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0"/>
  </p:notesMasterIdLst>
  <p:handoutMasterIdLst>
    <p:handoutMasterId r:id="rId21"/>
  </p:handoutMasterIdLst>
  <p:sldIdLst>
    <p:sldId id="512" r:id="rId2"/>
    <p:sldId id="513" r:id="rId3"/>
    <p:sldId id="514" r:id="rId4"/>
    <p:sldId id="515" r:id="rId5"/>
    <p:sldId id="596" r:id="rId6"/>
    <p:sldId id="645" r:id="rId7"/>
    <p:sldId id="609" r:id="rId8"/>
    <p:sldId id="519" r:id="rId9"/>
    <p:sldId id="597" r:id="rId10"/>
    <p:sldId id="598" r:id="rId11"/>
    <p:sldId id="638" r:id="rId12"/>
    <p:sldId id="615" r:id="rId13"/>
    <p:sldId id="670" r:id="rId14"/>
    <p:sldId id="649" r:id="rId15"/>
    <p:sldId id="562" r:id="rId16"/>
    <p:sldId id="563" r:id="rId17"/>
    <p:sldId id="710" r:id="rId18"/>
    <p:sldId id="566" r:id="rId19"/>
  </p:sldIdLst>
  <p:sldSz cx="9144000" cy="6858000" type="screen4x3"/>
  <p:notesSz cx="6858000" cy="9144000"/>
  <p:custShowLst>
    <p:custShow name="Custom Show 1" id="0">
      <p:sldLst/>
    </p:custShow>
  </p:custShow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0" name="Author" initials="A" lastIdx="0" clrIdx="1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A24130"/>
    <a:srgbClr val="2576B7"/>
    <a:srgbClr val="B0C534"/>
    <a:srgbClr val="F7F7F7"/>
    <a:srgbClr val="CBDBE7"/>
    <a:srgbClr val="000000"/>
    <a:srgbClr val="365D7E"/>
    <a:srgbClr val="406F96"/>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6586" autoAdjust="0"/>
  </p:normalViewPr>
  <p:slideViewPr>
    <p:cSldViewPr snapToGrid="0">
      <p:cViewPr varScale="1">
        <p:scale>
          <a:sx n="118" d="100"/>
          <a:sy n="118" d="100"/>
        </p:scale>
        <p:origin x="2106" y="102"/>
      </p:cViewPr>
      <p:guideLst>
        <p:guide orient="horz" pos="2160"/>
        <p:guide pos="20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10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88128217988295"/>
          <c:y val="4.6901071305071831E-2"/>
          <c:w val="0.87060519621501198"/>
          <c:h val="0.77197551878225079"/>
        </c:manualLayout>
      </c:layout>
      <c:scatterChart>
        <c:scatterStyle val="lineMarker"/>
        <c:varyColors val="0"/>
        <c:ser>
          <c:idx val="0"/>
          <c:order val="0"/>
          <c:tx>
            <c:strRef>
              <c:f>Sheet1!$B$1</c:f>
              <c:strCache>
                <c:ptCount val="1"/>
                <c:pt idx="0">
                  <c:v>abv1.1.overall.satisfaction</c:v>
                </c:pt>
              </c:strCache>
            </c:strRef>
          </c:tx>
          <c:spPr>
            <a:ln w="19050" cap="rnd">
              <a:noFill/>
              <a:round/>
            </a:ln>
            <a:effectLst/>
          </c:spPr>
          <c:marker>
            <c:symbol val="circle"/>
            <c:size val="3"/>
            <c:spPr>
              <a:noFill/>
              <a:ln w="9525">
                <a:solidFill>
                  <a:srgbClr val="0070C0"/>
                </a:solidFill>
              </a:ln>
              <a:effectLst/>
            </c:spPr>
          </c:marker>
          <c:trendline>
            <c:spPr>
              <a:ln w="19050" cap="rnd">
                <a:solidFill>
                  <a:srgbClr val="FFC000"/>
                </a:solidFill>
                <a:prstDash val="solid"/>
              </a:ln>
              <a:effectLst/>
            </c:spPr>
            <c:trendlineType val="linear"/>
            <c:dispRSqr val="0"/>
            <c:dispEq val="0"/>
          </c:trendline>
          <c:xVal>
            <c:numRef>
              <c:f>Sheet1!$A$2:$A$603</c:f>
              <c:numCache>
                <c:formatCode>0.0</c:formatCode>
                <c:ptCount val="602"/>
                <c:pt idx="0">
                  <c:v>8.3703703703703702</c:v>
                </c:pt>
                <c:pt idx="1">
                  <c:v>7.8095238095238093</c:v>
                </c:pt>
                <c:pt idx="2">
                  <c:v>8.1553398058252426</c:v>
                </c:pt>
                <c:pt idx="3">
                  <c:v>7.9444444444444446</c:v>
                </c:pt>
                <c:pt idx="4">
                  <c:v>7.0909090909090908</c:v>
                </c:pt>
                <c:pt idx="5">
                  <c:v>6.9906976744186045</c:v>
                </c:pt>
                <c:pt idx="6">
                  <c:v>7.8205128205128203</c:v>
                </c:pt>
                <c:pt idx="7">
                  <c:v>8.526315789473685</c:v>
                </c:pt>
                <c:pt idx="8">
                  <c:v>7.4285714285714288</c:v>
                </c:pt>
                <c:pt idx="9">
                  <c:v>7.0227272727272725</c:v>
                </c:pt>
                <c:pt idx="10">
                  <c:v>7.6333333333333337</c:v>
                </c:pt>
                <c:pt idx="11">
                  <c:v>9</c:v>
                </c:pt>
                <c:pt idx="12">
                  <c:v>8.1571428571428566</c:v>
                </c:pt>
                <c:pt idx="13">
                  <c:v>7.4509803921568629</c:v>
                </c:pt>
                <c:pt idx="14">
                  <c:v>7.9729729729729728</c:v>
                </c:pt>
                <c:pt idx="15">
                  <c:v>7.558139534883721</c:v>
                </c:pt>
                <c:pt idx="16">
                  <c:v>7.7536231884057969</c:v>
                </c:pt>
                <c:pt idx="17">
                  <c:v>7.4117647058823533</c:v>
                </c:pt>
                <c:pt idx="18">
                  <c:v>6.9722222222222223</c:v>
                </c:pt>
                <c:pt idx="19">
                  <c:v>8.4444444444444446</c:v>
                </c:pt>
                <c:pt idx="20">
                  <c:v>7.7222222222222223</c:v>
                </c:pt>
                <c:pt idx="21">
                  <c:v>6.333333333333333</c:v>
                </c:pt>
                <c:pt idx="22">
                  <c:v>7.2727272727272725</c:v>
                </c:pt>
                <c:pt idx="23">
                  <c:v>6.625</c:v>
                </c:pt>
                <c:pt idx="24">
                  <c:v>7.3684210526315788</c:v>
                </c:pt>
                <c:pt idx="25">
                  <c:v>5.258064516129032</c:v>
                </c:pt>
                <c:pt idx="26">
                  <c:v>8.0434782608695645</c:v>
                </c:pt>
                <c:pt idx="27">
                  <c:v>7.134615384615385</c:v>
                </c:pt>
                <c:pt idx="28">
                  <c:v>8.1999999999999993</c:v>
                </c:pt>
                <c:pt idx="29">
                  <c:v>8.75</c:v>
                </c:pt>
                <c:pt idx="30">
                  <c:v>7.6140350877192979</c:v>
                </c:pt>
                <c:pt idx="31">
                  <c:v>6.5217391304347823</c:v>
                </c:pt>
                <c:pt idx="32">
                  <c:v>7.830275229357798</c:v>
                </c:pt>
                <c:pt idx="33">
                  <c:v>7.0821917808219181</c:v>
                </c:pt>
                <c:pt idx="34">
                  <c:v>7.9714285714285715</c:v>
                </c:pt>
                <c:pt idx="35">
                  <c:v>6.8235294117647056</c:v>
                </c:pt>
                <c:pt idx="36">
                  <c:v>7.0888888888888886</c:v>
                </c:pt>
                <c:pt idx="37">
                  <c:v>8.7096774193548381</c:v>
                </c:pt>
                <c:pt idx="38">
                  <c:v>8.2488687782805421</c:v>
                </c:pt>
                <c:pt idx="39">
                  <c:v>6.7857142857142856</c:v>
                </c:pt>
                <c:pt idx="40">
                  <c:v>7.1</c:v>
                </c:pt>
                <c:pt idx="41">
                  <c:v>8.6511627906976738</c:v>
                </c:pt>
                <c:pt idx="42">
                  <c:v>6.7234042553191493</c:v>
                </c:pt>
                <c:pt idx="43">
                  <c:v>7.628571428571429</c:v>
                </c:pt>
                <c:pt idx="44">
                  <c:v>8.375</c:v>
                </c:pt>
                <c:pt idx="45">
                  <c:v>7.8948948948948949</c:v>
                </c:pt>
                <c:pt idx="46">
                  <c:v>7.2307692307692308</c:v>
                </c:pt>
                <c:pt idx="47">
                  <c:v>7.5</c:v>
                </c:pt>
                <c:pt idx="48">
                  <c:v>8.125</c:v>
                </c:pt>
                <c:pt idx="49">
                  <c:v>8</c:v>
                </c:pt>
                <c:pt idx="50">
                  <c:v>7.1785714285714288</c:v>
                </c:pt>
                <c:pt idx="51">
                  <c:v>7.1470588235294121</c:v>
                </c:pt>
                <c:pt idx="52">
                  <c:v>8.4166666666666661</c:v>
                </c:pt>
                <c:pt idx="53">
                  <c:v>7.3829787234042552</c:v>
                </c:pt>
                <c:pt idx="54">
                  <c:v>7.3142857142857141</c:v>
                </c:pt>
                <c:pt idx="55">
                  <c:v>6.790322580645161</c:v>
                </c:pt>
                <c:pt idx="56">
                  <c:v>8.2962962962962958</c:v>
                </c:pt>
                <c:pt idx="57">
                  <c:v>7.9375</c:v>
                </c:pt>
                <c:pt idx="58">
                  <c:v>6.6187290969899664</c:v>
                </c:pt>
                <c:pt idx="59">
                  <c:v>5.7142857142857144</c:v>
                </c:pt>
                <c:pt idx="60">
                  <c:v>7.8190476190476188</c:v>
                </c:pt>
                <c:pt idx="61">
                  <c:v>7.6423982869379019</c:v>
                </c:pt>
                <c:pt idx="62">
                  <c:v>7.666666666666667</c:v>
                </c:pt>
                <c:pt idx="63">
                  <c:v>8.3910891089108919</c:v>
                </c:pt>
                <c:pt idx="64">
                  <c:v>8</c:v>
                </c:pt>
                <c:pt idx="65">
                  <c:v>8.9375</c:v>
                </c:pt>
                <c:pt idx="66">
                  <c:v>7.5428571428571427</c:v>
                </c:pt>
                <c:pt idx="67">
                  <c:v>7.677083333333333</c:v>
                </c:pt>
                <c:pt idx="68">
                  <c:v>7.7638036809815949</c:v>
                </c:pt>
                <c:pt idx="69">
                  <c:v>8.1428571428571423</c:v>
                </c:pt>
                <c:pt idx="70">
                  <c:v>7.8636363636363633</c:v>
                </c:pt>
                <c:pt idx="71">
                  <c:v>6.5840707964601766</c:v>
                </c:pt>
                <c:pt idx="72">
                  <c:v>6.9428571428571431</c:v>
                </c:pt>
                <c:pt idx="73">
                  <c:v>7.9411764705882355</c:v>
                </c:pt>
                <c:pt idx="74">
                  <c:v>7.0263157894736841</c:v>
                </c:pt>
                <c:pt idx="75">
                  <c:v>8.1769230769230763</c:v>
                </c:pt>
                <c:pt idx="76">
                  <c:v>6.7757009345794392</c:v>
                </c:pt>
                <c:pt idx="77">
                  <c:v>8.2758620689655178</c:v>
                </c:pt>
                <c:pt idx="78">
                  <c:v>5.5294117647058822</c:v>
                </c:pt>
                <c:pt idx="79">
                  <c:v>7.9322033898305087</c:v>
                </c:pt>
                <c:pt idx="80">
                  <c:v>7.8947368421052628</c:v>
                </c:pt>
                <c:pt idx="81">
                  <c:v>8.65</c:v>
                </c:pt>
                <c:pt idx="82">
                  <c:v>7.8</c:v>
                </c:pt>
                <c:pt idx="83">
                  <c:v>7.8199052132701423</c:v>
                </c:pt>
                <c:pt idx="84">
                  <c:v>6.333333333333333</c:v>
                </c:pt>
                <c:pt idx="85">
                  <c:v>7.4848484848484844</c:v>
                </c:pt>
                <c:pt idx="86">
                  <c:v>9.0333333333333332</c:v>
                </c:pt>
                <c:pt idx="87">
                  <c:v>7.9285714285714288</c:v>
                </c:pt>
                <c:pt idx="88">
                  <c:v>7.397849462365591</c:v>
                </c:pt>
                <c:pt idx="89">
                  <c:v>7</c:v>
                </c:pt>
                <c:pt idx="90">
                  <c:v>8.117647058823529</c:v>
                </c:pt>
                <c:pt idx="91">
                  <c:v>7.4761904761904763</c:v>
                </c:pt>
                <c:pt idx="92">
                  <c:v>6.666666666666667</c:v>
                </c:pt>
                <c:pt idx="93">
                  <c:v>8.1351351351351351</c:v>
                </c:pt>
                <c:pt idx="94">
                  <c:v>7.2264150943396226</c:v>
                </c:pt>
                <c:pt idx="95">
                  <c:v>6.8235294117647056</c:v>
                </c:pt>
                <c:pt idx="96">
                  <c:v>6.5441176470588234</c:v>
                </c:pt>
                <c:pt idx="97">
                  <c:v>7.4736842105263159</c:v>
                </c:pt>
                <c:pt idx="98">
                  <c:v>6.1351351351351351</c:v>
                </c:pt>
                <c:pt idx="99">
                  <c:v>8.5500000000000007</c:v>
                </c:pt>
                <c:pt idx="100">
                  <c:v>6.9206349206349209</c:v>
                </c:pt>
                <c:pt idx="101">
                  <c:v>6.6794871794871797</c:v>
                </c:pt>
                <c:pt idx="102">
                  <c:v>7.7846153846153845</c:v>
                </c:pt>
                <c:pt idx="103">
                  <c:v>8.0909090909090917</c:v>
                </c:pt>
                <c:pt idx="104">
                  <c:v>7.3142857142857141</c:v>
                </c:pt>
                <c:pt idx="105">
                  <c:v>6.6521739130434785</c:v>
                </c:pt>
                <c:pt idx="106">
                  <c:v>6.8048780487804876</c:v>
                </c:pt>
                <c:pt idx="107">
                  <c:v>5.7857142857142856</c:v>
                </c:pt>
                <c:pt idx="108">
                  <c:v>7.9428571428571431</c:v>
                </c:pt>
                <c:pt idx="109">
                  <c:v>7</c:v>
                </c:pt>
                <c:pt idx="110">
                  <c:v>5.3513513513513518</c:v>
                </c:pt>
                <c:pt idx="111">
                  <c:v>7.564516129032258</c:v>
                </c:pt>
                <c:pt idx="112">
                  <c:v>8.0769230769230766</c:v>
                </c:pt>
                <c:pt idx="113">
                  <c:v>7.5094339622641506</c:v>
                </c:pt>
                <c:pt idx="114">
                  <c:v>8.0617283950617278</c:v>
                </c:pt>
                <c:pt idx="115">
                  <c:v>8.0769230769230766</c:v>
                </c:pt>
                <c:pt idx="116">
                  <c:v>7.3043478260869561</c:v>
                </c:pt>
                <c:pt idx="117">
                  <c:v>7.166666666666667</c:v>
                </c:pt>
                <c:pt idx="118">
                  <c:v>6</c:v>
                </c:pt>
                <c:pt idx="119">
                  <c:v>7.4651162790697674</c:v>
                </c:pt>
                <c:pt idx="120">
                  <c:v>5.3488372093023253</c:v>
                </c:pt>
                <c:pt idx="121">
                  <c:v>7.8695652173913047</c:v>
                </c:pt>
                <c:pt idx="122">
                  <c:v>7.5</c:v>
                </c:pt>
                <c:pt idx="123">
                  <c:v>8.1333333333333329</c:v>
                </c:pt>
                <c:pt idx="124">
                  <c:v>7.1212121212121211</c:v>
                </c:pt>
                <c:pt idx="125">
                  <c:v>7.0333333333333332</c:v>
                </c:pt>
                <c:pt idx="126">
                  <c:v>7.5109489051094886</c:v>
                </c:pt>
                <c:pt idx="127">
                  <c:v>7</c:v>
                </c:pt>
                <c:pt idx="128">
                  <c:v>6.5</c:v>
                </c:pt>
                <c:pt idx="129">
                  <c:v>8.4074074074074066</c:v>
                </c:pt>
                <c:pt idx="130">
                  <c:v>8.375</c:v>
                </c:pt>
                <c:pt idx="131">
                  <c:v>7.666666666666667</c:v>
                </c:pt>
                <c:pt idx="132">
                  <c:v>8.4878048780487809</c:v>
                </c:pt>
                <c:pt idx="133">
                  <c:v>7.9344262295081966</c:v>
                </c:pt>
                <c:pt idx="134">
                  <c:v>6.887323943661972</c:v>
                </c:pt>
                <c:pt idx="135">
                  <c:v>8.015748031496063</c:v>
                </c:pt>
                <c:pt idx="136">
                  <c:v>7.6222222222222218</c:v>
                </c:pt>
                <c:pt idx="137">
                  <c:v>6.9</c:v>
                </c:pt>
                <c:pt idx="138">
                  <c:v>6.9512195121951219</c:v>
                </c:pt>
                <c:pt idx="139">
                  <c:v>8.2249999999999996</c:v>
                </c:pt>
                <c:pt idx="140">
                  <c:v>8.1111111111111107</c:v>
                </c:pt>
                <c:pt idx="141">
                  <c:v>7.2666666666666666</c:v>
                </c:pt>
                <c:pt idx="142">
                  <c:v>8.2857142857142865</c:v>
                </c:pt>
                <c:pt idx="143">
                  <c:v>6.125</c:v>
                </c:pt>
                <c:pt idx="144">
                  <c:v>7.6538461538461542</c:v>
                </c:pt>
                <c:pt idx="145">
                  <c:v>5.1136363636363633</c:v>
                </c:pt>
                <c:pt idx="146">
                  <c:v>7.791666666666667</c:v>
                </c:pt>
                <c:pt idx="147">
                  <c:v>7.1789473684210527</c:v>
                </c:pt>
                <c:pt idx="148">
                  <c:v>8.0437956204379564</c:v>
                </c:pt>
                <c:pt idx="149">
                  <c:v>7.5714285714285712</c:v>
                </c:pt>
                <c:pt idx="150">
                  <c:v>6.628571428571429</c:v>
                </c:pt>
                <c:pt idx="151">
                  <c:v>8.1492537313432845</c:v>
                </c:pt>
                <c:pt idx="152">
                  <c:v>8.9333333333333336</c:v>
                </c:pt>
                <c:pt idx="153">
                  <c:v>8.3606557377049189</c:v>
                </c:pt>
                <c:pt idx="154">
                  <c:v>6.1384615384615389</c:v>
                </c:pt>
                <c:pt idx="155">
                  <c:v>8.9655172413793096</c:v>
                </c:pt>
                <c:pt idx="156">
                  <c:v>8.3333333333333339</c:v>
                </c:pt>
                <c:pt idx="157">
                  <c:v>5.129032258064516</c:v>
                </c:pt>
                <c:pt idx="158">
                  <c:v>7.7954545454545459</c:v>
                </c:pt>
                <c:pt idx="159">
                  <c:v>6.8409090909090908</c:v>
                </c:pt>
                <c:pt idx="160">
                  <c:v>5.8048780487804876</c:v>
                </c:pt>
                <c:pt idx="161">
                  <c:v>6.75</c:v>
                </c:pt>
                <c:pt idx="162">
                  <c:v>7.4</c:v>
                </c:pt>
                <c:pt idx="163">
                  <c:v>8</c:v>
                </c:pt>
                <c:pt idx="164">
                  <c:v>6.8666666666666663</c:v>
                </c:pt>
                <c:pt idx="165">
                  <c:v>7.8378378378378377</c:v>
                </c:pt>
                <c:pt idx="166">
                  <c:v>7.1111111111111107</c:v>
                </c:pt>
                <c:pt idx="167">
                  <c:v>7.2105263157894735</c:v>
                </c:pt>
                <c:pt idx="168">
                  <c:v>8.1546391752577314</c:v>
                </c:pt>
                <c:pt idx="169">
                  <c:v>7.384615384615385</c:v>
                </c:pt>
                <c:pt idx="170">
                  <c:v>5.958333333333333</c:v>
                </c:pt>
                <c:pt idx="171">
                  <c:v>6.3561643835616435</c:v>
                </c:pt>
                <c:pt idx="172">
                  <c:v>8.32</c:v>
                </c:pt>
                <c:pt idx="173">
                  <c:v>7.4264705882352944</c:v>
                </c:pt>
                <c:pt idx="174">
                  <c:v>7.1428571428571432</c:v>
                </c:pt>
                <c:pt idx="175">
                  <c:v>7.35</c:v>
                </c:pt>
                <c:pt idx="176">
                  <c:v>8.3586956521739122</c:v>
                </c:pt>
                <c:pt idx="177">
                  <c:v>7.083333333333333</c:v>
                </c:pt>
                <c:pt idx="178">
                  <c:v>7.12</c:v>
                </c:pt>
                <c:pt idx="179">
                  <c:v>7</c:v>
                </c:pt>
                <c:pt idx="180">
                  <c:v>7.3405172413793105</c:v>
                </c:pt>
                <c:pt idx="181">
                  <c:v>8.8666666666666671</c:v>
                </c:pt>
                <c:pt idx="182">
                  <c:v>8.6470588235294112</c:v>
                </c:pt>
                <c:pt idx="183">
                  <c:v>5.2857142857142856</c:v>
                </c:pt>
                <c:pt idx="184">
                  <c:v>7.5652173913043477</c:v>
                </c:pt>
                <c:pt idx="185">
                  <c:v>8.473684210526315</c:v>
                </c:pt>
                <c:pt idx="186">
                  <c:v>6.5944444444444441</c:v>
                </c:pt>
                <c:pt idx="187">
                  <c:v>7.4722222222222223</c:v>
                </c:pt>
                <c:pt idx="188">
                  <c:v>8.3000000000000007</c:v>
                </c:pt>
                <c:pt idx="189">
                  <c:v>7.833333333333333</c:v>
                </c:pt>
                <c:pt idx="190">
                  <c:v>8.045454545454545</c:v>
                </c:pt>
                <c:pt idx="191">
                  <c:v>8.7272727272727266</c:v>
                </c:pt>
                <c:pt idx="192">
                  <c:v>8.5694444444444446</c:v>
                </c:pt>
                <c:pt idx="193">
                  <c:v>7.9517241379310342</c:v>
                </c:pt>
                <c:pt idx="194">
                  <c:v>8.1627906976744189</c:v>
                </c:pt>
                <c:pt idx="195">
                  <c:v>7.8888888888888893</c:v>
                </c:pt>
                <c:pt idx="196">
                  <c:v>7.0606060606060606</c:v>
                </c:pt>
                <c:pt idx="197">
                  <c:v>8.2340425531914896</c:v>
                </c:pt>
                <c:pt idx="198">
                  <c:v>8.4313725490196081</c:v>
                </c:pt>
                <c:pt idx="199">
                  <c:v>6.45</c:v>
                </c:pt>
                <c:pt idx="200">
                  <c:v>8.1304347826086953</c:v>
                </c:pt>
                <c:pt idx="201">
                  <c:v>7.7272727272727275</c:v>
                </c:pt>
                <c:pt idx="202">
                  <c:v>7.5203252032520327</c:v>
                </c:pt>
                <c:pt idx="203">
                  <c:v>7.7857142857142856</c:v>
                </c:pt>
                <c:pt idx="204">
                  <c:v>7.6829268292682924</c:v>
                </c:pt>
                <c:pt idx="205">
                  <c:v>8.3409090909090917</c:v>
                </c:pt>
                <c:pt idx="206">
                  <c:v>8.5526315789473681</c:v>
                </c:pt>
                <c:pt idx="207">
                  <c:v>8.1156069364161851</c:v>
                </c:pt>
                <c:pt idx="208">
                  <c:v>7.4035087719298245</c:v>
                </c:pt>
                <c:pt idx="209">
                  <c:v>7</c:v>
                </c:pt>
                <c:pt idx="210">
                  <c:v>7.1657142857142855</c:v>
                </c:pt>
                <c:pt idx="211">
                  <c:v>7.72463768115942</c:v>
                </c:pt>
                <c:pt idx="212">
                  <c:v>7.721311475409836</c:v>
                </c:pt>
                <c:pt idx="213">
                  <c:v>7.4117647058823533</c:v>
                </c:pt>
                <c:pt idx="214">
                  <c:v>7.4941176470588236</c:v>
                </c:pt>
                <c:pt idx="215">
                  <c:v>5.5882352941176467</c:v>
                </c:pt>
                <c:pt idx="216">
                  <c:v>8.2083333333333339</c:v>
                </c:pt>
                <c:pt idx="217">
                  <c:v>9.0666666666666664</c:v>
                </c:pt>
                <c:pt idx="218">
                  <c:v>7.7936507936507935</c:v>
                </c:pt>
                <c:pt idx="219">
                  <c:v>7.7142857142857144</c:v>
                </c:pt>
                <c:pt idx="220">
                  <c:v>6.8</c:v>
                </c:pt>
                <c:pt idx="221">
                  <c:v>8.4</c:v>
                </c:pt>
                <c:pt idx="222">
                  <c:v>6.9338235294117645</c:v>
                </c:pt>
                <c:pt idx="223">
                  <c:v>8.1111111111111107</c:v>
                </c:pt>
                <c:pt idx="224">
                  <c:v>7.9230769230769234</c:v>
                </c:pt>
                <c:pt idx="225">
                  <c:v>8.0285714285714285</c:v>
                </c:pt>
                <c:pt idx="226">
                  <c:v>8.3529411764705888</c:v>
                </c:pt>
                <c:pt idx="227">
                  <c:v>7.4391891891891895</c:v>
                </c:pt>
                <c:pt idx="228">
                  <c:v>7.9642857142857144</c:v>
                </c:pt>
                <c:pt idx="229">
                  <c:v>6.645161290322581</c:v>
                </c:pt>
                <c:pt idx="230">
                  <c:v>7.2727272727272725</c:v>
                </c:pt>
                <c:pt idx="231">
                  <c:v>6.4848484848484844</c:v>
                </c:pt>
                <c:pt idx="232">
                  <c:v>8.2380952380952372</c:v>
                </c:pt>
                <c:pt idx="233">
                  <c:v>7.8571428571428568</c:v>
                </c:pt>
                <c:pt idx="234">
                  <c:v>8.5</c:v>
                </c:pt>
                <c:pt idx="235">
                  <c:v>7.9142857142857146</c:v>
                </c:pt>
                <c:pt idx="236">
                  <c:v>7.1735074626865671</c:v>
                </c:pt>
                <c:pt idx="237">
                  <c:v>7.7076923076923078</c:v>
                </c:pt>
                <c:pt idx="238">
                  <c:v>7.666666666666667</c:v>
                </c:pt>
                <c:pt idx="239">
                  <c:v>7.94</c:v>
                </c:pt>
                <c:pt idx="240">
                  <c:v>7.3703703703703702</c:v>
                </c:pt>
                <c:pt idx="241">
                  <c:v>7.9220779220779223</c:v>
                </c:pt>
                <c:pt idx="242">
                  <c:v>7.2608695652173916</c:v>
                </c:pt>
                <c:pt idx="243">
                  <c:v>8.0985915492957741</c:v>
                </c:pt>
                <c:pt idx="244">
                  <c:v>7.666666666666667</c:v>
                </c:pt>
                <c:pt idx="245">
                  <c:v>8.234726688102894</c:v>
                </c:pt>
                <c:pt idx="246">
                  <c:v>7.359375</c:v>
                </c:pt>
                <c:pt idx="247">
                  <c:v>7.833333333333333</c:v>
                </c:pt>
                <c:pt idx="248">
                  <c:v>8.4666666666666668</c:v>
                </c:pt>
                <c:pt idx="249">
                  <c:v>7.96875</c:v>
                </c:pt>
                <c:pt idx="250">
                  <c:v>7.6363636363636367</c:v>
                </c:pt>
                <c:pt idx="251">
                  <c:v>6.6266666666666669</c:v>
                </c:pt>
                <c:pt idx="252">
                  <c:v>7.333333333333333</c:v>
                </c:pt>
                <c:pt idx="253">
                  <c:v>8.1333333333333329</c:v>
                </c:pt>
                <c:pt idx="254">
                  <c:v>5.5066666666666668</c:v>
                </c:pt>
                <c:pt idx="255">
                  <c:v>8.8249999999999993</c:v>
                </c:pt>
                <c:pt idx="256">
                  <c:v>8.64</c:v>
                </c:pt>
                <c:pt idx="257">
                  <c:v>7.5</c:v>
                </c:pt>
                <c:pt idx="258">
                  <c:v>8.1999999999999993</c:v>
                </c:pt>
                <c:pt idx="259">
                  <c:v>8.25</c:v>
                </c:pt>
                <c:pt idx="260">
                  <c:v>6.738532110091743</c:v>
                </c:pt>
                <c:pt idx="261">
                  <c:v>7.7142857142857144</c:v>
                </c:pt>
                <c:pt idx="262">
                  <c:v>7.7359999999999998</c:v>
                </c:pt>
                <c:pt idx="263">
                  <c:v>7.44</c:v>
                </c:pt>
                <c:pt idx="264">
                  <c:v>8.0882352941176467</c:v>
                </c:pt>
                <c:pt idx="265">
                  <c:v>6.8970588235294121</c:v>
                </c:pt>
                <c:pt idx="266">
                  <c:v>7.5652173913043477</c:v>
                </c:pt>
                <c:pt idx="267">
                  <c:v>8.4117647058823533</c:v>
                </c:pt>
                <c:pt idx="268">
                  <c:v>7.491935483870968</c:v>
                </c:pt>
                <c:pt idx="269">
                  <c:v>8.6842105263157894</c:v>
                </c:pt>
                <c:pt idx="270">
                  <c:v>7.4680851063829783</c:v>
                </c:pt>
                <c:pt idx="271">
                  <c:v>8.4285714285714288</c:v>
                </c:pt>
                <c:pt idx="272">
                  <c:v>7.2794117647058822</c:v>
                </c:pt>
                <c:pt idx="273">
                  <c:v>6.833333333333333</c:v>
                </c:pt>
                <c:pt idx="274">
                  <c:v>7.59375</c:v>
                </c:pt>
                <c:pt idx="275">
                  <c:v>4.8888888888888893</c:v>
                </c:pt>
                <c:pt idx="276">
                  <c:v>5.7674418604651159</c:v>
                </c:pt>
                <c:pt idx="277">
                  <c:v>5.4411764705882355</c:v>
                </c:pt>
                <c:pt idx="278">
                  <c:v>7.4666666666666668</c:v>
                </c:pt>
                <c:pt idx="279">
                  <c:v>7.4335260115606934</c:v>
                </c:pt>
                <c:pt idx="280">
                  <c:v>8.104651162790697</c:v>
                </c:pt>
                <c:pt idx="281">
                  <c:v>7.4782608695652177</c:v>
                </c:pt>
                <c:pt idx="282">
                  <c:v>7.4901960784313726</c:v>
                </c:pt>
                <c:pt idx="283">
                  <c:v>7.4398734177215191</c:v>
                </c:pt>
                <c:pt idx="284">
                  <c:v>7.1818181818181817</c:v>
                </c:pt>
                <c:pt idx="285">
                  <c:v>7.5555555555555554</c:v>
                </c:pt>
                <c:pt idx="286">
                  <c:v>6.4130434782608692</c:v>
                </c:pt>
                <c:pt idx="287">
                  <c:v>7.6724137931034484</c:v>
                </c:pt>
                <c:pt idx="288">
                  <c:v>8</c:v>
                </c:pt>
                <c:pt idx="289">
                  <c:v>6.5909090909090908</c:v>
                </c:pt>
                <c:pt idx="290">
                  <c:v>5.2972972972972974</c:v>
                </c:pt>
                <c:pt idx="291">
                  <c:v>7.5</c:v>
                </c:pt>
                <c:pt idx="292">
                  <c:v>6.875</c:v>
                </c:pt>
                <c:pt idx="293">
                  <c:v>6.7222222222222223</c:v>
                </c:pt>
                <c:pt idx="294">
                  <c:v>8.0769230769230766</c:v>
                </c:pt>
                <c:pt idx="295">
                  <c:v>7.5142857142857142</c:v>
                </c:pt>
                <c:pt idx="296">
                  <c:v>7.12</c:v>
                </c:pt>
                <c:pt idx="297">
                  <c:v>8.9411764705882355</c:v>
                </c:pt>
                <c:pt idx="298">
                  <c:v>7.645161290322581</c:v>
                </c:pt>
                <c:pt idx="299">
                  <c:v>7.4705882352941178</c:v>
                </c:pt>
                <c:pt idx="300">
                  <c:v>7.333333333333333</c:v>
                </c:pt>
                <c:pt idx="301">
                  <c:v>6.7353951890034365</c:v>
                </c:pt>
                <c:pt idx="302">
                  <c:v>6.1818181818181817</c:v>
                </c:pt>
                <c:pt idx="303">
                  <c:v>8.1999999999999993</c:v>
                </c:pt>
                <c:pt idx="304">
                  <c:v>4.5555555555555554</c:v>
                </c:pt>
                <c:pt idx="305">
                  <c:v>8.526315789473685</c:v>
                </c:pt>
                <c:pt idx="306">
                  <c:v>6.5476190476190474</c:v>
                </c:pt>
                <c:pt idx="307">
                  <c:v>8.5</c:v>
                </c:pt>
                <c:pt idx="308">
                  <c:v>8.25</c:v>
                </c:pt>
                <c:pt idx="309">
                  <c:v>6.741935483870968</c:v>
                </c:pt>
                <c:pt idx="310">
                  <c:v>8.1199999999999992</c:v>
                </c:pt>
                <c:pt idx="311">
                  <c:v>6.3522727272727275</c:v>
                </c:pt>
                <c:pt idx="312">
                  <c:v>8.1304347826086953</c:v>
                </c:pt>
                <c:pt idx="313">
                  <c:v>7.4</c:v>
                </c:pt>
                <c:pt idx="314">
                  <c:v>7.7391304347826084</c:v>
                </c:pt>
                <c:pt idx="315">
                  <c:v>8.484375</c:v>
                </c:pt>
                <c:pt idx="316">
                  <c:v>7.7209889001009078</c:v>
                </c:pt>
                <c:pt idx="317">
                  <c:v>8.2692307692307701</c:v>
                </c:pt>
                <c:pt idx="318">
                  <c:v>7.384615384615385</c:v>
                </c:pt>
                <c:pt idx="319">
                  <c:v>6.3157894736842106</c:v>
                </c:pt>
                <c:pt idx="320">
                  <c:v>7.333333333333333</c:v>
                </c:pt>
                <c:pt idx="321">
                  <c:v>7.9285714285714288</c:v>
                </c:pt>
                <c:pt idx="322">
                  <c:v>8.0769230769230766</c:v>
                </c:pt>
                <c:pt idx="323">
                  <c:v>7.7159090909090908</c:v>
                </c:pt>
                <c:pt idx="324">
                  <c:v>6.6296296296296298</c:v>
                </c:pt>
                <c:pt idx="325">
                  <c:v>7.9638554216867474</c:v>
                </c:pt>
                <c:pt idx="326">
                  <c:v>7</c:v>
                </c:pt>
                <c:pt idx="327">
                  <c:v>7.125</c:v>
                </c:pt>
                <c:pt idx="328">
                  <c:v>7.9090909090909092</c:v>
                </c:pt>
                <c:pt idx="329">
                  <c:v>8.0666666666666664</c:v>
                </c:pt>
                <c:pt idx="330">
                  <c:v>7.6428571428571432</c:v>
                </c:pt>
                <c:pt idx="331">
                  <c:v>7.5217391304347823</c:v>
                </c:pt>
                <c:pt idx="332">
                  <c:v>8.2456140350877192</c:v>
                </c:pt>
                <c:pt idx="333">
                  <c:v>8.1578947368421044</c:v>
                </c:pt>
                <c:pt idx="334">
                  <c:v>5</c:v>
                </c:pt>
                <c:pt idx="335">
                  <c:v>8.1818181818181817</c:v>
                </c:pt>
                <c:pt idx="336">
                  <c:v>5.5789473684210522</c:v>
                </c:pt>
                <c:pt idx="337">
                  <c:v>8.4838709677419359</c:v>
                </c:pt>
                <c:pt idx="338">
                  <c:v>8.526315789473685</c:v>
                </c:pt>
                <c:pt idx="339">
                  <c:v>8</c:v>
                </c:pt>
                <c:pt idx="340">
                  <c:v>7.5466666666666669</c:v>
                </c:pt>
                <c:pt idx="341">
                  <c:v>7.7407407407407405</c:v>
                </c:pt>
                <c:pt idx="342">
                  <c:v>7.7272727272727275</c:v>
                </c:pt>
                <c:pt idx="343">
                  <c:v>8.6428571428571423</c:v>
                </c:pt>
                <c:pt idx="344">
                  <c:v>7.2337042925278219</c:v>
                </c:pt>
                <c:pt idx="345">
                  <c:v>8.7777777777777786</c:v>
                </c:pt>
                <c:pt idx="346">
                  <c:v>7.4444444444444446</c:v>
                </c:pt>
                <c:pt idx="347">
                  <c:v>6.253333333333333</c:v>
                </c:pt>
                <c:pt idx="348">
                  <c:v>7.2521008403361344</c:v>
                </c:pt>
                <c:pt idx="349">
                  <c:v>7.7333333333333334</c:v>
                </c:pt>
                <c:pt idx="350">
                  <c:v>8.5</c:v>
                </c:pt>
                <c:pt idx="351">
                  <c:v>7.166666666666667</c:v>
                </c:pt>
                <c:pt idx="352">
                  <c:v>6.4545454545454541</c:v>
                </c:pt>
                <c:pt idx="353">
                  <c:v>8.66</c:v>
                </c:pt>
                <c:pt idx="354">
                  <c:v>6.666666666666667</c:v>
                </c:pt>
                <c:pt idx="355">
                  <c:v>7.0588235294117645</c:v>
                </c:pt>
                <c:pt idx="356">
                  <c:v>7.7</c:v>
                </c:pt>
                <c:pt idx="357">
                  <c:v>8.3000000000000007</c:v>
                </c:pt>
                <c:pt idx="358">
                  <c:v>7.9545454545454541</c:v>
                </c:pt>
                <c:pt idx="359">
                  <c:v>5.666666666666667</c:v>
                </c:pt>
                <c:pt idx="360">
                  <c:v>6.8235294117647056</c:v>
                </c:pt>
                <c:pt idx="361">
                  <c:v>6.1627906976744189</c:v>
                </c:pt>
                <c:pt idx="362">
                  <c:v>5.0526315789473681</c:v>
                </c:pt>
                <c:pt idx="363">
                  <c:v>7.7802197802197801</c:v>
                </c:pt>
                <c:pt idx="364">
                  <c:v>7.7777777777777777</c:v>
                </c:pt>
                <c:pt idx="365">
                  <c:v>8.6666666666666661</c:v>
                </c:pt>
                <c:pt idx="366">
                  <c:v>7.2606232294617561</c:v>
                </c:pt>
                <c:pt idx="367">
                  <c:v>7</c:v>
                </c:pt>
                <c:pt idx="368">
                  <c:v>7</c:v>
                </c:pt>
                <c:pt idx="369">
                  <c:v>7.7</c:v>
                </c:pt>
                <c:pt idx="370">
                  <c:v>5.6</c:v>
                </c:pt>
                <c:pt idx="371">
                  <c:v>7.8620689655172411</c:v>
                </c:pt>
                <c:pt idx="372">
                  <c:v>7</c:v>
                </c:pt>
                <c:pt idx="373">
                  <c:v>6.884615384615385</c:v>
                </c:pt>
                <c:pt idx="374">
                  <c:v>7.8431372549019605</c:v>
                </c:pt>
                <c:pt idx="375">
                  <c:v>7.5454545454545459</c:v>
                </c:pt>
                <c:pt idx="376">
                  <c:v>6.1052631578947372</c:v>
                </c:pt>
                <c:pt idx="377">
                  <c:v>6.8888888888888893</c:v>
                </c:pt>
                <c:pt idx="378">
                  <c:v>7.7454545454545451</c:v>
                </c:pt>
                <c:pt idx="379">
                  <c:v>8.3571428571428577</c:v>
                </c:pt>
                <c:pt idx="380">
                  <c:v>7.9790575916230368</c:v>
                </c:pt>
                <c:pt idx="381">
                  <c:v>7.75</c:v>
                </c:pt>
                <c:pt idx="382">
                  <c:v>7.3414634146341466</c:v>
                </c:pt>
                <c:pt idx="383">
                  <c:v>7.95</c:v>
                </c:pt>
                <c:pt idx="384">
                  <c:v>8.25</c:v>
                </c:pt>
                <c:pt idx="385">
                  <c:v>8.5500000000000007</c:v>
                </c:pt>
                <c:pt idx="386">
                  <c:v>8.3076923076923084</c:v>
                </c:pt>
                <c:pt idx="387">
                  <c:v>6.9743589743589745</c:v>
                </c:pt>
                <c:pt idx="388">
                  <c:v>7.6315789473684212</c:v>
                </c:pt>
                <c:pt idx="389">
                  <c:v>7.25</c:v>
                </c:pt>
                <c:pt idx="390">
                  <c:v>6.6333333333333337</c:v>
                </c:pt>
                <c:pt idx="391">
                  <c:v>5.3559322033898304</c:v>
                </c:pt>
                <c:pt idx="392">
                  <c:v>6.7333333333333334</c:v>
                </c:pt>
                <c:pt idx="393">
                  <c:v>7.75</c:v>
                </c:pt>
                <c:pt idx="394">
                  <c:v>7.6551724137931032</c:v>
                </c:pt>
                <c:pt idx="395">
                  <c:v>9.3636363636363633</c:v>
                </c:pt>
                <c:pt idx="396">
                  <c:v>7.6202531645569618</c:v>
                </c:pt>
                <c:pt idx="397">
                  <c:v>8.5250000000000004</c:v>
                </c:pt>
                <c:pt idx="398">
                  <c:v>7.0606060606060606</c:v>
                </c:pt>
                <c:pt idx="399">
                  <c:v>8.0526315789473681</c:v>
                </c:pt>
                <c:pt idx="400">
                  <c:v>8.25</c:v>
                </c:pt>
                <c:pt idx="401">
                  <c:v>7.9714285714285715</c:v>
                </c:pt>
                <c:pt idx="402">
                  <c:v>5.1904761904761907</c:v>
                </c:pt>
                <c:pt idx="403">
                  <c:v>7.7317073170731705</c:v>
                </c:pt>
                <c:pt idx="404">
                  <c:v>7.25</c:v>
                </c:pt>
                <c:pt idx="405">
                  <c:v>6.9868852459016395</c:v>
                </c:pt>
                <c:pt idx="406">
                  <c:v>7.2608695652173916</c:v>
                </c:pt>
                <c:pt idx="407">
                  <c:v>7.0714285714285712</c:v>
                </c:pt>
                <c:pt idx="408">
                  <c:v>3.2142857142857144</c:v>
                </c:pt>
                <c:pt idx="409">
                  <c:v>8</c:v>
                </c:pt>
                <c:pt idx="410">
                  <c:v>8.625</c:v>
                </c:pt>
                <c:pt idx="411">
                  <c:v>7.8</c:v>
                </c:pt>
                <c:pt idx="412">
                  <c:v>5.2666666666666666</c:v>
                </c:pt>
                <c:pt idx="413">
                  <c:v>6.25</c:v>
                </c:pt>
                <c:pt idx="414">
                  <c:v>7.6470588235294121</c:v>
                </c:pt>
                <c:pt idx="415">
                  <c:v>6.5384615384615383</c:v>
                </c:pt>
                <c:pt idx="416">
                  <c:v>8.25</c:v>
                </c:pt>
                <c:pt idx="417">
                  <c:v>6.95</c:v>
                </c:pt>
                <c:pt idx="418">
                  <c:v>7.75</c:v>
                </c:pt>
                <c:pt idx="419">
                  <c:v>8.1428571428571423</c:v>
                </c:pt>
                <c:pt idx="420">
                  <c:v>7.4</c:v>
                </c:pt>
                <c:pt idx="421">
                  <c:v>7.1724137931034484</c:v>
                </c:pt>
                <c:pt idx="422">
                  <c:v>7.9464285714285712</c:v>
                </c:pt>
                <c:pt idx="423">
                  <c:v>8.5500000000000007</c:v>
                </c:pt>
                <c:pt idx="424">
                  <c:v>6.3157894736842106</c:v>
                </c:pt>
                <c:pt idx="425">
                  <c:v>7.4705882352941178</c:v>
                </c:pt>
                <c:pt idx="426">
                  <c:v>8.1270491803278695</c:v>
                </c:pt>
                <c:pt idx="427">
                  <c:v>7.1395348837209305</c:v>
                </c:pt>
                <c:pt idx="428">
                  <c:v>6.4179104477611943</c:v>
                </c:pt>
                <c:pt idx="429">
                  <c:v>6.5384615384615383</c:v>
                </c:pt>
                <c:pt idx="430">
                  <c:v>7.3787878787878789</c:v>
                </c:pt>
                <c:pt idx="431">
                  <c:v>7.9830508474576272</c:v>
                </c:pt>
                <c:pt idx="432">
                  <c:v>7.666666666666667</c:v>
                </c:pt>
                <c:pt idx="433">
                  <c:v>8.3529411764705888</c:v>
                </c:pt>
                <c:pt idx="434">
                  <c:v>8.3636363636363633</c:v>
                </c:pt>
                <c:pt idx="435">
                  <c:v>7.5517241379310347</c:v>
                </c:pt>
                <c:pt idx="436">
                  <c:v>8.4705882352941178</c:v>
                </c:pt>
                <c:pt idx="437">
                  <c:v>7.4191919191919196</c:v>
                </c:pt>
                <c:pt idx="438">
                  <c:v>8.758064516129032</c:v>
                </c:pt>
                <c:pt idx="439">
                  <c:v>6.6052631578947372</c:v>
                </c:pt>
                <c:pt idx="440">
                  <c:v>7</c:v>
                </c:pt>
                <c:pt idx="441">
                  <c:v>6.8301886792452828</c:v>
                </c:pt>
                <c:pt idx="442">
                  <c:v>8.0140845070422539</c:v>
                </c:pt>
                <c:pt idx="443">
                  <c:v>7</c:v>
                </c:pt>
                <c:pt idx="444">
                  <c:v>9</c:v>
                </c:pt>
                <c:pt idx="445">
                  <c:v>6.4666666666666668</c:v>
                </c:pt>
                <c:pt idx="446">
                  <c:v>7.016</c:v>
                </c:pt>
                <c:pt idx="447">
                  <c:v>5.75</c:v>
                </c:pt>
                <c:pt idx="448">
                  <c:v>7</c:v>
                </c:pt>
                <c:pt idx="449">
                  <c:v>8.4767441860465116</c:v>
                </c:pt>
                <c:pt idx="450">
                  <c:v>8.25</c:v>
                </c:pt>
                <c:pt idx="451">
                  <c:v>8.433121019108281</c:v>
                </c:pt>
                <c:pt idx="452">
                  <c:v>8.1818181818181817</c:v>
                </c:pt>
                <c:pt idx="453">
                  <c:v>7.1818181818181817</c:v>
                </c:pt>
                <c:pt idx="454">
                  <c:v>7.0909090909090908</c:v>
                </c:pt>
                <c:pt idx="455">
                  <c:v>7.75</c:v>
                </c:pt>
                <c:pt idx="456">
                  <c:v>5.9230769230769234</c:v>
                </c:pt>
                <c:pt idx="457">
                  <c:v>8.545454545454545</c:v>
                </c:pt>
                <c:pt idx="458">
                  <c:v>7.6363636363636367</c:v>
                </c:pt>
                <c:pt idx="459">
                  <c:v>6.6956521739130439</c:v>
                </c:pt>
                <c:pt idx="460">
                  <c:v>8.9047619047619051</c:v>
                </c:pt>
                <c:pt idx="461">
                  <c:v>7.6363636363636367</c:v>
                </c:pt>
                <c:pt idx="462">
                  <c:v>8.3333333333333339</c:v>
                </c:pt>
                <c:pt idx="463">
                  <c:v>8.375</c:v>
                </c:pt>
                <c:pt idx="464">
                  <c:v>8</c:v>
                </c:pt>
                <c:pt idx="465">
                  <c:v>8.5500000000000007</c:v>
                </c:pt>
                <c:pt idx="466">
                  <c:v>8</c:v>
                </c:pt>
                <c:pt idx="467">
                  <c:v>7.85</c:v>
                </c:pt>
                <c:pt idx="468">
                  <c:v>8.2666666666666675</c:v>
                </c:pt>
                <c:pt idx="469">
                  <c:v>7.4761904761904763</c:v>
                </c:pt>
                <c:pt idx="470">
                  <c:v>8.3333333333333339</c:v>
                </c:pt>
                <c:pt idx="471">
                  <c:v>5.1428571428571432</c:v>
                </c:pt>
                <c:pt idx="472">
                  <c:v>6.7241379310344831</c:v>
                </c:pt>
                <c:pt idx="473">
                  <c:v>8.7741935483870961</c:v>
                </c:pt>
                <c:pt idx="474">
                  <c:v>5.5</c:v>
                </c:pt>
                <c:pt idx="475">
                  <c:v>8.1</c:v>
                </c:pt>
                <c:pt idx="476">
                  <c:v>7.5</c:v>
                </c:pt>
                <c:pt idx="477">
                  <c:v>6.2608695652173916</c:v>
                </c:pt>
                <c:pt idx="478">
                  <c:v>6.6875</c:v>
                </c:pt>
                <c:pt idx="479">
                  <c:v>8.3000000000000007</c:v>
                </c:pt>
                <c:pt idx="480">
                  <c:v>5.9523809523809526</c:v>
                </c:pt>
                <c:pt idx="481">
                  <c:v>7.4516129032258061</c:v>
                </c:pt>
                <c:pt idx="482">
                  <c:v>4.9318181818181817</c:v>
                </c:pt>
                <c:pt idx="483">
                  <c:v>7.129032258064516</c:v>
                </c:pt>
                <c:pt idx="484">
                  <c:v>8.0500000000000007</c:v>
                </c:pt>
                <c:pt idx="485">
                  <c:v>8.4</c:v>
                </c:pt>
                <c:pt idx="486">
                  <c:v>6.1162790697674421</c:v>
                </c:pt>
                <c:pt idx="487">
                  <c:v>5.7</c:v>
                </c:pt>
                <c:pt idx="488">
                  <c:v>6.333333333333333</c:v>
                </c:pt>
                <c:pt idx="489">
                  <c:v>7</c:v>
                </c:pt>
                <c:pt idx="490">
                  <c:v>8.1999999999999993</c:v>
                </c:pt>
                <c:pt idx="491">
                  <c:v>7.333333333333333</c:v>
                </c:pt>
                <c:pt idx="492">
                  <c:v>6</c:v>
                </c:pt>
                <c:pt idx="493">
                  <c:v>6.8571428571428568</c:v>
                </c:pt>
                <c:pt idx="494">
                  <c:v>8.1685393258426959</c:v>
                </c:pt>
                <c:pt idx="495">
                  <c:v>8.4166666666666661</c:v>
                </c:pt>
                <c:pt idx="496">
                  <c:v>7.6521739130434785</c:v>
                </c:pt>
                <c:pt idx="497">
                  <c:v>7.6315789473684212</c:v>
                </c:pt>
                <c:pt idx="498">
                  <c:v>7.67741935483871</c:v>
                </c:pt>
                <c:pt idx="499">
                  <c:v>7.387096774193548</c:v>
                </c:pt>
                <c:pt idx="500">
                  <c:v>7.0625</c:v>
                </c:pt>
                <c:pt idx="501">
                  <c:v>8.1999999999999993</c:v>
                </c:pt>
                <c:pt idx="502">
                  <c:v>8.2666666666666675</c:v>
                </c:pt>
                <c:pt idx="503">
                  <c:v>8.25</c:v>
                </c:pt>
                <c:pt idx="504">
                  <c:v>6</c:v>
                </c:pt>
                <c:pt idx="505">
                  <c:v>7.5510204081632653</c:v>
                </c:pt>
                <c:pt idx="506">
                  <c:v>8.2058823529411757</c:v>
                </c:pt>
                <c:pt idx="507">
                  <c:v>7.2978723404255321</c:v>
                </c:pt>
                <c:pt idx="508">
                  <c:v>5.833333333333333</c:v>
                </c:pt>
                <c:pt idx="509">
                  <c:v>7.1515151515151514</c:v>
                </c:pt>
                <c:pt idx="510">
                  <c:v>7.6</c:v>
                </c:pt>
                <c:pt idx="511">
                  <c:v>7.95</c:v>
                </c:pt>
                <c:pt idx="512">
                  <c:v>8.9722222222222214</c:v>
                </c:pt>
                <c:pt idx="513">
                  <c:v>9</c:v>
                </c:pt>
                <c:pt idx="514">
                  <c:v>8.4166666666666661</c:v>
                </c:pt>
                <c:pt idx="515">
                  <c:v>8.8000000000000007</c:v>
                </c:pt>
                <c:pt idx="516">
                  <c:v>7.5</c:v>
                </c:pt>
                <c:pt idx="517">
                  <c:v>7.6571428571428575</c:v>
                </c:pt>
                <c:pt idx="518">
                  <c:v>8.9655172413793096</c:v>
                </c:pt>
                <c:pt idx="519">
                  <c:v>6.0789473684210522</c:v>
                </c:pt>
                <c:pt idx="520">
                  <c:v>8.5</c:v>
                </c:pt>
                <c:pt idx="521">
                  <c:v>7.0975609756097562</c:v>
                </c:pt>
                <c:pt idx="522">
                  <c:v>7.3703703703703702</c:v>
                </c:pt>
                <c:pt idx="523">
                  <c:v>6.84</c:v>
                </c:pt>
                <c:pt idx="524">
                  <c:v>7.9433962264150946</c:v>
                </c:pt>
                <c:pt idx="525">
                  <c:v>8.4137931034482758</c:v>
                </c:pt>
                <c:pt idx="526">
                  <c:v>8.2121212121212128</c:v>
                </c:pt>
                <c:pt idx="527">
                  <c:v>7.4347826086956523</c:v>
                </c:pt>
                <c:pt idx="528">
                  <c:v>7.4782608695652177</c:v>
                </c:pt>
                <c:pt idx="529">
                  <c:v>7.625</c:v>
                </c:pt>
                <c:pt idx="530">
                  <c:v>8.0825688073394488</c:v>
                </c:pt>
                <c:pt idx="531">
                  <c:v>7.166666666666667</c:v>
                </c:pt>
                <c:pt idx="532">
                  <c:v>8.7272727272727266</c:v>
                </c:pt>
                <c:pt idx="533">
                  <c:v>7.4705882352941178</c:v>
                </c:pt>
                <c:pt idx="534">
                  <c:v>7.4516129032258061</c:v>
                </c:pt>
                <c:pt idx="535">
                  <c:v>6.53125</c:v>
                </c:pt>
                <c:pt idx="536">
                  <c:v>7.5454545454545459</c:v>
                </c:pt>
                <c:pt idx="537">
                  <c:v>7.5238095238095237</c:v>
                </c:pt>
                <c:pt idx="538">
                  <c:v>7.8636363636363633</c:v>
                </c:pt>
                <c:pt idx="539">
                  <c:v>8</c:v>
                </c:pt>
                <c:pt idx="540">
                  <c:v>8.1739130434782616</c:v>
                </c:pt>
                <c:pt idx="541">
                  <c:v>8.0476190476190474</c:v>
                </c:pt>
                <c:pt idx="542">
                  <c:v>7.161290322580645</c:v>
                </c:pt>
                <c:pt idx="543">
                  <c:v>8.5416666666666661</c:v>
                </c:pt>
                <c:pt idx="544">
                  <c:v>7.5925925925925926</c:v>
                </c:pt>
                <c:pt idx="545">
                  <c:v>6.8571428571428568</c:v>
                </c:pt>
                <c:pt idx="546">
                  <c:v>7.4242424242424239</c:v>
                </c:pt>
                <c:pt idx="547">
                  <c:v>8</c:v>
                </c:pt>
                <c:pt idx="548">
                  <c:v>7.4065040650406502</c:v>
                </c:pt>
                <c:pt idx="549">
                  <c:v>7.7692307692307692</c:v>
                </c:pt>
                <c:pt idx="550">
                  <c:v>8.3000000000000007</c:v>
                </c:pt>
                <c:pt idx="551">
                  <c:v>5.75</c:v>
                </c:pt>
                <c:pt idx="552">
                  <c:v>6.4782608695652177</c:v>
                </c:pt>
                <c:pt idx="553">
                  <c:v>6.9545454545454541</c:v>
                </c:pt>
                <c:pt idx="554">
                  <c:v>6.6923076923076925</c:v>
                </c:pt>
                <c:pt idx="555">
                  <c:v>8</c:v>
                </c:pt>
                <c:pt idx="556">
                  <c:v>7</c:v>
                </c:pt>
                <c:pt idx="557">
                  <c:v>8.0555555555555554</c:v>
                </c:pt>
                <c:pt idx="558">
                  <c:v>7.0930232558139537</c:v>
                </c:pt>
                <c:pt idx="559">
                  <c:v>6.924731182795699</c:v>
                </c:pt>
                <c:pt idx="560">
                  <c:v>6.5384615384615383</c:v>
                </c:pt>
                <c:pt idx="561">
                  <c:v>8.7941176470588243</c:v>
                </c:pt>
                <c:pt idx="562">
                  <c:v>7.9285714285714288</c:v>
                </c:pt>
                <c:pt idx="563">
                  <c:v>6.4666666666666668</c:v>
                </c:pt>
                <c:pt idx="564">
                  <c:v>6</c:v>
                </c:pt>
                <c:pt idx="565">
                  <c:v>5.3</c:v>
                </c:pt>
                <c:pt idx="566">
                  <c:v>8.3333333333333339</c:v>
                </c:pt>
                <c:pt idx="567">
                  <c:v>7</c:v>
                </c:pt>
                <c:pt idx="568">
                  <c:v>7.8571428571428568</c:v>
                </c:pt>
                <c:pt idx="569">
                  <c:v>7.3170731707317076</c:v>
                </c:pt>
                <c:pt idx="570">
                  <c:v>7.25</c:v>
                </c:pt>
                <c:pt idx="571">
                  <c:v>3.1153846153846154</c:v>
                </c:pt>
                <c:pt idx="572">
                  <c:v>8</c:v>
                </c:pt>
                <c:pt idx="573">
                  <c:v>6.8888888888888893</c:v>
                </c:pt>
                <c:pt idx="574">
                  <c:v>7.416666666666667</c:v>
                </c:pt>
                <c:pt idx="575">
                  <c:v>8.1694915254237284</c:v>
                </c:pt>
                <c:pt idx="576">
                  <c:v>8.1818181818181817</c:v>
                </c:pt>
                <c:pt idx="577">
                  <c:v>7.1904761904761907</c:v>
                </c:pt>
                <c:pt idx="578">
                  <c:v>7.6363636363636367</c:v>
                </c:pt>
                <c:pt idx="579">
                  <c:v>6.8888888888888893</c:v>
                </c:pt>
                <c:pt idx="580">
                  <c:v>7.9411764705882355</c:v>
                </c:pt>
                <c:pt idx="581">
                  <c:v>7.75</c:v>
                </c:pt>
                <c:pt idx="582">
                  <c:v>7.2727272727272725</c:v>
                </c:pt>
                <c:pt idx="583">
                  <c:v>7.75</c:v>
                </c:pt>
                <c:pt idx="584">
                  <c:v>8.4827586206896548</c:v>
                </c:pt>
                <c:pt idx="585">
                  <c:v>7.1428571428571432</c:v>
                </c:pt>
                <c:pt idx="586">
                  <c:v>8.2820512820512828</c:v>
                </c:pt>
                <c:pt idx="587">
                  <c:v>7.0512820512820511</c:v>
                </c:pt>
                <c:pt idx="588">
                  <c:v>8.35</c:v>
                </c:pt>
                <c:pt idx="589">
                  <c:v>8.0980392156862742</c:v>
                </c:pt>
                <c:pt idx="590">
                  <c:v>7.833333333333333</c:v>
                </c:pt>
                <c:pt idx="591">
                  <c:v>7.333333333333333</c:v>
                </c:pt>
                <c:pt idx="592">
                  <c:v>7.3404255319148932</c:v>
                </c:pt>
                <c:pt idx="593">
                  <c:v>7.2962962962962967</c:v>
                </c:pt>
                <c:pt idx="594">
                  <c:v>7.4727272727272727</c:v>
                </c:pt>
                <c:pt idx="595">
                  <c:v>7.4102564102564106</c:v>
                </c:pt>
                <c:pt idx="596">
                  <c:v>8.2358078602620086</c:v>
                </c:pt>
                <c:pt idx="597">
                  <c:v>7.371428571428571</c:v>
                </c:pt>
                <c:pt idx="598">
                  <c:v>7.8888888888888893</c:v>
                </c:pt>
                <c:pt idx="599">
                  <c:v>7.4615384615384617</c:v>
                </c:pt>
                <c:pt idx="600">
                  <c:v>5.5121951219512191</c:v>
                </c:pt>
                <c:pt idx="601">
                  <c:v>8.0833333333333339</c:v>
                </c:pt>
              </c:numCache>
            </c:numRef>
          </c:xVal>
          <c:yVal>
            <c:numRef>
              <c:f>Sheet1!$B$2:$B$603</c:f>
              <c:numCache>
                <c:formatCode>0.0</c:formatCode>
                <c:ptCount val="602"/>
                <c:pt idx="0">
                  <c:v>7.9629629629629628</c:v>
                </c:pt>
                <c:pt idx="1">
                  <c:v>7.0476190476190474</c:v>
                </c:pt>
                <c:pt idx="2">
                  <c:v>6.7572815533980579</c:v>
                </c:pt>
                <c:pt idx="3">
                  <c:v>7.9259259259259256</c:v>
                </c:pt>
                <c:pt idx="4">
                  <c:v>7.4545454545454541</c:v>
                </c:pt>
                <c:pt idx="5">
                  <c:v>6.5555555555555554</c:v>
                </c:pt>
                <c:pt idx="6">
                  <c:v>7.8717948717948714</c:v>
                </c:pt>
                <c:pt idx="7">
                  <c:v>7.2105263157894735</c:v>
                </c:pt>
                <c:pt idx="8">
                  <c:v>7.7142857142857144</c:v>
                </c:pt>
                <c:pt idx="9">
                  <c:v>6.7954545454545459</c:v>
                </c:pt>
                <c:pt idx="10">
                  <c:v>6.6</c:v>
                </c:pt>
                <c:pt idx="11">
                  <c:v>8.6428571428571423</c:v>
                </c:pt>
                <c:pt idx="12">
                  <c:v>7.957746478873239</c:v>
                </c:pt>
                <c:pt idx="13">
                  <c:v>6.9019607843137258</c:v>
                </c:pt>
                <c:pt idx="14">
                  <c:v>8.4697986577181208</c:v>
                </c:pt>
                <c:pt idx="15">
                  <c:v>7.5909090909090908</c:v>
                </c:pt>
                <c:pt idx="16">
                  <c:v>8.304347826086957</c:v>
                </c:pt>
                <c:pt idx="17">
                  <c:v>7.2941176470588234</c:v>
                </c:pt>
                <c:pt idx="18">
                  <c:v>7.4444444444444446</c:v>
                </c:pt>
                <c:pt idx="19">
                  <c:v>8.5</c:v>
                </c:pt>
                <c:pt idx="20">
                  <c:v>8</c:v>
                </c:pt>
                <c:pt idx="21">
                  <c:v>7.166666666666667</c:v>
                </c:pt>
                <c:pt idx="22">
                  <c:v>7.214876033057851</c:v>
                </c:pt>
                <c:pt idx="23">
                  <c:v>5.75</c:v>
                </c:pt>
                <c:pt idx="24">
                  <c:v>7.7806451612903222</c:v>
                </c:pt>
                <c:pt idx="25">
                  <c:v>5.53125</c:v>
                </c:pt>
                <c:pt idx="26">
                  <c:v>6.4782608695652177</c:v>
                </c:pt>
                <c:pt idx="27">
                  <c:v>7.3317307692307692</c:v>
                </c:pt>
                <c:pt idx="28">
                  <c:v>8.0730337078651679</c:v>
                </c:pt>
                <c:pt idx="29">
                  <c:v>9</c:v>
                </c:pt>
                <c:pt idx="30">
                  <c:v>7.3508771929824563</c:v>
                </c:pt>
                <c:pt idx="31">
                  <c:v>6.8695652173913047</c:v>
                </c:pt>
                <c:pt idx="32">
                  <c:v>7.3532110091743119</c:v>
                </c:pt>
                <c:pt idx="33">
                  <c:v>6.7162162162162158</c:v>
                </c:pt>
                <c:pt idx="34">
                  <c:v>7.957446808510638</c:v>
                </c:pt>
                <c:pt idx="35">
                  <c:v>7.4705882352941178</c:v>
                </c:pt>
                <c:pt idx="36">
                  <c:v>6</c:v>
                </c:pt>
                <c:pt idx="37">
                  <c:v>8.46875</c:v>
                </c:pt>
                <c:pt idx="38">
                  <c:v>8.427312775330396</c:v>
                </c:pt>
                <c:pt idx="39">
                  <c:v>5.6428571428571432</c:v>
                </c:pt>
                <c:pt idx="40">
                  <c:v>5.2</c:v>
                </c:pt>
                <c:pt idx="41">
                  <c:v>8.4318181818181817</c:v>
                </c:pt>
                <c:pt idx="42">
                  <c:v>6.5106382978723403</c:v>
                </c:pt>
                <c:pt idx="43">
                  <c:v>8.257142857142858</c:v>
                </c:pt>
                <c:pt idx="44">
                  <c:v>8.40625</c:v>
                </c:pt>
                <c:pt idx="45">
                  <c:v>8.196745562130177</c:v>
                </c:pt>
                <c:pt idx="46">
                  <c:v>7.384615384615385</c:v>
                </c:pt>
                <c:pt idx="47">
                  <c:v>7.9444444444444446</c:v>
                </c:pt>
                <c:pt idx="48">
                  <c:v>7.583333333333333</c:v>
                </c:pt>
                <c:pt idx="49">
                  <c:v>7.615384615384615</c:v>
                </c:pt>
                <c:pt idx="50">
                  <c:v>7.5531914893617023</c:v>
                </c:pt>
                <c:pt idx="51">
                  <c:v>7.2647058823529411</c:v>
                </c:pt>
                <c:pt idx="52">
                  <c:v>8.8333333333333339</c:v>
                </c:pt>
                <c:pt idx="53">
                  <c:v>7.3191489361702127</c:v>
                </c:pt>
                <c:pt idx="54">
                  <c:v>7.0285714285714285</c:v>
                </c:pt>
                <c:pt idx="55">
                  <c:v>5.8571428571428568</c:v>
                </c:pt>
                <c:pt idx="56">
                  <c:v>7.9259259259259256</c:v>
                </c:pt>
                <c:pt idx="57">
                  <c:v>7.828125</c:v>
                </c:pt>
                <c:pt idx="58">
                  <c:v>6.896321070234114</c:v>
                </c:pt>
                <c:pt idx="59">
                  <c:v>8.2380952380952372</c:v>
                </c:pt>
                <c:pt idx="60">
                  <c:v>7.6857142857142859</c:v>
                </c:pt>
                <c:pt idx="61">
                  <c:v>8.1061571125265388</c:v>
                </c:pt>
                <c:pt idx="62">
                  <c:v>5.2666666666666666</c:v>
                </c:pt>
                <c:pt idx="63">
                  <c:v>8.4433497536945818</c:v>
                </c:pt>
                <c:pt idx="64">
                  <c:v>8.384615384615385</c:v>
                </c:pt>
                <c:pt idx="65">
                  <c:v>8.1875</c:v>
                </c:pt>
                <c:pt idx="66">
                  <c:v>7.7571428571428571</c:v>
                </c:pt>
                <c:pt idx="67">
                  <c:v>8.0729166666666661</c:v>
                </c:pt>
                <c:pt idx="68">
                  <c:v>7.4337349397590362</c:v>
                </c:pt>
                <c:pt idx="69">
                  <c:v>7.4285714285714288</c:v>
                </c:pt>
                <c:pt idx="70">
                  <c:v>7.1818181818181817</c:v>
                </c:pt>
                <c:pt idx="71">
                  <c:v>5.6460176991150446</c:v>
                </c:pt>
                <c:pt idx="72">
                  <c:v>6.2857142857142856</c:v>
                </c:pt>
                <c:pt idx="73">
                  <c:v>7.5882352941176467</c:v>
                </c:pt>
                <c:pt idx="74">
                  <c:v>7.0789473684210522</c:v>
                </c:pt>
                <c:pt idx="75">
                  <c:v>8.5227272727272734</c:v>
                </c:pt>
                <c:pt idx="76">
                  <c:v>7.0183486238532113</c:v>
                </c:pt>
                <c:pt idx="77">
                  <c:v>7.6206896551724137</c:v>
                </c:pt>
                <c:pt idx="78">
                  <c:v>5.8235294117647056</c:v>
                </c:pt>
                <c:pt idx="79">
                  <c:v>8.101694915254237</c:v>
                </c:pt>
                <c:pt idx="80">
                  <c:v>7.2105263157894735</c:v>
                </c:pt>
                <c:pt idx="81">
                  <c:v>8.4499999999999993</c:v>
                </c:pt>
                <c:pt idx="82">
                  <c:v>7.5777777777777775</c:v>
                </c:pt>
                <c:pt idx="83">
                  <c:v>7.7962085308056874</c:v>
                </c:pt>
                <c:pt idx="84">
                  <c:v>6.7777777777777777</c:v>
                </c:pt>
                <c:pt idx="85">
                  <c:v>5.333333333333333</c:v>
                </c:pt>
                <c:pt idx="86">
                  <c:v>9.1666666666666661</c:v>
                </c:pt>
                <c:pt idx="87">
                  <c:v>7.8</c:v>
                </c:pt>
                <c:pt idx="88">
                  <c:v>7.247311827956989</c:v>
                </c:pt>
                <c:pt idx="89">
                  <c:v>7.7777777777777777</c:v>
                </c:pt>
                <c:pt idx="90">
                  <c:v>8.7368421052631575</c:v>
                </c:pt>
                <c:pt idx="91">
                  <c:v>6.6904761904761907</c:v>
                </c:pt>
                <c:pt idx="92">
                  <c:v>4.2820512820512819</c:v>
                </c:pt>
                <c:pt idx="93">
                  <c:v>7.6842105263157894</c:v>
                </c:pt>
                <c:pt idx="94">
                  <c:v>6.6603773584905657</c:v>
                </c:pt>
                <c:pt idx="95">
                  <c:v>7.4117647058823533</c:v>
                </c:pt>
                <c:pt idx="96">
                  <c:v>7.0735294117647056</c:v>
                </c:pt>
                <c:pt idx="97">
                  <c:v>7.6315789473684212</c:v>
                </c:pt>
                <c:pt idx="98">
                  <c:v>6.0540540540540544</c:v>
                </c:pt>
                <c:pt idx="99">
                  <c:v>8.9499999999999993</c:v>
                </c:pt>
                <c:pt idx="100">
                  <c:v>7.8095238095238093</c:v>
                </c:pt>
                <c:pt idx="101">
                  <c:v>5.6410256410256414</c:v>
                </c:pt>
                <c:pt idx="102">
                  <c:v>8.2028985507246368</c:v>
                </c:pt>
                <c:pt idx="103">
                  <c:v>7.3274336283185839</c:v>
                </c:pt>
                <c:pt idx="104">
                  <c:v>7.2285714285714286</c:v>
                </c:pt>
                <c:pt idx="105">
                  <c:v>6.3913043478260869</c:v>
                </c:pt>
                <c:pt idx="106">
                  <c:v>7.0975609756097562</c:v>
                </c:pt>
                <c:pt idx="107">
                  <c:v>6.6428571428571432</c:v>
                </c:pt>
                <c:pt idx="108">
                  <c:v>8.6</c:v>
                </c:pt>
                <c:pt idx="109">
                  <c:v>9.6666666666666661</c:v>
                </c:pt>
                <c:pt idx="110">
                  <c:v>5.1621621621621623</c:v>
                </c:pt>
                <c:pt idx="111">
                  <c:v>7.1102362204724407</c:v>
                </c:pt>
                <c:pt idx="112">
                  <c:v>7.8717948717948714</c:v>
                </c:pt>
                <c:pt idx="113">
                  <c:v>6.8224299065420562</c:v>
                </c:pt>
                <c:pt idx="114">
                  <c:v>8.1951219512195124</c:v>
                </c:pt>
                <c:pt idx="115">
                  <c:v>7.6923076923076925</c:v>
                </c:pt>
                <c:pt idx="116">
                  <c:v>7.2318840579710146</c:v>
                </c:pt>
                <c:pt idx="117">
                  <c:v>6.8888888888888893</c:v>
                </c:pt>
                <c:pt idx="118">
                  <c:v>5</c:v>
                </c:pt>
                <c:pt idx="119">
                  <c:v>7.4883720930232558</c:v>
                </c:pt>
                <c:pt idx="120">
                  <c:v>5.6511627906976747</c:v>
                </c:pt>
                <c:pt idx="121">
                  <c:v>7.9130434782608692</c:v>
                </c:pt>
                <c:pt idx="122">
                  <c:v>8</c:v>
                </c:pt>
                <c:pt idx="123">
                  <c:v>8.5</c:v>
                </c:pt>
                <c:pt idx="124">
                  <c:v>6.0606060606060606</c:v>
                </c:pt>
                <c:pt idx="125">
                  <c:v>7.2333333333333334</c:v>
                </c:pt>
                <c:pt idx="126">
                  <c:v>7.5144927536231885</c:v>
                </c:pt>
                <c:pt idx="127">
                  <c:v>6.1111111111111107</c:v>
                </c:pt>
                <c:pt idx="128">
                  <c:v>6.117647058823529</c:v>
                </c:pt>
                <c:pt idx="129">
                  <c:v>8.2962962962962958</c:v>
                </c:pt>
                <c:pt idx="130">
                  <c:v>8.125</c:v>
                </c:pt>
                <c:pt idx="131">
                  <c:v>6.666666666666667</c:v>
                </c:pt>
                <c:pt idx="132">
                  <c:v>8.3614457831325293</c:v>
                </c:pt>
                <c:pt idx="133">
                  <c:v>8.0655737704918025</c:v>
                </c:pt>
                <c:pt idx="134">
                  <c:v>7.873239436619718</c:v>
                </c:pt>
                <c:pt idx="135">
                  <c:v>8.1023622047244093</c:v>
                </c:pt>
                <c:pt idx="136">
                  <c:v>7.2</c:v>
                </c:pt>
                <c:pt idx="137">
                  <c:v>6.34</c:v>
                </c:pt>
                <c:pt idx="138">
                  <c:v>7.3658536585365857</c:v>
                </c:pt>
                <c:pt idx="139">
                  <c:v>8.1999999999999993</c:v>
                </c:pt>
                <c:pt idx="140">
                  <c:v>7.7777777777777777</c:v>
                </c:pt>
                <c:pt idx="141">
                  <c:v>6.4</c:v>
                </c:pt>
                <c:pt idx="142">
                  <c:v>8.1428571428571423</c:v>
                </c:pt>
                <c:pt idx="143">
                  <c:v>6.5625</c:v>
                </c:pt>
                <c:pt idx="144">
                  <c:v>7.0384615384615383</c:v>
                </c:pt>
                <c:pt idx="145">
                  <c:v>5.0454545454545459</c:v>
                </c:pt>
                <c:pt idx="146">
                  <c:v>7.270833333333333</c:v>
                </c:pt>
                <c:pt idx="147">
                  <c:v>6.6421052631578945</c:v>
                </c:pt>
                <c:pt idx="148">
                  <c:v>8.126760563380282</c:v>
                </c:pt>
                <c:pt idx="149">
                  <c:v>8.7619047619047628</c:v>
                </c:pt>
                <c:pt idx="150">
                  <c:v>5.8857142857142861</c:v>
                </c:pt>
                <c:pt idx="151">
                  <c:v>7.955223880597015</c:v>
                </c:pt>
                <c:pt idx="152">
                  <c:v>9.3333333333333339</c:v>
                </c:pt>
                <c:pt idx="153">
                  <c:v>8.6031746031746028</c:v>
                </c:pt>
                <c:pt idx="154">
                  <c:v>5.333333333333333</c:v>
                </c:pt>
                <c:pt idx="155">
                  <c:v>9.4137931034482758</c:v>
                </c:pt>
                <c:pt idx="156">
                  <c:v>8.375</c:v>
                </c:pt>
                <c:pt idx="157">
                  <c:v>4.4516129032258061</c:v>
                </c:pt>
                <c:pt idx="158">
                  <c:v>7.4886363636363633</c:v>
                </c:pt>
                <c:pt idx="159">
                  <c:v>6.8636363636363633</c:v>
                </c:pt>
                <c:pt idx="160">
                  <c:v>6.024390243902439</c:v>
                </c:pt>
                <c:pt idx="161">
                  <c:v>6.625</c:v>
                </c:pt>
                <c:pt idx="162">
                  <c:v>7.6</c:v>
                </c:pt>
                <c:pt idx="163">
                  <c:v>6.3877551020408161</c:v>
                </c:pt>
                <c:pt idx="164">
                  <c:v>6.4666666666666668</c:v>
                </c:pt>
                <c:pt idx="165">
                  <c:v>6.4459459459459456</c:v>
                </c:pt>
                <c:pt idx="166">
                  <c:v>7.4444444444444446</c:v>
                </c:pt>
                <c:pt idx="167">
                  <c:v>6.6315789473684212</c:v>
                </c:pt>
                <c:pt idx="168">
                  <c:v>7.5858585858585856</c:v>
                </c:pt>
                <c:pt idx="169">
                  <c:v>7.6923076923076925</c:v>
                </c:pt>
                <c:pt idx="170">
                  <c:v>5.645833333333333</c:v>
                </c:pt>
                <c:pt idx="171">
                  <c:v>6.6164383561643838</c:v>
                </c:pt>
                <c:pt idx="172">
                  <c:v>7.048</c:v>
                </c:pt>
                <c:pt idx="173">
                  <c:v>6.882352941176471</c:v>
                </c:pt>
                <c:pt idx="174">
                  <c:v>6.333333333333333</c:v>
                </c:pt>
                <c:pt idx="175">
                  <c:v>7.05</c:v>
                </c:pt>
                <c:pt idx="176">
                  <c:v>8.2173913043478262</c:v>
                </c:pt>
                <c:pt idx="177">
                  <c:v>7.375</c:v>
                </c:pt>
                <c:pt idx="178">
                  <c:v>6.6538461538461542</c:v>
                </c:pt>
                <c:pt idx="179">
                  <c:v>6.625</c:v>
                </c:pt>
                <c:pt idx="180">
                  <c:v>7.3491379310344831</c:v>
                </c:pt>
                <c:pt idx="181">
                  <c:v>8.9333333333333336</c:v>
                </c:pt>
                <c:pt idx="182">
                  <c:v>7.1764705882352944</c:v>
                </c:pt>
                <c:pt idx="183">
                  <c:v>5.5714285714285712</c:v>
                </c:pt>
                <c:pt idx="184">
                  <c:v>8</c:v>
                </c:pt>
                <c:pt idx="185">
                  <c:v>7.1842105263157894</c:v>
                </c:pt>
                <c:pt idx="186">
                  <c:v>6.9777777777777779</c:v>
                </c:pt>
                <c:pt idx="187">
                  <c:v>8.11049723756906</c:v>
                </c:pt>
                <c:pt idx="188">
                  <c:v>8.1999999999999993</c:v>
                </c:pt>
                <c:pt idx="189">
                  <c:v>7.958333333333333</c:v>
                </c:pt>
                <c:pt idx="190">
                  <c:v>8.1590909090909083</c:v>
                </c:pt>
                <c:pt idx="191">
                  <c:v>8.1818181818181817</c:v>
                </c:pt>
                <c:pt idx="192">
                  <c:v>8.7328767123287676</c:v>
                </c:pt>
                <c:pt idx="193">
                  <c:v>7.7241379310344831</c:v>
                </c:pt>
                <c:pt idx="194">
                  <c:v>8.4367816091954015</c:v>
                </c:pt>
                <c:pt idx="195">
                  <c:v>7.1111111111111107</c:v>
                </c:pt>
                <c:pt idx="196">
                  <c:v>6.7878787878787881</c:v>
                </c:pt>
                <c:pt idx="197">
                  <c:v>7.4255319148936172</c:v>
                </c:pt>
                <c:pt idx="198">
                  <c:v>7.9803921568627452</c:v>
                </c:pt>
                <c:pt idx="199">
                  <c:v>6.5250000000000004</c:v>
                </c:pt>
                <c:pt idx="200">
                  <c:v>7.7173913043478262</c:v>
                </c:pt>
                <c:pt idx="201">
                  <c:v>6.8181818181818183</c:v>
                </c:pt>
                <c:pt idx="202">
                  <c:v>8.2560000000000002</c:v>
                </c:pt>
                <c:pt idx="203">
                  <c:v>8.1071428571428577</c:v>
                </c:pt>
                <c:pt idx="204">
                  <c:v>7.0975609756097562</c:v>
                </c:pt>
                <c:pt idx="205">
                  <c:v>8.3181818181818183</c:v>
                </c:pt>
                <c:pt idx="206">
                  <c:v>8.7692307692307701</c:v>
                </c:pt>
                <c:pt idx="207">
                  <c:v>7.3526011560693645</c:v>
                </c:pt>
                <c:pt idx="208">
                  <c:v>6.8771929824561404</c:v>
                </c:pt>
                <c:pt idx="209">
                  <c:v>4.75</c:v>
                </c:pt>
                <c:pt idx="210">
                  <c:v>6.64</c:v>
                </c:pt>
                <c:pt idx="211">
                  <c:v>7.6811594202898554</c:v>
                </c:pt>
                <c:pt idx="212">
                  <c:v>6.9836065573770494</c:v>
                </c:pt>
                <c:pt idx="213">
                  <c:v>6.9411764705882355</c:v>
                </c:pt>
                <c:pt idx="214">
                  <c:v>6.9647058823529413</c:v>
                </c:pt>
                <c:pt idx="215">
                  <c:v>6.1764705882352944</c:v>
                </c:pt>
                <c:pt idx="216">
                  <c:v>7.875</c:v>
                </c:pt>
                <c:pt idx="217">
                  <c:v>8.4</c:v>
                </c:pt>
                <c:pt idx="218">
                  <c:v>7.8293650793650791</c:v>
                </c:pt>
                <c:pt idx="219">
                  <c:v>6</c:v>
                </c:pt>
                <c:pt idx="220">
                  <c:v>7.4</c:v>
                </c:pt>
                <c:pt idx="221">
                  <c:v>7.822222222222222</c:v>
                </c:pt>
                <c:pt idx="222">
                  <c:v>6.8014705882352944</c:v>
                </c:pt>
                <c:pt idx="223">
                  <c:v>8.5833333333333339</c:v>
                </c:pt>
                <c:pt idx="224">
                  <c:v>8.384615384615385</c:v>
                </c:pt>
                <c:pt idx="225">
                  <c:v>7.9142857142857146</c:v>
                </c:pt>
                <c:pt idx="226">
                  <c:v>8.235294117647058</c:v>
                </c:pt>
                <c:pt idx="227">
                  <c:v>7.3986486486486482</c:v>
                </c:pt>
                <c:pt idx="228">
                  <c:v>7.3571428571428568</c:v>
                </c:pt>
                <c:pt idx="229">
                  <c:v>6.4838709677419351</c:v>
                </c:pt>
                <c:pt idx="230">
                  <c:v>7.583333333333333</c:v>
                </c:pt>
                <c:pt idx="231">
                  <c:v>5.2424242424242422</c:v>
                </c:pt>
                <c:pt idx="232">
                  <c:v>7.2380952380952381</c:v>
                </c:pt>
                <c:pt idx="233">
                  <c:v>7.6111111111111107</c:v>
                </c:pt>
                <c:pt idx="234">
                  <c:v>8.6999999999999993</c:v>
                </c:pt>
                <c:pt idx="235">
                  <c:v>7.2857142857142856</c:v>
                </c:pt>
                <c:pt idx="236">
                  <c:v>6.1694599627560525</c:v>
                </c:pt>
                <c:pt idx="237">
                  <c:v>7.7692307692307692</c:v>
                </c:pt>
                <c:pt idx="238">
                  <c:v>7.2</c:v>
                </c:pt>
                <c:pt idx="239">
                  <c:v>7.44</c:v>
                </c:pt>
                <c:pt idx="240">
                  <c:v>6.8888888888888893</c:v>
                </c:pt>
                <c:pt idx="241">
                  <c:v>7.1298701298701301</c:v>
                </c:pt>
                <c:pt idx="242">
                  <c:v>7.1304347826086953</c:v>
                </c:pt>
                <c:pt idx="243">
                  <c:v>8.070422535211268</c:v>
                </c:pt>
                <c:pt idx="244">
                  <c:v>7.0555555555555554</c:v>
                </c:pt>
                <c:pt idx="245">
                  <c:v>8.1955128205128212</c:v>
                </c:pt>
                <c:pt idx="246">
                  <c:v>7.140625</c:v>
                </c:pt>
                <c:pt idx="247">
                  <c:v>7.833333333333333</c:v>
                </c:pt>
                <c:pt idx="248">
                  <c:v>8.5</c:v>
                </c:pt>
                <c:pt idx="249">
                  <c:v>6.84375</c:v>
                </c:pt>
                <c:pt idx="250">
                  <c:v>7.0909090909090908</c:v>
                </c:pt>
                <c:pt idx="251">
                  <c:v>6.52</c:v>
                </c:pt>
                <c:pt idx="252">
                  <c:v>7.8</c:v>
                </c:pt>
                <c:pt idx="253">
                  <c:v>8.3666666666666671</c:v>
                </c:pt>
                <c:pt idx="254">
                  <c:v>6.1333333333333337</c:v>
                </c:pt>
                <c:pt idx="255">
                  <c:v>8.625</c:v>
                </c:pt>
                <c:pt idx="256">
                  <c:v>8.08</c:v>
                </c:pt>
                <c:pt idx="257">
                  <c:v>7.7380952380952381</c:v>
                </c:pt>
                <c:pt idx="258">
                  <c:v>8.4</c:v>
                </c:pt>
                <c:pt idx="259">
                  <c:v>8.5606060606060606</c:v>
                </c:pt>
                <c:pt idx="260">
                  <c:v>6.4724770642201834</c:v>
                </c:pt>
                <c:pt idx="261">
                  <c:v>7.9722222222222223</c:v>
                </c:pt>
                <c:pt idx="262">
                  <c:v>8.0158730158730158</c:v>
                </c:pt>
                <c:pt idx="263">
                  <c:v>7.86</c:v>
                </c:pt>
                <c:pt idx="264">
                  <c:v>8.1764705882352935</c:v>
                </c:pt>
                <c:pt idx="265">
                  <c:v>5.1617647058823533</c:v>
                </c:pt>
                <c:pt idx="266">
                  <c:v>7.5652173913043477</c:v>
                </c:pt>
                <c:pt idx="267">
                  <c:v>8</c:v>
                </c:pt>
                <c:pt idx="268">
                  <c:v>7.524193548387097</c:v>
                </c:pt>
                <c:pt idx="269">
                  <c:v>8.7894736842105257</c:v>
                </c:pt>
                <c:pt idx="270">
                  <c:v>6.6808510638297873</c:v>
                </c:pt>
                <c:pt idx="271">
                  <c:v>8.4047619047619051</c:v>
                </c:pt>
                <c:pt idx="272">
                  <c:v>6.9275362318840576</c:v>
                </c:pt>
                <c:pt idx="273">
                  <c:v>6.166666666666667</c:v>
                </c:pt>
                <c:pt idx="274">
                  <c:v>7.7058823529411766</c:v>
                </c:pt>
                <c:pt idx="275">
                  <c:v>4.5</c:v>
                </c:pt>
                <c:pt idx="276">
                  <c:v>6.1162790697674421</c:v>
                </c:pt>
                <c:pt idx="277">
                  <c:v>4.882352941176471</c:v>
                </c:pt>
                <c:pt idx="278">
                  <c:v>7</c:v>
                </c:pt>
                <c:pt idx="279">
                  <c:v>7.3218390804597702</c:v>
                </c:pt>
                <c:pt idx="280">
                  <c:v>7.9302325581395348</c:v>
                </c:pt>
                <c:pt idx="281">
                  <c:v>6.7995689655172411</c:v>
                </c:pt>
                <c:pt idx="282">
                  <c:v>6.8039215686274508</c:v>
                </c:pt>
                <c:pt idx="283">
                  <c:v>7.4258675078864353</c:v>
                </c:pt>
                <c:pt idx="284">
                  <c:v>7.2121212121212119</c:v>
                </c:pt>
                <c:pt idx="285">
                  <c:v>7.1851851851851851</c:v>
                </c:pt>
                <c:pt idx="286">
                  <c:v>6.4347826086956523</c:v>
                </c:pt>
                <c:pt idx="287">
                  <c:v>7.5344827586206895</c:v>
                </c:pt>
                <c:pt idx="288">
                  <c:v>8</c:v>
                </c:pt>
                <c:pt idx="289">
                  <c:v>5.5</c:v>
                </c:pt>
                <c:pt idx="290">
                  <c:v>6.1081081081081079</c:v>
                </c:pt>
                <c:pt idx="291">
                  <c:v>8.125</c:v>
                </c:pt>
                <c:pt idx="292">
                  <c:v>7</c:v>
                </c:pt>
                <c:pt idx="293">
                  <c:v>6.2222222222222223</c:v>
                </c:pt>
                <c:pt idx="294">
                  <c:v>7.8461538461538458</c:v>
                </c:pt>
                <c:pt idx="295">
                  <c:v>7.9379310344827587</c:v>
                </c:pt>
                <c:pt idx="296">
                  <c:v>6.58</c:v>
                </c:pt>
                <c:pt idx="297">
                  <c:v>8.7941176470588243</c:v>
                </c:pt>
                <c:pt idx="298">
                  <c:v>8.21875</c:v>
                </c:pt>
                <c:pt idx="299">
                  <c:v>8</c:v>
                </c:pt>
                <c:pt idx="300">
                  <c:v>7.9230769230769234</c:v>
                </c:pt>
                <c:pt idx="301">
                  <c:v>6.7534246575342465</c:v>
                </c:pt>
                <c:pt idx="302">
                  <c:v>5.4545454545454541</c:v>
                </c:pt>
                <c:pt idx="303">
                  <c:v>7.4</c:v>
                </c:pt>
                <c:pt idx="304">
                  <c:v>4.3157894736842106</c:v>
                </c:pt>
                <c:pt idx="305">
                  <c:v>8.4210526315789469</c:v>
                </c:pt>
                <c:pt idx="306">
                  <c:v>6.5952380952380949</c:v>
                </c:pt>
                <c:pt idx="307">
                  <c:v>7.875</c:v>
                </c:pt>
                <c:pt idx="308">
                  <c:v>8.5</c:v>
                </c:pt>
                <c:pt idx="309">
                  <c:v>6.290322580645161</c:v>
                </c:pt>
                <c:pt idx="310">
                  <c:v>8.24</c:v>
                </c:pt>
                <c:pt idx="311">
                  <c:v>7.0340909090909092</c:v>
                </c:pt>
                <c:pt idx="312">
                  <c:v>8.6739130434782616</c:v>
                </c:pt>
                <c:pt idx="313">
                  <c:v>6.08</c:v>
                </c:pt>
                <c:pt idx="314">
                  <c:v>7.8085106382978724</c:v>
                </c:pt>
                <c:pt idx="315">
                  <c:v>8.484375</c:v>
                </c:pt>
                <c:pt idx="316">
                  <c:v>7.5532233883058471</c:v>
                </c:pt>
                <c:pt idx="317">
                  <c:v>8.8285714285714292</c:v>
                </c:pt>
                <c:pt idx="318">
                  <c:v>6.8461538461538458</c:v>
                </c:pt>
                <c:pt idx="319">
                  <c:v>6.9473684210526319</c:v>
                </c:pt>
                <c:pt idx="320">
                  <c:v>7.68</c:v>
                </c:pt>
                <c:pt idx="321">
                  <c:v>7.4285714285714288</c:v>
                </c:pt>
                <c:pt idx="322">
                  <c:v>7.9749999999999996</c:v>
                </c:pt>
                <c:pt idx="323">
                  <c:v>7.7078651685393256</c:v>
                </c:pt>
                <c:pt idx="324">
                  <c:v>6.6296296296296298</c:v>
                </c:pt>
                <c:pt idx="325">
                  <c:v>7.7469879518072293</c:v>
                </c:pt>
                <c:pt idx="326">
                  <c:v>6.75</c:v>
                </c:pt>
                <c:pt idx="327">
                  <c:v>5.666666666666667</c:v>
                </c:pt>
                <c:pt idx="328">
                  <c:v>8.2727272727272734</c:v>
                </c:pt>
                <c:pt idx="329">
                  <c:v>6.7333333333333334</c:v>
                </c:pt>
                <c:pt idx="330">
                  <c:v>7.5714285714285712</c:v>
                </c:pt>
                <c:pt idx="331">
                  <c:v>7.2173913043478262</c:v>
                </c:pt>
                <c:pt idx="332">
                  <c:v>8.2982456140350873</c:v>
                </c:pt>
                <c:pt idx="333">
                  <c:v>8.6315789473684212</c:v>
                </c:pt>
                <c:pt idx="334">
                  <c:v>6.333333333333333</c:v>
                </c:pt>
                <c:pt idx="335">
                  <c:v>6.7727272727272725</c:v>
                </c:pt>
                <c:pt idx="336">
                  <c:v>5.6710526315789478</c:v>
                </c:pt>
                <c:pt idx="337">
                  <c:v>8.2903225806451619</c:v>
                </c:pt>
                <c:pt idx="338">
                  <c:v>8.6666666666666661</c:v>
                </c:pt>
                <c:pt idx="339">
                  <c:v>7.6428571428571432</c:v>
                </c:pt>
                <c:pt idx="340">
                  <c:v>7.16</c:v>
                </c:pt>
                <c:pt idx="341">
                  <c:v>7.75</c:v>
                </c:pt>
                <c:pt idx="342">
                  <c:v>7.6363636363636367</c:v>
                </c:pt>
                <c:pt idx="343">
                  <c:v>8.7142857142857135</c:v>
                </c:pt>
                <c:pt idx="344">
                  <c:v>7.103286384976526</c:v>
                </c:pt>
                <c:pt idx="345">
                  <c:v>6.2222222222222223</c:v>
                </c:pt>
                <c:pt idx="346">
                  <c:v>7.2222222222222223</c:v>
                </c:pt>
                <c:pt idx="347">
                  <c:v>6.36</c:v>
                </c:pt>
                <c:pt idx="348">
                  <c:v>7.2717086834733893</c:v>
                </c:pt>
                <c:pt idx="349">
                  <c:v>7.0666666666666664</c:v>
                </c:pt>
                <c:pt idx="350">
                  <c:v>8.1428571428571423</c:v>
                </c:pt>
                <c:pt idx="351">
                  <c:v>7.580645161290323</c:v>
                </c:pt>
                <c:pt idx="352">
                  <c:v>6.8322580645161288</c:v>
                </c:pt>
                <c:pt idx="353">
                  <c:v>8.5</c:v>
                </c:pt>
                <c:pt idx="354">
                  <c:v>8.4666666666666668</c:v>
                </c:pt>
                <c:pt idx="355">
                  <c:v>7.1960784313725492</c:v>
                </c:pt>
                <c:pt idx="356">
                  <c:v>7.45</c:v>
                </c:pt>
                <c:pt idx="357">
                  <c:v>8.3636363636363633</c:v>
                </c:pt>
                <c:pt idx="358">
                  <c:v>8.045454545454545</c:v>
                </c:pt>
                <c:pt idx="359">
                  <c:v>5</c:v>
                </c:pt>
                <c:pt idx="360">
                  <c:v>4.9428571428571431</c:v>
                </c:pt>
                <c:pt idx="361">
                  <c:v>6.2558139534883717</c:v>
                </c:pt>
                <c:pt idx="362">
                  <c:v>6.5263157894736841</c:v>
                </c:pt>
                <c:pt idx="363">
                  <c:v>7.5714285714285712</c:v>
                </c:pt>
                <c:pt idx="364">
                  <c:v>7.2777777777777777</c:v>
                </c:pt>
                <c:pt idx="365">
                  <c:v>7.666666666666667</c:v>
                </c:pt>
                <c:pt idx="366">
                  <c:v>6.8526912181303112</c:v>
                </c:pt>
                <c:pt idx="367">
                  <c:v>7.4074074074074074</c:v>
                </c:pt>
                <c:pt idx="368">
                  <c:v>7.9230769230769234</c:v>
                </c:pt>
                <c:pt idx="369">
                  <c:v>8</c:v>
                </c:pt>
                <c:pt idx="370">
                  <c:v>5.0999999999999996</c:v>
                </c:pt>
                <c:pt idx="371">
                  <c:v>6.4482758620689653</c:v>
                </c:pt>
                <c:pt idx="372">
                  <c:v>6</c:v>
                </c:pt>
                <c:pt idx="373">
                  <c:v>7.0769230769230766</c:v>
                </c:pt>
                <c:pt idx="374">
                  <c:v>7.9411764705882355</c:v>
                </c:pt>
                <c:pt idx="375">
                  <c:v>7.6363636363636367</c:v>
                </c:pt>
                <c:pt idx="376">
                  <c:v>6</c:v>
                </c:pt>
                <c:pt idx="377">
                  <c:v>6.333333333333333</c:v>
                </c:pt>
                <c:pt idx="378">
                  <c:v>7.042424242424242</c:v>
                </c:pt>
                <c:pt idx="379">
                  <c:v>8.2142857142857135</c:v>
                </c:pt>
                <c:pt idx="380">
                  <c:v>8.3937823834196887</c:v>
                </c:pt>
                <c:pt idx="381">
                  <c:v>7.5625</c:v>
                </c:pt>
                <c:pt idx="382">
                  <c:v>7.5348837209302326</c:v>
                </c:pt>
                <c:pt idx="383">
                  <c:v>7.95</c:v>
                </c:pt>
                <c:pt idx="384">
                  <c:v>9.25</c:v>
                </c:pt>
                <c:pt idx="385">
                  <c:v>8.8095238095238102</c:v>
                </c:pt>
                <c:pt idx="386">
                  <c:v>9.0769230769230766</c:v>
                </c:pt>
                <c:pt idx="387">
                  <c:v>6.4102564102564106</c:v>
                </c:pt>
                <c:pt idx="388">
                  <c:v>7.8815789473684212</c:v>
                </c:pt>
                <c:pt idx="389">
                  <c:v>6.75</c:v>
                </c:pt>
                <c:pt idx="390">
                  <c:v>5.8</c:v>
                </c:pt>
                <c:pt idx="391">
                  <c:v>5.7118644067796609</c:v>
                </c:pt>
                <c:pt idx="392">
                  <c:v>6.4333333333333336</c:v>
                </c:pt>
                <c:pt idx="393">
                  <c:v>8.0833333333333339</c:v>
                </c:pt>
                <c:pt idx="394">
                  <c:v>8</c:v>
                </c:pt>
                <c:pt idx="395">
                  <c:v>8.5833333333333339</c:v>
                </c:pt>
                <c:pt idx="396">
                  <c:v>7.6962025316455698</c:v>
                </c:pt>
                <c:pt idx="397">
                  <c:v>9.2249999999999996</c:v>
                </c:pt>
                <c:pt idx="398">
                  <c:v>6.9696969696969697</c:v>
                </c:pt>
                <c:pt idx="399">
                  <c:v>6.8461538461538458</c:v>
                </c:pt>
                <c:pt idx="400">
                  <c:v>7.2222222222222223</c:v>
                </c:pt>
                <c:pt idx="401">
                  <c:v>7.5571428571428569</c:v>
                </c:pt>
                <c:pt idx="402">
                  <c:v>5.9047619047619051</c:v>
                </c:pt>
                <c:pt idx="403">
                  <c:v>7.3902439024390247</c:v>
                </c:pt>
                <c:pt idx="404">
                  <c:v>7.4249999999999998</c:v>
                </c:pt>
                <c:pt idx="405">
                  <c:v>7.6241830065359473</c:v>
                </c:pt>
                <c:pt idx="406">
                  <c:v>8.304347826086957</c:v>
                </c:pt>
                <c:pt idx="407">
                  <c:v>6.1428571428571432</c:v>
                </c:pt>
                <c:pt idx="408">
                  <c:v>4.7142857142857144</c:v>
                </c:pt>
                <c:pt idx="409">
                  <c:v>8.3333333333333339</c:v>
                </c:pt>
                <c:pt idx="410">
                  <c:v>8.375</c:v>
                </c:pt>
                <c:pt idx="411">
                  <c:v>7.6571428571428575</c:v>
                </c:pt>
                <c:pt idx="412">
                  <c:v>5.7333333333333334</c:v>
                </c:pt>
                <c:pt idx="413">
                  <c:v>4.75</c:v>
                </c:pt>
                <c:pt idx="414">
                  <c:v>8.0588235294117645</c:v>
                </c:pt>
                <c:pt idx="415">
                  <c:v>8.1538461538461533</c:v>
                </c:pt>
                <c:pt idx="416">
                  <c:v>7.975609756097561</c:v>
                </c:pt>
                <c:pt idx="417">
                  <c:v>6.45</c:v>
                </c:pt>
                <c:pt idx="418">
                  <c:v>7.3125</c:v>
                </c:pt>
                <c:pt idx="419">
                  <c:v>7.7142857142857144</c:v>
                </c:pt>
                <c:pt idx="420">
                  <c:v>7</c:v>
                </c:pt>
                <c:pt idx="421">
                  <c:v>6.8275862068965516</c:v>
                </c:pt>
                <c:pt idx="422">
                  <c:v>8.125</c:v>
                </c:pt>
                <c:pt idx="423">
                  <c:v>8.25</c:v>
                </c:pt>
                <c:pt idx="424">
                  <c:v>6.3157894736842106</c:v>
                </c:pt>
                <c:pt idx="425">
                  <c:v>7.5142857142857142</c:v>
                </c:pt>
                <c:pt idx="426">
                  <c:v>8.4512195121951219</c:v>
                </c:pt>
                <c:pt idx="427">
                  <c:v>5.9767441860465116</c:v>
                </c:pt>
                <c:pt idx="428">
                  <c:v>6.5074626865671643</c:v>
                </c:pt>
                <c:pt idx="429">
                  <c:v>6</c:v>
                </c:pt>
                <c:pt idx="430">
                  <c:v>8.3134328358208958</c:v>
                </c:pt>
                <c:pt idx="431">
                  <c:v>7.7796610169491522</c:v>
                </c:pt>
                <c:pt idx="432">
                  <c:v>8.3333333333333339</c:v>
                </c:pt>
                <c:pt idx="433">
                  <c:v>8.6470588235294112</c:v>
                </c:pt>
                <c:pt idx="434">
                  <c:v>6.9090909090909092</c:v>
                </c:pt>
                <c:pt idx="435">
                  <c:v>7.5666666666666664</c:v>
                </c:pt>
                <c:pt idx="436">
                  <c:v>8.2941176470588243</c:v>
                </c:pt>
                <c:pt idx="437">
                  <c:v>7.0454545454545459</c:v>
                </c:pt>
                <c:pt idx="438">
                  <c:v>9</c:v>
                </c:pt>
                <c:pt idx="439">
                  <c:v>6.3947368421052628</c:v>
                </c:pt>
                <c:pt idx="440">
                  <c:v>7.75</c:v>
                </c:pt>
                <c:pt idx="441">
                  <c:v>6.7570093457943923</c:v>
                </c:pt>
                <c:pt idx="442">
                  <c:v>7.52112676056338</c:v>
                </c:pt>
                <c:pt idx="443">
                  <c:v>7</c:v>
                </c:pt>
                <c:pt idx="444">
                  <c:v>6.2307692307692308</c:v>
                </c:pt>
                <c:pt idx="445">
                  <c:v>6</c:v>
                </c:pt>
                <c:pt idx="446">
                  <c:v>6.6319999999999997</c:v>
                </c:pt>
                <c:pt idx="447">
                  <c:v>6.5625</c:v>
                </c:pt>
                <c:pt idx="448">
                  <c:v>6.3666666666666663</c:v>
                </c:pt>
                <c:pt idx="449">
                  <c:v>8.1395348837209305</c:v>
                </c:pt>
                <c:pt idx="450">
                  <c:v>5.25</c:v>
                </c:pt>
                <c:pt idx="451">
                  <c:v>8.8354430379746827</c:v>
                </c:pt>
                <c:pt idx="452">
                  <c:v>8.0909090909090917</c:v>
                </c:pt>
                <c:pt idx="453">
                  <c:v>6.0434782608695654</c:v>
                </c:pt>
                <c:pt idx="454">
                  <c:v>7.666666666666667</c:v>
                </c:pt>
                <c:pt idx="455">
                  <c:v>7.333333333333333</c:v>
                </c:pt>
                <c:pt idx="456">
                  <c:v>6.5</c:v>
                </c:pt>
                <c:pt idx="457">
                  <c:v>8.2727272727272734</c:v>
                </c:pt>
                <c:pt idx="458">
                  <c:v>6.3636363636363633</c:v>
                </c:pt>
                <c:pt idx="459">
                  <c:v>7.0638297872340425</c:v>
                </c:pt>
                <c:pt idx="460">
                  <c:v>8.3333333333333339</c:v>
                </c:pt>
                <c:pt idx="461">
                  <c:v>7.0909090909090908</c:v>
                </c:pt>
                <c:pt idx="462">
                  <c:v>8</c:v>
                </c:pt>
                <c:pt idx="463">
                  <c:v>8.8333333333333339</c:v>
                </c:pt>
                <c:pt idx="464">
                  <c:v>7.2777777777777777</c:v>
                </c:pt>
                <c:pt idx="465">
                  <c:v>8.4</c:v>
                </c:pt>
                <c:pt idx="466">
                  <c:v>7.4</c:v>
                </c:pt>
                <c:pt idx="467">
                  <c:v>6.2</c:v>
                </c:pt>
                <c:pt idx="468">
                  <c:v>8.3333333333333339</c:v>
                </c:pt>
                <c:pt idx="469">
                  <c:v>6.8095238095238093</c:v>
                </c:pt>
                <c:pt idx="470">
                  <c:v>7.7777777777777777</c:v>
                </c:pt>
                <c:pt idx="471">
                  <c:v>4.5714285714285712</c:v>
                </c:pt>
                <c:pt idx="472">
                  <c:v>6.6896551724137927</c:v>
                </c:pt>
                <c:pt idx="473">
                  <c:v>8.6451612903225801</c:v>
                </c:pt>
                <c:pt idx="474">
                  <c:v>6.2777777777777777</c:v>
                </c:pt>
                <c:pt idx="475">
                  <c:v>7.7</c:v>
                </c:pt>
                <c:pt idx="476">
                  <c:v>7.833333333333333</c:v>
                </c:pt>
                <c:pt idx="477">
                  <c:v>5.5652173913043477</c:v>
                </c:pt>
                <c:pt idx="478">
                  <c:v>5.8125</c:v>
                </c:pt>
                <c:pt idx="479">
                  <c:v>8.5</c:v>
                </c:pt>
                <c:pt idx="480">
                  <c:v>5.666666666666667</c:v>
                </c:pt>
                <c:pt idx="481">
                  <c:v>7.064516129032258</c:v>
                </c:pt>
                <c:pt idx="482">
                  <c:v>4.8636363636363633</c:v>
                </c:pt>
                <c:pt idx="483">
                  <c:v>5.90625</c:v>
                </c:pt>
                <c:pt idx="484">
                  <c:v>8.75</c:v>
                </c:pt>
                <c:pt idx="485">
                  <c:v>6.4</c:v>
                </c:pt>
                <c:pt idx="486">
                  <c:v>5.9767441860465116</c:v>
                </c:pt>
                <c:pt idx="487">
                  <c:v>5.7</c:v>
                </c:pt>
                <c:pt idx="488">
                  <c:v>7</c:v>
                </c:pt>
                <c:pt idx="489">
                  <c:v>7</c:v>
                </c:pt>
                <c:pt idx="490">
                  <c:v>8.2285714285714278</c:v>
                </c:pt>
                <c:pt idx="491">
                  <c:v>7.666666666666667</c:v>
                </c:pt>
                <c:pt idx="492">
                  <c:v>6.4761904761904763</c:v>
                </c:pt>
                <c:pt idx="493">
                  <c:v>7.2857142857142856</c:v>
                </c:pt>
                <c:pt idx="494">
                  <c:v>7.9450549450549453</c:v>
                </c:pt>
                <c:pt idx="495">
                  <c:v>8.4444444444444446</c:v>
                </c:pt>
                <c:pt idx="496">
                  <c:v>7.3478260869565215</c:v>
                </c:pt>
                <c:pt idx="497">
                  <c:v>7.7894736842105265</c:v>
                </c:pt>
                <c:pt idx="498">
                  <c:v>7.903225806451613</c:v>
                </c:pt>
                <c:pt idx="499">
                  <c:v>6.9682539682539684</c:v>
                </c:pt>
                <c:pt idx="500">
                  <c:v>7.9375</c:v>
                </c:pt>
                <c:pt idx="501">
                  <c:v>7.9</c:v>
                </c:pt>
                <c:pt idx="502">
                  <c:v>8.7142857142857135</c:v>
                </c:pt>
                <c:pt idx="503">
                  <c:v>8</c:v>
                </c:pt>
                <c:pt idx="504">
                  <c:v>5.4545454545454541</c:v>
                </c:pt>
                <c:pt idx="505">
                  <c:v>7.4747474747474749</c:v>
                </c:pt>
                <c:pt idx="506">
                  <c:v>8.1714285714285708</c:v>
                </c:pt>
                <c:pt idx="507">
                  <c:v>6.7021276595744679</c:v>
                </c:pt>
                <c:pt idx="508">
                  <c:v>5.4615384615384617</c:v>
                </c:pt>
                <c:pt idx="509">
                  <c:v>7.0909090909090908</c:v>
                </c:pt>
                <c:pt idx="510">
                  <c:v>6.9</c:v>
                </c:pt>
                <c:pt idx="511">
                  <c:v>8.7619047619047628</c:v>
                </c:pt>
                <c:pt idx="512">
                  <c:v>9.3055555555555554</c:v>
                </c:pt>
                <c:pt idx="513">
                  <c:v>8.8333333333333339</c:v>
                </c:pt>
                <c:pt idx="514">
                  <c:v>8.1666666666666661</c:v>
                </c:pt>
                <c:pt idx="515">
                  <c:v>7.8</c:v>
                </c:pt>
                <c:pt idx="516">
                  <c:v>8</c:v>
                </c:pt>
                <c:pt idx="517">
                  <c:v>8.1666666666666661</c:v>
                </c:pt>
                <c:pt idx="518">
                  <c:v>8.7586206896551726</c:v>
                </c:pt>
                <c:pt idx="519">
                  <c:v>4.9736842105263159</c:v>
                </c:pt>
                <c:pt idx="520">
                  <c:v>8.4666666666666668</c:v>
                </c:pt>
                <c:pt idx="521">
                  <c:v>7.7804878048780486</c:v>
                </c:pt>
                <c:pt idx="522">
                  <c:v>7.8518518518518521</c:v>
                </c:pt>
                <c:pt idx="523">
                  <c:v>6.6</c:v>
                </c:pt>
                <c:pt idx="524">
                  <c:v>7.9622641509433958</c:v>
                </c:pt>
                <c:pt idx="525">
                  <c:v>7.9770114942528734</c:v>
                </c:pt>
                <c:pt idx="526">
                  <c:v>8.5303030303030312</c:v>
                </c:pt>
                <c:pt idx="527">
                  <c:v>7.0434782608695654</c:v>
                </c:pt>
                <c:pt idx="528">
                  <c:v>6.9565217391304346</c:v>
                </c:pt>
                <c:pt idx="529">
                  <c:v>7.125</c:v>
                </c:pt>
                <c:pt idx="530">
                  <c:v>8.1128048780487809</c:v>
                </c:pt>
                <c:pt idx="531">
                  <c:v>7</c:v>
                </c:pt>
                <c:pt idx="532">
                  <c:v>8.7272727272727266</c:v>
                </c:pt>
                <c:pt idx="533">
                  <c:v>6.117647058823529</c:v>
                </c:pt>
                <c:pt idx="534">
                  <c:v>7.354838709677419</c:v>
                </c:pt>
                <c:pt idx="535">
                  <c:v>6.53125</c:v>
                </c:pt>
                <c:pt idx="536">
                  <c:v>7.9090909090909092</c:v>
                </c:pt>
                <c:pt idx="537">
                  <c:v>7.7142857142857144</c:v>
                </c:pt>
                <c:pt idx="538">
                  <c:v>8.5909090909090917</c:v>
                </c:pt>
                <c:pt idx="539">
                  <c:v>7.7027027027027026</c:v>
                </c:pt>
                <c:pt idx="540">
                  <c:v>7.5217391304347823</c:v>
                </c:pt>
                <c:pt idx="541">
                  <c:v>8.0952380952380949</c:v>
                </c:pt>
                <c:pt idx="542">
                  <c:v>7.5483870967741939</c:v>
                </c:pt>
                <c:pt idx="543">
                  <c:v>9.0625</c:v>
                </c:pt>
                <c:pt idx="544">
                  <c:v>8.2222222222222214</c:v>
                </c:pt>
                <c:pt idx="545">
                  <c:v>7.0476190476190474</c:v>
                </c:pt>
                <c:pt idx="546">
                  <c:v>7.8181818181818183</c:v>
                </c:pt>
                <c:pt idx="547">
                  <c:v>7.1</c:v>
                </c:pt>
                <c:pt idx="548">
                  <c:v>7.1626016260162606</c:v>
                </c:pt>
                <c:pt idx="549">
                  <c:v>6.6923076923076925</c:v>
                </c:pt>
                <c:pt idx="550">
                  <c:v>8.4499999999999993</c:v>
                </c:pt>
                <c:pt idx="551">
                  <c:v>6.25</c:v>
                </c:pt>
                <c:pt idx="552">
                  <c:v>6.1304347826086953</c:v>
                </c:pt>
                <c:pt idx="553">
                  <c:v>5.9545454545454541</c:v>
                </c:pt>
                <c:pt idx="554">
                  <c:v>6.0769230769230766</c:v>
                </c:pt>
                <c:pt idx="555">
                  <c:v>7.9</c:v>
                </c:pt>
                <c:pt idx="556">
                  <c:v>7</c:v>
                </c:pt>
                <c:pt idx="557">
                  <c:v>7.5263157894736841</c:v>
                </c:pt>
                <c:pt idx="558">
                  <c:v>7.7209302325581399</c:v>
                </c:pt>
                <c:pt idx="559">
                  <c:v>6.0744680851063828</c:v>
                </c:pt>
                <c:pt idx="560">
                  <c:v>7.0769230769230766</c:v>
                </c:pt>
                <c:pt idx="561">
                  <c:v>9.0277777777777786</c:v>
                </c:pt>
                <c:pt idx="562">
                  <c:v>7.5</c:v>
                </c:pt>
                <c:pt idx="563">
                  <c:v>6.7333333333333334</c:v>
                </c:pt>
                <c:pt idx="564">
                  <c:v>6.4285714285714288</c:v>
                </c:pt>
                <c:pt idx="565">
                  <c:v>5</c:v>
                </c:pt>
                <c:pt idx="566">
                  <c:v>8.3076923076923084</c:v>
                </c:pt>
                <c:pt idx="567">
                  <c:v>7.8235294117647056</c:v>
                </c:pt>
                <c:pt idx="568">
                  <c:v>6.8571428571428568</c:v>
                </c:pt>
                <c:pt idx="569">
                  <c:v>6.8292682926829267</c:v>
                </c:pt>
                <c:pt idx="570">
                  <c:v>6.95</c:v>
                </c:pt>
                <c:pt idx="571">
                  <c:v>4.3076923076923075</c:v>
                </c:pt>
                <c:pt idx="572">
                  <c:v>8</c:v>
                </c:pt>
                <c:pt idx="573">
                  <c:v>6.5555555555555554</c:v>
                </c:pt>
                <c:pt idx="574">
                  <c:v>8.3333333333333339</c:v>
                </c:pt>
                <c:pt idx="575">
                  <c:v>8.0508474576271194</c:v>
                </c:pt>
                <c:pt idx="576">
                  <c:v>8.0909090909090917</c:v>
                </c:pt>
                <c:pt idx="577">
                  <c:v>7.4761904761904763</c:v>
                </c:pt>
                <c:pt idx="578">
                  <c:v>7.5980392156862742</c:v>
                </c:pt>
                <c:pt idx="579">
                  <c:v>6.7777777777777777</c:v>
                </c:pt>
                <c:pt idx="580">
                  <c:v>8.0588235294117645</c:v>
                </c:pt>
                <c:pt idx="581">
                  <c:v>8</c:v>
                </c:pt>
                <c:pt idx="582">
                  <c:v>7.5050505050505052</c:v>
                </c:pt>
                <c:pt idx="583">
                  <c:v>6.75</c:v>
                </c:pt>
                <c:pt idx="584">
                  <c:v>8.3103448275862064</c:v>
                </c:pt>
                <c:pt idx="585">
                  <c:v>7.75</c:v>
                </c:pt>
                <c:pt idx="586">
                  <c:v>8.5</c:v>
                </c:pt>
                <c:pt idx="587">
                  <c:v>6.7564102564102564</c:v>
                </c:pt>
                <c:pt idx="588">
                  <c:v>8.6999999999999993</c:v>
                </c:pt>
                <c:pt idx="589">
                  <c:v>7.2115384615384617</c:v>
                </c:pt>
                <c:pt idx="590">
                  <c:v>8.6666666666666661</c:v>
                </c:pt>
                <c:pt idx="591">
                  <c:v>6.5</c:v>
                </c:pt>
                <c:pt idx="592">
                  <c:v>7.4042553191489358</c:v>
                </c:pt>
                <c:pt idx="593">
                  <c:v>7.3214285714285712</c:v>
                </c:pt>
                <c:pt idx="594">
                  <c:v>7.7272727272727275</c:v>
                </c:pt>
                <c:pt idx="595">
                  <c:v>8.0256410256410255</c:v>
                </c:pt>
                <c:pt idx="596">
                  <c:v>7.8965517241379306</c:v>
                </c:pt>
                <c:pt idx="597">
                  <c:v>7.8571428571428568</c:v>
                </c:pt>
                <c:pt idx="598">
                  <c:v>8.0277777777777786</c:v>
                </c:pt>
                <c:pt idx="599">
                  <c:v>7.3692307692307688</c:v>
                </c:pt>
                <c:pt idx="600">
                  <c:v>5.2195121951219514</c:v>
                </c:pt>
                <c:pt idx="601">
                  <c:v>7.666666666666667</c:v>
                </c:pt>
              </c:numCache>
            </c:numRef>
          </c:yVal>
          <c:smooth val="0"/>
          <c:extLst xmlns:c16r2="http://schemas.microsoft.com/office/drawing/2015/06/chart">
            <c:ext xmlns:c16="http://schemas.microsoft.com/office/drawing/2014/chart" uri="{C3380CC4-5D6E-409C-BE32-E72D297353CC}">
              <c16:uniqueId val="{00000001-14D4-4782-9F0D-497CA3AA9CF2}"/>
            </c:ext>
          </c:extLst>
        </c:ser>
        <c:dLbls>
          <c:showLegendKey val="0"/>
          <c:showVal val="0"/>
          <c:showCatName val="0"/>
          <c:showSerName val="0"/>
          <c:showPercent val="0"/>
          <c:showBubbleSize val="0"/>
        </c:dLbls>
        <c:axId val="279290912"/>
        <c:axId val="279387520"/>
      </c:scatterChart>
      <c:valAx>
        <c:axId val="279290912"/>
        <c:scaling>
          <c:orientation val="minMax"/>
          <c:min val="3"/>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b="1" dirty="0"/>
                  <a:t>Satisfaction with</a:t>
                </a:r>
                <a:r>
                  <a:rPr lang="en-CA" b="1" baseline="0" dirty="0"/>
                  <a:t> </a:t>
                </a:r>
                <a:r>
                  <a:rPr lang="en-CA" b="1" dirty="0"/>
                  <a:t>Network &amp; Communication Infrastructure</a:t>
                </a:r>
              </a:p>
            </c:rich>
          </c:tx>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79387520"/>
        <c:crosses val="autoZero"/>
        <c:crossBetween val="midCat"/>
      </c:valAx>
      <c:valAx>
        <c:axId val="279387520"/>
        <c:scaling>
          <c:orientation val="minMax"/>
          <c:max val="10"/>
          <c:min val="4"/>
        </c:scaling>
        <c:delete val="0"/>
        <c:axPos val="l"/>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b="1" dirty="0"/>
                  <a:t>Overall Business Stakeholder Satisfaction</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79290912"/>
        <c:crosses val="autoZero"/>
        <c:crossBetween val="midCat"/>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&lt; 70% Network and Communication Infrastructure Satisfaction</c:v>
                </c:pt>
                <c:pt idx="1">
                  <c:v>≥ 70% Network and Communication Infrastructure Satisfaction</c:v>
                </c:pt>
              </c:strCache>
            </c:strRef>
          </c:cat>
          <c:val>
            <c:numRef>
              <c:f>Sheet1!$B$2:$B$3</c:f>
              <c:numCache>
                <c:formatCode>0%</c:formatCode>
                <c:ptCount val="2"/>
                <c:pt idx="0">
                  <c:v>0.5857156</c:v>
                </c:pt>
                <c:pt idx="1">
                  <c:v>0.7951085</c:v>
                </c:pt>
              </c:numCache>
            </c:numRef>
          </c:val>
          <c:extLst xmlns:c16r2="http://schemas.microsoft.com/office/drawing/2015/06/chart">
            <c:ext xmlns:c16="http://schemas.microsoft.com/office/drawing/2014/chart" uri="{C3380CC4-5D6E-409C-BE32-E72D297353CC}">
              <c16:uniqueId val="{00000000-51BB-47DB-B7B3-2846BCD644CA}"/>
            </c:ext>
          </c:extLst>
        </c:ser>
        <c:dLbls>
          <c:dLblPos val="outEnd"/>
          <c:showLegendKey val="0"/>
          <c:showVal val="1"/>
          <c:showCatName val="0"/>
          <c:showSerName val="0"/>
          <c:showPercent val="0"/>
          <c:showBubbleSize val="0"/>
        </c:dLbls>
        <c:gapWidth val="33"/>
        <c:overlap val="-27"/>
        <c:axId val="282845344"/>
        <c:axId val="282849824"/>
      </c:barChart>
      <c:catAx>
        <c:axId val="282845344"/>
        <c:scaling>
          <c:orientation val="minMax"/>
        </c:scaling>
        <c:delete val="1"/>
        <c:axPos val="b"/>
        <c:numFmt formatCode="General" sourceLinked="1"/>
        <c:majorTickMark val="none"/>
        <c:minorTickMark val="none"/>
        <c:tickLblPos val="nextTo"/>
        <c:crossAx val="282849824"/>
        <c:crosses val="autoZero"/>
        <c:auto val="1"/>
        <c:lblAlgn val="ctr"/>
        <c:lblOffset val="100"/>
        <c:noMultiLvlLbl val="0"/>
      </c:catAx>
      <c:valAx>
        <c:axId val="282849824"/>
        <c:scaling>
          <c:orientation val="minMax"/>
          <c:max val="0.8"/>
          <c:min val="0.5"/>
        </c:scaling>
        <c:delete val="0"/>
        <c:axPos val="l"/>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CA" sz="1100" b="1" dirty="0"/>
                  <a:t>Business Stakeholder Satisfaction with IT</a:t>
                </a:r>
              </a:p>
            </c:rich>
          </c:tx>
          <c:layout>
            <c:manualLayout>
              <c:xMode val="edge"/>
              <c:yMode val="edge"/>
              <c:x val="8.0801679911461713E-3"/>
              <c:y val="0.21990574588973963"/>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82845344"/>
        <c:crosses val="autoZero"/>
        <c:crossBetween val="between"/>
      </c:valAx>
      <c:spPr>
        <a:noFill/>
        <a:ln>
          <a:noFill/>
        </a:ln>
        <a:effectLst/>
      </c:spPr>
    </c:plotArea>
    <c:plotVisOnly val="1"/>
    <c:dispBlanksAs val="gap"/>
    <c:showDLblsOverMax val="0"/>
  </c:chart>
  <c:spPr>
    <a:noFill/>
    <a:ln>
      <a:noFill/>
    </a:ln>
    <a:effectLst/>
  </c:spPr>
  <c:txPr>
    <a:bodyPr/>
    <a:lstStyle/>
    <a:p>
      <a:pPr>
        <a:defRPr sz="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B909D6-3B8B-43C1-BB8C-75F4E326BFA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CA"/>
        </a:p>
      </dgm:t>
    </dgm:pt>
    <dgm:pt modelId="{2ACFEC48-7AF1-4844-BDE4-160ED21392FB}">
      <dgm:prSet phldrT="[Text]"/>
      <dgm:spPr>
        <a:ln>
          <a:solidFill>
            <a:schemeClr val="accent1"/>
          </a:solidFill>
        </a:ln>
        <a:effectLst>
          <a:outerShdw blurRad="50800" dist="38100" dir="5400000" algn="t" rotWithShape="0">
            <a:prstClr val="black">
              <a:alpha val="40000"/>
            </a:prstClr>
          </a:outerShdw>
        </a:effectLst>
      </dgm:spPr>
      <dgm:t>
        <a:bodyPr/>
        <a:lstStyle/>
        <a:p>
          <a:r>
            <a:rPr lang="en-CA" b="1" dirty="0" smtClean="0">
              <a:solidFill>
                <a:schemeClr val="bg1"/>
              </a:solidFill>
            </a:rPr>
            <a:t>Prioritize Gaps and Identify Solution Options</a:t>
          </a:r>
        </a:p>
      </dgm:t>
    </dgm:pt>
    <dgm:pt modelId="{8C53D390-D3E7-46A7-B463-3813B99B5356}" type="parTrans" cxnId="{61834B0C-D454-4663-AC7A-850DC896E494}">
      <dgm:prSet/>
      <dgm:spPr/>
      <dgm:t>
        <a:bodyPr/>
        <a:lstStyle/>
        <a:p>
          <a:endParaRPr lang="en-CA"/>
        </a:p>
      </dgm:t>
    </dgm:pt>
    <dgm:pt modelId="{9988B841-9C91-400C-A13D-2A2340035862}" type="sibTrans" cxnId="{61834B0C-D454-4663-AC7A-850DC896E494}">
      <dgm:prSet/>
      <dgm:spPr>
        <a:solidFill>
          <a:schemeClr val="accent3"/>
        </a:solidFill>
      </dgm:spPr>
      <dgm:t>
        <a:bodyPr/>
        <a:lstStyle/>
        <a:p>
          <a:endParaRPr lang="en-CA"/>
        </a:p>
      </dgm:t>
    </dgm:pt>
    <dgm:pt modelId="{0061EAFA-2E40-493E-AF39-4874602EE2D8}">
      <dgm:prSet phldrT="[Text]"/>
      <dgm:spPr>
        <a:ln>
          <a:solidFill>
            <a:schemeClr val="accent1"/>
          </a:solidFill>
        </a:ln>
        <a:effectLst>
          <a:outerShdw blurRad="50800" dist="38100" dir="5400000" algn="t" rotWithShape="0">
            <a:prstClr val="black">
              <a:alpha val="40000"/>
            </a:prstClr>
          </a:outerShdw>
        </a:effectLst>
      </dgm:spPr>
      <dgm:t>
        <a:bodyPr/>
        <a:lstStyle/>
        <a:p>
          <a:r>
            <a:rPr lang="en-US" b="1" dirty="0"/>
            <a:t>Identify Services Impacted by Business Strategy</a:t>
          </a:r>
          <a:endParaRPr lang="en-CA" dirty="0"/>
        </a:p>
      </dgm:t>
    </dgm:pt>
    <dgm:pt modelId="{A571C673-7C2D-471E-B4C7-CF482980EFE0}" type="parTrans" cxnId="{0B48E901-2368-414B-BCA8-CBEC116F3183}">
      <dgm:prSet/>
      <dgm:spPr/>
      <dgm:t>
        <a:bodyPr/>
        <a:lstStyle/>
        <a:p>
          <a:endParaRPr lang="en-CA"/>
        </a:p>
      </dgm:t>
    </dgm:pt>
    <dgm:pt modelId="{B25A77BC-E7E6-4E02-A607-BC83049B84DE}" type="sibTrans" cxnId="{0B48E901-2368-414B-BCA8-CBEC116F3183}">
      <dgm:prSet/>
      <dgm:spPr>
        <a:solidFill>
          <a:schemeClr val="accent3"/>
        </a:solidFill>
      </dgm:spPr>
      <dgm:t>
        <a:bodyPr/>
        <a:lstStyle/>
        <a:p>
          <a:endParaRPr lang="en-CA"/>
        </a:p>
      </dgm:t>
    </dgm:pt>
    <dgm:pt modelId="{F3FA8E2E-CE7D-426E-8F1A-84E6C203C604}">
      <dgm:prSet phldrT="[Text]"/>
      <dgm:spPr>
        <a:solidFill>
          <a:srgbClr val="F7F7F7"/>
        </a:solidFill>
        <a:ln>
          <a:solidFill>
            <a:srgbClr val="F7F7F7"/>
          </a:solidFill>
        </a:ln>
        <a:effectLst>
          <a:outerShdw blurRad="50800" dist="38100" dir="5400000" algn="t" rotWithShape="0">
            <a:prstClr val="black">
              <a:alpha val="40000"/>
            </a:prstClr>
          </a:outerShdw>
        </a:effectLst>
      </dgm:spPr>
      <dgm:t>
        <a:bodyPr/>
        <a:lstStyle/>
        <a:p>
          <a:endParaRPr lang="en-CA" dirty="0"/>
        </a:p>
      </dgm:t>
    </dgm:pt>
    <dgm:pt modelId="{3A2E9227-1F4A-4875-88A1-5CAB1FC3E128}" type="parTrans" cxnId="{568A9D3C-61CF-4302-9D75-44C8F23FC8C1}">
      <dgm:prSet/>
      <dgm:spPr/>
      <dgm:t>
        <a:bodyPr/>
        <a:lstStyle/>
        <a:p>
          <a:endParaRPr lang="en-CA"/>
        </a:p>
      </dgm:t>
    </dgm:pt>
    <dgm:pt modelId="{A1A536EE-BB1F-44EB-996B-72C5950C4CF6}" type="sibTrans" cxnId="{568A9D3C-61CF-4302-9D75-44C8F23FC8C1}">
      <dgm:prSet/>
      <dgm:spPr/>
      <dgm:t>
        <a:bodyPr/>
        <a:lstStyle/>
        <a:p>
          <a:endParaRPr lang="en-CA"/>
        </a:p>
      </dgm:t>
    </dgm:pt>
    <dgm:pt modelId="{80C69B39-52E3-4999-AEC9-C98E0A75071A}">
      <dgm:prSet phldrT="[Text]"/>
      <dgm:spPr>
        <a:solidFill>
          <a:srgbClr val="F7F7F7"/>
        </a:solidFill>
        <a:ln>
          <a:solidFill>
            <a:schemeClr val="accent1"/>
          </a:solidFill>
        </a:ln>
        <a:effectLst>
          <a:outerShdw blurRad="50800" dist="38100" dir="5400000" algn="t" rotWithShape="0">
            <a:prstClr val="black">
              <a:alpha val="40000"/>
            </a:prstClr>
          </a:outerShdw>
        </a:effectLst>
      </dgm:spPr>
      <dgm:t>
        <a:bodyPr/>
        <a:lstStyle/>
        <a:p>
          <a:r>
            <a:rPr lang="en-CA" b="0" dirty="0" smtClean="0"/>
            <a:t>Define and Assess Quality Expectations from Core Services </a:t>
          </a:r>
          <a:endParaRPr lang="en-CA" b="0" dirty="0"/>
        </a:p>
      </dgm:t>
    </dgm:pt>
    <dgm:pt modelId="{9E0E8B5D-1890-4B91-8CF9-05A3549D2B99}" type="parTrans" cxnId="{158E3EF3-C201-47E3-A8C1-08B48F4464E6}">
      <dgm:prSet/>
      <dgm:spPr/>
      <dgm:t>
        <a:bodyPr/>
        <a:lstStyle/>
        <a:p>
          <a:endParaRPr lang="en-CA"/>
        </a:p>
      </dgm:t>
    </dgm:pt>
    <dgm:pt modelId="{7608EEFD-B627-42E1-81E4-66BEA83F0EA5}" type="sibTrans" cxnId="{158E3EF3-C201-47E3-A8C1-08B48F4464E6}">
      <dgm:prSet/>
      <dgm:spPr/>
      <dgm:t>
        <a:bodyPr/>
        <a:lstStyle/>
        <a:p>
          <a:endParaRPr lang="en-CA"/>
        </a:p>
      </dgm:t>
    </dgm:pt>
    <dgm:pt modelId="{9AC2903D-BB90-4949-A210-1BB0BFF833AC}">
      <dgm:prSet/>
      <dgm:spPr>
        <a:solidFill>
          <a:srgbClr val="F7F7F7"/>
        </a:solidFill>
        <a:ln>
          <a:solidFill>
            <a:srgbClr val="F7F7F7"/>
          </a:solidFill>
        </a:ln>
        <a:effectLst>
          <a:outerShdw blurRad="50800" dist="38100" dir="5400000" algn="t" rotWithShape="0">
            <a:prstClr val="black">
              <a:alpha val="40000"/>
            </a:prstClr>
          </a:outerShdw>
        </a:effectLst>
      </dgm:spPr>
      <dgm:t>
        <a:bodyPr/>
        <a:lstStyle/>
        <a:p>
          <a:r>
            <a:rPr lang="en-US" dirty="0" smtClean="0"/>
            <a:t>Translate Strategy to Business Scenarios</a:t>
          </a:r>
          <a:endParaRPr lang="en-US" dirty="0"/>
        </a:p>
      </dgm:t>
    </dgm:pt>
    <dgm:pt modelId="{9E1533E4-8EFF-4B0D-97C1-4205E98D451F}" type="parTrans" cxnId="{9AA86E5C-30E4-4E0C-9A1B-AD381C3D4A85}">
      <dgm:prSet/>
      <dgm:spPr/>
      <dgm:t>
        <a:bodyPr/>
        <a:lstStyle/>
        <a:p>
          <a:endParaRPr lang="en-CA"/>
        </a:p>
      </dgm:t>
    </dgm:pt>
    <dgm:pt modelId="{F41C97AF-854C-4EF9-AD90-1BE28B6FCC6A}" type="sibTrans" cxnId="{9AA86E5C-30E4-4E0C-9A1B-AD381C3D4A85}">
      <dgm:prSet/>
      <dgm:spPr/>
      <dgm:t>
        <a:bodyPr/>
        <a:lstStyle/>
        <a:p>
          <a:endParaRPr lang="en-CA"/>
        </a:p>
      </dgm:t>
    </dgm:pt>
    <dgm:pt modelId="{0D2534C7-470C-44C9-BDDA-43E5BD60EB73}">
      <dgm:prSet/>
      <dgm:spPr>
        <a:solidFill>
          <a:srgbClr val="F7F7F7"/>
        </a:solidFill>
        <a:ln>
          <a:solidFill>
            <a:srgbClr val="F7F7F7"/>
          </a:solidFill>
        </a:ln>
        <a:effectLst>
          <a:outerShdw blurRad="50800" dist="38100" dir="5400000" algn="t" rotWithShape="0">
            <a:prstClr val="black">
              <a:alpha val="40000"/>
            </a:prstClr>
          </a:outerShdw>
        </a:effectLst>
      </dgm:spPr>
      <dgm:t>
        <a:bodyPr/>
        <a:lstStyle/>
        <a:p>
          <a:r>
            <a:rPr lang="en-US" dirty="0" smtClean="0"/>
            <a:t>Link Scenarios to </a:t>
          </a:r>
          <a:r>
            <a:rPr lang="en-US" dirty="0"/>
            <a:t>Core Services</a:t>
          </a:r>
        </a:p>
      </dgm:t>
    </dgm:pt>
    <dgm:pt modelId="{7BABFA28-3C3A-4938-8DF6-971B952989AC}" type="parTrans" cxnId="{1BC268F3-C40D-4BFB-9695-7B7F7F550AD3}">
      <dgm:prSet/>
      <dgm:spPr/>
      <dgm:t>
        <a:bodyPr/>
        <a:lstStyle/>
        <a:p>
          <a:endParaRPr lang="en-CA"/>
        </a:p>
      </dgm:t>
    </dgm:pt>
    <dgm:pt modelId="{B151A1A4-B26D-4E8D-87F3-46DACC8E3105}" type="sibTrans" cxnId="{1BC268F3-C40D-4BFB-9695-7B7F7F550AD3}">
      <dgm:prSet/>
      <dgm:spPr/>
      <dgm:t>
        <a:bodyPr/>
        <a:lstStyle/>
        <a:p>
          <a:endParaRPr lang="en-CA"/>
        </a:p>
      </dgm:t>
    </dgm:pt>
    <dgm:pt modelId="{FFEB2069-3ACD-49FE-963B-5369AFB65B44}">
      <dgm:prSet phldrT="[Text]"/>
      <dgm:spPr>
        <a:solidFill>
          <a:srgbClr val="F7F7F7"/>
        </a:solidFill>
        <a:ln>
          <a:solidFill>
            <a:schemeClr val="accent1"/>
          </a:solidFill>
        </a:ln>
        <a:effectLst>
          <a:outerShdw blurRad="50800" dist="38100" dir="5400000" algn="t" rotWithShape="0">
            <a:prstClr val="black">
              <a:alpha val="40000"/>
            </a:prstClr>
          </a:outerShdw>
        </a:effectLst>
      </dgm:spPr>
      <dgm:t>
        <a:bodyPr/>
        <a:lstStyle/>
        <a:p>
          <a:r>
            <a:rPr lang="en-CA" b="0" dirty="0" smtClean="0"/>
            <a:t>Identify Root Cause for Underperforming Services</a:t>
          </a:r>
          <a:endParaRPr lang="en-CA" b="0" dirty="0"/>
        </a:p>
      </dgm:t>
    </dgm:pt>
    <dgm:pt modelId="{33455768-A2B3-48C7-85DF-23F936AB1B82}" type="parTrans" cxnId="{70A014CA-0CCA-4156-8475-6FC64A8196AD}">
      <dgm:prSet/>
      <dgm:spPr/>
      <dgm:t>
        <a:bodyPr/>
        <a:lstStyle/>
        <a:p>
          <a:endParaRPr lang="en-CA"/>
        </a:p>
      </dgm:t>
    </dgm:pt>
    <dgm:pt modelId="{3DB9929B-031B-4A03-8903-2CBFA10DB00D}" type="sibTrans" cxnId="{70A014CA-0CCA-4156-8475-6FC64A8196AD}">
      <dgm:prSet/>
      <dgm:spPr/>
      <dgm:t>
        <a:bodyPr/>
        <a:lstStyle/>
        <a:p>
          <a:endParaRPr lang="en-CA"/>
        </a:p>
      </dgm:t>
    </dgm:pt>
    <dgm:pt modelId="{AA8C0EB4-4ABE-436B-96C4-8B3C578CE97C}">
      <dgm:prSet phldrT="[Text]"/>
      <dgm:spPr>
        <a:solidFill>
          <a:srgbClr val="F7F7F7"/>
        </a:solidFill>
        <a:ln>
          <a:solidFill>
            <a:schemeClr val="accent1"/>
          </a:solidFill>
        </a:ln>
        <a:effectLst>
          <a:outerShdw blurRad="50800" dist="38100" dir="5400000" algn="t" rotWithShape="0">
            <a:prstClr val="black">
              <a:alpha val="40000"/>
            </a:prstClr>
          </a:outerShdw>
        </a:effectLst>
      </dgm:spPr>
      <dgm:t>
        <a:bodyPr/>
        <a:lstStyle/>
        <a:p>
          <a:r>
            <a:rPr lang="en-CA" b="0" dirty="0" smtClean="0"/>
            <a:t>Match Gaps with Solution Options</a:t>
          </a:r>
          <a:endParaRPr lang="en-CA" b="0" dirty="0"/>
        </a:p>
      </dgm:t>
    </dgm:pt>
    <dgm:pt modelId="{148BA1BE-BC29-4C96-A3C0-E5BCD8DF8986}" type="parTrans" cxnId="{13996A32-7DCA-4EC1-8A26-C9E575AC4169}">
      <dgm:prSet/>
      <dgm:spPr/>
      <dgm:t>
        <a:bodyPr/>
        <a:lstStyle/>
        <a:p>
          <a:endParaRPr lang="en-CA"/>
        </a:p>
      </dgm:t>
    </dgm:pt>
    <dgm:pt modelId="{C9DFB040-5373-4E76-821A-A851A92A9803}" type="sibTrans" cxnId="{13996A32-7DCA-4EC1-8A26-C9E575AC4169}">
      <dgm:prSet/>
      <dgm:spPr/>
      <dgm:t>
        <a:bodyPr/>
        <a:lstStyle/>
        <a:p>
          <a:endParaRPr lang="en-CA"/>
        </a:p>
      </dgm:t>
    </dgm:pt>
    <dgm:pt modelId="{A3115379-171E-48C0-B8F8-443896FD19B7}" type="pres">
      <dgm:prSet presAssocID="{41B909D6-3B8B-43C1-BB8C-75F4E326BFAE}" presName="Name0" presStyleCnt="0">
        <dgm:presLayoutVars>
          <dgm:dir/>
          <dgm:animLvl val="lvl"/>
          <dgm:resizeHandles val="exact"/>
        </dgm:presLayoutVars>
      </dgm:prSet>
      <dgm:spPr/>
      <dgm:t>
        <a:bodyPr/>
        <a:lstStyle/>
        <a:p>
          <a:endParaRPr lang="en-CA"/>
        </a:p>
      </dgm:t>
    </dgm:pt>
    <dgm:pt modelId="{B94EC5AF-BA20-4F83-9EE8-948E46D25415}" type="pres">
      <dgm:prSet presAssocID="{41B909D6-3B8B-43C1-BB8C-75F4E326BFAE}" presName="tSp" presStyleCnt="0"/>
      <dgm:spPr/>
    </dgm:pt>
    <dgm:pt modelId="{72E8C362-09DA-45CE-B4C9-7C7B4D8EF360}" type="pres">
      <dgm:prSet presAssocID="{41B909D6-3B8B-43C1-BB8C-75F4E326BFAE}" presName="bSp" presStyleCnt="0"/>
      <dgm:spPr/>
    </dgm:pt>
    <dgm:pt modelId="{2CD416B1-A0F9-4E68-93CB-20737ED29586}" type="pres">
      <dgm:prSet presAssocID="{41B909D6-3B8B-43C1-BB8C-75F4E326BFAE}" presName="process" presStyleCnt="0"/>
      <dgm:spPr/>
    </dgm:pt>
    <dgm:pt modelId="{9E50B924-A8C5-40B9-B63D-C7C5BE0A4D58}" type="pres">
      <dgm:prSet presAssocID="{0061EAFA-2E40-493E-AF39-4874602EE2D8}" presName="composite1" presStyleCnt="0"/>
      <dgm:spPr/>
    </dgm:pt>
    <dgm:pt modelId="{D7E00CD8-D501-4C8A-BCC3-5B6E320DF9F4}" type="pres">
      <dgm:prSet presAssocID="{0061EAFA-2E40-493E-AF39-4874602EE2D8}" presName="dummyNode1" presStyleLbl="node1" presStyleIdx="0" presStyleCnt="2"/>
      <dgm:spPr/>
    </dgm:pt>
    <dgm:pt modelId="{2DB5D1AC-81F3-4211-8D72-DC161A548227}" type="pres">
      <dgm:prSet presAssocID="{0061EAFA-2E40-493E-AF39-4874602EE2D8}" presName="childNode1" presStyleLbl="bgAcc1" presStyleIdx="0" presStyleCnt="2">
        <dgm:presLayoutVars>
          <dgm:bulletEnabled val="1"/>
        </dgm:presLayoutVars>
      </dgm:prSet>
      <dgm:spPr/>
      <dgm:t>
        <a:bodyPr/>
        <a:lstStyle/>
        <a:p>
          <a:endParaRPr lang="en-CA"/>
        </a:p>
      </dgm:t>
    </dgm:pt>
    <dgm:pt modelId="{35B71D51-6894-41ED-B64F-3E9EACA47620}" type="pres">
      <dgm:prSet presAssocID="{0061EAFA-2E40-493E-AF39-4874602EE2D8}" presName="childNode1tx" presStyleLbl="bgAcc1" presStyleIdx="0" presStyleCnt="2">
        <dgm:presLayoutVars>
          <dgm:bulletEnabled val="1"/>
        </dgm:presLayoutVars>
      </dgm:prSet>
      <dgm:spPr/>
      <dgm:t>
        <a:bodyPr/>
        <a:lstStyle/>
        <a:p>
          <a:endParaRPr lang="en-CA"/>
        </a:p>
      </dgm:t>
    </dgm:pt>
    <dgm:pt modelId="{9CCF32B8-92FA-4094-9EFC-1F3074CDB145}" type="pres">
      <dgm:prSet presAssocID="{0061EAFA-2E40-493E-AF39-4874602EE2D8}" presName="parentNode1" presStyleLbl="node1" presStyleIdx="0" presStyleCnt="2">
        <dgm:presLayoutVars>
          <dgm:chMax val="1"/>
          <dgm:bulletEnabled val="1"/>
        </dgm:presLayoutVars>
      </dgm:prSet>
      <dgm:spPr/>
      <dgm:t>
        <a:bodyPr/>
        <a:lstStyle/>
        <a:p>
          <a:endParaRPr lang="en-CA"/>
        </a:p>
      </dgm:t>
    </dgm:pt>
    <dgm:pt modelId="{FDB7E2FF-FA14-443A-B2A9-B75EEAF10035}" type="pres">
      <dgm:prSet presAssocID="{0061EAFA-2E40-493E-AF39-4874602EE2D8}" presName="connSite1" presStyleCnt="0"/>
      <dgm:spPr/>
    </dgm:pt>
    <dgm:pt modelId="{05C715DA-4B2B-46E0-A972-19300715F3A5}" type="pres">
      <dgm:prSet presAssocID="{B25A77BC-E7E6-4E02-A607-BC83049B84DE}" presName="Name9" presStyleLbl="sibTrans2D1" presStyleIdx="0" presStyleCnt="1"/>
      <dgm:spPr/>
      <dgm:t>
        <a:bodyPr/>
        <a:lstStyle/>
        <a:p>
          <a:endParaRPr lang="en-CA"/>
        </a:p>
      </dgm:t>
    </dgm:pt>
    <dgm:pt modelId="{442617D6-4D36-4994-BDF9-6F6C3360AA06}" type="pres">
      <dgm:prSet presAssocID="{2ACFEC48-7AF1-4844-BDE4-160ED21392FB}" presName="composite2" presStyleCnt="0"/>
      <dgm:spPr/>
    </dgm:pt>
    <dgm:pt modelId="{EBC80048-7F69-4529-B7CB-6FA4613DA89F}" type="pres">
      <dgm:prSet presAssocID="{2ACFEC48-7AF1-4844-BDE4-160ED21392FB}" presName="dummyNode2" presStyleLbl="node1" presStyleIdx="0" presStyleCnt="2"/>
      <dgm:spPr/>
    </dgm:pt>
    <dgm:pt modelId="{6D13FCC1-C2E7-4549-8C0E-A29370C5E2C8}" type="pres">
      <dgm:prSet presAssocID="{2ACFEC48-7AF1-4844-BDE4-160ED21392FB}" presName="childNode2" presStyleLbl="bgAcc1" presStyleIdx="1" presStyleCnt="2">
        <dgm:presLayoutVars>
          <dgm:bulletEnabled val="1"/>
        </dgm:presLayoutVars>
      </dgm:prSet>
      <dgm:spPr>
        <a:ln>
          <a:solidFill>
            <a:srgbClr val="F7F7F7"/>
          </a:solidFill>
        </a:ln>
        <a:effectLst>
          <a:outerShdw blurRad="50800" dist="38100" dir="5400000" algn="t" rotWithShape="0">
            <a:prstClr val="black">
              <a:alpha val="40000"/>
            </a:prstClr>
          </a:outerShdw>
        </a:effectLst>
      </dgm:spPr>
      <dgm:t>
        <a:bodyPr/>
        <a:lstStyle/>
        <a:p>
          <a:endParaRPr lang="en-CA"/>
        </a:p>
      </dgm:t>
    </dgm:pt>
    <dgm:pt modelId="{3C334353-0ADB-4CEA-88BB-8B49137B14F1}" type="pres">
      <dgm:prSet presAssocID="{2ACFEC48-7AF1-4844-BDE4-160ED21392FB}" presName="childNode2tx" presStyleLbl="bgAcc1" presStyleIdx="1" presStyleCnt="2">
        <dgm:presLayoutVars>
          <dgm:bulletEnabled val="1"/>
        </dgm:presLayoutVars>
      </dgm:prSet>
      <dgm:spPr/>
      <dgm:t>
        <a:bodyPr/>
        <a:lstStyle/>
        <a:p>
          <a:endParaRPr lang="en-CA"/>
        </a:p>
      </dgm:t>
    </dgm:pt>
    <dgm:pt modelId="{19708877-6562-4451-801B-1492C896F0AF}" type="pres">
      <dgm:prSet presAssocID="{2ACFEC48-7AF1-4844-BDE4-160ED21392FB}" presName="parentNode2" presStyleLbl="node1" presStyleIdx="1" presStyleCnt="2">
        <dgm:presLayoutVars>
          <dgm:chMax val="0"/>
          <dgm:bulletEnabled val="1"/>
        </dgm:presLayoutVars>
      </dgm:prSet>
      <dgm:spPr/>
      <dgm:t>
        <a:bodyPr/>
        <a:lstStyle/>
        <a:p>
          <a:endParaRPr lang="en-CA"/>
        </a:p>
      </dgm:t>
    </dgm:pt>
    <dgm:pt modelId="{B7733BB2-E51D-4657-A180-93A4983DBB6E}" type="pres">
      <dgm:prSet presAssocID="{2ACFEC48-7AF1-4844-BDE4-160ED21392FB}" presName="connSite2" presStyleCnt="0"/>
      <dgm:spPr/>
    </dgm:pt>
  </dgm:ptLst>
  <dgm:cxnLst>
    <dgm:cxn modelId="{9AA86E5C-30E4-4E0C-9A1B-AD381C3D4A85}" srcId="{0061EAFA-2E40-493E-AF39-4874602EE2D8}" destId="{9AC2903D-BB90-4949-A210-1BB0BFF833AC}" srcOrd="1" destOrd="0" parTransId="{9E1533E4-8EFF-4B0D-97C1-4205E98D451F}" sibTransId="{F41C97AF-854C-4EF9-AD90-1BE28B6FCC6A}"/>
    <dgm:cxn modelId="{158E3EF3-C201-47E3-A8C1-08B48F4464E6}" srcId="{2ACFEC48-7AF1-4844-BDE4-160ED21392FB}" destId="{80C69B39-52E3-4999-AEC9-C98E0A75071A}" srcOrd="0" destOrd="0" parTransId="{9E0E8B5D-1890-4B91-8CF9-05A3549D2B99}" sibTransId="{7608EEFD-B627-42E1-81E4-66BEA83F0EA5}"/>
    <dgm:cxn modelId="{5FED4659-01AB-43DD-9600-10879BCDCCA8}" type="presOf" srcId="{B25A77BC-E7E6-4E02-A607-BC83049B84DE}" destId="{05C715DA-4B2B-46E0-A972-19300715F3A5}" srcOrd="0" destOrd="0" presId="urn:microsoft.com/office/officeart/2005/8/layout/hProcess4"/>
    <dgm:cxn modelId="{F1F9B084-7F9A-434D-AC11-E60B4EA8868C}" type="presOf" srcId="{0D2534C7-470C-44C9-BDDA-43E5BD60EB73}" destId="{2DB5D1AC-81F3-4211-8D72-DC161A548227}" srcOrd="0" destOrd="2" presId="urn:microsoft.com/office/officeart/2005/8/layout/hProcess4"/>
    <dgm:cxn modelId="{552B9C12-B23A-4183-BB01-DB46E762927C}" type="presOf" srcId="{9AC2903D-BB90-4949-A210-1BB0BFF833AC}" destId="{2DB5D1AC-81F3-4211-8D72-DC161A548227}" srcOrd="0" destOrd="1" presId="urn:microsoft.com/office/officeart/2005/8/layout/hProcess4"/>
    <dgm:cxn modelId="{FE70E21E-E8C0-4572-AC1C-CB1A31F25B50}" type="presOf" srcId="{41B909D6-3B8B-43C1-BB8C-75F4E326BFAE}" destId="{A3115379-171E-48C0-B8F8-443896FD19B7}" srcOrd="0" destOrd="0" presId="urn:microsoft.com/office/officeart/2005/8/layout/hProcess4"/>
    <dgm:cxn modelId="{11124402-797C-418A-B89D-449199F590ED}" type="presOf" srcId="{AA8C0EB4-4ABE-436B-96C4-8B3C578CE97C}" destId="{6D13FCC1-C2E7-4549-8C0E-A29370C5E2C8}" srcOrd="0" destOrd="2" presId="urn:microsoft.com/office/officeart/2005/8/layout/hProcess4"/>
    <dgm:cxn modelId="{814B5B75-78B8-4A33-9EAC-77DBBA149D62}" type="presOf" srcId="{80C69B39-52E3-4999-AEC9-C98E0A75071A}" destId="{3C334353-0ADB-4CEA-88BB-8B49137B14F1}" srcOrd="1" destOrd="0" presId="urn:microsoft.com/office/officeart/2005/8/layout/hProcess4"/>
    <dgm:cxn modelId="{D19B6B7E-300A-41ED-BBE2-94B277899106}" type="presOf" srcId="{FFEB2069-3ACD-49FE-963B-5369AFB65B44}" destId="{6D13FCC1-C2E7-4549-8C0E-A29370C5E2C8}" srcOrd="0" destOrd="1" presId="urn:microsoft.com/office/officeart/2005/8/layout/hProcess4"/>
    <dgm:cxn modelId="{D301E5BD-A4EC-4041-84B8-5F6404F5FC54}" type="presOf" srcId="{0D2534C7-470C-44C9-BDDA-43E5BD60EB73}" destId="{35B71D51-6894-41ED-B64F-3E9EACA47620}" srcOrd="1" destOrd="2" presId="urn:microsoft.com/office/officeart/2005/8/layout/hProcess4"/>
    <dgm:cxn modelId="{2A0F9680-5A7C-449E-BF15-DC2561CA9C66}" type="presOf" srcId="{0061EAFA-2E40-493E-AF39-4874602EE2D8}" destId="{9CCF32B8-92FA-4094-9EFC-1F3074CDB145}" srcOrd="0" destOrd="0" presId="urn:microsoft.com/office/officeart/2005/8/layout/hProcess4"/>
    <dgm:cxn modelId="{1BC24828-6056-46AA-A364-C011503E5E5F}" type="presOf" srcId="{F3FA8E2E-CE7D-426E-8F1A-84E6C203C604}" destId="{2DB5D1AC-81F3-4211-8D72-DC161A548227}" srcOrd="0" destOrd="0" presId="urn:microsoft.com/office/officeart/2005/8/layout/hProcess4"/>
    <dgm:cxn modelId="{A5FD302F-4FD9-42DE-9270-83B2FE2B9DED}" type="presOf" srcId="{2ACFEC48-7AF1-4844-BDE4-160ED21392FB}" destId="{19708877-6562-4451-801B-1492C896F0AF}" srcOrd="0" destOrd="0" presId="urn:microsoft.com/office/officeart/2005/8/layout/hProcess4"/>
    <dgm:cxn modelId="{11624A89-3665-44C4-BAE5-12BA68A6A5D7}" type="presOf" srcId="{9AC2903D-BB90-4949-A210-1BB0BFF833AC}" destId="{35B71D51-6894-41ED-B64F-3E9EACA47620}" srcOrd="1" destOrd="1" presId="urn:microsoft.com/office/officeart/2005/8/layout/hProcess4"/>
    <dgm:cxn modelId="{D420303F-B994-45F2-9716-EFC568BA0F97}" type="presOf" srcId="{FFEB2069-3ACD-49FE-963B-5369AFB65B44}" destId="{3C334353-0ADB-4CEA-88BB-8B49137B14F1}" srcOrd="1" destOrd="1" presId="urn:microsoft.com/office/officeart/2005/8/layout/hProcess4"/>
    <dgm:cxn modelId="{11212B7C-4CC9-4C71-9533-E5142FF8CEA2}" type="presOf" srcId="{F3FA8E2E-CE7D-426E-8F1A-84E6C203C604}" destId="{35B71D51-6894-41ED-B64F-3E9EACA47620}" srcOrd="1" destOrd="0" presId="urn:microsoft.com/office/officeart/2005/8/layout/hProcess4"/>
    <dgm:cxn modelId="{70A014CA-0CCA-4156-8475-6FC64A8196AD}" srcId="{2ACFEC48-7AF1-4844-BDE4-160ED21392FB}" destId="{FFEB2069-3ACD-49FE-963B-5369AFB65B44}" srcOrd="1" destOrd="0" parTransId="{33455768-A2B3-48C7-85DF-23F936AB1B82}" sibTransId="{3DB9929B-031B-4A03-8903-2CBFA10DB00D}"/>
    <dgm:cxn modelId="{1BC268F3-C40D-4BFB-9695-7B7F7F550AD3}" srcId="{0061EAFA-2E40-493E-AF39-4874602EE2D8}" destId="{0D2534C7-470C-44C9-BDDA-43E5BD60EB73}" srcOrd="2" destOrd="0" parTransId="{7BABFA28-3C3A-4938-8DF6-971B952989AC}" sibTransId="{B151A1A4-B26D-4E8D-87F3-46DACC8E3105}"/>
    <dgm:cxn modelId="{0B48E901-2368-414B-BCA8-CBEC116F3183}" srcId="{41B909D6-3B8B-43C1-BB8C-75F4E326BFAE}" destId="{0061EAFA-2E40-493E-AF39-4874602EE2D8}" srcOrd="0" destOrd="0" parTransId="{A571C673-7C2D-471E-B4C7-CF482980EFE0}" sibTransId="{B25A77BC-E7E6-4E02-A607-BC83049B84DE}"/>
    <dgm:cxn modelId="{83C0094F-EABA-40C2-9A85-FB08C4D988D7}" type="presOf" srcId="{AA8C0EB4-4ABE-436B-96C4-8B3C578CE97C}" destId="{3C334353-0ADB-4CEA-88BB-8B49137B14F1}" srcOrd="1" destOrd="2" presId="urn:microsoft.com/office/officeart/2005/8/layout/hProcess4"/>
    <dgm:cxn modelId="{568A9D3C-61CF-4302-9D75-44C8F23FC8C1}" srcId="{0061EAFA-2E40-493E-AF39-4874602EE2D8}" destId="{F3FA8E2E-CE7D-426E-8F1A-84E6C203C604}" srcOrd="0" destOrd="0" parTransId="{3A2E9227-1F4A-4875-88A1-5CAB1FC3E128}" sibTransId="{A1A536EE-BB1F-44EB-996B-72C5950C4CF6}"/>
    <dgm:cxn modelId="{13996A32-7DCA-4EC1-8A26-C9E575AC4169}" srcId="{2ACFEC48-7AF1-4844-BDE4-160ED21392FB}" destId="{AA8C0EB4-4ABE-436B-96C4-8B3C578CE97C}" srcOrd="2" destOrd="0" parTransId="{148BA1BE-BC29-4C96-A3C0-E5BCD8DF8986}" sibTransId="{C9DFB040-5373-4E76-821A-A851A92A9803}"/>
    <dgm:cxn modelId="{61834B0C-D454-4663-AC7A-850DC896E494}" srcId="{41B909D6-3B8B-43C1-BB8C-75F4E326BFAE}" destId="{2ACFEC48-7AF1-4844-BDE4-160ED21392FB}" srcOrd="1" destOrd="0" parTransId="{8C53D390-D3E7-46A7-B463-3813B99B5356}" sibTransId="{9988B841-9C91-400C-A13D-2A2340035862}"/>
    <dgm:cxn modelId="{228700A1-DB37-4611-9036-2051DE3FE8FA}" type="presOf" srcId="{80C69B39-52E3-4999-AEC9-C98E0A75071A}" destId="{6D13FCC1-C2E7-4549-8C0E-A29370C5E2C8}" srcOrd="0" destOrd="0" presId="urn:microsoft.com/office/officeart/2005/8/layout/hProcess4"/>
    <dgm:cxn modelId="{309D4586-662C-4418-A479-25DBA853DA09}" type="presParOf" srcId="{A3115379-171E-48C0-B8F8-443896FD19B7}" destId="{B94EC5AF-BA20-4F83-9EE8-948E46D25415}" srcOrd="0" destOrd="0" presId="urn:microsoft.com/office/officeart/2005/8/layout/hProcess4"/>
    <dgm:cxn modelId="{57B2E3E0-4F21-426F-99A1-46CEF8A4240D}" type="presParOf" srcId="{A3115379-171E-48C0-B8F8-443896FD19B7}" destId="{72E8C362-09DA-45CE-B4C9-7C7B4D8EF360}" srcOrd="1" destOrd="0" presId="urn:microsoft.com/office/officeart/2005/8/layout/hProcess4"/>
    <dgm:cxn modelId="{9757D601-0792-4775-823F-0ECAA59B05B7}" type="presParOf" srcId="{A3115379-171E-48C0-B8F8-443896FD19B7}" destId="{2CD416B1-A0F9-4E68-93CB-20737ED29586}" srcOrd="2" destOrd="0" presId="urn:microsoft.com/office/officeart/2005/8/layout/hProcess4"/>
    <dgm:cxn modelId="{61B60E2F-3640-48EE-B6A0-568719CAB129}" type="presParOf" srcId="{2CD416B1-A0F9-4E68-93CB-20737ED29586}" destId="{9E50B924-A8C5-40B9-B63D-C7C5BE0A4D58}" srcOrd="0" destOrd="0" presId="urn:microsoft.com/office/officeart/2005/8/layout/hProcess4"/>
    <dgm:cxn modelId="{B4B0C550-83FA-4791-9C58-1158552ADF09}" type="presParOf" srcId="{9E50B924-A8C5-40B9-B63D-C7C5BE0A4D58}" destId="{D7E00CD8-D501-4C8A-BCC3-5B6E320DF9F4}" srcOrd="0" destOrd="0" presId="urn:microsoft.com/office/officeart/2005/8/layout/hProcess4"/>
    <dgm:cxn modelId="{6D892D26-7F73-4C5A-B6B6-64FAF5B20F37}" type="presParOf" srcId="{9E50B924-A8C5-40B9-B63D-C7C5BE0A4D58}" destId="{2DB5D1AC-81F3-4211-8D72-DC161A548227}" srcOrd="1" destOrd="0" presId="urn:microsoft.com/office/officeart/2005/8/layout/hProcess4"/>
    <dgm:cxn modelId="{A7B25BA9-2C10-42DA-927C-64A98C4BA793}" type="presParOf" srcId="{9E50B924-A8C5-40B9-B63D-C7C5BE0A4D58}" destId="{35B71D51-6894-41ED-B64F-3E9EACA47620}" srcOrd="2" destOrd="0" presId="urn:microsoft.com/office/officeart/2005/8/layout/hProcess4"/>
    <dgm:cxn modelId="{EBA91EE8-3712-49B0-87DD-DDCFFD31BDDB}" type="presParOf" srcId="{9E50B924-A8C5-40B9-B63D-C7C5BE0A4D58}" destId="{9CCF32B8-92FA-4094-9EFC-1F3074CDB145}" srcOrd="3" destOrd="0" presId="urn:microsoft.com/office/officeart/2005/8/layout/hProcess4"/>
    <dgm:cxn modelId="{9758F995-D15A-4FBB-BA74-A95606EEC794}" type="presParOf" srcId="{9E50B924-A8C5-40B9-B63D-C7C5BE0A4D58}" destId="{FDB7E2FF-FA14-443A-B2A9-B75EEAF10035}" srcOrd="4" destOrd="0" presId="urn:microsoft.com/office/officeart/2005/8/layout/hProcess4"/>
    <dgm:cxn modelId="{9C403973-96D9-4CD7-83A6-6B5CA1A4F8FB}" type="presParOf" srcId="{2CD416B1-A0F9-4E68-93CB-20737ED29586}" destId="{05C715DA-4B2B-46E0-A972-19300715F3A5}" srcOrd="1" destOrd="0" presId="urn:microsoft.com/office/officeart/2005/8/layout/hProcess4"/>
    <dgm:cxn modelId="{F47D2C54-829E-4A6C-99F9-91ECF5D57BB3}" type="presParOf" srcId="{2CD416B1-A0F9-4E68-93CB-20737ED29586}" destId="{442617D6-4D36-4994-BDF9-6F6C3360AA06}" srcOrd="2" destOrd="0" presId="urn:microsoft.com/office/officeart/2005/8/layout/hProcess4"/>
    <dgm:cxn modelId="{BEBF5CE9-B290-4409-9639-DB6DF9B0CDA1}" type="presParOf" srcId="{442617D6-4D36-4994-BDF9-6F6C3360AA06}" destId="{EBC80048-7F69-4529-B7CB-6FA4613DA89F}" srcOrd="0" destOrd="0" presId="urn:microsoft.com/office/officeart/2005/8/layout/hProcess4"/>
    <dgm:cxn modelId="{4D2441CE-A059-4C4F-91A8-E202C59F863A}" type="presParOf" srcId="{442617D6-4D36-4994-BDF9-6F6C3360AA06}" destId="{6D13FCC1-C2E7-4549-8C0E-A29370C5E2C8}" srcOrd="1" destOrd="0" presId="urn:microsoft.com/office/officeart/2005/8/layout/hProcess4"/>
    <dgm:cxn modelId="{851C663D-7B10-4D06-8F92-EE6F6072DB8B}" type="presParOf" srcId="{442617D6-4D36-4994-BDF9-6F6C3360AA06}" destId="{3C334353-0ADB-4CEA-88BB-8B49137B14F1}" srcOrd="2" destOrd="0" presId="urn:microsoft.com/office/officeart/2005/8/layout/hProcess4"/>
    <dgm:cxn modelId="{798F6C81-9E17-49EE-AA0F-3D903985BA51}" type="presParOf" srcId="{442617D6-4D36-4994-BDF9-6F6C3360AA06}" destId="{19708877-6562-4451-801B-1492C896F0AF}" srcOrd="3" destOrd="0" presId="urn:microsoft.com/office/officeart/2005/8/layout/hProcess4"/>
    <dgm:cxn modelId="{CC0D95D8-4364-4005-AE84-74B027F4E4A1}" type="presParOf" srcId="{442617D6-4D36-4994-BDF9-6F6C3360AA06}" destId="{B7733BB2-E51D-4657-A180-93A4983DBB6E}"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5D1AC-81F3-4211-8D72-DC161A548227}">
      <dsp:nvSpPr>
        <dsp:cNvPr id="0" name=""/>
        <dsp:cNvSpPr/>
      </dsp:nvSpPr>
      <dsp:spPr>
        <a:xfrm>
          <a:off x="901214" y="927630"/>
          <a:ext cx="2161160" cy="1782505"/>
        </a:xfrm>
        <a:prstGeom prst="roundRect">
          <a:avLst>
            <a:gd name="adj" fmla="val 10000"/>
          </a:avLst>
        </a:prstGeom>
        <a:solidFill>
          <a:srgbClr val="F7F7F7"/>
        </a:solidFill>
        <a:ln w="25400" cap="flat" cmpd="sng" algn="ctr">
          <a:solidFill>
            <a:srgbClr val="F7F7F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endParaRPr lang="en-CA" sz="1200" kern="1200" dirty="0"/>
        </a:p>
        <a:p>
          <a:pPr marL="114300" lvl="1" indent="-114300" algn="l" defTabSz="533400">
            <a:lnSpc>
              <a:spcPct val="90000"/>
            </a:lnSpc>
            <a:spcBef>
              <a:spcPct val="0"/>
            </a:spcBef>
            <a:spcAft>
              <a:spcPct val="15000"/>
            </a:spcAft>
            <a:buChar char="••"/>
          </a:pPr>
          <a:r>
            <a:rPr lang="en-US" sz="1200" kern="1200" dirty="0" smtClean="0"/>
            <a:t>Translate Strategy to Business Scenarios</a:t>
          </a:r>
          <a:endParaRPr lang="en-US" sz="1200" kern="1200" dirty="0"/>
        </a:p>
        <a:p>
          <a:pPr marL="114300" lvl="1" indent="-114300" algn="l" defTabSz="533400">
            <a:lnSpc>
              <a:spcPct val="90000"/>
            </a:lnSpc>
            <a:spcBef>
              <a:spcPct val="0"/>
            </a:spcBef>
            <a:spcAft>
              <a:spcPct val="15000"/>
            </a:spcAft>
            <a:buChar char="••"/>
          </a:pPr>
          <a:r>
            <a:rPr lang="en-US" sz="1200" kern="1200" dirty="0" smtClean="0"/>
            <a:t>Link Scenarios to </a:t>
          </a:r>
          <a:r>
            <a:rPr lang="en-US" sz="1200" kern="1200" dirty="0"/>
            <a:t>Core Services</a:t>
          </a:r>
        </a:p>
      </dsp:txBody>
      <dsp:txXfrm>
        <a:off x="942234" y="968650"/>
        <a:ext cx="2079120" cy="1318500"/>
      </dsp:txXfrm>
    </dsp:sp>
    <dsp:sp modelId="{05C715DA-4B2B-46E0-A972-19300715F3A5}">
      <dsp:nvSpPr>
        <dsp:cNvPr id="0" name=""/>
        <dsp:cNvSpPr/>
      </dsp:nvSpPr>
      <dsp:spPr>
        <a:xfrm>
          <a:off x="2118866" y="1363430"/>
          <a:ext cx="2366721" cy="2366721"/>
        </a:xfrm>
        <a:prstGeom prst="leftCircularArrow">
          <a:avLst>
            <a:gd name="adj1" fmla="val 3085"/>
            <a:gd name="adj2" fmla="val 378970"/>
            <a:gd name="adj3" fmla="val 2154481"/>
            <a:gd name="adj4" fmla="val 9024489"/>
            <a:gd name="adj5" fmla="val 3599"/>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sp>
    <dsp:sp modelId="{9CCF32B8-92FA-4094-9EFC-1F3074CDB145}">
      <dsp:nvSpPr>
        <dsp:cNvPr id="0" name=""/>
        <dsp:cNvSpPr/>
      </dsp:nvSpPr>
      <dsp:spPr>
        <a:xfrm>
          <a:off x="1381472" y="2328170"/>
          <a:ext cx="1921031" cy="763931"/>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t>Identify Services Impacted by Business Strategy</a:t>
          </a:r>
          <a:endParaRPr lang="en-CA" sz="1600" kern="1200" dirty="0"/>
        </a:p>
      </dsp:txBody>
      <dsp:txXfrm>
        <a:off x="1403847" y="2350545"/>
        <a:ext cx="1876281" cy="719181"/>
      </dsp:txXfrm>
    </dsp:sp>
    <dsp:sp modelId="{6D13FCC1-C2E7-4549-8C0E-A29370C5E2C8}">
      <dsp:nvSpPr>
        <dsp:cNvPr id="0" name=""/>
        <dsp:cNvSpPr/>
      </dsp:nvSpPr>
      <dsp:spPr>
        <a:xfrm>
          <a:off x="3650136" y="927630"/>
          <a:ext cx="2161160" cy="1782505"/>
        </a:xfrm>
        <a:prstGeom prst="roundRect">
          <a:avLst>
            <a:gd name="adj" fmla="val 10000"/>
          </a:avLst>
        </a:prstGeom>
        <a:solidFill>
          <a:srgbClr val="F7F7F7"/>
        </a:solidFill>
        <a:ln w="25400" cap="flat" cmpd="sng" algn="ctr">
          <a:solidFill>
            <a:srgbClr val="F7F7F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CA" sz="1200" b="0" kern="1200" dirty="0" smtClean="0"/>
            <a:t>Define and Assess Quality Expectations from Core Services </a:t>
          </a:r>
          <a:endParaRPr lang="en-CA" sz="1200" b="0" kern="1200" dirty="0"/>
        </a:p>
        <a:p>
          <a:pPr marL="114300" lvl="1" indent="-114300" algn="l" defTabSz="533400">
            <a:lnSpc>
              <a:spcPct val="90000"/>
            </a:lnSpc>
            <a:spcBef>
              <a:spcPct val="0"/>
            </a:spcBef>
            <a:spcAft>
              <a:spcPct val="15000"/>
            </a:spcAft>
            <a:buChar char="••"/>
          </a:pPr>
          <a:r>
            <a:rPr lang="en-CA" sz="1200" b="0" kern="1200" dirty="0" smtClean="0"/>
            <a:t>Identify Root Cause for Underperforming Services</a:t>
          </a:r>
          <a:endParaRPr lang="en-CA" sz="1200" b="0" kern="1200" dirty="0"/>
        </a:p>
        <a:p>
          <a:pPr marL="114300" lvl="1" indent="-114300" algn="l" defTabSz="533400">
            <a:lnSpc>
              <a:spcPct val="90000"/>
            </a:lnSpc>
            <a:spcBef>
              <a:spcPct val="0"/>
            </a:spcBef>
            <a:spcAft>
              <a:spcPct val="15000"/>
            </a:spcAft>
            <a:buChar char="••"/>
          </a:pPr>
          <a:r>
            <a:rPr lang="en-CA" sz="1200" b="0" kern="1200" dirty="0" smtClean="0"/>
            <a:t>Match Gaps with Solution Options</a:t>
          </a:r>
          <a:endParaRPr lang="en-CA" sz="1200" b="0" kern="1200" dirty="0"/>
        </a:p>
      </dsp:txBody>
      <dsp:txXfrm>
        <a:off x="3691156" y="1350616"/>
        <a:ext cx="2079120" cy="1318500"/>
      </dsp:txXfrm>
    </dsp:sp>
    <dsp:sp modelId="{19708877-6562-4451-801B-1492C896F0AF}">
      <dsp:nvSpPr>
        <dsp:cNvPr id="0" name=""/>
        <dsp:cNvSpPr/>
      </dsp:nvSpPr>
      <dsp:spPr>
        <a:xfrm>
          <a:off x="4130394" y="545665"/>
          <a:ext cx="1921031" cy="763931"/>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CA" sz="1600" b="1" kern="1200" dirty="0" smtClean="0">
              <a:solidFill>
                <a:schemeClr val="bg1"/>
              </a:solidFill>
            </a:rPr>
            <a:t>Prioritize Gaps and Identify Solution Options</a:t>
          </a:r>
        </a:p>
      </dsp:txBody>
      <dsp:txXfrm>
        <a:off x="4152769" y="568040"/>
        <a:ext cx="1876281" cy="7191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12/20/2017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12/20/2017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2255880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1679560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429725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1962957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3104165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1600374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3959090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839175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91215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4071485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000202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3032302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38490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386585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7631074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92451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705262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408031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a:t>Page Header (Georgia, 24pt) </a:t>
            </a:r>
            <a:endParaRPr lang="en-CA"/>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12pt)</a:t>
            </a:r>
          </a:p>
          <a:p>
            <a:pPr lvl="1"/>
            <a:r>
              <a:rPr lang="en-US"/>
              <a:t>Second Level (Arial, 12pt)</a:t>
            </a:r>
          </a:p>
          <a:p>
            <a:pPr lvl="2"/>
            <a:r>
              <a:rPr lang="en-US"/>
              <a:t>Third Level (Arial, 12pt)</a:t>
            </a:r>
          </a:p>
          <a:p>
            <a:pPr lvl="3"/>
            <a:r>
              <a:rPr lang="en-US"/>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0" r:id="rId9"/>
    <p:sldLayoutId id="2147483726" r:id="rId10"/>
    <p:sldLayoutId id="2147483764" r:id="rId11"/>
    <p:sldLayoutId id="2147483791" r:id="rId12"/>
    <p:sldLayoutId id="2147483762" r:id="rId13"/>
    <p:sldLayoutId id="2147483761" r:id="rId14"/>
    <p:sldLayoutId id="2147483763" r:id="rId15"/>
    <p:sldLayoutId id="2147483767" r:id="rId16"/>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9.emf"/><Relationship Id="rId4" Type="http://schemas.openxmlformats.org/officeDocument/2006/relationships/diagramLayout" Target="../diagrams/layout1.xml"/><Relationship Id="rId9" Type="http://schemas.openxmlformats.org/officeDocument/2006/relationships/image" Target="../media/image18.emf"/></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0.png"/><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6.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CA" dirty="0"/>
              <a:t>Align Infrastructure Architecture to Business Value</a:t>
            </a:r>
            <a:endParaRPr lang="en-US" dirty="0"/>
          </a:p>
        </p:txBody>
      </p:sp>
      <p:sp>
        <p:nvSpPr>
          <p:cNvPr id="5" name="Tagline"/>
          <p:cNvSpPr>
            <a:spLocks noGrp="1"/>
          </p:cNvSpPr>
          <p:nvPr>
            <p:ph type="body" sz="quarter" idx="16"/>
          </p:nvPr>
        </p:nvSpPr>
        <p:spPr>
          <a:xfrm>
            <a:off x="774700" y="4008158"/>
            <a:ext cx="7467600" cy="508000"/>
          </a:xfrm>
        </p:spPr>
        <p:txBody>
          <a:bodyPr/>
          <a:lstStyle/>
          <a:p>
            <a:r>
              <a:rPr lang="en-CA" dirty="0" smtClean="0"/>
              <a:t>Take </a:t>
            </a:r>
            <a:r>
              <a:rPr lang="en-CA" dirty="0"/>
              <a:t>a </a:t>
            </a:r>
            <a:r>
              <a:rPr lang="en-CA" dirty="0" smtClean="0"/>
              <a:t>service-based approach </a:t>
            </a:r>
            <a:r>
              <a:rPr lang="en-CA" dirty="0"/>
              <a:t>to </a:t>
            </a:r>
            <a:r>
              <a:rPr lang="en-CA" dirty="0" smtClean="0"/>
              <a:t>integrate </a:t>
            </a:r>
            <a:r>
              <a:rPr lang="en-CA" dirty="0"/>
              <a:t>infrastructure </a:t>
            </a:r>
            <a:r>
              <a:rPr lang="en-CA" dirty="0" smtClean="0"/>
              <a:t>into </a:t>
            </a:r>
            <a:r>
              <a:rPr lang="en-CA" dirty="0"/>
              <a:t>business </a:t>
            </a:r>
            <a:r>
              <a:rPr lang="en-CA" dirty="0" smtClean="0"/>
              <a:t>conversations. </a:t>
            </a:r>
            <a:endParaRPr lang="en-CA"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9500" y="4262158"/>
            <a:ext cx="2279546" cy="1796282"/>
          </a:xfrm>
          <a:prstGeom prst="rect">
            <a:avLst/>
          </a:prstGeom>
        </p:spPr>
      </p:pic>
    </p:spTree>
    <p:extLst>
      <p:ext uri="{BB962C8B-B14F-4D97-AF65-F5344CB8AC3E}">
        <p14:creationId xmlns:p14="http://schemas.microsoft.com/office/powerpoint/2010/main" val="593038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Enable significant improvement in IT and business outcomes through infrastructure architecture</a:t>
            </a:r>
          </a:p>
        </p:txBody>
      </p:sp>
      <p:grpSp>
        <p:nvGrpSpPr>
          <p:cNvPr id="29" name="Group 4"/>
          <p:cNvGrpSpPr/>
          <p:nvPr/>
        </p:nvGrpSpPr>
        <p:grpSpPr>
          <a:xfrm>
            <a:off x="592221" y="2159405"/>
            <a:ext cx="7047830" cy="1520331"/>
            <a:chOff x="256159" y="1658590"/>
            <a:chExt cx="8404514" cy="1102538"/>
          </a:xfrm>
        </p:grpSpPr>
        <p:sp>
          <p:nvSpPr>
            <p:cNvPr id="30" name="Rectangle 6"/>
            <p:cNvSpPr/>
            <p:nvPr/>
          </p:nvSpPr>
          <p:spPr>
            <a:xfrm>
              <a:off x="886622" y="1658590"/>
              <a:ext cx="7774051" cy="80367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CA" sz="1400" b="1" dirty="0">
                  <a:solidFill>
                    <a:schemeClr val="accent1"/>
                  </a:solidFill>
                </a:rPr>
                <a:t>Make better </a:t>
              </a:r>
              <a:r>
                <a:rPr lang="en-CA" sz="1400" b="1" dirty="0" smtClean="0">
                  <a:solidFill>
                    <a:schemeClr val="accent1"/>
                  </a:solidFill>
                </a:rPr>
                <a:t>decisions </a:t>
              </a:r>
              <a:endParaRPr lang="en-CA" sz="1400" b="1" dirty="0">
                <a:solidFill>
                  <a:schemeClr val="accent1"/>
                </a:solidFill>
              </a:endParaRPr>
            </a:p>
            <a:p>
              <a:pPr>
                <a:spcAft>
                  <a:spcPts val="300"/>
                </a:spcAft>
              </a:pPr>
              <a:r>
                <a:rPr lang="en-CA" sz="1200" dirty="0">
                  <a:solidFill>
                    <a:srgbClr val="243F54"/>
                  </a:solidFill>
                </a:rPr>
                <a:t>Often, organizations make IT infrastructure outsourcing decisions without truly understanding the risks, </a:t>
              </a:r>
              <a:r>
                <a:rPr lang="en-CA" sz="1200" dirty="0" smtClean="0">
                  <a:solidFill>
                    <a:srgbClr val="243F54"/>
                  </a:solidFill>
                </a:rPr>
                <a:t>impacts, </a:t>
              </a:r>
              <a:r>
                <a:rPr lang="en-CA" sz="1200" dirty="0">
                  <a:solidFill>
                    <a:srgbClr val="243F54"/>
                  </a:solidFill>
                </a:rPr>
                <a:t>and true </a:t>
              </a:r>
              <a:r>
                <a:rPr lang="en-CA" sz="1200" dirty="0" smtClean="0">
                  <a:solidFill>
                    <a:srgbClr val="243F54"/>
                  </a:solidFill>
                </a:rPr>
                <a:t>costs</a:t>
              </a:r>
              <a:r>
                <a:rPr lang="en-CA" sz="1200" dirty="0" smtClean="0">
                  <a:solidFill>
                    <a:schemeClr val="accent1"/>
                  </a:solidFill>
                </a:rPr>
                <a:t>. </a:t>
              </a:r>
              <a:r>
                <a:rPr lang="en-CA" sz="1200" b="1" dirty="0">
                  <a:solidFill>
                    <a:schemeClr val="accent1"/>
                  </a:solidFill>
                </a:rPr>
                <a:t>Infrastructure </a:t>
              </a:r>
              <a:r>
                <a:rPr lang="en-CA" sz="1200" b="1" dirty="0" smtClean="0">
                  <a:solidFill>
                    <a:schemeClr val="accent1"/>
                  </a:solidFill>
                </a:rPr>
                <a:t>architecture </a:t>
              </a:r>
              <a:r>
                <a:rPr lang="en-CA" sz="1200" dirty="0" smtClean="0">
                  <a:solidFill>
                    <a:srgbClr val="243F54"/>
                  </a:solidFill>
                </a:rPr>
                <a:t>helps organizations </a:t>
              </a:r>
              <a:r>
                <a:rPr lang="en-CA" sz="1200" dirty="0">
                  <a:solidFill>
                    <a:srgbClr val="243F54"/>
                  </a:solidFill>
                </a:rPr>
                <a:t>enable total </a:t>
              </a:r>
              <a:r>
                <a:rPr lang="en-CA" sz="1200" b="1" dirty="0">
                  <a:solidFill>
                    <a:srgbClr val="243F54"/>
                  </a:solidFill>
                </a:rPr>
                <a:t>cost </a:t>
              </a:r>
              <a:r>
                <a:rPr lang="en-CA" sz="1200" b="1" dirty="0" smtClean="0">
                  <a:solidFill>
                    <a:srgbClr val="243F54"/>
                  </a:solidFill>
                </a:rPr>
                <a:t>improvement,</a:t>
              </a:r>
              <a:r>
                <a:rPr lang="en-CA" sz="1200" dirty="0" smtClean="0">
                  <a:solidFill>
                    <a:srgbClr val="243F54"/>
                  </a:solidFill>
                </a:rPr>
                <a:t> </a:t>
              </a:r>
              <a:r>
                <a:rPr lang="en-CA" sz="1200" dirty="0">
                  <a:solidFill>
                    <a:srgbClr val="243F54"/>
                  </a:solidFill>
                </a:rPr>
                <a:t>improve reliability of core </a:t>
              </a:r>
              <a:r>
                <a:rPr lang="en-CA" sz="1200" dirty="0" smtClean="0">
                  <a:solidFill>
                    <a:srgbClr val="243F54"/>
                  </a:solidFill>
                </a:rPr>
                <a:t>technology, </a:t>
              </a:r>
              <a:r>
                <a:rPr lang="en-CA" sz="1200" dirty="0">
                  <a:solidFill>
                    <a:srgbClr val="243F54"/>
                  </a:solidFill>
                </a:rPr>
                <a:t>and reduce risk through a better understanding of current infrastructure technology needs and deficiencies. </a:t>
              </a:r>
            </a:p>
          </p:txBody>
        </p:sp>
        <p:sp>
          <p:nvSpPr>
            <p:cNvPr id="31" name="TextBox 7"/>
            <p:cNvSpPr txBox="1"/>
            <p:nvPr/>
          </p:nvSpPr>
          <p:spPr>
            <a:xfrm>
              <a:off x="256159" y="1745465"/>
              <a:ext cx="1001865" cy="1015663"/>
            </a:xfrm>
            <a:prstGeom prst="rect">
              <a:avLst/>
            </a:prstGeom>
          </p:spPr>
          <p:txBody>
            <a:bodyPr wrap="square" rtlCol="0">
              <a:spAutoFit/>
            </a:bodyPr>
            <a:lstStyle/>
            <a:p>
              <a:r>
                <a:rPr lang="en-CA" sz="6000" b="1" dirty="0">
                  <a:solidFill>
                    <a:srgbClr val="243F54"/>
                  </a:solidFill>
                </a:rPr>
                <a:t>1</a:t>
              </a:r>
            </a:p>
          </p:txBody>
        </p:sp>
      </p:grpSp>
      <p:grpSp>
        <p:nvGrpSpPr>
          <p:cNvPr id="32" name="Group 19"/>
          <p:cNvGrpSpPr/>
          <p:nvPr/>
        </p:nvGrpSpPr>
        <p:grpSpPr>
          <a:xfrm>
            <a:off x="1072449" y="3465065"/>
            <a:ext cx="7036497" cy="1454658"/>
            <a:chOff x="261347" y="2887896"/>
            <a:chExt cx="8391000" cy="1078268"/>
          </a:xfrm>
        </p:grpSpPr>
        <p:sp>
          <p:nvSpPr>
            <p:cNvPr id="33" name="Rectangle 25"/>
            <p:cNvSpPr/>
            <p:nvPr/>
          </p:nvSpPr>
          <p:spPr>
            <a:xfrm>
              <a:off x="899544" y="2887896"/>
              <a:ext cx="7752803" cy="87402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CA" sz="1400" b="1" dirty="0">
                  <a:solidFill>
                    <a:schemeClr val="accent1"/>
                  </a:solidFill>
                </a:rPr>
                <a:t>Demonstrate visible value to the business</a:t>
              </a:r>
            </a:p>
            <a:p>
              <a:pPr>
                <a:spcAft>
                  <a:spcPts val="600"/>
                </a:spcAft>
              </a:pPr>
              <a:r>
                <a:rPr lang="en-CA" sz="1200" dirty="0">
                  <a:solidFill>
                    <a:srgbClr val="243F54"/>
                  </a:solidFill>
                </a:rPr>
                <a:t>By starting with organizational strategy, all infrastructure decisions and improvement efforts can be traced back to a business value and business outcome. This creates tighter linkage between IT and business goals and helps IT better communicate its contribution to organizational </a:t>
              </a:r>
              <a:r>
                <a:rPr lang="en-CA" sz="1200" dirty="0" smtClean="0">
                  <a:solidFill>
                    <a:srgbClr val="243F54"/>
                  </a:solidFill>
                </a:rPr>
                <a:t>objectives.</a:t>
              </a:r>
              <a:endParaRPr lang="en-CA" sz="1200" dirty="0">
                <a:solidFill>
                  <a:srgbClr val="243F54"/>
                </a:solidFill>
              </a:endParaRPr>
            </a:p>
          </p:txBody>
        </p:sp>
        <p:sp>
          <p:nvSpPr>
            <p:cNvPr id="34" name="TextBox 30"/>
            <p:cNvSpPr txBox="1"/>
            <p:nvPr/>
          </p:nvSpPr>
          <p:spPr>
            <a:xfrm>
              <a:off x="261347" y="2950501"/>
              <a:ext cx="1001865" cy="1015663"/>
            </a:xfrm>
            <a:prstGeom prst="rect">
              <a:avLst/>
            </a:prstGeom>
          </p:spPr>
          <p:txBody>
            <a:bodyPr wrap="square" rtlCol="0">
              <a:spAutoFit/>
            </a:bodyPr>
            <a:lstStyle/>
            <a:p>
              <a:r>
                <a:rPr lang="en-CA" sz="6000" b="1" dirty="0">
                  <a:solidFill>
                    <a:srgbClr val="243F54"/>
                  </a:solidFill>
                </a:rPr>
                <a:t>2</a:t>
              </a:r>
            </a:p>
          </p:txBody>
        </p:sp>
      </p:grpSp>
      <p:sp>
        <p:nvSpPr>
          <p:cNvPr id="35" name="TextBox 6"/>
          <p:cNvSpPr txBox="1"/>
          <p:nvPr/>
        </p:nvSpPr>
        <p:spPr>
          <a:xfrm>
            <a:off x="257173" y="1258277"/>
            <a:ext cx="8620125" cy="584775"/>
          </a:xfrm>
          <a:prstGeom prst="rect">
            <a:avLst/>
          </a:prstGeom>
          <a:solidFill>
            <a:schemeClr val="bg2">
              <a:lumMod val="95000"/>
            </a:schemeClr>
          </a:solidFill>
        </p:spPr>
        <p:txBody>
          <a:bodyPr wrap="square" rtlCol="0">
            <a:spAutoFit/>
          </a:bodyPr>
          <a:lstStyle/>
          <a:p>
            <a:r>
              <a:rPr lang="en-CA" sz="1600" b="1" dirty="0">
                <a:solidFill>
                  <a:schemeClr val="accent2"/>
                </a:solidFill>
              </a:rPr>
              <a:t>Infrastructure architecture enables improvements at the operational, </a:t>
            </a:r>
            <a:r>
              <a:rPr lang="en-CA" sz="1600" b="1" dirty="0" smtClean="0">
                <a:solidFill>
                  <a:schemeClr val="accent2"/>
                </a:solidFill>
              </a:rPr>
              <a:t>tactical, </a:t>
            </a:r>
            <a:r>
              <a:rPr lang="en-CA" sz="1600" b="1" dirty="0">
                <a:solidFill>
                  <a:schemeClr val="accent2"/>
                </a:solidFill>
              </a:rPr>
              <a:t>and strategic </a:t>
            </a:r>
            <a:r>
              <a:rPr lang="en-CA" sz="1600" b="1" dirty="0" smtClean="0">
                <a:solidFill>
                  <a:schemeClr val="accent2"/>
                </a:solidFill>
              </a:rPr>
              <a:t>levels. </a:t>
            </a:r>
            <a:endParaRPr lang="en-CA" b="1" i="1" dirty="0"/>
          </a:p>
        </p:txBody>
      </p:sp>
      <p:grpSp>
        <p:nvGrpSpPr>
          <p:cNvPr id="36" name="Group 19"/>
          <p:cNvGrpSpPr/>
          <p:nvPr/>
        </p:nvGrpSpPr>
        <p:grpSpPr>
          <a:xfrm>
            <a:off x="1637722" y="4821687"/>
            <a:ext cx="7036497" cy="1239988"/>
            <a:chOff x="261347" y="2950501"/>
            <a:chExt cx="8391000" cy="1015663"/>
          </a:xfrm>
        </p:grpSpPr>
        <p:sp>
          <p:nvSpPr>
            <p:cNvPr id="37" name="Rectangle 25"/>
            <p:cNvSpPr/>
            <p:nvPr/>
          </p:nvSpPr>
          <p:spPr>
            <a:xfrm>
              <a:off x="899544" y="2950501"/>
              <a:ext cx="7752803" cy="92739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CA" sz="1400" b="1" dirty="0">
                  <a:solidFill>
                    <a:schemeClr val="accent1"/>
                  </a:solidFill>
                </a:rPr>
                <a:t>Foster a collaborative mindset amongst IT</a:t>
              </a:r>
            </a:p>
            <a:p>
              <a:pPr>
                <a:spcAft>
                  <a:spcPts val="600"/>
                </a:spcAft>
              </a:pPr>
              <a:r>
                <a:rPr lang="en-CA" sz="1200" dirty="0">
                  <a:solidFill>
                    <a:srgbClr val="243F54"/>
                  </a:solidFill>
                </a:rPr>
                <a:t>Instead of working as individual teams to determine the composition of infrastructure, infrastructure architecture promotes cross-unit collaboration amongst the IT team. This will foster a holistic view of technology and ensure that all user and technical requirements are identified and assessed. </a:t>
              </a:r>
            </a:p>
          </p:txBody>
        </p:sp>
        <p:sp>
          <p:nvSpPr>
            <p:cNvPr id="38" name="TextBox 30"/>
            <p:cNvSpPr txBox="1"/>
            <p:nvPr/>
          </p:nvSpPr>
          <p:spPr>
            <a:xfrm>
              <a:off x="261347" y="2950501"/>
              <a:ext cx="1001865" cy="1015663"/>
            </a:xfrm>
            <a:prstGeom prst="rect">
              <a:avLst/>
            </a:prstGeom>
          </p:spPr>
          <p:txBody>
            <a:bodyPr wrap="square" rtlCol="0">
              <a:spAutoFit/>
            </a:bodyPr>
            <a:lstStyle/>
            <a:p>
              <a:r>
                <a:rPr lang="en-CA" sz="6000" b="1" dirty="0">
                  <a:solidFill>
                    <a:srgbClr val="243F54"/>
                  </a:solidFill>
                </a:rPr>
                <a:t>3</a:t>
              </a:r>
            </a:p>
          </p:txBody>
        </p:sp>
      </p:grpSp>
    </p:spTree>
    <p:extLst>
      <p:ext uri="{BB962C8B-B14F-4D97-AF65-F5344CB8AC3E}">
        <p14:creationId xmlns:p14="http://schemas.microsoft.com/office/powerpoint/2010/main" val="238239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511843" y="2246380"/>
            <a:ext cx="4365456" cy="2960620"/>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p:nvSpPr>
        <p:spPr>
          <a:xfrm>
            <a:off x="257174" y="2246380"/>
            <a:ext cx="4254668" cy="29606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Proactive </a:t>
            </a:r>
            <a:r>
              <a:rPr lang="en-CA" dirty="0" smtClean="0"/>
              <a:t>infrastructure design </a:t>
            </a:r>
            <a:r>
              <a:rPr lang="en-CA" dirty="0"/>
              <a:t>leads to achievable business goals</a:t>
            </a:r>
          </a:p>
        </p:txBody>
      </p:sp>
      <p:sp>
        <p:nvSpPr>
          <p:cNvPr id="3" name="Rectangle 2"/>
          <p:cNvSpPr/>
          <p:nvPr/>
        </p:nvSpPr>
        <p:spPr>
          <a:xfrm>
            <a:off x="4638433" y="2290142"/>
            <a:ext cx="4204941" cy="2769989"/>
          </a:xfrm>
          <a:prstGeom prst="rect">
            <a:avLst/>
          </a:prstGeom>
        </p:spPr>
        <p:txBody>
          <a:bodyPr wrap="square">
            <a:spAutoFit/>
          </a:bodyPr>
          <a:lstStyle/>
          <a:p>
            <a:r>
              <a:rPr lang="en-CA" sz="2000" b="1" dirty="0"/>
              <a:t>Proactive </a:t>
            </a:r>
            <a:r>
              <a:rPr lang="en-CA" sz="2000" b="1" dirty="0" smtClean="0"/>
              <a:t>Design</a:t>
            </a:r>
            <a:endParaRPr lang="en-CA" sz="2000" b="1" dirty="0"/>
          </a:p>
          <a:p>
            <a:endParaRPr lang="en-CA" sz="1400" b="1" dirty="0"/>
          </a:p>
          <a:p>
            <a:pPr marL="285750" indent="-285750">
              <a:buFont typeface="Arial" panose="020B0604020202020204" pitchFamily="34" charset="0"/>
              <a:buChar char="•"/>
            </a:pPr>
            <a:r>
              <a:rPr lang="en-CA" sz="1400" dirty="0"/>
              <a:t>Changes are based on </a:t>
            </a:r>
            <a:r>
              <a:rPr lang="en-CA" sz="1400" dirty="0" smtClean="0"/>
              <a:t>projected </a:t>
            </a:r>
            <a:r>
              <a:rPr lang="en-CA" sz="1400" dirty="0"/>
              <a:t>business </a:t>
            </a:r>
            <a:r>
              <a:rPr lang="en-CA" sz="1400" dirty="0" smtClean="0"/>
              <a:t>needs and are prepared for any major outages. </a:t>
            </a:r>
          </a:p>
          <a:p>
            <a:pPr marL="285750" indent="-285750">
              <a:buFont typeface="Arial" panose="020B0604020202020204" pitchFamily="34" charset="0"/>
              <a:buChar char="•"/>
            </a:pPr>
            <a:r>
              <a:rPr lang="en-CA" sz="1400" dirty="0" smtClean="0"/>
              <a:t>Focus is on long-term solutions.</a:t>
            </a:r>
            <a:endParaRPr lang="en-CA" sz="1400" dirty="0"/>
          </a:p>
          <a:p>
            <a:pPr marL="285750" indent="-285750">
              <a:buFont typeface="Arial" panose="020B0604020202020204" pitchFamily="34" charset="0"/>
              <a:buChar char="•"/>
            </a:pPr>
            <a:r>
              <a:rPr lang="en-CA" sz="1400" dirty="0" smtClean="0"/>
              <a:t>Design is proactive, allowing time to make necessary changes.</a:t>
            </a:r>
          </a:p>
          <a:p>
            <a:pPr marL="285750" indent="-285750">
              <a:buFont typeface="Arial" panose="020B0604020202020204" pitchFamily="34" charset="0"/>
              <a:buChar char="•"/>
            </a:pPr>
            <a:r>
              <a:rPr lang="en-CA" sz="1400" dirty="0" smtClean="0"/>
              <a:t>Business needs focused instead of silo infrastructure management.</a:t>
            </a:r>
          </a:p>
          <a:p>
            <a:pPr marL="285750" indent="-285750">
              <a:buFont typeface="Arial" panose="020B0604020202020204" pitchFamily="34" charset="0"/>
              <a:buChar char="•"/>
            </a:pPr>
            <a:r>
              <a:rPr lang="en-CA" sz="1400" dirty="0" smtClean="0"/>
              <a:t>Current and future business alignment are promoted to always have a supportive infrastructure that drives business value. </a:t>
            </a:r>
            <a:endParaRPr lang="en-CA" sz="1400" dirty="0"/>
          </a:p>
        </p:txBody>
      </p:sp>
      <p:sp>
        <p:nvSpPr>
          <p:cNvPr id="4" name="Rectangle 3"/>
          <p:cNvSpPr/>
          <p:nvPr/>
        </p:nvSpPr>
        <p:spPr>
          <a:xfrm>
            <a:off x="456741" y="2322452"/>
            <a:ext cx="3814083" cy="2769989"/>
          </a:xfrm>
          <a:prstGeom prst="rect">
            <a:avLst/>
          </a:prstGeom>
        </p:spPr>
        <p:txBody>
          <a:bodyPr wrap="square">
            <a:spAutoFit/>
          </a:bodyPr>
          <a:lstStyle/>
          <a:p>
            <a:r>
              <a:rPr lang="en-CA" sz="2000" b="1" dirty="0">
                <a:solidFill>
                  <a:schemeClr val="bg1"/>
                </a:solidFill>
              </a:rPr>
              <a:t>Reactive </a:t>
            </a:r>
            <a:r>
              <a:rPr lang="en-CA" sz="2000" b="1" dirty="0" smtClean="0">
                <a:solidFill>
                  <a:schemeClr val="bg1"/>
                </a:solidFill>
              </a:rPr>
              <a:t>Design</a:t>
            </a:r>
            <a:endParaRPr lang="en-CA" sz="2000" b="1" dirty="0">
              <a:solidFill>
                <a:schemeClr val="bg1"/>
              </a:solidFill>
            </a:endParaRPr>
          </a:p>
          <a:p>
            <a:endParaRPr lang="en-CA" sz="1400" b="1" dirty="0">
              <a:solidFill>
                <a:schemeClr val="bg1"/>
              </a:solidFill>
            </a:endParaRPr>
          </a:p>
          <a:p>
            <a:pPr marL="285750" indent="-285750">
              <a:buFont typeface="Arial" panose="020B0604020202020204" pitchFamily="34" charset="0"/>
              <a:buChar char="•"/>
            </a:pPr>
            <a:r>
              <a:rPr lang="en-CA" sz="1400" dirty="0">
                <a:solidFill>
                  <a:schemeClr val="bg1"/>
                </a:solidFill>
              </a:rPr>
              <a:t>Changes usually </a:t>
            </a:r>
            <a:r>
              <a:rPr lang="en-CA" sz="1400" dirty="0" smtClean="0">
                <a:solidFill>
                  <a:schemeClr val="bg1"/>
                </a:solidFill>
              </a:rPr>
              <a:t>triggered </a:t>
            </a:r>
            <a:r>
              <a:rPr lang="en-CA" sz="1400" dirty="0">
                <a:solidFill>
                  <a:schemeClr val="bg1"/>
                </a:solidFill>
              </a:rPr>
              <a:t>by </a:t>
            </a:r>
            <a:r>
              <a:rPr lang="en-CA" sz="1400" dirty="0" smtClean="0">
                <a:solidFill>
                  <a:schemeClr val="bg1"/>
                </a:solidFill>
              </a:rPr>
              <a:t>incidents </a:t>
            </a:r>
            <a:r>
              <a:rPr lang="en-CA" sz="1400" dirty="0">
                <a:solidFill>
                  <a:schemeClr val="bg1"/>
                </a:solidFill>
              </a:rPr>
              <a:t>and major </a:t>
            </a:r>
            <a:r>
              <a:rPr lang="en-CA" sz="1400" dirty="0" smtClean="0">
                <a:solidFill>
                  <a:schemeClr val="bg1"/>
                </a:solidFill>
              </a:rPr>
              <a:t>outages. </a:t>
            </a:r>
            <a:endParaRPr lang="en-CA" sz="1400" dirty="0">
              <a:solidFill>
                <a:schemeClr val="bg1"/>
              </a:solidFill>
            </a:endParaRPr>
          </a:p>
          <a:p>
            <a:pPr marL="285750" indent="-285750">
              <a:buFont typeface="Arial" panose="020B0604020202020204" pitchFamily="34" charset="0"/>
              <a:buChar char="•"/>
            </a:pPr>
            <a:r>
              <a:rPr lang="en-CA" sz="1400" dirty="0" smtClean="0">
                <a:solidFill>
                  <a:schemeClr val="bg1"/>
                </a:solidFill>
              </a:rPr>
              <a:t>Changes made </a:t>
            </a:r>
            <a:r>
              <a:rPr lang="en-CA" sz="1400" dirty="0">
                <a:solidFill>
                  <a:schemeClr val="bg1"/>
                </a:solidFill>
              </a:rPr>
              <a:t>because everyone else is doing </a:t>
            </a:r>
            <a:r>
              <a:rPr lang="en-CA" sz="1400" dirty="0" smtClean="0">
                <a:solidFill>
                  <a:schemeClr val="bg1"/>
                </a:solidFill>
              </a:rPr>
              <a:t>it.</a:t>
            </a:r>
            <a:endParaRPr lang="en-CA" sz="1400" dirty="0">
              <a:solidFill>
                <a:schemeClr val="bg1"/>
              </a:solidFill>
            </a:endParaRPr>
          </a:p>
          <a:p>
            <a:pPr marL="285750" indent="-285750">
              <a:buFont typeface="Arial" panose="020B0604020202020204" pitchFamily="34" charset="0"/>
              <a:buChar char="•"/>
            </a:pPr>
            <a:r>
              <a:rPr lang="en-CA" sz="1400" dirty="0" smtClean="0">
                <a:solidFill>
                  <a:schemeClr val="bg1"/>
                </a:solidFill>
              </a:rPr>
              <a:t>Focus is on short-term </a:t>
            </a:r>
            <a:r>
              <a:rPr lang="en-CA" sz="1400" dirty="0">
                <a:solidFill>
                  <a:schemeClr val="bg1"/>
                </a:solidFill>
              </a:rPr>
              <a:t>solutions </a:t>
            </a:r>
            <a:r>
              <a:rPr lang="en-CA" sz="1400" dirty="0" smtClean="0">
                <a:solidFill>
                  <a:schemeClr val="bg1"/>
                </a:solidFill>
              </a:rPr>
              <a:t>only. </a:t>
            </a:r>
          </a:p>
          <a:p>
            <a:pPr marL="285750" indent="-285750">
              <a:buFont typeface="Arial" panose="020B0604020202020204" pitchFamily="34" charset="0"/>
              <a:buChar char="•"/>
            </a:pPr>
            <a:r>
              <a:rPr lang="en-CA" sz="1400" dirty="0">
                <a:solidFill>
                  <a:schemeClr val="bg1"/>
                </a:solidFill>
              </a:rPr>
              <a:t>T</a:t>
            </a:r>
            <a:r>
              <a:rPr lang="en-CA" sz="1400" dirty="0" smtClean="0">
                <a:solidFill>
                  <a:schemeClr val="bg1"/>
                </a:solidFill>
              </a:rPr>
              <a:t>echnology components are managed instead of business needs.</a:t>
            </a:r>
            <a:endParaRPr lang="en-CA" sz="1400" dirty="0">
              <a:solidFill>
                <a:schemeClr val="bg1"/>
              </a:solidFill>
            </a:endParaRPr>
          </a:p>
          <a:p>
            <a:pPr marL="285750" indent="-285750">
              <a:buFont typeface="Arial" panose="020B0604020202020204" pitchFamily="34" charset="0"/>
              <a:buChar char="•"/>
            </a:pPr>
            <a:r>
              <a:rPr lang="en-CA" sz="1400" dirty="0">
                <a:solidFill>
                  <a:schemeClr val="bg1"/>
                </a:solidFill>
              </a:rPr>
              <a:t>I</a:t>
            </a:r>
            <a:r>
              <a:rPr lang="en-CA" sz="1400" dirty="0" smtClean="0">
                <a:solidFill>
                  <a:schemeClr val="bg1"/>
                </a:solidFill>
              </a:rPr>
              <a:t>nfrastructure is upgraded because </a:t>
            </a:r>
            <a:r>
              <a:rPr lang="en-CA" sz="1400" dirty="0">
                <a:solidFill>
                  <a:schemeClr val="bg1"/>
                </a:solidFill>
              </a:rPr>
              <a:t>it </a:t>
            </a:r>
            <a:r>
              <a:rPr lang="en-CA" sz="1400" dirty="0" smtClean="0">
                <a:solidFill>
                  <a:schemeClr val="bg1"/>
                </a:solidFill>
              </a:rPr>
              <a:t>reaches </a:t>
            </a:r>
            <a:r>
              <a:rPr lang="en-CA" sz="1400" dirty="0">
                <a:solidFill>
                  <a:schemeClr val="bg1"/>
                </a:solidFill>
              </a:rPr>
              <a:t>end of </a:t>
            </a:r>
            <a:r>
              <a:rPr lang="en-CA" sz="1400" dirty="0" smtClean="0">
                <a:solidFill>
                  <a:schemeClr val="bg1"/>
                </a:solidFill>
              </a:rPr>
              <a:t>life and not because it’s outlived its usefulness to the business.</a:t>
            </a:r>
            <a:endParaRPr lang="en-CA" sz="1400" dirty="0">
              <a:solidFill>
                <a:schemeClr val="bg1"/>
              </a:solidFill>
            </a:endParaRPr>
          </a:p>
        </p:txBody>
      </p:sp>
      <p:sp>
        <p:nvSpPr>
          <p:cNvPr id="11" name="Rectangle 10"/>
          <p:cNvSpPr/>
          <p:nvPr/>
        </p:nvSpPr>
        <p:spPr>
          <a:xfrm>
            <a:off x="271086" y="5458672"/>
            <a:ext cx="8641048" cy="523220"/>
          </a:xfrm>
          <a:prstGeom prst="rect">
            <a:avLst/>
          </a:prstGeom>
        </p:spPr>
        <p:txBody>
          <a:bodyPr wrap="square">
            <a:spAutoFit/>
          </a:bodyPr>
          <a:lstStyle/>
          <a:p>
            <a:r>
              <a:rPr lang="en-CA" sz="1400" b="1" dirty="0">
                <a:solidFill>
                  <a:schemeClr val="accent3"/>
                </a:solidFill>
              </a:rPr>
              <a:t>Proactive infrastructure architecture is the solution to managing misalignment and change. Start by understanding the corporate strategy to get a holistic view </a:t>
            </a:r>
            <a:r>
              <a:rPr lang="en-CA" sz="1400" b="1" dirty="0" smtClean="0">
                <a:solidFill>
                  <a:schemeClr val="accent3"/>
                </a:solidFill>
              </a:rPr>
              <a:t>of </a:t>
            </a:r>
            <a:r>
              <a:rPr lang="en-CA" sz="1400" b="1" dirty="0">
                <a:solidFill>
                  <a:schemeClr val="accent3"/>
                </a:solidFill>
              </a:rPr>
              <a:t>business and infrastructure.</a:t>
            </a:r>
          </a:p>
        </p:txBody>
      </p:sp>
      <p:sp>
        <p:nvSpPr>
          <p:cNvPr id="12" name="Rectangle 11"/>
          <p:cNvSpPr/>
          <p:nvPr/>
        </p:nvSpPr>
        <p:spPr>
          <a:xfrm>
            <a:off x="268908" y="1354379"/>
            <a:ext cx="8602579" cy="738664"/>
          </a:xfrm>
          <a:prstGeom prst="rect">
            <a:avLst/>
          </a:prstGeom>
        </p:spPr>
        <p:txBody>
          <a:bodyPr wrap="square">
            <a:spAutoFit/>
          </a:bodyPr>
          <a:lstStyle/>
          <a:p>
            <a:r>
              <a:rPr lang="en-CA" sz="1400" dirty="0"/>
              <a:t>Many organizations have been making infrastructure changes based on industry trends. Don’t just follow what other organizations are </a:t>
            </a:r>
            <a:r>
              <a:rPr lang="en-CA" sz="1400" dirty="0" smtClean="0"/>
              <a:t>doing; base </a:t>
            </a:r>
            <a:r>
              <a:rPr lang="en-CA" sz="1400" dirty="0"/>
              <a:t>infrastructure changes on your organization’s situation and direction. </a:t>
            </a:r>
          </a:p>
        </p:txBody>
      </p:sp>
      <p:grpSp>
        <p:nvGrpSpPr>
          <p:cNvPr id="9" name="Group 96"/>
          <p:cNvGrpSpPr/>
          <p:nvPr/>
        </p:nvGrpSpPr>
        <p:grpSpPr>
          <a:xfrm>
            <a:off x="7533663" y="1957625"/>
            <a:ext cx="523779" cy="521441"/>
            <a:chOff x="7329655" y="2165386"/>
            <a:chExt cx="1265650" cy="1260000"/>
          </a:xfrm>
        </p:grpSpPr>
        <p:grpSp>
          <p:nvGrpSpPr>
            <p:cNvPr id="10" name="Group 44"/>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14" name="Trapezoid 7"/>
              <p:cNvSpPr>
                <a:spLocks noChangeAspect="1"/>
              </p:cNvSpPr>
              <p:nvPr/>
            </p:nvSpPr>
            <p:spPr>
              <a:xfrm rot="2700000">
                <a:off x="4949490" y="2288131"/>
                <a:ext cx="719996" cy="941739"/>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Trapezoid 54"/>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Trapezoid 55"/>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Trapezoid 56"/>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rapezoid 57"/>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Trapezoid 58"/>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rapezoid 59"/>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Trapezoid 60"/>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4" name="Group 53"/>
              <p:cNvGrpSpPr/>
              <p:nvPr/>
            </p:nvGrpSpPr>
            <p:grpSpPr>
              <a:xfrm>
                <a:off x="2073339" y="2215153"/>
                <a:ext cx="3779998" cy="3779998"/>
                <a:chOff x="2073339" y="2215153"/>
                <a:chExt cx="3779998" cy="3779998"/>
              </a:xfrm>
            </p:grpSpPr>
            <p:sp>
              <p:nvSpPr>
                <p:cNvPr id="25" name="Oval 62"/>
                <p:cNvSpPr>
                  <a:spLocks noChangeAspect="1"/>
                </p:cNvSpPr>
                <p:nvPr/>
              </p:nvSpPr>
              <p:spPr>
                <a:xfrm>
                  <a:off x="2073339" y="2215153"/>
                  <a:ext cx="3779998" cy="377999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Oval 63"/>
                <p:cNvSpPr>
                  <a:spLocks noChangeAspect="1"/>
                </p:cNvSpPr>
                <p:nvPr/>
              </p:nvSpPr>
              <p:spPr>
                <a:xfrm>
                  <a:off x="2539555" y="2692843"/>
                  <a:ext cx="2836798" cy="2836799"/>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3" name="Picture 6"/>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0" y="2581240"/>
              <a:ext cx="386365" cy="447371"/>
            </a:xfrm>
            <a:prstGeom prst="rect">
              <a:avLst/>
            </a:prstGeom>
          </p:spPr>
        </p:pic>
      </p:grpSp>
      <p:grpSp>
        <p:nvGrpSpPr>
          <p:cNvPr id="27" name="Group 124"/>
          <p:cNvGrpSpPr/>
          <p:nvPr/>
        </p:nvGrpSpPr>
        <p:grpSpPr>
          <a:xfrm>
            <a:off x="7966959" y="2314000"/>
            <a:ext cx="523779" cy="521441"/>
            <a:chOff x="7329655" y="2165386"/>
            <a:chExt cx="1265650" cy="1260000"/>
          </a:xfrm>
        </p:grpSpPr>
        <p:grpSp>
          <p:nvGrpSpPr>
            <p:cNvPr id="28" name="Group 125"/>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30" name="Trapezoid 81"/>
              <p:cNvSpPr>
                <a:spLocks noChangeAspect="1"/>
              </p:cNvSpPr>
              <p:nvPr/>
            </p:nvSpPr>
            <p:spPr>
              <a:xfrm rot="2700000">
                <a:off x="4949490" y="2288131"/>
                <a:ext cx="719996" cy="941739"/>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Trapezoid 82"/>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Trapezoid 83"/>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Trapezoid 84"/>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Trapezoid 85"/>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Trapezoid 86"/>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Trapezoid 87"/>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Trapezoid 88"/>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38" name="Group 135"/>
              <p:cNvGrpSpPr/>
              <p:nvPr/>
            </p:nvGrpSpPr>
            <p:grpSpPr>
              <a:xfrm>
                <a:off x="2073352" y="2215152"/>
                <a:ext cx="3780000" cy="3780000"/>
                <a:chOff x="2073352" y="2215152"/>
                <a:chExt cx="3780000" cy="3780000"/>
              </a:xfrm>
            </p:grpSpPr>
            <p:sp>
              <p:nvSpPr>
                <p:cNvPr id="39" name="Oval 90"/>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Oval 91"/>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9" name="Picture 80"/>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grpSp>
        <p:nvGrpSpPr>
          <p:cNvPr id="41" name="Group 96"/>
          <p:cNvGrpSpPr/>
          <p:nvPr/>
        </p:nvGrpSpPr>
        <p:grpSpPr>
          <a:xfrm>
            <a:off x="8137049" y="1786602"/>
            <a:ext cx="523779" cy="521441"/>
            <a:chOff x="7329655" y="2165386"/>
            <a:chExt cx="1265650" cy="1260000"/>
          </a:xfrm>
        </p:grpSpPr>
        <p:grpSp>
          <p:nvGrpSpPr>
            <p:cNvPr id="42" name="Group 44"/>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44" name="Trapezoid 109"/>
              <p:cNvSpPr>
                <a:spLocks noChangeAspect="1"/>
              </p:cNvSpPr>
              <p:nvPr/>
            </p:nvSpPr>
            <p:spPr>
              <a:xfrm rot="2700000">
                <a:off x="4949490" y="2288131"/>
                <a:ext cx="719996" cy="941739"/>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Trapezoid 110"/>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Trapezoid 111"/>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Trapezoid 112"/>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Trapezoid 113"/>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Trapezoid 114"/>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Trapezoid 115"/>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1" name="Trapezoid 116"/>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2" name="Group 53"/>
              <p:cNvGrpSpPr/>
              <p:nvPr/>
            </p:nvGrpSpPr>
            <p:grpSpPr>
              <a:xfrm>
                <a:off x="2073339" y="2215153"/>
                <a:ext cx="3779998" cy="3779998"/>
                <a:chOff x="2073339" y="2215153"/>
                <a:chExt cx="3779998" cy="3779998"/>
              </a:xfrm>
            </p:grpSpPr>
            <p:sp>
              <p:nvSpPr>
                <p:cNvPr id="53" name="Oval 118"/>
                <p:cNvSpPr>
                  <a:spLocks noChangeAspect="1"/>
                </p:cNvSpPr>
                <p:nvPr/>
              </p:nvSpPr>
              <p:spPr>
                <a:xfrm>
                  <a:off x="2073339" y="2215153"/>
                  <a:ext cx="3779998" cy="377999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4" name="Oval 119"/>
                <p:cNvSpPr>
                  <a:spLocks noChangeAspect="1"/>
                </p:cNvSpPr>
                <p:nvPr/>
              </p:nvSpPr>
              <p:spPr>
                <a:xfrm>
                  <a:off x="2539555" y="2692843"/>
                  <a:ext cx="2836798" cy="2836799"/>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43" name="Picture 108"/>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0" y="2581240"/>
              <a:ext cx="386365" cy="447371"/>
            </a:xfrm>
            <a:prstGeom prst="rect">
              <a:avLst/>
            </a:prstGeom>
          </p:spPr>
        </p:pic>
      </p:grpSp>
    </p:spTree>
    <p:extLst>
      <p:ext uri="{BB962C8B-B14F-4D97-AF65-F5344CB8AC3E}">
        <p14:creationId xmlns:p14="http://schemas.microsoft.com/office/powerpoint/2010/main" val="340767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Leverage metrics to track monetary benefits of implementing infrastructure architecture</a:t>
            </a:r>
          </a:p>
        </p:txBody>
      </p:sp>
      <p:sp>
        <p:nvSpPr>
          <p:cNvPr id="3" name="Rounded Rectangle 4"/>
          <p:cNvSpPr/>
          <p:nvPr/>
        </p:nvSpPr>
        <p:spPr>
          <a:xfrm>
            <a:off x="2186122" y="2891010"/>
            <a:ext cx="1596072" cy="1063862"/>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b="1" dirty="0">
              <a:solidFill>
                <a:srgbClr val="333333"/>
              </a:solidFill>
            </a:endParaRPr>
          </a:p>
        </p:txBody>
      </p:sp>
      <p:sp>
        <p:nvSpPr>
          <p:cNvPr id="4" name="Rounded Rectangle 8"/>
          <p:cNvSpPr/>
          <p:nvPr/>
        </p:nvSpPr>
        <p:spPr>
          <a:xfrm>
            <a:off x="627556" y="3565338"/>
            <a:ext cx="1323283" cy="1063861"/>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b="1" dirty="0">
              <a:solidFill>
                <a:srgbClr val="333333"/>
              </a:solidFill>
            </a:endParaRPr>
          </a:p>
        </p:txBody>
      </p:sp>
      <p:sp>
        <p:nvSpPr>
          <p:cNvPr id="6" name="TextBox 9"/>
          <p:cNvSpPr txBox="1"/>
          <p:nvPr/>
        </p:nvSpPr>
        <p:spPr>
          <a:xfrm>
            <a:off x="561878" y="2055256"/>
            <a:ext cx="3654193" cy="3493264"/>
          </a:xfrm>
          <a:prstGeom prst="rect">
            <a:avLst/>
          </a:prstGeom>
        </p:spPr>
        <p:txBody>
          <a:bodyPr wrap="square" rtlCol="0">
            <a:spAutoFit/>
          </a:bodyPr>
          <a:lstStyle/>
          <a:p>
            <a:r>
              <a:rPr lang="en-CA" sz="1300" dirty="0">
                <a:solidFill>
                  <a:srgbClr val="333333"/>
                </a:solidFill>
              </a:rPr>
              <a:t>Organizations can observe </a:t>
            </a:r>
            <a:r>
              <a:rPr lang="en-CA" sz="1300" dirty="0" smtClean="0">
                <a:solidFill>
                  <a:srgbClr val="333333"/>
                </a:solidFill>
              </a:rPr>
              <a:t>the direct </a:t>
            </a:r>
            <a:r>
              <a:rPr lang="en-CA" sz="1300" dirty="0">
                <a:solidFill>
                  <a:srgbClr val="333333"/>
                </a:solidFill>
              </a:rPr>
              <a:t>benefits of establishing an infrastructure architecture process by monitoring the number of infrastructure-related incidents and outages. </a:t>
            </a:r>
          </a:p>
          <a:p>
            <a:endParaRPr lang="en-CA" sz="1300" dirty="0">
              <a:solidFill>
                <a:srgbClr val="333333"/>
              </a:solidFill>
            </a:endParaRPr>
          </a:p>
          <a:p>
            <a:r>
              <a:rPr lang="en-CA" sz="1300" dirty="0">
                <a:solidFill>
                  <a:srgbClr val="333333"/>
                </a:solidFill>
              </a:rPr>
              <a:t>A well-designed infrastructure system receives inputs from all necessary sources and can better meet pre-determined targets. Better planning, </a:t>
            </a:r>
            <a:r>
              <a:rPr lang="en-CA" sz="1300" dirty="0" smtClean="0">
                <a:solidFill>
                  <a:srgbClr val="333333"/>
                </a:solidFill>
              </a:rPr>
              <a:t>execution, </a:t>
            </a:r>
            <a:r>
              <a:rPr lang="en-CA" sz="1300" dirty="0">
                <a:solidFill>
                  <a:srgbClr val="333333"/>
                </a:solidFill>
              </a:rPr>
              <a:t>and integration reduces the number of unexpected outages and improves availability of all IT services. </a:t>
            </a:r>
          </a:p>
          <a:p>
            <a:endParaRPr lang="en-CA" sz="1300" dirty="0">
              <a:solidFill>
                <a:srgbClr val="333333"/>
              </a:solidFill>
            </a:endParaRPr>
          </a:p>
          <a:p>
            <a:r>
              <a:rPr lang="en-CA" sz="1300" dirty="0">
                <a:solidFill>
                  <a:srgbClr val="333333"/>
                </a:solidFill>
              </a:rPr>
              <a:t>Monetary benefits can be calculated by capturing </a:t>
            </a:r>
            <a:r>
              <a:rPr lang="en-CA" sz="1300" dirty="0" smtClean="0">
                <a:solidFill>
                  <a:srgbClr val="333333"/>
                </a:solidFill>
              </a:rPr>
              <a:t>year-over-year </a:t>
            </a:r>
            <a:r>
              <a:rPr lang="en-CA" sz="1300" dirty="0">
                <a:solidFill>
                  <a:srgbClr val="333333"/>
                </a:solidFill>
              </a:rPr>
              <a:t>data using the formula: </a:t>
            </a:r>
            <a:endParaRPr lang="en-CA" sz="1300" i="1" dirty="0">
              <a:solidFill>
                <a:srgbClr val="333333"/>
              </a:solidFill>
            </a:endParaRPr>
          </a:p>
          <a:p>
            <a:pPr marL="285750" indent="-285750">
              <a:buFont typeface="Arial" panose="020B0604020202020204" pitchFamily="34" charset="0"/>
              <a:buChar char="•"/>
            </a:pPr>
            <a:r>
              <a:rPr lang="en-CA" sz="1300" b="1" dirty="0">
                <a:solidFill>
                  <a:schemeClr val="accent2"/>
                </a:solidFill>
              </a:rPr>
              <a:t># of infrastructure-related outages x average costs of incidents </a:t>
            </a:r>
          </a:p>
        </p:txBody>
      </p:sp>
      <p:sp>
        <p:nvSpPr>
          <p:cNvPr id="7" name="Rectangle 10"/>
          <p:cNvSpPr/>
          <p:nvPr/>
        </p:nvSpPr>
        <p:spPr>
          <a:xfrm>
            <a:off x="4677869" y="1571700"/>
            <a:ext cx="444020" cy="388069"/>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Georgia"/>
              </a:rPr>
              <a:t>2</a:t>
            </a:r>
            <a:endParaRPr lang="en-US" sz="1200" b="1" dirty="0">
              <a:solidFill>
                <a:srgbClr val="FFFFFF"/>
              </a:solidFill>
              <a:latin typeface="Georgia"/>
            </a:endParaRPr>
          </a:p>
        </p:txBody>
      </p:sp>
      <p:sp>
        <p:nvSpPr>
          <p:cNvPr id="8" name="Rectangle 11"/>
          <p:cNvSpPr/>
          <p:nvPr/>
        </p:nvSpPr>
        <p:spPr>
          <a:xfrm>
            <a:off x="561878" y="1514148"/>
            <a:ext cx="444020" cy="388069"/>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Georgia"/>
              </a:rPr>
              <a:t>1</a:t>
            </a:r>
            <a:endParaRPr lang="en-US" sz="1200" b="1" dirty="0">
              <a:solidFill>
                <a:srgbClr val="FFFFFF"/>
              </a:solidFill>
              <a:latin typeface="Georgia"/>
            </a:endParaRPr>
          </a:p>
        </p:txBody>
      </p:sp>
      <p:sp>
        <p:nvSpPr>
          <p:cNvPr id="16" name="TextBox 12"/>
          <p:cNvSpPr txBox="1"/>
          <p:nvPr/>
        </p:nvSpPr>
        <p:spPr>
          <a:xfrm>
            <a:off x="1018821" y="1521546"/>
            <a:ext cx="2945255" cy="461665"/>
          </a:xfrm>
          <a:prstGeom prst="rect">
            <a:avLst/>
          </a:prstGeom>
        </p:spPr>
        <p:txBody>
          <a:bodyPr wrap="square" rtlCol="0">
            <a:spAutoFit/>
          </a:bodyPr>
          <a:lstStyle/>
          <a:p>
            <a:r>
              <a:rPr lang="en-CA" sz="1200" b="1" dirty="0"/>
              <a:t>Reduced incidents </a:t>
            </a:r>
            <a:r>
              <a:rPr lang="en-CA" sz="1200" b="1" dirty="0" smtClean="0"/>
              <a:t>and increased </a:t>
            </a:r>
            <a:r>
              <a:rPr lang="en-CA" sz="1200" b="1" dirty="0"/>
              <a:t>availability </a:t>
            </a:r>
          </a:p>
        </p:txBody>
      </p:sp>
      <p:sp>
        <p:nvSpPr>
          <p:cNvPr id="18" name="TextBox 13"/>
          <p:cNvSpPr txBox="1"/>
          <p:nvPr/>
        </p:nvSpPr>
        <p:spPr>
          <a:xfrm>
            <a:off x="5188925" y="1521546"/>
            <a:ext cx="2231577" cy="461665"/>
          </a:xfrm>
          <a:prstGeom prst="rect">
            <a:avLst/>
          </a:prstGeom>
        </p:spPr>
        <p:txBody>
          <a:bodyPr wrap="square" rtlCol="0">
            <a:spAutoFit/>
          </a:bodyPr>
          <a:lstStyle/>
          <a:p>
            <a:r>
              <a:rPr lang="en-CA" sz="1200" b="1" dirty="0"/>
              <a:t>Increased agility </a:t>
            </a:r>
            <a:r>
              <a:rPr lang="en-CA" sz="1200" b="1" dirty="0" smtClean="0"/>
              <a:t>and </a:t>
            </a:r>
            <a:r>
              <a:rPr lang="en-CA" sz="1200" b="1" dirty="0"/>
              <a:t>flexibility</a:t>
            </a:r>
          </a:p>
        </p:txBody>
      </p:sp>
      <p:sp>
        <p:nvSpPr>
          <p:cNvPr id="22" name="TextBox 14"/>
          <p:cNvSpPr txBox="1"/>
          <p:nvPr/>
        </p:nvSpPr>
        <p:spPr>
          <a:xfrm>
            <a:off x="4677869" y="2134584"/>
            <a:ext cx="3654193" cy="2492990"/>
          </a:xfrm>
          <a:prstGeom prst="rect">
            <a:avLst/>
          </a:prstGeom>
        </p:spPr>
        <p:txBody>
          <a:bodyPr wrap="square" rtlCol="0">
            <a:spAutoFit/>
          </a:bodyPr>
          <a:lstStyle/>
          <a:p>
            <a:r>
              <a:rPr lang="en-CA" sz="1300" dirty="0">
                <a:solidFill>
                  <a:srgbClr val="333333"/>
                </a:solidFill>
              </a:rPr>
              <a:t>A fit-for-purpose infrastructure design allows organizations to improve </a:t>
            </a:r>
            <a:r>
              <a:rPr lang="en-CA" sz="1300" dirty="0" smtClean="0">
                <a:solidFill>
                  <a:srgbClr val="333333"/>
                </a:solidFill>
              </a:rPr>
              <a:t>their </a:t>
            </a:r>
            <a:r>
              <a:rPr lang="en-CA" sz="1300" dirty="0">
                <a:solidFill>
                  <a:srgbClr val="333333"/>
                </a:solidFill>
              </a:rPr>
              <a:t>ability to operate and maintain the infrastructure components. </a:t>
            </a:r>
          </a:p>
          <a:p>
            <a:endParaRPr lang="en-CA" sz="1300" dirty="0">
              <a:solidFill>
                <a:srgbClr val="333333"/>
              </a:solidFill>
            </a:endParaRPr>
          </a:p>
          <a:p>
            <a:r>
              <a:rPr lang="en-CA" sz="1300" dirty="0">
                <a:solidFill>
                  <a:srgbClr val="333333"/>
                </a:solidFill>
              </a:rPr>
              <a:t>This means that IT can make changes and adapt the technology to meet changing business demands without overhauling the entire system. </a:t>
            </a:r>
            <a:r>
              <a:rPr lang="en-CA" sz="1300" dirty="0" smtClean="0">
                <a:solidFill>
                  <a:srgbClr val="333333"/>
                </a:solidFill>
              </a:rPr>
              <a:t>Metrics can include:</a:t>
            </a:r>
            <a:endParaRPr lang="en-CA" sz="1300" dirty="0">
              <a:solidFill>
                <a:srgbClr val="333333"/>
              </a:solidFill>
            </a:endParaRPr>
          </a:p>
          <a:p>
            <a:pPr marL="285750" indent="-285750">
              <a:buFont typeface="Arial" panose="020B0604020202020204" pitchFamily="34" charset="0"/>
              <a:buChar char="•"/>
            </a:pPr>
            <a:r>
              <a:rPr lang="en-CA" sz="1300" b="1" dirty="0">
                <a:solidFill>
                  <a:schemeClr val="accent2"/>
                </a:solidFill>
              </a:rPr>
              <a:t># of new products </a:t>
            </a:r>
            <a:r>
              <a:rPr lang="en-CA" sz="1300" b="1" dirty="0" smtClean="0">
                <a:solidFill>
                  <a:schemeClr val="accent2"/>
                </a:solidFill>
              </a:rPr>
              <a:t>launched </a:t>
            </a:r>
            <a:endParaRPr lang="en-CA" sz="1300" b="1" dirty="0">
              <a:solidFill>
                <a:schemeClr val="accent2"/>
              </a:solidFill>
            </a:endParaRPr>
          </a:p>
          <a:p>
            <a:pPr marL="285750" indent="-285750">
              <a:buFont typeface="Arial" panose="020B0604020202020204" pitchFamily="34" charset="0"/>
              <a:buChar char="•"/>
            </a:pPr>
            <a:r>
              <a:rPr lang="en-CA" sz="1300" b="1" dirty="0">
                <a:solidFill>
                  <a:schemeClr val="accent2"/>
                </a:solidFill>
              </a:rPr>
              <a:t># of major changes to existing services </a:t>
            </a:r>
          </a:p>
          <a:p>
            <a:pPr marL="285750" indent="-285750">
              <a:buFont typeface="Arial" panose="020B0604020202020204" pitchFamily="34" charset="0"/>
              <a:buChar char="•"/>
            </a:pPr>
            <a:r>
              <a:rPr lang="en-CA" sz="1300" b="1" dirty="0" smtClean="0">
                <a:solidFill>
                  <a:schemeClr val="accent2"/>
                </a:solidFill>
              </a:rPr>
              <a:t>Effectiveness </a:t>
            </a:r>
            <a:r>
              <a:rPr lang="en-CA" sz="1300" b="1" dirty="0">
                <a:solidFill>
                  <a:schemeClr val="accent2"/>
                </a:solidFill>
              </a:rPr>
              <a:t>at handling peak of business demand </a:t>
            </a:r>
            <a:endParaRPr lang="en-CA" sz="1300" b="1" dirty="0" smtClean="0">
              <a:solidFill>
                <a:schemeClr val="accent2"/>
              </a:solidFill>
            </a:endParaRPr>
          </a:p>
        </p:txBody>
      </p:sp>
    </p:spTree>
    <p:extLst>
      <p:ext uri="{BB962C8B-B14F-4D97-AF65-F5344CB8AC3E}">
        <p14:creationId xmlns:p14="http://schemas.microsoft.com/office/powerpoint/2010/main" val="1983496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22"/>
          <p:cNvGrpSpPr/>
          <p:nvPr/>
        </p:nvGrpSpPr>
        <p:grpSpPr>
          <a:xfrm>
            <a:off x="-1" y="1068149"/>
            <a:ext cx="9144001" cy="867753"/>
            <a:chOff x="-2" y="223202"/>
            <a:chExt cx="9144001" cy="867753"/>
          </a:xfrm>
          <a:solidFill>
            <a:schemeClr val="accent3"/>
          </a:solidFill>
        </p:grpSpPr>
        <p:sp>
          <p:nvSpPr>
            <p:cNvPr id="13" name="Rectangle 23"/>
            <p:cNvSpPr/>
            <p:nvPr/>
          </p:nvSpPr>
          <p:spPr>
            <a:xfrm>
              <a:off x="-2" y="223202"/>
              <a:ext cx="9144001" cy="867753"/>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000" b="1" dirty="0" smtClean="0"/>
                <a:t>Illustrative </a:t>
              </a:r>
            </a:p>
            <a:p>
              <a:pPr marL="176213" lvl="0" algn="l"/>
              <a:r>
                <a:rPr lang="en-CA" sz="2000" b="1" dirty="0" smtClean="0"/>
                <a:t>CASE </a:t>
              </a:r>
              <a:r>
                <a:rPr lang="en-CA" sz="2000" b="1" dirty="0"/>
                <a:t>STUDY</a:t>
              </a:r>
            </a:p>
          </p:txBody>
        </p:sp>
        <p:sp>
          <p:nvSpPr>
            <p:cNvPr id="14" name="TextBox 24"/>
            <p:cNvSpPr txBox="1"/>
            <p:nvPr/>
          </p:nvSpPr>
          <p:spPr>
            <a:xfrm>
              <a:off x="3260376" y="374666"/>
              <a:ext cx="870437" cy="335156"/>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p:txBody>
        </p:sp>
        <p:cxnSp>
          <p:nvCxnSpPr>
            <p:cNvPr id="15" name="Straight Connector 25"/>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Finance</a:t>
              </a:r>
            </a:p>
          </p:txBody>
        </p:sp>
      </p:grpSp>
      <p:sp>
        <p:nvSpPr>
          <p:cNvPr id="18" name="TextBox 17"/>
          <p:cNvSpPr txBox="1"/>
          <p:nvPr/>
        </p:nvSpPr>
        <p:spPr>
          <a:xfrm>
            <a:off x="227373" y="1937250"/>
            <a:ext cx="8662627" cy="4293483"/>
          </a:xfrm>
          <a:prstGeom prst="rect">
            <a:avLst/>
          </a:prstGeom>
        </p:spPr>
        <p:txBody>
          <a:bodyPr wrap="square" rtlCol="0">
            <a:spAutoFit/>
          </a:bodyPr>
          <a:lstStyle/>
          <a:p>
            <a:pPr>
              <a:spcBef>
                <a:spcPts val="1200"/>
              </a:spcBef>
              <a:spcAft>
                <a:spcPts val="600"/>
              </a:spcAft>
            </a:pPr>
            <a:r>
              <a:rPr lang="en-CA" sz="1400" b="1" dirty="0"/>
              <a:t>Southern Financial Group</a:t>
            </a:r>
          </a:p>
          <a:p>
            <a:pPr>
              <a:spcBef>
                <a:spcPts val="1200"/>
              </a:spcBef>
              <a:spcAft>
                <a:spcPts val="600"/>
              </a:spcAft>
            </a:pPr>
            <a:r>
              <a:rPr lang="en-CA" sz="1200" dirty="0"/>
              <a:t>Southern Financial Group is one of largest banks in the country. It has more than 600 branches and serves more than </a:t>
            </a:r>
            <a:r>
              <a:rPr lang="en-CA" sz="1200" dirty="0" smtClean="0"/>
              <a:t>three </a:t>
            </a:r>
            <a:r>
              <a:rPr lang="en-CA" sz="1200" dirty="0"/>
              <a:t>million existing customers. Southern Financial Group offers a wide range of </a:t>
            </a:r>
            <a:r>
              <a:rPr lang="en-CA" sz="1200" dirty="0" smtClean="0"/>
              <a:t>personal </a:t>
            </a:r>
            <a:r>
              <a:rPr lang="en-CA" sz="1200" dirty="0"/>
              <a:t>banking services, investment and corporate banking, and wealth management. </a:t>
            </a:r>
          </a:p>
          <a:p>
            <a:pPr>
              <a:spcBef>
                <a:spcPts val="1200"/>
              </a:spcBef>
              <a:spcAft>
                <a:spcPts val="600"/>
              </a:spcAft>
            </a:pPr>
            <a:r>
              <a:rPr lang="en-CA" sz="1400" b="1" dirty="0"/>
              <a:t>Driving </a:t>
            </a:r>
            <a:r>
              <a:rPr lang="en-CA" sz="1400" b="1" dirty="0" smtClean="0"/>
              <a:t>infrastructure architecture by </a:t>
            </a:r>
            <a:r>
              <a:rPr lang="en-CA" sz="1400" b="1" dirty="0"/>
              <a:t>aligning to business goals</a:t>
            </a:r>
          </a:p>
          <a:p>
            <a:pPr>
              <a:spcBef>
                <a:spcPts val="1200"/>
              </a:spcBef>
              <a:spcAft>
                <a:spcPts val="600"/>
              </a:spcAft>
            </a:pPr>
            <a:r>
              <a:rPr lang="en-CA" sz="1200" dirty="0"/>
              <a:t>The bank is a mature </a:t>
            </a:r>
            <a:r>
              <a:rPr lang="en-CA" sz="1200" dirty="0" smtClean="0"/>
              <a:t>organization, but </a:t>
            </a:r>
            <a:r>
              <a:rPr lang="en-CA" sz="1200" dirty="0"/>
              <a:t>profitability has been stagnant and the domestic market is saturated. In 2015, Southern Financial Group decided to expand its market share into the Caribbean market. In the past, the infrastructure team has been unable to communicate its infrastructure initiatives due </a:t>
            </a:r>
            <a:r>
              <a:rPr lang="en-CA" sz="1200" dirty="0" smtClean="0"/>
              <a:t>to its </a:t>
            </a:r>
            <a:r>
              <a:rPr lang="en-CA" sz="1200" dirty="0"/>
              <a:t>lack of understanding of business goals. In response to the new business goals, the infrastructure team worked to align their infrastructure architecture to corporate </a:t>
            </a:r>
            <a:r>
              <a:rPr lang="en-CA" sz="1200" dirty="0" smtClean="0"/>
              <a:t>strategy, allowing them to </a:t>
            </a:r>
            <a:r>
              <a:rPr lang="en-CA" sz="1200" dirty="0"/>
              <a:t>directly contribute to the business goals.</a:t>
            </a:r>
          </a:p>
          <a:p>
            <a:pPr>
              <a:spcBef>
                <a:spcPts val="1200"/>
              </a:spcBef>
              <a:spcAft>
                <a:spcPts val="600"/>
              </a:spcAft>
            </a:pPr>
            <a:r>
              <a:rPr lang="en-CA" sz="1400" b="1" dirty="0"/>
              <a:t>Results </a:t>
            </a:r>
          </a:p>
          <a:p>
            <a:pPr>
              <a:spcBef>
                <a:spcPts val="1200"/>
              </a:spcBef>
              <a:spcAft>
                <a:spcPts val="600"/>
              </a:spcAft>
            </a:pPr>
            <a:r>
              <a:rPr lang="en-CA" sz="1200" dirty="0"/>
              <a:t>The infrastructure team was able to pinpoint the current infrastructure deficiencies </a:t>
            </a:r>
            <a:r>
              <a:rPr lang="en-CA" sz="1200" dirty="0" smtClean="0"/>
              <a:t>with </a:t>
            </a:r>
            <a:r>
              <a:rPr lang="en-CA" sz="1200" dirty="0"/>
              <a:t>respect to its alignment with business goals. After </a:t>
            </a:r>
            <a:r>
              <a:rPr lang="en-CA" sz="1200" dirty="0" smtClean="0"/>
              <a:t>investigating </a:t>
            </a:r>
            <a:r>
              <a:rPr lang="en-CA" sz="1200" dirty="0"/>
              <a:t>improvement options, </a:t>
            </a:r>
            <a:r>
              <a:rPr lang="en-CA" sz="1200" dirty="0" smtClean="0"/>
              <a:t>they looked </a:t>
            </a:r>
            <a:r>
              <a:rPr lang="en-CA" sz="1200" dirty="0"/>
              <a:t>into </a:t>
            </a:r>
            <a:r>
              <a:rPr lang="en-CA" sz="1200" dirty="0" smtClean="0"/>
              <a:t>various </a:t>
            </a:r>
            <a:r>
              <a:rPr lang="en-CA" sz="1200" dirty="0"/>
              <a:t>objectives and common solutions to guide their infrastructure architecture solution. The team was able to prioritize their improvement </a:t>
            </a:r>
            <a:r>
              <a:rPr lang="en-CA" sz="1200" dirty="0" smtClean="0"/>
              <a:t>initiatives, modify </a:t>
            </a:r>
            <a:r>
              <a:rPr lang="en-CA" sz="1200" dirty="0"/>
              <a:t>their internal </a:t>
            </a:r>
            <a:r>
              <a:rPr lang="en-CA" sz="1200" dirty="0" smtClean="0"/>
              <a:t>processes, </a:t>
            </a:r>
            <a:r>
              <a:rPr lang="en-CA" sz="1200" dirty="0"/>
              <a:t>and </a:t>
            </a:r>
            <a:r>
              <a:rPr lang="en-CA" sz="1200" dirty="0" smtClean="0"/>
              <a:t>skills, </a:t>
            </a:r>
            <a:r>
              <a:rPr lang="en-CA" sz="1200" dirty="0"/>
              <a:t>and </a:t>
            </a:r>
            <a:r>
              <a:rPr lang="en-CA" sz="1200" dirty="0" smtClean="0"/>
              <a:t>present the changes to </a:t>
            </a:r>
            <a:r>
              <a:rPr lang="en-CA" sz="1200" dirty="0"/>
              <a:t>management. </a:t>
            </a:r>
            <a:r>
              <a:rPr lang="en-CA" sz="1200" dirty="0" smtClean="0"/>
              <a:t>Completing the </a:t>
            </a:r>
            <a:r>
              <a:rPr lang="en-CA" sz="1200" dirty="0"/>
              <a:t>improvement </a:t>
            </a:r>
            <a:r>
              <a:rPr lang="en-CA" sz="1200" dirty="0" smtClean="0"/>
              <a:t>initiatives </a:t>
            </a:r>
            <a:r>
              <a:rPr lang="en-CA" sz="1200" dirty="0"/>
              <a:t>enhanced </a:t>
            </a:r>
            <a:r>
              <a:rPr lang="en-CA" sz="1200" dirty="0" smtClean="0"/>
              <a:t>the company’s </a:t>
            </a:r>
            <a:r>
              <a:rPr lang="en-CA" sz="1200" dirty="0"/>
              <a:t>strategy of entering the Caribbean market. </a:t>
            </a:r>
            <a:endParaRPr lang="en-CA" sz="1400" dirty="0"/>
          </a:p>
        </p:txBody>
      </p:sp>
      <p:sp>
        <p:nvSpPr>
          <p:cNvPr id="3" name="Title 2"/>
          <p:cNvSpPr>
            <a:spLocks noGrp="1"/>
          </p:cNvSpPr>
          <p:nvPr>
            <p:ph type="title"/>
          </p:nvPr>
        </p:nvSpPr>
        <p:spPr/>
        <p:txBody>
          <a:bodyPr/>
          <a:lstStyle/>
          <a:p>
            <a:r>
              <a:rPr lang="en-CA" dirty="0"/>
              <a:t>A </a:t>
            </a:r>
            <a:r>
              <a:rPr lang="en-CA" dirty="0" smtClean="0"/>
              <a:t>financial services architecture team aligns infrastructure architecture to business goals</a:t>
            </a:r>
            <a:endParaRPr lang="en-US" dirty="0"/>
          </a:p>
        </p:txBody>
      </p:sp>
    </p:spTree>
    <p:extLst>
      <p:ext uri="{BB962C8B-B14F-4D97-AF65-F5344CB8AC3E}">
        <p14:creationId xmlns:p14="http://schemas.microsoft.com/office/powerpoint/2010/main" val="3621225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6208143" y="6043966"/>
            <a:ext cx="2354104" cy="461665"/>
          </a:xfrm>
          <a:prstGeom prst="rect">
            <a:avLst/>
          </a:prstGeom>
        </p:spPr>
        <p:txBody>
          <a:bodyPr wrap="square" rtlCol="0">
            <a:spAutoFit/>
          </a:bodyPr>
          <a:lstStyle/>
          <a:p>
            <a:pPr algn="ctr"/>
            <a:r>
              <a:rPr lang="en-US" sz="1200" dirty="0">
                <a:solidFill>
                  <a:srgbClr val="29475F"/>
                </a:solidFill>
              </a:rPr>
              <a:t>Infrastructure </a:t>
            </a:r>
            <a:r>
              <a:rPr lang="en-US" sz="1200" dirty="0" smtClean="0">
                <a:solidFill>
                  <a:srgbClr val="29475F"/>
                </a:solidFill>
              </a:rPr>
              <a:t>Architecture Template</a:t>
            </a:r>
            <a:endParaRPr lang="en-US" sz="1200" dirty="0">
              <a:solidFill>
                <a:srgbClr val="29475F"/>
              </a:solidFill>
            </a:endParaRPr>
          </a:p>
        </p:txBody>
      </p:sp>
      <p:sp>
        <p:nvSpPr>
          <p:cNvPr id="37" name="TextBox 36"/>
          <p:cNvSpPr txBox="1"/>
          <p:nvPr/>
        </p:nvSpPr>
        <p:spPr>
          <a:xfrm>
            <a:off x="444500" y="4974261"/>
            <a:ext cx="5708651" cy="1015663"/>
          </a:xfrm>
          <a:prstGeom prst="rect">
            <a:avLst/>
          </a:prstGeom>
        </p:spPr>
        <p:txBody>
          <a:bodyPr wrap="square" rtlCol="0">
            <a:spAutoFit/>
          </a:bodyPr>
          <a:lstStyle/>
          <a:p>
            <a:r>
              <a:rPr lang="en-US" sz="1200" dirty="0">
                <a:solidFill>
                  <a:srgbClr val="333333"/>
                </a:solidFill>
              </a:rPr>
              <a:t>Use the tools and activities in each phase of the blueprint to create a comprehensive, prioritized list of your infrastructure architecture </a:t>
            </a:r>
            <a:r>
              <a:rPr lang="en-US" sz="1200" dirty="0" smtClean="0">
                <a:solidFill>
                  <a:srgbClr val="333333"/>
                </a:solidFill>
              </a:rPr>
              <a:t>initiatives. </a:t>
            </a:r>
            <a:endParaRPr lang="en-US" sz="1200" dirty="0">
              <a:solidFill>
                <a:srgbClr val="333333"/>
              </a:solidFill>
            </a:endParaRPr>
          </a:p>
          <a:p>
            <a:endParaRPr lang="en-US" sz="1200" dirty="0">
              <a:solidFill>
                <a:srgbClr val="333333"/>
              </a:solidFill>
            </a:endParaRPr>
          </a:p>
          <a:p>
            <a:r>
              <a:rPr lang="en-US" sz="1200" dirty="0">
                <a:solidFill>
                  <a:srgbClr val="333333"/>
                </a:solidFill>
              </a:rPr>
              <a:t>Once your initiatives are documented, this blueprint will help you prioritize them and create a communication </a:t>
            </a:r>
            <a:r>
              <a:rPr lang="en-US" sz="1200" dirty="0" smtClean="0">
                <a:solidFill>
                  <a:srgbClr val="333333"/>
                </a:solidFill>
              </a:rPr>
              <a:t>plan </a:t>
            </a:r>
            <a:r>
              <a:rPr lang="en-US" sz="1200" dirty="0">
                <a:solidFill>
                  <a:srgbClr val="333333"/>
                </a:solidFill>
              </a:rPr>
              <a:t>to start </a:t>
            </a:r>
            <a:r>
              <a:rPr lang="en-US" sz="1200" dirty="0" smtClean="0">
                <a:solidFill>
                  <a:srgbClr val="333333"/>
                </a:solidFill>
              </a:rPr>
              <a:t>a </a:t>
            </a:r>
            <a:r>
              <a:rPr lang="en-US" sz="1200" dirty="0">
                <a:solidFill>
                  <a:srgbClr val="333333"/>
                </a:solidFill>
              </a:rPr>
              <a:t>conversation with stakeholders.</a:t>
            </a:r>
          </a:p>
        </p:txBody>
      </p:sp>
      <p:sp>
        <p:nvSpPr>
          <p:cNvPr id="2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endParaRPr lang="en-US" sz="2400" dirty="0">
              <a:solidFill>
                <a:srgbClr val="FFFFFF"/>
              </a:solidFill>
            </a:endParaRPr>
          </a:p>
        </p:txBody>
      </p:sp>
      <p:sp>
        <p:nvSpPr>
          <p:cNvPr id="13" name="Title 2"/>
          <p:cNvSpPr>
            <a:spLocks noGrp="1"/>
          </p:cNvSpPr>
          <p:nvPr>
            <p:ph type="title"/>
          </p:nvPr>
        </p:nvSpPr>
        <p:spPr>
          <a:xfrm>
            <a:off x="257174" y="255588"/>
            <a:ext cx="8620125" cy="877887"/>
          </a:xfrm>
        </p:spPr>
        <p:txBody>
          <a:bodyPr/>
          <a:lstStyle/>
          <a:p>
            <a:r>
              <a:rPr lang="en-US" dirty="0">
                <a:solidFill>
                  <a:schemeClr val="bg1"/>
                </a:solidFill>
                <a:latin typeface="+mn-lt"/>
              </a:rPr>
              <a:t>Use Info-Tech’s methodology to achieve a optimal infrastructure architecture for your business</a:t>
            </a:r>
          </a:p>
        </p:txBody>
      </p:sp>
      <p:graphicFrame>
        <p:nvGraphicFramePr>
          <p:cNvPr id="20" name="Diagram 19"/>
          <p:cNvGraphicFramePr/>
          <p:nvPr>
            <p:extLst>
              <p:ext uri="{D42A27DB-BD31-4B8C-83A1-F6EECF244321}">
                <p14:modId xmlns:p14="http://schemas.microsoft.com/office/powerpoint/2010/main" val="3149469918"/>
              </p:ext>
            </p:extLst>
          </p:nvPr>
        </p:nvGraphicFramePr>
        <p:xfrm>
          <a:off x="603859" y="1270000"/>
          <a:ext cx="6952641" cy="3637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Rounded Rectangle 5"/>
          <p:cNvSpPr/>
          <p:nvPr/>
        </p:nvSpPr>
        <p:spPr>
          <a:xfrm>
            <a:off x="4636012" y="4014598"/>
            <a:ext cx="1596072" cy="323851"/>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accent3"/>
                </a:solidFill>
              </a:rPr>
              <a:t>PHASE 2</a:t>
            </a:r>
          </a:p>
        </p:txBody>
      </p:sp>
      <p:sp>
        <p:nvSpPr>
          <p:cNvPr id="24" name="Rounded Rectangle 7"/>
          <p:cNvSpPr/>
          <p:nvPr/>
        </p:nvSpPr>
        <p:spPr>
          <a:xfrm>
            <a:off x="919580" y="1927890"/>
            <a:ext cx="1323283" cy="309923"/>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accent3"/>
                </a:solidFill>
              </a:rPr>
              <a:t>PHASE 1</a:t>
            </a:r>
          </a:p>
        </p:txBody>
      </p:sp>
      <p:grpSp>
        <p:nvGrpSpPr>
          <p:cNvPr id="7" name="Group 6"/>
          <p:cNvGrpSpPr/>
          <p:nvPr/>
        </p:nvGrpSpPr>
        <p:grpSpPr>
          <a:xfrm>
            <a:off x="6234627" y="4440106"/>
            <a:ext cx="2053030" cy="1509176"/>
            <a:chOff x="6234627" y="4440106"/>
            <a:chExt cx="2053030" cy="1509176"/>
          </a:xfrm>
        </p:grpSpPr>
        <p:pic>
          <p:nvPicPr>
            <p:cNvPr id="6" name="Picture 5"/>
            <p:cNvPicPr>
              <a:picLocks noChangeAspect="1"/>
            </p:cNvPicPr>
            <p:nvPr/>
          </p:nvPicPr>
          <p:blipFill>
            <a:blip r:embed="rId8"/>
            <a:stretch>
              <a:fillRect/>
            </a:stretch>
          </p:blipFill>
          <p:spPr>
            <a:xfrm>
              <a:off x="6857681" y="4876800"/>
              <a:ext cx="1429976" cy="1072482"/>
            </a:xfrm>
            <a:prstGeom prst="rect">
              <a:avLst/>
            </a:prstGeom>
            <a:ln>
              <a:solidFill>
                <a:schemeClr val="bg1">
                  <a:lumMod val="95000"/>
                </a:schemeClr>
              </a:solidFill>
            </a:ln>
            <a:effectLst>
              <a:outerShdw blurRad="50800" dist="38100" dir="2700000" algn="tl" rotWithShape="0">
                <a:prstClr val="black">
                  <a:alpha val="40000"/>
                </a:prstClr>
              </a:outerShdw>
            </a:effectLst>
          </p:spPr>
        </p:pic>
        <p:pic>
          <p:nvPicPr>
            <p:cNvPr id="4" name="Picture 3"/>
            <p:cNvPicPr>
              <a:picLocks noChangeAspect="1"/>
            </p:cNvPicPr>
            <p:nvPr/>
          </p:nvPicPr>
          <p:blipFill>
            <a:blip r:embed="rId9"/>
            <a:stretch>
              <a:fillRect/>
            </a:stretch>
          </p:blipFill>
          <p:spPr>
            <a:xfrm>
              <a:off x="6615625" y="4680857"/>
              <a:ext cx="1387061" cy="1038057"/>
            </a:xfrm>
            <a:prstGeom prst="rect">
              <a:avLst/>
            </a:prstGeom>
            <a:ln>
              <a:solidFill>
                <a:schemeClr val="bg1">
                  <a:lumMod val="95000"/>
                </a:schemeClr>
              </a:solidFill>
            </a:ln>
            <a:effectLst>
              <a:outerShdw blurRad="50800" dist="38100" dir="2700000" algn="tl" rotWithShape="0">
                <a:prstClr val="black">
                  <a:alpha val="40000"/>
                </a:prstClr>
              </a:outerShdw>
            </a:effectLst>
          </p:spPr>
        </p:pic>
        <p:pic>
          <p:nvPicPr>
            <p:cNvPr id="5" name="Picture 4"/>
            <p:cNvPicPr>
              <a:picLocks noChangeAspect="1"/>
            </p:cNvPicPr>
            <p:nvPr/>
          </p:nvPicPr>
          <p:blipFill>
            <a:blip r:embed="rId10"/>
            <a:stretch>
              <a:fillRect/>
            </a:stretch>
          </p:blipFill>
          <p:spPr>
            <a:xfrm>
              <a:off x="6234627" y="4440106"/>
              <a:ext cx="1505117" cy="1126408"/>
            </a:xfrm>
            <a:prstGeom prst="rect">
              <a:avLst/>
            </a:prstGeom>
            <a:ln>
              <a:solidFill>
                <a:schemeClr val="bg1">
                  <a:lumMod val="95000"/>
                </a:schemeClr>
              </a:solidFill>
            </a:ln>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3975578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1039296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needs</a:t>
            </a:r>
          </a:p>
        </p:txBody>
      </p:sp>
    </p:spTree>
    <p:extLst>
      <p:ext uri="{BB962C8B-B14F-4D97-AF65-F5344CB8AC3E}">
        <p14:creationId xmlns:p14="http://schemas.microsoft.com/office/powerpoint/2010/main" val="56137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42483214"/>
              </p:ext>
            </p:extLst>
          </p:nvPr>
        </p:nvGraphicFramePr>
        <p:xfrm>
          <a:off x="268137" y="2063302"/>
          <a:ext cx="8379474" cy="3886114"/>
        </p:xfrm>
        <a:graphic>
          <a:graphicData uri="http://schemas.openxmlformats.org/drawingml/2006/table">
            <a:tbl>
              <a:tblPr firstRow="1" bandRow="1">
                <a:tableStyleId>{5C22544A-7EE6-4342-B048-85BDC9FD1C3A}</a:tableStyleId>
              </a:tblPr>
              <a:tblGrid>
                <a:gridCol w="1191600">
                  <a:extLst>
                    <a:ext uri="{9D8B030D-6E8A-4147-A177-3AD203B41FA5}">
                      <a16:colId xmlns="" xmlns:a16="http://schemas.microsoft.com/office/drawing/2014/main" val="20000"/>
                    </a:ext>
                  </a:extLst>
                </a:gridCol>
                <a:gridCol w="3556400">
                  <a:extLst>
                    <a:ext uri="{9D8B030D-6E8A-4147-A177-3AD203B41FA5}">
                      <a16:colId xmlns="" xmlns:a16="http://schemas.microsoft.com/office/drawing/2014/main" val="20001"/>
                    </a:ext>
                  </a:extLst>
                </a:gridCol>
                <a:gridCol w="3631474">
                  <a:extLst>
                    <a:ext uri="{9D8B030D-6E8A-4147-A177-3AD203B41FA5}">
                      <a16:colId xmlns="" xmlns:a16="http://schemas.microsoft.com/office/drawing/2014/main" val="20002"/>
                    </a:ext>
                  </a:extLst>
                </a:gridCol>
              </a:tblGrid>
              <a:tr h="1096020">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Translate Strategy to Business Scenarios</a:t>
                      </a:r>
                    </a:p>
                    <a:p>
                      <a:pPr>
                        <a:spcAft>
                          <a:spcPts val="600"/>
                        </a:spcAft>
                      </a:pPr>
                      <a:r>
                        <a:rPr lang="en-CA" sz="1000" dirty="0" smtClean="0">
                          <a:solidFill>
                            <a:schemeClr val="tx1"/>
                          </a:solidFill>
                        </a:rPr>
                        <a:t>1.2 Link Scenarios to Core Services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Define and Assess Quality Expectations from Core Services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Identify Root Cause for Underperforming Services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Match Gaps with Solution Options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0"/>
                  </a:ext>
                </a:extLst>
              </a:tr>
              <a:tr h="1146095">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cs typeface="Open Sans"/>
                        </a:rPr>
                        <a:t>Review best practices for documenting business scenarios.</a:t>
                      </a:r>
                      <a:r>
                        <a:rPr lang="en-CA" sz="1000" b="0" baseline="0" dirty="0" smtClean="0">
                          <a:cs typeface="Open Sans"/>
                        </a:rPr>
                        <a:t> </a:t>
                      </a:r>
                      <a:r>
                        <a:rPr lang="en-CA" sz="1000" b="0" dirty="0" smtClean="0">
                          <a:cs typeface="Open Sans"/>
                        </a:rPr>
                        <a:t>Translate strategy to business scenarios.</a:t>
                      </a:r>
                      <a:r>
                        <a:rPr lang="en-CA" sz="1000" b="0" baseline="0" dirty="0" smtClean="0">
                          <a:cs typeface="Open Sans"/>
                        </a:rPr>
                        <a:t> </a:t>
                      </a:r>
                      <a:r>
                        <a:rPr lang="en-CA" sz="1000" b="0" dirty="0" smtClean="0">
                          <a:cs typeface="Open Sans"/>
                        </a:rPr>
                        <a:t>Prioritize business scenarios. </a:t>
                      </a:r>
                      <a:endParaRPr lang="en-CA"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Define quality expectations for services supporting the top three business scenarios.</a:t>
                      </a:r>
                      <a:r>
                        <a:rPr lang="en-CA" sz="1000" b="0" baseline="0" dirty="0" smtClean="0">
                          <a:cs typeface="Open Sans"/>
                        </a:rPr>
                        <a:t> </a:t>
                      </a:r>
                      <a:r>
                        <a:rPr lang="en-CA" sz="1000" b="0" dirty="0" smtClean="0">
                          <a:cs typeface="Open Sans"/>
                        </a:rPr>
                        <a:t>Discuss an assessment approach.</a:t>
                      </a:r>
                      <a:endParaRPr lang="en-CA" sz="1000" b="0" dirty="0">
                        <a:solidFill>
                          <a:schemeClr val="tx1"/>
                        </a:solidFill>
                        <a:cs typeface="+mn-cs"/>
                      </a:endParaRPr>
                    </a:p>
                    <a:p>
                      <a:pPr marL="228600" indent="-228600">
                        <a:spcAft>
                          <a:spcPts val="600"/>
                        </a:spcAft>
                        <a:buSzPct val="150000"/>
                        <a:buBlip>
                          <a:blip r:embed="rId3"/>
                        </a:buBlip>
                      </a:pPr>
                      <a:r>
                        <a:rPr lang="en-CA" sz="1000" b="0" dirty="0" smtClean="0">
                          <a:cs typeface="Open Sans"/>
                        </a:rPr>
                        <a:t>Perform</a:t>
                      </a:r>
                      <a:r>
                        <a:rPr lang="en-CA" sz="1000" b="0" baseline="0" dirty="0" smtClean="0">
                          <a:cs typeface="Open Sans"/>
                        </a:rPr>
                        <a:t> a r</a:t>
                      </a:r>
                      <a:r>
                        <a:rPr lang="en-CA" sz="1000" b="0" dirty="0" smtClean="0">
                          <a:cs typeface="Open Sans"/>
                        </a:rPr>
                        <a:t>oot-cause analysis of three major gaps in performance.</a:t>
                      </a:r>
                      <a:r>
                        <a:rPr lang="en-CA" sz="1000" b="0" baseline="0" dirty="0" smtClean="0">
                          <a:cs typeface="Open Sans"/>
                        </a:rPr>
                        <a:t> </a:t>
                      </a:r>
                      <a:r>
                        <a:rPr lang="en-CA" sz="1000" b="0" dirty="0" smtClean="0">
                          <a:cs typeface="Open Sans"/>
                        </a:rPr>
                        <a:t>Match solution options to address gaps. </a:t>
                      </a:r>
                    </a:p>
                    <a:p>
                      <a:pPr marL="228600" indent="-228600">
                        <a:spcAft>
                          <a:spcPts val="600"/>
                        </a:spcAft>
                        <a:buSzPct val="150000"/>
                        <a:buBlip>
                          <a:blip r:embed="rId3"/>
                        </a:buBlip>
                      </a:pPr>
                      <a:endParaRPr lang="en-CA"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Identify Services Impacted by Business Strategy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r>
                        <a:rPr lang="en-CA" sz="1000" dirty="0" smtClean="0"/>
                        <a:t>Prioritize Gaps and Identify Solution Options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Identified the top three to five business directives from current business situation.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smtClean="0"/>
                        <a:t>Identify the source of deficiency by looking at an individual infrastructure component, flow, or dependency. </a:t>
                      </a:r>
                    </a:p>
                    <a:p>
                      <a:pPr marL="171450" indent="-171450">
                        <a:buFont typeface="Arial" panose="020B0604020202020204" pitchFamily="34" charset="0"/>
                        <a:buChar char="•"/>
                      </a:pPr>
                      <a:r>
                        <a:rPr lang="en-CA" sz="1000" dirty="0" smtClean="0"/>
                        <a:t>Match gaps</a:t>
                      </a:r>
                      <a:r>
                        <a:rPr lang="en-CA" sz="1000" baseline="0" dirty="0" smtClean="0"/>
                        <a:t> with solution options.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60760" y="3293505"/>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300833" y="1975521"/>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482903" y="4505413"/>
            <a:ext cx="752006" cy="483279"/>
          </a:xfrm>
          <a:prstGeom prst="rect">
            <a:avLst/>
          </a:prstGeom>
          <a:effectLst/>
        </p:spPr>
      </p:pic>
      <p:sp>
        <p:nvSpPr>
          <p:cNvPr id="15" name="Chevron 14"/>
          <p:cNvSpPr/>
          <p:nvPr/>
        </p:nvSpPr>
        <p:spPr>
          <a:xfrm>
            <a:off x="1324317" y="1390936"/>
            <a:ext cx="3873984" cy="620836"/>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1.</a:t>
            </a:r>
            <a:r>
              <a:rPr lang="en-CA" sz="1200" dirty="0">
                <a:solidFill>
                  <a:srgbClr val="FFFFFF"/>
                </a:solidFill>
              </a:rPr>
              <a:t> Identify Services Impacted by Business Strategy</a:t>
            </a:r>
            <a:endParaRPr lang="en-US" sz="1200" dirty="0">
              <a:solidFill>
                <a:srgbClr val="FFFFFF"/>
              </a:solidFill>
            </a:endParaRPr>
          </a:p>
        </p:txBody>
      </p:sp>
      <p:sp>
        <p:nvSpPr>
          <p:cNvPr id="16" name="Chevron 15"/>
          <p:cNvSpPr/>
          <p:nvPr/>
        </p:nvSpPr>
        <p:spPr>
          <a:xfrm>
            <a:off x="5038219" y="1390935"/>
            <a:ext cx="3592214" cy="620836"/>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2. </a:t>
            </a:r>
            <a:r>
              <a:rPr lang="en-CA" sz="1200" dirty="0">
                <a:solidFill>
                  <a:schemeClr val="bg1"/>
                </a:solidFill>
              </a:rPr>
              <a:t>Prioritize Gaps and Identify Solution Options</a:t>
            </a:r>
          </a:p>
        </p:txBody>
      </p:sp>
      <p:sp>
        <p:nvSpPr>
          <p:cNvPr id="4" name="Title 3"/>
          <p:cNvSpPr>
            <a:spLocks noGrp="1"/>
          </p:cNvSpPr>
          <p:nvPr>
            <p:ph type="title"/>
          </p:nvPr>
        </p:nvSpPr>
        <p:spPr/>
        <p:txBody>
          <a:bodyPr/>
          <a:lstStyle/>
          <a:p>
            <a:r>
              <a:rPr lang="en-CA" dirty="0"/>
              <a:t>Align Infrastructure Architecture to Business Value</a:t>
            </a:r>
            <a:r>
              <a:rPr lang="en-US" dirty="0"/>
              <a:t> – project </a:t>
            </a:r>
            <a:r>
              <a:rPr lang="en-US" dirty="0" smtClean="0"/>
              <a:t>overview</a:t>
            </a:r>
            <a:endParaRPr lang="en-CA" dirty="0"/>
          </a:p>
        </p:txBody>
      </p:sp>
    </p:spTree>
    <p:extLst>
      <p:ext uri="{BB962C8B-B14F-4D97-AF65-F5344CB8AC3E}">
        <p14:creationId xmlns:p14="http://schemas.microsoft.com/office/powerpoint/2010/main" val="3058251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044384534"/>
              </p:ext>
            </p:extLst>
          </p:nvPr>
        </p:nvGraphicFramePr>
        <p:xfrm>
          <a:off x="251518" y="1677686"/>
          <a:ext cx="8624257" cy="4595351"/>
        </p:xfrm>
        <a:graphic>
          <a:graphicData uri="http://schemas.openxmlformats.org/drawingml/2006/table">
            <a:tbl>
              <a:tblPr firstRow="1" bandRow="1">
                <a:tableStyleId>{5C22544A-7EE6-4342-B048-85BDC9FD1C3A}</a:tableStyleId>
              </a:tblPr>
              <a:tblGrid>
                <a:gridCol w="402549">
                  <a:extLst>
                    <a:ext uri="{9D8B030D-6E8A-4147-A177-3AD203B41FA5}">
                      <a16:colId xmlns="" xmlns:a16="http://schemas.microsoft.com/office/drawing/2014/main" val="20000"/>
                    </a:ext>
                  </a:extLst>
                </a:gridCol>
                <a:gridCol w="2055427">
                  <a:extLst>
                    <a:ext uri="{9D8B030D-6E8A-4147-A177-3AD203B41FA5}">
                      <a16:colId xmlns="" xmlns:a16="http://schemas.microsoft.com/office/drawing/2014/main" val="20001"/>
                    </a:ext>
                  </a:extLst>
                </a:gridCol>
                <a:gridCol w="2055427">
                  <a:extLst>
                    <a:ext uri="{9D8B030D-6E8A-4147-A177-3AD203B41FA5}">
                      <a16:colId xmlns="" xmlns:a16="http://schemas.microsoft.com/office/drawing/2014/main" val="20002"/>
                    </a:ext>
                  </a:extLst>
                </a:gridCol>
                <a:gridCol w="2055427">
                  <a:extLst>
                    <a:ext uri="{9D8B030D-6E8A-4147-A177-3AD203B41FA5}">
                      <a16:colId xmlns="" xmlns:a16="http://schemas.microsoft.com/office/drawing/2014/main" val="20003"/>
                    </a:ext>
                  </a:extLst>
                </a:gridCol>
                <a:gridCol w="2055427">
                  <a:extLst>
                    <a:ext uri="{9D8B030D-6E8A-4147-A177-3AD203B41FA5}">
                      <a16:colId xmlns="" xmlns:a16="http://schemas.microsoft.com/office/drawing/2014/main" val="20004"/>
                    </a:ext>
                  </a:extLst>
                </a:gridCol>
              </a:tblGrid>
              <a:tr h="261406">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Preparation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 xmlns:a16="http://schemas.microsoft.com/office/drawing/2014/main" val="10000"/>
                  </a:ext>
                </a:extLst>
              </a:tr>
              <a:tr h="2991644">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16000" indent="-457200" algn="ctr">
                        <a:spcAft>
                          <a:spcPts val="0"/>
                        </a:spcAft>
                      </a:pPr>
                      <a:r>
                        <a:rPr lang="en-CA" sz="1000" b="1" dirty="0">
                          <a:solidFill>
                            <a:schemeClr val="tx1"/>
                          </a:solidFill>
                        </a:rPr>
                        <a:t>Review</a:t>
                      </a:r>
                      <a:r>
                        <a:rPr lang="en-CA" sz="1000" b="1" baseline="0" dirty="0">
                          <a:solidFill>
                            <a:schemeClr val="tx1"/>
                          </a:solidFill>
                        </a:rPr>
                        <a:t> Corporate Strategy </a:t>
                      </a:r>
                    </a:p>
                    <a:p>
                      <a:pPr marL="216000" indent="-457200">
                        <a:spcAft>
                          <a:spcPts val="0"/>
                        </a:spcAft>
                      </a:pPr>
                      <a:endParaRPr lang="en-CA" sz="1000" b="1" baseline="0" dirty="0">
                        <a:solidFill>
                          <a:schemeClr val="tx1"/>
                        </a:solidFill>
                      </a:endParaRPr>
                    </a:p>
                    <a:p>
                      <a:pPr marL="216000" indent="-457200">
                        <a:spcAft>
                          <a:spcPts val="0"/>
                        </a:spcAft>
                      </a:pPr>
                      <a:endParaRPr lang="en-CA" sz="1000" b="1" baseline="0" dirty="0">
                        <a:solidFill>
                          <a:schemeClr val="tx1"/>
                        </a:solidFill>
                      </a:endParaRPr>
                    </a:p>
                    <a:p>
                      <a:pPr marL="216000" indent="-457200">
                        <a:spcAft>
                          <a:spcPts val="0"/>
                        </a:spcAft>
                      </a:pPr>
                      <a:r>
                        <a:rPr lang="en-CA" sz="1000" b="1" dirty="0">
                          <a:solidFill>
                            <a:schemeClr val="tx1"/>
                          </a:solidFill>
                        </a:rPr>
                        <a:t>1.1 </a:t>
                      </a:r>
                      <a:r>
                        <a:rPr lang="en-CA" sz="1000" b="0" dirty="0">
                          <a:solidFill>
                            <a:schemeClr val="tx1"/>
                          </a:solidFill>
                        </a:rPr>
                        <a:t>Review strategic</a:t>
                      </a:r>
                      <a:r>
                        <a:rPr lang="en-CA" sz="1000" b="0" baseline="0" dirty="0">
                          <a:solidFill>
                            <a:schemeClr val="tx1"/>
                          </a:solidFill>
                        </a:rPr>
                        <a:t> planning </a:t>
                      </a:r>
                      <a:r>
                        <a:rPr lang="en-CA" sz="1000" b="0" baseline="0" dirty="0" smtClean="0">
                          <a:solidFill>
                            <a:schemeClr val="tx1"/>
                          </a:solidFill>
                        </a:rPr>
                        <a:t>documents.</a:t>
                      </a:r>
                      <a:endParaRPr lang="en-CA" sz="1000" b="0" dirty="0">
                        <a:solidFill>
                          <a:schemeClr val="tx1"/>
                        </a:solidFill>
                      </a:endParaRPr>
                    </a:p>
                    <a:p>
                      <a:pPr marL="216000" indent="-457200">
                        <a:spcAft>
                          <a:spcPts val="0"/>
                        </a:spcAft>
                      </a:pPr>
                      <a:r>
                        <a:rPr lang="en-CA" sz="1000" b="1" dirty="0">
                          <a:solidFill>
                            <a:schemeClr val="tx1"/>
                          </a:solidFill>
                        </a:rPr>
                        <a:t>1.2 </a:t>
                      </a:r>
                      <a:r>
                        <a:rPr lang="en-CA" sz="1000" b="0" dirty="0">
                          <a:solidFill>
                            <a:schemeClr val="tx1"/>
                          </a:solidFill>
                        </a:rPr>
                        <a:t>Understand the strategy that drives your infrastructure </a:t>
                      </a:r>
                      <a:r>
                        <a:rPr lang="en-CA" sz="1000" b="0" dirty="0" smtClean="0">
                          <a:solidFill>
                            <a:schemeClr val="tx1"/>
                          </a:solidFill>
                        </a:rPr>
                        <a:t>architecture.</a:t>
                      </a:r>
                      <a:endParaRPr lang="en-CA" sz="1000" b="0" dirty="0">
                        <a:solidFill>
                          <a:schemeClr val="tx1"/>
                        </a:solidFill>
                      </a:endParaRPr>
                    </a:p>
                    <a:p>
                      <a:pPr marL="216000" indent="-457200">
                        <a:spcAft>
                          <a:spcPts val="0"/>
                        </a:spcAft>
                      </a:pPr>
                      <a:r>
                        <a:rPr lang="en-CA" sz="1000" b="1" dirty="0">
                          <a:solidFill>
                            <a:schemeClr val="tx1"/>
                          </a:solidFill>
                        </a:rPr>
                        <a:t>1.3</a:t>
                      </a:r>
                      <a:r>
                        <a:rPr lang="en-CA" sz="1000" b="1" baseline="0" dirty="0">
                          <a:solidFill>
                            <a:schemeClr val="tx1"/>
                          </a:solidFill>
                        </a:rPr>
                        <a:t> </a:t>
                      </a:r>
                      <a:r>
                        <a:rPr lang="en-CA" sz="1000" b="0" baseline="0" dirty="0" smtClean="0">
                          <a:solidFill>
                            <a:schemeClr val="tx1"/>
                          </a:solidFill>
                        </a:rPr>
                        <a:t>Conduct stakeholder </a:t>
                      </a:r>
                      <a:r>
                        <a:rPr lang="en-CA" sz="1000" b="0" baseline="0" dirty="0">
                          <a:solidFill>
                            <a:schemeClr val="tx1"/>
                          </a:solidFill>
                        </a:rPr>
                        <a:t>interviews to </a:t>
                      </a:r>
                      <a:r>
                        <a:rPr lang="en-CA" sz="1000" b="0" baseline="0" dirty="0" smtClean="0">
                          <a:solidFill>
                            <a:schemeClr val="tx1"/>
                          </a:solidFill>
                        </a:rPr>
                        <a:t>gather additional information on </a:t>
                      </a:r>
                      <a:r>
                        <a:rPr lang="en-CA" sz="1000" b="0" baseline="0" dirty="0">
                          <a:solidFill>
                            <a:schemeClr val="tx1"/>
                          </a:solidFill>
                        </a:rPr>
                        <a:t>corporate </a:t>
                      </a:r>
                      <a:r>
                        <a:rPr lang="en-CA" sz="1000" b="0" baseline="0" dirty="0" smtClean="0">
                          <a:solidFill>
                            <a:schemeClr val="tx1"/>
                          </a:solidFill>
                        </a:rPr>
                        <a:t>strategy that is not in existing strategy documents.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Identify Services Impacted by Business Strategy</a:t>
                      </a:r>
                    </a:p>
                    <a:p>
                      <a:pPr marL="216000" indent="-457200">
                        <a:spcAft>
                          <a:spcPts val="0"/>
                        </a:spcAft>
                      </a:pPr>
                      <a:r>
                        <a:rPr lang="en-CA" sz="1000" b="1" dirty="0">
                          <a:solidFill>
                            <a:schemeClr val="tx1"/>
                          </a:solidFill>
                        </a:rPr>
                        <a:t>2.1</a:t>
                      </a:r>
                      <a:r>
                        <a:rPr lang="en-CA" sz="1000" b="0" dirty="0">
                          <a:solidFill>
                            <a:schemeClr val="tx1"/>
                          </a:solidFill>
                        </a:rPr>
                        <a:t> Document your scenarios by </a:t>
                      </a:r>
                      <a:r>
                        <a:rPr lang="en-CA" sz="1000" b="0" dirty="0" smtClean="0">
                          <a:solidFill>
                            <a:schemeClr val="tx1"/>
                          </a:solidFill>
                        </a:rPr>
                        <a:t>discovering </a:t>
                      </a:r>
                      <a:r>
                        <a:rPr lang="en-CA" sz="1000" b="0" dirty="0">
                          <a:solidFill>
                            <a:schemeClr val="tx1"/>
                          </a:solidFill>
                        </a:rPr>
                        <a:t>your business goals and </a:t>
                      </a:r>
                      <a:r>
                        <a:rPr lang="en-CA" sz="1000" b="0" dirty="0" smtClean="0">
                          <a:solidFill>
                            <a:schemeClr val="tx1"/>
                          </a:solidFill>
                        </a:rPr>
                        <a:t>objectives.</a:t>
                      </a:r>
                      <a:endParaRPr lang="en-CA" sz="1000" b="0" dirty="0">
                        <a:solidFill>
                          <a:schemeClr val="tx1"/>
                        </a:solidFill>
                      </a:endParaRPr>
                    </a:p>
                    <a:p>
                      <a:pPr marL="216000" indent="-457200">
                        <a:spcAft>
                          <a:spcPts val="0"/>
                        </a:spcAft>
                      </a:pPr>
                      <a:r>
                        <a:rPr lang="en-CA" sz="1000" b="1" dirty="0">
                          <a:solidFill>
                            <a:schemeClr val="tx1"/>
                          </a:solidFill>
                        </a:rPr>
                        <a:t>2.2</a:t>
                      </a:r>
                      <a:r>
                        <a:rPr lang="en-CA" sz="1000" b="0" dirty="0">
                          <a:solidFill>
                            <a:schemeClr val="tx1"/>
                          </a:solidFill>
                        </a:rPr>
                        <a:t> Prioritize your </a:t>
                      </a:r>
                      <a:r>
                        <a:rPr lang="en-CA" sz="1000" b="0" dirty="0" smtClean="0">
                          <a:solidFill>
                            <a:schemeClr val="tx1"/>
                          </a:solidFill>
                        </a:rPr>
                        <a:t>high-value </a:t>
                      </a:r>
                      <a:r>
                        <a:rPr lang="en-CA" sz="1000" b="0" dirty="0">
                          <a:solidFill>
                            <a:schemeClr val="tx1"/>
                          </a:solidFill>
                        </a:rPr>
                        <a:t>business </a:t>
                      </a:r>
                      <a:r>
                        <a:rPr lang="en-CA" sz="1000" b="0" dirty="0" smtClean="0">
                          <a:solidFill>
                            <a:schemeClr val="tx1"/>
                          </a:solidFill>
                        </a:rPr>
                        <a:t>scenarios.</a:t>
                      </a:r>
                      <a:endParaRPr lang="en-CA" sz="1000" b="0" dirty="0">
                        <a:solidFill>
                          <a:schemeClr val="tx1"/>
                        </a:solidFill>
                      </a:endParaRPr>
                    </a:p>
                    <a:p>
                      <a:pPr marL="216000" indent="-457200">
                        <a:spcAft>
                          <a:spcPts val="0"/>
                        </a:spcAft>
                      </a:pPr>
                      <a:r>
                        <a:rPr lang="en-CA" sz="1000" b="1" dirty="0">
                          <a:solidFill>
                            <a:schemeClr val="tx1"/>
                          </a:solidFill>
                        </a:rPr>
                        <a:t>2.3</a:t>
                      </a:r>
                      <a:r>
                        <a:rPr lang="en-CA" sz="1000" b="0" dirty="0">
                          <a:solidFill>
                            <a:schemeClr val="tx1"/>
                          </a:solidFill>
                        </a:rPr>
                        <a:t> </a:t>
                      </a:r>
                      <a:r>
                        <a:rPr lang="en-CA" sz="1000" b="0" dirty="0" smtClean="0">
                          <a:solidFill>
                            <a:schemeClr val="tx1"/>
                          </a:solidFill>
                        </a:rPr>
                        <a:t>Map </a:t>
                      </a:r>
                      <a:r>
                        <a:rPr lang="en-CA" sz="1000" b="0" dirty="0">
                          <a:solidFill>
                            <a:schemeClr val="tx1"/>
                          </a:solidFill>
                        </a:rPr>
                        <a:t>your core services from model scenarios created from business </a:t>
                      </a:r>
                      <a:r>
                        <a:rPr lang="en-CA" sz="1000" b="0" dirty="0" smtClean="0">
                          <a:solidFill>
                            <a:schemeClr val="tx1"/>
                          </a:solidFill>
                        </a:rPr>
                        <a:t>goals </a:t>
                      </a:r>
                      <a:r>
                        <a:rPr lang="en-CA" sz="1000" b="0" dirty="0">
                          <a:solidFill>
                            <a:schemeClr val="tx1"/>
                          </a:solidFill>
                        </a:rPr>
                        <a:t>and</a:t>
                      </a:r>
                      <a:r>
                        <a:rPr lang="en-CA" sz="1000" b="0" baseline="0" dirty="0">
                          <a:solidFill>
                            <a:schemeClr val="tx1"/>
                          </a:solidFill>
                        </a:rPr>
                        <a:t> </a:t>
                      </a:r>
                      <a:r>
                        <a:rPr lang="en-CA" sz="1000" b="0" baseline="0" dirty="0" smtClean="0">
                          <a:solidFill>
                            <a:schemeClr val="tx1"/>
                          </a:solidFill>
                        </a:rPr>
                        <a:t>strategy.</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Assess Gaps in Your Infrastructure Capabilities</a:t>
                      </a:r>
                    </a:p>
                    <a:p>
                      <a:pPr marL="216000" indent="-457200">
                        <a:spcAft>
                          <a:spcPts val="0"/>
                        </a:spcAft>
                      </a:pPr>
                      <a:r>
                        <a:rPr lang="en-CA" sz="1000" b="1" dirty="0">
                          <a:solidFill>
                            <a:schemeClr val="tx1"/>
                          </a:solidFill>
                        </a:rPr>
                        <a:t>3.1 </a:t>
                      </a:r>
                      <a:r>
                        <a:rPr lang="en-CA" sz="1000" b="0" dirty="0">
                          <a:solidFill>
                            <a:schemeClr val="tx1"/>
                          </a:solidFill>
                        </a:rPr>
                        <a:t>Measure the current performance of core services and establish the target </a:t>
                      </a:r>
                      <a:r>
                        <a:rPr lang="en-CA" sz="1000" b="0" dirty="0" smtClean="0">
                          <a:solidFill>
                            <a:schemeClr val="tx1"/>
                          </a:solidFill>
                        </a:rPr>
                        <a:t>state. </a:t>
                      </a:r>
                      <a:endParaRPr lang="en-CA" sz="1000" b="0" dirty="0">
                        <a:solidFill>
                          <a:schemeClr val="tx1"/>
                        </a:solidFill>
                      </a:endParaRPr>
                    </a:p>
                    <a:p>
                      <a:pPr marL="216000" indent="-457200">
                        <a:spcAft>
                          <a:spcPts val="0"/>
                        </a:spcAft>
                      </a:pPr>
                      <a:r>
                        <a:rPr lang="en-CA" sz="1000" b="1" dirty="0">
                          <a:solidFill>
                            <a:schemeClr val="tx1"/>
                          </a:solidFill>
                        </a:rPr>
                        <a:t>3.2 </a:t>
                      </a:r>
                      <a:r>
                        <a:rPr lang="en-CA" sz="1000" b="0" dirty="0">
                          <a:solidFill>
                            <a:schemeClr val="tx1"/>
                          </a:solidFill>
                        </a:rPr>
                        <a:t>Define quality </a:t>
                      </a:r>
                      <a:r>
                        <a:rPr lang="en-CA" sz="1000" b="0" dirty="0" smtClean="0">
                          <a:solidFill>
                            <a:schemeClr val="tx1"/>
                          </a:solidFill>
                        </a:rPr>
                        <a:t>expectations</a:t>
                      </a:r>
                      <a:r>
                        <a:rPr lang="en-CA" sz="1000" b="0" dirty="0" smtClean="0">
                          <a:solidFill>
                            <a:srgbClr val="FF0000"/>
                          </a:solidFill>
                        </a:rPr>
                        <a:t> </a:t>
                      </a:r>
                      <a:r>
                        <a:rPr lang="en-CA" sz="1000" b="0" dirty="0" smtClean="0">
                          <a:solidFill>
                            <a:schemeClr val="tx1"/>
                          </a:solidFill>
                        </a:rPr>
                        <a:t>for </a:t>
                      </a:r>
                      <a:r>
                        <a:rPr lang="en-CA" sz="1000" b="0" dirty="0">
                          <a:solidFill>
                            <a:schemeClr val="tx1"/>
                          </a:solidFill>
                        </a:rPr>
                        <a:t>core services to set a foundation for </a:t>
                      </a:r>
                      <a:r>
                        <a:rPr lang="en-CA" sz="1000" b="0" dirty="0" smtClean="0">
                          <a:solidFill>
                            <a:schemeClr val="tx1"/>
                          </a:solidFill>
                        </a:rPr>
                        <a:t>benchmarking.</a:t>
                      </a:r>
                      <a:endParaRPr lang="en-CA" sz="1000" b="0" dirty="0">
                        <a:solidFill>
                          <a:schemeClr val="tx1"/>
                        </a:solidFill>
                      </a:endParaRPr>
                    </a:p>
                    <a:p>
                      <a:pPr marL="216000" indent="-457200">
                        <a:spcAft>
                          <a:spcPts val="0"/>
                        </a:spcAft>
                      </a:pPr>
                      <a:r>
                        <a:rPr lang="en-CA" sz="1000" b="1" dirty="0">
                          <a:solidFill>
                            <a:schemeClr val="tx1"/>
                          </a:solidFill>
                        </a:rPr>
                        <a:t>3.3</a:t>
                      </a:r>
                      <a:r>
                        <a:rPr lang="en-CA" sz="1000" b="0" dirty="0">
                          <a:solidFill>
                            <a:schemeClr val="tx1"/>
                          </a:solidFill>
                        </a:rPr>
                        <a:t> Measure </a:t>
                      </a:r>
                      <a:r>
                        <a:rPr lang="en-CA" sz="1000" b="0" dirty="0" smtClean="0">
                          <a:solidFill>
                            <a:schemeClr val="tx1"/>
                          </a:solidFill>
                        </a:rPr>
                        <a:t>the performance of you current </a:t>
                      </a:r>
                      <a:r>
                        <a:rPr lang="en-CA" sz="1000" b="0" dirty="0">
                          <a:solidFill>
                            <a:schemeClr val="tx1"/>
                          </a:solidFill>
                        </a:rPr>
                        <a:t>core services and </a:t>
                      </a:r>
                      <a:r>
                        <a:rPr lang="en-CA" sz="1000" b="0" dirty="0" smtClean="0">
                          <a:solidFill>
                            <a:schemeClr val="tx1"/>
                          </a:solidFill>
                        </a:rPr>
                        <a:t>compare against </a:t>
                      </a:r>
                      <a:r>
                        <a:rPr lang="en-CA" sz="1000" b="0" dirty="0">
                          <a:solidFill>
                            <a:schemeClr val="tx1"/>
                          </a:solidFill>
                        </a:rPr>
                        <a:t>expected quality </a:t>
                      </a:r>
                      <a:r>
                        <a:rPr lang="en-CA" sz="1000" b="0" dirty="0" smtClean="0">
                          <a:solidFill>
                            <a:schemeClr val="tx1"/>
                          </a:solidFill>
                        </a:rPr>
                        <a:t>attributes using</a:t>
                      </a:r>
                      <a:r>
                        <a:rPr lang="en-CA" sz="1000" b="0" baseline="0" dirty="0" smtClean="0">
                          <a:solidFill>
                            <a:schemeClr val="tx1"/>
                          </a:solidFill>
                        </a:rPr>
                        <a:t> a three-</a:t>
                      </a:r>
                      <a:r>
                        <a:rPr lang="en-CA" sz="1000" b="0" dirty="0" smtClean="0">
                          <a:solidFill>
                            <a:schemeClr val="tx1"/>
                          </a:solidFill>
                        </a:rPr>
                        <a:t>step</a:t>
                      </a:r>
                      <a:r>
                        <a:rPr lang="en-CA" sz="1000" b="0" baseline="0" dirty="0" smtClean="0">
                          <a:solidFill>
                            <a:schemeClr val="tx1"/>
                          </a:solidFill>
                        </a:rPr>
                        <a:t> approach.</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Match Gaps with Solution Options</a:t>
                      </a:r>
                    </a:p>
                    <a:p>
                      <a:pPr marL="216000" indent="-457200">
                        <a:spcAft>
                          <a:spcPts val="0"/>
                        </a:spcAft>
                      </a:pPr>
                      <a:r>
                        <a:rPr lang="en-CA" sz="1000" b="1" dirty="0" smtClean="0">
                          <a:solidFill>
                            <a:schemeClr val="tx1"/>
                          </a:solidFill>
                        </a:rPr>
                        <a:t>4.1 </a:t>
                      </a:r>
                      <a:r>
                        <a:rPr lang="en-CA" sz="1000" dirty="0">
                          <a:solidFill>
                            <a:schemeClr val="tx1"/>
                          </a:solidFill>
                        </a:rPr>
                        <a:t>Start the structural heat map with end </a:t>
                      </a:r>
                      <a:r>
                        <a:rPr lang="en-CA" sz="1000" dirty="0" smtClean="0">
                          <a:solidFill>
                            <a:schemeClr val="tx1"/>
                          </a:solidFill>
                        </a:rPr>
                        <a:t>users </a:t>
                      </a:r>
                      <a:r>
                        <a:rPr lang="en-CA" sz="1000" dirty="0">
                          <a:solidFill>
                            <a:schemeClr val="tx1"/>
                          </a:solidFill>
                        </a:rPr>
                        <a:t>and </a:t>
                      </a:r>
                      <a:r>
                        <a:rPr lang="en-CA" sz="1000" dirty="0" smtClean="0">
                          <a:solidFill>
                            <a:schemeClr val="tx1"/>
                          </a:solidFill>
                        </a:rPr>
                        <a:t>reverse</a:t>
                      </a:r>
                      <a:r>
                        <a:rPr lang="en-CA" sz="1000" baseline="0" dirty="0" smtClean="0">
                          <a:solidFill>
                            <a:schemeClr val="tx1"/>
                          </a:solidFill>
                        </a:rPr>
                        <a:t>-engineer the design.</a:t>
                      </a:r>
                    </a:p>
                    <a:p>
                      <a:pPr marL="216000" indent="-457200">
                        <a:spcAft>
                          <a:spcPts val="0"/>
                        </a:spcAft>
                      </a:pPr>
                      <a:r>
                        <a:rPr lang="en-CA" sz="1000" b="1" dirty="0" smtClean="0">
                          <a:solidFill>
                            <a:schemeClr val="tx1"/>
                          </a:solidFill>
                        </a:rPr>
                        <a:t>4.2</a:t>
                      </a:r>
                      <a:r>
                        <a:rPr lang="en-CA" sz="1000" b="0" dirty="0" smtClean="0">
                          <a:solidFill>
                            <a:schemeClr val="tx1"/>
                          </a:solidFill>
                        </a:rPr>
                        <a:t> </a:t>
                      </a:r>
                      <a:r>
                        <a:rPr lang="en-CA" sz="1000" dirty="0">
                          <a:solidFill>
                            <a:schemeClr val="tx1"/>
                          </a:solidFill>
                        </a:rPr>
                        <a:t>Identify </a:t>
                      </a:r>
                      <a:r>
                        <a:rPr lang="en-CA" sz="1000" dirty="0" smtClean="0">
                          <a:solidFill>
                            <a:schemeClr val="tx1"/>
                          </a:solidFill>
                        </a:rPr>
                        <a:t>sources </a:t>
                      </a:r>
                      <a:r>
                        <a:rPr lang="en-CA" sz="1000" dirty="0">
                          <a:solidFill>
                            <a:schemeClr val="tx1"/>
                          </a:solidFill>
                        </a:rPr>
                        <a:t>of deficiency </a:t>
                      </a:r>
                      <a:r>
                        <a:rPr lang="en-CA" sz="1000" dirty="0" smtClean="0">
                          <a:solidFill>
                            <a:schemeClr val="tx1"/>
                          </a:solidFill>
                        </a:rPr>
                        <a:t>by studying</a:t>
                      </a:r>
                      <a:r>
                        <a:rPr lang="en-CA" sz="1000" baseline="0" dirty="0" smtClean="0">
                          <a:solidFill>
                            <a:schemeClr val="tx1"/>
                          </a:solidFill>
                        </a:rPr>
                        <a:t> the interdependcy in</a:t>
                      </a:r>
                      <a:r>
                        <a:rPr lang="en-CA" sz="1000" dirty="0" smtClean="0"/>
                        <a:t> </a:t>
                      </a:r>
                      <a:r>
                        <a:rPr lang="en-CA" sz="1000" dirty="0"/>
                        <a:t>the current infrastructure </a:t>
                      </a:r>
                      <a:r>
                        <a:rPr lang="en-CA" sz="1000" dirty="0" smtClean="0"/>
                        <a:t>landscape.</a:t>
                      </a:r>
                    </a:p>
                    <a:p>
                      <a:pPr marL="216000" indent="-457200">
                        <a:spcAft>
                          <a:spcPts val="0"/>
                        </a:spcAft>
                      </a:pPr>
                      <a:r>
                        <a:rPr lang="en-CA" sz="1000" b="1" dirty="0" smtClean="0"/>
                        <a:t>4.3 </a:t>
                      </a:r>
                      <a:r>
                        <a:rPr lang="en-CA" sz="1000" dirty="0" smtClean="0"/>
                        <a:t>Perform</a:t>
                      </a:r>
                      <a:r>
                        <a:rPr lang="en-CA" sz="1000" baseline="0" dirty="0" smtClean="0"/>
                        <a:t> a r</a:t>
                      </a:r>
                      <a:r>
                        <a:rPr lang="en-CA" sz="1000" dirty="0" smtClean="0"/>
                        <a:t>oot-cause analysis of three major gaps in performance. Match</a:t>
                      </a:r>
                      <a:r>
                        <a:rPr lang="en-CA" sz="1000" baseline="0" dirty="0" smtClean="0"/>
                        <a:t> solution options to address gaps.</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baseline="0" dirty="0" smtClean="0"/>
                        <a:t>4.4</a:t>
                      </a:r>
                      <a:r>
                        <a:rPr lang="en-CA" sz="1000" baseline="0" dirty="0" smtClean="0"/>
                        <a:t> </a:t>
                      </a:r>
                      <a:r>
                        <a:rPr lang="en-CA" sz="1000" b="0" dirty="0" smtClean="0">
                          <a:solidFill>
                            <a:schemeClr val="tx1"/>
                          </a:solidFill>
                        </a:rPr>
                        <a:t>Prioritize initiatives</a:t>
                      </a:r>
                      <a:r>
                        <a:rPr lang="en-CA" sz="1000" b="0" baseline="0" dirty="0" smtClean="0">
                          <a:solidFill>
                            <a:schemeClr val="tx1"/>
                          </a:solidFill>
                        </a:rPr>
                        <a:t> and communicate them.</a:t>
                      </a:r>
                      <a:endParaRPr lang="en-CA" sz="1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 xmlns:a16="http://schemas.microsoft.com/office/drawing/2014/main" val="10001"/>
                  </a:ext>
                </a:extLst>
              </a:tr>
              <a:tr h="1329387">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Defined </a:t>
                      </a:r>
                      <a:r>
                        <a:rPr lang="en-CA" sz="1000" b="0" i="0" baseline="0" dirty="0" smtClean="0">
                          <a:solidFill>
                            <a:schemeClr val="tx1"/>
                          </a:solidFill>
                        </a:rPr>
                        <a:t>corporate strategy</a:t>
                      </a: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Top 3-5 business directives for</a:t>
                      </a:r>
                      <a:r>
                        <a:rPr lang="en-CA" sz="1000" b="0" baseline="0" dirty="0" smtClean="0">
                          <a:solidFill>
                            <a:schemeClr val="tx1"/>
                          </a:solidFill>
                        </a:rPr>
                        <a:t> infrastructure improvements </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Assessment of the current core services performance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End</a:t>
                      </a:r>
                      <a:r>
                        <a:rPr lang="en-CA" sz="1000" b="0" baseline="0" dirty="0" smtClean="0">
                          <a:solidFill>
                            <a:schemeClr val="tx1"/>
                          </a:solidFill>
                        </a:rPr>
                        <a:t>-to-end m</a:t>
                      </a:r>
                      <a:r>
                        <a:rPr lang="en-CA" sz="1000" b="0" dirty="0" smtClean="0">
                          <a:solidFill>
                            <a:schemeClr val="tx1"/>
                          </a:solidFill>
                        </a:rPr>
                        <a:t>ap </a:t>
                      </a:r>
                      <a:r>
                        <a:rPr lang="en-CA" sz="1000" b="0" dirty="0">
                          <a:solidFill>
                            <a:schemeClr val="tx1"/>
                          </a:solidFill>
                        </a:rPr>
                        <a:t>of</a:t>
                      </a:r>
                      <a:r>
                        <a:rPr lang="en-CA" sz="1000" b="0" baseline="0" dirty="0">
                          <a:solidFill>
                            <a:schemeClr val="tx1"/>
                          </a:solidFill>
                        </a:rPr>
                        <a:t> </a:t>
                      </a:r>
                      <a:r>
                        <a:rPr lang="en-CA" sz="1000" b="0" baseline="0" dirty="0" smtClean="0">
                          <a:solidFill>
                            <a:schemeClr val="tx1"/>
                          </a:solidFill>
                        </a:rPr>
                        <a:t>the infrastructure structure</a:t>
                      </a:r>
                    </a:p>
                    <a:p>
                      <a:pPr marL="144000" indent="-144000">
                        <a:spcAft>
                          <a:spcPts val="0"/>
                        </a:spcAft>
                        <a:buClrTx/>
                        <a:buFont typeface="+mj-lt"/>
                        <a:buAutoNum type="arabicPeriod"/>
                      </a:pPr>
                      <a:r>
                        <a:rPr lang="en-CA" sz="1000" b="0" baseline="0" dirty="0" smtClean="0">
                          <a:solidFill>
                            <a:schemeClr val="tx1"/>
                          </a:solidFill>
                        </a:rPr>
                        <a:t>Solutions for infrastructure deficiencies</a:t>
                      </a:r>
                    </a:p>
                    <a:p>
                      <a:pPr marL="144000" marR="0" lvl="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smtClean="0">
                          <a:solidFill>
                            <a:schemeClr val="tx1"/>
                          </a:solidFill>
                        </a:rPr>
                        <a:t>A communication plan to</a:t>
                      </a:r>
                      <a:r>
                        <a:rPr lang="en-CA" sz="1000" b="0" baseline="0" dirty="0" smtClean="0">
                          <a:solidFill>
                            <a:schemeClr val="tx1"/>
                          </a:solidFill>
                        </a:rPr>
                        <a:t> obtain buy-in for</a:t>
                      </a:r>
                      <a:r>
                        <a:rPr lang="en-CA" sz="1000" b="0" dirty="0" smtClean="0">
                          <a:solidFill>
                            <a:schemeClr val="tx1"/>
                          </a:solidFill>
                        </a:rPr>
                        <a:t> prioritized initiatives from leadership</a:t>
                      </a:r>
                    </a:p>
                    <a:p>
                      <a:pPr marL="144000" indent="-144000">
                        <a:spcAft>
                          <a:spcPts val="0"/>
                        </a:spcAft>
                        <a:buClrTx/>
                        <a:buFont typeface="+mj-lt"/>
                        <a:buAutoNum type="arabicPeriod"/>
                      </a:pP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27866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070868" y="2050358"/>
            <a:ext cx="6603562" cy="3303468"/>
          </a:xfrm>
          <a:prstGeom prst="rect">
            <a:avLst/>
          </a:prstGeom>
        </p:spPr>
        <p:txBody>
          <a:bodyPr wrap="square" rtlCol="0">
            <a:spAutoFit/>
          </a:bodyPr>
          <a:lstStyle/>
          <a:p>
            <a:pPr>
              <a:spcAft>
                <a:spcPts val="500"/>
              </a:spcAft>
            </a:pPr>
            <a:r>
              <a:rPr lang="en-CA" sz="1600" i="1" dirty="0">
                <a:solidFill>
                  <a:schemeClr val="bg1"/>
                </a:solidFill>
                <a:latin typeface="+mj-lt"/>
              </a:rPr>
              <a:t>The traditional approach to </a:t>
            </a:r>
            <a:r>
              <a:rPr lang="en-CA" sz="1600" i="1" dirty="0" smtClean="0">
                <a:solidFill>
                  <a:schemeClr val="bg1"/>
                </a:solidFill>
                <a:latin typeface="+mj-lt"/>
              </a:rPr>
              <a:t>infrastructure </a:t>
            </a:r>
            <a:r>
              <a:rPr lang="en-CA" sz="1600" i="1" dirty="0">
                <a:solidFill>
                  <a:schemeClr val="bg1"/>
                </a:solidFill>
                <a:latin typeface="+mj-lt"/>
              </a:rPr>
              <a:t>architecture that manages by network, </a:t>
            </a:r>
            <a:r>
              <a:rPr lang="en-CA" sz="1600" i="1" dirty="0" smtClean="0">
                <a:solidFill>
                  <a:schemeClr val="bg1"/>
                </a:solidFill>
                <a:latin typeface="+mj-lt"/>
              </a:rPr>
              <a:t>storage, compute, </a:t>
            </a:r>
            <a:r>
              <a:rPr lang="en-CA" sz="1600" i="1" dirty="0">
                <a:solidFill>
                  <a:schemeClr val="bg1"/>
                </a:solidFill>
                <a:latin typeface="+mj-lt"/>
              </a:rPr>
              <a:t>and data centers is a broken model. This siloed thinking has got us to consistently overbuilding and </a:t>
            </a:r>
            <a:r>
              <a:rPr lang="en-CA" sz="1600" i="1" dirty="0" smtClean="0">
                <a:solidFill>
                  <a:schemeClr val="bg1"/>
                </a:solidFill>
                <a:latin typeface="+mj-lt"/>
              </a:rPr>
              <a:t>underconsuming</a:t>
            </a:r>
            <a:r>
              <a:rPr lang="en-CA" sz="1600" i="1" dirty="0">
                <a:solidFill>
                  <a:schemeClr val="bg1"/>
                </a:solidFill>
                <a:latin typeface="+mj-lt"/>
              </a:rPr>
              <a:t>. </a:t>
            </a:r>
          </a:p>
          <a:p>
            <a:pPr>
              <a:spcAft>
                <a:spcPts val="500"/>
              </a:spcAft>
            </a:pPr>
            <a:endParaRPr lang="en-CA" sz="1600" i="1" dirty="0">
              <a:solidFill>
                <a:schemeClr val="bg1"/>
              </a:solidFill>
              <a:latin typeface="+mj-lt"/>
            </a:endParaRPr>
          </a:p>
          <a:p>
            <a:pPr>
              <a:spcAft>
                <a:spcPts val="500"/>
              </a:spcAft>
            </a:pPr>
            <a:r>
              <a:rPr lang="en-CA" sz="1600" i="1" dirty="0">
                <a:solidFill>
                  <a:schemeClr val="bg1"/>
                </a:solidFill>
                <a:latin typeface="+mj-lt"/>
              </a:rPr>
              <a:t>A </a:t>
            </a:r>
            <a:r>
              <a:rPr lang="en-CA" sz="1600" i="1" dirty="0" smtClean="0">
                <a:solidFill>
                  <a:schemeClr val="bg1"/>
                </a:solidFill>
                <a:latin typeface="+mj-lt"/>
              </a:rPr>
              <a:t>forward-looking option </a:t>
            </a:r>
            <a:r>
              <a:rPr lang="en-CA" sz="1600" i="1" dirty="0">
                <a:solidFill>
                  <a:schemeClr val="bg1"/>
                </a:solidFill>
                <a:latin typeface="+mj-lt"/>
              </a:rPr>
              <a:t>is to take a </a:t>
            </a:r>
            <a:r>
              <a:rPr lang="en-CA" sz="1600" i="1" dirty="0" smtClean="0">
                <a:solidFill>
                  <a:schemeClr val="bg1"/>
                </a:solidFill>
                <a:latin typeface="+mj-lt"/>
              </a:rPr>
              <a:t>service-based </a:t>
            </a:r>
            <a:r>
              <a:rPr lang="en-CA" sz="1600" i="1" dirty="0">
                <a:solidFill>
                  <a:schemeClr val="bg1"/>
                </a:solidFill>
                <a:latin typeface="+mj-lt"/>
              </a:rPr>
              <a:t>approach that is aligned to future business needs rather than just </a:t>
            </a:r>
            <a:r>
              <a:rPr lang="en-CA" sz="1600" i="1" dirty="0" smtClean="0">
                <a:solidFill>
                  <a:schemeClr val="bg1"/>
                </a:solidFill>
                <a:latin typeface="+mj-lt"/>
              </a:rPr>
              <a:t>a ‘focusing </a:t>
            </a:r>
            <a:r>
              <a:rPr lang="en-CA" sz="1600" i="1" dirty="0">
                <a:solidFill>
                  <a:schemeClr val="bg1"/>
                </a:solidFill>
                <a:latin typeface="+mj-lt"/>
              </a:rPr>
              <a:t>on fixing things because they </a:t>
            </a:r>
            <a:r>
              <a:rPr lang="en-CA" sz="1600" i="1" dirty="0" smtClean="0">
                <a:solidFill>
                  <a:schemeClr val="bg1"/>
                </a:solidFill>
                <a:latin typeface="+mj-lt"/>
              </a:rPr>
              <a:t>fail’ </a:t>
            </a:r>
            <a:r>
              <a:rPr lang="en-CA" sz="1600" i="1" dirty="0">
                <a:solidFill>
                  <a:schemeClr val="bg1"/>
                </a:solidFill>
                <a:latin typeface="+mj-lt"/>
              </a:rPr>
              <a:t>approach. </a:t>
            </a:r>
          </a:p>
          <a:p>
            <a:pPr>
              <a:spcAft>
                <a:spcPts val="500"/>
              </a:spcAft>
            </a:pPr>
            <a:endParaRPr lang="en-CA" sz="1600" i="1" dirty="0">
              <a:solidFill>
                <a:schemeClr val="bg1"/>
              </a:solidFill>
              <a:latin typeface="+mj-lt"/>
            </a:endParaRPr>
          </a:p>
          <a:p>
            <a:pPr>
              <a:spcAft>
                <a:spcPts val="500"/>
              </a:spcAft>
            </a:pPr>
            <a:r>
              <a:rPr lang="en-CA" sz="1600" i="1" dirty="0">
                <a:solidFill>
                  <a:schemeClr val="bg1"/>
                </a:solidFill>
                <a:latin typeface="+mj-lt"/>
              </a:rPr>
              <a:t>Infrastructure architecture should identify technology implications based on business direction and undertake initiatives to design and provide the right level of services.</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sp>
        <p:nvSpPr>
          <p:cNvPr id="12" name="TextBox 11"/>
          <p:cNvSpPr txBox="1"/>
          <p:nvPr/>
        </p:nvSpPr>
        <p:spPr>
          <a:xfrm>
            <a:off x="2996213" y="5656551"/>
            <a:ext cx="4460917" cy="738664"/>
          </a:xfrm>
          <a:prstGeom prst="rect">
            <a:avLst/>
          </a:prstGeom>
        </p:spPr>
        <p:txBody>
          <a:bodyPr wrap="square" rtlCol="0">
            <a:spAutoFit/>
          </a:bodyPr>
          <a:lstStyle/>
          <a:p>
            <a:pPr algn="r"/>
            <a:r>
              <a:rPr lang="en-CA" sz="1400" b="1" dirty="0">
                <a:solidFill>
                  <a:schemeClr val="bg1"/>
                </a:solidFill>
              </a:rPr>
              <a:t>Gopi Bheemavarapu, </a:t>
            </a:r>
          </a:p>
          <a:p>
            <a:pPr algn="r"/>
            <a:r>
              <a:rPr lang="en-CA" sz="1400" dirty="0">
                <a:solidFill>
                  <a:schemeClr val="bg1"/>
                </a:solidFill>
              </a:rPr>
              <a:t>Director, CIO Advisory </a:t>
            </a:r>
            <a:br>
              <a:rPr lang="en-CA" sz="1400" dirty="0">
                <a:solidFill>
                  <a:schemeClr val="bg1"/>
                </a:solidFill>
              </a:rPr>
            </a:br>
            <a:r>
              <a:rPr lang="en-CA" sz="1400" dirty="0">
                <a:solidFill>
                  <a:schemeClr val="bg1"/>
                </a:solidFill>
              </a:rPr>
              <a:t>Info-Tech Research Group</a:t>
            </a:r>
          </a:p>
        </p:txBody>
      </p:sp>
      <p:pic>
        <p:nvPicPr>
          <p:cNvPr id="7" name="Picture 104"/>
          <p:cNvPicPr>
            <a:picLocks noChangeAspect="1"/>
          </p:cNvPicPr>
          <p:nvPr/>
        </p:nvPicPr>
        <p:blipFill rotWithShape="1">
          <a:blip r:embed="rId2"/>
          <a:srcRect l="34768" t="21801" r="35751" b="57796"/>
          <a:stretch/>
        </p:blipFill>
        <p:spPr>
          <a:xfrm>
            <a:off x="608640" y="1784619"/>
            <a:ext cx="494271" cy="432794"/>
          </a:xfrm>
          <a:prstGeom prst="rect">
            <a:avLst/>
          </a:prstGeom>
        </p:spPr>
      </p:pic>
      <p:pic>
        <p:nvPicPr>
          <p:cNvPr id="9" name="Picture 105"/>
          <p:cNvPicPr>
            <a:picLocks noChangeAspect="1"/>
          </p:cNvPicPr>
          <p:nvPr/>
        </p:nvPicPr>
        <p:blipFill>
          <a:blip r:embed="rId3"/>
          <a:stretch>
            <a:fillRect/>
          </a:stretch>
        </p:blipFill>
        <p:spPr>
          <a:xfrm>
            <a:off x="7524805" y="4979141"/>
            <a:ext cx="512108" cy="374685"/>
          </a:xfrm>
          <a:prstGeom prst="rect">
            <a:avLst/>
          </a:prstGeom>
        </p:spPr>
      </p:pic>
    </p:spTree>
    <p:extLst>
      <p:ext uri="{BB962C8B-B14F-4D97-AF65-F5344CB8AC3E}">
        <p14:creationId xmlns:p14="http://schemas.microsoft.com/office/powerpoint/2010/main" val="188886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Enterprise Architect</a:t>
            </a:r>
          </a:p>
          <a:p>
            <a:r>
              <a:rPr lang="en-US" dirty="0"/>
              <a:t>Infrastructure Architect </a:t>
            </a:r>
          </a:p>
          <a:p>
            <a:r>
              <a:rPr lang="en-CA" dirty="0"/>
              <a:t>Infrastructure Operations </a:t>
            </a:r>
            <a:r>
              <a:rPr lang="en-CA" dirty="0" smtClean="0"/>
              <a:t>Teams</a:t>
            </a:r>
            <a:endParaRPr lang="en-CA" dirty="0"/>
          </a:p>
          <a:p>
            <a:endParaRPr lang="en-US" dirty="0"/>
          </a:p>
        </p:txBody>
      </p:sp>
      <p:sp>
        <p:nvSpPr>
          <p:cNvPr id="14" name="Text Placeholder 13"/>
          <p:cNvSpPr>
            <a:spLocks noGrp="1"/>
          </p:cNvSpPr>
          <p:nvPr>
            <p:ph type="body" sz="quarter" idx="26"/>
          </p:nvPr>
        </p:nvSpPr>
        <p:spPr>
          <a:xfrm>
            <a:off x="4835436" y="1607231"/>
            <a:ext cx="4041648" cy="2202769"/>
          </a:xfrm>
        </p:spPr>
        <p:txBody>
          <a:bodyPr/>
          <a:lstStyle/>
          <a:p>
            <a:r>
              <a:rPr lang="en-CA" dirty="0"/>
              <a:t>Translate organizational strategy into business scenarios and identify impacted services.</a:t>
            </a:r>
          </a:p>
          <a:p>
            <a:r>
              <a:rPr lang="en-CA" dirty="0"/>
              <a:t>Define functional </a:t>
            </a:r>
            <a:r>
              <a:rPr lang="en-CA" dirty="0" smtClean="0"/>
              <a:t>and </a:t>
            </a:r>
            <a:r>
              <a:rPr lang="en-CA" dirty="0"/>
              <a:t>quality expectations and document metrics. </a:t>
            </a:r>
          </a:p>
          <a:p>
            <a:r>
              <a:rPr lang="en-CA" dirty="0"/>
              <a:t>Assess service metrics to understand key pain points </a:t>
            </a:r>
            <a:r>
              <a:rPr lang="en-CA" dirty="0" smtClean="0"/>
              <a:t>and </a:t>
            </a:r>
            <a:r>
              <a:rPr lang="en-CA" dirty="0"/>
              <a:t>probable root causes. </a:t>
            </a:r>
          </a:p>
          <a:p>
            <a:r>
              <a:rPr lang="en-CA" dirty="0"/>
              <a:t>Explore solution alternatives, define </a:t>
            </a:r>
            <a:r>
              <a:rPr lang="en-CA" dirty="0" smtClean="0"/>
              <a:t>initiatives, </a:t>
            </a:r>
            <a:r>
              <a:rPr lang="en-CA" dirty="0"/>
              <a:t>and make the case for architectural change. </a:t>
            </a:r>
          </a:p>
        </p:txBody>
      </p:sp>
      <p:sp>
        <p:nvSpPr>
          <p:cNvPr id="15" name="Text Placeholder 14"/>
          <p:cNvSpPr>
            <a:spLocks noGrp="1"/>
          </p:cNvSpPr>
          <p:nvPr>
            <p:ph type="body" sz="quarter" idx="27"/>
          </p:nvPr>
        </p:nvSpPr>
        <p:spPr/>
        <p:txBody>
          <a:bodyPr/>
          <a:lstStyle/>
          <a:p>
            <a:r>
              <a:rPr lang="en-CA" dirty="0"/>
              <a:t>CIO</a:t>
            </a:r>
          </a:p>
          <a:p>
            <a:r>
              <a:rPr lang="en-CA" dirty="0"/>
              <a:t>CTO</a:t>
            </a:r>
          </a:p>
          <a:p>
            <a:endParaRPr lang="en-US" dirty="0"/>
          </a:p>
        </p:txBody>
      </p:sp>
      <p:sp>
        <p:nvSpPr>
          <p:cNvPr id="16" name="Text Placeholder 15"/>
          <p:cNvSpPr>
            <a:spLocks noGrp="1"/>
          </p:cNvSpPr>
          <p:nvPr>
            <p:ph type="body" sz="quarter" idx="28"/>
          </p:nvPr>
        </p:nvSpPr>
        <p:spPr>
          <a:xfrm>
            <a:off x="4830836" y="4248103"/>
            <a:ext cx="4041648" cy="2109154"/>
          </a:xfrm>
        </p:spPr>
        <p:txBody>
          <a:bodyPr/>
          <a:lstStyle/>
          <a:p>
            <a:r>
              <a:rPr lang="en-CA" dirty="0"/>
              <a:t>Make the right architectural decisions based on </a:t>
            </a:r>
            <a:r>
              <a:rPr lang="en-CA" dirty="0" smtClean="0"/>
              <a:t>business needs and metrics.</a:t>
            </a:r>
          </a:p>
          <a:p>
            <a:r>
              <a:rPr lang="en-CA" dirty="0" smtClean="0"/>
              <a:t>Become aware of the architectural constraints and available options that will dictate the infrastructure planning and implementation. </a:t>
            </a:r>
          </a:p>
          <a:p>
            <a:r>
              <a:rPr lang="en-CA" dirty="0" smtClean="0"/>
              <a:t>Identify </a:t>
            </a:r>
            <a:r>
              <a:rPr lang="en-CA" dirty="0"/>
              <a:t>infrastructure architecture dependencies and conflicts with other aspects of enterprise architecture.</a:t>
            </a:r>
            <a:endParaRPr lang="en-US" dirty="0"/>
          </a:p>
        </p:txBody>
      </p:sp>
    </p:spTree>
    <p:extLst>
      <p:ext uri="{BB962C8B-B14F-4D97-AF65-F5344CB8AC3E}">
        <p14:creationId xmlns:p14="http://schemas.microsoft.com/office/powerpoint/2010/main" val="95404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24402" y="1500195"/>
            <a:ext cx="5327312" cy="1078992"/>
          </a:xfrm>
        </p:spPr>
        <p:txBody>
          <a:bodyPr/>
          <a:lstStyle/>
          <a:p>
            <a:r>
              <a:rPr lang="en-CA" dirty="0"/>
              <a:t>Infrastructure teams are </a:t>
            </a:r>
            <a:r>
              <a:rPr lang="en-CA" dirty="0" smtClean="0"/>
              <a:t>isolated </a:t>
            </a:r>
            <a:r>
              <a:rPr lang="en-CA" dirty="0"/>
              <a:t>from the rest of the organization and </a:t>
            </a:r>
            <a:r>
              <a:rPr lang="en-CA" dirty="0" smtClean="0"/>
              <a:t>have </a:t>
            </a:r>
            <a:r>
              <a:rPr lang="en-CA" dirty="0"/>
              <a:t>been seen as a costly</a:t>
            </a:r>
            <a:r>
              <a:rPr lang="en-CA" dirty="0" smtClean="0"/>
              <a:t>,</a:t>
            </a:r>
            <a:r>
              <a:rPr lang="en-CA" dirty="0"/>
              <a:t> </a:t>
            </a:r>
            <a:r>
              <a:rPr lang="en-CA" dirty="0" smtClean="0"/>
              <a:t>extraneous</a:t>
            </a:r>
            <a:r>
              <a:rPr lang="en-CA" dirty="0" smtClean="0">
                <a:solidFill>
                  <a:srgbClr val="FF0000"/>
                </a:solidFill>
              </a:rPr>
              <a:t> </a:t>
            </a:r>
            <a:r>
              <a:rPr lang="en-CA" dirty="0"/>
              <a:t>resource. </a:t>
            </a:r>
          </a:p>
          <a:p>
            <a:r>
              <a:rPr lang="en-CA" dirty="0"/>
              <a:t>Infrastructure teams </a:t>
            </a:r>
            <a:r>
              <a:rPr lang="en-CA" dirty="0" smtClean="0"/>
              <a:t>are </a:t>
            </a:r>
            <a:r>
              <a:rPr lang="en-CA" dirty="0"/>
              <a:t>increasingly working with external hosting vendors and facing </a:t>
            </a:r>
            <a:r>
              <a:rPr lang="en-CA" dirty="0" smtClean="0"/>
              <a:t>the difficulty </a:t>
            </a:r>
            <a:r>
              <a:rPr lang="en-CA" dirty="0"/>
              <a:t>of creating a set of SLAs that are aligned to business goals and </a:t>
            </a:r>
            <a:r>
              <a:rPr lang="en-CA" dirty="0" smtClean="0"/>
              <a:t>objectives.</a:t>
            </a:r>
            <a:endParaRPr lang="en-CA" dirty="0"/>
          </a:p>
        </p:txBody>
      </p:sp>
      <p:sp>
        <p:nvSpPr>
          <p:cNvPr id="4" name="Text Placeholder 3"/>
          <p:cNvSpPr>
            <a:spLocks noGrp="1"/>
          </p:cNvSpPr>
          <p:nvPr>
            <p:ph type="body" sz="quarter" idx="11"/>
          </p:nvPr>
        </p:nvSpPr>
        <p:spPr>
          <a:xfrm>
            <a:off x="247848" y="2974004"/>
            <a:ext cx="5257800" cy="1197946"/>
          </a:xfrm>
        </p:spPr>
        <p:txBody>
          <a:bodyPr/>
          <a:lstStyle/>
          <a:p>
            <a:r>
              <a:rPr lang="en-US" dirty="0"/>
              <a:t>Management </a:t>
            </a:r>
            <a:r>
              <a:rPr lang="en-US" dirty="0" smtClean="0"/>
              <a:t>has been unable </a:t>
            </a:r>
            <a:r>
              <a:rPr lang="en-US" dirty="0"/>
              <a:t>to design an infrastructure environment and landscape that supports </a:t>
            </a:r>
            <a:r>
              <a:rPr lang="en-US" dirty="0" smtClean="0"/>
              <a:t>business </a:t>
            </a:r>
            <a:r>
              <a:rPr lang="en-US" dirty="0"/>
              <a:t>results and value. </a:t>
            </a:r>
            <a:endParaRPr lang="en-US" dirty="0">
              <a:cs typeface="Roboto Slab Bold"/>
            </a:endParaRPr>
          </a:p>
          <a:p>
            <a:r>
              <a:rPr lang="en-US" dirty="0">
                <a:cs typeface="Roboto Slab Bold"/>
              </a:rPr>
              <a:t>Infrastructure is viewed as an undesirable cost, leading to </a:t>
            </a:r>
            <a:r>
              <a:rPr lang="en-US" dirty="0" smtClean="0">
                <a:cs typeface="Roboto Slab Bold"/>
              </a:rPr>
              <a:t>underinvestment</a:t>
            </a:r>
            <a:r>
              <a:rPr lang="en-US" dirty="0">
                <a:cs typeface="Roboto Slab Bold"/>
              </a:rPr>
              <a:t>.</a:t>
            </a:r>
          </a:p>
          <a:p>
            <a:r>
              <a:rPr lang="en-CA" dirty="0" smtClean="0">
                <a:cs typeface="Roboto Slab Bold"/>
              </a:rPr>
              <a:t>The infrastructure </a:t>
            </a:r>
            <a:r>
              <a:rPr lang="en-CA" dirty="0">
                <a:cs typeface="Roboto Slab Bold"/>
              </a:rPr>
              <a:t>team has </a:t>
            </a:r>
            <a:r>
              <a:rPr lang="en-US" dirty="0">
                <a:cs typeface="Roboto Slab Bold"/>
              </a:rPr>
              <a:t>been </a:t>
            </a:r>
            <a:r>
              <a:rPr lang="en-US" dirty="0" smtClean="0">
                <a:cs typeface="Roboto Slab Bold"/>
              </a:rPr>
              <a:t>in a </a:t>
            </a:r>
            <a:r>
              <a:rPr lang="en-US" dirty="0">
                <a:cs typeface="Roboto Slab Bold"/>
              </a:rPr>
              <a:t>firefighting </a:t>
            </a:r>
            <a:r>
              <a:rPr lang="en-US" dirty="0" smtClean="0">
                <a:cs typeface="Roboto Slab Bold"/>
              </a:rPr>
              <a:t>mode and expected to streamline operations at the same time. </a:t>
            </a:r>
            <a:endParaRPr lang="en-US" dirty="0"/>
          </a:p>
          <a:p>
            <a:endParaRPr lang="en-US" dirty="0">
              <a:cs typeface="Roboto Slab Bold"/>
            </a:endParaRPr>
          </a:p>
        </p:txBody>
      </p:sp>
      <p:sp>
        <p:nvSpPr>
          <p:cNvPr id="5" name="Text Placeholder 4"/>
          <p:cNvSpPr>
            <a:spLocks noGrp="1"/>
          </p:cNvSpPr>
          <p:nvPr>
            <p:ph type="body" sz="quarter" idx="12"/>
          </p:nvPr>
        </p:nvSpPr>
        <p:spPr/>
        <p:txBody>
          <a:bodyPr/>
          <a:lstStyle/>
          <a:p>
            <a:pPr>
              <a:spcBef>
                <a:spcPts val="288"/>
              </a:spcBef>
            </a:pPr>
            <a:r>
              <a:rPr lang="en-CA" dirty="0">
                <a:cs typeface="Roboto Regular"/>
              </a:rPr>
              <a:t>Translate stakeholder objectives into infrastructure requirements. Incorporate infrastructure architecture quality attributes while evaluating </a:t>
            </a:r>
            <a:r>
              <a:rPr lang="en-CA" dirty="0" smtClean="0">
                <a:cs typeface="Roboto Regular"/>
              </a:rPr>
              <a:t>the </a:t>
            </a:r>
            <a:r>
              <a:rPr lang="en-CA" dirty="0">
                <a:cs typeface="Roboto Regular"/>
              </a:rPr>
              <a:t>current </a:t>
            </a:r>
            <a:r>
              <a:rPr lang="en-CA" dirty="0" smtClean="0">
                <a:cs typeface="Roboto Regular"/>
              </a:rPr>
              <a:t>and </a:t>
            </a:r>
            <a:r>
              <a:rPr lang="en-CA" dirty="0">
                <a:cs typeface="Roboto Regular"/>
              </a:rPr>
              <a:t>future </a:t>
            </a:r>
            <a:r>
              <a:rPr lang="en-CA" dirty="0" smtClean="0">
                <a:cs typeface="Roboto Regular"/>
              </a:rPr>
              <a:t>states </a:t>
            </a:r>
            <a:r>
              <a:rPr lang="en-CA" dirty="0">
                <a:cs typeface="Roboto Regular"/>
              </a:rPr>
              <a:t>of the infrastructure landscape to align with business goals. </a:t>
            </a:r>
          </a:p>
          <a:p>
            <a:pPr>
              <a:spcBef>
                <a:spcPts val="288"/>
              </a:spcBef>
            </a:pPr>
            <a:r>
              <a:rPr lang="en-CA" dirty="0">
                <a:cs typeface="Roboto Regular"/>
              </a:rPr>
              <a:t>Evaluate your infrastructure architecture from core services (i.e. email, internet, telephony) to obtain an </a:t>
            </a:r>
            <a:r>
              <a:rPr lang="en-CA" dirty="0" smtClean="0">
                <a:cs typeface="Roboto Regular"/>
              </a:rPr>
              <a:t>end-user </a:t>
            </a:r>
            <a:r>
              <a:rPr lang="en-CA" dirty="0">
                <a:cs typeface="Roboto Regular"/>
              </a:rPr>
              <a:t>perspective for the range of issues, risks, and opportunities to address.</a:t>
            </a:r>
          </a:p>
          <a:p>
            <a:pPr>
              <a:spcBef>
                <a:spcPts val="288"/>
              </a:spcBef>
            </a:pPr>
            <a:r>
              <a:rPr lang="en-CA" dirty="0">
                <a:cs typeface="Roboto Regular"/>
              </a:rPr>
              <a:t>Select the right architecture solutions to help achieve business goals. Examine potential solutions with respect to established EA principles and constraints </a:t>
            </a:r>
            <a:r>
              <a:rPr lang="en-CA" dirty="0" smtClean="0">
                <a:cs typeface="Roboto Regular"/>
              </a:rPr>
              <a:t>before </a:t>
            </a:r>
            <a:r>
              <a:rPr lang="en-CA" dirty="0">
                <a:cs typeface="Roboto Regular"/>
              </a:rPr>
              <a:t>implementation. </a:t>
            </a:r>
          </a:p>
          <a:p>
            <a:pPr>
              <a:spcBef>
                <a:spcPts val="288"/>
              </a:spcBef>
            </a:pPr>
            <a:r>
              <a:rPr lang="en-CA" dirty="0">
                <a:cs typeface="Roboto Regular"/>
              </a:rPr>
              <a:t>Review and recalibrate your infrastructure architecture so that it accurately reflects and supports stakeholder needs and technical environments. Actively involve and consult both stakeholders and technical teams throughout the architecture design process. </a:t>
            </a:r>
            <a:endParaRPr lang="en-US" dirty="0"/>
          </a:p>
        </p:txBody>
      </p:sp>
      <p:sp>
        <p:nvSpPr>
          <p:cNvPr id="6" name="Text Placeholder 5"/>
          <p:cNvSpPr>
            <a:spLocks noGrp="1"/>
          </p:cNvSpPr>
          <p:nvPr>
            <p:ph type="body" sz="quarter" idx="13"/>
          </p:nvPr>
        </p:nvSpPr>
        <p:spPr>
          <a:xfrm>
            <a:off x="5551714" y="1495997"/>
            <a:ext cx="3407229" cy="3032460"/>
          </a:xfrm>
        </p:spPr>
        <p:txBody>
          <a:bodyPr anchor="t"/>
          <a:lstStyle/>
          <a:p>
            <a:pPr marL="228600" indent="-228600">
              <a:spcBef>
                <a:spcPts val="600"/>
              </a:spcBef>
              <a:spcAft>
                <a:spcPts val="600"/>
              </a:spcAft>
              <a:buSzPct val="100000"/>
              <a:buFont typeface="+mj-lt"/>
              <a:buAutoNum type="arabicPeriod"/>
            </a:pPr>
            <a:r>
              <a:rPr lang="en-CA" b="1" dirty="0">
                <a:solidFill>
                  <a:schemeClr val="tx1"/>
                </a:solidFill>
              </a:rPr>
              <a:t>Infrastructure architects should reframe the design to be based on service value rather than limiting it to technical challenges</a:t>
            </a:r>
            <a:r>
              <a:rPr lang="en-CA" b="1" dirty="0" smtClean="0">
                <a:solidFill>
                  <a:schemeClr val="tx1"/>
                </a:solidFill>
              </a:rPr>
              <a:t>.</a:t>
            </a:r>
            <a:r>
              <a:rPr lang="en-US" b="1" dirty="0" smtClean="0">
                <a:solidFill>
                  <a:schemeClr val="tx1"/>
                </a:solidFill>
              </a:rPr>
              <a:t> </a:t>
            </a:r>
            <a:r>
              <a:rPr lang="en-CA" dirty="0">
                <a:solidFill>
                  <a:schemeClr val="tx1"/>
                </a:solidFill>
              </a:rPr>
              <a:t>The only way for </a:t>
            </a:r>
            <a:r>
              <a:rPr lang="en-CA" dirty="0" smtClean="0">
                <a:solidFill>
                  <a:schemeClr val="tx1"/>
                </a:solidFill>
              </a:rPr>
              <a:t>the infrastructure </a:t>
            </a:r>
            <a:r>
              <a:rPr lang="en-CA" dirty="0">
                <a:solidFill>
                  <a:schemeClr val="tx1"/>
                </a:solidFill>
              </a:rPr>
              <a:t>team to get out of firefighting mode is to start planning from an </a:t>
            </a:r>
            <a:r>
              <a:rPr lang="en-CA" dirty="0" smtClean="0">
                <a:solidFill>
                  <a:schemeClr val="tx1"/>
                </a:solidFill>
              </a:rPr>
              <a:t>end-to-end </a:t>
            </a:r>
            <a:r>
              <a:rPr lang="en-CA" dirty="0">
                <a:solidFill>
                  <a:schemeClr val="tx1"/>
                </a:solidFill>
              </a:rPr>
              <a:t>service delivery perspective. </a:t>
            </a:r>
          </a:p>
          <a:p>
            <a:pPr marL="228600" indent="-228600">
              <a:spcBef>
                <a:spcPts val="600"/>
              </a:spcBef>
              <a:spcAft>
                <a:spcPts val="600"/>
              </a:spcAft>
              <a:buSzPct val="100000"/>
              <a:buFont typeface="+mj-lt"/>
              <a:buAutoNum type="arabicPeriod"/>
            </a:pPr>
            <a:r>
              <a:rPr lang="en-CA" b="1" dirty="0" smtClean="0"/>
              <a:t>Infrastructure functions not only as the provider of core technical services, but also as a broker to balance demand and capacity. </a:t>
            </a:r>
            <a:r>
              <a:rPr lang="en-CA" dirty="0" smtClean="0"/>
              <a:t>All infrastructure design starts with translating business demands rather than technical requirements.</a:t>
            </a:r>
            <a:endParaRPr lang="en-US" dirty="0">
              <a:solidFill>
                <a:srgbClr val="333333"/>
              </a:solidFill>
            </a:endParaRPr>
          </a:p>
        </p:txBody>
      </p:sp>
    </p:spTree>
    <p:extLst>
      <p:ext uri="{BB962C8B-B14F-4D97-AF65-F5344CB8AC3E}">
        <p14:creationId xmlns:p14="http://schemas.microsoft.com/office/powerpoint/2010/main" val="329416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116398"/>
            <a:ext cx="9144000" cy="3355763"/>
          </a:xfrm>
          <a:prstGeom prst="rect">
            <a:avLst/>
          </a:prstGeom>
          <a:solidFill>
            <a:schemeClr val="accent4">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b="1" dirty="0">
                <a:solidFill>
                  <a:schemeClr val="accent2"/>
                </a:solidFill>
              </a:rPr>
              <a:t>Infrastructure </a:t>
            </a:r>
            <a:r>
              <a:rPr lang="en-CA" b="1" dirty="0" smtClean="0">
                <a:solidFill>
                  <a:schemeClr val="accent2"/>
                </a:solidFill>
              </a:rPr>
              <a:t>architecture </a:t>
            </a:r>
            <a:r>
              <a:rPr lang="en-CA" dirty="0" smtClean="0"/>
              <a:t>rationalizes</a:t>
            </a:r>
            <a:r>
              <a:rPr lang="en-CA" dirty="0"/>
              <a:t>, standardizes, and structures an </a:t>
            </a:r>
            <a:r>
              <a:rPr lang="en-CA" dirty="0" smtClean="0"/>
              <a:t>organization’s </a:t>
            </a:r>
            <a:r>
              <a:rPr lang="en-CA" dirty="0"/>
              <a:t>IT infrastructure landscape</a:t>
            </a:r>
          </a:p>
        </p:txBody>
      </p:sp>
      <p:sp>
        <p:nvSpPr>
          <p:cNvPr id="3" name="Rectangle 2"/>
          <p:cNvSpPr/>
          <p:nvPr/>
        </p:nvSpPr>
        <p:spPr>
          <a:xfrm>
            <a:off x="257174" y="1401880"/>
            <a:ext cx="8152900" cy="2723823"/>
          </a:xfrm>
          <a:prstGeom prst="rect">
            <a:avLst/>
          </a:prstGeom>
          <a:solidFill>
            <a:schemeClr val="accent6">
              <a:lumMod val="95000"/>
              <a:alpha val="60000"/>
            </a:schemeClr>
          </a:solidFill>
        </p:spPr>
        <p:txBody>
          <a:bodyPr wrap="square">
            <a:spAutoFit/>
          </a:bodyPr>
          <a:lstStyle/>
          <a:p>
            <a:pPr>
              <a:spcAft>
                <a:spcPts val="600"/>
              </a:spcAft>
            </a:pPr>
            <a:r>
              <a:rPr lang="en-CA" sz="1600" b="1" dirty="0">
                <a:solidFill>
                  <a:schemeClr val="accent1"/>
                </a:solidFill>
              </a:rPr>
              <a:t>Infrastructure </a:t>
            </a:r>
            <a:r>
              <a:rPr lang="en-CA" sz="1600" b="1" dirty="0" smtClean="0">
                <a:solidFill>
                  <a:schemeClr val="accent1"/>
                </a:solidFill>
              </a:rPr>
              <a:t>architecture: </a:t>
            </a:r>
            <a:endParaRPr lang="en-CA" b="1" dirty="0">
              <a:solidFill>
                <a:schemeClr val="accent1"/>
              </a:solidFill>
            </a:endParaRPr>
          </a:p>
          <a:p>
            <a:pPr marL="171450" indent="-171450">
              <a:spcAft>
                <a:spcPts val="600"/>
              </a:spcAft>
              <a:buFont typeface="Arial" panose="020B0604020202020204" pitchFamily="34" charset="0"/>
              <a:buChar char="•"/>
            </a:pPr>
            <a:r>
              <a:rPr lang="en-CA" sz="1300" dirty="0">
                <a:solidFill>
                  <a:srgbClr val="243F54"/>
                </a:solidFill>
              </a:rPr>
              <a:t>Is a combination of </a:t>
            </a:r>
            <a:r>
              <a:rPr lang="en-CA" sz="1300" b="1" dirty="0">
                <a:solidFill>
                  <a:srgbClr val="243F54"/>
                </a:solidFill>
              </a:rPr>
              <a:t>hardware, software, and telecommunication equipment </a:t>
            </a:r>
            <a:r>
              <a:rPr lang="en-CA" sz="1300" dirty="0">
                <a:solidFill>
                  <a:srgbClr val="243F54"/>
                </a:solidFill>
              </a:rPr>
              <a:t>that </a:t>
            </a:r>
            <a:r>
              <a:rPr lang="en-CA" sz="1300" dirty="0" smtClean="0">
                <a:solidFill>
                  <a:srgbClr val="243F54"/>
                </a:solidFill>
              </a:rPr>
              <a:t>works </a:t>
            </a:r>
            <a:r>
              <a:rPr lang="en-CA" sz="1300" dirty="0">
                <a:solidFill>
                  <a:srgbClr val="243F54"/>
                </a:solidFill>
              </a:rPr>
              <a:t>together to provide the underlying technology foundation to support the organization’s goals and structure.</a:t>
            </a:r>
            <a:endParaRPr lang="en-CA" sz="1200" dirty="0">
              <a:solidFill>
                <a:srgbClr val="243F54"/>
              </a:solidFill>
            </a:endParaRPr>
          </a:p>
          <a:p>
            <a:pPr marL="171450" indent="-171450">
              <a:spcAft>
                <a:spcPts val="600"/>
              </a:spcAft>
              <a:buFont typeface="Arial" panose="020B0604020202020204" pitchFamily="34" charset="0"/>
              <a:buChar char="•"/>
            </a:pPr>
            <a:r>
              <a:rPr lang="en-CA" sz="1300" dirty="0">
                <a:solidFill>
                  <a:srgbClr val="243F54"/>
                </a:solidFill>
              </a:rPr>
              <a:t>Establishes </a:t>
            </a:r>
            <a:r>
              <a:rPr lang="en-CA" sz="1300" b="1" dirty="0">
                <a:solidFill>
                  <a:srgbClr val="243F54"/>
                </a:solidFill>
              </a:rPr>
              <a:t>design principles </a:t>
            </a:r>
            <a:r>
              <a:rPr lang="en-CA" sz="1300" dirty="0">
                <a:solidFill>
                  <a:srgbClr val="243F54"/>
                </a:solidFill>
              </a:rPr>
              <a:t>that allow </a:t>
            </a:r>
            <a:r>
              <a:rPr lang="en-CA" sz="1300" dirty="0" smtClean="0">
                <a:solidFill>
                  <a:srgbClr val="243F54"/>
                </a:solidFill>
              </a:rPr>
              <a:t>infrastructure </a:t>
            </a:r>
            <a:r>
              <a:rPr lang="en-CA" sz="1300" dirty="0">
                <a:solidFill>
                  <a:srgbClr val="243F54"/>
                </a:solidFill>
              </a:rPr>
              <a:t>to meet business requirements and regulatory compliances.</a:t>
            </a:r>
            <a:endParaRPr lang="en-CA" sz="1200" dirty="0">
              <a:solidFill>
                <a:srgbClr val="243F54"/>
              </a:solidFill>
            </a:endParaRPr>
          </a:p>
          <a:p>
            <a:pPr marL="171450" indent="-171450">
              <a:spcAft>
                <a:spcPts val="600"/>
              </a:spcAft>
              <a:buFont typeface="Arial" panose="020B0604020202020204" pitchFamily="34" charset="0"/>
              <a:buChar char="•"/>
            </a:pPr>
            <a:r>
              <a:rPr lang="en-CA" sz="1300" b="1" dirty="0">
                <a:solidFill>
                  <a:srgbClr val="243F54"/>
                </a:solidFill>
              </a:rPr>
              <a:t>Integrates</a:t>
            </a:r>
            <a:r>
              <a:rPr lang="en-CA" sz="1300" dirty="0">
                <a:solidFill>
                  <a:srgbClr val="243F54"/>
                </a:solidFill>
              </a:rPr>
              <a:t> policy and user requirements from </a:t>
            </a:r>
            <a:r>
              <a:rPr lang="en-CA" sz="1300" dirty="0" smtClean="0">
                <a:solidFill>
                  <a:srgbClr val="243F54"/>
                </a:solidFill>
              </a:rPr>
              <a:t>security architecture, data architecture, and application architecture.</a:t>
            </a:r>
            <a:endParaRPr lang="en-CA" sz="1300" dirty="0">
              <a:solidFill>
                <a:srgbClr val="243F54"/>
              </a:solidFill>
            </a:endParaRPr>
          </a:p>
          <a:p>
            <a:pPr marL="171450" indent="-171450">
              <a:spcAft>
                <a:spcPts val="600"/>
              </a:spcAft>
              <a:buFont typeface="Arial" panose="020B0604020202020204" pitchFamily="34" charset="0"/>
              <a:buChar char="•"/>
            </a:pPr>
            <a:r>
              <a:rPr lang="en-CA" sz="1300" b="1" dirty="0">
                <a:solidFill>
                  <a:srgbClr val="243F54"/>
                </a:solidFill>
              </a:rPr>
              <a:t>Reviews </a:t>
            </a:r>
            <a:r>
              <a:rPr lang="en-CA" sz="1300" dirty="0">
                <a:solidFill>
                  <a:srgbClr val="243F54"/>
                </a:solidFill>
              </a:rPr>
              <a:t>and</a:t>
            </a:r>
            <a:r>
              <a:rPr lang="en-CA" sz="1300" b="1" dirty="0">
                <a:solidFill>
                  <a:srgbClr val="243F54"/>
                </a:solidFill>
              </a:rPr>
              <a:t> assesses </a:t>
            </a:r>
            <a:r>
              <a:rPr lang="en-CA" sz="1300" dirty="0">
                <a:solidFill>
                  <a:srgbClr val="243F54"/>
                </a:solidFill>
              </a:rPr>
              <a:t>the current composition of IT infrastructure, including </a:t>
            </a:r>
            <a:r>
              <a:rPr lang="en-CA" sz="1300" dirty="0" smtClean="0">
                <a:solidFill>
                  <a:srgbClr val="243F54"/>
                </a:solidFill>
              </a:rPr>
              <a:t>the hosting </a:t>
            </a:r>
            <a:r>
              <a:rPr lang="en-CA" sz="1300" dirty="0">
                <a:solidFill>
                  <a:srgbClr val="243F54"/>
                </a:solidFill>
              </a:rPr>
              <a:t>format, the delivery </a:t>
            </a:r>
            <a:r>
              <a:rPr lang="en-CA" sz="1300" dirty="0" smtClean="0">
                <a:solidFill>
                  <a:srgbClr val="243F54"/>
                </a:solidFill>
              </a:rPr>
              <a:t>channel, </a:t>
            </a:r>
            <a:r>
              <a:rPr lang="en-CA" sz="1300" dirty="0">
                <a:solidFill>
                  <a:srgbClr val="243F54"/>
                </a:solidFill>
              </a:rPr>
              <a:t>and all the relevant technology </a:t>
            </a:r>
            <a:r>
              <a:rPr lang="en-CA" sz="1300" dirty="0" smtClean="0">
                <a:solidFill>
                  <a:srgbClr val="243F54"/>
                </a:solidFill>
              </a:rPr>
              <a:t>components.</a:t>
            </a:r>
            <a:endParaRPr lang="en-CA" sz="1200" dirty="0">
              <a:solidFill>
                <a:srgbClr val="243F54"/>
              </a:solidFill>
            </a:endParaRPr>
          </a:p>
          <a:p>
            <a:pPr marL="171450" indent="-171450">
              <a:spcAft>
                <a:spcPts val="600"/>
              </a:spcAft>
              <a:buFont typeface="Arial" panose="020B0604020202020204" pitchFamily="34" charset="0"/>
              <a:buChar char="•"/>
            </a:pPr>
            <a:r>
              <a:rPr lang="en-CA" sz="1300" b="1" dirty="0">
                <a:solidFill>
                  <a:srgbClr val="243F54"/>
                </a:solidFill>
              </a:rPr>
              <a:t>Analyzes</a:t>
            </a:r>
            <a:r>
              <a:rPr lang="en-CA" sz="1300" dirty="0">
                <a:solidFill>
                  <a:srgbClr val="243F54"/>
                </a:solidFill>
              </a:rPr>
              <a:t> and </a:t>
            </a:r>
            <a:r>
              <a:rPr lang="en-CA" sz="1300" b="1" dirty="0">
                <a:solidFill>
                  <a:srgbClr val="243F54"/>
                </a:solidFill>
              </a:rPr>
              <a:t>optimizes</a:t>
            </a:r>
            <a:r>
              <a:rPr lang="en-CA" sz="1300" dirty="0">
                <a:solidFill>
                  <a:srgbClr val="243F54"/>
                </a:solidFill>
              </a:rPr>
              <a:t> the interaction between the different infrastructure technology components to improve </a:t>
            </a:r>
            <a:r>
              <a:rPr lang="en-CA" sz="1300" dirty="0" smtClean="0">
                <a:solidFill>
                  <a:srgbClr val="243F54"/>
                </a:solidFill>
              </a:rPr>
              <a:t>performance.</a:t>
            </a:r>
            <a:endParaRPr lang="en-CA" sz="1200" dirty="0">
              <a:solidFill>
                <a:srgbClr val="243F54"/>
              </a:solidFill>
            </a:endParaRPr>
          </a:p>
        </p:txBody>
      </p:sp>
      <p:sp>
        <p:nvSpPr>
          <p:cNvPr id="29" name="Rectangle 28"/>
          <p:cNvSpPr/>
          <p:nvPr/>
        </p:nvSpPr>
        <p:spPr>
          <a:xfrm>
            <a:off x="2563929" y="4715034"/>
            <a:ext cx="6111150" cy="1261884"/>
          </a:xfrm>
          <a:prstGeom prst="rect">
            <a:avLst/>
          </a:prstGeom>
        </p:spPr>
        <p:txBody>
          <a:bodyPr wrap="square">
            <a:spAutoFit/>
          </a:bodyPr>
          <a:lstStyle/>
          <a:p>
            <a:pPr algn="ctr">
              <a:spcAft>
                <a:spcPts val="600"/>
              </a:spcAft>
            </a:pPr>
            <a:r>
              <a:rPr lang="en-CA" sz="1600" b="1" dirty="0">
                <a:solidFill>
                  <a:schemeClr val="accent2"/>
                </a:solidFill>
              </a:rPr>
              <a:t>The Bottom Line</a:t>
            </a:r>
            <a:endParaRPr lang="en-CA" sz="1600" b="1" dirty="0">
              <a:solidFill>
                <a:schemeClr val="accent1"/>
              </a:solidFill>
            </a:endParaRPr>
          </a:p>
          <a:p>
            <a:pPr>
              <a:spcAft>
                <a:spcPts val="600"/>
              </a:spcAft>
            </a:pPr>
            <a:endParaRPr lang="en-CA" sz="600" b="1" dirty="0">
              <a:solidFill>
                <a:schemeClr val="accent1"/>
              </a:solidFill>
            </a:endParaRPr>
          </a:p>
          <a:p>
            <a:pPr>
              <a:spcAft>
                <a:spcPts val="600"/>
              </a:spcAft>
            </a:pPr>
            <a:r>
              <a:rPr lang="en-CA" sz="1400" b="1" dirty="0">
                <a:solidFill>
                  <a:schemeClr val="accent1"/>
                </a:solidFill>
              </a:rPr>
              <a:t>If an organization’s infrastructure is designed poorly and its performance is </a:t>
            </a:r>
            <a:r>
              <a:rPr lang="en-CA" sz="1400" b="1" dirty="0" smtClean="0">
                <a:solidFill>
                  <a:schemeClr val="accent1"/>
                </a:solidFill>
              </a:rPr>
              <a:t>insufficient </a:t>
            </a:r>
            <a:r>
              <a:rPr lang="en-CA" sz="1400" b="1" dirty="0">
                <a:solidFill>
                  <a:schemeClr val="accent1"/>
                </a:solidFill>
              </a:rPr>
              <a:t>to meet business needs, the perception of all other IT technology and services will suffer as well. </a:t>
            </a:r>
            <a:endParaRPr lang="en-CA" sz="1600" dirty="0">
              <a:solidFill>
                <a:schemeClr val="accent1"/>
              </a:solidFill>
            </a:endParaRPr>
          </a:p>
        </p:txBody>
      </p:sp>
      <p:pic>
        <p:nvPicPr>
          <p:cNvPr id="19" name="Picture 17"/>
          <p:cNvPicPr>
            <a:picLocks noChangeAspect="1"/>
          </p:cNvPicPr>
          <p:nvPr/>
        </p:nvPicPr>
        <p:blipFill>
          <a:blip r:embed="rId2"/>
          <a:stretch>
            <a:fillRect/>
          </a:stretch>
        </p:blipFill>
        <p:spPr>
          <a:xfrm rot="21378025">
            <a:off x="541170" y="4874768"/>
            <a:ext cx="1780522" cy="1243006"/>
          </a:xfrm>
          <a:prstGeom prst="rect">
            <a:avLst/>
          </a:prstGeom>
        </p:spPr>
      </p:pic>
    </p:spTree>
    <p:extLst>
      <p:ext uri="{BB962C8B-B14F-4D97-AF65-F5344CB8AC3E}">
        <p14:creationId xmlns:p14="http://schemas.microsoft.com/office/powerpoint/2010/main" val="1897500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p:nvPr/>
        </p:nvSpPr>
        <p:spPr>
          <a:xfrm>
            <a:off x="388599" y="5000147"/>
            <a:ext cx="3845943" cy="145853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Reliable infrastructure is the most critical foundation for </a:t>
            </a:r>
            <a:r>
              <a:rPr lang="en-CA" dirty="0" smtClean="0"/>
              <a:t>positive business outcomes</a:t>
            </a:r>
            <a:endParaRPr lang="en-CA" dirty="0"/>
          </a:p>
        </p:txBody>
      </p:sp>
      <p:sp>
        <p:nvSpPr>
          <p:cNvPr id="5" name="TextBox 7"/>
          <p:cNvSpPr txBox="1"/>
          <p:nvPr/>
        </p:nvSpPr>
        <p:spPr>
          <a:xfrm>
            <a:off x="1130300" y="5231977"/>
            <a:ext cx="2886528" cy="1077218"/>
          </a:xfrm>
          <a:prstGeom prst="rect">
            <a:avLst/>
          </a:prstGeom>
        </p:spPr>
        <p:txBody>
          <a:bodyPr wrap="square" rtlCol="0">
            <a:spAutoFit/>
          </a:bodyPr>
          <a:lstStyle/>
          <a:p>
            <a:r>
              <a:rPr lang="en-CA" sz="1600" dirty="0">
                <a:solidFill>
                  <a:schemeClr val="accent3">
                    <a:lumMod val="75000"/>
                  </a:schemeClr>
                </a:solidFill>
                <a:ea typeface="Roboto" panose="02000000000000000000" pitchFamily="2" charset="0"/>
              </a:rPr>
              <a:t>Network </a:t>
            </a:r>
            <a:r>
              <a:rPr lang="en-CA" sz="1600" dirty="0" smtClean="0">
                <a:solidFill>
                  <a:schemeClr val="accent3">
                    <a:lumMod val="75000"/>
                  </a:schemeClr>
                </a:solidFill>
                <a:ea typeface="Roboto" panose="02000000000000000000" pitchFamily="2" charset="0"/>
              </a:rPr>
              <a:t>and </a:t>
            </a:r>
            <a:r>
              <a:rPr lang="en-CA" sz="1600" dirty="0">
                <a:solidFill>
                  <a:schemeClr val="accent3">
                    <a:lumMod val="75000"/>
                  </a:schemeClr>
                </a:solidFill>
                <a:ea typeface="Roboto" panose="02000000000000000000" pitchFamily="2" charset="0"/>
              </a:rPr>
              <a:t>communication infrastructure ranks </a:t>
            </a:r>
            <a:r>
              <a:rPr lang="en-CA" sz="1600" dirty="0" smtClean="0">
                <a:solidFill>
                  <a:schemeClr val="accent3">
                    <a:lumMod val="75000"/>
                  </a:schemeClr>
                </a:solidFill>
                <a:ea typeface="Roboto" panose="02000000000000000000" pitchFamily="2" charset="0"/>
              </a:rPr>
              <a:t>first </a:t>
            </a:r>
            <a:r>
              <a:rPr lang="en-CA" sz="1600" dirty="0">
                <a:solidFill>
                  <a:schemeClr val="accent3">
                    <a:lumMod val="75000"/>
                  </a:schemeClr>
                </a:solidFill>
                <a:ea typeface="Roboto" panose="02000000000000000000" pitchFamily="2" charset="0"/>
              </a:rPr>
              <a:t>among core services in terms of </a:t>
            </a:r>
            <a:r>
              <a:rPr lang="en-CA" sz="1600" dirty="0" smtClean="0">
                <a:solidFill>
                  <a:schemeClr val="accent3">
                    <a:lumMod val="75000"/>
                  </a:schemeClr>
                </a:solidFill>
                <a:ea typeface="Roboto" panose="02000000000000000000" pitchFamily="2" charset="0"/>
              </a:rPr>
              <a:t>importance.</a:t>
            </a:r>
            <a:endParaRPr lang="en-CA" sz="1600" dirty="0">
              <a:solidFill>
                <a:schemeClr val="accent3">
                  <a:lumMod val="75000"/>
                </a:schemeClr>
              </a:solidFill>
              <a:ea typeface="Roboto" panose="02000000000000000000" pitchFamily="2" charset="0"/>
            </a:endParaRPr>
          </a:p>
        </p:txBody>
      </p:sp>
      <p:grpSp>
        <p:nvGrpSpPr>
          <p:cNvPr id="6" name="Group 49"/>
          <p:cNvGrpSpPr/>
          <p:nvPr/>
        </p:nvGrpSpPr>
        <p:grpSpPr>
          <a:xfrm>
            <a:off x="400383" y="5082486"/>
            <a:ext cx="587019" cy="492449"/>
            <a:chOff x="126984" y="4244181"/>
            <a:chExt cx="587019" cy="492449"/>
          </a:xfrm>
          <a:solidFill>
            <a:schemeClr val="accent2"/>
          </a:solidFill>
        </p:grpSpPr>
        <p:sp>
          <p:nvSpPr>
            <p:cNvPr id="7" name="Oval 145407"/>
            <p:cNvSpPr/>
            <p:nvPr/>
          </p:nvSpPr>
          <p:spPr>
            <a:xfrm>
              <a:off x="138020" y="4244181"/>
              <a:ext cx="575983" cy="492449"/>
            </a:xfrm>
            <a:prstGeom prst="ellipse">
              <a:avLst/>
            </a:prstGeom>
            <a:grp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2000" b="1" dirty="0">
                <a:solidFill>
                  <a:srgbClr val="FFFFFF"/>
                </a:solidFill>
              </a:endParaRPr>
            </a:p>
          </p:txBody>
        </p:sp>
        <p:sp>
          <p:nvSpPr>
            <p:cNvPr id="8" name="Rectangle 51"/>
            <p:cNvSpPr/>
            <p:nvPr/>
          </p:nvSpPr>
          <p:spPr>
            <a:xfrm>
              <a:off x="126984" y="4281265"/>
              <a:ext cx="505267" cy="369332"/>
            </a:xfrm>
            <a:prstGeom prst="rect">
              <a:avLst/>
            </a:prstGeom>
            <a:grpFill/>
          </p:spPr>
          <p:txBody>
            <a:bodyPr wrap="none">
              <a:spAutoFit/>
            </a:bodyPr>
            <a:lstStyle/>
            <a:p>
              <a:r>
                <a:rPr lang="en-CA" b="1" dirty="0">
                  <a:solidFill>
                    <a:srgbClr val="FFFFFF"/>
                  </a:solidFill>
                </a:rPr>
                <a:t> #1</a:t>
              </a:r>
            </a:p>
          </p:txBody>
        </p:sp>
      </p:grpSp>
      <p:sp>
        <p:nvSpPr>
          <p:cNvPr id="10" name="Rectangle 15"/>
          <p:cNvSpPr/>
          <p:nvPr/>
        </p:nvSpPr>
        <p:spPr>
          <a:xfrm>
            <a:off x="4394200" y="5012846"/>
            <a:ext cx="4483101" cy="147486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1" name="TextBox 16"/>
          <p:cNvSpPr txBox="1"/>
          <p:nvPr/>
        </p:nvSpPr>
        <p:spPr>
          <a:xfrm>
            <a:off x="4483100" y="5083723"/>
            <a:ext cx="3695700" cy="1323439"/>
          </a:xfrm>
          <a:prstGeom prst="rect">
            <a:avLst/>
          </a:prstGeom>
        </p:spPr>
        <p:txBody>
          <a:bodyPr wrap="square" rtlCol="0">
            <a:spAutoFit/>
          </a:bodyPr>
          <a:lstStyle/>
          <a:p>
            <a:r>
              <a:rPr lang="en-CA" sz="1600" dirty="0">
                <a:solidFill>
                  <a:schemeClr val="accent3">
                    <a:lumMod val="75000"/>
                  </a:schemeClr>
                </a:solidFill>
                <a:ea typeface="Roboto" panose="02000000000000000000" pitchFamily="2" charset="0"/>
              </a:rPr>
              <a:t>There is a significant positive correlation between satisfaction with network </a:t>
            </a:r>
            <a:r>
              <a:rPr lang="en-CA" sz="1600" dirty="0" smtClean="0">
                <a:solidFill>
                  <a:schemeClr val="accent3">
                    <a:lumMod val="75000"/>
                  </a:schemeClr>
                </a:solidFill>
                <a:ea typeface="Roboto" panose="02000000000000000000" pitchFamily="2" charset="0"/>
              </a:rPr>
              <a:t>and </a:t>
            </a:r>
            <a:r>
              <a:rPr lang="en-CA" sz="1600" dirty="0">
                <a:solidFill>
                  <a:schemeClr val="accent3">
                    <a:lumMod val="75000"/>
                  </a:schemeClr>
                </a:solidFill>
                <a:ea typeface="Roboto" panose="02000000000000000000" pitchFamily="2" charset="0"/>
              </a:rPr>
              <a:t>communication infrastructure and overall business stakeholder satisfaction (r=0.77</a:t>
            </a:r>
            <a:r>
              <a:rPr lang="en-CA" sz="1600" dirty="0" smtClean="0">
                <a:solidFill>
                  <a:schemeClr val="accent3">
                    <a:lumMod val="75000"/>
                  </a:schemeClr>
                </a:solidFill>
                <a:ea typeface="Roboto" panose="02000000000000000000" pitchFamily="2" charset="0"/>
              </a:rPr>
              <a:t>).</a:t>
            </a:r>
            <a:endParaRPr lang="en-CA" sz="1600" dirty="0">
              <a:solidFill>
                <a:schemeClr val="accent3">
                  <a:lumMod val="75000"/>
                </a:schemeClr>
              </a:solidFill>
              <a:ea typeface="Roboto" panose="02000000000000000000" pitchFamily="2" charset="0"/>
            </a:endParaRPr>
          </a:p>
        </p:txBody>
      </p:sp>
      <p:grpSp>
        <p:nvGrpSpPr>
          <p:cNvPr id="12" name="Group 55"/>
          <p:cNvGrpSpPr/>
          <p:nvPr/>
        </p:nvGrpSpPr>
        <p:grpSpPr>
          <a:xfrm>
            <a:off x="8204940" y="5093372"/>
            <a:ext cx="646331" cy="492449"/>
            <a:chOff x="126984" y="4244181"/>
            <a:chExt cx="646331" cy="492449"/>
          </a:xfrm>
          <a:solidFill>
            <a:schemeClr val="accent2"/>
          </a:solidFill>
        </p:grpSpPr>
        <p:sp>
          <p:nvSpPr>
            <p:cNvPr id="13" name="Oval 145407"/>
            <p:cNvSpPr/>
            <p:nvPr/>
          </p:nvSpPr>
          <p:spPr>
            <a:xfrm>
              <a:off x="138020" y="4244181"/>
              <a:ext cx="575983" cy="492449"/>
            </a:xfrm>
            <a:prstGeom prst="ellipse">
              <a:avLst/>
            </a:prstGeom>
            <a:grp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2000" b="1" dirty="0">
                <a:solidFill>
                  <a:srgbClr val="FFFFFF"/>
                </a:solidFill>
              </a:endParaRPr>
            </a:p>
          </p:txBody>
        </p:sp>
        <p:sp>
          <p:nvSpPr>
            <p:cNvPr id="14" name="Rectangle 57"/>
            <p:cNvSpPr/>
            <p:nvPr/>
          </p:nvSpPr>
          <p:spPr>
            <a:xfrm>
              <a:off x="126984" y="4281265"/>
              <a:ext cx="646331" cy="369332"/>
            </a:xfrm>
            <a:prstGeom prst="rect">
              <a:avLst/>
            </a:prstGeom>
            <a:grpFill/>
          </p:spPr>
          <p:txBody>
            <a:bodyPr wrap="none">
              <a:spAutoFit/>
            </a:bodyPr>
            <a:lstStyle/>
            <a:p>
              <a:r>
                <a:rPr lang="en-CA" b="1" dirty="0">
                  <a:solidFill>
                    <a:srgbClr val="FFFFFF"/>
                  </a:solidFill>
                </a:rPr>
                <a:t>77%</a:t>
              </a:r>
            </a:p>
          </p:txBody>
        </p:sp>
      </p:grpSp>
      <p:graphicFrame>
        <p:nvGraphicFramePr>
          <p:cNvPr id="23" name="Chart 61"/>
          <p:cNvGraphicFramePr>
            <a:graphicFrameLocks/>
          </p:cNvGraphicFramePr>
          <p:nvPr>
            <p:extLst>
              <p:ext uri="{D42A27DB-BD31-4B8C-83A1-F6EECF244321}">
                <p14:modId xmlns:p14="http://schemas.microsoft.com/office/powerpoint/2010/main" val="3236398634"/>
              </p:ext>
            </p:extLst>
          </p:nvPr>
        </p:nvGraphicFramePr>
        <p:xfrm>
          <a:off x="501042" y="2357974"/>
          <a:ext cx="7791188" cy="2502124"/>
        </p:xfrm>
        <a:graphic>
          <a:graphicData uri="http://schemas.openxmlformats.org/drawingml/2006/chart">
            <c:chart xmlns:c="http://schemas.openxmlformats.org/drawingml/2006/chart" xmlns:r="http://schemas.openxmlformats.org/officeDocument/2006/relationships" r:id="rId3"/>
          </a:graphicData>
        </a:graphic>
      </p:graphicFrame>
      <p:sp>
        <p:nvSpPr>
          <p:cNvPr id="28" name="Rectangle 26"/>
          <p:cNvSpPr/>
          <p:nvPr/>
        </p:nvSpPr>
        <p:spPr>
          <a:xfrm>
            <a:off x="817774" y="1195136"/>
            <a:ext cx="7671270" cy="1292662"/>
          </a:xfrm>
          <a:prstGeom prst="rect">
            <a:avLst/>
          </a:prstGeom>
        </p:spPr>
        <p:txBody>
          <a:bodyPr wrap="square">
            <a:spAutoFit/>
          </a:bodyPr>
          <a:lstStyle/>
          <a:p>
            <a:r>
              <a:rPr lang="en-US" sz="1300" i="1" dirty="0">
                <a:ea typeface="Calibri" panose="020F0502020204030204" pitchFamily="34" charset="0"/>
                <a:cs typeface="Times New Roman" panose="02020603050405020304" pitchFamily="18" charset="0"/>
              </a:rPr>
              <a:t>Overall, considering all factors, how satisfied are you with the IT department and its ability to support your needs? </a:t>
            </a:r>
          </a:p>
          <a:p>
            <a:endParaRPr lang="en-US" sz="1300" i="1" dirty="0">
              <a:ea typeface="Calibri" panose="020F0502020204030204" pitchFamily="34" charset="0"/>
              <a:cs typeface="Times New Roman" panose="02020603050405020304" pitchFamily="18" charset="0"/>
            </a:endParaRPr>
          </a:p>
          <a:p>
            <a:r>
              <a:rPr lang="en-US" sz="1300" i="1" dirty="0">
                <a:ea typeface="Calibri" panose="020F0502020204030204" pitchFamily="34" charset="0"/>
                <a:cs typeface="Times New Roman" panose="02020603050405020304" pitchFamily="18" charset="0"/>
              </a:rPr>
              <a:t>How satisfied are you with the reliability and effectiveness of the core communication and network infrastructure? </a:t>
            </a:r>
            <a:endParaRPr lang="en-CA" sz="1300" i="1" dirty="0"/>
          </a:p>
          <a:p>
            <a:endParaRPr lang="en-CA" sz="1300" i="1" dirty="0"/>
          </a:p>
        </p:txBody>
      </p:sp>
      <p:pic>
        <p:nvPicPr>
          <p:cNvPr id="21" name="Picture 104"/>
          <p:cNvPicPr>
            <a:picLocks noChangeAspect="1"/>
          </p:cNvPicPr>
          <p:nvPr/>
        </p:nvPicPr>
        <p:blipFill rotWithShape="1">
          <a:blip r:embed="rId4"/>
          <a:srcRect l="34768" t="21801" r="35751" b="57796"/>
          <a:stretch/>
        </p:blipFill>
        <p:spPr>
          <a:xfrm>
            <a:off x="304228" y="1133475"/>
            <a:ext cx="494271" cy="432794"/>
          </a:xfrm>
          <a:prstGeom prst="rect">
            <a:avLst/>
          </a:prstGeom>
        </p:spPr>
      </p:pic>
      <p:pic>
        <p:nvPicPr>
          <p:cNvPr id="24" name="Picture 105"/>
          <p:cNvPicPr>
            <a:picLocks noChangeAspect="1"/>
          </p:cNvPicPr>
          <p:nvPr/>
        </p:nvPicPr>
        <p:blipFill>
          <a:blip r:embed="rId5"/>
          <a:stretch>
            <a:fillRect/>
          </a:stretch>
        </p:blipFill>
        <p:spPr>
          <a:xfrm>
            <a:off x="8215976" y="1902366"/>
            <a:ext cx="512108" cy="374685"/>
          </a:xfrm>
          <a:prstGeom prst="rect">
            <a:avLst/>
          </a:prstGeom>
        </p:spPr>
      </p:pic>
      <p:sp>
        <p:nvSpPr>
          <p:cNvPr id="22" name="Rectangle 24"/>
          <p:cNvSpPr/>
          <p:nvPr/>
        </p:nvSpPr>
        <p:spPr>
          <a:xfrm>
            <a:off x="6768815" y="3406765"/>
            <a:ext cx="1053357" cy="246221"/>
          </a:xfrm>
          <a:prstGeom prst="rect">
            <a:avLst/>
          </a:prstGeom>
        </p:spPr>
        <p:txBody>
          <a:bodyPr wrap="square">
            <a:spAutoFit/>
          </a:bodyPr>
          <a:lstStyle/>
          <a:p>
            <a:pPr algn="ctr">
              <a:defRPr sz="1000" b="0" i="0" u="none" strike="noStrike" kern="1200" baseline="0">
                <a:solidFill>
                  <a:srgbClr val="333333">
                    <a:lumMod val="65000"/>
                    <a:lumOff val="35000"/>
                  </a:srgbClr>
                </a:solidFill>
                <a:latin typeface="Arial" panose="020B0604020202020204" pitchFamily="34" charset="0"/>
                <a:ea typeface="+mn-ea"/>
                <a:cs typeface="Arial" panose="020B0604020202020204" pitchFamily="34" charset="0"/>
              </a:defRPr>
            </a:pPr>
            <a:r>
              <a:rPr lang="en-CA" i="1" dirty="0" smtClean="0"/>
              <a:t>N=602</a:t>
            </a:r>
            <a:endParaRPr lang="en-CA" i="1" dirty="0"/>
          </a:p>
        </p:txBody>
      </p:sp>
      <p:sp>
        <p:nvSpPr>
          <p:cNvPr id="34" name="Rectangle 63"/>
          <p:cNvSpPr/>
          <p:nvPr/>
        </p:nvSpPr>
        <p:spPr>
          <a:xfrm>
            <a:off x="6967606" y="3184420"/>
            <a:ext cx="1180134" cy="253916"/>
          </a:xfrm>
          <a:prstGeom prst="rect">
            <a:avLst/>
          </a:prstGeom>
        </p:spPr>
        <p:txBody>
          <a:bodyPr wrap="square">
            <a:spAutoFit/>
          </a:bodyPr>
          <a:lstStyle/>
          <a:p>
            <a:r>
              <a:rPr lang="en-CA" sz="1050" dirty="0">
                <a:solidFill>
                  <a:schemeClr val="accent3">
                    <a:lumMod val="75000"/>
                  </a:schemeClr>
                </a:solidFill>
                <a:ea typeface="Roboto" panose="02000000000000000000" pitchFamily="2" charset="0"/>
              </a:rPr>
              <a:t>(r=0.77)</a:t>
            </a:r>
          </a:p>
        </p:txBody>
      </p:sp>
    </p:spTree>
    <p:extLst>
      <p:ext uri="{BB962C8B-B14F-4D97-AF65-F5344CB8AC3E}">
        <p14:creationId xmlns:p14="http://schemas.microsoft.com/office/powerpoint/2010/main" val="545986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p:nvPr/>
        </p:nvSpPr>
        <p:spPr>
          <a:xfrm>
            <a:off x="5348614" y="1741118"/>
            <a:ext cx="3528686" cy="4572000"/>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Achieving infrastructure stability is a must for mature IT organizations</a:t>
            </a:r>
          </a:p>
        </p:txBody>
      </p:sp>
      <p:grpSp>
        <p:nvGrpSpPr>
          <p:cNvPr id="10" name="Group 3"/>
          <p:cNvGrpSpPr/>
          <p:nvPr/>
        </p:nvGrpSpPr>
        <p:grpSpPr>
          <a:xfrm>
            <a:off x="275584" y="1923897"/>
            <a:ext cx="5125544" cy="2501984"/>
            <a:chOff x="308710" y="3647471"/>
            <a:chExt cx="5666157" cy="2676179"/>
          </a:xfrm>
        </p:grpSpPr>
        <p:cxnSp>
          <p:nvCxnSpPr>
            <p:cNvPr id="31" name="Straight Connector 4"/>
            <p:cNvCxnSpPr/>
            <p:nvPr/>
          </p:nvCxnSpPr>
          <p:spPr>
            <a:xfrm>
              <a:off x="2035020" y="4162178"/>
              <a:ext cx="936000" cy="0"/>
            </a:xfrm>
            <a:prstGeom prst="line">
              <a:avLst/>
            </a:prstGeom>
            <a:ln w="28575">
              <a:solidFill>
                <a:srgbClr val="42A94C"/>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5"/>
            <p:cNvCxnSpPr/>
            <p:nvPr/>
          </p:nvCxnSpPr>
          <p:spPr>
            <a:xfrm>
              <a:off x="2035020" y="4553332"/>
              <a:ext cx="720000" cy="0"/>
            </a:xfrm>
            <a:prstGeom prst="line">
              <a:avLst/>
            </a:prstGeom>
            <a:ln w="28575">
              <a:solidFill>
                <a:srgbClr val="1B85A3"/>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6"/>
            <p:cNvCxnSpPr/>
            <p:nvPr/>
          </p:nvCxnSpPr>
          <p:spPr>
            <a:xfrm>
              <a:off x="2035020" y="4944486"/>
              <a:ext cx="684000" cy="0"/>
            </a:xfrm>
            <a:prstGeom prst="line">
              <a:avLst/>
            </a:prstGeom>
            <a:ln w="28575">
              <a:solidFill>
                <a:srgbClr val="79B9C3"/>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7"/>
            <p:cNvCxnSpPr/>
            <p:nvPr/>
          </p:nvCxnSpPr>
          <p:spPr>
            <a:xfrm>
              <a:off x="2035020" y="5335640"/>
              <a:ext cx="864000" cy="0"/>
            </a:xfrm>
            <a:prstGeom prst="line">
              <a:avLst/>
            </a:prstGeom>
            <a:ln w="28575">
              <a:solidFill>
                <a:srgbClr val="D68B23"/>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8"/>
            <p:cNvCxnSpPr/>
            <p:nvPr/>
          </p:nvCxnSpPr>
          <p:spPr>
            <a:xfrm>
              <a:off x="2035020" y="5726794"/>
              <a:ext cx="900000" cy="0"/>
            </a:xfrm>
            <a:prstGeom prst="line">
              <a:avLst/>
            </a:prstGeom>
            <a:ln w="28575">
              <a:solidFill>
                <a:srgbClr val="AC5646"/>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2"/>
            <p:cNvGrpSpPr/>
            <p:nvPr/>
          </p:nvGrpSpPr>
          <p:grpSpPr>
            <a:xfrm>
              <a:off x="308710" y="3647471"/>
              <a:ext cx="1908082" cy="2676179"/>
              <a:chOff x="611560" y="1352303"/>
              <a:chExt cx="3312368" cy="5151194"/>
            </a:xfrm>
          </p:grpSpPr>
          <p:pic>
            <p:nvPicPr>
              <p:cNvPr id="16" name="Picture 2" descr="http://www.infotech.com/assets/guest/infographic/tower.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827584" y="1352303"/>
                <a:ext cx="3096344" cy="5151194"/>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38"/>
              <p:cNvSpPr/>
              <p:nvPr/>
            </p:nvSpPr>
            <p:spPr>
              <a:xfrm>
                <a:off x="611560" y="1415305"/>
                <a:ext cx="792087" cy="9558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8" name="Rectangle 39"/>
              <p:cNvSpPr/>
              <p:nvPr/>
            </p:nvSpPr>
            <p:spPr>
              <a:xfrm>
                <a:off x="612706" y="4665223"/>
                <a:ext cx="792088" cy="10680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9" name="Rectangle 40"/>
              <p:cNvSpPr/>
              <p:nvPr/>
            </p:nvSpPr>
            <p:spPr>
              <a:xfrm>
                <a:off x="611560" y="3227956"/>
                <a:ext cx="792088" cy="6416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sp>
          <p:nvSpPr>
            <p:cNvPr id="21" name="TextBox 19"/>
            <p:cNvSpPr txBox="1"/>
            <p:nvPr/>
          </p:nvSpPr>
          <p:spPr>
            <a:xfrm>
              <a:off x="2106698" y="5555472"/>
              <a:ext cx="3868169" cy="362125"/>
            </a:xfrm>
            <a:prstGeom prst="rect">
              <a:avLst/>
            </a:prstGeom>
            <a:noFill/>
          </p:spPr>
          <p:txBody>
            <a:bodyPr wrap="square" rtlCol="0">
              <a:spAutoFit/>
            </a:bodyPr>
            <a:lstStyle/>
            <a:p>
              <a:pPr algn="ctr">
                <a:defRPr/>
              </a:pPr>
              <a:r>
                <a:rPr lang="en-CA" sz="1600" b="1" kern="0" dirty="0">
                  <a:solidFill>
                    <a:srgbClr val="A24130"/>
                  </a:solidFill>
                </a:rPr>
                <a:t>Unstable </a:t>
              </a:r>
              <a:r>
                <a:rPr lang="en-CA" sz="1600" b="1" kern="0" dirty="0" smtClean="0">
                  <a:solidFill>
                    <a:srgbClr val="A24130"/>
                  </a:solidFill>
                </a:rPr>
                <a:t>– </a:t>
              </a:r>
              <a:r>
                <a:rPr lang="en-CA" sz="1600" b="1" kern="0" dirty="0">
                  <a:solidFill>
                    <a:srgbClr val="A24130"/>
                  </a:solidFill>
                </a:rPr>
                <a:t>Struggles</a:t>
              </a:r>
            </a:p>
          </p:txBody>
        </p:sp>
        <p:sp>
          <p:nvSpPr>
            <p:cNvPr id="22" name="TextBox 26"/>
            <p:cNvSpPr txBox="1"/>
            <p:nvPr/>
          </p:nvSpPr>
          <p:spPr>
            <a:xfrm>
              <a:off x="1966690" y="5161400"/>
              <a:ext cx="3868169" cy="362125"/>
            </a:xfrm>
            <a:prstGeom prst="rect">
              <a:avLst/>
            </a:prstGeom>
            <a:noFill/>
          </p:spPr>
          <p:txBody>
            <a:bodyPr wrap="square" rtlCol="0">
              <a:spAutoFit/>
            </a:bodyPr>
            <a:lstStyle/>
            <a:p>
              <a:pPr algn="ctr">
                <a:defRPr/>
              </a:pPr>
              <a:r>
                <a:rPr lang="en-CA" sz="1600" b="1" kern="0" dirty="0" smtClean="0">
                  <a:solidFill>
                    <a:srgbClr val="C49500"/>
                  </a:solidFill>
                </a:rPr>
                <a:t>Firefighter – </a:t>
              </a:r>
              <a:r>
                <a:rPr lang="en-CA" sz="1600" b="1" kern="0" dirty="0">
                  <a:solidFill>
                    <a:srgbClr val="C49500"/>
                  </a:solidFill>
                </a:rPr>
                <a:t>Supports</a:t>
              </a:r>
            </a:p>
          </p:txBody>
        </p:sp>
        <p:sp>
          <p:nvSpPr>
            <p:cNvPr id="23" name="TextBox 27"/>
            <p:cNvSpPr txBox="1"/>
            <p:nvPr/>
          </p:nvSpPr>
          <p:spPr>
            <a:xfrm>
              <a:off x="1968232" y="4792786"/>
              <a:ext cx="3816000" cy="296284"/>
            </a:xfrm>
            <a:prstGeom prst="rect">
              <a:avLst/>
            </a:prstGeom>
            <a:noFill/>
          </p:spPr>
          <p:txBody>
            <a:bodyPr wrap="square" rtlCol="0">
              <a:spAutoFit/>
            </a:bodyPr>
            <a:lstStyle/>
            <a:p>
              <a:pPr algn="ctr">
                <a:defRPr/>
              </a:pPr>
              <a:r>
                <a:rPr lang="en-CA" sz="1200" b="1" kern="0" dirty="0">
                  <a:solidFill>
                    <a:schemeClr val="accent4">
                      <a:lumMod val="50000"/>
                    </a:schemeClr>
                  </a:solidFill>
                </a:rPr>
                <a:t>Trusted Operator </a:t>
              </a:r>
              <a:r>
                <a:rPr lang="en-CA" sz="1200" b="1" kern="0" dirty="0" smtClean="0">
                  <a:solidFill>
                    <a:schemeClr val="accent4">
                      <a:lumMod val="50000"/>
                    </a:schemeClr>
                  </a:solidFill>
                </a:rPr>
                <a:t>– </a:t>
              </a:r>
              <a:r>
                <a:rPr lang="en-CA" sz="1200" b="1" kern="0" dirty="0">
                  <a:solidFill>
                    <a:schemeClr val="accent4">
                      <a:lumMod val="50000"/>
                    </a:schemeClr>
                  </a:solidFill>
                </a:rPr>
                <a:t>Optimizes</a:t>
              </a:r>
            </a:p>
          </p:txBody>
        </p:sp>
        <p:sp>
          <p:nvSpPr>
            <p:cNvPr id="24" name="TextBox 28"/>
            <p:cNvSpPr txBox="1"/>
            <p:nvPr/>
          </p:nvSpPr>
          <p:spPr>
            <a:xfrm>
              <a:off x="1971307" y="4388076"/>
              <a:ext cx="3868171" cy="296284"/>
            </a:xfrm>
            <a:prstGeom prst="rect">
              <a:avLst/>
            </a:prstGeom>
            <a:noFill/>
          </p:spPr>
          <p:txBody>
            <a:bodyPr wrap="square" rtlCol="0">
              <a:spAutoFit/>
            </a:bodyPr>
            <a:lstStyle/>
            <a:p>
              <a:pPr algn="ctr">
                <a:defRPr/>
              </a:pPr>
              <a:r>
                <a:rPr lang="en-CA" sz="1200" b="1" kern="0" dirty="0">
                  <a:solidFill>
                    <a:schemeClr val="accent4">
                      <a:lumMod val="50000"/>
                    </a:schemeClr>
                  </a:solidFill>
                </a:rPr>
                <a:t>Business Partner </a:t>
              </a:r>
              <a:r>
                <a:rPr lang="en-CA" sz="1200" b="1" kern="0" dirty="0" smtClean="0">
                  <a:solidFill>
                    <a:schemeClr val="accent4">
                      <a:lumMod val="50000"/>
                    </a:schemeClr>
                  </a:solidFill>
                </a:rPr>
                <a:t>– </a:t>
              </a:r>
              <a:r>
                <a:rPr lang="en-CA" sz="1200" b="1" kern="0" dirty="0">
                  <a:solidFill>
                    <a:schemeClr val="accent4">
                      <a:lumMod val="50000"/>
                    </a:schemeClr>
                  </a:solidFill>
                </a:rPr>
                <a:t>Expands</a:t>
              </a:r>
            </a:p>
          </p:txBody>
        </p:sp>
        <p:sp>
          <p:nvSpPr>
            <p:cNvPr id="25" name="TextBox 29"/>
            <p:cNvSpPr txBox="1"/>
            <p:nvPr/>
          </p:nvSpPr>
          <p:spPr>
            <a:xfrm>
              <a:off x="1992296" y="4030665"/>
              <a:ext cx="3868169" cy="446275"/>
            </a:xfrm>
            <a:prstGeom prst="rect">
              <a:avLst/>
            </a:prstGeom>
            <a:noFill/>
          </p:spPr>
          <p:txBody>
            <a:bodyPr wrap="square" rtlCol="0">
              <a:spAutoFit/>
            </a:bodyPr>
            <a:lstStyle/>
            <a:p>
              <a:pPr algn="ctr">
                <a:defRPr/>
              </a:pPr>
              <a:r>
                <a:rPr lang="en-CA" sz="1200" b="1" kern="0" dirty="0">
                  <a:solidFill>
                    <a:schemeClr val="accent4">
                      <a:lumMod val="50000"/>
                    </a:schemeClr>
                  </a:solidFill>
                </a:rPr>
                <a:t>Innovator – Transforms</a:t>
              </a:r>
              <a:br>
                <a:rPr lang="en-CA" sz="1200" b="1" kern="0" dirty="0">
                  <a:solidFill>
                    <a:schemeClr val="accent4">
                      <a:lumMod val="50000"/>
                    </a:schemeClr>
                  </a:solidFill>
                </a:rPr>
              </a:br>
              <a:endParaRPr lang="en-CA" sz="1050" b="1" kern="0" dirty="0">
                <a:solidFill>
                  <a:schemeClr val="accent4">
                    <a:lumMod val="50000"/>
                  </a:schemeClr>
                </a:solidFill>
              </a:endParaRPr>
            </a:p>
          </p:txBody>
        </p:sp>
      </p:grpSp>
      <p:graphicFrame>
        <p:nvGraphicFramePr>
          <p:cNvPr id="38" name="Chart 56"/>
          <p:cNvGraphicFramePr/>
          <p:nvPr>
            <p:extLst>
              <p:ext uri="{D42A27DB-BD31-4B8C-83A1-F6EECF244321}">
                <p14:modId xmlns:p14="http://schemas.microsoft.com/office/powerpoint/2010/main" val="971778934"/>
              </p:ext>
            </p:extLst>
          </p:nvPr>
        </p:nvGraphicFramePr>
        <p:xfrm>
          <a:off x="5532479" y="3556701"/>
          <a:ext cx="3143499" cy="271394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58"/>
          <p:cNvSpPr/>
          <p:nvPr/>
        </p:nvSpPr>
        <p:spPr>
          <a:xfrm>
            <a:off x="5538370" y="1914546"/>
            <a:ext cx="3137608" cy="1569660"/>
          </a:xfrm>
          <a:prstGeom prst="rect">
            <a:avLst/>
          </a:prstGeom>
        </p:spPr>
        <p:txBody>
          <a:bodyPr wrap="square">
            <a:spAutoFit/>
          </a:bodyPr>
          <a:lstStyle/>
          <a:p>
            <a:r>
              <a:rPr lang="en-CA" sz="1200" b="1" dirty="0"/>
              <a:t>The average business stakeholder satisfaction for those with network satisfaction less than 70% is 59%. </a:t>
            </a:r>
          </a:p>
          <a:p>
            <a:endParaRPr lang="en-CA" sz="1200" b="1" dirty="0"/>
          </a:p>
          <a:p>
            <a:r>
              <a:rPr lang="en-CA" sz="1200" b="1" dirty="0"/>
              <a:t>This is 21% lower than those </a:t>
            </a:r>
            <a:r>
              <a:rPr lang="en-CA" sz="1200" b="1" dirty="0" smtClean="0"/>
              <a:t>who </a:t>
            </a:r>
            <a:r>
              <a:rPr lang="en-CA" sz="1200" b="1" dirty="0"/>
              <a:t>had a satisfaction with </a:t>
            </a:r>
            <a:r>
              <a:rPr lang="en-CA" sz="1200" b="1" dirty="0" smtClean="0"/>
              <a:t>the network </a:t>
            </a:r>
            <a:r>
              <a:rPr lang="en-CA" sz="1200" b="1" dirty="0"/>
              <a:t>of 70% and above.</a:t>
            </a:r>
          </a:p>
          <a:p>
            <a:endParaRPr lang="en-CA" sz="1200" b="1" dirty="0"/>
          </a:p>
        </p:txBody>
      </p:sp>
      <p:grpSp>
        <p:nvGrpSpPr>
          <p:cNvPr id="26" name="Group 59"/>
          <p:cNvGrpSpPr/>
          <p:nvPr/>
        </p:nvGrpSpPr>
        <p:grpSpPr>
          <a:xfrm>
            <a:off x="278137" y="4468358"/>
            <a:ext cx="4854483" cy="1845531"/>
            <a:chOff x="288768" y="1566655"/>
            <a:chExt cx="4854483" cy="1845531"/>
          </a:xfrm>
        </p:grpSpPr>
        <p:sp>
          <p:nvSpPr>
            <p:cNvPr id="42" name="Rectangle 60"/>
            <p:cNvSpPr/>
            <p:nvPr/>
          </p:nvSpPr>
          <p:spPr>
            <a:xfrm>
              <a:off x="288768" y="1566655"/>
              <a:ext cx="4759169" cy="184199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41" name="TextBox 61"/>
            <p:cNvSpPr txBox="1"/>
            <p:nvPr/>
          </p:nvSpPr>
          <p:spPr>
            <a:xfrm>
              <a:off x="323099" y="1642471"/>
              <a:ext cx="4820152" cy="1769715"/>
            </a:xfrm>
            <a:prstGeom prst="rect">
              <a:avLst/>
            </a:prstGeom>
          </p:spPr>
          <p:txBody>
            <a:bodyPr wrap="square" rtlCol="0">
              <a:spAutoFit/>
            </a:bodyPr>
            <a:lstStyle/>
            <a:p>
              <a:r>
                <a:rPr lang="en-CA" sz="1200" dirty="0">
                  <a:solidFill>
                    <a:srgbClr val="333333"/>
                  </a:solidFill>
                </a:rPr>
                <a:t>An IT organization cannot successfully transition into a higher maturity without first providing reliable, quality infrastructure service that meets organizational needs. </a:t>
              </a:r>
            </a:p>
            <a:p>
              <a:endParaRPr lang="en-CA" sz="1200" dirty="0">
                <a:solidFill>
                  <a:srgbClr val="333333"/>
                </a:solidFill>
              </a:endParaRPr>
            </a:p>
            <a:p>
              <a:r>
                <a:rPr lang="en-CA" sz="1200" b="1" dirty="0">
                  <a:solidFill>
                    <a:srgbClr val="333333"/>
                  </a:solidFill>
                </a:rPr>
                <a:t>A sound infrastructure system is a prerequisite for any organization wishing to become a business partner or innovator. </a:t>
              </a:r>
              <a:r>
                <a:rPr lang="en-CA" sz="1200" dirty="0">
                  <a:solidFill>
                    <a:srgbClr val="333333"/>
                  </a:solidFill>
                </a:rPr>
                <a:t>Infrastructure provides the foundation that enables the successful usage of user-facing technology, including </a:t>
              </a:r>
              <a:r>
                <a:rPr lang="en-CA" sz="1200" dirty="0" smtClean="0">
                  <a:solidFill>
                    <a:srgbClr val="333333"/>
                  </a:solidFill>
                </a:rPr>
                <a:t>applications </a:t>
              </a:r>
              <a:r>
                <a:rPr lang="en-CA" sz="1200" dirty="0">
                  <a:solidFill>
                    <a:srgbClr val="333333"/>
                  </a:solidFill>
                </a:rPr>
                <a:t>and data</a:t>
              </a:r>
              <a:r>
                <a:rPr lang="en-CA" sz="1300" dirty="0">
                  <a:solidFill>
                    <a:srgbClr val="333333"/>
                  </a:solidFill>
                </a:rPr>
                <a:t>. </a:t>
              </a:r>
            </a:p>
          </p:txBody>
        </p:sp>
      </p:grpSp>
      <p:sp>
        <p:nvSpPr>
          <p:cNvPr id="14" name="Rectangle 63"/>
          <p:cNvSpPr/>
          <p:nvPr/>
        </p:nvSpPr>
        <p:spPr>
          <a:xfrm>
            <a:off x="278137" y="1159408"/>
            <a:ext cx="8625780" cy="584775"/>
          </a:xfrm>
          <a:prstGeom prst="rect">
            <a:avLst/>
          </a:prstGeom>
        </p:spPr>
        <p:txBody>
          <a:bodyPr wrap="square">
            <a:spAutoFit/>
          </a:bodyPr>
          <a:lstStyle/>
          <a:p>
            <a:r>
              <a:rPr lang="en-CA" sz="1600" b="1" dirty="0">
                <a:solidFill>
                  <a:schemeClr val="accent2"/>
                </a:solidFill>
              </a:rPr>
              <a:t>IT organizations with poor infrastructure will consistently struggle with low operational maturity.  </a:t>
            </a:r>
          </a:p>
        </p:txBody>
      </p:sp>
    </p:spTree>
    <p:extLst>
      <p:ext uri="{BB962C8B-B14F-4D97-AF65-F5344CB8AC3E}">
        <p14:creationId xmlns:p14="http://schemas.microsoft.com/office/powerpoint/2010/main" val="540360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Poor infrastructure design manifests in many pains across the organization</a:t>
            </a:r>
          </a:p>
        </p:txBody>
      </p:sp>
      <p:sp>
        <p:nvSpPr>
          <p:cNvPr id="4" name="Rectangle 13"/>
          <p:cNvSpPr/>
          <p:nvPr/>
        </p:nvSpPr>
        <p:spPr>
          <a:xfrm>
            <a:off x="945170" y="3954445"/>
            <a:ext cx="7510072" cy="18288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TextBox 14"/>
          <p:cNvSpPr txBox="1"/>
          <p:nvPr/>
        </p:nvSpPr>
        <p:spPr>
          <a:xfrm>
            <a:off x="257174" y="1328347"/>
            <a:ext cx="8620125" cy="830997"/>
          </a:xfrm>
          <a:prstGeom prst="rect">
            <a:avLst/>
          </a:prstGeom>
        </p:spPr>
        <p:txBody>
          <a:bodyPr wrap="square" rtlCol="0">
            <a:spAutoFit/>
          </a:bodyPr>
          <a:lstStyle/>
          <a:p>
            <a:r>
              <a:rPr lang="en-CA" sz="1600" dirty="0">
                <a:solidFill>
                  <a:srgbClr val="333333"/>
                </a:solidFill>
              </a:rPr>
              <a:t>An infrastructure system that is designed reactively with an </a:t>
            </a:r>
            <a:r>
              <a:rPr lang="en-CA" sz="1600" dirty="0" smtClean="0">
                <a:solidFill>
                  <a:srgbClr val="333333"/>
                </a:solidFill>
              </a:rPr>
              <a:t>ad hoc </a:t>
            </a:r>
            <a:r>
              <a:rPr lang="en-CA" sz="1600" dirty="0">
                <a:solidFill>
                  <a:srgbClr val="333333"/>
                </a:solidFill>
              </a:rPr>
              <a:t>approach inherently exhibits many flaws. These flaws will manifest in many pains, both visible and invisible, within the infrastructure team and across the entire organization.  </a:t>
            </a:r>
          </a:p>
        </p:txBody>
      </p:sp>
      <p:sp>
        <p:nvSpPr>
          <p:cNvPr id="6" name="Rectangle 15"/>
          <p:cNvSpPr/>
          <p:nvPr/>
        </p:nvSpPr>
        <p:spPr>
          <a:xfrm>
            <a:off x="1304538" y="4284228"/>
            <a:ext cx="1872000" cy="1169233"/>
          </a:xfrm>
          <a:prstGeom prst="rect">
            <a:avLst/>
          </a:prstGeom>
          <a:solidFill>
            <a:schemeClr val="accent6">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solidFill>
                  <a:schemeClr val="tx1"/>
                </a:solidFill>
              </a:rPr>
              <a:t>Frequent capacity-related incidents</a:t>
            </a:r>
          </a:p>
        </p:txBody>
      </p:sp>
      <p:sp>
        <p:nvSpPr>
          <p:cNvPr id="7" name="Rectangle 16"/>
          <p:cNvSpPr/>
          <p:nvPr/>
        </p:nvSpPr>
        <p:spPr>
          <a:xfrm>
            <a:off x="3737406" y="4284228"/>
            <a:ext cx="1872000" cy="1169233"/>
          </a:xfrm>
          <a:prstGeom prst="rect">
            <a:avLst/>
          </a:prstGeom>
          <a:solidFill>
            <a:schemeClr val="accent6">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solidFill>
                  <a:schemeClr val="tx1"/>
                </a:solidFill>
              </a:rPr>
              <a:t>A high number of outages </a:t>
            </a:r>
            <a:r>
              <a:rPr lang="en-CA" sz="1300" dirty="0" smtClean="0">
                <a:solidFill>
                  <a:schemeClr val="tx1"/>
                </a:solidFill>
              </a:rPr>
              <a:t>and </a:t>
            </a:r>
            <a:r>
              <a:rPr lang="en-CA" sz="1300" dirty="0">
                <a:solidFill>
                  <a:schemeClr val="tx1"/>
                </a:solidFill>
              </a:rPr>
              <a:t>low availability of services</a:t>
            </a:r>
          </a:p>
        </p:txBody>
      </p:sp>
      <p:sp>
        <p:nvSpPr>
          <p:cNvPr id="8" name="Rectangle 17"/>
          <p:cNvSpPr/>
          <p:nvPr/>
        </p:nvSpPr>
        <p:spPr>
          <a:xfrm>
            <a:off x="6096324" y="4284228"/>
            <a:ext cx="1872000" cy="1169233"/>
          </a:xfrm>
          <a:prstGeom prst="rect">
            <a:avLst/>
          </a:prstGeom>
          <a:solidFill>
            <a:schemeClr val="accent6">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solidFill>
                  <a:schemeClr val="tx1"/>
                </a:solidFill>
              </a:rPr>
              <a:t>High costs of operating </a:t>
            </a:r>
            <a:r>
              <a:rPr lang="en-CA" sz="1300" dirty="0" smtClean="0">
                <a:solidFill>
                  <a:schemeClr val="tx1"/>
                </a:solidFill>
              </a:rPr>
              <a:t>and </a:t>
            </a:r>
            <a:r>
              <a:rPr lang="en-CA" sz="1300" dirty="0">
                <a:solidFill>
                  <a:schemeClr val="tx1"/>
                </a:solidFill>
              </a:rPr>
              <a:t>maintaining existing infrastructure technology</a:t>
            </a:r>
          </a:p>
        </p:txBody>
      </p:sp>
      <p:sp>
        <p:nvSpPr>
          <p:cNvPr id="9" name="Rectangle 18"/>
          <p:cNvSpPr/>
          <p:nvPr/>
        </p:nvSpPr>
        <p:spPr>
          <a:xfrm>
            <a:off x="1859570" y="2455429"/>
            <a:ext cx="5846164" cy="1289154"/>
          </a:xfrm>
          <a:prstGeom prst="rect">
            <a:avLst/>
          </a:prstGeom>
          <a:solidFill>
            <a:schemeClr val="accent4">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ectangle 19"/>
          <p:cNvSpPr/>
          <p:nvPr/>
        </p:nvSpPr>
        <p:spPr>
          <a:xfrm>
            <a:off x="2598136" y="2672786"/>
            <a:ext cx="1872000" cy="85444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solidFill>
                  <a:schemeClr val="tx1"/>
                </a:solidFill>
              </a:rPr>
              <a:t>Customer dissatisfaction </a:t>
            </a:r>
            <a:r>
              <a:rPr lang="en-CA" sz="1300" dirty="0" smtClean="0">
                <a:solidFill>
                  <a:schemeClr val="tx1"/>
                </a:solidFill>
              </a:rPr>
              <a:t>and poor </a:t>
            </a:r>
            <a:r>
              <a:rPr lang="en-CA" sz="1300" dirty="0">
                <a:solidFill>
                  <a:schemeClr val="tx1"/>
                </a:solidFill>
              </a:rPr>
              <a:t>view of IT</a:t>
            </a:r>
          </a:p>
        </p:txBody>
      </p:sp>
      <p:sp>
        <p:nvSpPr>
          <p:cNvPr id="11" name="Rectangle 20"/>
          <p:cNvSpPr/>
          <p:nvPr/>
        </p:nvSpPr>
        <p:spPr>
          <a:xfrm>
            <a:off x="4889607" y="2672786"/>
            <a:ext cx="1872000" cy="85444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solidFill>
                  <a:schemeClr val="tx1"/>
                </a:solidFill>
              </a:rPr>
              <a:t>Reduced organizational efficiency </a:t>
            </a:r>
            <a:r>
              <a:rPr lang="en-CA" sz="1300" dirty="0" smtClean="0">
                <a:solidFill>
                  <a:schemeClr val="tx1"/>
                </a:solidFill>
              </a:rPr>
              <a:t>and </a:t>
            </a:r>
            <a:r>
              <a:rPr lang="en-CA" sz="1300" dirty="0">
                <a:solidFill>
                  <a:schemeClr val="tx1"/>
                </a:solidFill>
              </a:rPr>
              <a:t>competitiveness</a:t>
            </a:r>
          </a:p>
        </p:txBody>
      </p:sp>
      <p:sp>
        <p:nvSpPr>
          <p:cNvPr id="12" name="Rectangle 21"/>
          <p:cNvSpPr/>
          <p:nvPr/>
        </p:nvSpPr>
        <p:spPr>
          <a:xfrm rot="16200000">
            <a:off x="-82582" y="4787716"/>
            <a:ext cx="1652504" cy="338554"/>
          </a:xfrm>
          <a:prstGeom prst="rect">
            <a:avLst/>
          </a:prstGeom>
        </p:spPr>
        <p:txBody>
          <a:bodyPr wrap="none">
            <a:spAutoFit/>
          </a:bodyPr>
          <a:lstStyle/>
          <a:p>
            <a:pPr algn="ctr"/>
            <a:r>
              <a:rPr lang="en-CA" sz="1600" dirty="0"/>
              <a:t>Internal IT pains</a:t>
            </a:r>
          </a:p>
        </p:txBody>
      </p:sp>
      <p:sp>
        <p:nvSpPr>
          <p:cNvPr id="13" name="Rectangle 22"/>
          <p:cNvSpPr/>
          <p:nvPr/>
        </p:nvSpPr>
        <p:spPr>
          <a:xfrm rot="16200000">
            <a:off x="813927" y="2908801"/>
            <a:ext cx="1506511" cy="584775"/>
          </a:xfrm>
          <a:prstGeom prst="rect">
            <a:avLst/>
          </a:prstGeom>
        </p:spPr>
        <p:txBody>
          <a:bodyPr wrap="square">
            <a:spAutoFit/>
          </a:bodyPr>
          <a:lstStyle/>
          <a:p>
            <a:pPr algn="ctr"/>
            <a:r>
              <a:rPr lang="en-CA" sz="1600" dirty="0"/>
              <a:t>Organizational pains</a:t>
            </a:r>
          </a:p>
        </p:txBody>
      </p:sp>
    </p:spTree>
    <p:extLst>
      <p:ext uri="{BB962C8B-B14F-4D97-AF65-F5344CB8AC3E}">
        <p14:creationId xmlns:p14="http://schemas.microsoft.com/office/powerpoint/2010/main" val="2360887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6"/>
          <p:cNvSpPr/>
          <p:nvPr/>
        </p:nvSpPr>
        <p:spPr>
          <a:xfrm>
            <a:off x="6618873" y="4131197"/>
            <a:ext cx="1844760" cy="1108463"/>
          </a:xfrm>
          <a:prstGeom prst="roundRect">
            <a:avLst>
              <a:gd name="adj" fmla="val 8265"/>
            </a:avLst>
          </a:prstGeom>
          <a:solidFill>
            <a:schemeClr val="tx1">
              <a:lumMod val="60000"/>
              <a:lumOff val="40000"/>
            </a:schemeClr>
          </a:solidFill>
          <a:ln w="38100">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r>
              <a:rPr lang="en-CA" dirty="0">
                <a:solidFill>
                  <a:srgbClr val="FFFFFF"/>
                </a:solidFill>
              </a:rPr>
              <a:t>Security</a:t>
            </a:r>
            <a:br>
              <a:rPr lang="en-CA" dirty="0">
                <a:solidFill>
                  <a:srgbClr val="FFFFFF"/>
                </a:solidFill>
              </a:rPr>
            </a:br>
            <a:r>
              <a:rPr lang="en-CA" dirty="0">
                <a:solidFill>
                  <a:srgbClr val="FFFFFF"/>
                </a:solidFill>
              </a:rPr>
              <a:t>Architecture</a:t>
            </a:r>
          </a:p>
        </p:txBody>
      </p:sp>
      <p:sp>
        <p:nvSpPr>
          <p:cNvPr id="23" name="Rounded Rectangle 26"/>
          <p:cNvSpPr/>
          <p:nvPr/>
        </p:nvSpPr>
        <p:spPr>
          <a:xfrm>
            <a:off x="4718603" y="4131197"/>
            <a:ext cx="1844760" cy="1108463"/>
          </a:xfrm>
          <a:prstGeom prst="roundRect">
            <a:avLst>
              <a:gd name="adj" fmla="val 8265"/>
            </a:avLst>
          </a:prstGeom>
          <a:solidFill>
            <a:schemeClr val="accent2"/>
          </a:solidFill>
          <a:ln w="38100">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r>
              <a:rPr lang="en-CA" dirty="0">
                <a:solidFill>
                  <a:srgbClr val="FFFFFF"/>
                </a:solidFill>
              </a:rPr>
              <a:t>Infrastructure</a:t>
            </a:r>
            <a:br>
              <a:rPr lang="en-CA" dirty="0">
                <a:solidFill>
                  <a:srgbClr val="FFFFFF"/>
                </a:solidFill>
              </a:rPr>
            </a:br>
            <a:r>
              <a:rPr lang="en-CA" dirty="0">
                <a:solidFill>
                  <a:srgbClr val="FFFFFF"/>
                </a:solidFill>
              </a:rPr>
              <a:t>Architecture</a:t>
            </a:r>
          </a:p>
        </p:txBody>
      </p:sp>
      <p:sp>
        <p:nvSpPr>
          <p:cNvPr id="2" name="Title 1"/>
          <p:cNvSpPr>
            <a:spLocks noGrp="1"/>
          </p:cNvSpPr>
          <p:nvPr>
            <p:ph type="title"/>
          </p:nvPr>
        </p:nvSpPr>
        <p:spPr/>
        <p:txBody>
          <a:bodyPr/>
          <a:lstStyle/>
          <a:p>
            <a:r>
              <a:rPr lang="en-CA" dirty="0"/>
              <a:t>Infrastructure </a:t>
            </a:r>
            <a:r>
              <a:rPr lang="en-CA" dirty="0" smtClean="0"/>
              <a:t>architecture is </a:t>
            </a:r>
            <a:r>
              <a:rPr lang="en-CA" dirty="0"/>
              <a:t>not a </a:t>
            </a:r>
            <a:r>
              <a:rPr lang="en-CA" dirty="0" smtClean="0"/>
              <a:t>standalone </a:t>
            </a:r>
            <a:r>
              <a:rPr lang="en-CA" dirty="0"/>
              <a:t>concept; it fits into the holistic design of </a:t>
            </a:r>
            <a:r>
              <a:rPr lang="en-CA" b="1" dirty="0" smtClean="0">
                <a:solidFill>
                  <a:schemeClr val="accent2"/>
                </a:solidFill>
              </a:rPr>
              <a:t>enterprise architecture</a:t>
            </a:r>
            <a:endParaRPr lang="en-CA" b="1" dirty="0">
              <a:solidFill>
                <a:schemeClr val="accent2"/>
              </a:solidFill>
            </a:endParaRPr>
          </a:p>
        </p:txBody>
      </p:sp>
      <p:sp>
        <p:nvSpPr>
          <p:cNvPr id="5" name="Rectangle 4"/>
          <p:cNvSpPr/>
          <p:nvPr/>
        </p:nvSpPr>
        <p:spPr>
          <a:xfrm>
            <a:off x="0" y="1123950"/>
            <a:ext cx="3956726" cy="5401137"/>
          </a:xfrm>
          <a:prstGeom prst="rect">
            <a:avLst/>
          </a:prstGeom>
          <a:solidFill>
            <a:srgbClr val="3357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Right Arrow 5"/>
          <p:cNvSpPr/>
          <p:nvPr/>
        </p:nvSpPr>
        <p:spPr>
          <a:xfrm>
            <a:off x="3489971" y="2896081"/>
            <a:ext cx="883691" cy="1626060"/>
          </a:xfrm>
          <a:prstGeom prst="rightArrow">
            <a:avLst/>
          </a:prstGeom>
          <a:solidFill>
            <a:srgbClr val="3357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p:cNvSpPr txBox="1"/>
          <p:nvPr/>
        </p:nvSpPr>
        <p:spPr>
          <a:xfrm>
            <a:off x="208426" y="1384189"/>
            <a:ext cx="3340317" cy="4078039"/>
          </a:xfrm>
          <a:prstGeom prst="rect">
            <a:avLst/>
          </a:prstGeom>
        </p:spPr>
        <p:txBody>
          <a:bodyPr wrap="square" rtlCol="0">
            <a:spAutoFit/>
          </a:bodyPr>
          <a:lstStyle/>
          <a:p>
            <a:pPr>
              <a:spcAft>
                <a:spcPts val="600"/>
              </a:spcAft>
            </a:pPr>
            <a:r>
              <a:rPr lang="en-CA" b="1" dirty="0">
                <a:solidFill>
                  <a:schemeClr val="accent2"/>
                </a:solidFill>
              </a:rPr>
              <a:t>Infrastructure </a:t>
            </a:r>
            <a:r>
              <a:rPr lang="en-CA" b="1" dirty="0" smtClean="0">
                <a:solidFill>
                  <a:schemeClr val="accent2"/>
                </a:solidFill>
              </a:rPr>
              <a:t>architecture in alignment</a:t>
            </a:r>
            <a:endParaRPr lang="en-CA" sz="1400" dirty="0" smtClean="0">
              <a:solidFill>
                <a:schemeClr val="bg1"/>
              </a:solidFill>
            </a:endParaRPr>
          </a:p>
          <a:p>
            <a:pPr>
              <a:spcAft>
                <a:spcPts val="600"/>
              </a:spcAft>
            </a:pPr>
            <a:r>
              <a:rPr lang="en-CA" sz="1600" dirty="0" smtClean="0">
                <a:solidFill>
                  <a:schemeClr val="bg1"/>
                </a:solidFill>
              </a:rPr>
              <a:t>Specifically</a:t>
            </a:r>
            <a:r>
              <a:rPr lang="en-CA" sz="1600" dirty="0">
                <a:solidFill>
                  <a:schemeClr val="bg1"/>
                </a:solidFill>
              </a:rPr>
              <a:t>, security </a:t>
            </a:r>
            <a:r>
              <a:rPr lang="en-CA" sz="1600" dirty="0" smtClean="0">
                <a:solidFill>
                  <a:schemeClr val="bg1"/>
                </a:solidFill>
              </a:rPr>
              <a:t>policies and </a:t>
            </a:r>
            <a:r>
              <a:rPr lang="en-CA" sz="1600" dirty="0">
                <a:solidFill>
                  <a:schemeClr val="bg1"/>
                </a:solidFill>
              </a:rPr>
              <a:t>application and data requirements, as well as the integration of these technologies are all necessary </a:t>
            </a:r>
            <a:r>
              <a:rPr lang="en-CA" sz="1600" dirty="0" smtClean="0">
                <a:solidFill>
                  <a:schemeClr val="bg1"/>
                </a:solidFill>
              </a:rPr>
              <a:t>considerations for infrastructure architecture. </a:t>
            </a:r>
            <a:r>
              <a:rPr lang="en-CA" sz="1600" dirty="0">
                <a:solidFill>
                  <a:schemeClr val="bg1"/>
                </a:solidFill>
              </a:rPr>
              <a:t>In other words, architecture is not done in a </a:t>
            </a:r>
            <a:r>
              <a:rPr lang="en-CA" sz="1600" dirty="0" smtClean="0">
                <a:solidFill>
                  <a:schemeClr val="bg1"/>
                </a:solidFill>
              </a:rPr>
              <a:t>silo – </a:t>
            </a:r>
            <a:r>
              <a:rPr lang="en-CA" sz="1600" dirty="0">
                <a:solidFill>
                  <a:schemeClr val="bg1"/>
                </a:solidFill>
              </a:rPr>
              <a:t>it is a collaborative effort to create a single solution. </a:t>
            </a:r>
          </a:p>
          <a:p>
            <a:pPr>
              <a:spcAft>
                <a:spcPts val="600"/>
              </a:spcAft>
            </a:pPr>
            <a:endParaRPr lang="en-CA" sz="1600" b="1" dirty="0">
              <a:solidFill>
                <a:schemeClr val="bg1"/>
              </a:solidFill>
            </a:endParaRPr>
          </a:p>
          <a:p>
            <a:pPr>
              <a:spcAft>
                <a:spcPts val="600"/>
              </a:spcAft>
            </a:pPr>
            <a:r>
              <a:rPr lang="en-CA" sz="1600" b="1" dirty="0">
                <a:solidFill>
                  <a:schemeClr val="accent2"/>
                </a:solidFill>
              </a:rPr>
              <a:t>Infrastructure </a:t>
            </a:r>
            <a:r>
              <a:rPr lang="en-CA" sz="1600" b="1" dirty="0" smtClean="0">
                <a:solidFill>
                  <a:schemeClr val="accent2"/>
                </a:solidFill>
              </a:rPr>
              <a:t>architecture </a:t>
            </a:r>
            <a:r>
              <a:rPr lang="en-CA" sz="1600" dirty="0" smtClean="0">
                <a:solidFill>
                  <a:schemeClr val="bg1"/>
                </a:solidFill>
              </a:rPr>
              <a:t>reflects </a:t>
            </a:r>
            <a:r>
              <a:rPr lang="en-CA" sz="1600" dirty="0">
                <a:solidFill>
                  <a:schemeClr val="bg1"/>
                </a:solidFill>
              </a:rPr>
              <a:t>the strategy and alignment of the entire business.</a:t>
            </a:r>
            <a:endParaRPr lang="en-CA" sz="1600" b="1" dirty="0">
              <a:solidFill>
                <a:schemeClr val="bg1"/>
              </a:solidFill>
            </a:endParaRPr>
          </a:p>
        </p:txBody>
      </p:sp>
      <p:sp>
        <p:nvSpPr>
          <p:cNvPr id="9" name="Rounded Rectangle 24"/>
          <p:cNvSpPr/>
          <p:nvPr/>
        </p:nvSpPr>
        <p:spPr>
          <a:xfrm>
            <a:off x="4709064" y="1697599"/>
            <a:ext cx="3756965" cy="1102791"/>
          </a:xfrm>
          <a:prstGeom prst="roundRect">
            <a:avLst>
              <a:gd name="adj" fmla="val 6398"/>
            </a:avLst>
          </a:prstGeom>
          <a:solidFill>
            <a:schemeClr val="tx1">
              <a:lumMod val="60000"/>
              <a:lumOff val="40000"/>
            </a:schemeClr>
          </a:solidFill>
          <a:ln w="38100">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r>
              <a:rPr lang="en-CA" dirty="0">
                <a:solidFill>
                  <a:srgbClr val="FFFFFF"/>
                </a:solidFill>
              </a:rPr>
              <a:t>Business Architecture</a:t>
            </a:r>
          </a:p>
        </p:txBody>
      </p:sp>
      <p:sp>
        <p:nvSpPr>
          <p:cNvPr id="10" name="Rounded Rectangle 25"/>
          <p:cNvSpPr/>
          <p:nvPr/>
        </p:nvSpPr>
        <p:spPr>
          <a:xfrm>
            <a:off x="4707364" y="2908161"/>
            <a:ext cx="1855999" cy="1108462"/>
          </a:xfrm>
          <a:prstGeom prst="roundRect">
            <a:avLst>
              <a:gd name="adj" fmla="val 8286"/>
            </a:avLst>
          </a:prstGeom>
          <a:solidFill>
            <a:schemeClr val="accent4">
              <a:lumMod val="50000"/>
            </a:schemeClr>
          </a:solidFill>
          <a:ln w="38100">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r>
              <a:rPr lang="en-CA" dirty="0">
                <a:solidFill>
                  <a:srgbClr val="FFFFFF"/>
                </a:solidFill>
              </a:rPr>
              <a:t>Data</a:t>
            </a:r>
            <a:br>
              <a:rPr lang="en-CA" dirty="0">
                <a:solidFill>
                  <a:srgbClr val="FFFFFF"/>
                </a:solidFill>
              </a:rPr>
            </a:br>
            <a:r>
              <a:rPr lang="en-CA" dirty="0">
                <a:solidFill>
                  <a:srgbClr val="FFFFFF"/>
                </a:solidFill>
              </a:rPr>
              <a:t>Architecture</a:t>
            </a:r>
          </a:p>
        </p:txBody>
      </p:sp>
      <p:sp>
        <p:nvSpPr>
          <p:cNvPr id="11" name="Rounded Rectangle 26"/>
          <p:cNvSpPr/>
          <p:nvPr/>
        </p:nvSpPr>
        <p:spPr>
          <a:xfrm>
            <a:off x="6619569" y="2908159"/>
            <a:ext cx="1844760" cy="1108463"/>
          </a:xfrm>
          <a:prstGeom prst="roundRect">
            <a:avLst>
              <a:gd name="adj" fmla="val 8265"/>
            </a:avLst>
          </a:prstGeom>
          <a:solidFill>
            <a:schemeClr val="tx1">
              <a:lumMod val="60000"/>
              <a:lumOff val="40000"/>
            </a:schemeClr>
          </a:solidFill>
          <a:ln w="38100">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r>
              <a:rPr lang="en-CA" dirty="0">
                <a:solidFill>
                  <a:srgbClr val="FFFFFF"/>
                </a:solidFill>
              </a:rPr>
              <a:t>Application</a:t>
            </a:r>
            <a:br>
              <a:rPr lang="en-CA" dirty="0">
                <a:solidFill>
                  <a:srgbClr val="FFFFFF"/>
                </a:solidFill>
              </a:rPr>
            </a:br>
            <a:r>
              <a:rPr lang="en-CA" dirty="0">
                <a:solidFill>
                  <a:srgbClr val="FFFFFF"/>
                </a:solidFill>
              </a:rPr>
              <a:t>Architecture</a:t>
            </a:r>
          </a:p>
        </p:txBody>
      </p:sp>
      <p:sp>
        <p:nvSpPr>
          <p:cNvPr id="18" name="Text Placeholder 2"/>
          <p:cNvSpPr txBox="1">
            <a:spLocks/>
          </p:cNvSpPr>
          <p:nvPr/>
        </p:nvSpPr>
        <p:spPr bwMode="auto">
          <a:xfrm>
            <a:off x="4773244" y="5480371"/>
            <a:ext cx="3756962" cy="479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333333"/>
              </a:buClr>
              <a:buFont typeface="Arial" pitchFamily="34" charset="0"/>
              <a:buNone/>
            </a:pPr>
            <a:r>
              <a:rPr lang="en-CA" sz="1400" i="1" dirty="0">
                <a:solidFill>
                  <a:schemeClr val="bg1">
                    <a:lumMod val="50000"/>
                  </a:schemeClr>
                </a:solidFill>
              </a:rPr>
              <a:t>Adapted from TOGAF and Federal Enterprise Architecture Framework </a:t>
            </a:r>
          </a:p>
        </p:txBody>
      </p:sp>
      <p:sp>
        <p:nvSpPr>
          <p:cNvPr id="20" name="Rounded Rectangle 24"/>
          <p:cNvSpPr/>
          <p:nvPr/>
        </p:nvSpPr>
        <p:spPr>
          <a:xfrm>
            <a:off x="4476924" y="1539635"/>
            <a:ext cx="4229414" cy="3892058"/>
          </a:xfrm>
          <a:prstGeom prst="roundRect">
            <a:avLst>
              <a:gd name="adj" fmla="val 5924"/>
            </a:avLst>
          </a:prstGeom>
          <a:noFill/>
          <a:ln w="57150">
            <a:solidFill>
              <a:schemeClr val="accent1"/>
            </a:solidFill>
            <a:prstDash val="dash"/>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endParaRPr lang="en-CA" dirty="0">
              <a:solidFill>
                <a:srgbClr val="FFFFFF"/>
              </a:solidFill>
            </a:endParaRPr>
          </a:p>
        </p:txBody>
      </p:sp>
      <p:sp>
        <p:nvSpPr>
          <p:cNvPr id="21" name="TextBox 20"/>
          <p:cNvSpPr txBox="1"/>
          <p:nvPr/>
        </p:nvSpPr>
        <p:spPr>
          <a:xfrm>
            <a:off x="5109733" y="1320520"/>
            <a:ext cx="2910261" cy="369332"/>
          </a:xfrm>
          <a:prstGeom prst="rect">
            <a:avLst/>
          </a:prstGeom>
          <a:solidFill>
            <a:schemeClr val="bg1"/>
          </a:solidFill>
        </p:spPr>
        <p:txBody>
          <a:bodyPr wrap="square" rtlCol="0">
            <a:spAutoFit/>
          </a:bodyPr>
          <a:lstStyle/>
          <a:p>
            <a:pPr algn="ctr"/>
            <a:r>
              <a:rPr lang="en-CA" b="1" dirty="0">
                <a:solidFill>
                  <a:schemeClr val="accent1"/>
                </a:solidFill>
              </a:rPr>
              <a:t>Enterprise Architecture</a:t>
            </a:r>
            <a:endParaRPr lang="en-CA" b="1" dirty="0">
              <a:solidFill>
                <a:srgbClr val="007698"/>
              </a:solidFill>
            </a:endParaRPr>
          </a:p>
        </p:txBody>
      </p:sp>
      <p:sp>
        <p:nvSpPr>
          <p:cNvPr id="3" name="Left Arrow 7"/>
          <p:cNvSpPr/>
          <p:nvPr/>
        </p:nvSpPr>
        <p:spPr>
          <a:xfrm>
            <a:off x="6484400" y="4533028"/>
            <a:ext cx="329806" cy="304800"/>
          </a:xfrm>
          <a:prstGeom prst="leftArrow">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4" name="Down Arrow 15"/>
          <p:cNvSpPr/>
          <p:nvPr/>
        </p:nvSpPr>
        <p:spPr>
          <a:xfrm>
            <a:off x="5494686" y="3898156"/>
            <a:ext cx="281354" cy="304800"/>
          </a:xfrm>
          <a:prstGeom prst="downArrow">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12" name="Up-Down Arrow 16"/>
          <p:cNvSpPr/>
          <p:nvPr/>
        </p:nvSpPr>
        <p:spPr>
          <a:xfrm rot="2700000">
            <a:off x="6532807" y="3790330"/>
            <a:ext cx="246185" cy="439735"/>
          </a:xfrm>
          <a:prstGeom prst="upDownArrow">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7826366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2719</Words>
  <Application>Microsoft Office PowerPoint</Application>
  <PresentationFormat>On-screen Show (4:3)</PresentationFormat>
  <Paragraphs>247</Paragraphs>
  <Slides>18</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Slide Titles</vt:lpstr>
      </vt:variant>
      <vt:variant>
        <vt:i4>18</vt:i4>
      </vt:variant>
      <vt:variant>
        <vt:lpstr>Custom Shows</vt:lpstr>
      </vt:variant>
      <vt:variant>
        <vt:i4>1</vt:i4>
      </vt:variant>
    </vt:vector>
  </HeadingPairs>
  <TitlesOfParts>
    <vt:vector size="29" baseType="lpstr">
      <vt:lpstr>Arial</vt:lpstr>
      <vt:lpstr>Calibri</vt:lpstr>
      <vt:lpstr>Georgia</vt:lpstr>
      <vt:lpstr>Open Sans</vt:lpstr>
      <vt:lpstr>Roboto</vt:lpstr>
      <vt:lpstr>Roboto Regular</vt:lpstr>
      <vt:lpstr>Roboto Slab Bold</vt:lpstr>
      <vt:lpstr>Times New Roman</vt:lpstr>
      <vt:lpstr>Wingdings</vt:lpstr>
      <vt:lpstr>Theme1</vt:lpstr>
      <vt:lpstr>PowerPoint Presentation</vt:lpstr>
      <vt:lpstr>PowerPoint Presentation</vt:lpstr>
      <vt:lpstr>Our understanding of the problem</vt:lpstr>
      <vt:lpstr>Executive summary</vt:lpstr>
      <vt:lpstr>Infrastructure architecture rationalizes, standardizes, and structures an organization’s IT infrastructure landscape</vt:lpstr>
      <vt:lpstr>Reliable infrastructure is the most critical foundation for positive business outcomes</vt:lpstr>
      <vt:lpstr>Achieving infrastructure stability is a must for mature IT organizations</vt:lpstr>
      <vt:lpstr>Poor infrastructure design manifests in many pains across the organization</vt:lpstr>
      <vt:lpstr>Infrastructure architecture is not a standalone concept; it fits into the holistic design of enterprise architecture</vt:lpstr>
      <vt:lpstr>Enable significant improvement in IT and business outcomes through infrastructure architecture</vt:lpstr>
      <vt:lpstr>Proactive infrastructure design leads to achievable business goals</vt:lpstr>
      <vt:lpstr>Leverage metrics to track monetary benefits of implementing infrastructure architecture</vt:lpstr>
      <vt:lpstr>A financial services architecture team aligns infrastructure architecture to business goals</vt:lpstr>
      <vt:lpstr>Use Info-Tech’s methodology to achieve a optimal infrastructure architecture for your business</vt:lpstr>
      <vt:lpstr>Use these icons to help direct you as you navigate this research </vt:lpstr>
      <vt:lpstr>Info-Tech offers various levels of support to best suit your needs</vt:lpstr>
      <vt:lpstr>Align Infrastructure Architecture to Business Value – project overview</vt:lpstr>
      <vt:lpstr>Workshop overview </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2017-12-20T21:49:45Z</dcterms:modified>
</cp:coreProperties>
</file>