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88" r:id="rId2"/>
  </p:sldMasterIdLst>
  <p:notesMasterIdLst>
    <p:notesMasterId r:id="rId14"/>
  </p:notesMasterIdLst>
  <p:handoutMasterIdLst>
    <p:handoutMasterId r:id="rId15"/>
  </p:handoutMasterIdLst>
  <p:sldIdLst>
    <p:sldId id="278" r:id="rId3"/>
    <p:sldId id="488" r:id="rId4"/>
    <p:sldId id="521" r:id="rId5"/>
    <p:sldId id="520" r:id="rId6"/>
    <p:sldId id="507" r:id="rId7"/>
    <p:sldId id="581" r:id="rId8"/>
    <p:sldId id="612" r:id="rId9"/>
    <p:sldId id="542" r:id="rId10"/>
    <p:sldId id="580" r:id="rId11"/>
    <p:sldId id="579" r:id="rId12"/>
    <p:sldId id="613" r:id="rId13"/>
  </p:sldIdLst>
  <p:sldSz cx="9144000" cy="6858000" type="screen4x3"/>
  <p:notesSz cx="6858000" cy="9144000"/>
  <p:custShowLst>
    <p:custShow name="Custom Show 1" id="0">
      <p:sldLst>
        <p:sld r:id="rId3"/>
      </p:sldLst>
    </p:custShow>
  </p:custShowLst>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6B7"/>
    <a:srgbClr val="3C91D8"/>
    <a:srgbClr val="9BD4FF"/>
    <a:srgbClr val="70AEE2"/>
    <a:srgbClr val="D5E8F7"/>
    <a:srgbClr val="1E6096"/>
    <a:srgbClr val="406F96"/>
    <a:srgbClr val="000000"/>
    <a:srgbClr val="624D42"/>
    <a:srgbClr val="243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17" autoAdjust="0"/>
    <p:restoredTop sz="96256" autoAdjust="0"/>
  </p:normalViewPr>
  <p:slideViewPr>
    <p:cSldViewPr snapToGrid="0">
      <p:cViewPr varScale="1">
        <p:scale>
          <a:sx n="118" d="100"/>
          <a:sy n="118" d="100"/>
        </p:scale>
        <p:origin x="210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50" baseline="0">
                <a:solidFill>
                  <a:schemeClr val="tx1">
                    <a:lumMod val="65000"/>
                    <a:lumOff val="35000"/>
                  </a:schemeClr>
                </a:solidFill>
                <a:latin typeface="+mn-lt"/>
                <a:ea typeface="+mn-ea"/>
                <a:cs typeface="+mn-cs"/>
              </a:defRPr>
            </a:pPr>
            <a:r>
              <a:rPr lang="en-CA" sz="1100" b="1" cap="none" dirty="0" smtClean="0"/>
              <a:t>Per capita cost by industry classification of benchmarked companies</a:t>
            </a:r>
            <a:endParaRPr lang="en-CA" sz="1100" b="1" cap="none" dirty="0"/>
          </a:p>
        </c:rich>
      </c:tx>
      <c:layout>
        <c:manualLayout>
          <c:xMode val="edge"/>
          <c:yMode val="edge"/>
          <c:x val="0.19188087952076191"/>
          <c:y val="0"/>
        </c:manualLayout>
      </c:layout>
      <c:overlay val="0"/>
      <c:spPr>
        <a:noFill/>
        <a:ln>
          <a:noFill/>
        </a:ln>
        <a:effectLst/>
      </c:spPr>
      <c:txPr>
        <a:bodyPr rot="0" spcFirstLastPara="1" vertOverflow="ellipsis" vert="horz" wrap="square" anchor="ctr" anchorCtr="1"/>
        <a:lstStyle/>
        <a:p>
          <a:pPr>
            <a:defRPr sz="1100" b="1"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244776603436543"/>
          <c:y val="0.12837051161641269"/>
          <c:w val="0.67855066916184648"/>
          <c:h val="0.74568528684409141"/>
        </c:manualLayout>
      </c:layout>
      <c:barChart>
        <c:barDir val="bar"/>
        <c:grouping val="clustered"/>
        <c:varyColors val="0"/>
        <c:ser>
          <c:idx val="0"/>
          <c:order val="0"/>
          <c:tx>
            <c:strRef>
              <c:f>Sheet1!$B$1</c:f>
              <c:strCache>
                <c:ptCount val="1"/>
                <c:pt idx="0">
                  <c:v>Per capita cost by industry</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cat>
            <c:strRef>
              <c:f>Sheet1!$A$2:$A$17</c:f>
              <c:strCache>
                <c:ptCount val="16"/>
                <c:pt idx="0">
                  <c:v>Public</c:v>
                </c:pt>
                <c:pt idx="1">
                  <c:v>Hospitality</c:v>
                </c:pt>
                <c:pt idx="2">
                  <c:v>Research</c:v>
                </c:pt>
                <c:pt idx="3">
                  <c:v>Technology</c:v>
                </c:pt>
                <c:pt idx="4">
                  <c:v>Media</c:v>
                </c:pt>
                <c:pt idx="5">
                  <c:v>Retail</c:v>
                </c:pt>
                <c:pt idx="6">
                  <c:v>Industrial</c:v>
                </c:pt>
                <c:pt idx="7">
                  <c:v>Consumer</c:v>
                </c:pt>
                <c:pt idx="8">
                  <c:v>Services</c:v>
                </c:pt>
                <c:pt idx="9">
                  <c:v>Education</c:v>
                </c:pt>
                <c:pt idx="10">
                  <c:v>Communications</c:v>
                </c:pt>
                <c:pt idx="11">
                  <c:v>Transportation</c:v>
                </c:pt>
                <c:pt idx="12">
                  <c:v>Energy </c:v>
                </c:pt>
                <c:pt idx="13">
                  <c:v>Financial</c:v>
                </c:pt>
                <c:pt idx="14">
                  <c:v>Pharmaceutical </c:v>
                </c:pt>
                <c:pt idx="15">
                  <c:v>Health</c:v>
                </c:pt>
              </c:strCache>
            </c:strRef>
          </c:cat>
          <c:val>
            <c:numRef>
              <c:f>Sheet1!$B$2:$B$17</c:f>
              <c:numCache>
                <c:formatCode>"$"#,##0_);[Red]\("$"#,##0\)</c:formatCode>
                <c:ptCount val="16"/>
                <c:pt idx="0">
                  <c:v>73</c:v>
                </c:pt>
                <c:pt idx="1">
                  <c:v>135</c:v>
                </c:pt>
                <c:pt idx="2">
                  <c:v>166</c:v>
                </c:pt>
                <c:pt idx="3">
                  <c:v>178</c:v>
                </c:pt>
                <c:pt idx="4">
                  <c:v>185</c:v>
                </c:pt>
                <c:pt idx="5">
                  <c:v>189</c:v>
                </c:pt>
                <c:pt idx="6">
                  <c:v>190</c:v>
                </c:pt>
                <c:pt idx="7">
                  <c:v>218</c:v>
                </c:pt>
                <c:pt idx="8">
                  <c:v>219</c:v>
                </c:pt>
                <c:pt idx="9">
                  <c:v>225</c:v>
                </c:pt>
                <c:pt idx="10">
                  <c:v>237</c:v>
                </c:pt>
                <c:pt idx="11">
                  <c:v>252</c:v>
                </c:pt>
                <c:pt idx="12">
                  <c:v>256</c:v>
                </c:pt>
                <c:pt idx="13">
                  <c:v>259</c:v>
                </c:pt>
                <c:pt idx="14">
                  <c:v>298</c:v>
                </c:pt>
                <c:pt idx="15">
                  <c:v>398</c:v>
                </c:pt>
              </c:numCache>
            </c:numRef>
          </c:val>
        </c:ser>
        <c:dLbls>
          <c:showLegendKey val="0"/>
          <c:showVal val="0"/>
          <c:showCatName val="0"/>
          <c:showSerName val="0"/>
          <c:showPercent val="0"/>
          <c:showBubbleSize val="0"/>
        </c:dLbls>
        <c:gapWidth val="326"/>
        <c:overlap val="-58"/>
        <c:axId val="194738288"/>
        <c:axId val="194695024"/>
      </c:barChart>
      <c:catAx>
        <c:axId val="194738288"/>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4695024"/>
        <c:crosses val="autoZero"/>
        <c:auto val="1"/>
        <c:lblAlgn val="ctr"/>
        <c:lblOffset val="100"/>
        <c:noMultiLvlLbl val="0"/>
      </c:catAx>
      <c:valAx>
        <c:axId val="194695024"/>
        <c:scaling>
          <c:orientation val="minMax"/>
          <c:max val="400"/>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738288"/>
        <c:crosses val="autoZero"/>
        <c:crossBetween val="between"/>
      </c:valAx>
      <c:spPr>
        <a:solidFill>
          <a:schemeClr val="accent3">
            <a:lumMod val="20000"/>
            <a:lumOff val="8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spc="150" baseline="0">
                <a:solidFill>
                  <a:schemeClr val="bg1"/>
                </a:solidFill>
                <a:latin typeface="+mn-lt"/>
                <a:ea typeface="+mn-ea"/>
                <a:cs typeface="+mn-cs"/>
              </a:defRPr>
            </a:pPr>
            <a:r>
              <a:rPr lang="en-CA" sz="1000" cap="none" dirty="0" smtClean="0"/>
              <a:t>Benefits of Internal Collaboration</a:t>
            </a:r>
            <a:endParaRPr lang="en-CA" sz="1000" cap="none" dirty="0"/>
          </a:p>
        </c:rich>
      </c:tx>
      <c:layout>
        <c:manualLayout>
          <c:xMode val="edge"/>
          <c:yMode val="edge"/>
          <c:x val="0.21474585278678213"/>
          <c:y val="3.3662524078604955E-2"/>
        </c:manualLayout>
      </c:layout>
      <c:overlay val="0"/>
      <c:spPr>
        <a:noFill/>
        <a:ln>
          <a:noFill/>
        </a:ln>
        <a:effectLst/>
      </c:spPr>
      <c:txPr>
        <a:bodyPr rot="0" spcFirstLastPara="1" vertOverflow="ellipsis" vert="horz" wrap="square" anchor="ctr" anchorCtr="1"/>
        <a:lstStyle/>
        <a:p>
          <a:pPr>
            <a:defRPr sz="1000" b="1" i="0" u="none" strike="noStrike" kern="1200" cap="none" spc="150" baseline="0">
              <a:solidFill>
                <a:schemeClr val="bg1"/>
              </a:solidFill>
              <a:latin typeface="+mn-lt"/>
              <a:ea typeface="+mn-ea"/>
              <a:cs typeface="+mn-cs"/>
            </a:defRPr>
          </a:pPr>
          <a:endParaRPr lang="en-US"/>
        </a:p>
      </c:txPr>
    </c:title>
    <c:autoTitleDeleted val="0"/>
    <c:plotArea>
      <c:layout>
        <c:manualLayout>
          <c:layoutTarget val="inner"/>
          <c:xMode val="edge"/>
          <c:yMode val="edge"/>
          <c:x val="0.21811347428369365"/>
          <c:y val="0.13154699803149605"/>
          <c:w val="0.78188652571630635"/>
          <c:h val="0.41529970472440947"/>
        </c:manualLayout>
      </c:layout>
      <c:barChart>
        <c:barDir val="col"/>
        <c:grouping val="clustered"/>
        <c:varyColors val="0"/>
        <c:ser>
          <c:idx val="0"/>
          <c:order val="0"/>
          <c:tx>
            <c:strRef>
              <c:f>Sheet1!$B$1</c:f>
              <c:strCache>
                <c:ptCount val="1"/>
                <c:pt idx="0">
                  <c:v>Series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Sheet1!$A$2:$A$7</c:f>
              <c:strCache>
                <c:ptCount val="6"/>
                <c:pt idx="0">
                  <c:v>Increased operational efficiency</c:v>
                </c:pt>
                <c:pt idx="1">
                  <c:v>Increased problem solving</c:v>
                </c:pt>
                <c:pt idx="2">
                  <c:v>Increased productivity</c:v>
                </c:pt>
                <c:pt idx="3">
                  <c:v>Improved knowledge sharing</c:v>
                </c:pt>
                <c:pt idx="4">
                  <c:v>Increasing revenue growth</c:v>
                </c:pt>
                <c:pt idx="5">
                  <c:v>Improved communication</c:v>
                </c:pt>
              </c:strCache>
            </c:strRef>
          </c:cat>
          <c:val>
            <c:numRef>
              <c:f>Sheet1!$B$2:$B$7</c:f>
              <c:numCache>
                <c:formatCode>0%</c:formatCode>
                <c:ptCount val="6"/>
                <c:pt idx="0">
                  <c:v>0.42</c:v>
                </c:pt>
                <c:pt idx="1">
                  <c:v>0.33</c:v>
                </c:pt>
                <c:pt idx="2">
                  <c:v>0.28999999999999998</c:v>
                </c:pt>
                <c:pt idx="3">
                  <c:v>0.28000000000000003</c:v>
                </c:pt>
                <c:pt idx="4">
                  <c:v>0.25</c:v>
                </c:pt>
                <c:pt idx="5">
                  <c:v>0.21</c:v>
                </c:pt>
              </c:numCache>
            </c:numRef>
          </c:val>
        </c:ser>
        <c:dLbls>
          <c:showLegendKey val="0"/>
          <c:showVal val="0"/>
          <c:showCatName val="0"/>
          <c:showSerName val="0"/>
          <c:showPercent val="0"/>
          <c:showBubbleSize val="0"/>
        </c:dLbls>
        <c:gapWidth val="164"/>
        <c:axId val="274254272"/>
        <c:axId val="274248112"/>
      </c:barChart>
      <c:catAx>
        <c:axId val="27425427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1050" b="0" i="0" u="none" strike="noStrike" kern="1200" baseline="0">
                <a:solidFill>
                  <a:schemeClr val="bg1"/>
                </a:solidFill>
                <a:latin typeface="+mn-lt"/>
                <a:ea typeface="+mn-ea"/>
                <a:cs typeface="+mn-cs"/>
              </a:defRPr>
            </a:pPr>
            <a:endParaRPr lang="en-US"/>
          </a:p>
        </c:txPr>
        <c:crossAx val="274248112"/>
        <c:crosses val="autoZero"/>
        <c:auto val="0"/>
        <c:lblAlgn val="ctr"/>
        <c:lblOffset val="100"/>
        <c:noMultiLvlLbl val="0"/>
      </c:catAx>
      <c:valAx>
        <c:axId val="2742481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742542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12/12/2017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12/12/2017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77942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366917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25894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256194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2248248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5200203"/>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878572"/>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192832"/>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5513021"/>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5237551"/>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934903"/>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575722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4170858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9968707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6587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6545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3344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43344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115827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a:xfrm>
            <a:off x="0" y="-31213"/>
            <a:ext cx="9144000" cy="1124744"/>
          </a:xfrm>
        </p:spPr>
        <p:txBody>
          <a:bodyPr/>
          <a:lstStyle>
            <a:lvl1pPr marL="182563" indent="0">
              <a:defRPr>
                <a:solidFill>
                  <a:schemeClr val="bg1"/>
                </a:solidFill>
                <a:latin typeface="+mn-lt"/>
              </a:defRPr>
            </a:lvl1pPr>
          </a:lstStyle>
          <a:p>
            <a:r>
              <a:rPr lang="en-US" dirty="0" smtClean="0"/>
              <a:t>Executive Brief slide</a:t>
            </a:r>
            <a:endParaRPr lang="en-CA" dirty="0"/>
          </a:p>
        </p:txBody>
      </p:sp>
    </p:spTree>
    <p:extLst>
      <p:ext uri="{BB962C8B-B14F-4D97-AF65-F5344CB8AC3E}">
        <p14:creationId xmlns:p14="http://schemas.microsoft.com/office/powerpoint/2010/main" val="5282572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6" r:id="rId5"/>
    <p:sldLayoutId id="2147483764" r:id="rId6"/>
    <p:sldLayoutId id="2147483761" r:id="rId7"/>
    <p:sldLayoutId id="2147483769" r:id="rId8"/>
    <p:sldLayoutId id="2147483786" r:id="rId9"/>
    <p:sldLayoutId id="2147483787"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grpSp>
        <p:nvGrpSpPr>
          <p:cNvPr id="11" name="Group 10"/>
          <p:cNvGrpSpPr/>
          <p:nvPr userDrawn="1"/>
        </p:nvGrpSpPr>
        <p:grpSpPr>
          <a:xfrm>
            <a:off x="0" y="6525344"/>
            <a:ext cx="9144000" cy="338028"/>
            <a:chOff x="0" y="6525344"/>
            <a:chExt cx="9144000" cy="338028"/>
          </a:xfrm>
        </p:grpSpPr>
        <p:sp>
          <p:nvSpPr>
            <p:cNvPr id="8" name="Rectangle 7"/>
            <p:cNvSpPr/>
            <p:nvPr userDrawn="1"/>
          </p:nvSpPr>
          <p:spPr>
            <a:xfrm>
              <a:off x="0" y="6525344"/>
              <a:ext cx="6408204"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userDrawn="1"/>
          </p:nvSpPr>
          <p:spPr>
            <a:xfrm>
              <a:off x="6408204" y="6525344"/>
              <a:ext cx="2735796"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fontAlgn="base">
                <a:spcBef>
                  <a:spcPct val="0"/>
                </a:spcBef>
                <a:spcAft>
                  <a:spcPct val="0"/>
                </a:spcAft>
              </a:pPr>
              <a:fld id="{FF20F8B6-5AB9-41C4-A82C-4155E8A92B2C}" type="slidenum">
                <a:rPr lang="en-CA" sz="1000" smtClean="0">
                  <a:solidFill>
                    <a:srgbClr val="FFFFFF"/>
                  </a:solidFill>
                </a:rPr>
                <a:pPr marL="2151063" fontAlgn="base">
                  <a:spcBef>
                    <a:spcPct val="0"/>
                  </a:spcBef>
                  <a:spcAft>
                    <a:spcPct val="0"/>
                  </a:spcAft>
                </a:pPr>
                <a:t>‹#›</a:t>
              </a:fld>
              <a:endParaRPr lang="en-CA" sz="1000" dirty="0">
                <a:solidFill>
                  <a:srgbClr val="FFFFFF"/>
                </a:solidFill>
              </a:endParaRPr>
            </a:p>
          </p:txBody>
        </p:sp>
      </p:grpSp>
    </p:spTree>
    <p:extLst>
      <p:ext uri="{BB962C8B-B14F-4D97-AF65-F5344CB8AC3E}">
        <p14:creationId xmlns:p14="http://schemas.microsoft.com/office/powerpoint/2010/main" val="1283555859"/>
      </p:ext>
    </p:extLst>
  </p:cSld>
  <p:clrMap bg1="lt1" tx1="dk1" bg2="lt2" tx2="dk2" accent1="accent1" accent2="accent2" accent3="accent3" accent4="accent4" accent5="accent5" accent6="accent6" hlink="hlink" folHlink="folHlink"/>
  <p:sldLayoutIdLst>
    <p:sldLayoutId id="2147483789" r:id="rId1"/>
    <p:sldLayoutId id="2147483790"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develop-a-security-operations-strategy-phases-1-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hyperlink" Target="https://www.infotech.com/research/develop-a-security-operations-strategy-phases-1-3" TargetMode="External"/><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infotech.com/research/develop-a-security-operations-strategy-phases-1-3" TargetMode="External"/><Relationship Id="rId7" Type="http://schemas.openxmlformats.org/officeDocument/2006/relationships/image" Target="../media/image13.png"/><Relationship Id="rId2" Type="http://schemas.openxmlformats.org/officeDocument/2006/relationships/hyperlink" Target="http://www.infotech.com/" TargetMode="Externa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hyperlink" Target="https://www.infotech.com/research/develop-a-security-operations-strategy-phases-1-3" TargetMode="External"/><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www.infotech.com/research/develop-a-security-operations-strategy-phases-1-3"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www.infotech.com/research/develop-a-security-operations-strategy-phases-1-3"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hyperlink" Target="https://www.infotech.com/research/develop-a-security-operations-strategy-phases-1-3"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infotech.com/research/develop-a-security-operations-strategy-phases-1-3" TargetMode="External"/><Relationship Id="rId7" Type="http://schemas.openxmlformats.org/officeDocument/2006/relationships/image" Target="../media/image19.png"/><Relationship Id="rId2" Type="http://schemas.openxmlformats.org/officeDocument/2006/relationships/image" Target="../media/image17.emf"/><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ww.infotech.com/research/develop-a-security-operations-strategy-phases-1-3" TargetMode="External"/><Relationship Id="rId2" Type="http://schemas.openxmlformats.org/officeDocument/2006/relationships/chart" Target="../charts/chart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infotech.com/research/develop-a-security-operations-strategy-phases-1-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s://www.infotech.com/research/ss/design-and-implement-a-vulnerability-management-program" TargetMode="External"/><Relationship Id="rId13" Type="http://schemas.openxmlformats.org/officeDocument/2006/relationships/image" Target="../media/image12.png"/><Relationship Id="rId3" Type="http://schemas.openxmlformats.org/officeDocument/2006/relationships/hyperlink" Target="https://www.infotech.com/research/ss/integrate-threat-intelligence-into-your-security-operations" TargetMode="External"/><Relationship Id="rId7" Type="http://schemas.openxmlformats.org/officeDocument/2006/relationships/image" Target="../media/image21.jpeg"/><Relationship Id="rId12" Type="http://schemas.openxmlformats.org/officeDocument/2006/relationships/hyperlink" Target="https://www.infotech.com/research/develop-a-security-operations-strategy-phases-1-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nfotech.com/research/ss/develop-and-implement-a-security-incident-management-program" TargetMode="External"/><Relationship Id="rId11" Type="http://schemas.openxmlformats.org/officeDocument/2006/relationships/image" Target="../media/image23.jpeg"/><Relationship Id="rId5" Type="http://schemas.openxmlformats.org/officeDocument/2006/relationships/image" Target="../media/image20.jpeg"/><Relationship Id="rId10" Type="http://schemas.openxmlformats.org/officeDocument/2006/relationships/hyperlink" Target="https://www.infotech.com/research/ss/develop-a-next-gen-security-operations-program" TargetMode="External"/><Relationship Id="rId4" Type="http://schemas.openxmlformats.org/officeDocument/2006/relationships/hyperlink" Target="https://www.infotech.com/research/ss/develop-and-implement-a-security-incident-management-program/malware-infection-use-case-template" TargetMode="External"/><Relationship Id="rId9" Type="http://schemas.openxmlformats.org/officeDocument/2006/relationships/image" Target="../media/image22.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dirty="0" smtClean="0"/>
              <a:t>Develop </a:t>
            </a:r>
            <a:r>
              <a:rPr lang="en-US" dirty="0"/>
              <a:t>a</a:t>
            </a:r>
            <a:r>
              <a:rPr lang="en-US" dirty="0" smtClean="0"/>
              <a:t> Security Operations Strategy</a:t>
            </a:r>
            <a:endParaRPr lang="en-US" dirty="0"/>
          </a:p>
        </p:txBody>
      </p:sp>
      <p:sp>
        <p:nvSpPr>
          <p:cNvPr id="5" name="Tagline"/>
          <p:cNvSpPr>
            <a:spLocks noGrp="1"/>
          </p:cNvSpPr>
          <p:nvPr>
            <p:ph type="body" sz="quarter" idx="16"/>
          </p:nvPr>
        </p:nvSpPr>
        <p:spPr>
          <a:xfrm>
            <a:off x="774700" y="3715965"/>
            <a:ext cx="7467600" cy="508000"/>
          </a:xfrm>
        </p:spPr>
        <p:txBody>
          <a:bodyPr/>
          <a:lstStyle/>
          <a:p>
            <a:r>
              <a:rPr lang="en-CA" dirty="0"/>
              <a:t>Transition from a </a:t>
            </a:r>
            <a:r>
              <a:rPr lang="en-CA" dirty="0" smtClean="0"/>
              <a:t>security operations center </a:t>
            </a:r>
            <a:r>
              <a:rPr lang="en-CA" dirty="0"/>
              <a:t>to a </a:t>
            </a:r>
            <a:r>
              <a:rPr lang="en-CA" dirty="0" smtClean="0"/>
              <a:t>threat collaboration environment.</a:t>
            </a:r>
            <a:endParaRPr lang="en-CA" dirty="0"/>
          </a:p>
          <a:p>
            <a:endParaRPr lang="en-CA" dirty="0"/>
          </a:p>
        </p:txBody>
      </p:sp>
      <p:grpSp>
        <p:nvGrpSpPr>
          <p:cNvPr id="6" name="Group 5"/>
          <p:cNvGrpSpPr/>
          <p:nvPr/>
        </p:nvGrpSpPr>
        <p:grpSpPr>
          <a:xfrm>
            <a:off x="0" y="5402461"/>
            <a:ext cx="9144000" cy="1455539"/>
            <a:chOff x="0" y="5402461"/>
            <a:chExt cx="9144000" cy="1455539"/>
          </a:xfrm>
        </p:grpSpPr>
        <p:sp>
          <p:nvSpPr>
            <p:cNvPr id="7" name="Rectangle 6"/>
            <p:cNvSpPr/>
            <p:nvPr/>
          </p:nvSpPr>
          <p:spPr>
            <a:xfrm>
              <a:off x="0" y="5402461"/>
              <a:ext cx="9144000" cy="145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5402461"/>
              <a:ext cx="9144000" cy="1455539"/>
              <a:chOff x="0" y="5402461"/>
              <a:chExt cx="9144000" cy="1455539"/>
            </a:xfrm>
          </p:grpSpPr>
          <p:pic>
            <p:nvPicPr>
              <p:cNvPr id="9" name="Picture 8"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10" name="Group 9"/>
              <p:cNvGrpSpPr/>
              <p:nvPr/>
            </p:nvGrpSpPr>
            <p:grpSpPr>
              <a:xfrm>
                <a:off x="0" y="6266557"/>
                <a:ext cx="9144000" cy="591443"/>
                <a:chOff x="0" y="6266557"/>
                <a:chExt cx="9144000" cy="591443"/>
              </a:xfrm>
            </p:grpSpPr>
            <p:sp>
              <p:nvSpPr>
                <p:cNvPr id="11" name="Rectangle 10"/>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1997-2017 Info-Tech Research Group</a:t>
                  </a:r>
                  <a:endParaRPr lang="en-CA" sz="800" dirty="0">
                    <a:solidFill>
                      <a:schemeClr val="bg1">
                        <a:lumMod val="65000"/>
                      </a:schemeClr>
                    </a:solidFill>
                  </a:endParaRPr>
                </a:p>
              </p:txBody>
            </p:sp>
            <p:sp>
              <p:nvSpPr>
                <p:cNvPr id="12" name="Rectangle 11"/>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This blueprint will…</a:t>
            </a:r>
            <a:endParaRPr lang="en-CA" dirty="0"/>
          </a:p>
        </p:txBody>
      </p:sp>
      <p:sp>
        <p:nvSpPr>
          <p:cNvPr id="4" name="Chevron 3"/>
          <p:cNvSpPr/>
          <p:nvPr/>
        </p:nvSpPr>
        <p:spPr>
          <a:xfrm rot="5400000">
            <a:off x="3873094" y="4282756"/>
            <a:ext cx="1397814" cy="2160240"/>
          </a:xfrm>
          <a:prstGeom prst="chevron">
            <a:avLst>
              <a:gd name="adj" fmla="val 20758"/>
            </a:avLst>
          </a:prstGeom>
          <a:solidFill>
            <a:schemeClr val="accent3">
              <a:lumMod val="50000"/>
            </a:schemeClr>
          </a:solidFill>
          <a:ln>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2400" dirty="0">
                <a:solidFill>
                  <a:srgbClr val="FFFFFF"/>
                </a:solidFill>
              </a:rPr>
              <a:t>Phase 3b</a:t>
            </a:r>
          </a:p>
          <a:p>
            <a:pPr algn="ctr"/>
            <a:r>
              <a:rPr lang="en-US" sz="1000" dirty="0">
                <a:solidFill>
                  <a:srgbClr val="FFFFFF"/>
                </a:solidFill>
              </a:rPr>
              <a:t>Test your current capabilities with a table top </a:t>
            </a:r>
            <a:r>
              <a:rPr lang="en-US" sz="1000" dirty="0" smtClean="0">
                <a:solidFill>
                  <a:srgbClr val="FFFFFF"/>
                </a:solidFill>
              </a:rPr>
              <a:t>exercise</a:t>
            </a:r>
            <a:endParaRPr lang="en-US" sz="1000" dirty="0">
              <a:solidFill>
                <a:srgbClr val="FFFFFF"/>
              </a:solidFill>
            </a:endParaRPr>
          </a:p>
        </p:txBody>
      </p:sp>
      <p:sp>
        <p:nvSpPr>
          <p:cNvPr id="5" name="Chevron 4"/>
          <p:cNvSpPr/>
          <p:nvPr/>
        </p:nvSpPr>
        <p:spPr>
          <a:xfrm rot="5400000">
            <a:off x="3873094" y="3324629"/>
            <a:ext cx="1397814" cy="2160240"/>
          </a:xfrm>
          <a:prstGeom prst="chevron">
            <a:avLst>
              <a:gd name="adj" fmla="val 20758"/>
            </a:avLst>
          </a:prstGeom>
          <a:solidFill>
            <a:schemeClr val="accent3">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2400" dirty="0" smtClean="0">
                <a:solidFill>
                  <a:srgbClr val="FFFFFF"/>
                </a:solidFill>
              </a:rPr>
              <a:t>Phase 3a</a:t>
            </a:r>
            <a:endParaRPr lang="en-US" sz="2400" dirty="0">
              <a:solidFill>
                <a:srgbClr val="FFFFFF"/>
              </a:solidFill>
            </a:endParaRPr>
          </a:p>
          <a:p>
            <a:pPr algn="ctr"/>
            <a:r>
              <a:rPr lang="en-US" sz="1000" dirty="0" smtClean="0">
                <a:solidFill>
                  <a:srgbClr val="FFFFFF"/>
                </a:solidFill>
              </a:rPr>
              <a:t>Develop the process flow and specific interaction points between functions </a:t>
            </a:r>
            <a:endParaRPr lang="en-US" sz="1000" dirty="0">
              <a:solidFill>
                <a:srgbClr val="FFFFFF"/>
              </a:solidFill>
            </a:endParaRPr>
          </a:p>
        </p:txBody>
      </p:sp>
      <p:sp>
        <p:nvSpPr>
          <p:cNvPr id="6" name="Chevron 5"/>
          <p:cNvSpPr/>
          <p:nvPr/>
        </p:nvSpPr>
        <p:spPr>
          <a:xfrm rot="5400000">
            <a:off x="3873093" y="2362697"/>
            <a:ext cx="1397815" cy="2160240"/>
          </a:xfrm>
          <a:prstGeom prst="chevron">
            <a:avLst>
              <a:gd name="adj" fmla="val 20758"/>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2400" dirty="0" smtClean="0">
                <a:solidFill>
                  <a:srgbClr val="FFFFFF"/>
                </a:solidFill>
              </a:rPr>
              <a:t>Phase </a:t>
            </a:r>
            <a:r>
              <a:rPr lang="en-US" sz="2400" dirty="0">
                <a:solidFill>
                  <a:srgbClr val="FFFFFF"/>
                </a:solidFill>
              </a:rPr>
              <a:t>02</a:t>
            </a:r>
          </a:p>
          <a:p>
            <a:pPr algn="ctr"/>
            <a:r>
              <a:rPr lang="en-US" sz="1000" dirty="0" smtClean="0">
                <a:solidFill>
                  <a:srgbClr val="FFFFFF"/>
                </a:solidFill>
              </a:rPr>
              <a:t>Optimize and further mature your security operations processes</a:t>
            </a:r>
            <a:endParaRPr lang="en-US" sz="1000" dirty="0">
              <a:solidFill>
                <a:srgbClr val="FFFFFF"/>
              </a:solidFill>
            </a:endParaRPr>
          </a:p>
        </p:txBody>
      </p:sp>
      <p:sp>
        <p:nvSpPr>
          <p:cNvPr id="7" name="Pentagon 6"/>
          <p:cNvSpPr/>
          <p:nvPr/>
        </p:nvSpPr>
        <p:spPr>
          <a:xfrm rot="5400000">
            <a:off x="3984639" y="1518721"/>
            <a:ext cx="1174724" cy="2160240"/>
          </a:xfrm>
          <a:prstGeom prst="homePlate">
            <a:avLst>
              <a:gd name="adj" fmla="val 22102"/>
            </a:avLst>
          </a:prstGeom>
          <a:solidFill>
            <a:schemeClr val="accent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37160" rtlCol="0" anchor="ctr" anchorCtr="0"/>
          <a:lstStyle/>
          <a:p>
            <a:pPr algn="ctr"/>
            <a:r>
              <a:rPr lang="en-US" sz="2400" dirty="0">
                <a:solidFill>
                  <a:srgbClr val="FFFFFF"/>
                </a:solidFill>
              </a:rPr>
              <a:t>Phase 01</a:t>
            </a:r>
          </a:p>
          <a:p>
            <a:pPr algn="ctr">
              <a:lnSpc>
                <a:spcPct val="90000"/>
              </a:lnSpc>
            </a:pPr>
            <a:r>
              <a:rPr lang="en-US" sz="1000" dirty="0">
                <a:solidFill>
                  <a:srgbClr val="FFFFFF"/>
                </a:solidFill>
              </a:rPr>
              <a:t>Assess your operational </a:t>
            </a:r>
            <a:r>
              <a:rPr lang="en-US" sz="1000" dirty="0" smtClean="0">
                <a:solidFill>
                  <a:srgbClr val="FFFFFF"/>
                </a:solidFill>
              </a:rPr>
              <a:t>requirements.</a:t>
            </a:r>
            <a:endParaRPr lang="en-US" sz="1000" dirty="0">
              <a:solidFill>
                <a:srgbClr val="FFFFFF"/>
              </a:solidFill>
            </a:endParaRPr>
          </a:p>
        </p:txBody>
      </p:sp>
      <p:sp>
        <p:nvSpPr>
          <p:cNvPr id="8" name="Oval 7"/>
          <p:cNvSpPr/>
          <p:nvPr/>
        </p:nvSpPr>
        <p:spPr>
          <a:xfrm>
            <a:off x="2586114" y="2222936"/>
            <a:ext cx="576064" cy="576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Oval 8"/>
          <p:cNvSpPr/>
          <p:nvPr/>
        </p:nvSpPr>
        <p:spPr>
          <a:xfrm>
            <a:off x="5981823" y="3159040"/>
            <a:ext cx="576064" cy="57606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Oval 9"/>
          <p:cNvSpPr/>
          <p:nvPr/>
        </p:nvSpPr>
        <p:spPr>
          <a:xfrm>
            <a:off x="2586114" y="4099670"/>
            <a:ext cx="576064" cy="576064"/>
          </a:xfrm>
          <a:prstGeom prst="ellipse">
            <a:avLst/>
          </a:prstGeom>
          <a:solidFill>
            <a:schemeClr val="accent3">
              <a:lumMod val="7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Oval 10"/>
          <p:cNvSpPr/>
          <p:nvPr/>
        </p:nvSpPr>
        <p:spPr>
          <a:xfrm>
            <a:off x="5981823" y="5022406"/>
            <a:ext cx="576064" cy="576064"/>
          </a:xfrm>
          <a:prstGeom prst="ellipse">
            <a:avLst/>
          </a:prstGeom>
          <a:solidFill>
            <a:schemeClr val="bg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2" name="Straight Connector 11"/>
          <p:cNvCxnSpPr/>
          <p:nvPr/>
        </p:nvCxnSpPr>
        <p:spPr>
          <a:xfrm flipH="1" flipV="1">
            <a:off x="5652121" y="3446988"/>
            <a:ext cx="329703" cy="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652121" y="5310354"/>
            <a:ext cx="329703" cy="16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160202" y="2510884"/>
            <a:ext cx="329703" cy="1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160202" y="4387619"/>
            <a:ext cx="329703" cy="16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7966" y="4221522"/>
            <a:ext cx="332360" cy="332360"/>
          </a:xfrm>
          <a:prstGeom prst="rect">
            <a:avLst/>
          </a:prstGeom>
          <a:ln>
            <a:noFill/>
          </a:ln>
        </p:spPr>
      </p:pic>
      <p:sp>
        <p:nvSpPr>
          <p:cNvPr id="20" name="Rectangle 19"/>
          <p:cNvSpPr/>
          <p:nvPr/>
        </p:nvSpPr>
        <p:spPr>
          <a:xfrm>
            <a:off x="343539" y="2100627"/>
            <a:ext cx="2298538" cy="1147109"/>
          </a:xfrm>
          <a:prstGeom prst="rect">
            <a:avLst/>
          </a:prstGeom>
        </p:spPr>
        <p:txBody>
          <a:bodyPr wrap="square" lIns="182880" rIns="182880" bIns="45720">
            <a:spAutoFit/>
          </a:bodyPr>
          <a:lstStyle/>
          <a:p>
            <a:pPr algn="ctr">
              <a:lnSpc>
                <a:spcPct val="89000"/>
              </a:lnSpc>
            </a:pPr>
            <a:r>
              <a:rPr lang="en-US" sz="1100" b="1" dirty="0" smtClean="0"/>
              <a:t>Briefly assess your current prevention, detection, analysis, and response capabilities. </a:t>
            </a:r>
          </a:p>
          <a:p>
            <a:pPr algn="ctr">
              <a:lnSpc>
                <a:spcPct val="89000"/>
              </a:lnSpc>
            </a:pPr>
            <a:r>
              <a:rPr lang="en-US" sz="1100" dirty="0" smtClean="0"/>
              <a:t>Highlight operational weak spots that should be addressed before progressing.  </a:t>
            </a:r>
            <a:endParaRPr lang="en-US" sz="1100" dirty="0"/>
          </a:p>
        </p:txBody>
      </p:sp>
      <p:sp>
        <p:nvSpPr>
          <p:cNvPr id="21" name="Rectangle 20"/>
          <p:cNvSpPr/>
          <p:nvPr/>
        </p:nvSpPr>
        <p:spPr>
          <a:xfrm>
            <a:off x="343540" y="4040088"/>
            <a:ext cx="2104276" cy="1147109"/>
          </a:xfrm>
          <a:prstGeom prst="rect">
            <a:avLst/>
          </a:prstGeom>
          <a:ln>
            <a:noFill/>
          </a:ln>
        </p:spPr>
        <p:txBody>
          <a:bodyPr wrap="square" lIns="182880" rIns="182880" bIns="45720">
            <a:spAutoFit/>
          </a:bodyPr>
          <a:lstStyle/>
          <a:p>
            <a:pPr algn="ctr">
              <a:lnSpc>
                <a:spcPct val="89000"/>
              </a:lnSpc>
            </a:pPr>
            <a:r>
              <a:rPr lang="en-US" sz="1100" b="1" dirty="0" smtClean="0"/>
              <a:t>Define the operational interaction points between security-focused operational departments. </a:t>
            </a:r>
          </a:p>
          <a:p>
            <a:pPr algn="ctr">
              <a:lnSpc>
                <a:spcPct val="89000"/>
              </a:lnSpc>
            </a:pPr>
            <a:r>
              <a:rPr lang="en-US" sz="1100" dirty="0" smtClean="0"/>
              <a:t>Document the results in comprehensive operational interaction agreement. </a:t>
            </a:r>
            <a:endParaRPr lang="en-US" sz="1100" dirty="0"/>
          </a:p>
        </p:txBody>
      </p:sp>
      <p:sp>
        <p:nvSpPr>
          <p:cNvPr id="22" name="Rectangle 21"/>
          <p:cNvSpPr/>
          <p:nvPr/>
        </p:nvSpPr>
        <p:spPr>
          <a:xfrm>
            <a:off x="6521934" y="3186203"/>
            <a:ext cx="2298538" cy="845744"/>
          </a:xfrm>
          <a:prstGeom prst="rect">
            <a:avLst/>
          </a:prstGeom>
        </p:spPr>
        <p:txBody>
          <a:bodyPr wrap="square" lIns="182880" rIns="182880" bIns="45720">
            <a:spAutoFit/>
          </a:bodyPr>
          <a:lstStyle/>
          <a:p>
            <a:pPr algn="ctr">
              <a:lnSpc>
                <a:spcPct val="89000"/>
              </a:lnSpc>
            </a:pPr>
            <a:r>
              <a:rPr lang="en-US" sz="1100" b="1" dirty="0" smtClean="0"/>
              <a:t>Develop a prioritized list of security-focused operational initiatives.</a:t>
            </a:r>
          </a:p>
          <a:p>
            <a:pPr algn="ctr">
              <a:lnSpc>
                <a:spcPct val="89000"/>
              </a:lnSpc>
            </a:pPr>
            <a:r>
              <a:rPr lang="en-US" sz="1100" dirty="0" smtClean="0"/>
              <a:t>Conduct a holistic analysis of your operational capabilities.</a:t>
            </a:r>
            <a:endParaRPr lang="en-US" sz="1100" dirty="0"/>
          </a:p>
        </p:txBody>
      </p:sp>
      <p:sp>
        <p:nvSpPr>
          <p:cNvPr id="23" name="Rectangle 22"/>
          <p:cNvSpPr/>
          <p:nvPr/>
        </p:nvSpPr>
        <p:spPr>
          <a:xfrm>
            <a:off x="6578761" y="4962823"/>
            <a:ext cx="2298538" cy="695062"/>
          </a:xfrm>
          <a:prstGeom prst="rect">
            <a:avLst/>
          </a:prstGeom>
          <a:ln>
            <a:noFill/>
          </a:ln>
        </p:spPr>
        <p:txBody>
          <a:bodyPr wrap="square" lIns="182880" rIns="182880" bIns="45720">
            <a:spAutoFit/>
          </a:bodyPr>
          <a:lstStyle/>
          <a:p>
            <a:pPr>
              <a:lnSpc>
                <a:spcPct val="89000"/>
              </a:lnSpc>
            </a:pPr>
            <a:r>
              <a:rPr lang="en-US" sz="1100" b="1" dirty="0" smtClean="0"/>
              <a:t>Test your operational processes </a:t>
            </a:r>
            <a:r>
              <a:rPr lang="en-US" sz="1100" dirty="0" smtClean="0"/>
              <a:t>with Info-Tech’s security operations table-top exercise.</a:t>
            </a:r>
            <a:endParaRPr lang="en-US" sz="1100" dirty="0"/>
          </a:p>
        </p:txBody>
      </p:sp>
      <p:sp>
        <p:nvSpPr>
          <p:cNvPr id="25" name="Freeform 125"/>
          <p:cNvSpPr>
            <a:spLocks noEditPoints="1"/>
          </p:cNvSpPr>
          <p:nvPr/>
        </p:nvSpPr>
        <p:spPr bwMode="auto">
          <a:xfrm>
            <a:off x="6092297" y="3282786"/>
            <a:ext cx="365656" cy="361134"/>
          </a:xfrm>
          <a:custGeom>
            <a:avLst/>
            <a:gdLst>
              <a:gd name="T0" fmla="*/ 180 w 633"/>
              <a:gd name="T1" fmla="*/ 597 h 624"/>
              <a:gd name="T2" fmla="*/ 150 w 633"/>
              <a:gd name="T3" fmla="*/ 493 h 624"/>
              <a:gd name="T4" fmla="*/ 38 w 633"/>
              <a:gd name="T5" fmla="*/ 462 h 624"/>
              <a:gd name="T6" fmla="*/ 75 w 633"/>
              <a:gd name="T7" fmla="*/ 361 h 624"/>
              <a:gd name="T8" fmla="*/ 0 w 633"/>
              <a:gd name="T9" fmla="*/ 312 h 624"/>
              <a:gd name="T10" fmla="*/ 75 w 633"/>
              <a:gd name="T11" fmla="*/ 262 h 624"/>
              <a:gd name="T12" fmla="*/ 38 w 633"/>
              <a:gd name="T13" fmla="*/ 161 h 624"/>
              <a:gd name="T14" fmla="*/ 150 w 633"/>
              <a:gd name="T15" fmla="*/ 130 h 624"/>
              <a:gd name="T16" fmla="*/ 180 w 633"/>
              <a:gd name="T17" fmla="*/ 26 h 624"/>
              <a:gd name="T18" fmla="*/ 288 w 633"/>
              <a:gd name="T19" fmla="*/ 67 h 624"/>
              <a:gd name="T20" fmla="*/ 374 w 633"/>
              <a:gd name="T21" fmla="*/ 0 h 624"/>
              <a:gd name="T22" fmla="*/ 438 w 633"/>
              <a:gd name="T23" fmla="*/ 97 h 624"/>
              <a:gd name="T24" fmla="*/ 546 w 633"/>
              <a:gd name="T25" fmla="*/ 93 h 624"/>
              <a:gd name="T26" fmla="*/ 540 w 633"/>
              <a:gd name="T27" fmla="*/ 210 h 624"/>
              <a:gd name="T28" fmla="*/ 630 w 633"/>
              <a:gd name="T29" fmla="*/ 270 h 624"/>
              <a:gd name="T30" fmla="*/ 623 w 633"/>
              <a:gd name="T31" fmla="*/ 359 h 624"/>
              <a:gd name="T32" fmla="*/ 593 w 633"/>
              <a:gd name="T33" fmla="*/ 454 h 624"/>
              <a:gd name="T34" fmla="*/ 537 w 633"/>
              <a:gd name="T35" fmla="*/ 531 h 624"/>
              <a:gd name="T36" fmla="*/ 457 w 633"/>
              <a:gd name="T37" fmla="*/ 589 h 624"/>
              <a:gd name="T38" fmla="*/ 366 w 633"/>
              <a:gd name="T39" fmla="*/ 618 h 624"/>
              <a:gd name="T40" fmla="*/ 267 w 633"/>
              <a:gd name="T41" fmla="*/ 618 h 624"/>
              <a:gd name="T42" fmla="*/ 355 w 633"/>
              <a:gd name="T43" fmla="*/ 546 h 624"/>
              <a:gd name="T44" fmla="*/ 423 w 633"/>
              <a:gd name="T45" fmla="*/ 525 h 624"/>
              <a:gd name="T46" fmla="*/ 486 w 633"/>
              <a:gd name="T47" fmla="*/ 478 h 624"/>
              <a:gd name="T48" fmla="*/ 527 w 633"/>
              <a:gd name="T49" fmla="*/ 421 h 624"/>
              <a:gd name="T50" fmla="*/ 552 w 633"/>
              <a:gd name="T51" fmla="*/ 347 h 624"/>
              <a:gd name="T52" fmla="*/ 617 w 633"/>
              <a:gd name="T53" fmla="*/ 278 h 624"/>
              <a:gd name="T54" fmla="*/ 525 w 633"/>
              <a:gd name="T55" fmla="*/ 210 h 624"/>
              <a:gd name="T56" fmla="*/ 540 w 633"/>
              <a:gd name="T57" fmla="*/ 108 h 624"/>
              <a:gd name="T58" fmla="*/ 426 w 633"/>
              <a:gd name="T59" fmla="*/ 107 h 624"/>
              <a:gd name="T60" fmla="*/ 377 w 633"/>
              <a:gd name="T61" fmla="*/ 15 h 624"/>
              <a:gd name="T62" fmla="*/ 285 w 633"/>
              <a:gd name="T63" fmla="*/ 82 h 624"/>
              <a:gd name="T64" fmla="*/ 191 w 633"/>
              <a:gd name="T65" fmla="*/ 36 h 624"/>
              <a:gd name="T66" fmla="*/ 156 w 633"/>
              <a:gd name="T67" fmla="*/ 144 h 624"/>
              <a:gd name="T68" fmla="*/ 53 w 633"/>
              <a:gd name="T69" fmla="*/ 162 h 624"/>
              <a:gd name="T70" fmla="*/ 88 w 633"/>
              <a:gd name="T71" fmla="*/ 271 h 624"/>
              <a:gd name="T72" fmla="*/ 14 w 633"/>
              <a:gd name="T73" fmla="*/ 312 h 624"/>
              <a:gd name="T74" fmla="*/ 88 w 633"/>
              <a:gd name="T75" fmla="*/ 353 h 624"/>
              <a:gd name="T76" fmla="*/ 53 w 633"/>
              <a:gd name="T77" fmla="*/ 461 h 624"/>
              <a:gd name="T78" fmla="*/ 156 w 633"/>
              <a:gd name="T79" fmla="*/ 479 h 624"/>
              <a:gd name="T80" fmla="*/ 191 w 633"/>
              <a:gd name="T81" fmla="*/ 587 h 624"/>
              <a:gd name="T82" fmla="*/ 285 w 633"/>
              <a:gd name="T83" fmla="*/ 542 h 624"/>
              <a:gd name="T84" fmla="*/ 316 w 633"/>
              <a:gd name="T85" fmla="*/ 409 h 624"/>
              <a:gd name="T86" fmla="*/ 414 w 633"/>
              <a:gd name="T87" fmla="*/ 312 h 624"/>
              <a:gd name="T88" fmla="*/ 233 w 633"/>
              <a:gd name="T89" fmla="*/ 312 h 624"/>
              <a:gd name="T90" fmla="*/ 316 w 633"/>
              <a:gd name="T91" fmla="*/ 22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3" h="624">
                <a:moveTo>
                  <a:pt x="260" y="623"/>
                </a:moveTo>
                <a:cubicBezTo>
                  <a:pt x="260" y="623"/>
                  <a:pt x="259" y="623"/>
                  <a:pt x="259" y="623"/>
                </a:cubicBezTo>
                <a:cubicBezTo>
                  <a:pt x="232" y="618"/>
                  <a:pt x="205" y="609"/>
                  <a:pt x="180" y="597"/>
                </a:cubicBezTo>
                <a:cubicBezTo>
                  <a:pt x="177" y="596"/>
                  <a:pt x="175" y="592"/>
                  <a:pt x="176" y="589"/>
                </a:cubicBezTo>
                <a:cubicBezTo>
                  <a:pt x="195" y="526"/>
                  <a:pt x="195" y="526"/>
                  <a:pt x="195" y="526"/>
                </a:cubicBezTo>
                <a:cubicBezTo>
                  <a:pt x="179" y="517"/>
                  <a:pt x="164" y="506"/>
                  <a:pt x="150" y="493"/>
                </a:cubicBezTo>
                <a:cubicBezTo>
                  <a:pt x="96" y="531"/>
                  <a:pt x="96" y="531"/>
                  <a:pt x="96" y="531"/>
                </a:cubicBezTo>
                <a:cubicBezTo>
                  <a:pt x="93" y="533"/>
                  <a:pt x="89" y="532"/>
                  <a:pt x="87" y="530"/>
                </a:cubicBezTo>
                <a:cubicBezTo>
                  <a:pt x="68" y="510"/>
                  <a:pt x="51" y="487"/>
                  <a:pt x="38" y="462"/>
                </a:cubicBezTo>
                <a:cubicBezTo>
                  <a:pt x="36" y="459"/>
                  <a:pt x="37" y="456"/>
                  <a:pt x="40" y="454"/>
                </a:cubicBezTo>
                <a:cubicBezTo>
                  <a:pt x="92" y="414"/>
                  <a:pt x="92" y="414"/>
                  <a:pt x="92" y="414"/>
                </a:cubicBezTo>
                <a:cubicBezTo>
                  <a:pt x="84" y="397"/>
                  <a:pt x="79" y="379"/>
                  <a:pt x="75" y="361"/>
                </a:cubicBezTo>
                <a:cubicBezTo>
                  <a:pt x="9" y="359"/>
                  <a:pt x="9" y="359"/>
                  <a:pt x="9" y="359"/>
                </a:cubicBezTo>
                <a:cubicBezTo>
                  <a:pt x="6" y="359"/>
                  <a:pt x="3" y="357"/>
                  <a:pt x="2" y="353"/>
                </a:cubicBezTo>
                <a:cubicBezTo>
                  <a:pt x="1" y="339"/>
                  <a:pt x="0" y="325"/>
                  <a:pt x="0" y="312"/>
                </a:cubicBezTo>
                <a:cubicBezTo>
                  <a:pt x="0" y="298"/>
                  <a:pt x="1" y="284"/>
                  <a:pt x="2" y="270"/>
                </a:cubicBezTo>
                <a:cubicBezTo>
                  <a:pt x="3" y="267"/>
                  <a:pt x="6" y="264"/>
                  <a:pt x="9" y="264"/>
                </a:cubicBezTo>
                <a:cubicBezTo>
                  <a:pt x="75" y="262"/>
                  <a:pt x="75" y="262"/>
                  <a:pt x="75" y="262"/>
                </a:cubicBezTo>
                <a:cubicBezTo>
                  <a:pt x="79" y="244"/>
                  <a:pt x="84" y="226"/>
                  <a:pt x="92" y="210"/>
                </a:cubicBezTo>
                <a:cubicBezTo>
                  <a:pt x="40" y="170"/>
                  <a:pt x="40" y="170"/>
                  <a:pt x="40" y="170"/>
                </a:cubicBezTo>
                <a:cubicBezTo>
                  <a:pt x="37" y="168"/>
                  <a:pt x="36" y="164"/>
                  <a:pt x="38" y="161"/>
                </a:cubicBezTo>
                <a:cubicBezTo>
                  <a:pt x="51" y="136"/>
                  <a:pt x="68" y="114"/>
                  <a:pt x="87" y="93"/>
                </a:cubicBezTo>
                <a:cubicBezTo>
                  <a:pt x="89" y="91"/>
                  <a:pt x="93" y="91"/>
                  <a:pt x="96" y="93"/>
                </a:cubicBezTo>
                <a:cubicBezTo>
                  <a:pt x="150" y="130"/>
                  <a:pt x="150" y="130"/>
                  <a:pt x="150" y="130"/>
                </a:cubicBezTo>
                <a:cubicBezTo>
                  <a:pt x="164" y="117"/>
                  <a:pt x="179" y="106"/>
                  <a:pt x="195" y="97"/>
                </a:cubicBezTo>
                <a:cubicBezTo>
                  <a:pt x="176" y="34"/>
                  <a:pt x="176" y="34"/>
                  <a:pt x="176" y="34"/>
                </a:cubicBezTo>
                <a:cubicBezTo>
                  <a:pt x="175" y="31"/>
                  <a:pt x="177" y="27"/>
                  <a:pt x="180" y="26"/>
                </a:cubicBezTo>
                <a:cubicBezTo>
                  <a:pt x="205" y="14"/>
                  <a:pt x="231" y="5"/>
                  <a:pt x="259" y="0"/>
                </a:cubicBezTo>
                <a:cubicBezTo>
                  <a:pt x="262" y="0"/>
                  <a:pt x="266" y="2"/>
                  <a:pt x="267" y="5"/>
                </a:cubicBezTo>
                <a:cubicBezTo>
                  <a:pt x="288" y="67"/>
                  <a:pt x="288" y="67"/>
                  <a:pt x="288" y="67"/>
                </a:cubicBezTo>
                <a:cubicBezTo>
                  <a:pt x="307" y="65"/>
                  <a:pt x="326" y="65"/>
                  <a:pt x="344" y="67"/>
                </a:cubicBezTo>
                <a:cubicBezTo>
                  <a:pt x="366" y="5"/>
                  <a:pt x="366" y="5"/>
                  <a:pt x="366" y="5"/>
                </a:cubicBezTo>
                <a:cubicBezTo>
                  <a:pt x="367" y="2"/>
                  <a:pt x="370" y="0"/>
                  <a:pt x="374" y="0"/>
                </a:cubicBezTo>
                <a:cubicBezTo>
                  <a:pt x="401" y="5"/>
                  <a:pt x="428" y="14"/>
                  <a:pt x="453" y="26"/>
                </a:cubicBezTo>
                <a:cubicBezTo>
                  <a:pt x="456" y="27"/>
                  <a:pt x="458" y="31"/>
                  <a:pt x="457" y="34"/>
                </a:cubicBezTo>
                <a:cubicBezTo>
                  <a:pt x="438" y="97"/>
                  <a:pt x="438" y="97"/>
                  <a:pt x="438" y="97"/>
                </a:cubicBezTo>
                <a:cubicBezTo>
                  <a:pt x="454" y="106"/>
                  <a:pt x="469" y="117"/>
                  <a:pt x="483" y="130"/>
                </a:cubicBezTo>
                <a:cubicBezTo>
                  <a:pt x="537" y="93"/>
                  <a:pt x="537" y="93"/>
                  <a:pt x="537" y="93"/>
                </a:cubicBezTo>
                <a:cubicBezTo>
                  <a:pt x="539" y="91"/>
                  <a:pt x="543" y="91"/>
                  <a:pt x="546" y="93"/>
                </a:cubicBezTo>
                <a:cubicBezTo>
                  <a:pt x="565" y="114"/>
                  <a:pt x="581" y="136"/>
                  <a:pt x="595" y="161"/>
                </a:cubicBezTo>
                <a:cubicBezTo>
                  <a:pt x="596" y="164"/>
                  <a:pt x="596" y="168"/>
                  <a:pt x="593" y="170"/>
                </a:cubicBezTo>
                <a:cubicBezTo>
                  <a:pt x="540" y="210"/>
                  <a:pt x="540" y="210"/>
                  <a:pt x="540" y="210"/>
                </a:cubicBezTo>
                <a:cubicBezTo>
                  <a:pt x="548" y="226"/>
                  <a:pt x="554" y="244"/>
                  <a:pt x="558" y="262"/>
                </a:cubicBezTo>
                <a:cubicBezTo>
                  <a:pt x="623" y="264"/>
                  <a:pt x="623" y="264"/>
                  <a:pt x="623" y="264"/>
                </a:cubicBezTo>
                <a:cubicBezTo>
                  <a:pt x="627" y="264"/>
                  <a:pt x="630" y="267"/>
                  <a:pt x="630" y="270"/>
                </a:cubicBezTo>
                <a:cubicBezTo>
                  <a:pt x="632" y="284"/>
                  <a:pt x="633" y="298"/>
                  <a:pt x="633" y="312"/>
                </a:cubicBezTo>
                <a:cubicBezTo>
                  <a:pt x="633" y="325"/>
                  <a:pt x="632" y="339"/>
                  <a:pt x="630" y="353"/>
                </a:cubicBezTo>
                <a:cubicBezTo>
                  <a:pt x="630" y="357"/>
                  <a:pt x="627" y="359"/>
                  <a:pt x="623" y="359"/>
                </a:cubicBezTo>
                <a:cubicBezTo>
                  <a:pt x="558" y="361"/>
                  <a:pt x="558" y="361"/>
                  <a:pt x="558" y="361"/>
                </a:cubicBezTo>
                <a:cubicBezTo>
                  <a:pt x="554" y="379"/>
                  <a:pt x="548" y="397"/>
                  <a:pt x="540" y="414"/>
                </a:cubicBezTo>
                <a:cubicBezTo>
                  <a:pt x="593" y="454"/>
                  <a:pt x="593" y="454"/>
                  <a:pt x="593" y="454"/>
                </a:cubicBezTo>
                <a:cubicBezTo>
                  <a:pt x="596" y="456"/>
                  <a:pt x="596" y="459"/>
                  <a:pt x="595" y="462"/>
                </a:cubicBezTo>
                <a:cubicBezTo>
                  <a:pt x="581" y="487"/>
                  <a:pt x="565" y="509"/>
                  <a:pt x="546" y="530"/>
                </a:cubicBezTo>
                <a:cubicBezTo>
                  <a:pt x="543" y="532"/>
                  <a:pt x="539" y="533"/>
                  <a:pt x="537" y="531"/>
                </a:cubicBezTo>
                <a:cubicBezTo>
                  <a:pt x="483" y="493"/>
                  <a:pt x="483" y="493"/>
                  <a:pt x="483" y="493"/>
                </a:cubicBezTo>
                <a:cubicBezTo>
                  <a:pt x="469" y="506"/>
                  <a:pt x="454" y="517"/>
                  <a:pt x="438" y="526"/>
                </a:cubicBezTo>
                <a:cubicBezTo>
                  <a:pt x="457" y="589"/>
                  <a:pt x="457" y="589"/>
                  <a:pt x="457" y="589"/>
                </a:cubicBezTo>
                <a:cubicBezTo>
                  <a:pt x="458" y="592"/>
                  <a:pt x="456" y="596"/>
                  <a:pt x="453" y="597"/>
                </a:cubicBezTo>
                <a:cubicBezTo>
                  <a:pt x="428" y="609"/>
                  <a:pt x="401" y="618"/>
                  <a:pt x="374" y="623"/>
                </a:cubicBezTo>
                <a:cubicBezTo>
                  <a:pt x="370" y="624"/>
                  <a:pt x="367" y="622"/>
                  <a:pt x="366" y="618"/>
                </a:cubicBezTo>
                <a:cubicBezTo>
                  <a:pt x="344" y="556"/>
                  <a:pt x="344" y="556"/>
                  <a:pt x="344" y="556"/>
                </a:cubicBezTo>
                <a:cubicBezTo>
                  <a:pt x="326" y="558"/>
                  <a:pt x="307" y="558"/>
                  <a:pt x="288" y="556"/>
                </a:cubicBezTo>
                <a:cubicBezTo>
                  <a:pt x="267" y="618"/>
                  <a:pt x="267" y="618"/>
                  <a:pt x="267" y="618"/>
                </a:cubicBezTo>
                <a:cubicBezTo>
                  <a:pt x="266" y="621"/>
                  <a:pt x="263" y="623"/>
                  <a:pt x="260" y="623"/>
                </a:cubicBezTo>
                <a:close/>
                <a:moveTo>
                  <a:pt x="349" y="542"/>
                </a:moveTo>
                <a:cubicBezTo>
                  <a:pt x="352" y="542"/>
                  <a:pt x="354" y="543"/>
                  <a:pt x="355" y="546"/>
                </a:cubicBezTo>
                <a:cubicBezTo>
                  <a:pt x="377" y="608"/>
                  <a:pt x="377" y="608"/>
                  <a:pt x="377" y="608"/>
                </a:cubicBezTo>
                <a:cubicBezTo>
                  <a:pt x="399" y="604"/>
                  <a:pt x="421" y="597"/>
                  <a:pt x="441" y="587"/>
                </a:cubicBezTo>
                <a:cubicBezTo>
                  <a:pt x="423" y="525"/>
                  <a:pt x="423" y="525"/>
                  <a:pt x="423" y="525"/>
                </a:cubicBezTo>
                <a:cubicBezTo>
                  <a:pt x="422" y="521"/>
                  <a:pt x="423" y="518"/>
                  <a:pt x="426" y="516"/>
                </a:cubicBezTo>
                <a:cubicBezTo>
                  <a:pt x="445" y="506"/>
                  <a:pt x="462" y="494"/>
                  <a:pt x="477" y="479"/>
                </a:cubicBezTo>
                <a:cubicBezTo>
                  <a:pt x="479" y="477"/>
                  <a:pt x="483" y="477"/>
                  <a:pt x="486" y="478"/>
                </a:cubicBezTo>
                <a:cubicBezTo>
                  <a:pt x="540" y="516"/>
                  <a:pt x="540" y="516"/>
                  <a:pt x="540" y="516"/>
                </a:cubicBezTo>
                <a:cubicBezTo>
                  <a:pt x="555" y="499"/>
                  <a:pt x="568" y="481"/>
                  <a:pt x="579" y="461"/>
                </a:cubicBezTo>
                <a:cubicBezTo>
                  <a:pt x="527" y="421"/>
                  <a:pt x="527" y="421"/>
                  <a:pt x="527" y="421"/>
                </a:cubicBezTo>
                <a:cubicBezTo>
                  <a:pt x="525" y="419"/>
                  <a:pt x="524" y="416"/>
                  <a:pt x="525" y="413"/>
                </a:cubicBezTo>
                <a:cubicBezTo>
                  <a:pt x="535" y="394"/>
                  <a:pt x="541" y="373"/>
                  <a:pt x="545" y="353"/>
                </a:cubicBezTo>
                <a:cubicBezTo>
                  <a:pt x="545" y="349"/>
                  <a:pt x="548" y="347"/>
                  <a:pt x="552" y="347"/>
                </a:cubicBezTo>
                <a:cubicBezTo>
                  <a:pt x="617" y="345"/>
                  <a:pt x="617" y="345"/>
                  <a:pt x="617" y="345"/>
                </a:cubicBezTo>
                <a:cubicBezTo>
                  <a:pt x="618" y="334"/>
                  <a:pt x="619" y="323"/>
                  <a:pt x="619" y="312"/>
                </a:cubicBezTo>
                <a:cubicBezTo>
                  <a:pt x="619" y="300"/>
                  <a:pt x="618" y="289"/>
                  <a:pt x="617" y="278"/>
                </a:cubicBezTo>
                <a:cubicBezTo>
                  <a:pt x="552" y="276"/>
                  <a:pt x="552" y="276"/>
                  <a:pt x="552" y="276"/>
                </a:cubicBezTo>
                <a:cubicBezTo>
                  <a:pt x="548" y="276"/>
                  <a:pt x="545" y="274"/>
                  <a:pt x="545" y="271"/>
                </a:cubicBezTo>
                <a:cubicBezTo>
                  <a:pt x="541" y="250"/>
                  <a:pt x="535" y="229"/>
                  <a:pt x="525" y="210"/>
                </a:cubicBezTo>
                <a:cubicBezTo>
                  <a:pt x="524" y="207"/>
                  <a:pt x="525" y="204"/>
                  <a:pt x="527" y="202"/>
                </a:cubicBezTo>
                <a:cubicBezTo>
                  <a:pt x="579" y="162"/>
                  <a:pt x="579" y="162"/>
                  <a:pt x="579" y="162"/>
                </a:cubicBezTo>
                <a:cubicBezTo>
                  <a:pt x="568" y="143"/>
                  <a:pt x="555" y="124"/>
                  <a:pt x="540" y="108"/>
                </a:cubicBezTo>
                <a:cubicBezTo>
                  <a:pt x="486" y="145"/>
                  <a:pt x="486" y="145"/>
                  <a:pt x="486" y="145"/>
                </a:cubicBezTo>
                <a:cubicBezTo>
                  <a:pt x="483" y="147"/>
                  <a:pt x="479" y="146"/>
                  <a:pt x="477" y="144"/>
                </a:cubicBezTo>
                <a:cubicBezTo>
                  <a:pt x="462" y="129"/>
                  <a:pt x="445" y="117"/>
                  <a:pt x="426" y="107"/>
                </a:cubicBezTo>
                <a:cubicBezTo>
                  <a:pt x="423" y="105"/>
                  <a:pt x="422" y="102"/>
                  <a:pt x="423" y="99"/>
                </a:cubicBezTo>
                <a:cubicBezTo>
                  <a:pt x="441" y="36"/>
                  <a:pt x="441" y="36"/>
                  <a:pt x="441" y="36"/>
                </a:cubicBezTo>
                <a:cubicBezTo>
                  <a:pt x="421" y="27"/>
                  <a:pt x="399" y="20"/>
                  <a:pt x="377" y="15"/>
                </a:cubicBezTo>
                <a:cubicBezTo>
                  <a:pt x="355" y="77"/>
                  <a:pt x="355" y="77"/>
                  <a:pt x="355" y="77"/>
                </a:cubicBezTo>
                <a:cubicBezTo>
                  <a:pt x="354" y="80"/>
                  <a:pt x="351" y="82"/>
                  <a:pt x="348" y="82"/>
                </a:cubicBezTo>
                <a:cubicBezTo>
                  <a:pt x="327" y="79"/>
                  <a:pt x="306" y="79"/>
                  <a:pt x="285" y="82"/>
                </a:cubicBezTo>
                <a:cubicBezTo>
                  <a:pt x="281" y="82"/>
                  <a:pt x="278" y="80"/>
                  <a:pt x="277" y="77"/>
                </a:cubicBezTo>
                <a:cubicBezTo>
                  <a:pt x="256" y="15"/>
                  <a:pt x="256" y="15"/>
                  <a:pt x="256" y="15"/>
                </a:cubicBezTo>
                <a:cubicBezTo>
                  <a:pt x="233" y="20"/>
                  <a:pt x="212" y="27"/>
                  <a:pt x="191" y="36"/>
                </a:cubicBezTo>
                <a:cubicBezTo>
                  <a:pt x="210" y="99"/>
                  <a:pt x="210" y="99"/>
                  <a:pt x="210" y="99"/>
                </a:cubicBezTo>
                <a:cubicBezTo>
                  <a:pt x="211" y="102"/>
                  <a:pt x="210" y="105"/>
                  <a:pt x="207" y="107"/>
                </a:cubicBezTo>
                <a:cubicBezTo>
                  <a:pt x="188" y="117"/>
                  <a:pt x="171" y="129"/>
                  <a:pt x="156" y="144"/>
                </a:cubicBezTo>
                <a:cubicBezTo>
                  <a:pt x="153" y="146"/>
                  <a:pt x="149" y="147"/>
                  <a:pt x="147" y="145"/>
                </a:cubicBezTo>
                <a:cubicBezTo>
                  <a:pt x="93" y="108"/>
                  <a:pt x="93" y="108"/>
                  <a:pt x="93" y="108"/>
                </a:cubicBezTo>
                <a:cubicBezTo>
                  <a:pt x="78" y="124"/>
                  <a:pt x="64" y="143"/>
                  <a:pt x="53" y="162"/>
                </a:cubicBezTo>
                <a:cubicBezTo>
                  <a:pt x="105" y="202"/>
                  <a:pt x="105" y="202"/>
                  <a:pt x="105" y="202"/>
                </a:cubicBezTo>
                <a:cubicBezTo>
                  <a:pt x="108" y="204"/>
                  <a:pt x="109" y="207"/>
                  <a:pt x="107" y="210"/>
                </a:cubicBezTo>
                <a:cubicBezTo>
                  <a:pt x="98" y="230"/>
                  <a:pt x="91" y="250"/>
                  <a:pt x="88" y="271"/>
                </a:cubicBezTo>
                <a:cubicBezTo>
                  <a:pt x="87" y="274"/>
                  <a:pt x="84" y="276"/>
                  <a:pt x="81" y="276"/>
                </a:cubicBezTo>
                <a:cubicBezTo>
                  <a:pt x="16" y="278"/>
                  <a:pt x="16" y="278"/>
                  <a:pt x="16" y="278"/>
                </a:cubicBezTo>
                <a:cubicBezTo>
                  <a:pt x="14" y="289"/>
                  <a:pt x="14" y="300"/>
                  <a:pt x="14" y="312"/>
                </a:cubicBezTo>
                <a:cubicBezTo>
                  <a:pt x="14" y="323"/>
                  <a:pt x="14" y="334"/>
                  <a:pt x="16" y="345"/>
                </a:cubicBezTo>
                <a:cubicBezTo>
                  <a:pt x="81" y="347"/>
                  <a:pt x="81" y="347"/>
                  <a:pt x="81" y="347"/>
                </a:cubicBezTo>
                <a:cubicBezTo>
                  <a:pt x="84" y="347"/>
                  <a:pt x="87" y="349"/>
                  <a:pt x="88" y="353"/>
                </a:cubicBezTo>
                <a:cubicBezTo>
                  <a:pt x="91" y="373"/>
                  <a:pt x="98" y="394"/>
                  <a:pt x="107" y="413"/>
                </a:cubicBezTo>
                <a:cubicBezTo>
                  <a:pt x="109" y="416"/>
                  <a:pt x="108" y="419"/>
                  <a:pt x="105" y="421"/>
                </a:cubicBezTo>
                <a:cubicBezTo>
                  <a:pt x="53" y="461"/>
                  <a:pt x="53" y="461"/>
                  <a:pt x="53" y="461"/>
                </a:cubicBezTo>
                <a:cubicBezTo>
                  <a:pt x="64" y="481"/>
                  <a:pt x="78" y="499"/>
                  <a:pt x="93" y="516"/>
                </a:cubicBezTo>
                <a:cubicBezTo>
                  <a:pt x="147" y="478"/>
                  <a:pt x="147" y="478"/>
                  <a:pt x="147" y="478"/>
                </a:cubicBezTo>
                <a:cubicBezTo>
                  <a:pt x="149" y="477"/>
                  <a:pt x="153" y="477"/>
                  <a:pt x="156" y="479"/>
                </a:cubicBezTo>
                <a:cubicBezTo>
                  <a:pt x="171" y="494"/>
                  <a:pt x="188" y="506"/>
                  <a:pt x="207" y="516"/>
                </a:cubicBezTo>
                <a:cubicBezTo>
                  <a:pt x="210" y="518"/>
                  <a:pt x="211" y="521"/>
                  <a:pt x="210" y="525"/>
                </a:cubicBezTo>
                <a:cubicBezTo>
                  <a:pt x="191" y="587"/>
                  <a:pt x="191" y="587"/>
                  <a:pt x="191" y="587"/>
                </a:cubicBezTo>
                <a:cubicBezTo>
                  <a:pt x="212" y="597"/>
                  <a:pt x="233" y="604"/>
                  <a:pt x="256" y="608"/>
                </a:cubicBezTo>
                <a:cubicBezTo>
                  <a:pt x="277" y="546"/>
                  <a:pt x="277" y="546"/>
                  <a:pt x="277" y="546"/>
                </a:cubicBezTo>
                <a:cubicBezTo>
                  <a:pt x="278" y="543"/>
                  <a:pt x="281" y="541"/>
                  <a:pt x="285" y="542"/>
                </a:cubicBezTo>
                <a:cubicBezTo>
                  <a:pt x="306" y="545"/>
                  <a:pt x="327" y="545"/>
                  <a:pt x="348" y="542"/>
                </a:cubicBezTo>
                <a:cubicBezTo>
                  <a:pt x="348" y="542"/>
                  <a:pt x="348" y="542"/>
                  <a:pt x="349" y="542"/>
                </a:cubicBezTo>
                <a:close/>
                <a:moveTo>
                  <a:pt x="316" y="409"/>
                </a:moveTo>
                <a:cubicBezTo>
                  <a:pt x="263" y="409"/>
                  <a:pt x="219" y="365"/>
                  <a:pt x="219" y="312"/>
                </a:cubicBezTo>
                <a:cubicBezTo>
                  <a:pt x="219" y="258"/>
                  <a:pt x="263" y="214"/>
                  <a:pt x="316" y="214"/>
                </a:cubicBezTo>
                <a:cubicBezTo>
                  <a:pt x="370" y="214"/>
                  <a:pt x="414" y="258"/>
                  <a:pt x="414" y="312"/>
                </a:cubicBezTo>
                <a:cubicBezTo>
                  <a:pt x="414" y="365"/>
                  <a:pt x="370" y="409"/>
                  <a:pt x="316" y="409"/>
                </a:cubicBezTo>
                <a:close/>
                <a:moveTo>
                  <a:pt x="316" y="228"/>
                </a:moveTo>
                <a:cubicBezTo>
                  <a:pt x="270" y="228"/>
                  <a:pt x="233" y="266"/>
                  <a:pt x="233" y="312"/>
                </a:cubicBezTo>
                <a:cubicBezTo>
                  <a:pt x="233" y="358"/>
                  <a:pt x="270" y="395"/>
                  <a:pt x="316" y="395"/>
                </a:cubicBezTo>
                <a:cubicBezTo>
                  <a:pt x="362" y="395"/>
                  <a:pt x="400" y="358"/>
                  <a:pt x="400" y="312"/>
                </a:cubicBezTo>
                <a:cubicBezTo>
                  <a:pt x="400" y="266"/>
                  <a:pt x="362" y="228"/>
                  <a:pt x="316" y="22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51"/>
          <p:cNvSpPr>
            <a:spLocks noEditPoints="1"/>
          </p:cNvSpPr>
          <p:nvPr/>
        </p:nvSpPr>
        <p:spPr bwMode="auto">
          <a:xfrm>
            <a:off x="6150133" y="5125027"/>
            <a:ext cx="236785" cy="374385"/>
          </a:xfrm>
          <a:custGeom>
            <a:avLst/>
            <a:gdLst>
              <a:gd name="T0" fmla="*/ 341 w 392"/>
              <a:gd name="T1" fmla="*/ 317 h 620"/>
              <a:gd name="T2" fmla="*/ 175 w 392"/>
              <a:gd name="T3" fmla="*/ 482 h 620"/>
              <a:gd name="T4" fmla="*/ 170 w 392"/>
              <a:gd name="T5" fmla="*/ 479 h 620"/>
              <a:gd name="T6" fmla="*/ 76 w 392"/>
              <a:gd name="T7" fmla="*/ 374 h 620"/>
              <a:gd name="T8" fmla="*/ 175 w 392"/>
              <a:gd name="T9" fmla="*/ 462 h 620"/>
              <a:gd name="T10" fmla="*/ 341 w 392"/>
              <a:gd name="T11" fmla="*/ 305 h 620"/>
              <a:gd name="T12" fmla="*/ 392 w 392"/>
              <a:gd name="T13" fmla="*/ 585 h 620"/>
              <a:gd name="T14" fmla="*/ 35 w 392"/>
              <a:gd name="T15" fmla="*/ 620 h 620"/>
              <a:gd name="T16" fmla="*/ 0 w 392"/>
              <a:gd name="T17" fmla="*/ 143 h 620"/>
              <a:gd name="T18" fmla="*/ 70 w 392"/>
              <a:gd name="T19" fmla="*/ 107 h 620"/>
              <a:gd name="T20" fmla="*/ 105 w 392"/>
              <a:gd name="T21" fmla="*/ 66 h 620"/>
              <a:gd name="T22" fmla="*/ 133 w 392"/>
              <a:gd name="T23" fmla="*/ 48 h 620"/>
              <a:gd name="T24" fmla="*/ 218 w 392"/>
              <a:gd name="T25" fmla="*/ 0 h 620"/>
              <a:gd name="T26" fmla="*/ 267 w 392"/>
              <a:gd name="T27" fmla="*/ 66 h 620"/>
              <a:gd name="T28" fmla="*/ 330 w 392"/>
              <a:gd name="T29" fmla="*/ 102 h 620"/>
              <a:gd name="T30" fmla="*/ 357 w 392"/>
              <a:gd name="T31" fmla="*/ 107 h 620"/>
              <a:gd name="T32" fmla="*/ 86 w 392"/>
              <a:gd name="T33" fmla="*/ 129 h 620"/>
              <a:gd name="T34" fmla="*/ 294 w 392"/>
              <a:gd name="T35" fmla="*/ 148 h 620"/>
              <a:gd name="T36" fmla="*/ 314 w 392"/>
              <a:gd name="T37" fmla="*/ 102 h 620"/>
              <a:gd name="T38" fmla="*/ 259 w 392"/>
              <a:gd name="T39" fmla="*/ 82 h 620"/>
              <a:gd name="T40" fmla="*/ 251 w 392"/>
              <a:gd name="T41" fmla="*/ 48 h 620"/>
              <a:gd name="T42" fmla="*/ 182 w 392"/>
              <a:gd name="T43" fmla="*/ 16 h 620"/>
              <a:gd name="T44" fmla="*/ 149 w 392"/>
              <a:gd name="T45" fmla="*/ 74 h 620"/>
              <a:gd name="T46" fmla="*/ 105 w 392"/>
              <a:gd name="T47" fmla="*/ 82 h 620"/>
              <a:gd name="T48" fmla="*/ 86 w 392"/>
              <a:gd name="T49" fmla="*/ 129 h 620"/>
              <a:gd name="T50" fmla="*/ 357 w 392"/>
              <a:gd name="T51" fmla="*/ 123 h 620"/>
              <a:gd name="T52" fmla="*/ 330 w 392"/>
              <a:gd name="T53" fmla="*/ 129 h 620"/>
              <a:gd name="T54" fmla="*/ 105 w 392"/>
              <a:gd name="T55" fmla="*/ 164 h 620"/>
              <a:gd name="T56" fmla="*/ 70 w 392"/>
              <a:gd name="T57" fmla="*/ 123 h 620"/>
              <a:gd name="T58" fmla="*/ 16 w 392"/>
              <a:gd name="T59" fmla="*/ 143 h 620"/>
              <a:gd name="T60" fmla="*/ 35 w 392"/>
              <a:gd name="T61" fmla="*/ 604 h 620"/>
              <a:gd name="T62" fmla="*/ 376 w 392"/>
              <a:gd name="T63" fmla="*/ 5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2" h="620">
                <a:moveTo>
                  <a:pt x="341" y="305"/>
                </a:moveTo>
                <a:cubicBezTo>
                  <a:pt x="345" y="308"/>
                  <a:pt x="345" y="313"/>
                  <a:pt x="341" y="317"/>
                </a:cubicBezTo>
                <a:cubicBezTo>
                  <a:pt x="181" y="479"/>
                  <a:pt x="181" y="479"/>
                  <a:pt x="181" y="479"/>
                </a:cubicBezTo>
                <a:cubicBezTo>
                  <a:pt x="180" y="481"/>
                  <a:pt x="178" y="482"/>
                  <a:pt x="175" y="482"/>
                </a:cubicBezTo>
                <a:cubicBezTo>
                  <a:pt x="175" y="482"/>
                  <a:pt x="175" y="482"/>
                  <a:pt x="175" y="482"/>
                </a:cubicBezTo>
                <a:cubicBezTo>
                  <a:pt x="173" y="482"/>
                  <a:pt x="171" y="481"/>
                  <a:pt x="170" y="479"/>
                </a:cubicBezTo>
                <a:cubicBezTo>
                  <a:pt x="76" y="385"/>
                  <a:pt x="76" y="385"/>
                  <a:pt x="76" y="385"/>
                </a:cubicBezTo>
                <a:cubicBezTo>
                  <a:pt x="73" y="382"/>
                  <a:pt x="73" y="377"/>
                  <a:pt x="76" y="374"/>
                </a:cubicBezTo>
                <a:cubicBezTo>
                  <a:pt x="79" y="371"/>
                  <a:pt x="84" y="371"/>
                  <a:pt x="87" y="374"/>
                </a:cubicBezTo>
                <a:cubicBezTo>
                  <a:pt x="175" y="462"/>
                  <a:pt x="175" y="462"/>
                  <a:pt x="175" y="462"/>
                </a:cubicBezTo>
                <a:cubicBezTo>
                  <a:pt x="330" y="305"/>
                  <a:pt x="330" y="305"/>
                  <a:pt x="330" y="305"/>
                </a:cubicBezTo>
                <a:cubicBezTo>
                  <a:pt x="333" y="302"/>
                  <a:pt x="338" y="302"/>
                  <a:pt x="341" y="305"/>
                </a:cubicBezTo>
                <a:close/>
                <a:moveTo>
                  <a:pt x="392" y="143"/>
                </a:moveTo>
                <a:cubicBezTo>
                  <a:pt x="392" y="585"/>
                  <a:pt x="392" y="585"/>
                  <a:pt x="392" y="585"/>
                </a:cubicBezTo>
                <a:cubicBezTo>
                  <a:pt x="392" y="604"/>
                  <a:pt x="376" y="620"/>
                  <a:pt x="357" y="620"/>
                </a:cubicBezTo>
                <a:cubicBezTo>
                  <a:pt x="35" y="620"/>
                  <a:pt x="35" y="620"/>
                  <a:pt x="35" y="620"/>
                </a:cubicBezTo>
                <a:cubicBezTo>
                  <a:pt x="16" y="620"/>
                  <a:pt x="0" y="604"/>
                  <a:pt x="0" y="585"/>
                </a:cubicBezTo>
                <a:cubicBezTo>
                  <a:pt x="0" y="143"/>
                  <a:pt x="0" y="143"/>
                  <a:pt x="0" y="143"/>
                </a:cubicBezTo>
                <a:cubicBezTo>
                  <a:pt x="0" y="123"/>
                  <a:pt x="16" y="107"/>
                  <a:pt x="35" y="107"/>
                </a:cubicBezTo>
                <a:cubicBezTo>
                  <a:pt x="70" y="107"/>
                  <a:pt x="70" y="107"/>
                  <a:pt x="70" y="107"/>
                </a:cubicBezTo>
                <a:cubicBezTo>
                  <a:pt x="70" y="102"/>
                  <a:pt x="70" y="102"/>
                  <a:pt x="70" y="102"/>
                </a:cubicBezTo>
                <a:cubicBezTo>
                  <a:pt x="70" y="82"/>
                  <a:pt x="86" y="66"/>
                  <a:pt x="105" y="66"/>
                </a:cubicBezTo>
                <a:cubicBezTo>
                  <a:pt x="133" y="66"/>
                  <a:pt x="133" y="66"/>
                  <a:pt x="133" y="66"/>
                </a:cubicBezTo>
                <a:cubicBezTo>
                  <a:pt x="133" y="48"/>
                  <a:pt x="133" y="48"/>
                  <a:pt x="133" y="48"/>
                </a:cubicBezTo>
                <a:cubicBezTo>
                  <a:pt x="133" y="22"/>
                  <a:pt x="155" y="0"/>
                  <a:pt x="182" y="0"/>
                </a:cubicBezTo>
                <a:cubicBezTo>
                  <a:pt x="218" y="0"/>
                  <a:pt x="218" y="0"/>
                  <a:pt x="218" y="0"/>
                </a:cubicBezTo>
                <a:cubicBezTo>
                  <a:pt x="245" y="0"/>
                  <a:pt x="267" y="22"/>
                  <a:pt x="267" y="48"/>
                </a:cubicBezTo>
                <a:cubicBezTo>
                  <a:pt x="267" y="66"/>
                  <a:pt x="267" y="66"/>
                  <a:pt x="267" y="66"/>
                </a:cubicBezTo>
                <a:cubicBezTo>
                  <a:pt x="294" y="66"/>
                  <a:pt x="294" y="66"/>
                  <a:pt x="294" y="66"/>
                </a:cubicBezTo>
                <a:cubicBezTo>
                  <a:pt x="314" y="66"/>
                  <a:pt x="330" y="82"/>
                  <a:pt x="330" y="102"/>
                </a:cubicBezTo>
                <a:cubicBezTo>
                  <a:pt x="330" y="107"/>
                  <a:pt x="330" y="107"/>
                  <a:pt x="330" y="107"/>
                </a:cubicBezTo>
                <a:cubicBezTo>
                  <a:pt x="357" y="107"/>
                  <a:pt x="357" y="107"/>
                  <a:pt x="357" y="107"/>
                </a:cubicBezTo>
                <a:cubicBezTo>
                  <a:pt x="376" y="107"/>
                  <a:pt x="392" y="123"/>
                  <a:pt x="392" y="143"/>
                </a:cubicBezTo>
                <a:close/>
                <a:moveTo>
                  <a:pt x="86" y="129"/>
                </a:moveTo>
                <a:cubicBezTo>
                  <a:pt x="86" y="139"/>
                  <a:pt x="95" y="148"/>
                  <a:pt x="105" y="148"/>
                </a:cubicBezTo>
                <a:cubicBezTo>
                  <a:pt x="294" y="148"/>
                  <a:pt x="294" y="148"/>
                  <a:pt x="294" y="148"/>
                </a:cubicBezTo>
                <a:cubicBezTo>
                  <a:pt x="305" y="148"/>
                  <a:pt x="314" y="139"/>
                  <a:pt x="314" y="129"/>
                </a:cubicBezTo>
                <a:cubicBezTo>
                  <a:pt x="314" y="102"/>
                  <a:pt x="314" y="102"/>
                  <a:pt x="314" y="102"/>
                </a:cubicBezTo>
                <a:cubicBezTo>
                  <a:pt x="314" y="91"/>
                  <a:pt x="305" y="82"/>
                  <a:pt x="294" y="82"/>
                </a:cubicBezTo>
                <a:cubicBezTo>
                  <a:pt x="259" y="82"/>
                  <a:pt x="259" y="82"/>
                  <a:pt x="259" y="82"/>
                </a:cubicBezTo>
                <a:cubicBezTo>
                  <a:pt x="254" y="82"/>
                  <a:pt x="251" y="79"/>
                  <a:pt x="251" y="74"/>
                </a:cubicBezTo>
                <a:cubicBezTo>
                  <a:pt x="251" y="48"/>
                  <a:pt x="251" y="48"/>
                  <a:pt x="251" y="48"/>
                </a:cubicBezTo>
                <a:cubicBezTo>
                  <a:pt x="251" y="30"/>
                  <a:pt x="236" y="16"/>
                  <a:pt x="218" y="16"/>
                </a:cubicBezTo>
                <a:cubicBezTo>
                  <a:pt x="182" y="16"/>
                  <a:pt x="182" y="16"/>
                  <a:pt x="182" y="16"/>
                </a:cubicBezTo>
                <a:cubicBezTo>
                  <a:pt x="164" y="16"/>
                  <a:pt x="149" y="30"/>
                  <a:pt x="149" y="48"/>
                </a:cubicBezTo>
                <a:cubicBezTo>
                  <a:pt x="149" y="74"/>
                  <a:pt x="149" y="74"/>
                  <a:pt x="149" y="74"/>
                </a:cubicBezTo>
                <a:cubicBezTo>
                  <a:pt x="149" y="79"/>
                  <a:pt x="146" y="82"/>
                  <a:pt x="141" y="82"/>
                </a:cubicBezTo>
                <a:cubicBezTo>
                  <a:pt x="105" y="82"/>
                  <a:pt x="105" y="82"/>
                  <a:pt x="105" y="82"/>
                </a:cubicBezTo>
                <a:cubicBezTo>
                  <a:pt x="95" y="82"/>
                  <a:pt x="86" y="91"/>
                  <a:pt x="86" y="102"/>
                </a:cubicBezTo>
                <a:lnTo>
                  <a:pt x="86" y="129"/>
                </a:lnTo>
                <a:close/>
                <a:moveTo>
                  <a:pt x="376" y="143"/>
                </a:moveTo>
                <a:cubicBezTo>
                  <a:pt x="376" y="132"/>
                  <a:pt x="368" y="123"/>
                  <a:pt x="357" y="123"/>
                </a:cubicBezTo>
                <a:cubicBezTo>
                  <a:pt x="330" y="123"/>
                  <a:pt x="330" y="123"/>
                  <a:pt x="330" y="123"/>
                </a:cubicBezTo>
                <a:cubicBezTo>
                  <a:pt x="330" y="129"/>
                  <a:pt x="330" y="129"/>
                  <a:pt x="330" y="129"/>
                </a:cubicBezTo>
                <a:cubicBezTo>
                  <a:pt x="330" y="148"/>
                  <a:pt x="314" y="164"/>
                  <a:pt x="294" y="164"/>
                </a:cubicBezTo>
                <a:cubicBezTo>
                  <a:pt x="105" y="164"/>
                  <a:pt x="105" y="164"/>
                  <a:pt x="105" y="164"/>
                </a:cubicBezTo>
                <a:cubicBezTo>
                  <a:pt x="86" y="164"/>
                  <a:pt x="70" y="148"/>
                  <a:pt x="70" y="129"/>
                </a:cubicBezTo>
                <a:cubicBezTo>
                  <a:pt x="70" y="123"/>
                  <a:pt x="70" y="123"/>
                  <a:pt x="70" y="123"/>
                </a:cubicBezTo>
                <a:cubicBezTo>
                  <a:pt x="35" y="123"/>
                  <a:pt x="35" y="123"/>
                  <a:pt x="35" y="123"/>
                </a:cubicBezTo>
                <a:cubicBezTo>
                  <a:pt x="24" y="123"/>
                  <a:pt x="16" y="132"/>
                  <a:pt x="16" y="143"/>
                </a:cubicBezTo>
                <a:cubicBezTo>
                  <a:pt x="16" y="585"/>
                  <a:pt x="16" y="585"/>
                  <a:pt x="16" y="585"/>
                </a:cubicBezTo>
                <a:cubicBezTo>
                  <a:pt x="16" y="596"/>
                  <a:pt x="24" y="604"/>
                  <a:pt x="35" y="604"/>
                </a:cubicBezTo>
                <a:cubicBezTo>
                  <a:pt x="357" y="604"/>
                  <a:pt x="357" y="604"/>
                  <a:pt x="357" y="604"/>
                </a:cubicBezTo>
                <a:cubicBezTo>
                  <a:pt x="368" y="604"/>
                  <a:pt x="376" y="596"/>
                  <a:pt x="376" y="585"/>
                </a:cubicBezTo>
                <a:lnTo>
                  <a:pt x="376" y="143"/>
                </a:lnTo>
                <a:close/>
              </a:path>
            </a:pathLst>
          </a:custGeom>
          <a:solidFill>
            <a:srgbClr val="FFFFFF"/>
          </a:solidFill>
          <a:ln>
            <a:solidFill>
              <a:schemeClr val="accent3"/>
            </a:solid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07"/>
          <p:cNvSpPr>
            <a:spLocks noEditPoints="1"/>
          </p:cNvSpPr>
          <p:nvPr/>
        </p:nvSpPr>
        <p:spPr bwMode="auto">
          <a:xfrm>
            <a:off x="2716816" y="2354542"/>
            <a:ext cx="314660" cy="312684"/>
          </a:xfrm>
          <a:custGeom>
            <a:avLst/>
            <a:gdLst>
              <a:gd name="T0" fmla="*/ 591 w 610"/>
              <a:gd name="T1" fmla="*/ 523 h 606"/>
              <a:gd name="T2" fmla="*/ 463 w 610"/>
              <a:gd name="T3" fmla="*/ 395 h 606"/>
              <a:gd name="T4" fmla="*/ 432 w 610"/>
              <a:gd name="T5" fmla="*/ 74 h 606"/>
              <a:gd name="T6" fmla="*/ 253 w 610"/>
              <a:gd name="T7" fmla="*/ 0 h 606"/>
              <a:gd name="T8" fmla="*/ 74 w 610"/>
              <a:gd name="T9" fmla="*/ 74 h 606"/>
              <a:gd name="T10" fmla="*/ 0 w 610"/>
              <a:gd name="T11" fmla="*/ 253 h 606"/>
              <a:gd name="T12" fmla="*/ 74 w 610"/>
              <a:gd name="T13" fmla="*/ 433 h 606"/>
              <a:gd name="T14" fmla="*/ 253 w 610"/>
              <a:gd name="T15" fmla="*/ 507 h 606"/>
              <a:gd name="T16" fmla="*/ 395 w 610"/>
              <a:gd name="T17" fmla="*/ 464 h 606"/>
              <a:gd name="T18" fmla="*/ 522 w 610"/>
              <a:gd name="T19" fmla="*/ 591 h 606"/>
              <a:gd name="T20" fmla="*/ 557 w 610"/>
              <a:gd name="T21" fmla="*/ 606 h 606"/>
              <a:gd name="T22" fmla="*/ 591 w 610"/>
              <a:gd name="T23" fmla="*/ 591 h 606"/>
              <a:gd name="T24" fmla="*/ 591 w 610"/>
              <a:gd name="T25" fmla="*/ 523 h 606"/>
              <a:gd name="T26" fmla="*/ 84 w 610"/>
              <a:gd name="T27" fmla="*/ 423 h 606"/>
              <a:gd name="T28" fmla="*/ 14 w 610"/>
              <a:gd name="T29" fmla="*/ 253 h 606"/>
              <a:gd name="T30" fmla="*/ 84 w 610"/>
              <a:gd name="T31" fmla="*/ 84 h 606"/>
              <a:gd name="T32" fmla="*/ 253 w 610"/>
              <a:gd name="T33" fmla="*/ 14 h 606"/>
              <a:gd name="T34" fmla="*/ 422 w 610"/>
              <a:gd name="T35" fmla="*/ 84 h 606"/>
              <a:gd name="T36" fmla="*/ 449 w 610"/>
              <a:gd name="T37" fmla="*/ 391 h 606"/>
              <a:gd name="T38" fmla="*/ 448 w 610"/>
              <a:gd name="T39" fmla="*/ 392 h 606"/>
              <a:gd name="T40" fmla="*/ 422 w 610"/>
              <a:gd name="T41" fmla="*/ 423 h 606"/>
              <a:gd name="T42" fmla="*/ 392 w 610"/>
              <a:gd name="T43" fmla="*/ 448 h 606"/>
              <a:gd name="T44" fmla="*/ 391 w 610"/>
              <a:gd name="T45" fmla="*/ 449 h 606"/>
              <a:gd name="T46" fmla="*/ 253 w 610"/>
              <a:gd name="T47" fmla="*/ 493 h 606"/>
              <a:gd name="T48" fmla="*/ 84 w 610"/>
              <a:gd name="T49" fmla="*/ 423 h 606"/>
              <a:gd name="T50" fmla="*/ 581 w 610"/>
              <a:gd name="T51" fmla="*/ 581 h 606"/>
              <a:gd name="T52" fmla="*/ 532 w 610"/>
              <a:gd name="T53" fmla="*/ 581 h 606"/>
              <a:gd name="T54" fmla="*/ 406 w 610"/>
              <a:gd name="T55" fmla="*/ 455 h 606"/>
              <a:gd name="T56" fmla="*/ 432 w 610"/>
              <a:gd name="T57" fmla="*/ 433 h 606"/>
              <a:gd name="T58" fmla="*/ 455 w 610"/>
              <a:gd name="T59" fmla="*/ 406 h 606"/>
              <a:gd name="T60" fmla="*/ 581 w 610"/>
              <a:gd name="T61" fmla="*/ 533 h 606"/>
              <a:gd name="T62" fmla="*/ 581 w 610"/>
              <a:gd name="T63" fmla="*/ 581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0" h="606">
                <a:moveTo>
                  <a:pt x="591" y="523"/>
                </a:moveTo>
                <a:cubicBezTo>
                  <a:pt x="463" y="395"/>
                  <a:pt x="463" y="395"/>
                  <a:pt x="463" y="395"/>
                </a:cubicBezTo>
                <a:cubicBezTo>
                  <a:pt x="530" y="296"/>
                  <a:pt x="519" y="161"/>
                  <a:pt x="432" y="74"/>
                </a:cubicBezTo>
                <a:cubicBezTo>
                  <a:pt x="384" y="26"/>
                  <a:pt x="321" y="0"/>
                  <a:pt x="253" y="0"/>
                </a:cubicBezTo>
                <a:cubicBezTo>
                  <a:pt x="185" y="0"/>
                  <a:pt x="122" y="26"/>
                  <a:pt x="74" y="74"/>
                </a:cubicBezTo>
                <a:cubicBezTo>
                  <a:pt x="26" y="122"/>
                  <a:pt x="0" y="186"/>
                  <a:pt x="0" y="253"/>
                </a:cubicBezTo>
                <a:cubicBezTo>
                  <a:pt x="0" y="321"/>
                  <a:pt x="26" y="385"/>
                  <a:pt x="74" y="433"/>
                </a:cubicBezTo>
                <a:cubicBezTo>
                  <a:pt x="122" y="480"/>
                  <a:pt x="185" y="507"/>
                  <a:pt x="253" y="507"/>
                </a:cubicBezTo>
                <a:cubicBezTo>
                  <a:pt x="304" y="507"/>
                  <a:pt x="353" y="492"/>
                  <a:pt x="395" y="464"/>
                </a:cubicBezTo>
                <a:cubicBezTo>
                  <a:pt x="522" y="591"/>
                  <a:pt x="522" y="591"/>
                  <a:pt x="522" y="591"/>
                </a:cubicBezTo>
                <a:cubicBezTo>
                  <a:pt x="532" y="601"/>
                  <a:pt x="544" y="606"/>
                  <a:pt x="557" y="606"/>
                </a:cubicBezTo>
                <a:cubicBezTo>
                  <a:pt x="569" y="606"/>
                  <a:pt x="582" y="601"/>
                  <a:pt x="591" y="591"/>
                </a:cubicBezTo>
                <a:cubicBezTo>
                  <a:pt x="610" y="572"/>
                  <a:pt x="610" y="542"/>
                  <a:pt x="591" y="523"/>
                </a:cubicBezTo>
                <a:close/>
                <a:moveTo>
                  <a:pt x="84" y="423"/>
                </a:moveTo>
                <a:cubicBezTo>
                  <a:pt x="39" y="377"/>
                  <a:pt x="14" y="317"/>
                  <a:pt x="14" y="253"/>
                </a:cubicBezTo>
                <a:cubicBezTo>
                  <a:pt x="14" y="189"/>
                  <a:pt x="39" y="129"/>
                  <a:pt x="84" y="84"/>
                </a:cubicBezTo>
                <a:cubicBezTo>
                  <a:pt x="129" y="39"/>
                  <a:pt x="189" y="14"/>
                  <a:pt x="253" y="14"/>
                </a:cubicBezTo>
                <a:cubicBezTo>
                  <a:pt x="317" y="14"/>
                  <a:pt x="377" y="39"/>
                  <a:pt x="422" y="84"/>
                </a:cubicBezTo>
                <a:cubicBezTo>
                  <a:pt x="506" y="168"/>
                  <a:pt x="514" y="298"/>
                  <a:pt x="449" y="391"/>
                </a:cubicBezTo>
                <a:cubicBezTo>
                  <a:pt x="448" y="392"/>
                  <a:pt x="448" y="392"/>
                  <a:pt x="448" y="392"/>
                </a:cubicBezTo>
                <a:cubicBezTo>
                  <a:pt x="440" y="403"/>
                  <a:pt x="432" y="413"/>
                  <a:pt x="422" y="423"/>
                </a:cubicBezTo>
                <a:cubicBezTo>
                  <a:pt x="413" y="432"/>
                  <a:pt x="403" y="441"/>
                  <a:pt x="392" y="448"/>
                </a:cubicBezTo>
                <a:cubicBezTo>
                  <a:pt x="392" y="448"/>
                  <a:pt x="391" y="449"/>
                  <a:pt x="391" y="449"/>
                </a:cubicBezTo>
                <a:cubicBezTo>
                  <a:pt x="351" y="477"/>
                  <a:pt x="303" y="493"/>
                  <a:pt x="253" y="493"/>
                </a:cubicBezTo>
                <a:cubicBezTo>
                  <a:pt x="189" y="493"/>
                  <a:pt x="129" y="468"/>
                  <a:pt x="84" y="423"/>
                </a:cubicBezTo>
                <a:close/>
                <a:moveTo>
                  <a:pt x="581" y="581"/>
                </a:moveTo>
                <a:cubicBezTo>
                  <a:pt x="568" y="595"/>
                  <a:pt x="546" y="595"/>
                  <a:pt x="532" y="581"/>
                </a:cubicBezTo>
                <a:cubicBezTo>
                  <a:pt x="406" y="455"/>
                  <a:pt x="406" y="455"/>
                  <a:pt x="406" y="455"/>
                </a:cubicBezTo>
                <a:cubicBezTo>
                  <a:pt x="415" y="448"/>
                  <a:pt x="424" y="441"/>
                  <a:pt x="432" y="433"/>
                </a:cubicBezTo>
                <a:cubicBezTo>
                  <a:pt x="440" y="424"/>
                  <a:pt x="448" y="415"/>
                  <a:pt x="455" y="406"/>
                </a:cubicBezTo>
                <a:cubicBezTo>
                  <a:pt x="581" y="533"/>
                  <a:pt x="581" y="533"/>
                  <a:pt x="581" y="533"/>
                </a:cubicBezTo>
                <a:cubicBezTo>
                  <a:pt x="595" y="546"/>
                  <a:pt x="595" y="568"/>
                  <a:pt x="581" y="58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27"/>
          <p:cNvSpPr/>
          <p:nvPr/>
        </p:nvSpPr>
        <p:spPr>
          <a:xfrm>
            <a:off x="1089553" y="1149371"/>
            <a:ext cx="6955365" cy="553357"/>
          </a:xfrm>
          <a:prstGeom prst="rect">
            <a:avLst/>
          </a:prstGeom>
          <a:solidFill>
            <a:schemeClr val="bg1"/>
          </a:solidFill>
          <a:ln>
            <a:noFill/>
          </a:ln>
        </p:spPr>
        <p:txBody>
          <a:bodyPr wrap="square">
            <a:spAutoFit/>
          </a:bodyPr>
          <a:lstStyle/>
          <a:p>
            <a:pPr algn="ctr">
              <a:lnSpc>
                <a:spcPct val="107000"/>
              </a:lnSpc>
            </a:pPr>
            <a:r>
              <a:rPr lang="en-CA" sz="1400" dirty="0" smtClean="0">
                <a:solidFill>
                  <a:schemeClr val="accent1"/>
                </a:solidFill>
              </a:rPr>
              <a:t>…better protect </a:t>
            </a:r>
            <a:r>
              <a:rPr lang="en-CA" sz="1400" dirty="0">
                <a:solidFill>
                  <a:schemeClr val="accent1"/>
                </a:solidFill>
              </a:rPr>
              <a:t>your organization with an </a:t>
            </a:r>
            <a:r>
              <a:rPr lang="en-CA" sz="1400" b="1" dirty="0">
                <a:solidFill>
                  <a:schemeClr val="accent1"/>
                </a:solidFill>
              </a:rPr>
              <a:t>interdependent and collaborative </a:t>
            </a:r>
            <a:r>
              <a:rPr lang="en-CA" sz="1400" dirty="0">
                <a:solidFill>
                  <a:schemeClr val="accent1"/>
                </a:solidFill>
              </a:rPr>
              <a:t>security operations </a:t>
            </a:r>
            <a:r>
              <a:rPr lang="en-CA" sz="1400" dirty="0" smtClean="0">
                <a:solidFill>
                  <a:schemeClr val="accent1"/>
                </a:solidFill>
              </a:rPr>
              <a:t>program. </a:t>
            </a:r>
            <a:endParaRPr lang="en-CA" sz="1400" dirty="0">
              <a:solidFill>
                <a:schemeClr val="accent1"/>
              </a:solidFill>
            </a:endParaRPr>
          </a:p>
        </p:txBody>
      </p:sp>
      <p:grpSp>
        <p:nvGrpSpPr>
          <p:cNvPr id="24" name="Group 23"/>
          <p:cNvGrpSpPr/>
          <p:nvPr/>
        </p:nvGrpSpPr>
        <p:grpSpPr>
          <a:xfrm>
            <a:off x="0" y="6422955"/>
            <a:ext cx="9144000" cy="437555"/>
            <a:chOff x="0" y="6422955"/>
            <a:chExt cx="9144000" cy="437555"/>
          </a:xfrm>
        </p:grpSpPr>
        <p:pic>
          <p:nvPicPr>
            <p:cNvPr id="29"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30" name="Picture 29"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633969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ct val="0"/>
              </a:spcAft>
              <a:buClr>
                <a:srgbClr val="333333"/>
              </a:buClr>
              <a:buSzPct val="120000"/>
            </a:pPr>
            <a:r>
              <a:rPr lang="en-CA" b="1" dirty="0" smtClean="0">
                <a:solidFill>
                  <a:srgbClr val="333333"/>
                </a:solidFill>
              </a:rPr>
              <a:t>Sign up for free trial membership to get practical</a:t>
            </a:r>
          </a:p>
          <a:p>
            <a:pPr algn="ctr" eaLnBrk="0" fontAlgn="base" hangingPunct="0">
              <a:spcAft>
                <a:spcPct val="0"/>
              </a:spcAft>
              <a:buClr>
                <a:srgbClr val="333333"/>
              </a:buClr>
              <a:buSzPct val="120000"/>
            </a:pPr>
            <a:r>
              <a:rPr lang="en-CA" b="1" dirty="0" smtClean="0">
                <a:solidFill>
                  <a:srgbClr val="333333"/>
                </a:solidFill>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algn="r" eaLnBrk="0" fontAlgn="base" hangingPunct="0">
              <a:lnSpc>
                <a:spcPts val="1350"/>
              </a:lnSpc>
              <a:spcBef>
                <a:spcPts val="500"/>
              </a:spcBef>
              <a:spcAft>
                <a:spcPct val="0"/>
              </a:spcAft>
              <a:buClr>
                <a:srgbClr val="333333"/>
              </a:buClr>
              <a:buSzPct val="120000"/>
              <a:buFont typeface="Arial" pitchFamily="34" charset="0"/>
              <a:buNone/>
              <a:defRPr/>
            </a:pPr>
            <a:r>
              <a:rPr lang="en-CA" sz="1400" b="1" dirty="0" smtClean="0">
                <a:solidFill>
                  <a:srgbClr val="333333"/>
                </a:solidFill>
                <a:hlinkClick r:id="rId2"/>
              </a:rPr>
              <a:t>www.infotech.com</a:t>
            </a:r>
            <a:endParaRPr lang="en-CA" sz="1400" dirty="0">
              <a:solidFill>
                <a:srgbClr val="333333"/>
              </a:solidFill>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fontAlgn="base">
              <a:spcBef>
                <a:spcPct val="0"/>
              </a:spcBef>
              <a:spcAft>
                <a:spcPct val="0"/>
              </a:spcAft>
              <a:buFont typeface="Wingdings" pitchFamily="2" charset="2"/>
              <a:buChar char="ü"/>
            </a:pPr>
            <a:r>
              <a:rPr lang="en-CA" sz="1400" dirty="0" smtClean="0">
                <a:solidFill>
                  <a:srgbClr val="333333"/>
                </a:solidFill>
              </a:rPr>
              <a:t>Quickly get up to speed</a:t>
            </a:r>
            <a:br>
              <a:rPr lang="en-CA" sz="1400" dirty="0" smtClean="0">
                <a:solidFill>
                  <a:srgbClr val="333333"/>
                </a:solidFill>
              </a:rPr>
            </a:br>
            <a:r>
              <a:rPr lang="en-CA" sz="1400" dirty="0" smtClean="0">
                <a:solidFill>
                  <a:srgbClr val="333333"/>
                </a:solidFill>
              </a:rPr>
              <a:t>with new technologies</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Make the right technology</a:t>
            </a:r>
            <a:br>
              <a:rPr lang="en-CA" sz="1400" dirty="0" smtClean="0">
                <a:solidFill>
                  <a:srgbClr val="333333"/>
                </a:solidFill>
              </a:rPr>
            </a:br>
            <a:r>
              <a:rPr lang="en-CA" sz="1400" dirty="0" smtClean="0">
                <a:solidFill>
                  <a:srgbClr val="333333"/>
                </a:solidFill>
              </a:rPr>
              <a:t>purchasing decisions – fast</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Deliver critical IT</a:t>
            </a:r>
            <a:br>
              <a:rPr lang="en-CA" sz="1400" dirty="0" smtClean="0">
                <a:solidFill>
                  <a:srgbClr val="333333"/>
                </a:solidFill>
              </a:rPr>
            </a:br>
            <a:r>
              <a:rPr lang="en-CA" sz="1400" dirty="0" smtClean="0">
                <a:solidFill>
                  <a:srgbClr val="333333"/>
                </a:solidFill>
              </a:rPr>
              <a:t>projects, on time and</a:t>
            </a:r>
            <a:br>
              <a:rPr lang="en-CA" sz="1400" dirty="0" smtClean="0">
                <a:solidFill>
                  <a:srgbClr val="333333"/>
                </a:solidFill>
              </a:rPr>
            </a:br>
            <a:r>
              <a:rPr lang="en-CA" sz="1400" dirty="0" smtClean="0">
                <a:solidFill>
                  <a:srgbClr val="333333"/>
                </a:solidFill>
              </a:rPr>
              <a:t>within budget</a:t>
            </a:r>
          </a:p>
          <a:p>
            <a:pPr algn="ctr" fontAlgn="base">
              <a:spcBef>
                <a:spcPct val="0"/>
              </a:spcBef>
              <a:spcAft>
                <a:spcPct val="0"/>
              </a:spcAft>
            </a:pPr>
            <a:endParaRPr lang="en-CA" sz="1400" dirty="0">
              <a:solidFill>
                <a:srgbClr val="333333"/>
              </a:solidFill>
            </a:endParaRPr>
          </a:p>
        </p:txBody>
      </p:sp>
      <p:sp>
        <p:nvSpPr>
          <p:cNvPr id="9" name="Rectangle 8"/>
          <p:cNvSpPr/>
          <p:nvPr/>
        </p:nvSpPr>
        <p:spPr>
          <a:xfrm>
            <a:off x="3095836" y="1628800"/>
            <a:ext cx="3018680" cy="1600438"/>
          </a:xfrm>
          <a:prstGeom prst="rect">
            <a:avLst/>
          </a:prstGeom>
        </p:spPr>
        <p:txBody>
          <a:bodyPr wrap="square">
            <a:spAutoFit/>
          </a:bodyPr>
          <a:lstStyle/>
          <a:p>
            <a:pPr marL="342900" indent="-342900" fontAlgn="base">
              <a:spcBef>
                <a:spcPct val="0"/>
              </a:spcBef>
              <a:spcAft>
                <a:spcPct val="0"/>
              </a:spcAft>
              <a:buFont typeface="Wingdings" pitchFamily="2" charset="2"/>
              <a:buChar char="ü"/>
            </a:pPr>
            <a:r>
              <a:rPr lang="en-CA" sz="1400" dirty="0" smtClean="0">
                <a:solidFill>
                  <a:srgbClr val="333333"/>
                </a:solidFill>
              </a:rPr>
              <a:t>Manage business expectations</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Justify IT spending and</a:t>
            </a:r>
            <a:br>
              <a:rPr lang="en-CA" sz="1400" dirty="0" smtClean="0">
                <a:solidFill>
                  <a:srgbClr val="333333"/>
                </a:solidFill>
              </a:rPr>
            </a:br>
            <a:r>
              <a:rPr lang="en-CA" sz="1400" dirty="0" smtClean="0">
                <a:solidFill>
                  <a:srgbClr val="333333"/>
                </a:solidFill>
              </a:rPr>
              <a:t>prove the value of IT</a:t>
            </a:r>
            <a:r>
              <a:rPr lang="en-CA" sz="1400" dirty="0">
                <a:solidFill>
                  <a:srgbClr val="333333"/>
                </a:solidFill>
              </a:rPr>
              <a:t/>
            </a:r>
            <a:br>
              <a:rPr lang="en-CA" sz="1400" dirty="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Train IT staff and effectively</a:t>
            </a:r>
            <a:br>
              <a:rPr lang="en-CA" sz="1400" dirty="0" smtClean="0">
                <a:solidFill>
                  <a:srgbClr val="333333"/>
                </a:solidFill>
              </a:rPr>
            </a:br>
            <a:r>
              <a:rPr lang="en-CA" sz="1400" dirty="0" smtClean="0">
                <a:solidFill>
                  <a:srgbClr val="333333"/>
                </a:solidFill>
              </a:rPr>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eaLnBrk="0" fontAlgn="base" hangingPunct="0">
              <a:lnSpc>
                <a:spcPts val="1350"/>
              </a:lnSpc>
              <a:spcBef>
                <a:spcPts val="500"/>
              </a:spcBef>
              <a:spcAft>
                <a:spcPct val="0"/>
              </a:spcAft>
              <a:buClr>
                <a:srgbClr val="333333"/>
              </a:buClr>
              <a:buSzPct val="120000"/>
              <a:buFont typeface="Arial" pitchFamily="34" charset="0"/>
              <a:buNone/>
              <a:defRPr/>
            </a:pPr>
            <a:r>
              <a:rPr lang="en-CA" sz="1200" b="1" dirty="0" smtClean="0">
                <a:solidFill>
                  <a:srgbClr val="333333"/>
                </a:solidFill>
              </a:rPr>
              <a:t>Toll Free: </a:t>
            </a:r>
            <a:r>
              <a:rPr lang="en-CA" sz="1200" dirty="0" smtClean="0">
                <a:solidFill>
                  <a:srgbClr val="333333"/>
                </a:solidFill>
              </a:rPr>
              <a:t>1-888-670-8889</a:t>
            </a:r>
            <a:endParaRPr lang="en-CA" sz="1200" dirty="0">
              <a:solidFill>
                <a:srgbClr val="333333"/>
              </a:solidFill>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61823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535882"/>
          </a:xfrm>
          <a:prstGeom prst="rect">
            <a:avLst/>
          </a:prstGeom>
        </p:spPr>
      </p:pic>
      <p:sp>
        <p:nvSpPr>
          <p:cNvPr id="13" name="Rectangle 12"/>
          <p:cNvSpPr/>
          <p:nvPr/>
        </p:nvSpPr>
        <p:spPr>
          <a:xfrm>
            <a:off x="762760" y="1821239"/>
            <a:ext cx="7618478" cy="4292558"/>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203042" y="5424862"/>
            <a:ext cx="4460917" cy="738664"/>
          </a:xfrm>
          <a:prstGeom prst="rect">
            <a:avLst/>
          </a:prstGeom>
        </p:spPr>
        <p:txBody>
          <a:bodyPr wrap="square" rtlCol="0">
            <a:spAutoFit/>
          </a:bodyPr>
          <a:lstStyle/>
          <a:p>
            <a:pPr algn="r"/>
            <a:r>
              <a:rPr lang="en-CA" sz="1400" b="1" dirty="0" smtClean="0">
                <a:solidFill>
                  <a:schemeClr val="bg1"/>
                </a:solidFill>
              </a:rPr>
              <a:t>Edward Gray, </a:t>
            </a:r>
            <a:endParaRPr lang="en-CA" sz="1400" b="1" dirty="0">
              <a:solidFill>
                <a:schemeClr val="bg1"/>
              </a:solidFill>
            </a:endParaRPr>
          </a:p>
          <a:p>
            <a:pPr algn="r"/>
            <a:r>
              <a:rPr lang="en-CA" sz="1400" dirty="0" smtClean="0">
                <a:solidFill>
                  <a:schemeClr val="bg1"/>
                </a:solidFill>
              </a:rPr>
              <a:t>Consulting Analyst, </a:t>
            </a:r>
            <a:r>
              <a:rPr lang="en-CA" sz="1400" dirty="0">
                <a:solidFill>
                  <a:schemeClr val="bg1"/>
                </a:solidFill>
              </a:rPr>
              <a:t>Security, Risk &amp; Compliance</a:t>
            </a:r>
            <a:br>
              <a:rPr lang="en-CA" sz="1400" dirty="0">
                <a:solidFill>
                  <a:schemeClr val="bg1"/>
                </a:solidFill>
              </a:rPr>
            </a:br>
            <a:r>
              <a:rPr lang="en-CA" sz="1400" dirty="0">
                <a:solidFill>
                  <a:schemeClr val="bg1"/>
                </a:solidFill>
              </a:rPr>
              <a:t>Info-Tech Research Group</a:t>
            </a:r>
          </a:p>
        </p:txBody>
      </p:sp>
      <p:sp>
        <p:nvSpPr>
          <p:cNvPr id="11" name="Rectangle 10"/>
          <p:cNvSpPr/>
          <p:nvPr/>
        </p:nvSpPr>
        <p:spPr>
          <a:xfrm>
            <a:off x="-2" y="356594"/>
            <a:ext cx="9144003" cy="10970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0"/>
          <p:cNvPicPr>
            <a:picLocks noChangeAspect="1"/>
          </p:cNvPicPr>
          <p:nvPr/>
        </p:nvPicPr>
        <p:blipFill>
          <a:blip r:embed="rId4"/>
          <a:stretch>
            <a:fillRect/>
          </a:stretch>
        </p:blipFill>
        <p:spPr>
          <a:xfrm>
            <a:off x="1398421" y="2621968"/>
            <a:ext cx="678666" cy="619651"/>
          </a:xfrm>
          <a:prstGeom prst="rect">
            <a:avLst/>
          </a:prstGeom>
        </p:spPr>
      </p:pic>
      <p:pic>
        <p:nvPicPr>
          <p:cNvPr id="15" name="Picture 101"/>
          <p:cNvPicPr>
            <a:picLocks noChangeAspect="1"/>
          </p:cNvPicPr>
          <p:nvPr/>
        </p:nvPicPr>
        <p:blipFill>
          <a:blip r:embed="rId5"/>
          <a:stretch>
            <a:fillRect/>
          </a:stretch>
        </p:blipFill>
        <p:spPr>
          <a:xfrm>
            <a:off x="6466638" y="4478021"/>
            <a:ext cx="656535" cy="538507"/>
          </a:xfrm>
          <a:prstGeom prst="rect">
            <a:avLst/>
          </a:prstGeom>
        </p:spPr>
      </p:pic>
      <p:sp>
        <p:nvSpPr>
          <p:cNvPr id="8" name="TextBox 7"/>
          <p:cNvSpPr txBox="1"/>
          <p:nvPr/>
        </p:nvSpPr>
        <p:spPr>
          <a:xfrm>
            <a:off x="1838581" y="2989604"/>
            <a:ext cx="5847762" cy="1815882"/>
          </a:xfrm>
          <a:prstGeom prst="rect">
            <a:avLst/>
          </a:prstGeom>
        </p:spPr>
        <p:txBody>
          <a:bodyPr wrap="square" rtlCol="0">
            <a:spAutoFit/>
          </a:bodyPr>
          <a:lstStyle/>
          <a:p>
            <a:pPr algn="ctr">
              <a:spcAft>
                <a:spcPts val="500"/>
              </a:spcAft>
            </a:pPr>
            <a:r>
              <a:rPr lang="en-CA" sz="1600" i="1" dirty="0">
                <a:solidFill>
                  <a:schemeClr val="bg1"/>
                </a:solidFill>
              </a:rPr>
              <a:t>A reactive security operations program is no longer an option. The increasing sophistication of threats </a:t>
            </a:r>
            <a:r>
              <a:rPr lang="en-CA" sz="1600" i="1" dirty="0" smtClean="0">
                <a:solidFill>
                  <a:schemeClr val="bg1"/>
                </a:solidFill>
              </a:rPr>
              <a:t>demands </a:t>
            </a:r>
            <a:r>
              <a:rPr lang="en-CA" sz="1600" i="1" dirty="0">
                <a:solidFill>
                  <a:schemeClr val="bg1"/>
                </a:solidFill>
              </a:rPr>
              <a:t>a </a:t>
            </a:r>
            <a:r>
              <a:rPr lang="en-CA" sz="1600" i="1" dirty="0" smtClean="0">
                <a:solidFill>
                  <a:schemeClr val="bg1"/>
                </a:solidFill>
              </a:rPr>
              <a:t>streamlined yet adaptable mitigation and </a:t>
            </a:r>
            <a:r>
              <a:rPr lang="en-CA" sz="1600" i="1" dirty="0">
                <a:solidFill>
                  <a:schemeClr val="bg1"/>
                </a:solidFill>
              </a:rPr>
              <a:t>remediation </a:t>
            </a:r>
            <a:r>
              <a:rPr lang="en-CA" sz="1600" i="1" dirty="0" smtClean="0">
                <a:solidFill>
                  <a:schemeClr val="bg1"/>
                </a:solidFill>
              </a:rPr>
              <a:t>process. </a:t>
            </a:r>
            <a:r>
              <a:rPr lang="en-CA" sz="1600" i="1" dirty="0">
                <a:solidFill>
                  <a:schemeClr val="bg1"/>
                </a:solidFill>
              </a:rPr>
              <a:t>Protect your assets </a:t>
            </a:r>
            <a:r>
              <a:rPr lang="en-CA" sz="1600" i="1" dirty="0" smtClean="0">
                <a:solidFill>
                  <a:schemeClr val="bg1"/>
                </a:solidFill>
              </a:rPr>
              <a:t>by preparing </a:t>
            </a:r>
            <a:r>
              <a:rPr lang="en-CA" sz="1600" i="1" dirty="0">
                <a:solidFill>
                  <a:schemeClr val="bg1"/>
                </a:solidFill>
              </a:rPr>
              <a:t>for the inevitable; unify your prevention, detection, </a:t>
            </a:r>
            <a:r>
              <a:rPr lang="en-CA" sz="1600" i="1" dirty="0" smtClean="0">
                <a:solidFill>
                  <a:schemeClr val="bg1"/>
                </a:solidFill>
              </a:rPr>
              <a:t>analysis, </a:t>
            </a:r>
            <a:r>
              <a:rPr lang="en-CA" sz="1600" i="1" dirty="0">
                <a:solidFill>
                  <a:schemeClr val="bg1"/>
                </a:solidFill>
              </a:rPr>
              <a:t>and response efforts and provide assurance to your </a:t>
            </a:r>
            <a:r>
              <a:rPr lang="en-CA" sz="1600" i="1" dirty="0" smtClean="0">
                <a:solidFill>
                  <a:schemeClr val="bg1"/>
                </a:solidFill>
              </a:rPr>
              <a:t>stakeholders </a:t>
            </a:r>
            <a:r>
              <a:rPr lang="en-CA" sz="1600" i="1" dirty="0">
                <a:solidFill>
                  <a:schemeClr val="bg1"/>
                </a:solidFill>
              </a:rPr>
              <a:t>that you are making information security a top priority</a:t>
            </a:r>
            <a:r>
              <a:rPr lang="en-CA" sz="1600" i="1" dirty="0" smtClean="0">
                <a:solidFill>
                  <a:schemeClr val="bg1"/>
                </a:solidFill>
              </a:rPr>
              <a:t>.</a:t>
            </a:r>
            <a:endParaRPr lang="en-CA" sz="1600" i="1" dirty="0">
              <a:solidFill>
                <a:schemeClr val="bg1"/>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105" y="1672062"/>
            <a:ext cx="705394" cy="881743"/>
          </a:xfrm>
          <a:prstGeom prst="rect">
            <a:avLst/>
          </a:prstGeom>
          <a:ln w="22225">
            <a:solidFill>
              <a:schemeClr val="bg1">
                <a:lumMod val="95000"/>
              </a:schemeClr>
            </a:solidFill>
          </a:ln>
        </p:spPr>
      </p:pic>
      <p:grpSp>
        <p:nvGrpSpPr>
          <p:cNvPr id="10" name="Group 9"/>
          <p:cNvGrpSpPr/>
          <p:nvPr/>
        </p:nvGrpSpPr>
        <p:grpSpPr>
          <a:xfrm>
            <a:off x="0" y="6422955"/>
            <a:ext cx="9144000" cy="437555"/>
            <a:chOff x="0" y="6422955"/>
            <a:chExt cx="9144000" cy="437555"/>
          </a:xfrm>
        </p:grpSpPr>
        <p:pic>
          <p:nvPicPr>
            <p:cNvPr id="12"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407430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a:xfrm>
            <a:off x="246703" y="1607231"/>
            <a:ext cx="4041648" cy="2651502"/>
          </a:xfrm>
        </p:spPr>
        <p:txBody>
          <a:bodyPr/>
          <a:lstStyle/>
          <a:p>
            <a:pPr lvl="0"/>
            <a:r>
              <a:rPr lang="en-CA" sz="1000" dirty="0" smtClean="0"/>
              <a:t>Chief </a:t>
            </a:r>
            <a:r>
              <a:rPr lang="en-CA" sz="1000" dirty="0"/>
              <a:t>Information Officer (CIO)</a:t>
            </a:r>
          </a:p>
          <a:p>
            <a:pPr lvl="0"/>
            <a:r>
              <a:rPr lang="en-CA" sz="1000" dirty="0"/>
              <a:t>Chief Information Security Officer (CISO)</a:t>
            </a:r>
          </a:p>
          <a:p>
            <a:pPr lvl="0"/>
            <a:r>
              <a:rPr lang="en-CA" sz="1000" dirty="0"/>
              <a:t>Chief Operating Officer (COO)</a:t>
            </a:r>
          </a:p>
          <a:p>
            <a:pPr lvl="0"/>
            <a:r>
              <a:rPr lang="en-CA" sz="1000" dirty="0"/>
              <a:t>Security / IT Management</a:t>
            </a:r>
          </a:p>
          <a:p>
            <a:pPr lvl="0"/>
            <a:r>
              <a:rPr lang="en-CA" sz="1000" dirty="0"/>
              <a:t>Security Operations Director / </a:t>
            </a:r>
            <a:r>
              <a:rPr lang="en-CA" sz="1000" dirty="0" smtClean="0"/>
              <a:t>Security Operations Center (SOC)</a:t>
            </a:r>
            <a:endParaRPr lang="en-CA" sz="1000" dirty="0"/>
          </a:p>
          <a:p>
            <a:pPr lvl="0"/>
            <a:r>
              <a:rPr lang="en-CA" sz="1000" dirty="0"/>
              <a:t>Network Operations Director / </a:t>
            </a:r>
            <a:r>
              <a:rPr lang="en-CA" sz="1000" dirty="0" smtClean="0"/>
              <a:t>Network Operations </a:t>
            </a:r>
            <a:r>
              <a:rPr lang="en-CA" sz="1000" dirty="0"/>
              <a:t>Center </a:t>
            </a:r>
            <a:r>
              <a:rPr lang="en-CA" sz="1000" dirty="0" smtClean="0"/>
              <a:t>(NOC)</a:t>
            </a:r>
          </a:p>
          <a:p>
            <a:pPr lvl="0"/>
            <a:r>
              <a:rPr lang="en-CA" sz="1000" dirty="0" smtClean="0"/>
              <a:t>Systems Administrator </a:t>
            </a:r>
            <a:endParaRPr lang="en-CA" sz="1000" dirty="0"/>
          </a:p>
          <a:p>
            <a:pPr lvl="0"/>
            <a:r>
              <a:rPr lang="en-CA" sz="1000" dirty="0"/>
              <a:t>Threat Intelligence </a:t>
            </a:r>
            <a:r>
              <a:rPr lang="en-CA" sz="1000" dirty="0" smtClean="0"/>
              <a:t>Staff</a:t>
            </a:r>
            <a:endParaRPr lang="en-CA" sz="1000" dirty="0"/>
          </a:p>
          <a:p>
            <a:pPr lvl="0"/>
            <a:r>
              <a:rPr lang="en-CA" sz="1000" dirty="0"/>
              <a:t>Security Operations </a:t>
            </a:r>
            <a:r>
              <a:rPr lang="en-CA" sz="1000" dirty="0" smtClean="0"/>
              <a:t>Staff</a:t>
            </a:r>
            <a:endParaRPr lang="en-CA" sz="1000" dirty="0"/>
          </a:p>
          <a:p>
            <a:pPr lvl="0"/>
            <a:r>
              <a:rPr lang="en-CA" sz="1000" dirty="0"/>
              <a:t>Security Incident </a:t>
            </a:r>
            <a:r>
              <a:rPr lang="en-CA" sz="1000" dirty="0" smtClean="0"/>
              <a:t>Responders</a:t>
            </a:r>
            <a:endParaRPr lang="en-CA" sz="1000" dirty="0"/>
          </a:p>
          <a:p>
            <a:pPr lvl="0"/>
            <a:r>
              <a:rPr lang="en-CA" sz="1000" dirty="0"/>
              <a:t>Vulnerability </a:t>
            </a:r>
            <a:r>
              <a:rPr lang="en-CA" sz="1000" dirty="0" smtClean="0"/>
              <a:t>Management Staff</a:t>
            </a:r>
            <a:endParaRPr lang="en-CA" sz="1000" dirty="0"/>
          </a:p>
          <a:p>
            <a:pPr lvl="0"/>
            <a:r>
              <a:rPr lang="en-CA" sz="1000" dirty="0"/>
              <a:t>Patch </a:t>
            </a:r>
            <a:r>
              <a:rPr lang="en-CA" sz="1000" dirty="0" smtClean="0"/>
              <a:t>Management</a:t>
            </a:r>
            <a:endParaRPr lang="en-CA" sz="1000" dirty="0"/>
          </a:p>
          <a:p>
            <a:endParaRPr lang="en-US" sz="1000" dirty="0"/>
          </a:p>
        </p:txBody>
      </p:sp>
      <p:sp>
        <p:nvSpPr>
          <p:cNvPr id="14" name="Text Placeholder 13"/>
          <p:cNvSpPr>
            <a:spLocks noGrp="1"/>
          </p:cNvSpPr>
          <p:nvPr>
            <p:ph type="body" sz="quarter" idx="26"/>
          </p:nvPr>
        </p:nvSpPr>
        <p:spPr>
          <a:xfrm>
            <a:off x="4835436" y="1607231"/>
            <a:ext cx="4041648" cy="2651502"/>
          </a:xfrm>
        </p:spPr>
        <p:txBody>
          <a:bodyPr/>
          <a:lstStyle/>
          <a:p>
            <a:pPr lvl="0"/>
            <a:r>
              <a:rPr lang="en-CA" sz="1000" dirty="0"/>
              <a:t>Enhance your security program by </a:t>
            </a:r>
            <a:r>
              <a:rPr lang="en-CA" sz="1000" dirty="0" smtClean="0"/>
              <a:t>implementing and streamlining next-generation security </a:t>
            </a:r>
            <a:r>
              <a:rPr lang="en-CA" sz="1000" dirty="0"/>
              <a:t>operations </a:t>
            </a:r>
            <a:r>
              <a:rPr lang="en-CA" sz="1000" dirty="0" smtClean="0"/>
              <a:t>processes. </a:t>
            </a:r>
            <a:endParaRPr lang="en-CA" sz="1000" dirty="0"/>
          </a:p>
          <a:p>
            <a:pPr lvl="0"/>
            <a:r>
              <a:rPr lang="en-CA" sz="1000" dirty="0"/>
              <a:t>Increase organizational situational awareness through active collaboration between core </a:t>
            </a:r>
            <a:r>
              <a:rPr lang="en-CA" sz="1000" dirty="0" smtClean="0"/>
              <a:t>threat teams</a:t>
            </a:r>
            <a:r>
              <a:rPr lang="en-CA" sz="1000" dirty="0"/>
              <a:t>, enriching internal security events with external threat </a:t>
            </a:r>
            <a:r>
              <a:rPr lang="en-CA" sz="1000" dirty="0" smtClean="0"/>
              <a:t>intelligence </a:t>
            </a:r>
            <a:r>
              <a:rPr lang="en-CA" sz="1000" dirty="0"/>
              <a:t>and enhancing security </a:t>
            </a:r>
            <a:r>
              <a:rPr lang="en-CA" sz="1000" dirty="0" smtClean="0"/>
              <a:t>controls. </a:t>
            </a:r>
            <a:endParaRPr lang="en-CA" sz="1000" dirty="0"/>
          </a:p>
          <a:p>
            <a:pPr lvl="0"/>
            <a:r>
              <a:rPr lang="en-CA" sz="1000" dirty="0"/>
              <a:t>Develop a comprehensive threat analysis and dissemination process: </a:t>
            </a:r>
            <a:r>
              <a:rPr lang="en-CA" sz="1000" dirty="0" smtClean="0"/>
              <a:t>align </a:t>
            </a:r>
            <a:r>
              <a:rPr lang="en-CA" sz="1000" dirty="0"/>
              <a:t>people, process, and technology to scale security to threats.</a:t>
            </a:r>
          </a:p>
          <a:p>
            <a:pPr lvl="0"/>
            <a:r>
              <a:rPr lang="en-CA" sz="1000" dirty="0"/>
              <a:t>Identify the appropriate technological and infrastructure-based sourcing decisions.</a:t>
            </a:r>
          </a:p>
          <a:p>
            <a:pPr lvl="0"/>
            <a:r>
              <a:rPr lang="en-CA" sz="1000" dirty="0"/>
              <a:t>Design a step-by-step security operations implementation process</a:t>
            </a:r>
            <a:r>
              <a:rPr lang="en-CA" sz="1000" dirty="0" smtClean="0"/>
              <a:t>. </a:t>
            </a:r>
            <a:endParaRPr lang="en-CA" sz="1000" dirty="0"/>
          </a:p>
          <a:p>
            <a:pPr lvl="0"/>
            <a:r>
              <a:rPr lang="en-CA" sz="1000" dirty="0"/>
              <a:t>Pursue continuous improvement: </a:t>
            </a:r>
            <a:r>
              <a:rPr lang="en-CA" sz="1000" dirty="0" smtClean="0"/>
              <a:t>build a measurement </a:t>
            </a:r>
            <a:r>
              <a:rPr lang="en-CA" sz="1000" dirty="0"/>
              <a:t>program </a:t>
            </a:r>
            <a:r>
              <a:rPr lang="en-CA" sz="1000" dirty="0" smtClean="0"/>
              <a:t>that actively evaluates </a:t>
            </a:r>
            <a:r>
              <a:rPr lang="en-CA" sz="1000" dirty="0"/>
              <a:t>program effectiveness</a:t>
            </a:r>
            <a:r>
              <a:rPr lang="en-CA" sz="1000" dirty="0" smtClean="0"/>
              <a:t>.</a:t>
            </a:r>
            <a:endParaRPr lang="en-CA" sz="1000" dirty="0"/>
          </a:p>
        </p:txBody>
      </p:sp>
      <p:sp>
        <p:nvSpPr>
          <p:cNvPr id="15" name="Text Placeholder 14"/>
          <p:cNvSpPr>
            <a:spLocks noGrp="1"/>
          </p:cNvSpPr>
          <p:nvPr>
            <p:ph type="body" sz="quarter" idx="27"/>
          </p:nvPr>
        </p:nvSpPr>
        <p:spPr/>
        <p:txBody>
          <a:bodyPr/>
          <a:lstStyle/>
          <a:p>
            <a:pPr lvl="0"/>
            <a:r>
              <a:rPr lang="en-CA" sz="1000" dirty="0"/>
              <a:t>Board / Chief Executive Officer</a:t>
            </a:r>
          </a:p>
          <a:p>
            <a:pPr lvl="0"/>
            <a:r>
              <a:rPr lang="en-CA" sz="1000" dirty="0"/>
              <a:t>Information Owners (Business Directors/VP)</a:t>
            </a:r>
          </a:p>
          <a:p>
            <a:pPr lvl="0"/>
            <a:r>
              <a:rPr lang="en-CA" sz="1000" dirty="0"/>
              <a:t>Security Governance </a:t>
            </a:r>
            <a:r>
              <a:rPr lang="en-CA" sz="1000" dirty="0" smtClean="0"/>
              <a:t>and </a:t>
            </a:r>
            <a:r>
              <a:rPr lang="en-CA" sz="1000" dirty="0"/>
              <a:t>Risk Management</a:t>
            </a:r>
          </a:p>
          <a:p>
            <a:pPr lvl="0"/>
            <a:r>
              <a:rPr lang="en-CA" sz="1000" dirty="0"/>
              <a:t>Fraud Operations</a:t>
            </a:r>
          </a:p>
          <a:p>
            <a:pPr lvl="0"/>
            <a:r>
              <a:rPr lang="en-CA" sz="1000" dirty="0"/>
              <a:t>Human Resources</a:t>
            </a:r>
          </a:p>
          <a:p>
            <a:pPr lvl="0"/>
            <a:r>
              <a:rPr lang="en-CA" sz="1000" dirty="0"/>
              <a:t>Legal </a:t>
            </a:r>
            <a:r>
              <a:rPr lang="en-CA" sz="1000" dirty="0" smtClean="0"/>
              <a:t>and </a:t>
            </a:r>
            <a:r>
              <a:rPr lang="en-CA" sz="1000" dirty="0"/>
              <a:t>Public Relations</a:t>
            </a:r>
          </a:p>
        </p:txBody>
      </p:sp>
      <p:sp>
        <p:nvSpPr>
          <p:cNvPr id="16" name="Text Placeholder 15"/>
          <p:cNvSpPr>
            <a:spLocks noGrp="1"/>
          </p:cNvSpPr>
          <p:nvPr>
            <p:ph type="body" sz="quarter" idx="28"/>
          </p:nvPr>
        </p:nvSpPr>
        <p:spPr/>
        <p:txBody>
          <a:bodyPr/>
          <a:lstStyle/>
          <a:p>
            <a:pPr lvl="0"/>
            <a:r>
              <a:rPr lang="en-CA" sz="1000" dirty="0"/>
              <a:t>Aid decision making by staying abreast of </a:t>
            </a:r>
            <a:r>
              <a:rPr lang="en-CA" sz="1000" dirty="0" smtClean="0"/>
              <a:t>cyberthreats </a:t>
            </a:r>
            <a:r>
              <a:rPr lang="en-CA" sz="1000" dirty="0"/>
              <a:t>that could impact the business. </a:t>
            </a:r>
          </a:p>
          <a:p>
            <a:pPr lvl="0"/>
            <a:r>
              <a:rPr lang="en-CA" sz="1000" dirty="0"/>
              <a:t>Increase visibility into the organization’s threat landscape to identify likely targets or identify exposed vulnerabilities.</a:t>
            </a:r>
          </a:p>
          <a:p>
            <a:pPr lvl="0"/>
            <a:r>
              <a:rPr lang="en-CA" sz="1000" dirty="0"/>
              <a:t>Ensure the business is compliant with regularity, legal, and/or compliance requirements. </a:t>
            </a:r>
          </a:p>
          <a:p>
            <a:pPr lvl="0"/>
            <a:r>
              <a:rPr lang="en-CA" sz="1000" dirty="0"/>
              <a:t>Understand the value and return on investment of security operations offerings.</a:t>
            </a:r>
          </a:p>
          <a:p>
            <a:endParaRPr lang="en-US" sz="1050" dirty="0"/>
          </a:p>
        </p:txBody>
      </p:sp>
      <p:grpSp>
        <p:nvGrpSpPr>
          <p:cNvPr id="7" name="Group 6"/>
          <p:cNvGrpSpPr/>
          <p:nvPr/>
        </p:nvGrpSpPr>
        <p:grpSpPr>
          <a:xfrm>
            <a:off x="0" y="6422955"/>
            <a:ext cx="9144000" cy="437555"/>
            <a:chOff x="0" y="6422955"/>
            <a:chExt cx="9144000" cy="437555"/>
          </a:xfrm>
        </p:grpSpPr>
        <p:pic>
          <p:nvPicPr>
            <p:cNvPr id="8"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9" name="Picture 8"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79312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57174" y="1544293"/>
            <a:ext cx="5257800" cy="1224769"/>
          </a:xfrm>
        </p:spPr>
        <p:txBody>
          <a:bodyPr/>
          <a:lstStyle/>
          <a:p>
            <a:r>
              <a:rPr lang="en-CA" sz="1100" b="1" dirty="0"/>
              <a:t>Current security practices are disjointed,</a:t>
            </a:r>
            <a:r>
              <a:rPr lang="en-CA" sz="1100" dirty="0"/>
              <a:t> operating independently with a wide variety of processes and tools to conduct incident response, network defense, and threat analysis. These disparate mitigations leave organizations vulnerable to the increasing number of malicious events. </a:t>
            </a:r>
            <a:endParaRPr lang="en-US" sz="1100" dirty="0" smtClean="0"/>
          </a:p>
          <a:p>
            <a:pPr lvl="0"/>
            <a:r>
              <a:rPr lang="en-US" sz="1100" dirty="0" smtClean="0"/>
              <a:t>Threat </a:t>
            </a:r>
            <a:r>
              <a:rPr lang="en-US" sz="1100" dirty="0"/>
              <a:t>management has become </a:t>
            </a:r>
            <a:r>
              <a:rPr lang="en-US" sz="1100" dirty="0" smtClean="0"/>
              <a:t>resource intensive, </a:t>
            </a:r>
            <a:r>
              <a:rPr lang="en-US" sz="1100" dirty="0"/>
              <a:t>requiring continuous monitoring, collection, </a:t>
            </a:r>
            <a:r>
              <a:rPr lang="en-US" sz="1100" dirty="0" smtClean="0"/>
              <a:t>and </a:t>
            </a:r>
            <a:r>
              <a:rPr lang="en-US" sz="1100" dirty="0"/>
              <a:t>analysis of massive volumes of security event </a:t>
            </a:r>
            <a:r>
              <a:rPr lang="en-US" sz="1100" dirty="0" smtClean="0"/>
              <a:t>data, </a:t>
            </a:r>
            <a:r>
              <a:rPr lang="en-US" sz="1100" dirty="0"/>
              <a:t>while juggling business, compliance, and consumer obligations.</a:t>
            </a:r>
            <a:endParaRPr lang="en-CA" sz="1100" dirty="0"/>
          </a:p>
        </p:txBody>
      </p:sp>
      <p:sp>
        <p:nvSpPr>
          <p:cNvPr id="4" name="Text Placeholder 3"/>
          <p:cNvSpPr>
            <a:spLocks noGrp="1"/>
          </p:cNvSpPr>
          <p:nvPr>
            <p:ph type="body" sz="quarter" idx="11"/>
          </p:nvPr>
        </p:nvSpPr>
        <p:spPr>
          <a:xfrm>
            <a:off x="257174" y="3172279"/>
            <a:ext cx="5257800" cy="1992762"/>
          </a:xfrm>
        </p:spPr>
        <p:txBody>
          <a:bodyPr/>
          <a:lstStyle/>
          <a:p>
            <a:pPr lvl="0"/>
            <a:r>
              <a:rPr lang="en-US" sz="1100" dirty="0"/>
              <a:t>There is an onslaught of security data – generating information in different formats, storing it in different places, and forwarding it to different locations. </a:t>
            </a:r>
          </a:p>
          <a:p>
            <a:pPr lvl="0"/>
            <a:r>
              <a:rPr lang="en-CA" sz="1100" dirty="0"/>
              <a:t>The organization lacks a dedicated enterprise security team. There is limited resourcing available to begin </a:t>
            </a:r>
            <a:r>
              <a:rPr lang="en-CA" sz="1100" dirty="0" smtClean="0"/>
              <a:t>or </a:t>
            </a:r>
            <a:r>
              <a:rPr lang="en-CA" sz="1100" dirty="0"/>
              <a:t>mature a security operations center. </a:t>
            </a:r>
          </a:p>
          <a:p>
            <a:pPr lvl="0"/>
            <a:r>
              <a:rPr lang="en-CA" sz="1100" dirty="0"/>
              <a:t>Many organizations are developing ad hoc security capabilities that result in operational inefficiencies, the misalignment of resources, and the misuse of their security technology investments. </a:t>
            </a:r>
          </a:p>
          <a:p>
            <a:pPr lvl="0"/>
            <a:r>
              <a:rPr lang="en-CA" sz="1100" dirty="0"/>
              <a:t>It is difficult to communicate the value of a security operations program when trying to secure organizational buy-in to gain the appropriate resourcing.</a:t>
            </a:r>
          </a:p>
          <a:p>
            <a:pPr lvl="0"/>
            <a:r>
              <a:rPr lang="en-CA" sz="1100" dirty="0"/>
              <a:t>There is limited communication between security functions due to a centralized security operations organizational structure.</a:t>
            </a:r>
          </a:p>
          <a:p>
            <a:pPr lvl="0"/>
            <a:endParaRPr lang="en-CA" sz="1100" dirty="0"/>
          </a:p>
        </p:txBody>
      </p:sp>
      <p:sp>
        <p:nvSpPr>
          <p:cNvPr id="5" name="Text Placeholder 4"/>
          <p:cNvSpPr>
            <a:spLocks noGrp="1"/>
          </p:cNvSpPr>
          <p:nvPr>
            <p:ph type="body" sz="quarter" idx="12"/>
          </p:nvPr>
        </p:nvSpPr>
        <p:spPr>
          <a:xfrm>
            <a:off x="257174" y="5528780"/>
            <a:ext cx="8623607" cy="961031"/>
          </a:xfrm>
        </p:spPr>
        <p:txBody>
          <a:bodyPr/>
          <a:lstStyle/>
          <a:p>
            <a:r>
              <a:rPr lang="en-CA" sz="1100" dirty="0" smtClean="0"/>
              <a:t>A unified security operations </a:t>
            </a:r>
            <a:r>
              <a:rPr lang="en-CA" sz="1100" dirty="0"/>
              <a:t>process </a:t>
            </a:r>
            <a:r>
              <a:rPr lang="en-CA" sz="1100" dirty="0" smtClean="0"/>
              <a:t>actively transforms security events and </a:t>
            </a:r>
            <a:r>
              <a:rPr lang="en-CA" sz="1100" dirty="0"/>
              <a:t>threat information into actionable </a:t>
            </a:r>
            <a:r>
              <a:rPr lang="en-CA" sz="1100" dirty="0" smtClean="0"/>
              <a:t>intelligence, driving security prevention</a:t>
            </a:r>
            <a:r>
              <a:rPr lang="en-CA" sz="1100" dirty="0"/>
              <a:t>, detection, </a:t>
            </a:r>
            <a:r>
              <a:rPr lang="en-CA" sz="1100" dirty="0" smtClean="0"/>
              <a:t>analysis, </a:t>
            </a:r>
            <a:r>
              <a:rPr lang="en-CA" sz="1100" dirty="0"/>
              <a:t>and </a:t>
            </a:r>
            <a:r>
              <a:rPr lang="en-CA" sz="1100" dirty="0" smtClean="0"/>
              <a:t>response processes, addressing the </a:t>
            </a:r>
            <a:r>
              <a:rPr lang="en-CA" sz="1100" dirty="0"/>
              <a:t>increasing sophistication of </a:t>
            </a:r>
            <a:r>
              <a:rPr lang="en-CA" sz="1100" dirty="0" smtClean="0"/>
              <a:t>cyberthreats, and guiding </a:t>
            </a:r>
            <a:r>
              <a:rPr lang="en-CA" sz="1100" dirty="0"/>
              <a:t>continuous </a:t>
            </a:r>
            <a:r>
              <a:rPr lang="en-CA" sz="1100" dirty="0" smtClean="0"/>
              <a:t>improvement. </a:t>
            </a:r>
          </a:p>
          <a:p>
            <a:r>
              <a:rPr lang="en-CA" sz="1100" dirty="0" smtClean="0"/>
              <a:t>This </a:t>
            </a:r>
            <a:r>
              <a:rPr lang="en-CA" sz="1100" dirty="0"/>
              <a:t>blueprint will walk through the steps of developing a flexible and </a:t>
            </a:r>
            <a:r>
              <a:rPr lang="en-CA" sz="1100" dirty="0" smtClean="0"/>
              <a:t>systematic security operations program </a:t>
            </a:r>
            <a:r>
              <a:rPr lang="en-CA" sz="1100" dirty="0"/>
              <a:t>relevant to your organization</a:t>
            </a:r>
            <a:r>
              <a:rPr lang="en-CA" sz="1100" dirty="0" smtClean="0"/>
              <a:t>.</a:t>
            </a:r>
          </a:p>
          <a:p>
            <a:pPr marL="0" indent="0">
              <a:buNone/>
            </a:pPr>
            <a:endParaRPr lang="en-CA" dirty="0"/>
          </a:p>
        </p:txBody>
      </p:sp>
      <p:sp>
        <p:nvSpPr>
          <p:cNvPr id="7" name="Text Placeholder 5"/>
          <p:cNvSpPr txBox="1">
            <a:spLocks/>
          </p:cNvSpPr>
          <p:nvPr/>
        </p:nvSpPr>
        <p:spPr bwMode="auto">
          <a:xfrm>
            <a:off x="5660094" y="1532922"/>
            <a:ext cx="3305881" cy="3591528"/>
          </a:xfrm>
          <a:prstGeom prst="rect">
            <a:avLst/>
          </a:prstGeom>
          <a:noFill/>
          <a:ln w="12700" cap="flat" cmpd="sng" algn="ctr">
            <a:noFill/>
            <a:prstDash val="solid"/>
            <a:miter lim="800000"/>
            <a:headEnd/>
            <a:tailEnd/>
          </a:ln>
          <a:effectLst/>
        </p:spPr>
        <p:txBody>
          <a:bodyPr vert="horz" wrap="square" lIns="91440" tIns="45720" rIns="91440" bIns="45720" numCol="1" rtlCol="0"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lang="en-US" sz="1200" kern="1200" dirty="0">
                <a:solidFill>
                  <a:srgbClr val="333333"/>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dk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dk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228600" lvl="0" indent="-228600" fontAlgn="ctr">
              <a:buSzPct val="100000"/>
              <a:buFont typeface="+mj-lt"/>
              <a:buAutoNum type="arabicPeriod"/>
            </a:pPr>
            <a:r>
              <a:rPr lang="en-CA" sz="1050" b="1" dirty="0"/>
              <a:t>Security operations is no longer a </a:t>
            </a:r>
            <a:r>
              <a:rPr lang="en-CA" sz="1050" b="1" i="1" dirty="0"/>
              <a:t>center</a:t>
            </a:r>
            <a:r>
              <a:rPr lang="en-CA" sz="1050" b="1" dirty="0"/>
              <a:t>, but a </a:t>
            </a:r>
            <a:r>
              <a:rPr lang="en-CA" sz="1050" b="1" i="1" dirty="0"/>
              <a:t>process</a:t>
            </a:r>
            <a:r>
              <a:rPr lang="en-CA" sz="1050" b="1" dirty="0"/>
              <a:t>.</a:t>
            </a:r>
            <a:r>
              <a:rPr lang="en-CA" sz="1050" dirty="0"/>
              <a:t> The need for a physical security hub has evolved into the virtual fusion of prevention, detection, analysis, and response efforts. When all four functions operate as a unified process, your organization will be able to proactively combat changes in the threat landscape.</a:t>
            </a:r>
          </a:p>
          <a:p>
            <a:pPr marL="228600" indent="-228600">
              <a:buSzPct val="100000"/>
              <a:buFont typeface="+mj-lt"/>
              <a:buAutoNum type="arabicPeriod"/>
            </a:pPr>
            <a:r>
              <a:rPr lang="en-CA" sz="1050" b="1" dirty="0"/>
              <a:t>Functional threat intelligence is a prerequisite for effective security operations </a:t>
            </a:r>
            <a:r>
              <a:rPr lang="en-CA" sz="1050" dirty="0" smtClean="0"/>
              <a:t>– </a:t>
            </a:r>
            <a:r>
              <a:rPr lang="en-CA" sz="1050" dirty="0"/>
              <a:t>without it, security operations will be inefficient and redundant. Eliminate false positives by contextualizing threat data, aligning intelligence with business objectives, and building processes to satisfy those objectives.</a:t>
            </a:r>
          </a:p>
          <a:p>
            <a:pPr marL="228600" lvl="0" indent="-228600" fontAlgn="ctr">
              <a:buSzPct val="100000"/>
              <a:buFont typeface="+mj-lt"/>
              <a:buAutoNum type="arabicPeriod"/>
            </a:pPr>
            <a:r>
              <a:rPr lang="en-CA" sz="1050" b="1" dirty="0"/>
              <a:t>If you are not communicating</a:t>
            </a:r>
            <a:r>
              <a:rPr lang="en-CA" sz="1050" b="1" dirty="0" smtClean="0"/>
              <a:t>, </a:t>
            </a:r>
            <a:r>
              <a:rPr lang="en-CA" sz="1050" b="1" dirty="0"/>
              <a:t>you are not secure.</a:t>
            </a:r>
            <a:r>
              <a:rPr lang="en-CA" sz="1050" b="1" i="1" dirty="0"/>
              <a:t> </a:t>
            </a:r>
            <a:r>
              <a:rPr lang="en-CA" sz="1050" dirty="0"/>
              <a:t>Collaboration eliminates </a:t>
            </a:r>
            <a:r>
              <a:rPr lang="en-CA" sz="1050" i="1" dirty="0"/>
              <a:t>siloed</a:t>
            </a:r>
            <a:r>
              <a:rPr lang="en-CA" sz="1050" dirty="0"/>
              <a:t> decisions by connecting people, processes, and technologies. You leave less room for error, consume fewer resources, and improve operational efficiency with a transparent security operations process.</a:t>
            </a:r>
          </a:p>
        </p:txBody>
      </p:sp>
      <p:grpSp>
        <p:nvGrpSpPr>
          <p:cNvPr id="8" name="Group 7"/>
          <p:cNvGrpSpPr/>
          <p:nvPr/>
        </p:nvGrpSpPr>
        <p:grpSpPr>
          <a:xfrm>
            <a:off x="0" y="6422955"/>
            <a:ext cx="9144000" cy="437555"/>
            <a:chOff x="0" y="6422955"/>
            <a:chExt cx="9144000" cy="437555"/>
          </a:xfrm>
        </p:grpSpPr>
        <p:pic>
          <p:nvPicPr>
            <p:cNvPr id="9"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1017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9527" y="1121443"/>
            <a:ext cx="384279" cy="519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Rectangle 57"/>
          <p:cNvSpPr/>
          <p:nvPr/>
        </p:nvSpPr>
        <p:spPr>
          <a:xfrm>
            <a:off x="5096628" y="1121443"/>
            <a:ext cx="4047372" cy="5385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Data breaches are resulting in major costs across industries</a:t>
            </a:r>
          </a:p>
        </p:txBody>
      </p:sp>
      <p:graphicFrame>
        <p:nvGraphicFramePr>
          <p:cNvPr id="28" name="Chart 2"/>
          <p:cNvGraphicFramePr/>
          <p:nvPr>
            <p:extLst/>
          </p:nvPr>
        </p:nvGraphicFramePr>
        <p:xfrm>
          <a:off x="7855" y="1275348"/>
          <a:ext cx="4676776" cy="423825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5338874" y="6015056"/>
            <a:ext cx="3661846" cy="400110"/>
          </a:xfrm>
          <a:prstGeom prst="rect">
            <a:avLst/>
          </a:prstGeom>
        </p:spPr>
        <p:txBody>
          <a:bodyPr wrap="square">
            <a:spAutoFit/>
          </a:bodyPr>
          <a:lstStyle/>
          <a:p>
            <a:r>
              <a:rPr lang="en-CA" sz="1000" dirty="0" smtClean="0"/>
              <a:t>Source</a:t>
            </a:r>
            <a:r>
              <a:rPr lang="en-CA" sz="1000" dirty="0"/>
              <a:t>: The Network, “ Cisco 2017 Security Capabilities Benchmark Study” </a:t>
            </a:r>
          </a:p>
        </p:txBody>
      </p:sp>
      <p:sp>
        <p:nvSpPr>
          <p:cNvPr id="8" name="Rectangle 7"/>
          <p:cNvSpPr/>
          <p:nvPr/>
        </p:nvSpPr>
        <p:spPr>
          <a:xfrm>
            <a:off x="257175" y="5425265"/>
            <a:ext cx="4550804" cy="869469"/>
          </a:xfrm>
          <a:prstGeom prst="rect">
            <a:avLst/>
          </a:prstGeom>
        </p:spPr>
        <p:txBody>
          <a:bodyPr wrap="square">
            <a:spAutoFit/>
          </a:bodyPr>
          <a:lstStyle/>
          <a:p>
            <a:pPr>
              <a:spcBef>
                <a:spcPts val="0"/>
              </a:spcBef>
            </a:pPr>
            <a:r>
              <a:rPr lang="en-CA" sz="1050" b="1" dirty="0"/>
              <a:t>Average data breach costs per compromised record hit an all-time high of $217 (in 2015); </a:t>
            </a:r>
            <a:r>
              <a:rPr lang="en-CA" sz="1050" dirty="0"/>
              <a:t>$74 is direct cost (e.g. legal fees, technology investment) and $143 is indirect cost (e.g. abnormal customer churn). </a:t>
            </a:r>
          </a:p>
          <a:p>
            <a:endParaRPr lang="en-CA" sz="900" dirty="0"/>
          </a:p>
          <a:p>
            <a:r>
              <a:rPr lang="en-CA" sz="1000" dirty="0"/>
              <a:t>Source: Ponemon Institute, “2015 Cost of Data Breach Study: United States” </a:t>
            </a:r>
          </a:p>
        </p:txBody>
      </p:sp>
      <p:cxnSp>
        <p:nvCxnSpPr>
          <p:cNvPr id="32" name="Straight Connector 31"/>
          <p:cNvCxnSpPr/>
          <p:nvPr/>
        </p:nvCxnSpPr>
        <p:spPr>
          <a:xfrm>
            <a:off x="5348989" y="4598912"/>
            <a:ext cx="3457086" cy="0"/>
          </a:xfrm>
          <a:prstGeom prst="line">
            <a:avLst/>
          </a:prstGeom>
          <a:solidFill>
            <a:schemeClr val="bg1"/>
          </a:solidFill>
          <a:ln w="2222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219976" y="4576918"/>
            <a:ext cx="3780744" cy="1250028"/>
            <a:chOff x="5021467" y="1880829"/>
            <a:chExt cx="4122533" cy="1363034"/>
          </a:xfrm>
          <a:noFill/>
        </p:grpSpPr>
        <p:grpSp>
          <p:nvGrpSpPr>
            <p:cNvPr id="15" name="Group 14"/>
            <p:cNvGrpSpPr/>
            <p:nvPr/>
          </p:nvGrpSpPr>
          <p:grpSpPr>
            <a:xfrm>
              <a:off x="5021467" y="1913803"/>
              <a:ext cx="4055882" cy="1330060"/>
              <a:chOff x="5090385" y="1698978"/>
              <a:chExt cx="4055882" cy="1330060"/>
            </a:xfrm>
            <a:grpFill/>
          </p:grpSpPr>
          <p:pic>
            <p:nvPicPr>
              <p:cNvPr id="23" name="Picture 2" descr="http://www.cisco.com/c/dam/assets/prod/sec/images/1080/Figure-56-Percentage-of-Business-Opportunity-Lost-as-the-Result-of-an-Attack.png"/>
              <p:cNvPicPr>
                <a:picLocks noChangeAspect="1" noChangeArrowheads="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5293018" y="1698978"/>
                <a:ext cx="3673396" cy="815614"/>
              </a:xfrm>
              <a:prstGeom prst="rect">
                <a:avLst/>
              </a:prstGeom>
              <a:grpFill/>
              <a:extLst/>
            </p:spPr>
          </p:pic>
          <p:sp>
            <p:nvSpPr>
              <p:cNvPr id="14" name="TextBox 13"/>
              <p:cNvSpPr txBox="1"/>
              <p:nvPr/>
            </p:nvSpPr>
            <p:spPr>
              <a:xfrm>
                <a:off x="5090385" y="2591044"/>
                <a:ext cx="805093" cy="436281"/>
              </a:xfrm>
              <a:prstGeom prst="rect">
                <a:avLst/>
              </a:prstGeom>
              <a:grpFill/>
            </p:spPr>
            <p:txBody>
              <a:bodyPr wrap="square" rtlCol="0">
                <a:spAutoFit/>
              </a:bodyPr>
              <a:lstStyle/>
              <a:p>
                <a:pPr algn="ctr"/>
                <a:r>
                  <a:rPr lang="en-CA" sz="1000" b="1" dirty="0" smtClean="0"/>
                  <a:t>58% </a:t>
                </a:r>
                <a:r>
                  <a:rPr lang="en-CA" sz="1000" dirty="0" smtClean="0"/>
                  <a:t>Lost &lt;20%</a:t>
                </a:r>
              </a:p>
            </p:txBody>
          </p:sp>
          <p:sp>
            <p:nvSpPr>
              <p:cNvPr id="34" name="TextBox 33"/>
              <p:cNvSpPr txBox="1"/>
              <p:nvPr/>
            </p:nvSpPr>
            <p:spPr>
              <a:xfrm>
                <a:off x="5844154" y="2563562"/>
                <a:ext cx="946790" cy="436281"/>
              </a:xfrm>
              <a:prstGeom prst="rect">
                <a:avLst/>
              </a:prstGeom>
              <a:grpFill/>
            </p:spPr>
            <p:txBody>
              <a:bodyPr wrap="square" rtlCol="0">
                <a:spAutoFit/>
              </a:bodyPr>
              <a:lstStyle/>
              <a:p>
                <a:pPr algn="ctr"/>
                <a:r>
                  <a:rPr lang="en-CA" sz="1000" b="1" dirty="0" smtClean="0">
                    <a:solidFill>
                      <a:schemeClr val="accent1"/>
                    </a:solidFill>
                  </a:rPr>
                  <a:t>25%</a:t>
                </a:r>
                <a:r>
                  <a:rPr lang="en-CA" sz="1000" b="1" dirty="0">
                    <a:solidFill>
                      <a:schemeClr val="accent1"/>
                    </a:solidFill>
                  </a:rPr>
                  <a:t> </a:t>
                </a:r>
                <a:r>
                  <a:rPr lang="en-CA" sz="1000" dirty="0" smtClean="0"/>
                  <a:t>Lost</a:t>
                </a:r>
              </a:p>
              <a:p>
                <a:pPr algn="ctr"/>
                <a:r>
                  <a:rPr lang="en-CA" sz="1000" dirty="0" smtClean="0"/>
                  <a:t>20-40%</a:t>
                </a:r>
              </a:p>
            </p:txBody>
          </p:sp>
          <p:sp>
            <p:nvSpPr>
              <p:cNvPr id="36" name="TextBox 35"/>
              <p:cNvSpPr txBox="1"/>
              <p:nvPr/>
            </p:nvSpPr>
            <p:spPr>
              <a:xfrm>
                <a:off x="6704715" y="2563415"/>
                <a:ext cx="822309" cy="436281"/>
              </a:xfrm>
              <a:prstGeom prst="rect">
                <a:avLst/>
              </a:prstGeom>
              <a:grpFill/>
            </p:spPr>
            <p:txBody>
              <a:bodyPr wrap="square" rtlCol="0">
                <a:spAutoFit/>
              </a:bodyPr>
              <a:lstStyle/>
              <a:p>
                <a:pPr algn="ctr"/>
                <a:r>
                  <a:rPr lang="en-CA" sz="1000" b="1" dirty="0" smtClean="0">
                    <a:solidFill>
                      <a:schemeClr val="accent1"/>
                    </a:solidFill>
                  </a:rPr>
                  <a:t>9%</a:t>
                </a:r>
                <a:r>
                  <a:rPr lang="en-CA" sz="1000" b="1" dirty="0" smtClean="0"/>
                  <a:t> </a:t>
                </a:r>
                <a:r>
                  <a:rPr lang="en-CA" sz="1000" dirty="0" smtClean="0"/>
                  <a:t>Lost</a:t>
                </a:r>
              </a:p>
              <a:p>
                <a:pPr algn="ctr"/>
                <a:r>
                  <a:rPr lang="en-CA" sz="1000" dirty="0" smtClean="0"/>
                  <a:t>40-60%</a:t>
                </a:r>
              </a:p>
            </p:txBody>
          </p:sp>
          <p:sp>
            <p:nvSpPr>
              <p:cNvPr id="37" name="TextBox 36"/>
              <p:cNvSpPr txBox="1"/>
              <p:nvPr/>
            </p:nvSpPr>
            <p:spPr>
              <a:xfrm>
                <a:off x="7527024" y="2561382"/>
                <a:ext cx="796935" cy="436281"/>
              </a:xfrm>
              <a:prstGeom prst="rect">
                <a:avLst/>
              </a:prstGeom>
              <a:grpFill/>
            </p:spPr>
            <p:txBody>
              <a:bodyPr wrap="square" rtlCol="0">
                <a:spAutoFit/>
              </a:bodyPr>
              <a:lstStyle/>
              <a:p>
                <a:pPr algn="ctr"/>
                <a:r>
                  <a:rPr lang="en-CA" sz="1000" b="1" dirty="0">
                    <a:solidFill>
                      <a:schemeClr val="accent1"/>
                    </a:solidFill>
                  </a:rPr>
                  <a:t>5</a:t>
                </a:r>
                <a:r>
                  <a:rPr lang="en-CA" sz="1000" b="1" dirty="0" smtClean="0">
                    <a:solidFill>
                      <a:schemeClr val="accent1"/>
                    </a:solidFill>
                  </a:rPr>
                  <a:t>%</a:t>
                </a:r>
                <a:r>
                  <a:rPr lang="en-CA" sz="1000" b="1" dirty="0" smtClean="0"/>
                  <a:t> </a:t>
                </a:r>
                <a:r>
                  <a:rPr lang="en-CA" sz="1000" dirty="0" smtClean="0"/>
                  <a:t>Lost</a:t>
                </a:r>
              </a:p>
              <a:p>
                <a:pPr algn="ctr"/>
                <a:r>
                  <a:rPr lang="en-CA" sz="1000" dirty="0" smtClean="0"/>
                  <a:t>60-80%</a:t>
                </a:r>
              </a:p>
            </p:txBody>
          </p:sp>
          <p:sp>
            <p:nvSpPr>
              <p:cNvPr id="41" name="TextBox 40"/>
              <p:cNvSpPr txBox="1"/>
              <p:nvPr/>
            </p:nvSpPr>
            <p:spPr>
              <a:xfrm>
                <a:off x="8273817" y="2592757"/>
                <a:ext cx="872450" cy="436281"/>
              </a:xfrm>
              <a:prstGeom prst="rect">
                <a:avLst/>
              </a:prstGeom>
              <a:grpFill/>
            </p:spPr>
            <p:txBody>
              <a:bodyPr wrap="square" rtlCol="0">
                <a:spAutoFit/>
              </a:bodyPr>
              <a:lstStyle/>
              <a:p>
                <a:pPr algn="ctr"/>
                <a:r>
                  <a:rPr lang="en-CA" sz="1000" b="1" dirty="0" smtClean="0">
                    <a:solidFill>
                      <a:schemeClr val="accent1"/>
                    </a:solidFill>
                  </a:rPr>
                  <a:t>4%</a:t>
                </a:r>
                <a:r>
                  <a:rPr lang="en-CA" sz="1000" b="1" dirty="0" smtClean="0"/>
                  <a:t> </a:t>
                </a:r>
                <a:r>
                  <a:rPr lang="en-CA" sz="1000" dirty="0" smtClean="0"/>
                  <a:t>Lost</a:t>
                </a:r>
              </a:p>
              <a:p>
                <a:pPr algn="ctr"/>
                <a:r>
                  <a:rPr lang="en-CA" sz="1000" dirty="0" smtClean="0"/>
                  <a:t>80-100%</a:t>
                </a:r>
              </a:p>
            </p:txBody>
          </p:sp>
        </p:grpSp>
        <p:sp>
          <p:nvSpPr>
            <p:cNvPr id="19" name="TextBox 18"/>
            <p:cNvSpPr txBox="1"/>
            <p:nvPr/>
          </p:nvSpPr>
          <p:spPr>
            <a:xfrm>
              <a:off x="5103454" y="1880829"/>
              <a:ext cx="4040546" cy="285260"/>
            </a:xfrm>
            <a:prstGeom prst="rect">
              <a:avLst/>
            </a:prstGeom>
            <a:grpFill/>
          </p:spPr>
          <p:txBody>
            <a:bodyPr wrap="square" rtlCol="0">
              <a:spAutoFit/>
            </a:bodyPr>
            <a:lstStyle/>
            <a:p>
              <a:pPr algn="ctr"/>
              <a:r>
                <a:rPr lang="en-CA" sz="1100" b="1" dirty="0" smtClean="0">
                  <a:solidFill>
                    <a:schemeClr val="bg1">
                      <a:lumMod val="50000"/>
                    </a:schemeClr>
                  </a:solidFill>
                </a:rPr>
                <a:t>% of business opportunity lost from a data breach</a:t>
              </a:r>
            </a:p>
          </p:txBody>
        </p:sp>
      </p:grpSp>
      <p:grpSp>
        <p:nvGrpSpPr>
          <p:cNvPr id="21" name="Group 20"/>
          <p:cNvGrpSpPr/>
          <p:nvPr/>
        </p:nvGrpSpPr>
        <p:grpSpPr>
          <a:xfrm>
            <a:off x="5212597" y="3072969"/>
            <a:ext cx="3729870" cy="1256038"/>
            <a:chOff x="5000630" y="3419505"/>
            <a:chExt cx="4067060" cy="1369587"/>
          </a:xfrm>
          <a:noFill/>
        </p:grpSpPr>
        <p:pic>
          <p:nvPicPr>
            <p:cNvPr id="3076" name="Picture 4" descr="http://www.cisco.com/c/dam/assets/prod/sec/images/1080/Figure-58-Percentage-of-Customers-Lost-by-Companies-Due-to-Attacks.png"/>
            <p:cNvPicPr>
              <a:picLocks noChangeAspect="1" noChangeArrowheads="1"/>
            </p:cNvPicPr>
            <p:nvPr/>
          </p:nvPicPr>
          <p:blipFill rotWithShape="1">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5267575" y="3419505"/>
              <a:ext cx="3506656" cy="779515"/>
            </a:xfrm>
            <a:prstGeom prst="rect">
              <a:avLst/>
            </a:prstGeom>
            <a:grpFill/>
            <a:extLst/>
          </p:spPr>
        </p:pic>
        <p:sp>
          <p:nvSpPr>
            <p:cNvPr id="42" name="TextBox 41"/>
            <p:cNvSpPr txBox="1"/>
            <p:nvPr/>
          </p:nvSpPr>
          <p:spPr>
            <a:xfrm>
              <a:off x="5000630" y="3429295"/>
              <a:ext cx="4040546" cy="285260"/>
            </a:xfrm>
            <a:prstGeom prst="rect">
              <a:avLst/>
            </a:prstGeom>
            <a:grpFill/>
          </p:spPr>
          <p:txBody>
            <a:bodyPr wrap="square" rtlCol="0">
              <a:spAutoFit/>
            </a:bodyPr>
            <a:lstStyle/>
            <a:p>
              <a:pPr algn="ctr"/>
              <a:r>
                <a:rPr lang="en-CA" sz="1100" b="1" dirty="0" smtClean="0">
                  <a:solidFill>
                    <a:schemeClr val="bg1">
                      <a:lumMod val="50000"/>
                    </a:schemeClr>
                  </a:solidFill>
                </a:rPr>
                <a:t>% of customers lost from a data breach</a:t>
              </a:r>
            </a:p>
          </p:txBody>
        </p:sp>
        <p:sp>
          <p:nvSpPr>
            <p:cNvPr id="43" name="TextBox 42"/>
            <p:cNvSpPr txBox="1"/>
            <p:nvPr/>
          </p:nvSpPr>
          <p:spPr>
            <a:xfrm>
              <a:off x="5084369" y="4350385"/>
              <a:ext cx="801017" cy="436281"/>
            </a:xfrm>
            <a:prstGeom prst="rect">
              <a:avLst/>
            </a:prstGeom>
            <a:grpFill/>
          </p:spPr>
          <p:txBody>
            <a:bodyPr wrap="square" rtlCol="0">
              <a:spAutoFit/>
            </a:bodyPr>
            <a:lstStyle/>
            <a:p>
              <a:pPr algn="ctr"/>
              <a:r>
                <a:rPr lang="en-CA" sz="1000" b="1" dirty="0" smtClean="0"/>
                <a:t>61% </a:t>
              </a:r>
              <a:r>
                <a:rPr lang="en-CA" sz="1000" dirty="0" smtClean="0"/>
                <a:t>Lost &lt;20%</a:t>
              </a:r>
            </a:p>
          </p:txBody>
        </p:sp>
        <p:sp>
          <p:nvSpPr>
            <p:cNvPr id="44" name="TextBox 43"/>
            <p:cNvSpPr txBox="1"/>
            <p:nvPr/>
          </p:nvSpPr>
          <p:spPr>
            <a:xfrm>
              <a:off x="5868984" y="4352811"/>
              <a:ext cx="826986" cy="436281"/>
            </a:xfrm>
            <a:prstGeom prst="rect">
              <a:avLst/>
            </a:prstGeom>
            <a:grpFill/>
          </p:spPr>
          <p:txBody>
            <a:bodyPr wrap="square" rtlCol="0">
              <a:spAutoFit/>
            </a:bodyPr>
            <a:lstStyle/>
            <a:p>
              <a:pPr algn="ctr"/>
              <a:r>
                <a:rPr lang="en-CA" sz="1000" b="1" dirty="0" smtClean="0">
                  <a:solidFill>
                    <a:schemeClr val="accent1"/>
                  </a:solidFill>
                </a:rPr>
                <a:t>21%</a:t>
              </a:r>
              <a:r>
                <a:rPr lang="en-CA" sz="1000" b="1" dirty="0" smtClean="0"/>
                <a:t> </a:t>
              </a:r>
              <a:r>
                <a:rPr lang="en-CA" sz="1000" dirty="0" smtClean="0"/>
                <a:t>Lost</a:t>
              </a:r>
            </a:p>
            <a:p>
              <a:pPr algn="ctr"/>
              <a:r>
                <a:rPr lang="en-CA" sz="1000" dirty="0" smtClean="0"/>
                <a:t>20-40%</a:t>
              </a:r>
            </a:p>
          </p:txBody>
        </p:sp>
        <p:sp>
          <p:nvSpPr>
            <p:cNvPr id="45" name="TextBox 44"/>
            <p:cNvSpPr txBox="1"/>
            <p:nvPr/>
          </p:nvSpPr>
          <p:spPr>
            <a:xfrm>
              <a:off x="6657159" y="4342415"/>
              <a:ext cx="827628" cy="436281"/>
            </a:xfrm>
            <a:prstGeom prst="rect">
              <a:avLst/>
            </a:prstGeom>
            <a:grpFill/>
          </p:spPr>
          <p:txBody>
            <a:bodyPr wrap="square" rtlCol="0">
              <a:spAutoFit/>
            </a:bodyPr>
            <a:lstStyle/>
            <a:p>
              <a:pPr algn="ctr"/>
              <a:r>
                <a:rPr lang="en-CA" sz="1000" b="1" dirty="0">
                  <a:solidFill>
                    <a:schemeClr val="accent1"/>
                  </a:solidFill>
                </a:rPr>
                <a:t>8</a:t>
              </a:r>
              <a:r>
                <a:rPr lang="en-CA" sz="1000" b="1" dirty="0" smtClean="0">
                  <a:solidFill>
                    <a:schemeClr val="accent1"/>
                  </a:solidFill>
                </a:rPr>
                <a:t>%</a:t>
              </a:r>
              <a:r>
                <a:rPr lang="en-CA" sz="1000" b="1" dirty="0" smtClean="0"/>
                <a:t> </a:t>
              </a:r>
              <a:r>
                <a:rPr lang="en-CA" sz="1000" dirty="0" smtClean="0"/>
                <a:t>Lost</a:t>
              </a:r>
            </a:p>
            <a:p>
              <a:pPr algn="ctr"/>
              <a:r>
                <a:rPr lang="en-CA" sz="1000" dirty="0" smtClean="0"/>
                <a:t>40-60%</a:t>
              </a:r>
            </a:p>
          </p:txBody>
        </p:sp>
        <p:sp>
          <p:nvSpPr>
            <p:cNvPr id="46" name="TextBox 45"/>
            <p:cNvSpPr txBox="1"/>
            <p:nvPr/>
          </p:nvSpPr>
          <p:spPr>
            <a:xfrm>
              <a:off x="7457779" y="4352722"/>
              <a:ext cx="798780" cy="436281"/>
            </a:xfrm>
            <a:prstGeom prst="rect">
              <a:avLst/>
            </a:prstGeom>
            <a:grpFill/>
          </p:spPr>
          <p:txBody>
            <a:bodyPr wrap="square" rtlCol="0">
              <a:spAutoFit/>
            </a:bodyPr>
            <a:lstStyle/>
            <a:p>
              <a:pPr algn="ctr"/>
              <a:r>
                <a:rPr lang="en-CA" sz="1000" b="1" dirty="0" smtClean="0">
                  <a:solidFill>
                    <a:schemeClr val="accent1"/>
                  </a:solidFill>
                </a:rPr>
                <a:t>6%</a:t>
              </a:r>
              <a:r>
                <a:rPr lang="en-CA" sz="1000" b="1" dirty="0" smtClean="0"/>
                <a:t> </a:t>
              </a:r>
              <a:r>
                <a:rPr lang="en-CA" sz="1000" dirty="0" smtClean="0"/>
                <a:t>Lost</a:t>
              </a:r>
            </a:p>
            <a:p>
              <a:pPr algn="ctr"/>
              <a:r>
                <a:rPr lang="en-CA" sz="1000" dirty="0" smtClean="0"/>
                <a:t>60-80%</a:t>
              </a:r>
            </a:p>
          </p:txBody>
        </p:sp>
        <p:sp>
          <p:nvSpPr>
            <p:cNvPr id="47" name="TextBox 46"/>
            <p:cNvSpPr txBox="1"/>
            <p:nvPr/>
          </p:nvSpPr>
          <p:spPr>
            <a:xfrm>
              <a:off x="8203106" y="4342415"/>
              <a:ext cx="864584" cy="436281"/>
            </a:xfrm>
            <a:prstGeom prst="rect">
              <a:avLst/>
            </a:prstGeom>
            <a:grpFill/>
          </p:spPr>
          <p:txBody>
            <a:bodyPr wrap="square" rtlCol="0">
              <a:spAutoFit/>
            </a:bodyPr>
            <a:lstStyle/>
            <a:p>
              <a:pPr algn="ctr"/>
              <a:r>
                <a:rPr lang="en-CA" sz="1000" b="1" dirty="0" smtClean="0">
                  <a:solidFill>
                    <a:schemeClr val="accent1"/>
                  </a:solidFill>
                </a:rPr>
                <a:t>4%</a:t>
              </a:r>
              <a:r>
                <a:rPr lang="en-CA" sz="1000" b="1" dirty="0" smtClean="0"/>
                <a:t> </a:t>
              </a:r>
              <a:r>
                <a:rPr lang="en-CA" sz="1000" dirty="0" smtClean="0"/>
                <a:t>Lost</a:t>
              </a:r>
            </a:p>
            <a:p>
              <a:pPr algn="ctr"/>
              <a:r>
                <a:rPr lang="en-CA" sz="1000" dirty="0" smtClean="0"/>
                <a:t>80-100%</a:t>
              </a:r>
            </a:p>
          </p:txBody>
        </p:sp>
      </p:grpSp>
      <p:cxnSp>
        <p:nvCxnSpPr>
          <p:cNvPr id="26" name="Straight Connector 25"/>
          <p:cNvCxnSpPr/>
          <p:nvPr/>
        </p:nvCxnSpPr>
        <p:spPr>
          <a:xfrm>
            <a:off x="5382749" y="3060937"/>
            <a:ext cx="3457086" cy="0"/>
          </a:xfrm>
          <a:prstGeom prst="line">
            <a:avLst/>
          </a:prstGeom>
          <a:solidFill>
            <a:schemeClr val="bg1"/>
          </a:solidFill>
          <a:ln w="2222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5278481" y="1380554"/>
            <a:ext cx="3705554" cy="1474867"/>
            <a:chOff x="5110033" y="1452746"/>
            <a:chExt cx="3705554" cy="1474867"/>
          </a:xfrm>
        </p:grpSpPr>
        <p:sp>
          <p:nvSpPr>
            <p:cNvPr id="51" name="TextBox 50"/>
            <p:cNvSpPr txBox="1"/>
            <p:nvPr/>
          </p:nvSpPr>
          <p:spPr>
            <a:xfrm>
              <a:off x="5110033" y="1452746"/>
              <a:ext cx="3705554" cy="261610"/>
            </a:xfrm>
            <a:prstGeom prst="rect">
              <a:avLst/>
            </a:prstGeom>
            <a:noFill/>
          </p:spPr>
          <p:txBody>
            <a:bodyPr wrap="square" rtlCol="0">
              <a:spAutoFit/>
            </a:bodyPr>
            <a:lstStyle/>
            <a:p>
              <a:pPr algn="ctr"/>
              <a:r>
                <a:rPr lang="en-CA" sz="1100" b="1" dirty="0" smtClean="0">
                  <a:solidFill>
                    <a:schemeClr val="bg1">
                      <a:lumMod val="50000"/>
                    </a:schemeClr>
                  </a:solidFill>
                </a:rPr>
                <a:t>% of systems impacted by a data breach</a:t>
              </a:r>
            </a:p>
          </p:txBody>
        </p:sp>
        <p:grpSp>
          <p:nvGrpSpPr>
            <p:cNvPr id="50" name="Group 49"/>
            <p:cNvGrpSpPr/>
            <p:nvPr/>
          </p:nvGrpSpPr>
          <p:grpSpPr>
            <a:xfrm>
              <a:off x="5180541" y="1702201"/>
              <a:ext cx="3635046" cy="1225412"/>
              <a:chOff x="5180541" y="1702201"/>
              <a:chExt cx="3635046" cy="1225412"/>
            </a:xfrm>
          </p:grpSpPr>
          <p:pic>
            <p:nvPicPr>
              <p:cNvPr id="3074" name="Picture 2" descr="http://www.cisco.com/c/dam/assets/prod/sec/images/1080/Figure-53-Length-and-Extent-of-Outages-Caused-by-03Security-Breache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180541" y="1702201"/>
                <a:ext cx="3635046" cy="61335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5188038" y="2370830"/>
                <a:ext cx="734607" cy="553998"/>
              </a:xfrm>
              <a:prstGeom prst="rect">
                <a:avLst/>
              </a:prstGeom>
              <a:noFill/>
            </p:spPr>
            <p:txBody>
              <a:bodyPr wrap="square" rtlCol="0">
                <a:spAutoFit/>
              </a:bodyPr>
              <a:lstStyle/>
              <a:p>
                <a:pPr algn="ctr"/>
                <a:r>
                  <a:rPr lang="en-CA" sz="1000" b="1" dirty="0" smtClean="0"/>
                  <a:t>1% </a:t>
                </a:r>
              </a:p>
              <a:p>
                <a:pPr algn="ctr"/>
                <a:r>
                  <a:rPr lang="en-CA" sz="1000" dirty="0" smtClean="0"/>
                  <a:t>No Impact</a:t>
                </a:r>
              </a:p>
            </p:txBody>
          </p:sp>
          <p:sp>
            <p:nvSpPr>
              <p:cNvPr id="53" name="TextBox 52"/>
              <p:cNvSpPr txBox="1"/>
              <p:nvPr/>
            </p:nvSpPr>
            <p:spPr>
              <a:xfrm>
                <a:off x="5911102" y="2362264"/>
                <a:ext cx="724060" cy="553998"/>
              </a:xfrm>
              <a:prstGeom prst="rect">
                <a:avLst/>
              </a:prstGeom>
              <a:noFill/>
            </p:spPr>
            <p:txBody>
              <a:bodyPr wrap="square" rtlCol="0">
                <a:spAutoFit/>
              </a:bodyPr>
              <a:lstStyle/>
              <a:p>
                <a:pPr algn="ctr"/>
                <a:r>
                  <a:rPr lang="en-CA" sz="1000" b="1" dirty="0" smtClean="0">
                    <a:solidFill>
                      <a:schemeClr val="accent1"/>
                    </a:solidFill>
                  </a:rPr>
                  <a:t>19%</a:t>
                </a:r>
                <a:r>
                  <a:rPr lang="en-CA" sz="1000" b="1" dirty="0" smtClean="0"/>
                  <a:t> </a:t>
                </a:r>
              </a:p>
              <a:p>
                <a:pPr algn="ctr"/>
                <a:r>
                  <a:rPr lang="en-CA" sz="1000" dirty="0" smtClean="0"/>
                  <a:t>1-10% impacted</a:t>
                </a:r>
              </a:p>
            </p:txBody>
          </p:sp>
          <p:sp>
            <p:nvSpPr>
              <p:cNvPr id="54" name="TextBox 53"/>
              <p:cNvSpPr txBox="1"/>
              <p:nvPr/>
            </p:nvSpPr>
            <p:spPr>
              <a:xfrm>
                <a:off x="6590403" y="2357669"/>
                <a:ext cx="724060" cy="553998"/>
              </a:xfrm>
              <a:prstGeom prst="rect">
                <a:avLst/>
              </a:prstGeom>
              <a:noFill/>
            </p:spPr>
            <p:txBody>
              <a:bodyPr wrap="square" rtlCol="0">
                <a:spAutoFit/>
              </a:bodyPr>
              <a:lstStyle/>
              <a:p>
                <a:pPr algn="ctr"/>
                <a:r>
                  <a:rPr lang="en-CA" sz="1000" b="1" dirty="0" smtClean="0">
                    <a:solidFill>
                      <a:schemeClr val="accent1"/>
                    </a:solidFill>
                  </a:rPr>
                  <a:t>41%</a:t>
                </a:r>
                <a:r>
                  <a:rPr lang="en-CA" sz="1000" b="1" dirty="0" smtClean="0"/>
                  <a:t> </a:t>
                </a:r>
              </a:p>
              <a:p>
                <a:pPr algn="ctr"/>
                <a:r>
                  <a:rPr lang="en-CA" sz="1000" dirty="0" smtClean="0"/>
                  <a:t>11-30% impacted</a:t>
                </a:r>
              </a:p>
            </p:txBody>
          </p:sp>
          <p:sp>
            <p:nvSpPr>
              <p:cNvPr id="55" name="TextBox 54"/>
              <p:cNvSpPr txBox="1"/>
              <p:nvPr/>
            </p:nvSpPr>
            <p:spPr>
              <a:xfrm>
                <a:off x="7287917" y="2365642"/>
                <a:ext cx="724060" cy="553998"/>
              </a:xfrm>
              <a:prstGeom prst="rect">
                <a:avLst/>
              </a:prstGeom>
              <a:noFill/>
            </p:spPr>
            <p:txBody>
              <a:bodyPr wrap="square" rtlCol="0">
                <a:spAutoFit/>
              </a:bodyPr>
              <a:lstStyle/>
              <a:p>
                <a:pPr algn="ctr"/>
                <a:r>
                  <a:rPr lang="en-CA" sz="1000" b="1" dirty="0" smtClean="0">
                    <a:solidFill>
                      <a:schemeClr val="accent1"/>
                    </a:solidFill>
                  </a:rPr>
                  <a:t>24%</a:t>
                </a:r>
                <a:r>
                  <a:rPr lang="en-CA" sz="1000" b="1" dirty="0" smtClean="0"/>
                  <a:t> </a:t>
                </a:r>
              </a:p>
              <a:p>
                <a:pPr algn="ctr"/>
                <a:r>
                  <a:rPr lang="en-CA" sz="1000" dirty="0" smtClean="0"/>
                  <a:t>31-50% impacted</a:t>
                </a:r>
              </a:p>
            </p:txBody>
          </p:sp>
          <p:sp>
            <p:nvSpPr>
              <p:cNvPr id="56" name="TextBox 55"/>
              <p:cNvSpPr txBox="1"/>
              <p:nvPr/>
            </p:nvSpPr>
            <p:spPr>
              <a:xfrm>
                <a:off x="7959275" y="2373615"/>
                <a:ext cx="724060" cy="553998"/>
              </a:xfrm>
              <a:prstGeom prst="rect">
                <a:avLst/>
              </a:prstGeom>
              <a:noFill/>
            </p:spPr>
            <p:txBody>
              <a:bodyPr wrap="square" rtlCol="0">
                <a:spAutoFit/>
              </a:bodyPr>
              <a:lstStyle/>
              <a:p>
                <a:pPr algn="ctr"/>
                <a:r>
                  <a:rPr lang="en-CA" sz="1000" b="1" dirty="0" smtClean="0">
                    <a:solidFill>
                      <a:schemeClr val="accent1"/>
                    </a:solidFill>
                  </a:rPr>
                  <a:t>15%</a:t>
                </a:r>
                <a:r>
                  <a:rPr lang="en-CA" sz="1000" b="1" dirty="0" smtClean="0"/>
                  <a:t> </a:t>
                </a:r>
              </a:p>
              <a:p>
                <a:pPr algn="ctr"/>
                <a:r>
                  <a:rPr lang="en-CA" sz="1000" dirty="0" smtClean="0"/>
                  <a:t>&gt;50% impacted</a:t>
                </a:r>
              </a:p>
            </p:txBody>
          </p:sp>
        </p:grpSp>
      </p:grpSp>
      <p:grpSp>
        <p:nvGrpSpPr>
          <p:cNvPr id="38" name="Group 37"/>
          <p:cNvGrpSpPr/>
          <p:nvPr/>
        </p:nvGrpSpPr>
        <p:grpSpPr>
          <a:xfrm>
            <a:off x="0" y="6422955"/>
            <a:ext cx="9144000" cy="437555"/>
            <a:chOff x="0" y="6422955"/>
            <a:chExt cx="9144000" cy="437555"/>
          </a:xfrm>
        </p:grpSpPr>
        <p:pic>
          <p:nvPicPr>
            <p:cNvPr id="39"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40" name="Picture 39"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263774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317673" y="0"/>
            <a:ext cx="2826327" cy="652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idx="4294967295"/>
          </p:nvPr>
        </p:nvSpPr>
        <p:spPr>
          <a:xfrm>
            <a:off x="302029" y="138428"/>
            <a:ext cx="8324446" cy="865188"/>
          </a:xfrm>
        </p:spPr>
        <p:txBody>
          <a:bodyPr/>
          <a:lstStyle/>
          <a:p>
            <a:r>
              <a:rPr lang="en-CA" dirty="0" smtClean="0"/>
              <a:t>Persistent issues</a:t>
            </a:r>
            <a:endParaRPr lang="en-CA" dirty="0"/>
          </a:p>
        </p:txBody>
      </p:sp>
      <p:sp>
        <p:nvSpPr>
          <p:cNvPr id="51" name="Rectangle 28"/>
          <p:cNvSpPr/>
          <p:nvPr/>
        </p:nvSpPr>
        <p:spPr>
          <a:xfrm>
            <a:off x="6707532" y="1240210"/>
            <a:ext cx="1998744" cy="12197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a:r>
              <a:rPr lang="en-CA" sz="1050" dirty="0" smtClean="0">
                <a:solidFill>
                  <a:schemeClr val="bg1"/>
                </a:solidFill>
              </a:rPr>
              <a:t>Of organizations say </a:t>
            </a:r>
            <a:r>
              <a:rPr lang="en-CA" sz="1050" dirty="0">
                <a:solidFill>
                  <a:schemeClr val="bg1"/>
                </a:solidFill>
              </a:rPr>
              <a:t>security </a:t>
            </a:r>
            <a:r>
              <a:rPr lang="en-CA" sz="1050" dirty="0" smtClean="0">
                <a:solidFill>
                  <a:schemeClr val="bg1"/>
                </a:solidFill>
              </a:rPr>
              <a:t>operation </a:t>
            </a:r>
            <a:r>
              <a:rPr lang="en-CA" sz="1050" dirty="0">
                <a:solidFill>
                  <a:schemeClr val="bg1"/>
                </a:solidFill>
              </a:rPr>
              <a:t>teams have little understanding of each </a:t>
            </a:r>
            <a:r>
              <a:rPr lang="en-CA" sz="1050" dirty="0" smtClean="0">
                <a:solidFill>
                  <a:schemeClr val="bg1"/>
                </a:solidFill>
              </a:rPr>
              <a:t>other’s requirements.</a:t>
            </a:r>
            <a:endParaRPr lang="en-CA" sz="1050" dirty="0">
              <a:solidFill>
                <a:schemeClr val="bg1"/>
              </a:solidFill>
            </a:endParaRPr>
          </a:p>
        </p:txBody>
      </p:sp>
      <p:sp>
        <p:nvSpPr>
          <p:cNvPr id="52" name="Rectangle 28"/>
          <p:cNvSpPr/>
          <p:nvPr/>
        </p:nvSpPr>
        <p:spPr>
          <a:xfrm>
            <a:off x="6707532" y="3316644"/>
            <a:ext cx="1998744" cy="12197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CA" sz="1050" dirty="0" smtClean="0">
                <a:solidFill>
                  <a:schemeClr val="bg1"/>
                </a:solidFill>
              </a:rPr>
              <a:t>Of executives report that poor coordination leads to excessive labor and IT operational costs.</a:t>
            </a:r>
          </a:p>
        </p:txBody>
      </p:sp>
      <p:sp>
        <p:nvSpPr>
          <p:cNvPr id="53" name="Rectangle 52"/>
          <p:cNvSpPr/>
          <p:nvPr/>
        </p:nvSpPr>
        <p:spPr>
          <a:xfrm>
            <a:off x="6753098" y="4685189"/>
            <a:ext cx="1998744" cy="9523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CA" b="1" dirty="0" smtClean="0">
                <a:solidFill>
                  <a:schemeClr val="bg1"/>
                </a:solidFill>
              </a:rPr>
              <a:t>38-100%</a:t>
            </a:r>
            <a:endParaRPr lang="en-CA" sz="1100" dirty="0" smtClean="0">
              <a:solidFill>
                <a:schemeClr val="bg1"/>
              </a:solidFill>
            </a:endParaRPr>
          </a:p>
          <a:p>
            <a:pPr algn="ctr">
              <a:lnSpc>
                <a:spcPct val="107000"/>
              </a:lnSpc>
            </a:pPr>
            <a:r>
              <a:rPr lang="en-CA" sz="1100" dirty="0" smtClean="0">
                <a:solidFill>
                  <a:schemeClr val="bg1"/>
                </a:solidFill>
              </a:rPr>
              <a:t>Increase in efficiency after closing operational gaps with collaboration.</a:t>
            </a:r>
            <a:endParaRPr lang="en-CA" sz="1200" dirty="0">
              <a:solidFill>
                <a:schemeClr val="bg1"/>
              </a:solidFill>
            </a:endParaRPr>
          </a:p>
        </p:txBody>
      </p:sp>
      <p:sp>
        <p:nvSpPr>
          <p:cNvPr id="56" name="TextBox 55"/>
          <p:cNvSpPr txBox="1"/>
          <p:nvPr/>
        </p:nvSpPr>
        <p:spPr>
          <a:xfrm>
            <a:off x="6553667" y="5888441"/>
            <a:ext cx="2306473" cy="400110"/>
          </a:xfrm>
          <a:prstGeom prst="rect">
            <a:avLst/>
          </a:prstGeom>
        </p:spPr>
        <p:txBody>
          <a:bodyPr wrap="square" rtlCol="0">
            <a:spAutoFit/>
          </a:bodyPr>
          <a:lstStyle/>
          <a:p>
            <a:r>
              <a:rPr lang="en-CA" sz="1000" dirty="0">
                <a:solidFill>
                  <a:schemeClr val="bg1"/>
                </a:solidFill>
              </a:rPr>
              <a:t>Source: Forbes, “The Game Plan for Closing the SecOps Gap” </a:t>
            </a:r>
          </a:p>
        </p:txBody>
      </p:sp>
      <p:sp>
        <p:nvSpPr>
          <p:cNvPr id="62" name="Rectangle 61"/>
          <p:cNvSpPr/>
          <p:nvPr/>
        </p:nvSpPr>
        <p:spPr>
          <a:xfrm>
            <a:off x="1041076" y="3069432"/>
            <a:ext cx="5073974" cy="646331"/>
          </a:xfrm>
          <a:prstGeom prst="rect">
            <a:avLst/>
          </a:prstGeom>
        </p:spPr>
        <p:txBody>
          <a:bodyPr wrap="square">
            <a:spAutoFit/>
          </a:bodyPr>
          <a:lstStyle/>
          <a:p>
            <a:r>
              <a:rPr lang="en-CA" sz="1200" b="1" dirty="0">
                <a:solidFill>
                  <a:srgbClr val="333333"/>
                </a:solidFill>
              </a:rPr>
              <a:t>Failure to evaluate and improve security operations. </a:t>
            </a:r>
          </a:p>
          <a:p>
            <a:r>
              <a:rPr lang="en-CA" sz="1200" dirty="0">
                <a:solidFill>
                  <a:srgbClr val="333333"/>
                </a:solidFill>
              </a:rPr>
              <a:t>The effectiveness of operations must be frequently measured and (re)assessed through an iterative system of continuous improvement. </a:t>
            </a:r>
          </a:p>
        </p:txBody>
      </p:sp>
      <p:sp>
        <p:nvSpPr>
          <p:cNvPr id="63" name="Rectangle 62"/>
          <p:cNvSpPr/>
          <p:nvPr/>
        </p:nvSpPr>
        <p:spPr>
          <a:xfrm>
            <a:off x="1041076" y="4051711"/>
            <a:ext cx="5073974" cy="646331"/>
          </a:xfrm>
          <a:prstGeom prst="rect">
            <a:avLst/>
          </a:prstGeom>
        </p:spPr>
        <p:txBody>
          <a:bodyPr wrap="square">
            <a:spAutoFit/>
          </a:bodyPr>
          <a:lstStyle/>
          <a:p>
            <a:r>
              <a:rPr lang="en-CA" sz="1200" b="1" dirty="0">
                <a:solidFill>
                  <a:srgbClr val="333333"/>
                </a:solidFill>
              </a:rPr>
              <a:t>Lack of standardization. </a:t>
            </a:r>
          </a:p>
          <a:p>
            <a:r>
              <a:rPr lang="en-CA" sz="1200" dirty="0">
                <a:solidFill>
                  <a:srgbClr val="333333"/>
                </a:solidFill>
              </a:rPr>
              <a:t>Pre-established use cases and policies outlining </a:t>
            </a:r>
            <a:r>
              <a:rPr lang="en-CA" sz="1200" dirty="0" smtClean="0">
                <a:solidFill>
                  <a:srgbClr val="333333"/>
                </a:solidFill>
              </a:rPr>
              <a:t>tier-1 </a:t>
            </a:r>
            <a:r>
              <a:rPr lang="en-CA" sz="1200" dirty="0">
                <a:solidFill>
                  <a:srgbClr val="333333"/>
                </a:solidFill>
              </a:rPr>
              <a:t>operational efforts will eliminate ad hoc remediation efforts and streamline operations.</a:t>
            </a:r>
          </a:p>
        </p:txBody>
      </p:sp>
      <p:sp>
        <p:nvSpPr>
          <p:cNvPr id="64" name="Rectangle 63"/>
          <p:cNvSpPr/>
          <p:nvPr/>
        </p:nvSpPr>
        <p:spPr>
          <a:xfrm>
            <a:off x="1041076" y="4991185"/>
            <a:ext cx="5073974" cy="830997"/>
          </a:xfrm>
          <a:prstGeom prst="rect">
            <a:avLst/>
          </a:prstGeom>
        </p:spPr>
        <p:txBody>
          <a:bodyPr wrap="square">
            <a:spAutoFit/>
          </a:bodyPr>
          <a:lstStyle/>
          <a:p>
            <a:r>
              <a:rPr lang="en-CA" sz="1200" b="1" dirty="0"/>
              <a:t>Failure to acknowledge the auditor as a customer.</a:t>
            </a:r>
          </a:p>
          <a:p>
            <a:r>
              <a:rPr lang="en-CA" sz="1200" dirty="0"/>
              <a:t>Many compliance </a:t>
            </a:r>
            <a:r>
              <a:rPr lang="en-CA" sz="1200" dirty="0" smtClean="0"/>
              <a:t>and </a:t>
            </a:r>
            <a:r>
              <a:rPr lang="en-CA" sz="1200" dirty="0"/>
              <a:t>regulatory obligations require organizations to have comprehensive documentation of their security operations practices.</a:t>
            </a:r>
          </a:p>
        </p:txBody>
      </p:sp>
      <p:sp>
        <p:nvSpPr>
          <p:cNvPr id="65" name="Rectangle 64"/>
          <p:cNvSpPr/>
          <p:nvPr/>
        </p:nvSpPr>
        <p:spPr>
          <a:xfrm>
            <a:off x="1041076" y="2192607"/>
            <a:ext cx="5073974" cy="646331"/>
          </a:xfrm>
          <a:prstGeom prst="rect">
            <a:avLst/>
          </a:prstGeom>
        </p:spPr>
        <p:txBody>
          <a:bodyPr wrap="square">
            <a:spAutoFit/>
          </a:bodyPr>
          <a:lstStyle/>
          <a:p>
            <a:r>
              <a:rPr lang="en-CA" sz="1200" b="1" dirty="0">
                <a:solidFill>
                  <a:srgbClr val="333333"/>
                </a:solidFill>
              </a:rPr>
              <a:t>Lack of knowledgeable security staff. </a:t>
            </a:r>
          </a:p>
          <a:p>
            <a:r>
              <a:rPr lang="en-CA" sz="1200" dirty="0">
                <a:solidFill>
                  <a:srgbClr val="333333"/>
                </a:solidFill>
              </a:rPr>
              <a:t>H</a:t>
            </a:r>
            <a:r>
              <a:rPr lang="en-CA" sz="1200" dirty="0"/>
              <a:t>uman capital is transferrable between roles </a:t>
            </a:r>
            <a:r>
              <a:rPr lang="en-CA" sz="1200" dirty="0" smtClean="0"/>
              <a:t>and </a:t>
            </a:r>
            <a:r>
              <a:rPr lang="en-CA" sz="1200" dirty="0"/>
              <a:t>functions and must be cross-trained to wear multiple hats. </a:t>
            </a:r>
            <a:endParaRPr lang="en-CA" sz="1200" dirty="0">
              <a:solidFill>
                <a:srgbClr val="333333"/>
              </a:solidFill>
            </a:endParaRPr>
          </a:p>
        </p:txBody>
      </p:sp>
      <p:sp>
        <p:nvSpPr>
          <p:cNvPr id="66" name="Rectangle 65"/>
          <p:cNvSpPr/>
          <p:nvPr/>
        </p:nvSpPr>
        <p:spPr>
          <a:xfrm>
            <a:off x="1041076" y="1306558"/>
            <a:ext cx="5073974" cy="646331"/>
          </a:xfrm>
          <a:prstGeom prst="rect">
            <a:avLst/>
          </a:prstGeom>
        </p:spPr>
        <p:txBody>
          <a:bodyPr wrap="square">
            <a:spAutoFit/>
          </a:bodyPr>
          <a:lstStyle/>
          <a:p>
            <a:r>
              <a:rPr lang="en-CA" sz="1200" b="1" dirty="0">
                <a:solidFill>
                  <a:srgbClr val="333333"/>
                </a:solidFill>
              </a:rPr>
              <a:t>Organizational barriers separating prevention, detection, analysis, and response </a:t>
            </a:r>
            <a:r>
              <a:rPr lang="en-CA" sz="1200" b="1" dirty="0" smtClean="0">
                <a:solidFill>
                  <a:srgbClr val="333333"/>
                </a:solidFill>
              </a:rPr>
              <a:t>efforts.</a:t>
            </a:r>
            <a:endParaRPr lang="en-CA" sz="1200" dirty="0">
              <a:solidFill>
                <a:srgbClr val="333333"/>
              </a:solidFill>
            </a:endParaRPr>
          </a:p>
          <a:p>
            <a:r>
              <a:rPr lang="en-CA" sz="1200" dirty="0">
                <a:solidFill>
                  <a:srgbClr val="333333"/>
                </a:solidFill>
              </a:rPr>
              <a:t>Siloed operations </a:t>
            </a:r>
            <a:r>
              <a:rPr lang="en-CA" sz="1200" dirty="0" smtClean="0">
                <a:solidFill>
                  <a:srgbClr val="333333"/>
                </a:solidFill>
              </a:rPr>
              <a:t>limit </a:t>
            </a:r>
            <a:r>
              <a:rPr lang="en-CA" sz="1200" dirty="0">
                <a:solidFill>
                  <a:srgbClr val="333333"/>
                </a:solidFill>
              </a:rPr>
              <a:t>collaboration and internal knowledge sharing.</a:t>
            </a:r>
          </a:p>
        </p:txBody>
      </p:sp>
      <p:grpSp>
        <p:nvGrpSpPr>
          <p:cNvPr id="67" name="Group 66"/>
          <p:cNvGrpSpPr/>
          <p:nvPr/>
        </p:nvGrpSpPr>
        <p:grpSpPr>
          <a:xfrm>
            <a:off x="302029" y="3094922"/>
            <a:ext cx="623050" cy="623050"/>
            <a:chOff x="718408" y="3247559"/>
            <a:chExt cx="623050" cy="623050"/>
          </a:xfrm>
          <a:solidFill>
            <a:schemeClr val="accent3">
              <a:lumMod val="75000"/>
            </a:schemeClr>
          </a:solidFill>
        </p:grpSpPr>
        <p:sp>
          <p:nvSpPr>
            <p:cNvPr id="68" name="Oval 67"/>
            <p:cNvSpPr/>
            <p:nvPr/>
          </p:nvSpPr>
          <p:spPr>
            <a:xfrm>
              <a:off x="718408" y="3247559"/>
              <a:ext cx="623050" cy="6230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69" name="Picture 6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598" y="3368602"/>
              <a:ext cx="390670" cy="380964"/>
            </a:xfrm>
            <a:prstGeom prst="rect">
              <a:avLst/>
            </a:prstGeom>
            <a:grpFill/>
          </p:spPr>
        </p:pic>
      </p:grpSp>
      <p:sp>
        <p:nvSpPr>
          <p:cNvPr id="71" name="Oval 70"/>
          <p:cNvSpPr/>
          <p:nvPr/>
        </p:nvSpPr>
        <p:spPr>
          <a:xfrm>
            <a:off x="302029" y="1332048"/>
            <a:ext cx="623050" cy="6230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74" name="Oval 73"/>
          <p:cNvSpPr/>
          <p:nvPr/>
        </p:nvSpPr>
        <p:spPr>
          <a:xfrm>
            <a:off x="302029" y="2218097"/>
            <a:ext cx="623050" cy="62305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77" name="Oval 76"/>
          <p:cNvSpPr/>
          <p:nvPr/>
        </p:nvSpPr>
        <p:spPr>
          <a:xfrm>
            <a:off x="302029" y="4077201"/>
            <a:ext cx="623050" cy="623050"/>
          </a:xfrm>
          <a:prstGeom prst="ellipse">
            <a:avLst/>
          </a:prstGeom>
          <a:solidFill>
            <a:srgbClr val="2576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0" name="Oval 79"/>
          <p:cNvSpPr/>
          <p:nvPr/>
        </p:nvSpPr>
        <p:spPr>
          <a:xfrm>
            <a:off x="302029" y="5016675"/>
            <a:ext cx="623050" cy="623050"/>
          </a:xfrm>
          <a:prstGeom prst="ellipse">
            <a:avLst/>
          </a:prstGeom>
          <a:solidFill>
            <a:srgbClr val="406F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3" name="Freeform 105"/>
          <p:cNvSpPr>
            <a:spLocks noEditPoints="1"/>
          </p:cNvSpPr>
          <p:nvPr/>
        </p:nvSpPr>
        <p:spPr bwMode="auto">
          <a:xfrm>
            <a:off x="454125" y="1445079"/>
            <a:ext cx="313329" cy="415088"/>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40"/>
          <p:cNvSpPr>
            <a:spLocks noEditPoints="1"/>
          </p:cNvSpPr>
          <p:nvPr/>
        </p:nvSpPr>
        <p:spPr bwMode="auto">
          <a:xfrm>
            <a:off x="444001" y="2355207"/>
            <a:ext cx="331308" cy="388822"/>
          </a:xfrm>
          <a:custGeom>
            <a:avLst/>
            <a:gdLst>
              <a:gd name="T0" fmla="*/ 372 w 419"/>
              <a:gd name="T1" fmla="*/ 188 h 491"/>
              <a:gd name="T2" fmla="*/ 379 w 419"/>
              <a:gd name="T3" fmla="*/ 158 h 491"/>
              <a:gd name="T4" fmla="*/ 338 w 419"/>
              <a:gd name="T5" fmla="*/ 55 h 491"/>
              <a:gd name="T6" fmla="*/ 0 w 419"/>
              <a:gd name="T7" fmla="*/ 167 h 491"/>
              <a:gd name="T8" fmla="*/ 80 w 419"/>
              <a:gd name="T9" fmla="*/ 310 h 491"/>
              <a:gd name="T10" fmla="*/ 74 w 419"/>
              <a:gd name="T11" fmla="*/ 460 h 491"/>
              <a:gd name="T12" fmla="*/ 256 w 419"/>
              <a:gd name="T13" fmla="*/ 484 h 491"/>
              <a:gd name="T14" fmla="*/ 262 w 419"/>
              <a:gd name="T15" fmla="*/ 396 h 491"/>
              <a:gd name="T16" fmla="*/ 347 w 419"/>
              <a:gd name="T17" fmla="*/ 413 h 491"/>
              <a:gd name="T18" fmla="*/ 379 w 419"/>
              <a:gd name="T19" fmla="*/ 364 h 491"/>
              <a:gd name="T20" fmla="*/ 384 w 419"/>
              <a:gd name="T21" fmla="*/ 348 h 491"/>
              <a:gd name="T22" fmla="*/ 386 w 419"/>
              <a:gd name="T23" fmla="*/ 330 h 491"/>
              <a:gd name="T24" fmla="*/ 390 w 419"/>
              <a:gd name="T25" fmla="*/ 305 h 491"/>
              <a:gd name="T26" fmla="*/ 390 w 419"/>
              <a:gd name="T27" fmla="*/ 294 h 491"/>
              <a:gd name="T28" fmla="*/ 419 w 419"/>
              <a:gd name="T29" fmla="*/ 272 h 491"/>
              <a:gd name="T30" fmla="*/ 405 w 419"/>
              <a:gd name="T31" fmla="*/ 281 h 491"/>
              <a:gd name="T32" fmla="*/ 381 w 419"/>
              <a:gd name="T33" fmla="*/ 290 h 491"/>
              <a:gd name="T34" fmla="*/ 382 w 419"/>
              <a:gd name="T35" fmla="*/ 310 h 491"/>
              <a:gd name="T36" fmla="*/ 377 w 419"/>
              <a:gd name="T37" fmla="*/ 325 h 491"/>
              <a:gd name="T38" fmla="*/ 378 w 419"/>
              <a:gd name="T39" fmla="*/ 338 h 491"/>
              <a:gd name="T40" fmla="*/ 369 w 419"/>
              <a:gd name="T41" fmla="*/ 357 h 491"/>
              <a:gd name="T42" fmla="*/ 369 w 419"/>
              <a:gd name="T43" fmla="*/ 389 h 491"/>
              <a:gd name="T44" fmla="*/ 345 w 419"/>
              <a:gd name="T45" fmla="*/ 404 h 491"/>
              <a:gd name="T46" fmla="*/ 256 w 419"/>
              <a:gd name="T47" fmla="*/ 387 h 491"/>
              <a:gd name="T48" fmla="*/ 83 w 419"/>
              <a:gd name="T49" fmla="*/ 454 h 491"/>
              <a:gd name="T50" fmla="*/ 68 w 419"/>
              <a:gd name="T51" fmla="*/ 282 h 491"/>
              <a:gd name="T52" fmla="*/ 47 w 419"/>
              <a:gd name="T53" fmla="*/ 56 h 491"/>
              <a:gd name="T54" fmla="*/ 331 w 419"/>
              <a:gd name="T55" fmla="*/ 61 h 491"/>
              <a:gd name="T56" fmla="*/ 370 w 419"/>
              <a:gd name="T57" fmla="*/ 158 h 491"/>
              <a:gd name="T58" fmla="*/ 363 w 419"/>
              <a:gd name="T59" fmla="*/ 189 h 491"/>
              <a:gd name="T60" fmla="*/ 409 w 419"/>
              <a:gd name="T61" fmla="*/ 273 h 491"/>
              <a:gd name="T62" fmla="*/ 283 w 419"/>
              <a:gd name="T63" fmla="*/ 74 h 491"/>
              <a:gd name="T64" fmla="*/ 52 w 419"/>
              <a:gd name="T65" fmla="*/ 163 h 491"/>
              <a:gd name="T66" fmla="*/ 96 w 419"/>
              <a:gd name="T67" fmla="*/ 249 h 491"/>
              <a:gd name="T68" fmla="*/ 160 w 419"/>
              <a:gd name="T69" fmla="*/ 240 h 491"/>
              <a:gd name="T70" fmla="*/ 200 w 419"/>
              <a:gd name="T71" fmla="*/ 201 h 491"/>
              <a:gd name="T72" fmla="*/ 240 w 419"/>
              <a:gd name="T73" fmla="*/ 179 h 491"/>
              <a:gd name="T74" fmla="*/ 321 w 419"/>
              <a:gd name="T75" fmla="*/ 137 h 491"/>
              <a:gd name="T76" fmla="*/ 260 w 419"/>
              <a:gd name="T77" fmla="*/ 170 h 491"/>
              <a:gd name="T78" fmla="*/ 232 w 419"/>
              <a:gd name="T79" fmla="*/ 173 h 491"/>
              <a:gd name="T80" fmla="*/ 195 w 419"/>
              <a:gd name="T81" fmla="*/ 189 h 491"/>
              <a:gd name="T82" fmla="*/ 189 w 419"/>
              <a:gd name="T83" fmla="*/ 196 h 491"/>
              <a:gd name="T84" fmla="*/ 156 w 419"/>
              <a:gd name="T85" fmla="*/ 231 h 491"/>
              <a:gd name="T86" fmla="*/ 132 w 419"/>
              <a:gd name="T87" fmla="*/ 257 h 491"/>
              <a:gd name="T88" fmla="*/ 89 w 419"/>
              <a:gd name="T89" fmla="*/ 214 h 491"/>
              <a:gd name="T90" fmla="*/ 61 w 419"/>
              <a:gd name="T91" fmla="*/ 163 h 491"/>
              <a:gd name="T92" fmla="*/ 277 w 419"/>
              <a:gd name="T93" fmla="*/ 82 h 491"/>
              <a:gd name="T94" fmla="*/ 260 w 419"/>
              <a:gd name="T95" fmla="*/ 17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9" h="491">
                <a:moveTo>
                  <a:pt x="407" y="250"/>
                </a:moveTo>
                <a:cubicBezTo>
                  <a:pt x="396" y="233"/>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moveTo>
                  <a:pt x="283" y="74"/>
                </a:moveTo>
                <a:cubicBezTo>
                  <a:pt x="257" y="54"/>
                  <a:pt x="225" y="43"/>
                  <a:pt x="192" y="43"/>
                </a:cubicBezTo>
                <a:cubicBezTo>
                  <a:pt x="103" y="43"/>
                  <a:pt x="52" y="87"/>
                  <a:pt x="52" y="163"/>
                </a:cubicBezTo>
                <a:cubicBezTo>
                  <a:pt x="52" y="204"/>
                  <a:pt x="70" y="215"/>
                  <a:pt x="80" y="218"/>
                </a:cubicBezTo>
                <a:cubicBezTo>
                  <a:pt x="82" y="228"/>
                  <a:pt x="90" y="242"/>
                  <a:pt x="96" y="249"/>
                </a:cubicBezTo>
                <a:cubicBezTo>
                  <a:pt x="107" y="260"/>
                  <a:pt x="120" y="266"/>
                  <a:pt x="132" y="266"/>
                </a:cubicBezTo>
                <a:cubicBezTo>
                  <a:pt x="146" y="266"/>
                  <a:pt x="156" y="257"/>
                  <a:pt x="160" y="240"/>
                </a:cubicBezTo>
                <a:cubicBezTo>
                  <a:pt x="176" y="239"/>
                  <a:pt x="188" y="228"/>
                  <a:pt x="194" y="218"/>
                </a:cubicBezTo>
                <a:cubicBezTo>
                  <a:pt x="198" y="212"/>
                  <a:pt x="200" y="206"/>
                  <a:pt x="200" y="201"/>
                </a:cubicBezTo>
                <a:cubicBezTo>
                  <a:pt x="203" y="202"/>
                  <a:pt x="206" y="202"/>
                  <a:pt x="208" y="202"/>
                </a:cubicBezTo>
                <a:cubicBezTo>
                  <a:pt x="224" y="202"/>
                  <a:pt x="236" y="190"/>
                  <a:pt x="240" y="179"/>
                </a:cubicBezTo>
                <a:cubicBezTo>
                  <a:pt x="248" y="179"/>
                  <a:pt x="254" y="179"/>
                  <a:pt x="260" y="179"/>
                </a:cubicBezTo>
                <a:cubicBezTo>
                  <a:pt x="286" y="179"/>
                  <a:pt x="321" y="175"/>
                  <a:pt x="321" y="137"/>
                </a:cubicBezTo>
                <a:cubicBezTo>
                  <a:pt x="321" y="116"/>
                  <a:pt x="307" y="93"/>
                  <a:pt x="283" y="74"/>
                </a:cubicBezTo>
                <a:close/>
                <a:moveTo>
                  <a:pt x="260" y="170"/>
                </a:moveTo>
                <a:cubicBezTo>
                  <a:pt x="254" y="170"/>
                  <a:pt x="246" y="170"/>
                  <a:pt x="237" y="169"/>
                </a:cubicBezTo>
                <a:cubicBezTo>
                  <a:pt x="234" y="169"/>
                  <a:pt x="232" y="171"/>
                  <a:pt x="232" y="173"/>
                </a:cubicBezTo>
                <a:cubicBezTo>
                  <a:pt x="231" y="181"/>
                  <a:pt x="222" y="192"/>
                  <a:pt x="208" y="192"/>
                </a:cubicBezTo>
                <a:cubicBezTo>
                  <a:pt x="204" y="192"/>
                  <a:pt x="200" y="191"/>
                  <a:pt x="195" y="189"/>
                </a:cubicBezTo>
                <a:cubicBezTo>
                  <a:pt x="194" y="189"/>
                  <a:pt x="191" y="189"/>
                  <a:pt x="190" y="190"/>
                </a:cubicBezTo>
                <a:cubicBezTo>
                  <a:pt x="189" y="192"/>
                  <a:pt x="188" y="194"/>
                  <a:pt x="189" y="196"/>
                </a:cubicBezTo>
                <a:cubicBezTo>
                  <a:pt x="191" y="200"/>
                  <a:pt x="190" y="206"/>
                  <a:pt x="186" y="213"/>
                </a:cubicBezTo>
                <a:cubicBezTo>
                  <a:pt x="180" y="222"/>
                  <a:pt x="169" y="231"/>
                  <a:pt x="156" y="231"/>
                </a:cubicBezTo>
                <a:cubicBezTo>
                  <a:pt x="154" y="231"/>
                  <a:pt x="152" y="233"/>
                  <a:pt x="152" y="235"/>
                </a:cubicBezTo>
                <a:cubicBezTo>
                  <a:pt x="150" y="245"/>
                  <a:pt x="145" y="257"/>
                  <a:pt x="132" y="257"/>
                </a:cubicBezTo>
                <a:cubicBezTo>
                  <a:pt x="123" y="257"/>
                  <a:pt x="112" y="251"/>
                  <a:pt x="103" y="242"/>
                </a:cubicBezTo>
                <a:cubicBezTo>
                  <a:pt x="97" y="236"/>
                  <a:pt x="89" y="221"/>
                  <a:pt x="89" y="214"/>
                </a:cubicBezTo>
                <a:cubicBezTo>
                  <a:pt x="89" y="211"/>
                  <a:pt x="87" y="209"/>
                  <a:pt x="85" y="209"/>
                </a:cubicBezTo>
                <a:cubicBezTo>
                  <a:pt x="80" y="208"/>
                  <a:pt x="61" y="203"/>
                  <a:pt x="61" y="163"/>
                </a:cubicBezTo>
                <a:cubicBezTo>
                  <a:pt x="61" y="122"/>
                  <a:pt x="78" y="53"/>
                  <a:pt x="192" y="53"/>
                </a:cubicBezTo>
                <a:cubicBezTo>
                  <a:pt x="223" y="53"/>
                  <a:pt x="253" y="63"/>
                  <a:pt x="277" y="82"/>
                </a:cubicBezTo>
                <a:cubicBezTo>
                  <a:pt x="299" y="98"/>
                  <a:pt x="312" y="119"/>
                  <a:pt x="312" y="137"/>
                </a:cubicBezTo>
                <a:cubicBezTo>
                  <a:pt x="312" y="160"/>
                  <a:pt x="297" y="170"/>
                  <a:pt x="260" y="17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49"/>
          <p:cNvSpPr>
            <a:spLocks noEditPoints="1"/>
          </p:cNvSpPr>
          <p:nvPr/>
        </p:nvSpPr>
        <p:spPr bwMode="auto">
          <a:xfrm>
            <a:off x="468442" y="4187592"/>
            <a:ext cx="307237" cy="374567"/>
          </a:xfrm>
          <a:custGeom>
            <a:avLst/>
            <a:gdLst>
              <a:gd name="T0" fmla="*/ 463 w 467"/>
              <a:gd name="T1" fmla="*/ 291 h 569"/>
              <a:gd name="T2" fmla="*/ 452 w 467"/>
              <a:gd name="T3" fmla="*/ 291 h 569"/>
              <a:gd name="T4" fmla="*/ 359 w 467"/>
              <a:gd name="T5" fmla="*/ 291 h 569"/>
              <a:gd name="T6" fmla="*/ 348 w 467"/>
              <a:gd name="T7" fmla="*/ 291 h 569"/>
              <a:gd name="T8" fmla="*/ 394 w 467"/>
              <a:gd name="T9" fmla="*/ 233 h 569"/>
              <a:gd name="T10" fmla="*/ 348 w 467"/>
              <a:gd name="T11" fmla="*/ 176 h 569"/>
              <a:gd name="T12" fmla="*/ 406 w 467"/>
              <a:gd name="T13" fmla="*/ 222 h 569"/>
              <a:gd name="T14" fmla="*/ 463 w 467"/>
              <a:gd name="T15" fmla="*/ 176 h 569"/>
              <a:gd name="T16" fmla="*/ 417 w 467"/>
              <a:gd name="T17" fmla="*/ 233 h 569"/>
              <a:gd name="T18" fmla="*/ 340 w 467"/>
              <a:gd name="T19" fmla="*/ 3 h 569"/>
              <a:gd name="T20" fmla="*/ 282 w 467"/>
              <a:gd name="T21" fmla="*/ 50 h 569"/>
              <a:gd name="T22" fmla="*/ 224 w 467"/>
              <a:gd name="T23" fmla="*/ 3 h 569"/>
              <a:gd name="T24" fmla="*/ 271 w 467"/>
              <a:gd name="T25" fmla="*/ 61 h 569"/>
              <a:gd name="T26" fmla="*/ 224 w 467"/>
              <a:gd name="T27" fmla="*/ 119 h 569"/>
              <a:gd name="T28" fmla="*/ 236 w 467"/>
              <a:gd name="T29" fmla="*/ 119 h 569"/>
              <a:gd name="T30" fmla="*/ 328 w 467"/>
              <a:gd name="T31" fmla="*/ 119 h 569"/>
              <a:gd name="T32" fmla="*/ 340 w 467"/>
              <a:gd name="T33" fmla="*/ 119 h 569"/>
              <a:gd name="T34" fmla="*/ 293 w 467"/>
              <a:gd name="T35" fmla="*/ 61 h 569"/>
              <a:gd name="T36" fmla="*/ 340 w 467"/>
              <a:gd name="T37" fmla="*/ 3 h 569"/>
              <a:gd name="T38" fmla="*/ 108 w 467"/>
              <a:gd name="T39" fmla="*/ 348 h 569"/>
              <a:gd name="T40" fmla="*/ 15 w 467"/>
              <a:gd name="T41" fmla="*/ 348 h 569"/>
              <a:gd name="T42" fmla="*/ 3 w 467"/>
              <a:gd name="T43" fmla="*/ 359 h 569"/>
              <a:gd name="T44" fmla="*/ 3 w 467"/>
              <a:gd name="T45" fmla="*/ 452 h 569"/>
              <a:gd name="T46" fmla="*/ 9 w 467"/>
              <a:gd name="T47" fmla="*/ 466 h 569"/>
              <a:gd name="T48" fmla="*/ 61 w 467"/>
              <a:gd name="T49" fmla="*/ 417 h 569"/>
              <a:gd name="T50" fmla="*/ 113 w 467"/>
              <a:gd name="T51" fmla="*/ 466 h 569"/>
              <a:gd name="T52" fmla="*/ 119 w 467"/>
              <a:gd name="T53" fmla="*/ 452 h 569"/>
              <a:gd name="T54" fmla="*/ 119 w 467"/>
              <a:gd name="T55" fmla="*/ 359 h 569"/>
              <a:gd name="T56" fmla="*/ 332 w 467"/>
              <a:gd name="T57" fmla="*/ 509 h 569"/>
              <a:gd name="T58" fmla="*/ 212 w 467"/>
              <a:gd name="T59" fmla="*/ 509 h 569"/>
              <a:gd name="T60" fmla="*/ 264 w 467"/>
              <a:gd name="T61" fmla="*/ 374 h 569"/>
              <a:gd name="T62" fmla="*/ 42 w 467"/>
              <a:gd name="T63" fmla="*/ 254 h 569"/>
              <a:gd name="T64" fmla="*/ 26 w 467"/>
              <a:gd name="T65" fmla="*/ 254 h 569"/>
              <a:gd name="T66" fmla="*/ 26 w 467"/>
              <a:gd name="T67" fmla="*/ 131 h 569"/>
              <a:gd name="T68" fmla="*/ 27 w 467"/>
              <a:gd name="T69" fmla="*/ 130 h 569"/>
              <a:gd name="T70" fmla="*/ 28 w 467"/>
              <a:gd name="T71" fmla="*/ 128 h 569"/>
              <a:gd name="T72" fmla="*/ 30 w 467"/>
              <a:gd name="T73" fmla="*/ 126 h 569"/>
              <a:gd name="T74" fmla="*/ 32 w 467"/>
              <a:gd name="T75" fmla="*/ 125 h 569"/>
              <a:gd name="T76" fmla="*/ 34 w 467"/>
              <a:gd name="T77" fmla="*/ 125 h 569"/>
              <a:gd name="T78" fmla="*/ 34 w 467"/>
              <a:gd name="T79" fmla="*/ 125 h 569"/>
              <a:gd name="T80" fmla="*/ 34 w 467"/>
              <a:gd name="T81" fmla="*/ 125 h 569"/>
              <a:gd name="T82" fmla="*/ 163 w 467"/>
              <a:gd name="T83" fmla="*/ 133 h 569"/>
              <a:gd name="T84" fmla="*/ 53 w 467"/>
              <a:gd name="T85" fmla="*/ 141 h 569"/>
              <a:gd name="T86" fmla="*/ 280 w 467"/>
              <a:gd name="T87" fmla="*/ 371 h 569"/>
              <a:gd name="T88" fmla="*/ 332 w 467"/>
              <a:gd name="T89" fmla="*/ 509 h 569"/>
              <a:gd name="T90" fmla="*/ 272 w 467"/>
              <a:gd name="T91" fmla="*/ 466 h 569"/>
              <a:gd name="T92" fmla="*/ 272 w 467"/>
              <a:gd name="T93" fmla="*/ 55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569">
                <a:moveTo>
                  <a:pt x="463" y="280"/>
                </a:moveTo>
                <a:cubicBezTo>
                  <a:pt x="467" y="283"/>
                  <a:pt x="467" y="288"/>
                  <a:pt x="463" y="291"/>
                </a:cubicBezTo>
                <a:cubicBezTo>
                  <a:pt x="462" y="293"/>
                  <a:pt x="460" y="294"/>
                  <a:pt x="458" y="294"/>
                </a:cubicBezTo>
                <a:cubicBezTo>
                  <a:pt x="456" y="294"/>
                  <a:pt x="454" y="293"/>
                  <a:pt x="452" y="291"/>
                </a:cubicBezTo>
                <a:cubicBezTo>
                  <a:pt x="406" y="245"/>
                  <a:pt x="406" y="245"/>
                  <a:pt x="406" y="245"/>
                </a:cubicBezTo>
                <a:cubicBezTo>
                  <a:pt x="359" y="291"/>
                  <a:pt x="359" y="291"/>
                  <a:pt x="359" y="291"/>
                </a:cubicBezTo>
                <a:cubicBezTo>
                  <a:pt x="358" y="293"/>
                  <a:pt x="356" y="294"/>
                  <a:pt x="354" y="294"/>
                </a:cubicBezTo>
                <a:cubicBezTo>
                  <a:pt x="352" y="294"/>
                  <a:pt x="349" y="293"/>
                  <a:pt x="348" y="291"/>
                </a:cubicBezTo>
                <a:cubicBezTo>
                  <a:pt x="345" y="288"/>
                  <a:pt x="345" y="283"/>
                  <a:pt x="348" y="280"/>
                </a:cubicBezTo>
                <a:cubicBezTo>
                  <a:pt x="394" y="233"/>
                  <a:pt x="394" y="233"/>
                  <a:pt x="394" y="233"/>
                </a:cubicBezTo>
                <a:cubicBezTo>
                  <a:pt x="348" y="187"/>
                  <a:pt x="348" y="187"/>
                  <a:pt x="348" y="187"/>
                </a:cubicBezTo>
                <a:cubicBezTo>
                  <a:pt x="345" y="184"/>
                  <a:pt x="345" y="179"/>
                  <a:pt x="348" y="176"/>
                </a:cubicBezTo>
                <a:cubicBezTo>
                  <a:pt x="351" y="173"/>
                  <a:pt x="356" y="173"/>
                  <a:pt x="359" y="176"/>
                </a:cubicBezTo>
                <a:cubicBezTo>
                  <a:pt x="406" y="222"/>
                  <a:pt x="406" y="222"/>
                  <a:pt x="406" y="222"/>
                </a:cubicBezTo>
                <a:cubicBezTo>
                  <a:pt x="452" y="176"/>
                  <a:pt x="452" y="176"/>
                  <a:pt x="452" y="176"/>
                </a:cubicBezTo>
                <a:cubicBezTo>
                  <a:pt x="455" y="173"/>
                  <a:pt x="460" y="173"/>
                  <a:pt x="463" y="176"/>
                </a:cubicBezTo>
                <a:cubicBezTo>
                  <a:pt x="467" y="179"/>
                  <a:pt x="467" y="184"/>
                  <a:pt x="463" y="187"/>
                </a:cubicBezTo>
                <a:cubicBezTo>
                  <a:pt x="417" y="233"/>
                  <a:pt x="417" y="233"/>
                  <a:pt x="417" y="233"/>
                </a:cubicBezTo>
                <a:lnTo>
                  <a:pt x="463" y="280"/>
                </a:lnTo>
                <a:close/>
                <a:moveTo>
                  <a:pt x="340" y="3"/>
                </a:moveTo>
                <a:cubicBezTo>
                  <a:pt x="337" y="0"/>
                  <a:pt x="332" y="0"/>
                  <a:pt x="328" y="3"/>
                </a:cubicBezTo>
                <a:cubicBezTo>
                  <a:pt x="282" y="50"/>
                  <a:pt x="282" y="50"/>
                  <a:pt x="282" y="50"/>
                </a:cubicBezTo>
                <a:cubicBezTo>
                  <a:pt x="236" y="3"/>
                  <a:pt x="236" y="3"/>
                  <a:pt x="236" y="3"/>
                </a:cubicBezTo>
                <a:cubicBezTo>
                  <a:pt x="232" y="0"/>
                  <a:pt x="227" y="0"/>
                  <a:pt x="224" y="3"/>
                </a:cubicBezTo>
                <a:cubicBezTo>
                  <a:pt x="221" y="6"/>
                  <a:pt x="221" y="12"/>
                  <a:pt x="224" y="15"/>
                </a:cubicBezTo>
                <a:cubicBezTo>
                  <a:pt x="271" y="61"/>
                  <a:pt x="271" y="61"/>
                  <a:pt x="271" y="61"/>
                </a:cubicBezTo>
                <a:cubicBezTo>
                  <a:pt x="224" y="108"/>
                  <a:pt x="224" y="108"/>
                  <a:pt x="224" y="108"/>
                </a:cubicBezTo>
                <a:cubicBezTo>
                  <a:pt x="221" y="111"/>
                  <a:pt x="221" y="116"/>
                  <a:pt x="224" y="119"/>
                </a:cubicBezTo>
                <a:cubicBezTo>
                  <a:pt x="226" y="120"/>
                  <a:pt x="228" y="121"/>
                  <a:pt x="230" y="121"/>
                </a:cubicBezTo>
                <a:cubicBezTo>
                  <a:pt x="232" y="121"/>
                  <a:pt x="234" y="120"/>
                  <a:pt x="236" y="119"/>
                </a:cubicBezTo>
                <a:cubicBezTo>
                  <a:pt x="282" y="72"/>
                  <a:pt x="282" y="72"/>
                  <a:pt x="282" y="72"/>
                </a:cubicBezTo>
                <a:cubicBezTo>
                  <a:pt x="328" y="119"/>
                  <a:pt x="328" y="119"/>
                  <a:pt x="328" y="119"/>
                </a:cubicBezTo>
                <a:cubicBezTo>
                  <a:pt x="330" y="120"/>
                  <a:pt x="332" y="121"/>
                  <a:pt x="334" y="121"/>
                </a:cubicBezTo>
                <a:cubicBezTo>
                  <a:pt x="336" y="121"/>
                  <a:pt x="338" y="120"/>
                  <a:pt x="340" y="119"/>
                </a:cubicBezTo>
                <a:cubicBezTo>
                  <a:pt x="343" y="116"/>
                  <a:pt x="343" y="111"/>
                  <a:pt x="340" y="108"/>
                </a:cubicBezTo>
                <a:cubicBezTo>
                  <a:pt x="293" y="61"/>
                  <a:pt x="293" y="61"/>
                  <a:pt x="293" y="61"/>
                </a:cubicBezTo>
                <a:cubicBezTo>
                  <a:pt x="340" y="15"/>
                  <a:pt x="340" y="15"/>
                  <a:pt x="340" y="15"/>
                </a:cubicBezTo>
                <a:cubicBezTo>
                  <a:pt x="343" y="12"/>
                  <a:pt x="343" y="6"/>
                  <a:pt x="340" y="3"/>
                </a:cubicBezTo>
                <a:close/>
                <a:moveTo>
                  <a:pt x="119" y="348"/>
                </a:moveTo>
                <a:cubicBezTo>
                  <a:pt x="116" y="345"/>
                  <a:pt x="111" y="345"/>
                  <a:pt x="108" y="348"/>
                </a:cubicBezTo>
                <a:cubicBezTo>
                  <a:pt x="61" y="394"/>
                  <a:pt x="61" y="394"/>
                  <a:pt x="61" y="394"/>
                </a:cubicBezTo>
                <a:cubicBezTo>
                  <a:pt x="15" y="348"/>
                  <a:pt x="15" y="348"/>
                  <a:pt x="15" y="348"/>
                </a:cubicBezTo>
                <a:cubicBezTo>
                  <a:pt x="11" y="345"/>
                  <a:pt x="6" y="345"/>
                  <a:pt x="3" y="348"/>
                </a:cubicBezTo>
                <a:cubicBezTo>
                  <a:pt x="0" y="351"/>
                  <a:pt x="0" y="356"/>
                  <a:pt x="3" y="359"/>
                </a:cubicBezTo>
                <a:cubicBezTo>
                  <a:pt x="50" y="406"/>
                  <a:pt x="50" y="406"/>
                  <a:pt x="50" y="406"/>
                </a:cubicBezTo>
                <a:cubicBezTo>
                  <a:pt x="3" y="452"/>
                  <a:pt x="3" y="452"/>
                  <a:pt x="3" y="452"/>
                </a:cubicBezTo>
                <a:cubicBezTo>
                  <a:pt x="0" y="455"/>
                  <a:pt x="0" y="460"/>
                  <a:pt x="3" y="463"/>
                </a:cubicBezTo>
                <a:cubicBezTo>
                  <a:pt x="5" y="465"/>
                  <a:pt x="7" y="466"/>
                  <a:pt x="9" y="466"/>
                </a:cubicBezTo>
                <a:cubicBezTo>
                  <a:pt x="11" y="466"/>
                  <a:pt x="13" y="465"/>
                  <a:pt x="15" y="463"/>
                </a:cubicBezTo>
                <a:cubicBezTo>
                  <a:pt x="61" y="417"/>
                  <a:pt x="61" y="417"/>
                  <a:pt x="61" y="417"/>
                </a:cubicBezTo>
                <a:cubicBezTo>
                  <a:pt x="108" y="463"/>
                  <a:pt x="108" y="463"/>
                  <a:pt x="108" y="463"/>
                </a:cubicBezTo>
                <a:cubicBezTo>
                  <a:pt x="109" y="465"/>
                  <a:pt x="111" y="466"/>
                  <a:pt x="113" y="466"/>
                </a:cubicBezTo>
                <a:cubicBezTo>
                  <a:pt x="115" y="466"/>
                  <a:pt x="117" y="465"/>
                  <a:pt x="119" y="463"/>
                </a:cubicBezTo>
                <a:cubicBezTo>
                  <a:pt x="122" y="460"/>
                  <a:pt x="122" y="455"/>
                  <a:pt x="119" y="452"/>
                </a:cubicBezTo>
                <a:cubicBezTo>
                  <a:pt x="72" y="406"/>
                  <a:pt x="72" y="406"/>
                  <a:pt x="72" y="406"/>
                </a:cubicBezTo>
                <a:cubicBezTo>
                  <a:pt x="119" y="359"/>
                  <a:pt x="119" y="359"/>
                  <a:pt x="119" y="359"/>
                </a:cubicBezTo>
                <a:cubicBezTo>
                  <a:pt x="122" y="356"/>
                  <a:pt x="122" y="351"/>
                  <a:pt x="119" y="348"/>
                </a:cubicBezTo>
                <a:close/>
                <a:moveTo>
                  <a:pt x="332" y="509"/>
                </a:moveTo>
                <a:cubicBezTo>
                  <a:pt x="332" y="542"/>
                  <a:pt x="305" y="569"/>
                  <a:pt x="272" y="569"/>
                </a:cubicBezTo>
                <a:cubicBezTo>
                  <a:pt x="239" y="569"/>
                  <a:pt x="212" y="542"/>
                  <a:pt x="212" y="509"/>
                </a:cubicBezTo>
                <a:cubicBezTo>
                  <a:pt x="212" y="479"/>
                  <a:pt x="235" y="454"/>
                  <a:pt x="264" y="450"/>
                </a:cubicBezTo>
                <a:cubicBezTo>
                  <a:pt x="264" y="374"/>
                  <a:pt x="264" y="374"/>
                  <a:pt x="264" y="374"/>
                </a:cubicBezTo>
                <a:cubicBezTo>
                  <a:pt x="42" y="152"/>
                  <a:pt x="42" y="152"/>
                  <a:pt x="42" y="152"/>
                </a:cubicBezTo>
                <a:cubicBezTo>
                  <a:pt x="42" y="254"/>
                  <a:pt x="42" y="254"/>
                  <a:pt x="42" y="254"/>
                </a:cubicBezTo>
                <a:cubicBezTo>
                  <a:pt x="42" y="258"/>
                  <a:pt x="39" y="262"/>
                  <a:pt x="34" y="262"/>
                </a:cubicBezTo>
                <a:cubicBezTo>
                  <a:pt x="30" y="262"/>
                  <a:pt x="26" y="258"/>
                  <a:pt x="26" y="254"/>
                </a:cubicBezTo>
                <a:cubicBezTo>
                  <a:pt x="26" y="133"/>
                  <a:pt x="26" y="133"/>
                  <a:pt x="26" y="133"/>
                </a:cubicBezTo>
                <a:cubicBezTo>
                  <a:pt x="26" y="132"/>
                  <a:pt x="26" y="132"/>
                  <a:pt x="26" y="131"/>
                </a:cubicBezTo>
                <a:cubicBezTo>
                  <a:pt x="26" y="131"/>
                  <a:pt x="26" y="131"/>
                  <a:pt x="27" y="131"/>
                </a:cubicBezTo>
                <a:cubicBezTo>
                  <a:pt x="27" y="130"/>
                  <a:pt x="27" y="130"/>
                  <a:pt x="27" y="130"/>
                </a:cubicBezTo>
                <a:cubicBezTo>
                  <a:pt x="27" y="130"/>
                  <a:pt x="27" y="129"/>
                  <a:pt x="27" y="129"/>
                </a:cubicBezTo>
                <a:cubicBezTo>
                  <a:pt x="27" y="129"/>
                  <a:pt x="27" y="129"/>
                  <a:pt x="28" y="128"/>
                </a:cubicBezTo>
                <a:cubicBezTo>
                  <a:pt x="28" y="128"/>
                  <a:pt x="29" y="127"/>
                  <a:pt x="30" y="126"/>
                </a:cubicBezTo>
                <a:cubicBezTo>
                  <a:pt x="30" y="126"/>
                  <a:pt x="30" y="126"/>
                  <a:pt x="30" y="126"/>
                </a:cubicBezTo>
                <a:cubicBezTo>
                  <a:pt x="31" y="126"/>
                  <a:pt x="31" y="126"/>
                  <a:pt x="31" y="126"/>
                </a:cubicBezTo>
                <a:cubicBezTo>
                  <a:pt x="31" y="125"/>
                  <a:pt x="32" y="125"/>
                  <a:pt x="32" y="125"/>
                </a:cubicBezTo>
                <a:cubicBezTo>
                  <a:pt x="32" y="125"/>
                  <a:pt x="32" y="125"/>
                  <a:pt x="33" y="125"/>
                </a:cubicBezTo>
                <a:cubicBezTo>
                  <a:pt x="33" y="125"/>
                  <a:pt x="34" y="125"/>
                  <a:pt x="34" y="125"/>
                </a:cubicBezTo>
                <a:cubicBezTo>
                  <a:pt x="34" y="125"/>
                  <a:pt x="34" y="125"/>
                  <a:pt x="34" y="125"/>
                </a:cubicBezTo>
                <a:cubicBezTo>
                  <a:pt x="34" y="125"/>
                  <a:pt x="34" y="125"/>
                  <a:pt x="34" y="125"/>
                </a:cubicBezTo>
                <a:cubicBezTo>
                  <a:pt x="34" y="125"/>
                  <a:pt x="34" y="125"/>
                  <a:pt x="34" y="125"/>
                </a:cubicBezTo>
                <a:cubicBezTo>
                  <a:pt x="34" y="125"/>
                  <a:pt x="34" y="125"/>
                  <a:pt x="34" y="125"/>
                </a:cubicBezTo>
                <a:cubicBezTo>
                  <a:pt x="155" y="125"/>
                  <a:pt x="155" y="125"/>
                  <a:pt x="155" y="125"/>
                </a:cubicBezTo>
                <a:cubicBezTo>
                  <a:pt x="159" y="125"/>
                  <a:pt x="163" y="129"/>
                  <a:pt x="163" y="133"/>
                </a:cubicBezTo>
                <a:cubicBezTo>
                  <a:pt x="163" y="137"/>
                  <a:pt x="159" y="141"/>
                  <a:pt x="155" y="141"/>
                </a:cubicBezTo>
                <a:cubicBezTo>
                  <a:pt x="53" y="141"/>
                  <a:pt x="53" y="141"/>
                  <a:pt x="53" y="141"/>
                </a:cubicBezTo>
                <a:cubicBezTo>
                  <a:pt x="278" y="365"/>
                  <a:pt x="278" y="365"/>
                  <a:pt x="278" y="365"/>
                </a:cubicBezTo>
                <a:cubicBezTo>
                  <a:pt x="279" y="367"/>
                  <a:pt x="280" y="369"/>
                  <a:pt x="280" y="371"/>
                </a:cubicBezTo>
                <a:cubicBezTo>
                  <a:pt x="280" y="450"/>
                  <a:pt x="280" y="450"/>
                  <a:pt x="280" y="450"/>
                </a:cubicBezTo>
                <a:cubicBezTo>
                  <a:pt x="309" y="454"/>
                  <a:pt x="332" y="479"/>
                  <a:pt x="332" y="509"/>
                </a:cubicBezTo>
                <a:close/>
                <a:moveTo>
                  <a:pt x="316" y="509"/>
                </a:moveTo>
                <a:cubicBezTo>
                  <a:pt x="316" y="485"/>
                  <a:pt x="296" y="466"/>
                  <a:pt x="272" y="466"/>
                </a:cubicBezTo>
                <a:cubicBezTo>
                  <a:pt x="248" y="466"/>
                  <a:pt x="228" y="485"/>
                  <a:pt x="228" y="509"/>
                </a:cubicBezTo>
                <a:cubicBezTo>
                  <a:pt x="228" y="533"/>
                  <a:pt x="248" y="553"/>
                  <a:pt x="272" y="553"/>
                </a:cubicBezTo>
                <a:cubicBezTo>
                  <a:pt x="296" y="553"/>
                  <a:pt x="316" y="533"/>
                  <a:pt x="316" y="5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45"/>
          <p:cNvSpPr>
            <a:spLocks noEditPoints="1"/>
          </p:cNvSpPr>
          <p:nvPr/>
        </p:nvSpPr>
        <p:spPr bwMode="auto">
          <a:xfrm>
            <a:off x="492657" y="5143500"/>
            <a:ext cx="274797" cy="368063"/>
          </a:xfrm>
          <a:custGeom>
            <a:avLst/>
            <a:gdLst>
              <a:gd name="T0" fmla="*/ 472 w 479"/>
              <a:gd name="T1" fmla="*/ 641 h 641"/>
              <a:gd name="T2" fmla="*/ 0 w 479"/>
              <a:gd name="T3" fmla="*/ 36 h 641"/>
              <a:gd name="T4" fmla="*/ 57 w 479"/>
              <a:gd name="T5" fmla="*/ 36 h 641"/>
              <a:gd name="T6" fmla="*/ 14 w 479"/>
              <a:gd name="T7" fmla="*/ 627 h 641"/>
              <a:gd name="T8" fmla="*/ 406 w 479"/>
              <a:gd name="T9" fmla="*/ 43 h 641"/>
              <a:gd name="T10" fmla="*/ 392 w 479"/>
              <a:gd name="T11" fmla="*/ 65 h 641"/>
              <a:gd name="T12" fmla="*/ 406 w 479"/>
              <a:gd name="T13" fmla="*/ 7 h 641"/>
              <a:gd name="T14" fmla="*/ 479 w 479"/>
              <a:gd name="T15" fmla="*/ 36 h 641"/>
              <a:gd name="T16" fmla="*/ 244 w 479"/>
              <a:gd name="T17" fmla="*/ 43 h 641"/>
              <a:gd name="T18" fmla="*/ 266 w 479"/>
              <a:gd name="T19" fmla="*/ 29 h 641"/>
              <a:gd name="T20" fmla="*/ 237 w 479"/>
              <a:gd name="T21" fmla="*/ 0 h 641"/>
              <a:gd name="T22" fmla="*/ 237 w 479"/>
              <a:gd name="T23" fmla="*/ 72 h 641"/>
              <a:gd name="T24" fmla="*/ 190 w 479"/>
              <a:gd name="T25" fmla="*/ 43 h 641"/>
              <a:gd name="T26" fmla="*/ 212 w 479"/>
              <a:gd name="T27" fmla="*/ 29 h 641"/>
              <a:gd name="T28" fmla="*/ 183 w 479"/>
              <a:gd name="T29" fmla="*/ 0 h 641"/>
              <a:gd name="T30" fmla="*/ 183 w 479"/>
              <a:gd name="T31" fmla="*/ 72 h 641"/>
              <a:gd name="T32" fmla="*/ 135 w 479"/>
              <a:gd name="T33" fmla="*/ 43 h 641"/>
              <a:gd name="T34" fmla="*/ 157 w 479"/>
              <a:gd name="T35" fmla="*/ 29 h 641"/>
              <a:gd name="T36" fmla="*/ 128 w 479"/>
              <a:gd name="T37" fmla="*/ 0 h 641"/>
              <a:gd name="T38" fmla="*/ 128 w 479"/>
              <a:gd name="T39" fmla="*/ 72 h 641"/>
              <a:gd name="T40" fmla="*/ 81 w 479"/>
              <a:gd name="T41" fmla="*/ 43 h 641"/>
              <a:gd name="T42" fmla="*/ 103 w 479"/>
              <a:gd name="T43" fmla="*/ 29 h 641"/>
              <a:gd name="T44" fmla="*/ 74 w 479"/>
              <a:gd name="T45" fmla="*/ 0 h 641"/>
              <a:gd name="T46" fmla="*/ 74 w 479"/>
              <a:gd name="T47" fmla="*/ 72 h 641"/>
              <a:gd name="T48" fmla="*/ 352 w 479"/>
              <a:gd name="T49" fmla="*/ 43 h 641"/>
              <a:gd name="T50" fmla="*/ 374 w 479"/>
              <a:gd name="T51" fmla="*/ 29 h 641"/>
              <a:gd name="T52" fmla="*/ 345 w 479"/>
              <a:gd name="T53" fmla="*/ 0 h 641"/>
              <a:gd name="T54" fmla="*/ 345 w 479"/>
              <a:gd name="T55" fmla="*/ 72 h 641"/>
              <a:gd name="T56" fmla="*/ 298 w 479"/>
              <a:gd name="T57" fmla="*/ 43 h 641"/>
              <a:gd name="T58" fmla="*/ 320 w 479"/>
              <a:gd name="T59" fmla="*/ 29 h 641"/>
              <a:gd name="T60" fmla="*/ 291 w 479"/>
              <a:gd name="T61" fmla="*/ 0 h 641"/>
              <a:gd name="T62" fmla="*/ 291 w 479"/>
              <a:gd name="T63" fmla="*/ 72 h 641"/>
              <a:gd name="T64" fmla="*/ 73 w 479"/>
              <a:gd name="T65" fmla="*/ 554 h 641"/>
              <a:gd name="T66" fmla="*/ 406 w 479"/>
              <a:gd name="T67" fmla="*/ 554 h 641"/>
              <a:gd name="T68" fmla="*/ 80 w 479"/>
              <a:gd name="T69" fmla="*/ 488 h 641"/>
              <a:gd name="T70" fmla="*/ 399 w 479"/>
              <a:gd name="T71" fmla="*/ 502 h 641"/>
              <a:gd name="T72" fmla="*/ 399 w 479"/>
              <a:gd name="T73" fmla="*/ 428 h 641"/>
              <a:gd name="T74" fmla="*/ 80 w 479"/>
              <a:gd name="T75" fmla="*/ 442 h 641"/>
              <a:gd name="T76" fmla="*/ 399 w 479"/>
              <a:gd name="T77" fmla="*/ 428 h 641"/>
              <a:gd name="T78" fmla="*/ 73 w 479"/>
              <a:gd name="T79" fmla="*/ 376 h 641"/>
              <a:gd name="T80" fmla="*/ 406 w 479"/>
              <a:gd name="T81" fmla="*/ 376 h 641"/>
              <a:gd name="T82" fmla="*/ 80 w 479"/>
              <a:gd name="T83" fmla="*/ 310 h 641"/>
              <a:gd name="T84" fmla="*/ 399 w 479"/>
              <a:gd name="T85" fmla="*/ 324 h 641"/>
              <a:gd name="T86" fmla="*/ 399 w 479"/>
              <a:gd name="T87" fmla="*/ 250 h 641"/>
              <a:gd name="T88" fmla="*/ 80 w 479"/>
              <a:gd name="T89" fmla="*/ 264 h 641"/>
              <a:gd name="T90" fmla="*/ 399 w 479"/>
              <a:gd name="T91" fmla="*/ 250 h 641"/>
              <a:gd name="T92" fmla="*/ 73 w 479"/>
              <a:gd name="T93" fmla="*/ 198 h 641"/>
              <a:gd name="T94" fmla="*/ 406 w 479"/>
              <a:gd name="T95" fmla="*/ 198 h 641"/>
              <a:gd name="T96" fmla="*/ 80 w 479"/>
              <a:gd name="T97" fmla="*/ 131 h 641"/>
              <a:gd name="T98" fmla="*/ 399 w 479"/>
              <a:gd name="T99" fmla="*/ 14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641">
                <a:moveTo>
                  <a:pt x="479" y="36"/>
                </a:moveTo>
                <a:cubicBezTo>
                  <a:pt x="479" y="634"/>
                  <a:pt x="479" y="634"/>
                  <a:pt x="479" y="634"/>
                </a:cubicBezTo>
                <a:cubicBezTo>
                  <a:pt x="479" y="638"/>
                  <a:pt x="476" y="641"/>
                  <a:pt x="472" y="641"/>
                </a:cubicBezTo>
                <a:cubicBezTo>
                  <a:pt x="7" y="641"/>
                  <a:pt x="7" y="641"/>
                  <a:pt x="7" y="641"/>
                </a:cubicBezTo>
                <a:cubicBezTo>
                  <a:pt x="3" y="641"/>
                  <a:pt x="0" y="638"/>
                  <a:pt x="0" y="634"/>
                </a:cubicBezTo>
                <a:cubicBezTo>
                  <a:pt x="0" y="36"/>
                  <a:pt x="0" y="36"/>
                  <a:pt x="0" y="36"/>
                </a:cubicBezTo>
                <a:cubicBezTo>
                  <a:pt x="0" y="32"/>
                  <a:pt x="3" y="29"/>
                  <a:pt x="7" y="29"/>
                </a:cubicBezTo>
                <a:cubicBezTo>
                  <a:pt x="50" y="29"/>
                  <a:pt x="50" y="29"/>
                  <a:pt x="50" y="29"/>
                </a:cubicBezTo>
                <a:cubicBezTo>
                  <a:pt x="54" y="29"/>
                  <a:pt x="57" y="32"/>
                  <a:pt x="57" y="36"/>
                </a:cubicBezTo>
                <a:cubicBezTo>
                  <a:pt x="57" y="40"/>
                  <a:pt x="54" y="43"/>
                  <a:pt x="50" y="43"/>
                </a:cubicBezTo>
                <a:cubicBezTo>
                  <a:pt x="14" y="43"/>
                  <a:pt x="14" y="43"/>
                  <a:pt x="14" y="43"/>
                </a:cubicBezTo>
                <a:cubicBezTo>
                  <a:pt x="14" y="627"/>
                  <a:pt x="14" y="627"/>
                  <a:pt x="14" y="627"/>
                </a:cubicBezTo>
                <a:cubicBezTo>
                  <a:pt x="465" y="627"/>
                  <a:pt x="465" y="627"/>
                  <a:pt x="465" y="627"/>
                </a:cubicBezTo>
                <a:cubicBezTo>
                  <a:pt x="465" y="43"/>
                  <a:pt x="465" y="43"/>
                  <a:pt x="465" y="43"/>
                </a:cubicBezTo>
                <a:cubicBezTo>
                  <a:pt x="406" y="43"/>
                  <a:pt x="406" y="43"/>
                  <a:pt x="406" y="43"/>
                </a:cubicBezTo>
                <a:cubicBezTo>
                  <a:pt x="406" y="65"/>
                  <a:pt x="406" y="65"/>
                  <a:pt x="406" y="65"/>
                </a:cubicBezTo>
                <a:cubicBezTo>
                  <a:pt x="406" y="69"/>
                  <a:pt x="403" y="72"/>
                  <a:pt x="399" y="72"/>
                </a:cubicBezTo>
                <a:cubicBezTo>
                  <a:pt x="395" y="72"/>
                  <a:pt x="392" y="69"/>
                  <a:pt x="392" y="65"/>
                </a:cubicBezTo>
                <a:cubicBezTo>
                  <a:pt x="392" y="7"/>
                  <a:pt x="392" y="7"/>
                  <a:pt x="392" y="7"/>
                </a:cubicBezTo>
                <a:cubicBezTo>
                  <a:pt x="392" y="3"/>
                  <a:pt x="395" y="0"/>
                  <a:pt x="399" y="0"/>
                </a:cubicBezTo>
                <a:cubicBezTo>
                  <a:pt x="403" y="0"/>
                  <a:pt x="406" y="3"/>
                  <a:pt x="406" y="7"/>
                </a:cubicBezTo>
                <a:cubicBezTo>
                  <a:pt x="406" y="29"/>
                  <a:pt x="406" y="29"/>
                  <a:pt x="406" y="29"/>
                </a:cubicBezTo>
                <a:cubicBezTo>
                  <a:pt x="472" y="29"/>
                  <a:pt x="472" y="29"/>
                  <a:pt x="472" y="29"/>
                </a:cubicBezTo>
                <a:cubicBezTo>
                  <a:pt x="476" y="29"/>
                  <a:pt x="479" y="32"/>
                  <a:pt x="479" y="36"/>
                </a:cubicBezTo>
                <a:close/>
                <a:moveTo>
                  <a:pt x="237" y="72"/>
                </a:moveTo>
                <a:cubicBezTo>
                  <a:pt x="241" y="72"/>
                  <a:pt x="244" y="69"/>
                  <a:pt x="244" y="65"/>
                </a:cubicBezTo>
                <a:cubicBezTo>
                  <a:pt x="244" y="43"/>
                  <a:pt x="244" y="43"/>
                  <a:pt x="244" y="43"/>
                </a:cubicBezTo>
                <a:cubicBezTo>
                  <a:pt x="266" y="43"/>
                  <a:pt x="266" y="43"/>
                  <a:pt x="266" y="43"/>
                </a:cubicBezTo>
                <a:cubicBezTo>
                  <a:pt x="269" y="43"/>
                  <a:pt x="273" y="40"/>
                  <a:pt x="273" y="36"/>
                </a:cubicBezTo>
                <a:cubicBezTo>
                  <a:pt x="273" y="32"/>
                  <a:pt x="269" y="29"/>
                  <a:pt x="266" y="29"/>
                </a:cubicBezTo>
                <a:cubicBezTo>
                  <a:pt x="244" y="29"/>
                  <a:pt x="244" y="29"/>
                  <a:pt x="244" y="29"/>
                </a:cubicBezTo>
                <a:cubicBezTo>
                  <a:pt x="244" y="7"/>
                  <a:pt x="244" y="7"/>
                  <a:pt x="244" y="7"/>
                </a:cubicBezTo>
                <a:cubicBezTo>
                  <a:pt x="244" y="3"/>
                  <a:pt x="241" y="0"/>
                  <a:pt x="237" y="0"/>
                </a:cubicBezTo>
                <a:cubicBezTo>
                  <a:pt x="233" y="0"/>
                  <a:pt x="230" y="3"/>
                  <a:pt x="230" y="7"/>
                </a:cubicBezTo>
                <a:cubicBezTo>
                  <a:pt x="230" y="65"/>
                  <a:pt x="230" y="65"/>
                  <a:pt x="230" y="65"/>
                </a:cubicBezTo>
                <a:cubicBezTo>
                  <a:pt x="230" y="69"/>
                  <a:pt x="233" y="72"/>
                  <a:pt x="237" y="72"/>
                </a:cubicBezTo>
                <a:close/>
                <a:moveTo>
                  <a:pt x="183" y="72"/>
                </a:moveTo>
                <a:cubicBezTo>
                  <a:pt x="186" y="72"/>
                  <a:pt x="190" y="69"/>
                  <a:pt x="190" y="65"/>
                </a:cubicBezTo>
                <a:cubicBezTo>
                  <a:pt x="190" y="43"/>
                  <a:pt x="190" y="43"/>
                  <a:pt x="190" y="43"/>
                </a:cubicBezTo>
                <a:cubicBezTo>
                  <a:pt x="212" y="43"/>
                  <a:pt x="212" y="43"/>
                  <a:pt x="212" y="43"/>
                </a:cubicBezTo>
                <a:cubicBezTo>
                  <a:pt x="215" y="43"/>
                  <a:pt x="219" y="40"/>
                  <a:pt x="219" y="36"/>
                </a:cubicBezTo>
                <a:cubicBezTo>
                  <a:pt x="219" y="32"/>
                  <a:pt x="215" y="29"/>
                  <a:pt x="212" y="29"/>
                </a:cubicBezTo>
                <a:cubicBezTo>
                  <a:pt x="190" y="29"/>
                  <a:pt x="190" y="29"/>
                  <a:pt x="190" y="29"/>
                </a:cubicBezTo>
                <a:cubicBezTo>
                  <a:pt x="190" y="7"/>
                  <a:pt x="190" y="7"/>
                  <a:pt x="190" y="7"/>
                </a:cubicBezTo>
                <a:cubicBezTo>
                  <a:pt x="190" y="3"/>
                  <a:pt x="186" y="0"/>
                  <a:pt x="183" y="0"/>
                </a:cubicBezTo>
                <a:cubicBezTo>
                  <a:pt x="179" y="0"/>
                  <a:pt x="176" y="3"/>
                  <a:pt x="176" y="7"/>
                </a:cubicBezTo>
                <a:cubicBezTo>
                  <a:pt x="176" y="65"/>
                  <a:pt x="176" y="65"/>
                  <a:pt x="176" y="65"/>
                </a:cubicBezTo>
                <a:cubicBezTo>
                  <a:pt x="176" y="69"/>
                  <a:pt x="179" y="72"/>
                  <a:pt x="183" y="72"/>
                </a:cubicBezTo>
                <a:close/>
                <a:moveTo>
                  <a:pt x="128" y="72"/>
                </a:moveTo>
                <a:cubicBezTo>
                  <a:pt x="132" y="72"/>
                  <a:pt x="135" y="69"/>
                  <a:pt x="135" y="65"/>
                </a:cubicBezTo>
                <a:cubicBezTo>
                  <a:pt x="135" y="43"/>
                  <a:pt x="135" y="43"/>
                  <a:pt x="135" y="43"/>
                </a:cubicBezTo>
                <a:cubicBezTo>
                  <a:pt x="157" y="43"/>
                  <a:pt x="157" y="43"/>
                  <a:pt x="157" y="43"/>
                </a:cubicBezTo>
                <a:cubicBezTo>
                  <a:pt x="161" y="43"/>
                  <a:pt x="164" y="40"/>
                  <a:pt x="164" y="36"/>
                </a:cubicBezTo>
                <a:cubicBezTo>
                  <a:pt x="164" y="32"/>
                  <a:pt x="161" y="29"/>
                  <a:pt x="157" y="29"/>
                </a:cubicBezTo>
                <a:cubicBezTo>
                  <a:pt x="135" y="29"/>
                  <a:pt x="135" y="29"/>
                  <a:pt x="135" y="29"/>
                </a:cubicBezTo>
                <a:cubicBezTo>
                  <a:pt x="135" y="7"/>
                  <a:pt x="135" y="7"/>
                  <a:pt x="135" y="7"/>
                </a:cubicBezTo>
                <a:cubicBezTo>
                  <a:pt x="135" y="3"/>
                  <a:pt x="132" y="0"/>
                  <a:pt x="128" y="0"/>
                </a:cubicBezTo>
                <a:cubicBezTo>
                  <a:pt x="125" y="0"/>
                  <a:pt x="121" y="3"/>
                  <a:pt x="121" y="7"/>
                </a:cubicBezTo>
                <a:cubicBezTo>
                  <a:pt x="121" y="65"/>
                  <a:pt x="121" y="65"/>
                  <a:pt x="121" y="65"/>
                </a:cubicBezTo>
                <a:cubicBezTo>
                  <a:pt x="121" y="69"/>
                  <a:pt x="125" y="72"/>
                  <a:pt x="128" y="72"/>
                </a:cubicBezTo>
                <a:close/>
                <a:moveTo>
                  <a:pt x="74" y="72"/>
                </a:moveTo>
                <a:cubicBezTo>
                  <a:pt x="78" y="72"/>
                  <a:pt x="81" y="69"/>
                  <a:pt x="81" y="65"/>
                </a:cubicBezTo>
                <a:cubicBezTo>
                  <a:pt x="81" y="43"/>
                  <a:pt x="81" y="43"/>
                  <a:pt x="81" y="43"/>
                </a:cubicBezTo>
                <a:cubicBezTo>
                  <a:pt x="103" y="43"/>
                  <a:pt x="103" y="43"/>
                  <a:pt x="103" y="43"/>
                </a:cubicBezTo>
                <a:cubicBezTo>
                  <a:pt x="107" y="43"/>
                  <a:pt x="110" y="40"/>
                  <a:pt x="110" y="36"/>
                </a:cubicBezTo>
                <a:cubicBezTo>
                  <a:pt x="110" y="32"/>
                  <a:pt x="107" y="29"/>
                  <a:pt x="103" y="29"/>
                </a:cubicBezTo>
                <a:cubicBezTo>
                  <a:pt x="81" y="29"/>
                  <a:pt x="81" y="29"/>
                  <a:pt x="81" y="29"/>
                </a:cubicBezTo>
                <a:cubicBezTo>
                  <a:pt x="81" y="7"/>
                  <a:pt x="81" y="7"/>
                  <a:pt x="81" y="7"/>
                </a:cubicBezTo>
                <a:cubicBezTo>
                  <a:pt x="81" y="3"/>
                  <a:pt x="78" y="0"/>
                  <a:pt x="74" y="0"/>
                </a:cubicBezTo>
                <a:cubicBezTo>
                  <a:pt x="71" y="0"/>
                  <a:pt x="67" y="3"/>
                  <a:pt x="67" y="7"/>
                </a:cubicBezTo>
                <a:cubicBezTo>
                  <a:pt x="67" y="65"/>
                  <a:pt x="67" y="65"/>
                  <a:pt x="67" y="65"/>
                </a:cubicBezTo>
                <a:cubicBezTo>
                  <a:pt x="67" y="69"/>
                  <a:pt x="71" y="72"/>
                  <a:pt x="74" y="72"/>
                </a:cubicBezTo>
                <a:close/>
                <a:moveTo>
                  <a:pt x="345" y="72"/>
                </a:moveTo>
                <a:cubicBezTo>
                  <a:pt x="349" y="72"/>
                  <a:pt x="352" y="69"/>
                  <a:pt x="352" y="65"/>
                </a:cubicBezTo>
                <a:cubicBezTo>
                  <a:pt x="352" y="43"/>
                  <a:pt x="352" y="43"/>
                  <a:pt x="352" y="43"/>
                </a:cubicBezTo>
                <a:cubicBezTo>
                  <a:pt x="374" y="43"/>
                  <a:pt x="374" y="43"/>
                  <a:pt x="374" y="43"/>
                </a:cubicBezTo>
                <a:cubicBezTo>
                  <a:pt x="378" y="43"/>
                  <a:pt x="381" y="40"/>
                  <a:pt x="381" y="36"/>
                </a:cubicBezTo>
                <a:cubicBezTo>
                  <a:pt x="381" y="32"/>
                  <a:pt x="378" y="29"/>
                  <a:pt x="374" y="29"/>
                </a:cubicBezTo>
                <a:cubicBezTo>
                  <a:pt x="352" y="29"/>
                  <a:pt x="352" y="29"/>
                  <a:pt x="352" y="29"/>
                </a:cubicBezTo>
                <a:cubicBezTo>
                  <a:pt x="352" y="7"/>
                  <a:pt x="352" y="7"/>
                  <a:pt x="352" y="7"/>
                </a:cubicBezTo>
                <a:cubicBezTo>
                  <a:pt x="352" y="3"/>
                  <a:pt x="349" y="0"/>
                  <a:pt x="345" y="0"/>
                </a:cubicBezTo>
                <a:cubicBezTo>
                  <a:pt x="341" y="0"/>
                  <a:pt x="338" y="3"/>
                  <a:pt x="338" y="7"/>
                </a:cubicBezTo>
                <a:cubicBezTo>
                  <a:pt x="338" y="65"/>
                  <a:pt x="338" y="65"/>
                  <a:pt x="338" y="65"/>
                </a:cubicBezTo>
                <a:cubicBezTo>
                  <a:pt x="338" y="69"/>
                  <a:pt x="341" y="72"/>
                  <a:pt x="345" y="72"/>
                </a:cubicBezTo>
                <a:close/>
                <a:moveTo>
                  <a:pt x="291" y="72"/>
                </a:moveTo>
                <a:cubicBezTo>
                  <a:pt x="295" y="72"/>
                  <a:pt x="298" y="69"/>
                  <a:pt x="298" y="65"/>
                </a:cubicBezTo>
                <a:cubicBezTo>
                  <a:pt x="298" y="43"/>
                  <a:pt x="298" y="43"/>
                  <a:pt x="298" y="43"/>
                </a:cubicBezTo>
                <a:cubicBezTo>
                  <a:pt x="320" y="43"/>
                  <a:pt x="320" y="43"/>
                  <a:pt x="320" y="43"/>
                </a:cubicBezTo>
                <a:cubicBezTo>
                  <a:pt x="324" y="43"/>
                  <a:pt x="327" y="40"/>
                  <a:pt x="327" y="36"/>
                </a:cubicBezTo>
                <a:cubicBezTo>
                  <a:pt x="327" y="32"/>
                  <a:pt x="324" y="29"/>
                  <a:pt x="320" y="29"/>
                </a:cubicBezTo>
                <a:cubicBezTo>
                  <a:pt x="298" y="29"/>
                  <a:pt x="298" y="29"/>
                  <a:pt x="298" y="29"/>
                </a:cubicBezTo>
                <a:cubicBezTo>
                  <a:pt x="298" y="7"/>
                  <a:pt x="298" y="7"/>
                  <a:pt x="298" y="7"/>
                </a:cubicBezTo>
                <a:cubicBezTo>
                  <a:pt x="298" y="3"/>
                  <a:pt x="295" y="0"/>
                  <a:pt x="291" y="0"/>
                </a:cubicBezTo>
                <a:cubicBezTo>
                  <a:pt x="287" y="0"/>
                  <a:pt x="284" y="3"/>
                  <a:pt x="284" y="7"/>
                </a:cubicBezTo>
                <a:cubicBezTo>
                  <a:pt x="284" y="65"/>
                  <a:pt x="284" y="65"/>
                  <a:pt x="284" y="65"/>
                </a:cubicBezTo>
                <a:cubicBezTo>
                  <a:pt x="284" y="69"/>
                  <a:pt x="287" y="72"/>
                  <a:pt x="291" y="72"/>
                </a:cubicBezTo>
                <a:close/>
                <a:moveTo>
                  <a:pt x="399" y="547"/>
                </a:moveTo>
                <a:cubicBezTo>
                  <a:pt x="80" y="547"/>
                  <a:pt x="80" y="547"/>
                  <a:pt x="80" y="547"/>
                </a:cubicBezTo>
                <a:cubicBezTo>
                  <a:pt x="76" y="547"/>
                  <a:pt x="73" y="550"/>
                  <a:pt x="73" y="554"/>
                </a:cubicBezTo>
                <a:cubicBezTo>
                  <a:pt x="73" y="558"/>
                  <a:pt x="76" y="561"/>
                  <a:pt x="80" y="561"/>
                </a:cubicBezTo>
                <a:cubicBezTo>
                  <a:pt x="399" y="561"/>
                  <a:pt x="399" y="561"/>
                  <a:pt x="399" y="561"/>
                </a:cubicBezTo>
                <a:cubicBezTo>
                  <a:pt x="403" y="561"/>
                  <a:pt x="406" y="558"/>
                  <a:pt x="406" y="554"/>
                </a:cubicBezTo>
                <a:cubicBezTo>
                  <a:pt x="406" y="550"/>
                  <a:pt x="403" y="547"/>
                  <a:pt x="399" y="547"/>
                </a:cubicBezTo>
                <a:close/>
                <a:moveTo>
                  <a:pt x="399" y="488"/>
                </a:moveTo>
                <a:cubicBezTo>
                  <a:pt x="80" y="488"/>
                  <a:pt x="80" y="488"/>
                  <a:pt x="80" y="488"/>
                </a:cubicBezTo>
                <a:cubicBezTo>
                  <a:pt x="76" y="488"/>
                  <a:pt x="73" y="491"/>
                  <a:pt x="73" y="495"/>
                </a:cubicBezTo>
                <a:cubicBezTo>
                  <a:pt x="73" y="499"/>
                  <a:pt x="76" y="502"/>
                  <a:pt x="80" y="502"/>
                </a:cubicBezTo>
                <a:cubicBezTo>
                  <a:pt x="399" y="502"/>
                  <a:pt x="399" y="502"/>
                  <a:pt x="399" y="502"/>
                </a:cubicBezTo>
                <a:cubicBezTo>
                  <a:pt x="403" y="502"/>
                  <a:pt x="406" y="499"/>
                  <a:pt x="406" y="495"/>
                </a:cubicBezTo>
                <a:cubicBezTo>
                  <a:pt x="406" y="491"/>
                  <a:pt x="403" y="488"/>
                  <a:pt x="399" y="488"/>
                </a:cubicBezTo>
                <a:close/>
                <a:moveTo>
                  <a:pt x="399" y="428"/>
                </a:moveTo>
                <a:cubicBezTo>
                  <a:pt x="80" y="428"/>
                  <a:pt x="80" y="428"/>
                  <a:pt x="80" y="428"/>
                </a:cubicBezTo>
                <a:cubicBezTo>
                  <a:pt x="76" y="428"/>
                  <a:pt x="73" y="431"/>
                  <a:pt x="73" y="435"/>
                </a:cubicBezTo>
                <a:cubicBezTo>
                  <a:pt x="73" y="439"/>
                  <a:pt x="76" y="442"/>
                  <a:pt x="80" y="442"/>
                </a:cubicBezTo>
                <a:cubicBezTo>
                  <a:pt x="399" y="442"/>
                  <a:pt x="399" y="442"/>
                  <a:pt x="399" y="442"/>
                </a:cubicBezTo>
                <a:cubicBezTo>
                  <a:pt x="403" y="442"/>
                  <a:pt x="406" y="439"/>
                  <a:pt x="406" y="435"/>
                </a:cubicBezTo>
                <a:cubicBezTo>
                  <a:pt x="406" y="431"/>
                  <a:pt x="403" y="428"/>
                  <a:pt x="399" y="428"/>
                </a:cubicBezTo>
                <a:close/>
                <a:moveTo>
                  <a:pt x="399" y="369"/>
                </a:moveTo>
                <a:cubicBezTo>
                  <a:pt x="80" y="369"/>
                  <a:pt x="80" y="369"/>
                  <a:pt x="80" y="369"/>
                </a:cubicBezTo>
                <a:cubicBezTo>
                  <a:pt x="76" y="369"/>
                  <a:pt x="73" y="372"/>
                  <a:pt x="73" y="376"/>
                </a:cubicBezTo>
                <a:cubicBezTo>
                  <a:pt x="73" y="380"/>
                  <a:pt x="76" y="383"/>
                  <a:pt x="80" y="383"/>
                </a:cubicBezTo>
                <a:cubicBezTo>
                  <a:pt x="399" y="383"/>
                  <a:pt x="399" y="383"/>
                  <a:pt x="399" y="383"/>
                </a:cubicBezTo>
                <a:cubicBezTo>
                  <a:pt x="403" y="383"/>
                  <a:pt x="406" y="380"/>
                  <a:pt x="406" y="376"/>
                </a:cubicBezTo>
                <a:cubicBezTo>
                  <a:pt x="406" y="372"/>
                  <a:pt x="403" y="369"/>
                  <a:pt x="399" y="369"/>
                </a:cubicBezTo>
                <a:close/>
                <a:moveTo>
                  <a:pt x="399" y="310"/>
                </a:moveTo>
                <a:cubicBezTo>
                  <a:pt x="80" y="310"/>
                  <a:pt x="80" y="310"/>
                  <a:pt x="80" y="310"/>
                </a:cubicBezTo>
                <a:cubicBezTo>
                  <a:pt x="76" y="310"/>
                  <a:pt x="73" y="313"/>
                  <a:pt x="73" y="317"/>
                </a:cubicBezTo>
                <a:cubicBezTo>
                  <a:pt x="73" y="320"/>
                  <a:pt x="76" y="324"/>
                  <a:pt x="80" y="324"/>
                </a:cubicBezTo>
                <a:cubicBezTo>
                  <a:pt x="399" y="324"/>
                  <a:pt x="399" y="324"/>
                  <a:pt x="399" y="324"/>
                </a:cubicBezTo>
                <a:cubicBezTo>
                  <a:pt x="403" y="324"/>
                  <a:pt x="406" y="320"/>
                  <a:pt x="406" y="317"/>
                </a:cubicBezTo>
                <a:cubicBezTo>
                  <a:pt x="406" y="313"/>
                  <a:pt x="403" y="310"/>
                  <a:pt x="399" y="310"/>
                </a:cubicBezTo>
                <a:close/>
                <a:moveTo>
                  <a:pt x="399" y="250"/>
                </a:moveTo>
                <a:cubicBezTo>
                  <a:pt x="80" y="250"/>
                  <a:pt x="80" y="250"/>
                  <a:pt x="80" y="250"/>
                </a:cubicBezTo>
                <a:cubicBezTo>
                  <a:pt x="76" y="250"/>
                  <a:pt x="73" y="253"/>
                  <a:pt x="73" y="257"/>
                </a:cubicBezTo>
                <a:cubicBezTo>
                  <a:pt x="73" y="261"/>
                  <a:pt x="76" y="264"/>
                  <a:pt x="80" y="264"/>
                </a:cubicBezTo>
                <a:cubicBezTo>
                  <a:pt x="399" y="264"/>
                  <a:pt x="399" y="264"/>
                  <a:pt x="399" y="264"/>
                </a:cubicBezTo>
                <a:cubicBezTo>
                  <a:pt x="403" y="264"/>
                  <a:pt x="406" y="261"/>
                  <a:pt x="406" y="257"/>
                </a:cubicBezTo>
                <a:cubicBezTo>
                  <a:pt x="406" y="253"/>
                  <a:pt x="403" y="250"/>
                  <a:pt x="399" y="250"/>
                </a:cubicBezTo>
                <a:close/>
                <a:moveTo>
                  <a:pt x="399" y="191"/>
                </a:moveTo>
                <a:cubicBezTo>
                  <a:pt x="80" y="191"/>
                  <a:pt x="80" y="191"/>
                  <a:pt x="80" y="191"/>
                </a:cubicBezTo>
                <a:cubicBezTo>
                  <a:pt x="76" y="191"/>
                  <a:pt x="73" y="194"/>
                  <a:pt x="73" y="198"/>
                </a:cubicBezTo>
                <a:cubicBezTo>
                  <a:pt x="73" y="202"/>
                  <a:pt x="76" y="205"/>
                  <a:pt x="80" y="205"/>
                </a:cubicBezTo>
                <a:cubicBezTo>
                  <a:pt x="399" y="205"/>
                  <a:pt x="399" y="205"/>
                  <a:pt x="399" y="205"/>
                </a:cubicBezTo>
                <a:cubicBezTo>
                  <a:pt x="403" y="205"/>
                  <a:pt x="406" y="202"/>
                  <a:pt x="406" y="198"/>
                </a:cubicBezTo>
                <a:cubicBezTo>
                  <a:pt x="406" y="194"/>
                  <a:pt x="403" y="191"/>
                  <a:pt x="399" y="191"/>
                </a:cubicBezTo>
                <a:close/>
                <a:moveTo>
                  <a:pt x="399" y="131"/>
                </a:moveTo>
                <a:cubicBezTo>
                  <a:pt x="80" y="131"/>
                  <a:pt x="80" y="131"/>
                  <a:pt x="80" y="131"/>
                </a:cubicBezTo>
                <a:cubicBezTo>
                  <a:pt x="76" y="131"/>
                  <a:pt x="73" y="134"/>
                  <a:pt x="73" y="138"/>
                </a:cubicBezTo>
                <a:cubicBezTo>
                  <a:pt x="73" y="142"/>
                  <a:pt x="76" y="145"/>
                  <a:pt x="80" y="145"/>
                </a:cubicBezTo>
                <a:cubicBezTo>
                  <a:pt x="399" y="145"/>
                  <a:pt x="399" y="145"/>
                  <a:pt x="399" y="145"/>
                </a:cubicBezTo>
                <a:cubicBezTo>
                  <a:pt x="403" y="145"/>
                  <a:pt x="406" y="142"/>
                  <a:pt x="406" y="138"/>
                </a:cubicBezTo>
                <a:cubicBezTo>
                  <a:pt x="406" y="134"/>
                  <a:pt x="403" y="131"/>
                  <a:pt x="399" y="13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6" name="Group 25"/>
          <p:cNvGrpSpPr/>
          <p:nvPr/>
        </p:nvGrpSpPr>
        <p:grpSpPr>
          <a:xfrm>
            <a:off x="0" y="6422955"/>
            <a:ext cx="9144000" cy="437555"/>
            <a:chOff x="0" y="6422955"/>
            <a:chExt cx="9144000" cy="437555"/>
          </a:xfrm>
        </p:grpSpPr>
        <p:pic>
          <p:nvPicPr>
            <p:cNvPr id="27"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28" name="Picture 27" descr="itrg-logo.png"/>
            <p:cNvPicPr>
              <a:picLocks noChangeAspect="1"/>
            </p:cNvPicPr>
            <p:nvPr/>
          </p:nvPicPr>
          <p:blipFill>
            <a:blip r:embed="rId5" cstate="print"/>
            <a:stretch>
              <a:fillRect/>
            </a:stretch>
          </p:blipFill>
          <p:spPr>
            <a:xfrm>
              <a:off x="7477125" y="6453336"/>
              <a:ext cx="1400175" cy="381000"/>
            </a:xfrm>
            <a:prstGeom prst="rect">
              <a:avLst/>
            </a:prstGeom>
          </p:spPr>
        </p:pic>
      </p:grpSp>
      <p:pic>
        <p:nvPicPr>
          <p:cNvPr id="29" name="Picture 28"/>
          <p:cNvPicPr>
            <a:picLocks noChangeAspect="1"/>
          </p:cNvPicPr>
          <p:nvPr/>
        </p:nvPicPr>
        <p:blipFill>
          <a:blip r:embed="rId6"/>
          <a:stretch>
            <a:fillRect/>
          </a:stretch>
        </p:blipFill>
        <p:spPr>
          <a:xfrm>
            <a:off x="6827265" y="363637"/>
            <a:ext cx="1749704" cy="1219306"/>
          </a:xfrm>
          <a:prstGeom prst="rect">
            <a:avLst/>
          </a:prstGeom>
        </p:spPr>
      </p:pic>
      <p:pic>
        <p:nvPicPr>
          <p:cNvPr id="30" name="Picture 29"/>
          <p:cNvPicPr>
            <a:picLocks noChangeAspect="1"/>
          </p:cNvPicPr>
          <p:nvPr/>
        </p:nvPicPr>
        <p:blipFill>
          <a:blip r:embed="rId7"/>
          <a:stretch>
            <a:fillRect/>
          </a:stretch>
        </p:blipFill>
        <p:spPr>
          <a:xfrm>
            <a:off x="6824533" y="2360809"/>
            <a:ext cx="1749704" cy="1219306"/>
          </a:xfrm>
          <a:prstGeom prst="rect">
            <a:avLst/>
          </a:prstGeom>
        </p:spPr>
      </p:pic>
    </p:spTree>
    <p:extLst>
      <p:ext uri="{BB962C8B-B14F-4D97-AF65-F5344CB8AC3E}">
        <p14:creationId xmlns:p14="http://schemas.microsoft.com/office/powerpoint/2010/main" val="1519805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
          <p:cNvGrpSpPr/>
          <p:nvPr/>
        </p:nvGrpSpPr>
        <p:grpSpPr>
          <a:xfrm>
            <a:off x="2753741" y="1747354"/>
            <a:ext cx="6256593" cy="3415658"/>
            <a:chOff x="3174472" y="829709"/>
            <a:chExt cx="5925115" cy="2438318"/>
          </a:xfrm>
        </p:grpSpPr>
        <p:sp>
          <p:nvSpPr>
            <p:cNvPr id="8" name="Rounded Rectangle 3"/>
            <p:cNvSpPr/>
            <p:nvPr/>
          </p:nvSpPr>
          <p:spPr>
            <a:xfrm>
              <a:off x="3174472" y="829709"/>
              <a:ext cx="5925115" cy="24383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CA" dirty="0"/>
            </a:p>
          </p:txBody>
        </p:sp>
        <p:sp>
          <p:nvSpPr>
            <p:cNvPr id="37" name="Rectangle 4"/>
            <p:cNvSpPr/>
            <p:nvPr/>
          </p:nvSpPr>
          <p:spPr>
            <a:xfrm>
              <a:off x="3759061" y="1022495"/>
              <a:ext cx="4947972" cy="2065283"/>
            </a:xfrm>
            <a:prstGeom prst="rect">
              <a:avLst/>
            </a:prstGeom>
            <a:noFill/>
          </p:spPr>
          <p:txBody>
            <a:bodyPr wrap="square">
              <a:spAutoFit/>
            </a:bodyPr>
            <a:lstStyle/>
            <a:p>
              <a:pPr algn="ctr"/>
              <a:r>
                <a:rPr lang="en-CA" sz="1400" b="1" dirty="0">
                  <a:solidFill>
                    <a:schemeClr val="bg1"/>
                  </a:solidFill>
                </a:rPr>
                <a:t>I</a:t>
              </a:r>
              <a:r>
                <a:rPr lang="en-CA" sz="1400" b="1" dirty="0" smtClean="0">
                  <a:solidFill>
                    <a:schemeClr val="bg1"/>
                  </a:solidFill>
                </a:rPr>
                <a:t>nsufficient </a:t>
              </a:r>
              <a:r>
                <a:rPr lang="en-CA" sz="1400" b="1" dirty="0">
                  <a:solidFill>
                    <a:schemeClr val="bg1"/>
                  </a:solidFill>
                </a:rPr>
                <a:t>security personnel resourcing has been identified as the most prevalent challenge in security </a:t>
              </a:r>
              <a:r>
                <a:rPr lang="en-CA" sz="1400" b="1" dirty="0" smtClean="0">
                  <a:solidFill>
                    <a:schemeClr val="bg1"/>
                  </a:solidFill>
                </a:rPr>
                <a:t>operations…</a:t>
              </a:r>
              <a:endParaRPr lang="en-CA" sz="1400" b="1" baseline="30000" dirty="0">
                <a:solidFill>
                  <a:schemeClr val="bg1"/>
                </a:solidFill>
              </a:endParaRPr>
            </a:p>
            <a:p>
              <a:pPr algn="ctr"/>
              <a:endParaRPr lang="en-CA" sz="1400" b="1" dirty="0" smtClean="0">
                <a:solidFill>
                  <a:schemeClr val="bg1"/>
                </a:solidFill>
              </a:endParaRPr>
            </a:p>
            <a:p>
              <a:pPr algn="ctr"/>
              <a:r>
                <a:rPr lang="en-CA" sz="1400" b="1" dirty="0" smtClean="0">
                  <a:solidFill>
                    <a:schemeClr val="bg1"/>
                  </a:solidFill>
                </a:rPr>
                <a:t>When an emergency security incident strikes, weak collaboration and poor coordination among critical business functions will magnify inefficiencies in the incident response (IR) process, impacting the organization’s ability to minimize damage and downtime. </a:t>
              </a:r>
            </a:p>
            <a:p>
              <a:pPr algn="ctr"/>
              <a:endParaRPr lang="en-CA" sz="1400" b="1" dirty="0" smtClean="0">
                <a:solidFill>
                  <a:schemeClr val="bg1"/>
                </a:solidFill>
              </a:endParaRPr>
            </a:p>
            <a:p>
              <a:pPr algn="ctr"/>
              <a:r>
                <a:rPr lang="en-CA" sz="1400" b="1" dirty="0" smtClean="0">
                  <a:solidFill>
                    <a:schemeClr val="bg1"/>
                  </a:solidFill>
                </a:rPr>
                <a:t>The solution: optimize your SOC. Info-Tech has </a:t>
              </a:r>
              <a:r>
                <a:rPr lang="en-CA" sz="1400" b="1" dirty="0">
                  <a:solidFill>
                    <a:schemeClr val="bg1"/>
                  </a:solidFill>
                </a:rPr>
                <a:t>seen SOCs with </a:t>
              </a:r>
              <a:r>
                <a:rPr lang="en-CA" sz="1400" b="1" dirty="0" smtClean="0">
                  <a:solidFill>
                    <a:schemeClr val="bg1"/>
                  </a:solidFill>
                </a:rPr>
                <a:t>five </a:t>
              </a:r>
              <a:r>
                <a:rPr lang="en-CA" sz="1400" b="1" dirty="0">
                  <a:solidFill>
                    <a:schemeClr val="bg1"/>
                  </a:solidFill>
                </a:rPr>
                <a:t>analysts outperform SOCs with 25 analysts through tools and process </a:t>
              </a:r>
              <a:r>
                <a:rPr lang="en-CA" sz="1400" b="1" dirty="0" smtClean="0">
                  <a:solidFill>
                    <a:schemeClr val="bg1"/>
                  </a:solidFill>
                </a:rPr>
                <a:t>optimization.</a:t>
              </a:r>
              <a:endParaRPr lang="en-CA" sz="1400" b="1" baseline="30000" dirty="0">
                <a:solidFill>
                  <a:schemeClr val="bg1"/>
                </a:solidFill>
              </a:endParaRPr>
            </a:p>
          </p:txBody>
        </p:sp>
      </p:grpSp>
      <p:sp>
        <p:nvSpPr>
          <p:cNvPr id="57" name="Rectangle 56"/>
          <p:cNvSpPr/>
          <p:nvPr/>
        </p:nvSpPr>
        <p:spPr>
          <a:xfrm>
            <a:off x="-5166" y="3488"/>
            <a:ext cx="2635755" cy="652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p:nvSpPr>
        <p:spPr>
          <a:xfrm>
            <a:off x="2753741" y="501640"/>
            <a:ext cx="6256593" cy="1277273"/>
          </a:xfrm>
          <a:prstGeom prst="rect">
            <a:avLst/>
          </a:prstGeom>
        </p:spPr>
        <p:txBody>
          <a:bodyPr wrap="square">
            <a:spAutoFit/>
          </a:bodyPr>
          <a:lstStyle/>
          <a:p>
            <a:pPr algn="ctr">
              <a:spcAft>
                <a:spcPts val="600"/>
              </a:spcAft>
            </a:pPr>
            <a:r>
              <a:rPr lang="en-CA" i="1" dirty="0" smtClean="0">
                <a:latin typeface="+mj-lt"/>
                <a:ea typeface="+mj-ea"/>
                <a:cs typeface="+mj-cs"/>
              </a:rPr>
              <a:t>“Empower </a:t>
            </a:r>
            <a:r>
              <a:rPr lang="en-CA" i="1" dirty="0">
                <a:latin typeface="+mj-lt"/>
                <a:ea typeface="+mj-ea"/>
                <a:cs typeface="+mj-cs"/>
              </a:rPr>
              <a:t>a few administrators with the best information to enable fast, automated responses</a:t>
            </a:r>
            <a:r>
              <a:rPr lang="en-CA" sz="1200" b="1" i="1" dirty="0" smtClean="0">
                <a:latin typeface="+mj-lt"/>
              </a:rPr>
              <a:t>.” </a:t>
            </a:r>
          </a:p>
          <a:p>
            <a:pPr algn="r"/>
            <a:r>
              <a:rPr lang="en-CA" sz="1200" b="1" dirty="0" smtClean="0">
                <a:latin typeface="+mj-lt"/>
              </a:rPr>
              <a:t>– </a:t>
            </a:r>
            <a:r>
              <a:rPr lang="en-CA" sz="1200" dirty="0" smtClean="0"/>
              <a:t>Ismael </a:t>
            </a:r>
            <a:r>
              <a:rPr lang="en-CA" sz="1200" dirty="0"/>
              <a:t>Valenzuela, </a:t>
            </a:r>
            <a:endParaRPr lang="en-CA" sz="1200" dirty="0" smtClean="0"/>
          </a:p>
          <a:p>
            <a:pPr algn="r"/>
            <a:r>
              <a:rPr lang="en-CA" sz="1200" dirty="0" smtClean="0"/>
              <a:t>IR/Forensics </a:t>
            </a:r>
            <a:r>
              <a:rPr lang="en-CA" sz="1200" dirty="0"/>
              <a:t>Technical Practice Manager, Foundstone® Services, Intel Security</a:t>
            </a:r>
          </a:p>
          <a:p>
            <a:pPr algn="ctr"/>
            <a:endParaRPr lang="en-CA" sz="1200" b="1" dirty="0">
              <a:latin typeface="+mj-lt"/>
            </a:endParaRPr>
          </a:p>
        </p:txBody>
      </p:sp>
      <p:graphicFrame>
        <p:nvGraphicFramePr>
          <p:cNvPr id="31" name="Chart 30"/>
          <p:cNvGraphicFramePr/>
          <p:nvPr>
            <p:extLst>
              <p:ext uri="{D42A27DB-BD31-4B8C-83A1-F6EECF244321}">
                <p14:modId xmlns:p14="http://schemas.microsoft.com/office/powerpoint/2010/main" val="4067881158"/>
              </p:ext>
            </p:extLst>
          </p:nvPr>
        </p:nvGraphicFramePr>
        <p:xfrm>
          <a:off x="37594" y="1649142"/>
          <a:ext cx="2417425" cy="4340849"/>
        </p:xfrm>
        <a:graphic>
          <a:graphicData uri="http://schemas.openxmlformats.org/drawingml/2006/chart">
            <c:chart xmlns:c="http://schemas.openxmlformats.org/drawingml/2006/chart" xmlns:r="http://schemas.openxmlformats.org/officeDocument/2006/relationships" r:id="rId2"/>
          </a:graphicData>
        </a:graphic>
      </p:graphicFrame>
      <p:sp>
        <p:nvSpPr>
          <p:cNvPr id="40" name="Rectangle 39"/>
          <p:cNvSpPr/>
          <p:nvPr/>
        </p:nvSpPr>
        <p:spPr>
          <a:xfrm>
            <a:off x="2636414" y="5968774"/>
            <a:ext cx="5959405" cy="553998"/>
          </a:xfrm>
          <a:prstGeom prst="rect">
            <a:avLst/>
          </a:prstGeom>
        </p:spPr>
        <p:txBody>
          <a:bodyPr wrap="square">
            <a:spAutoFit/>
          </a:bodyPr>
          <a:lstStyle/>
          <a:p>
            <a:r>
              <a:rPr lang="en-CA" sz="1000" dirty="0"/>
              <a:t>Sources: </a:t>
            </a:r>
          </a:p>
          <a:p>
            <a:r>
              <a:rPr lang="en-CA" sz="1000" dirty="0"/>
              <a:t>Ponemon. "2016 State of Cybersecurity in Small &amp; Medium-Sized Businesses (SMB).”</a:t>
            </a:r>
          </a:p>
          <a:p>
            <a:r>
              <a:rPr lang="en-CA" sz="1000" dirty="0" smtClean="0"/>
              <a:t>Syngress. </a:t>
            </a:r>
            <a:r>
              <a:rPr lang="en-CA" sz="1000" i="1" dirty="0" smtClean="0"/>
              <a:t>Designing </a:t>
            </a:r>
            <a:r>
              <a:rPr lang="en-CA" sz="1000" i="1" dirty="0"/>
              <a:t>and Building a Security Operations </a:t>
            </a:r>
            <a:r>
              <a:rPr lang="en-CA" sz="1000" i="1" dirty="0" smtClean="0"/>
              <a:t>Center</a:t>
            </a:r>
            <a:endParaRPr lang="en-CA" sz="1000" dirty="0"/>
          </a:p>
        </p:txBody>
      </p:sp>
      <p:sp>
        <p:nvSpPr>
          <p:cNvPr id="47" name="Title 1"/>
          <p:cNvSpPr txBox="1">
            <a:spLocks/>
          </p:cNvSpPr>
          <p:nvPr/>
        </p:nvSpPr>
        <p:spPr bwMode="auto">
          <a:xfrm>
            <a:off x="126694" y="274899"/>
            <a:ext cx="2406113"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CA" dirty="0" smtClean="0">
                <a:solidFill>
                  <a:schemeClr val="bg1"/>
                </a:solidFill>
              </a:rPr>
              <a:t>The solution</a:t>
            </a:r>
            <a:endParaRPr lang="en-CA" dirty="0">
              <a:solidFill>
                <a:schemeClr val="bg1"/>
              </a:solidFill>
            </a:endParaRPr>
          </a:p>
        </p:txBody>
      </p:sp>
      <p:cxnSp>
        <p:nvCxnSpPr>
          <p:cNvPr id="11" name="Straight Arrow Connector 10"/>
          <p:cNvCxnSpPr/>
          <p:nvPr/>
        </p:nvCxnSpPr>
        <p:spPr>
          <a:xfrm>
            <a:off x="3072312" y="2159799"/>
            <a:ext cx="0" cy="2592168"/>
          </a:xfrm>
          <a:prstGeom prst="straightConnector1">
            <a:avLst/>
          </a:prstGeom>
          <a:ln w="111125">
            <a:gradFill>
              <a:gsLst>
                <a:gs pos="0">
                  <a:srgbClr val="1E6096"/>
                </a:gs>
                <a:gs pos="45000">
                  <a:schemeClr val="accent1">
                    <a:lumMod val="45000"/>
                    <a:lumOff val="55000"/>
                  </a:schemeClr>
                </a:gs>
                <a:gs pos="98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0" y="6422955"/>
            <a:ext cx="9144000" cy="437555"/>
            <a:chOff x="0" y="6422955"/>
            <a:chExt cx="9144000" cy="437555"/>
          </a:xfrm>
        </p:grpSpPr>
        <p:pic>
          <p:nvPicPr>
            <p:cNvPr id="13"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4" name="Picture 13"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003286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Maintain a holistic security operations program</a:t>
            </a:r>
            <a:endParaRPr lang="en-US" dirty="0"/>
          </a:p>
        </p:txBody>
      </p:sp>
      <p:sp>
        <p:nvSpPr>
          <p:cNvPr id="67" name="Rectangle 66"/>
          <p:cNvSpPr/>
          <p:nvPr/>
        </p:nvSpPr>
        <p:spPr>
          <a:xfrm>
            <a:off x="0" y="1233836"/>
            <a:ext cx="9144000" cy="738664"/>
          </a:xfrm>
          <a:prstGeom prst="rect">
            <a:avLst/>
          </a:prstGeom>
          <a:noFill/>
          <a:ln>
            <a:noFill/>
          </a:ln>
        </p:spPr>
        <p:txBody>
          <a:bodyPr wrap="square">
            <a:spAutoFit/>
          </a:bodyPr>
          <a:lstStyle/>
          <a:p>
            <a:pPr algn="ctr"/>
            <a:r>
              <a:rPr lang="en-CA" sz="1400" dirty="0">
                <a:ea typeface="Calibri" panose="020F0502020204030204" pitchFamily="34" charset="0"/>
                <a:cs typeface="Times New Roman" panose="02020603050405020304" pitchFamily="18" charset="0"/>
              </a:rPr>
              <a:t>Legacy security operations centers (SOCs) fail to address gaps between data sources, network controls, and human capital. There is limited visibility and collaboration between departments, resulting in </a:t>
            </a:r>
            <a:r>
              <a:rPr lang="en-CA" sz="1400" dirty="0" smtClean="0">
                <a:ea typeface="Calibri" panose="020F0502020204030204" pitchFamily="34" charset="0"/>
                <a:cs typeface="Times New Roman" panose="02020603050405020304" pitchFamily="18" charset="0"/>
              </a:rPr>
              <a:t>siloed </a:t>
            </a:r>
            <a:r>
              <a:rPr lang="en-CA" sz="1400" dirty="0">
                <a:ea typeface="Calibri" panose="020F0502020204030204" pitchFamily="34" charset="0"/>
                <a:cs typeface="Times New Roman" panose="02020603050405020304" pitchFamily="18" charset="0"/>
              </a:rPr>
              <a:t>decisions that do not support the best interests of the organization. </a:t>
            </a:r>
            <a:endParaRPr lang="en-CA" sz="1400" dirty="0"/>
          </a:p>
        </p:txBody>
      </p:sp>
      <p:grpSp>
        <p:nvGrpSpPr>
          <p:cNvPr id="15" name="Group 6"/>
          <p:cNvGrpSpPr/>
          <p:nvPr/>
        </p:nvGrpSpPr>
        <p:grpSpPr>
          <a:xfrm>
            <a:off x="4405374" y="2220689"/>
            <a:ext cx="4460444" cy="3877088"/>
            <a:chOff x="4510896" y="2294743"/>
            <a:chExt cx="4149869" cy="3998974"/>
          </a:xfrm>
        </p:grpSpPr>
        <p:sp>
          <p:nvSpPr>
            <p:cNvPr id="2" name="Rectangle 7"/>
            <p:cNvSpPr/>
            <p:nvPr/>
          </p:nvSpPr>
          <p:spPr>
            <a:xfrm>
              <a:off x="4567236" y="2351940"/>
              <a:ext cx="4030009" cy="38348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8"/>
            <p:cNvSpPr/>
            <p:nvPr/>
          </p:nvSpPr>
          <p:spPr>
            <a:xfrm>
              <a:off x="4510896" y="2294743"/>
              <a:ext cx="2031527" cy="19589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ltLang="en-US" sz="1200" b="1" dirty="0" smtClean="0">
                  <a:solidFill>
                    <a:schemeClr val="tx1"/>
                  </a:solidFill>
                </a:rPr>
                <a:t>Prevent:</a:t>
              </a:r>
              <a:r>
                <a:rPr lang="en-CA" altLang="en-US" sz="1200" dirty="0" smtClean="0">
                  <a:solidFill>
                    <a:schemeClr val="tx1"/>
                  </a:solidFill>
                </a:rPr>
                <a:t> </a:t>
              </a:r>
              <a:r>
                <a:rPr lang="en-CA" altLang="en-US" sz="1200" dirty="0">
                  <a:solidFill>
                    <a:schemeClr val="tx1"/>
                  </a:solidFill>
                </a:rPr>
                <a:t>Defense in depth is the best approach to protect against unknown and unpredictable attacks. Diligent patching and vulnerability management, endpoint </a:t>
              </a:r>
              <a:r>
                <a:rPr lang="en-CA" altLang="en-US" sz="1200" dirty="0" smtClean="0">
                  <a:solidFill>
                    <a:schemeClr val="tx1"/>
                  </a:solidFill>
                </a:rPr>
                <a:t>protection, </a:t>
              </a:r>
              <a:r>
                <a:rPr lang="en-CA" altLang="en-US" sz="1200" dirty="0">
                  <a:solidFill>
                    <a:schemeClr val="tx1"/>
                  </a:solidFill>
                </a:rPr>
                <a:t>and strong </a:t>
              </a:r>
              <a:r>
                <a:rPr lang="en-CA" altLang="en-US" sz="1200" dirty="0" smtClean="0">
                  <a:solidFill>
                    <a:schemeClr val="tx1"/>
                  </a:solidFill>
                </a:rPr>
                <a:t>human-centric </a:t>
              </a:r>
              <a:r>
                <a:rPr lang="en-CA" altLang="en-US" sz="1200" dirty="0">
                  <a:solidFill>
                    <a:schemeClr val="tx1"/>
                  </a:solidFill>
                </a:rPr>
                <a:t>security </a:t>
              </a:r>
              <a:r>
                <a:rPr lang="en-CA" altLang="en-US" sz="1200" dirty="0" smtClean="0">
                  <a:solidFill>
                    <a:schemeClr val="tx1"/>
                  </a:solidFill>
                </a:rPr>
                <a:t>(amongst other tactics) are </a:t>
              </a:r>
              <a:r>
                <a:rPr lang="en-CA" altLang="en-US" sz="1200" dirty="0">
                  <a:solidFill>
                    <a:schemeClr val="tx1"/>
                  </a:solidFill>
                </a:rPr>
                <a:t>essential.</a:t>
              </a:r>
              <a:endParaRPr lang="en-CA" sz="1200" b="1" dirty="0">
                <a:solidFill>
                  <a:schemeClr val="tx1"/>
                </a:solidFill>
              </a:endParaRPr>
            </a:p>
          </p:txBody>
        </p:sp>
        <p:sp>
          <p:nvSpPr>
            <p:cNvPr id="64" name="Rectangle 9"/>
            <p:cNvSpPr/>
            <p:nvPr/>
          </p:nvSpPr>
          <p:spPr>
            <a:xfrm>
              <a:off x="6629238" y="2296905"/>
              <a:ext cx="2031527" cy="195898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ltLang="en-US" sz="1200" b="1" dirty="0" smtClean="0">
                  <a:solidFill>
                    <a:schemeClr val="tx1"/>
                  </a:solidFill>
                </a:rPr>
                <a:t>Detect:</a:t>
              </a:r>
              <a:r>
                <a:rPr lang="en-CA" altLang="en-US" sz="1200" dirty="0" smtClean="0">
                  <a:solidFill>
                    <a:schemeClr val="tx1"/>
                  </a:solidFill>
                </a:rPr>
                <a:t> There </a:t>
              </a:r>
              <a:r>
                <a:rPr lang="en-CA" altLang="en-US" sz="1200" dirty="0">
                  <a:solidFill>
                    <a:schemeClr val="tx1"/>
                  </a:solidFill>
                </a:rPr>
                <a:t>are two types of companies – </a:t>
              </a:r>
              <a:r>
                <a:rPr lang="en-CA" altLang="en-US" sz="1200" i="1" dirty="0">
                  <a:solidFill>
                    <a:schemeClr val="tx1"/>
                  </a:solidFill>
                </a:rPr>
                <a:t>those who have been breached and know </a:t>
              </a:r>
              <a:r>
                <a:rPr lang="en-CA" altLang="en-US" sz="1200" i="1" dirty="0" smtClean="0">
                  <a:solidFill>
                    <a:schemeClr val="tx1"/>
                  </a:solidFill>
                </a:rPr>
                <a:t>it </a:t>
              </a:r>
              <a:r>
                <a:rPr lang="en-CA" altLang="en-US" sz="1200" i="1" dirty="0">
                  <a:solidFill>
                    <a:schemeClr val="tx1"/>
                  </a:solidFill>
                </a:rPr>
                <a:t>and those who have been breached and don’t know it</a:t>
              </a:r>
              <a:r>
                <a:rPr lang="en-CA" altLang="en-US" sz="1200" dirty="0">
                  <a:solidFill>
                    <a:schemeClr val="tx1"/>
                  </a:solidFill>
                </a:rPr>
                <a:t>. </a:t>
              </a:r>
              <a:r>
                <a:rPr lang="en-CA" altLang="en-US" sz="1200" dirty="0" smtClean="0">
                  <a:solidFill>
                    <a:schemeClr val="tx1"/>
                  </a:solidFill>
                </a:rPr>
                <a:t>Ensure </a:t>
              </a:r>
              <a:r>
                <a:rPr lang="en-CA" altLang="en-US" sz="1200" dirty="0">
                  <a:solidFill>
                    <a:schemeClr val="tx1"/>
                  </a:solidFill>
                </a:rPr>
                <a:t>that monitoring, logging, and event detection tools are in place and appropriate to your organizational needs</a:t>
              </a:r>
            </a:p>
          </p:txBody>
        </p:sp>
        <p:sp>
          <p:nvSpPr>
            <p:cNvPr id="65" name="Rectangle 10"/>
            <p:cNvSpPr/>
            <p:nvPr/>
          </p:nvSpPr>
          <p:spPr>
            <a:xfrm>
              <a:off x="4513043" y="4347704"/>
              <a:ext cx="2031527" cy="1946013"/>
            </a:xfrm>
            <a:prstGeom prst="rect">
              <a:avLst/>
            </a:prstGeom>
            <a:solidFill>
              <a:srgbClr val="B5CE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chemeClr val="tx1"/>
                  </a:solidFill>
                </a:rPr>
                <a:t>Analyze:</a:t>
              </a:r>
              <a:r>
                <a:rPr lang="en-CA" sz="1200" dirty="0" smtClean="0">
                  <a:solidFill>
                    <a:schemeClr val="tx1"/>
                  </a:solidFill>
                </a:rPr>
                <a:t> Raw </a:t>
              </a:r>
              <a:r>
                <a:rPr lang="en-CA" sz="1200" dirty="0">
                  <a:solidFill>
                    <a:schemeClr val="tx1"/>
                  </a:solidFill>
                </a:rPr>
                <a:t>data without </a:t>
              </a:r>
              <a:r>
                <a:rPr lang="en-CA" sz="1200" dirty="0" smtClean="0">
                  <a:solidFill>
                    <a:schemeClr val="tx1"/>
                  </a:solidFill>
                </a:rPr>
                <a:t>interpretation cannot improve security and is </a:t>
              </a:r>
              <a:r>
                <a:rPr lang="en-CA" sz="1200" dirty="0">
                  <a:solidFill>
                    <a:schemeClr val="tx1"/>
                  </a:solidFill>
                </a:rPr>
                <a:t>a waste of time, money, and effort. Establish a tiered operational process that not only enriches data but </a:t>
              </a:r>
              <a:r>
                <a:rPr lang="en-CA" sz="1200" dirty="0" smtClean="0">
                  <a:solidFill>
                    <a:schemeClr val="tx1"/>
                  </a:solidFill>
                </a:rPr>
                <a:t>also provides </a:t>
              </a:r>
              <a:r>
                <a:rPr lang="en-CA" sz="1200" dirty="0">
                  <a:solidFill>
                    <a:schemeClr val="tx1"/>
                  </a:solidFill>
                </a:rPr>
                <a:t>visibility into your threat landscape.</a:t>
              </a:r>
              <a:endParaRPr lang="en-CA" altLang="en-US" sz="1200" dirty="0">
                <a:solidFill>
                  <a:schemeClr val="tx1"/>
                </a:solidFill>
              </a:endParaRPr>
            </a:p>
          </p:txBody>
        </p:sp>
        <p:sp>
          <p:nvSpPr>
            <p:cNvPr id="66" name="Rectangle 11"/>
            <p:cNvSpPr/>
            <p:nvPr/>
          </p:nvSpPr>
          <p:spPr>
            <a:xfrm>
              <a:off x="6629238" y="4344869"/>
              <a:ext cx="2031527" cy="19460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chemeClr val="tx1"/>
                  </a:solidFill>
                </a:rPr>
                <a:t>Respond:</a:t>
              </a:r>
              <a:r>
                <a:rPr lang="en-CA" sz="1200" dirty="0" smtClean="0">
                  <a:solidFill>
                    <a:schemeClr val="tx1"/>
                  </a:solidFill>
                </a:rPr>
                <a:t> Organizations </a:t>
              </a:r>
              <a:r>
                <a:rPr lang="en-CA" sz="1200" dirty="0">
                  <a:solidFill>
                    <a:schemeClr val="tx1"/>
                  </a:solidFill>
                </a:rPr>
                <a:t>can’t rely on an </a:t>
              </a:r>
              <a:r>
                <a:rPr lang="en-CA" sz="1200" dirty="0" smtClean="0">
                  <a:solidFill>
                    <a:schemeClr val="tx1"/>
                  </a:solidFill>
                </a:rPr>
                <a:t>ad hoc </a:t>
              </a:r>
              <a:r>
                <a:rPr lang="en-CA" sz="1200" dirty="0">
                  <a:solidFill>
                    <a:schemeClr val="tx1"/>
                  </a:solidFill>
                </a:rPr>
                <a:t>response anymore – don’t wait until a state of panic. Formalize your response processes in a detailed incident runbook in order to reduce incident remediation time and effort. </a:t>
              </a:r>
              <a:endParaRPr lang="en-CA" altLang="en-US" sz="1200" dirty="0">
                <a:solidFill>
                  <a:schemeClr val="tx1"/>
                </a:solidFill>
              </a:endParaRPr>
            </a:p>
          </p:txBody>
        </p:sp>
      </p:grpSp>
      <p:sp>
        <p:nvSpPr>
          <p:cNvPr id="5" name="Right Brace 4"/>
          <p:cNvSpPr/>
          <p:nvPr/>
        </p:nvSpPr>
        <p:spPr>
          <a:xfrm>
            <a:off x="3773998" y="2220689"/>
            <a:ext cx="529279" cy="3864702"/>
          </a:xfrm>
          <a:prstGeom prst="righ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 name="Rectangle 5"/>
          <p:cNvSpPr/>
          <p:nvPr/>
        </p:nvSpPr>
        <p:spPr>
          <a:xfrm>
            <a:off x="104084" y="5563115"/>
            <a:ext cx="3631894" cy="900246"/>
          </a:xfrm>
          <a:prstGeom prst="rect">
            <a:avLst/>
          </a:prstGeom>
        </p:spPr>
        <p:txBody>
          <a:bodyPr wrap="square">
            <a:spAutoFit/>
          </a:bodyPr>
          <a:lstStyle/>
          <a:p>
            <a:pPr algn="ctr"/>
            <a:r>
              <a:rPr lang="en-CA" sz="1050" dirty="0"/>
              <a:t>Security operations is part of what Info-Tech calls a </a:t>
            </a:r>
            <a:r>
              <a:rPr lang="en-CA" sz="1050" i="1" dirty="0"/>
              <a:t>threat collaboration environment,</a:t>
            </a:r>
            <a:r>
              <a:rPr lang="en-CA" sz="1050" dirty="0"/>
              <a:t> where members must actively collaborate to address </a:t>
            </a:r>
            <a:r>
              <a:rPr lang="en-CA" sz="1050" dirty="0" smtClean="0"/>
              <a:t>cyberthreats </a:t>
            </a:r>
            <a:r>
              <a:rPr lang="en-CA" sz="1050" dirty="0"/>
              <a:t>affecting the organization’s brand, business </a:t>
            </a:r>
            <a:r>
              <a:rPr lang="en-CA" sz="1050" dirty="0" smtClean="0"/>
              <a:t>operations, </a:t>
            </a:r>
            <a:r>
              <a:rPr lang="en-CA" sz="1050" dirty="0"/>
              <a:t>and technology infrastructure on a daily basis. </a:t>
            </a:r>
          </a:p>
        </p:txBody>
      </p:sp>
      <p:grpSp>
        <p:nvGrpSpPr>
          <p:cNvPr id="27" name="Group 19"/>
          <p:cNvGrpSpPr/>
          <p:nvPr/>
        </p:nvGrpSpPr>
        <p:grpSpPr>
          <a:xfrm>
            <a:off x="559576" y="2342570"/>
            <a:ext cx="2878570" cy="2927483"/>
            <a:chOff x="2471738" y="1471613"/>
            <a:chExt cx="4391025" cy="4465637"/>
          </a:xfrm>
        </p:grpSpPr>
        <p:sp>
          <p:nvSpPr>
            <p:cNvPr id="28" name="Freeform 16"/>
            <p:cNvSpPr>
              <a:spLocks/>
            </p:cNvSpPr>
            <p:nvPr/>
          </p:nvSpPr>
          <p:spPr bwMode="gray">
            <a:xfrm>
              <a:off x="4043363" y="3125788"/>
              <a:ext cx="2811462" cy="2811462"/>
            </a:xfrm>
            <a:custGeom>
              <a:avLst/>
              <a:gdLst>
                <a:gd name="T0" fmla="*/ 0 w 75"/>
                <a:gd name="T1" fmla="*/ 2147483646 h 75"/>
                <a:gd name="T2" fmla="*/ 0 w 75"/>
                <a:gd name="T3" fmla="*/ 0 h 75"/>
                <a:gd name="T4" fmla="*/ 2147483646 w 75"/>
                <a:gd name="T5" fmla="*/ 0 h 75"/>
                <a:gd name="T6" fmla="*/ 2147483646 w 75"/>
                <a:gd name="T7" fmla="*/ 2147483646 h 75"/>
                <a:gd name="T8" fmla="*/ 2147483646 w 75"/>
                <a:gd name="T9" fmla="*/ 2147483646 h 75"/>
                <a:gd name="T10" fmla="*/ 0 w 75"/>
                <a:gd name="T11" fmla="*/ 2147483646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solidFill>
              <a:schemeClr val="accent1">
                <a:alpha val="70000"/>
              </a:schemeClr>
            </a:solidFill>
            <a:ln w="19050">
              <a:solidFill>
                <a:srgbClr val="FFFFFF"/>
              </a:solidFill>
              <a:round/>
              <a:headEnd/>
              <a:tailEnd/>
            </a:ln>
          </p:spPr>
          <p:txBody>
            <a:bodyPr wrap="none" anchor="ctr"/>
            <a:lstStyle/>
            <a:p>
              <a:endParaRPr lang="en-CA" dirty="0"/>
            </a:p>
          </p:txBody>
        </p:sp>
        <p:sp>
          <p:nvSpPr>
            <p:cNvPr id="29" name="Text Box 29"/>
            <p:cNvSpPr txBox="1">
              <a:spLocks noChangeArrowheads="1"/>
            </p:cNvSpPr>
            <p:nvPr/>
          </p:nvSpPr>
          <p:spPr bwMode="gray">
            <a:xfrm>
              <a:off x="5143498" y="4626908"/>
              <a:ext cx="1703388" cy="4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dirty="0" smtClean="0">
                  <a:solidFill>
                    <a:srgbClr val="FFFFFF"/>
                  </a:solidFill>
                </a:rPr>
                <a:t>Respond</a:t>
              </a:r>
              <a:endParaRPr lang="en-US" altLang="en-US" sz="1800" dirty="0">
                <a:solidFill>
                  <a:srgbClr val="FFFFFF"/>
                </a:solidFill>
              </a:endParaRPr>
            </a:p>
          </p:txBody>
        </p:sp>
        <p:sp>
          <p:nvSpPr>
            <p:cNvPr id="30" name="Freeform 62"/>
            <p:cNvSpPr>
              <a:spLocks/>
            </p:cNvSpPr>
            <p:nvPr/>
          </p:nvSpPr>
          <p:spPr bwMode="gray">
            <a:xfrm flipH="1">
              <a:off x="2471738" y="3125788"/>
              <a:ext cx="2811462" cy="2811462"/>
            </a:xfrm>
            <a:custGeom>
              <a:avLst/>
              <a:gdLst>
                <a:gd name="T0" fmla="*/ 0 w 75"/>
                <a:gd name="T1" fmla="*/ 2147483646 h 75"/>
                <a:gd name="T2" fmla="*/ 0 w 75"/>
                <a:gd name="T3" fmla="*/ 0 h 75"/>
                <a:gd name="T4" fmla="*/ 2147483646 w 75"/>
                <a:gd name="T5" fmla="*/ 0 h 75"/>
                <a:gd name="T6" fmla="*/ 2147483646 w 75"/>
                <a:gd name="T7" fmla="*/ 2147483646 h 75"/>
                <a:gd name="T8" fmla="*/ 2147483646 w 75"/>
                <a:gd name="T9" fmla="*/ 2147483646 h 75"/>
                <a:gd name="T10" fmla="*/ 0 w 75"/>
                <a:gd name="T11" fmla="*/ 2147483646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solidFill>
              <a:srgbClr val="3C91D8">
                <a:alpha val="70195"/>
              </a:srgbClr>
            </a:solidFill>
            <a:ln w="19050">
              <a:solidFill>
                <a:srgbClr val="FFFFFF"/>
              </a:solidFill>
              <a:round/>
              <a:headEnd/>
              <a:tailEnd/>
            </a:ln>
          </p:spPr>
          <p:txBody>
            <a:bodyPr wrap="none" anchor="ctr"/>
            <a:lstStyle/>
            <a:p>
              <a:endParaRPr lang="en-CA" dirty="0"/>
            </a:p>
          </p:txBody>
        </p:sp>
        <p:grpSp>
          <p:nvGrpSpPr>
            <p:cNvPr id="31" name="Group 69"/>
            <p:cNvGrpSpPr>
              <a:grpSpLocks/>
            </p:cNvGrpSpPr>
            <p:nvPr/>
          </p:nvGrpSpPr>
          <p:grpSpPr bwMode="auto">
            <a:xfrm>
              <a:off x="2479675" y="1471613"/>
              <a:ext cx="4383088" cy="4465637"/>
              <a:chOff x="-199" y="1185"/>
              <a:chExt cx="2761" cy="2813"/>
            </a:xfrm>
          </p:grpSpPr>
          <p:sp>
            <p:nvSpPr>
              <p:cNvPr id="38" name="Freeform 65"/>
              <p:cNvSpPr>
                <a:spLocks/>
              </p:cNvSpPr>
              <p:nvPr/>
            </p:nvSpPr>
            <p:spPr bwMode="gray">
              <a:xfrm>
                <a:off x="791" y="2227"/>
                <a:ext cx="1771" cy="1771"/>
              </a:xfrm>
              <a:custGeom>
                <a:avLst/>
                <a:gdLst>
                  <a:gd name="T0" fmla="*/ 0 w 75"/>
                  <a:gd name="T1" fmla="*/ 11810303 h 75"/>
                  <a:gd name="T2" fmla="*/ 0 w 75"/>
                  <a:gd name="T3" fmla="*/ 0 h 75"/>
                  <a:gd name="T4" fmla="*/ 11810303 w 75"/>
                  <a:gd name="T5" fmla="*/ 0 h 75"/>
                  <a:gd name="T6" fmla="*/ 23317836 w 75"/>
                  <a:gd name="T7" fmla="*/ 11810303 h 75"/>
                  <a:gd name="T8" fmla="*/ 11810303 w 75"/>
                  <a:gd name="T9" fmla="*/ 23317836 h 75"/>
                  <a:gd name="T10" fmla="*/ 0 w 75"/>
                  <a:gd name="T11" fmla="*/ 11810303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dirty="0"/>
              </a:p>
            </p:txBody>
          </p:sp>
          <p:sp>
            <p:nvSpPr>
              <p:cNvPr id="39" name="Freeform 66"/>
              <p:cNvSpPr>
                <a:spLocks/>
              </p:cNvSpPr>
              <p:nvPr/>
            </p:nvSpPr>
            <p:spPr bwMode="gray">
              <a:xfrm flipH="1">
                <a:off x="-199" y="2227"/>
                <a:ext cx="1771" cy="1771"/>
              </a:xfrm>
              <a:custGeom>
                <a:avLst/>
                <a:gdLst>
                  <a:gd name="T0" fmla="*/ 0 w 75"/>
                  <a:gd name="T1" fmla="*/ 11810303 h 75"/>
                  <a:gd name="T2" fmla="*/ 0 w 75"/>
                  <a:gd name="T3" fmla="*/ 0 h 75"/>
                  <a:gd name="T4" fmla="*/ 11810303 w 75"/>
                  <a:gd name="T5" fmla="*/ 0 h 75"/>
                  <a:gd name="T6" fmla="*/ 23317836 w 75"/>
                  <a:gd name="T7" fmla="*/ 11810303 h 75"/>
                  <a:gd name="T8" fmla="*/ 11810303 w 75"/>
                  <a:gd name="T9" fmla="*/ 23317836 h 75"/>
                  <a:gd name="T10" fmla="*/ 0 w 75"/>
                  <a:gd name="T11" fmla="*/ 11810303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dirty="0"/>
              </a:p>
            </p:txBody>
          </p:sp>
          <p:sp>
            <p:nvSpPr>
              <p:cNvPr id="40" name="Freeform 67"/>
              <p:cNvSpPr>
                <a:spLocks/>
              </p:cNvSpPr>
              <p:nvPr/>
            </p:nvSpPr>
            <p:spPr bwMode="gray">
              <a:xfrm flipV="1">
                <a:off x="791" y="1185"/>
                <a:ext cx="1771" cy="1771"/>
              </a:xfrm>
              <a:custGeom>
                <a:avLst/>
                <a:gdLst>
                  <a:gd name="T0" fmla="*/ 0 w 75"/>
                  <a:gd name="T1" fmla="*/ 11810303 h 75"/>
                  <a:gd name="T2" fmla="*/ 0 w 75"/>
                  <a:gd name="T3" fmla="*/ 0 h 75"/>
                  <a:gd name="T4" fmla="*/ 11810303 w 75"/>
                  <a:gd name="T5" fmla="*/ 0 h 75"/>
                  <a:gd name="T6" fmla="*/ 23317836 w 75"/>
                  <a:gd name="T7" fmla="*/ 11810303 h 75"/>
                  <a:gd name="T8" fmla="*/ 11810303 w 75"/>
                  <a:gd name="T9" fmla="*/ 23317836 h 75"/>
                  <a:gd name="T10" fmla="*/ 0 w 75"/>
                  <a:gd name="T11" fmla="*/ 11810303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dirty="0"/>
              </a:p>
            </p:txBody>
          </p:sp>
          <p:sp>
            <p:nvSpPr>
              <p:cNvPr id="41" name="Freeform 68"/>
              <p:cNvSpPr>
                <a:spLocks/>
              </p:cNvSpPr>
              <p:nvPr/>
            </p:nvSpPr>
            <p:spPr bwMode="gray">
              <a:xfrm flipH="1" flipV="1">
                <a:off x="-199" y="1185"/>
                <a:ext cx="1771" cy="1771"/>
              </a:xfrm>
              <a:custGeom>
                <a:avLst/>
                <a:gdLst>
                  <a:gd name="T0" fmla="*/ 0 w 75"/>
                  <a:gd name="T1" fmla="*/ 11810303 h 75"/>
                  <a:gd name="T2" fmla="*/ 0 w 75"/>
                  <a:gd name="T3" fmla="*/ 0 h 75"/>
                  <a:gd name="T4" fmla="*/ 11810303 w 75"/>
                  <a:gd name="T5" fmla="*/ 0 h 75"/>
                  <a:gd name="T6" fmla="*/ 23317836 w 75"/>
                  <a:gd name="T7" fmla="*/ 11810303 h 75"/>
                  <a:gd name="T8" fmla="*/ 11810303 w 75"/>
                  <a:gd name="T9" fmla="*/ 23317836 h 75"/>
                  <a:gd name="T10" fmla="*/ 0 w 75"/>
                  <a:gd name="T11" fmla="*/ 11810303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dirty="0"/>
              </a:p>
            </p:txBody>
          </p:sp>
        </p:grpSp>
        <p:sp>
          <p:nvSpPr>
            <p:cNvPr id="32" name="Text Box 29"/>
            <p:cNvSpPr txBox="1">
              <a:spLocks noChangeArrowheads="1"/>
            </p:cNvSpPr>
            <p:nvPr/>
          </p:nvSpPr>
          <p:spPr bwMode="gray">
            <a:xfrm>
              <a:off x="2597150" y="4626908"/>
              <a:ext cx="1598613" cy="4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dirty="0" smtClean="0">
                  <a:solidFill>
                    <a:srgbClr val="FFFFFF"/>
                  </a:solidFill>
                </a:rPr>
                <a:t>Analyze</a:t>
              </a:r>
              <a:endParaRPr lang="en-US" altLang="en-US" sz="1800" dirty="0">
                <a:solidFill>
                  <a:srgbClr val="FFFFFF"/>
                </a:solidFill>
              </a:endParaRPr>
            </a:p>
          </p:txBody>
        </p:sp>
        <p:sp>
          <p:nvSpPr>
            <p:cNvPr id="33" name="Freeform 63"/>
            <p:cNvSpPr>
              <a:spLocks/>
            </p:cNvSpPr>
            <p:nvPr/>
          </p:nvSpPr>
          <p:spPr bwMode="gray">
            <a:xfrm flipV="1">
              <a:off x="4043363" y="1471613"/>
              <a:ext cx="2811462" cy="2811462"/>
            </a:xfrm>
            <a:custGeom>
              <a:avLst/>
              <a:gdLst>
                <a:gd name="T0" fmla="*/ 0 w 75"/>
                <a:gd name="T1" fmla="*/ 2147483646 h 75"/>
                <a:gd name="T2" fmla="*/ 0 w 75"/>
                <a:gd name="T3" fmla="*/ 0 h 75"/>
                <a:gd name="T4" fmla="*/ 2147483646 w 75"/>
                <a:gd name="T5" fmla="*/ 0 h 75"/>
                <a:gd name="T6" fmla="*/ 2147483646 w 75"/>
                <a:gd name="T7" fmla="*/ 2147483646 h 75"/>
                <a:gd name="T8" fmla="*/ 2147483646 w 75"/>
                <a:gd name="T9" fmla="*/ 2147483646 h 75"/>
                <a:gd name="T10" fmla="*/ 0 w 75"/>
                <a:gd name="T11" fmla="*/ 2147483646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solidFill>
              <a:schemeClr val="tx1">
                <a:alpha val="70000"/>
              </a:schemeClr>
            </a:solidFill>
            <a:ln w="19050">
              <a:solidFill>
                <a:srgbClr val="FFFFFF"/>
              </a:solidFill>
              <a:round/>
              <a:headEnd/>
              <a:tailEnd/>
            </a:ln>
          </p:spPr>
          <p:txBody>
            <a:bodyPr wrap="none" anchor="ctr"/>
            <a:lstStyle/>
            <a:p>
              <a:endParaRPr lang="en-CA" dirty="0"/>
            </a:p>
          </p:txBody>
        </p:sp>
        <p:sp>
          <p:nvSpPr>
            <p:cNvPr id="34" name="Text Box 29"/>
            <p:cNvSpPr txBox="1">
              <a:spLocks noChangeArrowheads="1"/>
            </p:cNvSpPr>
            <p:nvPr/>
          </p:nvSpPr>
          <p:spPr bwMode="gray">
            <a:xfrm>
              <a:off x="5143498" y="2290108"/>
              <a:ext cx="1598613" cy="4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dirty="0" smtClean="0">
                  <a:solidFill>
                    <a:srgbClr val="FFFFFF"/>
                  </a:solidFill>
                </a:rPr>
                <a:t>Detect</a:t>
              </a:r>
              <a:endParaRPr lang="en-US" altLang="en-US" sz="1800" dirty="0">
                <a:solidFill>
                  <a:srgbClr val="FFFFFF"/>
                </a:solidFill>
              </a:endParaRPr>
            </a:p>
          </p:txBody>
        </p:sp>
        <p:sp>
          <p:nvSpPr>
            <p:cNvPr id="35" name="Freeform 64"/>
            <p:cNvSpPr>
              <a:spLocks/>
            </p:cNvSpPr>
            <p:nvPr/>
          </p:nvSpPr>
          <p:spPr bwMode="gray">
            <a:xfrm flipH="1" flipV="1">
              <a:off x="2471738" y="1471613"/>
              <a:ext cx="2811462" cy="2811462"/>
            </a:xfrm>
            <a:custGeom>
              <a:avLst/>
              <a:gdLst>
                <a:gd name="T0" fmla="*/ 0 w 75"/>
                <a:gd name="T1" fmla="*/ 2147483646 h 75"/>
                <a:gd name="T2" fmla="*/ 0 w 75"/>
                <a:gd name="T3" fmla="*/ 0 h 75"/>
                <a:gd name="T4" fmla="*/ 2147483646 w 75"/>
                <a:gd name="T5" fmla="*/ 0 h 75"/>
                <a:gd name="T6" fmla="*/ 2147483646 w 75"/>
                <a:gd name="T7" fmla="*/ 2147483646 h 75"/>
                <a:gd name="T8" fmla="*/ 2147483646 w 75"/>
                <a:gd name="T9" fmla="*/ 2147483646 h 75"/>
                <a:gd name="T10" fmla="*/ 0 w 75"/>
                <a:gd name="T11" fmla="*/ 2147483646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solidFill>
              <a:schemeClr val="accent3">
                <a:alpha val="70000"/>
              </a:schemeClr>
            </a:solidFill>
            <a:ln w="19050">
              <a:solidFill>
                <a:srgbClr val="FFFFFF"/>
              </a:solidFill>
              <a:round/>
              <a:headEnd/>
              <a:tailEnd/>
            </a:ln>
          </p:spPr>
          <p:txBody>
            <a:bodyPr wrap="none" anchor="ctr"/>
            <a:lstStyle/>
            <a:p>
              <a:endParaRPr lang="en-CA" dirty="0"/>
            </a:p>
          </p:txBody>
        </p:sp>
        <p:sp>
          <p:nvSpPr>
            <p:cNvPr id="36" name="Text Box 29"/>
            <p:cNvSpPr txBox="1">
              <a:spLocks noChangeArrowheads="1"/>
            </p:cNvSpPr>
            <p:nvPr/>
          </p:nvSpPr>
          <p:spPr bwMode="gray">
            <a:xfrm>
              <a:off x="2597150" y="2290108"/>
              <a:ext cx="1598613" cy="4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dirty="0" smtClean="0">
                  <a:solidFill>
                    <a:srgbClr val="FFFFFF"/>
                  </a:solidFill>
                </a:rPr>
                <a:t>Prevent</a:t>
              </a:r>
              <a:endParaRPr lang="en-US" altLang="en-US" sz="1800" dirty="0">
                <a:solidFill>
                  <a:srgbClr val="FFFFFF"/>
                </a:solidFill>
              </a:endParaRPr>
            </a:p>
          </p:txBody>
        </p:sp>
        <p:sp>
          <p:nvSpPr>
            <p:cNvPr id="37" name="TextBox 36"/>
            <p:cNvSpPr txBox="1"/>
            <p:nvPr/>
          </p:nvSpPr>
          <p:spPr>
            <a:xfrm>
              <a:off x="3950034" y="3356417"/>
              <a:ext cx="1440136" cy="985925"/>
            </a:xfrm>
            <a:prstGeom prst="rect">
              <a:avLst/>
            </a:prstGeom>
          </p:spPr>
          <p:txBody>
            <a:bodyPr wrap="square" rtlCol="0">
              <a:spAutoFit/>
            </a:bodyPr>
            <a:lstStyle/>
            <a:p>
              <a:pPr algn="ctr"/>
              <a:r>
                <a:rPr lang="en-CA" sz="1200" dirty="0" smtClean="0">
                  <a:solidFill>
                    <a:schemeClr val="bg1"/>
                  </a:solidFill>
                </a:rPr>
                <a:t>Next-Gen Security Operations</a:t>
              </a:r>
            </a:p>
          </p:txBody>
        </p:sp>
      </p:grpSp>
      <p:grpSp>
        <p:nvGrpSpPr>
          <p:cNvPr id="42" name="Group 41"/>
          <p:cNvGrpSpPr/>
          <p:nvPr/>
        </p:nvGrpSpPr>
        <p:grpSpPr>
          <a:xfrm>
            <a:off x="0" y="6422955"/>
            <a:ext cx="9144000" cy="437555"/>
            <a:chOff x="0" y="6422955"/>
            <a:chExt cx="9144000" cy="437555"/>
          </a:xfrm>
        </p:grpSpPr>
        <p:pic>
          <p:nvPicPr>
            <p:cNvPr id="43"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44" name="Picture 43"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76947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804988" y="2518756"/>
            <a:ext cx="7339012"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14644" y="3749778"/>
            <a:ext cx="732935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4644" y="5059206"/>
            <a:ext cx="732935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95970" y="1274451"/>
            <a:ext cx="5172670" cy="112655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100" b="1" dirty="0" smtClean="0">
                <a:solidFill>
                  <a:schemeClr val="tx1"/>
                </a:solidFill>
                <a:ea typeface="Calibri" panose="020F0502020204030204" pitchFamily="34" charset="0"/>
                <a:cs typeface="Times New Roman" panose="02020603050405020304" pitchFamily="18" charset="0"/>
              </a:rPr>
              <a:t>Vulnerability Management</a:t>
            </a:r>
            <a:endParaRPr lang="en-CA" sz="1100" dirty="0" smtClean="0">
              <a:solidFill>
                <a:schemeClr val="tx1"/>
              </a:solidFill>
            </a:endParaRPr>
          </a:p>
          <a:p>
            <a:r>
              <a:rPr lang="en-CA" sz="1100" dirty="0" smtClean="0">
                <a:solidFill>
                  <a:schemeClr val="tx1"/>
                </a:solidFill>
              </a:rPr>
              <a:t>Vulnerability </a:t>
            </a:r>
            <a:r>
              <a:rPr lang="en-CA" sz="1100" dirty="0">
                <a:solidFill>
                  <a:schemeClr val="tx1"/>
                </a:solidFill>
              </a:rPr>
              <a:t>management revolves around the identification, prioritization, and remediation of vulnerabilities. Vulnerability management teams hunt to identify which vulnerabilities need patching and remediating. </a:t>
            </a:r>
            <a:endParaRPr lang="en-CA" sz="1050" dirty="0">
              <a:solidFill>
                <a:schemeClr val="tx1"/>
              </a:solidFill>
            </a:endParaRPr>
          </a:p>
        </p:txBody>
      </p:sp>
      <p:sp>
        <p:nvSpPr>
          <p:cNvPr id="27" name="Rectangle 26"/>
          <p:cNvSpPr/>
          <p:nvPr/>
        </p:nvSpPr>
        <p:spPr>
          <a:xfrm rot="16200000">
            <a:off x="-1793501" y="2918296"/>
            <a:ext cx="5399832" cy="1812825"/>
          </a:xfrm>
          <a:prstGeom prst="rect">
            <a:avLst/>
          </a:prstGeom>
          <a:solidFill>
            <a:schemeClr val="accent3">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Info-Tech’s security operations blueprint ties together various </a:t>
            </a:r>
            <a:r>
              <a:rPr lang="en-CA" dirty="0" smtClean="0"/>
              <a:t>initiatives </a:t>
            </a:r>
            <a:endParaRPr lang="en-US" dirty="0"/>
          </a:p>
        </p:txBody>
      </p:sp>
      <p:grpSp>
        <p:nvGrpSpPr>
          <p:cNvPr id="35" name="Group 34"/>
          <p:cNvGrpSpPr/>
          <p:nvPr/>
        </p:nvGrpSpPr>
        <p:grpSpPr>
          <a:xfrm>
            <a:off x="41985" y="1324156"/>
            <a:ext cx="1744329" cy="4915759"/>
            <a:chOff x="-1573653" y="1352430"/>
            <a:chExt cx="2041041" cy="5751938"/>
          </a:xfrm>
        </p:grpSpPr>
        <p:sp>
          <p:nvSpPr>
            <p:cNvPr id="139" name="TextBox 18"/>
            <p:cNvSpPr txBox="1"/>
            <p:nvPr/>
          </p:nvSpPr>
          <p:spPr>
            <a:xfrm>
              <a:off x="-1567716" y="3460902"/>
              <a:ext cx="1992325" cy="648234"/>
            </a:xfrm>
            <a:prstGeom prst="rect">
              <a:avLst/>
            </a:prstGeom>
          </p:spPr>
          <p:txBody>
            <a:bodyPr wrap="square" rtlCol="0">
              <a:spAutoFit/>
            </a:bodyPr>
            <a:lstStyle/>
            <a:p>
              <a:pPr algn="ctr"/>
              <a:r>
                <a:rPr lang="en-CA" sz="1000" u="sng" dirty="0">
                  <a:solidFill>
                    <a:schemeClr val="bg1"/>
                  </a:solidFill>
                  <a:hlinkClick r:id="rId3"/>
                </a:rPr>
                <a:t>Integrate Threat Intelligence Into Your Security Operations</a:t>
              </a:r>
              <a:endParaRPr lang="en-CA" sz="1000" u="sng" dirty="0">
                <a:solidFill>
                  <a:schemeClr val="bg1"/>
                </a:solidFill>
              </a:endParaRPr>
            </a:p>
          </p:txBody>
        </p:sp>
        <p:pic>
          <p:nvPicPr>
            <p:cNvPr id="14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428" y="5832817"/>
              <a:ext cx="970591" cy="553043"/>
            </a:xfrm>
            <a:prstGeom prst="rect">
              <a:avLst/>
            </a:prstGeom>
            <a:ln>
              <a:noFill/>
            </a:ln>
            <a:effectLst>
              <a:outerShdw blurRad="50800" dist="38100" dir="2700000" algn="tl" rotWithShape="0">
                <a:prstClr val="black">
                  <a:alpha val="40000"/>
                </a:prstClr>
              </a:outerShdw>
            </a:effectLst>
          </p:spPr>
        </p:pic>
        <p:sp>
          <p:nvSpPr>
            <p:cNvPr id="141" name="TextBox 20"/>
            <p:cNvSpPr txBox="1"/>
            <p:nvPr/>
          </p:nvSpPr>
          <p:spPr>
            <a:xfrm>
              <a:off x="-1573653" y="6456134"/>
              <a:ext cx="2041041" cy="648234"/>
            </a:xfrm>
            <a:prstGeom prst="rect">
              <a:avLst/>
            </a:prstGeom>
          </p:spPr>
          <p:txBody>
            <a:bodyPr wrap="square" rtlCol="0">
              <a:spAutoFit/>
            </a:bodyPr>
            <a:lstStyle/>
            <a:p>
              <a:pPr algn="ctr"/>
              <a:r>
                <a:rPr lang="en-CA" sz="1000" u="sng" dirty="0">
                  <a:solidFill>
                    <a:schemeClr val="bg1"/>
                  </a:solidFill>
                  <a:hlinkClick r:id="rId6"/>
                </a:rPr>
                <a:t>Develop and Implement a Security Incident Management Program</a:t>
              </a:r>
              <a:endParaRPr lang="en-CA" sz="1000" u="sng" dirty="0">
                <a:solidFill>
                  <a:schemeClr val="bg1"/>
                </a:solidFill>
              </a:endParaRPr>
            </a:p>
          </p:txBody>
        </p:sp>
        <p:pic>
          <p:nvPicPr>
            <p:cNvPr id="142" name="Picture 16" descr="Design and Implement a Vulnerability Management Program icon / lin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9458" y="1352430"/>
              <a:ext cx="970591" cy="59434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3" name="TextBox 20"/>
            <p:cNvSpPr txBox="1"/>
            <p:nvPr/>
          </p:nvSpPr>
          <p:spPr>
            <a:xfrm>
              <a:off x="-1568209" y="2027966"/>
              <a:ext cx="1992325" cy="648234"/>
            </a:xfrm>
            <a:prstGeom prst="rect">
              <a:avLst/>
            </a:prstGeom>
          </p:spPr>
          <p:txBody>
            <a:bodyPr wrap="square" rtlCol="0">
              <a:spAutoFit/>
            </a:bodyPr>
            <a:lstStyle/>
            <a:p>
              <a:pPr algn="ctr"/>
              <a:r>
                <a:rPr lang="en-CA" sz="1000" u="sng" dirty="0" smtClean="0">
                  <a:solidFill>
                    <a:schemeClr val="bg1"/>
                  </a:solidFill>
                  <a:hlinkClick r:id="rId8"/>
                </a:rPr>
                <a:t>Design and Implement a Vulnerability Management Program</a:t>
              </a:r>
              <a:endParaRPr lang="en-CA" sz="1000" u="sng" dirty="0">
                <a:solidFill>
                  <a:schemeClr val="bg1"/>
                </a:solidFill>
              </a:endParaRPr>
            </a:p>
          </p:txBody>
        </p:sp>
        <p:pic>
          <p:nvPicPr>
            <p:cNvPr id="144" name="Picture 2" descr="Integrate Threat Intelligence Into Your Security Operations icon / lin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8965" y="2853779"/>
              <a:ext cx="970591" cy="561611"/>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49" name="TextBox 21"/>
          <p:cNvSpPr txBox="1"/>
          <p:nvPr/>
        </p:nvSpPr>
        <p:spPr>
          <a:xfrm>
            <a:off x="41985" y="4366136"/>
            <a:ext cx="1749959" cy="553998"/>
          </a:xfrm>
          <a:prstGeom prst="rect">
            <a:avLst/>
          </a:prstGeom>
          <a:noFill/>
        </p:spPr>
        <p:txBody>
          <a:bodyPr wrap="square" rtlCol="0">
            <a:spAutoFit/>
          </a:bodyPr>
          <a:lstStyle/>
          <a:p>
            <a:pPr algn="ctr"/>
            <a:r>
              <a:rPr lang="en-CA" sz="1000" u="sng" dirty="0" smtClean="0">
                <a:solidFill>
                  <a:schemeClr val="bg1"/>
                </a:solidFill>
                <a:hlinkClick r:id="rId10"/>
              </a:rPr>
              <a:t>Develop Foundational Security Operations Processes</a:t>
            </a:r>
            <a:endParaRPr lang="en-CA" sz="1000" u="sng" dirty="0" smtClean="0">
              <a:solidFill>
                <a:schemeClr val="bg1"/>
              </a:solidFill>
            </a:endParaRPr>
          </a:p>
        </p:txBody>
      </p:sp>
      <p:pic>
        <p:nvPicPr>
          <p:cNvPr id="115" name="Picture 2" descr="Develop a Next-Gen Security Operations Program icon / lin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7980" y="3866236"/>
            <a:ext cx="871629" cy="496654"/>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11605" y="3853091"/>
            <a:ext cx="5161678" cy="1107996"/>
          </a:xfrm>
          <a:prstGeom prst="rect">
            <a:avLst/>
          </a:prstGeom>
        </p:spPr>
        <p:txBody>
          <a:bodyPr wrap="square" rtlCol="0">
            <a:spAutoFit/>
          </a:bodyPr>
          <a:lstStyle/>
          <a:p>
            <a:r>
              <a:rPr lang="en-CA" sz="1100" b="1" dirty="0">
                <a:ea typeface="Calibri" panose="020F0502020204030204" pitchFamily="34" charset="0"/>
                <a:cs typeface="Times New Roman" panose="02020603050405020304" pitchFamily="18" charset="0"/>
              </a:rPr>
              <a:t>Operations</a:t>
            </a:r>
            <a:endParaRPr lang="en-CA" sz="800" dirty="0"/>
          </a:p>
          <a:p>
            <a:r>
              <a:rPr lang="en-CA" sz="1100" dirty="0"/>
              <a:t>Security operations include the real-time monitoring </a:t>
            </a:r>
            <a:r>
              <a:rPr lang="en-CA" sz="1100" dirty="0" smtClean="0"/>
              <a:t>and analysis of events based on the correlation of internal and external data sources. </a:t>
            </a:r>
            <a:r>
              <a:rPr lang="en-CA" sz="1100" dirty="0"/>
              <a:t>This also includes incident </a:t>
            </a:r>
            <a:r>
              <a:rPr lang="en-CA" sz="1100" dirty="0" smtClean="0"/>
              <a:t>escalation </a:t>
            </a:r>
            <a:r>
              <a:rPr lang="en-CA" sz="1100" dirty="0"/>
              <a:t>based on </a:t>
            </a:r>
            <a:r>
              <a:rPr lang="en-CA" sz="1100" dirty="0" smtClean="0"/>
              <a:t>impact</a:t>
            </a:r>
            <a:r>
              <a:rPr lang="en-CA" sz="1100" dirty="0"/>
              <a:t>. </a:t>
            </a:r>
            <a:r>
              <a:rPr lang="en-CA" sz="1100" dirty="0" smtClean="0"/>
              <a:t>Analysts </a:t>
            </a:r>
            <a:r>
              <a:rPr lang="en-CA" sz="1100" dirty="0"/>
              <a:t>are constantly tuning and tweaking rules and reporting thresholds to further help identify which indicators are most impactful during the analysis phase of operations</a:t>
            </a:r>
            <a:r>
              <a:rPr lang="en-CA" sz="1100" dirty="0" smtClean="0"/>
              <a:t>.</a:t>
            </a:r>
            <a:endParaRPr lang="en-CA" sz="1100" dirty="0"/>
          </a:p>
        </p:txBody>
      </p:sp>
      <p:sp>
        <p:nvSpPr>
          <p:cNvPr id="46" name="TextBox 45"/>
          <p:cNvSpPr txBox="1"/>
          <p:nvPr/>
        </p:nvSpPr>
        <p:spPr>
          <a:xfrm>
            <a:off x="1811605" y="5172077"/>
            <a:ext cx="5154890" cy="1107996"/>
          </a:xfrm>
          <a:prstGeom prst="rect">
            <a:avLst/>
          </a:prstGeom>
        </p:spPr>
        <p:txBody>
          <a:bodyPr wrap="square" rtlCol="0">
            <a:spAutoFit/>
          </a:bodyPr>
          <a:lstStyle/>
          <a:p>
            <a:r>
              <a:rPr lang="en-CA" sz="1100" b="1" dirty="0" smtClean="0">
                <a:ea typeface="Calibri" panose="020F0502020204030204" pitchFamily="34" charset="0"/>
                <a:cs typeface="Times New Roman" panose="02020603050405020304" pitchFamily="18" charset="0"/>
              </a:rPr>
              <a:t>Incident Response</a:t>
            </a:r>
            <a:endParaRPr lang="en-CA" sz="800" dirty="0"/>
          </a:p>
          <a:p>
            <a:r>
              <a:rPr lang="en-CA" sz="1100" dirty="0"/>
              <a:t>Effective and efficient management of incidents involves a formal process of analysis, containment, eradication, recovery, and post-incident activities</a:t>
            </a:r>
            <a:r>
              <a:rPr lang="en-CA" sz="1100" dirty="0" smtClean="0"/>
              <a:t>. </a:t>
            </a:r>
            <a:r>
              <a:rPr lang="en-CA" sz="1100" dirty="0"/>
              <a:t>IR teams coordinate </a:t>
            </a:r>
            <a:r>
              <a:rPr lang="en-CA" sz="1100" dirty="0" smtClean="0"/>
              <a:t>root-cause analysis and </a:t>
            </a:r>
            <a:r>
              <a:rPr lang="en-CA" sz="1100" dirty="0"/>
              <a:t>incident gathering while facilitating post-incident lessons learned. Incident response can provide valuable threat data that ties specific indicators to threat actors or campaigns</a:t>
            </a:r>
            <a:r>
              <a:rPr lang="en-CA" sz="1100" dirty="0" smtClean="0"/>
              <a:t>.</a:t>
            </a:r>
            <a:endParaRPr lang="en-CA" sz="1100" dirty="0"/>
          </a:p>
        </p:txBody>
      </p:sp>
      <p:sp>
        <p:nvSpPr>
          <p:cNvPr id="47" name="TextBox 46"/>
          <p:cNvSpPr txBox="1"/>
          <p:nvPr/>
        </p:nvSpPr>
        <p:spPr>
          <a:xfrm>
            <a:off x="1812827" y="2659066"/>
            <a:ext cx="5154030" cy="938719"/>
          </a:xfrm>
          <a:prstGeom prst="rect">
            <a:avLst/>
          </a:prstGeom>
        </p:spPr>
        <p:txBody>
          <a:bodyPr wrap="square" rtlCol="0">
            <a:spAutoFit/>
          </a:bodyPr>
          <a:lstStyle/>
          <a:p>
            <a:r>
              <a:rPr lang="en-CA" sz="1100" b="1" dirty="0" smtClean="0">
                <a:ea typeface="Calibri" panose="020F0502020204030204" pitchFamily="34" charset="0"/>
                <a:cs typeface="Times New Roman" panose="02020603050405020304" pitchFamily="18" charset="0"/>
              </a:rPr>
              <a:t>Threat Intelligence</a:t>
            </a:r>
            <a:endParaRPr lang="en-CA" sz="800" dirty="0"/>
          </a:p>
          <a:p>
            <a:r>
              <a:rPr lang="en-CA" sz="1100" dirty="0"/>
              <a:t>Threat intelligence addresses the collection, analysis, and dissemination of external threat data. Analysts act as liaisons to their peers, publishing actionable threat alerts, reports, and briefings. Threat intelligence proactively monitors and identifies whether threat indicators are impacting your organization.</a:t>
            </a:r>
          </a:p>
        </p:txBody>
      </p:sp>
      <p:cxnSp>
        <p:nvCxnSpPr>
          <p:cNvPr id="23" name="Straight Connector 22"/>
          <p:cNvCxnSpPr/>
          <p:nvPr/>
        </p:nvCxnSpPr>
        <p:spPr>
          <a:xfrm flipV="1">
            <a:off x="6966495" y="1133474"/>
            <a:ext cx="0" cy="5373884"/>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591433" y="1030418"/>
            <a:ext cx="1021775" cy="44162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1"/>
                </a:solidFill>
                <a:ea typeface="Calibri" panose="020F0502020204030204" pitchFamily="34" charset="0"/>
                <a:cs typeface="Times New Roman" panose="02020603050405020304" pitchFamily="18" charset="0"/>
              </a:rPr>
              <a:t>Deliverables</a:t>
            </a:r>
            <a:endParaRPr lang="en-CA" sz="1100" dirty="0" smtClean="0">
              <a:solidFill>
                <a:schemeClr val="tx1"/>
              </a:solidFill>
            </a:endParaRPr>
          </a:p>
        </p:txBody>
      </p:sp>
      <p:sp>
        <p:nvSpPr>
          <p:cNvPr id="41" name="Rectangle 40"/>
          <p:cNvSpPr/>
          <p:nvPr/>
        </p:nvSpPr>
        <p:spPr>
          <a:xfrm>
            <a:off x="6935670" y="1368305"/>
            <a:ext cx="2208330" cy="1145567"/>
          </a:xfrm>
          <a:prstGeom prst="rect">
            <a:avLst/>
          </a:prstGeom>
          <a:noFill/>
          <a:ln w="12700">
            <a:no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Clr>
                <a:schemeClr val="accent1"/>
              </a:buClr>
              <a:buFont typeface="Wingdings" panose="05000000000000000000" pitchFamily="2" charset="2"/>
              <a:buChar char=""/>
            </a:pPr>
            <a:r>
              <a:rPr lang="en-CA" sz="900" dirty="0">
                <a:solidFill>
                  <a:schemeClr val="accent1"/>
                </a:solidFill>
              </a:rPr>
              <a:t>Vulnerability Tracking </a:t>
            </a:r>
            <a:r>
              <a:rPr lang="en-CA" sz="900" dirty="0" smtClean="0">
                <a:solidFill>
                  <a:schemeClr val="accent1"/>
                </a:solidFill>
              </a:rPr>
              <a:t>Tool</a:t>
            </a:r>
            <a:endParaRPr lang="en-CA" sz="900" dirty="0">
              <a:solidFill>
                <a:schemeClr val="accent1"/>
              </a:solidFill>
            </a:endParaRPr>
          </a:p>
          <a:p>
            <a:pPr marL="171450" lvl="0" indent="-171450">
              <a:buClr>
                <a:schemeClr val="accent1"/>
              </a:buClr>
              <a:buFont typeface="Wingdings" panose="05000000000000000000" pitchFamily="2" charset="2"/>
              <a:buChar char=""/>
            </a:pPr>
            <a:r>
              <a:rPr lang="en-CA" sz="900" dirty="0">
                <a:solidFill>
                  <a:schemeClr val="accent1"/>
                </a:solidFill>
              </a:rPr>
              <a:t>Vulnerability Scanning Tool RFP Template</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Penetration Test RFP Template</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Vulnerability Mitigation Process Template</a:t>
            </a:r>
          </a:p>
        </p:txBody>
      </p:sp>
      <p:sp>
        <p:nvSpPr>
          <p:cNvPr id="42" name="Rectangle 41"/>
          <p:cNvSpPr/>
          <p:nvPr/>
        </p:nvSpPr>
        <p:spPr>
          <a:xfrm>
            <a:off x="6927299" y="2513872"/>
            <a:ext cx="2208330" cy="1235906"/>
          </a:xfrm>
          <a:prstGeom prst="rect">
            <a:avLst/>
          </a:prstGeom>
          <a:noFill/>
          <a:ln w="12700">
            <a:no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Clr>
                <a:schemeClr val="accent1"/>
              </a:buClr>
              <a:buFont typeface="Wingdings" panose="05000000000000000000" pitchFamily="2" charset="2"/>
              <a:buChar char=""/>
            </a:pPr>
            <a:r>
              <a:rPr lang="en-CA" sz="900" dirty="0">
                <a:solidFill>
                  <a:schemeClr val="accent1"/>
                </a:solidFill>
              </a:rPr>
              <a:t>Maturity Assessment Tool</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Threat Intelligence </a:t>
            </a:r>
            <a:r>
              <a:rPr lang="en-CA" sz="900" dirty="0" smtClean="0">
                <a:solidFill>
                  <a:schemeClr val="accent1"/>
                </a:solidFill>
              </a:rPr>
              <a:t>RACI </a:t>
            </a:r>
            <a:r>
              <a:rPr lang="en-CA" sz="900" dirty="0">
                <a:solidFill>
                  <a:schemeClr val="accent1"/>
                </a:solidFill>
              </a:rPr>
              <a:t>Tool</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Management </a:t>
            </a: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Plan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Template</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Threat Intelligence Policy Template</a:t>
            </a:r>
          </a:p>
          <a:p>
            <a:pPr marL="171450" lvl="0" indent="-171450">
              <a:buClr>
                <a:schemeClr val="accent1"/>
              </a:buClr>
              <a:buFont typeface="Wingdings" panose="05000000000000000000" pitchFamily="2" charset="2"/>
              <a:buChar char=""/>
            </a:pP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Alert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Template</a:t>
            </a:r>
          </a:p>
          <a:p>
            <a:pPr marL="171450" lvl="0" indent="-171450">
              <a:buClr>
                <a:schemeClr val="accent1"/>
              </a:buClr>
              <a:buFont typeface="Wingdings" panose="05000000000000000000" pitchFamily="2" charset="2"/>
              <a:buChar char=""/>
            </a:pP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Alert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and </a:t>
            </a: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Briefing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Cadence Schedule</a:t>
            </a:r>
          </a:p>
        </p:txBody>
      </p:sp>
      <p:sp>
        <p:nvSpPr>
          <p:cNvPr id="43" name="Rectangle 42"/>
          <p:cNvSpPr/>
          <p:nvPr/>
        </p:nvSpPr>
        <p:spPr>
          <a:xfrm>
            <a:off x="6957870" y="3801701"/>
            <a:ext cx="2208330" cy="1235906"/>
          </a:xfrm>
          <a:prstGeom prst="rect">
            <a:avLst/>
          </a:prstGeom>
          <a:noFill/>
          <a:ln w="12700">
            <a:no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Clr>
                <a:schemeClr val="accent1"/>
              </a:buClr>
              <a:buFont typeface="Wingdings" panose="05000000000000000000" pitchFamily="2" charset="2"/>
              <a:buChar char=""/>
            </a:pPr>
            <a:r>
              <a:rPr lang="en-CA" sz="900" dirty="0">
                <a:solidFill>
                  <a:schemeClr val="accent1"/>
                </a:solidFill>
              </a:rPr>
              <a:t>Maturity Assessment Tool</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Event Prioritization Tool</a:t>
            </a:r>
          </a:p>
          <a:p>
            <a:pPr marL="171450" lvl="0" indent="-171450">
              <a:buClr>
                <a:schemeClr val="accent1"/>
              </a:buClr>
              <a:buFont typeface="Wingdings" panose="05000000000000000000" pitchFamily="2" charset="2"/>
              <a:buChar char=""/>
            </a:pP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Efficiency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Calculator</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SecOps </a:t>
            </a: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Policy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Template</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In-House vs. Outsourcing </a:t>
            </a: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Decision-Making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Tool</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SecOps RACI </a:t>
            </a: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Tool</a:t>
            </a:r>
            <a:endPar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171450" lvl="0" indent="-171450">
              <a:buClr>
                <a:schemeClr val="accent1"/>
              </a:buClr>
              <a:buFont typeface="Wingdings" panose="05000000000000000000" pitchFamily="2" charset="2"/>
              <a:buChar char=""/>
            </a:pP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TCO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&amp; ROI Comparison Calculator</a:t>
            </a:r>
          </a:p>
        </p:txBody>
      </p:sp>
      <p:sp>
        <p:nvSpPr>
          <p:cNvPr id="44" name="Rectangle 43"/>
          <p:cNvSpPr/>
          <p:nvPr/>
        </p:nvSpPr>
        <p:spPr>
          <a:xfrm>
            <a:off x="6927299" y="5119811"/>
            <a:ext cx="2208330" cy="1235906"/>
          </a:xfrm>
          <a:prstGeom prst="rect">
            <a:avLst/>
          </a:prstGeom>
          <a:noFill/>
          <a:ln w="12700">
            <a:no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Clr>
                <a:schemeClr val="accent1"/>
              </a:buClr>
              <a:buFont typeface="Wingdings" panose="05000000000000000000" pitchFamily="2" charset="2"/>
              <a:buChar char=""/>
            </a:pPr>
            <a:r>
              <a:rPr lang="en-CA" sz="900" dirty="0">
                <a:solidFill>
                  <a:schemeClr val="accent1"/>
                </a:solidFill>
              </a:rPr>
              <a:t>Incident Management Policy</a:t>
            </a:r>
          </a:p>
          <a:p>
            <a:pPr marL="171450" lvl="0" indent="-171450">
              <a:buClr>
                <a:schemeClr val="accent1"/>
              </a:buClr>
              <a:buFont typeface="Wingdings" panose="05000000000000000000" pitchFamily="2" charset="2"/>
              <a:buChar char=""/>
            </a:pPr>
            <a:r>
              <a:rPr lang="en-CA" sz="900" dirty="0">
                <a:solidFill>
                  <a:schemeClr val="accent1"/>
                </a:solidFill>
              </a:rPr>
              <a:t>Maturity Assessment Tool</a:t>
            </a:r>
          </a:p>
          <a:p>
            <a:pPr marL="171450" lvl="0" indent="-171450">
              <a:buClr>
                <a:schemeClr val="accent1"/>
              </a:buClr>
              <a:buFont typeface="Wingdings" panose="05000000000000000000" pitchFamily="2" charset="2"/>
              <a:buChar char=""/>
            </a:pPr>
            <a:r>
              <a:rPr lang="en-CA" sz="900" dirty="0">
                <a:solidFill>
                  <a:schemeClr val="accent1"/>
                </a:solidFill>
              </a:rPr>
              <a:t>Incident Management RACI Tool</a:t>
            </a:r>
          </a:p>
          <a:p>
            <a:pPr marL="171450" lvl="0" indent="-171450">
              <a:buClr>
                <a:schemeClr val="accent1"/>
              </a:buClr>
              <a:buFont typeface="Wingdings" panose="05000000000000000000" pitchFamily="2" charset="2"/>
              <a:buChar char=""/>
            </a:pPr>
            <a:r>
              <a:rPr lang="en-CA" sz="900" dirty="0">
                <a:solidFill>
                  <a:schemeClr val="accent1"/>
                </a:solidFill>
              </a:rPr>
              <a:t>Incident Management Plan</a:t>
            </a:r>
          </a:p>
          <a:p>
            <a:pPr marL="171450" lvl="0" indent="-171450">
              <a:buClr>
                <a:schemeClr val="accent1"/>
              </a:buClr>
              <a:buFont typeface="Wingdings" panose="05000000000000000000" pitchFamily="2" charset="2"/>
              <a:buChar char=""/>
            </a:pPr>
            <a:r>
              <a:rPr lang="en-CA" sz="900" dirty="0">
                <a:solidFill>
                  <a:schemeClr val="accent1"/>
                </a:solidFill>
              </a:rPr>
              <a:t>Incident Runbook Prioritization Tool</a:t>
            </a:r>
          </a:p>
          <a:p>
            <a:pPr marL="171450" lvl="0" indent="-171450">
              <a:buClr>
                <a:schemeClr val="accent1"/>
              </a:buClr>
              <a:buFont typeface="Wingdings" panose="05000000000000000000" pitchFamily="2" charset="2"/>
              <a:buChar char=""/>
            </a:pPr>
            <a:r>
              <a:rPr lang="en-CA" sz="900" dirty="0">
                <a:solidFill>
                  <a:schemeClr val="accent1"/>
                </a:solidFill>
              </a:rPr>
              <a:t>Various Incident Management Runbooks</a:t>
            </a:r>
          </a:p>
        </p:txBody>
      </p:sp>
      <p:grpSp>
        <p:nvGrpSpPr>
          <p:cNvPr id="26" name="Group 25"/>
          <p:cNvGrpSpPr/>
          <p:nvPr/>
        </p:nvGrpSpPr>
        <p:grpSpPr>
          <a:xfrm>
            <a:off x="0" y="6422955"/>
            <a:ext cx="9144000" cy="437555"/>
            <a:chOff x="0" y="6422955"/>
            <a:chExt cx="9144000" cy="437555"/>
          </a:xfrm>
        </p:grpSpPr>
        <p:pic>
          <p:nvPicPr>
            <p:cNvPr id="28" name="Picture 3">
              <a:hlinkClick r:id="rId12"/>
            </p:cNvPr>
            <p:cNvPicPr>
              <a:picLocks noChangeAspect="1" noChangeArrowheads="1"/>
            </p:cNvPicPr>
            <p:nvPr/>
          </p:nvPicPr>
          <p:blipFill>
            <a:blip r:embed="rId13" cstate="print"/>
            <a:srcRect/>
            <a:stretch>
              <a:fillRect/>
            </a:stretch>
          </p:blipFill>
          <p:spPr bwMode="auto">
            <a:xfrm>
              <a:off x="0" y="6422955"/>
              <a:ext cx="9144000" cy="437555"/>
            </a:xfrm>
            <a:prstGeom prst="rect">
              <a:avLst/>
            </a:prstGeom>
            <a:noFill/>
            <a:ln w="9525">
              <a:noFill/>
              <a:miter lim="800000"/>
              <a:headEnd/>
              <a:tailEnd/>
            </a:ln>
          </p:spPr>
        </p:pic>
        <p:pic>
          <p:nvPicPr>
            <p:cNvPr id="29" name="Picture 28" descr="itrg-logo.png"/>
            <p:cNvPicPr>
              <a:picLocks noChangeAspect="1"/>
            </p:cNvPicPr>
            <p:nvPr/>
          </p:nvPicPr>
          <p:blipFill>
            <a:blip r:embed="rId14"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2203251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 name="SP_AGENDA" val="AgendaSlides SectionNumber SlideNumber"/>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2013</Words>
  <Application>Microsoft Office PowerPoint</Application>
  <PresentationFormat>On-screen Show (4:3)</PresentationFormat>
  <Paragraphs>200</Paragraphs>
  <Slides>11</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Slide Titles</vt:lpstr>
      </vt:variant>
      <vt:variant>
        <vt:i4>11</vt:i4>
      </vt:variant>
      <vt:variant>
        <vt:lpstr>Custom Shows</vt:lpstr>
      </vt:variant>
      <vt:variant>
        <vt:i4>1</vt:i4>
      </vt:variant>
    </vt:vector>
  </HeadingPairs>
  <TitlesOfParts>
    <vt:vector size="20" baseType="lpstr">
      <vt:lpstr>MS PGothic</vt:lpstr>
      <vt:lpstr>Arial</vt:lpstr>
      <vt:lpstr>Calibri</vt:lpstr>
      <vt:lpstr>Georgia</vt:lpstr>
      <vt:lpstr>Times New Roman</vt:lpstr>
      <vt:lpstr>Wingdings</vt:lpstr>
      <vt:lpstr>Theme1</vt:lpstr>
      <vt:lpstr>Office Theme</vt:lpstr>
      <vt:lpstr>PowerPoint Presentation</vt:lpstr>
      <vt:lpstr>PowerPoint Presentation</vt:lpstr>
      <vt:lpstr>Our understanding of the problem</vt:lpstr>
      <vt:lpstr>Executive summary</vt:lpstr>
      <vt:lpstr>Data breaches are resulting in major costs across industries</vt:lpstr>
      <vt:lpstr>Persistent issues</vt:lpstr>
      <vt:lpstr>PowerPoint Presentation</vt:lpstr>
      <vt:lpstr>Maintain a holistic security operations program</vt:lpstr>
      <vt:lpstr>Info-Tech’s security operations blueprint ties together various initiatives </vt:lpstr>
      <vt:lpstr>This blueprint will…</vt:lpstr>
      <vt:lpstr>Info-Tech Research Group Helps IT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2017-12-12T19:30:27Z</dcterms:created>
  <dcterms:modified xsi:type="dcterms:W3CDTF">2017-12-12T20:58:16Z</dcterms:modified>
</cp:coreProperties>
</file>