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16"/>
  </p:notesMasterIdLst>
  <p:handoutMasterIdLst>
    <p:handoutMasterId r:id="rId17"/>
  </p:handoutMasterIdLst>
  <p:sldIdLst>
    <p:sldId id="278" r:id="rId2"/>
    <p:sldId id="488" r:id="rId3"/>
    <p:sldId id="521" r:id="rId4"/>
    <p:sldId id="520" r:id="rId5"/>
    <p:sldId id="507" r:id="rId6"/>
    <p:sldId id="581" r:id="rId7"/>
    <p:sldId id="612" r:id="rId8"/>
    <p:sldId id="542" r:id="rId9"/>
    <p:sldId id="580" r:id="rId10"/>
    <p:sldId id="579" r:id="rId11"/>
    <p:sldId id="513" r:id="rId12"/>
    <p:sldId id="517" r:id="rId13"/>
    <p:sldId id="519" r:id="rId14"/>
    <p:sldId id="413" r:id="rId15"/>
  </p:sldIdLst>
  <p:sldSz cx="9144000" cy="6858000" type="screen4x3"/>
  <p:notesSz cx="6858000" cy="9144000"/>
  <p:custShowLst>
    <p:custShow name="Custom Show 1" id="0">
      <p:sldLst>
        <p:sld r:id="rId2"/>
      </p:sldLst>
    </p:custShow>
  </p:custShow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84FCD5F7-ADF0-4D52-A454-FEA42EA2FD55}">
          <p14:sldIdLst>
            <p14:sldId id="278"/>
            <p14:sldId id="488"/>
            <p14:sldId id="521"/>
            <p14:sldId id="520"/>
            <p14:sldId id="507"/>
            <p14:sldId id="581"/>
            <p14:sldId id="612"/>
            <p14:sldId id="542"/>
            <p14:sldId id="580"/>
            <p14:sldId id="579"/>
            <p14:sldId id="513"/>
            <p14:sldId id="517"/>
            <p14:sldId id="519"/>
            <p14:sldId id="4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3C91D8"/>
    <a:srgbClr val="9BD4FF"/>
    <a:srgbClr val="70AEE2"/>
    <a:srgbClr val="D5E8F7"/>
    <a:srgbClr val="1E6096"/>
    <a:srgbClr val="406F96"/>
    <a:srgbClr val="000000"/>
    <a:srgbClr val="624D42"/>
    <a:srgbClr val="243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256" autoAdjust="0"/>
  </p:normalViewPr>
  <p:slideViewPr>
    <p:cSldViewPr snapToGrid="0">
      <p:cViewPr varScale="1">
        <p:scale>
          <a:sx n="118" d="100"/>
          <a:sy n="118" d="100"/>
        </p:scale>
        <p:origin x="210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mn-lt"/>
                <a:ea typeface="+mn-ea"/>
                <a:cs typeface="+mn-cs"/>
              </a:defRPr>
            </a:pPr>
            <a:r>
              <a:rPr lang="en-CA" sz="1100" b="1" cap="none" dirty="0" smtClean="0"/>
              <a:t>Per capita cost by industry classification of benchmarked companies</a:t>
            </a:r>
            <a:endParaRPr lang="en-CA" sz="1100" b="1" cap="none" dirty="0"/>
          </a:p>
        </c:rich>
      </c:tx>
      <c:layout>
        <c:manualLayout>
          <c:xMode val="edge"/>
          <c:yMode val="edge"/>
          <c:x val="0.19188087952076191"/>
          <c:y val="0"/>
        </c:manualLayout>
      </c:layout>
      <c:overlay val="0"/>
      <c:spPr>
        <a:noFill/>
        <a:ln>
          <a:noFill/>
        </a:ln>
        <a:effectLst/>
      </c:spPr>
      <c:txPr>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244776603436543"/>
          <c:y val="0.12837051161641269"/>
          <c:w val="0.67855066916184648"/>
          <c:h val="0.74568528684409141"/>
        </c:manualLayout>
      </c:layout>
      <c:barChart>
        <c:barDir val="bar"/>
        <c:grouping val="clustered"/>
        <c:varyColors val="0"/>
        <c:ser>
          <c:idx val="0"/>
          <c:order val="0"/>
          <c:tx>
            <c:strRef>
              <c:f>Sheet1!$B$1</c:f>
              <c:strCache>
                <c:ptCount val="1"/>
                <c:pt idx="0">
                  <c:v>Per capita cost by industry</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Sheet1!$A$2:$A$17</c:f>
              <c:strCache>
                <c:ptCount val="16"/>
                <c:pt idx="0">
                  <c:v>Public</c:v>
                </c:pt>
                <c:pt idx="1">
                  <c:v>Hospitality</c:v>
                </c:pt>
                <c:pt idx="2">
                  <c:v>Research</c:v>
                </c:pt>
                <c:pt idx="3">
                  <c:v>Technology</c:v>
                </c:pt>
                <c:pt idx="4">
                  <c:v>Media</c:v>
                </c:pt>
                <c:pt idx="5">
                  <c:v>Retail</c:v>
                </c:pt>
                <c:pt idx="6">
                  <c:v>Industrial</c:v>
                </c:pt>
                <c:pt idx="7">
                  <c:v>Consumer</c:v>
                </c:pt>
                <c:pt idx="8">
                  <c:v>Services</c:v>
                </c:pt>
                <c:pt idx="9">
                  <c:v>Education</c:v>
                </c:pt>
                <c:pt idx="10">
                  <c:v>Communications</c:v>
                </c:pt>
                <c:pt idx="11">
                  <c:v>Transportation</c:v>
                </c:pt>
                <c:pt idx="12">
                  <c:v>Energy </c:v>
                </c:pt>
                <c:pt idx="13">
                  <c:v>Financial</c:v>
                </c:pt>
                <c:pt idx="14">
                  <c:v>Pharmaceutical </c:v>
                </c:pt>
                <c:pt idx="15">
                  <c:v>Health</c:v>
                </c:pt>
              </c:strCache>
            </c:strRef>
          </c:cat>
          <c:val>
            <c:numRef>
              <c:f>Sheet1!$B$2:$B$17</c:f>
              <c:numCache>
                <c:formatCode>"$"#,##0_);[Red]\("$"#,##0\)</c:formatCode>
                <c:ptCount val="16"/>
                <c:pt idx="0">
                  <c:v>73</c:v>
                </c:pt>
                <c:pt idx="1">
                  <c:v>135</c:v>
                </c:pt>
                <c:pt idx="2">
                  <c:v>166</c:v>
                </c:pt>
                <c:pt idx="3">
                  <c:v>178</c:v>
                </c:pt>
                <c:pt idx="4">
                  <c:v>185</c:v>
                </c:pt>
                <c:pt idx="5">
                  <c:v>189</c:v>
                </c:pt>
                <c:pt idx="6">
                  <c:v>190</c:v>
                </c:pt>
                <c:pt idx="7">
                  <c:v>218</c:v>
                </c:pt>
                <c:pt idx="8">
                  <c:v>219</c:v>
                </c:pt>
                <c:pt idx="9">
                  <c:v>225</c:v>
                </c:pt>
                <c:pt idx="10">
                  <c:v>237</c:v>
                </c:pt>
                <c:pt idx="11">
                  <c:v>252</c:v>
                </c:pt>
                <c:pt idx="12">
                  <c:v>256</c:v>
                </c:pt>
                <c:pt idx="13">
                  <c:v>259</c:v>
                </c:pt>
                <c:pt idx="14">
                  <c:v>298</c:v>
                </c:pt>
                <c:pt idx="15">
                  <c:v>398</c:v>
                </c:pt>
              </c:numCache>
            </c:numRef>
          </c:val>
        </c:ser>
        <c:dLbls>
          <c:showLegendKey val="0"/>
          <c:showVal val="0"/>
          <c:showCatName val="0"/>
          <c:showSerName val="0"/>
          <c:showPercent val="0"/>
          <c:showBubbleSize val="0"/>
        </c:dLbls>
        <c:gapWidth val="326"/>
        <c:overlap val="-58"/>
        <c:axId val="290054496"/>
        <c:axId val="290055056"/>
      </c:barChart>
      <c:catAx>
        <c:axId val="290054496"/>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0055056"/>
        <c:crosses val="autoZero"/>
        <c:auto val="1"/>
        <c:lblAlgn val="ctr"/>
        <c:lblOffset val="100"/>
        <c:noMultiLvlLbl val="0"/>
      </c:catAx>
      <c:valAx>
        <c:axId val="290055056"/>
        <c:scaling>
          <c:orientation val="minMax"/>
          <c:max val="400"/>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054496"/>
        <c:crosses val="autoZero"/>
        <c:crossBetween val="between"/>
      </c:valAx>
      <c:spPr>
        <a:solidFill>
          <a:schemeClr val="accent3">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delete val="1"/>
              <c:extLst>
                <c:ext xmlns:c15="http://schemas.microsoft.com/office/drawing/2012/chart" uri="{CE6537A1-D6FC-4f65-9D91-7224C49458BB}"/>
              </c:extLst>
            </c:dLbl>
            <c:dLbl>
              <c:idx val="1"/>
              <c:layout>
                <c:manualLayout>
                  <c:x val="0.1556833667863177"/>
                  <c:y val="-7.6105223586548573E-2"/>
                </c:manualLayout>
              </c:layout>
              <c:tx>
                <c:rich>
                  <a:bodyPr/>
                  <a:lstStyle/>
                  <a:p>
                    <a:fld id="{98DF31F7-E97D-4C79-8048-6430FBB9B38C}" type="VALUE">
                      <a:rPr lang="en-US" sz="105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0%</c:formatCode>
                <c:ptCount val="4"/>
                <c:pt idx="0">
                  <c:v>0.4</c:v>
                </c:pt>
                <c:pt idx="1">
                  <c:v>0.6</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rgbClr val="3C91D8"/>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delete val="1"/>
              <c:extLst>
                <c:ext xmlns:c15="http://schemas.microsoft.com/office/drawing/2012/chart" uri="{CE6537A1-D6FC-4f65-9D91-7224C49458BB}"/>
              </c:extLst>
            </c:dLbl>
            <c:dLbl>
              <c:idx val="1"/>
              <c:layout>
                <c:manualLayout>
                  <c:x val="0.17024559134384681"/>
                  <c:y val="5.9705887917582197E-2"/>
                </c:manualLayout>
              </c:layout>
              <c:tx>
                <c:rich>
                  <a:bodyPr/>
                  <a:lstStyle/>
                  <a:p>
                    <a:fld id="{98DF31F7-E97D-4C79-8048-6430FBB9B38C}" type="VALUE">
                      <a:rPr lang="en-US" sz="105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Sheet1!$A$2:$A$5</c:f>
              <c:numCache>
                <c:formatCode>General</c:formatCode>
                <c:ptCount val="4"/>
              </c:numCache>
            </c:numRef>
          </c:cat>
          <c:val>
            <c:numRef>
              <c:f>Sheet1!$B$2:$B$5</c:f>
              <c:numCache>
                <c:formatCode>0%</c:formatCode>
                <c:ptCount val="4"/>
                <c:pt idx="0">
                  <c:v>0.57999999999999996</c:v>
                </c:pt>
                <c:pt idx="1">
                  <c:v>0.42</c:v>
                </c:pt>
              </c:numCache>
            </c:numRef>
          </c:val>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150" baseline="0">
                <a:solidFill>
                  <a:schemeClr val="bg1"/>
                </a:solidFill>
                <a:latin typeface="+mn-lt"/>
                <a:ea typeface="+mn-ea"/>
                <a:cs typeface="+mn-cs"/>
              </a:defRPr>
            </a:pPr>
            <a:r>
              <a:rPr lang="en-CA" sz="1000" cap="none" dirty="0" smtClean="0"/>
              <a:t>Benefits of Internal Collaboration</a:t>
            </a:r>
            <a:endParaRPr lang="en-CA" sz="1000" cap="none" dirty="0"/>
          </a:p>
        </c:rich>
      </c:tx>
      <c:layout>
        <c:manualLayout>
          <c:xMode val="edge"/>
          <c:yMode val="edge"/>
          <c:x val="0.21474585278678213"/>
          <c:y val="3.3662524078604955E-2"/>
        </c:manualLayout>
      </c:layout>
      <c:overlay val="0"/>
      <c:spPr>
        <a:noFill/>
        <a:ln>
          <a:noFill/>
        </a:ln>
        <a:effectLst/>
      </c:spPr>
      <c:txPr>
        <a:bodyPr rot="0" spcFirstLastPara="1" vertOverflow="ellipsis" vert="horz" wrap="square" anchor="ctr" anchorCtr="1"/>
        <a:lstStyle/>
        <a:p>
          <a:pPr>
            <a:defRPr sz="1000" b="1" i="0" u="none" strike="noStrike" kern="1200" cap="none" spc="150" baseline="0">
              <a:solidFill>
                <a:schemeClr val="bg1"/>
              </a:solidFill>
              <a:latin typeface="+mn-lt"/>
              <a:ea typeface="+mn-ea"/>
              <a:cs typeface="+mn-cs"/>
            </a:defRPr>
          </a:pPr>
          <a:endParaRPr lang="en-US"/>
        </a:p>
      </c:txPr>
    </c:title>
    <c:autoTitleDeleted val="0"/>
    <c:plotArea>
      <c:layout>
        <c:manualLayout>
          <c:layoutTarget val="inner"/>
          <c:xMode val="edge"/>
          <c:yMode val="edge"/>
          <c:x val="0.21811347428369365"/>
          <c:y val="0.13154699803149605"/>
          <c:w val="0.78188652571630635"/>
          <c:h val="0.41529970472440947"/>
        </c:manualLayout>
      </c:layout>
      <c:barChart>
        <c:barDir val="col"/>
        <c:grouping val="clustered"/>
        <c:varyColors val="0"/>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Sheet1!$A$2:$A$7</c:f>
              <c:strCache>
                <c:ptCount val="6"/>
                <c:pt idx="0">
                  <c:v>Increased operational efficiency</c:v>
                </c:pt>
                <c:pt idx="1">
                  <c:v>Increased problem solving</c:v>
                </c:pt>
                <c:pt idx="2">
                  <c:v>Increased productivity</c:v>
                </c:pt>
                <c:pt idx="3">
                  <c:v>Improved knowledge sharing</c:v>
                </c:pt>
                <c:pt idx="4">
                  <c:v>Increasing revenue growth</c:v>
                </c:pt>
                <c:pt idx="5">
                  <c:v>Improved communication</c:v>
                </c:pt>
              </c:strCache>
            </c:strRef>
          </c:cat>
          <c:val>
            <c:numRef>
              <c:f>Sheet1!$B$2:$B$7</c:f>
              <c:numCache>
                <c:formatCode>0%</c:formatCode>
                <c:ptCount val="6"/>
                <c:pt idx="0">
                  <c:v>0.42</c:v>
                </c:pt>
                <c:pt idx="1">
                  <c:v>0.33</c:v>
                </c:pt>
                <c:pt idx="2">
                  <c:v>0.28999999999999998</c:v>
                </c:pt>
                <c:pt idx="3">
                  <c:v>0.28000000000000003</c:v>
                </c:pt>
                <c:pt idx="4">
                  <c:v>0.25</c:v>
                </c:pt>
                <c:pt idx="5">
                  <c:v>0.21</c:v>
                </c:pt>
              </c:numCache>
            </c:numRef>
          </c:val>
        </c:ser>
        <c:dLbls>
          <c:showLegendKey val="0"/>
          <c:showVal val="0"/>
          <c:showCatName val="0"/>
          <c:showSerName val="0"/>
          <c:showPercent val="0"/>
          <c:showBubbleSize val="0"/>
        </c:dLbls>
        <c:gapWidth val="164"/>
        <c:axId val="365410848"/>
        <c:axId val="365409728"/>
      </c:barChart>
      <c:catAx>
        <c:axId val="3654108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050" b="0" i="0" u="none" strike="noStrike" kern="1200" baseline="0">
                <a:solidFill>
                  <a:schemeClr val="bg1"/>
                </a:solidFill>
                <a:latin typeface="+mn-lt"/>
                <a:ea typeface="+mn-ea"/>
                <a:cs typeface="+mn-cs"/>
              </a:defRPr>
            </a:pPr>
            <a:endParaRPr lang="en-US"/>
          </a:p>
        </c:txPr>
        <c:crossAx val="365409728"/>
        <c:crosses val="autoZero"/>
        <c:auto val="0"/>
        <c:lblAlgn val="ctr"/>
        <c:lblOffset val="100"/>
        <c:noMultiLvlLbl val="0"/>
      </c:catAx>
      <c:valAx>
        <c:axId val="3654097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654108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12/12/2017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12/12/2017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77942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66917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25894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256194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24824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240556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178186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13</a:t>
            </a:fld>
            <a:endParaRPr lang="en-US" dirty="0"/>
          </a:p>
        </p:txBody>
      </p:sp>
    </p:spTree>
    <p:extLst>
      <p:ext uri="{BB962C8B-B14F-4D97-AF65-F5344CB8AC3E}">
        <p14:creationId xmlns:p14="http://schemas.microsoft.com/office/powerpoint/2010/main" val="2225077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5200203"/>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878572"/>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92832"/>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5513021"/>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5237551"/>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934903"/>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575722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6587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6545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3344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43344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15827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a:xfrm>
            <a:off x="0" y="-31213"/>
            <a:ext cx="9144000" cy="1124744"/>
          </a:xfrm>
        </p:spPr>
        <p:txBody>
          <a:bodyPr/>
          <a:lstStyle>
            <a:lvl1pPr marL="182563" indent="0">
              <a:defRPr>
                <a:solidFill>
                  <a:schemeClr val="bg1"/>
                </a:solidFill>
                <a:latin typeface="+mn-lt"/>
              </a:defRPr>
            </a:lvl1pPr>
          </a:lstStyle>
          <a:p>
            <a:r>
              <a:rPr lang="en-US" dirty="0" smtClean="0"/>
              <a:t>Executive Brief slide</a:t>
            </a:r>
            <a:endParaRPr lang="en-CA" dirty="0"/>
          </a:p>
        </p:txBody>
      </p:sp>
    </p:spTree>
    <p:extLst>
      <p:ext uri="{BB962C8B-B14F-4D97-AF65-F5344CB8AC3E}">
        <p14:creationId xmlns:p14="http://schemas.microsoft.com/office/powerpoint/2010/main" val="528257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6" r:id="rId5"/>
    <p:sldLayoutId id="2147483764" r:id="rId6"/>
    <p:sldLayoutId id="2147483761" r:id="rId7"/>
    <p:sldLayoutId id="2147483769" r:id="rId8"/>
    <p:sldLayoutId id="2147483786" r:id="rId9"/>
    <p:sldLayoutId id="2147483787"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infotech.com/research/ss/design-and-implement-a-vulnerability-management-program" TargetMode="External"/><Relationship Id="rId3" Type="http://schemas.openxmlformats.org/officeDocument/2006/relationships/hyperlink" Target="https://www.infotech.com/research/ss/integrate-threat-intelligence-into-your-security-operations" TargetMode="Externa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fotech.com/research/ss/develop-and-implement-a-security-incident-management-program"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s://www.infotech.com/research/ss/develop-a-next-gen-security-operations-program" TargetMode="External"/><Relationship Id="rId4" Type="http://schemas.openxmlformats.org/officeDocument/2006/relationships/hyperlink" Target="https://www.infotech.com/research/ss/develop-and-implement-a-security-incident-management-program/malware-infection-use-case-template"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4" name="Blueprint Title"/>
          <p:cNvSpPr>
            <a:spLocks noGrp="1"/>
          </p:cNvSpPr>
          <p:nvPr>
            <p:ph type="body" sz="quarter" idx="15"/>
          </p:nvPr>
        </p:nvSpPr>
        <p:spPr/>
        <p:txBody>
          <a:bodyPr/>
          <a:lstStyle/>
          <a:p>
            <a:r>
              <a:rPr lang="en-US" dirty="0" smtClean="0"/>
              <a:t>Develop </a:t>
            </a:r>
            <a:r>
              <a:rPr lang="en-US" dirty="0"/>
              <a:t>a</a:t>
            </a:r>
            <a:r>
              <a:rPr lang="en-US" dirty="0" smtClean="0"/>
              <a:t> Security Operations Strategy</a:t>
            </a:r>
            <a:endParaRPr lang="en-US" dirty="0"/>
          </a:p>
        </p:txBody>
      </p:sp>
      <p:sp>
        <p:nvSpPr>
          <p:cNvPr id="5" name="Tagline"/>
          <p:cNvSpPr>
            <a:spLocks noGrp="1"/>
          </p:cNvSpPr>
          <p:nvPr>
            <p:ph type="body" sz="quarter" idx="16"/>
          </p:nvPr>
        </p:nvSpPr>
        <p:spPr>
          <a:xfrm>
            <a:off x="774700" y="3715965"/>
            <a:ext cx="7467600" cy="508000"/>
          </a:xfrm>
        </p:spPr>
        <p:txBody>
          <a:bodyPr/>
          <a:lstStyle/>
          <a:p>
            <a:r>
              <a:rPr lang="en-CA" dirty="0"/>
              <a:t>Transition from a </a:t>
            </a:r>
            <a:r>
              <a:rPr lang="en-CA" dirty="0" smtClean="0"/>
              <a:t>security operations center </a:t>
            </a:r>
            <a:r>
              <a:rPr lang="en-CA" dirty="0"/>
              <a:t>to a </a:t>
            </a:r>
            <a:r>
              <a:rPr lang="en-CA" dirty="0" smtClean="0"/>
              <a:t>threat collaboration environment.</a:t>
            </a:r>
            <a:endParaRPr lang="en-CA" dirty="0"/>
          </a:p>
          <a:p>
            <a:endParaRPr lang="en-CA" dirty="0"/>
          </a:p>
        </p:txBody>
      </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This blueprint will…</a:t>
            </a:r>
            <a:endParaRPr lang="en-CA" dirty="0"/>
          </a:p>
        </p:txBody>
      </p:sp>
      <p:sp>
        <p:nvSpPr>
          <p:cNvPr id="4" name="Chevron 3"/>
          <p:cNvSpPr/>
          <p:nvPr/>
        </p:nvSpPr>
        <p:spPr>
          <a:xfrm rot="5400000">
            <a:off x="3873094" y="4282756"/>
            <a:ext cx="1397814" cy="2160240"/>
          </a:xfrm>
          <a:prstGeom prst="chevron">
            <a:avLst>
              <a:gd name="adj" fmla="val 20758"/>
            </a:avLst>
          </a:prstGeom>
          <a:solidFill>
            <a:schemeClr val="accent3">
              <a:lumMod val="50000"/>
            </a:schemeClr>
          </a:solidFill>
          <a:ln>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2400" dirty="0">
                <a:solidFill>
                  <a:srgbClr val="FFFFFF"/>
                </a:solidFill>
              </a:rPr>
              <a:t>Phase 3b</a:t>
            </a:r>
          </a:p>
          <a:p>
            <a:pPr algn="ctr"/>
            <a:r>
              <a:rPr lang="en-US" sz="1000" dirty="0">
                <a:solidFill>
                  <a:srgbClr val="FFFFFF"/>
                </a:solidFill>
              </a:rPr>
              <a:t>Test your current capabilities with a table top </a:t>
            </a:r>
            <a:r>
              <a:rPr lang="en-US" sz="1000" dirty="0" smtClean="0">
                <a:solidFill>
                  <a:srgbClr val="FFFFFF"/>
                </a:solidFill>
              </a:rPr>
              <a:t>exercise</a:t>
            </a:r>
            <a:endParaRPr lang="en-US" sz="1000" dirty="0">
              <a:solidFill>
                <a:srgbClr val="FFFFFF"/>
              </a:solidFill>
            </a:endParaRPr>
          </a:p>
        </p:txBody>
      </p:sp>
      <p:sp>
        <p:nvSpPr>
          <p:cNvPr id="5" name="Chevron 4"/>
          <p:cNvSpPr/>
          <p:nvPr/>
        </p:nvSpPr>
        <p:spPr>
          <a:xfrm rot="5400000">
            <a:off x="3873094" y="3324629"/>
            <a:ext cx="1397814" cy="2160240"/>
          </a:xfrm>
          <a:prstGeom prst="chevron">
            <a:avLst>
              <a:gd name="adj" fmla="val 20758"/>
            </a:avLst>
          </a:prstGeom>
          <a:solidFill>
            <a:schemeClr val="accent3">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2400" dirty="0" smtClean="0">
                <a:solidFill>
                  <a:srgbClr val="FFFFFF"/>
                </a:solidFill>
              </a:rPr>
              <a:t>Phase 3a</a:t>
            </a:r>
            <a:endParaRPr lang="en-US" sz="2400" dirty="0">
              <a:solidFill>
                <a:srgbClr val="FFFFFF"/>
              </a:solidFill>
            </a:endParaRPr>
          </a:p>
          <a:p>
            <a:pPr algn="ctr"/>
            <a:r>
              <a:rPr lang="en-US" sz="1000" dirty="0" smtClean="0">
                <a:solidFill>
                  <a:srgbClr val="FFFFFF"/>
                </a:solidFill>
              </a:rPr>
              <a:t>Develop the process flow and specific interaction points between functions </a:t>
            </a:r>
            <a:endParaRPr lang="en-US" sz="1000" dirty="0">
              <a:solidFill>
                <a:srgbClr val="FFFFFF"/>
              </a:solidFill>
            </a:endParaRPr>
          </a:p>
        </p:txBody>
      </p:sp>
      <p:sp>
        <p:nvSpPr>
          <p:cNvPr id="6" name="Chevron 5"/>
          <p:cNvSpPr/>
          <p:nvPr/>
        </p:nvSpPr>
        <p:spPr>
          <a:xfrm rot="5400000">
            <a:off x="3873093" y="2362697"/>
            <a:ext cx="1397815" cy="2160240"/>
          </a:xfrm>
          <a:prstGeom prst="chevron">
            <a:avLst>
              <a:gd name="adj" fmla="val 20758"/>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2400" dirty="0" smtClean="0">
                <a:solidFill>
                  <a:srgbClr val="FFFFFF"/>
                </a:solidFill>
              </a:rPr>
              <a:t>Phase </a:t>
            </a:r>
            <a:r>
              <a:rPr lang="en-US" sz="2400" dirty="0">
                <a:solidFill>
                  <a:srgbClr val="FFFFFF"/>
                </a:solidFill>
              </a:rPr>
              <a:t>02</a:t>
            </a:r>
          </a:p>
          <a:p>
            <a:pPr algn="ctr"/>
            <a:r>
              <a:rPr lang="en-US" sz="1000" dirty="0" smtClean="0">
                <a:solidFill>
                  <a:srgbClr val="FFFFFF"/>
                </a:solidFill>
              </a:rPr>
              <a:t>Optimize and further mature your security operations processes</a:t>
            </a:r>
            <a:endParaRPr lang="en-US" sz="1000" dirty="0">
              <a:solidFill>
                <a:srgbClr val="FFFFFF"/>
              </a:solidFill>
            </a:endParaRPr>
          </a:p>
        </p:txBody>
      </p:sp>
      <p:sp>
        <p:nvSpPr>
          <p:cNvPr id="7" name="Pentagon 6"/>
          <p:cNvSpPr/>
          <p:nvPr/>
        </p:nvSpPr>
        <p:spPr>
          <a:xfrm rot="5400000">
            <a:off x="3984639" y="1518721"/>
            <a:ext cx="1174724" cy="2160240"/>
          </a:xfrm>
          <a:prstGeom prst="homePlate">
            <a:avLst>
              <a:gd name="adj" fmla="val 22102"/>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37160" rtlCol="0" anchor="ctr" anchorCtr="0"/>
          <a:lstStyle/>
          <a:p>
            <a:pPr algn="ctr"/>
            <a:r>
              <a:rPr lang="en-US" sz="2400" dirty="0">
                <a:solidFill>
                  <a:srgbClr val="FFFFFF"/>
                </a:solidFill>
              </a:rPr>
              <a:t>Phase 01</a:t>
            </a:r>
          </a:p>
          <a:p>
            <a:pPr algn="ctr">
              <a:lnSpc>
                <a:spcPct val="90000"/>
              </a:lnSpc>
            </a:pPr>
            <a:r>
              <a:rPr lang="en-US" sz="1000" dirty="0">
                <a:solidFill>
                  <a:srgbClr val="FFFFFF"/>
                </a:solidFill>
              </a:rPr>
              <a:t>Assess your operational </a:t>
            </a:r>
            <a:r>
              <a:rPr lang="en-US" sz="1000" dirty="0" smtClean="0">
                <a:solidFill>
                  <a:srgbClr val="FFFFFF"/>
                </a:solidFill>
              </a:rPr>
              <a:t>requirements.</a:t>
            </a:r>
            <a:endParaRPr lang="en-US" sz="1000" dirty="0">
              <a:solidFill>
                <a:srgbClr val="FFFFFF"/>
              </a:solidFill>
            </a:endParaRPr>
          </a:p>
        </p:txBody>
      </p:sp>
      <p:sp>
        <p:nvSpPr>
          <p:cNvPr id="8" name="Oval 7"/>
          <p:cNvSpPr/>
          <p:nvPr/>
        </p:nvSpPr>
        <p:spPr>
          <a:xfrm>
            <a:off x="2586114" y="2222936"/>
            <a:ext cx="576064" cy="576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Oval 8"/>
          <p:cNvSpPr/>
          <p:nvPr/>
        </p:nvSpPr>
        <p:spPr>
          <a:xfrm>
            <a:off x="5981823" y="3159040"/>
            <a:ext cx="576064" cy="57606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Oval 9"/>
          <p:cNvSpPr/>
          <p:nvPr/>
        </p:nvSpPr>
        <p:spPr>
          <a:xfrm>
            <a:off x="2586114" y="4099670"/>
            <a:ext cx="576064" cy="576064"/>
          </a:xfrm>
          <a:prstGeom prst="ellipse">
            <a:avLst/>
          </a:prstGeom>
          <a:solidFill>
            <a:schemeClr val="accent3">
              <a:lumMod val="7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Oval 10"/>
          <p:cNvSpPr/>
          <p:nvPr/>
        </p:nvSpPr>
        <p:spPr>
          <a:xfrm>
            <a:off x="5981823" y="5022406"/>
            <a:ext cx="576064" cy="576064"/>
          </a:xfrm>
          <a:prstGeom prst="ellipse">
            <a:avLst/>
          </a:prstGeom>
          <a:solidFill>
            <a:schemeClr val="bg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2" name="Straight Connector 11"/>
          <p:cNvCxnSpPr/>
          <p:nvPr/>
        </p:nvCxnSpPr>
        <p:spPr>
          <a:xfrm flipH="1" flipV="1">
            <a:off x="5652121" y="3446988"/>
            <a:ext cx="329703" cy="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652121" y="5310354"/>
            <a:ext cx="329703" cy="1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160202" y="2510884"/>
            <a:ext cx="329703" cy="1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160202" y="4387619"/>
            <a:ext cx="329703" cy="1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7966" y="4221522"/>
            <a:ext cx="332360" cy="332360"/>
          </a:xfrm>
          <a:prstGeom prst="rect">
            <a:avLst/>
          </a:prstGeom>
          <a:ln>
            <a:noFill/>
          </a:ln>
        </p:spPr>
      </p:pic>
      <p:sp>
        <p:nvSpPr>
          <p:cNvPr id="20" name="Rectangle 19"/>
          <p:cNvSpPr/>
          <p:nvPr/>
        </p:nvSpPr>
        <p:spPr>
          <a:xfrm>
            <a:off x="343539" y="2100627"/>
            <a:ext cx="2298538" cy="1147109"/>
          </a:xfrm>
          <a:prstGeom prst="rect">
            <a:avLst/>
          </a:prstGeom>
        </p:spPr>
        <p:txBody>
          <a:bodyPr wrap="square" lIns="182880" rIns="182880" bIns="45720">
            <a:spAutoFit/>
          </a:bodyPr>
          <a:lstStyle/>
          <a:p>
            <a:pPr algn="ctr">
              <a:lnSpc>
                <a:spcPct val="89000"/>
              </a:lnSpc>
            </a:pPr>
            <a:r>
              <a:rPr lang="en-US" sz="1100" b="1" dirty="0" smtClean="0"/>
              <a:t>Briefly assess your current prevention, detection, analysis, and response capabilities. </a:t>
            </a:r>
          </a:p>
          <a:p>
            <a:pPr algn="ctr">
              <a:lnSpc>
                <a:spcPct val="89000"/>
              </a:lnSpc>
            </a:pPr>
            <a:r>
              <a:rPr lang="en-US" sz="1100" dirty="0" smtClean="0"/>
              <a:t>Highlight operational weak spots that should be addressed before progressing.  </a:t>
            </a:r>
            <a:endParaRPr lang="en-US" sz="1100" dirty="0"/>
          </a:p>
        </p:txBody>
      </p:sp>
      <p:sp>
        <p:nvSpPr>
          <p:cNvPr id="21" name="Rectangle 20"/>
          <p:cNvSpPr/>
          <p:nvPr/>
        </p:nvSpPr>
        <p:spPr>
          <a:xfrm>
            <a:off x="343540" y="4040088"/>
            <a:ext cx="2104276" cy="1147109"/>
          </a:xfrm>
          <a:prstGeom prst="rect">
            <a:avLst/>
          </a:prstGeom>
          <a:ln>
            <a:noFill/>
          </a:ln>
        </p:spPr>
        <p:txBody>
          <a:bodyPr wrap="square" lIns="182880" rIns="182880" bIns="45720">
            <a:spAutoFit/>
          </a:bodyPr>
          <a:lstStyle/>
          <a:p>
            <a:pPr algn="ctr">
              <a:lnSpc>
                <a:spcPct val="89000"/>
              </a:lnSpc>
            </a:pPr>
            <a:r>
              <a:rPr lang="en-US" sz="1100" b="1" dirty="0" smtClean="0"/>
              <a:t>Define the operational interaction points between security-focused operational departments. </a:t>
            </a:r>
          </a:p>
          <a:p>
            <a:pPr algn="ctr">
              <a:lnSpc>
                <a:spcPct val="89000"/>
              </a:lnSpc>
            </a:pPr>
            <a:r>
              <a:rPr lang="en-US" sz="1100" dirty="0" smtClean="0"/>
              <a:t>Document the results in comprehensive operational interaction agreement. </a:t>
            </a:r>
            <a:endParaRPr lang="en-US" sz="1100" dirty="0"/>
          </a:p>
        </p:txBody>
      </p:sp>
      <p:sp>
        <p:nvSpPr>
          <p:cNvPr id="22" name="Rectangle 21"/>
          <p:cNvSpPr/>
          <p:nvPr/>
        </p:nvSpPr>
        <p:spPr>
          <a:xfrm>
            <a:off x="6521934" y="3186203"/>
            <a:ext cx="2298538" cy="845744"/>
          </a:xfrm>
          <a:prstGeom prst="rect">
            <a:avLst/>
          </a:prstGeom>
        </p:spPr>
        <p:txBody>
          <a:bodyPr wrap="square" lIns="182880" rIns="182880" bIns="45720">
            <a:spAutoFit/>
          </a:bodyPr>
          <a:lstStyle/>
          <a:p>
            <a:pPr algn="ctr">
              <a:lnSpc>
                <a:spcPct val="89000"/>
              </a:lnSpc>
            </a:pPr>
            <a:r>
              <a:rPr lang="en-US" sz="1100" b="1" dirty="0" smtClean="0"/>
              <a:t>Develop a prioritized list of security-focused operational initiatives.</a:t>
            </a:r>
          </a:p>
          <a:p>
            <a:pPr algn="ctr">
              <a:lnSpc>
                <a:spcPct val="89000"/>
              </a:lnSpc>
            </a:pPr>
            <a:r>
              <a:rPr lang="en-US" sz="1100" dirty="0" smtClean="0"/>
              <a:t>Conduct a holistic analysis of your operational capabilities.</a:t>
            </a:r>
            <a:endParaRPr lang="en-US" sz="1100" dirty="0"/>
          </a:p>
        </p:txBody>
      </p:sp>
      <p:sp>
        <p:nvSpPr>
          <p:cNvPr id="23" name="Rectangle 22"/>
          <p:cNvSpPr/>
          <p:nvPr/>
        </p:nvSpPr>
        <p:spPr>
          <a:xfrm>
            <a:off x="6578761" y="4962823"/>
            <a:ext cx="2298538" cy="695062"/>
          </a:xfrm>
          <a:prstGeom prst="rect">
            <a:avLst/>
          </a:prstGeom>
          <a:ln>
            <a:noFill/>
          </a:ln>
        </p:spPr>
        <p:txBody>
          <a:bodyPr wrap="square" lIns="182880" rIns="182880" bIns="45720">
            <a:spAutoFit/>
          </a:bodyPr>
          <a:lstStyle/>
          <a:p>
            <a:pPr>
              <a:lnSpc>
                <a:spcPct val="89000"/>
              </a:lnSpc>
            </a:pPr>
            <a:r>
              <a:rPr lang="en-US" sz="1100" b="1" dirty="0" smtClean="0"/>
              <a:t>Test your operational processes </a:t>
            </a:r>
            <a:r>
              <a:rPr lang="en-US" sz="1100" dirty="0" smtClean="0"/>
              <a:t>with Info-Tech’s security operations table-top exercise.</a:t>
            </a:r>
            <a:endParaRPr lang="en-US" sz="1100" dirty="0"/>
          </a:p>
        </p:txBody>
      </p:sp>
      <p:sp>
        <p:nvSpPr>
          <p:cNvPr id="25" name="Freeform 125"/>
          <p:cNvSpPr>
            <a:spLocks noEditPoints="1"/>
          </p:cNvSpPr>
          <p:nvPr/>
        </p:nvSpPr>
        <p:spPr bwMode="auto">
          <a:xfrm>
            <a:off x="6092297" y="3282786"/>
            <a:ext cx="365656" cy="361134"/>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51"/>
          <p:cNvSpPr>
            <a:spLocks noEditPoints="1"/>
          </p:cNvSpPr>
          <p:nvPr/>
        </p:nvSpPr>
        <p:spPr bwMode="auto">
          <a:xfrm>
            <a:off x="6150133" y="5125027"/>
            <a:ext cx="236785" cy="374385"/>
          </a:xfrm>
          <a:custGeom>
            <a:avLst/>
            <a:gdLst>
              <a:gd name="T0" fmla="*/ 341 w 392"/>
              <a:gd name="T1" fmla="*/ 317 h 620"/>
              <a:gd name="T2" fmla="*/ 175 w 392"/>
              <a:gd name="T3" fmla="*/ 482 h 620"/>
              <a:gd name="T4" fmla="*/ 170 w 392"/>
              <a:gd name="T5" fmla="*/ 479 h 620"/>
              <a:gd name="T6" fmla="*/ 76 w 392"/>
              <a:gd name="T7" fmla="*/ 374 h 620"/>
              <a:gd name="T8" fmla="*/ 175 w 392"/>
              <a:gd name="T9" fmla="*/ 462 h 620"/>
              <a:gd name="T10" fmla="*/ 341 w 392"/>
              <a:gd name="T11" fmla="*/ 305 h 620"/>
              <a:gd name="T12" fmla="*/ 392 w 392"/>
              <a:gd name="T13" fmla="*/ 585 h 620"/>
              <a:gd name="T14" fmla="*/ 35 w 392"/>
              <a:gd name="T15" fmla="*/ 620 h 620"/>
              <a:gd name="T16" fmla="*/ 0 w 392"/>
              <a:gd name="T17" fmla="*/ 143 h 620"/>
              <a:gd name="T18" fmla="*/ 70 w 392"/>
              <a:gd name="T19" fmla="*/ 107 h 620"/>
              <a:gd name="T20" fmla="*/ 105 w 392"/>
              <a:gd name="T21" fmla="*/ 66 h 620"/>
              <a:gd name="T22" fmla="*/ 133 w 392"/>
              <a:gd name="T23" fmla="*/ 48 h 620"/>
              <a:gd name="T24" fmla="*/ 218 w 392"/>
              <a:gd name="T25" fmla="*/ 0 h 620"/>
              <a:gd name="T26" fmla="*/ 267 w 392"/>
              <a:gd name="T27" fmla="*/ 66 h 620"/>
              <a:gd name="T28" fmla="*/ 330 w 392"/>
              <a:gd name="T29" fmla="*/ 102 h 620"/>
              <a:gd name="T30" fmla="*/ 357 w 392"/>
              <a:gd name="T31" fmla="*/ 107 h 620"/>
              <a:gd name="T32" fmla="*/ 86 w 392"/>
              <a:gd name="T33" fmla="*/ 129 h 620"/>
              <a:gd name="T34" fmla="*/ 294 w 392"/>
              <a:gd name="T35" fmla="*/ 148 h 620"/>
              <a:gd name="T36" fmla="*/ 314 w 392"/>
              <a:gd name="T37" fmla="*/ 102 h 620"/>
              <a:gd name="T38" fmla="*/ 259 w 392"/>
              <a:gd name="T39" fmla="*/ 82 h 620"/>
              <a:gd name="T40" fmla="*/ 251 w 392"/>
              <a:gd name="T41" fmla="*/ 48 h 620"/>
              <a:gd name="T42" fmla="*/ 182 w 392"/>
              <a:gd name="T43" fmla="*/ 16 h 620"/>
              <a:gd name="T44" fmla="*/ 149 w 392"/>
              <a:gd name="T45" fmla="*/ 74 h 620"/>
              <a:gd name="T46" fmla="*/ 105 w 392"/>
              <a:gd name="T47" fmla="*/ 82 h 620"/>
              <a:gd name="T48" fmla="*/ 86 w 392"/>
              <a:gd name="T49" fmla="*/ 129 h 620"/>
              <a:gd name="T50" fmla="*/ 357 w 392"/>
              <a:gd name="T51" fmla="*/ 123 h 620"/>
              <a:gd name="T52" fmla="*/ 330 w 392"/>
              <a:gd name="T53" fmla="*/ 129 h 620"/>
              <a:gd name="T54" fmla="*/ 105 w 392"/>
              <a:gd name="T55" fmla="*/ 164 h 620"/>
              <a:gd name="T56" fmla="*/ 70 w 392"/>
              <a:gd name="T57" fmla="*/ 123 h 620"/>
              <a:gd name="T58" fmla="*/ 16 w 392"/>
              <a:gd name="T59" fmla="*/ 143 h 620"/>
              <a:gd name="T60" fmla="*/ 35 w 392"/>
              <a:gd name="T61" fmla="*/ 604 h 620"/>
              <a:gd name="T62" fmla="*/ 376 w 392"/>
              <a:gd name="T63"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620">
                <a:moveTo>
                  <a:pt x="341" y="305"/>
                </a:moveTo>
                <a:cubicBezTo>
                  <a:pt x="345" y="308"/>
                  <a:pt x="345" y="313"/>
                  <a:pt x="341" y="317"/>
                </a:cubicBezTo>
                <a:cubicBezTo>
                  <a:pt x="181" y="479"/>
                  <a:pt x="181" y="479"/>
                  <a:pt x="181" y="479"/>
                </a:cubicBezTo>
                <a:cubicBezTo>
                  <a:pt x="180" y="481"/>
                  <a:pt x="178" y="482"/>
                  <a:pt x="175" y="482"/>
                </a:cubicBezTo>
                <a:cubicBezTo>
                  <a:pt x="175" y="482"/>
                  <a:pt x="175" y="482"/>
                  <a:pt x="175" y="482"/>
                </a:cubicBezTo>
                <a:cubicBezTo>
                  <a:pt x="173" y="482"/>
                  <a:pt x="171" y="481"/>
                  <a:pt x="170" y="479"/>
                </a:cubicBezTo>
                <a:cubicBezTo>
                  <a:pt x="76" y="385"/>
                  <a:pt x="76" y="385"/>
                  <a:pt x="76" y="385"/>
                </a:cubicBezTo>
                <a:cubicBezTo>
                  <a:pt x="73" y="382"/>
                  <a:pt x="73" y="377"/>
                  <a:pt x="76" y="374"/>
                </a:cubicBezTo>
                <a:cubicBezTo>
                  <a:pt x="79" y="371"/>
                  <a:pt x="84" y="371"/>
                  <a:pt x="87" y="374"/>
                </a:cubicBezTo>
                <a:cubicBezTo>
                  <a:pt x="175" y="462"/>
                  <a:pt x="175" y="462"/>
                  <a:pt x="175" y="462"/>
                </a:cubicBezTo>
                <a:cubicBezTo>
                  <a:pt x="330" y="305"/>
                  <a:pt x="330" y="305"/>
                  <a:pt x="330" y="305"/>
                </a:cubicBezTo>
                <a:cubicBezTo>
                  <a:pt x="333" y="302"/>
                  <a:pt x="338" y="302"/>
                  <a:pt x="341" y="305"/>
                </a:cubicBezTo>
                <a:close/>
                <a:moveTo>
                  <a:pt x="392" y="143"/>
                </a:moveTo>
                <a:cubicBezTo>
                  <a:pt x="392" y="585"/>
                  <a:pt x="392" y="585"/>
                  <a:pt x="392" y="585"/>
                </a:cubicBezTo>
                <a:cubicBezTo>
                  <a:pt x="392" y="604"/>
                  <a:pt x="376" y="620"/>
                  <a:pt x="357" y="620"/>
                </a:cubicBezTo>
                <a:cubicBezTo>
                  <a:pt x="35" y="620"/>
                  <a:pt x="35" y="620"/>
                  <a:pt x="35" y="620"/>
                </a:cubicBezTo>
                <a:cubicBezTo>
                  <a:pt x="16" y="620"/>
                  <a:pt x="0" y="604"/>
                  <a:pt x="0" y="585"/>
                </a:cubicBezTo>
                <a:cubicBezTo>
                  <a:pt x="0" y="143"/>
                  <a:pt x="0" y="143"/>
                  <a:pt x="0" y="143"/>
                </a:cubicBezTo>
                <a:cubicBezTo>
                  <a:pt x="0" y="123"/>
                  <a:pt x="16" y="107"/>
                  <a:pt x="35" y="107"/>
                </a:cubicBezTo>
                <a:cubicBezTo>
                  <a:pt x="70" y="107"/>
                  <a:pt x="70" y="107"/>
                  <a:pt x="70" y="107"/>
                </a:cubicBezTo>
                <a:cubicBezTo>
                  <a:pt x="70" y="102"/>
                  <a:pt x="70" y="102"/>
                  <a:pt x="70" y="102"/>
                </a:cubicBezTo>
                <a:cubicBezTo>
                  <a:pt x="70" y="82"/>
                  <a:pt x="86" y="66"/>
                  <a:pt x="105" y="66"/>
                </a:cubicBezTo>
                <a:cubicBezTo>
                  <a:pt x="133" y="66"/>
                  <a:pt x="133" y="66"/>
                  <a:pt x="133" y="66"/>
                </a:cubicBezTo>
                <a:cubicBezTo>
                  <a:pt x="133" y="48"/>
                  <a:pt x="133" y="48"/>
                  <a:pt x="133" y="48"/>
                </a:cubicBezTo>
                <a:cubicBezTo>
                  <a:pt x="133" y="22"/>
                  <a:pt x="155" y="0"/>
                  <a:pt x="182" y="0"/>
                </a:cubicBezTo>
                <a:cubicBezTo>
                  <a:pt x="218" y="0"/>
                  <a:pt x="218" y="0"/>
                  <a:pt x="218" y="0"/>
                </a:cubicBezTo>
                <a:cubicBezTo>
                  <a:pt x="245" y="0"/>
                  <a:pt x="267" y="22"/>
                  <a:pt x="267" y="48"/>
                </a:cubicBezTo>
                <a:cubicBezTo>
                  <a:pt x="267" y="66"/>
                  <a:pt x="267" y="66"/>
                  <a:pt x="267" y="66"/>
                </a:cubicBezTo>
                <a:cubicBezTo>
                  <a:pt x="294" y="66"/>
                  <a:pt x="294" y="66"/>
                  <a:pt x="294" y="66"/>
                </a:cubicBezTo>
                <a:cubicBezTo>
                  <a:pt x="314" y="66"/>
                  <a:pt x="330" y="82"/>
                  <a:pt x="330" y="102"/>
                </a:cubicBezTo>
                <a:cubicBezTo>
                  <a:pt x="330" y="107"/>
                  <a:pt x="330" y="107"/>
                  <a:pt x="330" y="107"/>
                </a:cubicBezTo>
                <a:cubicBezTo>
                  <a:pt x="357" y="107"/>
                  <a:pt x="357" y="107"/>
                  <a:pt x="357" y="107"/>
                </a:cubicBezTo>
                <a:cubicBezTo>
                  <a:pt x="376" y="107"/>
                  <a:pt x="392" y="123"/>
                  <a:pt x="392" y="143"/>
                </a:cubicBezTo>
                <a:close/>
                <a:moveTo>
                  <a:pt x="86" y="129"/>
                </a:moveTo>
                <a:cubicBezTo>
                  <a:pt x="86" y="139"/>
                  <a:pt x="95" y="148"/>
                  <a:pt x="105" y="148"/>
                </a:cubicBezTo>
                <a:cubicBezTo>
                  <a:pt x="294" y="148"/>
                  <a:pt x="294" y="148"/>
                  <a:pt x="294" y="148"/>
                </a:cubicBezTo>
                <a:cubicBezTo>
                  <a:pt x="305" y="148"/>
                  <a:pt x="314" y="139"/>
                  <a:pt x="314" y="129"/>
                </a:cubicBezTo>
                <a:cubicBezTo>
                  <a:pt x="314" y="102"/>
                  <a:pt x="314" y="102"/>
                  <a:pt x="314" y="102"/>
                </a:cubicBezTo>
                <a:cubicBezTo>
                  <a:pt x="314" y="91"/>
                  <a:pt x="305" y="82"/>
                  <a:pt x="294" y="82"/>
                </a:cubicBezTo>
                <a:cubicBezTo>
                  <a:pt x="259" y="82"/>
                  <a:pt x="259" y="82"/>
                  <a:pt x="259" y="82"/>
                </a:cubicBezTo>
                <a:cubicBezTo>
                  <a:pt x="254" y="82"/>
                  <a:pt x="251" y="79"/>
                  <a:pt x="251" y="74"/>
                </a:cubicBezTo>
                <a:cubicBezTo>
                  <a:pt x="251" y="48"/>
                  <a:pt x="251" y="48"/>
                  <a:pt x="251" y="48"/>
                </a:cubicBezTo>
                <a:cubicBezTo>
                  <a:pt x="251" y="30"/>
                  <a:pt x="236" y="16"/>
                  <a:pt x="218" y="16"/>
                </a:cubicBezTo>
                <a:cubicBezTo>
                  <a:pt x="182" y="16"/>
                  <a:pt x="182" y="16"/>
                  <a:pt x="182" y="16"/>
                </a:cubicBezTo>
                <a:cubicBezTo>
                  <a:pt x="164" y="16"/>
                  <a:pt x="149" y="30"/>
                  <a:pt x="149" y="48"/>
                </a:cubicBezTo>
                <a:cubicBezTo>
                  <a:pt x="149" y="74"/>
                  <a:pt x="149" y="74"/>
                  <a:pt x="149" y="74"/>
                </a:cubicBezTo>
                <a:cubicBezTo>
                  <a:pt x="149" y="79"/>
                  <a:pt x="146" y="82"/>
                  <a:pt x="141" y="82"/>
                </a:cubicBezTo>
                <a:cubicBezTo>
                  <a:pt x="105" y="82"/>
                  <a:pt x="105" y="82"/>
                  <a:pt x="105" y="82"/>
                </a:cubicBezTo>
                <a:cubicBezTo>
                  <a:pt x="95" y="82"/>
                  <a:pt x="86" y="91"/>
                  <a:pt x="86" y="102"/>
                </a:cubicBezTo>
                <a:lnTo>
                  <a:pt x="86" y="129"/>
                </a:lnTo>
                <a:close/>
                <a:moveTo>
                  <a:pt x="376" y="143"/>
                </a:moveTo>
                <a:cubicBezTo>
                  <a:pt x="376" y="132"/>
                  <a:pt x="368" y="123"/>
                  <a:pt x="357" y="123"/>
                </a:cubicBezTo>
                <a:cubicBezTo>
                  <a:pt x="330" y="123"/>
                  <a:pt x="330" y="123"/>
                  <a:pt x="330" y="123"/>
                </a:cubicBezTo>
                <a:cubicBezTo>
                  <a:pt x="330" y="129"/>
                  <a:pt x="330" y="129"/>
                  <a:pt x="330" y="129"/>
                </a:cubicBezTo>
                <a:cubicBezTo>
                  <a:pt x="330" y="148"/>
                  <a:pt x="314" y="164"/>
                  <a:pt x="294" y="164"/>
                </a:cubicBezTo>
                <a:cubicBezTo>
                  <a:pt x="105" y="164"/>
                  <a:pt x="105" y="164"/>
                  <a:pt x="105" y="164"/>
                </a:cubicBezTo>
                <a:cubicBezTo>
                  <a:pt x="86" y="164"/>
                  <a:pt x="70" y="148"/>
                  <a:pt x="70" y="129"/>
                </a:cubicBezTo>
                <a:cubicBezTo>
                  <a:pt x="70" y="123"/>
                  <a:pt x="70" y="123"/>
                  <a:pt x="70" y="123"/>
                </a:cubicBezTo>
                <a:cubicBezTo>
                  <a:pt x="35" y="123"/>
                  <a:pt x="35" y="123"/>
                  <a:pt x="35" y="123"/>
                </a:cubicBezTo>
                <a:cubicBezTo>
                  <a:pt x="24" y="123"/>
                  <a:pt x="16" y="132"/>
                  <a:pt x="16" y="143"/>
                </a:cubicBezTo>
                <a:cubicBezTo>
                  <a:pt x="16" y="585"/>
                  <a:pt x="16" y="585"/>
                  <a:pt x="16" y="585"/>
                </a:cubicBezTo>
                <a:cubicBezTo>
                  <a:pt x="16" y="596"/>
                  <a:pt x="24" y="604"/>
                  <a:pt x="35" y="604"/>
                </a:cubicBezTo>
                <a:cubicBezTo>
                  <a:pt x="357" y="604"/>
                  <a:pt x="357" y="604"/>
                  <a:pt x="357" y="604"/>
                </a:cubicBezTo>
                <a:cubicBezTo>
                  <a:pt x="368" y="604"/>
                  <a:pt x="376" y="596"/>
                  <a:pt x="376" y="585"/>
                </a:cubicBezTo>
                <a:lnTo>
                  <a:pt x="376" y="143"/>
                </a:lnTo>
                <a:close/>
              </a:path>
            </a:pathLst>
          </a:custGeom>
          <a:solidFill>
            <a:srgbClr val="FFFFFF"/>
          </a:solidFill>
          <a:ln>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07"/>
          <p:cNvSpPr>
            <a:spLocks noEditPoints="1"/>
          </p:cNvSpPr>
          <p:nvPr/>
        </p:nvSpPr>
        <p:spPr bwMode="auto">
          <a:xfrm>
            <a:off x="2716816" y="2354542"/>
            <a:ext cx="314660" cy="312684"/>
          </a:xfrm>
          <a:custGeom>
            <a:avLst/>
            <a:gdLst>
              <a:gd name="T0" fmla="*/ 591 w 610"/>
              <a:gd name="T1" fmla="*/ 523 h 606"/>
              <a:gd name="T2" fmla="*/ 463 w 610"/>
              <a:gd name="T3" fmla="*/ 395 h 606"/>
              <a:gd name="T4" fmla="*/ 432 w 610"/>
              <a:gd name="T5" fmla="*/ 74 h 606"/>
              <a:gd name="T6" fmla="*/ 253 w 610"/>
              <a:gd name="T7" fmla="*/ 0 h 606"/>
              <a:gd name="T8" fmla="*/ 74 w 610"/>
              <a:gd name="T9" fmla="*/ 74 h 606"/>
              <a:gd name="T10" fmla="*/ 0 w 610"/>
              <a:gd name="T11" fmla="*/ 253 h 606"/>
              <a:gd name="T12" fmla="*/ 74 w 610"/>
              <a:gd name="T13" fmla="*/ 433 h 606"/>
              <a:gd name="T14" fmla="*/ 253 w 610"/>
              <a:gd name="T15" fmla="*/ 507 h 606"/>
              <a:gd name="T16" fmla="*/ 395 w 610"/>
              <a:gd name="T17" fmla="*/ 464 h 606"/>
              <a:gd name="T18" fmla="*/ 522 w 610"/>
              <a:gd name="T19" fmla="*/ 591 h 606"/>
              <a:gd name="T20" fmla="*/ 557 w 610"/>
              <a:gd name="T21" fmla="*/ 606 h 606"/>
              <a:gd name="T22" fmla="*/ 591 w 610"/>
              <a:gd name="T23" fmla="*/ 591 h 606"/>
              <a:gd name="T24" fmla="*/ 591 w 610"/>
              <a:gd name="T25" fmla="*/ 523 h 606"/>
              <a:gd name="T26" fmla="*/ 84 w 610"/>
              <a:gd name="T27" fmla="*/ 423 h 606"/>
              <a:gd name="T28" fmla="*/ 14 w 610"/>
              <a:gd name="T29" fmla="*/ 253 h 606"/>
              <a:gd name="T30" fmla="*/ 84 w 610"/>
              <a:gd name="T31" fmla="*/ 84 h 606"/>
              <a:gd name="T32" fmla="*/ 253 w 610"/>
              <a:gd name="T33" fmla="*/ 14 h 606"/>
              <a:gd name="T34" fmla="*/ 422 w 610"/>
              <a:gd name="T35" fmla="*/ 84 h 606"/>
              <a:gd name="T36" fmla="*/ 449 w 610"/>
              <a:gd name="T37" fmla="*/ 391 h 606"/>
              <a:gd name="T38" fmla="*/ 448 w 610"/>
              <a:gd name="T39" fmla="*/ 392 h 606"/>
              <a:gd name="T40" fmla="*/ 422 w 610"/>
              <a:gd name="T41" fmla="*/ 423 h 606"/>
              <a:gd name="T42" fmla="*/ 392 w 610"/>
              <a:gd name="T43" fmla="*/ 448 h 606"/>
              <a:gd name="T44" fmla="*/ 391 w 610"/>
              <a:gd name="T45" fmla="*/ 449 h 606"/>
              <a:gd name="T46" fmla="*/ 253 w 610"/>
              <a:gd name="T47" fmla="*/ 493 h 606"/>
              <a:gd name="T48" fmla="*/ 84 w 610"/>
              <a:gd name="T49" fmla="*/ 423 h 606"/>
              <a:gd name="T50" fmla="*/ 581 w 610"/>
              <a:gd name="T51" fmla="*/ 581 h 606"/>
              <a:gd name="T52" fmla="*/ 532 w 610"/>
              <a:gd name="T53" fmla="*/ 581 h 606"/>
              <a:gd name="T54" fmla="*/ 406 w 610"/>
              <a:gd name="T55" fmla="*/ 455 h 606"/>
              <a:gd name="T56" fmla="*/ 432 w 610"/>
              <a:gd name="T57" fmla="*/ 433 h 606"/>
              <a:gd name="T58" fmla="*/ 455 w 610"/>
              <a:gd name="T59" fmla="*/ 406 h 606"/>
              <a:gd name="T60" fmla="*/ 581 w 610"/>
              <a:gd name="T61" fmla="*/ 533 h 606"/>
              <a:gd name="T62" fmla="*/ 581 w 610"/>
              <a:gd name="T63" fmla="*/ 58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0" h="606">
                <a:moveTo>
                  <a:pt x="591" y="523"/>
                </a:moveTo>
                <a:cubicBezTo>
                  <a:pt x="463" y="395"/>
                  <a:pt x="463" y="395"/>
                  <a:pt x="463" y="395"/>
                </a:cubicBezTo>
                <a:cubicBezTo>
                  <a:pt x="530" y="296"/>
                  <a:pt x="519" y="161"/>
                  <a:pt x="432" y="74"/>
                </a:cubicBezTo>
                <a:cubicBezTo>
                  <a:pt x="384" y="26"/>
                  <a:pt x="321" y="0"/>
                  <a:pt x="253" y="0"/>
                </a:cubicBezTo>
                <a:cubicBezTo>
                  <a:pt x="185" y="0"/>
                  <a:pt x="122" y="26"/>
                  <a:pt x="74" y="74"/>
                </a:cubicBezTo>
                <a:cubicBezTo>
                  <a:pt x="26" y="122"/>
                  <a:pt x="0" y="186"/>
                  <a:pt x="0" y="253"/>
                </a:cubicBezTo>
                <a:cubicBezTo>
                  <a:pt x="0" y="321"/>
                  <a:pt x="26" y="385"/>
                  <a:pt x="74" y="433"/>
                </a:cubicBezTo>
                <a:cubicBezTo>
                  <a:pt x="122" y="480"/>
                  <a:pt x="185" y="507"/>
                  <a:pt x="253" y="507"/>
                </a:cubicBezTo>
                <a:cubicBezTo>
                  <a:pt x="304" y="507"/>
                  <a:pt x="353" y="492"/>
                  <a:pt x="395" y="464"/>
                </a:cubicBezTo>
                <a:cubicBezTo>
                  <a:pt x="522" y="591"/>
                  <a:pt x="522" y="591"/>
                  <a:pt x="522" y="591"/>
                </a:cubicBezTo>
                <a:cubicBezTo>
                  <a:pt x="532" y="601"/>
                  <a:pt x="544" y="606"/>
                  <a:pt x="557" y="606"/>
                </a:cubicBezTo>
                <a:cubicBezTo>
                  <a:pt x="569" y="606"/>
                  <a:pt x="582" y="601"/>
                  <a:pt x="591" y="591"/>
                </a:cubicBezTo>
                <a:cubicBezTo>
                  <a:pt x="610" y="572"/>
                  <a:pt x="610" y="542"/>
                  <a:pt x="591" y="523"/>
                </a:cubicBezTo>
                <a:close/>
                <a:moveTo>
                  <a:pt x="84" y="423"/>
                </a:moveTo>
                <a:cubicBezTo>
                  <a:pt x="39" y="377"/>
                  <a:pt x="14" y="317"/>
                  <a:pt x="14" y="253"/>
                </a:cubicBezTo>
                <a:cubicBezTo>
                  <a:pt x="14" y="189"/>
                  <a:pt x="39" y="129"/>
                  <a:pt x="84" y="84"/>
                </a:cubicBezTo>
                <a:cubicBezTo>
                  <a:pt x="129" y="39"/>
                  <a:pt x="189" y="14"/>
                  <a:pt x="253" y="14"/>
                </a:cubicBezTo>
                <a:cubicBezTo>
                  <a:pt x="317" y="14"/>
                  <a:pt x="377" y="39"/>
                  <a:pt x="422" y="84"/>
                </a:cubicBezTo>
                <a:cubicBezTo>
                  <a:pt x="506" y="168"/>
                  <a:pt x="514" y="298"/>
                  <a:pt x="449" y="391"/>
                </a:cubicBezTo>
                <a:cubicBezTo>
                  <a:pt x="448" y="392"/>
                  <a:pt x="448" y="392"/>
                  <a:pt x="448" y="392"/>
                </a:cubicBezTo>
                <a:cubicBezTo>
                  <a:pt x="440" y="403"/>
                  <a:pt x="432" y="413"/>
                  <a:pt x="422" y="423"/>
                </a:cubicBezTo>
                <a:cubicBezTo>
                  <a:pt x="413" y="432"/>
                  <a:pt x="403" y="441"/>
                  <a:pt x="392" y="448"/>
                </a:cubicBezTo>
                <a:cubicBezTo>
                  <a:pt x="392" y="448"/>
                  <a:pt x="391" y="449"/>
                  <a:pt x="391" y="449"/>
                </a:cubicBezTo>
                <a:cubicBezTo>
                  <a:pt x="351" y="477"/>
                  <a:pt x="303" y="493"/>
                  <a:pt x="253" y="493"/>
                </a:cubicBezTo>
                <a:cubicBezTo>
                  <a:pt x="189" y="493"/>
                  <a:pt x="129" y="468"/>
                  <a:pt x="84" y="423"/>
                </a:cubicBezTo>
                <a:close/>
                <a:moveTo>
                  <a:pt x="581" y="581"/>
                </a:moveTo>
                <a:cubicBezTo>
                  <a:pt x="568" y="595"/>
                  <a:pt x="546" y="595"/>
                  <a:pt x="532" y="581"/>
                </a:cubicBezTo>
                <a:cubicBezTo>
                  <a:pt x="406" y="455"/>
                  <a:pt x="406" y="455"/>
                  <a:pt x="406" y="455"/>
                </a:cubicBezTo>
                <a:cubicBezTo>
                  <a:pt x="415" y="448"/>
                  <a:pt x="424" y="441"/>
                  <a:pt x="432" y="433"/>
                </a:cubicBezTo>
                <a:cubicBezTo>
                  <a:pt x="440" y="424"/>
                  <a:pt x="448" y="415"/>
                  <a:pt x="455" y="406"/>
                </a:cubicBezTo>
                <a:cubicBezTo>
                  <a:pt x="581" y="533"/>
                  <a:pt x="581" y="533"/>
                  <a:pt x="581" y="533"/>
                </a:cubicBezTo>
                <a:cubicBezTo>
                  <a:pt x="595" y="546"/>
                  <a:pt x="595" y="568"/>
                  <a:pt x="581" y="5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p:nvPr/>
        </p:nvSpPr>
        <p:spPr>
          <a:xfrm>
            <a:off x="1089553" y="1149371"/>
            <a:ext cx="6955365" cy="553357"/>
          </a:xfrm>
          <a:prstGeom prst="rect">
            <a:avLst/>
          </a:prstGeom>
          <a:solidFill>
            <a:schemeClr val="bg1"/>
          </a:solidFill>
          <a:ln>
            <a:noFill/>
          </a:ln>
        </p:spPr>
        <p:txBody>
          <a:bodyPr wrap="square">
            <a:spAutoFit/>
          </a:bodyPr>
          <a:lstStyle/>
          <a:p>
            <a:pPr algn="ctr">
              <a:lnSpc>
                <a:spcPct val="107000"/>
              </a:lnSpc>
            </a:pPr>
            <a:r>
              <a:rPr lang="en-CA" sz="1400" dirty="0" smtClean="0">
                <a:solidFill>
                  <a:schemeClr val="accent1"/>
                </a:solidFill>
              </a:rPr>
              <a:t>…better protect </a:t>
            </a:r>
            <a:r>
              <a:rPr lang="en-CA" sz="1400" dirty="0">
                <a:solidFill>
                  <a:schemeClr val="accent1"/>
                </a:solidFill>
              </a:rPr>
              <a:t>your organization with an </a:t>
            </a:r>
            <a:r>
              <a:rPr lang="en-CA" sz="1400" b="1" dirty="0">
                <a:solidFill>
                  <a:schemeClr val="accent1"/>
                </a:solidFill>
              </a:rPr>
              <a:t>interdependent and collaborative </a:t>
            </a:r>
            <a:r>
              <a:rPr lang="en-CA" sz="1400" dirty="0">
                <a:solidFill>
                  <a:schemeClr val="accent1"/>
                </a:solidFill>
              </a:rPr>
              <a:t>security operations </a:t>
            </a:r>
            <a:r>
              <a:rPr lang="en-CA" sz="1400" dirty="0" smtClean="0">
                <a:solidFill>
                  <a:schemeClr val="accent1"/>
                </a:solidFill>
              </a:rPr>
              <a:t>program. </a:t>
            </a:r>
            <a:endParaRPr lang="en-CA" sz="1400" dirty="0">
              <a:solidFill>
                <a:schemeClr val="accent1"/>
              </a:solidFill>
            </a:endParaRPr>
          </a:p>
        </p:txBody>
      </p:sp>
    </p:spTree>
    <p:extLst>
      <p:ext uri="{BB962C8B-B14F-4D97-AF65-F5344CB8AC3E}">
        <p14:creationId xmlns:p14="http://schemas.microsoft.com/office/powerpoint/2010/main" val="363396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p:nvPr/>
        </p:nvGrpSpPr>
        <p:grpSpPr>
          <a:xfrm>
            <a:off x="1270157" y="1101013"/>
            <a:ext cx="7812883" cy="5276126"/>
            <a:chOff x="661749" y="808936"/>
            <a:chExt cx="8295988" cy="5625917"/>
          </a:xfrm>
        </p:grpSpPr>
        <p:sp>
          <p:nvSpPr>
            <p:cNvPr id="5" name="TextBox 3"/>
            <p:cNvSpPr txBox="1"/>
            <p:nvPr/>
          </p:nvSpPr>
          <p:spPr>
            <a:xfrm>
              <a:off x="2111342" y="808936"/>
              <a:ext cx="5400226" cy="360999"/>
            </a:xfrm>
            <a:prstGeom prst="rect">
              <a:avLst/>
            </a:prstGeom>
            <a:ln>
              <a:noFill/>
            </a:ln>
          </p:spPr>
          <p:txBody>
            <a:bodyPr wrap="square" rtlCol="0" anchor="ctr">
              <a:spAutoFit/>
            </a:bodyPr>
            <a:lstStyle/>
            <a:p>
              <a:pPr algn="ctr"/>
              <a:r>
                <a:rPr lang="en-CA" sz="1600" b="1" dirty="0" smtClean="0"/>
                <a:t>Information Security Framework</a:t>
              </a:r>
            </a:p>
          </p:txBody>
        </p:sp>
        <p:sp>
          <p:nvSpPr>
            <p:cNvPr id="6" name="Rectangle 66"/>
            <p:cNvSpPr/>
            <p:nvPr/>
          </p:nvSpPr>
          <p:spPr>
            <a:xfrm>
              <a:off x="661749" y="1207711"/>
              <a:ext cx="8295988" cy="1648316"/>
            </a:xfrm>
            <a:prstGeom prst="rect">
              <a:avLst/>
            </a:prstGeom>
            <a:solidFill>
              <a:srgbClr val="CBD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8" name="Rectangle 67"/>
            <p:cNvSpPr/>
            <p:nvPr/>
          </p:nvSpPr>
          <p:spPr>
            <a:xfrm>
              <a:off x="661749" y="2977906"/>
              <a:ext cx="8295988" cy="3456947"/>
            </a:xfrm>
            <a:prstGeom prst="rect">
              <a:avLst/>
            </a:prstGeom>
            <a:solidFill>
              <a:srgbClr val="CBD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9" name="TextBox 68"/>
            <p:cNvSpPr txBox="1"/>
            <p:nvPr/>
          </p:nvSpPr>
          <p:spPr>
            <a:xfrm rot="16200000">
              <a:off x="165469" y="1728231"/>
              <a:ext cx="1599838" cy="607277"/>
            </a:xfrm>
            <a:prstGeom prst="rect">
              <a:avLst/>
            </a:prstGeom>
            <a:ln>
              <a:noFill/>
            </a:ln>
          </p:spPr>
          <p:txBody>
            <a:bodyPr wrap="square" rtlCol="0" anchor="ctr">
              <a:noAutofit/>
            </a:bodyPr>
            <a:lstStyle/>
            <a:p>
              <a:pPr algn="ctr"/>
              <a:r>
                <a:rPr lang="en-CA" sz="1400" b="1" dirty="0" smtClean="0"/>
                <a:t>Governance</a:t>
              </a:r>
            </a:p>
          </p:txBody>
        </p:sp>
        <p:sp>
          <p:nvSpPr>
            <p:cNvPr id="10" name="TextBox 69"/>
            <p:cNvSpPr txBox="1"/>
            <p:nvPr/>
          </p:nvSpPr>
          <p:spPr>
            <a:xfrm rot="16200000">
              <a:off x="-727049" y="4421665"/>
              <a:ext cx="3384875" cy="607277"/>
            </a:xfrm>
            <a:prstGeom prst="rect">
              <a:avLst/>
            </a:prstGeom>
            <a:ln>
              <a:noFill/>
            </a:ln>
          </p:spPr>
          <p:txBody>
            <a:bodyPr wrap="square" rtlCol="0" anchor="ctr">
              <a:noAutofit/>
            </a:bodyPr>
            <a:lstStyle/>
            <a:p>
              <a:pPr algn="ctr"/>
              <a:r>
                <a:rPr lang="en-CA" sz="1400" b="1" dirty="0" smtClean="0"/>
                <a:t>Management</a:t>
              </a:r>
            </a:p>
          </p:txBody>
        </p:sp>
        <p:sp>
          <p:nvSpPr>
            <p:cNvPr id="11" name="Rectangle 70"/>
            <p:cNvSpPr/>
            <p:nvPr/>
          </p:nvSpPr>
          <p:spPr>
            <a:xfrm>
              <a:off x="1433073" y="1305295"/>
              <a:ext cx="1787351" cy="1453774"/>
            </a:xfrm>
            <a:prstGeom prst="rect">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2" name="Rectangle 71"/>
            <p:cNvSpPr/>
            <p:nvPr/>
          </p:nvSpPr>
          <p:spPr>
            <a:xfrm>
              <a:off x="1269027" y="3077129"/>
              <a:ext cx="7598839" cy="215098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3" name="TextBox 72"/>
            <p:cNvSpPr txBox="1"/>
            <p:nvPr/>
          </p:nvSpPr>
          <p:spPr>
            <a:xfrm>
              <a:off x="1433070" y="1305292"/>
              <a:ext cx="1787354" cy="253916"/>
            </a:xfrm>
            <a:prstGeom prst="rect">
              <a:avLst/>
            </a:prstGeom>
            <a:ln>
              <a:noFill/>
            </a:ln>
          </p:spPr>
          <p:txBody>
            <a:bodyPr wrap="square" rtlCol="0">
              <a:spAutoFit/>
            </a:bodyPr>
            <a:lstStyle/>
            <a:p>
              <a:r>
                <a:rPr lang="en-CA" sz="1050" b="1" dirty="0" smtClean="0"/>
                <a:t>Context &amp; Leadership</a:t>
              </a:r>
            </a:p>
          </p:txBody>
        </p:sp>
        <p:sp>
          <p:nvSpPr>
            <p:cNvPr id="14" name="Rectangle 73"/>
            <p:cNvSpPr/>
            <p:nvPr/>
          </p:nvSpPr>
          <p:spPr>
            <a:xfrm>
              <a:off x="1553287" y="1590336"/>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chemeClr val="bg1">
                      <a:lumMod val="75000"/>
                    </a:schemeClr>
                  </a:solidFill>
                </a:rPr>
                <a:t>Information Security Charter</a:t>
              </a:r>
            </a:p>
          </p:txBody>
        </p:sp>
        <p:sp>
          <p:nvSpPr>
            <p:cNvPr id="15" name="Rectangle 74"/>
            <p:cNvSpPr/>
            <p:nvPr/>
          </p:nvSpPr>
          <p:spPr>
            <a:xfrm>
              <a:off x="1553287" y="2315981"/>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Culture and Awareness</a:t>
              </a:r>
              <a:endParaRPr lang="en-CA" sz="800" b="1" dirty="0">
                <a:solidFill>
                  <a:schemeClr val="bg1">
                    <a:lumMod val="75000"/>
                  </a:schemeClr>
                </a:solidFill>
              </a:endParaRPr>
            </a:p>
          </p:txBody>
        </p:sp>
        <p:sp>
          <p:nvSpPr>
            <p:cNvPr id="16" name="Rectangle 75"/>
            <p:cNvSpPr/>
            <p:nvPr/>
          </p:nvSpPr>
          <p:spPr>
            <a:xfrm>
              <a:off x="1553287" y="1953159"/>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Information Security Organizational Structure</a:t>
              </a:r>
              <a:endParaRPr lang="en-CA" sz="800" b="1" dirty="0">
                <a:solidFill>
                  <a:schemeClr val="bg1"/>
                </a:solidFill>
              </a:endParaRPr>
            </a:p>
          </p:txBody>
        </p:sp>
        <p:sp>
          <p:nvSpPr>
            <p:cNvPr id="17" name="TextBox 76"/>
            <p:cNvSpPr txBox="1"/>
            <p:nvPr/>
          </p:nvSpPr>
          <p:spPr>
            <a:xfrm>
              <a:off x="1269026" y="3093098"/>
              <a:ext cx="988637" cy="261610"/>
            </a:xfrm>
            <a:prstGeom prst="rect">
              <a:avLst/>
            </a:prstGeom>
            <a:ln>
              <a:noFill/>
            </a:ln>
          </p:spPr>
          <p:txBody>
            <a:bodyPr wrap="square" rtlCol="0">
              <a:spAutoFit/>
            </a:bodyPr>
            <a:lstStyle/>
            <a:p>
              <a:r>
                <a:rPr lang="en-CA" sz="1050" b="1" dirty="0" smtClean="0"/>
                <a:t>Prevention</a:t>
              </a:r>
            </a:p>
          </p:txBody>
        </p:sp>
        <p:sp>
          <p:nvSpPr>
            <p:cNvPr id="18" name="Rectangle 77"/>
            <p:cNvSpPr/>
            <p:nvPr/>
          </p:nvSpPr>
          <p:spPr>
            <a:xfrm>
              <a:off x="1433073" y="3357172"/>
              <a:ext cx="1789200" cy="706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9" name="Rectangle 78"/>
            <p:cNvSpPr/>
            <p:nvPr/>
          </p:nvSpPr>
          <p:spPr>
            <a:xfrm>
              <a:off x="1433073" y="4101147"/>
              <a:ext cx="1789200" cy="1064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21" name="Rectangle 80"/>
            <p:cNvSpPr/>
            <p:nvPr/>
          </p:nvSpPr>
          <p:spPr>
            <a:xfrm>
              <a:off x="1553287" y="3628351"/>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Identity and Access Management</a:t>
              </a:r>
              <a:endParaRPr lang="en-CA" sz="800" b="1" dirty="0">
                <a:solidFill>
                  <a:schemeClr val="bg1">
                    <a:lumMod val="75000"/>
                  </a:schemeClr>
                </a:solidFill>
              </a:endParaRPr>
            </a:p>
          </p:txBody>
        </p:sp>
        <p:sp>
          <p:nvSpPr>
            <p:cNvPr id="22" name="TextBox 81"/>
            <p:cNvSpPr txBox="1"/>
            <p:nvPr/>
          </p:nvSpPr>
          <p:spPr>
            <a:xfrm>
              <a:off x="1433070" y="3354594"/>
              <a:ext cx="1356545" cy="253916"/>
            </a:xfrm>
            <a:prstGeom prst="rect">
              <a:avLst/>
            </a:prstGeom>
            <a:ln>
              <a:noFill/>
            </a:ln>
          </p:spPr>
          <p:txBody>
            <a:bodyPr wrap="none" rtlCol="0">
              <a:spAutoFit/>
            </a:bodyPr>
            <a:lstStyle/>
            <a:p>
              <a:r>
                <a:rPr lang="en-CA" sz="1050" b="1" dirty="0" smtClean="0"/>
                <a:t>Identity Security</a:t>
              </a:r>
            </a:p>
          </p:txBody>
        </p:sp>
        <p:sp>
          <p:nvSpPr>
            <p:cNvPr id="23" name="TextBox 82"/>
            <p:cNvSpPr txBox="1"/>
            <p:nvPr/>
          </p:nvSpPr>
          <p:spPr>
            <a:xfrm>
              <a:off x="1433070" y="4101143"/>
              <a:ext cx="1153470" cy="253916"/>
            </a:xfrm>
            <a:prstGeom prst="rect">
              <a:avLst/>
            </a:prstGeom>
            <a:ln>
              <a:noFill/>
            </a:ln>
          </p:spPr>
          <p:txBody>
            <a:bodyPr wrap="none" rtlCol="0">
              <a:spAutoFit/>
            </a:bodyPr>
            <a:lstStyle/>
            <a:p>
              <a:r>
                <a:rPr lang="en-CA" sz="1050" b="1" dirty="0" smtClean="0"/>
                <a:t>Data Security</a:t>
              </a:r>
            </a:p>
          </p:txBody>
        </p:sp>
        <p:sp>
          <p:nvSpPr>
            <p:cNvPr id="24" name="Rectangle 83"/>
            <p:cNvSpPr/>
            <p:nvPr/>
          </p:nvSpPr>
          <p:spPr>
            <a:xfrm>
              <a:off x="1553287" y="4364682"/>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Hardware Asset Management</a:t>
              </a:r>
              <a:endParaRPr lang="en-CA" sz="800" b="1" dirty="0">
                <a:solidFill>
                  <a:schemeClr val="bg1">
                    <a:lumMod val="75000"/>
                  </a:schemeClr>
                </a:solidFill>
              </a:endParaRPr>
            </a:p>
          </p:txBody>
        </p:sp>
        <p:sp>
          <p:nvSpPr>
            <p:cNvPr id="25" name="Rectangle 84"/>
            <p:cNvSpPr/>
            <p:nvPr/>
          </p:nvSpPr>
          <p:spPr>
            <a:xfrm>
              <a:off x="1553287" y="4727661"/>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Data Security &amp; Privacy</a:t>
              </a:r>
              <a:endParaRPr lang="en-CA" sz="800" b="1" dirty="0">
                <a:solidFill>
                  <a:schemeClr val="bg1">
                    <a:lumMod val="75000"/>
                  </a:schemeClr>
                </a:solidFill>
              </a:endParaRPr>
            </a:p>
          </p:txBody>
        </p:sp>
        <p:sp>
          <p:nvSpPr>
            <p:cNvPr id="26" name="TextBox 85"/>
            <p:cNvSpPr txBox="1"/>
            <p:nvPr/>
          </p:nvSpPr>
          <p:spPr>
            <a:xfrm>
              <a:off x="3366164" y="3354594"/>
              <a:ext cx="1796248" cy="253916"/>
            </a:xfrm>
            <a:prstGeom prst="rect">
              <a:avLst/>
            </a:prstGeom>
            <a:ln>
              <a:noFill/>
            </a:ln>
          </p:spPr>
          <p:txBody>
            <a:bodyPr wrap="none" rtlCol="0">
              <a:spAutoFit/>
            </a:bodyPr>
            <a:lstStyle/>
            <a:p>
              <a:r>
                <a:rPr lang="en-CA" sz="1050" b="1" dirty="0" smtClean="0"/>
                <a:t>Infrastructure Security</a:t>
              </a:r>
            </a:p>
          </p:txBody>
        </p:sp>
        <p:sp>
          <p:nvSpPr>
            <p:cNvPr id="27" name="Rectangle 86"/>
            <p:cNvSpPr/>
            <p:nvPr/>
          </p:nvSpPr>
          <p:spPr>
            <a:xfrm>
              <a:off x="3486381" y="362835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Network Security</a:t>
              </a:r>
              <a:endParaRPr lang="en-CA" sz="800" b="1" dirty="0">
                <a:solidFill>
                  <a:schemeClr val="bg1"/>
                </a:solidFill>
              </a:endParaRPr>
            </a:p>
          </p:txBody>
        </p:sp>
        <p:sp>
          <p:nvSpPr>
            <p:cNvPr id="28" name="Rectangle 87"/>
            <p:cNvSpPr/>
            <p:nvPr/>
          </p:nvSpPr>
          <p:spPr>
            <a:xfrm>
              <a:off x="3366167" y="1305295"/>
              <a:ext cx="1787351" cy="14537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29" name="TextBox 88"/>
            <p:cNvSpPr txBox="1"/>
            <p:nvPr/>
          </p:nvSpPr>
          <p:spPr>
            <a:xfrm>
              <a:off x="3366164" y="1305214"/>
              <a:ext cx="1826138" cy="253916"/>
            </a:xfrm>
            <a:prstGeom prst="rect">
              <a:avLst/>
            </a:prstGeom>
            <a:ln>
              <a:noFill/>
            </a:ln>
          </p:spPr>
          <p:txBody>
            <a:bodyPr wrap="square" rtlCol="0">
              <a:spAutoFit/>
            </a:bodyPr>
            <a:lstStyle/>
            <a:p>
              <a:r>
                <a:rPr lang="en-CA" sz="1050" b="1" dirty="0" smtClean="0"/>
                <a:t>Evaluation &amp; Direction</a:t>
              </a:r>
            </a:p>
          </p:txBody>
        </p:sp>
        <p:sp>
          <p:nvSpPr>
            <p:cNvPr id="30" name="Rectangle 89"/>
            <p:cNvSpPr/>
            <p:nvPr/>
          </p:nvSpPr>
          <p:spPr>
            <a:xfrm>
              <a:off x="3486381" y="1590336"/>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chemeClr val="bg1">
                      <a:lumMod val="75000"/>
                    </a:schemeClr>
                  </a:solidFill>
                </a:rPr>
                <a:t>Security Risk Management</a:t>
              </a:r>
            </a:p>
          </p:txBody>
        </p:sp>
        <p:sp>
          <p:nvSpPr>
            <p:cNvPr id="31" name="Rectangle 90"/>
            <p:cNvSpPr/>
            <p:nvPr/>
          </p:nvSpPr>
          <p:spPr>
            <a:xfrm>
              <a:off x="3486381" y="231598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Security Strategy &amp; Communication</a:t>
              </a:r>
              <a:endParaRPr lang="en-CA" sz="800" b="1" dirty="0">
                <a:solidFill>
                  <a:schemeClr val="bg1"/>
                </a:solidFill>
              </a:endParaRPr>
            </a:p>
          </p:txBody>
        </p:sp>
        <p:sp>
          <p:nvSpPr>
            <p:cNvPr id="32" name="Rectangle 91"/>
            <p:cNvSpPr/>
            <p:nvPr/>
          </p:nvSpPr>
          <p:spPr>
            <a:xfrm>
              <a:off x="3486381" y="1953159"/>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Security Policies</a:t>
              </a:r>
              <a:endParaRPr lang="en-CA" sz="800" b="1" dirty="0">
                <a:solidFill>
                  <a:schemeClr val="bg1"/>
                </a:solidFill>
              </a:endParaRPr>
            </a:p>
          </p:txBody>
        </p:sp>
        <p:sp>
          <p:nvSpPr>
            <p:cNvPr id="33" name="Rectangle 92"/>
            <p:cNvSpPr/>
            <p:nvPr/>
          </p:nvSpPr>
          <p:spPr>
            <a:xfrm>
              <a:off x="3486381" y="3994788"/>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Endpoint Security</a:t>
              </a:r>
              <a:endParaRPr lang="en-CA" sz="800" b="1" dirty="0">
                <a:solidFill>
                  <a:schemeClr val="bg1"/>
                </a:solidFill>
              </a:endParaRPr>
            </a:p>
          </p:txBody>
        </p:sp>
        <p:sp>
          <p:nvSpPr>
            <p:cNvPr id="34" name="Rectangle 93"/>
            <p:cNvSpPr/>
            <p:nvPr/>
          </p:nvSpPr>
          <p:spPr>
            <a:xfrm>
              <a:off x="3486381" y="4361225"/>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Malicious Code</a:t>
              </a:r>
              <a:endParaRPr lang="en-CA" sz="800" b="1" dirty="0">
                <a:solidFill>
                  <a:schemeClr val="bg1"/>
                </a:solidFill>
              </a:endParaRPr>
            </a:p>
          </p:txBody>
        </p:sp>
        <p:sp>
          <p:nvSpPr>
            <p:cNvPr id="35" name="Rectangle 94"/>
            <p:cNvSpPr/>
            <p:nvPr/>
          </p:nvSpPr>
          <p:spPr>
            <a:xfrm>
              <a:off x="3486312" y="472766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Security</a:t>
              </a:r>
              <a:endParaRPr lang="en-CA" sz="800" b="1" dirty="0">
                <a:solidFill>
                  <a:schemeClr val="bg1"/>
                </a:solidFill>
              </a:endParaRPr>
            </a:p>
          </p:txBody>
        </p:sp>
        <p:sp>
          <p:nvSpPr>
            <p:cNvPr id="36" name="Rectangle 95"/>
            <p:cNvSpPr/>
            <p:nvPr/>
          </p:nvSpPr>
          <p:spPr>
            <a:xfrm>
              <a:off x="5154239" y="472766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Cloud Security</a:t>
              </a:r>
              <a:endParaRPr lang="en-CA" sz="800" b="1" dirty="0">
                <a:solidFill>
                  <a:schemeClr val="bg1"/>
                </a:solidFill>
              </a:endParaRPr>
            </a:p>
          </p:txBody>
        </p:sp>
        <p:sp>
          <p:nvSpPr>
            <p:cNvPr id="37" name="Rectangle 96"/>
            <p:cNvSpPr/>
            <p:nvPr/>
          </p:nvSpPr>
          <p:spPr>
            <a:xfrm>
              <a:off x="5154239" y="362835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Vulnerability Management</a:t>
              </a:r>
              <a:endParaRPr lang="en-CA" sz="800" b="1" dirty="0">
                <a:solidFill>
                  <a:schemeClr val="bg1"/>
                </a:solidFill>
              </a:endParaRPr>
            </a:p>
          </p:txBody>
        </p:sp>
        <p:sp>
          <p:nvSpPr>
            <p:cNvPr id="38" name="Rectangle 97"/>
            <p:cNvSpPr/>
            <p:nvPr/>
          </p:nvSpPr>
          <p:spPr>
            <a:xfrm>
              <a:off x="5154239" y="3994788"/>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Cryptography Management</a:t>
              </a:r>
              <a:endParaRPr lang="en-CA" sz="800" b="1" dirty="0">
                <a:solidFill>
                  <a:schemeClr val="bg1">
                    <a:lumMod val="75000"/>
                  </a:schemeClr>
                </a:solidFill>
              </a:endParaRPr>
            </a:p>
          </p:txBody>
        </p:sp>
        <p:sp>
          <p:nvSpPr>
            <p:cNvPr id="39" name="Rectangle 98"/>
            <p:cNvSpPr/>
            <p:nvPr/>
          </p:nvSpPr>
          <p:spPr>
            <a:xfrm>
              <a:off x="5154239" y="4361225"/>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Physical Security</a:t>
              </a:r>
              <a:endParaRPr lang="en-CA" sz="800" b="1" dirty="0">
                <a:solidFill>
                  <a:schemeClr val="bg1">
                    <a:lumMod val="75000"/>
                  </a:schemeClr>
                </a:solidFill>
              </a:endParaRPr>
            </a:p>
          </p:txBody>
        </p:sp>
        <p:sp>
          <p:nvSpPr>
            <p:cNvPr id="40" name="Rectangle 99"/>
            <p:cNvSpPr/>
            <p:nvPr/>
          </p:nvSpPr>
          <p:spPr>
            <a:xfrm>
              <a:off x="6941801" y="3367559"/>
              <a:ext cx="1789200" cy="68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42" name="Rectangle 101"/>
            <p:cNvSpPr/>
            <p:nvPr/>
          </p:nvSpPr>
          <p:spPr>
            <a:xfrm>
              <a:off x="7062015" y="3628351"/>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HR Security</a:t>
              </a:r>
              <a:endParaRPr lang="en-CA" sz="800" b="1" dirty="0">
                <a:solidFill>
                  <a:schemeClr val="bg1">
                    <a:lumMod val="75000"/>
                  </a:schemeClr>
                </a:solidFill>
              </a:endParaRPr>
            </a:p>
          </p:txBody>
        </p:sp>
        <p:sp>
          <p:nvSpPr>
            <p:cNvPr id="43" name="TextBox 102"/>
            <p:cNvSpPr txBox="1"/>
            <p:nvPr/>
          </p:nvSpPr>
          <p:spPr>
            <a:xfrm>
              <a:off x="6941798" y="3354594"/>
              <a:ext cx="1045752" cy="253916"/>
            </a:xfrm>
            <a:prstGeom prst="rect">
              <a:avLst/>
            </a:prstGeom>
            <a:ln>
              <a:noFill/>
            </a:ln>
          </p:spPr>
          <p:txBody>
            <a:bodyPr wrap="none" rtlCol="0">
              <a:spAutoFit/>
            </a:bodyPr>
            <a:lstStyle/>
            <a:p>
              <a:r>
                <a:rPr lang="en-CA" sz="1050" b="1" dirty="0" smtClean="0"/>
                <a:t>HR Security</a:t>
              </a:r>
            </a:p>
          </p:txBody>
        </p:sp>
        <p:sp>
          <p:nvSpPr>
            <p:cNvPr id="44" name="TextBox 103"/>
            <p:cNvSpPr txBox="1"/>
            <p:nvPr/>
          </p:nvSpPr>
          <p:spPr>
            <a:xfrm>
              <a:off x="6941798" y="4101143"/>
              <a:ext cx="1503112" cy="253916"/>
            </a:xfrm>
            <a:prstGeom prst="rect">
              <a:avLst/>
            </a:prstGeom>
            <a:ln>
              <a:noFill/>
            </a:ln>
          </p:spPr>
          <p:txBody>
            <a:bodyPr wrap="none" rtlCol="0">
              <a:spAutoFit/>
            </a:bodyPr>
            <a:lstStyle/>
            <a:p>
              <a:r>
                <a:rPr lang="en-CA" sz="1050" b="1" dirty="0" smtClean="0"/>
                <a:t>Change &amp; Support</a:t>
              </a:r>
            </a:p>
          </p:txBody>
        </p:sp>
        <p:sp>
          <p:nvSpPr>
            <p:cNvPr id="45" name="Rectangle 104"/>
            <p:cNvSpPr/>
            <p:nvPr/>
          </p:nvSpPr>
          <p:spPr>
            <a:xfrm>
              <a:off x="7062015" y="4364682"/>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Configuration &amp; Change Management</a:t>
              </a:r>
              <a:endParaRPr lang="en-CA" sz="800" b="1" dirty="0">
                <a:solidFill>
                  <a:schemeClr val="bg1"/>
                </a:solidFill>
              </a:endParaRPr>
            </a:p>
          </p:txBody>
        </p:sp>
        <p:sp>
          <p:nvSpPr>
            <p:cNvPr id="46" name="Rectangle 105"/>
            <p:cNvSpPr/>
            <p:nvPr/>
          </p:nvSpPr>
          <p:spPr>
            <a:xfrm>
              <a:off x="7062015" y="472766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Vendor Management</a:t>
              </a:r>
              <a:endParaRPr lang="en-CA" sz="800" b="1" dirty="0">
                <a:solidFill>
                  <a:schemeClr val="bg1"/>
                </a:solidFill>
              </a:endParaRPr>
            </a:p>
          </p:txBody>
        </p:sp>
        <p:sp>
          <p:nvSpPr>
            <p:cNvPr id="47" name="Rectangle 106"/>
            <p:cNvSpPr/>
            <p:nvPr/>
          </p:nvSpPr>
          <p:spPr>
            <a:xfrm>
              <a:off x="5289311" y="1305214"/>
              <a:ext cx="3456000" cy="1453855"/>
            </a:xfrm>
            <a:prstGeom prst="rect">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48" name="TextBox 107"/>
            <p:cNvSpPr txBox="1"/>
            <p:nvPr/>
          </p:nvSpPr>
          <p:spPr>
            <a:xfrm>
              <a:off x="5289308" y="1305214"/>
              <a:ext cx="2204166" cy="253916"/>
            </a:xfrm>
            <a:prstGeom prst="rect">
              <a:avLst/>
            </a:prstGeom>
            <a:ln>
              <a:noFill/>
            </a:ln>
          </p:spPr>
          <p:txBody>
            <a:bodyPr wrap="none" rtlCol="0">
              <a:spAutoFit/>
            </a:bodyPr>
            <a:lstStyle/>
            <a:p>
              <a:r>
                <a:rPr lang="en-CA" sz="1050" b="1" dirty="0" smtClean="0"/>
                <a:t>Compliance, Audit &amp; Review</a:t>
              </a:r>
            </a:p>
          </p:txBody>
        </p:sp>
        <p:sp>
          <p:nvSpPr>
            <p:cNvPr id="49" name="Rectangle 108"/>
            <p:cNvSpPr/>
            <p:nvPr/>
          </p:nvSpPr>
          <p:spPr>
            <a:xfrm>
              <a:off x="5409525" y="1715144"/>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Security Compliance Management</a:t>
              </a:r>
              <a:endParaRPr lang="en-CA" sz="800" b="1" dirty="0">
                <a:solidFill>
                  <a:schemeClr val="bg1">
                    <a:lumMod val="75000"/>
                  </a:schemeClr>
                </a:solidFill>
              </a:endParaRPr>
            </a:p>
          </p:txBody>
        </p:sp>
        <p:sp>
          <p:nvSpPr>
            <p:cNvPr id="50" name="Rectangle 109"/>
            <p:cNvSpPr/>
            <p:nvPr/>
          </p:nvSpPr>
          <p:spPr>
            <a:xfrm>
              <a:off x="5409525" y="2176882"/>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External Security Audit</a:t>
              </a:r>
              <a:endParaRPr lang="en-CA" sz="800" b="1" dirty="0">
                <a:solidFill>
                  <a:schemeClr val="bg1">
                    <a:lumMod val="75000"/>
                  </a:schemeClr>
                </a:solidFill>
              </a:endParaRPr>
            </a:p>
          </p:txBody>
        </p:sp>
        <p:sp>
          <p:nvSpPr>
            <p:cNvPr id="51" name="Rectangle 110"/>
            <p:cNvSpPr/>
            <p:nvPr/>
          </p:nvSpPr>
          <p:spPr>
            <a:xfrm>
              <a:off x="7077383" y="1715144"/>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Internal Security Audit</a:t>
              </a:r>
              <a:endParaRPr lang="en-CA" sz="800" b="1" dirty="0">
                <a:solidFill>
                  <a:schemeClr val="bg1">
                    <a:lumMod val="75000"/>
                  </a:schemeClr>
                </a:solidFill>
              </a:endParaRPr>
            </a:p>
          </p:txBody>
        </p:sp>
        <p:sp>
          <p:nvSpPr>
            <p:cNvPr id="52" name="Rectangle 111"/>
            <p:cNvSpPr/>
            <p:nvPr/>
          </p:nvSpPr>
          <p:spPr>
            <a:xfrm>
              <a:off x="7077383" y="2176882"/>
              <a:ext cx="1548000" cy="324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Management Review of Security</a:t>
              </a:r>
              <a:endParaRPr lang="en-CA" sz="800" b="1" dirty="0">
                <a:solidFill>
                  <a:schemeClr val="bg1">
                    <a:lumMod val="75000"/>
                  </a:schemeClr>
                </a:solidFill>
              </a:endParaRPr>
            </a:p>
          </p:txBody>
        </p:sp>
        <p:sp>
          <p:nvSpPr>
            <p:cNvPr id="54" name="TextBox 113"/>
            <p:cNvSpPr txBox="1"/>
            <p:nvPr/>
          </p:nvSpPr>
          <p:spPr>
            <a:xfrm>
              <a:off x="1433070" y="5280504"/>
              <a:ext cx="1787354" cy="261610"/>
            </a:xfrm>
            <a:prstGeom prst="rect">
              <a:avLst/>
            </a:prstGeom>
            <a:ln>
              <a:noFill/>
            </a:ln>
          </p:spPr>
          <p:txBody>
            <a:bodyPr wrap="square" rtlCol="0">
              <a:spAutoFit/>
            </a:bodyPr>
            <a:lstStyle/>
            <a:p>
              <a:r>
                <a:rPr lang="en-CA" sz="1050" b="1" dirty="0" smtClean="0"/>
                <a:t>Detection</a:t>
              </a:r>
            </a:p>
          </p:txBody>
        </p:sp>
        <p:sp>
          <p:nvSpPr>
            <p:cNvPr id="55" name="Rectangle 114"/>
            <p:cNvSpPr/>
            <p:nvPr/>
          </p:nvSpPr>
          <p:spPr>
            <a:xfrm>
              <a:off x="1553287" y="5565548"/>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Security Threat Detection</a:t>
              </a:r>
              <a:endParaRPr lang="en-CA" sz="800" b="1" dirty="0">
                <a:solidFill>
                  <a:schemeClr val="bg1"/>
                </a:solidFill>
              </a:endParaRPr>
            </a:p>
          </p:txBody>
        </p:sp>
        <p:sp>
          <p:nvSpPr>
            <p:cNvPr id="56" name="Rectangle 115"/>
            <p:cNvSpPr/>
            <p:nvPr/>
          </p:nvSpPr>
          <p:spPr>
            <a:xfrm>
              <a:off x="1553287" y="592837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Log and Event Management</a:t>
              </a:r>
              <a:endParaRPr lang="en-CA" sz="800" b="1" dirty="0">
                <a:solidFill>
                  <a:schemeClr val="bg1"/>
                </a:solidFill>
              </a:endParaRPr>
            </a:p>
          </p:txBody>
        </p:sp>
        <p:sp>
          <p:nvSpPr>
            <p:cNvPr id="58" name="TextBox 117"/>
            <p:cNvSpPr txBox="1"/>
            <p:nvPr/>
          </p:nvSpPr>
          <p:spPr>
            <a:xfrm>
              <a:off x="6941795" y="5280345"/>
              <a:ext cx="1787354" cy="261610"/>
            </a:xfrm>
            <a:prstGeom prst="rect">
              <a:avLst/>
            </a:prstGeom>
            <a:ln>
              <a:noFill/>
            </a:ln>
          </p:spPr>
          <p:txBody>
            <a:bodyPr wrap="square" rtlCol="0">
              <a:spAutoFit/>
            </a:bodyPr>
            <a:lstStyle/>
            <a:p>
              <a:r>
                <a:rPr lang="en-CA" sz="1050" b="1" dirty="0" smtClean="0"/>
                <a:t>Measurement</a:t>
              </a:r>
            </a:p>
          </p:txBody>
        </p:sp>
        <p:sp>
          <p:nvSpPr>
            <p:cNvPr id="59" name="Rectangle 118"/>
            <p:cNvSpPr/>
            <p:nvPr/>
          </p:nvSpPr>
          <p:spPr>
            <a:xfrm>
              <a:off x="7062012" y="5565467"/>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Metrics Program</a:t>
              </a:r>
              <a:endParaRPr lang="en-CA" sz="800" b="1" dirty="0">
                <a:solidFill>
                  <a:schemeClr val="bg1"/>
                </a:solidFill>
              </a:endParaRPr>
            </a:p>
          </p:txBody>
        </p:sp>
        <p:sp>
          <p:nvSpPr>
            <p:cNvPr id="60" name="Rectangle 119"/>
            <p:cNvSpPr/>
            <p:nvPr/>
          </p:nvSpPr>
          <p:spPr>
            <a:xfrm>
              <a:off x="7062012" y="5928290"/>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Continuous Improvement</a:t>
              </a:r>
              <a:endParaRPr lang="en-CA" sz="800" b="1" dirty="0">
                <a:solidFill>
                  <a:schemeClr val="bg1"/>
                </a:solidFill>
              </a:endParaRPr>
            </a:p>
          </p:txBody>
        </p:sp>
        <p:sp>
          <p:nvSpPr>
            <p:cNvPr id="62" name="TextBox 121"/>
            <p:cNvSpPr txBox="1"/>
            <p:nvPr/>
          </p:nvSpPr>
          <p:spPr>
            <a:xfrm>
              <a:off x="3366161" y="5280426"/>
              <a:ext cx="1773292" cy="253916"/>
            </a:xfrm>
            <a:prstGeom prst="rect">
              <a:avLst/>
            </a:prstGeom>
            <a:ln>
              <a:noFill/>
            </a:ln>
          </p:spPr>
          <p:txBody>
            <a:bodyPr wrap="none" rtlCol="0">
              <a:spAutoFit/>
            </a:bodyPr>
            <a:lstStyle/>
            <a:p>
              <a:r>
                <a:rPr lang="en-CA" sz="1050" b="1" dirty="0" smtClean="0"/>
                <a:t>Response &amp; Recovery</a:t>
              </a:r>
            </a:p>
          </p:txBody>
        </p:sp>
        <p:sp>
          <p:nvSpPr>
            <p:cNvPr id="63" name="Rectangle 122"/>
            <p:cNvSpPr/>
            <p:nvPr/>
          </p:nvSpPr>
          <p:spPr>
            <a:xfrm>
              <a:off x="3486378" y="5565548"/>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Security Incident Management</a:t>
              </a:r>
              <a:endParaRPr lang="en-CA" sz="800" b="1" dirty="0">
                <a:solidFill>
                  <a:schemeClr val="bg1"/>
                </a:solidFill>
              </a:endParaRPr>
            </a:p>
          </p:txBody>
        </p:sp>
        <p:sp>
          <p:nvSpPr>
            <p:cNvPr id="64" name="Rectangle 123"/>
            <p:cNvSpPr/>
            <p:nvPr/>
          </p:nvSpPr>
          <p:spPr>
            <a:xfrm>
              <a:off x="3486378" y="592837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Information Security in BCM</a:t>
              </a:r>
              <a:endParaRPr lang="en-CA" sz="800" b="1" dirty="0">
                <a:solidFill>
                  <a:schemeClr val="bg1"/>
                </a:solidFill>
              </a:endParaRPr>
            </a:p>
          </p:txBody>
        </p:sp>
        <p:sp>
          <p:nvSpPr>
            <p:cNvPr id="65" name="Rectangle 124"/>
            <p:cNvSpPr/>
            <p:nvPr/>
          </p:nvSpPr>
          <p:spPr>
            <a:xfrm>
              <a:off x="5154236" y="5565548"/>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Security eDiscovery and Forensics</a:t>
              </a:r>
              <a:endParaRPr lang="en-CA" sz="800" b="1" dirty="0">
                <a:solidFill>
                  <a:schemeClr val="bg1"/>
                </a:solidFill>
              </a:endParaRPr>
            </a:p>
          </p:txBody>
        </p:sp>
        <p:sp>
          <p:nvSpPr>
            <p:cNvPr id="66" name="Rectangle 125"/>
            <p:cNvSpPr/>
            <p:nvPr/>
          </p:nvSpPr>
          <p:spPr>
            <a:xfrm>
              <a:off x="5154236" y="5928371"/>
              <a:ext cx="1548000"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Backup &amp; Recovery</a:t>
              </a:r>
              <a:endParaRPr lang="en-CA" sz="800" b="1" dirty="0">
                <a:solidFill>
                  <a:schemeClr val="bg1"/>
                </a:solidFill>
              </a:endParaRPr>
            </a:p>
          </p:txBody>
        </p:sp>
      </p:grpSp>
      <p:grpSp>
        <p:nvGrpSpPr>
          <p:cNvPr id="7" name="Group 177"/>
          <p:cNvGrpSpPr/>
          <p:nvPr/>
        </p:nvGrpSpPr>
        <p:grpSpPr>
          <a:xfrm>
            <a:off x="320795" y="2174094"/>
            <a:ext cx="500975" cy="3048044"/>
            <a:chOff x="343111" y="2168172"/>
            <a:chExt cx="324000" cy="2957446"/>
          </a:xfrm>
        </p:grpSpPr>
        <p:sp>
          <p:nvSpPr>
            <p:cNvPr id="67" name="Rectangle 86"/>
            <p:cNvSpPr/>
            <p:nvPr/>
          </p:nvSpPr>
          <p:spPr>
            <a:xfrm rot="16200000">
              <a:off x="-197501" y="2708784"/>
              <a:ext cx="1405223" cy="32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In Scope</a:t>
              </a:r>
              <a:endParaRPr lang="en-CA" sz="800" b="1" dirty="0">
                <a:solidFill>
                  <a:schemeClr val="bg1"/>
                </a:solidFill>
              </a:endParaRPr>
            </a:p>
          </p:txBody>
        </p:sp>
        <p:sp>
          <p:nvSpPr>
            <p:cNvPr id="68" name="Rectangle 83"/>
            <p:cNvSpPr/>
            <p:nvPr/>
          </p:nvSpPr>
          <p:spPr>
            <a:xfrm rot="16200000">
              <a:off x="-197501" y="4261007"/>
              <a:ext cx="1405223" cy="324000"/>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lumMod val="75000"/>
                    </a:schemeClr>
                  </a:solidFill>
                </a:rPr>
                <a:t>Out of Scope</a:t>
              </a:r>
              <a:endParaRPr lang="en-CA" sz="800" b="1" dirty="0">
                <a:solidFill>
                  <a:schemeClr val="bg1">
                    <a:lumMod val="75000"/>
                  </a:schemeClr>
                </a:solidFill>
              </a:endParaRPr>
            </a:p>
          </p:txBody>
        </p:sp>
      </p:grpSp>
      <p:sp>
        <p:nvSpPr>
          <p:cNvPr id="2" name="Title 1"/>
          <p:cNvSpPr>
            <a:spLocks noGrp="1"/>
          </p:cNvSpPr>
          <p:nvPr>
            <p:ph type="title"/>
          </p:nvPr>
        </p:nvSpPr>
        <p:spPr/>
        <p:txBody>
          <a:bodyPr/>
          <a:lstStyle/>
          <a:p>
            <a:r>
              <a:rPr lang="en-CA" dirty="0" smtClean="0"/>
              <a:t>Info-Tech integrates </a:t>
            </a:r>
            <a:r>
              <a:rPr lang="en-CA" dirty="0"/>
              <a:t>several best practices to create a best-of-breed security </a:t>
            </a:r>
            <a:r>
              <a:rPr lang="en-CA" dirty="0" smtClean="0"/>
              <a:t>framework</a:t>
            </a:r>
            <a:endParaRPr lang="en-US" dirty="0"/>
          </a:p>
        </p:txBody>
      </p:sp>
    </p:spTree>
    <p:extLst>
      <p:ext uri="{BB962C8B-B14F-4D97-AF65-F5344CB8AC3E}">
        <p14:creationId xmlns:p14="http://schemas.microsoft.com/office/powerpoint/2010/main" val="181854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893359" y="0"/>
            <a:ext cx="2250642" cy="652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idx="4294967295"/>
          </p:nvPr>
        </p:nvSpPr>
        <p:spPr>
          <a:xfrm>
            <a:off x="194992" y="260350"/>
            <a:ext cx="6626227" cy="865188"/>
          </a:xfrm>
        </p:spPr>
        <p:txBody>
          <a:bodyPr/>
          <a:lstStyle/>
          <a:p>
            <a:r>
              <a:rPr lang="en-CA" dirty="0"/>
              <a:t>Benefits of </a:t>
            </a:r>
            <a:r>
              <a:rPr lang="en-CA" dirty="0" smtClean="0"/>
              <a:t>a collaborative and integrated operations program</a:t>
            </a:r>
            <a:endParaRPr lang="en-US" dirty="0"/>
          </a:p>
        </p:txBody>
      </p:sp>
      <p:sp>
        <p:nvSpPr>
          <p:cNvPr id="8" name="TextBox 7"/>
          <p:cNvSpPr txBox="1"/>
          <p:nvPr/>
        </p:nvSpPr>
        <p:spPr>
          <a:xfrm>
            <a:off x="805341" y="1705231"/>
            <a:ext cx="5954140" cy="784830"/>
          </a:xfrm>
          <a:prstGeom prst="rect">
            <a:avLst/>
          </a:prstGeom>
          <a:noFill/>
          <a:ln w="12700">
            <a:solidFill>
              <a:srgbClr val="B0C534"/>
            </a:solidFill>
          </a:ln>
          <a:effectLst>
            <a:softEdge rad="63500"/>
          </a:effectLst>
        </p:spPr>
        <p:txBody>
          <a:bodyPr wrap="square" rtlCol="0">
            <a:spAutoFit/>
          </a:bodyPr>
          <a:lstStyle/>
          <a:p>
            <a:r>
              <a:rPr lang="en-US" sz="1200" b="1" dirty="0" smtClean="0">
                <a:solidFill>
                  <a:schemeClr val="accent3"/>
                </a:solidFill>
              </a:rPr>
              <a:t>Improve efficacy</a:t>
            </a:r>
          </a:p>
          <a:p>
            <a:r>
              <a:rPr lang="en-US" sz="1100" dirty="0" smtClean="0"/>
              <a:t>Develop structured processes to automate activities and increase process consistency across the security </a:t>
            </a:r>
            <a:r>
              <a:rPr lang="en-US" sz="1100" dirty="0"/>
              <a:t>program. Expose operational </a:t>
            </a:r>
            <a:r>
              <a:rPr lang="en-US" sz="1100" dirty="0" smtClean="0"/>
              <a:t>weak points </a:t>
            </a:r>
            <a:r>
              <a:rPr lang="en-US" sz="1100" dirty="0"/>
              <a:t>and transition teams from </a:t>
            </a:r>
            <a:r>
              <a:rPr lang="en-US" sz="1100" dirty="0" smtClean="0"/>
              <a:t>firefighting </a:t>
            </a:r>
            <a:r>
              <a:rPr lang="en-US" sz="1100" dirty="0"/>
              <a:t>to an innovator role. </a:t>
            </a:r>
            <a:endParaRPr lang="en-US" sz="1100" dirty="0" smtClean="0"/>
          </a:p>
        </p:txBody>
      </p:sp>
      <p:sp>
        <p:nvSpPr>
          <p:cNvPr id="9" name="TextBox 8"/>
          <p:cNvSpPr txBox="1"/>
          <p:nvPr/>
        </p:nvSpPr>
        <p:spPr>
          <a:xfrm>
            <a:off x="808832" y="3347052"/>
            <a:ext cx="5954141" cy="446276"/>
          </a:xfrm>
          <a:prstGeom prst="rect">
            <a:avLst/>
          </a:prstGeom>
          <a:noFill/>
          <a:ln>
            <a:solidFill>
              <a:srgbClr val="B0C534"/>
            </a:solidFill>
          </a:ln>
          <a:effectLst>
            <a:softEdge rad="63500"/>
          </a:effectLst>
        </p:spPr>
        <p:txBody>
          <a:bodyPr wrap="square" rtlCol="0">
            <a:spAutoFit/>
          </a:bodyPr>
          <a:lstStyle/>
          <a:p>
            <a:r>
              <a:rPr lang="en-US" sz="1200" b="1" dirty="0" smtClean="0">
                <a:solidFill>
                  <a:schemeClr val="accent3"/>
                </a:solidFill>
              </a:rPr>
              <a:t>Improve visibility and information sharing </a:t>
            </a:r>
          </a:p>
          <a:p>
            <a:r>
              <a:rPr lang="en-US" sz="1100" dirty="0"/>
              <a:t>Promote both </a:t>
            </a:r>
            <a:r>
              <a:rPr lang="en-US" sz="1100" dirty="0" smtClean="0"/>
              <a:t>internal and external information </a:t>
            </a:r>
            <a:r>
              <a:rPr lang="en-US" sz="1100" dirty="0"/>
              <a:t>sharing </a:t>
            </a:r>
            <a:r>
              <a:rPr lang="en-US" sz="1100" dirty="0" smtClean="0"/>
              <a:t>to enable good decision making.</a:t>
            </a:r>
          </a:p>
        </p:txBody>
      </p:sp>
      <p:sp>
        <p:nvSpPr>
          <p:cNvPr id="10" name="TextBox 9"/>
          <p:cNvSpPr txBox="1"/>
          <p:nvPr/>
        </p:nvSpPr>
        <p:spPr>
          <a:xfrm>
            <a:off x="810738" y="3902572"/>
            <a:ext cx="5954141" cy="784830"/>
          </a:xfrm>
          <a:prstGeom prst="rect">
            <a:avLst/>
          </a:prstGeom>
          <a:noFill/>
          <a:effectLst>
            <a:softEdge rad="63500"/>
          </a:effectLst>
        </p:spPr>
        <p:txBody>
          <a:bodyPr wrap="square" rtlCol="0">
            <a:spAutoFit/>
          </a:bodyPr>
          <a:lstStyle/>
          <a:p>
            <a:r>
              <a:rPr lang="en-US" sz="1200" b="1" dirty="0" smtClean="0">
                <a:solidFill>
                  <a:schemeClr val="accent3"/>
                </a:solidFill>
              </a:rPr>
              <a:t>Create and clarify accountability and responsibility</a:t>
            </a:r>
            <a:endParaRPr lang="en-US" sz="1200" dirty="0" smtClean="0">
              <a:solidFill>
                <a:schemeClr val="accent3"/>
              </a:solidFill>
            </a:endParaRPr>
          </a:p>
          <a:p>
            <a:r>
              <a:rPr lang="en-US" sz="1100" dirty="0" smtClean="0"/>
              <a:t>Security operations management practices will set a clear level of accountability</a:t>
            </a:r>
            <a:r>
              <a:rPr lang="en-US" sz="1100" b="1" dirty="0" smtClean="0"/>
              <a:t> </a:t>
            </a:r>
            <a:r>
              <a:rPr lang="en-US" sz="1100" dirty="0" smtClean="0"/>
              <a:t>throughout the security program and ensure</a:t>
            </a:r>
            <a:r>
              <a:rPr lang="en-US" sz="1100" b="1" dirty="0" smtClean="0"/>
              <a:t> </a:t>
            </a:r>
            <a:r>
              <a:rPr lang="en-US" sz="1100" dirty="0" smtClean="0"/>
              <a:t>role responsibility for all tasks and processes involved in service delivery.</a:t>
            </a:r>
          </a:p>
        </p:txBody>
      </p:sp>
      <p:sp>
        <p:nvSpPr>
          <p:cNvPr id="12" name="TextBox 11"/>
          <p:cNvSpPr txBox="1"/>
          <p:nvPr/>
        </p:nvSpPr>
        <p:spPr>
          <a:xfrm>
            <a:off x="795249" y="4727536"/>
            <a:ext cx="5964413" cy="784830"/>
          </a:xfrm>
          <a:prstGeom prst="rect">
            <a:avLst/>
          </a:prstGeom>
          <a:noFill/>
          <a:effectLst>
            <a:softEdge rad="63500"/>
          </a:effectLst>
        </p:spPr>
        <p:txBody>
          <a:bodyPr wrap="square" rtlCol="0" anchor="ctr">
            <a:spAutoFit/>
          </a:bodyPr>
          <a:lstStyle/>
          <a:p>
            <a:r>
              <a:rPr lang="en-US" sz="1200" b="1" dirty="0" smtClean="0">
                <a:solidFill>
                  <a:schemeClr val="accent3"/>
                </a:solidFill>
              </a:rPr>
              <a:t>Control security costs</a:t>
            </a:r>
          </a:p>
          <a:p>
            <a:r>
              <a:rPr lang="en-US" sz="1100" dirty="0" smtClean="0"/>
              <a:t>Security operations management is concerned with delivering promised services in the most efficient way possible. Good security operations management practices will provide insight into current costs across the organization and present opportunities for cost savings.</a:t>
            </a:r>
          </a:p>
        </p:txBody>
      </p:sp>
      <p:sp>
        <p:nvSpPr>
          <p:cNvPr id="13" name="TextBox 12"/>
          <p:cNvSpPr txBox="1"/>
          <p:nvPr/>
        </p:nvSpPr>
        <p:spPr>
          <a:xfrm>
            <a:off x="798562" y="5616657"/>
            <a:ext cx="5964411" cy="615553"/>
          </a:xfrm>
          <a:prstGeom prst="rect">
            <a:avLst/>
          </a:prstGeom>
          <a:noFill/>
          <a:effectLst>
            <a:softEdge rad="139700"/>
          </a:effectLst>
        </p:spPr>
        <p:txBody>
          <a:bodyPr wrap="square" rtlCol="0">
            <a:spAutoFit/>
          </a:bodyPr>
          <a:lstStyle/>
          <a:p>
            <a:r>
              <a:rPr lang="en-US" sz="1200" b="1" dirty="0" smtClean="0">
                <a:solidFill>
                  <a:schemeClr val="accent3"/>
                </a:solidFill>
              </a:rPr>
              <a:t>Identify opportunities for continuous improvement</a:t>
            </a:r>
          </a:p>
          <a:p>
            <a:r>
              <a:rPr lang="en-US" sz="1100" dirty="0" smtClean="0"/>
              <a:t>Increased visibility into current performance levels and the ability to accurately identify</a:t>
            </a:r>
            <a:r>
              <a:rPr lang="en-US" sz="1100" b="1" dirty="0" smtClean="0"/>
              <a:t> </a:t>
            </a:r>
            <a:r>
              <a:rPr lang="en-US" sz="1100" dirty="0" smtClean="0"/>
              <a:t>opportunities for continuous improvement.</a:t>
            </a:r>
          </a:p>
        </p:txBody>
      </p:sp>
      <p:sp>
        <p:nvSpPr>
          <p:cNvPr id="3" name="TextBox 2"/>
          <p:cNvSpPr txBox="1"/>
          <p:nvPr/>
        </p:nvSpPr>
        <p:spPr>
          <a:xfrm>
            <a:off x="246358" y="1193100"/>
            <a:ext cx="7127212" cy="307777"/>
          </a:xfrm>
          <a:prstGeom prst="rect">
            <a:avLst/>
          </a:prstGeom>
        </p:spPr>
        <p:txBody>
          <a:bodyPr wrap="square" rtlCol="0">
            <a:spAutoFit/>
          </a:bodyPr>
          <a:lstStyle/>
          <a:p>
            <a:r>
              <a:rPr lang="en-US" sz="1400" b="1" dirty="0" smtClean="0"/>
              <a:t>Effective security operations management will help you do the following: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01" y="3347052"/>
            <a:ext cx="531006" cy="420667"/>
          </a:xfrm>
          <a:prstGeom prst="rect">
            <a:avLst/>
          </a:prstGeom>
          <a:noFill/>
          <a:ln>
            <a:noFill/>
          </a:ln>
        </p:spPr>
      </p:pic>
      <p:pic>
        <p:nvPicPr>
          <p:cNvPr id="16" name="Picture 15"/>
          <p:cNvPicPr>
            <a:picLocks noChangeAspect="1"/>
          </p:cNvPicPr>
          <p:nvPr/>
        </p:nvPicPr>
        <p:blipFill>
          <a:blip r:embed="rId4"/>
          <a:stretch>
            <a:fillRect/>
          </a:stretch>
        </p:blipFill>
        <p:spPr>
          <a:xfrm>
            <a:off x="117765" y="1833515"/>
            <a:ext cx="612477" cy="528261"/>
          </a:xfrm>
          <a:prstGeom prst="rect">
            <a:avLst/>
          </a:prstGeom>
          <a:noFill/>
          <a:ln>
            <a:noFill/>
          </a:ln>
        </p:spPr>
      </p:pic>
      <p:pic>
        <p:nvPicPr>
          <p:cNvPr id="17" name="Picture 16"/>
          <p:cNvPicPr>
            <a:picLocks noChangeAspect="1"/>
          </p:cNvPicPr>
          <p:nvPr/>
        </p:nvPicPr>
        <p:blipFill>
          <a:blip r:embed="rId5"/>
          <a:stretch>
            <a:fillRect/>
          </a:stretch>
        </p:blipFill>
        <p:spPr>
          <a:xfrm>
            <a:off x="92539" y="4820332"/>
            <a:ext cx="666068" cy="535917"/>
          </a:xfrm>
          <a:prstGeom prst="rect">
            <a:avLst/>
          </a:prstGeom>
          <a:noFill/>
          <a:ln>
            <a:noFill/>
          </a:ln>
        </p:spPr>
      </p:pic>
      <p:pic>
        <p:nvPicPr>
          <p:cNvPr id="18" name="Picture 17"/>
          <p:cNvPicPr>
            <a:picLocks noChangeAspect="1"/>
          </p:cNvPicPr>
          <p:nvPr/>
        </p:nvPicPr>
        <p:blipFill>
          <a:blip r:embed="rId6"/>
          <a:stretch>
            <a:fillRect/>
          </a:stretch>
        </p:blipFill>
        <p:spPr>
          <a:xfrm>
            <a:off x="138652" y="4023299"/>
            <a:ext cx="604821" cy="535917"/>
          </a:xfrm>
          <a:prstGeom prst="rect">
            <a:avLst/>
          </a:prstGeom>
          <a:noFill/>
          <a:ln>
            <a:noFill/>
          </a:ln>
        </p:spPr>
      </p:pic>
      <p:pic>
        <p:nvPicPr>
          <p:cNvPr id="19" name="Picture 18"/>
          <p:cNvPicPr>
            <a:picLocks noChangeAspect="1"/>
          </p:cNvPicPr>
          <p:nvPr/>
        </p:nvPicPr>
        <p:blipFill>
          <a:blip r:embed="rId7"/>
          <a:stretch>
            <a:fillRect/>
          </a:stretch>
        </p:blipFill>
        <p:spPr>
          <a:xfrm>
            <a:off x="131872" y="5627844"/>
            <a:ext cx="604821" cy="551229"/>
          </a:xfrm>
          <a:prstGeom prst="rect">
            <a:avLst/>
          </a:prstGeom>
          <a:noFill/>
          <a:ln>
            <a:noFill/>
          </a:ln>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0834" y="2680654"/>
            <a:ext cx="459901" cy="461695"/>
          </a:xfrm>
          <a:prstGeom prst="rect">
            <a:avLst/>
          </a:prstGeom>
        </p:spPr>
      </p:pic>
      <p:sp>
        <p:nvSpPr>
          <p:cNvPr id="21" name="TextBox 20"/>
          <p:cNvSpPr txBox="1"/>
          <p:nvPr/>
        </p:nvSpPr>
        <p:spPr>
          <a:xfrm>
            <a:off x="805341" y="2574472"/>
            <a:ext cx="5941235" cy="615553"/>
          </a:xfrm>
          <a:prstGeom prst="rect">
            <a:avLst/>
          </a:prstGeom>
          <a:noFill/>
          <a:effectLst>
            <a:softEdge rad="139700"/>
          </a:effectLst>
        </p:spPr>
        <p:txBody>
          <a:bodyPr wrap="square" rtlCol="0">
            <a:spAutoFit/>
          </a:bodyPr>
          <a:lstStyle/>
          <a:p>
            <a:r>
              <a:rPr lang="en-US" sz="1200" b="1" dirty="0" smtClean="0">
                <a:solidFill>
                  <a:schemeClr val="accent3"/>
                </a:solidFill>
              </a:rPr>
              <a:t>Improve threat protection</a:t>
            </a:r>
          </a:p>
          <a:p>
            <a:r>
              <a:rPr lang="en-US" sz="1100" dirty="0" smtClean="0"/>
              <a:t>Enhance network controls through the hardening of perimeter defenses, an intelligence-driven analysis process, and a streamlined incident remediation process. </a:t>
            </a:r>
          </a:p>
        </p:txBody>
      </p:sp>
      <p:grpSp>
        <p:nvGrpSpPr>
          <p:cNvPr id="23" name="Group 22"/>
          <p:cNvGrpSpPr/>
          <p:nvPr/>
        </p:nvGrpSpPr>
        <p:grpSpPr>
          <a:xfrm>
            <a:off x="6932818" y="1230133"/>
            <a:ext cx="2208330" cy="5130207"/>
            <a:chOff x="1752109" y="-809911"/>
            <a:chExt cx="3635435" cy="5154488"/>
          </a:xfrm>
        </p:grpSpPr>
        <p:sp>
          <p:nvSpPr>
            <p:cNvPr id="24" name="Rectangle 23"/>
            <p:cNvSpPr/>
            <p:nvPr/>
          </p:nvSpPr>
          <p:spPr>
            <a:xfrm>
              <a:off x="1752109" y="-538905"/>
              <a:ext cx="3635435" cy="4883482"/>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100" b="1" dirty="0" smtClean="0">
                  <a:solidFill>
                    <a:schemeClr val="bg1"/>
                  </a:solidFill>
                </a:rPr>
                <a:t>Short term: </a:t>
              </a:r>
            </a:p>
            <a:p>
              <a:pPr lvl="0"/>
              <a:endParaRPr lang="en-CA" sz="1100" b="1" dirty="0" smtClean="0">
                <a:solidFill>
                  <a:schemeClr val="bg1"/>
                </a:solidFill>
              </a:endParaRPr>
            </a:p>
            <a:p>
              <a:pPr marL="171450" lvl="0" indent="-171450">
                <a:buClr>
                  <a:schemeClr val="accent3"/>
                </a:buClr>
                <a:buFont typeface="Wingdings" panose="05000000000000000000" pitchFamily="2" charset="2"/>
                <a:buChar char=""/>
              </a:pPr>
              <a:r>
                <a:rPr lang="en-CA" sz="1050" dirty="0">
                  <a:solidFill>
                    <a:schemeClr val="bg1"/>
                  </a:solidFill>
                </a:rPr>
                <a:t>Streamlined security operations program development process.</a:t>
              </a:r>
            </a:p>
            <a:p>
              <a:pPr marL="171450" lvl="0" indent="-171450">
                <a:buClr>
                  <a:schemeClr val="accent3"/>
                </a:buClr>
                <a:buFont typeface="Wingdings" panose="05000000000000000000" pitchFamily="2" charset="2"/>
                <a:buChar char=""/>
              </a:pPr>
              <a:r>
                <a:rPr lang="en-CA" sz="1050" dirty="0" smtClean="0">
                  <a:solidFill>
                    <a:schemeClr val="bg1"/>
                  </a:solidFill>
                </a:rPr>
                <a:t>Completed comprehensive </a:t>
              </a:r>
              <a:r>
                <a:rPr lang="en-CA" sz="1050" dirty="0">
                  <a:solidFill>
                    <a:schemeClr val="bg1"/>
                  </a:solidFill>
                </a:rPr>
                <a:t>list of operational gaps and initiatives.</a:t>
              </a:r>
            </a:p>
            <a:p>
              <a:pPr marL="171450" lvl="0" indent="-171450">
                <a:buClr>
                  <a:schemeClr val="accent3"/>
                </a:buClr>
                <a:buFont typeface="Wingdings" panose="05000000000000000000" pitchFamily="2" charset="2"/>
                <a:buChar char=""/>
              </a:pPr>
              <a:r>
                <a:rPr lang="en-CA" sz="1050" dirty="0" smtClean="0">
                  <a:solidFill>
                    <a:schemeClr val="bg1"/>
                  </a:solidFill>
                </a:rPr>
                <a:t>Formalized and </a:t>
              </a:r>
              <a:r>
                <a:rPr lang="en-CA" sz="1050" dirty="0">
                  <a:solidFill>
                    <a:schemeClr val="bg1"/>
                  </a:solidFill>
                </a:rPr>
                <a:t>structured implementation process</a:t>
              </a:r>
              <a:r>
                <a:rPr lang="en-CA" sz="1050" dirty="0" smtClean="0">
                  <a:solidFill>
                    <a:schemeClr val="bg1"/>
                  </a:solidFill>
                </a:rPr>
                <a:t>.</a:t>
              </a:r>
            </a:p>
            <a:p>
              <a:pPr marL="171450" lvl="0" indent="-171450">
                <a:buClr>
                  <a:schemeClr val="accent3"/>
                </a:buClr>
                <a:buFont typeface="Wingdings" panose="05000000000000000000" pitchFamily="2" charset="2"/>
                <a:buChar char=""/>
              </a:pPr>
              <a:r>
                <a:rPr lang="en-CA" sz="1050" dirty="0">
                  <a:solidFill>
                    <a:schemeClr val="bg1"/>
                  </a:solidFill>
                  <a:latin typeface="Arial" panose="020B0604020202020204" pitchFamily="34" charset="0"/>
                  <a:ea typeface="Calibri" panose="020F0502020204030204" pitchFamily="34" charset="0"/>
                  <a:cs typeface="Arial" panose="020B0604020202020204" pitchFamily="34" charset="0"/>
                </a:rPr>
                <a:t>Standardized </a:t>
              </a:r>
              <a:r>
                <a:rPr lang="en-CA" sz="1050" dirty="0" smtClean="0">
                  <a:solidFill>
                    <a:schemeClr val="bg1"/>
                  </a:solidFill>
                  <a:latin typeface="Arial" panose="020B0604020202020204" pitchFamily="34" charset="0"/>
                  <a:ea typeface="Calibri" panose="020F0502020204030204" pitchFamily="34" charset="0"/>
                  <a:cs typeface="Arial" panose="020B0604020202020204" pitchFamily="34" charset="0"/>
                </a:rPr>
                <a:t>operational use </a:t>
              </a:r>
              <a:r>
                <a:rPr lang="en-CA" sz="1050" dirty="0">
                  <a:solidFill>
                    <a:schemeClr val="bg1"/>
                  </a:solidFill>
                  <a:latin typeface="Arial" panose="020B0604020202020204" pitchFamily="34" charset="0"/>
                  <a:ea typeface="Calibri" panose="020F0502020204030204" pitchFamily="34" charset="0"/>
                  <a:cs typeface="Arial" panose="020B0604020202020204" pitchFamily="34" charset="0"/>
                </a:rPr>
                <a:t>cases that predefine </a:t>
              </a:r>
              <a:r>
                <a:rPr lang="en-CA" sz="1050" dirty="0" smtClean="0">
                  <a:solidFill>
                    <a:schemeClr val="bg1"/>
                  </a:solidFill>
                  <a:latin typeface="Arial" panose="020B0604020202020204" pitchFamily="34" charset="0"/>
                  <a:ea typeface="Calibri" panose="020F0502020204030204" pitchFamily="34" charset="0"/>
                  <a:cs typeface="Arial" panose="020B0604020202020204" pitchFamily="34" charset="0"/>
                </a:rPr>
                <a:t>necessary operational protocol. </a:t>
              </a:r>
            </a:p>
            <a:p>
              <a:pPr lvl="0">
                <a:buClr>
                  <a:srgbClr val="70AEE2"/>
                </a:buClr>
              </a:pPr>
              <a:endParaRPr lang="en-CA" sz="1100" b="1" dirty="0">
                <a:solidFill>
                  <a:schemeClr val="bg1"/>
                </a:solidFill>
                <a:latin typeface="Arial" panose="020B0604020202020204" pitchFamily="34" charset="0"/>
                <a:cs typeface="Arial" panose="020B0604020202020204" pitchFamily="34" charset="0"/>
              </a:endParaRPr>
            </a:p>
            <a:p>
              <a:pPr lvl="0">
                <a:buClr>
                  <a:srgbClr val="70AEE2"/>
                </a:buClr>
              </a:pPr>
              <a:r>
                <a:rPr lang="en-CA" sz="1100" b="1" dirty="0" smtClean="0">
                  <a:solidFill>
                    <a:schemeClr val="bg1"/>
                  </a:solidFill>
                </a:rPr>
                <a:t>Long term: </a:t>
              </a:r>
            </a:p>
            <a:p>
              <a:pPr algn="ctr"/>
              <a:endParaRPr lang="en-CA" sz="1050" b="1" dirty="0" smtClean="0">
                <a:solidFill>
                  <a:schemeClr val="bg1"/>
                </a:solidFill>
              </a:endParaRPr>
            </a:p>
            <a:p>
              <a:pPr marL="171450" indent="-171450">
                <a:buClr>
                  <a:schemeClr val="accent3"/>
                </a:buClr>
                <a:buFont typeface="Wingdings" panose="05000000000000000000" pitchFamily="2" charset="2"/>
                <a:buChar char=""/>
              </a:pPr>
              <a:r>
                <a:rPr lang="en-CA" sz="1050" dirty="0">
                  <a:solidFill>
                    <a:schemeClr val="bg1"/>
                  </a:solidFill>
                </a:rPr>
                <a:t>Enhanced visibility into </a:t>
              </a:r>
              <a:r>
                <a:rPr lang="en-CA" sz="1050" dirty="0" smtClean="0">
                  <a:solidFill>
                    <a:schemeClr val="bg1"/>
                  </a:solidFill>
                </a:rPr>
                <a:t>immediate </a:t>
              </a:r>
              <a:r>
                <a:rPr lang="en-CA" sz="1050" dirty="0">
                  <a:solidFill>
                    <a:schemeClr val="bg1"/>
                  </a:solidFill>
                </a:rPr>
                <a:t>threat environment.</a:t>
              </a:r>
            </a:p>
            <a:p>
              <a:pPr marL="171450" indent="-171450">
                <a:buClr>
                  <a:schemeClr val="accent3"/>
                </a:buClr>
                <a:buFont typeface="Wingdings" panose="05000000000000000000" pitchFamily="2" charset="2"/>
                <a:buChar char=""/>
              </a:pPr>
              <a:r>
                <a:rPr lang="en-CA" sz="1050" dirty="0">
                  <a:solidFill>
                    <a:schemeClr val="bg1"/>
                  </a:solidFill>
                </a:rPr>
                <a:t>Improved effectiveness of internal defensive controls.</a:t>
              </a:r>
            </a:p>
            <a:p>
              <a:pPr marL="171450" indent="-171450">
                <a:buClr>
                  <a:schemeClr val="accent3"/>
                </a:buClr>
                <a:buFont typeface="Wingdings" panose="05000000000000000000" pitchFamily="2" charset="2"/>
                <a:buChar char=""/>
              </a:pPr>
              <a:r>
                <a:rPr lang="en-CA" sz="1050" dirty="0">
                  <a:solidFill>
                    <a:schemeClr val="bg1"/>
                  </a:solidFill>
                </a:rPr>
                <a:t>Increased operational collaboration between prevention, detection, analysis, and response efforts.</a:t>
              </a:r>
            </a:p>
            <a:p>
              <a:pPr marL="171450" indent="-171450">
                <a:buClr>
                  <a:schemeClr val="accent3"/>
                </a:buClr>
                <a:buFont typeface="Wingdings" panose="05000000000000000000" pitchFamily="2" charset="2"/>
                <a:buChar char=""/>
              </a:pPr>
              <a:r>
                <a:rPr lang="en-CA" sz="1050" dirty="0">
                  <a:solidFill>
                    <a:schemeClr val="bg1"/>
                  </a:solidFill>
                </a:rPr>
                <a:t>Enhanced security pressure posture. </a:t>
              </a:r>
              <a:endParaRPr lang="en-CA" sz="1050" dirty="0" smtClean="0">
                <a:solidFill>
                  <a:schemeClr val="bg1"/>
                </a:solidFill>
              </a:endParaRPr>
            </a:p>
            <a:p>
              <a:pPr marL="171450" indent="-171450">
                <a:buClr>
                  <a:schemeClr val="accent3"/>
                </a:buClr>
                <a:buFont typeface="Wingdings" panose="05000000000000000000" pitchFamily="2" charset="2"/>
                <a:buChar char=""/>
              </a:pPr>
              <a:r>
                <a:rPr lang="en-CA" sz="1050" dirty="0">
                  <a:solidFill>
                    <a:schemeClr val="bg1"/>
                  </a:solidFill>
                  <a:latin typeface="Arial" panose="020B0604020202020204" pitchFamily="34" charset="0"/>
                  <a:ea typeface="Calibri" panose="020F0502020204030204" pitchFamily="34" charset="0"/>
                  <a:cs typeface="Arial" panose="020B0604020202020204" pitchFamily="34" charset="0"/>
                </a:rPr>
                <a:t>Improved </a:t>
              </a:r>
              <a:r>
                <a:rPr lang="en-CA" sz="1050" dirty="0" smtClean="0">
                  <a:solidFill>
                    <a:schemeClr val="bg1"/>
                  </a:solidFill>
                  <a:latin typeface="Arial" panose="020B0604020202020204" pitchFamily="34" charset="0"/>
                  <a:ea typeface="Calibri" panose="020F0502020204030204" pitchFamily="34" charset="0"/>
                  <a:cs typeface="Arial" panose="020B0604020202020204" pitchFamily="34" charset="0"/>
                </a:rPr>
                <a:t>communication with executives about relevant security risks </a:t>
              </a:r>
              <a:r>
                <a:rPr lang="en-CA" sz="1050" dirty="0">
                  <a:solidFill>
                    <a:schemeClr val="bg1"/>
                  </a:solidFill>
                  <a:latin typeface="Arial" panose="020B0604020202020204" pitchFamily="34" charset="0"/>
                  <a:ea typeface="Calibri" panose="020F0502020204030204" pitchFamily="34" charset="0"/>
                  <a:cs typeface="Arial" panose="020B0604020202020204" pitchFamily="34" charset="0"/>
                </a:rPr>
                <a:t>to the </a:t>
              </a:r>
              <a:r>
                <a:rPr lang="en-CA" sz="1050" dirty="0" smtClean="0">
                  <a:solidFill>
                    <a:schemeClr val="bg1"/>
                  </a:solidFill>
                  <a:latin typeface="Arial" panose="020B0604020202020204" pitchFamily="34" charset="0"/>
                  <a:ea typeface="Calibri" panose="020F0502020204030204" pitchFamily="34" charset="0"/>
                  <a:cs typeface="Arial" panose="020B0604020202020204" pitchFamily="34" charset="0"/>
                </a:rPr>
                <a:t>business.</a:t>
              </a:r>
              <a:endParaRPr lang="en-CA" sz="1050" dirty="0">
                <a:solidFill>
                  <a:schemeClr val="bg1"/>
                </a:solidFill>
              </a:endParaRPr>
            </a:p>
          </p:txBody>
        </p:sp>
        <p:sp>
          <p:nvSpPr>
            <p:cNvPr id="25" name="Rectangle 24"/>
            <p:cNvSpPr/>
            <p:nvPr/>
          </p:nvSpPr>
          <p:spPr>
            <a:xfrm>
              <a:off x="2015751" y="-809911"/>
              <a:ext cx="3108152" cy="271005"/>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b="1" dirty="0" smtClean="0">
                  <a:solidFill>
                    <a:srgbClr val="FFFFFF"/>
                  </a:solidFill>
                </a:rPr>
                <a:t>Impact</a:t>
              </a:r>
              <a:endParaRPr lang="en-CA" sz="1400" b="1" dirty="0">
                <a:solidFill>
                  <a:srgbClr val="FFFFFF"/>
                </a:solidFill>
              </a:endParaRPr>
            </a:p>
          </p:txBody>
        </p:sp>
      </p:grpSp>
    </p:spTree>
    <p:extLst>
      <p:ext uri="{BB962C8B-B14F-4D97-AF65-F5344CB8AC3E}">
        <p14:creationId xmlns:p14="http://schemas.microsoft.com/office/powerpoint/2010/main" val="3141685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4" y="204082"/>
            <a:ext cx="8620125" cy="877887"/>
          </a:xfrm>
        </p:spPr>
        <p:txBody>
          <a:bodyPr/>
          <a:lstStyle/>
          <a:p>
            <a:r>
              <a:rPr lang="en-US" dirty="0"/>
              <a:t>Understand the cost of </a:t>
            </a:r>
            <a:r>
              <a:rPr lang="en-US" i="1" dirty="0">
                <a:solidFill>
                  <a:schemeClr val="accent3"/>
                </a:solidFill>
              </a:rPr>
              <a:t>not</a:t>
            </a:r>
            <a:r>
              <a:rPr lang="en-US" dirty="0">
                <a:solidFill>
                  <a:srgbClr val="70AEE2"/>
                </a:solidFill>
              </a:rPr>
              <a:t> </a:t>
            </a:r>
            <a:r>
              <a:rPr lang="en-US" dirty="0"/>
              <a:t>having a suitable s</a:t>
            </a:r>
            <a:r>
              <a:rPr lang="en-US" dirty="0" smtClean="0"/>
              <a:t>ecurity operations program</a:t>
            </a:r>
            <a:endParaRPr lang="en-US" dirty="0"/>
          </a:p>
        </p:txBody>
      </p:sp>
      <p:sp>
        <p:nvSpPr>
          <p:cNvPr id="2" name="Text Placeholder 1"/>
          <p:cNvSpPr>
            <a:spLocks noGrp="1"/>
          </p:cNvSpPr>
          <p:nvPr>
            <p:ph type="body" sz="quarter" idx="4294967295"/>
          </p:nvPr>
        </p:nvSpPr>
        <p:spPr>
          <a:xfrm>
            <a:off x="257174" y="1152201"/>
            <a:ext cx="8549955" cy="760412"/>
          </a:xfrm>
        </p:spPr>
        <p:txBody>
          <a:bodyPr/>
          <a:lstStyle/>
          <a:p>
            <a:pPr marL="0" indent="0">
              <a:buNone/>
            </a:pPr>
            <a:r>
              <a:rPr lang="en-US" sz="1400" dirty="0" smtClean="0"/>
              <a:t>A practical approach, justifying the value of security operations, is </a:t>
            </a:r>
            <a:r>
              <a:rPr lang="en-US" sz="1400" dirty="0"/>
              <a:t>to identify the assets at risk and calculate the cost to the company should the information assets be compromised </a:t>
            </a:r>
            <a:r>
              <a:rPr lang="en-US" sz="1400" dirty="0" smtClean="0"/>
              <a:t>(i.e. assess </a:t>
            </a:r>
            <a:r>
              <a:rPr lang="en-US" sz="1400" dirty="0"/>
              <a:t>the damage an attacker could do to </a:t>
            </a:r>
            <a:r>
              <a:rPr lang="en-US" sz="1400" dirty="0" smtClean="0"/>
              <a:t>the business).</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244608220"/>
              </p:ext>
            </p:extLst>
          </p:nvPr>
        </p:nvGraphicFramePr>
        <p:xfrm>
          <a:off x="323528" y="2037276"/>
          <a:ext cx="8483601" cy="4297680"/>
        </p:xfrm>
        <a:graphic>
          <a:graphicData uri="http://schemas.openxmlformats.org/drawingml/2006/table">
            <a:tbl>
              <a:tblPr firstRow="1" bandRow="1">
                <a:tableStyleId>{D03447BB-5D67-496B-8E87-E561075AD55C}</a:tableStyleId>
              </a:tblPr>
              <a:tblGrid>
                <a:gridCol w="1244015"/>
                <a:gridCol w="3805646"/>
                <a:gridCol w="1828800"/>
                <a:gridCol w="1605140"/>
              </a:tblGrid>
              <a:tr h="33611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200" b="1" kern="1200" dirty="0" smtClean="0">
                        <a:solidFill>
                          <a:schemeClr val="lt1"/>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a:r>
                        <a:rPr lang="en-US" sz="1200" kern="1200" dirty="0" smtClean="0"/>
                        <a:t>Cost Structure</a:t>
                      </a:r>
                      <a:endParaRPr lang="en-US" sz="1200" b="1" kern="1200" dirty="0">
                        <a:solidFill>
                          <a:schemeClr val="lt1"/>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Cost Estimation ($) for SMB*</a:t>
                      </a:r>
                      <a:endParaRPr lang="en-US" sz="1200" b="1" kern="1200" dirty="0" smtClean="0">
                        <a:solidFill>
                          <a:schemeClr val="lt1"/>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Cost Estimation ($) for LE**</a:t>
                      </a:r>
                      <a:endParaRPr lang="en-US" sz="1200" b="1" i="0" u="none" strike="noStrike" dirty="0" smtClean="0">
                        <a:solidFill>
                          <a:srgbClr val="000000"/>
                        </a:solidFill>
                        <a:effectLst/>
                        <a:latin typeface="Calibri" panose="020F050202020403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r>
              <a:tr h="87610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kern="1200" dirty="0" smtClean="0">
                          <a:solidFill>
                            <a:schemeClr val="accent1"/>
                          </a:solidFill>
                          <a:effectLst/>
                        </a:rPr>
                        <a:t>Security controls </a:t>
                      </a:r>
                      <a:endParaRPr lang="en-US" sz="1200" b="1" u="none" strike="noStrike" kern="1200" dirty="0" smtClean="0">
                        <a:solidFill>
                          <a:schemeClr val="accent1"/>
                        </a:solidFill>
                        <a:effectLst/>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l" fontAlgn="ctr"/>
                      <a:r>
                        <a:rPr lang="en-US" sz="1200" u="none" strike="noStrike" dirty="0" smtClean="0">
                          <a:solidFill>
                            <a:schemeClr val="accent1"/>
                          </a:solidFill>
                          <a:effectLst/>
                        </a:rPr>
                        <a:t>Technology investment: software, hardware, facility, maintenance,</a:t>
                      </a:r>
                      <a:r>
                        <a:rPr lang="en-US" sz="1200" u="none" strike="noStrike" baseline="0" dirty="0" smtClean="0">
                          <a:solidFill>
                            <a:schemeClr val="accent1"/>
                          </a:solidFill>
                          <a:effectLst/>
                        </a:rPr>
                        <a:t> etc.</a:t>
                      </a:r>
                      <a:r>
                        <a:rPr lang="en-US" sz="1200" u="none" strike="noStrike" dirty="0" smtClean="0">
                          <a:solidFill>
                            <a:schemeClr val="accent1"/>
                          </a:solidFill>
                          <a:effectLst/>
                        </a:rPr>
                        <a:t/>
                      </a:r>
                      <a:br>
                        <a:rPr lang="en-US" sz="1200" u="none" strike="noStrike" dirty="0" smtClean="0">
                          <a:solidFill>
                            <a:schemeClr val="accent1"/>
                          </a:solidFill>
                          <a:effectLst/>
                        </a:rPr>
                      </a:br>
                      <a:r>
                        <a:rPr lang="en-US" sz="1200" u="none" strike="noStrike" dirty="0" smtClean="0">
                          <a:solidFill>
                            <a:schemeClr val="accent1"/>
                          </a:solidFill>
                          <a:effectLst/>
                        </a:rPr>
                        <a:t>Cost of process implementation: incident response, CMBD, problem management, etc.</a:t>
                      </a:r>
                      <a:br>
                        <a:rPr lang="en-US" sz="1200" u="none" strike="noStrike" dirty="0" smtClean="0">
                          <a:solidFill>
                            <a:schemeClr val="accent1"/>
                          </a:solidFill>
                          <a:effectLst/>
                        </a:rPr>
                      </a:br>
                      <a:r>
                        <a:rPr lang="en-US" sz="1200" u="none" strike="noStrike" dirty="0" smtClean="0">
                          <a:solidFill>
                            <a:schemeClr val="accent1"/>
                          </a:solidFill>
                          <a:effectLst/>
                        </a:rPr>
                        <a:t>Cost of resource: salary, training, recruiting, etc.</a:t>
                      </a:r>
                      <a:endParaRPr lang="en-US" sz="1200" b="0" i="0" u="none" strike="noStrike" dirty="0">
                        <a:solidFill>
                          <a:schemeClr val="accent1"/>
                        </a:solidFill>
                        <a:effectLst/>
                        <a:latin typeface="Calibri" panose="020F050202020403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1"/>
                          </a:solidFill>
                        </a:rPr>
                        <a:t>$0-300K/year</a:t>
                      </a:r>
                      <a:endParaRPr lang="en-US" sz="1200" b="1" kern="1200" baseline="0" dirty="0" smtClean="0">
                        <a:solidFill>
                          <a:schemeClr val="accent1"/>
                        </a:solidFill>
                        <a:latin typeface="+mn-lt"/>
                        <a:ea typeface="+mn-ea"/>
                        <a:cs typeface="+mn-cs"/>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1"/>
                          </a:solidFill>
                        </a:rPr>
                        <a:t>$200K-2M/year</a:t>
                      </a:r>
                      <a:endParaRPr lang="en-US" sz="1200" b="1" kern="1200" baseline="0" dirty="0" smtClean="0">
                        <a:solidFill>
                          <a:schemeClr val="accent1"/>
                        </a:solidFill>
                        <a:latin typeface="+mn-lt"/>
                        <a:ea typeface="+mn-ea"/>
                        <a:cs typeface="+mn-cs"/>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r>
              <a:tr h="11815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kern="1200" dirty="0" smtClean="0">
                          <a:solidFill>
                            <a:schemeClr val="accent1"/>
                          </a:solidFill>
                          <a:effectLst/>
                        </a:rPr>
                        <a:t>Security incidents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kern="1200" dirty="0" smtClean="0">
                          <a:solidFill>
                            <a:schemeClr val="accent1"/>
                          </a:solidFill>
                          <a:effectLst/>
                        </a:rPr>
                        <a:t>(if</a:t>
                      </a:r>
                      <a:r>
                        <a:rPr lang="en-US" sz="1200" u="none" strike="noStrike" kern="1200" baseline="0" dirty="0" smtClean="0">
                          <a:solidFill>
                            <a:schemeClr val="accent1"/>
                          </a:solidFill>
                          <a:effectLst/>
                        </a:rPr>
                        <a:t> no security control is in place</a:t>
                      </a:r>
                      <a:r>
                        <a:rPr lang="en-US" sz="1200" u="none" strike="noStrike" kern="1200" dirty="0" smtClean="0">
                          <a:solidFill>
                            <a:schemeClr val="accent1"/>
                          </a:solidFill>
                          <a:effectLst/>
                        </a:rPr>
                        <a:t>)</a:t>
                      </a:r>
                      <a:endParaRPr lang="en-US" sz="1200" b="0" u="none" strike="noStrike" kern="1200" dirty="0" smtClean="0">
                        <a:solidFill>
                          <a:schemeClr val="accent1"/>
                        </a:solidFill>
                        <a:effectLst/>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ctr">
                        <a:buFont typeface="Arial" panose="020B0604020202020204" pitchFamily="34" charset="0"/>
                        <a:buNone/>
                      </a:pPr>
                      <a:r>
                        <a:rPr lang="en-US" sz="1200" u="none" strike="noStrike" dirty="0" smtClean="0">
                          <a:solidFill>
                            <a:schemeClr val="accent1"/>
                          </a:solidFill>
                          <a:effectLst/>
                        </a:rPr>
                        <a:t>Explicit cost:</a:t>
                      </a:r>
                    </a:p>
                    <a:p>
                      <a:pPr marL="228600" indent="-228600" algn="l" fontAlgn="ctr">
                        <a:buFont typeface="+mj-lt"/>
                        <a:buAutoNum type="arabicPeriod"/>
                      </a:pPr>
                      <a:r>
                        <a:rPr lang="en-US" sz="1200" u="none" strike="noStrike" dirty="0" smtClean="0">
                          <a:solidFill>
                            <a:schemeClr val="accent1"/>
                          </a:solidFill>
                          <a:effectLst/>
                        </a:rPr>
                        <a:t>Incident response cost:</a:t>
                      </a:r>
                    </a:p>
                    <a:p>
                      <a:pPr marL="685800" lvl="1" indent="-228600" algn="l" fontAlgn="ctr">
                        <a:buFont typeface="Arial" panose="020B0604020202020204" pitchFamily="34" charset="0"/>
                        <a:buChar char="•"/>
                      </a:pPr>
                      <a:r>
                        <a:rPr lang="en-US" sz="1200" u="none" strike="noStrike" dirty="0" smtClean="0">
                          <a:solidFill>
                            <a:schemeClr val="accent1"/>
                          </a:solidFill>
                          <a:effectLst/>
                        </a:rPr>
                        <a:t>Remediation costs</a:t>
                      </a:r>
                    </a:p>
                    <a:p>
                      <a:pPr marL="685800" lvl="1" indent="-228600" algn="l" fontAlgn="ctr">
                        <a:buFont typeface="Arial" panose="020B0604020202020204" pitchFamily="34" charset="0"/>
                        <a:buChar char="•"/>
                      </a:pPr>
                      <a:r>
                        <a:rPr lang="en-US" sz="1200" u="none" strike="noStrike" dirty="0" smtClean="0">
                          <a:solidFill>
                            <a:schemeClr val="accent1"/>
                          </a:solidFill>
                          <a:effectLst/>
                        </a:rPr>
                        <a:t>Productivity:</a:t>
                      </a:r>
                      <a:r>
                        <a:rPr lang="en-US" sz="1200" u="none" strike="noStrike" baseline="0" dirty="0" smtClean="0">
                          <a:solidFill>
                            <a:schemeClr val="accent1"/>
                          </a:solidFill>
                          <a:effectLst/>
                        </a:rPr>
                        <a:t> </a:t>
                      </a:r>
                      <a:r>
                        <a:rPr lang="en-US" sz="1200" u="none" strike="noStrike" dirty="0" smtClean="0">
                          <a:solidFill>
                            <a:schemeClr val="accent1"/>
                          </a:solidFill>
                          <a:effectLst/>
                        </a:rPr>
                        <a:t>(number of employees impacted) × (hours out) × (burdened hourly rate)</a:t>
                      </a:r>
                    </a:p>
                    <a:p>
                      <a:pPr marL="685800" lvl="1" indent="-228600" algn="l" fontAlgn="ctr">
                        <a:buFont typeface="Arial" panose="020B0604020202020204" pitchFamily="34" charset="0"/>
                        <a:buChar char="•"/>
                      </a:pPr>
                      <a:r>
                        <a:rPr lang="en-US" sz="1200" u="none" strike="noStrike" dirty="0" smtClean="0">
                          <a:solidFill>
                            <a:schemeClr val="accent1"/>
                          </a:solidFill>
                          <a:effectLst/>
                        </a:rPr>
                        <a:t>Extra professional services</a:t>
                      </a:r>
                    </a:p>
                    <a:p>
                      <a:pPr marL="685800" lvl="1" indent="-228600" algn="l" fontAlgn="ctr">
                        <a:buFont typeface="Arial" panose="020B0604020202020204" pitchFamily="34" charset="0"/>
                        <a:buChar char="•"/>
                      </a:pPr>
                      <a:r>
                        <a:rPr lang="en-US" sz="1200" u="none" strike="noStrike" dirty="0" smtClean="0">
                          <a:solidFill>
                            <a:schemeClr val="accent1"/>
                          </a:solidFill>
                          <a:effectLst/>
                        </a:rPr>
                        <a:t>Equipment rental, travel expenses, etc.</a:t>
                      </a:r>
                    </a:p>
                    <a:p>
                      <a:pPr marL="685800" lvl="1" indent="-228600" algn="l" fontAlgn="ctr">
                        <a:buFont typeface="Arial" panose="020B0604020202020204" pitchFamily="34" charset="0"/>
                        <a:buChar char="•"/>
                      </a:pPr>
                      <a:r>
                        <a:rPr lang="en-US" sz="1200" u="none" strike="noStrike" dirty="0" smtClean="0">
                          <a:solidFill>
                            <a:schemeClr val="accent1"/>
                          </a:solidFill>
                          <a:effectLst/>
                        </a:rPr>
                        <a:t>Compliance fine</a:t>
                      </a:r>
                    </a:p>
                    <a:p>
                      <a:pPr marL="685800" lvl="1" indent="-228600" algn="l" fontAlgn="ctr">
                        <a:buFont typeface="Arial" panose="020B0604020202020204" pitchFamily="34" charset="0"/>
                        <a:buChar char="•"/>
                      </a:pPr>
                      <a:r>
                        <a:rPr lang="en-US" sz="1200" u="none" strike="noStrike" dirty="0" smtClean="0">
                          <a:solidFill>
                            <a:schemeClr val="accent1"/>
                          </a:solidFill>
                          <a:effectLst/>
                        </a:rPr>
                        <a:t>Cost of notifying clients</a:t>
                      </a:r>
                    </a:p>
                    <a:p>
                      <a:pPr marL="228600" indent="-228600" algn="l" fontAlgn="ctr">
                        <a:buFont typeface="+mj-lt"/>
                        <a:buAutoNum type="arabicPeriod"/>
                      </a:pPr>
                      <a:r>
                        <a:rPr lang="en-US" sz="1200" u="none" strike="noStrike" dirty="0" smtClean="0">
                          <a:solidFill>
                            <a:schemeClr val="accent1"/>
                          </a:solidFill>
                          <a:effectLst/>
                        </a:rPr>
                        <a:t>Revenue loss: direct loss, the impact of permanent loss of data, lost future revenues</a:t>
                      </a:r>
                    </a:p>
                    <a:p>
                      <a:pPr marL="228600" indent="-228600" algn="l" fontAlgn="ctr">
                        <a:buFont typeface="+mj-lt"/>
                        <a:buAutoNum type="arabicPeriod"/>
                      </a:pPr>
                      <a:r>
                        <a:rPr lang="en-US" sz="1200" u="none" strike="noStrike" dirty="0" smtClean="0">
                          <a:solidFill>
                            <a:schemeClr val="accent1"/>
                          </a:solidFill>
                          <a:effectLst/>
                        </a:rPr>
                        <a:t>Financial performance: credit rating, stock price</a:t>
                      </a:r>
                      <a:br>
                        <a:rPr lang="en-US" sz="1200" u="none" strike="noStrike" dirty="0" smtClean="0">
                          <a:solidFill>
                            <a:schemeClr val="accent1"/>
                          </a:solidFill>
                          <a:effectLst/>
                        </a:rPr>
                      </a:br>
                      <a:r>
                        <a:rPr lang="en-US" sz="1200" u="none" strike="noStrike" dirty="0" smtClean="0">
                          <a:solidFill>
                            <a:schemeClr val="accent1"/>
                          </a:solidFill>
                          <a:effectLst/>
                        </a:rPr>
                        <a:t>Hidden cost: </a:t>
                      </a:r>
                    </a:p>
                    <a:p>
                      <a:pPr marL="628650" lvl="1" indent="-171450" algn="l" fontAlgn="ctr">
                        <a:buFont typeface="Arial" panose="020B0604020202020204" pitchFamily="34" charset="0"/>
                        <a:buChar char="•"/>
                      </a:pPr>
                      <a:r>
                        <a:rPr lang="en-US" sz="1200" u="none" strike="noStrike" dirty="0" smtClean="0">
                          <a:solidFill>
                            <a:schemeClr val="accent1"/>
                          </a:solidFill>
                          <a:effectLst/>
                        </a:rPr>
                        <a:t>Reputation, customer loyalty, etc.</a:t>
                      </a:r>
                      <a:endParaRPr lang="en-US" sz="1200" b="0" i="0" u="none" strike="noStrike" dirty="0">
                        <a:solidFill>
                          <a:schemeClr val="accent1"/>
                        </a:solidFill>
                        <a:effectLst/>
                        <a:latin typeface="Calibri" panose="020F050202020403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kern="1200" baseline="0" dirty="0" smtClean="0">
                          <a:solidFill>
                            <a:schemeClr val="accent1"/>
                          </a:solidFill>
                        </a:rPr>
                        <a:t>$15K-650K/year</a:t>
                      </a:r>
                      <a:endParaRPr lang="en-US" sz="1200" b="1" kern="1200" baseline="0" dirty="0">
                        <a:solidFill>
                          <a:schemeClr val="accent1"/>
                        </a:solidFill>
                        <a:latin typeface="+mn-lt"/>
                        <a:ea typeface="+mn-ea"/>
                        <a:cs typeface="+mn-cs"/>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kern="1200" baseline="0" dirty="0" smtClean="0">
                          <a:solidFill>
                            <a:schemeClr val="accent1"/>
                          </a:solidFill>
                        </a:rPr>
                        <a:t>$270K-11M/year</a:t>
                      </a:r>
                      <a:endParaRPr lang="en-US" sz="1200" b="1" kern="1200" baseline="0" dirty="0">
                        <a:solidFill>
                          <a:schemeClr val="accent1"/>
                        </a:solidFill>
                        <a:latin typeface="+mn-lt"/>
                        <a:ea typeface="+mn-ea"/>
                        <a:cs typeface="+mn-cs"/>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extBox 8"/>
          <p:cNvSpPr txBox="1"/>
          <p:nvPr/>
        </p:nvSpPr>
        <p:spPr>
          <a:xfrm>
            <a:off x="0" y="6309390"/>
            <a:ext cx="8466582" cy="246221"/>
          </a:xfrm>
          <a:prstGeom prst="rect">
            <a:avLst/>
          </a:prstGeom>
          <a:noFill/>
        </p:spPr>
        <p:txBody>
          <a:bodyPr wrap="square" rtlCol="0">
            <a:spAutoFit/>
          </a:bodyPr>
          <a:lstStyle/>
          <a:p>
            <a:pPr algn="l"/>
            <a:r>
              <a:rPr lang="en-US" sz="1000" dirty="0" smtClean="0"/>
              <a:t>*SMB: Small and medium-sized business           **LE: Large enterprise</a:t>
            </a:r>
            <a:endParaRPr lang="en-US" sz="1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43333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5" name="Table 2"/>
          <p:cNvGraphicFramePr>
            <a:graphicFrameLocks noGrp="1"/>
          </p:cNvGraphicFramePr>
          <p:nvPr>
            <p:extLst>
              <p:ext uri="{D42A27DB-BD31-4B8C-83A1-F6EECF244321}">
                <p14:modId xmlns:p14="http://schemas.microsoft.com/office/powerpoint/2010/main" val="2137850943"/>
              </p:ext>
            </p:extLst>
          </p:nvPr>
        </p:nvGraphicFramePr>
        <p:xfrm>
          <a:off x="26129" y="1520030"/>
          <a:ext cx="9074329" cy="4900141"/>
        </p:xfrm>
        <a:graphic>
          <a:graphicData uri="http://schemas.openxmlformats.org/drawingml/2006/table">
            <a:tbl>
              <a:tblPr firstRow="1" bandRow="1">
                <a:tableStyleId>{5C22544A-7EE6-4342-B048-85BDC9FD1C3A}</a:tableStyleId>
              </a:tblPr>
              <a:tblGrid>
                <a:gridCol w="344663"/>
                <a:gridCol w="1884729"/>
                <a:gridCol w="1454332"/>
                <a:gridCol w="1872343"/>
                <a:gridCol w="2081348"/>
                <a:gridCol w="1436914"/>
              </a:tblGrid>
              <a:tr h="252126">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5</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3010381">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Kick-off and introductions.</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High-level overview of weekly activities and outcomes.</a:t>
                      </a:r>
                    </a:p>
                    <a:p>
                      <a:pPr marL="171450" lvl="0" indent="-171450">
                        <a:buFont typeface="Arial" panose="020B0604020202020204" pitchFamily="34" charset="0"/>
                        <a:buChar char="•"/>
                      </a:pPr>
                      <a:r>
                        <a:rPr lang="en-CA" sz="1000" i="1" kern="1200" dirty="0" smtClean="0">
                          <a:solidFill>
                            <a:schemeClr val="dk1"/>
                          </a:solidFill>
                          <a:effectLst/>
                          <a:latin typeface="+mn-lt"/>
                          <a:ea typeface="+mn-ea"/>
                          <a:cs typeface="+mn-cs"/>
                        </a:rPr>
                        <a:t>Activity:</a:t>
                      </a:r>
                      <a:r>
                        <a:rPr lang="en-CA" sz="1000" kern="1200" dirty="0" smtClean="0">
                          <a:solidFill>
                            <a:schemeClr val="dk1"/>
                          </a:solidFill>
                          <a:effectLst/>
                          <a:latin typeface="+mn-lt"/>
                          <a:ea typeface="+mn-ea"/>
                          <a:cs typeface="+mn-cs"/>
                        </a:rPr>
                        <a:t> Define workshop</a:t>
                      </a:r>
                      <a:r>
                        <a:rPr lang="en-CA" sz="1000" kern="1200" baseline="0" dirty="0" smtClean="0">
                          <a:solidFill>
                            <a:schemeClr val="dk1"/>
                          </a:solidFill>
                          <a:effectLst/>
                          <a:latin typeface="+mn-lt"/>
                          <a:ea typeface="+mn-ea"/>
                          <a:cs typeface="+mn-cs"/>
                        </a:rPr>
                        <a:t> </a:t>
                      </a:r>
                      <a:r>
                        <a:rPr lang="en-CA" sz="1000" kern="1200" dirty="0" smtClean="0">
                          <a:solidFill>
                            <a:schemeClr val="dk1"/>
                          </a:solidFill>
                          <a:effectLst/>
                          <a:latin typeface="+mn-lt"/>
                          <a:ea typeface="+mn-ea"/>
                          <a:cs typeface="+mn-cs"/>
                        </a:rPr>
                        <a:t>objectives and current state of knowledge.</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Understand the</a:t>
                      </a:r>
                      <a:r>
                        <a:rPr lang="en-CA" sz="1000" kern="1200" baseline="0" dirty="0" smtClean="0">
                          <a:solidFill>
                            <a:schemeClr val="dk1"/>
                          </a:solidFill>
                          <a:effectLst/>
                          <a:latin typeface="+mn-lt"/>
                          <a:ea typeface="+mn-ea"/>
                          <a:cs typeface="+mn-cs"/>
                        </a:rPr>
                        <a:t> threat collaboration environment.</a:t>
                      </a:r>
                    </a:p>
                    <a:p>
                      <a:pPr marL="171450" lvl="0" indent="-171450">
                        <a:buFont typeface="Arial" panose="020B0604020202020204" pitchFamily="34" charset="0"/>
                        <a:buChar char="•"/>
                      </a:pPr>
                      <a:r>
                        <a:rPr lang="en-CA" sz="1000" kern="1200" baseline="0" dirty="0" smtClean="0">
                          <a:solidFill>
                            <a:schemeClr val="dk1"/>
                          </a:solidFill>
                          <a:effectLst/>
                          <a:latin typeface="+mn-lt"/>
                          <a:ea typeface="+mn-ea"/>
                          <a:cs typeface="+mn-cs"/>
                        </a:rPr>
                        <a:t>Understand the benefits of an optimized security operations.</a:t>
                      </a:r>
                      <a:endParaRPr lang="en-CA" sz="1000" kern="1200" dirty="0" smtClean="0">
                        <a:solidFill>
                          <a:schemeClr val="dk1"/>
                        </a:solidFill>
                        <a:effectLst/>
                        <a:latin typeface="+mn-lt"/>
                        <a:ea typeface="+mn-ea"/>
                        <a:cs typeface="+mn-cs"/>
                      </a:endParaRPr>
                    </a:p>
                    <a:p>
                      <a:pPr marL="171450" lvl="0" indent="-171450" algn="l" defTabSz="914400" rtl="0" eaLnBrk="1" latinLnBrk="0" hangingPunct="1">
                        <a:spcAft>
                          <a:spcPts val="0"/>
                        </a:spcAft>
                        <a:buFont typeface="Arial" panose="020B0604020202020204" pitchFamily="34" charset="0"/>
                        <a:buChar char="•"/>
                      </a:pPr>
                      <a:r>
                        <a:rPr lang="en-CA" sz="1000" i="1" kern="1200" dirty="0" smtClean="0">
                          <a:solidFill>
                            <a:schemeClr val="dk1"/>
                          </a:solidFill>
                          <a:effectLst/>
                          <a:latin typeface="+mn-lt"/>
                          <a:ea typeface="+mn-ea"/>
                          <a:cs typeface="+mn-cs"/>
                        </a:rPr>
                        <a:t>Activity:</a:t>
                      </a:r>
                      <a:r>
                        <a:rPr lang="en-CA" sz="1000" kern="1200" dirty="0" smtClean="0">
                          <a:solidFill>
                            <a:schemeClr val="dk1"/>
                          </a:solidFill>
                          <a:effectLst/>
                          <a:latin typeface="+mn-lt"/>
                          <a:ea typeface="+mn-ea"/>
                          <a:cs typeface="+mn-cs"/>
                        </a:rPr>
                        <a:t> Review preliminary maturity</a:t>
                      </a:r>
                      <a:r>
                        <a:rPr lang="en-CA" sz="1000" kern="1200" baseline="0" dirty="0" smtClean="0">
                          <a:solidFill>
                            <a:schemeClr val="dk1"/>
                          </a:solidFill>
                          <a:effectLst/>
                          <a:latin typeface="+mn-lt"/>
                          <a:ea typeface="+mn-ea"/>
                          <a:cs typeface="+mn-cs"/>
                        </a:rPr>
                        <a:t> level.</a:t>
                      </a:r>
                    </a:p>
                    <a:p>
                      <a:pPr marL="171450" lvl="0" indent="-171450" algn="l" defTabSz="914400" rtl="0" eaLnBrk="1" latinLnBrk="0" hangingPunct="1">
                        <a:spcAft>
                          <a:spcPts val="0"/>
                        </a:spcAft>
                        <a:buFont typeface="Arial" panose="020B0604020202020204" pitchFamily="34" charset="0"/>
                        <a:buChar char="•"/>
                      </a:pPr>
                      <a:r>
                        <a:rPr lang="en-CA" sz="1000" i="1" kern="1200" baseline="0" dirty="0" smtClean="0">
                          <a:solidFill>
                            <a:schemeClr val="dk1"/>
                          </a:solidFill>
                          <a:effectLst/>
                          <a:latin typeface="+mn-lt"/>
                          <a:ea typeface="+mn-ea"/>
                          <a:cs typeface="+mn-cs"/>
                        </a:rPr>
                        <a:t>Activity</a:t>
                      </a:r>
                      <a:r>
                        <a:rPr lang="en-CA" sz="1000" kern="1200" baseline="0" dirty="0" smtClean="0">
                          <a:solidFill>
                            <a:schemeClr val="dk1"/>
                          </a:solidFill>
                          <a:effectLst/>
                          <a:latin typeface="+mn-lt"/>
                          <a:ea typeface="+mn-ea"/>
                          <a:cs typeface="+mn-cs"/>
                        </a:rPr>
                        <a:t>: </a:t>
                      </a:r>
                      <a:r>
                        <a:rPr lang="en-CA" sz="1000" kern="1200" dirty="0" smtClean="0">
                          <a:solidFill>
                            <a:schemeClr val="dk1"/>
                          </a:solidFill>
                          <a:effectLst/>
                          <a:latin typeface="+mn-lt"/>
                          <a:ea typeface="+mn-ea"/>
                          <a:cs typeface="+mn-cs"/>
                        </a:rPr>
                        <a:t>Assess current people, processes, and technology capabilities.</a:t>
                      </a:r>
                    </a:p>
                    <a:p>
                      <a:pPr marL="171450" lvl="0" indent="-171450" algn="l" defTabSz="914400" rtl="0" eaLnBrk="1" latinLnBrk="0" hangingPunct="1">
                        <a:spcAft>
                          <a:spcPts val="0"/>
                        </a:spcAft>
                        <a:buFont typeface="Arial" panose="020B0604020202020204" pitchFamily="34" charset="0"/>
                        <a:buChar char="•"/>
                      </a:pPr>
                      <a:r>
                        <a:rPr lang="en-CA" sz="1000" i="1" kern="1200" dirty="0" smtClean="0">
                          <a:solidFill>
                            <a:schemeClr val="dk1"/>
                          </a:solidFill>
                          <a:effectLst/>
                          <a:latin typeface="+mn-lt"/>
                          <a:ea typeface="+mn-ea"/>
                          <a:cs typeface="+mn-cs"/>
                        </a:rPr>
                        <a:t>Activity:</a:t>
                      </a:r>
                      <a:r>
                        <a:rPr lang="en-CA" sz="1000" kern="1200" dirty="0" smtClean="0">
                          <a:solidFill>
                            <a:schemeClr val="dk1"/>
                          </a:solidFill>
                          <a:effectLst/>
                          <a:latin typeface="+mn-lt"/>
                          <a:ea typeface="+mn-ea"/>
                          <a:cs typeface="+mn-cs"/>
                        </a:rPr>
                        <a:t> Assess workflow</a:t>
                      </a:r>
                      <a:r>
                        <a:rPr lang="en-CA" sz="1000" kern="1200" baseline="0" dirty="0" smtClean="0">
                          <a:solidFill>
                            <a:schemeClr val="dk1"/>
                          </a:solidFill>
                          <a:effectLst/>
                          <a:latin typeface="+mn-lt"/>
                          <a:ea typeface="+mn-ea"/>
                          <a:cs typeface="+mn-cs"/>
                        </a:rPr>
                        <a:t> capabilities.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lvl="0" indent="-171450" algn="l" defTabSz="914400" rtl="0" eaLnBrk="1" latinLnBrk="0" hangingPunct="1">
                        <a:spcAft>
                          <a:spcPts val="0"/>
                        </a:spcAft>
                        <a:buFont typeface="Arial" panose="020B0604020202020204" pitchFamily="34" charset="0"/>
                        <a:buChar char="•"/>
                      </a:pPr>
                      <a:r>
                        <a:rPr lang="en-CA" sz="1000" i="1" kern="1200" dirty="0" smtClean="0">
                          <a:solidFill>
                            <a:schemeClr val="dk1"/>
                          </a:solidFill>
                          <a:effectLst/>
                          <a:latin typeface="+mn-lt"/>
                          <a:ea typeface="+mn-ea"/>
                          <a:cs typeface="+mn-cs"/>
                        </a:rPr>
                        <a:t>Activity: </a:t>
                      </a:r>
                      <a:r>
                        <a:rPr lang="en-CA" sz="1000" kern="1200" dirty="0" smtClean="0">
                          <a:solidFill>
                            <a:schemeClr val="dk1"/>
                          </a:solidFill>
                          <a:effectLst/>
                          <a:latin typeface="+mn-lt"/>
                          <a:ea typeface="+mn-ea"/>
                          <a:cs typeface="+mn-cs"/>
                        </a:rPr>
                        <a:t>Begin deep-dive into</a:t>
                      </a:r>
                      <a:r>
                        <a:rPr lang="en-CA" sz="1000" kern="1200" baseline="0" dirty="0" smtClean="0">
                          <a:solidFill>
                            <a:schemeClr val="dk1"/>
                          </a:solidFill>
                          <a:effectLst/>
                          <a:latin typeface="+mn-lt"/>
                          <a:ea typeface="+mn-ea"/>
                          <a:cs typeface="+mn-cs"/>
                        </a:rPr>
                        <a:t> maturity assessment tool.</a:t>
                      </a:r>
                    </a:p>
                    <a:p>
                      <a:pPr marL="171450" lvl="0" indent="-171450" algn="l" defTabSz="914400" rtl="0" eaLnBrk="1" latinLnBrk="0" hangingPunct="1">
                        <a:spcAft>
                          <a:spcPts val="0"/>
                        </a:spcAft>
                        <a:buFont typeface="Arial" panose="020B0604020202020204" pitchFamily="34" charset="0"/>
                        <a:buChar char="•"/>
                      </a:pPr>
                      <a:r>
                        <a:rPr lang="en-CA" sz="1000" kern="1200" baseline="0" dirty="0" smtClean="0">
                          <a:solidFill>
                            <a:schemeClr val="dk1"/>
                          </a:solidFill>
                          <a:effectLst/>
                          <a:latin typeface="+mn-lt"/>
                          <a:ea typeface="+mn-ea"/>
                          <a:cs typeface="+mn-cs"/>
                        </a:rPr>
                        <a:t>Discuss strategies to enhance the analysis process (ticketing, automation, visualization, use cases, etc.).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Design ideal target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Identify security gaps.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baseline="0" dirty="0" smtClean="0">
                          <a:solidFill>
                            <a:schemeClr val="dk1"/>
                          </a:solidFill>
                          <a:effectLst/>
                          <a:latin typeface="+mn-lt"/>
                          <a:ea typeface="+mn-ea"/>
                          <a:cs typeface="+mn-cs"/>
                        </a:rPr>
                        <a:t>Build initiatives to bridge the gaps.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Estimate the resources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Prioritize gap initiatives.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Develop dashboarding and visualization metrics.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baseline="0" dirty="0" smtClean="0">
                          <a:solidFill>
                            <a:schemeClr val="dk1"/>
                          </a:solidFill>
                          <a:effectLst/>
                          <a:latin typeface="+mn-lt"/>
                          <a:ea typeface="+mn-ea"/>
                          <a:cs typeface="+mn-cs"/>
                        </a:rPr>
                        <a:t>Activity</a:t>
                      </a:r>
                      <a:r>
                        <a:rPr lang="en-CA" sz="1000" kern="1200" baseline="0" dirty="0" smtClean="0">
                          <a:solidFill>
                            <a:schemeClr val="dk1"/>
                          </a:solidFill>
                          <a:effectLst/>
                          <a:latin typeface="+mn-lt"/>
                          <a:ea typeface="+mn-ea"/>
                          <a:cs typeface="+mn-cs"/>
                        </a:rPr>
                        <a:t>: Plan for a transition with the security roadmap and action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i="0" kern="1200" dirty="0" smtClean="0">
                          <a:solidFill>
                            <a:schemeClr val="dk1"/>
                          </a:solidFill>
                          <a:effectLst/>
                          <a:latin typeface="+mn-lt"/>
                          <a:ea typeface="+mn-ea"/>
                          <a:cs typeface="+mn-cs"/>
                        </a:rPr>
                        <a:t>Define and assign </a:t>
                      </a:r>
                      <a:r>
                        <a:rPr lang="en-CA" sz="1000" i="0" kern="1200" baseline="0" dirty="0" smtClean="0">
                          <a:solidFill>
                            <a:schemeClr val="dk1"/>
                          </a:solidFill>
                          <a:effectLst/>
                          <a:latin typeface="+mn-lt"/>
                          <a:ea typeface="+mn-ea"/>
                          <a:cs typeface="+mn-cs"/>
                        </a:rPr>
                        <a:t>tier 1, 2 &amp; 3 SOC roles and responsibilities.</a:t>
                      </a:r>
                      <a:endParaRPr lang="en-CA" sz="1000" kern="1200" baseline="0" dirty="0" smtClean="0">
                        <a:solidFill>
                          <a:schemeClr val="dk1"/>
                        </a:solidFill>
                        <a:effectLst/>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lvl="0" indent="-171450" algn="l" defTabSz="914400" rtl="0" eaLnBrk="1" latinLnBrk="0" hangingPunct="1">
                        <a:spcAft>
                          <a:spcPts val="0"/>
                        </a:spcAft>
                        <a:buFont typeface="Arial" panose="020B0604020202020204" pitchFamily="34" charset="0"/>
                        <a:buChar cha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Assign roles and responsibilities for each security operations initiative.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i="1" kern="1200" dirty="0" smtClean="0">
                          <a:solidFill>
                            <a:schemeClr val="dk1"/>
                          </a:solidFill>
                          <a:effectLst/>
                          <a:latin typeface="+mn-lt"/>
                          <a:ea typeface="+mn-ea"/>
                          <a:cs typeface="+mn-cs"/>
                        </a:rPr>
                        <a:t>Activity: </a:t>
                      </a:r>
                      <a:r>
                        <a:rPr lang="en-CA" sz="1000" kern="1200" baseline="0" dirty="0" smtClean="0">
                          <a:solidFill>
                            <a:schemeClr val="dk1"/>
                          </a:solidFill>
                          <a:effectLst/>
                          <a:latin typeface="+mn-lt"/>
                          <a:ea typeface="+mn-ea"/>
                          <a:cs typeface="+mn-cs"/>
                        </a:rPr>
                        <a:t>Develop a comprehensive measurement program. </a:t>
                      </a:r>
                    </a:p>
                    <a:p>
                      <a:pPr marL="171450" indent="-171450" algn="l" defTabSz="914400" rtl="0" eaLnBrk="1" latinLnBrk="0" hangingPunct="1">
                        <a:spcAft>
                          <a:spcPts val="0"/>
                        </a:spcAft>
                        <a:buFont typeface="Arial" panose="020B0604020202020204" pitchFamily="34" charset="0"/>
                        <a:buChar char="•"/>
                      </a:pPr>
                      <a:r>
                        <a:rPr lang="en-CA" sz="1000" b="0" i="1" kern="1200" dirty="0" smtClean="0">
                          <a:solidFill>
                            <a:schemeClr val="tx1"/>
                          </a:solidFill>
                          <a:latin typeface="+mn-lt"/>
                          <a:ea typeface="+mn-ea"/>
                          <a:cs typeface="+mn-cs"/>
                        </a:rPr>
                        <a:t>Activity</a:t>
                      </a:r>
                      <a:r>
                        <a:rPr lang="en-CA" sz="1000" b="0" kern="1200" dirty="0" smtClean="0">
                          <a:solidFill>
                            <a:schemeClr val="tx1"/>
                          </a:solidFill>
                          <a:latin typeface="+mn-lt"/>
                          <a:ea typeface="+mn-ea"/>
                          <a:cs typeface="+mn-cs"/>
                        </a:rPr>
                        <a:t>: Develop specific runbooks for your top-priority incidents (e.g.</a:t>
                      </a:r>
                      <a:r>
                        <a:rPr lang="en-CA" sz="1000" b="0" kern="1200" baseline="0" dirty="0" smtClean="0">
                          <a:solidFill>
                            <a:schemeClr val="tx1"/>
                          </a:solidFill>
                          <a:latin typeface="+mn-lt"/>
                          <a:ea typeface="+mn-ea"/>
                          <a:cs typeface="+mn-cs"/>
                        </a:rPr>
                        <a:t> </a:t>
                      </a:r>
                      <a:r>
                        <a:rPr lang="en-CA" sz="1000" b="0" kern="1200" dirty="0" smtClean="0">
                          <a:solidFill>
                            <a:schemeClr val="tx1"/>
                          </a:solidFill>
                          <a:latin typeface="+mn-lt"/>
                          <a:ea typeface="+mn-ea"/>
                          <a:cs typeface="+mn-cs"/>
                        </a:rPr>
                        <a:t>ransomware).</a:t>
                      </a:r>
                    </a:p>
                    <a:p>
                      <a:pPr marL="357188" indent="-171450" algn="l" defTabSz="914400" rtl="0" eaLnBrk="1" latinLnBrk="0" hangingPunct="1">
                        <a:spcAft>
                          <a:spcPts val="0"/>
                        </a:spcAft>
                        <a:buFont typeface="Courier New" panose="02070309020205020404" pitchFamily="49" charset="0"/>
                        <a:buChar char="o"/>
                      </a:pPr>
                      <a:r>
                        <a:rPr lang="en-CA" sz="1000" b="0" kern="1200" dirty="0" smtClean="0">
                          <a:solidFill>
                            <a:schemeClr val="tx1"/>
                          </a:solidFill>
                          <a:latin typeface="+mn-lt"/>
                          <a:ea typeface="+mn-ea"/>
                          <a:cs typeface="+mn-cs"/>
                        </a:rPr>
                        <a:t>Detect the incident.</a:t>
                      </a:r>
                    </a:p>
                    <a:p>
                      <a:pPr marL="357188" indent="-171450" algn="l" defTabSz="914400" rtl="0" eaLnBrk="1" latinLnBrk="0" hangingPunct="1">
                        <a:spcAft>
                          <a:spcPts val="0"/>
                        </a:spcAft>
                        <a:buFont typeface="Courier New" panose="02070309020205020404" pitchFamily="49" charset="0"/>
                        <a:buChar char="o"/>
                      </a:pPr>
                      <a:r>
                        <a:rPr lang="en-CA" sz="1000" b="0" kern="1200" dirty="0" smtClean="0">
                          <a:solidFill>
                            <a:schemeClr val="tx1"/>
                          </a:solidFill>
                          <a:latin typeface="+mn-lt"/>
                          <a:ea typeface="+mn-ea"/>
                          <a:cs typeface="+mn-cs"/>
                        </a:rPr>
                        <a:t>Analyze the incident.</a:t>
                      </a:r>
                    </a:p>
                    <a:p>
                      <a:pPr marL="357188" indent="-171450" algn="l" defTabSz="914400" rtl="0" eaLnBrk="1" latinLnBrk="0" hangingPunct="1">
                        <a:spcAft>
                          <a:spcPts val="0"/>
                        </a:spcAft>
                        <a:buFont typeface="Courier New" panose="02070309020205020404" pitchFamily="49" charset="0"/>
                        <a:buChar char="o"/>
                      </a:pPr>
                      <a:r>
                        <a:rPr lang="en-CA" sz="1000" b="0" kern="1200" dirty="0" smtClean="0">
                          <a:solidFill>
                            <a:schemeClr val="tx1"/>
                          </a:solidFill>
                          <a:latin typeface="+mn-lt"/>
                          <a:ea typeface="+mn-ea"/>
                          <a:cs typeface="+mn-cs"/>
                        </a:rPr>
                        <a:t>Contain the incident.</a:t>
                      </a:r>
                    </a:p>
                    <a:p>
                      <a:pPr marL="357188" indent="-171450" algn="l" defTabSz="914400" rtl="0" eaLnBrk="1" latinLnBrk="0" hangingPunct="1">
                        <a:spcAft>
                          <a:spcPts val="0"/>
                        </a:spcAft>
                        <a:buFont typeface="Courier New" panose="02070309020205020404" pitchFamily="49" charset="0"/>
                        <a:buChar char="o"/>
                      </a:pPr>
                      <a:r>
                        <a:rPr lang="en-CA" sz="1000" b="0" kern="1200" dirty="0" smtClean="0">
                          <a:solidFill>
                            <a:schemeClr val="tx1"/>
                          </a:solidFill>
                          <a:latin typeface="+mn-lt"/>
                          <a:ea typeface="+mn-ea"/>
                          <a:cs typeface="+mn-cs"/>
                        </a:rPr>
                        <a:t>Eradicate the root cause.</a:t>
                      </a:r>
                    </a:p>
                    <a:p>
                      <a:pPr marL="357188" indent="-171450" algn="l" defTabSz="914400" rtl="0" eaLnBrk="1" latinLnBrk="0" hangingPunct="1">
                        <a:spcAft>
                          <a:spcPts val="0"/>
                        </a:spcAft>
                        <a:buFont typeface="Courier New" panose="02070309020205020404" pitchFamily="49" charset="0"/>
                        <a:buChar char="o"/>
                      </a:pPr>
                      <a:r>
                        <a:rPr lang="en-CA" sz="1000" b="0" kern="1200" dirty="0" smtClean="0">
                          <a:solidFill>
                            <a:schemeClr val="tx1"/>
                          </a:solidFill>
                          <a:latin typeface="+mn-lt"/>
                          <a:ea typeface="+mn-ea"/>
                          <a:cs typeface="+mn-cs"/>
                        </a:rPr>
                        <a:t>Recover from the incident.</a:t>
                      </a:r>
                    </a:p>
                    <a:p>
                      <a:pPr marL="357188" indent="-171450" algn="l" defTabSz="914400" rtl="0" eaLnBrk="1" latinLnBrk="0" hangingPunct="1">
                        <a:spcAft>
                          <a:spcPts val="0"/>
                        </a:spcAft>
                        <a:buFont typeface="Courier New" panose="02070309020205020404" pitchFamily="49" charset="0"/>
                        <a:buChar char="o"/>
                      </a:pPr>
                      <a:r>
                        <a:rPr lang="en-CA" sz="1000" b="0" kern="1200" dirty="0" smtClean="0">
                          <a:solidFill>
                            <a:schemeClr val="tx1"/>
                          </a:solidFill>
                          <a:latin typeface="+mn-lt"/>
                          <a:ea typeface="+mn-ea"/>
                          <a:cs typeface="+mn-cs"/>
                        </a:rPr>
                        <a:t>Conduct post-incident analysis and communication.</a:t>
                      </a:r>
                      <a:endParaRPr lang="en-CA" sz="1000" b="0" kern="1200" baseline="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i="1" kern="1200" dirty="0" smtClean="0">
                          <a:solidFill>
                            <a:schemeClr val="tx1"/>
                          </a:solidFill>
                          <a:latin typeface="+mn-lt"/>
                          <a:ea typeface="+mn-ea"/>
                          <a:cs typeface="+mn-cs"/>
                        </a:rPr>
                        <a:t>Activity</a:t>
                      </a:r>
                      <a:r>
                        <a:rPr lang="en-CA" sz="1000" b="0" kern="1200" dirty="0" smtClean="0">
                          <a:solidFill>
                            <a:schemeClr val="tx1"/>
                          </a:solidFill>
                          <a:latin typeface="+mn-lt"/>
                          <a:ea typeface="+mn-ea"/>
                          <a:cs typeface="+mn-cs"/>
                        </a:rPr>
                        <a:t>: Conduct attack campaign simulation.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Finalize main deliverables.</a:t>
                      </a:r>
                    </a:p>
                    <a:p>
                      <a:pPr marL="171450" lvl="0" indent="-171450">
                        <a:buFont typeface="Arial" panose="020B0604020202020204" pitchFamily="34" charset="0"/>
                        <a:buChar char="•"/>
                      </a:pPr>
                      <a:r>
                        <a:rPr lang="en-CA" sz="1000" kern="1200" dirty="0" smtClean="0">
                          <a:solidFill>
                            <a:schemeClr val="dk1"/>
                          </a:solidFill>
                          <a:effectLst/>
                          <a:latin typeface="+mn-lt"/>
                          <a:ea typeface="+mn-ea"/>
                          <a:cs typeface="+mn-cs"/>
                        </a:rPr>
                        <a:t>Schedule feedback call.</a:t>
                      </a:r>
                      <a:endParaRPr lang="en-CA" sz="1000" kern="1200" dirty="0">
                        <a:solidFill>
                          <a:schemeClr val="dk1"/>
                        </a:solidFill>
                        <a:effectLst/>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223891">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endParaRPr lang="en-CA" sz="1000" b="0" i="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i="0" kern="1200" baseline="0" dirty="0" smtClean="0">
                          <a:solidFill>
                            <a:schemeClr val="tx1"/>
                          </a:solidFill>
                          <a:latin typeface="+mn-lt"/>
                          <a:ea typeface="+mn-ea"/>
                          <a:cs typeface="+mn-cs"/>
                        </a:rPr>
                        <a:t>Security Operations Maturity Assessment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lvl="0" indent="-228600" algn="l" defTabSz="914400" rtl="0" eaLnBrk="1" latinLnBrk="0" hangingPunct="1">
                        <a:spcAft>
                          <a:spcPts val="0"/>
                        </a:spcAft>
                        <a:buClrTx/>
                        <a:buFont typeface="+mj-lt"/>
                        <a:buAutoNum type="arabicPeriod"/>
                      </a:pPr>
                      <a:r>
                        <a:rPr lang="en-CA" sz="1000" b="0" i="0" kern="1200" baseline="0" dirty="0" smtClean="0">
                          <a:solidFill>
                            <a:schemeClr val="tx1"/>
                          </a:solidFill>
                          <a:latin typeface="+mn-lt"/>
                          <a:ea typeface="+mn-ea"/>
                          <a:cs typeface="+mn-cs"/>
                        </a:rPr>
                        <a:t>Target State and Gap Analysis (Security Operations Maturity Assessment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lvl="0" indent="-228600" algn="l" defTabSz="914400" rtl="0" eaLnBrk="1" latinLnBrk="0" hangingPunct="1">
                        <a:spcAft>
                          <a:spcPts val="0"/>
                        </a:spcAft>
                        <a:buClrTx/>
                        <a:buFont typeface="+mj-lt"/>
                        <a:buAutoNum type="arabicPeriod"/>
                      </a:pPr>
                      <a:r>
                        <a:rPr lang="en-CA" sz="1000" b="0" i="0" kern="1200" baseline="0" dirty="0" smtClean="0">
                          <a:solidFill>
                            <a:schemeClr val="tx1"/>
                          </a:solidFill>
                          <a:latin typeface="+mn-lt"/>
                          <a:ea typeface="+mn-ea"/>
                          <a:cs typeface="+mn-cs"/>
                        </a:rPr>
                        <a:t>Security Operations Role &amp; Process Design</a:t>
                      </a:r>
                    </a:p>
                    <a:p>
                      <a:pPr marL="228600" lvl="0" indent="-228600" algn="l" defTabSz="914400" rtl="0" eaLnBrk="1" latinLnBrk="0" hangingPunct="1">
                        <a:spcAft>
                          <a:spcPts val="0"/>
                        </a:spcAft>
                        <a:buClrTx/>
                        <a:buFont typeface="+mj-lt"/>
                        <a:buAutoNum type="arabicPeriod"/>
                      </a:pPr>
                      <a:r>
                        <a:rPr lang="en-CA" sz="1000" b="0" i="0" kern="1200" baseline="0" dirty="0" smtClean="0">
                          <a:solidFill>
                            <a:schemeClr val="tx1"/>
                          </a:solidFill>
                          <a:latin typeface="+mn-lt"/>
                          <a:ea typeface="+mn-ea"/>
                          <a:cs typeface="+mn-cs"/>
                        </a:rPr>
                        <a:t>Security Operations RACI Chart</a:t>
                      </a:r>
                    </a:p>
                    <a:p>
                      <a:pPr marL="228600" lvl="0" indent="-228600">
                        <a:buFont typeface="+mj-lt"/>
                        <a:buAutoNum type="arabicPeriod"/>
                      </a:pPr>
                      <a:r>
                        <a:rPr lang="en-CA" sz="1000" b="0" i="0" kern="1200" baseline="0" dirty="0" smtClean="0">
                          <a:solidFill>
                            <a:schemeClr val="tx1"/>
                          </a:solidFill>
                          <a:latin typeface="+mn-lt"/>
                          <a:ea typeface="+mn-ea"/>
                          <a:cs typeface="+mn-cs"/>
                        </a:rPr>
                        <a:t>Security Operations Metrics Summary</a:t>
                      </a:r>
                    </a:p>
                    <a:p>
                      <a:pPr marL="228600" lvl="0" indent="-228600">
                        <a:buFont typeface="+mj-lt"/>
                        <a:buAutoNum type="arabicPeriod"/>
                      </a:pPr>
                      <a:r>
                        <a:rPr lang="en-CA" sz="1000" b="0" i="0" kern="1200" baseline="0" dirty="0" smtClean="0">
                          <a:solidFill>
                            <a:schemeClr val="tx1"/>
                          </a:solidFill>
                          <a:latin typeface="+mn-lt"/>
                          <a:ea typeface="+mn-ea"/>
                          <a:cs typeface="+mn-cs"/>
                        </a:rPr>
                        <a:t>Security Operations Phishing Process Runbook</a:t>
                      </a:r>
                    </a:p>
                    <a:p>
                      <a:pPr marL="228600" indent="-228600">
                        <a:buFont typeface="+mj-lt"/>
                        <a:buAutoNum type="arabicPeriod"/>
                      </a:pPr>
                      <a:r>
                        <a:rPr lang="en-CA" sz="1000" b="0" i="0" kern="1200" baseline="0" dirty="0" smtClean="0">
                          <a:solidFill>
                            <a:schemeClr val="tx1"/>
                          </a:solidFill>
                          <a:latin typeface="+mn-lt"/>
                          <a:ea typeface="+mn-ea"/>
                          <a:cs typeface="+mn-cs"/>
                        </a:rPr>
                        <a:t>Attack Campaign Simulation PowerPoint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lvl="0" indent="0">
                        <a:buFont typeface="Arial" panose="020B0604020202020204" pitchFamily="34" charset="0"/>
                        <a:buNone/>
                      </a:pPr>
                      <a:r>
                        <a:rPr lang="en-CA" sz="1000" kern="1200" dirty="0" smtClean="0">
                          <a:solidFill>
                            <a:schemeClr val="dk1"/>
                          </a:solidFill>
                          <a:effectLst/>
                          <a:latin typeface="+mn-lt"/>
                          <a:ea typeface="+mn-ea"/>
                          <a:cs typeface="+mn-cs"/>
                        </a:rPr>
                        <a:t>All Final Deliverables</a:t>
                      </a:r>
                    </a:p>
                    <a:p>
                      <a:pPr marL="144000" indent="-144000">
                        <a:spcAft>
                          <a:spcPts val="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535882"/>
          </a:xfrm>
          <a:prstGeom prst="rect">
            <a:avLst/>
          </a:prstGeom>
        </p:spPr>
      </p:pic>
      <p:sp>
        <p:nvSpPr>
          <p:cNvPr id="13" name="Rectangle 12"/>
          <p:cNvSpPr/>
          <p:nvPr/>
        </p:nvSpPr>
        <p:spPr>
          <a:xfrm>
            <a:off x="762760" y="1821239"/>
            <a:ext cx="7618478" cy="4292558"/>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203042" y="5424862"/>
            <a:ext cx="4460917" cy="738664"/>
          </a:xfrm>
          <a:prstGeom prst="rect">
            <a:avLst/>
          </a:prstGeom>
        </p:spPr>
        <p:txBody>
          <a:bodyPr wrap="square" rtlCol="0">
            <a:spAutoFit/>
          </a:bodyPr>
          <a:lstStyle/>
          <a:p>
            <a:pPr algn="r"/>
            <a:r>
              <a:rPr lang="en-CA" sz="1400" b="1" dirty="0" smtClean="0">
                <a:solidFill>
                  <a:schemeClr val="bg1"/>
                </a:solidFill>
              </a:rPr>
              <a:t>Edward Gray, </a:t>
            </a:r>
            <a:endParaRPr lang="en-CA" sz="1400" b="1" dirty="0">
              <a:solidFill>
                <a:schemeClr val="bg1"/>
              </a:solidFill>
            </a:endParaRPr>
          </a:p>
          <a:p>
            <a:pPr algn="r"/>
            <a:r>
              <a:rPr lang="en-CA" sz="1400" dirty="0" smtClean="0">
                <a:solidFill>
                  <a:schemeClr val="bg1"/>
                </a:solidFill>
              </a:rPr>
              <a:t>Consulting Analyst, </a:t>
            </a:r>
            <a:r>
              <a:rPr lang="en-CA" sz="1400" dirty="0">
                <a:solidFill>
                  <a:schemeClr val="bg1"/>
                </a:solidFill>
              </a:rPr>
              <a:t>Security, Risk &amp; Compliance</a:t>
            </a:r>
            <a:br>
              <a:rPr lang="en-CA" sz="1400" dirty="0">
                <a:solidFill>
                  <a:schemeClr val="bg1"/>
                </a:solidFill>
              </a:rPr>
            </a:br>
            <a:r>
              <a:rPr lang="en-CA" sz="1400" dirty="0">
                <a:solidFill>
                  <a:schemeClr val="bg1"/>
                </a:solidFill>
              </a:rPr>
              <a:t>Info-Tech Research Group</a:t>
            </a:r>
          </a:p>
        </p:txBody>
      </p:sp>
      <p:sp>
        <p:nvSpPr>
          <p:cNvPr id="11" name="Rectangle 10"/>
          <p:cNvSpPr/>
          <p:nvPr/>
        </p:nvSpPr>
        <p:spPr>
          <a:xfrm>
            <a:off x="-2" y="356594"/>
            <a:ext cx="9144003" cy="1097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4"/>
          <a:stretch>
            <a:fillRect/>
          </a:stretch>
        </p:blipFill>
        <p:spPr>
          <a:xfrm>
            <a:off x="1398421" y="2621968"/>
            <a:ext cx="678666" cy="619651"/>
          </a:xfrm>
          <a:prstGeom prst="rect">
            <a:avLst/>
          </a:prstGeom>
        </p:spPr>
      </p:pic>
      <p:pic>
        <p:nvPicPr>
          <p:cNvPr id="15" name="Picture 101"/>
          <p:cNvPicPr>
            <a:picLocks noChangeAspect="1"/>
          </p:cNvPicPr>
          <p:nvPr/>
        </p:nvPicPr>
        <p:blipFill>
          <a:blip r:embed="rId5"/>
          <a:stretch>
            <a:fillRect/>
          </a:stretch>
        </p:blipFill>
        <p:spPr>
          <a:xfrm>
            <a:off x="6466638" y="4478021"/>
            <a:ext cx="656535" cy="538507"/>
          </a:xfrm>
          <a:prstGeom prst="rect">
            <a:avLst/>
          </a:prstGeom>
        </p:spPr>
      </p:pic>
      <p:sp>
        <p:nvSpPr>
          <p:cNvPr id="8" name="TextBox 7"/>
          <p:cNvSpPr txBox="1"/>
          <p:nvPr/>
        </p:nvSpPr>
        <p:spPr>
          <a:xfrm>
            <a:off x="1838581" y="2989604"/>
            <a:ext cx="5847762" cy="1815882"/>
          </a:xfrm>
          <a:prstGeom prst="rect">
            <a:avLst/>
          </a:prstGeom>
        </p:spPr>
        <p:txBody>
          <a:bodyPr wrap="square" rtlCol="0">
            <a:spAutoFit/>
          </a:bodyPr>
          <a:lstStyle/>
          <a:p>
            <a:pPr algn="ctr">
              <a:spcAft>
                <a:spcPts val="500"/>
              </a:spcAft>
            </a:pPr>
            <a:r>
              <a:rPr lang="en-CA" sz="1600" i="1" dirty="0">
                <a:solidFill>
                  <a:schemeClr val="bg1"/>
                </a:solidFill>
              </a:rPr>
              <a:t>A reactive security operations program is no longer an option. The increasing sophistication of threats </a:t>
            </a:r>
            <a:r>
              <a:rPr lang="en-CA" sz="1600" i="1" dirty="0" smtClean="0">
                <a:solidFill>
                  <a:schemeClr val="bg1"/>
                </a:solidFill>
              </a:rPr>
              <a:t>demands </a:t>
            </a:r>
            <a:r>
              <a:rPr lang="en-CA" sz="1600" i="1" dirty="0">
                <a:solidFill>
                  <a:schemeClr val="bg1"/>
                </a:solidFill>
              </a:rPr>
              <a:t>a </a:t>
            </a:r>
            <a:r>
              <a:rPr lang="en-CA" sz="1600" i="1" dirty="0" smtClean="0">
                <a:solidFill>
                  <a:schemeClr val="bg1"/>
                </a:solidFill>
              </a:rPr>
              <a:t>streamlined yet adaptable mitigation and </a:t>
            </a:r>
            <a:r>
              <a:rPr lang="en-CA" sz="1600" i="1" dirty="0">
                <a:solidFill>
                  <a:schemeClr val="bg1"/>
                </a:solidFill>
              </a:rPr>
              <a:t>remediation </a:t>
            </a:r>
            <a:r>
              <a:rPr lang="en-CA" sz="1600" i="1" dirty="0" smtClean="0">
                <a:solidFill>
                  <a:schemeClr val="bg1"/>
                </a:solidFill>
              </a:rPr>
              <a:t>process. </a:t>
            </a:r>
            <a:r>
              <a:rPr lang="en-CA" sz="1600" i="1" dirty="0">
                <a:solidFill>
                  <a:schemeClr val="bg1"/>
                </a:solidFill>
              </a:rPr>
              <a:t>Protect your assets </a:t>
            </a:r>
            <a:r>
              <a:rPr lang="en-CA" sz="1600" i="1" dirty="0" smtClean="0">
                <a:solidFill>
                  <a:schemeClr val="bg1"/>
                </a:solidFill>
              </a:rPr>
              <a:t>by preparing </a:t>
            </a:r>
            <a:r>
              <a:rPr lang="en-CA" sz="1600" i="1" dirty="0">
                <a:solidFill>
                  <a:schemeClr val="bg1"/>
                </a:solidFill>
              </a:rPr>
              <a:t>for the inevitable; unify your prevention, detection, </a:t>
            </a:r>
            <a:r>
              <a:rPr lang="en-CA" sz="1600" i="1" dirty="0" smtClean="0">
                <a:solidFill>
                  <a:schemeClr val="bg1"/>
                </a:solidFill>
              </a:rPr>
              <a:t>analysis, </a:t>
            </a:r>
            <a:r>
              <a:rPr lang="en-CA" sz="1600" i="1" dirty="0">
                <a:solidFill>
                  <a:schemeClr val="bg1"/>
                </a:solidFill>
              </a:rPr>
              <a:t>and response efforts and provide assurance to your </a:t>
            </a:r>
            <a:r>
              <a:rPr lang="en-CA" sz="1600" i="1" dirty="0" smtClean="0">
                <a:solidFill>
                  <a:schemeClr val="bg1"/>
                </a:solidFill>
              </a:rPr>
              <a:t>stakeholders </a:t>
            </a:r>
            <a:r>
              <a:rPr lang="en-CA" sz="1600" i="1" dirty="0">
                <a:solidFill>
                  <a:schemeClr val="bg1"/>
                </a:solidFill>
              </a:rPr>
              <a:t>that you are making information security a top priority</a:t>
            </a:r>
            <a:r>
              <a:rPr lang="en-CA" sz="1600" i="1" dirty="0" smtClean="0">
                <a:solidFill>
                  <a:schemeClr val="bg1"/>
                </a:solidFill>
              </a:rPr>
              <a:t>.</a:t>
            </a:r>
            <a:endParaRPr lang="en-CA" sz="1600" i="1" dirty="0">
              <a:solidFill>
                <a:schemeClr val="bg1"/>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105" y="1672062"/>
            <a:ext cx="705394" cy="881743"/>
          </a:xfrm>
          <a:prstGeom prst="rect">
            <a:avLst/>
          </a:prstGeom>
          <a:ln w="22225">
            <a:solidFill>
              <a:schemeClr val="bg1">
                <a:lumMod val="95000"/>
              </a:schemeClr>
            </a:solidFill>
          </a:ln>
        </p:spPr>
      </p:pic>
    </p:spTree>
    <p:extLst>
      <p:ext uri="{BB962C8B-B14F-4D97-AF65-F5344CB8AC3E}">
        <p14:creationId xmlns:p14="http://schemas.microsoft.com/office/powerpoint/2010/main" val="1407430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07231"/>
            <a:ext cx="4041648" cy="2651502"/>
          </a:xfrm>
        </p:spPr>
        <p:txBody>
          <a:bodyPr/>
          <a:lstStyle/>
          <a:p>
            <a:pPr lvl="0"/>
            <a:r>
              <a:rPr lang="en-CA" sz="1000" dirty="0" smtClean="0"/>
              <a:t>Chief </a:t>
            </a:r>
            <a:r>
              <a:rPr lang="en-CA" sz="1000" dirty="0"/>
              <a:t>Information Officer (CIO)</a:t>
            </a:r>
          </a:p>
          <a:p>
            <a:pPr lvl="0"/>
            <a:r>
              <a:rPr lang="en-CA" sz="1000" dirty="0"/>
              <a:t>Chief Information Security Officer (CISO)</a:t>
            </a:r>
          </a:p>
          <a:p>
            <a:pPr lvl="0"/>
            <a:r>
              <a:rPr lang="en-CA" sz="1000" dirty="0"/>
              <a:t>Chief Operating Officer (COO)</a:t>
            </a:r>
          </a:p>
          <a:p>
            <a:pPr lvl="0"/>
            <a:r>
              <a:rPr lang="en-CA" sz="1000" dirty="0"/>
              <a:t>Security / IT Management</a:t>
            </a:r>
          </a:p>
          <a:p>
            <a:pPr lvl="0"/>
            <a:r>
              <a:rPr lang="en-CA" sz="1000" dirty="0"/>
              <a:t>Security Operations Director / </a:t>
            </a:r>
            <a:r>
              <a:rPr lang="en-CA" sz="1000" dirty="0" smtClean="0"/>
              <a:t>Security Operations Center (SOC)</a:t>
            </a:r>
            <a:endParaRPr lang="en-CA" sz="1000" dirty="0"/>
          </a:p>
          <a:p>
            <a:pPr lvl="0"/>
            <a:r>
              <a:rPr lang="en-CA" sz="1000" dirty="0"/>
              <a:t>Network Operations Director / </a:t>
            </a:r>
            <a:r>
              <a:rPr lang="en-CA" sz="1000" dirty="0" smtClean="0"/>
              <a:t>Network Operations </a:t>
            </a:r>
            <a:r>
              <a:rPr lang="en-CA" sz="1000" dirty="0"/>
              <a:t>Center </a:t>
            </a:r>
            <a:r>
              <a:rPr lang="en-CA" sz="1000" dirty="0" smtClean="0"/>
              <a:t>(NOC)</a:t>
            </a:r>
          </a:p>
          <a:p>
            <a:pPr lvl="0"/>
            <a:r>
              <a:rPr lang="en-CA" sz="1000" dirty="0" smtClean="0"/>
              <a:t>Systems Administrator </a:t>
            </a:r>
            <a:endParaRPr lang="en-CA" sz="1000" dirty="0"/>
          </a:p>
          <a:p>
            <a:pPr lvl="0"/>
            <a:r>
              <a:rPr lang="en-CA" sz="1000" dirty="0"/>
              <a:t>Threat Intelligence </a:t>
            </a:r>
            <a:r>
              <a:rPr lang="en-CA" sz="1000" dirty="0" smtClean="0"/>
              <a:t>Staff</a:t>
            </a:r>
            <a:endParaRPr lang="en-CA" sz="1000" dirty="0"/>
          </a:p>
          <a:p>
            <a:pPr lvl="0"/>
            <a:r>
              <a:rPr lang="en-CA" sz="1000" dirty="0"/>
              <a:t>Security Operations </a:t>
            </a:r>
            <a:r>
              <a:rPr lang="en-CA" sz="1000" dirty="0" smtClean="0"/>
              <a:t>Staff</a:t>
            </a:r>
            <a:endParaRPr lang="en-CA" sz="1000" dirty="0"/>
          </a:p>
          <a:p>
            <a:pPr lvl="0"/>
            <a:r>
              <a:rPr lang="en-CA" sz="1000" dirty="0"/>
              <a:t>Security Incident </a:t>
            </a:r>
            <a:r>
              <a:rPr lang="en-CA" sz="1000" dirty="0" smtClean="0"/>
              <a:t>Responders</a:t>
            </a:r>
            <a:endParaRPr lang="en-CA" sz="1000" dirty="0"/>
          </a:p>
          <a:p>
            <a:pPr lvl="0"/>
            <a:r>
              <a:rPr lang="en-CA" sz="1000" dirty="0"/>
              <a:t>Vulnerability </a:t>
            </a:r>
            <a:r>
              <a:rPr lang="en-CA" sz="1000" dirty="0" smtClean="0"/>
              <a:t>Management Staff</a:t>
            </a:r>
            <a:endParaRPr lang="en-CA" sz="1000" dirty="0"/>
          </a:p>
          <a:p>
            <a:pPr lvl="0"/>
            <a:r>
              <a:rPr lang="en-CA" sz="1000" dirty="0"/>
              <a:t>Patch </a:t>
            </a:r>
            <a:r>
              <a:rPr lang="en-CA" sz="1000" dirty="0" smtClean="0"/>
              <a:t>Management</a:t>
            </a:r>
            <a:endParaRPr lang="en-CA" sz="1000" dirty="0"/>
          </a:p>
          <a:p>
            <a:endParaRPr lang="en-US" sz="1000" dirty="0"/>
          </a:p>
        </p:txBody>
      </p:sp>
      <p:sp>
        <p:nvSpPr>
          <p:cNvPr id="14" name="Text Placeholder 13"/>
          <p:cNvSpPr>
            <a:spLocks noGrp="1"/>
          </p:cNvSpPr>
          <p:nvPr>
            <p:ph type="body" sz="quarter" idx="26"/>
          </p:nvPr>
        </p:nvSpPr>
        <p:spPr>
          <a:xfrm>
            <a:off x="4835436" y="1607231"/>
            <a:ext cx="4041648" cy="2651502"/>
          </a:xfrm>
        </p:spPr>
        <p:txBody>
          <a:bodyPr/>
          <a:lstStyle/>
          <a:p>
            <a:pPr lvl="0"/>
            <a:r>
              <a:rPr lang="en-CA" sz="1000" dirty="0"/>
              <a:t>Enhance your security program by </a:t>
            </a:r>
            <a:r>
              <a:rPr lang="en-CA" sz="1000" dirty="0" smtClean="0"/>
              <a:t>implementing and streamlining next-generation security </a:t>
            </a:r>
            <a:r>
              <a:rPr lang="en-CA" sz="1000" dirty="0"/>
              <a:t>operations </a:t>
            </a:r>
            <a:r>
              <a:rPr lang="en-CA" sz="1000" dirty="0" smtClean="0"/>
              <a:t>processes. </a:t>
            </a:r>
            <a:endParaRPr lang="en-CA" sz="1000" dirty="0"/>
          </a:p>
          <a:p>
            <a:pPr lvl="0"/>
            <a:r>
              <a:rPr lang="en-CA" sz="1000" dirty="0"/>
              <a:t>Increase organizational situational awareness through active collaboration between core </a:t>
            </a:r>
            <a:r>
              <a:rPr lang="en-CA" sz="1000" dirty="0" smtClean="0"/>
              <a:t>threat teams</a:t>
            </a:r>
            <a:r>
              <a:rPr lang="en-CA" sz="1000" dirty="0"/>
              <a:t>, enriching internal security events with external threat </a:t>
            </a:r>
            <a:r>
              <a:rPr lang="en-CA" sz="1000" dirty="0" smtClean="0"/>
              <a:t>intelligence </a:t>
            </a:r>
            <a:r>
              <a:rPr lang="en-CA" sz="1000" dirty="0"/>
              <a:t>and enhancing security </a:t>
            </a:r>
            <a:r>
              <a:rPr lang="en-CA" sz="1000" dirty="0" smtClean="0"/>
              <a:t>controls. </a:t>
            </a:r>
            <a:endParaRPr lang="en-CA" sz="1000" dirty="0"/>
          </a:p>
          <a:p>
            <a:pPr lvl="0"/>
            <a:r>
              <a:rPr lang="en-CA" sz="1000" dirty="0"/>
              <a:t>Develop a comprehensive threat analysis and dissemination process: </a:t>
            </a:r>
            <a:r>
              <a:rPr lang="en-CA" sz="1000" dirty="0" smtClean="0"/>
              <a:t>align </a:t>
            </a:r>
            <a:r>
              <a:rPr lang="en-CA" sz="1000" dirty="0"/>
              <a:t>people, process, and technology to scale security to threats.</a:t>
            </a:r>
          </a:p>
          <a:p>
            <a:pPr lvl="0"/>
            <a:r>
              <a:rPr lang="en-CA" sz="1000" dirty="0"/>
              <a:t>Identify the appropriate technological and infrastructure-based sourcing decisions.</a:t>
            </a:r>
          </a:p>
          <a:p>
            <a:pPr lvl="0"/>
            <a:r>
              <a:rPr lang="en-CA" sz="1000" dirty="0"/>
              <a:t>Design a step-by-step security operations implementation process</a:t>
            </a:r>
            <a:r>
              <a:rPr lang="en-CA" sz="1000" dirty="0" smtClean="0"/>
              <a:t>. </a:t>
            </a:r>
            <a:endParaRPr lang="en-CA" sz="1000" dirty="0"/>
          </a:p>
          <a:p>
            <a:pPr lvl="0"/>
            <a:r>
              <a:rPr lang="en-CA" sz="1000" dirty="0"/>
              <a:t>Pursue continuous improvement: </a:t>
            </a:r>
            <a:r>
              <a:rPr lang="en-CA" sz="1000" dirty="0" smtClean="0"/>
              <a:t>build a measurement </a:t>
            </a:r>
            <a:r>
              <a:rPr lang="en-CA" sz="1000" dirty="0"/>
              <a:t>program </a:t>
            </a:r>
            <a:r>
              <a:rPr lang="en-CA" sz="1000" dirty="0" smtClean="0"/>
              <a:t>that actively evaluates </a:t>
            </a:r>
            <a:r>
              <a:rPr lang="en-CA" sz="1000" dirty="0"/>
              <a:t>program effectiveness</a:t>
            </a:r>
            <a:r>
              <a:rPr lang="en-CA" sz="1000" dirty="0" smtClean="0"/>
              <a:t>.</a:t>
            </a:r>
            <a:endParaRPr lang="en-CA" sz="1000" dirty="0"/>
          </a:p>
        </p:txBody>
      </p:sp>
      <p:sp>
        <p:nvSpPr>
          <p:cNvPr id="15" name="Text Placeholder 14"/>
          <p:cNvSpPr>
            <a:spLocks noGrp="1"/>
          </p:cNvSpPr>
          <p:nvPr>
            <p:ph type="body" sz="quarter" idx="27"/>
          </p:nvPr>
        </p:nvSpPr>
        <p:spPr/>
        <p:txBody>
          <a:bodyPr/>
          <a:lstStyle/>
          <a:p>
            <a:pPr lvl="0"/>
            <a:r>
              <a:rPr lang="en-CA" sz="1000" dirty="0"/>
              <a:t>Board / Chief Executive Officer</a:t>
            </a:r>
          </a:p>
          <a:p>
            <a:pPr lvl="0"/>
            <a:r>
              <a:rPr lang="en-CA" sz="1000" dirty="0"/>
              <a:t>Information Owners (Business Directors/VP)</a:t>
            </a:r>
          </a:p>
          <a:p>
            <a:pPr lvl="0"/>
            <a:r>
              <a:rPr lang="en-CA" sz="1000" dirty="0"/>
              <a:t>Security Governance </a:t>
            </a:r>
            <a:r>
              <a:rPr lang="en-CA" sz="1000" dirty="0" smtClean="0"/>
              <a:t>and </a:t>
            </a:r>
            <a:r>
              <a:rPr lang="en-CA" sz="1000" dirty="0"/>
              <a:t>Risk Management</a:t>
            </a:r>
          </a:p>
          <a:p>
            <a:pPr lvl="0"/>
            <a:r>
              <a:rPr lang="en-CA" sz="1000" dirty="0"/>
              <a:t>Fraud Operations</a:t>
            </a:r>
          </a:p>
          <a:p>
            <a:pPr lvl="0"/>
            <a:r>
              <a:rPr lang="en-CA" sz="1000" dirty="0"/>
              <a:t>Human Resources</a:t>
            </a:r>
          </a:p>
          <a:p>
            <a:pPr lvl="0"/>
            <a:r>
              <a:rPr lang="en-CA" sz="1000" dirty="0"/>
              <a:t>Legal </a:t>
            </a:r>
            <a:r>
              <a:rPr lang="en-CA" sz="1000" dirty="0" smtClean="0"/>
              <a:t>and </a:t>
            </a:r>
            <a:r>
              <a:rPr lang="en-CA" sz="1000" dirty="0"/>
              <a:t>Public Relations</a:t>
            </a:r>
          </a:p>
        </p:txBody>
      </p:sp>
      <p:sp>
        <p:nvSpPr>
          <p:cNvPr id="16" name="Text Placeholder 15"/>
          <p:cNvSpPr>
            <a:spLocks noGrp="1"/>
          </p:cNvSpPr>
          <p:nvPr>
            <p:ph type="body" sz="quarter" idx="28"/>
          </p:nvPr>
        </p:nvSpPr>
        <p:spPr/>
        <p:txBody>
          <a:bodyPr/>
          <a:lstStyle/>
          <a:p>
            <a:pPr lvl="0"/>
            <a:r>
              <a:rPr lang="en-CA" sz="1000" dirty="0"/>
              <a:t>Aid decision making by staying abreast of </a:t>
            </a:r>
            <a:r>
              <a:rPr lang="en-CA" sz="1000" dirty="0" smtClean="0"/>
              <a:t>cyberthreats </a:t>
            </a:r>
            <a:r>
              <a:rPr lang="en-CA" sz="1000" dirty="0"/>
              <a:t>that could impact the business. </a:t>
            </a:r>
          </a:p>
          <a:p>
            <a:pPr lvl="0"/>
            <a:r>
              <a:rPr lang="en-CA" sz="1000" dirty="0"/>
              <a:t>Increase visibility into the organization’s threat landscape to identify likely targets or identify exposed vulnerabilities.</a:t>
            </a:r>
          </a:p>
          <a:p>
            <a:pPr lvl="0"/>
            <a:r>
              <a:rPr lang="en-CA" sz="1000" dirty="0"/>
              <a:t>Ensure the business is compliant with regularity, legal, and/or compliance requirements. </a:t>
            </a:r>
          </a:p>
          <a:p>
            <a:pPr lvl="0"/>
            <a:r>
              <a:rPr lang="en-CA" sz="1000" dirty="0"/>
              <a:t>Understand the value and return on investment of security operations offerings.</a:t>
            </a:r>
          </a:p>
          <a:p>
            <a:endParaRPr lang="en-US" sz="1050" dirty="0"/>
          </a:p>
        </p:txBody>
      </p:sp>
    </p:spTree>
    <p:extLst>
      <p:ext uri="{BB962C8B-B14F-4D97-AF65-F5344CB8AC3E}">
        <p14:creationId xmlns:p14="http://schemas.microsoft.com/office/powerpoint/2010/main" val="217931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57174" y="1544293"/>
            <a:ext cx="5257800" cy="1224769"/>
          </a:xfrm>
        </p:spPr>
        <p:txBody>
          <a:bodyPr/>
          <a:lstStyle/>
          <a:p>
            <a:r>
              <a:rPr lang="en-CA" sz="1100" b="1" dirty="0"/>
              <a:t>Current security practices are disjointed,</a:t>
            </a:r>
            <a:r>
              <a:rPr lang="en-CA" sz="1100" dirty="0"/>
              <a:t> operating independently with a wide variety of processes and tools to conduct incident response, network defense, and threat analysis. These disparate mitigations leave organizations vulnerable to the increasing number of malicious events. </a:t>
            </a:r>
            <a:endParaRPr lang="en-US" sz="1100" dirty="0" smtClean="0"/>
          </a:p>
          <a:p>
            <a:pPr lvl="0"/>
            <a:r>
              <a:rPr lang="en-US" sz="1100" dirty="0" smtClean="0"/>
              <a:t>Threat </a:t>
            </a:r>
            <a:r>
              <a:rPr lang="en-US" sz="1100" dirty="0"/>
              <a:t>management has become </a:t>
            </a:r>
            <a:r>
              <a:rPr lang="en-US" sz="1100" dirty="0" smtClean="0"/>
              <a:t>resource intensive, </a:t>
            </a:r>
            <a:r>
              <a:rPr lang="en-US" sz="1100" dirty="0"/>
              <a:t>requiring continuous monitoring, collection, </a:t>
            </a:r>
            <a:r>
              <a:rPr lang="en-US" sz="1100" dirty="0" smtClean="0"/>
              <a:t>and </a:t>
            </a:r>
            <a:r>
              <a:rPr lang="en-US" sz="1100" dirty="0"/>
              <a:t>analysis of massive volumes of security event </a:t>
            </a:r>
            <a:r>
              <a:rPr lang="en-US" sz="1100" dirty="0" smtClean="0"/>
              <a:t>data, </a:t>
            </a:r>
            <a:r>
              <a:rPr lang="en-US" sz="1100" dirty="0"/>
              <a:t>while juggling business, compliance, and consumer obligations.</a:t>
            </a:r>
            <a:endParaRPr lang="en-CA" sz="1100" dirty="0"/>
          </a:p>
        </p:txBody>
      </p:sp>
      <p:sp>
        <p:nvSpPr>
          <p:cNvPr id="4" name="Text Placeholder 3"/>
          <p:cNvSpPr>
            <a:spLocks noGrp="1"/>
          </p:cNvSpPr>
          <p:nvPr>
            <p:ph type="body" sz="quarter" idx="11"/>
          </p:nvPr>
        </p:nvSpPr>
        <p:spPr>
          <a:xfrm>
            <a:off x="257174" y="3172279"/>
            <a:ext cx="5257800" cy="1992762"/>
          </a:xfrm>
        </p:spPr>
        <p:txBody>
          <a:bodyPr/>
          <a:lstStyle/>
          <a:p>
            <a:pPr lvl="0"/>
            <a:r>
              <a:rPr lang="en-US" sz="1100" dirty="0"/>
              <a:t>There is an onslaught of security data – generating information in different formats, storing it in different places, and forwarding it to different locations. </a:t>
            </a:r>
          </a:p>
          <a:p>
            <a:pPr lvl="0"/>
            <a:r>
              <a:rPr lang="en-CA" sz="1100" dirty="0"/>
              <a:t>The organization lacks a dedicated enterprise security team. There is limited resourcing available to begin </a:t>
            </a:r>
            <a:r>
              <a:rPr lang="en-CA" sz="1100" dirty="0" smtClean="0"/>
              <a:t>or </a:t>
            </a:r>
            <a:r>
              <a:rPr lang="en-CA" sz="1100" dirty="0"/>
              <a:t>mature a security operations center. </a:t>
            </a:r>
          </a:p>
          <a:p>
            <a:pPr lvl="0"/>
            <a:r>
              <a:rPr lang="en-CA" sz="1100" dirty="0"/>
              <a:t>Many organizations are developing ad hoc security capabilities that result in operational inefficiencies, the misalignment of resources, and the misuse of their security technology investments. </a:t>
            </a:r>
          </a:p>
          <a:p>
            <a:pPr lvl="0"/>
            <a:r>
              <a:rPr lang="en-CA" sz="1100" dirty="0"/>
              <a:t>It is difficult to communicate the value of a security operations program when trying to secure organizational buy-in to gain the appropriate resourcing.</a:t>
            </a:r>
          </a:p>
          <a:p>
            <a:pPr lvl="0"/>
            <a:r>
              <a:rPr lang="en-CA" sz="1100" dirty="0"/>
              <a:t>There is limited communication between security functions due to a centralized security operations organizational structure.</a:t>
            </a:r>
          </a:p>
          <a:p>
            <a:pPr lvl="0"/>
            <a:endParaRPr lang="en-CA" sz="1100" dirty="0"/>
          </a:p>
        </p:txBody>
      </p:sp>
      <p:sp>
        <p:nvSpPr>
          <p:cNvPr id="5" name="Text Placeholder 4"/>
          <p:cNvSpPr>
            <a:spLocks noGrp="1"/>
          </p:cNvSpPr>
          <p:nvPr>
            <p:ph type="body" sz="quarter" idx="12"/>
          </p:nvPr>
        </p:nvSpPr>
        <p:spPr>
          <a:xfrm>
            <a:off x="257174" y="5528780"/>
            <a:ext cx="8623607" cy="961031"/>
          </a:xfrm>
        </p:spPr>
        <p:txBody>
          <a:bodyPr/>
          <a:lstStyle/>
          <a:p>
            <a:r>
              <a:rPr lang="en-CA" sz="1100" dirty="0" smtClean="0"/>
              <a:t>A unified security operations </a:t>
            </a:r>
            <a:r>
              <a:rPr lang="en-CA" sz="1100" dirty="0"/>
              <a:t>process </a:t>
            </a:r>
            <a:r>
              <a:rPr lang="en-CA" sz="1100" dirty="0" smtClean="0"/>
              <a:t>actively transforms security events and </a:t>
            </a:r>
            <a:r>
              <a:rPr lang="en-CA" sz="1100" dirty="0"/>
              <a:t>threat information into actionable </a:t>
            </a:r>
            <a:r>
              <a:rPr lang="en-CA" sz="1100" dirty="0" smtClean="0"/>
              <a:t>intelligence, driving security prevention</a:t>
            </a:r>
            <a:r>
              <a:rPr lang="en-CA" sz="1100" dirty="0"/>
              <a:t>, detection, </a:t>
            </a:r>
            <a:r>
              <a:rPr lang="en-CA" sz="1100" dirty="0" smtClean="0"/>
              <a:t>analysis, </a:t>
            </a:r>
            <a:r>
              <a:rPr lang="en-CA" sz="1100" dirty="0"/>
              <a:t>and </a:t>
            </a:r>
            <a:r>
              <a:rPr lang="en-CA" sz="1100" dirty="0" smtClean="0"/>
              <a:t>response processes, addressing the </a:t>
            </a:r>
            <a:r>
              <a:rPr lang="en-CA" sz="1100" dirty="0"/>
              <a:t>increasing sophistication of </a:t>
            </a:r>
            <a:r>
              <a:rPr lang="en-CA" sz="1100" dirty="0" smtClean="0"/>
              <a:t>cyberthreats, and guiding </a:t>
            </a:r>
            <a:r>
              <a:rPr lang="en-CA" sz="1100" dirty="0"/>
              <a:t>continuous </a:t>
            </a:r>
            <a:r>
              <a:rPr lang="en-CA" sz="1100" dirty="0" smtClean="0"/>
              <a:t>improvement. </a:t>
            </a:r>
          </a:p>
          <a:p>
            <a:r>
              <a:rPr lang="en-CA" sz="1100" dirty="0" smtClean="0"/>
              <a:t>This </a:t>
            </a:r>
            <a:r>
              <a:rPr lang="en-CA" sz="1100" dirty="0"/>
              <a:t>blueprint will walk through the steps of developing a flexible and </a:t>
            </a:r>
            <a:r>
              <a:rPr lang="en-CA" sz="1100" dirty="0" smtClean="0"/>
              <a:t>systematic security operations program </a:t>
            </a:r>
            <a:r>
              <a:rPr lang="en-CA" sz="1100" dirty="0"/>
              <a:t>relevant to your organization</a:t>
            </a:r>
            <a:r>
              <a:rPr lang="en-CA" sz="1100" dirty="0" smtClean="0"/>
              <a:t>.</a:t>
            </a:r>
          </a:p>
          <a:p>
            <a:pPr marL="0" indent="0">
              <a:buNone/>
            </a:pPr>
            <a:endParaRPr lang="en-CA" dirty="0"/>
          </a:p>
        </p:txBody>
      </p:sp>
      <p:sp>
        <p:nvSpPr>
          <p:cNvPr id="7" name="Text Placeholder 5"/>
          <p:cNvSpPr txBox="1">
            <a:spLocks/>
          </p:cNvSpPr>
          <p:nvPr/>
        </p:nvSpPr>
        <p:spPr bwMode="auto">
          <a:xfrm>
            <a:off x="5660094" y="1532922"/>
            <a:ext cx="3305881" cy="3591528"/>
          </a:xfrm>
          <a:prstGeom prst="rect">
            <a:avLst/>
          </a:prstGeom>
          <a:noFill/>
          <a:ln w="12700"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200" kern="1200" dirty="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dk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dk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28600" lvl="0" indent="-228600" fontAlgn="ctr">
              <a:buSzPct val="100000"/>
              <a:buFont typeface="+mj-lt"/>
              <a:buAutoNum type="arabicPeriod"/>
            </a:pPr>
            <a:r>
              <a:rPr lang="en-CA" sz="1050" b="1" dirty="0"/>
              <a:t>Security operations is no longer a </a:t>
            </a:r>
            <a:r>
              <a:rPr lang="en-CA" sz="1050" b="1" i="1" dirty="0"/>
              <a:t>center</a:t>
            </a:r>
            <a:r>
              <a:rPr lang="en-CA" sz="1050" b="1" dirty="0"/>
              <a:t>, but a </a:t>
            </a:r>
            <a:r>
              <a:rPr lang="en-CA" sz="1050" b="1" i="1" dirty="0"/>
              <a:t>process</a:t>
            </a:r>
            <a:r>
              <a:rPr lang="en-CA" sz="1050" b="1" dirty="0"/>
              <a:t>.</a:t>
            </a:r>
            <a:r>
              <a:rPr lang="en-CA" sz="1050" dirty="0"/>
              <a:t> The need for a physical security hub has evolved into the virtual fusion of prevention, detection, analysis, and response efforts. When all four functions operate as a unified process, your organization will be able to proactively combat changes in the threat landscape.</a:t>
            </a:r>
          </a:p>
          <a:p>
            <a:pPr marL="228600" indent="-228600">
              <a:buSzPct val="100000"/>
              <a:buFont typeface="+mj-lt"/>
              <a:buAutoNum type="arabicPeriod"/>
            </a:pPr>
            <a:r>
              <a:rPr lang="en-CA" sz="1050" b="1" dirty="0"/>
              <a:t>Functional threat intelligence is a prerequisite for effective security operations </a:t>
            </a:r>
            <a:r>
              <a:rPr lang="en-CA" sz="1050" dirty="0" smtClean="0"/>
              <a:t>– </a:t>
            </a:r>
            <a:r>
              <a:rPr lang="en-CA" sz="1050" dirty="0"/>
              <a:t>without it, security operations will be inefficient and redundant. Eliminate false positives by contextualizing threat data, aligning intelligence with business objectives, and building processes to satisfy those objectives.</a:t>
            </a:r>
          </a:p>
          <a:p>
            <a:pPr marL="228600" lvl="0" indent="-228600" fontAlgn="ctr">
              <a:buSzPct val="100000"/>
              <a:buFont typeface="+mj-lt"/>
              <a:buAutoNum type="arabicPeriod"/>
            </a:pPr>
            <a:r>
              <a:rPr lang="en-CA" sz="1050" b="1" dirty="0"/>
              <a:t>If you are not communicating</a:t>
            </a:r>
            <a:r>
              <a:rPr lang="en-CA" sz="1050" b="1" dirty="0" smtClean="0"/>
              <a:t>, </a:t>
            </a:r>
            <a:r>
              <a:rPr lang="en-CA" sz="1050" b="1" dirty="0"/>
              <a:t>you are not secure.</a:t>
            </a:r>
            <a:r>
              <a:rPr lang="en-CA" sz="1050" b="1" i="1" dirty="0"/>
              <a:t> </a:t>
            </a:r>
            <a:r>
              <a:rPr lang="en-CA" sz="1050" dirty="0"/>
              <a:t>Collaboration eliminates </a:t>
            </a:r>
            <a:r>
              <a:rPr lang="en-CA" sz="1050" i="1" dirty="0"/>
              <a:t>siloed</a:t>
            </a:r>
            <a:r>
              <a:rPr lang="en-CA" sz="1050" dirty="0"/>
              <a:t> decisions by connecting people, processes, and technologies. You leave less room for error, consume fewer resources, and improve operational efficiency with a transparent security operations process.</a:t>
            </a:r>
          </a:p>
        </p:txBody>
      </p:sp>
    </p:spTree>
    <p:extLst>
      <p:ext uri="{BB962C8B-B14F-4D97-AF65-F5344CB8AC3E}">
        <p14:creationId xmlns:p14="http://schemas.microsoft.com/office/powerpoint/2010/main" val="71017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527" y="1121443"/>
            <a:ext cx="384279" cy="519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Rectangle 57"/>
          <p:cNvSpPr/>
          <p:nvPr/>
        </p:nvSpPr>
        <p:spPr>
          <a:xfrm>
            <a:off x="5096628" y="1121443"/>
            <a:ext cx="4047372" cy="5385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Data breaches are resulting in major costs across industries</a:t>
            </a:r>
          </a:p>
        </p:txBody>
      </p:sp>
      <p:graphicFrame>
        <p:nvGraphicFramePr>
          <p:cNvPr id="28" name="Chart 2"/>
          <p:cNvGraphicFramePr/>
          <p:nvPr>
            <p:extLst/>
          </p:nvPr>
        </p:nvGraphicFramePr>
        <p:xfrm>
          <a:off x="7855" y="1275348"/>
          <a:ext cx="4676776" cy="423825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5338874" y="6015056"/>
            <a:ext cx="3661846" cy="400110"/>
          </a:xfrm>
          <a:prstGeom prst="rect">
            <a:avLst/>
          </a:prstGeom>
        </p:spPr>
        <p:txBody>
          <a:bodyPr wrap="square">
            <a:spAutoFit/>
          </a:bodyPr>
          <a:lstStyle/>
          <a:p>
            <a:r>
              <a:rPr lang="en-CA" sz="1000" dirty="0" smtClean="0"/>
              <a:t>Source</a:t>
            </a:r>
            <a:r>
              <a:rPr lang="en-CA" sz="1000" dirty="0"/>
              <a:t>: The Network, “ Cisco 2017 Security Capabilities Benchmark Study” </a:t>
            </a:r>
          </a:p>
        </p:txBody>
      </p:sp>
      <p:sp>
        <p:nvSpPr>
          <p:cNvPr id="8" name="Rectangle 7"/>
          <p:cNvSpPr/>
          <p:nvPr/>
        </p:nvSpPr>
        <p:spPr>
          <a:xfrm>
            <a:off x="257175" y="5425265"/>
            <a:ext cx="4550804" cy="869469"/>
          </a:xfrm>
          <a:prstGeom prst="rect">
            <a:avLst/>
          </a:prstGeom>
        </p:spPr>
        <p:txBody>
          <a:bodyPr wrap="square">
            <a:spAutoFit/>
          </a:bodyPr>
          <a:lstStyle/>
          <a:p>
            <a:pPr>
              <a:spcBef>
                <a:spcPts val="0"/>
              </a:spcBef>
            </a:pPr>
            <a:r>
              <a:rPr lang="en-CA" sz="1050" b="1" dirty="0"/>
              <a:t>Average data breach costs per compromised record hit an all-time high of $217 (in 2015); </a:t>
            </a:r>
            <a:r>
              <a:rPr lang="en-CA" sz="1050" dirty="0"/>
              <a:t>$74 is direct cost (e.g. legal fees, technology investment) and $143 is indirect cost (e.g. abnormal customer churn). </a:t>
            </a:r>
          </a:p>
          <a:p>
            <a:endParaRPr lang="en-CA" sz="900" dirty="0"/>
          </a:p>
          <a:p>
            <a:r>
              <a:rPr lang="en-CA" sz="1000" dirty="0"/>
              <a:t>Source: Ponemon Institute, “2015 Cost of Data Breach Study: United States” </a:t>
            </a:r>
          </a:p>
        </p:txBody>
      </p:sp>
      <p:cxnSp>
        <p:nvCxnSpPr>
          <p:cNvPr id="32" name="Straight Connector 31"/>
          <p:cNvCxnSpPr/>
          <p:nvPr/>
        </p:nvCxnSpPr>
        <p:spPr>
          <a:xfrm>
            <a:off x="5348989" y="4598912"/>
            <a:ext cx="3457086" cy="0"/>
          </a:xfrm>
          <a:prstGeom prst="line">
            <a:avLst/>
          </a:prstGeom>
          <a:solidFill>
            <a:schemeClr val="bg1"/>
          </a:solidFill>
          <a:ln w="2222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219976" y="4576918"/>
            <a:ext cx="3780744" cy="1250028"/>
            <a:chOff x="5021467" y="1880829"/>
            <a:chExt cx="4122533" cy="1363034"/>
          </a:xfrm>
          <a:noFill/>
        </p:grpSpPr>
        <p:grpSp>
          <p:nvGrpSpPr>
            <p:cNvPr id="15" name="Group 14"/>
            <p:cNvGrpSpPr/>
            <p:nvPr/>
          </p:nvGrpSpPr>
          <p:grpSpPr>
            <a:xfrm>
              <a:off x="5021467" y="1913803"/>
              <a:ext cx="4055882" cy="1330060"/>
              <a:chOff x="5090385" y="1698978"/>
              <a:chExt cx="4055882" cy="1330060"/>
            </a:xfrm>
            <a:grpFill/>
          </p:grpSpPr>
          <p:pic>
            <p:nvPicPr>
              <p:cNvPr id="23" name="Picture 2" descr="http://www.cisco.com/c/dam/assets/prod/sec/images/1080/Figure-56-Percentage-of-Business-Opportunity-Lost-as-the-Result-of-an-Attack.png"/>
              <p:cNvPicPr>
                <a:picLocks noChangeAspect="1" noChangeArrowheads="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5293018" y="1698978"/>
                <a:ext cx="3673396" cy="815614"/>
              </a:xfrm>
              <a:prstGeom prst="rect">
                <a:avLst/>
              </a:prstGeom>
              <a:grpFill/>
              <a:extLst/>
            </p:spPr>
          </p:pic>
          <p:sp>
            <p:nvSpPr>
              <p:cNvPr id="14" name="TextBox 13"/>
              <p:cNvSpPr txBox="1"/>
              <p:nvPr/>
            </p:nvSpPr>
            <p:spPr>
              <a:xfrm>
                <a:off x="5090385" y="2591044"/>
                <a:ext cx="805093" cy="436281"/>
              </a:xfrm>
              <a:prstGeom prst="rect">
                <a:avLst/>
              </a:prstGeom>
              <a:grpFill/>
            </p:spPr>
            <p:txBody>
              <a:bodyPr wrap="square" rtlCol="0">
                <a:spAutoFit/>
              </a:bodyPr>
              <a:lstStyle/>
              <a:p>
                <a:pPr algn="ctr"/>
                <a:r>
                  <a:rPr lang="en-CA" sz="1000" b="1" dirty="0" smtClean="0"/>
                  <a:t>58% </a:t>
                </a:r>
                <a:r>
                  <a:rPr lang="en-CA" sz="1000" dirty="0" smtClean="0"/>
                  <a:t>Lost &lt;20%</a:t>
                </a:r>
              </a:p>
            </p:txBody>
          </p:sp>
          <p:sp>
            <p:nvSpPr>
              <p:cNvPr id="34" name="TextBox 33"/>
              <p:cNvSpPr txBox="1"/>
              <p:nvPr/>
            </p:nvSpPr>
            <p:spPr>
              <a:xfrm>
                <a:off x="5844154" y="2563562"/>
                <a:ext cx="946790" cy="436281"/>
              </a:xfrm>
              <a:prstGeom prst="rect">
                <a:avLst/>
              </a:prstGeom>
              <a:grpFill/>
            </p:spPr>
            <p:txBody>
              <a:bodyPr wrap="square" rtlCol="0">
                <a:spAutoFit/>
              </a:bodyPr>
              <a:lstStyle/>
              <a:p>
                <a:pPr algn="ctr"/>
                <a:r>
                  <a:rPr lang="en-CA" sz="1000" b="1" dirty="0" smtClean="0">
                    <a:solidFill>
                      <a:schemeClr val="accent1"/>
                    </a:solidFill>
                  </a:rPr>
                  <a:t>25%</a:t>
                </a:r>
                <a:r>
                  <a:rPr lang="en-CA" sz="1000" b="1" dirty="0">
                    <a:solidFill>
                      <a:schemeClr val="accent1"/>
                    </a:solidFill>
                  </a:rPr>
                  <a:t> </a:t>
                </a:r>
                <a:r>
                  <a:rPr lang="en-CA" sz="1000" dirty="0" smtClean="0"/>
                  <a:t>Lost</a:t>
                </a:r>
              </a:p>
              <a:p>
                <a:pPr algn="ctr"/>
                <a:r>
                  <a:rPr lang="en-CA" sz="1000" dirty="0" smtClean="0"/>
                  <a:t>20-40%</a:t>
                </a:r>
              </a:p>
            </p:txBody>
          </p:sp>
          <p:sp>
            <p:nvSpPr>
              <p:cNvPr id="36" name="TextBox 35"/>
              <p:cNvSpPr txBox="1"/>
              <p:nvPr/>
            </p:nvSpPr>
            <p:spPr>
              <a:xfrm>
                <a:off x="6704715" y="2563415"/>
                <a:ext cx="822309" cy="436281"/>
              </a:xfrm>
              <a:prstGeom prst="rect">
                <a:avLst/>
              </a:prstGeom>
              <a:grpFill/>
            </p:spPr>
            <p:txBody>
              <a:bodyPr wrap="square" rtlCol="0">
                <a:spAutoFit/>
              </a:bodyPr>
              <a:lstStyle/>
              <a:p>
                <a:pPr algn="ctr"/>
                <a:r>
                  <a:rPr lang="en-CA" sz="1000" b="1" dirty="0" smtClean="0">
                    <a:solidFill>
                      <a:schemeClr val="accent1"/>
                    </a:solidFill>
                  </a:rPr>
                  <a:t>9%</a:t>
                </a:r>
                <a:r>
                  <a:rPr lang="en-CA" sz="1000" b="1" dirty="0" smtClean="0"/>
                  <a:t> </a:t>
                </a:r>
                <a:r>
                  <a:rPr lang="en-CA" sz="1000" dirty="0" smtClean="0"/>
                  <a:t>Lost</a:t>
                </a:r>
              </a:p>
              <a:p>
                <a:pPr algn="ctr"/>
                <a:r>
                  <a:rPr lang="en-CA" sz="1000" dirty="0" smtClean="0"/>
                  <a:t>40-60%</a:t>
                </a:r>
              </a:p>
            </p:txBody>
          </p:sp>
          <p:sp>
            <p:nvSpPr>
              <p:cNvPr id="37" name="TextBox 36"/>
              <p:cNvSpPr txBox="1"/>
              <p:nvPr/>
            </p:nvSpPr>
            <p:spPr>
              <a:xfrm>
                <a:off x="7527024" y="2561382"/>
                <a:ext cx="796935" cy="436281"/>
              </a:xfrm>
              <a:prstGeom prst="rect">
                <a:avLst/>
              </a:prstGeom>
              <a:grpFill/>
            </p:spPr>
            <p:txBody>
              <a:bodyPr wrap="square" rtlCol="0">
                <a:spAutoFit/>
              </a:bodyPr>
              <a:lstStyle/>
              <a:p>
                <a:pPr algn="ctr"/>
                <a:r>
                  <a:rPr lang="en-CA" sz="1000" b="1" dirty="0">
                    <a:solidFill>
                      <a:schemeClr val="accent1"/>
                    </a:solidFill>
                  </a:rPr>
                  <a:t>5</a:t>
                </a:r>
                <a:r>
                  <a:rPr lang="en-CA" sz="1000" b="1" dirty="0" smtClean="0">
                    <a:solidFill>
                      <a:schemeClr val="accent1"/>
                    </a:solidFill>
                  </a:rPr>
                  <a:t>%</a:t>
                </a:r>
                <a:r>
                  <a:rPr lang="en-CA" sz="1000" b="1" dirty="0" smtClean="0"/>
                  <a:t> </a:t>
                </a:r>
                <a:r>
                  <a:rPr lang="en-CA" sz="1000" dirty="0" smtClean="0"/>
                  <a:t>Lost</a:t>
                </a:r>
              </a:p>
              <a:p>
                <a:pPr algn="ctr"/>
                <a:r>
                  <a:rPr lang="en-CA" sz="1000" dirty="0" smtClean="0"/>
                  <a:t>60-80%</a:t>
                </a:r>
              </a:p>
            </p:txBody>
          </p:sp>
          <p:sp>
            <p:nvSpPr>
              <p:cNvPr id="41" name="TextBox 40"/>
              <p:cNvSpPr txBox="1"/>
              <p:nvPr/>
            </p:nvSpPr>
            <p:spPr>
              <a:xfrm>
                <a:off x="8273817" y="2592757"/>
                <a:ext cx="872450" cy="436281"/>
              </a:xfrm>
              <a:prstGeom prst="rect">
                <a:avLst/>
              </a:prstGeom>
              <a:grpFill/>
            </p:spPr>
            <p:txBody>
              <a:bodyPr wrap="square" rtlCol="0">
                <a:spAutoFit/>
              </a:bodyPr>
              <a:lstStyle/>
              <a:p>
                <a:pPr algn="ctr"/>
                <a:r>
                  <a:rPr lang="en-CA" sz="1000" b="1" dirty="0" smtClean="0">
                    <a:solidFill>
                      <a:schemeClr val="accent1"/>
                    </a:solidFill>
                  </a:rPr>
                  <a:t>4%</a:t>
                </a:r>
                <a:r>
                  <a:rPr lang="en-CA" sz="1000" b="1" dirty="0" smtClean="0"/>
                  <a:t> </a:t>
                </a:r>
                <a:r>
                  <a:rPr lang="en-CA" sz="1000" dirty="0" smtClean="0"/>
                  <a:t>Lost</a:t>
                </a:r>
              </a:p>
              <a:p>
                <a:pPr algn="ctr"/>
                <a:r>
                  <a:rPr lang="en-CA" sz="1000" dirty="0" smtClean="0"/>
                  <a:t>80-100%</a:t>
                </a:r>
              </a:p>
            </p:txBody>
          </p:sp>
        </p:grpSp>
        <p:sp>
          <p:nvSpPr>
            <p:cNvPr id="19" name="TextBox 18"/>
            <p:cNvSpPr txBox="1"/>
            <p:nvPr/>
          </p:nvSpPr>
          <p:spPr>
            <a:xfrm>
              <a:off x="5103454" y="1880829"/>
              <a:ext cx="4040546" cy="285260"/>
            </a:xfrm>
            <a:prstGeom prst="rect">
              <a:avLst/>
            </a:prstGeom>
            <a:grpFill/>
          </p:spPr>
          <p:txBody>
            <a:bodyPr wrap="square" rtlCol="0">
              <a:spAutoFit/>
            </a:bodyPr>
            <a:lstStyle/>
            <a:p>
              <a:pPr algn="ctr"/>
              <a:r>
                <a:rPr lang="en-CA" sz="1100" b="1" dirty="0" smtClean="0">
                  <a:solidFill>
                    <a:schemeClr val="bg1">
                      <a:lumMod val="50000"/>
                    </a:schemeClr>
                  </a:solidFill>
                </a:rPr>
                <a:t>% of business opportunity lost from a data breach</a:t>
              </a:r>
            </a:p>
          </p:txBody>
        </p:sp>
      </p:grpSp>
      <p:grpSp>
        <p:nvGrpSpPr>
          <p:cNvPr id="21" name="Group 20"/>
          <p:cNvGrpSpPr/>
          <p:nvPr/>
        </p:nvGrpSpPr>
        <p:grpSpPr>
          <a:xfrm>
            <a:off x="5212597" y="3072969"/>
            <a:ext cx="3729870" cy="1256038"/>
            <a:chOff x="5000630" y="3419505"/>
            <a:chExt cx="4067060" cy="1369587"/>
          </a:xfrm>
          <a:noFill/>
        </p:grpSpPr>
        <p:pic>
          <p:nvPicPr>
            <p:cNvPr id="3076" name="Picture 4" descr="http://www.cisco.com/c/dam/assets/prod/sec/images/1080/Figure-58-Percentage-of-Customers-Lost-by-Companies-Due-to-Attacks.png"/>
            <p:cNvPicPr>
              <a:picLocks noChangeAspect="1" noChangeArrowheads="1"/>
            </p:cNvPicPr>
            <p:nvPr/>
          </p:nvPicPr>
          <p:blipFill rotWithShape="1">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5267575" y="3419505"/>
              <a:ext cx="3506656" cy="779515"/>
            </a:xfrm>
            <a:prstGeom prst="rect">
              <a:avLst/>
            </a:prstGeom>
            <a:grpFill/>
            <a:extLst/>
          </p:spPr>
        </p:pic>
        <p:sp>
          <p:nvSpPr>
            <p:cNvPr id="42" name="TextBox 41"/>
            <p:cNvSpPr txBox="1"/>
            <p:nvPr/>
          </p:nvSpPr>
          <p:spPr>
            <a:xfrm>
              <a:off x="5000630" y="3429295"/>
              <a:ext cx="4040546" cy="285260"/>
            </a:xfrm>
            <a:prstGeom prst="rect">
              <a:avLst/>
            </a:prstGeom>
            <a:grpFill/>
          </p:spPr>
          <p:txBody>
            <a:bodyPr wrap="square" rtlCol="0">
              <a:spAutoFit/>
            </a:bodyPr>
            <a:lstStyle/>
            <a:p>
              <a:pPr algn="ctr"/>
              <a:r>
                <a:rPr lang="en-CA" sz="1100" b="1" dirty="0" smtClean="0">
                  <a:solidFill>
                    <a:schemeClr val="bg1">
                      <a:lumMod val="50000"/>
                    </a:schemeClr>
                  </a:solidFill>
                </a:rPr>
                <a:t>% of customers lost from a data breach</a:t>
              </a:r>
            </a:p>
          </p:txBody>
        </p:sp>
        <p:sp>
          <p:nvSpPr>
            <p:cNvPr id="43" name="TextBox 42"/>
            <p:cNvSpPr txBox="1"/>
            <p:nvPr/>
          </p:nvSpPr>
          <p:spPr>
            <a:xfrm>
              <a:off x="5084369" y="4350385"/>
              <a:ext cx="801017" cy="436281"/>
            </a:xfrm>
            <a:prstGeom prst="rect">
              <a:avLst/>
            </a:prstGeom>
            <a:grpFill/>
          </p:spPr>
          <p:txBody>
            <a:bodyPr wrap="square" rtlCol="0">
              <a:spAutoFit/>
            </a:bodyPr>
            <a:lstStyle/>
            <a:p>
              <a:pPr algn="ctr"/>
              <a:r>
                <a:rPr lang="en-CA" sz="1000" b="1" dirty="0" smtClean="0"/>
                <a:t>61% </a:t>
              </a:r>
              <a:r>
                <a:rPr lang="en-CA" sz="1000" dirty="0" smtClean="0"/>
                <a:t>Lost &lt;20%</a:t>
              </a:r>
            </a:p>
          </p:txBody>
        </p:sp>
        <p:sp>
          <p:nvSpPr>
            <p:cNvPr id="44" name="TextBox 43"/>
            <p:cNvSpPr txBox="1"/>
            <p:nvPr/>
          </p:nvSpPr>
          <p:spPr>
            <a:xfrm>
              <a:off x="5868984" y="4352811"/>
              <a:ext cx="826986" cy="436281"/>
            </a:xfrm>
            <a:prstGeom prst="rect">
              <a:avLst/>
            </a:prstGeom>
            <a:grpFill/>
          </p:spPr>
          <p:txBody>
            <a:bodyPr wrap="square" rtlCol="0">
              <a:spAutoFit/>
            </a:bodyPr>
            <a:lstStyle/>
            <a:p>
              <a:pPr algn="ctr"/>
              <a:r>
                <a:rPr lang="en-CA" sz="1000" b="1" dirty="0" smtClean="0">
                  <a:solidFill>
                    <a:schemeClr val="accent1"/>
                  </a:solidFill>
                </a:rPr>
                <a:t>21%</a:t>
              </a:r>
              <a:r>
                <a:rPr lang="en-CA" sz="1000" b="1" dirty="0" smtClean="0"/>
                <a:t> </a:t>
              </a:r>
              <a:r>
                <a:rPr lang="en-CA" sz="1000" dirty="0" smtClean="0"/>
                <a:t>Lost</a:t>
              </a:r>
            </a:p>
            <a:p>
              <a:pPr algn="ctr"/>
              <a:r>
                <a:rPr lang="en-CA" sz="1000" dirty="0" smtClean="0"/>
                <a:t>20-40%</a:t>
              </a:r>
            </a:p>
          </p:txBody>
        </p:sp>
        <p:sp>
          <p:nvSpPr>
            <p:cNvPr id="45" name="TextBox 44"/>
            <p:cNvSpPr txBox="1"/>
            <p:nvPr/>
          </p:nvSpPr>
          <p:spPr>
            <a:xfrm>
              <a:off x="6657159" y="4342415"/>
              <a:ext cx="827628" cy="436281"/>
            </a:xfrm>
            <a:prstGeom prst="rect">
              <a:avLst/>
            </a:prstGeom>
            <a:grpFill/>
          </p:spPr>
          <p:txBody>
            <a:bodyPr wrap="square" rtlCol="0">
              <a:spAutoFit/>
            </a:bodyPr>
            <a:lstStyle/>
            <a:p>
              <a:pPr algn="ctr"/>
              <a:r>
                <a:rPr lang="en-CA" sz="1000" b="1" dirty="0">
                  <a:solidFill>
                    <a:schemeClr val="accent1"/>
                  </a:solidFill>
                </a:rPr>
                <a:t>8</a:t>
              </a:r>
              <a:r>
                <a:rPr lang="en-CA" sz="1000" b="1" dirty="0" smtClean="0">
                  <a:solidFill>
                    <a:schemeClr val="accent1"/>
                  </a:solidFill>
                </a:rPr>
                <a:t>%</a:t>
              </a:r>
              <a:r>
                <a:rPr lang="en-CA" sz="1000" b="1" dirty="0" smtClean="0"/>
                <a:t> </a:t>
              </a:r>
              <a:r>
                <a:rPr lang="en-CA" sz="1000" dirty="0" smtClean="0"/>
                <a:t>Lost</a:t>
              </a:r>
            </a:p>
            <a:p>
              <a:pPr algn="ctr"/>
              <a:r>
                <a:rPr lang="en-CA" sz="1000" dirty="0" smtClean="0"/>
                <a:t>40-60%</a:t>
              </a:r>
            </a:p>
          </p:txBody>
        </p:sp>
        <p:sp>
          <p:nvSpPr>
            <p:cNvPr id="46" name="TextBox 45"/>
            <p:cNvSpPr txBox="1"/>
            <p:nvPr/>
          </p:nvSpPr>
          <p:spPr>
            <a:xfrm>
              <a:off x="7457779" y="4352722"/>
              <a:ext cx="798780" cy="436281"/>
            </a:xfrm>
            <a:prstGeom prst="rect">
              <a:avLst/>
            </a:prstGeom>
            <a:grpFill/>
          </p:spPr>
          <p:txBody>
            <a:bodyPr wrap="square" rtlCol="0">
              <a:spAutoFit/>
            </a:bodyPr>
            <a:lstStyle/>
            <a:p>
              <a:pPr algn="ctr"/>
              <a:r>
                <a:rPr lang="en-CA" sz="1000" b="1" dirty="0" smtClean="0">
                  <a:solidFill>
                    <a:schemeClr val="accent1"/>
                  </a:solidFill>
                </a:rPr>
                <a:t>6%</a:t>
              </a:r>
              <a:r>
                <a:rPr lang="en-CA" sz="1000" b="1" dirty="0" smtClean="0"/>
                <a:t> </a:t>
              </a:r>
              <a:r>
                <a:rPr lang="en-CA" sz="1000" dirty="0" smtClean="0"/>
                <a:t>Lost</a:t>
              </a:r>
            </a:p>
            <a:p>
              <a:pPr algn="ctr"/>
              <a:r>
                <a:rPr lang="en-CA" sz="1000" dirty="0" smtClean="0"/>
                <a:t>60-80%</a:t>
              </a:r>
            </a:p>
          </p:txBody>
        </p:sp>
        <p:sp>
          <p:nvSpPr>
            <p:cNvPr id="47" name="TextBox 46"/>
            <p:cNvSpPr txBox="1"/>
            <p:nvPr/>
          </p:nvSpPr>
          <p:spPr>
            <a:xfrm>
              <a:off x="8203106" y="4342415"/>
              <a:ext cx="864584" cy="436281"/>
            </a:xfrm>
            <a:prstGeom prst="rect">
              <a:avLst/>
            </a:prstGeom>
            <a:grpFill/>
          </p:spPr>
          <p:txBody>
            <a:bodyPr wrap="square" rtlCol="0">
              <a:spAutoFit/>
            </a:bodyPr>
            <a:lstStyle/>
            <a:p>
              <a:pPr algn="ctr"/>
              <a:r>
                <a:rPr lang="en-CA" sz="1000" b="1" dirty="0" smtClean="0">
                  <a:solidFill>
                    <a:schemeClr val="accent1"/>
                  </a:solidFill>
                </a:rPr>
                <a:t>4%</a:t>
              </a:r>
              <a:r>
                <a:rPr lang="en-CA" sz="1000" b="1" dirty="0" smtClean="0"/>
                <a:t> </a:t>
              </a:r>
              <a:r>
                <a:rPr lang="en-CA" sz="1000" dirty="0" smtClean="0"/>
                <a:t>Lost</a:t>
              </a:r>
            </a:p>
            <a:p>
              <a:pPr algn="ctr"/>
              <a:r>
                <a:rPr lang="en-CA" sz="1000" dirty="0" smtClean="0"/>
                <a:t>80-100%</a:t>
              </a:r>
            </a:p>
          </p:txBody>
        </p:sp>
      </p:grpSp>
      <p:cxnSp>
        <p:nvCxnSpPr>
          <p:cNvPr id="26" name="Straight Connector 25"/>
          <p:cNvCxnSpPr/>
          <p:nvPr/>
        </p:nvCxnSpPr>
        <p:spPr>
          <a:xfrm>
            <a:off x="5382749" y="3060937"/>
            <a:ext cx="3457086" cy="0"/>
          </a:xfrm>
          <a:prstGeom prst="line">
            <a:avLst/>
          </a:prstGeom>
          <a:solidFill>
            <a:schemeClr val="bg1"/>
          </a:solidFill>
          <a:ln w="2222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278481" y="1380554"/>
            <a:ext cx="3705554" cy="1474867"/>
            <a:chOff x="5110033" y="1452746"/>
            <a:chExt cx="3705554" cy="1474867"/>
          </a:xfrm>
        </p:grpSpPr>
        <p:sp>
          <p:nvSpPr>
            <p:cNvPr id="51" name="TextBox 50"/>
            <p:cNvSpPr txBox="1"/>
            <p:nvPr/>
          </p:nvSpPr>
          <p:spPr>
            <a:xfrm>
              <a:off x="5110033" y="1452746"/>
              <a:ext cx="3705554" cy="261610"/>
            </a:xfrm>
            <a:prstGeom prst="rect">
              <a:avLst/>
            </a:prstGeom>
            <a:noFill/>
          </p:spPr>
          <p:txBody>
            <a:bodyPr wrap="square" rtlCol="0">
              <a:spAutoFit/>
            </a:bodyPr>
            <a:lstStyle/>
            <a:p>
              <a:pPr algn="ctr"/>
              <a:r>
                <a:rPr lang="en-CA" sz="1100" b="1" dirty="0" smtClean="0">
                  <a:solidFill>
                    <a:schemeClr val="bg1">
                      <a:lumMod val="50000"/>
                    </a:schemeClr>
                  </a:solidFill>
                </a:rPr>
                <a:t>% of systems impacted by a data breach</a:t>
              </a:r>
            </a:p>
          </p:txBody>
        </p:sp>
        <p:grpSp>
          <p:nvGrpSpPr>
            <p:cNvPr id="50" name="Group 49"/>
            <p:cNvGrpSpPr/>
            <p:nvPr/>
          </p:nvGrpSpPr>
          <p:grpSpPr>
            <a:xfrm>
              <a:off x="5180541" y="1702201"/>
              <a:ext cx="3635046" cy="1225412"/>
              <a:chOff x="5180541" y="1702201"/>
              <a:chExt cx="3635046" cy="1225412"/>
            </a:xfrm>
          </p:grpSpPr>
          <p:pic>
            <p:nvPicPr>
              <p:cNvPr id="3074" name="Picture 2" descr="http://www.cisco.com/c/dam/assets/prod/sec/images/1080/Figure-53-Length-and-Extent-of-Outages-Caused-by-03Security-Breache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80541" y="1702201"/>
                <a:ext cx="3635046" cy="61335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188038" y="2370830"/>
                <a:ext cx="734607" cy="553998"/>
              </a:xfrm>
              <a:prstGeom prst="rect">
                <a:avLst/>
              </a:prstGeom>
              <a:noFill/>
            </p:spPr>
            <p:txBody>
              <a:bodyPr wrap="square" rtlCol="0">
                <a:spAutoFit/>
              </a:bodyPr>
              <a:lstStyle/>
              <a:p>
                <a:pPr algn="ctr"/>
                <a:r>
                  <a:rPr lang="en-CA" sz="1000" b="1" dirty="0" smtClean="0"/>
                  <a:t>1% </a:t>
                </a:r>
              </a:p>
              <a:p>
                <a:pPr algn="ctr"/>
                <a:r>
                  <a:rPr lang="en-CA" sz="1000" dirty="0" smtClean="0"/>
                  <a:t>No Impact</a:t>
                </a:r>
              </a:p>
            </p:txBody>
          </p:sp>
          <p:sp>
            <p:nvSpPr>
              <p:cNvPr id="53" name="TextBox 52"/>
              <p:cNvSpPr txBox="1"/>
              <p:nvPr/>
            </p:nvSpPr>
            <p:spPr>
              <a:xfrm>
                <a:off x="5911102" y="2362264"/>
                <a:ext cx="724060" cy="553998"/>
              </a:xfrm>
              <a:prstGeom prst="rect">
                <a:avLst/>
              </a:prstGeom>
              <a:noFill/>
            </p:spPr>
            <p:txBody>
              <a:bodyPr wrap="square" rtlCol="0">
                <a:spAutoFit/>
              </a:bodyPr>
              <a:lstStyle/>
              <a:p>
                <a:pPr algn="ctr"/>
                <a:r>
                  <a:rPr lang="en-CA" sz="1000" b="1" dirty="0" smtClean="0">
                    <a:solidFill>
                      <a:schemeClr val="accent1"/>
                    </a:solidFill>
                  </a:rPr>
                  <a:t>19%</a:t>
                </a:r>
                <a:r>
                  <a:rPr lang="en-CA" sz="1000" b="1" dirty="0" smtClean="0"/>
                  <a:t> </a:t>
                </a:r>
              </a:p>
              <a:p>
                <a:pPr algn="ctr"/>
                <a:r>
                  <a:rPr lang="en-CA" sz="1000" dirty="0" smtClean="0"/>
                  <a:t>1-10% impacted</a:t>
                </a:r>
              </a:p>
            </p:txBody>
          </p:sp>
          <p:sp>
            <p:nvSpPr>
              <p:cNvPr id="54" name="TextBox 53"/>
              <p:cNvSpPr txBox="1"/>
              <p:nvPr/>
            </p:nvSpPr>
            <p:spPr>
              <a:xfrm>
                <a:off x="6590403" y="2357669"/>
                <a:ext cx="724060" cy="553998"/>
              </a:xfrm>
              <a:prstGeom prst="rect">
                <a:avLst/>
              </a:prstGeom>
              <a:noFill/>
            </p:spPr>
            <p:txBody>
              <a:bodyPr wrap="square" rtlCol="0">
                <a:spAutoFit/>
              </a:bodyPr>
              <a:lstStyle/>
              <a:p>
                <a:pPr algn="ctr"/>
                <a:r>
                  <a:rPr lang="en-CA" sz="1000" b="1" dirty="0" smtClean="0">
                    <a:solidFill>
                      <a:schemeClr val="accent1"/>
                    </a:solidFill>
                  </a:rPr>
                  <a:t>41%</a:t>
                </a:r>
                <a:r>
                  <a:rPr lang="en-CA" sz="1000" b="1" dirty="0" smtClean="0"/>
                  <a:t> </a:t>
                </a:r>
              </a:p>
              <a:p>
                <a:pPr algn="ctr"/>
                <a:r>
                  <a:rPr lang="en-CA" sz="1000" dirty="0" smtClean="0"/>
                  <a:t>11-30% impacted</a:t>
                </a:r>
              </a:p>
            </p:txBody>
          </p:sp>
          <p:sp>
            <p:nvSpPr>
              <p:cNvPr id="55" name="TextBox 54"/>
              <p:cNvSpPr txBox="1"/>
              <p:nvPr/>
            </p:nvSpPr>
            <p:spPr>
              <a:xfrm>
                <a:off x="7287917" y="2365642"/>
                <a:ext cx="724060" cy="553998"/>
              </a:xfrm>
              <a:prstGeom prst="rect">
                <a:avLst/>
              </a:prstGeom>
              <a:noFill/>
            </p:spPr>
            <p:txBody>
              <a:bodyPr wrap="square" rtlCol="0">
                <a:spAutoFit/>
              </a:bodyPr>
              <a:lstStyle/>
              <a:p>
                <a:pPr algn="ctr"/>
                <a:r>
                  <a:rPr lang="en-CA" sz="1000" b="1" dirty="0" smtClean="0">
                    <a:solidFill>
                      <a:schemeClr val="accent1"/>
                    </a:solidFill>
                  </a:rPr>
                  <a:t>24%</a:t>
                </a:r>
                <a:r>
                  <a:rPr lang="en-CA" sz="1000" b="1" dirty="0" smtClean="0"/>
                  <a:t> </a:t>
                </a:r>
              </a:p>
              <a:p>
                <a:pPr algn="ctr"/>
                <a:r>
                  <a:rPr lang="en-CA" sz="1000" dirty="0" smtClean="0"/>
                  <a:t>31-50% impacted</a:t>
                </a:r>
              </a:p>
            </p:txBody>
          </p:sp>
          <p:sp>
            <p:nvSpPr>
              <p:cNvPr id="56" name="TextBox 55"/>
              <p:cNvSpPr txBox="1"/>
              <p:nvPr/>
            </p:nvSpPr>
            <p:spPr>
              <a:xfrm>
                <a:off x="7959275" y="2373615"/>
                <a:ext cx="724060" cy="553998"/>
              </a:xfrm>
              <a:prstGeom prst="rect">
                <a:avLst/>
              </a:prstGeom>
              <a:noFill/>
            </p:spPr>
            <p:txBody>
              <a:bodyPr wrap="square" rtlCol="0">
                <a:spAutoFit/>
              </a:bodyPr>
              <a:lstStyle/>
              <a:p>
                <a:pPr algn="ctr"/>
                <a:r>
                  <a:rPr lang="en-CA" sz="1000" b="1" dirty="0" smtClean="0">
                    <a:solidFill>
                      <a:schemeClr val="accent1"/>
                    </a:solidFill>
                  </a:rPr>
                  <a:t>15%</a:t>
                </a:r>
                <a:r>
                  <a:rPr lang="en-CA" sz="1000" b="1" dirty="0" smtClean="0"/>
                  <a:t> </a:t>
                </a:r>
              </a:p>
              <a:p>
                <a:pPr algn="ctr"/>
                <a:r>
                  <a:rPr lang="en-CA" sz="1000" dirty="0" smtClean="0"/>
                  <a:t>&gt;50% impacted</a:t>
                </a:r>
              </a:p>
            </p:txBody>
          </p:sp>
        </p:grpSp>
      </p:grpSp>
    </p:spTree>
    <p:extLst>
      <p:ext uri="{BB962C8B-B14F-4D97-AF65-F5344CB8AC3E}">
        <p14:creationId xmlns:p14="http://schemas.microsoft.com/office/powerpoint/2010/main" val="426377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17673" y="0"/>
            <a:ext cx="2826327" cy="652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idx="4294967295"/>
          </p:nvPr>
        </p:nvSpPr>
        <p:spPr>
          <a:xfrm>
            <a:off x="302029" y="138428"/>
            <a:ext cx="8324446" cy="865188"/>
          </a:xfrm>
        </p:spPr>
        <p:txBody>
          <a:bodyPr/>
          <a:lstStyle/>
          <a:p>
            <a:r>
              <a:rPr lang="en-CA" dirty="0" smtClean="0"/>
              <a:t>Persistent issues</a:t>
            </a:r>
            <a:endParaRPr lang="en-CA" dirty="0"/>
          </a:p>
        </p:txBody>
      </p:sp>
      <p:sp>
        <p:nvSpPr>
          <p:cNvPr id="51" name="Rectangle 28"/>
          <p:cNvSpPr/>
          <p:nvPr/>
        </p:nvSpPr>
        <p:spPr>
          <a:xfrm>
            <a:off x="6707532" y="1240210"/>
            <a:ext cx="1998744" cy="1219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r>
              <a:rPr lang="en-CA" sz="1050" dirty="0" smtClean="0">
                <a:solidFill>
                  <a:schemeClr val="bg1"/>
                </a:solidFill>
              </a:rPr>
              <a:t>Of organizations say </a:t>
            </a:r>
            <a:r>
              <a:rPr lang="en-CA" sz="1050" dirty="0">
                <a:solidFill>
                  <a:schemeClr val="bg1"/>
                </a:solidFill>
              </a:rPr>
              <a:t>security </a:t>
            </a:r>
            <a:r>
              <a:rPr lang="en-CA" sz="1050" dirty="0" smtClean="0">
                <a:solidFill>
                  <a:schemeClr val="bg1"/>
                </a:solidFill>
              </a:rPr>
              <a:t>operation </a:t>
            </a:r>
            <a:r>
              <a:rPr lang="en-CA" sz="1050" dirty="0">
                <a:solidFill>
                  <a:schemeClr val="bg1"/>
                </a:solidFill>
              </a:rPr>
              <a:t>teams have little understanding of each </a:t>
            </a:r>
            <a:r>
              <a:rPr lang="en-CA" sz="1050" dirty="0" smtClean="0">
                <a:solidFill>
                  <a:schemeClr val="bg1"/>
                </a:solidFill>
              </a:rPr>
              <a:t>other’s requirements.</a:t>
            </a:r>
            <a:endParaRPr lang="en-CA" sz="1050" dirty="0">
              <a:solidFill>
                <a:schemeClr val="bg1"/>
              </a:solidFill>
            </a:endParaRPr>
          </a:p>
        </p:txBody>
      </p:sp>
      <p:sp>
        <p:nvSpPr>
          <p:cNvPr id="52" name="Rectangle 28"/>
          <p:cNvSpPr/>
          <p:nvPr/>
        </p:nvSpPr>
        <p:spPr>
          <a:xfrm>
            <a:off x="6707532" y="3316644"/>
            <a:ext cx="1998744" cy="1219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CA" sz="1050" dirty="0" smtClean="0">
                <a:solidFill>
                  <a:schemeClr val="bg1"/>
                </a:solidFill>
              </a:rPr>
              <a:t>Of executives report that poor coordination leads to excessive labor and IT operational costs.</a:t>
            </a:r>
          </a:p>
        </p:txBody>
      </p:sp>
      <p:sp>
        <p:nvSpPr>
          <p:cNvPr id="53" name="Rectangle 52"/>
          <p:cNvSpPr/>
          <p:nvPr/>
        </p:nvSpPr>
        <p:spPr>
          <a:xfrm>
            <a:off x="6753098" y="4685189"/>
            <a:ext cx="1998744" cy="9523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CA" b="1" dirty="0" smtClean="0">
                <a:solidFill>
                  <a:schemeClr val="bg1"/>
                </a:solidFill>
              </a:rPr>
              <a:t>38-100%</a:t>
            </a:r>
            <a:endParaRPr lang="en-CA" sz="1100" dirty="0" smtClean="0">
              <a:solidFill>
                <a:schemeClr val="bg1"/>
              </a:solidFill>
            </a:endParaRPr>
          </a:p>
          <a:p>
            <a:pPr algn="ctr">
              <a:lnSpc>
                <a:spcPct val="107000"/>
              </a:lnSpc>
            </a:pPr>
            <a:r>
              <a:rPr lang="en-CA" sz="1100" dirty="0" smtClean="0">
                <a:solidFill>
                  <a:schemeClr val="bg1"/>
                </a:solidFill>
              </a:rPr>
              <a:t>Increase in efficiency after closing operational gaps with collaboration.</a:t>
            </a:r>
            <a:endParaRPr lang="en-CA" sz="1200" dirty="0">
              <a:solidFill>
                <a:schemeClr val="bg1"/>
              </a:solidFill>
            </a:endParaRPr>
          </a:p>
        </p:txBody>
      </p:sp>
      <p:graphicFrame>
        <p:nvGraphicFramePr>
          <p:cNvPr id="54" name="Chart 22"/>
          <p:cNvGraphicFramePr/>
          <p:nvPr>
            <p:extLst>
              <p:ext uri="{D42A27DB-BD31-4B8C-83A1-F6EECF244321}">
                <p14:modId xmlns:p14="http://schemas.microsoft.com/office/powerpoint/2010/main" val="128107160"/>
              </p:ext>
            </p:extLst>
          </p:nvPr>
        </p:nvGraphicFramePr>
        <p:xfrm>
          <a:off x="6880350" y="366988"/>
          <a:ext cx="1744239" cy="12156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Chart 22"/>
          <p:cNvGraphicFramePr/>
          <p:nvPr>
            <p:extLst>
              <p:ext uri="{D42A27DB-BD31-4B8C-83A1-F6EECF244321}">
                <p14:modId xmlns:p14="http://schemas.microsoft.com/office/powerpoint/2010/main" val="3439779414"/>
              </p:ext>
            </p:extLst>
          </p:nvPr>
        </p:nvGraphicFramePr>
        <p:xfrm>
          <a:off x="6858716" y="2410750"/>
          <a:ext cx="1744239" cy="1215659"/>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a:off x="6553667" y="5888441"/>
            <a:ext cx="2306473" cy="400110"/>
          </a:xfrm>
          <a:prstGeom prst="rect">
            <a:avLst/>
          </a:prstGeom>
        </p:spPr>
        <p:txBody>
          <a:bodyPr wrap="square" rtlCol="0">
            <a:spAutoFit/>
          </a:bodyPr>
          <a:lstStyle/>
          <a:p>
            <a:r>
              <a:rPr lang="en-CA" sz="1000" dirty="0">
                <a:solidFill>
                  <a:schemeClr val="bg1"/>
                </a:solidFill>
              </a:rPr>
              <a:t>Source: Forbes, “The Game Plan for Closing the SecOps Gap” </a:t>
            </a:r>
          </a:p>
        </p:txBody>
      </p:sp>
      <p:sp>
        <p:nvSpPr>
          <p:cNvPr id="62" name="Rectangle 61"/>
          <p:cNvSpPr/>
          <p:nvPr/>
        </p:nvSpPr>
        <p:spPr>
          <a:xfrm>
            <a:off x="1041076" y="3069432"/>
            <a:ext cx="5073974" cy="646331"/>
          </a:xfrm>
          <a:prstGeom prst="rect">
            <a:avLst/>
          </a:prstGeom>
        </p:spPr>
        <p:txBody>
          <a:bodyPr wrap="square">
            <a:spAutoFit/>
          </a:bodyPr>
          <a:lstStyle/>
          <a:p>
            <a:r>
              <a:rPr lang="en-CA" sz="1200" b="1" dirty="0">
                <a:solidFill>
                  <a:srgbClr val="333333"/>
                </a:solidFill>
              </a:rPr>
              <a:t>Failure to evaluate and improve security operations. </a:t>
            </a:r>
          </a:p>
          <a:p>
            <a:r>
              <a:rPr lang="en-CA" sz="1200" dirty="0">
                <a:solidFill>
                  <a:srgbClr val="333333"/>
                </a:solidFill>
              </a:rPr>
              <a:t>The effectiveness of operations must be frequently measured and (re)assessed through an iterative system of continuous improvement. </a:t>
            </a:r>
          </a:p>
        </p:txBody>
      </p:sp>
      <p:sp>
        <p:nvSpPr>
          <p:cNvPr id="63" name="Rectangle 62"/>
          <p:cNvSpPr/>
          <p:nvPr/>
        </p:nvSpPr>
        <p:spPr>
          <a:xfrm>
            <a:off x="1041076" y="4051711"/>
            <a:ext cx="5073974" cy="646331"/>
          </a:xfrm>
          <a:prstGeom prst="rect">
            <a:avLst/>
          </a:prstGeom>
        </p:spPr>
        <p:txBody>
          <a:bodyPr wrap="square">
            <a:spAutoFit/>
          </a:bodyPr>
          <a:lstStyle/>
          <a:p>
            <a:r>
              <a:rPr lang="en-CA" sz="1200" b="1" dirty="0">
                <a:solidFill>
                  <a:srgbClr val="333333"/>
                </a:solidFill>
              </a:rPr>
              <a:t>Lack of standardization. </a:t>
            </a:r>
          </a:p>
          <a:p>
            <a:r>
              <a:rPr lang="en-CA" sz="1200" dirty="0">
                <a:solidFill>
                  <a:srgbClr val="333333"/>
                </a:solidFill>
              </a:rPr>
              <a:t>Pre-established use cases and policies outlining </a:t>
            </a:r>
            <a:r>
              <a:rPr lang="en-CA" sz="1200" dirty="0" smtClean="0">
                <a:solidFill>
                  <a:srgbClr val="333333"/>
                </a:solidFill>
              </a:rPr>
              <a:t>tier-1 </a:t>
            </a:r>
            <a:r>
              <a:rPr lang="en-CA" sz="1200" dirty="0">
                <a:solidFill>
                  <a:srgbClr val="333333"/>
                </a:solidFill>
              </a:rPr>
              <a:t>operational efforts will eliminate ad hoc remediation efforts and streamline operations.</a:t>
            </a:r>
          </a:p>
        </p:txBody>
      </p:sp>
      <p:sp>
        <p:nvSpPr>
          <p:cNvPr id="64" name="Rectangle 63"/>
          <p:cNvSpPr/>
          <p:nvPr/>
        </p:nvSpPr>
        <p:spPr>
          <a:xfrm>
            <a:off x="1041076" y="4991185"/>
            <a:ext cx="5073974" cy="830997"/>
          </a:xfrm>
          <a:prstGeom prst="rect">
            <a:avLst/>
          </a:prstGeom>
        </p:spPr>
        <p:txBody>
          <a:bodyPr wrap="square">
            <a:spAutoFit/>
          </a:bodyPr>
          <a:lstStyle/>
          <a:p>
            <a:r>
              <a:rPr lang="en-CA" sz="1200" b="1" dirty="0"/>
              <a:t>Failure to acknowledge the auditor as a customer.</a:t>
            </a:r>
          </a:p>
          <a:p>
            <a:r>
              <a:rPr lang="en-CA" sz="1200" dirty="0"/>
              <a:t>Many compliance </a:t>
            </a:r>
            <a:r>
              <a:rPr lang="en-CA" sz="1200" dirty="0" smtClean="0"/>
              <a:t>and </a:t>
            </a:r>
            <a:r>
              <a:rPr lang="en-CA" sz="1200" dirty="0"/>
              <a:t>regulatory obligations require organizations to have comprehensive documentation of their security operations practices.</a:t>
            </a:r>
          </a:p>
        </p:txBody>
      </p:sp>
      <p:sp>
        <p:nvSpPr>
          <p:cNvPr id="65" name="Rectangle 64"/>
          <p:cNvSpPr/>
          <p:nvPr/>
        </p:nvSpPr>
        <p:spPr>
          <a:xfrm>
            <a:off x="1041076" y="2192607"/>
            <a:ext cx="5073974" cy="646331"/>
          </a:xfrm>
          <a:prstGeom prst="rect">
            <a:avLst/>
          </a:prstGeom>
        </p:spPr>
        <p:txBody>
          <a:bodyPr wrap="square">
            <a:spAutoFit/>
          </a:bodyPr>
          <a:lstStyle/>
          <a:p>
            <a:r>
              <a:rPr lang="en-CA" sz="1200" b="1" dirty="0">
                <a:solidFill>
                  <a:srgbClr val="333333"/>
                </a:solidFill>
              </a:rPr>
              <a:t>Lack of knowledgeable security staff. </a:t>
            </a:r>
          </a:p>
          <a:p>
            <a:r>
              <a:rPr lang="en-CA" sz="1200" dirty="0">
                <a:solidFill>
                  <a:srgbClr val="333333"/>
                </a:solidFill>
              </a:rPr>
              <a:t>H</a:t>
            </a:r>
            <a:r>
              <a:rPr lang="en-CA" sz="1200" dirty="0"/>
              <a:t>uman capital is transferrable between roles </a:t>
            </a:r>
            <a:r>
              <a:rPr lang="en-CA" sz="1200" dirty="0" smtClean="0"/>
              <a:t>and </a:t>
            </a:r>
            <a:r>
              <a:rPr lang="en-CA" sz="1200" dirty="0"/>
              <a:t>functions and must be cross-trained to wear multiple hats. </a:t>
            </a:r>
            <a:endParaRPr lang="en-CA" sz="1200" dirty="0">
              <a:solidFill>
                <a:srgbClr val="333333"/>
              </a:solidFill>
            </a:endParaRPr>
          </a:p>
        </p:txBody>
      </p:sp>
      <p:sp>
        <p:nvSpPr>
          <p:cNvPr id="66" name="Rectangle 65"/>
          <p:cNvSpPr/>
          <p:nvPr/>
        </p:nvSpPr>
        <p:spPr>
          <a:xfrm>
            <a:off x="1041076" y="1306558"/>
            <a:ext cx="5073974" cy="646331"/>
          </a:xfrm>
          <a:prstGeom prst="rect">
            <a:avLst/>
          </a:prstGeom>
        </p:spPr>
        <p:txBody>
          <a:bodyPr wrap="square">
            <a:spAutoFit/>
          </a:bodyPr>
          <a:lstStyle/>
          <a:p>
            <a:r>
              <a:rPr lang="en-CA" sz="1200" b="1" dirty="0">
                <a:solidFill>
                  <a:srgbClr val="333333"/>
                </a:solidFill>
              </a:rPr>
              <a:t>Organizational barriers separating prevention, detection, analysis, and response </a:t>
            </a:r>
            <a:r>
              <a:rPr lang="en-CA" sz="1200" b="1" dirty="0" smtClean="0">
                <a:solidFill>
                  <a:srgbClr val="333333"/>
                </a:solidFill>
              </a:rPr>
              <a:t>efforts.</a:t>
            </a:r>
            <a:endParaRPr lang="en-CA" sz="1200" dirty="0">
              <a:solidFill>
                <a:srgbClr val="333333"/>
              </a:solidFill>
            </a:endParaRPr>
          </a:p>
          <a:p>
            <a:r>
              <a:rPr lang="en-CA" sz="1200" dirty="0">
                <a:solidFill>
                  <a:srgbClr val="333333"/>
                </a:solidFill>
              </a:rPr>
              <a:t>Siloed operations </a:t>
            </a:r>
            <a:r>
              <a:rPr lang="en-CA" sz="1200" dirty="0" smtClean="0">
                <a:solidFill>
                  <a:srgbClr val="333333"/>
                </a:solidFill>
              </a:rPr>
              <a:t>limit </a:t>
            </a:r>
            <a:r>
              <a:rPr lang="en-CA" sz="1200" dirty="0">
                <a:solidFill>
                  <a:srgbClr val="333333"/>
                </a:solidFill>
              </a:rPr>
              <a:t>collaboration and internal knowledge sharing.</a:t>
            </a:r>
          </a:p>
        </p:txBody>
      </p:sp>
      <p:grpSp>
        <p:nvGrpSpPr>
          <p:cNvPr id="67" name="Group 66"/>
          <p:cNvGrpSpPr/>
          <p:nvPr/>
        </p:nvGrpSpPr>
        <p:grpSpPr>
          <a:xfrm>
            <a:off x="302029" y="3094922"/>
            <a:ext cx="623050" cy="623050"/>
            <a:chOff x="718408" y="3247559"/>
            <a:chExt cx="623050" cy="623050"/>
          </a:xfrm>
          <a:solidFill>
            <a:schemeClr val="accent3">
              <a:lumMod val="75000"/>
            </a:schemeClr>
          </a:solidFill>
        </p:grpSpPr>
        <p:sp>
          <p:nvSpPr>
            <p:cNvPr id="68" name="Oval 67"/>
            <p:cNvSpPr/>
            <p:nvPr/>
          </p:nvSpPr>
          <p:spPr>
            <a:xfrm>
              <a:off x="718408" y="3247559"/>
              <a:ext cx="623050" cy="6230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69" name="Picture 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8" y="3368602"/>
              <a:ext cx="390670" cy="380964"/>
            </a:xfrm>
            <a:prstGeom prst="rect">
              <a:avLst/>
            </a:prstGeom>
            <a:grpFill/>
          </p:spPr>
        </p:pic>
      </p:grpSp>
      <p:sp>
        <p:nvSpPr>
          <p:cNvPr id="71" name="Oval 70"/>
          <p:cNvSpPr/>
          <p:nvPr/>
        </p:nvSpPr>
        <p:spPr>
          <a:xfrm>
            <a:off x="302029" y="1332048"/>
            <a:ext cx="623050" cy="6230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4" name="Oval 73"/>
          <p:cNvSpPr/>
          <p:nvPr/>
        </p:nvSpPr>
        <p:spPr>
          <a:xfrm>
            <a:off x="302029" y="2218097"/>
            <a:ext cx="623050" cy="62305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7" name="Oval 76"/>
          <p:cNvSpPr/>
          <p:nvPr/>
        </p:nvSpPr>
        <p:spPr>
          <a:xfrm>
            <a:off x="302029" y="4077201"/>
            <a:ext cx="623050" cy="623050"/>
          </a:xfrm>
          <a:prstGeom prst="ellipse">
            <a:avLst/>
          </a:prstGeom>
          <a:solidFill>
            <a:srgbClr val="2576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0" name="Oval 79"/>
          <p:cNvSpPr/>
          <p:nvPr/>
        </p:nvSpPr>
        <p:spPr>
          <a:xfrm>
            <a:off x="302029" y="5016675"/>
            <a:ext cx="623050" cy="623050"/>
          </a:xfrm>
          <a:prstGeom prst="ellipse">
            <a:avLst/>
          </a:prstGeom>
          <a:solidFill>
            <a:srgbClr val="406F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3" name="Freeform 105"/>
          <p:cNvSpPr>
            <a:spLocks noEditPoints="1"/>
          </p:cNvSpPr>
          <p:nvPr/>
        </p:nvSpPr>
        <p:spPr bwMode="auto">
          <a:xfrm>
            <a:off x="454125" y="1445079"/>
            <a:ext cx="313329" cy="415088"/>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40"/>
          <p:cNvSpPr>
            <a:spLocks noEditPoints="1"/>
          </p:cNvSpPr>
          <p:nvPr/>
        </p:nvSpPr>
        <p:spPr bwMode="auto">
          <a:xfrm>
            <a:off x="444001" y="2355207"/>
            <a:ext cx="331308" cy="388822"/>
          </a:xfrm>
          <a:custGeom>
            <a:avLst/>
            <a:gdLst>
              <a:gd name="T0" fmla="*/ 372 w 419"/>
              <a:gd name="T1" fmla="*/ 188 h 491"/>
              <a:gd name="T2" fmla="*/ 379 w 419"/>
              <a:gd name="T3" fmla="*/ 158 h 491"/>
              <a:gd name="T4" fmla="*/ 338 w 419"/>
              <a:gd name="T5" fmla="*/ 55 h 491"/>
              <a:gd name="T6" fmla="*/ 0 w 419"/>
              <a:gd name="T7" fmla="*/ 167 h 491"/>
              <a:gd name="T8" fmla="*/ 80 w 419"/>
              <a:gd name="T9" fmla="*/ 310 h 491"/>
              <a:gd name="T10" fmla="*/ 74 w 419"/>
              <a:gd name="T11" fmla="*/ 460 h 491"/>
              <a:gd name="T12" fmla="*/ 256 w 419"/>
              <a:gd name="T13" fmla="*/ 484 h 491"/>
              <a:gd name="T14" fmla="*/ 262 w 419"/>
              <a:gd name="T15" fmla="*/ 396 h 491"/>
              <a:gd name="T16" fmla="*/ 347 w 419"/>
              <a:gd name="T17" fmla="*/ 413 h 491"/>
              <a:gd name="T18" fmla="*/ 379 w 419"/>
              <a:gd name="T19" fmla="*/ 364 h 491"/>
              <a:gd name="T20" fmla="*/ 384 w 419"/>
              <a:gd name="T21" fmla="*/ 348 h 491"/>
              <a:gd name="T22" fmla="*/ 386 w 419"/>
              <a:gd name="T23" fmla="*/ 330 h 491"/>
              <a:gd name="T24" fmla="*/ 390 w 419"/>
              <a:gd name="T25" fmla="*/ 305 h 491"/>
              <a:gd name="T26" fmla="*/ 390 w 419"/>
              <a:gd name="T27" fmla="*/ 294 h 491"/>
              <a:gd name="T28" fmla="*/ 419 w 419"/>
              <a:gd name="T29" fmla="*/ 272 h 491"/>
              <a:gd name="T30" fmla="*/ 405 w 419"/>
              <a:gd name="T31" fmla="*/ 281 h 491"/>
              <a:gd name="T32" fmla="*/ 381 w 419"/>
              <a:gd name="T33" fmla="*/ 290 h 491"/>
              <a:gd name="T34" fmla="*/ 382 w 419"/>
              <a:gd name="T35" fmla="*/ 310 h 491"/>
              <a:gd name="T36" fmla="*/ 377 w 419"/>
              <a:gd name="T37" fmla="*/ 325 h 491"/>
              <a:gd name="T38" fmla="*/ 378 w 419"/>
              <a:gd name="T39" fmla="*/ 338 h 491"/>
              <a:gd name="T40" fmla="*/ 369 w 419"/>
              <a:gd name="T41" fmla="*/ 357 h 491"/>
              <a:gd name="T42" fmla="*/ 369 w 419"/>
              <a:gd name="T43" fmla="*/ 389 h 491"/>
              <a:gd name="T44" fmla="*/ 345 w 419"/>
              <a:gd name="T45" fmla="*/ 404 h 491"/>
              <a:gd name="T46" fmla="*/ 256 w 419"/>
              <a:gd name="T47" fmla="*/ 387 h 491"/>
              <a:gd name="T48" fmla="*/ 83 w 419"/>
              <a:gd name="T49" fmla="*/ 454 h 491"/>
              <a:gd name="T50" fmla="*/ 68 w 419"/>
              <a:gd name="T51" fmla="*/ 282 h 491"/>
              <a:gd name="T52" fmla="*/ 47 w 419"/>
              <a:gd name="T53" fmla="*/ 56 h 491"/>
              <a:gd name="T54" fmla="*/ 331 w 419"/>
              <a:gd name="T55" fmla="*/ 61 h 491"/>
              <a:gd name="T56" fmla="*/ 370 w 419"/>
              <a:gd name="T57" fmla="*/ 158 h 491"/>
              <a:gd name="T58" fmla="*/ 363 w 419"/>
              <a:gd name="T59" fmla="*/ 189 h 491"/>
              <a:gd name="T60" fmla="*/ 409 w 419"/>
              <a:gd name="T61" fmla="*/ 273 h 491"/>
              <a:gd name="T62" fmla="*/ 283 w 419"/>
              <a:gd name="T63" fmla="*/ 74 h 491"/>
              <a:gd name="T64" fmla="*/ 52 w 419"/>
              <a:gd name="T65" fmla="*/ 163 h 491"/>
              <a:gd name="T66" fmla="*/ 96 w 419"/>
              <a:gd name="T67" fmla="*/ 249 h 491"/>
              <a:gd name="T68" fmla="*/ 160 w 419"/>
              <a:gd name="T69" fmla="*/ 240 h 491"/>
              <a:gd name="T70" fmla="*/ 200 w 419"/>
              <a:gd name="T71" fmla="*/ 201 h 491"/>
              <a:gd name="T72" fmla="*/ 240 w 419"/>
              <a:gd name="T73" fmla="*/ 179 h 491"/>
              <a:gd name="T74" fmla="*/ 321 w 419"/>
              <a:gd name="T75" fmla="*/ 137 h 491"/>
              <a:gd name="T76" fmla="*/ 260 w 419"/>
              <a:gd name="T77" fmla="*/ 170 h 491"/>
              <a:gd name="T78" fmla="*/ 232 w 419"/>
              <a:gd name="T79" fmla="*/ 173 h 491"/>
              <a:gd name="T80" fmla="*/ 195 w 419"/>
              <a:gd name="T81" fmla="*/ 189 h 491"/>
              <a:gd name="T82" fmla="*/ 189 w 419"/>
              <a:gd name="T83" fmla="*/ 196 h 491"/>
              <a:gd name="T84" fmla="*/ 156 w 419"/>
              <a:gd name="T85" fmla="*/ 231 h 491"/>
              <a:gd name="T86" fmla="*/ 132 w 419"/>
              <a:gd name="T87" fmla="*/ 257 h 491"/>
              <a:gd name="T88" fmla="*/ 89 w 419"/>
              <a:gd name="T89" fmla="*/ 214 h 491"/>
              <a:gd name="T90" fmla="*/ 61 w 419"/>
              <a:gd name="T91" fmla="*/ 163 h 491"/>
              <a:gd name="T92" fmla="*/ 277 w 419"/>
              <a:gd name="T93" fmla="*/ 82 h 491"/>
              <a:gd name="T94" fmla="*/ 260 w 419"/>
              <a:gd name="T95" fmla="*/ 17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49"/>
          <p:cNvSpPr>
            <a:spLocks noEditPoints="1"/>
          </p:cNvSpPr>
          <p:nvPr/>
        </p:nvSpPr>
        <p:spPr bwMode="auto">
          <a:xfrm>
            <a:off x="468442" y="4187592"/>
            <a:ext cx="307237" cy="374567"/>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45"/>
          <p:cNvSpPr>
            <a:spLocks noEditPoints="1"/>
          </p:cNvSpPr>
          <p:nvPr/>
        </p:nvSpPr>
        <p:spPr bwMode="auto">
          <a:xfrm>
            <a:off x="492657" y="5143500"/>
            <a:ext cx="274797" cy="368063"/>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19805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
          <p:cNvGrpSpPr/>
          <p:nvPr/>
        </p:nvGrpSpPr>
        <p:grpSpPr>
          <a:xfrm>
            <a:off x="2753741" y="1747354"/>
            <a:ext cx="6256593" cy="3415658"/>
            <a:chOff x="3174472" y="829709"/>
            <a:chExt cx="5925115" cy="2438318"/>
          </a:xfrm>
        </p:grpSpPr>
        <p:sp>
          <p:nvSpPr>
            <p:cNvPr id="8" name="Rounded Rectangle 3"/>
            <p:cNvSpPr/>
            <p:nvPr/>
          </p:nvSpPr>
          <p:spPr>
            <a:xfrm>
              <a:off x="3174472" y="829709"/>
              <a:ext cx="5925115" cy="24383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CA" dirty="0"/>
            </a:p>
          </p:txBody>
        </p:sp>
        <p:sp>
          <p:nvSpPr>
            <p:cNvPr id="37" name="Rectangle 4"/>
            <p:cNvSpPr/>
            <p:nvPr/>
          </p:nvSpPr>
          <p:spPr>
            <a:xfrm>
              <a:off x="3759061" y="1022495"/>
              <a:ext cx="4947972" cy="2065283"/>
            </a:xfrm>
            <a:prstGeom prst="rect">
              <a:avLst/>
            </a:prstGeom>
            <a:noFill/>
          </p:spPr>
          <p:txBody>
            <a:bodyPr wrap="square">
              <a:spAutoFit/>
            </a:bodyPr>
            <a:lstStyle/>
            <a:p>
              <a:pPr algn="ctr"/>
              <a:r>
                <a:rPr lang="en-CA" sz="1400" b="1" dirty="0">
                  <a:solidFill>
                    <a:schemeClr val="bg1"/>
                  </a:solidFill>
                </a:rPr>
                <a:t>I</a:t>
              </a:r>
              <a:r>
                <a:rPr lang="en-CA" sz="1400" b="1" dirty="0" smtClean="0">
                  <a:solidFill>
                    <a:schemeClr val="bg1"/>
                  </a:solidFill>
                </a:rPr>
                <a:t>nsufficient </a:t>
              </a:r>
              <a:r>
                <a:rPr lang="en-CA" sz="1400" b="1" dirty="0">
                  <a:solidFill>
                    <a:schemeClr val="bg1"/>
                  </a:solidFill>
                </a:rPr>
                <a:t>security personnel resourcing has been identified as the most prevalent challenge in security </a:t>
              </a:r>
              <a:r>
                <a:rPr lang="en-CA" sz="1400" b="1" dirty="0" smtClean="0">
                  <a:solidFill>
                    <a:schemeClr val="bg1"/>
                  </a:solidFill>
                </a:rPr>
                <a:t>operations…</a:t>
              </a:r>
              <a:endParaRPr lang="en-CA" sz="1400" b="1" baseline="30000" dirty="0">
                <a:solidFill>
                  <a:schemeClr val="bg1"/>
                </a:solidFill>
              </a:endParaRPr>
            </a:p>
            <a:p>
              <a:pPr algn="ctr"/>
              <a:endParaRPr lang="en-CA" sz="1400" b="1" dirty="0" smtClean="0">
                <a:solidFill>
                  <a:schemeClr val="bg1"/>
                </a:solidFill>
              </a:endParaRPr>
            </a:p>
            <a:p>
              <a:pPr algn="ctr"/>
              <a:r>
                <a:rPr lang="en-CA" sz="1400" b="1" dirty="0" smtClean="0">
                  <a:solidFill>
                    <a:schemeClr val="bg1"/>
                  </a:solidFill>
                </a:rPr>
                <a:t>When an emergency security incident strikes, weak collaboration and poor coordination among critical business functions will magnify inefficiencies in the incident response (IR) process, impacting the organization’s ability to minimize damage and downtime. </a:t>
              </a:r>
            </a:p>
            <a:p>
              <a:pPr algn="ctr"/>
              <a:endParaRPr lang="en-CA" sz="1400" b="1" dirty="0" smtClean="0">
                <a:solidFill>
                  <a:schemeClr val="bg1"/>
                </a:solidFill>
              </a:endParaRPr>
            </a:p>
            <a:p>
              <a:pPr algn="ctr"/>
              <a:r>
                <a:rPr lang="en-CA" sz="1400" b="1" dirty="0" smtClean="0">
                  <a:solidFill>
                    <a:schemeClr val="bg1"/>
                  </a:solidFill>
                </a:rPr>
                <a:t>The solution: optimize your SOC. Info-Tech has </a:t>
              </a:r>
              <a:r>
                <a:rPr lang="en-CA" sz="1400" b="1" dirty="0">
                  <a:solidFill>
                    <a:schemeClr val="bg1"/>
                  </a:solidFill>
                </a:rPr>
                <a:t>seen SOCs with </a:t>
              </a:r>
              <a:r>
                <a:rPr lang="en-CA" sz="1400" b="1" dirty="0" smtClean="0">
                  <a:solidFill>
                    <a:schemeClr val="bg1"/>
                  </a:solidFill>
                </a:rPr>
                <a:t>five </a:t>
              </a:r>
              <a:r>
                <a:rPr lang="en-CA" sz="1400" b="1" dirty="0">
                  <a:solidFill>
                    <a:schemeClr val="bg1"/>
                  </a:solidFill>
                </a:rPr>
                <a:t>analysts outperform SOCs with 25 analysts through tools and process </a:t>
              </a:r>
              <a:r>
                <a:rPr lang="en-CA" sz="1400" b="1" dirty="0" smtClean="0">
                  <a:solidFill>
                    <a:schemeClr val="bg1"/>
                  </a:solidFill>
                </a:rPr>
                <a:t>optimization.</a:t>
              </a:r>
              <a:endParaRPr lang="en-CA" sz="1400" b="1" baseline="30000" dirty="0">
                <a:solidFill>
                  <a:schemeClr val="bg1"/>
                </a:solidFill>
              </a:endParaRPr>
            </a:p>
          </p:txBody>
        </p:sp>
      </p:grpSp>
      <p:sp>
        <p:nvSpPr>
          <p:cNvPr id="57" name="Rectangle 56"/>
          <p:cNvSpPr/>
          <p:nvPr/>
        </p:nvSpPr>
        <p:spPr>
          <a:xfrm>
            <a:off x="-5166" y="3488"/>
            <a:ext cx="2635755" cy="652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2753741" y="501640"/>
            <a:ext cx="6256593" cy="1277273"/>
          </a:xfrm>
          <a:prstGeom prst="rect">
            <a:avLst/>
          </a:prstGeom>
        </p:spPr>
        <p:txBody>
          <a:bodyPr wrap="square">
            <a:spAutoFit/>
          </a:bodyPr>
          <a:lstStyle/>
          <a:p>
            <a:pPr algn="ctr">
              <a:spcAft>
                <a:spcPts val="600"/>
              </a:spcAft>
            </a:pPr>
            <a:r>
              <a:rPr lang="en-CA" i="1" dirty="0" smtClean="0">
                <a:latin typeface="+mj-lt"/>
                <a:ea typeface="+mj-ea"/>
                <a:cs typeface="+mj-cs"/>
              </a:rPr>
              <a:t>“Empower </a:t>
            </a:r>
            <a:r>
              <a:rPr lang="en-CA" i="1" dirty="0">
                <a:latin typeface="+mj-lt"/>
                <a:ea typeface="+mj-ea"/>
                <a:cs typeface="+mj-cs"/>
              </a:rPr>
              <a:t>a few administrators with the best information to enable fast, automated responses</a:t>
            </a:r>
            <a:r>
              <a:rPr lang="en-CA" sz="1200" b="1" i="1" dirty="0" smtClean="0">
                <a:latin typeface="+mj-lt"/>
              </a:rPr>
              <a:t>.” </a:t>
            </a:r>
          </a:p>
          <a:p>
            <a:pPr algn="r"/>
            <a:r>
              <a:rPr lang="en-CA" sz="1200" b="1" dirty="0" smtClean="0">
                <a:latin typeface="+mj-lt"/>
              </a:rPr>
              <a:t>– </a:t>
            </a:r>
            <a:r>
              <a:rPr lang="en-CA" sz="1200" dirty="0" smtClean="0"/>
              <a:t>Ismael </a:t>
            </a:r>
            <a:r>
              <a:rPr lang="en-CA" sz="1200" dirty="0"/>
              <a:t>Valenzuela, </a:t>
            </a:r>
            <a:endParaRPr lang="en-CA" sz="1200" dirty="0" smtClean="0"/>
          </a:p>
          <a:p>
            <a:pPr algn="r"/>
            <a:r>
              <a:rPr lang="en-CA" sz="1200" dirty="0" smtClean="0"/>
              <a:t>IR/Forensics </a:t>
            </a:r>
            <a:r>
              <a:rPr lang="en-CA" sz="1200" dirty="0"/>
              <a:t>Technical Practice Manager, Foundstone® Services, Intel Security</a:t>
            </a:r>
          </a:p>
          <a:p>
            <a:pPr algn="ctr"/>
            <a:endParaRPr lang="en-CA" sz="1200" b="1" dirty="0">
              <a:latin typeface="+mj-lt"/>
            </a:endParaRPr>
          </a:p>
        </p:txBody>
      </p:sp>
      <p:graphicFrame>
        <p:nvGraphicFramePr>
          <p:cNvPr id="31" name="Chart 30"/>
          <p:cNvGraphicFramePr/>
          <p:nvPr>
            <p:extLst>
              <p:ext uri="{D42A27DB-BD31-4B8C-83A1-F6EECF244321}">
                <p14:modId xmlns:p14="http://schemas.microsoft.com/office/powerpoint/2010/main" val="4067881158"/>
              </p:ext>
            </p:extLst>
          </p:nvPr>
        </p:nvGraphicFramePr>
        <p:xfrm>
          <a:off x="37594" y="1649142"/>
          <a:ext cx="2417425" cy="4340849"/>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39"/>
          <p:cNvSpPr/>
          <p:nvPr/>
        </p:nvSpPr>
        <p:spPr>
          <a:xfrm>
            <a:off x="2636414" y="5968774"/>
            <a:ext cx="5959405" cy="553998"/>
          </a:xfrm>
          <a:prstGeom prst="rect">
            <a:avLst/>
          </a:prstGeom>
        </p:spPr>
        <p:txBody>
          <a:bodyPr wrap="square">
            <a:spAutoFit/>
          </a:bodyPr>
          <a:lstStyle/>
          <a:p>
            <a:r>
              <a:rPr lang="en-CA" sz="1000" dirty="0"/>
              <a:t>Sources: </a:t>
            </a:r>
          </a:p>
          <a:p>
            <a:r>
              <a:rPr lang="en-CA" sz="1000" dirty="0"/>
              <a:t>Ponemon. "2016 State of Cybersecurity in Small &amp; Medium-Sized Businesses (SMB).”</a:t>
            </a:r>
          </a:p>
          <a:p>
            <a:r>
              <a:rPr lang="en-CA" sz="1000" dirty="0" smtClean="0"/>
              <a:t>Syngress. </a:t>
            </a:r>
            <a:r>
              <a:rPr lang="en-CA" sz="1000" i="1" dirty="0" smtClean="0"/>
              <a:t>Designing </a:t>
            </a:r>
            <a:r>
              <a:rPr lang="en-CA" sz="1000" i="1" dirty="0"/>
              <a:t>and Building a Security Operations </a:t>
            </a:r>
            <a:r>
              <a:rPr lang="en-CA" sz="1000" i="1" dirty="0" smtClean="0"/>
              <a:t>Center</a:t>
            </a:r>
            <a:endParaRPr lang="en-CA" sz="1000" dirty="0"/>
          </a:p>
        </p:txBody>
      </p:sp>
      <p:sp>
        <p:nvSpPr>
          <p:cNvPr id="47" name="Title 1"/>
          <p:cNvSpPr txBox="1">
            <a:spLocks/>
          </p:cNvSpPr>
          <p:nvPr/>
        </p:nvSpPr>
        <p:spPr bwMode="auto">
          <a:xfrm>
            <a:off x="126694" y="274899"/>
            <a:ext cx="2406113"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dirty="0" smtClean="0">
                <a:solidFill>
                  <a:schemeClr val="bg1"/>
                </a:solidFill>
              </a:rPr>
              <a:t>The solution</a:t>
            </a:r>
            <a:endParaRPr lang="en-CA" dirty="0">
              <a:solidFill>
                <a:schemeClr val="bg1"/>
              </a:solidFill>
            </a:endParaRPr>
          </a:p>
        </p:txBody>
      </p:sp>
      <p:cxnSp>
        <p:nvCxnSpPr>
          <p:cNvPr id="11" name="Straight Arrow Connector 10"/>
          <p:cNvCxnSpPr/>
          <p:nvPr/>
        </p:nvCxnSpPr>
        <p:spPr>
          <a:xfrm>
            <a:off x="3072312" y="2159799"/>
            <a:ext cx="0" cy="2592168"/>
          </a:xfrm>
          <a:prstGeom prst="straightConnector1">
            <a:avLst/>
          </a:prstGeom>
          <a:ln w="111125">
            <a:gradFill>
              <a:gsLst>
                <a:gs pos="0">
                  <a:srgbClr val="1E6096"/>
                </a:gs>
                <a:gs pos="45000">
                  <a:schemeClr val="accent1">
                    <a:lumMod val="45000"/>
                    <a:lumOff val="55000"/>
                  </a:schemeClr>
                </a:gs>
                <a:gs pos="98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28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Maintain a holistic security operations program</a:t>
            </a:r>
            <a:endParaRPr lang="en-US" dirty="0"/>
          </a:p>
        </p:txBody>
      </p:sp>
      <p:sp>
        <p:nvSpPr>
          <p:cNvPr id="67" name="Rectangle 66"/>
          <p:cNvSpPr/>
          <p:nvPr/>
        </p:nvSpPr>
        <p:spPr>
          <a:xfrm>
            <a:off x="0" y="1233836"/>
            <a:ext cx="9144000" cy="738664"/>
          </a:xfrm>
          <a:prstGeom prst="rect">
            <a:avLst/>
          </a:prstGeom>
          <a:noFill/>
          <a:ln>
            <a:noFill/>
          </a:ln>
        </p:spPr>
        <p:txBody>
          <a:bodyPr wrap="square">
            <a:spAutoFit/>
          </a:bodyPr>
          <a:lstStyle/>
          <a:p>
            <a:pPr algn="ctr"/>
            <a:r>
              <a:rPr lang="en-CA" sz="1400" dirty="0">
                <a:ea typeface="Calibri" panose="020F0502020204030204" pitchFamily="34" charset="0"/>
                <a:cs typeface="Times New Roman" panose="02020603050405020304" pitchFamily="18" charset="0"/>
              </a:rPr>
              <a:t>Legacy security operations centers (SOCs) fail to address gaps between data sources, network controls, and human capital. There is limited visibility and collaboration between departments, resulting in </a:t>
            </a:r>
            <a:r>
              <a:rPr lang="en-CA" sz="1400" dirty="0" smtClean="0">
                <a:ea typeface="Calibri" panose="020F0502020204030204" pitchFamily="34" charset="0"/>
                <a:cs typeface="Times New Roman" panose="02020603050405020304" pitchFamily="18" charset="0"/>
              </a:rPr>
              <a:t>siloed </a:t>
            </a:r>
            <a:r>
              <a:rPr lang="en-CA" sz="1400" dirty="0">
                <a:ea typeface="Calibri" panose="020F0502020204030204" pitchFamily="34" charset="0"/>
                <a:cs typeface="Times New Roman" panose="02020603050405020304" pitchFamily="18" charset="0"/>
              </a:rPr>
              <a:t>decisions that do not support the best interests of the organization. </a:t>
            </a:r>
            <a:endParaRPr lang="en-CA" sz="1400" dirty="0"/>
          </a:p>
        </p:txBody>
      </p:sp>
      <p:grpSp>
        <p:nvGrpSpPr>
          <p:cNvPr id="15" name="Group 6"/>
          <p:cNvGrpSpPr/>
          <p:nvPr/>
        </p:nvGrpSpPr>
        <p:grpSpPr>
          <a:xfrm>
            <a:off x="4405374" y="2220689"/>
            <a:ext cx="4460444" cy="3877088"/>
            <a:chOff x="4510896" y="2294743"/>
            <a:chExt cx="4149869" cy="3998974"/>
          </a:xfrm>
        </p:grpSpPr>
        <p:sp>
          <p:nvSpPr>
            <p:cNvPr id="2" name="Rectangle 7"/>
            <p:cNvSpPr/>
            <p:nvPr/>
          </p:nvSpPr>
          <p:spPr>
            <a:xfrm>
              <a:off x="4567236" y="2351940"/>
              <a:ext cx="4030009" cy="38348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8"/>
            <p:cNvSpPr/>
            <p:nvPr/>
          </p:nvSpPr>
          <p:spPr>
            <a:xfrm>
              <a:off x="4510896" y="2294743"/>
              <a:ext cx="2031527" cy="19589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ltLang="en-US" sz="1200" b="1" dirty="0" smtClean="0">
                  <a:solidFill>
                    <a:schemeClr val="tx1"/>
                  </a:solidFill>
                </a:rPr>
                <a:t>Prevent:</a:t>
              </a:r>
              <a:r>
                <a:rPr lang="en-CA" altLang="en-US" sz="1200" dirty="0" smtClean="0">
                  <a:solidFill>
                    <a:schemeClr val="tx1"/>
                  </a:solidFill>
                </a:rPr>
                <a:t> </a:t>
              </a:r>
              <a:r>
                <a:rPr lang="en-CA" altLang="en-US" sz="1200" dirty="0">
                  <a:solidFill>
                    <a:schemeClr val="tx1"/>
                  </a:solidFill>
                </a:rPr>
                <a:t>Defense in depth is the best approach to protect against unknown and unpredictable attacks. Diligent patching and vulnerability management, endpoint </a:t>
              </a:r>
              <a:r>
                <a:rPr lang="en-CA" altLang="en-US" sz="1200" dirty="0" smtClean="0">
                  <a:solidFill>
                    <a:schemeClr val="tx1"/>
                  </a:solidFill>
                </a:rPr>
                <a:t>protection, </a:t>
              </a:r>
              <a:r>
                <a:rPr lang="en-CA" altLang="en-US" sz="1200" dirty="0">
                  <a:solidFill>
                    <a:schemeClr val="tx1"/>
                  </a:solidFill>
                </a:rPr>
                <a:t>and strong </a:t>
              </a:r>
              <a:r>
                <a:rPr lang="en-CA" altLang="en-US" sz="1200" dirty="0" smtClean="0">
                  <a:solidFill>
                    <a:schemeClr val="tx1"/>
                  </a:solidFill>
                </a:rPr>
                <a:t>human-centric </a:t>
              </a:r>
              <a:r>
                <a:rPr lang="en-CA" altLang="en-US" sz="1200" dirty="0">
                  <a:solidFill>
                    <a:schemeClr val="tx1"/>
                  </a:solidFill>
                </a:rPr>
                <a:t>security </a:t>
              </a:r>
              <a:r>
                <a:rPr lang="en-CA" altLang="en-US" sz="1200" dirty="0" smtClean="0">
                  <a:solidFill>
                    <a:schemeClr val="tx1"/>
                  </a:solidFill>
                </a:rPr>
                <a:t>(amongst other tactics) are </a:t>
              </a:r>
              <a:r>
                <a:rPr lang="en-CA" altLang="en-US" sz="1200" dirty="0">
                  <a:solidFill>
                    <a:schemeClr val="tx1"/>
                  </a:solidFill>
                </a:rPr>
                <a:t>essential.</a:t>
              </a:r>
              <a:endParaRPr lang="en-CA" sz="1200" b="1" dirty="0">
                <a:solidFill>
                  <a:schemeClr val="tx1"/>
                </a:solidFill>
              </a:endParaRPr>
            </a:p>
          </p:txBody>
        </p:sp>
        <p:sp>
          <p:nvSpPr>
            <p:cNvPr id="64" name="Rectangle 9"/>
            <p:cNvSpPr/>
            <p:nvPr/>
          </p:nvSpPr>
          <p:spPr>
            <a:xfrm>
              <a:off x="6629238" y="2296905"/>
              <a:ext cx="2031527" cy="195898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ltLang="en-US" sz="1200" b="1" dirty="0" smtClean="0">
                  <a:solidFill>
                    <a:schemeClr val="tx1"/>
                  </a:solidFill>
                </a:rPr>
                <a:t>Detect:</a:t>
              </a:r>
              <a:r>
                <a:rPr lang="en-CA" altLang="en-US" sz="1200" dirty="0" smtClean="0">
                  <a:solidFill>
                    <a:schemeClr val="tx1"/>
                  </a:solidFill>
                </a:rPr>
                <a:t> There </a:t>
              </a:r>
              <a:r>
                <a:rPr lang="en-CA" altLang="en-US" sz="1200" dirty="0">
                  <a:solidFill>
                    <a:schemeClr val="tx1"/>
                  </a:solidFill>
                </a:rPr>
                <a:t>are two types of companies – </a:t>
              </a:r>
              <a:r>
                <a:rPr lang="en-CA" altLang="en-US" sz="1200" i="1" dirty="0">
                  <a:solidFill>
                    <a:schemeClr val="tx1"/>
                  </a:solidFill>
                </a:rPr>
                <a:t>those who have been breached and know </a:t>
              </a:r>
              <a:r>
                <a:rPr lang="en-CA" altLang="en-US" sz="1200" i="1" dirty="0" smtClean="0">
                  <a:solidFill>
                    <a:schemeClr val="tx1"/>
                  </a:solidFill>
                </a:rPr>
                <a:t>it </a:t>
              </a:r>
              <a:r>
                <a:rPr lang="en-CA" altLang="en-US" sz="1200" i="1" dirty="0">
                  <a:solidFill>
                    <a:schemeClr val="tx1"/>
                  </a:solidFill>
                </a:rPr>
                <a:t>and those who have been breached and don’t know it</a:t>
              </a:r>
              <a:r>
                <a:rPr lang="en-CA" altLang="en-US" sz="1200" dirty="0">
                  <a:solidFill>
                    <a:schemeClr val="tx1"/>
                  </a:solidFill>
                </a:rPr>
                <a:t>. </a:t>
              </a:r>
              <a:r>
                <a:rPr lang="en-CA" altLang="en-US" sz="1200" dirty="0" smtClean="0">
                  <a:solidFill>
                    <a:schemeClr val="tx1"/>
                  </a:solidFill>
                </a:rPr>
                <a:t>Ensure </a:t>
              </a:r>
              <a:r>
                <a:rPr lang="en-CA" altLang="en-US" sz="1200" dirty="0">
                  <a:solidFill>
                    <a:schemeClr val="tx1"/>
                  </a:solidFill>
                </a:rPr>
                <a:t>that monitoring, logging, and event detection tools are in place and appropriate to your organizational needs</a:t>
              </a:r>
            </a:p>
          </p:txBody>
        </p:sp>
        <p:sp>
          <p:nvSpPr>
            <p:cNvPr id="65" name="Rectangle 10"/>
            <p:cNvSpPr/>
            <p:nvPr/>
          </p:nvSpPr>
          <p:spPr>
            <a:xfrm>
              <a:off x="4513043" y="4347704"/>
              <a:ext cx="2031527" cy="1946013"/>
            </a:xfrm>
            <a:prstGeom prst="rect">
              <a:avLst/>
            </a:prstGeom>
            <a:solidFill>
              <a:srgbClr val="B5CE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Analyze:</a:t>
              </a:r>
              <a:r>
                <a:rPr lang="en-CA" sz="1200" dirty="0" smtClean="0">
                  <a:solidFill>
                    <a:schemeClr val="tx1"/>
                  </a:solidFill>
                </a:rPr>
                <a:t> Raw </a:t>
              </a:r>
              <a:r>
                <a:rPr lang="en-CA" sz="1200" dirty="0">
                  <a:solidFill>
                    <a:schemeClr val="tx1"/>
                  </a:solidFill>
                </a:rPr>
                <a:t>data without </a:t>
              </a:r>
              <a:r>
                <a:rPr lang="en-CA" sz="1200" dirty="0" smtClean="0">
                  <a:solidFill>
                    <a:schemeClr val="tx1"/>
                  </a:solidFill>
                </a:rPr>
                <a:t>interpretation cannot improve security and is </a:t>
              </a:r>
              <a:r>
                <a:rPr lang="en-CA" sz="1200" dirty="0">
                  <a:solidFill>
                    <a:schemeClr val="tx1"/>
                  </a:solidFill>
                </a:rPr>
                <a:t>a waste of time, money, and effort. Establish a tiered operational process that not only enriches data but </a:t>
              </a:r>
              <a:r>
                <a:rPr lang="en-CA" sz="1200" dirty="0" smtClean="0">
                  <a:solidFill>
                    <a:schemeClr val="tx1"/>
                  </a:solidFill>
                </a:rPr>
                <a:t>also provides </a:t>
              </a:r>
              <a:r>
                <a:rPr lang="en-CA" sz="1200" dirty="0">
                  <a:solidFill>
                    <a:schemeClr val="tx1"/>
                  </a:solidFill>
                </a:rPr>
                <a:t>visibility into your threat landscape.</a:t>
              </a:r>
              <a:endParaRPr lang="en-CA" altLang="en-US" sz="1200" dirty="0">
                <a:solidFill>
                  <a:schemeClr val="tx1"/>
                </a:solidFill>
              </a:endParaRPr>
            </a:p>
          </p:txBody>
        </p:sp>
        <p:sp>
          <p:nvSpPr>
            <p:cNvPr id="66" name="Rectangle 11"/>
            <p:cNvSpPr/>
            <p:nvPr/>
          </p:nvSpPr>
          <p:spPr>
            <a:xfrm>
              <a:off x="6629238" y="4344869"/>
              <a:ext cx="2031527" cy="1946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Respond:</a:t>
              </a:r>
              <a:r>
                <a:rPr lang="en-CA" sz="1200" dirty="0" smtClean="0">
                  <a:solidFill>
                    <a:schemeClr val="tx1"/>
                  </a:solidFill>
                </a:rPr>
                <a:t> Organizations </a:t>
              </a:r>
              <a:r>
                <a:rPr lang="en-CA" sz="1200" dirty="0">
                  <a:solidFill>
                    <a:schemeClr val="tx1"/>
                  </a:solidFill>
                </a:rPr>
                <a:t>can’t rely on an </a:t>
              </a:r>
              <a:r>
                <a:rPr lang="en-CA" sz="1200" dirty="0" smtClean="0">
                  <a:solidFill>
                    <a:schemeClr val="tx1"/>
                  </a:solidFill>
                </a:rPr>
                <a:t>ad hoc </a:t>
              </a:r>
              <a:r>
                <a:rPr lang="en-CA" sz="1200" dirty="0">
                  <a:solidFill>
                    <a:schemeClr val="tx1"/>
                  </a:solidFill>
                </a:rPr>
                <a:t>response anymore – don’t wait until a state of panic. Formalize your response processes in a detailed incident runbook in order to reduce incident remediation time and effort. </a:t>
              </a:r>
              <a:endParaRPr lang="en-CA" altLang="en-US" sz="1200" dirty="0">
                <a:solidFill>
                  <a:schemeClr val="tx1"/>
                </a:solidFill>
              </a:endParaRPr>
            </a:p>
          </p:txBody>
        </p:sp>
      </p:grpSp>
      <p:sp>
        <p:nvSpPr>
          <p:cNvPr id="5" name="Right Brace 4"/>
          <p:cNvSpPr/>
          <p:nvPr/>
        </p:nvSpPr>
        <p:spPr>
          <a:xfrm>
            <a:off x="3773998" y="2220689"/>
            <a:ext cx="529279" cy="3864702"/>
          </a:xfrm>
          <a:prstGeom prst="righ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 name="Rectangle 5"/>
          <p:cNvSpPr/>
          <p:nvPr/>
        </p:nvSpPr>
        <p:spPr>
          <a:xfrm>
            <a:off x="104084" y="5563115"/>
            <a:ext cx="3631894" cy="900246"/>
          </a:xfrm>
          <a:prstGeom prst="rect">
            <a:avLst/>
          </a:prstGeom>
        </p:spPr>
        <p:txBody>
          <a:bodyPr wrap="square">
            <a:spAutoFit/>
          </a:bodyPr>
          <a:lstStyle/>
          <a:p>
            <a:pPr algn="ctr"/>
            <a:r>
              <a:rPr lang="en-CA" sz="1050" dirty="0"/>
              <a:t>Security operations is part of what Info-Tech calls a </a:t>
            </a:r>
            <a:r>
              <a:rPr lang="en-CA" sz="1050" i="1" dirty="0"/>
              <a:t>threat collaboration environment,</a:t>
            </a:r>
            <a:r>
              <a:rPr lang="en-CA" sz="1050" dirty="0"/>
              <a:t> where members must actively collaborate to address </a:t>
            </a:r>
            <a:r>
              <a:rPr lang="en-CA" sz="1050" dirty="0" smtClean="0"/>
              <a:t>cyberthreats </a:t>
            </a:r>
            <a:r>
              <a:rPr lang="en-CA" sz="1050" dirty="0"/>
              <a:t>affecting the organization’s brand, business </a:t>
            </a:r>
            <a:r>
              <a:rPr lang="en-CA" sz="1050" dirty="0" smtClean="0"/>
              <a:t>operations, </a:t>
            </a:r>
            <a:r>
              <a:rPr lang="en-CA" sz="1050" dirty="0"/>
              <a:t>and technology infrastructure on a daily basis. </a:t>
            </a:r>
          </a:p>
        </p:txBody>
      </p:sp>
      <p:grpSp>
        <p:nvGrpSpPr>
          <p:cNvPr id="27" name="Group 19"/>
          <p:cNvGrpSpPr/>
          <p:nvPr/>
        </p:nvGrpSpPr>
        <p:grpSpPr>
          <a:xfrm>
            <a:off x="559576" y="2342570"/>
            <a:ext cx="2878570" cy="2927483"/>
            <a:chOff x="2471738" y="1471613"/>
            <a:chExt cx="4391025" cy="4465637"/>
          </a:xfrm>
        </p:grpSpPr>
        <p:sp>
          <p:nvSpPr>
            <p:cNvPr id="28" name="Freeform 16"/>
            <p:cNvSpPr>
              <a:spLocks/>
            </p:cNvSpPr>
            <p:nvPr/>
          </p:nvSpPr>
          <p:spPr bwMode="gray">
            <a:xfrm>
              <a:off x="4043363" y="3125788"/>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chemeClr val="accent1">
                <a:alpha val="70000"/>
              </a:schemeClr>
            </a:solidFill>
            <a:ln w="19050">
              <a:solidFill>
                <a:srgbClr val="FFFFFF"/>
              </a:solidFill>
              <a:round/>
              <a:headEnd/>
              <a:tailEnd/>
            </a:ln>
          </p:spPr>
          <p:txBody>
            <a:bodyPr wrap="none" anchor="ctr"/>
            <a:lstStyle/>
            <a:p>
              <a:endParaRPr lang="en-CA" dirty="0"/>
            </a:p>
          </p:txBody>
        </p:sp>
        <p:sp>
          <p:nvSpPr>
            <p:cNvPr id="29" name="Text Box 29"/>
            <p:cNvSpPr txBox="1">
              <a:spLocks noChangeArrowheads="1"/>
            </p:cNvSpPr>
            <p:nvPr/>
          </p:nvSpPr>
          <p:spPr bwMode="gray">
            <a:xfrm>
              <a:off x="5143498" y="4626908"/>
              <a:ext cx="1703388"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Respond</a:t>
              </a:r>
              <a:endParaRPr lang="en-US" altLang="en-US" sz="1800" dirty="0">
                <a:solidFill>
                  <a:srgbClr val="FFFFFF"/>
                </a:solidFill>
              </a:endParaRPr>
            </a:p>
          </p:txBody>
        </p:sp>
        <p:sp>
          <p:nvSpPr>
            <p:cNvPr id="30" name="Freeform 62"/>
            <p:cNvSpPr>
              <a:spLocks/>
            </p:cNvSpPr>
            <p:nvPr/>
          </p:nvSpPr>
          <p:spPr bwMode="gray">
            <a:xfrm flipH="1">
              <a:off x="2471738" y="3125788"/>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rgbClr val="3C91D8">
                <a:alpha val="70195"/>
              </a:srgbClr>
            </a:solidFill>
            <a:ln w="19050">
              <a:solidFill>
                <a:srgbClr val="FFFFFF"/>
              </a:solidFill>
              <a:round/>
              <a:headEnd/>
              <a:tailEnd/>
            </a:ln>
          </p:spPr>
          <p:txBody>
            <a:bodyPr wrap="none" anchor="ctr"/>
            <a:lstStyle/>
            <a:p>
              <a:endParaRPr lang="en-CA" dirty="0"/>
            </a:p>
          </p:txBody>
        </p:sp>
        <p:grpSp>
          <p:nvGrpSpPr>
            <p:cNvPr id="31" name="Group 69"/>
            <p:cNvGrpSpPr>
              <a:grpSpLocks/>
            </p:cNvGrpSpPr>
            <p:nvPr/>
          </p:nvGrpSpPr>
          <p:grpSpPr bwMode="auto">
            <a:xfrm>
              <a:off x="2479675" y="1471613"/>
              <a:ext cx="4383088" cy="4465637"/>
              <a:chOff x="-199" y="1185"/>
              <a:chExt cx="2761" cy="2813"/>
            </a:xfrm>
          </p:grpSpPr>
          <p:sp>
            <p:nvSpPr>
              <p:cNvPr id="38" name="Freeform 65"/>
              <p:cNvSpPr>
                <a:spLocks/>
              </p:cNvSpPr>
              <p:nvPr/>
            </p:nvSpPr>
            <p:spPr bwMode="gray">
              <a:xfrm>
                <a:off x="791" y="2227"/>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sp>
            <p:nvSpPr>
              <p:cNvPr id="39" name="Freeform 66"/>
              <p:cNvSpPr>
                <a:spLocks/>
              </p:cNvSpPr>
              <p:nvPr/>
            </p:nvSpPr>
            <p:spPr bwMode="gray">
              <a:xfrm flipH="1">
                <a:off x="-199" y="2227"/>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sp>
            <p:nvSpPr>
              <p:cNvPr id="40" name="Freeform 67"/>
              <p:cNvSpPr>
                <a:spLocks/>
              </p:cNvSpPr>
              <p:nvPr/>
            </p:nvSpPr>
            <p:spPr bwMode="gray">
              <a:xfrm flipV="1">
                <a:off x="791" y="1185"/>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sp>
            <p:nvSpPr>
              <p:cNvPr id="41" name="Freeform 68"/>
              <p:cNvSpPr>
                <a:spLocks/>
              </p:cNvSpPr>
              <p:nvPr/>
            </p:nvSpPr>
            <p:spPr bwMode="gray">
              <a:xfrm flipH="1" flipV="1">
                <a:off x="-199" y="1185"/>
                <a:ext cx="1771" cy="1771"/>
              </a:xfrm>
              <a:custGeom>
                <a:avLst/>
                <a:gdLst>
                  <a:gd name="T0" fmla="*/ 0 w 75"/>
                  <a:gd name="T1" fmla="*/ 11810303 h 75"/>
                  <a:gd name="T2" fmla="*/ 0 w 75"/>
                  <a:gd name="T3" fmla="*/ 0 h 75"/>
                  <a:gd name="T4" fmla="*/ 11810303 w 75"/>
                  <a:gd name="T5" fmla="*/ 0 h 75"/>
                  <a:gd name="T6" fmla="*/ 23317836 w 75"/>
                  <a:gd name="T7" fmla="*/ 11810303 h 75"/>
                  <a:gd name="T8" fmla="*/ 11810303 w 75"/>
                  <a:gd name="T9" fmla="*/ 23317836 h 75"/>
                  <a:gd name="T10" fmla="*/ 0 w 75"/>
                  <a:gd name="T11" fmla="*/ 11810303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dirty="0"/>
              </a:p>
            </p:txBody>
          </p:sp>
        </p:grpSp>
        <p:sp>
          <p:nvSpPr>
            <p:cNvPr id="32" name="Text Box 29"/>
            <p:cNvSpPr txBox="1">
              <a:spLocks noChangeArrowheads="1"/>
            </p:cNvSpPr>
            <p:nvPr/>
          </p:nvSpPr>
          <p:spPr bwMode="gray">
            <a:xfrm>
              <a:off x="2597150" y="4626908"/>
              <a:ext cx="1598613"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Analyze</a:t>
              </a:r>
              <a:endParaRPr lang="en-US" altLang="en-US" sz="1800" dirty="0">
                <a:solidFill>
                  <a:srgbClr val="FFFFFF"/>
                </a:solidFill>
              </a:endParaRPr>
            </a:p>
          </p:txBody>
        </p:sp>
        <p:sp>
          <p:nvSpPr>
            <p:cNvPr id="33" name="Freeform 63"/>
            <p:cNvSpPr>
              <a:spLocks/>
            </p:cNvSpPr>
            <p:nvPr/>
          </p:nvSpPr>
          <p:spPr bwMode="gray">
            <a:xfrm flipV="1">
              <a:off x="4043363" y="1471613"/>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chemeClr val="tx1">
                <a:alpha val="70000"/>
              </a:schemeClr>
            </a:solidFill>
            <a:ln w="19050">
              <a:solidFill>
                <a:srgbClr val="FFFFFF"/>
              </a:solidFill>
              <a:round/>
              <a:headEnd/>
              <a:tailEnd/>
            </a:ln>
          </p:spPr>
          <p:txBody>
            <a:bodyPr wrap="none" anchor="ctr"/>
            <a:lstStyle/>
            <a:p>
              <a:endParaRPr lang="en-CA" dirty="0"/>
            </a:p>
          </p:txBody>
        </p:sp>
        <p:sp>
          <p:nvSpPr>
            <p:cNvPr id="34" name="Text Box 29"/>
            <p:cNvSpPr txBox="1">
              <a:spLocks noChangeArrowheads="1"/>
            </p:cNvSpPr>
            <p:nvPr/>
          </p:nvSpPr>
          <p:spPr bwMode="gray">
            <a:xfrm>
              <a:off x="5143498" y="2290108"/>
              <a:ext cx="1598613"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Detect</a:t>
              </a:r>
              <a:endParaRPr lang="en-US" altLang="en-US" sz="1800" dirty="0">
                <a:solidFill>
                  <a:srgbClr val="FFFFFF"/>
                </a:solidFill>
              </a:endParaRPr>
            </a:p>
          </p:txBody>
        </p:sp>
        <p:sp>
          <p:nvSpPr>
            <p:cNvPr id="35" name="Freeform 64"/>
            <p:cNvSpPr>
              <a:spLocks/>
            </p:cNvSpPr>
            <p:nvPr/>
          </p:nvSpPr>
          <p:spPr bwMode="gray">
            <a:xfrm flipH="1" flipV="1">
              <a:off x="2471738" y="1471613"/>
              <a:ext cx="2811462" cy="2811462"/>
            </a:xfrm>
            <a:custGeom>
              <a:avLst/>
              <a:gdLst>
                <a:gd name="T0" fmla="*/ 0 w 75"/>
                <a:gd name="T1" fmla="*/ 2147483646 h 75"/>
                <a:gd name="T2" fmla="*/ 0 w 75"/>
                <a:gd name="T3" fmla="*/ 0 h 75"/>
                <a:gd name="T4" fmla="*/ 2147483646 w 75"/>
                <a:gd name="T5" fmla="*/ 0 h 75"/>
                <a:gd name="T6" fmla="*/ 2147483646 w 75"/>
                <a:gd name="T7" fmla="*/ 2147483646 h 75"/>
                <a:gd name="T8" fmla="*/ 2147483646 w 75"/>
                <a:gd name="T9" fmla="*/ 2147483646 h 75"/>
                <a:gd name="T10" fmla="*/ 0 w 75"/>
                <a:gd name="T11" fmla="*/ 2147483646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0" y="38"/>
                  </a:moveTo>
                  <a:cubicBezTo>
                    <a:pt x="0" y="28"/>
                    <a:pt x="0" y="0"/>
                    <a:pt x="0" y="0"/>
                  </a:cubicBezTo>
                  <a:cubicBezTo>
                    <a:pt x="0" y="0"/>
                    <a:pt x="27" y="0"/>
                    <a:pt x="38" y="0"/>
                  </a:cubicBezTo>
                  <a:cubicBezTo>
                    <a:pt x="58" y="0"/>
                    <a:pt x="75" y="17"/>
                    <a:pt x="75" y="38"/>
                  </a:cubicBezTo>
                  <a:cubicBezTo>
                    <a:pt x="75" y="59"/>
                    <a:pt x="58" y="75"/>
                    <a:pt x="38" y="75"/>
                  </a:cubicBezTo>
                  <a:cubicBezTo>
                    <a:pt x="17" y="75"/>
                    <a:pt x="0" y="59"/>
                    <a:pt x="0" y="38"/>
                  </a:cubicBezTo>
                  <a:close/>
                </a:path>
              </a:pathLst>
            </a:custGeom>
            <a:solidFill>
              <a:schemeClr val="accent3">
                <a:alpha val="70000"/>
              </a:schemeClr>
            </a:solidFill>
            <a:ln w="19050">
              <a:solidFill>
                <a:srgbClr val="FFFFFF"/>
              </a:solidFill>
              <a:round/>
              <a:headEnd/>
              <a:tailEnd/>
            </a:ln>
          </p:spPr>
          <p:txBody>
            <a:bodyPr wrap="none" anchor="ctr"/>
            <a:lstStyle/>
            <a:p>
              <a:endParaRPr lang="en-CA" dirty="0"/>
            </a:p>
          </p:txBody>
        </p:sp>
        <p:sp>
          <p:nvSpPr>
            <p:cNvPr id="36" name="Text Box 29"/>
            <p:cNvSpPr txBox="1">
              <a:spLocks noChangeArrowheads="1"/>
            </p:cNvSpPr>
            <p:nvPr/>
          </p:nvSpPr>
          <p:spPr bwMode="gray">
            <a:xfrm>
              <a:off x="2597150" y="2290108"/>
              <a:ext cx="1598613" cy="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dirty="0" smtClean="0">
                  <a:solidFill>
                    <a:srgbClr val="FFFFFF"/>
                  </a:solidFill>
                </a:rPr>
                <a:t>Prevent</a:t>
              </a:r>
              <a:endParaRPr lang="en-US" altLang="en-US" sz="1800" dirty="0">
                <a:solidFill>
                  <a:srgbClr val="FFFFFF"/>
                </a:solidFill>
              </a:endParaRPr>
            </a:p>
          </p:txBody>
        </p:sp>
        <p:sp>
          <p:nvSpPr>
            <p:cNvPr id="37" name="TextBox 36"/>
            <p:cNvSpPr txBox="1"/>
            <p:nvPr/>
          </p:nvSpPr>
          <p:spPr>
            <a:xfrm>
              <a:off x="3950034" y="3356417"/>
              <a:ext cx="1440136" cy="985925"/>
            </a:xfrm>
            <a:prstGeom prst="rect">
              <a:avLst/>
            </a:prstGeom>
          </p:spPr>
          <p:txBody>
            <a:bodyPr wrap="square" rtlCol="0">
              <a:spAutoFit/>
            </a:bodyPr>
            <a:lstStyle/>
            <a:p>
              <a:pPr algn="ctr"/>
              <a:r>
                <a:rPr lang="en-CA" sz="1200" dirty="0" smtClean="0">
                  <a:solidFill>
                    <a:schemeClr val="bg1"/>
                  </a:solidFill>
                </a:rPr>
                <a:t>Next-Gen Security Operations</a:t>
              </a:r>
            </a:p>
          </p:txBody>
        </p:sp>
      </p:grpSp>
    </p:spTree>
    <p:extLst>
      <p:ext uri="{BB962C8B-B14F-4D97-AF65-F5344CB8AC3E}">
        <p14:creationId xmlns:p14="http://schemas.microsoft.com/office/powerpoint/2010/main" val="276947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804988" y="2518756"/>
            <a:ext cx="7339012"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14644" y="3749778"/>
            <a:ext cx="732935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4644" y="5059206"/>
            <a:ext cx="732935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95970" y="1274451"/>
            <a:ext cx="5172670" cy="112655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100" b="1" dirty="0" smtClean="0">
                <a:solidFill>
                  <a:schemeClr val="tx1"/>
                </a:solidFill>
                <a:ea typeface="Calibri" panose="020F0502020204030204" pitchFamily="34" charset="0"/>
                <a:cs typeface="Times New Roman" panose="02020603050405020304" pitchFamily="18" charset="0"/>
              </a:rPr>
              <a:t>Vulnerability Management</a:t>
            </a:r>
            <a:endParaRPr lang="en-CA" sz="1100" dirty="0" smtClean="0">
              <a:solidFill>
                <a:schemeClr val="tx1"/>
              </a:solidFill>
            </a:endParaRPr>
          </a:p>
          <a:p>
            <a:r>
              <a:rPr lang="en-CA" sz="1100" dirty="0" smtClean="0">
                <a:solidFill>
                  <a:schemeClr val="tx1"/>
                </a:solidFill>
              </a:rPr>
              <a:t>Vulnerability </a:t>
            </a:r>
            <a:r>
              <a:rPr lang="en-CA" sz="1100" dirty="0">
                <a:solidFill>
                  <a:schemeClr val="tx1"/>
                </a:solidFill>
              </a:rPr>
              <a:t>management revolves around the identification, prioritization, and remediation of vulnerabilities. Vulnerability management teams hunt to identify which vulnerabilities need patching and remediating. </a:t>
            </a:r>
            <a:endParaRPr lang="en-CA" sz="1050" dirty="0">
              <a:solidFill>
                <a:schemeClr val="tx1"/>
              </a:solidFill>
            </a:endParaRPr>
          </a:p>
        </p:txBody>
      </p:sp>
      <p:sp>
        <p:nvSpPr>
          <p:cNvPr id="27" name="Rectangle 26"/>
          <p:cNvSpPr/>
          <p:nvPr/>
        </p:nvSpPr>
        <p:spPr>
          <a:xfrm rot="16200000">
            <a:off x="-1793501" y="2918296"/>
            <a:ext cx="5399832" cy="1812825"/>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Info-Tech’s security operations blueprint ties together various </a:t>
            </a:r>
            <a:r>
              <a:rPr lang="en-CA" dirty="0" smtClean="0"/>
              <a:t>initiatives </a:t>
            </a:r>
            <a:endParaRPr lang="en-US" dirty="0"/>
          </a:p>
        </p:txBody>
      </p:sp>
      <p:grpSp>
        <p:nvGrpSpPr>
          <p:cNvPr id="35" name="Group 34"/>
          <p:cNvGrpSpPr/>
          <p:nvPr/>
        </p:nvGrpSpPr>
        <p:grpSpPr>
          <a:xfrm>
            <a:off x="41985" y="1324156"/>
            <a:ext cx="1744329" cy="4915759"/>
            <a:chOff x="-1573653" y="1352430"/>
            <a:chExt cx="2041041" cy="5751938"/>
          </a:xfrm>
        </p:grpSpPr>
        <p:sp>
          <p:nvSpPr>
            <p:cNvPr id="139" name="TextBox 18"/>
            <p:cNvSpPr txBox="1"/>
            <p:nvPr/>
          </p:nvSpPr>
          <p:spPr>
            <a:xfrm>
              <a:off x="-1567716" y="3460902"/>
              <a:ext cx="1992325" cy="648234"/>
            </a:xfrm>
            <a:prstGeom prst="rect">
              <a:avLst/>
            </a:prstGeom>
          </p:spPr>
          <p:txBody>
            <a:bodyPr wrap="square" rtlCol="0">
              <a:spAutoFit/>
            </a:bodyPr>
            <a:lstStyle/>
            <a:p>
              <a:pPr algn="ctr"/>
              <a:r>
                <a:rPr lang="en-CA" sz="1000" u="sng" dirty="0">
                  <a:solidFill>
                    <a:schemeClr val="bg1"/>
                  </a:solidFill>
                  <a:hlinkClick r:id="rId3"/>
                </a:rPr>
                <a:t>Integrate Threat Intelligence Into Your Security Operations</a:t>
              </a:r>
              <a:endParaRPr lang="en-CA" sz="1000" u="sng" dirty="0">
                <a:solidFill>
                  <a:schemeClr val="bg1"/>
                </a:solidFill>
              </a:endParaRPr>
            </a:p>
          </p:txBody>
        </p:sp>
        <p:pic>
          <p:nvPicPr>
            <p:cNvPr id="14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428" y="5832817"/>
              <a:ext cx="970591" cy="553043"/>
            </a:xfrm>
            <a:prstGeom prst="rect">
              <a:avLst/>
            </a:prstGeom>
            <a:ln>
              <a:noFill/>
            </a:ln>
            <a:effectLst>
              <a:outerShdw blurRad="50800" dist="38100" dir="2700000" algn="tl" rotWithShape="0">
                <a:prstClr val="black">
                  <a:alpha val="40000"/>
                </a:prstClr>
              </a:outerShdw>
            </a:effectLst>
          </p:spPr>
        </p:pic>
        <p:sp>
          <p:nvSpPr>
            <p:cNvPr id="141" name="TextBox 20"/>
            <p:cNvSpPr txBox="1"/>
            <p:nvPr/>
          </p:nvSpPr>
          <p:spPr>
            <a:xfrm>
              <a:off x="-1573653" y="6456134"/>
              <a:ext cx="2041041" cy="648234"/>
            </a:xfrm>
            <a:prstGeom prst="rect">
              <a:avLst/>
            </a:prstGeom>
          </p:spPr>
          <p:txBody>
            <a:bodyPr wrap="square" rtlCol="0">
              <a:spAutoFit/>
            </a:bodyPr>
            <a:lstStyle/>
            <a:p>
              <a:pPr algn="ctr"/>
              <a:r>
                <a:rPr lang="en-CA" sz="1000" u="sng" dirty="0">
                  <a:solidFill>
                    <a:schemeClr val="bg1"/>
                  </a:solidFill>
                  <a:hlinkClick r:id="rId6"/>
                </a:rPr>
                <a:t>Develop and Implement a Security Incident Management Program</a:t>
              </a:r>
              <a:endParaRPr lang="en-CA" sz="1000" u="sng" dirty="0">
                <a:solidFill>
                  <a:schemeClr val="bg1"/>
                </a:solidFill>
              </a:endParaRPr>
            </a:p>
          </p:txBody>
        </p:sp>
        <p:pic>
          <p:nvPicPr>
            <p:cNvPr id="142" name="Picture 16" descr="Design and Implement a Vulnerability Management Program icon / lin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458" y="1352430"/>
              <a:ext cx="970591" cy="59434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3" name="TextBox 20"/>
            <p:cNvSpPr txBox="1"/>
            <p:nvPr/>
          </p:nvSpPr>
          <p:spPr>
            <a:xfrm>
              <a:off x="-1568209" y="2027966"/>
              <a:ext cx="1992325" cy="648234"/>
            </a:xfrm>
            <a:prstGeom prst="rect">
              <a:avLst/>
            </a:prstGeom>
          </p:spPr>
          <p:txBody>
            <a:bodyPr wrap="square" rtlCol="0">
              <a:spAutoFit/>
            </a:bodyPr>
            <a:lstStyle/>
            <a:p>
              <a:pPr algn="ctr"/>
              <a:r>
                <a:rPr lang="en-CA" sz="1000" u="sng" dirty="0" smtClean="0">
                  <a:solidFill>
                    <a:schemeClr val="bg1"/>
                  </a:solidFill>
                  <a:hlinkClick r:id="rId8"/>
                </a:rPr>
                <a:t>Design and Implement a Vulnerability Management Program</a:t>
              </a:r>
              <a:endParaRPr lang="en-CA" sz="1000" u="sng" dirty="0">
                <a:solidFill>
                  <a:schemeClr val="bg1"/>
                </a:solidFill>
              </a:endParaRPr>
            </a:p>
          </p:txBody>
        </p:sp>
        <p:pic>
          <p:nvPicPr>
            <p:cNvPr id="144" name="Picture 2" descr="Integrate Threat Intelligence Into Your Security Operations icon / lin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8965" y="2853779"/>
              <a:ext cx="970591" cy="56161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49" name="TextBox 21"/>
          <p:cNvSpPr txBox="1"/>
          <p:nvPr/>
        </p:nvSpPr>
        <p:spPr>
          <a:xfrm>
            <a:off x="41985" y="4366136"/>
            <a:ext cx="1749959" cy="553998"/>
          </a:xfrm>
          <a:prstGeom prst="rect">
            <a:avLst/>
          </a:prstGeom>
          <a:noFill/>
        </p:spPr>
        <p:txBody>
          <a:bodyPr wrap="square" rtlCol="0">
            <a:spAutoFit/>
          </a:bodyPr>
          <a:lstStyle/>
          <a:p>
            <a:pPr algn="ctr"/>
            <a:r>
              <a:rPr lang="en-CA" sz="1000" u="sng" dirty="0" smtClean="0">
                <a:solidFill>
                  <a:schemeClr val="bg1"/>
                </a:solidFill>
                <a:hlinkClick r:id="rId10"/>
              </a:rPr>
              <a:t>Develop Foundational Security Operations Processes</a:t>
            </a:r>
            <a:endParaRPr lang="en-CA" sz="1000" u="sng" dirty="0" smtClean="0">
              <a:solidFill>
                <a:schemeClr val="bg1"/>
              </a:solidFill>
            </a:endParaRPr>
          </a:p>
        </p:txBody>
      </p:sp>
      <p:pic>
        <p:nvPicPr>
          <p:cNvPr id="115" name="Picture 2" descr="Develop a Next-Gen Security Operations Program icon / lin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980" y="3866236"/>
            <a:ext cx="871629" cy="496654"/>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11605" y="3853091"/>
            <a:ext cx="5161678" cy="1107996"/>
          </a:xfrm>
          <a:prstGeom prst="rect">
            <a:avLst/>
          </a:prstGeom>
        </p:spPr>
        <p:txBody>
          <a:bodyPr wrap="square" rtlCol="0">
            <a:spAutoFit/>
          </a:bodyPr>
          <a:lstStyle/>
          <a:p>
            <a:r>
              <a:rPr lang="en-CA" sz="1100" b="1" dirty="0">
                <a:ea typeface="Calibri" panose="020F0502020204030204" pitchFamily="34" charset="0"/>
                <a:cs typeface="Times New Roman" panose="02020603050405020304" pitchFamily="18" charset="0"/>
              </a:rPr>
              <a:t>Operations</a:t>
            </a:r>
            <a:endParaRPr lang="en-CA" sz="800" dirty="0"/>
          </a:p>
          <a:p>
            <a:r>
              <a:rPr lang="en-CA" sz="1100" dirty="0"/>
              <a:t>Security operations include the real-time monitoring </a:t>
            </a:r>
            <a:r>
              <a:rPr lang="en-CA" sz="1100" dirty="0" smtClean="0"/>
              <a:t>and analysis of events based on the correlation of internal and external data sources. </a:t>
            </a:r>
            <a:r>
              <a:rPr lang="en-CA" sz="1100" dirty="0"/>
              <a:t>This also includes incident </a:t>
            </a:r>
            <a:r>
              <a:rPr lang="en-CA" sz="1100" dirty="0" smtClean="0"/>
              <a:t>escalation </a:t>
            </a:r>
            <a:r>
              <a:rPr lang="en-CA" sz="1100" dirty="0"/>
              <a:t>based on </a:t>
            </a:r>
            <a:r>
              <a:rPr lang="en-CA" sz="1100" dirty="0" smtClean="0"/>
              <a:t>impact</a:t>
            </a:r>
            <a:r>
              <a:rPr lang="en-CA" sz="1100" dirty="0"/>
              <a:t>. </a:t>
            </a:r>
            <a:r>
              <a:rPr lang="en-CA" sz="1100" dirty="0" smtClean="0"/>
              <a:t>Analysts </a:t>
            </a:r>
            <a:r>
              <a:rPr lang="en-CA" sz="1100" dirty="0"/>
              <a:t>are constantly tuning and tweaking rules and reporting thresholds to further help identify which indicators are most impactful during the analysis phase of operations</a:t>
            </a:r>
            <a:r>
              <a:rPr lang="en-CA" sz="1100" dirty="0" smtClean="0"/>
              <a:t>.</a:t>
            </a:r>
            <a:endParaRPr lang="en-CA" sz="1100" dirty="0"/>
          </a:p>
        </p:txBody>
      </p:sp>
      <p:sp>
        <p:nvSpPr>
          <p:cNvPr id="46" name="TextBox 45"/>
          <p:cNvSpPr txBox="1"/>
          <p:nvPr/>
        </p:nvSpPr>
        <p:spPr>
          <a:xfrm>
            <a:off x="1811605" y="5172077"/>
            <a:ext cx="5154890" cy="1107996"/>
          </a:xfrm>
          <a:prstGeom prst="rect">
            <a:avLst/>
          </a:prstGeom>
        </p:spPr>
        <p:txBody>
          <a:bodyPr wrap="square" rtlCol="0">
            <a:spAutoFit/>
          </a:bodyPr>
          <a:lstStyle/>
          <a:p>
            <a:r>
              <a:rPr lang="en-CA" sz="1100" b="1" dirty="0" smtClean="0">
                <a:ea typeface="Calibri" panose="020F0502020204030204" pitchFamily="34" charset="0"/>
                <a:cs typeface="Times New Roman" panose="02020603050405020304" pitchFamily="18" charset="0"/>
              </a:rPr>
              <a:t>Incident Response</a:t>
            </a:r>
            <a:endParaRPr lang="en-CA" sz="800" dirty="0"/>
          </a:p>
          <a:p>
            <a:r>
              <a:rPr lang="en-CA" sz="1100" dirty="0"/>
              <a:t>Effective and efficient management of incidents involves a formal process of analysis, containment, eradication, recovery, and post-incident activities</a:t>
            </a:r>
            <a:r>
              <a:rPr lang="en-CA" sz="1100" dirty="0" smtClean="0"/>
              <a:t>. </a:t>
            </a:r>
            <a:r>
              <a:rPr lang="en-CA" sz="1100" dirty="0"/>
              <a:t>IR teams coordinate </a:t>
            </a:r>
            <a:r>
              <a:rPr lang="en-CA" sz="1100" dirty="0" smtClean="0"/>
              <a:t>root-cause analysis and </a:t>
            </a:r>
            <a:r>
              <a:rPr lang="en-CA" sz="1100" dirty="0"/>
              <a:t>incident gathering while facilitating post-incident lessons learned. Incident response can provide valuable threat data that ties specific indicators to threat actors or campaigns</a:t>
            </a:r>
            <a:r>
              <a:rPr lang="en-CA" sz="1100" dirty="0" smtClean="0"/>
              <a:t>.</a:t>
            </a:r>
            <a:endParaRPr lang="en-CA" sz="1100" dirty="0"/>
          </a:p>
        </p:txBody>
      </p:sp>
      <p:sp>
        <p:nvSpPr>
          <p:cNvPr id="47" name="TextBox 46"/>
          <p:cNvSpPr txBox="1"/>
          <p:nvPr/>
        </p:nvSpPr>
        <p:spPr>
          <a:xfrm>
            <a:off x="1812827" y="2659066"/>
            <a:ext cx="5154030" cy="938719"/>
          </a:xfrm>
          <a:prstGeom prst="rect">
            <a:avLst/>
          </a:prstGeom>
        </p:spPr>
        <p:txBody>
          <a:bodyPr wrap="square" rtlCol="0">
            <a:spAutoFit/>
          </a:bodyPr>
          <a:lstStyle/>
          <a:p>
            <a:r>
              <a:rPr lang="en-CA" sz="1100" b="1" dirty="0" smtClean="0">
                <a:ea typeface="Calibri" panose="020F0502020204030204" pitchFamily="34" charset="0"/>
                <a:cs typeface="Times New Roman" panose="02020603050405020304" pitchFamily="18" charset="0"/>
              </a:rPr>
              <a:t>Threat Intelligence</a:t>
            </a:r>
            <a:endParaRPr lang="en-CA" sz="800" dirty="0"/>
          </a:p>
          <a:p>
            <a:r>
              <a:rPr lang="en-CA" sz="1100" dirty="0"/>
              <a:t>Threat intelligence addresses the collection, analysis, and dissemination of external threat data. Analysts act as liaisons to their peers, publishing actionable threat alerts, reports, and briefings. Threat intelligence proactively monitors and identifies whether threat indicators are impacting your organization.</a:t>
            </a:r>
          </a:p>
        </p:txBody>
      </p:sp>
      <p:cxnSp>
        <p:nvCxnSpPr>
          <p:cNvPr id="23" name="Straight Connector 22"/>
          <p:cNvCxnSpPr/>
          <p:nvPr/>
        </p:nvCxnSpPr>
        <p:spPr>
          <a:xfrm flipV="1">
            <a:off x="6966495" y="1133474"/>
            <a:ext cx="0" cy="5373884"/>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591433" y="1030418"/>
            <a:ext cx="1021775" cy="44162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1"/>
                </a:solidFill>
                <a:ea typeface="Calibri" panose="020F0502020204030204" pitchFamily="34" charset="0"/>
                <a:cs typeface="Times New Roman" panose="02020603050405020304" pitchFamily="18" charset="0"/>
              </a:rPr>
              <a:t>Deliverables</a:t>
            </a:r>
            <a:endParaRPr lang="en-CA" sz="1100" dirty="0" smtClean="0">
              <a:solidFill>
                <a:schemeClr val="tx1"/>
              </a:solidFill>
            </a:endParaRPr>
          </a:p>
        </p:txBody>
      </p:sp>
      <p:sp>
        <p:nvSpPr>
          <p:cNvPr id="41" name="Rectangle 40"/>
          <p:cNvSpPr/>
          <p:nvPr/>
        </p:nvSpPr>
        <p:spPr>
          <a:xfrm>
            <a:off x="6935670" y="1368305"/>
            <a:ext cx="2208330" cy="1145567"/>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Vulnerability Tracking </a:t>
            </a:r>
            <a:r>
              <a:rPr lang="en-CA" sz="900" dirty="0" smtClean="0">
                <a:solidFill>
                  <a:schemeClr val="accent1"/>
                </a:solidFill>
              </a:rPr>
              <a:t>Tool</a:t>
            </a:r>
            <a:endParaRPr lang="en-CA" sz="900" dirty="0">
              <a:solidFill>
                <a:schemeClr val="accent1"/>
              </a:solidFill>
            </a:endParaRPr>
          </a:p>
          <a:p>
            <a:pPr marL="171450" lvl="0" indent="-171450">
              <a:buClr>
                <a:schemeClr val="accent1"/>
              </a:buClr>
              <a:buFont typeface="Wingdings" panose="05000000000000000000" pitchFamily="2" charset="2"/>
              <a:buChar char=""/>
            </a:pPr>
            <a:r>
              <a:rPr lang="en-CA" sz="900" dirty="0">
                <a:solidFill>
                  <a:schemeClr val="accent1"/>
                </a:solidFill>
              </a:rPr>
              <a:t>Vulnerability Scanning Tool RFP 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Penetration Test RFP 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Vulnerability Mitigation Process Template</a:t>
            </a:r>
          </a:p>
        </p:txBody>
      </p:sp>
      <p:sp>
        <p:nvSpPr>
          <p:cNvPr id="42" name="Rectangle 41"/>
          <p:cNvSpPr/>
          <p:nvPr/>
        </p:nvSpPr>
        <p:spPr>
          <a:xfrm>
            <a:off x="6927299" y="2513872"/>
            <a:ext cx="2208330" cy="1235906"/>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Maturity Assessment 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Threat Intelligence </a:t>
            </a:r>
            <a:r>
              <a:rPr lang="en-CA" sz="900" dirty="0" smtClean="0">
                <a:solidFill>
                  <a:schemeClr val="accent1"/>
                </a:solidFill>
              </a:rPr>
              <a:t>RACI </a:t>
            </a:r>
            <a:r>
              <a:rPr lang="en-CA" sz="900" dirty="0">
                <a:solidFill>
                  <a:schemeClr val="accent1"/>
                </a:solidFill>
              </a:rPr>
              <a:t>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Management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Plan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Threat Intelligence Policy Template</a:t>
            </a: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Alert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Template</a:t>
            </a: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Alert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and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Briefing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Cadence Schedule</a:t>
            </a:r>
          </a:p>
        </p:txBody>
      </p:sp>
      <p:sp>
        <p:nvSpPr>
          <p:cNvPr id="43" name="Rectangle 42"/>
          <p:cNvSpPr/>
          <p:nvPr/>
        </p:nvSpPr>
        <p:spPr>
          <a:xfrm>
            <a:off x="6957870" y="3801701"/>
            <a:ext cx="2208330" cy="1235906"/>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Maturity Assessment 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Event Prioritization Tool</a:t>
            </a: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Efficiency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Calculator</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SecOps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Policy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Template</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In-House vs. Outsourcing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Decision-Making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Tool</a:t>
            </a:r>
          </a:p>
          <a:p>
            <a:pPr marL="171450" lvl="0" indent="-171450">
              <a:buClr>
                <a:schemeClr val="accent1"/>
              </a:buClr>
              <a:buFont typeface="Wingdings" panose="05000000000000000000" pitchFamily="2" charset="2"/>
              <a:buChar char=""/>
            </a:pP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SecOps RACI </a:t>
            </a: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Tool</a:t>
            </a:r>
            <a:endPar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171450" lvl="0" indent="-171450">
              <a:buClr>
                <a:schemeClr val="accent1"/>
              </a:buClr>
              <a:buFont typeface="Wingdings" panose="05000000000000000000" pitchFamily="2" charset="2"/>
              <a:buChar char=""/>
            </a:pPr>
            <a:r>
              <a:rPr lang="en-CA" sz="9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TCO </a:t>
            </a:r>
            <a:r>
              <a:rPr lang="en-CA" sz="900" dirty="0">
                <a:solidFill>
                  <a:schemeClr val="accent1"/>
                </a:solidFill>
                <a:latin typeface="Arial" panose="020B0604020202020204" pitchFamily="34" charset="0"/>
                <a:ea typeface="Calibri" panose="020F0502020204030204" pitchFamily="34" charset="0"/>
                <a:cs typeface="Arial" panose="020B0604020202020204" pitchFamily="34" charset="0"/>
              </a:rPr>
              <a:t>&amp; ROI Comparison Calculator</a:t>
            </a:r>
          </a:p>
        </p:txBody>
      </p:sp>
      <p:sp>
        <p:nvSpPr>
          <p:cNvPr id="44" name="Rectangle 43"/>
          <p:cNvSpPr/>
          <p:nvPr/>
        </p:nvSpPr>
        <p:spPr>
          <a:xfrm>
            <a:off x="6927299" y="5119811"/>
            <a:ext cx="2208330" cy="1235906"/>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Clr>
                <a:schemeClr val="accent1"/>
              </a:buClr>
              <a:buFont typeface="Wingdings" panose="05000000000000000000" pitchFamily="2" charset="2"/>
              <a:buChar char=""/>
            </a:pPr>
            <a:r>
              <a:rPr lang="en-CA" sz="900" dirty="0">
                <a:solidFill>
                  <a:schemeClr val="accent1"/>
                </a:solidFill>
              </a:rPr>
              <a:t>Incident Management Policy</a:t>
            </a:r>
          </a:p>
          <a:p>
            <a:pPr marL="171450" lvl="0" indent="-171450">
              <a:buClr>
                <a:schemeClr val="accent1"/>
              </a:buClr>
              <a:buFont typeface="Wingdings" panose="05000000000000000000" pitchFamily="2" charset="2"/>
              <a:buChar char=""/>
            </a:pPr>
            <a:r>
              <a:rPr lang="en-CA" sz="900" dirty="0">
                <a:solidFill>
                  <a:schemeClr val="accent1"/>
                </a:solidFill>
              </a:rPr>
              <a:t>Maturity Assessment Tool</a:t>
            </a:r>
          </a:p>
          <a:p>
            <a:pPr marL="171450" lvl="0" indent="-171450">
              <a:buClr>
                <a:schemeClr val="accent1"/>
              </a:buClr>
              <a:buFont typeface="Wingdings" panose="05000000000000000000" pitchFamily="2" charset="2"/>
              <a:buChar char=""/>
            </a:pPr>
            <a:r>
              <a:rPr lang="en-CA" sz="900" dirty="0">
                <a:solidFill>
                  <a:schemeClr val="accent1"/>
                </a:solidFill>
              </a:rPr>
              <a:t>Incident Management RACI Tool</a:t>
            </a:r>
          </a:p>
          <a:p>
            <a:pPr marL="171450" lvl="0" indent="-171450">
              <a:buClr>
                <a:schemeClr val="accent1"/>
              </a:buClr>
              <a:buFont typeface="Wingdings" panose="05000000000000000000" pitchFamily="2" charset="2"/>
              <a:buChar char=""/>
            </a:pPr>
            <a:r>
              <a:rPr lang="en-CA" sz="900" dirty="0">
                <a:solidFill>
                  <a:schemeClr val="accent1"/>
                </a:solidFill>
              </a:rPr>
              <a:t>Incident Management Plan</a:t>
            </a:r>
          </a:p>
          <a:p>
            <a:pPr marL="171450" lvl="0" indent="-171450">
              <a:buClr>
                <a:schemeClr val="accent1"/>
              </a:buClr>
              <a:buFont typeface="Wingdings" panose="05000000000000000000" pitchFamily="2" charset="2"/>
              <a:buChar char=""/>
            </a:pPr>
            <a:r>
              <a:rPr lang="en-CA" sz="900" dirty="0">
                <a:solidFill>
                  <a:schemeClr val="accent1"/>
                </a:solidFill>
              </a:rPr>
              <a:t>Incident Runbook Prioritization Tool</a:t>
            </a:r>
          </a:p>
          <a:p>
            <a:pPr marL="171450" lvl="0" indent="-171450">
              <a:buClr>
                <a:schemeClr val="accent1"/>
              </a:buClr>
              <a:buFont typeface="Wingdings" panose="05000000000000000000" pitchFamily="2" charset="2"/>
              <a:buChar char=""/>
            </a:pPr>
            <a:r>
              <a:rPr lang="en-CA" sz="900" dirty="0">
                <a:solidFill>
                  <a:schemeClr val="accent1"/>
                </a:solidFill>
              </a:rPr>
              <a:t>Various Incident Management Runbooks</a:t>
            </a:r>
          </a:p>
        </p:txBody>
      </p:sp>
    </p:spTree>
    <p:extLst>
      <p:ext uri="{BB962C8B-B14F-4D97-AF65-F5344CB8AC3E}">
        <p14:creationId xmlns:p14="http://schemas.microsoft.com/office/powerpoint/2010/main" val="42203251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 name="SP_AGENDA" val="AgendaSlides SectionNumber SlideNumber"/>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2873</Words>
  <Application>Microsoft Office PowerPoint</Application>
  <PresentationFormat>On-screen Show (4:3)</PresentationFormat>
  <Paragraphs>343</Paragraphs>
  <Slides>14</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24" baseType="lpstr">
      <vt:lpstr>MS PGothic</vt:lpstr>
      <vt:lpstr>Arial</vt:lpstr>
      <vt:lpstr>Calibri</vt:lpstr>
      <vt:lpstr>Courier New</vt:lpstr>
      <vt:lpstr>Georgia</vt:lpstr>
      <vt:lpstr>Open Sans</vt:lpstr>
      <vt:lpstr>Times New Roman</vt:lpstr>
      <vt:lpstr>Wingdings</vt:lpstr>
      <vt:lpstr>Theme1</vt:lpstr>
      <vt:lpstr>PowerPoint Presentation</vt:lpstr>
      <vt:lpstr>PowerPoint Presentation</vt:lpstr>
      <vt:lpstr>Our understanding of the problem</vt:lpstr>
      <vt:lpstr>Executive summary</vt:lpstr>
      <vt:lpstr>Data breaches are resulting in major costs across industries</vt:lpstr>
      <vt:lpstr>Persistent issues</vt:lpstr>
      <vt:lpstr>PowerPoint Presentation</vt:lpstr>
      <vt:lpstr>Maintain a holistic security operations program</vt:lpstr>
      <vt:lpstr>Info-Tech’s security operations blueprint ties together various initiatives </vt:lpstr>
      <vt:lpstr>This blueprint will…</vt:lpstr>
      <vt:lpstr>Info-Tech integrates several best practices to create a best-of-breed security framework</vt:lpstr>
      <vt:lpstr>Benefits of a collaborative and integrated operations program</vt:lpstr>
      <vt:lpstr>Understand the cost of not having a suitable security operations program</vt:lpstr>
      <vt:lpstr>Workshop overview</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2017-12-12T19:30:27Z</dcterms:created>
  <dcterms:modified xsi:type="dcterms:W3CDTF">2017-12-12T19:32:02Z</dcterms:modified>
</cp:coreProperties>
</file>