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483" r:id="rId2"/>
    <p:sldId id="484" r:id="rId3"/>
    <p:sldId id="403" r:id="rId4"/>
    <p:sldId id="399" r:id="rId5"/>
    <p:sldId id="600" r:id="rId6"/>
    <p:sldId id="599" r:id="rId7"/>
    <p:sldId id="602" r:id="rId8"/>
    <p:sldId id="485" r:id="rId9"/>
    <p:sldId id="598" r:id="rId10"/>
    <p:sldId id="426" r:id="rId11"/>
    <p:sldId id="410" r:id="rId12"/>
    <p:sldId id="538" r:id="rId13"/>
  </p:sldIdLst>
  <p:sldSz cx="9144000" cy="6858000" type="screen4x3"/>
  <p:notesSz cx="6858000" cy="9144000"/>
  <p:custShowLst>
    <p:custShow name="Custom Show 1" id="0">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243F54"/>
    <a:srgbClr val="000000"/>
    <a:srgbClr val="A24130"/>
    <a:srgbClr val="CBDBE7"/>
    <a:srgbClr val="2576B7"/>
    <a:srgbClr val="B0C534"/>
    <a:srgbClr val="365D7E"/>
    <a:srgbClr val="406F96"/>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4660"/>
  </p:normalViewPr>
  <p:slideViewPr>
    <p:cSldViewPr snapToGrid="0">
      <p:cViewPr varScale="1">
        <p:scale>
          <a:sx n="88" d="100"/>
          <a:sy n="88" d="100"/>
        </p:scale>
        <p:origin x="201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12/7/2017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12/7/2017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a:p>
        </p:txBody>
      </p:sp>
    </p:spTree>
    <p:extLst>
      <p:ext uri="{BB962C8B-B14F-4D97-AF65-F5344CB8AC3E}">
        <p14:creationId xmlns:p14="http://schemas.microsoft.com/office/powerpoint/2010/main" val="2944590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a:p>
        </p:txBody>
      </p:sp>
    </p:spTree>
    <p:extLst>
      <p:ext uri="{BB962C8B-B14F-4D97-AF65-F5344CB8AC3E}">
        <p14:creationId xmlns:p14="http://schemas.microsoft.com/office/powerpoint/2010/main" val="387984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a:p>
        </p:txBody>
      </p:sp>
    </p:spTree>
    <p:extLst>
      <p:ext uri="{BB962C8B-B14F-4D97-AF65-F5344CB8AC3E}">
        <p14:creationId xmlns:p14="http://schemas.microsoft.com/office/powerpoint/2010/main" val="122558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a:p>
        </p:txBody>
      </p:sp>
    </p:spTree>
    <p:extLst>
      <p:ext uri="{BB962C8B-B14F-4D97-AF65-F5344CB8AC3E}">
        <p14:creationId xmlns:p14="http://schemas.microsoft.com/office/powerpoint/2010/main" val="1090111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a:p>
        </p:txBody>
      </p:sp>
    </p:spTree>
    <p:extLst>
      <p:ext uri="{BB962C8B-B14F-4D97-AF65-F5344CB8AC3E}">
        <p14:creationId xmlns:p14="http://schemas.microsoft.com/office/powerpoint/2010/main" val="1264419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a:solidFill>
                    <a:srgbClr val="ADB7C3"/>
                  </a:solidFill>
                </a:rPr>
                <a:t>Info-Tech Research Group, Inc. is a global leader in providing IT research and advice.</a:t>
              </a:r>
              <a:br>
                <a:rPr lang="en-CA" sz="800">
                  <a:solidFill>
                    <a:srgbClr val="ADB7C3"/>
                  </a:solidFill>
                </a:rPr>
              </a:br>
              <a:r>
                <a:rPr lang="en-CA" sz="800">
                  <a:solidFill>
                    <a:srgbClr val="ADB7C3"/>
                  </a:solidFill>
                </a:rPr>
                <a:t>Info-Tech’s products and services combine actionable insight and relevant advice with</a:t>
              </a:r>
              <a:br>
                <a:rPr lang="en-CA" sz="800">
                  <a:solidFill>
                    <a:srgbClr val="ADB7C3"/>
                  </a:solidFill>
                </a:rPr>
              </a:br>
              <a:r>
                <a:rPr lang="en-CA" sz="800">
                  <a:solidFill>
                    <a:srgbClr val="ADB7C3"/>
                  </a:solidFill>
                </a:rPr>
                <a:t>ready-to-use tools and templates that cover the full spectrum of IT concerns.</a:t>
              </a:r>
              <a:br>
                <a:rPr lang="en-CA" sz="800">
                  <a:solidFill>
                    <a:srgbClr val="ADB7C3"/>
                  </a:solidFill>
                </a:rPr>
              </a:br>
              <a:r>
                <a:rPr lang="en-CA" sz="800">
                  <a:solidFill>
                    <a:srgbClr val="ADB7C3"/>
                  </a:solidFill>
                </a:rPr>
                <a:t>© 1997-2017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a:solidFill>
                    <a:srgbClr val="ADB7C3"/>
                  </a:solidFill>
                </a:rPr>
                <a:t>Info-Tech Research Group, Inc. is a global leader in providing IT research and advice.</a:t>
              </a:r>
              <a:br>
                <a:rPr lang="en-CA" sz="800">
                  <a:solidFill>
                    <a:srgbClr val="ADB7C3"/>
                  </a:solidFill>
                </a:rPr>
              </a:br>
              <a:r>
                <a:rPr lang="en-CA" sz="800">
                  <a:solidFill>
                    <a:srgbClr val="ADB7C3"/>
                  </a:solidFill>
                </a:rPr>
                <a:t>Info-Tech’s products and services combine actionable insight and relevant advice with</a:t>
              </a:r>
              <a:br>
                <a:rPr lang="en-CA" sz="800">
                  <a:solidFill>
                    <a:srgbClr val="ADB7C3"/>
                  </a:solidFill>
                </a:rPr>
              </a:br>
              <a:r>
                <a:rPr lang="en-CA" sz="800">
                  <a:solidFill>
                    <a:srgbClr val="ADB7C3"/>
                  </a:solidFill>
                </a:rPr>
                <a:t>ready-to-use tools and templates that cover the full spectrum of IT concerns.</a:t>
              </a:r>
              <a:br>
                <a:rPr lang="en-CA" sz="800">
                  <a:solidFill>
                    <a:srgbClr val="ADB7C3"/>
                  </a:solidFill>
                </a:rPr>
              </a:br>
              <a:r>
                <a:rPr lang="en-CA" sz="800">
                  <a:solidFill>
                    <a:srgbClr val="ADB7C3"/>
                  </a:solidFill>
                </a:rPr>
                <a:t>© 1997-2017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a:solidFill>
                  <a:srgbClr val="333333"/>
                </a:solidFill>
              </a:rPr>
              <a:t>If you want additional support, have our analysts guide </a:t>
            </a:r>
            <a:br>
              <a:rPr lang="en-US">
                <a:solidFill>
                  <a:srgbClr val="333333"/>
                </a:solidFill>
              </a:rPr>
            </a:br>
            <a:r>
              <a:rPr lang="en-US">
                <a:solidFill>
                  <a:srgbClr val="333333"/>
                </a:solidFill>
              </a:rPr>
              <a:t>you through this phase as part of an Info-Tech workshop</a:t>
            </a:r>
            <a:endParaRPr lang="en-CA">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158274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92466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72707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529533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[Provide estimated time for workshop activity or other guidelines.]</a:t>
            </a:r>
          </a:p>
        </p:txBody>
      </p:sp>
    </p:spTree>
    <p:extLst>
      <p:ext uri="{BB962C8B-B14F-4D97-AF65-F5344CB8AC3E}">
        <p14:creationId xmlns:p14="http://schemas.microsoft.com/office/powerpoint/2010/main" val="3280108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a:t>
            </a:r>
          </a:p>
        </p:txBody>
      </p:sp>
    </p:spTree>
    <p:extLst>
      <p:ext uri="{BB962C8B-B14F-4D97-AF65-F5344CB8AC3E}">
        <p14:creationId xmlns:p14="http://schemas.microsoft.com/office/powerpoint/2010/main" val="3346923594"/>
      </p:ext>
    </p:extLst>
  </p:cSld>
  <p:clrMapOvr>
    <a:masterClrMapping/>
  </p:clrMapOvr>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978222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482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a:solidFill>
                    <a:srgbClr val="ADB7C3"/>
                  </a:solidFill>
                </a:rPr>
                <a:t>Info-Tech Research Group, Inc. is a global leader in providing IT research and advice.</a:t>
              </a:r>
              <a:br>
                <a:rPr lang="en-CA" sz="800">
                  <a:solidFill>
                    <a:srgbClr val="ADB7C3"/>
                  </a:solidFill>
                </a:rPr>
              </a:br>
              <a:r>
                <a:rPr lang="en-CA" sz="800">
                  <a:solidFill>
                    <a:srgbClr val="ADB7C3"/>
                  </a:solidFill>
                </a:rPr>
                <a:t>Info-Tech’s products and services combine actionable insight and relevant advice with</a:t>
              </a:r>
              <a:br>
                <a:rPr lang="en-CA" sz="800">
                  <a:solidFill>
                    <a:srgbClr val="ADB7C3"/>
                  </a:solidFill>
                </a:rPr>
              </a:br>
              <a:r>
                <a:rPr lang="en-CA" sz="800">
                  <a:solidFill>
                    <a:srgbClr val="ADB7C3"/>
                  </a:solidFill>
                </a:rPr>
                <a:t>ready-to-use tools and templates that cover the full spectrum of IT concerns.</a:t>
              </a:r>
              <a:br>
                <a:rPr lang="en-CA" sz="800">
                  <a:solidFill>
                    <a:srgbClr val="ADB7C3"/>
                  </a:solidFill>
                </a:rPr>
              </a:br>
              <a:r>
                <a:rPr lang="en-CA" sz="80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1725370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a:solidFill>
                  <a:srgbClr val="333333"/>
                </a:solidFill>
              </a:rPr>
              <a:t>If you want additional support, have our analysts guide </a:t>
            </a:r>
            <a:br>
              <a:rPr lang="en-US">
                <a:solidFill>
                  <a:srgbClr val="333333"/>
                </a:solidFill>
              </a:rPr>
            </a:br>
            <a:r>
              <a:rPr lang="en-US">
                <a:solidFill>
                  <a:srgbClr val="333333"/>
                </a:solidFill>
              </a:rPr>
              <a:t>you through this phase as part of an Info-Tech workshop</a:t>
            </a:r>
            <a:endParaRPr lang="en-CA">
              <a:solidFill>
                <a:srgbClr val="333333"/>
              </a:solidFill>
            </a:endParaRPr>
          </a:p>
        </p:txBody>
      </p:sp>
    </p:spTree>
    <p:extLst>
      <p:ext uri="{BB962C8B-B14F-4D97-AF65-F5344CB8AC3E}">
        <p14:creationId xmlns:p14="http://schemas.microsoft.com/office/powerpoint/2010/main" val="4275186559"/>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a:solidFill>
                  <a:srgbClr val="333333"/>
                </a:solidFill>
              </a:rPr>
              <a:t>If you want additional support, have our analysts guide </a:t>
            </a:r>
            <a:br>
              <a:rPr lang="en-US">
                <a:solidFill>
                  <a:srgbClr val="333333"/>
                </a:solidFill>
              </a:rPr>
            </a:br>
            <a:r>
              <a:rPr lang="en-US">
                <a:solidFill>
                  <a:srgbClr val="333333"/>
                </a:solidFill>
              </a:rPr>
              <a:t>you through this phase as part of an Info-Tech workshop</a:t>
            </a:r>
            <a:endParaRPr lang="en-CA">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a:solidFill>
                  <a:srgbClr val="FFFFFF"/>
                </a:solidFill>
              </a:rPr>
              <a:t>Book a workshop with our Info-Tech analysts:</a:t>
            </a:r>
          </a:p>
        </p:txBody>
      </p:sp>
    </p:spTree>
    <p:extLst>
      <p:ext uri="{BB962C8B-B14F-4D97-AF65-F5344CB8AC3E}">
        <p14:creationId xmlns:p14="http://schemas.microsoft.com/office/powerpoint/2010/main" val="36867951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a:t>Page Header (Georgia, 24pt) </a:t>
            </a:r>
            <a:endParaRPr lang="en-CA"/>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26400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Situation</a:t>
            </a:r>
          </a:p>
        </p:txBody>
      </p:sp>
      <p:sp>
        <p:nvSpPr>
          <p:cNvPr id="11" name="Rectangle 10"/>
          <p:cNvSpPr/>
          <p:nvPr userDrawn="1"/>
        </p:nvSpPr>
        <p:spPr>
          <a:xfrm>
            <a:off x="247848" y="2707870"/>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3022130"/>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76821"/>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316981"/>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64201"/>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 Placeholder 20"/>
          <p:cNvSpPr>
            <a:spLocks noGrp="1"/>
          </p:cNvSpPr>
          <p:nvPr>
            <p:ph type="body" sz="quarter" idx="12"/>
          </p:nvPr>
        </p:nvSpPr>
        <p:spPr>
          <a:xfrm>
            <a:off x="269541" y="382849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4161488"/>
            <a:ext cx="8615844" cy="2183165"/>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9" r:id="rId14"/>
    <p:sldLayoutId id="2147483773" r:id="rId15"/>
    <p:sldLayoutId id="2147483775" r:id="rId16"/>
    <p:sldLayoutId id="2147483778" r:id="rId17"/>
    <p:sldLayoutId id="2147483779" r:id="rId18"/>
    <p:sldLayoutId id="2147483780" r:id="rId19"/>
    <p:sldLayoutId id="2147483781" r:id="rId20"/>
    <p:sldLayoutId id="2147483782" r:id="rId21"/>
    <p:sldLayoutId id="2147483783" r:id="rId22"/>
    <p:sldLayoutId id="2147483784" r:id="rId23"/>
    <p:sldLayoutId id="2147483785" r:id="rId24"/>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infotech.com/research/ss/develop-an-actionable-erp-strategy-and-roadma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qs.com/_resources/are-you-fit-for-s4hana-sqs-webinar.pdf"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nowsoftware.com/int/company/news/survey-reveals-software-audit-fears#.WcVRr7J95h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dentons.com/en/insights/articles/2017/may/17/the-sap-v-diageo-decision-a-realistic-approach-to-indirect-access" TargetMode="External"/><Relationship Id="rId2" Type="http://schemas.openxmlformats.org/officeDocument/2006/relationships/image" Target="../media/image16.png"/><Relationship Id="rId1" Type="http://schemas.openxmlformats.org/officeDocument/2006/relationships/slideLayout" Target="../slideLayouts/slideLayout9.xml"/><Relationship Id="rId6" Type="http://schemas.openxmlformats.org/officeDocument/2006/relationships/hyperlink" Target="https://www.itassetmanagement.net/2017/02/21/diageo/" TargetMode="External"/><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0362" y="4098392"/>
            <a:ext cx="2279546" cy="1796282"/>
          </a:xfrm>
          <a:prstGeom prst="rect">
            <a:avLst/>
          </a:prstGeom>
        </p:spPr>
      </p:pic>
      <p:sp>
        <p:nvSpPr>
          <p:cNvPr id="11" name="Blueprint Title"/>
          <p:cNvSpPr>
            <a:spLocks noGrp="1"/>
          </p:cNvSpPr>
          <p:nvPr>
            <p:ph type="body" sz="quarter" idx="15"/>
          </p:nvPr>
        </p:nvSpPr>
        <p:spPr>
          <a:xfrm>
            <a:off x="774700" y="3060698"/>
            <a:ext cx="7859502" cy="952952"/>
          </a:xfrm>
        </p:spPr>
        <p:txBody>
          <a:bodyPr/>
          <a:lstStyle/>
          <a:p>
            <a:r>
              <a:rPr lang="en-CA" dirty="0"/>
              <a:t>Explore the </a:t>
            </a:r>
            <a:r>
              <a:rPr lang="en-CA" dirty="0" smtClean="0"/>
              <a:t>Secrets </a:t>
            </a:r>
            <a:r>
              <a:rPr lang="en-CA" dirty="0"/>
              <a:t>of SAP </a:t>
            </a:r>
            <a:r>
              <a:rPr lang="en-CA" dirty="0" smtClean="0"/>
              <a:t>Software Contracts </a:t>
            </a:r>
            <a:r>
              <a:rPr lang="en-CA" dirty="0"/>
              <a:t>to </a:t>
            </a:r>
            <a:r>
              <a:rPr lang="en-CA" dirty="0" smtClean="0"/>
              <a:t>Optimize Spend </a:t>
            </a:r>
            <a:r>
              <a:rPr lang="en-CA" dirty="0"/>
              <a:t>and </a:t>
            </a:r>
            <a:r>
              <a:rPr lang="en-CA" dirty="0" smtClean="0"/>
              <a:t>Reduce Compliance Risk</a:t>
            </a:r>
            <a:endParaRPr lang="en-US" dirty="0"/>
          </a:p>
        </p:txBody>
      </p:sp>
      <p:sp>
        <p:nvSpPr>
          <p:cNvPr id="12" name="Tagline"/>
          <p:cNvSpPr>
            <a:spLocks noGrp="1"/>
          </p:cNvSpPr>
          <p:nvPr>
            <p:ph type="body" sz="quarter" idx="16"/>
          </p:nvPr>
        </p:nvSpPr>
        <p:spPr>
          <a:xfrm>
            <a:off x="774700" y="4120579"/>
            <a:ext cx="6443396" cy="750826"/>
          </a:xfrm>
        </p:spPr>
        <p:txBody>
          <a:bodyPr/>
          <a:lstStyle/>
          <a:p>
            <a:r>
              <a:rPr lang="en-US" dirty="0">
                <a:cs typeface="Roboto Slab Bold"/>
              </a:rPr>
              <a:t>Overspending and becoming </a:t>
            </a:r>
            <a:r>
              <a:rPr lang="en-US" dirty="0" smtClean="0">
                <a:cs typeface="Roboto Slab Bold"/>
              </a:rPr>
              <a:t>noncompliant </a:t>
            </a:r>
            <a:r>
              <a:rPr lang="en-US" dirty="0">
                <a:cs typeface="Roboto Slab Bold"/>
              </a:rPr>
              <a:t>with SAP is easier than you </a:t>
            </a:r>
            <a:r>
              <a:rPr lang="en-US" dirty="0" smtClean="0">
                <a:cs typeface="Roboto Slab Bold"/>
              </a:rPr>
              <a:t>think. Assess </a:t>
            </a:r>
            <a:r>
              <a:rPr lang="en-US" dirty="0">
                <a:cs typeface="Roboto Slab Bold"/>
              </a:rPr>
              <a:t>your contract and build a strategy to negotiate from a position of strength. </a:t>
            </a:r>
          </a:p>
          <a:p>
            <a:endParaRPr lang="en-US" dirty="0"/>
          </a:p>
        </p:txBody>
      </p:sp>
    </p:spTree>
    <p:extLst>
      <p:ext uri="{BB962C8B-B14F-4D97-AF65-F5344CB8AC3E}">
        <p14:creationId xmlns:p14="http://schemas.microsoft.com/office/powerpoint/2010/main" val="34627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78517" y="1764509"/>
          <a:ext cx="8944715" cy="4380306"/>
        </p:xfrm>
        <a:graphic>
          <a:graphicData uri="http://schemas.openxmlformats.org/drawingml/2006/table">
            <a:tbl>
              <a:tblPr firstRow="1" bandRow="1">
                <a:tableStyleId>{5C22544A-7EE6-4342-B048-85BDC9FD1C3A}</a:tableStyleId>
              </a:tblPr>
              <a:tblGrid>
                <a:gridCol w="1192707">
                  <a:extLst>
                    <a:ext uri="{9D8B030D-6E8A-4147-A177-3AD203B41FA5}">
                      <a16:colId xmlns="" xmlns:a16="http://schemas.microsoft.com/office/drawing/2014/main" val="20000"/>
                    </a:ext>
                  </a:extLst>
                </a:gridCol>
                <a:gridCol w="1938002">
                  <a:extLst>
                    <a:ext uri="{9D8B030D-6E8A-4147-A177-3AD203B41FA5}">
                      <a16:colId xmlns="" xmlns:a16="http://schemas.microsoft.com/office/drawing/2014/main" val="20001"/>
                    </a:ext>
                  </a:extLst>
                </a:gridCol>
                <a:gridCol w="1938002">
                  <a:extLst>
                    <a:ext uri="{9D8B030D-6E8A-4147-A177-3AD203B41FA5}">
                      <a16:colId xmlns="" xmlns:a16="http://schemas.microsoft.com/office/drawing/2014/main" val="20002"/>
                    </a:ext>
                  </a:extLst>
                </a:gridCol>
                <a:gridCol w="1938002">
                  <a:extLst>
                    <a:ext uri="{9D8B030D-6E8A-4147-A177-3AD203B41FA5}">
                      <a16:colId xmlns="" xmlns:a16="http://schemas.microsoft.com/office/drawing/2014/main" val="20003"/>
                    </a:ext>
                  </a:extLst>
                </a:gridCol>
                <a:gridCol w="1938002">
                  <a:extLst>
                    <a:ext uri="{9D8B030D-6E8A-4147-A177-3AD203B41FA5}">
                      <a16:colId xmlns="" xmlns:a16="http://schemas.microsoft.com/office/drawing/2014/main" val="20004"/>
                    </a:ext>
                  </a:extLst>
                </a:gridCol>
              </a:tblGrid>
              <a:tr h="120540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171450" indent="-171450">
                        <a:spcAft>
                          <a:spcPts val="600"/>
                        </a:spcAft>
                        <a:buFont typeface="Arial" panose="020B0604020202020204" pitchFamily="34" charset="0"/>
                        <a:buChar char="•"/>
                      </a:pPr>
                      <a:r>
                        <a:rPr lang="en-CA" sz="1000" b="0">
                          <a:solidFill>
                            <a:schemeClr val="tx1"/>
                          </a:solidFill>
                        </a:rPr>
                        <a:t>Assess current state and align goals; review business feedback</a:t>
                      </a:r>
                    </a:p>
                    <a:p>
                      <a:pPr marL="171450" indent="-171450">
                        <a:spcAft>
                          <a:spcPts val="600"/>
                        </a:spcAft>
                        <a:buFont typeface="Arial" panose="020B0604020202020204" pitchFamily="34" charset="0"/>
                        <a:buChar char="•"/>
                      </a:pPr>
                      <a:r>
                        <a:rPr lang="en-CA" sz="1000" b="0">
                          <a:solidFill>
                            <a:schemeClr val="tx1"/>
                          </a:solidFill>
                        </a:rPr>
                        <a:t>Interview key stakeholders to define business objectives</a:t>
                      </a:r>
                      <a:r>
                        <a:rPr lang="en-CA" sz="1000" b="0" baseline="0">
                          <a:solidFill>
                            <a:schemeClr val="tx1"/>
                          </a:solidFill>
                        </a:rPr>
                        <a:t> and</a:t>
                      </a:r>
                      <a:r>
                        <a:rPr lang="en-CA" sz="1000" b="0">
                          <a:solidFill>
                            <a:schemeClr val="tx1"/>
                          </a:solidFill>
                        </a:rPr>
                        <a:t> drivers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rPr>
                        <a:t>Review licensing options </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rPr>
                        <a:t>Review licensing rules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spcAft>
                          <a:spcPts val="600"/>
                        </a:spcAft>
                        <a:buFont typeface="Arial" panose="020B0604020202020204" pitchFamily="34" charset="0"/>
                        <a:buChar char="•"/>
                      </a:pPr>
                      <a:r>
                        <a:rPr lang="en-CA" sz="1000" b="0">
                          <a:solidFill>
                            <a:schemeClr val="tx1"/>
                          </a:solidFill>
                        </a:rPr>
                        <a:t>Determine the ideal contract type</a:t>
                      </a:r>
                      <a:endParaRPr lang="en-CA" sz="900" b="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spcAft>
                          <a:spcPts val="600"/>
                        </a:spcAft>
                        <a:buFont typeface="Arial" panose="020B0604020202020204" pitchFamily="34" charset="0"/>
                        <a:buChar char="•"/>
                      </a:pPr>
                      <a:r>
                        <a:rPr lang="en-CA" sz="1000" b="0">
                          <a:solidFill>
                            <a:schemeClr val="tx1"/>
                          </a:solidFill>
                        </a:rPr>
                        <a:t>Review final contract</a:t>
                      </a:r>
                    </a:p>
                    <a:p>
                      <a:pPr marL="171450" indent="-171450">
                        <a:spcAft>
                          <a:spcPts val="600"/>
                        </a:spcAft>
                        <a:buFont typeface="Arial" panose="020B0604020202020204" pitchFamily="34" charset="0"/>
                        <a:buChar char="•"/>
                      </a:pPr>
                      <a:r>
                        <a:rPr lang="en-CA" sz="1000" b="0">
                          <a:solidFill>
                            <a:schemeClr val="tx1"/>
                          </a:solidFill>
                        </a:rPr>
                        <a:t>Discuss negotiation</a:t>
                      </a:r>
                      <a:r>
                        <a:rPr lang="en-CA" sz="1000" b="0" baseline="0">
                          <a:solidFill>
                            <a:schemeClr val="tx1"/>
                          </a:solidFill>
                        </a:rPr>
                        <a:t> points</a:t>
                      </a:r>
                      <a:endParaRPr lang="en-CA" sz="1000" b="0">
                        <a:solidFill>
                          <a:schemeClr val="tx1"/>
                        </a:solidFill>
                      </a:endParaRPr>
                    </a:p>
                    <a:p>
                      <a:pPr marL="171450" indent="-171450">
                        <a:spcAft>
                          <a:spcPts val="600"/>
                        </a:spcAft>
                        <a:buFont typeface="Arial" panose="020B0604020202020204" pitchFamily="34" charset="0"/>
                        <a:buChar char="•"/>
                      </a:pPr>
                      <a:r>
                        <a:rPr lang="en-CA" sz="1000" b="0">
                          <a:solidFill>
                            <a:schemeClr val="tx1"/>
                          </a:solidFill>
                        </a:rPr>
                        <a:t>License management</a:t>
                      </a:r>
                    </a:p>
                    <a:p>
                      <a:pPr marL="171450" indent="-171450">
                        <a:spcAft>
                          <a:spcPts val="600"/>
                        </a:spcAft>
                        <a:buFont typeface="Arial" panose="020B0604020202020204" pitchFamily="34" charset="0"/>
                        <a:buChar char="•"/>
                      </a:pPr>
                      <a:r>
                        <a:rPr lang="en-CA" sz="1000" b="0">
                          <a:solidFill>
                            <a:schemeClr val="tx1"/>
                          </a:solidFill>
                        </a:rPr>
                        <a:t>Future licensing strategy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0"/>
                  </a:ext>
                </a:extLst>
              </a:tr>
              <a:tr h="1543050">
                <a:tc>
                  <a:txBody>
                    <a:bodyPr/>
                    <a:lstStyle/>
                    <a:p>
                      <a:pPr algn="ctr"/>
                      <a:r>
                        <a:rPr lang="en-CA" sz="1000" b="1">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a:cs typeface="Open Sans"/>
                        </a:rPr>
                        <a:t>Engage in a scoping call</a:t>
                      </a:r>
                    </a:p>
                    <a:p>
                      <a:pPr marL="228600" indent="-228600">
                        <a:spcAft>
                          <a:spcPts val="600"/>
                        </a:spcAft>
                        <a:buSzPct val="150000"/>
                        <a:buBlip>
                          <a:blip r:embed="rId3"/>
                        </a:buBlip>
                      </a:pPr>
                      <a:r>
                        <a:rPr lang="en-CA" sz="1000" b="0">
                          <a:cs typeface="Open Sans"/>
                        </a:rPr>
                        <a:t>Assess the current state</a:t>
                      </a:r>
                    </a:p>
                    <a:p>
                      <a:pPr marL="228600" indent="-228600">
                        <a:spcAft>
                          <a:spcPts val="600"/>
                        </a:spcAft>
                        <a:buSzPct val="150000"/>
                        <a:buBlip>
                          <a:blip r:embed="rId3"/>
                        </a:buBlip>
                      </a:pPr>
                      <a:r>
                        <a:rPr lang="en-CA" sz="1000" b="0">
                          <a:cs typeface="Open Sans"/>
                        </a:rPr>
                        <a:t>Determine licensing position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a:cs typeface="Open Sans"/>
                        </a:rPr>
                        <a:t>Review product</a:t>
                      </a:r>
                      <a:r>
                        <a:rPr lang="en-US" sz="1000" b="0" baseline="0">
                          <a:cs typeface="Open Sans"/>
                        </a:rPr>
                        <a:t> options</a:t>
                      </a:r>
                      <a:endParaRPr lang="en-US" sz="1000" b="0">
                        <a:cs typeface="Open Sans"/>
                      </a:endParaRPr>
                    </a:p>
                    <a:p>
                      <a:pPr marL="228600" indent="-228600">
                        <a:spcAft>
                          <a:spcPts val="600"/>
                        </a:spcAft>
                        <a:buSzPct val="150000"/>
                        <a:buBlip>
                          <a:blip r:embed="rId3"/>
                        </a:buBlip>
                      </a:pPr>
                      <a:r>
                        <a:rPr lang="en-US" sz="1000" b="0">
                          <a:cs typeface="Open Sans"/>
                        </a:rPr>
                        <a:t>Review licensing rules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a:cs typeface="Open Sans"/>
                        </a:rPr>
                        <a:t>Review contract option types</a:t>
                      </a:r>
                    </a:p>
                    <a:p>
                      <a:pPr marL="228600" indent="-228600">
                        <a:spcAft>
                          <a:spcPts val="600"/>
                        </a:spcAft>
                        <a:buSzPct val="150000"/>
                        <a:buBlip>
                          <a:blip r:embed="rId3"/>
                        </a:buBlip>
                      </a:pPr>
                      <a:r>
                        <a:rPr lang="en-US" sz="1000" b="0">
                          <a:cs typeface="Open Sans"/>
                        </a:rPr>
                        <a:t>Review vendors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a:cs typeface="Open Sans"/>
                        </a:rPr>
                        <a:t>Determine</a:t>
                      </a:r>
                      <a:r>
                        <a:rPr lang="en-US" sz="1000" b="0" baseline="0">
                          <a:cs typeface="Open Sans"/>
                        </a:rPr>
                        <a:t> n</a:t>
                      </a:r>
                      <a:r>
                        <a:rPr lang="en-US" sz="1000" b="0">
                          <a:cs typeface="Open Sans"/>
                        </a:rPr>
                        <a:t>egotiation points</a:t>
                      </a:r>
                      <a:endParaRPr lang="en-CA" sz="1000">
                        <a:solidFill>
                          <a:schemeClr val="tx1"/>
                        </a:solidFill>
                      </a:endParaRPr>
                    </a:p>
                    <a:p>
                      <a:pPr marL="228600" indent="-228600">
                        <a:spcAft>
                          <a:spcPts val="600"/>
                        </a:spcAft>
                        <a:buSzPct val="150000"/>
                        <a:buBlip>
                          <a:blip r:embed="rId3"/>
                        </a:buBlip>
                      </a:pPr>
                      <a:r>
                        <a:rPr lang="en-US" sz="1000" b="0">
                          <a:cs typeface="Open Sans"/>
                        </a:rPr>
                        <a:t>Finalize the contract</a:t>
                      </a:r>
                    </a:p>
                    <a:p>
                      <a:pPr marL="228600" indent="-228600">
                        <a:spcAft>
                          <a:spcPts val="600"/>
                        </a:spcAft>
                        <a:buSzPct val="150000"/>
                        <a:buBlip>
                          <a:blip r:embed="rId3"/>
                        </a:buBlip>
                      </a:pPr>
                      <a:r>
                        <a:rPr lang="en-US" sz="1000" b="0">
                          <a:cs typeface="Open Sans"/>
                        </a:rPr>
                        <a:t>Discuss license management</a:t>
                      </a:r>
                    </a:p>
                    <a:p>
                      <a:pPr marL="228600" indent="-228600">
                        <a:spcAft>
                          <a:spcPts val="600"/>
                        </a:spcAft>
                        <a:buSzPct val="150000"/>
                        <a:buBlip>
                          <a:blip r:embed="rId3"/>
                        </a:buBlip>
                      </a:pPr>
                      <a:r>
                        <a:rPr lang="en-US" sz="1000" b="0">
                          <a:cs typeface="Open Sans"/>
                        </a:rPr>
                        <a:t>Evaluate</a:t>
                      </a:r>
                      <a:r>
                        <a:rPr lang="en-US" sz="1000" b="0" baseline="0">
                          <a:cs typeface="Open Sans"/>
                        </a:rPr>
                        <a:t> and develop a roadmap for future licensing</a:t>
                      </a:r>
                      <a:endParaRPr lang="en-US" sz="1000" b="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1"/>
                  </a:ext>
                </a:extLst>
              </a:tr>
              <a:tr h="900000">
                <a:tc rowSpan="2">
                  <a:txBody>
                    <a:bodyPr/>
                    <a:lstStyle/>
                    <a:p>
                      <a:pPr algn="ctr"/>
                      <a:r>
                        <a:rPr lang="en-CA" sz="1000" b="1">
                          <a:solidFill>
                            <a:schemeClr val="bg1"/>
                          </a:solidFill>
                        </a:rPr>
                        <a:t>Onsite</a:t>
                      </a:r>
                      <a:r>
                        <a:rPr lang="en-CA" sz="1000" b="1" baseline="0">
                          <a:solidFill>
                            <a:schemeClr val="bg1"/>
                          </a:solidFill>
                        </a:rPr>
                        <a:t> Workshop</a:t>
                      </a:r>
                      <a:endParaRPr lang="en-CA" sz="1000" b="1">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a:t>Module</a:t>
                      </a:r>
                      <a:r>
                        <a:rPr lang="en-CA" sz="1000" b="1" baseline="0"/>
                        <a:t> 1</a:t>
                      </a:r>
                      <a:r>
                        <a:rPr lang="en-CA" sz="1000" b="1"/>
                        <a:t>:</a:t>
                      </a:r>
                    </a:p>
                    <a:p>
                      <a:pPr marL="0" indent="0">
                        <a:buFont typeface="Arial" panose="020B0604020202020204" pitchFamily="34" charset="0"/>
                        <a:buNone/>
                      </a:pPr>
                      <a:r>
                        <a:rPr lang="en-CA" sz="1000"/>
                        <a:t>Establish Licensing Requirements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a:t>Module</a:t>
                      </a:r>
                      <a:r>
                        <a:rPr lang="en-CA" sz="1000" b="1" baseline="0"/>
                        <a:t> 2</a:t>
                      </a:r>
                      <a:r>
                        <a:rPr lang="en-CA" sz="1000" b="1"/>
                        <a:t>:</a:t>
                      </a:r>
                    </a:p>
                    <a:p>
                      <a:pPr marL="0" indent="0">
                        <a:buFont typeface="Arial" panose="020B0604020202020204" pitchFamily="34" charset="0"/>
                        <a:buNone/>
                      </a:pPr>
                      <a:r>
                        <a:rPr lang="en-CA" sz="1000"/>
                        <a:t>Evaluate Licensing Options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a:t>Module</a:t>
                      </a:r>
                      <a:r>
                        <a:rPr lang="en-CA" sz="1000" b="1" baseline="0"/>
                        <a:t> 3</a:t>
                      </a:r>
                      <a:r>
                        <a:rPr lang="en-CA" sz="1000" b="1"/>
                        <a:t>:</a:t>
                      </a:r>
                    </a:p>
                    <a:p>
                      <a:pPr marL="0" indent="0">
                        <a:buFont typeface="Arial" panose="020B0604020202020204" pitchFamily="34" charset="0"/>
                        <a:buNone/>
                      </a:pPr>
                      <a:r>
                        <a:rPr lang="en-CA" sz="1000"/>
                        <a:t>Evaluate Agreement Options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a:t>Module</a:t>
                      </a:r>
                      <a:r>
                        <a:rPr lang="en-CA" sz="1000" b="1" baseline="0"/>
                        <a:t> 4</a:t>
                      </a:r>
                      <a:r>
                        <a:rPr lang="en-CA" sz="1000" b="1"/>
                        <a:t>:</a:t>
                      </a:r>
                    </a:p>
                    <a:p>
                      <a:pPr lvl="0" algn="l"/>
                      <a:r>
                        <a:rPr lang="en-US" sz="1000"/>
                        <a:t>Purchase and Manage</a:t>
                      </a:r>
                      <a:r>
                        <a:rPr lang="en-US" sz="1000" baseline="0"/>
                        <a:t> Licenses</a:t>
                      </a:r>
                      <a:endParaRPr lang="en-US" sz="100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2"/>
                  </a:ext>
                </a:extLst>
              </a:tr>
              <a:tr h="731854">
                <a:tc vMerge="1">
                  <a:txBody>
                    <a:bodyPr/>
                    <a:lstStyle/>
                    <a:p>
                      <a:endParaRPr lang="en-CA"/>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a:t>Phase 1 Results:</a:t>
                      </a:r>
                    </a:p>
                    <a:p>
                      <a:pPr marL="171450" indent="-171450">
                        <a:buFont typeface="Arial" panose="020B0604020202020204" pitchFamily="34" charset="0"/>
                        <a:buChar char="•"/>
                      </a:pPr>
                      <a:r>
                        <a:rPr lang="en-CA" sz="1000"/>
                        <a:t>Have</a:t>
                      </a:r>
                      <a:r>
                        <a:rPr lang="en-CA" sz="1000" baseline="0"/>
                        <a:t> a baseline for requirements </a:t>
                      </a:r>
                      <a:endParaRPr lang="en-CA" sz="100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a:t>Phase 2 Results:</a:t>
                      </a:r>
                    </a:p>
                    <a:p>
                      <a:pPr marL="171450" indent="-171450">
                        <a:buFont typeface="Arial" panose="020B0604020202020204" pitchFamily="34" charset="0"/>
                        <a:buChar char="•"/>
                      </a:pPr>
                      <a:r>
                        <a:rPr lang="en-CA" sz="1000"/>
                        <a:t>Product mix</a:t>
                      </a:r>
                    </a:p>
                    <a:p>
                      <a:pPr marL="171450" indent="-171450">
                        <a:buFont typeface="Arial" panose="020B0604020202020204" pitchFamily="34" charset="0"/>
                        <a:buChar char="•"/>
                      </a:pPr>
                      <a:r>
                        <a:rPr lang="en-CA" sz="1000"/>
                        <a:t>Support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a:t>Phase 3 Results:</a:t>
                      </a:r>
                    </a:p>
                    <a:p>
                      <a:pPr marL="171450" indent="-171450">
                        <a:buFont typeface="Arial" panose="020B0604020202020204" pitchFamily="34" charset="0"/>
                        <a:buChar char="•"/>
                      </a:pPr>
                      <a:r>
                        <a:rPr lang="en-CA" sz="1000"/>
                        <a:t>Best</a:t>
                      </a:r>
                      <a:r>
                        <a:rPr lang="en-CA" sz="1000" baseline="0"/>
                        <a:t> agreement types</a:t>
                      </a:r>
                      <a:endParaRPr lang="en-CA" sz="100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4 Results:</a:t>
                      </a:r>
                    </a:p>
                    <a:p>
                      <a:pPr marL="171450" indent="-171450">
                        <a:buFont typeface="Arial" panose="020B0604020202020204" pitchFamily="34" charset="0"/>
                        <a:buChar char="•"/>
                      </a:pPr>
                      <a:r>
                        <a:rPr lang="en-CA" sz="1000" dirty="0"/>
                        <a:t>Optimized purchasing</a:t>
                      </a:r>
                    </a:p>
                    <a:p>
                      <a:pPr marL="171450" indent="-171450">
                        <a:buFont typeface="Arial" panose="020B0604020202020204" pitchFamily="34" charset="0"/>
                        <a:buChar char="•"/>
                      </a:pPr>
                      <a:r>
                        <a:rPr lang="en-CA" sz="1000" dirty="0"/>
                        <a:t>Management plan</a:t>
                      </a:r>
                    </a:p>
                    <a:p>
                      <a:pPr marL="171450" indent="-171450">
                        <a:buFont typeface="Arial" panose="020B0604020202020204" pitchFamily="34" charset="0"/>
                        <a:buChar char="•"/>
                      </a:pPr>
                      <a:r>
                        <a:rPr lang="en-CA" sz="1000" dirty="0"/>
                        <a:t>Future</a:t>
                      </a:r>
                      <a:r>
                        <a:rPr lang="en-CA" sz="1000" baseline="0" dirty="0"/>
                        <a:t> roadmap</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3"/>
                  </a:ext>
                </a:extLst>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62516" y="3214472"/>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02589" y="1672738"/>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273773" y="4982439"/>
            <a:ext cx="752006" cy="483279"/>
          </a:xfrm>
          <a:prstGeom prst="rect">
            <a:avLst/>
          </a:prstGeom>
          <a:effectLst/>
        </p:spPr>
      </p:pic>
      <p:sp>
        <p:nvSpPr>
          <p:cNvPr id="29" name="Chevron 28"/>
          <p:cNvSpPr/>
          <p:nvPr/>
        </p:nvSpPr>
        <p:spPr>
          <a:xfrm>
            <a:off x="1276322" y="131127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FFFFFF"/>
                </a:solidFill>
              </a:rPr>
              <a:t>Establish Licensing Requirements</a:t>
            </a:r>
          </a:p>
        </p:txBody>
      </p:sp>
      <p:sp>
        <p:nvSpPr>
          <p:cNvPr id="39" name="Chevron 38"/>
          <p:cNvSpPr/>
          <p:nvPr/>
        </p:nvSpPr>
        <p:spPr>
          <a:xfrm>
            <a:off x="3214850" y="1311276"/>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FFFFFF"/>
                </a:solidFill>
              </a:rPr>
              <a:t>Evaluate Licensing Options</a:t>
            </a:r>
          </a:p>
        </p:txBody>
      </p:sp>
      <p:sp>
        <p:nvSpPr>
          <p:cNvPr id="40" name="Chevron 39"/>
          <p:cNvSpPr/>
          <p:nvPr/>
        </p:nvSpPr>
        <p:spPr>
          <a:xfrm>
            <a:off x="5153378" y="1311275"/>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FFFFFF"/>
                </a:solidFill>
              </a:rPr>
              <a:t>Evaluate Agreement Options</a:t>
            </a:r>
          </a:p>
        </p:txBody>
      </p:sp>
      <p:sp>
        <p:nvSpPr>
          <p:cNvPr id="41" name="Chevron 40"/>
          <p:cNvSpPr/>
          <p:nvPr/>
        </p:nvSpPr>
        <p:spPr>
          <a:xfrm>
            <a:off x="7091906" y="1311275"/>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a:t>Purchase and Manage Licenses</a:t>
            </a:r>
          </a:p>
        </p:txBody>
      </p:sp>
      <p:sp>
        <p:nvSpPr>
          <p:cNvPr id="3" name="Title 2"/>
          <p:cNvSpPr>
            <a:spLocks noGrp="1"/>
          </p:cNvSpPr>
          <p:nvPr>
            <p:ph type="title"/>
          </p:nvPr>
        </p:nvSpPr>
        <p:spPr/>
        <p:txBody>
          <a:bodyPr/>
          <a:lstStyle/>
          <a:p>
            <a:r>
              <a:rPr lang="en-CA"/>
              <a:t>Explore SAP Licensing and Optimize Spend – project overview</a:t>
            </a:r>
          </a:p>
        </p:txBody>
      </p:sp>
    </p:spTree>
    <p:extLst>
      <p:ext uri="{BB962C8B-B14F-4D97-AF65-F5344CB8AC3E}">
        <p14:creationId xmlns:p14="http://schemas.microsoft.com/office/powerpoint/2010/main" val="403950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222779" y="2079561"/>
            <a:ext cx="6696081" cy="3821559"/>
          </a:xfrm>
          <a:prstGeom prst="rect">
            <a:avLst/>
          </a:prstGeom>
        </p:spPr>
        <p:txBody>
          <a:bodyPr wrap="square" rtlCol="0">
            <a:spAutoFit/>
          </a:bodyPr>
          <a:lstStyle/>
          <a:p>
            <a:pPr>
              <a:spcBef>
                <a:spcPts val="600"/>
              </a:spcBef>
              <a:spcAft>
                <a:spcPts val="500"/>
              </a:spcAft>
            </a:pPr>
            <a:r>
              <a:rPr lang="en-US" sz="1400" i="1" dirty="0">
                <a:solidFill>
                  <a:schemeClr val="bg1"/>
                </a:solidFill>
              </a:rPr>
              <a:t>Understanding SAP licensing is similar to learning a new language. </a:t>
            </a:r>
            <a:r>
              <a:rPr lang="en-CA" sz="1400" i="1" dirty="0">
                <a:solidFill>
                  <a:schemeClr val="bg1"/>
                </a:solidFill>
              </a:rPr>
              <a:t>The high degree of licensing complexity </a:t>
            </a:r>
            <a:r>
              <a:rPr lang="en-CA" sz="1400" i="1" dirty="0" smtClean="0">
                <a:solidFill>
                  <a:schemeClr val="bg1"/>
                </a:solidFill>
              </a:rPr>
              <a:t>combined </a:t>
            </a:r>
            <a:r>
              <a:rPr lang="en-CA" sz="1400" i="1" dirty="0">
                <a:solidFill>
                  <a:schemeClr val="bg1"/>
                </a:solidFill>
              </a:rPr>
              <a:t>with </a:t>
            </a:r>
            <a:r>
              <a:rPr lang="en-CA" sz="1400" i="1" dirty="0" smtClean="0">
                <a:solidFill>
                  <a:schemeClr val="bg1"/>
                </a:solidFill>
              </a:rPr>
              <a:t>a high </a:t>
            </a:r>
            <a:r>
              <a:rPr lang="en-CA" sz="1400" i="1" dirty="0">
                <a:solidFill>
                  <a:schemeClr val="bg1"/>
                </a:solidFill>
              </a:rPr>
              <a:t>price </a:t>
            </a:r>
            <a:r>
              <a:rPr lang="en-CA" sz="1400" i="1" dirty="0" smtClean="0">
                <a:solidFill>
                  <a:schemeClr val="bg1"/>
                </a:solidFill>
              </a:rPr>
              <a:t>tag and contractual ambiguity </a:t>
            </a:r>
            <a:r>
              <a:rPr lang="en-CA" sz="1400" i="1" dirty="0">
                <a:solidFill>
                  <a:schemeClr val="bg1"/>
                </a:solidFill>
              </a:rPr>
              <a:t>have set many organizations back millions of dollars through </a:t>
            </a:r>
            <a:r>
              <a:rPr lang="en-CA" sz="1400" i="1" dirty="0" smtClean="0">
                <a:solidFill>
                  <a:schemeClr val="bg1"/>
                </a:solidFill>
              </a:rPr>
              <a:t>audits and sub-optimal discount levels. </a:t>
            </a:r>
            <a:r>
              <a:rPr lang="en-US" sz="1400" i="1" dirty="0" smtClean="0">
                <a:solidFill>
                  <a:schemeClr val="bg1"/>
                </a:solidFill>
              </a:rPr>
              <a:t>Organizations all have a unique contract </a:t>
            </a:r>
            <a:r>
              <a:rPr lang="en-US" sz="1400" i="1" dirty="0">
                <a:solidFill>
                  <a:schemeClr val="bg1"/>
                </a:solidFill>
              </a:rPr>
              <a:t>and </a:t>
            </a:r>
            <a:r>
              <a:rPr lang="en-US" sz="1400" i="1" dirty="0" smtClean="0">
                <a:solidFill>
                  <a:schemeClr val="bg1"/>
                </a:solidFill>
              </a:rPr>
              <a:t>license terms/metrics, which stifles most efforts to benchmark the license negotiation process. SAP constantly pressures the organization to increase revenue, often through its cloud offerings, while remaining stingy with reductions in support liability. </a:t>
            </a:r>
            <a:endParaRPr lang="en-US" sz="1400" i="1" dirty="0">
              <a:solidFill>
                <a:schemeClr val="bg1"/>
              </a:solidFill>
            </a:endParaRPr>
          </a:p>
          <a:p>
            <a:pPr>
              <a:spcBef>
                <a:spcPts val="600"/>
              </a:spcBef>
              <a:spcAft>
                <a:spcPts val="500"/>
              </a:spcAft>
            </a:pPr>
            <a:r>
              <a:rPr lang="en-CA" sz="1400" i="1" dirty="0" smtClean="0">
                <a:solidFill>
                  <a:schemeClr val="bg1"/>
                </a:solidFill>
              </a:rPr>
              <a:t>With attention around </a:t>
            </a:r>
            <a:r>
              <a:rPr lang="en-CA" sz="1400" i="1" dirty="0">
                <a:solidFill>
                  <a:schemeClr val="bg1"/>
                </a:solidFill>
              </a:rPr>
              <a:t>indirect </a:t>
            </a:r>
            <a:r>
              <a:rPr lang="en-CA" sz="1400" i="1" dirty="0" smtClean="0">
                <a:solidFill>
                  <a:schemeClr val="bg1"/>
                </a:solidFill>
              </a:rPr>
              <a:t>access at an all-time high, many organizations are </a:t>
            </a:r>
            <a:r>
              <a:rPr lang="en-CA" sz="1400" i="1" dirty="0">
                <a:solidFill>
                  <a:schemeClr val="bg1"/>
                </a:solidFill>
              </a:rPr>
              <a:t>feeling </a:t>
            </a:r>
            <a:r>
              <a:rPr lang="en-CA" sz="1400" i="1" dirty="0" smtClean="0">
                <a:solidFill>
                  <a:schemeClr val="bg1"/>
                </a:solidFill>
              </a:rPr>
              <a:t>uncomfortable. A </a:t>
            </a:r>
            <a:r>
              <a:rPr lang="en-CA" sz="1400" i="1" dirty="0">
                <a:solidFill>
                  <a:schemeClr val="bg1"/>
                </a:solidFill>
              </a:rPr>
              <a:t>high risk of </a:t>
            </a:r>
            <a:r>
              <a:rPr lang="en-CA" sz="1400" i="1" dirty="0" smtClean="0">
                <a:solidFill>
                  <a:schemeClr val="bg1"/>
                </a:solidFill>
              </a:rPr>
              <a:t>noncompliance </a:t>
            </a:r>
            <a:r>
              <a:rPr lang="en-CA" sz="1400" i="1" dirty="0">
                <a:solidFill>
                  <a:schemeClr val="bg1"/>
                </a:solidFill>
              </a:rPr>
              <a:t>coupled with an aggressive </a:t>
            </a:r>
            <a:r>
              <a:rPr lang="en-CA" sz="1400" i="1" dirty="0" smtClean="0">
                <a:solidFill>
                  <a:schemeClr val="bg1"/>
                </a:solidFill>
              </a:rPr>
              <a:t>audit approach from SAP </a:t>
            </a:r>
            <a:r>
              <a:rPr lang="en-CA" sz="1400" i="1" dirty="0">
                <a:solidFill>
                  <a:schemeClr val="bg1"/>
                </a:solidFill>
              </a:rPr>
              <a:t>can be an overwhelming experience.</a:t>
            </a:r>
          </a:p>
          <a:p>
            <a:pPr>
              <a:spcBef>
                <a:spcPts val="600"/>
              </a:spcBef>
              <a:spcAft>
                <a:spcPts val="500"/>
              </a:spcAft>
            </a:pPr>
            <a:r>
              <a:rPr lang="en-CA" sz="1400" i="1" dirty="0" smtClean="0">
                <a:solidFill>
                  <a:schemeClr val="bg1"/>
                </a:solidFill>
              </a:rPr>
              <a:t>SAP’s </a:t>
            </a:r>
            <a:r>
              <a:rPr lang="en-CA" sz="1400" i="1" dirty="0">
                <a:solidFill>
                  <a:schemeClr val="bg1"/>
                </a:solidFill>
              </a:rPr>
              <a:t>push to the </a:t>
            </a:r>
            <a:r>
              <a:rPr lang="en-CA" sz="1400" i="1" dirty="0" smtClean="0">
                <a:solidFill>
                  <a:schemeClr val="bg1"/>
                </a:solidFill>
              </a:rPr>
              <a:t>cloud with S/4 HANA </a:t>
            </a:r>
            <a:r>
              <a:rPr lang="en-CA" sz="1400" i="1" dirty="0">
                <a:solidFill>
                  <a:schemeClr val="bg1"/>
                </a:solidFill>
              </a:rPr>
              <a:t>also has organizations wondering </a:t>
            </a:r>
            <a:r>
              <a:rPr lang="en-CA" sz="1400" i="1" dirty="0" smtClean="0">
                <a:solidFill>
                  <a:schemeClr val="bg1"/>
                </a:solidFill>
              </a:rPr>
              <a:t>if </a:t>
            </a:r>
            <a:r>
              <a:rPr lang="en-CA" sz="1400" i="1" dirty="0">
                <a:solidFill>
                  <a:schemeClr val="bg1"/>
                </a:solidFill>
              </a:rPr>
              <a:t>this </a:t>
            </a:r>
            <a:r>
              <a:rPr lang="en-CA" sz="1400" i="1" dirty="0" smtClean="0">
                <a:solidFill>
                  <a:schemeClr val="bg1"/>
                </a:solidFill>
              </a:rPr>
              <a:t>is the </a:t>
            </a:r>
            <a:r>
              <a:rPr lang="en-CA" sz="1400" i="1" dirty="0">
                <a:solidFill>
                  <a:schemeClr val="bg1"/>
                </a:solidFill>
              </a:rPr>
              <a:t>right time to make the move. Considering the cloud solution is a redeployment of the entire </a:t>
            </a:r>
            <a:r>
              <a:rPr lang="en-CA" sz="1400" i="1" dirty="0" smtClean="0">
                <a:solidFill>
                  <a:schemeClr val="bg1"/>
                </a:solidFill>
              </a:rPr>
              <a:t>system – </a:t>
            </a:r>
            <a:r>
              <a:rPr lang="en-CA" sz="1400" i="1" dirty="0">
                <a:solidFill>
                  <a:schemeClr val="bg1"/>
                </a:solidFill>
              </a:rPr>
              <a:t>does the cost justify the possible </a:t>
            </a:r>
            <a:r>
              <a:rPr lang="en-CA" sz="1400" i="1" dirty="0" smtClean="0">
                <a:solidFill>
                  <a:schemeClr val="bg1"/>
                </a:solidFill>
              </a:rPr>
              <a:t>benefits?</a:t>
            </a:r>
            <a:r>
              <a:rPr lang="en-CA" sz="1400" i="1" dirty="0">
                <a:solidFill>
                  <a:schemeClr val="bg1"/>
                </a:solidFill>
                <a:latin typeface="+mj-lt"/>
              </a:rPr>
              <a:t/>
            </a:r>
            <a:br>
              <a:rPr lang="en-CA" sz="1400" i="1" dirty="0">
                <a:solidFill>
                  <a:schemeClr val="bg1"/>
                </a:solidFill>
                <a:latin typeface="+mj-lt"/>
              </a:rPr>
            </a:br>
            <a:r>
              <a:rPr lang="en-CA" sz="1400" b="1" i="1" dirty="0">
                <a:solidFill>
                  <a:schemeClr val="bg1"/>
                </a:solidFill>
                <a:latin typeface="+mj-lt"/>
              </a:rPr>
              <a:t/>
            </a:r>
            <a:br>
              <a:rPr lang="en-CA" sz="1400" b="1" i="1" dirty="0">
                <a:solidFill>
                  <a:schemeClr val="bg1"/>
                </a:solidFill>
                <a:latin typeface="+mj-lt"/>
              </a:rPr>
            </a:br>
            <a:endParaRPr lang="en-CA" sz="1400" b="1" i="1" dirty="0">
              <a:solidFill>
                <a:schemeClr val="bg1"/>
              </a:solidFill>
              <a:latin typeface="+mj-lt"/>
            </a:endParaRPr>
          </a:p>
        </p:txBody>
      </p:sp>
      <p:sp>
        <p:nvSpPr>
          <p:cNvPr id="9" name="TextBox 8"/>
          <p:cNvSpPr txBox="1"/>
          <p:nvPr/>
        </p:nvSpPr>
        <p:spPr>
          <a:xfrm>
            <a:off x="3950344" y="5531788"/>
            <a:ext cx="4460917" cy="738664"/>
          </a:xfrm>
          <a:prstGeom prst="rect">
            <a:avLst/>
          </a:prstGeom>
        </p:spPr>
        <p:txBody>
          <a:bodyPr wrap="square" rtlCol="0">
            <a:spAutoFit/>
          </a:bodyPr>
          <a:lstStyle/>
          <a:p>
            <a:pPr algn="r"/>
            <a:r>
              <a:rPr lang="en-US" sz="1400" b="1" i="1" dirty="0">
                <a:solidFill>
                  <a:schemeClr val="bg1"/>
                </a:solidFill>
              </a:rPr>
              <a:t>Scott Bickley</a:t>
            </a:r>
          </a:p>
          <a:p>
            <a:pPr algn="r"/>
            <a:r>
              <a:rPr lang="en-US" sz="1400" b="1" i="1" dirty="0">
                <a:solidFill>
                  <a:schemeClr val="bg1"/>
                </a:solidFill>
              </a:rPr>
              <a:t>Senior Director, Vendor Practice </a:t>
            </a:r>
            <a:br>
              <a:rPr lang="en-US" sz="1400" b="1" i="1" dirty="0">
                <a:solidFill>
                  <a:schemeClr val="bg1"/>
                </a:solidFill>
              </a:rPr>
            </a:br>
            <a:r>
              <a:rPr lang="en-US" sz="1400" b="1" i="1" dirty="0">
                <a:solidFill>
                  <a:schemeClr val="bg1"/>
                </a:solidFill>
              </a:rPr>
              <a:t>Info-Tech Research Group</a:t>
            </a:r>
          </a:p>
        </p:txBody>
      </p:sp>
      <p:sp>
        <p:nvSpPr>
          <p:cNvPr id="10" name="TextBox 9"/>
          <p:cNvSpPr txBox="1"/>
          <p:nvPr/>
        </p:nvSpPr>
        <p:spPr>
          <a:xfrm>
            <a:off x="549106" y="1534047"/>
            <a:ext cx="6933471" cy="338554"/>
          </a:xfrm>
          <a:prstGeom prst="rect">
            <a:avLst/>
          </a:prstGeom>
        </p:spPr>
        <p:txBody>
          <a:bodyPr wrap="square" rtlCol="0">
            <a:spAutoFit/>
          </a:bodyPr>
          <a:lstStyle/>
          <a:p>
            <a:r>
              <a:rPr lang="en-US" sz="1600" b="1">
                <a:solidFill>
                  <a:schemeClr val="bg1"/>
                </a:solidFill>
              </a:rPr>
              <a:t>Keeping up with SAP’s ever-evolving licensing is crucial.</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a:solidFill>
                  <a:schemeClr val="bg1"/>
                </a:solidFill>
              </a:rPr>
              <a:t>ANALYST PERSPECTIVE </a:t>
            </a:r>
          </a:p>
        </p:txBody>
      </p:sp>
      <p:pic>
        <p:nvPicPr>
          <p:cNvPr id="14" name="Picture 100"/>
          <p:cNvPicPr>
            <a:picLocks noChangeAspect="1"/>
          </p:cNvPicPr>
          <p:nvPr/>
        </p:nvPicPr>
        <p:blipFill>
          <a:blip r:embed="rId2"/>
          <a:stretch>
            <a:fillRect/>
          </a:stretch>
        </p:blipFill>
        <p:spPr>
          <a:xfrm>
            <a:off x="545852" y="1870968"/>
            <a:ext cx="678666" cy="619651"/>
          </a:xfrm>
          <a:prstGeom prst="rect">
            <a:avLst/>
          </a:prstGeom>
        </p:spPr>
      </p:pic>
      <p:pic>
        <p:nvPicPr>
          <p:cNvPr id="15" name="Picture 101"/>
          <p:cNvPicPr>
            <a:picLocks noChangeAspect="1"/>
          </p:cNvPicPr>
          <p:nvPr/>
        </p:nvPicPr>
        <p:blipFill>
          <a:blip r:embed="rId3"/>
          <a:stretch>
            <a:fillRect/>
          </a:stretch>
        </p:blipFill>
        <p:spPr>
          <a:xfrm>
            <a:off x="7918860" y="4993281"/>
            <a:ext cx="656535" cy="538507"/>
          </a:xfrm>
          <a:prstGeom prst="rect">
            <a:avLst/>
          </a:prstGeom>
        </p:spPr>
      </p:pic>
    </p:spTree>
    <p:extLst>
      <p:ext uri="{BB962C8B-B14F-4D97-AF65-F5344CB8AC3E}">
        <p14:creationId xmlns:p14="http://schemas.microsoft.com/office/powerpoint/2010/main" val="3785094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a:t>Our understanding of the problem</a:t>
            </a:r>
          </a:p>
        </p:txBody>
      </p:sp>
      <p:sp>
        <p:nvSpPr>
          <p:cNvPr id="7" name="Text Placeholder 12"/>
          <p:cNvSpPr>
            <a:spLocks noGrp="1"/>
          </p:cNvSpPr>
          <p:nvPr>
            <p:ph type="body" sz="quarter" idx="16"/>
          </p:nvPr>
        </p:nvSpPr>
        <p:spPr>
          <a:xfrm>
            <a:off x="246703" y="1607231"/>
            <a:ext cx="4041648" cy="2310142"/>
          </a:xfrm>
        </p:spPr>
        <p:txBody>
          <a:bodyPr/>
          <a:lstStyle/>
          <a:p>
            <a:pPr lvl="0"/>
            <a:r>
              <a:rPr lang="en-CA" sz="1200" dirty="0"/>
              <a:t>IT managers scoping their SAP licensing requirements and compliance position.</a:t>
            </a:r>
          </a:p>
          <a:p>
            <a:pPr lvl="0"/>
            <a:r>
              <a:rPr lang="en-CA" sz="1200" dirty="0"/>
              <a:t>CIOs, CTOs, CPOs, and IT directors negotiating licensing agreements in search of cost savings.</a:t>
            </a:r>
          </a:p>
          <a:p>
            <a:pPr lvl="0"/>
            <a:r>
              <a:rPr lang="en-CA" sz="1200" dirty="0"/>
              <a:t>ITAM/Software asset managers </a:t>
            </a:r>
            <a:r>
              <a:rPr lang="en-CA" sz="1200" dirty="0" smtClean="0"/>
              <a:t>responsible for tracking </a:t>
            </a:r>
            <a:r>
              <a:rPr lang="en-CA" sz="1200" dirty="0"/>
              <a:t>and </a:t>
            </a:r>
            <a:r>
              <a:rPr lang="en-CA" sz="1200" dirty="0" smtClean="0"/>
              <a:t>managing </a:t>
            </a:r>
            <a:r>
              <a:rPr lang="en-CA" sz="1200" dirty="0"/>
              <a:t>SAP licensing.</a:t>
            </a:r>
          </a:p>
          <a:p>
            <a:pPr lvl="0"/>
            <a:r>
              <a:rPr lang="en-CA" sz="1200" dirty="0"/>
              <a:t>IT and business leaders seeking to better understand SAP licensing and evaluate cloud options (HANA).</a:t>
            </a:r>
          </a:p>
          <a:p>
            <a:r>
              <a:rPr lang="en-CA" sz="1200" dirty="0"/>
              <a:t>Vendor management office in the process of a contract renewal. </a:t>
            </a:r>
          </a:p>
          <a:p>
            <a:pPr lvl="0"/>
            <a:endParaRPr lang="en-US" sz="1200" dirty="0"/>
          </a:p>
        </p:txBody>
      </p:sp>
      <p:sp>
        <p:nvSpPr>
          <p:cNvPr id="8" name="Text Placeholder 13"/>
          <p:cNvSpPr>
            <a:spLocks noGrp="1"/>
          </p:cNvSpPr>
          <p:nvPr>
            <p:ph type="body" sz="quarter" idx="26"/>
          </p:nvPr>
        </p:nvSpPr>
        <p:spPr>
          <a:xfrm>
            <a:off x="4835436" y="1607231"/>
            <a:ext cx="4041648" cy="2222307"/>
          </a:xfrm>
        </p:spPr>
        <p:txBody>
          <a:bodyPr/>
          <a:lstStyle/>
          <a:p>
            <a:r>
              <a:rPr lang="en-CA" sz="1200" dirty="0"/>
              <a:t>Understand and simplify licensing per product to help optimize spend.</a:t>
            </a:r>
          </a:p>
          <a:p>
            <a:r>
              <a:rPr lang="en-CA" sz="1200" dirty="0"/>
              <a:t>Ensure agreement type is aligned to needs.</a:t>
            </a:r>
          </a:p>
          <a:p>
            <a:r>
              <a:rPr lang="en-CA" sz="1200" dirty="0"/>
              <a:t>Navigate the purchase process to negotiate from a position of strength.</a:t>
            </a:r>
          </a:p>
          <a:p>
            <a:r>
              <a:rPr lang="en-CA" sz="1200" dirty="0"/>
              <a:t>Manage licenses more effectively to avoid audits, indirect access scenarios, and unnecessary purchases.</a:t>
            </a:r>
          </a:p>
        </p:txBody>
      </p:sp>
      <p:sp>
        <p:nvSpPr>
          <p:cNvPr id="9" name="Text Placeholder 14"/>
          <p:cNvSpPr>
            <a:spLocks noGrp="1"/>
          </p:cNvSpPr>
          <p:nvPr>
            <p:ph type="body" sz="quarter" idx="27"/>
          </p:nvPr>
        </p:nvSpPr>
        <p:spPr>
          <a:xfrm>
            <a:off x="246703" y="4252346"/>
            <a:ext cx="4041648" cy="1677491"/>
          </a:xfrm>
        </p:spPr>
        <p:txBody>
          <a:bodyPr/>
          <a:lstStyle/>
          <a:p>
            <a:pPr lvl="0"/>
            <a:r>
              <a:rPr lang="en-CA" sz="1200"/>
              <a:t>CFOs and the finance department </a:t>
            </a:r>
          </a:p>
          <a:p>
            <a:pPr lvl="0"/>
            <a:r>
              <a:rPr lang="en-CA" sz="1200"/>
              <a:t>Enterprise architects</a:t>
            </a:r>
          </a:p>
          <a:p>
            <a:pPr lvl="0"/>
            <a:r>
              <a:rPr lang="en-CA" sz="1200"/>
              <a:t>Organizations examining a move to the cloud</a:t>
            </a:r>
          </a:p>
          <a:p>
            <a:pPr lvl="0"/>
            <a:r>
              <a:rPr lang="en-CA" sz="1200"/>
              <a:t>ITAM/SAM team</a:t>
            </a:r>
          </a:p>
          <a:p>
            <a:pPr lvl="0"/>
            <a:r>
              <a:rPr lang="en-CA" sz="1200"/>
              <a:t>Network and IT architects </a:t>
            </a:r>
          </a:p>
          <a:p>
            <a:pPr lvl="0"/>
            <a:r>
              <a:rPr lang="en-CA" sz="1200"/>
              <a:t>Legal </a:t>
            </a:r>
          </a:p>
          <a:p>
            <a:pPr lvl="0"/>
            <a:r>
              <a:rPr lang="en-CA" sz="1200"/>
              <a:t>Procurement and sourcing</a:t>
            </a:r>
          </a:p>
        </p:txBody>
      </p:sp>
      <p:sp>
        <p:nvSpPr>
          <p:cNvPr id="10" name="Text Placeholder 15"/>
          <p:cNvSpPr>
            <a:spLocks noGrp="1"/>
          </p:cNvSpPr>
          <p:nvPr>
            <p:ph type="body" sz="quarter" idx="28"/>
          </p:nvPr>
        </p:nvSpPr>
        <p:spPr>
          <a:xfrm>
            <a:off x="4830836" y="4248103"/>
            <a:ext cx="4041648" cy="1677491"/>
          </a:xfrm>
        </p:spPr>
        <p:txBody>
          <a:bodyPr/>
          <a:lstStyle/>
          <a:p>
            <a:r>
              <a:rPr lang="en-CA" sz="1200" dirty="0"/>
              <a:t>Understand licensing methods in order to make educated and informed decisions.</a:t>
            </a:r>
          </a:p>
          <a:p>
            <a:r>
              <a:rPr lang="en-CA" sz="1200" dirty="0"/>
              <a:t>Understand the future of the cloud in your SAP licensing roadmap.</a:t>
            </a:r>
          </a:p>
          <a:p>
            <a:r>
              <a:rPr lang="en-CA" sz="1200" dirty="0"/>
              <a:t>Design the infrastructure environment that SAP will run on.</a:t>
            </a:r>
          </a:p>
          <a:p>
            <a:r>
              <a:rPr lang="en-CA" sz="1200" dirty="0"/>
              <a:t>Understand </a:t>
            </a:r>
            <a:r>
              <a:rPr lang="en-CA" sz="1200" dirty="0" err="1"/>
              <a:t>SAP’s</a:t>
            </a:r>
            <a:r>
              <a:rPr lang="en-CA" sz="1200" dirty="0"/>
              <a:t> </a:t>
            </a:r>
            <a:r>
              <a:rPr lang="en-CA" sz="1200" dirty="0" smtClean="0"/>
              <a:t>on-premises </a:t>
            </a:r>
            <a:r>
              <a:rPr lang="en-CA" sz="1200" dirty="0"/>
              <a:t>licensing and whether moving to the cloud is a viable option.</a:t>
            </a:r>
          </a:p>
          <a:p>
            <a:endParaRPr lang="en-US" sz="1200"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Executive summary</a:t>
            </a:r>
          </a:p>
        </p:txBody>
      </p:sp>
      <p:sp>
        <p:nvSpPr>
          <p:cNvPr id="3" name="Text Placeholder 2"/>
          <p:cNvSpPr>
            <a:spLocks noGrp="1"/>
          </p:cNvSpPr>
          <p:nvPr>
            <p:ph type="body" sz="quarter" idx="10"/>
          </p:nvPr>
        </p:nvSpPr>
        <p:spPr>
          <a:xfrm>
            <a:off x="247848" y="1488950"/>
            <a:ext cx="5257800" cy="1183413"/>
          </a:xfrm>
        </p:spPr>
        <p:txBody>
          <a:bodyPr/>
          <a:lstStyle/>
          <a:p>
            <a:r>
              <a:rPr lang="en-CA" dirty="0"/>
              <a:t>SAP’s definitions and licensing rules </a:t>
            </a:r>
            <a:r>
              <a:rPr lang="en-CA" dirty="0" smtClean="0"/>
              <a:t>are </a:t>
            </a:r>
            <a:r>
              <a:rPr lang="en-CA" dirty="0"/>
              <a:t>vague, making it extremely difficult to </a:t>
            </a:r>
            <a:r>
              <a:rPr lang="en-CA" dirty="0" smtClean="0"/>
              <a:t>purchase with confidence while remaining </a:t>
            </a:r>
            <a:r>
              <a:rPr lang="en-CA" dirty="0"/>
              <a:t>compliant. </a:t>
            </a:r>
            <a:r>
              <a:rPr lang="en-US" dirty="0"/>
              <a:t>The risk of </a:t>
            </a:r>
            <a:r>
              <a:rPr lang="en-US" dirty="0" smtClean="0"/>
              <a:t>noncompliance </a:t>
            </a:r>
            <a:r>
              <a:rPr lang="en-US" dirty="0"/>
              <a:t>coupled with an aggressive audit team can </a:t>
            </a:r>
            <a:r>
              <a:rPr lang="en-US" dirty="0" smtClean="0"/>
              <a:t>become an </a:t>
            </a:r>
            <a:r>
              <a:rPr lang="en-US" dirty="0"/>
              <a:t>overwhelming experience.</a:t>
            </a:r>
            <a:endParaRPr lang="en-CA" dirty="0"/>
          </a:p>
          <a:p>
            <a:r>
              <a:rPr lang="en-US" dirty="0"/>
              <a:t>Mapping and matching SAP products to the environment can be highly complex, leading to </a:t>
            </a:r>
            <a:r>
              <a:rPr lang="en-US" dirty="0" smtClean="0"/>
              <a:t>overspending </a:t>
            </a:r>
            <a:r>
              <a:rPr lang="en-US" dirty="0"/>
              <a:t>and inability to reduce </a:t>
            </a:r>
            <a:r>
              <a:rPr lang="en-US" dirty="0" smtClean="0"/>
              <a:t>spend later.</a:t>
            </a:r>
            <a:endParaRPr lang="en-US" dirty="0"/>
          </a:p>
        </p:txBody>
      </p:sp>
      <p:sp>
        <p:nvSpPr>
          <p:cNvPr id="4" name="Text Placeholder 3"/>
          <p:cNvSpPr>
            <a:spLocks noGrp="1"/>
          </p:cNvSpPr>
          <p:nvPr>
            <p:ph type="body" sz="quarter" idx="11"/>
          </p:nvPr>
        </p:nvSpPr>
        <p:spPr>
          <a:xfrm>
            <a:off x="247848" y="3022130"/>
            <a:ext cx="5257800" cy="1213440"/>
          </a:xfrm>
        </p:spPr>
        <p:txBody>
          <a:bodyPr/>
          <a:lstStyle/>
          <a:p>
            <a:r>
              <a:rPr lang="en-CA" dirty="0" smtClean="0"/>
              <a:t>With </a:t>
            </a:r>
            <a:r>
              <a:rPr lang="en-CA" dirty="0"/>
              <a:t>over 50 license types to choose </a:t>
            </a:r>
            <a:r>
              <a:rPr lang="en-CA" dirty="0" smtClean="0"/>
              <a:t>from, assigning </a:t>
            </a:r>
            <a:r>
              <a:rPr lang="en-CA" dirty="0"/>
              <a:t>user licenses </a:t>
            </a:r>
            <a:r>
              <a:rPr lang="en-CA" dirty="0" smtClean="0"/>
              <a:t>is </a:t>
            </a:r>
            <a:r>
              <a:rPr lang="en-CA" dirty="0"/>
              <a:t>a tricky area of SAP </a:t>
            </a:r>
            <a:r>
              <a:rPr lang="en-CA" dirty="0" smtClean="0"/>
              <a:t>licensing. </a:t>
            </a:r>
            <a:endParaRPr lang="en-CA" dirty="0"/>
          </a:p>
          <a:p>
            <a:r>
              <a:rPr lang="en-CA" dirty="0"/>
              <a:t>With the relatively slow uptake of the </a:t>
            </a:r>
            <a:r>
              <a:rPr lang="en-CA" dirty="0" smtClean="0"/>
              <a:t>S/4 HANA </a:t>
            </a:r>
            <a:r>
              <a:rPr lang="en-CA" dirty="0"/>
              <a:t>Cloud Platform, the pressure is immense for SAP to maintain revenue growth. Auditing the customer base for indirect access usage, especially those with static or declining revenues, has become an easy way to boost the bottom line.</a:t>
            </a:r>
          </a:p>
          <a:p>
            <a:endParaRPr lang="en-US" dirty="0"/>
          </a:p>
        </p:txBody>
      </p:sp>
      <p:sp>
        <p:nvSpPr>
          <p:cNvPr id="5" name="Text Placeholder 4"/>
          <p:cNvSpPr>
            <a:spLocks noGrp="1"/>
          </p:cNvSpPr>
          <p:nvPr>
            <p:ph type="body" sz="quarter" idx="12"/>
          </p:nvPr>
        </p:nvSpPr>
        <p:spPr/>
        <p:txBody>
          <a:bodyPr/>
          <a:lstStyle/>
          <a:p>
            <a:r>
              <a:rPr lang="en-CA" dirty="0" smtClean="0"/>
              <a:t>Conduct an analysis </a:t>
            </a:r>
            <a:r>
              <a:rPr lang="en-CA" dirty="0"/>
              <a:t>to remove inactive and duplicate users as multiple logins may exist and could </a:t>
            </a:r>
            <a:r>
              <a:rPr lang="en-CA" dirty="0" smtClean="0"/>
              <a:t>end up </a:t>
            </a:r>
            <a:r>
              <a:rPr lang="en-CA" dirty="0"/>
              <a:t>costing the </a:t>
            </a:r>
            <a:r>
              <a:rPr lang="en-CA" dirty="0" smtClean="0"/>
              <a:t>organization license fees when audited. </a:t>
            </a:r>
            <a:endParaRPr lang="en-CA" dirty="0"/>
          </a:p>
          <a:p>
            <a:r>
              <a:rPr lang="en-CA" dirty="0"/>
              <a:t>Adopt a cyclical approach to reviewing your SAP licensing and create a reference document to track your software needs, planned licensing, and purchase negotiation points. </a:t>
            </a:r>
          </a:p>
          <a:p>
            <a:r>
              <a:rPr lang="en-CA" dirty="0" smtClean="0"/>
              <a:t>Learn </a:t>
            </a:r>
            <a:r>
              <a:rPr lang="en-CA" dirty="0"/>
              <a:t>the “SAP way” of conducting business, which includes a best-in-class sales structure, </a:t>
            </a:r>
            <a:r>
              <a:rPr lang="en-CA" dirty="0" smtClean="0"/>
              <a:t>unique </a:t>
            </a:r>
            <a:r>
              <a:rPr lang="en-CA" dirty="0"/>
              <a:t>contracts and license use </a:t>
            </a:r>
            <a:r>
              <a:rPr lang="en-CA" dirty="0" smtClean="0"/>
              <a:t>policies, combined </a:t>
            </a:r>
            <a:r>
              <a:rPr lang="en-CA" dirty="0"/>
              <a:t>with a hyper-aggressive compliance function. </a:t>
            </a:r>
            <a:r>
              <a:rPr lang="en-CA" dirty="0" smtClean="0"/>
              <a:t>Conducting business </a:t>
            </a:r>
            <a:r>
              <a:rPr lang="en-CA" dirty="0"/>
              <a:t>with SAP is not typical compared to other </a:t>
            </a:r>
            <a:r>
              <a:rPr lang="en-CA" dirty="0" smtClean="0"/>
              <a:t>vendors, and you will need different tools to emerge successfully from a commercial transaction. </a:t>
            </a:r>
            <a:endParaRPr lang="en-CA" dirty="0"/>
          </a:p>
          <a:p>
            <a:r>
              <a:rPr lang="en-CA" dirty="0"/>
              <a:t>Manage SAP support and maintenance spend and policies. Once an agreement has been signed, it can be very difficult to decrease spend, as SAP will </a:t>
            </a:r>
            <a:r>
              <a:rPr lang="en-CA" dirty="0" smtClean="0"/>
              <a:t>reprice </a:t>
            </a:r>
            <a:r>
              <a:rPr lang="en-CA" dirty="0"/>
              <a:t>products if support is dropped. </a:t>
            </a:r>
          </a:p>
          <a:p>
            <a:endParaRPr lang="en-CA" dirty="0"/>
          </a:p>
          <a:p>
            <a:endParaRPr lang="en-US" dirty="0"/>
          </a:p>
        </p:txBody>
      </p:sp>
      <p:sp>
        <p:nvSpPr>
          <p:cNvPr id="6" name="Text Placeholder 5"/>
          <p:cNvSpPr>
            <a:spLocks noGrp="1"/>
          </p:cNvSpPr>
          <p:nvPr>
            <p:ph type="body" sz="quarter" idx="13"/>
          </p:nvPr>
        </p:nvSpPr>
        <p:spPr>
          <a:xfrm>
            <a:off x="5659088" y="1682509"/>
            <a:ext cx="3289528" cy="2312370"/>
          </a:xfrm>
        </p:spPr>
        <p:txBody>
          <a:bodyPr/>
          <a:lstStyle/>
          <a:p>
            <a:pPr marL="228600" indent="-228600">
              <a:buSzPct val="100000"/>
              <a:buFont typeface="Arial" pitchFamily="34" charset="0"/>
              <a:buAutoNum type="arabicPeriod"/>
            </a:pPr>
            <a:r>
              <a:rPr lang="en-CA" sz="1100" b="1" dirty="0">
                <a:solidFill>
                  <a:schemeClr val="tx1"/>
                </a:solidFill>
              </a:rPr>
              <a:t>Focus on needs first. </a:t>
            </a:r>
            <a:r>
              <a:rPr lang="en-CA" sz="1100" dirty="0">
                <a:solidFill>
                  <a:schemeClr val="tx1"/>
                </a:solidFill>
              </a:rPr>
              <a:t>Conduct a thorough requirements assessment and document the results. Well-documented license needs will be your core asset in navigating SAP licensing and negotiating your agreement.</a:t>
            </a:r>
          </a:p>
          <a:p>
            <a:pPr marL="228600" indent="-228600">
              <a:spcBef>
                <a:spcPts val="600"/>
              </a:spcBef>
              <a:spcAft>
                <a:spcPts val="600"/>
              </a:spcAft>
              <a:buSzPct val="100000"/>
              <a:buFont typeface="+mj-lt"/>
              <a:buAutoNum type="arabicPeriod"/>
            </a:pPr>
            <a:r>
              <a:rPr lang="en-US" sz="1100" b="1" dirty="0">
                <a:solidFill>
                  <a:srgbClr val="333333"/>
                </a:solidFill>
              </a:rPr>
              <a:t>Examine indirect access possibilities.</a:t>
            </a:r>
            <a:r>
              <a:rPr lang="en-US" sz="1100" dirty="0">
                <a:solidFill>
                  <a:srgbClr val="333333"/>
                </a:solidFill>
              </a:rPr>
              <a:t> </a:t>
            </a:r>
            <a:r>
              <a:rPr lang="en-US" sz="1100" dirty="0" smtClean="0">
                <a:solidFill>
                  <a:srgbClr val="333333"/>
                </a:solidFill>
              </a:rPr>
              <a:t>Understanding how in-house or third-party applications may be accessing the SAP software is critical.</a:t>
            </a:r>
          </a:p>
          <a:p>
            <a:pPr marL="228600" indent="-228600">
              <a:spcBef>
                <a:spcPts val="600"/>
              </a:spcBef>
              <a:spcAft>
                <a:spcPts val="600"/>
              </a:spcAft>
              <a:buSzPct val="100000"/>
              <a:buFont typeface="+mj-lt"/>
              <a:buAutoNum type="arabicPeriod"/>
            </a:pPr>
            <a:r>
              <a:rPr lang="en-US" sz="1100" b="1" dirty="0" smtClean="0"/>
              <a:t>Know </a:t>
            </a:r>
            <a:r>
              <a:rPr lang="en-US" sz="1100" b="1" dirty="0"/>
              <a:t>what’s in the contract. </a:t>
            </a:r>
            <a:r>
              <a:rPr lang="en-US" sz="1100" dirty="0" smtClean="0"/>
              <a:t>Each customer </a:t>
            </a:r>
            <a:r>
              <a:rPr lang="en-US" sz="1100" dirty="0"/>
              <a:t>agreement is different and there may be </a:t>
            </a:r>
            <a:r>
              <a:rPr lang="en-US" sz="1100" dirty="0" smtClean="0"/>
              <a:t>terms </a:t>
            </a:r>
            <a:r>
              <a:rPr lang="en-US" sz="1100" dirty="0"/>
              <a:t>that </a:t>
            </a:r>
            <a:r>
              <a:rPr lang="en-US" sz="1100" dirty="0" smtClean="0"/>
              <a:t>are </a:t>
            </a:r>
            <a:r>
              <a:rPr lang="en-US" sz="1100" dirty="0"/>
              <a:t>beneficial. </a:t>
            </a:r>
            <a:r>
              <a:rPr lang="en-US" sz="1100" dirty="0" smtClean="0"/>
              <a:t>Older agreements </a:t>
            </a:r>
            <a:r>
              <a:rPr lang="en-US" sz="1100" dirty="0"/>
              <a:t>may </a:t>
            </a:r>
            <a:r>
              <a:rPr lang="en-US" sz="1100" dirty="0" smtClean="0"/>
              <a:t>provide both benefits and challenges when evaluating your SAP license position. </a:t>
            </a:r>
            <a:endParaRPr lang="en-US" sz="1100" dirty="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The aim of this blueprint is to provide a foundational understanding of SAP licensing, support, and management</a:t>
            </a:r>
          </a:p>
        </p:txBody>
      </p:sp>
      <p:sp>
        <p:nvSpPr>
          <p:cNvPr id="7" name="Text Placeholder 12"/>
          <p:cNvSpPr txBox="1">
            <a:spLocks/>
          </p:cNvSpPr>
          <p:nvPr/>
        </p:nvSpPr>
        <p:spPr>
          <a:xfrm>
            <a:off x="358310" y="5583546"/>
            <a:ext cx="8394129" cy="850571"/>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lIns="36000" rIns="36000"/>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1025" indent="0">
              <a:buNone/>
              <a:defRPr/>
            </a:pPr>
            <a:endParaRPr lang="en-US" sz="1100" dirty="0">
              <a:cs typeface="Arial" pitchFamily="34" charset="0"/>
            </a:endParaRPr>
          </a:p>
        </p:txBody>
      </p:sp>
      <p:sp>
        <p:nvSpPr>
          <p:cNvPr id="12" name="Rectangle 11"/>
          <p:cNvSpPr/>
          <p:nvPr/>
        </p:nvSpPr>
        <p:spPr>
          <a:xfrm>
            <a:off x="371471" y="5520134"/>
            <a:ext cx="8394129" cy="276999"/>
          </a:xfrm>
          <a:prstGeom prst="rect">
            <a:avLst/>
          </a:prstGeom>
        </p:spPr>
        <p:txBody>
          <a:bodyPr wrap="square">
            <a:spAutoFit/>
          </a:bodyPr>
          <a:lstStyle/>
          <a:p>
            <a:endParaRPr lang="en-CA" sz="1200"/>
          </a:p>
        </p:txBody>
      </p:sp>
      <p:sp>
        <p:nvSpPr>
          <p:cNvPr id="13" name="Rectangle 23"/>
          <p:cNvSpPr/>
          <p:nvPr/>
        </p:nvSpPr>
        <p:spPr>
          <a:xfrm>
            <a:off x="345948" y="1264266"/>
            <a:ext cx="2656689" cy="48721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a:solidFill>
                  <a:srgbClr val="FFFFFF"/>
                </a:solidFill>
              </a:rPr>
              <a:t>Why SAP</a:t>
            </a:r>
          </a:p>
        </p:txBody>
      </p:sp>
      <p:sp>
        <p:nvSpPr>
          <p:cNvPr id="14" name="Rectangle 22"/>
          <p:cNvSpPr/>
          <p:nvPr/>
        </p:nvSpPr>
        <p:spPr>
          <a:xfrm>
            <a:off x="345947" y="1785338"/>
            <a:ext cx="2656691" cy="3318191"/>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fontAlgn="base">
              <a:spcBef>
                <a:spcPts val="1200"/>
              </a:spcBef>
              <a:spcAft>
                <a:spcPct val="0"/>
              </a:spcAft>
              <a:buClr>
                <a:srgbClr val="333333"/>
              </a:buClr>
              <a:buSzPct val="120000"/>
              <a:buFont typeface="Arial" pitchFamily="34" charset="0"/>
              <a:buChar char="•"/>
              <a:defRPr/>
            </a:pPr>
            <a:r>
              <a:rPr lang="en-CA" sz="1200" dirty="0">
                <a:solidFill>
                  <a:srgbClr val="333333"/>
                </a:solidFill>
              </a:rPr>
              <a:t>SAP is </a:t>
            </a:r>
            <a:r>
              <a:rPr lang="en-CA" sz="1200" dirty="0" smtClean="0">
                <a:solidFill>
                  <a:srgbClr val="333333"/>
                </a:solidFill>
              </a:rPr>
              <a:t>the core system of record for </a:t>
            </a:r>
            <a:r>
              <a:rPr lang="en-CA" sz="1200" dirty="0">
                <a:solidFill>
                  <a:srgbClr val="333333"/>
                </a:solidFill>
              </a:rPr>
              <a:t>many </a:t>
            </a:r>
            <a:r>
              <a:rPr lang="en-CA" sz="1200" dirty="0" smtClean="0">
                <a:solidFill>
                  <a:srgbClr val="333333"/>
                </a:solidFill>
              </a:rPr>
              <a:t>businesses, despite its high price tag and expensive, highly complex and time consuming implementation.</a:t>
            </a:r>
            <a:endParaRPr lang="en-CA" sz="1200" dirty="0">
              <a:solidFill>
                <a:srgbClr val="333333"/>
              </a:solidFill>
            </a:endParaRPr>
          </a:p>
          <a:p>
            <a:pPr marL="180975" indent="-180975" fontAlgn="base">
              <a:spcBef>
                <a:spcPts val="1200"/>
              </a:spcBef>
              <a:spcAft>
                <a:spcPct val="0"/>
              </a:spcAft>
              <a:buClr>
                <a:srgbClr val="333333"/>
              </a:buClr>
              <a:buSzPct val="120000"/>
              <a:buFont typeface="Arial" pitchFamily="34" charset="0"/>
              <a:buChar char="•"/>
              <a:defRPr/>
            </a:pPr>
            <a:r>
              <a:rPr lang="en-CA" sz="1200" dirty="0">
                <a:solidFill>
                  <a:srgbClr val="333333"/>
                </a:solidFill>
              </a:rPr>
              <a:t>Determining SAP’s fit within your organization is critical. </a:t>
            </a:r>
            <a:r>
              <a:rPr lang="en-CA" sz="1200" dirty="0" smtClean="0">
                <a:solidFill>
                  <a:srgbClr val="333333"/>
                </a:solidFill>
              </a:rPr>
              <a:t>Accurately mapping </a:t>
            </a:r>
            <a:r>
              <a:rPr lang="en-CA" sz="1200" dirty="0">
                <a:solidFill>
                  <a:srgbClr val="333333"/>
                </a:solidFill>
              </a:rPr>
              <a:t>the user base to license types and </a:t>
            </a:r>
            <a:r>
              <a:rPr lang="en-CA" sz="1200" dirty="0" smtClean="0">
                <a:solidFill>
                  <a:srgbClr val="333333"/>
                </a:solidFill>
              </a:rPr>
              <a:t>understanding </a:t>
            </a:r>
            <a:r>
              <a:rPr lang="en-CA" sz="1200" dirty="0">
                <a:solidFill>
                  <a:srgbClr val="333333"/>
                </a:solidFill>
              </a:rPr>
              <a:t>how to track with engine licenses in use is </a:t>
            </a:r>
            <a:r>
              <a:rPr lang="en-CA" sz="1200" dirty="0" smtClean="0">
                <a:solidFill>
                  <a:srgbClr val="333333"/>
                </a:solidFill>
              </a:rPr>
              <a:t>critical to ensuring compliance.</a:t>
            </a:r>
            <a:endParaRPr lang="en-CA" sz="1200" dirty="0">
              <a:solidFill>
                <a:srgbClr val="333333"/>
              </a:solidFill>
            </a:endParaRPr>
          </a:p>
          <a:p>
            <a:pPr marL="180975" indent="-180975" fontAlgn="base">
              <a:spcBef>
                <a:spcPts val="1200"/>
              </a:spcBef>
              <a:spcAft>
                <a:spcPct val="0"/>
              </a:spcAft>
              <a:buClr>
                <a:srgbClr val="333333"/>
              </a:buClr>
              <a:buSzPct val="120000"/>
              <a:buFont typeface="Arial" pitchFamily="34" charset="0"/>
              <a:buChar char="•"/>
              <a:defRPr/>
            </a:pPr>
            <a:r>
              <a:rPr lang="en-CA" sz="1200" dirty="0">
                <a:solidFill>
                  <a:srgbClr val="333333"/>
                </a:solidFill>
              </a:rPr>
              <a:t>Beware of indirect access into SAP applications from third party applications (</a:t>
            </a:r>
            <a:r>
              <a:rPr lang="en-CA" sz="1200" dirty="0" smtClean="0">
                <a:solidFill>
                  <a:srgbClr val="333333"/>
                </a:solidFill>
              </a:rPr>
              <a:t>e.g. </a:t>
            </a:r>
            <a:r>
              <a:rPr lang="en-CA" sz="1200" dirty="0">
                <a:solidFill>
                  <a:srgbClr val="333333"/>
                </a:solidFill>
              </a:rPr>
              <a:t>Salesforce</a:t>
            </a:r>
            <a:r>
              <a:rPr lang="en-CA" sz="1200" dirty="0" smtClean="0">
                <a:solidFill>
                  <a:srgbClr val="333333"/>
                </a:solidFill>
              </a:rPr>
              <a:t>).</a:t>
            </a:r>
            <a:endParaRPr lang="en-CA" sz="1200" dirty="0">
              <a:solidFill>
                <a:srgbClr val="333333"/>
              </a:solidFill>
            </a:endParaRPr>
          </a:p>
        </p:txBody>
      </p:sp>
      <p:sp>
        <p:nvSpPr>
          <p:cNvPr id="15" name="Rectangle 23"/>
          <p:cNvSpPr/>
          <p:nvPr/>
        </p:nvSpPr>
        <p:spPr>
          <a:xfrm>
            <a:off x="3181085" y="1264266"/>
            <a:ext cx="2692353" cy="487210"/>
          </a:xfrm>
          <a:prstGeom prst="rect">
            <a:avLst/>
          </a:prstGeom>
          <a:solidFill>
            <a:schemeClr val="accent3"/>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a:solidFill>
                  <a:srgbClr val="FFFFFF"/>
                </a:solidFill>
              </a:rPr>
              <a:t>What to know </a:t>
            </a:r>
          </a:p>
        </p:txBody>
      </p:sp>
      <p:sp>
        <p:nvSpPr>
          <p:cNvPr id="16" name="Rectangle 22"/>
          <p:cNvSpPr/>
          <p:nvPr/>
        </p:nvSpPr>
        <p:spPr>
          <a:xfrm>
            <a:off x="3198916" y="1785338"/>
            <a:ext cx="2656691" cy="3318191"/>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fontAlgn="base">
              <a:spcBef>
                <a:spcPts val="1200"/>
              </a:spcBef>
              <a:spcAft>
                <a:spcPct val="0"/>
              </a:spcAft>
              <a:buClr>
                <a:srgbClr val="333333"/>
              </a:buClr>
              <a:buSzPct val="120000"/>
              <a:buFont typeface="Arial" pitchFamily="34" charset="0"/>
              <a:buChar char="•"/>
              <a:defRPr/>
            </a:pPr>
            <a:r>
              <a:rPr lang="en-CA" sz="1200" dirty="0">
                <a:solidFill>
                  <a:srgbClr val="333333"/>
                </a:solidFill>
              </a:rPr>
              <a:t>SAP </a:t>
            </a:r>
            <a:r>
              <a:rPr lang="en-CA" sz="1200" dirty="0" smtClean="0">
                <a:solidFill>
                  <a:srgbClr val="333333"/>
                </a:solidFill>
              </a:rPr>
              <a:t>has </a:t>
            </a:r>
            <a:r>
              <a:rPr lang="en-CA" sz="1200" dirty="0">
                <a:solidFill>
                  <a:srgbClr val="333333"/>
                </a:solidFill>
              </a:rPr>
              <a:t>strict audit </a:t>
            </a:r>
            <a:r>
              <a:rPr lang="en-CA" sz="1200" dirty="0" smtClean="0">
                <a:solidFill>
                  <a:srgbClr val="333333"/>
                </a:solidFill>
              </a:rPr>
              <a:t>practices that, </a:t>
            </a:r>
            <a:r>
              <a:rPr lang="en-CA" sz="1200" dirty="0">
                <a:solidFill>
                  <a:srgbClr val="333333"/>
                </a:solidFill>
              </a:rPr>
              <a:t>in combination with 50+ types of </a:t>
            </a:r>
            <a:r>
              <a:rPr lang="en-CA" sz="1200" dirty="0" smtClean="0">
                <a:solidFill>
                  <a:srgbClr val="333333"/>
                </a:solidFill>
              </a:rPr>
              <a:t>user classifications and </a:t>
            </a:r>
            <a:r>
              <a:rPr lang="en-CA" sz="1200" dirty="0">
                <a:solidFill>
                  <a:srgbClr val="333333"/>
                </a:solidFill>
              </a:rPr>
              <a:t>manual accounting for some </a:t>
            </a:r>
            <a:r>
              <a:rPr lang="en-CA" sz="1200" dirty="0" smtClean="0">
                <a:solidFill>
                  <a:srgbClr val="333333"/>
                </a:solidFill>
              </a:rPr>
              <a:t>licenses, make maintaining compliance difficult.</a:t>
            </a:r>
            <a:endParaRPr lang="en-CA" sz="1200" dirty="0">
              <a:solidFill>
                <a:srgbClr val="333333"/>
              </a:solidFill>
            </a:endParaRPr>
          </a:p>
          <a:p>
            <a:pPr marL="171450" lvl="0" indent="-171450" fontAlgn="base">
              <a:spcBef>
                <a:spcPts val="1200"/>
              </a:spcBef>
              <a:spcAft>
                <a:spcPct val="0"/>
              </a:spcAft>
              <a:buClr>
                <a:srgbClr val="333333"/>
              </a:buClr>
              <a:buSzPct val="120000"/>
              <a:buFont typeface="Arial" pitchFamily="34" charset="0"/>
              <a:buChar char="•"/>
              <a:defRPr/>
            </a:pPr>
            <a:r>
              <a:rPr lang="en-CA" sz="1200" dirty="0">
                <a:solidFill>
                  <a:srgbClr val="333333"/>
                </a:solidFill>
              </a:rPr>
              <a:t>Develop a strategy that </a:t>
            </a:r>
            <a:r>
              <a:rPr lang="en-CA" sz="1200" dirty="0" smtClean="0">
                <a:solidFill>
                  <a:srgbClr val="333333"/>
                </a:solidFill>
              </a:rPr>
              <a:t>applies adequate resources to license </a:t>
            </a:r>
            <a:r>
              <a:rPr lang="en-CA" sz="1200" dirty="0">
                <a:solidFill>
                  <a:srgbClr val="333333"/>
                </a:solidFill>
              </a:rPr>
              <a:t>reporting and management</a:t>
            </a:r>
            <a:r>
              <a:rPr lang="en-CA" sz="1200" dirty="0" smtClean="0">
                <a:solidFill>
                  <a:srgbClr val="333333"/>
                </a:solidFill>
              </a:rPr>
              <a:t>, and </a:t>
            </a:r>
            <a:r>
              <a:rPr lang="en-CA" sz="1200" dirty="0">
                <a:solidFill>
                  <a:srgbClr val="333333"/>
                </a:solidFill>
              </a:rPr>
              <a:t>then optimize </a:t>
            </a:r>
            <a:r>
              <a:rPr lang="en-CA" sz="1200" dirty="0" smtClean="0">
                <a:solidFill>
                  <a:srgbClr val="333333"/>
                </a:solidFill>
              </a:rPr>
              <a:t>the process to </a:t>
            </a:r>
            <a:r>
              <a:rPr lang="en-CA" sz="1200" dirty="0">
                <a:solidFill>
                  <a:srgbClr val="333333"/>
                </a:solidFill>
              </a:rPr>
              <a:t>mitigate audit risk. </a:t>
            </a:r>
          </a:p>
          <a:p>
            <a:pPr marL="171450" lvl="0" indent="-171450" fontAlgn="base">
              <a:spcBef>
                <a:spcPts val="1200"/>
              </a:spcBef>
              <a:spcAft>
                <a:spcPct val="0"/>
              </a:spcAft>
              <a:buClr>
                <a:srgbClr val="333333"/>
              </a:buClr>
              <a:buSzPct val="120000"/>
              <a:buFont typeface="Arial" pitchFamily="34" charset="0"/>
              <a:buChar char="•"/>
              <a:defRPr/>
            </a:pPr>
            <a:r>
              <a:rPr lang="en-CA" sz="1200" dirty="0">
                <a:solidFill>
                  <a:srgbClr val="333333"/>
                </a:solidFill>
              </a:rPr>
              <a:t>Products that have been acquired by SAP </a:t>
            </a:r>
            <a:r>
              <a:rPr lang="en-CA" sz="1200" dirty="0" smtClean="0">
                <a:solidFill>
                  <a:srgbClr val="333333"/>
                </a:solidFill>
              </a:rPr>
              <a:t>may </a:t>
            </a:r>
            <a:r>
              <a:rPr lang="en-CA" sz="1200" dirty="0">
                <a:solidFill>
                  <a:srgbClr val="333333"/>
                </a:solidFill>
              </a:rPr>
              <a:t>have altered licensing </a:t>
            </a:r>
            <a:r>
              <a:rPr lang="en-CA" sz="1200" dirty="0" smtClean="0">
                <a:solidFill>
                  <a:srgbClr val="333333"/>
                </a:solidFill>
              </a:rPr>
              <a:t>terms that are innocuously referred to in support renewal documents.</a:t>
            </a:r>
            <a:endParaRPr lang="en-CA" sz="1200" dirty="0">
              <a:solidFill>
                <a:srgbClr val="333333"/>
              </a:solidFill>
            </a:endParaRPr>
          </a:p>
          <a:p>
            <a:pPr>
              <a:spcBef>
                <a:spcPts val="600"/>
              </a:spcBef>
            </a:pPr>
            <a:endParaRPr lang="en-CA" sz="1200" dirty="0">
              <a:solidFill>
                <a:srgbClr val="333333"/>
              </a:solidFill>
            </a:endParaRPr>
          </a:p>
        </p:txBody>
      </p:sp>
      <p:sp>
        <p:nvSpPr>
          <p:cNvPr id="17" name="Rectangle 23"/>
          <p:cNvSpPr/>
          <p:nvPr/>
        </p:nvSpPr>
        <p:spPr>
          <a:xfrm>
            <a:off x="6035411" y="1264266"/>
            <a:ext cx="2656689" cy="487210"/>
          </a:xfrm>
          <a:prstGeom prst="rect">
            <a:avLst/>
          </a:prstGeom>
          <a:solidFill>
            <a:schemeClr val="bg1">
              <a:lumMod val="50000"/>
            </a:schemeClr>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a:solidFill>
                  <a:srgbClr val="FFFFFF"/>
                </a:solidFill>
              </a:rPr>
              <a:t>The cloud </a:t>
            </a:r>
          </a:p>
        </p:txBody>
      </p:sp>
      <p:sp>
        <p:nvSpPr>
          <p:cNvPr id="18" name="Rectangle 22"/>
          <p:cNvSpPr/>
          <p:nvPr/>
        </p:nvSpPr>
        <p:spPr>
          <a:xfrm>
            <a:off x="6035410" y="1785338"/>
            <a:ext cx="2656691" cy="3318191"/>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0" indent="-180975" fontAlgn="base">
              <a:spcBef>
                <a:spcPts val="500"/>
              </a:spcBef>
              <a:spcAft>
                <a:spcPct val="0"/>
              </a:spcAft>
              <a:buClr>
                <a:srgbClr val="333333"/>
              </a:buClr>
              <a:buSzPct val="120000"/>
              <a:buFont typeface="Arial" pitchFamily="34" charset="0"/>
              <a:buChar char="•"/>
              <a:defRPr/>
            </a:pPr>
            <a:r>
              <a:rPr lang="en-CA" sz="1200" dirty="0">
                <a:solidFill>
                  <a:srgbClr val="333333"/>
                </a:solidFill>
              </a:rPr>
              <a:t>If </a:t>
            </a:r>
            <a:r>
              <a:rPr lang="en-CA" sz="1200" dirty="0" smtClean="0">
                <a:solidFill>
                  <a:srgbClr val="333333"/>
                </a:solidFill>
              </a:rPr>
              <a:t>on-premises </a:t>
            </a:r>
            <a:r>
              <a:rPr lang="en-CA" sz="1200" dirty="0">
                <a:solidFill>
                  <a:srgbClr val="333333"/>
                </a:solidFill>
              </a:rPr>
              <a:t>HANA databases are being used, the current cost is annual maintenance. Migrating to the cloud </a:t>
            </a:r>
            <a:r>
              <a:rPr lang="en-CA" sz="1200" dirty="0" smtClean="0">
                <a:solidFill>
                  <a:srgbClr val="333333"/>
                </a:solidFill>
              </a:rPr>
              <a:t>requires a fresh negotiation to be initiated by the customer to ensure value is received for legacy “</a:t>
            </a:r>
            <a:r>
              <a:rPr lang="en-CA" sz="1200" dirty="0" err="1" smtClean="0">
                <a:solidFill>
                  <a:srgbClr val="333333"/>
                </a:solidFill>
              </a:rPr>
              <a:t>shelfware</a:t>
            </a:r>
            <a:r>
              <a:rPr lang="en-CA" sz="1200" dirty="0" smtClean="0">
                <a:solidFill>
                  <a:srgbClr val="333333"/>
                </a:solidFill>
              </a:rPr>
              <a:t>” or other perpetual licenses.</a:t>
            </a:r>
            <a:endParaRPr lang="en-CA" sz="1200" dirty="0">
              <a:solidFill>
                <a:srgbClr val="333333"/>
              </a:solidFill>
            </a:endParaRPr>
          </a:p>
          <a:p>
            <a:pPr marL="180975" lvl="0" indent="-180975" fontAlgn="base">
              <a:spcBef>
                <a:spcPts val="500"/>
              </a:spcBef>
              <a:spcAft>
                <a:spcPct val="0"/>
              </a:spcAft>
              <a:buClr>
                <a:srgbClr val="333333"/>
              </a:buClr>
              <a:buSzPct val="120000"/>
              <a:buFont typeface="Arial" pitchFamily="34" charset="0"/>
              <a:buChar char="•"/>
              <a:defRPr/>
            </a:pPr>
            <a:r>
              <a:rPr lang="en-CA" sz="1200" dirty="0" smtClean="0">
                <a:solidFill>
                  <a:srgbClr val="333333"/>
                </a:solidFill>
              </a:rPr>
              <a:t>Adding </a:t>
            </a:r>
            <a:r>
              <a:rPr lang="en-CA" sz="1200" dirty="0">
                <a:solidFill>
                  <a:srgbClr val="333333"/>
                </a:solidFill>
              </a:rPr>
              <a:t>cloud products to the renewal deal might provide additional discounting </a:t>
            </a:r>
            <a:r>
              <a:rPr lang="en-CA" sz="1200" dirty="0" smtClean="0">
                <a:solidFill>
                  <a:srgbClr val="333333"/>
                </a:solidFill>
              </a:rPr>
              <a:t>toward on-premises purchases.</a:t>
            </a:r>
          </a:p>
          <a:p>
            <a:pPr marL="180975" lvl="0" indent="-180975" fontAlgn="base">
              <a:spcBef>
                <a:spcPts val="500"/>
              </a:spcBef>
              <a:spcAft>
                <a:spcPct val="0"/>
              </a:spcAft>
              <a:buClr>
                <a:srgbClr val="333333"/>
              </a:buClr>
              <a:buSzPct val="120000"/>
              <a:buFont typeface="Arial" pitchFamily="34" charset="0"/>
              <a:buChar char="•"/>
              <a:defRPr/>
            </a:pPr>
            <a:r>
              <a:rPr lang="en-CA" sz="1200" dirty="0" smtClean="0">
                <a:solidFill>
                  <a:srgbClr val="333333"/>
                </a:solidFill>
              </a:rPr>
              <a:t>SAP is more flexible around nonstandard license provisions such as license exchange and audit protections.</a:t>
            </a:r>
            <a:endParaRPr lang="en-CA" sz="1200" dirty="0">
              <a:solidFill>
                <a:srgbClr val="333333"/>
              </a:solidFill>
            </a:endParaRPr>
          </a:p>
          <a:p>
            <a:pPr>
              <a:spcBef>
                <a:spcPts val="600"/>
              </a:spcBef>
            </a:pPr>
            <a:endParaRPr lang="en-CA" sz="1200" dirty="0">
              <a:solidFill>
                <a:srgbClr val="333333"/>
              </a:solidFill>
            </a:endParaRPr>
          </a:p>
          <a:p>
            <a:pPr>
              <a:spcBef>
                <a:spcPts val="600"/>
              </a:spcBef>
            </a:pPr>
            <a:endParaRPr lang="en-CA" sz="1200" dirty="0">
              <a:solidFill>
                <a:srgbClr val="333333"/>
              </a:solidFill>
            </a:endParaRPr>
          </a:p>
        </p:txBody>
      </p:sp>
      <p:sp>
        <p:nvSpPr>
          <p:cNvPr id="19" name="Rectangle 18"/>
          <p:cNvSpPr/>
          <p:nvPr/>
        </p:nvSpPr>
        <p:spPr>
          <a:xfrm>
            <a:off x="371471" y="5603122"/>
            <a:ext cx="8394129" cy="830997"/>
          </a:xfrm>
          <a:prstGeom prst="rect">
            <a:avLst/>
          </a:prstGeom>
        </p:spPr>
        <p:txBody>
          <a:bodyPr wrap="square">
            <a:spAutoFit/>
          </a:bodyPr>
          <a:lstStyle/>
          <a:p>
            <a:pPr>
              <a:spcBef>
                <a:spcPts val="1200"/>
              </a:spcBef>
            </a:pPr>
            <a:r>
              <a:rPr lang="en-US" sz="1200" dirty="0" smtClean="0"/>
              <a:t>An articulated ERP strategy is worth its weight in gold when dealing with SAP on matters of license compliance and potential net new spend. Organizations that do not posses a clear ERP strategy risk allowing SAP to define their strategy for them, along with selling the SAP products and services to achieve their goal (higher revenue) and not your corporate objectives. See Info-Tech’s blueprint, </a:t>
            </a:r>
            <a:r>
              <a:rPr lang="en-CA" sz="1200" i="1" dirty="0" smtClean="0">
                <a:hlinkClick r:id="rId2"/>
              </a:rPr>
              <a:t>Develop </a:t>
            </a:r>
            <a:r>
              <a:rPr lang="en-CA" sz="1200" i="1" dirty="0">
                <a:hlinkClick r:id="rId2"/>
              </a:rPr>
              <a:t>an Actionable ERP Strategy and </a:t>
            </a:r>
            <a:r>
              <a:rPr lang="en-CA" sz="1200" i="1" dirty="0" smtClean="0">
                <a:hlinkClick r:id="rId2"/>
              </a:rPr>
              <a:t>Roadmap</a:t>
            </a:r>
            <a:r>
              <a:rPr lang="en-CA" sz="1200" i="1" dirty="0" smtClean="0"/>
              <a:t>.</a:t>
            </a:r>
            <a:endParaRPr lang="en-CA" sz="1200" i="1"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1471" y="5287827"/>
            <a:ext cx="3096774" cy="286513"/>
          </a:xfrm>
          <a:prstGeom prst="rect">
            <a:avLst/>
          </a:prstGeom>
        </p:spPr>
      </p:pic>
    </p:spTree>
    <p:extLst>
      <p:ext uri="{BB962C8B-B14F-4D97-AF65-F5344CB8AC3E}">
        <p14:creationId xmlns:p14="http://schemas.microsoft.com/office/powerpoint/2010/main" val="1997328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Learn the “SAP way,” whether you are reviewing existing spend or considering the purchase of new products</a:t>
            </a:r>
          </a:p>
        </p:txBody>
      </p:sp>
      <p:sp>
        <p:nvSpPr>
          <p:cNvPr id="3" name="Text Placeholder 2"/>
          <p:cNvSpPr>
            <a:spLocks noGrp="1"/>
          </p:cNvSpPr>
          <p:nvPr>
            <p:ph type="body" sz="quarter" idx="4294967295"/>
          </p:nvPr>
        </p:nvSpPr>
        <p:spPr>
          <a:xfrm>
            <a:off x="440207" y="2249411"/>
            <a:ext cx="3907136" cy="3323253"/>
          </a:xfrm>
        </p:spPr>
        <p:txBody>
          <a:bodyPr/>
          <a:lstStyle/>
          <a:p>
            <a:pPr lvl="0">
              <a:spcAft>
                <a:spcPts val="600"/>
              </a:spcAft>
            </a:pPr>
            <a:r>
              <a:rPr lang="en-CA" sz="1400" dirty="0"/>
              <a:t>The vast majority of Info-Tech clients are using </a:t>
            </a:r>
            <a:r>
              <a:rPr lang="en-CA" sz="1400" dirty="0" smtClean="0"/>
              <a:t>on-premises </a:t>
            </a:r>
            <a:r>
              <a:rPr lang="en-CA" sz="1400" dirty="0"/>
              <a:t>SAP </a:t>
            </a:r>
            <a:r>
              <a:rPr lang="en-CA" sz="1400" dirty="0" smtClean="0"/>
              <a:t>solutions for their core ERP </a:t>
            </a:r>
            <a:r>
              <a:rPr lang="en-CA" sz="1400" dirty="0"/>
              <a:t>and will be for the foreseeable </a:t>
            </a:r>
            <a:r>
              <a:rPr lang="en-CA" sz="1400" dirty="0" smtClean="0"/>
              <a:t>future (as opposed to S/4 HANA).</a:t>
            </a:r>
            <a:endParaRPr lang="en-CA" sz="1400" dirty="0"/>
          </a:p>
          <a:p>
            <a:pPr lvl="0">
              <a:spcAft>
                <a:spcPts val="600"/>
              </a:spcAft>
            </a:pPr>
            <a:r>
              <a:rPr lang="en-CA" sz="1400" dirty="0" smtClean="0"/>
              <a:t>HANA </a:t>
            </a:r>
            <a:r>
              <a:rPr lang="en-CA" sz="1400" dirty="0"/>
              <a:t>should be viewed primarily as a commercial vehicle to realize legacy license model discount </a:t>
            </a:r>
            <a:r>
              <a:rPr lang="en-CA" sz="1400" dirty="0" smtClean="0"/>
              <a:t>levels (non-S/4 HANA only). This can yield a positive ROI for the organization </a:t>
            </a:r>
            <a:r>
              <a:rPr lang="en-CA" sz="1400" i="1" dirty="0" smtClean="0"/>
              <a:t>and</a:t>
            </a:r>
            <a:r>
              <a:rPr lang="en-CA" sz="1400" dirty="0" smtClean="0"/>
              <a:t> modifications or additional license purchases are required.</a:t>
            </a:r>
            <a:endParaRPr lang="en-CA" sz="1400" dirty="0"/>
          </a:p>
          <a:p>
            <a:pPr lvl="0">
              <a:spcAft>
                <a:spcPts val="600"/>
              </a:spcAft>
            </a:pPr>
            <a:r>
              <a:rPr lang="en-CA" sz="1400" dirty="0" smtClean="0"/>
              <a:t>Current </a:t>
            </a:r>
            <a:r>
              <a:rPr lang="en-CA" sz="1400" dirty="0"/>
              <a:t>SAP customers feel “locked in” to SAP technology; however, there are new alternatives to consider over the medium term.</a:t>
            </a:r>
            <a:endParaRPr lang="en-CA" dirty="0"/>
          </a:p>
        </p:txBody>
      </p:sp>
      <p:sp>
        <p:nvSpPr>
          <p:cNvPr id="4" name="Rectangle 3"/>
          <p:cNvSpPr/>
          <p:nvPr/>
        </p:nvSpPr>
        <p:spPr>
          <a:xfrm>
            <a:off x="330756" y="1172193"/>
            <a:ext cx="8482489" cy="923330"/>
          </a:xfrm>
          <a:prstGeom prst="rect">
            <a:avLst/>
          </a:prstGeom>
        </p:spPr>
        <p:txBody>
          <a:bodyPr wrap="square">
            <a:spAutoFit/>
          </a:bodyPr>
          <a:lstStyle/>
          <a:p>
            <a:pPr lvl="0"/>
            <a:r>
              <a:rPr lang="en-US" b="1" dirty="0" smtClean="0"/>
              <a:t>As of January 2017, spending on SAP as a proportion of IT budget was 19%. This is a marked increase; this figure was 6</a:t>
            </a:r>
            <a:r>
              <a:rPr lang="en-US" b="1" dirty="0"/>
              <a:t>% in </a:t>
            </a:r>
            <a:r>
              <a:rPr lang="en-US" b="1" dirty="0" smtClean="0"/>
              <a:t>October 2015 and only 4</a:t>
            </a:r>
            <a:r>
              <a:rPr lang="en-US" b="1" dirty="0"/>
              <a:t>% in June 2016</a:t>
            </a:r>
            <a:r>
              <a:rPr lang="en-US" b="1" dirty="0" smtClean="0"/>
              <a:t>.*</a:t>
            </a:r>
            <a:endParaRPr lang="en-US" b="1" dirty="0"/>
          </a:p>
        </p:txBody>
      </p:sp>
      <p:pic>
        <p:nvPicPr>
          <p:cNvPr id="7" name="Picture 6"/>
          <p:cNvPicPr>
            <a:picLocks noChangeAspect="1"/>
          </p:cNvPicPr>
          <p:nvPr/>
        </p:nvPicPr>
        <p:blipFill>
          <a:blip r:embed="rId2"/>
          <a:stretch>
            <a:fillRect/>
          </a:stretch>
        </p:blipFill>
        <p:spPr>
          <a:xfrm>
            <a:off x="4594939" y="2493060"/>
            <a:ext cx="4305780" cy="3566918"/>
          </a:xfrm>
          <a:prstGeom prst="rect">
            <a:avLst/>
          </a:prstGeom>
          <a:noFill/>
          <a:ln>
            <a:noFill/>
          </a:ln>
        </p:spPr>
      </p:pic>
      <p:sp>
        <p:nvSpPr>
          <p:cNvPr id="8" name="TextBox 7"/>
          <p:cNvSpPr txBox="1"/>
          <p:nvPr/>
        </p:nvSpPr>
        <p:spPr>
          <a:xfrm>
            <a:off x="4790480" y="1987801"/>
            <a:ext cx="3914699" cy="523220"/>
          </a:xfrm>
          <a:prstGeom prst="rect">
            <a:avLst/>
          </a:prstGeom>
        </p:spPr>
        <p:txBody>
          <a:bodyPr wrap="square" rtlCol="0">
            <a:spAutoFit/>
          </a:bodyPr>
          <a:lstStyle/>
          <a:p>
            <a:pPr algn="ctr"/>
            <a:r>
              <a:rPr lang="en-CA" sz="1400" b="1" dirty="0"/>
              <a:t>Up to down ratio for CIOs expecting to increase or decrease spend with </a:t>
            </a:r>
            <a:r>
              <a:rPr lang="en-CA" sz="1400" b="1" dirty="0" smtClean="0"/>
              <a:t>SAP*</a:t>
            </a:r>
            <a:endParaRPr lang="en-CA" sz="1400" b="1" dirty="0"/>
          </a:p>
        </p:txBody>
      </p:sp>
      <p:sp>
        <p:nvSpPr>
          <p:cNvPr id="5" name="TextBox 4"/>
          <p:cNvSpPr txBox="1"/>
          <p:nvPr/>
        </p:nvSpPr>
        <p:spPr>
          <a:xfrm>
            <a:off x="7274577" y="6059978"/>
            <a:ext cx="1230284" cy="282633"/>
          </a:xfrm>
          <a:prstGeom prst="rect">
            <a:avLst/>
          </a:prstGeom>
        </p:spPr>
        <p:txBody>
          <a:bodyPr wrap="square" rtlCol="0">
            <a:spAutoFit/>
          </a:bodyPr>
          <a:lstStyle/>
          <a:p>
            <a:r>
              <a:rPr lang="en-CA" sz="1200" dirty="0" smtClean="0"/>
              <a:t>*Source: </a:t>
            </a:r>
            <a:r>
              <a:rPr lang="en-CA" sz="1200" dirty="0" smtClean="0">
                <a:hlinkClick r:id="rId3"/>
              </a:rPr>
              <a:t>SQS</a:t>
            </a:r>
            <a:endParaRPr lang="en-CA" sz="1200" dirty="0" smtClean="0"/>
          </a:p>
        </p:txBody>
      </p:sp>
    </p:spTree>
    <p:extLst>
      <p:ext uri="{BB962C8B-B14F-4D97-AF65-F5344CB8AC3E}">
        <p14:creationId xmlns:p14="http://schemas.microsoft.com/office/powerpoint/2010/main" val="3707402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Beware of licensing help and </a:t>
            </a:r>
            <a:r>
              <a:rPr lang="en-CA" dirty="0" err="1" smtClean="0"/>
              <a:t>whiteboarding</a:t>
            </a:r>
            <a:r>
              <a:rPr lang="en-CA" dirty="0" smtClean="0"/>
              <a:t> </a:t>
            </a:r>
            <a:r>
              <a:rPr lang="en-CA" dirty="0"/>
              <a:t>sessions from SAP, which are a masked soft audit</a:t>
            </a:r>
          </a:p>
        </p:txBody>
      </p:sp>
      <p:grpSp>
        <p:nvGrpSpPr>
          <p:cNvPr id="16" name="Group 15"/>
          <p:cNvGrpSpPr/>
          <p:nvPr/>
        </p:nvGrpSpPr>
        <p:grpSpPr>
          <a:xfrm>
            <a:off x="4567236" y="2205381"/>
            <a:ext cx="3791478" cy="2298119"/>
            <a:chOff x="4684712" y="3879284"/>
            <a:chExt cx="3791478" cy="2298119"/>
          </a:xfrm>
        </p:grpSpPr>
        <p:sp>
          <p:nvSpPr>
            <p:cNvPr id="4" name="TextBox 3"/>
            <p:cNvSpPr txBox="1"/>
            <p:nvPr/>
          </p:nvSpPr>
          <p:spPr>
            <a:xfrm>
              <a:off x="5737523" y="3879284"/>
              <a:ext cx="1879041" cy="1107996"/>
            </a:xfrm>
            <a:prstGeom prst="rect">
              <a:avLst/>
            </a:prstGeom>
          </p:spPr>
          <p:txBody>
            <a:bodyPr wrap="none" rtlCol="0">
              <a:spAutoFit/>
            </a:bodyPr>
            <a:lstStyle/>
            <a:p>
              <a:r>
                <a:rPr lang="en-CA" sz="6600" b="1">
                  <a:solidFill>
                    <a:srgbClr val="D9A210"/>
                  </a:solidFill>
                </a:rPr>
                <a:t>36%</a:t>
              </a:r>
              <a:endParaRPr lang="en-CA" sz="1100" b="1">
                <a:solidFill>
                  <a:srgbClr val="D9A210"/>
                </a:solidFill>
              </a:endParaRPr>
            </a:p>
          </p:txBody>
        </p:sp>
        <p:sp>
          <p:nvSpPr>
            <p:cNvPr id="5" name="TextBox 4"/>
            <p:cNvSpPr txBox="1"/>
            <p:nvPr/>
          </p:nvSpPr>
          <p:spPr>
            <a:xfrm>
              <a:off x="4886325" y="4824579"/>
              <a:ext cx="3581439" cy="1169551"/>
            </a:xfrm>
            <a:prstGeom prst="rect">
              <a:avLst/>
            </a:prstGeom>
          </p:spPr>
          <p:txBody>
            <a:bodyPr wrap="square" rtlCol="0">
              <a:spAutoFit/>
            </a:bodyPr>
            <a:lstStyle/>
            <a:p>
              <a:pPr algn="ctr"/>
              <a:r>
                <a:rPr lang="en-US" sz="1400" dirty="0">
                  <a:solidFill>
                    <a:srgbClr val="333333"/>
                  </a:solidFill>
                </a:rPr>
                <a:t>The same survey found that in terms of audit activity, </a:t>
              </a:r>
              <a:r>
                <a:rPr lang="en-US" sz="1400" dirty="0" smtClean="0">
                  <a:solidFill>
                    <a:srgbClr val="333333"/>
                  </a:solidFill>
                </a:rPr>
                <a:t>68% </a:t>
              </a:r>
              <a:r>
                <a:rPr lang="en-US" sz="1400" dirty="0">
                  <a:solidFill>
                    <a:srgbClr val="333333"/>
                  </a:solidFill>
                </a:rPr>
                <a:t>of organizations had been engaged by Microsoft in the last 12 months and </a:t>
              </a:r>
              <a:r>
                <a:rPr lang="en-US" sz="1400" dirty="0" smtClean="0">
                  <a:solidFill>
                    <a:srgbClr val="333333"/>
                  </a:solidFill>
                </a:rPr>
                <a:t>36% </a:t>
              </a:r>
              <a:r>
                <a:rPr lang="en-US" sz="1400" dirty="0">
                  <a:solidFill>
                    <a:srgbClr val="333333"/>
                  </a:solidFill>
                </a:rPr>
                <a:t>by SAP. IBM took third spot, auditing </a:t>
              </a:r>
              <a:r>
                <a:rPr lang="en-US" sz="1400" dirty="0" smtClean="0">
                  <a:solidFill>
                    <a:srgbClr val="333333"/>
                  </a:solidFill>
                </a:rPr>
                <a:t>31% </a:t>
              </a:r>
              <a:r>
                <a:rPr lang="en-US" sz="1400" dirty="0">
                  <a:solidFill>
                    <a:srgbClr val="333333"/>
                  </a:solidFill>
                </a:rPr>
                <a:t>of organizations.</a:t>
              </a:r>
            </a:p>
          </p:txBody>
        </p:sp>
        <p:sp>
          <p:nvSpPr>
            <p:cNvPr id="6" name="Half Frame 5"/>
            <p:cNvSpPr/>
            <p:nvPr/>
          </p:nvSpPr>
          <p:spPr>
            <a:xfrm>
              <a:off x="4684712" y="4643394"/>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solidFill>
                  <a:srgbClr val="333333"/>
                </a:solidFill>
              </a:endParaRPr>
            </a:p>
          </p:txBody>
        </p:sp>
        <p:sp>
          <p:nvSpPr>
            <p:cNvPr id="7" name="Half Frame 6"/>
            <p:cNvSpPr/>
            <p:nvPr/>
          </p:nvSpPr>
          <p:spPr>
            <a:xfrm rot="10800000">
              <a:off x="8072964" y="5833517"/>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solidFill>
                  <a:srgbClr val="333333"/>
                </a:solidFill>
              </a:endParaRPr>
            </a:p>
          </p:txBody>
        </p:sp>
      </p:grpSp>
      <p:grpSp>
        <p:nvGrpSpPr>
          <p:cNvPr id="15" name="Group 14"/>
          <p:cNvGrpSpPr/>
          <p:nvPr/>
        </p:nvGrpSpPr>
        <p:grpSpPr>
          <a:xfrm>
            <a:off x="784004" y="2221802"/>
            <a:ext cx="2789069" cy="2150739"/>
            <a:chOff x="784004" y="2221802"/>
            <a:chExt cx="2789069" cy="2150739"/>
          </a:xfrm>
        </p:grpSpPr>
        <p:sp>
          <p:nvSpPr>
            <p:cNvPr id="8" name="TextBox 7"/>
            <p:cNvSpPr txBox="1"/>
            <p:nvPr/>
          </p:nvSpPr>
          <p:spPr>
            <a:xfrm>
              <a:off x="1168723" y="2270098"/>
              <a:ext cx="1879041" cy="1107996"/>
            </a:xfrm>
            <a:prstGeom prst="rect">
              <a:avLst/>
            </a:prstGeom>
          </p:spPr>
          <p:txBody>
            <a:bodyPr wrap="none" rtlCol="0">
              <a:spAutoFit/>
            </a:bodyPr>
            <a:lstStyle/>
            <a:p>
              <a:r>
                <a:rPr lang="en-CA" sz="6600" b="1">
                  <a:solidFill>
                    <a:srgbClr val="D9A210"/>
                  </a:solidFill>
                </a:rPr>
                <a:t>33%</a:t>
              </a:r>
            </a:p>
          </p:txBody>
        </p:sp>
        <p:sp>
          <p:nvSpPr>
            <p:cNvPr id="9" name="TextBox 8"/>
            <p:cNvSpPr txBox="1"/>
            <p:nvPr/>
          </p:nvSpPr>
          <p:spPr>
            <a:xfrm>
              <a:off x="861214" y="3202990"/>
              <a:ext cx="2510246" cy="954107"/>
            </a:xfrm>
            <a:prstGeom prst="rect">
              <a:avLst/>
            </a:prstGeom>
          </p:spPr>
          <p:txBody>
            <a:bodyPr wrap="square" rtlCol="0">
              <a:spAutoFit/>
            </a:bodyPr>
            <a:lstStyle/>
            <a:p>
              <a:pPr algn="ctr"/>
              <a:r>
                <a:rPr lang="en-US" sz="1400" dirty="0" smtClean="0">
                  <a:solidFill>
                    <a:srgbClr val="333333"/>
                  </a:solidFill>
                </a:rPr>
                <a:t>75% </a:t>
              </a:r>
              <a:r>
                <a:rPr lang="en-US" sz="1400" dirty="0">
                  <a:solidFill>
                    <a:srgbClr val="333333"/>
                  </a:solidFill>
                </a:rPr>
                <a:t>of respondents highlighted Microsoft, followed by </a:t>
              </a:r>
              <a:r>
                <a:rPr lang="en-US" sz="1400" dirty="0" smtClean="0">
                  <a:solidFill>
                    <a:srgbClr val="333333"/>
                  </a:solidFill>
                </a:rPr>
                <a:t>53% </a:t>
              </a:r>
              <a:r>
                <a:rPr lang="en-US" sz="1400" dirty="0">
                  <a:solidFill>
                    <a:srgbClr val="333333"/>
                  </a:solidFill>
                </a:rPr>
                <a:t>for Oracle and </a:t>
              </a:r>
              <a:r>
                <a:rPr lang="en-US" sz="1400" dirty="0" smtClean="0">
                  <a:solidFill>
                    <a:srgbClr val="333333"/>
                  </a:solidFill>
                </a:rPr>
                <a:t>33% </a:t>
              </a:r>
              <a:r>
                <a:rPr lang="en-US" sz="1400" dirty="0">
                  <a:solidFill>
                    <a:srgbClr val="333333"/>
                  </a:solidFill>
                </a:rPr>
                <a:t>for SAP.</a:t>
              </a:r>
            </a:p>
          </p:txBody>
        </p:sp>
        <p:sp>
          <p:nvSpPr>
            <p:cNvPr id="10" name="Half Frame 9"/>
            <p:cNvSpPr/>
            <p:nvPr/>
          </p:nvSpPr>
          <p:spPr>
            <a:xfrm>
              <a:off x="784004" y="2221802"/>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solidFill>
                  <a:srgbClr val="333333"/>
                </a:solidFill>
              </a:endParaRPr>
            </a:p>
          </p:txBody>
        </p:sp>
        <p:sp>
          <p:nvSpPr>
            <p:cNvPr id="11" name="Half Frame 10"/>
            <p:cNvSpPr/>
            <p:nvPr/>
          </p:nvSpPr>
          <p:spPr>
            <a:xfrm rot="10800000">
              <a:off x="3169847" y="4028655"/>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solidFill>
                  <a:srgbClr val="333333"/>
                </a:solidFill>
              </a:endParaRPr>
            </a:p>
          </p:txBody>
        </p:sp>
      </p:grpSp>
      <p:sp>
        <p:nvSpPr>
          <p:cNvPr id="12" name="Rectangle 11"/>
          <p:cNvSpPr/>
          <p:nvPr/>
        </p:nvSpPr>
        <p:spPr>
          <a:xfrm>
            <a:off x="6668219" y="6128124"/>
            <a:ext cx="2324271" cy="261610"/>
          </a:xfrm>
          <a:prstGeom prst="rect">
            <a:avLst/>
          </a:prstGeom>
        </p:spPr>
        <p:txBody>
          <a:bodyPr wrap="square">
            <a:spAutoFit/>
          </a:bodyPr>
          <a:lstStyle/>
          <a:p>
            <a:r>
              <a:rPr lang="en-CA" sz="1100" dirty="0"/>
              <a:t>Source: </a:t>
            </a:r>
            <a:r>
              <a:rPr lang="en-CA" sz="1100" dirty="0">
                <a:hlinkClick r:id="rId2"/>
              </a:rPr>
              <a:t>Snow </a:t>
            </a:r>
            <a:r>
              <a:rPr lang="en-CA" sz="1100" dirty="0" smtClean="0">
                <a:hlinkClick r:id="rId2"/>
              </a:rPr>
              <a:t>Software</a:t>
            </a:r>
            <a:r>
              <a:rPr lang="en-CA" sz="1100" dirty="0" smtClean="0"/>
              <a:t> (2016)</a:t>
            </a:r>
            <a:endParaRPr lang="en-CA" sz="1100" dirty="0"/>
          </a:p>
        </p:txBody>
      </p:sp>
      <p:sp>
        <p:nvSpPr>
          <p:cNvPr id="14" name="TextBox 13"/>
          <p:cNvSpPr txBox="1"/>
          <p:nvPr/>
        </p:nvSpPr>
        <p:spPr>
          <a:xfrm>
            <a:off x="367780" y="1277934"/>
            <a:ext cx="8385695" cy="646331"/>
          </a:xfrm>
          <a:prstGeom prst="rect">
            <a:avLst/>
          </a:prstGeom>
        </p:spPr>
        <p:txBody>
          <a:bodyPr wrap="square" rtlCol="0">
            <a:spAutoFit/>
          </a:bodyPr>
          <a:lstStyle/>
          <a:p>
            <a:r>
              <a:rPr lang="en-CA" b="1" dirty="0"/>
              <a:t>In a study conducted by Snow </a:t>
            </a:r>
            <a:r>
              <a:rPr lang="en-CA" b="1" dirty="0" smtClean="0"/>
              <a:t>Software, </a:t>
            </a:r>
            <a:r>
              <a:rPr lang="en-CA" b="1" dirty="0"/>
              <a:t>participating organizations </a:t>
            </a:r>
            <a:r>
              <a:rPr lang="en-CA" b="1" dirty="0" smtClean="0"/>
              <a:t>identified </a:t>
            </a:r>
            <a:r>
              <a:rPr lang="en-CA" b="1" dirty="0"/>
              <a:t>the top three vendors they feared being audited by: </a:t>
            </a:r>
          </a:p>
        </p:txBody>
      </p:sp>
      <p:sp>
        <p:nvSpPr>
          <p:cNvPr id="17" name="Rectangle 16"/>
          <p:cNvSpPr/>
          <p:nvPr/>
        </p:nvSpPr>
        <p:spPr>
          <a:xfrm>
            <a:off x="367780" y="4846453"/>
            <a:ext cx="8263652" cy="1200329"/>
          </a:xfrm>
          <a:prstGeom prst="rect">
            <a:avLst/>
          </a:prstGeom>
        </p:spPr>
        <p:txBody>
          <a:bodyPr wrap="square">
            <a:spAutoFit/>
          </a:bodyPr>
          <a:lstStyle/>
          <a:p>
            <a:r>
              <a:rPr lang="en-US" b="1">
                <a:latin typeface="Open Sans"/>
              </a:rPr>
              <a:t>The top three reasons given for audit angst include:</a:t>
            </a:r>
          </a:p>
          <a:p>
            <a:pPr marL="285750" indent="-285750">
              <a:buFont typeface="Arial" panose="020B0604020202020204" pitchFamily="34" charset="0"/>
              <a:buChar char="•"/>
            </a:pPr>
            <a:r>
              <a:rPr lang="en-US">
                <a:latin typeface="Open Sans"/>
              </a:rPr>
              <a:t>The likelihood that the audit will cost money in true-up fees or fines (29%)</a:t>
            </a:r>
          </a:p>
          <a:p>
            <a:pPr marL="285750" indent="-285750">
              <a:buFont typeface="Arial" panose="020B0604020202020204" pitchFamily="34" charset="0"/>
              <a:buChar char="•"/>
            </a:pPr>
            <a:r>
              <a:rPr lang="en-US">
                <a:latin typeface="Open Sans"/>
              </a:rPr>
              <a:t>Having to explain unbudgeted costs to business management (19%)</a:t>
            </a:r>
          </a:p>
          <a:p>
            <a:pPr marL="285750" indent="-285750">
              <a:buFont typeface="Arial" panose="020B0604020202020204" pitchFamily="34" charset="0"/>
              <a:buChar char="•"/>
            </a:pPr>
            <a:r>
              <a:rPr lang="en-US">
                <a:latin typeface="Open Sans"/>
              </a:rPr>
              <a:t>The disruption caused to normal business operations (19%).</a:t>
            </a:r>
            <a:endParaRPr lang="en-CA"/>
          </a:p>
        </p:txBody>
      </p:sp>
    </p:spTree>
    <p:extLst>
      <p:ext uri="{BB962C8B-B14F-4D97-AF65-F5344CB8AC3E}">
        <p14:creationId xmlns:p14="http://schemas.microsoft.com/office/powerpoint/2010/main" val="50283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US" sz="2400" dirty="0">
                <a:solidFill>
                  <a:schemeClr val="bg1"/>
                </a:solidFill>
              </a:rPr>
              <a:t>SAP UK </a:t>
            </a:r>
            <a:r>
              <a:rPr lang="en-US" sz="2400" dirty="0" smtClean="0">
                <a:solidFill>
                  <a:schemeClr val="bg1"/>
                </a:solidFill>
              </a:rPr>
              <a:t>v. </a:t>
            </a:r>
            <a:r>
              <a:rPr lang="en-US" sz="2400" dirty="0">
                <a:solidFill>
                  <a:schemeClr val="bg1"/>
                </a:solidFill>
              </a:rPr>
              <a:t>Diageo</a:t>
            </a:r>
            <a:endParaRPr lang="en-CA" sz="2400" dirty="0">
              <a:latin typeface="+mj-lt"/>
            </a:endParaRP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a:t>CASE STUDY</a:t>
              </a: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a:solidFill>
                    <a:schemeClr val="bg1"/>
                  </a:solidFill>
                </a:rPr>
                <a:t>Industry</a:t>
              </a:r>
            </a:p>
            <a:p>
              <a:pPr algn="r">
                <a:lnSpc>
                  <a:spcPct val="150000"/>
                </a:lnSpc>
              </a:pPr>
              <a:r>
                <a:rPr lang="en-CA" sz="1200" b="1">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CPG</a:t>
              </a:r>
            </a:p>
            <a:p>
              <a:r>
                <a:rPr lang="en-CA" b="0" i="1" dirty="0">
                  <a:hlinkClick r:id="rId3"/>
                </a:rPr>
                <a:t>Dentons</a:t>
              </a:r>
              <a:endParaRPr lang="en-CA" b="0" i="1" dirty="0"/>
            </a:p>
          </p:txBody>
        </p:sp>
      </p:grpSp>
      <p:pic>
        <p:nvPicPr>
          <p:cNvPr id="24" name="Picture 23"/>
          <p:cNvPicPr>
            <a:picLocks noChangeAspect="1"/>
          </p:cNvPicPr>
          <p:nvPr/>
        </p:nvPicPr>
        <p:blipFill>
          <a:blip r:embed="rId4"/>
          <a:stretch>
            <a:fillRect/>
          </a:stretch>
        </p:blipFill>
        <p:spPr>
          <a:xfrm>
            <a:off x="5854401" y="442533"/>
            <a:ext cx="2887802" cy="892368"/>
          </a:xfrm>
          <a:prstGeom prst="rect">
            <a:avLst/>
          </a:prstGeom>
        </p:spPr>
      </p:pic>
      <p:grpSp>
        <p:nvGrpSpPr>
          <p:cNvPr id="10" name="Group 9"/>
          <p:cNvGrpSpPr/>
          <p:nvPr/>
        </p:nvGrpSpPr>
        <p:grpSpPr>
          <a:xfrm>
            <a:off x="1" y="1935902"/>
            <a:ext cx="9143999" cy="4615315"/>
            <a:chOff x="-22328" y="1887962"/>
            <a:chExt cx="9143999" cy="4615315"/>
          </a:xfrm>
        </p:grpSpPr>
        <p:sp>
          <p:nvSpPr>
            <p:cNvPr id="18" name="Rectangle 3"/>
            <p:cNvSpPr/>
            <p:nvPr/>
          </p:nvSpPr>
          <p:spPr>
            <a:xfrm>
              <a:off x="130666" y="4989040"/>
              <a:ext cx="8991005" cy="1482705"/>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a:latin typeface="+mj-lt"/>
              </a:endParaRPr>
            </a:p>
          </p:txBody>
        </p:sp>
        <p:sp>
          <p:nvSpPr>
            <p:cNvPr id="3" name="Rectangle 3"/>
            <p:cNvSpPr/>
            <p:nvPr/>
          </p:nvSpPr>
          <p:spPr>
            <a:xfrm>
              <a:off x="-22328" y="1887962"/>
              <a:ext cx="5299116" cy="458378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a:latin typeface="+mj-lt"/>
              </a:endParaRPr>
            </a:p>
          </p:txBody>
        </p:sp>
        <p:sp>
          <p:nvSpPr>
            <p:cNvPr id="4" name="TextBox 3"/>
            <p:cNvSpPr txBox="1"/>
            <p:nvPr/>
          </p:nvSpPr>
          <p:spPr>
            <a:xfrm>
              <a:off x="130665" y="2016272"/>
              <a:ext cx="4993128" cy="3554819"/>
            </a:xfrm>
            <a:prstGeom prst="rect">
              <a:avLst/>
            </a:prstGeom>
          </p:spPr>
          <p:txBody>
            <a:bodyPr wrap="square" rtlCol="0">
              <a:spAutoFit/>
            </a:bodyPr>
            <a:lstStyle/>
            <a:p>
              <a:pPr>
                <a:spcAft>
                  <a:spcPts val="600"/>
                </a:spcAft>
              </a:pPr>
              <a:r>
                <a:rPr lang="en-US" sz="1100" dirty="0">
                  <a:solidFill>
                    <a:schemeClr val="bg1"/>
                  </a:solidFill>
                </a:rPr>
                <a:t>Indirect access of software has caused massive amounts of confusion in the SAP practitioner community with regards to the interpretation and application of what constitutes use. A recent ruling by the UK High Court in favor of SAP in the case of SAP UK </a:t>
              </a:r>
              <a:r>
                <a:rPr lang="en-US" sz="1100" dirty="0" smtClean="0">
                  <a:solidFill>
                    <a:schemeClr val="bg1"/>
                  </a:solidFill>
                </a:rPr>
                <a:t>v. </a:t>
              </a:r>
              <a:r>
                <a:rPr lang="en-US" sz="1100" dirty="0">
                  <a:solidFill>
                    <a:schemeClr val="bg1"/>
                  </a:solidFill>
                </a:rPr>
                <a:t>Diageo Great Britain </a:t>
              </a:r>
              <a:r>
                <a:rPr lang="en-US" sz="1100" dirty="0" smtClean="0">
                  <a:solidFill>
                    <a:schemeClr val="bg1"/>
                  </a:solidFill>
                </a:rPr>
                <a:t>Ltd. </a:t>
              </a:r>
              <a:r>
                <a:rPr lang="en-US" sz="1100" dirty="0">
                  <a:solidFill>
                    <a:schemeClr val="bg1"/>
                  </a:solidFill>
                </a:rPr>
                <a:t>has cast a new light on this issue, sending waves of fear cascading across the SAP’s vast user community. Salesforce was </a:t>
              </a:r>
              <a:r>
                <a:rPr lang="en-US" sz="1100" dirty="0" smtClean="0">
                  <a:solidFill>
                    <a:schemeClr val="bg1"/>
                  </a:solidFill>
                </a:rPr>
                <a:t>used </a:t>
              </a:r>
              <a:r>
                <a:rPr lang="en-US" sz="1100" dirty="0">
                  <a:solidFill>
                    <a:schemeClr val="bg1"/>
                  </a:solidFill>
                </a:rPr>
                <a:t>by Diageo’s 5,800 customers to place orders </a:t>
              </a:r>
              <a:r>
                <a:rPr lang="en-US" sz="1100" dirty="0" smtClean="0">
                  <a:solidFill>
                    <a:schemeClr val="bg1"/>
                  </a:solidFill>
                </a:rPr>
                <a:t>and a second </a:t>
              </a:r>
              <a:r>
                <a:rPr lang="en-US" sz="1100" dirty="0">
                  <a:solidFill>
                    <a:schemeClr val="bg1"/>
                  </a:solidFill>
                </a:rPr>
                <a:t>Salesforce application </a:t>
              </a:r>
              <a:r>
                <a:rPr lang="en-US" sz="1100" dirty="0" smtClean="0">
                  <a:solidFill>
                    <a:schemeClr val="bg1"/>
                  </a:solidFill>
                </a:rPr>
                <a:t>was used </a:t>
              </a:r>
              <a:r>
                <a:rPr lang="en-US" sz="1100" dirty="0">
                  <a:solidFill>
                    <a:schemeClr val="bg1"/>
                  </a:solidFill>
                </a:rPr>
                <a:t>by Diageo’s sales staff to access customer data residing in an Oracle database supporting the </a:t>
              </a:r>
              <a:r>
                <a:rPr lang="en-US" sz="1100" dirty="0" err="1">
                  <a:solidFill>
                    <a:schemeClr val="bg1"/>
                  </a:solidFill>
                </a:rPr>
                <a:t>mySAP</a:t>
              </a:r>
              <a:r>
                <a:rPr lang="en-US" sz="1100" dirty="0">
                  <a:solidFill>
                    <a:schemeClr val="bg1"/>
                  </a:solidFill>
                </a:rPr>
                <a:t> ERP software. SAP </a:t>
              </a:r>
              <a:r>
                <a:rPr lang="en-US" sz="1100" dirty="0" smtClean="0">
                  <a:solidFill>
                    <a:schemeClr val="bg1"/>
                  </a:solidFill>
                </a:rPr>
                <a:t>claimed it was </a:t>
              </a:r>
              <a:r>
                <a:rPr lang="en-US" sz="1100" dirty="0">
                  <a:solidFill>
                    <a:schemeClr val="bg1"/>
                  </a:solidFill>
                </a:rPr>
                <a:t>due additional license fees and back support in the amount of ~$74M USD as a result of Diageo’s integration and use of the SAP software through third-party software from Salesforce.com. </a:t>
              </a:r>
            </a:p>
            <a:p>
              <a:pPr>
                <a:spcAft>
                  <a:spcPts val="600"/>
                </a:spcAft>
              </a:pP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The UK court has ruled in favor of SAP with the exact amount of damages to be determined at a later date. This type of third-party software integration was ruled to constitute indirect access of the SAP software and, as such, does allow SAP to charge for this usage but the court has yet to determine the value of this type of </a:t>
              </a:r>
              <a:r>
                <a:rPr lang="en-US" sz="1100" dirty="0" smtClean="0">
                  <a:solidFill>
                    <a:schemeClr val="bg1"/>
                  </a:solidFill>
                  <a:latin typeface="Arial" panose="020B0604020202020204" pitchFamily="34" charset="0"/>
                  <a:ea typeface="Calibri" panose="020F0502020204030204" pitchFamily="34" charset="0"/>
                  <a:cs typeface="Arial" panose="020B0604020202020204" pitchFamily="34" charset="0"/>
                </a:rPr>
                <a:t>access. Another </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clause within Diageo’s SAP agreement stated that any use of the SAP software from which Diageo is not explicitly licensed for within the contract, </a:t>
              </a:r>
              <a:r>
                <a:rPr lang="en-US" sz="1100" dirty="0" smtClean="0">
                  <a:solidFill>
                    <a:schemeClr val="bg1"/>
                  </a:solidFill>
                  <a:latin typeface="Arial" panose="020B0604020202020204" pitchFamily="34" charset="0"/>
                  <a:ea typeface="Calibri" panose="020F0502020204030204" pitchFamily="34" charset="0"/>
                  <a:cs typeface="Arial" panose="020B0604020202020204" pitchFamily="34" charset="0"/>
                </a:rPr>
                <a:t>but a </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business </a:t>
              </a:r>
              <a:r>
                <a:rPr lang="en-US" sz="1100" dirty="0" smtClean="0">
                  <a:solidFill>
                    <a:schemeClr val="bg1"/>
                  </a:solidFill>
                  <a:latin typeface="Arial" panose="020B0604020202020204" pitchFamily="34" charset="0"/>
                  <a:ea typeface="Calibri" panose="020F0502020204030204" pitchFamily="34" charset="0"/>
                  <a:cs typeface="Arial" panose="020B0604020202020204" pitchFamily="34" charset="0"/>
                </a:rPr>
                <a:t>benefit is derived, the </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compensation would be negotiated between the two parties.</a:t>
              </a:r>
              <a:endParaRPr lang="en-US" sz="1100" dirty="0">
                <a:solidFill>
                  <a:schemeClr val="bg1"/>
                </a:solidFill>
              </a:endParaRPr>
            </a:p>
          </p:txBody>
        </p:sp>
        <p:pic>
          <p:nvPicPr>
            <p:cNvPr id="7" name="Picture 6"/>
            <p:cNvPicPr>
              <a:picLocks noChangeAspect="1"/>
            </p:cNvPicPr>
            <p:nvPr/>
          </p:nvPicPr>
          <p:blipFill rotWithShape="1">
            <a:blip r:embed="rId5"/>
            <a:stretch/>
          </p:blipFill>
          <p:spPr>
            <a:xfrm>
              <a:off x="5318981" y="1912407"/>
              <a:ext cx="3649693" cy="3021921"/>
            </a:xfrm>
            <a:prstGeom prst="rect">
              <a:avLst/>
            </a:prstGeom>
            <a:noFill/>
            <a:ln>
              <a:noFill/>
            </a:ln>
          </p:spPr>
        </p:pic>
        <p:sp>
          <p:nvSpPr>
            <p:cNvPr id="8" name="Rectangle 7"/>
            <p:cNvSpPr/>
            <p:nvPr/>
          </p:nvSpPr>
          <p:spPr>
            <a:xfrm>
              <a:off x="130665" y="5583795"/>
              <a:ext cx="8805296" cy="919482"/>
            </a:xfrm>
            <a:prstGeom prst="rect">
              <a:avLst/>
            </a:prstGeom>
          </p:spPr>
          <p:txBody>
            <a:bodyPr wrap="square">
              <a:spAutoFit/>
            </a:bodyPr>
            <a:lstStyle/>
            <a:p>
              <a:pPr>
                <a:lnSpc>
                  <a:spcPct val="107000"/>
                </a:lnSpc>
                <a:spcAft>
                  <a:spcPts val="800"/>
                </a:spcAft>
              </a:pPr>
              <a:r>
                <a:rPr lang="en-US" sz="1100" dirty="0">
                  <a:solidFill>
                    <a:schemeClr val="bg1"/>
                  </a:solidFill>
                </a:rPr>
                <a:t>With this recent UK court ruling against Diageo, SAP has the law on its side as it comes knocking on customers’ doors in search of this </a:t>
              </a:r>
              <a:r>
                <a:rPr lang="en-US" sz="1100" dirty="0" smtClean="0">
                  <a:solidFill>
                    <a:schemeClr val="bg1"/>
                  </a:solidFill>
                </a:rPr>
                <a:t>noncompliance </a:t>
              </a:r>
              <a:r>
                <a:rPr lang="en-US" sz="1100" dirty="0">
                  <a:solidFill>
                    <a:schemeClr val="bg1"/>
                  </a:solidFill>
                </a:rPr>
                <a:t>scenario. In today’s cloud-enabled world, where SAP is more frequently the “back-end” system, it is very difficult for most organizations to avoid integrating homegrown or third-party applications into their ERP environments.</a:t>
              </a:r>
              <a:endParaRPr lang="en-CA" sz="1100" dirty="0">
                <a:solidFill>
                  <a:schemeClr val="bg1"/>
                </a:solidFill>
              </a:endParaRPr>
            </a:p>
            <a:p>
              <a:pPr>
                <a:lnSpc>
                  <a:spcPct val="107000"/>
                </a:lnSpc>
                <a:spcAft>
                  <a:spcPts val="800"/>
                </a:spcAft>
              </a:pPr>
              <a:endParaRPr lang="en-CA"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p:cNvSpPr txBox="1"/>
            <p:nvPr/>
          </p:nvSpPr>
          <p:spPr>
            <a:xfrm>
              <a:off x="5276787" y="4989040"/>
              <a:ext cx="3844884" cy="461665"/>
            </a:xfrm>
            <a:prstGeom prst="rect">
              <a:avLst/>
            </a:prstGeom>
            <a:solidFill>
              <a:schemeClr val="bg1"/>
            </a:solidFill>
          </p:spPr>
          <p:txBody>
            <a:bodyPr wrap="square" rtlCol="0">
              <a:spAutoFit/>
            </a:bodyPr>
            <a:lstStyle/>
            <a:p>
              <a:r>
                <a:rPr lang="en-CA" sz="1200" dirty="0">
                  <a:hlinkClick r:id="rId6"/>
                </a:rPr>
                <a:t>In a poll on priorities when attempting to understand SAP licensing, indirect access was </a:t>
              </a:r>
              <a:r>
                <a:rPr lang="en-CA" sz="1200" dirty="0" smtClean="0">
                  <a:hlinkClick r:id="rId6"/>
                </a:rPr>
                <a:t>the clear </a:t>
              </a:r>
              <a:r>
                <a:rPr lang="en-CA" sz="1200" dirty="0">
                  <a:hlinkClick r:id="rId6"/>
                </a:rPr>
                <a:t>winner.</a:t>
              </a:r>
              <a:endParaRPr lang="en-CA" sz="1200" dirty="0"/>
            </a:p>
          </p:txBody>
        </p:sp>
      </p:grpSp>
    </p:spTree>
    <p:extLst>
      <p:ext uri="{BB962C8B-B14F-4D97-AF65-F5344CB8AC3E}">
        <p14:creationId xmlns:p14="http://schemas.microsoft.com/office/powerpoint/2010/main" val="867703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a:latin typeface="+mj-lt"/>
            </a:endParaRPr>
          </a:p>
        </p:txBody>
      </p:sp>
      <p:sp>
        <p:nvSpPr>
          <p:cNvPr id="5" name="Rectangle 4"/>
          <p:cNvSpPr/>
          <p:nvPr/>
        </p:nvSpPr>
        <p:spPr>
          <a:xfrm>
            <a:off x="0" y="1184574"/>
            <a:ext cx="9144000" cy="5348111"/>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0" tIns="0" rIns="108000" rtlCol="0" anchor="ctr" anchorCtr="0"/>
          <a:lstStyle/>
          <a:p>
            <a:endParaRPr lang="en-CA" sz="1200">
              <a:ln w="0"/>
              <a:solidFill>
                <a:schemeClr val="accent2"/>
              </a:solidFill>
              <a:effectLst>
                <a:outerShdw sx="1000" sy="1000" algn="tl" rotWithShape="0">
                  <a:schemeClr val="dk1"/>
                </a:outerShdw>
              </a:effectLst>
            </a:endParaRPr>
          </a:p>
        </p:txBody>
      </p:sp>
      <p:sp>
        <p:nvSpPr>
          <p:cNvPr id="7" name="Title 4"/>
          <p:cNvSpPr>
            <a:spLocks noGrp="1"/>
          </p:cNvSpPr>
          <p:nvPr>
            <p:ph type="title"/>
          </p:nvPr>
        </p:nvSpPr>
        <p:spPr>
          <a:xfrm>
            <a:off x="251520" y="260648"/>
            <a:ext cx="8625780" cy="864096"/>
          </a:xfrm>
        </p:spPr>
        <p:txBody>
          <a:bodyPr/>
          <a:lstStyle/>
          <a:p>
            <a:pPr marL="0" lvl="1" algn="l"/>
            <a:r>
              <a:rPr lang="en-CA" sz="2400">
                <a:solidFill>
                  <a:schemeClr val="bg1"/>
                </a:solidFill>
                <a:latin typeface="+mn-lt"/>
                <a:cs typeface="Arabic Typesetting" panose="03020402040406030203" pitchFamily="66" charset="-78"/>
              </a:rPr>
              <a:t>Apply licensing best practices and examine the potential for cost savings through an unbiased third-party perspective</a:t>
            </a:r>
            <a:endParaRPr lang="en-US">
              <a:latin typeface="+mn-lt"/>
            </a:endParaRPr>
          </a:p>
        </p:txBody>
      </p:sp>
      <p:sp>
        <p:nvSpPr>
          <p:cNvPr id="10" name="TextBox 9"/>
          <p:cNvSpPr txBox="1"/>
          <p:nvPr/>
        </p:nvSpPr>
        <p:spPr>
          <a:xfrm>
            <a:off x="5685875" y="1187678"/>
            <a:ext cx="3285260" cy="523220"/>
          </a:xfrm>
          <a:prstGeom prst="rect">
            <a:avLst/>
          </a:prstGeom>
        </p:spPr>
        <p:txBody>
          <a:bodyPr wrap="square" rtlCol="0">
            <a:spAutoFit/>
          </a:bodyPr>
          <a:lstStyle/>
          <a:p>
            <a:pPr algn="ctr"/>
            <a:r>
              <a:rPr lang="en-CA" sz="1400" b="1" i="1">
                <a:solidFill>
                  <a:schemeClr val="accent2"/>
                </a:solidFill>
              </a:rPr>
              <a:t>Preventative practices can help find measured value ($)</a:t>
            </a:r>
          </a:p>
        </p:txBody>
      </p:sp>
      <p:sp>
        <p:nvSpPr>
          <p:cNvPr id="13" name="Rectangle 12"/>
          <p:cNvSpPr/>
          <p:nvPr/>
        </p:nvSpPr>
        <p:spPr>
          <a:xfrm>
            <a:off x="1992914" y="3792551"/>
            <a:ext cx="4780631" cy="7128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1992915" y="1996587"/>
            <a:ext cx="4785757" cy="913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p:nvSpPr>
        <p:spPr>
          <a:xfrm>
            <a:off x="718727" y="4766091"/>
            <a:ext cx="4267711" cy="307777"/>
          </a:xfrm>
          <a:prstGeom prst="rect">
            <a:avLst/>
          </a:prstGeom>
        </p:spPr>
        <p:txBody>
          <a:bodyPr wrap="square">
            <a:spAutoFit/>
          </a:bodyPr>
          <a:lstStyle/>
          <a:p>
            <a:endParaRPr lang="en-CA" sz="1400" b="1">
              <a:solidFill>
                <a:schemeClr val="accent1"/>
              </a:solidFill>
            </a:endParaRPr>
          </a:p>
        </p:txBody>
      </p:sp>
      <p:sp>
        <p:nvSpPr>
          <p:cNvPr id="36" name="Freeform 35"/>
          <p:cNvSpPr/>
          <p:nvPr/>
        </p:nvSpPr>
        <p:spPr>
          <a:xfrm>
            <a:off x="181758" y="1280069"/>
            <a:ext cx="1152418" cy="1461065"/>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6" rIns="8889" bIns="490904" numCol="1" spcCol="1270" anchor="t" anchorCtr="0">
            <a:noAutofit/>
          </a:bodyPr>
          <a:lstStyle/>
          <a:p>
            <a:pPr algn="ctr"/>
            <a:r>
              <a:rPr lang="en-US" sz="1200">
                <a:solidFill>
                  <a:srgbClr val="FFFFFF"/>
                </a:solidFill>
              </a:rPr>
              <a:t>Establish Licensing Requirements</a:t>
            </a:r>
          </a:p>
        </p:txBody>
      </p:sp>
      <p:sp>
        <p:nvSpPr>
          <p:cNvPr id="37" name="Rectangle 36"/>
          <p:cNvSpPr/>
          <p:nvPr/>
        </p:nvSpPr>
        <p:spPr>
          <a:xfrm>
            <a:off x="1415298" y="1563016"/>
            <a:ext cx="4088820"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49" rIns="50049" bIns="50050" numCol="1" spcCol="1270" anchor="ctr" anchorCtr="0">
            <a:noAutofit/>
          </a:bodyPr>
          <a:lstStyle/>
          <a:p>
            <a:pPr marL="171450" lvl="1" indent="-171450" algn="l" defTabSz="444500">
              <a:lnSpc>
                <a:spcPct val="90000"/>
              </a:lnSpc>
              <a:spcBef>
                <a:spcPct val="0"/>
              </a:spcBef>
              <a:spcAft>
                <a:spcPct val="15000"/>
              </a:spcAft>
              <a:buFont typeface="Arial" panose="020B0604020202020204" pitchFamily="34" charset="0"/>
              <a:buChar char="•"/>
            </a:pPr>
            <a:r>
              <a:rPr lang="en-CA" sz="1000" kern="1200" dirty="0"/>
              <a:t>Understand </a:t>
            </a:r>
            <a:r>
              <a:rPr lang="en-CA" sz="1000" kern="1200" dirty="0" err="1"/>
              <a:t>SAP’s</a:t>
            </a:r>
            <a:r>
              <a:rPr lang="en-CA" sz="1000" kern="1200" dirty="0"/>
              <a:t> product landscape</a:t>
            </a:r>
          </a:p>
          <a:p>
            <a:pPr marL="171450" lvl="1" indent="-171450" defTabSz="444500">
              <a:lnSpc>
                <a:spcPct val="90000"/>
              </a:lnSpc>
              <a:spcBef>
                <a:spcPct val="0"/>
              </a:spcBef>
              <a:spcAft>
                <a:spcPct val="15000"/>
              </a:spcAft>
              <a:buFont typeface="Arial" panose="020B0604020202020204" pitchFamily="34" charset="0"/>
              <a:buChar char="•"/>
            </a:pPr>
            <a:r>
              <a:rPr lang="en-CA" sz="1000" dirty="0"/>
              <a:t>Examine SAP audits and be aware of red flags</a:t>
            </a:r>
            <a:endParaRPr lang="en-CA" sz="1000" kern="1200" dirty="0"/>
          </a:p>
          <a:p>
            <a:pPr marL="171450" lvl="1" indent="-171450" algn="l" defTabSz="444500">
              <a:lnSpc>
                <a:spcPct val="90000"/>
              </a:lnSpc>
              <a:spcBef>
                <a:spcPct val="0"/>
              </a:spcBef>
              <a:spcAft>
                <a:spcPct val="15000"/>
              </a:spcAft>
              <a:buFont typeface="Arial" panose="020B0604020202020204" pitchFamily="34" charset="0"/>
              <a:buChar char="•"/>
            </a:pPr>
            <a:r>
              <a:rPr lang="en-CA" sz="1000" kern="1200" dirty="0"/>
              <a:t>Conduct an internal SAM assessment</a:t>
            </a:r>
          </a:p>
          <a:p>
            <a:pPr marL="171450" lvl="1" indent="-171450" algn="l" defTabSz="444500">
              <a:lnSpc>
                <a:spcPct val="90000"/>
              </a:lnSpc>
              <a:spcBef>
                <a:spcPct val="0"/>
              </a:spcBef>
              <a:spcAft>
                <a:spcPct val="15000"/>
              </a:spcAft>
              <a:buFont typeface="Arial" panose="020B0604020202020204" pitchFamily="34" charset="0"/>
              <a:buChar char="•"/>
            </a:pPr>
            <a:r>
              <a:rPr lang="en-CA" sz="1000" kern="1200" dirty="0"/>
              <a:t>Build an effective licensing position</a:t>
            </a:r>
          </a:p>
        </p:txBody>
      </p:sp>
      <p:sp>
        <p:nvSpPr>
          <p:cNvPr id="38" name="Freeform 37"/>
          <p:cNvSpPr/>
          <p:nvPr/>
        </p:nvSpPr>
        <p:spPr>
          <a:xfrm>
            <a:off x="181758" y="2512089"/>
            <a:ext cx="1152418" cy="1461064"/>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t" anchorCtr="0">
            <a:noAutofit/>
          </a:bodyPr>
          <a:lstStyle/>
          <a:p>
            <a:pPr lvl="0" algn="ctr" defTabSz="622300">
              <a:lnSpc>
                <a:spcPct val="90000"/>
              </a:lnSpc>
              <a:spcBef>
                <a:spcPct val="0"/>
              </a:spcBef>
              <a:spcAft>
                <a:spcPct val="35000"/>
              </a:spcAft>
            </a:pPr>
            <a:r>
              <a:rPr lang="en-CA" sz="1200"/>
              <a:t>Evaluate Licensing Options</a:t>
            </a:r>
          </a:p>
        </p:txBody>
      </p:sp>
      <p:sp>
        <p:nvSpPr>
          <p:cNvPr id="39" name="Rectangle 38"/>
          <p:cNvSpPr/>
          <p:nvPr/>
        </p:nvSpPr>
        <p:spPr>
          <a:xfrm>
            <a:off x="1415298" y="2718914"/>
            <a:ext cx="4088820" cy="97129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49" rIns="50049" bIns="50050" numCol="1" spcCol="1270" anchor="ctr" anchorCtr="0">
            <a:noAutofit/>
          </a:bodyPr>
          <a:lstStyle/>
          <a:p>
            <a:pPr marL="171450" lvl="1" indent="-171450" defTabSz="444500">
              <a:lnSpc>
                <a:spcPct val="90000"/>
              </a:lnSpc>
              <a:spcBef>
                <a:spcPct val="0"/>
              </a:spcBef>
              <a:spcAft>
                <a:spcPct val="15000"/>
              </a:spcAft>
              <a:buFont typeface="Arial" panose="020B0604020202020204" pitchFamily="34" charset="0"/>
              <a:buChar char="•"/>
            </a:pPr>
            <a:r>
              <a:rPr lang="en-CA" sz="1000" dirty="0"/>
              <a:t>Optimal licensing models, whether named </a:t>
            </a:r>
            <a:r>
              <a:rPr lang="en-CA" sz="1000" dirty="0" smtClean="0"/>
              <a:t>user, engine, </a:t>
            </a:r>
            <a:r>
              <a:rPr lang="en-CA" sz="1000" dirty="0"/>
              <a:t>or </a:t>
            </a:r>
            <a:r>
              <a:rPr lang="en-CA" sz="1000" dirty="0" smtClean="0"/>
              <a:t>business metric</a:t>
            </a:r>
            <a:endParaRPr lang="en-CA" sz="1000" dirty="0"/>
          </a:p>
          <a:p>
            <a:pPr marL="171450" lvl="1" indent="-171450" defTabSz="444500">
              <a:lnSpc>
                <a:spcPct val="90000"/>
              </a:lnSpc>
              <a:spcBef>
                <a:spcPct val="0"/>
              </a:spcBef>
              <a:spcAft>
                <a:spcPct val="15000"/>
              </a:spcAft>
              <a:buFont typeface="Arial" panose="020B0604020202020204" pitchFamily="34" charset="0"/>
              <a:buChar char="•"/>
            </a:pPr>
            <a:r>
              <a:rPr lang="en-CA" sz="1000" dirty="0"/>
              <a:t>Cloud licensing options</a:t>
            </a:r>
          </a:p>
          <a:p>
            <a:pPr marL="171450" lvl="1" indent="-171450" defTabSz="444500">
              <a:lnSpc>
                <a:spcPct val="90000"/>
              </a:lnSpc>
              <a:spcBef>
                <a:spcPct val="0"/>
              </a:spcBef>
              <a:spcAft>
                <a:spcPct val="15000"/>
              </a:spcAft>
              <a:buFont typeface="Arial" panose="020B0604020202020204" pitchFamily="34" charset="0"/>
              <a:buChar char="•"/>
            </a:pPr>
            <a:r>
              <a:rPr lang="en-CA" sz="1000" dirty="0" smtClean="0"/>
              <a:t>Value </a:t>
            </a:r>
            <a:r>
              <a:rPr lang="en-CA" sz="1000" dirty="0"/>
              <a:t>of SAP support</a:t>
            </a:r>
          </a:p>
          <a:p>
            <a:pPr marL="57150" lvl="1" indent="-108000" defTabSz="444500">
              <a:lnSpc>
                <a:spcPct val="90000"/>
              </a:lnSpc>
              <a:spcBef>
                <a:spcPct val="0"/>
              </a:spcBef>
              <a:spcAft>
                <a:spcPct val="15000"/>
              </a:spcAft>
              <a:buChar char="••"/>
            </a:pPr>
            <a:endParaRPr lang="en-CA" sz="1000" dirty="0"/>
          </a:p>
        </p:txBody>
      </p:sp>
      <p:sp>
        <p:nvSpPr>
          <p:cNvPr id="40" name="Freeform 39"/>
          <p:cNvSpPr/>
          <p:nvPr/>
        </p:nvSpPr>
        <p:spPr>
          <a:xfrm>
            <a:off x="181758" y="3827985"/>
            <a:ext cx="1152418" cy="1377185"/>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t" anchorCtr="0">
            <a:noAutofit/>
          </a:bodyPr>
          <a:lstStyle/>
          <a:p>
            <a:pPr lvl="0" algn="ctr" defTabSz="622300">
              <a:lnSpc>
                <a:spcPct val="90000"/>
              </a:lnSpc>
              <a:spcBef>
                <a:spcPct val="0"/>
              </a:spcBef>
              <a:spcAft>
                <a:spcPct val="35000"/>
              </a:spcAft>
            </a:pPr>
            <a:r>
              <a:rPr lang="en-CA" sz="1200"/>
              <a:t>Evaluate Agreement Options</a:t>
            </a:r>
          </a:p>
        </p:txBody>
      </p:sp>
      <p:sp>
        <p:nvSpPr>
          <p:cNvPr id="41" name="Rectangle 40"/>
          <p:cNvSpPr/>
          <p:nvPr/>
        </p:nvSpPr>
        <p:spPr>
          <a:xfrm>
            <a:off x="1415298" y="4068992"/>
            <a:ext cx="4088820"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50" rIns="50049" bIns="50049" numCol="1" spcCol="1270" anchor="ctr" anchorCtr="0">
            <a:noAutofit/>
          </a:bodyPr>
          <a:lstStyle/>
          <a:p>
            <a:pPr marL="57150" lvl="1" indent="-108000" defTabSz="444500">
              <a:lnSpc>
                <a:spcPct val="90000"/>
              </a:lnSpc>
              <a:spcBef>
                <a:spcPct val="0"/>
              </a:spcBef>
              <a:spcAft>
                <a:spcPct val="15000"/>
              </a:spcAft>
              <a:buChar char="••"/>
            </a:pPr>
            <a:endParaRPr lang="en-CA" sz="1000" dirty="0" smtClean="0"/>
          </a:p>
          <a:p>
            <a:pPr marL="171450" lvl="1" indent="-171450" defTabSz="444500">
              <a:lnSpc>
                <a:spcPct val="90000"/>
              </a:lnSpc>
              <a:spcBef>
                <a:spcPct val="0"/>
              </a:spcBef>
              <a:spcAft>
                <a:spcPct val="15000"/>
              </a:spcAft>
              <a:buFont typeface="Arial" panose="020B0604020202020204" pitchFamily="34" charset="0"/>
              <a:buChar char="•"/>
            </a:pPr>
            <a:r>
              <a:rPr lang="en-CA" sz="1000" dirty="0" smtClean="0"/>
              <a:t>Subscription vs. </a:t>
            </a:r>
            <a:r>
              <a:rPr lang="en-CA" sz="1000" dirty="0"/>
              <a:t>perpetual licenses </a:t>
            </a:r>
          </a:p>
          <a:p>
            <a:pPr marL="171450" lvl="1" indent="-171450" defTabSz="444500">
              <a:lnSpc>
                <a:spcPct val="90000"/>
              </a:lnSpc>
              <a:spcBef>
                <a:spcPct val="0"/>
              </a:spcBef>
              <a:spcAft>
                <a:spcPct val="15000"/>
              </a:spcAft>
              <a:buFont typeface="Arial" panose="020B0604020202020204" pitchFamily="34" charset="0"/>
              <a:buChar char="•"/>
            </a:pPr>
            <a:r>
              <a:rPr lang="en-CA" sz="1000" dirty="0"/>
              <a:t>Agreement options open to </a:t>
            </a:r>
            <a:r>
              <a:rPr lang="en-CA" sz="1000" dirty="0" smtClean="0"/>
              <a:t>size </a:t>
            </a:r>
            <a:r>
              <a:rPr lang="en-CA" sz="1000" dirty="0"/>
              <a:t>of organization and products you’d like to license</a:t>
            </a:r>
          </a:p>
          <a:p>
            <a:pPr marL="171450" lvl="1" indent="-171450" defTabSz="444500">
              <a:lnSpc>
                <a:spcPct val="90000"/>
              </a:lnSpc>
              <a:spcBef>
                <a:spcPct val="0"/>
              </a:spcBef>
              <a:spcAft>
                <a:spcPct val="15000"/>
              </a:spcAft>
              <a:buFont typeface="Arial" panose="020B0604020202020204" pitchFamily="34" charset="0"/>
              <a:buChar char="•"/>
            </a:pPr>
            <a:r>
              <a:rPr lang="en-CA" sz="1000" dirty="0" smtClean="0"/>
              <a:t>Cloud </a:t>
            </a:r>
            <a:r>
              <a:rPr lang="en-CA" sz="1000" dirty="0"/>
              <a:t>agreement </a:t>
            </a:r>
            <a:r>
              <a:rPr lang="en-CA" sz="1000" dirty="0" smtClean="0"/>
              <a:t>options</a:t>
            </a:r>
          </a:p>
          <a:p>
            <a:pPr marL="171450" lvl="1" indent="-171450" defTabSz="444500">
              <a:lnSpc>
                <a:spcPct val="90000"/>
              </a:lnSpc>
              <a:spcBef>
                <a:spcPct val="0"/>
              </a:spcBef>
              <a:spcAft>
                <a:spcPct val="15000"/>
              </a:spcAft>
              <a:buFont typeface="Arial" panose="020B0604020202020204" pitchFamily="34" charset="0"/>
              <a:buChar char="•"/>
            </a:pPr>
            <a:r>
              <a:rPr lang="en-CA" sz="1000" dirty="0"/>
              <a:t>Terms and conditions to include that may not be standardized</a:t>
            </a:r>
          </a:p>
          <a:p>
            <a:pPr marL="57150" lvl="1" indent="-108000" defTabSz="444500">
              <a:lnSpc>
                <a:spcPct val="90000"/>
              </a:lnSpc>
              <a:spcBef>
                <a:spcPct val="0"/>
              </a:spcBef>
              <a:spcAft>
                <a:spcPct val="15000"/>
              </a:spcAft>
              <a:buChar char="••"/>
            </a:pPr>
            <a:endParaRPr lang="en-CA" sz="1000" dirty="0"/>
          </a:p>
        </p:txBody>
      </p:sp>
      <p:sp>
        <p:nvSpPr>
          <p:cNvPr id="42" name="Freeform 41"/>
          <p:cNvSpPr/>
          <p:nvPr/>
        </p:nvSpPr>
        <p:spPr>
          <a:xfrm>
            <a:off x="181758" y="4976125"/>
            <a:ext cx="1152418" cy="1461064"/>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t" anchorCtr="0">
            <a:noAutofit/>
          </a:bodyPr>
          <a:lstStyle/>
          <a:p>
            <a:pPr lvl="0" algn="ctr" defTabSz="622300">
              <a:lnSpc>
                <a:spcPct val="90000"/>
              </a:lnSpc>
              <a:spcBef>
                <a:spcPct val="0"/>
              </a:spcBef>
              <a:spcAft>
                <a:spcPct val="35000"/>
              </a:spcAft>
            </a:pPr>
            <a:r>
              <a:rPr lang="en-CA" sz="1200"/>
              <a:t>Purchase and Manage Licenses</a:t>
            </a:r>
          </a:p>
        </p:txBody>
      </p:sp>
      <p:sp>
        <p:nvSpPr>
          <p:cNvPr id="43" name="Rectangle 42"/>
          <p:cNvSpPr/>
          <p:nvPr/>
        </p:nvSpPr>
        <p:spPr>
          <a:xfrm>
            <a:off x="1415298" y="5259072"/>
            <a:ext cx="4088820"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50" rIns="50049" bIns="50049" numCol="1" spcCol="1270" anchor="ctr" anchorCtr="0">
            <a:noAutofit/>
          </a:bodyPr>
          <a:lstStyle/>
          <a:p>
            <a:pPr marL="171450" lvl="1" indent="-171450" algn="l" defTabSz="444500">
              <a:lnSpc>
                <a:spcPct val="90000"/>
              </a:lnSpc>
              <a:spcBef>
                <a:spcPct val="0"/>
              </a:spcBef>
              <a:spcAft>
                <a:spcPct val="15000"/>
              </a:spcAft>
              <a:buFont typeface="Arial" panose="020B0604020202020204" pitchFamily="34" charset="0"/>
              <a:buChar char="•"/>
            </a:pPr>
            <a:r>
              <a:rPr lang="en-CA" sz="1000" kern="1200" dirty="0"/>
              <a:t>Negotiating tactics to enhance your current strategy</a:t>
            </a:r>
          </a:p>
          <a:p>
            <a:pPr marL="171450" lvl="1" indent="-171450" defTabSz="444500">
              <a:lnSpc>
                <a:spcPct val="90000"/>
              </a:lnSpc>
              <a:spcBef>
                <a:spcPct val="0"/>
              </a:spcBef>
              <a:spcAft>
                <a:spcPct val="15000"/>
              </a:spcAft>
              <a:buFont typeface="Arial" panose="020B0604020202020204" pitchFamily="34" charset="0"/>
              <a:buChar char="•"/>
            </a:pPr>
            <a:r>
              <a:rPr lang="en-US" sz="1000" dirty="0" smtClean="0"/>
              <a:t>Control </a:t>
            </a:r>
            <a:r>
              <a:rPr lang="en-US" sz="1000" dirty="0"/>
              <a:t>the flow of communication</a:t>
            </a:r>
          </a:p>
          <a:p>
            <a:pPr marL="171450" lvl="1" indent="-171450" defTabSz="444500">
              <a:lnSpc>
                <a:spcPct val="90000"/>
              </a:lnSpc>
              <a:spcBef>
                <a:spcPct val="0"/>
              </a:spcBef>
              <a:spcAft>
                <a:spcPct val="15000"/>
              </a:spcAft>
              <a:buFont typeface="Arial" panose="020B0604020202020204" pitchFamily="34" charset="0"/>
              <a:buChar char="•"/>
            </a:pPr>
            <a:r>
              <a:rPr lang="en-US" sz="1000" dirty="0" smtClean="0"/>
              <a:t>Assign </a:t>
            </a:r>
            <a:r>
              <a:rPr lang="en-US" sz="1000" dirty="0"/>
              <a:t>the right people to manage the </a:t>
            </a:r>
            <a:r>
              <a:rPr lang="en-US" sz="1000" dirty="0" smtClean="0"/>
              <a:t>environment</a:t>
            </a:r>
            <a:endParaRPr lang="en-US" sz="1000" dirty="0"/>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29495" r="29163"/>
          <a:stretch/>
        </p:blipFill>
        <p:spPr>
          <a:xfrm>
            <a:off x="5801226" y="1710898"/>
            <a:ext cx="3256342" cy="4779678"/>
          </a:xfrm>
          <a:prstGeom prst="rect">
            <a:avLst/>
          </a:prstGeom>
        </p:spPr>
      </p:pic>
    </p:spTree>
    <p:extLst>
      <p:ext uri="{BB962C8B-B14F-4D97-AF65-F5344CB8AC3E}">
        <p14:creationId xmlns:p14="http://schemas.microsoft.com/office/powerpoint/2010/main" val="5222844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2367</Words>
  <Application>Microsoft Office PowerPoint</Application>
  <PresentationFormat>On-screen Show (4:3)</PresentationFormat>
  <Paragraphs>172</Paragraphs>
  <Slides>12</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21" baseType="lpstr">
      <vt:lpstr>Arabic Typesetting</vt:lpstr>
      <vt:lpstr>Arial</vt:lpstr>
      <vt:lpstr>Calibri</vt:lpstr>
      <vt:lpstr>Georgia</vt:lpstr>
      <vt:lpstr>Open Sans</vt:lpstr>
      <vt:lpstr>Roboto Slab Bold</vt:lpstr>
      <vt:lpstr>Wingdings</vt:lpstr>
      <vt:lpstr>Theme1</vt:lpstr>
      <vt:lpstr>PowerPoint Presentation</vt:lpstr>
      <vt:lpstr>PowerPoint Presentation</vt:lpstr>
      <vt:lpstr>Our understanding of the problem</vt:lpstr>
      <vt:lpstr>Executive summary</vt:lpstr>
      <vt:lpstr>The aim of this blueprint is to provide a foundational understanding of SAP licensing, support, and management</vt:lpstr>
      <vt:lpstr>Learn the “SAP way,” whether you are reviewing existing spend or considering the purchase of new products</vt:lpstr>
      <vt:lpstr>Beware of licensing help and whiteboarding sessions from SAP, which are a masked soft audit</vt:lpstr>
      <vt:lpstr>PowerPoint Presentation</vt:lpstr>
      <vt:lpstr>Apply licensing best practices and examine the potential for cost savings through an unbiased third-party perspective</vt:lpstr>
      <vt:lpstr>Use these icons to help direct you as you navigate this research </vt:lpstr>
      <vt:lpstr>Info-Tech offers various levels of support to best suit your needs</vt:lpstr>
      <vt:lpstr>Explore SAP Licensing and Optimize Spend – project overview</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2017-12-07T20:54:52Z</dcterms:modified>
</cp:coreProperties>
</file>