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20"/>
  </p:notesMasterIdLst>
  <p:handoutMasterIdLst>
    <p:handoutMasterId r:id="rId21"/>
  </p:handoutMasterIdLst>
  <p:sldIdLst>
    <p:sldId id="526" r:id="rId2"/>
    <p:sldId id="432" r:id="rId3"/>
    <p:sldId id="509" r:id="rId4"/>
    <p:sldId id="527" r:id="rId5"/>
    <p:sldId id="513" r:id="rId6"/>
    <p:sldId id="568" r:id="rId7"/>
    <p:sldId id="575" r:id="rId8"/>
    <p:sldId id="578" r:id="rId9"/>
    <p:sldId id="579" r:id="rId10"/>
    <p:sldId id="528" r:id="rId11"/>
    <p:sldId id="573" r:id="rId12"/>
    <p:sldId id="574" r:id="rId13"/>
    <p:sldId id="517" r:id="rId14"/>
    <p:sldId id="571" r:id="rId15"/>
    <p:sldId id="572" r:id="rId16"/>
    <p:sldId id="580" r:id="rId17"/>
    <p:sldId id="581" r:id="rId18"/>
    <p:sldId id="519" r:id="rId19"/>
  </p:sldIdLst>
  <p:sldSz cx="9144000" cy="6858000" type="screen4x3"/>
  <p:notesSz cx="6761163" cy="9942513"/>
  <p:custDataLst>
    <p:tags r:id="rId22"/>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31" userDrawn="1">
          <p15:clr>
            <a:srgbClr val="A4A3A4"/>
          </p15:clr>
        </p15:guide>
        <p15:guide id="3" orient="horz" pos="913" userDrawn="1">
          <p15:clr>
            <a:srgbClr val="A4A3A4"/>
          </p15:clr>
        </p15:guide>
        <p15:guide id="4" pos="5534" userDrawn="1">
          <p15:clr>
            <a:srgbClr val="A4A3A4"/>
          </p15:clr>
        </p15:guide>
        <p15:guide id="5" pos="158"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D99"/>
    <a:srgbClr val="60A4CE"/>
    <a:srgbClr val="65A1C9"/>
    <a:srgbClr val="142330"/>
    <a:srgbClr val="333333"/>
    <a:srgbClr val="243F54"/>
    <a:srgbClr val="29475F"/>
    <a:srgbClr val="D17D08"/>
    <a:srgbClr val="CECECE"/>
    <a:srgbClr val="AD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05" autoAdjust="0"/>
    <p:restoredTop sz="93722" autoAdjust="0"/>
  </p:normalViewPr>
  <p:slideViewPr>
    <p:cSldViewPr snapToObjects="1">
      <p:cViewPr varScale="1">
        <p:scale>
          <a:sx n="110" d="100"/>
          <a:sy n="110" d="100"/>
        </p:scale>
        <p:origin x="2346" y="108"/>
      </p:cViewPr>
      <p:guideLst>
        <p:guide orient="horz" pos="1207"/>
        <p:guide pos="431"/>
        <p:guide orient="horz" pos="913"/>
        <p:guide pos="5534"/>
        <p:guide pos="158"/>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964" y="90"/>
      </p:cViewPr>
      <p:guideLst>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smtClean="0"/>
              <a:t>Global Number of Unfilled Cybersecurity Jobs</a:t>
            </a:r>
            <a:endParaRPr lang="en-CA"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Sheet1!$A$2:$A$4</c:f>
              <c:numCache>
                <c:formatCode>General</c:formatCode>
                <c:ptCount val="3"/>
                <c:pt idx="0">
                  <c:v>2015</c:v>
                </c:pt>
                <c:pt idx="1">
                  <c:v>2019</c:v>
                </c:pt>
                <c:pt idx="2">
                  <c:v>2021</c:v>
                </c:pt>
              </c:numCache>
            </c:numRef>
          </c:cat>
          <c:val>
            <c:numRef>
              <c:f>Sheet1!$B$2:$B$4</c:f>
              <c:numCache>
                <c:formatCode>#,##0</c:formatCode>
                <c:ptCount val="3"/>
                <c:pt idx="0">
                  <c:v>1000000</c:v>
                </c:pt>
                <c:pt idx="1">
                  <c:v>1500000</c:v>
                </c:pt>
                <c:pt idx="2">
                  <c:v>3500000</c:v>
                </c:pt>
              </c:numCache>
            </c:numRef>
          </c:val>
          <c:smooth val="0"/>
        </c:ser>
        <c:dLbls>
          <c:showLegendKey val="0"/>
          <c:showVal val="0"/>
          <c:showCatName val="0"/>
          <c:showSerName val="0"/>
          <c:showPercent val="0"/>
          <c:showBubbleSize val="0"/>
        </c:dLbls>
        <c:marker val="1"/>
        <c:smooth val="0"/>
        <c:axId val="186425136"/>
        <c:axId val="186425696"/>
      </c:lineChart>
      <c:catAx>
        <c:axId val="18642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425696"/>
        <c:crosses val="autoZero"/>
        <c:auto val="1"/>
        <c:lblAlgn val="ctr"/>
        <c:lblOffset val="100"/>
        <c:noMultiLvlLbl val="0"/>
      </c:catAx>
      <c:valAx>
        <c:axId val="186425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42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29762" y="0"/>
            <a:ext cx="2929837" cy="497126"/>
          </a:xfrm>
          <a:prstGeom prst="rect">
            <a:avLst/>
          </a:prstGeom>
        </p:spPr>
        <p:txBody>
          <a:bodyPr vert="horz" lIns="92492" tIns="46246" rIns="92492" bIns="46246" rtlCol="0"/>
          <a:lstStyle>
            <a:lvl1pPr algn="r">
              <a:defRPr sz="1200"/>
            </a:lvl1pPr>
          </a:lstStyle>
          <a:p>
            <a:fld id="{110B9C36-03F4-41DF-9FFD-B4483F722394}" type="datetimeFigureOut">
              <a:rPr lang="en-CA" smtClean="0"/>
              <a:pPr/>
              <a:t>12/11/17</a:t>
            </a:fld>
            <a:endParaRPr lang="en-CA" dirty="0"/>
          </a:p>
        </p:txBody>
      </p:sp>
      <p:sp>
        <p:nvSpPr>
          <p:cNvPr id="4" name="Footer Placeholder 3"/>
          <p:cNvSpPr>
            <a:spLocks noGrp="1"/>
          </p:cNvSpPr>
          <p:nvPr>
            <p:ph type="ftr" sz="quarter" idx="2"/>
          </p:nvPr>
        </p:nvSpPr>
        <p:spPr>
          <a:xfrm>
            <a:off x="1" y="9443661"/>
            <a:ext cx="2929837" cy="497126"/>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29762" y="9443661"/>
            <a:ext cx="2929837" cy="497126"/>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99910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1"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29762"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895350" y="744538"/>
            <a:ext cx="4970463" cy="372903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76117" y="4722694"/>
            <a:ext cx="5408930" cy="4474131"/>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1" y="9443661"/>
            <a:ext cx="2929837" cy="497126"/>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29762" y="9443661"/>
            <a:ext cx="2929837" cy="497126"/>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59085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usinessinsurance.com/article/00010101/NEWS06/912317027/Implementation-deadline-nears-for-major-cyber-security-ru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forbes.com/sites/jeffkauflin/2017/03/16/the-fast-growing-job-with-a-huge-skills-gap-cyber-security/#c4a5fa95163a" TargetMode="External"/><Relationship Id="rId3" Type="http://schemas.openxmlformats.org/officeDocument/2006/relationships/hyperlink" Target="https://www.csoonline.com/article/3236485/data-protection/dealing-with-a-shortage-of-information-security-and-it-skill-sets.html" TargetMode="External"/><Relationship Id="rId7" Type="http://schemas.openxmlformats.org/officeDocument/2006/relationships/hyperlink" Target="https://www.csoonline.com/article/3120998/techology-business/zero-percent-cybersecurity-unemployment-1-million-jobs-unfilled.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isco.com/c/dam/en/us/solutions/collateral/security/annual-reports/acr-infographic-2017.pdf" TargetMode="External"/><Relationship Id="rId5" Type="http://schemas.openxmlformats.org/officeDocument/2006/relationships/hyperlink" Target="http://cyberseek.org/heatmap.html" TargetMode="External"/><Relationship Id="rId4" Type="http://schemas.openxmlformats.org/officeDocument/2006/relationships/hyperlink" Target="http://peninsulapress.com/2015/03/31/cybersecurity-jobs-growth/" TargetMode="External"/><Relationship Id="rId9" Type="http://schemas.openxmlformats.org/officeDocument/2006/relationships/hyperlink" Target="https://www.csoonline.com/article/3200024/security/cybersecurity-labor-crunch-to-hit-35-million-unfilled-jobs-by-2021.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318192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Thank you, Ed. Next we’ll move into the Regulatory, Legal, and Compliance section.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baseline="0" dirty="0" smtClean="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108425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CA" sz="1200" kern="1200" dirty="0" smtClean="0">
                <a:solidFill>
                  <a:schemeClr val="tx1"/>
                </a:solidFill>
                <a:effectLst/>
                <a:latin typeface="Helvetica" pitchFamily="34" charset="0"/>
                <a:ea typeface="+mn-ea"/>
                <a:cs typeface="+mn-cs"/>
              </a:rPr>
              <a:t>Financial institutions are a target for cybercrime for obvious reasons (hello personal and money-related data!) </a:t>
            </a:r>
            <a:r>
              <a:rPr lang="en-CA" sz="1200" kern="120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which is why increased stringency towards formalized security processes is becoming widespread</a:t>
            </a:r>
            <a:r>
              <a:rPr lang="en-CA" sz="1200" kern="1200" dirty="0" smtClean="0">
                <a:solidFill>
                  <a:schemeClr val="tx1"/>
                </a:solidFill>
                <a:effectLst/>
                <a:latin typeface="Helvetica" pitchFamily="34" charset="0"/>
                <a:ea typeface="+mn-ea"/>
                <a:cs typeface="+mn-cs"/>
              </a:rPr>
              <a:t>.</a:t>
            </a:r>
          </a:p>
          <a:p>
            <a:pPr rtl="0" fontAlgn="ctr"/>
            <a:endParaRPr lang="en-CA" sz="1200" kern="1200" dirty="0" smtClean="0">
              <a:solidFill>
                <a:schemeClr val="tx1"/>
              </a:solidFill>
              <a:effectLst/>
              <a:latin typeface="Helvetica" pitchFamily="34" charset="0"/>
              <a:ea typeface="+mn-ea"/>
              <a:cs typeface="+mn-cs"/>
            </a:endParaRPr>
          </a:p>
          <a:p>
            <a:pPr rtl="0" fontAlgn="ctr"/>
            <a:r>
              <a:rPr lang="en-CA" sz="1200" kern="1200" dirty="0" smtClean="0">
                <a:solidFill>
                  <a:schemeClr val="tx1"/>
                </a:solidFill>
                <a:effectLst/>
                <a:latin typeface="Helvetica" pitchFamily="34" charset="0"/>
                <a:ea typeface="+mn-ea"/>
                <a:cs typeface="+mn-cs"/>
              </a:rPr>
              <a:t>The New York State Department of Financial Services </a:t>
            </a:r>
            <a:r>
              <a:rPr lang="en-CA" sz="1200" kern="1200" dirty="0" smtClean="0">
                <a:solidFill>
                  <a:schemeClr val="tx1"/>
                </a:solidFill>
                <a:effectLst/>
                <a:latin typeface="Helvetica" pitchFamily="34" charset="0"/>
                <a:ea typeface="+mn-ea"/>
                <a:cs typeface="+mn-cs"/>
              </a:rPr>
              <a:t>cybersecurity </a:t>
            </a:r>
            <a:r>
              <a:rPr lang="en-CA" sz="1200" kern="1200" dirty="0" smtClean="0">
                <a:solidFill>
                  <a:schemeClr val="tx1"/>
                </a:solidFill>
                <a:effectLst/>
                <a:latin typeface="Helvetica" pitchFamily="34" charset="0"/>
                <a:ea typeface="+mn-ea"/>
                <a:cs typeface="+mn-cs"/>
              </a:rPr>
              <a:t>regulations are "due" in February 2018 </a:t>
            </a:r>
            <a:r>
              <a:rPr lang="en-CA" sz="1200" kern="120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these are also more commonly known as Part 500 of the Title 23 of the Official Compilation of Codes, Rules and Regulations </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These regulations require that banks, insurers, and other financial institutions have a </a:t>
            </a:r>
            <a:r>
              <a:rPr lang="en-CA" sz="1200" kern="1200" dirty="0" smtClean="0">
                <a:solidFill>
                  <a:schemeClr val="tx1"/>
                </a:solidFill>
                <a:effectLst/>
                <a:latin typeface="Helvetica" pitchFamily="34" charset="0"/>
                <a:ea typeface="+mn-ea"/>
                <a:cs typeface="+mn-cs"/>
              </a:rPr>
              <a:t>cybersecurity </a:t>
            </a:r>
            <a:r>
              <a:rPr lang="en-CA" sz="1200" kern="1200" dirty="0" smtClean="0">
                <a:solidFill>
                  <a:schemeClr val="tx1"/>
                </a:solidFill>
                <a:effectLst/>
                <a:latin typeface="Helvetica" pitchFamily="34" charset="0"/>
                <a:ea typeface="+mn-ea"/>
                <a:cs typeface="+mn-cs"/>
              </a:rPr>
              <a:t>program in place </a:t>
            </a:r>
            <a:r>
              <a:rPr lang="en-CA" sz="1200" kern="120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a sign that formalized programs across the board are becoming a reality at a government level.</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It</a:t>
            </a:r>
            <a:r>
              <a:rPr lang="en-CA" sz="1200" kern="1200" baseline="0" dirty="0" smtClean="0">
                <a:solidFill>
                  <a:schemeClr val="tx1"/>
                </a:solidFill>
                <a:effectLst/>
                <a:latin typeface="Helvetica" pitchFamily="34" charset="0"/>
                <a:ea typeface="+mn-ea"/>
                <a:cs typeface="+mn-cs"/>
              </a:rPr>
              <a:t> also</a:t>
            </a:r>
            <a:r>
              <a:rPr lang="en-CA" sz="1200" kern="1200" dirty="0" smtClean="0">
                <a:solidFill>
                  <a:schemeClr val="tx1"/>
                </a:solidFill>
                <a:effectLst/>
                <a:latin typeface="Helvetica" pitchFamily="34" charset="0"/>
                <a:ea typeface="+mn-ea"/>
                <a:cs typeface="+mn-cs"/>
              </a:rPr>
              <a:t> affects mortgage brokers, credit unions, foreign branches, private bankers, money </a:t>
            </a:r>
            <a:r>
              <a:rPr lang="en-CA" sz="1200" kern="1200" dirty="0" smtClean="0">
                <a:solidFill>
                  <a:schemeClr val="tx1"/>
                </a:solidFill>
                <a:effectLst/>
                <a:latin typeface="Helvetica" pitchFamily="34" charset="0"/>
                <a:ea typeface="+mn-ea"/>
                <a:cs typeface="+mn-cs"/>
              </a:rPr>
              <a:t>transmitters, </a:t>
            </a:r>
            <a:r>
              <a:rPr lang="en-CA" sz="1200" kern="1200" dirty="0" smtClean="0">
                <a:solidFill>
                  <a:schemeClr val="tx1"/>
                </a:solidFill>
                <a:effectLst/>
                <a:latin typeface="Helvetica" pitchFamily="34" charset="0"/>
                <a:ea typeface="+mn-ea"/>
                <a:cs typeface="+mn-cs"/>
              </a:rPr>
              <a:t>and more </a:t>
            </a:r>
            <a:r>
              <a:rPr lang="en-CA" sz="1200" kern="120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licensed by or operating </a:t>
            </a:r>
            <a:r>
              <a:rPr lang="en-CA" sz="1200" i="1" kern="1200" dirty="0" smtClean="0">
                <a:solidFill>
                  <a:schemeClr val="tx1"/>
                </a:solidFill>
                <a:effectLst/>
                <a:latin typeface="Helvetica" pitchFamily="34" charset="0"/>
                <a:ea typeface="+mn-ea"/>
                <a:cs typeface="+mn-cs"/>
              </a:rPr>
              <a:t>in</a:t>
            </a:r>
            <a:r>
              <a:rPr lang="en-CA" sz="1200" kern="1200" dirty="0" smtClean="0">
                <a:solidFill>
                  <a:schemeClr val="tx1"/>
                </a:solidFill>
                <a:effectLst/>
                <a:latin typeface="Helvetica" pitchFamily="34" charset="0"/>
                <a:ea typeface="+mn-ea"/>
                <a:cs typeface="+mn-cs"/>
              </a:rPr>
              <a:t> New York State.</a:t>
            </a:r>
          </a:p>
          <a:p>
            <a:pPr rtl="0" fontAlgn="ctr"/>
            <a:endParaRPr lang="en-CA" sz="1200" kern="1200" dirty="0" smtClean="0">
              <a:solidFill>
                <a:schemeClr val="tx1"/>
              </a:solidFill>
              <a:effectLst/>
              <a:latin typeface="Helvetica" pitchFamily="34" charset="0"/>
              <a:ea typeface="+mn-ea"/>
              <a:cs typeface="+mn-cs"/>
            </a:endParaRPr>
          </a:p>
          <a:p>
            <a:pPr rtl="0" fontAlgn="ctr"/>
            <a:r>
              <a:rPr lang="en-CA" sz="1200" kern="1200" dirty="0" smtClean="0">
                <a:solidFill>
                  <a:schemeClr val="tx1"/>
                </a:solidFill>
                <a:effectLst/>
                <a:latin typeface="Helvetica" pitchFamily="34" charset="0"/>
                <a:ea typeface="+mn-ea"/>
                <a:cs typeface="+mn-cs"/>
              </a:rPr>
              <a:t>This </a:t>
            </a:r>
            <a:r>
              <a:rPr lang="en-CA" sz="1200" kern="1200" dirty="0" smtClean="0">
                <a:solidFill>
                  <a:schemeClr val="tx1"/>
                </a:solidFill>
                <a:effectLst/>
                <a:latin typeface="Helvetica" pitchFamily="34" charset="0"/>
                <a:ea typeface="+mn-ea"/>
                <a:cs typeface="+mn-cs"/>
              </a:rPr>
              <a:t>program must focus on protecting customer data, have related policies written and "approved by a board or senior officer; a chief information security officer to help protect data and systems; and controls and plans in place to ensure the safety and soundness of New York's financial services industry." (</a:t>
            </a:r>
            <a:r>
              <a:rPr lang="en-CA" sz="1200" kern="1200" dirty="0" smtClean="0">
                <a:solidFill>
                  <a:schemeClr val="tx1"/>
                </a:solidFill>
                <a:effectLst/>
                <a:latin typeface="Helvetica" pitchFamily="34" charset="0"/>
                <a:ea typeface="+mn-ea"/>
                <a:cs typeface="+mn-cs"/>
                <a:hlinkClick r:id="rId3"/>
              </a:rPr>
              <a:t>http://www.businessinsurance.com/article/00010101/NEWS06/912317027/Implementation-deadline-nears-for-major-cyber-security-rule</a:t>
            </a:r>
            <a:r>
              <a:rPr lang="en-CA" sz="1200" kern="1200" dirty="0" smtClean="0">
                <a:solidFill>
                  <a:schemeClr val="tx1"/>
                </a:solidFill>
                <a:effectLst/>
                <a:latin typeface="Helvetica" pitchFamily="34" charset="0"/>
                <a:ea typeface="+mn-ea"/>
                <a:cs typeface="+mn-cs"/>
              </a:rPr>
              <a:t>) </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The data the regulation applies to is defined as "non-public information."</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Much of the regulation reads as common sense security controls and functions, like for organizations who do in-house app dev, secure development practices are a requirement as well.</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And organization-wide security awareness and training is a must.</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Additionally, an incident response plan must be identified and implemented (note that announcing breaches to the Department of Financial Services must be within 72 hours of deciding that a cybersecurity event has, in fact, occurred </a:t>
            </a:r>
            <a:r>
              <a:rPr lang="en-CA" sz="1200" kern="120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very similar to another international standard that should be on organizations' radars </a:t>
            </a:r>
            <a:r>
              <a:rPr lang="en-CA" sz="1200" kern="120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GDPR</a:t>
            </a:r>
            <a:r>
              <a:rPr lang="en-CA" sz="1200" kern="1200" dirty="0" smtClean="0">
                <a:solidFill>
                  <a:schemeClr val="tx1"/>
                </a:solidFill>
                <a:effectLst/>
                <a:latin typeface="Helvetica" pitchFamily="34" charset="0"/>
                <a:ea typeface="+mn-ea"/>
                <a:cs typeface="+mn-cs"/>
              </a:rPr>
              <a:t>).</a:t>
            </a:r>
            <a:endParaRPr lang="en-CA" sz="1200" kern="1200" dirty="0" smtClean="0">
              <a:solidFill>
                <a:schemeClr val="tx1"/>
              </a:solidFill>
              <a:effectLst/>
              <a:latin typeface="Helvetica" pitchFamily="34" charset="0"/>
              <a:ea typeface="+mn-ea"/>
              <a:cs typeface="+mn-cs"/>
            </a:endParaRPr>
          </a:p>
          <a:p>
            <a:pPr rtl="0" fontAlgn="ctr"/>
            <a:r>
              <a:rPr lang="en-CA" sz="1200" kern="1200" dirty="0" smtClean="0">
                <a:solidFill>
                  <a:schemeClr val="tx1"/>
                </a:solidFill>
                <a:effectLst/>
                <a:latin typeface="Helvetica" pitchFamily="34" charset="0"/>
                <a:ea typeface="+mn-ea"/>
                <a:cs typeface="+mn-cs"/>
              </a:rPr>
              <a:t>A major challenge is that these regulations must also apply to the </a:t>
            </a:r>
            <a:r>
              <a:rPr lang="en-CA" sz="1200" b="1" kern="1200" dirty="0" smtClean="0">
                <a:solidFill>
                  <a:schemeClr val="tx1"/>
                </a:solidFill>
                <a:effectLst/>
                <a:latin typeface="Helvetica" pitchFamily="34" charset="0"/>
                <a:ea typeface="+mn-ea"/>
                <a:cs typeface="+mn-cs"/>
              </a:rPr>
              <a:t>vendors</a:t>
            </a:r>
            <a:r>
              <a:rPr lang="en-CA" sz="1200" kern="1200" dirty="0" smtClean="0">
                <a:solidFill>
                  <a:schemeClr val="tx1"/>
                </a:solidFill>
                <a:effectLst/>
                <a:latin typeface="Helvetica" pitchFamily="34" charset="0"/>
                <a:ea typeface="+mn-ea"/>
                <a:cs typeface="+mn-cs"/>
              </a:rPr>
              <a:t> and </a:t>
            </a:r>
            <a:r>
              <a:rPr lang="en-CA" sz="1200" kern="1200" dirty="0" smtClean="0">
                <a:solidFill>
                  <a:schemeClr val="tx1"/>
                </a:solidFill>
                <a:effectLst/>
                <a:latin typeface="Helvetica" pitchFamily="34" charset="0"/>
                <a:ea typeface="+mn-ea"/>
                <a:cs typeface="+mn-cs"/>
              </a:rPr>
              <a:t>third parties </a:t>
            </a:r>
            <a:r>
              <a:rPr lang="en-CA" sz="1200" kern="1200" dirty="0" smtClean="0">
                <a:solidFill>
                  <a:schemeClr val="tx1"/>
                </a:solidFill>
                <a:effectLst/>
                <a:latin typeface="Helvetica" pitchFamily="34" charset="0"/>
                <a:ea typeface="+mn-ea"/>
                <a:cs typeface="+mn-cs"/>
              </a:rPr>
              <a:t>the financial institutions are working with.</a:t>
            </a: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This means that more due diligence needs to go into conducting risk analyses around these third </a:t>
            </a:r>
            <a:r>
              <a:rPr lang="en-CA" sz="1200" kern="1200" dirty="0" smtClean="0">
                <a:solidFill>
                  <a:schemeClr val="tx1"/>
                </a:solidFill>
                <a:effectLst/>
                <a:latin typeface="Helvetica" pitchFamily="34" charset="0"/>
                <a:ea typeface="+mn-ea"/>
                <a:cs typeface="+mn-cs"/>
              </a:rPr>
              <a:t>parties </a:t>
            </a:r>
            <a:r>
              <a:rPr lang="en-CA" sz="1200" kern="1200" dirty="0" smtClean="0">
                <a:solidFill>
                  <a:schemeClr val="tx1"/>
                </a:solidFill>
                <a:effectLst/>
                <a:latin typeface="Helvetica" pitchFamily="34" charset="0"/>
                <a:ea typeface="+mn-ea"/>
                <a:cs typeface="+mn-cs"/>
              </a:rPr>
              <a:t>and then subsequently </a:t>
            </a:r>
            <a:r>
              <a:rPr lang="en-CA" sz="1200" kern="1200" dirty="0" smtClean="0">
                <a:solidFill>
                  <a:schemeClr val="tx1"/>
                </a:solidFill>
                <a:effectLst/>
                <a:latin typeface="Helvetica" pitchFamily="34" charset="0"/>
                <a:ea typeface="+mn-ea"/>
                <a:cs typeface="+mn-cs"/>
              </a:rPr>
              <a:t>tracking </a:t>
            </a:r>
            <a:r>
              <a:rPr lang="en-CA" sz="1200" kern="1200" dirty="0" smtClean="0">
                <a:solidFill>
                  <a:schemeClr val="tx1"/>
                </a:solidFill>
                <a:effectLst/>
                <a:latin typeface="Helvetica" pitchFamily="34" charset="0"/>
                <a:ea typeface="+mn-ea"/>
                <a:cs typeface="+mn-cs"/>
              </a:rPr>
              <a:t>those third parties' compliance.</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11</a:t>
            </a:fld>
            <a:endParaRPr lang="en-US" dirty="0"/>
          </a:p>
        </p:txBody>
      </p:sp>
    </p:spTree>
    <p:extLst>
      <p:ext uri="{BB962C8B-B14F-4D97-AF65-F5344CB8AC3E}">
        <p14:creationId xmlns:p14="http://schemas.microsoft.com/office/powerpoint/2010/main" val="195956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CA" sz="1200" kern="1200" dirty="0" smtClean="0">
                <a:solidFill>
                  <a:schemeClr val="tx1"/>
                </a:solidFill>
                <a:effectLst/>
                <a:latin typeface="Helvetica" pitchFamily="34" charset="0"/>
                <a:ea typeface="+mn-ea"/>
                <a:cs typeface="+mn-cs"/>
              </a:rPr>
              <a:t>It was initiated back in March 2017, then a 180-day transitional period occurred to achieve compliance by Aug. </a:t>
            </a:r>
            <a:r>
              <a:rPr lang="en-CA" sz="1200" kern="1200" dirty="0" smtClean="0">
                <a:solidFill>
                  <a:schemeClr val="tx1"/>
                </a:solidFill>
                <a:effectLst/>
                <a:latin typeface="Helvetica" pitchFamily="34" charset="0"/>
                <a:ea typeface="+mn-ea"/>
                <a:cs typeface="+mn-cs"/>
              </a:rPr>
              <a:t>28, 2017. </a:t>
            </a:r>
            <a:endParaRPr lang="en-CA" sz="1200" kern="1200" dirty="0" smtClean="0">
              <a:solidFill>
                <a:schemeClr val="tx1"/>
              </a:solidFill>
              <a:effectLst/>
              <a:latin typeface="Helvetica" pitchFamily="34" charset="0"/>
              <a:ea typeface="+mn-ea"/>
              <a:cs typeface="+mn-cs"/>
            </a:endParaRPr>
          </a:p>
          <a:p>
            <a:pPr marL="628650" lvl="1" indent="-171450" rtl="0" fontAlgn="ctr">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Entities required to comply must submit their first certification by </a:t>
            </a:r>
            <a:r>
              <a:rPr lang="en-CA" sz="1200" kern="1200" dirty="0" smtClean="0">
                <a:solidFill>
                  <a:schemeClr val="tx1"/>
                </a:solidFill>
                <a:effectLst/>
                <a:latin typeface="Helvetica" pitchFamily="34" charset="0"/>
                <a:ea typeface="+mn-ea"/>
                <a:cs typeface="+mn-cs"/>
              </a:rPr>
              <a:t>February 15, </a:t>
            </a:r>
            <a:r>
              <a:rPr lang="en-CA" sz="1200" kern="1200" dirty="0" smtClean="0">
                <a:solidFill>
                  <a:schemeClr val="tx1"/>
                </a:solidFill>
                <a:effectLst/>
                <a:latin typeface="Helvetica" pitchFamily="34" charset="0"/>
                <a:ea typeface="+mn-ea"/>
                <a:cs typeface="+mn-cs"/>
              </a:rPr>
              <a:t>2018 (happy post-Valentine's Day</a:t>
            </a:r>
            <a:r>
              <a:rPr lang="en-CA" sz="1200" kern="1200" dirty="0" smtClean="0">
                <a:solidFill>
                  <a:schemeClr val="tx1"/>
                </a:solidFill>
                <a:effectLst/>
                <a:latin typeface="Helvetica" pitchFamily="34" charset="0"/>
                <a:ea typeface="+mn-ea"/>
                <a:cs typeface="+mn-cs"/>
              </a:rPr>
              <a:t>!).</a:t>
            </a:r>
            <a:endParaRPr lang="en-CA" sz="1200" kern="1200" dirty="0" smtClean="0">
              <a:solidFill>
                <a:schemeClr val="tx1"/>
              </a:solidFill>
              <a:effectLst/>
              <a:latin typeface="Helvetica" pitchFamily="34" charset="0"/>
              <a:ea typeface="+mn-ea"/>
              <a:cs typeface="+mn-cs"/>
            </a:endParaRPr>
          </a:p>
          <a:p>
            <a:pPr rtl="0" fontAlgn="ctr"/>
            <a:r>
              <a:rPr lang="en-CA" sz="1200" kern="1200" dirty="0" smtClean="0">
                <a:solidFill>
                  <a:schemeClr val="tx1"/>
                </a:solidFill>
                <a:effectLst/>
                <a:latin typeface="Helvetica" pitchFamily="34" charset="0"/>
                <a:ea typeface="+mn-ea"/>
                <a:cs typeface="+mn-cs"/>
              </a:rPr>
              <a:t>This regulation can and should be used in conjunction with other cybersecurity frameworks like the ISO/IEC27000 standards and NIST 800. It also will help with overall attention to data security for those who need to be prepared for the GDPR regulations to come into effect in May 2018.</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12</a:t>
            </a:fld>
            <a:endParaRPr lang="en-US" dirty="0"/>
          </a:p>
        </p:txBody>
      </p:sp>
    </p:spTree>
    <p:extLst>
      <p:ext uri="{BB962C8B-B14F-4D97-AF65-F5344CB8AC3E}">
        <p14:creationId xmlns:p14="http://schemas.microsoft.com/office/powerpoint/2010/main" val="93380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13</a:t>
            </a:fld>
            <a:endParaRPr lang="en-US" dirty="0"/>
          </a:p>
        </p:txBody>
      </p:sp>
    </p:spTree>
    <p:extLst>
      <p:ext uri="{BB962C8B-B14F-4D97-AF65-F5344CB8AC3E}">
        <p14:creationId xmlns:p14="http://schemas.microsoft.com/office/powerpoint/2010/main" val="61631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Fake apps in </a:t>
            </a:r>
            <a:r>
              <a:rPr lang="en-CA" sz="1200" kern="1200" dirty="0" smtClean="0">
                <a:solidFill>
                  <a:schemeClr val="tx1"/>
                </a:solidFill>
                <a:effectLst/>
                <a:latin typeface="Helvetica" pitchFamily="34" charset="0"/>
                <a:ea typeface="+mn-ea"/>
                <a:cs typeface="+mn-cs"/>
              </a:rPr>
              <a:t>the Google </a:t>
            </a:r>
            <a:r>
              <a:rPr lang="en-CA" sz="1200" kern="1200" dirty="0" smtClean="0">
                <a:solidFill>
                  <a:schemeClr val="tx1"/>
                </a:solidFill>
                <a:effectLst/>
                <a:latin typeface="Helvetica" pitchFamily="34" charset="0"/>
                <a:ea typeface="+mn-ea"/>
                <a:cs typeface="+mn-cs"/>
              </a:rPr>
              <a:t>Play Store continue to plague both users and Google's security team.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Last month a fake version of </a:t>
            </a:r>
            <a:r>
              <a:rPr lang="en-CA" sz="1200" kern="1200" dirty="0" smtClean="0">
                <a:solidFill>
                  <a:schemeClr val="tx1"/>
                </a:solidFill>
                <a:effectLst/>
                <a:latin typeface="Helvetica" pitchFamily="34" charset="0"/>
                <a:ea typeface="+mn-ea"/>
                <a:cs typeface="+mn-cs"/>
              </a:rPr>
              <a:t>WhatsApp </a:t>
            </a:r>
            <a:r>
              <a:rPr lang="en-CA" sz="1200" kern="1200" dirty="0" smtClean="0">
                <a:solidFill>
                  <a:schemeClr val="tx1"/>
                </a:solidFill>
                <a:effectLst/>
                <a:latin typeface="Helvetica" pitchFamily="34" charset="0"/>
                <a:ea typeface="+mn-ea"/>
                <a:cs typeface="+mn-cs"/>
              </a:rPr>
              <a:t>was downloaded a million times from the Google Play Store before being discovered and removed by Google. The app was called </a:t>
            </a:r>
            <a:r>
              <a:rPr lang="en-US" sz="1200" kern="1200" dirty="0" smtClean="0">
                <a:solidFill>
                  <a:schemeClr val="tx1"/>
                </a:solidFill>
                <a:effectLst/>
                <a:latin typeface="Helvetica" pitchFamily="34" charset="0"/>
                <a:ea typeface="+mn-ea"/>
                <a:cs typeface="+mn-cs"/>
              </a:rPr>
              <a:t>"Update WhatsApp" and was discovered and flagged as malicious by a Reddit user. The app was a deliberate attempt to mislead users given </a:t>
            </a:r>
            <a:r>
              <a:rPr lang="en-US" sz="1200" kern="1200" dirty="0" smtClean="0">
                <a:solidFill>
                  <a:schemeClr val="tx1"/>
                </a:solidFill>
                <a:effectLst/>
                <a:latin typeface="Helvetica" pitchFamily="34" charset="0"/>
                <a:ea typeface="+mn-ea"/>
                <a:cs typeface="+mn-cs"/>
              </a:rPr>
              <a:t>its </a:t>
            </a:r>
            <a:r>
              <a:rPr lang="en-US" sz="1200" kern="1200" dirty="0" smtClean="0">
                <a:solidFill>
                  <a:schemeClr val="tx1"/>
                </a:solidFill>
                <a:effectLst/>
                <a:latin typeface="Helvetica" pitchFamily="34" charset="0"/>
                <a:ea typeface="+mn-ea"/>
                <a:cs typeface="+mn-cs"/>
              </a:rPr>
              <a:t>similarities to the authentic </a:t>
            </a:r>
            <a:r>
              <a:rPr lang="en-US" sz="1200" kern="1200" dirty="0" smtClean="0">
                <a:solidFill>
                  <a:schemeClr val="tx1"/>
                </a:solidFill>
                <a:effectLst/>
                <a:latin typeface="Helvetica" pitchFamily="34" charset="0"/>
                <a:ea typeface="+mn-ea"/>
                <a:cs typeface="+mn-cs"/>
              </a:rPr>
              <a:t>WhatsApp </a:t>
            </a:r>
            <a:r>
              <a:rPr lang="en-US" sz="1200" kern="1200" dirty="0" smtClean="0">
                <a:solidFill>
                  <a:schemeClr val="tx1"/>
                </a:solidFill>
                <a:effectLst/>
                <a:latin typeface="Helvetica" pitchFamily="34" charset="0"/>
                <a:ea typeface="+mn-ea"/>
                <a:cs typeface="+mn-cs"/>
              </a:rPr>
              <a:t>version. </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Luckily, </a:t>
            </a:r>
            <a:r>
              <a:rPr lang="en-US" sz="1200" kern="1200" dirty="0" smtClean="0">
                <a:solidFill>
                  <a:schemeClr val="tx1"/>
                </a:solidFill>
                <a:effectLst/>
                <a:latin typeface="Helvetica" pitchFamily="34" charset="0"/>
                <a:ea typeface="+mn-ea"/>
                <a:cs typeface="+mn-cs"/>
              </a:rPr>
              <a:t>users in this instance got lucky </a:t>
            </a:r>
            <a:r>
              <a:rPr lang="en-US" sz="1200" kern="1200" dirty="0" smtClean="0">
                <a:solidFill>
                  <a:schemeClr val="tx1"/>
                </a:solidFill>
                <a:effectLst/>
                <a:latin typeface="Helvetica" pitchFamily="34" charset="0"/>
                <a:ea typeface="+mn-ea"/>
                <a:cs typeface="+mn-cs"/>
              </a:rPr>
              <a:t>as </a:t>
            </a:r>
            <a:r>
              <a:rPr lang="en-US" sz="1200" kern="1200" dirty="0" smtClean="0">
                <a:solidFill>
                  <a:schemeClr val="tx1"/>
                </a:solidFill>
                <a:effectLst/>
                <a:latin typeface="Helvetica" pitchFamily="34" charset="0"/>
                <a:ea typeface="+mn-ea"/>
                <a:cs typeface="+mn-cs"/>
              </a:rPr>
              <a:t>the app's purpose was to generate advertising revenue. The hacker could have used a spoofing app to gain </a:t>
            </a:r>
            <a:r>
              <a:rPr lang="en-US" sz="1200" kern="1200" dirty="0" smtClean="0">
                <a:solidFill>
                  <a:schemeClr val="tx1"/>
                </a:solidFill>
                <a:effectLst/>
                <a:latin typeface="Helvetica" pitchFamily="34" charset="0"/>
                <a:ea typeface="+mn-ea"/>
                <a:cs typeface="+mn-cs"/>
              </a:rPr>
              <a:t>users’ </a:t>
            </a:r>
            <a:r>
              <a:rPr lang="en-US" sz="1200" kern="1200" dirty="0" smtClean="0">
                <a:solidFill>
                  <a:schemeClr val="tx1"/>
                </a:solidFill>
                <a:effectLst/>
                <a:latin typeface="Helvetica" pitchFamily="34" charset="0"/>
                <a:ea typeface="+mn-ea"/>
                <a:cs typeface="+mn-cs"/>
              </a:rPr>
              <a:t>credentials, control their phones, unknowingly take pictures of them, mine </a:t>
            </a:r>
            <a:r>
              <a:rPr lang="en-US" sz="1200" kern="1200" dirty="0" smtClean="0">
                <a:solidFill>
                  <a:schemeClr val="tx1"/>
                </a:solidFill>
                <a:effectLst/>
                <a:latin typeface="Helvetica" pitchFamily="34" charset="0"/>
                <a:ea typeface="+mn-ea"/>
                <a:cs typeface="+mn-cs"/>
              </a:rPr>
              <a:t>cryptocurrency, </a:t>
            </a:r>
            <a:r>
              <a:rPr lang="en-US" sz="1200" kern="1200" dirty="0" smtClean="0">
                <a:solidFill>
                  <a:schemeClr val="tx1"/>
                </a:solidFill>
                <a:effectLst/>
                <a:latin typeface="Helvetica" pitchFamily="34" charset="0"/>
                <a:ea typeface="+mn-ea"/>
                <a:cs typeface="+mn-cs"/>
              </a:rPr>
              <a:t>and generally operate in the background</a:t>
            </a:r>
            <a:r>
              <a:rPr lang="en-US" sz="1200" kern="1200" baseline="0" dirty="0" smtClean="0">
                <a:solidFill>
                  <a:schemeClr val="tx1"/>
                </a:solidFill>
                <a:effectLst/>
                <a:latin typeface="Helvetica" pitchFamily="34" charset="0"/>
                <a:ea typeface="+mn-ea"/>
                <a:cs typeface="+mn-cs"/>
              </a:rPr>
              <a:t> of the device.</a:t>
            </a:r>
            <a:endParaRPr lang="en-US" sz="1200" kern="1200" dirty="0" smtClean="0">
              <a:solidFill>
                <a:schemeClr val="tx1"/>
              </a:solidFill>
              <a:effectLst/>
              <a:latin typeface="Helvetica" pitchFamily="34" charset="0"/>
              <a:ea typeface="+mn-ea"/>
              <a:cs typeface="+mn-cs"/>
            </a:endParaRP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However, this is not the first time that Google has been in hot water for </a:t>
            </a:r>
            <a:r>
              <a:rPr lang="en-US" sz="1200" kern="1200" dirty="0" smtClean="0">
                <a:solidFill>
                  <a:schemeClr val="tx1"/>
                </a:solidFill>
                <a:effectLst/>
                <a:latin typeface="Helvetica" pitchFamily="34" charset="0"/>
                <a:ea typeface="+mn-ea"/>
                <a:cs typeface="+mn-cs"/>
              </a:rPr>
              <a:t>its </a:t>
            </a:r>
            <a:r>
              <a:rPr lang="en-US" sz="1200" kern="1200" dirty="0" smtClean="0">
                <a:solidFill>
                  <a:schemeClr val="tx1"/>
                </a:solidFill>
                <a:effectLst/>
                <a:latin typeface="Helvetica" pitchFamily="34" charset="0"/>
                <a:ea typeface="+mn-ea"/>
                <a:cs typeface="+mn-cs"/>
              </a:rPr>
              <a:t>lax security regarding fake and malicious apps on Google Play. In September, hackers introduced multiple fake apps into the Play </a:t>
            </a:r>
            <a:r>
              <a:rPr lang="en-US" sz="1200" kern="1200" dirty="0" smtClean="0">
                <a:solidFill>
                  <a:schemeClr val="tx1"/>
                </a:solidFill>
                <a:effectLst/>
                <a:latin typeface="Helvetica" pitchFamily="34" charset="0"/>
                <a:ea typeface="+mn-ea"/>
                <a:cs typeface="+mn-cs"/>
              </a:rPr>
              <a:t>Store, </a:t>
            </a:r>
            <a:r>
              <a:rPr lang="en-US" sz="1200" kern="1200" dirty="0" smtClean="0">
                <a:solidFill>
                  <a:schemeClr val="tx1"/>
                </a:solidFill>
                <a:effectLst/>
                <a:latin typeface="Helvetica" pitchFamily="34" charset="0"/>
                <a:ea typeface="+mn-ea"/>
                <a:cs typeface="+mn-cs"/>
              </a:rPr>
              <a:t>which were estimated to be downloaded 4.2 million times. Many of these apps operate in a similar manner to authentic </a:t>
            </a:r>
            <a:r>
              <a:rPr lang="en-US" sz="1200" kern="1200" dirty="0" smtClean="0">
                <a:solidFill>
                  <a:schemeClr val="tx1"/>
                </a:solidFill>
                <a:effectLst/>
                <a:latin typeface="Helvetica" pitchFamily="34" charset="0"/>
                <a:ea typeface="+mn-ea"/>
                <a:cs typeface="+mn-cs"/>
              </a:rPr>
              <a:t>apps, </a:t>
            </a:r>
            <a:r>
              <a:rPr lang="en-US" sz="1200" kern="1200" dirty="0" smtClean="0">
                <a:solidFill>
                  <a:schemeClr val="tx1"/>
                </a:solidFill>
                <a:effectLst/>
                <a:latin typeface="Helvetica" pitchFamily="34" charset="0"/>
                <a:ea typeface="+mn-ea"/>
                <a:cs typeface="+mn-cs"/>
              </a:rPr>
              <a:t>making it difficult for users to recognize that their phone has been compromised.  </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Unfortunately, this is far too common given the </a:t>
            </a:r>
            <a:r>
              <a:rPr lang="en-US" sz="1200" kern="1200" dirty="0" smtClean="0">
                <a:solidFill>
                  <a:schemeClr val="tx1"/>
                </a:solidFill>
                <a:effectLst/>
                <a:latin typeface="Helvetica" pitchFamily="34" charset="0"/>
                <a:ea typeface="+mn-ea"/>
                <a:cs typeface="+mn-cs"/>
              </a:rPr>
              <a:t>open-sourced </a:t>
            </a:r>
            <a:r>
              <a:rPr lang="en-US" sz="1200" kern="1200" dirty="0" smtClean="0">
                <a:solidFill>
                  <a:schemeClr val="tx1"/>
                </a:solidFill>
                <a:effectLst/>
                <a:latin typeface="Helvetica" pitchFamily="34" charset="0"/>
                <a:ea typeface="+mn-ea"/>
                <a:cs typeface="+mn-cs"/>
              </a:rPr>
              <a:t>operating model of Google's Android devices. Despite Google's use of machine learning to detect malicious apps, </a:t>
            </a:r>
            <a:r>
              <a:rPr lang="en-US" sz="1200" kern="1200" dirty="0" smtClean="0">
                <a:solidFill>
                  <a:schemeClr val="tx1"/>
                </a:solidFill>
                <a:effectLst/>
                <a:latin typeface="Helvetica" pitchFamily="34" charset="0"/>
                <a:ea typeface="+mn-ea"/>
                <a:cs typeface="+mn-cs"/>
              </a:rPr>
              <a:t>it continues </a:t>
            </a:r>
            <a:r>
              <a:rPr lang="en-US" sz="1200" kern="1200" dirty="0" smtClean="0">
                <a:solidFill>
                  <a:schemeClr val="tx1"/>
                </a:solidFill>
                <a:effectLst/>
                <a:latin typeface="Helvetica" pitchFamily="34" charset="0"/>
                <a:ea typeface="+mn-ea"/>
                <a:cs typeface="+mn-cs"/>
              </a:rPr>
              <a:t>to let malware apps into the Store. </a:t>
            </a:r>
            <a:endParaRPr lang="en-US" sz="1200" kern="1200" dirty="0" smtClean="0">
              <a:solidFill>
                <a:schemeClr val="tx1"/>
              </a:solidFill>
              <a:effectLst/>
              <a:latin typeface="Helvetica" pitchFamily="34" charset="0"/>
              <a:ea typeface="+mn-ea"/>
              <a:cs typeface="+mn-cs"/>
            </a:endParaRPr>
          </a:p>
          <a:p>
            <a:endParaRPr lang="en-US" sz="1200" kern="1200" dirty="0" smtClean="0">
              <a:solidFill>
                <a:schemeClr val="tx1"/>
              </a:solidFill>
              <a:effectLst/>
              <a:latin typeface="Helvetica" pitchFamily="34" charset="0"/>
              <a:ea typeface="+mn-ea"/>
              <a:cs typeface="+mn-cs"/>
            </a:endParaRPr>
          </a:p>
          <a:p>
            <a:r>
              <a:rPr lang="en-US" sz="1200" kern="1200" dirty="0" smtClean="0">
                <a:solidFill>
                  <a:schemeClr val="tx1"/>
                </a:solidFill>
                <a:effectLst/>
                <a:latin typeface="Helvetica" pitchFamily="34" charset="0"/>
                <a:ea typeface="+mn-ea"/>
                <a:cs typeface="+mn-cs"/>
              </a:rPr>
              <a:t>As </a:t>
            </a:r>
            <a:r>
              <a:rPr lang="en-US" sz="1200" kern="1200" dirty="0" smtClean="0">
                <a:solidFill>
                  <a:schemeClr val="tx1"/>
                </a:solidFill>
                <a:effectLst/>
                <a:latin typeface="Helvetica" pitchFamily="34" charset="0"/>
                <a:ea typeface="+mn-ea"/>
                <a:cs typeface="+mn-cs"/>
              </a:rPr>
              <a:t>end </a:t>
            </a:r>
            <a:r>
              <a:rPr lang="en-US" sz="1200" kern="1200" dirty="0" smtClean="0">
                <a:solidFill>
                  <a:schemeClr val="tx1"/>
                </a:solidFill>
                <a:effectLst/>
                <a:latin typeface="Helvetica" pitchFamily="34" charset="0"/>
                <a:ea typeface="+mn-ea"/>
                <a:cs typeface="+mn-cs"/>
              </a:rPr>
              <a:t>users, </a:t>
            </a:r>
            <a:r>
              <a:rPr lang="en-US" sz="1200" kern="1200" dirty="0" smtClean="0">
                <a:solidFill>
                  <a:schemeClr val="tx1"/>
                </a:solidFill>
                <a:effectLst/>
                <a:latin typeface="Helvetica" pitchFamily="34" charset="0"/>
                <a:ea typeface="+mn-ea"/>
                <a:cs typeface="+mn-cs"/>
              </a:rPr>
              <a:t>there are ways to better protect yourself against being exposed to the ramifications of spoofed apps. Ensure that you </a:t>
            </a:r>
            <a:r>
              <a:rPr lang="en-US" sz="1200" kern="1200" dirty="0" smtClean="0">
                <a:solidFill>
                  <a:schemeClr val="tx1"/>
                </a:solidFill>
                <a:effectLst/>
                <a:latin typeface="Helvetica" pitchFamily="34" charset="0"/>
                <a:ea typeface="+mn-ea"/>
                <a:cs typeface="+mn-cs"/>
              </a:rPr>
              <a:t>download the </a:t>
            </a:r>
            <a:r>
              <a:rPr lang="en-US" sz="1200" kern="1200" dirty="0" smtClean="0">
                <a:solidFill>
                  <a:schemeClr val="tx1"/>
                </a:solidFill>
                <a:effectLst/>
                <a:latin typeface="Helvetica" pitchFamily="34" charset="0"/>
                <a:ea typeface="+mn-ea"/>
                <a:cs typeface="+mn-cs"/>
              </a:rPr>
              <a:t>authentic version from trusted developers. Confirm the app name and the </a:t>
            </a:r>
            <a:r>
              <a:rPr lang="en-US" sz="1200" kern="1200" dirty="0" smtClean="0">
                <a:solidFill>
                  <a:schemeClr val="tx1"/>
                </a:solidFill>
                <a:effectLst/>
                <a:latin typeface="Helvetica" pitchFamily="34" charset="0"/>
                <a:ea typeface="+mn-ea"/>
                <a:cs typeface="+mn-cs"/>
              </a:rPr>
              <a:t>developer.</a:t>
            </a:r>
          </a:p>
          <a:p>
            <a:endParaRPr lang="en-US" sz="1200" kern="1200" dirty="0" smtClean="0">
              <a:solidFill>
                <a:schemeClr val="tx1"/>
              </a:solidFill>
              <a:effectLst/>
              <a:latin typeface="Helvetica" pitchFamily="34" charset="0"/>
              <a:ea typeface="+mn-ea"/>
              <a:cs typeface="+mn-cs"/>
            </a:endParaRPr>
          </a:p>
          <a:p>
            <a:pPr rtl="0" fontAlgn="ctr"/>
            <a:r>
              <a:rPr lang="en-US" sz="1200" kern="1200" dirty="0" smtClean="0">
                <a:solidFill>
                  <a:schemeClr val="tx1"/>
                </a:solidFill>
                <a:effectLst/>
                <a:latin typeface="Helvetica" pitchFamily="34" charset="0"/>
                <a:ea typeface="+mn-ea"/>
                <a:cs typeface="+mn-cs"/>
              </a:rPr>
              <a:t>If you believe that you have downloaded a malicious </a:t>
            </a:r>
            <a:r>
              <a:rPr lang="en-US" sz="1200" kern="1200" dirty="0" smtClean="0">
                <a:solidFill>
                  <a:schemeClr val="tx1"/>
                </a:solidFill>
                <a:effectLst/>
                <a:latin typeface="Helvetica" pitchFamily="34" charset="0"/>
                <a:ea typeface="+mn-ea"/>
                <a:cs typeface="+mn-cs"/>
              </a:rPr>
              <a:t>app, </a:t>
            </a:r>
            <a:r>
              <a:rPr lang="en-US" sz="1200" kern="1200" dirty="0" smtClean="0">
                <a:solidFill>
                  <a:schemeClr val="tx1"/>
                </a:solidFill>
                <a:effectLst/>
                <a:latin typeface="Helvetica" pitchFamily="34" charset="0"/>
                <a:ea typeface="+mn-ea"/>
                <a:cs typeface="+mn-cs"/>
              </a:rPr>
              <a:t>restore your phone to the factory settings and </a:t>
            </a:r>
            <a:r>
              <a:rPr lang="en-US" sz="1200" kern="1200" dirty="0" smtClean="0">
                <a:solidFill>
                  <a:schemeClr val="tx1"/>
                </a:solidFill>
                <a:effectLst/>
                <a:latin typeface="Helvetica" pitchFamily="34" charset="0"/>
                <a:ea typeface="+mn-ea"/>
                <a:cs typeface="+mn-cs"/>
              </a:rPr>
              <a:t>change the passwords </a:t>
            </a:r>
            <a:r>
              <a:rPr lang="en-US" sz="1200" kern="1200" dirty="0" smtClean="0">
                <a:solidFill>
                  <a:schemeClr val="tx1"/>
                </a:solidFill>
                <a:effectLst/>
                <a:latin typeface="Helvetica" pitchFamily="34" charset="0"/>
                <a:ea typeface="+mn-ea"/>
                <a:cs typeface="+mn-cs"/>
              </a:rPr>
              <a:t>on apps you previously had on the device.</a:t>
            </a:r>
            <a:r>
              <a:rPr lang="en-US" sz="1200" kern="1200" baseline="0" dirty="0" smtClean="0">
                <a:solidFill>
                  <a:schemeClr val="tx1"/>
                </a:solidFill>
                <a:effectLst/>
                <a:latin typeface="Helvetica" pitchFamily="34" charset="0"/>
                <a:ea typeface="+mn-ea"/>
                <a:cs typeface="+mn-cs"/>
              </a:rPr>
              <a:t> </a:t>
            </a:r>
            <a:endParaRPr lang="en-US" sz="1200" kern="1200" dirty="0" smtClean="0">
              <a:solidFill>
                <a:schemeClr val="tx1"/>
              </a:solidFill>
              <a:effectLst/>
              <a:latin typeface="Helvetica" pitchFamily="34" charset="0"/>
              <a:ea typeface="+mn-ea"/>
              <a:cs typeface="+mn-cs"/>
            </a:endParaRPr>
          </a:p>
          <a:p>
            <a:pPr rtl="0" fontAlgn="ctr"/>
            <a:endParaRPr lang="en-CA" sz="1200" kern="1200" dirty="0" smtClean="0">
              <a:solidFill>
                <a:schemeClr val="tx1"/>
              </a:solidFill>
              <a:effectLst/>
              <a:latin typeface="Helvetica" pitchFamily="34" charset="0"/>
              <a:ea typeface="+mn-ea"/>
              <a:cs typeface="+mn-cs"/>
            </a:endParaRPr>
          </a:p>
          <a:p>
            <a:pPr marL="0" marR="0" lvl="0" indent="0" algn="l" defTabSz="914400" rtl="0" eaLnBrk="0" fontAlgn="ctr"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pitchFamily="34" charset="0"/>
                <a:ea typeface="+mn-ea"/>
                <a:cs typeface="+mn-cs"/>
              </a:rPr>
              <a:t>For Android users the onus remains</a:t>
            </a:r>
            <a:r>
              <a:rPr lang="en-US" sz="1200" kern="1200" baseline="0" dirty="0" smtClean="0">
                <a:solidFill>
                  <a:schemeClr val="tx1"/>
                </a:solidFill>
                <a:effectLst/>
                <a:latin typeface="Helvetica" pitchFamily="34" charset="0"/>
                <a:ea typeface="+mn-ea"/>
                <a:cs typeface="+mn-cs"/>
              </a:rPr>
              <a:t> on the individual to be proactive when downloading new </a:t>
            </a:r>
            <a:r>
              <a:rPr lang="en-US" sz="1200" kern="1200" baseline="0" dirty="0" smtClean="0">
                <a:solidFill>
                  <a:schemeClr val="tx1"/>
                </a:solidFill>
                <a:effectLst/>
                <a:latin typeface="Helvetica" pitchFamily="34" charset="0"/>
                <a:ea typeface="+mn-ea"/>
                <a:cs typeface="+mn-cs"/>
              </a:rPr>
              <a:t>apps; meanwhile, </a:t>
            </a:r>
            <a:r>
              <a:rPr lang="en-US" sz="1200" kern="1200" dirty="0" smtClean="0">
                <a:solidFill>
                  <a:schemeClr val="tx1"/>
                </a:solidFill>
                <a:effectLst/>
                <a:latin typeface="Helvetica" pitchFamily="34" charset="0"/>
                <a:ea typeface="+mn-ea"/>
                <a:cs typeface="+mn-cs"/>
              </a:rPr>
              <a:t>security experts will</a:t>
            </a:r>
            <a:r>
              <a:rPr lang="en-US" sz="1200" kern="1200" baseline="0" dirty="0" smtClean="0">
                <a:solidFill>
                  <a:schemeClr val="tx1"/>
                </a:solidFill>
                <a:effectLst/>
                <a:latin typeface="Helvetica" pitchFamily="34" charset="0"/>
                <a:ea typeface="+mn-ea"/>
                <a:cs typeface="+mn-cs"/>
              </a:rPr>
              <a:t> continue to play the cat and mouse game of trying to detect fake apps. </a:t>
            </a:r>
            <a:endParaRPr lang="en-US" sz="1200" kern="1200" dirty="0" smtClean="0">
              <a:solidFill>
                <a:schemeClr val="tx1"/>
              </a:solidFill>
              <a:effectLst/>
              <a:latin typeface="Helvetica"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14</a:t>
            </a:fld>
            <a:endParaRPr lang="en-US" dirty="0"/>
          </a:p>
        </p:txBody>
      </p:sp>
    </p:spTree>
    <p:extLst>
      <p:ext uri="{BB962C8B-B14F-4D97-AF65-F5344CB8AC3E}">
        <p14:creationId xmlns:p14="http://schemas.microsoft.com/office/powerpoint/2010/main" val="3001302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33333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15</a:t>
            </a:fld>
            <a:endParaRPr lang="en-US" dirty="0"/>
          </a:p>
        </p:txBody>
      </p:sp>
    </p:spTree>
    <p:extLst>
      <p:ext uri="{BB962C8B-B14F-4D97-AF65-F5344CB8AC3E}">
        <p14:creationId xmlns:p14="http://schemas.microsoft.com/office/powerpoint/2010/main" val="168326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400" dirty="0" smtClean="0"/>
              <a:t>Apple’s most recent version of the High Sierra OS (10.13.1) has a big flaw.</a:t>
            </a:r>
          </a:p>
          <a:p>
            <a:pPr marL="742950" lvl="1" indent="-285750" algn="l">
              <a:buFont typeface="Courier New" panose="02070309020205020404" pitchFamily="49" charset="0"/>
              <a:buChar char="o"/>
            </a:pPr>
            <a:r>
              <a:rPr lang="en-CA" sz="1400" dirty="0" smtClean="0"/>
              <a:t>Anyone can log in by typing in </a:t>
            </a:r>
            <a:r>
              <a:rPr lang="en-CA" sz="1400" b="1" dirty="0" smtClean="0"/>
              <a:t>“root”</a:t>
            </a:r>
            <a:r>
              <a:rPr lang="en-CA" sz="1400" dirty="0" smtClean="0"/>
              <a:t> in the </a:t>
            </a:r>
            <a:r>
              <a:rPr lang="en-CA" sz="1400" dirty="0" smtClean="0"/>
              <a:t>user-name </a:t>
            </a:r>
            <a:r>
              <a:rPr lang="en-CA" sz="1400" dirty="0" smtClean="0"/>
              <a:t>field. Whoops.</a:t>
            </a:r>
          </a:p>
          <a:p>
            <a:pPr marL="285750" lvl="0" indent="-285750" algn="l">
              <a:buFont typeface="Arial" panose="020B0604020202020204" pitchFamily="34" charset="0"/>
              <a:buChar char="•"/>
            </a:pPr>
            <a:r>
              <a:rPr lang="en-CA" sz="1400" dirty="0" smtClean="0"/>
              <a:t>Apple has</a:t>
            </a:r>
            <a:r>
              <a:rPr lang="en-CA" sz="1400" baseline="0" dirty="0" smtClean="0"/>
              <a:t> noticed it and has a way to solve the issue; however, this is an example of an irresponsible release…</a:t>
            </a:r>
            <a:endParaRPr lang="en-CA" sz="1200" baseline="0" dirty="0">
              <a:solidFill>
                <a:srgbClr val="333333"/>
              </a:solidFill>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r>
              <a:rPr lang="en-CA" sz="1200" baseline="0" dirty="0" smtClean="0">
                <a:solidFill>
                  <a:srgbClr val="333333"/>
                </a:solidFill>
                <a:latin typeface="Arial" panose="020B0604020202020204" pitchFamily="34" charset="0"/>
                <a:cs typeface="Arial" panose="020B0604020202020204" pitchFamily="34" charset="0"/>
              </a:rPr>
              <a:t>If you have a </a:t>
            </a:r>
            <a:r>
              <a:rPr lang="en-CA" sz="1200" baseline="0" dirty="0" smtClean="0">
                <a:solidFill>
                  <a:srgbClr val="333333"/>
                </a:solidFill>
                <a:latin typeface="Arial" panose="020B0604020202020204" pitchFamily="34" charset="0"/>
                <a:cs typeface="Arial" panose="020B0604020202020204" pitchFamily="34" charset="0"/>
              </a:rPr>
              <a:t>Mac </a:t>
            </a:r>
            <a:r>
              <a:rPr lang="en-CA" sz="1200" baseline="0" dirty="0" smtClean="0">
                <a:solidFill>
                  <a:srgbClr val="333333"/>
                </a:solidFill>
                <a:latin typeface="Arial" panose="020B0604020202020204" pitchFamily="34" charset="0"/>
                <a:cs typeface="Arial" panose="020B0604020202020204" pitchFamily="34" charset="0"/>
              </a:rPr>
              <a:t>and haven’t changed your root password – which most people don’t think about – you want to look into it!</a:t>
            </a:r>
          </a:p>
          <a:p>
            <a:pPr marL="285750" lvl="0" indent="-285750" algn="l">
              <a:buFont typeface="Arial" panose="020B0604020202020204" pitchFamily="34" charset="0"/>
              <a:buChar char="•"/>
            </a:pPr>
            <a:endParaRPr lang="en-CA" sz="1400" baseline="0" dirty="0" smtClean="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16</a:t>
            </a:fld>
            <a:endParaRPr lang="en-US" dirty="0"/>
          </a:p>
        </p:txBody>
      </p:sp>
    </p:spTree>
    <p:extLst>
      <p:ext uri="{BB962C8B-B14F-4D97-AF65-F5344CB8AC3E}">
        <p14:creationId xmlns:p14="http://schemas.microsoft.com/office/powerpoint/2010/main" val="198564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33333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17</a:t>
            </a:fld>
            <a:endParaRPr lang="en-US" dirty="0"/>
          </a:p>
        </p:txBody>
      </p:sp>
    </p:spTree>
    <p:extLst>
      <p:ext uri="{BB962C8B-B14F-4D97-AF65-F5344CB8AC3E}">
        <p14:creationId xmlns:p14="http://schemas.microsoft.com/office/powerpoint/2010/main" val="17271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This</a:t>
            </a:r>
            <a:r>
              <a:rPr lang="en-CA" sz="1000" baseline="0" dirty="0">
                <a:latin typeface="Arial" panose="020B0604020202020204" pitchFamily="34" charset="0"/>
                <a:cs typeface="Arial" panose="020B0604020202020204" pitchFamily="34" charset="0"/>
              </a:rPr>
              <a:t> concludes our monthly threat briefing. Included in </a:t>
            </a:r>
            <a:r>
              <a:rPr lang="en-CA" sz="1000" dirty="0">
                <a:latin typeface="Arial" panose="020B0604020202020204" pitchFamily="34" charset="0"/>
                <a:cs typeface="Arial" panose="020B0604020202020204" pitchFamily="34" charset="0"/>
              </a:rPr>
              <a:t>today’s </a:t>
            </a:r>
            <a:r>
              <a:rPr lang="en-CA" sz="1000" baseline="0" dirty="0" smtClean="0">
                <a:latin typeface="Arial" panose="020B0604020202020204" pitchFamily="34" charset="0"/>
                <a:cs typeface="Arial" panose="020B0604020202020204" pitchFamily="34" charset="0"/>
              </a:rPr>
              <a:t>presentation </a:t>
            </a:r>
            <a:r>
              <a:rPr lang="en-CA" sz="1000" baseline="0" dirty="0">
                <a:latin typeface="Arial" panose="020B0604020202020204" pitchFamily="34" charset="0"/>
                <a:cs typeface="Arial" panose="020B0604020202020204" pitchFamily="34" charset="0"/>
              </a:rPr>
              <a:t>were several hyperlinks to our research blueprints that you can use to address some of the threats presented during </a:t>
            </a:r>
            <a:r>
              <a:rPr lang="en-CA" sz="1000" dirty="0" smtClean="0">
                <a:latin typeface="Arial" panose="020B0604020202020204" pitchFamily="34" charset="0"/>
                <a:cs typeface="Arial" panose="020B0604020202020204" pitchFamily="34" charset="0"/>
              </a:rPr>
              <a:t>the </a:t>
            </a:r>
            <a:r>
              <a:rPr lang="en-CA" sz="1000" baseline="0" dirty="0" smtClean="0">
                <a:latin typeface="Arial" panose="020B0604020202020204" pitchFamily="34" charset="0"/>
                <a:cs typeface="Arial" panose="020B0604020202020204" pitchFamily="34" charset="0"/>
              </a:rPr>
              <a:t>briefing</a:t>
            </a:r>
            <a:r>
              <a:rPr lang="en-CA" sz="1000" baseline="0" dirty="0">
                <a:latin typeface="Arial" panose="020B0604020202020204" pitchFamily="34" charset="0"/>
                <a:cs typeface="Arial" panose="020B0604020202020204" pitchFamily="34" charset="0"/>
              </a:rPr>
              <a:t>.  </a:t>
            </a:r>
          </a:p>
          <a:p>
            <a:endParaRPr lang="en-CA" sz="1000" baseline="0" dirty="0">
              <a:latin typeface="Arial" panose="020B0604020202020204" pitchFamily="34" charset="0"/>
              <a:cs typeface="Arial" panose="020B0604020202020204" pitchFamily="34" charset="0"/>
            </a:endParaRPr>
          </a:p>
          <a:p>
            <a:r>
              <a:rPr lang="en-CA" sz="1000" baseline="0" dirty="0">
                <a:latin typeface="Arial" panose="020B0604020202020204" pitchFamily="34" charset="0"/>
                <a:cs typeface="Arial" panose="020B0604020202020204" pitchFamily="34" charset="0"/>
              </a:rPr>
              <a:t>If you have any questions or need any support, please do not hesitate to contact us to set up an analyst call. </a:t>
            </a:r>
          </a:p>
          <a:p>
            <a:endParaRPr lang="en-CA" sz="1000" baseline="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Thank </a:t>
            </a:r>
            <a:r>
              <a:rPr lang="en-CA" sz="1000" dirty="0" smtClean="0">
                <a:latin typeface="Arial" panose="020B0604020202020204" pitchFamily="34" charset="0"/>
                <a:cs typeface="Arial" panose="020B0604020202020204" pitchFamily="34" charset="0"/>
              </a:rPr>
              <a:t>you</a:t>
            </a:r>
            <a:r>
              <a:rPr lang="en-CA" sz="1000" baseline="0" dirty="0" smtClean="0">
                <a:latin typeface="Arial" panose="020B0604020202020204" pitchFamily="34" charset="0"/>
                <a:cs typeface="Arial" panose="020B0604020202020204" pitchFamily="34" charset="0"/>
              </a:rPr>
              <a:t>.</a:t>
            </a: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18</a:t>
            </a:fld>
            <a:endParaRPr lang="en-US" dirty="0"/>
          </a:p>
        </p:txBody>
      </p:sp>
    </p:spTree>
    <p:extLst>
      <p:ext uri="{BB962C8B-B14F-4D97-AF65-F5344CB8AC3E}">
        <p14:creationId xmlns:p14="http://schemas.microsoft.com/office/powerpoint/2010/main" val="389815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000" dirty="0">
                <a:latin typeface="Arial" panose="020B0604020202020204" pitchFamily="34" charset="0"/>
                <a:cs typeface="Arial" panose="020B0604020202020204" pitchFamily="34" charset="0"/>
              </a:rPr>
              <a:t>Good afternoon and welcome to </a:t>
            </a:r>
            <a:r>
              <a:rPr lang="en-CA" sz="1000" dirty="0" smtClean="0">
                <a:latin typeface="Arial" panose="020B0604020202020204" pitchFamily="34" charset="0"/>
                <a:cs typeface="Arial" panose="020B0604020202020204" pitchFamily="34" charset="0"/>
              </a:rPr>
              <a:t>the December 2017</a:t>
            </a:r>
            <a:r>
              <a:rPr lang="en-CA" sz="1000" baseline="0" dirty="0" smtClean="0">
                <a:latin typeface="Arial" panose="020B0604020202020204" pitchFamily="34" charset="0"/>
                <a:cs typeface="Arial" panose="020B0604020202020204" pitchFamily="34" charset="0"/>
              </a:rPr>
              <a:t> Info-Tech </a:t>
            </a:r>
            <a:r>
              <a:rPr lang="en-CA" sz="1000" baseline="0" dirty="0">
                <a:latin typeface="Arial" panose="020B0604020202020204" pitchFamily="34" charset="0"/>
                <a:cs typeface="Arial" panose="020B0604020202020204" pitchFamily="34" charset="0"/>
              </a:rPr>
              <a:t>Threat Landscape Briefing. </a:t>
            </a:r>
            <a:endParaRPr lang="en-CA" sz="1000" dirty="0">
              <a:latin typeface="Arial" panose="020B0604020202020204" pitchFamily="34" charset="0"/>
              <a:cs typeface="Arial" panose="020B0604020202020204" pitchFamily="34" charset="0"/>
            </a:endParaRPr>
          </a:p>
          <a:p>
            <a:pPr>
              <a:defRPr/>
            </a:pPr>
            <a:endParaRPr lang="en-CA"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aseline="0" dirty="0">
                <a:latin typeface="Arial" panose="020B0604020202020204" pitchFamily="34" charset="0"/>
                <a:cs typeface="Arial" panose="020B0604020202020204" pitchFamily="34" charset="0"/>
              </a:rPr>
              <a:t>My name is TJ Minichillo and I am a Senior Director in our Security and Threat Intelligence practice. I will be facilitating </a:t>
            </a:r>
            <a:r>
              <a:rPr lang="en-CA" sz="1000" dirty="0">
                <a:latin typeface="Arial" panose="020B0604020202020204" pitchFamily="34" charset="0"/>
                <a:cs typeface="Arial" panose="020B0604020202020204" pitchFamily="34" charset="0"/>
              </a:rPr>
              <a:t>today’s </a:t>
            </a:r>
            <a:r>
              <a:rPr lang="en-CA" sz="1000" baseline="0" dirty="0" smtClean="0">
                <a:latin typeface="Arial" panose="020B0604020202020204" pitchFamily="34" charset="0"/>
                <a:cs typeface="Arial" panose="020B0604020202020204" pitchFamily="34" charset="0"/>
              </a:rPr>
              <a:t>briefing</a:t>
            </a:r>
            <a:r>
              <a:rPr lang="en-CA" sz="100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0" baseline="0" dirty="0">
                <a:latin typeface="Arial" panose="020B0604020202020204" pitchFamily="34" charset="0"/>
                <a:cs typeface="Arial" panose="020B0604020202020204" pitchFamily="34" charset="0"/>
              </a:rPr>
              <a:t>During today’s discussion we will cover topics related to </a:t>
            </a:r>
            <a:r>
              <a:rPr lang="en-CA" sz="1000" dirty="0" smtClean="0">
                <a:latin typeface="Arial" panose="020B0604020202020204" pitchFamily="34" charset="0"/>
                <a:cs typeface="Arial" panose="020B0604020202020204" pitchFamily="34" charset="0"/>
              </a:rPr>
              <a:t>cybersecurity</a:t>
            </a:r>
            <a:r>
              <a:rPr lang="en-CA" sz="1000" b="0" baseline="0" dirty="0" smtClean="0">
                <a:latin typeface="Arial" panose="020B0604020202020204" pitchFamily="34" charset="0"/>
                <a:cs typeface="Arial" panose="020B0604020202020204" pitchFamily="34" charset="0"/>
              </a:rPr>
              <a:t>, </a:t>
            </a:r>
            <a:r>
              <a:rPr lang="en-CA" sz="1000" dirty="0">
                <a:solidFill>
                  <a:schemeClr val="bg1"/>
                </a:solidFill>
                <a:latin typeface="Arial" panose="020B0604020202020204" pitchFamily="34" charset="0"/>
                <a:cs typeface="Arial" panose="020B0604020202020204" pitchFamily="34" charset="0"/>
              </a:rPr>
              <a:t>threat actor </a:t>
            </a:r>
            <a:r>
              <a:rPr lang="en-CA" sz="1000" dirty="0" smtClean="0">
                <a:solidFill>
                  <a:schemeClr val="bg1"/>
                </a:solidFill>
                <a:latin typeface="Arial" panose="020B0604020202020204" pitchFamily="34" charset="0"/>
                <a:cs typeface="Arial" panose="020B0604020202020204" pitchFamily="34" charset="0"/>
              </a:rPr>
              <a:t>campaigns</a:t>
            </a:r>
            <a:r>
              <a:rPr lang="en-CA" sz="1000" b="0" dirty="0" smtClean="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regulatory</a:t>
            </a:r>
            <a:r>
              <a:rPr lang="en-CA" sz="1000" b="0" dirty="0" smtClean="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compliance</a:t>
            </a:r>
            <a:r>
              <a:rPr lang="en-CA" sz="1000" b="0" dirty="0" smtClean="0">
                <a:solidFill>
                  <a:schemeClr val="bg1"/>
                </a:solidFill>
                <a:latin typeface="Arial" panose="020B0604020202020204" pitchFamily="34" charset="0"/>
                <a:cs typeface="Arial" panose="020B0604020202020204" pitchFamily="34" charset="0"/>
              </a:rPr>
              <a:t>, </a:t>
            </a:r>
            <a:r>
              <a:rPr lang="en-CA" sz="1000" b="0" dirty="0">
                <a:solidFill>
                  <a:schemeClr val="bg1"/>
                </a:solidFill>
                <a:latin typeface="Arial" panose="020B0604020202020204" pitchFamily="34" charset="0"/>
                <a:cs typeface="Arial" panose="020B0604020202020204" pitchFamily="34" charset="0"/>
              </a:rPr>
              <a:t>and </a:t>
            </a:r>
            <a:r>
              <a:rPr lang="en-CA" sz="1000" dirty="0">
                <a:solidFill>
                  <a:schemeClr val="bg1"/>
                </a:solidFill>
                <a:latin typeface="Arial" panose="020B0604020202020204" pitchFamily="34" charset="0"/>
                <a:cs typeface="Arial" panose="020B0604020202020204" pitchFamily="34" charset="0"/>
              </a:rPr>
              <a:t>legal </a:t>
            </a:r>
            <a:r>
              <a:rPr lang="en-CA" sz="1000" b="0" dirty="0" smtClean="0">
                <a:solidFill>
                  <a:schemeClr val="bg1"/>
                </a:solidFill>
                <a:latin typeface="Arial" panose="020B0604020202020204" pitchFamily="34" charset="0"/>
                <a:cs typeface="Arial" panose="020B0604020202020204" pitchFamily="34" charset="0"/>
              </a:rPr>
              <a:t>issues</a:t>
            </a:r>
            <a:r>
              <a:rPr lang="en-CA" sz="1000" b="0" dirty="0">
                <a:solidFill>
                  <a:schemeClr val="bg1"/>
                </a:solidFill>
                <a:latin typeface="Arial" panose="020B0604020202020204" pitchFamily="34" charset="0"/>
                <a:cs typeface="Arial" panose="020B0604020202020204" pitchFamily="34" charset="0"/>
              </a:rPr>
              <a:t>,</a:t>
            </a:r>
            <a:r>
              <a:rPr lang="en-CA" sz="1000" b="0" baseline="0" dirty="0">
                <a:solidFill>
                  <a:schemeClr val="bg1"/>
                </a:solidFill>
                <a:latin typeface="Arial" panose="020B0604020202020204" pitchFamily="34" charset="0"/>
                <a:cs typeface="Arial" panose="020B0604020202020204" pitchFamily="34" charset="0"/>
              </a:rPr>
              <a:t> and threat actor exploits and t</a:t>
            </a:r>
            <a:r>
              <a:rPr lang="en-CA" sz="1000" b="0" dirty="0">
                <a:solidFill>
                  <a:schemeClr val="bg1"/>
                </a:solidFill>
                <a:latin typeface="Arial" panose="020B0604020202020204" pitchFamily="34" charset="0"/>
                <a:cs typeface="Arial" panose="020B0604020202020204" pitchFamily="34" charset="0"/>
              </a:rPr>
              <a:t>actics.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dirty="0">
                <a:solidFill>
                  <a:schemeClr val="bg1"/>
                </a:solidFill>
                <a:latin typeface="Arial" panose="020B0604020202020204" pitchFamily="34" charset="0"/>
                <a:cs typeface="Arial" panose="020B0604020202020204" pitchFamily="34" charset="0"/>
              </a:rPr>
              <a:t>Our</a:t>
            </a:r>
            <a:r>
              <a:rPr lang="en-CA" sz="1000" b="0" baseline="0" dirty="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cybersecurity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b="0" baseline="0" dirty="0">
                <a:solidFill>
                  <a:schemeClr val="bg1"/>
                </a:solidFill>
                <a:latin typeface="Arial" panose="020B0604020202020204" pitchFamily="34" charset="0"/>
                <a:cs typeface="Arial" panose="020B0604020202020204" pitchFamily="34" charset="0"/>
              </a:rPr>
              <a:t>covers h</a:t>
            </a:r>
            <a:r>
              <a:rPr lang="en-CA" sz="1000" b="0" dirty="0">
                <a:solidFill>
                  <a:schemeClr val="bg1"/>
                </a:solidFill>
                <a:latin typeface="Arial" panose="020B0604020202020204" pitchFamily="34" charset="0"/>
                <a:cs typeface="Arial" panose="020B0604020202020204" pitchFamily="34" charset="0"/>
              </a:rPr>
              <a:t>igh-level </a:t>
            </a:r>
            <a:r>
              <a:rPr lang="en-CA" sz="1000" b="0" dirty="0" smtClean="0">
                <a:solidFill>
                  <a:schemeClr val="bg1"/>
                </a:solidFill>
                <a:latin typeface="Arial" panose="020B0604020202020204" pitchFamily="34" charset="0"/>
                <a:cs typeface="Arial" panose="020B0604020202020204" pitchFamily="34" charset="0"/>
              </a:rPr>
              <a:t>topics, </a:t>
            </a:r>
            <a:r>
              <a:rPr lang="en-CA" sz="1000" b="0" dirty="0">
                <a:solidFill>
                  <a:schemeClr val="bg1"/>
                </a:solidFill>
                <a:latin typeface="Arial" panose="020B0604020202020204" pitchFamily="34" charset="0"/>
                <a:cs typeface="Arial" panose="020B0604020202020204" pitchFamily="34" charset="0"/>
              </a:rPr>
              <a:t>such as threat trends, data breaches, control strategies, and exposure to </a:t>
            </a:r>
            <a:r>
              <a:rPr lang="en-CA" sz="1000" b="0" dirty="0" smtClean="0">
                <a:solidFill>
                  <a:schemeClr val="bg1"/>
                </a:solidFill>
                <a:latin typeface="Arial" panose="020B0604020202020204" pitchFamily="34" charset="0"/>
                <a:cs typeface="Arial" panose="020B0604020202020204" pitchFamily="34" charset="0"/>
              </a:rPr>
              <a:t>vulnerabilities, </a:t>
            </a:r>
            <a:r>
              <a:rPr lang="en-CA" sz="1000" b="0" dirty="0">
                <a:solidFill>
                  <a:schemeClr val="bg1"/>
                </a:solidFill>
                <a:latin typeface="Arial" panose="020B0604020202020204" pitchFamily="34" charset="0"/>
                <a:cs typeface="Arial" panose="020B0604020202020204" pitchFamily="34" charset="0"/>
              </a:rPr>
              <a:t>that act to broaden your understanding of the </a:t>
            </a:r>
            <a:r>
              <a:rPr lang="en-CA" sz="1000" b="0" dirty="0" smtClean="0">
                <a:solidFill>
                  <a:schemeClr val="bg1"/>
                </a:solidFill>
                <a:latin typeface="Arial" panose="020B0604020202020204" pitchFamily="34" charset="0"/>
                <a:cs typeface="Arial" panose="020B0604020202020204" pitchFamily="34" charset="0"/>
              </a:rPr>
              <a:t>cybersecurity </a:t>
            </a:r>
            <a:r>
              <a:rPr lang="en-CA" sz="1000" b="0" dirty="0">
                <a:solidFill>
                  <a:schemeClr val="bg1"/>
                </a:solidFill>
                <a:latin typeface="Arial" panose="020B0604020202020204" pitchFamily="34" charset="0"/>
                <a:cs typeface="Arial" panose="020B0604020202020204" pitchFamily="34" charset="0"/>
              </a:rPr>
              <a:t>impact </a:t>
            </a:r>
            <a:r>
              <a:rPr lang="en-CA" sz="1000" dirty="0">
                <a:solidFill>
                  <a:schemeClr val="bg1"/>
                </a:solidFill>
                <a:latin typeface="Arial" panose="020B0604020202020204" pitchFamily="34" charset="0"/>
                <a:cs typeface="Arial" panose="020B0604020202020204" pitchFamily="34" charset="0"/>
              </a:rPr>
              <a:t>on </a:t>
            </a:r>
            <a:r>
              <a:rPr lang="en-CA" sz="1000" b="0" dirty="0" smtClean="0">
                <a:solidFill>
                  <a:schemeClr val="bg1"/>
                </a:solidFill>
                <a:latin typeface="Arial" panose="020B0604020202020204" pitchFamily="34" charset="0"/>
                <a:cs typeface="Arial" panose="020B0604020202020204" pitchFamily="34" charset="0"/>
              </a:rPr>
              <a:t>your </a:t>
            </a:r>
            <a:r>
              <a:rPr lang="en-CA" sz="1000" b="0" dirty="0">
                <a:solidFill>
                  <a:schemeClr val="bg1"/>
                </a:solidFill>
                <a:latin typeface="Arial" panose="020B0604020202020204" pitchFamily="34" charset="0"/>
                <a:cs typeface="Arial" panose="020B0604020202020204" pitchFamily="34" charset="0"/>
              </a:rPr>
              <a:t>business.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baseline="0" dirty="0">
                <a:solidFill>
                  <a:schemeClr val="bg1"/>
                </a:solidFill>
                <a:latin typeface="Arial" panose="020B0604020202020204" pitchFamily="34" charset="0"/>
                <a:cs typeface="Arial" panose="020B0604020202020204" pitchFamily="34" charset="0"/>
              </a:rPr>
              <a:t>Our </a:t>
            </a:r>
            <a:r>
              <a:rPr lang="en-CA" sz="1000" dirty="0">
                <a:solidFill>
                  <a:schemeClr val="bg1"/>
                </a:solidFill>
                <a:latin typeface="Arial" panose="020B0604020202020204" pitchFamily="34" charset="0"/>
                <a:cs typeface="Arial" panose="020B0604020202020204" pitchFamily="34" charset="0"/>
              </a:rPr>
              <a:t>threat actor campaign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b="0" baseline="0" dirty="0">
                <a:solidFill>
                  <a:schemeClr val="bg1"/>
                </a:solidFill>
                <a:latin typeface="Arial" panose="020B0604020202020204" pitchFamily="34" charset="0"/>
                <a:cs typeface="Arial" panose="020B0604020202020204" pitchFamily="34" charset="0"/>
              </a:rPr>
              <a:t>covers topics related to </a:t>
            </a:r>
            <a:r>
              <a:rPr lang="en-CA" sz="1000" dirty="0">
                <a:solidFill>
                  <a:schemeClr val="bg1"/>
                </a:solidFill>
                <a:latin typeface="Arial" panose="020B0604020202020204" pitchFamily="34" charset="0"/>
                <a:cs typeface="Arial" panose="020B0604020202020204" pitchFamily="34" charset="0"/>
              </a:rPr>
              <a:t>nation </a:t>
            </a:r>
            <a:r>
              <a:rPr lang="en-CA" sz="1000" dirty="0" smtClean="0">
                <a:solidFill>
                  <a:schemeClr val="bg1"/>
                </a:solidFill>
                <a:latin typeface="Arial" panose="020B0604020202020204" pitchFamily="34" charset="0"/>
                <a:cs typeface="Arial" panose="020B0604020202020204" pitchFamily="34" charset="0"/>
              </a:rPr>
              <a:t>states</a:t>
            </a:r>
            <a:r>
              <a:rPr lang="en-CA" sz="1000" b="0" dirty="0" smtClean="0">
                <a:solidFill>
                  <a:schemeClr val="bg1"/>
                </a:solidFill>
                <a:latin typeface="Arial" panose="020B0604020202020204" pitchFamily="34" charset="0"/>
                <a:cs typeface="Arial" panose="020B0604020202020204" pitchFamily="34" charset="0"/>
              </a:rPr>
              <a:t>, </a:t>
            </a:r>
            <a:r>
              <a:rPr lang="en-CA" sz="1000" b="0" dirty="0" smtClean="0">
                <a:solidFill>
                  <a:schemeClr val="bg1"/>
                </a:solidFill>
                <a:latin typeface="Arial" panose="020B0604020202020204" pitchFamily="34" charset="0"/>
                <a:cs typeface="Arial" panose="020B0604020202020204" pitchFamily="34" charset="0"/>
              </a:rPr>
              <a:t>cybercriminals</a:t>
            </a:r>
            <a:r>
              <a:rPr lang="en-CA" sz="1000" b="0" dirty="0">
                <a:solidFill>
                  <a:schemeClr val="bg1"/>
                </a:solidFill>
                <a:latin typeface="Arial" panose="020B0604020202020204" pitchFamily="34" charset="0"/>
                <a:cs typeface="Arial" panose="020B0604020202020204" pitchFamily="34" charset="0"/>
              </a:rPr>
              <a:t>, and hacktivists orchestrating campaigns designed</a:t>
            </a:r>
            <a:r>
              <a:rPr lang="en-CA" sz="1000" b="0" baseline="0" dirty="0">
                <a:solidFill>
                  <a:schemeClr val="bg1"/>
                </a:solidFill>
                <a:latin typeface="Arial" panose="020B0604020202020204" pitchFamily="34" charset="0"/>
                <a:cs typeface="Arial" panose="020B0604020202020204" pitchFamily="34" charset="0"/>
              </a:rPr>
              <a:t> to </a:t>
            </a:r>
            <a:r>
              <a:rPr lang="en-CA" sz="1000" b="0" dirty="0">
                <a:solidFill>
                  <a:schemeClr val="bg1"/>
                </a:solidFill>
                <a:latin typeface="Arial" panose="020B0604020202020204" pitchFamily="34" charset="0"/>
                <a:cs typeface="Arial" panose="020B0604020202020204" pitchFamily="34" charset="0"/>
              </a:rPr>
              <a:t>compromise networks and exfiltrate sensitive data.</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dirty="0">
                <a:solidFill>
                  <a:schemeClr val="bg1"/>
                </a:solidFill>
                <a:latin typeface="Arial" panose="020B0604020202020204" pitchFamily="34" charset="0"/>
                <a:cs typeface="Arial" panose="020B0604020202020204" pitchFamily="34" charset="0"/>
              </a:rPr>
              <a:t>Our </a:t>
            </a:r>
            <a:r>
              <a:rPr lang="en-CA" sz="1000" dirty="0" smtClean="0">
                <a:solidFill>
                  <a:schemeClr val="bg1"/>
                </a:solidFill>
                <a:latin typeface="Arial" panose="020B0604020202020204" pitchFamily="34" charset="0"/>
                <a:cs typeface="Arial" panose="020B0604020202020204" pitchFamily="34" charset="0"/>
              </a:rPr>
              <a:t>regulatory</a:t>
            </a:r>
            <a:r>
              <a:rPr lang="en-CA" sz="1000" b="0" dirty="0" smtClean="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compliance</a:t>
            </a:r>
            <a:r>
              <a:rPr lang="en-CA" sz="1000" b="0" dirty="0" smtClean="0">
                <a:solidFill>
                  <a:schemeClr val="bg1"/>
                </a:solidFill>
                <a:latin typeface="Arial" panose="020B0604020202020204" pitchFamily="34" charset="0"/>
                <a:cs typeface="Arial" panose="020B0604020202020204" pitchFamily="34" charset="0"/>
              </a:rPr>
              <a:t>, </a:t>
            </a:r>
            <a:r>
              <a:rPr lang="en-CA" sz="1000" b="0" dirty="0">
                <a:solidFill>
                  <a:schemeClr val="bg1"/>
                </a:solidFill>
                <a:latin typeface="Arial" panose="020B0604020202020204" pitchFamily="34" charset="0"/>
                <a:cs typeface="Arial" panose="020B0604020202020204" pitchFamily="34" charset="0"/>
              </a:rPr>
              <a:t>and </a:t>
            </a:r>
            <a:r>
              <a:rPr lang="en-CA" sz="1000" dirty="0">
                <a:solidFill>
                  <a:schemeClr val="bg1"/>
                </a:solidFill>
                <a:latin typeface="Arial" panose="020B0604020202020204" pitchFamily="34" charset="0"/>
                <a:cs typeface="Arial" panose="020B0604020202020204" pitchFamily="34" charset="0"/>
              </a:rPr>
              <a:t>legal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b="0" baseline="0" dirty="0">
                <a:solidFill>
                  <a:schemeClr val="bg1"/>
                </a:solidFill>
                <a:latin typeface="Arial" panose="020B0604020202020204" pitchFamily="34" charset="0"/>
                <a:cs typeface="Arial" panose="020B0604020202020204" pitchFamily="34" charset="0"/>
              </a:rPr>
              <a:t>covers t</a:t>
            </a:r>
            <a:r>
              <a:rPr lang="en-CA" sz="1000" b="0" dirty="0">
                <a:solidFill>
                  <a:schemeClr val="bg1"/>
                </a:solidFill>
                <a:latin typeface="Arial" panose="020B0604020202020204" pitchFamily="34" charset="0"/>
                <a:cs typeface="Arial" panose="020B0604020202020204" pitchFamily="34" charset="0"/>
              </a:rPr>
              <a:t>rends in the global regulatory and legal landscape with the potential to impact compliance adherences or disrupt business operations.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dirty="0">
                <a:solidFill>
                  <a:schemeClr val="bg1"/>
                </a:solidFill>
                <a:latin typeface="Arial" panose="020B0604020202020204" pitchFamily="34" charset="0"/>
                <a:cs typeface="Arial" panose="020B0604020202020204" pitchFamily="34" charset="0"/>
              </a:rPr>
              <a:t>And lastly</a:t>
            </a:r>
            <a:r>
              <a:rPr lang="en-CA" sz="1000" dirty="0">
                <a:solidFill>
                  <a:schemeClr val="bg1"/>
                </a:solidFill>
                <a:latin typeface="Arial" panose="020B0604020202020204" pitchFamily="34" charset="0"/>
                <a:cs typeface="Arial" panose="020B0604020202020204" pitchFamily="34" charset="0"/>
              </a:rPr>
              <a:t>,</a:t>
            </a:r>
            <a:r>
              <a:rPr lang="en-CA" sz="1000" b="0" dirty="0">
                <a:solidFill>
                  <a:schemeClr val="bg1"/>
                </a:solidFill>
                <a:latin typeface="Arial" panose="020B0604020202020204" pitchFamily="34" charset="0"/>
                <a:cs typeface="Arial" panose="020B0604020202020204" pitchFamily="34" charset="0"/>
              </a:rPr>
              <a:t> our </a:t>
            </a:r>
            <a:r>
              <a:rPr lang="en-CA" sz="1000" dirty="0">
                <a:solidFill>
                  <a:schemeClr val="bg1"/>
                </a:solidFill>
                <a:latin typeface="Arial" panose="020B0604020202020204" pitchFamily="34" charset="0"/>
                <a:cs typeface="Arial" panose="020B0604020202020204" pitchFamily="34" charset="0"/>
              </a:rPr>
              <a:t>exploitation </a:t>
            </a:r>
            <a:r>
              <a:rPr lang="en-CA" sz="1000" b="0" dirty="0" smtClean="0">
                <a:solidFill>
                  <a:schemeClr val="bg1"/>
                </a:solidFill>
                <a:latin typeface="Arial" panose="020B0604020202020204" pitchFamily="34" charset="0"/>
                <a:cs typeface="Arial" panose="020B0604020202020204" pitchFamily="34" charset="0"/>
              </a:rPr>
              <a:t>and </a:t>
            </a:r>
            <a:r>
              <a:rPr lang="en-CA" sz="1000" dirty="0">
                <a:solidFill>
                  <a:schemeClr val="bg1"/>
                </a:solidFill>
                <a:latin typeface="Arial" panose="020B0604020202020204" pitchFamily="34" charset="0"/>
                <a:cs typeface="Arial" panose="020B0604020202020204" pitchFamily="34" charset="0"/>
              </a:rPr>
              <a:t>tactics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dirty="0">
                <a:solidFill>
                  <a:schemeClr val="bg1"/>
                </a:solidFill>
                <a:latin typeface="Arial" panose="020B0604020202020204" pitchFamily="34" charset="0"/>
                <a:cs typeface="Arial" panose="020B0604020202020204" pitchFamily="34" charset="0"/>
              </a:rPr>
              <a:t>provides </a:t>
            </a:r>
            <a:r>
              <a:rPr lang="en-CA" sz="1000" b="0" baseline="0" dirty="0" smtClean="0">
                <a:solidFill>
                  <a:schemeClr val="bg1"/>
                </a:solidFill>
                <a:latin typeface="Arial" panose="020B0604020202020204" pitchFamily="34" charset="0"/>
                <a:cs typeface="Arial" panose="020B0604020202020204" pitchFamily="34" charset="0"/>
              </a:rPr>
              <a:t>i</a:t>
            </a:r>
            <a:r>
              <a:rPr lang="en-CA" sz="1000" b="0" dirty="0" smtClean="0">
                <a:solidFill>
                  <a:schemeClr val="bg1"/>
                </a:solidFill>
                <a:latin typeface="Arial" panose="020B0604020202020204" pitchFamily="34" charset="0"/>
                <a:cs typeface="Arial" panose="020B0604020202020204" pitchFamily="34" charset="0"/>
              </a:rPr>
              <a:t>nformation </a:t>
            </a:r>
            <a:r>
              <a:rPr lang="en-CA" sz="1000" b="0" dirty="0">
                <a:solidFill>
                  <a:schemeClr val="bg1"/>
                </a:solidFill>
                <a:latin typeface="Arial" panose="020B0604020202020204" pitchFamily="34" charset="0"/>
                <a:cs typeface="Arial" panose="020B0604020202020204" pitchFamily="34" charset="0"/>
              </a:rPr>
              <a:t>related to the tools, tactics, and exploits </a:t>
            </a:r>
            <a:r>
              <a:rPr lang="en-CA" sz="1000" dirty="0">
                <a:solidFill>
                  <a:schemeClr val="bg1"/>
                </a:solidFill>
                <a:latin typeface="Arial" panose="020B0604020202020204" pitchFamily="34" charset="0"/>
                <a:cs typeface="Arial" panose="020B0604020202020204" pitchFamily="34" charset="0"/>
              </a:rPr>
              <a:t>threat actors </a:t>
            </a:r>
            <a:r>
              <a:rPr lang="en-CA" sz="1000" b="0" dirty="0" smtClean="0">
                <a:solidFill>
                  <a:schemeClr val="bg1"/>
                </a:solidFill>
                <a:latin typeface="Arial" panose="020B0604020202020204" pitchFamily="34" charset="0"/>
                <a:cs typeface="Arial" panose="020B0604020202020204" pitchFamily="34" charset="0"/>
              </a:rPr>
              <a:t>are </a:t>
            </a:r>
            <a:r>
              <a:rPr lang="en-CA" sz="1000" b="0" dirty="0">
                <a:solidFill>
                  <a:schemeClr val="bg1"/>
                </a:solidFill>
                <a:latin typeface="Arial" panose="020B0604020202020204" pitchFamily="34" charset="0"/>
                <a:cs typeface="Arial" panose="020B0604020202020204" pitchFamily="34" charset="0"/>
              </a:rPr>
              <a:t>leveraging in their attack campaigns.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000" b="0" dirty="0">
                <a:solidFill>
                  <a:schemeClr val="bg1"/>
                </a:solidFill>
                <a:latin typeface="Arial" panose="020B0604020202020204" pitchFamily="34" charset="0"/>
                <a:cs typeface="Arial" panose="020B0604020202020204" pitchFamily="34" charset="0"/>
              </a:rPr>
              <a:t/>
            </a:r>
            <a:br>
              <a:rPr lang="en-CA" sz="1000" b="0" dirty="0">
                <a:solidFill>
                  <a:schemeClr val="bg1"/>
                </a:solidFill>
                <a:latin typeface="Arial" panose="020B0604020202020204" pitchFamily="34" charset="0"/>
                <a:cs typeface="Arial" panose="020B0604020202020204" pitchFamily="34" charset="0"/>
              </a:rPr>
            </a:br>
            <a:r>
              <a:rPr lang="en-CA" sz="1000" b="1" baseline="0" dirty="0">
                <a:solidFill>
                  <a:schemeClr val="bg1"/>
                </a:solidFill>
                <a:latin typeface="Arial" panose="020B0604020202020204" pitchFamily="34" charset="0"/>
                <a:cs typeface="Arial" panose="020B0604020202020204" pitchFamily="34" charset="0"/>
              </a:rPr>
              <a:t>&lt;&lt;&lt;Advance to the next slide.&gt;&gt;&gt;</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0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256990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dirty="0">
                <a:solidFill>
                  <a:schemeClr val="bg1"/>
                </a:solidFill>
                <a:latin typeface="Arial" panose="020B0604020202020204" pitchFamily="34" charset="0"/>
                <a:cs typeface="Arial" panose="020B0604020202020204" pitchFamily="34" charset="0"/>
              </a:rPr>
              <a:t>Today’s briefing will also be supported by </a:t>
            </a:r>
            <a:r>
              <a:rPr lang="en-CA" sz="1200" b="0" dirty="0" smtClean="0">
                <a:solidFill>
                  <a:schemeClr val="bg1"/>
                </a:solidFill>
                <a:latin typeface="Arial" panose="020B0604020202020204" pitchFamily="34" charset="0"/>
                <a:cs typeface="Arial" panose="020B0604020202020204" pitchFamily="34" charset="0"/>
              </a:rPr>
              <a:t>Research Lead </a:t>
            </a:r>
            <a:r>
              <a:rPr lang="en-CA" b="1" dirty="0" smtClean="0">
                <a:solidFill>
                  <a:schemeClr val="bg1"/>
                </a:solidFill>
                <a:latin typeface="Arial" panose="020B0604020202020204" pitchFamily="34" charset="0"/>
                <a:cs typeface="Arial" panose="020B0604020202020204" pitchFamily="34" charset="0"/>
              </a:rPr>
              <a:t>Jessica Ireland,</a:t>
            </a:r>
            <a:r>
              <a:rPr lang="en-CA" dirty="0" smtClean="0">
                <a:solidFill>
                  <a:schemeClr val="bg1"/>
                </a:solidFill>
                <a:latin typeface="Arial" panose="020B0604020202020204" pitchFamily="34" charset="0"/>
                <a:cs typeface="Arial" panose="020B0604020202020204" pitchFamily="34" charset="0"/>
              </a:rPr>
              <a:t> </a:t>
            </a:r>
            <a:r>
              <a:rPr lang="en-CA" dirty="0">
                <a:solidFill>
                  <a:schemeClr val="bg1"/>
                </a:solidFill>
                <a:latin typeface="Arial" panose="020B0604020202020204" pitchFamily="34" charset="0"/>
                <a:cs typeface="Arial" panose="020B0604020202020204" pitchFamily="34" charset="0"/>
              </a:rPr>
              <a:t>Research Manager </a:t>
            </a:r>
            <a:r>
              <a:rPr lang="en-CA" b="1" dirty="0" smtClean="0">
                <a:solidFill>
                  <a:schemeClr val="bg1"/>
                </a:solidFill>
                <a:latin typeface="Arial" panose="020B0604020202020204" pitchFamily="34" charset="0"/>
                <a:cs typeface="Arial" panose="020B0604020202020204" pitchFamily="34" charset="0"/>
              </a:rPr>
              <a:t>Filipe</a:t>
            </a:r>
            <a:r>
              <a:rPr lang="en-CA" b="1" baseline="0" dirty="0" smtClean="0">
                <a:solidFill>
                  <a:schemeClr val="bg1"/>
                </a:solidFill>
                <a:latin typeface="Arial" panose="020B0604020202020204" pitchFamily="34" charset="0"/>
                <a:cs typeface="Arial" panose="020B0604020202020204" pitchFamily="34" charset="0"/>
              </a:rPr>
              <a:t> De Souza</a:t>
            </a:r>
            <a:r>
              <a:rPr lang="en-CA" b="1" dirty="0" smtClean="0">
                <a:solidFill>
                  <a:schemeClr val="bg1"/>
                </a:solidFill>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en-CA" dirty="0">
                <a:solidFill>
                  <a:schemeClr val="bg1"/>
                </a:solidFill>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Consulting Analyst(s) </a:t>
            </a:r>
            <a:r>
              <a:rPr lang="en-CA" sz="1200" b="1" dirty="0" smtClean="0">
                <a:latin typeface="Arial" panose="020B0604020202020204" pitchFamily="34" charset="0"/>
                <a:cs typeface="Arial" panose="020B0604020202020204" pitchFamily="34" charset="0"/>
              </a:rPr>
              <a:t>Ian Mulholland, Edward Gray, </a:t>
            </a:r>
            <a:r>
              <a:rPr lang="en-CA" b="0" dirty="0">
                <a:latin typeface="Arial" panose="020B0604020202020204" pitchFamily="34" charset="0"/>
                <a:cs typeface="Arial" panose="020B0604020202020204" pitchFamily="34" charset="0"/>
              </a:rPr>
              <a:t>and</a:t>
            </a:r>
            <a:r>
              <a:rPr lang="en-CA" b="1" dirty="0">
                <a:latin typeface="Arial" panose="020B0604020202020204" pitchFamily="34" charset="0"/>
                <a:cs typeface="Arial" panose="020B0604020202020204" pitchFamily="34" charset="0"/>
              </a:rPr>
              <a:t> </a:t>
            </a:r>
            <a:r>
              <a:rPr lang="en-CA" b="1" dirty="0" smtClean="0">
                <a:latin typeface="Arial" panose="020B0604020202020204" pitchFamily="34" charset="0"/>
                <a:cs typeface="Arial" panose="020B0604020202020204" pitchFamily="34" charset="0"/>
              </a:rPr>
              <a:t>Rita Zurbrigg.</a:t>
            </a:r>
            <a:r>
              <a:rPr lang="en-CA" sz="1200" i="1" dirty="0" smtClean="0">
                <a:latin typeface="Arial" panose="020B0604020202020204" pitchFamily="34" charset="0"/>
                <a:cs typeface="Arial" panose="020B0604020202020204" pitchFamily="34" charset="0"/>
              </a:rPr>
              <a:t> </a:t>
            </a:r>
            <a:endParaRPr lang="en-CA" sz="12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2969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0" baseline="0" dirty="0">
                <a:solidFill>
                  <a:schemeClr val="bg1"/>
                </a:solidFill>
                <a:latin typeface="Arial" panose="020B0604020202020204" pitchFamily="34" charset="0"/>
                <a:cs typeface="Arial" panose="020B0604020202020204" pitchFamily="34" charset="0"/>
              </a:rPr>
              <a:t>During </a:t>
            </a:r>
            <a:r>
              <a:rPr lang="en-CA" sz="1000" dirty="0">
                <a:solidFill>
                  <a:schemeClr val="bg1"/>
                </a:solidFill>
                <a:latin typeface="Arial" panose="020B0604020202020204" pitchFamily="34" charset="0"/>
                <a:cs typeface="Arial" panose="020B0604020202020204" pitchFamily="34" charset="0"/>
              </a:rPr>
              <a:t>today’s </a:t>
            </a:r>
            <a:r>
              <a:rPr lang="en-CA" sz="1000" b="0" baseline="0" dirty="0">
                <a:solidFill>
                  <a:schemeClr val="bg1"/>
                </a:solidFill>
                <a:latin typeface="Arial" panose="020B0604020202020204" pitchFamily="34" charset="0"/>
                <a:cs typeface="Arial" panose="020B0604020202020204" pitchFamily="34" charset="0"/>
              </a:rPr>
              <a:t>briefing, we will cover topics related to: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00" b="0" baseline="0" dirty="0">
              <a:solidFill>
                <a:schemeClr val="bg1"/>
              </a:solidFill>
              <a:latin typeface="Arial" panose="020B0604020202020204" pitchFamily="34"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600" kern="1200" dirty="0">
                <a:solidFill>
                  <a:schemeClr val="accent1"/>
                </a:solidFill>
                <a:latin typeface="Helvetica" pitchFamily="34" charset="0"/>
                <a:ea typeface="Roboto Condensed" charset="0"/>
                <a:cs typeface="Roboto Condensed" charset="0"/>
              </a:rPr>
              <a:t>Dealing with a shortage of </a:t>
            </a:r>
            <a:r>
              <a:rPr lang="en-US" sz="1600" dirty="0">
                <a:solidFill>
                  <a:schemeClr val="accent1"/>
                </a:solidFill>
                <a:ea typeface="Roboto Condensed" charset="0"/>
                <a:cs typeface="Roboto Condensed" charset="0"/>
              </a:rPr>
              <a:t>Information Security and Technology </a:t>
            </a:r>
            <a:r>
              <a:rPr lang="en-US" sz="1600" kern="1200" dirty="0" smtClean="0">
                <a:solidFill>
                  <a:schemeClr val="accent1"/>
                </a:solidFill>
                <a:latin typeface="Helvetica" pitchFamily="34" charset="0"/>
                <a:ea typeface="Roboto Condensed" charset="0"/>
                <a:cs typeface="Roboto Condensed" charset="0"/>
              </a:rPr>
              <a:t>skill </a:t>
            </a:r>
            <a:r>
              <a:rPr lang="en-US" sz="1600" dirty="0">
                <a:solidFill>
                  <a:schemeClr val="accent1"/>
                </a:solidFill>
                <a:ea typeface="Roboto Condensed" charset="0"/>
                <a:cs typeface="Roboto Condensed" charset="0"/>
              </a:rPr>
              <a:t>in the </a:t>
            </a:r>
            <a:r>
              <a:rPr lang="en-US" sz="1600" dirty="0" smtClean="0">
                <a:solidFill>
                  <a:schemeClr val="accent1"/>
                </a:solidFill>
                <a:ea typeface="Roboto Condensed" charset="0"/>
                <a:cs typeface="Roboto Condensed" charset="0"/>
              </a:rPr>
              <a:t>market</a:t>
            </a:r>
            <a:endParaRPr lang="en-US" sz="1600" kern="1200" dirty="0">
              <a:solidFill>
                <a:schemeClr val="accent1"/>
              </a:solidFill>
              <a:latin typeface="Helvetica" pitchFamily="34" charset="0"/>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ea typeface="Roboto Condensed" charset="0"/>
                <a:cs typeface="Roboto Condensed" charset="0"/>
              </a:rPr>
              <a:t>A leak at the National Security </a:t>
            </a:r>
            <a:r>
              <a:rPr lang="en-US" sz="1600" dirty="0" smtClean="0">
                <a:solidFill>
                  <a:schemeClr val="accent1"/>
                </a:solidFill>
                <a:ea typeface="Roboto Condensed" charset="0"/>
                <a:cs typeface="Roboto Condensed" charset="0"/>
              </a:rPr>
              <a:t>Agency</a:t>
            </a:r>
            <a:endParaRPr lang="en-US" sz="1600" kern="1200" dirty="0">
              <a:solidFill>
                <a:schemeClr val="accent1"/>
              </a:solidFill>
              <a:latin typeface="Helvetica" pitchFamily="34" charset="0"/>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ea typeface="Roboto Condensed" charset="0"/>
                <a:cs typeface="Roboto Condensed" charset="0"/>
              </a:rPr>
              <a:t>A breach at </a:t>
            </a:r>
            <a:r>
              <a:rPr lang="en-US" sz="1600" dirty="0" smtClean="0">
                <a:solidFill>
                  <a:schemeClr val="accent1"/>
                </a:solidFill>
                <a:ea typeface="Roboto Condensed" charset="0"/>
                <a:cs typeface="Roboto Condensed" charset="0"/>
              </a:rPr>
              <a:t>Uber</a:t>
            </a:r>
            <a:endParaRPr lang="en-US" sz="1600" kern="1200" dirty="0">
              <a:solidFill>
                <a:schemeClr val="accent1"/>
              </a:solidFill>
              <a:latin typeface="Helvetica" pitchFamily="34" charset="0"/>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ea typeface="Roboto Condensed" charset="0"/>
                <a:cs typeface="Roboto Condensed" charset="0"/>
              </a:rPr>
              <a:t>The upcoming due </a:t>
            </a:r>
            <a:r>
              <a:rPr lang="en-US" sz="1600" kern="1200" dirty="0" smtClean="0">
                <a:solidFill>
                  <a:schemeClr val="accent1"/>
                </a:solidFill>
                <a:latin typeface="Helvetica" pitchFamily="34" charset="0"/>
                <a:ea typeface="Roboto Condensed" charset="0"/>
                <a:cs typeface="Roboto Condensed" charset="0"/>
              </a:rPr>
              <a:t>date </a:t>
            </a:r>
            <a:r>
              <a:rPr lang="en-US" sz="1600" dirty="0">
                <a:solidFill>
                  <a:schemeClr val="accent1"/>
                </a:solidFill>
                <a:ea typeface="Roboto Condensed" charset="0"/>
                <a:cs typeface="Roboto Condensed" charset="0"/>
              </a:rPr>
              <a:t>at the </a:t>
            </a:r>
            <a:r>
              <a:rPr lang="en-US" sz="1200" b="0" i="0" kern="1200" dirty="0" smtClean="0">
                <a:solidFill>
                  <a:schemeClr val="tx1"/>
                </a:solidFill>
                <a:effectLst/>
                <a:latin typeface="Helvetica" pitchFamily="34" charset="0"/>
                <a:ea typeface="+mn-ea"/>
                <a:cs typeface="+mn-cs"/>
              </a:rPr>
              <a:t>New </a:t>
            </a:r>
            <a:r>
              <a:rPr lang="en-US" sz="1200" b="0" i="0" kern="1200" dirty="0">
                <a:solidFill>
                  <a:schemeClr val="tx1"/>
                </a:solidFill>
                <a:effectLst/>
                <a:latin typeface="Helvetica" pitchFamily="34" charset="0"/>
                <a:ea typeface="+mn-ea"/>
                <a:cs typeface="+mn-cs"/>
              </a:rPr>
              <a:t>York </a:t>
            </a:r>
            <a:r>
              <a:rPr lang="en-US" dirty="0"/>
              <a:t>State </a:t>
            </a:r>
            <a:r>
              <a:rPr lang="en-US" sz="1200" b="0" i="0" kern="1200" dirty="0">
                <a:solidFill>
                  <a:schemeClr val="tx1"/>
                </a:solidFill>
                <a:effectLst/>
                <a:latin typeface="Helvetica" pitchFamily="34" charset="0"/>
                <a:ea typeface="+mn-ea"/>
                <a:cs typeface="+mn-cs"/>
              </a:rPr>
              <a:t>Codes, Rules and Regulations </a:t>
            </a:r>
            <a:r>
              <a:rPr lang="en-US" dirty="0"/>
              <a:t>Office </a:t>
            </a:r>
            <a:endParaRPr lang="en-US" sz="1600" kern="1200" dirty="0">
              <a:solidFill>
                <a:schemeClr val="accent1"/>
              </a:solidFill>
              <a:latin typeface="Helvetica" pitchFamily="34" charset="0"/>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ea typeface="Roboto Condensed" charset="0"/>
                <a:cs typeface="Roboto Condensed" charset="0"/>
              </a:rPr>
              <a:t>And the threat of downloading </a:t>
            </a:r>
            <a:r>
              <a:rPr lang="en-US" sz="1600" kern="1200" dirty="0" smtClean="0">
                <a:solidFill>
                  <a:schemeClr val="accent1"/>
                </a:solidFill>
                <a:latin typeface="Helvetica" pitchFamily="34" charset="0"/>
                <a:ea typeface="Roboto Condensed" charset="0"/>
                <a:cs typeface="Roboto Condensed" charset="0"/>
              </a:rPr>
              <a:t>fake </a:t>
            </a:r>
            <a:r>
              <a:rPr lang="en-US" sz="1600" kern="1200" dirty="0">
                <a:solidFill>
                  <a:schemeClr val="accent1"/>
                </a:solidFill>
                <a:latin typeface="Helvetica" pitchFamily="34" charset="0"/>
                <a:ea typeface="Roboto Condensed" charset="0"/>
                <a:cs typeface="Roboto Condensed" charset="0"/>
              </a:rPr>
              <a:t>apps </a:t>
            </a:r>
            <a:r>
              <a:rPr lang="en-US" sz="1600" dirty="0">
                <a:solidFill>
                  <a:schemeClr val="accent1"/>
                </a:solidFill>
                <a:ea typeface="Roboto Condensed" charset="0"/>
                <a:cs typeface="Roboto Condensed" charset="0"/>
              </a:rPr>
              <a:t>from popular apps </a:t>
            </a:r>
            <a:r>
              <a:rPr lang="en-US" sz="1600" dirty="0" smtClean="0">
                <a:solidFill>
                  <a:schemeClr val="accent1"/>
                </a:solidFill>
                <a:ea typeface="Roboto Condensed" charset="0"/>
                <a:cs typeface="Roboto Condensed" charset="0"/>
              </a:rPr>
              <a:t>stores</a:t>
            </a:r>
            <a:endParaRPr lang="en-US" sz="1600" kern="1200" dirty="0">
              <a:solidFill>
                <a:schemeClr val="accent1"/>
              </a:solidFill>
              <a:latin typeface="Helvetica" pitchFamily="34" charset="0"/>
              <a:ea typeface="Roboto Condensed" charset="0"/>
              <a:cs typeface="Roboto Condensed" charset="0"/>
            </a:endParaRPr>
          </a:p>
          <a:p>
            <a:pPr marL="628650" marR="186028" lvl="1" indent="-171450" defTabSz="403433">
              <a:lnSpc>
                <a:spcPct val="104200"/>
              </a:lnSpc>
              <a:buFont typeface="Arial" panose="020B0604020202020204" pitchFamily="34" charset="0"/>
              <a:buChar char="•"/>
            </a:pPr>
            <a:endParaRPr lang="en-CA" sz="10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CA" sz="1000" b="0" baseline="0" dirty="0">
                <a:solidFill>
                  <a:schemeClr val="bg1"/>
                </a:solidFill>
                <a:latin typeface="Arial" panose="020B0604020202020204" pitchFamily="34" charset="0"/>
                <a:cs typeface="Arial" panose="020B0604020202020204" pitchFamily="34" charset="0"/>
              </a:rPr>
              <a:t>I would now like to pass the presentation over to </a:t>
            </a:r>
            <a:r>
              <a:rPr lang="en-CA" sz="1000" dirty="0">
                <a:solidFill>
                  <a:schemeClr val="bg1"/>
                </a:solidFill>
                <a:latin typeface="Arial" panose="020B0604020202020204" pitchFamily="34" charset="0"/>
                <a:cs typeface="Arial" panose="020B0604020202020204" pitchFamily="34" charset="0"/>
              </a:rPr>
              <a:t>Ian </a:t>
            </a:r>
            <a:r>
              <a:rPr lang="en-CA" sz="1000" b="0" baseline="0" dirty="0">
                <a:solidFill>
                  <a:schemeClr val="bg1"/>
                </a:solidFill>
                <a:latin typeface="Arial" panose="020B0604020202020204" pitchFamily="34" charset="0"/>
                <a:cs typeface="Arial" panose="020B0604020202020204" pitchFamily="34" charset="0"/>
              </a:rPr>
              <a:t>who will be covering our first topic.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CA" sz="1000" b="0" baseline="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1" baseline="0" dirty="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422223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41146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These days, it seems like major security breaches are making headlines on a weekly basis. The companies falling victim to attacks could suffer in a number of ways, including revenue loss, reputational damage, and infrastructure malfunction. </a:t>
            </a:r>
            <a:endParaRPr lang="en-CA" sz="1200" kern="1200" dirty="0" smtClean="0">
              <a:solidFill>
                <a:schemeClr val="tx1"/>
              </a:solidFill>
              <a:effectLst/>
              <a:latin typeface="Helvetica" pitchFamily="34" charset="0"/>
              <a:ea typeface="+mn-ea"/>
              <a:cs typeface="+mn-cs"/>
            </a:endParaRP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Cisco’s </a:t>
            </a:r>
            <a:r>
              <a:rPr lang="en-CA" sz="1200" kern="1200" dirty="0" smtClean="0">
                <a:solidFill>
                  <a:schemeClr val="tx1"/>
                </a:solidFill>
                <a:effectLst/>
                <a:latin typeface="Helvetica" pitchFamily="34" charset="0"/>
                <a:ea typeface="+mn-ea"/>
                <a:cs typeface="+mn-cs"/>
              </a:rPr>
              <a:t>2017 Annual Cybersecurity Report revealed that 22% of these victim companies lost customers, 23% lost opportunity, and 29% lost revenue. All companies are at risk, and therefore all companies need a way to defend themselves against the constant threat of being targeted. This defence includes proper security controls and personnel that know how to run and manage security operations within the business. Unfortunately, the world faces a severe shortage of information security professionals, and the problem is only expected to worsen.</a:t>
            </a: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Intel </a:t>
            </a:r>
            <a:r>
              <a:rPr lang="en-CA" sz="1200" kern="1200" dirty="0" smtClean="0">
                <a:solidFill>
                  <a:schemeClr val="tx1"/>
                </a:solidFill>
                <a:effectLst/>
                <a:latin typeface="Helvetica" pitchFamily="34" charset="0"/>
                <a:ea typeface="+mn-ea"/>
                <a:cs typeface="+mn-cs"/>
              </a:rPr>
              <a:t>Security released a report in which 82% of participating </a:t>
            </a:r>
            <a:r>
              <a:rPr lang="en-CA" sz="1200" kern="1200" dirty="0" smtClean="0">
                <a:solidFill>
                  <a:schemeClr val="tx1"/>
                </a:solidFill>
                <a:effectLst/>
                <a:latin typeface="Helvetica" pitchFamily="34" charset="0"/>
                <a:ea typeface="+mn-ea"/>
                <a:cs typeface="+mn-cs"/>
              </a:rPr>
              <a:t>cybersecurity decision makers </a:t>
            </a:r>
            <a:r>
              <a:rPr lang="en-CA" sz="1200" kern="1200" dirty="0" smtClean="0">
                <a:solidFill>
                  <a:schemeClr val="tx1"/>
                </a:solidFill>
                <a:effectLst/>
                <a:latin typeface="Helvetica" pitchFamily="34" charset="0"/>
                <a:ea typeface="+mn-ea"/>
                <a:cs typeface="+mn-cs"/>
              </a:rPr>
              <a:t>stated that there is a lack of cyber-security skills within their organization. Globally, there is approximately 1 million cybersecurity job openings, according to the 2016 Cybersecurity Business Report. In 2015, Peninsula Press reported that more than 209,000 cybersecurity jobs in the U.S. alone went unfilled and that the number of job postings had risen 74% since 2010. Today, the number of unfilled jobs is closer to 300,000, according to </a:t>
            </a:r>
            <a:r>
              <a:rPr lang="en-CA" sz="1200" kern="1200" dirty="0" smtClean="0">
                <a:solidFill>
                  <a:schemeClr val="tx1"/>
                </a:solidFill>
                <a:effectLst/>
                <a:latin typeface="Helvetica" pitchFamily="34" charset="0"/>
                <a:ea typeface="+mn-ea"/>
                <a:cs typeface="+mn-cs"/>
              </a:rPr>
              <a:t>cybersecurity </a:t>
            </a:r>
            <a:r>
              <a:rPr lang="en-CA" sz="1200" kern="1200" dirty="0" smtClean="0">
                <a:solidFill>
                  <a:schemeClr val="tx1"/>
                </a:solidFill>
                <a:effectLst/>
                <a:latin typeface="Helvetica" pitchFamily="34" charset="0"/>
                <a:ea typeface="+mn-ea"/>
                <a:cs typeface="+mn-cs"/>
              </a:rPr>
              <a:t>data tool CyberSeek. It’s important to note that in 2015, the approximately 200,000 unfilled jobs was expected to increase by 53% by 2018 – and with nearly 300,000 unfilled jobs present today, we can see the prediction was not far off. This is bad news for today’s current predictions, which estimate that the global shortage will grow from 1 million to somewhere between 1.5 and 2 million </a:t>
            </a:r>
            <a:r>
              <a:rPr lang="en-CA" sz="1200" kern="1200" dirty="0" smtClean="0">
                <a:solidFill>
                  <a:schemeClr val="tx1"/>
                </a:solidFill>
                <a:effectLst/>
                <a:latin typeface="Helvetica" pitchFamily="34" charset="0"/>
                <a:ea typeface="+mn-ea"/>
                <a:cs typeface="+mn-cs"/>
              </a:rPr>
              <a:t>cybersecurity </a:t>
            </a:r>
            <a:r>
              <a:rPr lang="en-CA" sz="1200" kern="1200" dirty="0" smtClean="0">
                <a:solidFill>
                  <a:schemeClr val="tx1"/>
                </a:solidFill>
                <a:effectLst/>
                <a:latin typeface="Helvetica" pitchFamily="34" charset="0"/>
                <a:ea typeface="+mn-ea"/>
                <a:cs typeface="+mn-cs"/>
              </a:rPr>
              <a:t>professionals by 2019. These numbers were predicted by Cybersecurity Ventures, and the ISACA, respectively. Even worse, Cybersecurity Ventures predicts this number to continue rising to 3.5 million by 2021.</a:t>
            </a: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To </a:t>
            </a:r>
            <a:r>
              <a:rPr lang="en-CA" sz="1200" kern="1200" dirty="0" smtClean="0">
                <a:solidFill>
                  <a:schemeClr val="tx1"/>
                </a:solidFill>
                <a:effectLst/>
                <a:latin typeface="Helvetica" pitchFamily="34" charset="0"/>
                <a:ea typeface="+mn-ea"/>
                <a:cs typeface="+mn-cs"/>
              </a:rPr>
              <a:t>tackle this growing shortage, we need to look at both short-term and the long-term solutions. Short-term solutions focus on improving security within the organization now, despite the cybersecurity skills gap. Consider the following two pieces of advice from CSO’s John Petrie:</a:t>
            </a:r>
          </a:p>
          <a:p>
            <a:pPr marL="171450" lvl="0"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First, if you do not have security professionals within your organization to manage security processes and procedures, consider adopting a managed security service provider (AKA MSSP). These MSSP’s can help your organization operate its security program, including training employees, which leads into the second piece of </a:t>
            </a:r>
            <a:r>
              <a:rPr lang="en-CA" sz="1200" kern="1200" dirty="0" smtClean="0">
                <a:solidFill>
                  <a:schemeClr val="tx1"/>
                </a:solidFill>
                <a:effectLst/>
                <a:latin typeface="Helvetica" pitchFamily="34" charset="0"/>
                <a:ea typeface="+mn-ea"/>
                <a:cs typeface="+mn-cs"/>
              </a:rPr>
              <a:t>advice…</a:t>
            </a:r>
            <a:endParaRPr lang="en-CA" sz="1200" kern="1200" dirty="0" smtClean="0">
              <a:solidFill>
                <a:schemeClr val="tx1"/>
              </a:solidFill>
              <a:effectLst/>
              <a:latin typeface="Helvetica" pitchFamily="34" charset="0"/>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Develop a strong security culture within the organization through a security awareness and training program. Helping end users understand how to recognize and report phishing emails, create strong passwords, and generally use the internet safely will greatly reduce the risk of today’s weakest link in organization security – its end users</a:t>
            </a: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In </a:t>
            </a:r>
            <a:r>
              <a:rPr lang="en-CA" sz="1200" kern="1200" dirty="0" smtClean="0">
                <a:solidFill>
                  <a:schemeClr val="tx1"/>
                </a:solidFill>
                <a:effectLst/>
                <a:latin typeface="Helvetica" pitchFamily="34" charset="0"/>
                <a:ea typeface="+mn-ea"/>
                <a:cs typeface="+mn-cs"/>
              </a:rPr>
              <a:t>the </a:t>
            </a:r>
            <a:r>
              <a:rPr lang="en-CA" sz="1200" kern="1200" dirty="0" smtClean="0">
                <a:solidFill>
                  <a:schemeClr val="tx1"/>
                </a:solidFill>
                <a:effectLst/>
                <a:latin typeface="Helvetica" pitchFamily="34" charset="0"/>
                <a:ea typeface="+mn-ea"/>
                <a:cs typeface="+mn-cs"/>
              </a:rPr>
              <a:t>long term</a:t>
            </a:r>
            <a:r>
              <a:rPr lang="en-CA" sz="1200" kern="1200" dirty="0" smtClean="0">
                <a:solidFill>
                  <a:schemeClr val="tx1"/>
                </a:solidFill>
                <a:effectLst/>
                <a:latin typeface="Helvetica" pitchFamily="34" charset="0"/>
                <a:ea typeface="+mn-ea"/>
                <a:cs typeface="+mn-cs"/>
              </a:rPr>
              <a:t>, the focus needs to be on developing both the skills and passion for cybersecurity in today’s students. CISOs, CIOs, or any other position in charge of cybersecurity efforts should take a proactive approach in this initiative by reaching out to local secondary and/or post-secondary institutions. By delivering presentations on cybersecurity, holding interactive workshops, or providing internship opportunities are all effective ways of helping students learn about the different career paths within cybersecurity and the organizations out there that are looking to hire. Without a standard cybersecurity education program present within these institutions, the responsibility falls on the organizations to promote the field and present job opportunities directly to students so that, upon graduation, they may choose to come work for the companies that brought the career path to their attention. Additionally, there are organizations that are already actively trying to recruit more people into the field of cybersecurity, such as Cybersecurity Workforce Alliance (CWA).</a:t>
            </a:r>
          </a:p>
          <a:p>
            <a:endParaRPr lang="en-CA" dirty="0" smtClean="0"/>
          </a:p>
          <a:p>
            <a:r>
              <a:rPr lang="en-CA" dirty="0" smtClean="0"/>
              <a:t>Sources:</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3"/>
              </a:rPr>
              <a:t>https://www.csoonline.com/article/3236485/data-protection/dealing-with-a-shortage-of-information-security-and-it-skill-sets.html</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4"/>
              </a:rPr>
              <a:t>http://peninsulapress.com/2015/03/31/cybersecurity-jobs-growth/</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5"/>
              </a:rPr>
              <a:t>http://cyberseek.org/heatmap.html</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6"/>
              </a:rPr>
              <a:t>https://www.cisco.com/c/dam/en/us/solutions/collateral/security/annual-reports/acr-infographic-2017.pdf</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7"/>
              </a:rPr>
              <a:t>https://www.csoonline.com/article/3120998/techology-business/zero-percent-cybersecurity-unemployment-1-million-jobs-unfilled.html</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8"/>
              </a:rPr>
              <a:t>https://www.forbes.com/sites/jeffkauflin/2017/03/16/the-fast-growing-job-with-a-huge-skills-gap-cyber-security/#c4a5fa95163a</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9"/>
              </a:rPr>
              <a:t>https://www.csoonline.com/article/3200024/security/cybersecurity-labor-crunch-to-hit-35-million-unfilled-jobs-by-2021.html</a:t>
            </a:r>
            <a:endParaRPr lang="en-CA" sz="1200" kern="1200" dirty="0" smtClean="0">
              <a:solidFill>
                <a:schemeClr val="tx1"/>
              </a:solidFill>
              <a:effectLst/>
              <a:latin typeface="Helvetica"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6</a:t>
            </a:fld>
            <a:endParaRPr lang="en-US" dirty="0"/>
          </a:p>
        </p:txBody>
      </p:sp>
    </p:spTree>
    <p:extLst>
      <p:ext uri="{BB962C8B-B14F-4D97-AF65-F5344CB8AC3E}">
        <p14:creationId xmlns:p14="http://schemas.microsoft.com/office/powerpoint/2010/main" val="11971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Helvetica" pitchFamily="34" charset="0"/>
                <a:ea typeface="+mn-ea"/>
                <a:cs typeface="+mn-cs"/>
              </a:rPr>
              <a:t>Shadow Brokers, the group that has notably managed to gain access to many of the hacking tools from the NSA, are back at it again</a:t>
            </a:r>
            <a:r>
              <a:rPr lang="en-CA" sz="1200" kern="1200" dirty="0" smtClean="0">
                <a:solidFill>
                  <a:schemeClr val="tx1"/>
                </a:solidFill>
                <a:effectLst/>
                <a:latin typeface="Helvetica" pitchFamily="34" charset="0"/>
                <a:ea typeface="+mn-ea"/>
                <a:cs typeface="+mn-cs"/>
              </a:rPr>
              <a:t>.</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Beginning in August 2016, they began disclosing major secrets from the </a:t>
            </a:r>
            <a:r>
              <a:rPr lang="en-CA" sz="1200" kern="1200" dirty="0" smtClean="0">
                <a:solidFill>
                  <a:schemeClr val="tx1"/>
                </a:solidFill>
                <a:effectLst/>
                <a:latin typeface="Helvetica" pitchFamily="34" charset="0"/>
                <a:ea typeface="+mn-ea"/>
                <a:cs typeface="+mn-cs"/>
              </a:rPr>
              <a:t>NSA, </a:t>
            </a:r>
            <a:r>
              <a:rPr lang="en-CA" sz="1200" kern="1200" dirty="0" smtClean="0">
                <a:solidFill>
                  <a:schemeClr val="tx1"/>
                </a:solidFill>
                <a:effectLst/>
                <a:latin typeface="Helvetica" pitchFamily="34" charset="0"/>
                <a:ea typeface="+mn-ea"/>
                <a:cs typeface="+mn-cs"/>
              </a:rPr>
              <a:t>usually focused on their hacking operations and tools used in order to conduct cyberespionage. This includes many of the vulnerabilities and specific cyberweapons used against other adversaries.</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Much </a:t>
            </a:r>
            <a:r>
              <a:rPr lang="en-CA" sz="1200" kern="1200" dirty="0" smtClean="0">
                <a:solidFill>
                  <a:schemeClr val="tx1"/>
                </a:solidFill>
                <a:effectLst/>
                <a:latin typeface="Helvetica" pitchFamily="34" charset="0"/>
                <a:ea typeface="+mn-ea"/>
                <a:cs typeface="+mn-cs"/>
              </a:rPr>
              <a:t>of the hacking done by the NSA was done through the now non-existent Tailored Access Operations (T.A.O.) which has now been absorbed into a different division. Here, many hackers would join to assist the US in cyberespionage endeavours. Many times, they were waiting for the latest patch or update to come from Microsoft or Apple in order to find ways to exploit vulnerabilities quickly and efficiently. They would also develop malware </a:t>
            </a:r>
            <a:r>
              <a:rPr lang="en-CA" sz="1200" kern="1200" dirty="0" smtClean="0">
                <a:solidFill>
                  <a:schemeClr val="tx1"/>
                </a:solidFill>
                <a:effectLst/>
                <a:latin typeface="Helvetica" pitchFamily="34" charset="0"/>
                <a:ea typeface="+mn-ea"/>
                <a:cs typeface="+mn-cs"/>
              </a:rPr>
              <a:t>that </a:t>
            </a:r>
            <a:r>
              <a:rPr lang="en-CA" sz="1200" kern="1200" dirty="0" smtClean="0">
                <a:solidFill>
                  <a:schemeClr val="tx1"/>
                </a:solidFill>
                <a:effectLst/>
                <a:latin typeface="Helvetica" pitchFamily="34" charset="0"/>
                <a:ea typeface="+mn-ea"/>
                <a:cs typeface="+mn-cs"/>
              </a:rPr>
              <a:t>would just sit on a computer or network for months on end, collecting information to send back to the NSA.</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Many </a:t>
            </a:r>
            <a:r>
              <a:rPr lang="en-CA" sz="1200" kern="1200" dirty="0" smtClean="0">
                <a:solidFill>
                  <a:schemeClr val="tx1"/>
                </a:solidFill>
                <a:effectLst/>
                <a:latin typeface="Helvetica" pitchFamily="34" charset="0"/>
                <a:ea typeface="+mn-ea"/>
                <a:cs typeface="+mn-cs"/>
              </a:rPr>
              <a:t>of these malware types were what the Shadow Brokers were able to take and then start publicizing. It is still unclear how </a:t>
            </a:r>
            <a:r>
              <a:rPr lang="en-CA" sz="1200" kern="1200" dirty="0" smtClean="0">
                <a:solidFill>
                  <a:schemeClr val="tx1"/>
                </a:solidFill>
                <a:effectLst/>
                <a:latin typeface="Helvetica" pitchFamily="34" charset="0"/>
                <a:ea typeface="+mn-ea"/>
                <a:cs typeface="+mn-cs"/>
              </a:rPr>
              <a:t>much exactly </a:t>
            </a:r>
            <a:r>
              <a:rPr lang="en-CA" sz="1200" kern="1200" dirty="0" smtClean="0">
                <a:solidFill>
                  <a:schemeClr val="tx1"/>
                </a:solidFill>
                <a:effectLst/>
                <a:latin typeface="Helvetica" pitchFamily="34" charset="0"/>
                <a:ea typeface="+mn-ea"/>
                <a:cs typeface="+mn-cs"/>
              </a:rPr>
              <a:t>they did </a:t>
            </a:r>
            <a:r>
              <a:rPr lang="en-CA" sz="1200" kern="1200" dirty="0" smtClean="0">
                <a:solidFill>
                  <a:schemeClr val="tx1"/>
                </a:solidFill>
                <a:effectLst/>
                <a:latin typeface="Helvetica" pitchFamily="34" charset="0"/>
                <a:ea typeface="+mn-ea"/>
                <a:cs typeface="+mn-cs"/>
              </a:rPr>
              <a:t>take. </a:t>
            </a:r>
            <a:r>
              <a:rPr lang="en-CA" sz="1200" kern="1200" dirty="0" smtClean="0">
                <a:solidFill>
                  <a:schemeClr val="tx1"/>
                </a:solidFill>
                <a:effectLst/>
                <a:latin typeface="Helvetica" pitchFamily="34" charset="0"/>
                <a:ea typeface="+mn-ea"/>
                <a:cs typeface="+mn-cs"/>
              </a:rPr>
              <a:t>There is nothing from later than 2013 but even then, there is a great deal of content around how to bypass firewalls and </a:t>
            </a:r>
            <a:r>
              <a:rPr lang="en-CA" sz="1200" kern="1200" dirty="0" smtClean="0">
                <a:solidFill>
                  <a:schemeClr val="tx1"/>
                </a:solidFill>
                <a:effectLst/>
                <a:latin typeface="Helvetica" pitchFamily="34" charset="0"/>
                <a:ea typeface="+mn-ea"/>
                <a:cs typeface="+mn-cs"/>
              </a:rPr>
              <a:t>break </a:t>
            </a:r>
            <a:r>
              <a:rPr lang="en-CA" sz="1200" kern="1200" dirty="0" smtClean="0">
                <a:solidFill>
                  <a:schemeClr val="tx1"/>
                </a:solidFill>
                <a:effectLst/>
                <a:latin typeface="Helvetica" pitchFamily="34" charset="0"/>
                <a:ea typeface="+mn-ea"/>
                <a:cs typeface="+mn-cs"/>
              </a:rPr>
              <a:t>into Windows and Linux systems.</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Many </a:t>
            </a:r>
            <a:r>
              <a:rPr lang="en-CA" sz="1200" kern="1200" dirty="0" smtClean="0">
                <a:solidFill>
                  <a:schemeClr val="tx1"/>
                </a:solidFill>
                <a:effectLst/>
                <a:latin typeface="Helvetica" pitchFamily="34" charset="0"/>
                <a:ea typeface="+mn-ea"/>
                <a:cs typeface="+mn-cs"/>
              </a:rPr>
              <a:t>of the hacking techniques and exploits have been used against the United States after they have been publicly breached. Most notably, the WannaCry ransomware attacks occurred by taking advantage of a NSA-discovered exploit. </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This </a:t>
            </a:r>
            <a:r>
              <a:rPr lang="en-CA" sz="1200" kern="1200" dirty="0" smtClean="0">
                <a:solidFill>
                  <a:schemeClr val="tx1"/>
                </a:solidFill>
                <a:effectLst/>
                <a:latin typeface="Helvetica" pitchFamily="34" charset="0"/>
                <a:ea typeface="+mn-ea"/>
                <a:cs typeface="+mn-cs"/>
              </a:rPr>
              <a:t>is creating a huge concern for the state of the US national security, as it is not clear if this is being done through an insider leaking this information or if it was the result of a sophisticated hack. Despite the NSA being known for </a:t>
            </a:r>
            <a:r>
              <a:rPr lang="en-CA" sz="1200" kern="1200" dirty="0" smtClean="0">
                <a:solidFill>
                  <a:schemeClr val="tx1"/>
                </a:solidFill>
                <a:effectLst/>
                <a:latin typeface="Helvetica" pitchFamily="34" charset="0"/>
                <a:ea typeface="+mn-ea"/>
                <a:cs typeface="+mn-cs"/>
              </a:rPr>
              <a:t>its ability </a:t>
            </a:r>
            <a:r>
              <a:rPr lang="en-CA" sz="1200" kern="1200" dirty="0" smtClean="0">
                <a:solidFill>
                  <a:schemeClr val="tx1"/>
                </a:solidFill>
                <a:effectLst/>
                <a:latin typeface="Helvetica" pitchFamily="34" charset="0"/>
                <a:ea typeface="+mn-ea"/>
                <a:cs typeface="+mn-cs"/>
              </a:rPr>
              <a:t>to break into worldwide systems, </a:t>
            </a:r>
            <a:r>
              <a:rPr lang="en-CA" sz="1200" kern="1200" dirty="0" smtClean="0">
                <a:solidFill>
                  <a:schemeClr val="tx1"/>
                </a:solidFill>
                <a:effectLst/>
                <a:latin typeface="Helvetica" pitchFamily="34" charset="0"/>
                <a:ea typeface="+mn-ea"/>
                <a:cs typeface="+mn-cs"/>
              </a:rPr>
              <a:t>it </a:t>
            </a:r>
            <a:r>
              <a:rPr lang="en-CA" sz="1200" kern="1200" dirty="0" smtClean="0">
                <a:solidFill>
                  <a:schemeClr val="tx1"/>
                </a:solidFill>
                <a:effectLst/>
                <a:latin typeface="Helvetica" pitchFamily="34" charset="0"/>
                <a:ea typeface="+mn-ea"/>
                <a:cs typeface="+mn-cs"/>
              </a:rPr>
              <a:t>appeared unable to protect </a:t>
            </a:r>
            <a:r>
              <a:rPr lang="en-CA" sz="1200" kern="1200" dirty="0" smtClean="0">
                <a:solidFill>
                  <a:schemeClr val="tx1"/>
                </a:solidFill>
                <a:effectLst/>
                <a:latin typeface="Helvetica" pitchFamily="34" charset="0"/>
                <a:ea typeface="+mn-ea"/>
                <a:cs typeface="+mn-cs"/>
              </a:rPr>
              <a:t>its </a:t>
            </a:r>
            <a:r>
              <a:rPr lang="en-CA" sz="1200" kern="1200" dirty="0" smtClean="0">
                <a:solidFill>
                  <a:schemeClr val="tx1"/>
                </a:solidFill>
                <a:effectLst/>
                <a:latin typeface="Helvetica" pitchFamily="34" charset="0"/>
                <a:ea typeface="+mn-ea"/>
                <a:cs typeface="+mn-cs"/>
              </a:rPr>
              <a:t>own networks sufficiently.</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Ultimately</a:t>
            </a:r>
            <a:r>
              <a:rPr lang="en-CA" sz="1200" kern="1200" dirty="0" smtClean="0">
                <a:solidFill>
                  <a:schemeClr val="tx1"/>
                </a:solidFill>
                <a:effectLst/>
                <a:latin typeface="Helvetica" pitchFamily="34" charset="0"/>
                <a:ea typeface="+mn-ea"/>
                <a:cs typeface="+mn-cs"/>
              </a:rPr>
              <a:t>, this is creating a bit of an </a:t>
            </a:r>
            <a:r>
              <a:rPr lang="en-CA" sz="1200" kern="1200" dirty="0" smtClean="0">
                <a:solidFill>
                  <a:schemeClr val="tx1"/>
                </a:solidFill>
                <a:effectLst/>
                <a:latin typeface="Helvetica" pitchFamily="34" charset="0"/>
                <a:ea typeface="+mn-ea"/>
                <a:cs typeface="+mn-cs"/>
              </a:rPr>
              <a:t>identity crisis </a:t>
            </a:r>
            <a:r>
              <a:rPr lang="en-CA" sz="1200" kern="1200" dirty="0" smtClean="0">
                <a:solidFill>
                  <a:schemeClr val="tx1"/>
                </a:solidFill>
                <a:effectLst/>
                <a:latin typeface="Helvetica" pitchFamily="34" charset="0"/>
                <a:ea typeface="+mn-ea"/>
                <a:cs typeface="+mn-cs"/>
              </a:rPr>
              <a:t>for the </a:t>
            </a:r>
            <a:r>
              <a:rPr lang="en-CA" sz="1200" kern="1200" dirty="0" smtClean="0">
                <a:solidFill>
                  <a:schemeClr val="tx1"/>
                </a:solidFill>
                <a:effectLst/>
                <a:latin typeface="Helvetica" pitchFamily="34" charset="0"/>
                <a:ea typeface="+mn-ea"/>
                <a:cs typeface="+mn-cs"/>
              </a:rPr>
              <a:t>NSA, having </a:t>
            </a:r>
            <a:r>
              <a:rPr lang="en-CA" sz="1200" kern="1200" dirty="0" smtClean="0">
                <a:solidFill>
                  <a:schemeClr val="tx1"/>
                </a:solidFill>
                <a:effectLst/>
                <a:latin typeface="Helvetica" pitchFamily="34" charset="0"/>
                <a:ea typeface="+mn-ea"/>
                <a:cs typeface="+mn-cs"/>
              </a:rPr>
              <a:t>previously been viewed as “leak-proof” and priding itself on gathering intelligence and keeping it a secret. </a:t>
            </a:r>
            <a:r>
              <a:rPr lang="en-CA" sz="1200" kern="1200" dirty="0" smtClean="0">
                <a:solidFill>
                  <a:schemeClr val="tx1"/>
                </a:solidFill>
                <a:effectLst/>
                <a:latin typeface="Helvetica" pitchFamily="34" charset="0"/>
                <a:ea typeface="+mn-ea"/>
                <a:cs typeface="+mn-cs"/>
              </a:rPr>
              <a:t>Leon </a:t>
            </a:r>
            <a:r>
              <a:rPr lang="en-CA" sz="1200" kern="1200" dirty="0" smtClean="0">
                <a:solidFill>
                  <a:schemeClr val="tx1"/>
                </a:solidFill>
                <a:effectLst/>
                <a:latin typeface="Helvetica" pitchFamily="34" charset="0"/>
                <a:ea typeface="+mn-ea"/>
                <a:cs typeface="+mn-cs"/>
              </a:rPr>
              <a:t>E. Panetta, the former defense secretary and director of the Central Intelligence Agency, was quoted in the New York Times as saying that </a:t>
            </a:r>
            <a:r>
              <a:rPr lang="en-CA" sz="1200" kern="1200" dirty="0" smtClean="0">
                <a:solidFill>
                  <a:schemeClr val="tx1"/>
                </a:solidFill>
                <a:effectLst/>
                <a:latin typeface="Helvetica" pitchFamily="34" charset="0"/>
                <a:ea typeface="+mn-ea"/>
                <a:cs typeface="+mn-cs"/>
              </a:rPr>
              <a:t>“These </a:t>
            </a:r>
            <a:r>
              <a:rPr lang="en-CA" sz="1200" kern="1200" dirty="0" smtClean="0">
                <a:solidFill>
                  <a:schemeClr val="tx1"/>
                </a:solidFill>
                <a:effectLst/>
                <a:latin typeface="Helvetica" pitchFamily="34" charset="0"/>
                <a:ea typeface="+mn-ea"/>
                <a:cs typeface="+mn-cs"/>
              </a:rPr>
              <a:t>leaks have been incredibly damaging to our intelligence and cyber capabilities. The fundamental purpose of intelligence is to be able to effectively penetrate our adversaries in order to gather vital intelligence. By its very nature, that only works if secrecy is maintained and our codes are protected.”</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406372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Helvetica" pitchFamily="34" charset="0"/>
                <a:ea typeface="+mn-ea"/>
                <a:cs typeface="+mn-cs"/>
              </a:rPr>
              <a:t>Despite a 15-month long investigation involving Q Group (the NSA’s counterintelligence arm) and the FBI, there is still no conclusive evidence as to the cause</a:t>
            </a:r>
            <a:r>
              <a:rPr lang="en-CA" sz="1200" kern="1200" dirty="0" smtClean="0">
                <a:solidFill>
                  <a:schemeClr val="tx1"/>
                </a:solidFill>
                <a:effectLst/>
                <a:latin typeface="Helvetica" pitchFamily="34" charset="0"/>
                <a:ea typeface="+mn-ea"/>
                <a:cs typeface="+mn-cs"/>
              </a:rPr>
              <a:t>.</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Many do believe that an insider was involved. A great deal of the information that was leaked weren’t just related to hacks, but included </a:t>
            </a:r>
            <a:r>
              <a:rPr lang="en-CA" sz="1200" kern="1200" dirty="0" smtClean="0">
                <a:solidFill>
                  <a:schemeClr val="tx1"/>
                </a:solidFill>
                <a:effectLst/>
                <a:latin typeface="Helvetica" pitchFamily="34" charset="0"/>
                <a:ea typeface="+mn-ea"/>
                <a:cs typeface="+mn-cs"/>
              </a:rPr>
              <a:t>general </a:t>
            </a:r>
            <a:r>
              <a:rPr lang="en-CA" sz="1200" kern="1200" dirty="0" smtClean="0">
                <a:solidFill>
                  <a:schemeClr val="tx1"/>
                </a:solidFill>
                <a:effectLst/>
                <a:latin typeface="Helvetica" pitchFamily="34" charset="0"/>
                <a:ea typeface="+mn-ea"/>
                <a:cs typeface="+mn-cs"/>
              </a:rPr>
              <a:t>PowerPoint documents and other files as </a:t>
            </a:r>
            <a:r>
              <a:rPr lang="en-CA" sz="1200" kern="1200" dirty="0" smtClean="0">
                <a:solidFill>
                  <a:schemeClr val="tx1"/>
                </a:solidFill>
                <a:effectLst/>
                <a:latin typeface="Helvetica" pitchFamily="34" charset="0"/>
                <a:ea typeface="+mn-ea"/>
                <a:cs typeface="+mn-cs"/>
              </a:rPr>
              <a:t>well, leading some </a:t>
            </a:r>
            <a:r>
              <a:rPr lang="en-CA" sz="1200" kern="1200" dirty="0" smtClean="0">
                <a:solidFill>
                  <a:schemeClr val="tx1"/>
                </a:solidFill>
                <a:effectLst/>
                <a:latin typeface="Helvetica" pitchFamily="34" charset="0"/>
                <a:ea typeface="+mn-ea"/>
                <a:cs typeface="+mn-cs"/>
              </a:rPr>
              <a:t>officials to believe an insider was the cause. </a:t>
            </a:r>
            <a:endParaRPr lang="en-CA" sz="1200" kern="1200" dirty="0" smtClean="0">
              <a:solidFill>
                <a:schemeClr val="tx1"/>
              </a:solidFill>
              <a:effectLst/>
              <a:latin typeface="Helvetica" pitchFamily="34" charset="0"/>
              <a:ea typeface="+mn-ea"/>
              <a:cs typeface="+mn-cs"/>
            </a:endParaRP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Previously</a:t>
            </a:r>
            <a:r>
              <a:rPr lang="en-CA" sz="1200" kern="1200" dirty="0" smtClean="0">
                <a:solidFill>
                  <a:schemeClr val="tx1"/>
                </a:solidFill>
                <a:effectLst/>
                <a:latin typeface="Helvetica" pitchFamily="34" charset="0"/>
                <a:ea typeface="+mn-ea"/>
                <a:cs typeface="+mn-cs"/>
              </a:rPr>
              <a:t>, the NSA was seen as impenetrable with a reputation of </a:t>
            </a:r>
            <a:r>
              <a:rPr lang="en-CA" sz="1200" kern="1200" dirty="0" smtClean="0">
                <a:solidFill>
                  <a:schemeClr val="tx1"/>
                </a:solidFill>
                <a:effectLst/>
                <a:latin typeface="Helvetica" pitchFamily="34" charset="0"/>
                <a:ea typeface="+mn-ea"/>
                <a:cs typeface="+mn-cs"/>
              </a:rPr>
              <a:t>no </a:t>
            </a:r>
            <a:r>
              <a:rPr lang="en-CA" sz="1200" kern="1200" dirty="0" smtClean="0">
                <a:solidFill>
                  <a:schemeClr val="tx1"/>
                </a:solidFill>
                <a:effectLst/>
                <a:latin typeface="Helvetica" pitchFamily="34" charset="0"/>
                <a:ea typeface="+mn-ea"/>
                <a:cs typeface="+mn-cs"/>
              </a:rPr>
              <a:t>leaks ever </a:t>
            </a:r>
            <a:r>
              <a:rPr lang="en-CA" sz="1200" kern="1200" dirty="0" smtClean="0">
                <a:solidFill>
                  <a:schemeClr val="tx1"/>
                </a:solidFill>
                <a:effectLst/>
                <a:latin typeface="Helvetica" pitchFamily="34" charset="0"/>
                <a:ea typeface="+mn-ea"/>
                <a:cs typeface="+mn-cs"/>
              </a:rPr>
              <a:t>taking </a:t>
            </a:r>
            <a:r>
              <a:rPr lang="en-CA" sz="1200" kern="1200" dirty="0" smtClean="0">
                <a:solidFill>
                  <a:schemeClr val="tx1"/>
                </a:solidFill>
                <a:effectLst/>
                <a:latin typeface="Helvetica" pitchFamily="34" charset="0"/>
                <a:ea typeface="+mn-ea"/>
                <a:cs typeface="+mn-cs"/>
              </a:rPr>
              <a:t>place. However, this all changed with Edward Snowden’s actions in 2013 and has shattered the trust that existed with the NSA.</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There </a:t>
            </a:r>
            <a:r>
              <a:rPr lang="en-CA" sz="1200" kern="1200" dirty="0" smtClean="0">
                <a:solidFill>
                  <a:schemeClr val="tx1"/>
                </a:solidFill>
                <a:effectLst/>
                <a:latin typeface="Helvetica" pitchFamily="34" charset="0"/>
                <a:ea typeface="+mn-ea"/>
                <a:cs typeface="+mn-cs"/>
              </a:rPr>
              <a:t>have been active investigations into at least three former NSA employees or contractors since the Snowden fled the country. However, there is </a:t>
            </a:r>
            <a:r>
              <a:rPr lang="en-CA" sz="1200" kern="1200" dirty="0" smtClean="0">
                <a:solidFill>
                  <a:schemeClr val="tx1"/>
                </a:solidFill>
                <a:effectLst/>
                <a:latin typeface="Helvetica" pitchFamily="34" charset="0"/>
                <a:ea typeface="+mn-ea"/>
                <a:cs typeface="+mn-cs"/>
              </a:rPr>
              <a:t>a </a:t>
            </a:r>
            <a:r>
              <a:rPr lang="en-CA" sz="1200" kern="1200" dirty="0" smtClean="0">
                <a:solidFill>
                  <a:schemeClr val="tx1"/>
                </a:solidFill>
                <a:effectLst/>
                <a:latin typeface="Helvetica" pitchFamily="34" charset="0"/>
                <a:ea typeface="+mn-ea"/>
                <a:cs typeface="+mn-cs"/>
              </a:rPr>
              <a:t>large concern that there are still malicious insiders within the </a:t>
            </a:r>
            <a:r>
              <a:rPr lang="en-CA" sz="1200" kern="1200" dirty="0" smtClean="0">
                <a:solidFill>
                  <a:schemeClr val="tx1"/>
                </a:solidFill>
                <a:effectLst/>
                <a:latin typeface="Helvetica" pitchFamily="34" charset="0"/>
                <a:ea typeface="+mn-ea"/>
                <a:cs typeface="+mn-cs"/>
              </a:rPr>
              <a:t>agency, </a:t>
            </a:r>
            <a:r>
              <a:rPr lang="en-CA" sz="1200" kern="1200" dirty="0" smtClean="0">
                <a:solidFill>
                  <a:schemeClr val="tx1"/>
                </a:solidFill>
                <a:effectLst/>
                <a:latin typeface="Helvetica" pitchFamily="34" charset="0"/>
                <a:ea typeface="+mn-ea"/>
                <a:cs typeface="+mn-cs"/>
              </a:rPr>
              <a:t>which can lead to leaks in the future.</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Similarly </a:t>
            </a:r>
            <a:r>
              <a:rPr lang="en-CA" sz="1200" kern="1200" dirty="0" smtClean="0">
                <a:solidFill>
                  <a:schemeClr val="tx1"/>
                </a:solidFill>
                <a:effectLst/>
                <a:latin typeface="Helvetica" pitchFamily="34" charset="0"/>
                <a:ea typeface="+mn-ea"/>
                <a:cs typeface="+mn-cs"/>
              </a:rPr>
              <a:t>to what’s happening at the NSA, we have seen this take place in the </a:t>
            </a:r>
            <a:r>
              <a:rPr lang="en-CA" sz="1200" kern="1200" dirty="0" smtClean="0">
                <a:solidFill>
                  <a:schemeClr val="tx1"/>
                </a:solidFill>
                <a:effectLst/>
                <a:latin typeface="Helvetica" pitchFamily="34" charset="0"/>
                <a:ea typeface="+mn-ea"/>
                <a:cs typeface="+mn-cs"/>
              </a:rPr>
              <a:t>CIA </a:t>
            </a:r>
            <a:r>
              <a:rPr lang="en-CA" sz="1200" kern="1200" dirty="0" smtClean="0">
                <a:solidFill>
                  <a:schemeClr val="tx1"/>
                </a:solidFill>
                <a:effectLst/>
                <a:latin typeface="Helvetica" pitchFamily="34" charset="0"/>
                <a:ea typeface="+mn-ea"/>
                <a:cs typeface="+mn-cs"/>
              </a:rPr>
              <a:t>where the Vault 7 and Vault 8 releases from WikiLeaks have also shown many of the secrets and technologies used by the agency.</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Those </a:t>
            </a:r>
            <a:r>
              <a:rPr lang="en-CA" sz="1200" kern="1200" dirty="0" smtClean="0">
                <a:solidFill>
                  <a:schemeClr val="tx1"/>
                </a:solidFill>
                <a:effectLst/>
                <a:latin typeface="Helvetica" pitchFamily="34" charset="0"/>
                <a:ea typeface="+mn-ea"/>
                <a:cs typeface="+mn-cs"/>
              </a:rPr>
              <a:t>who have worked for both the CIA and NSA have been especially scrutinized as some believe it could have been a single individual responsible for the Shadow Brokers and Vault 7/8 breaches.</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The </a:t>
            </a:r>
            <a:r>
              <a:rPr lang="en-CA" sz="1200" kern="1200" dirty="0" smtClean="0">
                <a:solidFill>
                  <a:schemeClr val="tx1"/>
                </a:solidFill>
                <a:effectLst/>
                <a:latin typeface="Helvetica" pitchFamily="34" charset="0"/>
                <a:ea typeface="+mn-ea"/>
                <a:cs typeface="+mn-cs"/>
              </a:rPr>
              <a:t>person who has almost been held accountable for this was Admiral Michael S. Rogers, director of the NSA and commander of its sister military organization, the United States Cyber Command. While it was recommended that he be removed for the semblance of accountability, President Obama, at the time, did not act on the advice since Admiral Rogers’ agency was part of an investigation into election interference by Russia, while President Trump recently extended the Admiral’s time in office.</a:t>
            </a:r>
          </a:p>
          <a:p>
            <a:pPr lvl="0"/>
            <a:r>
              <a:rPr lang="en-CA" sz="1200" kern="1200" dirty="0" smtClean="0">
                <a:solidFill>
                  <a:schemeClr val="tx1"/>
                </a:solidFill>
                <a:effectLst/>
                <a:latin typeface="Helvetica" pitchFamily="34" charset="0"/>
                <a:ea typeface="+mn-ea"/>
                <a:cs typeface="+mn-cs"/>
              </a:rPr>
              <a:t>Right now, it’s unclear what’ll be next for both the Shadow Brokers and NSA. We may expect to see more vulnerabilities and exploits released in the near future, while the NSA will have to deal with the current issues facing the organization.</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extLst>
      <p:ext uri="{BB962C8B-B14F-4D97-AF65-F5344CB8AC3E}">
        <p14:creationId xmlns:p14="http://schemas.microsoft.com/office/powerpoint/2010/main" val="37849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extLst>
      <p:ext uri="{BB962C8B-B14F-4D97-AF65-F5344CB8AC3E}">
        <p14:creationId xmlns:p14="http://schemas.microsoft.com/office/powerpoint/2010/main" val="92987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1044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(Arial, Bold, 28pt)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businessinsurance.com/article/00010101/NEWS06/912317027/Implementation-deadline-nears-for-major-cyber-security-rule" TargetMode="External"/><Relationship Id="rId5" Type="http://schemas.openxmlformats.org/officeDocument/2006/relationships/hyperlink" Target="http://www.dfs.ny.gov/legal/regulations/adoptions/dfsrf500txt.pdf"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nvlpubs.nist.gov/nistpubs/SpecialPublications/NIST.SP.800-53r4.pdf" TargetMode="External"/><Relationship Id="rId4" Type="http://schemas.openxmlformats.org/officeDocument/2006/relationships/hyperlink" Target="https://www.iso.org/isoiec-27001-information-security.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abcnews.go.com/US/protect-downloading-fake-apps-hacked/story?id=5097228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zdnet.com/article/fake-whatsapp-app-fooled-million-android-users-on-google-play-did-you-fall-for-it/" TargetMode="External"/><Relationship Id="rId5" Type="http://schemas.openxmlformats.org/officeDocument/2006/relationships/hyperlink" Target="https://motherboard.vice.com/en_us/article/evbakk/fake-whatsapp-android-app-1-million-downloads" TargetMode="Externa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a.norton.com/fake-android-apps/artic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support.apple.com/en-us/HT20831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tiff"/><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help.uber.com/h/0ded7de4-ed4d-4c75-a3ee-00cddeafc372" TargetMode="External"/><Relationship Id="rId5" Type="http://schemas.openxmlformats.org/officeDocument/2006/relationships/hyperlink" Target="https://help.uber.com/h/12c1e9d1-4042-4231-a3ec-3605779b8815"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067944" y="2744924"/>
            <a:ext cx="3434680" cy="684076"/>
          </a:xfrm>
          <a:prstGeom prst="rect">
            <a:avLst/>
          </a:prstGeom>
        </p:spPr>
      </p:pic>
      <p:sp>
        <p:nvSpPr>
          <p:cNvPr id="4" name="TextBox 3"/>
          <p:cNvSpPr txBox="1"/>
          <p:nvPr/>
        </p:nvSpPr>
        <p:spPr>
          <a:xfrm>
            <a:off x="2339752" y="3681028"/>
            <a:ext cx="5665651" cy="369332"/>
          </a:xfrm>
          <a:prstGeom prst="rect">
            <a:avLst/>
          </a:prstGeom>
          <a:noFill/>
        </p:spPr>
        <p:txBody>
          <a:bodyPr wrap="square" rtlCol="0">
            <a:spAutoFit/>
          </a:bodyPr>
          <a:lstStyle/>
          <a:p>
            <a:pPr algn="ctr"/>
            <a:r>
              <a:rPr lang="en-CA" dirty="0">
                <a:solidFill>
                  <a:srgbClr val="FFFFFF"/>
                </a:solidFill>
                <a:latin typeface="+mj-lt"/>
                <a:ea typeface="Roboto Condensed" charset="0"/>
                <a:cs typeface="Roboto Condensed" charset="0"/>
              </a:rPr>
              <a:t>Welcome </a:t>
            </a:r>
            <a:r>
              <a:rPr lang="en-CA" dirty="0" smtClean="0">
                <a:solidFill>
                  <a:srgbClr val="FFFFFF"/>
                </a:solidFill>
                <a:latin typeface="+mj-lt"/>
                <a:ea typeface="Roboto Condensed" charset="0"/>
                <a:cs typeface="Roboto Condensed" charset="0"/>
              </a:rPr>
              <a:t>to </a:t>
            </a:r>
            <a:r>
              <a:rPr lang="en-CA" dirty="0">
                <a:solidFill>
                  <a:srgbClr val="FFFFFF"/>
                </a:solidFill>
                <a:latin typeface="+mj-lt"/>
                <a:ea typeface="Roboto Condensed" charset="0"/>
                <a:cs typeface="Roboto Condensed" charset="0"/>
              </a:rPr>
              <a:t>our </a:t>
            </a:r>
            <a:r>
              <a:rPr lang="en-CA" dirty="0" smtClean="0">
                <a:solidFill>
                  <a:srgbClr val="FFFFFF"/>
                </a:solidFill>
                <a:latin typeface="+mj-lt"/>
                <a:ea typeface="Roboto Condensed" charset="0"/>
                <a:cs typeface="Roboto Condensed" charset="0"/>
              </a:rPr>
              <a:t>team</a:t>
            </a:r>
            <a:r>
              <a:rPr lang="en-CA"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17707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656692"/>
            <a:ext cx="280948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smtClean="0">
                <a:solidFill>
                  <a:schemeClr val="bg1"/>
                </a:solidFill>
                <a:ea typeface="Montserrat Light" charset="0"/>
                <a:cs typeface="Montserrat Light" charset="0"/>
              </a:rPr>
              <a:t>Trends </a:t>
            </a:r>
            <a:r>
              <a:rPr lang="en-CA" sz="1400" i="1" dirty="0">
                <a:solidFill>
                  <a:schemeClr val="bg1"/>
                </a:solidFill>
                <a:ea typeface="Montserrat Light" charset="0"/>
                <a:cs typeface="Montserrat Light" charset="0"/>
              </a:rPr>
              <a:t>in the global regulatory and legal landscape with the potential to impact compliance adherences or disrupt business operations.</a:t>
            </a:r>
          </a:p>
        </p:txBody>
      </p:sp>
      <p:sp>
        <p:nvSpPr>
          <p:cNvPr id="4" name="TextBox 3"/>
          <p:cNvSpPr txBox="1"/>
          <p:nvPr/>
        </p:nvSpPr>
        <p:spPr>
          <a:xfrm>
            <a:off x="3599892" y="1880828"/>
            <a:ext cx="5184576" cy="1200329"/>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Regulatory, Legal,</a:t>
            </a:r>
            <a:r>
              <a:rPr lang="en-CA" sz="2800" b="1" dirty="0">
                <a:solidFill>
                  <a:schemeClr val="accent1"/>
                </a:solidFill>
                <a:latin typeface="+mn-lt"/>
                <a:ea typeface="Montserrat Black" charset="0"/>
                <a:cs typeface="Montserrat Black" charset="0"/>
              </a:rPr>
              <a:t> </a:t>
            </a:r>
            <a:r>
              <a:rPr lang="en-CA" sz="3600" b="1" dirty="0">
                <a:solidFill>
                  <a:schemeClr val="accent1"/>
                </a:solidFill>
                <a:latin typeface="+mn-lt"/>
                <a:ea typeface="Montserrat Black" charset="0"/>
                <a:cs typeface="Montserrat Black" charset="0"/>
              </a:rPr>
              <a:t>and Compliance </a:t>
            </a:r>
            <a:endParaRPr lang="en-CA" sz="28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3039392"/>
            <a:ext cx="5400600"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Privacy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Privacy Professionals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Business / Data </a:t>
            </a:r>
            <a:r>
              <a:rPr lang="en-CA" sz="1800" dirty="0" smtClean="0">
                <a:solidFill>
                  <a:schemeClr val="accent1"/>
                </a:solidFill>
                <a:latin typeface="+mj-lt"/>
                <a:ea typeface="Roboto Condensed" charset="0"/>
                <a:cs typeface="Roboto Condensed" charset="0"/>
              </a:rPr>
              <a:t>Owners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Legal, Human Resources, Public Relations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Professionals</a:t>
            </a:r>
          </a:p>
        </p:txBody>
      </p:sp>
    </p:spTree>
    <p:extLst>
      <p:ext uri="{BB962C8B-B14F-4D97-AF65-F5344CB8AC3E}">
        <p14:creationId xmlns:p14="http://schemas.microsoft.com/office/powerpoint/2010/main" val="320417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23123"/>
            <a:ext cx="9154652" cy="6858000"/>
          </a:xfrm>
          <a:prstGeom prst="rect">
            <a:avLst/>
          </a:prstGeom>
        </p:spPr>
      </p:pic>
      <p:sp>
        <p:nvSpPr>
          <p:cNvPr id="49" name="Freeform 9"/>
          <p:cNvSpPr>
            <a:spLocks/>
          </p:cNvSpPr>
          <p:nvPr/>
        </p:nvSpPr>
        <p:spPr bwMode="gray">
          <a:xfrm>
            <a:off x="3636654" y="4149080"/>
            <a:ext cx="2073275" cy="493712"/>
          </a:xfrm>
          <a:custGeom>
            <a:avLst/>
            <a:gdLst>
              <a:gd name="T0" fmla="*/ 2147483646 w 408"/>
              <a:gd name="T1" fmla="*/ 0 h 97"/>
              <a:gd name="T2" fmla="*/ 2147483646 w 408"/>
              <a:gd name="T3" fmla="*/ 2147483646 h 97"/>
              <a:gd name="T4" fmla="*/ 0 w 408"/>
              <a:gd name="T5" fmla="*/ 2147483646 h 97"/>
              <a:gd name="T6" fmla="*/ 0 60000 65536"/>
              <a:gd name="T7" fmla="*/ 0 60000 65536"/>
              <a:gd name="T8" fmla="*/ 0 60000 65536"/>
              <a:gd name="T9" fmla="*/ 0 w 408"/>
              <a:gd name="T10" fmla="*/ 0 h 97"/>
              <a:gd name="T11" fmla="*/ 408 w 408"/>
              <a:gd name="T12" fmla="*/ 97 h 97"/>
            </a:gdLst>
            <a:ahLst/>
            <a:cxnLst>
              <a:cxn ang="T6">
                <a:pos x="T0" y="T1"/>
              </a:cxn>
              <a:cxn ang="T7">
                <a:pos x="T2" y="T3"/>
              </a:cxn>
              <a:cxn ang="T8">
                <a:pos x="T4" y="T5"/>
              </a:cxn>
            </a:cxnLst>
            <a:rect l="T9" t="T10" r="T11" b="T12"/>
            <a:pathLst>
              <a:path w="408" h="97">
                <a:moveTo>
                  <a:pt x="408" y="0"/>
                </a:moveTo>
                <a:cubicBezTo>
                  <a:pt x="366" y="59"/>
                  <a:pt x="290" y="97"/>
                  <a:pt x="203" y="97"/>
                </a:cubicBezTo>
                <a:cubicBezTo>
                  <a:pt x="118" y="97"/>
                  <a:pt x="43" y="59"/>
                  <a:pt x="0" y="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pic>
        <p:nvPicPr>
          <p:cNvPr id="3" name="Picture 2"/>
          <p:cNvPicPr>
            <a:picLocks noChangeAspect="1"/>
          </p:cNvPicPr>
          <p:nvPr/>
        </p:nvPicPr>
        <p:blipFill rotWithShape="1">
          <a:blip r:embed="rId4"/>
          <a:srcRect l="36815" t="63524" r="20956" b="2291"/>
          <a:stretch/>
        </p:blipFill>
        <p:spPr>
          <a:xfrm>
            <a:off x="5208730" y="2597670"/>
            <a:ext cx="3790086" cy="3164022"/>
          </a:xfrm>
          <a:prstGeom prst="rect">
            <a:avLst/>
          </a:prstGeom>
          <a:ln>
            <a:solidFill>
              <a:schemeClr val="bg1">
                <a:lumMod val="65000"/>
              </a:schemeClr>
            </a:solidFill>
          </a:ln>
          <a:effectLst/>
        </p:spPr>
      </p:pic>
      <p:sp>
        <p:nvSpPr>
          <p:cNvPr id="4" name="TextBox 3"/>
          <p:cNvSpPr txBox="1"/>
          <p:nvPr/>
        </p:nvSpPr>
        <p:spPr>
          <a:xfrm>
            <a:off x="5470424" y="5855648"/>
            <a:ext cx="3528392" cy="338554"/>
          </a:xfrm>
          <a:prstGeom prst="rect">
            <a:avLst/>
          </a:prstGeom>
          <a:noFill/>
        </p:spPr>
        <p:txBody>
          <a:bodyPr wrap="square" rtlCol="0">
            <a:spAutoFit/>
          </a:bodyPr>
          <a:lstStyle/>
          <a:p>
            <a:pPr algn="l"/>
            <a:r>
              <a:rPr lang="en-CA" sz="800" dirty="0" smtClean="0"/>
              <a:t>Find the </a:t>
            </a:r>
            <a:r>
              <a:rPr lang="en-CA" sz="800" dirty="0"/>
              <a:t>regulation details here: </a:t>
            </a:r>
            <a:r>
              <a:rPr lang="en-CA" sz="800" dirty="0">
                <a:hlinkClick r:id="rId5"/>
              </a:rPr>
              <a:t>http://</a:t>
            </a:r>
            <a:r>
              <a:rPr lang="en-CA" sz="800" dirty="0" smtClean="0">
                <a:hlinkClick r:id="rId5"/>
              </a:rPr>
              <a:t>www.dfs.ny.gov/legal/regulations/adoptions/dfsrf500txt.pdf</a:t>
            </a:r>
            <a:r>
              <a:rPr lang="en-CA" sz="800" dirty="0" smtClean="0"/>
              <a:t> </a:t>
            </a:r>
            <a:endParaRPr lang="en-CA" sz="800" dirty="0"/>
          </a:p>
        </p:txBody>
      </p:sp>
      <p:sp>
        <p:nvSpPr>
          <p:cNvPr id="22" name="Rectangle 21"/>
          <p:cNvSpPr/>
          <p:nvPr/>
        </p:nvSpPr>
        <p:spPr>
          <a:xfrm>
            <a:off x="180789" y="2143993"/>
            <a:ext cx="4853542" cy="1261884"/>
          </a:xfrm>
          <a:prstGeom prst="rect">
            <a:avLst/>
          </a:prstGeom>
        </p:spPr>
        <p:txBody>
          <a:bodyPr wrap="square">
            <a:spAutoFit/>
          </a:bodyPr>
          <a:lstStyle/>
          <a:p>
            <a:pPr algn="l"/>
            <a:r>
              <a:rPr lang="en-CA" sz="1600" b="1" spc="-4" dirty="0" smtClean="0">
                <a:solidFill>
                  <a:srgbClr val="0070C0"/>
                </a:solidFill>
                <a:ea typeface="Roboto Condensed" charset="0"/>
                <a:cs typeface="Roboto Condensed" charset="0"/>
              </a:rPr>
              <a:t>Who does the regulation apply to?</a:t>
            </a:r>
          </a:p>
          <a:p>
            <a:pPr marL="172800" indent="-172800" algn="l">
              <a:buFont typeface="Arial" panose="020B0604020202020204" pitchFamily="34" charset="0"/>
              <a:buChar char="•"/>
            </a:pPr>
            <a:r>
              <a:rPr lang="en-CA" sz="1200" dirty="0"/>
              <a:t>It affects financial </a:t>
            </a:r>
            <a:r>
              <a:rPr lang="en-CA" sz="1200" dirty="0" smtClean="0"/>
              <a:t>institutions – like banks</a:t>
            </a:r>
            <a:r>
              <a:rPr lang="en-CA" sz="1200" dirty="0"/>
              <a:t>, mortgage brokers, credit unions, foreign branches, private bankers, money transmitters and more – licensed by or operating </a:t>
            </a:r>
            <a:r>
              <a:rPr lang="en-CA" sz="1200" i="1" dirty="0"/>
              <a:t>in</a:t>
            </a:r>
            <a:r>
              <a:rPr lang="en-CA" sz="1200" dirty="0"/>
              <a:t> New York State.</a:t>
            </a:r>
          </a:p>
          <a:p>
            <a:pPr algn="l"/>
            <a:endParaRPr lang="en-CA" sz="1200" spc="-4" dirty="0">
              <a:ea typeface="Roboto Condensed" charset="0"/>
              <a:cs typeface="Roboto Condensed" charset="0"/>
            </a:endParaRPr>
          </a:p>
        </p:txBody>
      </p:sp>
      <p:sp>
        <p:nvSpPr>
          <p:cNvPr id="6" name="Rectangle 5"/>
          <p:cNvSpPr/>
          <p:nvPr/>
        </p:nvSpPr>
        <p:spPr>
          <a:xfrm>
            <a:off x="179512" y="3259734"/>
            <a:ext cx="4640831" cy="3662541"/>
          </a:xfrm>
          <a:prstGeom prst="rect">
            <a:avLst/>
          </a:prstGeom>
        </p:spPr>
        <p:txBody>
          <a:bodyPr wrap="square">
            <a:spAutoFit/>
          </a:bodyPr>
          <a:lstStyle/>
          <a:p>
            <a:pPr algn="l"/>
            <a:r>
              <a:rPr lang="en-CA" sz="1600" b="1" spc="-4" dirty="0" smtClean="0">
                <a:solidFill>
                  <a:srgbClr val="0070C0"/>
                </a:solidFill>
                <a:ea typeface="Roboto Condensed" charset="0"/>
                <a:cs typeface="Roboto Condensed" charset="0"/>
              </a:rPr>
              <a:t>What does it mean?</a:t>
            </a:r>
          </a:p>
          <a:p>
            <a:pPr marL="171450" indent="-171450" algn="l">
              <a:spcAft>
                <a:spcPts val="600"/>
              </a:spcAft>
              <a:buFont typeface="Arial" panose="020B0604020202020204" pitchFamily="34" charset="0"/>
              <a:buChar char="•"/>
            </a:pPr>
            <a:r>
              <a:rPr lang="en-CA" sz="1200" dirty="0"/>
              <a:t>These regulations require that banks, insurers, and other financial institutions have a </a:t>
            </a:r>
            <a:r>
              <a:rPr lang="en-CA" sz="1200" dirty="0" smtClean="0"/>
              <a:t>cybersecurity </a:t>
            </a:r>
            <a:r>
              <a:rPr lang="en-CA" sz="1200" dirty="0"/>
              <a:t>program in </a:t>
            </a:r>
            <a:r>
              <a:rPr lang="en-CA" sz="1200" dirty="0" smtClean="0"/>
              <a:t>place.</a:t>
            </a:r>
          </a:p>
          <a:p>
            <a:pPr marL="171450" indent="-171450" algn="l">
              <a:spcAft>
                <a:spcPts val="600"/>
              </a:spcAft>
              <a:buFont typeface="Arial" panose="020B0604020202020204" pitchFamily="34" charset="0"/>
              <a:buChar char="•"/>
            </a:pPr>
            <a:r>
              <a:rPr lang="en-CA" sz="1200" dirty="0"/>
              <a:t>This program must focus on </a:t>
            </a:r>
            <a:r>
              <a:rPr lang="en-CA" sz="1200" b="1" dirty="0"/>
              <a:t>protecting customer </a:t>
            </a:r>
            <a:r>
              <a:rPr lang="en-CA" sz="1200" b="1" dirty="0" smtClean="0"/>
              <a:t>data,</a:t>
            </a:r>
            <a:r>
              <a:rPr lang="en-CA" sz="1200" dirty="0" smtClean="0"/>
              <a:t> </a:t>
            </a:r>
            <a:r>
              <a:rPr lang="en-CA" sz="1200" dirty="0"/>
              <a:t>have related policies written and "approved by a board or senior officer; a chief information security officer to help protect data and systems; and controls and plans in place to ensure the safety and soundness of New York's financial services industry</a:t>
            </a:r>
            <a:r>
              <a:rPr lang="en-CA" sz="1200" dirty="0" smtClean="0"/>
              <a:t>."</a:t>
            </a:r>
            <a:r>
              <a:rPr lang="en-CA" sz="1200" baseline="30000" dirty="0" smtClean="0"/>
              <a:t>1</a:t>
            </a:r>
          </a:p>
          <a:p>
            <a:pPr marL="171450" indent="-171450" algn="l" fontAlgn="ctr">
              <a:spcAft>
                <a:spcPts val="600"/>
              </a:spcAft>
              <a:buFont typeface="Arial" panose="020B0604020202020204" pitchFamily="34" charset="0"/>
              <a:buChar char="•"/>
            </a:pPr>
            <a:r>
              <a:rPr lang="en-CA" sz="1200" dirty="0"/>
              <a:t>A major challenge is that these regulations must also apply to the </a:t>
            </a:r>
            <a:r>
              <a:rPr lang="en-CA" sz="1200" b="1" dirty="0"/>
              <a:t>vendors</a:t>
            </a:r>
            <a:r>
              <a:rPr lang="en-CA" sz="1200" dirty="0"/>
              <a:t> and </a:t>
            </a:r>
            <a:r>
              <a:rPr lang="en-CA" sz="1200" dirty="0" smtClean="0"/>
              <a:t>third parties </a:t>
            </a:r>
            <a:r>
              <a:rPr lang="en-CA" sz="1200" dirty="0"/>
              <a:t>the financial institutions are working with.</a:t>
            </a:r>
          </a:p>
          <a:p>
            <a:pPr marL="628650" lvl="1" indent="-171450" algn="l" fontAlgn="ctr">
              <a:spcAft>
                <a:spcPts val="600"/>
              </a:spcAft>
              <a:buFont typeface="Courier New" panose="02070309020205020404" pitchFamily="49" charset="0"/>
              <a:buChar char="o"/>
            </a:pPr>
            <a:r>
              <a:rPr lang="en-CA" sz="1200" dirty="0"/>
              <a:t>This means that more due diligence needs to go into conducting risk analyses around these third </a:t>
            </a:r>
            <a:r>
              <a:rPr lang="en-CA" sz="1200" dirty="0" smtClean="0"/>
              <a:t>parties </a:t>
            </a:r>
            <a:r>
              <a:rPr lang="en-CA" sz="1200" dirty="0"/>
              <a:t>and then subsequently track those third parties' compliance.</a:t>
            </a:r>
          </a:p>
          <a:p>
            <a:pPr marL="171450" indent="-171450" algn="l">
              <a:buFont typeface="Arial" panose="020B0604020202020204" pitchFamily="34" charset="0"/>
              <a:buChar char="•"/>
            </a:pPr>
            <a:endParaRPr lang="en-CA" sz="1200" baseline="30000" dirty="0" smtClean="0"/>
          </a:p>
          <a:p>
            <a:pPr algn="l"/>
            <a:endParaRPr lang="en-CA" sz="1200" baseline="30000" dirty="0" smtClean="0"/>
          </a:p>
          <a:p>
            <a:pPr marL="171450" indent="-171450" algn="l">
              <a:buFont typeface="Arial" panose="020B0604020202020204" pitchFamily="34" charset="0"/>
              <a:buChar char="•"/>
            </a:pPr>
            <a:endParaRPr lang="en-CA" sz="1200" spc="-4" dirty="0">
              <a:ea typeface="Roboto Condensed" charset="0"/>
              <a:cs typeface="Roboto Condensed" charset="0"/>
            </a:endParaRPr>
          </a:p>
        </p:txBody>
      </p:sp>
      <p:sp>
        <p:nvSpPr>
          <p:cNvPr id="7" name="TextBox 6"/>
          <p:cNvSpPr txBox="1"/>
          <p:nvPr/>
        </p:nvSpPr>
        <p:spPr>
          <a:xfrm>
            <a:off x="136515" y="6458143"/>
            <a:ext cx="4495538" cy="338554"/>
          </a:xfrm>
          <a:prstGeom prst="rect">
            <a:avLst/>
          </a:prstGeom>
          <a:noFill/>
        </p:spPr>
        <p:txBody>
          <a:bodyPr wrap="square" rtlCol="0">
            <a:spAutoFit/>
          </a:bodyPr>
          <a:lstStyle/>
          <a:p>
            <a:pPr algn="l"/>
            <a:r>
              <a:rPr lang="en-CA" sz="800" dirty="0" smtClean="0">
                <a:hlinkClick r:id="rId6"/>
              </a:rPr>
              <a:t>1. http</a:t>
            </a:r>
            <a:r>
              <a:rPr lang="en-CA" sz="800" dirty="0">
                <a:hlinkClick r:id="rId6"/>
              </a:rPr>
              <a:t>://</a:t>
            </a:r>
            <a:r>
              <a:rPr lang="en-CA" sz="800" dirty="0" smtClean="0">
                <a:hlinkClick r:id="rId6"/>
              </a:rPr>
              <a:t>www.businessinsurance.com/article/00010101/NEWS06/912317027/Implementation-deadline-nears-for-major-cyber-security-rule</a:t>
            </a:r>
            <a:r>
              <a:rPr lang="en-CA" sz="800" dirty="0" smtClean="0"/>
              <a:t> </a:t>
            </a:r>
            <a:endParaRPr lang="en-CA" sz="800" dirty="0"/>
          </a:p>
        </p:txBody>
      </p:sp>
      <p:sp>
        <p:nvSpPr>
          <p:cNvPr id="10" name="TextBox 9"/>
          <p:cNvSpPr txBox="1"/>
          <p:nvPr/>
        </p:nvSpPr>
        <p:spPr>
          <a:xfrm>
            <a:off x="3707904" y="724866"/>
            <a:ext cx="5184576" cy="1255728"/>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Due date for Part 500 of Title 23 of the NYCRR certification looms</a:t>
            </a:r>
            <a:endParaRPr lang="en-CA" sz="2800" b="1"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286757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37"/>
            <a:ext cx="9154652" cy="6858000"/>
          </a:xfrm>
          <a:prstGeom prst="rect">
            <a:avLst/>
          </a:prstGeom>
        </p:spPr>
      </p:pic>
      <p:sp>
        <p:nvSpPr>
          <p:cNvPr id="49" name="Freeform 9"/>
          <p:cNvSpPr>
            <a:spLocks/>
          </p:cNvSpPr>
          <p:nvPr/>
        </p:nvSpPr>
        <p:spPr bwMode="gray">
          <a:xfrm>
            <a:off x="3636654" y="4149080"/>
            <a:ext cx="2073275" cy="493712"/>
          </a:xfrm>
          <a:custGeom>
            <a:avLst/>
            <a:gdLst>
              <a:gd name="T0" fmla="*/ 2147483646 w 408"/>
              <a:gd name="T1" fmla="*/ 0 h 97"/>
              <a:gd name="T2" fmla="*/ 2147483646 w 408"/>
              <a:gd name="T3" fmla="*/ 2147483646 h 97"/>
              <a:gd name="T4" fmla="*/ 0 w 408"/>
              <a:gd name="T5" fmla="*/ 2147483646 h 97"/>
              <a:gd name="T6" fmla="*/ 0 60000 65536"/>
              <a:gd name="T7" fmla="*/ 0 60000 65536"/>
              <a:gd name="T8" fmla="*/ 0 60000 65536"/>
              <a:gd name="T9" fmla="*/ 0 w 408"/>
              <a:gd name="T10" fmla="*/ 0 h 97"/>
              <a:gd name="T11" fmla="*/ 408 w 408"/>
              <a:gd name="T12" fmla="*/ 97 h 97"/>
            </a:gdLst>
            <a:ahLst/>
            <a:cxnLst>
              <a:cxn ang="T6">
                <a:pos x="T0" y="T1"/>
              </a:cxn>
              <a:cxn ang="T7">
                <a:pos x="T2" y="T3"/>
              </a:cxn>
              <a:cxn ang="T8">
                <a:pos x="T4" y="T5"/>
              </a:cxn>
            </a:cxnLst>
            <a:rect l="T9" t="T10" r="T11" b="T12"/>
            <a:pathLst>
              <a:path w="408" h="97">
                <a:moveTo>
                  <a:pt x="408" y="0"/>
                </a:moveTo>
                <a:cubicBezTo>
                  <a:pt x="366" y="59"/>
                  <a:pt x="290" y="97"/>
                  <a:pt x="203" y="97"/>
                </a:cubicBezTo>
                <a:cubicBezTo>
                  <a:pt x="118" y="97"/>
                  <a:pt x="43" y="59"/>
                  <a:pt x="0" y="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10" name="Rectangle 9"/>
          <p:cNvSpPr/>
          <p:nvPr/>
        </p:nvSpPr>
        <p:spPr>
          <a:xfrm>
            <a:off x="164774" y="2261768"/>
            <a:ext cx="7740860" cy="3939540"/>
          </a:xfrm>
          <a:prstGeom prst="rect">
            <a:avLst/>
          </a:prstGeom>
        </p:spPr>
        <p:txBody>
          <a:bodyPr wrap="square">
            <a:spAutoFit/>
          </a:bodyPr>
          <a:lstStyle/>
          <a:p>
            <a:pPr algn="l">
              <a:spcBef>
                <a:spcPts val="600"/>
              </a:spcBef>
              <a:spcAft>
                <a:spcPts val="600"/>
              </a:spcAft>
            </a:pPr>
            <a:r>
              <a:rPr lang="en-CA" b="1" spc="-4" dirty="0" smtClean="0">
                <a:solidFill>
                  <a:srgbClr val="0070C0"/>
                </a:solidFill>
                <a:ea typeface="Roboto Condensed" charset="0"/>
                <a:cs typeface="Roboto Condensed" charset="0"/>
              </a:rPr>
              <a:t>Next steps</a:t>
            </a:r>
          </a:p>
          <a:p>
            <a:pPr marL="180000" indent="-180000" algn="l" fontAlgn="ctr">
              <a:spcBef>
                <a:spcPts val="600"/>
              </a:spcBef>
              <a:spcAft>
                <a:spcPts val="600"/>
              </a:spcAft>
              <a:buFont typeface="Arial" panose="020B0604020202020204" pitchFamily="34" charset="0"/>
              <a:buChar char="•"/>
            </a:pPr>
            <a:r>
              <a:rPr lang="en-CA" sz="1600" dirty="0" smtClean="0"/>
              <a:t>It </a:t>
            </a:r>
            <a:r>
              <a:rPr lang="en-CA" sz="1600" dirty="0"/>
              <a:t>was initiated back in March 2017, then a 180-day transitional period occurred to achieve compliance by </a:t>
            </a:r>
            <a:r>
              <a:rPr lang="en-CA" sz="1600" dirty="0" smtClean="0"/>
              <a:t>August </a:t>
            </a:r>
            <a:r>
              <a:rPr lang="en-CA" sz="1600" dirty="0"/>
              <a:t>28. </a:t>
            </a:r>
          </a:p>
          <a:p>
            <a:pPr marL="742950" lvl="1" indent="-285750" algn="l" fontAlgn="ctr">
              <a:spcBef>
                <a:spcPts val="600"/>
              </a:spcBef>
              <a:spcAft>
                <a:spcPts val="600"/>
              </a:spcAft>
              <a:buFont typeface="Courier New" panose="02070309020205020404" pitchFamily="49" charset="0"/>
              <a:buChar char="o"/>
            </a:pPr>
            <a:r>
              <a:rPr lang="en-CA" sz="1600" dirty="0"/>
              <a:t>Entities required to comply must </a:t>
            </a:r>
            <a:r>
              <a:rPr lang="en-CA" sz="1600" b="1" dirty="0"/>
              <a:t>submit their first certification by </a:t>
            </a:r>
            <a:r>
              <a:rPr lang="en-CA" sz="1600" b="1" dirty="0" smtClean="0"/>
              <a:t>February 15, </a:t>
            </a:r>
            <a:r>
              <a:rPr lang="en-CA" sz="1600" b="1" dirty="0"/>
              <a:t>2018</a:t>
            </a:r>
            <a:r>
              <a:rPr lang="en-CA" sz="1600" dirty="0"/>
              <a:t> (happy post-Valentine's Day</a:t>
            </a:r>
            <a:r>
              <a:rPr lang="en-CA" sz="1600" dirty="0" smtClean="0"/>
              <a:t>!).</a:t>
            </a:r>
          </a:p>
          <a:p>
            <a:pPr marL="180000" indent="-180000" algn="l" fontAlgn="ctr">
              <a:spcBef>
                <a:spcPts val="600"/>
              </a:spcBef>
              <a:spcAft>
                <a:spcPts val="600"/>
              </a:spcAft>
              <a:buFont typeface="Arial" panose="020B0604020202020204" pitchFamily="34" charset="0"/>
              <a:buChar char="•"/>
            </a:pPr>
            <a:r>
              <a:rPr lang="en-CA" sz="1600" dirty="0"/>
              <a:t>This regulation can and should be used in conjunction with other cybersecurity frameworks like the </a:t>
            </a:r>
            <a:r>
              <a:rPr lang="en-CA" sz="1600" dirty="0">
                <a:hlinkClick r:id="rId4"/>
              </a:rPr>
              <a:t>ISO/IEC27000</a:t>
            </a:r>
            <a:r>
              <a:rPr lang="en-CA" sz="1600" dirty="0"/>
              <a:t> standards and </a:t>
            </a:r>
            <a:r>
              <a:rPr lang="en-CA" sz="1600" dirty="0" smtClean="0"/>
              <a:t/>
            </a:r>
            <a:br>
              <a:rPr lang="en-CA" sz="1600" dirty="0" smtClean="0"/>
            </a:br>
            <a:r>
              <a:rPr lang="en-CA" sz="1600" dirty="0" smtClean="0">
                <a:hlinkClick r:id="rId5"/>
              </a:rPr>
              <a:t>NIST 800-53</a:t>
            </a:r>
            <a:r>
              <a:rPr lang="en-CA" sz="1600" dirty="0" smtClean="0"/>
              <a:t>. </a:t>
            </a:r>
          </a:p>
          <a:p>
            <a:pPr marL="180000" indent="-180000" algn="l" fontAlgn="ctr">
              <a:spcBef>
                <a:spcPts val="600"/>
              </a:spcBef>
              <a:spcAft>
                <a:spcPts val="600"/>
              </a:spcAft>
              <a:buFont typeface="Arial" panose="020B0604020202020204" pitchFamily="34" charset="0"/>
              <a:buChar char="•"/>
            </a:pPr>
            <a:r>
              <a:rPr lang="en-CA" sz="1600" dirty="0" smtClean="0"/>
              <a:t>It </a:t>
            </a:r>
            <a:r>
              <a:rPr lang="en-CA" sz="1600" dirty="0"/>
              <a:t>also will help with overall attention to data security for those who need to be prepared for the GDPR regulations to come into effect in May 2018.</a:t>
            </a:r>
          </a:p>
          <a:p>
            <a:pPr marL="180000" lvl="1" indent="-180000" algn="l" fontAlgn="ctr">
              <a:spcBef>
                <a:spcPts val="600"/>
              </a:spcBef>
              <a:spcAft>
                <a:spcPts val="600"/>
              </a:spcAft>
              <a:buFont typeface="Arial" panose="020B0604020202020204" pitchFamily="34" charset="0"/>
              <a:buChar char="•"/>
            </a:pPr>
            <a:endParaRPr lang="en-CA" sz="1600" b="1" dirty="0"/>
          </a:p>
          <a:p>
            <a:pPr marL="171450" indent="-171450" algn="l">
              <a:spcBef>
                <a:spcPts val="600"/>
              </a:spcBef>
              <a:spcAft>
                <a:spcPts val="600"/>
              </a:spcAft>
              <a:buFont typeface="Arial" panose="020B0604020202020204" pitchFamily="34" charset="0"/>
              <a:buChar char="•"/>
            </a:pPr>
            <a:endParaRPr lang="en-CA" sz="1100" b="1" spc="-4" dirty="0">
              <a:ea typeface="Roboto Condensed" charset="0"/>
              <a:cs typeface="Roboto Condensed" charset="0"/>
            </a:endParaRPr>
          </a:p>
        </p:txBody>
      </p:sp>
      <p:cxnSp>
        <p:nvCxnSpPr>
          <p:cNvPr id="8" name="Straight Connector 7"/>
          <p:cNvCxnSpPr/>
          <p:nvPr/>
        </p:nvCxnSpPr>
        <p:spPr>
          <a:xfrm flipH="1">
            <a:off x="250825" y="5661248"/>
            <a:ext cx="8172908"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7904" y="724866"/>
            <a:ext cx="5184576" cy="1255728"/>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Due date for Part 500 of Title 23 of the NYCRR certification looms</a:t>
            </a:r>
            <a:endParaRPr lang="en-CA" sz="2800" b="1"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1253410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35496" y="966836"/>
            <a:ext cx="2809484" cy="1058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a:solidFill>
                  <a:schemeClr val="bg1"/>
                </a:solidFill>
                <a:ea typeface="Montserrat Light" charset="0"/>
                <a:cs typeface="Montserrat Light" charset="0"/>
              </a:rPr>
              <a:t>Information related to the tools, tactics, and exploits threat actors </a:t>
            </a:r>
            <a:r>
              <a:rPr lang="en-CA" sz="1400" i="1" dirty="0" smtClean="0">
                <a:solidFill>
                  <a:schemeClr val="bg1"/>
                </a:solidFill>
                <a:ea typeface="Montserrat Light" charset="0"/>
                <a:cs typeface="Montserrat Light" charset="0"/>
              </a:rPr>
              <a:t>are </a:t>
            </a:r>
            <a:r>
              <a:rPr lang="en-CA" sz="1400" i="1" dirty="0">
                <a:solidFill>
                  <a:schemeClr val="bg1"/>
                </a:solidFill>
                <a:ea typeface="Montserrat Light" charset="0"/>
                <a:cs typeface="Montserrat Light" charset="0"/>
              </a:rPr>
              <a:t>leveraging in their attack campaigns.</a:t>
            </a:r>
          </a:p>
        </p:txBody>
      </p:sp>
      <p:sp>
        <p:nvSpPr>
          <p:cNvPr id="5" name="TextBox 4"/>
          <p:cNvSpPr txBox="1"/>
          <p:nvPr/>
        </p:nvSpPr>
        <p:spPr>
          <a:xfrm>
            <a:off x="3239852" y="966836"/>
            <a:ext cx="5688632" cy="646331"/>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Exploitation and </a:t>
            </a:r>
            <a:r>
              <a:rPr lang="en-CA" sz="3600" b="1" dirty="0" smtClean="0">
                <a:solidFill>
                  <a:schemeClr val="accent1"/>
                </a:solidFill>
                <a:latin typeface="+mn-lt"/>
                <a:ea typeface="Montserrat Black" charset="0"/>
                <a:cs typeface="Montserrat Black" charset="0"/>
              </a:rPr>
              <a:t>Tactics</a:t>
            </a:r>
            <a:endParaRPr lang="en-CA" sz="3600" b="1" dirty="0">
              <a:solidFill>
                <a:schemeClr val="accent1"/>
              </a:solidFill>
              <a:latin typeface="+mn-lt"/>
              <a:ea typeface="Montserrat Black" charset="0"/>
              <a:cs typeface="Montserrat Black" charset="0"/>
            </a:endParaRPr>
          </a:p>
        </p:txBody>
      </p:sp>
      <p:sp>
        <p:nvSpPr>
          <p:cNvPr id="6" name="Text Placeholder 11"/>
          <p:cNvSpPr txBox="1">
            <a:spLocks/>
          </p:cNvSpPr>
          <p:nvPr/>
        </p:nvSpPr>
        <p:spPr bwMode="auto">
          <a:xfrm>
            <a:off x="3455876" y="3573016"/>
            <a:ext cx="5472608"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Technology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Threat Intelligence </a:t>
            </a:r>
            <a:r>
              <a:rPr lang="en-CA" sz="1800" dirty="0" smtClean="0">
                <a:solidFill>
                  <a:schemeClr val="accent1"/>
                </a:solidFill>
                <a:latin typeface="+mj-lt"/>
                <a:ea typeface="Roboto Condensed" charset="0"/>
                <a:cs typeface="Roboto Condensed" charset="0"/>
              </a:rPr>
              <a:t>Analysts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Vulnerability Management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Incident Responders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Security Operations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Professionals</a:t>
            </a:r>
          </a:p>
        </p:txBody>
      </p:sp>
    </p:spTree>
    <p:extLst>
      <p:ext uri="{BB962C8B-B14F-4D97-AF65-F5344CB8AC3E}">
        <p14:creationId xmlns:p14="http://schemas.microsoft.com/office/powerpoint/2010/main" val="290919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070"/>
            <a:ext cx="9149662" cy="6858000"/>
          </a:xfrm>
          <a:prstGeom prst="rect">
            <a:avLst/>
          </a:prstGeom>
        </p:spPr>
      </p:pic>
      <p:sp>
        <p:nvSpPr>
          <p:cNvPr id="13" name="TextBox 12"/>
          <p:cNvSpPr txBox="1"/>
          <p:nvPr/>
        </p:nvSpPr>
        <p:spPr>
          <a:xfrm>
            <a:off x="4600204" y="224644"/>
            <a:ext cx="4307014" cy="1352847"/>
          </a:xfrm>
          <a:prstGeom prst="rect">
            <a:avLst/>
          </a:prstGeom>
          <a:noFill/>
        </p:spPr>
        <p:txBody>
          <a:bodyPr wrap="square" rtlCol="0" anchor="b">
            <a:noAutofit/>
          </a:bodyPr>
          <a:lstStyle/>
          <a:p>
            <a:pPr marL="534988" algn="r">
              <a:lnSpc>
                <a:spcPct val="90000"/>
              </a:lnSpc>
              <a:spcAft>
                <a:spcPts val="300"/>
              </a:spcAft>
            </a:pPr>
            <a:r>
              <a:rPr lang="en-CA" sz="2800" b="1" dirty="0">
                <a:solidFill>
                  <a:schemeClr val="bg1"/>
                </a:solidFill>
              </a:rPr>
              <a:t>Not fake news, </a:t>
            </a:r>
            <a:r>
              <a:rPr lang="en-CA" sz="2800" b="1" dirty="0" smtClean="0">
                <a:solidFill>
                  <a:schemeClr val="bg1"/>
                </a:solidFill>
              </a:rPr>
              <a:t/>
            </a:r>
            <a:br>
              <a:rPr lang="en-CA" sz="2800" b="1" dirty="0" smtClean="0">
                <a:solidFill>
                  <a:schemeClr val="bg1"/>
                </a:solidFill>
              </a:rPr>
            </a:br>
            <a:r>
              <a:rPr lang="en-CA" sz="2800" b="1" dirty="0" smtClean="0">
                <a:solidFill>
                  <a:schemeClr val="bg1"/>
                </a:solidFill>
              </a:rPr>
              <a:t>but </a:t>
            </a:r>
            <a:r>
              <a:rPr lang="en-CA" sz="2800" b="1" dirty="0">
                <a:solidFill>
                  <a:schemeClr val="bg1"/>
                </a:solidFill>
              </a:rPr>
              <a:t>fake </a:t>
            </a:r>
            <a:r>
              <a:rPr lang="en-CA" sz="2800" b="1" dirty="0" smtClean="0">
                <a:solidFill>
                  <a:schemeClr val="bg1"/>
                </a:solidFill>
              </a:rPr>
              <a:t>apps!</a:t>
            </a:r>
            <a:endParaRPr lang="en-CA" sz="2800" b="1" dirty="0">
              <a:solidFill>
                <a:schemeClr val="bg1"/>
              </a:solidFill>
              <a:latin typeface="+mn-lt"/>
              <a:ea typeface="Montserrat Black" charset="0"/>
              <a:cs typeface="Montserrat Black" charset="0"/>
            </a:endParaRPr>
          </a:p>
        </p:txBody>
      </p:sp>
      <p:sp>
        <p:nvSpPr>
          <p:cNvPr id="60" name="Rectangle 59"/>
          <p:cNvSpPr/>
          <p:nvPr/>
        </p:nvSpPr>
        <p:spPr>
          <a:xfrm>
            <a:off x="931567" y="2481202"/>
            <a:ext cx="5709072" cy="261610"/>
          </a:xfrm>
          <a:prstGeom prst="rect">
            <a:avLst/>
          </a:prstGeom>
        </p:spPr>
        <p:txBody>
          <a:bodyPr wrap="square">
            <a:spAutoFit/>
          </a:bodyPr>
          <a:lstStyle/>
          <a:p>
            <a:pPr algn="l"/>
            <a:endParaRPr lang="en-CA" sz="1100" dirty="0">
              <a:latin typeface="Arial" panose="020B0604020202020204" pitchFamily="34" charset="0"/>
              <a:cs typeface="Arial" panose="020B0604020202020204" pitchFamily="34" charset="0"/>
            </a:endParaRPr>
          </a:p>
        </p:txBody>
      </p:sp>
      <p:sp>
        <p:nvSpPr>
          <p:cNvPr id="26" name="TextBox 25"/>
          <p:cNvSpPr txBox="1"/>
          <p:nvPr/>
        </p:nvSpPr>
        <p:spPr>
          <a:xfrm>
            <a:off x="286477" y="2143853"/>
            <a:ext cx="3781468" cy="707886"/>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sz="2000" b="1" kern="1200" dirty="0" smtClean="0">
                <a:solidFill>
                  <a:srgbClr val="0070C0"/>
                </a:solidFill>
                <a:latin typeface="+mn-lt"/>
                <a:ea typeface="Roboto Condensed" charset="0"/>
                <a:cs typeface="Roboto Condensed" charset="0"/>
              </a:rPr>
              <a:t>Fake WhatsApp downloaded 1 million times </a:t>
            </a:r>
            <a:endParaRPr lang="en-CA" sz="2000" b="1" kern="1200" dirty="0">
              <a:solidFill>
                <a:srgbClr val="0070C0"/>
              </a:solidFill>
              <a:latin typeface="+mn-lt"/>
              <a:ea typeface="Roboto Condensed" charset="0"/>
              <a:cs typeface="Roboto Condensed" charset="0"/>
            </a:endParaRPr>
          </a:p>
        </p:txBody>
      </p:sp>
      <p:sp>
        <p:nvSpPr>
          <p:cNvPr id="6" name="TextBox 5"/>
          <p:cNvSpPr txBox="1"/>
          <p:nvPr/>
        </p:nvSpPr>
        <p:spPr>
          <a:xfrm>
            <a:off x="278100" y="2838365"/>
            <a:ext cx="4833960" cy="1969770"/>
          </a:xfrm>
          <a:prstGeom prst="rect">
            <a:avLst/>
          </a:prstGeom>
          <a:noFill/>
        </p:spPr>
        <p:txBody>
          <a:bodyPr wrap="square" rtlCol="0">
            <a:spAutoFit/>
          </a:bodyPr>
          <a:lstStyle/>
          <a:p>
            <a:pPr marL="180000" indent="-180000" algn="l" fontAlgn="ctr">
              <a:spcAft>
                <a:spcPts val="600"/>
              </a:spcAft>
              <a:buFont typeface="Arial" panose="020B0604020202020204" pitchFamily="34" charset="0"/>
              <a:buChar char="•"/>
            </a:pPr>
            <a:r>
              <a:rPr lang="en-CA" sz="1600" dirty="0" smtClean="0">
                <a:latin typeface="+mn-lt"/>
              </a:rPr>
              <a:t>Fake apps are continually introduced into the Google Play Store, creating a cat and mouse game for security professionals. </a:t>
            </a:r>
          </a:p>
          <a:p>
            <a:pPr marL="180000" indent="-180000" algn="l" fontAlgn="ctr">
              <a:spcAft>
                <a:spcPts val="600"/>
              </a:spcAft>
              <a:buFont typeface="Arial" panose="020B0604020202020204" pitchFamily="34" charset="0"/>
              <a:buChar char="•"/>
            </a:pPr>
            <a:r>
              <a:rPr lang="en-CA" sz="1600" dirty="0" smtClean="0">
                <a:latin typeface="+mn-lt"/>
              </a:rPr>
              <a:t>This has been an ongoing battle over the last few years.</a:t>
            </a:r>
          </a:p>
          <a:p>
            <a:pPr marL="180000" indent="-180000" algn="l" fontAlgn="ctr">
              <a:spcAft>
                <a:spcPts val="600"/>
              </a:spcAft>
              <a:buFont typeface="Arial" panose="020B0604020202020204" pitchFamily="34" charset="0"/>
              <a:buChar char="•"/>
            </a:pPr>
            <a:r>
              <a:rPr lang="en-CA" sz="1600" dirty="0" smtClean="0">
                <a:latin typeface="+mn-lt"/>
              </a:rPr>
              <a:t>Additional security and scrutiny should be applied to apps that get millions of downloads.</a:t>
            </a:r>
            <a:endParaRPr lang="en-CA" sz="1600" dirty="0">
              <a:latin typeface="+mn-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0435" y="2281810"/>
            <a:ext cx="2335700" cy="4152356"/>
          </a:xfrm>
          <a:prstGeom prst="rect">
            <a:avLst/>
          </a:prstGeom>
          <a:ln>
            <a:solidFill>
              <a:schemeClr val="bg1">
                <a:lumMod val="75000"/>
              </a:schemeClr>
            </a:solidFill>
          </a:ln>
        </p:spPr>
      </p:pic>
      <p:sp>
        <p:nvSpPr>
          <p:cNvPr id="12" name="Text Placeholder 12"/>
          <p:cNvSpPr txBox="1">
            <a:spLocks/>
          </p:cNvSpPr>
          <p:nvPr/>
        </p:nvSpPr>
        <p:spPr>
          <a:xfrm>
            <a:off x="179512" y="6519559"/>
            <a:ext cx="3951556" cy="307291"/>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Sources: </a:t>
            </a:r>
            <a:r>
              <a:rPr lang="en-CA" sz="1000" dirty="0" smtClean="0">
                <a:hlinkClick r:id="rId5"/>
              </a:rPr>
              <a:t>Motherboard</a:t>
            </a:r>
            <a:r>
              <a:rPr lang="en-CA" sz="1000" dirty="0" smtClean="0"/>
              <a:t>, </a:t>
            </a:r>
            <a:r>
              <a:rPr lang="en-CA" sz="1000" dirty="0" smtClean="0">
                <a:hlinkClick r:id="rId6"/>
              </a:rPr>
              <a:t>Znet</a:t>
            </a:r>
            <a:r>
              <a:rPr lang="en-CA" sz="1000" dirty="0" smtClean="0"/>
              <a:t>, </a:t>
            </a:r>
            <a:r>
              <a:rPr lang="en-CA" sz="1000" dirty="0" smtClean="0">
                <a:hlinkClick r:id="rId7"/>
              </a:rPr>
              <a:t>ABC </a:t>
            </a:r>
            <a:endParaRPr lang="en-CA" sz="900" dirty="0"/>
          </a:p>
        </p:txBody>
      </p:sp>
      <p:sp>
        <p:nvSpPr>
          <p:cNvPr id="4" name="Rectangle 3"/>
          <p:cNvSpPr/>
          <p:nvPr/>
        </p:nvSpPr>
        <p:spPr>
          <a:xfrm>
            <a:off x="278100" y="5032662"/>
            <a:ext cx="3852968" cy="324036"/>
          </a:xfrm>
          <a:prstGeom prst="rect">
            <a:avLst/>
          </a:prstGeom>
          <a:solidFill>
            <a:schemeClr val="accent3">
              <a:lumMod val="7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252000" rtlCol="0" anchor="ctr"/>
          <a:lstStyle/>
          <a:p>
            <a:pPr algn="l"/>
            <a:r>
              <a:rPr lang="en-CA" sz="1600" b="1" dirty="0" smtClean="0"/>
              <a:t>Purpose of fraudulent apps: </a:t>
            </a:r>
            <a:endParaRPr lang="en-US" sz="1600" b="1" dirty="0"/>
          </a:p>
        </p:txBody>
      </p:sp>
      <p:sp>
        <p:nvSpPr>
          <p:cNvPr id="5" name="TextBox 4"/>
          <p:cNvSpPr txBox="1"/>
          <p:nvPr/>
        </p:nvSpPr>
        <p:spPr>
          <a:xfrm>
            <a:off x="286476" y="5373216"/>
            <a:ext cx="5085988" cy="954107"/>
          </a:xfrm>
          <a:prstGeom prst="rect">
            <a:avLst/>
          </a:prstGeom>
          <a:noFill/>
        </p:spPr>
        <p:txBody>
          <a:bodyPr wrap="square" rtlCol="0">
            <a:spAutoFit/>
          </a:bodyPr>
          <a:lstStyle/>
          <a:p>
            <a:pPr marL="285750" indent="-285750" algn="l">
              <a:buFont typeface="Arial" panose="020B0604020202020204" pitchFamily="34" charset="0"/>
              <a:buChar char="•"/>
            </a:pPr>
            <a:r>
              <a:rPr lang="en-CA" sz="1400" dirty="0" smtClean="0"/>
              <a:t>Control device – passwords, camera, etc.</a:t>
            </a:r>
          </a:p>
          <a:p>
            <a:pPr marL="285750" indent="-285750" algn="l">
              <a:buFont typeface="Arial" panose="020B0604020202020204" pitchFamily="34" charset="0"/>
              <a:buChar char="•"/>
            </a:pPr>
            <a:r>
              <a:rPr lang="en-CA" sz="1400" dirty="0"/>
              <a:t>Generate advertising revenue </a:t>
            </a:r>
          </a:p>
          <a:p>
            <a:pPr marL="285750" indent="-285750" algn="l">
              <a:buFont typeface="Arial" panose="020B0604020202020204" pitchFamily="34" charset="0"/>
              <a:buChar char="•"/>
            </a:pPr>
            <a:r>
              <a:rPr lang="en-CA" sz="1400" dirty="0" smtClean="0"/>
              <a:t>Mine cryptocurrencies </a:t>
            </a:r>
          </a:p>
          <a:p>
            <a:pPr marL="285750" indent="-285750" algn="l">
              <a:buFont typeface="Arial" panose="020B0604020202020204" pitchFamily="34" charset="0"/>
              <a:buChar char="•"/>
            </a:pPr>
            <a:r>
              <a:rPr lang="en-CA" sz="1400" dirty="0" smtClean="0"/>
              <a:t>SMS fraud</a:t>
            </a:r>
            <a:endParaRPr lang="en-US" sz="1400" dirty="0"/>
          </a:p>
        </p:txBody>
      </p:sp>
    </p:spTree>
    <p:extLst>
      <p:ext uri="{BB962C8B-B14F-4D97-AF65-F5344CB8AC3E}">
        <p14:creationId xmlns:p14="http://schemas.microsoft.com/office/powerpoint/2010/main" val="4068943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 y="-59811"/>
            <a:ext cx="9154652" cy="6858000"/>
          </a:xfrm>
          <a:prstGeom prst="rect">
            <a:avLst/>
          </a:prstGeom>
        </p:spPr>
      </p:pic>
      <p:cxnSp>
        <p:nvCxnSpPr>
          <p:cNvPr id="24" name="Straight Connector 21"/>
          <p:cNvCxnSpPr/>
          <p:nvPr/>
        </p:nvCxnSpPr>
        <p:spPr>
          <a:xfrm>
            <a:off x="508246" y="3501008"/>
            <a:ext cx="7596000" cy="396000"/>
          </a:xfrm>
          <a:prstGeom prst="bentConnector3">
            <a:avLst>
              <a:gd name="adj1" fmla="val 3696"/>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1" name="Rectangle 5"/>
          <p:cNvSpPr/>
          <p:nvPr/>
        </p:nvSpPr>
        <p:spPr>
          <a:xfrm>
            <a:off x="746909" y="3422996"/>
            <a:ext cx="7436839" cy="461665"/>
          </a:xfrm>
          <a:prstGeom prst="rect">
            <a:avLst/>
          </a:prstGeom>
        </p:spPr>
        <p:txBody>
          <a:bodyPr wrap="square">
            <a:spAutoFit/>
          </a:bodyPr>
          <a:lstStyle/>
          <a:p>
            <a:pPr algn="l"/>
            <a:r>
              <a:rPr lang="en-US" sz="1200" dirty="0" smtClean="0">
                <a:latin typeface="Arial" panose="020B0604020202020204" pitchFamily="34" charset="0"/>
                <a:cs typeface="Arial" panose="020B0604020202020204" pitchFamily="34" charset="0"/>
              </a:rPr>
              <a:t>Check rating and reviews prior to downloading. Reviews may point out that the app is malicious. Downloads are also crucial – while not a perfect indicator, number of downloads can often indicate that an app is safe. </a:t>
            </a:r>
            <a:endParaRPr lang="en-CA" sz="1200" dirty="0">
              <a:latin typeface="Arial" panose="020B0604020202020204" pitchFamily="34" charset="0"/>
              <a:cs typeface="Arial" panose="020B0604020202020204" pitchFamily="34" charset="0"/>
            </a:endParaRPr>
          </a:p>
        </p:txBody>
      </p:sp>
      <p:sp>
        <p:nvSpPr>
          <p:cNvPr id="21" name="Oval 145407"/>
          <p:cNvSpPr/>
          <p:nvPr/>
        </p:nvSpPr>
        <p:spPr>
          <a:xfrm>
            <a:off x="245807" y="3356098"/>
            <a:ext cx="324000" cy="324000"/>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b="1" dirty="0" smtClean="0">
                <a:solidFill>
                  <a:srgbClr val="FFFFFF"/>
                </a:solidFill>
              </a:rPr>
              <a:t>1</a:t>
            </a:r>
            <a:endParaRPr lang="en-US" sz="1200" b="1" dirty="0">
              <a:solidFill>
                <a:srgbClr val="FFFFFF"/>
              </a:solidFill>
            </a:endParaRPr>
          </a:p>
        </p:txBody>
      </p:sp>
      <p:sp>
        <p:nvSpPr>
          <p:cNvPr id="30" name="TextBox 5"/>
          <p:cNvSpPr txBox="1"/>
          <p:nvPr/>
        </p:nvSpPr>
        <p:spPr>
          <a:xfrm>
            <a:off x="319559" y="2133230"/>
            <a:ext cx="3494117" cy="400110"/>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sz="2000" b="1" dirty="0">
                <a:solidFill>
                  <a:srgbClr val="0070C0"/>
                </a:solidFill>
                <a:latin typeface="+mn-lt"/>
                <a:ea typeface="Roboto Condensed" charset="0"/>
                <a:cs typeface="Roboto Condensed" charset="0"/>
              </a:rPr>
              <a:t>End-user recommendations </a:t>
            </a:r>
          </a:p>
        </p:txBody>
      </p:sp>
      <p:cxnSp>
        <p:nvCxnSpPr>
          <p:cNvPr id="75" name="Straight Connector 21"/>
          <p:cNvCxnSpPr/>
          <p:nvPr/>
        </p:nvCxnSpPr>
        <p:spPr>
          <a:xfrm>
            <a:off x="509199" y="4149128"/>
            <a:ext cx="7596000" cy="360000"/>
          </a:xfrm>
          <a:prstGeom prst="bentConnector3">
            <a:avLst>
              <a:gd name="adj1" fmla="val 3654"/>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25"/>
          <p:cNvSpPr/>
          <p:nvPr/>
        </p:nvSpPr>
        <p:spPr>
          <a:xfrm>
            <a:off x="746910" y="4071246"/>
            <a:ext cx="7436839" cy="461665"/>
          </a:xfrm>
          <a:prstGeom prst="rect">
            <a:avLst/>
          </a:prstGeom>
        </p:spPr>
        <p:txBody>
          <a:bodyPr wrap="square">
            <a:spAutoFit/>
          </a:bodyPr>
          <a:lstStyle/>
          <a:p>
            <a:pPr algn="l"/>
            <a:r>
              <a:rPr lang="en-US" sz="1200" dirty="0" smtClean="0">
                <a:latin typeface="Arial" panose="020B0604020202020204" pitchFamily="34" charset="0"/>
                <a:cs typeface="Arial" panose="020B0604020202020204" pitchFamily="34" charset="0"/>
              </a:rPr>
              <a:t>Ensure that a secure version of the app you’re trying to download exists. Check Twitter, Facebook, and the company’s website to see if they’re promoting their app. Use any official links to connect to Google Play.</a:t>
            </a:r>
            <a:endParaRPr lang="en-CA" sz="1200" dirty="0"/>
          </a:p>
        </p:txBody>
      </p:sp>
      <p:sp>
        <p:nvSpPr>
          <p:cNvPr id="38" name="Oval 145407"/>
          <p:cNvSpPr/>
          <p:nvPr/>
        </p:nvSpPr>
        <p:spPr>
          <a:xfrm>
            <a:off x="245331" y="3987906"/>
            <a:ext cx="324000" cy="324000"/>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b="1" dirty="0" smtClean="0">
                <a:solidFill>
                  <a:srgbClr val="FFFFFF"/>
                </a:solidFill>
              </a:rPr>
              <a:t>2</a:t>
            </a:r>
            <a:endParaRPr lang="en-US" sz="1200" b="1" dirty="0">
              <a:solidFill>
                <a:srgbClr val="FFFFFF"/>
              </a:solidFill>
            </a:endParaRPr>
          </a:p>
        </p:txBody>
      </p:sp>
      <p:cxnSp>
        <p:nvCxnSpPr>
          <p:cNvPr id="27" name="Straight Connector 21"/>
          <p:cNvCxnSpPr/>
          <p:nvPr/>
        </p:nvCxnSpPr>
        <p:spPr>
          <a:xfrm>
            <a:off x="551237" y="4829457"/>
            <a:ext cx="7596000" cy="372921"/>
          </a:xfrm>
          <a:prstGeom prst="bentConnector3">
            <a:avLst>
              <a:gd name="adj1" fmla="val 3217"/>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45"/>
          <p:cNvSpPr/>
          <p:nvPr/>
        </p:nvSpPr>
        <p:spPr>
          <a:xfrm>
            <a:off x="755576" y="4912755"/>
            <a:ext cx="7436838" cy="276999"/>
          </a:xfrm>
          <a:prstGeom prst="rect">
            <a:avLst/>
          </a:prstGeom>
        </p:spPr>
        <p:txBody>
          <a:bodyPr wrap="square">
            <a:spAutoFit/>
          </a:bodyPr>
          <a:lstStyle/>
          <a:p>
            <a:pPr algn="l"/>
            <a:r>
              <a:rPr lang="en-US" sz="1200" dirty="0" smtClean="0"/>
              <a:t>Review the developer’s profile including their name and if there is an “Editors Choice” beside the name. </a:t>
            </a:r>
            <a:endParaRPr lang="en-CA" sz="1200" dirty="0">
              <a:latin typeface="Arial" panose="020B0604020202020204" pitchFamily="34" charset="0"/>
              <a:cs typeface="Arial" panose="020B0604020202020204" pitchFamily="34" charset="0"/>
            </a:endParaRPr>
          </a:p>
        </p:txBody>
      </p:sp>
      <p:sp>
        <p:nvSpPr>
          <p:cNvPr id="41" name="Oval 145407"/>
          <p:cNvSpPr/>
          <p:nvPr/>
        </p:nvSpPr>
        <p:spPr>
          <a:xfrm>
            <a:off x="244388" y="4640063"/>
            <a:ext cx="324000" cy="324000"/>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b="1" dirty="0" smtClean="0">
                <a:solidFill>
                  <a:srgbClr val="FFFFFF"/>
                </a:solidFill>
              </a:rPr>
              <a:t>3</a:t>
            </a:r>
            <a:endParaRPr lang="en-US" sz="1200" b="1" dirty="0">
              <a:solidFill>
                <a:srgbClr val="FFFFFF"/>
              </a:solidFill>
            </a:endParaRPr>
          </a:p>
        </p:txBody>
      </p:sp>
      <p:sp>
        <p:nvSpPr>
          <p:cNvPr id="5" name="TextBox 72">
            <a:extLst>
              <a:ext uri="{FF2B5EF4-FFF2-40B4-BE49-F238E27FC236}">
                <a16:creationId xmlns="" xmlns:a16="http://schemas.microsoft.com/office/drawing/2014/main" id="{C4A4CBB4-501B-4B82-9026-50578B03A986}"/>
              </a:ext>
            </a:extLst>
          </p:cNvPr>
          <p:cNvSpPr txBox="1"/>
          <p:nvPr/>
        </p:nvSpPr>
        <p:spPr>
          <a:xfrm>
            <a:off x="236872" y="2538192"/>
            <a:ext cx="5919304" cy="584775"/>
          </a:xfrm>
          <a:prstGeom prst="rect">
            <a:avLst/>
          </a:prstGeom>
          <a:noFill/>
        </p:spPr>
        <p:txBody>
          <a:bodyPr wrap="square" rtlCol="0">
            <a:spAutoFit/>
          </a:bodyPr>
          <a:lstStyle/>
          <a:p>
            <a:pPr algn="l"/>
            <a:r>
              <a:rPr lang="en-CA" sz="1600" dirty="0" smtClean="0"/>
              <a:t>End users can begin to protect themselves against fake apps by following these tips: </a:t>
            </a:r>
            <a:endParaRPr lang="en-CA" sz="1600" dirty="0"/>
          </a:p>
        </p:txBody>
      </p:sp>
      <p:sp>
        <p:nvSpPr>
          <p:cNvPr id="19" name="Text Placeholder 12">
            <a:extLst>
              <a:ext uri="{FF2B5EF4-FFF2-40B4-BE49-F238E27FC236}">
                <a16:creationId xmlns="" xmlns:a16="http://schemas.microsoft.com/office/drawing/2014/main" id="{7F5FC1DD-AE59-4641-B9B6-D2872087777C}"/>
              </a:ext>
            </a:extLst>
          </p:cNvPr>
          <p:cNvSpPr txBox="1">
            <a:spLocks/>
          </p:cNvSpPr>
          <p:nvPr/>
        </p:nvSpPr>
        <p:spPr>
          <a:xfrm>
            <a:off x="123965" y="6522156"/>
            <a:ext cx="1423699" cy="276033"/>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Sources: </a:t>
            </a:r>
            <a:r>
              <a:rPr lang="en-CA" sz="1000" dirty="0" smtClean="0">
                <a:hlinkClick r:id="rId4"/>
              </a:rPr>
              <a:t>Norton</a:t>
            </a:r>
            <a:endParaRPr lang="en-CA" sz="900" i="1" dirty="0"/>
          </a:p>
        </p:txBody>
      </p:sp>
      <p:sp>
        <p:nvSpPr>
          <p:cNvPr id="12" name="Rectangle 11"/>
          <p:cNvSpPr/>
          <p:nvPr/>
        </p:nvSpPr>
        <p:spPr>
          <a:xfrm>
            <a:off x="746909" y="5446385"/>
            <a:ext cx="7436838" cy="461665"/>
          </a:xfrm>
          <a:prstGeom prst="rect">
            <a:avLst/>
          </a:prstGeom>
        </p:spPr>
        <p:txBody>
          <a:bodyPr wrap="square">
            <a:spAutoFit/>
          </a:bodyPr>
          <a:lstStyle/>
          <a:p>
            <a:pPr algn="l"/>
            <a:r>
              <a:rPr lang="en-US" sz="1200" dirty="0" smtClean="0"/>
              <a:t>If you have downloaded a malicious app, immediately restore you phone to the factory settings. Report the app as malicious. </a:t>
            </a:r>
            <a:endParaRPr lang="en-CA" sz="1200" dirty="0"/>
          </a:p>
        </p:txBody>
      </p:sp>
      <p:cxnSp>
        <p:nvCxnSpPr>
          <p:cNvPr id="29" name="Straight Connector 21"/>
          <p:cNvCxnSpPr/>
          <p:nvPr/>
        </p:nvCxnSpPr>
        <p:spPr>
          <a:xfrm>
            <a:off x="440141" y="5464748"/>
            <a:ext cx="7596000" cy="432000"/>
          </a:xfrm>
          <a:prstGeom prst="bentConnector3">
            <a:avLst>
              <a:gd name="adj1" fmla="val 4480"/>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Oval 145407"/>
          <p:cNvSpPr/>
          <p:nvPr/>
        </p:nvSpPr>
        <p:spPr>
          <a:xfrm>
            <a:off x="244388" y="5320731"/>
            <a:ext cx="324000" cy="324000"/>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b="1" dirty="0" smtClean="0">
                <a:solidFill>
                  <a:srgbClr val="FFFFFF"/>
                </a:solidFill>
              </a:rPr>
              <a:t>4</a:t>
            </a:r>
            <a:endParaRPr lang="en-US" sz="1200" b="1" dirty="0">
              <a:solidFill>
                <a:srgbClr val="FFFFFF"/>
              </a:solidFill>
            </a:endParaRPr>
          </a:p>
        </p:txBody>
      </p:sp>
      <p:sp>
        <p:nvSpPr>
          <p:cNvPr id="26" name="Rectangle 25"/>
          <p:cNvSpPr/>
          <p:nvPr/>
        </p:nvSpPr>
        <p:spPr>
          <a:xfrm>
            <a:off x="764768" y="6204961"/>
            <a:ext cx="5339136" cy="276999"/>
          </a:xfrm>
          <a:prstGeom prst="rect">
            <a:avLst/>
          </a:prstGeom>
        </p:spPr>
        <p:txBody>
          <a:bodyPr wrap="square">
            <a:spAutoFit/>
          </a:bodyPr>
          <a:lstStyle/>
          <a:p>
            <a:pPr algn="l"/>
            <a:r>
              <a:rPr lang="en-US" sz="1200" dirty="0" smtClean="0"/>
              <a:t>All Android devices should have Google Play Protect enabled. </a:t>
            </a:r>
            <a:endParaRPr lang="en-CA" sz="1200" dirty="0"/>
          </a:p>
        </p:txBody>
      </p:sp>
      <p:cxnSp>
        <p:nvCxnSpPr>
          <p:cNvPr id="28" name="Straight Connector 21"/>
          <p:cNvCxnSpPr/>
          <p:nvPr/>
        </p:nvCxnSpPr>
        <p:spPr>
          <a:xfrm>
            <a:off x="449045" y="6100124"/>
            <a:ext cx="7596000" cy="432000"/>
          </a:xfrm>
          <a:prstGeom prst="bentConnector3">
            <a:avLst>
              <a:gd name="adj1" fmla="val 4108"/>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48"/>
          <p:cNvSpPr txBox="1"/>
          <p:nvPr/>
        </p:nvSpPr>
        <p:spPr>
          <a:xfrm>
            <a:off x="287795" y="6060480"/>
            <a:ext cx="277129" cy="307777"/>
          </a:xfrm>
          <a:prstGeom prst="rect">
            <a:avLst/>
          </a:prstGeom>
          <a:noFill/>
        </p:spPr>
        <p:txBody>
          <a:bodyPr wrap="square" rtlCol="0">
            <a:spAutoFit/>
          </a:bodyPr>
          <a:lstStyle/>
          <a:p>
            <a:r>
              <a:rPr lang="en-CA" sz="1400" dirty="0">
                <a:solidFill>
                  <a:schemeClr val="bg1"/>
                </a:solidFill>
              </a:rPr>
              <a:t>4</a:t>
            </a:r>
          </a:p>
        </p:txBody>
      </p:sp>
      <p:sp>
        <p:nvSpPr>
          <p:cNvPr id="33" name="Oval 145407"/>
          <p:cNvSpPr/>
          <p:nvPr/>
        </p:nvSpPr>
        <p:spPr>
          <a:xfrm>
            <a:off x="244388" y="5952594"/>
            <a:ext cx="324000" cy="324000"/>
          </a:xfrm>
          <a:prstGeom prst="ellipse">
            <a:avLst/>
          </a:prstGeom>
          <a:solidFill>
            <a:schemeClr val="accent3">
              <a:lumMod val="75000"/>
            </a:schemeClr>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200" b="1" dirty="0" smtClean="0">
                <a:solidFill>
                  <a:srgbClr val="FFFFFF"/>
                </a:solidFill>
              </a:rPr>
              <a:t>5</a:t>
            </a:r>
            <a:endParaRPr lang="en-US" sz="1200" b="1" dirty="0">
              <a:solidFill>
                <a:srgbClr val="FFFFFF"/>
              </a:solidFill>
            </a:endParaRPr>
          </a:p>
        </p:txBody>
      </p:sp>
      <p:sp>
        <p:nvSpPr>
          <p:cNvPr id="23" name="TextBox 22"/>
          <p:cNvSpPr txBox="1"/>
          <p:nvPr/>
        </p:nvSpPr>
        <p:spPr>
          <a:xfrm>
            <a:off x="4600204" y="224644"/>
            <a:ext cx="4307014" cy="1352847"/>
          </a:xfrm>
          <a:prstGeom prst="rect">
            <a:avLst/>
          </a:prstGeom>
          <a:noFill/>
        </p:spPr>
        <p:txBody>
          <a:bodyPr wrap="square" rtlCol="0" anchor="b">
            <a:noAutofit/>
          </a:bodyPr>
          <a:lstStyle/>
          <a:p>
            <a:pPr marL="534988" algn="r">
              <a:lnSpc>
                <a:spcPct val="90000"/>
              </a:lnSpc>
              <a:spcAft>
                <a:spcPts val="300"/>
              </a:spcAft>
            </a:pPr>
            <a:r>
              <a:rPr lang="en-CA" sz="2800" b="1" dirty="0">
                <a:solidFill>
                  <a:schemeClr val="bg1"/>
                </a:solidFill>
              </a:rPr>
              <a:t>Not fake news, </a:t>
            </a:r>
            <a:r>
              <a:rPr lang="en-CA" sz="2800" b="1" dirty="0" smtClean="0">
                <a:solidFill>
                  <a:schemeClr val="bg1"/>
                </a:solidFill>
              </a:rPr>
              <a:t/>
            </a:r>
            <a:br>
              <a:rPr lang="en-CA" sz="2800" b="1" dirty="0" smtClean="0">
                <a:solidFill>
                  <a:schemeClr val="bg1"/>
                </a:solidFill>
              </a:rPr>
            </a:br>
            <a:r>
              <a:rPr lang="en-CA" sz="2800" b="1" dirty="0" smtClean="0">
                <a:solidFill>
                  <a:schemeClr val="bg1"/>
                </a:solidFill>
              </a:rPr>
              <a:t>but </a:t>
            </a:r>
            <a:r>
              <a:rPr lang="en-CA" sz="2800" b="1" dirty="0">
                <a:solidFill>
                  <a:schemeClr val="bg1"/>
                </a:solidFill>
              </a:rPr>
              <a:t>fake </a:t>
            </a:r>
            <a:r>
              <a:rPr lang="en-CA" sz="2800" b="1" dirty="0" smtClean="0">
                <a:solidFill>
                  <a:schemeClr val="bg1"/>
                </a:solidFill>
              </a:rPr>
              <a:t>apps!</a:t>
            </a:r>
            <a:endParaRPr lang="en-CA" sz="2800" b="1"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337929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 y="-59811"/>
            <a:ext cx="9154652" cy="6858000"/>
          </a:xfrm>
          <a:prstGeom prst="rect">
            <a:avLst/>
          </a:prstGeom>
        </p:spPr>
      </p:pic>
      <p:sp>
        <p:nvSpPr>
          <p:cNvPr id="30" name="TextBox 5"/>
          <p:cNvSpPr txBox="1"/>
          <p:nvPr/>
        </p:nvSpPr>
        <p:spPr>
          <a:xfrm>
            <a:off x="251520" y="2133230"/>
            <a:ext cx="4252441" cy="400110"/>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sz="2000" b="1" dirty="0" smtClean="0">
                <a:solidFill>
                  <a:srgbClr val="0070C0"/>
                </a:solidFill>
                <a:latin typeface="+mn-lt"/>
                <a:ea typeface="Roboto Condensed" charset="0"/>
                <a:cs typeface="Roboto Condensed" charset="0"/>
              </a:rPr>
              <a:t>Vulnerabilities in High Sierra OS</a:t>
            </a:r>
            <a:endParaRPr lang="en-CA" sz="2000" b="1" kern="1200" dirty="0">
              <a:solidFill>
                <a:srgbClr val="0070C0"/>
              </a:solidFill>
              <a:latin typeface="+mn-lt"/>
              <a:ea typeface="Roboto Condensed" charset="0"/>
              <a:cs typeface="Roboto Condensed" charset="0"/>
            </a:endParaRPr>
          </a:p>
        </p:txBody>
      </p:sp>
      <p:sp>
        <p:nvSpPr>
          <p:cNvPr id="25" name="TextBox 24"/>
          <p:cNvSpPr txBox="1"/>
          <p:nvPr/>
        </p:nvSpPr>
        <p:spPr>
          <a:xfrm>
            <a:off x="4572000" y="396044"/>
            <a:ext cx="4307014" cy="1352847"/>
          </a:xfrm>
          <a:prstGeom prst="rect">
            <a:avLst/>
          </a:prstGeom>
          <a:noFill/>
        </p:spPr>
        <p:txBody>
          <a:bodyPr wrap="square" rtlCol="0" anchor="b">
            <a:noAutofit/>
          </a:bodyPr>
          <a:lstStyle/>
          <a:p>
            <a:pPr marL="534988" algn="r">
              <a:lnSpc>
                <a:spcPct val="90000"/>
              </a:lnSpc>
              <a:spcAft>
                <a:spcPts val="300"/>
              </a:spcAft>
            </a:pPr>
            <a:r>
              <a:rPr lang="en-CA" sz="2800" b="1" dirty="0" smtClean="0">
                <a:solidFill>
                  <a:schemeClr val="bg1"/>
                </a:solidFill>
              </a:rPr>
              <a:t>Mac’s High Sierra release</a:t>
            </a:r>
            <a:endParaRPr lang="en-CA" sz="2800" b="1" dirty="0">
              <a:solidFill>
                <a:schemeClr val="bg1"/>
              </a:solidFill>
              <a:latin typeface="+mn-lt"/>
              <a:ea typeface="Montserrat Black" charset="0"/>
              <a:cs typeface="Montserrat Black" charset="0"/>
            </a:endParaRPr>
          </a:p>
        </p:txBody>
      </p:sp>
      <p:sp>
        <p:nvSpPr>
          <p:cNvPr id="31" name="TextBox 48"/>
          <p:cNvSpPr txBox="1"/>
          <p:nvPr/>
        </p:nvSpPr>
        <p:spPr>
          <a:xfrm>
            <a:off x="287795" y="6060480"/>
            <a:ext cx="277129" cy="307777"/>
          </a:xfrm>
          <a:prstGeom prst="rect">
            <a:avLst/>
          </a:prstGeom>
          <a:noFill/>
        </p:spPr>
        <p:txBody>
          <a:bodyPr wrap="square" rtlCol="0">
            <a:spAutoFit/>
          </a:bodyPr>
          <a:lstStyle/>
          <a:p>
            <a:r>
              <a:rPr lang="en-CA" sz="1400" dirty="0">
                <a:solidFill>
                  <a:schemeClr val="bg1"/>
                </a:solidFill>
              </a:rPr>
              <a:t>4</a:t>
            </a:r>
          </a:p>
        </p:txBody>
      </p:sp>
      <p:sp>
        <p:nvSpPr>
          <p:cNvPr id="3" name="TextBox 2"/>
          <p:cNvSpPr txBox="1"/>
          <p:nvPr/>
        </p:nvSpPr>
        <p:spPr>
          <a:xfrm>
            <a:off x="175626" y="2592191"/>
            <a:ext cx="5332477" cy="4016484"/>
          </a:xfrm>
          <a:prstGeom prst="rect">
            <a:avLst/>
          </a:prstGeom>
          <a:noFill/>
        </p:spPr>
        <p:txBody>
          <a:bodyPr wrap="square" rtlCol="0">
            <a:spAutoFit/>
          </a:bodyPr>
          <a:lstStyle/>
          <a:p>
            <a:pPr algn="l">
              <a:spcAft>
                <a:spcPts val="600"/>
              </a:spcAft>
            </a:pPr>
            <a:r>
              <a:rPr lang="en-CA" sz="1400" dirty="0" smtClean="0"/>
              <a:t>Apple’s most recent version of the High Sierra OS (10.13.1) has a big flaw.</a:t>
            </a:r>
          </a:p>
          <a:p>
            <a:pPr marL="288000" lvl="1" indent="-180000" algn="l">
              <a:spcAft>
                <a:spcPts val="600"/>
              </a:spcAft>
              <a:buFont typeface="Arial" panose="020B0604020202020204" pitchFamily="34" charset="0"/>
              <a:buChar char="•"/>
            </a:pPr>
            <a:r>
              <a:rPr lang="en-CA" sz="1400" dirty="0" smtClean="0"/>
              <a:t>Anyone can log in by typing in </a:t>
            </a:r>
            <a:r>
              <a:rPr lang="en-CA" sz="1400" b="1" dirty="0" smtClean="0"/>
              <a:t>“root”</a:t>
            </a:r>
            <a:r>
              <a:rPr lang="en-CA" sz="1400" dirty="0" smtClean="0"/>
              <a:t> in the username field. </a:t>
            </a:r>
          </a:p>
          <a:p>
            <a:pPr marL="288000" lvl="1" indent="-180000" algn="l">
              <a:spcAft>
                <a:spcPts val="600"/>
              </a:spcAft>
              <a:buFont typeface="Arial" panose="020B0604020202020204" pitchFamily="34" charset="0"/>
              <a:buChar char="•"/>
            </a:pPr>
            <a:r>
              <a:rPr lang="en-CA" sz="1400" dirty="0" smtClean="0"/>
              <a:t>In other words, admin credentials are not needed to change files on the computer. </a:t>
            </a:r>
          </a:p>
          <a:p>
            <a:pPr marL="288000" lvl="1" indent="-180000" algn="l">
              <a:spcAft>
                <a:spcPts val="600"/>
              </a:spcAft>
              <a:buFont typeface="Arial" panose="020B0604020202020204" pitchFamily="34" charset="0"/>
              <a:buChar char="•"/>
            </a:pPr>
            <a:r>
              <a:rPr lang="en-CA" sz="1400" dirty="0" smtClean="0"/>
              <a:t>Whoops.</a:t>
            </a:r>
          </a:p>
          <a:p>
            <a:pPr algn="l">
              <a:spcAft>
                <a:spcPts val="600"/>
              </a:spcAft>
            </a:pPr>
            <a:r>
              <a:rPr lang="en-CA" sz="1400" b="1" dirty="0" smtClean="0"/>
              <a:t>Who’s vulnerable?</a:t>
            </a:r>
            <a:endParaRPr lang="en-CA" sz="1400" dirty="0" smtClean="0"/>
          </a:p>
          <a:p>
            <a:pPr marL="288000" lvl="1" indent="-180000" algn="l">
              <a:spcAft>
                <a:spcPts val="600"/>
              </a:spcAft>
              <a:buFont typeface="Arial" panose="020B0604020202020204" pitchFamily="34" charset="0"/>
              <a:buChar char="•"/>
            </a:pPr>
            <a:r>
              <a:rPr lang="en-CA" sz="1400" dirty="0"/>
              <a:t>If you have a MAC and haven’t changed your root password, or have not disabled guest account access – you should be </a:t>
            </a:r>
            <a:r>
              <a:rPr lang="en-CA" sz="1400" dirty="0" smtClean="0"/>
              <a:t>reading!</a:t>
            </a:r>
          </a:p>
          <a:p>
            <a:pPr indent="-349200" algn="l">
              <a:spcAft>
                <a:spcPts val="600"/>
              </a:spcAft>
            </a:pPr>
            <a:r>
              <a:rPr lang="en-CA" sz="1400" b="1" dirty="0" smtClean="0"/>
              <a:t>Don’t try it at home!</a:t>
            </a:r>
            <a:endParaRPr lang="en-CA" sz="1400" dirty="0" smtClean="0"/>
          </a:p>
          <a:p>
            <a:pPr marL="288000" lvl="1" indent="-180000" algn="l">
              <a:spcAft>
                <a:spcPts val="600"/>
              </a:spcAft>
              <a:buFont typeface="Arial" panose="020B0604020202020204" pitchFamily="34" charset="0"/>
              <a:buChar char="•"/>
            </a:pPr>
            <a:r>
              <a:rPr lang="en-CA" sz="1400" dirty="0"/>
              <a:t>While you may be tempted to test it, trying this will create a “root” account that malicious actors could leverage.</a:t>
            </a:r>
          </a:p>
          <a:p>
            <a:pPr algn="l">
              <a:spcAft>
                <a:spcPts val="600"/>
              </a:spcAft>
            </a:pPr>
            <a:r>
              <a:rPr lang="en-CA" sz="1400" b="1" dirty="0" smtClean="0"/>
              <a:t>This is bad.</a:t>
            </a:r>
            <a:endParaRPr lang="en-CA" sz="1400" dirty="0" smtClean="0"/>
          </a:p>
          <a:p>
            <a:pPr marL="288000" lvl="1" indent="-180000" algn="l">
              <a:spcAft>
                <a:spcPts val="600"/>
              </a:spcAft>
              <a:buFont typeface="Arial" panose="020B0604020202020204" pitchFamily="34" charset="0"/>
              <a:buChar char="•"/>
            </a:pPr>
            <a:r>
              <a:rPr lang="en-CA" sz="1400" dirty="0"/>
              <a:t>Do not leave your Mac unattended</a:t>
            </a:r>
            <a:r>
              <a:rPr lang="en-CA" sz="1400" dirty="0" smtClean="0"/>
              <a:t>.</a:t>
            </a:r>
            <a:endParaRPr lang="en-CA" sz="1400" dirty="0"/>
          </a:p>
        </p:txBody>
      </p:sp>
      <p:pic>
        <p:nvPicPr>
          <p:cNvPr id="1026" name="Picture 2" descr="https://cdn1.macworld.co.uk/cmsdata/features/3647580/macos_high_sierra_thumb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3818" y="2871894"/>
            <a:ext cx="3294666" cy="185325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7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 y="-59811"/>
            <a:ext cx="9154652" cy="6858000"/>
          </a:xfrm>
          <a:prstGeom prst="rect">
            <a:avLst/>
          </a:prstGeom>
        </p:spPr>
      </p:pic>
      <p:sp>
        <p:nvSpPr>
          <p:cNvPr id="30" name="TextBox 5"/>
          <p:cNvSpPr txBox="1"/>
          <p:nvPr/>
        </p:nvSpPr>
        <p:spPr>
          <a:xfrm>
            <a:off x="282958" y="2128575"/>
            <a:ext cx="7709422" cy="3539430"/>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600"/>
              </a:spcAft>
            </a:pPr>
            <a:r>
              <a:rPr lang="en-CA" sz="2000" b="1" dirty="0">
                <a:solidFill>
                  <a:srgbClr val="0070C0"/>
                </a:solidFill>
                <a:latin typeface="+mn-lt"/>
                <a:ea typeface="Roboto Condensed" charset="0"/>
                <a:cs typeface="Roboto Condensed" charset="0"/>
              </a:rPr>
              <a:t>What</a:t>
            </a:r>
            <a:r>
              <a:rPr lang="en-CA" sz="2000" b="1" dirty="0" smtClean="0">
                <a:solidFill>
                  <a:srgbClr val="0070C0"/>
                </a:solidFill>
                <a:latin typeface="+mn-lt"/>
                <a:ea typeface="Roboto Condensed" charset="0"/>
                <a:cs typeface="Roboto Condensed" charset="0"/>
              </a:rPr>
              <a:t> to do next:</a:t>
            </a:r>
          </a:p>
          <a:p>
            <a:pPr marL="285750" indent="-285750" algn="l" defTabSz="1134096">
              <a:spcBef>
                <a:spcPts val="600"/>
              </a:spcBef>
              <a:spcAft>
                <a:spcPts val="600"/>
              </a:spcAft>
              <a:buFont typeface="Arial" panose="020B0604020202020204" pitchFamily="34" charset="0"/>
              <a:buChar char="•"/>
            </a:pPr>
            <a:r>
              <a:rPr lang="en-CA" dirty="0" smtClean="0">
                <a:latin typeface="+mn-lt"/>
                <a:ea typeface="Roboto Condensed" charset="0"/>
                <a:cs typeface="Roboto Condensed" charset="0"/>
              </a:rPr>
              <a:t>Open </a:t>
            </a:r>
            <a:r>
              <a:rPr lang="en-CA" dirty="0">
                <a:latin typeface="+mn-lt"/>
                <a:ea typeface="Roboto Condensed" charset="0"/>
                <a:cs typeface="Roboto Condensed" charset="0"/>
              </a:rPr>
              <a:t>the Directory Utility from </a:t>
            </a:r>
            <a:r>
              <a:rPr lang="en-CA" dirty="0" smtClean="0">
                <a:latin typeface="+mn-lt"/>
                <a:ea typeface="Roboto Condensed" charset="0"/>
                <a:cs typeface="Roboto Condensed" charset="0"/>
              </a:rPr>
              <a:t>System/Library/CoreServices/Applications.</a:t>
            </a:r>
            <a:endParaRPr lang="en-CA" dirty="0">
              <a:latin typeface="+mn-lt"/>
              <a:ea typeface="Roboto Condensed" charset="0"/>
              <a:cs typeface="Roboto Condensed" charset="0"/>
            </a:endParaRPr>
          </a:p>
          <a:p>
            <a:pPr marL="285750" indent="-285750" algn="l" defTabSz="1134096">
              <a:spcBef>
                <a:spcPts val="600"/>
              </a:spcBef>
              <a:spcAft>
                <a:spcPts val="600"/>
              </a:spcAft>
              <a:buFont typeface="Arial" panose="020B0604020202020204" pitchFamily="34" charset="0"/>
              <a:buChar char="•"/>
            </a:pPr>
            <a:r>
              <a:rPr lang="en-CA" dirty="0">
                <a:latin typeface="+mn-lt"/>
                <a:ea typeface="Roboto Condensed" charset="0"/>
                <a:cs typeface="Roboto Condensed" charset="0"/>
              </a:rPr>
              <a:t>Click the lock button and authenticate as an </a:t>
            </a:r>
            <a:r>
              <a:rPr lang="en-CA" dirty="0" smtClean="0">
                <a:latin typeface="+mn-lt"/>
                <a:ea typeface="Roboto Condensed" charset="0"/>
                <a:cs typeface="Roboto Condensed" charset="0"/>
              </a:rPr>
              <a:t>administrator.</a:t>
            </a:r>
            <a:endParaRPr lang="en-CA" dirty="0">
              <a:latin typeface="+mn-lt"/>
              <a:ea typeface="Roboto Condensed" charset="0"/>
              <a:cs typeface="Roboto Condensed" charset="0"/>
            </a:endParaRPr>
          </a:p>
          <a:p>
            <a:pPr marL="285750" indent="-285750" algn="l" defTabSz="1134096">
              <a:spcBef>
                <a:spcPts val="600"/>
              </a:spcBef>
              <a:spcAft>
                <a:spcPts val="600"/>
              </a:spcAft>
              <a:buFont typeface="Arial" panose="020B0604020202020204" pitchFamily="34" charset="0"/>
              <a:buChar char="•"/>
            </a:pPr>
            <a:r>
              <a:rPr lang="en-CA" dirty="0">
                <a:latin typeface="+mn-lt"/>
                <a:ea typeface="Roboto Condensed" charset="0"/>
                <a:cs typeface="Roboto Condensed" charset="0"/>
              </a:rPr>
              <a:t>Go to the menu Edit &gt; Change root password</a:t>
            </a:r>
            <a:r>
              <a:rPr lang="en-CA" dirty="0" smtClean="0">
                <a:latin typeface="+mn-lt"/>
                <a:ea typeface="Roboto Condensed" charset="0"/>
                <a:cs typeface="Roboto Condensed" charset="0"/>
              </a:rPr>
              <a:t>...</a:t>
            </a:r>
            <a:endParaRPr lang="en-CA" dirty="0">
              <a:latin typeface="+mn-lt"/>
              <a:ea typeface="Roboto Condensed" charset="0"/>
              <a:cs typeface="Roboto Condensed" charset="0"/>
            </a:endParaRPr>
          </a:p>
          <a:p>
            <a:pPr marL="285750" indent="-285750" algn="l" defTabSz="1134096">
              <a:spcBef>
                <a:spcPts val="600"/>
              </a:spcBef>
              <a:spcAft>
                <a:spcPts val="600"/>
              </a:spcAft>
              <a:buFont typeface="Arial" panose="020B0604020202020204" pitchFamily="34" charset="0"/>
              <a:buChar char="•"/>
            </a:pPr>
            <a:r>
              <a:rPr lang="en-CA" dirty="0">
                <a:latin typeface="+mn-lt"/>
                <a:ea typeface="Roboto Condensed" charset="0"/>
                <a:cs typeface="Roboto Condensed" charset="0"/>
              </a:rPr>
              <a:t>It should prompt you to enter a new root </a:t>
            </a:r>
            <a:r>
              <a:rPr lang="en-CA" dirty="0" smtClean="0">
                <a:latin typeface="+mn-lt"/>
                <a:ea typeface="Roboto Condensed" charset="0"/>
                <a:cs typeface="Roboto Condensed" charset="0"/>
              </a:rPr>
              <a:t>password.</a:t>
            </a:r>
            <a:endParaRPr lang="en-CA" dirty="0">
              <a:latin typeface="+mn-lt"/>
              <a:ea typeface="Roboto Condensed" charset="0"/>
              <a:cs typeface="Roboto Condensed" charset="0"/>
            </a:endParaRPr>
          </a:p>
          <a:p>
            <a:pPr marL="285750" indent="-285750" algn="l" defTabSz="1134096">
              <a:spcBef>
                <a:spcPts val="600"/>
              </a:spcBef>
              <a:spcAft>
                <a:spcPts val="600"/>
              </a:spcAft>
              <a:buFont typeface="Arial" panose="020B0604020202020204" pitchFamily="34" charset="0"/>
              <a:buChar char="•"/>
            </a:pPr>
            <a:r>
              <a:rPr lang="en-CA" dirty="0">
                <a:latin typeface="+mn-lt"/>
                <a:ea typeface="Roboto Condensed" charset="0"/>
                <a:cs typeface="Roboto Condensed" charset="0"/>
              </a:rPr>
              <a:t>Once that is changed you should be safe.</a:t>
            </a:r>
          </a:p>
          <a:p>
            <a:pPr algn="l" defTabSz="1134096">
              <a:spcAft>
                <a:spcPts val="600"/>
              </a:spcAft>
            </a:pPr>
            <a:endParaRPr lang="en-CA" b="1" dirty="0" smtClean="0">
              <a:solidFill>
                <a:srgbClr val="0070C0"/>
              </a:solidFill>
              <a:ea typeface="Roboto Condensed" charset="0"/>
              <a:cs typeface="Roboto Condensed" charset="0"/>
            </a:endParaRPr>
          </a:p>
          <a:p>
            <a:pPr algn="l" defTabSz="1134096">
              <a:spcAft>
                <a:spcPts val="600"/>
              </a:spcAft>
            </a:pPr>
            <a:endParaRPr lang="en-CA" b="1" kern="1200" dirty="0">
              <a:solidFill>
                <a:srgbClr val="0070C0"/>
              </a:solidFill>
              <a:latin typeface="+mj-lt"/>
              <a:ea typeface="Roboto Condensed" charset="0"/>
              <a:cs typeface="Roboto Condensed" charset="0"/>
            </a:endParaRPr>
          </a:p>
        </p:txBody>
      </p:sp>
      <p:sp>
        <p:nvSpPr>
          <p:cNvPr id="25" name="TextBox 24"/>
          <p:cNvSpPr txBox="1"/>
          <p:nvPr/>
        </p:nvSpPr>
        <p:spPr>
          <a:xfrm>
            <a:off x="4572000" y="396044"/>
            <a:ext cx="4307014" cy="1352847"/>
          </a:xfrm>
          <a:prstGeom prst="rect">
            <a:avLst/>
          </a:prstGeom>
          <a:noFill/>
        </p:spPr>
        <p:txBody>
          <a:bodyPr wrap="square" rtlCol="0" anchor="b">
            <a:noAutofit/>
          </a:bodyPr>
          <a:lstStyle/>
          <a:p>
            <a:pPr marL="534988" algn="r">
              <a:lnSpc>
                <a:spcPct val="90000"/>
              </a:lnSpc>
              <a:spcAft>
                <a:spcPts val="300"/>
              </a:spcAft>
            </a:pPr>
            <a:r>
              <a:rPr lang="en-CA" sz="2800" b="1" dirty="0" smtClean="0">
                <a:solidFill>
                  <a:schemeClr val="bg1"/>
                </a:solidFill>
              </a:rPr>
              <a:t>Mac’s High Sierra release</a:t>
            </a:r>
            <a:endParaRPr lang="en-CA" sz="2800" b="1" dirty="0">
              <a:solidFill>
                <a:schemeClr val="bg1"/>
              </a:solidFill>
              <a:latin typeface="+mn-lt"/>
              <a:ea typeface="Montserrat Black" charset="0"/>
              <a:cs typeface="Montserrat Black" charset="0"/>
            </a:endParaRPr>
          </a:p>
        </p:txBody>
      </p:sp>
      <p:sp>
        <p:nvSpPr>
          <p:cNvPr id="31" name="TextBox 48"/>
          <p:cNvSpPr txBox="1"/>
          <p:nvPr/>
        </p:nvSpPr>
        <p:spPr>
          <a:xfrm>
            <a:off x="287795" y="6060480"/>
            <a:ext cx="277129" cy="307777"/>
          </a:xfrm>
          <a:prstGeom prst="rect">
            <a:avLst/>
          </a:prstGeom>
          <a:noFill/>
        </p:spPr>
        <p:txBody>
          <a:bodyPr wrap="square" rtlCol="0">
            <a:spAutoFit/>
          </a:bodyPr>
          <a:lstStyle/>
          <a:p>
            <a:r>
              <a:rPr lang="en-CA" sz="1400" dirty="0">
                <a:solidFill>
                  <a:schemeClr val="bg1"/>
                </a:solidFill>
              </a:rPr>
              <a:t>4</a:t>
            </a:r>
          </a:p>
        </p:txBody>
      </p:sp>
      <p:sp>
        <p:nvSpPr>
          <p:cNvPr id="3" name="Rectangular Callout 2"/>
          <p:cNvSpPr/>
          <p:nvPr/>
        </p:nvSpPr>
        <p:spPr>
          <a:xfrm>
            <a:off x="735291" y="5327609"/>
            <a:ext cx="6804756" cy="909703"/>
          </a:xfrm>
          <a:prstGeom prst="wedgeRectCallout">
            <a:avLst>
              <a:gd name="adj1" fmla="val -21342"/>
              <a:gd name="adj2" fmla="val -7900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2000" b="1" dirty="0" smtClean="0">
                <a:solidFill>
                  <a:sysClr val="windowText" lastClr="000000"/>
                </a:solidFill>
              </a:rPr>
              <a:t>Patch available here: </a:t>
            </a:r>
          </a:p>
          <a:p>
            <a:pPr algn="l"/>
            <a:r>
              <a:rPr lang="en-US" sz="2000" u="sng" dirty="0" smtClean="0">
                <a:hlinkClick r:id="rId4"/>
              </a:rPr>
              <a:t>https</a:t>
            </a:r>
            <a:r>
              <a:rPr lang="en-US" sz="2000" u="sng" dirty="0">
                <a:hlinkClick r:id="rId4"/>
              </a:rPr>
              <a:t>://support.apple.com/en-us/HT208315</a:t>
            </a:r>
            <a:endParaRPr lang="en-CA" sz="2000" dirty="0"/>
          </a:p>
          <a:p>
            <a:pPr algn="l"/>
            <a:endParaRPr lang="en-CA" sz="2000" dirty="0"/>
          </a:p>
        </p:txBody>
      </p:sp>
    </p:spTree>
    <p:extLst>
      <p:ext uri="{BB962C8B-B14F-4D97-AF65-F5344CB8AC3E}">
        <p14:creationId xmlns:p14="http://schemas.microsoft.com/office/powerpoint/2010/main" val="214181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663788" y="2665080"/>
            <a:ext cx="2409841" cy="479961"/>
          </a:xfrm>
          <a:prstGeom prst="rect">
            <a:avLst/>
          </a:prstGeom>
        </p:spPr>
      </p:pic>
      <p:sp>
        <p:nvSpPr>
          <p:cNvPr id="5" name="TextBox 4"/>
          <p:cNvSpPr txBox="1"/>
          <p:nvPr/>
        </p:nvSpPr>
        <p:spPr>
          <a:xfrm>
            <a:off x="6264187" y="2751171"/>
            <a:ext cx="2772309" cy="307777"/>
          </a:xfrm>
          <a:prstGeom prst="rect">
            <a:avLst/>
          </a:prstGeom>
          <a:noFill/>
        </p:spPr>
        <p:txBody>
          <a:bodyPr wrap="square" rtlCol="0">
            <a:spAutoFit/>
          </a:bodyPr>
          <a:lstStyle/>
          <a:p>
            <a:pPr algn="ctr"/>
            <a:r>
              <a:rPr lang="en-CA" sz="1400" dirty="0">
                <a:solidFill>
                  <a:srgbClr val="FFFFFF"/>
                </a:solidFill>
                <a:latin typeface="+mj-lt"/>
                <a:ea typeface="Roboto Condensed" charset="0"/>
                <a:cs typeface="Roboto Condensed" charset="0"/>
              </a:rPr>
              <a:t>Welcome </a:t>
            </a:r>
            <a:r>
              <a:rPr lang="en-CA" sz="1400" dirty="0" smtClean="0">
                <a:solidFill>
                  <a:srgbClr val="FFFFFF"/>
                </a:solidFill>
                <a:latin typeface="+mj-lt"/>
                <a:ea typeface="Roboto Condensed" charset="0"/>
                <a:cs typeface="Roboto Condensed" charset="0"/>
              </a:rPr>
              <a:t>to </a:t>
            </a:r>
            <a:r>
              <a:rPr lang="en-CA" sz="1400" dirty="0">
                <a:solidFill>
                  <a:srgbClr val="FFFFFF"/>
                </a:solidFill>
                <a:latin typeface="+mj-lt"/>
                <a:ea typeface="Roboto Condensed" charset="0"/>
                <a:cs typeface="Roboto Condensed" charset="0"/>
              </a:rPr>
              <a:t>our </a:t>
            </a:r>
            <a:r>
              <a:rPr lang="en-CA" sz="1400" dirty="0" smtClean="0">
                <a:solidFill>
                  <a:srgbClr val="FFFFFF"/>
                </a:solidFill>
                <a:latin typeface="+mj-lt"/>
                <a:ea typeface="Roboto Condensed" charset="0"/>
                <a:cs typeface="Roboto Condensed" charset="0"/>
              </a:rPr>
              <a:t>team</a:t>
            </a:r>
            <a:r>
              <a:rPr lang="en-CA" sz="1400"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218262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 y="0"/>
            <a:ext cx="9152884" cy="6858000"/>
          </a:xfrm>
          <a:prstGeom prst="rect">
            <a:avLst/>
          </a:prstGeom>
        </p:spPr>
      </p:pic>
      <p:sp>
        <p:nvSpPr>
          <p:cNvPr id="5" name="TextBox 4"/>
          <p:cNvSpPr txBox="1"/>
          <p:nvPr/>
        </p:nvSpPr>
        <p:spPr>
          <a:xfrm>
            <a:off x="215516" y="2600908"/>
            <a:ext cx="6732241" cy="830997"/>
          </a:xfrm>
          <a:prstGeom prst="rect">
            <a:avLst/>
          </a:prstGeom>
          <a:noFill/>
          <a:effectLst>
            <a:softEdge rad="127000"/>
          </a:effectLst>
        </p:spPr>
        <p:txBody>
          <a:bodyPr wrap="square" rtlCol="0">
            <a:spAutoFit/>
          </a:bodyPr>
          <a:lstStyle/>
          <a:p>
            <a:pPr algn="r"/>
            <a:r>
              <a:rPr lang="en-US" sz="3200" b="1" dirty="0" smtClean="0">
                <a:solidFill>
                  <a:srgbClr val="FFFFFF">
                    <a:alpha val="95000"/>
                  </a:srgbClr>
                </a:solidFill>
                <a:effectLst>
                  <a:glow rad="12700">
                    <a:srgbClr val="243F54">
                      <a:alpha val="40000"/>
                    </a:srgbClr>
                  </a:glow>
                </a:effectLst>
                <a:latin typeface="+mn-lt"/>
                <a:ea typeface="Montserrat Black" charset="0"/>
                <a:cs typeface="Montserrat Black" charset="0"/>
              </a:rPr>
              <a:t>Threat Landscape Briefing</a:t>
            </a:r>
            <a:r>
              <a:rPr lang="en-US" sz="4400" b="1"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
            </a:r>
            <a:br>
              <a:rPr lang="en-US" sz="4400" b="1"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br>
            <a:r>
              <a:rPr lang="en-US" sz="1600" dirty="0" smtClean="0">
                <a:solidFill>
                  <a:srgbClr val="FFFFFF">
                    <a:alpha val="95000"/>
                  </a:srgbClr>
                </a:solidFill>
                <a:effectLst>
                  <a:glow rad="12700">
                    <a:srgbClr val="243F54">
                      <a:alpha val="40000"/>
                    </a:srgbClr>
                  </a:glow>
                </a:effectLst>
                <a:latin typeface="+mn-lt"/>
                <a:ea typeface="Montserrat Light" charset="0"/>
                <a:cs typeface="Montserrat Light" charset="0"/>
              </a:rPr>
              <a:t>December 2017</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2432" b="32432"/>
          <a:stretch/>
        </p:blipFill>
        <p:spPr>
          <a:xfrm>
            <a:off x="7668344" y="116632"/>
            <a:ext cx="1332148" cy="468052"/>
          </a:xfrm>
          <a:prstGeom prst="rect">
            <a:avLst/>
          </a:prstGeom>
        </p:spPr>
      </p:pic>
    </p:spTree>
    <p:extLst>
      <p:ext uri="{BB962C8B-B14F-4D97-AF65-F5344CB8AC3E}">
        <p14:creationId xmlns:p14="http://schemas.microsoft.com/office/powerpoint/2010/main" val="195725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 y="-2219"/>
            <a:ext cx="9144000" cy="6858000"/>
          </a:xfrm>
          <a:prstGeom prst="rect">
            <a:avLst/>
          </a:prstGeom>
        </p:spPr>
      </p:pic>
      <p:sp>
        <p:nvSpPr>
          <p:cNvPr id="11" name="TextBox 10"/>
          <p:cNvSpPr txBox="1"/>
          <p:nvPr/>
        </p:nvSpPr>
        <p:spPr>
          <a:xfrm>
            <a:off x="-360548" y="800708"/>
            <a:ext cx="3658382" cy="1017202"/>
          </a:xfrm>
          <a:prstGeom prst="rect">
            <a:avLst/>
          </a:prstGeom>
          <a:noFill/>
        </p:spPr>
        <p:txBody>
          <a:bodyPr wrap="square" rtlCol="0">
            <a:spAutoFit/>
          </a:bodyPr>
          <a:lstStyle/>
          <a:p>
            <a:pPr marL="534988" algn="r">
              <a:lnSpc>
                <a:spcPct val="90000"/>
              </a:lnSpc>
              <a:spcAft>
                <a:spcPts val="300"/>
              </a:spcAft>
            </a:pPr>
            <a:r>
              <a:rPr lang="en-CA" sz="3200" b="1" dirty="0" smtClean="0">
                <a:solidFill>
                  <a:schemeClr val="accent1"/>
                </a:solidFill>
                <a:latin typeface="+mn-lt"/>
                <a:ea typeface="Montserrat Light" charset="0"/>
                <a:cs typeface="Montserrat Light" charset="0"/>
              </a:rPr>
              <a:t>Threat Briefing </a:t>
            </a:r>
          </a:p>
          <a:p>
            <a:pPr marL="534988" algn="r">
              <a:lnSpc>
                <a:spcPct val="90000"/>
              </a:lnSpc>
              <a:spcAft>
                <a:spcPts val="300"/>
              </a:spcAft>
            </a:pPr>
            <a:r>
              <a:rPr lang="en-CA" sz="3200" b="1" dirty="0" smtClean="0">
                <a:solidFill>
                  <a:schemeClr val="accent1"/>
                </a:solidFill>
                <a:latin typeface="+mn-lt"/>
                <a:ea typeface="Montserrat Black" charset="0"/>
                <a:cs typeface="Montserrat Black" charset="0"/>
              </a:rPr>
              <a:t>Analysts</a:t>
            </a:r>
            <a:endParaRPr lang="en-CA" sz="3200" b="1" spc="300" dirty="0">
              <a:solidFill>
                <a:schemeClr val="accent1"/>
              </a:solidFill>
              <a:latin typeface="+mn-lt"/>
              <a:ea typeface="Montserrat Black" charset="0"/>
              <a:cs typeface="Montserrat Black" charset="0"/>
            </a:endParaRPr>
          </a:p>
        </p:txBody>
      </p:sp>
      <p:grpSp>
        <p:nvGrpSpPr>
          <p:cNvPr id="17" name="Group 41"/>
          <p:cNvGrpSpPr/>
          <p:nvPr/>
        </p:nvGrpSpPr>
        <p:grpSpPr>
          <a:xfrm>
            <a:off x="3780553" y="111789"/>
            <a:ext cx="5148572" cy="1069834"/>
            <a:chOff x="3887924" y="2680188"/>
            <a:chExt cx="5148572" cy="1069834"/>
          </a:xfrm>
        </p:grpSpPr>
        <p:sp>
          <p:nvSpPr>
            <p:cNvPr id="8" name="Title 2"/>
            <p:cNvSpPr txBox="1">
              <a:spLocks/>
            </p:cNvSpPr>
            <p:nvPr/>
          </p:nvSpPr>
          <p:spPr>
            <a:xfrm>
              <a:off x="4985030" y="2783057"/>
              <a:ext cx="4051466"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TJ Minichillo, MBA, CISSP</a:t>
              </a:r>
              <a:r>
                <a:rPr lang="en-CA" sz="2400" b="0" dirty="0" smtClean="0">
                  <a:solidFill>
                    <a:schemeClr val="accent1">
                      <a:lumMod val="75000"/>
                    </a:schemeClr>
                  </a:solidFill>
                  <a:latin typeface="+mj-lt"/>
                  <a:ea typeface="Roboto Condensed" charset="0"/>
                  <a:cs typeface="Roboto Condensed" charset="0"/>
                </a:rPr>
                <a:t/>
              </a:r>
              <a:br>
                <a:rPr lang="en-CA" sz="2400" b="0" dirty="0" smtClean="0">
                  <a:solidFill>
                    <a:schemeClr val="accent1">
                      <a:lumMod val="75000"/>
                    </a:schemeClr>
                  </a:solidFill>
                  <a:latin typeface="+mj-lt"/>
                  <a:ea typeface="Roboto Condensed" charset="0"/>
                  <a:cs typeface="Roboto Condensed" charset="0"/>
                </a:rPr>
              </a:br>
              <a:r>
                <a:rPr lang="en-CA" sz="1400" b="0" dirty="0">
                  <a:solidFill>
                    <a:schemeClr val="accent1"/>
                  </a:solidFill>
                  <a:ea typeface="Roboto Condensed" charset="0"/>
                  <a:cs typeface="Roboto Condensed" charset="0"/>
                </a:rPr>
                <a:t>Senior Director – 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a:t>
              </a:r>
              <a:r>
                <a:rPr lang="en-CA" sz="1400" b="0" dirty="0" smtClean="0">
                  <a:solidFill>
                    <a:schemeClr val="accent1"/>
                  </a:solidFill>
                  <a:ea typeface="Roboto Condensed" charset="0"/>
                  <a:cs typeface="Roboto Condensed" charset="0"/>
                </a:rPr>
                <a:t>Group</a:t>
              </a:r>
              <a:endParaRPr lang="en-CA" sz="1400" b="0" dirty="0">
                <a:solidFill>
                  <a:schemeClr val="accent1"/>
                </a:solidFill>
                <a:ea typeface="Roboto Condensed" charset="0"/>
                <a:cs typeface="Roboto Condensed" charset="0"/>
              </a:endParaRPr>
            </a:p>
          </p:txBody>
        </p:sp>
        <p:pic>
          <p:nvPicPr>
            <p:cNvPr id="12"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7924" y="2680188"/>
              <a:ext cx="989951" cy="1069834"/>
            </a:xfrm>
            <a:prstGeom prst="rect">
              <a:avLst/>
            </a:prstGeom>
          </p:spPr>
        </p:pic>
      </p:grpSp>
      <p:grpSp>
        <p:nvGrpSpPr>
          <p:cNvPr id="3" name="Group 57"/>
          <p:cNvGrpSpPr/>
          <p:nvPr/>
        </p:nvGrpSpPr>
        <p:grpSpPr>
          <a:xfrm>
            <a:off x="3780553" y="3455412"/>
            <a:ext cx="5206696" cy="983930"/>
            <a:chOff x="3794788" y="5726910"/>
            <a:chExt cx="5206696" cy="983930"/>
          </a:xfrm>
        </p:grpSpPr>
        <p:sp>
          <p:nvSpPr>
            <p:cNvPr id="30" name="Title 2"/>
            <p:cNvSpPr txBox="1">
              <a:spLocks/>
            </p:cNvSpPr>
            <p:nvPr/>
          </p:nvSpPr>
          <p:spPr>
            <a:xfrm>
              <a:off x="4842514" y="5786827"/>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Ian </a:t>
              </a:r>
              <a:r>
                <a:rPr lang="en-CA" sz="2000" dirty="0" smtClean="0">
                  <a:solidFill>
                    <a:schemeClr val="accent1"/>
                  </a:solidFill>
                  <a:ea typeface="Roboto Condensed" charset="0"/>
                  <a:cs typeface="Roboto Condensed" charset="0"/>
                </a:rPr>
                <a:t>Mulholland</a:t>
              </a:r>
            </a:p>
            <a:p>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21"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788" y="5726910"/>
              <a:ext cx="983930" cy="983930"/>
            </a:xfrm>
            <a:prstGeom prst="rect">
              <a:avLst/>
            </a:prstGeom>
          </p:spPr>
        </p:pic>
      </p:grpSp>
      <p:grpSp>
        <p:nvGrpSpPr>
          <p:cNvPr id="14" name="Group 26"/>
          <p:cNvGrpSpPr/>
          <p:nvPr/>
        </p:nvGrpSpPr>
        <p:grpSpPr>
          <a:xfrm>
            <a:off x="3780553" y="1315227"/>
            <a:ext cx="5206758" cy="864357"/>
            <a:chOff x="3741095" y="3031210"/>
            <a:chExt cx="5206758" cy="864357"/>
          </a:xfrm>
        </p:grpSpPr>
        <p:sp>
          <p:nvSpPr>
            <p:cNvPr id="15" name="Title 2"/>
            <p:cNvSpPr txBox="1">
              <a:spLocks/>
            </p:cNvSpPr>
            <p:nvPr/>
          </p:nvSpPr>
          <p:spPr>
            <a:xfrm>
              <a:off x="4788883" y="3031340"/>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Jessica Ireland</a:t>
              </a:r>
            </a:p>
            <a:p>
              <a:r>
                <a:rPr lang="en-CA" sz="1400" b="0" dirty="0" smtClean="0">
                  <a:solidFill>
                    <a:schemeClr val="accent1"/>
                  </a:solidFill>
                  <a:ea typeface="Roboto Condensed" charset="0"/>
                  <a:cs typeface="Roboto Condensed" charset="0"/>
                </a:rPr>
                <a:t>Associate </a:t>
              </a:r>
              <a:r>
                <a:rPr lang="en-CA" sz="1400" b="0" dirty="0">
                  <a:solidFill>
                    <a:schemeClr val="accent1"/>
                  </a:solidFill>
                  <a:ea typeface="Roboto Condensed" charset="0"/>
                  <a:cs typeface="Roboto Condensed" charset="0"/>
                </a:rPr>
                <a:t>Director – 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Group</a:t>
              </a:r>
              <a:r>
                <a:rPr lang="en-CA" sz="1400" b="0" dirty="0">
                  <a:ea typeface="Roboto" panose="02000000000000000000" pitchFamily="2" charset="0"/>
                </a:rPr>
                <a:t/>
              </a:r>
              <a:br>
                <a:rPr lang="en-CA" sz="1400" b="0" dirty="0">
                  <a:ea typeface="Roboto" panose="02000000000000000000" pitchFamily="2" charset="0"/>
                </a:rPr>
              </a:br>
              <a:endParaRPr lang="en-CA" sz="1400" dirty="0"/>
            </a:p>
          </p:txBody>
        </p:sp>
        <p:pic>
          <p:nvPicPr>
            <p:cNvPr id="16" name="Picture 30"/>
            <p:cNvPicPr>
              <a:picLocks noChangeAspect="1"/>
            </p:cNvPicPr>
            <p:nvPr/>
          </p:nvPicPr>
          <p:blipFill>
            <a:blip r:embed="rId6"/>
            <a:stretch>
              <a:fillRect/>
            </a:stretch>
          </p:blipFill>
          <p:spPr>
            <a:xfrm>
              <a:off x="3741095" y="3031210"/>
              <a:ext cx="990013" cy="864357"/>
            </a:xfrm>
            <a:prstGeom prst="rect">
              <a:avLst/>
            </a:prstGeom>
          </p:spPr>
        </p:pic>
      </p:grpSp>
      <p:grpSp>
        <p:nvGrpSpPr>
          <p:cNvPr id="20" name="Group 1"/>
          <p:cNvGrpSpPr/>
          <p:nvPr/>
        </p:nvGrpSpPr>
        <p:grpSpPr>
          <a:xfrm>
            <a:off x="3780553" y="2313188"/>
            <a:ext cx="5231386" cy="1008620"/>
            <a:chOff x="3770098" y="1412268"/>
            <a:chExt cx="5231386" cy="1008620"/>
          </a:xfrm>
        </p:grpSpPr>
        <p:sp>
          <p:nvSpPr>
            <p:cNvPr id="24" name="Title 2"/>
            <p:cNvSpPr txBox="1">
              <a:spLocks/>
            </p:cNvSpPr>
            <p:nvPr/>
          </p:nvSpPr>
          <p:spPr>
            <a:xfrm>
              <a:off x="4866629" y="1484530"/>
              <a:ext cx="4134855"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2000" b="1" dirty="0">
                  <a:solidFill>
                    <a:schemeClr val="accent1"/>
                  </a:solidFill>
                  <a:ea typeface="Roboto Condensed" charset="0"/>
                  <a:cs typeface="Roboto Condensed" charset="0"/>
                </a:rPr>
                <a:t>Filipe De Souza, GSEC</a:t>
              </a:r>
              <a:r>
                <a:rPr lang="en-CA" sz="2000" dirty="0">
                  <a:solidFill>
                    <a:schemeClr val="accent1"/>
                  </a:solidFill>
                  <a:ea typeface="Roboto Condensed" charset="0"/>
                  <a:cs typeface="Roboto Condensed" charset="0"/>
                </a:rPr>
                <a:t/>
              </a:r>
              <a:br>
                <a:rPr lang="en-CA" sz="200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Research Manager – 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Group</a:t>
              </a:r>
              <a:br>
                <a:rPr lang="en-CA" sz="1400" b="0" dirty="0">
                  <a:solidFill>
                    <a:schemeClr val="accent1"/>
                  </a:solidFill>
                  <a:ea typeface="Roboto Condensed" charset="0"/>
                  <a:cs typeface="Roboto Condensed" charset="0"/>
                </a:rPr>
              </a:br>
              <a:endParaRPr lang="en-CA" sz="1400" b="0" dirty="0">
                <a:solidFill>
                  <a:schemeClr val="accent1"/>
                </a:solidFill>
                <a:ea typeface="Roboto Condensed" charset="0"/>
                <a:cs typeface="Roboto Condensed" charset="0"/>
              </a:endParaRPr>
            </a:p>
          </p:txBody>
        </p:sp>
        <p:pic>
          <p:nvPicPr>
            <p:cNvPr id="25"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0098" y="1412268"/>
              <a:ext cx="1008620" cy="1008620"/>
            </a:xfrm>
            <a:prstGeom prst="rect">
              <a:avLst/>
            </a:prstGeom>
          </p:spPr>
        </p:pic>
      </p:grpSp>
      <p:grpSp>
        <p:nvGrpSpPr>
          <p:cNvPr id="26" name="Group 25"/>
          <p:cNvGrpSpPr/>
          <p:nvPr/>
        </p:nvGrpSpPr>
        <p:grpSpPr>
          <a:xfrm>
            <a:off x="3780553" y="4572946"/>
            <a:ext cx="5231386" cy="983930"/>
            <a:chOff x="3912614" y="4137258"/>
            <a:chExt cx="5231386" cy="983930"/>
          </a:xfrm>
        </p:grpSpPr>
        <p:sp>
          <p:nvSpPr>
            <p:cNvPr id="34" name="Title 2"/>
            <p:cNvSpPr txBox="1">
              <a:spLocks/>
            </p:cNvSpPr>
            <p:nvPr/>
          </p:nvSpPr>
          <p:spPr>
            <a:xfrm>
              <a:off x="4985030" y="4197175"/>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smtClean="0">
                  <a:solidFill>
                    <a:schemeClr val="accent1"/>
                  </a:solidFill>
                  <a:ea typeface="Roboto Condensed" charset="0"/>
                  <a:cs typeface="Roboto Condensed" charset="0"/>
                </a:rPr>
                <a:t>Edward Gray</a:t>
              </a:r>
              <a:r>
                <a:rPr lang="en-CA" sz="2400" b="1" dirty="0" smtClean="0">
                  <a:solidFill>
                    <a:schemeClr val="accent1"/>
                  </a:solidFill>
                  <a:ea typeface="Roboto Condensed" charset="0"/>
                  <a:cs typeface="Roboto Condensed" charset="0"/>
                </a:rPr>
                <a:t/>
              </a:r>
              <a:br>
                <a:rPr lang="en-CA" sz="2400" b="1"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35" name="Picture 34" descr="https://photos-4.dropbox.com/t/2/AAA0R3oD0lDVbOtEJ7oK4gWXy7GpKq6EA_13xNfx36qAww/12/28285834/jpeg/32x32/3/1476396000/0/2/Info~Tech%20L3-109-Edit.jpg/EMCVpRUY5vYSIAcoBw/W_WQ0pypCBPA927vsqSwzKlDtIgA6SfeuC6ryJmUqso?size_mode=3&amp;dl=0&amp;size=800x6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2614" y="4137258"/>
              <a:ext cx="983930" cy="983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3780553" y="5690479"/>
            <a:ext cx="5208198" cy="985432"/>
            <a:chOff x="3793286" y="4734295"/>
            <a:chExt cx="5208198" cy="985432"/>
          </a:xfrm>
        </p:grpSpPr>
        <p:sp>
          <p:nvSpPr>
            <p:cNvPr id="32" name="Title 2"/>
            <p:cNvSpPr txBox="1">
              <a:spLocks/>
            </p:cNvSpPr>
            <p:nvPr/>
          </p:nvSpPr>
          <p:spPr>
            <a:xfrm>
              <a:off x="4842514" y="4794963"/>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ea typeface="Roboto Condensed" charset="0"/>
                  <a:cs typeface="Roboto Condensed" charset="0"/>
                </a:rPr>
                <a:t>Rita </a:t>
              </a:r>
              <a:r>
                <a:rPr lang="en-CA" sz="2000" b="1" dirty="0" smtClean="0">
                  <a:solidFill>
                    <a:schemeClr val="accent1"/>
                  </a:solidFill>
                  <a:ea typeface="Roboto Condensed" charset="0"/>
                  <a:cs typeface="Roboto Condensed" charset="0"/>
                </a:rPr>
                <a:t>Zurbrigg</a:t>
              </a:r>
              <a:endParaRPr lang="en-CA" sz="2000" b="1" dirty="0">
                <a:solidFill>
                  <a:schemeClr val="accent1"/>
                </a:solidFill>
                <a:ea typeface="Roboto Condensed" charset="0"/>
                <a:cs typeface="Roboto Condensed" charset="0"/>
              </a:endParaRPr>
            </a:p>
            <a:p>
              <a:pPr algn="l"/>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3286" y="4734295"/>
              <a:ext cx="985432" cy="985432"/>
            </a:xfrm>
            <a:prstGeom prst="rect">
              <a:avLst/>
            </a:prstGeom>
          </p:spPr>
        </p:pic>
      </p:grpSp>
    </p:spTree>
    <p:extLst>
      <p:ext uri="{BB962C8B-B14F-4D97-AF65-F5344CB8AC3E}">
        <p14:creationId xmlns:p14="http://schemas.microsoft.com/office/powerpoint/2010/main" val="36393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5"/>
            <a:ext cx="9144000" cy="6858000"/>
          </a:xfrm>
          <a:prstGeom prst="rect">
            <a:avLst/>
          </a:prstGeom>
        </p:spPr>
      </p:pic>
      <p:sp>
        <p:nvSpPr>
          <p:cNvPr id="42" name="TextBox 41"/>
          <p:cNvSpPr txBox="1"/>
          <p:nvPr/>
        </p:nvSpPr>
        <p:spPr>
          <a:xfrm>
            <a:off x="-287403" y="1448650"/>
            <a:ext cx="2622176" cy="461665"/>
          </a:xfrm>
          <a:prstGeom prst="rect">
            <a:avLst/>
          </a:prstGeom>
          <a:noFill/>
        </p:spPr>
        <p:txBody>
          <a:bodyPr wrap="square" rtlCol="0">
            <a:spAutoFit/>
          </a:bodyPr>
          <a:lstStyle/>
          <a:p>
            <a:pPr defTabSz="403433"/>
            <a:r>
              <a:rPr lang="en-US" sz="2400" b="1" dirty="0" smtClean="0">
                <a:solidFill>
                  <a:schemeClr val="bg1"/>
                </a:solidFill>
                <a:latin typeface="+mj-lt"/>
                <a:ea typeface="Roboto Condensed" charset="0"/>
                <a:cs typeface="Roboto Condensed" charset="0"/>
              </a:rPr>
              <a:t>Topics</a:t>
            </a:r>
            <a:endParaRPr lang="en-US" sz="2400" b="1" dirty="0">
              <a:solidFill>
                <a:schemeClr val="bg1"/>
              </a:solidFill>
              <a:latin typeface="+mj-lt"/>
              <a:ea typeface="Roboto Condensed" charset="0"/>
              <a:cs typeface="Roboto Condensed" charset="0"/>
            </a:endParaRPr>
          </a:p>
        </p:txBody>
      </p:sp>
      <p:sp>
        <p:nvSpPr>
          <p:cNvPr id="22" name="TextBox 21"/>
          <p:cNvSpPr txBox="1"/>
          <p:nvPr/>
        </p:nvSpPr>
        <p:spPr>
          <a:xfrm>
            <a:off x="6336196" y="332656"/>
            <a:ext cx="2363813"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Agenda</a:t>
            </a:r>
            <a:endParaRPr lang="en-CA" sz="2800" b="1" spc="300" dirty="0">
              <a:solidFill>
                <a:schemeClr val="bg1"/>
              </a:solidFill>
              <a:latin typeface="+mn-lt"/>
              <a:ea typeface="Montserrat Black" charset="0"/>
              <a:cs typeface="Montserrat Black" charset="0"/>
            </a:endParaRPr>
          </a:p>
        </p:txBody>
      </p:sp>
      <p:sp>
        <p:nvSpPr>
          <p:cNvPr id="23" name="object 3"/>
          <p:cNvSpPr txBox="1"/>
          <p:nvPr/>
        </p:nvSpPr>
        <p:spPr>
          <a:xfrm>
            <a:off x="539552" y="2204864"/>
            <a:ext cx="4653850" cy="4331314"/>
          </a:xfrm>
          <a:prstGeom prst="rect">
            <a:avLst/>
          </a:prstGeom>
        </p:spPr>
        <p:txBody>
          <a:bodyPr vert="horz" wrap="square" lIns="0" tIns="0" rIns="0" bIns="0" rtlCol="0">
            <a:spAutoFit/>
          </a:bodyPr>
          <a:lstStyle/>
          <a:p>
            <a:pPr marL="11206" marR="186028" algn="l" defTabSz="403433">
              <a:lnSpc>
                <a:spcPct val="104200"/>
              </a:lnSpc>
            </a:pPr>
            <a:r>
              <a:rPr lang="en-US" b="1" spc="-9" dirty="0">
                <a:solidFill>
                  <a:srgbClr val="0070C0"/>
                </a:solidFill>
                <a:latin typeface="+mj-lt"/>
                <a:ea typeface="Roboto Condensed" charset="0"/>
                <a:cs typeface="Roboto Condensed" charset="0"/>
              </a:rPr>
              <a:t>Introduction</a:t>
            </a:r>
            <a:endParaRPr lang="en-US" b="1" dirty="0">
              <a:solidFill>
                <a:srgbClr val="0070C0"/>
              </a:solidFill>
              <a:latin typeface="+mj-lt"/>
              <a:ea typeface="Roboto Condensed" charset="0"/>
              <a:cs typeface="Roboto Condensed" charset="0"/>
            </a:endParaRPr>
          </a:p>
          <a:p>
            <a:pPr marL="11206" marR="186028" algn="l" defTabSz="403433">
              <a:lnSpc>
                <a:spcPct val="104200"/>
              </a:lnSpc>
            </a:pPr>
            <a:endParaRPr lang="en-US"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Cybersecurity</a:t>
            </a:r>
          </a:p>
          <a:p>
            <a:pPr marL="628650" marR="186028" lvl="1" indent="-171450" algn="l" defTabSz="403433">
              <a:lnSpc>
                <a:spcPct val="104200"/>
              </a:lnSpc>
              <a:buFont typeface="Arial" panose="020B0604020202020204" pitchFamily="34" charset="0"/>
              <a:buChar char="•"/>
            </a:pPr>
            <a:r>
              <a:rPr lang="en-CA" sz="1600" dirty="0">
                <a:solidFill>
                  <a:schemeClr val="accent1"/>
                </a:solidFill>
                <a:latin typeface="+mn-lt"/>
                <a:ea typeface="Roboto Condensed" charset="0"/>
                <a:cs typeface="Roboto Condensed" charset="0"/>
              </a:rPr>
              <a:t>Dealing with the shortage of INFOSEC and IT </a:t>
            </a:r>
            <a:r>
              <a:rPr lang="en-CA" sz="1600" dirty="0" smtClean="0">
                <a:solidFill>
                  <a:schemeClr val="accent1"/>
                </a:solidFill>
                <a:latin typeface="+mn-lt"/>
                <a:ea typeface="Roboto Condensed" charset="0"/>
                <a:cs typeface="Roboto Condensed" charset="0"/>
              </a:rPr>
              <a:t>skill </a:t>
            </a:r>
            <a:r>
              <a:rPr lang="en-CA" sz="1600" dirty="0">
                <a:solidFill>
                  <a:schemeClr val="accent1"/>
                </a:solidFill>
                <a:latin typeface="+mn-lt"/>
                <a:ea typeface="Roboto Condensed" charset="0"/>
                <a:cs typeface="Roboto Condensed" charset="0"/>
              </a:rPr>
              <a:t>s</a:t>
            </a:r>
            <a:r>
              <a:rPr lang="en-CA" sz="1600" dirty="0" smtClean="0">
                <a:solidFill>
                  <a:schemeClr val="accent1"/>
                </a:solidFill>
                <a:latin typeface="+mn-lt"/>
                <a:ea typeface="Roboto Condensed" charset="0"/>
                <a:cs typeface="Roboto Condensed" charset="0"/>
              </a:rPr>
              <a:t>ets</a:t>
            </a:r>
            <a:endParaRPr lang="en-CA" sz="1600" dirty="0">
              <a:solidFill>
                <a:schemeClr val="accent1"/>
              </a:solidFill>
              <a:latin typeface="+mn-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CA" sz="1600" dirty="0">
                <a:solidFill>
                  <a:schemeClr val="accent1"/>
                </a:solidFill>
                <a:latin typeface="+mn-lt"/>
                <a:ea typeface="Roboto Condensed" charset="0"/>
                <a:cs typeface="Roboto Condensed" charset="0"/>
              </a:rPr>
              <a:t>NSA l</a:t>
            </a:r>
            <a:r>
              <a:rPr lang="en-CA" sz="1600" dirty="0" smtClean="0">
                <a:solidFill>
                  <a:schemeClr val="accent1"/>
                </a:solidFill>
                <a:latin typeface="+mn-lt"/>
                <a:ea typeface="Roboto Condensed" charset="0"/>
                <a:cs typeface="Roboto Condensed" charset="0"/>
              </a:rPr>
              <a:t>eak</a:t>
            </a:r>
            <a:endParaRPr lang="en-CA" sz="1600" dirty="0">
              <a:solidFill>
                <a:schemeClr val="accent1"/>
              </a:solidFill>
              <a:latin typeface="+mn-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Threat Actor Campaigns</a:t>
            </a:r>
          </a:p>
          <a:p>
            <a:pPr marL="628650" marR="186028" lvl="1" indent="-171450" algn="l" defTabSz="403433">
              <a:lnSpc>
                <a:spcPct val="104200"/>
              </a:lnSpc>
              <a:buFont typeface="Arial" panose="020B0604020202020204" pitchFamily="34" charset="0"/>
              <a:buChar char="•"/>
            </a:pPr>
            <a:r>
              <a:rPr lang="en-CA" sz="1600" dirty="0">
                <a:solidFill>
                  <a:schemeClr val="accent1"/>
                </a:solidFill>
                <a:latin typeface="+mn-lt"/>
                <a:ea typeface="Roboto Condensed" charset="0"/>
                <a:cs typeface="Roboto Condensed" charset="0"/>
              </a:rPr>
              <a:t>Uber </a:t>
            </a:r>
            <a:r>
              <a:rPr lang="en-CA" sz="1600" dirty="0" smtClean="0">
                <a:solidFill>
                  <a:schemeClr val="accent1"/>
                </a:solidFill>
                <a:latin typeface="+mn-lt"/>
                <a:ea typeface="Roboto Condensed" charset="0"/>
                <a:cs typeface="Roboto Condensed" charset="0"/>
              </a:rPr>
              <a:t>breach</a:t>
            </a:r>
            <a:endParaRPr lang="en-CA" sz="1600" spc="-4" dirty="0">
              <a:solidFill>
                <a:schemeClr val="accent1"/>
              </a:solidFill>
              <a:latin typeface="+mn-lt"/>
              <a:ea typeface="Roboto Condensed" charset="0"/>
              <a:cs typeface="Roboto Condensed" charset="0"/>
            </a:endParaRPr>
          </a:p>
          <a:p>
            <a:pPr algn="l"/>
            <a:r>
              <a:rPr lang="en-CA" b="1" spc="-4" dirty="0">
                <a:solidFill>
                  <a:srgbClr val="0070C0"/>
                </a:solidFill>
                <a:latin typeface="+mj-lt"/>
                <a:ea typeface="Roboto Condensed" charset="0"/>
                <a:cs typeface="Roboto Condensed" charset="0"/>
              </a:rPr>
              <a:t>Regulatory, Legal, and Compliance</a:t>
            </a:r>
            <a:endParaRPr lang="en-CA" b="1" spc="-4" dirty="0">
              <a:solidFill>
                <a:srgbClr val="636466"/>
              </a:solidFill>
              <a:latin typeface="+mj-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US" sz="1600" dirty="0">
                <a:solidFill>
                  <a:schemeClr val="accent1"/>
                </a:solidFill>
                <a:latin typeface="+mn-lt"/>
                <a:ea typeface="Roboto Condensed" charset="0"/>
                <a:cs typeface="Roboto Condensed" charset="0"/>
              </a:rPr>
              <a:t>Due date looms for New York Codes, Rules and Regulations (</a:t>
            </a:r>
            <a:r>
              <a:rPr lang="en-US" sz="1600" dirty="0" smtClean="0">
                <a:solidFill>
                  <a:schemeClr val="accent1"/>
                </a:solidFill>
                <a:latin typeface="+mn-lt"/>
                <a:ea typeface="Roboto Condensed" charset="0"/>
                <a:cs typeface="Roboto Condensed" charset="0"/>
              </a:rPr>
              <a:t>Feb. </a:t>
            </a:r>
            <a:r>
              <a:rPr lang="en-US" sz="1600" dirty="0">
                <a:solidFill>
                  <a:schemeClr val="accent1"/>
                </a:solidFill>
                <a:latin typeface="+mn-lt"/>
                <a:ea typeface="Roboto Condensed" charset="0"/>
                <a:cs typeface="Roboto Condensed" charset="0"/>
              </a:rPr>
              <a:t>2018)</a:t>
            </a:r>
          </a:p>
          <a:p>
            <a:pPr algn="l"/>
            <a:r>
              <a:rPr lang="en-CA" b="1" dirty="0">
                <a:solidFill>
                  <a:srgbClr val="0070C0"/>
                </a:solidFill>
                <a:latin typeface="+mj-lt"/>
                <a:ea typeface="Roboto Condensed" charset="0"/>
                <a:cs typeface="Roboto Condensed" charset="0"/>
              </a:rPr>
              <a:t>Exploitation and Tactics</a:t>
            </a:r>
          </a:p>
          <a:p>
            <a:pPr marL="628650" marR="186028" lvl="1" indent="-171450" algn="l" defTabSz="403433">
              <a:lnSpc>
                <a:spcPct val="104200"/>
              </a:lnSpc>
              <a:buFont typeface="Arial" panose="020B0604020202020204" pitchFamily="34" charset="0"/>
              <a:buChar char="•"/>
            </a:pPr>
            <a:r>
              <a:rPr lang="en-US" sz="1600" dirty="0">
                <a:solidFill>
                  <a:schemeClr val="accent1"/>
                </a:solidFill>
                <a:latin typeface="+mn-lt"/>
                <a:ea typeface="Roboto Condensed" charset="0"/>
                <a:cs typeface="Roboto Condensed" charset="0"/>
              </a:rPr>
              <a:t>Not fake news, but fake apps!</a:t>
            </a:r>
          </a:p>
          <a:p>
            <a:pPr marL="628650" marR="186028" lvl="1" indent="-171450" algn="l" defTabSz="403433">
              <a:lnSpc>
                <a:spcPct val="104200"/>
              </a:lnSpc>
              <a:buFont typeface="Arial" panose="020B0604020202020204" pitchFamily="34" charset="0"/>
              <a:buChar char="•"/>
            </a:pPr>
            <a:r>
              <a:rPr lang="en-US" sz="1600" dirty="0">
                <a:solidFill>
                  <a:schemeClr val="accent1"/>
                </a:solidFill>
                <a:latin typeface="+mn-lt"/>
                <a:ea typeface="Roboto Condensed" charset="0"/>
                <a:cs typeface="Roboto Condensed" charset="0"/>
              </a:rPr>
              <a:t>Mac’s High Sierra release</a:t>
            </a:r>
          </a:p>
          <a:p>
            <a:pPr marL="11206" marR="186028" algn="l" defTabSz="403433">
              <a:lnSpc>
                <a:spcPct val="104200"/>
              </a:lnSpc>
            </a:pPr>
            <a:endParaRPr lang="en-US" b="1" spc="-9" dirty="0">
              <a:solidFill>
                <a:srgbClr val="0070C0"/>
              </a:solidFill>
              <a:latin typeface="+mj-lt"/>
              <a:ea typeface="Roboto Condensed" charset="0"/>
              <a:cs typeface="Roboto Condensed" charset="0"/>
            </a:endParaRPr>
          </a:p>
          <a:p>
            <a:pPr marL="11206" marR="186028" algn="l" defTabSz="403433">
              <a:lnSpc>
                <a:spcPct val="104200"/>
              </a:lnSpc>
            </a:pPr>
            <a:r>
              <a:rPr lang="en-US" b="1" spc="-9" dirty="0">
                <a:solidFill>
                  <a:srgbClr val="0070C0"/>
                </a:solidFill>
                <a:latin typeface="+mj-lt"/>
                <a:ea typeface="Roboto Condensed" charset="0"/>
                <a:cs typeface="Roboto Condensed" charset="0"/>
              </a:rPr>
              <a:t>Closing</a:t>
            </a:r>
          </a:p>
        </p:txBody>
      </p:sp>
    </p:spTree>
    <p:extLst>
      <p:ext uri="{BB962C8B-B14F-4D97-AF65-F5344CB8AC3E}">
        <p14:creationId xmlns:p14="http://schemas.microsoft.com/office/powerpoint/2010/main" val="157894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512676"/>
            <a:ext cx="2809484" cy="1404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1400" i="1" dirty="0" smtClean="0">
                <a:solidFill>
                  <a:schemeClr val="bg1"/>
                </a:solidFill>
                <a:ea typeface="Montserrat Light" charset="0"/>
                <a:cs typeface="Montserrat Light" charset="0"/>
              </a:rPr>
              <a:t>High-level topics such as threat trends, data breaches, control strategies, and exposure to vulnerabilities that act to broaden your understanding of the cybersecurity impact to business.</a:t>
            </a:r>
            <a:endParaRPr lang="en-CA" sz="1400" i="1" dirty="0">
              <a:solidFill>
                <a:schemeClr val="bg1"/>
              </a:solidFill>
              <a:ea typeface="Montserrat Light" charset="0"/>
              <a:cs typeface="Montserrat Light" charset="0"/>
            </a:endParaRPr>
          </a:p>
        </p:txBody>
      </p:sp>
      <p:sp>
        <p:nvSpPr>
          <p:cNvPr id="4" name="TextBox 3"/>
          <p:cNvSpPr txBox="1"/>
          <p:nvPr/>
        </p:nvSpPr>
        <p:spPr>
          <a:xfrm>
            <a:off x="3599892" y="2106112"/>
            <a:ext cx="5184576" cy="646331"/>
          </a:xfrm>
          <a:prstGeom prst="rect">
            <a:avLst/>
          </a:prstGeom>
          <a:noFill/>
        </p:spPr>
        <p:txBody>
          <a:bodyPr wrap="square" rtlCol="0">
            <a:spAutoFit/>
          </a:bodyPr>
          <a:lstStyle/>
          <a:p>
            <a:pPr algn="l"/>
            <a:r>
              <a:rPr lang="en-CA" sz="3600" b="1" dirty="0" smtClean="0">
                <a:solidFill>
                  <a:schemeClr val="accent1"/>
                </a:solidFill>
                <a:latin typeface="+mn-lt"/>
                <a:ea typeface="Montserrat Black" charset="0"/>
                <a:cs typeface="Montserrat Black" charset="0"/>
              </a:rPr>
              <a:t>Cybersecurity</a:t>
            </a:r>
            <a:endParaRPr lang="en-US" sz="36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2897560"/>
            <a:ext cx="5544108" cy="3051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Business / Data </a:t>
            </a:r>
            <a:r>
              <a:rPr lang="en-CA" sz="1800" dirty="0" smtClean="0">
                <a:solidFill>
                  <a:schemeClr val="accent1"/>
                </a:solidFill>
                <a:latin typeface="+mj-lt"/>
                <a:ea typeface="Roboto Condensed" charset="0"/>
                <a:cs typeface="Roboto Condensed" charset="0"/>
              </a:rPr>
              <a:t>Owners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Legal, Human Resources, and Public Relations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Vulnerability Management</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Incident Responders, Security Operations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a:t>
            </a:r>
            <a:r>
              <a:rPr lang="en-CA" sz="1800" dirty="0" smtClean="0">
                <a:solidFill>
                  <a:schemeClr val="accent1"/>
                </a:solidFill>
                <a:latin typeface="+mj-lt"/>
                <a:ea typeface="Roboto Condensed" charset="0"/>
                <a:cs typeface="Roboto Condensed" charset="0"/>
              </a:rPr>
              <a:t>Professionals</a:t>
            </a:r>
            <a:endParaRPr lang="en-CA" sz="1800" dirty="0">
              <a:solidFill>
                <a:schemeClr val="accent1"/>
              </a:solidFill>
              <a:latin typeface="+mj-lt"/>
              <a:ea typeface="Roboto Condensed" charset="0"/>
              <a:cs typeface="Roboto Condensed" charset="0"/>
            </a:endParaRPr>
          </a:p>
          <a:p>
            <a:endParaRPr lang="en-CA" dirty="0"/>
          </a:p>
        </p:txBody>
      </p:sp>
    </p:spTree>
    <p:extLst>
      <p:ext uri="{BB962C8B-B14F-4D97-AF65-F5344CB8AC3E}">
        <p14:creationId xmlns:p14="http://schemas.microsoft.com/office/powerpoint/2010/main" val="2009233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 y="-18913"/>
            <a:ext cx="9154652" cy="6858000"/>
          </a:xfrm>
          <a:prstGeom prst="rect">
            <a:avLst/>
          </a:prstGeom>
        </p:spPr>
      </p:pic>
      <p:sp>
        <p:nvSpPr>
          <p:cNvPr id="31" name="TextBox 30"/>
          <p:cNvSpPr txBox="1"/>
          <p:nvPr/>
        </p:nvSpPr>
        <p:spPr>
          <a:xfrm>
            <a:off x="4211960" y="697108"/>
            <a:ext cx="4681278" cy="1255728"/>
          </a:xfrm>
          <a:prstGeom prst="rect">
            <a:avLst/>
          </a:prstGeom>
          <a:noFill/>
        </p:spPr>
        <p:txBody>
          <a:bodyPr wrap="square" rtlCol="0">
            <a:spAutoFit/>
          </a:bodyPr>
          <a:lstStyle/>
          <a:p>
            <a:pPr marL="534988" algn="r">
              <a:lnSpc>
                <a:spcPct val="90000"/>
              </a:lnSpc>
              <a:spcAft>
                <a:spcPts val="300"/>
              </a:spcAft>
            </a:pPr>
            <a:r>
              <a:rPr lang="en-CA" sz="2800" b="1" dirty="0">
                <a:solidFill>
                  <a:schemeClr val="bg1"/>
                </a:solidFill>
                <a:latin typeface="+mn-lt"/>
                <a:ea typeface="Montserrat Black" charset="0"/>
                <a:cs typeface="Montserrat Black" charset="0"/>
              </a:rPr>
              <a:t>Dealing with </a:t>
            </a:r>
            <a:r>
              <a:rPr lang="en-CA" sz="2800" b="1" dirty="0" smtClean="0">
                <a:solidFill>
                  <a:schemeClr val="bg1"/>
                </a:solidFill>
                <a:latin typeface="+mn-lt"/>
                <a:ea typeface="Montserrat Black" charset="0"/>
                <a:cs typeface="Montserrat Black" charset="0"/>
              </a:rPr>
              <a:t>the shortage </a:t>
            </a:r>
            <a:r>
              <a:rPr lang="en-CA" sz="2800" b="1" dirty="0">
                <a:solidFill>
                  <a:schemeClr val="bg1"/>
                </a:solidFill>
                <a:latin typeface="+mn-lt"/>
                <a:ea typeface="Montserrat Black" charset="0"/>
                <a:cs typeface="Montserrat Black" charset="0"/>
              </a:rPr>
              <a:t>of INFOSEC and IT </a:t>
            </a:r>
            <a:r>
              <a:rPr lang="en-CA" sz="2800" b="1" dirty="0" smtClean="0">
                <a:solidFill>
                  <a:schemeClr val="bg1"/>
                </a:solidFill>
                <a:latin typeface="+mn-lt"/>
                <a:ea typeface="Montserrat Black" charset="0"/>
                <a:cs typeface="Montserrat Black" charset="0"/>
              </a:rPr>
              <a:t>skill sets</a:t>
            </a:r>
            <a:endParaRPr lang="en-CA" sz="2800" b="1" dirty="0">
              <a:solidFill>
                <a:schemeClr val="bg1"/>
              </a:solidFill>
              <a:latin typeface="+mn-lt"/>
              <a:ea typeface="Montserrat Black" charset="0"/>
              <a:cs typeface="Montserrat Black" charset="0"/>
            </a:endParaRPr>
          </a:p>
        </p:txBody>
      </p:sp>
      <p:graphicFrame>
        <p:nvGraphicFramePr>
          <p:cNvPr id="16" name="Chart 15"/>
          <p:cNvGraphicFramePr/>
          <p:nvPr>
            <p:extLst>
              <p:ext uri="{D42A27DB-BD31-4B8C-83A1-F6EECF244321}">
                <p14:modId xmlns:p14="http://schemas.microsoft.com/office/powerpoint/2010/main" val="2415320080"/>
              </p:ext>
            </p:extLst>
          </p:nvPr>
        </p:nvGraphicFramePr>
        <p:xfrm>
          <a:off x="242930" y="2060848"/>
          <a:ext cx="8650308" cy="1908212"/>
        </p:xfrm>
        <a:graphic>
          <a:graphicData uri="http://schemas.openxmlformats.org/drawingml/2006/chart">
            <c:chart xmlns:c="http://schemas.openxmlformats.org/drawingml/2006/chart" xmlns:r="http://schemas.openxmlformats.org/officeDocument/2006/relationships" r:id="rId4"/>
          </a:graphicData>
        </a:graphic>
      </p:graphicFrame>
      <p:sp>
        <p:nvSpPr>
          <p:cNvPr id="19" name="Right Arrow 18"/>
          <p:cNvSpPr/>
          <p:nvPr/>
        </p:nvSpPr>
        <p:spPr>
          <a:xfrm rot="21084273">
            <a:off x="3535380" y="2581069"/>
            <a:ext cx="2850733" cy="1045442"/>
          </a:xfrm>
          <a:prstGeom prst="rightArrow">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Freeform 9"/>
          <p:cNvSpPr>
            <a:spLocks/>
          </p:cNvSpPr>
          <p:nvPr/>
        </p:nvSpPr>
        <p:spPr bwMode="gray">
          <a:xfrm>
            <a:off x="3636654" y="4149080"/>
            <a:ext cx="2073275" cy="493712"/>
          </a:xfrm>
          <a:custGeom>
            <a:avLst/>
            <a:gdLst>
              <a:gd name="T0" fmla="*/ 2147483646 w 408"/>
              <a:gd name="T1" fmla="*/ 0 h 97"/>
              <a:gd name="T2" fmla="*/ 2147483646 w 408"/>
              <a:gd name="T3" fmla="*/ 2147483646 h 97"/>
              <a:gd name="T4" fmla="*/ 0 w 408"/>
              <a:gd name="T5" fmla="*/ 2147483646 h 97"/>
              <a:gd name="T6" fmla="*/ 0 60000 65536"/>
              <a:gd name="T7" fmla="*/ 0 60000 65536"/>
              <a:gd name="T8" fmla="*/ 0 60000 65536"/>
              <a:gd name="T9" fmla="*/ 0 w 408"/>
              <a:gd name="T10" fmla="*/ 0 h 97"/>
              <a:gd name="T11" fmla="*/ 408 w 408"/>
              <a:gd name="T12" fmla="*/ 97 h 97"/>
            </a:gdLst>
            <a:ahLst/>
            <a:cxnLst>
              <a:cxn ang="T6">
                <a:pos x="T0" y="T1"/>
              </a:cxn>
              <a:cxn ang="T7">
                <a:pos x="T2" y="T3"/>
              </a:cxn>
              <a:cxn ang="T8">
                <a:pos x="T4" y="T5"/>
              </a:cxn>
            </a:cxnLst>
            <a:rect l="T9" t="T10" r="T11" b="T12"/>
            <a:pathLst>
              <a:path w="408" h="97">
                <a:moveTo>
                  <a:pt x="408" y="0"/>
                </a:moveTo>
                <a:cubicBezTo>
                  <a:pt x="366" y="59"/>
                  <a:pt x="290" y="97"/>
                  <a:pt x="203" y="97"/>
                </a:cubicBezTo>
                <a:cubicBezTo>
                  <a:pt x="118" y="97"/>
                  <a:pt x="43" y="59"/>
                  <a:pt x="0" y="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50" name="Freeform 10"/>
          <p:cNvSpPr>
            <a:spLocks/>
          </p:cNvSpPr>
          <p:nvPr/>
        </p:nvSpPr>
        <p:spPr bwMode="gray">
          <a:xfrm>
            <a:off x="2771046" y="4153842"/>
            <a:ext cx="3783236" cy="493713"/>
          </a:xfrm>
          <a:custGeom>
            <a:avLst/>
            <a:gdLst>
              <a:gd name="T0" fmla="*/ 2147483646 w 408"/>
              <a:gd name="T1" fmla="*/ 0 h 97"/>
              <a:gd name="T2" fmla="*/ 2147483646 w 408"/>
              <a:gd name="T3" fmla="*/ 2147483646 h 97"/>
              <a:gd name="T4" fmla="*/ 0 w 408"/>
              <a:gd name="T5" fmla="*/ 2147483646 h 97"/>
              <a:gd name="T6" fmla="*/ 0 60000 65536"/>
              <a:gd name="T7" fmla="*/ 0 60000 65536"/>
              <a:gd name="T8" fmla="*/ 0 60000 65536"/>
              <a:gd name="T9" fmla="*/ 0 w 408"/>
              <a:gd name="T10" fmla="*/ 0 h 97"/>
              <a:gd name="T11" fmla="*/ 408 w 408"/>
              <a:gd name="T12" fmla="*/ 97 h 97"/>
            </a:gdLst>
            <a:ahLst/>
            <a:cxnLst>
              <a:cxn ang="T6">
                <a:pos x="T0" y="T1"/>
              </a:cxn>
              <a:cxn ang="T7">
                <a:pos x="T2" y="T3"/>
              </a:cxn>
              <a:cxn ang="T8">
                <a:pos x="T4" y="T5"/>
              </a:cxn>
            </a:cxnLst>
            <a:rect l="T9" t="T10" r="T11" b="T12"/>
            <a:pathLst>
              <a:path w="408" h="97">
                <a:moveTo>
                  <a:pt x="408" y="0"/>
                </a:moveTo>
                <a:cubicBezTo>
                  <a:pt x="366" y="59"/>
                  <a:pt x="290" y="97"/>
                  <a:pt x="203" y="97"/>
                </a:cubicBezTo>
                <a:cubicBezTo>
                  <a:pt x="118" y="97"/>
                  <a:pt x="43" y="59"/>
                  <a:pt x="0" y="2"/>
                </a:cubicBezTo>
              </a:path>
            </a:pathLst>
          </a:custGeom>
          <a:noFill/>
          <a:ln w="38100">
            <a:solidFill>
              <a:schemeClr val="accent2"/>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51" name="Line 11"/>
          <p:cNvSpPr>
            <a:spLocks noChangeShapeType="1"/>
          </p:cNvSpPr>
          <p:nvPr/>
        </p:nvSpPr>
        <p:spPr bwMode="gray">
          <a:xfrm>
            <a:off x="4649478" y="4633266"/>
            <a:ext cx="24681" cy="1496033"/>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52" name="Line 14"/>
          <p:cNvSpPr>
            <a:spLocks noChangeShapeType="1"/>
          </p:cNvSpPr>
          <p:nvPr/>
        </p:nvSpPr>
        <p:spPr bwMode="gray">
          <a:xfrm>
            <a:off x="5298883" y="4627709"/>
            <a:ext cx="866658" cy="1167916"/>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53" name="Line 17"/>
          <p:cNvSpPr>
            <a:spLocks noChangeShapeType="1"/>
          </p:cNvSpPr>
          <p:nvPr/>
        </p:nvSpPr>
        <p:spPr bwMode="gray">
          <a:xfrm>
            <a:off x="5815152" y="4492320"/>
            <a:ext cx="1280394" cy="280904"/>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54" name="Line 20"/>
          <p:cNvSpPr>
            <a:spLocks noChangeShapeType="1"/>
          </p:cNvSpPr>
          <p:nvPr/>
        </p:nvSpPr>
        <p:spPr bwMode="gray">
          <a:xfrm flipH="1">
            <a:off x="3156360" y="4627709"/>
            <a:ext cx="868394" cy="1167916"/>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55" name="Line 23"/>
          <p:cNvSpPr>
            <a:spLocks noChangeShapeType="1"/>
          </p:cNvSpPr>
          <p:nvPr/>
        </p:nvSpPr>
        <p:spPr bwMode="gray">
          <a:xfrm flipH="1">
            <a:off x="2229782" y="4492320"/>
            <a:ext cx="1253708" cy="280904"/>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76" name="Text Box 36"/>
          <p:cNvSpPr txBox="1">
            <a:spLocks noChangeArrowheads="1"/>
          </p:cNvSpPr>
          <p:nvPr/>
        </p:nvSpPr>
        <p:spPr bwMode="gray">
          <a:xfrm>
            <a:off x="143508" y="4627709"/>
            <a:ext cx="2013177"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b="1" dirty="0" smtClean="0">
                <a:solidFill>
                  <a:srgbClr val="055D99"/>
                </a:solidFill>
              </a:rPr>
              <a:t>Consider Adopting an MSSP</a:t>
            </a:r>
            <a:endParaRPr lang="en-US" altLang="en-US" b="1" dirty="0">
              <a:solidFill>
                <a:srgbClr val="055D99"/>
              </a:solidFill>
            </a:endParaRPr>
          </a:p>
        </p:txBody>
      </p:sp>
      <p:sp>
        <p:nvSpPr>
          <p:cNvPr id="78" name="Text Box 36"/>
          <p:cNvSpPr txBox="1">
            <a:spLocks noChangeArrowheads="1"/>
          </p:cNvSpPr>
          <p:nvPr/>
        </p:nvSpPr>
        <p:spPr bwMode="gray">
          <a:xfrm>
            <a:off x="1440739" y="5811284"/>
            <a:ext cx="1817849"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b="1" dirty="0" smtClean="0">
                <a:solidFill>
                  <a:srgbClr val="055D99"/>
                </a:solidFill>
              </a:rPr>
              <a:t>Develop a Security Culture</a:t>
            </a:r>
            <a:endParaRPr lang="en-US" altLang="en-US" b="1" dirty="0">
              <a:solidFill>
                <a:srgbClr val="055D99"/>
              </a:solidFill>
            </a:endParaRPr>
          </a:p>
        </p:txBody>
      </p:sp>
      <p:sp>
        <p:nvSpPr>
          <p:cNvPr id="81" name="Text Box 36"/>
          <p:cNvSpPr txBox="1">
            <a:spLocks noChangeArrowheads="1"/>
          </p:cNvSpPr>
          <p:nvPr/>
        </p:nvSpPr>
        <p:spPr bwMode="gray">
          <a:xfrm>
            <a:off x="3764366" y="6285823"/>
            <a:ext cx="1817849"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b="1" dirty="0" smtClean="0">
                <a:solidFill>
                  <a:srgbClr val="055D99"/>
                </a:solidFill>
              </a:rPr>
              <a:t>Build a Security Strategy</a:t>
            </a:r>
            <a:endParaRPr lang="en-US" altLang="en-US" b="1" dirty="0">
              <a:solidFill>
                <a:srgbClr val="055D99"/>
              </a:solidFill>
            </a:endParaRPr>
          </a:p>
        </p:txBody>
      </p:sp>
      <p:sp>
        <p:nvSpPr>
          <p:cNvPr id="82" name="Text Box 36"/>
          <p:cNvSpPr txBox="1">
            <a:spLocks noChangeArrowheads="1"/>
          </p:cNvSpPr>
          <p:nvPr/>
        </p:nvSpPr>
        <p:spPr bwMode="gray">
          <a:xfrm>
            <a:off x="5840147" y="5811284"/>
            <a:ext cx="2366299"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b="1" dirty="0" smtClean="0">
                <a:solidFill>
                  <a:srgbClr val="055D99"/>
                </a:solidFill>
              </a:rPr>
              <a:t>Connect with Educational Facilities</a:t>
            </a:r>
            <a:endParaRPr lang="en-US" altLang="en-US" b="1" dirty="0">
              <a:solidFill>
                <a:srgbClr val="055D99"/>
              </a:solidFill>
            </a:endParaRPr>
          </a:p>
        </p:txBody>
      </p:sp>
      <p:sp>
        <p:nvSpPr>
          <p:cNvPr id="83" name="Text Box 36"/>
          <p:cNvSpPr txBox="1">
            <a:spLocks noChangeArrowheads="1"/>
          </p:cNvSpPr>
          <p:nvPr/>
        </p:nvSpPr>
        <p:spPr bwMode="gray">
          <a:xfrm>
            <a:off x="7090322" y="4627710"/>
            <a:ext cx="1963632"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b="1" dirty="0" smtClean="0">
                <a:solidFill>
                  <a:srgbClr val="055D99"/>
                </a:solidFill>
              </a:rPr>
              <a:t>Recruit Talent through Outreach</a:t>
            </a:r>
            <a:endParaRPr lang="en-US" altLang="en-US" b="1" dirty="0">
              <a:solidFill>
                <a:srgbClr val="055D99"/>
              </a:solidFill>
            </a:endParaRPr>
          </a:p>
        </p:txBody>
      </p:sp>
      <p:sp>
        <p:nvSpPr>
          <p:cNvPr id="84" name="Text Box 36"/>
          <p:cNvSpPr txBox="1">
            <a:spLocks noChangeArrowheads="1"/>
          </p:cNvSpPr>
          <p:nvPr/>
        </p:nvSpPr>
        <p:spPr bwMode="gray">
          <a:xfrm>
            <a:off x="3432934" y="4060115"/>
            <a:ext cx="245776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sz="2000" b="1" dirty="0" smtClean="0"/>
              <a:t>Recommendations</a:t>
            </a:r>
            <a:endParaRPr lang="en-US" altLang="en-US" sz="2000" b="1" dirty="0"/>
          </a:p>
        </p:txBody>
      </p:sp>
    </p:spTree>
    <p:extLst>
      <p:ext uri="{BB962C8B-B14F-4D97-AF65-F5344CB8AC3E}">
        <p14:creationId xmlns:p14="http://schemas.microsoft.com/office/powerpoint/2010/main" val="3725090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4000" cy="6858000"/>
          </a:xfrm>
          <a:prstGeom prst="rect">
            <a:avLst/>
          </a:prstGeom>
        </p:spPr>
      </p:pic>
      <p:sp>
        <p:nvSpPr>
          <p:cNvPr id="3" name="TextBox 2"/>
          <p:cNvSpPr txBox="1"/>
          <p:nvPr/>
        </p:nvSpPr>
        <p:spPr>
          <a:xfrm>
            <a:off x="5192" y="724866"/>
            <a:ext cx="4211960" cy="867930"/>
          </a:xfrm>
          <a:prstGeom prst="rect">
            <a:avLst/>
          </a:prstGeom>
          <a:noFill/>
        </p:spPr>
        <p:txBody>
          <a:bodyPr wrap="square" rtlCol="0">
            <a:spAutoFit/>
          </a:bodyPr>
          <a:lstStyle/>
          <a:p>
            <a:pPr marL="432000" algn="l">
              <a:lnSpc>
                <a:spcPct val="90000"/>
              </a:lnSpc>
              <a:spcAft>
                <a:spcPts val="300"/>
              </a:spcAft>
            </a:pPr>
            <a:r>
              <a:rPr lang="en-CA" sz="2800" b="1" dirty="0" smtClean="0">
                <a:solidFill>
                  <a:schemeClr val="bg1"/>
                </a:solidFill>
                <a:latin typeface="+mn-lt"/>
                <a:ea typeface="Montserrat Black" charset="0"/>
                <a:cs typeface="Montserrat Black" charset="0"/>
              </a:rPr>
              <a:t>Another day, another NSA breach</a:t>
            </a:r>
            <a:endParaRPr lang="en-CA" sz="2800" b="1" spc="300" dirty="0">
              <a:solidFill>
                <a:schemeClr val="bg1"/>
              </a:solidFill>
              <a:latin typeface="+mn-lt"/>
              <a:ea typeface="Montserrat Black" charset="0"/>
              <a:cs typeface="Montserrat Black" charset="0"/>
            </a:endParaRPr>
          </a:p>
        </p:txBody>
      </p:sp>
      <p:sp>
        <p:nvSpPr>
          <p:cNvPr id="9" name="Rectangle 8"/>
          <p:cNvSpPr/>
          <p:nvPr/>
        </p:nvSpPr>
        <p:spPr>
          <a:xfrm>
            <a:off x="134471" y="2498295"/>
            <a:ext cx="8875059" cy="4027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endParaRPr lang="en-CA" sz="1747" dirty="0">
              <a:solidFill>
                <a:srgbClr val="FFFFFF"/>
              </a:solidFill>
            </a:endParaRPr>
          </a:p>
        </p:txBody>
      </p:sp>
      <p:sp>
        <p:nvSpPr>
          <p:cNvPr id="11" name="TextBox 10"/>
          <p:cNvSpPr txBox="1"/>
          <p:nvPr/>
        </p:nvSpPr>
        <p:spPr>
          <a:xfrm>
            <a:off x="344254" y="2662437"/>
            <a:ext cx="4911821" cy="2585323"/>
          </a:xfrm>
          <a:prstGeom prst="rect">
            <a:avLst/>
          </a:prstGeom>
          <a:noFill/>
        </p:spPr>
        <p:txBody>
          <a:bodyPr wrap="square" lIns="0" rtlCol="0">
            <a:spAutoFit/>
          </a:bodyPr>
          <a:lstStyle/>
          <a:p>
            <a:pPr marL="171450" indent="-171450" algn="l" defTabSz="887553">
              <a:spcBef>
                <a:spcPts val="600"/>
              </a:spcBef>
              <a:spcAft>
                <a:spcPts val="600"/>
              </a:spcAft>
              <a:buFont typeface="Arial" panose="020B0604020202020204" pitchFamily="34" charset="0"/>
              <a:buChar char="•"/>
            </a:pPr>
            <a:r>
              <a:rPr lang="en-CA" sz="1200" dirty="0" smtClean="0">
                <a:solidFill>
                  <a:srgbClr val="333333"/>
                </a:solidFill>
                <a:latin typeface="+mn-lt"/>
                <a:ea typeface="Roboto Light" panose="02000000000000000000" pitchFamily="2" charset="0"/>
              </a:rPr>
              <a:t>Beginning in the summer of 2016, a group called Shadow Brokers began releasing multiple NSA secrets.</a:t>
            </a:r>
          </a:p>
          <a:p>
            <a:pPr marL="171450" indent="-171450" algn="l" defTabSz="887553">
              <a:spcBef>
                <a:spcPts val="600"/>
              </a:spcBef>
              <a:spcAft>
                <a:spcPts val="600"/>
              </a:spcAft>
              <a:buFont typeface="Arial" panose="020B0604020202020204" pitchFamily="34" charset="0"/>
              <a:buChar char="•"/>
            </a:pPr>
            <a:r>
              <a:rPr lang="en-CA" sz="1200" dirty="0" smtClean="0">
                <a:solidFill>
                  <a:srgbClr val="333333"/>
                </a:solidFill>
                <a:latin typeface="+mn-lt"/>
                <a:ea typeface="Roboto Light" panose="02000000000000000000" pitchFamily="2" charset="0"/>
              </a:rPr>
              <a:t>These included many vulnerabilities and associated exploits that previously allowed the NSA to conduct reconnaissance against adversaries.</a:t>
            </a:r>
          </a:p>
          <a:p>
            <a:pPr marL="171450" indent="-171450" algn="l" defTabSz="887553">
              <a:spcBef>
                <a:spcPts val="600"/>
              </a:spcBef>
              <a:spcAft>
                <a:spcPts val="600"/>
              </a:spcAft>
              <a:buFont typeface="Arial" panose="020B0604020202020204" pitchFamily="34" charset="0"/>
              <a:buChar char="•"/>
            </a:pPr>
            <a:r>
              <a:rPr lang="en-CA" sz="1200" dirty="0" smtClean="0">
                <a:solidFill>
                  <a:srgbClr val="333333"/>
                </a:solidFill>
                <a:latin typeface="+mn-lt"/>
                <a:ea typeface="Roboto Light" panose="02000000000000000000" pitchFamily="2" charset="0"/>
              </a:rPr>
              <a:t>These were developed by a group referred to as the Tailored Access Operations (TAO) who would wait for patches and updates to be released and then quickly find ways to exploit vulnerabilities.</a:t>
            </a:r>
          </a:p>
          <a:p>
            <a:pPr marL="171450" indent="-171450" algn="l" defTabSz="887553">
              <a:spcBef>
                <a:spcPts val="600"/>
              </a:spcBef>
              <a:spcAft>
                <a:spcPts val="600"/>
              </a:spcAft>
              <a:buFont typeface="Arial" panose="020B0604020202020204" pitchFamily="34" charset="0"/>
              <a:buChar char="•"/>
            </a:pPr>
            <a:r>
              <a:rPr lang="en-CA" sz="1200" dirty="0" smtClean="0">
                <a:solidFill>
                  <a:srgbClr val="333333"/>
                </a:solidFill>
                <a:latin typeface="+mn-lt"/>
                <a:ea typeface="Roboto Light" panose="02000000000000000000" pitchFamily="2" charset="0"/>
              </a:rPr>
              <a:t>Now, these same exploits are being carried out against US agencies and private companies. Most notably, the WannaCry attack was developed through an NSA exploit.</a:t>
            </a:r>
          </a:p>
        </p:txBody>
      </p:sp>
      <p:sp>
        <p:nvSpPr>
          <p:cNvPr id="24" name="TextBox 23"/>
          <p:cNvSpPr txBox="1"/>
          <p:nvPr/>
        </p:nvSpPr>
        <p:spPr>
          <a:xfrm>
            <a:off x="408859" y="2161040"/>
            <a:ext cx="3494117" cy="400110"/>
          </a:xfrm>
          <a:prstGeom prst="rect">
            <a:avLst/>
          </a:prstGeom>
          <a:noFill/>
        </p:spPr>
        <p:txBody>
          <a:bodyPr wrap="square" lIns="0" rtlCol="0">
            <a:spAutoFit/>
          </a:bodyPr>
          <a:lstStyle/>
          <a:p>
            <a:pPr algn="l" defTabSz="1134096">
              <a:spcAft>
                <a:spcPts val="1747"/>
              </a:spcAft>
            </a:pPr>
            <a:r>
              <a:rPr lang="en-CA" sz="2000" b="1" dirty="0" smtClean="0">
                <a:solidFill>
                  <a:srgbClr val="055D99"/>
                </a:solidFill>
                <a:latin typeface="+mn-lt"/>
                <a:ea typeface="Roboto Condensed" charset="0"/>
                <a:cs typeface="Roboto Condensed" charset="0"/>
              </a:rPr>
              <a:t>What’s happening?</a:t>
            </a:r>
            <a:endParaRPr lang="en-CA" sz="2000" b="1" dirty="0">
              <a:solidFill>
                <a:srgbClr val="055D99"/>
              </a:solidFill>
              <a:latin typeface="+mn-lt"/>
              <a:ea typeface="Roboto Condensed" charset="0"/>
              <a:cs typeface="Roboto Condensed" charset="0"/>
            </a:endParaRPr>
          </a:p>
        </p:txBody>
      </p:sp>
      <p:sp>
        <p:nvSpPr>
          <p:cNvPr id="2" name="TextBox 1"/>
          <p:cNvSpPr txBox="1"/>
          <p:nvPr/>
        </p:nvSpPr>
        <p:spPr>
          <a:xfrm>
            <a:off x="344254" y="5349047"/>
            <a:ext cx="6480720" cy="1400383"/>
          </a:xfrm>
          <a:prstGeom prst="rect">
            <a:avLst/>
          </a:prstGeom>
          <a:noFill/>
        </p:spPr>
        <p:txBody>
          <a:bodyPr wrap="square" rtlCol="0">
            <a:spAutoFit/>
          </a:bodyPr>
          <a:lstStyle/>
          <a:p>
            <a:pPr algn="l">
              <a:spcAft>
                <a:spcPts val="600"/>
              </a:spcAft>
            </a:pPr>
            <a:r>
              <a:rPr lang="en-CA" sz="1400" i="1" dirty="0" smtClean="0">
                <a:latin typeface="+mj-lt"/>
              </a:rPr>
              <a:t>“These leaks have been incredibly damaging to our intelligence and cyber capabilities. The fundamental purpose of intelligence is to be able to effectively penetrate our adversaries in order to gather vital intelligence. By its very nature, that only works if secrecy is maintained.”</a:t>
            </a:r>
          </a:p>
          <a:p>
            <a:pPr algn="r">
              <a:spcAft>
                <a:spcPts val="600"/>
              </a:spcAft>
            </a:pPr>
            <a:r>
              <a:rPr lang="en-CA" sz="1200" dirty="0" smtClean="0">
                <a:latin typeface="+mj-lt"/>
              </a:rPr>
              <a:t>– Leon E. Panetta, former defense secretary and</a:t>
            </a:r>
            <a:br>
              <a:rPr lang="en-CA" sz="1200" dirty="0" smtClean="0">
                <a:latin typeface="+mj-lt"/>
              </a:rPr>
            </a:br>
            <a:r>
              <a:rPr lang="en-CA" sz="1200" dirty="0" smtClean="0">
                <a:latin typeface="+mj-lt"/>
              </a:rPr>
              <a:t> director of the CIA (quoted from the New York Times)</a:t>
            </a:r>
            <a:endParaRPr lang="en-CA" sz="1200" dirty="0">
              <a:latin typeface="+mj-lt"/>
            </a:endParaRPr>
          </a:p>
        </p:txBody>
      </p:sp>
    </p:spTree>
    <p:extLst>
      <p:ext uri="{BB962C8B-B14F-4D97-AF65-F5344CB8AC3E}">
        <p14:creationId xmlns:p14="http://schemas.microsoft.com/office/powerpoint/2010/main" val="424822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134471" y="2498295"/>
            <a:ext cx="8875059" cy="4027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endParaRPr lang="en-CA" sz="1747" dirty="0">
              <a:solidFill>
                <a:srgbClr val="FFFFFF"/>
              </a:solidFill>
            </a:endParaRPr>
          </a:p>
        </p:txBody>
      </p:sp>
      <p:sp>
        <p:nvSpPr>
          <p:cNvPr id="11" name="TextBox 10"/>
          <p:cNvSpPr txBox="1"/>
          <p:nvPr/>
        </p:nvSpPr>
        <p:spPr>
          <a:xfrm>
            <a:off x="344254" y="2662437"/>
            <a:ext cx="4911821" cy="3293209"/>
          </a:xfrm>
          <a:prstGeom prst="rect">
            <a:avLst/>
          </a:prstGeom>
          <a:noFill/>
        </p:spPr>
        <p:txBody>
          <a:bodyPr wrap="square" lIns="0" rtlCol="0">
            <a:spAutoFit/>
          </a:bodyPr>
          <a:lstStyle/>
          <a:p>
            <a:pPr marL="171450" indent="-171450" algn="l" defTabSz="887553">
              <a:spcBef>
                <a:spcPts val="600"/>
              </a:spcBef>
              <a:spcAft>
                <a:spcPts val="600"/>
              </a:spcAft>
              <a:buFont typeface="Arial" panose="020B0604020202020204" pitchFamily="34" charset="0"/>
              <a:buChar char="•"/>
            </a:pPr>
            <a:r>
              <a:rPr lang="en-CA" sz="1200" dirty="0">
                <a:solidFill>
                  <a:srgbClr val="333333"/>
                </a:solidFill>
                <a:latin typeface="+mn-lt"/>
                <a:ea typeface="Roboto Light" panose="02000000000000000000" pitchFamily="2" charset="0"/>
              </a:rPr>
              <a:t>Despite a 15-month investigation conducted by Q Group and the FBI, there is no conclusive evidence as to the cause – whether it was a sophisticated attack or an insider leaking information.</a:t>
            </a:r>
          </a:p>
          <a:p>
            <a:pPr marL="171450" indent="-171450" algn="l" defTabSz="887553">
              <a:spcBef>
                <a:spcPts val="600"/>
              </a:spcBef>
              <a:spcAft>
                <a:spcPts val="600"/>
              </a:spcAft>
              <a:buFont typeface="Arial" panose="020B0604020202020204" pitchFamily="34" charset="0"/>
              <a:buChar char="•"/>
            </a:pPr>
            <a:r>
              <a:rPr lang="en-CA" sz="1200" dirty="0">
                <a:solidFill>
                  <a:srgbClr val="333333"/>
                </a:solidFill>
                <a:latin typeface="+mn-lt"/>
                <a:ea typeface="Roboto Light" panose="02000000000000000000" pitchFamily="2" charset="0"/>
              </a:rPr>
              <a:t>Many believe there is a connection to Russia and the Shadow Brokers, </a:t>
            </a:r>
            <a:r>
              <a:rPr lang="en-CA" sz="1200" dirty="0" smtClean="0">
                <a:solidFill>
                  <a:srgbClr val="333333"/>
                </a:solidFill>
                <a:latin typeface="+mn-lt"/>
                <a:ea typeface="Roboto Light" panose="02000000000000000000" pitchFamily="2" charset="0"/>
              </a:rPr>
              <a:t>suggesting </a:t>
            </a:r>
            <a:r>
              <a:rPr lang="en-CA" sz="1200" dirty="0">
                <a:solidFill>
                  <a:srgbClr val="333333"/>
                </a:solidFill>
                <a:latin typeface="+mn-lt"/>
                <a:ea typeface="Roboto Light" panose="02000000000000000000" pitchFamily="2" charset="0"/>
              </a:rPr>
              <a:t>a nation state attack.</a:t>
            </a:r>
          </a:p>
          <a:p>
            <a:pPr marL="171450" indent="-171450" algn="l" defTabSz="887553">
              <a:spcBef>
                <a:spcPts val="600"/>
              </a:spcBef>
              <a:spcAft>
                <a:spcPts val="600"/>
              </a:spcAft>
              <a:buFont typeface="Arial" panose="020B0604020202020204" pitchFamily="34" charset="0"/>
              <a:buChar char="•"/>
            </a:pPr>
            <a:r>
              <a:rPr lang="en-CA" sz="1200" dirty="0">
                <a:solidFill>
                  <a:srgbClr val="333333"/>
                </a:solidFill>
                <a:latin typeface="+mn-lt"/>
                <a:ea typeface="Roboto Light" panose="02000000000000000000" pitchFamily="2" charset="0"/>
              </a:rPr>
              <a:t>There is a large belief that it was due to an insider – the precedent was set by Edward Snowden in 2013 and since then, three former NSA employees and/or contractors have been actively investigated.</a:t>
            </a:r>
          </a:p>
          <a:p>
            <a:pPr marL="171450" indent="-171450" algn="l" defTabSz="887553">
              <a:spcBef>
                <a:spcPts val="600"/>
              </a:spcBef>
              <a:spcAft>
                <a:spcPts val="600"/>
              </a:spcAft>
              <a:buFont typeface="Arial" panose="020B0604020202020204" pitchFamily="34" charset="0"/>
              <a:buChar char="•"/>
            </a:pPr>
            <a:r>
              <a:rPr lang="en-CA" sz="1200" dirty="0">
                <a:solidFill>
                  <a:srgbClr val="333333"/>
                </a:solidFill>
                <a:latin typeface="+mn-lt"/>
                <a:ea typeface="Roboto Light" panose="02000000000000000000" pitchFamily="2" charset="0"/>
              </a:rPr>
              <a:t>Employees that worked for both the CIA and </a:t>
            </a:r>
            <a:r>
              <a:rPr lang="en-CA" sz="1200" dirty="0" smtClean="0">
                <a:solidFill>
                  <a:srgbClr val="333333"/>
                </a:solidFill>
                <a:latin typeface="+mn-lt"/>
                <a:ea typeface="Roboto Light" panose="02000000000000000000" pitchFamily="2" charset="0"/>
              </a:rPr>
              <a:t>the NSA </a:t>
            </a:r>
            <a:r>
              <a:rPr lang="en-CA" sz="1200" dirty="0">
                <a:solidFill>
                  <a:srgbClr val="333333"/>
                </a:solidFill>
                <a:latin typeface="+mn-lt"/>
                <a:ea typeface="Roboto Light" panose="02000000000000000000" pitchFamily="2" charset="0"/>
              </a:rPr>
              <a:t>are highly scrutinized, due to the similar Vault 7 &amp; Vault 8 releases seen from WikiLeaks.</a:t>
            </a:r>
          </a:p>
          <a:p>
            <a:pPr marL="171450" indent="-171450" algn="l" defTabSz="887553">
              <a:spcBef>
                <a:spcPts val="600"/>
              </a:spcBef>
              <a:spcAft>
                <a:spcPts val="600"/>
              </a:spcAft>
              <a:buFont typeface="Arial" panose="020B0604020202020204" pitchFamily="34" charset="0"/>
              <a:buChar char="•"/>
            </a:pPr>
            <a:r>
              <a:rPr lang="en-CA" sz="1200" dirty="0">
                <a:solidFill>
                  <a:srgbClr val="333333"/>
                </a:solidFill>
                <a:latin typeface="+mn-lt"/>
                <a:ea typeface="Roboto Light" panose="02000000000000000000" pitchFamily="2" charset="0"/>
              </a:rPr>
              <a:t>The current director of the NSA, Admiral Michael S. Rogers, has been seen as most accountable here, but continues to remain in his role.</a:t>
            </a:r>
          </a:p>
        </p:txBody>
      </p:sp>
      <p:sp>
        <p:nvSpPr>
          <p:cNvPr id="24" name="TextBox 23"/>
          <p:cNvSpPr txBox="1"/>
          <p:nvPr/>
        </p:nvSpPr>
        <p:spPr>
          <a:xfrm>
            <a:off x="408859" y="2161040"/>
            <a:ext cx="3494117" cy="400110"/>
          </a:xfrm>
          <a:prstGeom prst="rect">
            <a:avLst/>
          </a:prstGeom>
          <a:noFill/>
        </p:spPr>
        <p:txBody>
          <a:bodyPr wrap="square" lIns="0" rtlCol="0">
            <a:spAutoFit/>
          </a:bodyPr>
          <a:lstStyle/>
          <a:p>
            <a:pPr algn="l" defTabSz="1134096">
              <a:spcAft>
                <a:spcPts val="1747"/>
              </a:spcAft>
            </a:pPr>
            <a:r>
              <a:rPr lang="en-CA" sz="2000" b="1" dirty="0" smtClean="0">
                <a:solidFill>
                  <a:srgbClr val="055D99"/>
                </a:solidFill>
                <a:latin typeface="+mn-lt"/>
                <a:ea typeface="Roboto Condensed" charset="0"/>
                <a:cs typeface="Roboto Condensed" charset="0"/>
              </a:rPr>
              <a:t>But who is at fault?</a:t>
            </a:r>
            <a:endParaRPr lang="en-CA" sz="2000" b="1" dirty="0">
              <a:solidFill>
                <a:srgbClr val="055D99"/>
              </a:solidFill>
              <a:latin typeface="+mn-lt"/>
              <a:ea typeface="Roboto Condensed" charset="0"/>
              <a:cs typeface="Roboto Condensed" charset="0"/>
            </a:endParaRPr>
          </a:p>
        </p:txBody>
      </p:sp>
      <p:sp>
        <p:nvSpPr>
          <p:cNvPr id="7" name="TextBox 6"/>
          <p:cNvSpPr txBox="1"/>
          <p:nvPr/>
        </p:nvSpPr>
        <p:spPr>
          <a:xfrm>
            <a:off x="5192" y="724866"/>
            <a:ext cx="4211960" cy="867930"/>
          </a:xfrm>
          <a:prstGeom prst="rect">
            <a:avLst/>
          </a:prstGeom>
          <a:noFill/>
        </p:spPr>
        <p:txBody>
          <a:bodyPr wrap="square" rtlCol="0">
            <a:spAutoFit/>
          </a:bodyPr>
          <a:lstStyle/>
          <a:p>
            <a:pPr marL="432000" algn="l">
              <a:lnSpc>
                <a:spcPct val="90000"/>
              </a:lnSpc>
              <a:spcAft>
                <a:spcPts val="300"/>
              </a:spcAft>
            </a:pPr>
            <a:r>
              <a:rPr lang="en-CA" sz="2800" b="1" dirty="0" smtClean="0">
                <a:solidFill>
                  <a:schemeClr val="bg1"/>
                </a:solidFill>
                <a:latin typeface="+mn-lt"/>
                <a:ea typeface="Montserrat Black" charset="0"/>
                <a:cs typeface="Montserrat Black" charset="0"/>
              </a:rPr>
              <a:t>Another day, another NSA breach</a:t>
            </a:r>
            <a:endParaRPr lang="en-CA" sz="2800" b="1" spc="300"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885150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07" y="8620"/>
            <a:ext cx="91471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Rectangle 59"/>
          <p:cNvSpPr/>
          <p:nvPr/>
        </p:nvSpPr>
        <p:spPr>
          <a:xfrm>
            <a:off x="931567" y="2481202"/>
            <a:ext cx="5709072" cy="261610"/>
          </a:xfrm>
          <a:prstGeom prst="rect">
            <a:avLst/>
          </a:prstGeom>
        </p:spPr>
        <p:txBody>
          <a:bodyPr wrap="square">
            <a:spAutoFit/>
          </a:bodyPr>
          <a:lstStyle/>
          <a:p>
            <a:pPr algn="l"/>
            <a:endParaRPr lang="en-CA" sz="1100" dirty="0">
              <a:latin typeface="Arial" panose="020B0604020202020204" pitchFamily="34" charset="0"/>
              <a:cs typeface="Arial" panose="020B0604020202020204" pitchFamily="34" charset="0"/>
            </a:endParaRPr>
          </a:p>
        </p:txBody>
      </p:sp>
      <p:grpSp>
        <p:nvGrpSpPr>
          <p:cNvPr id="14" name="Group 13"/>
          <p:cNvGrpSpPr/>
          <p:nvPr/>
        </p:nvGrpSpPr>
        <p:grpSpPr>
          <a:xfrm>
            <a:off x="0" y="-7805"/>
            <a:ext cx="2987822" cy="6893189"/>
            <a:chOff x="7093459" y="137199"/>
            <a:chExt cx="2426992" cy="585493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00637" y="137199"/>
              <a:ext cx="2419814" cy="5851569"/>
            </a:xfrm>
            <a:prstGeom prst="rect">
              <a:avLst/>
            </a:prstGeom>
            <a:solidFill>
              <a:schemeClr val="tx1"/>
            </a:solidFill>
          </p:spPr>
        </p:pic>
        <p:sp>
          <p:nvSpPr>
            <p:cNvPr id="11" name="Rectangle 10"/>
            <p:cNvSpPr/>
            <p:nvPr/>
          </p:nvSpPr>
          <p:spPr>
            <a:xfrm>
              <a:off x="7093459" y="140469"/>
              <a:ext cx="2419814" cy="585166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6" name="TextBox 25"/>
          <p:cNvSpPr txBox="1"/>
          <p:nvPr/>
        </p:nvSpPr>
        <p:spPr>
          <a:xfrm>
            <a:off x="383541" y="551037"/>
            <a:ext cx="2169664" cy="400110"/>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1134096">
              <a:spcAft>
                <a:spcPts val="1747"/>
              </a:spcAft>
            </a:pPr>
            <a:r>
              <a:rPr lang="en-CA" sz="2000" b="1" kern="1200" dirty="0" smtClean="0">
                <a:solidFill>
                  <a:schemeClr val="bg1"/>
                </a:solidFill>
                <a:ea typeface="Roboto Condensed" charset="0"/>
                <a:cs typeface="Roboto Condensed" charset="0"/>
              </a:rPr>
              <a:t>The Facts</a:t>
            </a:r>
            <a:endParaRPr lang="en-CA" sz="2000" b="1" kern="1200" dirty="0">
              <a:solidFill>
                <a:schemeClr val="bg1"/>
              </a:solidFill>
              <a:ea typeface="Roboto Condensed" charset="0"/>
              <a:cs typeface="Roboto Condensed" charset="0"/>
            </a:endParaRPr>
          </a:p>
        </p:txBody>
      </p:sp>
      <p:sp>
        <p:nvSpPr>
          <p:cNvPr id="6" name="TextBox 5"/>
          <p:cNvSpPr txBox="1"/>
          <p:nvPr/>
        </p:nvSpPr>
        <p:spPr>
          <a:xfrm>
            <a:off x="35876" y="1049245"/>
            <a:ext cx="2924906" cy="4431983"/>
          </a:xfrm>
          <a:prstGeom prst="rect">
            <a:avLst/>
          </a:prstGeom>
          <a:noFill/>
        </p:spPr>
        <p:txBody>
          <a:bodyPr wrap="square" rtlCol="0">
            <a:spAutoFit/>
          </a:bodyPr>
          <a:lstStyle/>
          <a:p>
            <a:pPr marL="171450" lvl="0" indent="-171450" algn="l">
              <a:spcBef>
                <a:spcPts val="0"/>
              </a:spcBef>
              <a:spcAft>
                <a:spcPts val="600"/>
              </a:spcAft>
              <a:buFont typeface="Arial" panose="020B0604020202020204" pitchFamily="34" charset="0"/>
              <a:buChar char="•"/>
            </a:pPr>
            <a:r>
              <a:rPr lang="en-US" sz="1100" dirty="0">
                <a:solidFill>
                  <a:schemeClr val="bg1"/>
                </a:solidFill>
              </a:rPr>
              <a:t>The breach occurred in </a:t>
            </a:r>
            <a:r>
              <a:rPr lang="en-US" sz="1100" dirty="0" smtClean="0">
                <a:solidFill>
                  <a:schemeClr val="bg1"/>
                </a:solidFill>
              </a:rPr>
              <a:t>October, 2016, </a:t>
            </a:r>
            <a:r>
              <a:rPr lang="en-US" sz="1100" dirty="0">
                <a:solidFill>
                  <a:schemeClr val="bg1"/>
                </a:solidFill>
              </a:rPr>
              <a:t>and was disclosed in November, 2017.</a:t>
            </a:r>
          </a:p>
          <a:p>
            <a:pPr marL="171450" indent="-171450" algn="l">
              <a:spcBef>
                <a:spcPts val="0"/>
              </a:spcBef>
              <a:spcAft>
                <a:spcPts val="600"/>
              </a:spcAft>
              <a:buFont typeface="Arial" panose="020B0604020202020204" pitchFamily="34" charset="0"/>
              <a:buChar char="•"/>
            </a:pPr>
            <a:r>
              <a:rPr lang="en-US" sz="1100" dirty="0" smtClean="0">
                <a:solidFill>
                  <a:schemeClr val="bg1"/>
                </a:solidFill>
              </a:rPr>
              <a:t>The </a:t>
            </a:r>
            <a:r>
              <a:rPr lang="en-US" sz="1100" dirty="0">
                <a:solidFill>
                  <a:schemeClr val="bg1"/>
                </a:solidFill>
              </a:rPr>
              <a:t>breach compromised PII of 50 million riders and drivers worldwide</a:t>
            </a:r>
            <a:r>
              <a:rPr lang="en-US" sz="1100" dirty="0" smtClean="0">
                <a:solidFill>
                  <a:schemeClr val="bg1"/>
                </a:solidFill>
              </a:rPr>
              <a:t>.</a:t>
            </a:r>
            <a:endParaRPr lang="en-CA" sz="1100" dirty="0">
              <a:solidFill>
                <a:schemeClr val="bg1"/>
              </a:solidFill>
            </a:endParaRPr>
          </a:p>
          <a:p>
            <a:pPr marL="171450" lvl="0" indent="-171450" algn="l">
              <a:spcBef>
                <a:spcPts val="0"/>
              </a:spcBef>
              <a:spcAft>
                <a:spcPts val="600"/>
              </a:spcAft>
              <a:buFont typeface="Arial" panose="020B0604020202020204" pitchFamily="34" charset="0"/>
              <a:buChar char="•"/>
            </a:pPr>
            <a:r>
              <a:rPr lang="en-US" sz="1100" dirty="0">
                <a:solidFill>
                  <a:schemeClr val="bg1"/>
                </a:solidFill>
              </a:rPr>
              <a:t>Threat actors discovered a security key stored on Uber’s Github repository and then leveraged it to gain access to Uber’s Amazon AWS instances.</a:t>
            </a:r>
          </a:p>
          <a:p>
            <a:pPr marL="171450" lvl="0" indent="-171450" algn="l">
              <a:spcBef>
                <a:spcPts val="0"/>
              </a:spcBef>
              <a:spcAft>
                <a:spcPts val="600"/>
              </a:spcAft>
              <a:buFont typeface="Arial" panose="020B0604020202020204" pitchFamily="34" charset="0"/>
              <a:buChar char="•"/>
            </a:pPr>
            <a:r>
              <a:rPr lang="en-US" sz="1100" dirty="0">
                <a:solidFill>
                  <a:schemeClr val="bg1"/>
                </a:solidFill>
              </a:rPr>
              <a:t>Uber failed to notify </a:t>
            </a:r>
            <a:r>
              <a:rPr lang="en-US" sz="1100" dirty="0" smtClean="0">
                <a:solidFill>
                  <a:schemeClr val="bg1"/>
                </a:solidFill>
              </a:rPr>
              <a:t>local </a:t>
            </a:r>
            <a:r>
              <a:rPr lang="en-US" sz="1100" dirty="0">
                <a:solidFill>
                  <a:schemeClr val="bg1"/>
                </a:solidFill>
              </a:rPr>
              <a:t>or state governments of the compromise.</a:t>
            </a:r>
          </a:p>
          <a:p>
            <a:pPr marL="171450" indent="-171450" algn="l">
              <a:spcBef>
                <a:spcPts val="0"/>
              </a:spcBef>
              <a:spcAft>
                <a:spcPts val="600"/>
              </a:spcAft>
              <a:buFont typeface="Arial" panose="020B0604020202020204" pitchFamily="34" charset="0"/>
              <a:buChar char="•"/>
            </a:pPr>
            <a:r>
              <a:rPr lang="en-US" sz="1100" dirty="0" smtClean="0">
                <a:solidFill>
                  <a:schemeClr val="bg1"/>
                </a:solidFill>
              </a:rPr>
              <a:t>Uber </a:t>
            </a:r>
            <a:r>
              <a:rPr lang="en-US" sz="1100" dirty="0">
                <a:solidFill>
                  <a:schemeClr val="bg1"/>
                </a:solidFill>
              </a:rPr>
              <a:t>tracked down the threat actors, paid them a ransom of $</a:t>
            </a:r>
            <a:r>
              <a:rPr lang="en-US" sz="1100" dirty="0" smtClean="0">
                <a:solidFill>
                  <a:schemeClr val="bg1"/>
                </a:solidFill>
              </a:rPr>
              <a:t>100,000, </a:t>
            </a:r>
            <a:r>
              <a:rPr lang="en-US" sz="1100" dirty="0">
                <a:solidFill>
                  <a:schemeClr val="bg1"/>
                </a:solidFill>
              </a:rPr>
              <a:t>and made them sign a non-disclosure agreement.</a:t>
            </a:r>
          </a:p>
          <a:p>
            <a:pPr marL="171450" indent="-171450" algn="l">
              <a:spcBef>
                <a:spcPts val="0"/>
              </a:spcBef>
              <a:spcAft>
                <a:spcPts val="600"/>
              </a:spcAft>
              <a:buFont typeface="Arial" panose="020B0604020202020204" pitchFamily="34" charset="0"/>
              <a:buChar char="•"/>
            </a:pPr>
            <a:r>
              <a:rPr lang="en-US" sz="1100" dirty="0" smtClean="0">
                <a:solidFill>
                  <a:schemeClr val="bg1"/>
                </a:solidFill>
              </a:rPr>
              <a:t>Uber </a:t>
            </a:r>
            <a:r>
              <a:rPr lang="en-US" sz="1100" dirty="0">
                <a:solidFill>
                  <a:schemeClr val="bg1"/>
                </a:solidFill>
              </a:rPr>
              <a:t>maintains that none of the stolen information has been used in any other attacks or </a:t>
            </a:r>
            <a:r>
              <a:rPr lang="en-US" sz="1100" dirty="0" smtClean="0">
                <a:solidFill>
                  <a:schemeClr val="bg1"/>
                </a:solidFill>
              </a:rPr>
              <a:t>incidents.</a:t>
            </a:r>
            <a:endParaRPr lang="en-US" sz="1100" dirty="0">
              <a:solidFill>
                <a:schemeClr val="bg1"/>
              </a:solidFill>
            </a:endParaRPr>
          </a:p>
          <a:p>
            <a:pPr marL="171450" indent="-171450" algn="l">
              <a:spcBef>
                <a:spcPts val="0"/>
              </a:spcBef>
              <a:spcAft>
                <a:spcPts val="600"/>
              </a:spcAft>
              <a:buFont typeface="Arial" panose="020B0604020202020204" pitchFamily="34" charset="0"/>
              <a:buChar char="•"/>
            </a:pPr>
            <a:r>
              <a:rPr lang="en-US" sz="1100" dirty="0">
                <a:solidFill>
                  <a:schemeClr val="bg1"/>
                </a:solidFill>
              </a:rPr>
              <a:t>An almost identical breach occurred in 2015 (via the same attack vector).</a:t>
            </a:r>
          </a:p>
          <a:p>
            <a:pPr marL="171450" indent="-171450" algn="l">
              <a:spcBef>
                <a:spcPts val="0"/>
              </a:spcBef>
              <a:spcAft>
                <a:spcPts val="600"/>
              </a:spcAft>
              <a:buFont typeface="Arial" panose="020B0604020202020204" pitchFamily="34" charset="0"/>
              <a:buChar char="•"/>
            </a:pPr>
            <a:r>
              <a:rPr lang="en-US" sz="1100" dirty="0">
                <a:solidFill>
                  <a:schemeClr val="bg1"/>
                </a:solidFill>
              </a:rPr>
              <a:t>Various internal employees have been let go as a result of the incident.</a:t>
            </a:r>
          </a:p>
          <a:p>
            <a:pPr marL="171450" indent="-171450" algn="l">
              <a:spcBef>
                <a:spcPts val="0"/>
              </a:spcBef>
              <a:spcAft>
                <a:spcPts val="600"/>
              </a:spcAft>
              <a:buFont typeface="Arial" panose="020B0604020202020204" pitchFamily="34" charset="0"/>
              <a:buChar char="•"/>
            </a:pPr>
            <a:r>
              <a:rPr lang="en-US" sz="1100" dirty="0">
                <a:solidFill>
                  <a:schemeClr val="bg1"/>
                </a:solidFill>
              </a:rPr>
              <a:t>Multiple lawsuits have been filed against  Uber. </a:t>
            </a:r>
          </a:p>
        </p:txBody>
      </p:sp>
      <p:sp>
        <p:nvSpPr>
          <p:cNvPr id="10" name="Rectangle 9"/>
          <p:cNvSpPr/>
          <p:nvPr/>
        </p:nvSpPr>
        <p:spPr>
          <a:xfrm>
            <a:off x="3656056" y="237418"/>
            <a:ext cx="4752528" cy="923330"/>
          </a:xfrm>
          <a:prstGeom prst="rect">
            <a:avLst/>
          </a:prstGeom>
        </p:spPr>
        <p:txBody>
          <a:bodyPr wrap="square">
            <a:spAutoFit/>
          </a:bodyPr>
          <a:lstStyle/>
          <a:p>
            <a:r>
              <a:rPr lang="en-US" b="1" dirty="0">
                <a:solidFill>
                  <a:srgbClr val="055D99"/>
                </a:solidFill>
                <a:latin typeface="ff-clan-web-pro"/>
              </a:rPr>
              <a:t>You may be </a:t>
            </a:r>
            <a:r>
              <a:rPr lang="en-US" b="1" dirty="0" smtClean="0">
                <a:solidFill>
                  <a:srgbClr val="055D99"/>
                </a:solidFill>
                <a:latin typeface="ff-clan-web-pro"/>
              </a:rPr>
              <a:t>asking </a:t>
            </a:r>
            <a:r>
              <a:rPr lang="en-US" b="1" dirty="0">
                <a:solidFill>
                  <a:srgbClr val="055D99"/>
                </a:solidFill>
                <a:latin typeface="ff-clan-web-pro"/>
              </a:rPr>
              <a:t>why we are just talking about this now, a year </a:t>
            </a:r>
            <a:r>
              <a:rPr lang="en-US" b="1" dirty="0" smtClean="0">
                <a:solidFill>
                  <a:srgbClr val="055D99"/>
                </a:solidFill>
                <a:latin typeface="ff-clan-web-pro"/>
              </a:rPr>
              <a:t>later…</a:t>
            </a:r>
          </a:p>
          <a:p>
            <a:r>
              <a:rPr lang="en-US" sz="1100" dirty="0" smtClean="0">
                <a:solidFill>
                  <a:srgbClr val="055D99"/>
                </a:solidFill>
                <a:latin typeface="ff-clan-web-pro"/>
              </a:rPr>
              <a:t>–</a:t>
            </a:r>
            <a:r>
              <a:rPr lang="en-US" sz="1100" b="1" dirty="0" smtClean="0">
                <a:solidFill>
                  <a:srgbClr val="055D99"/>
                </a:solidFill>
                <a:latin typeface="ff-clan-web-pro"/>
              </a:rPr>
              <a:t> </a:t>
            </a:r>
            <a:r>
              <a:rPr lang="en-CA" sz="1100" dirty="0" smtClean="0">
                <a:solidFill>
                  <a:srgbClr val="055D99"/>
                </a:solidFill>
              </a:rPr>
              <a:t>Dara </a:t>
            </a:r>
            <a:r>
              <a:rPr lang="en-CA" sz="1100" dirty="0">
                <a:solidFill>
                  <a:srgbClr val="055D99"/>
                </a:solidFill>
              </a:rPr>
              <a:t>Khosrowshahi, CEO</a:t>
            </a:r>
            <a:r>
              <a:rPr lang="en-US" b="1" dirty="0">
                <a:solidFill>
                  <a:srgbClr val="055D99"/>
                </a:solidFill>
                <a:latin typeface="ff-clan-web-pro"/>
              </a:rPr>
              <a:t> </a:t>
            </a:r>
            <a:endParaRPr lang="en-CA" b="1" dirty="0">
              <a:solidFill>
                <a:srgbClr val="055D99"/>
              </a:solidFill>
            </a:endParaRPr>
          </a:p>
        </p:txBody>
      </p:sp>
      <p:pic>
        <p:nvPicPr>
          <p:cNvPr id="1034" name="Picture 10" descr="Image result for uber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5908704"/>
            <a:ext cx="758046" cy="7580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203848" y="5908704"/>
            <a:ext cx="4860540" cy="7580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100" dirty="0">
                <a:solidFill>
                  <a:schemeClr val="tx1"/>
                </a:solidFill>
              </a:rPr>
              <a:t>Uber has </a:t>
            </a:r>
            <a:r>
              <a:rPr lang="en-CA" sz="1100" dirty="0" smtClean="0">
                <a:solidFill>
                  <a:schemeClr val="tx1"/>
                </a:solidFill>
              </a:rPr>
              <a:t>since published </a:t>
            </a:r>
            <a:r>
              <a:rPr lang="en-CA" sz="1100" dirty="0">
                <a:solidFill>
                  <a:schemeClr val="tx1"/>
                </a:solidFill>
              </a:rPr>
              <a:t>a help page to inform users about the breach – </a:t>
            </a:r>
          </a:p>
          <a:p>
            <a:pPr algn="l"/>
            <a:r>
              <a:rPr lang="en-CA" sz="1100" dirty="0">
                <a:solidFill>
                  <a:schemeClr val="tx1"/>
                </a:solidFill>
              </a:rPr>
              <a:t>Riders  - </a:t>
            </a:r>
            <a:r>
              <a:rPr lang="en-CA" sz="1100" u="sng" dirty="0">
                <a:solidFill>
                  <a:schemeClr val="tx1"/>
                </a:solidFill>
                <a:hlinkClick r:id="rId5"/>
              </a:rPr>
              <a:t>https://help.uber.com/h/12c1e9d1-4042-4231-a3ec-3605779b8815</a:t>
            </a:r>
            <a:endParaRPr lang="en-CA" sz="1100" dirty="0">
              <a:solidFill>
                <a:schemeClr val="tx1"/>
              </a:solidFill>
            </a:endParaRPr>
          </a:p>
          <a:p>
            <a:pPr algn="l"/>
            <a:r>
              <a:rPr lang="en-CA" sz="1100" dirty="0">
                <a:solidFill>
                  <a:schemeClr val="tx1"/>
                </a:solidFill>
              </a:rPr>
              <a:t>Drivers - </a:t>
            </a:r>
            <a:r>
              <a:rPr lang="en-CA" sz="1100" u="sng" dirty="0">
                <a:solidFill>
                  <a:schemeClr val="tx1"/>
                </a:solidFill>
                <a:hlinkClick r:id="rId6"/>
              </a:rPr>
              <a:t>https://help.uber.com/h/0ded7de4-ed4d-4c75-a3ee-00cddeafc372</a:t>
            </a:r>
            <a:endParaRPr lang="en-CA" sz="1100" dirty="0">
              <a:solidFill>
                <a:schemeClr val="tx1"/>
              </a:solidFill>
            </a:endParaRPr>
          </a:p>
        </p:txBody>
      </p:sp>
      <p:sp>
        <p:nvSpPr>
          <p:cNvPr id="22" name="TextBox 1"/>
          <p:cNvSpPr txBox="1"/>
          <p:nvPr/>
        </p:nvSpPr>
        <p:spPr>
          <a:xfrm>
            <a:off x="3104671" y="1338534"/>
            <a:ext cx="2115401" cy="338554"/>
          </a:xfrm>
          <a:prstGeom prst="rect">
            <a:avLst/>
          </a:prstGeom>
          <a:noFill/>
        </p:spPr>
        <p:txBody>
          <a:bodyPr wrap="square" rtlCol="0">
            <a:spAutoFit/>
          </a:bodyPr>
          <a:lstStyle/>
          <a:p>
            <a:pPr algn="l"/>
            <a:r>
              <a:rPr lang="en-CA" sz="1600" b="1" dirty="0" smtClean="0">
                <a:solidFill>
                  <a:srgbClr val="055D99"/>
                </a:solidFill>
                <a:latin typeface="+mn-lt"/>
              </a:rPr>
              <a:t>Next Steps</a:t>
            </a:r>
            <a:endParaRPr lang="en-CA" sz="1600" b="1" dirty="0">
              <a:solidFill>
                <a:srgbClr val="055D99"/>
              </a:solidFill>
              <a:latin typeface="+mn-lt"/>
            </a:endParaRPr>
          </a:p>
        </p:txBody>
      </p:sp>
      <p:sp>
        <p:nvSpPr>
          <p:cNvPr id="34" name="TextBox 2"/>
          <p:cNvSpPr txBox="1"/>
          <p:nvPr/>
        </p:nvSpPr>
        <p:spPr>
          <a:xfrm>
            <a:off x="3169022" y="1732161"/>
            <a:ext cx="5726597" cy="4001095"/>
          </a:xfrm>
          <a:prstGeom prst="rect">
            <a:avLst/>
          </a:prstGeom>
          <a:noFill/>
        </p:spPr>
        <p:txBody>
          <a:bodyPr wrap="square" rtlCol="0">
            <a:spAutoFit/>
          </a:bodyPr>
          <a:lstStyle/>
          <a:p>
            <a:pPr algn="l">
              <a:spcAft>
                <a:spcPts val="600"/>
              </a:spcAft>
            </a:pPr>
            <a:r>
              <a:rPr lang="en-CA" sz="1200" dirty="0" smtClean="0">
                <a:solidFill>
                  <a:srgbClr val="055D99"/>
                </a:solidFill>
              </a:rPr>
              <a:t>Users must:</a:t>
            </a:r>
          </a:p>
          <a:p>
            <a:pPr marL="171450" indent="-171450" algn="l">
              <a:spcAft>
                <a:spcPts val="600"/>
              </a:spcAft>
              <a:buFont typeface="Arial" panose="020B0604020202020204" pitchFamily="34" charset="0"/>
              <a:buChar char="•"/>
            </a:pPr>
            <a:r>
              <a:rPr lang="en-CA" sz="1200" dirty="0" smtClean="0"/>
              <a:t>Monitor their credit card and Uber accounts, and report suspicious </a:t>
            </a:r>
            <a:r>
              <a:rPr lang="en-CA" sz="1200" dirty="0"/>
              <a:t>activities to the Uber </a:t>
            </a:r>
            <a:r>
              <a:rPr lang="en-CA" sz="1200" dirty="0" smtClean="0"/>
              <a:t>help desk.</a:t>
            </a:r>
            <a:endParaRPr lang="en-CA" sz="1200" dirty="0"/>
          </a:p>
          <a:p>
            <a:pPr marL="628650" lvl="1" indent="-171450" algn="l">
              <a:spcAft>
                <a:spcPts val="600"/>
              </a:spcAft>
              <a:buFont typeface="Courier New" panose="02070309020205020404" pitchFamily="49" charset="0"/>
              <a:buChar char="o"/>
            </a:pPr>
            <a:r>
              <a:rPr lang="en-CA" sz="1200" dirty="0" smtClean="0"/>
              <a:t>You </a:t>
            </a:r>
            <a:r>
              <a:rPr lang="en-CA" sz="1200" dirty="0"/>
              <a:t>can do this by tapping "Help" in your app, then "Account and Payment Options" &gt; "I have an unknown charge" &gt; "I think my account has been </a:t>
            </a:r>
            <a:r>
              <a:rPr lang="en-CA" sz="1200" dirty="0" smtClean="0"/>
              <a:t>hacked.</a:t>
            </a:r>
          </a:p>
          <a:p>
            <a:pPr lvl="1" algn="l"/>
            <a:endParaRPr lang="en-CA" sz="1200" dirty="0"/>
          </a:p>
          <a:p>
            <a:pPr algn="l">
              <a:spcAft>
                <a:spcPts val="600"/>
              </a:spcAft>
            </a:pPr>
            <a:r>
              <a:rPr lang="en-CA" sz="1200" dirty="0" smtClean="0">
                <a:solidFill>
                  <a:srgbClr val="055D99"/>
                </a:solidFill>
              </a:rPr>
              <a:t>Organizations must:</a:t>
            </a:r>
          </a:p>
          <a:p>
            <a:pPr marL="171450" indent="-171450" algn="l">
              <a:spcAft>
                <a:spcPts val="600"/>
              </a:spcAft>
              <a:buFont typeface="Arial" panose="020B0604020202020204" pitchFamily="34" charset="0"/>
              <a:buChar char="•"/>
            </a:pPr>
            <a:r>
              <a:rPr lang="en-CA" sz="1200" dirty="0"/>
              <a:t>Implement application development security best practices</a:t>
            </a:r>
            <a:r>
              <a:rPr lang="en-CA" sz="1200" dirty="0" smtClean="0"/>
              <a:t>.</a:t>
            </a:r>
          </a:p>
          <a:p>
            <a:pPr marL="628650" lvl="1" indent="-171450" algn="l">
              <a:spcAft>
                <a:spcPts val="600"/>
              </a:spcAft>
              <a:buFont typeface="Courier New" panose="02070309020205020404" pitchFamily="49" charset="0"/>
              <a:buChar char="o"/>
            </a:pPr>
            <a:r>
              <a:rPr lang="en-CA" sz="1200" dirty="0" smtClean="0"/>
              <a:t>Develop a security-focused application development checklist.</a:t>
            </a:r>
          </a:p>
          <a:p>
            <a:pPr marL="628650" lvl="1" indent="-171450" algn="l">
              <a:spcAft>
                <a:spcPts val="600"/>
              </a:spcAft>
              <a:buFont typeface="Courier New" panose="02070309020205020404" pitchFamily="49" charset="0"/>
              <a:buChar char="o"/>
            </a:pPr>
            <a:r>
              <a:rPr lang="en-CA" sz="1200" dirty="0" smtClean="0"/>
              <a:t>Conduct </a:t>
            </a:r>
            <a:r>
              <a:rPr lang="en-CA" sz="1200" dirty="0"/>
              <a:t>v</a:t>
            </a:r>
            <a:r>
              <a:rPr lang="en-CA" sz="1200" dirty="0" smtClean="0"/>
              <a:t>ulnerability scans on all applications.</a:t>
            </a:r>
          </a:p>
          <a:p>
            <a:pPr marL="171450" indent="-171450" algn="l">
              <a:spcAft>
                <a:spcPts val="600"/>
              </a:spcAft>
              <a:buFont typeface="Arial" panose="020B0604020202020204" pitchFamily="34" charset="0"/>
              <a:buChar char="•"/>
            </a:pPr>
            <a:r>
              <a:rPr lang="en-CA" sz="1200" dirty="0" smtClean="0"/>
              <a:t>Conduct routine internal security awareness and training.</a:t>
            </a:r>
            <a:endParaRPr lang="en-CA" sz="1200" dirty="0"/>
          </a:p>
          <a:p>
            <a:pPr marL="171450" indent="-171450" algn="l">
              <a:spcAft>
                <a:spcPts val="600"/>
              </a:spcAft>
              <a:buFont typeface="Arial" panose="020B0604020202020204" pitchFamily="34" charset="0"/>
              <a:buChar char="•"/>
            </a:pPr>
            <a:r>
              <a:rPr lang="en-CA" sz="1200" dirty="0" smtClean="0"/>
              <a:t>Undertake the necessary legal, disclosure, and remediation processes in the event of a breach. </a:t>
            </a:r>
            <a:r>
              <a:rPr lang="en-CA" sz="1200" b="1" dirty="0" smtClean="0"/>
              <a:t>Do not cover up the incident.</a:t>
            </a:r>
          </a:p>
          <a:p>
            <a:pPr marL="171450" indent="-171450" algn="l">
              <a:spcAft>
                <a:spcPts val="600"/>
              </a:spcAft>
              <a:buFont typeface="Arial" panose="020B0604020202020204" pitchFamily="34" charset="0"/>
              <a:buChar char="•"/>
            </a:pPr>
            <a:r>
              <a:rPr lang="en-CA" sz="1200" dirty="0" smtClean="0"/>
              <a:t>Formalize response processes in a detailed incident response runbook.</a:t>
            </a:r>
          </a:p>
          <a:p>
            <a:pPr marL="171450" indent="-171450" algn="l">
              <a:spcAft>
                <a:spcPts val="600"/>
              </a:spcAft>
              <a:buFont typeface="Arial" panose="020B0604020202020204" pitchFamily="34" charset="0"/>
              <a:buChar char="•"/>
            </a:pPr>
            <a:r>
              <a:rPr lang="en-CA" sz="1200" dirty="0" smtClean="0"/>
              <a:t>Detect for anomalous network traffic with a comprehensive network scanning solution.</a:t>
            </a:r>
          </a:p>
        </p:txBody>
      </p:sp>
    </p:spTree>
    <p:extLst>
      <p:ext uri="{BB962C8B-B14F-4D97-AF65-F5344CB8AC3E}">
        <p14:creationId xmlns:p14="http://schemas.microsoft.com/office/powerpoint/2010/main" val="13431590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b6fbc6f63f9a48afb0b3986393ed74e4ffbf26"/>
  <p:tag name="ISPRING_RESOURCE_PATHS_HASH_PRESENTER" val="d8b6fbc6f63f9a48afb0b3986393ed74e4ffbf26"/>
</p:tagLst>
</file>

<file path=ppt/theme/theme1.xml><?xml version="1.0" encoding="utf-8"?>
<a:theme xmlns:a="http://schemas.openxmlformats.org/drawingml/2006/main" name="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4193</Words>
  <Application>Microsoft Office PowerPoint</Application>
  <PresentationFormat>On-screen Show (4:3)</PresentationFormat>
  <Paragraphs>315</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MS PGothic</vt:lpstr>
      <vt:lpstr>Arial</vt:lpstr>
      <vt:lpstr>Calibri</vt:lpstr>
      <vt:lpstr>Courier New</vt:lpstr>
      <vt:lpstr>ff-clan-web-pro</vt:lpstr>
      <vt:lpstr>Georgia</vt:lpstr>
      <vt:lpstr>Helvetica</vt:lpstr>
      <vt:lpstr>Montserrat Black</vt:lpstr>
      <vt:lpstr>Montserrat Light</vt:lpstr>
      <vt:lpstr>Roboto</vt:lpstr>
      <vt:lpstr>Roboto Condensed</vt:lpstr>
      <vt:lpstr>Roboto Light</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2017-12-11T15:26:00Z</dcterms:created>
  <dcterms:modified xsi:type="dcterms:W3CDTF">2017-12-11T15:26:25Z</dcterms:modified>
  <cp:contentStatus/>
</cp:coreProperties>
</file>