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2"/>
  </p:notesMasterIdLst>
  <p:handoutMasterIdLst>
    <p:handoutMasterId r:id="rId13"/>
  </p:handoutMasterIdLst>
  <p:sldIdLst>
    <p:sldId id="278" r:id="rId2"/>
    <p:sldId id="530" r:id="rId3"/>
    <p:sldId id="548" r:id="rId4"/>
    <p:sldId id="688" r:id="rId5"/>
    <p:sldId id="516" r:id="rId6"/>
    <p:sldId id="515" r:id="rId7"/>
    <p:sldId id="485" r:id="rId8"/>
    <p:sldId id="710" r:id="rId9"/>
    <p:sldId id="491" r:id="rId10"/>
    <p:sldId id="712" r:id="rId11"/>
  </p:sldIdLst>
  <p:sldSz cx="9144000" cy="6858000" type="screen4x3"/>
  <p:notesSz cx="6858000" cy="9144000"/>
  <p:custShowLst>
    <p:custShow name="Custom Show 1" id="0">
      <p:sldLst>
        <p:sld r:id="rId2"/>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637"/>
    <a:srgbClr val="FFFFFF"/>
    <a:srgbClr val="E6C337"/>
    <a:srgbClr val="E2E2E0"/>
    <a:srgbClr val="DDB724"/>
    <a:srgbClr val="A7892F"/>
    <a:srgbClr val="2576B7"/>
    <a:srgbClr val="B5B9BE"/>
    <a:srgbClr val="768BA1"/>
    <a:srgbClr val="415F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74780" autoAdjust="0"/>
  </p:normalViewPr>
  <p:slideViewPr>
    <p:cSldViewPr snapToGrid="0">
      <p:cViewPr>
        <p:scale>
          <a:sx n="100" d="100"/>
          <a:sy n="100" d="100"/>
        </p:scale>
        <p:origin x="1656" y="-174"/>
      </p:cViewPr>
      <p:guideLst>
        <p:guide orient="horz" pos="39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_rels/data1.xml.rels><?xml version="1.0" encoding="UTF-8" standalone="yes"?>
<Relationships xmlns="http://schemas.openxmlformats.org/package/2006/relationships"><Relationship Id="rId3" Type="http://schemas.openxmlformats.org/officeDocument/2006/relationships/image" Target="../media/image43.jpg"/><Relationship Id="rId2" Type="http://schemas.openxmlformats.org/officeDocument/2006/relationships/image" Target="../media/image42.jpg"/><Relationship Id="rId1" Type="http://schemas.openxmlformats.org/officeDocument/2006/relationships/image" Target="../media/image4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3.jpg"/><Relationship Id="rId2" Type="http://schemas.openxmlformats.org/officeDocument/2006/relationships/image" Target="../media/image42.jpg"/><Relationship Id="rId1" Type="http://schemas.openxmlformats.org/officeDocument/2006/relationships/image" Target="../media/image41.jp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88A0AA-5455-4DF7-8B65-85A0FA36DD65}" type="doc">
      <dgm:prSet loTypeId="urn:microsoft.com/office/officeart/2008/layout/VerticalCurvedList" loCatId="list" qsTypeId="urn:microsoft.com/office/officeart/2005/8/quickstyle/simple1" qsCatId="simple" csTypeId="urn:microsoft.com/office/officeart/2005/8/colors/accent1_3" csCatId="accent1" phldr="1"/>
      <dgm:spPr/>
      <dgm:t>
        <a:bodyPr/>
        <a:lstStyle/>
        <a:p>
          <a:endParaRPr lang="en-CA"/>
        </a:p>
      </dgm:t>
    </dgm:pt>
    <dgm:pt modelId="{319B81DA-3921-4042-89EA-8F18EB2130A5}">
      <dgm:prSet phldrT="[Text]" custT="1"/>
      <dgm:spPr/>
      <dgm:t>
        <a:bodyPr/>
        <a:lstStyle/>
        <a:p>
          <a:r>
            <a:rPr lang="en-US" sz="1600" b="1" dirty="0" smtClean="0">
              <a:solidFill>
                <a:schemeClr val="bg1"/>
              </a:solidFill>
            </a:rPr>
            <a:t>Price is not the only factor</a:t>
          </a:r>
          <a:br>
            <a:rPr lang="en-US" sz="1600" b="1" dirty="0" smtClean="0">
              <a:solidFill>
                <a:schemeClr val="bg1"/>
              </a:solidFill>
            </a:rPr>
          </a:br>
          <a:r>
            <a:rPr lang="en-US" sz="1600" b="0" dirty="0" smtClean="0">
              <a:solidFill>
                <a:schemeClr val="bg1"/>
              </a:solidFill>
            </a:rPr>
            <a:t>A balanced approach gained through a detailed requirements gathering process will ensure the best fit for your organization</a:t>
          </a:r>
          <a:r>
            <a:rPr lang="en-US" sz="1600" dirty="0" smtClean="0">
              <a:solidFill>
                <a:schemeClr val="bg1"/>
              </a:solidFill>
            </a:rPr>
            <a:t>. Price is but a part of the puzzle.</a:t>
          </a:r>
          <a:endParaRPr lang="en-CA" sz="1600" dirty="0">
            <a:solidFill>
              <a:schemeClr val="bg1"/>
            </a:solidFill>
          </a:endParaRPr>
        </a:p>
      </dgm:t>
    </dgm:pt>
    <dgm:pt modelId="{53E32EF0-ECCD-45C8-84AB-507AE5453622}" type="parTrans" cxnId="{6E4E51A6-DDC8-44F3-A559-00635BFBA654}">
      <dgm:prSet/>
      <dgm:spPr/>
      <dgm:t>
        <a:bodyPr/>
        <a:lstStyle/>
        <a:p>
          <a:endParaRPr lang="en-CA" sz="1600"/>
        </a:p>
      </dgm:t>
    </dgm:pt>
    <dgm:pt modelId="{630DF8B9-BCED-4E0B-8C78-551521F7164A}" type="sibTrans" cxnId="{6E4E51A6-DDC8-44F3-A559-00635BFBA654}">
      <dgm:prSet/>
      <dgm:spPr/>
      <dgm:t>
        <a:bodyPr/>
        <a:lstStyle/>
        <a:p>
          <a:endParaRPr lang="en-CA" sz="1600"/>
        </a:p>
      </dgm:t>
    </dgm:pt>
    <dgm:pt modelId="{ABB027B6-0218-4478-9BA5-2C89887FD922}">
      <dgm:prSet phldrT="[Text]" custT="1"/>
      <dgm:spPr/>
      <dgm:t>
        <a:bodyPr/>
        <a:lstStyle/>
        <a:p>
          <a:r>
            <a:rPr lang="en-US" sz="1600" b="1" dirty="0" smtClean="0"/>
            <a:t>Write your business case before you negotiate with the vendor.</a:t>
          </a:r>
          <a:r>
            <a:rPr lang="en-US" sz="1600" b="1" dirty="0" smtClean="0">
              <a:solidFill>
                <a:srgbClr val="333333"/>
              </a:solidFill>
            </a:rPr>
            <a:t/>
          </a:r>
          <a:br>
            <a:rPr lang="en-US" sz="1600" b="1" dirty="0" smtClean="0">
              <a:solidFill>
                <a:srgbClr val="333333"/>
              </a:solidFill>
            </a:rPr>
          </a:br>
          <a:r>
            <a:rPr lang="en-US" sz="1600" b="0" dirty="0" smtClean="0">
              <a:solidFill>
                <a:schemeClr val="bg1"/>
              </a:solidFill>
            </a:rPr>
            <a:t>Speaking with a vendor too early can change the scope of your requirements</a:t>
          </a:r>
          <a:r>
            <a:rPr lang="en-US" sz="1600" dirty="0" smtClean="0"/>
            <a:t>.</a:t>
          </a:r>
          <a:endParaRPr lang="en-CA" sz="1600" dirty="0"/>
        </a:p>
      </dgm:t>
    </dgm:pt>
    <dgm:pt modelId="{3C9A248B-0384-4FFE-9FE7-66D20D3ECD0D}" type="parTrans" cxnId="{A0BCD464-9782-4AB3-9055-CA2D2C0CC865}">
      <dgm:prSet/>
      <dgm:spPr/>
      <dgm:t>
        <a:bodyPr/>
        <a:lstStyle/>
        <a:p>
          <a:endParaRPr lang="en-CA" sz="1600"/>
        </a:p>
      </dgm:t>
    </dgm:pt>
    <dgm:pt modelId="{4E8DA424-2741-4556-9697-3E7E3CE30135}" type="sibTrans" cxnId="{A0BCD464-9782-4AB3-9055-CA2D2C0CC865}">
      <dgm:prSet/>
      <dgm:spPr/>
      <dgm:t>
        <a:bodyPr/>
        <a:lstStyle/>
        <a:p>
          <a:endParaRPr lang="en-CA" sz="1600"/>
        </a:p>
      </dgm:t>
    </dgm:pt>
    <dgm:pt modelId="{25A8E2D5-E56E-4ECD-9491-09142012B48A}">
      <dgm:prSet custT="1"/>
      <dgm:spPr/>
      <dgm:t>
        <a:bodyPr/>
        <a:lstStyle/>
        <a:p>
          <a:r>
            <a:rPr lang="en-US" sz="1600" b="1" dirty="0" smtClean="0">
              <a:solidFill>
                <a:schemeClr val="bg1"/>
              </a:solidFill>
            </a:rPr>
            <a:t>A transition to the cloud means a completely new license structure.</a:t>
          </a:r>
          <a:br>
            <a:rPr lang="en-US" sz="1600" b="1" dirty="0" smtClean="0">
              <a:solidFill>
                <a:schemeClr val="bg1"/>
              </a:solidFill>
            </a:rPr>
          </a:br>
          <a:r>
            <a:rPr lang="en-US" sz="1600" b="0" dirty="0" smtClean="0">
              <a:solidFill>
                <a:schemeClr val="bg1"/>
              </a:solidFill>
            </a:rPr>
            <a:t>Licenses for on-premises tools are structured differently than their SaaS counterparts. Approach migrations the same as entirely new software</a:t>
          </a:r>
          <a:r>
            <a:rPr lang="en-US" sz="1600" dirty="0" smtClean="0">
              <a:solidFill>
                <a:schemeClr val="bg1"/>
              </a:solidFill>
            </a:rPr>
            <a:t>.</a:t>
          </a:r>
          <a:endParaRPr lang="en-CA" sz="1600" dirty="0">
            <a:solidFill>
              <a:schemeClr val="bg1"/>
            </a:solidFill>
          </a:endParaRPr>
        </a:p>
      </dgm:t>
    </dgm:pt>
    <dgm:pt modelId="{7470BAA8-D83E-4B41-A68A-B4532C4CDF37}" type="parTrans" cxnId="{72AFC043-80C6-417D-8DD7-97958AEFE7A1}">
      <dgm:prSet/>
      <dgm:spPr/>
      <dgm:t>
        <a:bodyPr/>
        <a:lstStyle/>
        <a:p>
          <a:endParaRPr lang="en-CA" sz="1600"/>
        </a:p>
      </dgm:t>
    </dgm:pt>
    <dgm:pt modelId="{EECA8616-A544-4DD6-94CA-0D68B678EA1F}" type="sibTrans" cxnId="{72AFC043-80C6-417D-8DD7-97958AEFE7A1}">
      <dgm:prSet/>
      <dgm:spPr/>
      <dgm:t>
        <a:bodyPr/>
        <a:lstStyle/>
        <a:p>
          <a:endParaRPr lang="en-CA" sz="1600"/>
        </a:p>
      </dgm:t>
    </dgm:pt>
    <dgm:pt modelId="{5C97BE18-4DFD-4626-AABA-17A521139CA3}" type="pres">
      <dgm:prSet presAssocID="{8488A0AA-5455-4DF7-8B65-85A0FA36DD65}" presName="Name0" presStyleCnt="0">
        <dgm:presLayoutVars>
          <dgm:chMax val="7"/>
          <dgm:chPref val="7"/>
          <dgm:dir/>
        </dgm:presLayoutVars>
      </dgm:prSet>
      <dgm:spPr/>
      <dgm:t>
        <a:bodyPr/>
        <a:lstStyle/>
        <a:p>
          <a:endParaRPr lang="en-CA"/>
        </a:p>
      </dgm:t>
    </dgm:pt>
    <dgm:pt modelId="{5029A411-2121-45D6-8B48-21E8A868B0CB}" type="pres">
      <dgm:prSet presAssocID="{8488A0AA-5455-4DF7-8B65-85A0FA36DD65}" presName="Name1" presStyleCnt="0"/>
      <dgm:spPr/>
    </dgm:pt>
    <dgm:pt modelId="{FD61C421-31A0-446B-8CED-60E2DBA84C43}" type="pres">
      <dgm:prSet presAssocID="{8488A0AA-5455-4DF7-8B65-85A0FA36DD65}" presName="cycle" presStyleCnt="0"/>
      <dgm:spPr/>
    </dgm:pt>
    <dgm:pt modelId="{6DB2807F-C25A-4134-B730-D6CF0AFFECA9}" type="pres">
      <dgm:prSet presAssocID="{8488A0AA-5455-4DF7-8B65-85A0FA36DD65}" presName="srcNode" presStyleLbl="node1" presStyleIdx="0" presStyleCnt="3"/>
      <dgm:spPr/>
    </dgm:pt>
    <dgm:pt modelId="{9AB8976A-E030-4E58-917E-96B52F9A966E}" type="pres">
      <dgm:prSet presAssocID="{8488A0AA-5455-4DF7-8B65-85A0FA36DD65}" presName="conn" presStyleLbl="parChTrans1D2" presStyleIdx="0" presStyleCnt="1"/>
      <dgm:spPr/>
      <dgm:t>
        <a:bodyPr/>
        <a:lstStyle/>
        <a:p>
          <a:endParaRPr lang="en-CA"/>
        </a:p>
      </dgm:t>
    </dgm:pt>
    <dgm:pt modelId="{16366022-9560-40D5-9B1F-9319C2A2602A}" type="pres">
      <dgm:prSet presAssocID="{8488A0AA-5455-4DF7-8B65-85A0FA36DD65}" presName="extraNode" presStyleLbl="node1" presStyleIdx="0" presStyleCnt="3"/>
      <dgm:spPr/>
    </dgm:pt>
    <dgm:pt modelId="{EBD6B1F7-171C-451B-B86B-DCE4244759DE}" type="pres">
      <dgm:prSet presAssocID="{8488A0AA-5455-4DF7-8B65-85A0FA36DD65}" presName="dstNode" presStyleLbl="node1" presStyleIdx="0" presStyleCnt="3"/>
      <dgm:spPr/>
    </dgm:pt>
    <dgm:pt modelId="{1E432401-F58D-4973-AE43-CF64319E7588}" type="pres">
      <dgm:prSet presAssocID="{319B81DA-3921-4042-89EA-8F18EB2130A5}" presName="text_1" presStyleLbl="node1" presStyleIdx="0" presStyleCnt="3" custScaleX="100973">
        <dgm:presLayoutVars>
          <dgm:bulletEnabled val="1"/>
        </dgm:presLayoutVars>
      </dgm:prSet>
      <dgm:spPr/>
      <dgm:t>
        <a:bodyPr/>
        <a:lstStyle/>
        <a:p>
          <a:endParaRPr lang="en-CA"/>
        </a:p>
      </dgm:t>
    </dgm:pt>
    <dgm:pt modelId="{7B95B5E4-8B68-4770-92D4-50C3D8E415AF}" type="pres">
      <dgm:prSet presAssocID="{319B81DA-3921-4042-89EA-8F18EB2130A5}" presName="accent_1" presStyleCnt="0"/>
      <dgm:spPr/>
    </dgm:pt>
    <dgm:pt modelId="{9C68D14F-56B9-4EBB-AEEC-D64EEB75F257}" type="pres">
      <dgm:prSet presAssocID="{319B81DA-3921-4042-89EA-8F18EB2130A5}" presName="accentRepeatNode" presStyleLbl="solidFgAcc1" presStyleIdx="0" presStyleCnt="3"/>
      <dgm:spPr>
        <a:blipFill rotWithShape="0">
          <a:blip xmlns:r="http://schemas.openxmlformats.org/officeDocument/2006/relationships" r:embed="rId1"/>
          <a:stretch>
            <a:fillRect/>
          </a:stretch>
        </a:blipFill>
      </dgm:spPr>
      <dgm:t>
        <a:bodyPr/>
        <a:lstStyle/>
        <a:p>
          <a:endParaRPr lang="en-CA"/>
        </a:p>
      </dgm:t>
    </dgm:pt>
    <dgm:pt modelId="{BD45F289-6208-4724-ABE3-75048190E6A1}" type="pres">
      <dgm:prSet presAssocID="{25A8E2D5-E56E-4ECD-9491-09142012B48A}" presName="text_2" presStyleLbl="node1" presStyleIdx="1" presStyleCnt="3" custScaleX="100822">
        <dgm:presLayoutVars>
          <dgm:bulletEnabled val="1"/>
        </dgm:presLayoutVars>
      </dgm:prSet>
      <dgm:spPr/>
      <dgm:t>
        <a:bodyPr/>
        <a:lstStyle/>
        <a:p>
          <a:endParaRPr lang="en-CA"/>
        </a:p>
      </dgm:t>
    </dgm:pt>
    <dgm:pt modelId="{A7046D96-CDE5-42D1-982E-FD3C8C5DA9B0}" type="pres">
      <dgm:prSet presAssocID="{25A8E2D5-E56E-4ECD-9491-09142012B48A}" presName="accent_2" presStyleCnt="0"/>
      <dgm:spPr/>
    </dgm:pt>
    <dgm:pt modelId="{87CBF99D-60A1-4CB3-BD6B-1BCB0235416D}" type="pres">
      <dgm:prSet presAssocID="{25A8E2D5-E56E-4ECD-9491-09142012B48A}" presName="accentRepeatNode" presStyleLbl="solidFgAcc1" presStyleIdx="1" presStyleCnt="3"/>
      <dgm:spPr>
        <a:blipFill rotWithShape="0">
          <a:blip xmlns:r="http://schemas.openxmlformats.org/officeDocument/2006/relationships" r:embed="rId2"/>
          <a:stretch>
            <a:fillRect/>
          </a:stretch>
        </a:blipFill>
      </dgm:spPr>
      <dgm:t>
        <a:bodyPr/>
        <a:lstStyle/>
        <a:p>
          <a:endParaRPr lang="en-CA"/>
        </a:p>
      </dgm:t>
    </dgm:pt>
    <dgm:pt modelId="{9A299C0B-F306-42E3-AA74-0B7CD7C7EB5E}" type="pres">
      <dgm:prSet presAssocID="{ABB027B6-0218-4478-9BA5-2C89887FD922}" presName="text_3" presStyleLbl="node1" presStyleIdx="2" presStyleCnt="3" custScaleX="100970">
        <dgm:presLayoutVars>
          <dgm:bulletEnabled val="1"/>
        </dgm:presLayoutVars>
      </dgm:prSet>
      <dgm:spPr/>
      <dgm:t>
        <a:bodyPr/>
        <a:lstStyle/>
        <a:p>
          <a:endParaRPr lang="en-CA"/>
        </a:p>
      </dgm:t>
    </dgm:pt>
    <dgm:pt modelId="{79EA9AB2-6B4A-45F5-B421-FBA36D701D54}" type="pres">
      <dgm:prSet presAssocID="{ABB027B6-0218-4478-9BA5-2C89887FD922}" presName="accent_3" presStyleCnt="0"/>
      <dgm:spPr/>
    </dgm:pt>
    <dgm:pt modelId="{61954833-4DCB-4428-A98B-840BCFDB23B7}" type="pres">
      <dgm:prSet presAssocID="{ABB027B6-0218-4478-9BA5-2C89887FD922}" presName="accentRepeatNode" presStyleLbl="solidFgAcc1" presStyleIdx="2" presStyleCnt="3"/>
      <dgm:spPr>
        <a:blipFill rotWithShape="0">
          <a:blip xmlns:r="http://schemas.openxmlformats.org/officeDocument/2006/relationships" r:embed="rId3"/>
          <a:stretch>
            <a:fillRect/>
          </a:stretch>
        </a:blipFill>
      </dgm:spPr>
      <dgm:t>
        <a:bodyPr/>
        <a:lstStyle/>
        <a:p>
          <a:endParaRPr lang="en-CA"/>
        </a:p>
      </dgm:t>
    </dgm:pt>
  </dgm:ptLst>
  <dgm:cxnLst>
    <dgm:cxn modelId="{66B97D71-43D3-4CAC-8FCC-9F9338368926}" type="presOf" srcId="{319B81DA-3921-4042-89EA-8F18EB2130A5}" destId="{1E432401-F58D-4973-AE43-CF64319E7588}" srcOrd="0" destOrd="0" presId="urn:microsoft.com/office/officeart/2008/layout/VerticalCurvedList"/>
    <dgm:cxn modelId="{A0BCD464-9782-4AB3-9055-CA2D2C0CC865}" srcId="{8488A0AA-5455-4DF7-8B65-85A0FA36DD65}" destId="{ABB027B6-0218-4478-9BA5-2C89887FD922}" srcOrd="2" destOrd="0" parTransId="{3C9A248B-0384-4FFE-9FE7-66D20D3ECD0D}" sibTransId="{4E8DA424-2741-4556-9697-3E7E3CE30135}"/>
    <dgm:cxn modelId="{B19952FC-C811-4FED-A648-B7B4F5903713}" type="presOf" srcId="{ABB027B6-0218-4478-9BA5-2C89887FD922}" destId="{9A299C0B-F306-42E3-AA74-0B7CD7C7EB5E}" srcOrd="0" destOrd="0" presId="urn:microsoft.com/office/officeart/2008/layout/VerticalCurvedList"/>
    <dgm:cxn modelId="{8956EB2A-A5CE-4462-A69D-07215A6012FA}" type="presOf" srcId="{25A8E2D5-E56E-4ECD-9491-09142012B48A}" destId="{BD45F289-6208-4724-ABE3-75048190E6A1}" srcOrd="0" destOrd="0" presId="urn:microsoft.com/office/officeart/2008/layout/VerticalCurvedList"/>
    <dgm:cxn modelId="{72AFC043-80C6-417D-8DD7-97958AEFE7A1}" srcId="{8488A0AA-5455-4DF7-8B65-85A0FA36DD65}" destId="{25A8E2D5-E56E-4ECD-9491-09142012B48A}" srcOrd="1" destOrd="0" parTransId="{7470BAA8-D83E-4B41-A68A-B4532C4CDF37}" sibTransId="{EECA8616-A544-4DD6-94CA-0D68B678EA1F}"/>
    <dgm:cxn modelId="{38AC39A3-7753-4074-B334-7FF9AF1AEE94}" type="presOf" srcId="{630DF8B9-BCED-4E0B-8C78-551521F7164A}" destId="{9AB8976A-E030-4E58-917E-96B52F9A966E}" srcOrd="0" destOrd="0" presId="urn:microsoft.com/office/officeart/2008/layout/VerticalCurvedList"/>
    <dgm:cxn modelId="{6E4E51A6-DDC8-44F3-A559-00635BFBA654}" srcId="{8488A0AA-5455-4DF7-8B65-85A0FA36DD65}" destId="{319B81DA-3921-4042-89EA-8F18EB2130A5}" srcOrd="0" destOrd="0" parTransId="{53E32EF0-ECCD-45C8-84AB-507AE5453622}" sibTransId="{630DF8B9-BCED-4E0B-8C78-551521F7164A}"/>
    <dgm:cxn modelId="{A57F0731-7270-4C47-B946-2A7112BEEA00}" type="presOf" srcId="{8488A0AA-5455-4DF7-8B65-85A0FA36DD65}" destId="{5C97BE18-4DFD-4626-AABA-17A521139CA3}" srcOrd="0" destOrd="0" presId="urn:microsoft.com/office/officeart/2008/layout/VerticalCurvedList"/>
    <dgm:cxn modelId="{0090FB7A-3A1A-460E-B859-DBB81B134039}" type="presParOf" srcId="{5C97BE18-4DFD-4626-AABA-17A521139CA3}" destId="{5029A411-2121-45D6-8B48-21E8A868B0CB}" srcOrd="0" destOrd="0" presId="urn:microsoft.com/office/officeart/2008/layout/VerticalCurvedList"/>
    <dgm:cxn modelId="{AA65E7D0-4E57-43B5-BD3F-FBF1EBA522AC}" type="presParOf" srcId="{5029A411-2121-45D6-8B48-21E8A868B0CB}" destId="{FD61C421-31A0-446B-8CED-60E2DBA84C43}" srcOrd="0" destOrd="0" presId="urn:microsoft.com/office/officeart/2008/layout/VerticalCurvedList"/>
    <dgm:cxn modelId="{458BF940-3E3B-4473-88FA-4C89667F782D}" type="presParOf" srcId="{FD61C421-31A0-446B-8CED-60E2DBA84C43}" destId="{6DB2807F-C25A-4134-B730-D6CF0AFFECA9}" srcOrd="0" destOrd="0" presId="urn:microsoft.com/office/officeart/2008/layout/VerticalCurvedList"/>
    <dgm:cxn modelId="{460E5FBF-CC25-453D-99D9-AABAC82454DC}" type="presParOf" srcId="{FD61C421-31A0-446B-8CED-60E2DBA84C43}" destId="{9AB8976A-E030-4E58-917E-96B52F9A966E}" srcOrd="1" destOrd="0" presId="urn:microsoft.com/office/officeart/2008/layout/VerticalCurvedList"/>
    <dgm:cxn modelId="{8A63D39D-117D-4BD9-947C-CE7E3C37F66B}" type="presParOf" srcId="{FD61C421-31A0-446B-8CED-60E2DBA84C43}" destId="{16366022-9560-40D5-9B1F-9319C2A2602A}" srcOrd="2" destOrd="0" presId="urn:microsoft.com/office/officeart/2008/layout/VerticalCurvedList"/>
    <dgm:cxn modelId="{33F0DFA5-5F33-4C0D-A545-8A867FA05089}" type="presParOf" srcId="{FD61C421-31A0-446B-8CED-60E2DBA84C43}" destId="{EBD6B1F7-171C-451B-B86B-DCE4244759DE}" srcOrd="3" destOrd="0" presId="urn:microsoft.com/office/officeart/2008/layout/VerticalCurvedList"/>
    <dgm:cxn modelId="{279F486C-9EAF-4EB5-9C39-22241E838F01}" type="presParOf" srcId="{5029A411-2121-45D6-8B48-21E8A868B0CB}" destId="{1E432401-F58D-4973-AE43-CF64319E7588}" srcOrd="1" destOrd="0" presId="urn:microsoft.com/office/officeart/2008/layout/VerticalCurvedList"/>
    <dgm:cxn modelId="{96BD4499-EDE5-4D40-B0E5-9902179240C8}" type="presParOf" srcId="{5029A411-2121-45D6-8B48-21E8A868B0CB}" destId="{7B95B5E4-8B68-4770-92D4-50C3D8E415AF}" srcOrd="2" destOrd="0" presId="urn:microsoft.com/office/officeart/2008/layout/VerticalCurvedList"/>
    <dgm:cxn modelId="{90F5E48A-55AD-4352-9339-7763E590F69D}" type="presParOf" srcId="{7B95B5E4-8B68-4770-92D4-50C3D8E415AF}" destId="{9C68D14F-56B9-4EBB-AEEC-D64EEB75F257}" srcOrd="0" destOrd="0" presId="urn:microsoft.com/office/officeart/2008/layout/VerticalCurvedList"/>
    <dgm:cxn modelId="{A6A060F4-781B-4CC7-A211-55951FFD5A80}" type="presParOf" srcId="{5029A411-2121-45D6-8B48-21E8A868B0CB}" destId="{BD45F289-6208-4724-ABE3-75048190E6A1}" srcOrd="3" destOrd="0" presId="urn:microsoft.com/office/officeart/2008/layout/VerticalCurvedList"/>
    <dgm:cxn modelId="{88F078D7-70CB-4DF7-90C6-F9FD8A847DAD}" type="presParOf" srcId="{5029A411-2121-45D6-8B48-21E8A868B0CB}" destId="{A7046D96-CDE5-42D1-982E-FD3C8C5DA9B0}" srcOrd="4" destOrd="0" presId="urn:microsoft.com/office/officeart/2008/layout/VerticalCurvedList"/>
    <dgm:cxn modelId="{D4431300-0AE6-4D4E-B86D-CD257D2DF268}" type="presParOf" srcId="{A7046D96-CDE5-42D1-982E-FD3C8C5DA9B0}" destId="{87CBF99D-60A1-4CB3-BD6B-1BCB0235416D}" srcOrd="0" destOrd="0" presId="urn:microsoft.com/office/officeart/2008/layout/VerticalCurvedList"/>
    <dgm:cxn modelId="{8FF4CA7E-A664-46EC-968B-B63DA8B5E1B9}" type="presParOf" srcId="{5029A411-2121-45D6-8B48-21E8A868B0CB}" destId="{9A299C0B-F306-42E3-AA74-0B7CD7C7EB5E}" srcOrd="5" destOrd="0" presId="urn:microsoft.com/office/officeart/2008/layout/VerticalCurvedList"/>
    <dgm:cxn modelId="{0FDE2DAC-C504-4848-93C1-CC431311ABF5}" type="presParOf" srcId="{5029A411-2121-45D6-8B48-21E8A868B0CB}" destId="{79EA9AB2-6B4A-45F5-B421-FBA36D701D54}" srcOrd="6" destOrd="0" presId="urn:microsoft.com/office/officeart/2008/layout/VerticalCurvedList"/>
    <dgm:cxn modelId="{8445ECAB-1A9B-4FA7-9592-F2E6FC21E412}" type="presParOf" srcId="{79EA9AB2-6B4A-45F5-B421-FBA36D701D54}" destId="{61954833-4DCB-4428-A98B-840BCFDB23B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8976A-E030-4E58-917E-96B52F9A966E}">
      <dsp:nvSpPr>
        <dsp:cNvPr id="0" name=""/>
        <dsp:cNvSpPr/>
      </dsp:nvSpPr>
      <dsp:spPr>
        <a:xfrm>
          <a:off x="-5831834" y="-889871"/>
          <a:ext cx="6922021" cy="6922021"/>
        </a:xfrm>
        <a:prstGeom prst="blockArc">
          <a:avLst>
            <a:gd name="adj1" fmla="val 18900000"/>
            <a:gd name="adj2" fmla="val 2700000"/>
            <a:gd name="adj3" fmla="val 312"/>
          </a:avLst>
        </a:pr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32401-F58D-4973-AE43-CF64319E7588}">
      <dsp:nvSpPr>
        <dsp:cNvPr id="0" name=""/>
        <dsp:cNvSpPr/>
      </dsp:nvSpPr>
      <dsp:spPr>
        <a:xfrm>
          <a:off x="657323" y="514227"/>
          <a:ext cx="7807232" cy="1028455"/>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337"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rPr>
            <a:t>Price is not the only factor</a:t>
          </a:r>
          <a:br>
            <a:rPr lang="en-US" sz="1600" b="1" kern="1200" dirty="0" smtClean="0">
              <a:solidFill>
                <a:schemeClr val="bg1"/>
              </a:solidFill>
            </a:rPr>
          </a:br>
          <a:r>
            <a:rPr lang="en-US" sz="1600" b="0" kern="1200" dirty="0" smtClean="0">
              <a:solidFill>
                <a:schemeClr val="bg1"/>
              </a:solidFill>
            </a:rPr>
            <a:t>A balanced approach gained through a detailed requirements gathering process will ensure the best fit for your organization</a:t>
          </a:r>
          <a:r>
            <a:rPr lang="en-US" sz="1600" kern="1200" dirty="0" smtClean="0">
              <a:solidFill>
                <a:schemeClr val="bg1"/>
              </a:solidFill>
            </a:rPr>
            <a:t>. Price is but a part of the puzzle.</a:t>
          </a:r>
          <a:endParaRPr lang="en-CA" sz="1600" kern="1200" dirty="0">
            <a:solidFill>
              <a:schemeClr val="bg1"/>
            </a:solidFill>
          </a:endParaRPr>
        </a:p>
      </dsp:txBody>
      <dsp:txXfrm>
        <a:off x="657323" y="514227"/>
        <a:ext cx="7807232" cy="1028455"/>
      </dsp:txXfrm>
    </dsp:sp>
    <dsp:sp modelId="{9C68D14F-56B9-4EBB-AEEC-D64EEB75F257}">
      <dsp:nvSpPr>
        <dsp:cNvPr id="0" name=""/>
        <dsp:cNvSpPr/>
      </dsp:nvSpPr>
      <dsp:spPr>
        <a:xfrm>
          <a:off x="52155" y="385670"/>
          <a:ext cx="1285569" cy="1285569"/>
        </a:xfrm>
        <a:prstGeom prst="ellipse">
          <a:avLst/>
        </a:prstGeom>
        <a:blipFill rotWithShape="0">
          <a:blip xmlns:r="http://schemas.openxmlformats.org/officeDocument/2006/relationships" r:embed="rId1"/>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45F289-6208-4724-ABE3-75048190E6A1}">
      <dsp:nvSpPr>
        <dsp:cNvPr id="0" name=""/>
        <dsp:cNvSpPr/>
      </dsp:nvSpPr>
      <dsp:spPr>
        <a:xfrm>
          <a:off x="1038541" y="2056911"/>
          <a:ext cx="7418640" cy="1028455"/>
        </a:xfrm>
        <a:prstGeom prst="rect">
          <a:avLst/>
        </a:prstGeom>
        <a:solidFill>
          <a:schemeClr val="accent1">
            <a:shade val="80000"/>
            <a:hueOff val="179037"/>
            <a:satOff val="-16762"/>
            <a:lumOff val="192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337"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bg1"/>
              </a:solidFill>
            </a:rPr>
            <a:t>A transition to the cloud means a completely new license structure.</a:t>
          </a:r>
          <a:br>
            <a:rPr lang="en-US" sz="1600" b="1" kern="1200" dirty="0" smtClean="0">
              <a:solidFill>
                <a:schemeClr val="bg1"/>
              </a:solidFill>
            </a:rPr>
          </a:br>
          <a:r>
            <a:rPr lang="en-US" sz="1600" b="0" kern="1200" dirty="0" smtClean="0">
              <a:solidFill>
                <a:schemeClr val="bg1"/>
              </a:solidFill>
            </a:rPr>
            <a:t>Licenses for on-premises tools are structured differently than their SaaS counterparts. Approach migrations the same as entirely new software</a:t>
          </a:r>
          <a:r>
            <a:rPr lang="en-US" sz="1600" kern="1200" dirty="0" smtClean="0">
              <a:solidFill>
                <a:schemeClr val="bg1"/>
              </a:solidFill>
            </a:rPr>
            <a:t>.</a:t>
          </a:r>
          <a:endParaRPr lang="en-CA" sz="1600" kern="1200" dirty="0">
            <a:solidFill>
              <a:schemeClr val="bg1"/>
            </a:solidFill>
          </a:endParaRPr>
        </a:p>
      </dsp:txBody>
      <dsp:txXfrm>
        <a:off x="1038541" y="2056911"/>
        <a:ext cx="7418640" cy="1028455"/>
      </dsp:txXfrm>
    </dsp:sp>
    <dsp:sp modelId="{87CBF99D-60A1-4CB3-BD6B-1BCB0235416D}">
      <dsp:nvSpPr>
        <dsp:cNvPr id="0" name=""/>
        <dsp:cNvSpPr/>
      </dsp:nvSpPr>
      <dsp:spPr>
        <a:xfrm>
          <a:off x="425998" y="1928354"/>
          <a:ext cx="1285569" cy="1285569"/>
        </a:xfrm>
        <a:prstGeom prst="ellipse">
          <a:avLst/>
        </a:prstGeom>
        <a:blipFill rotWithShape="0">
          <a:blip xmlns:r="http://schemas.openxmlformats.org/officeDocument/2006/relationships" r:embed="rId2"/>
          <a:stretch>
            <a:fillRect/>
          </a:stretch>
        </a:blipFill>
        <a:ln w="25400" cap="flat" cmpd="sng" algn="ctr">
          <a:solidFill>
            <a:schemeClr val="accent1">
              <a:shade val="80000"/>
              <a:hueOff val="179037"/>
              <a:satOff val="-16762"/>
              <a:lumOff val="19280"/>
              <a:alphaOff val="0"/>
            </a:schemeClr>
          </a:solidFill>
          <a:prstDash val="solid"/>
        </a:ln>
        <a:effectLst/>
      </dsp:spPr>
      <dsp:style>
        <a:lnRef idx="2">
          <a:scrgbClr r="0" g="0" b="0"/>
        </a:lnRef>
        <a:fillRef idx="1">
          <a:scrgbClr r="0" g="0" b="0"/>
        </a:fillRef>
        <a:effectRef idx="0">
          <a:scrgbClr r="0" g="0" b="0"/>
        </a:effectRef>
        <a:fontRef idx="minor"/>
      </dsp:style>
    </dsp:sp>
    <dsp:sp modelId="{9A299C0B-F306-42E3-AA74-0B7CD7C7EB5E}">
      <dsp:nvSpPr>
        <dsp:cNvPr id="0" name=""/>
        <dsp:cNvSpPr/>
      </dsp:nvSpPr>
      <dsp:spPr>
        <a:xfrm>
          <a:off x="657439" y="3599594"/>
          <a:ext cx="7807000" cy="1028455"/>
        </a:xfrm>
        <a:prstGeom prst="rect">
          <a:avLst/>
        </a:prstGeom>
        <a:solidFill>
          <a:schemeClr val="accent1">
            <a:shade val="80000"/>
            <a:hueOff val="358075"/>
            <a:satOff val="-33524"/>
            <a:lumOff val="385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337"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t>Write your business case before you negotiate with the vendor.</a:t>
          </a:r>
          <a:r>
            <a:rPr lang="en-US" sz="1600" b="1" kern="1200" dirty="0" smtClean="0">
              <a:solidFill>
                <a:srgbClr val="333333"/>
              </a:solidFill>
            </a:rPr>
            <a:t/>
          </a:r>
          <a:br>
            <a:rPr lang="en-US" sz="1600" b="1" kern="1200" dirty="0" smtClean="0">
              <a:solidFill>
                <a:srgbClr val="333333"/>
              </a:solidFill>
            </a:rPr>
          </a:br>
          <a:r>
            <a:rPr lang="en-US" sz="1600" b="0" kern="1200" dirty="0" smtClean="0">
              <a:solidFill>
                <a:schemeClr val="bg1"/>
              </a:solidFill>
            </a:rPr>
            <a:t>Speaking with a vendor too early can change the scope of your requirements</a:t>
          </a:r>
          <a:r>
            <a:rPr lang="en-US" sz="1600" kern="1200" dirty="0" smtClean="0"/>
            <a:t>.</a:t>
          </a:r>
          <a:endParaRPr lang="en-CA" sz="1600" kern="1200" dirty="0"/>
        </a:p>
      </dsp:txBody>
      <dsp:txXfrm>
        <a:off x="657439" y="3599594"/>
        <a:ext cx="7807000" cy="1028455"/>
      </dsp:txXfrm>
    </dsp:sp>
    <dsp:sp modelId="{61954833-4DCB-4428-A98B-840BCFDB23B7}">
      <dsp:nvSpPr>
        <dsp:cNvPr id="0" name=""/>
        <dsp:cNvSpPr/>
      </dsp:nvSpPr>
      <dsp:spPr>
        <a:xfrm>
          <a:off x="52155" y="3471037"/>
          <a:ext cx="1285569" cy="1285569"/>
        </a:xfrm>
        <a:prstGeom prst="ellipse">
          <a:avLst/>
        </a:prstGeom>
        <a:blipFill rotWithShape="0">
          <a:blip xmlns:r="http://schemas.openxmlformats.org/officeDocument/2006/relationships" r:embed="rId3"/>
          <a:stretch>
            <a:fillRect/>
          </a:stretch>
        </a:blipFill>
        <a:ln w="25400" cap="flat" cmpd="sng" algn="ctr">
          <a:solidFill>
            <a:schemeClr val="accent1">
              <a:shade val="80000"/>
              <a:hueOff val="358075"/>
              <a:satOff val="-33524"/>
              <a:lumOff val="3856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11/29/2017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11/29/2017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898239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574280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588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33469235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72537083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68679510"/>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054993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5370175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6" r:id="rId8"/>
    <p:sldLayoutId id="2147483764" r:id="rId9"/>
    <p:sldLayoutId id="2147483762" r:id="rId10"/>
    <p:sldLayoutId id="2147483761" r:id="rId11"/>
    <p:sldLayoutId id="2147483763" r:id="rId12"/>
    <p:sldLayoutId id="2147483769" r:id="rId13"/>
    <p:sldLayoutId id="2147483773" r:id="rId14"/>
    <p:sldLayoutId id="2147483775" r:id="rId15"/>
    <p:sldLayoutId id="2147483776" r:id="rId16"/>
    <p:sldLayoutId id="2147483778" r:id="rId17"/>
    <p:sldLayoutId id="2147483779" r:id="rId18"/>
    <p:sldLayoutId id="2147483780" r:id="rId19"/>
    <p:sldLayoutId id="2147483781" r:id="rId20"/>
    <p:sldLayoutId id="2147483782" r:id="rId21"/>
    <p:sldLayoutId id="2147483783" r:id="rId22"/>
    <p:sldLayoutId id="2147483784" r:id="rId23"/>
    <p:sldLayoutId id="2147483785" r:id="rId24"/>
    <p:sldLayoutId id="2147483786" r:id="rId25"/>
    <p:sldLayoutId id="2147483787" r:id="rId2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discover-the-secrets-of-itsm-licensing/discover-the-secrets-of-itsm-licensing-storyboa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discover-the-secrets-of-itsm-licensing/discover-the-secrets-of-itsm-licensing-storyboard" TargetMode="External"/><Relationship Id="rId7" Type="http://schemas.openxmlformats.org/officeDocument/2006/relationships/image" Target="../media/image16.png"/><Relationship Id="rId2" Type="http://schemas.openxmlformats.org/officeDocument/2006/relationships/hyperlink" Target="http://www.infotech.com/" TargetMode="External"/><Relationship Id="rId1" Type="http://schemas.openxmlformats.org/officeDocument/2006/relationships/slideLayout" Target="../slideLayouts/slideLayout26.xml"/><Relationship Id="rId6" Type="http://schemas.openxmlformats.org/officeDocument/2006/relationships/image" Target="../media/image15.png"/><Relationship Id="rId5" Type="http://schemas.openxmlformats.org/officeDocument/2006/relationships/image" Target="../media/image45.png"/><Relationship Id="rId4" Type="http://schemas.openxmlformats.org/officeDocument/2006/relationships/image" Target="../media/image44.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s://www.infotech.com/research/ss/discover-the-secrets-of-itsm-licensing/discover-the-secrets-of-itsm-licensing-storyboard"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hyperlink" Target="https://www.infotech.com/research/ss/discover-the-secrets-of-itsm-licensing/discover-the-secrets-of-itsm-licensing-storyboard" TargetMode="External"/><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16.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9.jpeg"/><Relationship Id="rId7" Type="http://schemas.openxmlformats.org/officeDocument/2006/relationships/image" Target="../media/image15.png"/><Relationship Id="rId2" Type="http://schemas.openxmlformats.org/officeDocument/2006/relationships/image" Target="../media/image28.jpeg"/><Relationship Id="rId1" Type="http://schemas.openxmlformats.org/officeDocument/2006/relationships/slideLayout" Target="../slideLayouts/slideLayout25.xml"/><Relationship Id="rId6" Type="http://schemas.openxmlformats.org/officeDocument/2006/relationships/hyperlink" Target="https://www.infotech.com/research/ss/discover-the-secrets-of-itsm-licensing/discover-the-secrets-of-itsm-licensing-storyboard" TargetMode="External"/><Relationship Id="rId5" Type="http://schemas.openxmlformats.org/officeDocument/2006/relationships/image" Target="../media/image31.jpg"/><Relationship Id="rId4" Type="http://schemas.openxmlformats.org/officeDocument/2006/relationships/image" Target="../media/image30.jpe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discover-the-secrets-of-itsm-licensing/discover-the-secrets-of-itsm-licensing-storyboard" TargetMode="External"/><Relationship Id="rId2" Type="http://schemas.openxmlformats.org/officeDocument/2006/relationships/image" Target="../media/image32.jp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16.png"/><Relationship Id="rId2"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www.infotech.com/research/ss/discover-the-secrets-of-itsm-licensing/discover-the-secrets-of-itsm-licensing-storyboard" TargetMode="External"/><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ss/discover-the-secrets-of-itsm-licensing/discover-the-secrets-of-itsm-licensing-storyboard" TargetMode="External"/><Relationship Id="rId2" Type="http://schemas.openxmlformats.org/officeDocument/2006/relationships/image" Target="../media/image36.png"/><Relationship Id="rId1" Type="http://schemas.openxmlformats.org/officeDocument/2006/relationships/slideLayout" Target="../slideLayouts/slideLayout8.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7.png"/><Relationship Id="rId7" Type="http://schemas.openxmlformats.org/officeDocument/2006/relationships/hyperlink" Target="https://www.infotech.com/research/ss/discover-the-secrets-of-itsm-licensing/discover-the-secrets-of-itsm-licensing-storyboard"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hyperlink" Target="https://www.infotech.com/research/ss/discover-the-secrets-of-itsm-licensing/discover-the-secrets-of-itsm-licensing-storyboard"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6.png"/><Relationship Id="rId4" Type="http://schemas.openxmlformats.org/officeDocument/2006/relationships/diagramLayout" Target="../diagrams/layout1.xml"/><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r>
              <a:rPr lang="en-CA" dirty="0" smtClean="0"/>
              <a:t>Discover the Secrets of ITSM Licensing</a:t>
            </a:r>
            <a:endParaRPr lang="en-CA" dirty="0"/>
          </a:p>
        </p:txBody>
      </p:sp>
      <p:sp>
        <p:nvSpPr>
          <p:cNvPr id="5" name="Text Placeholder 4"/>
          <p:cNvSpPr>
            <a:spLocks noGrp="1"/>
          </p:cNvSpPr>
          <p:nvPr>
            <p:ph type="body" sz="quarter" idx="16"/>
          </p:nvPr>
        </p:nvSpPr>
        <p:spPr>
          <a:xfrm>
            <a:off x="774700" y="3724072"/>
            <a:ext cx="7454900" cy="508000"/>
          </a:xfrm>
        </p:spPr>
        <p:txBody>
          <a:bodyPr/>
          <a:lstStyle/>
          <a:p>
            <a:r>
              <a:rPr lang="en-US" dirty="0"/>
              <a:t>Know thyself, know thy secrets; when you come to the table, you won’t be beaten. </a:t>
            </a:r>
            <a:endParaRPr lang="en-CA"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a:t>
                </a:r>
                <a:r>
                  <a:rPr lang="en-CA" sz="800" smtClean="0">
                    <a:solidFill>
                      <a:schemeClr val="bg1">
                        <a:lumMod val="65000"/>
                      </a:schemeClr>
                    </a:solidFill>
                  </a:rPr>
                  <a:t>.© 1997–2017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1118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 y="0"/>
            <a:ext cx="9143998" cy="65701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extBox 1"/>
          <p:cNvSpPr txBox="1"/>
          <p:nvPr/>
        </p:nvSpPr>
        <p:spPr>
          <a:xfrm>
            <a:off x="1151133" y="2108794"/>
            <a:ext cx="6589368" cy="4001095"/>
          </a:xfrm>
          <a:prstGeom prst="rect">
            <a:avLst/>
          </a:prstGeom>
        </p:spPr>
        <p:txBody>
          <a:bodyPr wrap="square" rtlCol="0">
            <a:spAutoFit/>
          </a:bodyPr>
          <a:lstStyle/>
          <a:p>
            <a:pPr>
              <a:spcBef>
                <a:spcPts val="600"/>
              </a:spcBef>
              <a:spcAft>
                <a:spcPts val="600"/>
              </a:spcAft>
            </a:pPr>
            <a:r>
              <a:rPr lang="en-CA" sz="1400" i="1" dirty="0" smtClean="0">
                <a:solidFill>
                  <a:schemeClr val="bg1"/>
                </a:solidFill>
                <a:latin typeface="+mj-lt"/>
              </a:rPr>
              <a:t>The number of vendors in the ITSM space has grown substantially in recent years. Product offerings are diverse, and license agreements are increasingly complex. Organizations often do not know where to start, so they make tool procurement decisions based heavily on price. However, the best tool is not the cheapest. The best tool  matches your requirements. </a:t>
            </a:r>
          </a:p>
          <a:p>
            <a:pPr>
              <a:spcBef>
                <a:spcPts val="600"/>
              </a:spcBef>
              <a:spcAft>
                <a:spcPts val="600"/>
              </a:spcAft>
            </a:pPr>
            <a:r>
              <a:rPr lang="en-CA" sz="1400" i="1" dirty="0" smtClean="0">
                <a:solidFill>
                  <a:schemeClr val="bg1"/>
                </a:solidFill>
                <a:latin typeface="+mj-lt"/>
              </a:rPr>
              <a:t>Nuances between on-premises and SaaS-based licensing add to the complexity. Many vendors offer either deployment method, but licensing restrictions make the situation more complicated. Learning the nuances is critical for a successful product selection. </a:t>
            </a:r>
            <a:endParaRPr lang="en-CA" sz="1400" i="1" dirty="0">
              <a:solidFill>
                <a:schemeClr val="bg1"/>
              </a:solidFill>
              <a:latin typeface="+mj-lt"/>
            </a:endParaRPr>
          </a:p>
          <a:p>
            <a:pPr>
              <a:spcBef>
                <a:spcPts val="600"/>
              </a:spcBef>
              <a:spcAft>
                <a:spcPts val="600"/>
              </a:spcAft>
            </a:pPr>
            <a:r>
              <a:rPr lang="en-CA" sz="1400" i="1" dirty="0" smtClean="0">
                <a:solidFill>
                  <a:schemeClr val="bg1"/>
                </a:solidFill>
                <a:latin typeface="+mj-lt"/>
              </a:rPr>
              <a:t>Learning to negotiate is crucial. Vendors </a:t>
            </a:r>
            <a:r>
              <a:rPr lang="en-CA" sz="1400" i="1" dirty="0">
                <a:solidFill>
                  <a:schemeClr val="bg1"/>
                </a:solidFill>
                <a:latin typeface="+mj-lt"/>
              </a:rPr>
              <a:t>have well-honed negotiating strategies </a:t>
            </a:r>
            <a:r>
              <a:rPr lang="en-CA" sz="1400" i="1" dirty="0" smtClean="0">
                <a:solidFill>
                  <a:schemeClr val="bg1"/>
                </a:solidFill>
                <a:latin typeface="+mj-lt"/>
              </a:rPr>
              <a:t>– and </a:t>
            </a:r>
            <a:r>
              <a:rPr lang="en-CA" sz="1400" i="1" dirty="0">
                <a:solidFill>
                  <a:schemeClr val="bg1"/>
                </a:solidFill>
                <a:latin typeface="+mj-lt"/>
              </a:rPr>
              <a:t>they’ll use them </a:t>
            </a:r>
            <a:r>
              <a:rPr lang="en-CA" sz="1400" i="1" dirty="0" smtClean="0">
                <a:solidFill>
                  <a:schemeClr val="bg1"/>
                </a:solidFill>
                <a:latin typeface="+mj-lt"/>
              </a:rPr>
              <a:t>to great effect to ensure that deal revenues are maximized. </a:t>
            </a:r>
            <a:r>
              <a:rPr lang="en-US" sz="1400" i="1" dirty="0">
                <a:solidFill>
                  <a:schemeClr val="bg1"/>
                </a:solidFill>
                <a:latin typeface="+mj-lt"/>
              </a:rPr>
              <a:t>Those negotiating are often not equipped with the necessary skills, just by nature of their job description. </a:t>
            </a:r>
            <a:r>
              <a:rPr lang="en-CA" sz="1400" i="1" dirty="0" smtClean="0">
                <a:solidFill>
                  <a:schemeClr val="bg1"/>
                </a:solidFill>
                <a:latin typeface="+mj-lt"/>
              </a:rPr>
              <a:t>Without </a:t>
            </a:r>
            <a:r>
              <a:rPr lang="en-CA" sz="1400" i="1" dirty="0">
                <a:solidFill>
                  <a:schemeClr val="bg1"/>
                </a:solidFill>
                <a:latin typeface="+mj-lt"/>
              </a:rPr>
              <a:t>understanding your own position and </a:t>
            </a:r>
            <a:r>
              <a:rPr lang="en-CA" sz="1400" i="1" dirty="0" smtClean="0">
                <a:solidFill>
                  <a:schemeClr val="bg1"/>
                </a:solidFill>
                <a:latin typeface="+mj-lt"/>
              </a:rPr>
              <a:t>vendor-specific leverage </a:t>
            </a:r>
            <a:r>
              <a:rPr lang="en-CA" sz="1400" i="1" dirty="0">
                <a:solidFill>
                  <a:schemeClr val="bg1"/>
                </a:solidFill>
                <a:latin typeface="+mj-lt"/>
              </a:rPr>
              <a:t>points, it’s difficult to withstand their </a:t>
            </a:r>
            <a:r>
              <a:rPr lang="en-CA" sz="1400" i="1" dirty="0" smtClean="0">
                <a:solidFill>
                  <a:schemeClr val="bg1"/>
                </a:solidFill>
                <a:latin typeface="+mj-lt"/>
              </a:rPr>
              <a:t>tactics</a:t>
            </a:r>
            <a:r>
              <a:rPr lang="en-CA" sz="1400" i="1" dirty="0">
                <a:solidFill>
                  <a:schemeClr val="bg1"/>
                </a:solidFill>
                <a:latin typeface="+mj-lt"/>
              </a:rPr>
              <a:t>. </a:t>
            </a:r>
          </a:p>
          <a:p>
            <a:pPr>
              <a:spcBef>
                <a:spcPts val="600"/>
              </a:spcBef>
              <a:spcAft>
                <a:spcPts val="600"/>
              </a:spcAft>
            </a:pPr>
            <a:endParaRPr lang="en-CA" sz="1400" i="1" dirty="0">
              <a:solidFill>
                <a:schemeClr val="bg1"/>
              </a:solidFill>
              <a:latin typeface="+mj-lt"/>
            </a:endParaRPr>
          </a:p>
        </p:txBody>
      </p:sp>
      <p:sp>
        <p:nvSpPr>
          <p:cNvPr id="3" name="TextBox 2"/>
          <p:cNvSpPr txBox="1"/>
          <p:nvPr/>
        </p:nvSpPr>
        <p:spPr>
          <a:xfrm>
            <a:off x="3714532" y="5758423"/>
            <a:ext cx="4460917" cy="738664"/>
          </a:xfrm>
          <a:prstGeom prst="rect">
            <a:avLst/>
          </a:prstGeom>
        </p:spPr>
        <p:txBody>
          <a:bodyPr wrap="square" rtlCol="0">
            <a:spAutoFit/>
          </a:bodyPr>
          <a:lstStyle/>
          <a:p>
            <a:pPr algn="r"/>
            <a:r>
              <a:rPr lang="en-CA" sz="1400" b="1" i="1" dirty="0">
                <a:solidFill>
                  <a:schemeClr val="bg1"/>
                </a:solidFill>
              </a:rPr>
              <a:t>Jordan </a:t>
            </a:r>
            <a:r>
              <a:rPr lang="en-CA" sz="1400" b="1" i="1" dirty="0" smtClean="0">
                <a:solidFill>
                  <a:schemeClr val="bg1"/>
                </a:solidFill>
              </a:rPr>
              <a:t>Detmers, </a:t>
            </a:r>
            <a:endParaRPr lang="en-CA" sz="1400" b="1" i="1" dirty="0">
              <a:solidFill>
                <a:schemeClr val="bg1"/>
              </a:solidFill>
            </a:endParaRPr>
          </a:p>
          <a:p>
            <a:pPr algn="r"/>
            <a:r>
              <a:rPr lang="en-CA" sz="1400" i="1" dirty="0">
                <a:solidFill>
                  <a:schemeClr val="bg1"/>
                </a:solidFill>
              </a:rPr>
              <a:t>Research </a:t>
            </a:r>
            <a:r>
              <a:rPr lang="en-CA" sz="1400" i="1" dirty="0" smtClean="0">
                <a:solidFill>
                  <a:schemeClr val="bg1"/>
                </a:solidFill>
              </a:rPr>
              <a:t>Manager, </a:t>
            </a:r>
            <a:r>
              <a:rPr lang="en-CA" sz="1400" i="1" dirty="0">
                <a:solidFill>
                  <a:schemeClr val="bg1"/>
                </a:solidFill>
              </a:rPr>
              <a:t>Infrastructure </a:t>
            </a:r>
            <a:r>
              <a:rPr lang="en-CA" sz="1400" i="1" dirty="0" smtClean="0">
                <a:solidFill>
                  <a:schemeClr val="bg1"/>
                </a:solidFill>
              </a:rPr>
              <a:t>Practice </a:t>
            </a:r>
            <a:r>
              <a:rPr lang="en-CA" sz="1400" i="1" dirty="0">
                <a:solidFill>
                  <a:schemeClr val="bg1"/>
                </a:solidFill>
              </a:rPr>
              <a:t/>
            </a:r>
            <a:br>
              <a:rPr lang="en-CA" sz="1400" i="1" dirty="0">
                <a:solidFill>
                  <a:schemeClr val="bg1"/>
                </a:solidFill>
              </a:rPr>
            </a:br>
            <a:r>
              <a:rPr lang="en-CA" sz="1400" i="1" dirty="0">
                <a:solidFill>
                  <a:schemeClr val="bg1"/>
                </a:solidFill>
              </a:rPr>
              <a:t>Info-Tech Research Group</a:t>
            </a:r>
          </a:p>
        </p:txBody>
      </p:sp>
      <p:sp>
        <p:nvSpPr>
          <p:cNvPr id="4" name="TextBox 3"/>
          <p:cNvSpPr txBox="1"/>
          <p:nvPr/>
        </p:nvSpPr>
        <p:spPr>
          <a:xfrm>
            <a:off x="401491" y="1551059"/>
            <a:ext cx="8487136" cy="307777"/>
          </a:xfrm>
          <a:prstGeom prst="rect">
            <a:avLst/>
          </a:prstGeom>
        </p:spPr>
        <p:txBody>
          <a:bodyPr wrap="square" rtlCol="0">
            <a:spAutoFit/>
          </a:bodyPr>
          <a:lstStyle/>
          <a:p>
            <a:r>
              <a:rPr lang="en-CA" sz="1400" b="1" dirty="0">
                <a:solidFill>
                  <a:schemeClr val="bg1"/>
                </a:solidFill>
              </a:rPr>
              <a:t>The evolving role of ITSM within organizations has made the licensing process more </a:t>
            </a:r>
            <a:r>
              <a:rPr lang="en-CA" sz="1400" b="1" dirty="0" smtClean="0">
                <a:solidFill>
                  <a:schemeClr val="bg1"/>
                </a:solidFill>
              </a:rPr>
              <a:t>complex.</a:t>
            </a:r>
            <a:endParaRPr lang="en-CA" sz="14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53065" y="2001077"/>
            <a:ext cx="598068" cy="528294"/>
          </a:xfrm>
          <a:prstGeom prst="rect">
            <a:avLst/>
          </a:prstGeom>
        </p:spPr>
      </p:pic>
      <p:pic>
        <p:nvPicPr>
          <p:cNvPr id="9" name="Picture 105"/>
          <p:cNvPicPr>
            <a:picLocks noChangeAspect="1"/>
          </p:cNvPicPr>
          <p:nvPr/>
        </p:nvPicPr>
        <p:blipFill>
          <a:blip r:embed="rId3"/>
          <a:stretch>
            <a:fillRect/>
          </a:stretch>
        </p:blipFill>
        <p:spPr>
          <a:xfrm>
            <a:off x="1804472" y="5355568"/>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40664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Picture 15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1124793"/>
            <a:ext cx="9144000" cy="5402494"/>
          </a:xfrm>
          <a:prstGeom prst="rect">
            <a:avLst/>
          </a:prstGeom>
        </p:spPr>
      </p:pic>
      <p:cxnSp>
        <p:nvCxnSpPr>
          <p:cNvPr id="51" name="Curved Connector 50"/>
          <p:cNvCxnSpPr>
            <a:stCxn id="137" idx="1"/>
            <a:endCxn id="29" idx="3"/>
          </p:cNvCxnSpPr>
          <p:nvPr/>
        </p:nvCxnSpPr>
        <p:spPr>
          <a:xfrm rot="10800000" flipV="1">
            <a:off x="5539824" y="1496457"/>
            <a:ext cx="2773891" cy="4333091"/>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p:cNvCxnSpPr>
            <a:stCxn id="134" idx="1"/>
            <a:endCxn id="29" idx="3"/>
          </p:cNvCxnSpPr>
          <p:nvPr/>
        </p:nvCxnSpPr>
        <p:spPr>
          <a:xfrm rot="10800000" flipV="1">
            <a:off x="5539823" y="2138687"/>
            <a:ext cx="2774932" cy="3690862"/>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urved Connector 54"/>
          <p:cNvCxnSpPr>
            <a:stCxn id="133" idx="1"/>
            <a:endCxn id="29" idx="3"/>
          </p:cNvCxnSpPr>
          <p:nvPr/>
        </p:nvCxnSpPr>
        <p:spPr>
          <a:xfrm rot="10800000" flipV="1">
            <a:off x="5539824" y="2799839"/>
            <a:ext cx="2807551" cy="3029710"/>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p:cNvCxnSpPr>
            <a:stCxn id="141" idx="1"/>
            <a:endCxn id="29" idx="3"/>
          </p:cNvCxnSpPr>
          <p:nvPr/>
        </p:nvCxnSpPr>
        <p:spPr>
          <a:xfrm rot="10800000" flipV="1">
            <a:off x="5539824" y="3492439"/>
            <a:ext cx="2773891" cy="2337110"/>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urved Connector 58"/>
          <p:cNvCxnSpPr>
            <a:stCxn id="139" idx="1"/>
            <a:endCxn id="29" idx="3"/>
          </p:cNvCxnSpPr>
          <p:nvPr/>
        </p:nvCxnSpPr>
        <p:spPr>
          <a:xfrm rot="10800000" flipV="1">
            <a:off x="5539824" y="4197533"/>
            <a:ext cx="2777415" cy="1632016"/>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p:cNvCxnSpPr>
            <a:stCxn id="135" idx="3"/>
            <a:endCxn id="29" idx="1"/>
          </p:cNvCxnSpPr>
          <p:nvPr/>
        </p:nvCxnSpPr>
        <p:spPr>
          <a:xfrm>
            <a:off x="824234" y="4188822"/>
            <a:ext cx="2770415" cy="1640727"/>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p:cNvCxnSpPr>
            <a:stCxn id="136" idx="3"/>
            <a:endCxn id="29" idx="1"/>
          </p:cNvCxnSpPr>
          <p:nvPr/>
        </p:nvCxnSpPr>
        <p:spPr>
          <a:xfrm>
            <a:off x="832302" y="3493058"/>
            <a:ext cx="2762347" cy="2336491"/>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140" idx="3"/>
            <a:endCxn id="29" idx="1"/>
          </p:cNvCxnSpPr>
          <p:nvPr/>
        </p:nvCxnSpPr>
        <p:spPr>
          <a:xfrm>
            <a:off x="840618" y="2734908"/>
            <a:ext cx="2754031" cy="3094641"/>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urved Connector 25"/>
          <p:cNvCxnSpPr>
            <a:stCxn id="138" idx="3"/>
            <a:endCxn id="29" idx="1"/>
          </p:cNvCxnSpPr>
          <p:nvPr/>
        </p:nvCxnSpPr>
        <p:spPr>
          <a:xfrm>
            <a:off x="824509" y="2131289"/>
            <a:ext cx="2770140" cy="3698260"/>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132" idx="3"/>
            <a:endCxn id="29" idx="1"/>
          </p:cNvCxnSpPr>
          <p:nvPr/>
        </p:nvCxnSpPr>
        <p:spPr>
          <a:xfrm>
            <a:off x="876095" y="1502229"/>
            <a:ext cx="2718554" cy="4327320"/>
          </a:xfrm>
          <a:prstGeom prst="curvedConnector3">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p:txBody>
          <a:bodyPr/>
          <a:lstStyle/>
          <a:p>
            <a:r>
              <a:rPr lang="en-CA" dirty="0"/>
              <a:t>Use these </a:t>
            </a:r>
            <a:r>
              <a:rPr lang="en-CA" dirty="0" smtClean="0"/>
              <a:t>10 secrets </a:t>
            </a:r>
            <a:r>
              <a:rPr lang="en-CA" dirty="0"/>
              <a:t>of ITSM </a:t>
            </a:r>
            <a:r>
              <a:rPr lang="en-CA" dirty="0" smtClean="0"/>
              <a:t>licensing to </a:t>
            </a:r>
            <a:r>
              <a:rPr lang="en-CA" dirty="0"/>
              <a:t>achieve better outcomes in contract negotiation</a:t>
            </a:r>
          </a:p>
        </p:txBody>
      </p:sp>
      <p:sp>
        <p:nvSpPr>
          <p:cNvPr id="2" name="Round Diagonal Corner Rectangle 1"/>
          <p:cNvSpPr/>
          <p:nvPr/>
        </p:nvSpPr>
        <p:spPr>
          <a:xfrm>
            <a:off x="969539" y="1256868"/>
            <a:ext cx="3343153" cy="479750"/>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1. Evaluate on-premises vs. SaaS solutions to find the best fit.</a:t>
            </a:r>
            <a:endParaRPr lang="en-CA" sz="1400" b="1" dirty="0">
              <a:solidFill>
                <a:schemeClr val="bg1"/>
              </a:solidFill>
            </a:endParaRPr>
          </a:p>
        </p:txBody>
      </p:sp>
      <p:sp>
        <p:nvSpPr>
          <p:cNvPr id="5" name="Round Diagonal Corner Rectangle 4"/>
          <p:cNvSpPr/>
          <p:nvPr/>
        </p:nvSpPr>
        <p:spPr>
          <a:xfrm>
            <a:off x="969539" y="2553676"/>
            <a:ext cx="3343153" cy="502598"/>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3. Establish </a:t>
            </a:r>
            <a:r>
              <a:rPr lang="en-CA" sz="1400" b="1" dirty="0">
                <a:solidFill>
                  <a:schemeClr val="bg1"/>
                </a:solidFill>
              </a:rPr>
              <a:t>clear guidelines surrounding data </a:t>
            </a:r>
            <a:r>
              <a:rPr lang="en-CA" sz="1400" b="1" dirty="0" smtClean="0">
                <a:solidFill>
                  <a:schemeClr val="bg1"/>
                </a:solidFill>
              </a:rPr>
              <a:t>governance.</a:t>
            </a:r>
            <a:endParaRPr lang="en-CA" sz="1400" b="1" dirty="0">
              <a:solidFill>
                <a:schemeClr val="bg1"/>
              </a:solidFill>
            </a:endParaRPr>
          </a:p>
        </p:txBody>
      </p:sp>
      <p:sp>
        <p:nvSpPr>
          <p:cNvPr id="6" name="Round Diagonal Corner Rectangle 5"/>
          <p:cNvSpPr/>
          <p:nvPr/>
        </p:nvSpPr>
        <p:spPr>
          <a:xfrm>
            <a:off x="969539" y="3254910"/>
            <a:ext cx="3343153" cy="499186"/>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4. Beware </a:t>
            </a:r>
            <a:r>
              <a:rPr lang="en-CA" sz="1400" b="1" dirty="0">
                <a:solidFill>
                  <a:schemeClr val="bg1"/>
                </a:solidFill>
              </a:rPr>
              <a:t>of bundle </a:t>
            </a:r>
            <a:r>
              <a:rPr lang="en-CA" sz="1400" b="1" dirty="0" smtClean="0">
                <a:solidFill>
                  <a:schemeClr val="bg1"/>
                </a:solidFill>
              </a:rPr>
              <a:t>blunders; you can always upgrade.</a:t>
            </a:r>
            <a:endParaRPr lang="en-CA" sz="1400" b="1" dirty="0">
              <a:solidFill>
                <a:schemeClr val="bg1"/>
              </a:solidFill>
            </a:endParaRPr>
          </a:p>
        </p:txBody>
      </p:sp>
      <p:sp>
        <p:nvSpPr>
          <p:cNvPr id="7" name="Round Diagonal Corner Rectangle 6"/>
          <p:cNvSpPr/>
          <p:nvPr/>
        </p:nvSpPr>
        <p:spPr>
          <a:xfrm>
            <a:off x="4785040" y="3960000"/>
            <a:ext cx="3343153" cy="484554"/>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10. Assess your vendor to mitigate the risks of your agreement.</a:t>
            </a:r>
            <a:endParaRPr lang="en-CA" sz="1400" b="1" dirty="0">
              <a:solidFill>
                <a:schemeClr val="bg1"/>
              </a:solidFill>
            </a:endParaRPr>
          </a:p>
        </p:txBody>
      </p:sp>
      <p:sp>
        <p:nvSpPr>
          <p:cNvPr id="8" name="Round Diagonal Corner Rectangle 7"/>
          <p:cNvSpPr/>
          <p:nvPr/>
        </p:nvSpPr>
        <p:spPr>
          <a:xfrm>
            <a:off x="4785040" y="2557082"/>
            <a:ext cx="3343153" cy="502598"/>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8. Don’t </a:t>
            </a:r>
            <a:r>
              <a:rPr lang="en-CA" sz="1400" b="1" dirty="0">
                <a:solidFill>
                  <a:schemeClr val="bg1"/>
                </a:solidFill>
              </a:rPr>
              <a:t>ask your vendor for best </a:t>
            </a:r>
            <a:r>
              <a:rPr lang="en-CA" sz="1400" b="1" dirty="0" smtClean="0">
                <a:solidFill>
                  <a:schemeClr val="bg1"/>
                </a:solidFill>
              </a:rPr>
              <a:t>practices; define your own.</a:t>
            </a:r>
            <a:endParaRPr lang="en-CA" sz="1400" b="1" dirty="0">
              <a:solidFill>
                <a:schemeClr val="bg1"/>
              </a:solidFill>
            </a:endParaRPr>
          </a:p>
        </p:txBody>
      </p:sp>
      <p:sp>
        <p:nvSpPr>
          <p:cNvPr id="11" name="Round Diagonal Corner Rectangle 10"/>
          <p:cNvSpPr/>
          <p:nvPr/>
        </p:nvSpPr>
        <p:spPr>
          <a:xfrm>
            <a:off x="969542" y="3937583"/>
            <a:ext cx="3343150" cy="502480"/>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5. Negotiate </a:t>
            </a:r>
            <a:r>
              <a:rPr lang="en-CA" sz="1400" b="1" dirty="0">
                <a:solidFill>
                  <a:schemeClr val="bg1"/>
                </a:solidFill>
              </a:rPr>
              <a:t>for the </a:t>
            </a:r>
            <a:r>
              <a:rPr lang="en-CA" sz="1400" b="1" dirty="0" smtClean="0">
                <a:solidFill>
                  <a:schemeClr val="bg1"/>
                </a:solidFill>
              </a:rPr>
              <a:t>future to plan for growth.</a:t>
            </a:r>
            <a:endParaRPr lang="en-CA" sz="1400" b="1" dirty="0">
              <a:solidFill>
                <a:schemeClr val="bg1"/>
              </a:solidFill>
            </a:endParaRPr>
          </a:p>
        </p:txBody>
      </p:sp>
      <p:sp>
        <p:nvSpPr>
          <p:cNvPr id="12" name="Round Diagonal Corner Rectangle 11"/>
          <p:cNvSpPr/>
          <p:nvPr/>
        </p:nvSpPr>
        <p:spPr>
          <a:xfrm>
            <a:off x="4785040" y="1259094"/>
            <a:ext cx="3343153" cy="484087"/>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6. Define </a:t>
            </a:r>
            <a:r>
              <a:rPr lang="en-CA" sz="1400" b="1" dirty="0">
                <a:solidFill>
                  <a:schemeClr val="bg1"/>
                </a:solidFill>
              </a:rPr>
              <a:t>an exit strategy up </a:t>
            </a:r>
            <a:r>
              <a:rPr lang="en-CA" sz="1400" b="1" dirty="0" smtClean="0">
                <a:solidFill>
                  <a:schemeClr val="bg1"/>
                </a:solidFill>
              </a:rPr>
              <a:t>front to avoid conflict later. </a:t>
            </a:r>
            <a:endParaRPr lang="en-CA" sz="1400" b="1" dirty="0">
              <a:solidFill>
                <a:schemeClr val="bg1"/>
              </a:solidFill>
            </a:endParaRPr>
          </a:p>
        </p:txBody>
      </p:sp>
      <p:sp>
        <p:nvSpPr>
          <p:cNvPr id="13" name="Round Diagonal Corner Rectangle 12"/>
          <p:cNvSpPr/>
          <p:nvPr/>
        </p:nvSpPr>
        <p:spPr>
          <a:xfrm>
            <a:off x="4785040" y="1898714"/>
            <a:ext cx="3343153" cy="479750"/>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7. Create protocols for renewals to avoid unexpected price increases. </a:t>
            </a:r>
            <a:endParaRPr lang="en-CA" sz="1400" b="1" dirty="0">
              <a:solidFill>
                <a:schemeClr val="bg1"/>
              </a:solidFill>
            </a:endParaRPr>
          </a:p>
        </p:txBody>
      </p:sp>
      <p:sp>
        <p:nvSpPr>
          <p:cNvPr id="14" name="Round Diagonal Corner Rectangle 13"/>
          <p:cNvSpPr/>
          <p:nvPr/>
        </p:nvSpPr>
        <p:spPr>
          <a:xfrm>
            <a:off x="4785041" y="3262040"/>
            <a:ext cx="3343153" cy="498194"/>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9. Know </a:t>
            </a:r>
            <a:r>
              <a:rPr lang="en-CA" sz="1400" b="1" dirty="0">
                <a:solidFill>
                  <a:schemeClr val="bg1"/>
                </a:solidFill>
              </a:rPr>
              <a:t>your </a:t>
            </a:r>
            <a:r>
              <a:rPr lang="en-CA" sz="1400" b="1" dirty="0" smtClean="0">
                <a:solidFill>
                  <a:schemeClr val="bg1"/>
                </a:solidFill>
              </a:rPr>
              <a:t>ITSM strategy </a:t>
            </a:r>
            <a:r>
              <a:rPr lang="en-CA" sz="1400" b="1" dirty="0">
                <a:solidFill>
                  <a:schemeClr val="bg1"/>
                </a:solidFill>
              </a:rPr>
              <a:t>so you know which license tier to </a:t>
            </a:r>
            <a:r>
              <a:rPr lang="en-CA" sz="1400" b="1" dirty="0" smtClean="0">
                <a:solidFill>
                  <a:schemeClr val="bg1"/>
                </a:solidFill>
              </a:rPr>
              <a:t>buy.</a:t>
            </a:r>
            <a:endParaRPr lang="en-CA" sz="1400" b="1" dirty="0">
              <a:solidFill>
                <a:schemeClr val="bg1"/>
              </a:solidFill>
            </a:endParaRPr>
          </a:p>
        </p:txBody>
      </p:sp>
      <p:sp>
        <p:nvSpPr>
          <p:cNvPr id="15" name="Round Diagonal Corner Rectangle 14"/>
          <p:cNvSpPr/>
          <p:nvPr/>
        </p:nvSpPr>
        <p:spPr>
          <a:xfrm>
            <a:off x="969539" y="1872353"/>
            <a:ext cx="3343153" cy="496558"/>
          </a:xfrm>
          <a:prstGeom prst="round2Diag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2. Use </a:t>
            </a:r>
            <a:r>
              <a:rPr lang="en-CA" sz="1400" b="1" dirty="0">
                <a:solidFill>
                  <a:schemeClr val="bg1"/>
                </a:solidFill>
              </a:rPr>
              <a:t>an audit </a:t>
            </a:r>
            <a:r>
              <a:rPr lang="en-CA" sz="1400" b="1" dirty="0" smtClean="0">
                <a:solidFill>
                  <a:schemeClr val="bg1"/>
                </a:solidFill>
              </a:rPr>
              <a:t>clause to define audit scope and protect yourself.</a:t>
            </a:r>
            <a:endParaRPr lang="en-CA" sz="1400" b="1" dirty="0">
              <a:solidFill>
                <a:schemeClr val="bg1"/>
              </a:solidFill>
            </a:endParaRPr>
          </a:p>
        </p:txBody>
      </p:sp>
      <p:sp>
        <p:nvSpPr>
          <p:cNvPr id="29" name="Rounded Rectangle 28"/>
          <p:cNvSpPr/>
          <p:nvPr/>
        </p:nvSpPr>
        <p:spPr>
          <a:xfrm>
            <a:off x="3594649" y="5340383"/>
            <a:ext cx="1945174" cy="978331"/>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dirty="0" smtClean="0"/>
              <a:t>Contract Negotiation</a:t>
            </a:r>
            <a:endParaRPr lang="en-CA" sz="2400" dirty="0"/>
          </a:p>
        </p:txBody>
      </p:sp>
      <p:pic>
        <p:nvPicPr>
          <p:cNvPr id="132" name="Picture 1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602" y="1303079"/>
            <a:ext cx="551493" cy="398300"/>
          </a:xfrm>
          <a:prstGeom prst="rect">
            <a:avLst/>
          </a:prstGeom>
        </p:spPr>
      </p:pic>
      <p:pic>
        <p:nvPicPr>
          <p:cNvPr id="133" name="Picture 1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7374" y="2565277"/>
            <a:ext cx="410484" cy="469123"/>
          </a:xfrm>
          <a:prstGeom prst="rect">
            <a:avLst/>
          </a:prstGeom>
        </p:spPr>
      </p:pic>
      <p:pic>
        <p:nvPicPr>
          <p:cNvPr id="134" name="Picture 1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14755" y="1901678"/>
            <a:ext cx="474017" cy="474017"/>
          </a:xfrm>
          <a:prstGeom prst="rect">
            <a:avLst/>
          </a:prstGeom>
        </p:spPr>
      </p:pic>
      <p:pic>
        <p:nvPicPr>
          <p:cNvPr id="135" name="Picture 1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5746" y="3954578"/>
            <a:ext cx="468488" cy="468488"/>
          </a:xfrm>
          <a:prstGeom prst="rect">
            <a:avLst/>
          </a:prstGeom>
        </p:spPr>
      </p:pic>
      <p:pic>
        <p:nvPicPr>
          <p:cNvPr id="136" name="Picture 13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6007" y="3254910"/>
            <a:ext cx="476295" cy="476295"/>
          </a:xfrm>
          <a:prstGeom prst="rect">
            <a:avLst/>
          </a:prstGeom>
        </p:spPr>
      </p:pic>
      <p:pic>
        <p:nvPicPr>
          <p:cNvPr id="137" name="Picture 13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13714" y="1333139"/>
            <a:ext cx="415719" cy="326637"/>
          </a:xfrm>
          <a:prstGeom prst="rect">
            <a:avLst/>
          </a:prstGeom>
        </p:spPr>
      </p:pic>
      <p:pic>
        <p:nvPicPr>
          <p:cNvPr id="138" name="Picture 13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359" y="1898714"/>
            <a:ext cx="465150" cy="465150"/>
          </a:xfrm>
          <a:prstGeom prst="rect">
            <a:avLst/>
          </a:prstGeom>
        </p:spPr>
      </p:pic>
      <p:pic>
        <p:nvPicPr>
          <p:cNvPr id="139" name="Picture 13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17238" y="3955002"/>
            <a:ext cx="485061" cy="485061"/>
          </a:xfrm>
          <a:prstGeom prst="rect">
            <a:avLst/>
          </a:prstGeom>
        </p:spPr>
      </p:pic>
      <p:pic>
        <p:nvPicPr>
          <p:cNvPr id="140" name="Picture 13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0081" y="2507988"/>
            <a:ext cx="480537" cy="453840"/>
          </a:xfrm>
          <a:prstGeom prst="rect">
            <a:avLst/>
          </a:prstGeom>
        </p:spPr>
      </p:pic>
      <p:pic>
        <p:nvPicPr>
          <p:cNvPr id="141" name="Picture 14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313714" y="3254910"/>
            <a:ext cx="475058" cy="475058"/>
          </a:xfrm>
          <a:prstGeom prst="rect">
            <a:avLst/>
          </a:prstGeom>
        </p:spPr>
      </p:pic>
      <p:grpSp>
        <p:nvGrpSpPr>
          <p:cNvPr id="35" name="Group 34"/>
          <p:cNvGrpSpPr/>
          <p:nvPr/>
        </p:nvGrpSpPr>
        <p:grpSpPr>
          <a:xfrm>
            <a:off x="0" y="6422955"/>
            <a:ext cx="9144000" cy="437555"/>
            <a:chOff x="0" y="6422955"/>
            <a:chExt cx="9144000" cy="437555"/>
          </a:xfrm>
        </p:grpSpPr>
        <p:pic>
          <p:nvPicPr>
            <p:cNvPr id="36" name="Picture 3">
              <a:hlinkClick r:id="rId13"/>
            </p:cNvPr>
            <p:cNvPicPr>
              <a:picLocks noChangeAspect="1" noChangeArrowheads="1"/>
            </p:cNvPicPr>
            <p:nvPr/>
          </p:nvPicPr>
          <p:blipFill>
            <a:blip r:embed="rId14"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1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3419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191" y="2753457"/>
            <a:ext cx="9142853" cy="3760631"/>
          </a:xfrm>
          <a:prstGeom prst="rect">
            <a:avLst/>
          </a:prstGeom>
        </p:spPr>
      </p:pic>
      <p:pic>
        <p:nvPicPr>
          <p:cNvPr id="57" name="Picture 5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 y="1124793"/>
            <a:ext cx="9142853" cy="2848396"/>
          </a:xfrm>
          <a:prstGeom prst="rect">
            <a:avLst/>
          </a:prstGeom>
        </p:spPr>
      </p:pic>
      <p:pic>
        <p:nvPicPr>
          <p:cNvPr id="62" name="Picture 6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190515" y="2725820"/>
            <a:ext cx="2447426" cy="1470867"/>
          </a:xfrm>
          <a:prstGeom prst="rect">
            <a:avLst/>
          </a:prstGeom>
        </p:spPr>
      </p:pic>
      <p:grpSp>
        <p:nvGrpSpPr>
          <p:cNvPr id="18" name="Group 17"/>
          <p:cNvGrpSpPr/>
          <p:nvPr/>
        </p:nvGrpSpPr>
        <p:grpSpPr>
          <a:xfrm>
            <a:off x="2272286" y="2336437"/>
            <a:ext cx="4793279" cy="4013854"/>
            <a:chOff x="2244229" y="2758568"/>
            <a:chExt cx="4634523" cy="3548448"/>
          </a:xfrm>
        </p:grpSpPr>
        <p:sp>
          <p:nvSpPr>
            <p:cNvPr id="11" name="Trapezoid 10"/>
            <p:cNvSpPr/>
            <p:nvPr/>
          </p:nvSpPr>
          <p:spPr>
            <a:xfrm>
              <a:off x="2244229" y="2758568"/>
              <a:ext cx="4634523" cy="3548448"/>
            </a:xfrm>
            <a:prstGeom prst="trapezoid">
              <a:avLst>
                <a:gd name="adj" fmla="val 46272"/>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7" name="Group 16"/>
            <p:cNvGrpSpPr/>
            <p:nvPr/>
          </p:nvGrpSpPr>
          <p:grpSpPr>
            <a:xfrm>
              <a:off x="4270295" y="2783530"/>
              <a:ext cx="582396" cy="3523486"/>
              <a:chOff x="4270295" y="2783530"/>
              <a:chExt cx="582396" cy="3523486"/>
            </a:xfrm>
          </p:grpSpPr>
          <p:sp>
            <p:nvSpPr>
              <p:cNvPr id="12" name="Trapezoid 11"/>
              <p:cNvSpPr/>
              <p:nvPr/>
            </p:nvSpPr>
            <p:spPr>
              <a:xfrm>
                <a:off x="4270295" y="5502033"/>
                <a:ext cx="582396" cy="804983"/>
              </a:xfrm>
              <a:prstGeom prst="trapezoid">
                <a:avLst>
                  <a:gd name="adj" fmla="val 1963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400" b="1" dirty="0" smtClean="0"/>
                  <a:t>1</a:t>
                </a:r>
                <a:endParaRPr lang="en-CA" sz="4400" b="1" dirty="0"/>
              </a:p>
            </p:txBody>
          </p:sp>
          <p:sp>
            <p:nvSpPr>
              <p:cNvPr id="13" name="Trapezoid 12"/>
              <p:cNvSpPr/>
              <p:nvPr/>
            </p:nvSpPr>
            <p:spPr>
              <a:xfrm>
                <a:off x="4377733" y="4433902"/>
                <a:ext cx="359509" cy="648677"/>
              </a:xfrm>
              <a:prstGeom prst="trapezoid">
                <a:avLst>
                  <a:gd name="adj" fmla="val 20311"/>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200" b="1" dirty="0" smtClean="0"/>
                  <a:t>2</a:t>
                </a:r>
                <a:endParaRPr lang="en-CA" sz="3200" b="1" dirty="0"/>
              </a:p>
            </p:txBody>
          </p:sp>
          <p:sp>
            <p:nvSpPr>
              <p:cNvPr id="15" name="Trapezoid 14"/>
              <p:cNvSpPr/>
              <p:nvPr/>
            </p:nvSpPr>
            <p:spPr>
              <a:xfrm>
                <a:off x="4497088" y="2783530"/>
                <a:ext cx="120797" cy="367382"/>
              </a:xfrm>
              <a:prstGeom prst="trapezoi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rapezoid 13"/>
              <p:cNvSpPr/>
              <p:nvPr/>
            </p:nvSpPr>
            <p:spPr>
              <a:xfrm>
                <a:off x="4453707" y="3545404"/>
                <a:ext cx="207563" cy="469044"/>
              </a:xfrm>
              <a:prstGeom prst="trapezoid">
                <a:avLst>
                  <a:gd name="adj" fmla="val 17196"/>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smtClean="0"/>
                  <a:t>3</a:t>
                </a:r>
                <a:endParaRPr lang="en-CA" sz="2400" b="1" dirty="0"/>
              </a:p>
            </p:txBody>
          </p:sp>
        </p:grpSp>
      </p:grpSp>
      <p:sp>
        <p:nvSpPr>
          <p:cNvPr id="40" name="Oval 39"/>
          <p:cNvSpPr/>
          <p:nvPr/>
        </p:nvSpPr>
        <p:spPr>
          <a:xfrm>
            <a:off x="1479956" y="2817203"/>
            <a:ext cx="2896084" cy="2603443"/>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Info-Tech provides a roadmap for ITSM tool procurement and implementation</a:t>
            </a:r>
            <a:endParaRPr lang="en-CA" dirty="0"/>
          </a:p>
        </p:txBody>
      </p:sp>
      <p:grpSp>
        <p:nvGrpSpPr>
          <p:cNvPr id="31" name="Group 30"/>
          <p:cNvGrpSpPr/>
          <p:nvPr/>
        </p:nvGrpSpPr>
        <p:grpSpPr>
          <a:xfrm>
            <a:off x="5675333" y="4066454"/>
            <a:ext cx="2546346" cy="2270059"/>
            <a:chOff x="5351668" y="3783726"/>
            <a:chExt cx="2546346" cy="2270059"/>
          </a:xfrm>
        </p:grpSpPr>
        <p:sp>
          <p:nvSpPr>
            <p:cNvPr id="23" name="Teardrop 22"/>
            <p:cNvSpPr/>
            <p:nvPr/>
          </p:nvSpPr>
          <p:spPr>
            <a:xfrm rot="10800000">
              <a:off x="5351668" y="3783726"/>
              <a:ext cx="2546346" cy="2270059"/>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TextBox 25"/>
            <p:cNvSpPr txBox="1"/>
            <p:nvPr/>
          </p:nvSpPr>
          <p:spPr>
            <a:xfrm>
              <a:off x="5552768" y="4201015"/>
              <a:ext cx="2345246" cy="1446550"/>
            </a:xfrm>
            <a:prstGeom prst="rect">
              <a:avLst/>
            </a:prstGeom>
          </p:spPr>
          <p:txBody>
            <a:bodyPr wrap="square" rtlCol="0">
              <a:spAutoFit/>
            </a:bodyPr>
            <a:lstStyle/>
            <a:p>
              <a:r>
                <a:rPr lang="en-CA" b="1" dirty="0" smtClean="0">
                  <a:solidFill>
                    <a:schemeClr val="bg1"/>
                  </a:solidFill>
                </a:rPr>
                <a:t>Vendor Selection</a:t>
              </a:r>
            </a:p>
            <a:p>
              <a:pPr marL="180000" indent="-180000">
                <a:buFont typeface="Arial" panose="020B0604020202020204" pitchFamily="34" charset="0"/>
                <a:buChar char="•"/>
              </a:pPr>
              <a:r>
                <a:rPr lang="en-CA" sz="1400" b="1" dirty="0" smtClean="0">
                  <a:solidFill>
                    <a:schemeClr val="bg1"/>
                  </a:solidFill>
                </a:rPr>
                <a:t>Review ITSM tools on Software Reviews</a:t>
              </a:r>
            </a:p>
            <a:p>
              <a:pPr marL="180000" indent="-180000">
                <a:buFont typeface="Arial" panose="020B0604020202020204" pitchFamily="34" charset="0"/>
                <a:buChar char="•"/>
              </a:pPr>
              <a:r>
                <a:rPr lang="en-CA" sz="1400" b="1" dirty="0" smtClean="0">
                  <a:solidFill>
                    <a:schemeClr val="bg1"/>
                  </a:solidFill>
                </a:rPr>
                <a:t>Create shortlist</a:t>
              </a:r>
            </a:p>
            <a:p>
              <a:pPr marL="180000" indent="-180000">
                <a:buFont typeface="Arial" panose="020B0604020202020204" pitchFamily="34" charset="0"/>
                <a:buChar char="•"/>
              </a:pPr>
              <a:r>
                <a:rPr lang="en-CA" sz="1400" b="1" dirty="0" smtClean="0">
                  <a:solidFill>
                    <a:schemeClr val="bg1"/>
                  </a:solidFill>
                </a:rPr>
                <a:t>Select candidate vendor</a:t>
              </a:r>
            </a:p>
          </p:txBody>
        </p:sp>
      </p:grpSp>
      <p:grpSp>
        <p:nvGrpSpPr>
          <p:cNvPr id="32" name="Group 31"/>
          <p:cNvGrpSpPr/>
          <p:nvPr/>
        </p:nvGrpSpPr>
        <p:grpSpPr>
          <a:xfrm>
            <a:off x="1711559" y="3050997"/>
            <a:ext cx="2164671" cy="1910162"/>
            <a:chOff x="1869907" y="2734885"/>
            <a:chExt cx="2164671" cy="1910162"/>
          </a:xfrm>
        </p:grpSpPr>
        <p:sp>
          <p:nvSpPr>
            <p:cNvPr id="24" name="Teardrop 23"/>
            <p:cNvSpPr/>
            <p:nvPr/>
          </p:nvSpPr>
          <p:spPr>
            <a:xfrm rot="10800000" flipH="1">
              <a:off x="1869907" y="2734885"/>
              <a:ext cx="2164671" cy="1910162"/>
            </a:xfrm>
            <a:prstGeom prst="teardrop">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TextBox 26"/>
            <p:cNvSpPr txBox="1"/>
            <p:nvPr/>
          </p:nvSpPr>
          <p:spPr>
            <a:xfrm>
              <a:off x="2026697" y="3023442"/>
              <a:ext cx="1936601" cy="1231106"/>
            </a:xfrm>
            <a:prstGeom prst="rect">
              <a:avLst/>
            </a:prstGeom>
          </p:spPr>
          <p:txBody>
            <a:bodyPr wrap="square" rtlCol="0">
              <a:spAutoFit/>
            </a:bodyPr>
            <a:lstStyle/>
            <a:p>
              <a:r>
                <a:rPr lang="en-CA" sz="1600" b="1" dirty="0" smtClean="0">
                  <a:solidFill>
                    <a:schemeClr val="bg1"/>
                  </a:solidFill>
                </a:rPr>
                <a:t>Secrets of ITSM Licensing</a:t>
              </a:r>
            </a:p>
            <a:p>
              <a:pPr marL="180000" indent="-180000">
                <a:buFont typeface="Arial" panose="020B0604020202020204" pitchFamily="34" charset="0"/>
                <a:buChar char="•"/>
              </a:pPr>
              <a:r>
                <a:rPr lang="en-CA" sz="1400" b="1" dirty="0" smtClean="0">
                  <a:solidFill>
                    <a:schemeClr val="bg1"/>
                  </a:solidFill>
                </a:rPr>
                <a:t>Review licensing secrets</a:t>
              </a:r>
              <a:endParaRPr lang="en-CA" sz="1400" b="1" dirty="0">
                <a:solidFill>
                  <a:schemeClr val="bg1"/>
                </a:solidFill>
              </a:endParaRPr>
            </a:p>
            <a:p>
              <a:pPr marL="180000" indent="-180000">
                <a:buFont typeface="Arial" panose="020B0604020202020204" pitchFamily="34" charset="0"/>
                <a:buChar char="•"/>
              </a:pPr>
              <a:r>
                <a:rPr lang="en-CA" sz="1400" b="1" dirty="0" smtClean="0">
                  <a:solidFill>
                    <a:schemeClr val="bg1"/>
                  </a:solidFill>
                </a:rPr>
                <a:t>Negotiate contract</a:t>
              </a:r>
            </a:p>
          </p:txBody>
        </p:sp>
      </p:grpSp>
      <p:grpSp>
        <p:nvGrpSpPr>
          <p:cNvPr id="30" name="Group 29"/>
          <p:cNvGrpSpPr/>
          <p:nvPr/>
        </p:nvGrpSpPr>
        <p:grpSpPr>
          <a:xfrm>
            <a:off x="5235226" y="2126052"/>
            <a:ext cx="1947013" cy="1605017"/>
            <a:chOff x="5132212" y="1710812"/>
            <a:chExt cx="1947013" cy="1605017"/>
          </a:xfrm>
        </p:grpSpPr>
        <p:sp>
          <p:nvSpPr>
            <p:cNvPr id="25" name="Teardrop 24"/>
            <p:cNvSpPr/>
            <p:nvPr/>
          </p:nvSpPr>
          <p:spPr>
            <a:xfrm rot="10800000">
              <a:off x="5132212" y="1710812"/>
              <a:ext cx="1873271" cy="1605017"/>
            </a:xfrm>
            <a:prstGeom prst="teardrop">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TextBox 27"/>
            <p:cNvSpPr txBox="1"/>
            <p:nvPr/>
          </p:nvSpPr>
          <p:spPr>
            <a:xfrm>
              <a:off x="5132212" y="2245653"/>
              <a:ext cx="1947013" cy="523220"/>
            </a:xfrm>
            <a:prstGeom prst="rect">
              <a:avLst/>
            </a:prstGeom>
          </p:spPr>
          <p:txBody>
            <a:bodyPr wrap="square" rtlCol="0">
              <a:spAutoFit/>
            </a:bodyPr>
            <a:lstStyle/>
            <a:p>
              <a:r>
                <a:rPr lang="en-CA" sz="1400" b="1" dirty="0" smtClean="0">
                  <a:solidFill>
                    <a:schemeClr val="bg1"/>
                  </a:solidFill>
                </a:rPr>
                <a:t>Build an ITSM Tool Implementation Plan</a:t>
              </a:r>
            </a:p>
          </p:txBody>
        </p:sp>
      </p:grpSp>
      <p:grpSp>
        <p:nvGrpSpPr>
          <p:cNvPr id="36" name="Group 35"/>
          <p:cNvGrpSpPr/>
          <p:nvPr/>
        </p:nvGrpSpPr>
        <p:grpSpPr>
          <a:xfrm>
            <a:off x="391464" y="2090468"/>
            <a:ext cx="1476885" cy="1506212"/>
            <a:chOff x="526823" y="1627886"/>
            <a:chExt cx="1604858" cy="1596880"/>
          </a:xfrm>
        </p:grpSpPr>
        <p:sp>
          <p:nvSpPr>
            <p:cNvPr id="20" name="Rounded Rectangle 19"/>
            <p:cNvSpPr/>
            <p:nvPr/>
          </p:nvSpPr>
          <p:spPr>
            <a:xfrm>
              <a:off x="876905" y="2506232"/>
              <a:ext cx="110613" cy="71853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ounded Rectangle 20"/>
            <p:cNvSpPr/>
            <p:nvPr/>
          </p:nvSpPr>
          <p:spPr>
            <a:xfrm>
              <a:off x="1623006" y="2305963"/>
              <a:ext cx="110613" cy="718534"/>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rapezoid 33"/>
            <p:cNvSpPr/>
            <p:nvPr/>
          </p:nvSpPr>
          <p:spPr>
            <a:xfrm rot="5400000">
              <a:off x="864678" y="1290031"/>
              <a:ext cx="929148" cy="1604858"/>
            </a:xfrm>
            <a:prstGeom prst="trapezoid">
              <a:avLst>
                <a:gd name="adj" fmla="val 9921"/>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extBox 34"/>
            <p:cNvSpPr txBox="1"/>
            <p:nvPr/>
          </p:nvSpPr>
          <p:spPr>
            <a:xfrm>
              <a:off x="687832" y="1792567"/>
              <a:ext cx="1397197" cy="646331"/>
            </a:xfrm>
            <a:prstGeom prst="rect">
              <a:avLst/>
            </a:prstGeom>
          </p:spPr>
          <p:txBody>
            <a:bodyPr wrap="square" rtlCol="0">
              <a:spAutoFit/>
            </a:bodyPr>
            <a:lstStyle/>
            <a:p>
              <a:r>
                <a:rPr lang="en-CA" b="1" dirty="0" smtClean="0">
                  <a:solidFill>
                    <a:schemeClr val="bg1"/>
                  </a:solidFill>
                  <a:latin typeface="Franklin Gothic Book" panose="020B0503020102020204" pitchFamily="34" charset="0"/>
                </a:rPr>
                <a:t>ITSM Tool</a:t>
              </a:r>
            </a:p>
            <a:p>
              <a:r>
                <a:rPr lang="en-CA" b="1" dirty="0" smtClean="0">
                  <a:solidFill>
                    <a:schemeClr val="bg1"/>
                  </a:solidFill>
                  <a:latin typeface="Franklin Gothic Book" panose="020B0503020102020204" pitchFamily="34" charset="0"/>
                </a:rPr>
                <a:t>3 miles</a:t>
              </a:r>
            </a:p>
          </p:txBody>
        </p:sp>
      </p:grpSp>
      <p:cxnSp>
        <p:nvCxnSpPr>
          <p:cNvPr id="42" name="Straight Connector 41"/>
          <p:cNvCxnSpPr/>
          <p:nvPr/>
        </p:nvCxnSpPr>
        <p:spPr>
          <a:xfrm flipV="1">
            <a:off x="4788357" y="3731069"/>
            <a:ext cx="446869" cy="2987"/>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4633933" y="1252617"/>
            <a:ext cx="988310" cy="1073728"/>
            <a:chOff x="4583739" y="1171925"/>
            <a:chExt cx="988310" cy="1073728"/>
          </a:xfrm>
        </p:grpSpPr>
        <p:sp>
          <p:nvSpPr>
            <p:cNvPr id="37" name="Wave 36"/>
            <p:cNvSpPr/>
            <p:nvPr/>
          </p:nvSpPr>
          <p:spPr>
            <a:xfrm>
              <a:off x="4657480" y="1171925"/>
              <a:ext cx="914569" cy="684344"/>
            </a:xfrm>
            <a:prstGeom prst="wave">
              <a:avLst/>
            </a:prstGeom>
            <a:blipFill dpi="0" rotWithShape="1">
              <a:blip r:embed="rId5"/>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Rounded Rectangle 37"/>
            <p:cNvSpPr/>
            <p:nvPr/>
          </p:nvSpPr>
          <p:spPr>
            <a:xfrm>
              <a:off x="4583739" y="1256459"/>
              <a:ext cx="69604" cy="98919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45" name="Straight Connector 44"/>
          <p:cNvCxnSpPr>
            <a:stCxn id="24" idx="7"/>
          </p:cNvCxnSpPr>
          <p:nvPr/>
        </p:nvCxnSpPr>
        <p:spPr>
          <a:xfrm flipV="1">
            <a:off x="3876230" y="4956512"/>
            <a:ext cx="614154" cy="4647"/>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23" idx="7"/>
          </p:cNvCxnSpPr>
          <p:nvPr/>
        </p:nvCxnSpPr>
        <p:spPr>
          <a:xfrm>
            <a:off x="4930002" y="6336513"/>
            <a:ext cx="745331" cy="0"/>
          </a:xfrm>
          <a:prstGeom prst="line">
            <a:avLst/>
          </a:prstGeom>
          <a:ln w="38100">
            <a:solidFill>
              <a:srgbClr val="FFC000"/>
            </a:solidFill>
            <a:prstDash val="sysDot"/>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0" y="6422955"/>
            <a:ext cx="9144000" cy="437555"/>
            <a:chOff x="0" y="6422955"/>
            <a:chExt cx="9144000" cy="437555"/>
          </a:xfrm>
        </p:grpSpPr>
        <p:pic>
          <p:nvPicPr>
            <p:cNvPr id="44"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46" name="Picture 45"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74466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Alleviate frustration with organized contract negotiation</a:t>
            </a:r>
            <a:endParaRPr lang="en-CA"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7047" y="1260230"/>
            <a:ext cx="2754923" cy="2754923"/>
          </a:xfrm>
          <a:prstGeom prst="rect">
            <a:avLst/>
          </a:prstGeom>
        </p:spPr>
      </p:pic>
      <p:sp>
        <p:nvSpPr>
          <p:cNvPr id="13" name="TextBox 12"/>
          <p:cNvSpPr txBox="1"/>
          <p:nvPr/>
        </p:nvSpPr>
        <p:spPr>
          <a:xfrm>
            <a:off x="320431" y="1195754"/>
            <a:ext cx="5346944" cy="2693045"/>
          </a:xfrm>
          <a:prstGeom prst="rect">
            <a:avLst/>
          </a:prstGeom>
        </p:spPr>
        <p:txBody>
          <a:bodyPr wrap="square" rtlCol="0">
            <a:spAutoFit/>
          </a:bodyPr>
          <a:lstStyle/>
          <a:p>
            <a:r>
              <a:rPr lang="en-CA" b="1" dirty="0" smtClean="0"/>
              <a:t>According to a 2017 report by Forbes, the top 5 frustrations faced by executives around their ITSM vendors are: </a:t>
            </a:r>
          </a:p>
          <a:p>
            <a:pPr marL="342900" indent="-342900">
              <a:spcBef>
                <a:spcPts val="600"/>
              </a:spcBef>
              <a:buFont typeface="+mj-lt"/>
              <a:buAutoNum type="arabicPeriod"/>
            </a:pPr>
            <a:r>
              <a:rPr lang="en-CA" b="1" dirty="0" smtClean="0">
                <a:solidFill>
                  <a:srgbClr val="FF0000"/>
                </a:solidFill>
              </a:rPr>
              <a:t>Support</a:t>
            </a:r>
          </a:p>
          <a:p>
            <a:pPr marL="342900" indent="-342900">
              <a:spcBef>
                <a:spcPts val="600"/>
              </a:spcBef>
              <a:buFont typeface="+mj-lt"/>
              <a:buAutoNum type="arabicPeriod"/>
            </a:pPr>
            <a:r>
              <a:rPr lang="en-CA" b="1" dirty="0" smtClean="0">
                <a:solidFill>
                  <a:srgbClr val="FF0000"/>
                </a:solidFill>
              </a:rPr>
              <a:t>Relationship</a:t>
            </a:r>
          </a:p>
          <a:p>
            <a:pPr marL="342900" indent="-342900">
              <a:spcBef>
                <a:spcPts val="600"/>
              </a:spcBef>
              <a:buFont typeface="+mj-lt"/>
              <a:buAutoNum type="arabicPeriod"/>
            </a:pPr>
            <a:r>
              <a:rPr lang="en-CA" b="1" dirty="0" smtClean="0"/>
              <a:t>Innovation</a:t>
            </a:r>
          </a:p>
          <a:p>
            <a:pPr marL="342900" indent="-342900">
              <a:spcBef>
                <a:spcPts val="600"/>
              </a:spcBef>
              <a:buFont typeface="+mj-lt"/>
              <a:buAutoNum type="arabicPeriod"/>
            </a:pPr>
            <a:r>
              <a:rPr lang="en-CA" b="1" dirty="0" smtClean="0">
                <a:solidFill>
                  <a:srgbClr val="FF0000"/>
                </a:solidFill>
              </a:rPr>
              <a:t>Lack of Communication</a:t>
            </a:r>
          </a:p>
          <a:p>
            <a:pPr marL="342900" indent="-342900">
              <a:spcBef>
                <a:spcPts val="600"/>
              </a:spcBef>
              <a:buFont typeface="+mj-lt"/>
              <a:buAutoNum type="arabicPeriod"/>
            </a:pPr>
            <a:r>
              <a:rPr lang="en-CA" b="1" dirty="0" smtClean="0"/>
              <a:t>Implementation</a:t>
            </a:r>
          </a:p>
        </p:txBody>
      </p:sp>
      <p:sp>
        <p:nvSpPr>
          <p:cNvPr id="3" name="Rounded Rectangle 2"/>
          <p:cNvSpPr/>
          <p:nvPr/>
        </p:nvSpPr>
        <p:spPr>
          <a:xfrm>
            <a:off x="468923" y="4235938"/>
            <a:ext cx="8253047" cy="19694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CA" b="1" dirty="0" smtClean="0"/>
              <a:t>Many of these frustrations stem from a poorly designed contract. </a:t>
            </a:r>
          </a:p>
          <a:p>
            <a:pPr marL="342900" indent="-342900">
              <a:buFont typeface="+mj-lt"/>
              <a:buAutoNum type="arabicPeriod"/>
            </a:pPr>
            <a:r>
              <a:rPr lang="en-CA" sz="1600" dirty="0" smtClean="0"/>
              <a:t>Support SLAs that align with your requirements need to be built into the agreement.</a:t>
            </a:r>
          </a:p>
          <a:p>
            <a:pPr marL="342900" indent="-342900">
              <a:buFont typeface="+mj-lt"/>
              <a:buAutoNum type="arabicPeriod"/>
            </a:pPr>
            <a:r>
              <a:rPr lang="en-CA" sz="1600" dirty="0" smtClean="0"/>
              <a:t>A good contract negotiation gives both sides a mutually beneficial agreement, improving the overall relationship.</a:t>
            </a:r>
          </a:p>
          <a:p>
            <a:pPr marL="342900" indent="-342900">
              <a:buFont typeface="+mj-lt"/>
              <a:buAutoNum type="arabicPeriod"/>
            </a:pPr>
            <a:r>
              <a:rPr lang="en-CA" sz="1600" dirty="0" smtClean="0"/>
              <a:t>The amount of time spent communicating with the vendor during the negotiation process creates a precedent for communication. </a:t>
            </a:r>
          </a:p>
        </p:txBody>
      </p:sp>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124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Strategic software negotiation can have </a:t>
            </a:r>
            <a:r>
              <a:rPr lang="en-CA" dirty="0" smtClean="0"/>
              <a:t>a </a:t>
            </a:r>
            <a:r>
              <a:rPr lang="en-CA" dirty="0"/>
              <a:t>major impact on your bottom </a:t>
            </a:r>
            <a:r>
              <a:rPr lang="en-CA" dirty="0" smtClean="0"/>
              <a:t>line</a:t>
            </a:r>
            <a:endParaRPr lang="en-CA" dirty="0"/>
          </a:p>
        </p:txBody>
      </p:sp>
      <p:sp>
        <p:nvSpPr>
          <p:cNvPr id="3" name="Rectangle 2"/>
          <p:cNvSpPr/>
          <p:nvPr/>
        </p:nvSpPr>
        <p:spPr bwMode="ltGray">
          <a:xfrm>
            <a:off x="0" y="1097620"/>
            <a:ext cx="9144000" cy="267667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3596247"/>
            <a:ext cx="3077862" cy="2190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3372897" y="4097530"/>
            <a:ext cx="2541018" cy="2062103"/>
          </a:xfrm>
          <a:prstGeom prst="rect">
            <a:avLst/>
          </a:prstGeom>
          <a:noFill/>
        </p:spPr>
        <p:txBody>
          <a:bodyPr wrap="square" rtlCol="0">
            <a:spAutoFit/>
          </a:bodyPr>
          <a:lstStyle/>
          <a:p>
            <a:r>
              <a:rPr lang="en-CA" sz="1600" dirty="0" smtClean="0">
                <a:solidFill>
                  <a:schemeClr val="tx1">
                    <a:lumMod val="65000"/>
                    <a:lumOff val="35000"/>
                  </a:schemeClr>
                </a:solidFill>
                <a:latin typeface="Arial" panose="020B0604020202020204" pitchFamily="34" charset="0"/>
                <a:cs typeface="Arial" panose="020B0604020202020204" pitchFamily="34" charset="0"/>
              </a:rPr>
              <a:t>56% of organizations report that their share of their IT budget dedicated to </a:t>
            </a:r>
            <a:r>
              <a:rPr lang="en-CA" sz="1600" dirty="0">
                <a:solidFill>
                  <a:schemeClr val="tx1">
                    <a:lumMod val="65000"/>
                    <a:lumOff val="35000"/>
                  </a:schemeClr>
                </a:solidFill>
                <a:latin typeface="Arial" panose="020B0604020202020204" pitchFamily="34" charset="0"/>
                <a:cs typeface="Arial" panose="020B0604020202020204" pitchFamily="34" charset="0"/>
              </a:rPr>
              <a:t>O</a:t>
            </a:r>
            <a:r>
              <a:rPr lang="en-CA" sz="1600" dirty="0" smtClean="0">
                <a:solidFill>
                  <a:schemeClr val="tx1">
                    <a:lumMod val="65000"/>
                    <a:lumOff val="35000"/>
                  </a:schemeClr>
                </a:solidFill>
                <a:latin typeface="Arial" panose="020B0604020202020204" pitchFamily="34" charset="0"/>
                <a:cs typeface="Arial" panose="020B0604020202020204" pitchFamily="34" charset="0"/>
              </a:rPr>
              <a:t>pex activities has increased. This translates to increased SaaS investment – including ITSM tools.*  </a:t>
            </a:r>
            <a:endParaRPr lang="en-CA"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9" name="TextBox 28"/>
          <p:cNvSpPr txBox="1"/>
          <p:nvPr/>
        </p:nvSpPr>
        <p:spPr>
          <a:xfrm>
            <a:off x="479267" y="4092838"/>
            <a:ext cx="2541018" cy="1077218"/>
          </a:xfrm>
          <a:prstGeom prst="rect">
            <a:avLst/>
          </a:prstGeom>
          <a:noFill/>
        </p:spPr>
        <p:txBody>
          <a:bodyPr wrap="square" rtlCol="0">
            <a:spAutoFit/>
          </a:bodyPr>
          <a:lstStyle/>
          <a:p>
            <a:r>
              <a:rPr lang="en-CA" sz="1600" dirty="0" smtClean="0">
                <a:solidFill>
                  <a:schemeClr val="tx1">
                    <a:lumMod val="65000"/>
                    <a:lumOff val="35000"/>
                  </a:schemeClr>
                </a:solidFill>
                <a:latin typeface="Arial" panose="020B0604020202020204" pitchFamily="34" charset="0"/>
                <a:cs typeface="Arial" panose="020B0604020202020204" pitchFamily="34" charset="0"/>
              </a:rPr>
              <a:t>57% of organizations rate ITSM as very important to the business’ digital transformation efforts.</a:t>
            </a:r>
            <a:endParaRPr lang="en-CA" sz="1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0" name="TextBox 29"/>
          <p:cNvSpPr txBox="1"/>
          <p:nvPr/>
        </p:nvSpPr>
        <p:spPr>
          <a:xfrm>
            <a:off x="6370005" y="4092837"/>
            <a:ext cx="2420635" cy="1077218"/>
          </a:xfrm>
          <a:prstGeom prst="rect">
            <a:avLst/>
          </a:prstGeom>
          <a:noFill/>
        </p:spPr>
        <p:txBody>
          <a:bodyPr wrap="square" rtlCol="0">
            <a:spAutoFit/>
          </a:bodyPr>
          <a:lstStyle/>
          <a:p>
            <a:r>
              <a:rPr lang="en-CA" sz="1600" dirty="0" smtClean="0">
                <a:solidFill>
                  <a:schemeClr val="tx1">
                    <a:lumMod val="65000"/>
                    <a:lumOff val="35000"/>
                  </a:schemeClr>
                </a:solidFill>
                <a:latin typeface="Arial" panose="020B0604020202020204" pitchFamily="34" charset="0"/>
                <a:cs typeface="Arial" panose="020B0604020202020204" pitchFamily="34" charset="0"/>
              </a:rPr>
              <a:t>Lack </a:t>
            </a:r>
            <a:r>
              <a:rPr lang="en-CA" sz="1600" dirty="0">
                <a:solidFill>
                  <a:schemeClr val="tx1">
                    <a:lumMod val="65000"/>
                    <a:lumOff val="35000"/>
                  </a:schemeClr>
                </a:solidFill>
                <a:latin typeface="Arial" panose="020B0604020202020204" pitchFamily="34" charset="0"/>
                <a:cs typeface="Arial" panose="020B0604020202020204" pitchFamily="34" charset="0"/>
              </a:rPr>
              <a:t>of attention to supplier contracts </a:t>
            </a:r>
            <a:r>
              <a:rPr lang="en-CA" sz="1600" dirty="0" smtClean="0">
                <a:solidFill>
                  <a:schemeClr val="tx1">
                    <a:lumMod val="65000"/>
                    <a:lumOff val="35000"/>
                  </a:schemeClr>
                </a:solidFill>
                <a:latin typeface="Arial" panose="020B0604020202020204" pitchFamily="34" charset="0"/>
                <a:cs typeface="Arial" panose="020B0604020202020204" pitchFamily="34" charset="0"/>
              </a:rPr>
              <a:t>costs </a:t>
            </a:r>
            <a:r>
              <a:rPr lang="en-CA" sz="1600" b="1" dirty="0">
                <a:solidFill>
                  <a:schemeClr val="tx1">
                    <a:lumMod val="65000"/>
                    <a:lumOff val="35000"/>
                  </a:schemeClr>
                </a:solidFill>
                <a:latin typeface="Arial" panose="020B0604020202020204" pitchFamily="34" charset="0"/>
                <a:cs typeface="Arial" panose="020B0604020202020204" pitchFamily="34" charset="0"/>
              </a:rPr>
              <a:t>businesses more than $153 billion per </a:t>
            </a:r>
            <a:r>
              <a:rPr lang="en-CA" sz="1600" b="1" dirty="0" smtClean="0">
                <a:solidFill>
                  <a:schemeClr val="tx1">
                    <a:lumMod val="65000"/>
                    <a:lumOff val="35000"/>
                  </a:schemeClr>
                </a:solidFill>
                <a:latin typeface="Arial" panose="020B0604020202020204" pitchFamily="34" charset="0"/>
                <a:cs typeface="Arial" panose="020B0604020202020204" pitchFamily="34" charset="0"/>
              </a:rPr>
              <a:t>year</a:t>
            </a:r>
            <a:r>
              <a:rPr lang="en-CA" sz="1600" dirty="0" smtClean="0">
                <a:solidFill>
                  <a:schemeClr val="tx1">
                    <a:lumMod val="65000"/>
                    <a:lumOff val="35000"/>
                  </a:schemeClr>
                </a:solidFill>
                <a:latin typeface="Arial" panose="020B0604020202020204" pitchFamily="34" charset="0"/>
                <a:cs typeface="Arial" panose="020B0604020202020204" pitchFamily="34" charset="0"/>
              </a:rPr>
              <a:t>.**</a:t>
            </a:r>
            <a:endParaRPr lang="en-CA"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1" name="Oval 30"/>
          <p:cNvSpPr/>
          <p:nvPr/>
        </p:nvSpPr>
        <p:spPr>
          <a:xfrm>
            <a:off x="849232" y="1700987"/>
            <a:ext cx="1396529" cy="1346061"/>
          </a:xfrm>
          <a:prstGeom prst="ellipse">
            <a:avLst/>
          </a:prstGeom>
          <a:noFill/>
          <a:ln w="38100">
            <a:solidFill>
              <a:schemeClr val="accent2"/>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a:solidFill>
                <a:schemeClr val="accent2"/>
              </a:solidFill>
            </a:endParaRPr>
          </a:p>
        </p:txBody>
      </p:sp>
      <p:sp>
        <p:nvSpPr>
          <p:cNvPr id="32" name="Oval 30"/>
          <p:cNvSpPr/>
          <p:nvPr/>
        </p:nvSpPr>
        <p:spPr>
          <a:xfrm>
            <a:off x="3922289" y="1700987"/>
            <a:ext cx="1396529" cy="1346061"/>
          </a:xfrm>
          <a:prstGeom prst="ellipse">
            <a:avLst/>
          </a:prstGeom>
          <a:no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accent1"/>
              </a:solidFill>
            </a:endParaRPr>
          </a:p>
        </p:txBody>
      </p:sp>
      <p:sp>
        <p:nvSpPr>
          <p:cNvPr id="33" name="Oval 30"/>
          <p:cNvSpPr/>
          <p:nvPr/>
        </p:nvSpPr>
        <p:spPr>
          <a:xfrm>
            <a:off x="6882058" y="1700987"/>
            <a:ext cx="1396530" cy="1346061"/>
          </a:xfrm>
          <a:prstGeom prst="ellipse">
            <a:avLst/>
          </a:prstGeom>
          <a:noFill/>
          <a:ln w="38100">
            <a:solidFill>
              <a:srgbClr val="7CADD4"/>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accent3"/>
              </a:solidFill>
            </a:endParaRPr>
          </a:p>
        </p:txBody>
      </p:sp>
      <p:sp>
        <p:nvSpPr>
          <p:cNvPr id="36" name="Rectangle 35"/>
          <p:cNvSpPr/>
          <p:nvPr/>
        </p:nvSpPr>
        <p:spPr>
          <a:xfrm>
            <a:off x="3077859" y="3596247"/>
            <a:ext cx="3056021" cy="217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6109819" y="3596247"/>
            <a:ext cx="3034182" cy="217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10304" y="3271112"/>
            <a:ext cx="1666204" cy="536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anose="020B0604020202020204" pitchFamily="34" charset="0"/>
                <a:cs typeface="Arial" panose="020B0604020202020204" pitchFamily="34" charset="0"/>
              </a:rPr>
              <a:t>56%</a:t>
            </a:r>
            <a:endParaRPr lang="en-US" sz="2000" b="1" dirty="0">
              <a:latin typeface="Arial" panose="020B0604020202020204" pitchFamily="34" charset="0"/>
              <a:cs typeface="Arial" panose="020B0604020202020204" pitchFamily="34" charset="0"/>
            </a:endParaRPr>
          </a:p>
        </p:txBody>
      </p:sp>
      <p:sp>
        <p:nvSpPr>
          <p:cNvPr id="39" name="Rectangle 38"/>
          <p:cNvSpPr/>
          <p:nvPr/>
        </p:nvSpPr>
        <p:spPr>
          <a:xfrm>
            <a:off x="6748638" y="3277709"/>
            <a:ext cx="1666204" cy="5361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anose="020B0604020202020204" pitchFamily="34" charset="0"/>
                <a:cs typeface="Arial" panose="020B0604020202020204" pitchFamily="34" charset="0"/>
              </a:rPr>
              <a:t>$153 billion</a:t>
            </a:r>
            <a:endParaRPr lang="en-US" sz="2000" b="1" dirty="0">
              <a:latin typeface="Arial" panose="020B0604020202020204" pitchFamily="34" charset="0"/>
              <a:cs typeface="Arial" panose="020B0604020202020204" pitchFamily="34" charset="0"/>
            </a:endParaRPr>
          </a:p>
        </p:txBody>
      </p:sp>
      <p:sp>
        <p:nvSpPr>
          <p:cNvPr id="40" name="Rectangle 39"/>
          <p:cNvSpPr/>
          <p:nvPr/>
        </p:nvSpPr>
        <p:spPr>
          <a:xfrm>
            <a:off x="716747" y="3277708"/>
            <a:ext cx="1666204" cy="536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Arial" panose="020B0604020202020204" pitchFamily="34" charset="0"/>
                <a:cs typeface="Arial" panose="020B0604020202020204" pitchFamily="34" charset="0"/>
              </a:rPr>
              <a:t>57%</a:t>
            </a:r>
            <a:endParaRPr lang="en-US" sz="2000" b="1" dirty="0">
              <a:latin typeface="Arial" panose="020B0604020202020204" pitchFamily="34" charset="0"/>
              <a:cs typeface="Arial" panose="020B0604020202020204" pitchFamily="34" charset="0"/>
            </a:endParaRPr>
          </a:p>
        </p:txBody>
      </p:sp>
      <p:pic>
        <p:nvPicPr>
          <p:cNvPr id="41" name="Picture 40"/>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10800000">
            <a:off x="4323803" y="2055488"/>
            <a:ext cx="583970" cy="637058"/>
          </a:xfrm>
          <a:prstGeom prst="rect">
            <a:avLst/>
          </a:prstGeom>
        </p:spPr>
      </p:pic>
      <p:pic>
        <p:nvPicPr>
          <p:cNvPr id="42" name="Picture 4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242696" y="2069217"/>
            <a:ext cx="609600" cy="609600"/>
          </a:xfrm>
          <a:prstGeom prst="rect">
            <a:avLst/>
          </a:prstGeom>
        </p:spPr>
      </p:pic>
      <p:pic>
        <p:nvPicPr>
          <p:cNvPr id="43" name="Picture 4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414098" y="2069217"/>
            <a:ext cx="381000" cy="609600"/>
          </a:xfrm>
          <a:prstGeom prst="rect">
            <a:avLst/>
          </a:prstGeom>
        </p:spPr>
      </p:pic>
      <p:sp>
        <p:nvSpPr>
          <p:cNvPr id="44" name="Rectangle 43"/>
          <p:cNvSpPr/>
          <p:nvPr/>
        </p:nvSpPr>
        <p:spPr>
          <a:xfrm>
            <a:off x="7795097" y="5960522"/>
            <a:ext cx="1082201" cy="400110"/>
          </a:xfrm>
          <a:prstGeom prst="rect">
            <a:avLst/>
          </a:prstGeom>
        </p:spPr>
        <p:txBody>
          <a:bodyPr wrap="square">
            <a:spAutoFit/>
          </a:bodyPr>
          <a:lstStyle/>
          <a:p>
            <a:r>
              <a:rPr lang="en-CA" sz="1000" dirty="0" smtClean="0">
                <a:latin typeface="Arial" panose="020B0604020202020204" pitchFamily="34" charset="0"/>
                <a:ea typeface="Calibri" panose="020F0502020204030204" pitchFamily="34" charset="0"/>
                <a:cs typeface="Arial" panose="020B0604020202020204" pitchFamily="34" charset="0"/>
              </a:rPr>
              <a:t>*Moreno</a:t>
            </a:r>
          </a:p>
          <a:p>
            <a:r>
              <a:rPr lang="en-CA" sz="1000" dirty="0" smtClean="0">
                <a:latin typeface="Arial" panose="020B0604020202020204" pitchFamily="34" charset="0"/>
                <a:ea typeface="Calibri" panose="020F0502020204030204" pitchFamily="34" charset="0"/>
                <a:cs typeface="Arial" panose="020B0604020202020204" pitchFamily="34" charset="0"/>
              </a:rPr>
              <a:t>**GEP</a:t>
            </a:r>
            <a:endParaRPr lang="en-CA" sz="1000" dirty="0">
              <a:latin typeface="Arial" panose="020B0604020202020204" pitchFamily="34" charset="0"/>
              <a:ea typeface="Calibri" panose="020F0502020204030204" pitchFamily="34" charset="0"/>
              <a:cs typeface="Arial" panose="020B0604020202020204" pitchFamily="34" charset="0"/>
            </a:endParaRPr>
          </a:p>
        </p:txBody>
      </p:sp>
      <p:grpSp>
        <p:nvGrpSpPr>
          <p:cNvPr id="20" name="Group 19"/>
          <p:cNvGrpSpPr/>
          <p:nvPr/>
        </p:nvGrpSpPr>
        <p:grpSpPr>
          <a:xfrm>
            <a:off x="0" y="6422955"/>
            <a:ext cx="9144000" cy="437555"/>
            <a:chOff x="0" y="6422955"/>
            <a:chExt cx="9144000" cy="437555"/>
          </a:xfrm>
        </p:grpSpPr>
        <p:pic>
          <p:nvPicPr>
            <p:cNvPr id="2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99099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9927" y="1831768"/>
            <a:ext cx="5366458"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Southwest </a:t>
            </a:r>
            <a:r>
              <a:rPr lang="en-CA" sz="2400" dirty="0" smtClean="0"/>
              <a:t>Care Center </a:t>
            </a:r>
            <a:r>
              <a:rPr lang="en-CA" sz="2400" dirty="0"/>
              <a:t>followed </a:t>
            </a:r>
            <a:r>
              <a:rPr lang="en-CA" sz="2400" dirty="0" smtClean="0"/>
              <a:t>Info-Tech’s </a:t>
            </a:r>
            <a:r>
              <a:rPr lang="en-CA" sz="2400" dirty="0"/>
              <a:t>approach to ITSM vendor selection to choose a tool that matched their </a:t>
            </a:r>
            <a:r>
              <a:rPr lang="en-CA" sz="2400" dirty="0" smtClean="0"/>
              <a:t>needs</a:t>
            </a:r>
            <a:endParaRPr lang="en-CA" sz="2400" dirty="0">
              <a:latin typeface="+mj-lt"/>
            </a:endParaRPr>
          </a:p>
        </p:txBody>
      </p:sp>
      <p:sp>
        <p:nvSpPr>
          <p:cNvPr id="4" name="TextBox 3"/>
          <p:cNvSpPr txBox="1"/>
          <p:nvPr/>
        </p:nvSpPr>
        <p:spPr>
          <a:xfrm>
            <a:off x="227373" y="2016272"/>
            <a:ext cx="4894771" cy="4431983"/>
          </a:xfrm>
          <a:prstGeom prst="rect">
            <a:avLst/>
          </a:prstGeom>
        </p:spPr>
        <p:txBody>
          <a:bodyPr wrap="square" rtlCol="0">
            <a:spAutoFit/>
          </a:bodyPr>
          <a:lstStyle/>
          <a:p>
            <a:pPr>
              <a:spcAft>
                <a:spcPts val="600"/>
              </a:spcAft>
            </a:pPr>
            <a:r>
              <a:rPr lang="en-CA" sz="1400" b="1" dirty="0" smtClean="0">
                <a:solidFill>
                  <a:schemeClr val="bg1"/>
                </a:solidFill>
              </a:rPr>
              <a:t>Southwest Care Center</a:t>
            </a:r>
          </a:p>
          <a:p>
            <a:pPr>
              <a:spcAft>
                <a:spcPts val="600"/>
              </a:spcAft>
            </a:pPr>
            <a:r>
              <a:rPr lang="en-CA" sz="1400" b="1" dirty="0" smtClean="0">
                <a:solidFill>
                  <a:schemeClr val="bg1"/>
                </a:solidFill>
              </a:rPr>
              <a:t>ITSM Software Purchase and Implementation Project</a:t>
            </a:r>
          </a:p>
          <a:p>
            <a:pPr>
              <a:spcAft>
                <a:spcPts val="600"/>
              </a:spcAft>
            </a:pPr>
            <a:r>
              <a:rPr lang="en-CA" sz="1400" dirty="0" smtClean="0">
                <a:solidFill>
                  <a:schemeClr val="bg1"/>
                </a:solidFill>
              </a:rPr>
              <a:t>Southwest Care Center (SWCC) previously engaged Info-Tech Research Group for two separate engagements: </a:t>
            </a:r>
            <a:r>
              <a:rPr lang="en-CA" sz="1400" i="1" dirty="0" smtClean="0">
                <a:solidFill>
                  <a:schemeClr val="bg1"/>
                </a:solidFill>
              </a:rPr>
              <a:t>Standardize the Service Desk </a:t>
            </a:r>
            <a:r>
              <a:rPr lang="en-CA" sz="1400" dirty="0" smtClean="0">
                <a:solidFill>
                  <a:schemeClr val="bg1"/>
                </a:solidFill>
              </a:rPr>
              <a:t>and </a:t>
            </a:r>
            <a:r>
              <a:rPr lang="en-CA" sz="1400" i="1" dirty="0" smtClean="0">
                <a:solidFill>
                  <a:schemeClr val="bg1"/>
                </a:solidFill>
              </a:rPr>
              <a:t>Optimize Change Management</a:t>
            </a:r>
            <a:r>
              <a:rPr lang="en-CA" sz="1400" dirty="0" smtClean="0">
                <a:solidFill>
                  <a:schemeClr val="bg1"/>
                </a:solidFill>
              </a:rPr>
              <a:t>. Over the course of these engagements, it became clear that a new ITSM tool was needed to support the goals and new processes of the organization. A shortlist was created and product demos were scheduled.  </a:t>
            </a:r>
          </a:p>
          <a:p>
            <a:pPr>
              <a:spcBef>
                <a:spcPts val="600"/>
              </a:spcBef>
              <a:spcAft>
                <a:spcPts val="600"/>
              </a:spcAft>
            </a:pPr>
            <a:r>
              <a:rPr lang="en-CA" sz="1400" b="1" dirty="0">
                <a:solidFill>
                  <a:schemeClr val="bg1"/>
                </a:solidFill>
              </a:rPr>
              <a:t>Results </a:t>
            </a:r>
          </a:p>
          <a:p>
            <a:pPr>
              <a:spcAft>
                <a:spcPts val="600"/>
              </a:spcAft>
            </a:pPr>
            <a:r>
              <a:rPr lang="en-CA" sz="1400" dirty="0" smtClean="0">
                <a:solidFill>
                  <a:schemeClr val="bg1"/>
                </a:solidFill>
              </a:rPr>
              <a:t>Vendors were judged based on the comprehensive list of requirements gathered from a diverse group of stakeholders. Eventually a winning candidate was selected, and the negotiation process began. SWCC came to the negotiation prepared with a list of what they needed from the vendor, from software features to support. The amicable price was icing on the cake. The tool is now deployed and SWCC is actively pursuing an ITSM maturity project. </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Healthcare</a:t>
              </a:r>
            </a:p>
            <a:p>
              <a:r>
                <a:rPr lang="en-CA" b="0" i="1" dirty="0" smtClean="0"/>
                <a:t>Info-Tech Workshop </a:t>
              </a:r>
            </a:p>
          </p:txBody>
        </p:sp>
      </p:grpSp>
      <p:sp>
        <p:nvSpPr>
          <p:cNvPr id="24" name="Rounded Rectangle 23"/>
          <p:cNvSpPr/>
          <p:nvPr/>
        </p:nvSpPr>
        <p:spPr>
          <a:xfrm>
            <a:off x="5509766" y="2318948"/>
            <a:ext cx="820616" cy="649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Form Team</a:t>
            </a:r>
            <a:endParaRPr lang="en-CA" sz="1400" dirty="0"/>
          </a:p>
        </p:txBody>
      </p:sp>
      <p:sp>
        <p:nvSpPr>
          <p:cNvPr id="27" name="Right Arrow 26"/>
          <p:cNvSpPr/>
          <p:nvPr/>
        </p:nvSpPr>
        <p:spPr>
          <a:xfrm>
            <a:off x="6440165" y="2354986"/>
            <a:ext cx="688123" cy="14650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Right Arrow 28"/>
          <p:cNvSpPr/>
          <p:nvPr/>
        </p:nvSpPr>
        <p:spPr>
          <a:xfrm>
            <a:off x="6440165" y="2588650"/>
            <a:ext cx="688123" cy="14650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Right Arrow 29"/>
          <p:cNvSpPr/>
          <p:nvPr/>
        </p:nvSpPr>
        <p:spPr>
          <a:xfrm>
            <a:off x="6440165" y="2822315"/>
            <a:ext cx="688123" cy="14650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ound Diagonal Corner Rectangle 31"/>
          <p:cNvSpPr/>
          <p:nvPr/>
        </p:nvSpPr>
        <p:spPr>
          <a:xfrm>
            <a:off x="7454487" y="2318948"/>
            <a:ext cx="1391139" cy="64987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Gather Requirements</a:t>
            </a:r>
            <a:endParaRPr lang="en-CA" sz="1400" dirty="0"/>
          </a:p>
        </p:txBody>
      </p:sp>
      <p:sp>
        <p:nvSpPr>
          <p:cNvPr id="34" name="Down Arrow 33"/>
          <p:cNvSpPr/>
          <p:nvPr/>
        </p:nvSpPr>
        <p:spPr>
          <a:xfrm rot="3321416">
            <a:off x="7066749" y="2776339"/>
            <a:ext cx="454944" cy="1826353"/>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400" dirty="0" smtClean="0"/>
              <a:t>Vendor demos</a:t>
            </a:r>
            <a:endParaRPr lang="en-CA" sz="1400" dirty="0"/>
          </a:p>
        </p:txBody>
      </p:sp>
      <p:sp>
        <p:nvSpPr>
          <p:cNvPr id="35" name="Rounded Rectangle 34"/>
          <p:cNvSpPr/>
          <p:nvPr/>
        </p:nvSpPr>
        <p:spPr>
          <a:xfrm>
            <a:off x="5448343" y="5494471"/>
            <a:ext cx="1023352" cy="649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Negotiate</a:t>
            </a:r>
            <a:endParaRPr lang="en-CA" sz="1400" dirty="0"/>
          </a:p>
        </p:txBody>
      </p:sp>
      <p:sp>
        <p:nvSpPr>
          <p:cNvPr id="36" name="Rounded Rectangle 35"/>
          <p:cNvSpPr/>
          <p:nvPr/>
        </p:nvSpPr>
        <p:spPr>
          <a:xfrm>
            <a:off x="5448343" y="3888858"/>
            <a:ext cx="965290" cy="649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Evaluate Ts &amp; Cs</a:t>
            </a:r>
            <a:endParaRPr lang="en-CA" sz="1400" dirty="0"/>
          </a:p>
        </p:txBody>
      </p:sp>
      <p:sp>
        <p:nvSpPr>
          <p:cNvPr id="39" name="Rounded Rectangle 38"/>
          <p:cNvSpPr/>
          <p:nvPr/>
        </p:nvSpPr>
        <p:spPr>
          <a:xfrm>
            <a:off x="7329439" y="5458768"/>
            <a:ext cx="820616" cy="649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Select vendor</a:t>
            </a:r>
            <a:endParaRPr lang="en-CA" sz="1400" dirty="0"/>
          </a:p>
        </p:txBody>
      </p:sp>
      <p:sp>
        <p:nvSpPr>
          <p:cNvPr id="40" name="Right Arrow 39"/>
          <p:cNvSpPr/>
          <p:nvPr/>
        </p:nvSpPr>
        <p:spPr>
          <a:xfrm>
            <a:off x="6605076" y="5624021"/>
            <a:ext cx="590982" cy="39077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Down Arrow 40"/>
          <p:cNvSpPr/>
          <p:nvPr/>
        </p:nvSpPr>
        <p:spPr>
          <a:xfrm>
            <a:off x="5720597" y="4655103"/>
            <a:ext cx="398953" cy="72299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2" name="Group 21"/>
          <p:cNvGrpSpPr/>
          <p:nvPr/>
        </p:nvGrpSpPr>
        <p:grpSpPr>
          <a:xfrm>
            <a:off x="0" y="6422955"/>
            <a:ext cx="9144000" cy="437555"/>
            <a:chOff x="0" y="6422955"/>
            <a:chExt cx="9144000" cy="437555"/>
          </a:xfrm>
        </p:grpSpPr>
        <p:pic>
          <p:nvPicPr>
            <p:cNvPr id="2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6770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ITSM Secrets Project Tracking Tool will help you organize tasks</a:t>
            </a:r>
            <a:endParaRPr lang="en-CA" dirty="0"/>
          </a:p>
        </p:txBody>
      </p:sp>
      <p:pic>
        <p:nvPicPr>
          <p:cNvPr id="3" name="Picture 2"/>
          <p:cNvPicPr>
            <a:picLocks noChangeAspect="1"/>
          </p:cNvPicPr>
          <p:nvPr/>
        </p:nvPicPr>
        <p:blipFill>
          <a:blip r:embed="rId3"/>
          <a:stretch>
            <a:fillRect/>
          </a:stretch>
        </p:blipFill>
        <p:spPr>
          <a:xfrm>
            <a:off x="4952599" y="1297599"/>
            <a:ext cx="3548999" cy="1964699"/>
          </a:xfrm>
          <a:prstGeom prst="rect">
            <a:avLst/>
          </a:prstGeom>
          <a:effectLst>
            <a:outerShdw blurRad="50800" dist="38100" dir="2700000" algn="tl" rotWithShape="0">
              <a:prstClr val="black">
                <a:alpha val="40000"/>
              </a:prstClr>
            </a:outerShdw>
          </a:effectLst>
        </p:spPr>
      </p:pic>
      <p:pic>
        <p:nvPicPr>
          <p:cNvPr id="6" name="Picture 5"/>
          <p:cNvPicPr>
            <a:picLocks noChangeAspect="1"/>
          </p:cNvPicPr>
          <p:nvPr/>
        </p:nvPicPr>
        <p:blipFill>
          <a:blip r:embed="rId4"/>
          <a:stretch>
            <a:fillRect/>
          </a:stretch>
        </p:blipFill>
        <p:spPr>
          <a:xfrm>
            <a:off x="4107698" y="2420463"/>
            <a:ext cx="3825210" cy="3093978"/>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5"/>
          <a:stretch>
            <a:fillRect/>
          </a:stretch>
        </p:blipFill>
        <p:spPr>
          <a:xfrm>
            <a:off x="4821816" y="4481972"/>
            <a:ext cx="4123181" cy="1840759"/>
          </a:xfrm>
          <a:prstGeom prst="rect">
            <a:avLst/>
          </a:prstGeom>
          <a:effectLst>
            <a:outerShdw blurRad="50800" dist="38100" dir="2700000" algn="tl" rotWithShape="0">
              <a:prstClr val="black">
                <a:alpha val="40000"/>
              </a:prstClr>
            </a:outerShdw>
          </a:effectLst>
        </p:spPr>
      </p:pic>
      <p:pic>
        <p:nvPicPr>
          <p:cNvPr id="7" name="Picture 6"/>
          <p:cNvPicPr>
            <a:picLocks noChangeAspect="1"/>
          </p:cNvPicPr>
          <p:nvPr/>
        </p:nvPicPr>
        <p:blipFill>
          <a:blip r:embed="rId6"/>
          <a:stretch>
            <a:fillRect/>
          </a:stretch>
        </p:blipFill>
        <p:spPr>
          <a:xfrm>
            <a:off x="645765" y="4481972"/>
            <a:ext cx="3926502" cy="1840759"/>
          </a:xfrm>
          <a:prstGeom prst="rect">
            <a:avLst/>
          </a:prstGeom>
          <a:effectLst>
            <a:outerShdw blurRad="50800" dist="38100" dir="2700000" algn="tl" rotWithShape="0">
              <a:prstClr val="black">
                <a:alpha val="40000"/>
              </a:prstClr>
            </a:outerShdw>
          </a:effectLst>
        </p:spPr>
      </p:pic>
      <p:sp>
        <p:nvSpPr>
          <p:cNvPr id="8" name="TextBox 7"/>
          <p:cNvSpPr txBox="1"/>
          <p:nvPr/>
        </p:nvSpPr>
        <p:spPr>
          <a:xfrm>
            <a:off x="101601" y="1505239"/>
            <a:ext cx="3321670" cy="2462213"/>
          </a:xfrm>
          <a:prstGeom prst="rect">
            <a:avLst/>
          </a:prstGeom>
        </p:spPr>
        <p:txBody>
          <a:bodyPr wrap="square" rtlCol="0">
            <a:spAutoFit/>
          </a:bodyPr>
          <a:lstStyle/>
          <a:p>
            <a:pPr marL="285750" indent="-285750">
              <a:spcBef>
                <a:spcPts val="600"/>
              </a:spcBef>
              <a:spcAft>
                <a:spcPts val="600"/>
              </a:spcAft>
              <a:buFont typeface="Arial" panose="020B0604020202020204" pitchFamily="34" charset="0"/>
              <a:buChar char="•"/>
            </a:pPr>
            <a:r>
              <a:rPr lang="en-CA" dirty="0" smtClean="0"/>
              <a:t>The </a:t>
            </a:r>
            <a:r>
              <a:rPr lang="en-CA" i="1" dirty="0" smtClean="0"/>
              <a:t>ITSM Secrets Project Tracking Tool </a:t>
            </a:r>
            <a:r>
              <a:rPr lang="en-CA" dirty="0" smtClean="0"/>
              <a:t>will help you organize tasks associated with each secret. </a:t>
            </a:r>
          </a:p>
          <a:p>
            <a:pPr marL="285750" indent="-285750">
              <a:spcBef>
                <a:spcPts val="600"/>
              </a:spcBef>
              <a:spcAft>
                <a:spcPts val="600"/>
              </a:spcAft>
              <a:buFont typeface="Arial" panose="020B0604020202020204" pitchFamily="34" charset="0"/>
              <a:buChar char="•"/>
            </a:pPr>
            <a:r>
              <a:rPr lang="en-CA" dirty="0" smtClean="0"/>
              <a:t>Use the tool to track completion of each task and measure progress during the negotiation.</a:t>
            </a:r>
          </a:p>
        </p:txBody>
      </p:sp>
      <p:grpSp>
        <p:nvGrpSpPr>
          <p:cNvPr id="9" name="Group 8"/>
          <p:cNvGrpSpPr/>
          <p:nvPr/>
        </p:nvGrpSpPr>
        <p:grpSpPr>
          <a:xfrm>
            <a:off x="0" y="6422955"/>
            <a:ext cx="9144000" cy="437555"/>
            <a:chOff x="0" y="6422955"/>
            <a:chExt cx="9144000" cy="437555"/>
          </a:xfrm>
        </p:grpSpPr>
        <p:pic>
          <p:nvPicPr>
            <p:cNvPr id="10"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56530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these insights to support your contract evaluation and negotiation process </a:t>
            </a:r>
            <a:endParaRPr lang="en-CA" dirty="0"/>
          </a:p>
        </p:txBody>
      </p:sp>
      <p:graphicFrame>
        <p:nvGraphicFramePr>
          <p:cNvPr id="3" name="Diagram 2"/>
          <p:cNvGraphicFramePr/>
          <p:nvPr>
            <p:extLst>
              <p:ext uri="{D42A27DB-BD31-4B8C-83A1-F6EECF244321}">
                <p14:modId xmlns:p14="http://schemas.microsoft.com/office/powerpoint/2010/main" val="4209748586"/>
              </p:ext>
            </p:extLst>
          </p:nvPr>
        </p:nvGraphicFramePr>
        <p:xfrm>
          <a:off x="257174" y="1133475"/>
          <a:ext cx="8516712" cy="5142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0" y="6422955"/>
            <a:ext cx="9144000" cy="437555"/>
            <a:chOff x="0" y="6422955"/>
            <a:chExt cx="9144000" cy="437555"/>
          </a:xfrm>
        </p:grpSpPr>
        <p:pic>
          <p:nvPicPr>
            <p:cNvPr id="5"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129690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919</Words>
  <Application>Microsoft Office PowerPoint</Application>
  <PresentationFormat>On-screen Show (4:3)</PresentationFormat>
  <Paragraphs>96</Paragraphs>
  <Slides>10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7" baseType="lpstr">
      <vt:lpstr>Arial</vt:lpstr>
      <vt:lpstr>Calibri</vt:lpstr>
      <vt:lpstr>Franklin Gothic Book</vt:lpstr>
      <vt:lpstr>Georgia</vt:lpstr>
      <vt:lpstr>Wingdings</vt:lpstr>
      <vt:lpstr>Theme1</vt:lpstr>
      <vt:lpstr>PowerPoint Presentation</vt:lpstr>
      <vt:lpstr>PowerPoint Presentation</vt:lpstr>
      <vt:lpstr>Use these 10 secrets of ITSM licensing to achieve better outcomes in contract negotiation</vt:lpstr>
      <vt:lpstr>Info-Tech provides a roadmap for ITSM tool procurement and implementation</vt:lpstr>
      <vt:lpstr>Alleviate frustration with organized contract negotiation</vt:lpstr>
      <vt:lpstr>Strategic software negotiation can have a major impact on your bottom line</vt:lpstr>
      <vt:lpstr>PowerPoint Presentation</vt:lpstr>
      <vt:lpstr>The ITSM Secrets Project Tracking Tool will help you organize tasks</vt:lpstr>
      <vt:lpstr>Use these insights to support your contract evaluation and negotiation process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2017-11-29T18:26:00Z</dcterms:created>
  <dcterms:modified xsi:type="dcterms:W3CDTF">2017-11-29T22:00:45Z</dcterms:modified>
</cp:coreProperties>
</file>