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Lst>
  <p:notesMasterIdLst>
    <p:notesMasterId r:id="rId19"/>
  </p:notesMasterIdLst>
  <p:handoutMasterIdLst>
    <p:handoutMasterId r:id="rId20"/>
  </p:handoutMasterIdLst>
  <p:sldIdLst>
    <p:sldId id="526" r:id="rId2"/>
    <p:sldId id="432" r:id="rId3"/>
    <p:sldId id="509" r:id="rId4"/>
    <p:sldId id="527" r:id="rId5"/>
    <p:sldId id="513" r:id="rId6"/>
    <p:sldId id="552" r:id="rId7"/>
    <p:sldId id="564" r:id="rId8"/>
    <p:sldId id="545" r:id="rId9"/>
    <p:sldId id="566" r:id="rId10"/>
    <p:sldId id="426" r:id="rId11"/>
    <p:sldId id="567" r:id="rId12"/>
    <p:sldId id="568" r:id="rId13"/>
    <p:sldId id="528" r:id="rId14"/>
    <p:sldId id="563" r:id="rId15"/>
    <p:sldId id="517" r:id="rId16"/>
    <p:sldId id="565" r:id="rId17"/>
    <p:sldId id="519" r:id="rId18"/>
  </p:sldIdLst>
  <p:sldSz cx="9144000" cy="6858000" type="screen4x3"/>
  <p:notesSz cx="6761163" cy="9942513"/>
  <p:custDataLst>
    <p:tags r:id="rId21"/>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31" userDrawn="1">
          <p15:clr>
            <a:srgbClr val="A4A3A4"/>
          </p15:clr>
        </p15:guide>
        <p15:guide id="3" orient="horz" pos="1026"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D99"/>
    <a:srgbClr val="60A4CE"/>
    <a:srgbClr val="65A1C9"/>
    <a:srgbClr val="142330"/>
    <a:srgbClr val="333333"/>
    <a:srgbClr val="243F54"/>
    <a:srgbClr val="29475F"/>
    <a:srgbClr val="D17D08"/>
    <a:srgbClr val="CECECE"/>
    <a:srgbClr val="AD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814" autoAdjust="0"/>
    <p:restoredTop sz="87663" autoAdjust="0"/>
  </p:normalViewPr>
  <p:slideViewPr>
    <p:cSldViewPr snapToObjects="1">
      <p:cViewPr>
        <p:scale>
          <a:sx n="100" d="100"/>
          <a:sy n="100" d="100"/>
        </p:scale>
        <p:origin x="2616" y="150"/>
      </p:cViewPr>
      <p:guideLst>
        <p:guide orient="horz" pos="1207"/>
        <p:guide pos="431"/>
        <p:guide orient="horz" pos="1026"/>
      </p:guideLst>
    </p:cSldViewPr>
  </p:slideViewPr>
  <p:outlineViewPr>
    <p:cViewPr>
      <p:scale>
        <a:sx n="33" d="100"/>
        <a:sy n="33" d="100"/>
      </p:scale>
      <p:origin x="0" y="-3858"/>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2964" y="90"/>
      </p:cViewPr>
      <p:guideLst>
        <p:guide orient="horz" pos="3132"/>
        <p:guide pos="213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81E18-E6A6-459A-8171-61E54DB01ED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CA"/>
        </a:p>
      </dgm:t>
    </dgm:pt>
    <dgm:pt modelId="{F2DB1F2E-6F11-400A-A1DD-4786D58DD149}">
      <dgm:prSet phldrT="[Text]" custT="1"/>
      <dgm:spPr>
        <a:solidFill>
          <a:schemeClr val="accent2"/>
        </a:solidFill>
        <a:ln>
          <a:solidFill>
            <a:schemeClr val="accent2"/>
          </a:solidFill>
        </a:ln>
      </dgm:spPr>
      <dgm:t>
        <a:bodyPr/>
        <a:lstStyle/>
        <a:p>
          <a:r>
            <a:rPr lang="en-CA" sz="2000" dirty="0" smtClean="0"/>
            <a:t>Should Outsource</a:t>
          </a:r>
          <a:endParaRPr lang="en-CA" sz="2000" dirty="0"/>
        </a:p>
      </dgm:t>
    </dgm:pt>
    <dgm:pt modelId="{EFA96F17-F713-40C7-B505-E69D71F4FBE3}" type="parTrans" cxnId="{8325314C-164A-449E-BA0A-8F4A40EB965A}">
      <dgm:prSet/>
      <dgm:spPr/>
      <dgm:t>
        <a:bodyPr/>
        <a:lstStyle/>
        <a:p>
          <a:endParaRPr lang="en-CA"/>
        </a:p>
      </dgm:t>
    </dgm:pt>
    <dgm:pt modelId="{2E7CEBC2-5E4B-45D7-8A47-F4C9417D5BCE}" type="sibTrans" cxnId="{8325314C-164A-449E-BA0A-8F4A40EB965A}">
      <dgm:prSet/>
      <dgm:spPr/>
      <dgm:t>
        <a:bodyPr/>
        <a:lstStyle/>
        <a:p>
          <a:endParaRPr lang="en-CA"/>
        </a:p>
      </dgm:t>
    </dgm:pt>
    <dgm:pt modelId="{EB7C3898-2868-42D0-8787-367A83379335}">
      <dgm:prSet phldrT="[Text]" custT="1"/>
      <dgm:spPr>
        <a:ln>
          <a:solidFill>
            <a:schemeClr val="accent2"/>
          </a:solidFill>
        </a:ln>
      </dgm:spPr>
      <dgm:t>
        <a:bodyPr/>
        <a:lstStyle/>
        <a:p>
          <a:r>
            <a:rPr lang="en-CA" sz="1400" dirty="0" smtClean="0"/>
            <a:t>Network Monitoring</a:t>
          </a:r>
          <a:endParaRPr lang="en-CA" sz="1400" dirty="0"/>
        </a:p>
      </dgm:t>
    </dgm:pt>
    <dgm:pt modelId="{A763C650-C0F2-4707-BA68-3D65A4392C35}" type="parTrans" cxnId="{AEBAD3B3-65FC-4937-9AB9-EEB67C2349FE}">
      <dgm:prSet/>
      <dgm:spPr>
        <a:ln>
          <a:solidFill>
            <a:schemeClr val="accent2"/>
          </a:solidFill>
        </a:ln>
      </dgm:spPr>
      <dgm:t>
        <a:bodyPr/>
        <a:lstStyle/>
        <a:p>
          <a:endParaRPr lang="en-CA"/>
        </a:p>
      </dgm:t>
    </dgm:pt>
    <dgm:pt modelId="{D9D12A1D-A138-4FC8-9EBA-2D1B5D8A25CA}" type="sibTrans" cxnId="{AEBAD3B3-65FC-4937-9AB9-EEB67C2349FE}">
      <dgm:prSet/>
      <dgm:spPr/>
      <dgm:t>
        <a:bodyPr/>
        <a:lstStyle/>
        <a:p>
          <a:endParaRPr lang="en-CA"/>
        </a:p>
      </dgm:t>
    </dgm:pt>
    <dgm:pt modelId="{80183A47-2476-4EF8-9217-ADFFEDA56A9B}">
      <dgm:prSet phldrT="[Text]" custT="1"/>
      <dgm:spPr>
        <a:ln>
          <a:solidFill>
            <a:schemeClr val="accent2"/>
          </a:solidFill>
        </a:ln>
      </dgm:spPr>
      <dgm:t>
        <a:bodyPr/>
        <a:lstStyle/>
        <a:p>
          <a:r>
            <a:rPr lang="en-CA" sz="1400" dirty="0" smtClean="0"/>
            <a:t>Application Security</a:t>
          </a:r>
          <a:endParaRPr lang="en-CA" sz="1400" dirty="0"/>
        </a:p>
      </dgm:t>
    </dgm:pt>
    <dgm:pt modelId="{BF2193F5-F223-4C22-A9C5-BAB94EC67801}" type="parTrans" cxnId="{12B43CF1-64EA-456A-8277-20B6FAAE8F43}">
      <dgm:prSet/>
      <dgm:spPr>
        <a:ln>
          <a:solidFill>
            <a:schemeClr val="accent2"/>
          </a:solidFill>
        </a:ln>
      </dgm:spPr>
      <dgm:t>
        <a:bodyPr/>
        <a:lstStyle/>
        <a:p>
          <a:endParaRPr lang="en-CA"/>
        </a:p>
      </dgm:t>
    </dgm:pt>
    <dgm:pt modelId="{6D3E9569-D6EC-4D26-B491-971E453D92FE}" type="sibTrans" cxnId="{12B43CF1-64EA-456A-8277-20B6FAAE8F43}">
      <dgm:prSet/>
      <dgm:spPr/>
      <dgm:t>
        <a:bodyPr/>
        <a:lstStyle/>
        <a:p>
          <a:endParaRPr lang="en-CA"/>
        </a:p>
      </dgm:t>
    </dgm:pt>
    <dgm:pt modelId="{24D65B8C-FC32-4C1A-B65A-B9DCF0ECED4A}">
      <dgm:prSet phldrT="[Text]" custT="1"/>
      <dgm:spPr/>
      <dgm:t>
        <a:bodyPr/>
        <a:lstStyle/>
        <a:p>
          <a:r>
            <a:rPr lang="en-CA" sz="2000" dirty="0" smtClean="0"/>
            <a:t>Shouldn’t Outsource</a:t>
          </a:r>
          <a:endParaRPr lang="en-CA" sz="2000" dirty="0"/>
        </a:p>
      </dgm:t>
    </dgm:pt>
    <dgm:pt modelId="{1BDF519F-2794-404F-A8A4-9EC1EEC5B1BB}" type="parTrans" cxnId="{3966103A-859A-45AC-80B2-9E62EB9E2172}">
      <dgm:prSet/>
      <dgm:spPr/>
      <dgm:t>
        <a:bodyPr/>
        <a:lstStyle/>
        <a:p>
          <a:endParaRPr lang="en-CA"/>
        </a:p>
      </dgm:t>
    </dgm:pt>
    <dgm:pt modelId="{0D41C97D-580D-4936-86C8-406D4A04E1B4}" type="sibTrans" cxnId="{3966103A-859A-45AC-80B2-9E62EB9E2172}">
      <dgm:prSet/>
      <dgm:spPr/>
      <dgm:t>
        <a:bodyPr/>
        <a:lstStyle/>
        <a:p>
          <a:endParaRPr lang="en-CA"/>
        </a:p>
      </dgm:t>
    </dgm:pt>
    <dgm:pt modelId="{2A6F1B88-7629-4A1C-9D4F-398AEF56ED8B}">
      <dgm:prSet phldrT="[Text]" custT="1"/>
      <dgm:spPr/>
      <dgm:t>
        <a:bodyPr/>
        <a:lstStyle/>
        <a:p>
          <a:r>
            <a:rPr lang="en-CA" sz="1400" dirty="0" smtClean="0"/>
            <a:t>Incident Response and Breach Remediation</a:t>
          </a:r>
          <a:endParaRPr lang="en-CA" sz="1400" dirty="0"/>
        </a:p>
      </dgm:t>
    </dgm:pt>
    <dgm:pt modelId="{A33BE0A1-1DAC-48F2-8480-EE428846DEDF}" type="parTrans" cxnId="{CDE34665-AFE3-4EAD-A7EF-7E10B490D490}">
      <dgm:prSet/>
      <dgm:spPr/>
      <dgm:t>
        <a:bodyPr/>
        <a:lstStyle/>
        <a:p>
          <a:endParaRPr lang="en-CA"/>
        </a:p>
      </dgm:t>
    </dgm:pt>
    <dgm:pt modelId="{3EA4B410-E2F8-4CB7-B32B-4967794B96F5}" type="sibTrans" cxnId="{CDE34665-AFE3-4EAD-A7EF-7E10B490D490}">
      <dgm:prSet/>
      <dgm:spPr/>
      <dgm:t>
        <a:bodyPr/>
        <a:lstStyle/>
        <a:p>
          <a:endParaRPr lang="en-CA"/>
        </a:p>
      </dgm:t>
    </dgm:pt>
    <dgm:pt modelId="{3DF32CA8-3701-4346-BA6F-160773E895FE}">
      <dgm:prSet phldrT="[Text]" custT="1"/>
      <dgm:spPr/>
      <dgm:t>
        <a:bodyPr/>
        <a:lstStyle/>
        <a:p>
          <a:r>
            <a:rPr lang="en-CA" sz="1400" dirty="0" smtClean="0"/>
            <a:t>Security Strategy, Architecture, and Policy</a:t>
          </a:r>
          <a:endParaRPr lang="en-CA" sz="1400" dirty="0"/>
        </a:p>
      </dgm:t>
    </dgm:pt>
    <dgm:pt modelId="{5FCD2C54-587D-400B-B495-F6579DAD3DF0}" type="parTrans" cxnId="{6BE90C19-2DCA-4206-9244-513C9A800780}">
      <dgm:prSet/>
      <dgm:spPr/>
      <dgm:t>
        <a:bodyPr/>
        <a:lstStyle/>
        <a:p>
          <a:endParaRPr lang="en-CA"/>
        </a:p>
      </dgm:t>
    </dgm:pt>
    <dgm:pt modelId="{6E945FBC-0A23-4000-9743-5596AABBDD48}" type="sibTrans" cxnId="{6BE90C19-2DCA-4206-9244-513C9A800780}">
      <dgm:prSet/>
      <dgm:spPr/>
      <dgm:t>
        <a:bodyPr/>
        <a:lstStyle/>
        <a:p>
          <a:endParaRPr lang="en-CA"/>
        </a:p>
      </dgm:t>
    </dgm:pt>
    <dgm:pt modelId="{16BE7485-EF45-4B86-B52B-C78746D0E519}">
      <dgm:prSet custT="1"/>
      <dgm:spPr>
        <a:ln>
          <a:solidFill>
            <a:schemeClr val="accent2"/>
          </a:solidFill>
        </a:ln>
      </dgm:spPr>
      <dgm:t>
        <a:bodyPr/>
        <a:lstStyle/>
        <a:p>
          <a:r>
            <a:rPr lang="en-CA" sz="1400" dirty="0" smtClean="0"/>
            <a:t>Forensics</a:t>
          </a:r>
          <a:endParaRPr lang="en-CA" sz="1400" dirty="0"/>
        </a:p>
      </dgm:t>
    </dgm:pt>
    <dgm:pt modelId="{871C8732-2102-4ECD-A169-4B9899AE4E58}" type="parTrans" cxnId="{A4C931E9-13C3-4F71-8C68-14D9E583CA7F}">
      <dgm:prSet/>
      <dgm:spPr>
        <a:ln>
          <a:solidFill>
            <a:schemeClr val="accent2"/>
          </a:solidFill>
        </a:ln>
      </dgm:spPr>
      <dgm:t>
        <a:bodyPr/>
        <a:lstStyle/>
        <a:p>
          <a:endParaRPr lang="en-CA"/>
        </a:p>
      </dgm:t>
    </dgm:pt>
    <dgm:pt modelId="{1B0180FA-5409-4A93-B90C-665F0EFD4848}" type="sibTrans" cxnId="{A4C931E9-13C3-4F71-8C68-14D9E583CA7F}">
      <dgm:prSet/>
      <dgm:spPr/>
      <dgm:t>
        <a:bodyPr/>
        <a:lstStyle/>
        <a:p>
          <a:endParaRPr lang="en-CA"/>
        </a:p>
      </dgm:t>
    </dgm:pt>
    <dgm:pt modelId="{0F86BB42-08F4-450A-B3E8-6BA0F388C5B9}">
      <dgm:prSet custT="1"/>
      <dgm:spPr>
        <a:ln>
          <a:solidFill>
            <a:schemeClr val="accent2"/>
          </a:solidFill>
        </a:ln>
      </dgm:spPr>
      <dgm:t>
        <a:bodyPr/>
        <a:lstStyle/>
        <a:p>
          <a:r>
            <a:rPr lang="en-CA" sz="1400" dirty="0" smtClean="0"/>
            <a:t>Litigation</a:t>
          </a:r>
          <a:endParaRPr lang="en-CA" sz="1400" dirty="0"/>
        </a:p>
      </dgm:t>
    </dgm:pt>
    <dgm:pt modelId="{900DF6CD-5BAA-4ABF-B9F7-CF73054D0CE6}" type="parTrans" cxnId="{58730E64-ECBB-428D-B574-3B3548E81FAD}">
      <dgm:prSet/>
      <dgm:spPr>
        <a:ln>
          <a:solidFill>
            <a:schemeClr val="accent2"/>
          </a:solidFill>
        </a:ln>
      </dgm:spPr>
      <dgm:t>
        <a:bodyPr/>
        <a:lstStyle/>
        <a:p>
          <a:endParaRPr lang="en-CA"/>
        </a:p>
      </dgm:t>
    </dgm:pt>
    <dgm:pt modelId="{3DF2FCD0-CBCE-4BAC-934A-C831128B542E}" type="sibTrans" cxnId="{58730E64-ECBB-428D-B574-3B3548E81FAD}">
      <dgm:prSet/>
      <dgm:spPr/>
      <dgm:t>
        <a:bodyPr/>
        <a:lstStyle/>
        <a:p>
          <a:endParaRPr lang="en-CA"/>
        </a:p>
      </dgm:t>
    </dgm:pt>
    <dgm:pt modelId="{542BB884-C3B3-420D-B0F1-8818DC27A5E3}">
      <dgm:prSet custT="1"/>
      <dgm:spPr>
        <a:ln>
          <a:solidFill>
            <a:schemeClr val="accent2"/>
          </a:solidFill>
        </a:ln>
      </dgm:spPr>
      <dgm:t>
        <a:bodyPr/>
        <a:lstStyle/>
        <a:p>
          <a:r>
            <a:rPr lang="en-CA" sz="1400" dirty="0" smtClean="0"/>
            <a:t>Identity Governance</a:t>
          </a:r>
          <a:endParaRPr lang="en-CA" sz="1400" dirty="0"/>
        </a:p>
      </dgm:t>
    </dgm:pt>
    <dgm:pt modelId="{76BD4D80-3BBE-4BEC-AA02-68D5A940B40F}" type="parTrans" cxnId="{2A951BE1-3850-4791-A40E-9A4DED2C46B1}">
      <dgm:prSet/>
      <dgm:spPr>
        <a:ln>
          <a:solidFill>
            <a:schemeClr val="accent2"/>
          </a:solidFill>
        </a:ln>
      </dgm:spPr>
      <dgm:t>
        <a:bodyPr/>
        <a:lstStyle/>
        <a:p>
          <a:endParaRPr lang="en-CA"/>
        </a:p>
      </dgm:t>
    </dgm:pt>
    <dgm:pt modelId="{82E23AE2-DF0C-46F3-A6EA-973283B78646}" type="sibTrans" cxnId="{2A951BE1-3850-4791-A40E-9A4DED2C46B1}">
      <dgm:prSet/>
      <dgm:spPr/>
      <dgm:t>
        <a:bodyPr/>
        <a:lstStyle/>
        <a:p>
          <a:endParaRPr lang="en-CA"/>
        </a:p>
      </dgm:t>
    </dgm:pt>
    <dgm:pt modelId="{0058799B-6C2B-43C3-BE79-2D7161164731}">
      <dgm:prSet custT="1"/>
      <dgm:spPr>
        <a:ln>
          <a:solidFill>
            <a:schemeClr val="accent2"/>
          </a:solidFill>
        </a:ln>
      </dgm:spPr>
      <dgm:t>
        <a:bodyPr/>
        <a:lstStyle/>
        <a:p>
          <a:r>
            <a:rPr lang="en-CA" sz="1400" dirty="0" smtClean="0"/>
            <a:t>Vulnerability Management</a:t>
          </a:r>
          <a:endParaRPr lang="en-CA" sz="1400" dirty="0"/>
        </a:p>
      </dgm:t>
    </dgm:pt>
    <dgm:pt modelId="{075B9ADB-3683-4B77-9AFD-8BF9F356AB0A}" type="parTrans" cxnId="{B4C45C1B-5150-4DA3-9351-1157A91CC7F7}">
      <dgm:prSet/>
      <dgm:spPr>
        <a:ln>
          <a:solidFill>
            <a:schemeClr val="accent2"/>
          </a:solidFill>
        </a:ln>
      </dgm:spPr>
      <dgm:t>
        <a:bodyPr/>
        <a:lstStyle/>
        <a:p>
          <a:endParaRPr lang="en-CA"/>
        </a:p>
      </dgm:t>
    </dgm:pt>
    <dgm:pt modelId="{FC2A0E23-BB29-4E06-87F5-36FE982DB6BF}" type="sibTrans" cxnId="{B4C45C1B-5150-4DA3-9351-1157A91CC7F7}">
      <dgm:prSet/>
      <dgm:spPr/>
      <dgm:t>
        <a:bodyPr/>
        <a:lstStyle/>
        <a:p>
          <a:endParaRPr lang="en-CA"/>
        </a:p>
      </dgm:t>
    </dgm:pt>
    <dgm:pt modelId="{4B171E12-A128-499A-A1DA-8E6F80A1B88F}" type="pres">
      <dgm:prSet presAssocID="{72C81E18-E6A6-459A-8171-61E54DB01EDB}" presName="diagram" presStyleCnt="0">
        <dgm:presLayoutVars>
          <dgm:chPref val="1"/>
          <dgm:dir/>
          <dgm:animOne val="branch"/>
          <dgm:animLvl val="lvl"/>
          <dgm:resizeHandles/>
        </dgm:presLayoutVars>
      </dgm:prSet>
      <dgm:spPr/>
      <dgm:t>
        <a:bodyPr/>
        <a:lstStyle/>
        <a:p>
          <a:endParaRPr lang="en-CA"/>
        </a:p>
      </dgm:t>
    </dgm:pt>
    <dgm:pt modelId="{8D657F5E-C084-4AB6-9D05-70C50C55E10D}" type="pres">
      <dgm:prSet presAssocID="{F2DB1F2E-6F11-400A-A1DD-4786D58DD149}" presName="root" presStyleCnt="0"/>
      <dgm:spPr/>
    </dgm:pt>
    <dgm:pt modelId="{0A3DCC08-612F-4952-A8DD-743074B5A1A9}" type="pres">
      <dgm:prSet presAssocID="{F2DB1F2E-6F11-400A-A1DD-4786D58DD149}" presName="rootComposite" presStyleCnt="0"/>
      <dgm:spPr/>
    </dgm:pt>
    <dgm:pt modelId="{D7F018EF-A7D4-4404-9AF7-3F50FC244333}" type="pres">
      <dgm:prSet presAssocID="{F2DB1F2E-6F11-400A-A1DD-4786D58DD149}" presName="rootText" presStyleLbl="node1" presStyleIdx="0" presStyleCnt="2" custScaleX="188599"/>
      <dgm:spPr/>
      <dgm:t>
        <a:bodyPr/>
        <a:lstStyle/>
        <a:p>
          <a:endParaRPr lang="en-CA"/>
        </a:p>
      </dgm:t>
    </dgm:pt>
    <dgm:pt modelId="{CEC37DAE-6CDC-4CEE-96E0-DF5340395CB2}" type="pres">
      <dgm:prSet presAssocID="{F2DB1F2E-6F11-400A-A1DD-4786D58DD149}" presName="rootConnector" presStyleLbl="node1" presStyleIdx="0" presStyleCnt="2"/>
      <dgm:spPr/>
      <dgm:t>
        <a:bodyPr/>
        <a:lstStyle/>
        <a:p>
          <a:endParaRPr lang="en-CA"/>
        </a:p>
      </dgm:t>
    </dgm:pt>
    <dgm:pt modelId="{F4C4EA6D-D54B-4C13-B442-B9D85038588C}" type="pres">
      <dgm:prSet presAssocID="{F2DB1F2E-6F11-400A-A1DD-4786D58DD149}" presName="childShape" presStyleCnt="0"/>
      <dgm:spPr/>
    </dgm:pt>
    <dgm:pt modelId="{F24A9C73-F9D5-4968-BF5B-5AAD075F6632}" type="pres">
      <dgm:prSet presAssocID="{A763C650-C0F2-4707-BA68-3D65A4392C35}" presName="Name13" presStyleLbl="parChTrans1D2" presStyleIdx="0" presStyleCnt="8"/>
      <dgm:spPr/>
      <dgm:t>
        <a:bodyPr/>
        <a:lstStyle/>
        <a:p>
          <a:endParaRPr lang="en-CA"/>
        </a:p>
      </dgm:t>
    </dgm:pt>
    <dgm:pt modelId="{45279476-E2BD-407A-B3B5-B21AF066E671}" type="pres">
      <dgm:prSet presAssocID="{EB7C3898-2868-42D0-8787-367A83379335}" presName="childText" presStyleLbl="bgAcc1" presStyleIdx="0" presStyleCnt="8" custScaleX="188599">
        <dgm:presLayoutVars>
          <dgm:bulletEnabled val="1"/>
        </dgm:presLayoutVars>
      </dgm:prSet>
      <dgm:spPr/>
      <dgm:t>
        <a:bodyPr/>
        <a:lstStyle/>
        <a:p>
          <a:endParaRPr lang="en-CA"/>
        </a:p>
      </dgm:t>
    </dgm:pt>
    <dgm:pt modelId="{7030E945-A330-4092-BD05-64C8BB83955F}" type="pres">
      <dgm:prSet presAssocID="{BF2193F5-F223-4C22-A9C5-BAB94EC67801}" presName="Name13" presStyleLbl="parChTrans1D2" presStyleIdx="1" presStyleCnt="8"/>
      <dgm:spPr/>
      <dgm:t>
        <a:bodyPr/>
        <a:lstStyle/>
        <a:p>
          <a:endParaRPr lang="en-CA"/>
        </a:p>
      </dgm:t>
    </dgm:pt>
    <dgm:pt modelId="{39FFD072-9752-40A8-8490-6F5A5947AAAA}" type="pres">
      <dgm:prSet presAssocID="{80183A47-2476-4EF8-9217-ADFFEDA56A9B}" presName="childText" presStyleLbl="bgAcc1" presStyleIdx="1" presStyleCnt="8" custScaleX="188599">
        <dgm:presLayoutVars>
          <dgm:bulletEnabled val="1"/>
        </dgm:presLayoutVars>
      </dgm:prSet>
      <dgm:spPr/>
      <dgm:t>
        <a:bodyPr/>
        <a:lstStyle/>
        <a:p>
          <a:endParaRPr lang="en-CA"/>
        </a:p>
      </dgm:t>
    </dgm:pt>
    <dgm:pt modelId="{11DB8622-3AE1-4506-911E-28C633348869}" type="pres">
      <dgm:prSet presAssocID="{075B9ADB-3683-4B77-9AFD-8BF9F356AB0A}" presName="Name13" presStyleLbl="parChTrans1D2" presStyleIdx="2" presStyleCnt="8"/>
      <dgm:spPr/>
      <dgm:t>
        <a:bodyPr/>
        <a:lstStyle/>
        <a:p>
          <a:endParaRPr lang="en-CA"/>
        </a:p>
      </dgm:t>
    </dgm:pt>
    <dgm:pt modelId="{8A4F2C67-E417-4CE1-9757-A10B7ACF1AC6}" type="pres">
      <dgm:prSet presAssocID="{0058799B-6C2B-43C3-BE79-2D7161164731}" presName="childText" presStyleLbl="bgAcc1" presStyleIdx="2" presStyleCnt="8" custScaleX="190030">
        <dgm:presLayoutVars>
          <dgm:bulletEnabled val="1"/>
        </dgm:presLayoutVars>
      </dgm:prSet>
      <dgm:spPr/>
      <dgm:t>
        <a:bodyPr/>
        <a:lstStyle/>
        <a:p>
          <a:endParaRPr lang="en-CA"/>
        </a:p>
      </dgm:t>
    </dgm:pt>
    <dgm:pt modelId="{90743F95-8892-4C70-9C47-C0EC7A73F828}" type="pres">
      <dgm:prSet presAssocID="{871C8732-2102-4ECD-A169-4B9899AE4E58}" presName="Name13" presStyleLbl="parChTrans1D2" presStyleIdx="3" presStyleCnt="8"/>
      <dgm:spPr/>
      <dgm:t>
        <a:bodyPr/>
        <a:lstStyle/>
        <a:p>
          <a:endParaRPr lang="en-CA"/>
        </a:p>
      </dgm:t>
    </dgm:pt>
    <dgm:pt modelId="{18CB73DF-73F6-4352-AE6F-C0880936E02F}" type="pres">
      <dgm:prSet presAssocID="{16BE7485-EF45-4B86-B52B-C78746D0E519}" presName="childText" presStyleLbl="bgAcc1" presStyleIdx="3" presStyleCnt="8" custScaleX="188599">
        <dgm:presLayoutVars>
          <dgm:bulletEnabled val="1"/>
        </dgm:presLayoutVars>
      </dgm:prSet>
      <dgm:spPr/>
      <dgm:t>
        <a:bodyPr/>
        <a:lstStyle/>
        <a:p>
          <a:endParaRPr lang="en-CA"/>
        </a:p>
      </dgm:t>
    </dgm:pt>
    <dgm:pt modelId="{CD081A5E-8919-423F-BBB7-BE176F31F6E7}" type="pres">
      <dgm:prSet presAssocID="{76BD4D80-3BBE-4BEC-AA02-68D5A940B40F}" presName="Name13" presStyleLbl="parChTrans1D2" presStyleIdx="4" presStyleCnt="8"/>
      <dgm:spPr/>
      <dgm:t>
        <a:bodyPr/>
        <a:lstStyle/>
        <a:p>
          <a:endParaRPr lang="en-CA"/>
        </a:p>
      </dgm:t>
    </dgm:pt>
    <dgm:pt modelId="{48DEE472-B1DA-46CA-BE1D-CBD995F0B8D6}" type="pres">
      <dgm:prSet presAssocID="{542BB884-C3B3-420D-B0F1-8818DC27A5E3}" presName="childText" presStyleLbl="bgAcc1" presStyleIdx="4" presStyleCnt="8" custScaleX="188599">
        <dgm:presLayoutVars>
          <dgm:bulletEnabled val="1"/>
        </dgm:presLayoutVars>
      </dgm:prSet>
      <dgm:spPr/>
      <dgm:t>
        <a:bodyPr/>
        <a:lstStyle/>
        <a:p>
          <a:endParaRPr lang="en-CA"/>
        </a:p>
      </dgm:t>
    </dgm:pt>
    <dgm:pt modelId="{2BE256B8-3F52-4CB8-9270-3FB3D6E69C5B}" type="pres">
      <dgm:prSet presAssocID="{900DF6CD-5BAA-4ABF-B9F7-CF73054D0CE6}" presName="Name13" presStyleLbl="parChTrans1D2" presStyleIdx="5" presStyleCnt="8"/>
      <dgm:spPr/>
      <dgm:t>
        <a:bodyPr/>
        <a:lstStyle/>
        <a:p>
          <a:endParaRPr lang="en-CA"/>
        </a:p>
      </dgm:t>
    </dgm:pt>
    <dgm:pt modelId="{EF95756B-AB50-4C9B-AFD3-EC37FEACD24F}" type="pres">
      <dgm:prSet presAssocID="{0F86BB42-08F4-450A-B3E8-6BA0F388C5B9}" presName="childText" presStyleLbl="bgAcc1" presStyleIdx="5" presStyleCnt="8" custScaleX="188599">
        <dgm:presLayoutVars>
          <dgm:bulletEnabled val="1"/>
        </dgm:presLayoutVars>
      </dgm:prSet>
      <dgm:spPr/>
      <dgm:t>
        <a:bodyPr/>
        <a:lstStyle/>
        <a:p>
          <a:endParaRPr lang="en-CA"/>
        </a:p>
      </dgm:t>
    </dgm:pt>
    <dgm:pt modelId="{92437D54-E716-4241-9B2E-722DADCD31E3}" type="pres">
      <dgm:prSet presAssocID="{24D65B8C-FC32-4C1A-B65A-B9DCF0ECED4A}" presName="root" presStyleCnt="0"/>
      <dgm:spPr/>
    </dgm:pt>
    <dgm:pt modelId="{A9BAC1B6-44F5-4379-827F-01FBB32C6AC8}" type="pres">
      <dgm:prSet presAssocID="{24D65B8C-FC32-4C1A-B65A-B9DCF0ECED4A}" presName="rootComposite" presStyleCnt="0"/>
      <dgm:spPr/>
    </dgm:pt>
    <dgm:pt modelId="{84860354-F48D-4C81-9349-985CC2E1A7A0}" type="pres">
      <dgm:prSet presAssocID="{24D65B8C-FC32-4C1A-B65A-B9DCF0ECED4A}" presName="rootText" presStyleLbl="node1" presStyleIdx="1" presStyleCnt="2" custScaleX="181031"/>
      <dgm:spPr/>
      <dgm:t>
        <a:bodyPr/>
        <a:lstStyle/>
        <a:p>
          <a:endParaRPr lang="en-CA"/>
        </a:p>
      </dgm:t>
    </dgm:pt>
    <dgm:pt modelId="{A1950607-4CCD-4220-9186-2E827A5357F5}" type="pres">
      <dgm:prSet presAssocID="{24D65B8C-FC32-4C1A-B65A-B9DCF0ECED4A}" presName="rootConnector" presStyleLbl="node1" presStyleIdx="1" presStyleCnt="2"/>
      <dgm:spPr/>
      <dgm:t>
        <a:bodyPr/>
        <a:lstStyle/>
        <a:p>
          <a:endParaRPr lang="en-CA"/>
        </a:p>
      </dgm:t>
    </dgm:pt>
    <dgm:pt modelId="{B52AA7D0-E81A-4722-A910-C0A8E2B07623}" type="pres">
      <dgm:prSet presAssocID="{24D65B8C-FC32-4C1A-B65A-B9DCF0ECED4A}" presName="childShape" presStyleCnt="0"/>
      <dgm:spPr/>
    </dgm:pt>
    <dgm:pt modelId="{034529F2-396F-4CF6-9AC7-DBBB30173E8D}" type="pres">
      <dgm:prSet presAssocID="{A33BE0A1-1DAC-48F2-8480-EE428846DEDF}" presName="Name13" presStyleLbl="parChTrans1D2" presStyleIdx="6" presStyleCnt="8"/>
      <dgm:spPr/>
      <dgm:t>
        <a:bodyPr/>
        <a:lstStyle/>
        <a:p>
          <a:endParaRPr lang="en-CA"/>
        </a:p>
      </dgm:t>
    </dgm:pt>
    <dgm:pt modelId="{9DAD6A2F-F122-4778-978A-F3A2FE553757}" type="pres">
      <dgm:prSet presAssocID="{2A6F1B88-7629-4A1C-9D4F-398AEF56ED8B}" presName="childText" presStyleLbl="bgAcc1" presStyleIdx="6" presStyleCnt="8" custScaleX="181031" custScaleY="153233">
        <dgm:presLayoutVars>
          <dgm:bulletEnabled val="1"/>
        </dgm:presLayoutVars>
      </dgm:prSet>
      <dgm:spPr/>
      <dgm:t>
        <a:bodyPr/>
        <a:lstStyle/>
        <a:p>
          <a:endParaRPr lang="en-CA"/>
        </a:p>
      </dgm:t>
    </dgm:pt>
    <dgm:pt modelId="{87B9E93D-8C3C-48ED-9707-B8A9B3DDF3D2}" type="pres">
      <dgm:prSet presAssocID="{5FCD2C54-587D-400B-B495-F6579DAD3DF0}" presName="Name13" presStyleLbl="parChTrans1D2" presStyleIdx="7" presStyleCnt="8"/>
      <dgm:spPr/>
      <dgm:t>
        <a:bodyPr/>
        <a:lstStyle/>
        <a:p>
          <a:endParaRPr lang="en-CA"/>
        </a:p>
      </dgm:t>
    </dgm:pt>
    <dgm:pt modelId="{FE32B65A-6A73-4DD7-80F7-2C193D765958}" type="pres">
      <dgm:prSet presAssocID="{3DF32CA8-3701-4346-BA6F-160773E895FE}" presName="childText" presStyleLbl="bgAcc1" presStyleIdx="7" presStyleCnt="8" custScaleX="181031" custScaleY="153233">
        <dgm:presLayoutVars>
          <dgm:bulletEnabled val="1"/>
        </dgm:presLayoutVars>
      </dgm:prSet>
      <dgm:spPr/>
      <dgm:t>
        <a:bodyPr/>
        <a:lstStyle/>
        <a:p>
          <a:endParaRPr lang="en-CA"/>
        </a:p>
      </dgm:t>
    </dgm:pt>
  </dgm:ptLst>
  <dgm:cxnLst>
    <dgm:cxn modelId="{5B6A144D-880F-4C8C-8CC4-1C4A7CCD91D1}" type="presOf" srcId="{F2DB1F2E-6F11-400A-A1DD-4786D58DD149}" destId="{D7F018EF-A7D4-4404-9AF7-3F50FC244333}" srcOrd="0" destOrd="0" presId="urn:microsoft.com/office/officeart/2005/8/layout/hierarchy3"/>
    <dgm:cxn modelId="{3214C6F3-22B2-4E83-B58D-2F9CB8644295}" type="presOf" srcId="{EB7C3898-2868-42D0-8787-367A83379335}" destId="{45279476-E2BD-407A-B3B5-B21AF066E671}" srcOrd="0" destOrd="0" presId="urn:microsoft.com/office/officeart/2005/8/layout/hierarchy3"/>
    <dgm:cxn modelId="{12B43CF1-64EA-456A-8277-20B6FAAE8F43}" srcId="{F2DB1F2E-6F11-400A-A1DD-4786D58DD149}" destId="{80183A47-2476-4EF8-9217-ADFFEDA56A9B}" srcOrd="1" destOrd="0" parTransId="{BF2193F5-F223-4C22-A9C5-BAB94EC67801}" sibTransId="{6D3E9569-D6EC-4D26-B491-971E453D92FE}"/>
    <dgm:cxn modelId="{2A951BE1-3850-4791-A40E-9A4DED2C46B1}" srcId="{F2DB1F2E-6F11-400A-A1DD-4786D58DD149}" destId="{542BB884-C3B3-420D-B0F1-8818DC27A5E3}" srcOrd="4" destOrd="0" parTransId="{76BD4D80-3BBE-4BEC-AA02-68D5A940B40F}" sibTransId="{82E23AE2-DF0C-46F3-A6EA-973283B78646}"/>
    <dgm:cxn modelId="{696EC447-65DE-4DEB-8C60-2D530CC00538}" type="presOf" srcId="{A33BE0A1-1DAC-48F2-8480-EE428846DEDF}" destId="{034529F2-396F-4CF6-9AC7-DBBB30173E8D}" srcOrd="0" destOrd="0" presId="urn:microsoft.com/office/officeart/2005/8/layout/hierarchy3"/>
    <dgm:cxn modelId="{178BA9E0-D05F-4D22-8F40-B735D1BD674B}" type="presOf" srcId="{0F86BB42-08F4-450A-B3E8-6BA0F388C5B9}" destId="{EF95756B-AB50-4C9B-AFD3-EC37FEACD24F}" srcOrd="0" destOrd="0" presId="urn:microsoft.com/office/officeart/2005/8/layout/hierarchy3"/>
    <dgm:cxn modelId="{1402A7C2-9F7C-41B5-9105-C332EFBCD2EA}" type="presOf" srcId="{24D65B8C-FC32-4C1A-B65A-B9DCF0ECED4A}" destId="{A1950607-4CCD-4220-9186-2E827A5357F5}" srcOrd="1" destOrd="0" presId="urn:microsoft.com/office/officeart/2005/8/layout/hierarchy3"/>
    <dgm:cxn modelId="{AEBAD3B3-65FC-4937-9AB9-EEB67C2349FE}" srcId="{F2DB1F2E-6F11-400A-A1DD-4786D58DD149}" destId="{EB7C3898-2868-42D0-8787-367A83379335}" srcOrd="0" destOrd="0" parTransId="{A763C650-C0F2-4707-BA68-3D65A4392C35}" sibTransId="{D9D12A1D-A138-4FC8-9EBA-2D1B5D8A25CA}"/>
    <dgm:cxn modelId="{199D5B0A-B7E8-454A-87B6-A3A8903BCEA2}" type="presOf" srcId="{80183A47-2476-4EF8-9217-ADFFEDA56A9B}" destId="{39FFD072-9752-40A8-8490-6F5A5947AAAA}" srcOrd="0" destOrd="0" presId="urn:microsoft.com/office/officeart/2005/8/layout/hierarchy3"/>
    <dgm:cxn modelId="{8325314C-164A-449E-BA0A-8F4A40EB965A}" srcId="{72C81E18-E6A6-459A-8171-61E54DB01EDB}" destId="{F2DB1F2E-6F11-400A-A1DD-4786D58DD149}" srcOrd="0" destOrd="0" parTransId="{EFA96F17-F713-40C7-B505-E69D71F4FBE3}" sibTransId="{2E7CEBC2-5E4B-45D7-8A47-F4C9417D5BCE}"/>
    <dgm:cxn modelId="{0073C12A-2935-4744-A068-836FA2969C15}" type="presOf" srcId="{3DF32CA8-3701-4346-BA6F-160773E895FE}" destId="{FE32B65A-6A73-4DD7-80F7-2C193D765958}" srcOrd="0" destOrd="0" presId="urn:microsoft.com/office/officeart/2005/8/layout/hierarchy3"/>
    <dgm:cxn modelId="{0B58DBD7-71A4-4970-BA28-1E9D8B4BB719}" type="presOf" srcId="{5FCD2C54-587D-400B-B495-F6579DAD3DF0}" destId="{87B9E93D-8C3C-48ED-9707-B8A9B3DDF3D2}" srcOrd="0" destOrd="0" presId="urn:microsoft.com/office/officeart/2005/8/layout/hierarchy3"/>
    <dgm:cxn modelId="{3966103A-859A-45AC-80B2-9E62EB9E2172}" srcId="{72C81E18-E6A6-459A-8171-61E54DB01EDB}" destId="{24D65B8C-FC32-4C1A-B65A-B9DCF0ECED4A}" srcOrd="1" destOrd="0" parTransId="{1BDF519F-2794-404F-A8A4-9EC1EEC5B1BB}" sibTransId="{0D41C97D-580D-4936-86C8-406D4A04E1B4}"/>
    <dgm:cxn modelId="{5791F0C9-45A4-45C2-9B80-CED2A2F7550B}" type="presOf" srcId="{76BD4D80-3BBE-4BEC-AA02-68D5A940B40F}" destId="{CD081A5E-8919-423F-BBB7-BE176F31F6E7}" srcOrd="0" destOrd="0" presId="urn:microsoft.com/office/officeart/2005/8/layout/hierarchy3"/>
    <dgm:cxn modelId="{B4C45C1B-5150-4DA3-9351-1157A91CC7F7}" srcId="{F2DB1F2E-6F11-400A-A1DD-4786D58DD149}" destId="{0058799B-6C2B-43C3-BE79-2D7161164731}" srcOrd="2" destOrd="0" parTransId="{075B9ADB-3683-4B77-9AFD-8BF9F356AB0A}" sibTransId="{FC2A0E23-BB29-4E06-87F5-36FE982DB6BF}"/>
    <dgm:cxn modelId="{A4C931E9-13C3-4F71-8C68-14D9E583CA7F}" srcId="{F2DB1F2E-6F11-400A-A1DD-4786D58DD149}" destId="{16BE7485-EF45-4B86-B52B-C78746D0E519}" srcOrd="3" destOrd="0" parTransId="{871C8732-2102-4ECD-A169-4B9899AE4E58}" sibTransId="{1B0180FA-5409-4A93-B90C-665F0EFD4848}"/>
    <dgm:cxn modelId="{073489B9-F309-4AC2-835C-390553E15AA7}" type="presOf" srcId="{72C81E18-E6A6-459A-8171-61E54DB01EDB}" destId="{4B171E12-A128-499A-A1DA-8E6F80A1B88F}" srcOrd="0" destOrd="0" presId="urn:microsoft.com/office/officeart/2005/8/layout/hierarchy3"/>
    <dgm:cxn modelId="{A5D3A8DA-8BE6-450D-BC8A-0FF5703FF2E2}" type="presOf" srcId="{2A6F1B88-7629-4A1C-9D4F-398AEF56ED8B}" destId="{9DAD6A2F-F122-4778-978A-F3A2FE553757}" srcOrd="0" destOrd="0" presId="urn:microsoft.com/office/officeart/2005/8/layout/hierarchy3"/>
    <dgm:cxn modelId="{82A42F42-BE5E-4250-A3D9-59556A042697}" type="presOf" srcId="{16BE7485-EF45-4B86-B52B-C78746D0E519}" destId="{18CB73DF-73F6-4352-AE6F-C0880936E02F}" srcOrd="0" destOrd="0" presId="urn:microsoft.com/office/officeart/2005/8/layout/hierarchy3"/>
    <dgm:cxn modelId="{D26D5A89-CD91-4CCF-A997-A8A7B398BC3A}" type="presOf" srcId="{0058799B-6C2B-43C3-BE79-2D7161164731}" destId="{8A4F2C67-E417-4CE1-9757-A10B7ACF1AC6}" srcOrd="0" destOrd="0" presId="urn:microsoft.com/office/officeart/2005/8/layout/hierarchy3"/>
    <dgm:cxn modelId="{58730E64-ECBB-428D-B574-3B3548E81FAD}" srcId="{F2DB1F2E-6F11-400A-A1DD-4786D58DD149}" destId="{0F86BB42-08F4-450A-B3E8-6BA0F388C5B9}" srcOrd="5" destOrd="0" parTransId="{900DF6CD-5BAA-4ABF-B9F7-CF73054D0CE6}" sibTransId="{3DF2FCD0-CBCE-4BAC-934A-C831128B542E}"/>
    <dgm:cxn modelId="{FD3A0E96-6A7A-4D92-BE2A-088A61EE1F39}" type="presOf" srcId="{542BB884-C3B3-420D-B0F1-8818DC27A5E3}" destId="{48DEE472-B1DA-46CA-BE1D-CBD995F0B8D6}" srcOrd="0" destOrd="0" presId="urn:microsoft.com/office/officeart/2005/8/layout/hierarchy3"/>
    <dgm:cxn modelId="{8AC790EF-47C7-4796-B936-B06EF9871101}" type="presOf" srcId="{900DF6CD-5BAA-4ABF-B9F7-CF73054D0CE6}" destId="{2BE256B8-3F52-4CB8-9270-3FB3D6E69C5B}" srcOrd="0" destOrd="0" presId="urn:microsoft.com/office/officeart/2005/8/layout/hierarchy3"/>
    <dgm:cxn modelId="{ED90BC53-4CE8-4158-BD9D-D906FDA341C9}" type="presOf" srcId="{A763C650-C0F2-4707-BA68-3D65A4392C35}" destId="{F24A9C73-F9D5-4968-BF5B-5AAD075F6632}" srcOrd="0" destOrd="0" presId="urn:microsoft.com/office/officeart/2005/8/layout/hierarchy3"/>
    <dgm:cxn modelId="{FD24783E-40BF-4F71-BD49-3F07C509CD70}" type="presOf" srcId="{871C8732-2102-4ECD-A169-4B9899AE4E58}" destId="{90743F95-8892-4C70-9C47-C0EC7A73F828}" srcOrd="0" destOrd="0" presId="urn:microsoft.com/office/officeart/2005/8/layout/hierarchy3"/>
    <dgm:cxn modelId="{5B1444F1-20FE-4D77-A35A-AF2E3650BD10}" type="presOf" srcId="{BF2193F5-F223-4C22-A9C5-BAB94EC67801}" destId="{7030E945-A330-4092-BD05-64C8BB83955F}" srcOrd="0" destOrd="0" presId="urn:microsoft.com/office/officeart/2005/8/layout/hierarchy3"/>
    <dgm:cxn modelId="{CDE34665-AFE3-4EAD-A7EF-7E10B490D490}" srcId="{24D65B8C-FC32-4C1A-B65A-B9DCF0ECED4A}" destId="{2A6F1B88-7629-4A1C-9D4F-398AEF56ED8B}" srcOrd="0" destOrd="0" parTransId="{A33BE0A1-1DAC-48F2-8480-EE428846DEDF}" sibTransId="{3EA4B410-E2F8-4CB7-B32B-4967794B96F5}"/>
    <dgm:cxn modelId="{6BE90C19-2DCA-4206-9244-513C9A800780}" srcId="{24D65B8C-FC32-4C1A-B65A-B9DCF0ECED4A}" destId="{3DF32CA8-3701-4346-BA6F-160773E895FE}" srcOrd="1" destOrd="0" parTransId="{5FCD2C54-587D-400B-B495-F6579DAD3DF0}" sibTransId="{6E945FBC-0A23-4000-9743-5596AABBDD48}"/>
    <dgm:cxn modelId="{EF5FE30C-4A3F-4D6F-8EBA-E85E61CF4630}" type="presOf" srcId="{075B9ADB-3683-4B77-9AFD-8BF9F356AB0A}" destId="{11DB8622-3AE1-4506-911E-28C633348869}" srcOrd="0" destOrd="0" presId="urn:microsoft.com/office/officeart/2005/8/layout/hierarchy3"/>
    <dgm:cxn modelId="{D2BFE264-4F7A-492A-BAD5-13AACE94499A}" type="presOf" srcId="{F2DB1F2E-6F11-400A-A1DD-4786D58DD149}" destId="{CEC37DAE-6CDC-4CEE-96E0-DF5340395CB2}" srcOrd="1" destOrd="0" presId="urn:microsoft.com/office/officeart/2005/8/layout/hierarchy3"/>
    <dgm:cxn modelId="{1BB608A5-DA87-43D1-81D5-7E4E29CD70F5}" type="presOf" srcId="{24D65B8C-FC32-4C1A-B65A-B9DCF0ECED4A}" destId="{84860354-F48D-4C81-9349-985CC2E1A7A0}" srcOrd="0" destOrd="0" presId="urn:microsoft.com/office/officeart/2005/8/layout/hierarchy3"/>
    <dgm:cxn modelId="{D21FF3CC-B099-475B-AE9E-EFF8BB0479C9}" type="presParOf" srcId="{4B171E12-A128-499A-A1DA-8E6F80A1B88F}" destId="{8D657F5E-C084-4AB6-9D05-70C50C55E10D}" srcOrd="0" destOrd="0" presId="urn:microsoft.com/office/officeart/2005/8/layout/hierarchy3"/>
    <dgm:cxn modelId="{F5F3F771-91E8-4805-B654-32462FF547F1}" type="presParOf" srcId="{8D657F5E-C084-4AB6-9D05-70C50C55E10D}" destId="{0A3DCC08-612F-4952-A8DD-743074B5A1A9}" srcOrd="0" destOrd="0" presId="urn:microsoft.com/office/officeart/2005/8/layout/hierarchy3"/>
    <dgm:cxn modelId="{7C19CBD1-AEA2-48FD-A070-61343AFB8328}" type="presParOf" srcId="{0A3DCC08-612F-4952-A8DD-743074B5A1A9}" destId="{D7F018EF-A7D4-4404-9AF7-3F50FC244333}" srcOrd="0" destOrd="0" presId="urn:microsoft.com/office/officeart/2005/8/layout/hierarchy3"/>
    <dgm:cxn modelId="{839F95B9-66A0-42B3-82D7-CA658BA9B476}" type="presParOf" srcId="{0A3DCC08-612F-4952-A8DD-743074B5A1A9}" destId="{CEC37DAE-6CDC-4CEE-96E0-DF5340395CB2}" srcOrd="1" destOrd="0" presId="urn:microsoft.com/office/officeart/2005/8/layout/hierarchy3"/>
    <dgm:cxn modelId="{2FE8B53C-EB11-47B3-9BC2-1B3BCDEE95E1}" type="presParOf" srcId="{8D657F5E-C084-4AB6-9D05-70C50C55E10D}" destId="{F4C4EA6D-D54B-4C13-B442-B9D85038588C}" srcOrd="1" destOrd="0" presId="urn:microsoft.com/office/officeart/2005/8/layout/hierarchy3"/>
    <dgm:cxn modelId="{2F11EC26-17AE-43F8-AA5C-2D62A0134CD6}" type="presParOf" srcId="{F4C4EA6D-D54B-4C13-B442-B9D85038588C}" destId="{F24A9C73-F9D5-4968-BF5B-5AAD075F6632}" srcOrd="0" destOrd="0" presId="urn:microsoft.com/office/officeart/2005/8/layout/hierarchy3"/>
    <dgm:cxn modelId="{BFE0012A-760A-4548-9A09-AFD39736AE29}" type="presParOf" srcId="{F4C4EA6D-D54B-4C13-B442-B9D85038588C}" destId="{45279476-E2BD-407A-B3B5-B21AF066E671}" srcOrd="1" destOrd="0" presId="urn:microsoft.com/office/officeart/2005/8/layout/hierarchy3"/>
    <dgm:cxn modelId="{49F5C7CE-52F4-4DDB-8E3C-DA141B1531EB}" type="presParOf" srcId="{F4C4EA6D-D54B-4C13-B442-B9D85038588C}" destId="{7030E945-A330-4092-BD05-64C8BB83955F}" srcOrd="2" destOrd="0" presId="urn:microsoft.com/office/officeart/2005/8/layout/hierarchy3"/>
    <dgm:cxn modelId="{2432C58A-3866-45F7-B511-D3B39FB3DE26}" type="presParOf" srcId="{F4C4EA6D-D54B-4C13-B442-B9D85038588C}" destId="{39FFD072-9752-40A8-8490-6F5A5947AAAA}" srcOrd="3" destOrd="0" presId="urn:microsoft.com/office/officeart/2005/8/layout/hierarchy3"/>
    <dgm:cxn modelId="{81E2F8C4-DCB3-4BDF-8463-77D595165880}" type="presParOf" srcId="{F4C4EA6D-D54B-4C13-B442-B9D85038588C}" destId="{11DB8622-3AE1-4506-911E-28C633348869}" srcOrd="4" destOrd="0" presId="urn:microsoft.com/office/officeart/2005/8/layout/hierarchy3"/>
    <dgm:cxn modelId="{45987260-30A2-4AE2-813A-050D400C3FA6}" type="presParOf" srcId="{F4C4EA6D-D54B-4C13-B442-B9D85038588C}" destId="{8A4F2C67-E417-4CE1-9757-A10B7ACF1AC6}" srcOrd="5" destOrd="0" presId="urn:microsoft.com/office/officeart/2005/8/layout/hierarchy3"/>
    <dgm:cxn modelId="{B8F43483-B93F-43D5-89D1-38149C8BFB9A}" type="presParOf" srcId="{F4C4EA6D-D54B-4C13-B442-B9D85038588C}" destId="{90743F95-8892-4C70-9C47-C0EC7A73F828}" srcOrd="6" destOrd="0" presId="urn:microsoft.com/office/officeart/2005/8/layout/hierarchy3"/>
    <dgm:cxn modelId="{58A666F8-B8D1-4AD4-8771-633182945753}" type="presParOf" srcId="{F4C4EA6D-D54B-4C13-B442-B9D85038588C}" destId="{18CB73DF-73F6-4352-AE6F-C0880936E02F}" srcOrd="7" destOrd="0" presId="urn:microsoft.com/office/officeart/2005/8/layout/hierarchy3"/>
    <dgm:cxn modelId="{309E7D90-0C2F-4A17-A577-6503A232E645}" type="presParOf" srcId="{F4C4EA6D-D54B-4C13-B442-B9D85038588C}" destId="{CD081A5E-8919-423F-BBB7-BE176F31F6E7}" srcOrd="8" destOrd="0" presId="urn:microsoft.com/office/officeart/2005/8/layout/hierarchy3"/>
    <dgm:cxn modelId="{5C461493-3380-4D3B-8A12-128D8EA40B35}" type="presParOf" srcId="{F4C4EA6D-D54B-4C13-B442-B9D85038588C}" destId="{48DEE472-B1DA-46CA-BE1D-CBD995F0B8D6}" srcOrd="9" destOrd="0" presId="urn:microsoft.com/office/officeart/2005/8/layout/hierarchy3"/>
    <dgm:cxn modelId="{A4519638-8DE6-4D5B-8C34-FE6E213B6757}" type="presParOf" srcId="{F4C4EA6D-D54B-4C13-B442-B9D85038588C}" destId="{2BE256B8-3F52-4CB8-9270-3FB3D6E69C5B}" srcOrd="10" destOrd="0" presId="urn:microsoft.com/office/officeart/2005/8/layout/hierarchy3"/>
    <dgm:cxn modelId="{9D20330F-E2EA-4CFF-AFA3-23F06B5B2653}" type="presParOf" srcId="{F4C4EA6D-D54B-4C13-B442-B9D85038588C}" destId="{EF95756B-AB50-4C9B-AFD3-EC37FEACD24F}" srcOrd="11" destOrd="0" presId="urn:microsoft.com/office/officeart/2005/8/layout/hierarchy3"/>
    <dgm:cxn modelId="{8AD490BC-A7D5-4420-87BF-C06050A2C384}" type="presParOf" srcId="{4B171E12-A128-499A-A1DA-8E6F80A1B88F}" destId="{92437D54-E716-4241-9B2E-722DADCD31E3}" srcOrd="1" destOrd="0" presId="urn:microsoft.com/office/officeart/2005/8/layout/hierarchy3"/>
    <dgm:cxn modelId="{51D90C90-CA08-4851-B08E-2E5BF8FE5AD2}" type="presParOf" srcId="{92437D54-E716-4241-9B2E-722DADCD31E3}" destId="{A9BAC1B6-44F5-4379-827F-01FBB32C6AC8}" srcOrd="0" destOrd="0" presId="urn:microsoft.com/office/officeart/2005/8/layout/hierarchy3"/>
    <dgm:cxn modelId="{9D516205-7129-43B5-AA33-64F65DE477C2}" type="presParOf" srcId="{A9BAC1B6-44F5-4379-827F-01FBB32C6AC8}" destId="{84860354-F48D-4C81-9349-985CC2E1A7A0}" srcOrd="0" destOrd="0" presId="urn:microsoft.com/office/officeart/2005/8/layout/hierarchy3"/>
    <dgm:cxn modelId="{6D441006-E9F2-470E-9674-FE4550864AAD}" type="presParOf" srcId="{A9BAC1B6-44F5-4379-827F-01FBB32C6AC8}" destId="{A1950607-4CCD-4220-9186-2E827A5357F5}" srcOrd="1" destOrd="0" presId="urn:microsoft.com/office/officeart/2005/8/layout/hierarchy3"/>
    <dgm:cxn modelId="{37941E02-40FD-4B32-A584-34BBD7FCC8A8}" type="presParOf" srcId="{92437D54-E716-4241-9B2E-722DADCD31E3}" destId="{B52AA7D0-E81A-4722-A910-C0A8E2B07623}" srcOrd="1" destOrd="0" presId="urn:microsoft.com/office/officeart/2005/8/layout/hierarchy3"/>
    <dgm:cxn modelId="{785AEB80-3464-4DCD-9518-6D93710AC1F3}" type="presParOf" srcId="{B52AA7D0-E81A-4722-A910-C0A8E2B07623}" destId="{034529F2-396F-4CF6-9AC7-DBBB30173E8D}" srcOrd="0" destOrd="0" presId="urn:microsoft.com/office/officeart/2005/8/layout/hierarchy3"/>
    <dgm:cxn modelId="{D104A6AE-5C9C-4FE8-BAB1-088CCC1101D5}" type="presParOf" srcId="{B52AA7D0-E81A-4722-A910-C0A8E2B07623}" destId="{9DAD6A2F-F122-4778-978A-F3A2FE553757}" srcOrd="1" destOrd="0" presId="urn:microsoft.com/office/officeart/2005/8/layout/hierarchy3"/>
    <dgm:cxn modelId="{31F311A0-B11B-453E-BFE6-2C2FEC7880E2}" type="presParOf" srcId="{B52AA7D0-E81A-4722-A910-C0A8E2B07623}" destId="{87B9E93D-8C3C-48ED-9707-B8A9B3DDF3D2}" srcOrd="2" destOrd="0" presId="urn:microsoft.com/office/officeart/2005/8/layout/hierarchy3"/>
    <dgm:cxn modelId="{333DBB64-F5AF-4A00-BA24-59F8098BA08A}" type="presParOf" srcId="{B52AA7D0-E81A-4722-A910-C0A8E2B07623}" destId="{FE32B65A-6A73-4DD7-80F7-2C193D765958}"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018EF-A7D4-4404-9AF7-3F50FC244333}">
      <dsp:nvSpPr>
        <dsp:cNvPr id="0" name=""/>
        <dsp:cNvSpPr/>
      </dsp:nvSpPr>
      <dsp:spPr>
        <a:xfrm>
          <a:off x="1292875" y="1948"/>
          <a:ext cx="1947491" cy="516304"/>
        </a:xfrm>
        <a:prstGeom prst="roundRect">
          <a:avLst>
            <a:gd name="adj" fmla="val 1000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Should Outsource</a:t>
          </a:r>
          <a:endParaRPr lang="en-CA" sz="2000" kern="1200" dirty="0"/>
        </a:p>
      </dsp:txBody>
      <dsp:txXfrm>
        <a:off x="1307997" y="17070"/>
        <a:ext cx="1917247" cy="486060"/>
      </dsp:txXfrm>
    </dsp:sp>
    <dsp:sp modelId="{F24A9C73-F9D5-4968-BF5B-5AAD075F6632}">
      <dsp:nvSpPr>
        <dsp:cNvPr id="0" name=""/>
        <dsp:cNvSpPr/>
      </dsp:nvSpPr>
      <dsp:spPr>
        <a:xfrm>
          <a:off x="1487625" y="518253"/>
          <a:ext cx="194749" cy="387228"/>
        </a:xfrm>
        <a:custGeom>
          <a:avLst/>
          <a:gdLst/>
          <a:ahLst/>
          <a:cxnLst/>
          <a:rect l="0" t="0" r="0" b="0"/>
          <a:pathLst>
            <a:path>
              <a:moveTo>
                <a:pt x="0" y="0"/>
              </a:moveTo>
              <a:lnTo>
                <a:pt x="0" y="387228"/>
              </a:lnTo>
              <a:lnTo>
                <a:pt x="194749" y="387228"/>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5279476-E2BD-407A-B3B5-B21AF066E671}">
      <dsp:nvSpPr>
        <dsp:cNvPr id="0" name=""/>
        <dsp:cNvSpPr/>
      </dsp:nvSpPr>
      <dsp:spPr>
        <a:xfrm>
          <a:off x="1682374" y="647329"/>
          <a:ext cx="1557993" cy="516304"/>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CA" sz="1400" kern="1200" dirty="0" smtClean="0"/>
            <a:t>Network Monitoring</a:t>
          </a:r>
          <a:endParaRPr lang="en-CA" sz="1400" kern="1200" dirty="0"/>
        </a:p>
      </dsp:txBody>
      <dsp:txXfrm>
        <a:off x="1697496" y="662451"/>
        <a:ext cx="1527749" cy="486060"/>
      </dsp:txXfrm>
    </dsp:sp>
    <dsp:sp modelId="{7030E945-A330-4092-BD05-64C8BB83955F}">
      <dsp:nvSpPr>
        <dsp:cNvPr id="0" name=""/>
        <dsp:cNvSpPr/>
      </dsp:nvSpPr>
      <dsp:spPr>
        <a:xfrm>
          <a:off x="1487625" y="518253"/>
          <a:ext cx="194749" cy="1032609"/>
        </a:xfrm>
        <a:custGeom>
          <a:avLst/>
          <a:gdLst/>
          <a:ahLst/>
          <a:cxnLst/>
          <a:rect l="0" t="0" r="0" b="0"/>
          <a:pathLst>
            <a:path>
              <a:moveTo>
                <a:pt x="0" y="0"/>
              </a:moveTo>
              <a:lnTo>
                <a:pt x="0" y="1032609"/>
              </a:lnTo>
              <a:lnTo>
                <a:pt x="194749" y="1032609"/>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39FFD072-9752-40A8-8490-6F5A5947AAAA}">
      <dsp:nvSpPr>
        <dsp:cNvPr id="0" name=""/>
        <dsp:cNvSpPr/>
      </dsp:nvSpPr>
      <dsp:spPr>
        <a:xfrm>
          <a:off x="1682374" y="1292710"/>
          <a:ext cx="1557993" cy="516304"/>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CA" sz="1400" kern="1200" dirty="0" smtClean="0"/>
            <a:t>Application Security</a:t>
          </a:r>
          <a:endParaRPr lang="en-CA" sz="1400" kern="1200" dirty="0"/>
        </a:p>
      </dsp:txBody>
      <dsp:txXfrm>
        <a:off x="1697496" y="1307832"/>
        <a:ext cx="1527749" cy="486060"/>
      </dsp:txXfrm>
    </dsp:sp>
    <dsp:sp modelId="{11DB8622-3AE1-4506-911E-28C633348869}">
      <dsp:nvSpPr>
        <dsp:cNvPr id="0" name=""/>
        <dsp:cNvSpPr/>
      </dsp:nvSpPr>
      <dsp:spPr>
        <a:xfrm>
          <a:off x="1487625" y="518253"/>
          <a:ext cx="194749" cy="1677990"/>
        </a:xfrm>
        <a:custGeom>
          <a:avLst/>
          <a:gdLst/>
          <a:ahLst/>
          <a:cxnLst/>
          <a:rect l="0" t="0" r="0" b="0"/>
          <a:pathLst>
            <a:path>
              <a:moveTo>
                <a:pt x="0" y="0"/>
              </a:moveTo>
              <a:lnTo>
                <a:pt x="0" y="1677990"/>
              </a:lnTo>
              <a:lnTo>
                <a:pt x="194749" y="1677990"/>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A4F2C67-E417-4CE1-9757-A10B7ACF1AC6}">
      <dsp:nvSpPr>
        <dsp:cNvPr id="0" name=""/>
        <dsp:cNvSpPr/>
      </dsp:nvSpPr>
      <dsp:spPr>
        <a:xfrm>
          <a:off x="1682374" y="1938091"/>
          <a:ext cx="1569814" cy="516304"/>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CA" sz="1400" kern="1200" dirty="0" smtClean="0"/>
            <a:t>Vulnerability Management</a:t>
          </a:r>
          <a:endParaRPr lang="en-CA" sz="1400" kern="1200" dirty="0"/>
        </a:p>
      </dsp:txBody>
      <dsp:txXfrm>
        <a:off x="1697496" y="1953213"/>
        <a:ext cx="1539570" cy="486060"/>
      </dsp:txXfrm>
    </dsp:sp>
    <dsp:sp modelId="{90743F95-8892-4C70-9C47-C0EC7A73F828}">
      <dsp:nvSpPr>
        <dsp:cNvPr id="0" name=""/>
        <dsp:cNvSpPr/>
      </dsp:nvSpPr>
      <dsp:spPr>
        <a:xfrm>
          <a:off x="1487625" y="518253"/>
          <a:ext cx="194749" cy="2323372"/>
        </a:xfrm>
        <a:custGeom>
          <a:avLst/>
          <a:gdLst/>
          <a:ahLst/>
          <a:cxnLst/>
          <a:rect l="0" t="0" r="0" b="0"/>
          <a:pathLst>
            <a:path>
              <a:moveTo>
                <a:pt x="0" y="0"/>
              </a:moveTo>
              <a:lnTo>
                <a:pt x="0" y="2323372"/>
              </a:lnTo>
              <a:lnTo>
                <a:pt x="194749" y="2323372"/>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18CB73DF-73F6-4352-AE6F-C0880936E02F}">
      <dsp:nvSpPr>
        <dsp:cNvPr id="0" name=""/>
        <dsp:cNvSpPr/>
      </dsp:nvSpPr>
      <dsp:spPr>
        <a:xfrm>
          <a:off x="1682374" y="2583472"/>
          <a:ext cx="1557993" cy="516304"/>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CA" sz="1400" kern="1200" dirty="0" smtClean="0"/>
            <a:t>Forensics</a:t>
          </a:r>
          <a:endParaRPr lang="en-CA" sz="1400" kern="1200" dirty="0"/>
        </a:p>
      </dsp:txBody>
      <dsp:txXfrm>
        <a:off x="1697496" y="2598594"/>
        <a:ext cx="1527749" cy="486060"/>
      </dsp:txXfrm>
    </dsp:sp>
    <dsp:sp modelId="{CD081A5E-8919-423F-BBB7-BE176F31F6E7}">
      <dsp:nvSpPr>
        <dsp:cNvPr id="0" name=""/>
        <dsp:cNvSpPr/>
      </dsp:nvSpPr>
      <dsp:spPr>
        <a:xfrm>
          <a:off x="1487625" y="518253"/>
          <a:ext cx="194749" cy="2968753"/>
        </a:xfrm>
        <a:custGeom>
          <a:avLst/>
          <a:gdLst/>
          <a:ahLst/>
          <a:cxnLst/>
          <a:rect l="0" t="0" r="0" b="0"/>
          <a:pathLst>
            <a:path>
              <a:moveTo>
                <a:pt x="0" y="0"/>
              </a:moveTo>
              <a:lnTo>
                <a:pt x="0" y="2968753"/>
              </a:lnTo>
              <a:lnTo>
                <a:pt x="194749" y="2968753"/>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8DEE472-B1DA-46CA-BE1D-CBD995F0B8D6}">
      <dsp:nvSpPr>
        <dsp:cNvPr id="0" name=""/>
        <dsp:cNvSpPr/>
      </dsp:nvSpPr>
      <dsp:spPr>
        <a:xfrm>
          <a:off x="1682374" y="3228853"/>
          <a:ext cx="1557993" cy="516304"/>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CA" sz="1400" kern="1200" dirty="0" smtClean="0"/>
            <a:t>Identity Governance</a:t>
          </a:r>
          <a:endParaRPr lang="en-CA" sz="1400" kern="1200" dirty="0"/>
        </a:p>
      </dsp:txBody>
      <dsp:txXfrm>
        <a:off x="1697496" y="3243975"/>
        <a:ext cx="1527749" cy="486060"/>
      </dsp:txXfrm>
    </dsp:sp>
    <dsp:sp modelId="{2BE256B8-3F52-4CB8-9270-3FB3D6E69C5B}">
      <dsp:nvSpPr>
        <dsp:cNvPr id="0" name=""/>
        <dsp:cNvSpPr/>
      </dsp:nvSpPr>
      <dsp:spPr>
        <a:xfrm>
          <a:off x="1487625" y="518253"/>
          <a:ext cx="194749" cy="3614134"/>
        </a:xfrm>
        <a:custGeom>
          <a:avLst/>
          <a:gdLst/>
          <a:ahLst/>
          <a:cxnLst/>
          <a:rect l="0" t="0" r="0" b="0"/>
          <a:pathLst>
            <a:path>
              <a:moveTo>
                <a:pt x="0" y="0"/>
              </a:moveTo>
              <a:lnTo>
                <a:pt x="0" y="3614134"/>
              </a:lnTo>
              <a:lnTo>
                <a:pt x="194749" y="3614134"/>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EF95756B-AB50-4C9B-AFD3-EC37FEACD24F}">
      <dsp:nvSpPr>
        <dsp:cNvPr id="0" name=""/>
        <dsp:cNvSpPr/>
      </dsp:nvSpPr>
      <dsp:spPr>
        <a:xfrm>
          <a:off x="1682374" y="3874234"/>
          <a:ext cx="1557993" cy="516304"/>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CA" sz="1400" kern="1200" dirty="0" smtClean="0"/>
            <a:t>Litigation</a:t>
          </a:r>
          <a:endParaRPr lang="en-CA" sz="1400" kern="1200" dirty="0"/>
        </a:p>
      </dsp:txBody>
      <dsp:txXfrm>
        <a:off x="1697496" y="3889356"/>
        <a:ext cx="1527749" cy="486060"/>
      </dsp:txXfrm>
    </dsp:sp>
    <dsp:sp modelId="{84860354-F48D-4C81-9349-985CC2E1A7A0}">
      <dsp:nvSpPr>
        <dsp:cNvPr id="0" name=""/>
        <dsp:cNvSpPr/>
      </dsp:nvSpPr>
      <dsp:spPr>
        <a:xfrm>
          <a:off x="3498520" y="1948"/>
          <a:ext cx="1869343" cy="516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Shouldn’t Outsource</a:t>
          </a:r>
          <a:endParaRPr lang="en-CA" sz="2000" kern="1200" dirty="0"/>
        </a:p>
      </dsp:txBody>
      <dsp:txXfrm>
        <a:off x="3513642" y="17070"/>
        <a:ext cx="1839099" cy="486060"/>
      </dsp:txXfrm>
    </dsp:sp>
    <dsp:sp modelId="{034529F2-396F-4CF6-9AC7-DBBB30173E8D}">
      <dsp:nvSpPr>
        <dsp:cNvPr id="0" name=""/>
        <dsp:cNvSpPr/>
      </dsp:nvSpPr>
      <dsp:spPr>
        <a:xfrm>
          <a:off x="3685454" y="518253"/>
          <a:ext cx="186934" cy="524650"/>
        </a:xfrm>
        <a:custGeom>
          <a:avLst/>
          <a:gdLst/>
          <a:ahLst/>
          <a:cxnLst/>
          <a:rect l="0" t="0" r="0" b="0"/>
          <a:pathLst>
            <a:path>
              <a:moveTo>
                <a:pt x="0" y="0"/>
              </a:moveTo>
              <a:lnTo>
                <a:pt x="0" y="524650"/>
              </a:lnTo>
              <a:lnTo>
                <a:pt x="186934" y="52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D6A2F-F122-4778-978A-F3A2FE553757}">
      <dsp:nvSpPr>
        <dsp:cNvPr id="0" name=""/>
        <dsp:cNvSpPr/>
      </dsp:nvSpPr>
      <dsp:spPr>
        <a:xfrm>
          <a:off x="3872388" y="647329"/>
          <a:ext cx="1495475" cy="7911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CA" sz="1400" kern="1200" dirty="0" smtClean="0"/>
            <a:t>Incident Response and Breach Remediation</a:t>
          </a:r>
          <a:endParaRPr lang="en-CA" sz="1400" kern="1200" dirty="0"/>
        </a:p>
      </dsp:txBody>
      <dsp:txXfrm>
        <a:off x="3895560" y="670501"/>
        <a:ext cx="1449131" cy="744805"/>
      </dsp:txXfrm>
    </dsp:sp>
    <dsp:sp modelId="{87B9E93D-8C3C-48ED-9707-B8A9B3DDF3D2}">
      <dsp:nvSpPr>
        <dsp:cNvPr id="0" name=""/>
        <dsp:cNvSpPr/>
      </dsp:nvSpPr>
      <dsp:spPr>
        <a:xfrm>
          <a:off x="3685454" y="518253"/>
          <a:ext cx="186934" cy="1444876"/>
        </a:xfrm>
        <a:custGeom>
          <a:avLst/>
          <a:gdLst/>
          <a:ahLst/>
          <a:cxnLst/>
          <a:rect l="0" t="0" r="0" b="0"/>
          <a:pathLst>
            <a:path>
              <a:moveTo>
                <a:pt x="0" y="0"/>
              </a:moveTo>
              <a:lnTo>
                <a:pt x="0" y="1444876"/>
              </a:lnTo>
              <a:lnTo>
                <a:pt x="186934" y="1444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32B65A-6A73-4DD7-80F7-2C193D765958}">
      <dsp:nvSpPr>
        <dsp:cNvPr id="0" name=""/>
        <dsp:cNvSpPr/>
      </dsp:nvSpPr>
      <dsp:spPr>
        <a:xfrm>
          <a:off x="3872388" y="1567554"/>
          <a:ext cx="1495475" cy="7911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CA" sz="1400" kern="1200" dirty="0" smtClean="0"/>
            <a:t>Security Strategy, Architecture, and Policy</a:t>
          </a:r>
          <a:endParaRPr lang="en-CA" sz="1400" kern="1200" dirty="0"/>
        </a:p>
      </dsp:txBody>
      <dsp:txXfrm>
        <a:off x="3895560" y="1590726"/>
        <a:ext cx="1449131" cy="7448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829762" y="0"/>
            <a:ext cx="2929837" cy="497126"/>
          </a:xfrm>
          <a:prstGeom prst="rect">
            <a:avLst/>
          </a:prstGeom>
        </p:spPr>
        <p:txBody>
          <a:bodyPr vert="horz" lIns="92492" tIns="46246" rIns="92492" bIns="46246" rtlCol="0"/>
          <a:lstStyle>
            <a:lvl1pPr algn="r">
              <a:defRPr sz="1200"/>
            </a:lvl1pPr>
          </a:lstStyle>
          <a:p>
            <a:fld id="{110B9C36-03F4-41DF-9FFD-B4483F722394}" type="datetimeFigureOut">
              <a:rPr lang="en-CA" smtClean="0"/>
              <a:pPr/>
              <a:t>11/17/17</a:t>
            </a:fld>
            <a:endParaRPr lang="en-CA" dirty="0"/>
          </a:p>
        </p:txBody>
      </p:sp>
      <p:sp>
        <p:nvSpPr>
          <p:cNvPr id="4" name="Footer Placeholder 3"/>
          <p:cNvSpPr>
            <a:spLocks noGrp="1"/>
          </p:cNvSpPr>
          <p:nvPr>
            <p:ph type="ftr" sz="quarter" idx="2"/>
          </p:nvPr>
        </p:nvSpPr>
        <p:spPr>
          <a:xfrm>
            <a:off x="1" y="9443661"/>
            <a:ext cx="2929837" cy="497126"/>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29762" y="9443661"/>
            <a:ext cx="2929837" cy="497126"/>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99910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1"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829762"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895350" y="744538"/>
            <a:ext cx="4970463" cy="3729037"/>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76117" y="4722694"/>
            <a:ext cx="5408930" cy="4474131"/>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1" y="9443661"/>
            <a:ext cx="2929837" cy="497126"/>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829762" y="9443661"/>
            <a:ext cx="2929837" cy="497126"/>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590853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ytimes.com/2017/10/03/technology/yahoo-hack-3-billion-users.html?_r=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extLst>
      <p:ext uri="{BB962C8B-B14F-4D97-AF65-F5344CB8AC3E}">
        <p14:creationId xmlns:p14="http://schemas.microsoft.com/office/powerpoint/2010/main" val="318192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10</a:t>
            </a:fld>
            <a:endParaRPr lang="en-US" dirty="0"/>
          </a:p>
        </p:txBody>
      </p:sp>
    </p:spTree>
    <p:extLst>
      <p:ext uri="{BB962C8B-B14F-4D97-AF65-F5344CB8AC3E}">
        <p14:creationId xmlns:p14="http://schemas.microsoft.com/office/powerpoint/2010/main" val="379178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aseline="0" dirty="0" smtClean="0">
                <a:solidFill>
                  <a:srgbClr val="333333"/>
                </a:solidFill>
                <a:latin typeface="Arial" panose="020B0604020202020204" pitchFamily="34" charset="0"/>
                <a:cs typeface="Arial" panose="020B0604020202020204" pitchFamily="34" charset="0"/>
              </a:rPr>
              <a:t>The KnockKnock botnet campaign started in May 2017 and has spread rapidly over the course of the summer, targeting Office 356 Exchange Online email accounts across manufacturing, financial services, healthcare, US public sector, and other industries. </a:t>
            </a:r>
          </a:p>
          <a:p>
            <a:endParaRPr lang="en-CA" sz="1200" baseline="0" dirty="0" smtClean="0">
              <a:solidFill>
                <a:srgbClr val="333333"/>
              </a:solidFill>
              <a:latin typeface="Arial" panose="020B0604020202020204" pitchFamily="34" charset="0"/>
              <a:cs typeface="Arial" panose="020B0604020202020204" pitchFamily="34" charset="0"/>
            </a:endParaRPr>
          </a:p>
          <a:p>
            <a:r>
              <a:rPr lang="en-CA" sz="1200" baseline="0" dirty="0" smtClean="0">
                <a:solidFill>
                  <a:srgbClr val="333333"/>
                </a:solidFill>
                <a:latin typeface="Arial" panose="020B0604020202020204" pitchFamily="34" charset="0"/>
                <a:cs typeface="Arial" panose="020B0604020202020204" pitchFamily="34" charset="0"/>
              </a:rPr>
              <a:t>There were a few things done by the attackers that made this campaign particularly successful and unique. </a:t>
            </a:r>
          </a:p>
          <a:p>
            <a:endParaRPr lang="en-CA" sz="1200" baseline="0" dirty="0" smtClean="0">
              <a:solidFill>
                <a:srgbClr val="333333"/>
              </a:solidFill>
              <a:latin typeface="Arial" panose="020B0604020202020204" pitchFamily="34" charset="0"/>
              <a:cs typeface="Arial" panose="020B0604020202020204" pitchFamily="34" charset="0"/>
            </a:endParaRPr>
          </a:p>
          <a:p>
            <a:r>
              <a:rPr lang="en-CA" sz="1200" baseline="0" dirty="0" smtClean="0">
                <a:solidFill>
                  <a:srgbClr val="333333"/>
                </a:solidFill>
                <a:latin typeface="Arial" panose="020B0604020202020204" pitchFamily="34" charset="0"/>
                <a:cs typeface="Arial" panose="020B0604020202020204" pitchFamily="34" charset="0"/>
              </a:rPr>
              <a:t>One key was that it was able to fly under the radar by targeting AUTOMATED corporate email accounts – ones that weren’t tied to a human identity – since these ones often lack advanced security policies, such as not requiring multifactor authentication, or not requiring recurring password resets. This attack targeted these weakly protected admin accounts that were often used to integrate corporate email systems with marketing and sales automation – so these accounts had higher access and privileges compared to average accounts. In addition, other users don’t expect to receive malicious content from these addresses, so people are less suspicious and more likely to blindly click a link from an internal, generic email address. </a:t>
            </a:r>
          </a:p>
          <a:p>
            <a:endParaRPr lang="en-CA" sz="1200" baseline="0" dirty="0" smtClean="0">
              <a:solidFill>
                <a:srgbClr val="333333"/>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aseline="0" dirty="0" smtClean="0">
                <a:solidFill>
                  <a:srgbClr val="333333"/>
                </a:solidFill>
                <a:latin typeface="Arial" panose="020B0604020202020204" pitchFamily="34" charset="0"/>
                <a:cs typeface="Arial" panose="020B0604020202020204" pitchFamily="34" charset="0"/>
              </a:rPr>
              <a:t>Another key to the success of this campaign was the way in which it was deployed and propagated. The botnet itself was quite small – according to Skyhigh Networks, who detected it, it was distributed by just 83 IP addresses across 63 networks. And interestingly, rather than a typical botnet targeting a high volume and working quickly, KnockKnock focused on precision, attacking an average of only five email addresses for each customer targeted – again, allowing it to stay under the radar and avoid detection early on. It also used a slow approach, by guessing only a few credentials at a time and spreading the attack over several days, since a quick brute-force attempt would be easily recognized by decent security controls. </a:t>
            </a:r>
          </a:p>
          <a:p>
            <a:endParaRPr lang="en-CA" sz="1200" baseline="0" dirty="0" smtClean="0">
              <a:solidFill>
                <a:srgbClr val="333333"/>
              </a:solidFill>
              <a:latin typeface="Arial" panose="020B0604020202020204" pitchFamily="34" charset="0"/>
              <a:cs typeface="Arial" panose="020B0604020202020204" pitchFamily="34" charset="0"/>
            </a:endParaRPr>
          </a:p>
          <a:p>
            <a:r>
              <a:rPr lang="en-CA" sz="1200" baseline="0" dirty="0" smtClean="0">
                <a:solidFill>
                  <a:srgbClr val="333333"/>
                </a:solidFill>
                <a:latin typeface="Arial" panose="020B0604020202020204" pitchFamily="34" charset="0"/>
                <a:cs typeface="Arial" panose="020B0604020202020204" pitchFamily="34" charset="0"/>
              </a:rPr>
              <a:t>In order to get access, rather than brute-forcing the passwords, the attackers took advantage of previously leaked passwords. So for example, if Sally Jones had her LinkedIn account compromised before, the attackers would take that known password and try it with her corporate account. Since they didn’t know the corporate email exactly, they simply attempted different variations of common usernames, based on the name. So they’d try that known password with usernames like sjones, sally.jones, or jones.s.</a:t>
            </a:r>
          </a:p>
          <a:p>
            <a:endParaRPr lang="en-CA" sz="1200" baseline="0" dirty="0" smtClean="0">
              <a:solidFill>
                <a:srgbClr val="333333"/>
              </a:solidFill>
              <a:latin typeface="Arial" panose="020B0604020202020204" pitchFamily="34" charset="0"/>
              <a:cs typeface="Arial" panose="020B0604020202020204" pitchFamily="34" charset="0"/>
            </a:endParaRPr>
          </a:p>
          <a:p>
            <a:r>
              <a:rPr lang="en-CA" sz="1200" baseline="0" dirty="0" smtClean="0">
                <a:solidFill>
                  <a:srgbClr val="333333"/>
                </a:solidFill>
                <a:latin typeface="Arial" panose="020B0604020202020204" pitchFamily="34" charset="0"/>
                <a:cs typeface="Arial" panose="020B0604020202020204" pitchFamily="34" charset="0"/>
              </a:rPr>
              <a:t>So once access to a corporate system account was gained, KnockKnock would:</a:t>
            </a:r>
          </a:p>
          <a:p>
            <a:pPr marL="171450" indent="-171450">
              <a:buFont typeface="Arial" panose="020B0604020202020204" pitchFamily="34" charset="0"/>
              <a:buChar char="•"/>
            </a:pPr>
            <a:r>
              <a:rPr lang="en-CA" sz="1200" baseline="0" dirty="0" smtClean="0">
                <a:solidFill>
                  <a:srgbClr val="333333"/>
                </a:solidFill>
                <a:latin typeface="Arial" panose="020B0604020202020204" pitchFamily="34" charset="0"/>
                <a:cs typeface="Arial" panose="020B0604020202020204" pitchFamily="34" charset="0"/>
              </a:rPr>
              <a:t>Exfiltrate any data in the inbox that was likely valuable – these admin accounts were often treasure troves of sensitive, valuable data. </a:t>
            </a:r>
          </a:p>
          <a:p>
            <a:pPr marL="171450" indent="-171450">
              <a:buFont typeface="Arial" panose="020B0604020202020204" pitchFamily="34" charset="0"/>
              <a:buChar char="•"/>
            </a:pPr>
            <a:r>
              <a:rPr lang="en-CA" sz="1200" baseline="0" dirty="0" smtClean="0">
                <a:solidFill>
                  <a:srgbClr val="333333"/>
                </a:solidFill>
                <a:latin typeface="Arial" panose="020B0604020202020204" pitchFamily="34" charset="0"/>
                <a:cs typeface="Arial" panose="020B0604020202020204" pitchFamily="34" charset="0"/>
              </a:rPr>
              <a:t>They would create new rules in the inbox to hide and divert incoming messages, then use phishing attacks to further spread the infection around the enterprise. The emails would come from the compromised email address in an attempt to compromise more inboxes within the organization. </a:t>
            </a:r>
          </a:p>
          <a:p>
            <a:pPr marL="0" indent="0">
              <a:buFontTx/>
              <a:buNone/>
            </a:pPr>
            <a:endParaRPr lang="en-CA" sz="1200" baseline="0" dirty="0" smtClean="0">
              <a:solidFill>
                <a:srgbClr val="333333"/>
              </a:solidFill>
              <a:latin typeface="Arial" panose="020B0604020202020204" pitchFamily="34" charset="0"/>
              <a:cs typeface="Arial" panose="020B0604020202020204" pitchFamily="34" charset="0"/>
            </a:endParaRPr>
          </a:p>
          <a:p>
            <a:pPr marL="0" indent="0">
              <a:buFontTx/>
              <a:buNone/>
            </a:pPr>
            <a:r>
              <a:rPr lang="en-CA" sz="1200" baseline="0" dirty="0" smtClean="0">
                <a:solidFill>
                  <a:srgbClr val="333333"/>
                </a:solidFill>
                <a:latin typeface="Arial" panose="020B0604020202020204" pitchFamily="34" charset="0"/>
                <a:cs typeface="Arial" panose="020B0604020202020204" pitchFamily="34" charset="0"/>
              </a:rPr>
              <a:t>So overall, some key features that made KnockKnock so successful was the slow-moving, methodical, and stealthy nature of the attack, coupled with the type of admin accounts targeted and the use of previously compromised accounts, which allowed it to propagate so successfully before being detected</a:t>
            </a:r>
          </a:p>
          <a:p>
            <a:pPr marL="0" indent="0">
              <a:buFontTx/>
              <a:buNone/>
            </a:pPr>
            <a:endParaRPr lang="en-CA" sz="1200" baseline="0" dirty="0" smtClean="0">
              <a:solidFill>
                <a:srgbClr val="333333"/>
              </a:solidFill>
              <a:latin typeface="Arial" panose="020B0604020202020204" pitchFamily="34" charset="0"/>
              <a:cs typeface="Arial" panose="020B0604020202020204" pitchFamily="34" charset="0"/>
            </a:endParaRPr>
          </a:p>
          <a:p>
            <a:pPr marL="0" indent="0">
              <a:buFontTx/>
              <a:buNone/>
            </a:pPr>
            <a:r>
              <a:rPr lang="en-CA" sz="1200" baseline="0" dirty="0" smtClean="0">
                <a:solidFill>
                  <a:srgbClr val="333333"/>
                </a:solidFill>
                <a:latin typeface="Arial" panose="020B0604020202020204" pitchFamily="34" charset="0"/>
                <a:cs typeface="Arial" panose="020B0604020202020204" pitchFamily="34" charset="0"/>
              </a:rPr>
              <a:t>At the time of writing this, the treat actor hasn’t been identified yet – “the IP addresses of the hacked devices used to run it don’t appear on any lists of known botnets or bad actor IP address. They note that around 90% of login attempts come from China. </a:t>
            </a:r>
            <a:r>
              <a:rPr lang="en-CA" sz="1200" b="0" i="0" kern="1200" dirty="0" smtClean="0">
                <a:solidFill>
                  <a:schemeClr val="tx1"/>
                </a:solidFill>
                <a:effectLst/>
                <a:latin typeface="Arial" panose="020B0604020202020204" pitchFamily="34" charset="0"/>
                <a:ea typeface="+mn-ea"/>
                <a:cs typeface="Arial" panose="020B0604020202020204" pitchFamily="34" charset="0"/>
              </a:rPr>
              <a:t>However, attackers could easily change or re-route IP addresses in order to cover their tracks, so it's impossible to say for certain that the attacks originated from China.” </a:t>
            </a:r>
          </a:p>
          <a:p>
            <a:pPr marL="0" indent="0">
              <a:buFontTx/>
              <a:buNone/>
            </a:pPr>
            <a:endParaRPr lang="en-CA" sz="12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CA" sz="1200" b="0" i="0" kern="1200" baseline="0" dirty="0" smtClean="0">
                <a:solidFill>
                  <a:schemeClr val="tx1"/>
                </a:solidFill>
                <a:effectLst/>
                <a:latin typeface="Arial" panose="020B0604020202020204" pitchFamily="34" charset="0"/>
                <a:ea typeface="+mn-ea"/>
                <a:cs typeface="Arial" panose="020B0604020202020204" pitchFamily="34" charset="0"/>
              </a:rPr>
              <a:t>----------</a:t>
            </a:r>
            <a:endParaRPr lang="en-CA" sz="12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CA" sz="12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CA" sz="1200" baseline="0" dirty="0" smtClean="0">
                <a:solidFill>
                  <a:srgbClr val="333333"/>
                </a:solidFill>
                <a:latin typeface="Arial" panose="020B0604020202020204" pitchFamily="34" charset="0"/>
                <a:cs typeface="Arial" panose="020B0604020202020204" pitchFamily="34" charset="0"/>
              </a:rPr>
              <a:t>Going after these accounts rather than the typical employee account was crucial to the success of the campaign. </a:t>
            </a:r>
            <a:endParaRPr lang="en-CA" sz="1100" baseline="0" dirty="0">
              <a:solidFill>
                <a:srgbClr val="33333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11</a:t>
            </a:fld>
            <a:endParaRPr lang="en-US" dirty="0"/>
          </a:p>
        </p:txBody>
      </p:sp>
    </p:spTree>
    <p:extLst>
      <p:ext uri="{BB962C8B-B14F-4D97-AF65-F5344CB8AC3E}">
        <p14:creationId xmlns:p14="http://schemas.microsoft.com/office/powerpoint/2010/main" val="336072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aseline="0" dirty="0" smtClean="0">
                <a:solidFill>
                  <a:srgbClr val="333333"/>
                </a:solidFill>
                <a:latin typeface="Arial" panose="020B0604020202020204" pitchFamily="34" charset="0"/>
                <a:cs typeface="Arial" panose="020B0604020202020204" pitchFamily="34" charset="0"/>
              </a:rPr>
              <a:t>As with most breaches, it at least lends itself to be a good learning opportunity. This botnet displayed how attackers are getting more intelligent to out-smart current security controls, so here we have a list of recommendations: </a:t>
            </a:r>
          </a:p>
          <a:p>
            <a:endParaRPr lang="en-CA" sz="1200" baseline="0" dirty="0" smtClean="0">
              <a:solidFill>
                <a:srgbClr val="333333"/>
              </a:solidFill>
              <a:latin typeface="Arial" panose="020B0604020202020204" pitchFamily="34" charset="0"/>
              <a:cs typeface="Arial" panose="020B0604020202020204" pitchFamily="34" charset="0"/>
            </a:endParaRPr>
          </a:p>
          <a:p>
            <a:endParaRPr lang="en-CA" sz="1200" baseline="0" dirty="0" smtClean="0">
              <a:solidFill>
                <a:srgbClr val="333333"/>
              </a:solidFill>
              <a:latin typeface="Arial" panose="020B0604020202020204" pitchFamily="34" charset="0"/>
              <a:cs typeface="Arial" panose="020B0604020202020204" pitchFamily="34" charset="0"/>
            </a:endParaRPr>
          </a:p>
          <a:p>
            <a:r>
              <a:rPr lang="en-CA" sz="1200" baseline="0" dirty="0" smtClean="0">
                <a:solidFill>
                  <a:srgbClr val="333333"/>
                </a:solidFill>
                <a:latin typeface="Arial" panose="020B0604020202020204" pitchFamily="34" charset="0"/>
                <a:cs typeface="Arial" panose="020B0604020202020204" pitchFamily="34" charset="0"/>
              </a:rPr>
              <a:t>Lastly, be sure to investigate failed login attempts. The </a:t>
            </a:r>
            <a:r>
              <a:rPr lang="en-CA" sz="1200" baseline="0" dirty="0" err="1" smtClean="0">
                <a:solidFill>
                  <a:srgbClr val="333333"/>
                </a:solidFill>
                <a:latin typeface="Arial" panose="020B0604020202020204" pitchFamily="34" charset="0"/>
                <a:cs typeface="Arial" panose="020B0604020202020204" pitchFamily="34" charset="0"/>
              </a:rPr>
              <a:t>KnockKnock</a:t>
            </a:r>
            <a:r>
              <a:rPr lang="en-CA" sz="1200" baseline="0" dirty="0" smtClean="0">
                <a:solidFill>
                  <a:srgbClr val="333333"/>
                </a:solidFill>
                <a:latin typeface="Arial" panose="020B0604020202020204" pitchFamily="34" charset="0"/>
                <a:cs typeface="Arial" panose="020B0604020202020204" pitchFamily="34" charset="0"/>
              </a:rPr>
              <a:t> campaign didn’t employ a standard </a:t>
            </a:r>
            <a:r>
              <a:rPr lang="en-CA" sz="1200" baseline="0" dirty="0" err="1" smtClean="0">
                <a:solidFill>
                  <a:srgbClr val="333333"/>
                </a:solidFill>
                <a:latin typeface="Arial" panose="020B0604020202020204" pitchFamily="34" charset="0"/>
                <a:cs typeface="Arial" panose="020B0604020202020204" pitchFamily="34" charset="0"/>
              </a:rPr>
              <a:t>brte</a:t>
            </a:r>
            <a:r>
              <a:rPr lang="en-CA" sz="1200" baseline="0" dirty="0" smtClean="0">
                <a:solidFill>
                  <a:srgbClr val="333333"/>
                </a:solidFill>
                <a:latin typeface="Arial" panose="020B0604020202020204" pitchFamily="34" charset="0"/>
                <a:cs typeface="Arial" panose="020B0604020202020204" pitchFamily="34" charset="0"/>
              </a:rPr>
              <a:t>-force attempt, but rather, they spread it out over a number of days. Look for these patterns so that you can prevent similar incidents in the future. </a:t>
            </a:r>
            <a:endParaRPr lang="en-CA" sz="1200" baseline="0" dirty="0">
              <a:solidFill>
                <a:srgbClr val="33333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12</a:t>
            </a:fld>
            <a:endParaRPr lang="en-US" dirty="0"/>
          </a:p>
        </p:txBody>
      </p:sp>
    </p:spTree>
    <p:extLst>
      <p:ext uri="{BB962C8B-B14F-4D97-AF65-F5344CB8AC3E}">
        <p14:creationId xmlns:p14="http://schemas.microsoft.com/office/powerpoint/2010/main" val="2896191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Thank you, Ed. Next we’ll move into the Regulatory, Legal, and Compliance section.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1" baseline="0" dirty="0" smtClean="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13</a:t>
            </a:fld>
            <a:endParaRPr lang="en-US" dirty="0"/>
          </a:p>
        </p:txBody>
      </p:sp>
    </p:spTree>
    <p:extLst>
      <p:ext uri="{BB962C8B-B14F-4D97-AF65-F5344CB8AC3E}">
        <p14:creationId xmlns:p14="http://schemas.microsoft.com/office/powerpoint/2010/main" val="1084257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14</a:t>
            </a:fld>
            <a:endParaRPr lang="en-US" dirty="0"/>
          </a:p>
        </p:txBody>
      </p:sp>
    </p:spTree>
    <p:extLst>
      <p:ext uri="{BB962C8B-B14F-4D97-AF65-F5344CB8AC3E}">
        <p14:creationId xmlns:p14="http://schemas.microsoft.com/office/powerpoint/2010/main" val="196598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15</a:t>
            </a:fld>
            <a:endParaRPr lang="en-US" dirty="0"/>
          </a:p>
        </p:txBody>
      </p:sp>
    </p:spTree>
    <p:extLst>
      <p:ext uri="{BB962C8B-B14F-4D97-AF65-F5344CB8AC3E}">
        <p14:creationId xmlns:p14="http://schemas.microsoft.com/office/powerpoint/2010/main" val="616312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333333"/>
                </a:solidFill>
                <a:latin typeface="Arial" panose="020B0604020202020204" pitchFamily="34" charset="0"/>
                <a:cs typeface="Arial" panose="020B0604020202020204" pitchFamily="34" charset="0"/>
              </a:rPr>
              <a:t>Researchers at a University</a:t>
            </a:r>
            <a:r>
              <a:rPr lang="en-US" baseline="0" dirty="0" smtClean="0">
                <a:solidFill>
                  <a:srgbClr val="333333"/>
                </a:solidFill>
                <a:latin typeface="Arial" panose="020B0604020202020204" pitchFamily="34" charset="0"/>
                <a:cs typeface="Arial" panose="020B0604020202020204" pitchFamily="34" charset="0"/>
              </a:rPr>
              <a:t> in </a:t>
            </a:r>
            <a:r>
              <a:rPr lang="en-US" dirty="0" smtClean="0">
                <a:solidFill>
                  <a:srgbClr val="333333"/>
                </a:solidFill>
                <a:latin typeface="Arial" panose="020B0604020202020204" pitchFamily="34" charset="0"/>
                <a:cs typeface="Arial" panose="020B0604020202020204" pitchFamily="34" charset="0"/>
              </a:rPr>
              <a:t>Belgium discovered at least</a:t>
            </a:r>
            <a:r>
              <a:rPr lang="en-US" baseline="0" dirty="0" smtClean="0">
                <a:solidFill>
                  <a:srgbClr val="333333"/>
                </a:solidFill>
                <a:latin typeface="Arial" panose="020B0604020202020204" pitchFamily="34" charset="0"/>
                <a:cs typeface="Arial" panose="020B0604020202020204" pitchFamily="34" charset="0"/>
              </a:rPr>
              <a:t> ten</a:t>
            </a:r>
            <a:r>
              <a:rPr lang="en-US" dirty="0" smtClean="0">
                <a:solidFill>
                  <a:srgbClr val="333333"/>
                </a:solidFill>
                <a:latin typeface="Arial" panose="020B0604020202020204" pitchFamily="34" charset="0"/>
                <a:cs typeface="Arial" panose="020B0604020202020204" pitchFamily="34" charset="0"/>
              </a:rPr>
              <a:t> vulnerabilities in the Wi-Fi Protected Access II protocol </a:t>
            </a:r>
            <a:r>
              <a:rPr lang="en-CA" baseline="0" dirty="0" smtClean="0">
                <a:solidFill>
                  <a:srgbClr val="333333"/>
                </a:solidFill>
                <a:latin typeface="Arial" panose="020B0604020202020204" pitchFamily="34" charset="0"/>
                <a:cs typeface="Arial" panose="020B0604020202020204" pitchFamily="34" charset="0"/>
              </a:rPr>
              <a:t>which is commonly used to securely access to the internet through wireless devices. </a:t>
            </a:r>
            <a:r>
              <a:rPr lang="en-CA" baseline="0" dirty="0" smtClean="0">
                <a:solidFill>
                  <a:srgbClr val="333333"/>
                </a:solidFill>
                <a:effectLst/>
                <a:latin typeface="Arial" panose="020B0604020202020204" pitchFamily="34" charset="0"/>
                <a:cs typeface="Arial" panose="020B0604020202020204" pitchFamily="34" charset="0"/>
              </a:rPr>
              <a:t>An attacker could take advantage of vulnerabilities in both </a:t>
            </a:r>
            <a:r>
              <a:rPr lang="en-US" dirty="0" smtClean="0">
                <a:effectLst/>
              </a:rPr>
              <a:t>client and access point implementations that</a:t>
            </a:r>
            <a:r>
              <a:rPr lang="en-US" baseline="0" dirty="0" smtClean="0">
                <a:effectLst/>
              </a:rPr>
              <a:t> could allow for the decryption of data, causing an opportunity to inject malware.  </a:t>
            </a:r>
          </a:p>
          <a:p>
            <a:endParaRPr lang="en-US" baseline="0" dirty="0" smtClean="0">
              <a:effectLst/>
            </a:endParaRPr>
          </a:p>
          <a:p>
            <a:r>
              <a:rPr lang="en-US" dirty="0" smtClean="0"/>
              <a:t>These</a:t>
            </a:r>
            <a:r>
              <a:rPr lang="en-US" baseline="0" dirty="0" smtClean="0"/>
              <a:t> vulnerabilities can be used by a threat actor to s</a:t>
            </a:r>
            <a:r>
              <a:rPr lang="en-US" dirty="0" smtClean="0"/>
              <a:t>teal credit card numbers, user account information, passwords, and other</a:t>
            </a:r>
            <a:r>
              <a:rPr lang="en-US" baseline="0" dirty="0" smtClean="0"/>
              <a:t> very sensitive </a:t>
            </a:r>
            <a:r>
              <a:rPr lang="en-US" b="0" baseline="0" dirty="0" smtClean="0"/>
              <a:t>information.</a:t>
            </a:r>
            <a:r>
              <a:rPr lang="en-US" b="0" dirty="0" smtClean="0"/>
              <a:t> In addition, and depending on the network</a:t>
            </a:r>
            <a:r>
              <a:rPr lang="en-US" b="0" baseline="0" dirty="0" smtClean="0"/>
              <a:t> configuration, it is also possible for the threat actor to launch a ransomware or other malware campaign. </a:t>
            </a:r>
            <a:endParaRPr lang="en-US" baseline="0" dirty="0" smtClean="0">
              <a:effectLst/>
            </a:endParaRPr>
          </a:p>
          <a:p>
            <a:endParaRPr lang="en-US" baseline="0" dirty="0" smtClean="0">
              <a:solidFill>
                <a:srgbClr val="333333"/>
              </a:solidFill>
              <a:effectLst/>
              <a:latin typeface="Arial" panose="020B0604020202020204" pitchFamily="34" charset="0"/>
              <a:cs typeface="Arial" panose="020B0604020202020204" pitchFamily="34" charset="0"/>
            </a:endParaRPr>
          </a:p>
          <a:p>
            <a:r>
              <a:rPr lang="en-US"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The WPA2 protocol is susceptible to the vulnerabilities outlined in the CVEs on this slide. Organizations are encouraged to review the guidance provided, determine</a:t>
            </a:r>
            <a:r>
              <a:rPr lang="en-US" sz="1200" baseline="0" dirty="0" smtClean="0">
                <a:solidFill>
                  <a:schemeClr val="bg1"/>
                </a:solidFill>
                <a:latin typeface="Arial" panose="020B0604020202020204" pitchFamily="34" charset="0"/>
                <a:ea typeface="Calibri" panose="020F0502020204030204" pitchFamily="34" charset="0"/>
                <a:cs typeface="Arial" panose="020B0604020202020204" pitchFamily="34" charset="0"/>
              </a:rPr>
              <a:t> their organizational impact, </a:t>
            </a:r>
            <a:r>
              <a:rPr lang="en-US"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and </a:t>
            </a:r>
            <a:r>
              <a:rPr lang="en-US" dirty="0" smtClean="0"/>
              <a:t>update any affected infrastructure</a:t>
            </a:r>
            <a:r>
              <a:rPr lang="en-US" baseline="0" dirty="0" smtClean="0"/>
              <a:t>. </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Helvetica" pitchFamily="34" charset="0"/>
                <a:ea typeface="+mn-ea"/>
                <a:cs typeface="+mn-cs"/>
              </a:rPr>
              <a:t>Infineon trusted platform modules</a:t>
            </a:r>
            <a:r>
              <a:rPr lang="en-US" sz="1200" b="0" i="0" kern="1200" baseline="0" dirty="0" smtClean="0">
                <a:solidFill>
                  <a:schemeClr val="tx1"/>
                </a:solidFill>
                <a:effectLst/>
                <a:latin typeface="Helvetica" pitchFamily="34" charset="0"/>
                <a:ea typeface="+mn-ea"/>
                <a:cs typeface="+mn-cs"/>
              </a:rPr>
              <a:t> are used in computers and other devices to generate RSA key pairs to establish secure virtual private network connections, used in full d</a:t>
            </a:r>
            <a:r>
              <a:rPr lang="en-US" sz="1200" b="0" i="0" kern="1200" dirty="0" smtClean="0">
                <a:solidFill>
                  <a:schemeClr val="tx1"/>
                </a:solidFill>
                <a:effectLst/>
                <a:latin typeface="Helvetica" pitchFamily="34" charset="0"/>
                <a:ea typeface="+mn-ea"/>
                <a:cs typeface="+mn-cs"/>
              </a:rPr>
              <a:t>isk encryption, securing</a:t>
            </a:r>
            <a:r>
              <a:rPr lang="en-US" sz="1200" b="0" i="0" kern="1200" baseline="0" dirty="0" smtClean="0">
                <a:solidFill>
                  <a:schemeClr val="tx1"/>
                </a:solidFill>
                <a:effectLst/>
                <a:latin typeface="Helvetica" pitchFamily="34" charset="0"/>
                <a:ea typeface="+mn-ea"/>
                <a:cs typeface="+mn-cs"/>
              </a:rPr>
              <a:t> access to </a:t>
            </a:r>
            <a:r>
              <a:rPr lang="en-US" sz="1200" b="0" i="0" kern="1200" dirty="0" smtClean="0">
                <a:solidFill>
                  <a:schemeClr val="tx1"/>
                </a:solidFill>
                <a:effectLst/>
                <a:latin typeface="Helvetica" pitchFamily="34" charset="0"/>
                <a:ea typeface="+mn-ea"/>
                <a:cs typeface="+mn-cs"/>
              </a:rPr>
              <a:t>cloud services, and many other applications. Recently it</a:t>
            </a:r>
            <a:r>
              <a:rPr lang="en-US" sz="1200" b="0" i="0" kern="1200" baseline="0" dirty="0" smtClean="0">
                <a:solidFill>
                  <a:schemeClr val="tx1"/>
                </a:solidFill>
                <a:effectLst/>
                <a:latin typeface="Helvetica" pitchFamily="34" charset="0"/>
                <a:ea typeface="+mn-ea"/>
                <a:cs typeface="+mn-cs"/>
              </a:rPr>
              <a:t> was reported that it is possible to </a:t>
            </a:r>
            <a:r>
              <a:rPr lang="en-US" sz="1200" b="0" i="0" kern="1200" dirty="0" smtClean="0">
                <a:solidFill>
                  <a:schemeClr val="tx1"/>
                </a:solidFill>
                <a:effectLst/>
                <a:latin typeface="Helvetica" pitchFamily="34" charset="0"/>
                <a:ea typeface="+mn-ea"/>
                <a:cs typeface="+mn-cs"/>
              </a:rPr>
              <a:t>mathematically crack</a:t>
            </a:r>
            <a:r>
              <a:rPr lang="en-US" sz="1200" b="0" i="0" kern="1200" baseline="0" dirty="0" smtClean="0">
                <a:solidFill>
                  <a:schemeClr val="tx1"/>
                </a:solidFill>
                <a:effectLst/>
                <a:latin typeface="Helvetica" pitchFamily="34" charset="0"/>
                <a:ea typeface="+mn-ea"/>
                <a:cs typeface="+mn-cs"/>
              </a:rPr>
              <a:t> the encryption via a bug that would </a:t>
            </a:r>
            <a:r>
              <a:rPr lang="en-US" sz="1200" dirty="0" smtClean="0"/>
              <a:t>allow</a:t>
            </a:r>
            <a:r>
              <a:rPr lang="en-US" sz="1200" baseline="0" dirty="0" smtClean="0"/>
              <a:t> an </a:t>
            </a:r>
            <a:r>
              <a:rPr lang="en-US" sz="1200" dirty="0" smtClean="0"/>
              <a:t>attacker to </a:t>
            </a:r>
            <a:r>
              <a:rPr lang="en-US" sz="1200" b="0" i="0" kern="1200" dirty="0" smtClean="0">
                <a:solidFill>
                  <a:schemeClr val="tx1"/>
                </a:solidFill>
                <a:effectLst/>
                <a:latin typeface="Helvetica" pitchFamily="34" charset="0"/>
                <a:ea typeface="+mn-ea"/>
                <a:cs typeface="+mn-cs"/>
              </a:rPr>
              <a:t>calculate a private key just by having a public key. The bug has been around </a:t>
            </a:r>
            <a:r>
              <a:rPr lang="en-US" sz="1200" b="0" i="0" kern="1200" baseline="0" dirty="0" smtClean="0">
                <a:solidFill>
                  <a:schemeClr val="tx1"/>
                </a:solidFill>
                <a:effectLst/>
                <a:latin typeface="Helvetica" pitchFamily="34" charset="0"/>
                <a:ea typeface="+mn-ea"/>
                <a:cs typeface="+mn-cs"/>
              </a:rPr>
              <a:t>as early as 2012 and found on corporate-grade HP and Lenovo computers as well as Google Chromebooks, routers, and Internet-of-Things devices.</a:t>
            </a:r>
            <a:endParaRPr lang="en-US" dirty="0" smtClean="0">
              <a:effectLst/>
            </a:endParaRPr>
          </a:p>
          <a:p>
            <a:endParaRPr lang="en-CA" dirty="0">
              <a:solidFill>
                <a:srgbClr val="33333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16</a:t>
            </a:fld>
            <a:endParaRPr lang="en-US" dirty="0"/>
          </a:p>
        </p:txBody>
      </p:sp>
    </p:spTree>
    <p:extLst>
      <p:ext uri="{BB962C8B-B14F-4D97-AF65-F5344CB8AC3E}">
        <p14:creationId xmlns:p14="http://schemas.microsoft.com/office/powerpoint/2010/main" val="1913657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latin typeface="Arial" panose="020B0604020202020204" pitchFamily="34" charset="0"/>
                <a:cs typeface="Arial" panose="020B0604020202020204" pitchFamily="34" charset="0"/>
              </a:rPr>
              <a:t>This</a:t>
            </a:r>
            <a:r>
              <a:rPr lang="en-CA" sz="1200" baseline="0" dirty="0">
                <a:latin typeface="Arial" panose="020B0604020202020204" pitchFamily="34" charset="0"/>
                <a:cs typeface="Arial" panose="020B0604020202020204" pitchFamily="34" charset="0"/>
              </a:rPr>
              <a:t> concludes our monthly threat briefing. Included in </a:t>
            </a:r>
            <a:r>
              <a:rPr lang="en-CA" sz="1200" dirty="0">
                <a:latin typeface="Arial" panose="020B0604020202020204" pitchFamily="34" charset="0"/>
                <a:cs typeface="Arial" panose="020B0604020202020204" pitchFamily="34" charset="0"/>
              </a:rPr>
              <a:t>today’s </a:t>
            </a:r>
            <a:r>
              <a:rPr lang="en-CA" sz="1200" baseline="0" dirty="0" smtClean="0">
                <a:latin typeface="Arial" panose="020B0604020202020204" pitchFamily="34" charset="0"/>
                <a:cs typeface="Arial" panose="020B0604020202020204" pitchFamily="34" charset="0"/>
              </a:rPr>
              <a:t>presentation </a:t>
            </a:r>
            <a:r>
              <a:rPr lang="en-CA" sz="1200" baseline="0" dirty="0">
                <a:latin typeface="Arial" panose="020B0604020202020204" pitchFamily="34" charset="0"/>
                <a:cs typeface="Arial" panose="020B0604020202020204" pitchFamily="34" charset="0"/>
              </a:rPr>
              <a:t>were several hyperlinks to our research blueprints that you can use to address some of the threats presented during </a:t>
            </a:r>
            <a:r>
              <a:rPr lang="en-CA" sz="1200" dirty="0" smtClean="0">
                <a:latin typeface="Arial" panose="020B0604020202020204" pitchFamily="34" charset="0"/>
                <a:cs typeface="Arial" panose="020B0604020202020204" pitchFamily="34" charset="0"/>
              </a:rPr>
              <a:t>the </a:t>
            </a:r>
            <a:r>
              <a:rPr lang="en-CA" sz="1200" baseline="0" dirty="0" smtClean="0">
                <a:latin typeface="Arial" panose="020B0604020202020204" pitchFamily="34" charset="0"/>
                <a:cs typeface="Arial" panose="020B0604020202020204" pitchFamily="34" charset="0"/>
              </a:rPr>
              <a:t>briefing</a:t>
            </a:r>
            <a:r>
              <a:rPr lang="en-CA" sz="1200" baseline="0" dirty="0">
                <a:latin typeface="Arial" panose="020B0604020202020204" pitchFamily="34" charset="0"/>
                <a:cs typeface="Arial" panose="020B0604020202020204" pitchFamily="34" charset="0"/>
              </a:rPr>
              <a:t>.  </a:t>
            </a:r>
          </a:p>
          <a:p>
            <a:endParaRPr lang="en-CA" sz="1200" baseline="0" dirty="0">
              <a:latin typeface="Arial" panose="020B0604020202020204" pitchFamily="34" charset="0"/>
              <a:cs typeface="Arial" panose="020B0604020202020204" pitchFamily="34" charset="0"/>
            </a:endParaRPr>
          </a:p>
          <a:p>
            <a:r>
              <a:rPr lang="en-CA" sz="1200" baseline="0" dirty="0">
                <a:latin typeface="Arial" panose="020B0604020202020204" pitchFamily="34" charset="0"/>
                <a:cs typeface="Arial" panose="020B0604020202020204" pitchFamily="34" charset="0"/>
              </a:rPr>
              <a:t>If you have any questions or need any support, please do not hesitate to contact us to set up an analyst call. </a:t>
            </a:r>
          </a:p>
          <a:p>
            <a:endParaRPr lang="en-CA" sz="1200" baseline="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Thank </a:t>
            </a:r>
            <a:r>
              <a:rPr lang="en-CA" sz="1200" dirty="0" smtClean="0">
                <a:latin typeface="Arial" panose="020B0604020202020204" pitchFamily="34" charset="0"/>
                <a:cs typeface="Arial" panose="020B0604020202020204" pitchFamily="34" charset="0"/>
              </a:rPr>
              <a:t>you</a:t>
            </a:r>
            <a:r>
              <a:rPr lang="en-CA" sz="1200" baseline="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17</a:t>
            </a:fld>
            <a:endParaRPr lang="en-US" dirty="0"/>
          </a:p>
        </p:txBody>
      </p:sp>
    </p:spTree>
    <p:extLst>
      <p:ext uri="{BB962C8B-B14F-4D97-AF65-F5344CB8AC3E}">
        <p14:creationId xmlns:p14="http://schemas.microsoft.com/office/powerpoint/2010/main" val="389815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200" dirty="0">
                <a:latin typeface="Arial" panose="020B0604020202020204" pitchFamily="34" charset="0"/>
                <a:cs typeface="Arial" panose="020B0604020202020204" pitchFamily="34" charset="0"/>
              </a:rPr>
              <a:t>Good afternoon and welcome to </a:t>
            </a:r>
            <a:r>
              <a:rPr lang="en-CA" sz="1200" dirty="0" smtClean="0">
                <a:latin typeface="Arial" panose="020B0604020202020204" pitchFamily="34" charset="0"/>
                <a:cs typeface="Arial" panose="020B0604020202020204" pitchFamily="34" charset="0"/>
              </a:rPr>
              <a:t>the November 2017</a:t>
            </a:r>
            <a:r>
              <a:rPr lang="en-CA" sz="1200" baseline="0" dirty="0" smtClean="0">
                <a:latin typeface="Arial" panose="020B0604020202020204" pitchFamily="34" charset="0"/>
                <a:cs typeface="Arial" panose="020B0604020202020204" pitchFamily="34" charset="0"/>
              </a:rPr>
              <a:t> Info-Tech </a:t>
            </a:r>
            <a:r>
              <a:rPr lang="en-CA" sz="1200" baseline="0" dirty="0">
                <a:latin typeface="Arial" panose="020B0604020202020204" pitchFamily="34" charset="0"/>
                <a:cs typeface="Arial" panose="020B0604020202020204" pitchFamily="34" charset="0"/>
              </a:rPr>
              <a:t>Threat Landscape Briefing. </a:t>
            </a:r>
            <a:endParaRPr lang="en-CA" sz="1200" dirty="0">
              <a:latin typeface="Arial" panose="020B0604020202020204" pitchFamily="34" charset="0"/>
              <a:cs typeface="Arial" panose="020B0604020202020204" pitchFamily="34" charset="0"/>
            </a:endParaRPr>
          </a:p>
          <a:p>
            <a:pPr>
              <a:defRPr/>
            </a:pPr>
            <a:endParaRPr lang="en-CA"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aseline="0" dirty="0">
                <a:latin typeface="Arial" panose="020B0604020202020204" pitchFamily="34" charset="0"/>
                <a:cs typeface="Arial" panose="020B0604020202020204" pitchFamily="34" charset="0"/>
              </a:rPr>
              <a:t>My name is TJ Minichillo and I am a Senior Director in our Security and Threat Intelligence practice. I will be facilitating </a:t>
            </a:r>
            <a:r>
              <a:rPr lang="en-CA" sz="1200" dirty="0">
                <a:latin typeface="Arial" panose="020B0604020202020204" pitchFamily="34" charset="0"/>
                <a:cs typeface="Arial" panose="020B0604020202020204" pitchFamily="34" charset="0"/>
              </a:rPr>
              <a:t>today’s </a:t>
            </a:r>
            <a:r>
              <a:rPr lang="en-CA" sz="1200" baseline="0" dirty="0" smtClean="0">
                <a:latin typeface="Arial" panose="020B0604020202020204" pitchFamily="34" charset="0"/>
                <a:cs typeface="Arial" panose="020B0604020202020204" pitchFamily="34" charset="0"/>
              </a:rPr>
              <a:t>briefing</a:t>
            </a:r>
            <a:r>
              <a:rPr lang="en-CA" sz="1200" baseline="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baseline="0" dirty="0">
                <a:latin typeface="Arial" panose="020B0604020202020204" pitchFamily="34" charset="0"/>
                <a:cs typeface="Arial" panose="020B0604020202020204" pitchFamily="34" charset="0"/>
              </a:rPr>
              <a:t>During today’s discussion we will cover topics related to </a:t>
            </a:r>
            <a:r>
              <a:rPr lang="en-CA" sz="1200" dirty="0" smtClean="0">
                <a:latin typeface="Arial" panose="020B0604020202020204" pitchFamily="34" charset="0"/>
                <a:cs typeface="Arial" panose="020B0604020202020204" pitchFamily="34" charset="0"/>
              </a:rPr>
              <a:t>cybersecurity</a:t>
            </a:r>
            <a:r>
              <a:rPr lang="en-CA" sz="1200" b="0" baseline="0" dirty="0" smtClean="0">
                <a:latin typeface="Arial" panose="020B0604020202020204" pitchFamily="34" charset="0"/>
                <a:cs typeface="Arial" panose="020B0604020202020204" pitchFamily="34" charset="0"/>
              </a:rPr>
              <a:t>, </a:t>
            </a:r>
            <a:r>
              <a:rPr lang="en-CA" sz="1200" dirty="0">
                <a:solidFill>
                  <a:schemeClr val="bg1"/>
                </a:solidFill>
                <a:latin typeface="Arial" panose="020B0604020202020204" pitchFamily="34" charset="0"/>
                <a:cs typeface="Arial" panose="020B0604020202020204" pitchFamily="34" charset="0"/>
              </a:rPr>
              <a:t>threat actor </a:t>
            </a:r>
            <a:r>
              <a:rPr lang="en-CA" sz="1200" dirty="0" smtClean="0">
                <a:solidFill>
                  <a:schemeClr val="bg1"/>
                </a:solidFill>
                <a:latin typeface="Arial" panose="020B0604020202020204" pitchFamily="34" charset="0"/>
                <a:cs typeface="Arial" panose="020B0604020202020204" pitchFamily="34" charset="0"/>
              </a:rPr>
              <a:t>campaigns</a:t>
            </a:r>
            <a:r>
              <a:rPr lang="en-CA" sz="1200" b="0" dirty="0" smtClean="0">
                <a:solidFill>
                  <a:schemeClr val="bg1"/>
                </a:solidFill>
                <a:latin typeface="Arial" panose="020B0604020202020204" pitchFamily="34" charset="0"/>
                <a:cs typeface="Arial" panose="020B0604020202020204" pitchFamily="34" charset="0"/>
              </a:rPr>
              <a:t>, </a:t>
            </a:r>
            <a:r>
              <a:rPr lang="en-CA" sz="1200" dirty="0" smtClean="0">
                <a:solidFill>
                  <a:schemeClr val="bg1"/>
                </a:solidFill>
                <a:latin typeface="Arial" panose="020B0604020202020204" pitchFamily="34" charset="0"/>
                <a:cs typeface="Arial" panose="020B0604020202020204" pitchFamily="34" charset="0"/>
              </a:rPr>
              <a:t>regulatory</a:t>
            </a:r>
            <a:r>
              <a:rPr lang="en-CA" sz="1200" b="0" dirty="0" smtClean="0">
                <a:solidFill>
                  <a:schemeClr val="bg1"/>
                </a:solidFill>
                <a:latin typeface="Arial" panose="020B0604020202020204" pitchFamily="34" charset="0"/>
                <a:cs typeface="Arial" panose="020B0604020202020204" pitchFamily="34" charset="0"/>
              </a:rPr>
              <a:t>, </a:t>
            </a:r>
            <a:r>
              <a:rPr lang="en-CA" sz="1200" dirty="0" smtClean="0">
                <a:solidFill>
                  <a:schemeClr val="bg1"/>
                </a:solidFill>
                <a:latin typeface="Arial" panose="020B0604020202020204" pitchFamily="34" charset="0"/>
                <a:cs typeface="Arial" panose="020B0604020202020204" pitchFamily="34" charset="0"/>
              </a:rPr>
              <a:t>compliance</a:t>
            </a:r>
            <a:r>
              <a:rPr lang="en-CA" sz="1200" b="0" dirty="0" smtClean="0">
                <a:solidFill>
                  <a:schemeClr val="bg1"/>
                </a:solidFill>
                <a:latin typeface="Arial" panose="020B0604020202020204" pitchFamily="34" charset="0"/>
                <a:cs typeface="Arial" panose="020B0604020202020204" pitchFamily="34" charset="0"/>
              </a:rPr>
              <a:t>, </a:t>
            </a:r>
            <a:r>
              <a:rPr lang="en-CA" sz="1200" b="0" dirty="0">
                <a:solidFill>
                  <a:schemeClr val="bg1"/>
                </a:solidFill>
                <a:latin typeface="Arial" panose="020B0604020202020204" pitchFamily="34" charset="0"/>
                <a:cs typeface="Arial" panose="020B0604020202020204" pitchFamily="34" charset="0"/>
              </a:rPr>
              <a:t>and </a:t>
            </a:r>
            <a:r>
              <a:rPr lang="en-CA" sz="1200" dirty="0">
                <a:solidFill>
                  <a:schemeClr val="bg1"/>
                </a:solidFill>
                <a:latin typeface="Arial" panose="020B0604020202020204" pitchFamily="34" charset="0"/>
                <a:cs typeface="Arial" panose="020B0604020202020204" pitchFamily="34" charset="0"/>
              </a:rPr>
              <a:t>legal </a:t>
            </a:r>
            <a:r>
              <a:rPr lang="en-CA" sz="1200" b="0" dirty="0" smtClean="0">
                <a:solidFill>
                  <a:schemeClr val="bg1"/>
                </a:solidFill>
                <a:latin typeface="Arial" panose="020B0604020202020204" pitchFamily="34" charset="0"/>
                <a:cs typeface="Arial" panose="020B0604020202020204" pitchFamily="34" charset="0"/>
              </a:rPr>
              <a:t>issues</a:t>
            </a:r>
            <a:r>
              <a:rPr lang="en-CA" sz="1200" b="0" dirty="0">
                <a:solidFill>
                  <a:schemeClr val="bg1"/>
                </a:solidFill>
                <a:latin typeface="Arial" panose="020B0604020202020204" pitchFamily="34" charset="0"/>
                <a:cs typeface="Arial" panose="020B0604020202020204" pitchFamily="34" charset="0"/>
              </a:rPr>
              <a:t>,</a:t>
            </a:r>
            <a:r>
              <a:rPr lang="en-CA" sz="1200" b="0" baseline="0" dirty="0">
                <a:solidFill>
                  <a:schemeClr val="bg1"/>
                </a:solidFill>
                <a:latin typeface="Arial" panose="020B0604020202020204" pitchFamily="34" charset="0"/>
                <a:cs typeface="Arial" panose="020B0604020202020204" pitchFamily="34" charset="0"/>
              </a:rPr>
              <a:t> and threat actor exploits and t</a:t>
            </a:r>
            <a:r>
              <a:rPr lang="en-CA" sz="1200" b="0" dirty="0">
                <a:solidFill>
                  <a:schemeClr val="bg1"/>
                </a:solidFill>
                <a:latin typeface="Arial" panose="020B0604020202020204" pitchFamily="34" charset="0"/>
                <a:cs typeface="Arial" panose="020B0604020202020204" pitchFamily="34" charset="0"/>
              </a:rPr>
              <a:t>actics.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dirty="0">
                <a:solidFill>
                  <a:schemeClr val="bg1"/>
                </a:solidFill>
                <a:latin typeface="Arial" panose="020B0604020202020204" pitchFamily="34" charset="0"/>
                <a:cs typeface="Arial" panose="020B0604020202020204" pitchFamily="34" charset="0"/>
              </a:rPr>
              <a:t>Our</a:t>
            </a:r>
            <a:r>
              <a:rPr lang="en-CA" sz="1200" b="0" baseline="0" dirty="0">
                <a:solidFill>
                  <a:schemeClr val="bg1"/>
                </a:solidFill>
                <a:latin typeface="Arial" panose="020B0604020202020204" pitchFamily="34" charset="0"/>
                <a:cs typeface="Arial" panose="020B0604020202020204" pitchFamily="34" charset="0"/>
              </a:rPr>
              <a:t> </a:t>
            </a:r>
            <a:r>
              <a:rPr lang="en-CA" sz="1200" dirty="0">
                <a:solidFill>
                  <a:schemeClr val="bg1"/>
                </a:solidFill>
                <a:latin typeface="Arial" panose="020B0604020202020204" pitchFamily="34" charset="0"/>
                <a:cs typeface="Arial" panose="020B0604020202020204" pitchFamily="34" charset="0"/>
              </a:rPr>
              <a:t>cyber security </a:t>
            </a:r>
            <a:r>
              <a:rPr lang="en-CA" sz="1200" b="0" baseline="0" dirty="0" smtClean="0">
                <a:solidFill>
                  <a:schemeClr val="bg1"/>
                </a:solidFill>
                <a:latin typeface="Arial" panose="020B0604020202020204" pitchFamily="34" charset="0"/>
                <a:cs typeface="Arial" panose="020B0604020202020204" pitchFamily="34" charset="0"/>
              </a:rPr>
              <a:t>section </a:t>
            </a:r>
            <a:r>
              <a:rPr lang="en-CA" sz="1200" b="0" baseline="0" dirty="0">
                <a:solidFill>
                  <a:schemeClr val="bg1"/>
                </a:solidFill>
                <a:latin typeface="Arial" panose="020B0604020202020204" pitchFamily="34" charset="0"/>
                <a:cs typeface="Arial" panose="020B0604020202020204" pitchFamily="34" charset="0"/>
              </a:rPr>
              <a:t>covers h</a:t>
            </a:r>
            <a:r>
              <a:rPr lang="en-CA" sz="1200" b="0" dirty="0">
                <a:solidFill>
                  <a:schemeClr val="bg1"/>
                </a:solidFill>
                <a:latin typeface="Arial" panose="020B0604020202020204" pitchFamily="34" charset="0"/>
                <a:cs typeface="Arial" panose="020B0604020202020204" pitchFamily="34" charset="0"/>
              </a:rPr>
              <a:t>igh-level </a:t>
            </a:r>
            <a:r>
              <a:rPr lang="en-CA" sz="1200" b="0" dirty="0" smtClean="0">
                <a:solidFill>
                  <a:schemeClr val="bg1"/>
                </a:solidFill>
                <a:latin typeface="Arial" panose="020B0604020202020204" pitchFamily="34" charset="0"/>
                <a:cs typeface="Arial" panose="020B0604020202020204" pitchFamily="34" charset="0"/>
              </a:rPr>
              <a:t>topics, </a:t>
            </a:r>
            <a:r>
              <a:rPr lang="en-CA" sz="1200" b="0" dirty="0">
                <a:solidFill>
                  <a:schemeClr val="bg1"/>
                </a:solidFill>
                <a:latin typeface="Arial" panose="020B0604020202020204" pitchFamily="34" charset="0"/>
                <a:cs typeface="Arial" panose="020B0604020202020204" pitchFamily="34" charset="0"/>
              </a:rPr>
              <a:t>such as threat trends, data breaches, control strategies, and exposure to </a:t>
            </a:r>
            <a:r>
              <a:rPr lang="en-CA" sz="1200" b="0" dirty="0" smtClean="0">
                <a:solidFill>
                  <a:schemeClr val="bg1"/>
                </a:solidFill>
                <a:latin typeface="Arial" panose="020B0604020202020204" pitchFamily="34" charset="0"/>
                <a:cs typeface="Arial" panose="020B0604020202020204" pitchFamily="34" charset="0"/>
              </a:rPr>
              <a:t>vulnerabilities, </a:t>
            </a:r>
            <a:r>
              <a:rPr lang="en-CA" sz="1200" b="0" dirty="0">
                <a:solidFill>
                  <a:schemeClr val="bg1"/>
                </a:solidFill>
                <a:latin typeface="Arial" panose="020B0604020202020204" pitchFamily="34" charset="0"/>
                <a:cs typeface="Arial" panose="020B0604020202020204" pitchFamily="34" charset="0"/>
              </a:rPr>
              <a:t>that act to broaden your understanding of the </a:t>
            </a:r>
            <a:r>
              <a:rPr lang="en-CA" sz="1200" b="0" dirty="0" smtClean="0">
                <a:solidFill>
                  <a:schemeClr val="bg1"/>
                </a:solidFill>
                <a:latin typeface="Arial" panose="020B0604020202020204" pitchFamily="34" charset="0"/>
                <a:cs typeface="Arial" panose="020B0604020202020204" pitchFamily="34" charset="0"/>
              </a:rPr>
              <a:t>cybersecurity </a:t>
            </a:r>
            <a:r>
              <a:rPr lang="en-CA" sz="1200" b="0" dirty="0">
                <a:solidFill>
                  <a:schemeClr val="bg1"/>
                </a:solidFill>
                <a:latin typeface="Arial" panose="020B0604020202020204" pitchFamily="34" charset="0"/>
                <a:cs typeface="Arial" panose="020B0604020202020204" pitchFamily="34" charset="0"/>
              </a:rPr>
              <a:t>impact </a:t>
            </a:r>
            <a:r>
              <a:rPr lang="en-CA" sz="1200" dirty="0">
                <a:solidFill>
                  <a:schemeClr val="bg1"/>
                </a:solidFill>
                <a:latin typeface="Arial" panose="020B0604020202020204" pitchFamily="34" charset="0"/>
                <a:cs typeface="Arial" panose="020B0604020202020204" pitchFamily="34" charset="0"/>
              </a:rPr>
              <a:t>on </a:t>
            </a:r>
            <a:r>
              <a:rPr lang="en-CA" sz="1200" b="0" dirty="0" smtClean="0">
                <a:solidFill>
                  <a:schemeClr val="bg1"/>
                </a:solidFill>
                <a:latin typeface="Arial" panose="020B0604020202020204" pitchFamily="34" charset="0"/>
                <a:cs typeface="Arial" panose="020B0604020202020204" pitchFamily="34" charset="0"/>
              </a:rPr>
              <a:t>your </a:t>
            </a:r>
            <a:r>
              <a:rPr lang="en-CA" sz="1200" b="0" dirty="0">
                <a:solidFill>
                  <a:schemeClr val="bg1"/>
                </a:solidFill>
                <a:latin typeface="Arial" panose="020B0604020202020204" pitchFamily="34" charset="0"/>
                <a:cs typeface="Arial" panose="020B0604020202020204" pitchFamily="34" charset="0"/>
              </a:rPr>
              <a:t>business.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baseline="0" dirty="0">
                <a:solidFill>
                  <a:schemeClr val="bg1"/>
                </a:solidFill>
                <a:latin typeface="Arial" panose="020B0604020202020204" pitchFamily="34" charset="0"/>
                <a:cs typeface="Arial" panose="020B0604020202020204" pitchFamily="34" charset="0"/>
              </a:rPr>
              <a:t>Our </a:t>
            </a:r>
            <a:r>
              <a:rPr lang="en-CA" sz="1200" dirty="0">
                <a:solidFill>
                  <a:schemeClr val="bg1"/>
                </a:solidFill>
                <a:latin typeface="Arial" panose="020B0604020202020204" pitchFamily="34" charset="0"/>
                <a:cs typeface="Arial" panose="020B0604020202020204" pitchFamily="34" charset="0"/>
              </a:rPr>
              <a:t>threat actor campaign </a:t>
            </a:r>
            <a:r>
              <a:rPr lang="en-CA" sz="1200" b="0" baseline="0" dirty="0" smtClean="0">
                <a:solidFill>
                  <a:schemeClr val="bg1"/>
                </a:solidFill>
                <a:latin typeface="Arial" panose="020B0604020202020204" pitchFamily="34" charset="0"/>
                <a:cs typeface="Arial" panose="020B0604020202020204" pitchFamily="34" charset="0"/>
              </a:rPr>
              <a:t>section </a:t>
            </a:r>
            <a:r>
              <a:rPr lang="en-CA" sz="1200" b="0" baseline="0" dirty="0">
                <a:solidFill>
                  <a:schemeClr val="bg1"/>
                </a:solidFill>
                <a:latin typeface="Arial" panose="020B0604020202020204" pitchFamily="34" charset="0"/>
                <a:cs typeface="Arial" panose="020B0604020202020204" pitchFamily="34" charset="0"/>
              </a:rPr>
              <a:t>covers topics related to </a:t>
            </a:r>
            <a:r>
              <a:rPr lang="en-CA" sz="1200" dirty="0">
                <a:solidFill>
                  <a:schemeClr val="bg1"/>
                </a:solidFill>
                <a:latin typeface="Arial" panose="020B0604020202020204" pitchFamily="34" charset="0"/>
                <a:cs typeface="Arial" panose="020B0604020202020204" pitchFamily="34" charset="0"/>
              </a:rPr>
              <a:t>nation </a:t>
            </a:r>
            <a:r>
              <a:rPr lang="en-CA" sz="1200" dirty="0" smtClean="0">
                <a:solidFill>
                  <a:schemeClr val="bg1"/>
                </a:solidFill>
                <a:latin typeface="Arial" panose="020B0604020202020204" pitchFamily="34" charset="0"/>
                <a:cs typeface="Arial" panose="020B0604020202020204" pitchFamily="34" charset="0"/>
              </a:rPr>
              <a:t>states</a:t>
            </a:r>
            <a:r>
              <a:rPr lang="en-CA" sz="1200" b="0" dirty="0" smtClean="0">
                <a:solidFill>
                  <a:schemeClr val="bg1"/>
                </a:solidFill>
                <a:latin typeface="Arial" panose="020B0604020202020204" pitchFamily="34" charset="0"/>
                <a:cs typeface="Arial" panose="020B0604020202020204" pitchFamily="34" charset="0"/>
              </a:rPr>
              <a:t>, </a:t>
            </a:r>
            <a:r>
              <a:rPr lang="en-CA" sz="1200" b="0" dirty="0">
                <a:solidFill>
                  <a:schemeClr val="bg1"/>
                </a:solidFill>
                <a:latin typeface="Arial" panose="020B0604020202020204" pitchFamily="34" charset="0"/>
                <a:cs typeface="Arial" panose="020B0604020202020204" pitchFamily="34" charset="0"/>
              </a:rPr>
              <a:t>cyber criminals, and hacktivists orchestrating campaigns designed</a:t>
            </a:r>
            <a:r>
              <a:rPr lang="en-CA" sz="1200" b="0" baseline="0" dirty="0">
                <a:solidFill>
                  <a:schemeClr val="bg1"/>
                </a:solidFill>
                <a:latin typeface="Arial" panose="020B0604020202020204" pitchFamily="34" charset="0"/>
                <a:cs typeface="Arial" panose="020B0604020202020204" pitchFamily="34" charset="0"/>
              </a:rPr>
              <a:t> to </a:t>
            </a:r>
            <a:r>
              <a:rPr lang="en-CA" sz="1200" b="0" dirty="0">
                <a:solidFill>
                  <a:schemeClr val="bg1"/>
                </a:solidFill>
                <a:latin typeface="Arial" panose="020B0604020202020204" pitchFamily="34" charset="0"/>
                <a:cs typeface="Arial" panose="020B0604020202020204" pitchFamily="34" charset="0"/>
              </a:rPr>
              <a:t>compromise networks and exfiltrate sensitive data.</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dirty="0">
                <a:solidFill>
                  <a:schemeClr val="bg1"/>
                </a:solidFill>
                <a:latin typeface="Arial" panose="020B0604020202020204" pitchFamily="34" charset="0"/>
                <a:cs typeface="Arial" panose="020B0604020202020204" pitchFamily="34" charset="0"/>
              </a:rPr>
              <a:t>Our </a:t>
            </a:r>
            <a:r>
              <a:rPr lang="en-CA" sz="1200" dirty="0" smtClean="0">
                <a:solidFill>
                  <a:schemeClr val="bg1"/>
                </a:solidFill>
                <a:latin typeface="Arial" panose="020B0604020202020204" pitchFamily="34" charset="0"/>
                <a:cs typeface="Arial" panose="020B0604020202020204" pitchFamily="34" charset="0"/>
              </a:rPr>
              <a:t>regulatory</a:t>
            </a:r>
            <a:r>
              <a:rPr lang="en-CA" sz="1200" b="0" dirty="0" smtClean="0">
                <a:solidFill>
                  <a:schemeClr val="bg1"/>
                </a:solidFill>
                <a:latin typeface="Arial" panose="020B0604020202020204" pitchFamily="34" charset="0"/>
                <a:cs typeface="Arial" panose="020B0604020202020204" pitchFamily="34" charset="0"/>
              </a:rPr>
              <a:t>, </a:t>
            </a:r>
            <a:r>
              <a:rPr lang="en-CA" sz="1200" dirty="0" smtClean="0">
                <a:solidFill>
                  <a:schemeClr val="bg1"/>
                </a:solidFill>
                <a:latin typeface="Arial" panose="020B0604020202020204" pitchFamily="34" charset="0"/>
                <a:cs typeface="Arial" panose="020B0604020202020204" pitchFamily="34" charset="0"/>
              </a:rPr>
              <a:t>compliance</a:t>
            </a:r>
            <a:r>
              <a:rPr lang="en-CA" sz="1200" b="0" dirty="0" smtClean="0">
                <a:solidFill>
                  <a:schemeClr val="bg1"/>
                </a:solidFill>
                <a:latin typeface="Arial" panose="020B0604020202020204" pitchFamily="34" charset="0"/>
                <a:cs typeface="Arial" panose="020B0604020202020204" pitchFamily="34" charset="0"/>
              </a:rPr>
              <a:t>, </a:t>
            </a:r>
            <a:r>
              <a:rPr lang="en-CA" sz="1200" b="0" dirty="0">
                <a:solidFill>
                  <a:schemeClr val="bg1"/>
                </a:solidFill>
                <a:latin typeface="Arial" panose="020B0604020202020204" pitchFamily="34" charset="0"/>
                <a:cs typeface="Arial" panose="020B0604020202020204" pitchFamily="34" charset="0"/>
              </a:rPr>
              <a:t>and </a:t>
            </a:r>
            <a:r>
              <a:rPr lang="en-CA" sz="1200" dirty="0">
                <a:solidFill>
                  <a:schemeClr val="bg1"/>
                </a:solidFill>
                <a:latin typeface="Arial" panose="020B0604020202020204" pitchFamily="34" charset="0"/>
                <a:cs typeface="Arial" panose="020B0604020202020204" pitchFamily="34" charset="0"/>
              </a:rPr>
              <a:t>legal </a:t>
            </a:r>
            <a:r>
              <a:rPr lang="en-CA" sz="1200" b="0" baseline="0" dirty="0" smtClean="0">
                <a:solidFill>
                  <a:schemeClr val="bg1"/>
                </a:solidFill>
                <a:latin typeface="Arial" panose="020B0604020202020204" pitchFamily="34" charset="0"/>
                <a:cs typeface="Arial" panose="020B0604020202020204" pitchFamily="34" charset="0"/>
              </a:rPr>
              <a:t>section </a:t>
            </a:r>
            <a:r>
              <a:rPr lang="en-CA" sz="1200" b="0" baseline="0" dirty="0">
                <a:solidFill>
                  <a:schemeClr val="bg1"/>
                </a:solidFill>
                <a:latin typeface="Arial" panose="020B0604020202020204" pitchFamily="34" charset="0"/>
                <a:cs typeface="Arial" panose="020B0604020202020204" pitchFamily="34" charset="0"/>
              </a:rPr>
              <a:t>covers t</a:t>
            </a:r>
            <a:r>
              <a:rPr lang="en-CA" sz="1200" b="0" dirty="0">
                <a:solidFill>
                  <a:schemeClr val="bg1"/>
                </a:solidFill>
                <a:latin typeface="Arial" panose="020B0604020202020204" pitchFamily="34" charset="0"/>
                <a:cs typeface="Arial" panose="020B0604020202020204" pitchFamily="34" charset="0"/>
              </a:rPr>
              <a:t>rends in the global regulatory and legal landscape with the potential to impact compliance adherences or disrupt business operations.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dirty="0">
                <a:solidFill>
                  <a:schemeClr val="bg1"/>
                </a:solidFill>
                <a:latin typeface="Arial" panose="020B0604020202020204" pitchFamily="34" charset="0"/>
                <a:cs typeface="Arial" panose="020B0604020202020204" pitchFamily="34" charset="0"/>
              </a:rPr>
              <a:t>And lastly</a:t>
            </a:r>
            <a:r>
              <a:rPr lang="en-CA" sz="1200" dirty="0">
                <a:solidFill>
                  <a:schemeClr val="bg1"/>
                </a:solidFill>
                <a:latin typeface="Arial" panose="020B0604020202020204" pitchFamily="34" charset="0"/>
                <a:cs typeface="Arial" panose="020B0604020202020204" pitchFamily="34" charset="0"/>
              </a:rPr>
              <a:t>,</a:t>
            </a:r>
            <a:r>
              <a:rPr lang="en-CA" sz="1200" b="0" dirty="0">
                <a:solidFill>
                  <a:schemeClr val="bg1"/>
                </a:solidFill>
                <a:latin typeface="Arial" panose="020B0604020202020204" pitchFamily="34" charset="0"/>
                <a:cs typeface="Arial" panose="020B0604020202020204" pitchFamily="34" charset="0"/>
              </a:rPr>
              <a:t> our </a:t>
            </a:r>
            <a:r>
              <a:rPr lang="en-CA" sz="1200" dirty="0">
                <a:solidFill>
                  <a:schemeClr val="bg1"/>
                </a:solidFill>
                <a:latin typeface="Arial" panose="020B0604020202020204" pitchFamily="34" charset="0"/>
                <a:cs typeface="Arial" panose="020B0604020202020204" pitchFamily="34" charset="0"/>
              </a:rPr>
              <a:t>exploitation </a:t>
            </a:r>
            <a:r>
              <a:rPr lang="en-CA" sz="1200" b="0" dirty="0" smtClean="0">
                <a:solidFill>
                  <a:schemeClr val="bg1"/>
                </a:solidFill>
                <a:latin typeface="Arial" panose="020B0604020202020204" pitchFamily="34" charset="0"/>
                <a:cs typeface="Arial" panose="020B0604020202020204" pitchFamily="34" charset="0"/>
              </a:rPr>
              <a:t>and </a:t>
            </a:r>
            <a:r>
              <a:rPr lang="en-CA" sz="1200" dirty="0">
                <a:solidFill>
                  <a:schemeClr val="bg1"/>
                </a:solidFill>
                <a:latin typeface="Arial" panose="020B0604020202020204" pitchFamily="34" charset="0"/>
                <a:cs typeface="Arial" panose="020B0604020202020204" pitchFamily="34" charset="0"/>
              </a:rPr>
              <a:t>tactics </a:t>
            </a:r>
            <a:r>
              <a:rPr lang="en-CA" sz="1200" b="0" baseline="0" dirty="0" smtClean="0">
                <a:solidFill>
                  <a:schemeClr val="bg1"/>
                </a:solidFill>
                <a:latin typeface="Arial" panose="020B0604020202020204" pitchFamily="34" charset="0"/>
                <a:cs typeface="Arial" panose="020B0604020202020204" pitchFamily="34" charset="0"/>
              </a:rPr>
              <a:t>section </a:t>
            </a:r>
            <a:r>
              <a:rPr lang="en-CA" sz="1200" dirty="0">
                <a:solidFill>
                  <a:schemeClr val="bg1"/>
                </a:solidFill>
                <a:latin typeface="Arial" panose="020B0604020202020204" pitchFamily="34" charset="0"/>
                <a:cs typeface="Arial" panose="020B0604020202020204" pitchFamily="34" charset="0"/>
              </a:rPr>
              <a:t>provides </a:t>
            </a:r>
            <a:r>
              <a:rPr lang="en-CA" sz="1200" b="0" baseline="0" dirty="0" smtClean="0">
                <a:solidFill>
                  <a:schemeClr val="bg1"/>
                </a:solidFill>
                <a:latin typeface="Arial" panose="020B0604020202020204" pitchFamily="34" charset="0"/>
                <a:cs typeface="Arial" panose="020B0604020202020204" pitchFamily="34" charset="0"/>
              </a:rPr>
              <a:t>i</a:t>
            </a:r>
            <a:r>
              <a:rPr lang="en-CA" sz="1200" b="0" dirty="0" smtClean="0">
                <a:solidFill>
                  <a:schemeClr val="bg1"/>
                </a:solidFill>
                <a:latin typeface="Arial" panose="020B0604020202020204" pitchFamily="34" charset="0"/>
                <a:cs typeface="Arial" panose="020B0604020202020204" pitchFamily="34" charset="0"/>
              </a:rPr>
              <a:t>nformation </a:t>
            </a:r>
            <a:r>
              <a:rPr lang="en-CA" sz="1200" b="0" dirty="0">
                <a:solidFill>
                  <a:schemeClr val="bg1"/>
                </a:solidFill>
                <a:latin typeface="Arial" panose="020B0604020202020204" pitchFamily="34" charset="0"/>
                <a:cs typeface="Arial" panose="020B0604020202020204" pitchFamily="34" charset="0"/>
              </a:rPr>
              <a:t>related to the tools, tactics, and exploits </a:t>
            </a:r>
            <a:r>
              <a:rPr lang="en-CA" sz="1200" dirty="0">
                <a:solidFill>
                  <a:schemeClr val="bg1"/>
                </a:solidFill>
                <a:latin typeface="Arial" panose="020B0604020202020204" pitchFamily="34" charset="0"/>
                <a:cs typeface="Arial" panose="020B0604020202020204" pitchFamily="34" charset="0"/>
              </a:rPr>
              <a:t>threat actors </a:t>
            </a:r>
            <a:r>
              <a:rPr lang="en-CA" sz="1200" b="0" dirty="0" smtClean="0">
                <a:solidFill>
                  <a:schemeClr val="bg1"/>
                </a:solidFill>
                <a:latin typeface="Arial" panose="020B0604020202020204" pitchFamily="34" charset="0"/>
                <a:cs typeface="Arial" panose="020B0604020202020204" pitchFamily="34" charset="0"/>
              </a:rPr>
              <a:t>are </a:t>
            </a:r>
            <a:r>
              <a:rPr lang="en-CA" sz="1200" b="0" dirty="0">
                <a:solidFill>
                  <a:schemeClr val="bg1"/>
                </a:solidFill>
                <a:latin typeface="Arial" panose="020B0604020202020204" pitchFamily="34" charset="0"/>
                <a:cs typeface="Arial" panose="020B0604020202020204" pitchFamily="34" charset="0"/>
              </a:rPr>
              <a:t>leveraging in their attack campaigns.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b="0" dirty="0">
                <a:solidFill>
                  <a:schemeClr val="bg1"/>
                </a:solidFill>
                <a:latin typeface="Arial" panose="020B0604020202020204" pitchFamily="34" charset="0"/>
                <a:cs typeface="Arial" panose="020B0604020202020204" pitchFamily="34" charset="0"/>
              </a:rPr>
              <a:t/>
            </a:r>
            <a:br>
              <a:rPr lang="en-CA" sz="1200" b="0" dirty="0">
                <a:solidFill>
                  <a:schemeClr val="bg1"/>
                </a:solidFill>
                <a:latin typeface="Arial" panose="020B0604020202020204" pitchFamily="34" charset="0"/>
                <a:cs typeface="Arial" panose="020B0604020202020204" pitchFamily="34" charset="0"/>
              </a:rPr>
            </a:br>
            <a:r>
              <a:rPr lang="en-CA" sz="1200" b="1" baseline="0" dirty="0">
                <a:solidFill>
                  <a:schemeClr val="bg1"/>
                </a:solidFill>
                <a:latin typeface="Arial" panose="020B0604020202020204" pitchFamily="34" charset="0"/>
                <a:cs typeface="Arial" panose="020B0604020202020204" pitchFamily="34" charset="0"/>
              </a:rPr>
              <a:t>&lt;&lt;&lt;Advance to the next slide.&gt;&gt;&gt;</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0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val="256990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dirty="0">
                <a:solidFill>
                  <a:schemeClr val="bg1"/>
                </a:solidFill>
                <a:latin typeface="Arial" panose="020B0604020202020204" pitchFamily="34" charset="0"/>
                <a:cs typeface="Arial" panose="020B0604020202020204" pitchFamily="34" charset="0"/>
              </a:rPr>
              <a:t>Today’s briefing will also be supported by </a:t>
            </a:r>
            <a:r>
              <a:rPr lang="en-CA" dirty="0">
                <a:solidFill>
                  <a:schemeClr val="bg1"/>
                </a:solidFill>
                <a:latin typeface="Arial" panose="020B0604020202020204" pitchFamily="34" charset="0"/>
                <a:cs typeface="Arial" panose="020B0604020202020204" pitchFamily="34" charset="0"/>
              </a:rPr>
              <a:t>Associate Director </a:t>
            </a:r>
            <a:r>
              <a:rPr lang="en-CA" b="1" dirty="0">
                <a:solidFill>
                  <a:schemeClr val="bg1"/>
                </a:solidFill>
                <a:latin typeface="Arial" panose="020B0604020202020204" pitchFamily="34" charset="0"/>
                <a:cs typeface="Arial" panose="020B0604020202020204" pitchFamily="34" charset="0"/>
              </a:rPr>
              <a:t>Jessica </a:t>
            </a:r>
            <a:r>
              <a:rPr lang="en-CA" b="1" dirty="0" smtClean="0">
                <a:solidFill>
                  <a:schemeClr val="bg1"/>
                </a:solidFill>
                <a:latin typeface="Arial" panose="020B0604020202020204" pitchFamily="34" charset="0"/>
                <a:cs typeface="Arial" panose="020B0604020202020204" pitchFamily="34" charset="0"/>
              </a:rPr>
              <a:t>Ireland,</a:t>
            </a:r>
            <a:r>
              <a:rPr lang="en-CA" dirty="0" smtClean="0">
                <a:solidFill>
                  <a:schemeClr val="bg1"/>
                </a:solidFill>
                <a:latin typeface="Arial" panose="020B0604020202020204" pitchFamily="34" charset="0"/>
                <a:cs typeface="Arial" panose="020B0604020202020204" pitchFamily="34" charset="0"/>
              </a:rPr>
              <a:t> </a:t>
            </a:r>
            <a:r>
              <a:rPr lang="en-CA" dirty="0">
                <a:solidFill>
                  <a:schemeClr val="bg1"/>
                </a:solidFill>
                <a:latin typeface="Arial" panose="020B0604020202020204" pitchFamily="34" charset="0"/>
                <a:cs typeface="Arial" panose="020B0604020202020204" pitchFamily="34" charset="0"/>
              </a:rPr>
              <a:t>Research Manager </a:t>
            </a:r>
            <a:r>
              <a:rPr lang="en-CA" b="1" dirty="0">
                <a:solidFill>
                  <a:schemeClr val="bg1"/>
                </a:solidFill>
                <a:latin typeface="Arial" panose="020B0604020202020204" pitchFamily="34" charset="0"/>
                <a:cs typeface="Arial" panose="020B0604020202020204" pitchFamily="34" charset="0"/>
              </a:rPr>
              <a:t>Celine </a:t>
            </a:r>
            <a:r>
              <a:rPr lang="en-CA" b="1" dirty="0" smtClean="0">
                <a:solidFill>
                  <a:schemeClr val="bg1"/>
                </a:solidFill>
                <a:latin typeface="Arial" panose="020B0604020202020204" pitchFamily="34" charset="0"/>
                <a:cs typeface="Arial" panose="020B0604020202020204" pitchFamily="34" charset="0"/>
              </a:rPr>
              <a:t>Gravelines,</a:t>
            </a:r>
            <a:r>
              <a:rPr lang="en-US" sz="1200" dirty="0" smtClean="0">
                <a:latin typeface="Arial" panose="020B0604020202020204" pitchFamily="34" charset="0"/>
                <a:cs typeface="Arial" panose="020B0604020202020204" pitchFamily="34" charset="0"/>
              </a:rPr>
              <a:t> </a:t>
            </a:r>
            <a:r>
              <a:rPr lang="en-CA" dirty="0">
                <a:solidFill>
                  <a:schemeClr val="bg1"/>
                </a:solidFill>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Consulting Analyst(s) </a:t>
            </a:r>
            <a:r>
              <a:rPr lang="en-CA" sz="1200" b="1" dirty="0" smtClean="0">
                <a:latin typeface="Arial" panose="020B0604020202020204" pitchFamily="34" charset="0"/>
                <a:cs typeface="Arial" panose="020B0604020202020204" pitchFamily="34" charset="0"/>
              </a:rPr>
              <a:t>Ian </a:t>
            </a:r>
            <a:r>
              <a:rPr lang="en-CA" sz="1200" b="1" dirty="0">
                <a:latin typeface="Arial" panose="020B0604020202020204" pitchFamily="34" charset="0"/>
                <a:cs typeface="Arial" panose="020B0604020202020204" pitchFamily="34" charset="0"/>
              </a:rPr>
              <a:t>Mulholland </a:t>
            </a:r>
            <a:r>
              <a:rPr lang="en-CA" b="0" dirty="0">
                <a:latin typeface="Arial" panose="020B0604020202020204" pitchFamily="34" charset="0"/>
                <a:cs typeface="Arial" panose="020B0604020202020204" pitchFamily="34" charset="0"/>
              </a:rPr>
              <a:t>and</a:t>
            </a:r>
            <a:r>
              <a:rPr lang="en-CA" b="1" dirty="0">
                <a:latin typeface="Arial" panose="020B0604020202020204" pitchFamily="34" charset="0"/>
                <a:cs typeface="Arial" panose="020B0604020202020204" pitchFamily="34" charset="0"/>
              </a:rPr>
              <a:t> Azzam </a:t>
            </a:r>
            <a:r>
              <a:rPr lang="en-CA" b="1" dirty="0" smtClean="0">
                <a:latin typeface="Arial" panose="020B0604020202020204" pitchFamily="34" charset="0"/>
                <a:cs typeface="Arial" panose="020B0604020202020204" pitchFamily="34" charset="0"/>
              </a:rPr>
              <a:t>Jivraj.</a:t>
            </a:r>
            <a:r>
              <a:rPr lang="en-CA" sz="1200" i="1" dirty="0" smtClean="0">
                <a:latin typeface="Arial" panose="020B0604020202020204" pitchFamily="34" charset="0"/>
                <a:cs typeface="Arial" panose="020B0604020202020204" pitchFamily="34" charset="0"/>
              </a:rPr>
              <a:t> </a:t>
            </a:r>
            <a:endParaRPr lang="en-CA" sz="12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val="29690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baseline="0" dirty="0">
                <a:solidFill>
                  <a:schemeClr val="bg1"/>
                </a:solidFill>
                <a:latin typeface="Arial" panose="020B0604020202020204" pitchFamily="34" charset="0"/>
                <a:cs typeface="Arial" panose="020B0604020202020204" pitchFamily="34" charset="0"/>
              </a:rPr>
              <a:t>During </a:t>
            </a:r>
            <a:r>
              <a:rPr lang="en-CA" sz="1200" dirty="0">
                <a:solidFill>
                  <a:schemeClr val="bg1"/>
                </a:solidFill>
                <a:latin typeface="Arial" panose="020B0604020202020204" pitchFamily="34" charset="0"/>
                <a:cs typeface="Arial" panose="020B0604020202020204" pitchFamily="34" charset="0"/>
              </a:rPr>
              <a:t>today’s </a:t>
            </a:r>
            <a:r>
              <a:rPr lang="en-CA" sz="1200" b="0" baseline="0" dirty="0">
                <a:solidFill>
                  <a:schemeClr val="bg1"/>
                </a:solidFill>
                <a:latin typeface="Arial" panose="020B0604020202020204" pitchFamily="34" charset="0"/>
                <a:cs typeface="Arial" panose="020B0604020202020204" pitchFamily="34" charset="0"/>
              </a:rPr>
              <a:t>briefing, we will cover topics related to: </a:t>
            </a:r>
            <a:endParaRPr lang="en-CA" sz="1200" b="0" baseline="0" dirty="0" smtClean="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baseline="0" dirty="0" smtClean="0">
              <a:solidFill>
                <a:schemeClr val="bg1"/>
              </a:solidFill>
              <a:latin typeface="Arial" panose="020B0604020202020204" pitchFamily="34" charset="0"/>
              <a:cs typeface="Arial" panose="020B0604020202020204" pitchFamily="34" charset="0"/>
            </a:endParaRPr>
          </a:p>
          <a:p>
            <a:pPr marL="628650" marR="186028" lvl="1" indent="-171450" algn="l" defTabSz="403433">
              <a:lnSpc>
                <a:spcPct val="104200"/>
              </a:lnSpc>
              <a:buFont typeface="Arial" panose="020B0604020202020204" pitchFamily="34" charset="0"/>
              <a:buChar char="•"/>
            </a:pPr>
            <a:r>
              <a:rPr lang="en-US" sz="1200" kern="1200" dirty="0" smtClean="0">
                <a:solidFill>
                  <a:schemeClr val="accent1"/>
                </a:solidFill>
                <a:latin typeface="Arial" panose="020B0604020202020204" pitchFamily="34" charset="0"/>
                <a:ea typeface="Roboto Condensed" charset="0"/>
                <a:cs typeface="Arial" panose="020B0604020202020204" pitchFamily="34" charset="0"/>
              </a:rPr>
              <a:t>October</a:t>
            </a:r>
            <a:r>
              <a:rPr lang="en-US" sz="1200" kern="1200" baseline="0" dirty="0" smtClean="0">
                <a:solidFill>
                  <a:schemeClr val="accent1"/>
                </a:solidFill>
                <a:latin typeface="Arial" panose="020B0604020202020204" pitchFamily="34" charset="0"/>
                <a:ea typeface="Roboto Condensed" charset="0"/>
                <a:cs typeface="Arial" panose="020B0604020202020204" pitchFamily="34" charset="0"/>
              </a:rPr>
              <a:t> Cybersecurity </a:t>
            </a:r>
            <a:r>
              <a:rPr lang="en-US" sz="1200" kern="1200" dirty="0" smtClean="0">
                <a:solidFill>
                  <a:schemeClr val="accent1"/>
                </a:solidFill>
                <a:latin typeface="Arial" panose="020B0604020202020204" pitchFamily="34" charset="0"/>
                <a:ea typeface="Roboto Condensed" charset="0"/>
                <a:cs typeface="Arial" panose="020B0604020202020204" pitchFamily="34" charset="0"/>
              </a:rPr>
              <a:t>Awareness Month</a:t>
            </a:r>
            <a:endParaRPr lang="en-CA" sz="1200" kern="1200" dirty="0" smtClean="0">
              <a:solidFill>
                <a:schemeClr val="accent1"/>
              </a:solidFill>
              <a:latin typeface="Arial" panose="020B0604020202020204" pitchFamily="34" charset="0"/>
              <a:ea typeface="Roboto Condensed" charset="0"/>
              <a:cs typeface="Arial" panose="020B0604020202020204" pitchFamily="34" charset="0"/>
            </a:endParaRPr>
          </a:p>
          <a:p>
            <a:pPr marL="628650" marR="186028" lvl="1" indent="-171450" algn="l" defTabSz="403433">
              <a:lnSpc>
                <a:spcPct val="104200"/>
              </a:lnSpc>
              <a:buFont typeface="Arial" panose="020B0604020202020204" pitchFamily="34" charset="0"/>
              <a:buChar char="•"/>
            </a:pPr>
            <a:r>
              <a:rPr lang="en-CA" sz="1200" kern="1200" dirty="0" smtClean="0">
                <a:solidFill>
                  <a:schemeClr val="accent1"/>
                </a:solidFill>
                <a:latin typeface="Arial" panose="020B0604020202020204" pitchFamily="34" charset="0"/>
                <a:ea typeface="Roboto Condensed" charset="0"/>
                <a:cs typeface="Arial" panose="020B0604020202020204" pitchFamily="34" charset="0"/>
              </a:rPr>
              <a:t>The Yahoo Data Breach</a:t>
            </a:r>
            <a:endParaRPr lang="en-CA" sz="1200" b="1" kern="1200" spc="-4" dirty="0" smtClean="0">
              <a:solidFill>
                <a:schemeClr val="accent1"/>
              </a:solidFill>
              <a:latin typeface="Arial" panose="020B0604020202020204" pitchFamily="34" charset="0"/>
              <a:ea typeface="Roboto Condensed" charset="0"/>
              <a:cs typeface="Arial" panose="020B0604020202020204" pitchFamily="34" charset="0"/>
            </a:endParaRPr>
          </a:p>
          <a:p>
            <a:pPr marL="628650" marR="186028" lvl="1" indent="-171450" algn="l" defTabSz="403433">
              <a:lnSpc>
                <a:spcPct val="104200"/>
              </a:lnSpc>
              <a:buFont typeface="Arial" panose="020B0604020202020204" pitchFamily="34" charset="0"/>
              <a:buChar char="•"/>
            </a:pPr>
            <a:r>
              <a:rPr lang="en-US" sz="1200" kern="1200" dirty="0" smtClean="0">
                <a:solidFill>
                  <a:schemeClr val="accent1"/>
                </a:solidFill>
                <a:latin typeface="Arial" panose="020B0604020202020204" pitchFamily="34" charset="0"/>
                <a:ea typeface="Roboto Condensed" charset="0"/>
                <a:cs typeface="Arial" panose="020B0604020202020204" pitchFamily="34" charset="0"/>
              </a:rPr>
              <a:t>The KnockKnock campaign targeting Office 365 corporate email accounts</a:t>
            </a:r>
            <a:endParaRPr lang="en-CA" sz="1200" kern="1200" spc="-4" dirty="0" smtClean="0">
              <a:solidFill>
                <a:schemeClr val="accent1"/>
              </a:solidFill>
              <a:latin typeface="Arial" panose="020B0604020202020204" pitchFamily="34" charset="0"/>
              <a:ea typeface="Roboto Condensed" charset="0"/>
              <a:cs typeface="Arial" panose="020B0604020202020204" pitchFamily="34" charset="0"/>
            </a:endParaRPr>
          </a:p>
          <a:p>
            <a:pPr marL="628650" marR="186028" lvl="1" indent="-171450" algn="l" defTabSz="403433">
              <a:lnSpc>
                <a:spcPct val="104200"/>
              </a:lnSpc>
              <a:buFont typeface="Arial" panose="020B0604020202020204" pitchFamily="34" charset="0"/>
              <a:buChar char="•"/>
            </a:pPr>
            <a:r>
              <a:rPr lang="en-US" sz="1200" kern="1200" dirty="0" smtClean="0">
                <a:solidFill>
                  <a:schemeClr val="accent1"/>
                </a:solidFill>
                <a:latin typeface="Arial" panose="020B0604020202020204" pitchFamily="34" charset="0"/>
                <a:ea typeface="Roboto Condensed" charset="0"/>
                <a:cs typeface="Arial" panose="020B0604020202020204" pitchFamily="34" charset="0"/>
              </a:rPr>
              <a:t>A review</a:t>
            </a:r>
            <a:r>
              <a:rPr lang="en-US" sz="1200" kern="1200" baseline="0" dirty="0" smtClean="0">
                <a:solidFill>
                  <a:schemeClr val="accent1"/>
                </a:solidFill>
                <a:latin typeface="Arial" panose="020B0604020202020204" pitchFamily="34" charset="0"/>
                <a:ea typeface="Roboto Condensed" charset="0"/>
                <a:cs typeface="Arial" panose="020B0604020202020204" pitchFamily="34" charset="0"/>
              </a:rPr>
              <a:t> of the b</a:t>
            </a:r>
            <a:r>
              <a:rPr lang="en-US" sz="1200" kern="1200" dirty="0" smtClean="0">
                <a:solidFill>
                  <a:schemeClr val="accent1"/>
                </a:solidFill>
                <a:latin typeface="Arial" panose="020B0604020202020204" pitchFamily="34" charset="0"/>
                <a:ea typeface="Roboto Condensed" charset="0"/>
                <a:cs typeface="Arial" panose="020B0604020202020204" pitchFamily="34" charset="0"/>
              </a:rPr>
              <a:t>est and worst security functions to outsource</a:t>
            </a:r>
            <a:endParaRPr lang="en-CA" sz="1200" b="1" kern="1200" dirty="0" smtClean="0">
              <a:solidFill>
                <a:schemeClr val="accent1"/>
              </a:solidFill>
              <a:latin typeface="Arial" panose="020B0604020202020204" pitchFamily="34" charset="0"/>
              <a:ea typeface="Roboto Condensed" charset="0"/>
              <a:cs typeface="Arial" panose="020B0604020202020204" pitchFamily="34" charset="0"/>
            </a:endParaRPr>
          </a:p>
          <a:p>
            <a:pPr marL="628650" marR="186028" lvl="1" indent="-171450" algn="l" defTabSz="403433">
              <a:lnSpc>
                <a:spcPct val="104200"/>
              </a:lnSpc>
              <a:buFont typeface="Arial" panose="020B0604020202020204" pitchFamily="34" charset="0"/>
              <a:buChar char="•"/>
            </a:pPr>
            <a:r>
              <a:rPr lang="en-US" sz="1200" kern="1200" dirty="0" smtClean="0">
                <a:solidFill>
                  <a:schemeClr val="accent1"/>
                </a:solidFill>
                <a:latin typeface="Arial" panose="020B0604020202020204" pitchFamily="34" charset="0"/>
                <a:ea typeface="Roboto Condensed" charset="0"/>
                <a:cs typeface="Arial" panose="020B0604020202020204" pitchFamily="34" charset="0"/>
              </a:rPr>
              <a:t>And an</a:t>
            </a:r>
            <a:r>
              <a:rPr lang="en-US" sz="1200" kern="1200" baseline="0" dirty="0" smtClean="0">
                <a:solidFill>
                  <a:schemeClr val="accent1"/>
                </a:solidFill>
                <a:latin typeface="Arial" panose="020B0604020202020204" pitchFamily="34" charset="0"/>
                <a:ea typeface="Roboto Condensed" charset="0"/>
                <a:cs typeface="Arial" panose="020B0604020202020204" pitchFamily="34" charset="0"/>
              </a:rPr>
              <a:t> overview of the </a:t>
            </a:r>
            <a:r>
              <a:rPr lang="en-US" sz="1200" kern="1200" dirty="0" smtClean="0">
                <a:solidFill>
                  <a:schemeClr val="accent1"/>
                </a:solidFill>
                <a:latin typeface="Arial" panose="020B0604020202020204" pitchFamily="34" charset="0"/>
                <a:ea typeface="Roboto Condensed" charset="0"/>
                <a:cs typeface="Arial" panose="020B0604020202020204" pitchFamily="34" charset="0"/>
              </a:rPr>
              <a:t>WPA2, Google, and Microsoft vulnerabilities</a:t>
            </a:r>
            <a:endParaRPr lang="en-CA" sz="1200" kern="1200" dirty="0" smtClean="0">
              <a:solidFill>
                <a:schemeClr val="accent1"/>
              </a:solidFill>
              <a:latin typeface="Arial" panose="020B0604020202020204" pitchFamily="34" charset="0"/>
              <a:ea typeface="Roboto Condensed" charset="0"/>
              <a:cs typeface="Arial" panose="020B0604020202020204" pitchFamily="34" charset="0"/>
            </a:endParaRPr>
          </a:p>
          <a:p>
            <a:pPr>
              <a:buFont typeface="+mj-lt"/>
              <a:buNone/>
              <a:defRPr/>
            </a:pPr>
            <a:endParaRPr lang="en-CA" sz="120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CA" sz="1200" b="0" baseline="0" dirty="0">
                <a:solidFill>
                  <a:schemeClr val="bg1"/>
                </a:solidFill>
                <a:latin typeface="Arial" panose="020B0604020202020204" pitchFamily="34" charset="0"/>
                <a:cs typeface="Arial" panose="020B0604020202020204" pitchFamily="34" charset="0"/>
              </a:rPr>
              <a:t>I would now like to pass the presentation over to </a:t>
            </a:r>
            <a:r>
              <a:rPr lang="en-CA" sz="1200" dirty="0" smtClean="0">
                <a:solidFill>
                  <a:schemeClr val="bg1"/>
                </a:solidFill>
                <a:latin typeface="Arial" panose="020B0604020202020204" pitchFamily="34" charset="0"/>
                <a:cs typeface="Arial" panose="020B0604020202020204" pitchFamily="34" charset="0"/>
              </a:rPr>
              <a:t>Ian </a:t>
            </a:r>
            <a:r>
              <a:rPr lang="en-CA" sz="1200" b="0" baseline="0" dirty="0" smtClean="0">
                <a:solidFill>
                  <a:schemeClr val="bg1"/>
                </a:solidFill>
                <a:latin typeface="Arial" panose="020B0604020202020204" pitchFamily="34" charset="0"/>
                <a:cs typeface="Arial" panose="020B0604020202020204" pitchFamily="34" charset="0"/>
              </a:rPr>
              <a:t>who </a:t>
            </a:r>
            <a:r>
              <a:rPr lang="en-CA" sz="1200" b="0" baseline="0" dirty="0">
                <a:solidFill>
                  <a:schemeClr val="bg1"/>
                </a:solidFill>
                <a:latin typeface="Arial" panose="020B0604020202020204" pitchFamily="34" charset="0"/>
                <a:cs typeface="Arial" panose="020B0604020202020204" pitchFamily="34" charset="0"/>
              </a:rPr>
              <a:t>will be covering our first topic.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CA" sz="1200" b="0" baseline="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422223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extLst>
      <p:ext uri="{BB962C8B-B14F-4D97-AF65-F5344CB8AC3E}">
        <p14:creationId xmlns:p14="http://schemas.microsoft.com/office/powerpoint/2010/main" val="41146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6</a:t>
            </a:fld>
            <a:endParaRPr lang="en-US" dirty="0"/>
          </a:p>
        </p:txBody>
      </p:sp>
    </p:spTree>
    <p:extLst>
      <p:ext uri="{BB962C8B-B14F-4D97-AF65-F5344CB8AC3E}">
        <p14:creationId xmlns:p14="http://schemas.microsoft.com/office/powerpoint/2010/main" val="229264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7</a:t>
            </a:fld>
            <a:endParaRPr lang="en-US" dirty="0"/>
          </a:p>
        </p:txBody>
      </p:sp>
    </p:spTree>
    <p:extLst>
      <p:ext uri="{BB962C8B-B14F-4D97-AF65-F5344CB8AC3E}">
        <p14:creationId xmlns:p14="http://schemas.microsoft.com/office/powerpoint/2010/main" val="231599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CA" sz="1200" kern="1200" dirty="0" smtClean="0">
                <a:solidFill>
                  <a:schemeClr val="tx1"/>
                </a:solidFill>
                <a:effectLst/>
                <a:latin typeface="Arial" panose="020B0604020202020204" pitchFamily="34" charset="0"/>
                <a:ea typeface="+mn-ea"/>
                <a:cs typeface="Arial" panose="020B0604020202020204" pitchFamily="34" charset="0"/>
              </a:rPr>
              <a:t>It turns out Yahoo's 2013 breach was actually worse than originally stated:</a:t>
            </a:r>
          </a:p>
          <a:p>
            <a:pPr marL="628650" lvl="1" indent="-171450" rtl="0" fontAlgn="ctr">
              <a:buFont typeface="Arial" panose="020B0604020202020204" pitchFamily="34" charset="0"/>
              <a:buChar char="•"/>
            </a:pPr>
            <a:r>
              <a:rPr lang="en-CA" sz="1200" kern="1200" dirty="0" smtClean="0">
                <a:solidFill>
                  <a:schemeClr val="tx1"/>
                </a:solidFill>
                <a:effectLst/>
                <a:latin typeface="Arial" panose="020B0604020202020204" pitchFamily="34" charset="0"/>
                <a:ea typeface="+mn-ea"/>
                <a:cs typeface="Arial" panose="020B0604020202020204" pitchFamily="34" charset="0"/>
              </a:rPr>
              <a:t>At the time, it was reported that about one billion users were attacked. However, it's actually closer to 3 billion users, aka ALL Yahoo accounts (say Krebs on Security and the New York Times). This announcement was made in early October by Verizon Communications, which acquired Yahoo earlier this year.</a:t>
            </a:r>
          </a:p>
          <a:p>
            <a:pPr marL="628650" lvl="1" indent="-171450" rtl="0" fontAlgn="ctr">
              <a:buFont typeface="Arial" panose="020B0604020202020204" pitchFamily="34" charset="0"/>
              <a:buChar char="•"/>
            </a:pPr>
            <a:r>
              <a:rPr lang="en-CA" sz="1200" kern="1200" dirty="0" smtClean="0">
                <a:solidFill>
                  <a:schemeClr val="tx1"/>
                </a:solidFill>
                <a:effectLst/>
                <a:latin typeface="Arial" panose="020B0604020202020204" pitchFamily="34" charset="0"/>
                <a:ea typeface="+mn-ea"/>
                <a:cs typeface="Arial" panose="020B0604020202020204" pitchFamily="34" charset="0"/>
              </a:rPr>
              <a:t>As a reminder of what was taken: names, birth dates, phone numbers, and passwords that were actually encrypted, but encrypted with security that was fairly weak for an organization as big as Yahoo to be tied to.</a:t>
            </a:r>
          </a:p>
          <a:p>
            <a:pPr marL="628650" lvl="1" indent="-171450" rtl="0" fontAlgn="ctr">
              <a:buFont typeface="Arial" panose="020B0604020202020204" pitchFamily="34" charset="0"/>
              <a:buChar char="•"/>
            </a:pPr>
            <a:r>
              <a:rPr lang="en-CA" sz="1200" kern="1200" dirty="0" smtClean="0">
                <a:solidFill>
                  <a:schemeClr val="tx1"/>
                </a:solidFill>
                <a:effectLst/>
                <a:latin typeface="Arial" panose="020B0604020202020204" pitchFamily="34" charset="0"/>
                <a:ea typeface="+mn-ea"/>
                <a:cs typeface="Arial" panose="020B0604020202020204" pitchFamily="34" charset="0"/>
              </a:rPr>
              <a:t>To add insult to injury, attackers also got hold of security questions and individuals' backup email addresses used in the resetting of passwords – so multi-factor authentication and verification was also compromised.</a:t>
            </a:r>
          </a:p>
          <a:p>
            <a:pPr marL="628650" lvl="1" indent="-171450" rtl="0" fontAlgn="ctr">
              <a:buFont typeface="Arial" panose="020B0604020202020204" pitchFamily="34" charset="0"/>
              <a:buChar char="•"/>
            </a:pPr>
            <a:r>
              <a:rPr lang="en-CA" sz="1200" kern="1200" dirty="0" smtClean="0">
                <a:solidFill>
                  <a:schemeClr val="tx1"/>
                </a:solidFill>
                <a:effectLst/>
                <a:latin typeface="Arial" panose="020B0604020202020204" pitchFamily="34" charset="0"/>
                <a:ea typeface="+mn-ea"/>
                <a:cs typeface="Arial" panose="020B0604020202020204" pitchFamily="34" charset="0"/>
              </a:rPr>
              <a:t>Going back to the acquisition by Verizon, the disclosure of these breaches almost put a kibosh on the $4.48B deal in June 2017.</a:t>
            </a:r>
          </a:p>
          <a:p>
            <a:pPr marL="628650" lvl="1" indent="-171450" rtl="0" fontAlgn="ctr">
              <a:buFont typeface="Arial" panose="020B0604020202020204" pitchFamily="34" charset="0"/>
              <a:buChar char="•"/>
            </a:pPr>
            <a:r>
              <a:rPr lang="en-CA" sz="1200" kern="1200" dirty="0" smtClean="0">
                <a:solidFill>
                  <a:schemeClr val="tx1"/>
                </a:solidFill>
                <a:effectLst/>
                <a:latin typeface="Arial" panose="020B0604020202020204" pitchFamily="34" charset="0"/>
                <a:ea typeface="+mn-ea"/>
                <a:cs typeface="Arial" panose="020B0604020202020204" pitchFamily="34" charset="0"/>
              </a:rPr>
              <a:t>Quoted in the New York Times: </a:t>
            </a:r>
            <a:r>
              <a:rPr lang="en-CA" sz="1200" i="1" kern="1200" dirty="0" smtClean="0">
                <a:solidFill>
                  <a:schemeClr val="tx1"/>
                </a:solidFill>
                <a:effectLst/>
                <a:latin typeface="Arial" panose="020B0604020202020204" pitchFamily="34" charset="0"/>
                <a:ea typeface="+mn-ea"/>
                <a:cs typeface="Arial" panose="020B0604020202020204" pitchFamily="34" charset="0"/>
              </a:rPr>
              <a:t>“Frankly, I don’t know how Yahoo got away with this,”</a:t>
            </a:r>
            <a:r>
              <a:rPr lang="en-CA" sz="1200" kern="1200" dirty="0" smtClean="0">
                <a:solidFill>
                  <a:schemeClr val="tx1"/>
                </a:solidFill>
                <a:effectLst/>
                <a:latin typeface="Arial" panose="020B0604020202020204" pitchFamily="34" charset="0"/>
                <a:ea typeface="+mn-ea"/>
                <a:cs typeface="Arial" panose="020B0604020202020204" pitchFamily="34" charset="0"/>
              </a:rPr>
              <a:t> said Jay Kaplan, a former Defense Department cybersecurity expert and senior analyst at the National Security Agency who is now the chief executive of the cybersecurity company Synack.</a:t>
            </a:r>
          </a:p>
          <a:p>
            <a:r>
              <a:rPr lang="en-CA" sz="1200" kern="1200" dirty="0" smtClean="0">
                <a:solidFill>
                  <a:schemeClr val="tx1"/>
                </a:solidFill>
                <a:effectLst/>
                <a:latin typeface="Arial" panose="020B0604020202020204" pitchFamily="34" charset="0"/>
                <a:ea typeface="+mn-ea"/>
                <a:cs typeface="Arial" panose="020B0604020202020204" pitchFamily="34" charset="0"/>
              </a:rPr>
              <a:t> </a:t>
            </a:r>
          </a:p>
          <a:p>
            <a:r>
              <a:rPr lang="en-CA" sz="1200" kern="1200" dirty="0" smtClean="0">
                <a:solidFill>
                  <a:schemeClr val="tx1"/>
                </a:solidFill>
                <a:effectLst/>
                <a:latin typeface="Arial" panose="020B0604020202020204" pitchFamily="34" charset="0"/>
                <a:ea typeface="+mn-ea"/>
                <a:cs typeface="Arial" panose="020B0604020202020204" pitchFamily="34" charset="0"/>
              </a:rPr>
              <a:t>From &lt;</a:t>
            </a:r>
            <a:r>
              <a:rPr lang="en-CA" sz="1200" kern="1200" dirty="0" smtClean="0">
                <a:solidFill>
                  <a:schemeClr val="tx1"/>
                </a:solidFill>
                <a:effectLst/>
                <a:latin typeface="Arial" panose="020B0604020202020204" pitchFamily="34" charset="0"/>
                <a:ea typeface="+mn-ea"/>
                <a:cs typeface="Arial" panose="020B0604020202020204" pitchFamily="34" charset="0"/>
                <a:hlinkClick r:id="rId3"/>
              </a:rPr>
              <a:t>https://www.nytimes.com/2017/10/03/technology/yahoo-hack-3-billion-users.html?_r=0</a:t>
            </a:r>
            <a:r>
              <a:rPr lang="en-CA" sz="1200" kern="1200" dirty="0" smtClean="0">
                <a:solidFill>
                  <a:schemeClr val="tx1"/>
                </a:solidFill>
                <a:effectLst/>
                <a:latin typeface="Arial" panose="020B0604020202020204" pitchFamily="34" charset="0"/>
                <a:ea typeface="+mn-ea"/>
                <a:cs typeface="Arial" panose="020B0604020202020204" pitchFamily="34" charset="0"/>
              </a:rPr>
              <a:t>&gt;</a:t>
            </a:r>
          </a:p>
          <a:p>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rtl="0" fontAlgn="ctr"/>
            <a:r>
              <a:rPr lang="en-CA" sz="1200" kern="1200" dirty="0" smtClean="0">
                <a:solidFill>
                  <a:schemeClr val="tx1"/>
                </a:solidFill>
                <a:effectLst/>
                <a:latin typeface="Arial" panose="020B0604020202020204" pitchFamily="34" charset="0"/>
                <a:ea typeface="+mn-ea"/>
                <a:cs typeface="Arial" panose="020B0604020202020204" pitchFamily="34" charset="0"/>
              </a:rPr>
              <a:t>Naturally, Yahoo has been subject to multiple stakeholder lawsuits and continued financial liabilities. </a:t>
            </a:r>
          </a:p>
          <a:p>
            <a:pPr rtl="0" fontAlgn="ctr"/>
            <a:r>
              <a:rPr lang="en-CA" sz="1200" kern="1200" dirty="0" smtClean="0">
                <a:solidFill>
                  <a:schemeClr val="tx1"/>
                </a:solidFill>
                <a:effectLst/>
                <a:latin typeface="Arial" panose="020B0604020202020204" pitchFamily="34" charset="0"/>
                <a:ea typeface="+mn-ea"/>
                <a:cs typeface="Arial" panose="020B0604020202020204" pitchFamily="34" charset="0"/>
              </a:rPr>
              <a:t>The data itself has allegedly been for sale quietly throughout the dark web. </a:t>
            </a:r>
          </a:p>
          <a:p>
            <a:pPr marL="628650" lvl="1" indent="-171450" rtl="0" fontAlgn="ctr">
              <a:buFont typeface="Arial" panose="020B0604020202020204" pitchFamily="34" charset="0"/>
              <a:buChar char="•"/>
            </a:pPr>
            <a:r>
              <a:rPr lang="en-CA" sz="1200" kern="1200" dirty="0" smtClean="0">
                <a:solidFill>
                  <a:schemeClr val="tx1"/>
                </a:solidFill>
                <a:effectLst/>
                <a:latin typeface="Arial" panose="020B0604020202020204" pitchFamily="34" charset="0"/>
                <a:ea typeface="+mn-ea"/>
                <a:cs typeface="Arial" panose="020B0604020202020204" pitchFamily="34" charset="0"/>
              </a:rPr>
              <a:t>InfoArmor, a cybersecurity company in Arizona that monitors the dark web, noted that at least three buyers paid about $300,000 for each complete copy of Yahoo's stolen database.</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 </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8</a:t>
            </a:fld>
            <a:endParaRPr lang="en-US" dirty="0"/>
          </a:p>
        </p:txBody>
      </p:sp>
    </p:spTree>
    <p:extLst>
      <p:ext uri="{BB962C8B-B14F-4D97-AF65-F5344CB8AC3E}">
        <p14:creationId xmlns:p14="http://schemas.microsoft.com/office/powerpoint/2010/main" val="328075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So what has Verizon/Yahoo done? </a:t>
            </a:r>
          </a:p>
          <a:p>
            <a:pPr marL="171450"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When the 1</a:t>
            </a:r>
            <a:r>
              <a:rPr lang="en-CA" sz="1200" kern="1200" baseline="0" dirty="0" smtClean="0">
                <a:solidFill>
                  <a:schemeClr val="tx1"/>
                </a:solidFill>
                <a:effectLst/>
                <a:latin typeface="Helvetica" pitchFamily="34" charset="0"/>
                <a:ea typeface="+mn-ea"/>
                <a:cs typeface="+mn-cs"/>
              </a:rPr>
              <a:t> billion</a:t>
            </a:r>
            <a:r>
              <a:rPr lang="en-CA" sz="1200" kern="1200" dirty="0" smtClean="0">
                <a:solidFill>
                  <a:schemeClr val="tx1"/>
                </a:solidFill>
                <a:effectLst/>
                <a:latin typeface="Helvetica" pitchFamily="34" charset="0"/>
                <a:ea typeface="+mn-ea"/>
                <a:cs typeface="+mn-cs"/>
              </a:rPr>
              <a:t> affected accounts were announced in 2016, Yahoo directly notified individual impacted users, required password changes, and invalidated unencrypted security questions and answers so those tools couldn't be used to access an account. </a:t>
            </a:r>
          </a:p>
          <a:p>
            <a:pPr marL="171450"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With this new information, Yahoo posted a fact sheet for users (linked here), and Verizon communicated that it is working closely with law enforcement to remedy the situation.</a:t>
            </a:r>
          </a:p>
          <a:p>
            <a:r>
              <a:rPr lang="en-CA" sz="1200" kern="1200" dirty="0" smtClean="0">
                <a:solidFill>
                  <a:schemeClr val="tx1"/>
                </a:solidFill>
                <a:effectLst/>
                <a:latin typeface="Helvetica" pitchFamily="34" charset="0"/>
                <a:ea typeface="+mn-ea"/>
                <a:cs typeface="+mn-cs"/>
              </a:rPr>
              <a:t> </a:t>
            </a:r>
          </a:p>
          <a:p>
            <a:pPr rtl="0" fontAlgn="ctr"/>
            <a:r>
              <a:rPr lang="en-CA" sz="1200" kern="1200" dirty="0" smtClean="0">
                <a:solidFill>
                  <a:schemeClr val="tx1"/>
                </a:solidFill>
                <a:effectLst/>
                <a:latin typeface="Helvetica" pitchFamily="34" charset="0"/>
                <a:ea typeface="+mn-ea"/>
                <a:cs typeface="+mn-cs"/>
              </a:rPr>
              <a:t>What can users do? </a:t>
            </a:r>
          </a:p>
          <a:p>
            <a:pPr marL="628650" lvl="1"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Monitor your accounts.</a:t>
            </a:r>
          </a:p>
          <a:p>
            <a:pPr marL="628650" lvl="1"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Accounts with the same password could fall victim if they had the same password as your Yahoo account so change passwords.</a:t>
            </a:r>
          </a:p>
          <a:p>
            <a:pPr lvl="1" rtl="0" fontAlgn="ctr"/>
            <a:endParaRPr lang="en-CA" sz="1200" kern="1200" dirty="0" smtClean="0">
              <a:solidFill>
                <a:schemeClr val="tx1"/>
              </a:solidFill>
              <a:effectLst/>
              <a:latin typeface="Helvetica" pitchFamily="34" charset="0"/>
              <a:ea typeface="+mn-ea"/>
              <a:cs typeface="+mn-cs"/>
            </a:endParaRPr>
          </a:p>
          <a:p>
            <a:pPr lvl="1" rtl="0" fontAlgn="ctr"/>
            <a:endParaRPr lang="en-CA" sz="1200" kern="1200" dirty="0" smtClean="0">
              <a:solidFill>
                <a:schemeClr val="tx1"/>
              </a:solidFill>
              <a:effectLst/>
              <a:latin typeface="Helvetica" pitchFamily="34" charset="0"/>
              <a:ea typeface="+mn-ea"/>
              <a:cs typeface="+mn-cs"/>
            </a:endParaRPr>
          </a:p>
          <a:p>
            <a:pPr lvl="0" rtl="0" fontAlgn="ctr"/>
            <a:r>
              <a:rPr lang="en-CA" sz="1200" kern="1200" dirty="0" smtClean="0">
                <a:solidFill>
                  <a:schemeClr val="tx1"/>
                </a:solidFill>
                <a:effectLst/>
                <a:latin typeface="Helvetica" pitchFamily="34" charset="0"/>
                <a:ea typeface="+mn-ea"/>
                <a:cs typeface="+mn-cs"/>
              </a:rPr>
              <a:t>Now onto</a:t>
            </a:r>
            <a:r>
              <a:rPr lang="en-CA" sz="1200" kern="1200" baseline="0" dirty="0" smtClean="0">
                <a:solidFill>
                  <a:schemeClr val="tx1"/>
                </a:solidFill>
                <a:effectLst/>
                <a:latin typeface="Helvetica" pitchFamily="34" charset="0"/>
                <a:ea typeface="+mn-ea"/>
                <a:cs typeface="+mn-cs"/>
              </a:rPr>
              <a:t> Threat Actor Campaigns.</a:t>
            </a:r>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9</a:t>
            </a:fld>
            <a:endParaRPr lang="en-US" dirty="0"/>
          </a:p>
        </p:txBody>
      </p:sp>
    </p:spTree>
    <p:extLst>
      <p:ext uri="{BB962C8B-B14F-4D97-AF65-F5344CB8AC3E}">
        <p14:creationId xmlns:p14="http://schemas.microsoft.com/office/powerpoint/2010/main" val="419899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73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525344"/>
          </a:xfrm>
          <a:prstGeom prst="rect">
            <a:avLst/>
          </a:prstGeom>
          <a:gradFill>
            <a:gsLst>
              <a:gs pos="0">
                <a:schemeClr val="bg1">
                  <a:lumMod val="85000"/>
                  <a:alpha val="74000"/>
                </a:schemeClr>
              </a:gs>
              <a:gs pos="40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(Arial, Bold, 28pt)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714" r:id="rId1"/>
    <p:sldLayoutId id="2147483718" r:id="rId2"/>
    <p:sldLayoutId id="2147483719"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bleepingcomputer.com/news/security/devilishly-clever-knockknock-attack-tries-to-break-into-system-email-accounts/" TargetMode="External"/><Relationship Id="rId5" Type="http://schemas.openxmlformats.org/officeDocument/2006/relationships/hyperlink" Target="http://www.zdnet.com/article/forgotten-office-365-accounts-targeted-by-stealthy-attack-campaign/" TargetMode="External"/><Relationship Id="rId4" Type="http://schemas.openxmlformats.org/officeDocument/2006/relationships/hyperlink" Target="https://www.skyhighnetworks.com/press/skyhigh-uncovers-knockknock-a-widespread-attack-on-office-365-corporate-email-accoun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3.jpe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darkreading.com/risk/best-and-worst-security-functions-to-outsource/d/d-id/1329995?image_number=4" TargetMode="External"/><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nvd.nist.gov/vuln/detail/CVE-2017-13079" TargetMode="External"/><Relationship Id="rId13" Type="http://schemas.openxmlformats.org/officeDocument/2006/relationships/hyperlink" Target="https://nvd.nist.gov/vuln/detail/CVE-2017-13086" TargetMode="External"/><Relationship Id="rId3" Type="http://schemas.openxmlformats.org/officeDocument/2006/relationships/image" Target="../media/image13.jpeg"/><Relationship Id="rId7" Type="http://schemas.openxmlformats.org/officeDocument/2006/relationships/hyperlink" Target="https://nvd.nist.gov/vuln/detail/CVE-2017-13078" TargetMode="External"/><Relationship Id="rId12" Type="http://schemas.openxmlformats.org/officeDocument/2006/relationships/hyperlink" Target="https://nvd.nist.gov/vuln/detail/CVE-2017-1308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nvd.nist.gov/vuln/detail/CVE-2017-13077" TargetMode="External"/><Relationship Id="rId11" Type="http://schemas.openxmlformats.org/officeDocument/2006/relationships/hyperlink" Target="https://nvd.nist.gov/vuln/detail/CVE-2017-13082" TargetMode="External"/><Relationship Id="rId5" Type="http://schemas.openxmlformats.org/officeDocument/2006/relationships/hyperlink" Target="https://www.krackattacks.com/" TargetMode="External"/><Relationship Id="rId15" Type="http://schemas.openxmlformats.org/officeDocument/2006/relationships/hyperlink" Target="https://nvd.nist.gov/vuln/detail/CVE-2017-13088" TargetMode="External"/><Relationship Id="rId10" Type="http://schemas.openxmlformats.org/officeDocument/2006/relationships/hyperlink" Target="https://nvd.nist.gov/vuln/detail/CVE-2017-13081" TargetMode="External"/><Relationship Id="rId4" Type="http://schemas.openxmlformats.org/officeDocument/2006/relationships/hyperlink" Target="https://www.darkreading.com/attacks-breaches/secure-wifi-hijacked-by-krack-vulns-in-wpa2-/d/d-id/1330144?piddl_msgid=329768" TargetMode="External"/><Relationship Id="rId9" Type="http://schemas.openxmlformats.org/officeDocument/2006/relationships/hyperlink" Target="https://nvd.nist.gov/vuln/detail/CVE-2017-13080" TargetMode="External"/><Relationship Id="rId14" Type="http://schemas.openxmlformats.org/officeDocument/2006/relationships/hyperlink" Target="https://nvd.nist.gov/vuln/detail/CVE-2017-1308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dhs.gov/national-cyber-security-awareness-month" TargetMode="External"/><Relationship Id="rId4" Type="http://schemas.openxmlformats.org/officeDocument/2006/relationships/hyperlink" Target="https://www.publicsafety.gc.ca/cnt/ntnl-scrt/cbr-scrt/csm-en.asp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inspiredelearning.com/resources/" TargetMode="External"/><Relationship Id="rId18" Type="http://schemas.openxmlformats.org/officeDocument/2006/relationships/image" Target="../media/image22.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hyperlink" Target="https://staysafeonline.org/resources/" TargetMode="External"/><Relationship Id="rId17" Type="http://schemas.openxmlformats.org/officeDocument/2006/relationships/hyperlink" Target="https://www.infotech.com/research/security-culture-maturity-assessment-and-content-development-tool" TargetMode="External"/><Relationship Id="rId2" Type="http://schemas.openxmlformats.org/officeDocument/2006/relationships/notesSlide" Target="../notesSlides/notesSlide7.xml"/><Relationship Id="rId16" Type="http://schemas.openxmlformats.org/officeDocument/2006/relationships/hyperlink" Target="https://www.infotech.com/research/group-risk-and-vulnerability-assessment-tool" TargetMode="External"/><Relationship Id="rId20" Type="http://schemas.openxmlformats.org/officeDocument/2006/relationships/hyperlink" Target="https://phishme.com/resources/cbfree-computer-based-training/" TargetMode="Externa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free.thesecurityawarenesscompany.com/" TargetMode="External"/><Relationship Id="rId5" Type="http://schemas.openxmlformats.org/officeDocument/2006/relationships/image" Target="../media/image15.png"/><Relationship Id="rId15" Type="http://schemas.openxmlformats.org/officeDocument/2006/relationships/hyperlink" Target="https://www.infotech.com/research/security-awareness-and-training-roadmap-tool-and-participant-tracker" TargetMode="External"/><Relationship Id="rId10" Type="http://schemas.openxmlformats.org/officeDocument/2006/relationships/image" Target="../media/image20.jpeg"/><Relationship Id="rId19" Type="http://schemas.openxmlformats.org/officeDocument/2006/relationships/hyperlink" Target="https://www.infotech.com/research/ss/humanize-the-security-awareness-and-training-program" TargetMode="External"/><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help.yahoo.com/kb/account/SLN28451.html?impressions=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067944" y="2744924"/>
            <a:ext cx="3434680" cy="684076"/>
          </a:xfrm>
          <a:prstGeom prst="rect">
            <a:avLst/>
          </a:prstGeom>
        </p:spPr>
      </p:pic>
      <p:sp>
        <p:nvSpPr>
          <p:cNvPr id="4" name="TextBox 3"/>
          <p:cNvSpPr txBox="1"/>
          <p:nvPr/>
        </p:nvSpPr>
        <p:spPr>
          <a:xfrm>
            <a:off x="2339752" y="3681028"/>
            <a:ext cx="5665651" cy="369332"/>
          </a:xfrm>
          <a:prstGeom prst="rect">
            <a:avLst/>
          </a:prstGeom>
          <a:noFill/>
        </p:spPr>
        <p:txBody>
          <a:bodyPr wrap="square" rtlCol="0">
            <a:spAutoFit/>
          </a:bodyPr>
          <a:lstStyle/>
          <a:p>
            <a:pPr algn="ctr"/>
            <a:r>
              <a:rPr lang="en-CA" dirty="0">
                <a:solidFill>
                  <a:srgbClr val="FFFFFF"/>
                </a:solidFill>
                <a:latin typeface="+mj-lt"/>
                <a:ea typeface="Roboto Condensed" charset="0"/>
                <a:cs typeface="Roboto Condensed" charset="0"/>
              </a:rPr>
              <a:t>Welcome </a:t>
            </a:r>
            <a:r>
              <a:rPr lang="en-CA" dirty="0" smtClean="0">
                <a:solidFill>
                  <a:srgbClr val="FFFFFF"/>
                </a:solidFill>
                <a:latin typeface="+mj-lt"/>
                <a:ea typeface="Roboto Condensed" charset="0"/>
                <a:cs typeface="Roboto Condensed" charset="0"/>
              </a:rPr>
              <a:t>to </a:t>
            </a:r>
            <a:r>
              <a:rPr lang="en-CA" dirty="0">
                <a:solidFill>
                  <a:srgbClr val="FFFFFF"/>
                </a:solidFill>
                <a:latin typeface="+mj-lt"/>
                <a:ea typeface="Roboto Condensed" charset="0"/>
                <a:cs typeface="Roboto Condensed" charset="0"/>
              </a:rPr>
              <a:t>our </a:t>
            </a:r>
            <a:r>
              <a:rPr lang="en-CA" dirty="0" smtClean="0">
                <a:solidFill>
                  <a:srgbClr val="FFFFFF"/>
                </a:solidFill>
                <a:latin typeface="+mj-lt"/>
                <a:ea typeface="Roboto Condensed" charset="0"/>
                <a:cs typeface="Roboto Condensed" charset="0"/>
              </a:rPr>
              <a:t>team</a:t>
            </a:r>
            <a:r>
              <a:rPr lang="en-CA"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17707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 y="-12032"/>
            <a:ext cx="9180881" cy="6870032"/>
          </a:xfrm>
          <a:prstGeom prst="rect">
            <a:avLst/>
          </a:prstGeom>
        </p:spPr>
      </p:pic>
      <p:sp>
        <p:nvSpPr>
          <p:cNvPr id="11" name="Text Placeholder 10"/>
          <p:cNvSpPr>
            <a:spLocks noGrp="1"/>
          </p:cNvSpPr>
          <p:nvPr>
            <p:ph type="body" sz="quarter" idx="4294967295"/>
          </p:nvPr>
        </p:nvSpPr>
        <p:spPr>
          <a:xfrm>
            <a:off x="71500" y="656692"/>
            <a:ext cx="3133663" cy="1908212"/>
          </a:xfrm>
        </p:spPr>
        <p:txBody>
          <a:bodyPr anchor="t"/>
          <a:lstStyle/>
          <a:p>
            <a:pPr marL="0" indent="0" algn="r">
              <a:buNone/>
            </a:pPr>
            <a:r>
              <a:rPr lang="en-CA" sz="1400" i="1" dirty="0">
                <a:solidFill>
                  <a:schemeClr val="bg1"/>
                </a:solidFill>
                <a:ea typeface="Montserrat Light" charset="0"/>
                <a:cs typeface="Montserrat Light" charset="0"/>
              </a:rPr>
              <a:t>Current intelligence that addresses </a:t>
            </a:r>
            <a:r>
              <a:rPr lang="en-CA" sz="1400" i="1" dirty="0" smtClean="0">
                <a:solidFill>
                  <a:schemeClr val="bg1"/>
                </a:solidFill>
                <a:ea typeface="Montserrat Light" charset="0"/>
                <a:cs typeface="Montserrat Light" charset="0"/>
              </a:rPr>
              <a:t>the </a:t>
            </a:r>
            <a:r>
              <a:rPr lang="en-CA" sz="1400" i="1" dirty="0">
                <a:solidFill>
                  <a:schemeClr val="bg1"/>
                </a:solidFill>
                <a:ea typeface="Montserrat Light" charset="0"/>
                <a:cs typeface="Montserrat Light" charset="0"/>
              </a:rPr>
              <a:t>increasing threat from prevalent nation states, </a:t>
            </a:r>
            <a:r>
              <a:rPr lang="en-CA" sz="1400" i="1" dirty="0" smtClean="0">
                <a:solidFill>
                  <a:schemeClr val="bg1"/>
                </a:solidFill>
                <a:ea typeface="Montserrat Light" charset="0"/>
                <a:cs typeface="Montserrat Light" charset="0"/>
              </a:rPr>
              <a:t>cybercriminals</a:t>
            </a:r>
            <a:r>
              <a:rPr lang="en-CA" sz="1400" i="1" dirty="0">
                <a:solidFill>
                  <a:schemeClr val="bg1"/>
                </a:solidFill>
                <a:ea typeface="Montserrat Light" charset="0"/>
                <a:cs typeface="Montserrat Light" charset="0"/>
              </a:rPr>
              <a:t>, hacktivists, and/or </a:t>
            </a:r>
            <a:r>
              <a:rPr lang="en-CA" sz="1400" i="1" dirty="0" smtClean="0">
                <a:solidFill>
                  <a:schemeClr val="bg1"/>
                </a:solidFill>
                <a:ea typeface="Montserrat Light" charset="0"/>
                <a:cs typeface="Montserrat Light" charset="0"/>
              </a:rPr>
              <a:t>cyberextremists </a:t>
            </a:r>
            <a:r>
              <a:rPr lang="en-CA" sz="1400" i="1" dirty="0">
                <a:solidFill>
                  <a:schemeClr val="bg1"/>
                </a:solidFill>
                <a:ea typeface="Montserrat Light" charset="0"/>
                <a:cs typeface="Montserrat Light" charset="0"/>
              </a:rPr>
              <a:t>orchestrating attack campaigns to compromise networks and exfiltrate sensitive data.</a:t>
            </a:r>
          </a:p>
        </p:txBody>
      </p:sp>
      <p:sp>
        <p:nvSpPr>
          <p:cNvPr id="12" name="Text Placeholder 11"/>
          <p:cNvSpPr>
            <a:spLocks noGrp="1"/>
          </p:cNvSpPr>
          <p:nvPr>
            <p:ph type="body" sz="quarter" idx="4294967295"/>
          </p:nvPr>
        </p:nvSpPr>
        <p:spPr>
          <a:xfrm>
            <a:off x="3873500" y="3189288"/>
            <a:ext cx="5270500" cy="2909887"/>
          </a:xfrm>
        </p:spPr>
        <p:txBody>
          <a:bodyPr/>
          <a:lstStyle/>
          <a:p>
            <a:pPr marL="0" indent="0">
              <a:buNone/>
            </a:pPr>
            <a:r>
              <a:rPr lang="en-CA" sz="2000" b="1" dirty="0">
                <a:solidFill>
                  <a:srgbClr val="055D99"/>
                </a:solidFill>
                <a:latin typeface="+mj-lt"/>
                <a:ea typeface="Roboto Condensed" charset="0"/>
                <a:cs typeface="Roboto Condensed" charset="0"/>
              </a:rPr>
              <a:t>Target Audience: </a:t>
            </a: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Chief Information Security Officers</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Information Security Officers</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IT Risk Professionals </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Threat Intelligence </a:t>
            </a:r>
            <a:r>
              <a:rPr lang="en-CA" sz="1800" dirty="0" smtClean="0">
                <a:solidFill>
                  <a:schemeClr val="accent1"/>
                </a:solidFill>
                <a:latin typeface="+mj-lt"/>
                <a:ea typeface="Roboto Condensed" charset="0"/>
                <a:cs typeface="Roboto Condensed" charset="0"/>
              </a:rPr>
              <a:t>Analysts</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Vulnerability Management </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Incident Responders </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Security Operations</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IT </a:t>
            </a:r>
            <a:r>
              <a:rPr lang="en-CA" sz="1800" dirty="0" smtClean="0">
                <a:solidFill>
                  <a:schemeClr val="accent1"/>
                </a:solidFill>
                <a:latin typeface="+mj-lt"/>
                <a:ea typeface="Roboto Condensed" charset="0"/>
                <a:cs typeface="Roboto Condensed" charset="0"/>
              </a:rPr>
              <a:t>Professionals</a:t>
            </a:r>
            <a:endParaRPr lang="en-CA" sz="1800" dirty="0">
              <a:solidFill>
                <a:schemeClr val="tx2">
                  <a:lumMod val="60000"/>
                  <a:lumOff val="40000"/>
                </a:schemeClr>
              </a:solidFill>
              <a:latin typeface="+mj-lt"/>
              <a:ea typeface="Roboto Condensed" charset="0"/>
              <a:cs typeface="Roboto Condensed" charset="0"/>
            </a:endParaRPr>
          </a:p>
        </p:txBody>
      </p:sp>
      <p:sp>
        <p:nvSpPr>
          <p:cNvPr id="3" name="TextBox 2"/>
          <p:cNvSpPr txBox="1"/>
          <p:nvPr/>
        </p:nvSpPr>
        <p:spPr>
          <a:xfrm>
            <a:off x="3816206" y="2344342"/>
            <a:ext cx="5652338" cy="646331"/>
          </a:xfrm>
          <a:prstGeom prst="rect">
            <a:avLst/>
          </a:prstGeom>
          <a:noFill/>
        </p:spPr>
        <p:txBody>
          <a:bodyPr wrap="square" rtlCol="0">
            <a:spAutoFit/>
          </a:bodyPr>
          <a:lstStyle/>
          <a:p>
            <a:pPr algn="l"/>
            <a:r>
              <a:rPr lang="en-CA" sz="3600" b="1" dirty="0" smtClean="0">
                <a:solidFill>
                  <a:schemeClr val="accent1"/>
                </a:solidFill>
                <a:latin typeface="+mn-lt"/>
                <a:ea typeface="Montserrat Black" charset="0"/>
                <a:cs typeface="Montserrat Black" charset="0"/>
              </a:rPr>
              <a:t>Threat Actor Campaign</a:t>
            </a:r>
            <a:endParaRPr lang="en-US" dirty="0">
              <a:solidFill>
                <a:schemeClr val="accent1"/>
              </a:solidFill>
              <a:latin typeface="+mn-lt"/>
            </a:endParaRPr>
          </a:p>
        </p:txBody>
      </p:sp>
    </p:spTree>
    <p:extLst>
      <p:ext uri="{BB962C8B-B14F-4D97-AF65-F5344CB8AC3E}">
        <p14:creationId xmlns:p14="http://schemas.microsoft.com/office/powerpoint/2010/main" val="4119039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0" y="-16042"/>
            <a:ext cx="9154652" cy="6858000"/>
          </a:xfrm>
          <a:prstGeom prst="rect">
            <a:avLst/>
          </a:prstGeom>
        </p:spPr>
      </p:pic>
      <p:sp>
        <p:nvSpPr>
          <p:cNvPr id="34" name="TextBox 7"/>
          <p:cNvSpPr txBox="1"/>
          <p:nvPr/>
        </p:nvSpPr>
        <p:spPr>
          <a:xfrm>
            <a:off x="-1543787" y="1815194"/>
            <a:ext cx="271046" cy="332358"/>
          </a:xfrm>
          <a:prstGeom prst="rect">
            <a:avLst/>
          </a:prstGeom>
          <a:noFill/>
        </p:spPr>
        <p:txBody>
          <a:bodyPr wrap="square" rtlCol="0">
            <a:spAutoFit/>
          </a:bodyPr>
          <a:lstStyle/>
          <a:p>
            <a:endParaRPr lang="en-CA" sz="1600" dirty="0">
              <a:solidFill>
                <a:schemeClr val="bg1"/>
              </a:solidFill>
            </a:endParaRPr>
          </a:p>
        </p:txBody>
      </p:sp>
      <p:sp>
        <p:nvSpPr>
          <p:cNvPr id="84" name="TextBox 83"/>
          <p:cNvSpPr txBox="1"/>
          <p:nvPr/>
        </p:nvSpPr>
        <p:spPr>
          <a:xfrm>
            <a:off x="161911" y="5434425"/>
            <a:ext cx="287337" cy="307777"/>
          </a:xfrm>
          <a:prstGeom prst="rect">
            <a:avLst/>
          </a:prstGeom>
          <a:noFill/>
        </p:spPr>
        <p:txBody>
          <a:bodyPr wrap="square" rtlCol="0">
            <a:spAutoFit/>
          </a:bodyPr>
          <a:lstStyle/>
          <a:p>
            <a:r>
              <a:rPr lang="en-CA" sz="1400" dirty="0">
                <a:solidFill>
                  <a:schemeClr val="bg1"/>
                </a:solidFill>
              </a:rPr>
              <a:t>5</a:t>
            </a:r>
          </a:p>
        </p:txBody>
      </p:sp>
      <p:sp>
        <p:nvSpPr>
          <p:cNvPr id="29" name="Text Placeholder 12"/>
          <p:cNvSpPr txBox="1">
            <a:spLocks/>
          </p:cNvSpPr>
          <p:nvPr/>
        </p:nvSpPr>
        <p:spPr>
          <a:xfrm>
            <a:off x="64410" y="6465335"/>
            <a:ext cx="5443694" cy="276033"/>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dirty="0"/>
              <a:t>Sources: </a:t>
            </a:r>
            <a:r>
              <a:rPr lang="en-CA" sz="1000" dirty="0" smtClean="0">
                <a:hlinkClick r:id="rId4"/>
              </a:rPr>
              <a:t>Skyhigh Networks</a:t>
            </a:r>
            <a:r>
              <a:rPr lang="en-CA" sz="1000" dirty="0" smtClean="0"/>
              <a:t>; </a:t>
            </a:r>
            <a:r>
              <a:rPr lang="en-CA" sz="1000" dirty="0" smtClean="0">
                <a:hlinkClick r:id="rId5"/>
              </a:rPr>
              <a:t>ZDNet</a:t>
            </a:r>
            <a:r>
              <a:rPr lang="en-CA" sz="1000" dirty="0" smtClean="0"/>
              <a:t>; </a:t>
            </a:r>
            <a:r>
              <a:rPr lang="en-CA" sz="1000" dirty="0" smtClean="0">
                <a:hlinkClick r:id="rId6"/>
              </a:rPr>
              <a:t>BleepingComputer</a:t>
            </a:r>
            <a:r>
              <a:rPr lang="en-CA" sz="1000" dirty="0" smtClean="0"/>
              <a:t>  </a:t>
            </a:r>
            <a:endParaRPr lang="en-CA" sz="900" dirty="0"/>
          </a:p>
        </p:txBody>
      </p:sp>
      <p:sp>
        <p:nvSpPr>
          <p:cNvPr id="30" name="TextBox 5"/>
          <p:cNvSpPr txBox="1"/>
          <p:nvPr/>
        </p:nvSpPr>
        <p:spPr>
          <a:xfrm>
            <a:off x="166801" y="2090031"/>
            <a:ext cx="1380863"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dirty="0" smtClean="0">
                <a:solidFill>
                  <a:srgbClr val="0070C0"/>
                </a:solidFill>
                <a:ea typeface="Roboto Condensed" charset="0"/>
                <a:cs typeface="Roboto Condensed" charset="0"/>
              </a:rPr>
              <a:t>Overview:</a:t>
            </a:r>
            <a:endParaRPr lang="en-CA" b="1" kern="1200" dirty="0">
              <a:solidFill>
                <a:srgbClr val="0070C0"/>
              </a:solidFill>
              <a:latin typeface="+mj-lt"/>
              <a:ea typeface="Roboto Condensed" charset="0"/>
              <a:cs typeface="Roboto Condensed" charset="0"/>
            </a:endParaRPr>
          </a:p>
        </p:txBody>
      </p:sp>
      <p:sp>
        <p:nvSpPr>
          <p:cNvPr id="83" name="TextBox 82"/>
          <p:cNvSpPr txBox="1"/>
          <p:nvPr/>
        </p:nvSpPr>
        <p:spPr>
          <a:xfrm>
            <a:off x="161910" y="4756224"/>
            <a:ext cx="287337" cy="307777"/>
          </a:xfrm>
          <a:prstGeom prst="rect">
            <a:avLst/>
          </a:prstGeom>
          <a:noFill/>
        </p:spPr>
        <p:txBody>
          <a:bodyPr wrap="square" rtlCol="0">
            <a:spAutoFit/>
          </a:bodyPr>
          <a:lstStyle/>
          <a:p>
            <a:r>
              <a:rPr lang="en-CA" sz="1400" dirty="0">
                <a:solidFill>
                  <a:schemeClr val="bg1"/>
                </a:solidFill>
              </a:rPr>
              <a:t>4</a:t>
            </a:r>
          </a:p>
        </p:txBody>
      </p:sp>
      <p:sp>
        <p:nvSpPr>
          <p:cNvPr id="82" name="TextBox 81"/>
          <p:cNvSpPr txBox="1"/>
          <p:nvPr/>
        </p:nvSpPr>
        <p:spPr>
          <a:xfrm>
            <a:off x="180206" y="4073077"/>
            <a:ext cx="287337" cy="307777"/>
          </a:xfrm>
          <a:prstGeom prst="rect">
            <a:avLst/>
          </a:prstGeom>
          <a:noFill/>
        </p:spPr>
        <p:txBody>
          <a:bodyPr wrap="square" rtlCol="0">
            <a:spAutoFit/>
          </a:bodyPr>
          <a:lstStyle/>
          <a:p>
            <a:r>
              <a:rPr lang="en-CA" sz="1400" dirty="0" smtClean="0">
                <a:solidFill>
                  <a:schemeClr val="bg1"/>
                </a:solidFill>
              </a:rPr>
              <a:t>3</a:t>
            </a:r>
            <a:endParaRPr lang="en-CA" sz="1400" dirty="0">
              <a:solidFill>
                <a:schemeClr val="bg1"/>
              </a:solidFill>
            </a:endParaRPr>
          </a:p>
        </p:txBody>
      </p:sp>
      <p:grpSp>
        <p:nvGrpSpPr>
          <p:cNvPr id="17" name="Group 14"/>
          <p:cNvGrpSpPr/>
          <p:nvPr/>
        </p:nvGrpSpPr>
        <p:grpSpPr>
          <a:xfrm>
            <a:off x="503548" y="3284984"/>
            <a:ext cx="8419798" cy="590516"/>
            <a:chOff x="182413" y="3477772"/>
            <a:chExt cx="8419798" cy="590516"/>
          </a:xfrm>
        </p:grpSpPr>
        <p:cxnSp>
          <p:nvCxnSpPr>
            <p:cNvPr id="75" name="Straight Connector 21"/>
            <p:cNvCxnSpPr/>
            <p:nvPr/>
          </p:nvCxnSpPr>
          <p:spPr>
            <a:xfrm>
              <a:off x="465307" y="3588620"/>
              <a:ext cx="7854010" cy="479668"/>
            </a:xfrm>
            <a:prstGeom prst="bentConnector3">
              <a:avLst>
                <a:gd name="adj1" fmla="val 1796"/>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24"/>
            <p:cNvGrpSpPr/>
            <p:nvPr/>
          </p:nvGrpSpPr>
          <p:grpSpPr>
            <a:xfrm>
              <a:off x="182413" y="3477772"/>
              <a:ext cx="8419798" cy="565914"/>
              <a:chOff x="182413" y="3477772"/>
              <a:chExt cx="8419798" cy="565914"/>
            </a:xfrm>
          </p:grpSpPr>
          <p:sp>
            <p:nvSpPr>
              <p:cNvPr id="78" name="Rectangle 25"/>
              <p:cNvSpPr/>
              <p:nvPr/>
            </p:nvSpPr>
            <p:spPr>
              <a:xfrm>
                <a:off x="649661" y="3520466"/>
                <a:ext cx="7952550" cy="523220"/>
              </a:xfrm>
              <a:prstGeom prst="rect">
                <a:avLst/>
              </a:prstGeom>
            </p:spPr>
            <p:txBody>
              <a:bodyPr wrap="square">
                <a:spAutoFit/>
              </a:bodyPr>
              <a:lstStyle/>
              <a:p>
                <a:pPr algn="l"/>
                <a:r>
                  <a:rPr lang="en-CA" sz="1400" dirty="0" smtClean="0"/>
                  <a:t>Targeted admin automated accounts used to integrate corporate email systems with marketing and sales automation software – fewer password controls, more access/privileges, less suspicious. </a:t>
                </a:r>
                <a:endParaRPr lang="en-CA" sz="1400" dirty="0"/>
              </a:p>
            </p:txBody>
          </p:sp>
          <p:grpSp>
            <p:nvGrpSpPr>
              <p:cNvPr id="37" name="Group 36"/>
              <p:cNvGrpSpPr/>
              <p:nvPr/>
            </p:nvGrpSpPr>
            <p:grpSpPr>
              <a:xfrm>
                <a:off x="182413" y="3477772"/>
                <a:ext cx="287337" cy="338554"/>
                <a:chOff x="185454" y="2835102"/>
                <a:chExt cx="287337" cy="338554"/>
              </a:xfrm>
            </p:grpSpPr>
            <p:sp>
              <p:nvSpPr>
                <p:cNvPr id="38" name="Oval 145407"/>
                <p:cNvSpPr/>
                <p:nvPr/>
              </p:nvSpPr>
              <p:spPr>
                <a:xfrm>
                  <a:off x="185454" y="2844528"/>
                  <a:ext cx="287337"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FFFFFF"/>
                    </a:solidFill>
                  </a:endParaRPr>
                </a:p>
              </p:txBody>
            </p:sp>
            <p:sp>
              <p:nvSpPr>
                <p:cNvPr id="39" name="TextBox 38"/>
                <p:cNvSpPr txBox="1"/>
                <p:nvPr/>
              </p:nvSpPr>
              <p:spPr>
                <a:xfrm>
                  <a:off x="185454" y="2835102"/>
                  <a:ext cx="287337" cy="338554"/>
                </a:xfrm>
                <a:prstGeom prst="rect">
                  <a:avLst/>
                </a:prstGeom>
                <a:noFill/>
              </p:spPr>
              <p:txBody>
                <a:bodyPr wrap="square" rtlCol="0">
                  <a:spAutoFit/>
                </a:bodyPr>
                <a:lstStyle/>
                <a:p>
                  <a:r>
                    <a:rPr lang="en-CA" sz="1600" dirty="0" smtClean="0">
                      <a:solidFill>
                        <a:schemeClr val="bg1"/>
                      </a:solidFill>
                    </a:rPr>
                    <a:t>1</a:t>
                  </a:r>
                  <a:endParaRPr lang="en-CA" sz="1600" dirty="0">
                    <a:solidFill>
                      <a:schemeClr val="bg1"/>
                    </a:solidFill>
                  </a:endParaRPr>
                </a:p>
              </p:txBody>
            </p:sp>
          </p:grpSp>
        </p:grpSp>
      </p:grpSp>
      <p:grpSp>
        <p:nvGrpSpPr>
          <p:cNvPr id="18" name="Group 42"/>
          <p:cNvGrpSpPr/>
          <p:nvPr/>
        </p:nvGrpSpPr>
        <p:grpSpPr>
          <a:xfrm>
            <a:off x="503548" y="4113076"/>
            <a:ext cx="8136904" cy="564160"/>
            <a:chOff x="182413" y="3948403"/>
            <a:chExt cx="8136904" cy="564160"/>
          </a:xfrm>
        </p:grpSpPr>
        <p:cxnSp>
          <p:nvCxnSpPr>
            <p:cNvPr id="27" name="Straight Connector 21"/>
            <p:cNvCxnSpPr/>
            <p:nvPr/>
          </p:nvCxnSpPr>
          <p:spPr>
            <a:xfrm>
              <a:off x="456673" y="4268088"/>
              <a:ext cx="5879523" cy="244475"/>
            </a:xfrm>
            <a:prstGeom prst="bentConnector3">
              <a:avLst>
                <a:gd name="adj1" fmla="val 2077"/>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 44"/>
            <p:cNvGrpSpPr/>
            <p:nvPr/>
          </p:nvGrpSpPr>
          <p:grpSpPr>
            <a:xfrm>
              <a:off x="182413" y="3948403"/>
              <a:ext cx="8136904" cy="523220"/>
              <a:chOff x="182413" y="3948403"/>
              <a:chExt cx="8136904" cy="523220"/>
            </a:xfrm>
          </p:grpSpPr>
          <p:sp>
            <p:nvSpPr>
              <p:cNvPr id="36" name="Rectangle 45"/>
              <p:cNvSpPr/>
              <p:nvPr/>
            </p:nvSpPr>
            <p:spPr>
              <a:xfrm>
                <a:off x="642577" y="3948403"/>
                <a:ext cx="7676740" cy="523220"/>
              </a:xfrm>
              <a:prstGeom prst="rect">
                <a:avLst/>
              </a:prstGeom>
            </p:spPr>
            <p:txBody>
              <a:bodyPr wrap="square">
                <a:spAutoFit/>
              </a:bodyPr>
              <a:lstStyle/>
              <a:p>
                <a:pPr algn="l"/>
                <a:r>
                  <a:rPr lang="en-CA" sz="1400" dirty="0" smtClean="0">
                    <a:latin typeface="Arial" panose="020B0604020202020204" pitchFamily="34" charset="0"/>
                    <a:cs typeface="Arial" panose="020B0604020202020204" pitchFamily="34" charset="0"/>
                  </a:rPr>
                  <a:t>KnockKnock used a slow and steady campaign – low volume, only five email addresses attacked per customer; botnet distributed by only 83 IP addresses across 63 networks. </a:t>
                </a:r>
                <a:endParaRPr lang="en-CA" sz="1400" dirty="0">
                  <a:latin typeface="Arial" panose="020B0604020202020204" pitchFamily="34" charset="0"/>
                  <a:cs typeface="Arial" panose="020B0604020202020204" pitchFamily="34" charset="0"/>
                </a:endParaRPr>
              </a:p>
            </p:txBody>
          </p:sp>
          <p:grpSp>
            <p:nvGrpSpPr>
              <p:cNvPr id="40" name="Group 46"/>
              <p:cNvGrpSpPr/>
              <p:nvPr/>
            </p:nvGrpSpPr>
            <p:grpSpPr>
              <a:xfrm>
                <a:off x="182413" y="4078695"/>
                <a:ext cx="287337" cy="338554"/>
                <a:chOff x="185454" y="2835102"/>
                <a:chExt cx="287337" cy="338554"/>
              </a:xfrm>
            </p:grpSpPr>
            <p:sp>
              <p:nvSpPr>
                <p:cNvPr id="41" name="Oval 145407"/>
                <p:cNvSpPr/>
                <p:nvPr/>
              </p:nvSpPr>
              <p:spPr>
                <a:xfrm>
                  <a:off x="185454" y="2844528"/>
                  <a:ext cx="287337"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FFFFFF"/>
                    </a:solidFill>
                  </a:endParaRPr>
                </a:p>
              </p:txBody>
            </p:sp>
            <p:sp>
              <p:nvSpPr>
                <p:cNvPr id="42" name="TextBox 48"/>
                <p:cNvSpPr txBox="1"/>
                <p:nvPr/>
              </p:nvSpPr>
              <p:spPr>
                <a:xfrm>
                  <a:off x="185454" y="2835102"/>
                  <a:ext cx="287337" cy="338554"/>
                </a:xfrm>
                <a:prstGeom prst="rect">
                  <a:avLst/>
                </a:prstGeom>
                <a:noFill/>
              </p:spPr>
              <p:txBody>
                <a:bodyPr wrap="square" rtlCol="0">
                  <a:spAutoFit/>
                </a:bodyPr>
                <a:lstStyle/>
                <a:p>
                  <a:r>
                    <a:rPr lang="en-CA" sz="1600" dirty="0" smtClean="0">
                      <a:solidFill>
                        <a:schemeClr val="bg1"/>
                      </a:solidFill>
                    </a:rPr>
                    <a:t>2</a:t>
                  </a:r>
                  <a:endParaRPr lang="en-CA" sz="1600" dirty="0">
                    <a:solidFill>
                      <a:schemeClr val="bg1"/>
                    </a:solidFill>
                  </a:endParaRPr>
                </a:p>
              </p:txBody>
            </p:sp>
          </p:grpSp>
        </p:grpSp>
      </p:grpSp>
      <p:grpSp>
        <p:nvGrpSpPr>
          <p:cNvPr id="19" name="Group 55"/>
          <p:cNvGrpSpPr/>
          <p:nvPr/>
        </p:nvGrpSpPr>
        <p:grpSpPr>
          <a:xfrm>
            <a:off x="503548" y="4905164"/>
            <a:ext cx="7740860" cy="523220"/>
            <a:chOff x="182413" y="4641825"/>
            <a:chExt cx="7740860" cy="523220"/>
          </a:xfrm>
        </p:grpSpPr>
        <p:cxnSp>
          <p:nvCxnSpPr>
            <p:cNvPr id="28" name="Straight Connector 21"/>
            <p:cNvCxnSpPr/>
            <p:nvPr/>
          </p:nvCxnSpPr>
          <p:spPr>
            <a:xfrm>
              <a:off x="455866" y="4917292"/>
              <a:ext cx="5879523" cy="244475"/>
            </a:xfrm>
            <a:prstGeom prst="bentConnector3">
              <a:avLst>
                <a:gd name="adj1" fmla="val 2258"/>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59"/>
            <p:cNvGrpSpPr/>
            <p:nvPr/>
          </p:nvGrpSpPr>
          <p:grpSpPr>
            <a:xfrm>
              <a:off x="182413" y="4641825"/>
              <a:ext cx="7740860" cy="523220"/>
              <a:chOff x="182413" y="4641825"/>
              <a:chExt cx="7740860" cy="523220"/>
            </a:xfrm>
          </p:grpSpPr>
          <p:sp>
            <p:nvSpPr>
              <p:cNvPr id="35" name="Rectangle 60"/>
              <p:cNvSpPr/>
              <p:nvPr/>
            </p:nvSpPr>
            <p:spPr>
              <a:xfrm>
                <a:off x="647564" y="4641825"/>
                <a:ext cx="7275709" cy="523220"/>
              </a:xfrm>
              <a:prstGeom prst="rect">
                <a:avLst/>
              </a:prstGeom>
            </p:spPr>
            <p:txBody>
              <a:bodyPr wrap="square">
                <a:spAutoFit/>
              </a:bodyPr>
              <a:lstStyle/>
              <a:p>
                <a:pPr algn="l"/>
                <a:r>
                  <a:rPr lang="en-CA" sz="1400" dirty="0" smtClean="0">
                    <a:latin typeface="Arial" panose="020B0604020202020204" pitchFamily="34" charset="0"/>
                    <a:cs typeface="Arial" panose="020B0604020202020204" pitchFamily="34" charset="0"/>
                  </a:rPr>
                  <a:t>The attackers used passwords that were exposed in previous breaches and brute-forced the account usernames to gain access to corporate systems. </a:t>
                </a:r>
                <a:endParaRPr lang="en-CA" sz="1400" dirty="0">
                  <a:latin typeface="Arial" panose="020B0604020202020204" pitchFamily="34" charset="0"/>
                  <a:cs typeface="Arial" panose="020B0604020202020204" pitchFamily="34" charset="0"/>
                </a:endParaRPr>
              </a:p>
            </p:txBody>
          </p:sp>
          <p:grpSp>
            <p:nvGrpSpPr>
              <p:cNvPr id="43" name="Group 61"/>
              <p:cNvGrpSpPr/>
              <p:nvPr/>
            </p:nvGrpSpPr>
            <p:grpSpPr>
              <a:xfrm>
                <a:off x="182413" y="4756224"/>
                <a:ext cx="287337" cy="338554"/>
                <a:chOff x="185454" y="2835102"/>
                <a:chExt cx="287337" cy="338554"/>
              </a:xfrm>
            </p:grpSpPr>
            <p:sp>
              <p:nvSpPr>
                <p:cNvPr id="44" name="Oval 145407"/>
                <p:cNvSpPr/>
                <p:nvPr/>
              </p:nvSpPr>
              <p:spPr>
                <a:xfrm>
                  <a:off x="185454" y="2844528"/>
                  <a:ext cx="287337"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FFFFFF"/>
                    </a:solidFill>
                  </a:endParaRPr>
                </a:p>
              </p:txBody>
            </p:sp>
            <p:sp>
              <p:nvSpPr>
                <p:cNvPr id="45" name="TextBox 63"/>
                <p:cNvSpPr txBox="1"/>
                <p:nvPr/>
              </p:nvSpPr>
              <p:spPr>
                <a:xfrm>
                  <a:off x="185454" y="2835102"/>
                  <a:ext cx="287337" cy="338554"/>
                </a:xfrm>
                <a:prstGeom prst="rect">
                  <a:avLst/>
                </a:prstGeom>
                <a:noFill/>
              </p:spPr>
              <p:txBody>
                <a:bodyPr wrap="square" rtlCol="0">
                  <a:spAutoFit/>
                </a:bodyPr>
                <a:lstStyle/>
                <a:p>
                  <a:r>
                    <a:rPr lang="en-CA" sz="1600" dirty="0" smtClean="0">
                      <a:solidFill>
                        <a:schemeClr val="bg1"/>
                      </a:solidFill>
                    </a:rPr>
                    <a:t>3</a:t>
                  </a:r>
                  <a:endParaRPr lang="en-CA" sz="1600" dirty="0">
                    <a:solidFill>
                      <a:schemeClr val="bg1"/>
                    </a:solidFill>
                  </a:endParaRPr>
                </a:p>
              </p:txBody>
            </p:sp>
          </p:grpSp>
        </p:grpSp>
      </p:grpSp>
      <p:grpSp>
        <p:nvGrpSpPr>
          <p:cNvPr id="20" name="Group 70"/>
          <p:cNvGrpSpPr/>
          <p:nvPr/>
        </p:nvGrpSpPr>
        <p:grpSpPr>
          <a:xfrm>
            <a:off x="503548" y="5661248"/>
            <a:ext cx="8244916" cy="548559"/>
            <a:chOff x="182413" y="5287651"/>
            <a:chExt cx="8244916" cy="548559"/>
          </a:xfrm>
        </p:grpSpPr>
        <p:cxnSp>
          <p:nvCxnSpPr>
            <p:cNvPr id="68" name="Straight Connector 21"/>
            <p:cNvCxnSpPr/>
            <p:nvPr/>
          </p:nvCxnSpPr>
          <p:spPr>
            <a:xfrm>
              <a:off x="455860" y="5635093"/>
              <a:ext cx="7863457" cy="201117"/>
            </a:xfrm>
            <a:prstGeom prst="bentConnector3">
              <a:avLst>
                <a:gd name="adj1" fmla="val 1854"/>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72"/>
            <p:cNvGrpSpPr/>
            <p:nvPr/>
          </p:nvGrpSpPr>
          <p:grpSpPr>
            <a:xfrm>
              <a:off x="182413" y="5287651"/>
              <a:ext cx="8244916" cy="523220"/>
              <a:chOff x="182413" y="5287651"/>
              <a:chExt cx="8244916" cy="523220"/>
            </a:xfrm>
          </p:grpSpPr>
          <p:sp>
            <p:nvSpPr>
              <p:cNvPr id="66" name="Rectangle 73"/>
              <p:cNvSpPr/>
              <p:nvPr/>
            </p:nvSpPr>
            <p:spPr>
              <a:xfrm>
                <a:off x="647564" y="5287651"/>
                <a:ext cx="7779765" cy="523220"/>
              </a:xfrm>
              <a:prstGeom prst="rect">
                <a:avLst/>
              </a:prstGeom>
            </p:spPr>
            <p:txBody>
              <a:bodyPr wrap="square">
                <a:spAutoFit/>
              </a:bodyPr>
              <a:lstStyle/>
              <a:p>
                <a:pPr algn="l"/>
                <a:r>
                  <a:rPr lang="en-CA" sz="1400" dirty="0" smtClean="0">
                    <a:latin typeface="Arial" panose="020B0604020202020204" pitchFamily="34" charset="0"/>
                    <a:cs typeface="Arial" panose="020B0604020202020204" pitchFamily="34" charset="0"/>
                  </a:rPr>
                  <a:t>Once access was gained, attackers exfiltrated valuable data, then created new rules in the inbox to hide/divert incoming messages before using phishing attacks to spread the infection further. </a:t>
                </a:r>
                <a:endParaRPr lang="en-CA" sz="1400" dirty="0">
                  <a:latin typeface="Arial" panose="020B0604020202020204" pitchFamily="34" charset="0"/>
                  <a:cs typeface="Arial" panose="020B0604020202020204" pitchFamily="34" charset="0"/>
                </a:endParaRPr>
              </a:p>
            </p:txBody>
          </p:sp>
          <p:grpSp>
            <p:nvGrpSpPr>
              <p:cNvPr id="46" name="Group 76"/>
              <p:cNvGrpSpPr/>
              <p:nvPr/>
            </p:nvGrpSpPr>
            <p:grpSpPr>
              <a:xfrm>
                <a:off x="182413" y="5434425"/>
                <a:ext cx="287337" cy="338554"/>
                <a:chOff x="185454" y="2835102"/>
                <a:chExt cx="287337" cy="338554"/>
              </a:xfrm>
            </p:grpSpPr>
            <p:sp>
              <p:nvSpPr>
                <p:cNvPr id="47" name="Oval 145407"/>
                <p:cNvSpPr/>
                <p:nvPr/>
              </p:nvSpPr>
              <p:spPr>
                <a:xfrm>
                  <a:off x="185454" y="2844528"/>
                  <a:ext cx="287337"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FFFFFF"/>
                    </a:solidFill>
                  </a:endParaRPr>
                </a:p>
              </p:txBody>
            </p:sp>
            <p:sp>
              <p:nvSpPr>
                <p:cNvPr id="48" name="TextBox 79"/>
                <p:cNvSpPr txBox="1"/>
                <p:nvPr/>
              </p:nvSpPr>
              <p:spPr>
                <a:xfrm>
                  <a:off x="185454" y="2835102"/>
                  <a:ext cx="287337" cy="338554"/>
                </a:xfrm>
                <a:prstGeom prst="rect">
                  <a:avLst/>
                </a:prstGeom>
                <a:noFill/>
              </p:spPr>
              <p:txBody>
                <a:bodyPr wrap="square" rtlCol="0">
                  <a:spAutoFit/>
                </a:bodyPr>
                <a:lstStyle/>
                <a:p>
                  <a:r>
                    <a:rPr lang="en-CA" sz="1600" dirty="0">
                      <a:solidFill>
                        <a:schemeClr val="bg1"/>
                      </a:solidFill>
                    </a:rPr>
                    <a:t>4</a:t>
                  </a:r>
                </a:p>
              </p:txBody>
            </p:sp>
          </p:grpSp>
        </p:grpSp>
      </p:grpSp>
      <p:sp>
        <p:nvSpPr>
          <p:cNvPr id="51" name="TextBox 50"/>
          <p:cNvSpPr txBox="1"/>
          <p:nvPr/>
        </p:nvSpPr>
        <p:spPr>
          <a:xfrm>
            <a:off x="3815916" y="904886"/>
            <a:ext cx="5076564" cy="480131"/>
          </a:xfrm>
          <a:prstGeom prst="rect">
            <a:avLst/>
          </a:prstGeom>
          <a:noFill/>
        </p:spPr>
        <p:txBody>
          <a:bodyPr wrap="square" rtlCol="0">
            <a:spAutoFit/>
          </a:bodyPr>
          <a:lstStyle/>
          <a:p>
            <a:pPr marL="534988" algn="r">
              <a:lnSpc>
                <a:spcPct val="90000"/>
              </a:lnSpc>
              <a:spcAft>
                <a:spcPts val="300"/>
              </a:spcAft>
            </a:pPr>
            <a:r>
              <a:rPr lang="en-CA" sz="2800" b="1" dirty="0">
                <a:solidFill>
                  <a:schemeClr val="bg1"/>
                </a:solidFill>
                <a:latin typeface="+mn-lt"/>
                <a:ea typeface="Montserrat Black" charset="0"/>
                <a:cs typeface="Montserrat Black" charset="0"/>
              </a:rPr>
              <a:t>KnockKnock campaign </a:t>
            </a:r>
          </a:p>
        </p:txBody>
      </p:sp>
      <p:sp>
        <p:nvSpPr>
          <p:cNvPr id="52" name="TextBox 5"/>
          <p:cNvSpPr txBox="1"/>
          <p:nvPr/>
        </p:nvSpPr>
        <p:spPr>
          <a:xfrm>
            <a:off x="231105" y="2816932"/>
            <a:ext cx="3494117"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dirty="0" smtClean="0">
                <a:solidFill>
                  <a:srgbClr val="0070C0"/>
                </a:solidFill>
                <a:ea typeface="Roboto Condensed" charset="0"/>
                <a:cs typeface="Roboto Condensed" charset="0"/>
              </a:rPr>
              <a:t>Keys to success:</a:t>
            </a:r>
            <a:endParaRPr lang="en-CA" b="1" kern="1200" dirty="0">
              <a:solidFill>
                <a:srgbClr val="0070C0"/>
              </a:solidFill>
              <a:latin typeface="+mj-lt"/>
              <a:ea typeface="Roboto Condensed" charset="0"/>
              <a:cs typeface="Roboto Condensed" charset="0"/>
            </a:endParaRPr>
          </a:p>
        </p:txBody>
      </p:sp>
      <p:sp>
        <p:nvSpPr>
          <p:cNvPr id="10" name="Rectangle 9"/>
          <p:cNvSpPr/>
          <p:nvPr/>
        </p:nvSpPr>
        <p:spPr>
          <a:xfrm>
            <a:off x="1390036" y="2051927"/>
            <a:ext cx="7753963" cy="553998"/>
          </a:xfrm>
          <a:prstGeom prst="rect">
            <a:avLst/>
          </a:prstGeom>
        </p:spPr>
        <p:txBody>
          <a:bodyPr wrap="square">
            <a:spAutoFit/>
          </a:bodyPr>
          <a:lstStyle/>
          <a:p>
            <a:pPr algn="l"/>
            <a:r>
              <a:rPr lang="en-CA" sz="1500" dirty="0">
                <a:latin typeface="Arial" panose="020B0604020202020204" pitchFamily="34" charset="0"/>
                <a:cs typeface="Arial" panose="020B0604020202020204" pitchFamily="34" charset="0"/>
              </a:rPr>
              <a:t>KnockKnock: botnet campaign used to attack Office 365 Exchange Online email accounts targeting manufacturing, financial services, healthcare, US public sector, and more. </a:t>
            </a:r>
          </a:p>
        </p:txBody>
      </p:sp>
    </p:spTree>
    <p:extLst>
      <p:ext uri="{BB962C8B-B14F-4D97-AF65-F5344CB8AC3E}">
        <p14:creationId xmlns:p14="http://schemas.microsoft.com/office/powerpoint/2010/main" val="2634126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0" y="0"/>
            <a:ext cx="9154652" cy="6858000"/>
          </a:xfrm>
          <a:prstGeom prst="rect">
            <a:avLst/>
          </a:prstGeom>
        </p:spPr>
      </p:pic>
      <p:sp>
        <p:nvSpPr>
          <p:cNvPr id="84" name="TextBox 83"/>
          <p:cNvSpPr txBox="1"/>
          <p:nvPr/>
        </p:nvSpPr>
        <p:spPr>
          <a:xfrm>
            <a:off x="161911" y="5434425"/>
            <a:ext cx="287337" cy="307777"/>
          </a:xfrm>
          <a:prstGeom prst="rect">
            <a:avLst/>
          </a:prstGeom>
          <a:noFill/>
        </p:spPr>
        <p:txBody>
          <a:bodyPr wrap="square" rtlCol="0">
            <a:spAutoFit/>
          </a:bodyPr>
          <a:lstStyle/>
          <a:p>
            <a:r>
              <a:rPr lang="en-CA" sz="1400" dirty="0">
                <a:solidFill>
                  <a:schemeClr val="bg1"/>
                </a:solidFill>
              </a:rPr>
              <a:t>5</a:t>
            </a:r>
          </a:p>
        </p:txBody>
      </p:sp>
      <p:sp>
        <p:nvSpPr>
          <p:cNvPr id="83" name="TextBox 82"/>
          <p:cNvSpPr txBox="1"/>
          <p:nvPr/>
        </p:nvSpPr>
        <p:spPr>
          <a:xfrm>
            <a:off x="161910" y="4756224"/>
            <a:ext cx="287337" cy="307777"/>
          </a:xfrm>
          <a:prstGeom prst="rect">
            <a:avLst/>
          </a:prstGeom>
          <a:noFill/>
        </p:spPr>
        <p:txBody>
          <a:bodyPr wrap="square" rtlCol="0">
            <a:spAutoFit/>
          </a:bodyPr>
          <a:lstStyle/>
          <a:p>
            <a:r>
              <a:rPr lang="en-CA" sz="1400" dirty="0">
                <a:solidFill>
                  <a:schemeClr val="bg1"/>
                </a:solidFill>
              </a:rPr>
              <a:t>4</a:t>
            </a:r>
          </a:p>
        </p:txBody>
      </p:sp>
      <p:sp>
        <p:nvSpPr>
          <p:cNvPr id="82" name="TextBox 81"/>
          <p:cNvSpPr txBox="1"/>
          <p:nvPr/>
        </p:nvSpPr>
        <p:spPr>
          <a:xfrm>
            <a:off x="180206" y="4073077"/>
            <a:ext cx="287337" cy="307777"/>
          </a:xfrm>
          <a:prstGeom prst="rect">
            <a:avLst/>
          </a:prstGeom>
          <a:noFill/>
        </p:spPr>
        <p:txBody>
          <a:bodyPr wrap="square" rtlCol="0">
            <a:spAutoFit/>
          </a:bodyPr>
          <a:lstStyle/>
          <a:p>
            <a:r>
              <a:rPr lang="en-CA" sz="1400" dirty="0" smtClean="0">
                <a:solidFill>
                  <a:schemeClr val="bg1"/>
                </a:solidFill>
              </a:rPr>
              <a:t>3</a:t>
            </a:r>
            <a:endParaRPr lang="en-CA" sz="1400" dirty="0">
              <a:solidFill>
                <a:schemeClr val="bg1"/>
              </a:solidFill>
            </a:endParaRPr>
          </a:p>
        </p:txBody>
      </p:sp>
      <p:sp>
        <p:nvSpPr>
          <p:cNvPr id="51" name="TextBox 50"/>
          <p:cNvSpPr txBox="1"/>
          <p:nvPr/>
        </p:nvSpPr>
        <p:spPr>
          <a:xfrm>
            <a:off x="3815916" y="904886"/>
            <a:ext cx="5076564" cy="480131"/>
          </a:xfrm>
          <a:prstGeom prst="rect">
            <a:avLst/>
          </a:prstGeom>
          <a:noFill/>
        </p:spPr>
        <p:txBody>
          <a:bodyPr wrap="square" rtlCol="0">
            <a:spAutoFit/>
          </a:bodyPr>
          <a:lstStyle/>
          <a:p>
            <a:pPr marL="534988" algn="r">
              <a:lnSpc>
                <a:spcPct val="90000"/>
              </a:lnSpc>
              <a:spcAft>
                <a:spcPts val="300"/>
              </a:spcAft>
            </a:pPr>
            <a:r>
              <a:rPr lang="en-CA" sz="2800" b="1" dirty="0">
                <a:solidFill>
                  <a:schemeClr val="bg1"/>
                </a:solidFill>
                <a:latin typeface="+mn-lt"/>
                <a:ea typeface="Montserrat Black" charset="0"/>
                <a:cs typeface="Montserrat Black" charset="0"/>
              </a:rPr>
              <a:t>KnockKnock campaign </a:t>
            </a:r>
          </a:p>
        </p:txBody>
      </p:sp>
      <p:sp>
        <p:nvSpPr>
          <p:cNvPr id="52" name="TextBox 5"/>
          <p:cNvSpPr txBox="1"/>
          <p:nvPr/>
        </p:nvSpPr>
        <p:spPr>
          <a:xfrm>
            <a:off x="413998" y="2184206"/>
            <a:ext cx="3494117"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dirty="0" smtClean="0">
                <a:solidFill>
                  <a:srgbClr val="0070C0"/>
                </a:solidFill>
                <a:ea typeface="Roboto Condensed" charset="0"/>
                <a:cs typeface="Roboto Condensed" charset="0"/>
              </a:rPr>
              <a:t>Recommendations: </a:t>
            </a:r>
            <a:endParaRPr lang="en-CA" b="1" kern="1200" dirty="0">
              <a:solidFill>
                <a:srgbClr val="0070C0"/>
              </a:solidFill>
              <a:latin typeface="+mj-lt"/>
              <a:ea typeface="Roboto Condensed" charset="0"/>
              <a:cs typeface="Roboto Condensed" charset="0"/>
            </a:endParaRPr>
          </a:p>
        </p:txBody>
      </p:sp>
      <p:sp>
        <p:nvSpPr>
          <p:cNvPr id="50" name="Text Placeholder 12"/>
          <p:cNvSpPr txBox="1">
            <a:spLocks/>
          </p:cNvSpPr>
          <p:nvPr/>
        </p:nvSpPr>
        <p:spPr>
          <a:xfrm>
            <a:off x="957677" y="2674716"/>
            <a:ext cx="7430747" cy="3590986"/>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600" dirty="0" smtClean="0"/>
              <a:t>Use strong password policies for all accounts, even if not tied to a human individual. Use MFA and require password resets, complex characters, etc. </a:t>
            </a:r>
          </a:p>
          <a:p>
            <a:pPr marL="0" indent="0">
              <a:buNone/>
            </a:pPr>
            <a:endParaRPr lang="en-CA" sz="1600" dirty="0"/>
          </a:p>
          <a:p>
            <a:pPr marL="0" indent="0">
              <a:buNone/>
            </a:pPr>
            <a:r>
              <a:rPr lang="en-CA" sz="1600" dirty="0" smtClean="0"/>
              <a:t>Don’t store sensitive/valuable information in your inbox. Practice email storage hygiene. </a:t>
            </a:r>
          </a:p>
          <a:p>
            <a:pPr marL="0" indent="0">
              <a:buNone/>
            </a:pPr>
            <a:endParaRPr lang="en-CA" sz="1600" dirty="0"/>
          </a:p>
          <a:p>
            <a:pPr marL="0" indent="0">
              <a:buNone/>
            </a:pPr>
            <a:r>
              <a:rPr lang="en-CA" sz="1600" dirty="0" smtClean="0"/>
              <a:t>Implement awareness and training for phishing to recognize phishing even if it comes from an internal generic email address. </a:t>
            </a:r>
          </a:p>
          <a:p>
            <a:pPr marL="0" indent="0">
              <a:buNone/>
            </a:pPr>
            <a:endParaRPr lang="en-CA" sz="1600" dirty="0"/>
          </a:p>
          <a:p>
            <a:pPr marL="0" indent="0">
              <a:buNone/>
            </a:pPr>
            <a:r>
              <a:rPr lang="en-CA" sz="1600" dirty="0" smtClean="0"/>
              <a:t>Don’t reuse passwords from other accounts – </a:t>
            </a:r>
            <a:r>
              <a:rPr lang="en-CA" sz="1600" b="1" dirty="0" smtClean="0"/>
              <a:t>especially if it’s been breached! </a:t>
            </a:r>
          </a:p>
          <a:p>
            <a:pPr marL="0" indent="0">
              <a:buNone/>
            </a:pPr>
            <a:endParaRPr lang="en-CA" sz="1600" dirty="0"/>
          </a:p>
          <a:p>
            <a:pPr marL="0" indent="0">
              <a:buNone/>
            </a:pPr>
            <a:r>
              <a:rPr lang="en-CA" sz="1600" dirty="0" smtClean="0"/>
              <a:t>Look for failed login attempts. Know how to identify suspicious attempts beyond simple brute force. </a:t>
            </a:r>
            <a:endParaRPr lang="en-CA" sz="1400" dirty="0"/>
          </a:p>
        </p:txBody>
      </p:sp>
      <p:sp>
        <p:nvSpPr>
          <p:cNvPr id="3" name="Chevron 2"/>
          <p:cNvSpPr/>
          <p:nvPr/>
        </p:nvSpPr>
        <p:spPr>
          <a:xfrm>
            <a:off x="512356" y="2780928"/>
            <a:ext cx="350626" cy="350626"/>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Chevron 10"/>
          <p:cNvSpPr/>
          <p:nvPr/>
        </p:nvSpPr>
        <p:spPr>
          <a:xfrm>
            <a:off x="512356" y="4410522"/>
            <a:ext cx="350626" cy="350626"/>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2" name="Chevron 11"/>
          <p:cNvSpPr/>
          <p:nvPr/>
        </p:nvSpPr>
        <p:spPr>
          <a:xfrm>
            <a:off x="512356" y="5203078"/>
            <a:ext cx="350626" cy="350626"/>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Chevron 12"/>
          <p:cNvSpPr/>
          <p:nvPr/>
        </p:nvSpPr>
        <p:spPr>
          <a:xfrm>
            <a:off x="512356" y="5814678"/>
            <a:ext cx="350626" cy="350626"/>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Chevron 13"/>
          <p:cNvSpPr/>
          <p:nvPr/>
        </p:nvSpPr>
        <p:spPr>
          <a:xfrm>
            <a:off x="512356" y="3618434"/>
            <a:ext cx="350626" cy="350626"/>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232985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107504" y="656692"/>
            <a:ext cx="280948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CA" sz="1400" i="1" dirty="0" smtClean="0">
                <a:solidFill>
                  <a:schemeClr val="bg1"/>
                </a:solidFill>
                <a:ea typeface="Montserrat Light" charset="0"/>
                <a:cs typeface="Montserrat Light" charset="0"/>
              </a:rPr>
              <a:t>Trends </a:t>
            </a:r>
            <a:r>
              <a:rPr lang="en-CA" sz="1400" i="1" dirty="0">
                <a:solidFill>
                  <a:schemeClr val="bg1"/>
                </a:solidFill>
                <a:ea typeface="Montserrat Light" charset="0"/>
                <a:cs typeface="Montserrat Light" charset="0"/>
              </a:rPr>
              <a:t>in the global regulatory and legal landscape with the potential to impact compliance adherences or disrupt business operations.</a:t>
            </a:r>
          </a:p>
        </p:txBody>
      </p:sp>
      <p:sp>
        <p:nvSpPr>
          <p:cNvPr id="4" name="TextBox 3"/>
          <p:cNvSpPr txBox="1"/>
          <p:nvPr/>
        </p:nvSpPr>
        <p:spPr>
          <a:xfrm>
            <a:off x="3599892" y="1880828"/>
            <a:ext cx="5184576" cy="1200329"/>
          </a:xfrm>
          <a:prstGeom prst="rect">
            <a:avLst/>
          </a:prstGeom>
          <a:noFill/>
        </p:spPr>
        <p:txBody>
          <a:bodyPr wrap="square" rtlCol="0">
            <a:spAutoFit/>
          </a:bodyPr>
          <a:lstStyle/>
          <a:p>
            <a:pPr algn="l"/>
            <a:r>
              <a:rPr lang="en-CA" sz="3600" b="1" dirty="0">
                <a:solidFill>
                  <a:schemeClr val="accent1"/>
                </a:solidFill>
                <a:latin typeface="+mn-lt"/>
                <a:ea typeface="Montserrat Black" charset="0"/>
                <a:cs typeface="Montserrat Black" charset="0"/>
              </a:rPr>
              <a:t>Regulatory, Legal,</a:t>
            </a:r>
            <a:r>
              <a:rPr lang="en-CA" sz="2800" b="1" dirty="0">
                <a:solidFill>
                  <a:schemeClr val="accent1"/>
                </a:solidFill>
                <a:latin typeface="+mn-lt"/>
                <a:ea typeface="Montserrat Black" charset="0"/>
                <a:cs typeface="Montserrat Black" charset="0"/>
              </a:rPr>
              <a:t> </a:t>
            </a:r>
            <a:r>
              <a:rPr lang="en-CA" sz="3600" b="1" dirty="0">
                <a:solidFill>
                  <a:schemeClr val="accent1"/>
                </a:solidFill>
                <a:latin typeface="+mn-lt"/>
                <a:ea typeface="Montserrat Black" charset="0"/>
                <a:cs typeface="Montserrat Black" charset="0"/>
              </a:rPr>
              <a:t>and Compliance </a:t>
            </a:r>
            <a:endParaRPr lang="en-CA" sz="2800" b="1" dirty="0">
              <a:solidFill>
                <a:schemeClr val="accent1"/>
              </a:solidFill>
              <a:latin typeface="+mn-lt"/>
              <a:ea typeface="Montserrat Black" charset="0"/>
              <a:cs typeface="Montserrat Black" charset="0"/>
            </a:endParaRPr>
          </a:p>
        </p:txBody>
      </p:sp>
      <p:sp>
        <p:nvSpPr>
          <p:cNvPr id="5" name="Text Placeholder 11"/>
          <p:cNvSpPr txBox="1">
            <a:spLocks/>
          </p:cNvSpPr>
          <p:nvPr/>
        </p:nvSpPr>
        <p:spPr bwMode="auto">
          <a:xfrm>
            <a:off x="3599892" y="3039392"/>
            <a:ext cx="5400600"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Officer</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Privacy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Privacy Professionals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Business / Data </a:t>
            </a:r>
            <a:r>
              <a:rPr lang="en-CA" sz="1800" dirty="0" smtClean="0">
                <a:solidFill>
                  <a:schemeClr val="accent1"/>
                </a:solidFill>
                <a:latin typeface="+mj-lt"/>
                <a:ea typeface="Roboto Condensed" charset="0"/>
                <a:cs typeface="Roboto Condensed" charset="0"/>
              </a:rPr>
              <a:t>Owners</a:t>
            </a:r>
            <a:endParaRPr lang="en-CA" sz="1800" dirty="0">
              <a:solidFill>
                <a:schemeClr val="accent1"/>
              </a:solidFill>
              <a:latin typeface="+mj-lt"/>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Legal, Human Resources, Public Relations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Professionals</a:t>
            </a:r>
          </a:p>
        </p:txBody>
      </p:sp>
    </p:spTree>
    <p:extLst>
      <p:ext uri="{BB962C8B-B14F-4D97-AF65-F5344CB8AC3E}">
        <p14:creationId xmlns:p14="http://schemas.microsoft.com/office/powerpoint/2010/main" val="3204170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1" name="Text Placeholder 12"/>
          <p:cNvSpPr txBox="1">
            <a:spLocks/>
          </p:cNvSpPr>
          <p:nvPr/>
        </p:nvSpPr>
        <p:spPr>
          <a:xfrm>
            <a:off x="7267605" y="6507175"/>
            <a:ext cx="1656184" cy="276033"/>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b="1" dirty="0" smtClean="0"/>
              <a:t>Source</a:t>
            </a:r>
            <a:r>
              <a:rPr lang="en-CA" sz="1000" dirty="0" smtClean="0"/>
              <a:t>: </a:t>
            </a:r>
            <a:r>
              <a:rPr lang="en-CA" sz="1000" dirty="0" smtClean="0">
                <a:hlinkClick r:id="rId4"/>
              </a:rPr>
              <a:t>Dark Reading</a:t>
            </a:r>
            <a:endParaRPr lang="en-CA" sz="900" dirty="0"/>
          </a:p>
        </p:txBody>
      </p:sp>
      <p:sp>
        <p:nvSpPr>
          <p:cNvPr id="51" name="TextBox 50"/>
          <p:cNvSpPr txBox="1"/>
          <p:nvPr/>
        </p:nvSpPr>
        <p:spPr>
          <a:xfrm>
            <a:off x="3707904" y="904886"/>
            <a:ext cx="5184576" cy="867930"/>
          </a:xfrm>
          <a:prstGeom prst="rect">
            <a:avLst/>
          </a:prstGeom>
          <a:noFill/>
        </p:spPr>
        <p:txBody>
          <a:bodyPr wrap="square" rtlCol="0">
            <a:spAutoFit/>
          </a:bodyPr>
          <a:lstStyle/>
          <a:p>
            <a:pPr marL="534988" algn="r">
              <a:lnSpc>
                <a:spcPct val="90000"/>
              </a:lnSpc>
              <a:spcAft>
                <a:spcPts val="300"/>
              </a:spcAft>
            </a:pPr>
            <a:r>
              <a:rPr lang="en-US" sz="2800" b="1" dirty="0">
                <a:solidFill>
                  <a:schemeClr val="bg1"/>
                </a:solidFill>
                <a:latin typeface="+mn-lt"/>
                <a:ea typeface="Montserrat Black" charset="0"/>
                <a:cs typeface="Montserrat Black" charset="0"/>
              </a:rPr>
              <a:t>Best and worst security functions to outsource </a:t>
            </a:r>
            <a:endParaRPr lang="en-CA" sz="2800" b="1" dirty="0">
              <a:solidFill>
                <a:schemeClr val="bg1"/>
              </a:solidFill>
              <a:latin typeface="+mn-lt"/>
              <a:ea typeface="Montserrat Black" charset="0"/>
              <a:cs typeface="Montserrat Black" charset="0"/>
            </a:endParaRPr>
          </a:p>
        </p:txBody>
      </p:sp>
      <p:sp>
        <p:nvSpPr>
          <p:cNvPr id="44" name="TextBox 43"/>
          <p:cNvSpPr txBox="1"/>
          <p:nvPr/>
        </p:nvSpPr>
        <p:spPr>
          <a:xfrm>
            <a:off x="359532" y="2166640"/>
            <a:ext cx="3669778" cy="4093428"/>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l">
              <a:spcBef>
                <a:spcPts val="600"/>
              </a:spcBef>
              <a:spcAft>
                <a:spcPts val="600"/>
              </a:spcAft>
              <a:buFont typeface="Arial" panose="020B0604020202020204" pitchFamily="34" charset="0"/>
              <a:buChar char="•"/>
            </a:pPr>
            <a:r>
              <a:rPr lang="en-US" sz="1600" dirty="0"/>
              <a:t>It’s hard to find and </a:t>
            </a:r>
            <a:r>
              <a:rPr lang="en-US" sz="1600" dirty="0" smtClean="0"/>
              <a:t>retain security </a:t>
            </a:r>
            <a:r>
              <a:rPr lang="en-US" sz="1600" dirty="0"/>
              <a:t>professionals.</a:t>
            </a:r>
            <a:r>
              <a:rPr lang="en-CA" sz="1600" dirty="0"/>
              <a:t> Therefore, most </a:t>
            </a:r>
            <a:r>
              <a:rPr lang="en-US" sz="1600" dirty="0" smtClean="0"/>
              <a:t>organizations won’t </a:t>
            </a:r>
            <a:r>
              <a:rPr lang="en-US" sz="1600" dirty="0"/>
              <a:t>have a </a:t>
            </a:r>
            <a:r>
              <a:rPr lang="en-US" sz="1600" dirty="0" smtClean="0"/>
              <a:t>choice – </a:t>
            </a:r>
            <a:r>
              <a:rPr lang="en-US" sz="1600" dirty="0"/>
              <a:t>they will have to </a:t>
            </a:r>
            <a:r>
              <a:rPr lang="en-US" sz="1600" dirty="0" smtClean="0"/>
              <a:t>outsource high-end </a:t>
            </a:r>
            <a:r>
              <a:rPr lang="en-US" sz="1600" dirty="0"/>
              <a:t>security </a:t>
            </a:r>
            <a:r>
              <a:rPr lang="en-US" sz="1600" dirty="0" smtClean="0"/>
              <a:t>skills. </a:t>
            </a:r>
          </a:p>
          <a:p>
            <a:pPr marL="285750" indent="-285750" algn="l">
              <a:spcBef>
                <a:spcPts val="600"/>
              </a:spcBef>
              <a:spcAft>
                <a:spcPts val="600"/>
              </a:spcAft>
              <a:buFont typeface="Arial" panose="020B0604020202020204" pitchFamily="34" charset="0"/>
              <a:buChar char="•"/>
            </a:pPr>
            <a:r>
              <a:rPr lang="en-US" sz="1600" dirty="0" smtClean="0"/>
              <a:t>The main question is which functions should be outsourced and which ones should be kept in-house. </a:t>
            </a:r>
          </a:p>
          <a:p>
            <a:pPr marL="285750" indent="-285750" algn="l">
              <a:spcBef>
                <a:spcPts val="600"/>
              </a:spcBef>
              <a:spcAft>
                <a:spcPts val="600"/>
              </a:spcAft>
              <a:buFont typeface="Arial" panose="020B0604020202020204" pitchFamily="34" charset="0"/>
              <a:buChar char="•"/>
            </a:pPr>
            <a:r>
              <a:rPr lang="en-US" sz="1600" dirty="0" smtClean="0"/>
              <a:t>Remember that while you can outsource your responsibilities, the accountability remains with you. Therefore, you must understand the criticality of a function before you outsource it.</a:t>
            </a:r>
            <a:endParaRPr lang="en-CA" sz="1600" dirty="0"/>
          </a:p>
        </p:txBody>
      </p:sp>
      <p:graphicFrame>
        <p:nvGraphicFramePr>
          <p:cNvPr id="8" name="Diagram 7"/>
          <p:cNvGraphicFramePr/>
          <p:nvPr>
            <p:extLst>
              <p:ext uri="{D42A27DB-BD31-4B8C-83A1-F6EECF244321}">
                <p14:modId xmlns:p14="http://schemas.microsoft.com/office/powerpoint/2010/main" val="2606062424"/>
              </p:ext>
            </p:extLst>
          </p:nvPr>
        </p:nvGraphicFramePr>
        <p:xfrm>
          <a:off x="3311860" y="2166640"/>
          <a:ext cx="6660740"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5020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35496" y="966836"/>
            <a:ext cx="2809484" cy="1058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CA" sz="1400" i="1" dirty="0">
                <a:solidFill>
                  <a:schemeClr val="bg1"/>
                </a:solidFill>
                <a:ea typeface="Montserrat Light" charset="0"/>
                <a:cs typeface="Montserrat Light" charset="0"/>
              </a:rPr>
              <a:t>Information related to the tools, tactics, and exploits threat actors </a:t>
            </a:r>
            <a:r>
              <a:rPr lang="en-CA" sz="1400" i="1" dirty="0" smtClean="0">
                <a:solidFill>
                  <a:schemeClr val="bg1"/>
                </a:solidFill>
                <a:ea typeface="Montserrat Light" charset="0"/>
                <a:cs typeface="Montserrat Light" charset="0"/>
              </a:rPr>
              <a:t>are </a:t>
            </a:r>
            <a:r>
              <a:rPr lang="en-CA" sz="1400" i="1" dirty="0">
                <a:solidFill>
                  <a:schemeClr val="bg1"/>
                </a:solidFill>
                <a:ea typeface="Montserrat Light" charset="0"/>
                <a:cs typeface="Montserrat Light" charset="0"/>
              </a:rPr>
              <a:t>leveraging in their attack campaigns.</a:t>
            </a:r>
          </a:p>
        </p:txBody>
      </p:sp>
      <p:sp>
        <p:nvSpPr>
          <p:cNvPr id="5" name="TextBox 4"/>
          <p:cNvSpPr txBox="1"/>
          <p:nvPr/>
        </p:nvSpPr>
        <p:spPr>
          <a:xfrm>
            <a:off x="3239852" y="966836"/>
            <a:ext cx="5688632" cy="646331"/>
          </a:xfrm>
          <a:prstGeom prst="rect">
            <a:avLst/>
          </a:prstGeom>
          <a:noFill/>
        </p:spPr>
        <p:txBody>
          <a:bodyPr wrap="square" rtlCol="0">
            <a:spAutoFit/>
          </a:bodyPr>
          <a:lstStyle/>
          <a:p>
            <a:pPr algn="l"/>
            <a:r>
              <a:rPr lang="en-CA" sz="3600" b="1" dirty="0">
                <a:solidFill>
                  <a:schemeClr val="accent1"/>
                </a:solidFill>
                <a:latin typeface="+mn-lt"/>
                <a:ea typeface="Montserrat Black" charset="0"/>
                <a:cs typeface="Montserrat Black" charset="0"/>
              </a:rPr>
              <a:t>Exploitation and </a:t>
            </a:r>
            <a:r>
              <a:rPr lang="en-CA" sz="3600" b="1" dirty="0" smtClean="0">
                <a:solidFill>
                  <a:schemeClr val="accent1"/>
                </a:solidFill>
                <a:latin typeface="+mn-lt"/>
                <a:ea typeface="Montserrat Black" charset="0"/>
                <a:cs typeface="Montserrat Black" charset="0"/>
              </a:rPr>
              <a:t>Tactics</a:t>
            </a:r>
            <a:endParaRPr lang="en-CA" sz="3600" b="1" dirty="0">
              <a:solidFill>
                <a:schemeClr val="accent1"/>
              </a:solidFill>
              <a:latin typeface="+mn-lt"/>
              <a:ea typeface="Montserrat Black" charset="0"/>
              <a:cs typeface="Montserrat Black" charset="0"/>
            </a:endParaRPr>
          </a:p>
        </p:txBody>
      </p:sp>
      <p:sp>
        <p:nvSpPr>
          <p:cNvPr id="6" name="Text Placeholder 11"/>
          <p:cNvSpPr txBox="1">
            <a:spLocks/>
          </p:cNvSpPr>
          <p:nvPr/>
        </p:nvSpPr>
        <p:spPr bwMode="auto">
          <a:xfrm>
            <a:off x="3455876" y="3573016"/>
            <a:ext cx="5472608"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Technology Officer</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Information Security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Threat Intelligence </a:t>
            </a:r>
            <a:r>
              <a:rPr lang="en-CA" sz="1800" dirty="0" smtClean="0">
                <a:solidFill>
                  <a:schemeClr val="accent1"/>
                </a:solidFill>
                <a:latin typeface="+mj-lt"/>
                <a:ea typeface="Roboto Condensed" charset="0"/>
                <a:cs typeface="Roboto Condensed" charset="0"/>
              </a:rPr>
              <a:t>Analysts</a:t>
            </a:r>
            <a:endParaRPr lang="en-CA" sz="1800" dirty="0">
              <a:solidFill>
                <a:schemeClr val="accent1"/>
              </a:solidFill>
              <a:latin typeface="+mj-lt"/>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Vulnerability Management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Incident Responders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Security Operations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Professionals</a:t>
            </a:r>
          </a:p>
        </p:txBody>
      </p:sp>
    </p:spTree>
    <p:extLst>
      <p:ext uri="{BB962C8B-B14F-4D97-AF65-F5344CB8AC3E}">
        <p14:creationId xmlns:p14="http://schemas.microsoft.com/office/powerpoint/2010/main" val="2909196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 y="-59811"/>
            <a:ext cx="9154652" cy="6858000"/>
          </a:xfrm>
          <a:prstGeom prst="rect">
            <a:avLst/>
          </a:prstGeom>
        </p:spPr>
      </p:pic>
      <p:cxnSp>
        <p:nvCxnSpPr>
          <p:cNvPr id="24" name="Straight Connector 21"/>
          <p:cNvCxnSpPr>
            <a:stCxn id="34" idx="3"/>
          </p:cNvCxnSpPr>
          <p:nvPr/>
        </p:nvCxnSpPr>
        <p:spPr>
          <a:xfrm>
            <a:off x="508246" y="3629071"/>
            <a:ext cx="5618700" cy="269567"/>
          </a:xfrm>
          <a:prstGeom prst="bentConnector3">
            <a:avLst>
              <a:gd name="adj1" fmla="val 3696"/>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51" name="Rectangle 5"/>
          <p:cNvSpPr/>
          <p:nvPr/>
        </p:nvSpPr>
        <p:spPr>
          <a:xfrm>
            <a:off x="735561" y="3501008"/>
            <a:ext cx="5400730" cy="430887"/>
          </a:xfrm>
          <a:prstGeom prst="rect">
            <a:avLst/>
          </a:prstGeom>
        </p:spPr>
        <p:txBody>
          <a:bodyPr wrap="square">
            <a:spAutoFit/>
          </a:bodyPr>
          <a:lstStyle/>
          <a:p>
            <a:pPr algn="l"/>
            <a:r>
              <a:rPr lang="en-US" sz="1100" dirty="0" smtClean="0">
                <a:latin typeface="Arial" panose="020B0604020202020204" pitchFamily="34" charset="0"/>
                <a:cs typeface="Arial" panose="020B0604020202020204" pitchFamily="34" charset="0"/>
              </a:rPr>
              <a:t>The recently discovered vulnerabilities impact both client </a:t>
            </a:r>
            <a:r>
              <a:rPr lang="en-US" sz="1100" dirty="0">
                <a:latin typeface="Arial" panose="020B0604020202020204" pitchFamily="34" charset="0"/>
                <a:cs typeface="Arial" panose="020B0604020202020204" pitchFamily="34" charset="0"/>
              </a:rPr>
              <a:t>and access point </a:t>
            </a:r>
            <a:r>
              <a:rPr lang="en-US" sz="1100" dirty="0" smtClean="0">
                <a:latin typeface="Arial" panose="020B0604020202020204" pitchFamily="34" charset="0"/>
                <a:cs typeface="Arial" panose="020B0604020202020204" pitchFamily="34" charset="0"/>
              </a:rPr>
              <a:t>infrastructure, providing the attacker with the ability to decrypt data. </a:t>
            </a:r>
            <a:endParaRPr lang="en-CA" sz="1100" dirty="0">
              <a:latin typeface="Arial" panose="020B0604020202020204" pitchFamily="34" charset="0"/>
              <a:cs typeface="Arial" panose="020B0604020202020204" pitchFamily="34" charset="0"/>
            </a:endParaRPr>
          </a:p>
        </p:txBody>
      </p:sp>
      <p:sp>
        <p:nvSpPr>
          <p:cNvPr id="21" name="Oval 145407"/>
          <p:cNvSpPr/>
          <p:nvPr/>
        </p:nvSpPr>
        <p:spPr>
          <a:xfrm>
            <a:off x="233956" y="3465004"/>
            <a:ext cx="274290"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FFFFFF"/>
              </a:solidFill>
            </a:endParaRPr>
          </a:p>
        </p:txBody>
      </p:sp>
      <p:sp>
        <p:nvSpPr>
          <p:cNvPr id="34" name="TextBox 7"/>
          <p:cNvSpPr txBox="1"/>
          <p:nvPr/>
        </p:nvSpPr>
        <p:spPr>
          <a:xfrm>
            <a:off x="233956" y="3475182"/>
            <a:ext cx="274290" cy="307777"/>
          </a:xfrm>
          <a:prstGeom prst="rect">
            <a:avLst/>
          </a:prstGeom>
          <a:noFill/>
        </p:spPr>
        <p:txBody>
          <a:bodyPr wrap="square" rtlCol="0">
            <a:spAutoFit/>
          </a:bodyPr>
          <a:lstStyle/>
          <a:p>
            <a:r>
              <a:rPr lang="en-CA" sz="1400" dirty="0">
                <a:solidFill>
                  <a:schemeClr val="bg1"/>
                </a:solidFill>
              </a:rPr>
              <a:t>1</a:t>
            </a:r>
          </a:p>
        </p:txBody>
      </p:sp>
      <p:sp>
        <p:nvSpPr>
          <p:cNvPr id="30" name="TextBox 5"/>
          <p:cNvSpPr txBox="1"/>
          <p:nvPr/>
        </p:nvSpPr>
        <p:spPr>
          <a:xfrm>
            <a:off x="319559" y="2133230"/>
            <a:ext cx="3494117"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dirty="0">
                <a:solidFill>
                  <a:srgbClr val="0070C0"/>
                </a:solidFill>
                <a:ea typeface="Roboto Condensed" charset="0"/>
                <a:cs typeface="Roboto Condensed" charset="0"/>
              </a:rPr>
              <a:t>Overview</a:t>
            </a:r>
            <a:endParaRPr lang="en-CA" b="1" kern="1200" dirty="0">
              <a:solidFill>
                <a:srgbClr val="0070C0"/>
              </a:solidFill>
              <a:latin typeface="+mj-lt"/>
              <a:ea typeface="Roboto Condensed" charset="0"/>
              <a:cs typeface="Roboto Condensed" charset="0"/>
            </a:endParaRPr>
          </a:p>
        </p:txBody>
      </p:sp>
      <p:cxnSp>
        <p:nvCxnSpPr>
          <p:cNvPr id="75" name="Straight Connector 21"/>
          <p:cNvCxnSpPr>
            <a:stCxn id="39" idx="3"/>
          </p:cNvCxnSpPr>
          <p:nvPr/>
        </p:nvCxnSpPr>
        <p:spPr>
          <a:xfrm>
            <a:off x="509199" y="4123128"/>
            <a:ext cx="5731109" cy="613087"/>
          </a:xfrm>
          <a:prstGeom prst="bentConnector3">
            <a:avLst>
              <a:gd name="adj1" fmla="val 3654"/>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25"/>
          <p:cNvSpPr/>
          <p:nvPr/>
        </p:nvSpPr>
        <p:spPr>
          <a:xfrm>
            <a:off x="735561" y="4116657"/>
            <a:ext cx="5447184" cy="600164"/>
          </a:xfrm>
          <a:prstGeom prst="rect">
            <a:avLst/>
          </a:prstGeom>
        </p:spPr>
        <p:txBody>
          <a:bodyPr wrap="square">
            <a:spAutoFit/>
          </a:bodyPr>
          <a:lstStyle/>
          <a:p>
            <a:pPr algn="l"/>
            <a:r>
              <a:rPr lang="en-US" sz="1100" dirty="0" smtClean="0">
                <a:latin typeface="Arial" panose="020B0604020202020204" pitchFamily="34" charset="0"/>
                <a:cs typeface="Arial" panose="020B0604020202020204" pitchFamily="34" charset="0"/>
              </a:rPr>
              <a:t>Malware is injected into the data stream, hijacking the connection by leveraging the key </a:t>
            </a:r>
            <a:r>
              <a:rPr lang="en-US" sz="1100" dirty="0">
                <a:latin typeface="Arial" panose="020B0604020202020204" pitchFamily="34" charset="0"/>
                <a:cs typeface="Arial" panose="020B0604020202020204" pitchFamily="34" charset="0"/>
              </a:rPr>
              <a:t>reinstallation attacks </a:t>
            </a:r>
            <a:r>
              <a:rPr lang="en-US" sz="1100" dirty="0" smtClean="0">
                <a:latin typeface="Arial" panose="020B0604020202020204" pitchFamily="34" charset="0"/>
                <a:cs typeface="Arial" panose="020B0604020202020204" pitchFamily="34" charset="0"/>
              </a:rPr>
              <a:t>or “KRACKs.” </a:t>
            </a:r>
            <a:r>
              <a:rPr lang="en-US" sz="1100" dirty="0" smtClean="0"/>
              <a:t>The </a:t>
            </a:r>
            <a:r>
              <a:rPr lang="en-US" sz="1100" dirty="0"/>
              <a:t>KRACK attacks work on all modern wireless networks using the WPA2 protocol and any device that supports </a:t>
            </a:r>
            <a:r>
              <a:rPr lang="en-US" sz="1100" dirty="0" smtClean="0"/>
              <a:t>Wi-Fi. </a:t>
            </a:r>
            <a:endParaRPr lang="en-CA" sz="1100" dirty="0"/>
          </a:p>
        </p:txBody>
      </p:sp>
      <p:sp>
        <p:nvSpPr>
          <p:cNvPr id="38" name="Oval 145407"/>
          <p:cNvSpPr/>
          <p:nvPr/>
        </p:nvSpPr>
        <p:spPr>
          <a:xfrm>
            <a:off x="233956" y="3987907"/>
            <a:ext cx="275243"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FFFFFF"/>
              </a:solidFill>
            </a:endParaRPr>
          </a:p>
        </p:txBody>
      </p:sp>
      <p:sp>
        <p:nvSpPr>
          <p:cNvPr id="39" name="TextBox 46"/>
          <p:cNvSpPr txBox="1"/>
          <p:nvPr/>
        </p:nvSpPr>
        <p:spPr>
          <a:xfrm>
            <a:off x="233956" y="3969239"/>
            <a:ext cx="275243" cy="307777"/>
          </a:xfrm>
          <a:prstGeom prst="rect">
            <a:avLst/>
          </a:prstGeom>
          <a:noFill/>
        </p:spPr>
        <p:txBody>
          <a:bodyPr wrap="square" rtlCol="0">
            <a:spAutoFit/>
          </a:bodyPr>
          <a:lstStyle/>
          <a:p>
            <a:r>
              <a:rPr lang="en-CA" sz="1400" dirty="0">
                <a:solidFill>
                  <a:schemeClr val="bg1"/>
                </a:solidFill>
              </a:rPr>
              <a:t>2</a:t>
            </a:r>
          </a:p>
        </p:txBody>
      </p:sp>
      <p:cxnSp>
        <p:nvCxnSpPr>
          <p:cNvPr id="27" name="Straight Connector 21"/>
          <p:cNvCxnSpPr/>
          <p:nvPr/>
        </p:nvCxnSpPr>
        <p:spPr>
          <a:xfrm>
            <a:off x="539888" y="4962952"/>
            <a:ext cx="5584459" cy="372921"/>
          </a:xfrm>
          <a:prstGeom prst="bentConnector3">
            <a:avLst>
              <a:gd name="adj1" fmla="val 3217"/>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Rectangle 45"/>
          <p:cNvSpPr/>
          <p:nvPr/>
        </p:nvSpPr>
        <p:spPr>
          <a:xfrm>
            <a:off x="735561" y="4901583"/>
            <a:ext cx="5456619" cy="430887"/>
          </a:xfrm>
          <a:prstGeom prst="rect">
            <a:avLst/>
          </a:prstGeom>
        </p:spPr>
        <p:txBody>
          <a:bodyPr wrap="square">
            <a:spAutoFit/>
          </a:bodyPr>
          <a:lstStyle/>
          <a:p>
            <a:pPr algn="l"/>
            <a:r>
              <a:rPr lang="en-US" sz="1100" dirty="0" smtClean="0"/>
              <a:t>Google</a:t>
            </a:r>
            <a:r>
              <a:rPr lang="en-US" sz="1100" dirty="0"/>
              <a:t>, </a:t>
            </a:r>
            <a:r>
              <a:rPr lang="en-US" sz="1100" dirty="0" smtClean="0"/>
              <a:t>Microsoft, </a:t>
            </a:r>
            <a:r>
              <a:rPr lang="en-US" sz="1100" dirty="0"/>
              <a:t>and others </a:t>
            </a:r>
            <a:r>
              <a:rPr lang="en-US" sz="1100" dirty="0" smtClean="0"/>
              <a:t>also reported a bug </a:t>
            </a:r>
            <a:r>
              <a:rPr lang="en-US" sz="1100" dirty="0"/>
              <a:t>in several </a:t>
            </a:r>
            <a:r>
              <a:rPr lang="en-US" sz="1100" dirty="0" smtClean="0"/>
              <a:t>firmware versions, allowing attackers the ability to recover </a:t>
            </a:r>
            <a:r>
              <a:rPr lang="en-US" sz="1100" dirty="0"/>
              <a:t>the private part of RSA </a:t>
            </a:r>
            <a:r>
              <a:rPr lang="en-US" sz="1100" dirty="0" smtClean="0"/>
              <a:t>keys. </a:t>
            </a:r>
            <a:endParaRPr lang="en-CA" sz="1100" dirty="0">
              <a:latin typeface="Arial" panose="020B0604020202020204" pitchFamily="34" charset="0"/>
              <a:cs typeface="Arial" panose="020B0604020202020204" pitchFamily="34" charset="0"/>
            </a:endParaRPr>
          </a:p>
        </p:txBody>
      </p:sp>
      <p:sp>
        <p:nvSpPr>
          <p:cNvPr id="41" name="Oval 145407"/>
          <p:cNvSpPr/>
          <p:nvPr/>
        </p:nvSpPr>
        <p:spPr>
          <a:xfrm>
            <a:off x="239358" y="4773559"/>
            <a:ext cx="277129"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FFFFFF"/>
              </a:solidFill>
            </a:endParaRPr>
          </a:p>
        </p:txBody>
      </p:sp>
      <p:sp>
        <p:nvSpPr>
          <p:cNvPr id="42" name="TextBox 48"/>
          <p:cNvSpPr txBox="1"/>
          <p:nvPr/>
        </p:nvSpPr>
        <p:spPr>
          <a:xfrm>
            <a:off x="233956" y="4773559"/>
            <a:ext cx="277129" cy="307777"/>
          </a:xfrm>
          <a:prstGeom prst="rect">
            <a:avLst/>
          </a:prstGeom>
          <a:noFill/>
        </p:spPr>
        <p:txBody>
          <a:bodyPr wrap="square" rtlCol="0">
            <a:spAutoFit/>
          </a:bodyPr>
          <a:lstStyle/>
          <a:p>
            <a:r>
              <a:rPr lang="en-CA" sz="1400" dirty="0">
                <a:solidFill>
                  <a:schemeClr val="bg1"/>
                </a:solidFill>
              </a:rPr>
              <a:t>3</a:t>
            </a:r>
          </a:p>
        </p:txBody>
      </p:sp>
      <p:sp>
        <p:nvSpPr>
          <p:cNvPr id="51" name="TextBox 50"/>
          <p:cNvSpPr txBox="1"/>
          <p:nvPr/>
        </p:nvSpPr>
        <p:spPr>
          <a:xfrm>
            <a:off x="2806446" y="664480"/>
            <a:ext cx="6120680"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WPA2, Google, Microsoft, and other vulnerabilities</a:t>
            </a:r>
            <a:endParaRPr lang="en-CA" sz="2800" b="1" dirty="0">
              <a:solidFill>
                <a:schemeClr val="bg1"/>
              </a:solidFill>
              <a:latin typeface="+mn-lt"/>
              <a:ea typeface="Montserrat Black" charset="0"/>
              <a:cs typeface="Montserrat Black" charset="0"/>
            </a:endParaRPr>
          </a:p>
        </p:txBody>
      </p:sp>
      <p:sp>
        <p:nvSpPr>
          <p:cNvPr id="5" name="TextBox 72">
            <a:extLst>
              <a:ext uri="{FF2B5EF4-FFF2-40B4-BE49-F238E27FC236}">
                <a16:creationId xmlns:a16="http://schemas.microsoft.com/office/drawing/2014/main" xmlns="" id="{C4A4CBB4-501B-4B82-9026-50578B03A986}"/>
              </a:ext>
            </a:extLst>
          </p:cNvPr>
          <p:cNvSpPr txBox="1"/>
          <p:nvPr/>
        </p:nvSpPr>
        <p:spPr>
          <a:xfrm>
            <a:off x="269461" y="2538192"/>
            <a:ext cx="5919304" cy="830997"/>
          </a:xfrm>
          <a:prstGeom prst="rect">
            <a:avLst/>
          </a:prstGeom>
          <a:noFill/>
        </p:spPr>
        <p:txBody>
          <a:bodyPr wrap="square" rtlCol="0">
            <a:spAutoFit/>
          </a:bodyPr>
          <a:lstStyle/>
          <a:p>
            <a:pPr algn="l"/>
            <a:r>
              <a:rPr lang="en-US" sz="1600" dirty="0" smtClean="0"/>
              <a:t>At least ten critical </a:t>
            </a:r>
            <a:r>
              <a:rPr lang="en-US" sz="1600" dirty="0"/>
              <a:t>vulnerabilities </a:t>
            </a:r>
            <a:r>
              <a:rPr lang="en-US" sz="1600" dirty="0" smtClean="0"/>
              <a:t>have been identified in the </a:t>
            </a:r>
            <a:r>
              <a:rPr lang="en-US" sz="1600" dirty="0"/>
              <a:t>Wi-Fi Protected Access II (WPA2) protocol </a:t>
            </a:r>
            <a:r>
              <a:rPr lang="en-US" sz="1600" dirty="0" smtClean="0"/>
              <a:t>that is commonly used to secure Wi-Fi </a:t>
            </a:r>
            <a:r>
              <a:rPr lang="en-US" sz="1600" dirty="0"/>
              <a:t>networks.</a:t>
            </a:r>
            <a:endParaRPr lang="en-CA" sz="1600" dirty="0"/>
          </a:p>
        </p:txBody>
      </p:sp>
      <p:sp>
        <p:nvSpPr>
          <p:cNvPr id="19" name="Text Placeholder 12">
            <a:extLst>
              <a:ext uri="{FF2B5EF4-FFF2-40B4-BE49-F238E27FC236}">
                <a16:creationId xmlns:a16="http://schemas.microsoft.com/office/drawing/2014/main" xmlns="" id="{7F5FC1DD-AE59-4641-B9B6-D2872087777C}"/>
              </a:ext>
            </a:extLst>
          </p:cNvPr>
          <p:cNvSpPr txBox="1">
            <a:spLocks/>
          </p:cNvSpPr>
          <p:nvPr/>
        </p:nvSpPr>
        <p:spPr>
          <a:xfrm>
            <a:off x="80441" y="6476142"/>
            <a:ext cx="5443694" cy="276033"/>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dirty="0" smtClean="0"/>
              <a:t>Sources: </a:t>
            </a:r>
            <a:r>
              <a:rPr lang="en-CA" sz="1000" dirty="0" smtClean="0">
                <a:hlinkClick r:id="rId4"/>
              </a:rPr>
              <a:t>Dark Reading</a:t>
            </a:r>
            <a:r>
              <a:rPr lang="en-CA" sz="1000" dirty="0"/>
              <a:t>; </a:t>
            </a:r>
            <a:r>
              <a:rPr lang="en-CA" sz="1000" dirty="0">
                <a:hlinkClick r:id="rId5"/>
              </a:rPr>
              <a:t>Key Reinstallation </a:t>
            </a:r>
            <a:r>
              <a:rPr lang="en-CA" sz="1000" dirty="0" smtClean="0">
                <a:hlinkClick r:id="rId5"/>
              </a:rPr>
              <a:t>Attacks</a:t>
            </a:r>
            <a:r>
              <a:rPr lang="en-CA" sz="1000" dirty="0" smtClean="0"/>
              <a:t> </a:t>
            </a:r>
            <a:endParaRPr lang="en-CA" sz="900" i="1" dirty="0"/>
          </a:p>
        </p:txBody>
      </p:sp>
      <p:sp>
        <p:nvSpPr>
          <p:cNvPr id="22" name="Rounded Rectangular Callout 21"/>
          <p:cNvSpPr/>
          <p:nvPr/>
        </p:nvSpPr>
        <p:spPr>
          <a:xfrm>
            <a:off x="6217568" y="2551019"/>
            <a:ext cx="2809698" cy="3680639"/>
          </a:xfrm>
          <a:prstGeom prst="wedgeRoundRectCallout">
            <a:avLst>
              <a:gd name="adj1" fmla="val -45410"/>
              <a:gd name="adj2" fmla="val -21902"/>
              <a:gd name="adj3" fmla="val 16667"/>
            </a:avLst>
          </a:prstGeom>
          <a:solidFill>
            <a:schemeClr val="accent2"/>
          </a:solidFill>
        </p:spPr>
        <p:txBody>
          <a:bodyPr wrap="square">
            <a:spAutoFit/>
          </a:bodyPr>
          <a:lstStyle/>
          <a:p>
            <a:r>
              <a:rPr lang="en-US"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The WPA2 protocol is susceptible to the vulnerabilities outlined in the below CVEs. Organizations should review the guidance provided to determine any impact and remediation. </a:t>
            </a:r>
          </a:p>
          <a:p>
            <a:endParaRPr lang="en-US" sz="12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indent="-171450" algn="l">
              <a:buFont typeface="Arial" panose="020B0604020202020204" pitchFamily="34" charset="0"/>
              <a:buChar char="•"/>
            </a:pPr>
            <a:r>
              <a:rPr lang="en-US" sz="1200" dirty="0">
                <a:hlinkClick r:id="rId6"/>
              </a:rPr>
              <a:t>CVE-2017-13077</a:t>
            </a:r>
            <a:endParaRPr lang="en-US" sz="1200" dirty="0"/>
          </a:p>
          <a:p>
            <a:pPr marL="171450" indent="-171450" algn="l">
              <a:buFont typeface="Arial" panose="020B0604020202020204" pitchFamily="34" charset="0"/>
              <a:buChar char="•"/>
            </a:pPr>
            <a:r>
              <a:rPr lang="en-US" sz="1200" dirty="0">
                <a:hlinkClick r:id="rId7"/>
              </a:rPr>
              <a:t>CVE-2017-13078</a:t>
            </a:r>
            <a:endParaRPr lang="en-US" sz="1200" dirty="0"/>
          </a:p>
          <a:p>
            <a:pPr marL="171450" indent="-171450" algn="l">
              <a:buFont typeface="Arial" panose="020B0604020202020204" pitchFamily="34" charset="0"/>
              <a:buChar char="•"/>
            </a:pPr>
            <a:r>
              <a:rPr lang="en-US" sz="1200" dirty="0">
                <a:hlinkClick r:id="rId8"/>
              </a:rPr>
              <a:t>CVE-2017-13079</a:t>
            </a:r>
            <a:endParaRPr lang="en-US" sz="1200" dirty="0"/>
          </a:p>
          <a:p>
            <a:pPr marL="171450" indent="-171450" algn="l">
              <a:buFont typeface="Arial" panose="020B0604020202020204" pitchFamily="34" charset="0"/>
              <a:buChar char="•"/>
            </a:pPr>
            <a:r>
              <a:rPr lang="en-US" sz="1200" dirty="0">
                <a:hlinkClick r:id="rId9"/>
              </a:rPr>
              <a:t>CVE-2017-13080</a:t>
            </a:r>
            <a:endParaRPr lang="en-US" sz="1200" dirty="0"/>
          </a:p>
          <a:p>
            <a:pPr marL="171450" indent="-171450" algn="l">
              <a:buFont typeface="Arial" panose="020B0604020202020204" pitchFamily="34" charset="0"/>
              <a:buChar char="•"/>
            </a:pPr>
            <a:r>
              <a:rPr lang="en-US" sz="1200" dirty="0">
                <a:hlinkClick r:id="rId10"/>
              </a:rPr>
              <a:t>CVE-2017-13081</a:t>
            </a:r>
            <a:endParaRPr lang="en-US" sz="1200" dirty="0"/>
          </a:p>
          <a:p>
            <a:pPr marL="171450" indent="-171450" algn="l">
              <a:buFont typeface="Arial" panose="020B0604020202020204" pitchFamily="34" charset="0"/>
              <a:buChar char="•"/>
            </a:pPr>
            <a:r>
              <a:rPr lang="en-US" sz="1200" dirty="0">
                <a:hlinkClick r:id="rId11"/>
              </a:rPr>
              <a:t>CVE-2017-13082</a:t>
            </a:r>
            <a:endParaRPr lang="en-US" sz="1200" dirty="0"/>
          </a:p>
          <a:p>
            <a:pPr marL="171450" indent="-171450" algn="l">
              <a:buFont typeface="Arial" panose="020B0604020202020204" pitchFamily="34" charset="0"/>
              <a:buChar char="•"/>
            </a:pPr>
            <a:r>
              <a:rPr lang="en-US" sz="1200" dirty="0">
                <a:hlinkClick r:id="rId12"/>
              </a:rPr>
              <a:t>CVE-2017-13084</a:t>
            </a:r>
            <a:endParaRPr lang="en-US" sz="1200" dirty="0"/>
          </a:p>
          <a:p>
            <a:pPr marL="171450" indent="-171450" algn="l">
              <a:buFont typeface="Arial" panose="020B0604020202020204" pitchFamily="34" charset="0"/>
              <a:buChar char="•"/>
            </a:pPr>
            <a:r>
              <a:rPr lang="en-US" sz="1200" dirty="0">
                <a:hlinkClick r:id="rId13"/>
              </a:rPr>
              <a:t>CVE-2017-13086</a:t>
            </a:r>
            <a:endParaRPr lang="en-US" sz="1200" dirty="0"/>
          </a:p>
          <a:p>
            <a:pPr marL="171450" indent="-171450" algn="l">
              <a:buFont typeface="Arial" panose="020B0604020202020204" pitchFamily="34" charset="0"/>
              <a:buChar char="•"/>
            </a:pPr>
            <a:r>
              <a:rPr lang="en-US" sz="1200" dirty="0">
                <a:hlinkClick r:id="rId14"/>
              </a:rPr>
              <a:t>CVE-2017-13087</a:t>
            </a:r>
            <a:endParaRPr lang="en-US" sz="1200" dirty="0"/>
          </a:p>
          <a:p>
            <a:pPr marL="171450" indent="-171450" algn="l">
              <a:buFont typeface="Arial" panose="020B0604020202020204" pitchFamily="34" charset="0"/>
              <a:buChar char="•"/>
            </a:pPr>
            <a:r>
              <a:rPr lang="en-US" sz="1200" dirty="0">
                <a:hlinkClick r:id="rId15"/>
              </a:rPr>
              <a:t>CVE-2017-13088</a:t>
            </a:r>
            <a:endParaRPr lang="en-US" sz="1200" dirty="0"/>
          </a:p>
          <a:p>
            <a:endParaRPr lang="en-CA" sz="1200"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735561" y="5517232"/>
            <a:ext cx="5339136" cy="600164"/>
          </a:xfrm>
          <a:prstGeom prst="rect">
            <a:avLst/>
          </a:prstGeom>
        </p:spPr>
        <p:txBody>
          <a:bodyPr wrap="square">
            <a:spAutoFit/>
          </a:bodyPr>
          <a:lstStyle/>
          <a:p>
            <a:pPr algn="l"/>
            <a:r>
              <a:rPr lang="en-US" sz="1100" dirty="0"/>
              <a:t>Nearly all Chrome OS devices that include an Infineon TPM chip are affected, and although large-scale attacks are not possible, a practical exploit already exists for targeted attacks</a:t>
            </a:r>
            <a:r>
              <a:rPr lang="en-US" sz="1100" dirty="0" smtClean="0"/>
              <a:t>.</a:t>
            </a:r>
            <a:endParaRPr lang="en-CA" sz="1100" dirty="0"/>
          </a:p>
        </p:txBody>
      </p:sp>
      <p:cxnSp>
        <p:nvCxnSpPr>
          <p:cNvPr id="29" name="Straight Connector 21"/>
          <p:cNvCxnSpPr/>
          <p:nvPr/>
        </p:nvCxnSpPr>
        <p:spPr>
          <a:xfrm>
            <a:off x="428793" y="5553236"/>
            <a:ext cx="5614077" cy="564160"/>
          </a:xfrm>
          <a:prstGeom prst="bentConnector3">
            <a:avLst>
              <a:gd name="adj1" fmla="val 5597"/>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Oval 145407"/>
          <p:cNvSpPr/>
          <p:nvPr/>
        </p:nvSpPr>
        <p:spPr>
          <a:xfrm>
            <a:off x="243471" y="5409220"/>
            <a:ext cx="277129"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FFFFFF"/>
              </a:solidFill>
            </a:endParaRPr>
          </a:p>
        </p:txBody>
      </p:sp>
      <p:sp>
        <p:nvSpPr>
          <p:cNvPr id="43" name="TextBox 48"/>
          <p:cNvSpPr txBox="1"/>
          <p:nvPr/>
        </p:nvSpPr>
        <p:spPr>
          <a:xfrm>
            <a:off x="233956" y="5373216"/>
            <a:ext cx="277129" cy="307777"/>
          </a:xfrm>
          <a:prstGeom prst="rect">
            <a:avLst/>
          </a:prstGeom>
          <a:noFill/>
        </p:spPr>
        <p:txBody>
          <a:bodyPr wrap="square" rtlCol="0">
            <a:spAutoFit/>
          </a:bodyPr>
          <a:lstStyle/>
          <a:p>
            <a:r>
              <a:rPr lang="en-CA" sz="1400" dirty="0">
                <a:solidFill>
                  <a:schemeClr val="bg1"/>
                </a:solidFill>
              </a:rPr>
              <a:t>4</a:t>
            </a:r>
          </a:p>
        </p:txBody>
      </p:sp>
    </p:spTree>
    <p:extLst>
      <p:ext uri="{BB962C8B-B14F-4D97-AF65-F5344CB8AC3E}">
        <p14:creationId xmlns:p14="http://schemas.microsoft.com/office/powerpoint/2010/main" val="216942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2663788" y="2665080"/>
            <a:ext cx="2409841" cy="479961"/>
          </a:xfrm>
          <a:prstGeom prst="rect">
            <a:avLst/>
          </a:prstGeom>
        </p:spPr>
      </p:pic>
      <p:sp>
        <p:nvSpPr>
          <p:cNvPr id="5" name="TextBox 4"/>
          <p:cNvSpPr txBox="1"/>
          <p:nvPr/>
        </p:nvSpPr>
        <p:spPr>
          <a:xfrm>
            <a:off x="6264187" y="2751171"/>
            <a:ext cx="2772309" cy="307777"/>
          </a:xfrm>
          <a:prstGeom prst="rect">
            <a:avLst/>
          </a:prstGeom>
          <a:noFill/>
        </p:spPr>
        <p:txBody>
          <a:bodyPr wrap="square" rtlCol="0">
            <a:spAutoFit/>
          </a:bodyPr>
          <a:lstStyle/>
          <a:p>
            <a:pPr algn="ctr"/>
            <a:r>
              <a:rPr lang="en-CA" sz="1400" dirty="0">
                <a:solidFill>
                  <a:srgbClr val="FFFFFF"/>
                </a:solidFill>
                <a:latin typeface="+mj-lt"/>
                <a:ea typeface="Roboto Condensed" charset="0"/>
                <a:cs typeface="Roboto Condensed" charset="0"/>
              </a:rPr>
              <a:t>Welcome </a:t>
            </a:r>
            <a:r>
              <a:rPr lang="en-CA" sz="1400" dirty="0" smtClean="0">
                <a:solidFill>
                  <a:srgbClr val="FFFFFF"/>
                </a:solidFill>
                <a:latin typeface="+mj-lt"/>
                <a:ea typeface="Roboto Condensed" charset="0"/>
                <a:cs typeface="Roboto Condensed" charset="0"/>
              </a:rPr>
              <a:t>to </a:t>
            </a:r>
            <a:r>
              <a:rPr lang="en-CA" sz="1400" dirty="0">
                <a:solidFill>
                  <a:srgbClr val="FFFFFF"/>
                </a:solidFill>
                <a:latin typeface="+mj-lt"/>
                <a:ea typeface="Roboto Condensed" charset="0"/>
                <a:cs typeface="Roboto Condensed" charset="0"/>
              </a:rPr>
              <a:t>our </a:t>
            </a:r>
            <a:r>
              <a:rPr lang="en-CA" sz="1400" dirty="0" smtClean="0">
                <a:solidFill>
                  <a:srgbClr val="FFFFFF"/>
                </a:solidFill>
                <a:latin typeface="+mj-lt"/>
                <a:ea typeface="Roboto Condensed" charset="0"/>
                <a:cs typeface="Roboto Condensed" charset="0"/>
              </a:rPr>
              <a:t>team</a:t>
            </a:r>
            <a:r>
              <a:rPr lang="en-CA" sz="1400"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2182625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 y="0"/>
            <a:ext cx="9152884" cy="6858000"/>
          </a:xfrm>
          <a:prstGeom prst="rect">
            <a:avLst/>
          </a:prstGeom>
        </p:spPr>
      </p:pic>
      <p:sp>
        <p:nvSpPr>
          <p:cNvPr id="5" name="TextBox 4"/>
          <p:cNvSpPr txBox="1"/>
          <p:nvPr/>
        </p:nvSpPr>
        <p:spPr>
          <a:xfrm>
            <a:off x="215516" y="2564904"/>
            <a:ext cx="6732241" cy="830997"/>
          </a:xfrm>
          <a:prstGeom prst="rect">
            <a:avLst/>
          </a:prstGeom>
          <a:noFill/>
          <a:effectLst>
            <a:softEdge rad="127000"/>
          </a:effectLst>
        </p:spPr>
        <p:txBody>
          <a:bodyPr wrap="square" rtlCol="0">
            <a:spAutoFit/>
          </a:bodyPr>
          <a:lstStyle/>
          <a:p>
            <a:pPr algn="r"/>
            <a:r>
              <a:rPr lang="en-US" sz="3200" b="1" dirty="0" smtClean="0">
                <a:solidFill>
                  <a:srgbClr val="FFFFFF">
                    <a:alpha val="95000"/>
                  </a:srgbClr>
                </a:solidFill>
                <a:effectLst>
                  <a:glow rad="12700">
                    <a:srgbClr val="243F54">
                      <a:alpha val="40000"/>
                    </a:srgbClr>
                  </a:glow>
                </a:effectLst>
                <a:latin typeface="+mn-lt"/>
                <a:ea typeface="Montserrat Black" charset="0"/>
                <a:cs typeface="Montserrat Black" charset="0"/>
              </a:rPr>
              <a:t>Threat Landscape Briefing</a:t>
            </a:r>
            <a:r>
              <a:rPr lang="en-US" sz="4400" b="1" dirty="0" smtClean="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t/>
            </a:r>
            <a:br>
              <a:rPr lang="en-US" sz="4400" b="1" dirty="0" smtClean="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br>
            <a:r>
              <a:rPr lang="en-US" sz="1600" dirty="0" smtClean="0">
                <a:solidFill>
                  <a:srgbClr val="FFFFFF">
                    <a:alpha val="95000"/>
                  </a:srgbClr>
                </a:solidFill>
                <a:effectLst>
                  <a:glow rad="12700">
                    <a:srgbClr val="243F54">
                      <a:alpha val="40000"/>
                    </a:srgbClr>
                  </a:glow>
                </a:effectLst>
                <a:latin typeface="+mn-lt"/>
                <a:ea typeface="Montserrat Light" charset="0"/>
                <a:cs typeface="Montserrat Light" charset="0"/>
              </a:rPr>
              <a:t>November 2017</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1418" y="44624"/>
            <a:ext cx="2113110" cy="657209"/>
          </a:xfrm>
          <a:prstGeom prst="rect">
            <a:avLst/>
          </a:prstGeom>
        </p:spPr>
      </p:pic>
    </p:spTree>
    <p:extLst>
      <p:ext uri="{BB962C8B-B14F-4D97-AF65-F5344CB8AC3E}">
        <p14:creationId xmlns:p14="http://schemas.microsoft.com/office/powerpoint/2010/main" val="1957259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 y="-2219"/>
            <a:ext cx="9144000" cy="6858000"/>
          </a:xfrm>
          <a:prstGeom prst="rect">
            <a:avLst/>
          </a:prstGeom>
        </p:spPr>
      </p:pic>
      <p:sp>
        <p:nvSpPr>
          <p:cNvPr id="11" name="TextBox 10"/>
          <p:cNvSpPr txBox="1"/>
          <p:nvPr/>
        </p:nvSpPr>
        <p:spPr>
          <a:xfrm>
            <a:off x="-360548" y="800708"/>
            <a:ext cx="3658382" cy="1017202"/>
          </a:xfrm>
          <a:prstGeom prst="rect">
            <a:avLst/>
          </a:prstGeom>
          <a:noFill/>
        </p:spPr>
        <p:txBody>
          <a:bodyPr wrap="square" rtlCol="0">
            <a:spAutoFit/>
          </a:bodyPr>
          <a:lstStyle/>
          <a:p>
            <a:pPr marL="534988" algn="r">
              <a:lnSpc>
                <a:spcPct val="90000"/>
              </a:lnSpc>
              <a:spcAft>
                <a:spcPts val="300"/>
              </a:spcAft>
            </a:pPr>
            <a:r>
              <a:rPr lang="en-CA" sz="3200" b="1" dirty="0" smtClean="0">
                <a:solidFill>
                  <a:schemeClr val="accent1"/>
                </a:solidFill>
                <a:latin typeface="+mn-lt"/>
                <a:ea typeface="Montserrat Light" charset="0"/>
                <a:cs typeface="Montserrat Light" charset="0"/>
              </a:rPr>
              <a:t>Threat Briefing </a:t>
            </a:r>
          </a:p>
          <a:p>
            <a:pPr marL="534988" algn="r">
              <a:lnSpc>
                <a:spcPct val="90000"/>
              </a:lnSpc>
              <a:spcAft>
                <a:spcPts val="300"/>
              </a:spcAft>
            </a:pPr>
            <a:r>
              <a:rPr lang="en-CA" sz="3200" b="1" dirty="0" smtClean="0">
                <a:solidFill>
                  <a:schemeClr val="accent1"/>
                </a:solidFill>
                <a:latin typeface="+mn-lt"/>
                <a:ea typeface="Montserrat Black" charset="0"/>
                <a:cs typeface="Montserrat Black" charset="0"/>
              </a:rPr>
              <a:t>Analysts</a:t>
            </a:r>
            <a:endParaRPr lang="en-CA" sz="3200" b="1" spc="300" dirty="0">
              <a:solidFill>
                <a:schemeClr val="accent1"/>
              </a:solidFill>
              <a:latin typeface="+mn-lt"/>
              <a:ea typeface="Montserrat Black" charset="0"/>
              <a:cs typeface="Montserrat Black" charset="0"/>
            </a:endParaRPr>
          </a:p>
        </p:txBody>
      </p:sp>
      <p:grpSp>
        <p:nvGrpSpPr>
          <p:cNvPr id="17" name="Group 41"/>
          <p:cNvGrpSpPr/>
          <p:nvPr/>
        </p:nvGrpSpPr>
        <p:grpSpPr>
          <a:xfrm>
            <a:off x="3815916" y="1052736"/>
            <a:ext cx="5148572" cy="1069834"/>
            <a:chOff x="3887924" y="2680188"/>
            <a:chExt cx="5148572" cy="1069834"/>
          </a:xfrm>
        </p:grpSpPr>
        <p:sp>
          <p:nvSpPr>
            <p:cNvPr id="8" name="Title 2"/>
            <p:cNvSpPr txBox="1">
              <a:spLocks/>
            </p:cNvSpPr>
            <p:nvPr/>
          </p:nvSpPr>
          <p:spPr>
            <a:xfrm>
              <a:off x="4985030" y="2783057"/>
              <a:ext cx="4051466"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a:solidFill>
                    <a:schemeClr val="accent1"/>
                  </a:solidFill>
                  <a:ea typeface="Roboto Condensed" charset="0"/>
                  <a:cs typeface="Roboto Condensed" charset="0"/>
                </a:rPr>
                <a:t>TJ Minichillo, MBA, CISSP</a:t>
              </a:r>
              <a:r>
                <a:rPr lang="en-CA" sz="2400" b="0" dirty="0" smtClean="0">
                  <a:solidFill>
                    <a:schemeClr val="accent1">
                      <a:lumMod val="75000"/>
                    </a:schemeClr>
                  </a:solidFill>
                  <a:latin typeface="+mj-lt"/>
                  <a:ea typeface="Roboto Condensed" charset="0"/>
                  <a:cs typeface="Roboto Condensed" charset="0"/>
                </a:rPr>
                <a:t/>
              </a:r>
              <a:br>
                <a:rPr lang="en-CA" sz="2400" b="0" dirty="0" smtClean="0">
                  <a:solidFill>
                    <a:schemeClr val="accent1">
                      <a:lumMod val="75000"/>
                    </a:schemeClr>
                  </a:solidFill>
                  <a:latin typeface="+mj-lt"/>
                  <a:ea typeface="Roboto Condensed" charset="0"/>
                  <a:cs typeface="Roboto Condensed" charset="0"/>
                </a:rPr>
              </a:br>
              <a:r>
                <a:rPr lang="en-CA" sz="1400" b="0" dirty="0">
                  <a:solidFill>
                    <a:schemeClr val="accent1"/>
                  </a:solidFill>
                  <a:ea typeface="Roboto Condensed" charset="0"/>
                  <a:cs typeface="Roboto Condensed" charset="0"/>
                </a:rPr>
                <a:t>Senior Director – Security, Risk &amp; Compliance</a:t>
              </a:r>
              <a:br>
                <a:rPr lang="en-CA" sz="1400" b="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Info-Tech Research </a:t>
              </a:r>
              <a:r>
                <a:rPr lang="en-CA" sz="1400" b="0" dirty="0" smtClean="0">
                  <a:solidFill>
                    <a:schemeClr val="accent1"/>
                  </a:solidFill>
                  <a:ea typeface="Roboto Condensed" charset="0"/>
                  <a:cs typeface="Roboto Condensed" charset="0"/>
                </a:rPr>
                <a:t>Group</a:t>
              </a:r>
              <a:endParaRPr lang="en-CA" sz="1400" b="0" dirty="0">
                <a:solidFill>
                  <a:schemeClr val="accent1"/>
                </a:solidFill>
                <a:ea typeface="Roboto Condensed" charset="0"/>
                <a:cs typeface="Roboto Condensed" charset="0"/>
              </a:endParaRPr>
            </a:p>
          </p:txBody>
        </p:sp>
        <p:pic>
          <p:nvPicPr>
            <p:cNvPr id="12"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87924" y="2680188"/>
              <a:ext cx="989951" cy="1069834"/>
            </a:xfrm>
            <a:prstGeom prst="rect">
              <a:avLst/>
            </a:prstGeom>
          </p:spPr>
        </p:pic>
      </p:grpSp>
      <p:grpSp>
        <p:nvGrpSpPr>
          <p:cNvPr id="3" name="Group 57"/>
          <p:cNvGrpSpPr/>
          <p:nvPr/>
        </p:nvGrpSpPr>
        <p:grpSpPr>
          <a:xfrm>
            <a:off x="3815916" y="4487376"/>
            <a:ext cx="5206696" cy="983930"/>
            <a:chOff x="3794788" y="5726910"/>
            <a:chExt cx="5206696" cy="983930"/>
          </a:xfrm>
        </p:grpSpPr>
        <p:sp>
          <p:nvSpPr>
            <p:cNvPr id="30" name="Title 2"/>
            <p:cNvSpPr txBox="1">
              <a:spLocks/>
            </p:cNvSpPr>
            <p:nvPr/>
          </p:nvSpPr>
          <p:spPr>
            <a:xfrm>
              <a:off x="4842514" y="5786827"/>
              <a:ext cx="4158970"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a:solidFill>
                    <a:schemeClr val="accent1"/>
                  </a:solidFill>
                  <a:ea typeface="Roboto Condensed" charset="0"/>
                  <a:cs typeface="Roboto Condensed" charset="0"/>
                </a:rPr>
                <a:t>Ian </a:t>
              </a:r>
              <a:r>
                <a:rPr lang="en-CA" sz="2000" dirty="0" smtClean="0">
                  <a:solidFill>
                    <a:schemeClr val="accent1"/>
                  </a:solidFill>
                  <a:ea typeface="Roboto Condensed" charset="0"/>
                  <a:cs typeface="Roboto Condensed" charset="0"/>
                </a:rPr>
                <a:t>Mulholland</a:t>
              </a:r>
            </a:p>
            <a:p>
              <a:r>
                <a:rPr lang="en-CA" sz="1400" b="0" dirty="0" smtClean="0">
                  <a:solidFill>
                    <a:schemeClr val="accent1"/>
                  </a:solidFill>
                  <a:ea typeface="Roboto Condensed" charset="0"/>
                  <a:cs typeface="Roboto Condensed" charset="0"/>
                </a:rPr>
                <a:t>Consulting Analyst – Security, Risk &amp; Compliance</a:t>
              </a:r>
              <a:br>
                <a:rPr lang="en-CA" sz="1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Info-Tech Research Group</a:t>
              </a:r>
              <a:r>
                <a:rPr lang="en-CA" sz="1400" b="0" dirty="0" smtClean="0">
                  <a:ea typeface="Roboto" panose="02000000000000000000" pitchFamily="2" charset="0"/>
                </a:rPr>
                <a:t/>
              </a:r>
              <a:br>
                <a:rPr lang="en-CA" sz="1400" b="0" dirty="0" smtClean="0">
                  <a:ea typeface="Roboto" panose="02000000000000000000" pitchFamily="2" charset="0"/>
                </a:rPr>
              </a:br>
              <a:endParaRPr lang="en-CA" sz="1400" dirty="0"/>
            </a:p>
          </p:txBody>
        </p:sp>
        <p:pic>
          <p:nvPicPr>
            <p:cNvPr id="21"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788" y="5726910"/>
              <a:ext cx="983930" cy="983930"/>
            </a:xfrm>
            <a:prstGeom prst="rect">
              <a:avLst/>
            </a:prstGeom>
          </p:spPr>
        </p:pic>
      </p:grpSp>
      <p:grpSp>
        <p:nvGrpSpPr>
          <p:cNvPr id="14" name="Group 26"/>
          <p:cNvGrpSpPr/>
          <p:nvPr/>
        </p:nvGrpSpPr>
        <p:grpSpPr>
          <a:xfrm>
            <a:off x="3815916" y="2294743"/>
            <a:ext cx="5206758" cy="864357"/>
            <a:chOff x="3741095" y="3031210"/>
            <a:chExt cx="5206758" cy="864357"/>
          </a:xfrm>
        </p:grpSpPr>
        <p:sp>
          <p:nvSpPr>
            <p:cNvPr id="15" name="Title 2"/>
            <p:cNvSpPr txBox="1">
              <a:spLocks/>
            </p:cNvSpPr>
            <p:nvPr/>
          </p:nvSpPr>
          <p:spPr>
            <a:xfrm>
              <a:off x="4788883" y="3031340"/>
              <a:ext cx="4158970"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a:solidFill>
                    <a:schemeClr val="accent1"/>
                  </a:solidFill>
                  <a:ea typeface="Roboto Condensed" charset="0"/>
                  <a:cs typeface="Roboto Condensed" charset="0"/>
                </a:rPr>
                <a:t>Jessica Ireland</a:t>
              </a:r>
            </a:p>
            <a:p>
              <a:r>
                <a:rPr lang="en-CA" sz="1400" b="0" dirty="0">
                  <a:solidFill>
                    <a:schemeClr val="accent1"/>
                  </a:solidFill>
                  <a:ea typeface="Roboto Condensed" charset="0"/>
                  <a:cs typeface="Roboto Condensed" charset="0"/>
                </a:rPr>
                <a:t>Associate. Director – Security, Risk &amp; Compliance</a:t>
              </a:r>
              <a:br>
                <a:rPr lang="en-CA" sz="1400" b="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Info-Tech Research Group</a:t>
              </a:r>
              <a:r>
                <a:rPr lang="en-CA" sz="1400" b="0" dirty="0">
                  <a:ea typeface="Roboto" panose="02000000000000000000" pitchFamily="2" charset="0"/>
                </a:rPr>
                <a:t/>
              </a:r>
              <a:br>
                <a:rPr lang="en-CA" sz="1400" b="0" dirty="0">
                  <a:ea typeface="Roboto" panose="02000000000000000000" pitchFamily="2" charset="0"/>
                </a:rPr>
              </a:br>
              <a:endParaRPr lang="en-CA" sz="1400" dirty="0"/>
            </a:p>
          </p:txBody>
        </p:sp>
        <p:pic>
          <p:nvPicPr>
            <p:cNvPr id="16" name="Picture 30"/>
            <p:cNvPicPr>
              <a:picLocks noChangeAspect="1"/>
            </p:cNvPicPr>
            <p:nvPr/>
          </p:nvPicPr>
          <p:blipFill>
            <a:blip r:embed="rId6"/>
            <a:stretch>
              <a:fillRect/>
            </a:stretch>
          </p:blipFill>
          <p:spPr>
            <a:xfrm>
              <a:off x="3741095" y="3031210"/>
              <a:ext cx="990013" cy="864357"/>
            </a:xfrm>
            <a:prstGeom prst="rect">
              <a:avLst/>
            </a:prstGeom>
          </p:spPr>
        </p:pic>
      </p:grpSp>
      <p:grpSp>
        <p:nvGrpSpPr>
          <p:cNvPr id="19" name="Group 36"/>
          <p:cNvGrpSpPr/>
          <p:nvPr/>
        </p:nvGrpSpPr>
        <p:grpSpPr>
          <a:xfrm>
            <a:off x="3815916" y="3331273"/>
            <a:ext cx="5206696" cy="983930"/>
            <a:chOff x="3794788" y="2408614"/>
            <a:chExt cx="5206696" cy="983930"/>
          </a:xfrm>
        </p:grpSpPr>
        <p:sp>
          <p:nvSpPr>
            <p:cNvPr id="22" name="Title 2"/>
            <p:cNvSpPr txBox="1">
              <a:spLocks/>
            </p:cNvSpPr>
            <p:nvPr/>
          </p:nvSpPr>
          <p:spPr>
            <a:xfrm>
              <a:off x="4866629" y="2468531"/>
              <a:ext cx="4134855"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dirty="0">
                  <a:solidFill>
                    <a:schemeClr val="accent1"/>
                  </a:solidFill>
                  <a:ea typeface="Roboto Condensed" charset="0"/>
                  <a:cs typeface="Roboto Condensed" charset="0"/>
                </a:rPr>
                <a:t>Céline Gravelines, MSc, GSEC</a:t>
              </a:r>
              <a:r>
                <a:rPr lang="en-CA" sz="2000" dirty="0">
                  <a:solidFill>
                    <a:schemeClr val="accent1"/>
                  </a:solidFill>
                  <a:ea typeface="Roboto Condensed" charset="0"/>
                  <a:cs typeface="Roboto Condensed" charset="0"/>
                </a:rPr>
                <a:t/>
              </a:r>
              <a:br>
                <a:rPr lang="en-CA" sz="200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Research Manager – Security, Risk &amp; Compliance</a:t>
              </a:r>
              <a:br>
                <a:rPr lang="en-CA" sz="1400" b="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Info-Tech Research Group</a:t>
              </a:r>
              <a:br>
                <a:rPr lang="en-CA" sz="1400" b="0" dirty="0">
                  <a:solidFill>
                    <a:schemeClr val="accent1"/>
                  </a:solidFill>
                  <a:ea typeface="Roboto Condensed" charset="0"/>
                  <a:cs typeface="Roboto Condensed" charset="0"/>
                </a:rPr>
              </a:br>
              <a:endParaRPr lang="en-CA" sz="1400" b="0" dirty="0">
                <a:solidFill>
                  <a:schemeClr val="accent1"/>
                </a:solidFill>
                <a:ea typeface="Roboto Condensed" charset="0"/>
                <a:cs typeface="Roboto Condensed" charset="0"/>
              </a:endParaRPr>
            </a:p>
          </p:txBody>
        </p:sp>
        <p:pic>
          <p:nvPicPr>
            <p:cNvPr id="23"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4788" y="2408614"/>
              <a:ext cx="983930" cy="983930"/>
            </a:xfrm>
            <a:prstGeom prst="rect">
              <a:avLst/>
            </a:prstGeom>
          </p:spPr>
        </p:pic>
      </p:grpSp>
      <p:grpSp>
        <p:nvGrpSpPr>
          <p:cNvPr id="28" name="Group 34"/>
          <p:cNvGrpSpPr/>
          <p:nvPr/>
        </p:nvGrpSpPr>
        <p:grpSpPr>
          <a:xfrm>
            <a:off x="3815916" y="5643478"/>
            <a:ext cx="5132897" cy="1024025"/>
            <a:chOff x="4011103" y="4137258"/>
            <a:chExt cx="5132897" cy="1024025"/>
          </a:xfrm>
        </p:grpSpPr>
        <p:sp>
          <p:nvSpPr>
            <p:cNvPr id="29" name="Title 2"/>
            <p:cNvSpPr txBox="1">
              <a:spLocks/>
            </p:cNvSpPr>
            <p:nvPr/>
          </p:nvSpPr>
          <p:spPr>
            <a:xfrm>
              <a:off x="4985030" y="4197175"/>
              <a:ext cx="4158970"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0" hangingPunct="0"/>
              <a:r>
                <a:rPr lang="en-CA" sz="2000" b="1" dirty="0">
                  <a:solidFill>
                    <a:schemeClr val="accent1"/>
                  </a:solidFill>
                  <a:latin typeface="+mn-lt"/>
                  <a:ea typeface="Roboto Condensed" charset="0"/>
                  <a:cs typeface="Roboto Condensed" charset="0"/>
                </a:rPr>
                <a:t>Azzam Jivraj</a:t>
              </a:r>
              <a:br>
                <a:rPr lang="en-CA" sz="2000" b="1" dirty="0">
                  <a:solidFill>
                    <a:schemeClr val="accent1"/>
                  </a:solidFill>
                  <a:latin typeface="+mn-lt"/>
                  <a:ea typeface="Roboto Condensed" charset="0"/>
                  <a:cs typeface="Roboto Condensed" charset="0"/>
                </a:rPr>
              </a:br>
              <a:r>
                <a:rPr lang="en-CA" sz="1400" dirty="0">
                  <a:solidFill>
                    <a:schemeClr val="accent1"/>
                  </a:solidFill>
                  <a:latin typeface="+mn-lt"/>
                  <a:ea typeface="Roboto Condensed" charset="0"/>
                  <a:cs typeface="Roboto Condensed" charset="0"/>
                </a:rPr>
                <a:t>Consulting Analyst – Security, Risk &amp; Compliance</a:t>
              </a:r>
              <a:br>
                <a:rPr lang="en-CA" sz="1400" dirty="0">
                  <a:solidFill>
                    <a:schemeClr val="accent1"/>
                  </a:solidFill>
                  <a:latin typeface="+mn-lt"/>
                  <a:ea typeface="Roboto Condensed" charset="0"/>
                  <a:cs typeface="Roboto Condensed" charset="0"/>
                </a:rPr>
              </a:br>
              <a:r>
                <a:rPr lang="en-CA" sz="1400" dirty="0">
                  <a:solidFill>
                    <a:schemeClr val="accent1"/>
                  </a:solidFill>
                  <a:latin typeface="+mn-lt"/>
                  <a:ea typeface="Roboto Condensed" charset="0"/>
                  <a:cs typeface="Roboto Condensed" charset="0"/>
                </a:rPr>
                <a:t>Info-Tech Research Group</a:t>
              </a:r>
              <a:br>
                <a:rPr lang="en-CA" sz="1400" dirty="0">
                  <a:solidFill>
                    <a:schemeClr val="accent1"/>
                  </a:solidFill>
                  <a:latin typeface="+mn-lt"/>
                  <a:ea typeface="Roboto Condensed" charset="0"/>
                  <a:cs typeface="Roboto Condensed" charset="0"/>
                </a:rPr>
              </a:br>
              <a:endParaRPr lang="en-CA" sz="1400" dirty="0">
                <a:solidFill>
                  <a:schemeClr val="accent1"/>
                </a:solidFill>
                <a:latin typeface="+mn-lt"/>
                <a:ea typeface="Roboto Condensed" charset="0"/>
                <a:cs typeface="Roboto Condensed" charset="0"/>
              </a:endParaRPr>
            </a:p>
          </p:txBody>
        </p:sp>
        <p:pic>
          <p:nvPicPr>
            <p:cNvPr id="31" name="Picture 3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011103" y="4137258"/>
              <a:ext cx="993582" cy="1024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93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5"/>
            <a:ext cx="9144000" cy="6858000"/>
          </a:xfrm>
          <a:prstGeom prst="rect">
            <a:avLst/>
          </a:prstGeom>
        </p:spPr>
      </p:pic>
      <p:sp>
        <p:nvSpPr>
          <p:cNvPr id="42" name="TextBox 41"/>
          <p:cNvSpPr txBox="1"/>
          <p:nvPr/>
        </p:nvSpPr>
        <p:spPr>
          <a:xfrm>
            <a:off x="-287403" y="1448650"/>
            <a:ext cx="2622176" cy="461665"/>
          </a:xfrm>
          <a:prstGeom prst="rect">
            <a:avLst/>
          </a:prstGeom>
          <a:noFill/>
        </p:spPr>
        <p:txBody>
          <a:bodyPr wrap="square" rtlCol="0">
            <a:spAutoFit/>
          </a:bodyPr>
          <a:lstStyle/>
          <a:p>
            <a:pPr defTabSz="403433"/>
            <a:r>
              <a:rPr lang="en-US" sz="2400" b="1" dirty="0" smtClean="0">
                <a:solidFill>
                  <a:schemeClr val="bg1"/>
                </a:solidFill>
                <a:latin typeface="+mj-lt"/>
                <a:ea typeface="Roboto Condensed" charset="0"/>
                <a:cs typeface="Roboto Condensed" charset="0"/>
              </a:rPr>
              <a:t>Topics</a:t>
            </a:r>
            <a:endParaRPr lang="en-US" sz="2400" b="1" dirty="0">
              <a:solidFill>
                <a:schemeClr val="bg1"/>
              </a:solidFill>
              <a:latin typeface="+mj-lt"/>
              <a:ea typeface="Roboto Condensed" charset="0"/>
              <a:cs typeface="Roboto Condensed" charset="0"/>
            </a:endParaRPr>
          </a:p>
        </p:txBody>
      </p:sp>
      <p:sp>
        <p:nvSpPr>
          <p:cNvPr id="22" name="TextBox 21"/>
          <p:cNvSpPr txBox="1"/>
          <p:nvPr/>
        </p:nvSpPr>
        <p:spPr>
          <a:xfrm>
            <a:off x="6336196" y="332656"/>
            <a:ext cx="2363813" cy="480131"/>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Agenda</a:t>
            </a:r>
            <a:endParaRPr lang="en-CA" sz="2800" b="1" spc="300" dirty="0">
              <a:solidFill>
                <a:schemeClr val="bg1"/>
              </a:solidFill>
              <a:latin typeface="+mn-lt"/>
              <a:ea typeface="Montserrat Black" charset="0"/>
              <a:cs typeface="Montserrat Black" charset="0"/>
            </a:endParaRPr>
          </a:p>
        </p:txBody>
      </p:sp>
      <p:sp>
        <p:nvSpPr>
          <p:cNvPr id="23" name="object 3"/>
          <p:cNvSpPr txBox="1"/>
          <p:nvPr/>
        </p:nvSpPr>
        <p:spPr>
          <a:xfrm>
            <a:off x="539552" y="2204864"/>
            <a:ext cx="4653850" cy="4011226"/>
          </a:xfrm>
          <a:prstGeom prst="rect">
            <a:avLst/>
          </a:prstGeom>
        </p:spPr>
        <p:txBody>
          <a:bodyPr vert="horz" wrap="square" lIns="0" tIns="0" rIns="0" bIns="0" rtlCol="0">
            <a:spAutoFit/>
          </a:bodyPr>
          <a:lstStyle/>
          <a:p>
            <a:pPr marL="11206" marR="186028" algn="l" defTabSz="403433">
              <a:lnSpc>
                <a:spcPct val="104200"/>
              </a:lnSpc>
            </a:pPr>
            <a:r>
              <a:rPr lang="en-US" b="1" spc="-9" dirty="0">
                <a:solidFill>
                  <a:srgbClr val="0070C0"/>
                </a:solidFill>
                <a:latin typeface="+mj-lt"/>
                <a:ea typeface="Roboto Condensed" charset="0"/>
                <a:cs typeface="Roboto Condensed" charset="0"/>
              </a:rPr>
              <a:t>Introduction</a:t>
            </a:r>
            <a:endParaRPr lang="en-US" b="1" dirty="0">
              <a:solidFill>
                <a:srgbClr val="0070C0"/>
              </a:solidFill>
              <a:latin typeface="+mj-lt"/>
              <a:ea typeface="Roboto Condensed" charset="0"/>
              <a:cs typeface="Roboto Condensed" charset="0"/>
            </a:endParaRPr>
          </a:p>
          <a:p>
            <a:pPr marL="11206" marR="186028" algn="l" defTabSz="403433">
              <a:lnSpc>
                <a:spcPct val="104200"/>
              </a:lnSpc>
            </a:pPr>
            <a:endParaRPr lang="en-US" b="1" spc="-4" dirty="0">
              <a:solidFill>
                <a:srgbClr val="636466"/>
              </a:solidFill>
              <a:latin typeface="+mj-lt"/>
              <a:ea typeface="Roboto Condensed" charset="0"/>
              <a:cs typeface="Roboto Condensed" charset="0"/>
            </a:endParaRPr>
          </a:p>
          <a:p>
            <a:pPr marL="11206" marR="186028" algn="l" defTabSz="403433">
              <a:lnSpc>
                <a:spcPct val="104200"/>
              </a:lnSpc>
            </a:pPr>
            <a:r>
              <a:rPr lang="en-CA" b="1" spc="-4" dirty="0" smtClean="0">
                <a:solidFill>
                  <a:srgbClr val="0070C0"/>
                </a:solidFill>
                <a:latin typeface="+mj-lt"/>
                <a:ea typeface="Roboto Condensed" charset="0"/>
                <a:cs typeface="Roboto Condensed" charset="0"/>
              </a:rPr>
              <a:t>Cybersecurity</a:t>
            </a:r>
            <a:endParaRPr lang="en-CA" b="1" spc="-4" dirty="0">
              <a:solidFill>
                <a:srgbClr val="0070C0"/>
              </a:solidFill>
              <a:latin typeface="+mj-lt"/>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US" sz="1600" dirty="0">
                <a:solidFill>
                  <a:schemeClr val="accent1"/>
                </a:solidFill>
                <a:latin typeface="+mn-lt"/>
                <a:ea typeface="Roboto Condensed" charset="0"/>
                <a:cs typeface="Roboto Condensed" charset="0"/>
              </a:rPr>
              <a:t>Round-up </a:t>
            </a:r>
            <a:r>
              <a:rPr lang="en-US" sz="1600" dirty="0" smtClean="0">
                <a:solidFill>
                  <a:schemeClr val="accent1"/>
                </a:solidFill>
                <a:latin typeface="+mn-lt"/>
                <a:ea typeface="Roboto Condensed" charset="0"/>
                <a:cs typeface="Roboto Condensed" charset="0"/>
              </a:rPr>
              <a:t>– Cybersecurity </a:t>
            </a:r>
            <a:r>
              <a:rPr lang="en-US" sz="1600" dirty="0">
                <a:solidFill>
                  <a:schemeClr val="accent1"/>
                </a:solidFill>
                <a:latin typeface="+mn-lt"/>
                <a:ea typeface="Roboto Condensed" charset="0"/>
                <a:cs typeface="Roboto Condensed" charset="0"/>
              </a:rPr>
              <a:t>Awareness </a:t>
            </a:r>
            <a:r>
              <a:rPr lang="en-US" sz="1600" dirty="0" smtClean="0">
                <a:solidFill>
                  <a:schemeClr val="accent1"/>
                </a:solidFill>
                <a:latin typeface="+mn-lt"/>
                <a:ea typeface="Roboto Condensed" charset="0"/>
                <a:cs typeface="Roboto Condensed" charset="0"/>
              </a:rPr>
              <a:t>Month</a:t>
            </a:r>
            <a:endParaRPr lang="en-CA" sz="1600" dirty="0">
              <a:solidFill>
                <a:schemeClr val="accent1"/>
              </a:solidFill>
              <a:latin typeface="+mn-lt"/>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CA" sz="1600" dirty="0">
                <a:solidFill>
                  <a:schemeClr val="accent1"/>
                </a:solidFill>
                <a:latin typeface="+mn-lt"/>
                <a:ea typeface="Roboto Condensed" charset="0"/>
                <a:cs typeface="Roboto Condensed" charset="0"/>
              </a:rPr>
              <a:t>Yahoo Data </a:t>
            </a:r>
            <a:r>
              <a:rPr lang="en-CA" sz="1600" dirty="0" smtClean="0">
                <a:solidFill>
                  <a:schemeClr val="accent1"/>
                </a:solidFill>
                <a:latin typeface="+mn-lt"/>
                <a:ea typeface="Roboto Condensed" charset="0"/>
                <a:cs typeface="Roboto Condensed" charset="0"/>
              </a:rPr>
              <a:t>Breach</a:t>
            </a:r>
            <a:endParaRPr lang="en-CA" sz="1600" b="1" spc="-4" dirty="0">
              <a:solidFill>
                <a:schemeClr val="accent1"/>
              </a:solidFill>
              <a:latin typeface="+mn-lt"/>
              <a:ea typeface="Roboto Condensed" charset="0"/>
              <a:cs typeface="Roboto Condensed" charset="0"/>
            </a:endParaRPr>
          </a:p>
          <a:p>
            <a:pPr marL="11206" marR="186028" algn="l" defTabSz="403433">
              <a:lnSpc>
                <a:spcPct val="104200"/>
              </a:lnSpc>
            </a:pPr>
            <a:r>
              <a:rPr lang="en-CA" b="1" spc="-4" dirty="0">
                <a:solidFill>
                  <a:srgbClr val="0070C0"/>
                </a:solidFill>
                <a:latin typeface="+mj-lt"/>
                <a:ea typeface="Roboto Condensed" charset="0"/>
                <a:cs typeface="Roboto Condensed" charset="0"/>
              </a:rPr>
              <a:t>Threat Actor Campaigns</a:t>
            </a:r>
          </a:p>
          <a:p>
            <a:pPr marL="628650" marR="186028" lvl="1" indent="-171450" algn="l" defTabSz="403433">
              <a:lnSpc>
                <a:spcPct val="104200"/>
              </a:lnSpc>
              <a:buFont typeface="Arial" panose="020B0604020202020204" pitchFamily="34" charset="0"/>
              <a:buChar char="•"/>
            </a:pPr>
            <a:r>
              <a:rPr lang="en-US" sz="1600" dirty="0">
                <a:solidFill>
                  <a:schemeClr val="accent1"/>
                </a:solidFill>
                <a:latin typeface="+mn-lt"/>
                <a:ea typeface="Roboto Condensed" charset="0"/>
                <a:cs typeface="Roboto Condensed" charset="0"/>
              </a:rPr>
              <a:t>KnockKnock campaign targets Office 365 corporate email </a:t>
            </a:r>
            <a:r>
              <a:rPr lang="en-US" sz="1600" dirty="0" smtClean="0">
                <a:solidFill>
                  <a:schemeClr val="accent1"/>
                </a:solidFill>
                <a:latin typeface="+mn-lt"/>
                <a:ea typeface="Roboto Condensed" charset="0"/>
                <a:cs typeface="Roboto Condensed" charset="0"/>
              </a:rPr>
              <a:t>accounts</a:t>
            </a:r>
            <a:endParaRPr lang="en-CA" sz="1600" spc="-4" dirty="0">
              <a:solidFill>
                <a:schemeClr val="accent1"/>
              </a:solidFill>
              <a:latin typeface="+mn-lt"/>
              <a:ea typeface="Roboto Condensed" charset="0"/>
              <a:cs typeface="Roboto Condensed" charset="0"/>
            </a:endParaRPr>
          </a:p>
          <a:p>
            <a:pPr algn="l"/>
            <a:r>
              <a:rPr lang="en-CA" b="1" spc="-4" dirty="0">
                <a:solidFill>
                  <a:srgbClr val="0070C0"/>
                </a:solidFill>
                <a:latin typeface="+mj-lt"/>
                <a:ea typeface="Roboto Condensed" charset="0"/>
                <a:cs typeface="Roboto Condensed" charset="0"/>
              </a:rPr>
              <a:t>Regulatory, Legal, and Compliance</a:t>
            </a:r>
            <a:endParaRPr lang="en-CA" b="1" spc="-4" dirty="0">
              <a:solidFill>
                <a:srgbClr val="636466"/>
              </a:solidFill>
              <a:latin typeface="+mj-lt"/>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US" sz="1600" dirty="0">
                <a:solidFill>
                  <a:schemeClr val="accent1"/>
                </a:solidFill>
                <a:latin typeface="+mn-lt"/>
                <a:ea typeface="Roboto Condensed" charset="0"/>
                <a:cs typeface="Roboto Condensed" charset="0"/>
              </a:rPr>
              <a:t>Best and worst security functions to </a:t>
            </a:r>
            <a:r>
              <a:rPr lang="en-US" sz="1600" dirty="0" smtClean="0">
                <a:solidFill>
                  <a:schemeClr val="accent1"/>
                </a:solidFill>
                <a:latin typeface="+mn-lt"/>
                <a:ea typeface="Roboto Condensed" charset="0"/>
                <a:cs typeface="Roboto Condensed" charset="0"/>
              </a:rPr>
              <a:t>outsource</a:t>
            </a:r>
            <a:endParaRPr lang="en-CA" sz="1600" b="1" dirty="0">
              <a:solidFill>
                <a:schemeClr val="accent1"/>
              </a:solidFill>
              <a:latin typeface="+mn-lt"/>
              <a:ea typeface="Roboto Condensed" charset="0"/>
              <a:cs typeface="Roboto Condensed" charset="0"/>
            </a:endParaRPr>
          </a:p>
          <a:p>
            <a:pPr algn="l"/>
            <a:r>
              <a:rPr lang="en-CA" b="1" dirty="0">
                <a:solidFill>
                  <a:srgbClr val="0070C0"/>
                </a:solidFill>
                <a:latin typeface="+mj-lt"/>
                <a:ea typeface="Roboto Condensed" charset="0"/>
                <a:cs typeface="Roboto Condensed" charset="0"/>
              </a:rPr>
              <a:t>Exploitation and Tactics</a:t>
            </a:r>
          </a:p>
          <a:p>
            <a:pPr marL="628650" marR="186028" lvl="1" indent="-171450" algn="l" defTabSz="403433">
              <a:lnSpc>
                <a:spcPct val="104200"/>
              </a:lnSpc>
              <a:buFont typeface="Arial" panose="020B0604020202020204" pitchFamily="34" charset="0"/>
              <a:buChar char="•"/>
            </a:pPr>
            <a:r>
              <a:rPr lang="en-US" sz="1600" dirty="0" smtClean="0">
                <a:solidFill>
                  <a:schemeClr val="accent1"/>
                </a:solidFill>
                <a:latin typeface="+mn-lt"/>
                <a:ea typeface="Roboto Condensed" charset="0"/>
                <a:cs typeface="Roboto Condensed" charset="0"/>
              </a:rPr>
              <a:t>WPA2, </a:t>
            </a:r>
            <a:r>
              <a:rPr lang="en-US" sz="1600" dirty="0">
                <a:solidFill>
                  <a:schemeClr val="accent1"/>
                </a:solidFill>
                <a:latin typeface="+mn-lt"/>
                <a:ea typeface="Roboto Condensed" charset="0"/>
                <a:cs typeface="Roboto Condensed" charset="0"/>
              </a:rPr>
              <a:t>Google, Microsoft, </a:t>
            </a:r>
            <a:r>
              <a:rPr lang="en-US" sz="1600" dirty="0" smtClean="0">
                <a:solidFill>
                  <a:schemeClr val="accent1"/>
                </a:solidFill>
                <a:latin typeface="+mn-lt"/>
                <a:ea typeface="Roboto Condensed" charset="0"/>
                <a:cs typeface="Roboto Condensed" charset="0"/>
              </a:rPr>
              <a:t>and other vulnerabilities</a:t>
            </a:r>
            <a:endParaRPr lang="en-CA" sz="1600" dirty="0">
              <a:solidFill>
                <a:schemeClr val="accent1"/>
              </a:solidFill>
              <a:latin typeface="+mn-lt"/>
              <a:ea typeface="Roboto Condensed" charset="0"/>
              <a:cs typeface="Roboto Condensed" charset="0"/>
            </a:endParaRPr>
          </a:p>
        </p:txBody>
      </p:sp>
    </p:spTree>
    <p:extLst>
      <p:ext uri="{BB962C8B-B14F-4D97-AF65-F5344CB8AC3E}">
        <p14:creationId xmlns:p14="http://schemas.microsoft.com/office/powerpoint/2010/main" val="1578943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107504" y="512676"/>
            <a:ext cx="2809484" cy="1404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1400" i="1" dirty="0" smtClean="0">
                <a:solidFill>
                  <a:schemeClr val="bg1"/>
                </a:solidFill>
                <a:ea typeface="Montserrat Light" charset="0"/>
                <a:cs typeface="Montserrat Light" charset="0"/>
              </a:rPr>
              <a:t>High-level topics such as threat trends, data breaches, control strategies, and exposure to vulnerabilities that act to broaden your understanding of the cybersecurity impact to business.</a:t>
            </a:r>
            <a:endParaRPr lang="en-CA" sz="1400" i="1" dirty="0">
              <a:solidFill>
                <a:schemeClr val="bg1"/>
              </a:solidFill>
              <a:ea typeface="Montserrat Light" charset="0"/>
              <a:cs typeface="Montserrat Light" charset="0"/>
            </a:endParaRPr>
          </a:p>
        </p:txBody>
      </p:sp>
      <p:sp>
        <p:nvSpPr>
          <p:cNvPr id="4" name="TextBox 3"/>
          <p:cNvSpPr txBox="1"/>
          <p:nvPr/>
        </p:nvSpPr>
        <p:spPr>
          <a:xfrm>
            <a:off x="3599892" y="2106112"/>
            <a:ext cx="5184576" cy="646331"/>
          </a:xfrm>
          <a:prstGeom prst="rect">
            <a:avLst/>
          </a:prstGeom>
          <a:noFill/>
        </p:spPr>
        <p:txBody>
          <a:bodyPr wrap="square" rtlCol="0">
            <a:spAutoFit/>
          </a:bodyPr>
          <a:lstStyle/>
          <a:p>
            <a:pPr algn="l"/>
            <a:r>
              <a:rPr lang="en-CA" sz="3600" b="1" dirty="0" smtClean="0">
                <a:solidFill>
                  <a:schemeClr val="accent1"/>
                </a:solidFill>
                <a:latin typeface="+mn-lt"/>
                <a:ea typeface="Montserrat Black" charset="0"/>
                <a:cs typeface="Montserrat Black" charset="0"/>
              </a:rPr>
              <a:t>Cybersecurity</a:t>
            </a:r>
            <a:endParaRPr lang="en-US" sz="3600" b="1" dirty="0">
              <a:solidFill>
                <a:schemeClr val="accent1"/>
              </a:solidFill>
              <a:latin typeface="+mn-lt"/>
              <a:ea typeface="Montserrat Black" charset="0"/>
              <a:cs typeface="Montserrat Black" charset="0"/>
            </a:endParaRPr>
          </a:p>
        </p:txBody>
      </p:sp>
      <p:sp>
        <p:nvSpPr>
          <p:cNvPr id="5" name="Text Placeholder 11"/>
          <p:cNvSpPr txBox="1">
            <a:spLocks/>
          </p:cNvSpPr>
          <p:nvPr/>
        </p:nvSpPr>
        <p:spPr bwMode="auto">
          <a:xfrm>
            <a:off x="3599892" y="2897560"/>
            <a:ext cx="5544108" cy="3051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Officer</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Security Officers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Business / Data </a:t>
            </a:r>
            <a:r>
              <a:rPr lang="en-CA" sz="1800" dirty="0" smtClean="0">
                <a:solidFill>
                  <a:schemeClr val="accent1"/>
                </a:solidFill>
                <a:latin typeface="+mj-lt"/>
                <a:ea typeface="Roboto Condensed" charset="0"/>
                <a:cs typeface="Roboto Condensed" charset="0"/>
              </a:rPr>
              <a:t>Owners</a:t>
            </a:r>
            <a:endParaRPr lang="en-CA" sz="1800" dirty="0">
              <a:solidFill>
                <a:schemeClr val="accent1"/>
              </a:solidFill>
              <a:latin typeface="+mj-lt"/>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Legal, Human Resources, and Public Relations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Vulnerability Management</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Incident Responders, Security Operations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a:t>
            </a:r>
            <a:r>
              <a:rPr lang="en-CA" sz="1800" dirty="0" smtClean="0">
                <a:solidFill>
                  <a:schemeClr val="accent1"/>
                </a:solidFill>
                <a:latin typeface="+mj-lt"/>
                <a:ea typeface="Roboto Condensed" charset="0"/>
                <a:cs typeface="Roboto Condensed" charset="0"/>
              </a:rPr>
              <a:t>Professionals</a:t>
            </a:r>
            <a:endParaRPr lang="en-CA" sz="1800" dirty="0">
              <a:solidFill>
                <a:schemeClr val="accent1"/>
              </a:solidFill>
              <a:latin typeface="+mj-lt"/>
              <a:ea typeface="Roboto Condensed" charset="0"/>
              <a:cs typeface="Roboto Condensed" charset="0"/>
            </a:endParaRPr>
          </a:p>
          <a:p>
            <a:endParaRPr lang="en-CA" dirty="0"/>
          </a:p>
        </p:txBody>
      </p:sp>
    </p:spTree>
    <p:extLst>
      <p:ext uri="{BB962C8B-B14F-4D97-AF65-F5344CB8AC3E}">
        <p14:creationId xmlns:p14="http://schemas.microsoft.com/office/powerpoint/2010/main" val="2009233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866"/>
            <a:ext cx="9154652" cy="6858000"/>
          </a:xfrm>
          <a:prstGeom prst="rect">
            <a:avLst/>
          </a:prstGeom>
        </p:spPr>
      </p:pic>
      <p:sp>
        <p:nvSpPr>
          <p:cNvPr id="1051" name="Rectangle 1050"/>
          <p:cNvSpPr/>
          <p:nvPr/>
        </p:nvSpPr>
        <p:spPr>
          <a:xfrm>
            <a:off x="359532" y="2108756"/>
            <a:ext cx="8424936" cy="600164"/>
          </a:xfrm>
          <a:prstGeom prst="rect">
            <a:avLst/>
          </a:prstGeom>
        </p:spPr>
        <p:txBody>
          <a:bodyPr wrap="square">
            <a:spAutoFit/>
          </a:bodyPr>
          <a:lstStyle/>
          <a:p>
            <a:pPr algn="l"/>
            <a:r>
              <a:rPr lang="en-CA" sz="1100" dirty="0" smtClean="0">
                <a:latin typeface="Arial" panose="020B0604020202020204" pitchFamily="34" charset="0"/>
                <a:cs typeface="Arial" panose="020B0604020202020204" pitchFamily="34" charset="0"/>
              </a:rPr>
              <a:t>The internet has become an integral part of everyone’s daily life. The month of October is Cyber Security Awareness Month (CSAM). Every year, this time is used to raise awareness of cybersecurity best practices. Everybody should have the tools and knowledge that they need to stay safe when using the internet.</a:t>
            </a:r>
            <a:endParaRPr lang="en-CA" sz="1100" dirty="0">
              <a:latin typeface="Arial" panose="020B0604020202020204" pitchFamily="34" charset="0"/>
              <a:cs typeface="Arial" panose="020B0604020202020204" pitchFamily="34" charset="0"/>
            </a:endParaRPr>
          </a:p>
        </p:txBody>
      </p:sp>
      <p:sp>
        <p:nvSpPr>
          <p:cNvPr id="32" name="Rounded Rectangle 31"/>
          <p:cNvSpPr/>
          <p:nvPr/>
        </p:nvSpPr>
        <p:spPr>
          <a:xfrm>
            <a:off x="251561" y="6273316"/>
            <a:ext cx="8610480" cy="289441"/>
          </a:xfrm>
          <a:prstGeom prst="roundRect">
            <a:avLst/>
          </a:prstGeom>
          <a:solidFill>
            <a:srgbClr val="055D99"/>
          </a:solidFill>
        </p:spPr>
        <p:txBody>
          <a:bodyPr wrap="square">
            <a:spAutoFit/>
          </a:bodyPr>
          <a:lstStyle/>
          <a:p>
            <a:pPr defTabSz="1134096">
              <a:spcAft>
                <a:spcPts val="1747"/>
              </a:spcAft>
            </a:pPr>
            <a:endParaRPr lang="en-CA" sz="1100" b="1" dirty="0">
              <a:solidFill>
                <a:schemeClr val="bg1"/>
              </a:solidFill>
            </a:endParaRPr>
          </a:p>
        </p:txBody>
      </p:sp>
      <p:sp>
        <p:nvSpPr>
          <p:cNvPr id="31" name="TextBox 30"/>
          <p:cNvSpPr txBox="1"/>
          <p:nvPr/>
        </p:nvSpPr>
        <p:spPr>
          <a:xfrm>
            <a:off x="3455876" y="895656"/>
            <a:ext cx="5437362" cy="867930"/>
          </a:xfrm>
          <a:prstGeom prst="rect">
            <a:avLst/>
          </a:prstGeom>
          <a:noFill/>
        </p:spPr>
        <p:txBody>
          <a:bodyPr wrap="square" rtlCol="0">
            <a:spAutoFit/>
          </a:bodyPr>
          <a:lstStyle/>
          <a:p>
            <a:pPr marL="534988" algn="r">
              <a:lnSpc>
                <a:spcPct val="90000"/>
              </a:lnSpc>
              <a:spcAft>
                <a:spcPts val="300"/>
              </a:spcAft>
            </a:pPr>
            <a:r>
              <a:rPr lang="en-US" sz="2800" b="1" dirty="0">
                <a:solidFill>
                  <a:schemeClr val="bg1"/>
                </a:solidFill>
                <a:latin typeface="+mn-lt"/>
                <a:ea typeface="Montserrat Black" charset="0"/>
                <a:cs typeface="Montserrat Black" charset="0"/>
              </a:rPr>
              <a:t>Round-up </a:t>
            </a:r>
            <a:r>
              <a:rPr lang="en-US" sz="2800" b="1" dirty="0" smtClean="0">
                <a:solidFill>
                  <a:schemeClr val="bg1"/>
                </a:solidFill>
                <a:latin typeface="+mn-lt"/>
                <a:ea typeface="Montserrat Black" charset="0"/>
                <a:cs typeface="Montserrat Black" charset="0"/>
              </a:rPr>
              <a:t>– Cyber Security Awareness Month </a:t>
            </a:r>
            <a:endParaRPr lang="en-CA" sz="2800" b="1" spc="300" dirty="0">
              <a:solidFill>
                <a:schemeClr val="bg1"/>
              </a:solidFill>
              <a:latin typeface="+mn-lt"/>
              <a:ea typeface="Montserrat Black" charset="0"/>
              <a:cs typeface="Montserrat Black" charset="0"/>
            </a:endParaRPr>
          </a:p>
        </p:txBody>
      </p:sp>
      <p:sp>
        <p:nvSpPr>
          <p:cNvPr id="35" name="Rectangle 34"/>
          <p:cNvSpPr/>
          <p:nvPr/>
        </p:nvSpPr>
        <p:spPr>
          <a:xfrm>
            <a:off x="251561" y="2853610"/>
            <a:ext cx="4305240" cy="484789"/>
          </a:xfrm>
          <a:prstGeom prst="rect">
            <a:avLst/>
          </a:prstGeom>
          <a:solidFill>
            <a:srgbClr val="60A4CE"/>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bg1"/>
                </a:solidFill>
              </a:rPr>
              <a:t>United States</a:t>
            </a:r>
            <a:endParaRPr lang="en-US" sz="1600" b="1" dirty="0">
              <a:solidFill>
                <a:schemeClr val="bg1"/>
              </a:solidFill>
            </a:endParaRPr>
          </a:p>
        </p:txBody>
      </p:sp>
      <p:sp>
        <p:nvSpPr>
          <p:cNvPr id="36" name="Rectangle 35"/>
          <p:cNvSpPr/>
          <p:nvPr/>
        </p:nvSpPr>
        <p:spPr>
          <a:xfrm>
            <a:off x="4556801" y="2853610"/>
            <a:ext cx="4320540" cy="484789"/>
          </a:xfrm>
          <a:prstGeom prst="rect">
            <a:avLst/>
          </a:prstGeom>
          <a:solidFill>
            <a:srgbClr val="055D99"/>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t>Canada</a:t>
            </a:r>
            <a:endParaRPr lang="en-US" sz="1600" b="1" dirty="0"/>
          </a:p>
        </p:txBody>
      </p:sp>
      <p:sp>
        <p:nvSpPr>
          <p:cNvPr id="37" name="TextBox 10"/>
          <p:cNvSpPr txBox="1"/>
          <p:nvPr/>
        </p:nvSpPr>
        <p:spPr>
          <a:xfrm>
            <a:off x="251561" y="3392996"/>
            <a:ext cx="4305240"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200" b="1" dirty="0"/>
              <a:t>Week 1 – Oct. 2-6</a:t>
            </a:r>
          </a:p>
          <a:p>
            <a:pPr lvl="0" algn="ctr"/>
            <a:r>
              <a:rPr lang="en-US" sz="1200" dirty="0" smtClean="0"/>
              <a:t>Simple Steps to Online Safety</a:t>
            </a:r>
            <a:endParaRPr lang="en-US" sz="1200" dirty="0"/>
          </a:p>
          <a:p>
            <a:pPr lvl="0" algn="ctr"/>
            <a:endParaRPr lang="en-US" sz="1200" dirty="0"/>
          </a:p>
          <a:p>
            <a:pPr lvl="0" algn="ctr"/>
            <a:r>
              <a:rPr lang="en-US" sz="1200" b="1" dirty="0"/>
              <a:t>Week 2 – Oct. 9-13</a:t>
            </a:r>
          </a:p>
          <a:p>
            <a:pPr lvl="0" algn="ctr"/>
            <a:r>
              <a:rPr lang="en-US" sz="1200" dirty="0" smtClean="0"/>
              <a:t>Cybersecurity </a:t>
            </a:r>
            <a:r>
              <a:rPr lang="en-US" sz="1200" dirty="0"/>
              <a:t>in the Workplace is Everyone’s Business</a:t>
            </a:r>
          </a:p>
          <a:p>
            <a:pPr lvl="0" algn="ctr"/>
            <a:endParaRPr lang="en-US" sz="1200" dirty="0"/>
          </a:p>
          <a:p>
            <a:pPr lvl="0" algn="ctr"/>
            <a:r>
              <a:rPr lang="en-US" sz="1200" b="1" dirty="0"/>
              <a:t>Week 3 – Oct. 16-20</a:t>
            </a:r>
          </a:p>
          <a:p>
            <a:pPr lvl="0" algn="ctr"/>
            <a:r>
              <a:rPr lang="en-US" sz="1200" dirty="0" smtClean="0"/>
              <a:t>Today’s Predictions for Tomorrow’s Internet</a:t>
            </a:r>
            <a:endParaRPr lang="en-US" sz="1200" dirty="0"/>
          </a:p>
          <a:p>
            <a:pPr lvl="0" algn="ctr"/>
            <a:endParaRPr lang="en-US" sz="1200" dirty="0"/>
          </a:p>
          <a:p>
            <a:pPr lvl="0" algn="ctr"/>
            <a:r>
              <a:rPr lang="en-US" sz="1200" b="1" dirty="0"/>
              <a:t>Week 4 – Oct. 23-27</a:t>
            </a:r>
          </a:p>
          <a:p>
            <a:pPr lvl="0" algn="ctr"/>
            <a:r>
              <a:rPr lang="en-US" sz="1200" dirty="0" smtClean="0"/>
              <a:t>The Internet Wants YOU: Consider a Career in Cybersecurity</a:t>
            </a:r>
            <a:endParaRPr lang="en-US" sz="1200" dirty="0"/>
          </a:p>
          <a:p>
            <a:pPr lvl="0" algn="ctr"/>
            <a:endParaRPr lang="en-US" sz="1200" dirty="0"/>
          </a:p>
          <a:p>
            <a:pPr lvl="0" algn="ctr"/>
            <a:r>
              <a:rPr lang="en-US" sz="1200" b="1" dirty="0" smtClean="0"/>
              <a:t>Week 5 – Oct. 30-31</a:t>
            </a:r>
          </a:p>
          <a:p>
            <a:pPr lvl="0" algn="ctr"/>
            <a:r>
              <a:rPr lang="en-US" sz="1200" dirty="0" smtClean="0"/>
              <a:t>Protecting Critical Infrastructure from Cyber Threats</a:t>
            </a:r>
            <a:endParaRPr lang="en-US" sz="1200" dirty="0"/>
          </a:p>
        </p:txBody>
      </p:sp>
      <p:sp>
        <p:nvSpPr>
          <p:cNvPr id="38" name="TextBox 11"/>
          <p:cNvSpPr txBox="1"/>
          <p:nvPr/>
        </p:nvSpPr>
        <p:spPr>
          <a:xfrm>
            <a:off x="4556801" y="3392996"/>
            <a:ext cx="43052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200" b="1" dirty="0" smtClean="0"/>
              <a:t>Week 1 – Oct. 2-6</a:t>
            </a:r>
          </a:p>
          <a:p>
            <a:pPr lvl="0" algn="ctr"/>
            <a:r>
              <a:rPr lang="en-US" sz="1200" i="1" dirty="0" smtClean="0"/>
              <a:t>Get Cyber Safe </a:t>
            </a:r>
            <a:r>
              <a:rPr lang="en-US" sz="1200" dirty="0" smtClean="0"/>
              <a:t>and STOP.THINK.CONNECT.: </a:t>
            </a:r>
          </a:p>
          <a:p>
            <a:pPr lvl="0" algn="ctr"/>
            <a:r>
              <a:rPr lang="en-US" sz="1200" dirty="0" smtClean="0"/>
              <a:t>Simple Steps to Online Safety</a:t>
            </a:r>
          </a:p>
          <a:p>
            <a:pPr lvl="0" algn="ctr"/>
            <a:endParaRPr lang="en-US" sz="1200" dirty="0" smtClean="0"/>
          </a:p>
          <a:p>
            <a:pPr lvl="0" algn="ctr"/>
            <a:r>
              <a:rPr lang="en-US" sz="1200" b="1" dirty="0" smtClean="0"/>
              <a:t>Week 2 – Oct. 9-13</a:t>
            </a:r>
          </a:p>
          <a:p>
            <a:pPr lvl="0" algn="ctr"/>
            <a:r>
              <a:rPr lang="en-US" sz="1200" dirty="0" smtClean="0"/>
              <a:t>Cyber Security in the Workplace is Everyone’s Business</a:t>
            </a:r>
          </a:p>
          <a:p>
            <a:pPr lvl="0" algn="ctr"/>
            <a:endParaRPr lang="en-US" sz="1200" dirty="0" smtClean="0"/>
          </a:p>
          <a:p>
            <a:pPr lvl="0" algn="ctr"/>
            <a:r>
              <a:rPr lang="en-US" sz="1200" b="1" dirty="0" smtClean="0"/>
              <a:t>Week 3 – Oct. 16-20</a:t>
            </a:r>
          </a:p>
          <a:p>
            <a:pPr lvl="0" algn="ctr"/>
            <a:r>
              <a:rPr lang="en-US" sz="1200" dirty="0" smtClean="0"/>
              <a:t>Privacy Protection and the Internet of Things</a:t>
            </a:r>
          </a:p>
          <a:p>
            <a:pPr lvl="0" algn="ctr"/>
            <a:endParaRPr lang="en-US" sz="1200" dirty="0" smtClean="0"/>
          </a:p>
          <a:p>
            <a:pPr lvl="0" algn="ctr"/>
            <a:r>
              <a:rPr lang="en-US" sz="1200" b="1" dirty="0" smtClean="0"/>
              <a:t>Week 4 – Oct. 23-27</a:t>
            </a:r>
          </a:p>
          <a:p>
            <a:pPr lvl="0" algn="ctr"/>
            <a:r>
              <a:rPr lang="en-US" sz="1200" dirty="0" smtClean="0"/>
              <a:t>Digital Citizenship in an Increasingly Digital World</a:t>
            </a:r>
          </a:p>
        </p:txBody>
      </p:sp>
      <p:sp>
        <p:nvSpPr>
          <p:cNvPr id="39" name="Text Placeholder 12"/>
          <p:cNvSpPr txBox="1">
            <a:spLocks/>
          </p:cNvSpPr>
          <p:nvPr/>
        </p:nvSpPr>
        <p:spPr>
          <a:xfrm>
            <a:off x="278100" y="6597352"/>
            <a:ext cx="6084676" cy="307291"/>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dirty="0" smtClean="0"/>
              <a:t>Sources: </a:t>
            </a:r>
            <a:r>
              <a:rPr lang="en-CA" sz="1000" dirty="0" smtClean="0">
                <a:hlinkClick r:id="rId4"/>
              </a:rPr>
              <a:t>Public Safety Canada</a:t>
            </a:r>
            <a:r>
              <a:rPr lang="en-CA" sz="1000" dirty="0" smtClean="0"/>
              <a:t>, </a:t>
            </a:r>
            <a:r>
              <a:rPr lang="en-CA" sz="1000" dirty="0" smtClean="0">
                <a:hlinkClick r:id="rId5"/>
              </a:rPr>
              <a:t>Department of Homeland Security</a:t>
            </a:r>
            <a:endParaRPr lang="en-CA" sz="900" dirty="0"/>
          </a:p>
        </p:txBody>
      </p:sp>
    </p:spTree>
    <p:extLst>
      <p:ext uri="{BB962C8B-B14F-4D97-AF65-F5344CB8AC3E}">
        <p14:creationId xmlns:p14="http://schemas.microsoft.com/office/powerpoint/2010/main" val="386933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37"/>
            <a:ext cx="9154652" cy="6858000"/>
          </a:xfrm>
          <a:prstGeom prst="rect">
            <a:avLst/>
          </a:prstGeom>
        </p:spPr>
      </p:pic>
      <p:pic>
        <p:nvPicPr>
          <p:cNvPr id="13" name="Picture 12"/>
          <p:cNvPicPr>
            <a:picLocks noChangeAspect="1"/>
          </p:cNvPicPr>
          <p:nvPr/>
        </p:nvPicPr>
        <p:blipFill>
          <a:blip r:embed="rId4"/>
          <a:stretch>
            <a:fillRect/>
          </a:stretch>
        </p:blipFill>
        <p:spPr>
          <a:xfrm>
            <a:off x="342014" y="5122443"/>
            <a:ext cx="647333" cy="869926"/>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1269192" y="4068083"/>
            <a:ext cx="655636" cy="876597"/>
          </a:xfrm>
          <a:prstGeom prst="rect">
            <a:avLst/>
          </a:prstGeom>
          <a:ln>
            <a:solidFill>
              <a:schemeClr val="tx1"/>
            </a:solidFill>
          </a:ln>
        </p:spPr>
      </p:pic>
      <p:pic>
        <p:nvPicPr>
          <p:cNvPr id="11" name="Picture 10"/>
          <p:cNvPicPr>
            <a:picLocks noChangeAspect="1"/>
          </p:cNvPicPr>
          <p:nvPr/>
        </p:nvPicPr>
        <p:blipFill>
          <a:blip r:embed="rId6"/>
          <a:stretch>
            <a:fillRect/>
          </a:stretch>
        </p:blipFill>
        <p:spPr>
          <a:xfrm>
            <a:off x="2125010" y="5122443"/>
            <a:ext cx="642665" cy="869926"/>
          </a:xfrm>
          <a:prstGeom prst="rect">
            <a:avLst/>
          </a:prstGeom>
          <a:ln>
            <a:solidFill>
              <a:schemeClr val="tx1"/>
            </a:solidFill>
          </a:ln>
        </p:spPr>
      </p:pic>
      <p:pic>
        <p:nvPicPr>
          <p:cNvPr id="87" name="Picture 86"/>
          <p:cNvPicPr>
            <a:picLocks noChangeAspect="1"/>
          </p:cNvPicPr>
          <p:nvPr/>
        </p:nvPicPr>
        <p:blipFill>
          <a:blip r:embed="rId7"/>
          <a:stretch>
            <a:fillRect/>
          </a:stretch>
        </p:blipFill>
        <p:spPr>
          <a:xfrm>
            <a:off x="7243641" y="4068083"/>
            <a:ext cx="646506" cy="875875"/>
          </a:xfrm>
          <a:prstGeom prst="rect">
            <a:avLst/>
          </a:prstGeom>
          <a:ln>
            <a:solidFill>
              <a:schemeClr val="tx1"/>
            </a:solidFill>
          </a:ln>
        </p:spPr>
      </p:pic>
      <p:pic>
        <p:nvPicPr>
          <p:cNvPr id="86" name="Picture 85"/>
          <p:cNvPicPr>
            <a:picLocks noChangeAspect="1"/>
          </p:cNvPicPr>
          <p:nvPr/>
        </p:nvPicPr>
        <p:blipFill>
          <a:blip r:embed="rId8"/>
          <a:stretch>
            <a:fillRect/>
          </a:stretch>
        </p:blipFill>
        <p:spPr>
          <a:xfrm>
            <a:off x="6320684" y="5122443"/>
            <a:ext cx="643092" cy="851673"/>
          </a:xfrm>
          <a:prstGeom prst="rect">
            <a:avLst/>
          </a:prstGeom>
          <a:ln>
            <a:solidFill>
              <a:schemeClr val="tx1"/>
            </a:solidFill>
          </a:ln>
        </p:spPr>
      </p:pic>
      <p:sp>
        <p:nvSpPr>
          <p:cNvPr id="31" name="TextBox 30"/>
          <p:cNvSpPr txBox="1"/>
          <p:nvPr/>
        </p:nvSpPr>
        <p:spPr>
          <a:xfrm>
            <a:off x="3455876" y="895656"/>
            <a:ext cx="5437362" cy="867930"/>
          </a:xfrm>
          <a:prstGeom prst="rect">
            <a:avLst/>
          </a:prstGeom>
          <a:noFill/>
        </p:spPr>
        <p:txBody>
          <a:bodyPr wrap="square" rtlCol="0">
            <a:spAutoFit/>
          </a:bodyPr>
          <a:lstStyle/>
          <a:p>
            <a:pPr marL="534988" algn="r">
              <a:lnSpc>
                <a:spcPct val="90000"/>
              </a:lnSpc>
              <a:spcAft>
                <a:spcPts val="300"/>
              </a:spcAft>
            </a:pPr>
            <a:r>
              <a:rPr lang="en-US" sz="2800" b="1" dirty="0">
                <a:solidFill>
                  <a:schemeClr val="bg1"/>
                </a:solidFill>
                <a:latin typeface="+mn-lt"/>
                <a:ea typeface="Montserrat Black" charset="0"/>
                <a:cs typeface="Montserrat Black" charset="0"/>
              </a:rPr>
              <a:t>Round-up </a:t>
            </a:r>
            <a:r>
              <a:rPr lang="en-US" sz="2800" b="1" dirty="0" smtClean="0">
                <a:solidFill>
                  <a:schemeClr val="bg1"/>
                </a:solidFill>
                <a:latin typeface="+mn-lt"/>
                <a:ea typeface="Montserrat Black" charset="0"/>
                <a:cs typeface="Montserrat Black" charset="0"/>
              </a:rPr>
              <a:t>– Cyber Security Awareness Month </a:t>
            </a:r>
            <a:endParaRPr lang="en-CA" sz="2800" b="1" spc="300" dirty="0">
              <a:solidFill>
                <a:schemeClr val="bg1"/>
              </a:solidFill>
              <a:latin typeface="+mn-lt"/>
              <a:ea typeface="Montserrat Black" charset="0"/>
              <a:cs typeface="Montserrat Black" charset="0"/>
            </a:endParaRPr>
          </a:p>
        </p:txBody>
      </p:sp>
      <p:sp>
        <p:nvSpPr>
          <p:cNvPr id="35" name="Rectangle 34"/>
          <p:cNvSpPr/>
          <p:nvPr/>
        </p:nvSpPr>
        <p:spPr>
          <a:xfrm>
            <a:off x="242930" y="2308522"/>
            <a:ext cx="8577542" cy="738664"/>
          </a:xfrm>
          <a:prstGeom prst="rect">
            <a:avLst/>
          </a:prstGeom>
        </p:spPr>
        <p:txBody>
          <a:bodyPr wrap="square">
            <a:spAutoFit/>
          </a:bodyPr>
          <a:lstStyle/>
          <a:p>
            <a:pPr algn="l"/>
            <a:r>
              <a:rPr lang="en-CA" sz="1400" b="1" dirty="0" smtClean="0">
                <a:latin typeface="Arial" panose="020B0604020202020204" pitchFamily="34" charset="0"/>
                <a:cs typeface="Arial" panose="020B0604020202020204" pitchFamily="34" charset="0"/>
              </a:rPr>
              <a:t>There is an </a:t>
            </a:r>
            <a:r>
              <a:rPr lang="en-CA" sz="1400" b="1" dirty="0" smtClean="0">
                <a:solidFill>
                  <a:srgbClr val="FF0000"/>
                </a:solidFill>
                <a:latin typeface="Arial" panose="020B0604020202020204" pitchFamily="34" charset="0"/>
                <a:cs typeface="Arial" panose="020B0604020202020204" pitchFamily="34" charset="0"/>
              </a:rPr>
              <a:t>abundance</a:t>
            </a:r>
            <a:r>
              <a:rPr lang="en-CA" sz="1400" b="1" dirty="0" smtClean="0">
                <a:latin typeface="Arial" panose="020B0604020202020204" pitchFamily="34" charset="0"/>
                <a:cs typeface="Arial" panose="020B0604020202020204" pitchFamily="34" charset="0"/>
              </a:rPr>
              <a:t> of online material that you can use to make both employees and your friends and family more aware of cybersecurity best practices. Some are even tailored to the Cyber Security Awareness Month’s weekly focuses:</a:t>
            </a:r>
            <a:endParaRPr lang="en-CA" sz="1400" b="1" dirty="0">
              <a:latin typeface="Arial" panose="020B0604020202020204" pitchFamily="34" charset="0"/>
              <a:cs typeface="Arial" panose="020B0604020202020204" pitchFamily="34" charset="0"/>
            </a:endParaRPr>
          </a:p>
        </p:txBody>
      </p:sp>
      <p:sp>
        <p:nvSpPr>
          <p:cNvPr id="37" name="Rectangle 36"/>
          <p:cNvSpPr/>
          <p:nvPr/>
        </p:nvSpPr>
        <p:spPr>
          <a:xfrm>
            <a:off x="3887924" y="3354843"/>
            <a:ext cx="1440160" cy="400110"/>
          </a:xfrm>
          <a:prstGeom prst="rect">
            <a:avLst/>
          </a:prstGeom>
        </p:spPr>
        <p:txBody>
          <a:bodyPr wrap="square">
            <a:spAutoFit/>
          </a:bodyPr>
          <a:lstStyle/>
          <a:p>
            <a:pPr algn="l"/>
            <a:r>
              <a:rPr lang="en-CA" sz="2000" b="1" dirty="0" smtClean="0">
                <a:latin typeface="Arial" panose="020B0604020202020204" pitchFamily="34" charset="0"/>
                <a:cs typeface="Arial" panose="020B0604020202020204" pitchFamily="34" charset="0"/>
              </a:rPr>
              <a:t>POSTERS</a:t>
            </a:r>
            <a:endParaRPr lang="en-CA" sz="2000" b="1" dirty="0">
              <a:latin typeface="Arial" panose="020B0604020202020204" pitchFamily="34" charset="0"/>
              <a:cs typeface="Arial" panose="020B0604020202020204" pitchFamily="34" charset="0"/>
            </a:endParaRPr>
          </a:p>
        </p:txBody>
      </p:sp>
      <p:sp>
        <p:nvSpPr>
          <p:cNvPr id="38" name="Rectangle 37"/>
          <p:cNvSpPr/>
          <p:nvPr/>
        </p:nvSpPr>
        <p:spPr>
          <a:xfrm>
            <a:off x="863588" y="3354843"/>
            <a:ext cx="1548172" cy="400110"/>
          </a:xfrm>
          <a:prstGeom prst="rect">
            <a:avLst/>
          </a:prstGeom>
        </p:spPr>
        <p:txBody>
          <a:bodyPr wrap="square">
            <a:spAutoFit/>
          </a:bodyPr>
          <a:lstStyle/>
          <a:p>
            <a:pPr algn="l"/>
            <a:r>
              <a:rPr lang="en-CA" sz="2000" b="1" dirty="0" smtClean="0">
                <a:latin typeface="Arial" panose="020B0604020202020204" pitchFamily="34" charset="0"/>
                <a:cs typeface="Arial" panose="020B0604020202020204" pitchFamily="34" charset="0"/>
              </a:rPr>
              <a:t>MODULES</a:t>
            </a:r>
            <a:endParaRPr lang="en-CA" sz="2000" b="1" dirty="0">
              <a:latin typeface="Arial" panose="020B0604020202020204" pitchFamily="34" charset="0"/>
              <a:cs typeface="Arial" panose="020B0604020202020204" pitchFamily="34" charset="0"/>
            </a:endParaRPr>
          </a:p>
        </p:txBody>
      </p:sp>
      <p:sp>
        <p:nvSpPr>
          <p:cNvPr id="39" name="Rectangle 38"/>
          <p:cNvSpPr/>
          <p:nvPr/>
        </p:nvSpPr>
        <p:spPr>
          <a:xfrm>
            <a:off x="6480212" y="3354843"/>
            <a:ext cx="2124236" cy="400110"/>
          </a:xfrm>
          <a:prstGeom prst="rect">
            <a:avLst/>
          </a:prstGeom>
        </p:spPr>
        <p:txBody>
          <a:bodyPr wrap="square">
            <a:spAutoFit/>
          </a:bodyPr>
          <a:lstStyle/>
          <a:p>
            <a:pPr algn="l"/>
            <a:r>
              <a:rPr lang="en-CA" sz="2000" b="1" dirty="0" smtClean="0">
                <a:latin typeface="Arial" panose="020B0604020202020204" pitchFamily="34" charset="0"/>
                <a:cs typeface="Arial" panose="020B0604020202020204" pitchFamily="34" charset="0"/>
              </a:rPr>
              <a:t>DEVELOPMENT</a:t>
            </a:r>
            <a:endParaRPr lang="en-CA" sz="2000" b="1" dirty="0">
              <a:latin typeface="Arial" panose="020B0604020202020204" pitchFamily="34" charset="0"/>
              <a:cs typeface="Arial" panose="020B0604020202020204" pitchFamily="34" charset="0"/>
            </a:endParaRPr>
          </a:p>
        </p:txBody>
      </p:sp>
      <p:cxnSp>
        <p:nvCxnSpPr>
          <p:cNvPr id="4" name="Straight Connector 3"/>
          <p:cNvCxnSpPr/>
          <p:nvPr/>
        </p:nvCxnSpPr>
        <p:spPr>
          <a:xfrm>
            <a:off x="324472" y="3320988"/>
            <a:ext cx="849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24472" y="3777570"/>
            <a:ext cx="849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1" name="Picture 40" descr="5 top cyber scams"/>
          <p:cNvPicPr>
            <a:picLocks noChangeAspect="1" noChangeArrowheads="1"/>
          </p:cNvPicPr>
          <p:nvPr/>
        </p:nvPicPr>
        <p:blipFill rotWithShape="1">
          <a:blip r:embed="rId9">
            <a:extLst>
              <a:ext uri="{28A0092B-C50C-407E-A947-70E740481C1C}">
                <a14:useLocalDpi xmlns:a14="http://schemas.microsoft.com/office/drawing/2010/main" val="0"/>
              </a:ext>
            </a:extLst>
          </a:blip>
          <a:srcRect t="-7"/>
          <a:stretch/>
        </p:blipFill>
        <p:spPr bwMode="auto">
          <a:xfrm flipH="1">
            <a:off x="4262688" y="4068083"/>
            <a:ext cx="643093" cy="8516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2" name="Picture 41" descr="http://blog.inspiredelearning.com/wp-content/uploads/2014/04/phishing-infographic-ful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342582" y="5122443"/>
            <a:ext cx="640263" cy="8516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6" name="TextBox 11"/>
          <p:cNvSpPr txBox="1"/>
          <p:nvPr/>
        </p:nvSpPr>
        <p:spPr>
          <a:xfrm flipH="1">
            <a:off x="4888878" y="6069156"/>
            <a:ext cx="109974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smtClean="0">
                <a:hlinkClick r:id="rId11"/>
              </a:rPr>
              <a:t>Security Awareness Co.</a:t>
            </a:r>
            <a:endParaRPr lang="en-US" sz="1000" b="1" dirty="0" smtClean="0"/>
          </a:p>
        </p:txBody>
      </p:sp>
      <p:sp>
        <p:nvSpPr>
          <p:cNvPr id="47" name="TextBox 11"/>
          <p:cNvSpPr txBox="1"/>
          <p:nvPr/>
        </p:nvSpPr>
        <p:spPr>
          <a:xfrm flipH="1">
            <a:off x="4224338" y="5007430"/>
            <a:ext cx="71979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smtClean="0">
                <a:hlinkClick r:id="rId12"/>
              </a:rPr>
              <a:t>Be Safe Online</a:t>
            </a:r>
            <a:endParaRPr lang="en-US" sz="1000" b="1" dirty="0" smtClean="0"/>
          </a:p>
        </p:txBody>
      </p:sp>
      <p:sp>
        <p:nvSpPr>
          <p:cNvPr id="48" name="TextBox 11"/>
          <p:cNvSpPr txBox="1"/>
          <p:nvPr/>
        </p:nvSpPr>
        <p:spPr>
          <a:xfrm flipH="1">
            <a:off x="3245017" y="6069156"/>
            <a:ext cx="83539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smtClean="0">
                <a:hlinkClick r:id="rId13"/>
              </a:rPr>
              <a:t>Inspired eLearning</a:t>
            </a:r>
            <a:endParaRPr lang="en-US" sz="1000" b="1" dirty="0" smtClean="0"/>
          </a:p>
        </p:txBody>
      </p:sp>
      <p:pic>
        <p:nvPicPr>
          <p:cNvPr id="6" name="Picture 5"/>
          <p:cNvPicPr>
            <a:picLocks noChangeAspect="1"/>
          </p:cNvPicPr>
          <p:nvPr/>
        </p:nvPicPr>
        <p:blipFill>
          <a:blip r:embed="rId14"/>
          <a:stretch>
            <a:fillRect/>
          </a:stretch>
        </p:blipFill>
        <p:spPr>
          <a:xfrm>
            <a:off x="5116327" y="5122443"/>
            <a:ext cx="644846" cy="884609"/>
          </a:xfrm>
          <a:prstGeom prst="rect">
            <a:avLst/>
          </a:prstGeom>
          <a:ln>
            <a:solidFill>
              <a:schemeClr val="tx1"/>
            </a:solidFill>
          </a:ln>
        </p:spPr>
      </p:pic>
      <p:sp>
        <p:nvSpPr>
          <p:cNvPr id="67" name="TextBox 11"/>
          <p:cNvSpPr txBox="1"/>
          <p:nvPr/>
        </p:nvSpPr>
        <p:spPr>
          <a:xfrm flipH="1">
            <a:off x="7676716" y="6069156"/>
            <a:ext cx="152733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smtClean="0">
                <a:hlinkClick r:id="rId15"/>
              </a:rPr>
              <a:t>Roadmap and Participation Tracker</a:t>
            </a:r>
            <a:endParaRPr lang="en-US" sz="1000" b="1" dirty="0" smtClean="0"/>
          </a:p>
        </p:txBody>
      </p:sp>
      <p:sp>
        <p:nvSpPr>
          <p:cNvPr id="70" name="TextBox 11"/>
          <p:cNvSpPr txBox="1"/>
          <p:nvPr/>
        </p:nvSpPr>
        <p:spPr>
          <a:xfrm flipH="1">
            <a:off x="7026688" y="5007430"/>
            <a:ext cx="10377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smtClean="0">
                <a:hlinkClick r:id="rId16"/>
              </a:rPr>
              <a:t>Group Risk Assessment</a:t>
            </a:r>
            <a:endParaRPr lang="en-US" sz="1000" b="1" dirty="0" smtClean="0"/>
          </a:p>
        </p:txBody>
      </p:sp>
      <p:sp>
        <p:nvSpPr>
          <p:cNvPr id="71" name="TextBox 11"/>
          <p:cNvSpPr txBox="1"/>
          <p:nvPr/>
        </p:nvSpPr>
        <p:spPr>
          <a:xfrm flipH="1">
            <a:off x="6120172" y="6069156"/>
            <a:ext cx="104411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smtClean="0">
                <a:hlinkClick r:id="rId17"/>
              </a:rPr>
              <a:t>Maturity Assessment</a:t>
            </a:r>
          </a:p>
        </p:txBody>
      </p:sp>
      <p:pic>
        <p:nvPicPr>
          <p:cNvPr id="9" name="Picture 8"/>
          <p:cNvPicPr>
            <a:picLocks noChangeAspect="1"/>
          </p:cNvPicPr>
          <p:nvPr/>
        </p:nvPicPr>
        <p:blipFill>
          <a:blip r:embed="rId18"/>
          <a:stretch>
            <a:fillRect/>
          </a:stretch>
        </p:blipFill>
        <p:spPr>
          <a:xfrm>
            <a:off x="8090568" y="5122443"/>
            <a:ext cx="658938" cy="884490"/>
          </a:xfrm>
          <a:prstGeom prst="rect">
            <a:avLst/>
          </a:prstGeom>
          <a:ln>
            <a:solidFill>
              <a:schemeClr val="tx1"/>
            </a:solidFill>
          </a:ln>
        </p:spPr>
      </p:pic>
      <p:sp>
        <p:nvSpPr>
          <p:cNvPr id="77" name="TextBox 11"/>
          <p:cNvSpPr txBox="1"/>
          <p:nvPr/>
        </p:nvSpPr>
        <p:spPr>
          <a:xfrm flipH="1">
            <a:off x="1895381" y="6069156"/>
            <a:ext cx="109974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smtClean="0">
                <a:hlinkClick r:id="rId19"/>
              </a:rPr>
              <a:t>Info-Tech Modules</a:t>
            </a:r>
            <a:endParaRPr lang="en-US" sz="1000" b="1" dirty="0" smtClean="0"/>
          </a:p>
        </p:txBody>
      </p:sp>
      <p:sp>
        <p:nvSpPr>
          <p:cNvPr id="79" name="TextBox 11"/>
          <p:cNvSpPr txBox="1"/>
          <p:nvPr/>
        </p:nvSpPr>
        <p:spPr>
          <a:xfrm flipH="1">
            <a:off x="1230841" y="5007430"/>
            <a:ext cx="71979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smtClean="0">
                <a:hlinkClick r:id="rId20"/>
              </a:rPr>
              <a:t>PhishMe CBFree</a:t>
            </a:r>
            <a:endParaRPr lang="en-US" sz="1000" b="1" dirty="0" smtClean="0"/>
          </a:p>
        </p:txBody>
      </p:sp>
      <p:sp>
        <p:nvSpPr>
          <p:cNvPr id="80" name="TextBox 11"/>
          <p:cNvSpPr txBox="1"/>
          <p:nvPr/>
        </p:nvSpPr>
        <p:spPr>
          <a:xfrm flipH="1">
            <a:off x="113073" y="6069156"/>
            <a:ext cx="110490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smtClean="0">
                <a:hlinkClick r:id="rId11"/>
              </a:rPr>
              <a:t>Security Awareness Co.</a:t>
            </a:r>
            <a:endParaRPr lang="en-US" sz="1000" b="1" dirty="0" smtClean="0"/>
          </a:p>
        </p:txBody>
      </p:sp>
    </p:spTree>
    <p:extLst>
      <p:ext uri="{BB962C8B-B14F-4D97-AF65-F5344CB8AC3E}">
        <p14:creationId xmlns:p14="http://schemas.microsoft.com/office/powerpoint/2010/main" val="115960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070"/>
            <a:ext cx="9149662" cy="6895070"/>
          </a:xfrm>
          <a:prstGeom prst="rect">
            <a:avLst/>
          </a:prstGeom>
        </p:spPr>
      </p:pic>
      <p:sp>
        <p:nvSpPr>
          <p:cNvPr id="13" name="TextBox 12"/>
          <p:cNvSpPr txBox="1"/>
          <p:nvPr/>
        </p:nvSpPr>
        <p:spPr>
          <a:xfrm>
            <a:off x="4572000" y="396044"/>
            <a:ext cx="4307014" cy="1352847"/>
          </a:xfrm>
          <a:prstGeom prst="rect">
            <a:avLst/>
          </a:prstGeom>
          <a:noFill/>
        </p:spPr>
        <p:txBody>
          <a:bodyPr wrap="square" rtlCol="0" anchor="b">
            <a:no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Yahoo Data Breach</a:t>
            </a:r>
            <a:endParaRPr lang="en-CA" sz="2800" b="1" dirty="0">
              <a:solidFill>
                <a:schemeClr val="bg1"/>
              </a:solidFill>
              <a:latin typeface="+mn-lt"/>
              <a:ea typeface="Montserrat Black" charset="0"/>
              <a:cs typeface="Montserrat Black" charset="0"/>
            </a:endParaRPr>
          </a:p>
        </p:txBody>
      </p:sp>
      <p:sp>
        <p:nvSpPr>
          <p:cNvPr id="15" name="TextBox 14"/>
          <p:cNvSpPr txBox="1"/>
          <p:nvPr/>
        </p:nvSpPr>
        <p:spPr>
          <a:xfrm>
            <a:off x="471569" y="2045725"/>
            <a:ext cx="3494117" cy="461665"/>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sz="2400" b="1" dirty="0" smtClean="0">
                <a:solidFill>
                  <a:srgbClr val="0070C0"/>
                </a:solidFill>
                <a:ea typeface="Roboto Condensed" charset="0"/>
                <a:cs typeface="Roboto Condensed" charset="0"/>
              </a:rPr>
              <a:t>Overview</a:t>
            </a:r>
            <a:endParaRPr lang="en-CA" sz="2400" b="1" kern="1200" dirty="0">
              <a:solidFill>
                <a:srgbClr val="0070C0"/>
              </a:solidFill>
              <a:ea typeface="Roboto Condensed" charset="0"/>
              <a:cs typeface="Roboto Condensed" charset="0"/>
            </a:endParaRPr>
          </a:p>
        </p:txBody>
      </p:sp>
      <p:sp>
        <p:nvSpPr>
          <p:cNvPr id="54" name="Oval 145407"/>
          <p:cNvSpPr/>
          <p:nvPr/>
        </p:nvSpPr>
        <p:spPr>
          <a:xfrm>
            <a:off x="395536" y="2607434"/>
            <a:ext cx="287337"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FFFFFF"/>
              </a:solidFill>
            </a:endParaRPr>
          </a:p>
        </p:txBody>
      </p:sp>
      <p:cxnSp>
        <p:nvCxnSpPr>
          <p:cNvPr id="55" name="Straight Connector 21"/>
          <p:cNvCxnSpPr/>
          <p:nvPr/>
        </p:nvCxnSpPr>
        <p:spPr>
          <a:xfrm>
            <a:off x="761961" y="2739385"/>
            <a:ext cx="6618351" cy="488867"/>
          </a:xfrm>
          <a:prstGeom prst="bentConnector3">
            <a:avLst>
              <a:gd name="adj1" fmla="val 1747"/>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21"/>
          <p:cNvCxnSpPr>
            <a:stCxn id="70" idx="3"/>
          </p:cNvCxnSpPr>
          <p:nvPr/>
        </p:nvCxnSpPr>
        <p:spPr>
          <a:xfrm>
            <a:off x="682873" y="4515703"/>
            <a:ext cx="6697439" cy="533477"/>
          </a:xfrm>
          <a:prstGeom prst="bentConnector3">
            <a:avLst>
              <a:gd name="adj1" fmla="val 333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Oval 145407"/>
          <p:cNvSpPr/>
          <p:nvPr/>
        </p:nvSpPr>
        <p:spPr>
          <a:xfrm>
            <a:off x="395536" y="4364211"/>
            <a:ext cx="287337"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FFFFFF"/>
              </a:solidFill>
            </a:endParaRPr>
          </a:p>
        </p:txBody>
      </p:sp>
      <p:sp>
        <p:nvSpPr>
          <p:cNvPr id="60" name="Rectangle 59"/>
          <p:cNvSpPr/>
          <p:nvPr/>
        </p:nvSpPr>
        <p:spPr>
          <a:xfrm>
            <a:off x="931567" y="2481202"/>
            <a:ext cx="5709072" cy="261610"/>
          </a:xfrm>
          <a:prstGeom prst="rect">
            <a:avLst/>
          </a:prstGeom>
        </p:spPr>
        <p:txBody>
          <a:bodyPr wrap="square">
            <a:spAutoFit/>
          </a:bodyPr>
          <a:lstStyle/>
          <a:p>
            <a:pPr algn="l"/>
            <a:endParaRPr lang="en-CA" sz="1100" dirty="0">
              <a:latin typeface="Arial" panose="020B0604020202020204" pitchFamily="34" charset="0"/>
              <a:cs typeface="Arial" panose="020B0604020202020204" pitchFamily="34" charset="0"/>
            </a:endParaRPr>
          </a:p>
        </p:txBody>
      </p:sp>
      <p:sp>
        <p:nvSpPr>
          <p:cNvPr id="61" name="Rectangle 60"/>
          <p:cNvSpPr/>
          <p:nvPr/>
        </p:nvSpPr>
        <p:spPr>
          <a:xfrm>
            <a:off x="934353" y="3393414"/>
            <a:ext cx="6805999" cy="830997"/>
          </a:xfrm>
          <a:prstGeom prst="rect">
            <a:avLst/>
          </a:prstGeom>
        </p:spPr>
        <p:txBody>
          <a:bodyPr wrap="square">
            <a:spAutoFit/>
          </a:bodyPr>
          <a:lstStyle/>
          <a:p>
            <a:pPr algn="l"/>
            <a:r>
              <a:rPr lang="en-CA" sz="1200" dirty="0" smtClean="0">
                <a:latin typeface="+mn-lt"/>
              </a:rPr>
              <a:t>What was taken: names, birth dates, phone numbers, and passwords that </a:t>
            </a:r>
            <a:r>
              <a:rPr lang="en-CA" sz="1200" b="1" dirty="0" smtClean="0">
                <a:latin typeface="+mn-lt"/>
              </a:rPr>
              <a:t>were</a:t>
            </a:r>
            <a:r>
              <a:rPr lang="en-CA" sz="1200" dirty="0" smtClean="0">
                <a:latin typeface="+mn-lt"/>
              </a:rPr>
              <a:t> encrypted, but encrypted with security that was fairly weak for what you’d expect from Yahoo. Also multi-factor authentication/verification was compromised as attackers also took users’ security questions and their backup email addresses used in the resetting of passwords.</a:t>
            </a:r>
            <a:endParaRPr lang="en-CA" sz="1200" dirty="0">
              <a:latin typeface="+mn-lt"/>
            </a:endParaRPr>
          </a:p>
        </p:txBody>
      </p:sp>
      <p:sp>
        <p:nvSpPr>
          <p:cNvPr id="62" name="Rectangle 61"/>
          <p:cNvSpPr/>
          <p:nvPr/>
        </p:nvSpPr>
        <p:spPr>
          <a:xfrm>
            <a:off x="930557" y="4346823"/>
            <a:ext cx="6809795" cy="646331"/>
          </a:xfrm>
          <a:prstGeom prst="rect">
            <a:avLst/>
          </a:prstGeom>
        </p:spPr>
        <p:txBody>
          <a:bodyPr wrap="square">
            <a:spAutoFit/>
          </a:bodyPr>
          <a:lstStyle/>
          <a:p>
            <a:pPr algn="l"/>
            <a:r>
              <a:rPr lang="en-CA" sz="1200" dirty="0" smtClean="0"/>
              <a:t>The data itself has allegedly been for sale quietly throughout the dark web. InfoArmor – a cybersecurity company in Arizona that monitors the dark web – indicated at least 3 buyers have paid about $300,000 for each complete copy of Yahoo’s stolen database. </a:t>
            </a:r>
            <a:endParaRPr lang="en-CA" sz="1200" dirty="0"/>
          </a:p>
        </p:txBody>
      </p:sp>
      <p:cxnSp>
        <p:nvCxnSpPr>
          <p:cNvPr id="65" name="Straight Connector 21"/>
          <p:cNvCxnSpPr/>
          <p:nvPr/>
        </p:nvCxnSpPr>
        <p:spPr>
          <a:xfrm>
            <a:off x="683568" y="3466609"/>
            <a:ext cx="6696744" cy="823197"/>
          </a:xfrm>
          <a:prstGeom prst="bentConnector3">
            <a:avLst>
              <a:gd name="adj1" fmla="val 3127"/>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 name="Oval 145407"/>
          <p:cNvSpPr/>
          <p:nvPr/>
        </p:nvSpPr>
        <p:spPr>
          <a:xfrm>
            <a:off x="396231" y="3320095"/>
            <a:ext cx="287337" cy="288925"/>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FFFFFF"/>
              </a:solidFill>
            </a:endParaRPr>
          </a:p>
        </p:txBody>
      </p:sp>
      <p:sp>
        <p:nvSpPr>
          <p:cNvPr id="68" name="TextBox 67"/>
          <p:cNvSpPr txBox="1"/>
          <p:nvPr/>
        </p:nvSpPr>
        <p:spPr>
          <a:xfrm>
            <a:off x="396231" y="2597618"/>
            <a:ext cx="287337" cy="307777"/>
          </a:xfrm>
          <a:prstGeom prst="rect">
            <a:avLst/>
          </a:prstGeom>
          <a:noFill/>
        </p:spPr>
        <p:txBody>
          <a:bodyPr wrap="square" rtlCol="0">
            <a:spAutoFit/>
          </a:bodyPr>
          <a:lstStyle/>
          <a:p>
            <a:r>
              <a:rPr lang="en-CA" sz="1400" dirty="0" smtClean="0">
                <a:solidFill>
                  <a:schemeClr val="bg1"/>
                </a:solidFill>
              </a:rPr>
              <a:t>1</a:t>
            </a:r>
            <a:endParaRPr lang="en-CA" sz="1400" dirty="0">
              <a:solidFill>
                <a:schemeClr val="bg1"/>
              </a:solidFill>
            </a:endParaRPr>
          </a:p>
        </p:txBody>
      </p:sp>
      <p:sp>
        <p:nvSpPr>
          <p:cNvPr id="69" name="TextBox 68"/>
          <p:cNvSpPr txBox="1"/>
          <p:nvPr/>
        </p:nvSpPr>
        <p:spPr>
          <a:xfrm>
            <a:off x="395536" y="3297953"/>
            <a:ext cx="287337" cy="307777"/>
          </a:xfrm>
          <a:prstGeom prst="rect">
            <a:avLst/>
          </a:prstGeom>
          <a:noFill/>
        </p:spPr>
        <p:txBody>
          <a:bodyPr wrap="square" rtlCol="0">
            <a:spAutoFit/>
          </a:bodyPr>
          <a:lstStyle/>
          <a:p>
            <a:r>
              <a:rPr lang="en-CA" sz="1400" dirty="0">
                <a:solidFill>
                  <a:schemeClr val="bg1"/>
                </a:solidFill>
              </a:rPr>
              <a:t>2</a:t>
            </a:r>
          </a:p>
        </p:txBody>
      </p:sp>
      <p:sp>
        <p:nvSpPr>
          <p:cNvPr id="70" name="TextBox 69"/>
          <p:cNvSpPr txBox="1"/>
          <p:nvPr/>
        </p:nvSpPr>
        <p:spPr>
          <a:xfrm>
            <a:off x="395536" y="4361814"/>
            <a:ext cx="287337" cy="307777"/>
          </a:xfrm>
          <a:prstGeom prst="rect">
            <a:avLst/>
          </a:prstGeom>
          <a:noFill/>
        </p:spPr>
        <p:txBody>
          <a:bodyPr wrap="square" rtlCol="0">
            <a:spAutoFit/>
          </a:bodyPr>
          <a:lstStyle/>
          <a:p>
            <a:r>
              <a:rPr lang="en-CA" sz="1400" dirty="0" smtClean="0">
                <a:solidFill>
                  <a:schemeClr val="bg1"/>
                </a:solidFill>
              </a:rPr>
              <a:t>3</a:t>
            </a:r>
            <a:endParaRPr lang="en-CA" sz="1400" dirty="0">
              <a:solidFill>
                <a:schemeClr val="bg1"/>
              </a:solidFill>
            </a:endParaRPr>
          </a:p>
        </p:txBody>
      </p:sp>
      <p:sp>
        <p:nvSpPr>
          <p:cNvPr id="25" name="Rectangle 24"/>
          <p:cNvSpPr/>
          <p:nvPr/>
        </p:nvSpPr>
        <p:spPr>
          <a:xfrm>
            <a:off x="930557" y="2667022"/>
            <a:ext cx="6809795" cy="461665"/>
          </a:xfrm>
          <a:prstGeom prst="rect">
            <a:avLst/>
          </a:prstGeom>
        </p:spPr>
        <p:txBody>
          <a:bodyPr wrap="square">
            <a:spAutoFit/>
          </a:bodyPr>
          <a:lstStyle/>
          <a:p>
            <a:pPr algn="l"/>
            <a:r>
              <a:rPr lang="en-CA" sz="1200" dirty="0" smtClean="0"/>
              <a:t>Yahoo’s 2013 breach was worse than originally thought. At the time, it was reported that about </a:t>
            </a:r>
            <a:r>
              <a:rPr lang="en-CA" sz="1200" dirty="0" smtClean="0"/>
              <a:t/>
            </a:r>
            <a:br>
              <a:rPr lang="en-CA" sz="1200" dirty="0" smtClean="0"/>
            </a:br>
            <a:r>
              <a:rPr lang="en-CA" sz="1200" dirty="0" smtClean="0"/>
              <a:t>1 </a:t>
            </a:r>
            <a:r>
              <a:rPr lang="en-CA" sz="1200" dirty="0" smtClean="0"/>
              <a:t>billion users were attacked. It was closer to </a:t>
            </a:r>
            <a:r>
              <a:rPr lang="en-CA" sz="1200" b="1" dirty="0" smtClean="0"/>
              <a:t>3 billion users</a:t>
            </a:r>
            <a:r>
              <a:rPr lang="en-CA" sz="1200" dirty="0"/>
              <a:t> </a:t>
            </a:r>
            <a:r>
              <a:rPr lang="en-CA" sz="1200" dirty="0" smtClean="0"/>
              <a:t>(essentially </a:t>
            </a:r>
            <a:r>
              <a:rPr lang="en-CA" sz="1200" b="1" dirty="0" smtClean="0"/>
              <a:t>all</a:t>
            </a:r>
            <a:r>
              <a:rPr lang="en-CA" sz="1200" dirty="0" smtClean="0"/>
              <a:t> of Yahoo’s accounts).</a:t>
            </a:r>
            <a:endParaRPr lang="en-CA" sz="1200" dirty="0">
              <a:solidFill>
                <a:srgbClr val="FF0000"/>
              </a:solidFill>
              <a:latin typeface="+mn-lt"/>
            </a:endParaRPr>
          </a:p>
        </p:txBody>
      </p:sp>
      <p:sp>
        <p:nvSpPr>
          <p:cNvPr id="21" name="TextBox 20"/>
          <p:cNvSpPr txBox="1"/>
          <p:nvPr/>
        </p:nvSpPr>
        <p:spPr>
          <a:xfrm>
            <a:off x="2159732" y="5040807"/>
            <a:ext cx="6385675" cy="707886"/>
          </a:xfrm>
          <a:prstGeom prst="rect">
            <a:avLst/>
          </a:prstGeom>
          <a:noFill/>
        </p:spPr>
        <p:txBody>
          <a:bodyPr wrap="square" rtlCol="0">
            <a:spAutoFit/>
          </a:bodyPr>
          <a:lstStyle/>
          <a:p>
            <a:r>
              <a:rPr lang="en-CA" sz="2000" i="1" dirty="0" smtClean="0"/>
              <a:t/>
            </a:r>
            <a:br>
              <a:rPr lang="en-CA" sz="2000" i="1" dirty="0" smtClean="0"/>
            </a:br>
            <a:r>
              <a:rPr lang="en-CA" sz="2000" i="1" dirty="0" smtClean="0"/>
              <a:t>“Frankly, I don’t know how Yahoo got away with this.” </a:t>
            </a:r>
          </a:p>
        </p:txBody>
      </p:sp>
      <p:sp>
        <p:nvSpPr>
          <p:cNvPr id="22" name="TextBox 21"/>
          <p:cNvSpPr txBox="1"/>
          <p:nvPr/>
        </p:nvSpPr>
        <p:spPr>
          <a:xfrm>
            <a:off x="3756875" y="5824467"/>
            <a:ext cx="4788532" cy="769441"/>
          </a:xfrm>
          <a:prstGeom prst="rect">
            <a:avLst/>
          </a:prstGeom>
          <a:noFill/>
        </p:spPr>
        <p:txBody>
          <a:bodyPr wrap="square" rtlCol="0">
            <a:spAutoFit/>
          </a:bodyPr>
          <a:lstStyle/>
          <a:p>
            <a:pPr algn="r"/>
            <a:r>
              <a:rPr lang="en-CA" sz="1100" dirty="0" smtClean="0"/>
              <a:t>– </a:t>
            </a:r>
            <a:r>
              <a:rPr lang="en-CA" sz="1100" dirty="0"/>
              <a:t>Jay Kaplan, former Defense Department cybersecurity expert </a:t>
            </a:r>
            <a:r>
              <a:rPr lang="en-CA" sz="1100" dirty="0" smtClean="0"/>
              <a:t>and </a:t>
            </a:r>
            <a:r>
              <a:rPr lang="en-CA" sz="1100" dirty="0"/>
              <a:t>senior analyst at National Security Agency </a:t>
            </a:r>
            <a:r>
              <a:rPr lang="en-CA" sz="1100" dirty="0" smtClean="0"/>
              <a:t/>
            </a:r>
            <a:br>
              <a:rPr lang="en-CA" sz="1100" dirty="0" smtClean="0"/>
            </a:br>
            <a:r>
              <a:rPr lang="en-CA" sz="1100" dirty="0" smtClean="0"/>
              <a:t>(</a:t>
            </a:r>
            <a:r>
              <a:rPr lang="en-CA" sz="1100" dirty="0"/>
              <a:t>now chief executive of cybersecurity company Synack)</a:t>
            </a:r>
          </a:p>
          <a:p>
            <a:pPr algn="r"/>
            <a:endParaRPr lang="en-CA" sz="1100" dirty="0"/>
          </a:p>
        </p:txBody>
      </p:sp>
    </p:spTree>
    <p:extLst>
      <p:ext uri="{BB962C8B-B14F-4D97-AF65-F5344CB8AC3E}">
        <p14:creationId xmlns:p14="http://schemas.microsoft.com/office/powerpoint/2010/main" val="944843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070"/>
            <a:ext cx="9149662" cy="6858000"/>
          </a:xfrm>
          <a:prstGeom prst="rect">
            <a:avLst/>
          </a:prstGeom>
        </p:spPr>
      </p:pic>
      <p:sp>
        <p:nvSpPr>
          <p:cNvPr id="13" name="TextBox 12"/>
          <p:cNvSpPr txBox="1"/>
          <p:nvPr/>
        </p:nvSpPr>
        <p:spPr>
          <a:xfrm>
            <a:off x="4572000" y="396044"/>
            <a:ext cx="4307014" cy="1352847"/>
          </a:xfrm>
          <a:prstGeom prst="rect">
            <a:avLst/>
          </a:prstGeom>
          <a:noFill/>
        </p:spPr>
        <p:txBody>
          <a:bodyPr wrap="square" rtlCol="0" anchor="b">
            <a:no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Yahoo Data Breach</a:t>
            </a:r>
            <a:endParaRPr lang="en-CA" sz="2800" b="1" dirty="0">
              <a:solidFill>
                <a:schemeClr val="bg1"/>
              </a:solidFill>
              <a:latin typeface="+mn-lt"/>
              <a:ea typeface="Montserrat Black" charset="0"/>
              <a:cs typeface="Montserrat Black" charset="0"/>
            </a:endParaRPr>
          </a:p>
        </p:txBody>
      </p:sp>
      <p:sp>
        <p:nvSpPr>
          <p:cNvPr id="60" name="Rectangle 59"/>
          <p:cNvSpPr/>
          <p:nvPr/>
        </p:nvSpPr>
        <p:spPr>
          <a:xfrm>
            <a:off x="931567" y="2481202"/>
            <a:ext cx="5709072" cy="261610"/>
          </a:xfrm>
          <a:prstGeom prst="rect">
            <a:avLst/>
          </a:prstGeom>
        </p:spPr>
        <p:txBody>
          <a:bodyPr wrap="square">
            <a:spAutoFit/>
          </a:bodyPr>
          <a:lstStyle/>
          <a:p>
            <a:pPr algn="l"/>
            <a:endParaRPr lang="en-CA" sz="1100" dirty="0">
              <a:latin typeface="Arial" panose="020B0604020202020204" pitchFamily="34" charset="0"/>
              <a:cs typeface="Arial" panose="020B0604020202020204" pitchFamily="34" charset="0"/>
            </a:endParaRPr>
          </a:p>
        </p:txBody>
      </p:sp>
      <p:sp>
        <p:nvSpPr>
          <p:cNvPr id="20" name="TextBox 19"/>
          <p:cNvSpPr txBox="1"/>
          <p:nvPr/>
        </p:nvSpPr>
        <p:spPr>
          <a:xfrm>
            <a:off x="5825147" y="2146544"/>
            <a:ext cx="3494117" cy="400110"/>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sz="2000" b="1" dirty="0" smtClean="0">
                <a:solidFill>
                  <a:srgbClr val="0070C0"/>
                </a:solidFill>
                <a:ea typeface="Roboto Condensed" charset="0"/>
                <a:cs typeface="Roboto Condensed" charset="0"/>
              </a:rPr>
              <a:t>Recommendations</a:t>
            </a:r>
            <a:endParaRPr lang="en-CA" sz="2000" b="1" kern="1200" dirty="0">
              <a:solidFill>
                <a:srgbClr val="0070C0"/>
              </a:solidFill>
              <a:ea typeface="Roboto Condensed" charset="0"/>
              <a:cs typeface="Roboto Condensed" charset="0"/>
            </a:endParaRPr>
          </a:p>
        </p:txBody>
      </p:sp>
      <p:cxnSp>
        <p:nvCxnSpPr>
          <p:cNvPr id="3" name="Straight Connector 2"/>
          <p:cNvCxnSpPr/>
          <p:nvPr/>
        </p:nvCxnSpPr>
        <p:spPr>
          <a:xfrm>
            <a:off x="5472100" y="2346599"/>
            <a:ext cx="0" cy="4348913"/>
          </a:xfrm>
          <a:prstGeom prst="line">
            <a:avLst/>
          </a:prstGeom>
          <a:ln w="28575">
            <a:solidFill>
              <a:schemeClr val="accent4">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1569" y="2143853"/>
            <a:ext cx="3494117" cy="400110"/>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sz="2000" b="1" dirty="0" smtClean="0">
                <a:solidFill>
                  <a:srgbClr val="0070C0"/>
                </a:solidFill>
                <a:ea typeface="Roboto Condensed" charset="0"/>
                <a:cs typeface="Roboto Condensed" charset="0"/>
              </a:rPr>
              <a:t>So what has Yahoo done?</a:t>
            </a:r>
            <a:endParaRPr lang="en-CA" sz="2000" b="1" kern="1200" dirty="0">
              <a:solidFill>
                <a:srgbClr val="0070C0"/>
              </a:solidFill>
              <a:ea typeface="Roboto Condensed" charset="0"/>
              <a:cs typeface="Roboto Condensed" charset="0"/>
            </a:endParaRPr>
          </a:p>
        </p:txBody>
      </p:sp>
      <p:sp>
        <p:nvSpPr>
          <p:cNvPr id="6" name="TextBox 5"/>
          <p:cNvSpPr txBox="1"/>
          <p:nvPr/>
        </p:nvSpPr>
        <p:spPr>
          <a:xfrm>
            <a:off x="471569" y="2612007"/>
            <a:ext cx="4496474" cy="3046988"/>
          </a:xfrm>
          <a:prstGeom prst="rect">
            <a:avLst/>
          </a:prstGeom>
          <a:noFill/>
        </p:spPr>
        <p:txBody>
          <a:bodyPr wrap="square" rtlCol="0">
            <a:spAutoFit/>
          </a:bodyPr>
          <a:lstStyle/>
          <a:p>
            <a:pPr marL="285750" indent="-285750" algn="l" fontAlgn="ctr">
              <a:buFont typeface="Arial" panose="020B0604020202020204" pitchFamily="34" charset="0"/>
              <a:buChar char="•"/>
            </a:pPr>
            <a:r>
              <a:rPr lang="en-CA" sz="1600" dirty="0">
                <a:latin typeface="Helvetica" pitchFamily="34" charset="0"/>
              </a:rPr>
              <a:t>When the </a:t>
            </a:r>
            <a:r>
              <a:rPr lang="en-CA" sz="1600" dirty="0" smtClean="0">
                <a:latin typeface="Helvetica" pitchFamily="34" charset="0"/>
              </a:rPr>
              <a:t>1 billion </a:t>
            </a:r>
            <a:r>
              <a:rPr lang="en-CA" sz="1600" dirty="0">
                <a:latin typeface="Helvetica" pitchFamily="34" charset="0"/>
              </a:rPr>
              <a:t>affected accounts were announced in 2016, Yahoo directly notified individual impacted users, </a:t>
            </a:r>
            <a:r>
              <a:rPr lang="en-CA" sz="1600" dirty="0" smtClean="0">
                <a:latin typeface="Helvetica" pitchFamily="34" charset="0"/>
              </a:rPr>
              <a:t>requiring </a:t>
            </a:r>
            <a:r>
              <a:rPr lang="en-CA" sz="1600" dirty="0">
                <a:latin typeface="Helvetica" pitchFamily="34" charset="0"/>
              </a:rPr>
              <a:t>password changes and </a:t>
            </a:r>
            <a:r>
              <a:rPr lang="en-CA" sz="1600" dirty="0" smtClean="0">
                <a:latin typeface="Helvetica" pitchFamily="34" charset="0"/>
              </a:rPr>
              <a:t>invalidating </a:t>
            </a:r>
            <a:r>
              <a:rPr lang="en-CA" sz="1600" dirty="0">
                <a:latin typeface="Helvetica" pitchFamily="34" charset="0"/>
              </a:rPr>
              <a:t>unencrypted security questions and answers so those tools </a:t>
            </a:r>
            <a:r>
              <a:rPr lang="en-CA" sz="1600" dirty="0" smtClean="0">
                <a:latin typeface="Helvetica" pitchFamily="34" charset="0"/>
              </a:rPr>
              <a:t>couldn’t </a:t>
            </a:r>
            <a:r>
              <a:rPr lang="en-CA" sz="1600" dirty="0">
                <a:latin typeface="Helvetica" pitchFamily="34" charset="0"/>
              </a:rPr>
              <a:t>be used to access an account. </a:t>
            </a:r>
          </a:p>
          <a:p>
            <a:pPr marL="285750" indent="-285750" algn="l" fontAlgn="ctr">
              <a:buFont typeface="Arial" panose="020B0604020202020204" pitchFamily="34" charset="0"/>
              <a:buChar char="•"/>
            </a:pPr>
            <a:r>
              <a:rPr lang="en-CA" sz="1600" dirty="0">
                <a:latin typeface="Helvetica" pitchFamily="34" charset="0"/>
              </a:rPr>
              <a:t>With this new information, Yahoo posted a fact sheet for users (linked </a:t>
            </a:r>
            <a:r>
              <a:rPr lang="en-CA" sz="1600" dirty="0" smtClean="0">
                <a:latin typeface="Helvetica" pitchFamily="34" charset="0"/>
              </a:rPr>
              <a:t>below), </a:t>
            </a:r>
            <a:r>
              <a:rPr lang="en-CA" sz="1600" dirty="0">
                <a:latin typeface="Helvetica" pitchFamily="34" charset="0"/>
              </a:rPr>
              <a:t>and Verizon communicated that it is working closely with law enforcement to remedy the situation.</a:t>
            </a:r>
            <a:endParaRPr lang="en-CA" sz="1600" dirty="0"/>
          </a:p>
        </p:txBody>
      </p:sp>
      <p:sp>
        <p:nvSpPr>
          <p:cNvPr id="7" name="Up Arrow Callout 6"/>
          <p:cNvSpPr/>
          <p:nvPr/>
        </p:nvSpPr>
        <p:spPr>
          <a:xfrm>
            <a:off x="846765" y="5471376"/>
            <a:ext cx="4206079" cy="1224136"/>
          </a:xfrm>
          <a:prstGeom prst="upArrowCallout">
            <a:avLst>
              <a:gd name="adj1" fmla="val 27230"/>
              <a:gd name="adj2" fmla="val 25000"/>
              <a:gd name="adj3" fmla="val 25000"/>
              <a:gd name="adj4" fmla="val 6497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smtClean="0">
                <a:hlinkClick r:id="rId4"/>
              </a:rPr>
              <a:t>Yahoo 2013 Account Security Update FAQs</a:t>
            </a:r>
            <a:endParaRPr lang="en-CA" sz="1400" dirty="0"/>
          </a:p>
        </p:txBody>
      </p:sp>
      <p:sp>
        <p:nvSpPr>
          <p:cNvPr id="8" name="TextBox 7"/>
          <p:cNvSpPr txBox="1"/>
          <p:nvPr/>
        </p:nvSpPr>
        <p:spPr>
          <a:xfrm>
            <a:off x="5825147" y="2612007"/>
            <a:ext cx="2851309" cy="1938992"/>
          </a:xfrm>
          <a:prstGeom prst="rect">
            <a:avLst/>
          </a:prstGeom>
          <a:noFill/>
        </p:spPr>
        <p:txBody>
          <a:bodyPr wrap="square" rtlCol="0">
            <a:spAutoFit/>
          </a:bodyPr>
          <a:lstStyle/>
          <a:p>
            <a:pPr algn="l" fontAlgn="ctr"/>
            <a:r>
              <a:rPr lang="en-CA" sz="1600" b="1" dirty="0">
                <a:latin typeface="Helvetica" pitchFamily="34" charset="0"/>
              </a:rPr>
              <a:t>What can users do? </a:t>
            </a:r>
          </a:p>
          <a:p>
            <a:pPr marL="228600" indent="-228600" algn="l" fontAlgn="ctr">
              <a:buFont typeface="+mj-lt"/>
              <a:buAutoNum type="arabicPeriod"/>
            </a:pPr>
            <a:r>
              <a:rPr lang="en-CA" sz="1600" dirty="0">
                <a:latin typeface="Helvetica" pitchFamily="34" charset="0"/>
              </a:rPr>
              <a:t>Monitor your </a:t>
            </a:r>
            <a:r>
              <a:rPr lang="en-CA" sz="1600" dirty="0" smtClean="0">
                <a:latin typeface="Helvetica" pitchFamily="34" charset="0"/>
              </a:rPr>
              <a:t>accounts.</a:t>
            </a:r>
          </a:p>
          <a:p>
            <a:pPr marL="228600" indent="-228600" algn="l" fontAlgn="ctr">
              <a:buFont typeface="+mj-lt"/>
              <a:buAutoNum type="arabicPeriod"/>
            </a:pPr>
            <a:r>
              <a:rPr lang="en-CA" sz="1600" dirty="0" smtClean="0">
                <a:latin typeface="Helvetica" pitchFamily="34" charset="0"/>
              </a:rPr>
              <a:t>Change the password of any accounts that have </a:t>
            </a:r>
            <a:r>
              <a:rPr lang="en-CA" sz="1600" dirty="0">
                <a:latin typeface="Helvetica" pitchFamily="34" charset="0"/>
              </a:rPr>
              <a:t>the same password as your Yahoo </a:t>
            </a:r>
            <a:r>
              <a:rPr lang="en-CA" sz="1600" dirty="0" smtClean="0">
                <a:latin typeface="Helvetica" pitchFamily="34" charset="0"/>
              </a:rPr>
              <a:t>account.</a:t>
            </a:r>
            <a:endParaRPr lang="en-CA" sz="1600" dirty="0">
              <a:latin typeface="Helvetica" pitchFamily="34" charset="0"/>
            </a:endParaRPr>
          </a:p>
          <a:p>
            <a:pPr marL="342900" indent="-342900" algn="l">
              <a:buFont typeface="+mj-lt"/>
              <a:buAutoNum type="arabicPeriod"/>
            </a:pPr>
            <a:endParaRPr lang="en-CA" sz="2400" dirty="0"/>
          </a:p>
        </p:txBody>
      </p:sp>
    </p:spTree>
    <p:extLst>
      <p:ext uri="{BB962C8B-B14F-4D97-AF65-F5344CB8AC3E}">
        <p14:creationId xmlns:p14="http://schemas.microsoft.com/office/powerpoint/2010/main" val="6623138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8b6fbc6f63f9a48afb0b3986393ed74e4ffbf26"/>
  <p:tag name="ISPRING_RESOURCE_PATHS_HASH_PRESENTER" val="d8b6fbc6f63f9a48afb0b3986393ed74e4ffbf26"/>
</p:tagLst>
</file>

<file path=ppt/theme/theme1.xml><?xml version="1.0" encoding="utf-8"?>
<a:theme xmlns:a="http://schemas.openxmlformats.org/drawingml/2006/main" name="Office Theme">
  <a:themeElements>
    <a:clrScheme name="Security Threat Landscape">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3128</Words>
  <Application>Microsoft Office PowerPoint</Application>
  <PresentationFormat>On-screen Show (4:3)</PresentationFormat>
  <Paragraphs>314</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Georgia</vt:lpstr>
      <vt:lpstr>Helvetica</vt:lpstr>
      <vt:lpstr>Montserrat Black</vt:lpstr>
      <vt:lpstr>Montserrat Light</vt:lpstr>
      <vt:lpstr>Roboto</vt:lpstr>
      <vt:lpstr>Roboto Condensed</vt:lpstr>
      <vt:lpstr>Roboto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2017-11-17T18:51:30Z</dcterms:created>
  <dcterms:modified xsi:type="dcterms:W3CDTF">2017-11-17T19:03:32Z</dcterms:modified>
  <cp:contentStatus/>
</cp:coreProperties>
</file>