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3.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5"/>
  </p:notesMasterIdLst>
  <p:handoutMasterIdLst>
    <p:handoutMasterId r:id="rId16"/>
  </p:handoutMasterIdLst>
  <p:sldIdLst>
    <p:sldId id="483" r:id="rId2"/>
    <p:sldId id="528" r:id="rId3"/>
    <p:sldId id="532" r:id="rId4"/>
    <p:sldId id="531" r:id="rId5"/>
    <p:sldId id="585" r:id="rId6"/>
    <p:sldId id="484" r:id="rId7"/>
    <p:sldId id="403" r:id="rId8"/>
    <p:sldId id="399" r:id="rId9"/>
    <p:sldId id="592" r:id="rId10"/>
    <p:sldId id="426" r:id="rId11"/>
    <p:sldId id="410" r:id="rId12"/>
    <p:sldId id="411" r:id="rId13"/>
    <p:sldId id="413" r:id="rId14"/>
  </p:sldIdLst>
  <p:sldSz cx="9144000" cy="6858000" type="screen4x3"/>
  <p:notesSz cx="6858000" cy="9144000"/>
  <p:custShowLst>
    <p:custShow name="Custom Show 1" id="0">
      <p:sldLst/>
    </p:custShow>
  </p:custShowLst>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0"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DEEE"/>
    <a:srgbClr val="BDBDBD"/>
    <a:srgbClr val="B4CAE0"/>
    <a:srgbClr val="7F7F7F"/>
    <a:srgbClr val="EBA700"/>
    <a:srgbClr val="C0C0C0"/>
    <a:srgbClr val="7398B7"/>
    <a:srgbClr val="92B1CD"/>
    <a:srgbClr val="B0CEE5"/>
    <a:srgbClr val="A2BD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4839" autoAdjust="0"/>
  </p:normalViewPr>
  <p:slideViewPr>
    <p:cSldViewPr snapToGrid="0">
      <p:cViewPr varScale="1">
        <p:scale>
          <a:sx n="118" d="100"/>
          <a:sy n="118" d="100"/>
        </p:scale>
        <p:origin x="2106" y="102"/>
      </p:cViewPr>
      <p:guideLst>
        <p:guide orient="horz" pos="2160"/>
        <p:guide pos="204"/>
      </p:guideLst>
    </p:cSldViewPr>
  </p:slideViewPr>
  <p:outlineViewPr>
    <p:cViewPr>
      <p:scale>
        <a:sx n="33" d="100"/>
        <a:sy n="33" d="100"/>
      </p:scale>
      <p:origin x="0" y="-32538"/>
    </p:cViewPr>
  </p:outlineViewPr>
  <p:notesTextViewPr>
    <p:cViewPr>
      <p:scale>
        <a:sx n="1" d="1"/>
        <a:sy n="1" d="1"/>
      </p:scale>
      <p:origin x="0" y="0"/>
    </p:cViewPr>
  </p:notesTextViewPr>
  <p:sorterViewPr>
    <p:cViewPr varScale="1">
      <p:scale>
        <a:sx n="100" d="100"/>
        <a:sy n="100" d="100"/>
      </p:scale>
      <p:origin x="0" y="-16656"/>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3"/>
              </a:solidFill>
              <a:ln w="19050">
                <a:solidFill>
                  <a:schemeClr val="lt1"/>
                </a:solidFill>
              </a:ln>
              <a:effectLst/>
            </c:spPr>
          </c:dPt>
          <c:dPt>
            <c:idx val="1"/>
            <c:bubble3D val="0"/>
            <c:spPr>
              <a:solidFill>
                <a:schemeClr val="bg1">
                  <a:lumMod val="75000"/>
                </a:schemeClr>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cat>
            <c:numRef>
              <c:f>Sheet1!$A$2:$A$5</c:f>
              <c:numCache>
                <c:formatCode>General</c:formatCode>
                <c:ptCount val="4"/>
              </c:numCache>
            </c:numRef>
          </c:cat>
          <c:val>
            <c:numRef>
              <c:f>Sheet1!$B$2:$B$5</c:f>
              <c:numCache>
                <c:formatCode>General</c:formatCode>
                <c:ptCount val="4"/>
                <c:pt idx="0">
                  <c:v>86</c:v>
                </c:pt>
                <c:pt idx="1">
                  <c:v>14</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2"/>
              </a:solidFill>
              <a:ln w="19050">
                <a:solidFill>
                  <a:schemeClr val="lt1"/>
                </a:solidFill>
              </a:ln>
              <a:effectLst/>
            </c:spPr>
          </c:dPt>
          <c:dPt>
            <c:idx val="1"/>
            <c:bubble3D val="0"/>
            <c:spPr>
              <a:solidFill>
                <a:schemeClr val="bg1">
                  <a:lumMod val="75000"/>
                </a:schemeClr>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cat>
            <c:numRef>
              <c:f>Sheet1!$A$2:$A$5</c:f>
              <c:numCache>
                <c:formatCode>General</c:formatCode>
                <c:ptCount val="4"/>
              </c:numCache>
            </c:numRef>
          </c:cat>
          <c:val>
            <c:numRef>
              <c:f>Sheet1!$B$2:$B$5</c:f>
              <c:numCache>
                <c:formatCode>General</c:formatCode>
                <c:ptCount val="4"/>
                <c:pt idx="0">
                  <c:v>40</c:v>
                </c:pt>
                <c:pt idx="1">
                  <c:v>60</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2"/>
              </a:solidFill>
              <a:ln w="19050">
                <a:solidFill>
                  <a:schemeClr val="lt1"/>
                </a:solidFill>
              </a:ln>
              <a:effectLst/>
            </c:spPr>
          </c:dPt>
          <c:dPt>
            <c:idx val="1"/>
            <c:bubble3D val="0"/>
            <c:spPr>
              <a:solidFill>
                <a:schemeClr val="bg1">
                  <a:lumMod val="75000"/>
                </a:schemeClr>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cat>
            <c:numRef>
              <c:f>Sheet1!$A$2:$A$5</c:f>
              <c:numCache>
                <c:formatCode>General</c:formatCode>
                <c:ptCount val="4"/>
              </c:numCache>
            </c:numRef>
          </c:cat>
          <c:val>
            <c:numRef>
              <c:f>Sheet1!$B$2:$B$5</c:f>
              <c:numCache>
                <c:formatCode>General</c:formatCode>
                <c:ptCount val="4"/>
                <c:pt idx="0">
                  <c:v>46</c:v>
                </c:pt>
                <c:pt idx="1">
                  <c:v>60</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2"/>
              </a:solidFill>
              <a:ln w="19050">
                <a:solidFill>
                  <a:schemeClr val="lt1"/>
                </a:solidFill>
              </a:ln>
              <a:effectLst/>
            </c:spPr>
          </c:dPt>
          <c:dPt>
            <c:idx val="1"/>
            <c:bubble3D val="0"/>
            <c:spPr>
              <a:solidFill>
                <a:schemeClr val="bg1">
                  <a:lumMod val="75000"/>
                </a:schemeClr>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cat>
            <c:numRef>
              <c:f>Sheet1!$A$2:$A$5</c:f>
              <c:numCache>
                <c:formatCode>General</c:formatCode>
                <c:ptCount val="4"/>
              </c:numCache>
            </c:numRef>
          </c:cat>
          <c:val>
            <c:numRef>
              <c:f>Sheet1!$B$2:$B$5</c:f>
              <c:numCache>
                <c:formatCode>General</c:formatCode>
                <c:ptCount val="4"/>
                <c:pt idx="0">
                  <c:v>77</c:v>
                </c:pt>
                <c:pt idx="1">
                  <c:v>54</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11/13/2017</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11/13/2017</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a:t>
            </a:fld>
            <a:endParaRPr lang="en-US" dirty="0"/>
          </a:p>
        </p:txBody>
      </p:sp>
    </p:spTree>
    <p:extLst>
      <p:ext uri="{BB962C8B-B14F-4D97-AF65-F5344CB8AC3E}">
        <p14:creationId xmlns:p14="http://schemas.microsoft.com/office/powerpoint/2010/main" val="3960399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pPr/>
              <a:t>2</a:t>
            </a:fld>
            <a:endParaRPr lang="en-US" dirty="0"/>
          </a:p>
        </p:txBody>
      </p:sp>
    </p:spTree>
    <p:extLst>
      <p:ext uri="{BB962C8B-B14F-4D97-AF65-F5344CB8AC3E}">
        <p14:creationId xmlns:p14="http://schemas.microsoft.com/office/powerpoint/2010/main" val="4228314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6</a:t>
            </a:fld>
            <a:endParaRPr lang="en-US" dirty="0"/>
          </a:p>
        </p:txBody>
      </p:sp>
    </p:spTree>
    <p:extLst>
      <p:ext uri="{BB962C8B-B14F-4D97-AF65-F5344CB8AC3E}">
        <p14:creationId xmlns:p14="http://schemas.microsoft.com/office/powerpoint/2010/main" val="3563070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3144001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dirty="0"/>
          </a:p>
        </p:txBody>
      </p:sp>
    </p:spTree>
    <p:extLst>
      <p:ext uri="{BB962C8B-B14F-4D97-AF65-F5344CB8AC3E}">
        <p14:creationId xmlns:p14="http://schemas.microsoft.com/office/powerpoint/2010/main" val="38983750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41514213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11</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12</a:t>
            </a:fld>
            <a:endParaRPr lang="en-US" dirty="0"/>
          </a:p>
        </p:txBody>
      </p:sp>
    </p:spTree>
    <p:extLst>
      <p:ext uri="{BB962C8B-B14F-4D97-AF65-F5344CB8AC3E}">
        <p14:creationId xmlns:p14="http://schemas.microsoft.com/office/powerpoint/2010/main" val="41602972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13</a:t>
            </a:fld>
            <a:endParaRPr lang="en-US" dirty="0"/>
          </a:p>
        </p:txBody>
      </p:sp>
    </p:spTree>
    <p:extLst>
      <p:ext uri="{BB962C8B-B14F-4D97-AF65-F5344CB8AC3E}">
        <p14:creationId xmlns:p14="http://schemas.microsoft.com/office/powerpoint/2010/main" val="16751021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1997-2017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
        <p:nvSpPr>
          <p:cNvPr id="9" name="TextBox 8"/>
          <p:cNvSpPr txBox="1"/>
          <p:nvPr/>
        </p:nvSpPr>
        <p:spPr>
          <a:xfrm>
            <a:off x="8460432" y="214890"/>
            <a:ext cx="539552" cy="276999"/>
          </a:xfrm>
          <a:prstGeom prst="rect">
            <a:avLst/>
          </a:prstGeom>
          <a:noFill/>
        </p:spPr>
        <p:txBody>
          <a:bodyPr wrap="square" rtlCol="0">
            <a:spAutoFit/>
          </a:bodyPr>
          <a:lstStyle/>
          <a:p>
            <a:r>
              <a:rPr lang="en-CA" sz="1200" b="0" dirty="0" smtClean="0">
                <a:solidFill>
                  <a:schemeClr val="bg1"/>
                </a:solidFill>
              </a:rPr>
              <a:t>V4</a:t>
            </a:r>
            <a:endParaRPr lang="en-CA" sz="1200" b="0" dirty="0">
              <a:solidFill>
                <a:schemeClr val="bg1"/>
              </a:solidFill>
            </a:endParaRP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1997-2017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213688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4157" y="-9146"/>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5114249"/>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864146"/>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3"/>
            <a:ext cx="5257800" cy="123836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3178406"/>
            <a:ext cx="5257800" cy="174859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5427068"/>
            <a:ext cx="8623607" cy="82312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6"/>
            <a:ext cx="3083231" cy="3431005"/>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5167227"/>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920477"/>
            <a:ext cx="211099" cy="211099"/>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89086"/>
            <a:ext cx="3096774" cy="286513"/>
          </a:xfrm>
          <a:prstGeom prst="rect">
            <a:avLst/>
          </a:prstGeom>
        </p:spPr>
      </p:pic>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6" r:id="rId4"/>
    <p:sldLayoutId id="2147483721" r:id="rId5"/>
    <p:sldLayoutId id="2147483710" r:id="rId6"/>
    <p:sldLayoutId id="2147483711" r:id="rId7"/>
    <p:sldLayoutId id="2147483726" r:id="rId8"/>
    <p:sldLayoutId id="2147483764" r:id="rId9"/>
    <p:sldLayoutId id="2147483761" r:id="rId10"/>
    <p:sldLayoutId id="2147483763" r:id="rId11"/>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14.png"/><Relationship Id="rId4" Type="http://schemas.openxmlformats.org/officeDocument/2006/relationships/image" Target="../media/image20.png"/></Relationships>
</file>

<file path=ppt/slides/_rels/slide13.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smtClean="0"/>
              <a:t>Develop and Deploy Security Policies</a:t>
            </a:r>
            <a:endParaRPr lang="en-US" dirty="0"/>
          </a:p>
        </p:txBody>
      </p:sp>
      <p:pic>
        <p:nvPicPr>
          <p:cNvPr id="5" name="Picture 4" descr="executive-brief-stam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0947" y="3929891"/>
            <a:ext cx="2279546" cy="1796282"/>
          </a:xfrm>
          <a:prstGeom prst="rect">
            <a:avLst/>
          </a:prstGeom>
        </p:spPr>
      </p:pic>
      <p:sp>
        <p:nvSpPr>
          <p:cNvPr id="7" name="Tagline"/>
          <p:cNvSpPr txBox="1">
            <a:spLocks/>
          </p:cNvSpPr>
          <p:nvPr/>
        </p:nvSpPr>
        <p:spPr bwMode="auto">
          <a:xfrm>
            <a:off x="774700" y="3548708"/>
            <a:ext cx="7467600" cy="50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Clr>
                <a:schemeClr val="tx1"/>
              </a:buClr>
              <a:buSzPct val="120000"/>
              <a:buFont typeface="Arial" pitchFamily="34" charset="0"/>
              <a:buNone/>
              <a:defRPr lang="en-US" sz="1400" kern="1200" baseline="0" dirty="0" smtClean="0">
                <a:solidFill>
                  <a:schemeClr val="tx1"/>
                </a:solidFill>
                <a:latin typeface="+mn-lt"/>
                <a:ea typeface="+mn-ea"/>
                <a:cs typeface="+mn-cs"/>
              </a:defRPr>
            </a:lvl1pPr>
            <a:lvl2pPr marL="0" indent="0" algn="l" rtl="0" eaLnBrk="1" fontAlgn="base" hangingPunct="1">
              <a:spcBef>
                <a:spcPct val="20000"/>
              </a:spcBef>
              <a:spcAft>
                <a:spcPct val="0"/>
              </a:spcAft>
              <a:buClr>
                <a:schemeClr val="tx1"/>
              </a:buClr>
              <a:buSzPct val="150000"/>
              <a:buFont typeface="Arial" pitchFamily="34" charset="0"/>
              <a:buNone/>
              <a:defRPr sz="1600" kern="1200">
                <a:solidFill>
                  <a:schemeClr val="tx1"/>
                </a:solidFill>
                <a:latin typeface="+mn-lt"/>
                <a:ea typeface="+mn-ea"/>
                <a:cs typeface="+mn-cs"/>
              </a:defRPr>
            </a:lvl2pPr>
            <a:lvl3pPr marL="0" indent="0" algn="l" rtl="0" eaLnBrk="1" fontAlgn="base" hangingPunct="1">
              <a:spcBef>
                <a:spcPct val="20000"/>
              </a:spcBef>
              <a:spcAft>
                <a:spcPct val="0"/>
              </a:spcAft>
              <a:buClr>
                <a:schemeClr val="tx1"/>
              </a:buClr>
              <a:buFont typeface="Arial" pitchFamily="34" charset="0"/>
              <a:buNone/>
              <a:defRPr sz="1600" kern="1200">
                <a:solidFill>
                  <a:schemeClr val="tx1"/>
                </a:solidFill>
                <a:latin typeface="+mn-lt"/>
                <a:ea typeface="+mn-ea"/>
                <a:cs typeface="+mn-cs"/>
              </a:defRPr>
            </a:lvl3pPr>
            <a:lvl4pPr marL="0" indent="0" algn="l" rtl="0" eaLnBrk="1" fontAlgn="base" hangingPunct="1">
              <a:spcBef>
                <a:spcPct val="20000"/>
              </a:spcBef>
              <a:spcAft>
                <a:spcPct val="0"/>
              </a:spcAft>
              <a:buClr>
                <a:schemeClr val="tx1"/>
              </a:buClr>
              <a:buFont typeface="Wingdings" pitchFamily="2" charset="2"/>
              <a:buNone/>
              <a:defRPr sz="1600" kern="1200">
                <a:solidFill>
                  <a:schemeClr val="tx1"/>
                </a:solidFill>
                <a:latin typeface="+mn-lt"/>
                <a:ea typeface="+mn-ea"/>
                <a:cs typeface="+mn-cs"/>
              </a:defRPr>
            </a:lvl4pPr>
            <a:lvl5pPr marL="0" indent="0" algn="l" rtl="0" eaLnBrk="1" fontAlgn="base" hangingPunct="1">
              <a:spcBef>
                <a:spcPct val="20000"/>
              </a:spcBef>
              <a:spcAft>
                <a:spcPct val="0"/>
              </a:spcAft>
              <a:buFont typeface="Arial" charset="0"/>
              <a:buNone/>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dirty="0" smtClean="0"/>
              <a:t>Enhance your overall security posture with a defensible and prescriptive policy suite. </a:t>
            </a:r>
            <a:endParaRPr lang="en-CA" dirty="0"/>
          </a:p>
        </p:txBody>
      </p:sp>
    </p:spTree>
    <p:extLst>
      <p:ext uri="{BB962C8B-B14F-4D97-AF65-F5344CB8AC3E}">
        <p14:creationId xmlns:p14="http://schemas.microsoft.com/office/powerpoint/2010/main" val="28824675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these icons to help direct you as you navigate this research </a:t>
            </a:r>
            <a:endParaRPr lang="en-US" dirty="0"/>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smtClean="0"/>
              <a:t>This icon denotes a slide where a supporting Info-Tech tool or template will help you perform the activity or step associated with the slide. Refer to the supporting tool or template to get the best results and proceed to the next step of the project.</a:t>
            </a:r>
            <a:endParaRPr lang="en-US" sz="1400" dirty="0"/>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smtClean="0"/>
              <a:t>This icon denotes a slide with an associated activity. The activity can be performed either as part of your project or with the support of Info-Tech team members, who will come onsite to facilitate a workshop for your organization.</a:t>
            </a:r>
            <a:endParaRPr lang="en-US" sz="1400" dirty="0"/>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smtClean="0"/>
              <a:t>Use these icons to help guide you through each step of the blueprint and direct you to content related to the recommended activities. </a:t>
            </a:r>
            <a:endParaRPr lang="en-US" sz="1400" dirty="0"/>
          </a:p>
        </p:txBody>
      </p:sp>
    </p:spTree>
    <p:extLst>
      <p:ext uri="{BB962C8B-B14F-4D97-AF65-F5344CB8AC3E}">
        <p14:creationId xmlns:p14="http://schemas.microsoft.com/office/powerpoint/2010/main" val="4239230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ounded Rectangle 69"/>
          <p:cNvSpPr/>
          <p:nvPr/>
        </p:nvSpPr>
        <p:spPr>
          <a:xfrm>
            <a:off x="4759870"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1" name="Rounded Rectangle 70"/>
          <p:cNvSpPr/>
          <p:nvPr/>
        </p:nvSpPr>
        <p:spPr>
          <a:xfrm>
            <a:off x="371737"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2" name="Rectangle 71"/>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cxnSp>
        <p:nvCxnSpPr>
          <p:cNvPr id="73" name="Straight Arrow Connector 72"/>
          <p:cNvCxnSpPr>
            <a:stCxn id="85" idx="2"/>
          </p:cNvCxnSpPr>
          <p:nvPr/>
        </p:nvCxnSpPr>
        <p:spPr>
          <a:xfrm>
            <a:off x="821792" y="2920539"/>
            <a:ext cx="7783954" cy="0"/>
          </a:xfrm>
          <a:prstGeom prst="straightConnector1">
            <a:avLst/>
          </a:prstGeom>
          <a:noFill/>
          <a:ln w="38100" cap="flat" cmpd="sng" algn="ctr">
            <a:solidFill>
              <a:srgbClr val="FFFFFF">
                <a:lumMod val="85000"/>
              </a:srgbClr>
            </a:solidFill>
            <a:prstDash val="sysDot"/>
            <a:tailEnd type="triangle" w="lg" len="med"/>
          </a:ln>
          <a:effectLst/>
        </p:spPr>
      </p:cxnSp>
      <p:grpSp>
        <p:nvGrpSpPr>
          <p:cNvPr id="74" name="Group 73"/>
          <p:cNvGrpSpPr/>
          <p:nvPr/>
        </p:nvGrpSpPr>
        <p:grpSpPr>
          <a:xfrm>
            <a:off x="6985746" y="2025295"/>
            <a:ext cx="1636677" cy="2763778"/>
            <a:chOff x="6637354" y="1574599"/>
            <a:chExt cx="1636677" cy="2763778"/>
          </a:xfrm>
        </p:grpSpPr>
        <p:sp>
          <p:nvSpPr>
            <p:cNvPr id="75" name="Oval 74"/>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6" name="TextBox 75"/>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77" name="TextBox 76"/>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78" name="Picture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79" name="Group 78"/>
          <p:cNvGrpSpPr/>
          <p:nvPr/>
        </p:nvGrpSpPr>
        <p:grpSpPr>
          <a:xfrm>
            <a:off x="2345378" y="1877373"/>
            <a:ext cx="2129440" cy="2937609"/>
            <a:chOff x="2807522" y="2074912"/>
            <a:chExt cx="2129440" cy="2937609"/>
          </a:xfrm>
        </p:grpSpPr>
        <p:sp>
          <p:nvSpPr>
            <p:cNvPr id="80" name="Oval 79"/>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81" name="TextBox 80"/>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smtClean="0">
                  <a:ln>
                    <a:noFill/>
                  </a:ln>
                  <a:solidFill>
                    <a:srgbClr val="365D7E"/>
                  </a:solidFill>
                  <a:effectLst/>
                  <a:uLnTx/>
                  <a:uFillTx/>
                </a:rPr>
                <a:t>Guided Implementation</a:t>
              </a:r>
            </a:p>
          </p:txBody>
        </p:sp>
        <p:sp>
          <p:nvSpPr>
            <p:cNvPr id="82" name="TextBox 81"/>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83" name="Picture 8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84" name="Group 83"/>
          <p:cNvGrpSpPr/>
          <p:nvPr/>
        </p:nvGrpSpPr>
        <p:grpSpPr>
          <a:xfrm>
            <a:off x="377551" y="2025295"/>
            <a:ext cx="1628660" cy="2794213"/>
            <a:chOff x="1266026" y="2731218"/>
            <a:chExt cx="1628660" cy="2794213"/>
          </a:xfrm>
        </p:grpSpPr>
        <p:sp>
          <p:nvSpPr>
            <p:cNvPr id="85" name="Oval 84"/>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86" name="TextBox 85"/>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87" name="TextBox 86"/>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88" name="Picture 8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89" name="Group 88"/>
          <p:cNvGrpSpPr/>
          <p:nvPr/>
        </p:nvGrpSpPr>
        <p:grpSpPr>
          <a:xfrm>
            <a:off x="5011414" y="2025295"/>
            <a:ext cx="1635165" cy="2795710"/>
            <a:chOff x="4834633" y="1938352"/>
            <a:chExt cx="1635165" cy="2795710"/>
          </a:xfrm>
        </p:grpSpPr>
        <p:sp>
          <p:nvSpPr>
            <p:cNvPr id="90" name="Oval 89"/>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91" name="TextBox 90"/>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92" name="TextBox 91"/>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93" name="Picture 9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94" name="Rectangle 93"/>
          <p:cNvSpPr/>
          <p:nvPr/>
        </p:nvSpPr>
        <p:spPr>
          <a:xfrm>
            <a:off x="906270"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29475F"/>
                </a:solidFill>
                <a:effectLst/>
                <a:uLnTx/>
                <a:uFillTx/>
              </a:rPr>
              <a:t>Diagnostics and consistent frameworks used throughout all four options</a:t>
            </a:r>
          </a:p>
        </p:txBody>
      </p:sp>
      <p:sp>
        <p:nvSpPr>
          <p:cNvPr id="2" name="Title 1"/>
          <p:cNvSpPr>
            <a:spLocks noGrp="1"/>
          </p:cNvSpPr>
          <p:nvPr>
            <p:ph type="title"/>
          </p:nvPr>
        </p:nvSpPr>
        <p:spPr>
          <a:xfrm>
            <a:off x="257175" y="255588"/>
            <a:ext cx="8201026" cy="877887"/>
          </a:xfrm>
        </p:spPr>
        <p:txBody>
          <a:bodyPr/>
          <a:lstStyle/>
          <a:p>
            <a:pPr lvl="0"/>
            <a:r>
              <a:rPr lang="en-CA" dirty="0"/>
              <a:t>Info-Tech offers various levels of support to best suit your </a:t>
            </a:r>
            <a:r>
              <a:rPr lang="en-CA" dirty="0" smtClean="0"/>
              <a:t>needs</a:t>
            </a:r>
            <a:endParaRPr lang="en-CA" dirty="0"/>
          </a:p>
        </p:txBody>
      </p:sp>
    </p:spTree>
    <p:extLst>
      <p:ext uri="{BB962C8B-B14F-4D97-AF65-F5344CB8AC3E}">
        <p14:creationId xmlns:p14="http://schemas.microsoft.com/office/powerpoint/2010/main" val="39603445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48935671"/>
              </p:ext>
            </p:extLst>
          </p:nvPr>
        </p:nvGraphicFramePr>
        <p:xfrm>
          <a:off x="86984" y="1589010"/>
          <a:ext cx="8799876" cy="4860850"/>
        </p:xfrm>
        <a:graphic>
          <a:graphicData uri="http://schemas.openxmlformats.org/drawingml/2006/table">
            <a:tbl>
              <a:tblPr firstRow="1" bandRow="1">
                <a:tableStyleId>{5C22544A-7EE6-4342-B048-85BDC9FD1C3A}</a:tableStyleId>
              </a:tblPr>
              <a:tblGrid>
                <a:gridCol w="1191600"/>
                <a:gridCol w="2679641"/>
                <a:gridCol w="2279737"/>
                <a:gridCol w="2648898"/>
              </a:tblGrid>
              <a:tr h="2081116">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smtClean="0">
                          <a:solidFill>
                            <a:schemeClr val="tx1"/>
                          </a:solidFill>
                        </a:rPr>
                        <a:t>1.1 Understand the current state of policies.</a:t>
                      </a:r>
                      <a:endParaRPr lang="en-CA" sz="400" b="0" dirty="0" smtClean="0">
                        <a:solidFill>
                          <a:schemeClr val="tx1"/>
                        </a:solidFill>
                      </a:endParaRPr>
                    </a:p>
                    <a:p>
                      <a:pPr>
                        <a:spcAft>
                          <a:spcPts val="600"/>
                        </a:spcAft>
                      </a:pPr>
                      <a:r>
                        <a:rPr lang="en-CA" sz="1000" dirty="0" smtClean="0">
                          <a:solidFill>
                            <a:schemeClr val="tx1"/>
                          </a:solidFill>
                        </a:rPr>
                        <a:t>1.2 Right-size your policy</a:t>
                      </a:r>
                      <a:r>
                        <a:rPr lang="en-CA" sz="1000" baseline="0" dirty="0" smtClean="0">
                          <a:solidFill>
                            <a:schemeClr val="tx1"/>
                          </a:solidFill>
                        </a:rPr>
                        <a:t> suite.</a:t>
                      </a:r>
                      <a:endParaRPr lang="en-CA" sz="1000" dirty="0" smtClean="0">
                        <a:solidFill>
                          <a:schemeClr val="tx1"/>
                        </a:solidFill>
                      </a:endParaRPr>
                    </a:p>
                    <a:p>
                      <a:pPr>
                        <a:spcAft>
                          <a:spcPts val="600"/>
                        </a:spcAft>
                      </a:pPr>
                      <a:r>
                        <a:rPr lang="en-CA" sz="1000" dirty="0" smtClean="0">
                          <a:solidFill>
                            <a:schemeClr val="tx1"/>
                          </a:solidFill>
                        </a:rPr>
                        <a:t>1.3 Understand</a:t>
                      </a:r>
                      <a:r>
                        <a:rPr lang="en-CA" sz="1000" baseline="0" dirty="0" smtClean="0">
                          <a:solidFill>
                            <a:schemeClr val="tx1"/>
                          </a:solidFill>
                        </a:rPr>
                        <a:t> the relationship between policies, standards, procedures, and guidelines.</a:t>
                      </a:r>
                    </a:p>
                    <a:p>
                      <a:pPr>
                        <a:spcAft>
                          <a:spcPts val="600"/>
                        </a:spcAft>
                      </a:pPr>
                      <a:r>
                        <a:rPr lang="en-CA" sz="1000" baseline="0" dirty="0" smtClean="0">
                          <a:solidFill>
                            <a:schemeClr val="tx1"/>
                          </a:solidFill>
                        </a:rPr>
                        <a:t>1.4 Define the policy framework.</a:t>
                      </a:r>
                    </a:p>
                    <a:p>
                      <a:pPr>
                        <a:spcAft>
                          <a:spcPts val="600"/>
                        </a:spcAft>
                      </a:pPr>
                      <a:r>
                        <a:rPr lang="en-CA" sz="1000" baseline="0" dirty="0" smtClean="0">
                          <a:solidFill>
                            <a:schemeClr val="tx1"/>
                          </a:solidFill>
                        </a:rPr>
                        <a:t>1.5 Prioritize the development of security policies.</a:t>
                      </a:r>
                    </a:p>
                    <a:p>
                      <a:pPr>
                        <a:spcAft>
                          <a:spcPts val="600"/>
                        </a:spcAft>
                      </a:pPr>
                      <a:r>
                        <a:rPr lang="en-CA" sz="1000" baseline="0" dirty="0" smtClean="0">
                          <a:solidFill>
                            <a:schemeClr val="tx1"/>
                          </a:solidFill>
                        </a:rPr>
                        <a:t>1.6 Leverage stakeholders to champion security policies.</a:t>
                      </a:r>
                    </a:p>
                    <a:p>
                      <a:pPr>
                        <a:spcAft>
                          <a:spcPts val="600"/>
                        </a:spcAft>
                      </a:pPr>
                      <a:r>
                        <a:rPr lang="en-CA" sz="1000" baseline="0" dirty="0" smtClean="0">
                          <a:solidFill>
                            <a:schemeClr val="tx1"/>
                          </a:solidFill>
                        </a:rPr>
                        <a:t>1.7 Inform stakeholders of the policy initiative.</a:t>
                      </a:r>
                    </a:p>
                    <a:p>
                      <a:pPr>
                        <a:spcAft>
                          <a:spcPts val="600"/>
                        </a:spcAft>
                      </a:pPr>
                      <a:r>
                        <a:rPr lang="en-CA" sz="1000" baseline="0" dirty="0" smtClean="0">
                          <a:solidFill>
                            <a:schemeClr val="tx1"/>
                          </a:solidFill>
                        </a:rPr>
                        <a:t>1.8 Develop the security policy charter.</a:t>
                      </a:r>
                      <a:endParaRPr lang="en-CA" sz="100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2.1 Customize your prioritized templates to develop your new policies.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2.2 Gather feedback from users to assess the feasibility of the new policies.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2.3 Submit policies to upper management for approval.</a:t>
                      </a:r>
                    </a:p>
                    <a:p>
                      <a:pPr marL="0" indent="0">
                        <a:spcAft>
                          <a:spcPts val="600"/>
                        </a:spcAft>
                        <a:buSzPct val="175000"/>
                        <a:buNone/>
                      </a:pPr>
                      <a:endParaRPr lang="en-CA" sz="1000" b="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baseline="0" dirty="0" smtClean="0">
                          <a:solidFill>
                            <a:schemeClr val="tx1"/>
                          </a:solidFill>
                        </a:rPr>
                        <a:t>3.1 Understand the need for communication.</a:t>
                      </a:r>
                    </a:p>
                    <a:p>
                      <a:pPr>
                        <a:spcAft>
                          <a:spcPts val="600"/>
                        </a:spcAft>
                      </a:pPr>
                      <a:r>
                        <a:rPr lang="en-CA" sz="1000" baseline="0" dirty="0" smtClean="0">
                          <a:solidFill>
                            <a:schemeClr val="tx1"/>
                          </a:solidFill>
                        </a:rPr>
                        <a:t>3.2 Use myPolicies to automate management and implementation.</a:t>
                      </a:r>
                    </a:p>
                    <a:p>
                      <a:pPr>
                        <a:spcAft>
                          <a:spcPts val="600"/>
                        </a:spcAft>
                      </a:pPr>
                      <a:r>
                        <a:rPr lang="en-CA" sz="1000" baseline="0" dirty="0" smtClean="0">
                          <a:solidFill>
                            <a:schemeClr val="tx1"/>
                          </a:solidFill>
                        </a:rPr>
                        <a:t>3.3 Use the design-build-implement framework to build your communication channels.</a:t>
                      </a:r>
                    </a:p>
                    <a:p>
                      <a:pPr>
                        <a:spcAft>
                          <a:spcPts val="600"/>
                        </a:spcAft>
                      </a:pPr>
                      <a:r>
                        <a:rPr lang="en-CA" sz="1000" baseline="0" dirty="0" smtClean="0">
                          <a:solidFill>
                            <a:schemeClr val="tx1"/>
                          </a:solidFill>
                        </a:rPr>
                        <a:t>3.4 Incorporate policies and processes into your training and awareness programs.</a:t>
                      </a:r>
                    </a:p>
                    <a:p>
                      <a:pPr>
                        <a:spcAft>
                          <a:spcPts val="600"/>
                        </a:spcAft>
                      </a:pPr>
                      <a:r>
                        <a:rPr lang="en-CA" sz="1000" baseline="0" dirty="0" smtClean="0">
                          <a:solidFill>
                            <a:schemeClr val="tx1"/>
                          </a:solidFill>
                        </a:rPr>
                        <a:t>3.5 Measure the effectiveness of security policies.</a:t>
                      </a:r>
                    </a:p>
                    <a:p>
                      <a:pPr>
                        <a:spcAft>
                          <a:spcPts val="600"/>
                        </a:spcAft>
                      </a:pPr>
                      <a:r>
                        <a:rPr lang="en-CA" sz="1000" baseline="0" dirty="0" smtClean="0">
                          <a:solidFill>
                            <a:schemeClr val="tx1"/>
                          </a:solidFill>
                        </a:rPr>
                        <a:t>3.6 Understand the need for regular review and update.</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162958">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marR="0" lvl="0" indent="-228600" algn="l" defTabSz="914400" rtl="0" eaLnBrk="1" fontAlgn="auto" latinLnBrk="0" hangingPunct="1">
                        <a:lnSpc>
                          <a:spcPct val="100000"/>
                        </a:lnSpc>
                        <a:spcBef>
                          <a:spcPts val="0"/>
                        </a:spcBef>
                        <a:spcAft>
                          <a:spcPts val="600"/>
                        </a:spcAft>
                        <a:buClrTx/>
                        <a:buSzPct val="150000"/>
                        <a:buFontTx/>
                        <a:buBlip>
                          <a:blip r:embed="rId3"/>
                        </a:buBlip>
                        <a:tabLst/>
                        <a:defRPr/>
                      </a:pPr>
                      <a:r>
                        <a:rPr lang="en-CA" sz="1000" b="0" dirty="0" smtClean="0"/>
                        <a:t>Understand policy needs</a:t>
                      </a:r>
                      <a:r>
                        <a:rPr lang="en-CA" sz="1000" b="0" baseline="0" dirty="0" smtClean="0"/>
                        <a:t> and begin policy charter.</a:t>
                      </a:r>
                    </a:p>
                    <a:p>
                      <a:pPr marL="228600" marR="0" lvl="0" indent="-228600" algn="l" defTabSz="914400" rtl="0" eaLnBrk="1" fontAlgn="auto" latinLnBrk="0" hangingPunct="1">
                        <a:lnSpc>
                          <a:spcPct val="100000"/>
                        </a:lnSpc>
                        <a:spcBef>
                          <a:spcPts val="0"/>
                        </a:spcBef>
                        <a:spcAft>
                          <a:spcPts val="600"/>
                        </a:spcAft>
                        <a:buClrTx/>
                        <a:buSzPct val="150000"/>
                        <a:buFontTx/>
                        <a:buBlip>
                          <a:blip r:embed="rId3"/>
                        </a:buBlip>
                        <a:tabLst/>
                        <a:defRPr/>
                      </a:pPr>
                      <a:r>
                        <a:rPr lang="en-CA" sz="1000" b="0" dirty="0" smtClean="0"/>
                        <a:t>Review charter and</a:t>
                      </a:r>
                      <a:r>
                        <a:rPr lang="en-CA" sz="1000" b="0" baseline="0" dirty="0" smtClean="0"/>
                        <a:t> prioritize policy development.</a:t>
                      </a:r>
                    </a:p>
                    <a:p>
                      <a:pPr marL="228600" marR="0" lvl="0" indent="-228600" algn="l" defTabSz="914400" rtl="0" eaLnBrk="1" fontAlgn="auto" latinLnBrk="0" hangingPunct="1">
                        <a:lnSpc>
                          <a:spcPct val="100000"/>
                        </a:lnSpc>
                        <a:spcBef>
                          <a:spcPts val="0"/>
                        </a:spcBef>
                        <a:spcAft>
                          <a:spcPts val="600"/>
                        </a:spcAft>
                        <a:buClrTx/>
                        <a:buSzPct val="150000"/>
                        <a:buFontTx/>
                        <a:buBlip>
                          <a:blip r:embed="rId3"/>
                        </a:buBlip>
                        <a:tabLst/>
                        <a:defRPr/>
                      </a:pPr>
                      <a:r>
                        <a:rPr lang="en-CA" sz="1000" b="0" dirty="0" smtClean="0"/>
                        <a:t>Formalize stakeholder support.</a:t>
                      </a:r>
                      <a:endParaRPr lang="en-CA" sz="1000" b="0" baseline="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Customize the policy templates.</a:t>
                      </a:r>
                    </a:p>
                    <a:p>
                      <a:pPr marL="228600" indent="-228600">
                        <a:spcAft>
                          <a:spcPts val="600"/>
                        </a:spcAft>
                        <a:buSzPct val="150000"/>
                        <a:buBlip>
                          <a:blip r:embed="rId3"/>
                        </a:buBlip>
                      </a:pPr>
                      <a:r>
                        <a:rPr lang="en-CA" sz="1000" b="0" dirty="0" smtClean="0">
                          <a:cs typeface="Open Sans"/>
                        </a:rPr>
                        <a:t>Gather feedback on the policies and get approval.</a:t>
                      </a:r>
                      <a:endParaRPr lang="en-US" sz="1000" b="0" dirty="0" smtClean="0">
                        <a:cs typeface="Open Sans"/>
                      </a:endParaRPr>
                    </a:p>
                    <a:p>
                      <a:endParaRPr lang="en-CA" sz="1000" b="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CA" sz="1000" b="0" kern="1200" dirty="0" smtClean="0">
                          <a:solidFill>
                            <a:schemeClr val="dk1"/>
                          </a:solidFill>
                          <a:latin typeface="+mn-lt"/>
                          <a:ea typeface="+mn-ea"/>
                          <a:cs typeface="+mn-cs"/>
                        </a:rPr>
                        <a:t>Communicate the security policy program.</a:t>
                      </a:r>
                      <a:endParaRPr lang="en-US" sz="1000" b="0" kern="1200" dirty="0" smtClean="0">
                        <a:solidFill>
                          <a:schemeClr val="dk1"/>
                        </a:solidFill>
                        <a:latin typeface="+mn-lt"/>
                        <a:ea typeface="+mn-ea"/>
                        <a:cs typeface="+mn-cs"/>
                      </a:endParaRPr>
                    </a:p>
                    <a:p>
                      <a:pPr marL="228600" indent="-228600">
                        <a:spcAft>
                          <a:spcPts val="600"/>
                        </a:spcAft>
                        <a:buSzPct val="150000"/>
                        <a:buBlip>
                          <a:blip r:embed="rId3"/>
                        </a:buBlip>
                      </a:pPr>
                      <a:r>
                        <a:rPr lang="en-US" sz="1000" b="0" dirty="0" smtClean="0">
                          <a:cs typeface="Open Sans"/>
                        </a:rPr>
                        <a:t>Formalize program maintenance.</a:t>
                      </a:r>
                      <a:endParaRPr lang="en-US" sz="1000" b="0" dirty="0" smtClean="0">
                        <a:latin typeface="Arial" pitchFamily="34" charset="0"/>
                        <a:cs typeface="Arial" pitchFamily="34" charset="0"/>
                      </a:endParaRPr>
                    </a:p>
                    <a:p>
                      <a:endParaRPr lang="en-CA" sz="1000" b="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939452">
                <a:tc>
                  <a:txBody>
                    <a:bodyPr/>
                    <a:lstStyle/>
                    <a:p>
                      <a:pPr algn="ctr"/>
                      <a:r>
                        <a:rPr lang="en-CA" sz="1000" b="1" dirty="0" smtClean="0">
                          <a:solidFill>
                            <a:schemeClr val="bg1"/>
                          </a:solidFill>
                        </a:rPr>
                        <a:t>Onsite</a:t>
                      </a:r>
                      <a:r>
                        <a:rPr lang="en-CA" sz="1000" b="1" baseline="0" dirty="0" smtClean="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smtClean="0"/>
                        <a:t>Module</a:t>
                      </a:r>
                      <a:r>
                        <a:rPr lang="en-CA" sz="1000" b="1" baseline="0" dirty="0" smtClean="0"/>
                        <a:t> 1</a:t>
                      </a:r>
                      <a:r>
                        <a:rPr lang="en-CA" sz="1000" b="1" dirty="0" smtClean="0"/>
                        <a:t>:</a:t>
                      </a:r>
                    </a:p>
                    <a:p>
                      <a:pPr marL="0" indent="0">
                        <a:buFont typeface="Arial" panose="020B0604020202020204" pitchFamily="34" charset="0"/>
                        <a:buNone/>
                      </a:pPr>
                      <a:r>
                        <a:rPr lang="en-CA" sz="1000" dirty="0" smtClean="0"/>
                        <a:t>Formalize the security policy suite</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2</a:t>
                      </a:r>
                      <a:r>
                        <a:rPr lang="en-CA" sz="1000" b="1" dirty="0" smtClean="0"/>
                        <a:t>:</a:t>
                      </a:r>
                    </a:p>
                    <a:p>
                      <a:pPr marL="0" indent="0">
                        <a:buFont typeface="Arial" panose="020B0604020202020204" pitchFamily="34" charset="0"/>
                        <a:buNone/>
                      </a:pPr>
                      <a:r>
                        <a:rPr lang="en-CA" sz="1000" dirty="0" smtClean="0"/>
                        <a:t>Develop the policy suite</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3</a:t>
                      </a:r>
                      <a:r>
                        <a:rPr lang="en-CA" sz="1000" b="1" dirty="0" smtClean="0"/>
                        <a:t>:</a:t>
                      </a:r>
                    </a:p>
                    <a:p>
                      <a:pPr marL="0" indent="0">
                        <a:buFont typeface="Arial" panose="020B0604020202020204" pitchFamily="34" charset="0"/>
                        <a:buNone/>
                      </a:pPr>
                      <a:r>
                        <a:rPr lang="en-CA" sz="1000" dirty="0" smtClean="0"/>
                        <a:t>Implement</a:t>
                      </a:r>
                      <a:r>
                        <a:rPr lang="en-CA" sz="1000" baseline="0" dirty="0" smtClean="0"/>
                        <a:t> the security policy program</a:t>
                      </a:r>
                      <a:endParaRPr lang="en-CA" sz="1000" dirty="0" smtClean="0"/>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441141" y="4500267"/>
            <a:ext cx="593105" cy="534292"/>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6" y="1751239"/>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6" cstate="print"/>
          <a:srcRect l="12204" t="22820" r="8463" b="22257"/>
          <a:stretch/>
        </p:blipFill>
        <p:spPr>
          <a:xfrm>
            <a:off x="354689" y="5702515"/>
            <a:ext cx="607108" cy="390160"/>
          </a:xfrm>
          <a:prstGeom prst="rect">
            <a:avLst/>
          </a:prstGeom>
          <a:effectLst/>
        </p:spPr>
      </p:pic>
      <p:sp>
        <p:nvSpPr>
          <p:cNvPr id="15" name="Chevron 14"/>
          <p:cNvSpPr/>
          <p:nvPr/>
        </p:nvSpPr>
        <p:spPr>
          <a:xfrm>
            <a:off x="1301687" y="1142271"/>
            <a:ext cx="2831902" cy="437944"/>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1. Formalize the security policy program</a:t>
            </a:r>
            <a:endParaRPr lang="en-US" sz="1400" dirty="0">
              <a:solidFill>
                <a:srgbClr val="FFFFFF"/>
              </a:solidFill>
            </a:endParaRPr>
          </a:p>
        </p:txBody>
      </p:sp>
      <p:sp>
        <p:nvSpPr>
          <p:cNvPr id="16" name="Chevron 15"/>
          <p:cNvSpPr/>
          <p:nvPr/>
        </p:nvSpPr>
        <p:spPr>
          <a:xfrm>
            <a:off x="3994236" y="1142269"/>
            <a:ext cx="2376886" cy="437945"/>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2. Develop the policy suite</a:t>
            </a:r>
            <a:endParaRPr lang="en-US" sz="1400" dirty="0">
              <a:solidFill>
                <a:srgbClr val="FFFFFF"/>
              </a:solidFill>
            </a:endParaRPr>
          </a:p>
        </p:txBody>
      </p:sp>
      <p:sp>
        <p:nvSpPr>
          <p:cNvPr id="17" name="Chevron 16"/>
          <p:cNvSpPr/>
          <p:nvPr/>
        </p:nvSpPr>
        <p:spPr>
          <a:xfrm>
            <a:off x="6225436" y="1142270"/>
            <a:ext cx="2678573" cy="437944"/>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3. Implement the security policy program</a:t>
            </a:r>
            <a:endParaRPr lang="en-US" sz="1400" dirty="0">
              <a:solidFill>
                <a:srgbClr val="FFFFFF"/>
              </a:solidFill>
            </a:endParaRPr>
          </a:p>
        </p:txBody>
      </p:sp>
      <p:sp>
        <p:nvSpPr>
          <p:cNvPr id="4" name="Title 3"/>
          <p:cNvSpPr>
            <a:spLocks noGrp="1"/>
          </p:cNvSpPr>
          <p:nvPr>
            <p:ph type="title"/>
          </p:nvPr>
        </p:nvSpPr>
        <p:spPr/>
        <p:txBody>
          <a:bodyPr/>
          <a:lstStyle/>
          <a:p>
            <a:r>
              <a:rPr lang="en-US" dirty="0"/>
              <a:t>Develop and Deploy Security Policies</a:t>
            </a:r>
          </a:p>
        </p:txBody>
      </p:sp>
    </p:spTree>
    <p:extLst>
      <p:ext uri="{BB962C8B-B14F-4D97-AF65-F5344CB8AC3E}">
        <p14:creationId xmlns:p14="http://schemas.microsoft.com/office/powerpoint/2010/main" val="23718935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overview </a:t>
            </a:r>
            <a:endParaRPr lang="en-US" dirty="0"/>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smtClean="0">
                <a:solidFill>
                  <a:srgbClr val="333333"/>
                </a:solidFill>
              </a:rPr>
              <a:t>Contact your account representative or e</a:t>
            </a:r>
            <a:r>
              <a:rPr lang="en-US" sz="1400" dirty="0" smtClean="0">
                <a:solidFill>
                  <a:srgbClr val="333333"/>
                </a:solidFill>
                <a:cs typeface="Open Sans"/>
              </a:rPr>
              <a:t>mail </a:t>
            </a:r>
            <a:r>
              <a:rPr lang="en-US" sz="1400" dirty="0" smtClean="0">
                <a:solidFill>
                  <a:srgbClr val="333333"/>
                </a:solidFill>
                <a:cs typeface="Open Sans"/>
                <a:hlinkClick r:id="rId3"/>
              </a:rPr>
              <a:t>Workshops@InfoTech.com</a:t>
            </a:r>
            <a:r>
              <a:rPr lang="en-US" sz="1400" dirty="0" smtClean="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3941996320"/>
              </p:ext>
            </p:extLst>
          </p:nvPr>
        </p:nvGraphicFramePr>
        <p:xfrm>
          <a:off x="251519" y="1525287"/>
          <a:ext cx="8625781" cy="4935053"/>
        </p:xfrm>
        <a:graphic>
          <a:graphicData uri="http://schemas.openxmlformats.org/drawingml/2006/table">
            <a:tbl>
              <a:tblPr firstRow="1" bandRow="1">
                <a:tableStyleId>{5C22544A-7EE6-4342-B048-85BDC9FD1C3A}</a:tableStyleId>
              </a:tblPr>
              <a:tblGrid>
                <a:gridCol w="325131"/>
                <a:gridCol w="1861750"/>
                <a:gridCol w="1458510"/>
                <a:gridCol w="1660130"/>
                <a:gridCol w="1935960"/>
                <a:gridCol w="1384300"/>
              </a:tblGrid>
              <a:tr h="265769">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smtClean="0">
                          <a:solidFill>
                            <a:schemeClr val="bg1"/>
                          </a:solidFill>
                        </a:rPr>
                        <a:t>Workshop Day 1</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smtClean="0">
                          <a:solidFill>
                            <a:schemeClr val="bg1"/>
                          </a:solidFill>
                        </a:rPr>
                        <a:t>Workshop Day 2</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smtClean="0">
                          <a:solidFill>
                            <a:schemeClr val="bg1"/>
                          </a:solidFill>
                        </a:rPr>
                        <a:t>Workshop Day 3</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smtClean="0">
                          <a:solidFill>
                            <a:schemeClr val="bg1"/>
                          </a:solidFill>
                        </a:rPr>
                        <a:t>Workshop Day 4</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c>
                  <a:txBody>
                    <a:bodyPr/>
                    <a:lstStyle/>
                    <a:p>
                      <a:pPr algn="ctr"/>
                      <a:r>
                        <a:rPr lang="en-CA" sz="1200" b="1" dirty="0" smtClean="0">
                          <a:solidFill>
                            <a:schemeClr val="bg1"/>
                          </a:solidFill>
                        </a:rPr>
                        <a:t>Workshop Day 5</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489B4"/>
                    </a:solidFill>
                  </a:tcPr>
                </a:tc>
              </a:tr>
              <a:tr h="3558351">
                <a:tc>
                  <a:txBody>
                    <a:bodyPr/>
                    <a:lstStyle/>
                    <a:p>
                      <a:pPr marL="216000" indent="-457200" algn="ctr">
                        <a:spcAft>
                          <a:spcPts val="500"/>
                        </a:spcAft>
                      </a:pPr>
                      <a:r>
                        <a:rPr lang="en-CA" sz="1200" b="1" baseline="0" dirty="0" smtClean="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Aft>
                          <a:spcPts val="1200"/>
                        </a:spcAft>
                      </a:pPr>
                      <a:r>
                        <a:rPr lang="en-CA" sz="1000" b="1" dirty="0" smtClean="0">
                          <a:solidFill>
                            <a:schemeClr val="tx1"/>
                          </a:solidFill>
                        </a:rPr>
                        <a:t>Formalize the policy program</a:t>
                      </a:r>
                    </a:p>
                    <a:p>
                      <a:pPr>
                        <a:spcAft>
                          <a:spcPts val="600"/>
                        </a:spcAft>
                      </a:pPr>
                      <a:r>
                        <a:rPr lang="en-CA" sz="1000" b="1" dirty="0" smtClean="0">
                          <a:solidFill>
                            <a:schemeClr val="tx1"/>
                          </a:solidFill>
                        </a:rPr>
                        <a:t>1.1</a:t>
                      </a:r>
                      <a:r>
                        <a:rPr lang="en-CA" sz="1000" dirty="0" smtClean="0">
                          <a:solidFill>
                            <a:schemeClr val="tx1"/>
                          </a:solidFill>
                        </a:rPr>
                        <a:t> Understand the current state of policies.</a:t>
                      </a:r>
                      <a:endParaRPr lang="en-CA" sz="400" b="0" dirty="0" smtClean="0">
                        <a:solidFill>
                          <a:schemeClr val="tx1"/>
                        </a:solidFill>
                      </a:endParaRPr>
                    </a:p>
                    <a:p>
                      <a:pPr>
                        <a:spcAft>
                          <a:spcPts val="600"/>
                        </a:spcAft>
                      </a:pPr>
                      <a:r>
                        <a:rPr lang="en-CA" sz="1000" b="1" dirty="0" smtClean="0">
                          <a:solidFill>
                            <a:schemeClr val="tx1"/>
                          </a:solidFill>
                        </a:rPr>
                        <a:t>1.2</a:t>
                      </a:r>
                      <a:r>
                        <a:rPr lang="en-CA" sz="1000" dirty="0" smtClean="0">
                          <a:solidFill>
                            <a:schemeClr val="tx1"/>
                          </a:solidFill>
                        </a:rPr>
                        <a:t> Right-size your policy</a:t>
                      </a:r>
                      <a:r>
                        <a:rPr lang="en-CA" sz="1000" baseline="0" dirty="0" smtClean="0">
                          <a:solidFill>
                            <a:schemeClr val="tx1"/>
                          </a:solidFill>
                        </a:rPr>
                        <a:t> suite.</a:t>
                      </a:r>
                      <a:endParaRPr lang="en-CA" sz="1000" dirty="0" smtClean="0">
                        <a:solidFill>
                          <a:schemeClr val="tx1"/>
                        </a:solidFill>
                      </a:endParaRPr>
                    </a:p>
                    <a:p>
                      <a:pPr>
                        <a:spcAft>
                          <a:spcPts val="600"/>
                        </a:spcAft>
                      </a:pPr>
                      <a:r>
                        <a:rPr lang="en-CA" sz="1000" b="1" dirty="0" smtClean="0">
                          <a:solidFill>
                            <a:schemeClr val="tx1"/>
                          </a:solidFill>
                        </a:rPr>
                        <a:t>1.3</a:t>
                      </a:r>
                      <a:r>
                        <a:rPr lang="en-CA" sz="1000" dirty="0" smtClean="0">
                          <a:solidFill>
                            <a:schemeClr val="tx1"/>
                          </a:solidFill>
                        </a:rPr>
                        <a:t> Understand</a:t>
                      </a:r>
                      <a:r>
                        <a:rPr lang="en-CA" sz="1000" baseline="0" dirty="0" smtClean="0">
                          <a:solidFill>
                            <a:schemeClr val="tx1"/>
                          </a:solidFill>
                        </a:rPr>
                        <a:t> the relationship between policies and other documents.</a:t>
                      </a:r>
                    </a:p>
                    <a:p>
                      <a:pPr>
                        <a:spcAft>
                          <a:spcPts val="600"/>
                        </a:spcAft>
                      </a:pPr>
                      <a:r>
                        <a:rPr lang="en-CA" sz="1000" b="1" baseline="0" dirty="0" smtClean="0">
                          <a:solidFill>
                            <a:schemeClr val="tx1"/>
                          </a:solidFill>
                        </a:rPr>
                        <a:t>1.4</a:t>
                      </a:r>
                      <a:r>
                        <a:rPr lang="en-CA" sz="1000" baseline="0" dirty="0" smtClean="0">
                          <a:solidFill>
                            <a:schemeClr val="tx1"/>
                          </a:solidFill>
                        </a:rPr>
                        <a:t> Define the policy framework.</a:t>
                      </a:r>
                    </a:p>
                    <a:p>
                      <a:pPr>
                        <a:spcAft>
                          <a:spcPts val="600"/>
                        </a:spcAft>
                      </a:pPr>
                      <a:r>
                        <a:rPr lang="en-CA" sz="1000" b="1" baseline="0" dirty="0" smtClean="0">
                          <a:solidFill>
                            <a:schemeClr val="tx1"/>
                          </a:solidFill>
                        </a:rPr>
                        <a:t>1.5</a:t>
                      </a:r>
                      <a:r>
                        <a:rPr lang="en-CA" sz="1000" baseline="0" dirty="0" smtClean="0">
                          <a:solidFill>
                            <a:schemeClr val="tx1"/>
                          </a:solidFill>
                        </a:rPr>
                        <a:t> Prioritize the development of security policies.</a:t>
                      </a:r>
                    </a:p>
                    <a:p>
                      <a:pPr>
                        <a:spcAft>
                          <a:spcPts val="600"/>
                        </a:spcAft>
                      </a:pPr>
                      <a:r>
                        <a:rPr lang="en-CA" sz="1000" b="1" baseline="0" dirty="0" smtClean="0">
                          <a:solidFill>
                            <a:schemeClr val="tx1"/>
                          </a:solidFill>
                        </a:rPr>
                        <a:t>1.6</a:t>
                      </a:r>
                      <a:r>
                        <a:rPr lang="en-CA" sz="1000" baseline="0" dirty="0" smtClean="0">
                          <a:solidFill>
                            <a:schemeClr val="tx1"/>
                          </a:solidFill>
                        </a:rPr>
                        <a:t> Discuss strategies to leverage stakeholder support.</a:t>
                      </a:r>
                    </a:p>
                    <a:p>
                      <a:pPr>
                        <a:spcAft>
                          <a:spcPts val="600"/>
                        </a:spcAft>
                      </a:pPr>
                      <a:r>
                        <a:rPr lang="en-CA" sz="1000" b="1" baseline="0" dirty="0" smtClean="0">
                          <a:solidFill>
                            <a:schemeClr val="tx1"/>
                          </a:solidFill>
                        </a:rPr>
                        <a:t>1.7</a:t>
                      </a:r>
                      <a:r>
                        <a:rPr lang="en-CA" sz="1000" baseline="0" dirty="0" smtClean="0">
                          <a:solidFill>
                            <a:schemeClr val="tx1"/>
                          </a:solidFill>
                        </a:rPr>
                        <a:t> Plan to communicate with all stakeholders.</a:t>
                      </a:r>
                    </a:p>
                    <a:p>
                      <a:pPr>
                        <a:spcAft>
                          <a:spcPts val="600"/>
                        </a:spcAft>
                      </a:pPr>
                      <a:r>
                        <a:rPr lang="en-CA" sz="1000" b="1" baseline="0" dirty="0" smtClean="0">
                          <a:solidFill>
                            <a:schemeClr val="tx1"/>
                          </a:solidFill>
                        </a:rPr>
                        <a:t>1.8</a:t>
                      </a:r>
                      <a:r>
                        <a:rPr lang="en-CA" sz="1000" baseline="0" dirty="0" smtClean="0">
                          <a:solidFill>
                            <a:schemeClr val="tx1"/>
                          </a:solidFill>
                        </a:rPr>
                        <a:t> Develop the security policy charter.</a:t>
                      </a:r>
                      <a:endParaRPr lang="en-CA" sz="100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Develop the security</a:t>
                      </a:r>
                      <a:r>
                        <a:rPr lang="en-CA" sz="1000" b="1" baseline="0" dirty="0" smtClean="0">
                          <a:solidFill>
                            <a:schemeClr val="tx1"/>
                          </a:solidFill>
                        </a:rPr>
                        <a:t> policies</a:t>
                      </a:r>
                    </a:p>
                    <a:p>
                      <a:pPr marL="216000" indent="-457200">
                        <a:spcAft>
                          <a:spcPts val="0"/>
                        </a:spcAft>
                      </a:pPr>
                      <a:r>
                        <a:rPr lang="en-CA" sz="1000" b="1" dirty="0" smtClean="0">
                          <a:solidFill>
                            <a:schemeClr val="tx1"/>
                          </a:solidFill>
                        </a:rPr>
                        <a:t>2.1</a:t>
                      </a:r>
                      <a:r>
                        <a:rPr lang="en-CA" sz="1000" b="0" dirty="0" smtClean="0">
                          <a:solidFill>
                            <a:schemeClr val="tx1"/>
                          </a:solidFill>
                        </a:rPr>
                        <a:t> Discuss the risks and drivers your organization faces that must be addressed by policies.</a:t>
                      </a:r>
                    </a:p>
                    <a:p>
                      <a:pPr marL="216000" indent="-457200">
                        <a:spcAft>
                          <a:spcPts val="0"/>
                        </a:spcAft>
                      </a:pPr>
                      <a:r>
                        <a:rPr lang="en-CA" sz="1000" b="1" dirty="0" smtClean="0">
                          <a:solidFill>
                            <a:schemeClr val="tx1"/>
                          </a:solidFill>
                        </a:rPr>
                        <a:t>2.2 </a:t>
                      </a:r>
                      <a:r>
                        <a:rPr lang="en-CA" sz="1000" b="0" dirty="0" smtClean="0">
                          <a:solidFill>
                            <a:schemeClr val="tx1"/>
                          </a:solidFill>
                        </a:rPr>
                        <a:t>Develop and customize security policies/</a:t>
                      </a:r>
                      <a:endParaRPr lang="en-CA" sz="1000" b="1"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Develop the security policies</a:t>
                      </a:r>
                    </a:p>
                    <a:p>
                      <a:pPr marL="216000" indent="-457200">
                        <a:spcAft>
                          <a:spcPts val="0"/>
                        </a:spcAft>
                      </a:pPr>
                      <a:r>
                        <a:rPr lang="en-CA" sz="1000" b="1" dirty="0" smtClean="0">
                          <a:solidFill>
                            <a:schemeClr val="tx1"/>
                          </a:solidFill>
                        </a:rPr>
                        <a:t>2.1</a:t>
                      </a:r>
                      <a:r>
                        <a:rPr lang="en-CA" sz="1000" b="0" dirty="0" smtClean="0">
                          <a:solidFill>
                            <a:schemeClr val="tx1"/>
                          </a:solidFill>
                        </a:rPr>
                        <a:t> Discuss</a:t>
                      </a:r>
                      <a:r>
                        <a:rPr lang="en-CA" sz="1000" b="0" baseline="0" dirty="0" smtClean="0">
                          <a:solidFill>
                            <a:schemeClr val="tx1"/>
                          </a:solidFill>
                        </a:rPr>
                        <a:t> the</a:t>
                      </a:r>
                      <a:r>
                        <a:rPr lang="en-CA" sz="1000" b="0" dirty="0" smtClean="0">
                          <a:solidFill>
                            <a:schemeClr val="tx1"/>
                          </a:solidFill>
                        </a:rPr>
                        <a:t> risks and drivers your organization faces that must be addressed by policies</a:t>
                      </a:r>
                      <a:r>
                        <a:rPr lang="en-CA" sz="1000" b="0" baseline="0" dirty="0" smtClean="0">
                          <a:solidFill>
                            <a:schemeClr val="tx1"/>
                          </a:solidFill>
                        </a:rPr>
                        <a:t> (continued).</a:t>
                      </a:r>
                      <a:endParaRPr lang="en-CA" sz="1000" b="0" dirty="0" smtClean="0">
                        <a:solidFill>
                          <a:schemeClr val="tx1"/>
                        </a:solidFill>
                      </a:endParaRPr>
                    </a:p>
                    <a:p>
                      <a:pPr marL="216000" indent="-457200">
                        <a:spcAft>
                          <a:spcPts val="0"/>
                        </a:spcAft>
                      </a:pPr>
                      <a:r>
                        <a:rPr lang="en-CA" sz="1000" b="1" dirty="0" smtClean="0">
                          <a:solidFill>
                            <a:schemeClr val="tx1"/>
                          </a:solidFill>
                        </a:rPr>
                        <a:t>2.2 </a:t>
                      </a:r>
                      <a:r>
                        <a:rPr lang="en-CA" sz="1000" b="0" dirty="0" smtClean="0">
                          <a:solidFill>
                            <a:schemeClr val="tx1"/>
                          </a:solidFill>
                        </a:rPr>
                        <a:t>Develop and customize security policies (continued).</a:t>
                      </a:r>
                    </a:p>
                    <a:p>
                      <a:pPr marL="216000" indent="-457200">
                        <a:spcAft>
                          <a:spcPts val="0"/>
                        </a:spcAft>
                      </a:pPr>
                      <a:r>
                        <a:rPr lang="en-CA" sz="1000" b="1" dirty="0" smtClean="0">
                          <a:solidFill>
                            <a:schemeClr val="tx1"/>
                          </a:solidFill>
                        </a:rPr>
                        <a:t>2.3</a:t>
                      </a:r>
                      <a:r>
                        <a:rPr lang="en-CA" sz="1000" b="0" dirty="0" smtClean="0">
                          <a:solidFill>
                            <a:schemeClr val="tx1"/>
                          </a:solidFill>
                        </a:rPr>
                        <a:t> Develop a plan to gather feedback from users.</a:t>
                      </a:r>
                    </a:p>
                    <a:p>
                      <a:pPr marL="216000" indent="-457200">
                        <a:spcAft>
                          <a:spcPts val="0"/>
                        </a:spcAft>
                      </a:pPr>
                      <a:r>
                        <a:rPr lang="en-CA" sz="1000" b="1" dirty="0" smtClean="0">
                          <a:solidFill>
                            <a:schemeClr val="tx1"/>
                          </a:solidFill>
                        </a:rPr>
                        <a:t>2.4</a:t>
                      </a:r>
                      <a:r>
                        <a:rPr lang="en-CA" sz="1000" b="0" dirty="0" smtClean="0">
                          <a:solidFill>
                            <a:schemeClr val="tx1"/>
                          </a:solidFill>
                        </a:rPr>
                        <a:t> Discuss a plan to submit</a:t>
                      </a:r>
                      <a:r>
                        <a:rPr lang="en-CA" sz="1000" b="0" baseline="0" dirty="0" smtClean="0">
                          <a:solidFill>
                            <a:schemeClr val="tx1"/>
                          </a:solidFill>
                        </a:rPr>
                        <a:t> policies for approval.</a:t>
                      </a:r>
                      <a:endParaRPr lang="en-CA" sz="1000" b="1"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Develo</a:t>
                      </a:r>
                      <a:r>
                        <a:rPr lang="en-CA" sz="1000" b="1" baseline="0" dirty="0" smtClean="0">
                          <a:solidFill>
                            <a:schemeClr val="tx1"/>
                          </a:solidFill>
                        </a:rPr>
                        <a:t>p the implementation plan</a:t>
                      </a:r>
                      <a:endParaRPr lang="en-CA" sz="1000" b="1" dirty="0" smtClean="0">
                        <a:solidFill>
                          <a:schemeClr val="tx1"/>
                        </a:solidFill>
                      </a:endParaRPr>
                    </a:p>
                    <a:p>
                      <a:pPr>
                        <a:spcAft>
                          <a:spcPts val="600"/>
                        </a:spcAft>
                      </a:pPr>
                      <a:r>
                        <a:rPr lang="en-CA" sz="1000" b="1" dirty="0" smtClean="0">
                          <a:solidFill>
                            <a:schemeClr val="tx1"/>
                          </a:solidFill>
                        </a:rPr>
                        <a:t>3.1</a:t>
                      </a:r>
                      <a:r>
                        <a:rPr lang="en-CA" sz="1000" dirty="0" smtClean="0">
                          <a:solidFill>
                            <a:schemeClr val="tx1"/>
                          </a:solidFill>
                        </a:rPr>
                        <a:t> Manage policy implementation.</a:t>
                      </a:r>
                    </a:p>
                    <a:p>
                      <a:pPr>
                        <a:spcAft>
                          <a:spcPts val="600"/>
                        </a:spcAft>
                      </a:pPr>
                      <a:r>
                        <a:rPr lang="en-CA" sz="1000" b="1" baseline="0" dirty="0" smtClean="0">
                          <a:solidFill>
                            <a:schemeClr val="tx1"/>
                          </a:solidFill>
                        </a:rPr>
                        <a:t>3.2</a:t>
                      </a:r>
                      <a:r>
                        <a:rPr lang="en-CA" sz="1000" baseline="0" dirty="0" smtClean="0">
                          <a:solidFill>
                            <a:schemeClr val="tx1"/>
                          </a:solidFill>
                        </a:rPr>
                        <a:t> Plan the communication strategy of new policies. </a:t>
                      </a:r>
                    </a:p>
                    <a:p>
                      <a:pPr>
                        <a:spcAft>
                          <a:spcPts val="600"/>
                        </a:spcAft>
                      </a:pPr>
                      <a:r>
                        <a:rPr lang="en-CA" sz="1000" b="1" baseline="0" dirty="0" smtClean="0">
                          <a:solidFill>
                            <a:schemeClr val="tx1"/>
                          </a:solidFill>
                        </a:rPr>
                        <a:t>3.3 </a:t>
                      </a:r>
                      <a:r>
                        <a:rPr lang="en-CA" sz="1000" baseline="0" dirty="0" smtClean="0">
                          <a:solidFill>
                            <a:schemeClr val="tx1"/>
                          </a:solidFill>
                        </a:rPr>
                        <a:t>Discuss myPolicies to automate management and implementation.</a:t>
                      </a:r>
                    </a:p>
                    <a:p>
                      <a:pPr>
                        <a:spcAft>
                          <a:spcPts val="600"/>
                        </a:spcAft>
                      </a:pPr>
                      <a:r>
                        <a:rPr lang="en-CA" sz="1000" b="1" baseline="0" dirty="0" smtClean="0">
                          <a:solidFill>
                            <a:schemeClr val="tx1"/>
                          </a:solidFill>
                        </a:rPr>
                        <a:t>3.4</a:t>
                      </a:r>
                      <a:r>
                        <a:rPr lang="en-CA" sz="1000" baseline="0" dirty="0" smtClean="0">
                          <a:solidFill>
                            <a:schemeClr val="tx1"/>
                          </a:solidFill>
                        </a:rPr>
                        <a:t> Use the design-build-implement framework to build your communication channels.</a:t>
                      </a:r>
                    </a:p>
                    <a:p>
                      <a:pPr>
                        <a:spcAft>
                          <a:spcPts val="600"/>
                        </a:spcAft>
                      </a:pPr>
                      <a:r>
                        <a:rPr lang="en-CA" sz="1000" b="1" baseline="0" dirty="0" smtClean="0">
                          <a:solidFill>
                            <a:schemeClr val="tx1"/>
                          </a:solidFill>
                        </a:rPr>
                        <a:t>3.5</a:t>
                      </a:r>
                      <a:r>
                        <a:rPr lang="en-CA" sz="1000" baseline="0" dirty="0" smtClean="0">
                          <a:solidFill>
                            <a:schemeClr val="tx1"/>
                          </a:solidFill>
                        </a:rPr>
                        <a:t> Incorporate policies and processes into your training and awareness programs.</a:t>
                      </a:r>
                    </a:p>
                    <a:p>
                      <a:pPr>
                        <a:spcAft>
                          <a:spcPts val="600"/>
                        </a:spcAft>
                      </a:pPr>
                      <a:r>
                        <a:rPr lang="en-CA" sz="1000" b="1" baseline="0" dirty="0" smtClean="0">
                          <a:solidFill>
                            <a:schemeClr val="tx1"/>
                          </a:solidFill>
                        </a:rPr>
                        <a:t>3.6</a:t>
                      </a:r>
                      <a:r>
                        <a:rPr lang="en-CA" sz="1000" baseline="0" dirty="0" smtClean="0">
                          <a:solidFill>
                            <a:schemeClr val="tx1"/>
                          </a:solidFill>
                        </a:rPr>
                        <a:t> Measure the effectiveness of security policies.</a:t>
                      </a:r>
                    </a:p>
                    <a:p>
                      <a:pPr>
                        <a:spcAft>
                          <a:spcPts val="600"/>
                        </a:spcAft>
                      </a:pPr>
                      <a:r>
                        <a:rPr lang="en-CA" sz="1000" b="1" baseline="0" dirty="0" smtClean="0">
                          <a:solidFill>
                            <a:schemeClr val="tx1"/>
                          </a:solidFill>
                        </a:rPr>
                        <a:t>3.7 </a:t>
                      </a:r>
                      <a:r>
                        <a:rPr lang="en-CA" sz="1000" baseline="0" dirty="0" smtClean="0">
                          <a:solidFill>
                            <a:schemeClr val="tx1"/>
                          </a:solidFill>
                        </a:rPr>
                        <a:t>Understand the need for regular review and update.</a:t>
                      </a:r>
                      <a:endParaRPr lang="en-CA" sz="100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Finalize deliverables and next steps</a:t>
                      </a:r>
                      <a:endParaRPr lang="en-CA" sz="1000" b="1" baseline="0" dirty="0" smtClean="0">
                        <a:solidFill>
                          <a:schemeClr val="tx1"/>
                        </a:solidFill>
                      </a:endParaRPr>
                    </a:p>
                    <a:p>
                      <a:pPr marL="0" indent="0">
                        <a:spcAft>
                          <a:spcPts val="0"/>
                        </a:spcAft>
                      </a:pPr>
                      <a:r>
                        <a:rPr lang="en-CA" sz="1000" b="0" dirty="0" smtClean="0">
                          <a:solidFill>
                            <a:schemeClr val="tx1"/>
                          </a:solidFill>
                        </a:rPr>
                        <a:t>Review customized</a:t>
                      </a:r>
                      <a:r>
                        <a:rPr lang="en-CA" sz="1000" b="0" baseline="0" dirty="0" smtClean="0">
                          <a:solidFill>
                            <a:schemeClr val="tx1"/>
                          </a:solidFill>
                        </a:rPr>
                        <a:t> charter and policy templates.</a:t>
                      </a:r>
                    </a:p>
                    <a:p>
                      <a:pPr marL="0" indent="0">
                        <a:spcAft>
                          <a:spcPts val="0"/>
                        </a:spcAft>
                      </a:pPr>
                      <a:endParaRPr lang="en-CA" sz="1000" b="0" baseline="0" dirty="0" smtClean="0">
                        <a:solidFill>
                          <a:schemeClr val="tx1"/>
                        </a:solidFill>
                      </a:endParaRPr>
                    </a:p>
                    <a:p>
                      <a:pPr marL="0" indent="0">
                        <a:spcAft>
                          <a:spcPts val="0"/>
                        </a:spcAft>
                      </a:pPr>
                      <a:r>
                        <a:rPr lang="en-CA" sz="1000" b="0" baseline="0" dirty="0" smtClean="0">
                          <a:solidFill>
                            <a:schemeClr val="tx1"/>
                          </a:solidFill>
                        </a:rPr>
                        <a:t>Discuss the plan for policy rollout.</a:t>
                      </a:r>
                    </a:p>
                    <a:p>
                      <a:pPr marL="0" indent="0">
                        <a:spcAft>
                          <a:spcPts val="0"/>
                        </a:spcAft>
                      </a:pPr>
                      <a:endParaRPr lang="en-CA" sz="1000" b="0" baseline="0" dirty="0" smtClean="0">
                        <a:solidFill>
                          <a:schemeClr val="tx1"/>
                        </a:solidFill>
                      </a:endParaRPr>
                    </a:p>
                    <a:p>
                      <a:pPr marL="0" indent="0">
                        <a:spcAft>
                          <a:spcPts val="0"/>
                        </a:spcAft>
                      </a:pPr>
                      <a:r>
                        <a:rPr lang="en-CA" sz="1000" b="0" baseline="0" dirty="0" smtClean="0">
                          <a:solidFill>
                            <a:schemeClr val="tx1"/>
                          </a:solidFill>
                        </a:rPr>
                        <a:t>Schedule follow-up Guided Implementation calls. </a:t>
                      </a: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r h="987893">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smtClean="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mj-lt"/>
                        <a:buAutoNum type="arabicPeriod"/>
                      </a:pPr>
                      <a:r>
                        <a:rPr lang="en-CA" sz="1000" b="0" i="0" baseline="0" dirty="0" smtClean="0">
                          <a:solidFill>
                            <a:schemeClr val="tx1"/>
                          </a:solidFill>
                        </a:rPr>
                        <a:t>Security Policy Prioritization Tool</a:t>
                      </a:r>
                    </a:p>
                    <a:p>
                      <a:pPr marL="228600" indent="-228600">
                        <a:spcAft>
                          <a:spcPts val="0"/>
                        </a:spcAft>
                        <a:buClrTx/>
                        <a:buFont typeface="+mj-lt"/>
                        <a:buAutoNum type="arabicPeriod"/>
                      </a:pPr>
                      <a:r>
                        <a:rPr lang="en-CA" sz="1000" b="0" i="0" baseline="0" dirty="0" smtClean="0">
                          <a:solidFill>
                            <a:schemeClr val="tx1"/>
                          </a:solidFill>
                        </a:rPr>
                        <a:t>Security Policy Charter</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Security Policies (approx. 7)</a:t>
                      </a:r>
                    </a:p>
                    <a:p>
                      <a:pPr marL="144000" indent="-144000">
                        <a:spcAft>
                          <a:spcPts val="0"/>
                        </a:spcAft>
                        <a:buClrTx/>
                        <a:buFont typeface="+mj-lt"/>
                        <a:buAutoNum type="arabicPeriod"/>
                      </a:pPr>
                      <a:endParaRPr lang="en-CA" sz="1000" b="0" dirty="0" smtClean="0">
                        <a:solidFill>
                          <a:schemeClr val="tx1"/>
                        </a:solidFill>
                      </a:endParaRPr>
                    </a:p>
                    <a:p>
                      <a:pPr marL="144000" indent="-144000">
                        <a:spcAft>
                          <a:spcPts val="0"/>
                        </a:spcAft>
                        <a:buClrTx/>
                        <a:buFont typeface="+mj-lt"/>
                        <a:buAutoNum type="arabicPeriod"/>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Security Policies (approx. 7)</a:t>
                      </a: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Policy Communication Plan Template</a:t>
                      </a:r>
                    </a:p>
                    <a:p>
                      <a:pPr marL="144000" indent="-144000">
                        <a:spcAft>
                          <a:spcPts val="0"/>
                        </a:spcAft>
                        <a:buClrTx/>
                        <a:buFont typeface="+mj-lt"/>
                        <a:buAutoNum type="arabicPeriod"/>
                      </a:pPr>
                      <a:r>
                        <a:rPr lang="en-CA" sz="1000" b="0" baseline="0" dirty="0" smtClean="0">
                          <a:solidFill>
                            <a:schemeClr val="tx1"/>
                          </a:solidFill>
                        </a:rPr>
                        <a:t>Security Culture Maturity Assessment and Content Development Tool</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All deliverables finalized</a:t>
                      </a: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bl>
          </a:graphicData>
        </a:graphic>
      </p:graphicFrame>
    </p:spTree>
    <p:extLst>
      <p:ext uri="{BB962C8B-B14F-4D97-AF65-F5344CB8AC3E}">
        <p14:creationId xmlns:p14="http://schemas.microsoft.com/office/powerpoint/2010/main" val="529181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a:off x="5017471" y="2147974"/>
            <a:ext cx="0" cy="3888432"/>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sp>
        <p:nvSpPr>
          <p:cNvPr id="23" name="Title 22"/>
          <p:cNvSpPr>
            <a:spLocks noGrp="1"/>
          </p:cNvSpPr>
          <p:nvPr>
            <p:ph type="title"/>
          </p:nvPr>
        </p:nvSpPr>
        <p:spPr/>
        <p:txBody>
          <a:bodyPr/>
          <a:lstStyle/>
          <a:p>
            <a:r>
              <a:rPr lang="en-CA" dirty="0"/>
              <a:t>Many </a:t>
            </a:r>
            <a:r>
              <a:rPr lang="en-CA" dirty="0" smtClean="0"/>
              <a:t>companies </a:t>
            </a:r>
            <a:r>
              <a:rPr lang="en-CA" dirty="0"/>
              <a:t>have security policies, but drop the ball at later stages of the process </a:t>
            </a:r>
          </a:p>
        </p:txBody>
      </p:sp>
      <p:sp>
        <p:nvSpPr>
          <p:cNvPr id="25" name="Text Placeholder 24"/>
          <p:cNvSpPr>
            <a:spLocks noGrp="1"/>
          </p:cNvSpPr>
          <p:nvPr>
            <p:ph type="body" sz="quarter" idx="4294967295"/>
          </p:nvPr>
        </p:nvSpPr>
        <p:spPr>
          <a:xfrm>
            <a:off x="314951" y="1237177"/>
            <a:ext cx="8620125" cy="657225"/>
          </a:xfrm>
        </p:spPr>
        <p:txBody>
          <a:bodyPr/>
          <a:lstStyle/>
          <a:p>
            <a:pPr marL="0" indent="0">
              <a:buNone/>
            </a:pPr>
            <a:r>
              <a:rPr lang="en-CA" sz="1600" b="1" dirty="0" smtClean="0"/>
              <a:t>The real challenge with respect to security policies isn’t development – rather it’s the communication, enforcement, and maintenance of them.</a:t>
            </a:r>
            <a:endParaRPr lang="en-CA" sz="1600" b="1" dirty="0"/>
          </a:p>
        </p:txBody>
      </p:sp>
      <p:sp>
        <p:nvSpPr>
          <p:cNvPr id="3" name="TextBox 2"/>
          <p:cNvSpPr txBox="1"/>
          <p:nvPr/>
        </p:nvSpPr>
        <p:spPr>
          <a:xfrm>
            <a:off x="1395984" y="3500940"/>
            <a:ext cx="3118104" cy="553998"/>
          </a:xfrm>
          <a:prstGeom prst="rect">
            <a:avLst/>
          </a:prstGeom>
          <a:noFill/>
        </p:spPr>
        <p:txBody>
          <a:bodyPr wrap="square" rtlCol="0">
            <a:spAutoFit/>
          </a:bodyPr>
          <a:lstStyle/>
          <a:p>
            <a:pPr algn="ctr"/>
            <a:r>
              <a:rPr lang="en-CA" sz="1400" dirty="0"/>
              <a:t>Only</a:t>
            </a:r>
            <a:r>
              <a:rPr lang="en-CA" sz="1400" dirty="0">
                <a:solidFill>
                  <a:schemeClr val="accent2"/>
                </a:solidFill>
              </a:rPr>
              <a:t> </a:t>
            </a:r>
            <a:r>
              <a:rPr lang="en-CA" sz="1600" b="1" dirty="0">
                <a:solidFill>
                  <a:schemeClr val="accent2"/>
                </a:solidFill>
              </a:rPr>
              <a:t>40% </a:t>
            </a:r>
            <a:r>
              <a:rPr lang="en-CA" sz="1400" dirty="0"/>
              <a:t>of non-IT employees are aware of these </a:t>
            </a:r>
            <a:r>
              <a:rPr lang="en-CA" sz="1400" dirty="0" smtClean="0"/>
              <a:t>policies.</a:t>
            </a:r>
            <a:endParaRPr lang="en-CA" sz="1400" dirty="0"/>
          </a:p>
        </p:txBody>
      </p:sp>
      <p:sp>
        <p:nvSpPr>
          <p:cNvPr id="16" name="TextBox 15"/>
          <p:cNvSpPr txBox="1"/>
          <p:nvPr/>
        </p:nvSpPr>
        <p:spPr>
          <a:xfrm>
            <a:off x="1325729" y="4290168"/>
            <a:ext cx="3118104" cy="769441"/>
          </a:xfrm>
          <a:prstGeom prst="rect">
            <a:avLst/>
          </a:prstGeom>
          <a:noFill/>
        </p:spPr>
        <p:txBody>
          <a:bodyPr wrap="square" rtlCol="0">
            <a:spAutoFit/>
          </a:bodyPr>
          <a:lstStyle/>
          <a:p>
            <a:pPr algn="ctr"/>
            <a:r>
              <a:rPr lang="en-CA" sz="1600" b="1" dirty="0">
                <a:solidFill>
                  <a:schemeClr val="accent2"/>
                </a:solidFill>
              </a:rPr>
              <a:t>46% </a:t>
            </a:r>
            <a:r>
              <a:rPr lang="en-CA" sz="1400" dirty="0"/>
              <a:t>of companies reported insufficient time and resources to update or implement </a:t>
            </a:r>
            <a:r>
              <a:rPr lang="en-CA" sz="1400" dirty="0" smtClean="0"/>
              <a:t>policies.</a:t>
            </a:r>
            <a:endParaRPr lang="en-CA" sz="1200" dirty="0"/>
          </a:p>
        </p:txBody>
      </p:sp>
      <p:sp>
        <p:nvSpPr>
          <p:cNvPr id="17" name="TextBox 16"/>
          <p:cNvSpPr txBox="1"/>
          <p:nvPr/>
        </p:nvSpPr>
        <p:spPr>
          <a:xfrm>
            <a:off x="1446306" y="5294839"/>
            <a:ext cx="3118104" cy="769441"/>
          </a:xfrm>
          <a:prstGeom prst="rect">
            <a:avLst/>
          </a:prstGeom>
          <a:noFill/>
        </p:spPr>
        <p:txBody>
          <a:bodyPr wrap="square" rtlCol="0">
            <a:spAutoFit/>
          </a:bodyPr>
          <a:lstStyle/>
          <a:p>
            <a:pPr algn="ctr"/>
            <a:r>
              <a:rPr lang="en-CA" sz="1600" b="1" dirty="0">
                <a:solidFill>
                  <a:schemeClr val="accent2"/>
                </a:solidFill>
              </a:rPr>
              <a:t>77% </a:t>
            </a:r>
            <a:r>
              <a:rPr lang="en-CA" sz="1400" dirty="0"/>
              <a:t>of IT professionals believe their policies need improvement and </a:t>
            </a:r>
            <a:r>
              <a:rPr lang="en-CA" sz="1400" dirty="0" smtClean="0"/>
              <a:t>updating.</a:t>
            </a:r>
            <a:endParaRPr lang="en-CA" sz="1400" dirty="0"/>
          </a:p>
        </p:txBody>
      </p:sp>
      <p:sp>
        <p:nvSpPr>
          <p:cNvPr id="4" name="TextBox 3"/>
          <p:cNvSpPr txBox="1"/>
          <p:nvPr/>
        </p:nvSpPr>
        <p:spPr>
          <a:xfrm>
            <a:off x="1446306" y="3087204"/>
            <a:ext cx="1771840" cy="369332"/>
          </a:xfrm>
          <a:prstGeom prst="rect">
            <a:avLst/>
          </a:prstGeom>
          <a:noFill/>
        </p:spPr>
        <p:txBody>
          <a:bodyPr wrap="square" rtlCol="0">
            <a:spAutoFit/>
          </a:bodyPr>
          <a:lstStyle/>
          <a:p>
            <a:r>
              <a:rPr lang="en-CA" dirty="0" smtClean="0"/>
              <a:t>But…</a:t>
            </a:r>
            <a:endParaRPr lang="en-CA" dirty="0"/>
          </a:p>
        </p:txBody>
      </p:sp>
      <p:sp>
        <p:nvSpPr>
          <p:cNvPr id="18" name="TextBox 17"/>
          <p:cNvSpPr txBox="1"/>
          <p:nvPr/>
        </p:nvSpPr>
        <p:spPr>
          <a:xfrm>
            <a:off x="5336757" y="2045190"/>
            <a:ext cx="3392424" cy="3847207"/>
          </a:xfrm>
          <a:prstGeom prst="rect">
            <a:avLst/>
          </a:prstGeom>
          <a:noFill/>
        </p:spPr>
        <p:txBody>
          <a:bodyPr wrap="square" rtlCol="0">
            <a:spAutoFit/>
          </a:bodyPr>
          <a:lstStyle/>
          <a:p>
            <a:pPr>
              <a:spcBef>
                <a:spcPts val="600"/>
              </a:spcBef>
              <a:spcAft>
                <a:spcPts val="600"/>
              </a:spcAft>
            </a:pPr>
            <a:r>
              <a:rPr lang="en-CA" sz="1200" dirty="0" smtClean="0"/>
              <a:t>A security policy is a </a:t>
            </a:r>
            <a:r>
              <a:rPr lang="en-CA" sz="1200" b="1" dirty="0" smtClean="0"/>
              <a:t>formal document </a:t>
            </a:r>
            <a:r>
              <a:rPr lang="en-CA" sz="1200" dirty="0" smtClean="0"/>
              <a:t>that outlines the required behavior and security controls in place to protect corporate assets.</a:t>
            </a:r>
          </a:p>
          <a:p>
            <a:pPr>
              <a:spcBef>
                <a:spcPts val="600"/>
              </a:spcBef>
              <a:spcAft>
                <a:spcPts val="600"/>
              </a:spcAft>
            </a:pPr>
            <a:r>
              <a:rPr lang="en-CA" sz="1200" dirty="0" smtClean="0"/>
              <a:t>The </a:t>
            </a:r>
            <a:r>
              <a:rPr lang="en-CA" sz="1200" dirty="0"/>
              <a:t>policy allows </a:t>
            </a:r>
            <a:r>
              <a:rPr lang="en-CA" sz="1200" dirty="0" smtClean="0"/>
              <a:t>employees </a:t>
            </a:r>
            <a:r>
              <a:rPr lang="en-CA" sz="1200" dirty="0"/>
              <a:t>to know what is required of them and allows management to monitor and audit their security practices against a standard policy. </a:t>
            </a:r>
          </a:p>
          <a:p>
            <a:pPr>
              <a:spcBef>
                <a:spcPts val="600"/>
              </a:spcBef>
              <a:spcAft>
                <a:spcPts val="600"/>
              </a:spcAft>
            </a:pPr>
            <a:r>
              <a:rPr lang="en-CA" sz="1200" dirty="0" smtClean="0"/>
              <a:t>Formally documented policies are often required for compliance with regulations.</a:t>
            </a:r>
          </a:p>
          <a:p>
            <a:pPr>
              <a:spcBef>
                <a:spcPts val="600"/>
              </a:spcBef>
              <a:spcAft>
                <a:spcPts val="600"/>
              </a:spcAft>
            </a:pPr>
            <a:r>
              <a:rPr lang="en-CA" sz="1200" dirty="0" smtClean="0"/>
              <a:t>The development of the policy documents is an ambitious task, but the real challenge comes later in the process. </a:t>
            </a:r>
          </a:p>
          <a:p>
            <a:pPr>
              <a:spcBef>
                <a:spcPts val="600"/>
              </a:spcBef>
              <a:spcAft>
                <a:spcPts val="600"/>
              </a:spcAft>
            </a:pPr>
            <a:r>
              <a:rPr lang="en-CA" sz="1200" dirty="0" smtClean="0"/>
              <a:t>Unless </a:t>
            </a:r>
            <a:r>
              <a:rPr lang="en-CA" sz="1200" dirty="0"/>
              <a:t>the policies are effectively </a:t>
            </a:r>
            <a:r>
              <a:rPr lang="en-CA" sz="1200" b="1" dirty="0"/>
              <a:t>communicated, enforced, </a:t>
            </a:r>
            <a:r>
              <a:rPr lang="en-CA" sz="1200" dirty="0"/>
              <a:t>and </a:t>
            </a:r>
            <a:r>
              <a:rPr lang="en-CA" sz="1200" b="1" dirty="0" smtClean="0"/>
              <a:t>updated </a:t>
            </a:r>
            <a:r>
              <a:rPr lang="en-CA" sz="1200" dirty="0"/>
              <a:t>employees won’t know what’s required of them and will not comply with essential </a:t>
            </a:r>
            <a:r>
              <a:rPr lang="en-CA" sz="1200" dirty="0" smtClean="0"/>
              <a:t>standards, making the policies powerless.  </a:t>
            </a:r>
            <a:endParaRPr lang="en-CA" sz="1200" dirty="0"/>
          </a:p>
        </p:txBody>
      </p:sp>
      <p:sp>
        <p:nvSpPr>
          <p:cNvPr id="6" name="TextBox 5"/>
          <p:cNvSpPr txBox="1"/>
          <p:nvPr/>
        </p:nvSpPr>
        <p:spPr>
          <a:xfrm>
            <a:off x="251520" y="6247655"/>
            <a:ext cx="3777555" cy="246221"/>
          </a:xfrm>
          <a:prstGeom prst="rect">
            <a:avLst/>
          </a:prstGeom>
          <a:noFill/>
        </p:spPr>
        <p:txBody>
          <a:bodyPr wrap="square" rtlCol="0">
            <a:spAutoFit/>
          </a:bodyPr>
          <a:lstStyle/>
          <a:p>
            <a:r>
              <a:rPr lang="en-CA" sz="1000" dirty="0" smtClean="0"/>
              <a:t>Source: Kaspersky, Global Corporate IT Security Risks, 2013</a:t>
            </a:r>
            <a:endParaRPr lang="en-CA" sz="1000" dirty="0"/>
          </a:p>
        </p:txBody>
      </p:sp>
      <p:sp>
        <p:nvSpPr>
          <p:cNvPr id="19" name="TextBox 18"/>
          <p:cNvSpPr txBox="1"/>
          <p:nvPr/>
        </p:nvSpPr>
        <p:spPr>
          <a:xfrm>
            <a:off x="1325729" y="2239770"/>
            <a:ext cx="3118104" cy="615553"/>
          </a:xfrm>
          <a:prstGeom prst="rect">
            <a:avLst/>
          </a:prstGeom>
          <a:noFill/>
        </p:spPr>
        <p:txBody>
          <a:bodyPr wrap="square" rtlCol="0">
            <a:spAutoFit/>
          </a:bodyPr>
          <a:lstStyle/>
          <a:p>
            <a:pPr algn="ctr"/>
            <a:r>
              <a:rPr lang="en-CA" b="1" dirty="0">
                <a:solidFill>
                  <a:schemeClr val="accent3"/>
                </a:solidFill>
              </a:rPr>
              <a:t>86% </a:t>
            </a:r>
            <a:r>
              <a:rPr lang="en-CA" sz="1600" dirty="0"/>
              <a:t>of companies have security </a:t>
            </a:r>
            <a:r>
              <a:rPr lang="en-CA" sz="1600" dirty="0" smtClean="0"/>
              <a:t>policies…</a:t>
            </a:r>
            <a:endParaRPr lang="en-CA" sz="1600" dirty="0"/>
          </a:p>
        </p:txBody>
      </p:sp>
      <p:graphicFrame>
        <p:nvGraphicFramePr>
          <p:cNvPr id="14" name="Chart 13"/>
          <p:cNvGraphicFramePr/>
          <p:nvPr>
            <p:extLst>
              <p:ext uri="{D42A27DB-BD31-4B8C-83A1-F6EECF244321}">
                <p14:modId xmlns:p14="http://schemas.microsoft.com/office/powerpoint/2010/main" val="4168150087"/>
              </p:ext>
            </p:extLst>
          </p:nvPr>
        </p:nvGraphicFramePr>
        <p:xfrm>
          <a:off x="-77715" y="1824210"/>
          <a:ext cx="2153227" cy="143548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2" name="Chart 21"/>
          <p:cNvGraphicFramePr/>
          <p:nvPr>
            <p:extLst>
              <p:ext uri="{D42A27DB-BD31-4B8C-83A1-F6EECF244321}">
                <p14:modId xmlns:p14="http://schemas.microsoft.com/office/powerpoint/2010/main" val="1241042984"/>
              </p:ext>
            </p:extLst>
          </p:nvPr>
        </p:nvGraphicFramePr>
        <p:xfrm>
          <a:off x="314951" y="3309448"/>
          <a:ext cx="1367894" cy="91193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6" name="Chart 25"/>
          <p:cNvGraphicFramePr/>
          <p:nvPr>
            <p:extLst>
              <p:ext uri="{D42A27DB-BD31-4B8C-83A1-F6EECF244321}">
                <p14:modId xmlns:p14="http://schemas.microsoft.com/office/powerpoint/2010/main" val="544656988"/>
              </p:ext>
            </p:extLst>
          </p:nvPr>
        </p:nvGraphicFramePr>
        <p:xfrm>
          <a:off x="314951" y="4234605"/>
          <a:ext cx="1367894" cy="91193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7" name="Chart 26"/>
          <p:cNvGraphicFramePr/>
          <p:nvPr>
            <p:extLst>
              <p:ext uri="{D42A27DB-BD31-4B8C-83A1-F6EECF244321}">
                <p14:modId xmlns:p14="http://schemas.microsoft.com/office/powerpoint/2010/main" val="3236313397"/>
              </p:ext>
            </p:extLst>
          </p:nvPr>
        </p:nvGraphicFramePr>
        <p:xfrm>
          <a:off x="314951" y="5159762"/>
          <a:ext cx="1367894" cy="91193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0372946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dirty="0" smtClean="0"/>
              <a:t>The value of security policies can be found beyond just increasing security</a:t>
            </a:r>
            <a:endParaRPr lang="en-CA" dirty="0"/>
          </a:p>
        </p:txBody>
      </p:sp>
      <p:sp>
        <p:nvSpPr>
          <p:cNvPr id="12" name="Text Placeholder 6"/>
          <p:cNvSpPr>
            <a:spLocks noGrp="1"/>
          </p:cNvSpPr>
          <p:nvPr>
            <p:ph type="body" sz="quarter" idx="4294967295"/>
          </p:nvPr>
        </p:nvSpPr>
        <p:spPr>
          <a:xfrm>
            <a:off x="233984" y="2353330"/>
            <a:ext cx="5008563" cy="1549400"/>
          </a:xfrm>
        </p:spPr>
        <p:txBody>
          <a:bodyPr/>
          <a:lstStyle/>
          <a:p>
            <a:r>
              <a:rPr lang="en-US" sz="1400" dirty="0" smtClean="0"/>
              <a:t>Enhanced </a:t>
            </a:r>
            <a:r>
              <a:rPr lang="en-US" sz="1400" dirty="0"/>
              <a:t>overall security </a:t>
            </a:r>
            <a:r>
              <a:rPr lang="en-US" sz="1400" dirty="0" smtClean="0"/>
              <a:t>posture: </a:t>
            </a:r>
            <a:r>
              <a:rPr lang="en-US" sz="1400" dirty="0"/>
              <a:t>fewer security </a:t>
            </a:r>
            <a:r>
              <a:rPr lang="en-US" sz="1400" dirty="0" smtClean="0"/>
              <a:t>incidents and </a:t>
            </a:r>
            <a:r>
              <a:rPr lang="en-US" sz="1400" dirty="0"/>
              <a:t>more uptime of applications, as issues are pre-emptively </a:t>
            </a:r>
            <a:r>
              <a:rPr lang="en-US" sz="1400" dirty="0" smtClean="0"/>
              <a:t>avoided.</a:t>
            </a:r>
            <a:endParaRPr lang="en-US" sz="1400" dirty="0"/>
          </a:p>
          <a:p>
            <a:r>
              <a:rPr lang="en-US" sz="1400" dirty="0"/>
              <a:t>Better prepared for auditing and compliance </a:t>
            </a:r>
            <a:r>
              <a:rPr lang="en-US" sz="1400" dirty="0" smtClean="0"/>
              <a:t>requirements.</a:t>
            </a:r>
            <a:endParaRPr lang="en-CA" sz="1400" dirty="0"/>
          </a:p>
          <a:p>
            <a:r>
              <a:rPr lang="en-US" sz="1400" dirty="0"/>
              <a:t>Increased operational </a:t>
            </a:r>
            <a:r>
              <a:rPr lang="en-US" sz="1400" dirty="0" smtClean="0"/>
              <a:t>efficiency.</a:t>
            </a:r>
            <a:endParaRPr lang="en-CA" sz="1400" dirty="0"/>
          </a:p>
          <a:p>
            <a:r>
              <a:rPr lang="en-US" sz="1400" dirty="0"/>
              <a:t>Increased </a:t>
            </a:r>
            <a:r>
              <a:rPr lang="en-US" sz="1400" dirty="0" smtClean="0"/>
              <a:t>accountability.</a:t>
            </a:r>
            <a:endParaRPr lang="en-CA" sz="1400" dirty="0"/>
          </a:p>
        </p:txBody>
      </p:sp>
      <p:sp>
        <p:nvSpPr>
          <p:cNvPr id="11" name="Text Placeholder 4"/>
          <p:cNvSpPr>
            <a:spLocks noGrp="1"/>
          </p:cNvSpPr>
          <p:nvPr>
            <p:ph type="body" sz="quarter" idx="4294967295"/>
          </p:nvPr>
        </p:nvSpPr>
        <p:spPr>
          <a:xfrm>
            <a:off x="233984" y="1230640"/>
            <a:ext cx="8620125" cy="657225"/>
          </a:xfrm>
        </p:spPr>
        <p:txBody>
          <a:bodyPr/>
          <a:lstStyle/>
          <a:p>
            <a:pPr marL="0" indent="0">
              <a:buNone/>
            </a:pPr>
            <a:r>
              <a:rPr lang="en-CA" sz="1600" b="1" dirty="0" smtClean="0"/>
              <a:t>This blueprint applies to you whether your needs are developing policies from scratch or optimizing and updating your security posture. </a:t>
            </a:r>
            <a:endParaRPr lang="en-CA" sz="1600" b="1" dirty="0"/>
          </a:p>
        </p:txBody>
      </p:sp>
      <p:cxnSp>
        <p:nvCxnSpPr>
          <p:cNvPr id="13" name="Straight Connector 12"/>
          <p:cNvCxnSpPr/>
          <p:nvPr/>
        </p:nvCxnSpPr>
        <p:spPr>
          <a:xfrm>
            <a:off x="5619225" y="1997993"/>
            <a:ext cx="4503" cy="3712981"/>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33984" y="1991511"/>
            <a:ext cx="4947615" cy="320040"/>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400" b="1" dirty="0" smtClean="0">
                <a:solidFill>
                  <a:srgbClr val="FFFFFF"/>
                </a:solidFill>
              </a:rPr>
              <a:t>Value of developing security policies:</a:t>
            </a:r>
            <a:endParaRPr lang="en-CA" sz="1400" b="1" dirty="0">
              <a:solidFill>
                <a:srgbClr val="FFFFFF"/>
              </a:solidFill>
            </a:endParaRPr>
          </a:p>
        </p:txBody>
      </p:sp>
      <p:grpSp>
        <p:nvGrpSpPr>
          <p:cNvPr id="14" name="Group 13"/>
          <p:cNvGrpSpPr/>
          <p:nvPr/>
        </p:nvGrpSpPr>
        <p:grpSpPr>
          <a:xfrm>
            <a:off x="6096000" y="1991511"/>
            <a:ext cx="2567607" cy="2969789"/>
            <a:chOff x="2118048" y="1064812"/>
            <a:chExt cx="3030017" cy="3504629"/>
          </a:xfrm>
        </p:grpSpPr>
        <p:sp>
          <p:nvSpPr>
            <p:cNvPr id="15" name="Rectangle 14"/>
            <p:cNvSpPr/>
            <p:nvPr/>
          </p:nvSpPr>
          <p:spPr>
            <a:xfrm>
              <a:off x="2118048" y="1546275"/>
              <a:ext cx="3030017" cy="3023166"/>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200" b="1" dirty="0" smtClean="0">
                  <a:solidFill>
                    <a:srgbClr val="333333"/>
                  </a:solidFill>
                </a:rPr>
                <a:t>Short term: </a:t>
              </a:r>
              <a:r>
                <a:rPr lang="en-US" sz="1200" dirty="0">
                  <a:solidFill>
                    <a:schemeClr val="tx1"/>
                  </a:solidFill>
                </a:rPr>
                <a:t>Save time and money using the templates provided to create your own customized security policies. </a:t>
              </a:r>
              <a:endParaRPr lang="en-US" sz="1200" dirty="0" smtClean="0">
                <a:solidFill>
                  <a:schemeClr val="tx1"/>
                </a:solidFill>
              </a:endParaRPr>
            </a:p>
            <a:p>
              <a:pPr fontAlgn="base">
                <a:spcBef>
                  <a:spcPct val="0"/>
                </a:spcBef>
                <a:spcAft>
                  <a:spcPct val="0"/>
                </a:spcAft>
              </a:pPr>
              <a:endParaRPr lang="en-CA" sz="1200" dirty="0">
                <a:solidFill>
                  <a:schemeClr val="tx1"/>
                </a:solidFill>
              </a:endParaRPr>
            </a:p>
            <a:p>
              <a:pPr fontAlgn="base">
                <a:spcBef>
                  <a:spcPct val="0"/>
                </a:spcBef>
                <a:spcAft>
                  <a:spcPct val="0"/>
                </a:spcAft>
              </a:pPr>
              <a:r>
                <a:rPr lang="en-CA" sz="1200" b="1" dirty="0" smtClean="0">
                  <a:solidFill>
                    <a:srgbClr val="333333"/>
                  </a:solidFill>
                </a:rPr>
                <a:t>Long term</a:t>
              </a:r>
              <a:r>
                <a:rPr lang="en-CA" sz="1200" b="1" dirty="0" smtClean="0">
                  <a:solidFill>
                    <a:schemeClr val="tx1"/>
                  </a:solidFill>
                </a:rPr>
                <a:t>: </a:t>
              </a:r>
              <a:r>
                <a:rPr lang="en-US" sz="1200" dirty="0">
                  <a:solidFill>
                    <a:schemeClr val="tx1"/>
                  </a:solidFill>
                </a:rPr>
                <a:t>After the initial policy development, minimal updates will be required to ensure the policy remains </a:t>
              </a:r>
              <a:r>
                <a:rPr lang="en-US" sz="1200" dirty="0" smtClean="0">
                  <a:solidFill>
                    <a:schemeClr val="tx1"/>
                  </a:solidFill>
                </a:rPr>
                <a:t>up to date</a:t>
              </a:r>
              <a:r>
                <a:rPr lang="en-US" sz="1200" dirty="0">
                  <a:solidFill>
                    <a:schemeClr val="tx1"/>
                  </a:solidFill>
                </a:rPr>
                <a:t>. Long-term maintenance and compliance of the policy will ensure legal and corporate satisfaction of security measures. </a:t>
              </a:r>
              <a:endParaRPr lang="en-CA" sz="1200" dirty="0" smtClean="0">
                <a:solidFill>
                  <a:schemeClr val="tx1"/>
                </a:solidFill>
              </a:endParaRPr>
            </a:p>
          </p:txBody>
        </p:sp>
        <p:sp>
          <p:nvSpPr>
            <p:cNvPr id="17" name="Rectangle 16"/>
            <p:cNvSpPr/>
            <p:nvPr/>
          </p:nvSpPr>
          <p:spPr>
            <a:xfrm>
              <a:off x="2118048" y="1064812"/>
              <a:ext cx="3030017" cy="481462"/>
            </a:xfrm>
            <a:prstGeom prst="rect">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1200" b="1" dirty="0" smtClean="0">
                  <a:solidFill>
                    <a:srgbClr val="FFFFFF"/>
                  </a:solidFill>
                </a:rPr>
                <a:t>Impact</a:t>
              </a:r>
              <a:endParaRPr lang="en-CA" sz="1200" b="1" dirty="0">
                <a:solidFill>
                  <a:srgbClr val="FFFFFF"/>
                </a:solidFill>
              </a:endParaRPr>
            </a:p>
          </p:txBody>
        </p:sp>
      </p:grpSp>
      <p:sp>
        <p:nvSpPr>
          <p:cNvPr id="18" name="Rectangle 17"/>
          <p:cNvSpPr/>
          <p:nvPr/>
        </p:nvSpPr>
        <p:spPr>
          <a:xfrm>
            <a:off x="233984" y="4074251"/>
            <a:ext cx="4947615" cy="32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Value of Info-Tech’s security policy blueprint: </a:t>
            </a:r>
            <a:endParaRPr lang="en-US" sz="1400" b="1" dirty="0"/>
          </a:p>
        </p:txBody>
      </p:sp>
      <p:sp>
        <p:nvSpPr>
          <p:cNvPr id="19" name="Text Placeholder 6"/>
          <p:cNvSpPr txBox="1">
            <a:spLocks/>
          </p:cNvSpPr>
          <p:nvPr/>
        </p:nvSpPr>
        <p:spPr bwMode="auto">
          <a:xfrm>
            <a:off x="233984" y="4481293"/>
            <a:ext cx="4947615" cy="15493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US" sz="1400" dirty="0"/>
              <a:t>Pre-made templates (based on best practices and our experience</a:t>
            </a:r>
            <a:r>
              <a:rPr lang="en-US" sz="1400" dirty="0" smtClean="0"/>
              <a:t>).</a:t>
            </a:r>
            <a:endParaRPr lang="en-CA" sz="1400" dirty="0"/>
          </a:p>
          <a:p>
            <a:pPr lvl="0"/>
            <a:r>
              <a:rPr lang="en-US" sz="1400" dirty="0"/>
              <a:t>Comprehensive process surrounding policy </a:t>
            </a:r>
            <a:r>
              <a:rPr lang="en-US" sz="1400" dirty="0" smtClean="0"/>
              <a:t>development. </a:t>
            </a:r>
            <a:endParaRPr lang="en-CA" sz="1400" dirty="0"/>
          </a:p>
          <a:p>
            <a:pPr lvl="0"/>
            <a:r>
              <a:rPr lang="en-US" sz="1400" dirty="0"/>
              <a:t>Strategy around effective communication and enforcement of </a:t>
            </a:r>
            <a:r>
              <a:rPr lang="en-US" sz="1400" dirty="0" smtClean="0"/>
              <a:t>policies.</a:t>
            </a:r>
            <a:endParaRPr lang="en-CA" sz="1400" dirty="0"/>
          </a:p>
          <a:p>
            <a:pPr lvl="0"/>
            <a:r>
              <a:rPr lang="en-US" sz="1400" dirty="0"/>
              <a:t>Opportunity to work with an analyst to guarantee policy </a:t>
            </a:r>
            <a:r>
              <a:rPr lang="en-US" sz="1400" dirty="0" smtClean="0"/>
              <a:t>quality.</a:t>
            </a:r>
            <a:endParaRPr lang="en-CA" sz="1400" dirty="0">
              <a:effectLst/>
            </a:endParaRPr>
          </a:p>
        </p:txBody>
      </p:sp>
    </p:spTree>
    <p:extLst>
      <p:ext uri="{BB962C8B-B14F-4D97-AF65-F5344CB8AC3E}">
        <p14:creationId xmlns:p14="http://schemas.microsoft.com/office/powerpoint/2010/main" val="1211973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Security policies are essential to every-sized organization</a:t>
            </a:r>
            <a:endParaRPr lang="en-CA" dirty="0"/>
          </a:p>
        </p:txBody>
      </p:sp>
      <p:sp>
        <p:nvSpPr>
          <p:cNvPr id="2" name="Text Placeholder 1"/>
          <p:cNvSpPr>
            <a:spLocks noGrp="1"/>
          </p:cNvSpPr>
          <p:nvPr>
            <p:ph type="body" sz="quarter" idx="4294967295"/>
          </p:nvPr>
        </p:nvSpPr>
        <p:spPr>
          <a:xfrm>
            <a:off x="257174" y="1214941"/>
            <a:ext cx="8620125" cy="657225"/>
          </a:xfrm>
        </p:spPr>
        <p:txBody>
          <a:bodyPr/>
          <a:lstStyle/>
          <a:p>
            <a:pPr marL="0" indent="0">
              <a:buNone/>
            </a:pPr>
            <a:r>
              <a:rPr lang="en-CA" sz="1600" b="1" dirty="0" smtClean="0"/>
              <a:t>Your policy requirements may differ, but the general drive is more security.</a:t>
            </a:r>
            <a:endParaRPr lang="en-CA" sz="1600" b="1" dirty="0"/>
          </a:p>
        </p:txBody>
      </p:sp>
      <p:sp>
        <p:nvSpPr>
          <p:cNvPr id="4" name="Text Placeholder 3"/>
          <p:cNvSpPr>
            <a:spLocks noGrp="1"/>
          </p:cNvSpPr>
          <p:nvPr>
            <p:ph type="body" sz="quarter" idx="4294967295"/>
          </p:nvPr>
        </p:nvSpPr>
        <p:spPr>
          <a:xfrm>
            <a:off x="834374" y="1681663"/>
            <a:ext cx="3838575" cy="1903413"/>
          </a:xfrm>
        </p:spPr>
        <p:txBody>
          <a:bodyPr/>
          <a:lstStyle/>
          <a:p>
            <a:pPr marL="0" indent="0">
              <a:buNone/>
            </a:pPr>
            <a:r>
              <a:rPr lang="en-CA" dirty="0"/>
              <a:t>Security policies are </a:t>
            </a:r>
            <a:r>
              <a:rPr lang="en-CA" dirty="0" smtClean="0"/>
              <a:t>applicable </a:t>
            </a:r>
            <a:r>
              <a:rPr lang="en-CA" dirty="0"/>
              <a:t>to all verticals. The </a:t>
            </a:r>
            <a:r>
              <a:rPr lang="en-CA" dirty="0" smtClean="0"/>
              <a:t>following </a:t>
            </a:r>
            <a:r>
              <a:rPr lang="en-CA" dirty="0"/>
              <a:t>industries are notable </a:t>
            </a:r>
            <a:r>
              <a:rPr lang="en-CA" dirty="0" smtClean="0"/>
              <a:t>examples:</a:t>
            </a:r>
            <a:endParaRPr lang="en-CA" dirty="0"/>
          </a:p>
          <a:p>
            <a:pPr lvl="1">
              <a:buSzPct val="110000"/>
              <a:buFont typeface="Arial" panose="020B0604020202020204" pitchFamily="34" charset="0"/>
              <a:buChar char="•"/>
            </a:pPr>
            <a:r>
              <a:rPr lang="en-CA" dirty="0"/>
              <a:t>Finance</a:t>
            </a:r>
          </a:p>
          <a:p>
            <a:pPr lvl="1">
              <a:buSzPct val="110000"/>
              <a:buFont typeface="Arial" panose="020B0604020202020204" pitchFamily="34" charset="0"/>
              <a:buChar char="•"/>
            </a:pPr>
            <a:r>
              <a:rPr lang="en-CA" dirty="0"/>
              <a:t>Insurance</a:t>
            </a:r>
          </a:p>
          <a:p>
            <a:pPr lvl="1">
              <a:buSzPct val="110000"/>
              <a:buFont typeface="Arial" panose="020B0604020202020204" pitchFamily="34" charset="0"/>
              <a:buChar char="•"/>
            </a:pPr>
            <a:r>
              <a:rPr lang="en-CA" dirty="0" smtClean="0"/>
              <a:t>Healthcare</a:t>
            </a:r>
            <a:endParaRPr lang="en-CA" dirty="0"/>
          </a:p>
          <a:p>
            <a:pPr lvl="1">
              <a:buSzPct val="110000"/>
              <a:buFont typeface="Arial" panose="020B0604020202020204" pitchFamily="34" charset="0"/>
              <a:buChar char="•"/>
            </a:pPr>
            <a:r>
              <a:rPr lang="en-CA" dirty="0"/>
              <a:t>Public administration</a:t>
            </a:r>
          </a:p>
          <a:p>
            <a:pPr lvl="1">
              <a:buSzPct val="110000"/>
              <a:buFont typeface="Arial" panose="020B0604020202020204" pitchFamily="34" charset="0"/>
              <a:buChar char="•"/>
            </a:pPr>
            <a:r>
              <a:rPr lang="en-CA" dirty="0"/>
              <a:t>Education services</a:t>
            </a:r>
          </a:p>
          <a:p>
            <a:pPr lvl="1">
              <a:buSzPct val="110000"/>
              <a:buFont typeface="Arial" panose="020B0604020202020204" pitchFamily="34" charset="0"/>
              <a:buChar char="•"/>
            </a:pPr>
            <a:r>
              <a:rPr lang="en-CA" dirty="0"/>
              <a:t>Professional services</a:t>
            </a:r>
          </a:p>
          <a:p>
            <a:pPr lvl="1">
              <a:buSzPct val="110000"/>
              <a:buFont typeface="Arial" panose="020B0604020202020204" pitchFamily="34" charset="0"/>
              <a:buChar char="•"/>
            </a:pPr>
            <a:r>
              <a:rPr lang="en-CA" dirty="0"/>
              <a:t>Scientific and technical services</a:t>
            </a:r>
          </a:p>
        </p:txBody>
      </p:sp>
      <p:sp>
        <p:nvSpPr>
          <p:cNvPr id="6" name="Chevron 5"/>
          <p:cNvSpPr/>
          <p:nvPr>
            <p:custDataLst>
              <p:tags r:id="rId1"/>
            </p:custDataLst>
          </p:nvPr>
        </p:nvSpPr>
        <p:spPr>
          <a:xfrm>
            <a:off x="358896" y="1703583"/>
            <a:ext cx="462773" cy="587927"/>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graphicFrame>
        <p:nvGraphicFramePr>
          <p:cNvPr id="5" name="Table 9"/>
          <p:cNvGraphicFramePr>
            <a:graphicFrameLocks noGrp="1"/>
          </p:cNvGraphicFramePr>
          <p:nvPr>
            <p:extLst/>
          </p:nvPr>
        </p:nvGraphicFramePr>
        <p:xfrm>
          <a:off x="358896" y="4133264"/>
          <a:ext cx="8425875" cy="2144261"/>
        </p:xfrm>
        <a:graphic>
          <a:graphicData uri="http://schemas.openxmlformats.org/drawingml/2006/table">
            <a:tbl>
              <a:tblPr firstRow="1" bandRow="1">
                <a:tableStyleId>{5C22544A-7EE6-4342-B048-85BDC9FD1C3A}</a:tableStyleId>
              </a:tblPr>
              <a:tblGrid>
                <a:gridCol w="2185992"/>
                <a:gridCol w="6239883"/>
              </a:tblGrid>
              <a:tr h="429356">
                <a:tc>
                  <a:txBody>
                    <a:bodyPr/>
                    <a:lstStyle/>
                    <a:p>
                      <a:r>
                        <a:rPr lang="en-CA" sz="1050" dirty="0" smtClean="0">
                          <a:solidFill>
                            <a:schemeClr val="bg1"/>
                          </a:solidFill>
                        </a:rPr>
                        <a:t>Compliance Standard Examples</a:t>
                      </a:r>
                      <a:endParaRPr lang="en-CA" sz="1050" dirty="0">
                        <a:solidFill>
                          <a:schemeClr val="bg1"/>
                        </a:solidFill>
                      </a:endParaRPr>
                    </a:p>
                  </a:txBody>
                  <a:tcPr/>
                </a:tc>
                <a:tc>
                  <a:txBody>
                    <a:bodyPr/>
                    <a:lstStyle/>
                    <a:p>
                      <a:r>
                        <a:rPr lang="en-CA" sz="1050" dirty="0" smtClean="0">
                          <a:solidFill>
                            <a:schemeClr val="bg1"/>
                          </a:solidFill>
                        </a:rPr>
                        <a:t>Description</a:t>
                      </a:r>
                      <a:endParaRPr lang="en-CA" sz="1050" dirty="0">
                        <a:solidFill>
                          <a:schemeClr val="bg1"/>
                        </a:solidFill>
                      </a:endParaRPr>
                    </a:p>
                  </a:txBody>
                  <a:tcPr/>
                </a:tc>
              </a:tr>
              <a:tr h="477063">
                <a:tc>
                  <a:txBody>
                    <a:bodyPr/>
                    <a:lstStyle/>
                    <a:p>
                      <a:r>
                        <a:rPr lang="en-CA" sz="1200" dirty="0" smtClean="0">
                          <a:solidFill>
                            <a:schemeClr val="tx1"/>
                          </a:solidFill>
                        </a:rPr>
                        <a:t>PCI DSS</a:t>
                      </a:r>
                      <a:endParaRPr lang="en-CA" sz="1200" dirty="0">
                        <a:solidFill>
                          <a:schemeClr val="tx1"/>
                        </a:solidFill>
                      </a:endParaRPr>
                    </a:p>
                  </a:txBody>
                  <a:tcPr/>
                </a:tc>
                <a:tc>
                  <a:txBody>
                    <a:bodyPr/>
                    <a:lstStyle/>
                    <a:p>
                      <a:pPr marL="171450" lvl="0" indent="-171450">
                        <a:buFont typeface="Arial" panose="020B0604020202020204" pitchFamily="34" charset="0"/>
                        <a:buChar char="•"/>
                      </a:pPr>
                      <a:r>
                        <a:rPr lang="en-US" sz="1200" kern="1200" dirty="0" smtClean="0">
                          <a:solidFill>
                            <a:schemeClr val="dk1"/>
                          </a:solidFill>
                          <a:effectLst/>
                          <a:latin typeface="+mn-lt"/>
                          <a:ea typeface="+mn-ea"/>
                          <a:cs typeface="+mn-cs"/>
                        </a:rPr>
                        <a:t>Implement strong access control measures.</a:t>
                      </a:r>
                      <a:endParaRPr lang="en-CA"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dk1"/>
                          </a:solidFill>
                          <a:effectLst/>
                          <a:latin typeface="+mn-lt"/>
                          <a:ea typeface="+mn-ea"/>
                          <a:cs typeface="+mn-cs"/>
                        </a:rPr>
                        <a:t>Regularly monitor and test networks.</a:t>
                      </a:r>
                      <a:endParaRPr lang="en-CA" sz="1200" kern="1200" dirty="0">
                        <a:solidFill>
                          <a:schemeClr val="dk1"/>
                        </a:solidFill>
                        <a:effectLst/>
                        <a:latin typeface="+mn-lt"/>
                        <a:ea typeface="+mn-ea"/>
                        <a:cs typeface="+mn-cs"/>
                      </a:endParaRPr>
                    </a:p>
                  </a:txBody>
                  <a:tcPr/>
                </a:tc>
              </a:tr>
              <a:tr h="667888">
                <a:tc>
                  <a:txBody>
                    <a:bodyPr/>
                    <a:lstStyle/>
                    <a:p>
                      <a:r>
                        <a:rPr lang="en-CA" sz="1200" dirty="0" smtClean="0">
                          <a:solidFill>
                            <a:schemeClr val="tx1"/>
                          </a:solidFill>
                        </a:rPr>
                        <a:t>Gramm-Leach-Bliley</a:t>
                      </a:r>
                      <a:r>
                        <a:rPr lang="en-CA" sz="1200" baseline="0" dirty="0" smtClean="0">
                          <a:solidFill>
                            <a:schemeClr val="tx1"/>
                          </a:solidFill>
                        </a:rPr>
                        <a:t> Act (GLBA)</a:t>
                      </a:r>
                      <a:endParaRPr lang="en-CA" sz="1200" dirty="0">
                        <a:solidFill>
                          <a:schemeClr val="tx1"/>
                        </a:solidFill>
                      </a:endParaRPr>
                    </a:p>
                  </a:txBody>
                  <a:tcPr/>
                </a:tc>
                <a:tc>
                  <a:txBody>
                    <a:bodyPr/>
                    <a:lstStyle/>
                    <a:p>
                      <a:pPr marL="171450" lvl="0" indent="-171450">
                        <a:buFont typeface="Arial" panose="020B0604020202020204" pitchFamily="34" charset="0"/>
                        <a:buChar char="•"/>
                      </a:pPr>
                      <a:r>
                        <a:rPr lang="en-US" sz="1200" kern="1200" dirty="0" smtClean="0">
                          <a:solidFill>
                            <a:schemeClr val="dk1"/>
                          </a:solidFill>
                          <a:effectLst/>
                          <a:latin typeface="+mn-lt"/>
                          <a:ea typeface="+mn-ea"/>
                          <a:cs typeface="+mn-cs"/>
                        </a:rPr>
                        <a:t>Financial institutions must provide customers with notice of their privacy policies.</a:t>
                      </a:r>
                      <a:endParaRPr lang="en-CA"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dk1"/>
                          </a:solidFill>
                          <a:effectLst/>
                          <a:latin typeface="+mn-lt"/>
                          <a:ea typeface="+mn-ea"/>
                          <a:cs typeface="+mn-cs"/>
                        </a:rPr>
                        <a:t>Financial institutions must safeguard the security and confidentiality of customer information.</a:t>
                      </a:r>
                      <a:endParaRPr lang="en-CA" sz="1200" kern="1200" dirty="0">
                        <a:solidFill>
                          <a:schemeClr val="dk1"/>
                        </a:solidFill>
                        <a:effectLst/>
                        <a:latin typeface="+mn-lt"/>
                        <a:ea typeface="+mn-ea"/>
                        <a:cs typeface="+mn-cs"/>
                      </a:endParaRPr>
                    </a:p>
                  </a:txBody>
                  <a:tcPr/>
                </a:tc>
              </a:tr>
              <a:tr h="569954">
                <a:tc>
                  <a:txBody>
                    <a:bodyPr/>
                    <a:lstStyle/>
                    <a:p>
                      <a:r>
                        <a:rPr lang="en-CA" sz="1200" dirty="0" smtClean="0">
                          <a:solidFill>
                            <a:schemeClr val="tx1"/>
                          </a:solidFill>
                        </a:rPr>
                        <a:t>HIPAA</a:t>
                      </a:r>
                      <a:endParaRPr lang="en-CA" sz="1200" dirty="0">
                        <a:solidFill>
                          <a:schemeClr val="tx1"/>
                        </a:solidFill>
                      </a:endParaRPr>
                    </a:p>
                  </a:txBody>
                  <a:tcPr/>
                </a:tc>
                <a:tc>
                  <a:txBody>
                    <a:bodyPr/>
                    <a:lstStyle/>
                    <a:p>
                      <a:pPr marL="171450" lvl="0" indent="-171450">
                        <a:buFont typeface="Arial" panose="020B0604020202020204" pitchFamily="34" charset="0"/>
                        <a:buChar char="•"/>
                      </a:pPr>
                      <a:r>
                        <a:rPr lang="en-US" sz="1200" kern="1200" dirty="0" smtClean="0">
                          <a:solidFill>
                            <a:schemeClr val="dk1"/>
                          </a:solidFill>
                          <a:effectLst/>
                          <a:latin typeface="+mn-lt"/>
                          <a:ea typeface="+mn-ea"/>
                          <a:cs typeface="+mn-cs"/>
                        </a:rPr>
                        <a:t>Protects the privacy of individually identifiable health information.</a:t>
                      </a:r>
                      <a:endParaRPr lang="en-CA" sz="1200" kern="1200" dirty="0" smtClean="0">
                        <a:solidFill>
                          <a:schemeClr val="dk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dk1"/>
                          </a:solidFill>
                          <a:effectLst/>
                          <a:latin typeface="+mn-lt"/>
                          <a:ea typeface="+mn-ea"/>
                          <a:cs typeface="+mn-cs"/>
                        </a:rPr>
                        <a:t>Sets standards for the security of electronic protected health information.</a:t>
                      </a:r>
                      <a:endParaRPr lang="en-CA" sz="1200" kern="1200" dirty="0">
                        <a:solidFill>
                          <a:schemeClr val="dk1"/>
                        </a:solidFill>
                        <a:effectLst/>
                        <a:latin typeface="+mn-lt"/>
                        <a:ea typeface="+mn-ea"/>
                        <a:cs typeface="+mn-cs"/>
                      </a:endParaRPr>
                    </a:p>
                  </a:txBody>
                  <a:tcPr/>
                </a:tc>
              </a:tr>
            </a:tbl>
          </a:graphicData>
        </a:graphic>
      </p:graphicFrame>
      <p:sp>
        <p:nvSpPr>
          <p:cNvPr id="9" name="TextBox 8"/>
          <p:cNvSpPr txBox="1"/>
          <p:nvPr/>
        </p:nvSpPr>
        <p:spPr>
          <a:xfrm>
            <a:off x="317951" y="3856265"/>
            <a:ext cx="6629925" cy="276999"/>
          </a:xfrm>
          <a:prstGeom prst="rect">
            <a:avLst/>
          </a:prstGeom>
          <a:noFill/>
        </p:spPr>
        <p:txBody>
          <a:bodyPr wrap="square" rtlCol="0">
            <a:spAutoFit/>
          </a:bodyPr>
          <a:lstStyle/>
          <a:p>
            <a:r>
              <a:rPr lang="en-CA" sz="1200" dirty="0" smtClean="0"/>
              <a:t>If your organization has any compliance requirements, security policies can be mandatory.</a:t>
            </a:r>
            <a:endParaRPr lang="en-CA" sz="1200" dirty="0"/>
          </a:p>
        </p:txBody>
      </p:sp>
      <p:grpSp>
        <p:nvGrpSpPr>
          <p:cNvPr id="18" name="Group 17"/>
          <p:cNvGrpSpPr/>
          <p:nvPr/>
        </p:nvGrpSpPr>
        <p:grpSpPr>
          <a:xfrm>
            <a:off x="4997790" y="1665508"/>
            <a:ext cx="3585148" cy="2103637"/>
            <a:chOff x="310684" y="1569845"/>
            <a:chExt cx="3585148" cy="2103637"/>
          </a:xfrm>
        </p:grpSpPr>
        <p:sp>
          <p:nvSpPr>
            <p:cNvPr id="19" name="Text Placeholder 12"/>
            <p:cNvSpPr txBox="1">
              <a:spLocks/>
            </p:cNvSpPr>
            <p:nvPr/>
          </p:nvSpPr>
          <p:spPr>
            <a:xfrm>
              <a:off x="323389" y="1856834"/>
              <a:ext cx="3572443" cy="1816648"/>
            </a:xfrm>
            <a:prstGeom prst="rect">
              <a:avLst/>
            </a:prstGeom>
            <a:solidFill>
              <a:schemeClr val="bg1">
                <a:lumMod val="95000"/>
              </a:schemeClr>
            </a:solidFill>
            <a:ln w="25400">
              <a:solidFill>
                <a:schemeClr val="bg1">
                  <a:lumMod val="95000"/>
                </a:schemeClr>
              </a:solidFill>
            </a:ln>
            <a:effectLst>
              <a:outerShdw blurRad="25400" dist="25400" dir="2700000" algn="ctr" rotWithShape="0">
                <a:srgbClr val="000000">
                  <a:alpha val="10000"/>
                </a:srgbClr>
              </a:outerShdw>
            </a:effectLst>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0"/>
                </a:spcBef>
                <a:buNone/>
              </a:pPr>
              <a:r>
                <a:rPr lang="en-CA" b="1" dirty="0">
                  <a:solidFill>
                    <a:srgbClr val="333333"/>
                  </a:solidFill>
                </a:rPr>
                <a:t>Policy is the link between people, process, and technology for any size of organization. </a:t>
              </a:r>
              <a:r>
                <a:rPr lang="en-CA" dirty="0">
                  <a:solidFill>
                    <a:srgbClr val="333333"/>
                  </a:solidFill>
                </a:rPr>
                <a:t>Small organizations may think that having formal policies in place is not necessary for their </a:t>
              </a:r>
              <a:r>
                <a:rPr lang="en-CA" dirty="0" smtClean="0">
                  <a:solidFill>
                    <a:srgbClr val="333333"/>
                  </a:solidFill>
                </a:rPr>
                <a:t>operations, </a:t>
              </a:r>
              <a:r>
                <a:rPr lang="en-CA" dirty="0">
                  <a:solidFill>
                    <a:srgbClr val="333333"/>
                  </a:solidFill>
                </a:rPr>
                <a:t>but compliance is applicable to all organizations and vulnerabilities affect all sizes as well. Small organizations partnering with clients or other organizations are sometimes viewed as ideal proxies for attackers.</a:t>
              </a:r>
              <a:endParaRPr lang="en-CA" dirty="0">
                <a:solidFill>
                  <a:srgbClr val="FF0000"/>
                </a:solidFill>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0684" y="1569845"/>
              <a:ext cx="3096774" cy="286513"/>
            </a:xfrm>
            <a:prstGeom prst="rect">
              <a:avLst/>
            </a:prstGeom>
          </p:spPr>
        </p:pic>
      </p:grpSp>
    </p:spTree>
    <p:extLst>
      <p:ext uri="{BB962C8B-B14F-4D97-AF65-F5344CB8AC3E}">
        <p14:creationId xmlns:p14="http://schemas.microsoft.com/office/powerpoint/2010/main" val="22752011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Measured value for Guided Implementations </a:t>
            </a:r>
            <a:endParaRPr lang="en-CA" dirty="0"/>
          </a:p>
        </p:txBody>
      </p:sp>
      <p:graphicFrame>
        <p:nvGraphicFramePr>
          <p:cNvPr id="9" name="Table 1"/>
          <p:cNvGraphicFramePr>
            <a:graphicFrameLocks noGrp="1"/>
          </p:cNvGraphicFramePr>
          <p:nvPr>
            <p:extLst>
              <p:ext uri="{D42A27DB-BD31-4B8C-83A1-F6EECF244321}">
                <p14:modId xmlns:p14="http://schemas.microsoft.com/office/powerpoint/2010/main" val="759579398"/>
              </p:ext>
            </p:extLst>
          </p:nvPr>
        </p:nvGraphicFramePr>
        <p:xfrm>
          <a:off x="295374" y="1840553"/>
          <a:ext cx="8538072" cy="4627574"/>
        </p:xfrm>
        <a:graphic>
          <a:graphicData uri="http://schemas.openxmlformats.org/drawingml/2006/table">
            <a:tbl>
              <a:tblPr firstRow="1" firstCol="1" bandRow="1">
                <a:tableStyleId>{5C22544A-7EE6-4342-B048-85BDC9FD1C3A}</a:tableStyleId>
              </a:tblPr>
              <a:tblGrid>
                <a:gridCol w="1199779"/>
                <a:gridCol w="2950561"/>
                <a:gridCol w="4387732"/>
              </a:tblGrid>
              <a:tr h="236779">
                <a:tc>
                  <a:txBody>
                    <a:bodyPr/>
                    <a:lstStyle/>
                    <a:p>
                      <a:pPr marL="0" marR="0">
                        <a:spcBef>
                          <a:spcPts val="0"/>
                        </a:spcBef>
                        <a:spcAft>
                          <a:spcPts val="0"/>
                        </a:spcAft>
                      </a:pPr>
                      <a:r>
                        <a:rPr lang="en-CA" sz="1000" dirty="0" smtClean="0">
                          <a:effectLst/>
                        </a:rPr>
                        <a:t>GI</a:t>
                      </a:r>
                      <a:endParaRPr lang="en-CA" sz="1000" dirty="0">
                        <a:effectLst/>
                        <a:latin typeface="Arial" panose="020B0604020202020204" pitchFamily="34" charset="0"/>
                        <a:ea typeface="Calibri" panose="020F0502020204030204" pitchFamily="34" charset="0"/>
                        <a:cs typeface="Times New Roman" panose="02020603050405020304" pitchFamily="18" charset="0"/>
                      </a:endParaRPr>
                    </a:p>
                  </a:txBody>
                  <a:tcPr marL="59839" marR="59839" marT="0" marB="0" anchor="ctr">
                    <a:solidFill>
                      <a:schemeClr val="accent1">
                        <a:lumMod val="60000"/>
                        <a:lumOff val="40000"/>
                      </a:schemeClr>
                    </a:solidFill>
                  </a:tcPr>
                </a:tc>
                <a:tc>
                  <a:txBody>
                    <a:bodyPr/>
                    <a:lstStyle/>
                    <a:p>
                      <a:pPr marL="0" marR="0">
                        <a:spcBef>
                          <a:spcPts val="0"/>
                        </a:spcBef>
                        <a:spcAft>
                          <a:spcPts val="0"/>
                        </a:spcAft>
                      </a:pPr>
                      <a:r>
                        <a:rPr lang="en-CA" sz="1000" dirty="0">
                          <a:effectLst/>
                        </a:rPr>
                        <a:t>Purpose</a:t>
                      </a:r>
                      <a:endParaRPr lang="en-CA" sz="1000" dirty="0">
                        <a:effectLst/>
                        <a:latin typeface="Arial" panose="020B0604020202020204" pitchFamily="34" charset="0"/>
                        <a:ea typeface="Calibri" panose="020F0502020204030204" pitchFamily="34" charset="0"/>
                        <a:cs typeface="Times New Roman" panose="02020603050405020304" pitchFamily="18" charset="0"/>
                      </a:endParaRPr>
                    </a:p>
                  </a:txBody>
                  <a:tcPr marL="59839" marR="59839" marT="0" marB="0" anchor="ctr">
                    <a:solidFill>
                      <a:schemeClr val="accent1">
                        <a:lumMod val="60000"/>
                        <a:lumOff val="40000"/>
                      </a:schemeClr>
                    </a:solidFill>
                  </a:tcPr>
                </a:tc>
                <a:tc>
                  <a:txBody>
                    <a:bodyPr/>
                    <a:lstStyle/>
                    <a:p>
                      <a:pPr marL="0" marR="0">
                        <a:spcBef>
                          <a:spcPts val="0"/>
                        </a:spcBef>
                        <a:spcAft>
                          <a:spcPts val="0"/>
                        </a:spcAft>
                      </a:pPr>
                      <a:r>
                        <a:rPr lang="en-CA" sz="1000" dirty="0">
                          <a:effectLst/>
                        </a:rPr>
                        <a:t>Measured </a:t>
                      </a:r>
                      <a:r>
                        <a:rPr lang="en-CA" sz="1000" dirty="0" smtClean="0">
                          <a:effectLst/>
                        </a:rPr>
                        <a:t>Value (estimated)</a:t>
                      </a:r>
                      <a:endParaRPr lang="en-CA" sz="1000" dirty="0">
                        <a:effectLst/>
                        <a:latin typeface="Arial" panose="020B0604020202020204" pitchFamily="34" charset="0"/>
                        <a:ea typeface="Calibri" panose="020F0502020204030204" pitchFamily="34" charset="0"/>
                        <a:cs typeface="Times New Roman" panose="02020603050405020304" pitchFamily="18" charset="0"/>
                      </a:endParaRPr>
                    </a:p>
                  </a:txBody>
                  <a:tcPr marL="59839" marR="59839" marT="0" marB="0" anchor="ctr">
                    <a:solidFill>
                      <a:schemeClr val="accent1">
                        <a:lumMod val="60000"/>
                        <a:lumOff val="40000"/>
                      </a:schemeClr>
                    </a:solidFill>
                  </a:tcPr>
                </a:tc>
              </a:tr>
              <a:tr h="1304695">
                <a:tc>
                  <a:txBody>
                    <a:bodyPr/>
                    <a:lstStyle/>
                    <a:p>
                      <a:pPr marL="0" marR="0">
                        <a:spcBef>
                          <a:spcPts val="0"/>
                        </a:spcBef>
                        <a:spcAft>
                          <a:spcPts val="0"/>
                        </a:spcAft>
                      </a:pPr>
                      <a:r>
                        <a:rPr lang="en-CA" sz="1050" dirty="0" smtClean="0">
                          <a:solidFill>
                            <a:sysClr val="windowText" lastClr="000000"/>
                          </a:solidFill>
                          <a:effectLst/>
                        </a:rPr>
                        <a:t>Phase 1: Formalize the security policy</a:t>
                      </a:r>
                      <a:r>
                        <a:rPr lang="en-CA" sz="1050" baseline="0" dirty="0" smtClean="0">
                          <a:solidFill>
                            <a:sysClr val="windowText" lastClr="000000"/>
                          </a:solidFill>
                          <a:effectLst/>
                        </a:rPr>
                        <a:t> program</a:t>
                      </a:r>
                      <a:endParaRPr lang="en-CA" sz="1050" dirty="0">
                        <a:solidFill>
                          <a:sysClr val="windowText" lastClr="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59839" marR="59839" marT="0" marB="0" anchor="ctr">
                    <a:solidFill>
                      <a:schemeClr val="accent1">
                        <a:lumMod val="40000"/>
                        <a:lumOff val="60000"/>
                      </a:schemeClr>
                    </a:solid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CA" sz="1000" dirty="0" smtClean="0">
                          <a:solidFill>
                            <a:schemeClr val="tx1"/>
                          </a:solidFill>
                          <a:latin typeface="+mn-lt"/>
                          <a:cs typeface="Open Sans"/>
                        </a:rPr>
                        <a:t>Understand the value in formal security policies and focus on the business requirements to determine which policies to prepare to update, eliminate, or add to your current suite.</a:t>
                      </a:r>
                      <a:endParaRPr lang="en-US" sz="1000" dirty="0" smtClean="0">
                        <a:solidFill>
                          <a:schemeClr val="tx1"/>
                        </a:solidFill>
                        <a:latin typeface="+mn-lt"/>
                        <a:cs typeface="Open Sans"/>
                      </a:endParaRPr>
                    </a:p>
                    <a:p>
                      <a:pPr marL="0" marR="0">
                        <a:spcBef>
                          <a:spcPts val="0"/>
                        </a:spcBef>
                        <a:spcAft>
                          <a:spcPts val="0"/>
                        </a:spcAft>
                      </a:pPr>
                      <a:endParaRPr lang="en-CA" sz="1000" dirty="0">
                        <a:effectLst/>
                        <a:latin typeface="Arial" panose="020B0604020202020204" pitchFamily="34" charset="0"/>
                        <a:ea typeface="Calibri" panose="020F0502020204030204" pitchFamily="34"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000" dirty="0" smtClean="0">
                          <a:solidFill>
                            <a:schemeClr val="tx1"/>
                          </a:solidFill>
                          <a:latin typeface="+mn-lt"/>
                          <a:cs typeface="Open Sans"/>
                        </a:rPr>
                        <a:t>Conduct an analysis to prioritize</a:t>
                      </a:r>
                      <a:r>
                        <a:rPr lang="en-CA" sz="1000" baseline="0" dirty="0" smtClean="0">
                          <a:solidFill>
                            <a:schemeClr val="tx1"/>
                          </a:solidFill>
                          <a:latin typeface="+mn-lt"/>
                          <a:cs typeface="Open Sans"/>
                        </a:rPr>
                        <a:t> the development of your policies suite. </a:t>
                      </a:r>
                      <a:endParaRPr lang="en-US" sz="1000" dirty="0" smtClean="0">
                        <a:solidFill>
                          <a:schemeClr val="tx1"/>
                        </a:solidFill>
                        <a:latin typeface="+mn-lt"/>
                        <a:cs typeface="Open Sans"/>
                      </a:endParaRPr>
                    </a:p>
                  </a:txBody>
                  <a:tcPr marL="59839" marR="59839" marT="0" marB="0" anchor="ctr">
                    <a:solidFill>
                      <a:schemeClr val="accent1">
                        <a:lumMod val="20000"/>
                        <a:lumOff val="80000"/>
                      </a:schemeClr>
                    </a:solidFill>
                  </a:tcPr>
                </a:tc>
                <a:tc>
                  <a:txBody>
                    <a:bodyPr/>
                    <a:lstStyle/>
                    <a:p>
                      <a:pPr marL="0" marR="0">
                        <a:spcBef>
                          <a:spcPts val="0"/>
                        </a:spcBef>
                        <a:spcAft>
                          <a:spcPts val="0"/>
                        </a:spcAft>
                      </a:pPr>
                      <a:r>
                        <a:rPr lang="en-CA" sz="1000" dirty="0" smtClean="0">
                          <a:effectLst/>
                          <a:latin typeface="+mn-lt"/>
                          <a:ea typeface="Calibri" panose="020F0502020204030204" pitchFamily="34" charset="0"/>
                          <a:cs typeface="Times New Roman" panose="02020603050405020304" pitchFamily="18" charset="0"/>
                        </a:rPr>
                        <a:t>Time,</a:t>
                      </a:r>
                      <a:r>
                        <a:rPr lang="en-CA" sz="1000" baseline="0" dirty="0" smtClean="0">
                          <a:effectLst/>
                          <a:latin typeface="+mn-lt"/>
                          <a:ea typeface="Calibri" panose="020F0502020204030204" pitchFamily="34" charset="0"/>
                          <a:cs typeface="Times New Roman" panose="02020603050405020304" pitchFamily="18" charset="0"/>
                        </a:rPr>
                        <a:t> value, and resources saved using our processes:</a:t>
                      </a:r>
                    </a:p>
                    <a:p>
                      <a:pPr marL="0" marR="0">
                        <a:spcBef>
                          <a:spcPts val="0"/>
                        </a:spcBef>
                        <a:spcAft>
                          <a:spcPts val="0"/>
                        </a:spcAft>
                      </a:pPr>
                      <a:r>
                        <a:rPr lang="en-CA" sz="1000" baseline="0" dirty="0" smtClean="0">
                          <a:effectLst/>
                          <a:latin typeface="+mn-lt"/>
                          <a:ea typeface="Calibri" panose="020F0502020204030204" pitchFamily="34" charset="0"/>
                          <a:cs typeface="Times New Roman" panose="02020603050405020304" pitchFamily="18" charset="0"/>
                        </a:rPr>
                        <a:t>1 FTE*3 days*$80,000/year= </a:t>
                      </a:r>
                      <a:r>
                        <a:rPr lang="en-CA" sz="1000" b="1" baseline="0" dirty="0" smtClean="0">
                          <a:effectLst/>
                          <a:latin typeface="+mn-lt"/>
                          <a:ea typeface="Calibri" panose="020F0502020204030204" pitchFamily="34" charset="0"/>
                          <a:cs typeface="Times New Roman" panose="02020603050405020304" pitchFamily="18" charset="0"/>
                        </a:rPr>
                        <a:t>$960</a:t>
                      </a:r>
                    </a:p>
                    <a:p>
                      <a:pPr marL="0" marR="0">
                        <a:spcBef>
                          <a:spcPts val="0"/>
                        </a:spcBef>
                        <a:spcAft>
                          <a:spcPts val="0"/>
                        </a:spcAft>
                      </a:pPr>
                      <a:endParaRPr lang="en-CA" sz="1000" b="1" baseline="0" dirty="0" smtClean="0">
                        <a:effectLst/>
                        <a:latin typeface="+mn-lt"/>
                        <a:ea typeface="Calibri" panose="020F0502020204030204" pitchFamily="34" charset="0"/>
                        <a:cs typeface="Times New Roman" panose="02020603050405020304" pitchFamily="18" charset="0"/>
                      </a:endParaRPr>
                    </a:p>
                    <a:p>
                      <a:pPr marL="0" marR="0">
                        <a:spcBef>
                          <a:spcPts val="0"/>
                        </a:spcBef>
                        <a:spcAft>
                          <a:spcPts val="0"/>
                        </a:spcAft>
                      </a:pPr>
                      <a:endParaRPr lang="en-CA" sz="1000" b="1" dirty="0">
                        <a:effectLst/>
                        <a:latin typeface="+mn-lt"/>
                        <a:ea typeface="Calibri" panose="020F0502020204030204" pitchFamily="34" charset="0"/>
                        <a:cs typeface="Times New Roman" panose="02020603050405020304" pitchFamily="18" charset="0"/>
                      </a:endParaRPr>
                    </a:p>
                    <a:p>
                      <a:pPr marL="0" marR="0">
                        <a:spcBef>
                          <a:spcPts val="0"/>
                        </a:spcBef>
                        <a:spcAft>
                          <a:spcPts val="0"/>
                        </a:spcAft>
                      </a:pPr>
                      <a:r>
                        <a:rPr lang="en-CA" sz="1000" dirty="0" smtClean="0">
                          <a:effectLst/>
                          <a:latin typeface="+mn-lt"/>
                          <a:ea typeface="Calibri" panose="020F0502020204030204" pitchFamily="34" charset="0"/>
                          <a:cs typeface="Times New Roman" panose="02020603050405020304" pitchFamily="18" charset="0"/>
                        </a:rPr>
                        <a:t>Time, value,</a:t>
                      </a:r>
                      <a:r>
                        <a:rPr lang="en-CA" sz="1000" baseline="0" dirty="0" smtClean="0">
                          <a:effectLst/>
                          <a:latin typeface="+mn-lt"/>
                          <a:ea typeface="Calibri" panose="020F0502020204030204" pitchFamily="34" charset="0"/>
                          <a:cs typeface="Times New Roman" panose="02020603050405020304" pitchFamily="18" charset="0"/>
                        </a:rPr>
                        <a:t> and resources saved using our recommendations and tools:</a:t>
                      </a:r>
                    </a:p>
                    <a:p>
                      <a:pPr marL="0" marR="0">
                        <a:spcBef>
                          <a:spcPts val="0"/>
                        </a:spcBef>
                        <a:spcAft>
                          <a:spcPts val="0"/>
                        </a:spcAft>
                      </a:pPr>
                      <a:r>
                        <a:rPr lang="en-CA" sz="1000" baseline="0" dirty="0" smtClean="0">
                          <a:effectLst/>
                          <a:latin typeface="+mn-lt"/>
                          <a:ea typeface="Calibri" panose="020F0502020204030204" pitchFamily="34" charset="0"/>
                          <a:cs typeface="Times New Roman" panose="02020603050405020304" pitchFamily="18" charset="0"/>
                        </a:rPr>
                        <a:t>1 FTE*2 days*$80,000/year = </a:t>
                      </a:r>
                      <a:r>
                        <a:rPr lang="en-CA" sz="1000" b="1" baseline="0" dirty="0" smtClean="0">
                          <a:effectLst/>
                          <a:latin typeface="+mn-lt"/>
                          <a:ea typeface="Calibri" panose="020F0502020204030204" pitchFamily="34" charset="0"/>
                          <a:cs typeface="Times New Roman" panose="02020603050405020304" pitchFamily="18" charset="0"/>
                        </a:rPr>
                        <a:t>$640</a:t>
                      </a:r>
                      <a:endParaRPr lang="en-CA" sz="1000" b="1" dirty="0" smtClean="0">
                        <a:effectLst/>
                        <a:latin typeface="+mn-lt"/>
                        <a:ea typeface="Calibri" panose="020F0502020204030204" pitchFamily="34" charset="0"/>
                        <a:cs typeface="Times New Roman" panose="02020603050405020304" pitchFamily="18" charset="0"/>
                      </a:endParaRPr>
                    </a:p>
                    <a:p>
                      <a:pPr marL="0" marR="0">
                        <a:spcBef>
                          <a:spcPts val="0"/>
                        </a:spcBef>
                        <a:spcAft>
                          <a:spcPts val="0"/>
                        </a:spcAft>
                      </a:pPr>
                      <a:endParaRPr lang="en-CA" sz="1000" dirty="0">
                        <a:effectLst/>
                        <a:latin typeface="+mn-lt"/>
                        <a:ea typeface="Calibri" panose="020F0502020204030204" pitchFamily="34" charset="0"/>
                        <a:cs typeface="Times New Roman" panose="02020603050405020304" pitchFamily="18" charset="0"/>
                      </a:endParaRPr>
                    </a:p>
                  </a:txBody>
                  <a:tcPr marL="59839" marR="59839" marT="0" marB="0" anchor="ctr">
                    <a:solidFill>
                      <a:schemeClr val="accent1">
                        <a:lumMod val="20000"/>
                        <a:lumOff val="80000"/>
                      </a:schemeClr>
                    </a:solidFill>
                  </a:tcPr>
                </a:tc>
              </a:tr>
              <a:tr h="573042">
                <a:tc>
                  <a:txBody>
                    <a:bodyPr/>
                    <a:lstStyle/>
                    <a:p>
                      <a:pPr marL="0" marR="0">
                        <a:spcBef>
                          <a:spcPts val="0"/>
                        </a:spcBef>
                        <a:spcAft>
                          <a:spcPts val="0"/>
                        </a:spcAft>
                      </a:pPr>
                      <a:endParaRPr lang="en-CA" sz="1050" dirty="0" smtClean="0">
                        <a:solidFill>
                          <a:sysClr val="windowText" lastClr="000000"/>
                        </a:solidFill>
                        <a:effectLst/>
                      </a:endParaRPr>
                    </a:p>
                    <a:p>
                      <a:pPr marL="0" marR="0">
                        <a:spcBef>
                          <a:spcPts val="0"/>
                        </a:spcBef>
                        <a:spcAft>
                          <a:spcPts val="0"/>
                        </a:spcAft>
                      </a:pPr>
                      <a:r>
                        <a:rPr lang="en-CA" sz="1050" dirty="0" smtClean="0">
                          <a:solidFill>
                            <a:sysClr val="windowText" lastClr="000000"/>
                          </a:solidFill>
                          <a:effectLst/>
                        </a:rPr>
                        <a:t>Phase 2: Develop</a:t>
                      </a:r>
                      <a:r>
                        <a:rPr lang="en-CA" sz="1050" baseline="0" dirty="0" smtClean="0">
                          <a:solidFill>
                            <a:sysClr val="windowText" lastClr="000000"/>
                          </a:solidFill>
                          <a:effectLst/>
                        </a:rPr>
                        <a:t> the policy suite</a:t>
                      </a:r>
                      <a:endParaRPr lang="en-CA" sz="1050" dirty="0">
                        <a:solidFill>
                          <a:sysClr val="windowText" lastClr="000000"/>
                        </a:solidFill>
                        <a:effectLst/>
                      </a:endParaRPr>
                    </a:p>
                    <a:p>
                      <a:pPr marL="0" marR="0">
                        <a:spcBef>
                          <a:spcPts val="0"/>
                        </a:spcBef>
                        <a:spcAft>
                          <a:spcPts val="0"/>
                        </a:spcAft>
                      </a:pPr>
                      <a:r>
                        <a:rPr lang="en-CA" sz="1050" dirty="0">
                          <a:solidFill>
                            <a:sysClr val="windowText" lastClr="000000"/>
                          </a:solidFill>
                          <a:effectLst/>
                        </a:rPr>
                        <a:t> </a:t>
                      </a:r>
                      <a:endParaRPr lang="en-CA" sz="1050" dirty="0">
                        <a:solidFill>
                          <a:sysClr val="windowText" lastClr="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59839" marR="59839" marT="0" marB="0" anchor="ct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400"/>
                        </a:spcBef>
                        <a:spcAft>
                          <a:spcPts val="0"/>
                        </a:spcAft>
                        <a:buClrTx/>
                        <a:buSzTx/>
                        <a:buFontTx/>
                        <a:buNone/>
                        <a:tabLst/>
                        <a:defRPr/>
                      </a:pPr>
                      <a:r>
                        <a:rPr lang="en-CA" sz="1000" kern="1200" dirty="0" smtClean="0">
                          <a:solidFill>
                            <a:schemeClr val="tx1"/>
                          </a:solidFill>
                          <a:latin typeface="+mn-lt"/>
                          <a:ea typeface="+mn-ea"/>
                          <a:cs typeface="Open Sans"/>
                        </a:rPr>
                        <a:t>Using Info-Tech’s extensive policy template offering, choose which policies you need to optimize or add to and work to customize them to your requirements. </a:t>
                      </a:r>
                      <a:endParaRPr lang="en-US" sz="1000" kern="1200" dirty="0" smtClean="0">
                        <a:solidFill>
                          <a:schemeClr val="tx1"/>
                        </a:solidFill>
                        <a:latin typeface="+mn-lt"/>
                        <a:ea typeface="+mn-ea"/>
                        <a:cs typeface="Open Sans"/>
                      </a:endParaRPr>
                    </a:p>
                  </a:txBody>
                  <a:tcPr marL="59839" marR="59839" marT="0" marB="0" anchor="ctr">
                    <a:solidFill>
                      <a:schemeClr val="accent1">
                        <a:lumMod val="20000"/>
                        <a:lumOff val="80000"/>
                      </a:schemeClr>
                    </a:solidFill>
                  </a:tcPr>
                </a:tc>
                <a:tc>
                  <a:txBody>
                    <a:bodyPr/>
                    <a:lstStyle/>
                    <a:p>
                      <a:pPr marL="0" marR="0">
                        <a:spcBef>
                          <a:spcPts val="0"/>
                        </a:spcBef>
                        <a:spcAft>
                          <a:spcPts val="0"/>
                        </a:spcAft>
                      </a:pPr>
                      <a:r>
                        <a:rPr lang="en-CA" sz="1000" dirty="0" smtClean="0">
                          <a:effectLst/>
                          <a:latin typeface="+mn-lt"/>
                          <a:ea typeface="Calibri" panose="020F0502020204030204" pitchFamily="34" charset="0"/>
                          <a:cs typeface="Times New Roman" panose="02020603050405020304" pitchFamily="18" charset="0"/>
                        </a:rPr>
                        <a:t>Time,</a:t>
                      </a:r>
                      <a:r>
                        <a:rPr lang="en-CA" sz="1000" baseline="0" dirty="0" smtClean="0">
                          <a:effectLst/>
                          <a:latin typeface="+mn-lt"/>
                          <a:ea typeface="Calibri" panose="020F0502020204030204" pitchFamily="34" charset="0"/>
                          <a:cs typeface="Times New Roman" panose="02020603050405020304" pitchFamily="18" charset="0"/>
                        </a:rPr>
                        <a:t> value, and resources saved using our templates:</a:t>
                      </a:r>
                    </a:p>
                    <a:p>
                      <a:pPr marL="0" marR="0">
                        <a:spcBef>
                          <a:spcPts val="0"/>
                        </a:spcBef>
                        <a:spcAft>
                          <a:spcPts val="0"/>
                        </a:spcAft>
                      </a:pPr>
                      <a:r>
                        <a:rPr lang="en-CA" sz="1000" baseline="0" dirty="0" smtClean="0">
                          <a:effectLst/>
                          <a:latin typeface="+mn-lt"/>
                          <a:ea typeface="Calibri" panose="020F0502020204030204" pitchFamily="34" charset="0"/>
                          <a:cs typeface="Times New Roman" panose="02020603050405020304" pitchFamily="18" charset="0"/>
                        </a:rPr>
                        <a:t>1 consultant*15 days*$150/hour = </a:t>
                      </a:r>
                      <a:r>
                        <a:rPr lang="en-CA" sz="1000" b="1" baseline="0" dirty="0" smtClean="0">
                          <a:effectLst/>
                          <a:latin typeface="+mn-lt"/>
                          <a:ea typeface="Calibri" panose="020F0502020204030204" pitchFamily="34" charset="0"/>
                          <a:cs typeface="Times New Roman" panose="02020603050405020304" pitchFamily="18" charset="0"/>
                        </a:rPr>
                        <a:t>$18,000 </a:t>
                      </a:r>
                      <a:r>
                        <a:rPr lang="en-CA" sz="1000" baseline="0" dirty="0" smtClean="0">
                          <a:effectLst/>
                          <a:latin typeface="+mn-lt"/>
                          <a:ea typeface="Calibri" panose="020F0502020204030204" pitchFamily="34" charset="0"/>
                          <a:cs typeface="Times New Roman" panose="02020603050405020304" pitchFamily="18" charset="0"/>
                        </a:rPr>
                        <a:t>(if starting from scratch) </a:t>
                      </a:r>
                      <a:endParaRPr lang="en-CA" sz="1000" dirty="0">
                        <a:effectLst/>
                        <a:latin typeface="+mn-lt"/>
                        <a:ea typeface="Calibri" panose="020F0502020204030204" pitchFamily="34" charset="0"/>
                        <a:cs typeface="Times New Roman" panose="02020603050405020304" pitchFamily="18" charset="0"/>
                      </a:endParaRPr>
                    </a:p>
                  </a:txBody>
                  <a:tcPr marL="59839" marR="59839" marT="0" marB="0" anchor="ctr">
                    <a:solidFill>
                      <a:schemeClr val="accent1">
                        <a:lumMod val="20000"/>
                        <a:lumOff val="80000"/>
                      </a:schemeClr>
                    </a:solidFill>
                  </a:tcPr>
                </a:tc>
              </a:tr>
              <a:tr h="1202785">
                <a:tc>
                  <a:txBody>
                    <a:bodyPr/>
                    <a:lstStyle/>
                    <a:p>
                      <a:pPr marL="0" marR="0">
                        <a:spcBef>
                          <a:spcPts val="0"/>
                        </a:spcBef>
                        <a:spcAft>
                          <a:spcPts val="0"/>
                        </a:spcAft>
                      </a:pPr>
                      <a:r>
                        <a:rPr lang="en-CA" sz="1050" dirty="0" smtClean="0">
                          <a:solidFill>
                            <a:sysClr val="windowText" lastClr="000000"/>
                          </a:solidFill>
                          <a:effectLst/>
                        </a:rPr>
                        <a:t>Phase 3: Implement</a:t>
                      </a:r>
                      <a:r>
                        <a:rPr lang="en-CA" sz="1050" baseline="0" dirty="0" smtClean="0">
                          <a:solidFill>
                            <a:sysClr val="windowText" lastClr="000000"/>
                          </a:solidFill>
                          <a:effectLst/>
                        </a:rPr>
                        <a:t> the security policy program</a:t>
                      </a:r>
                      <a:endParaRPr lang="en-CA" sz="1050" dirty="0">
                        <a:solidFill>
                          <a:sysClr val="windowText" lastClr="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59839" marR="59839" marT="0" marB="0" anchor="ct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kern="1200" dirty="0" smtClean="0">
                          <a:solidFill>
                            <a:schemeClr val="tx1"/>
                          </a:solidFill>
                          <a:latin typeface="+mn-lt"/>
                          <a:ea typeface="+mn-ea"/>
                          <a:cs typeface="Open Sans"/>
                        </a:rPr>
                        <a:t>Use</a:t>
                      </a:r>
                      <a:r>
                        <a:rPr lang="en-CA" sz="1000" kern="1200" baseline="0" dirty="0" smtClean="0">
                          <a:solidFill>
                            <a:schemeClr val="tx1"/>
                          </a:solidFill>
                          <a:latin typeface="+mn-lt"/>
                          <a:ea typeface="+mn-ea"/>
                          <a:cs typeface="Open Sans"/>
                        </a:rPr>
                        <a:t> Info-Tech’s methodology and best practices to ensure proper communication, management, measurement, and continuous maintenance and review of your policy suite. </a:t>
                      </a:r>
                      <a:endParaRPr lang="en-US" sz="1000" kern="1200" baseline="0" dirty="0" smtClean="0">
                        <a:solidFill>
                          <a:schemeClr val="tx1"/>
                        </a:solidFill>
                        <a:latin typeface="+mn-lt"/>
                        <a:ea typeface="+mn-ea"/>
                        <a:cs typeface="Open Sans"/>
                      </a:endParaRPr>
                    </a:p>
                  </a:txBody>
                  <a:tcPr marL="59839" marR="59839" marT="0" marB="0" anchor="ctr">
                    <a:solidFill>
                      <a:schemeClr val="accent1">
                        <a:lumMod val="20000"/>
                        <a:lumOff val="80000"/>
                      </a:schemeClr>
                    </a:solidFill>
                  </a:tcPr>
                </a:tc>
                <a:tc>
                  <a:txBody>
                    <a:bodyPr/>
                    <a:lstStyle/>
                    <a:p>
                      <a:pPr marL="0" marR="0">
                        <a:spcBef>
                          <a:spcPts val="0"/>
                        </a:spcBef>
                        <a:spcAft>
                          <a:spcPts val="0"/>
                        </a:spcAft>
                      </a:pPr>
                      <a:r>
                        <a:rPr lang="en-CA" sz="1000" dirty="0" smtClean="0">
                          <a:effectLst/>
                          <a:latin typeface="+mn-lt"/>
                          <a:ea typeface="Calibri" panose="020F0502020204030204" pitchFamily="34" charset="0"/>
                          <a:cs typeface="Times New Roman" panose="02020603050405020304" pitchFamily="18" charset="0"/>
                        </a:rPr>
                        <a:t>Time,</a:t>
                      </a:r>
                      <a:r>
                        <a:rPr lang="en-CA" sz="1000" baseline="0" dirty="0" smtClean="0">
                          <a:effectLst/>
                          <a:latin typeface="+mn-lt"/>
                          <a:ea typeface="Calibri" panose="020F0502020204030204" pitchFamily="34" charset="0"/>
                          <a:cs typeface="Times New Roman" panose="02020603050405020304" pitchFamily="18" charset="0"/>
                        </a:rPr>
                        <a:t> value, and resources saved using our training and awareness resources:</a:t>
                      </a:r>
                    </a:p>
                    <a:p>
                      <a:pPr marL="0" marR="0">
                        <a:spcBef>
                          <a:spcPts val="0"/>
                        </a:spcBef>
                        <a:spcAft>
                          <a:spcPts val="0"/>
                        </a:spcAft>
                      </a:pPr>
                      <a:r>
                        <a:rPr lang="en-CA" sz="1000" baseline="0" dirty="0" smtClean="0">
                          <a:effectLst/>
                          <a:latin typeface="+mn-lt"/>
                          <a:ea typeface="Calibri" panose="020F0502020204030204" pitchFamily="34" charset="0"/>
                          <a:cs typeface="Times New Roman" panose="02020603050405020304" pitchFamily="18" charset="0"/>
                        </a:rPr>
                        <a:t>1 FTE*1.5 days*$80,000/year = </a:t>
                      </a:r>
                      <a:r>
                        <a:rPr lang="en-CA" sz="1000" b="1" baseline="0" dirty="0" smtClean="0">
                          <a:effectLst/>
                          <a:latin typeface="+mn-lt"/>
                          <a:ea typeface="Calibri" panose="020F0502020204030204" pitchFamily="34" charset="0"/>
                          <a:cs typeface="Times New Roman" panose="02020603050405020304" pitchFamily="18" charset="0"/>
                        </a:rPr>
                        <a:t>$340</a:t>
                      </a:r>
                      <a:endParaRPr lang="en-CA" sz="1000" b="1" dirty="0">
                        <a:effectLst/>
                        <a:latin typeface="+mn-lt"/>
                        <a:ea typeface="Calibri" panose="020F0502020204030204" pitchFamily="34" charset="0"/>
                        <a:cs typeface="Times New Roman" panose="02020603050405020304" pitchFamily="18" charset="0"/>
                      </a:endParaRPr>
                    </a:p>
                    <a:p>
                      <a:pPr marL="0" marR="0">
                        <a:spcBef>
                          <a:spcPts val="0"/>
                        </a:spcBef>
                        <a:spcAft>
                          <a:spcPts val="0"/>
                        </a:spcAft>
                      </a:pPr>
                      <a:endParaRPr lang="en-CA" sz="1000" dirty="0" smtClean="0">
                        <a:effectLst/>
                        <a:latin typeface="+mn-lt"/>
                        <a:ea typeface="Calibri" panose="020F0502020204030204" pitchFamily="34" charset="0"/>
                        <a:cs typeface="Times New Roman" panose="02020603050405020304" pitchFamily="18" charset="0"/>
                      </a:endParaRPr>
                    </a:p>
                    <a:p>
                      <a:pPr marL="0" marR="0">
                        <a:spcBef>
                          <a:spcPts val="0"/>
                        </a:spcBef>
                        <a:spcAft>
                          <a:spcPts val="0"/>
                        </a:spcAft>
                      </a:pPr>
                      <a:r>
                        <a:rPr lang="en-CA" sz="1000" dirty="0" smtClean="0">
                          <a:effectLst/>
                          <a:latin typeface="+mn-lt"/>
                          <a:ea typeface="Calibri" panose="020F0502020204030204" pitchFamily="34" charset="0"/>
                          <a:cs typeface="Times New Roman" panose="02020603050405020304" pitchFamily="18" charset="0"/>
                        </a:rPr>
                        <a:t>Time, value, and resources saved by using our enforcement recommendations:</a:t>
                      </a:r>
                    </a:p>
                    <a:p>
                      <a:pPr marL="0" marR="0">
                        <a:spcBef>
                          <a:spcPts val="0"/>
                        </a:spcBef>
                        <a:spcAft>
                          <a:spcPts val="0"/>
                        </a:spcAft>
                      </a:pPr>
                      <a:r>
                        <a:rPr lang="en-CA" sz="1000" dirty="0" smtClean="0">
                          <a:effectLst/>
                          <a:latin typeface="+mn-lt"/>
                          <a:ea typeface="Calibri" panose="020F0502020204030204" pitchFamily="34" charset="0"/>
                          <a:cs typeface="Times New Roman" panose="02020603050405020304" pitchFamily="18" charset="0"/>
                        </a:rPr>
                        <a:t>2</a:t>
                      </a:r>
                      <a:r>
                        <a:rPr lang="en-CA" sz="1000" baseline="0" dirty="0" smtClean="0">
                          <a:effectLst/>
                          <a:latin typeface="+mn-lt"/>
                          <a:ea typeface="Calibri" panose="020F0502020204030204" pitchFamily="34" charset="0"/>
                          <a:cs typeface="Times New Roman" panose="02020603050405020304" pitchFamily="18" charset="0"/>
                        </a:rPr>
                        <a:t> FTEs*5 days*$160,000/year combined = </a:t>
                      </a:r>
                      <a:r>
                        <a:rPr lang="en-CA" sz="1000" b="1" baseline="0" dirty="0" smtClean="0">
                          <a:effectLst/>
                          <a:latin typeface="+mn-lt"/>
                          <a:ea typeface="Calibri" panose="020F0502020204030204" pitchFamily="34" charset="0"/>
                          <a:cs typeface="Times New Roman" panose="02020603050405020304" pitchFamily="18" charset="0"/>
                        </a:rPr>
                        <a:t>$3,200</a:t>
                      </a:r>
                    </a:p>
                    <a:p>
                      <a:pPr marL="0" marR="0">
                        <a:spcBef>
                          <a:spcPts val="0"/>
                        </a:spcBef>
                        <a:spcAft>
                          <a:spcPts val="0"/>
                        </a:spcAft>
                      </a:pPr>
                      <a:endParaRPr lang="en-CA" sz="1000" baseline="0" dirty="0" smtClean="0">
                        <a:effectLst/>
                        <a:latin typeface="+mn-lt"/>
                        <a:ea typeface="Calibri" panose="020F0502020204030204" pitchFamily="34" charset="0"/>
                        <a:cs typeface="Times New Roman" panose="02020603050405020304" pitchFamily="18" charset="0"/>
                      </a:endParaRPr>
                    </a:p>
                    <a:p>
                      <a:pPr marL="0" marR="0">
                        <a:spcBef>
                          <a:spcPts val="0"/>
                        </a:spcBef>
                        <a:spcAft>
                          <a:spcPts val="0"/>
                        </a:spcAft>
                      </a:pPr>
                      <a:r>
                        <a:rPr lang="en-CA" sz="1000" dirty="0" smtClean="0">
                          <a:effectLst/>
                          <a:latin typeface="+mn-lt"/>
                          <a:ea typeface="Calibri" panose="020F0502020204030204" pitchFamily="34" charset="0"/>
                          <a:cs typeface="Times New Roman" panose="02020603050405020304" pitchFamily="18" charset="0"/>
                        </a:rPr>
                        <a:t>Time,</a:t>
                      </a:r>
                      <a:r>
                        <a:rPr lang="en-CA" sz="1000" baseline="0" dirty="0" smtClean="0">
                          <a:effectLst/>
                          <a:latin typeface="+mn-lt"/>
                          <a:ea typeface="Calibri" panose="020F0502020204030204" pitchFamily="34" charset="0"/>
                          <a:cs typeface="Times New Roman" panose="02020603050405020304" pitchFamily="18" charset="0"/>
                        </a:rPr>
                        <a:t> value, and resources saved by using our recommendations rather than bringing in an external consultant for review: </a:t>
                      </a:r>
                    </a:p>
                    <a:p>
                      <a:pPr marL="0" marR="0">
                        <a:spcBef>
                          <a:spcPts val="0"/>
                        </a:spcBef>
                        <a:spcAft>
                          <a:spcPts val="0"/>
                        </a:spcAft>
                      </a:pPr>
                      <a:r>
                        <a:rPr lang="en-CA" sz="1000" baseline="0" dirty="0" smtClean="0">
                          <a:effectLst/>
                          <a:latin typeface="+mn-lt"/>
                          <a:ea typeface="Calibri" panose="020F0502020204030204" pitchFamily="34" charset="0"/>
                          <a:cs typeface="Times New Roman" panose="02020603050405020304" pitchFamily="18" charset="0"/>
                        </a:rPr>
                        <a:t>1 consultant*5 days*$150/hour = </a:t>
                      </a:r>
                      <a:r>
                        <a:rPr lang="en-CA" sz="1000" b="1" baseline="0" dirty="0" smtClean="0">
                          <a:effectLst/>
                          <a:latin typeface="+mn-lt"/>
                          <a:ea typeface="Calibri" panose="020F0502020204030204" pitchFamily="34" charset="0"/>
                          <a:cs typeface="Times New Roman" panose="02020603050405020304" pitchFamily="18" charset="0"/>
                        </a:rPr>
                        <a:t>$6,000</a:t>
                      </a:r>
                      <a:endParaRPr lang="en-CA" sz="1000" b="1" dirty="0" smtClean="0">
                        <a:effectLst/>
                        <a:latin typeface="+mn-lt"/>
                        <a:ea typeface="Calibri" panose="020F0502020204030204" pitchFamily="34" charset="0"/>
                        <a:cs typeface="Times New Roman" panose="02020603050405020304" pitchFamily="18" charset="0"/>
                      </a:endParaRPr>
                    </a:p>
                    <a:p>
                      <a:pPr marL="0" marR="0">
                        <a:spcBef>
                          <a:spcPts val="0"/>
                        </a:spcBef>
                        <a:spcAft>
                          <a:spcPts val="0"/>
                        </a:spcAft>
                      </a:pPr>
                      <a:endParaRPr lang="en-CA" sz="1000" dirty="0">
                        <a:effectLst/>
                        <a:latin typeface="+mn-lt"/>
                        <a:ea typeface="Calibri" panose="020F0502020204030204" pitchFamily="34" charset="0"/>
                        <a:cs typeface="Times New Roman" panose="02020603050405020304" pitchFamily="18" charset="0"/>
                      </a:endParaRPr>
                    </a:p>
                  </a:txBody>
                  <a:tcPr marL="59839" marR="59839" marT="0" marB="0" anchor="ctr">
                    <a:solidFill>
                      <a:schemeClr val="accent1">
                        <a:lumMod val="20000"/>
                        <a:lumOff val="80000"/>
                      </a:schemeClr>
                    </a:solidFill>
                  </a:tcPr>
                </a:tc>
              </a:tr>
              <a:tr h="45415">
                <a:tc>
                  <a:txBody>
                    <a:bodyPr/>
                    <a:lstStyle/>
                    <a:p>
                      <a:r>
                        <a:rPr lang="en-CA" sz="1050" b="1" kern="1200" dirty="0" smtClean="0">
                          <a:solidFill>
                            <a:sysClr val="windowText" lastClr="000000"/>
                          </a:solidFill>
                          <a:effectLst/>
                          <a:latin typeface="+mn-lt"/>
                          <a:ea typeface="+mn-ea"/>
                          <a:cs typeface="+mn-cs"/>
                        </a:rPr>
                        <a:t>Total:</a:t>
                      </a:r>
                      <a:endParaRPr lang="en-CA" sz="1050" b="1" kern="1200" dirty="0">
                        <a:solidFill>
                          <a:sysClr val="windowText" lastClr="000000"/>
                        </a:solidFill>
                        <a:effectLst/>
                        <a:latin typeface="+mn-lt"/>
                        <a:ea typeface="+mn-ea"/>
                        <a:cs typeface="+mn-cs"/>
                      </a:endParaRPr>
                    </a:p>
                  </a:txBody>
                  <a:tcPr marL="59839" marR="59839" marT="0" marB="0" anchor="ctr">
                    <a:solidFill>
                      <a:schemeClr val="accent1">
                        <a:lumMod val="40000"/>
                        <a:lumOff val="60000"/>
                      </a:schemeClr>
                    </a:solidFill>
                  </a:tcPr>
                </a:tc>
                <a:tc>
                  <a:txBody>
                    <a:bodyPr/>
                    <a:lstStyle/>
                    <a:p>
                      <a:r>
                        <a:rPr lang="en-CA" sz="1000" kern="1200" baseline="0" dirty="0" smtClean="0">
                          <a:solidFill>
                            <a:schemeClr val="tx1"/>
                          </a:solidFill>
                          <a:latin typeface="+mn-lt"/>
                          <a:ea typeface="+mn-ea"/>
                          <a:cs typeface="Open Sans"/>
                        </a:rPr>
                        <a:t>Total measured value for implementing Info-Tech’s processes for developing and deploying your security policies.</a:t>
                      </a:r>
                      <a:endParaRPr lang="en-CA" sz="1000" kern="1200" baseline="0" dirty="0">
                        <a:solidFill>
                          <a:schemeClr val="tx1"/>
                        </a:solidFill>
                        <a:latin typeface="+mn-lt"/>
                        <a:ea typeface="+mn-ea"/>
                        <a:cs typeface="Open Sans"/>
                      </a:endParaRPr>
                    </a:p>
                  </a:txBody>
                  <a:tcPr marL="59839" marR="59839" marT="0" marB="0" anchor="ctr">
                    <a:solidFill>
                      <a:schemeClr val="accent1">
                        <a:lumMod val="20000"/>
                        <a:lumOff val="80000"/>
                      </a:schemeClr>
                    </a:solidFill>
                  </a:tcPr>
                </a:tc>
                <a:tc>
                  <a:txBody>
                    <a:bodyPr/>
                    <a:lstStyle/>
                    <a:p>
                      <a:pPr marL="0" marR="0">
                        <a:spcBef>
                          <a:spcPts val="0"/>
                        </a:spcBef>
                        <a:spcAft>
                          <a:spcPts val="0"/>
                        </a:spcAft>
                      </a:pPr>
                      <a:r>
                        <a:rPr lang="en-CA" sz="1400" b="1" dirty="0" smtClean="0">
                          <a:effectLst/>
                          <a:latin typeface="+mn-lt"/>
                          <a:ea typeface="Calibri" panose="020F0502020204030204" pitchFamily="34" charset="0"/>
                          <a:cs typeface="Times New Roman" panose="02020603050405020304" pitchFamily="18" charset="0"/>
                        </a:rPr>
                        <a:t>$29,000+</a:t>
                      </a:r>
                      <a:endParaRPr lang="en-CA" sz="1400" b="1" dirty="0">
                        <a:effectLst/>
                        <a:latin typeface="+mn-lt"/>
                        <a:ea typeface="Calibri" panose="020F0502020204030204" pitchFamily="34" charset="0"/>
                        <a:cs typeface="Times New Roman" panose="02020603050405020304" pitchFamily="18" charset="0"/>
                      </a:endParaRPr>
                    </a:p>
                  </a:txBody>
                  <a:tcPr marL="59839" marR="59839" marT="0" marB="0" anchor="ctr">
                    <a:solidFill>
                      <a:schemeClr val="accent1">
                        <a:lumMod val="20000"/>
                        <a:lumOff val="80000"/>
                      </a:schemeClr>
                    </a:solidFill>
                  </a:tcPr>
                </a:tc>
              </a:tr>
            </a:tbl>
          </a:graphicData>
        </a:graphic>
      </p:graphicFrame>
      <p:sp>
        <p:nvSpPr>
          <p:cNvPr id="6" name="Text Placeholder 7"/>
          <p:cNvSpPr txBox="1">
            <a:spLocks/>
          </p:cNvSpPr>
          <p:nvPr/>
        </p:nvSpPr>
        <p:spPr>
          <a:xfrm>
            <a:off x="257176" y="1183328"/>
            <a:ext cx="8620124" cy="657225"/>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1600" b="1" dirty="0" smtClean="0"/>
              <a:t>Engaging in GIs doesn’t just offer valuable project advice, it also results in significant cost savings. </a:t>
            </a:r>
            <a:endParaRPr lang="en-CA" sz="1600" b="1" dirty="0"/>
          </a:p>
        </p:txBody>
      </p:sp>
    </p:spTree>
    <p:extLst>
      <p:ext uri="{BB962C8B-B14F-4D97-AF65-F5344CB8AC3E}">
        <p14:creationId xmlns:p14="http://schemas.microsoft.com/office/powerpoint/2010/main" val="2841607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2" name="TextBox 1"/>
          <p:cNvSpPr txBox="1"/>
          <p:nvPr/>
        </p:nvSpPr>
        <p:spPr>
          <a:xfrm>
            <a:off x="762828" y="1915462"/>
            <a:ext cx="7153621" cy="3518912"/>
          </a:xfrm>
          <a:prstGeom prst="rect">
            <a:avLst/>
          </a:prstGeom>
        </p:spPr>
        <p:txBody>
          <a:bodyPr wrap="square" rtlCol="0">
            <a:spAutoFit/>
          </a:bodyPr>
          <a:lstStyle/>
          <a:p>
            <a:pPr>
              <a:spcAft>
                <a:spcPts val="500"/>
              </a:spcAft>
            </a:pPr>
            <a:r>
              <a:rPr lang="en-CA" sz="1550" i="1" dirty="0">
                <a:solidFill>
                  <a:schemeClr val="bg1"/>
                </a:solidFill>
                <a:latin typeface="+mj-lt"/>
              </a:rPr>
              <a:t>A policy for policy’s sake is useless if it isn’t being used to ensure proper processes are followed. A policy should exist for more than </a:t>
            </a:r>
            <a:r>
              <a:rPr lang="en-CA" sz="1550" i="1" dirty="0" smtClean="0">
                <a:solidFill>
                  <a:schemeClr val="bg1"/>
                </a:solidFill>
                <a:latin typeface="+mj-lt"/>
              </a:rPr>
              <a:t>just checking a requirement box. Policies need to be quantified, qualified, and enforced for them to be relevant. </a:t>
            </a:r>
          </a:p>
          <a:p>
            <a:pPr>
              <a:spcAft>
                <a:spcPts val="500"/>
              </a:spcAft>
            </a:pPr>
            <a:endParaRPr lang="en-CA" sz="1000" i="1" dirty="0">
              <a:solidFill>
                <a:schemeClr val="bg1"/>
              </a:solidFill>
              <a:latin typeface="+mj-lt"/>
            </a:endParaRPr>
          </a:p>
          <a:p>
            <a:pPr>
              <a:spcAft>
                <a:spcPts val="500"/>
              </a:spcAft>
            </a:pPr>
            <a:r>
              <a:rPr lang="en-CA" sz="1550" i="1" dirty="0" smtClean="0">
                <a:solidFill>
                  <a:schemeClr val="bg1"/>
                </a:solidFill>
                <a:latin typeface="+mj-lt"/>
              </a:rPr>
              <a:t>Policies should be developed based on the use cases that enable the business to run securely and </a:t>
            </a:r>
            <a:r>
              <a:rPr lang="en-CA" sz="1550" i="1" dirty="0">
                <a:solidFill>
                  <a:schemeClr val="bg1"/>
                </a:solidFill>
                <a:latin typeface="+mj-lt"/>
              </a:rPr>
              <a:t>smoothly. </a:t>
            </a:r>
            <a:r>
              <a:rPr lang="en-CA" sz="1550" i="1" dirty="0" smtClean="0">
                <a:solidFill>
                  <a:schemeClr val="bg1"/>
                </a:solidFill>
                <a:latin typeface="+mj-lt"/>
              </a:rPr>
              <a:t>Ensure they are aligned </a:t>
            </a:r>
            <a:r>
              <a:rPr lang="en-CA" sz="1550" i="1" dirty="0">
                <a:solidFill>
                  <a:schemeClr val="bg1"/>
                </a:solidFill>
                <a:latin typeface="+mj-lt"/>
              </a:rPr>
              <a:t>with the corporate </a:t>
            </a:r>
            <a:r>
              <a:rPr lang="en-CA" sz="1550" i="1" dirty="0" smtClean="0">
                <a:solidFill>
                  <a:schemeClr val="bg1"/>
                </a:solidFill>
                <a:latin typeface="+mj-lt"/>
              </a:rPr>
              <a:t>culture </a:t>
            </a:r>
            <a:r>
              <a:rPr lang="en-CA" sz="1550" i="1" dirty="0">
                <a:solidFill>
                  <a:schemeClr val="bg1"/>
                </a:solidFill>
                <a:latin typeface="+mj-lt"/>
              </a:rPr>
              <a:t>and rather than introducing hindrances to daily </a:t>
            </a:r>
            <a:r>
              <a:rPr lang="en-CA" sz="1550" i="1" dirty="0" smtClean="0">
                <a:solidFill>
                  <a:schemeClr val="bg1"/>
                </a:solidFill>
                <a:latin typeface="+mj-lt"/>
              </a:rPr>
              <a:t>operations </a:t>
            </a:r>
            <a:r>
              <a:rPr lang="en-CA" sz="1550" i="1" dirty="0">
                <a:solidFill>
                  <a:schemeClr val="bg1"/>
                </a:solidFill>
                <a:latin typeface="+mj-lt"/>
              </a:rPr>
              <a:t>they should reflect security practices that support business goals and protection. </a:t>
            </a:r>
            <a:endParaRPr lang="en-CA" sz="1550" i="1" dirty="0" smtClean="0">
              <a:solidFill>
                <a:schemeClr val="bg1"/>
              </a:solidFill>
              <a:latin typeface="+mj-lt"/>
            </a:endParaRPr>
          </a:p>
          <a:p>
            <a:pPr>
              <a:spcAft>
                <a:spcPts val="500"/>
              </a:spcAft>
            </a:pPr>
            <a:endParaRPr lang="en-CA" sz="1000" i="1" dirty="0">
              <a:solidFill>
                <a:schemeClr val="bg1"/>
              </a:solidFill>
              <a:latin typeface="+mj-lt"/>
            </a:endParaRPr>
          </a:p>
          <a:p>
            <a:pPr>
              <a:spcAft>
                <a:spcPts val="500"/>
              </a:spcAft>
            </a:pPr>
            <a:r>
              <a:rPr lang="en-CA" sz="1550" i="1" dirty="0" smtClean="0">
                <a:solidFill>
                  <a:schemeClr val="bg1"/>
                </a:solidFill>
                <a:latin typeface="+mj-lt"/>
              </a:rPr>
              <a:t>No published framework is going to be a perfect fit for any organization, so take the time to compare business operations and culture with security requirements to determine which ones apply to keep your organization secure. </a:t>
            </a:r>
            <a:r>
              <a:rPr lang="en-CA" sz="1550" b="1" i="1" dirty="0">
                <a:solidFill>
                  <a:schemeClr val="bg1"/>
                </a:solidFill>
                <a:latin typeface="+mj-lt"/>
              </a:rPr>
              <a:t/>
            </a:r>
            <a:br>
              <a:rPr lang="en-CA" sz="1550" b="1" i="1" dirty="0">
                <a:solidFill>
                  <a:schemeClr val="bg1"/>
                </a:solidFill>
                <a:latin typeface="+mj-lt"/>
              </a:rPr>
            </a:br>
            <a:endParaRPr lang="en-CA" sz="1550" b="1" i="1" dirty="0" smtClean="0">
              <a:solidFill>
                <a:schemeClr val="bg1"/>
              </a:solidFill>
              <a:latin typeface="+mj-lt"/>
            </a:endParaRPr>
          </a:p>
        </p:txBody>
      </p:sp>
      <p:sp>
        <p:nvSpPr>
          <p:cNvPr id="3" name="TextBox 2"/>
          <p:cNvSpPr txBox="1"/>
          <p:nvPr/>
        </p:nvSpPr>
        <p:spPr>
          <a:xfrm>
            <a:off x="4063433" y="5720348"/>
            <a:ext cx="4460917" cy="692497"/>
          </a:xfrm>
          <a:prstGeom prst="rect">
            <a:avLst/>
          </a:prstGeom>
        </p:spPr>
        <p:txBody>
          <a:bodyPr wrap="square" rtlCol="0">
            <a:spAutoFit/>
          </a:bodyPr>
          <a:lstStyle/>
          <a:p>
            <a:pPr algn="r"/>
            <a:r>
              <a:rPr lang="en-CA" sz="1300" b="1" dirty="0">
                <a:solidFill>
                  <a:schemeClr val="bg1"/>
                </a:solidFill>
              </a:rPr>
              <a:t>Céline Gravelines, </a:t>
            </a:r>
          </a:p>
          <a:p>
            <a:pPr algn="r"/>
            <a:r>
              <a:rPr lang="en-CA" sz="1300" dirty="0" smtClean="0">
                <a:solidFill>
                  <a:schemeClr val="bg1"/>
                </a:solidFill>
              </a:rPr>
              <a:t>Research Manager, Security, Risk &amp; Compliance</a:t>
            </a:r>
            <a:br>
              <a:rPr lang="en-CA" sz="1300" dirty="0" smtClean="0">
                <a:solidFill>
                  <a:schemeClr val="bg1"/>
                </a:solidFill>
              </a:rPr>
            </a:br>
            <a:r>
              <a:rPr lang="en-CA" sz="1300" dirty="0" smtClean="0">
                <a:solidFill>
                  <a:schemeClr val="bg1"/>
                </a:solidFill>
              </a:rPr>
              <a:t>Info-Tech Research Group</a:t>
            </a:r>
          </a:p>
        </p:txBody>
      </p:sp>
      <p:sp>
        <p:nvSpPr>
          <p:cNvPr id="4" name="TextBox 3"/>
          <p:cNvSpPr txBox="1"/>
          <p:nvPr/>
        </p:nvSpPr>
        <p:spPr>
          <a:xfrm>
            <a:off x="545852" y="1521947"/>
            <a:ext cx="6870948" cy="338554"/>
          </a:xfrm>
          <a:prstGeom prst="rect">
            <a:avLst/>
          </a:prstGeom>
        </p:spPr>
        <p:txBody>
          <a:bodyPr wrap="square" rtlCol="0">
            <a:spAutoFit/>
          </a:bodyPr>
          <a:lstStyle/>
          <a:p>
            <a:r>
              <a:rPr lang="en-CA" sz="1600" b="1" dirty="0" smtClean="0">
                <a:solidFill>
                  <a:schemeClr val="bg1"/>
                </a:solidFill>
              </a:rPr>
              <a:t>A poorly implemented policy can be worse than no policy at all. </a:t>
            </a:r>
            <a:endParaRPr lang="en-CA" sz="1600" b="1" dirty="0">
              <a:solidFill>
                <a:schemeClr val="bg1"/>
              </a:solidFill>
            </a:endParaRPr>
          </a:p>
        </p:txBody>
      </p:sp>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8" name="Picture 104"/>
          <p:cNvPicPr>
            <a:picLocks noChangeAspect="1"/>
          </p:cNvPicPr>
          <p:nvPr/>
        </p:nvPicPr>
        <p:blipFill rotWithShape="1">
          <a:blip r:embed="rId3"/>
          <a:srcRect l="34768" t="21801" r="35751" b="57796"/>
          <a:stretch/>
        </p:blipFill>
        <p:spPr>
          <a:xfrm>
            <a:off x="179980" y="1847063"/>
            <a:ext cx="598068" cy="528294"/>
          </a:xfrm>
          <a:prstGeom prst="rect">
            <a:avLst/>
          </a:prstGeom>
        </p:spPr>
      </p:pic>
      <p:pic>
        <p:nvPicPr>
          <p:cNvPr id="9" name="Picture 105"/>
          <p:cNvPicPr>
            <a:picLocks noChangeAspect="1"/>
          </p:cNvPicPr>
          <p:nvPr/>
        </p:nvPicPr>
        <p:blipFill>
          <a:blip r:embed="rId4"/>
          <a:stretch>
            <a:fillRect/>
          </a:stretch>
        </p:blipFill>
        <p:spPr>
          <a:xfrm>
            <a:off x="7879646" y="4848257"/>
            <a:ext cx="619651" cy="457362"/>
          </a:xfrm>
          <a:prstGeom prst="rect">
            <a:avLst/>
          </a:prstGeom>
        </p:spPr>
      </p:pic>
    </p:spTree>
    <p:extLst>
      <p:ext uri="{BB962C8B-B14F-4D97-AF65-F5344CB8AC3E}">
        <p14:creationId xmlns:p14="http://schemas.microsoft.com/office/powerpoint/2010/main" val="631466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p:txBody>
          <a:bodyPr/>
          <a:lstStyle/>
          <a:p>
            <a:pPr lvl="0"/>
            <a:r>
              <a:rPr lang="en-US" dirty="0"/>
              <a:t>A </a:t>
            </a:r>
            <a:r>
              <a:rPr lang="en-US" dirty="0" smtClean="0"/>
              <a:t>security manager </a:t>
            </a:r>
            <a:r>
              <a:rPr lang="en-US" dirty="0"/>
              <a:t>who is dealing with the following:</a:t>
            </a:r>
            <a:endParaRPr lang="en-CA" dirty="0"/>
          </a:p>
          <a:p>
            <a:pPr lvl="1"/>
            <a:r>
              <a:rPr lang="en-US" dirty="0" smtClean="0"/>
              <a:t>Informal</a:t>
            </a:r>
            <a:r>
              <a:rPr lang="en-US" dirty="0"/>
              <a:t>, ad hoc security policies (if any).</a:t>
            </a:r>
            <a:endParaRPr lang="en-CA" dirty="0"/>
          </a:p>
          <a:p>
            <a:pPr lvl="1"/>
            <a:r>
              <a:rPr lang="en-US" dirty="0"/>
              <a:t>Lack of compliance and accountability with current policies.</a:t>
            </a:r>
            <a:endParaRPr lang="en-CA" dirty="0"/>
          </a:p>
          <a:p>
            <a:pPr lvl="1"/>
            <a:r>
              <a:rPr lang="en-US" dirty="0"/>
              <a:t>Out-of-date and irrelevant policies.</a:t>
            </a:r>
            <a:endParaRPr lang="en-CA" dirty="0"/>
          </a:p>
          <a:p>
            <a:pPr lvl="1"/>
            <a:r>
              <a:rPr lang="en-US" dirty="0"/>
              <a:t>Preparing for an audit of security policies.</a:t>
            </a:r>
            <a:endParaRPr lang="en-CA" dirty="0"/>
          </a:p>
          <a:p>
            <a:pPr marL="0" indent="0">
              <a:buNone/>
            </a:pPr>
            <a:endParaRPr lang="en-US" dirty="0"/>
          </a:p>
        </p:txBody>
      </p:sp>
      <p:sp>
        <p:nvSpPr>
          <p:cNvPr id="14" name="Text Placeholder 13"/>
          <p:cNvSpPr>
            <a:spLocks noGrp="1"/>
          </p:cNvSpPr>
          <p:nvPr>
            <p:ph type="body" sz="quarter" idx="26"/>
          </p:nvPr>
        </p:nvSpPr>
        <p:spPr>
          <a:xfrm>
            <a:off x="4835436" y="1607231"/>
            <a:ext cx="4041648" cy="2017712"/>
          </a:xfrm>
        </p:spPr>
        <p:txBody>
          <a:bodyPr/>
          <a:lstStyle/>
          <a:p>
            <a:pPr lvl="0"/>
            <a:r>
              <a:rPr lang="en-US" dirty="0" smtClean="0"/>
              <a:t>Identify </a:t>
            </a:r>
            <a:r>
              <a:rPr lang="en-US" dirty="0"/>
              <a:t>and develop security policies that are essential to your organization’s objectives.</a:t>
            </a:r>
            <a:endParaRPr lang="en-CA" dirty="0"/>
          </a:p>
          <a:p>
            <a:pPr lvl="0"/>
            <a:r>
              <a:rPr lang="en-US" dirty="0" smtClean="0"/>
              <a:t>Verify </a:t>
            </a:r>
            <a:r>
              <a:rPr lang="en-US" dirty="0"/>
              <a:t>and optimize proposed policies.</a:t>
            </a:r>
            <a:endParaRPr lang="en-CA" dirty="0"/>
          </a:p>
          <a:p>
            <a:pPr lvl="0"/>
            <a:r>
              <a:rPr lang="en-US" dirty="0" smtClean="0"/>
              <a:t>Integrate </a:t>
            </a:r>
            <a:r>
              <a:rPr lang="en-US" dirty="0"/>
              <a:t>security into your corporate culture while maximizing compliance and </a:t>
            </a:r>
            <a:r>
              <a:rPr lang="en-US" dirty="0" smtClean="0"/>
              <a:t>the effectiveness </a:t>
            </a:r>
            <a:r>
              <a:rPr lang="en-US" dirty="0"/>
              <a:t>of the security policies.</a:t>
            </a:r>
            <a:endParaRPr lang="en-CA" dirty="0"/>
          </a:p>
          <a:p>
            <a:pPr lvl="0"/>
            <a:r>
              <a:rPr lang="en-US" dirty="0" smtClean="0"/>
              <a:t>Maintain </a:t>
            </a:r>
            <a:r>
              <a:rPr lang="en-US" dirty="0"/>
              <a:t>and update the policies as needed.</a:t>
            </a:r>
            <a:endParaRPr lang="en-CA" dirty="0"/>
          </a:p>
          <a:p>
            <a:pPr marL="0" indent="0">
              <a:buNone/>
            </a:pPr>
            <a:endParaRPr lang="en-US" dirty="0"/>
          </a:p>
        </p:txBody>
      </p:sp>
      <p:sp>
        <p:nvSpPr>
          <p:cNvPr id="15" name="Text Placeholder 14"/>
          <p:cNvSpPr>
            <a:spLocks noGrp="1"/>
          </p:cNvSpPr>
          <p:nvPr>
            <p:ph type="body" sz="quarter" idx="27"/>
          </p:nvPr>
        </p:nvSpPr>
        <p:spPr>
          <a:xfrm>
            <a:off x="246703" y="4252346"/>
            <a:ext cx="4041648" cy="1938904"/>
          </a:xfrm>
        </p:spPr>
        <p:txBody>
          <a:bodyPr/>
          <a:lstStyle/>
          <a:p>
            <a:pPr lvl="0"/>
            <a:r>
              <a:rPr lang="en-US" dirty="0"/>
              <a:t>Business stakeholders who are responsible for the following:</a:t>
            </a:r>
            <a:endParaRPr lang="en-CA" dirty="0"/>
          </a:p>
          <a:p>
            <a:pPr lvl="1"/>
            <a:r>
              <a:rPr lang="en-US" dirty="0"/>
              <a:t>Ensuring efficiency and productivity are not affected by integrating additional security policies into the daily routine of </a:t>
            </a:r>
            <a:r>
              <a:rPr lang="en-US" dirty="0" smtClean="0"/>
              <a:t>employees.</a:t>
            </a:r>
            <a:endParaRPr lang="en-CA" dirty="0"/>
          </a:p>
          <a:p>
            <a:pPr lvl="1"/>
            <a:r>
              <a:rPr lang="en-US" dirty="0"/>
              <a:t>End users acquiring awareness and training on security policies </a:t>
            </a:r>
            <a:r>
              <a:rPr lang="en-US" dirty="0" smtClean="0"/>
              <a:t>to </a:t>
            </a:r>
            <a:r>
              <a:rPr lang="en-US" dirty="0"/>
              <a:t>protect corporate assets.</a:t>
            </a:r>
            <a:endParaRPr lang="en-CA" dirty="0"/>
          </a:p>
          <a:p>
            <a:endParaRPr lang="en-US" dirty="0"/>
          </a:p>
        </p:txBody>
      </p:sp>
      <p:sp>
        <p:nvSpPr>
          <p:cNvPr id="16" name="Text Placeholder 15"/>
          <p:cNvSpPr>
            <a:spLocks noGrp="1"/>
          </p:cNvSpPr>
          <p:nvPr>
            <p:ph type="body" sz="quarter" idx="28"/>
          </p:nvPr>
        </p:nvSpPr>
        <p:spPr/>
        <p:txBody>
          <a:bodyPr/>
          <a:lstStyle/>
          <a:p>
            <a:pPr lvl="0"/>
            <a:r>
              <a:rPr lang="en-US" dirty="0" smtClean="0"/>
              <a:t>Save </a:t>
            </a:r>
            <a:r>
              <a:rPr lang="en-US" dirty="0"/>
              <a:t>time and money in developing and deploying an effective security policy by using templates to minimize security risks.</a:t>
            </a:r>
            <a:endParaRPr lang="en-CA" dirty="0"/>
          </a:p>
          <a:p>
            <a:pPr lvl="0"/>
            <a:r>
              <a:rPr lang="en-US" dirty="0" smtClean="0"/>
              <a:t>Effectively </a:t>
            </a:r>
            <a:r>
              <a:rPr lang="en-US" dirty="0"/>
              <a:t>communicate and train users on complying with new security policies.</a:t>
            </a:r>
            <a:endParaRPr lang="en-CA" dirty="0"/>
          </a:p>
          <a:p>
            <a:endParaRPr lang="en-US" dirty="0"/>
          </a:p>
          <a:p>
            <a:endParaRPr lang="en-US" dirty="0"/>
          </a:p>
        </p:txBody>
      </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p:txBody>
          <a:bodyPr/>
          <a:lstStyle/>
          <a:p>
            <a:pPr lvl="0"/>
            <a:r>
              <a:rPr lang="en-US" dirty="0"/>
              <a:t>Informal, un-rationalized, ad hoc policies do not explicitly outline responsibilities and compliance requirements, are rarely comprehensive, and are inefficient to revise and maintain. </a:t>
            </a:r>
            <a:endParaRPr lang="en-CA" dirty="0"/>
          </a:p>
          <a:p>
            <a:pPr lvl="0"/>
            <a:r>
              <a:rPr lang="en-US" dirty="0"/>
              <a:t>End users do not traditionally comply with security policies. Awareness and understanding of what the security policy’s purpose is, how it benefits the organization, and the importance of compliance are overlooked when policies are distributed. </a:t>
            </a:r>
            <a:endParaRPr lang="en-CA" dirty="0"/>
          </a:p>
          <a:p>
            <a:pPr lvl="0"/>
            <a:r>
              <a:rPr lang="en-US" dirty="0"/>
              <a:t>Adhering to security policies is rarely a priority to users as compliance often feels like an interference to daily workflow.</a:t>
            </a:r>
            <a:endParaRPr lang="en-CA" dirty="0"/>
          </a:p>
          <a:p>
            <a:endParaRPr lang="en-US" dirty="0"/>
          </a:p>
          <a:p>
            <a:endParaRPr lang="en-US" dirty="0"/>
          </a:p>
        </p:txBody>
      </p:sp>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p:txBody>
          <a:bodyPr/>
          <a:lstStyle/>
          <a:p>
            <a:pPr lvl="0"/>
            <a:r>
              <a:rPr lang="en-US" dirty="0"/>
              <a:t>Security breaches are inevitable and costly. Standard policies and procedures must be in place to limit the likelihood of occurrences and </a:t>
            </a:r>
            <a:r>
              <a:rPr lang="en-US" dirty="0" smtClean="0"/>
              <a:t>ensure </a:t>
            </a:r>
            <a:r>
              <a:rPr lang="en-US" dirty="0"/>
              <a:t>there are processes to deal with issues efficiently and effectively.</a:t>
            </a:r>
            <a:endParaRPr lang="en-CA" dirty="0"/>
          </a:p>
          <a:p>
            <a:pPr lvl="0"/>
            <a:r>
              <a:rPr lang="en-US" dirty="0"/>
              <a:t>Time and money are wasted dealing with preventable security issues that should be pre-emptively addressed in a comprehensive corporate security policy.</a:t>
            </a:r>
            <a:endParaRPr lang="en-CA" dirty="0"/>
          </a:p>
          <a:p>
            <a:endParaRPr lang="en-US" dirty="0"/>
          </a:p>
        </p:txBody>
      </p:sp>
      <p:sp>
        <p:nvSpPr>
          <p:cNvPr id="5" name="Text Placeholder 4"/>
          <p:cNvSpPr>
            <a:spLocks noGrp="1"/>
          </p:cNvSpPr>
          <p:nvPr>
            <p:ph type="body" sz="quarter" idx="12"/>
          </p:nvPr>
        </p:nvSpPr>
        <p:spPr>
          <a:xfrm>
            <a:off x="255868" y="5486400"/>
            <a:ext cx="8623607" cy="762000"/>
          </a:xfrm>
        </p:spPr>
        <p:txBody>
          <a:bodyPr/>
          <a:lstStyle/>
          <a:p>
            <a:r>
              <a:rPr lang="en-US" dirty="0" smtClean="0"/>
              <a:t>Comprehensively </a:t>
            </a:r>
            <a:r>
              <a:rPr lang="en-US" dirty="0"/>
              <a:t>developed and effectively deployed security policies enable IT professionals to work </a:t>
            </a:r>
            <a:r>
              <a:rPr lang="en-US" dirty="0" smtClean="0"/>
              <a:t>proactively </a:t>
            </a:r>
            <a:r>
              <a:rPr lang="en-US" dirty="0"/>
              <a:t>rather than reactively, benefitting the entire organization, not only IT. Formally documented and enforced policies are key to </a:t>
            </a:r>
            <a:r>
              <a:rPr lang="en-US" dirty="0" smtClean="0"/>
              <a:t>demonstrate </a:t>
            </a:r>
            <a:r>
              <a:rPr lang="en-US" dirty="0"/>
              <a:t>due diligence, proactive threat reduction, and overall compliance consistency.</a:t>
            </a:r>
            <a:endParaRPr lang="en-CA" dirty="0"/>
          </a:p>
          <a:p>
            <a:pPr marL="0" indent="0">
              <a:buNone/>
            </a:pPr>
            <a:endParaRPr lang="en-US" dirty="0"/>
          </a:p>
        </p:txBody>
      </p:sp>
      <p:sp>
        <p:nvSpPr>
          <p:cNvPr id="6" name="Text Placeholder 5"/>
          <p:cNvSpPr>
            <a:spLocks noGrp="1"/>
          </p:cNvSpPr>
          <p:nvPr>
            <p:ph type="body" sz="quarter" idx="13"/>
          </p:nvPr>
        </p:nvSpPr>
        <p:spPr/>
        <p:txBody>
          <a:bodyPr/>
          <a:lstStyle/>
          <a:p>
            <a:pPr marL="228600" indent="-228600">
              <a:spcBef>
                <a:spcPts val="600"/>
              </a:spcBef>
              <a:spcAft>
                <a:spcPts val="600"/>
              </a:spcAft>
              <a:buSzPct val="100000"/>
              <a:buFont typeface="+mj-lt"/>
              <a:buAutoNum type="arabicPeriod"/>
            </a:pPr>
            <a:r>
              <a:rPr lang="en-US" b="1" dirty="0" smtClean="0">
                <a:solidFill>
                  <a:srgbClr val="333333"/>
                </a:solidFill>
              </a:rPr>
              <a:t>Policies must be reasonable, auditable, enforceable, and measureable.</a:t>
            </a:r>
            <a:br>
              <a:rPr lang="en-US" b="1" dirty="0" smtClean="0">
                <a:solidFill>
                  <a:srgbClr val="333333"/>
                </a:solidFill>
              </a:rPr>
            </a:br>
            <a:r>
              <a:rPr lang="en-US" dirty="0" smtClean="0">
                <a:solidFill>
                  <a:srgbClr val="333333"/>
                </a:solidFill>
              </a:rPr>
              <a:t>If the policy items don’t meet these requirements, users can’t be expected to adhere to them. </a:t>
            </a:r>
            <a:r>
              <a:rPr lang="en-US" dirty="0"/>
              <a:t>Focus on developing policies that are quantified and qualified in order to be relevant. </a:t>
            </a:r>
          </a:p>
          <a:p>
            <a:pPr marL="228600" indent="-228600">
              <a:spcBef>
                <a:spcPts val="600"/>
              </a:spcBef>
              <a:spcAft>
                <a:spcPts val="600"/>
              </a:spcAft>
              <a:buSzPct val="100000"/>
              <a:buFont typeface="+mj-lt"/>
              <a:buAutoNum type="arabicPeriod"/>
            </a:pPr>
            <a:r>
              <a:rPr lang="en-US" b="1" dirty="0" smtClean="0">
                <a:solidFill>
                  <a:srgbClr val="333333"/>
                </a:solidFill>
              </a:rPr>
              <a:t>No published framework is a perfect fit for your organization.</a:t>
            </a:r>
            <a:br>
              <a:rPr lang="en-US" b="1" dirty="0" smtClean="0">
                <a:solidFill>
                  <a:srgbClr val="333333"/>
                </a:solidFill>
              </a:rPr>
            </a:br>
            <a:r>
              <a:rPr lang="en-US" dirty="0" smtClean="0"/>
              <a:t>One (or several) frameworks may provide useful guidance in developing your policy suite. From there, figure out what policy items apply to your organization and customize the documents. Otherwise, the policies won’t be enforceable. </a:t>
            </a:r>
            <a:endParaRPr lang="en-US" dirty="0">
              <a:solidFill>
                <a:srgbClr val="333333"/>
              </a:solidFill>
            </a:endParaRPr>
          </a:p>
        </p:txBody>
      </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p:nvPr/>
        </p:nvSpPr>
        <p:spPr>
          <a:xfrm>
            <a:off x="-1" y="1884974"/>
            <a:ext cx="5149971" cy="4642413"/>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CA" sz="1200" dirty="0">
              <a:latin typeface="+mj-lt"/>
            </a:endParaRPr>
          </a:p>
        </p:txBody>
      </p:sp>
      <p:sp>
        <p:nvSpPr>
          <p:cNvPr id="4" name="TextBox 3"/>
          <p:cNvSpPr txBox="1"/>
          <p:nvPr/>
        </p:nvSpPr>
        <p:spPr>
          <a:xfrm>
            <a:off x="246602" y="3187094"/>
            <a:ext cx="4656763" cy="2400657"/>
          </a:xfrm>
          <a:prstGeom prst="rect">
            <a:avLst/>
          </a:prstGeom>
        </p:spPr>
        <p:txBody>
          <a:bodyPr wrap="square" rtlCol="0">
            <a:spAutoFit/>
          </a:bodyPr>
          <a:lstStyle/>
          <a:p>
            <a:pPr>
              <a:spcAft>
                <a:spcPts val="600"/>
              </a:spcAft>
            </a:pPr>
            <a:r>
              <a:rPr lang="en-CA" sz="1400" b="1" dirty="0" smtClean="0">
                <a:solidFill>
                  <a:schemeClr val="bg1"/>
                </a:solidFill>
              </a:rPr>
              <a:t>Challenges </a:t>
            </a:r>
          </a:p>
          <a:p>
            <a:pPr marL="285750" indent="-285750">
              <a:spcAft>
                <a:spcPts val="600"/>
              </a:spcAft>
              <a:buFont typeface="Arial" panose="020B0604020202020204" pitchFamily="34" charset="0"/>
              <a:buChar char="•"/>
            </a:pPr>
            <a:r>
              <a:rPr lang="en-CA" sz="1400" dirty="0" smtClean="0">
                <a:solidFill>
                  <a:schemeClr val="bg1"/>
                </a:solidFill>
              </a:rPr>
              <a:t>“</a:t>
            </a:r>
            <a:r>
              <a:rPr lang="en-CA" sz="1400" dirty="0">
                <a:solidFill>
                  <a:schemeClr val="bg1"/>
                </a:solidFill>
              </a:rPr>
              <a:t>You don’t know what you don’t know.” The director of infrastructure was unsure of where to start with developing the organization’s formal information security policies, what the current state of policies was, or which kind of gaps needed to be </a:t>
            </a:r>
            <a:r>
              <a:rPr lang="en-CA" sz="1400" dirty="0" smtClean="0">
                <a:solidFill>
                  <a:schemeClr val="bg1"/>
                </a:solidFill>
              </a:rPr>
              <a:t>filled </a:t>
            </a:r>
            <a:r>
              <a:rPr lang="en-CA" sz="1400" dirty="0">
                <a:solidFill>
                  <a:schemeClr val="bg1"/>
                </a:solidFill>
              </a:rPr>
              <a:t>with policies.</a:t>
            </a:r>
          </a:p>
          <a:p>
            <a:pPr marL="285750" indent="-285750">
              <a:spcAft>
                <a:spcPts val="600"/>
              </a:spcAft>
              <a:buFont typeface="Arial" panose="020B0604020202020204" pitchFamily="34" charset="0"/>
              <a:buChar char="•"/>
            </a:pPr>
            <a:r>
              <a:rPr lang="en-CA" sz="1400" dirty="0">
                <a:solidFill>
                  <a:schemeClr val="bg1"/>
                </a:solidFill>
              </a:rPr>
              <a:t>The organization also needed to be able to demonstrate to customers that it had proper security procedures in place to protect their data</a:t>
            </a:r>
            <a:r>
              <a:rPr lang="en-CA" sz="1400" dirty="0" smtClean="0">
                <a:solidFill>
                  <a:schemeClr val="bg1"/>
                </a:solidFill>
              </a:rPr>
              <a:t>.</a:t>
            </a:r>
            <a:endParaRPr lang="en-CA" sz="1400" dirty="0">
              <a:solidFill>
                <a:schemeClr val="bg1"/>
              </a:solidFill>
            </a:endParaRPr>
          </a:p>
        </p:txBody>
      </p:sp>
      <p:grpSp>
        <p:nvGrpSpPr>
          <p:cNvPr id="12" name="Group 11"/>
          <p:cNvGrpSpPr/>
          <p:nvPr/>
        </p:nvGrpSpPr>
        <p:grpSpPr>
          <a:xfrm>
            <a:off x="-1" y="1100985"/>
            <a:ext cx="9144001" cy="834918"/>
            <a:chOff x="-2" y="256038"/>
            <a:chExt cx="9144001" cy="834918"/>
          </a:xfrm>
          <a:solidFill>
            <a:schemeClr val="accent3"/>
          </a:solidFill>
        </p:grpSpPr>
        <p:sp>
          <p:nvSpPr>
            <p:cNvPr id="13" name="Rectangle 12"/>
            <p:cNvSpPr/>
            <p:nvPr/>
          </p:nvSpPr>
          <p:spPr>
            <a:xfrm>
              <a:off x="-2" y="256038"/>
              <a:ext cx="9144001" cy="834918"/>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smtClean="0"/>
                <a:t>CASE STUDY</a:t>
              </a:r>
              <a:endParaRPr lang="en-CA" sz="2800" b="1" dirty="0"/>
            </a:p>
          </p:txBody>
        </p:sp>
        <p:sp>
          <p:nvSpPr>
            <p:cNvPr id="14" name="TextBox 13"/>
            <p:cNvSpPr txBox="1"/>
            <p:nvPr/>
          </p:nvSpPr>
          <p:spPr>
            <a:xfrm>
              <a:off x="3260376" y="374666"/>
              <a:ext cx="870437" cy="612155"/>
            </a:xfrm>
            <a:prstGeom prst="rect">
              <a:avLst/>
            </a:prstGeom>
            <a:solidFill>
              <a:schemeClr val="accent1"/>
            </a:solidFill>
          </p:spPr>
          <p:txBody>
            <a:bodyPr wrap="square" rtlCol="0">
              <a:spAutoFit/>
            </a:bodyPr>
            <a:lstStyle/>
            <a:p>
              <a:pPr algn="r">
                <a:lnSpc>
                  <a:spcPct val="150000"/>
                </a:lnSpc>
              </a:pPr>
              <a:r>
                <a:rPr lang="en-CA" sz="1200" b="1" dirty="0" smtClean="0">
                  <a:solidFill>
                    <a:schemeClr val="bg1"/>
                  </a:solidFill>
                </a:rPr>
                <a:t>Industry</a:t>
              </a:r>
            </a:p>
            <a:p>
              <a:pPr algn="r">
                <a:lnSpc>
                  <a:spcPct val="150000"/>
                </a:lnSpc>
              </a:pPr>
              <a:r>
                <a:rPr lang="en-CA" sz="1200" b="1" dirty="0" smtClean="0">
                  <a:solidFill>
                    <a:schemeClr val="bg1"/>
                  </a:solidFill>
                </a:rPr>
                <a:t>Source</a:t>
              </a:r>
              <a:endParaRPr lang="en-CA" sz="1200" b="1" dirty="0">
                <a:solidFill>
                  <a:schemeClr val="bg1"/>
                </a:solidFill>
              </a:endParaRPr>
            </a:p>
          </p:txBody>
        </p:sp>
        <p:cxnSp>
          <p:nvCxnSpPr>
            <p:cNvPr id="15" name="Straight Connector 14"/>
            <p:cNvCxnSpPr/>
            <p:nvPr/>
          </p:nvCxnSpPr>
          <p:spPr>
            <a:xfrm>
              <a:off x="3312464"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noFill/>
            <a:ln>
              <a:noFill/>
            </a:ln>
            <a:effectLst>
              <a:outerShdw blurRad="25400" dist="25400" dir="2700000" algn="tl" rotWithShape="0">
                <a:prstClr val="black">
                  <a:alpha val="15000"/>
                </a:prstClr>
              </a:outerShdw>
            </a:effectLst>
          </p:spPr>
        </p:pic>
        <p:sp>
          <p:nvSpPr>
            <p:cNvPr id="17" name="Text Placeholder 9"/>
            <p:cNvSpPr txBox="1">
              <a:spLocks/>
            </p:cNvSpPr>
            <p:nvPr/>
          </p:nvSpPr>
          <p:spPr>
            <a:xfrm>
              <a:off x="4130813" y="374667"/>
              <a:ext cx="3740952"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b="0" i="1" dirty="0" smtClean="0"/>
                <a:t>Marketing</a:t>
              </a:r>
            </a:p>
            <a:p>
              <a:r>
                <a:rPr lang="en-CA" b="0" i="1" dirty="0" smtClean="0"/>
                <a:t>Info-Tech Research Group</a:t>
              </a:r>
            </a:p>
          </p:txBody>
        </p:sp>
      </p:grpSp>
      <p:sp>
        <p:nvSpPr>
          <p:cNvPr id="23" name="Rectangle 22"/>
          <p:cNvSpPr/>
          <p:nvPr/>
        </p:nvSpPr>
        <p:spPr>
          <a:xfrm>
            <a:off x="5346087" y="2396808"/>
            <a:ext cx="3483143" cy="2376410"/>
          </a:xfrm>
          <a:prstGeom prst="rect">
            <a:avLst/>
          </a:prstGeom>
          <a:solidFill>
            <a:schemeClr val="accent3">
              <a:lumMod val="40000"/>
              <a:lumOff val="6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t"/>
          <a:lstStyle/>
          <a:p>
            <a:pPr>
              <a:spcAft>
                <a:spcPts val="600"/>
              </a:spcAft>
            </a:pPr>
            <a:r>
              <a:rPr lang="en-CA" sz="1400" b="1" dirty="0">
                <a:solidFill>
                  <a:schemeClr val="tx1"/>
                </a:solidFill>
              </a:rPr>
              <a:t>Next Steps:</a:t>
            </a:r>
          </a:p>
          <a:p>
            <a:pPr marL="285750" indent="-285750">
              <a:spcAft>
                <a:spcPts val="600"/>
              </a:spcAft>
              <a:buFont typeface="Arial" panose="020B0604020202020204" pitchFamily="34" charset="0"/>
              <a:buChar char="•"/>
            </a:pPr>
            <a:r>
              <a:rPr lang="en-CA" sz="1400" dirty="0">
                <a:solidFill>
                  <a:schemeClr val="tx1"/>
                </a:solidFill>
              </a:rPr>
              <a:t>Determine what policies the organization has and what gaps need to be filled.</a:t>
            </a:r>
          </a:p>
          <a:p>
            <a:pPr marL="285750" indent="-285750">
              <a:buFont typeface="Arial" panose="020B0604020202020204" pitchFamily="34" charset="0"/>
              <a:buChar char="•"/>
            </a:pPr>
            <a:r>
              <a:rPr lang="en-CA" sz="1400" dirty="0">
                <a:solidFill>
                  <a:schemeClr val="tx1"/>
                </a:solidFill>
              </a:rPr>
              <a:t>Understand how to improve overall security policy strategy, with accompanying processes, to come full circle with implementing better security practices in general. </a:t>
            </a:r>
          </a:p>
        </p:txBody>
      </p:sp>
      <p:sp>
        <p:nvSpPr>
          <p:cNvPr id="24" name="Chevron 23"/>
          <p:cNvSpPr/>
          <p:nvPr>
            <p:custDataLst>
              <p:tags r:id="rId1"/>
            </p:custDataLst>
          </p:nvPr>
        </p:nvSpPr>
        <p:spPr>
          <a:xfrm>
            <a:off x="4853258" y="3799496"/>
            <a:ext cx="462773" cy="587927"/>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26" name="TextBox 34"/>
          <p:cNvSpPr txBox="1"/>
          <p:nvPr/>
        </p:nvSpPr>
        <p:spPr>
          <a:xfrm>
            <a:off x="5346087" y="5050059"/>
            <a:ext cx="3646843" cy="1477328"/>
          </a:xfrm>
          <a:prstGeom prst="rect">
            <a:avLst/>
          </a:prstGeom>
        </p:spPr>
        <p:txBody>
          <a:bodyPr wrap="square" rtlCol="0">
            <a:spAutoFit/>
          </a:bodyPr>
          <a:lstStyle/>
          <a:p>
            <a:r>
              <a:rPr lang="en-US" sz="1200" b="1" dirty="0"/>
              <a:t>Follow this organization’s journey </a:t>
            </a:r>
            <a:r>
              <a:rPr lang="en-US" sz="1200" b="1" dirty="0" smtClean="0"/>
              <a:t>of developing </a:t>
            </a:r>
            <a:r>
              <a:rPr lang="en-US" sz="1200" b="1" dirty="0"/>
              <a:t>an information security strategy by looking for this symbol throughout the blueprint:</a:t>
            </a:r>
          </a:p>
          <a:p>
            <a:endParaRPr lang="en-US" sz="1400" b="1" dirty="0"/>
          </a:p>
          <a:p>
            <a:endParaRPr lang="en-US" sz="1400" b="1" dirty="0"/>
          </a:p>
          <a:p>
            <a:endParaRPr lang="en-US" sz="1400" b="1" dirty="0"/>
          </a:p>
        </p:txBody>
      </p:sp>
      <p:sp>
        <p:nvSpPr>
          <p:cNvPr id="27" name="Rectangle 24"/>
          <p:cNvSpPr/>
          <p:nvPr/>
        </p:nvSpPr>
        <p:spPr>
          <a:xfrm>
            <a:off x="5346087" y="5897737"/>
            <a:ext cx="3616078" cy="484316"/>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a:t>CASE STUDY</a:t>
            </a:r>
          </a:p>
        </p:txBody>
      </p:sp>
      <p:pic>
        <p:nvPicPr>
          <p:cNvPr id="28" name="Picture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46590" y="6025108"/>
            <a:ext cx="253368" cy="269203"/>
          </a:xfrm>
          <a:prstGeom prst="rect">
            <a:avLst/>
          </a:prstGeom>
          <a:effectLst>
            <a:outerShdw blurRad="25400" dist="25400" dir="2700000" algn="tl" rotWithShape="0">
              <a:prstClr val="black">
                <a:alpha val="15000"/>
              </a:prstClr>
            </a:outerShdw>
          </a:effectLst>
        </p:spPr>
      </p:pic>
      <p:sp>
        <p:nvSpPr>
          <p:cNvPr id="29" name="Rectangle 28"/>
          <p:cNvSpPr/>
          <p:nvPr/>
        </p:nvSpPr>
        <p:spPr>
          <a:xfrm>
            <a:off x="251520" y="2040620"/>
            <a:ext cx="4236503" cy="923330"/>
          </a:xfrm>
          <a:prstGeom prst="rect">
            <a:avLst/>
          </a:prstGeom>
          <a:noFill/>
        </p:spPr>
        <p:txBody>
          <a:bodyPr wrap="square">
            <a:spAutoFit/>
          </a:bodyPr>
          <a:lstStyle/>
          <a:p>
            <a:r>
              <a:rPr lang="en-CA" b="1" dirty="0" smtClean="0">
                <a:solidFill>
                  <a:schemeClr val="bg1"/>
                </a:solidFill>
              </a:rPr>
              <a:t>The </a:t>
            </a:r>
            <a:r>
              <a:rPr lang="en-CA" b="1" dirty="0">
                <a:solidFill>
                  <a:schemeClr val="bg1"/>
                </a:solidFill>
              </a:rPr>
              <a:t>o</a:t>
            </a:r>
            <a:r>
              <a:rPr lang="en-CA" b="1" dirty="0" smtClean="0">
                <a:solidFill>
                  <a:schemeClr val="bg1"/>
                </a:solidFill>
              </a:rPr>
              <a:t>rganization </a:t>
            </a:r>
            <a:r>
              <a:rPr lang="en-CA" b="1" dirty="0">
                <a:solidFill>
                  <a:schemeClr val="bg1"/>
                </a:solidFill>
              </a:rPr>
              <a:t>began its policy strategy by acknowledging the need to formalize. </a:t>
            </a:r>
          </a:p>
        </p:txBody>
      </p:sp>
      <p:sp>
        <p:nvSpPr>
          <p:cNvPr id="5" name="Title 4"/>
          <p:cNvSpPr>
            <a:spLocks noGrp="1"/>
          </p:cNvSpPr>
          <p:nvPr>
            <p:ph type="title"/>
          </p:nvPr>
        </p:nvSpPr>
        <p:spPr/>
        <p:txBody>
          <a:bodyPr/>
          <a:lstStyle/>
          <a:p>
            <a:r>
              <a:rPr lang="en-CA" dirty="0" smtClean="0"/>
              <a:t>A small </a:t>
            </a:r>
            <a:r>
              <a:rPr lang="en-CA" dirty="0"/>
              <a:t>digital marketing company needed to learn value of full-circle policy development </a:t>
            </a:r>
            <a:r>
              <a:rPr lang="en-CA" i="1" dirty="0"/>
              <a:t>and </a:t>
            </a:r>
            <a:r>
              <a:rPr lang="en-CA" dirty="0" smtClean="0"/>
              <a:t>enforcement</a:t>
            </a:r>
            <a:endParaRPr lang="en-US" dirty="0"/>
          </a:p>
        </p:txBody>
      </p:sp>
    </p:spTree>
    <p:extLst>
      <p:ext uri="{BB962C8B-B14F-4D97-AF65-F5344CB8AC3E}">
        <p14:creationId xmlns:p14="http://schemas.microsoft.com/office/powerpoint/2010/main" val="307414906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Xolj.YFSNUq1Hy5X72ygk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Xolj.YFSNUq1Hy5X72ygkA"/>
</p:tagLst>
</file>

<file path=ppt/theme/theme1.xml><?xml version="1.0" encoding="utf-8"?>
<a:theme xmlns:a="http://schemas.openxmlformats.org/drawingml/2006/main" name="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2451</Words>
  <Application>Microsoft Office PowerPoint</Application>
  <PresentationFormat>On-screen Show (4:3)</PresentationFormat>
  <Paragraphs>244</Paragraphs>
  <Slides>13</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Slide Titles</vt:lpstr>
      </vt:variant>
      <vt:variant>
        <vt:i4>13</vt:i4>
      </vt:variant>
      <vt:variant>
        <vt:lpstr>Custom Shows</vt:lpstr>
      </vt:variant>
      <vt:variant>
        <vt:i4>1</vt:i4>
      </vt:variant>
    </vt:vector>
  </HeadingPairs>
  <TitlesOfParts>
    <vt:vector size="21" baseType="lpstr">
      <vt:lpstr>Arial</vt:lpstr>
      <vt:lpstr>Calibri</vt:lpstr>
      <vt:lpstr>Georgia</vt:lpstr>
      <vt:lpstr>Open Sans</vt:lpstr>
      <vt:lpstr>Times New Roman</vt:lpstr>
      <vt:lpstr>Wingdings</vt:lpstr>
      <vt:lpstr>Theme1</vt:lpstr>
      <vt:lpstr>PowerPoint Presentation</vt:lpstr>
      <vt:lpstr>Many companies have security policies, but drop the ball at later stages of the process </vt:lpstr>
      <vt:lpstr>The value of security policies can be found beyond just increasing security</vt:lpstr>
      <vt:lpstr>Security policies are essential to every-sized organization</vt:lpstr>
      <vt:lpstr>Measured value for Guided Implementations </vt:lpstr>
      <vt:lpstr>PowerPoint Presentation</vt:lpstr>
      <vt:lpstr>Our understanding of the problem</vt:lpstr>
      <vt:lpstr>Executive summary</vt:lpstr>
      <vt:lpstr>A small digital marketing company needed to learn value of full-circle policy development and enforcement</vt:lpstr>
      <vt:lpstr>Use these icons to help direct you as you navigate this research </vt:lpstr>
      <vt:lpstr>Info-Tech offers various levels of support to best suit your needs</vt:lpstr>
      <vt:lpstr>Develop and Deploy Security Policies</vt:lpstr>
      <vt:lpstr>Workshop overview </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2017-11-13T13:28:11Z</dcterms:created>
  <dcterms:modified xsi:type="dcterms:W3CDTF">2017-11-13T13:29:27Z</dcterms:modified>
</cp:coreProperties>
</file>