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 id="2147483720" r:id="rId2"/>
  </p:sldMasterIdLst>
  <p:notesMasterIdLst>
    <p:notesMasterId r:id="rId28"/>
  </p:notesMasterIdLst>
  <p:handoutMasterIdLst>
    <p:handoutMasterId r:id="rId29"/>
  </p:handoutMasterIdLst>
  <p:sldIdLst>
    <p:sldId id="526" r:id="rId3"/>
    <p:sldId id="432" r:id="rId4"/>
    <p:sldId id="509" r:id="rId5"/>
    <p:sldId id="527" r:id="rId6"/>
    <p:sldId id="513" r:id="rId7"/>
    <p:sldId id="572" r:id="rId8"/>
    <p:sldId id="566" r:id="rId9"/>
    <p:sldId id="583" r:id="rId10"/>
    <p:sldId id="586" r:id="rId11"/>
    <p:sldId id="587" r:id="rId12"/>
    <p:sldId id="582" r:id="rId13"/>
    <p:sldId id="426" r:id="rId14"/>
    <p:sldId id="588" r:id="rId15"/>
    <p:sldId id="589" r:id="rId16"/>
    <p:sldId id="590" r:id="rId17"/>
    <p:sldId id="591" r:id="rId18"/>
    <p:sldId id="592" r:id="rId19"/>
    <p:sldId id="528" r:id="rId20"/>
    <p:sldId id="573" r:id="rId21"/>
    <p:sldId id="574" r:id="rId22"/>
    <p:sldId id="517" r:id="rId23"/>
    <p:sldId id="579" r:id="rId24"/>
    <p:sldId id="581" r:id="rId25"/>
    <p:sldId id="571" r:id="rId26"/>
    <p:sldId id="519" r:id="rId27"/>
  </p:sldIdLst>
  <p:sldSz cx="9144000" cy="6858000" type="screen4x3"/>
  <p:notesSz cx="6761163" cy="9942513"/>
  <p:custDataLst>
    <p:tags r:id="rId30"/>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31" userDrawn="1">
          <p15:clr>
            <a:srgbClr val="A4A3A4"/>
          </p15:clr>
        </p15:guide>
        <p15:guide id="3" orient="horz" pos="1026"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D99"/>
    <a:srgbClr val="65A1C9"/>
    <a:srgbClr val="60A4CE"/>
    <a:srgbClr val="142330"/>
    <a:srgbClr val="333333"/>
    <a:srgbClr val="243F54"/>
    <a:srgbClr val="29475F"/>
    <a:srgbClr val="D17D08"/>
    <a:srgbClr val="CECECE"/>
    <a:srgbClr val="AD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187" autoAdjust="0"/>
    <p:restoredTop sz="96586" autoAdjust="0"/>
  </p:normalViewPr>
  <p:slideViewPr>
    <p:cSldViewPr snapToObjects="1">
      <p:cViewPr varScale="1">
        <p:scale>
          <a:sx n="114" d="100"/>
          <a:sy n="114" d="100"/>
        </p:scale>
        <p:origin x="2226" y="96"/>
      </p:cViewPr>
      <p:guideLst>
        <p:guide orient="horz" pos="1207"/>
        <p:guide pos="431"/>
        <p:guide orient="horz" pos="1026"/>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964" y="90"/>
      </p:cViewPr>
      <p:guideLst>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29762" y="0"/>
            <a:ext cx="2929837" cy="497126"/>
          </a:xfrm>
          <a:prstGeom prst="rect">
            <a:avLst/>
          </a:prstGeom>
        </p:spPr>
        <p:txBody>
          <a:bodyPr vert="horz" lIns="92492" tIns="46246" rIns="92492" bIns="46246" rtlCol="0"/>
          <a:lstStyle>
            <a:lvl1pPr algn="r">
              <a:defRPr sz="1200"/>
            </a:lvl1pPr>
          </a:lstStyle>
          <a:p>
            <a:fld id="{110B9C36-03F4-41DF-9FFD-B4483F722394}" type="datetimeFigureOut">
              <a:rPr lang="en-CA" smtClean="0"/>
              <a:pPr/>
              <a:t>7/10/17</a:t>
            </a:fld>
            <a:endParaRPr lang="en-CA" dirty="0"/>
          </a:p>
        </p:txBody>
      </p:sp>
      <p:sp>
        <p:nvSpPr>
          <p:cNvPr id="4" name="Footer Placeholder 3"/>
          <p:cNvSpPr>
            <a:spLocks noGrp="1"/>
          </p:cNvSpPr>
          <p:nvPr>
            <p:ph type="ftr" sz="quarter" idx="2"/>
          </p:nvPr>
        </p:nvSpPr>
        <p:spPr>
          <a:xfrm>
            <a:off x="1" y="9443661"/>
            <a:ext cx="2929837" cy="497126"/>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29762" y="9443661"/>
            <a:ext cx="2929837" cy="497126"/>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99910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1"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29762"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895350" y="744538"/>
            <a:ext cx="4970463" cy="372903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76117" y="4722694"/>
            <a:ext cx="5408930" cy="4474131"/>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1" y="9443661"/>
            <a:ext cx="2929837" cy="497126"/>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29762" y="9443661"/>
            <a:ext cx="2929837" cy="497126"/>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59085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community.rapid7.com/community/infosec/blog/2017/05/25/patching-cve-2017-7494-in-samba-it-s-the-circle-of-life" TargetMode="External"/><Relationship Id="rId3" Type="http://schemas.openxmlformats.org/officeDocument/2006/relationships/hyperlink" Target="https://www.samba.org/samba/security/CVE-2017-7494.html" TargetMode="External"/><Relationship Id="rId7" Type="http://schemas.openxmlformats.org/officeDocument/2006/relationships/hyperlink" Target="https://threatpost.com/samba-patches-wormable-bug-exploitable-with-one-line-of-code/125915/"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cvedetails.com/cve/CVE-2017-7494/" TargetMode="External"/><Relationship Id="rId5" Type="http://schemas.openxmlformats.org/officeDocument/2006/relationships/hyperlink" Target="https://arstechnica.com/security/2017/05/a-wormable-code-execution-bug-has-lurked-in-samba-for-7-years-patch-now/" TargetMode="External"/><Relationship Id="rId4" Type="http://schemas.openxmlformats.org/officeDocument/2006/relationships/hyperlink" Target="https://www.samba.org/samba/history/security.html" TargetMode="External"/><Relationship Id="rId9" Type="http://schemas.openxmlformats.org/officeDocument/2006/relationships/hyperlink" Target="https://www.scmagazineuk.com/remote-code-execution-bug-that-could-have-global-impact-patched-by-samba/article/664396/"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rebsonsecurity.com/2017/06/onelogin-breach-exposed-ability-to-decrypt-dat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pcworld.com/article/2936621/the-lastpass-security-breach-what-you-need-to-know-do-and-watch-out-for.html" TargetMode="External"/><Relationship Id="rId5" Type="http://schemas.openxmlformats.org/officeDocument/2006/relationships/hyperlink" Target="https://arstechnica.com/security/2017/06/onelogin-data-breach-compromised-decrypted/" TargetMode="External"/><Relationship Id="rId4" Type="http://schemas.openxmlformats.org/officeDocument/2006/relationships/hyperlink" Target="https://www.onelogin.com/blog/may-31-2017-security-inciden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318192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11</a:t>
            </a:fld>
            <a:endParaRPr lang="en-US" dirty="0"/>
          </a:p>
        </p:txBody>
      </p:sp>
    </p:spTree>
    <p:extLst>
      <p:ext uri="{BB962C8B-B14F-4D97-AF65-F5344CB8AC3E}">
        <p14:creationId xmlns:p14="http://schemas.microsoft.com/office/powerpoint/2010/main" val="89979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12</a:t>
            </a:fld>
            <a:endParaRPr lang="en-US" dirty="0"/>
          </a:p>
        </p:txBody>
      </p:sp>
    </p:spTree>
    <p:extLst>
      <p:ext uri="{BB962C8B-B14F-4D97-AF65-F5344CB8AC3E}">
        <p14:creationId xmlns:p14="http://schemas.microsoft.com/office/powerpoint/2010/main" val="379178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Today I’m going to be talking about APT3 and the link to Chinese Ministry of State Security.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Researchers are claiming that they </a:t>
            </a:r>
            <a:r>
              <a:rPr lang="en-CA" sz="1200" b="0" kern="1200" dirty="0" smtClean="0">
                <a:solidFill>
                  <a:schemeClr val="tx1"/>
                </a:solidFill>
                <a:effectLst/>
                <a:latin typeface="Helvetica" pitchFamily="34" charset="0"/>
                <a:ea typeface="+mn-ea"/>
                <a:cs typeface="+mn-cs"/>
              </a:rPr>
              <a:t>have direct evidence that the ongoing APT3 attacks are connected to China. To fully understand these claims, let’s begin by understanding the key players associated with this threat.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First, the Chinese Ministry of State Security or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which is the national security department of China. Similar to the </a:t>
            </a:r>
            <a:r>
              <a:rPr lang="en-CA" sz="1200" b="0" kern="1200" dirty="0" err="1" smtClean="0">
                <a:solidFill>
                  <a:schemeClr val="tx1"/>
                </a:solidFill>
                <a:effectLst/>
                <a:latin typeface="Helvetica" pitchFamily="34" charset="0"/>
                <a:ea typeface="+mn-ea"/>
                <a:cs typeface="+mn-cs"/>
              </a:rPr>
              <a:t>NSA</a:t>
            </a:r>
            <a:r>
              <a:rPr lang="en-CA" sz="1200" b="0" kern="1200" dirty="0" smtClean="0">
                <a:solidFill>
                  <a:schemeClr val="tx1"/>
                </a:solidFill>
                <a:effectLst/>
                <a:latin typeface="Helvetica" pitchFamily="34" charset="0"/>
                <a:ea typeface="+mn-ea"/>
                <a:cs typeface="+mn-cs"/>
              </a:rPr>
              <a:t> in the United States.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includes national, provincial, and even local elements, which have varying degrees of intelligence operations.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On the other end is APT3 – also known as UPS Team, Gothic Panda, Buckeye &amp; TG-0110. This known China-based threat group has launched large-scale phishing campaigns against various organizations in industries such as: </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Aerospace and Defense</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Construction and Engineering</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High Tech</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Telecommunications</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Transportation</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Next, Guangzhou </a:t>
            </a:r>
            <a:r>
              <a:rPr lang="en-CA" sz="1200" b="0" kern="1200" dirty="0" err="1" smtClean="0">
                <a:solidFill>
                  <a:schemeClr val="tx1"/>
                </a:solidFill>
                <a:effectLst/>
                <a:latin typeface="Helvetica" pitchFamily="34" charset="0"/>
                <a:ea typeface="+mn-ea"/>
                <a:cs typeface="+mn-cs"/>
              </a:rPr>
              <a:t>Boyu</a:t>
            </a:r>
            <a:r>
              <a:rPr lang="en-CA" sz="1200" b="0" kern="1200" dirty="0" smtClean="0">
                <a:solidFill>
                  <a:schemeClr val="tx1"/>
                </a:solidFill>
                <a:effectLst/>
                <a:latin typeface="Helvetica" pitchFamily="34" charset="0"/>
                <a:ea typeface="+mn-ea"/>
                <a:cs typeface="+mn-cs"/>
              </a:rPr>
              <a:t> IT – this is an IT security company in China, that is a government contractor for the Chinese government. This company is also known simply as Boyusec.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Closely linked to Boyusec is Guangdong Provincial Information Security Assessment Center.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a:t>
            </a:r>
            <a:r>
              <a:rPr lang="en-CA" sz="1200" b="0" kern="1200" dirty="0" err="1" smtClean="0">
                <a:solidFill>
                  <a:schemeClr val="tx1"/>
                </a:solidFill>
                <a:effectLst/>
                <a:latin typeface="Helvetica" pitchFamily="34" charset="0"/>
                <a:ea typeface="+mn-ea"/>
                <a:cs typeface="+mn-cs"/>
              </a:rPr>
              <a:t>Infosec</a:t>
            </a:r>
            <a:r>
              <a:rPr lang="en-CA" sz="1200" b="0" kern="1200" dirty="0" smtClean="0">
                <a:solidFill>
                  <a:schemeClr val="tx1"/>
                </a:solidFill>
                <a:effectLst/>
                <a:latin typeface="Helvetica" pitchFamily="34" charset="0"/>
                <a:ea typeface="+mn-ea"/>
                <a:cs typeface="+mn-cs"/>
              </a:rPr>
              <a:t> evaluation center for the Guangdong region, which has been working collaboratively with Boyusec since 2014. According to </a:t>
            </a:r>
            <a:r>
              <a:rPr lang="en-CA" sz="1200" b="0" kern="1200" dirty="0" err="1" smtClean="0">
                <a:solidFill>
                  <a:schemeClr val="tx1"/>
                </a:solidFill>
                <a:effectLst/>
                <a:latin typeface="Helvetica" pitchFamily="34" charset="0"/>
                <a:ea typeface="+mn-ea"/>
                <a:cs typeface="+mn-cs"/>
              </a:rPr>
              <a:t>Boyusec’s</a:t>
            </a:r>
            <a:r>
              <a:rPr lang="en-CA" sz="1200" b="0" kern="1200" dirty="0" smtClean="0">
                <a:solidFill>
                  <a:schemeClr val="tx1"/>
                </a:solidFill>
                <a:effectLst/>
                <a:latin typeface="Helvetica" pitchFamily="34" charset="0"/>
                <a:ea typeface="+mn-ea"/>
                <a:cs typeface="+mn-cs"/>
              </a:rPr>
              <a:t> website, the company has only two partners, one of which is working with to support Chinese intelligence services, the other partner is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local field office of the MSS. Simply put,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and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have a close relationship with one another, as well as the Chinese MSS.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Finally,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These two individuals are the alleged link between APT3 and the Chinese Ministry of State Security. On May 9</a:t>
            </a:r>
            <a:r>
              <a:rPr lang="en-CA" sz="1200" b="0" kern="1200" baseline="30000" dirty="0" smtClean="0">
                <a:solidFill>
                  <a:schemeClr val="tx1"/>
                </a:solidFill>
                <a:effectLst/>
                <a:latin typeface="Helvetica" pitchFamily="34" charset="0"/>
                <a:ea typeface="+mn-ea"/>
                <a:cs typeface="+mn-cs"/>
              </a:rPr>
              <a:t>th</a:t>
            </a:r>
            <a:r>
              <a:rPr lang="en-CA" sz="1200" b="0" kern="1200" dirty="0" smtClean="0">
                <a:solidFill>
                  <a:schemeClr val="tx1"/>
                </a:solidFill>
                <a:effectLst/>
                <a:latin typeface="Helvetica" pitchFamily="34" charset="0"/>
                <a:ea typeface="+mn-ea"/>
                <a:cs typeface="+mn-cs"/>
              </a:rPr>
              <a:t> 2017, an individual or group going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published a report stating that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are well known for previously purchasing APT3 infrastructure. However, these two individuals are also shareholders for Boyusec – the Chinese government contractor.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summarized their findings simply as: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“Either a Chinese InfoSec company called Boyusec, known to be involved with Chinese Intelligence Cyber operations, has two shareholders with the same names as two apparent APT3 actors, or Boyusec is APT3.”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In addition to the information published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threat intelligence firm Recorded Future stated in late May that they had reviewed other publicly available data and had come to the same conclusion – there is little doubt that APT3 is directly linked to the Chinese government.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So, what does this information tell us?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This information confirms what many threat intelligence researchers have been stating for a long time – that the Chinese government operates their </a:t>
            </a:r>
            <a:r>
              <a:rPr lang="en-CA" sz="1200" b="0" kern="1200" dirty="0" err="1" smtClean="0">
                <a:solidFill>
                  <a:schemeClr val="tx1"/>
                </a:solidFill>
                <a:effectLst/>
                <a:latin typeface="Helvetica" pitchFamily="34" charset="0"/>
                <a:ea typeface="+mn-ea"/>
                <a:cs typeface="+mn-cs"/>
              </a:rPr>
              <a:t>cyberintelligence</a:t>
            </a:r>
            <a:r>
              <a:rPr lang="en-CA" sz="1200" b="0" kern="1200" dirty="0" smtClean="0">
                <a:solidFill>
                  <a:schemeClr val="tx1"/>
                </a:solidFill>
                <a:effectLst/>
                <a:latin typeface="Helvetica" pitchFamily="34" charset="0"/>
                <a:ea typeface="+mn-ea"/>
                <a:cs typeface="+mn-cs"/>
              </a:rPr>
              <a:t> program in a way that veils the direct association between the government and their actions. This is done through “cover” companies, used to hide their tactics as well as shift the blame or any potential consequences.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Based on this confirmation, if your organization has been victimized by APT3 or suspects as much, it would be best to re-examine any information lost from the perspective of what the political, economic, diplomatic, and military goals would be. If your organization has not been victimized, but is in one of the targeted industries, it is best to pivot your threat intelligence strategy in order to address the potential APT3 and any other APT groups that could be acting as nationalist actors. One of the first steps is to relaunch an internal awareness campaign regarding phishing attempts – which is a commonly used APT3 method.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The direct link between APT3 and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is an example of state actors attempting to divert their direct ties to an attack by outsourcing the work, both for better tools and dodged attribution. In the future, we expect that there will be more examples of nation states going through outsourced, private companies as a mechanism for gaining information.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13</a:t>
            </a:fld>
            <a:endParaRPr lang="en-US" dirty="0"/>
          </a:p>
        </p:txBody>
      </p:sp>
    </p:spTree>
    <p:extLst>
      <p:ext uri="{BB962C8B-B14F-4D97-AF65-F5344CB8AC3E}">
        <p14:creationId xmlns:p14="http://schemas.microsoft.com/office/powerpoint/2010/main" val="1714377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Today I’m going to be talking about APT3 and the link to Chinese Ministry of State Security.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Researchers are claiming that they </a:t>
            </a:r>
            <a:r>
              <a:rPr lang="en-CA" sz="1200" b="0" kern="1200" dirty="0" smtClean="0">
                <a:solidFill>
                  <a:schemeClr val="tx1"/>
                </a:solidFill>
                <a:effectLst/>
                <a:latin typeface="Helvetica" pitchFamily="34" charset="0"/>
                <a:ea typeface="+mn-ea"/>
                <a:cs typeface="+mn-cs"/>
              </a:rPr>
              <a:t>have direct evidence that the ongoing APT3 attacks are connected to China. To fully understand these claims, let’s begin by understanding the key players associated with this threat.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First, the Chinese Ministry of State Security or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which is the national security department of China. Similar to the </a:t>
            </a:r>
            <a:r>
              <a:rPr lang="en-CA" sz="1200" b="0" kern="1200" dirty="0" err="1" smtClean="0">
                <a:solidFill>
                  <a:schemeClr val="tx1"/>
                </a:solidFill>
                <a:effectLst/>
                <a:latin typeface="Helvetica" pitchFamily="34" charset="0"/>
                <a:ea typeface="+mn-ea"/>
                <a:cs typeface="+mn-cs"/>
              </a:rPr>
              <a:t>NSA</a:t>
            </a:r>
            <a:r>
              <a:rPr lang="en-CA" sz="1200" b="0" kern="1200" dirty="0" smtClean="0">
                <a:solidFill>
                  <a:schemeClr val="tx1"/>
                </a:solidFill>
                <a:effectLst/>
                <a:latin typeface="Helvetica" pitchFamily="34" charset="0"/>
                <a:ea typeface="+mn-ea"/>
                <a:cs typeface="+mn-cs"/>
              </a:rPr>
              <a:t> in the United States.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includes national, provincial, and even local elements, which have varying degrees of intelligence operations.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On the other end is APT3 – also known as UPS Team, Gothic Panda, Buckeye &amp; TG-0110. This known China-based threat group has launched large-scale phishing campaigns against various organizations in industries such as: </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Aerospace and Defense</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Construction and Engineering</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High Tech</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Telecommunications</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Transportation</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Next, Guangzhou </a:t>
            </a:r>
            <a:r>
              <a:rPr lang="en-CA" sz="1200" b="0" kern="1200" dirty="0" err="1" smtClean="0">
                <a:solidFill>
                  <a:schemeClr val="tx1"/>
                </a:solidFill>
                <a:effectLst/>
                <a:latin typeface="Helvetica" pitchFamily="34" charset="0"/>
                <a:ea typeface="+mn-ea"/>
                <a:cs typeface="+mn-cs"/>
              </a:rPr>
              <a:t>Boyu</a:t>
            </a:r>
            <a:r>
              <a:rPr lang="en-CA" sz="1200" b="0" kern="1200" dirty="0" smtClean="0">
                <a:solidFill>
                  <a:schemeClr val="tx1"/>
                </a:solidFill>
                <a:effectLst/>
                <a:latin typeface="Helvetica" pitchFamily="34" charset="0"/>
                <a:ea typeface="+mn-ea"/>
                <a:cs typeface="+mn-cs"/>
              </a:rPr>
              <a:t> IT – this is an IT security company in China, that is a government contractor for the Chinese government. This company is also known simply as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Closely linked to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Guangdong Provincial Information Security Assessment Center.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a:t>
            </a:r>
            <a:r>
              <a:rPr lang="en-CA" sz="1200" b="0" kern="1200" dirty="0" err="1" smtClean="0">
                <a:solidFill>
                  <a:schemeClr val="tx1"/>
                </a:solidFill>
                <a:effectLst/>
                <a:latin typeface="Helvetica" pitchFamily="34" charset="0"/>
                <a:ea typeface="+mn-ea"/>
                <a:cs typeface="+mn-cs"/>
              </a:rPr>
              <a:t>Infosec</a:t>
            </a:r>
            <a:r>
              <a:rPr lang="en-CA" sz="1200" b="0" kern="1200" dirty="0" smtClean="0">
                <a:solidFill>
                  <a:schemeClr val="tx1"/>
                </a:solidFill>
                <a:effectLst/>
                <a:latin typeface="Helvetica" pitchFamily="34" charset="0"/>
                <a:ea typeface="+mn-ea"/>
                <a:cs typeface="+mn-cs"/>
              </a:rPr>
              <a:t> evaluation center for the Guangdong region, which has been working collaboratively with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since 2014. According to </a:t>
            </a:r>
            <a:r>
              <a:rPr lang="en-CA" sz="1200" b="0" kern="1200" dirty="0" err="1" smtClean="0">
                <a:solidFill>
                  <a:schemeClr val="tx1"/>
                </a:solidFill>
                <a:effectLst/>
                <a:latin typeface="Helvetica" pitchFamily="34" charset="0"/>
                <a:ea typeface="+mn-ea"/>
                <a:cs typeface="+mn-cs"/>
              </a:rPr>
              <a:t>Boyusec’s</a:t>
            </a:r>
            <a:r>
              <a:rPr lang="en-CA" sz="1200" b="0" kern="1200" dirty="0" smtClean="0">
                <a:solidFill>
                  <a:schemeClr val="tx1"/>
                </a:solidFill>
                <a:effectLst/>
                <a:latin typeface="Helvetica" pitchFamily="34" charset="0"/>
                <a:ea typeface="+mn-ea"/>
                <a:cs typeface="+mn-cs"/>
              </a:rPr>
              <a:t> website, the company has only two partners, one of which is working with to support Chinese intelligence services, the other partner is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local field office of the MSS. Simply put,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and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have a close relationship with one another, as well as the Chinese MSS.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Finally,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These two individuals are the alleged link between APT3 and the Chinese Ministry of State Security. On May 9</a:t>
            </a:r>
            <a:r>
              <a:rPr lang="en-CA" sz="1200" b="0" kern="1200" baseline="30000" dirty="0" smtClean="0">
                <a:solidFill>
                  <a:schemeClr val="tx1"/>
                </a:solidFill>
                <a:effectLst/>
                <a:latin typeface="Helvetica" pitchFamily="34" charset="0"/>
                <a:ea typeface="+mn-ea"/>
                <a:cs typeface="+mn-cs"/>
              </a:rPr>
              <a:t>th</a:t>
            </a:r>
            <a:r>
              <a:rPr lang="en-CA" sz="1200" b="0" kern="1200" dirty="0" smtClean="0">
                <a:solidFill>
                  <a:schemeClr val="tx1"/>
                </a:solidFill>
                <a:effectLst/>
                <a:latin typeface="Helvetica" pitchFamily="34" charset="0"/>
                <a:ea typeface="+mn-ea"/>
                <a:cs typeface="+mn-cs"/>
              </a:rPr>
              <a:t> 2017, an individual or group going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published a report stating that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are well known for previously purchasing APT3 infrastructure. However, these two individuals are also shareholders for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 the Chinese government contractor.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summarized their findings simply as: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“Either a Chinese InfoSec company called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known to be involved with Chinese Intelligence Cyber operations, has two shareholders with the same names as two apparent APT3 actors, 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APT3.”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In addition to the information published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threat intelligence firm Recorded Future stated in late May that they had reviewed other publicly available data and had come to the same conclusion – there is little doubt that APT3 is directly linked to the Chinese government.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So, what does this information tell us?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This information confirms what many threat intelligence researchers have been stating for a long time – that the Chinese government operates their </a:t>
            </a:r>
            <a:r>
              <a:rPr lang="en-CA" sz="1200" b="0" kern="1200" dirty="0" err="1" smtClean="0">
                <a:solidFill>
                  <a:schemeClr val="tx1"/>
                </a:solidFill>
                <a:effectLst/>
                <a:latin typeface="Helvetica" pitchFamily="34" charset="0"/>
                <a:ea typeface="+mn-ea"/>
                <a:cs typeface="+mn-cs"/>
              </a:rPr>
              <a:t>cyberintelligence</a:t>
            </a:r>
            <a:r>
              <a:rPr lang="en-CA" sz="1200" b="0" kern="1200" dirty="0" smtClean="0">
                <a:solidFill>
                  <a:schemeClr val="tx1"/>
                </a:solidFill>
                <a:effectLst/>
                <a:latin typeface="Helvetica" pitchFamily="34" charset="0"/>
                <a:ea typeface="+mn-ea"/>
                <a:cs typeface="+mn-cs"/>
              </a:rPr>
              <a:t> program in a way that veils the direct association between the government and their actions. This is done through “cover” companies, used to hide their tactics as well as shift the blame or any potential consequences.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Based on this confirmation, if your organization has been victimized by APT3 or suspects as much, it would be best to re-examine any information lost from the perspective of what the political, economic, diplomatic, and military goals would be. If your organization has not been victimized, but is in one of the targeted industries, it is best to pivot your threat intelligence strategy in order to address the potential APT3 and any other APT groups that could be acting as nationalist actors. One of the first steps is to relaunch an internal awareness campaign regarding phishing attempts – which is a commonly used APT3 method.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The direct link between APT3 and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is an example of state actors attempting to divert their direct ties to an attack by outsourcing the work, both for better tools and dodged attribution. In the future, we expect that there will be more examples of nation states going through outsourced, private companies as a mechanism for gaining information.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14</a:t>
            </a:fld>
            <a:endParaRPr lang="en-US" dirty="0"/>
          </a:p>
        </p:txBody>
      </p:sp>
    </p:spTree>
    <p:extLst>
      <p:ext uri="{BB962C8B-B14F-4D97-AF65-F5344CB8AC3E}">
        <p14:creationId xmlns:p14="http://schemas.microsoft.com/office/powerpoint/2010/main" val="148314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Today I’m going to be talking about APT3 and the link to Chinese Ministry of State Security.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Researchers are claiming that they </a:t>
            </a:r>
            <a:r>
              <a:rPr lang="en-CA" sz="1200" b="0" kern="1200" dirty="0" smtClean="0">
                <a:solidFill>
                  <a:schemeClr val="tx1"/>
                </a:solidFill>
                <a:effectLst/>
                <a:latin typeface="Helvetica" pitchFamily="34" charset="0"/>
                <a:ea typeface="+mn-ea"/>
                <a:cs typeface="+mn-cs"/>
              </a:rPr>
              <a:t>have direct evidence that the ongoing APT3 attacks are connected to China. To fully understand these claims, let’s begin by understanding the key players associated with this threat.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First, the Chinese Ministry of State Security or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which is the national security department of China. Similar to the </a:t>
            </a:r>
            <a:r>
              <a:rPr lang="en-CA" sz="1200" b="0" kern="1200" dirty="0" err="1" smtClean="0">
                <a:solidFill>
                  <a:schemeClr val="tx1"/>
                </a:solidFill>
                <a:effectLst/>
                <a:latin typeface="Helvetica" pitchFamily="34" charset="0"/>
                <a:ea typeface="+mn-ea"/>
                <a:cs typeface="+mn-cs"/>
              </a:rPr>
              <a:t>NSA</a:t>
            </a:r>
            <a:r>
              <a:rPr lang="en-CA" sz="1200" b="0" kern="1200" dirty="0" smtClean="0">
                <a:solidFill>
                  <a:schemeClr val="tx1"/>
                </a:solidFill>
                <a:effectLst/>
                <a:latin typeface="Helvetica" pitchFamily="34" charset="0"/>
                <a:ea typeface="+mn-ea"/>
                <a:cs typeface="+mn-cs"/>
              </a:rPr>
              <a:t> in the United States.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includes national, provincial, and even local elements, which have varying degrees of intelligence operations.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On the other end is APT3 – also known as UPS Team, Gothic Panda, Buckeye &amp; TG-0110. This known China-based threat group has launched large-scale phishing campaigns against various organizations in industries such as: </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Aerospace and Defense</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Construction and Engineering</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High Tech</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Telecommunications</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Transportation</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Next, Guangzhou </a:t>
            </a:r>
            <a:r>
              <a:rPr lang="en-CA" sz="1200" b="0" kern="1200" dirty="0" err="1" smtClean="0">
                <a:solidFill>
                  <a:schemeClr val="tx1"/>
                </a:solidFill>
                <a:effectLst/>
                <a:latin typeface="Helvetica" pitchFamily="34" charset="0"/>
                <a:ea typeface="+mn-ea"/>
                <a:cs typeface="+mn-cs"/>
              </a:rPr>
              <a:t>Boyu</a:t>
            </a:r>
            <a:r>
              <a:rPr lang="en-CA" sz="1200" b="0" kern="1200" dirty="0" smtClean="0">
                <a:solidFill>
                  <a:schemeClr val="tx1"/>
                </a:solidFill>
                <a:effectLst/>
                <a:latin typeface="Helvetica" pitchFamily="34" charset="0"/>
                <a:ea typeface="+mn-ea"/>
                <a:cs typeface="+mn-cs"/>
              </a:rPr>
              <a:t> IT – this is an IT security company in China, that is a government contractor for the Chinese government. This company is also known simply as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Closely linked to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Guangdong Provincial Information Security Assessment Center.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a:t>
            </a:r>
            <a:r>
              <a:rPr lang="en-CA" sz="1200" b="0" kern="1200" dirty="0" err="1" smtClean="0">
                <a:solidFill>
                  <a:schemeClr val="tx1"/>
                </a:solidFill>
                <a:effectLst/>
                <a:latin typeface="Helvetica" pitchFamily="34" charset="0"/>
                <a:ea typeface="+mn-ea"/>
                <a:cs typeface="+mn-cs"/>
              </a:rPr>
              <a:t>Infosec</a:t>
            </a:r>
            <a:r>
              <a:rPr lang="en-CA" sz="1200" b="0" kern="1200" dirty="0" smtClean="0">
                <a:solidFill>
                  <a:schemeClr val="tx1"/>
                </a:solidFill>
                <a:effectLst/>
                <a:latin typeface="Helvetica" pitchFamily="34" charset="0"/>
                <a:ea typeface="+mn-ea"/>
                <a:cs typeface="+mn-cs"/>
              </a:rPr>
              <a:t> evaluation center for the Guangdong region, which has been working collaboratively with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since 2014. According to </a:t>
            </a:r>
            <a:r>
              <a:rPr lang="en-CA" sz="1200" b="0" kern="1200" dirty="0" err="1" smtClean="0">
                <a:solidFill>
                  <a:schemeClr val="tx1"/>
                </a:solidFill>
                <a:effectLst/>
                <a:latin typeface="Helvetica" pitchFamily="34" charset="0"/>
                <a:ea typeface="+mn-ea"/>
                <a:cs typeface="+mn-cs"/>
              </a:rPr>
              <a:t>Boyusec’s</a:t>
            </a:r>
            <a:r>
              <a:rPr lang="en-CA" sz="1200" b="0" kern="1200" dirty="0" smtClean="0">
                <a:solidFill>
                  <a:schemeClr val="tx1"/>
                </a:solidFill>
                <a:effectLst/>
                <a:latin typeface="Helvetica" pitchFamily="34" charset="0"/>
                <a:ea typeface="+mn-ea"/>
                <a:cs typeface="+mn-cs"/>
              </a:rPr>
              <a:t> website, the company has only two partners, one of which is working with to support Chinese intelligence services, the other partner is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local field office of the MSS. Simply put,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and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have a close relationship with one another, as well as the Chinese MSS.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Finally,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These two individuals are the alleged link between APT3 and the Chinese Ministry of State Security. On May 9</a:t>
            </a:r>
            <a:r>
              <a:rPr lang="en-CA" sz="1200" b="0" kern="1200" baseline="30000" dirty="0" smtClean="0">
                <a:solidFill>
                  <a:schemeClr val="tx1"/>
                </a:solidFill>
                <a:effectLst/>
                <a:latin typeface="Helvetica" pitchFamily="34" charset="0"/>
                <a:ea typeface="+mn-ea"/>
                <a:cs typeface="+mn-cs"/>
              </a:rPr>
              <a:t>th</a:t>
            </a:r>
            <a:r>
              <a:rPr lang="en-CA" sz="1200" b="0" kern="1200" dirty="0" smtClean="0">
                <a:solidFill>
                  <a:schemeClr val="tx1"/>
                </a:solidFill>
                <a:effectLst/>
                <a:latin typeface="Helvetica" pitchFamily="34" charset="0"/>
                <a:ea typeface="+mn-ea"/>
                <a:cs typeface="+mn-cs"/>
              </a:rPr>
              <a:t> 2017, an individual or group going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published a report stating that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are well known for previously purchasing APT3 infrastructure. However, these two individuals are also shareholders for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 the Chinese government contractor.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summarized their findings simply as: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“Either a Chinese InfoSec company called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known to be involved with Chinese Intelligence Cyber operations, has two shareholders with the same names as two apparent APT3 actors, 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APT3.”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In addition to the information published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threat intelligence firm Recorded Future stated in late May that they had reviewed other publicly available data and had come to the same conclusion – there is little doubt that APT3 is directly linked to the Chinese government.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So, what does this information tell us?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This information confirms what many threat intelligence researchers have been stating for a long time – that the Chinese government operates their </a:t>
            </a:r>
            <a:r>
              <a:rPr lang="en-CA" sz="1200" b="0" kern="1200" dirty="0" err="1" smtClean="0">
                <a:solidFill>
                  <a:schemeClr val="tx1"/>
                </a:solidFill>
                <a:effectLst/>
                <a:latin typeface="Helvetica" pitchFamily="34" charset="0"/>
                <a:ea typeface="+mn-ea"/>
                <a:cs typeface="+mn-cs"/>
              </a:rPr>
              <a:t>cyberintelligence</a:t>
            </a:r>
            <a:r>
              <a:rPr lang="en-CA" sz="1200" b="0" kern="1200" dirty="0" smtClean="0">
                <a:solidFill>
                  <a:schemeClr val="tx1"/>
                </a:solidFill>
                <a:effectLst/>
                <a:latin typeface="Helvetica" pitchFamily="34" charset="0"/>
                <a:ea typeface="+mn-ea"/>
                <a:cs typeface="+mn-cs"/>
              </a:rPr>
              <a:t> program in a way that veils the direct association between the government and their actions. This is done through “cover” companies, used to hide their tactics as well as shift the blame or any potential consequences.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Based on this confirmation, if your organization has been victimized by APT3 or suspects as much, it would be best to re-examine any information lost from the perspective of what the political, economic, diplomatic, and military goals would be. If your organization has not been victimized, but is in one of the targeted industries, it is best to pivot your threat intelligence strategy in order to address the potential APT3 and any other APT groups that could be acting as nationalist actors. One of the first steps is to relaunch an internal awareness campaign regarding phishing attempts – which is a commonly used APT3 method.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The direct link between APT3 and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is an example of state actors attempting to divert their direct ties to an attack by outsourcing the work, both for better tools and dodged attribution. In the future, we expect that there will be more examples of nation states going through outsourced, private companies as a mechanism for gaining information.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15</a:t>
            </a:fld>
            <a:endParaRPr lang="en-US" dirty="0"/>
          </a:p>
        </p:txBody>
      </p:sp>
    </p:spTree>
    <p:extLst>
      <p:ext uri="{BB962C8B-B14F-4D97-AF65-F5344CB8AC3E}">
        <p14:creationId xmlns:p14="http://schemas.microsoft.com/office/powerpoint/2010/main" val="175822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Today I’m going to be talking about APT3 and the link to Chinese Ministry of State Security.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Researchers are claiming that they </a:t>
            </a:r>
            <a:r>
              <a:rPr lang="en-CA" sz="1200" b="0" kern="1200" dirty="0" smtClean="0">
                <a:solidFill>
                  <a:schemeClr val="tx1"/>
                </a:solidFill>
                <a:effectLst/>
                <a:latin typeface="Helvetica" pitchFamily="34" charset="0"/>
                <a:ea typeface="+mn-ea"/>
                <a:cs typeface="+mn-cs"/>
              </a:rPr>
              <a:t>have direct evidence that the ongoing APT3 attacks are connected to China. To fully understand these claims, let’s begin by understanding the key players associated with this threat.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First, the Chinese Ministry of State Security or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which is the national security department of China. Similar to the </a:t>
            </a:r>
            <a:r>
              <a:rPr lang="en-CA" sz="1200" b="0" kern="1200" dirty="0" err="1" smtClean="0">
                <a:solidFill>
                  <a:schemeClr val="tx1"/>
                </a:solidFill>
                <a:effectLst/>
                <a:latin typeface="Helvetica" pitchFamily="34" charset="0"/>
                <a:ea typeface="+mn-ea"/>
                <a:cs typeface="+mn-cs"/>
              </a:rPr>
              <a:t>NSA</a:t>
            </a:r>
            <a:r>
              <a:rPr lang="en-CA" sz="1200" b="0" kern="1200" dirty="0" smtClean="0">
                <a:solidFill>
                  <a:schemeClr val="tx1"/>
                </a:solidFill>
                <a:effectLst/>
                <a:latin typeface="Helvetica" pitchFamily="34" charset="0"/>
                <a:ea typeface="+mn-ea"/>
                <a:cs typeface="+mn-cs"/>
              </a:rPr>
              <a:t> in the United States.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includes national, provincial, and even local elements, which have varying degrees of intelligence operations.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On the other end is APT3 – also known as UPS Team, Gothic Panda, Buckeye &amp; TG-0110. This known China-based threat group has launched large-scale phishing campaigns against various organizations in industries such as: </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Aerospace and Defense</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Construction and Engineering</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High Tech</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Telecommunications</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Transportation</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Next, Guangzhou </a:t>
            </a:r>
            <a:r>
              <a:rPr lang="en-CA" sz="1200" b="0" kern="1200" dirty="0" err="1" smtClean="0">
                <a:solidFill>
                  <a:schemeClr val="tx1"/>
                </a:solidFill>
                <a:effectLst/>
                <a:latin typeface="Helvetica" pitchFamily="34" charset="0"/>
                <a:ea typeface="+mn-ea"/>
                <a:cs typeface="+mn-cs"/>
              </a:rPr>
              <a:t>Boyu</a:t>
            </a:r>
            <a:r>
              <a:rPr lang="en-CA" sz="1200" b="0" kern="1200" dirty="0" smtClean="0">
                <a:solidFill>
                  <a:schemeClr val="tx1"/>
                </a:solidFill>
                <a:effectLst/>
                <a:latin typeface="Helvetica" pitchFamily="34" charset="0"/>
                <a:ea typeface="+mn-ea"/>
                <a:cs typeface="+mn-cs"/>
              </a:rPr>
              <a:t> IT – this is an IT security company in China, that is a government contractor for the Chinese government. This company is also known simply as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Closely linked to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Guangdong Provincial Information Security Assessment Center.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a:t>
            </a:r>
            <a:r>
              <a:rPr lang="en-CA" sz="1200" b="0" kern="1200" dirty="0" err="1" smtClean="0">
                <a:solidFill>
                  <a:schemeClr val="tx1"/>
                </a:solidFill>
                <a:effectLst/>
                <a:latin typeface="Helvetica" pitchFamily="34" charset="0"/>
                <a:ea typeface="+mn-ea"/>
                <a:cs typeface="+mn-cs"/>
              </a:rPr>
              <a:t>Infosec</a:t>
            </a:r>
            <a:r>
              <a:rPr lang="en-CA" sz="1200" b="0" kern="1200" dirty="0" smtClean="0">
                <a:solidFill>
                  <a:schemeClr val="tx1"/>
                </a:solidFill>
                <a:effectLst/>
                <a:latin typeface="Helvetica" pitchFamily="34" charset="0"/>
                <a:ea typeface="+mn-ea"/>
                <a:cs typeface="+mn-cs"/>
              </a:rPr>
              <a:t> evaluation center for the Guangdong region, which has been working collaboratively with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since 2014. According to </a:t>
            </a:r>
            <a:r>
              <a:rPr lang="en-CA" sz="1200" b="0" kern="1200" dirty="0" err="1" smtClean="0">
                <a:solidFill>
                  <a:schemeClr val="tx1"/>
                </a:solidFill>
                <a:effectLst/>
                <a:latin typeface="Helvetica" pitchFamily="34" charset="0"/>
                <a:ea typeface="+mn-ea"/>
                <a:cs typeface="+mn-cs"/>
              </a:rPr>
              <a:t>Boyusec’s</a:t>
            </a:r>
            <a:r>
              <a:rPr lang="en-CA" sz="1200" b="0" kern="1200" dirty="0" smtClean="0">
                <a:solidFill>
                  <a:schemeClr val="tx1"/>
                </a:solidFill>
                <a:effectLst/>
                <a:latin typeface="Helvetica" pitchFamily="34" charset="0"/>
                <a:ea typeface="+mn-ea"/>
                <a:cs typeface="+mn-cs"/>
              </a:rPr>
              <a:t> website, the company has only two partners, one of which is working with to support Chinese intelligence services, the other partner is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local field office of the MSS. Simply put,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and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have a close relationship with one another, as well as the Chinese MSS.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Finally,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These two individuals are the alleged link between APT3 and the Chinese Ministry of State Security. On May 9</a:t>
            </a:r>
            <a:r>
              <a:rPr lang="en-CA" sz="1200" b="0" kern="1200" baseline="30000" dirty="0" smtClean="0">
                <a:solidFill>
                  <a:schemeClr val="tx1"/>
                </a:solidFill>
                <a:effectLst/>
                <a:latin typeface="Helvetica" pitchFamily="34" charset="0"/>
                <a:ea typeface="+mn-ea"/>
                <a:cs typeface="+mn-cs"/>
              </a:rPr>
              <a:t>th</a:t>
            </a:r>
            <a:r>
              <a:rPr lang="en-CA" sz="1200" b="0" kern="1200" dirty="0" smtClean="0">
                <a:solidFill>
                  <a:schemeClr val="tx1"/>
                </a:solidFill>
                <a:effectLst/>
                <a:latin typeface="Helvetica" pitchFamily="34" charset="0"/>
                <a:ea typeface="+mn-ea"/>
                <a:cs typeface="+mn-cs"/>
              </a:rPr>
              <a:t> 2017, an individual or group going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published a report stating that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are well known for previously purchasing APT3 infrastructure. However, these two individuals are also shareholders for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 the Chinese government contractor.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summarized their findings simply as: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“Either a Chinese InfoSec company called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known to be involved with Chinese Intelligence Cyber operations, has two shareholders with the same names as two apparent APT3 actors, 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APT3.”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In addition to the information published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threat intelligence firm Recorded Future stated in late May that they had reviewed other publicly available data and had come to the same conclusion – there is little doubt that APT3 is directly linked to the Chinese government.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So, what does this information tell us?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This information confirms what many threat intelligence researchers have been stating for a long time – that the Chinese government operates their </a:t>
            </a:r>
            <a:r>
              <a:rPr lang="en-CA" sz="1200" b="0" kern="1200" dirty="0" err="1" smtClean="0">
                <a:solidFill>
                  <a:schemeClr val="tx1"/>
                </a:solidFill>
                <a:effectLst/>
                <a:latin typeface="Helvetica" pitchFamily="34" charset="0"/>
                <a:ea typeface="+mn-ea"/>
                <a:cs typeface="+mn-cs"/>
              </a:rPr>
              <a:t>cyberintelligence</a:t>
            </a:r>
            <a:r>
              <a:rPr lang="en-CA" sz="1200" b="0" kern="1200" dirty="0" smtClean="0">
                <a:solidFill>
                  <a:schemeClr val="tx1"/>
                </a:solidFill>
                <a:effectLst/>
                <a:latin typeface="Helvetica" pitchFamily="34" charset="0"/>
                <a:ea typeface="+mn-ea"/>
                <a:cs typeface="+mn-cs"/>
              </a:rPr>
              <a:t> program in a way that veils the direct association between the government and their actions. This is done through “cover” companies, used to hide their tactics as well as shift the blame or any potential consequences.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Based on this confirmation, if your organization has been victimized by APT3 or suspects as much, it would be best to re-examine any information lost from the perspective of what the political, economic, diplomatic, and military goals would be. If your organization has not been victimized, but is in one of the targeted industries, it is best to pivot your threat intelligence strategy in order to address the potential APT3 and any other APT groups that could be acting as nationalist actors. One of the first steps is to relaunch an internal awareness campaign regarding phishing attempts – which is a commonly used APT3 method.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The direct link between APT3 and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is an example of state actors attempting to divert their direct ties to an attack by outsourcing the work, both for better tools and dodged attribution. In the future, we expect that there will be more examples of nation states going through outsourced, private companies as a mechanism for gaining information.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16</a:t>
            </a:fld>
            <a:endParaRPr lang="en-US" dirty="0"/>
          </a:p>
        </p:txBody>
      </p:sp>
    </p:spTree>
    <p:extLst>
      <p:ext uri="{BB962C8B-B14F-4D97-AF65-F5344CB8AC3E}">
        <p14:creationId xmlns:p14="http://schemas.microsoft.com/office/powerpoint/2010/main" val="405501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Today I’m going to be talking about APT3 and the link to Chinese Ministry of State Security.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Researchers are claiming that they </a:t>
            </a:r>
            <a:r>
              <a:rPr lang="en-CA" sz="1200" b="0" kern="1200" dirty="0" smtClean="0">
                <a:solidFill>
                  <a:schemeClr val="tx1"/>
                </a:solidFill>
                <a:effectLst/>
                <a:latin typeface="Helvetica" pitchFamily="34" charset="0"/>
                <a:ea typeface="+mn-ea"/>
                <a:cs typeface="+mn-cs"/>
              </a:rPr>
              <a:t>have direct evidence that the ongoing APT3 attacks are connected to China. To fully understand these claims, let’s begin by understanding the key players associated with this threat.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First, the Chinese Ministry of State Security or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which is the national security department of China. Similar to the </a:t>
            </a:r>
            <a:r>
              <a:rPr lang="en-CA" sz="1200" b="0" kern="1200" dirty="0" err="1" smtClean="0">
                <a:solidFill>
                  <a:schemeClr val="tx1"/>
                </a:solidFill>
                <a:effectLst/>
                <a:latin typeface="Helvetica" pitchFamily="34" charset="0"/>
                <a:ea typeface="+mn-ea"/>
                <a:cs typeface="+mn-cs"/>
              </a:rPr>
              <a:t>NSA</a:t>
            </a:r>
            <a:r>
              <a:rPr lang="en-CA" sz="1200" b="0" kern="1200" dirty="0" smtClean="0">
                <a:solidFill>
                  <a:schemeClr val="tx1"/>
                </a:solidFill>
                <a:effectLst/>
                <a:latin typeface="Helvetica" pitchFamily="34" charset="0"/>
                <a:ea typeface="+mn-ea"/>
                <a:cs typeface="+mn-cs"/>
              </a:rPr>
              <a:t> in the United States.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includes national, provincial, and even local elements, which have varying degrees of intelligence operations.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On the other end is APT3 – also known as UPS Team, Gothic Panda, Buckeye &amp; TG-0110. This known China-based threat group has launched large-scale phishing campaigns against various organizations in industries such as: </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Aerospace and Defense</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Construction and Engineering</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High Tech</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Telecommunications</a:t>
            </a:r>
          </a:p>
          <a:p>
            <a:pPr marL="171450" lvl="0" indent="-171450">
              <a:buFont typeface="Arial" panose="020B0604020202020204" pitchFamily="34" charset="0"/>
              <a:buChar char="•"/>
            </a:pPr>
            <a:r>
              <a:rPr lang="en-CA" sz="1200" b="0" kern="1200" dirty="0" smtClean="0">
                <a:solidFill>
                  <a:schemeClr val="tx1"/>
                </a:solidFill>
                <a:effectLst/>
                <a:latin typeface="Helvetica" pitchFamily="34" charset="0"/>
                <a:ea typeface="+mn-ea"/>
                <a:cs typeface="+mn-cs"/>
              </a:rPr>
              <a:t>Transportation</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Next, Guangzhou </a:t>
            </a:r>
            <a:r>
              <a:rPr lang="en-CA" sz="1200" b="0" kern="1200" dirty="0" err="1" smtClean="0">
                <a:solidFill>
                  <a:schemeClr val="tx1"/>
                </a:solidFill>
                <a:effectLst/>
                <a:latin typeface="Helvetica" pitchFamily="34" charset="0"/>
                <a:ea typeface="+mn-ea"/>
                <a:cs typeface="+mn-cs"/>
              </a:rPr>
              <a:t>Boyu</a:t>
            </a:r>
            <a:r>
              <a:rPr lang="en-CA" sz="1200" b="0" kern="1200" dirty="0" smtClean="0">
                <a:solidFill>
                  <a:schemeClr val="tx1"/>
                </a:solidFill>
                <a:effectLst/>
                <a:latin typeface="Helvetica" pitchFamily="34" charset="0"/>
                <a:ea typeface="+mn-ea"/>
                <a:cs typeface="+mn-cs"/>
              </a:rPr>
              <a:t> IT – this is an IT security company in China, that is a government contractor for the Chinese government. This company is also known simply as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Closely linked to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Guangdong Provincial Information Security Assessment Center.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a:t>
            </a:r>
            <a:r>
              <a:rPr lang="en-CA" sz="1200" b="0" kern="1200" dirty="0" err="1" smtClean="0">
                <a:solidFill>
                  <a:schemeClr val="tx1"/>
                </a:solidFill>
                <a:effectLst/>
                <a:latin typeface="Helvetica" pitchFamily="34" charset="0"/>
                <a:ea typeface="+mn-ea"/>
                <a:cs typeface="+mn-cs"/>
              </a:rPr>
              <a:t>Infosec</a:t>
            </a:r>
            <a:r>
              <a:rPr lang="en-CA" sz="1200" b="0" kern="1200" dirty="0" smtClean="0">
                <a:solidFill>
                  <a:schemeClr val="tx1"/>
                </a:solidFill>
                <a:effectLst/>
                <a:latin typeface="Helvetica" pitchFamily="34" charset="0"/>
                <a:ea typeface="+mn-ea"/>
                <a:cs typeface="+mn-cs"/>
              </a:rPr>
              <a:t> evaluation center for the Guangdong region, which has been working collaboratively with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since 2014. According to </a:t>
            </a:r>
            <a:r>
              <a:rPr lang="en-CA" sz="1200" b="0" kern="1200" dirty="0" err="1" smtClean="0">
                <a:solidFill>
                  <a:schemeClr val="tx1"/>
                </a:solidFill>
                <a:effectLst/>
                <a:latin typeface="Helvetica" pitchFamily="34" charset="0"/>
                <a:ea typeface="+mn-ea"/>
                <a:cs typeface="+mn-cs"/>
              </a:rPr>
              <a:t>Boyusec’s</a:t>
            </a:r>
            <a:r>
              <a:rPr lang="en-CA" sz="1200" b="0" kern="1200" dirty="0" smtClean="0">
                <a:solidFill>
                  <a:schemeClr val="tx1"/>
                </a:solidFill>
                <a:effectLst/>
                <a:latin typeface="Helvetica" pitchFamily="34" charset="0"/>
                <a:ea typeface="+mn-ea"/>
                <a:cs typeface="+mn-cs"/>
              </a:rPr>
              <a:t> website, the company has only two partners, one of which is working with to support Chinese intelligence services, the other partner is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is the local field office of the MSS. Simply put,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and Guangdong </a:t>
            </a:r>
            <a:r>
              <a:rPr lang="en-CA" sz="1200" b="0" kern="1200" dirty="0" err="1" smtClean="0">
                <a:solidFill>
                  <a:schemeClr val="tx1"/>
                </a:solidFill>
                <a:effectLst/>
                <a:latin typeface="Helvetica" pitchFamily="34" charset="0"/>
                <a:ea typeface="+mn-ea"/>
                <a:cs typeface="+mn-cs"/>
              </a:rPr>
              <a:t>ITSEC</a:t>
            </a:r>
            <a:r>
              <a:rPr lang="en-CA" sz="1200" b="0" kern="1200" dirty="0" smtClean="0">
                <a:solidFill>
                  <a:schemeClr val="tx1"/>
                </a:solidFill>
                <a:effectLst/>
                <a:latin typeface="Helvetica" pitchFamily="34" charset="0"/>
                <a:ea typeface="+mn-ea"/>
                <a:cs typeface="+mn-cs"/>
              </a:rPr>
              <a:t> have a close relationship with one another, as well as the Chinese MSS.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Finally,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These two individuals are the alleged link between APT3 and the Chinese Ministry of State Security. On May 9</a:t>
            </a:r>
            <a:r>
              <a:rPr lang="en-CA" sz="1200" b="0" kern="1200" baseline="30000" dirty="0" smtClean="0">
                <a:solidFill>
                  <a:schemeClr val="tx1"/>
                </a:solidFill>
                <a:effectLst/>
                <a:latin typeface="Helvetica" pitchFamily="34" charset="0"/>
                <a:ea typeface="+mn-ea"/>
                <a:cs typeface="+mn-cs"/>
              </a:rPr>
              <a:t>th</a:t>
            </a:r>
            <a:r>
              <a:rPr lang="en-CA" sz="1200" b="0" kern="1200" dirty="0" smtClean="0">
                <a:solidFill>
                  <a:schemeClr val="tx1"/>
                </a:solidFill>
                <a:effectLst/>
                <a:latin typeface="Helvetica" pitchFamily="34" charset="0"/>
                <a:ea typeface="+mn-ea"/>
                <a:cs typeface="+mn-cs"/>
              </a:rPr>
              <a:t> 2017, an individual or group going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published a report stating that Wu </a:t>
            </a:r>
            <a:r>
              <a:rPr lang="en-CA" sz="1200" b="0" kern="1200" dirty="0" err="1" smtClean="0">
                <a:solidFill>
                  <a:schemeClr val="tx1"/>
                </a:solidFill>
                <a:effectLst/>
                <a:latin typeface="Helvetica" pitchFamily="34" charset="0"/>
                <a:ea typeface="+mn-ea"/>
                <a:cs typeface="+mn-cs"/>
              </a:rPr>
              <a:t>Yingzhuo</a:t>
            </a:r>
            <a:r>
              <a:rPr lang="en-CA" sz="1200" b="0" kern="1200" dirty="0" smtClean="0">
                <a:solidFill>
                  <a:schemeClr val="tx1"/>
                </a:solidFill>
                <a:effectLst/>
                <a:latin typeface="Helvetica" pitchFamily="34" charset="0"/>
                <a:ea typeface="+mn-ea"/>
                <a:cs typeface="+mn-cs"/>
              </a:rPr>
              <a:t> &amp; Dong </a:t>
            </a:r>
            <a:r>
              <a:rPr lang="en-CA" sz="1200" b="0" kern="1200" dirty="0" err="1" smtClean="0">
                <a:solidFill>
                  <a:schemeClr val="tx1"/>
                </a:solidFill>
                <a:effectLst/>
                <a:latin typeface="Helvetica" pitchFamily="34" charset="0"/>
                <a:ea typeface="+mn-ea"/>
                <a:cs typeface="+mn-cs"/>
              </a:rPr>
              <a:t>Hao</a:t>
            </a:r>
            <a:r>
              <a:rPr lang="en-CA" sz="1200" b="0" kern="1200" dirty="0" smtClean="0">
                <a:solidFill>
                  <a:schemeClr val="tx1"/>
                </a:solidFill>
                <a:effectLst/>
                <a:latin typeface="Helvetica" pitchFamily="34" charset="0"/>
                <a:ea typeface="+mn-ea"/>
                <a:cs typeface="+mn-cs"/>
              </a:rPr>
              <a:t> are well known for previously purchasing APT3 infrastructure. However, these two individuals are also shareholders for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 the Chinese government contractor.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summarized their findings simply as: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“Either a Chinese InfoSec company called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known to be involved with Chinese Intelligence Cyber operations, has two shareholders with the same names as two apparent APT3 actors, or </a:t>
            </a:r>
            <a:r>
              <a:rPr lang="en-CA" sz="1200" b="0" kern="1200" dirty="0" err="1" smtClean="0">
                <a:solidFill>
                  <a:schemeClr val="tx1"/>
                </a:solidFill>
                <a:effectLst/>
                <a:latin typeface="Helvetica" pitchFamily="34" charset="0"/>
                <a:ea typeface="+mn-ea"/>
                <a:cs typeface="+mn-cs"/>
              </a:rPr>
              <a:t>Boyusec</a:t>
            </a:r>
            <a:r>
              <a:rPr lang="en-CA" sz="1200" b="0" kern="1200" dirty="0" smtClean="0">
                <a:solidFill>
                  <a:schemeClr val="tx1"/>
                </a:solidFill>
                <a:effectLst/>
                <a:latin typeface="Helvetica" pitchFamily="34" charset="0"/>
                <a:ea typeface="+mn-ea"/>
                <a:cs typeface="+mn-cs"/>
              </a:rPr>
              <a:t> is APT3.”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In addition to the information published by </a:t>
            </a:r>
            <a:r>
              <a:rPr lang="en-CA" sz="1200" b="0" kern="1200" dirty="0" err="1" smtClean="0">
                <a:solidFill>
                  <a:schemeClr val="tx1"/>
                </a:solidFill>
                <a:effectLst/>
                <a:latin typeface="Helvetica" pitchFamily="34" charset="0"/>
                <a:ea typeface="+mn-ea"/>
                <a:cs typeface="+mn-cs"/>
              </a:rPr>
              <a:t>Intrusiontruth</a:t>
            </a:r>
            <a:r>
              <a:rPr lang="en-CA" sz="1200" b="0" kern="1200" dirty="0" smtClean="0">
                <a:solidFill>
                  <a:schemeClr val="tx1"/>
                </a:solidFill>
                <a:effectLst/>
                <a:latin typeface="Helvetica" pitchFamily="34" charset="0"/>
                <a:ea typeface="+mn-ea"/>
                <a:cs typeface="+mn-cs"/>
              </a:rPr>
              <a:t>, threat intelligence firm Recorded Future stated in late May that they had reviewed other publicly available data and had come to the same conclusion – there is little doubt that APT3 is directly linked to the Chinese government.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So, what does this information tell us?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This information confirms what many threat intelligence researchers have been stating for a long time – that the Chinese government operates their </a:t>
            </a:r>
            <a:r>
              <a:rPr lang="en-CA" sz="1200" b="0" kern="1200" dirty="0" err="1" smtClean="0">
                <a:solidFill>
                  <a:schemeClr val="tx1"/>
                </a:solidFill>
                <a:effectLst/>
                <a:latin typeface="Helvetica" pitchFamily="34" charset="0"/>
                <a:ea typeface="+mn-ea"/>
                <a:cs typeface="+mn-cs"/>
              </a:rPr>
              <a:t>cyberintelligence</a:t>
            </a:r>
            <a:r>
              <a:rPr lang="en-CA" sz="1200" b="0" kern="1200" dirty="0" smtClean="0">
                <a:solidFill>
                  <a:schemeClr val="tx1"/>
                </a:solidFill>
                <a:effectLst/>
                <a:latin typeface="Helvetica" pitchFamily="34" charset="0"/>
                <a:ea typeface="+mn-ea"/>
                <a:cs typeface="+mn-cs"/>
              </a:rPr>
              <a:t> program in a way that veils the direct association between the government and their actions. This is done through “cover” companies, used to hide their tactics as well as shift the blame or any potential consequences.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Based on this confirmation, if your organization has been victimized by APT3 or suspects as much, it would be best to re-examine any information lost from the perspective of what the political, economic, diplomatic, and military goals would be. If your organization has not been victimized, but is in one of the targeted industries, it is best to pivot your threat intelligence strategy in order to address the potential APT3 and any other APT groups that could be acting as nationalist actors. One of the first steps is to relaunch an internal awareness campaign regarding phishing attempts – which is a commonly used APT3 method. </a:t>
            </a:r>
          </a:p>
          <a:p>
            <a:r>
              <a:rPr lang="en-CA" sz="1200" b="0" kern="1200" dirty="0" smtClean="0">
                <a:solidFill>
                  <a:schemeClr val="tx1"/>
                </a:solidFill>
                <a:effectLst/>
                <a:latin typeface="Helvetica" pitchFamily="34" charset="0"/>
                <a:ea typeface="+mn-ea"/>
                <a:cs typeface="+mn-cs"/>
              </a:rPr>
              <a:t> </a:t>
            </a:r>
          </a:p>
          <a:p>
            <a:r>
              <a:rPr lang="en-CA" sz="1200" b="0" kern="1200" dirty="0" smtClean="0">
                <a:solidFill>
                  <a:schemeClr val="tx1"/>
                </a:solidFill>
                <a:effectLst/>
                <a:latin typeface="Helvetica" pitchFamily="34" charset="0"/>
                <a:ea typeface="+mn-ea"/>
                <a:cs typeface="+mn-cs"/>
              </a:rPr>
              <a:t>The direct link between APT3 and </a:t>
            </a:r>
            <a:r>
              <a:rPr lang="en-CA" sz="1200" b="0" kern="1200" dirty="0" err="1" smtClean="0">
                <a:solidFill>
                  <a:schemeClr val="tx1"/>
                </a:solidFill>
                <a:effectLst/>
                <a:latin typeface="Helvetica" pitchFamily="34" charset="0"/>
                <a:ea typeface="+mn-ea"/>
                <a:cs typeface="+mn-cs"/>
              </a:rPr>
              <a:t>MSS</a:t>
            </a:r>
            <a:r>
              <a:rPr lang="en-CA" sz="1200" b="0" kern="1200" dirty="0" smtClean="0">
                <a:solidFill>
                  <a:schemeClr val="tx1"/>
                </a:solidFill>
                <a:effectLst/>
                <a:latin typeface="Helvetica" pitchFamily="34" charset="0"/>
                <a:ea typeface="+mn-ea"/>
                <a:cs typeface="+mn-cs"/>
              </a:rPr>
              <a:t> is an example of state actors attempting to divert their direct ties to an attack by outsourcing the work, both for better tools and dodged attribution. In the future, we expect that there will be more examples of nation states going through outsourced, private companies as a mechanism for gaining information. </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17</a:t>
            </a:fld>
            <a:endParaRPr lang="en-US" dirty="0"/>
          </a:p>
        </p:txBody>
      </p:sp>
    </p:spTree>
    <p:extLst>
      <p:ext uri="{BB962C8B-B14F-4D97-AF65-F5344CB8AC3E}">
        <p14:creationId xmlns:p14="http://schemas.microsoft.com/office/powerpoint/2010/main" val="6474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18</a:t>
            </a:fld>
            <a:endParaRPr lang="en-US" dirty="0"/>
          </a:p>
        </p:txBody>
      </p:sp>
    </p:spTree>
    <p:extLst>
      <p:ext uri="{BB962C8B-B14F-4D97-AF65-F5344CB8AC3E}">
        <p14:creationId xmlns:p14="http://schemas.microsoft.com/office/powerpoint/2010/main" val="108425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In May, Canada’s largest telecom company, Bell, announced that it had suffered a data breach that compromised 1.9 million active email addresses and 1,700 customer names and active phone numbers. However, at this time, Bell claims that there are no indications that financial information, passwords, or other sensitive data has been taken. The individual or group responsible for this attack has dumped a portion of the data online as they claim Bell refused to cooperate with them and pay a ransom. The hackers posted and I quote:</a:t>
            </a: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“We are releasing a significant portion of </a:t>
            </a:r>
            <a:r>
              <a:rPr lang="en-CA" sz="1200" kern="1200" dirty="0" err="1" smtClean="0">
                <a:solidFill>
                  <a:schemeClr val="tx1"/>
                </a:solidFill>
                <a:effectLst/>
                <a:latin typeface="Helvetica" pitchFamily="34" charset="0"/>
                <a:ea typeface="+mn-ea"/>
                <a:cs typeface="+mn-cs"/>
              </a:rPr>
              <a:t>Bell.ca's</a:t>
            </a:r>
            <a:r>
              <a:rPr lang="en-CA" sz="1200" kern="1200" dirty="0" smtClean="0">
                <a:solidFill>
                  <a:schemeClr val="tx1"/>
                </a:solidFill>
                <a:effectLst/>
                <a:latin typeface="Helvetica" pitchFamily="34" charset="0"/>
                <a:ea typeface="+mn-ea"/>
                <a:cs typeface="+mn-cs"/>
              </a:rPr>
              <a:t> data due to the fact that they have failed to [cooperate] with us. This shows how Bell doesn't care for its [customers'] safety and they could have avoided this public announcement… Bell, if you don't [cooperate], more will leak :).”</a:t>
            </a: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It is important to note that while this incident coincided with </a:t>
            </a:r>
            <a:r>
              <a:rPr lang="en-CA" sz="1200" kern="1200" dirty="0" err="1" smtClean="0">
                <a:solidFill>
                  <a:schemeClr val="tx1"/>
                </a:solidFill>
                <a:effectLst/>
                <a:latin typeface="Helvetica" pitchFamily="34" charset="0"/>
                <a:ea typeface="+mn-ea"/>
                <a:cs typeface="+mn-cs"/>
              </a:rPr>
              <a:t>WannaCry</a:t>
            </a:r>
            <a:r>
              <a:rPr lang="en-CA" sz="1200" kern="1200" dirty="0" smtClean="0">
                <a:solidFill>
                  <a:schemeClr val="tx1"/>
                </a:solidFill>
                <a:effectLst/>
                <a:latin typeface="Helvetica" pitchFamily="34" charset="0"/>
                <a:ea typeface="+mn-ea"/>
                <a:cs typeface="+mn-cs"/>
              </a:rPr>
              <a:t>, it is not related and Bell is working with Canadian law enforcement to resolve this matter. Bell has asked its users to change their passwords regularly and released a statement saying that it will never ask for a user’s credit card or other personal information by email. </a:t>
            </a:r>
          </a:p>
          <a:p>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In this case, Bell has acknowledged the breach, however, a rising trend is for hackers to release what they claim to be stolen data, but are in fact other easily attainable accounts. The hackers then claim to have a larger set of stolen data that they will release if the organization does not pay a ransom. This is used as a scare tactic but there are a number of ways organizations can avoid a data breach and be confident in their data security.</a:t>
            </a:r>
          </a:p>
          <a:p>
            <a:endParaRPr lang="en-CA" sz="1200" kern="1200" dirty="0" smtClean="0">
              <a:solidFill>
                <a:schemeClr val="tx1"/>
              </a:solidFill>
              <a:effectLst/>
              <a:latin typeface="Helvetica" pitchFamily="34" charset="0"/>
              <a:ea typeface="+mn-ea"/>
              <a:cs typeface="+mn-cs"/>
            </a:endParaRPr>
          </a:p>
          <a:p>
            <a:r>
              <a:rPr lang="en-CA" sz="1200" b="1" kern="1200" dirty="0" smtClean="0">
                <a:solidFill>
                  <a:schemeClr val="tx1"/>
                </a:solidFill>
                <a:effectLst/>
                <a:latin typeface="Helvetica" pitchFamily="34" charset="0"/>
                <a:ea typeface="+mn-ea"/>
                <a:cs typeface="+mn-cs"/>
              </a:rPr>
              <a:t>Recommendations:</a:t>
            </a:r>
          </a:p>
          <a:p>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First, ensure you have the right controls in place to protect your network and data. Simple controls such as disk encryption can help prevent hackers from accessing your data, and Info-Tech’s Mitigation Effectiveness blueprint will help ensure you have the right controls in place to achieve your risk tolerance. </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Second, create a robust incident response plan to ensure your stakeholders know what to do in the event of an incident. This will increase your effectiveness when dealing with incidents and reduce your potential liability. </a:t>
            </a:r>
          </a:p>
          <a:p>
            <a:pPr lvl="0"/>
            <a:endParaRPr lang="en-CA" sz="1200" kern="1200" dirty="0" smtClean="0">
              <a:solidFill>
                <a:schemeClr val="tx1"/>
              </a:solidFill>
              <a:effectLst/>
              <a:latin typeface="Helvetica" pitchFamily="34" charset="0"/>
              <a:ea typeface="+mn-ea"/>
              <a:cs typeface="+mn-cs"/>
            </a:endParaRPr>
          </a:p>
          <a:p>
            <a:pPr lvl="0"/>
            <a:r>
              <a:rPr lang="en-CA" sz="1200" kern="1200" dirty="0" smtClean="0">
                <a:solidFill>
                  <a:schemeClr val="tx1"/>
                </a:solidFill>
                <a:effectLst/>
                <a:latin typeface="Helvetica" pitchFamily="34" charset="0"/>
                <a:ea typeface="+mn-ea"/>
                <a:cs typeface="+mn-cs"/>
              </a:rPr>
              <a:t>Finally, ensure you have an effective security awareness and training program for your end users to protect them from phishing, social engineering, and other threats to your organization. Humans are the weakest link, and therefore, creating awareness and training around policies and procedures is crucial to protect your organization’s data. </a:t>
            </a:r>
          </a:p>
          <a:p>
            <a:pPr lvl="0"/>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I will now pass it over to Cameron for an update on Vault 7. </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19</a:t>
            </a:fld>
            <a:endParaRPr lang="en-US" dirty="0"/>
          </a:p>
        </p:txBody>
      </p:sp>
    </p:spTree>
    <p:extLst>
      <p:ext uri="{BB962C8B-B14F-4D97-AF65-F5344CB8AC3E}">
        <p14:creationId xmlns:p14="http://schemas.microsoft.com/office/powerpoint/2010/main" val="3829564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20</a:t>
            </a:fld>
            <a:endParaRPr lang="en-US" dirty="0"/>
          </a:p>
        </p:txBody>
      </p:sp>
    </p:spTree>
    <p:extLst>
      <p:ext uri="{BB962C8B-B14F-4D97-AF65-F5344CB8AC3E}">
        <p14:creationId xmlns:p14="http://schemas.microsoft.com/office/powerpoint/2010/main" val="82991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000" dirty="0">
                <a:latin typeface="Arial" panose="020B0604020202020204" pitchFamily="34" charset="0"/>
                <a:cs typeface="Arial" panose="020B0604020202020204" pitchFamily="34" charset="0"/>
              </a:rPr>
              <a:t>Good afternoon and welcome to </a:t>
            </a:r>
            <a:r>
              <a:rPr lang="en-CA" sz="1000" dirty="0" smtClean="0">
                <a:latin typeface="Arial" panose="020B0604020202020204" pitchFamily="34" charset="0"/>
                <a:cs typeface="Arial" panose="020B0604020202020204" pitchFamily="34" charset="0"/>
              </a:rPr>
              <a:t>the June 2017</a:t>
            </a:r>
            <a:r>
              <a:rPr lang="en-CA" sz="1000" baseline="0" dirty="0" smtClean="0">
                <a:latin typeface="Arial" panose="020B0604020202020204" pitchFamily="34" charset="0"/>
                <a:cs typeface="Arial" panose="020B0604020202020204" pitchFamily="34" charset="0"/>
              </a:rPr>
              <a:t> Info-Tech </a:t>
            </a:r>
            <a:r>
              <a:rPr lang="en-CA" sz="1000" baseline="0" dirty="0">
                <a:latin typeface="Arial" panose="020B0604020202020204" pitchFamily="34" charset="0"/>
                <a:cs typeface="Arial" panose="020B0604020202020204" pitchFamily="34" charset="0"/>
              </a:rPr>
              <a:t>Threat Landscape Briefing. </a:t>
            </a:r>
            <a:endParaRPr lang="en-CA" sz="1000" dirty="0">
              <a:latin typeface="Arial" panose="020B0604020202020204" pitchFamily="34" charset="0"/>
              <a:cs typeface="Arial" panose="020B0604020202020204" pitchFamily="34" charset="0"/>
            </a:endParaRPr>
          </a:p>
          <a:p>
            <a:pPr>
              <a:defRPr/>
            </a:pPr>
            <a:endParaRPr lang="en-CA"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aseline="0" dirty="0">
                <a:latin typeface="Arial" panose="020B0604020202020204" pitchFamily="34" charset="0"/>
                <a:cs typeface="Arial" panose="020B0604020202020204" pitchFamily="34" charset="0"/>
              </a:rPr>
              <a:t>My name is TJ Minichillo and I am a Senior Director in our Security and Threat Intelligence practice. I will be facilitating </a:t>
            </a:r>
            <a:r>
              <a:rPr lang="en-CA" sz="1000" dirty="0">
                <a:latin typeface="Arial" panose="020B0604020202020204" pitchFamily="34" charset="0"/>
                <a:cs typeface="Arial" panose="020B0604020202020204" pitchFamily="34" charset="0"/>
              </a:rPr>
              <a:t>today’s </a:t>
            </a:r>
            <a:r>
              <a:rPr lang="en-CA" sz="1000" baseline="0" dirty="0" smtClean="0">
                <a:latin typeface="Arial" panose="020B0604020202020204" pitchFamily="34" charset="0"/>
                <a:cs typeface="Arial" panose="020B0604020202020204" pitchFamily="34" charset="0"/>
              </a:rPr>
              <a:t>briefing</a:t>
            </a:r>
            <a:r>
              <a:rPr lang="en-CA" sz="100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0" baseline="0" dirty="0">
                <a:latin typeface="Arial" panose="020B0604020202020204" pitchFamily="34" charset="0"/>
                <a:cs typeface="Arial" panose="020B0604020202020204" pitchFamily="34" charset="0"/>
              </a:rPr>
              <a:t>During today’s discussion we will cover topics related to </a:t>
            </a:r>
            <a:r>
              <a:rPr lang="en-CA" sz="1000" dirty="0" smtClean="0">
                <a:latin typeface="Arial" panose="020B0604020202020204" pitchFamily="34" charset="0"/>
                <a:cs typeface="Arial" panose="020B0604020202020204" pitchFamily="34" charset="0"/>
              </a:rPr>
              <a:t>cybersecurity</a:t>
            </a:r>
            <a:r>
              <a:rPr lang="en-CA" sz="1000" b="0" baseline="0" dirty="0" smtClean="0">
                <a:latin typeface="Arial" panose="020B0604020202020204" pitchFamily="34" charset="0"/>
                <a:cs typeface="Arial" panose="020B0604020202020204" pitchFamily="34" charset="0"/>
              </a:rPr>
              <a:t>, </a:t>
            </a:r>
            <a:r>
              <a:rPr lang="en-CA" sz="1000" dirty="0">
                <a:solidFill>
                  <a:schemeClr val="bg1"/>
                </a:solidFill>
                <a:latin typeface="Arial" panose="020B0604020202020204" pitchFamily="34" charset="0"/>
                <a:cs typeface="Arial" panose="020B0604020202020204" pitchFamily="34" charset="0"/>
              </a:rPr>
              <a:t>threat actor </a:t>
            </a:r>
            <a:r>
              <a:rPr lang="en-CA" sz="1000" dirty="0" smtClean="0">
                <a:solidFill>
                  <a:schemeClr val="bg1"/>
                </a:solidFill>
                <a:latin typeface="Arial" panose="020B0604020202020204" pitchFamily="34" charset="0"/>
                <a:cs typeface="Arial" panose="020B0604020202020204" pitchFamily="34" charset="0"/>
              </a:rPr>
              <a:t>campaigns</a:t>
            </a:r>
            <a:r>
              <a:rPr lang="en-CA" sz="1000" b="0" dirty="0" smtClean="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regulatory</a:t>
            </a:r>
            <a:r>
              <a:rPr lang="en-CA" sz="1000" b="0" dirty="0" smtClean="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compliance</a:t>
            </a:r>
            <a:r>
              <a:rPr lang="en-CA" sz="1000" b="0" dirty="0" smtClean="0">
                <a:solidFill>
                  <a:schemeClr val="bg1"/>
                </a:solidFill>
                <a:latin typeface="Arial" panose="020B0604020202020204" pitchFamily="34" charset="0"/>
                <a:cs typeface="Arial" panose="020B0604020202020204" pitchFamily="34" charset="0"/>
              </a:rPr>
              <a:t>, </a:t>
            </a:r>
            <a:r>
              <a:rPr lang="en-CA" sz="1000" b="0" dirty="0">
                <a:solidFill>
                  <a:schemeClr val="bg1"/>
                </a:solidFill>
                <a:latin typeface="Arial" panose="020B0604020202020204" pitchFamily="34" charset="0"/>
                <a:cs typeface="Arial" panose="020B0604020202020204" pitchFamily="34" charset="0"/>
              </a:rPr>
              <a:t>and </a:t>
            </a:r>
            <a:r>
              <a:rPr lang="en-CA" sz="1000" dirty="0">
                <a:solidFill>
                  <a:schemeClr val="bg1"/>
                </a:solidFill>
                <a:latin typeface="Arial" panose="020B0604020202020204" pitchFamily="34" charset="0"/>
                <a:cs typeface="Arial" panose="020B0604020202020204" pitchFamily="34" charset="0"/>
              </a:rPr>
              <a:t>legal </a:t>
            </a:r>
            <a:r>
              <a:rPr lang="en-CA" sz="1000" b="0" dirty="0" smtClean="0">
                <a:solidFill>
                  <a:schemeClr val="bg1"/>
                </a:solidFill>
                <a:latin typeface="Arial" panose="020B0604020202020204" pitchFamily="34" charset="0"/>
                <a:cs typeface="Arial" panose="020B0604020202020204" pitchFamily="34" charset="0"/>
              </a:rPr>
              <a:t>issues</a:t>
            </a:r>
            <a:r>
              <a:rPr lang="en-CA" sz="1000" b="0" dirty="0">
                <a:solidFill>
                  <a:schemeClr val="bg1"/>
                </a:solidFill>
                <a:latin typeface="Arial" panose="020B0604020202020204" pitchFamily="34" charset="0"/>
                <a:cs typeface="Arial" panose="020B0604020202020204" pitchFamily="34" charset="0"/>
              </a:rPr>
              <a:t>,</a:t>
            </a:r>
            <a:r>
              <a:rPr lang="en-CA" sz="1000" b="0" baseline="0" dirty="0">
                <a:solidFill>
                  <a:schemeClr val="bg1"/>
                </a:solidFill>
                <a:latin typeface="Arial" panose="020B0604020202020204" pitchFamily="34" charset="0"/>
                <a:cs typeface="Arial" panose="020B0604020202020204" pitchFamily="34" charset="0"/>
              </a:rPr>
              <a:t> and threat actor exploits and t</a:t>
            </a:r>
            <a:r>
              <a:rPr lang="en-CA" sz="1000" b="0" dirty="0">
                <a:solidFill>
                  <a:schemeClr val="bg1"/>
                </a:solidFill>
                <a:latin typeface="Arial" panose="020B0604020202020204" pitchFamily="34" charset="0"/>
                <a:cs typeface="Arial" panose="020B0604020202020204" pitchFamily="34" charset="0"/>
              </a:rPr>
              <a:t>actics.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0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dirty="0">
                <a:solidFill>
                  <a:schemeClr val="bg1"/>
                </a:solidFill>
                <a:latin typeface="Arial" panose="020B0604020202020204" pitchFamily="34" charset="0"/>
                <a:cs typeface="Arial" panose="020B0604020202020204" pitchFamily="34" charset="0"/>
              </a:rPr>
              <a:t>Our</a:t>
            </a:r>
            <a:r>
              <a:rPr lang="en-CA" sz="1000" b="0" baseline="0" dirty="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cybersecurity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b="0" baseline="0" dirty="0">
                <a:solidFill>
                  <a:schemeClr val="bg1"/>
                </a:solidFill>
                <a:latin typeface="Arial" panose="020B0604020202020204" pitchFamily="34" charset="0"/>
                <a:cs typeface="Arial" panose="020B0604020202020204" pitchFamily="34" charset="0"/>
              </a:rPr>
              <a:t>covers h</a:t>
            </a:r>
            <a:r>
              <a:rPr lang="en-CA" sz="1000" b="0" dirty="0">
                <a:solidFill>
                  <a:schemeClr val="bg1"/>
                </a:solidFill>
                <a:latin typeface="Arial" panose="020B0604020202020204" pitchFamily="34" charset="0"/>
                <a:cs typeface="Arial" panose="020B0604020202020204" pitchFamily="34" charset="0"/>
              </a:rPr>
              <a:t>igh-level </a:t>
            </a:r>
            <a:r>
              <a:rPr lang="en-CA" sz="1000" b="0" dirty="0" smtClean="0">
                <a:solidFill>
                  <a:schemeClr val="bg1"/>
                </a:solidFill>
                <a:latin typeface="Arial" panose="020B0604020202020204" pitchFamily="34" charset="0"/>
                <a:cs typeface="Arial" panose="020B0604020202020204" pitchFamily="34" charset="0"/>
              </a:rPr>
              <a:t>topics, </a:t>
            </a:r>
            <a:r>
              <a:rPr lang="en-CA" sz="1000" b="0" dirty="0">
                <a:solidFill>
                  <a:schemeClr val="bg1"/>
                </a:solidFill>
                <a:latin typeface="Arial" panose="020B0604020202020204" pitchFamily="34" charset="0"/>
                <a:cs typeface="Arial" panose="020B0604020202020204" pitchFamily="34" charset="0"/>
              </a:rPr>
              <a:t>such as threat trends, data breaches, control strategies, and exposure to </a:t>
            </a:r>
            <a:r>
              <a:rPr lang="en-CA" sz="1000" b="0" dirty="0" smtClean="0">
                <a:solidFill>
                  <a:schemeClr val="bg1"/>
                </a:solidFill>
                <a:latin typeface="Arial" panose="020B0604020202020204" pitchFamily="34" charset="0"/>
                <a:cs typeface="Arial" panose="020B0604020202020204" pitchFamily="34" charset="0"/>
              </a:rPr>
              <a:t>vulnerabilities, </a:t>
            </a:r>
            <a:r>
              <a:rPr lang="en-CA" sz="1000" b="0" dirty="0">
                <a:solidFill>
                  <a:schemeClr val="bg1"/>
                </a:solidFill>
                <a:latin typeface="Arial" panose="020B0604020202020204" pitchFamily="34" charset="0"/>
                <a:cs typeface="Arial" panose="020B0604020202020204" pitchFamily="34" charset="0"/>
              </a:rPr>
              <a:t>that act to broaden your understanding of the </a:t>
            </a:r>
            <a:r>
              <a:rPr lang="en-CA" sz="1000" b="0" dirty="0" smtClean="0">
                <a:solidFill>
                  <a:schemeClr val="bg1"/>
                </a:solidFill>
                <a:latin typeface="Arial" panose="020B0604020202020204" pitchFamily="34" charset="0"/>
                <a:cs typeface="Arial" panose="020B0604020202020204" pitchFamily="34" charset="0"/>
              </a:rPr>
              <a:t>cybersecurity </a:t>
            </a:r>
            <a:r>
              <a:rPr lang="en-CA" sz="1000" b="0" dirty="0">
                <a:solidFill>
                  <a:schemeClr val="bg1"/>
                </a:solidFill>
                <a:latin typeface="Arial" panose="020B0604020202020204" pitchFamily="34" charset="0"/>
                <a:cs typeface="Arial" panose="020B0604020202020204" pitchFamily="34" charset="0"/>
              </a:rPr>
              <a:t>impact </a:t>
            </a:r>
            <a:r>
              <a:rPr lang="en-CA" sz="1000" dirty="0">
                <a:solidFill>
                  <a:schemeClr val="bg1"/>
                </a:solidFill>
                <a:latin typeface="Arial" panose="020B0604020202020204" pitchFamily="34" charset="0"/>
                <a:cs typeface="Arial" panose="020B0604020202020204" pitchFamily="34" charset="0"/>
              </a:rPr>
              <a:t>on </a:t>
            </a:r>
            <a:r>
              <a:rPr lang="en-CA" sz="1000" b="0" dirty="0" smtClean="0">
                <a:solidFill>
                  <a:schemeClr val="bg1"/>
                </a:solidFill>
                <a:latin typeface="Arial" panose="020B0604020202020204" pitchFamily="34" charset="0"/>
                <a:cs typeface="Arial" panose="020B0604020202020204" pitchFamily="34" charset="0"/>
              </a:rPr>
              <a:t>your </a:t>
            </a:r>
            <a:r>
              <a:rPr lang="en-CA" sz="1000" b="0" dirty="0">
                <a:solidFill>
                  <a:schemeClr val="bg1"/>
                </a:solidFill>
                <a:latin typeface="Arial" panose="020B0604020202020204" pitchFamily="34" charset="0"/>
                <a:cs typeface="Arial" panose="020B0604020202020204" pitchFamily="34" charset="0"/>
              </a:rPr>
              <a:t>business.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baseline="0" dirty="0">
                <a:solidFill>
                  <a:schemeClr val="bg1"/>
                </a:solidFill>
                <a:latin typeface="Arial" panose="020B0604020202020204" pitchFamily="34" charset="0"/>
                <a:cs typeface="Arial" panose="020B0604020202020204" pitchFamily="34" charset="0"/>
              </a:rPr>
              <a:t>Our </a:t>
            </a:r>
            <a:r>
              <a:rPr lang="en-CA" sz="1000" dirty="0">
                <a:solidFill>
                  <a:schemeClr val="bg1"/>
                </a:solidFill>
                <a:latin typeface="Arial" panose="020B0604020202020204" pitchFamily="34" charset="0"/>
                <a:cs typeface="Arial" panose="020B0604020202020204" pitchFamily="34" charset="0"/>
              </a:rPr>
              <a:t>threat actor campaign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b="0" baseline="0" dirty="0">
                <a:solidFill>
                  <a:schemeClr val="bg1"/>
                </a:solidFill>
                <a:latin typeface="Arial" panose="020B0604020202020204" pitchFamily="34" charset="0"/>
                <a:cs typeface="Arial" panose="020B0604020202020204" pitchFamily="34" charset="0"/>
              </a:rPr>
              <a:t>covers topics related to </a:t>
            </a:r>
            <a:r>
              <a:rPr lang="en-CA" sz="1000" dirty="0">
                <a:solidFill>
                  <a:schemeClr val="bg1"/>
                </a:solidFill>
                <a:latin typeface="Arial" panose="020B0604020202020204" pitchFamily="34" charset="0"/>
                <a:cs typeface="Arial" panose="020B0604020202020204" pitchFamily="34" charset="0"/>
              </a:rPr>
              <a:t>nation </a:t>
            </a:r>
            <a:r>
              <a:rPr lang="en-CA" sz="1000" dirty="0" smtClean="0">
                <a:solidFill>
                  <a:schemeClr val="bg1"/>
                </a:solidFill>
                <a:latin typeface="Arial" panose="020B0604020202020204" pitchFamily="34" charset="0"/>
                <a:cs typeface="Arial" panose="020B0604020202020204" pitchFamily="34" charset="0"/>
              </a:rPr>
              <a:t>states</a:t>
            </a:r>
            <a:r>
              <a:rPr lang="en-CA" sz="1000" b="0" dirty="0" smtClean="0">
                <a:solidFill>
                  <a:schemeClr val="bg1"/>
                </a:solidFill>
                <a:latin typeface="Arial" panose="020B0604020202020204" pitchFamily="34" charset="0"/>
                <a:cs typeface="Arial" panose="020B0604020202020204" pitchFamily="34" charset="0"/>
              </a:rPr>
              <a:t>, cybercriminals</a:t>
            </a:r>
            <a:r>
              <a:rPr lang="en-CA" sz="1000" b="0" dirty="0">
                <a:solidFill>
                  <a:schemeClr val="bg1"/>
                </a:solidFill>
                <a:latin typeface="Arial" panose="020B0604020202020204" pitchFamily="34" charset="0"/>
                <a:cs typeface="Arial" panose="020B0604020202020204" pitchFamily="34" charset="0"/>
              </a:rPr>
              <a:t>, and hacktivists orchestrating campaigns designed</a:t>
            </a:r>
            <a:r>
              <a:rPr lang="en-CA" sz="1000" b="0" baseline="0" dirty="0">
                <a:solidFill>
                  <a:schemeClr val="bg1"/>
                </a:solidFill>
                <a:latin typeface="Arial" panose="020B0604020202020204" pitchFamily="34" charset="0"/>
                <a:cs typeface="Arial" panose="020B0604020202020204" pitchFamily="34" charset="0"/>
              </a:rPr>
              <a:t> to </a:t>
            </a:r>
            <a:r>
              <a:rPr lang="en-CA" sz="1000" b="0" dirty="0">
                <a:solidFill>
                  <a:schemeClr val="bg1"/>
                </a:solidFill>
                <a:latin typeface="Arial" panose="020B0604020202020204" pitchFamily="34" charset="0"/>
                <a:cs typeface="Arial" panose="020B0604020202020204" pitchFamily="34" charset="0"/>
              </a:rPr>
              <a:t>compromise networks and exfiltrate sensitive data.</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dirty="0">
                <a:solidFill>
                  <a:schemeClr val="bg1"/>
                </a:solidFill>
                <a:latin typeface="Arial" panose="020B0604020202020204" pitchFamily="34" charset="0"/>
                <a:cs typeface="Arial" panose="020B0604020202020204" pitchFamily="34" charset="0"/>
              </a:rPr>
              <a:t>Our </a:t>
            </a:r>
            <a:r>
              <a:rPr lang="en-CA" sz="1000" dirty="0" smtClean="0">
                <a:solidFill>
                  <a:schemeClr val="bg1"/>
                </a:solidFill>
                <a:latin typeface="Arial" panose="020B0604020202020204" pitchFamily="34" charset="0"/>
                <a:cs typeface="Arial" panose="020B0604020202020204" pitchFamily="34" charset="0"/>
              </a:rPr>
              <a:t>regulatory</a:t>
            </a:r>
            <a:r>
              <a:rPr lang="en-CA" sz="1000" b="0" dirty="0" smtClean="0">
                <a:solidFill>
                  <a:schemeClr val="bg1"/>
                </a:solidFill>
                <a:latin typeface="Arial" panose="020B0604020202020204" pitchFamily="34" charset="0"/>
                <a:cs typeface="Arial" panose="020B0604020202020204" pitchFamily="34" charset="0"/>
              </a:rPr>
              <a:t>, </a:t>
            </a:r>
            <a:r>
              <a:rPr lang="en-CA" sz="1000" dirty="0" smtClean="0">
                <a:solidFill>
                  <a:schemeClr val="bg1"/>
                </a:solidFill>
                <a:latin typeface="Arial" panose="020B0604020202020204" pitchFamily="34" charset="0"/>
                <a:cs typeface="Arial" panose="020B0604020202020204" pitchFamily="34" charset="0"/>
              </a:rPr>
              <a:t>compliance</a:t>
            </a:r>
            <a:r>
              <a:rPr lang="en-CA" sz="1000" b="0" dirty="0" smtClean="0">
                <a:solidFill>
                  <a:schemeClr val="bg1"/>
                </a:solidFill>
                <a:latin typeface="Arial" panose="020B0604020202020204" pitchFamily="34" charset="0"/>
                <a:cs typeface="Arial" panose="020B0604020202020204" pitchFamily="34" charset="0"/>
              </a:rPr>
              <a:t>, </a:t>
            </a:r>
            <a:r>
              <a:rPr lang="en-CA" sz="1000" b="0" dirty="0">
                <a:solidFill>
                  <a:schemeClr val="bg1"/>
                </a:solidFill>
                <a:latin typeface="Arial" panose="020B0604020202020204" pitchFamily="34" charset="0"/>
                <a:cs typeface="Arial" panose="020B0604020202020204" pitchFamily="34" charset="0"/>
              </a:rPr>
              <a:t>and </a:t>
            </a:r>
            <a:r>
              <a:rPr lang="en-CA" sz="1000" dirty="0">
                <a:solidFill>
                  <a:schemeClr val="bg1"/>
                </a:solidFill>
                <a:latin typeface="Arial" panose="020B0604020202020204" pitchFamily="34" charset="0"/>
                <a:cs typeface="Arial" panose="020B0604020202020204" pitchFamily="34" charset="0"/>
              </a:rPr>
              <a:t>legal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b="0" baseline="0" dirty="0">
                <a:solidFill>
                  <a:schemeClr val="bg1"/>
                </a:solidFill>
                <a:latin typeface="Arial" panose="020B0604020202020204" pitchFamily="34" charset="0"/>
                <a:cs typeface="Arial" panose="020B0604020202020204" pitchFamily="34" charset="0"/>
              </a:rPr>
              <a:t>covers t</a:t>
            </a:r>
            <a:r>
              <a:rPr lang="en-CA" sz="1000" b="0" dirty="0">
                <a:solidFill>
                  <a:schemeClr val="bg1"/>
                </a:solidFill>
                <a:latin typeface="Arial" panose="020B0604020202020204" pitchFamily="34" charset="0"/>
                <a:cs typeface="Arial" panose="020B0604020202020204" pitchFamily="34" charset="0"/>
              </a:rPr>
              <a:t>rends in the global regulatory and legal landscape with the potential to impact compliance adherences or disrupt business operations.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dirty="0">
                <a:solidFill>
                  <a:schemeClr val="bg1"/>
                </a:solidFill>
                <a:latin typeface="Arial" panose="020B0604020202020204" pitchFamily="34" charset="0"/>
                <a:cs typeface="Arial" panose="020B0604020202020204" pitchFamily="34" charset="0"/>
              </a:rPr>
              <a:t>And lastly</a:t>
            </a:r>
            <a:r>
              <a:rPr lang="en-CA" sz="1000" dirty="0">
                <a:solidFill>
                  <a:schemeClr val="bg1"/>
                </a:solidFill>
                <a:latin typeface="Arial" panose="020B0604020202020204" pitchFamily="34" charset="0"/>
                <a:cs typeface="Arial" panose="020B0604020202020204" pitchFamily="34" charset="0"/>
              </a:rPr>
              <a:t>,</a:t>
            </a:r>
            <a:r>
              <a:rPr lang="en-CA" sz="1000" b="0" dirty="0">
                <a:solidFill>
                  <a:schemeClr val="bg1"/>
                </a:solidFill>
                <a:latin typeface="Arial" panose="020B0604020202020204" pitchFamily="34" charset="0"/>
                <a:cs typeface="Arial" panose="020B0604020202020204" pitchFamily="34" charset="0"/>
              </a:rPr>
              <a:t> our </a:t>
            </a:r>
            <a:r>
              <a:rPr lang="en-CA" sz="1000" dirty="0">
                <a:solidFill>
                  <a:schemeClr val="bg1"/>
                </a:solidFill>
                <a:latin typeface="Arial" panose="020B0604020202020204" pitchFamily="34" charset="0"/>
                <a:cs typeface="Arial" panose="020B0604020202020204" pitchFamily="34" charset="0"/>
              </a:rPr>
              <a:t>exploitation </a:t>
            </a:r>
            <a:r>
              <a:rPr lang="en-CA" sz="1000" b="0" dirty="0" smtClean="0">
                <a:solidFill>
                  <a:schemeClr val="bg1"/>
                </a:solidFill>
                <a:latin typeface="Arial" panose="020B0604020202020204" pitchFamily="34" charset="0"/>
                <a:cs typeface="Arial" panose="020B0604020202020204" pitchFamily="34" charset="0"/>
              </a:rPr>
              <a:t>and </a:t>
            </a:r>
            <a:r>
              <a:rPr lang="en-CA" sz="1000" dirty="0">
                <a:solidFill>
                  <a:schemeClr val="bg1"/>
                </a:solidFill>
                <a:latin typeface="Arial" panose="020B0604020202020204" pitchFamily="34" charset="0"/>
                <a:cs typeface="Arial" panose="020B0604020202020204" pitchFamily="34" charset="0"/>
              </a:rPr>
              <a:t>tactics </a:t>
            </a:r>
            <a:r>
              <a:rPr lang="en-CA" sz="1000" b="0" baseline="0" dirty="0" smtClean="0">
                <a:solidFill>
                  <a:schemeClr val="bg1"/>
                </a:solidFill>
                <a:latin typeface="Arial" panose="020B0604020202020204" pitchFamily="34" charset="0"/>
                <a:cs typeface="Arial" panose="020B0604020202020204" pitchFamily="34" charset="0"/>
              </a:rPr>
              <a:t>section </a:t>
            </a:r>
            <a:r>
              <a:rPr lang="en-CA" sz="1000" dirty="0">
                <a:solidFill>
                  <a:schemeClr val="bg1"/>
                </a:solidFill>
                <a:latin typeface="Arial" panose="020B0604020202020204" pitchFamily="34" charset="0"/>
                <a:cs typeface="Arial" panose="020B0604020202020204" pitchFamily="34" charset="0"/>
              </a:rPr>
              <a:t>provides </a:t>
            </a:r>
            <a:r>
              <a:rPr lang="en-CA" sz="1000" b="0" baseline="0" dirty="0" smtClean="0">
                <a:solidFill>
                  <a:schemeClr val="bg1"/>
                </a:solidFill>
                <a:latin typeface="Arial" panose="020B0604020202020204" pitchFamily="34" charset="0"/>
                <a:cs typeface="Arial" panose="020B0604020202020204" pitchFamily="34" charset="0"/>
              </a:rPr>
              <a:t>i</a:t>
            </a:r>
            <a:r>
              <a:rPr lang="en-CA" sz="1000" b="0" dirty="0" smtClean="0">
                <a:solidFill>
                  <a:schemeClr val="bg1"/>
                </a:solidFill>
                <a:latin typeface="Arial" panose="020B0604020202020204" pitchFamily="34" charset="0"/>
                <a:cs typeface="Arial" panose="020B0604020202020204" pitchFamily="34" charset="0"/>
              </a:rPr>
              <a:t>nformation </a:t>
            </a:r>
            <a:r>
              <a:rPr lang="en-CA" sz="1000" b="0" dirty="0">
                <a:solidFill>
                  <a:schemeClr val="bg1"/>
                </a:solidFill>
                <a:latin typeface="Arial" panose="020B0604020202020204" pitchFamily="34" charset="0"/>
                <a:cs typeface="Arial" panose="020B0604020202020204" pitchFamily="34" charset="0"/>
              </a:rPr>
              <a:t>related to the tools, tactics, and exploits </a:t>
            </a:r>
            <a:r>
              <a:rPr lang="en-CA" sz="1000" dirty="0">
                <a:solidFill>
                  <a:schemeClr val="bg1"/>
                </a:solidFill>
                <a:latin typeface="Arial" panose="020B0604020202020204" pitchFamily="34" charset="0"/>
                <a:cs typeface="Arial" panose="020B0604020202020204" pitchFamily="34" charset="0"/>
              </a:rPr>
              <a:t>threat actors </a:t>
            </a:r>
            <a:r>
              <a:rPr lang="en-CA" sz="1000" b="0" dirty="0" smtClean="0">
                <a:solidFill>
                  <a:schemeClr val="bg1"/>
                </a:solidFill>
                <a:latin typeface="Arial" panose="020B0604020202020204" pitchFamily="34" charset="0"/>
                <a:cs typeface="Arial" panose="020B0604020202020204" pitchFamily="34" charset="0"/>
              </a:rPr>
              <a:t>are </a:t>
            </a:r>
            <a:r>
              <a:rPr lang="en-CA" sz="1000" b="0" dirty="0">
                <a:solidFill>
                  <a:schemeClr val="bg1"/>
                </a:solidFill>
                <a:latin typeface="Arial" panose="020B0604020202020204" pitchFamily="34" charset="0"/>
                <a:cs typeface="Arial" panose="020B0604020202020204" pitchFamily="34" charset="0"/>
              </a:rPr>
              <a:t>leveraging in their attack campaigns.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000" b="0" dirty="0">
                <a:solidFill>
                  <a:schemeClr val="bg1"/>
                </a:solidFill>
                <a:latin typeface="Arial" panose="020B0604020202020204" pitchFamily="34" charset="0"/>
                <a:cs typeface="Arial" panose="020B0604020202020204" pitchFamily="34" charset="0"/>
              </a:rPr>
              <a:t/>
            </a:r>
            <a:br>
              <a:rPr lang="en-CA" sz="1000" b="0" dirty="0">
                <a:solidFill>
                  <a:schemeClr val="bg1"/>
                </a:solidFill>
                <a:latin typeface="Arial" panose="020B0604020202020204" pitchFamily="34" charset="0"/>
                <a:cs typeface="Arial" panose="020B0604020202020204" pitchFamily="34" charset="0"/>
              </a:rPr>
            </a:br>
            <a:r>
              <a:rPr lang="en-CA" sz="1000" b="1" baseline="0" dirty="0">
                <a:solidFill>
                  <a:schemeClr val="bg1"/>
                </a:solidFill>
                <a:latin typeface="Arial" panose="020B0604020202020204" pitchFamily="34" charset="0"/>
                <a:cs typeface="Arial" panose="020B0604020202020204" pitchFamily="34" charset="0"/>
              </a:rPr>
              <a:t>&lt;&lt;&lt;Advance to the next slide.&gt;&gt;&gt;</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0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256990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21</a:t>
            </a:fld>
            <a:endParaRPr lang="en-US" dirty="0"/>
          </a:p>
        </p:txBody>
      </p:sp>
    </p:spTree>
    <p:extLst>
      <p:ext uri="{BB962C8B-B14F-4D97-AF65-F5344CB8AC3E}">
        <p14:creationId xmlns:p14="http://schemas.microsoft.com/office/powerpoint/2010/main" val="61631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To date, WikiLeaks has posted 12 installments to their Vault 7 releases. Many of these releases describe a single tool or toolset, but there are some – particularly the first leak (Year Zero) – which outline broader programs or wide-ranging attack types.</a:t>
            </a:r>
          </a:p>
          <a:p>
            <a:r>
              <a:rPr lang="en-CA" sz="1200" kern="1200" dirty="0" smtClean="0">
                <a:solidFill>
                  <a:schemeClr val="tx1"/>
                </a:solidFill>
                <a:effectLst/>
                <a:latin typeface="Helvetica" pitchFamily="34" charset="0"/>
                <a:ea typeface="+mn-ea"/>
                <a:cs typeface="+mn-cs"/>
              </a:rPr>
              <a:t>In most cases, the code name of the release is related to the tool or toolset described therein. Apart from the initial release, very few of these leaks have gained widespread attention, and a great deal of the attention that has been generated is due more to the political ramifications, particularly of the UMBRAGE releases, rather than the defense ramifications.</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22</a:t>
            </a:fld>
            <a:endParaRPr lang="en-US" dirty="0"/>
          </a:p>
        </p:txBody>
      </p:sp>
    </p:spTree>
    <p:extLst>
      <p:ext uri="{BB962C8B-B14F-4D97-AF65-F5344CB8AC3E}">
        <p14:creationId xmlns:p14="http://schemas.microsoft.com/office/powerpoint/2010/main" val="296039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What have we learned in the four-plus months since the initial Vault 7 leaks?</a:t>
            </a:r>
          </a:p>
          <a:p>
            <a:r>
              <a:rPr lang="en-CA" sz="1200" kern="1200" dirty="0" smtClean="0">
                <a:solidFill>
                  <a:schemeClr val="tx1"/>
                </a:solidFill>
                <a:effectLst/>
                <a:latin typeface="Helvetica" pitchFamily="34" charset="0"/>
                <a:ea typeface="+mn-ea"/>
                <a:cs typeface="+mn-cs"/>
              </a:rPr>
              <a:t>Our view here at Info-Tech is largely unchanged since that time, but several important lessons bear repeating:</a:t>
            </a:r>
          </a:p>
          <a:p>
            <a:pPr lvl="0"/>
            <a:r>
              <a:rPr lang="en-CA" sz="1200" b="1" kern="1200" dirty="0" smtClean="0">
                <a:solidFill>
                  <a:schemeClr val="tx1"/>
                </a:solidFill>
                <a:effectLst/>
                <a:latin typeface="Helvetica" pitchFamily="34" charset="0"/>
                <a:ea typeface="+mn-ea"/>
                <a:cs typeface="+mn-cs"/>
              </a:rPr>
              <a:t>Nothing is 100% secure</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As a security professional, it is important to quickly dismiss the notion that any organization can be absolutely secure. These leaks have described critical vulnerabilities in nearly every popular operating system on the market, along with several software and hardware platforms.</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The strong reminder provided by these leaks should serve to reinforce skepticism in the reliability of any single system, and to refocus efforts on 1) a defense-in-depth approach and 2) the more important question of: if we can’t be 100% secure, what can we do to be more secure tomorrow than we were yesterday?</a:t>
            </a:r>
          </a:p>
          <a:p>
            <a:pPr lvl="0"/>
            <a:r>
              <a:rPr lang="en-CA" sz="1200" b="1" kern="1200" dirty="0" smtClean="0">
                <a:solidFill>
                  <a:schemeClr val="tx1"/>
                </a:solidFill>
                <a:effectLst/>
                <a:latin typeface="Helvetica" pitchFamily="34" charset="0"/>
                <a:ea typeface="+mn-ea"/>
                <a:cs typeface="+mn-cs"/>
              </a:rPr>
              <a:t>Eavesdroppers and external entities are </a:t>
            </a:r>
            <a:r>
              <a:rPr lang="en-CA" sz="1200" b="1" i="1" kern="1200" dirty="0" smtClean="0">
                <a:solidFill>
                  <a:schemeClr val="tx1"/>
                </a:solidFill>
                <a:effectLst/>
                <a:latin typeface="Helvetica" pitchFamily="34" charset="0"/>
                <a:ea typeface="+mn-ea"/>
                <a:cs typeface="+mn-cs"/>
              </a:rPr>
              <a:t>everywhere</a:t>
            </a:r>
            <a:r>
              <a:rPr lang="en-CA" sz="1200" b="1" kern="1200" dirty="0" smtClean="0">
                <a:solidFill>
                  <a:schemeClr val="tx1"/>
                </a:solidFill>
                <a:effectLst/>
                <a:latin typeface="Helvetica" pitchFamily="34" charset="0"/>
                <a:ea typeface="+mn-ea"/>
                <a:cs typeface="+mn-cs"/>
              </a:rPr>
              <a:t>.</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It was eye opening to see just how deeply embedded were some of the malware variants described in the Vault 7 leaks.</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Many attacks were described that were meant to be initiated during the supply chain and/or embedded in firmware. These types of attacks leave the end user helpless – the device is compromised before the end user ever touches it, and it cannot be cleaned even by a complete device wipe.</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Once again, these attack disclosures should further validate a skeptical and cautious approach to trust from a security point of view.</a:t>
            </a:r>
          </a:p>
          <a:p>
            <a:pPr lvl="0"/>
            <a:r>
              <a:rPr lang="en-CA" sz="1200" b="1" kern="1200" dirty="0" smtClean="0">
                <a:solidFill>
                  <a:schemeClr val="tx1"/>
                </a:solidFill>
                <a:effectLst/>
                <a:latin typeface="Helvetica" pitchFamily="34" charset="0"/>
                <a:ea typeface="+mn-ea"/>
                <a:cs typeface="+mn-cs"/>
              </a:rPr>
              <a:t>Diligent patching practices are crucial</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While many of these vulnerabilities are severe, many of them had also already been patched prior to the </a:t>
            </a:r>
            <a:r>
              <a:rPr lang="en-CA" sz="1200" kern="1200" dirty="0" err="1" smtClean="0">
                <a:solidFill>
                  <a:schemeClr val="tx1"/>
                </a:solidFill>
                <a:effectLst/>
                <a:latin typeface="Helvetica" pitchFamily="34" charset="0"/>
                <a:ea typeface="+mn-ea"/>
                <a:cs typeface="+mn-cs"/>
              </a:rPr>
              <a:t>Wikileaks</a:t>
            </a:r>
            <a:r>
              <a:rPr lang="en-CA" sz="1200" kern="1200" dirty="0" smtClean="0">
                <a:solidFill>
                  <a:schemeClr val="tx1"/>
                </a:solidFill>
                <a:effectLst/>
                <a:latin typeface="Helvetica" pitchFamily="34" charset="0"/>
                <a:ea typeface="+mn-ea"/>
                <a:cs typeface="+mn-cs"/>
              </a:rPr>
              <a:t> dump.</a:t>
            </a:r>
          </a:p>
          <a:p>
            <a:pPr marL="628650" lvl="1"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This was evidenced in painful reality through the recent </a:t>
            </a:r>
            <a:r>
              <a:rPr lang="en-CA" sz="1200" kern="1200" dirty="0" err="1" smtClean="0">
                <a:solidFill>
                  <a:schemeClr val="tx1"/>
                </a:solidFill>
                <a:effectLst/>
                <a:latin typeface="Helvetica" pitchFamily="34" charset="0"/>
                <a:ea typeface="+mn-ea"/>
                <a:cs typeface="+mn-cs"/>
              </a:rPr>
              <a:t>WannaCry</a:t>
            </a:r>
            <a:r>
              <a:rPr lang="en-CA" sz="1200" kern="1200" dirty="0" smtClean="0">
                <a:solidFill>
                  <a:schemeClr val="tx1"/>
                </a:solidFill>
                <a:effectLst/>
                <a:latin typeface="Helvetica" pitchFamily="34" charset="0"/>
                <a:ea typeface="+mn-ea"/>
                <a:cs typeface="+mn-cs"/>
              </a:rPr>
              <a:t> attacks, which affected unpatched Windows systems.</a:t>
            </a:r>
          </a:p>
          <a:p>
            <a:pPr marL="1085850" lvl="2" indent="-171450">
              <a:buFont typeface="Courier New" panose="02070309020205020404" pitchFamily="49" charset="0"/>
              <a:buChar char="o"/>
            </a:pPr>
            <a:r>
              <a:rPr lang="en-CA" sz="1200" kern="1200" dirty="0" smtClean="0">
                <a:solidFill>
                  <a:schemeClr val="tx1"/>
                </a:solidFill>
                <a:effectLst/>
                <a:latin typeface="Helvetica" pitchFamily="34" charset="0"/>
                <a:ea typeface="+mn-ea"/>
                <a:cs typeface="+mn-cs"/>
              </a:rPr>
              <a:t>This is a prime example of an allegedly known but undisclosed vulnerability coming to haunt the security community.</a:t>
            </a:r>
          </a:p>
          <a:p>
            <a:pPr marL="1085850" lvl="2" indent="-171450">
              <a:buFont typeface="Courier New" panose="02070309020205020404" pitchFamily="49" charset="0"/>
              <a:buChar char="o"/>
            </a:pPr>
            <a:r>
              <a:rPr lang="en-CA" sz="1200" kern="1200" dirty="0" smtClean="0">
                <a:solidFill>
                  <a:schemeClr val="tx1"/>
                </a:solidFill>
                <a:effectLst/>
                <a:latin typeface="Helvetica" pitchFamily="34" charset="0"/>
                <a:ea typeface="+mn-ea"/>
                <a:cs typeface="+mn-cs"/>
              </a:rPr>
              <a:t>The Shadow Brokers leaked the </a:t>
            </a:r>
            <a:r>
              <a:rPr lang="en-CA" sz="1200" kern="1200" dirty="0" err="1" smtClean="0">
                <a:solidFill>
                  <a:schemeClr val="tx1"/>
                </a:solidFill>
                <a:effectLst/>
                <a:latin typeface="Helvetica" pitchFamily="34" charset="0"/>
                <a:ea typeface="+mn-ea"/>
                <a:cs typeface="+mn-cs"/>
              </a:rPr>
              <a:t>EternalBlue</a:t>
            </a:r>
            <a:r>
              <a:rPr lang="en-CA" sz="1200" kern="1200" dirty="0" smtClean="0">
                <a:solidFill>
                  <a:schemeClr val="tx1"/>
                </a:solidFill>
                <a:effectLst/>
                <a:latin typeface="Helvetica" pitchFamily="34" charset="0"/>
                <a:ea typeface="+mn-ea"/>
                <a:cs typeface="+mn-cs"/>
              </a:rPr>
              <a:t> vulnerability in mid-April 2017, and one month later it was leveraged to cause mass damage, loss, and confusion through the </a:t>
            </a:r>
            <a:r>
              <a:rPr lang="en-CA" sz="1200" kern="1200" dirty="0" err="1" smtClean="0">
                <a:solidFill>
                  <a:schemeClr val="tx1"/>
                </a:solidFill>
                <a:effectLst/>
                <a:latin typeface="Helvetica" pitchFamily="34" charset="0"/>
                <a:ea typeface="+mn-ea"/>
                <a:cs typeface="+mn-cs"/>
              </a:rPr>
              <a:t>WannaCry</a:t>
            </a:r>
            <a:r>
              <a:rPr lang="en-CA" sz="1200" kern="1200" dirty="0" smtClean="0">
                <a:solidFill>
                  <a:schemeClr val="tx1"/>
                </a:solidFill>
                <a:effectLst/>
                <a:latin typeface="Helvetica" pitchFamily="34" charset="0"/>
                <a:ea typeface="+mn-ea"/>
                <a:cs typeface="+mn-cs"/>
              </a:rPr>
              <a:t> ransomware attack.</a:t>
            </a:r>
          </a:p>
          <a:p>
            <a:pPr marL="1085850" lvl="2" indent="-171450">
              <a:buFont typeface="Courier New" panose="02070309020205020404" pitchFamily="49" charset="0"/>
              <a:buChar char="o"/>
            </a:pPr>
            <a:r>
              <a:rPr lang="en-CA" sz="1200" kern="1200" dirty="0" smtClean="0">
                <a:solidFill>
                  <a:schemeClr val="tx1"/>
                </a:solidFill>
                <a:effectLst/>
                <a:latin typeface="Helvetica" pitchFamily="34" charset="0"/>
                <a:ea typeface="+mn-ea"/>
                <a:cs typeface="+mn-cs"/>
              </a:rPr>
              <a:t>In many cases, organizations that had been patching in a timely manner were protected from this epidemic, while others who remained unpatched for reasons (some defensible, others less so).</a:t>
            </a:r>
          </a:p>
          <a:p>
            <a:pPr marL="1085850" lvl="2" indent="-171450">
              <a:buFont typeface="Courier New" panose="02070309020205020404" pitchFamily="49" charset="0"/>
              <a:buChar char="o"/>
            </a:pPr>
            <a:r>
              <a:rPr lang="en-CA" sz="1200" kern="1200" dirty="0" err="1" smtClean="0">
                <a:solidFill>
                  <a:schemeClr val="tx1"/>
                </a:solidFill>
                <a:effectLst/>
                <a:latin typeface="Helvetica" pitchFamily="34" charset="0"/>
                <a:ea typeface="+mn-ea"/>
                <a:cs typeface="+mn-cs"/>
              </a:rPr>
              <a:t>How ever</a:t>
            </a:r>
            <a:r>
              <a:rPr lang="en-CA" sz="1200" kern="1200" dirty="0" smtClean="0">
                <a:solidFill>
                  <a:schemeClr val="tx1"/>
                </a:solidFill>
                <a:effectLst/>
                <a:latin typeface="Helvetica" pitchFamily="34" charset="0"/>
                <a:ea typeface="+mn-ea"/>
                <a:cs typeface="+mn-cs"/>
              </a:rPr>
              <a:t> you look at it, good patching practices are clearly worthwhile and immensely valuable from a security perspective.</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23</a:t>
            </a:fld>
            <a:endParaRPr lang="en-US" dirty="0"/>
          </a:p>
        </p:txBody>
      </p:sp>
    </p:spTree>
    <p:extLst>
      <p:ext uri="{BB962C8B-B14F-4D97-AF65-F5344CB8AC3E}">
        <p14:creationId xmlns:p14="http://schemas.microsoft.com/office/powerpoint/2010/main" val="3325323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In this section, I’ll provide a general overview of the major RCE "</a:t>
            </a:r>
            <a:r>
              <a:rPr lang="en-CA" sz="1200" kern="1200" dirty="0" err="1" smtClean="0">
                <a:solidFill>
                  <a:schemeClr val="tx1"/>
                </a:solidFill>
                <a:effectLst/>
                <a:latin typeface="Helvetica" pitchFamily="34" charset="0"/>
                <a:ea typeface="+mn-ea"/>
                <a:cs typeface="+mn-cs"/>
              </a:rPr>
              <a:t>Wormable</a:t>
            </a:r>
            <a:r>
              <a:rPr lang="en-CA" sz="1200" kern="1200" dirty="0" smtClean="0">
                <a:solidFill>
                  <a:schemeClr val="tx1"/>
                </a:solidFill>
                <a:effectLst/>
                <a:latin typeface="Helvetica" pitchFamily="34" charset="0"/>
                <a:ea typeface="+mn-ea"/>
                <a:cs typeface="+mn-cs"/>
              </a:rPr>
              <a:t>" identified in SAMBA 3.5 software and above.</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In 2010, SAMBA version 3.5 was released. Seven years later, a vulnerability in that version, and consequently all versions released since, has been detected. SAMBA, which provides file, print, and other services on systems running Unix and Linux, exists on a large number of home and corporate network storage systems. According to rapid7, approximately 104,000 endpoints connected to the internet are running a vulnerable version of SAMBA on port 445 and 110,000 internet-exposed endpoints running the vulnerable software on port 139.</a:t>
            </a:r>
            <a:r>
              <a:rPr lang="en-CA" sz="1200" kern="1200" baseline="30000" dirty="0" smtClean="0">
                <a:solidFill>
                  <a:schemeClr val="tx1"/>
                </a:solidFill>
                <a:effectLst/>
                <a:latin typeface="Helvetica" pitchFamily="34" charset="0"/>
                <a:ea typeface="+mn-ea"/>
                <a:cs typeface="+mn-cs"/>
              </a:rPr>
              <a:t>6</a:t>
            </a:r>
            <a:r>
              <a:rPr lang="en-CA" sz="1200" kern="1200" dirty="0" smtClean="0">
                <a:solidFill>
                  <a:schemeClr val="tx1"/>
                </a:solidFill>
                <a:effectLst/>
                <a:latin typeface="Helvetica" pitchFamily="34" charset="0"/>
                <a:ea typeface="+mn-ea"/>
                <a:cs typeface="+mn-cs"/>
              </a:rPr>
              <a:t> 90% of the devices running on port 445 and 91% of the devices running on port 139 are running the older, unsupported versions of SAMBA.</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This SAMBA vulnerability is a remote code execution vulnerability. Malicious clients are able to upload a shared library to a writable share and cause the </a:t>
            </a:r>
            <a:r>
              <a:rPr lang="en-CA" sz="1200" kern="1200" dirty="0" err="1" smtClean="0">
                <a:solidFill>
                  <a:schemeClr val="tx1"/>
                </a:solidFill>
                <a:effectLst/>
                <a:latin typeface="Helvetica" pitchFamily="34" charset="0"/>
                <a:ea typeface="+mn-ea"/>
                <a:cs typeface="+mn-cs"/>
              </a:rPr>
              <a:t>smbd</a:t>
            </a:r>
            <a:r>
              <a:rPr lang="en-CA" sz="1200" kern="1200" dirty="0" smtClean="0">
                <a:solidFill>
                  <a:schemeClr val="tx1"/>
                </a:solidFill>
                <a:effectLst/>
                <a:latin typeface="Helvetica" pitchFamily="34" charset="0"/>
                <a:ea typeface="+mn-ea"/>
                <a:cs typeface="+mn-cs"/>
              </a:rPr>
              <a:t> server to execute it. This vulnerability can be exploited with very little knowledge or skill, as it only takes a single line of code. Once a device has been exploited, the attacker can completely shut down the affected resource and will have access to all system files. Exploited corporate devices could act as a gateway into corporate networks. As with </a:t>
            </a:r>
            <a:r>
              <a:rPr lang="en-CA" sz="1200" kern="1200" dirty="0" err="1" smtClean="0">
                <a:solidFill>
                  <a:schemeClr val="tx1"/>
                </a:solidFill>
                <a:effectLst/>
                <a:latin typeface="Helvetica" pitchFamily="34" charset="0"/>
                <a:ea typeface="+mn-ea"/>
                <a:cs typeface="+mn-cs"/>
              </a:rPr>
              <a:t>WannaCry</a:t>
            </a:r>
            <a:r>
              <a:rPr lang="en-CA" sz="1200" kern="1200" dirty="0" smtClean="0">
                <a:solidFill>
                  <a:schemeClr val="tx1"/>
                </a:solidFill>
                <a:effectLst/>
                <a:latin typeface="Helvetica" pitchFamily="34" charset="0"/>
                <a:ea typeface="+mn-ea"/>
                <a:cs typeface="+mn-cs"/>
              </a:rPr>
              <a:t>, this exploit can be </a:t>
            </a:r>
            <a:r>
              <a:rPr lang="en-CA" sz="1200" kern="1200" dirty="0" err="1" smtClean="0">
                <a:solidFill>
                  <a:schemeClr val="tx1"/>
                </a:solidFill>
                <a:effectLst/>
                <a:latin typeface="Helvetica" pitchFamily="34" charset="0"/>
                <a:ea typeface="+mn-ea"/>
                <a:cs typeface="+mn-cs"/>
              </a:rPr>
              <a:t>wormable</a:t>
            </a:r>
            <a:r>
              <a:rPr lang="en-CA" sz="1200" kern="1200" dirty="0" smtClean="0">
                <a:solidFill>
                  <a:schemeClr val="tx1"/>
                </a:solidFill>
                <a:effectLst/>
                <a:latin typeface="Helvetica" pitchFamily="34" charset="0"/>
                <a:ea typeface="+mn-ea"/>
                <a:cs typeface="+mn-cs"/>
              </a:rPr>
              <a:t> – meaning that the exploit would be able to spread itself to other machines with vulnerable, unpatched versions of SAMBA without any action on the part of the end user. Unlike </a:t>
            </a:r>
            <a:r>
              <a:rPr lang="en-CA" sz="1200" kern="1200" dirty="0" err="1" smtClean="0">
                <a:solidFill>
                  <a:schemeClr val="tx1"/>
                </a:solidFill>
                <a:effectLst/>
                <a:latin typeface="Helvetica" pitchFamily="34" charset="0"/>
                <a:ea typeface="+mn-ea"/>
                <a:cs typeface="+mn-cs"/>
              </a:rPr>
              <a:t>WannaCry</a:t>
            </a:r>
            <a:r>
              <a:rPr lang="en-CA" sz="1200" kern="1200" dirty="0" smtClean="0">
                <a:solidFill>
                  <a:schemeClr val="tx1"/>
                </a:solidFill>
                <a:effectLst/>
                <a:latin typeface="Helvetica" pitchFamily="34" charset="0"/>
                <a:ea typeface="+mn-ea"/>
                <a:cs typeface="+mn-cs"/>
              </a:rPr>
              <a:t>, which was a client-to-client attack, malicious clients exploiting this vulnerability do so as a client-to-server attack, which will not spread as easily because (a) SAMBA is not as common as the Windows architectures exploited by </a:t>
            </a:r>
            <a:r>
              <a:rPr lang="en-CA" sz="1200" kern="1200" dirty="0" err="1" smtClean="0">
                <a:solidFill>
                  <a:schemeClr val="tx1"/>
                </a:solidFill>
                <a:effectLst/>
                <a:latin typeface="Helvetica" pitchFamily="34" charset="0"/>
                <a:ea typeface="+mn-ea"/>
                <a:cs typeface="+mn-cs"/>
              </a:rPr>
              <a:t>WannaCry</a:t>
            </a:r>
            <a:r>
              <a:rPr lang="en-CA" sz="1200" kern="1200" dirty="0" smtClean="0">
                <a:solidFill>
                  <a:schemeClr val="tx1"/>
                </a:solidFill>
                <a:effectLst/>
                <a:latin typeface="Helvetica" pitchFamily="34" charset="0"/>
                <a:ea typeface="+mn-ea"/>
                <a:cs typeface="+mn-cs"/>
              </a:rPr>
              <a:t>, and (b) the attack depends on server interaction with other clients.</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Recommendations:</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For older and unsupported versions of SAMBA, which include all versions of SAMBA from 3.5.x to 4.4.x, a workaround is available. This workaround prevents clients from accessing any named pipe endpoints. It can be found at </a:t>
            </a:r>
            <a:r>
              <a:rPr lang="en-CA" sz="1200" kern="1200" dirty="0" smtClean="0">
                <a:solidFill>
                  <a:schemeClr val="tx1"/>
                </a:solidFill>
                <a:effectLst/>
                <a:latin typeface="Helvetica" pitchFamily="34" charset="0"/>
                <a:ea typeface="+mn-ea"/>
                <a:cs typeface="+mn-cs"/>
                <a:hlinkClick r:id="rId3"/>
              </a:rPr>
              <a:t>https://www.samba.org/samba/security/CVE-2017-7494.html</a:t>
            </a:r>
            <a:r>
              <a:rPr lang="en-CA" sz="1200" kern="1200" dirty="0" smtClean="0">
                <a:solidFill>
                  <a:schemeClr val="tx1"/>
                </a:solidFill>
                <a:effectLst/>
                <a:latin typeface="Helvetica" pitchFamily="34" charset="0"/>
                <a:ea typeface="+mn-ea"/>
                <a:cs typeface="+mn-cs"/>
              </a:rPr>
              <a:t>. Be aware that this can cause some functionality for Windows clients to be disabled.</a:t>
            </a:r>
          </a:p>
          <a:p>
            <a:r>
              <a:rPr lang="en-CA" sz="1200" kern="1200" dirty="0" smtClean="0">
                <a:solidFill>
                  <a:schemeClr val="tx1"/>
                </a:solidFill>
                <a:effectLst/>
                <a:latin typeface="Helvetica" pitchFamily="34" charset="0"/>
                <a:ea typeface="+mn-ea"/>
                <a:cs typeface="+mn-cs"/>
              </a:rPr>
              <a:t>For currently supported versions of SAMBA, which include all versions newer than SAMBA 4.4.x, the relevant patch can be found at </a:t>
            </a:r>
            <a:r>
              <a:rPr lang="en-CA" dirty="0">
                <a:hlinkClick r:id="rId4"/>
              </a:rPr>
              <a:t>https://www.samba.org/samba/history/security.html</a:t>
            </a:r>
            <a:r>
              <a:rPr lang="en-CA" sz="1200" kern="1200" dirty="0" smtClean="0">
                <a:solidFill>
                  <a:schemeClr val="tx1"/>
                </a:solidFill>
                <a:effectLst/>
                <a:latin typeface="Helvetica" pitchFamily="34" charset="0"/>
                <a:ea typeface="+mn-ea"/>
                <a:cs typeface="+mn-cs"/>
              </a:rPr>
              <a:t>. If you upgrade from an older version of SAMBA, ensure that this patch is also applied. If you currently have a supported version of SAMBA and are unable to upgrade to the newest version, apply the aforementioned workaround.</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In any case, if you have not yet addressed this vulnerability in SAMBA 3.5 and onwards, patch, upgrade, or apply the workaround to your SAMBA version as soon as possible.</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This vulnerability is another example of why organizations should have a proper vulnerability management program in place. Your software patching process should cover all systems and a frequent deployment process should exist. Stay on top of vulnerabilities and other threats as they are identified by implementing a threat intelligence program. This program will enable you to stay ahead of future threats and improve incident response times and vulnerability patching efforts.</a:t>
            </a:r>
          </a:p>
          <a:p>
            <a:r>
              <a:rPr lang="en-CA" sz="1200" kern="1200" dirty="0" smtClean="0">
                <a:solidFill>
                  <a:schemeClr val="tx1"/>
                </a:solidFill>
                <a:effectLst/>
                <a:latin typeface="Helvetica" pitchFamily="34" charset="0"/>
                <a:ea typeface="+mn-ea"/>
                <a:cs typeface="+mn-cs"/>
              </a:rPr>
              <a:t>I’ll now pass it over to TJ.</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1 - https://www.samba.org/samba/history/security.html</a:t>
            </a:r>
          </a:p>
          <a:p>
            <a:r>
              <a:rPr lang="en-CA" sz="1200" kern="1200" dirty="0" smtClean="0">
                <a:solidFill>
                  <a:schemeClr val="tx1"/>
                </a:solidFill>
                <a:effectLst/>
                <a:latin typeface="Helvetica" pitchFamily="34" charset="0"/>
                <a:ea typeface="+mn-ea"/>
                <a:cs typeface="+mn-cs"/>
              </a:rPr>
              <a:t>2 - </a:t>
            </a:r>
            <a:r>
              <a:rPr lang="en-CA" sz="1200" kern="1200" dirty="0" smtClean="0">
                <a:solidFill>
                  <a:schemeClr val="tx1"/>
                </a:solidFill>
                <a:effectLst/>
                <a:latin typeface="Helvetica" pitchFamily="34" charset="0"/>
                <a:ea typeface="+mn-ea"/>
                <a:cs typeface="+mn-cs"/>
                <a:hlinkClick r:id="rId3"/>
              </a:rPr>
              <a:t>https://www.samba.org/samba/security/CVE-2017-7494.html</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3 - </a:t>
            </a:r>
            <a:r>
              <a:rPr lang="en-CA" dirty="0">
                <a:hlinkClick r:id="rId5"/>
              </a:rPr>
              <a:t>https://arstechnica.com/security/2017/05/a-wormable-code-execution-bug-has-lurked-in-samba-for-7-years-patch-now/</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4 - </a:t>
            </a:r>
            <a:r>
              <a:rPr lang="en-CA" dirty="0">
                <a:hlinkClick r:id="rId6"/>
              </a:rPr>
              <a:t>https://www.cvedetails.com/cve/CVE-2017-7494/</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5 - </a:t>
            </a:r>
            <a:r>
              <a:rPr lang="en-CA" dirty="0">
                <a:hlinkClick r:id="rId7"/>
              </a:rPr>
              <a:t>https://threatpost.com/samba-patches-wormable-bug-exploitable-with-one-line-of-code/125915/</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6 - </a:t>
            </a:r>
            <a:r>
              <a:rPr lang="en-CA" dirty="0">
                <a:hlinkClick r:id="rId8"/>
              </a:rPr>
              <a:t>https://community.rapid7.com/community/infosec/blog/2017/05/25/patching-cve-2017-7494-in-samba-it-s-the-circle-of-life</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7 - </a:t>
            </a:r>
            <a:r>
              <a:rPr lang="en-CA" dirty="0">
                <a:hlinkClick r:id="rId9"/>
              </a:rPr>
              <a:t>https://www.scmagazineuk.com/remote-code-execution-bug-that-could-have-global-impact-patched-by-samba/article/664396/</a:t>
            </a:r>
            <a:endParaRPr lang="en-CA" sz="1200" kern="1200" dirty="0" smtClean="0">
              <a:solidFill>
                <a:schemeClr val="tx1"/>
              </a:solidFill>
              <a:effectLst/>
              <a:latin typeface="Helvetica"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24</a:t>
            </a:fld>
            <a:endParaRPr lang="en-US" dirty="0"/>
          </a:p>
        </p:txBody>
      </p:sp>
    </p:spTree>
    <p:extLst>
      <p:ext uri="{BB962C8B-B14F-4D97-AF65-F5344CB8AC3E}">
        <p14:creationId xmlns:p14="http://schemas.microsoft.com/office/powerpoint/2010/main" val="859105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latin typeface="Arial" panose="020B0604020202020204" pitchFamily="34" charset="0"/>
                <a:cs typeface="Arial" panose="020B0604020202020204" pitchFamily="34" charset="0"/>
              </a:rPr>
              <a:t>This</a:t>
            </a:r>
            <a:r>
              <a:rPr lang="en-CA" sz="1000" baseline="0" dirty="0">
                <a:latin typeface="Arial" panose="020B0604020202020204" pitchFamily="34" charset="0"/>
                <a:cs typeface="Arial" panose="020B0604020202020204" pitchFamily="34" charset="0"/>
              </a:rPr>
              <a:t> concludes our </a:t>
            </a:r>
            <a:r>
              <a:rPr lang="en-CA" sz="1000" baseline="0" dirty="0" smtClean="0">
                <a:latin typeface="Arial" panose="020B0604020202020204" pitchFamily="34" charset="0"/>
                <a:cs typeface="Arial" panose="020B0604020202020204" pitchFamily="34" charset="0"/>
              </a:rPr>
              <a:t>June 2017 </a:t>
            </a:r>
            <a:r>
              <a:rPr lang="en-CA" sz="1000" baseline="0" dirty="0">
                <a:latin typeface="Arial" panose="020B0604020202020204" pitchFamily="34" charset="0"/>
                <a:cs typeface="Arial" panose="020B0604020202020204" pitchFamily="34" charset="0"/>
              </a:rPr>
              <a:t>threat briefing. Included in </a:t>
            </a:r>
            <a:r>
              <a:rPr lang="en-CA" sz="1000" dirty="0">
                <a:latin typeface="Arial" panose="020B0604020202020204" pitchFamily="34" charset="0"/>
                <a:cs typeface="Arial" panose="020B0604020202020204" pitchFamily="34" charset="0"/>
              </a:rPr>
              <a:t>today’s </a:t>
            </a:r>
            <a:r>
              <a:rPr lang="en-CA" sz="1000" baseline="0" dirty="0" smtClean="0">
                <a:latin typeface="Arial" panose="020B0604020202020204" pitchFamily="34" charset="0"/>
                <a:cs typeface="Arial" panose="020B0604020202020204" pitchFamily="34" charset="0"/>
              </a:rPr>
              <a:t>presentation </a:t>
            </a:r>
            <a:r>
              <a:rPr lang="en-CA" sz="1000" baseline="0" dirty="0">
                <a:latin typeface="Arial" panose="020B0604020202020204" pitchFamily="34" charset="0"/>
                <a:cs typeface="Arial" panose="020B0604020202020204" pitchFamily="34" charset="0"/>
              </a:rPr>
              <a:t>were several hyperlinks to our research blueprints that you can use to address some of the threats presented during </a:t>
            </a:r>
            <a:r>
              <a:rPr lang="en-CA" sz="1000" dirty="0" smtClean="0">
                <a:latin typeface="Arial" panose="020B0604020202020204" pitchFamily="34" charset="0"/>
                <a:cs typeface="Arial" panose="020B0604020202020204" pitchFamily="34" charset="0"/>
              </a:rPr>
              <a:t>the </a:t>
            </a:r>
            <a:r>
              <a:rPr lang="en-CA" sz="1000" baseline="0" dirty="0" smtClean="0">
                <a:latin typeface="Arial" panose="020B0604020202020204" pitchFamily="34" charset="0"/>
                <a:cs typeface="Arial" panose="020B0604020202020204" pitchFamily="34" charset="0"/>
              </a:rPr>
              <a:t>briefing</a:t>
            </a:r>
            <a:r>
              <a:rPr lang="en-CA" sz="1000" baseline="0" dirty="0">
                <a:latin typeface="Arial" panose="020B0604020202020204" pitchFamily="34" charset="0"/>
                <a:cs typeface="Arial" panose="020B0604020202020204" pitchFamily="34" charset="0"/>
              </a:rPr>
              <a:t>.  </a:t>
            </a:r>
          </a:p>
          <a:p>
            <a:endParaRPr lang="en-CA" sz="1000" baseline="0" dirty="0">
              <a:latin typeface="Arial" panose="020B0604020202020204" pitchFamily="34" charset="0"/>
              <a:cs typeface="Arial" panose="020B0604020202020204" pitchFamily="34" charset="0"/>
            </a:endParaRPr>
          </a:p>
          <a:p>
            <a:r>
              <a:rPr lang="en-CA" sz="1000" baseline="0" dirty="0">
                <a:latin typeface="Arial" panose="020B0604020202020204" pitchFamily="34" charset="0"/>
                <a:cs typeface="Arial" panose="020B0604020202020204" pitchFamily="34" charset="0"/>
              </a:rPr>
              <a:t>If you have any questions or need any support, please do not hesitate to contact us to set up an analyst call. </a:t>
            </a:r>
          </a:p>
          <a:p>
            <a:endParaRPr lang="en-CA" sz="1000" baseline="0" dirty="0">
              <a:latin typeface="Arial" panose="020B0604020202020204" pitchFamily="34" charset="0"/>
              <a:cs typeface="Arial" panose="020B0604020202020204" pitchFamily="34" charset="0"/>
            </a:endParaRPr>
          </a:p>
          <a:p>
            <a:r>
              <a:rPr lang="en-CA" sz="1000" dirty="0">
                <a:latin typeface="Arial" panose="020B0604020202020204" pitchFamily="34" charset="0"/>
                <a:cs typeface="Arial" panose="020B0604020202020204" pitchFamily="34" charset="0"/>
              </a:rPr>
              <a:t>Thank </a:t>
            </a:r>
            <a:r>
              <a:rPr lang="en-CA" sz="1000" dirty="0" smtClean="0">
                <a:latin typeface="Arial" panose="020B0604020202020204" pitchFamily="34" charset="0"/>
                <a:cs typeface="Arial" panose="020B0604020202020204" pitchFamily="34" charset="0"/>
              </a:rPr>
              <a:t>you</a:t>
            </a:r>
            <a:r>
              <a:rPr lang="en-CA" sz="1000" baseline="0" dirty="0" smtClean="0">
                <a:latin typeface="Arial" panose="020B0604020202020204" pitchFamily="34" charset="0"/>
                <a:cs typeface="Arial" panose="020B0604020202020204" pitchFamily="34" charset="0"/>
              </a:rPr>
              <a:t>.</a:t>
            </a: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25</a:t>
            </a:fld>
            <a:endParaRPr lang="en-US" dirty="0"/>
          </a:p>
        </p:txBody>
      </p:sp>
    </p:spTree>
    <p:extLst>
      <p:ext uri="{BB962C8B-B14F-4D97-AF65-F5344CB8AC3E}">
        <p14:creationId xmlns:p14="http://schemas.microsoft.com/office/powerpoint/2010/main" val="389815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dirty="0" smtClean="0">
                <a:solidFill>
                  <a:schemeClr val="bg1"/>
                </a:solidFill>
                <a:latin typeface="Arial" panose="020B0604020202020204" pitchFamily="34" charset="0"/>
                <a:cs typeface="Arial" panose="020B0604020202020204" pitchFamily="34" charset="0"/>
              </a:rPr>
              <a:t>Today’s briefing will also be supported by Research Manager </a:t>
            </a:r>
            <a:r>
              <a:rPr lang="en-US" sz="1200" b="1" dirty="0" smtClean="0">
                <a:solidFill>
                  <a:schemeClr val="accent1"/>
                </a:solidFill>
                <a:ea typeface="Roboto Condensed" charset="0"/>
                <a:cs typeface="Roboto Condensed" charset="0"/>
              </a:rPr>
              <a:t>Filipe De Souza, </a:t>
            </a:r>
            <a:r>
              <a:rPr lang="en-US" sz="1200" dirty="0" smtClean="0">
                <a:latin typeface="Arial" panose="020B0604020202020204" pitchFamily="34" charset="0"/>
                <a:cs typeface="Arial" panose="020B0604020202020204" pitchFamily="34" charset="0"/>
              </a:rPr>
              <a:t>Senior Consulting Analyst </a:t>
            </a:r>
            <a:r>
              <a:rPr lang="en-CA" sz="1200" b="1" dirty="0" smtClean="0">
                <a:latin typeface="Arial" panose="020B0604020202020204" pitchFamily="34" charset="0"/>
                <a:cs typeface="Arial" panose="020B0604020202020204" pitchFamily="34" charset="0"/>
              </a:rPr>
              <a:t>Cameron Smith</a:t>
            </a:r>
            <a:r>
              <a:rPr lang="en-CA" b="1"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and </a:t>
            </a:r>
            <a:r>
              <a:rPr lang="en-CA" sz="1200" dirty="0" smtClean="0">
                <a:latin typeface="Arial" panose="020B0604020202020204" pitchFamily="34" charset="0"/>
                <a:ea typeface="Roboto" panose="02000000000000000000" pitchFamily="2" charset="0"/>
                <a:cs typeface="Arial" panose="020B0604020202020204" pitchFamily="34" charset="0"/>
              </a:rPr>
              <a:t>Consulting Analyst(s)</a:t>
            </a:r>
            <a:r>
              <a:rPr lang="en-CA" sz="1200" baseline="0" dirty="0" smtClean="0">
                <a:latin typeface="Arial" panose="020B0604020202020204" pitchFamily="34" charset="0"/>
                <a:ea typeface="Roboto" panose="02000000000000000000" pitchFamily="2" charset="0"/>
                <a:cs typeface="Arial" panose="020B0604020202020204" pitchFamily="34" charset="0"/>
              </a:rPr>
              <a:t> </a:t>
            </a:r>
            <a:r>
              <a:rPr lang="en-CA" sz="1200" b="1" dirty="0" smtClean="0">
                <a:latin typeface="Arial" panose="020B0604020202020204" pitchFamily="34" charset="0"/>
                <a:cs typeface="Arial" panose="020B0604020202020204" pitchFamily="34" charset="0"/>
              </a:rPr>
              <a:t>Edward Gray, Rita Zurbrigg, </a:t>
            </a:r>
            <a:r>
              <a:rPr lang="en-CA" sz="1200" b="0" dirty="0" smtClean="0">
                <a:latin typeface="Arial" panose="020B0604020202020204" pitchFamily="34" charset="0"/>
                <a:cs typeface="Arial" panose="020B0604020202020204" pitchFamily="34" charset="0"/>
              </a:rPr>
              <a:t>and</a:t>
            </a:r>
            <a:r>
              <a:rPr lang="en-CA" sz="1200" b="1" dirty="0" smtClean="0">
                <a:latin typeface="Arial" panose="020B0604020202020204" pitchFamily="34" charset="0"/>
                <a:cs typeface="Arial" panose="020B0604020202020204" pitchFamily="34" charset="0"/>
              </a:rPr>
              <a:t> Ian Mulholland</a:t>
            </a:r>
            <a:r>
              <a:rPr lang="en-CA" b="1" dirty="0" smtClean="0">
                <a:latin typeface="Arial" panose="020B0604020202020204" pitchFamily="34" charset="0"/>
                <a:cs typeface="Arial" panose="020B0604020202020204" pitchFamily="34" charset="0"/>
              </a:rPr>
              <a:t>.</a:t>
            </a:r>
            <a:r>
              <a:rPr lang="en-CA" sz="1200" i="1" dirty="0" smtClean="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i="1"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2969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0" baseline="0" dirty="0">
                <a:solidFill>
                  <a:schemeClr val="bg1"/>
                </a:solidFill>
                <a:latin typeface="Arial" panose="020B0604020202020204" pitchFamily="34" charset="0"/>
                <a:cs typeface="Arial" panose="020B0604020202020204" pitchFamily="34" charset="0"/>
              </a:rPr>
              <a:t>During </a:t>
            </a:r>
            <a:r>
              <a:rPr lang="en-CA" sz="1000" dirty="0">
                <a:solidFill>
                  <a:schemeClr val="bg1"/>
                </a:solidFill>
                <a:latin typeface="Arial" panose="020B0604020202020204" pitchFamily="34" charset="0"/>
                <a:cs typeface="Arial" panose="020B0604020202020204" pitchFamily="34" charset="0"/>
              </a:rPr>
              <a:t>today’s </a:t>
            </a:r>
            <a:r>
              <a:rPr lang="en-CA" sz="1000" b="0" baseline="0" dirty="0">
                <a:solidFill>
                  <a:schemeClr val="bg1"/>
                </a:solidFill>
                <a:latin typeface="Arial" panose="020B0604020202020204" pitchFamily="34" charset="0"/>
                <a:cs typeface="Arial" panose="020B0604020202020204" pitchFamily="34" charset="0"/>
              </a:rPr>
              <a:t>briefing, we will cover topics related to: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CA" sz="1000" b="0" baseline="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000" b="0" baseline="0" dirty="0" smtClean="0">
                <a:solidFill>
                  <a:srgbClr val="FF0000"/>
                </a:solidFill>
                <a:latin typeface="Arial" panose="020B0604020202020204" pitchFamily="34" charset="0"/>
                <a:cs typeface="Arial" panose="020B0604020202020204" pitchFamily="34" charset="0"/>
              </a:rPr>
              <a:t>A data breach at the </a:t>
            </a:r>
            <a:r>
              <a:rPr lang="en-CA" sz="1200" b="0" i="0" kern="1200" dirty="0" smtClean="0">
                <a:solidFill>
                  <a:schemeClr val="tx1"/>
                </a:solidFill>
                <a:effectLst/>
                <a:latin typeface="Helvetica" pitchFamily="34" charset="0"/>
                <a:ea typeface="+mn-ea"/>
                <a:cs typeface="+mn-cs"/>
              </a:rPr>
              <a:t>single sign-on and identity management firm, </a:t>
            </a:r>
            <a:r>
              <a:rPr lang="en-CA" sz="1000" b="0" baseline="0" dirty="0" err="1" smtClean="0">
                <a:solidFill>
                  <a:srgbClr val="FF0000"/>
                </a:solidFill>
                <a:latin typeface="Arial" panose="020B0604020202020204" pitchFamily="34" charset="0"/>
                <a:cs typeface="Arial" panose="020B0604020202020204" pitchFamily="34" charset="0"/>
              </a:rPr>
              <a:t>OneLogin</a:t>
            </a:r>
            <a:r>
              <a:rPr lang="en-CA" sz="1000" b="0" baseline="0" dirty="0" smtClean="0">
                <a:solidFill>
                  <a:srgbClr val="FF0000"/>
                </a:solidFill>
                <a:latin typeface="Arial" panose="020B0604020202020204" pitchFamily="34" charset="0"/>
                <a:cs typeface="Arial" panose="020B0604020202020204" pitchFamily="34" charset="0"/>
              </a:rPr>
              <a:t>, that impacted </a:t>
            </a:r>
            <a:r>
              <a:rPr lang="en-CA" sz="1200" b="0" i="0" kern="1200" dirty="0" smtClean="0">
                <a:solidFill>
                  <a:schemeClr val="tx1"/>
                </a:solidFill>
                <a:effectLst/>
                <a:latin typeface="Helvetica" pitchFamily="34" charset="0"/>
                <a:ea typeface="+mn-ea"/>
                <a:cs typeface="+mn-cs"/>
              </a:rPr>
              <a:t>thousands of its customers.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kern="1200" baseline="0" dirty="0" smtClean="0">
                <a:solidFill>
                  <a:schemeClr val="tx1"/>
                </a:solidFill>
                <a:effectLst/>
                <a:latin typeface="Helvetica" pitchFamily="34" charset="0"/>
                <a:ea typeface="+mn-ea"/>
                <a:cs typeface="+mn-cs"/>
              </a:rPr>
              <a:t>The renewed focus of threats to America’s electrical grid by the same malware used in a 2016 incident that disrupted the power grid in Kiev.</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accent1"/>
                </a:solidFill>
                <a:latin typeface="Helvetica" pitchFamily="34" charset="0"/>
                <a:ea typeface="Roboto Condensed" charset="0"/>
                <a:cs typeface="Roboto Condensed" charset="0"/>
              </a:rPr>
              <a:t>The China-based threat actor APT3 and links</a:t>
            </a:r>
            <a:r>
              <a:rPr lang="en-CA" sz="1200" kern="1200" baseline="0" dirty="0" smtClean="0">
                <a:solidFill>
                  <a:schemeClr val="accent1"/>
                </a:solidFill>
                <a:latin typeface="Helvetica" pitchFamily="34" charset="0"/>
                <a:ea typeface="Roboto Condensed" charset="0"/>
                <a:cs typeface="Roboto Condensed" charset="0"/>
              </a:rPr>
              <a:t> to the </a:t>
            </a:r>
            <a:r>
              <a:rPr lang="en-CA" sz="1200" kern="1200" dirty="0" smtClean="0">
                <a:solidFill>
                  <a:schemeClr val="accent1"/>
                </a:solidFill>
                <a:latin typeface="Helvetica" pitchFamily="34" charset="0"/>
                <a:ea typeface="Roboto Condensed" charset="0"/>
                <a:cs typeface="Roboto Condensed" charset="0"/>
              </a:rPr>
              <a:t>Chinese Ministry of State Security.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spc="-4" dirty="0" smtClean="0">
                <a:solidFill>
                  <a:schemeClr val="accent1"/>
                </a:solidFill>
                <a:latin typeface="Helvetica" pitchFamily="34" charset="0"/>
                <a:ea typeface="Roboto Condensed" charset="0"/>
                <a:cs typeface="Roboto Condensed" charset="0"/>
              </a:rPr>
              <a:t>The</a:t>
            </a:r>
            <a:r>
              <a:rPr lang="en-CA" sz="1200" kern="1200" spc="-4" baseline="0" dirty="0" smtClean="0">
                <a:solidFill>
                  <a:schemeClr val="accent1"/>
                </a:solidFill>
                <a:latin typeface="Helvetica" pitchFamily="34" charset="0"/>
                <a:ea typeface="Roboto Condensed" charset="0"/>
                <a:cs typeface="Roboto Condensed" charset="0"/>
              </a:rPr>
              <a:t> compromise of over 1.9 million email addresses and 1700 names and phone numbers of active Bell Canada customers.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spc="-4" baseline="0" dirty="0" smtClean="0">
                <a:solidFill>
                  <a:schemeClr val="accent1"/>
                </a:solidFill>
                <a:latin typeface="Helvetica" pitchFamily="34" charset="0"/>
                <a:ea typeface="Roboto Condensed" charset="0"/>
                <a:cs typeface="Roboto Condensed" charset="0"/>
              </a:rPr>
              <a:t>An update to the </a:t>
            </a:r>
            <a:r>
              <a:rPr lang="en-CA" sz="1050" kern="1200" spc="-4" dirty="0" smtClean="0">
                <a:solidFill>
                  <a:srgbClr val="636466"/>
                </a:solidFill>
                <a:latin typeface="Helvetica" pitchFamily="34" charset="0"/>
                <a:ea typeface="Roboto Condensed" charset="0"/>
                <a:cs typeface="Roboto Condensed" charset="0"/>
              </a:rPr>
              <a:t>WikiLeaks released of a series U.S. Intelligence Community</a:t>
            </a:r>
            <a:r>
              <a:rPr lang="en-CA" sz="1050" kern="1200" spc="-4" baseline="0" dirty="0" smtClean="0">
                <a:solidFill>
                  <a:srgbClr val="636466"/>
                </a:solidFill>
                <a:latin typeface="Helvetica" pitchFamily="34" charset="0"/>
                <a:ea typeface="Roboto Condensed" charset="0"/>
                <a:cs typeface="Roboto Condensed" charset="0"/>
              </a:rPr>
              <a:t> </a:t>
            </a:r>
            <a:r>
              <a:rPr lang="en-CA" sz="1050" kern="1200" spc="-4" dirty="0" smtClean="0">
                <a:solidFill>
                  <a:srgbClr val="636466"/>
                </a:solidFill>
                <a:latin typeface="Helvetica" pitchFamily="34" charset="0"/>
                <a:ea typeface="Roboto Condensed" charset="0"/>
                <a:cs typeface="Roboto Condensed" charset="0"/>
              </a:rPr>
              <a:t>documentation entitled Vault 7.</a:t>
            </a:r>
            <a:r>
              <a:rPr lang="en-CA" sz="1050" kern="1200" spc="-4" baseline="0" dirty="0" smtClean="0">
                <a:solidFill>
                  <a:srgbClr val="636466"/>
                </a:solidFill>
                <a:latin typeface="Helvetica" pitchFamily="34" charset="0"/>
                <a:ea typeface="Roboto Condensed" charset="0"/>
                <a:cs typeface="Roboto Condensed" charset="0"/>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kern="1200" dirty="0" smtClean="0">
                <a:solidFill>
                  <a:schemeClr val="accent1"/>
                </a:solidFill>
                <a:latin typeface="Helvetica" pitchFamily="34" charset="0"/>
                <a:ea typeface="Roboto Condensed" charset="0"/>
                <a:cs typeface="Roboto Condensed" charset="0"/>
              </a:rPr>
              <a:t>And a </a:t>
            </a:r>
            <a:r>
              <a:rPr lang="en-CA" sz="1200" kern="1200" baseline="0" dirty="0" err="1" smtClean="0">
                <a:solidFill>
                  <a:schemeClr val="accent1"/>
                </a:solidFill>
                <a:latin typeface="Helvetica" pitchFamily="34" charset="0"/>
                <a:ea typeface="Roboto Condensed" charset="0"/>
                <a:cs typeface="Roboto Condensed" charset="0"/>
              </a:rPr>
              <a:t>wormable</a:t>
            </a:r>
            <a:r>
              <a:rPr lang="en-CA" sz="1200" kern="1200" baseline="0" dirty="0" smtClean="0">
                <a:solidFill>
                  <a:schemeClr val="accent1"/>
                </a:solidFill>
                <a:latin typeface="Helvetica" pitchFamily="34" charset="0"/>
                <a:ea typeface="Roboto Condensed" charset="0"/>
                <a:cs typeface="Roboto Condensed" charset="0"/>
              </a:rPr>
              <a:t> </a:t>
            </a:r>
            <a:r>
              <a:rPr lang="en-CA" sz="1200" b="0" i="0" kern="1200" baseline="0" dirty="0" smtClean="0">
                <a:solidFill>
                  <a:schemeClr val="tx1"/>
                </a:solidFill>
                <a:effectLst/>
                <a:latin typeface="Helvetica" pitchFamily="34" charset="0"/>
                <a:ea typeface="+mn-ea"/>
                <a:cs typeface="+mn-cs"/>
              </a:rPr>
              <a:t>exploit in </a:t>
            </a:r>
            <a:r>
              <a:rPr lang="en-CA" sz="1200" kern="1200" dirty="0" smtClean="0">
                <a:solidFill>
                  <a:schemeClr val="accent1"/>
                </a:solidFill>
                <a:latin typeface="Helvetica" pitchFamily="34" charset="0"/>
                <a:ea typeface="Roboto Condensed" charset="0"/>
                <a:cs typeface="Roboto Condensed" charset="0"/>
              </a:rPr>
              <a:t>SAMBA 3.5, which</a:t>
            </a:r>
            <a:r>
              <a:rPr lang="en-CA" sz="1200" kern="1200" baseline="0" dirty="0" smtClean="0">
                <a:solidFill>
                  <a:schemeClr val="accent1"/>
                </a:solidFill>
                <a:latin typeface="Helvetica" pitchFamily="34" charset="0"/>
                <a:ea typeface="Roboto Condensed" charset="0"/>
                <a:cs typeface="Roboto Condensed" charset="0"/>
              </a:rPr>
              <a:t> is commonly used to provide file and print services for various Microsoft Windows clients.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000" b="0" i="0" kern="1200" baseline="0" dirty="0" smtClean="0">
              <a:solidFill>
                <a:schemeClr val="tx1"/>
              </a:solidFill>
              <a:effectLst/>
              <a:latin typeface="Helvetic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000" b="0" baseline="0" dirty="0" smtClean="0">
                <a:solidFill>
                  <a:schemeClr val="bg1"/>
                </a:solidFill>
                <a:latin typeface="Arial" panose="020B0604020202020204" pitchFamily="34" charset="0"/>
                <a:cs typeface="Arial" panose="020B0604020202020204" pitchFamily="34" charset="0"/>
              </a:rPr>
              <a:t>I </a:t>
            </a:r>
            <a:r>
              <a:rPr lang="en-CA" sz="1000" b="0" baseline="0" dirty="0">
                <a:solidFill>
                  <a:schemeClr val="bg1"/>
                </a:solidFill>
                <a:latin typeface="Arial" panose="020B0604020202020204" pitchFamily="34" charset="0"/>
                <a:cs typeface="Arial" panose="020B0604020202020204" pitchFamily="34" charset="0"/>
              </a:rPr>
              <a:t>would now like to pass the presentation over to </a:t>
            </a:r>
            <a:r>
              <a:rPr lang="en-CA" sz="1000" b="0" baseline="0" dirty="0" smtClean="0">
                <a:solidFill>
                  <a:schemeClr val="bg1"/>
                </a:solidFill>
                <a:latin typeface="Arial" panose="020B0604020202020204" pitchFamily="34" charset="0"/>
                <a:cs typeface="Arial" panose="020B0604020202020204" pitchFamily="34" charset="0"/>
              </a:rPr>
              <a:t>Filipe </a:t>
            </a:r>
            <a:r>
              <a:rPr lang="en-CA" sz="1000" b="0" baseline="0" dirty="0">
                <a:solidFill>
                  <a:schemeClr val="bg1"/>
                </a:solidFill>
                <a:latin typeface="Arial" panose="020B0604020202020204" pitchFamily="34" charset="0"/>
                <a:cs typeface="Arial" panose="020B0604020202020204" pitchFamily="34" charset="0"/>
              </a:rPr>
              <a:t>who will be covering our first topic.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CA" sz="1000" b="0" baseline="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b="1" baseline="0" dirty="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422223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baseline="0" dirty="0" smtClean="0">
                <a:solidFill>
                  <a:schemeClr val="bg1"/>
                </a:solidFill>
                <a:latin typeface="Arial" panose="020B0604020202020204" pitchFamily="34" charset="0"/>
                <a:cs typeface="Arial" panose="020B0604020202020204" pitchFamily="34" charset="0"/>
              </a:rPr>
              <a:t>&lt;&lt;&lt;Advance to the next slide.&gt;&gt;&gt;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41146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Identity and Access Management (IDAM) platforms often come with the promise of making login management easier and more efficient, often through single-sign on (SSO). Most of them offer the ability to manage logins for many different applications, through the one platform.</a:t>
            </a:r>
          </a:p>
          <a:p>
            <a:r>
              <a:rPr lang="en-CA" sz="1200" kern="1200" dirty="0" smtClean="0">
                <a:solidFill>
                  <a:schemeClr val="tx1"/>
                </a:solidFill>
                <a:effectLst/>
                <a:latin typeface="Helvetica" pitchFamily="34" charset="0"/>
                <a:ea typeface="+mn-ea"/>
                <a:cs typeface="+mn-cs"/>
              </a:rPr>
              <a:t> </a:t>
            </a:r>
          </a:p>
          <a:p>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is one of these vendors. On May 31</a:t>
            </a:r>
            <a:r>
              <a:rPr lang="en-CA" sz="1200" kern="1200" baseline="30000" dirty="0" smtClean="0">
                <a:solidFill>
                  <a:schemeClr val="tx1"/>
                </a:solidFill>
                <a:effectLst/>
                <a:latin typeface="Helvetica" pitchFamily="34" charset="0"/>
                <a:ea typeface="+mn-ea"/>
                <a:cs typeface="+mn-cs"/>
              </a:rPr>
              <a:t>st</a:t>
            </a:r>
            <a:r>
              <a:rPr lang="en-CA" sz="1200" kern="1200" dirty="0" smtClean="0">
                <a:solidFill>
                  <a:schemeClr val="tx1"/>
                </a:solidFill>
                <a:effectLst/>
                <a:latin typeface="Helvetica" pitchFamily="34" charset="0"/>
                <a:ea typeface="+mn-ea"/>
                <a:cs typeface="+mn-cs"/>
              </a:rPr>
              <a:t>, it announced that a data breach had occurred with the attackers potentially having been able to decrypt the customer data. This essentially means that user names and passwords are now available to attackers.</a:t>
            </a:r>
          </a:p>
          <a:p>
            <a:r>
              <a:rPr lang="en-CA" sz="1200" kern="1200" dirty="0" smtClean="0">
                <a:solidFill>
                  <a:schemeClr val="tx1"/>
                </a:solidFill>
                <a:effectLst/>
                <a:latin typeface="Helvetica" pitchFamily="34" charset="0"/>
                <a:ea typeface="+mn-ea"/>
                <a:cs typeface="+mn-cs"/>
              </a:rPr>
              <a:t> </a:t>
            </a:r>
          </a:p>
          <a:p>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identified the method of attack having been through gaining access to AWS API to conduct reconnaissance to collect this information. This was done by the attacker obtaining a set of AWS keys and accessing the API through an intermediate host. While </a:t>
            </a:r>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claims it caught the attack quickly and that it does encrypt its data-at-rest, there is no guarantee that the threat actor wasn’t able to decrypt the data.</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While it is unclear how many users were directly impacted, it was noted that all customers that were using the US data center would be affected. More generally, </a:t>
            </a:r>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does have “some 2,000 companies in 44 countries, over 300 app vendors and more than 70 software-as-a-service providers.”</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Don’t forget that this is the second high-profile breach for </a:t>
            </a:r>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as it suffered another data breach in August 2016, when it announced that an unauthorized user was able to gain access to one of its systems, used primarily for log storage and analytics. Similarly, </a:t>
            </a:r>
            <a:r>
              <a:rPr lang="en-CA" sz="1200" kern="1200" dirty="0" err="1" smtClean="0">
                <a:solidFill>
                  <a:schemeClr val="tx1"/>
                </a:solidFill>
                <a:effectLst/>
                <a:latin typeface="Helvetica" pitchFamily="34" charset="0"/>
                <a:ea typeface="+mn-ea"/>
                <a:cs typeface="+mn-cs"/>
              </a:rPr>
              <a:t>LastPass</a:t>
            </a:r>
            <a:r>
              <a:rPr lang="en-CA" sz="1200" kern="1200" dirty="0" smtClean="0">
                <a:solidFill>
                  <a:schemeClr val="tx1"/>
                </a:solidFill>
                <a:effectLst/>
                <a:latin typeface="Helvetica" pitchFamily="34" charset="0"/>
                <a:ea typeface="+mn-ea"/>
                <a:cs typeface="+mn-cs"/>
              </a:rPr>
              <a:t>, another IAM vendor, suffered a similar breach back in 2015.</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89461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Helvetica" pitchFamily="34" charset="0"/>
                <a:ea typeface="+mn-ea"/>
                <a:cs typeface="+mn-cs"/>
              </a:rPr>
              <a:t>For any organization, this serves as a reminder of the risk that can be associated with SSO/IAM vendors. By using these services, it essentially puts all logins into one area and can be seen as a single point of failure. Especially with cloud-based services, it becomes possible for an attacker to come in and steal this information.</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Once again, this is the second known breach for </a:t>
            </a:r>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and we’ve seen similar incidents in the past, such as with </a:t>
            </a:r>
            <a:r>
              <a:rPr lang="en-CA" sz="1200" kern="1200" dirty="0" err="1" smtClean="0">
                <a:solidFill>
                  <a:schemeClr val="tx1"/>
                </a:solidFill>
                <a:effectLst/>
                <a:latin typeface="Helvetica" pitchFamily="34" charset="0"/>
                <a:ea typeface="+mn-ea"/>
                <a:cs typeface="+mn-cs"/>
              </a:rPr>
              <a:t>LastPass</a:t>
            </a:r>
            <a:r>
              <a:rPr lang="en-CA" sz="1200" kern="1200" dirty="0" smtClean="0">
                <a:solidFill>
                  <a:schemeClr val="tx1"/>
                </a:solidFill>
                <a:effectLst/>
                <a:latin typeface="Helvetica" pitchFamily="34" charset="0"/>
                <a:ea typeface="+mn-ea"/>
                <a:cs typeface="+mn-cs"/>
              </a:rPr>
              <a:t>. Cloud-based SSO vendors are extremely attractive to threat actors and will likely continue to be targeted in the near future.</a:t>
            </a:r>
          </a:p>
          <a:p>
            <a:r>
              <a:rPr lang="en-CA" sz="1200" kern="1200" dirty="0" smtClean="0">
                <a:solidFill>
                  <a:schemeClr val="tx1"/>
                </a:solidFill>
                <a:effectLst/>
                <a:latin typeface="Helvetica" pitchFamily="34" charset="0"/>
                <a:ea typeface="+mn-ea"/>
                <a:cs typeface="+mn-cs"/>
              </a:rPr>
              <a:t> </a:t>
            </a:r>
          </a:p>
          <a:p>
            <a:r>
              <a:rPr lang="en-CA" sz="1200" b="1" kern="1200" dirty="0" smtClean="0">
                <a:solidFill>
                  <a:schemeClr val="tx1"/>
                </a:solidFill>
                <a:effectLst/>
                <a:latin typeface="Helvetica" pitchFamily="34" charset="0"/>
                <a:ea typeface="+mn-ea"/>
                <a:cs typeface="+mn-cs"/>
              </a:rPr>
              <a:t>Recommendations</a:t>
            </a:r>
            <a:endParaRPr lang="en-CA" sz="1200" kern="1200" dirty="0" smtClean="0">
              <a:solidFill>
                <a:schemeClr val="tx1"/>
              </a:solidFill>
              <a:effectLst/>
              <a:latin typeface="Helvetica" pitchFamily="34" charset="0"/>
              <a:ea typeface="+mn-ea"/>
              <a:cs typeface="+mn-cs"/>
            </a:endParaRPr>
          </a:p>
          <a:p>
            <a:r>
              <a:rPr lang="en-CA" sz="1200" kern="1200" dirty="0" smtClean="0">
                <a:solidFill>
                  <a:schemeClr val="tx1"/>
                </a:solidFill>
                <a:effectLst/>
                <a:latin typeface="Helvetica" pitchFamily="34" charset="0"/>
                <a:ea typeface="+mn-ea"/>
                <a:cs typeface="+mn-cs"/>
              </a:rPr>
              <a:t>Many of the primary recommendations came directly from </a:t>
            </a:r>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after the breach, including:</a:t>
            </a:r>
          </a:p>
          <a:p>
            <a:pPr marL="171450" lvl="0"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Generate new API keys.</a:t>
            </a:r>
          </a:p>
          <a:p>
            <a:pPr marL="171450" lvl="0"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Generate new OAuth tokens.</a:t>
            </a:r>
          </a:p>
          <a:p>
            <a:pPr marL="171450" lvl="0"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Create new security certificates and credentials.</a:t>
            </a:r>
          </a:p>
          <a:p>
            <a:pPr marL="171450" lvl="0" indent="-171450">
              <a:buFont typeface="Arial" panose="020B0604020202020204" pitchFamily="34" charset="0"/>
              <a:buChar char="•"/>
            </a:pPr>
            <a:r>
              <a:rPr lang="en-CA" sz="1200" kern="1200" dirty="0" smtClean="0">
                <a:solidFill>
                  <a:schemeClr val="tx1"/>
                </a:solidFill>
                <a:effectLst/>
                <a:latin typeface="Helvetica" pitchFamily="34" charset="0"/>
                <a:ea typeface="+mn-ea"/>
                <a:cs typeface="+mn-cs"/>
              </a:rPr>
              <a:t>Have end</a:t>
            </a:r>
            <a:r>
              <a:rPr lang="en-CA" sz="1200" kern="1200" baseline="0" dirty="0" smtClean="0">
                <a:solidFill>
                  <a:schemeClr val="tx1"/>
                </a:solidFill>
                <a:effectLst/>
                <a:latin typeface="Helvetica" pitchFamily="34" charset="0"/>
                <a:ea typeface="+mn-ea"/>
                <a:cs typeface="+mn-cs"/>
              </a:rPr>
              <a:t> </a:t>
            </a:r>
            <a:r>
              <a:rPr lang="en-CA" sz="1200" kern="1200" dirty="0" smtClean="0">
                <a:solidFill>
                  <a:schemeClr val="tx1"/>
                </a:solidFill>
                <a:effectLst/>
                <a:latin typeface="Helvetica" pitchFamily="34" charset="0"/>
                <a:ea typeface="+mn-ea"/>
                <a:cs typeface="+mn-cs"/>
              </a:rPr>
              <a:t>users update their passwords.</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More so generally, when using SSO, ensure that two-factor authentication is enabled. Otherwise, any of the </a:t>
            </a:r>
            <a:r>
              <a:rPr lang="en-CA" sz="1200" kern="1200" dirty="0" err="1" smtClean="0">
                <a:solidFill>
                  <a:schemeClr val="tx1"/>
                </a:solidFill>
                <a:effectLst/>
                <a:latin typeface="Helvetica" pitchFamily="34" charset="0"/>
                <a:ea typeface="+mn-ea"/>
                <a:cs typeface="+mn-cs"/>
              </a:rPr>
              <a:t>OneLogin</a:t>
            </a:r>
            <a:r>
              <a:rPr lang="en-CA" sz="1200" kern="1200" dirty="0" smtClean="0">
                <a:solidFill>
                  <a:schemeClr val="tx1"/>
                </a:solidFill>
                <a:effectLst/>
                <a:latin typeface="Helvetica" pitchFamily="34" charset="0"/>
                <a:ea typeface="+mn-ea"/>
                <a:cs typeface="+mn-cs"/>
              </a:rPr>
              <a:t> threat actors can have extremely unfettered access if only passwords are required for authentication. More broadly, regardless of if you are using SSO, multi-factor authentication will help reduce a great deal of risk.</a:t>
            </a:r>
          </a:p>
          <a:p>
            <a:r>
              <a:rPr lang="en-CA" sz="1200" kern="1200" dirty="0" smtClean="0">
                <a:solidFill>
                  <a:schemeClr val="tx1"/>
                </a:solidFill>
                <a:effectLst/>
                <a:latin typeface="Helvetica" pitchFamily="34" charset="0"/>
                <a:ea typeface="+mn-ea"/>
                <a:cs typeface="+mn-cs"/>
              </a:rPr>
              <a:t> </a:t>
            </a:r>
          </a:p>
          <a:p>
            <a:r>
              <a:rPr lang="en-CA" sz="1200" kern="1200" dirty="0" smtClean="0">
                <a:solidFill>
                  <a:schemeClr val="tx1"/>
                </a:solidFill>
                <a:effectLst/>
                <a:latin typeface="Helvetica" pitchFamily="34" charset="0"/>
                <a:ea typeface="+mn-ea"/>
                <a:cs typeface="+mn-cs"/>
              </a:rPr>
              <a:t>Even if not affected, it is worthwhile to re-examine your need for a cloud-based SSO service. If you are using one of these services, it might be time to review the vendor’s security controls, including how well it performs key management and end-to-end encryption of its data. Perform the necessary due diligence with your vendors to ensure that they are meeting the security standards that you would expect from them.</a:t>
            </a:r>
          </a:p>
          <a:p>
            <a:endParaRPr lang="en-CA" sz="1200" kern="1200" dirty="0">
              <a:solidFill>
                <a:schemeClr val="tx1"/>
              </a:solidFill>
              <a:effectLst/>
              <a:latin typeface="Helvetica" pitchFamily="34" charset="0"/>
              <a:ea typeface="+mn-ea"/>
              <a:cs typeface="+mn-cs"/>
            </a:endParaRPr>
          </a:p>
          <a:p>
            <a:r>
              <a:rPr lang="en-CA" sz="1200" b="1" kern="1200" dirty="0" smtClean="0">
                <a:solidFill>
                  <a:schemeClr val="tx1"/>
                </a:solidFill>
                <a:effectLst/>
                <a:latin typeface="Helvetica" pitchFamily="34" charset="0"/>
                <a:ea typeface="+mn-ea"/>
                <a:cs typeface="+mn-cs"/>
              </a:rPr>
              <a:t>Sources</a:t>
            </a:r>
          </a:p>
          <a:p>
            <a:r>
              <a:rPr lang="en-CA" sz="1200" u="sng" kern="1200" dirty="0" smtClean="0">
                <a:solidFill>
                  <a:schemeClr val="tx1"/>
                </a:solidFill>
                <a:effectLst/>
                <a:latin typeface="Helvetica" pitchFamily="34" charset="0"/>
                <a:ea typeface="+mn-ea"/>
                <a:cs typeface="+mn-cs"/>
                <a:hlinkClick r:id="rId3"/>
              </a:rPr>
              <a:t>https://krebsonsecurity.com/2017/06/onelogin-breach-exposed-ability-to-decrypt-data/</a:t>
            </a:r>
            <a:endParaRPr lang="en-CA" sz="1200" kern="1200" dirty="0" smtClean="0">
              <a:solidFill>
                <a:schemeClr val="tx1"/>
              </a:solidFill>
              <a:effectLst/>
              <a:latin typeface="Helvetica" pitchFamily="34" charset="0"/>
              <a:ea typeface="+mn-ea"/>
              <a:cs typeface="+mn-cs"/>
            </a:endParaRPr>
          </a:p>
          <a:p>
            <a:r>
              <a:rPr lang="en-CA" sz="1200" u="sng" kern="1200" dirty="0" smtClean="0">
                <a:solidFill>
                  <a:schemeClr val="tx1"/>
                </a:solidFill>
                <a:effectLst/>
                <a:latin typeface="Helvetica" pitchFamily="34" charset="0"/>
                <a:ea typeface="+mn-ea"/>
                <a:cs typeface="+mn-cs"/>
                <a:hlinkClick r:id="rId4"/>
              </a:rPr>
              <a:t>https://www.onelogin.com/blog/may-31-2017-security-incident</a:t>
            </a:r>
            <a:r>
              <a:rPr lang="en-CA" sz="1200" kern="1200" dirty="0" smtClean="0">
                <a:solidFill>
                  <a:schemeClr val="tx1"/>
                </a:solidFill>
                <a:effectLst/>
                <a:latin typeface="Helvetica" pitchFamily="34" charset="0"/>
                <a:ea typeface="+mn-ea"/>
                <a:cs typeface="+mn-cs"/>
              </a:rPr>
              <a:t> </a:t>
            </a:r>
            <a:r>
              <a:rPr lang="en-CA" sz="1200" u="sng" kern="1200" dirty="0" smtClean="0">
                <a:solidFill>
                  <a:schemeClr val="tx1"/>
                </a:solidFill>
                <a:effectLst/>
                <a:latin typeface="Helvetica" pitchFamily="34" charset="0"/>
                <a:ea typeface="+mn-ea"/>
                <a:cs typeface="+mn-cs"/>
                <a:hlinkClick r:id="rId5"/>
              </a:rPr>
              <a:t>https://arstechnica.com/security/2017/06/onelogin-data-breach-compromised-decrypted/</a:t>
            </a:r>
            <a:r>
              <a:rPr lang="en-CA" sz="1200" kern="1200" dirty="0" smtClean="0">
                <a:solidFill>
                  <a:schemeClr val="tx1"/>
                </a:solidFill>
                <a:effectLst/>
                <a:latin typeface="Helvetica" pitchFamily="34" charset="0"/>
                <a:ea typeface="+mn-ea"/>
                <a:cs typeface="+mn-cs"/>
              </a:rPr>
              <a:t> </a:t>
            </a:r>
          </a:p>
          <a:p>
            <a:r>
              <a:rPr lang="en-CA" sz="1200" u="sng" kern="1200" dirty="0" smtClean="0">
                <a:solidFill>
                  <a:schemeClr val="tx1"/>
                </a:solidFill>
                <a:effectLst/>
                <a:latin typeface="Helvetica" pitchFamily="34" charset="0"/>
                <a:ea typeface="+mn-ea"/>
                <a:cs typeface="+mn-cs"/>
                <a:hlinkClick r:id="rId6"/>
              </a:rPr>
              <a:t>http://www.pcworld.com/article/2936621/the-lastpass-security-breach-what-you-need-to-know-do-and-watch-out-for.html</a:t>
            </a:r>
            <a:r>
              <a:rPr lang="en-CA" sz="1200" kern="1200" dirty="0" smtClean="0">
                <a:solidFill>
                  <a:schemeClr val="tx1"/>
                </a:solidFill>
                <a:effectLst/>
                <a:latin typeface="Helvetica"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395481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9</a:t>
            </a:fld>
            <a:endParaRPr lang="en-US" dirty="0"/>
          </a:p>
        </p:txBody>
      </p:sp>
    </p:spTree>
    <p:extLst>
      <p:ext uri="{BB962C8B-B14F-4D97-AF65-F5344CB8AC3E}">
        <p14:creationId xmlns:p14="http://schemas.microsoft.com/office/powerpoint/2010/main" val="14278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endParaRPr lang="en-CA" sz="1000" b="0" baseline="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10</a:t>
            </a:fld>
            <a:endParaRPr lang="en-US" dirty="0"/>
          </a:p>
        </p:txBody>
      </p:sp>
    </p:spTree>
    <p:extLst>
      <p:ext uri="{BB962C8B-B14F-4D97-AF65-F5344CB8AC3E}">
        <p14:creationId xmlns:p14="http://schemas.microsoft.com/office/powerpoint/2010/main" val="209439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3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922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0375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3393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426909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(Arial, Bold, 28pt)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714" r:id="rId1"/>
    <p:sldLayoutId id="2147483718" r:id="rId2"/>
    <p:sldLayoutId id="2147483719"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(Arial, Bold, 28pt)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40718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www.infotech.com/research/ss/integrate-threat-intelligence-into-your-security-operation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infotech.com/research/ss/develop-and-implement-a-security-incident-management-program" TargetMode="External"/><Relationship Id="rId5" Type="http://schemas.openxmlformats.org/officeDocument/2006/relationships/hyperlink" Target="https://www.us-cert.gov/sites/default/files/publications/TA17-163A_IOCs.stix.xml" TargetMode="External"/><Relationship Id="rId4" Type="http://schemas.openxmlformats.org/officeDocument/2006/relationships/hyperlink" Target="https://www.us-cert.gov/sites/default/files/publications/TA-17-163A_IOCs.cs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us-cert.gov/ncas/alerts/TA17-163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nfotech.com/research/ss/develop-and-implement-a-security-incident-management-program" TargetMode="External"/><Relationship Id="rId5" Type="http://schemas.openxmlformats.org/officeDocument/2006/relationships/hyperlink" Target="https://www.infotech.com/research/ss/humanize-the-security-awareness-and-training-program" TargetMode="External"/><Relationship Id="rId4" Type="http://schemas.openxmlformats.org/officeDocument/2006/relationships/hyperlink" Target="https://www.infotech.com/research/ss/secure-critical-systems-and-intellectual-property-against-ap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infotech.com/research/ss/humanize-the-security-awareness-and-training-program" TargetMode="External"/><Relationship Id="rId5" Type="http://schemas.openxmlformats.org/officeDocument/2006/relationships/hyperlink" Target="https://www.infotech.com/research/ss/develop-and-implement-a-security-incident-management-program" TargetMode="External"/><Relationship Id="rId4" Type="http://schemas.openxmlformats.org/officeDocument/2006/relationships/hyperlink" Target="https://www.infotech.com/research/ss/optimize-security-mitigation-effectiveness-using-stri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samba.org/samba/security/" TargetMode="External"/><Relationship Id="rId4" Type="http://schemas.openxmlformats.org/officeDocument/2006/relationships/hyperlink" Target="https://www.samba.org/samba/security/CVE-2017-7494.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tif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s-cert.gov/ncas/alerts/TA17-163A"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dragos.com/blog/crashoverride/CrashOverride-0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067944" y="2744924"/>
            <a:ext cx="3434680" cy="684076"/>
          </a:xfrm>
          <a:prstGeom prst="rect">
            <a:avLst/>
          </a:prstGeom>
        </p:spPr>
      </p:pic>
      <p:sp>
        <p:nvSpPr>
          <p:cNvPr id="4" name="TextBox 3"/>
          <p:cNvSpPr txBox="1"/>
          <p:nvPr/>
        </p:nvSpPr>
        <p:spPr>
          <a:xfrm>
            <a:off x="2339752" y="3681028"/>
            <a:ext cx="5665651" cy="369332"/>
          </a:xfrm>
          <a:prstGeom prst="rect">
            <a:avLst/>
          </a:prstGeom>
          <a:noFill/>
        </p:spPr>
        <p:txBody>
          <a:bodyPr wrap="square" rtlCol="0">
            <a:spAutoFit/>
          </a:bodyPr>
          <a:lstStyle/>
          <a:p>
            <a:pPr algn="ctr"/>
            <a:r>
              <a:rPr lang="en-CA" dirty="0">
                <a:solidFill>
                  <a:srgbClr val="FFFFFF"/>
                </a:solidFill>
                <a:latin typeface="+mj-lt"/>
                <a:ea typeface="Roboto Condensed" charset="0"/>
                <a:cs typeface="Roboto Condensed" charset="0"/>
              </a:rPr>
              <a:t>Welcome </a:t>
            </a:r>
            <a:r>
              <a:rPr lang="en-CA" dirty="0" smtClean="0">
                <a:solidFill>
                  <a:srgbClr val="FFFFFF"/>
                </a:solidFill>
                <a:latin typeface="+mj-lt"/>
                <a:ea typeface="Roboto Condensed" charset="0"/>
                <a:cs typeface="Roboto Condensed" charset="0"/>
              </a:rPr>
              <a:t>to </a:t>
            </a:r>
            <a:r>
              <a:rPr lang="en-CA" dirty="0">
                <a:solidFill>
                  <a:srgbClr val="FFFFFF"/>
                </a:solidFill>
                <a:latin typeface="+mj-lt"/>
                <a:ea typeface="Roboto Condensed" charset="0"/>
                <a:cs typeface="Roboto Condensed" charset="0"/>
              </a:rPr>
              <a:t>our </a:t>
            </a:r>
            <a:r>
              <a:rPr lang="en-CA" dirty="0" smtClean="0">
                <a:solidFill>
                  <a:srgbClr val="FFFFFF"/>
                </a:solidFill>
                <a:latin typeface="+mj-lt"/>
                <a:ea typeface="Roboto Condensed" charset="0"/>
                <a:cs typeface="Roboto Condensed" charset="0"/>
              </a:rPr>
              <a:t>team</a:t>
            </a:r>
            <a:r>
              <a:rPr lang="en-CA"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17707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 y="-17341"/>
            <a:ext cx="9154652" cy="6858000"/>
          </a:xfrm>
          <a:prstGeom prst="rect">
            <a:avLst/>
          </a:prstGeom>
        </p:spPr>
      </p:pic>
      <p:sp>
        <p:nvSpPr>
          <p:cNvPr id="35" name="TextBox 34"/>
          <p:cNvSpPr txBox="1"/>
          <p:nvPr/>
        </p:nvSpPr>
        <p:spPr>
          <a:xfrm>
            <a:off x="3965686" y="976894"/>
            <a:ext cx="4899862"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Russian Malware </a:t>
            </a:r>
            <a:r>
              <a:rPr lang="en-CA" sz="2800" b="1" dirty="0">
                <a:solidFill>
                  <a:schemeClr val="bg1"/>
                </a:solidFill>
                <a:latin typeface="+mn-lt"/>
                <a:ea typeface="Montserrat Black" charset="0"/>
                <a:cs typeface="Montserrat Black" charset="0"/>
              </a:rPr>
              <a:t>D</a:t>
            </a:r>
            <a:r>
              <a:rPr lang="en-CA" sz="2800" b="1" dirty="0" smtClean="0">
                <a:solidFill>
                  <a:schemeClr val="bg1"/>
                </a:solidFill>
                <a:latin typeface="+mn-lt"/>
                <a:ea typeface="Montserrat Black" charset="0"/>
                <a:cs typeface="Montserrat Black" charset="0"/>
              </a:rPr>
              <a:t>isrupts </a:t>
            </a:r>
            <a:r>
              <a:rPr lang="en-CA" sz="2800" b="1" dirty="0">
                <a:solidFill>
                  <a:schemeClr val="bg1"/>
                </a:solidFill>
                <a:latin typeface="+mn-lt"/>
                <a:ea typeface="Montserrat Black" charset="0"/>
                <a:cs typeface="Montserrat Black" charset="0"/>
              </a:rPr>
              <a:t>P</a:t>
            </a:r>
            <a:r>
              <a:rPr lang="en-CA" sz="2800" b="1" dirty="0" smtClean="0">
                <a:solidFill>
                  <a:schemeClr val="bg1"/>
                </a:solidFill>
                <a:latin typeface="+mn-lt"/>
                <a:ea typeface="Montserrat Black" charset="0"/>
                <a:cs typeface="Montserrat Black" charset="0"/>
              </a:rPr>
              <a:t>ower </a:t>
            </a:r>
            <a:r>
              <a:rPr lang="en-CA" sz="2800" b="1" dirty="0">
                <a:solidFill>
                  <a:schemeClr val="bg1"/>
                </a:solidFill>
                <a:latin typeface="+mn-lt"/>
                <a:ea typeface="Montserrat Black" charset="0"/>
                <a:cs typeface="Montserrat Black" charset="0"/>
              </a:rPr>
              <a:t>G</a:t>
            </a:r>
            <a:r>
              <a:rPr lang="en-CA" sz="2800" b="1" dirty="0" smtClean="0">
                <a:solidFill>
                  <a:schemeClr val="bg1"/>
                </a:solidFill>
                <a:latin typeface="+mn-lt"/>
                <a:ea typeface="Montserrat Black" charset="0"/>
                <a:cs typeface="Montserrat Black" charset="0"/>
              </a:rPr>
              <a:t>rids </a:t>
            </a:r>
            <a:endParaRPr lang="en-CA" sz="2800" b="1" spc="300" dirty="0">
              <a:solidFill>
                <a:schemeClr val="bg1"/>
              </a:solidFill>
              <a:latin typeface="+mn-lt"/>
              <a:ea typeface="Montserrat Black" charset="0"/>
              <a:cs typeface="Montserrat Black" charset="0"/>
            </a:endParaRPr>
          </a:p>
        </p:txBody>
      </p:sp>
      <p:grpSp>
        <p:nvGrpSpPr>
          <p:cNvPr id="6" name="Group 5"/>
          <p:cNvGrpSpPr/>
          <p:nvPr/>
        </p:nvGrpSpPr>
        <p:grpSpPr>
          <a:xfrm>
            <a:off x="136411" y="3104964"/>
            <a:ext cx="8881829" cy="2204040"/>
            <a:chOff x="693281" y="2998596"/>
            <a:chExt cx="10741687" cy="2665566"/>
          </a:xfrm>
        </p:grpSpPr>
        <p:sp>
          <p:nvSpPr>
            <p:cNvPr id="47" name="Oval 46"/>
            <p:cNvSpPr>
              <a:spLocks noChangeArrowheads="1"/>
            </p:cNvSpPr>
            <p:nvPr/>
          </p:nvSpPr>
          <p:spPr bwMode="auto">
            <a:xfrm>
              <a:off x="5529201" y="2998596"/>
              <a:ext cx="1069848" cy="1069848"/>
            </a:xfrm>
            <a:prstGeom prst="ellipse">
              <a:avLst/>
            </a:prstGeom>
            <a:gradFill>
              <a:gsLst>
                <a:gs pos="0">
                  <a:schemeClr val="accent1"/>
                </a:gs>
                <a:gs pos="100000">
                  <a:schemeClr val="accent3"/>
                </a:gs>
              </a:gsLst>
              <a:lin ang="5400000" scaled="0"/>
            </a:gradFill>
            <a:ln w="6350">
              <a:solidFill>
                <a:schemeClr val="accent1"/>
              </a:solidFill>
            </a:ln>
          </p:spPr>
          <p:txBody>
            <a:bodyPr vert="horz" wrap="none" lIns="0" tIns="128016" rIns="0" bIns="60960" numCol="1" anchor="ctr" anchorCtr="0" compatLnSpc="1">
              <a:prstTxWarp prst="textNoShape">
                <a:avLst/>
              </a:prstTxWarp>
            </a:bodyPr>
            <a:lstStyle/>
            <a:p>
              <a:pPr>
                <a:lnSpc>
                  <a:spcPct val="85000"/>
                </a:lnSpc>
              </a:pPr>
              <a:r>
                <a:rPr lang="en-US" sz="2000" dirty="0">
                  <a:solidFill>
                    <a:srgbClr val="FFFFFF"/>
                  </a:solidFill>
                </a:rPr>
                <a:t>3</a:t>
              </a:r>
            </a:p>
          </p:txBody>
        </p:sp>
        <p:sp>
          <p:nvSpPr>
            <p:cNvPr id="48" name="Oval 47"/>
            <p:cNvSpPr>
              <a:spLocks noChangeArrowheads="1"/>
            </p:cNvSpPr>
            <p:nvPr/>
          </p:nvSpPr>
          <p:spPr bwMode="auto">
            <a:xfrm>
              <a:off x="3301051" y="2999997"/>
              <a:ext cx="1069848" cy="1069848"/>
            </a:xfrm>
            <a:prstGeom prst="ellipse">
              <a:avLst/>
            </a:prstGeom>
            <a:gradFill>
              <a:gsLst>
                <a:gs pos="0">
                  <a:schemeClr val="accent1"/>
                </a:gs>
                <a:gs pos="100000">
                  <a:schemeClr val="accent3"/>
                </a:gs>
              </a:gsLst>
              <a:lin ang="5400000" scaled="0"/>
            </a:gradFill>
            <a:ln w="6350">
              <a:solidFill>
                <a:schemeClr val="accent1"/>
              </a:solidFill>
            </a:ln>
          </p:spPr>
          <p:txBody>
            <a:bodyPr vert="horz" wrap="none" lIns="0" tIns="128016" rIns="0" bIns="60960" numCol="1" anchor="ctr" anchorCtr="0" compatLnSpc="1">
              <a:prstTxWarp prst="textNoShape">
                <a:avLst/>
              </a:prstTxWarp>
            </a:bodyPr>
            <a:lstStyle/>
            <a:p>
              <a:pPr>
                <a:lnSpc>
                  <a:spcPct val="85000"/>
                </a:lnSpc>
              </a:pPr>
              <a:r>
                <a:rPr lang="en-US" sz="2000" dirty="0">
                  <a:solidFill>
                    <a:srgbClr val="FFFFFF"/>
                  </a:solidFill>
                </a:rPr>
                <a:t>2</a:t>
              </a:r>
            </a:p>
          </p:txBody>
        </p:sp>
        <p:sp>
          <p:nvSpPr>
            <p:cNvPr id="49" name="Oval 48"/>
            <p:cNvSpPr>
              <a:spLocks noChangeArrowheads="1"/>
            </p:cNvSpPr>
            <p:nvPr/>
          </p:nvSpPr>
          <p:spPr bwMode="auto">
            <a:xfrm>
              <a:off x="7757351" y="2999997"/>
              <a:ext cx="1069848" cy="1069848"/>
            </a:xfrm>
            <a:prstGeom prst="ellipse">
              <a:avLst/>
            </a:prstGeom>
            <a:gradFill>
              <a:gsLst>
                <a:gs pos="0">
                  <a:schemeClr val="accent1"/>
                </a:gs>
                <a:gs pos="100000">
                  <a:schemeClr val="accent3"/>
                </a:gs>
              </a:gsLst>
              <a:lin ang="5400000" scaled="0"/>
            </a:gradFill>
            <a:ln w="6350">
              <a:solidFill>
                <a:schemeClr val="accent1"/>
              </a:solidFill>
            </a:ln>
          </p:spPr>
          <p:txBody>
            <a:bodyPr vert="horz" wrap="none" lIns="0" tIns="128016" rIns="0" bIns="60960" numCol="1" anchor="ctr" anchorCtr="0" compatLnSpc="1">
              <a:prstTxWarp prst="textNoShape">
                <a:avLst/>
              </a:prstTxWarp>
            </a:bodyPr>
            <a:lstStyle/>
            <a:p>
              <a:pPr algn="ctr">
                <a:lnSpc>
                  <a:spcPct val="85000"/>
                </a:lnSpc>
              </a:pPr>
              <a:r>
                <a:rPr lang="en-US" sz="2000" dirty="0" smtClean="0">
                  <a:solidFill>
                    <a:srgbClr val="FFFFFF"/>
                  </a:solidFill>
                </a:rPr>
                <a:t>4</a:t>
              </a:r>
              <a:endParaRPr lang="en-US" sz="2800" dirty="0">
                <a:solidFill>
                  <a:srgbClr val="FFFFFF"/>
                </a:solidFill>
              </a:endParaRPr>
            </a:p>
          </p:txBody>
        </p:sp>
        <p:sp>
          <p:nvSpPr>
            <p:cNvPr id="50" name="Oval 49"/>
            <p:cNvSpPr>
              <a:spLocks noChangeArrowheads="1"/>
            </p:cNvSpPr>
            <p:nvPr/>
          </p:nvSpPr>
          <p:spPr bwMode="auto">
            <a:xfrm>
              <a:off x="1072901" y="2999996"/>
              <a:ext cx="1069848" cy="1069848"/>
            </a:xfrm>
            <a:prstGeom prst="ellipse">
              <a:avLst/>
            </a:prstGeom>
            <a:gradFill>
              <a:gsLst>
                <a:gs pos="0">
                  <a:schemeClr val="accent1"/>
                </a:gs>
                <a:gs pos="100000">
                  <a:schemeClr val="accent3"/>
                </a:gs>
              </a:gsLst>
              <a:lin ang="5400000" scaled="0"/>
            </a:gradFill>
            <a:ln w="6350">
              <a:solidFill>
                <a:schemeClr val="accent1"/>
              </a:solidFill>
            </a:ln>
          </p:spPr>
          <p:txBody>
            <a:bodyPr vert="horz" wrap="none" lIns="0" tIns="128016" rIns="0" bIns="60960" numCol="1" anchor="ctr" anchorCtr="0" compatLnSpc="1">
              <a:prstTxWarp prst="textNoShape">
                <a:avLst/>
              </a:prstTxWarp>
            </a:bodyPr>
            <a:lstStyle/>
            <a:p>
              <a:pPr>
                <a:lnSpc>
                  <a:spcPct val="85000"/>
                </a:lnSpc>
              </a:pPr>
              <a:r>
                <a:rPr lang="en-US" sz="2000" dirty="0">
                  <a:solidFill>
                    <a:srgbClr val="FFFFFF"/>
                  </a:solidFill>
                </a:rPr>
                <a:t>1</a:t>
              </a:r>
            </a:p>
          </p:txBody>
        </p:sp>
        <p:sp>
          <p:nvSpPr>
            <p:cNvPr id="51" name="Oval 50"/>
            <p:cNvSpPr>
              <a:spLocks noChangeArrowheads="1"/>
            </p:cNvSpPr>
            <p:nvPr/>
          </p:nvSpPr>
          <p:spPr bwMode="auto">
            <a:xfrm>
              <a:off x="9985500" y="2998596"/>
              <a:ext cx="1069848" cy="1069848"/>
            </a:xfrm>
            <a:prstGeom prst="ellipse">
              <a:avLst/>
            </a:prstGeom>
            <a:gradFill>
              <a:gsLst>
                <a:gs pos="0">
                  <a:schemeClr val="accent1"/>
                </a:gs>
                <a:gs pos="100000">
                  <a:schemeClr val="accent3"/>
                </a:gs>
              </a:gsLst>
              <a:lin ang="5400000" scaled="0"/>
            </a:gradFill>
            <a:ln w="6350">
              <a:solidFill>
                <a:schemeClr val="accent1"/>
              </a:solidFill>
            </a:ln>
          </p:spPr>
          <p:txBody>
            <a:bodyPr vert="horz" wrap="none" lIns="0" tIns="128016" rIns="0" bIns="60960" numCol="1" anchor="ctr" anchorCtr="0" compatLnSpc="1">
              <a:prstTxWarp prst="textNoShape">
                <a:avLst/>
              </a:prstTxWarp>
            </a:bodyPr>
            <a:lstStyle/>
            <a:p>
              <a:pPr>
                <a:lnSpc>
                  <a:spcPct val="85000"/>
                </a:lnSpc>
              </a:pPr>
              <a:r>
                <a:rPr lang="en-US" sz="2000" dirty="0">
                  <a:solidFill>
                    <a:srgbClr val="FFFFFF"/>
                  </a:solidFill>
                </a:rPr>
                <a:t>5</a:t>
              </a:r>
            </a:p>
          </p:txBody>
        </p:sp>
        <p:cxnSp>
          <p:nvCxnSpPr>
            <p:cNvPr id="52" name="Straight Connector 51"/>
            <p:cNvCxnSpPr/>
            <p:nvPr/>
          </p:nvCxnSpPr>
          <p:spPr>
            <a:xfrm>
              <a:off x="2142749" y="3534921"/>
              <a:ext cx="115830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flipV="1">
              <a:off x="4370899" y="3533520"/>
              <a:ext cx="1158302" cy="140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6"/>
              <a:endCxn id="49" idx="2"/>
            </p:cNvCxnSpPr>
            <p:nvPr/>
          </p:nvCxnSpPr>
          <p:spPr>
            <a:xfrm>
              <a:off x="6599049" y="3533520"/>
              <a:ext cx="1158302" cy="14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6"/>
              <a:endCxn id="51" idx="2"/>
            </p:cNvCxnSpPr>
            <p:nvPr/>
          </p:nvCxnSpPr>
          <p:spPr>
            <a:xfrm flipV="1">
              <a:off x="8827199" y="3533520"/>
              <a:ext cx="1158301" cy="14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93281" y="4393627"/>
              <a:ext cx="1829087" cy="893340"/>
            </a:xfrm>
            <a:prstGeom prst="rect">
              <a:avLst/>
            </a:prstGeom>
          </p:spPr>
          <p:txBody>
            <a:bodyPr wrap="square">
              <a:spAutoFit/>
            </a:bodyPr>
            <a:lstStyle/>
            <a:p>
              <a:r>
                <a:rPr lang="en-CA" sz="1400" b="1" dirty="0">
                  <a:latin typeface="Arial" panose="020B0604020202020204" pitchFamily="34" charset="0"/>
                  <a:cs typeface="Arial" panose="020B0604020202020204" pitchFamily="34" charset="0"/>
                </a:rPr>
                <a:t>Implement Application Whitelisting</a:t>
              </a:r>
            </a:p>
          </p:txBody>
        </p:sp>
        <p:sp>
          <p:nvSpPr>
            <p:cNvPr id="57" name="Rectangle 56"/>
            <p:cNvSpPr/>
            <p:nvPr/>
          </p:nvSpPr>
          <p:spPr>
            <a:xfrm>
              <a:off x="2921431" y="4249707"/>
              <a:ext cx="1829087" cy="1153897"/>
            </a:xfrm>
            <a:prstGeom prst="rect">
              <a:avLst/>
            </a:prstGeom>
          </p:spPr>
          <p:txBody>
            <a:bodyPr wrap="square">
              <a:spAutoFit/>
            </a:bodyPr>
            <a:lstStyle/>
            <a:p>
              <a:r>
                <a:rPr lang="en-CA" sz="1400" b="1" dirty="0"/>
                <a:t>Ensure Proper </a:t>
              </a:r>
              <a:r>
                <a:rPr lang="en-CA" sz="1400" b="1" dirty="0" smtClean="0"/>
                <a:t>Configuration &amp; Patch </a:t>
              </a:r>
              <a:r>
                <a:rPr lang="en-CA" sz="1400" b="1" dirty="0"/>
                <a:t>Management</a:t>
              </a:r>
              <a:endParaRPr lang="en-CA" sz="1400" dirty="0"/>
            </a:p>
          </p:txBody>
        </p:sp>
        <p:sp>
          <p:nvSpPr>
            <p:cNvPr id="60" name="Rectangle 59"/>
            <p:cNvSpPr/>
            <p:nvPr/>
          </p:nvSpPr>
          <p:spPr>
            <a:xfrm>
              <a:off x="5149580" y="4249707"/>
              <a:ext cx="1829087" cy="1153897"/>
            </a:xfrm>
            <a:prstGeom prst="rect">
              <a:avLst/>
            </a:prstGeom>
          </p:spPr>
          <p:txBody>
            <a:bodyPr wrap="square">
              <a:spAutoFit/>
            </a:bodyPr>
            <a:lstStyle/>
            <a:p>
              <a:r>
                <a:rPr lang="en-CA" sz="1400" b="1" dirty="0"/>
                <a:t>Manage Authentication and Authorization</a:t>
              </a:r>
              <a:endParaRPr lang="en-CA" sz="1400" dirty="0"/>
            </a:p>
          </p:txBody>
        </p:sp>
        <p:sp>
          <p:nvSpPr>
            <p:cNvPr id="61" name="Rectangle 60"/>
            <p:cNvSpPr/>
            <p:nvPr/>
          </p:nvSpPr>
          <p:spPr>
            <a:xfrm>
              <a:off x="7377730" y="4547170"/>
              <a:ext cx="1829087" cy="632782"/>
            </a:xfrm>
            <a:prstGeom prst="rect">
              <a:avLst/>
            </a:prstGeom>
          </p:spPr>
          <p:txBody>
            <a:bodyPr wrap="square">
              <a:spAutoFit/>
            </a:bodyPr>
            <a:lstStyle/>
            <a:p>
              <a:r>
                <a:rPr lang="en-CA" sz="1400" b="1" dirty="0"/>
                <a:t>Segment </a:t>
              </a:r>
              <a:r>
                <a:rPr lang="en-CA" sz="1400" b="1" dirty="0" smtClean="0"/>
                <a:t>Your </a:t>
              </a:r>
              <a:r>
                <a:rPr lang="en-CA" sz="1400" b="1" dirty="0"/>
                <a:t>Network</a:t>
              </a:r>
              <a:endParaRPr lang="en-CA" sz="1400" dirty="0"/>
            </a:p>
          </p:txBody>
        </p:sp>
        <p:sp>
          <p:nvSpPr>
            <p:cNvPr id="62" name="Rectangle 61"/>
            <p:cNvSpPr/>
            <p:nvPr/>
          </p:nvSpPr>
          <p:spPr>
            <a:xfrm>
              <a:off x="9605881" y="4249707"/>
              <a:ext cx="1829087" cy="1414455"/>
            </a:xfrm>
            <a:prstGeom prst="rect">
              <a:avLst/>
            </a:prstGeom>
          </p:spPr>
          <p:txBody>
            <a:bodyPr wrap="square">
              <a:spAutoFit/>
            </a:bodyPr>
            <a:lstStyle/>
            <a:p>
              <a:r>
                <a:rPr lang="en-CA" sz="1400" b="1" dirty="0"/>
                <a:t>Ensure S</a:t>
              </a:r>
              <a:r>
                <a:rPr lang="en-CA" sz="1400" b="1" dirty="0" smtClean="0"/>
                <a:t>ufficient </a:t>
              </a:r>
              <a:r>
                <a:rPr lang="en-CA" sz="1400" b="1" dirty="0"/>
                <a:t>Monitoring and Response </a:t>
              </a:r>
              <a:r>
                <a:rPr lang="en-CA" sz="1400" b="1" dirty="0" smtClean="0"/>
                <a:t>Capabilities</a:t>
              </a:r>
              <a:endParaRPr lang="en-CA" sz="1400" dirty="0"/>
            </a:p>
          </p:txBody>
        </p:sp>
      </p:grpSp>
      <p:sp>
        <p:nvSpPr>
          <p:cNvPr id="63" name="Rectangle 62"/>
          <p:cNvSpPr/>
          <p:nvPr/>
        </p:nvSpPr>
        <p:spPr>
          <a:xfrm>
            <a:off x="7170745" y="5776996"/>
            <a:ext cx="1842360" cy="934102"/>
          </a:xfrm>
          <a:prstGeom prst="rect">
            <a:avLst/>
          </a:prstGeom>
          <a:solidFill>
            <a:schemeClr val="accent3">
              <a:lumMod val="60000"/>
              <a:lumOff val="40000"/>
            </a:schemeClr>
          </a:solidFill>
          <a:ln>
            <a:solidFill>
              <a:schemeClr val="accent3"/>
            </a:solidFill>
          </a:ln>
        </p:spPr>
        <p:txBody>
          <a:bodyPr wrap="square">
            <a:spAutoFit/>
          </a:bodyPr>
          <a:lstStyle/>
          <a:p>
            <a:pPr>
              <a:lnSpc>
                <a:spcPct val="107000"/>
              </a:lnSpc>
              <a:spcBef>
                <a:spcPts val="375"/>
              </a:spcBef>
              <a:spcAft>
                <a:spcPts val="375"/>
              </a:spcAft>
            </a:pPr>
            <a:r>
              <a:rPr lang="en-CA" sz="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For a downloadable copy of IOCs, see:</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SzPts val="1000"/>
              <a:tabLst>
                <a:tab pos="457200" algn="l"/>
              </a:tabLst>
            </a:pPr>
            <a:r>
              <a:rPr lang="en-CA" sz="1200" dirty="0">
                <a:solidFill>
                  <a:srgbClr val="333333"/>
                </a:solidFill>
                <a:latin typeface="inherit"/>
                <a:ea typeface="Times New Roman" panose="02020603050405020304" pitchFamily="18" charset="0"/>
                <a:cs typeface="Arial" panose="020B0604020202020204" pitchFamily="34" charset="0"/>
              </a:rPr>
              <a:t>IOCs (</a:t>
            </a:r>
            <a:r>
              <a:rPr lang="en-CA" sz="1200" dirty="0">
                <a:solidFill>
                  <a:srgbClr val="00578D"/>
                </a:solidFill>
                <a:latin typeface="inherit"/>
                <a:ea typeface="Times New Roman" panose="02020603050405020304" pitchFamily="18" charset="0"/>
                <a:cs typeface="Arial" panose="020B0604020202020204" pitchFamily="34" charset="0"/>
                <a:hlinkClick r:id="rId4"/>
              </a:rPr>
              <a:t>.csv</a:t>
            </a:r>
            <a:r>
              <a:rPr lang="en-CA" sz="1200" dirty="0">
                <a:solidFill>
                  <a:srgbClr val="333333"/>
                </a:solidFill>
                <a:latin typeface="inherit"/>
                <a:ea typeface="Times New Roman" panose="02020603050405020304" pitchFamily="18" charset="0"/>
                <a:cs typeface="Arial" panose="020B0604020202020204" pitchFamily="34" charset="0"/>
              </a:rPr>
              <a:t>)</a:t>
            </a:r>
            <a:endParaRPr lang="en-CA" sz="16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solidFill>
                  <a:srgbClr val="333333"/>
                </a:solidFill>
                <a:latin typeface="inherit"/>
                <a:ea typeface="Times New Roman" panose="02020603050405020304" pitchFamily="18" charset="0"/>
                <a:cs typeface="Arial" panose="020B0604020202020204" pitchFamily="34" charset="0"/>
              </a:rPr>
              <a:t>IOCs (</a:t>
            </a:r>
            <a:r>
              <a:rPr lang="en-CA" sz="1200" dirty="0">
                <a:solidFill>
                  <a:srgbClr val="00578D"/>
                </a:solidFill>
                <a:latin typeface="inherit"/>
                <a:ea typeface="Times New Roman" panose="02020603050405020304" pitchFamily="18" charset="0"/>
                <a:cs typeface="Arial" panose="020B0604020202020204" pitchFamily="34" charset="0"/>
                <a:hlinkClick r:id="rId5"/>
              </a:rPr>
              <a:t>.stix</a:t>
            </a:r>
            <a:r>
              <a:rPr lang="en-CA" sz="1200" dirty="0">
                <a:solidFill>
                  <a:srgbClr val="333333"/>
                </a:solidFill>
                <a:latin typeface="inherit"/>
                <a:ea typeface="Times New Roman" panose="02020603050405020304" pitchFamily="18" charset="0"/>
                <a:cs typeface="Arial" panose="020B06040202020202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Rectangle 63"/>
          <p:cNvSpPr/>
          <p:nvPr/>
        </p:nvSpPr>
        <p:spPr>
          <a:xfrm>
            <a:off x="192608" y="5915017"/>
            <a:ext cx="6847242" cy="646331"/>
          </a:xfrm>
          <a:prstGeom prst="rect">
            <a:avLst/>
          </a:prstGeom>
          <a:noFill/>
          <a:ln w="19050">
            <a:solidFill>
              <a:srgbClr val="055D99"/>
            </a:solidFill>
          </a:ln>
        </p:spPr>
        <p:txBody>
          <a:bodyPr wrap="square">
            <a:spAutoFit/>
          </a:bodyPr>
          <a:lstStyle/>
          <a:p>
            <a:pPr>
              <a:spcBef>
                <a:spcPts val="600"/>
              </a:spcBef>
              <a:spcAft>
                <a:spcPts val="0"/>
              </a:spcAft>
              <a:buClr>
                <a:srgbClr val="333333"/>
              </a:buClr>
              <a:buSzPct val="100000"/>
            </a:pPr>
            <a:r>
              <a:rPr lang="en-CA" sz="1200" dirty="0">
                <a:solidFill>
                  <a:sysClr val="windowText" lastClr="000000"/>
                </a:solidFill>
              </a:rPr>
              <a:t>For more information about how to establish or mature security programs designed to minimize the impact of data breaches, please visit Info-Tech’s </a:t>
            </a:r>
            <a:r>
              <a:rPr lang="en-CA" sz="1200" dirty="0" smtClean="0">
                <a:solidFill>
                  <a:sysClr val="windowText" lastClr="000000"/>
                </a:solidFill>
              </a:rPr>
              <a:t>blueprints, </a:t>
            </a:r>
            <a:r>
              <a:rPr lang="en-CA" sz="1200" i="1" dirty="0">
                <a:solidFill>
                  <a:sysClr val="windowText" lastClr="000000"/>
                </a:solidFill>
                <a:hlinkClick r:id="rId6"/>
              </a:rPr>
              <a:t>Develop and Implement a Security Incident Management </a:t>
            </a:r>
            <a:r>
              <a:rPr lang="en-CA" sz="1200" i="1" dirty="0" smtClean="0">
                <a:solidFill>
                  <a:sysClr val="windowText" lastClr="000000"/>
                </a:solidFill>
                <a:hlinkClick r:id="rId6"/>
              </a:rPr>
              <a:t>Program</a:t>
            </a:r>
            <a:r>
              <a:rPr lang="en-CA" sz="1200" i="1" dirty="0" smtClean="0">
                <a:solidFill>
                  <a:sysClr val="windowText" lastClr="000000"/>
                </a:solidFill>
              </a:rPr>
              <a:t> and </a:t>
            </a:r>
            <a:r>
              <a:rPr lang="en-CA" sz="1200" i="1" dirty="0">
                <a:solidFill>
                  <a:sysClr val="windowText" lastClr="000000"/>
                </a:solidFill>
                <a:latin typeface="Arial"/>
                <a:hlinkClick r:id="rId7"/>
              </a:rPr>
              <a:t>Integrate Threat Intelligence Into Your </a:t>
            </a:r>
            <a:r>
              <a:rPr lang="en-CA" sz="1200" i="1" dirty="0" smtClean="0">
                <a:solidFill>
                  <a:sysClr val="windowText" lastClr="000000"/>
                </a:solidFill>
                <a:latin typeface="Arial"/>
                <a:hlinkClick r:id="rId7"/>
              </a:rPr>
              <a:t>Security Operations</a:t>
            </a:r>
            <a:r>
              <a:rPr lang="en-CA" sz="1200" dirty="0" smtClean="0">
                <a:solidFill>
                  <a:sysClr val="windowText" lastClr="000000"/>
                </a:solidFill>
              </a:rPr>
              <a:t>.</a:t>
            </a:r>
            <a:endParaRPr lang="en-CA" sz="1200" dirty="0">
              <a:solidFill>
                <a:sysClr val="windowText" lastClr="000000"/>
              </a:solidFill>
            </a:endParaRPr>
          </a:p>
        </p:txBody>
      </p:sp>
      <p:sp>
        <p:nvSpPr>
          <p:cNvPr id="65" name="TextBox 64"/>
          <p:cNvSpPr txBox="1"/>
          <p:nvPr/>
        </p:nvSpPr>
        <p:spPr>
          <a:xfrm>
            <a:off x="229298" y="2077644"/>
            <a:ext cx="2738455" cy="646331"/>
          </a:xfrm>
          <a:prstGeom prst="rect">
            <a:avLst/>
          </a:prstGeom>
          <a:noFill/>
        </p:spPr>
        <p:txBody>
          <a:bodyPr wrap="square" rtlCol="0">
            <a:spAutoFit/>
          </a:bodyPr>
          <a:lstStyle/>
          <a:p>
            <a:r>
              <a:rPr lang="en-CA" dirty="0" smtClean="0">
                <a:solidFill>
                  <a:srgbClr val="65A1C9"/>
                </a:solidFill>
              </a:rPr>
              <a:t>Mitigation Strategies &amp; Recommendations</a:t>
            </a:r>
            <a:endParaRPr lang="en-CA" dirty="0">
              <a:solidFill>
                <a:srgbClr val="65A1C9"/>
              </a:solidFill>
            </a:endParaRPr>
          </a:p>
        </p:txBody>
      </p:sp>
    </p:spTree>
    <p:extLst>
      <p:ext uri="{BB962C8B-B14F-4D97-AF65-F5344CB8AC3E}">
        <p14:creationId xmlns:p14="http://schemas.microsoft.com/office/powerpoint/2010/main" val="360279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3388"/>
            <a:ext cx="9135219" cy="6065912"/>
          </a:xfrm>
          <a:prstGeom prst="rect">
            <a:avLst/>
          </a:prstGeom>
        </p:spPr>
      </p:pic>
      <p:sp>
        <p:nvSpPr>
          <p:cNvPr id="5" name="TextBox 4"/>
          <p:cNvSpPr txBox="1"/>
          <p:nvPr/>
        </p:nvSpPr>
        <p:spPr>
          <a:xfrm>
            <a:off x="179511" y="1608810"/>
            <a:ext cx="4347137" cy="4324261"/>
          </a:xfrm>
          <a:prstGeom prst="rect">
            <a:avLst/>
          </a:prstGeom>
          <a:noFill/>
        </p:spPr>
        <p:txBody>
          <a:bodyPr wrap="square" rtlCol="0">
            <a:spAutoFit/>
          </a:bodyPr>
          <a:lstStyle/>
          <a:p>
            <a:pPr marL="171450" lvl="0" indent="-171450" algn="l">
              <a:buFont typeface="Arial" panose="020B0604020202020204" pitchFamily="34" charset="0"/>
              <a:buChar char="•"/>
            </a:pPr>
            <a:r>
              <a:rPr lang="en-CA" sz="1100" dirty="0" smtClean="0"/>
              <a:t>Decrease </a:t>
            </a:r>
            <a:r>
              <a:rPr lang="en-CA" sz="1100" dirty="0"/>
              <a:t>a threat actor’s ability to access key network resources by implementing the principle of least </a:t>
            </a:r>
            <a:r>
              <a:rPr lang="en-CA" sz="1100" dirty="0" smtClean="0"/>
              <a:t>privilege.</a:t>
            </a:r>
            <a:endParaRPr lang="en-CA" sz="1100" dirty="0"/>
          </a:p>
          <a:p>
            <a:pPr marL="171450" lvl="0" indent="-171450" algn="l">
              <a:buFont typeface="Arial" panose="020B0604020202020204" pitchFamily="34" charset="0"/>
              <a:buChar char="•"/>
            </a:pPr>
            <a:r>
              <a:rPr lang="en-CA" sz="1100" dirty="0"/>
              <a:t>Limit the ability of a local administrator account to </a:t>
            </a:r>
            <a:r>
              <a:rPr lang="en-CA" sz="1100" dirty="0" smtClean="0"/>
              <a:t>log in </a:t>
            </a:r>
            <a:r>
              <a:rPr lang="en-CA" sz="1100" dirty="0"/>
              <a:t>from a local interactive session (e.g</a:t>
            </a:r>
            <a:r>
              <a:rPr lang="en-CA" sz="1100" dirty="0" smtClean="0"/>
              <a:t>. </a:t>
            </a:r>
            <a:r>
              <a:rPr lang="en-CA" sz="1100" dirty="0"/>
              <a:t>“Deny access to this computer from the network”) and prevent access via a remote desktop protocol </a:t>
            </a:r>
            <a:r>
              <a:rPr lang="en-CA" sz="1100" dirty="0" smtClean="0"/>
              <a:t>session.</a:t>
            </a:r>
            <a:endParaRPr lang="en-CA" sz="1100" dirty="0"/>
          </a:p>
          <a:p>
            <a:pPr marL="171450" lvl="0" indent="-171450" algn="l">
              <a:buFont typeface="Arial" panose="020B0604020202020204" pitchFamily="34" charset="0"/>
              <a:buChar char="•"/>
            </a:pPr>
            <a:r>
              <a:rPr lang="en-CA" sz="1100" dirty="0"/>
              <a:t>Remove unnecessary accounts, groups, and restrict root </a:t>
            </a:r>
            <a:r>
              <a:rPr lang="en-CA" sz="1100" dirty="0" smtClean="0"/>
              <a:t>access.</a:t>
            </a:r>
            <a:endParaRPr lang="en-CA" sz="1100" dirty="0"/>
          </a:p>
          <a:p>
            <a:pPr marL="171450" lvl="0" indent="-171450" algn="l">
              <a:buFont typeface="Arial" panose="020B0604020202020204" pitchFamily="34" charset="0"/>
              <a:buChar char="•"/>
            </a:pPr>
            <a:r>
              <a:rPr lang="en-CA" sz="1100" dirty="0"/>
              <a:t>Control and limit local </a:t>
            </a:r>
            <a:r>
              <a:rPr lang="en-CA" sz="1100" dirty="0" smtClean="0"/>
              <a:t>administration.</a:t>
            </a:r>
          </a:p>
          <a:p>
            <a:pPr marL="171450" lvl="0" indent="-171450" algn="l">
              <a:buFont typeface="Arial" panose="020B0604020202020204" pitchFamily="34" charset="0"/>
              <a:buChar char="•"/>
            </a:pPr>
            <a:r>
              <a:rPr lang="en-CA" sz="1100" dirty="0" smtClean="0"/>
              <a:t>Make </a:t>
            </a:r>
            <a:r>
              <a:rPr lang="en-CA" sz="1100" dirty="0"/>
              <a:t>use of the Protected Users Active Directory group in Windows Domains to further secure privileged user accounts against pass-the-hash attacks</a:t>
            </a:r>
            <a:r>
              <a:rPr lang="en-CA" sz="1100" dirty="0" smtClean="0"/>
              <a:t>.</a:t>
            </a:r>
            <a:endParaRPr lang="en-CA" sz="1100" dirty="0"/>
          </a:p>
          <a:p>
            <a:pPr marL="171450" indent="-171450" algn="l">
              <a:buFont typeface="Arial" panose="020B0604020202020204" pitchFamily="34" charset="0"/>
              <a:buChar char="•"/>
            </a:pPr>
            <a:r>
              <a:rPr lang="en-CA" sz="1100" dirty="0" smtClean="0"/>
              <a:t>Maintain </a:t>
            </a:r>
            <a:r>
              <a:rPr lang="en-CA" sz="1100" dirty="0"/>
              <a:t>backups of key data, systems, and configurations such as:</a:t>
            </a:r>
          </a:p>
          <a:p>
            <a:pPr marL="628650" lvl="1" indent="-171450" algn="l">
              <a:buFont typeface="Courier New" panose="02070309020205020404" pitchFamily="49" charset="0"/>
              <a:buChar char="o"/>
            </a:pPr>
            <a:r>
              <a:rPr lang="en-CA" sz="1100" dirty="0"/>
              <a:t>Server gold </a:t>
            </a:r>
            <a:r>
              <a:rPr lang="en-CA" sz="1100" dirty="0" smtClean="0"/>
              <a:t>images</a:t>
            </a:r>
            <a:endParaRPr lang="en-CA" sz="1100" dirty="0"/>
          </a:p>
          <a:p>
            <a:pPr marL="628650" lvl="1" indent="-171450" algn="l">
              <a:buFont typeface="Courier New" panose="02070309020205020404" pitchFamily="49" charset="0"/>
              <a:buChar char="o"/>
            </a:pPr>
            <a:r>
              <a:rPr lang="en-CA" sz="1100" dirty="0"/>
              <a:t>ICS Workstation gold </a:t>
            </a:r>
            <a:r>
              <a:rPr lang="en-CA" sz="1100" dirty="0" smtClean="0"/>
              <a:t>configurations</a:t>
            </a:r>
            <a:endParaRPr lang="en-CA" sz="1100" dirty="0"/>
          </a:p>
          <a:p>
            <a:pPr marL="628650" lvl="1" indent="-171450" algn="l">
              <a:buFont typeface="Courier New" panose="02070309020205020404" pitchFamily="49" charset="0"/>
              <a:buChar char="o"/>
            </a:pPr>
            <a:r>
              <a:rPr lang="en-CA" sz="1100" dirty="0"/>
              <a:t>Engineering workstation </a:t>
            </a:r>
            <a:r>
              <a:rPr lang="en-CA" sz="1100" dirty="0" smtClean="0"/>
              <a:t>images</a:t>
            </a:r>
            <a:endParaRPr lang="en-CA" sz="1100" dirty="0"/>
          </a:p>
          <a:p>
            <a:pPr marL="628650" lvl="1" indent="-171450" algn="l">
              <a:buFont typeface="Courier New" panose="02070309020205020404" pitchFamily="49" charset="0"/>
              <a:buChar char="o"/>
            </a:pPr>
            <a:r>
              <a:rPr lang="en-CA" sz="1100" dirty="0"/>
              <a:t>PLC/</a:t>
            </a:r>
            <a:r>
              <a:rPr lang="en-CA" sz="1100" dirty="0" err="1"/>
              <a:t>RTU</a:t>
            </a:r>
            <a:r>
              <a:rPr lang="en-CA" sz="1100" dirty="0"/>
              <a:t> </a:t>
            </a:r>
            <a:r>
              <a:rPr lang="en-CA" sz="1100" dirty="0" smtClean="0"/>
              <a:t>configurations</a:t>
            </a:r>
            <a:endParaRPr lang="en-CA" sz="1100" dirty="0"/>
          </a:p>
          <a:p>
            <a:pPr marL="628650" lvl="1" indent="-171450" algn="l">
              <a:buFont typeface="Courier New" panose="02070309020205020404" pitchFamily="49" charset="0"/>
              <a:buChar char="o"/>
            </a:pPr>
            <a:r>
              <a:rPr lang="en-CA" sz="1100" dirty="0"/>
              <a:t>Passwords and configuration </a:t>
            </a:r>
            <a:r>
              <a:rPr lang="en-CA" sz="1100" dirty="0" smtClean="0"/>
              <a:t>information </a:t>
            </a:r>
          </a:p>
          <a:p>
            <a:pPr marL="628650" lvl="1" indent="-171450" algn="l">
              <a:buFont typeface="Courier New" panose="02070309020205020404" pitchFamily="49" charset="0"/>
              <a:buChar char="o"/>
            </a:pPr>
            <a:r>
              <a:rPr lang="en-CA" sz="1100" dirty="0" smtClean="0"/>
              <a:t>Offline </a:t>
            </a:r>
            <a:r>
              <a:rPr lang="en-CA" sz="1100" dirty="0"/>
              <a:t>copies of install media for operating systems and control </a:t>
            </a:r>
            <a:r>
              <a:rPr lang="en-CA" sz="1100" dirty="0" smtClean="0"/>
              <a:t>applications</a:t>
            </a:r>
          </a:p>
          <a:p>
            <a:pPr marL="171450" lvl="0" indent="-171450" algn="l">
              <a:buFont typeface="Arial" panose="020B0604020202020204" pitchFamily="34" charset="0"/>
              <a:buChar char="•"/>
            </a:pPr>
            <a:r>
              <a:rPr lang="en-CA" sz="1100" dirty="0"/>
              <a:t>Use a web Domain Name System (DNS) reputation </a:t>
            </a:r>
            <a:r>
              <a:rPr lang="en-CA" sz="1100" dirty="0" smtClean="0"/>
              <a:t>system.</a:t>
            </a:r>
            <a:endParaRPr lang="en-CA" sz="1100" dirty="0"/>
          </a:p>
          <a:p>
            <a:pPr marL="171450" lvl="0" indent="-171450" algn="l">
              <a:buFont typeface="Arial" panose="020B0604020202020204" pitchFamily="34" charset="0"/>
              <a:buChar char="•"/>
            </a:pPr>
            <a:r>
              <a:rPr lang="en-CA" sz="1100" dirty="0" smtClean="0"/>
              <a:t>Insist that vendors digitally sign updates, and/or publish hashes via an out-of-bound communications path, and only use this path to authenticate.</a:t>
            </a:r>
            <a:endParaRPr lang="en-CA" sz="1100" dirty="0"/>
          </a:p>
        </p:txBody>
      </p:sp>
      <p:sp>
        <p:nvSpPr>
          <p:cNvPr id="6" name="Rectangle 5"/>
          <p:cNvSpPr/>
          <p:nvPr/>
        </p:nvSpPr>
        <p:spPr>
          <a:xfrm>
            <a:off x="4617352" y="1608810"/>
            <a:ext cx="4347135" cy="5047536"/>
          </a:xfrm>
          <a:prstGeom prst="rect">
            <a:avLst/>
          </a:prstGeom>
        </p:spPr>
        <p:txBody>
          <a:bodyPr wrap="square">
            <a:spAutoFit/>
          </a:bodyPr>
          <a:lstStyle/>
          <a:p>
            <a:pPr marL="171450" lvl="0" indent="-171450" algn="l">
              <a:buFont typeface="Arial" panose="020B0604020202020204" pitchFamily="34" charset="0"/>
              <a:buChar char="•"/>
            </a:pPr>
            <a:r>
              <a:rPr lang="en-CA" sz="1100" dirty="0"/>
              <a:t>Obtain and apply updates from authenticated vendor </a:t>
            </a:r>
            <a:r>
              <a:rPr lang="en-CA" sz="1100" dirty="0" smtClean="0"/>
              <a:t>sites.</a:t>
            </a:r>
            <a:endParaRPr lang="en-CA" sz="1100" dirty="0"/>
          </a:p>
          <a:p>
            <a:pPr marL="171450" lvl="0" indent="-171450" algn="l">
              <a:buFont typeface="Arial" panose="020B0604020202020204" pitchFamily="34" charset="0"/>
              <a:buChar char="•"/>
            </a:pPr>
            <a:r>
              <a:rPr lang="en-CA" sz="1100" dirty="0"/>
              <a:t>Validate the authenticity of </a:t>
            </a:r>
            <a:r>
              <a:rPr lang="en-CA" sz="1100" dirty="0" smtClean="0"/>
              <a:t>downloads.</a:t>
            </a:r>
          </a:p>
          <a:p>
            <a:pPr marL="171450" lvl="0" indent="-171450" algn="l">
              <a:buFont typeface="Arial" panose="020B0604020202020204" pitchFamily="34" charset="0"/>
              <a:buChar char="•"/>
            </a:pPr>
            <a:r>
              <a:rPr lang="en-CA" sz="1100" dirty="0" smtClean="0"/>
              <a:t>Never </a:t>
            </a:r>
            <a:r>
              <a:rPr lang="en-CA" sz="1100" dirty="0"/>
              <a:t>load updates from unverified </a:t>
            </a:r>
            <a:r>
              <a:rPr lang="en-CA" sz="1100" dirty="0" smtClean="0"/>
              <a:t>sources.</a:t>
            </a:r>
            <a:endParaRPr lang="en-CA" sz="1100" dirty="0"/>
          </a:p>
          <a:p>
            <a:pPr marL="171450" indent="-171450" algn="l">
              <a:buFont typeface="Arial" panose="020B0604020202020204" pitchFamily="34" charset="0"/>
              <a:buChar char="•"/>
            </a:pPr>
            <a:r>
              <a:rPr lang="en-CA" sz="1100" dirty="0" smtClean="0"/>
              <a:t>Isolate </a:t>
            </a:r>
            <a:r>
              <a:rPr lang="en-CA" sz="1100" dirty="0"/>
              <a:t>ICS networks from any untrusted networks, especially the i</a:t>
            </a:r>
            <a:r>
              <a:rPr lang="en-CA" sz="1100" dirty="0" smtClean="0"/>
              <a:t>nternet.</a:t>
            </a:r>
            <a:endParaRPr lang="en-CA" sz="1100" dirty="0"/>
          </a:p>
          <a:p>
            <a:pPr marL="171450" indent="-171450" algn="l">
              <a:buFont typeface="Arial" panose="020B0604020202020204" pitchFamily="34" charset="0"/>
              <a:buChar char="•"/>
            </a:pPr>
            <a:r>
              <a:rPr lang="en-CA" sz="1100" dirty="0"/>
              <a:t>Lock down all unused </a:t>
            </a:r>
            <a:r>
              <a:rPr lang="en-CA" sz="1100" dirty="0" smtClean="0"/>
              <a:t>ports.</a:t>
            </a:r>
            <a:endParaRPr lang="en-CA" sz="1100" dirty="0"/>
          </a:p>
          <a:p>
            <a:pPr marL="171450" indent="-171450" algn="l">
              <a:buFont typeface="Arial" panose="020B0604020202020204" pitchFamily="34" charset="0"/>
              <a:buChar char="•"/>
            </a:pPr>
            <a:r>
              <a:rPr lang="en-CA" sz="1100" dirty="0"/>
              <a:t>Turn off all unused </a:t>
            </a:r>
            <a:r>
              <a:rPr lang="en-CA" sz="1100" dirty="0" smtClean="0"/>
              <a:t>services.</a:t>
            </a:r>
            <a:endParaRPr lang="en-CA" sz="1100" dirty="0"/>
          </a:p>
          <a:p>
            <a:pPr marL="171450" indent="-171450" algn="l">
              <a:buFont typeface="Arial" panose="020B0604020202020204" pitchFamily="34" charset="0"/>
              <a:buChar char="•"/>
            </a:pPr>
            <a:r>
              <a:rPr lang="en-CA" sz="1100" dirty="0"/>
              <a:t>Only allow real-time connectivity to external networks if there is a defined business requirement or control function.</a:t>
            </a:r>
          </a:p>
          <a:p>
            <a:pPr marL="171450" indent="-171450" algn="l">
              <a:buFont typeface="Arial" panose="020B0604020202020204" pitchFamily="34" charset="0"/>
              <a:buChar char="•"/>
            </a:pPr>
            <a:r>
              <a:rPr lang="en-CA" sz="1100" dirty="0"/>
              <a:t>If one-way communication can accomplish a task, operators should use optical separation (“data diode”).</a:t>
            </a:r>
          </a:p>
          <a:p>
            <a:pPr marL="171450" indent="-171450" algn="l">
              <a:buFont typeface="Arial" panose="020B0604020202020204" pitchFamily="34" charset="0"/>
              <a:buChar char="•"/>
            </a:pPr>
            <a:r>
              <a:rPr lang="en-CA" sz="1100" dirty="0"/>
              <a:t>If bidirectional communication is necessary, operators should use a single open port over a restricted network path.</a:t>
            </a:r>
          </a:p>
          <a:p>
            <a:pPr marL="171450" lvl="0" indent="-171450" algn="l">
              <a:buFont typeface="Arial" panose="020B0604020202020204" pitchFamily="34" charset="0"/>
              <a:buChar char="•"/>
            </a:pPr>
            <a:r>
              <a:rPr lang="en-CA" sz="1100" dirty="0" smtClean="0"/>
              <a:t>Consider establishing monitoring programs in the following key places: </a:t>
            </a:r>
          </a:p>
          <a:p>
            <a:pPr marL="628650" lvl="1" indent="-171450" algn="l">
              <a:buFont typeface="Courier New" panose="02070309020205020404" pitchFamily="49" charset="0"/>
              <a:buChar char="o"/>
            </a:pPr>
            <a:r>
              <a:rPr lang="en-CA" sz="1100" dirty="0"/>
              <a:t>A</a:t>
            </a:r>
            <a:r>
              <a:rPr lang="en-CA" sz="1100" dirty="0" smtClean="0"/>
              <a:t>t the internet boundary</a:t>
            </a:r>
          </a:p>
          <a:p>
            <a:pPr marL="628650" lvl="1" indent="-171450" algn="l">
              <a:buFont typeface="Courier New" panose="02070309020205020404" pitchFamily="49" charset="0"/>
              <a:buChar char="o"/>
            </a:pPr>
            <a:r>
              <a:rPr lang="en-CA" sz="1100" dirty="0"/>
              <a:t>A</a:t>
            </a:r>
            <a:r>
              <a:rPr lang="en-CA" sz="1100" dirty="0" smtClean="0"/>
              <a:t>t the business to Control DMZ boundary</a:t>
            </a:r>
          </a:p>
          <a:p>
            <a:pPr marL="628650" lvl="1" indent="-171450" algn="l">
              <a:buFont typeface="Courier New" panose="02070309020205020404" pitchFamily="49" charset="0"/>
              <a:buChar char="o"/>
            </a:pPr>
            <a:r>
              <a:rPr lang="en-CA" sz="1100" dirty="0"/>
              <a:t>A</a:t>
            </a:r>
            <a:r>
              <a:rPr lang="en-CA" sz="1100" dirty="0" smtClean="0"/>
              <a:t>t the Control DMZ to control LAN boundary</a:t>
            </a:r>
          </a:p>
          <a:p>
            <a:pPr marL="628650" lvl="1" indent="-171450" algn="l">
              <a:buFont typeface="Courier New" panose="02070309020205020404" pitchFamily="49" charset="0"/>
              <a:buChar char="o"/>
            </a:pPr>
            <a:r>
              <a:rPr lang="en-CA" sz="1100" dirty="0" smtClean="0"/>
              <a:t>Inside the Control LAN</a:t>
            </a:r>
          </a:p>
          <a:p>
            <a:pPr marL="171450" lvl="0" indent="-171450" algn="l">
              <a:buFont typeface="Arial" panose="020B0604020202020204" pitchFamily="34" charset="0"/>
              <a:buChar char="•"/>
            </a:pPr>
            <a:r>
              <a:rPr lang="en-CA" sz="1100" dirty="0" smtClean="0"/>
              <a:t>Watch </a:t>
            </a:r>
            <a:r>
              <a:rPr lang="en-CA" sz="1100" dirty="0"/>
              <a:t>IP traffic on ICS boundaries for abnormal or suspicious </a:t>
            </a:r>
            <a:r>
              <a:rPr lang="en-CA" sz="1100" dirty="0" smtClean="0"/>
              <a:t>communications.</a:t>
            </a:r>
            <a:endParaRPr lang="en-CA" sz="1100" dirty="0"/>
          </a:p>
          <a:p>
            <a:pPr marL="171450" lvl="0" indent="-171450" algn="l">
              <a:buFont typeface="Arial" panose="020B0604020202020204" pitchFamily="34" charset="0"/>
              <a:buChar char="•"/>
            </a:pPr>
            <a:r>
              <a:rPr lang="en-CA" sz="1100" dirty="0"/>
              <a:t>Use host-based products to detect malicious software and attack </a:t>
            </a:r>
            <a:r>
              <a:rPr lang="en-CA" sz="1100" dirty="0" smtClean="0"/>
              <a:t>attempts.</a:t>
            </a:r>
            <a:endParaRPr lang="en-CA" sz="1100" dirty="0"/>
          </a:p>
          <a:p>
            <a:pPr marL="171450" indent="-171450" algn="l">
              <a:buFont typeface="Arial" panose="020B0604020202020204" pitchFamily="34" charset="0"/>
              <a:buChar char="•"/>
            </a:pPr>
            <a:r>
              <a:rPr lang="en-CA" sz="1100" dirty="0"/>
              <a:t>Use login analysis (e.g</a:t>
            </a:r>
            <a:r>
              <a:rPr lang="en-CA" sz="1100" dirty="0" smtClean="0"/>
              <a:t>. </a:t>
            </a:r>
            <a:r>
              <a:rPr lang="en-CA" sz="1100" dirty="0"/>
              <a:t>time and place) to detect stolen credential usage or improper access, verifying all anomalies with quick phone </a:t>
            </a:r>
            <a:r>
              <a:rPr lang="en-CA" sz="1100" dirty="0" smtClean="0"/>
              <a:t>calls.</a:t>
            </a:r>
            <a:endParaRPr lang="en-CA" sz="1100" dirty="0"/>
          </a:p>
          <a:p>
            <a:pPr marL="171450" indent="-171450" algn="l">
              <a:buFont typeface="Arial" panose="020B0604020202020204" pitchFamily="34" charset="0"/>
              <a:buChar char="•"/>
            </a:pPr>
            <a:r>
              <a:rPr lang="en-CA" sz="1100" dirty="0"/>
              <a:t>Watch account and user administration actions to detect access control </a:t>
            </a:r>
            <a:r>
              <a:rPr lang="en-CA" sz="1100" dirty="0" smtClean="0"/>
              <a:t>manipulation.</a:t>
            </a:r>
            <a:endParaRPr lang="en-CA" sz="1100" dirty="0"/>
          </a:p>
          <a:p>
            <a:pPr marL="171450" lvl="0" indent="-171450" algn="l">
              <a:buFont typeface="Arial" panose="020B0604020202020204" pitchFamily="34" charset="0"/>
              <a:buChar char="•"/>
            </a:pPr>
            <a:endParaRPr lang="en-CA" sz="1100" dirty="0"/>
          </a:p>
        </p:txBody>
      </p:sp>
      <p:cxnSp>
        <p:nvCxnSpPr>
          <p:cNvPr id="8" name="Straight Connector 7"/>
          <p:cNvCxnSpPr/>
          <p:nvPr/>
        </p:nvCxnSpPr>
        <p:spPr>
          <a:xfrm>
            <a:off x="4572000" y="1736812"/>
            <a:ext cx="0" cy="471342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Placeholder 12"/>
          <p:cNvSpPr txBox="1">
            <a:spLocks/>
          </p:cNvSpPr>
          <p:nvPr/>
        </p:nvSpPr>
        <p:spPr>
          <a:xfrm>
            <a:off x="104064" y="6484468"/>
            <a:ext cx="8761484" cy="276033"/>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Taken directly from: </a:t>
            </a:r>
            <a:r>
              <a:rPr lang="en-CA" sz="1000" dirty="0" smtClean="0">
                <a:hlinkClick r:id="rId4"/>
              </a:rPr>
              <a:t>US-Cert</a:t>
            </a:r>
            <a:endParaRPr lang="en-CA" sz="900" dirty="0"/>
          </a:p>
        </p:txBody>
      </p:sp>
      <p:sp>
        <p:nvSpPr>
          <p:cNvPr id="11" name="TextBox 10"/>
          <p:cNvSpPr txBox="1"/>
          <p:nvPr/>
        </p:nvSpPr>
        <p:spPr>
          <a:xfrm>
            <a:off x="1939571" y="1181735"/>
            <a:ext cx="5256076" cy="369332"/>
          </a:xfrm>
          <a:prstGeom prst="rect">
            <a:avLst/>
          </a:prstGeom>
          <a:noFill/>
        </p:spPr>
        <p:txBody>
          <a:bodyPr wrap="square" rtlCol="0">
            <a:spAutoFit/>
          </a:bodyPr>
          <a:lstStyle/>
          <a:p>
            <a:r>
              <a:rPr lang="en-CA" dirty="0" smtClean="0">
                <a:solidFill>
                  <a:srgbClr val="65A1C9"/>
                </a:solidFill>
              </a:rPr>
              <a:t>Additional Tactics &amp; Recommendations</a:t>
            </a:r>
            <a:endParaRPr lang="en-CA" dirty="0">
              <a:solidFill>
                <a:srgbClr val="65A1C9"/>
              </a:solidFill>
            </a:endParaRPr>
          </a:p>
        </p:txBody>
      </p:sp>
      <p:sp>
        <p:nvSpPr>
          <p:cNvPr id="20" name="TextBox 19"/>
          <p:cNvSpPr txBox="1"/>
          <p:nvPr/>
        </p:nvSpPr>
        <p:spPr>
          <a:xfrm>
            <a:off x="4231365" y="278044"/>
            <a:ext cx="4899862"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Russian Malware </a:t>
            </a:r>
            <a:r>
              <a:rPr lang="en-CA" sz="2800" b="1" dirty="0">
                <a:solidFill>
                  <a:schemeClr val="bg1"/>
                </a:solidFill>
                <a:latin typeface="+mn-lt"/>
                <a:ea typeface="Montserrat Black" charset="0"/>
                <a:cs typeface="Montserrat Black" charset="0"/>
              </a:rPr>
              <a:t>D</a:t>
            </a:r>
            <a:r>
              <a:rPr lang="en-CA" sz="2800" b="1" dirty="0" smtClean="0">
                <a:solidFill>
                  <a:schemeClr val="bg1"/>
                </a:solidFill>
                <a:latin typeface="+mn-lt"/>
                <a:ea typeface="Montserrat Black" charset="0"/>
                <a:cs typeface="Montserrat Black" charset="0"/>
              </a:rPr>
              <a:t>isrupts </a:t>
            </a:r>
            <a:r>
              <a:rPr lang="en-CA" sz="2800" b="1" dirty="0">
                <a:solidFill>
                  <a:schemeClr val="bg1"/>
                </a:solidFill>
                <a:latin typeface="+mn-lt"/>
                <a:ea typeface="Montserrat Black" charset="0"/>
                <a:cs typeface="Montserrat Black" charset="0"/>
              </a:rPr>
              <a:t>P</a:t>
            </a:r>
            <a:r>
              <a:rPr lang="en-CA" sz="2800" b="1" dirty="0" smtClean="0">
                <a:solidFill>
                  <a:schemeClr val="bg1"/>
                </a:solidFill>
                <a:latin typeface="+mn-lt"/>
                <a:ea typeface="Montserrat Black" charset="0"/>
                <a:cs typeface="Montserrat Black" charset="0"/>
              </a:rPr>
              <a:t>ower </a:t>
            </a:r>
            <a:r>
              <a:rPr lang="en-CA" sz="2800" b="1" dirty="0">
                <a:solidFill>
                  <a:schemeClr val="bg1"/>
                </a:solidFill>
                <a:latin typeface="+mn-lt"/>
                <a:ea typeface="Montserrat Black" charset="0"/>
                <a:cs typeface="Montserrat Black" charset="0"/>
              </a:rPr>
              <a:t>G</a:t>
            </a:r>
            <a:r>
              <a:rPr lang="en-CA" sz="2800" b="1" dirty="0" smtClean="0">
                <a:solidFill>
                  <a:schemeClr val="bg1"/>
                </a:solidFill>
                <a:latin typeface="+mn-lt"/>
                <a:ea typeface="Montserrat Black" charset="0"/>
                <a:cs typeface="Montserrat Black" charset="0"/>
              </a:rPr>
              <a:t>rids </a:t>
            </a:r>
            <a:endParaRPr lang="en-CA" sz="2800" b="1" spc="300"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3243836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 y="-12032"/>
            <a:ext cx="9180881" cy="6870032"/>
          </a:xfrm>
          <a:prstGeom prst="rect">
            <a:avLst/>
          </a:prstGeom>
        </p:spPr>
      </p:pic>
      <p:sp>
        <p:nvSpPr>
          <p:cNvPr id="11" name="Text Placeholder 10"/>
          <p:cNvSpPr>
            <a:spLocks noGrp="1"/>
          </p:cNvSpPr>
          <p:nvPr>
            <p:ph type="body" sz="quarter" idx="4294967295"/>
          </p:nvPr>
        </p:nvSpPr>
        <p:spPr>
          <a:xfrm>
            <a:off x="71500" y="656692"/>
            <a:ext cx="3133663" cy="1908212"/>
          </a:xfrm>
        </p:spPr>
        <p:txBody>
          <a:bodyPr anchor="t"/>
          <a:lstStyle/>
          <a:p>
            <a:pPr marL="0" indent="0" algn="r">
              <a:buNone/>
            </a:pPr>
            <a:r>
              <a:rPr lang="en-CA" sz="1400" i="1" dirty="0">
                <a:solidFill>
                  <a:schemeClr val="bg1"/>
                </a:solidFill>
                <a:ea typeface="Montserrat Light" charset="0"/>
                <a:cs typeface="Montserrat Light" charset="0"/>
              </a:rPr>
              <a:t>Current intelligence that addresses </a:t>
            </a:r>
            <a:r>
              <a:rPr lang="en-CA" sz="1400" i="1" dirty="0" smtClean="0">
                <a:solidFill>
                  <a:schemeClr val="bg1"/>
                </a:solidFill>
                <a:ea typeface="Montserrat Light" charset="0"/>
                <a:cs typeface="Montserrat Light" charset="0"/>
              </a:rPr>
              <a:t>the </a:t>
            </a:r>
            <a:r>
              <a:rPr lang="en-CA" sz="1400" i="1" dirty="0">
                <a:solidFill>
                  <a:schemeClr val="bg1"/>
                </a:solidFill>
                <a:ea typeface="Montserrat Light" charset="0"/>
                <a:cs typeface="Montserrat Light" charset="0"/>
              </a:rPr>
              <a:t>increasing threat from prevalent nation states, </a:t>
            </a:r>
            <a:r>
              <a:rPr lang="en-CA" sz="1400" i="1" dirty="0" smtClean="0">
                <a:solidFill>
                  <a:schemeClr val="bg1"/>
                </a:solidFill>
                <a:ea typeface="Montserrat Light" charset="0"/>
                <a:cs typeface="Montserrat Light" charset="0"/>
              </a:rPr>
              <a:t>cybercriminals</a:t>
            </a:r>
            <a:r>
              <a:rPr lang="en-CA" sz="1400" i="1" dirty="0">
                <a:solidFill>
                  <a:schemeClr val="bg1"/>
                </a:solidFill>
                <a:ea typeface="Montserrat Light" charset="0"/>
                <a:cs typeface="Montserrat Light" charset="0"/>
              </a:rPr>
              <a:t>, hacktivists, and/or </a:t>
            </a:r>
            <a:r>
              <a:rPr lang="en-CA" sz="1400" i="1" dirty="0" smtClean="0">
                <a:solidFill>
                  <a:schemeClr val="bg1"/>
                </a:solidFill>
                <a:ea typeface="Montserrat Light" charset="0"/>
                <a:cs typeface="Montserrat Light" charset="0"/>
              </a:rPr>
              <a:t>cyberextremists </a:t>
            </a:r>
            <a:r>
              <a:rPr lang="en-CA" sz="1400" i="1" dirty="0">
                <a:solidFill>
                  <a:schemeClr val="bg1"/>
                </a:solidFill>
                <a:ea typeface="Montserrat Light" charset="0"/>
                <a:cs typeface="Montserrat Light" charset="0"/>
              </a:rPr>
              <a:t>orchestrating attack campaigns to compromise networks and exfiltrate sensitive data.</a:t>
            </a:r>
          </a:p>
        </p:txBody>
      </p:sp>
      <p:sp>
        <p:nvSpPr>
          <p:cNvPr id="12" name="Text Placeholder 11"/>
          <p:cNvSpPr>
            <a:spLocks noGrp="1"/>
          </p:cNvSpPr>
          <p:nvPr>
            <p:ph type="body" sz="quarter" idx="4294967295"/>
          </p:nvPr>
        </p:nvSpPr>
        <p:spPr>
          <a:xfrm>
            <a:off x="3873500" y="3189288"/>
            <a:ext cx="5270500" cy="2909887"/>
          </a:xfrm>
        </p:spPr>
        <p:txBody>
          <a:bodyPr/>
          <a:lstStyle/>
          <a:p>
            <a:pPr marL="0" indent="0">
              <a:buNone/>
            </a:pPr>
            <a:r>
              <a:rPr lang="en-CA" sz="2000" b="1" dirty="0">
                <a:solidFill>
                  <a:srgbClr val="055D99"/>
                </a:solidFill>
                <a:latin typeface="+mj-lt"/>
                <a:ea typeface="Roboto Condensed" charset="0"/>
                <a:cs typeface="Roboto Condensed" charset="0"/>
              </a:rPr>
              <a:t>Target Audience: </a:t>
            </a: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Chief Information Security Officers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Information Security Officers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IT Risk Professionals </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Threat Intelligence </a:t>
            </a:r>
            <a:r>
              <a:rPr lang="en-CA" sz="1800" dirty="0" smtClean="0">
                <a:solidFill>
                  <a:schemeClr val="accent1"/>
                </a:solidFill>
                <a:latin typeface="+mj-lt"/>
                <a:ea typeface="Roboto Condensed" charset="0"/>
                <a:cs typeface="Roboto Condensed" charset="0"/>
              </a:rPr>
              <a:t>Analysts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Vulnerability Management </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Incident Responders </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Security Operations</a:t>
            </a:r>
            <a:endParaRPr lang="en-CA" sz="1800" dirty="0">
              <a:solidFill>
                <a:schemeClr val="tx2">
                  <a:lumMod val="60000"/>
                  <a:lumOff val="40000"/>
                </a:schemeClr>
              </a:solidFill>
              <a:latin typeface="+mj-lt"/>
              <a:ea typeface="Roboto Condensed" charset="0"/>
              <a:cs typeface="Roboto Condensed" charset="0"/>
            </a:endParaRPr>
          </a:p>
          <a:p>
            <a:pPr marL="285750" lvl="1" indent="-285750">
              <a:buSzPct val="120000"/>
              <a:buFont typeface="Arial" panose="020B0604020202020204" pitchFamily="34" charset="0"/>
              <a:buChar char="•"/>
            </a:pPr>
            <a:r>
              <a:rPr lang="en-CA" sz="1800" dirty="0">
                <a:solidFill>
                  <a:schemeClr val="accent1"/>
                </a:solidFill>
                <a:latin typeface="+mj-lt"/>
                <a:ea typeface="Roboto Condensed" charset="0"/>
                <a:cs typeface="Roboto Condensed" charset="0"/>
              </a:rPr>
              <a:t>IT </a:t>
            </a:r>
            <a:r>
              <a:rPr lang="en-CA" sz="1800" dirty="0" smtClean="0">
                <a:solidFill>
                  <a:schemeClr val="accent1"/>
                </a:solidFill>
                <a:latin typeface="+mj-lt"/>
                <a:ea typeface="Roboto Condensed" charset="0"/>
                <a:cs typeface="Roboto Condensed" charset="0"/>
              </a:rPr>
              <a:t>Professionals</a:t>
            </a:r>
            <a:endParaRPr lang="en-CA" sz="1800" dirty="0">
              <a:solidFill>
                <a:schemeClr val="tx2">
                  <a:lumMod val="60000"/>
                  <a:lumOff val="40000"/>
                </a:schemeClr>
              </a:solidFill>
              <a:latin typeface="+mj-lt"/>
              <a:ea typeface="Roboto Condensed" charset="0"/>
              <a:cs typeface="Roboto Condensed" charset="0"/>
            </a:endParaRPr>
          </a:p>
        </p:txBody>
      </p:sp>
      <p:sp>
        <p:nvSpPr>
          <p:cNvPr id="3" name="TextBox 2"/>
          <p:cNvSpPr txBox="1"/>
          <p:nvPr/>
        </p:nvSpPr>
        <p:spPr>
          <a:xfrm>
            <a:off x="3816206" y="2344342"/>
            <a:ext cx="5652338" cy="646331"/>
          </a:xfrm>
          <a:prstGeom prst="rect">
            <a:avLst/>
          </a:prstGeom>
          <a:noFill/>
        </p:spPr>
        <p:txBody>
          <a:bodyPr wrap="square" rtlCol="0">
            <a:spAutoFit/>
          </a:bodyPr>
          <a:lstStyle/>
          <a:p>
            <a:pPr algn="l"/>
            <a:r>
              <a:rPr lang="en-CA" sz="3600" b="1" dirty="0" smtClean="0">
                <a:solidFill>
                  <a:schemeClr val="accent1"/>
                </a:solidFill>
                <a:latin typeface="+mn-lt"/>
                <a:ea typeface="Montserrat Black" charset="0"/>
                <a:cs typeface="Montserrat Black" charset="0"/>
              </a:rPr>
              <a:t>Threat Actor Campaign</a:t>
            </a:r>
            <a:endParaRPr lang="en-US" dirty="0">
              <a:solidFill>
                <a:schemeClr val="accent1"/>
              </a:solidFill>
              <a:latin typeface="+mn-lt"/>
            </a:endParaRPr>
          </a:p>
        </p:txBody>
      </p:sp>
    </p:spTree>
    <p:extLst>
      <p:ext uri="{BB962C8B-B14F-4D97-AF65-F5344CB8AC3E}">
        <p14:creationId xmlns:p14="http://schemas.microsoft.com/office/powerpoint/2010/main" val="4119039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 y="0"/>
            <a:ext cx="9144000" cy="6858000"/>
          </a:xfrm>
          <a:prstGeom prst="rect">
            <a:avLst/>
          </a:prstGeom>
        </p:spPr>
      </p:pic>
      <p:sp>
        <p:nvSpPr>
          <p:cNvPr id="8" name="Rectangle 7"/>
          <p:cNvSpPr/>
          <p:nvPr/>
        </p:nvSpPr>
        <p:spPr>
          <a:xfrm>
            <a:off x="0" y="2816932"/>
            <a:ext cx="9144000" cy="4041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128066" y="2881920"/>
            <a:ext cx="2232000" cy="154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CA" sz="1400" dirty="0" smtClean="0"/>
              <a:t>Chinese Ministry of State Security  </a:t>
            </a:r>
          </a:p>
          <a:p>
            <a:pPr algn="ctr">
              <a:spcAft>
                <a:spcPts val="300"/>
              </a:spcAft>
            </a:pPr>
            <a:r>
              <a:rPr lang="en-CA" sz="1600" b="1" dirty="0" smtClean="0"/>
              <a:t>(MSS) </a:t>
            </a:r>
            <a:endParaRPr lang="en-CA" sz="1600" b="1" dirty="0"/>
          </a:p>
        </p:txBody>
      </p:sp>
      <p:sp>
        <p:nvSpPr>
          <p:cNvPr id="4" name="Rectangle 3"/>
          <p:cNvSpPr/>
          <p:nvPr/>
        </p:nvSpPr>
        <p:spPr>
          <a:xfrm>
            <a:off x="3224595" y="2881920"/>
            <a:ext cx="2232000" cy="15480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400" dirty="0"/>
              <a:t>Guangzhou Boyu Information Technology </a:t>
            </a:r>
            <a:r>
              <a:rPr lang="en-CA" sz="1400" dirty="0" smtClean="0"/>
              <a:t>Company </a:t>
            </a:r>
          </a:p>
          <a:p>
            <a:pPr>
              <a:spcAft>
                <a:spcPts val="300"/>
              </a:spcAft>
            </a:pPr>
            <a:r>
              <a:rPr lang="en-CA" sz="1600" b="1" dirty="0" smtClean="0"/>
              <a:t>(Boyusec)</a:t>
            </a:r>
            <a:endParaRPr lang="en-CA" sz="1600" b="1" dirty="0"/>
          </a:p>
        </p:txBody>
      </p:sp>
      <p:sp>
        <p:nvSpPr>
          <p:cNvPr id="5" name="Oval 4"/>
          <p:cNvSpPr/>
          <p:nvPr/>
        </p:nvSpPr>
        <p:spPr>
          <a:xfrm>
            <a:off x="6624678" y="4977372"/>
            <a:ext cx="1800000" cy="180000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spcAft>
                <a:spcPts val="300"/>
              </a:spcAft>
            </a:pPr>
            <a:r>
              <a:rPr lang="en-CA" sz="1600" b="1" dirty="0" smtClean="0"/>
              <a:t>APT3</a:t>
            </a:r>
            <a:r>
              <a:rPr lang="en-CA" sz="1200" dirty="0"/>
              <a:t> </a:t>
            </a:r>
            <a:endParaRPr lang="en-CA" sz="1200" dirty="0" smtClean="0"/>
          </a:p>
          <a:p>
            <a:r>
              <a:rPr lang="en-CA" sz="1400" dirty="0" smtClean="0"/>
              <a:t>Also known as UPS </a:t>
            </a:r>
            <a:r>
              <a:rPr lang="en-CA" sz="1400" dirty="0"/>
              <a:t>Team, Gothic Panda, Buckeye </a:t>
            </a:r>
            <a:r>
              <a:rPr lang="en-CA" sz="1400" dirty="0" smtClean="0"/>
              <a:t>&amp; </a:t>
            </a:r>
          </a:p>
          <a:p>
            <a:r>
              <a:rPr lang="en-CA" sz="1400" dirty="0" smtClean="0"/>
              <a:t>TG-0110</a:t>
            </a:r>
            <a:endParaRPr lang="en-CA" sz="1400" dirty="0"/>
          </a:p>
        </p:txBody>
      </p:sp>
      <p:sp>
        <p:nvSpPr>
          <p:cNvPr id="6" name="Rectangle 5"/>
          <p:cNvSpPr/>
          <p:nvPr/>
        </p:nvSpPr>
        <p:spPr>
          <a:xfrm>
            <a:off x="3386595" y="5020931"/>
            <a:ext cx="1908000" cy="1332000"/>
          </a:xfrm>
          <a:prstGeom prst="rect">
            <a:avLst/>
          </a:prstGeom>
          <a:solidFill>
            <a:srgbClr val="7F7F7F"/>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600" b="1" dirty="0"/>
              <a:t>Guangdong </a:t>
            </a:r>
            <a:r>
              <a:rPr lang="en-CA" sz="1600" b="1" dirty="0" err="1" smtClean="0"/>
              <a:t>ITSEC</a:t>
            </a:r>
            <a:r>
              <a:rPr lang="en-CA" sz="1600" b="1" dirty="0" smtClean="0"/>
              <a:t> </a:t>
            </a:r>
          </a:p>
          <a:p>
            <a:r>
              <a:rPr lang="en-CA" sz="1400" dirty="0" smtClean="0"/>
              <a:t>Field office of MSS</a:t>
            </a:r>
            <a:endParaRPr lang="en-CA" sz="1400" dirty="0"/>
          </a:p>
        </p:txBody>
      </p:sp>
      <p:sp>
        <p:nvSpPr>
          <p:cNvPr id="7" name="Oval 6"/>
          <p:cNvSpPr/>
          <p:nvPr/>
        </p:nvSpPr>
        <p:spPr>
          <a:xfrm>
            <a:off x="6833492" y="2915079"/>
            <a:ext cx="1404156" cy="142366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CA" sz="1600" b="1" dirty="0"/>
              <a:t>Wu Yingzhuo </a:t>
            </a:r>
            <a:r>
              <a:rPr lang="en-CA" sz="1600" b="1" dirty="0" smtClean="0"/>
              <a:t>&amp; Dong </a:t>
            </a:r>
            <a:r>
              <a:rPr lang="en-CA" sz="1600" b="1" dirty="0"/>
              <a:t>Hao</a:t>
            </a:r>
          </a:p>
        </p:txBody>
      </p:sp>
      <p:sp>
        <p:nvSpPr>
          <p:cNvPr id="10" name="TextBox 9"/>
          <p:cNvSpPr txBox="1"/>
          <p:nvPr/>
        </p:nvSpPr>
        <p:spPr>
          <a:xfrm>
            <a:off x="431540" y="2061524"/>
            <a:ext cx="8316924" cy="665744"/>
          </a:xfrm>
          <a:prstGeom prst="rect">
            <a:avLst/>
          </a:prstGeom>
          <a:noFill/>
        </p:spPr>
        <p:txBody>
          <a:bodyPr wrap="square" rtlCol="0">
            <a:noAutofit/>
          </a:bodyPr>
          <a:lstStyle/>
          <a:p>
            <a:pPr algn="l"/>
            <a:r>
              <a:rPr lang="en-CA" sz="1600" b="1" dirty="0" smtClean="0"/>
              <a:t>Advanced Persistent Threat (APT) attacks are being executed by private </a:t>
            </a:r>
            <a:r>
              <a:rPr lang="en-CA" sz="1600" b="1" dirty="0"/>
              <a:t>companies </a:t>
            </a:r>
            <a:r>
              <a:rPr lang="en-CA" sz="1600" b="1" dirty="0" smtClean="0"/>
              <a:t>versus government agencies – creating a shift in accountability. </a:t>
            </a:r>
            <a:endParaRPr lang="en-CA" sz="1600" b="1" dirty="0"/>
          </a:p>
        </p:txBody>
      </p:sp>
      <p:sp>
        <p:nvSpPr>
          <p:cNvPr id="16" name="TextBox 15"/>
          <p:cNvSpPr txBox="1"/>
          <p:nvPr/>
        </p:nvSpPr>
        <p:spPr>
          <a:xfrm>
            <a:off x="3815916" y="904886"/>
            <a:ext cx="5076564"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APT3 linked to Chinese Ministry of State Security </a:t>
            </a:r>
            <a:endParaRPr lang="en-CA" sz="2800" b="1" dirty="0">
              <a:solidFill>
                <a:schemeClr val="bg1"/>
              </a:solidFill>
              <a:latin typeface="+mn-lt"/>
              <a:ea typeface="Montserrat Black" charset="0"/>
              <a:cs typeface="Montserrat Black" charset="0"/>
            </a:endParaRPr>
          </a:p>
        </p:txBody>
      </p:sp>
      <p:sp>
        <p:nvSpPr>
          <p:cNvPr id="17" name="TextBox 16"/>
          <p:cNvSpPr txBox="1"/>
          <p:nvPr/>
        </p:nvSpPr>
        <p:spPr>
          <a:xfrm>
            <a:off x="50783" y="4306843"/>
            <a:ext cx="2386565" cy="733828"/>
          </a:xfrm>
          <a:prstGeom prst="rect">
            <a:avLst/>
          </a:prstGeom>
          <a:noFill/>
          <a:ln>
            <a:noFill/>
            <a:prstDash val="dash"/>
          </a:ln>
        </p:spPr>
        <p:txBody>
          <a:bodyPr wrap="square" lIns="72000" rIns="72000" rtlCol="0" anchor="ctr">
            <a:noAutofit/>
          </a:bodyPr>
          <a:lstStyle/>
          <a:p>
            <a:r>
              <a:rPr lang="en-CA" sz="1400" dirty="0" smtClean="0">
                <a:solidFill>
                  <a:srgbClr val="142330"/>
                </a:solidFill>
              </a:rPr>
              <a:t>National security department of China</a:t>
            </a:r>
            <a:endParaRPr lang="en-CA" sz="1400" dirty="0">
              <a:solidFill>
                <a:srgbClr val="142330"/>
              </a:solidFill>
            </a:endParaRPr>
          </a:p>
        </p:txBody>
      </p:sp>
      <p:sp>
        <p:nvSpPr>
          <p:cNvPr id="18" name="TextBox 17"/>
          <p:cNvSpPr txBox="1"/>
          <p:nvPr/>
        </p:nvSpPr>
        <p:spPr>
          <a:xfrm>
            <a:off x="3043322" y="6352931"/>
            <a:ext cx="2594546" cy="549901"/>
          </a:xfrm>
          <a:prstGeom prst="rect">
            <a:avLst/>
          </a:prstGeom>
          <a:noFill/>
          <a:ln>
            <a:noFill/>
            <a:prstDash val="dash"/>
          </a:ln>
        </p:spPr>
        <p:txBody>
          <a:bodyPr wrap="square" lIns="72000" rIns="72000" rtlCol="0" anchor="ctr">
            <a:noAutofit/>
          </a:bodyPr>
          <a:lstStyle/>
          <a:p>
            <a:r>
              <a:rPr lang="en-CA" sz="1400" dirty="0" smtClean="0">
                <a:solidFill>
                  <a:srgbClr val="142330"/>
                </a:solidFill>
              </a:rPr>
              <a:t>Business partner of Boyusec with direct ties to MSS</a:t>
            </a:r>
            <a:endParaRPr lang="en-CA" sz="1400" dirty="0">
              <a:solidFill>
                <a:srgbClr val="142330"/>
              </a:solidFill>
            </a:endParaRPr>
          </a:p>
        </p:txBody>
      </p:sp>
      <p:sp>
        <p:nvSpPr>
          <p:cNvPr id="19" name="TextBox 18"/>
          <p:cNvSpPr txBox="1"/>
          <p:nvPr/>
        </p:nvSpPr>
        <p:spPr>
          <a:xfrm>
            <a:off x="2819218" y="4191627"/>
            <a:ext cx="3042754" cy="964260"/>
          </a:xfrm>
          <a:prstGeom prst="rect">
            <a:avLst/>
          </a:prstGeom>
          <a:noFill/>
          <a:ln>
            <a:noFill/>
            <a:prstDash val="dash"/>
          </a:ln>
        </p:spPr>
        <p:txBody>
          <a:bodyPr wrap="square" lIns="72000" rIns="72000" rtlCol="0" anchor="ctr">
            <a:noAutofit/>
          </a:bodyPr>
          <a:lstStyle/>
          <a:p>
            <a:r>
              <a:rPr lang="en-CA" sz="1400" dirty="0" smtClean="0">
                <a:solidFill>
                  <a:srgbClr val="142330"/>
                </a:solidFill>
              </a:rPr>
              <a:t>Business partner of Boyusec with direct ties to MSS</a:t>
            </a:r>
            <a:endParaRPr lang="en-CA" sz="1400" dirty="0">
              <a:solidFill>
                <a:srgbClr val="142330"/>
              </a:solidFill>
            </a:endParaRPr>
          </a:p>
        </p:txBody>
      </p:sp>
      <p:sp>
        <p:nvSpPr>
          <p:cNvPr id="21" name="TextBox 20"/>
          <p:cNvSpPr txBox="1"/>
          <p:nvPr/>
        </p:nvSpPr>
        <p:spPr>
          <a:xfrm>
            <a:off x="6243842" y="4358270"/>
            <a:ext cx="2742771" cy="630974"/>
          </a:xfrm>
          <a:prstGeom prst="rect">
            <a:avLst/>
          </a:prstGeom>
          <a:noFill/>
          <a:ln>
            <a:noFill/>
            <a:prstDash val="dash"/>
          </a:ln>
        </p:spPr>
        <p:txBody>
          <a:bodyPr wrap="square" lIns="72000" rIns="72000" rtlCol="0" anchor="ctr">
            <a:noAutofit/>
          </a:bodyPr>
          <a:lstStyle/>
          <a:p>
            <a:r>
              <a:rPr lang="en-CA" sz="1400" dirty="0" smtClean="0">
                <a:solidFill>
                  <a:srgbClr val="142330"/>
                </a:solidFill>
              </a:rPr>
              <a:t>Shareholders of Boyusec and known associates of APT3</a:t>
            </a:r>
            <a:endParaRPr lang="en-CA" sz="1400" dirty="0">
              <a:solidFill>
                <a:srgbClr val="142330"/>
              </a:solidFill>
            </a:endParaRPr>
          </a:p>
        </p:txBody>
      </p:sp>
    </p:spTree>
    <p:extLst>
      <p:ext uri="{BB962C8B-B14F-4D97-AF65-F5344CB8AC3E}">
        <p14:creationId xmlns:p14="http://schemas.microsoft.com/office/powerpoint/2010/main" val="2155510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 y="0"/>
            <a:ext cx="9144000" cy="6858000"/>
          </a:xfrm>
          <a:prstGeom prst="rect">
            <a:avLst/>
          </a:prstGeom>
        </p:spPr>
      </p:pic>
      <p:sp>
        <p:nvSpPr>
          <p:cNvPr id="8" name="Rectangle 7"/>
          <p:cNvSpPr/>
          <p:nvPr/>
        </p:nvSpPr>
        <p:spPr>
          <a:xfrm>
            <a:off x="0" y="2816932"/>
            <a:ext cx="9144000" cy="4041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p:nvPr/>
        </p:nvSpPr>
        <p:spPr>
          <a:xfrm>
            <a:off x="6624678" y="4904949"/>
            <a:ext cx="1800000" cy="180000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spcAft>
                <a:spcPts val="300"/>
              </a:spcAft>
            </a:pPr>
            <a:r>
              <a:rPr lang="en-CA" sz="1600" b="1" dirty="0" smtClean="0"/>
              <a:t>APT3</a:t>
            </a:r>
            <a:r>
              <a:rPr lang="en-CA" sz="1200" dirty="0"/>
              <a:t> </a:t>
            </a:r>
            <a:endParaRPr lang="en-CA" sz="1200" dirty="0" smtClean="0"/>
          </a:p>
          <a:p>
            <a:r>
              <a:rPr lang="en-CA" sz="1400" dirty="0" smtClean="0"/>
              <a:t>Also known as UPS </a:t>
            </a:r>
            <a:r>
              <a:rPr lang="en-CA" sz="1400" dirty="0"/>
              <a:t>Team, Gothic Panda, Buckeye </a:t>
            </a:r>
            <a:r>
              <a:rPr lang="en-CA" sz="1400" dirty="0" smtClean="0"/>
              <a:t>&amp; </a:t>
            </a:r>
          </a:p>
          <a:p>
            <a:r>
              <a:rPr lang="en-CA" sz="1400" dirty="0" smtClean="0"/>
              <a:t>TG-0110</a:t>
            </a:r>
            <a:endParaRPr lang="en-CA" sz="1400" dirty="0"/>
          </a:p>
        </p:txBody>
      </p:sp>
      <p:sp>
        <p:nvSpPr>
          <p:cNvPr id="7" name="Oval 6"/>
          <p:cNvSpPr/>
          <p:nvPr/>
        </p:nvSpPr>
        <p:spPr>
          <a:xfrm>
            <a:off x="6833492" y="2915079"/>
            <a:ext cx="1404156" cy="142366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CA" sz="1600" b="1" dirty="0"/>
              <a:t>Wu Yingzhuo </a:t>
            </a:r>
            <a:r>
              <a:rPr lang="en-CA" sz="1600" b="1" dirty="0" smtClean="0"/>
              <a:t>&amp; Dong </a:t>
            </a:r>
            <a:r>
              <a:rPr lang="en-CA" sz="1600" b="1" dirty="0"/>
              <a:t>Hao</a:t>
            </a:r>
          </a:p>
        </p:txBody>
      </p:sp>
      <p:sp>
        <p:nvSpPr>
          <p:cNvPr id="16" name="TextBox 15"/>
          <p:cNvSpPr txBox="1"/>
          <p:nvPr/>
        </p:nvSpPr>
        <p:spPr>
          <a:xfrm>
            <a:off x="3815916" y="904886"/>
            <a:ext cx="5076564"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APT3 linked to Chinese Ministry of State Security </a:t>
            </a:r>
            <a:endParaRPr lang="en-CA" sz="2800" b="1" dirty="0">
              <a:solidFill>
                <a:schemeClr val="bg1"/>
              </a:solidFill>
              <a:latin typeface="+mn-lt"/>
              <a:ea typeface="Montserrat Black" charset="0"/>
              <a:cs typeface="Montserrat Black" charset="0"/>
            </a:endParaRPr>
          </a:p>
        </p:txBody>
      </p:sp>
      <p:cxnSp>
        <p:nvCxnSpPr>
          <p:cNvPr id="15" name="Straight Arrow Connector 14"/>
          <p:cNvCxnSpPr/>
          <p:nvPr/>
        </p:nvCxnSpPr>
        <p:spPr>
          <a:xfrm>
            <a:off x="4340595" y="4436940"/>
            <a:ext cx="0" cy="576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66497" y="3646513"/>
            <a:ext cx="864000" cy="2387"/>
          </a:xfrm>
          <a:prstGeom prst="straightConnector1">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1316066" y="4441198"/>
            <a:ext cx="2088000" cy="1296000"/>
          </a:xfrm>
          <a:prstGeom prst="bentConnector3">
            <a:avLst>
              <a:gd name="adj1" fmla="val 99748"/>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8066" y="2888940"/>
            <a:ext cx="2232000" cy="154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CA" sz="1400" dirty="0" smtClean="0"/>
              <a:t>Chinese Ministry of State Security  </a:t>
            </a:r>
          </a:p>
          <a:p>
            <a:pPr algn="ctr">
              <a:spcAft>
                <a:spcPts val="300"/>
              </a:spcAft>
            </a:pPr>
            <a:r>
              <a:rPr lang="en-CA" sz="1600" b="1" dirty="0" smtClean="0"/>
              <a:t>(MSS) </a:t>
            </a:r>
            <a:endParaRPr lang="en-CA" sz="1600" b="1" dirty="0"/>
          </a:p>
        </p:txBody>
      </p:sp>
      <p:sp>
        <p:nvSpPr>
          <p:cNvPr id="27" name="Rectangle 26"/>
          <p:cNvSpPr/>
          <p:nvPr/>
        </p:nvSpPr>
        <p:spPr>
          <a:xfrm>
            <a:off x="3224595" y="2874900"/>
            <a:ext cx="2232000" cy="15480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400" dirty="0"/>
              <a:t>Guangzhou Boyu Information Technology </a:t>
            </a:r>
            <a:r>
              <a:rPr lang="en-CA" sz="1400" dirty="0" smtClean="0"/>
              <a:t>Company</a:t>
            </a:r>
          </a:p>
          <a:p>
            <a:pPr>
              <a:spcAft>
                <a:spcPts val="300"/>
              </a:spcAft>
            </a:pPr>
            <a:r>
              <a:rPr lang="en-CA" sz="1400" dirty="0" smtClean="0"/>
              <a:t> </a:t>
            </a:r>
            <a:r>
              <a:rPr lang="en-CA" sz="1600" b="1" dirty="0" smtClean="0"/>
              <a:t>(Boyusec)</a:t>
            </a:r>
            <a:endParaRPr lang="en-CA" sz="1600" b="1" dirty="0"/>
          </a:p>
        </p:txBody>
      </p:sp>
      <p:sp>
        <p:nvSpPr>
          <p:cNvPr id="31" name="Rectangle 30"/>
          <p:cNvSpPr/>
          <p:nvPr/>
        </p:nvSpPr>
        <p:spPr>
          <a:xfrm>
            <a:off x="3386595" y="5020931"/>
            <a:ext cx="1908000" cy="1332000"/>
          </a:xfrm>
          <a:prstGeom prst="rect">
            <a:avLst/>
          </a:prstGeom>
          <a:solidFill>
            <a:srgbClr val="7F7F7F"/>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600" b="1" dirty="0"/>
              <a:t>Guangdong </a:t>
            </a:r>
            <a:r>
              <a:rPr lang="en-CA" sz="1600" b="1" dirty="0" err="1" smtClean="0"/>
              <a:t>ITSEC</a:t>
            </a:r>
            <a:r>
              <a:rPr lang="en-CA" sz="1600" b="1" dirty="0" smtClean="0"/>
              <a:t> </a:t>
            </a:r>
          </a:p>
          <a:p>
            <a:r>
              <a:rPr lang="en-CA" sz="1400" dirty="0" smtClean="0"/>
              <a:t>Field office of MSS</a:t>
            </a:r>
            <a:endParaRPr lang="en-CA" sz="1400" dirty="0"/>
          </a:p>
        </p:txBody>
      </p:sp>
      <p:sp>
        <p:nvSpPr>
          <p:cNvPr id="17" name="TextBox 16"/>
          <p:cNvSpPr txBox="1"/>
          <p:nvPr/>
        </p:nvSpPr>
        <p:spPr>
          <a:xfrm>
            <a:off x="431540" y="2061524"/>
            <a:ext cx="8316924" cy="665744"/>
          </a:xfrm>
          <a:prstGeom prst="rect">
            <a:avLst/>
          </a:prstGeom>
          <a:noFill/>
        </p:spPr>
        <p:txBody>
          <a:bodyPr wrap="square" rtlCol="0">
            <a:noAutofit/>
          </a:bodyPr>
          <a:lstStyle/>
          <a:p>
            <a:pPr algn="l"/>
            <a:r>
              <a:rPr lang="en-CA" sz="1600" b="1" dirty="0" smtClean="0"/>
              <a:t>Advanced Persistent Threat (APT) attacks are being executed by private </a:t>
            </a:r>
            <a:r>
              <a:rPr lang="en-CA" sz="1600" b="1" dirty="0"/>
              <a:t>companies </a:t>
            </a:r>
            <a:r>
              <a:rPr lang="en-CA" sz="1600" b="1" dirty="0" smtClean="0"/>
              <a:t>versus government agencies – creating a shift in accountability. </a:t>
            </a:r>
            <a:endParaRPr lang="en-CA" sz="1600" b="1" dirty="0"/>
          </a:p>
        </p:txBody>
      </p:sp>
    </p:spTree>
    <p:extLst>
      <p:ext uri="{BB962C8B-B14F-4D97-AF65-F5344CB8AC3E}">
        <p14:creationId xmlns:p14="http://schemas.microsoft.com/office/powerpoint/2010/main" val="2717716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 y="0"/>
            <a:ext cx="9144000" cy="6858000"/>
          </a:xfrm>
          <a:prstGeom prst="rect">
            <a:avLst/>
          </a:prstGeom>
        </p:spPr>
      </p:pic>
      <p:sp>
        <p:nvSpPr>
          <p:cNvPr id="8" name="Rectangle 7"/>
          <p:cNvSpPr/>
          <p:nvPr/>
        </p:nvSpPr>
        <p:spPr>
          <a:xfrm>
            <a:off x="0" y="2816932"/>
            <a:ext cx="9144000" cy="4041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p:nvPr/>
        </p:nvSpPr>
        <p:spPr>
          <a:xfrm>
            <a:off x="6624678" y="4904949"/>
            <a:ext cx="1800000" cy="180000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spcAft>
                <a:spcPts val="300"/>
              </a:spcAft>
            </a:pPr>
            <a:r>
              <a:rPr lang="en-CA" sz="1600" b="1" dirty="0" smtClean="0"/>
              <a:t>APT3</a:t>
            </a:r>
            <a:r>
              <a:rPr lang="en-CA" sz="1200" dirty="0"/>
              <a:t> </a:t>
            </a:r>
            <a:endParaRPr lang="en-CA" sz="1200" dirty="0" smtClean="0"/>
          </a:p>
          <a:p>
            <a:r>
              <a:rPr lang="en-CA" sz="1400" dirty="0" smtClean="0"/>
              <a:t>Also known as UPS </a:t>
            </a:r>
            <a:r>
              <a:rPr lang="en-CA" sz="1400" dirty="0"/>
              <a:t>Team, Gothic Panda, Buckeye </a:t>
            </a:r>
            <a:r>
              <a:rPr lang="en-CA" sz="1400" dirty="0" smtClean="0"/>
              <a:t>&amp; </a:t>
            </a:r>
          </a:p>
          <a:p>
            <a:r>
              <a:rPr lang="en-CA" sz="1400" dirty="0" smtClean="0"/>
              <a:t>TG-0110</a:t>
            </a:r>
            <a:endParaRPr lang="en-CA" sz="1400" dirty="0"/>
          </a:p>
        </p:txBody>
      </p:sp>
      <p:sp>
        <p:nvSpPr>
          <p:cNvPr id="7" name="Oval 6"/>
          <p:cNvSpPr/>
          <p:nvPr/>
        </p:nvSpPr>
        <p:spPr>
          <a:xfrm>
            <a:off x="6833492" y="2915079"/>
            <a:ext cx="1404156" cy="142366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CA" sz="1600" b="1" dirty="0"/>
              <a:t>Wu Yingzhuo </a:t>
            </a:r>
            <a:r>
              <a:rPr lang="en-CA" sz="1600" b="1" dirty="0" smtClean="0"/>
              <a:t>&amp; Dong </a:t>
            </a:r>
            <a:r>
              <a:rPr lang="en-CA" sz="1600" b="1" dirty="0"/>
              <a:t>Hao</a:t>
            </a:r>
          </a:p>
        </p:txBody>
      </p:sp>
      <p:sp>
        <p:nvSpPr>
          <p:cNvPr id="16" name="TextBox 15"/>
          <p:cNvSpPr txBox="1"/>
          <p:nvPr/>
        </p:nvSpPr>
        <p:spPr>
          <a:xfrm>
            <a:off x="3815916" y="904886"/>
            <a:ext cx="5076564"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APT3 linked to Chinese Ministry of State Security </a:t>
            </a:r>
            <a:endParaRPr lang="en-CA" sz="2800" b="1" dirty="0">
              <a:solidFill>
                <a:schemeClr val="bg1"/>
              </a:solidFill>
              <a:latin typeface="+mn-lt"/>
              <a:ea typeface="Montserrat Black" charset="0"/>
              <a:cs typeface="Montserrat Black" charset="0"/>
            </a:endParaRPr>
          </a:p>
        </p:txBody>
      </p:sp>
      <p:cxnSp>
        <p:nvCxnSpPr>
          <p:cNvPr id="15" name="Straight Arrow Connector 14"/>
          <p:cNvCxnSpPr/>
          <p:nvPr/>
        </p:nvCxnSpPr>
        <p:spPr>
          <a:xfrm>
            <a:off x="4340595" y="4436940"/>
            <a:ext cx="0" cy="576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66497" y="3646513"/>
            <a:ext cx="864000" cy="2387"/>
          </a:xfrm>
          <a:prstGeom prst="straightConnector1">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1316066" y="4441198"/>
            <a:ext cx="2088000" cy="1296000"/>
          </a:xfrm>
          <a:prstGeom prst="bentConnector3">
            <a:avLst>
              <a:gd name="adj1" fmla="val 99748"/>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8066" y="2888940"/>
            <a:ext cx="2232000" cy="154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CA" sz="1400" dirty="0" smtClean="0"/>
              <a:t>Chinese Ministry of State Security  </a:t>
            </a:r>
          </a:p>
          <a:p>
            <a:pPr algn="ctr">
              <a:spcAft>
                <a:spcPts val="300"/>
              </a:spcAft>
            </a:pPr>
            <a:r>
              <a:rPr lang="en-CA" sz="1600" b="1" dirty="0" smtClean="0"/>
              <a:t>(MSS) </a:t>
            </a:r>
            <a:endParaRPr lang="en-CA" sz="1600" b="1" dirty="0"/>
          </a:p>
        </p:txBody>
      </p:sp>
      <p:sp>
        <p:nvSpPr>
          <p:cNvPr id="27" name="Rectangle 26"/>
          <p:cNvSpPr/>
          <p:nvPr/>
        </p:nvSpPr>
        <p:spPr>
          <a:xfrm>
            <a:off x="3224595" y="2874900"/>
            <a:ext cx="2232000" cy="15480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400" dirty="0"/>
              <a:t>Guangzhou Boyu Information Technology </a:t>
            </a:r>
            <a:r>
              <a:rPr lang="en-CA" sz="1400" dirty="0" smtClean="0"/>
              <a:t>Company </a:t>
            </a:r>
          </a:p>
          <a:p>
            <a:pPr>
              <a:spcAft>
                <a:spcPts val="300"/>
              </a:spcAft>
            </a:pPr>
            <a:r>
              <a:rPr lang="en-CA" sz="1600" b="1" dirty="0" smtClean="0"/>
              <a:t>(Boyusec)</a:t>
            </a:r>
            <a:endParaRPr lang="en-CA" sz="1600" b="1" dirty="0"/>
          </a:p>
        </p:txBody>
      </p:sp>
      <p:cxnSp>
        <p:nvCxnSpPr>
          <p:cNvPr id="14" name="Straight Arrow Connector 13"/>
          <p:cNvCxnSpPr/>
          <p:nvPr/>
        </p:nvCxnSpPr>
        <p:spPr>
          <a:xfrm>
            <a:off x="7554453" y="4323554"/>
            <a:ext cx="0" cy="576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56595" y="3623471"/>
            <a:ext cx="1332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86595" y="5020931"/>
            <a:ext cx="1908000" cy="1332000"/>
          </a:xfrm>
          <a:prstGeom prst="rect">
            <a:avLst/>
          </a:prstGeom>
          <a:solidFill>
            <a:srgbClr val="7F7F7F"/>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600" b="1" dirty="0"/>
              <a:t>Guangdong </a:t>
            </a:r>
            <a:r>
              <a:rPr lang="en-CA" sz="1600" b="1" dirty="0" err="1" smtClean="0"/>
              <a:t>ITSEC</a:t>
            </a:r>
            <a:r>
              <a:rPr lang="en-CA" sz="1600" b="1" dirty="0" smtClean="0"/>
              <a:t> </a:t>
            </a:r>
          </a:p>
          <a:p>
            <a:r>
              <a:rPr lang="en-CA" sz="1400" dirty="0" smtClean="0"/>
              <a:t>Field office of MSS</a:t>
            </a:r>
            <a:endParaRPr lang="en-CA" sz="1400" dirty="0"/>
          </a:p>
        </p:txBody>
      </p:sp>
      <p:sp>
        <p:nvSpPr>
          <p:cNvPr id="18" name="TextBox 17"/>
          <p:cNvSpPr txBox="1"/>
          <p:nvPr/>
        </p:nvSpPr>
        <p:spPr>
          <a:xfrm>
            <a:off x="431540" y="2061524"/>
            <a:ext cx="8316924" cy="665744"/>
          </a:xfrm>
          <a:prstGeom prst="rect">
            <a:avLst/>
          </a:prstGeom>
          <a:noFill/>
        </p:spPr>
        <p:txBody>
          <a:bodyPr wrap="square" rtlCol="0">
            <a:noAutofit/>
          </a:bodyPr>
          <a:lstStyle/>
          <a:p>
            <a:pPr algn="l"/>
            <a:r>
              <a:rPr lang="en-CA" sz="1600" b="1" dirty="0" smtClean="0"/>
              <a:t>Advanced Persistent Threat (APT) attacks are being executed by private </a:t>
            </a:r>
            <a:r>
              <a:rPr lang="en-CA" sz="1600" b="1" dirty="0"/>
              <a:t>companies </a:t>
            </a:r>
            <a:r>
              <a:rPr lang="en-CA" sz="1600" b="1" dirty="0" smtClean="0"/>
              <a:t>versus government agencies – creating a shift in accountability. </a:t>
            </a:r>
            <a:endParaRPr lang="en-CA" sz="1600" b="1" dirty="0"/>
          </a:p>
        </p:txBody>
      </p:sp>
    </p:spTree>
    <p:extLst>
      <p:ext uri="{BB962C8B-B14F-4D97-AF65-F5344CB8AC3E}">
        <p14:creationId xmlns:p14="http://schemas.microsoft.com/office/powerpoint/2010/main" val="2787040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 y="0"/>
            <a:ext cx="9144000" cy="6858000"/>
          </a:xfrm>
          <a:prstGeom prst="rect">
            <a:avLst/>
          </a:prstGeom>
        </p:spPr>
      </p:pic>
      <p:sp>
        <p:nvSpPr>
          <p:cNvPr id="8" name="Rectangle 7"/>
          <p:cNvSpPr/>
          <p:nvPr/>
        </p:nvSpPr>
        <p:spPr>
          <a:xfrm>
            <a:off x="0" y="2816932"/>
            <a:ext cx="9144000" cy="4041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p:nvPr/>
        </p:nvSpPr>
        <p:spPr>
          <a:xfrm>
            <a:off x="3479104" y="2888940"/>
            <a:ext cx="1800000" cy="180000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spcAft>
                <a:spcPts val="300"/>
              </a:spcAft>
            </a:pPr>
            <a:r>
              <a:rPr lang="en-CA" sz="1600" b="1" dirty="0" smtClean="0"/>
              <a:t>Boyusec =</a:t>
            </a:r>
            <a:endParaRPr lang="en-CA" sz="1600" b="1" dirty="0"/>
          </a:p>
          <a:p>
            <a:pPr>
              <a:spcAft>
                <a:spcPts val="300"/>
              </a:spcAft>
            </a:pPr>
            <a:r>
              <a:rPr lang="en-CA" sz="1600" b="1" dirty="0" smtClean="0"/>
              <a:t>APT3</a:t>
            </a:r>
            <a:r>
              <a:rPr lang="en-CA" sz="1200" dirty="0" smtClean="0"/>
              <a:t> </a:t>
            </a:r>
          </a:p>
        </p:txBody>
      </p:sp>
      <p:sp>
        <p:nvSpPr>
          <p:cNvPr id="7" name="Oval 6"/>
          <p:cNvSpPr/>
          <p:nvPr/>
        </p:nvSpPr>
        <p:spPr>
          <a:xfrm>
            <a:off x="6833492" y="2915079"/>
            <a:ext cx="1404156" cy="1423660"/>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CA" sz="1600" b="1" dirty="0"/>
              <a:t>Wu Yingzhuo </a:t>
            </a:r>
            <a:r>
              <a:rPr lang="en-CA" sz="1600" b="1" dirty="0" smtClean="0"/>
              <a:t>&amp; Dong </a:t>
            </a:r>
            <a:r>
              <a:rPr lang="en-CA" sz="1600" b="1" dirty="0"/>
              <a:t>Hao</a:t>
            </a:r>
          </a:p>
        </p:txBody>
      </p:sp>
      <p:sp>
        <p:nvSpPr>
          <p:cNvPr id="16" name="TextBox 15"/>
          <p:cNvSpPr txBox="1"/>
          <p:nvPr/>
        </p:nvSpPr>
        <p:spPr>
          <a:xfrm>
            <a:off x="3815916" y="904886"/>
            <a:ext cx="5076564"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APT3 linked to Chinese Ministry of State Security </a:t>
            </a:r>
            <a:endParaRPr lang="en-CA" sz="2800" b="1" dirty="0">
              <a:solidFill>
                <a:schemeClr val="bg1"/>
              </a:solidFill>
              <a:latin typeface="+mn-lt"/>
              <a:ea typeface="Montserrat Black" charset="0"/>
              <a:cs typeface="Montserrat Black" charset="0"/>
            </a:endParaRPr>
          </a:p>
        </p:txBody>
      </p:sp>
      <p:cxnSp>
        <p:nvCxnSpPr>
          <p:cNvPr id="15" name="Straight Arrow Connector 14"/>
          <p:cNvCxnSpPr/>
          <p:nvPr/>
        </p:nvCxnSpPr>
        <p:spPr>
          <a:xfrm>
            <a:off x="4355976" y="4689176"/>
            <a:ext cx="0" cy="324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66497" y="3646513"/>
            <a:ext cx="1116000" cy="2387"/>
          </a:xfrm>
          <a:prstGeom prst="straightConnector1">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1316066" y="4441198"/>
            <a:ext cx="2088000" cy="1296000"/>
          </a:xfrm>
          <a:prstGeom prst="bentConnector3">
            <a:avLst>
              <a:gd name="adj1" fmla="val 99748"/>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8066" y="2888940"/>
            <a:ext cx="2232000" cy="1548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CA" sz="1400" dirty="0" smtClean="0"/>
              <a:t>Chinese Ministry of State Security  </a:t>
            </a:r>
          </a:p>
          <a:p>
            <a:pPr algn="ctr">
              <a:spcAft>
                <a:spcPts val="300"/>
              </a:spcAft>
            </a:pPr>
            <a:r>
              <a:rPr lang="en-CA" sz="1600" b="1" dirty="0" smtClean="0"/>
              <a:t>(MSS) </a:t>
            </a:r>
            <a:endParaRPr lang="en-CA" sz="1600" b="1" dirty="0"/>
          </a:p>
        </p:txBody>
      </p:sp>
      <p:cxnSp>
        <p:nvCxnSpPr>
          <p:cNvPr id="17" name="Straight Arrow Connector 16"/>
          <p:cNvCxnSpPr/>
          <p:nvPr/>
        </p:nvCxnSpPr>
        <p:spPr>
          <a:xfrm flipH="1">
            <a:off x="5279104" y="3623471"/>
            <a:ext cx="1512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86595" y="5020931"/>
            <a:ext cx="1908000" cy="1332000"/>
          </a:xfrm>
          <a:prstGeom prst="rect">
            <a:avLst/>
          </a:prstGeom>
          <a:solidFill>
            <a:srgbClr val="7F7F7F"/>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CA" sz="1600" b="1" dirty="0"/>
              <a:t>Guangdong </a:t>
            </a:r>
            <a:r>
              <a:rPr lang="en-CA" sz="1600" b="1" dirty="0" err="1" smtClean="0"/>
              <a:t>ITSEC</a:t>
            </a:r>
            <a:r>
              <a:rPr lang="en-CA" sz="1600" b="1" dirty="0" smtClean="0"/>
              <a:t> </a:t>
            </a:r>
          </a:p>
          <a:p>
            <a:r>
              <a:rPr lang="en-CA" sz="1400" dirty="0" smtClean="0"/>
              <a:t>Field office of MSS</a:t>
            </a:r>
            <a:endParaRPr lang="en-CA" sz="1400" dirty="0"/>
          </a:p>
        </p:txBody>
      </p:sp>
      <p:sp>
        <p:nvSpPr>
          <p:cNvPr id="14" name="TextBox 13"/>
          <p:cNvSpPr txBox="1"/>
          <p:nvPr/>
        </p:nvSpPr>
        <p:spPr>
          <a:xfrm>
            <a:off x="431540" y="2061524"/>
            <a:ext cx="8316924" cy="665744"/>
          </a:xfrm>
          <a:prstGeom prst="rect">
            <a:avLst/>
          </a:prstGeom>
          <a:noFill/>
        </p:spPr>
        <p:txBody>
          <a:bodyPr wrap="square" rtlCol="0">
            <a:noAutofit/>
          </a:bodyPr>
          <a:lstStyle/>
          <a:p>
            <a:pPr algn="l"/>
            <a:r>
              <a:rPr lang="en-CA" sz="1600" b="1" dirty="0" smtClean="0"/>
              <a:t>Advanced Persistent Threat (APT) attacks are being executed by private </a:t>
            </a:r>
            <a:r>
              <a:rPr lang="en-CA" sz="1600" b="1" dirty="0"/>
              <a:t>companies </a:t>
            </a:r>
            <a:r>
              <a:rPr lang="en-CA" sz="1600" b="1" dirty="0" smtClean="0"/>
              <a:t>versus government agencies – creating a shift in accountability. </a:t>
            </a:r>
            <a:endParaRPr lang="en-CA" sz="1600" b="1" dirty="0"/>
          </a:p>
        </p:txBody>
      </p:sp>
    </p:spTree>
    <p:extLst>
      <p:ext uri="{BB962C8B-B14F-4D97-AF65-F5344CB8AC3E}">
        <p14:creationId xmlns:p14="http://schemas.microsoft.com/office/powerpoint/2010/main" val="2176391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71569" y="2544869"/>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kern="1200" dirty="0" smtClean="0">
                <a:solidFill>
                  <a:srgbClr val="0070C0"/>
                </a:solidFill>
                <a:latin typeface="+mj-lt"/>
                <a:ea typeface="Roboto Condensed" charset="0"/>
                <a:cs typeface="Roboto Condensed" charset="0"/>
              </a:rPr>
              <a:t>Insight</a:t>
            </a:r>
            <a:endParaRPr lang="en-CA" b="1" kern="1200" dirty="0">
              <a:solidFill>
                <a:srgbClr val="0070C0"/>
              </a:solidFill>
              <a:latin typeface="+mj-lt"/>
              <a:ea typeface="Roboto Condensed" charset="0"/>
              <a:cs typeface="Roboto Condensed" charset="0"/>
            </a:endParaRPr>
          </a:p>
        </p:txBody>
      </p:sp>
      <p:sp>
        <p:nvSpPr>
          <p:cNvPr id="8" name="TextBox 7"/>
          <p:cNvSpPr txBox="1"/>
          <p:nvPr/>
        </p:nvSpPr>
        <p:spPr>
          <a:xfrm>
            <a:off x="2965213" y="2544869"/>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kern="1200" dirty="0" smtClean="0">
                <a:solidFill>
                  <a:srgbClr val="0070C0"/>
                </a:solidFill>
                <a:latin typeface="+mj-lt"/>
                <a:ea typeface="Roboto Condensed" charset="0"/>
                <a:cs typeface="Roboto Condensed" charset="0"/>
              </a:rPr>
              <a:t>Recommendations</a:t>
            </a:r>
            <a:endParaRPr lang="en-CA" b="1" kern="1200" dirty="0">
              <a:solidFill>
                <a:srgbClr val="0070C0"/>
              </a:solidFill>
              <a:latin typeface="+mj-lt"/>
              <a:ea typeface="Roboto Condensed" charset="0"/>
              <a:cs typeface="Roboto Condensed" charset="0"/>
            </a:endParaRPr>
          </a:p>
        </p:txBody>
      </p:sp>
      <p:sp>
        <p:nvSpPr>
          <p:cNvPr id="10" name="Rectangle 9"/>
          <p:cNvSpPr/>
          <p:nvPr/>
        </p:nvSpPr>
        <p:spPr>
          <a:xfrm>
            <a:off x="323528" y="6201308"/>
            <a:ext cx="8039308" cy="600164"/>
          </a:xfrm>
          <a:prstGeom prst="rect">
            <a:avLst/>
          </a:prstGeom>
          <a:noFill/>
          <a:ln w="19050">
            <a:solidFill>
              <a:srgbClr val="055D99"/>
            </a:solidFill>
          </a:ln>
        </p:spPr>
        <p:txBody>
          <a:bodyPr wrap="square">
            <a:spAutoFit/>
          </a:bodyPr>
          <a:lstStyle/>
          <a:p>
            <a:pPr algn="l">
              <a:spcBef>
                <a:spcPts val="600"/>
              </a:spcBef>
              <a:spcAft>
                <a:spcPts val="0"/>
              </a:spcAft>
              <a:buClr>
                <a:srgbClr val="333333"/>
              </a:buClr>
              <a:buSzPct val="100000"/>
            </a:pPr>
            <a:r>
              <a:rPr lang="en-CA" sz="1100" dirty="0">
                <a:solidFill>
                  <a:srgbClr val="333333"/>
                </a:solidFill>
              </a:rPr>
              <a:t>For more information about how to </a:t>
            </a:r>
            <a:r>
              <a:rPr lang="en-CA" sz="1100" dirty="0" smtClean="0">
                <a:solidFill>
                  <a:srgbClr val="333333"/>
                </a:solidFill>
              </a:rPr>
              <a:t>protect your organization from these threats</a:t>
            </a:r>
            <a:r>
              <a:rPr lang="en-CA" sz="1100" dirty="0">
                <a:solidFill>
                  <a:srgbClr val="333333"/>
                </a:solidFill>
              </a:rPr>
              <a:t>, please visit our </a:t>
            </a:r>
            <a:r>
              <a:rPr lang="en-CA" sz="1100" dirty="0" smtClean="0">
                <a:solidFill>
                  <a:srgbClr val="333333"/>
                </a:solidFill>
              </a:rPr>
              <a:t>blueprints, </a:t>
            </a:r>
            <a:r>
              <a:rPr lang="en-CA" sz="1100" i="1" dirty="0">
                <a:solidFill>
                  <a:srgbClr val="333333"/>
                </a:solidFill>
                <a:hlinkClick r:id="rId4"/>
              </a:rPr>
              <a:t>Secure Critical Systems and Intellectual Property Against </a:t>
            </a:r>
            <a:r>
              <a:rPr lang="en-CA" sz="1100" i="1" dirty="0" smtClean="0">
                <a:solidFill>
                  <a:srgbClr val="333333"/>
                </a:solidFill>
                <a:hlinkClick r:id="rId4"/>
              </a:rPr>
              <a:t>APT</a:t>
            </a:r>
            <a:r>
              <a:rPr lang="en-CA" sz="1100" i="1" dirty="0" smtClean="0">
                <a:solidFill>
                  <a:srgbClr val="333333"/>
                </a:solidFill>
              </a:rPr>
              <a:t>, </a:t>
            </a:r>
            <a:r>
              <a:rPr lang="en-CA" sz="1100" i="1" dirty="0">
                <a:solidFill>
                  <a:srgbClr val="333333"/>
                </a:solidFill>
                <a:hlinkClick r:id="rId5"/>
              </a:rPr>
              <a:t>Humanize the Security Awareness and Training </a:t>
            </a:r>
            <a:r>
              <a:rPr lang="en-CA" sz="1100" i="1" dirty="0" smtClean="0">
                <a:solidFill>
                  <a:srgbClr val="333333"/>
                </a:solidFill>
                <a:hlinkClick r:id="rId5"/>
              </a:rPr>
              <a:t>Program</a:t>
            </a:r>
            <a:r>
              <a:rPr lang="en-CA" sz="1100" i="1" dirty="0" smtClean="0">
                <a:solidFill>
                  <a:srgbClr val="333333"/>
                </a:solidFill>
              </a:rPr>
              <a:t>, </a:t>
            </a:r>
            <a:r>
              <a:rPr lang="en-CA" sz="1100" dirty="0" smtClean="0">
                <a:solidFill>
                  <a:srgbClr val="333333"/>
                </a:solidFill>
              </a:rPr>
              <a:t>and</a:t>
            </a:r>
            <a:r>
              <a:rPr lang="en-CA" sz="1100" i="1" dirty="0" smtClean="0">
                <a:solidFill>
                  <a:srgbClr val="333333"/>
                </a:solidFill>
              </a:rPr>
              <a:t> </a:t>
            </a:r>
            <a:r>
              <a:rPr lang="en-CA" sz="1100" i="1" dirty="0">
                <a:solidFill>
                  <a:srgbClr val="333333"/>
                </a:solidFill>
                <a:hlinkClick r:id="rId6"/>
              </a:rPr>
              <a:t>Develop and Implement a Security Incident Management </a:t>
            </a:r>
            <a:r>
              <a:rPr lang="en-CA" sz="1100" i="1" dirty="0" smtClean="0">
                <a:solidFill>
                  <a:srgbClr val="333333"/>
                </a:solidFill>
                <a:hlinkClick r:id="rId6"/>
              </a:rPr>
              <a:t>Program</a:t>
            </a:r>
            <a:r>
              <a:rPr lang="en-CA" sz="1100" dirty="0" smtClean="0">
                <a:solidFill>
                  <a:srgbClr val="333333"/>
                </a:solidFill>
              </a:rPr>
              <a:t>. </a:t>
            </a:r>
            <a:endParaRPr lang="en-CA" sz="1100" dirty="0">
              <a:solidFill>
                <a:srgbClr val="333333"/>
              </a:solidFill>
            </a:endParaRPr>
          </a:p>
        </p:txBody>
      </p:sp>
      <p:sp>
        <p:nvSpPr>
          <p:cNvPr id="11" name="TextBox 10"/>
          <p:cNvSpPr txBox="1"/>
          <p:nvPr/>
        </p:nvSpPr>
        <p:spPr>
          <a:xfrm>
            <a:off x="467612" y="2970234"/>
            <a:ext cx="2192219" cy="3200876"/>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28600" indent="-228600" algn="l">
              <a:spcBef>
                <a:spcPts val="600"/>
              </a:spcBef>
              <a:spcAft>
                <a:spcPts val="0"/>
              </a:spcAft>
              <a:buClr>
                <a:srgbClr val="333333"/>
              </a:buClr>
              <a:buSzPct val="100000"/>
              <a:buFont typeface="Arial" panose="020B0604020202020204" pitchFamily="34" charset="0"/>
              <a:buChar char="•"/>
            </a:pPr>
            <a:r>
              <a:rPr lang="en-CA" sz="1200" dirty="0">
                <a:solidFill>
                  <a:schemeClr val="accent1"/>
                </a:solidFill>
                <a:latin typeface="+mn-lt"/>
              </a:rPr>
              <a:t>A sound understanding of your current security measures related to </a:t>
            </a:r>
            <a:r>
              <a:rPr lang="en-CA" sz="1200" dirty="0" err="1">
                <a:solidFill>
                  <a:schemeClr val="accent1"/>
                </a:solidFill>
                <a:latin typeface="+mn-lt"/>
              </a:rPr>
              <a:t>APTs</a:t>
            </a:r>
            <a:r>
              <a:rPr lang="en-CA" sz="1200" dirty="0">
                <a:solidFill>
                  <a:schemeClr val="accent1"/>
                </a:solidFill>
                <a:latin typeface="+mn-lt"/>
              </a:rPr>
              <a:t> is the starting point for defending against APT3. </a:t>
            </a:r>
          </a:p>
          <a:p>
            <a:pPr marL="228600" indent="-228600" algn="l">
              <a:spcBef>
                <a:spcPts val="600"/>
              </a:spcBef>
              <a:spcAft>
                <a:spcPts val="0"/>
              </a:spcAft>
              <a:buClr>
                <a:srgbClr val="333333"/>
              </a:buClr>
              <a:buSzPct val="100000"/>
              <a:buFont typeface="Arial" panose="020B0604020202020204" pitchFamily="34" charset="0"/>
              <a:buChar char="•"/>
            </a:pPr>
            <a:r>
              <a:rPr lang="en-CA" sz="1200" dirty="0" smtClean="0">
                <a:solidFill>
                  <a:schemeClr val="accent1"/>
                </a:solidFill>
                <a:latin typeface="+mn-lt"/>
              </a:rPr>
              <a:t>Operate from the position of being a likely target if your organization is in one of the previously attacked industries.</a:t>
            </a:r>
            <a:endParaRPr lang="en-CA" sz="1200" dirty="0">
              <a:solidFill>
                <a:schemeClr val="accent1"/>
              </a:solidFill>
              <a:latin typeface="+mn-lt"/>
            </a:endParaRPr>
          </a:p>
          <a:p>
            <a:pPr marL="228600" indent="-228600" algn="l">
              <a:spcBef>
                <a:spcPts val="600"/>
              </a:spcBef>
              <a:spcAft>
                <a:spcPts val="0"/>
              </a:spcAft>
              <a:buClr>
                <a:srgbClr val="333333"/>
              </a:buClr>
              <a:buSzPct val="100000"/>
              <a:buFont typeface="Arial" panose="020B0604020202020204" pitchFamily="34" charset="0"/>
              <a:buChar char="•"/>
            </a:pPr>
            <a:r>
              <a:rPr lang="en-CA" sz="1200" dirty="0" smtClean="0">
                <a:solidFill>
                  <a:schemeClr val="accent1"/>
                </a:solidFill>
                <a:latin typeface="+mn-lt"/>
              </a:rPr>
              <a:t>Improving the information security awareness of end users is the most cost-effective way to prevent a successful attack by APT3.</a:t>
            </a:r>
          </a:p>
          <a:p>
            <a:pPr marL="171450" indent="-171450" algn="l" defTabSz="887553">
              <a:spcAft>
                <a:spcPts val="1165"/>
              </a:spcAft>
              <a:buFont typeface="Arial" panose="020B0604020202020204" pitchFamily="34" charset="0"/>
              <a:buChar char="•"/>
            </a:pPr>
            <a:endParaRPr lang="en-CA" sz="1200" kern="1200" dirty="0" smtClean="0">
              <a:solidFill>
                <a:schemeClr val="accent1"/>
              </a:solidFill>
              <a:latin typeface="Roboto Light" panose="02000000000000000000" pitchFamily="2" charset="0"/>
              <a:ea typeface="Roboto Light" panose="02000000000000000000" pitchFamily="2" charset="0"/>
            </a:endParaRPr>
          </a:p>
        </p:txBody>
      </p:sp>
      <p:sp>
        <p:nvSpPr>
          <p:cNvPr id="12" name="TextBox 11"/>
          <p:cNvSpPr txBox="1"/>
          <p:nvPr/>
        </p:nvSpPr>
        <p:spPr>
          <a:xfrm>
            <a:off x="2965213" y="2970234"/>
            <a:ext cx="3226967" cy="2908489"/>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28600" indent="-228600" algn="l" defTabSz="887553">
              <a:spcAft>
                <a:spcPts val="600"/>
              </a:spcAft>
              <a:buFont typeface="+mj-lt"/>
              <a:buAutoNum type="arabicPeriod"/>
            </a:pPr>
            <a:r>
              <a:rPr lang="en-CA" sz="1200" dirty="0" smtClean="0">
                <a:solidFill>
                  <a:schemeClr val="accent1"/>
                </a:solidFill>
                <a:latin typeface="+mn-lt"/>
                <a:ea typeface="Roboto Light" panose="02000000000000000000" pitchFamily="2" charset="0"/>
              </a:rPr>
              <a:t>Validate, integrate, and block known Indicators </a:t>
            </a:r>
            <a:r>
              <a:rPr lang="en-CA" sz="1200" dirty="0">
                <a:solidFill>
                  <a:schemeClr val="accent1"/>
                </a:solidFill>
                <a:latin typeface="+mn-lt"/>
                <a:ea typeface="Roboto Light" panose="02000000000000000000" pitchFamily="2" charset="0"/>
              </a:rPr>
              <a:t>of C</a:t>
            </a:r>
            <a:r>
              <a:rPr lang="en-CA" sz="1200" dirty="0" smtClean="0">
                <a:solidFill>
                  <a:schemeClr val="accent1"/>
                </a:solidFill>
                <a:latin typeface="+mn-lt"/>
                <a:ea typeface="Roboto Light" panose="02000000000000000000" pitchFamily="2" charset="0"/>
              </a:rPr>
              <a:t>ompromise </a:t>
            </a:r>
            <a:r>
              <a:rPr lang="en-CA" sz="1200" dirty="0">
                <a:solidFill>
                  <a:schemeClr val="accent1"/>
                </a:solidFill>
                <a:latin typeface="+mn-lt"/>
                <a:ea typeface="Roboto Light" panose="02000000000000000000" pitchFamily="2" charset="0"/>
              </a:rPr>
              <a:t>(e.g. </a:t>
            </a:r>
            <a:r>
              <a:rPr lang="en-CA" sz="1200" dirty="0" smtClean="0">
                <a:solidFill>
                  <a:schemeClr val="accent1"/>
                </a:solidFill>
                <a:latin typeface="+mn-lt"/>
                <a:ea typeface="Roboto Light" panose="02000000000000000000" pitchFamily="2" charset="0"/>
              </a:rPr>
              <a:t>malicious domains</a:t>
            </a:r>
            <a:r>
              <a:rPr lang="en-CA" sz="1200" dirty="0">
                <a:solidFill>
                  <a:schemeClr val="accent1"/>
                </a:solidFill>
                <a:latin typeface="+mn-lt"/>
                <a:ea typeface="Roboto Light" panose="02000000000000000000" pitchFamily="2" charset="0"/>
              </a:rPr>
              <a:t>, </a:t>
            </a:r>
            <a:r>
              <a:rPr lang="en-CA" sz="1200" dirty="0" smtClean="0">
                <a:solidFill>
                  <a:schemeClr val="accent1"/>
                </a:solidFill>
                <a:latin typeface="+mn-lt"/>
                <a:ea typeface="Roboto Light" panose="02000000000000000000" pitchFamily="2" charset="0"/>
              </a:rPr>
              <a:t>URLs, </a:t>
            </a:r>
            <a:r>
              <a:rPr lang="en-CA" sz="1200" dirty="0">
                <a:solidFill>
                  <a:schemeClr val="accent1"/>
                </a:solidFill>
                <a:latin typeface="+mn-lt"/>
                <a:ea typeface="Roboto Light" panose="02000000000000000000" pitchFamily="2" charset="0"/>
              </a:rPr>
              <a:t>and IPs</a:t>
            </a:r>
            <a:r>
              <a:rPr lang="en-CA" sz="1200" dirty="0" smtClean="0">
                <a:solidFill>
                  <a:schemeClr val="accent1"/>
                </a:solidFill>
                <a:latin typeface="+mn-lt"/>
                <a:ea typeface="Roboto Light" panose="02000000000000000000" pitchFamily="2" charset="0"/>
              </a:rPr>
              <a:t>), especially if your organization is in an industry that has been previously targeted by APT3. </a:t>
            </a:r>
          </a:p>
          <a:p>
            <a:pPr marL="228600" indent="-228600" algn="l" defTabSz="887553">
              <a:spcAft>
                <a:spcPts val="600"/>
              </a:spcAft>
              <a:buFont typeface="+mj-lt"/>
              <a:buAutoNum type="arabicPeriod"/>
            </a:pPr>
            <a:r>
              <a:rPr lang="en-CA" sz="1200" dirty="0" smtClean="0">
                <a:solidFill>
                  <a:schemeClr val="accent1"/>
                </a:solidFill>
                <a:latin typeface="+mn-lt"/>
                <a:ea typeface="Roboto Light" panose="02000000000000000000" pitchFamily="2" charset="0"/>
              </a:rPr>
              <a:t>Launch </a:t>
            </a:r>
            <a:r>
              <a:rPr lang="en-CA" sz="1200" dirty="0">
                <a:solidFill>
                  <a:schemeClr val="accent1"/>
                </a:solidFill>
                <a:latin typeface="+mn-lt"/>
                <a:ea typeface="Roboto Light" panose="02000000000000000000" pitchFamily="2" charset="0"/>
              </a:rPr>
              <a:t>an awareness campaign to educate users about attack tactics such as </a:t>
            </a:r>
            <a:r>
              <a:rPr lang="en-CA" sz="1200" dirty="0" smtClean="0">
                <a:solidFill>
                  <a:schemeClr val="accent1"/>
                </a:solidFill>
                <a:latin typeface="+mn-lt"/>
                <a:ea typeface="Roboto Light" panose="02000000000000000000" pitchFamily="2" charset="0"/>
              </a:rPr>
              <a:t>phishing, a commonly used method for APT3.  </a:t>
            </a:r>
          </a:p>
          <a:p>
            <a:pPr marL="228600" indent="-228600" algn="l" defTabSz="887553">
              <a:spcAft>
                <a:spcPts val="600"/>
              </a:spcAft>
              <a:buFont typeface="+mj-lt"/>
              <a:buAutoNum type="arabicPeriod"/>
            </a:pPr>
            <a:r>
              <a:rPr lang="en-CA" sz="1200" dirty="0">
                <a:solidFill>
                  <a:schemeClr val="accent1"/>
                </a:solidFill>
                <a:latin typeface="+mn-lt"/>
                <a:ea typeface="Roboto Light" panose="02000000000000000000" pitchFamily="2" charset="0"/>
              </a:rPr>
              <a:t>Remind users not to click on suspicious links or open file attachments. </a:t>
            </a:r>
            <a:endParaRPr lang="en-CA" sz="1200" dirty="0" smtClean="0">
              <a:solidFill>
                <a:schemeClr val="accent1"/>
              </a:solidFill>
              <a:latin typeface="+mn-lt"/>
              <a:ea typeface="Roboto Light" panose="02000000000000000000" pitchFamily="2" charset="0"/>
            </a:endParaRPr>
          </a:p>
          <a:p>
            <a:pPr marL="228600" indent="-228600" algn="l" defTabSz="887553">
              <a:spcAft>
                <a:spcPts val="600"/>
              </a:spcAft>
              <a:buFont typeface="+mj-lt"/>
              <a:buAutoNum type="arabicPeriod"/>
            </a:pPr>
            <a:r>
              <a:rPr lang="en-CA" sz="1200" dirty="0" smtClean="0">
                <a:solidFill>
                  <a:schemeClr val="accent1"/>
                </a:solidFill>
                <a:latin typeface="+mn-lt"/>
                <a:ea typeface="Roboto Light" panose="02000000000000000000" pitchFamily="2" charset="0"/>
              </a:rPr>
              <a:t>Leverage Info-Tech resources to complete an assessment of your organization’s ability to defend against </a:t>
            </a:r>
            <a:r>
              <a:rPr lang="en-CA" sz="1200" dirty="0" err="1" smtClean="0">
                <a:solidFill>
                  <a:schemeClr val="accent1"/>
                </a:solidFill>
                <a:latin typeface="+mn-lt"/>
                <a:ea typeface="Roboto Light" panose="02000000000000000000" pitchFamily="2" charset="0"/>
              </a:rPr>
              <a:t>APTs.</a:t>
            </a:r>
            <a:r>
              <a:rPr lang="en-CA" sz="1200" dirty="0" smtClean="0">
                <a:solidFill>
                  <a:schemeClr val="accent1"/>
                </a:solidFill>
                <a:latin typeface="+mn-lt"/>
                <a:ea typeface="Roboto Light" panose="02000000000000000000" pitchFamily="2" charset="0"/>
              </a:rPr>
              <a:t> </a:t>
            </a:r>
            <a:endParaRPr lang="en-CA" sz="1200" dirty="0">
              <a:solidFill>
                <a:schemeClr val="accent1"/>
              </a:solidFill>
              <a:latin typeface="+mn-lt"/>
              <a:ea typeface="Roboto Light" panose="02000000000000000000" pitchFamily="2" charset="0"/>
            </a:endParaRPr>
          </a:p>
        </p:txBody>
      </p:sp>
      <p:sp>
        <p:nvSpPr>
          <p:cNvPr id="13" name="TextBox 12"/>
          <p:cNvSpPr txBox="1"/>
          <p:nvPr/>
        </p:nvSpPr>
        <p:spPr>
          <a:xfrm>
            <a:off x="3815916" y="904886"/>
            <a:ext cx="5076564"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Cybercriminals or Nation </a:t>
            </a:r>
            <a:r>
              <a:rPr lang="en-CA" sz="2800" b="1" dirty="0">
                <a:solidFill>
                  <a:schemeClr val="bg1"/>
                </a:solidFill>
                <a:latin typeface="+mn-lt"/>
                <a:ea typeface="Montserrat Black" charset="0"/>
                <a:cs typeface="Montserrat Black" charset="0"/>
              </a:rPr>
              <a:t>State Threat Actors? </a:t>
            </a:r>
          </a:p>
        </p:txBody>
      </p:sp>
    </p:spTree>
    <p:extLst>
      <p:ext uri="{BB962C8B-B14F-4D97-AF65-F5344CB8AC3E}">
        <p14:creationId xmlns:p14="http://schemas.microsoft.com/office/powerpoint/2010/main" val="406889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656692"/>
            <a:ext cx="280948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smtClean="0">
                <a:solidFill>
                  <a:schemeClr val="bg1"/>
                </a:solidFill>
                <a:ea typeface="Montserrat Light" charset="0"/>
                <a:cs typeface="Montserrat Light" charset="0"/>
              </a:rPr>
              <a:t>Trends </a:t>
            </a:r>
            <a:r>
              <a:rPr lang="en-CA" sz="1400" i="1" dirty="0">
                <a:solidFill>
                  <a:schemeClr val="bg1"/>
                </a:solidFill>
                <a:ea typeface="Montserrat Light" charset="0"/>
                <a:cs typeface="Montserrat Light" charset="0"/>
              </a:rPr>
              <a:t>in the global regulatory and legal landscape with the potential to impact compliance adherences or disrupt business operations.</a:t>
            </a:r>
          </a:p>
        </p:txBody>
      </p:sp>
      <p:sp>
        <p:nvSpPr>
          <p:cNvPr id="4" name="TextBox 3"/>
          <p:cNvSpPr txBox="1"/>
          <p:nvPr/>
        </p:nvSpPr>
        <p:spPr>
          <a:xfrm>
            <a:off x="3599892" y="1880828"/>
            <a:ext cx="5184576" cy="1200329"/>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Regulatory, Legal,</a:t>
            </a:r>
            <a:r>
              <a:rPr lang="en-CA" sz="2800" b="1" dirty="0">
                <a:solidFill>
                  <a:schemeClr val="accent1"/>
                </a:solidFill>
                <a:latin typeface="+mn-lt"/>
                <a:ea typeface="Montserrat Black" charset="0"/>
                <a:cs typeface="Montserrat Black" charset="0"/>
              </a:rPr>
              <a:t> </a:t>
            </a:r>
            <a:r>
              <a:rPr lang="en-CA" sz="3600" b="1" dirty="0">
                <a:solidFill>
                  <a:schemeClr val="accent1"/>
                </a:solidFill>
                <a:latin typeface="+mn-lt"/>
                <a:ea typeface="Montserrat Black" charset="0"/>
                <a:cs typeface="Montserrat Black" charset="0"/>
              </a:rPr>
              <a:t>and Compliance </a:t>
            </a:r>
            <a:endParaRPr lang="en-CA" sz="28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3039392"/>
            <a:ext cx="5400600"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Privacy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Privacy Professionals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Business / Data </a:t>
            </a:r>
            <a:r>
              <a:rPr lang="en-CA" sz="1800" dirty="0" smtClean="0">
                <a:solidFill>
                  <a:schemeClr val="accent1"/>
                </a:solidFill>
                <a:latin typeface="+mj-lt"/>
                <a:ea typeface="Roboto Condensed" charset="0"/>
                <a:cs typeface="Roboto Condensed" charset="0"/>
              </a:rPr>
              <a:t>Owners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Legal, Human Resources, Public Relations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Professionals</a:t>
            </a:r>
          </a:p>
        </p:txBody>
      </p:sp>
    </p:spTree>
    <p:extLst>
      <p:ext uri="{BB962C8B-B14F-4D97-AF65-F5344CB8AC3E}">
        <p14:creationId xmlns:p14="http://schemas.microsoft.com/office/powerpoint/2010/main" val="3204170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779912" y="788629"/>
            <a:ext cx="5085636"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Bell </a:t>
            </a:r>
            <a:r>
              <a:rPr lang="en-CA" sz="2800" b="1" dirty="0">
                <a:solidFill>
                  <a:schemeClr val="bg1"/>
                </a:solidFill>
                <a:latin typeface="+mn-lt"/>
                <a:ea typeface="Montserrat Black" charset="0"/>
                <a:cs typeface="Montserrat Black" charset="0"/>
              </a:rPr>
              <a:t>Canada </a:t>
            </a:r>
            <a:r>
              <a:rPr lang="en-CA" sz="2800" b="1" dirty="0" smtClean="0">
                <a:solidFill>
                  <a:schemeClr val="bg1"/>
                </a:solidFill>
                <a:latin typeface="+mn-lt"/>
                <a:ea typeface="Montserrat Black" charset="0"/>
                <a:cs typeface="Montserrat Black" charset="0"/>
              </a:rPr>
              <a:t>Data Breach </a:t>
            </a:r>
            <a:endParaRPr lang="en-CA" sz="2800" b="1" spc="300" dirty="0">
              <a:solidFill>
                <a:schemeClr val="bg1"/>
              </a:solidFill>
              <a:latin typeface="+mn-lt"/>
              <a:ea typeface="Montserrat Black" charset="0"/>
              <a:cs typeface="Montserrat Black" charset="0"/>
            </a:endParaRPr>
          </a:p>
        </p:txBody>
      </p:sp>
      <p:grpSp>
        <p:nvGrpSpPr>
          <p:cNvPr id="8" name="Group 7"/>
          <p:cNvGrpSpPr/>
          <p:nvPr/>
        </p:nvGrpSpPr>
        <p:grpSpPr>
          <a:xfrm>
            <a:off x="116728" y="2848164"/>
            <a:ext cx="5967440" cy="3893204"/>
            <a:chOff x="1674813" y="2338387"/>
            <a:chExt cx="5507261" cy="3546476"/>
          </a:xfrm>
        </p:grpSpPr>
        <p:grpSp>
          <p:nvGrpSpPr>
            <p:cNvPr id="9" name="Group 8"/>
            <p:cNvGrpSpPr/>
            <p:nvPr/>
          </p:nvGrpSpPr>
          <p:grpSpPr>
            <a:xfrm>
              <a:off x="1674813" y="2338387"/>
              <a:ext cx="5507261" cy="3546476"/>
              <a:chOff x="1674813" y="2338387"/>
              <a:chExt cx="5507261" cy="3546476"/>
            </a:xfrm>
          </p:grpSpPr>
          <p:sp>
            <p:nvSpPr>
              <p:cNvPr id="12" name="Freeform 65"/>
              <p:cNvSpPr>
                <a:spLocks/>
              </p:cNvSpPr>
              <p:nvPr/>
            </p:nvSpPr>
            <p:spPr bwMode="gray">
              <a:xfrm>
                <a:off x="1935387" y="2341563"/>
                <a:ext cx="5246687" cy="3543300"/>
              </a:xfrm>
              <a:custGeom>
                <a:avLst/>
                <a:gdLst>
                  <a:gd name="T0" fmla="*/ 2147483646 w 415"/>
                  <a:gd name="T1" fmla="*/ 2147483646 h 280"/>
                  <a:gd name="T2" fmla="*/ 2147483646 w 415"/>
                  <a:gd name="T3" fmla="*/ 2147483646 h 280"/>
                  <a:gd name="T4" fmla="*/ 2147483646 w 415"/>
                  <a:gd name="T5" fmla="*/ 2147483646 h 280"/>
                  <a:gd name="T6" fmla="*/ 2147483646 w 415"/>
                  <a:gd name="T7" fmla="*/ 2147483646 h 280"/>
                  <a:gd name="T8" fmla="*/ 2147483646 w 415"/>
                  <a:gd name="T9" fmla="*/ 2147483646 h 280"/>
                  <a:gd name="T10" fmla="*/ 2147483646 w 415"/>
                  <a:gd name="T11" fmla="*/ 2147483646 h 280"/>
                  <a:gd name="T12" fmla="*/ 2147483646 w 415"/>
                  <a:gd name="T13" fmla="*/ 2147483646 h 280"/>
                  <a:gd name="T14" fmla="*/ 2147483646 w 415"/>
                  <a:gd name="T15" fmla="*/ 2147483646 h 280"/>
                  <a:gd name="T16" fmla="*/ 2147483646 w 415"/>
                  <a:gd name="T17" fmla="*/ 2147483646 h 280"/>
                  <a:gd name="T18" fmla="*/ 2147483646 w 415"/>
                  <a:gd name="T19" fmla="*/ 2147483646 h 280"/>
                  <a:gd name="T20" fmla="*/ 2147483646 w 415"/>
                  <a:gd name="T21" fmla="*/ 2147483646 h 280"/>
                  <a:gd name="T22" fmla="*/ 2147483646 w 415"/>
                  <a:gd name="T23" fmla="*/ 2147483646 h 280"/>
                  <a:gd name="T24" fmla="*/ 2147483646 w 415"/>
                  <a:gd name="T25" fmla="*/ 2147483646 h 280"/>
                  <a:gd name="T26" fmla="*/ 2147483646 w 415"/>
                  <a:gd name="T27" fmla="*/ 2147483646 h 280"/>
                  <a:gd name="T28" fmla="*/ 2147483646 w 415"/>
                  <a:gd name="T29" fmla="*/ 2147483646 h 280"/>
                  <a:gd name="T30" fmla="*/ 2147483646 w 415"/>
                  <a:gd name="T31" fmla="*/ 2147483646 h 280"/>
                  <a:gd name="T32" fmla="*/ 2147483646 w 415"/>
                  <a:gd name="T33" fmla="*/ 2147483646 h 280"/>
                  <a:gd name="T34" fmla="*/ 2147483646 w 415"/>
                  <a:gd name="T35" fmla="*/ 2147483646 h 280"/>
                  <a:gd name="T36" fmla="*/ 2147483646 w 415"/>
                  <a:gd name="T37" fmla="*/ 2147483646 h 280"/>
                  <a:gd name="T38" fmla="*/ 2147483646 w 415"/>
                  <a:gd name="T39" fmla="*/ 2147483646 h 280"/>
                  <a:gd name="T40" fmla="*/ 2147483646 w 415"/>
                  <a:gd name="T41" fmla="*/ 2147483646 h 280"/>
                  <a:gd name="T42" fmla="*/ 2147483646 w 415"/>
                  <a:gd name="T43" fmla="*/ 2147483646 h 280"/>
                  <a:gd name="T44" fmla="*/ 2147483646 w 415"/>
                  <a:gd name="T45" fmla="*/ 2147483646 h 280"/>
                  <a:gd name="T46" fmla="*/ 2147483646 w 415"/>
                  <a:gd name="T47" fmla="*/ 2147483646 h 280"/>
                  <a:gd name="T48" fmla="*/ 2147483646 w 415"/>
                  <a:gd name="T49" fmla="*/ 2147483646 h 280"/>
                  <a:gd name="T50" fmla="*/ 2147483646 w 415"/>
                  <a:gd name="T51" fmla="*/ 2147483646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5"/>
                  <a:gd name="T79" fmla="*/ 0 h 280"/>
                  <a:gd name="T80" fmla="*/ 415 w 415"/>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5" h="280">
                    <a:moveTo>
                      <a:pt x="415" y="43"/>
                    </a:moveTo>
                    <a:cubicBezTo>
                      <a:pt x="415" y="43"/>
                      <a:pt x="415" y="40"/>
                      <a:pt x="413" y="37"/>
                    </a:cubicBezTo>
                    <a:cubicBezTo>
                      <a:pt x="411" y="34"/>
                      <a:pt x="403" y="34"/>
                      <a:pt x="403" y="34"/>
                    </a:cubicBezTo>
                    <a:cubicBezTo>
                      <a:pt x="401" y="34"/>
                      <a:pt x="401" y="34"/>
                      <a:pt x="401" y="34"/>
                    </a:cubicBezTo>
                    <a:cubicBezTo>
                      <a:pt x="400" y="34"/>
                      <a:pt x="400" y="34"/>
                      <a:pt x="400" y="34"/>
                    </a:cubicBezTo>
                    <a:cubicBezTo>
                      <a:pt x="400" y="34"/>
                      <a:pt x="393" y="34"/>
                      <a:pt x="391" y="25"/>
                    </a:cubicBezTo>
                    <a:cubicBezTo>
                      <a:pt x="388" y="13"/>
                      <a:pt x="388" y="13"/>
                      <a:pt x="388" y="13"/>
                    </a:cubicBezTo>
                    <a:cubicBezTo>
                      <a:pt x="388" y="13"/>
                      <a:pt x="387" y="6"/>
                      <a:pt x="384" y="4"/>
                    </a:cubicBezTo>
                    <a:cubicBezTo>
                      <a:pt x="379" y="1"/>
                      <a:pt x="369" y="1"/>
                      <a:pt x="369" y="1"/>
                    </a:cubicBezTo>
                    <a:cubicBezTo>
                      <a:pt x="330" y="1"/>
                      <a:pt x="330" y="1"/>
                      <a:pt x="330" y="1"/>
                    </a:cubicBezTo>
                    <a:cubicBezTo>
                      <a:pt x="291" y="1"/>
                      <a:pt x="291" y="1"/>
                      <a:pt x="291" y="1"/>
                    </a:cubicBezTo>
                    <a:cubicBezTo>
                      <a:pt x="291" y="1"/>
                      <a:pt x="280" y="0"/>
                      <a:pt x="276" y="4"/>
                    </a:cubicBezTo>
                    <a:cubicBezTo>
                      <a:pt x="274" y="7"/>
                      <a:pt x="272" y="13"/>
                      <a:pt x="272" y="13"/>
                    </a:cubicBezTo>
                    <a:cubicBezTo>
                      <a:pt x="269" y="25"/>
                      <a:pt x="269" y="25"/>
                      <a:pt x="269" y="25"/>
                    </a:cubicBezTo>
                    <a:cubicBezTo>
                      <a:pt x="267" y="34"/>
                      <a:pt x="260" y="34"/>
                      <a:pt x="260" y="34"/>
                    </a:cubicBezTo>
                    <a:cubicBezTo>
                      <a:pt x="7" y="34"/>
                      <a:pt x="7" y="34"/>
                      <a:pt x="7" y="34"/>
                    </a:cubicBezTo>
                    <a:cubicBezTo>
                      <a:pt x="7" y="34"/>
                      <a:pt x="5" y="34"/>
                      <a:pt x="3" y="37"/>
                    </a:cubicBezTo>
                    <a:cubicBezTo>
                      <a:pt x="0" y="40"/>
                      <a:pt x="1" y="43"/>
                      <a:pt x="1" y="43"/>
                    </a:cubicBezTo>
                    <a:cubicBezTo>
                      <a:pt x="1" y="256"/>
                      <a:pt x="1" y="256"/>
                      <a:pt x="1" y="256"/>
                    </a:cubicBezTo>
                    <a:cubicBezTo>
                      <a:pt x="1" y="256"/>
                      <a:pt x="0" y="264"/>
                      <a:pt x="4" y="270"/>
                    </a:cubicBezTo>
                    <a:cubicBezTo>
                      <a:pt x="11" y="280"/>
                      <a:pt x="22" y="280"/>
                      <a:pt x="22" y="280"/>
                    </a:cubicBezTo>
                    <a:cubicBezTo>
                      <a:pt x="388" y="280"/>
                      <a:pt x="388" y="280"/>
                      <a:pt x="388" y="280"/>
                    </a:cubicBezTo>
                    <a:cubicBezTo>
                      <a:pt x="395" y="280"/>
                      <a:pt x="395" y="280"/>
                      <a:pt x="395" y="280"/>
                    </a:cubicBezTo>
                    <a:cubicBezTo>
                      <a:pt x="395" y="280"/>
                      <a:pt x="404" y="280"/>
                      <a:pt x="411" y="270"/>
                    </a:cubicBezTo>
                    <a:cubicBezTo>
                      <a:pt x="415" y="264"/>
                      <a:pt x="415" y="256"/>
                      <a:pt x="415" y="256"/>
                    </a:cubicBezTo>
                    <a:cubicBezTo>
                      <a:pt x="415" y="43"/>
                      <a:pt x="415" y="43"/>
                      <a:pt x="415" y="43"/>
                    </a:cubicBezTo>
                    <a:close/>
                  </a:path>
                </a:pathLst>
              </a:custGeom>
              <a:solidFill>
                <a:schemeClr val="accent1">
                  <a:lumMod val="60000"/>
                  <a:lumOff val="40000"/>
                  <a:alpha val="59999"/>
                </a:schemeClr>
              </a:solidFill>
              <a:ln w="19050">
                <a:solidFill>
                  <a:srgbClr val="FFFFFF"/>
                </a:solidFill>
                <a:round/>
                <a:headEnd/>
                <a:tailEnd/>
              </a:ln>
            </p:spPr>
            <p:txBody>
              <a:bodyPr wrap="none" anchor="ctr"/>
              <a:lstStyle/>
              <a:p>
                <a:endParaRPr lang="en-CA">
                  <a:latin typeface="+mj-lt"/>
                </a:endParaRPr>
              </a:p>
            </p:txBody>
          </p:sp>
          <p:sp>
            <p:nvSpPr>
              <p:cNvPr id="13" name="Freeform 66"/>
              <p:cNvSpPr>
                <a:spLocks/>
              </p:cNvSpPr>
              <p:nvPr/>
            </p:nvSpPr>
            <p:spPr bwMode="gray">
              <a:xfrm>
                <a:off x="1820578" y="2338387"/>
                <a:ext cx="5248275" cy="3543300"/>
              </a:xfrm>
              <a:custGeom>
                <a:avLst/>
                <a:gdLst>
                  <a:gd name="T0" fmla="*/ 2147483646 w 415"/>
                  <a:gd name="T1" fmla="*/ 2147483646 h 280"/>
                  <a:gd name="T2" fmla="*/ 2147483646 w 415"/>
                  <a:gd name="T3" fmla="*/ 2147483646 h 280"/>
                  <a:gd name="T4" fmla="*/ 2147483646 w 415"/>
                  <a:gd name="T5" fmla="*/ 2147483646 h 280"/>
                  <a:gd name="T6" fmla="*/ 2147483646 w 415"/>
                  <a:gd name="T7" fmla="*/ 2147483646 h 280"/>
                  <a:gd name="T8" fmla="*/ 2147483646 w 415"/>
                  <a:gd name="T9" fmla="*/ 2147483646 h 280"/>
                  <a:gd name="T10" fmla="*/ 2147483646 w 415"/>
                  <a:gd name="T11" fmla="*/ 2147483646 h 280"/>
                  <a:gd name="T12" fmla="*/ 2147483646 w 415"/>
                  <a:gd name="T13" fmla="*/ 2147483646 h 280"/>
                  <a:gd name="T14" fmla="*/ 2147483646 w 415"/>
                  <a:gd name="T15" fmla="*/ 2147483646 h 280"/>
                  <a:gd name="T16" fmla="*/ 2147483646 w 415"/>
                  <a:gd name="T17" fmla="*/ 2147483646 h 280"/>
                  <a:gd name="T18" fmla="*/ 2147483646 w 415"/>
                  <a:gd name="T19" fmla="*/ 2147483646 h 280"/>
                  <a:gd name="T20" fmla="*/ 2147483646 w 415"/>
                  <a:gd name="T21" fmla="*/ 2147483646 h 280"/>
                  <a:gd name="T22" fmla="*/ 2147483646 w 415"/>
                  <a:gd name="T23" fmla="*/ 2147483646 h 280"/>
                  <a:gd name="T24" fmla="*/ 2147483646 w 415"/>
                  <a:gd name="T25" fmla="*/ 2147483646 h 280"/>
                  <a:gd name="T26" fmla="*/ 2147483646 w 415"/>
                  <a:gd name="T27" fmla="*/ 2147483646 h 280"/>
                  <a:gd name="T28" fmla="*/ 2147483646 w 415"/>
                  <a:gd name="T29" fmla="*/ 2147483646 h 280"/>
                  <a:gd name="T30" fmla="*/ 2147483646 w 415"/>
                  <a:gd name="T31" fmla="*/ 2147483646 h 280"/>
                  <a:gd name="T32" fmla="*/ 2147483646 w 415"/>
                  <a:gd name="T33" fmla="*/ 2147483646 h 280"/>
                  <a:gd name="T34" fmla="*/ 2147483646 w 415"/>
                  <a:gd name="T35" fmla="*/ 2147483646 h 280"/>
                  <a:gd name="T36" fmla="*/ 2147483646 w 415"/>
                  <a:gd name="T37" fmla="*/ 2147483646 h 280"/>
                  <a:gd name="T38" fmla="*/ 2147483646 w 415"/>
                  <a:gd name="T39" fmla="*/ 2147483646 h 280"/>
                  <a:gd name="T40" fmla="*/ 2147483646 w 415"/>
                  <a:gd name="T41" fmla="*/ 2147483646 h 280"/>
                  <a:gd name="T42" fmla="*/ 2147483646 w 415"/>
                  <a:gd name="T43" fmla="*/ 2147483646 h 280"/>
                  <a:gd name="T44" fmla="*/ 2147483646 w 415"/>
                  <a:gd name="T45" fmla="*/ 2147483646 h 280"/>
                  <a:gd name="T46" fmla="*/ 2147483646 w 415"/>
                  <a:gd name="T47" fmla="*/ 2147483646 h 280"/>
                  <a:gd name="T48" fmla="*/ 2147483646 w 415"/>
                  <a:gd name="T49" fmla="*/ 2147483646 h 280"/>
                  <a:gd name="T50" fmla="*/ 2147483646 w 415"/>
                  <a:gd name="T51" fmla="*/ 2147483646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5"/>
                  <a:gd name="T79" fmla="*/ 0 h 280"/>
                  <a:gd name="T80" fmla="*/ 415 w 415"/>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5" h="280">
                    <a:moveTo>
                      <a:pt x="415" y="43"/>
                    </a:moveTo>
                    <a:cubicBezTo>
                      <a:pt x="415" y="43"/>
                      <a:pt x="415" y="40"/>
                      <a:pt x="413" y="37"/>
                    </a:cubicBezTo>
                    <a:cubicBezTo>
                      <a:pt x="411" y="34"/>
                      <a:pt x="403" y="34"/>
                      <a:pt x="403" y="34"/>
                    </a:cubicBezTo>
                    <a:cubicBezTo>
                      <a:pt x="274" y="34"/>
                      <a:pt x="274" y="34"/>
                      <a:pt x="274" y="34"/>
                    </a:cubicBezTo>
                    <a:cubicBezTo>
                      <a:pt x="273" y="34"/>
                      <a:pt x="273" y="34"/>
                      <a:pt x="273" y="34"/>
                    </a:cubicBezTo>
                    <a:cubicBezTo>
                      <a:pt x="273" y="34"/>
                      <a:pt x="266" y="34"/>
                      <a:pt x="265" y="25"/>
                    </a:cubicBezTo>
                    <a:cubicBezTo>
                      <a:pt x="262" y="13"/>
                      <a:pt x="262" y="13"/>
                      <a:pt x="262" y="13"/>
                    </a:cubicBezTo>
                    <a:cubicBezTo>
                      <a:pt x="262" y="13"/>
                      <a:pt x="260" y="6"/>
                      <a:pt x="257" y="4"/>
                    </a:cubicBezTo>
                    <a:cubicBezTo>
                      <a:pt x="253" y="1"/>
                      <a:pt x="242" y="1"/>
                      <a:pt x="242" y="1"/>
                    </a:cubicBezTo>
                    <a:cubicBezTo>
                      <a:pt x="203" y="1"/>
                      <a:pt x="203" y="1"/>
                      <a:pt x="203" y="1"/>
                    </a:cubicBezTo>
                    <a:cubicBezTo>
                      <a:pt x="164" y="1"/>
                      <a:pt x="164" y="1"/>
                      <a:pt x="164" y="1"/>
                    </a:cubicBezTo>
                    <a:cubicBezTo>
                      <a:pt x="164" y="1"/>
                      <a:pt x="153" y="0"/>
                      <a:pt x="149" y="4"/>
                    </a:cubicBezTo>
                    <a:cubicBezTo>
                      <a:pt x="147" y="7"/>
                      <a:pt x="145" y="13"/>
                      <a:pt x="145" y="13"/>
                    </a:cubicBezTo>
                    <a:cubicBezTo>
                      <a:pt x="142" y="25"/>
                      <a:pt x="142" y="25"/>
                      <a:pt x="142" y="25"/>
                    </a:cubicBezTo>
                    <a:cubicBezTo>
                      <a:pt x="140" y="34"/>
                      <a:pt x="134" y="34"/>
                      <a:pt x="134" y="34"/>
                    </a:cubicBezTo>
                    <a:cubicBezTo>
                      <a:pt x="7" y="34"/>
                      <a:pt x="7" y="34"/>
                      <a:pt x="7" y="34"/>
                    </a:cubicBezTo>
                    <a:cubicBezTo>
                      <a:pt x="7" y="34"/>
                      <a:pt x="5" y="34"/>
                      <a:pt x="3" y="37"/>
                    </a:cubicBezTo>
                    <a:cubicBezTo>
                      <a:pt x="0" y="40"/>
                      <a:pt x="1" y="43"/>
                      <a:pt x="1" y="43"/>
                    </a:cubicBezTo>
                    <a:cubicBezTo>
                      <a:pt x="1" y="256"/>
                      <a:pt x="1" y="256"/>
                      <a:pt x="1" y="256"/>
                    </a:cubicBezTo>
                    <a:cubicBezTo>
                      <a:pt x="1" y="256"/>
                      <a:pt x="0" y="264"/>
                      <a:pt x="4" y="270"/>
                    </a:cubicBezTo>
                    <a:cubicBezTo>
                      <a:pt x="11" y="280"/>
                      <a:pt x="22" y="280"/>
                      <a:pt x="22" y="280"/>
                    </a:cubicBezTo>
                    <a:cubicBezTo>
                      <a:pt x="388" y="280"/>
                      <a:pt x="388" y="280"/>
                      <a:pt x="388" y="280"/>
                    </a:cubicBezTo>
                    <a:cubicBezTo>
                      <a:pt x="395" y="280"/>
                      <a:pt x="395" y="280"/>
                      <a:pt x="395" y="280"/>
                    </a:cubicBezTo>
                    <a:cubicBezTo>
                      <a:pt x="395" y="280"/>
                      <a:pt x="404" y="280"/>
                      <a:pt x="411" y="270"/>
                    </a:cubicBezTo>
                    <a:cubicBezTo>
                      <a:pt x="415" y="264"/>
                      <a:pt x="415" y="256"/>
                      <a:pt x="415" y="256"/>
                    </a:cubicBezTo>
                    <a:cubicBezTo>
                      <a:pt x="415" y="43"/>
                      <a:pt x="415" y="43"/>
                      <a:pt x="415" y="43"/>
                    </a:cubicBezTo>
                    <a:close/>
                  </a:path>
                </a:pathLst>
              </a:custGeom>
              <a:solidFill>
                <a:srgbClr val="055D99">
                  <a:alpha val="59999"/>
                </a:srgbClr>
              </a:solidFill>
              <a:ln w="19050">
                <a:solidFill>
                  <a:srgbClr val="FFFFFF"/>
                </a:solidFill>
                <a:round/>
                <a:headEnd/>
                <a:tailEnd/>
              </a:ln>
            </p:spPr>
            <p:txBody>
              <a:bodyPr wrap="none" anchor="ctr"/>
              <a:lstStyle/>
              <a:p>
                <a:endParaRPr lang="en-CA">
                  <a:latin typeface="+mj-lt"/>
                </a:endParaRPr>
              </a:p>
            </p:txBody>
          </p:sp>
          <p:sp>
            <p:nvSpPr>
              <p:cNvPr id="14" name="Freeform 67"/>
              <p:cNvSpPr>
                <a:spLocks/>
              </p:cNvSpPr>
              <p:nvPr/>
            </p:nvSpPr>
            <p:spPr bwMode="gray">
              <a:xfrm>
                <a:off x="1674813" y="2339975"/>
                <a:ext cx="5248275" cy="3543300"/>
              </a:xfrm>
              <a:custGeom>
                <a:avLst/>
                <a:gdLst>
                  <a:gd name="T0" fmla="*/ 2147483646 w 415"/>
                  <a:gd name="T1" fmla="*/ 2147483646 h 280"/>
                  <a:gd name="T2" fmla="*/ 2147483646 w 415"/>
                  <a:gd name="T3" fmla="*/ 2147483646 h 280"/>
                  <a:gd name="T4" fmla="*/ 2147483646 w 415"/>
                  <a:gd name="T5" fmla="*/ 2147483646 h 280"/>
                  <a:gd name="T6" fmla="*/ 2147483646 w 415"/>
                  <a:gd name="T7" fmla="*/ 2147483646 h 280"/>
                  <a:gd name="T8" fmla="*/ 2147483646 w 415"/>
                  <a:gd name="T9" fmla="*/ 2147483646 h 280"/>
                  <a:gd name="T10" fmla="*/ 2147483646 w 415"/>
                  <a:gd name="T11" fmla="*/ 2147483646 h 280"/>
                  <a:gd name="T12" fmla="*/ 2147483646 w 415"/>
                  <a:gd name="T13" fmla="*/ 2147483646 h 280"/>
                  <a:gd name="T14" fmla="*/ 2147483646 w 415"/>
                  <a:gd name="T15" fmla="*/ 2147483646 h 280"/>
                  <a:gd name="T16" fmla="*/ 2147483646 w 415"/>
                  <a:gd name="T17" fmla="*/ 2147483646 h 280"/>
                  <a:gd name="T18" fmla="*/ 2147483646 w 415"/>
                  <a:gd name="T19" fmla="*/ 2147483646 h 280"/>
                  <a:gd name="T20" fmla="*/ 2147483646 w 415"/>
                  <a:gd name="T21" fmla="*/ 2147483646 h 280"/>
                  <a:gd name="T22" fmla="*/ 2147483646 w 415"/>
                  <a:gd name="T23" fmla="*/ 2147483646 h 280"/>
                  <a:gd name="T24" fmla="*/ 2147483646 w 415"/>
                  <a:gd name="T25" fmla="*/ 2147483646 h 280"/>
                  <a:gd name="T26" fmla="*/ 2147483646 w 415"/>
                  <a:gd name="T27" fmla="*/ 2147483646 h 280"/>
                  <a:gd name="T28" fmla="*/ 2147483646 w 415"/>
                  <a:gd name="T29" fmla="*/ 2147483646 h 280"/>
                  <a:gd name="T30" fmla="*/ 2147483646 w 415"/>
                  <a:gd name="T31" fmla="*/ 2147483646 h 280"/>
                  <a:gd name="T32" fmla="*/ 2147483646 w 415"/>
                  <a:gd name="T33" fmla="*/ 2147483646 h 280"/>
                  <a:gd name="T34" fmla="*/ 2147483646 w 415"/>
                  <a:gd name="T35" fmla="*/ 2147483646 h 280"/>
                  <a:gd name="T36" fmla="*/ 2147483646 w 415"/>
                  <a:gd name="T37" fmla="*/ 2147483646 h 280"/>
                  <a:gd name="T38" fmla="*/ 2147483646 w 415"/>
                  <a:gd name="T39" fmla="*/ 2147483646 h 280"/>
                  <a:gd name="T40" fmla="*/ 2147483646 w 415"/>
                  <a:gd name="T41" fmla="*/ 2147483646 h 280"/>
                  <a:gd name="T42" fmla="*/ 2147483646 w 415"/>
                  <a:gd name="T43" fmla="*/ 2147483646 h 280"/>
                  <a:gd name="T44" fmla="*/ 2147483646 w 415"/>
                  <a:gd name="T45" fmla="*/ 2147483646 h 280"/>
                  <a:gd name="T46" fmla="*/ 2147483646 w 415"/>
                  <a:gd name="T47" fmla="*/ 2147483646 h 280"/>
                  <a:gd name="T48" fmla="*/ 2147483646 w 415"/>
                  <a:gd name="T49" fmla="*/ 2147483646 h 280"/>
                  <a:gd name="T50" fmla="*/ 2147483646 w 415"/>
                  <a:gd name="T51" fmla="*/ 2147483646 h 280"/>
                  <a:gd name="T52" fmla="*/ 2147483646 w 415"/>
                  <a:gd name="T53" fmla="*/ 2147483646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5"/>
                  <a:gd name="T82" fmla="*/ 0 h 280"/>
                  <a:gd name="T83" fmla="*/ 415 w 415"/>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5" h="280">
                    <a:moveTo>
                      <a:pt x="415" y="43"/>
                    </a:moveTo>
                    <a:cubicBezTo>
                      <a:pt x="415" y="43"/>
                      <a:pt x="415" y="40"/>
                      <a:pt x="413" y="37"/>
                    </a:cubicBezTo>
                    <a:cubicBezTo>
                      <a:pt x="411" y="34"/>
                      <a:pt x="403" y="34"/>
                      <a:pt x="403" y="34"/>
                    </a:cubicBezTo>
                    <a:cubicBezTo>
                      <a:pt x="389" y="34"/>
                      <a:pt x="389" y="34"/>
                      <a:pt x="389" y="34"/>
                    </a:cubicBezTo>
                    <a:cubicBezTo>
                      <a:pt x="395" y="34"/>
                      <a:pt x="395" y="34"/>
                      <a:pt x="395" y="34"/>
                    </a:cubicBezTo>
                    <a:cubicBezTo>
                      <a:pt x="156" y="34"/>
                      <a:pt x="156" y="34"/>
                      <a:pt x="156" y="34"/>
                    </a:cubicBezTo>
                    <a:cubicBezTo>
                      <a:pt x="156" y="34"/>
                      <a:pt x="149" y="34"/>
                      <a:pt x="148" y="25"/>
                    </a:cubicBezTo>
                    <a:cubicBezTo>
                      <a:pt x="145" y="13"/>
                      <a:pt x="145" y="13"/>
                      <a:pt x="145" y="13"/>
                    </a:cubicBezTo>
                    <a:cubicBezTo>
                      <a:pt x="145" y="13"/>
                      <a:pt x="143" y="6"/>
                      <a:pt x="140" y="4"/>
                    </a:cubicBezTo>
                    <a:cubicBezTo>
                      <a:pt x="135" y="1"/>
                      <a:pt x="125" y="1"/>
                      <a:pt x="125" y="1"/>
                    </a:cubicBezTo>
                    <a:cubicBezTo>
                      <a:pt x="86" y="1"/>
                      <a:pt x="86" y="1"/>
                      <a:pt x="86" y="1"/>
                    </a:cubicBezTo>
                    <a:cubicBezTo>
                      <a:pt x="47" y="1"/>
                      <a:pt x="47" y="1"/>
                      <a:pt x="47" y="1"/>
                    </a:cubicBezTo>
                    <a:cubicBezTo>
                      <a:pt x="47" y="1"/>
                      <a:pt x="36" y="0"/>
                      <a:pt x="32" y="4"/>
                    </a:cubicBezTo>
                    <a:cubicBezTo>
                      <a:pt x="30" y="7"/>
                      <a:pt x="28" y="13"/>
                      <a:pt x="28" y="13"/>
                    </a:cubicBezTo>
                    <a:cubicBezTo>
                      <a:pt x="25" y="25"/>
                      <a:pt x="25" y="25"/>
                      <a:pt x="25" y="25"/>
                    </a:cubicBezTo>
                    <a:cubicBezTo>
                      <a:pt x="23" y="34"/>
                      <a:pt x="16" y="34"/>
                      <a:pt x="16" y="34"/>
                    </a:cubicBezTo>
                    <a:cubicBezTo>
                      <a:pt x="7" y="34"/>
                      <a:pt x="7" y="34"/>
                      <a:pt x="7" y="34"/>
                    </a:cubicBezTo>
                    <a:cubicBezTo>
                      <a:pt x="7" y="34"/>
                      <a:pt x="5" y="34"/>
                      <a:pt x="3" y="37"/>
                    </a:cubicBezTo>
                    <a:cubicBezTo>
                      <a:pt x="0" y="40"/>
                      <a:pt x="1" y="43"/>
                      <a:pt x="1" y="43"/>
                    </a:cubicBezTo>
                    <a:cubicBezTo>
                      <a:pt x="1" y="256"/>
                      <a:pt x="1" y="256"/>
                      <a:pt x="1" y="256"/>
                    </a:cubicBezTo>
                    <a:cubicBezTo>
                      <a:pt x="1" y="256"/>
                      <a:pt x="0" y="264"/>
                      <a:pt x="4" y="270"/>
                    </a:cubicBezTo>
                    <a:cubicBezTo>
                      <a:pt x="11" y="280"/>
                      <a:pt x="22" y="280"/>
                      <a:pt x="22" y="280"/>
                    </a:cubicBezTo>
                    <a:cubicBezTo>
                      <a:pt x="388" y="280"/>
                      <a:pt x="388" y="280"/>
                      <a:pt x="388" y="280"/>
                    </a:cubicBezTo>
                    <a:cubicBezTo>
                      <a:pt x="395" y="280"/>
                      <a:pt x="395" y="280"/>
                      <a:pt x="395" y="280"/>
                    </a:cubicBezTo>
                    <a:cubicBezTo>
                      <a:pt x="395" y="280"/>
                      <a:pt x="404" y="280"/>
                      <a:pt x="411" y="270"/>
                    </a:cubicBezTo>
                    <a:cubicBezTo>
                      <a:pt x="415" y="264"/>
                      <a:pt x="415" y="256"/>
                      <a:pt x="415" y="256"/>
                    </a:cubicBezTo>
                    <a:cubicBezTo>
                      <a:pt x="415" y="43"/>
                      <a:pt x="415" y="43"/>
                      <a:pt x="415" y="43"/>
                    </a:cubicBezTo>
                    <a:close/>
                  </a:path>
                </a:pathLst>
              </a:custGeom>
              <a:solidFill>
                <a:srgbClr val="055D99"/>
              </a:solidFill>
              <a:ln w="19050">
                <a:solidFill>
                  <a:srgbClr val="FFFFFF"/>
                </a:solidFill>
                <a:round/>
                <a:headEnd/>
                <a:tailEnd/>
              </a:ln>
            </p:spPr>
            <p:txBody>
              <a:bodyPr anchor="ctr"/>
              <a:lstStyle/>
              <a:p>
                <a:endParaRPr lang="en-CA">
                  <a:latin typeface="+mj-lt"/>
                </a:endParaRPr>
              </a:p>
            </p:txBody>
          </p:sp>
        </p:grpSp>
        <p:sp>
          <p:nvSpPr>
            <p:cNvPr id="10" name="Text Box 68"/>
            <p:cNvSpPr txBox="1">
              <a:spLocks noChangeArrowheads="1"/>
            </p:cNvSpPr>
            <p:nvPr/>
          </p:nvSpPr>
          <p:spPr bwMode="gray">
            <a:xfrm>
              <a:off x="1820578" y="2920868"/>
              <a:ext cx="5102510" cy="267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marL="285750" indent="-285750" algn="l" defTabSz="887553">
                <a:spcBef>
                  <a:spcPts val="600"/>
                </a:spcBef>
                <a:spcAft>
                  <a:spcPts val="1165"/>
                </a:spcAft>
                <a:buFont typeface="Wingdings" panose="05000000000000000000" pitchFamily="2" charset="2"/>
                <a:buChar char="Ø"/>
              </a:pPr>
              <a:r>
                <a:rPr lang="en-CA" sz="1400" dirty="0">
                  <a:solidFill>
                    <a:schemeClr val="bg1"/>
                  </a:solidFill>
                  <a:latin typeface="+mn-lt"/>
                  <a:ea typeface="Roboto Light" panose="02000000000000000000" pitchFamily="2" charset="0"/>
                </a:rPr>
                <a:t>1.9 million active email </a:t>
              </a:r>
              <a:r>
                <a:rPr lang="en-CA" sz="1400" dirty="0" smtClean="0">
                  <a:solidFill>
                    <a:schemeClr val="bg1"/>
                  </a:solidFill>
                  <a:latin typeface="+mn-lt"/>
                  <a:ea typeface="Roboto Light" panose="02000000000000000000" pitchFamily="2" charset="0"/>
                </a:rPr>
                <a:t>accounts </a:t>
              </a:r>
              <a:r>
                <a:rPr lang="en-CA" sz="1400" dirty="0">
                  <a:solidFill>
                    <a:schemeClr val="bg1"/>
                  </a:solidFill>
                  <a:latin typeface="+mn-lt"/>
                  <a:ea typeface="Roboto Light" panose="02000000000000000000" pitchFamily="2" charset="0"/>
                </a:rPr>
                <a:t>and 1,700 customer names and active phone numbers were compromised.</a:t>
              </a:r>
            </a:p>
            <a:p>
              <a:pPr marL="285750" indent="-285750" algn="l" defTabSz="887553">
                <a:spcBef>
                  <a:spcPts val="600"/>
                </a:spcBef>
                <a:spcAft>
                  <a:spcPts val="1165"/>
                </a:spcAft>
                <a:buFont typeface="Wingdings" panose="05000000000000000000" pitchFamily="2" charset="2"/>
                <a:buChar char="Ø"/>
              </a:pPr>
              <a:r>
                <a:rPr lang="en-CA" sz="1400" dirty="0">
                  <a:solidFill>
                    <a:schemeClr val="bg1"/>
                  </a:solidFill>
                  <a:latin typeface="+mn-lt"/>
                  <a:ea typeface="Roboto Light" panose="02000000000000000000" pitchFamily="2" charset="0"/>
                </a:rPr>
                <a:t>There are currently </a:t>
              </a:r>
              <a:r>
                <a:rPr lang="en-CA" sz="1400" dirty="0" smtClean="0">
                  <a:solidFill>
                    <a:schemeClr val="bg1"/>
                  </a:solidFill>
                  <a:latin typeface="+mn-lt"/>
                  <a:ea typeface="Roboto Light" panose="02000000000000000000" pitchFamily="2" charset="0"/>
                </a:rPr>
                <a:t>no indications </a:t>
              </a:r>
              <a:r>
                <a:rPr lang="en-CA" sz="1400" dirty="0">
                  <a:solidFill>
                    <a:schemeClr val="bg1"/>
                  </a:solidFill>
                  <a:latin typeface="+mn-lt"/>
                  <a:ea typeface="Roboto Light" panose="02000000000000000000" pitchFamily="2" charset="0"/>
                </a:rPr>
                <a:t>that financial information, passwords, or other sensitive data </a:t>
              </a:r>
              <a:r>
                <a:rPr lang="en-CA" sz="1400" dirty="0" smtClean="0">
                  <a:solidFill>
                    <a:schemeClr val="bg1"/>
                  </a:solidFill>
                  <a:latin typeface="+mn-lt"/>
                  <a:ea typeface="Roboto Light" panose="02000000000000000000" pitchFamily="2" charset="0"/>
                </a:rPr>
                <a:t>was </a:t>
              </a:r>
              <a:r>
                <a:rPr lang="en-CA" sz="1400" dirty="0">
                  <a:solidFill>
                    <a:schemeClr val="bg1"/>
                  </a:solidFill>
                  <a:latin typeface="+mn-lt"/>
                  <a:ea typeface="Roboto Light" panose="02000000000000000000" pitchFamily="2" charset="0"/>
                </a:rPr>
                <a:t>taken. </a:t>
              </a:r>
            </a:p>
            <a:p>
              <a:pPr marL="285750" indent="-285750" algn="l" defTabSz="887553">
                <a:spcBef>
                  <a:spcPts val="600"/>
                </a:spcBef>
                <a:spcAft>
                  <a:spcPts val="1165"/>
                </a:spcAft>
                <a:buFont typeface="Wingdings" panose="05000000000000000000" pitchFamily="2" charset="2"/>
                <a:buChar char="Ø"/>
              </a:pPr>
              <a:r>
                <a:rPr lang="en-CA" sz="1400" dirty="0">
                  <a:solidFill>
                    <a:schemeClr val="bg1"/>
                  </a:solidFill>
                  <a:latin typeface="+mn-lt"/>
                  <a:ea typeface="Roboto Light" panose="02000000000000000000" pitchFamily="2" charset="0"/>
                </a:rPr>
                <a:t>The </a:t>
              </a:r>
              <a:r>
                <a:rPr lang="en-CA" sz="1400" dirty="0" smtClean="0">
                  <a:solidFill>
                    <a:schemeClr val="bg1"/>
                  </a:solidFill>
                  <a:latin typeface="+mn-lt"/>
                  <a:ea typeface="Roboto Light" panose="02000000000000000000" pitchFamily="2" charset="0"/>
                </a:rPr>
                <a:t>hacker(s) </a:t>
              </a:r>
              <a:r>
                <a:rPr lang="en-CA" sz="1400" dirty="0">
                  <a:solidFill>
                    <a:schemeClr val="bg1"/>
                  </a:solidFill>
                  <a:latin typeface="+mn-lt"/>
                  <a:ea typeface="Roboto Light" panose="02000000000000000000" pitchFamily="2" charset="0"/>
                </a:rPr>
                <a:t>released a portion of the stolen information as Bell did not pay the ransom, and </a:t>
              </a:r>
              <a:r>
                <a:rPr lang="en-CA" sz="1400" dirty="0" smtClean="0">
                  <a:solidFill>
                    <a:schemeClr val="bg1"/>
                  </a:solidFill>
                  <a:latin typeface="+mn-lt"/>
                  <a:ea typeface="Roboto Light" panose="02000000000000000000" pitchFamily="2" charset="0"/>
                </a:rPr>
                <a:t>has </a:t>
              </a:r>
              <a:r>
                <a:rPr lang="en-CA" sz="1400" dirty="0">
                  <a:solidFill>
                    <a:schemeClr val="bg1"/>
                  </a:solidFill>
                  <a:latin typeface="+mn-lt"/>
                  <a:ea typeface="Roboto Light" panose="02000000000000000000" pitchFamily="2" charset="0"/>
                </a:rPr>
                <a:t>threatened to release more if Bell does not cooperate. </a:t>
              </a:r>
            </a:p>
            <a:p>
              <a:pPr marL="285750" indent="-285750" algn="l" defTabSz="887553">
                <a:spcBef>
                  <a:spcPts val="600"/>
                </a:spcBef>
                <a:spcAft>
                  <a:spcPts val="1165"/>
                </a:spcAft>
                <a:buFont typeface="Wingdings" panose="05000000000000000000" pitchFamily="2" charset="2"/>
                <a:buChar char="Ø"/>
              </a:pPr>
              <a:r>
                <a:rPr lang="en-CA" sz="1400" dirty="0">
                  <a:solidFill>
                    <a:schemeClr val="bg1"/>
                  </a:solidFill>
                  <a:latin typeface="+mn-lt"/>
                  <a:ea typeface="Roboto Light" panose="02000000000000000000" pitchFamily="2" charset="0"/>
                </a:rPr>
                <a:t>Bell has asked its users to change their passwords regularly and said </a:t>
              </a:r>
              <a:r>
                <a:rPr lang="en-CA" sz="1400" dirty="0" smtClean="0">
                  <a:solidFill>
                    <a:schemeClr val="bg1"/>
                  </a:solidFill>
                  <a:latin typeface="+mn-lt"/>
                  <a:ea typeface="Roboto Light" panose="02000000000000000000" pitchFamily="2" charset="0"/>
                </a:rPr>
                <a:t>it </a:t>
              </a:r>
              <a:r>
                <a:rPr lang="en-CA" sz="1400" dirty="0">
                  <a:solidFill>
                    <a:schemeClr val="bg1"/>
                  </a:solidFill>
                  <a:latin typeface="+mn-lt"/>
                  <a:ea typeface="Roboto Light" panose="02000000000000000000" pitchFamily="2" charset="0"/>
                </a:rPr>
                <a:t>will never ask for </a:t>
              </a:r>
              <a:r>
                <a:rPr lang="en-CA" sz="1400" dirty="0" smtClean="0">
                  <a:solidFill>
                    <a:schemeClr val="bg1"/>
                  </a:solidFill>
                  <a:latin typeface="+mn-lt"/>
                  <a:ea typeface="Roboto Light" panose="02000000000000000000" pitchFamily="2" charset="0"/>
                </a:rPr>
                <a:t>a user’s </a:t>
              </a:r>
              <a:r>
                <a:rPr lang="en-CA" sz="1400" dirty="0">
                  <a:solidFill>
                    <a:schemeClr val="bg1"/>
                  </a:solidFill>
                  <a:latin typeface="+mn-lt"/>
                  <a:ea typeface="Roboto Light" panose="02000000000000000000" pitchFamily="2" charset="0"/>
                </a:rPr>
                <a:t>credit card or other personal information by email. </a:t>
              </a:r>
            </a:p>
          </p:txBody>
        </p:sp>
        <p:sp>
          <p:nvSpPr>
            <p:cNvPr id="11" name="Text Box 28"/>
            <p:cNvSpPr txBox="1">
              <a:spLocks noChangeArrowheads="1"/>
            </p:cNvSpPr>
            <p:nvPr/>
          </p:nvSpPr>
          <p:spPr bwMode="gray">
            <a:xfrm>
              <a:off x="1684338" y="2406650"/>
              <a:ext cx="2124075" cy="30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b="1" dirty="0">
                  <a:solidFill>
                    <a:srgbClr val="FFFFFF"/>
                  </a:solidFill>
                  <a:latin typeface="+mj-lt"/>
                </a:rPr>
                <a:t>Insights</a:t>
              </a:r>
            </a:p>
          </p:txBody>
        </p:sp>
      </p:grpSp>
    </p:spTree>
    <p:extLst>
      <p:ext uri="{BB962C8B-B14F-4D97-AF65-F5344CB8AC3E}">
        <p14:creationId xmlns:p14="http://schemas.microsoft.com/office/powerpoint/2010/main" val="2231753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 y="0"/>
            <a:ext cx="9152884" cy="6858000"/>
          </a:xfrm>
          <a:prstGeom prst="rect">
            <a:avLst/>
          </a:prstGeom>
        </p:spPr>
      </p:pic>
      <p:sp>
        <p:nvSpPr>
          <p:cNvPr id="5" name="TextBox 4"/>
          <p:cNvSpPr txBox="1"/>
          <p:nvPr/>
        </p:nvSpPr>
        <p:spPr>
          <a:xfrm>
            <a:off x="215516" y="2600908"/>
            <a:ext cx="6732241" cy="830997"/>
          </a:xfrm>
          <a:prstGeom prst="rect">
            <a:avLst/>
          </a:prstGeom>
          <a:noFill/>
          <a:effectLst>
            <a:softEdge rad="127000"/>
          </a:effectLst>
        </p:spPr>
        <p:txBody>
          <a:bodyPr wrap="square" rtlCol="0">
            <a:spAutoFit/>
          </a:bodyPr>
          <a:lstStyle/>
          <a:p>
            <a:pPr algn="r"/>
            <a:r>
              <a:rPr lang="en-US" sz="3200" b="1" dirty="0" smtClean="0">
                <a:solidFill>
                  <a:srgbClr val="FFFFFF">
                    <a:alpha val="95000"/>
                  </a:srgbClr>
                </a:solidFill>
                <a:effectLst>
                  <a:glow rad="12700">
                    <a:srgbClr val="243F54">
                      <a:alpha val="40000"/>
                    </a:srgbClr>
                  </a:glow>
                </a:effectLst>
                <a:latin typeface="+mn-lt"/>
                <a:ea typeface="Montserrat Black" charset="0"/>
                <a:cs typeface="Montserrat Black" charset="0"/>
              </a:rPr>
              <a:t>Threat Landscape Briefing</a:t>
            </a:r>
            <a:r>
              <a:rPr lang="en-US" sz="4400" b="1"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
            </a:r>
            <a:br>
              <a:rPr lang="en-US" sz="4400" b="1"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br>
            <a:r>
              <a:rPr lang="en-US" sz="1600" dirty="0" smtClean="0">
                <a:solidFill>
                  <a:srgbClr val="FFFFFF">
                    <a:alpha val="95000"/>
                  </a:srgbClr>
                </a:solidFill>
                <a:effectLst>
                  <a:glow rad="12700">
                    <a:srgbClr val="243F54">
                      <a:alpha val="40000"/>
                    </a:srgbClr>
                  </a:glow>
                </a:effectLst>
                <a:latin typeface="+mn-lt"/>
                <a:ea typeface="Montserrat Light" charset="0"/>
                <a:cs typeface="Montserrat Light" charset="0"/>
              </a:rPr>
              <a:t>June 2017</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7596336" y="116632"/>
            <a:ext cx="1334257" cy="469692"/>
          </a:xfrm>
          <a:prstGeom prst="rect">
            <a:avLst/>
          </a:prstGeom>
          <a:noFill/>
          <a:ln>
            <a:noFill/>
          </a:ln>
        </p:spPr>
      </p:pic>
    </p:spTree>
    <p:extLst>
      <p:ext uri="{BB962C8B-B14F-4D97-AF65-F5344CB8AC3E}">
        <p14:creationId xmlns:p14="http://schemas.microsoft.com/office/powerpoint/2010/main" val="1957259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 y="-1567"/>
            <a:ext cx="9144000" cy="6858000"/>
          </a:xfrm>
          <a:prstGeom prst="rect">
            <a:avLst/>
          </a:prstGeom>
        </p:spPr>
      </p:pic>
      <p:sp>
        <p:nvSpPr>
          <p:cNvPr id="41" name="TextBox 40"/>
          <p:cNvSpPr txBox="1"/>
          <p:nvPr/>
        </p:nvSpPr>
        <p:spPr>
          <a:xfrm>
            <a:off x="467544" y="2276872"/>
            <a:ext cx="2412268" cy="369332"/>
          </a:xfrm>
          <a:prstGeom prst="rect">
            <a:avLst/>
          </a:prstGeom>
          <a:noFill/>
        </p:spPr>
        <p:txBody>
          <a:bodyPr wrap="square" rtlCol="0">
            <a:spAutoFit/>
          </a:bodyPr>
          <a:lstStyle/>
          <a:p>
            <a:r>
              <a:rPr lang="en-CA" dirty="0" smtClean="0">
                <a:latin typeface="+mj-lt"/>
              </a:rPr>
              <a:t>Recommendations:</a:t>
            </a:r>
            <a:endParaRPr lang="en-CA" dirty="0">
              <a:latin typeface="+mj-lt"/>
            </a:endParaRPr>
          </a:p>
        </p:txBody>
      </p:sp>
      <p:grpSp>
        <p:nvGrpSpPr>
          <p:cNvPr id="4" name="Group 3"/>
          <p:cNvGrpSpPr/>
          <p:nvPr/>
        </p:nvGrpSpPr>
        <p:grpSpPr>
          <a:xfrm>
            <a:off x="91103" y="2811340"/>
            <a:ext cx="8801377" cy="3065932"/>
            <a:chOff x="91103" y="2908436"/>
            <a:chExt cx="8801377" cy="3065932"/>
          </a:xfrm>
        </p:grpSpPr>
        <p:grpSp>
          <p:nvGrpSpPr>
            <p:cNvPr id="34" name="Group 33"/>
            <p:cNvGrpSpPr/>
            <p:nvPr/>
          </p:nvGrpSpPr>
          <p:grpSpPr>
            <a:xfrm>
              <a:off x="4613706" y="2913742"/>
              <a:ext cx="4278774" cy="3060626"/>
              <a:chOff x="4649788" y="3167397"/>
              <a:chExt cx="4278774" cy="3060626"/>
            </a:xfrm>
          </p:grpSpPr>
          <p:cxnSp>
            <p:nvCxnSpPr>
              <p:cNvPr id="26" name="Straight Arrow Connector 25"/>
              <p:cNvCxnSpPr/>
              <p:nvPr/>
            </p:nvCxnSpPr>
            <p:spPr>
              <a:xfrm>
                <a:off x="4649788" y="3167397"/>
                <a:ext cx="0" cy="3060626"/>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00313" y="3202312"/>
                <a:ext cx="4228249" cy="2978269"/>
                <a:chOff x="4700313" y="3202312"/>
                <a:chExt cx="4228249" cy="2978269"/>
              </a:xfrm>
            </p:grpSpPr>
            <p:sp>
              <p:nvSpPr>
                <p:cNvPr id="20" name="Oval 19"/>
                <p:cNvSpPr/>
                <p:nvPr/>
              </p:nvSpPr>
              <p:spPr>
                <a:xfrm>
                  <a:off x="4976917" y="3224467"/>
                  <a:ext cx="466725" cy="46672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smtClean="0"/>
                    <a:t>1</a:t>
                  </a:r>
                  <a:endParaRPr lang="en-CA" sz="1400" dirty="0"/>
                </a:p>
              </p:txBody>
            </p:sp>
            <p:sp>
              <p:nvSpPr>
                <p:cNvPr id="21" name="Oval 20"/>
                <p:cNvSpPr/>
                <p:nvPr/>
              </p:nvSpPr>
              <p:spPr>
                <a:xfrm>
                  <a:off x="4970844" y="4396459"/>
                  <a:ext cx="468313" cy="46831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smtClean="0"/>
                    <a:t>2</a:t>
                  </a:r>
                  <a:endParaRPr lang="en-CA" sz="1400" dirty="0"/>
                </a:p>
              </p:txBody>
            </p:sp>
            <p:sp>
              <p:nvSpPr>
                <p:cNvPr id="22" name="TextBox 60"/>
                <p:cNvSpPr txBox="1">
                  <a:spLocks noChangeArrowheads="1"/>
                </p:cNvSpPr>
                <p:nvPr/>
              </p:nvSpPr>
              <p:spPr bwMode="auto">
                <a:xfrm>
                  <a:off x="5804107" y="4384916"/>
                  <a:ext cx="3090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l"/>
                  <a:r>
                    <a:rPr lang="en-CA" sz="1400" dirty="0" smtClean="0">
                      <a:solidFill>
                        <a:schemeClr val="accent1"/>
                      </a:solidFill>
                      <a:latin typeface="+mn-lt"/>
                      <a:ea typeface="Roboto Light" panose="02000000000000000000" pitchFamily="2" charset="0"/>
                    </a:rPr>
                    <a:t>Establish </a:t>
                  </a:r>
                  <a:r>
                    <a:rPr lang="en-CA" sz="1400" dirty="0">
                      <a:solidFill>
                        <a:schemeClr val="accent1"/>
                      </a:solidFill>
                      <a:latin typeface="+mn-lt"/>
                      <a:ea typeface="Roboto Light" panose="02000000000000000000" pitchFamily="2" charset="0"/>
                    </a:rPr>
                    <a:t>an incident response plan for each type of incident. </a:t>
                  </a:r>
                </a:p>
              </p:txBody>
            </p:sp>
            <p:sp>
              <p:nvSpPr>
                <p:cNvPr id="23" name="TextBox 61"/>
                <p:cNvSpPr txBox="1">
                  <a:spLocks noChangeArrowheads="1"/>
                </p:cNvSpPr>
                <p:nvPr/>
              </p:nvSpPr>
              <p:spPr bwMode="auto">
                <a:xfrm>
                  <a:off x="5804689" y="3202312"/>
                  <a:ext cx="31238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l"/>
                  <a:r>
                    <a:rPr lang="en-CA" sz="1400" dirty="0" smtClean="0">
                      <a:solidFill>
                        <a:schemeClr val="accent1"/>
                      </a:solidFill>
                      <a:latin typeface="+mn-lt"/>
                      <a:ea typeface="Roboto Light" panose="02000000000000000000" pitchFamily="2" charset="0"/>
                    </a:rPr>
                    <a:t>Ensure </a:t>
                  </a:r>
                  <a:r>
                    <a:rPr lang="en-CA" sz="1400" dirty="0">
                      <a:solidFill>
                        <a:schemeClr val="accent1"/>
                      </a:solidFill>
                      <a:latin typeface="+mn-lt"/>
                      <a:ea typeface="Roboto Light" panose="02000000000000000000" pitchFamily="2" charset="0"/>
                    </a:rPr>
                    <a:t>you have the right controls </a:t>
                  </a:r>
                  <a:r>
                    <a:rPr lang="en-CA" sz="1400" dirty="0" smtClean="0">
                      <a:solidFill>
                        <a:schemeClr val="accent1"/>
                      </a:solidFill>
                      <a:latin typeface="+mn-lt"/>
                      <a:ea typeface="Roboto Light" panose="02000000000000000000" pitchFamily="2" charset="0"/>
                    </a:rPr>
                    <a:t>in place </a:t>
                  </a:r>
                  <a:r>
                    <a:rPr lang="en-CA" sz="1400" dirty="0">
                      <a:solidFill>
                        <a:schemeClr val="accent1"/>
                      </a:solidFill>
                      <a:latin typeface="+mn-lt"/>
                      <a:ea typeface="Roboto Light" panose="02000000000000000000" pitchFamily="2" charset="0"/>
                    </a:rPr>
                    <a:t>to protect your data. </a:t>
                  </a:r>
                </a:p>
              </p:txBody>
            </p:sp>
            <p:sp>
              <p:nvSpPr>
                <p:cNvPr id="24" name="Oval 23"/>
                <p:cNvSpPr/>
                <p:nvPr/>
              </p:nvSpPr>
              <p:spPr>
                <a:xfrm>
                  <a:off x="4970843" y="5385032"/>
                  <a:ext cx="468313" cy="46672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dirty="0" smtClean="0"/>
                    <a:t>3</a:t>
                  </a:r>
                  <a:endParaRPr lang="en-CA" sz="1400" dirty="0"/>
                </a:p>
              </p:txBody>
            </p:sp>
            <p:sp>
              <p:nvSpPr>
                <p:cNvPr id="25" name="TextBox 64"/>
                <p:cNvSpPr txBox="1">
                  <a:spLocks noChangeArrowheads="1"/>
                </p:cNvSpPr>
                <p:nvPr/>
              </p:nvSpPr>
              <p:spPr bwMode="auto">
                <a:xfrm>
                  <a:off x="5809787" y="5366722"/>
                  <a:ext cx="3110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l"/>
                  <a:r>
                    <a:rPr lang="en-CA" sz="1400" dirty="0" smtClean="0">
                      <a:solidFill>
                        <a:schemeClr val="accent1"/>
                      </a:solidFill>
                      <a:latin typeface="+mn-lt"/>
                      <a:ea typeface="Roboto Light" panose="02000000000000000000" pitchFamily="2" charset="0"/>
                    </a:rPr>
                    <a:t>Create </a:t>
                  </a:r>
                  <a:r>
                    <a:rPr lang="en-CA" sz="1400" dirty="0">
                      <a:solidFill>
                        <a:schemeClr val="accent1"/>
                      </a:solidFill>
                      <a:latin typeface="+mn-lt"/>
                      <a:ea typeface="Roboto Light" panose="02000000000000000000" pitchFamily="2" charset="0"/>
                    </a:rPr>
                    <a:t>a robust awareness and training program to bridge the gap</a:t>
                  </a:r>
                  <a:r>
                    <a:rPr lang="en-CA" sz="1400" dirty="0" smtClean="0">
                      <a:solidFill>
                        <a:schemeClr val="accent1"/>
                      </a:solidFill>
                      <a:latin typeface="+mn-lt"/>
                      <a:ea typeface="Roboto Light" panose="02000000000000000000" pitchFamily="2" charset="0"/>
                    </a:rPr>
                    <a:t>.</a:t>
                  </a:r>
                  <a:endParaRPr lang="en-CA" sz="1400" dirty="0">
                    <a:solidFill>
                      <a:schemeClr val="accent1"/>
                    </a:solidFill>
                    <a:latin typeface="+mn-lt"/>
                    <a:ea typeface="Roboto Light" panose="02000000000000000000" pitchFamily="2" charset="0"/>
                  </a:endParaRPr>
                </a:p>
              </p:txBody>
            </p:sp>
            <p:sp>
              <p:nvSpPr>
                <p:cNvPr id="27" name="TextBox 84"/>
                <p:cNvSpPr txBox="1">
                  <a:spLocks noChangeArrowheads="1"/>
                </p:cNvSpPr>
                <p:nvPr/>
              </p:nvSpPr>
              <p:spPr bwMode="auto">
                <a:xfrm>
                  <a:off x="4700313" y="3688085"/>
                  <a:ext cx="1109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CA" altLang="en-US" sz="1400" i="1" dirty="0" smtClean="0">
                      <a:latin typeface="+mn-lt"/>
                    </a:rPr>
                    <a:t>Technology</a:t>
                  </a:r>
                  <a:endParaRPr lang="en-CA" altLang="en-US" sz="2800" i="1" dirty="0">
                    <a:latin typeface="+mn-lt"/>
                  </a:endParaRPr>
                </a:p>
              </p:txBody>
            </p:sp>
            <p:sp>
              <p:nvSpPr>
                <p:cNvPr id="28" name="TextBox 85"/>
                <p:cNvSpPr txBox="1">
                  <a:spLocks noChangeArrowheads="1"/>
                </p:cNvSpPr>
                <p:nvPr/>
              </p:nvSpPr>
              <p:spPr bwMode="auto">
                <a:xfrm>
                  <a:off x="4728474" y="4812552"/>
                  <a:ext cx="9636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CA" altLang="en-US" sz="1400" i="1" dirty="0" smtClean="0">
                      <a:latin typeface="+mn-lt"/>
                    </a:rPr>
                    <a:t>Process</a:t>
                  </a:r>
                  <a:endParaRPr lang="en-CA" altLang="en-US" sz="2800" i="1" dirty="0">
                    <a:latin typeface="+mn-lt"/>
                  </a:endParaRPr>
                </a:p>
              </p:txBody>
            </p:sp>
            <p:sp>
              <p:nvSpPr>
                <p:cNvPr id="29" name="TextBox 86"/>
                <p:cNvSpPr txBox="1">
                  <a:spLocks noChangeArrowheads="1"/>
                </p:cNvSpPr>
                <p:nvPr/>
              </p:nvSpPr>
              <p:spPr bwMode="auto">
                <a:xfrm>
                  <a:off x="4722253" y="5872804"/>
                  <a:ext cx="9654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CA" altLang="en-US" sz="1400" i="1" dirty="0" smtClean="0">
                      <a:latin typeface="+mn-lt"/>
                    </a:rPr>
                    <a:t>People</a:t>
                  </a:r>
                  <a:endParaRPr lang="en-CA" altLang="en-US" sz="2800" i="1" dirty="0">
                    <a:latin typeface="+mn-lt"/>
                  </a:endParaRPr>
                </a:p>
              </p:txBody>
            </p:sp>
          </p:grpSp>
        </p:grpSp>
        <p:grpSp>
          <p:nvGrpSpPr>
            <p:cNvPr id="3" name="Group 2"/>
            <p:cNvGrpSpPr/>
            <p:nvPr/>
          </p:nvGrpSpPr>
          <p:grpSpPr>
            <a:xfrm>
              <a:off x="91103" y="2908436"/>
              <a:ext cx="4405410" cy="2968873"/>
              <a:chOff x="91103" y="2908436"/>
              <a:chExt cx="4405410" cy="2968873"/>
            </a:xfrm>
          </p:grpSpPr>
          <p:cxnSp>
            <p:nvCxnSpPr>
              <p:cNvPr id="37" name="Straight Arrow Connector 36"/>
              <p:cNvCxnSpPr/>
              <p:nvPr/>
            </p:nvCxnSpPr>
            <p:spPr>
              <a:xfrm>
                <a:off x="2555776" y="3282612"/>
                <a:ext cx="1922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3" name="Group 35"/>
              <p:cNvGrpSpPr>
                <a:grpSpLocks/>
              </p:cNvGrpSpPr>
              <p:nvPr/>
            </p:nvGrpSpPr>
            <p:grpSpPr bwMode="auto">
              <a:xfrm>
                <a:off x="91103" y="2908436"/>
                <a:ext cx="3026953" cy="2968873"/>
                <a:chOff x="789117" y="2204209"/>
                <a:chExt cx="2560317" cy="2536091"/>
              </a:xfrm>
            </p:grpSpPr>
            <p:sp>
              <p:nvSpPr>
                <p:cNvPr id="14" name="Oval 13"/>
                <p:cNvSpPr/>
                <p:nvPr/>
              </p:nvSpPr>
              <p:spPr>
                <a:xfrm>
                  <a:off x="789117" y="2204209"/>
                  <a:ext cx="2560317" cy="253609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mj-lt"/>
                  </a:endParaRPr>
                </a:p>
              </p:txBody>
            </p:sp>
            <p:sp>
              <p:nvSpPr>
                <p:cNvPr id="15" name="Oval 14"/>
                <p:cNvSpPr/>
                <p:nvPr/>
              </p:nvSpPr>
              <p:spPr>
                <a:xfrm>
                  <a:off x="1217688" y="2621600"/>
                  <a:ext cx="1717460" cy="17013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mj-lt"/>
                  </a:endParaRPr>
                </a:p>
              </p:txBody>
            </p:sp>
            <p:sp>
              <p:nvSpPr>
                <p:cNvPr id="16" name="Oval 15"/>
                <p:cNvSpPr/>
                <p:nvPr/>
              </p:nvSpPr>
              <p:spPr>
                <a:xfrm>
                  <a:off x="1678006" y="3092952"/>
                  <a:ext cx="790476" cy="782411"/>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mj-lt"/>
                  </a:endParaRPr>
                </a:p>
              </p:txBody>
            </p:sp>
          </p:grpSp>
          <p:cxnSp>
            <p:nvCxnSpPr>
              <p:cNvPr id="43" name="Straight Arrow Connector 42"/>
              <p:cNvCxnSpPr/>
              <p:nvPr/>
            </p:nvCxnSpPr>
            <p:spPr>
              <a:xfrm>
                <a:off x="2628263" y="4376960"/>
                <a:ext cx="1850281"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6" idx="4"/>
              </p:cNvCxnSpPr>
              <p:nvPr/>
            </p:nvCxnSpPr>
            <p:spPr>
              <a:xfrm rot="16200000" flipH="1">
                <a:off x="2790933" y="3683108"/>
                <a:ext cx="523918" cy="2887243"/>
              </a:xfrm>
              <a:prstGeom prst="bentConnector2">
                <a:avLst/>
              </a:prstGeom>
              <a:ln w="5715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552346" y="6129300"/>
            <a:ext cx="8039308" cy="600164"/>
          </a:xfrm>
          <a:prstGeom prst="rect">
            <a:avLst/>
          </a:prstGeom>
          <a:noFill/>
          <a:ln w="19050">
            <a:solidFill>
              <a:srgbClr val="055D99"/>
            </a:solidFill>
          </a:ln>
        </p:spPr>
        <p:txBody>
          <a:bodyPr wrap="square">
            <a:spAutoFit/>
          </a:bodyPr>
          <a:lstStyle/>
          <a:p>
            <a:pPr algn="l">
              <a:spcBef>
                <a:spcPts val="600"/>
              </a:spcBef>
              <a:spcAft>
                <a:spcPts val="0"/>
              </a:spcAft>
              <a:buClr>
                <a:srgbClr val="333333"/>
              </a:buClr>
              <a:buSzPct val="100000"/>
            </a:pPr>
            <a:r>
              <a:rPr lang="en-CA" sz="1100" dirty="0">
                <a:solidFill>
                  <a:srgbClr val="333333"/>
                </a:solidFill>
              </a:rPr>
              <a:t>For more information about how to </a:t>
            </a:r>
            <a:r>
              <a:rPr lang="en-CA" sz="1100" dirty="0" smtClean="0">
                <a:solidFill>
                  <a:srgbClr val="333333"/>
                </a:solidFill>
              </a:rPr>
              <a:t>protect your organization from these threats</a:t>
            </a:r>
            <a:r>
              <a:rPr lang="en-CA" sz="1100" dirty="0">
                <a:solidFill>
                  <a:srgbClr val="333333"/>
                </a:solidFill>
              </a:rPr>
              <a:t>, please visit our </a:t>
            </a:r>
            <a:r>
              <a:rPr lang="en-CA" sz="1100" dirty="0" smtClean="0">
                <a:solidFill>
                  <a:srgbClr val="333333"/>
                </a:solidFill>
              </a:rPr>
              <a:t>blueprints, </a:t>
            </a:r>
            <a:r>
              <a:rPr lang="en-CA" sz="1100" i="1" dirty="0">
                <a:solidFill>
                  <a:srgbClr val="333333"/>
                </a:solidFill>
                <a:hlinkClick r:id="rId4"/>
              </a:rPr>
              <a:t>Optimize Security Mitigation Effectiveness Using STRIDE</a:t>
            </a:r>
            <a:r>
              <a:rPr lang="en-CA" sz="1100" i="1" dirty="0">
                <a:solidFill>
                  <a:srgbClr val="333333"/>
                </a:solidFill>
              </a:rPr>
              <a:t>, </a:t>
            </a:r>
            <a:r>
              <a:rPr lang="en-CA" sz="1100" i="1" dirty="0" smtClean="0">
                <a:solidFill>
                  <a:srgbClr val="333333"/>
                </a:solidFill>
                <a:hlinkClick r:id="rId5"/>
              </a:rPr>
              <a:t>Develop </a:t>
            </a:r>
            <a:r>
              <a:rPr lang="en-CA" sz="1100" i="1" dirty="0">
                <a:solidFill>
                  <a:srgbClr val="333333"/>
                </a:solidFill>
                <a:hlinkClick r:id="rId5"/>
              </a:rPr>
              <a:t>and Implement a Security Incident Management </a:t>
            </a:r>
            <a:r>
              <a:rPr lang="en-CA" sz="1100" i="1" dirty="0" smtClean="0">
                <a:solidFill>
                  <a:srgbClr val="333333"/>
                </a:solidFill>
                <a:hlinkClick r:id="rId5"/>
              </a:rPr>
              <a:t>Program</a:t>
            </a:r>
            <a:r>
              <a:rPr lang="en-CA" sz="1100" i="1" dirty="0" smtClean="0">
                <a:solidFill>
                  <a:srgbClr val="333333"/>
                </a:solidFill>
              </a:rPr>
              <a:t>, </a:t>
            </a:r>
            <a:r>
              <a:rPr lang="en-CA" sz="1100" dirty="0" smtClean="0">
                <a:solidFill>
                  <a:srgbClr val="333333"/>
                </a:solidFill>
              </a:rPr>
              <a:t>and</a:t>
            </a:r>
            <a:r>
              <a:rPr lang="en-CA" sz="1100" i="1" dirty="0" smtClean="0">
                <a:solidFill>
                  <a:srgbClr val="333333"/>
                </a:solidFill>
              </a:rPr>
              <a:t> </a:t>
            </a:r>
            <a:r>
              <a:rPr lang="en-CA" sz="1100" i="1" dirty="0">
                <a:solidFill>
                  <a:srgbClr val="333333"/>
                </a:solidFill>
                <a:hlinkClick r:id="rId6"/>
              </a:rPr>
              <a:t>Humanize the Security Awareness and Training </a:t>
            </a:r>
            <a:r>
              <a:rPr lang="en-CA" sz="1100" i="1" dirty="0" smtClean="0">
                <a:solidFill>
                  <a:srgbClr val="333333"/>
                </a:solidFill>
                <a:hlinkClick r:id="rId6"/>
              </a:rPr>
              <a:t>Program</a:t>
            </a:r>
            <a:r>
              <a:rPr lang="en-CA" sz="1100" dirty="0" smtClean="0">
                <a:solidFill>
                  <a:srgbClr val="333333"/>
                </a:solidFill>
              </a:rPr>
              <a:t>. </a:t>
            </a:r>
            <a:endParaRPr lang="en-CA" sz="1100" dirty="0">
              <a:solidFill>
                <a:srgbClr val="333333"/>
              </a:solidFill>
            </a:endParaRPr>
          </a:p>
        </p:txBody>
      </p:sp>
      <p:sp>
        <p:nvSpPr>
          <p:cNvPr id="32" name="TextBox 31"/>
          <p:cNvSpPr txBox="1"/>
          <p:nvPr/>
        </p:nvSpPr>
        <p:spPr>
          <a:xfrm>
            <a:off x="3779912" y="788629"/>
            <a:ext cx="5085636"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Bell </a:t>
            </a:r>
            <a:r>
              <a:rPr lang="en-CA" sz="2800" b="1" dirty="0">
                <a:solidFill>
                  <a:schemeClr val="bg1"/>
                </a:solidFill>
                <a:latin typeface="+mn-lt"/>
                <a:ea typeface="Montserrat Black" charset="0"/>
                <a:cs typeface="Montserrat Black" charset="0"/>
              </a:rPr>
              <a:t>Canada </a:t>
            </a:r>
            <a:r>
              <a:rPr lang="en-CA" sz="2800" b="1" dirty="0" smtClean="0">
                <a:solidFill>
                  <a:schemeClr val="bg1"/>
                </a:solidFill>
                <a:latin typeface="+mn-lt"/>
                <a:ea typeface="Montserrat Black" charset="0"/>
                <a:cs typeface="Montserrat Black" charset="0"/>
              </a:rPr>
              <a:t>Data Breach </a:t>
            </a:r>
            <a:endParaRPr lang="en-CA" sz="2800" b="1" spc="300"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3837677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35496" y="966836"/>
            <a:ext cx="2809484" cy="1058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a:solidFill>
                  <a:schemeClr val="bg1"/>
                </a:solidFill>
                <a:ea typeface="Montserrat Light" charset="0"/>
                <a:cs typeface="Montserrat Light" charset="0"/>
              </a:rPr>
              <a:t>Information related to the tools, tactics, and exploits threat actors </a:t>
            </a:r>
            <a:r>
              <a:rPr lang="en-CA" sz="1400" i="1" dirty="0" smtClean="0">
                <a:solidFill>
                  <a:schemeClr val="bg1"/>
                </a:solidFill>
                <a:ea typeface="Montserrat Light" charset="0"/>
                <a:cs typeface="Montserrat Light" charset="0"/>
              </a:rPr>
              <a:t>are </a:t>
            </a:r>
            <a:r>
              <a:rPr lang="en-CA" sz="1400" i="1" dirty="0">
                <a:solidFill>
                  <a:schemeClr val="bg1"/>
                </a:solidFill>
                <a:ea typeface="Montserrat Light" charset="0"/>
                <a:cs typeface="Montserrat Light" charset="0"/>
              </a:rPr>
              <a:t>leveraging in their attack campaigns.</a:t>
            </a:r>
          </a:p>
        </p:txBody>
      </p:sp>
      <p:sp>
        <p:nvSpPr>
          <p:cNvPr id="5" name="TextBox 4"/>
          <p:cNvSpPr txBox="1"/>
          <p:nvPr/>
        </p:nvSpPr>
        <p:spPr>
          <a:xfrm>
            <a:off x="3239852" y="966836"/>
            <a:ext cx="5688632" cy="646331"/>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Exploitation and </a:t>
            </a:r>
            <a:r>
              <a:rPr lang="en-CA" sz="3600" b="1" dirty="0" smtClean="0">
                <a:solidFill>
                  <a:schemeClr val="accent1"/>
                </a:solidFill>
                <a:latin typeface="+mn-lt"/>
                <a:ea typeface="Montserrat Black" charset="0"/>
                <a:cs typeface="Montserrat Black" charset="0"/>
              </a:rPr>
              <a:t>Tactics</a:t>
            </a:r>
            <a:endParaRPr lang="en-CA" sz="3600" b="1" dirty="0">
              <a:solidFill>
                <a:schemeClr val="accent1"/>
              </a:solidFill>
              <a:latin typeface="+mn-lt"/>
              <a:ea typeface="Montserrat Black" charset="0"/>
              <a:cs typeface="Montserrat Black" charset="0"/>
            </a:endParaRPr>
          </a:p>
        </p:txBody>
      </p:sp>
      <p:sp>
        <p:nvSpPr>
          <p:cNvPr id="6" name="Text Placeholder 11"/>
          <p:cNvSpPr txBox="1">
            <a:spLocks/>
          </p:cNvSpPr>
          <p:nvPr/>
        </p:nvSpPr>
        <p:spPr bwMode="auto">
          <a:xfrm>
            <a:off x="3455876" y="3573016"/>
            <a:ext cx="5472608"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Technology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Information Security Officers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Threat Intelligence </a:t>
            </a:r>
            <a:r>
              <a:rPr lang="en-CA" sz="1800" dirty="0" smtClean="0">
                <a:solidFill>
                  <a:schemeClr val="accent1"/>
                </a:solidFill>
                <a:latin typeface="+mj-lt"/>
                <a:ea typeface="Roboto Condensed" charset="0"/>
                <a:cs typeface="Roboto Condensed" charset="0"/>
              </a:rPr>
              <a:t>Analysts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Vulnerability Management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Incident Responders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Security Operations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Professionals</a:t>
            </a:r>
          </a:p>
        </p:txBody>
      </p:sp>
    </p:spTree>
    <p:extLst>
      <p:ext uri="{BB962C8B-B14F-4D97-AF65-F5344CB8AC3E}">
        <p14:creationId xmlns:p14="http://schemas.microsoft.com/office/powerpoint/2010/main" val="2909196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3460"/>
            <a:ext cx="9144000" cy="6858000"/>
          </a:xfrm>
          <a:prstGeom prst="rect">
            <a:avLst/>
          </a:prstGeom>
          <a:ln>
            <a:noFill/>
          </a:ln>
        </p:spPr>
      </p:pic>
      <p:sp>
        <p:nvSpPr>
          <p:cNvPr id="5" name="TextBox 4"/>
          <p:cNvSpPr txBox="1"/>
          <p:nvPr/>
        </p:nvSpPr>
        <p:spPr>
          <a:xfrm>
            <a:off x="3779912" y="788629"/>
            <a:ext cx="5085636"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Vault 7 Updates</a:t>
            </a:r>
            <a:endParaRPr lang="en-CA" sz="2800" b="1" spc="300" dirty="0">
              <a:solidFill>
                <a:schemeClr val="bg1"/>
              </a:solidFill>
              <a:latin typeface="+mn-lt"/>
              <a:ea typeface="Montserrat Black" charset="0"/>
              <a:cs typeface="Montserrat Black" charset="0"/>
            </a:endParaRPr>
          </a:p>
        </p:txBody>
      </p:sp>
      <p:sp>
        <p:nvSpPr>
          <p:cNvPr id="7" name="TextBox 6"/>
          <p:cNvSpPr txBox="1"/>
          <p:nvPr/>
        </p:nvSpPr>
        <p:spPr>
          <a:xfrm>
            <a:off x="215516" y="2360203"/>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smtClean="0">
                <a:solidFill>
                  <a:srgbClr val="0070C0"/>
                </a:solidFill>
                <a:ea typeface="Roboto Condensed" charset="0"/>
                <a:cs typeface="Roboto Condensed" charset="0"/>
              </a:rPr>
              <a:t>Vault 7 leaks so far…</a:t>
            </a:r>
            <a:endParaRPr lang="en-CA" b="1" kern="1200" dirty="0">
              <a:solidFill>
                <a:srgbClr val="0070C0"/>
              </a:solidFill>
              <a:latin typeface="+mj-lt"/>
              <a:ea typeface="Roboto Condensed" charset="0"/>
              <a:cs typeface="Roboto Condensed" charset="0"/>
            </a:endParaRPr>
          </a:p>
        </p:txBody>
      </p:sp>
      <p:sp>
        <p:nvSpPr>
          <p:cNvPr id="11" name="TextBox 10"/>
          <p:cNvSpPr txBox="1"/>
          <p:nvPr/>
        </p:nvSpPr>
        <p:spPr>
          <a:xfrm>
            <a:off x="174847" y="2881112"/>
            <a:ext cx="3255890" cy="3323987"/>
          </a:xfrm>
          <a:prstGeom prst="rect">
            <a:avLst/>
          </a:prstGeom>
          <a:noFill/>
        </p:spPr>
        <p:txBody>
          <a:bodyPr wrap="square" rtlCol="0">
            <a:spAutoFit/>
          </a:bodyPr>
          <a:lstStyle/>
          <a:p>
            <a:pPr algn="l"/>
            <a:r>
              <a:rPr lang="en-CA" sz="1400" dirty="0" smtClean="0">
                <a:solidFill>
                  <a:schemeClr val="accent1"/>
                </a:solidFill>
                <a:latin typeface="+mn-lt"/>
              </a:rPr>
              <a:t>Vault 7 was leaked in March 2017:</a:t>
            </a:r>
          </a:p>
          <a:p>
            <a:pPr marL="342900" indent="-342900" algn="l">
              <a:buFont typeface="Arial" panose="020B0604020202020204" pitchFamily="34" charset="0"/>
              <a:buChar char="•"/>
            </a:pP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Year Zero (March 7)</a:t>
            </a:r>
            <a:endParaRPr lang="en-CA" sz="1400" dirty="0">
              <a:solidFill>
                <a:schemeClr val="accent1"/>
              </a:solidFill>
              <a:latin typeface="+mn-lt"/>
            </a:endParaRPr>
          </a:p>
          <a:p>
            <a:pPr marL="342900" indent="-342900" algn="l">
              <a:buFont typeface="+mj-lt"/>
              <a:buAutoNum type="arabicPeriod"/>
            </a:pPr>
            <a:r>
              <a:rPr lang="en-CA" sz="1400" dirty="0">
                <a:solidFill>
                  <a:schemeClr val="accent1"/>
                </a:solidFill>
                <a:latin typeface="+mn-lt"/>
              </a:rPr>
              <a:t>Dark </a:t>
            </a:r>
            <a:r>
              <a:rPr lang="en-CA" sz="1400" dirty="0" smtClean="0">
                <a:solidFill>
                  <a:schemeClr val="accent1"/>
                </a:solidFill>
                <a:latin typeface="+mn-lt"/>
              </a:rPr>
              <a:t>Matter (March 23)</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Marble (March 31)</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Grasshopper (April 7)</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HIVE (April 14)</a:t>
            </a:r>
            <a:endParaRPr lang="en-CA" sz="1400" dirty="0">
              <a:solidFill>
                <a:schemeClr val="accent1"/>
              </a:solidFill>
              <a:latin typeface="+mn-lt"/>
            </a:endParaRPr>
          </a:p>
          <a:p>
            <a:pPr marL="342900" indent="-342900" algn="l">
              <a:buFont typeface="+mj-lt"/>
              <a:buAutoNum type="arabicPeriod"/>
            </a:pPr>
            <a:r>
              <a:rPr lang="en-CA" sz="1400" dirty="0">
                <a:solidFill>
                  <a:schemeClr val="accent1"/>
                </a:solidFill>
                <a:latin typeface="+mn-lt"/>
              </a:rPr>
              <a:t>Weeping </a:t>
            </a:r>
            <a:r>
              <a:rPr lang="en-CA" sz="1400" dirty="0" smtClean="0">
                <a:solidFill>
                  <a:schemeClr val="accent1"/>
                </a:solidFill>
                <a:latin typeface="+mn-lt"/>
              </a:rPr>
              <a:t>Angel (April 21)</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Scribbles (April 28)</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Archimedes (May 5)</a:t>
            </a:r>
            <a:endParaRPr lang="en-CA" sz="1400" dirty="0">
              <a:solidFill>
                <a:schemeClr val="accent1"/>
              </a:solidFill>
              <a:latin typeface="+mn-lt"/>
            </a:endParaRPr>
          </a:p>
          <a:p>
            <a:pPr marL="342900" indent="-342900" algn="l">
              <a:buFont typeface="+mj-lt"/>
              <a:buAutoNum type="arabicPeriod"/>
            </a:pPr>
            <a:r>
              <a:rPr lang="en-CA" sz="1400" dirty="0" err="1" smtClean="0">
                <a:solidFill>
                  <a:schemeClr val="accent1"/>
                </a:solidFill>
                <a:latin typeface="+mn-lt"/>
              </a:rPr>
              <a:t>AfterMidnight</a:t>
            </a:r>
            <a:r>
              <a:rPr lang="en-CA" sz="1400" dirty="0" smtClean="0">
                <a:solidFill>
                  <a:schemeClr val="accent1"/>
                </a:solidFill>
                <a:latin typeface="+mn-lt"/>
              </a:rPr>
              <a:t>/Assassin (May 12)</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Athena (May 19)</a:t>
            </a:r>
            <a:endParaRPr lang="en-CA" sz="1400" dirty="0">
              <a:solidFill>
                <a:schemeClr val="accent1"/>
              </a:solidFill>
              <a:latin typeface="+mn-lt"/>
            </a:endParaRPr>
          </a:p>
          <a:p>
            <a:pPr marL="342900" indent="-342900" algn="l">
              <a:buFont typeface="+mj-lt"/>
              <a:buAutoNum type="arabicPeriod"/>
            </a:pPr>
            <a:r>
              <a:rPr lang="en-CA" sz="1400" dirty="0" smtClean="0">
                <a:solidFill>
                  <a:schemeClr val="accent1"/>
                </a:solidFill>
                <a:latin typeface="+mn-lt"/>
              </a:rPr>
              <a:t>Pandemic (June 1)</a:t>
            </a:r>
            <a:endParaRPr lang="en-CA" sz="1400" dirty="0">
              <a:solidFill>
                <a:schemeClr val="accent1"/>
              </a:solidFill>
              <a:latin typeface="+mn-lt"/>
            </a:endParaRPr>
          </a:p>
          <a:p>
            <a:pPr marL="342900" indent="-342900" algn="l">
              <a:buFont typeface="+mj-lt"/>
              <a:buAutoNum type="arabicPeriod"/>
            </a:pPr>
            <a:r>
              <a:rPr lang="en-CA" sz="1400" dirty="0">
                <a:solidFill>
                  <a:schemeClr val="accent1"/>
                </a:solidFill>
                <a:latin typeface="+mn-lt"/>
              </a:rPr>
              <a:t>Cherry </a:t>
            </a:r>
            <a:r>
              <a:rPr lang="en-CA" sz="1400" dirty="0" smtClean="0">
                <a:solidFill>
                  <a:schemeClr val="accent1"/>
                </a:solidFill>
                <a:latin typeface="+mn-lt"/>
              </a:rPr>
              <a:t>Blossom (June 15)</a:t>
            </a:r>
            <a:endParaRPr lang="en-CA" sz="1400" dirty="0">
              <a:solidFill>
                <a:schemeClr val="accent1"/>
              </a:solidFill>
              <a:latin typeface="+mn-lt"/>
            </a:endParaRPr>
          </a:p>
          <a:p>
            <a:pPr marL="285750" indent="-285750" algn="l">
              <a:buFont typeface="Arial" panose="020B0604020202020204" pitchFamily="34" charset="0"/>
              <a:buChar char="•"/>
            </a:pPr>
            <a:endParaRPr lang="en-CA" sz="1400" dirty="0">
              <a:solidFill>
                <a:schemeClr val="accent1"/>
              </a:solidFill>
              <a:latin typeface="+mn-lt"/>
            </a:endParaRPr>
          </a:p>
        </p:txBody>
      </p:sp>
      <p:sp>
        <p:nvSpPr>
          <p:cNvPr id="13" name="Oval 12"/>
          <p:cNvSpPr/>
          <p:nvPr/>
        </p:nvSpPr>
        <p:spPr>
          <a:xfrm>
            <a:off x="4942236" y="4853856"/>
            <a:ext cx="1461884" cy="13925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Vault 7</a:t>
            </a:r>
            <a:endParaRPr lang="en-CA" sz="1200" b="1" dirty="0"/>
          </a:p>
        </p:txBody>
      </p:sp>
      <p:sp>
        <p:nvSpPr>
          <p:cNvPr id="59" name="Oval 58"/>
          <p:cNvSpPr/>
          <p:nvPr/>
        </p:nvSpPr>
        <p:spPr>
          <a:xfrm>
            <a:off x="4462367" y="3906335"/>
            <a:ext cx="689210" cy="690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Year Zero</a:t>
            </a:r>
            <a:endParaRPr lang="en-CA" sz="700" b="1" dirty="0"/>
          </a:p>
        </p:txBody>
      </p:sp>
      <p:sp>
        <p:nvSpPr>
          <p:cNvPr id="60" name="Oval 59"/>
          <p:cNvSpPr/>
          <p:nvPr/>
        </p:nvSpPr>
        <p:spPr>
          <a:xfrm>
            <a:off x="4172622" y="4950110"/>
            <a:ext cx="689210" cy="7084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Dark Matter</a:t>
            </a:r>
            <a:endParaRPr lang="en-CA" sz="700" b="1" dirty="0"/>
          </a:p>
        </p:txBody>
      </p:sp>
      <p:sp>
        <p:nvSpPr>
          <p:cNvPr id="62" name="Oval 61"/>
          <p:cNvSpPr/>
          <p:nvPr/>
        </p:nvSpPr>
        <p:spPr>
          <a:xfrm>
            <a:off x="6001824" y="5903939"/>
            <a:ext cx="689210" cy="7084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Marble</a:t>
            </a:r>
            <a:endParaRPr lang="en-CA" sz="700" b="1" dirty="0"/>
          </a:p>
        </p:txBody>
      </p:sp>
      <p:sp>
        <p:nvSpPr>
          <p:cNvPr id="63" name="Oval 62"/>
          <p:cNvSpPr/>
          <p:nvPr/>
        </p:nvSpPr>
        <p:spPr>
          <a:xfrm>
            <a:off x="4607758" y="5750975"/>
            <a:ext cx="689210" cy="7084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Grass-hopper</a:t>
            </a:r>
            <a:endParaRPr lang="en-CA" sz="700" b="1" dirty="0"/>
          </a:p>
        </p:txBody>
      </p:sp>
      <p:sp>
        <p:nvSpPr>
          <p:cNvPr id="64" name="Oval 63"/>
          <p:cNvSpPr/>
          <p:nvPr/>
        </p:nvSpPr>
        <p:spPr>
          <a:xfrm>
            <a:off x="4551637" y="4569498"/>
            <a:ext cx="689210" cy="708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Hive</a:t>
            </a:r>
            <a:endParaRPr lang="en-CA" sz="700" b="1" dirty="0"/>
          </a:p>
        </p:txBody>
      </p:sp>
      <p:sp>
        <p:nvSpPr>
          <p:cNvPr id="65" name="Oval 64"/>
          <p:cNvSpPr/>
          <p:nvPr/>
        </p:nvSpPr>
        <p:spPr>
          <a:xfrm>
            <a:off x="5052596" y="3729497"/>
            <a:ext cx="830659" cy="813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Weeping Angel</a:t>
            </a:r>
            <a:endParaRPr lang="en-CA" sz="700" b="1" dirty="0"/>
          </a:p>
        </p:txBody>
      </p:sp>
      <p:sp>
        <p:nvSpPr>
          <p:cNvPr id="66" name="Oval 65"/>
          <p:cNvSpPr/>
          <p:nvPr/>
        </p:nvSpPr>
        <p:spPr>
          <a:xfrm>
            <a:off x="6066043" y="4574986"/>
            <a:ext cx="854224" cy="7834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Scribbles</a:t>
            </a:r>
            <a:endParaRPr lang="en-CA" sz="700" b="1" dirty="0"/>
          </a:p>
        </p:txBody>
      </p:sp>
      <p:sp>
        <p:nvSpPr>
          <p:cNvPr id="67" name="Oval 66"/>
          <p:cNvSpPr/>
          <p:nvPr/>
        </p:nvSpPr>
        <p:spPr>
          <a:xfrm>
            <a:off x="6667814" y="4752846"/>
            <a:ext cx="994338" cy="959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Archimedes</a:t>
            </a:r>
            <a:endParaRPr lang="en-CA" sz="700" b="1" dirty="0"/>
          </a:p>
        </p:txBody>
      </p:sp>
      <p:sp>
        <p:nvSpPr>
          <p:cNvPr id="68" name="Oval 67"/>
          <p:cNvSpPr/>
          <p:nvPr/>
        </p:nvSpPr>
        <p:spPr>
          <a:xfrm>
            <a:off x="3659961" y="5541178"/>
            <a:ext cx="1147011" cy="10955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AfterMidnight/</a:t>
            </a:r>
          </a:p>
          <a:p>
            <a:pPr algn="ctr"/>
            <a:r>
              <a:rPr lang="en-CA" sz="700" b="1" dirty="0" smtClean="0"/>
              <a:t>Assassin</a:t>
            </a:r>
            <a:endParaRPr lang="en-CA" sz="700" b="1" dirty="0"/>
          </a:p>
        </p:txBody>
      </p:sp>
      <p:sp>
        <p:nvSpPr>
          <p:cNvPr id="69" name="Oval 68"/>
          <p:cNvSpPr/>
          <p:nvPr/>
        </p:nvSpPr>
        <p:spPr>
          <a:xfrm>
            <a:off x="7146918" y="5959587"/>
            <a:ext cx="689210" cy="7084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Athena</a:t>
            </a:r>
            <a:endParaRPr lang="en-CA" sz="700" b="1" dirty="0"/>
          </a:p>
        </p:txBody>
      </p:sp>
      <p:sp>
        <p:nvSpPr>
          <p:cNvPr id="70" name="Oval 69"/>
          <p:cNvSpPr/>
          <p:nvPr/>
        </p:nvSpPr>
        <p:spPr>
          <a:xfrm>
            <a:off x="6492018" y="5453488"/>
            <a:ext cx="855832" cy="8328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Pandemic</a:t>
            </a:r>
            <a:endParaRPr lang="en-CA" sz="700" b="1" dirty="0"/>
          </a:p>
        </p:txBody>
      </p:sp>
      <p:sp>
        <p:nvSpPr>
          <p:cNvPr id="71" name="Oval 70"/>
          <p:cNvSpPr/>
          <p:nvPr/>
        </p:nvSpPr>
        <p:spPr>
          <a:xfrm>
            <a:off x="5638127" y="4050570"/>
            <a:ext cx="855832" cy="8328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Cherry Blossom</a:t>
            </a:r>
            <a:endParaRPr lang="en-CA" sz="700" b="1" dirty="0"/>
          </a:p>
        </p:txBody>
      </p:sp>
    </p:spTree>
    <p:extLst>
      <p:ext uri="{BB962C8B-B14F-4D97-AF65-F5344CB8AC3E}">
        <p14:creationId xmlns:p14="http://schemas.microsoft.com/office/powerpoint/2010/main" val="3633377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779912" y="788629"/>
            <a:ext cx="5085636"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Vault 7 Updates</a:t>
            </a:r>
            <a:endParaRPr lang="en-CA" sz="2800" b="1" spc="300" dirty="0">
              <a:solidFill>
                <a:schemeClr val="bg1"/>
              </a:solidFill>
              <a:latin typeface="+mn-lt"/>
              <a:ea typeface="Montserrat Black" charset="0"/>
              <a:cs typeface="Montserrat Black" charset="0"/>
            </a:endParaRPr>
          </a:p>
        </p:txBody>
      </p:sp>
      <p:sp>
        <p:nvSpPr>
          <p:cNvPr id="7" name="TextBox 6"/>
          <p:cNvSpPr txBox="1"/>
          <p:nvPr/>
        </p:nvSpPr>
        <p:spPr>
          <a:xfrm>
            <a:off x="143508" y="2350825"/>
            <a:ext cx="4176464"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smtClean="0">
                <a:solidFill>
                  <a:srgbClr val="0070C0"/>
                </a:solidFill>
                <a:ea typeface="Roboto Condensed" charset="0"/>
                <a:cs typeface="Roboto Condensed" charset="0"/>
              </a:rPr>
              <a:t>Implications &amp; Recommendations</a:t>
            </a:r>
            <a:endParaRPr lang="en-CA" b="1" kern="1200" dirty="0">
              <a:solidFill>
                <a:srgbClr val="0070C0"/>
              </a:solidFill>
              <a:latin typeface="+mj-lt"/>
              <a:ea typeface="Roboto Condensed" charset="0"/>
              <a:cs typeface="Roboto Condensed" charset="0"/>
            </a:endParaRPr>
          </a:p>
        </p:txBody>
      </p:sp>
      <p:sp>
        <p:nvSpPr>
          <p:cNvPr id="8" name="TextBox 7">
            <a:extLst>
              <a:ext uri="{FF2B5EF4-FFF2-40B4-BE49-F238E27FC236}">
                <a16:creationId xmlns="" xmlns:a16="http://schemas.microsoft.com/office/drawing/2014/main" id="{04BE2390-D685-46A4-8597-1B3FE2A5348D}"/>
              </a:ext>
            </a:extLst>
          </p:cNvPr>
          <p:cNvSpPr txBox="1"/>
          <p:nvPr/>
        </p:nvSpPr>
        <p:spPr>
          <a:xfrm>
            <a:off x="175994" y="2720157"/>
            <a:ext cx="3960441" cy="3247043"/>
          </a:xfrm>
          <a:prstGeom prst="rect">
            <a:avLst/>
          </a:prstGeom>
          <a:noFill/>
        </p:spPr>
        <p:txBody>
          <a:bodyPr wrap="square" rtlCol="0">
            <a:spAutoFit/>
          </a:bodyPr>
          <a:lstStyle/>
          <a:p>
            <a:pPr algn="l">
              <a:spcBef>
                <a:spcPts val="600"/>
              </a:spcBef>
              <a:spcAft>
                <a:spcPts val="600"/>
              </a:spcAft>
            </a:pPr>
            <a:r>
              <a:rPr lang="en-CA" sz="1200" b="1" dirty="0" smtClean="0">
                <a:solidFill>
                  <a:schemeClr val="accent1"/>
                </a:solidFill>
                <a:latin typeface="+mn-lt"/>
              </a:rPr>
              <a:t>Nothing </a:t>
            </a:r>
            <a:r>
              <a:rPr lang="en-CA" sz="1200" b="1" dirty="0">
                <a:solidFill>
                  <a:schemeClr val="accent1"/>
                </a:solidFill>
                <a:latin typeface="+mn-lt"/>
              </a:rPr>
              <a:t>is 100% secure</a:t>
            </a:r>
          </a:p>
          <a:p>
            <a:pPr marL="171450" indent="-171450" algn="l">
              <a:buFont typeface="Arial" panose="020B0604020202020204" pitchFamily="34" charset="0"/>
              <a:buChar char="•"/>
            </a:pPr>
            <a:r>
              <a:rPr lang="en-CA" sz="1200" dirty="0">
                <a:solidFill>
                  <a:schemeClr val="accent1"/>
                </a:solidFill>
                <a:latin typeface="+mn-lt"/>
              </a:rPr>
              <a:t>Adopt a defense-in-depth approach</a:t>
            </a:r>
          </a:p>
          <a:p>
            <a:pPr marL="171450" indent="-171450" algn="l">
              <a:buFont typeface="Arial" panose="020B0604020202020204" pitchFamily="34" charset="0"/>
              <a:buChar char="•"/>
            </a:pPr>
            <a:r>
              <a:rPr lang="en-CA" sz="1200" dirty="0">
                <a:solidFill>
                  <a:schemeClr val="accent1"/>
                </a:solidFill>
                <a:latin typeface="+mn-lt"/>
              </a:rPr>
              <a:t>Progressive and layered security improvements are highly effective</a:t>
            </a:r>
          </a:p>
          <a:p>
            <a:pPr algn="l">
              <a:spcBef>
                <a:spcPts val="600"/>
              </a:spcBef>
              <a:spcAft>
                <a:spcPts val="600"/>
              </a:spcAft>
            </a:pPr>
            <a:r>
              <a:rPr lang="en-CA" sz="1200" b="1" dirty="0">
                <a:solidFill>
                  <a:schemeClr val="accent1"/>
                </a:solidFill>
                <a:latin typeface="+mn-lt"/>
              </a:rPr>
              <a:t>Eavesdroppers and bad actors are everywhere</a:t>
            </a:r>
          </a:p>
          <a:p>
            <a:pPr marL="171450" indent="-171450" algn="l">
              <a:buFont typeface="Arial" panose="020B0604020202020204" pitchFamily="34" charset="0"/>
              <a:buChar char="•"/>
            </a:pPr>
            <a:r>
              <a:rPr lang="en-CA" sz="1200" dirty="0">
                <a:solidFill>
                  <a:schemeClr val="accent1"/>
                </a:solidFill>
                <a:latin typeface="+mn-lt"/>
              </a:rPr>
              <a:t>Supply chain and firmware attacks sometimes don’t even give the </a:t>
            </a:r>
            <a:r>
              <a:rPr lang="en-CA" sz="1200" dirty="0" smtClean="0">
                <a:solidFill>
                  <a:schemeClr val="accent1"/>
                </a:solidFill>
                <a:latin typeface="+mn-lt"/>
              </a:rPr>
              <a:t>end user </a:t>
            </a:r>
            <a:r>
              <a:rPr lang="en-CA" sz="1200" dirty="0">
                <a:solidFill>
                  <a:schemeClr val="accent1"/>
                </a:solidFill>
                <a:latin typeface="+mn-lt"/>
              </a:rPr>
              <a:t>a chance</a:t>
            </a:r>
          </a:p>
          <a:p>
            <a:pPr marL="171450" indent="-171450" algn="l">
              <a:buFont typeface="Arial" panose="020B0604020202020204" pitchFamily="34" charset="0"/>
              <a:buChar char="•"/>
            </a:pPr>
            <a:r>
              <a:rPr lang="en-CA" sz="1200" dirty="0">
                <a:solidFill>
                  <a:schemeClr val="accent1"/>
                </a:solidFill>
                <a:latin typeface="+mn-lt"/>
              </a:rPr>
              <a:t>Don’t blindly trust your system to anybody</a:t>
            </a:r>
          </a:p>
          <a:p>
            <a:pPr algn="l">
              <a:spcBef>
                <a:spcPts val="600"/>
              </a:spcBef>
              <a:spcAft>
                <a:spcPts val="600"/>
              </a:spcAft>
            </a:pPr>
            <a:r>
              <a:rPr lang="en-CA" sz="1200" b="1" dirty="0">
                <a:solidFill>
                  <a:schemeClr val="accent1"/>
                </a:solidFill>
                <a:latin typeface="+mn-lt"/>
              </a:rPr>
              <a:t>Effective patching practices are crucial</a:t>
            </a:r>
          </a:p>
          <a:p>
            <a:pPr marL="171450" indent="-171450" algn="l">
              <a:buFont typeface="Arial" panose="020B0604020202020204" pitchFamily="34" charset="0"/>
              <a:buChar char="•"/>
            </a:pPr>
            <a:r>
              <a:rPr lang="en-CA" sz="1200" dirty="0" err="1">
                <a:solidFill>
                  <a:schemeClr val="accent1"/>
                </a:solidFill>
                <a:latin typeface="+mn-lt"/>
              </a:rPr>
              <a:t>WannaCry</a:t>
            </a:r>
            <a:r>
              <a:rPr lang="en-CA" sz="1200" dirty="0">
                <a:solidFill>
                  <a:schemeClr val="accent1"/>
                </a:solidFill>
                <a:latin typeface="+mn-lt"/>
              </a:rPr>
              <a:t> is an example of a preventable security crisis</a:t>
            </a:r>
          </a:p>
          <a:p>
            <a:pPr marL="171450" indent="-171450" algn="l">
              <a:buFont typeface="Arial" panose="020B0604020202020204" pitchFamily="34" charset="0"/>
              <a:buChar char="•"/>
            </a:pPr>
            <a:r>
              <a:rPr lang="en-CA" sz="1200" dirty="0">
                <a:solidFill>
                  <a:schemeClr val="accent1"/>
                </a:solidFill>
                <a:latin typeface="+mn-lt"/>
              </a:rPr>
              <a:t>Good patching practices are well worth the effort and investment</a:t>
            </a:r>
          </a:p>
          <a:p>
            <a:pPr marL="742950" lvl="1" indent="-285750" algn="l">
              <a:buFontTx/>
              <a:buChar char="-"/>
            </a:pPr>
            <a:endParaRPr lang="en-CA" sz="1200" dirty="0">
              <a:solidFill>
                <a:schemeClr val="accent1"/>
              </a:solidFill>
              <a:latin typeface="+mj-lt"/>
            </a:endParaRPr>
          </a:p>
          <a:p>
            <a:pPr marL="285750" indent="-285750" algn="l">
              <a:buFont typeface="Arial" panose="020B0604020202020204" pitchFamily="34" charset="0"/>
              <a:buChar char="•"/>
            </a:pPr>
            <a:endParaRPr lang="en-CA" sz="1200" dirty="0">
              <a:solidFill>
                <a:schemeClr val="accent1"/>
              </a:solidFill>
              <a:latin typeface="+mj-lt"/>
            </a:endParaRPr>
          </a:p>
        </p:txBody>
      </p:sp>
      <p:pic>
        <p:nvPicPr>
          <p:cNvPr id="9" name="Picture 2" descr="https://cdn3.techworld.com/cmsdata/features/3659064/wannacry-screencap_thumb800.jpg">
            <a:extLst>
              <a:ext uri="{FF2B5EF4-FFF2-40B4-BE49-F238E27FC236}">
                <a16:creationId xmlns="" xmlns:a16="http://schemas.microsoft.com/office/drawing/2014/main" id="{C4AF43ED-F2C3-413F-B62F-C369C119E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037" y="4221088"/>
            <a:ext cx="4340507" cy="24375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10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779912" y="788629"/>
            <a:ext cx="5085636"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Major </a:t>
            </a:r>
            <a:r>
              <a:rPr lang="en-CA" sz="2800" b="1" dirty="0">
                <a:solidFill>
                  <a:schemeClr val="bg1"/>
                </a:solidFill>
                <a:latin typeface="+mn-lt"/>
                <a:ea typeface="Montserrat Black" charset="0"/>
                <a:cs typeface="Montserrat Black" charset="0"/>
              </a:rPr>
              <a:t>RCE </a:t>
            </a:r>
            <a:r>
              <a:rPr lang="en-CA" sz="2800" b="1" i="1" dirty="0">
                <a:solidFill>
                  <a:schemeClr val="bg1"/>
                </a:solidFill>
                <a:latin typeface="+mn-lt"/>
                <a:ea typeface="Montserrat Black" charset="0"/>
                <a:cs typeface="Montserrat Black" charset="0"/>
              </a:rPr>
              <a:t>"</a:t>
            </a:r>
            <a:r>
              <a:rPr lang="en-CA" sz="2800" b="1" i="1" dirty="0" err="1">
                <a:solidFill>
                  <a:schemeClr val="bg1"/>
                </a:solidFill>
                <a:latin typeface="+mn-lt"/>
                <a:ea typeface="Montserrat Black" charset="0"/>
                <a:cs typeface="Montserrat Black" charset="0"/>
              </a:rPr>
              <a:t>Wormable</a:t>
            </a:r>
            <a:r>
              <a:rPr lang="en-CA" sz="2800" b="1" i="1" dirty="0">
                <a:solidFill>
                  <a:schemeClr val="bg1"/>
                </a:solidFill>
                <a:latin typeface="+mn-lt"/>
                <a:ea typeface="Montserrat Black" charset="0"/>
                <a:cs typeface="Montserrat Black" charset="0"/>
              </a:rPr>
              <a:t>" </a:t>
            </a:r>
            <a:r>
              <a:rPr lang="en-CA" sz="2800" b="1" dirty="0">
                <a:solidFill>
                  <a:schemeClr val="bg1"/>
                </a:solidFill>
                <a:latin typeface="+mn-lt"/>
                <a:ea typeface="Montserrat Black" charset="0"/>
                <a:cs typeface="Montserrat Black" charset="0"/>
              </a:rPr>
              <a:t>identified in SAMBA 3.5 </a:t>
            </a:r>
            <a:endParaRPr lang="en-CA" sz="2800" b="1" spc="300" dirty="0">
              <a:solidFill>
                <a:schemeClr val="bg1"/>
              </a:solidFill>
              <a:latin typeface="+mn-lt"/>
              <a:ea typeface="Montserrat Black" charset="0"/>
              <a:cs typeface="Montserrat Black" charset="0"/>
            </a:endParaRPr>
          </a:p>
        </p:txBody>
      </p:sp>
      <p:sp>
        <p:nvSpPr>
          <p:cNvPr id="6" name="TextBox 5"/>
          <p:cNvSpPr txBox="1"/>
          <p:nvPr/>
        </p:nvSpPr>
        <p:spPr>
          <a:xfrm>
            <a:off x="471569" y="3025368"/>
            <a:ext cx="2624806" cy="3877985"/>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887553">
              <a:spcAft>
                <a:spcPts val="1165"/>
              </a:spcAft>
            </a:pPr>
            <a:r>
              <a:rPr lang="en-CA" sz="1200" dirty="0">
                <a:solidFill>
                  <a:schemeClr val="accent1"/>
                </a:solidFill>
                <a:latin typeface="+mn-lt"/>
                <a:ea typeface="Roboto Light" panose="02000000000000000000" pitchFamily="2" charset="0"/>
              </a:rPr>
              <a:t>If you are using SAMBA, first check your operating system or device provider to see what type of fixes exist. In the meantime, here are a few options available to you:</a:t>
            </a:r>
          </a:p>
          <a:p>
            <a:pPr marL="228600" indent="-228600" algn="l" defTabSz="887553">
              <a:spcAft>
                <a:spcPts val="1165"/>
              </a:spcAft>
              <a:buFont typeface="+mj-lt"/>
              <a:buAutoNum type="arabicPeriod"/>
            </a:pPr>
            <a:r>
              <a:rPr lang="en-CA" sz="1200" kern="1200" dirty="0">
                <a:solidFill>
                  <a:schemeClr val="accent1"/>
                </a:solidFill>
                <a:latin typeface="+mn-lt"/>
                <a:ea typeface="Roboto Light" panose="02000000000000000000" pitchFamily="2" charset="0"/>
              </a:rPr>
              <a:t>If you are running SAMBA 3.5.x </a:t>
            </a:r>
            <a:r>
              <a:rPr lang="en-CA" sz="1200" dirty="0">
                <a:solidFill>
                  <a:schemeClr val="accent1"/>
                </a:solidFill>
                <a:latin typeface="+mn-lt"/>
                <a:ea typeface="Roboto Light" panose="02000000000000000000" pitchFamily="2" charset="0"/>
              </a:rPr>
              <a:t>– 4.4.x </a:t>
            </a:r>
            <a:r>
              <a:rPr lang="en-CA" sz="1200" kern="1200" dirty="0">
                <a:solidFill>
                  <a:schemeClr val="accent1"/>
                </a:solidFill>
                <a:latin typeface="+mn-lt"/>
                <a:ea typeface="Roboto Light" panose="02000000000000000000" pitchFamily="2" charset="0"/>
              </a:rPr>
              <a:t>or </a:t>
            </a:r>
            <a:r>
              <a:rPr lang="en-CA" sz="1200" kern="1200" dirty="0" smtClean="0">
                <a:solidFill>
                  <a:schemeClr val="accent1"/>
                </a:solidFill>
                <a:latin typeface="+mn-lt"/>
                <a:ea typeface="Roboto Light" panose="02000000000000000000" pitchFamily="2" charset="0"/>
              </a:rPr>
              <a:t>are </a:t>
            </a:r>
            <a:r>
              <a:rPr lang="en-CA" sz="1200" dirty="0">
                <a:solidFill>
                  <a:schemeClr val="accent1"/>
                </a:solidFill>
                <a:latin typeface="+mn-lt"/>
                <a:ea typeface="Roboto Light" panose="02000000000000000000" pitchFamily="2" charset="0"/>
              </a:rPr>
              <a:t>unable to </a:t>
            </a:r>
            <a:r>
              <a:rPr lang="en-CA" sz="1200" dirty="0" smtClean="0">
                <a:solidFill>
                  <a:schemeClr val="accent1"/>
                </a:solidFill>
                <a:latin typeface="+mn-lt"/>
                <a:ea typeface="Roboto Light" panose="02000000000000000000" pitchFamily="2" charset="0"/>
              </a:rPr>
              <a:t>apply </a:t>
            </a:r>
            <a:r>
              <a:rPr lang="en-CA" sz="1200" dirty="0">
                <a:solidFill>
                  <a:schemeClr val="accent1"/>
                </a:solidFill>
                <a:latin typeface="+mn-lt"/>
                <a:ea typeface="Roboto Light" panose="02000000000000000000" pitchFamily="2" charset="0"/>
              </a:rPr>
              <a:t>a patch, use the workaround </a:t>
            </a:r>
            <a:r>
              <a:rPr lang="en-CA" sz="1200" dirty="0" smtClean="0">
                <a:solidFill>
                  <a:schemeClr val="accent1"/>
                </a:solidFill>
                <a:latin typeface="+mn-lt"/>
                <a:ea typeface="Roboto Light" panose="02000000000000000000" pitchFamily="2" charset="0"/>
              </a:rPr>
              <a:t>identified </a:t>
            </a:r>
            <a:r>
              <a:rPr lang="en-CA" sz="1200" dirty="0">
                <a:solidFill>
                  <a:schemeClr val="accent1"/>
                </a:solidFill>
                <a:latin typeface="+mn-lt"/>
                <a:ea typeface="Roboto Light" panose="02000000000000000000" pitchFamily="2" charset="0"/>
              </a:rPr>
              <a:t>here: </a:t>
            </a:r>
            <a:r>
              <a:rPr lang="en-CA" sz="1200" dirty="0" smtClean="0">
                <a:solidFill>
                  <a:schemeClr val="accent1"/>
                </a:solidFill>
                <a:latin typeface="+mn-lt"/>
                <a:ea typeface="Roboto Light" panose="02000000000000000000" pitchFamily="2" charset="0"/>
                <a:hlinkClick r:id="rId4"/>
              </a:rPr>
              <a:t>https://www.samba.org/samba/security/CVE-2017-7494.html</a:t>
            </a:r>
            <a:endParaRPr lang="en-CA" sz="1200" dirty="0">
              <a:solidFill>
                <a:schemeClr val="accent1"/>
              </a:solidFill>
              <a:latin typeface="+mn-lt"/>
              <a:ea typeface="Roboto Light" panose="02000000000000000000" pitchFamily="2" charset="0"/>
            </a:endParaRPr>
          </a:p>
          <a:p>
            <a:pPr marL="228600" indent="-228600" algn="l" defTabSz="887553">
              <a:spcAft>
                <a:spcPts val="1165"/>
              </a:spcAft>
              <a:buFont typeface="+mj-lt"/>
              <a:buAutoNum type="arabicPeriod"/>
            </a:pPr>
            <a:r>
              <a:rPr lang="en-CA" sz="1200" dirty="0">
                <a:solidFill>
                  <a:schemeClr val="accent1"/>
                </a:solidFill>
                <a:latin typeface="+mn-lt"/>
                <a:ea typeface="Roboto Light" panose="02000000000000000000" pitchFamily="2" charset="0"/>
              </a:rPr>
              <a:t>If you are running a newer version than SAMBA 4.4.x and are </a:t>
            </a:r>
            <a:r>
              <a:rPr lang="en-CA" sz="1200" dirty="0" smtClean="0">
                <a:solidFill>
                  <a:schemeClr val="accent1"/>
                </a:solidFill>
                <a:latin typeface="+mn-lt"/>
                <a:ea typeface="Roboto Light" panose="02000000000000000000" pitchFamily="2" charset="0"/>
              </a:rPr>
              <a:t>able </a:t>
            </a:r>
            <a:r>
              <a:rPr lang="en-CA" sz="1200" dirty="0">
                <a:solidFill>
                  <a:schemeClr val="accent1"/>
                </a:solidFill>
                <a:latin typeface="+mn-lt"/>
                <a:ea typeface="Roboto Light" panose="02000000000000000000" pitchFamily="2" charset="0"/>
              </a:rPr>
              <a:t>to immediately apply a patch, use the patch </a:t>
            </a:r>
            <a:r>
              <a:rPr lang="en-CA" sz="1200" dirty="0" smtClean="0">
                <a:solidFill>
                  <a:schemeClr val="accent1"/>
                </a:solidFill>
                <a:latin typeface="+mn-lt"/>
                <a:ea typeface="Roboto Light" panose="02000000000000000000" pitchFamily="2" charset="0"/>
              </a:rPr>
              <a:t>identified </a:t>
            </a:r>
            <a:r>
              <a:rPr lang="en-CA" sz="1200" dirty="0">
                <a:solidFill>
                  <a:schemeClr val="accent1"/>
                </a:solidFill>
                <a:latin typeface="+mn-lt"/>
                <a:ea typeface="Roboto Light" panose="02000000000000000000" pitchFamily="2" charset="0"/>
              </a:rPr>
              <a:t>here: </a:t>
            </a:r>
            <a:r>
              <a:rPr lang="en-CA" sz="1200" dirty="0" smtClean="0">
                <a:solidFill>
                  <a:schemeClr val="accent1"/>
                </a:solidFill>
                <a:latin typeface="+mn-lt"/>
                <a:ea typeface="Roboto Light" panose="02000000000000000000" pitchFamily="2" charset="0"/>
                <a:hlinkClick r:id="rId5"/>
              </a:rPr>
              <a:t>http://www.samba.org/samba/security/</a:t>
            </a:r>
            <a:endParaRPr lang="en-CA" sz="1200" dirty="0">
              <a:solidFill>
                <a:schemeClr val="accent1"/>
              </a:solidFill>
              <a:latin typeface="+mn-lt"/>
              <a:ea typeface="Roboto Light" panose="02000000000000000000" pitchFamily="2" charset="0"/>
            </a:endParaRPr>
          </a:p>
          <a:p>
            <a:pPr algn="l" defTabSz="887553">
              <a:spcAft>
                <a:spcPts val="1165"/>
              </a:spcAft>
            </a:pPr>
            <a:endParaRPr lang="en-CA" sz="1200" kern="1200" dirty="0">
              <a:solidFill>
                <a:schemeClr val="accent1"/>
              </a:solidFill>
              <a:latin typeface="+mn-lt"/>
              <a:ea typeface="Roboto Light" panose="02000000000000000000" pitchFamily="2" charset="0"/>
            </a:endParaRPr>
          </a:p>
        </p:txBody>
      </p:sp>
      <p:sp>
        <p:nvSpPr>
          <p:cNvPr id="7" name="TextBox 6"/>
          <p:cNvSpPr txBox="1"/>
          <p:nvPr/>
        </p:nvSpPr>
        <p:spPr>
          <a:xfrm>
            <a:off x="471569" y="2544869"/>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dirty="0" smtClean="0">
                <a:solidFill>
                  <a:srgbClr val="0070C0"/>
                </a:solidFill>
                <a:ea typeface="Roboto Condensed" charset="0"/>
                <a:cs typeface="Roboto Condensed" charset="0"/>
              </a:rPr>
              <a:t>Threat Mitigation</a:t>
            </a:r>
            <a:endParaRPr lang="en-CA" b="1" kern="1200" dirty="0">
              <a:solidFill>
                <a:srgbClr val="0070C0"/>
              </a:solidFill>
              <a:latin typeface="+mj-lt"/>
              <a:ea typeface="Roboto Condensed" charset="0"/>
              <a:cs typeface="Roboto Condensed" charset="0"/>
            </a:endParaRPr>
          </a:p>
        </p:txBody>
      </p:sp>
      <p:sp>
        <p:nvSpPr>
          <p:cNvPr id="8" name="TextBox 7"/>
          <p:cNvSpPr txBox="1"/>
          <p:nvPr/>
        </p:nvSpPr>
        <p:spPr>
          <a:xfrm>
            <a:off x="3238123" y="2544869"/>
            <a:ext cx="3494117" cy="646331"/>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kern="1200" dirty="0" smtClean="0">
                <a:solidFill>
                  <a:srgbClr val="0070C0"/>
                </a:solidFill>
                <a:latin typeface="+mj-lt"/>
                <a:ea typeface="Roboto Condensed" charset="0"/>
                <a:cs typeface="Roboto Condensed" charset="0"/>
              </a:rPr>
              <a:t>Additional Recommendations</a:t>
            </a:r>
            <a:endParaRPr lang="en-CA" b="1" kern="1200" dirty="0">
              <a:solidFill>
                <a:srgbClr val="0070C0"/>
              </a:solidFill>
              <a:latin typeface="+mj-lt"/>
              <a:ea typeface="Roboto Condensed" charset="0"/>
              <a:cs typeface="Roboto Condensed" charset="0"/>
            </a:endParaRPr>
          </a:p>
        </p:txBody>
      </p:sp>
      <p:sp>
        <p:nvSpPr>
          <p:cNvPr id="9" name="TextBox 8"/>
          <p:cNvSpPr txBox="1"/>
          <p:nvPr/>
        </p:nvSpPr>
        <p:spPr>
          <a:xfrm>
            <a:off x="3238123" y="3191200"/>
            <a:ext cx="2882049" cy="1723549"/>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1450" indent="-171450" algn="l" defTabSz="887553">
              <a:spcAft>
                <a:spcPts val="1165"/>
              </a:spcAft>
              <a:buFont typeface="Arial" panose="020B0604020202020204" pitchFamily="34" charset="0"/>
              <a:buChar char="•"/>
            </a:pPr>
            <a:r>
              <a:rPr lang="en-CA" sz="1200" dirty="0" smtClean="0">
                <a:solidFill>
                  <a:schemeClr val="accent1"/>
                </a:solidFill>
                <a:latin typeface="+mn-lt"/>
              </a:rPr>
              <a:t>Ensure that your </a:t>
            </a:r>
            <a:r>
              <a:rPr lang="en-CA" sz="1200" dirty="0">
                <a:solidFill>
                  <a:schemeClr val="accent1"/>
                </a:solidFill>
                <a:latin typeface="+mn-lt"/>
              </a:rPr>
              <a:t>software patching process </a:t>
            </a:r>
            <a:r>
              <a:rPr lang="en-CA" sz="1200" dirty="0" smtClean="0">
                <a:solidFill>
                  <a:schemeClr val="accent1"/>
                </a:solidFill>
                <a:latin typeface="+mn-lt"/>
              </a:rPr>
              <a:t>covers all </a:t>
            </a:r>
            <a:r>
              <a:rPr lang="en-CA" sz="1200" dirty="0">
                <a:solidFill>
                  <a:schemeClr val="accent1"/>
                </a:solidFill>
                <a:latin typeface="+mn-lt"/>
              </a:rPr>
              <a:t>systems </a:t>
            </a:r>
            <a:r>
              <a:rPr lang="en-CA" sz="1200" dirty="0" smtClean="0">
                <a:solidFill>
                  <a:schemeClr val="accent1"/>
                </a:solidFill>
                <a:latin typeface="+mn-lt"/>
              </a:rPr>
              <a:t>and that </a:t>
            </a:r>
            <a:r>
              <a:rPr lang="en-CA" sz="1200" dirty="0">
                <a:solidFill>
                  <a:schemeClr val="accent1"/>
                </a:solidFill>
                <a:latin typeface="+mn-lt"/>
              </a:rPr>
              <a:t>a frequent deployment process </a:t>
            </a:r>
            <a:r>
              <a:rPr lang="en-CA" sz="1200" dirty="0" smtClean="0">
                <a:solidFill>
                  <a:schemeClr val="accent1"/>
                </a:solidFill>
                <a:latin typeface="+mn-lt"/>
              </a:rPr>
              <a:t>exists.</a:t>
            </a:r>
          </a:p>
          <a:p>
            <a:pPr marL="171450" indent="-171450" algn="l" defTabSz="887553">
              <a:spcAft>
                <a:spcPts val="1165"/>
              </a:spcAft>
              <a:buFont typeface="Arial" panose="020B0604020202020204" pitchFamily="34" charset="0"/>
              <a:buChar char="•"/>
            </a:pPr>
            <a:r>
              <a:rPr lang="en-CA" sz="1200" dirty="0" smtClean="0">
                <a:solidFill>
                  <a:schemeClr val="accent1"/>
                </a:solidFill>
                <a:latin typeface="+mn-lt"/>
              </a:rPr>
              <a:t>Implement a </a:t>
            </a:r>
            <a:r>
              <a:rPr lang="en-CA" sz="1200" dirty="0">
                <a:solidFill>
                  <a:schemeClr val="accent1"/>
                </a:solidFill>
                <a:latin typeface="+mn-lt"/>
              </a:rPr>
              <a:t>threat intelligence </a:t>
            </a:r>
            <a:r>
              <a:rPr lang="en-CA" sz="1200" dirty="0" smtClean="0">
                <a:solidFill>
                  <a:schemeClr val="accent1"/>
                </a:solidFill>
                <a:latin typeface="+mn-lt"/>
              </a:rPr>
              <a:t>program to </a:t>
            </a:r>
            <a:r>
              <a:rPr lang="en-CA" sz="1200" dirty="0">
                <a:solidFill>
                  <a:schemeClr val="accent1"/>
                </a:solidFill>
                <a:latin typeface="+mn-lt"/>
              </a:rPr>
              <a:t>stay ahead of future threats and improve incident response times and vulnerability patching efforts.</a:t>
            </a:r>
            <a:endParaRPr lang="en-CA" sz="1200" kern="1200" dirty="0">
              <a:solidFill>
                <a:schemeClr val="accent1"/>
              </a:solidFill>
              <a:latin typeface="+mn-lt"/>
              <a:ea typeface="Roboto Light" panose="02000000000000000000" pitchFamily="2" charset="0"/>
            </a:endParaRPr>
          </a:p>
        </p:txBody>
      </p:sp>
      <p:grpSp>
        <p:nvGrpSpPr>
          <p:cNvPr id="20" name="Group 19"/>
          <p:cNvGrpSpPr/>
          <p:nvPr/>
        </p:nvGrpSpPr>
        <p:grpSpPr>
          <a:xfrm>
            <a:off x="3660310" y="4984367"/>
            <a:ext cx="2677728" cy="1576981"/>
            <a:chOff x="3855669" y="4999161"/>
            <a:chExt cx="2677728" cy="1576981"/>
          </a:xfrm>
        </p:grpSpPr>
        <p:sp>
          <p:nvSpPr>
            <p:cNvPr id="10" name="Rectangle 9"/>
            <p:cNvSpPr/>
            <p:nvPr/>
          </p:nvSpPr>
          <p:spPr>
            <a:xfrm>
              <a:off x="4317683" y="5150202"/>
              <a:ext cx="1791664" cy="1144082"/>
            </a:xfrm>
            <a:prstGeom prst="rect">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400" dirty="0"/>
            </a:p>
          </p:txBody>
        </p:sp>
        <p:sp>
          <p:nvSpPr>
            <p:cNvPr id="14" name="Freeform 13"/>
            <p:cNvSpPr/>
            <p:nvPr/>
          </p:nvSpPr>
          <p:spPr>
            <a:xfrm>
              <a:off x="5406558" y="5982981"/>
              <a:ext cx="1126839" cy="593161"/>
            </a:xfrm>
            <a:custGeom>
              <a:avLst/>
              <a:gdLst>
                <a:gd name="connsiteX0" fmla="*/ 0 w 1318520"/>
                <a:gd name="connsiteY0" fmla="*/ 219758 h 1318520"/>
                <a:gd name="connsiteX1" fmla="*/ 219758 w 1318520"/>
                <a:gd name="connsiteY1" fmla="*/ 0 h 1318520"/>
                <a:gd name="connsiteX2" fmla="*/ 1098762 w 1318520"/>
                <a:gd name="connsiteY2" fmla="*/ 0 h 1318520"/>
                <a:gd name="connsiteX3" fmla="*/ 1318520 w 1318520"/>
                <a:gd name="connsiteY3" fmla="*/ 219758 h 1318520"/>
                <a:gd name="connsiteX4" fmla="*/ 1318520 w 1318520"/>
                <a:gd name="connsiteY4" fmla="*/ 1098762 h 1318520"/>
                <a:gd name="connsiteX5" fmla="*/ 1098762 w 1318520"/>
                <a:gd name="connsiteY5" fmla="*/ 1318520 h 1318520"/>
                <a:gd name="connsiteX6" fmla="*/ 219758 w 1318520"/>
                <a:gd name="connsiteY6" fmla="*/ 1318520 h 1318520"/>
                <a:gd name="connsiteX7" fmla="*/ 0 w 1318520"/>
                <a:gd name="connsiteY7" fmla="*/ 1098762 h 1318520"/>
                <a:gd name="connsiteX8" fmla="*/ 0 w 1318520"/>
                <a:gd name="connsiteY8" fmla="*/ 219758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20" h="1318520">
                  <a:moveTo>
                    <a:pt x="0" y="219758"/>
                  </a:moveTo>
                  <a:cubicBezTo>
                    <a:pt x="0" y="98389"/>
                    <a:pt x="98389" y="0"/>
                    <a:pt x="219758" y="0"/>
                  </a:cubicBezTo>
                  <a:lnTo>
                    <a:pt x="1098762" y="0"/>
                  </a:lnTo>
                  <a:cubicBezTo>
                    <a:pt x="1220131" y="0"/>
                    <a:pt x="1318520" y="98389"/>
                    <a:pt x="1318520" y="219758"/>
                  </a:cubicBezTo>
                  <a:lnTo>
                    <a:pt x="1318520" y="1098762"/>
                  </a:lnTo>
                  <a:cubicBezTo>
                    <a:pt x="1318520" y="1220131"/>
                    <a:pt x="1220131" y="1318520"/>
                    <a:pt x="1098762" y="1318520"/>
                  </a:cubicBezTo>
                  <a:lnTo>
                    <a:pt x="219758" y="1318520"/>
                  </a:lnTo>
                  <a:cubicBezTo>
                    <a:pt x="98389" y="1318520"/>
                    <a:pt x="0" y="1220131"/>
                    <a:pt x="0" y="1098762"/>
                  </a:cubicBezTo>
                  <a:lnTo>
                    <a:pt x="0" y="219758"/>
                  </a:lnTo>
                  <a:close/>
                </a:path>
              </a:pathLst>
            </a:custGeom>
            <a:solidFill>
              <a:schemeClr val="accent2">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85" tIns="110085" rIns="110085" bIns="11008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rtl="0">
                <a:lnSpc>
                  <a:spcPct val="90000"/>
                </a:lnSpc>
                <a:spcBef>
                  <a:spcPct val="0"/>
                </a:spcBef>
                <a:spcAft>
                  <a:spcPct val="35000"/>
                </a:spcAft>
              </a:pPr>
              <a:r>
                <a:rPr lang="en-CA" sz="1100" kern="1200" dirty="0" smtClean="0">
                  <a:solidFill>
                    <a:schemeClr val="tx1"/>
                  </a:solidFill>
                </a:rPr>
                <a:t>Threat Intelligence</a:t>
              </a:r>
              <a:endParaRPr lang="en-CA" sz="1100" kern="1200" dirty="0">
                <a:solidFill>
                  <a:schemeClr val="tx1"/>
                </a:solidFill>
              </a:endParaRPr>
            </a:p>
          </p:txBody>
        </p:sp>
        <p:sp>
          <p:nvSpPr>
            <p:cNvPr id="15" name="TextBox 56"/>
            <p:cNvSpPr txBox="1"/>
            <p:nvPr/>
          </p:nvSpPr>
          <p:spPr>
            <a:xfrm>
              <a:off x="4706193" y="5518086"/>
              <a:ext cx="87221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800" b="1" dirty="0" smtClean="0">
                  <a:latin typeface="+mn-lt"/>
                </a:rPr>
                <a:t>Threat</a:t>
              </a:r>
            </a:p>
            <a:p>
              <a:pPr algn="ctr"/>
              <a:r>
                <a:rPr lang="en-CA" sz="800" b="1" dirty="0" smtClean="0">
                  <a:latin typeface="+mn-lt"/>
                </a:rPr>
                <a:t>Collaboration Environment</a:t>
              </a:r>
              <a:endParaRPr lang="en-CA" sz="800" b="1" dirty="0">
                <a:latin typeface="+mn-lt"/>
              </a:endParaRPr>
            </a:p>
          </p:txBody>
        </p:sp>
        <p:sp>
          <p:nvSpPr>
            <p:cNvPr id="16" name="Freeform 15"/>
            <p:cNvSpPr/>
            <p:nvPr/>
          </p:nvSpPr>
          <p:spPr>
            <a:xfrm>
              <a:off x="3859044" y="5001886"/>
              <a:ext cx="1126839" cy="593161"/>
            </a:xfrm>
            <a:custGeom>
              <a:avLst/>
              <a:gdLst>
                <a:gd name="connsiteX0" fmla="*/ 0 w 1318520"/>
                <a:gd name="connsiteY0" fmla="*/ 219758 h 1318520"/>
                <a:gd name="connsiteX1" fmla="*/ 219758 w 1318520"/>
                <a:gd name="connsiteY1" fmla="*/ 0 h 1318520"/>
                <a:gd name="connsiteX2" fmla="*/ 1098762 w 1318520"/>
                <a:gd name="connsiteY2" fmla="*/ 0 h 1318520"/>
                <a:gd name="connsiteX3" fmla="*/ 1318520 w 1318520"/>
                <a:gd name="connsiteY3" fmla="*/ 219758 h 1318520"/>
                <a:gd name="connsiteX4" fmla="*/ 1318520 w 1318520"/>
                <a:gd name="connsiteY4" fmla="*/ 1098762 h 1318520"/>
                <a:gd name="connsiteX5" fmla="*/ 1098762 w 1318520"/>
                <a:gd name="connsiteY5" fmla="*/ 1318520 h 1318520"/>
                <a:gd name="connsiteX6" fmla="*/ 219758 w 1318520"/>
                <a:gd name="connsiteY6" fmla="*/ 1318520 h 1318520"/>
                <a:gd name="connsiteX7" fmla="*/ 0 w 1318520"/>
                <a:gd name="connsiteY7" fmla="*/ 1098762 h 1318520"/>
                <a:gd name="connsiteX8" fmla="*/ 0 w 1318520"/>
                <a:gd name="connsiteY8" fmla="*/ 219758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20" h="1318520">
                  <a:moveTo>
                    <a:pt x="0" y="219758"/>
                  </a:moveTo>
                  <a:cubicBezTo>
                    <a:pt x="0" y="98389"/>
                    <a:pt x="98389" y="0"/>
                    <a:pt x="219758" y="0"/>
                  </a:cubicBezTo>
                  <a:lnTo>
                    <a:pt x="1098762" y="0"/>
                  </a:lnTo>
                  <a:cubicBezTo>
                    <a:pt x="1220131" y="0"/>
                    <a:pt x="1318520" y="98389"/>
                    <a:pt x="1318520" y="219758"/>
                  </a:cubicBezTo>
                  <a:lnTo>
                    <a:pt x="1318520" y="1098762"/>
                  </a:lnTo>
                  <a:cubicBezTo>
                    <a:pt x="1318520" y="1220131"/>
                    <a:pt x="1220131" y="1318520"/>
                    <a:pt x="1098762" y="1318520"/>
                  </a:cubicBezTo>
                  <a:lnTo>
                    <a:pt x="219758" y="1318520"/>
                  </a:lnTo>
                  <a:cubicBezTo>
                    <a:pt x="98389" y="1318520"/>
                    <a:pt x="0" y="1220131"/>
                    <a:pt x="0" y="1098762"/>
                  </a:cubicBezTo>
                  <a:lnTo>
                    <a:pt x="0" y="219758"/>
                  </a:lnTo>
                  <a:close/>
                </a:path>
              </a:pathLst>
            </a:custGeom>
            <a:solidFill>
              <a:schemeClr val="accent2">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85" tIns="110085" rIns="110085" bIns="11008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rtl="0">
                <a:lnSpc>
                  <a:spcPct val="90000"/>
                </a:lnSpc>
                <a:spcBef>
                  <a:spcPct val="0"/>
                </a:spcBef>
                <a:spcAft>
                  <a:spcPct val="35000"/>
                </a:spcAft>
              </a:pPr>
              <a:r>
                <a:rPr lang="en-CA" sz="1100" dirty="0" smtClean="0">
                  <a:solidFill>
                    <a:schemeClr val="tx1"/>
                  </a:solidFill>
                </a:rPr>
                <a:t>Vulnerability Management</a:t>
              </a:r>
              <a:endParaRPr lang="en-CA" sz="1100" kern="1200" dirty="0">
                <a:solidFill>
                  <a:schemeClr val="tx1"/>
                </a:solidFill>
              </a:endParaRPr>
            </a:p>
          </p:txBody>
        </p:sp>
        <p:sp>
          <p:nvSpPr>
            <p:cNvPr id="17" name="Freeform 16"/>
            <p:cNvSpPr/>
            <p:nvPr/>
          </p:nvSpPr>
          <p:spPr>
            <a:xfrm>
              <a:off x="5400092" y="4999161"/>
              <a:ext cx="1126839" cy="593161"/>
            </a:xfrm>
            <a:custGeom>
              <a:avLst/>
              <a:gdLst>
                <a:gd name="connsiteX0" fmla="*/ 0 w 1318520"/>
                <a:gd name="connsiteY0" fmla="*/ 219758 h 1318520"/>
                <a:gd name="connsiteX1" fmla="*/ 219758 w 1318520"/>
                <a:gd name="connsiteY1" fmla="*/ 0 h 1318520"/>
                <a:gd name="connsiteX2" fmla="*/ 1098762 w 1318520"/>
                <a:gd name="connsiteY2" fmla="*/ 0 h 1318520"/>
                <a:gd name="connsiteX3" fmla="*/ 1318520 w 1318520"/>
                <a:gd name="connsiteY3" fmla="*/ 219758 h 1318520"/>
                <a:gd name="connsiteX4" fmla="*/ 1318520 w 1318520"/>
                <a:gd name="connsiteY4" fmla="*/ 1098762 h 1318520"/>
                <a:gd name="connsiteX5" fmla="*/ 1098762 w 1318520"/>
                <a:gd name="connsiteY5" fmla="*/ 1318520 h 1318520"/>
                <a:gd name="connsiteX6" fmla="*/ 219758 w 1318520"/>
                <a:gd name="connsiteY6" fmla="*/ 1318520 h 1318520"/>
                <a:gd name="connsiteX7" fmla="*/ 0 w 1318520"/>
                <a:gd name="connsiteY7" fmla="*/ 1098762 h 1318520"/>
                <a:gd name="connsiteX8" fmla="*/ 0 w 1318520"/>
                <a:gd name="connsiteY8" fmla="*/ 219758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20" h="1318520">
                  <a:moveTo>
                    <a:pt x="0" y="219758"/>
                  </a:moveTo>
                  <a:cubicBezTo>
                    <a:pt x="0" y="98389"/>
                    <a:pt x="98389" y="0"/>
                    <a:pt x="219758" y="0"/>
                  </a:cubicBezTo>
                  <a:lnTo>
                    <a:pt x="1098762" y="0"/>
                  </a:lnTo>
                  <a:cubicBezTo>
                    <a:pt x="1220131" y="0"/>
                    <a:pt x="1318520" y="98389"/>
                    <a:pt x="1318520" y="219758"/>
                  </a:cubicBezTo>
                  <a:lnTo>
                    <a:pt x="1318520" y="1098762"/>
                  </a:lnTo>
                  <a:cubicBezTo>
                    <a:pt x="1318520" y="1220131"/>
                    <a:pt x="1220131" y="1318520"/>
                    <a:pt x="1098762" y="1318520"/>
                  </a:cubicBezTo>
                  <a:lnTo>
                    <a:pt x="219758" y="1318520"/>
                  </a:lnTo>
                  <a:cubicBezTo>
                    <a:pt x="98389" y="1318520"/>
                    <a:pt x="0" y="1220131"/>
                    <a:pt x="0" y="1098762"/>
                  </a:cubicBezTo>
                  <a:lnTo>
                    <a:pt x="0" y="219758"/>
                  </a:lnTo>
                  <a:close/>
                </a:path>
              </a:pathLst>
            </a:custGeom>
            <a:solidFill>
              <a:schemeClr val="accent2">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85" tIns="110085" rIns="110085" bIns="11008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rtl="0">
                <a:lnSpc>
                  <a:spcPct val="90000"/>
                </a:lnSpc>
                <a:spcBef>
                  <a:spcPct val="0"/>
                </a:spcBef>
                <a:spcAft>
                  <a:spcPct val="35000"/>
                </a:spcAft>
              </a:pPr>
              <a:r>
                <a:rPr lang="en-CA" sz="1100" dirty="0" smtClean="0">
                  <a:solidFill>
                    <a:schemeClr val="tx1"/>
                  </a:solidFill>
                </a:rPr>
                <a:t>Security Operations</a:t>
              </a:r>
              <a:endParaRPr lang="en-CA" sz="1100" kern="1200" dirty="0">
                <a:solidFill>
                  <a:schemeClr val="tx1"/>
                </a:solidFill>
              </a:endParaRPr>
            </a:p>
          </p:txBody>
        </p:sp>
        <p:sp>
          <p:nvSpPr>
            <p:cNvPr id="18" name="Freeform 17"/>
            <p:cNvSpPr/>
            <p:nvPr/>
          </p:nvSpPr>
          <p:spPr>
            <a:xfrm>
              <a:off x="3855669" y="5968187"/>
              <a:ext cx="1126839" cy="593161"/>
            </a:xfrm>
            <a:custGeom>
              <a:avLst/>
              <a:gdLst>
                <a:gd name="connsiteX0" fmla="*/ 0 w 1318520"/>
                <a:gd name="connsiteY0" fmla="*/ 219758 h 1318520"/>
                <a:gd name="connsiteX1" fmla="*/ 219758 w 1318520"/>
                <a:gd name="connsiteY1" fmla="*/ 0 h 1318520"/>
                <a:gd name="connsiteX2" fmla="*/ 1098762 w 1318520"/>
                <a:gd name="connsiteY2" fmla="*/ 0 h 1318520"/>
                <a:gd name="connsiteX3" fmla="*/ 1318520 w 1318520"/>
                <a:gd name="connsiteY3" fmla="*/ 219758 h 1318520"/>
                <a:gd name="connsiteX4" fmla="*/ 1318520 w 1318520"/>
                <a:gd name="connsiteY4" fmla="*/ 1098762 h 1318520"/>
                <a:gd name="connsiteX5" fmla="*/ 1098762 w 1318520"/>
                <a:gd name="connsiteY5" fmla="*/ 1318520 h 1318520"/>
                <a:gd name="connsiteX6" fmla="*/ 219758 w 1318520"/>
                <a:gd name="connsiteY6" fmla="*/ 1318520 h 1318520"/>
                <a:gd name="connsiteX7" fmla="*/ 0 w 1318520"/>
                <a:gd name="connsiteY7" fmla="*/ 1098762 h 1318520"/>
                <a:gd name="connsiteX8" fmla="*/ 0 w 1318520"/>
                <a:gd name="connsiteY8" fmla="*/ 219758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20" h="1318520">
                  <a:moveTo>
                    <a:pt x="0" y="219758"/>
                  </a:moveTo>
                  <a:cubicBezTo>
                    <a:pt x="0" y="98389"/>
                    <a:pt x="98389" y="0"/>
                    <a:pt x="219758" y="0"/>
                  </a:cubicBezTo>
                  <a:lnTo>
                    <a:pt x="1098762" y="0"/>
                  </a:lnTo>
                  <a:cubicBezTo>
                    <a:pt x="1220131" y="0"/>
                    <a:pt x="1318520" y="98389"/>
                    <a:pt x="1318520" y="219758"/>
                  </a:cubicBezTo>
                  <a:lnTo>
                    <a:pt x="1318520" y="1098762"/>
                  </a:lnTo>
                  <a:cubicBezTo>
                    <a:pt x="1318520" y="1220131"/>
                    <a:pt x="1220131" y="1318520"/>
                    <a:pt x="1098762" y="1318520"/>
                  </a:cubicBezTo>
                  <a:lnTo>
                    <a:pt x="219758" y="1318520"/>
                  </a:lnTo>
                  <a:cubicBezTo>
                    <a:pt x="98389" y="1318520"/>
                    <a:pt x="0" y="1220131"/>
                    <a:pt x="0" y="1098762"/>
                  </a:cubicBezTo>
                  <a:lnTo>
                    <a:pt x="0" y="219758"/>
                  </a:lnTo>
                  <a:close/>
                </a:path>
              </a:pathLst>
            </a:custGeom>
            <a:solidFill>
              <a:schemeClr val="accent2">
                <a:lumMod val="40000"/>
                <a:lumOff val="6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085" tIns="110085" rIns="110085" bIns="110085"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533400" rtl="0">
                <a:lnSpc>
                  <a:spcPct val="90000"/>
                </a:lnSpc>
                <a:spcBef>
                  <a:spcPct val="0"/>
                </a:spcBef>
                <a:spcAft>
                  <a:spcPct val="35000"/>
                </a:spcAft>
              </a:pPr>
              <a:r>
                <a:rPr lang="en-CA" sz="1100" dirty="0" smtClean="0">
                  <a:solidFill>
                    <a:schemeClr val="tx1"/>
                  </a:solidFill>
                </a:rPr>
                <a:t>Incident Response</a:t>
              </a:r>
              <a:endParaRPr lang="en-CA" sz="1100" kern="1200" dirty="0">
                <a:solidFill>
                  <a:schemeClr val="tx1"/>
                </a:solidFill>
              </a:endParaRPr>
            </a:p>
          </p:txBody>
        </p:sp>
      </p:grpSp>
      <p:sp>
        <p:nvSpPr>
          <p:cNvPr id="4" name="TextBox 3"/>
          <p:cNvSpPr txBox="1"/>
          <p:nvPr/>
        </p:nvSpPr>
        <p:spPr>
          <a:xfrm>
            <a:off x="3663685" y="6616172"/>
            <a:ext cx="4940763" cy="215444"/>
          </a:xfrm>
          <a:prstGeom prst="rect">
            <a:avLst/>
          </a:prstGeom>
          <a:noFill/>
        </p:spPr>
        <p:txBody>
          <a:bodyPr wrap="square" rtlCol="0">
            <a:spAutoFit/>
          </a:bodyPr>
          <a:lstStyle/>
          <a:p>
            <a:pPr algn="l"/>
            <a:r>
              <a:rPr lang="en-CA" sz="800" dirty="0" smtClean="0"/>
              <a:t>Diagram from Info-Tech’s </a:t>
            </a:r>
            <a:r>
              <a:rPr lang="en-CA" sz="800" i="1" dirty="0" smtClean="0"/>
              <a:t>Integrate Threat Intelligence Into Your Security Operations </a:t>
            </a:r>
            <a:r>
              <a:rPr lang="en-CA" sz="800" dirty="0" smtClean="0"/>
              <a:t>blueprint</a:t>
            </a:r>
            <a:endParaRPr lang="en-CA" sz="800" dirty="0"/>
          </a:p>
        </p:txBody>
      </p:sp>
    </p:spTree>
    <p:extLst>
      <p:ext uri="{BB962C8B-B14F-4D97-AF65-F5344CB8AC3E}">
        <p14:creationId xmlns:p14="http://schemas.microsoft.com/office/powerpoint/2010/main" val="4026206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663788" y="2665080"/>
            <a:ext cx="2409841" cy="479961"/>
          </a:xfrm>
          <a:prstGeom prst="rect">
            <a:avLst/>
          </a:prstGeom>
        </p:spPr>
      </p:pic>
      <p:sp>
        <p:nvSpPr>
          <p:cNvPr id="5" name="TextBox 4"/>
          <p:cNvSpPr txBox="1"/>
          <p:nvPr/>
        </p:nvSpPr>
        <p:spPr>
          <a:xfrm>
            <a:off x="6264187" y="2751171"/>
            <a:ext cx="2772309" cy="307777"/>
          </a:xfrm>
          <a:prstGeom prst="rect">
            <a:avLst/>
          </a:prstGeom>
          <a:noFill/>
        </p:spPr>
        <p:txBody>
          <a:bodyPr wrap="square" rtlCol="0">
            <a:spAutoFit/>
          </a:bodyPr>
          <a:lstStyle/>
          <a:p>
            <a:pPr algn="ctr"/>
            <a:r>
              <a:rPr lang="en-CA" sz="1400" dirty="0">
                <a:solidFill>
                  <a:srgbClr val="FFFFFF"/>
                </a:solidFill>
                <a:latin typeface="+mj-lt"/>
                <a:ea typeface="Roboto Condensed" charset="0"/>
                <a:cs typeface="Roboto Condensed" charset="0"/>
              </a:rPr>
              <a:t>Welcome </a:t>
            </a:r>
            <a:r>
              <a:rPr lang="en-CA" sz="1400" dirty="0" smtClean="0">
                <a:solidFill>
                  <a:srgbClr val="FFFFFF"/>
                </a:solidFill>
                <a:latin typeface="+mj-lt"/>
                <a:ea typeface="Roboto Condensed" charset="0"/>
                <a:cs typeface="Roboto Condensed" charset="0"/>
              </a:rPr>
              <a:t>to </a:t>
            </a:r>
            <a:r>
              <a:rPr lang="en-CA" sz="1400" dirty="0">
                <a:solidFill>
                  <a:srgbClr val="FFFFFF"/>
                </a:solidFill>
                <a:latin typeface="+mj-lt"/>
                <a:ea typeface="Roboto Condensed" charset="0"/>
                <a:cs typeface="Roboto Condensed" charset="0"/>
              </a:rPr>
              <a:t>our </a:t>
            </a:r>
            <a:r>
              <a:rPr lang="en-CA" sz="1400" dirty="0" smtClean="0">
                <a:solidFill>
                  <a:srgbClr val="FFFFFF"/>
                </a:solidFill>
                <a:latin typeface="+mj-lt"/>
                <a:ea typeface="Roboto Condensed" charset="0"/>
                <a:cs typeface="Roboto Condensed" charset="0"/>
              </a:rPr>
              <a:t>team</a:t>
            </a:r>
            <a:r>
              <a:rPr lang="en-CA" sz="1400"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218262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 y="-2219"/>
            <a:ext cx="9144000" cy="6858000"/>
          </a:xfrm>
          <a:prstGeom prst="rect">
            <a:avLst/>
          </a:prstGeom>
        </p:spPr>
      </p:pic>
      <p:sp>
        <p:nvSpPr>
          <p:cNvPr id="11" name="TextBox 10"/>
          <p:cNvSpPr txBox="1"/>
          <p:nvPr/>
        </p:nvSpPr>
        <p:spPr>
          <a:xfrm>
            <a:off x="-360548" y="800708"/>
            <a:ext cx="3658382" cy="1017202"/>
          </a:xfrm>
          <a:prstGeom prst="rect">
            <a:avLst/>
          </a:prstGeom>
          <a:noFill/>
        </p:spPr>
        <p:txBody>
          <a:bodyPr wrap="square" rtlCol="0">
            <a:spAutoFit/>
          </a:bodyPr>
          <a:lstStyle/>
          <a:p>
            <a:pPr marL="534988" algn="r">
              <a:lnSpc>
                <a:spcPct val="90000"/>
              </a:lnSpc>
              <a:spcAft>
                <a:spcPts val="300"/>
              </a:spcAft>
            </a:pPr>
            <a:r>
              <a:rPr lang="en-CA" sz="3200" b="1" dirty="0" smtClean="0">
                <a:solidFill>
                  <a:schemeClr val="accent1"/>
                </a:solidFill>
                <a:latin typeface="+mn-lt"/>
                <a:ea typeface="Montserrat Light" charset="0"/>
                <a:cs typeface="Montserrat Light" charset="0"/>
              </a:rPr>
              <a:t>Threat Briefing </a:t>
            </a:r>
          </a:p>
          <a:p>
            <a:pPr marL="534988" algn="r">
              <a:lnSpc>
                <a:spcPct val="90000"/>
              </a:lnSpc>
              <a:spcAft>
                <a:spcPts val="300"/>
              </a:spcAft>
            </a:pPr>
            <a:r>
              <a:rPr lang="en-CA" sz="3200" b="1" dirty="0" smtClean="0">
                <a:solidFill>
                  <a:schemeClr val="accent1"/>
                </a:solidFill>
                <a:latin typeface="+mn-lt"/>
                <a:ea typeface="Montserrat Black" charset="0"/>
                <a:cs typeface="Montserrat Black" charset="0"/>
              </a:rPr>
              <a:t>Analysts</a:t>
            </a:r>
            <a:endParaRPr lang="en-CA" sz="3200" b="1" spc="300" dirty="0">
              <a:solidFill>
                <a:schemeClr val="accent1"/>
              </a:solidFill>
              <a:latin typeface="+mn-lt"/>
              <a:ea typeface="Montserrat Black" charset="0"/>
              <a:cs typeface="Montserrat Black" charset="0"/>
            </a:endParaRPr>
          </a:p>
        </p:txBody>
      </p:sp>
      <p:grpSp>
        <p:nvGrpSpPr>
          <p:cNvPr id="10" name="Group 1"/>
          <p:cNvGrpSpPr/>
          <p:nvPr/>
        </p:nvGrpSpPr>
        <p:grpSpPr>
          <a:xfrm>
            <a:off x="3770098" y="2387298"/>
            <a:ext cx="5231386" cy="983930"/>
            <a:chOff x="3912614" y="4137258"/>
            <a:chExt cx="5231386" cy="983930"/>
          </a:xfrm>
        </p:grpSpPr>
        <p:sp>
          <p:nvSpPr>
            <p:cNvPr id="7" name="Title 2"/>
            <p:cNvSpPr txBox="1">
              <a:spLocks/>
            </p:cNvSpPr>
            <p:nvPr/>
          </p:nvSpPr>
          <p:spPr>
            <a:xfrm>
              <a:off x="4985030" y="4197175"/>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smtClean="0">
                  <a:solidFill>
                    <a:schemeClr val="accent1"/>
                  </a:solidFill>
                  <a:ea typeface="Roboto Condensed" charset="0"/>
                  <a:cs typeface="Roboto Condensed" charset="0"/>
                </a:rPr>
                <a:t>Edward Gray</a:t>
              </a:r>
              <a:r>
                <a:rPr lang="en-CA" sz="2400" b="0" dirty="0" smtClean="0">
                  <a:solidFill>
                    <a:schemeClr val="accent1"/>
                  </a:solidFill>
                  <a:ea typeface="Roboto Condensed" charset="0"/>
                  <a:cs typeface="Roboto Condensed" charset="0"/>
                </a:rPr>
                <a:t/>
              </a:r>
              <a:br>
                <a:rPr lang="en-CA" sz="2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5" name="Picture 2" descr="https://photos-4.dropbox.com/t/2/AAA0R3oD0lDVbOtEJ7oK4gWXy7GpKq6EA_13xNfx36qAww/12/28285834/jpeg/32x32/3/1476396000/0/2/Info~Tech%20L3-109-Edit.jpg/EMCVpRUY5vYSIAcoBw/W_WQ0pypCBPA927vsqSwzKlDtIgA6SfeuC6ryJmUqso?size_mode=3&amp;dl=0&amp;size=800x6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2614" y="4137258"/>
              <a:ext cx="983930" cy="98393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2"/>
          <p:cNvSpPr txBox="1">
            <a:spLocks/>
          </p:cNvSpPr>
          <p:nvPr/>
        </p:nvSpPr>
        <p:spPr>
          <a:xfrm>
            <a:off x="35496" y="4380066"/>
            <a:ext cx="342038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TJ Minichillo, MBA, CISSP</a:t>
            </a:r>
            <a:r>
              <a:rPr lang="en-CA" sz="2400" b="0" dirty="0" smtClean="0">
                <a:solidFill>
                  <a:schemeClr val="accent1">
                    <a:lumMod val="75000"/>
                  </a:schemeClr>
                </a:solidFill>
                <a:latin typeface="+mj-lt"/>
                <a:ea typeface="Roboto Condensed" charset="0"/>
                <a:cs typeface="Roboto Condensed" charset="0"/>
              </a:rPr>
              <a:t/>
            </a:r>
            <a:br>
              <a:rPr lang="en-CA" sz="2400" b="0" dirty="0" smtClean="0">
                <a:solidFill>
                  <a:schemeClr val="accent1">
                    <a:lumMod val="75000"/>
                  </a:schemeClr>
                </a:solidFill>
                <a:latin typeface="+mj-lt"/>
                <a:ea typeface="Roboto Condensed" charset="0"/>
                <a:cs typeface="Roboto Condensed" charset="0"/>
              </a:rPr>
            </a:br>
            <a:r>
              <a:rPr lang="en-CA" sz="1400" b="0" dirty="0">
                <a:solidFill>
                  <a:schemeClr val="accent1"/>
                </a:solidFill>
                <a:ea typeface="Roboto Condensed" charset="0"/>
                <a:cs typeface="Roboto Condensed" charset="0"/>
              </a:rPr>
              <a:t>Senior Director </a:t>
            </a:r>
            <a:endParaRPr lang="en-CA" sz="1400" b="0" dirty="0" smtClean="0">
              <a:solidFill>
                <a:schemeClr val="accent1"/>
              </a:solidFill>
              <a:ea typeface="Roboto Condensed" charset="0"/>
              <a:cs typeface="Roboto Condensed" charset="0"/>
            </a:endParaRPr>
          </a:p>
          <a:p>
            <a:r>
              <a:rPr lang="en-CA" sz="1400" b="0" dirty="0" smtClean="0">
                <a:solidFill>
                  <a:schemeClr val="accent1"/>
                </a:solidFill>
                <a:ea typeface="Roboto Condensed" charset="0"/>
                <a:cs typeface="Roboto Condensed" charset="0"/>
              </a:rPr>
              <a:t>Security, Risk &amp; Compliance</a:t>
            </a:r>
            <a:r>
              <a:rPr lang="en-CA" sz="1400" b="0" dirty="0">
                <a:solidFill>
                  <a:schemeClr val="accent1"/>
                </a:solidFill>
                <a:ea typeface="Roboto Condensed" charset="0"/>
                <a:cs typeface="Roboto Condensed" charset="0"/>
              </a:rPr>
              <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a:t>
            </a:r>
            <a:r>
              <a:rPr lang="en-CA" sz="1400" b="0" dirty="0" smtClean="0">
                <a:solidFill>
                  <a:schemeClr val="accent1"/>
                </a:solidFill>
                <a:ea typeface="Roboto Condensed" charset="0"/>
                <a:cs typeface="Roboto Condensed" charset="0"/>
              </a:rPr>
              <a:t>Group</a:t>
            </a:r>
            <a:endParaRPr lang="en-CA" sz="1400" b="0" dirty="0">
              <a:solidFill>
                <a:schemeClr val="accent1"/>
              </a:solidFill>
              <a:ea typeface="Roboto Condensed" charset="0"/>
              <a:cs typeface="Roboto Condensed" charset="0"/>
            </a:endParaRPr>
          </a:p>
        </p:txBody>
      </p:sp>
      <p:pic>
        <p:nvPicPr>
          <p:cNvPr id="12" name="Picture 4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50711" y="2972974"/>
            <a:ext cx="989951" cy="1069834"/>
          </a:xfrm>
          <a:prstGeom prst="rect">
            <a:avLst/>
          </a:prstGeom>
        </p:spPr>
      </p:pic>
      <p:grpSp>
        <p:nvGrpSpPr>
          <p:cNvPr id="25" name="Group 18"/>
          <p:cNvGrpSpPr/>
          <p:nvPr/>
        </p:nvGrpSpPr>
        <p:grpSpPr>
          <a:xfrm>
            <a:off x="3770098" y="1305971"/>
            <a:ext cx="5373902" cy="1008620"/>
            <a:chOff x="3875579" y="4388575"/>
            <a:chExt cx="5373902" cy="1008620"/>
          </a:xfrm>
        </p:grpSpPr>
        <p:pic>
          <p:nvPicPr>
            <p:cNvPr id="18"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5579" y="4388575"/>
              <a:ext cx="1008620" cy="1008620"/>
            </a:xfrm>
            <a:prstGeom prst="rect">
              <a:avLst/>
            </a:prstGeom>
            <a:effectLst/>
          </p:spPr>
        </p:pic>
        <p:sp>
          <p:nvSpPr>
            <p:cNvPr id="20" name="Title 2"/>
            <p:cNvSpPr txBox="1">
              <a:spLocks/>
            </p:cNvSpPr>
            <p:nvPr/>
          </p:nvSpPr>
          <p:spPr>
            <a:xfrm>
              <a:off x="4960339" y="4388575"/>
              <a:ext cx="4289142" cy="1008620"/>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Cameron Smith</a:t>
              </a:r>
              <a:r>
                <a:rPr lang="en-CA" sz="2400" b="0" dirty="0" smtClean="0">
                  <a:solidFill>
                    <a:schemeClr val="accent1"/>
                  </a:solidFill>
                  <a:ea typeface="Roboto Condensed" charset="0"/>
                  <a:cs typeface="Roboto Condensed" charset="0"/>
                </a:rPr>
                <a:t/>
              </a:r>
              <a:br>
                <a:rPr lang="en-CA" sz="2400" b="0" dirty="0" smtClean="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Sr. Consulting Analyst – Security</a:t>
              </a:r>
              <a:r>
                <a:rPr lang="en-CA" sz="1400" b="0" dirty="0" smtClean="0">
                  <a:solidFill>
                    <a:schemeClr val="accent1"/>
                  </a:solidFill>
                  <a:ea typeface="Roboto Condensed" charset="0"/>
                  <a:cs typeface="Roboto Condensed" charset="0"/>
                </a:rPr>
                <a:t>,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grpSp>
      <p:grpSp>
        <p:nvGrpSpPr>
          <p:cNvPr id="2" name="Group 53"/>
          <p:cNvGrpSpPr/>
          <p:nvPr/>
        </p:nvGrpSpPr>
        <p:grpSpPr>
          <a:xfrm>
            <a:off x="3770098" y="3443935"/>
            <a:ext cx="5208198" cy="985432"/>
            <a:chOff x="3793286" y="4734295"/>
            <a:chExt cx="5208198" cy="985432"/>
          </a:xfrm>
        </p:grpSpPr>
        <p:sp>
          <p:nvSpPr>
            <p:cNvPr id="24" name="Title 2"/>
            <p:cNvSpPr txBox="1">
              <a:spLocks/>
            </p:cNvSpPr>
            <p:nvPr/>
          </p:nvSpPr>
          <p:spPr>
            <a:xfrm>
              <a:off x="4842514" y="4794963"/>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Rita </a:t>
              </a:r>
              <a:r>
                <a:rPr lang="en-CA" sz="2000" dirty="0" smtClean="0">
                  <a:solidFill>
                    <a:schemeClr val="accent1"/>
                  </a:solidFill>
                  <a:ea typeface="Roboto Condensed" charset="0"/>
                  <a:cs typeface="Roboto Condensed" charset="0"/>
                </a:rPr>
                <a:t>Zurbrigg</a:t>
              </a:r>
              <a:endParaRPr lang="en-CA" sz="2000" dirty="0">
                <a:solidFill>
                  <a:schemeClr val="accent1"/>
                </a:solidFill>
                <a:ea typeface="Roboto Condensed" charset="0"/>
                <a:cs typeface="Roboto Condensed" charset="0"/>
              </a:endParaRPr>
            </a:p>
            <a:p>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1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3286" y="4734295"/>
              <a:ext cx="985432" cy="985432"/>
            </a:xfrm>
            <a:prstGeom prst="rect">
              <a:avLst/>
            </a:prstGeom>
          </p:spPr>
        </p:pic>
      </p:grpSp>
      <p:grpSp>
        <p:nvGrpSpPr>
          <p:cNvPr id="3" name="Group 57"/>
          <p:cNvGrpSpPr/>
          <p:nvPr/>
        </p:nvGrpSpPr>
        <p:grpSpPr>
          <a:xfrm>
            <a:off x="3770098" y="4502075"/>
            <a:ext cx="5206696" cy="983930"/>
            <a:chOff x="3794788" y="5726910"/>
            <a:chExt cx="5206696" cy="983930"/>
          </a:xfrm>
        </p:grpSpPr>
        <p:sp>
          <p:nvSpPr>
            <p:cNvPr id="30" name="Title 2"/>
            <p:cNvSpPr txBox="1">
              <a:spLocks/>
            </p:cNvSpPr>
            <p:nvPr/>
          </p:nvSpPr>
          <p:spPr>
            <a:xfrm>
              <a:off x="4842514" y="5786827"/>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a:solidFill>
                    <a:schemeClr val="accent1"/>
                  </a:solidFill>
                  <a:ea typeface="Roboto Condensed" charset="0"/>
                  <a:cs typeface="Roboto Condensed" charset="0"/>
                </a:rPr>
                <a:t>Ian </a:t>
              </a:r>
              <a:r>
                <a:rPr lang="en-CA" sz="2000" dirty="0" smtClean="0">
                  <a:solidFill>
                    <a:schemeClr val="accent1"/>
                  </a:solidFill>
                  <a:ea typeface="Roboto Condensed" charset="0"/>
                  <a:cs typeface="Roboto Condensed" charset="0"/>
                </a:rPr>
                <a:t>Mulholland</a:t>
              </a:r>
            </a:p>
            <a:p>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21"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788" y="5726910"/>
              <a:ext cx="983930" cy="983930"/>
            </a:xfrm>
            <a:prstGeom prst="rect">
              <a:avLst/>
            </a:prstGeom>
          </p:spPr>
        </p:pic>
      </p:grpSp>
      <p:grpSp>
        <p:nvGrpSpPr>
          <p:cNvPr id="13" name="Group 52"/>
          <p:cNvGrpSpPr/>
          <p:nvPr/>
        </p:nvGrpSpPr>
        <p:grpSpPr>
          <a:xfrm>
            <a:off x="3770098" y="224644"/>
            <a:ext cx="5231386" cy="1008620"/>
            <a:chOff x="3770098" y="1412268"/>
            <a:chExt cx="5231386" cy="1008620"/>
          </a:xfrm>
        </p:grpSpPr>
        <p:sp>
          <p:nvSpPr>
            <p:cNvPr id="22" name="Title 2"/>
            <p:cNvSpPr txBox="1">
              <a:spLocks/>
            </p:cNvSpPr>
            <p:nvPr/>
          </p:nvSpPr>
          <p:spPr>
            <a:xfrm>
              <a:off x="4866629" y="1484530"/>
              <a:ext cx="4134855"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000" dirty="0" smtClean="0">
                  <a:solidFill>
                    <a:schemeClr val="accent1"/>
                  </a:solidFill>
                  <a:ea typeface="Roboto Condensed" charset="0"/>
                  <a:cs typeface="Roboto Condensed" charset="0"/>
                </a:rPr>
                <a:t>Filipe </a:t>
              </a:r>
              <a:r>
                <a:rPr lang="en-US" sz="2000" dirty="0">
                  <a:solidFill>
                    <a:schemeClr val="accent1"/>
                  </a:solidFill>
                  <a:ea typeface="Roboto Condensed" charset="0"/>
                  <a:cs typeface="Roboto Condensed" charset="0"/>
                </a:rPr>
                <a:t>De Souza, GSEC</a:t>
              </a:r>
              <a:r>
                <a:rPr lang="en-CA" sz="2000" dirty="0">
                  <a:solidFill>
                    <a:schemeClr val="accent1"/>
                  </a:solidFill>
                  <a:ea typeface="Roboto Condensed" charset="0"/>
                  <a:cs typeface="Roboto Condensed" charset="0"/>
                </a:rPr>
                <a:t/>
              </a:r>
              <a:br>
                <a:rPr lang="en-CA" sz="200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Research </a:t>
              </a:r>
              <a:r>
                <a:rPr lang="en-CA" sz="1400" b="0" dirty="0" smtClean="0">
                  <a:solidFill>
                    <a:schemeClr val="accent1"/>
                  </a:solidFill>
                  <a:ea typeface="Roboto Condensed" charset="0"/>
                  <a:cs typeface="Roboto Condensed" charset="0"/>
                </a:rPr>
                <a:t>Manager – </a:t>
              </a:r>
              <a:r>
                <a:rPr lang="en-CA" sz="1400" b="0" dirty="0">
                  <a:solidFill>
                    <a:schemeClr val="accent1"/>
                  </a:solidFill>
                  <a:ea typeface="Roboto Condensed" charset="0"/>
                  <a:cs typeface="Roboto Condensed" charset="0"/>
                </a:rPr>
                <a:t>Security, Risk &amp; Compliance</a:t>
              </a:r>
              <a:br>
                <a:rPr lang="en-CA" sz="1400" b="0" dirty="0">
                  <a:solidFill>
                    <a:schemeClr val="accent1"/>
                  </a:solidFill>
                  <a:ea typeface="Roboto Condensed" charset="0"/>
                  <a:cs typeface="Roboto Condensed" charset="0"/>
                </a:rPr>
              </a:br>
              <a:r>
                <a:rPr lang="en-CA" sz="1400" b="0" dirty="0">
                  <a:solidFill>
                    <a:schemeClr val="accent1"/>
                  </a:solidFill>
                  <a:ea typeface="Roboto Condensed" charset="0"/>
                  <a:cs typeface="Roboto Condensed" charset="0"/>
                </a:rPr>
                <a:t>Info-Tech Research Group</a:t>
              </a:r>
              <a:br>
                <a:rPr lang="en-CA" sz="1400" b="0" dirty="0">
                  <a:solidFill>
                    <a:schemeClr val="accent1"/>
                  </a:solidFill>
                  <a:ea typeface="Roboto Condensed" charset="0"/>
                  <a:cs typeface="Roboto Condensed" charset="0"/>
                </a:rPr>
              </a:br>
              <a:endParaRPr lang="en-CA" sz="1400" b="0" dirty="0">
                <a:solidFill>
                  <a:schemeClr val="accent1"/>
                </a:solidFill>
                <a:ea typeface="Roboto Condensed" charset="0"/>
                <a:cs typeface="Roboto Condensed" charset="0"/>
              </a:endParaRPr>
            </a:p>
          </p:txBody>
        </p:sp>
        <p:pic>
          <p:nvPicPr>
            <p:cNvPr id="23"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0098" y="1412268"/>
              <a:ext cx="1008620" cy="1008620"/>
            </a:xfrm>
            <a:prstGeom prst="rect">
              <a:avLst/>
            </a:prstGeom>
          </p:spPr>
        </p:pic>
      </p:grpSp>
      <p:grpSp>
        <p:nvGrpSpPr>
          <p:cNvPr id="26" name="Group 1"/>
          <p:cNvGrpSpPr/>
          <p:nvPr/>
        </p:nvGrpSpPr>
        <p:grpSpPr>
          <a:xfrm>
            <a:off x="3770098" y="5608014"/>
            <a:ext cx="5132897" cy="1024025"/>
            <a:chOff x="4011103" y="4137258"/>
            <a:chExt cx="5132897" cy="1024025"/>
          </a:xfrm>
        </p:grpSpPr>
        <p:sp>
          <p:nvSpPr>
            <p:cNvPr id="27" name="Title 2"/>
            <p:cNvSpPr txBox="1">
              <a:spLocks/>
            </p:cNvSpPr>
            <p:nvPr/>
          </p:nvSpPr>
          <p:spPr>
            <a:xfrm>
              <a:off x="4985030" y="4197175"/>
              <a:ext cx="4158970" cy="864096"/>
            </a:xfrm>
            <a:prstGeom prst="rect">
              <a:avLst/>
            </a:prstGeom>
          </p:spPr>
          <p:txBody>
            <a:bodyPr/>
            <a:lst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2000" dirty="0" smtClean="0">
                  <a:solidFill>
                    <a:schemeClr val="accent1"/>
                  </a:solidFill>
                  <a:ea typeface="Roboto Condensed" charset="0"/>
                  <a:cs typeface="Roboto Condensed" charset="0"/>
                </a:rPr>
                <a:t>Azzam Jivraj</a:t>
              </a:r>
              <a:r>
                <a:rPr lang="en-CA" sz="2400" b="0" dirty="0" smtClean="0">
                  <a:solidFill>
                    <a:schemeClr val="accent1"/>
                  </a:solidFill>
                  <a:ea typeface="Roboto Condensed" charset="0"/>
                  <a:cs typeface="Roboto Condensed" charset="0"/>
                </a:rPr>
                <a:t/>
              </a:r>
              <a:br>
                <a:rPr lang="en-CA" sz="2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Consulting Analyst – Security, Risk &amp; Compliance</a:t>
              </a:r>
              <a:br>
                <a:rPr lang="en-CA" sz="1400" b="0" dirty="0" smtClean="0">
                  <a:solidFill>
                    <a:schemeClr val="accent1"/>
                  </a:solidFill>
                  <a:ea typeface="Roboto Condensed" charset="0"/>
                  <a:cs typeface="Roboto Condensed" charset="0"/>
                </a:rPr>
              </a:br>
              <a:r>
                <a:rPr lang="en-CA" sz="1400" b="0" dirty="0" smtClean="0">
                  <a:solidFill>
                    <a:schemeClr val="accent1"/>
                  </a:solidFill>
                  <a:ea typeface="Roboto Condensed" charset="0"/>
                  <a:cs typeface="Roboto Condensed" charset="0"/>
                </a:rPr>
                <a:t>Info-Tech Research Group</a:t>
              </a:r>
              <a:r>
                <a:rPr lang="en-CA" sz="1400" b="0" dirty="0" smtClean="0">
                  <a:ea typeface="Roboto" panose="02000000000000000000" pitchFamily="2" charset="0"/>
                </a:rPr>
                <a:t/>
              </a:r>
              <a:br>
                <a:rPr lang="en-CA" sz="1400" b="0" dirty="0" smtClean="0">
                  <a:ea typeface="Roboto" panose="02000000000000000000" pitchFamily="2" charset="0"/>
                </a:rPr>
              </a:br>
              <a:endParaRPr lang="en-CA" sz="1400" dirty="0"/>
            </a:p>
          </p:txBody>
        </p:sp>
        <p:pic>
          <p:nvPicPr>
            <p:cNvPr id="28"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011103" y="4137258"/>
              <a:ext cx="993582" cy="1024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93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5"/>
            <a:ext cx="9144000" cy="6858000"/>
          </a:xfrm>
          <a:prstGeom prst="rect">
            <a:avLst/>
          </a:prstGeom>
        </p:spPr>
      </p:pic>
      <p:sp>
        <p:nvSpPr>
          <p:cNvPr id="42" name="TextBox 41"/>
          <p:cNvSpPr txBox="1"/>
          <p:nvPr/>
        </p:nvSpPr>
        <p:spPr>
          <a:xfrm>
            <a:off x="-287403" y="1448650"/>
            <a:ext cx="2622176" cy="461665"/>
          </a:xfrm>
          <a:prstGeom prst="rect">
            <a:avLst/>
          </a:prstGeom>
          <a:noFill/>
        </p:spPr>
        <p:txBody>
          <a:bodyPr wrap="square" rtlCol="0">
            <a:spAutoFit/>
          </a:bodyPr>
          <a:lstStyle/>
          <a:p>
            <a:pPr defTabSz="403433"/>
            <a:r>
              <a:rPr lang="en-US" sz="2400" b="1" dirty="0" smtClean="0">
                <a:solidFill>
                  <a:schemeClr val="bg1"/>
                </a:solidFill>
                <a:latin typeface="+mj-lt"/>
                <a:ea typeface="Roboto Condensed" charset="0"/>
                <a:cs typeface="Roboto Condensed" charset="0"/>
              </a:rPr>
              <a:t>Topics</a:t>
            </a:r>
            <a:endParaRPr lang="en-US" sz="2400" b="1" dirty="0">
              <a:solidFill>
                <a:schemeClr val="bg1"/>
              </a:solidFill>
              <a:latin typeface="+mj-lt"/>
              <a:ea typeface="Roboto Condensed" charset="0"/>
              <a:cs typeface="Roboto Condensed" charset="0"/>
            </a:endParaRPr>
          </a:p>
        </p:txBody>
      </p:sp>
      <p:sp>
        <p:nvSpPr>
          <p:cNvPr id="22" name="TextBox 21"/>
          <p:cNvSpPr txBox="1"/>
          <p:nvPr/>
        </p:nvSpPr>
        <p:spPr>
          <a:xfrm>
            <a:off x="6336196" y="332656"/>
            <a:ext cx="2363813" cy="480131"/>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Agenda</a:t>
            </a:r>
            <a:endParaRPr lang="en-CA" sz="2800" b="1" spc="300" dirty="0">
              <a:solidFill>
                <a:schemeClr val="bg1"/>
              </a:solidFill>
              <a:latin typeface="+mn-lt"/>
              <a:ea typeface="Montserrat Black" charset="0"/>
              <a:cs typeface="Montserrat Black" charset="0"/>
            </a:endParaRPr>
          </a:p>
        </p:txBody>
      </p:sp>
      <p:sp>
        <p:nvSpPr>
          <p:cNvPr id="23" name="object 3"/>
          <p:cNvSpPr txBox="1"/>
          <p:nvPr/>
        </p:nvSpPr>
        <p:spPr>
          <a:xfrm>
            <a:off x="539552" y="2348880"/>
            <a:ext cx="5220580" cy="4220451"/>
          </a:xfrm>
          <a:prstGeom prst="rect">
            <a:avLst/>
          </a:prstGeom>
        </p:spPr>
        <p:txBody>
          <a:bodyPr vert="horz" wrap="square" lIns="0" tIns="0" rIns="0" bIns="0" rtlCol="0">
            <a:spAutoFit/>
          </a:bodyPr>
          <a:lstStyle/>
          <a:p>
            <a:pPr marL="11206" marR="186028" algn="l" defTabSz="403433">
              <a:lnSpc>
                <a:spcPct val="104200"/>
              </a:lnSpc>
            </a:pPr>
            <a:r>
              <a:rPr lang="en-US" b="1" spc="-9" dirty="0">
                <a:solidFill>
                  <a:srgbClr val="0070C0"/>
                </a:solidFill>
                <a:latin typeface="+mj-lt"/>
                <a:ea typeface="Roboto Condensed" charset="0"/>
                <a:cs typeface="Roboto Condensed" charset="0"/>
              </a:rPr>
              <a:t>Introduction</a:t>
            </a:r>
            <a:endParaRPr lang="en-US" b="1" dirty="0">
              <a:solidFill>
                <a:srgbClr val="0070C0"/>
              </a:solidFill>
              <a:latin typeface="+mj-lt"/>
              <a:ea typeface="Roboto Condensed" charset="0"/>
              <a:cs typeface="Roboto Condensed" charset="0"/>
            </a:endParaRPr>
          </a:p>
          <a:p>
            <a:pPr marL="11206" marR="186028" algn="l" defTabSz="403433">
              <a:lnSpc>
                <a:spcPct val="104200"/>
              </a:lnSpc>
            </a:pPr>
            <a:endParaRPr lang="en-US" sz="1200"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smtClean="0">
                <a:solidFill>
                  <a:srgbClr val="0070C0"/>
                </a:solidFill>
                <a:latin typeface="+mj-lt"/>
                <a:ea typeface="Roboto Condensed" charset="0"/>
                <a:cs typeface="Roboto Condensed" charset="0"/>
              </a:rPr>
              <a:t>Cybersecurity</a:t>
            </a:r>
            <a:endParaRPr lang="en-CA" b="1" spc="-4" dirty="0">
              <a:solidFill>
                <a:srgbClr val="0070C0"/>
              </a:solidFill>
              <a:latin typeface="+mj-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CA" sz="1600" dirty="0" smtClean="0">
                <a:solidFill>
                  <a:schemeClr val="accent1"/>
                </a:solidFill>
                <a:latin typeface="+mj-lt"/>
                <a:ea typeface="Roboto Condensed" charset="0"/>
                <a:cs typeface="Roboto Condensed" charset="0"/>
              </a:rPr>
              <a:t>IDAM </a:t>
            </a:r>
            <a:r>
              <a:rPr lang="en-CA" sz="1600" dirty="0">
                <a:solidFill>
                  <a:schemeClr val="accent1"/>
                </a:solidFill>
                <a:latin typeface="+mj-lt"/>
                <a:ea typeface="Roboto Condensed" charset="0"/>
                <a:cs typeface="Roboto Condensed" charset="0"/>
              </a:rPr>
              <a:t>platform </a:t>
            </a:r>
            <a:r>
              <a:rPr lang="en-CA" sz="1600" dirty="0" err="1">
                <a:solidFill>
                  <a:schemeClr val="accent1"/>
                </a:solidFill>
                <a:latin typeface="+mj-lt"/>
                <a:ea typeface="Roboto Condensed" charset="0"/>
                <a:cs typeface="Roboto Condensed" charset="0"/>
              </a:rPr>
              <a:t>OneLogin</a:t>
            </a:r>
            <a:r>
              <a:rPr lang="en-CA" sz="1600" dirty="0">
                <a:solidFill>
                  <a:schemeClr val="accent1"/>
                </a:solidFill>
                <a:latin typeface="+mj-lt"/>
                <a:ea typeface="Roboto Condensed" charset="0"/>
                <a:cs typeface="Roboto Condensed" charset="0"/>
              </a:rPr>
              <a:t> security </a:t>
            </a:r>
            <a:r>
              <a:rPr lang="en-CA" sz="1600" dirty="0" smtClean="0">
                <a:solidFill>
                  <a:schemeClr val="accent1"/>
                </a:solidFill>
                <a:latin typeface="+mj-lt"/>
                <a:ea typeface="Roboto Condensed" charset="0"/>
                <a:cs typeface="Roboto Condensed" charset="0"/>
              </a:rPr>
              <a:t>breach</a:t>
            </a:r>
          </a:p>
          <a:p>
            <a:pPr marL="628650" marR="186028" lvl="1" indent="-171450" algn="l" defTabSz="403433">
              <a:lnSpc>
                <a:spcPct val="104200"/>
              </a:lnSpc>
              <a:buFont typeface="Arial" panose="020B0604020202020204" pitchFamily="34" charset="0"/>
              <a:buChar char="•"/>
            </a:pPr>
            <a:r>
              <a:rPr lang="en-CA" sz="1600" dirty="0" smtClean="0">
                <a:solidFill>
                  <a:schemeClr val="accent1"/>
                </a:solidFill>
                <a:latin typeface="+mj-lt"/>
                <a:ea typeface="Roboto Condensed" charset="0"/>
                <a:cs typeface="Roboto Condensed" charset="0"/>
              </a:rPr>
              <a:t>Russian </a:t>
            </a:r>
            <a:r>
              <a:rPr lang="en-CA" sz="1600" dirty="0" err="1">
                <a:solidFill>
                  <a:schemeClr val="accent1"/>
                </a:solidFill>
                <a:latin typeface="+mj-lt"/>
                <a:ea typeface="Roboto Condensed" charset="0"/>
                <a:cs typeface="Roboto Condensed" charset="0"/>
              </a:rPr>
              <a:t>CrashOverride</a:t>
            </a:r>
            <a:r>
              <a:rPr lang="en-CA" sz="1600" dirty="0">
                <a:solidFill>
                  <a:schemeClr val="accent1"/>
                </a:solidFill>
                <a:latin typeface="+mj-lt"/>
                <a:ea typeface="Roboto Condensed" charset="0"/>
                <a:cs typeface="Roboto Condensed" charset="0"/>
              </a:rPr>
              <a:t>/</a:t>
            </a:r>
            <a:r>
              <a:rPr lang="en-CA" sz="1600" dirty="0" err="1">
                <a:solidFill>
                  <a:schemeClr val="accent1"/>
                </a:solidFill>
                <a:latin typeface="+mj-lt"/>
                <a:ea typeface="Roboto Condensed" charset="0"/>
                <a:cs typeface="Roboto Condensed" charset="0"/>
              </a:rPr>
              <a:t>Industroyer</a:t>
            </a:r>
            <a:r>
              <a:rPr lang="en-CA" sz="1600" dirty="0">
                <a:solidFill>
                  <a:schemeClr val="accent1"/>
                </a:solidFill>
                <a:latin typeface="+mj-lt"/>
                <a:ea typeface="Roboto Condensed" charset="0"/>
                <a:cs typeface="Roboto Condensed" charset="0"/>
              </a:rPr>
              <a:t> malware disrupts power </a:t>
            </a:r>
            <a:r>
              <a:rPr lang="en-CA" sz="1600" dirty="0" smtClean="0">
                <a:solidFill>
                  <a:schemeClr val="accent1"/>
                </a:solidFill>
                <a:latin typeface="+mj-lt"/>
                <a:ea typeface="Roboto Condensed" charset="0"/>
                <a:cs typeface="Roboto Condensed" charset="0"/>
              </a:rPr>
              <a:t>grids</a:t>
            </a:r>
            <a:endParaRPr lang="en-CA" sz="1600" dirty="0">
              <a:solidFill>
                <a:schemeClr val="accent1"/>
              </a:solidFill>
              <a:latin typeface="+mj-lt"/>
              <a:ea typeface="Roboto Condensed" charset="0"/>
              <a:cs typeface="Roboto Condensed" charset="0"/>
            </a:endParaRPr>
          </a:p>
          <a:p>
            <a:pPr marL="11206" marR="186028" algn="l" defTabSz="403433">
              <a:lnSpc>
                <a:spcPct val="104200"/>
              </a:lnSpc>
            </a:pPr>
            <a:endParaRPr lang="en-CA" sz="1200"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Threat Actor Campaigns</a:t>
            </a:r>
          </a:p>
          <a:p>
            <a:pPr marL="628650" marR="186028" lvl="1" indent="-171450" algn="l" defTabSz="403433">
              <a:lnSpc>
                <a:spcPct val="104200"/>
              </a:lnSpc>
              <a:buFont typeface="Arial" panose="020B0604020202020204" pitchFamily="34" charset="0"/>
              <a:buChar char="•"/>
            </a:pPr>
            <a:r>
              <a:rPr lang="en-CA" sz="1600" dirty="0" smtClean="0">
                <a:solidFill>
                  <a:schemeClr val="accent1"/>
                </a:solidFill>
                <a:latin typeface="+mj-lt"/>
                <a:ea typeface="Roboto Condensed" charset="0"/>
                <a:cs typeface="Roboto Condensed" charset="0"/>
              </a:rPr>
              <a:t>China-based </a:t>
            </a:r>
            <a:r>
              <a:rPr lang="en-CA" sz="1600" dirty="0">
                <a:solidFill>
                  <a:schemeClr val="accent1"/>
                </a:solidFill>
                <a:latin typeface="+mj-lt"/>
                <a:ea typeface="Roboto Condensed" charset="0"/>
                <a:cs typeface="Roboto Condensed" charset="0"/>
              </a:rPr>
              <a:t>threat actor APT3 </a:t>
            </a:r>
            <a:r>
              <a:rPr lang="en-CA" sz="1600" dirty="0" smtClean="0">
                <a:solidFill>
                  <a:schemeClr val="accent1"/>
                </a:solidFill>
                <a:latin typeface="+mj-lt"/>
                <a:ea typeface="Roboto Condensed" charset="0"/>
                <a:cs typeface="Roboto Condensed" charset="0"/>
              </a:rPr>
              <a:t>links </a:t>
            </a:r>
            <a:r>
              <a:rPr lang="en-CA" sz="1600" dirty="0">
                <a:solidFill>
                  <a:schemeClr val="accent1"/>
                </a:solidFill>
                <a:latin typeface="+mj-lt"/>
                <a:ea typeface="Roboto Condensed" charset="0"/>
                <a:cs typeface="Roboto Condensed" charset="0"/>
              </a:rPr>
              <a:t>to Chinese Ministry of State Security </a:t>
            </a:r>
            <a:endParaRPr lang="en-CA" spc="-4" dirty="0">
              <a:solidFill>
                <a:srgbClr val="636466"/>
              </a:solidFill>
              <a:latin typeface="+mj-lt"/>
              <a:ea typeface="Roboto Condensed" charset="0"/>
              <a:cs typeface="Roboto Condensed" charset="0"/>
            </a:endParaRPr>
          </a:p>
          <a:p>
            <a:pPr algn="l"/>
            <a:endParaRPr lang="en-CA" sz="1200" b="1" spc="-4" dirty="0" smtClean="0">
              <a:solidFill>
                <a:srgbClr val="0070C0"/>
              </a:solidFill>
              <a:latin typeface="+mj-lt"/>
              <a:ea typeface="Roboto Condensed" charset="0"/>
              <a:cs typeface="Roboto Condensed" charset="0"/>
            </a:endParaRPr>
          </a:p>
          <a:p>
            <a:pPr algn="l"/>
            <a:r>
              <a:rPr lang="en-CA" b="1" spc="-4" dirty="0" smtClean="0">
                <a:solidFill>
                  <a:srgbClr val="0070C0"/>
                </a:solidFill>
                <a:latin typeface="+mj-lt"/>
                <a:ea typeface="Roboto Condensed" charset="0"/>
                <a:cs typeface="Roboto Condensed" charset="0"/>
              </a:rPr>
              <a:t>Regulatory</a:t>
            </a:r>
            <a:r>
              <a:rPr lang="en-CA" b="1" spc="-4" dirty="0">
                <a:solidFill>
                  <a:srgbClr val="0070C0"/>
                </a:solidFill>
                <a:latin typeface="+mj-lt"/>
                <a:ea typeface="Roboto Condensed" charset="0"/>
                <a:cs typeface="Roboto Condensed" charset="0"/>
              </a:rPr>
              <a:t>, Legal, and Compliance</a:t>
            </a:r>
            <a:endParaRPr lang="en-CA" b="1" spc="-4" dirty="0">
              <a:solidFill>
                <a:srgbClr val="636466"/>
              </a:solidFill>
              <a:latin typeface="+mj-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CA" sz="1600" dirty="0" smtClean="0">
                <a:solidFill>
                  <a:schemeClr val="accent1"/>
                </a:solidFill>
                <a:latin typeface="+mj-lt"/>
                <a:ea typeface="Roboto Condensed" charset="0"/>
                <a:cs typeface="Roboto Condensed" charset="0"/>
              </a:rPr>
              <a:t>Bell </a:t>
            </a:r>
            <a:r>
              <a:rPr lang="en-CA" sz="1600" dirty="0">
                <a:solidFill>
                  <a:schemeClr val="accent1"/>
                </a:solidFill>
                <a:latin typeface="+mj-lt"/>
                <a:ea typeface="Roboto Condensed" charset="0"/>
                <a:cs typeface="Roboto Condensed" charset="0"/>
              </a:rPr>
              <a:t>Canada data breach </a:t>
            </a:r>
            <a:endParaRPr lang="en-CA" b="1" dirty="0" smtClean="0">
              <a:solidFill>
                <a:srgbClr val="0070C0"/>
              </a:solidFill>
              <a:latin typeface="+mj-lt"/>
              <a:ea typeface="Roboto Condensed" charset="0"/>
              <a:cs typeface="Roboto Condensed" charset="0"/>
            </a:endParaRPr>
          </a:p>
          <a:p>
            <a:pPr algn="l"/>
            <a:endParaRPr lang="en-CA" sz="1200" b="1" dirty="0" smtClean="0">
              <a:solidFill>
                <a:srgbClr val="0070C0"/>
              </a:solidFill>
              <a:latin typeface="+mj-lt"/>
              <a:ea typeface="Roboto Condensed" charset="0"/>
              <a:cs typeface="Roboto Condensed" charset="0"/>
            </a:endParaRPr>
          </a:p>
          <a:p>
            <a:pPr algn="l"/>
            <a:r>
              <a:rPr lang="en-CA" b="1" dirty="0" smtClean="0">
                <a:solidFill>
                  <a:srgbClr val="0070C0"/>
                </a:solidFill>
                <a:latin typeface="+mj-lt"/>
                <a:ea typeface="Roboto Condensed" charset="0"/>
                <a:cs typeface="Roboto Condensed" charset="0"/>
              </a:rPr>
              <a:t>Exploitation </a:t>
            </a:r>
            <a:r>
              <a:rPr lang="en-CA" b="1" dirty="0">
                <a:solidFill>
                  <a:srgbClr val="0070C0"/>
                </a:solidFill>
                <a:latin typeface="+mj-lt"/>
                <a:ea typeface="Roboto Condensed" charset="0"/>
                <a:cs typeface="Roboto Condensed" charset="0"/>
              </a:rPr>
              <a:t>and Tactics</a:t>
            </a:r>
          </a:p>
          <a:p>
            <a:pPr marL="628650" marR="186028" lvl="1" indent="-171450" algn="l" defTabSz="403433">
              <a:lnSpc>
                <a:spcPct val="104200"/>
              </a:lnSpc>
              <a:buFont typeface="Arial" panose="020B0604020202020204" pitchFamily="34" charset="0"/>
              <a:buChar char="•"/>
            </a:pPr>
            <a:r>
              <a:rPr lang="en-CA" sz="1600" dirty="0" smtClean="0">
                <a:solidFill>
                  <a:schemeClr val="accent1"/>
                </a:solidFill>
                <a:latin typeface="+mj-lt"/>
                <a:ea typeface="Roboto Condensed" charset="0"/>
                <a:cs typeface="Roboto Condensed" charset="0"/>
              </a:rPr>
              <a:t>Vault </a:t>
            </a:r>
            <a:r>
              <a:rPr lang="en-CA" sz="1600" dirty="0">
                <a:solidFill>
                  <a:schemeClr val="accent1"/>
                </a:solidFill>
                <a:latin typeface="+mj-lt"/>
                <a:ea typeface="Roboto Condensed" charset="0"/>
                <a:cs typeface="Roboto Condensed" charset="0"/>
              </a:rPr>
              <a:t>7: </a:t>
            </a:r>
            <a:r>
              <a:rPr lang="en-CA" sz="1600" dirty="0" smtClean="0">
                <a:solidFill>
                  <a:schemeClr val="accent1"/>
                </a:solidFill>
                <a:latin typeface="+mj-lt"/>
                <a:ea typeface="Roboto Condensed" charset="0"/>
                <a:cs typeface="Roboto Condensed" charset="0"/>
              </a:rPr>
              <a:t>UPDATE</a:t>
            </a:r>
            <a:endParaRPr lang="en-CA" sz="1600" dirty="0">
              <a:solidFill>
                <a:schemeClr val="accent1"/>
              </a:solidFill>
              <a:latin typeface="+mj-lt"/>
              <a:ea typeface="Roboto Condensed" charset="0"/>
              <a:cs typeface="Roboto Condensed" charset="0"/>
            </a:endParaRPr>
          </a:p>
          <a:p>
            <a:pPr marL="628650" marR="186028" lvl="1" indent="-171450" algn="l" defTabSz="403433">
              <a:lnSpc>
                <a:spcPct val="104200"/>
              </a:lnSpc>
              <a:buFont typeface="Arial" panose="020B0604020202020204" pitchFamily="34" charset="0"/>
              <a:buChar char="•"/>
            </a:pPr>
            <a:r>
              <a:rPr lang="en-CA" sz="1600" dirty="0" smtClean="0">
                <a:solidFill>
                  <a:schemeClr val="accent1"/>
                </a:solidFill>
                <a:latin typeface="+mj-lt"/>
                <a:ea typeface="Roboto Condensed" charset="0"/>
                <a:cs typeface="Roboto Condensed" charset="0"/>
              </a:rPr>
              <a:t>Major </a:t>
            </a:r>
            <a:r>
              <a:rPr lang="en-CA" sz="1600" dirty="0" err="1">
                <a:solidFill>
                  <a:schemeClr val="accent1"/>
                </a:solidFill>
                <a:latin typeface="+mj-lt"/>
                <a:ea typeface="Roboto Condensed" charset="0"/>
                <a:cs typeface="Roboto Condensed" charset="0"/>
              </a:rPr>
              <a:t>RCE</a:t>
            </a:r>
            <a:r>
              <a:rPr lang="en-CA" sz="1600" dirty="0">
                <a:solidFill>
                  <a:schemeClr val="accent1"/>
                </a:solidFill>
                <a:latin typeface="+mj-lt"/>
                <a:ea typeface="Roboto Condensed" charset="0"/>
                <a:cs typeface="Roboto Condensed" charset="0"/>
              </a:rPr>
              <a:t> </a:t>
            </a:r>
            <a:r>
              <a:rPr lang="en-CA" sz="1600" dirty="0" smtClean="0">
                <a:solidFill>
                  <a:schemeClr val="accent1"/>
                </a:solidFill>
                <a:latin typeface="+mj-lt"/>
                <a:ea typeface="Roboto Condensed" charset="0"/>
                <a:cs typeface="Roboto Condensed" charset="0"/>
              </a:rPr>
              <a:t>“</a:t>
            </a:r>
            <a:r>
              <a:rPr lang="en-CA" sz="1600" dirty="0" err="1" smtClean="0">
                <a:solidFill>
                  <a:schemeClr val="accent1"/>
                </a:solidFill>
                <a:latin typeface="+mj-lt"/>
                <a:ea typeface="Roboto Condensed" charset="0"/>
                <a:cs typeface="Roboto Condensed" charset="0"/>
              </a:rPr>
              <a:t>Wormable</a:t>
            </a:r>
            <a:r>
              <a:rPr lang="en-CA" sz="1600" dirty="0" smtClean="0">
                <a:solidFill>
                  <a:schemeClr val="accent1"/>
                </a:solidFill>
                <a:latin typeface="+mj-lt"/>
                <a:ea typeface="Roboto Condensed" charset="0"/>
                <a:cs typeface="Roboto Condensed" charset="0"/>
              </a:rPr>
              <a:t>” </a:t>
            </a:r>
            <a:r>
              <a:rPr lang="en-CA" sz="1600" dirty="0">
                <a:solidFill>
                  <a:schemeClr val="accent1"/>
                </a:solidFill>
                <a:latin typeface="+mj-lt"/>
                <a:ea typeface="Roboto Condensed" charset="0"/>
                <a:cs typeface="Roboto Condensed" charset="0"/>
              </a:rPr>
              <a:t>identified in SAMBA </a:t>
            </a:r>
            <a:r>
              <a:rPr lang="en-CA" sz="1600" dirty="0" smtClean="0">
                <a:solidFill>
                  <a:schemeClr val="accent1"/>
                </a:solidFill>
                <a:latin typeface="+mj-lt"/>
                <a:ea typeface="Roboto Condensed" charset="0"/>
                <a:cs typeface="Roboto Condensed" charset="0"/>
              </a:rPr>
              <a:t>3.5</a:t>
            </a:r>
            <a:endParaRPr lang="en-CA" sz="1600" dirty="0">
              <a:solidFill>
                <a:schemeClr val="accent1"/>
              </a:solidFill>
              <a:latin typeface="+mj-lt"/>
              <a:ea typeface="Roboto Condensed" charset="0"/>
              <a:cs typeface="Roboto Condensed" charset="0"/>
            </a:endParaRPr>
          </a:p>
        </p:txBody>
      </p:sp>
    </p:spTree>
    <p:extLst>
      <p:ext uri="{BB962C8B-B14F-4D97-AF65-F5344CB8AC3E}">
        <p14:creationId xmlns:p14="http://schemas.microsoft.com/office/powerpoint/2010/main" val="157894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512676"/>
            <a:ext cx="2809484" cy="1404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1400" i="1" dirty="0" smtClean="0">
                <a:solidFill>
                  <a:schemeClr val="bg1"/>
                </a:solidFill>
                <a:ea typeface="Montserrat Light" charset="0"/>
                <a:cs typeface="Montserrat Light" charset="0"/>
              </a:rPr>
              <a:t>High-level topics such as threat trends, data breaches, control strategies, and exposure to vulnerabilities that act to broaden your understanding of the cybersecurity impact to business.</a:t>
            </a:r>
            <a:endParaRPr lang="en-CA" sz="1400" i="1" dirty="0">
              <a:solidFill>
                <a:schemeClr val="bg1"/>
              </a:solidFill>
              <a:ea typeface="Montserrat Light" charset="0"/>
              <a:cs typeface="Montserrat Light" charset="0"/>
            </a:endParaRPr>
          </a:p>
        </p:txBody>
      </p:sp>
      <p:sp>
        <p:nvSpPr>
          <p:cNvPr id="4" name="TextBox 3"/>
          <p:cNvSpPr txBox="1"/>
          <p:nvPr/>
        </p:nvSpPr>
        <p:spPr>
          <a:xfrm>
            <a:off x="3599892" y="2106112"/>
            <a:ext cx="5184576" cy="646331"/>
          </a:xfrm>
          <a:prstGeom prst="rect">
            <a:avLst/>
          </a:prstGeom>
          <a:noFill/>
        </p:spPr>
        <p:txBody>
          <a:bodyPr wrap="square" rtlCol="0">
            <a:spAutoFit/>
          </a:bodyPr>
          <a:lstStyle/>
          <a:p>
            <a:pPr algn="l"/>
            <a:r>
              <a:rPr lang="en-CA" sz="3600" b="1" dirty="0" smtClean="0">
                <a:solidFill>
                  <a:schemeClr val="accent1"/>
                </a:solidFill>
                <a:latin typeface="+mn-lt"/>
                <a:ea typeface="Montserrat Black" charset="0"/>
                <a:cs typeface="Montserrat Black" charset="0"/>
              </a:rPr>
              <a:t>Cybersecurity</a:t>
            </a:r>
            <a:endParaRPr lang="en-US" sz="36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2897560"/>
            <a:ext cx="5544108" cy="3051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Officer</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Chief Information Security Officers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Business / Data </a:t>
            </a:r>
            <a:r>
              <a:rPr lang="en-CA" sz="1800" dirty="0" smtClean="0">
                <a:solidFill>
                  <a:schemeClr val="accent1"/>
                </a:solidFill>
                <a:latin typeface="+mj-lt"/>
                <a:ea typeface="Roboto Condensed" charset="0"/>
                <a:cs typeface="Roboto Condensed" charset="0"/>
              </a:rPr>
              <a:t>Owners</a:t>
            </a:r>
            <a:endParaRPr lang="en-CA" sz="1800" dirty="0">
              <a:solidFill>
                <a:schemeClr val="accent1"/>
              </a:solidFill>
              <a:latin typeface="+mj-lt"/>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Legal, Human Resources, and Public Relations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Vulnerability Management</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Incident Responders, Security Operations </a:t>
            </a:r>
          </a:p>
          <a:p>
            <a:pPr marL="285750" lvl="1" indent="-285750">
              <a:buSzPct val="120000"/>
              <a:buFont typeface="Arial" pitchFamily="34" charset="0"/>
              <a:buChar char="•"/>
            </a:pPr>
            <a:r>
              <a:rPr lang="en-CA" sz="1800" dirty="0">
                <a:solidFill>
                  <a:schemeClr val="accent1"/>
                </a:solidFill>
                <a:latin typeface="+mj-lt"/>
                <a:ea typeface="Roboto Condensed" charset="0"/>
                <a:cs typeface="Roboto Condensed" charset="0"/>
              </a:rPr>
              <a:t>IT </a:t>
            </a:r>
            <a:r>
              <a:rPr lang="en-CA" sz="1800" dirty="0" smtClean="0">
                <a:solidFill>
                  <a:schemeClr val="accent1"/>
                </a:solidFill>
                <a:latin typeface="+mj-lt"/>
                <a:ea typeface="Roboto Condensed" charset="0"/>
                <a:cs typeface="Roboto Condensed" charset="0"/>
              </a:rPr>
              <a:t>Professionals</a:t>
            </a:r>
            <a:endParaRPr lang="en-CA" sz="1800" dirty="0">
              <a:solidFill>
                <a:schemeClr val="accent1"/>
              </a:solidFill>
              <a:latin typeface="+mj-lt"/>
              <a:ea typeface="Roboto Condensed" charset="0"/>
              <a:cs typeface="Roboto Condensed" charset="0"/>
            </a:endParaRPr>
          </a:p>
          <a:p>
            <a:endParaRPr lang="en-CA" dirty="0"/>
          </a:p>
        </p:txBody>
      </p:sp>
    </p:spTree>
    <p:extLst>
      <p:ext uri="{BB962C8B-B14F-4D97-AF65-F5344CB8AC3E}">
        <p14:creationId xmlns:p14="http://schemas.microsoft.com/office/powerpoint/2010/main" val="2009233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9142" y="573984"/>
            <a:ext cx="8459338" cy="480131"/>
          </a:xfrm>
          <a:prstGeom prst="rect">
            <a:avLst/>
          </a:prstGeom>
          <a:noFill/>
        </p:spPr>
        <p:txBody>
          <a:bodyPr wrap="square" rtlCol="0">
            <a:spAutoFit/>
          </a:bodyPr>
          <a:lstStyle/>
          <a:p>
            <a:pPr marL="534988" algn="l">
              <a:lnSpc>
                <a:spcPct val="90000"/>
              </a:lnSpc>
              <a:spcAft>
                <a:spcPts val="300"/>
              </a:spcAft>
            </a:pPr>
            <a:r>
              <a:rPr lang="en-CA" sz="2800" b="1" dirty="0">
                <a:solidFill>
                  <a:schemeClr val="bg1"/>
                </a:solidFill>
                <a:ea typeface="Montserrat Black" charset="0"/>
                <a:cs typeface="Montserrat Black" charset="0"/>
              </a:rPr>
              <a:t>IDAM platform </a:t>
            </a:r>
            <a:r>
              <a:rPr lang="en-CA" sz="2800" b="1" dirty="0" err="1">
                <a:solidFill>
                  <a:schemeClr val="bg1"/>
                </a:solidFill>
                <a:ea typeface="Montserrat Black" charset="0"/>
                <a:cs typeface="Montserrat Black" charset="0"/>
              </a:rPr>
              <a:t>OneLogin</a:t>
            </a:r>
            <a:r>
              <a:rPr lang="en-CA" sz="2800" b="1" dirty="0">
                <a:solidFill>
                  <a:schemeClr val="bg1"/>
                </a:solidFill>
                <a:ea typeface="Montserrat Black" charset="0"/>
                <a:cs typeface="Montserrat Black" charset="0"/>
              </a:rPr>
              <a:t> security breach </a:t>
            </a:r>
            <a:endParaRPr lang="en-CA" sz="2800" b="1" spc="300" dirty="0">
              <a:solidFill>
                <a:schemeClr val="bg1"/>
              </a:solidFill>
              <a:ea typeface="Montserrat Black" charset="0"/>
              <a:cs typeface="Montserrat Black" charset="0"/>
            </a:endParaRPr>
          </a:p>
        </p:txBody>
      </p:sp>
      <p:sp>
        <p:nvSpPr>
          <p:cNvPr id="9" name="Rectangle 8"/>
          <p:cNvSpPr/>
          <p:nvPr/>
        </p:nvSpPr>
        <p:spPr>
          <a:xfrm>
            <a:off x="134471" y="2498295"/>
            <a:ext cx="8875059" cy="4027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endParaRPr lang="en-CA" sz="1747" dirty="0">
              <a:solidFill>
                <a:srgbClr val="FFFFFF"/>
              </a:solidFill>
            </a:endParaRPr>
          </a:p>
        </p:txBody>
      </p:sp>
      <p:sp>
        <p:nvSpPr>
          <p:cNvPr id="11" name="TextBox 10"/>
          <p:cNvSpPr txBox="1"/>
          <p:nvPr/>
        </p:nvSpPr>
        <p:spPr>
          <a:xfrm>
            <a:off x="344255" y="2662437"/>
            <a:ext cx="2103510" cy="615553"/>
          </a:xfrm>
          <a:prstGeom prst="rect">
            <a:avLst/>
          </a:prstGeom>
          <a:noFill/>
        </p:spPr>
        <p:txBody>
          <a:bodyPr wrap="square" lIns="0" rtlCol="0">
            <a:spAutoFit/>
          </a:bodyPr>
          <a:lstStyle/>
          <a:p>
            <a:pPr algn="l" defTabSz="887553">
              <a:spcAft>
                <a:spcPts val="1165"/>
              </a:spcAft>
            </a:pPr>
            <a:endParaRPr lang="en-CA" sz="1200" dirty="0" smtClean="0">
              <a:solidFill>
                <a:srgbClr val="333333"/>
              </a:solidFill>
              <a:latin typeface="+mj-lt"/>
              <a:ea typeface="Roboto Light" panose="02000000000000000000" pitchFamily="2" charset="0"/>
            </a:endParaRPr>
          </a:p>
          <a:p>
            <a:pPr algn="l" defTabSz="887553">
              <a:spcAft>
                <a:spcPts val="1165"/>
              </a:spcAft>
            </a:pPr>
            <a:endParaRPr lang="en-CA" sz="1200" dirty="0" smtClean="0">
              <a:solidFill>
                <a:srgbClr val="333333"/>
              </a:solidFill>
              <a:latin typeface="Roboto Light" panose="02000000000000000000" pitchFamily="2" charset="0"/>
              <a:ea typeface="Roboto Light" panose="02000000000000000000" pitchFamily="2" charset="0"/>
            </a:endParaRPr>
          </a:p>
        </p:txBody>
      </p:sp>
      <p:sp>
        <p:nvSpPr>
          <p:cNvPr id="19" name="object 6"/>
          <p:cNvSpPr/>
          <p:nvPr/>
        </p:nvSpPr>
        <p:spPr>
          <a:xfrm>
            <a:off x="209675" y="1393461"/>
            <a:ext cx="398368" cy="398368"/>
          </a:xfrm>
          <a:custGeom>
            <a:avLst/>
            <a:gdLst/>
            <a:ahLst/>
            <a:cxnLst/>
            <a:rect l="l" t="t" r="r" b="b"/>
            <a:pathLst>
              <a:path w="451484" h="451485">
                <a:moveTo>
                  <a:pt x="225552" y="0"/>
                </a:moveTo>
                <a:lnTo>
                  <a:pt x="180093" y="4582"/>
                </a:lnTo>
                <a:lnTo>
                  <a:pt x="137754" y="17724"/>
                </a:lnTo>
                <a:lnTo>
                  <a:pt x="99441" y="38519"/>
                </a:lnTo>
                <a:lnTo>
                  <a:pt x="66060" y="66060"/>
                </a:lnTo>
                <a:lnTo>
                  <a:pt x="38519" y="99441"/>
                </a:lnTo>
                <a:lnTo>
                  <a:pt x="17724" y="137754"/>
                </a:lnTo>
                <a:lnTo>
                  <a:pt x="4582" y="180093"/>
                </a:lnTo>
                <a:lnTo>
                  <a:pt x="0" y="225551"/>
                </a:lnTo>
                <a:lnTo>
                  <a:pt x="4582" y="271010"/>
                </a:lnTo>
                <a:lnTo>
                  <a:pt x="17724" y="313349"/>
                </a:lnTo>
                <a:lnTo>
                  <a:pt x="38519" y="351662"/>
                </a:lnTo>
                <a:lnTo>
                  <a:pt x="66060" y="385043"/>
                </a:lnTo>
                <a:lnTo>
                  <a:pt x="99441" y="412584"/>
                </a:lnTo>
                <a:lnTo>
                  <a:pt x="137754" y="433379"/>
                </a:lnTo>
                <a:lnTo>
                  <a:pt x="180093" y="446521"/>
                </a:lnTo>
                <a:lnTo>
                  <a:pt x="225552" y="451103"/>
                </a:lnTo>
                <a:lnTo>
                  <a:pt x="271010" y="446521"/>
                </a:lnTo>
                <a:lnTo>
                  <a:pt x="313349" y="433379"/>
                </a:lnTo>
                <a:lnTo>
                  <a:pt x="351662" y="412584"/>
                </a:lnTo>
                <a:lnTo>
                  <a:pt x="385043" y="385043"/>
                </a:lnTo>
                <a:lnTo>
                  <a:pt x="412584" y="351662"/>
                </a:lnTo>
                <a:lnTo>
                  <a:pt x="433379" y="313349"/>
                </a:lnTo>
                <a:lnTo>
                  <a:pt x="446521" y="271010"/>
                </a:lnTo>
                <a:lnTo>
                  <a:pt x="451104" y="225551"/>
                </a:lnTo>
                <a:lnTo>
                  <a:pt x="446521" y="180093"/>
                </a:lnTo>
                <a:lnTo>
                  <a:pt x="433379" y="137754"/>
                </a:lnTo>
                <a:lnTo>
                  <a:pt x="412584" y="99441"/>
                </a:lnTo>
                <a:lnTo>
                  <a:pt x="385043" y="66060"/>
                </a:lnTo>
                <a:lnTo>
                  <a:pt x="351662" y="38519"/>
                </a:lnTo>
                <a:lnTo>
                  <a:pt x="313349" y="17724"/>
                </a:lnTo>
                <a:lnTo>
                  <a:pt x="271010" y="4582"/>
                </a:lnTo>
                <a:lnTo>
                  <a:pt x="225552" y="0"/>
                </a:lnTo>
                <a:close/>
              </a:path>
            </a:pathLst>
          </a:custGeom>
          <a:solidFill>
            <a:srgbClr val="E5E5E5"/>
          </a:solidFill>
        </p:spPr>
        <p:txBody>
          <a:bodyPr wrap="square" lIns="0" tIns="0" rIns="0" bIns="0" rtlCol="0"/>
          <a:lstStyle/>
          <a:p>
            <a:pPr defTabSz="403433"/>
            <a:endParaRPr sz="1588" dirty="0">
              <a:solidFill>
                <a:prstClr val="black"/>
              </a:solidFill>
            </a:endParaRPr>
          </a:p>
        </p:txBody>
      </p:sp>
      <p:pic>
        <p:nvPicPr>
          <p:cNvPr id="20" name="Picture 19"/>
          <p:cNvPicPr>
            <a:picLocks noChangeAspect="1"/>
          </p:cNvPicPr>
          <p:nvPr/>
        </p:nvPicPr>
        <p:blipFill>
          <a:blip r:embed="rId4">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65847" y="1414298"/>
            <a:ext cx="313330" cy="31333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61" y="1424963"/>
            <a:ext cx="313330" cy="31333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005708446"/>
              </p:ext>
            </p:extLst>
          </p:nvPr>
        </p:nvGraphicFramePr>
        <p:xfrm>
          <a:off x="162292" y="1906368"/>
          <a:ext cx="4697740" cy="1959796"/>
        </p:xfrm>
        <a:graphic>
          <a:graphicData uri="http://schemas.openxmlformats.org/drawingml/2006/table">
            <a:tbl>
              <a:tblPr firstRow="1" bandRow="1">
                <a:tableStyleId>{F5AB1C69-6EDB-4FF4-983F-18BD219EF322}</a:tableStyleId>
              </a:tblPr>
              <a:tblGrid>
                <a:gridCol w="4697740"/>
              </a:tblGrid>
              <a:tr h="435510">
                <a:tc>
                  <a:txBody>
                    <a:bodyPr/>
                    <a:lstStyle/>
                    <a:p>
                      <a:r>
                        <a:rPr lang="en-CA" dirty="0" err="1" smtClean="0">
                          <a:latin typeface="+mj-lt"/>
                        </a:rPr>
                        <a:t>OneLogin</a:t>
                      </a:r>
                      <a:r>
                        <a:rPr lang="en-CA" dirty="0" smtClean="0">
                          <a:latin typeface="+mj-lt"/>
                        </a:rPr>
                        <a:t> Profile</a:t>
                      </a:r>
                      <a:endParaRPr lang="en-CA" dirty="0">
                        <a:latin typeface="+mj-lt"/>
                      </a:endParaRPr>
                    </a:p>
                  </a:txBody>
                  <a:tcPr/>
                </a:tc>
              </a:tr>
              <a:tr h="1524286">
                <a:tc>
                  <a:txBody>
                    <a:bodyPr/>
                    <a:lstStyle/>
                    <a:p>
                      <a:pPr algn="l" defTabSz="887553">
                        <a:spcAft>
                          <a:spcPts val="1165"/>
                        </a:spcAft>
                      </a:pPr>
                      <a:r>
                        <a:rPr lang="en-CA" sz="1200" kern="1200" dirty="0" smtClean="0">
                          <a:latin typeface="+mn-lt"/>
                        </a:rPr>
                        <a:t>Identity and Access Management (IDAM) platform</a:t>
                      </a:r>
                    </a:p>
                    <a:p>
                      <a:pPr marL="171450" indent="-171450" algn="l" defTabSz="887553">
                        <a:spcAft>
                          <a:spcPts val="1165"/>
                        </a:spcAft>
                        <a:buFont typeface="Arial" panose="020B0604020202020204" pitchFamily="34" charset="0"/>
                        <a:buChar char="•"/>
                      </a:pPr>
                      <a:r>
                        <a:rPr lang="en-CA" sz="1200" kern="1200" dirty="0" smtClean="0">
                          <a:latin typeface="+mn-lt"/>
                        </a:rPr>
                        <a:t>Enables Single Sign-On (SSO)</a:t>
                      </a:r>
                    </a:p>
                    <a:p>
                      <a:pPr marL="171450" indent="-171450" algn="l" defTabSz="887553">
                        <a:spcAft>
                          <a:spcPts val="1165"/>
                        </a:spcAft>
                        <a:buFont typeface="Arial" panose="020B0604020202020204" pitchFamily="34" charset="0"/>
                        <a:buChar char="•"/>
                      </a:pPr>
                      <a:r>
                        <a:rPr lang="en-CA" sz="1200" kern="1200" dirty="0" smtClean="0">
                          <a:latin typeface="+mn-lt"/>
                        </a:rPr>
                        <a:t>Headquartered in San Francisco, CA</a:t>
                      </a:r>
                    </a:p>
                    <a:p>
                      <a:pPr marL="171450" indent="-171450" algn="l" defTabSz="887553">
                        <a:spcAft>
                          <a:spcPts val="1165"/>
                        </a:spcAft>
                        <a:buFont typeface="Arial" panose="020B0604020202020204" pitchFamily="34" charset="0"/>
                        <a:buChar char="•"/>
                      </a:pPr>
                      <a:r>
                        <a:rPr lang="en-CA" sz="1200" kern="1200" dirty="0" smtClean="0">
                          <a:latin typeface="+mn-lt"/>
                        </a:rPr>
                        <a:t>Customers include 2,000 enterprise customers in 44 countries</a:t>
                      </a:r>
                      <a:endParaRPr lang="en-CA" sz="1200" dirty="0">
                        <a:latin typeface="+mn-lt"/>
                      </a:endParaRPr>
                    </a:p>
                  </a:txBody>
                  <a:tcPr anchor="ctr"/>
                </a:tc>
              </a:tr>
            </a:tbl>
          </a:graphicData>
        </a:graphic>
      </p:graphicFrame>
      <p:sp>
        <p:nvSpPr>
          <p:cNvPr id="43" name="Text Box 100"/>
          <p:cNvSpPr txBox="1">
            <a:spLocks noChangeArrowheads="1"/>
          </p:cNvSpPr>
          <p:nvPr/>
        </p:nvSpPr>
        <p:spPr bwMode="gray">
          <a:xfrm>
            <a:off x="1166631" y="5765738"/>
            <a:ext cx="73628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lnSpc>
                <a:spcPct val="85000"/>
              </a:lnSpc>
            </a:pPr>
            <a:r>
              <a:rPr lang="en-US" altLang="en-US" sz="2000">
                <a:solidFill>
                  <a:srgbClr val="FFFFFF"/>
                </a:solidFill>
              </a:rPr>
              <a:t>1</a:t>
            </a:r>
          </a:p>
        </p:txBody>
      </p:sp>
      <p:sp>
        <p:nvSpPr>
          <p:cNvPr id="55" name="Text Box 31"/>
          <p:cNvSpPr txBox="1">
            <a:spLocks noChangeArrowheads="1"/>
          </p:cNvSpPr>
          <p:nvPr/>
        </p:nvSpPr>
        <p:spPr bwMode="gray">
          <a:xfrm>
            <a:off x="2889261" y="7254675"/>
            <a:ext cx="1404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a:t>POINT</a:t>
            </a:r>
          </a:p>
        </p:txBody>
      </p:sp>
      <p:sp>
        <p:nvSpPr>
          <p:cNvPr id="56" name="Text Box 32"/>
          <p:cNvSpPr txBox="1">
            <a:spLocks noChangeArrowheads="1"/>
          </p:cNvSpPr>
          <p:nvPr/>
        </p:nvSpPr>
        <p:spPr bwMode="auto">
          <a:xfrm>
            <a:off x="6635761" y="7254675"/>
            <a:ext cx="1404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a:t>POINT</a:t>
            </a:r>
          </a:p>
        </p:txBody>
      </p:sp>
      <p:grpSp>
        <p:nvGrpSpPr>
          <p:cNvPr id="6" name="Group 5"/>
          <p:cNvGrpSpPr/>
          <p:nvPr/>
        </p:nvGrpSpPr>
        <p:grpSpPr>
          <a:xfrm>
            <a:off x="28752" y="4276290"/>
            <a:ext cx="7395821" cy="2054842"/>
            <a:chOff x="-48453" y="4211855"/>
            <a:chExt cx="7395821" cy="2054842"/>
          </a:xfrm>
        </p:grpSpPr>
        <p:sp>
          <p:nvSpPr>
            <p:cNvPr id="38" name="AutoShape 54"/>
            <p:cNvSpPr>
              <a:spLocks noChangeArrowheads="1"/>
            </p:cNvSpPr>
            <p:nvPr/>
          </p:nvSpPr>
          <p:spPr bwMode="ltGray">
            <a:xfrm>
              <a:off x="344256" y="5158114"/>
              <a:ext cx="6150550" cy="1069369"/>
            </a:xfrm>
            <a:prstGeom prst="rightArrow">
              <a:avLst>
                <a:gd name="adj1" fmla="val 68056"/>
                <a:gd name="adj2" fmla="val 55343"/>
              </a:avLst>
            </a:prstGeom>
            <a:gradFill rotWithShape="1">
              <a:gsLst>
                <a:gs pos="0">
                  <a:schemeClr val="accent2">
                    <a:alpha val="0"/>
                  </a:schemeClr>
                </a:gs>
                <a:gs pos="100000">
                  <a:schemeClr val="accent1"/>
                </a:gs>
              </a:gsLst>
              <a:lin ang="0" scaled="1"/>
            </a:gradFill>
            <a:ln w="19050">
              <a:solidFill>
                <a:srgbClr val="FFFFFF"/>
              </a:solidFill>
              <a:miter lim="800000"/>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2400"/>
            </a:p>
          </p:txBody>
        </p:sp>
        <p:sp>
          <p:nvSpPr>
            <p:cNvPr id="39" name="Line 2"/>
            <p:cNvSpPr>
              <a:spLocks noChangeShapeType="1"/>
            </p:cNvSpPr>
            <p:nvPr/>
          </p:nvSpPr>
          <p:spPr bwMode="gray">
            <a:xfrm flipV="1">
              <a:off x="1454021" y="4461098"/>
              <a:ext cx="0" cy="1017849"/>
            </a:xfrm>
            <a:prstGeom prst="line">
              <a:avLst/>
            </a:prstGeom>
            <a:noFill/>
            <a:ln w="28575">
              <a:solidFill>
                <a:schemeClr val="accent2"/>
              </a:solidFill>
              <a:round/>
              <a:headEnd/>
              <a:tailEnd type="oval" w="sm" len="sm"/>
            </a:ln>
            <a:extLst>
              <a:ext uri="{909E8E84-426E-40DD-AFC4-6F175D3DCCD1}">
                <a14:hiddenFill xmlns:a14="http://schemas.microsoft.com/office/drawing/2010/main">
                  <a:noFill/>
                </a14:hiddenFill>
              </a:ext>
            </a:extLst>
          </p:spPr>
          <p:txBody>
            <a:bodyPr/>
            <a:lstStyle/>
            <a:p>
              <a:endParaRPr lang="en-CA"/>
            </a:p>
          </p:txBody>
        </p:sp>
        <p:sp>
          <p:nvSpPr>
            <p:cNvPr id="40" name="Line 3"/>
            <p:cNvSpPr>
              <a:spLocks noChangeShapeType="1"/>
            </p:cNvSpPr>
            <p:nvPr/>
          </p:nvSpPr>
          <p:spPr bwMode="gray">
            <a:xfrm flipV="1">
              <a:off x="4018924" y="4461098"/>
              <a:ext cx="0" cy="1242028"/>
            </a:xfrm>
            <a:prstGeom prst="line">
              <a:avLst/>
            </a:prstGeom>
            <a:noFill/>
            <a:ln w="28575">
              <a:solidFill>
                <a:schemeClr val="accent2"/>
              </a:solidFill>
              <a:round/>
              <a:headEnd/>
              <a:tailEnd type="oval" w="sm" len="sm"/>
            </a:ln>
            <a:extLst>
              <a:ext uri="{909E8E84-426E-40DD-AFC4-6F175D3DCCD1}">
                <a14:hiddenFill xmlns:a14="http://schemas.microsoft.com/office/drawing/2010/main">
                  <a:noFill/>
                </a14:hiddenFill>
              </a:ext>
            </a:extLst>
          </p:spPr>
          <p:txBody>
            <a:bodyPr/>
            <a:lstStyle/>
            <a:p>
              <a:endParaRPr lang="en-CA"/>
            </a:p>
          </p:txBody>
        </p:sp>
        <p:grpSp>
          <p:nvGrpSpPr>
            <p:cNvPr id="44" name="Group 35"/>
            <p:cNvGrpSpPr>
              <a:grpSpLocks/>
            </p:cNvGrpSpPr>
            <p:nvPr/>
          </p:nvGrpSpPr>
          <p:grpSpPr bwMode="auto">
            <a:xfrm>
              <a:off x="928605" y="5227961"/>
              <a:ext cx="1052243" cy="1038736"/>
              <a:chOff x="1632" y="2205"/>
              <a:chExt cx="746" cy="746"/>
            </a:xfrm>
          </p:grpSpPr>
          <p:sp>
            <p:nvSpPr>
              <p:cNvPr id="45" name="Oval 97"/>
              <p:cNvSpPr>
                <a:spLocks noChangeArrowheads="1"/>
              </p:cNvSpPr>
              <p:nvPr/>
            </p:nvSpPr>
            <p:spPr bwMode="gray">
              <a:xfrm>
                <a:off x="1632" y="2205"/>
                <a:ext cx="746" cy="746"/>
              </a:xfrm>
              <a:prstGeom prst="ellipse">
                <a:avLst/>
              </a:prstGeom>
              <a:solidFill>
                <a:schemeClr val="accent1">
                  <a:alpha val="70195"/>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accent1"/>
                  </a:solidFill>
                </a:endParaRPr>
              </a:p>
            </p:txBody>
          </p:sp>
          <p:sp>
            <p:nvSpPr>
              <p:cNvPr id="46" name="Oval 99"/>
              <p:cNvSpPr>
                <a:spLocks noChangeArrowheads="1"/>
              </p:cNvSpPr>
              <p:nvPr/>
            </p:nvSpPr>
            <p:spPr bwMode="gray">
              <a:xfrm>
                <a:off x="1673" y="2246"/>
                <a:ext cx="663" cy="663"/>
              </a:xfrm>
              <a:prstGeom prst="ellipse">
                <a:avLst/>
              </a:prstGeom>
              <a:solidFill>
                <a:schemeClr val="accent1"/>
              </a:solidFill>
              <a:ln w="19050">
                <a:solidFill>
                  <a:srgbClr val="FFFFFF"/>
                </a:solidFill>
                <a:round/>
                <a:headEnd/>
                <a:tailEnd/>
              </a:ln>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smtClean="0">
                    <a:solidFill>
                      <a:schemeClr val="bg1"/>
                    </a:solidFill>
                  </a:rPr>
                  <a:t>Aug.</a:t>
                </a:r>
              </a:p>
              <a:p>
                <a:pPr eaLnBrk="1" hangingPunct="1"/>
                <a:r>
                  <a:rPr lang="en-US" altLang="en-US" dirty="0" smtClean="0">
                    <a:solidFill>
                      <a:schemeClr val="bg1"/>
                    </a:solidFill>
                  </a:rPr>
                  <a:t>2016</a:t>
                </a:r>
                <a:endParaRPr lang="en-US" altLang="en-US" dirty="0">
                  <a:solidFill>
                    <a:schemeClr val="bg1"/>
                  </a:solidFill>
                </a:endParaRPr>
              </a:p>
            </p:txBody>
          </p:sp>
        </p:grpSp>
        <p:grpSp>
          <p:nvGrpSpPr>
            <p:cNvPr id="48" name="Group 36"/>
            <p:cNvGrpSpPr>
              <a:grpSpLocks/>
            </p:cNvGrpSpPr>
            <p:nvPr/>
          </p:nvGrpSpPr>
          <p:grpSpPr bwMode="auto">
            <a:xfrm>
              <a:off x="3494268" y="5223615"/>
              <a:ext cx="1052243" cy="1038736"/>
              <a:chOff x="2535" y="2205"/>
              <a:chExt cx="746" cy="746"/>
            </a:xfrm>
          </p:grpSpPr>
          <p:sp>
            <p:nvSpPr>
              <p:cNvPr id="49" name="Oval 97"/>
              <p:cNvSpPr>
                <a:spLocks noChangeArrowheads="1"/>
              </p:cNvSpPr>
              <p:nvPr/>
            </p:nvSpPr>
            <p:spPr bwMode="gray">
              <a:xfrm>
                <a:off x="2535" y="2205"/>
                <a:ext cx="746" cy="746"/>
              </a:xfrm>
              <a:prstGeom prst="ellipse">
                <a:avLst/>
              </a:prstGeom>
              <a:solidFill>
                <a:schemeClr val="accent1"/>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chemeClr val="accent1"/>
                  </a:solidFill>
                </a:endParaRPr>
              </a:p>
            </p:txBody>
          </p:sp>
          <p:sp>
            <p:nvSpPr>
              <p:cNvPr id="50" name="Oval 99"/>
              <p:cNvSpPr>
                <a:spLocks noChangeArrowheads="1"/>
              </p:cNvSpPr>
              <p:nvPr/>
            </p:nvSpPr>
            <p:spPr bwMode="gray">
              <a:xfrm>
                <a:off x="2582" y="2246"/>
                <a:ext cx="663" cy="663"/>
              </a:xfrm>
              <a:prstGeom prst="ellipse">
                <a:avLst/>
              </a:prstGeom>
              <a:solidFill>
                <a:schemeClr val="accent1"/>
              </a:solidFill>
              <a:ln w="19050">
                <a:solidFill>
                  <a:srgbClr val="FFFFFF"/>
                </a:solidFill>
                <a:round/>
                <a:headEnd/>
                <a:tailEnd/>
              </a:ln>
            </p:spPr>
            <p:txBody>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smtClean="0">
                    <a:solidFill>
                      <a:schemeClr val="bg1"/>
                    </a:solidFill>
                  </a:rPr>
                  <a:t>May 2017</a:t>
                </a:r>
                <a:endParaRPr lang="en-US" altLang="en-US" dirty="0">
                  <a:solidFill>
                    <a:schemeClr val="bg1"/>
                  </a:solidFill>
                </a:endParaRPr>
              </a:p>
            </p:txBody>
          </p:sp>
        </p:grpSp>
        <p:sp>
          <p:nvSpPr>
            <p:cNvPr id="53" name="Text Box 29"/>
            <p:cNvSpPr txBox="1">
              <a:spLocks noChangeArrowheads="1"/>
            </p:cNvSpPr>
            <p:nvPr/>
          </p:nvSpPr>
          <p:spPr bwMode="gray">
            <a:xfrm>
              <a:off x="1518504" y="4241663"/>
              <a:ext cx="24769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l" defTabSz="887553">
                <a:spcAft>
                  <a:spcPts val="1165"/>
                </a:spcAft>
              </a:pPr>
              <a:r>
                <a:rPr lang="en-CA" sz="1000" dirty="0" err="1" smtClean="0">
                  <a:solidFill>
                    <a:srgbClr val="333333"/>
                  </a:solidFill>
                  <a:ea typeface="Roboto Light" panose="02000000000000000000" pitchFamily="2" charset="0"/>
                </a:rPr>
                <a:t>OneLogin</a:t>
              </a:r>
              <a:r>
                <a:rPr lang="en-CA" sz="1000" dirty="0" smtClean="0">
                  <a:solidFill>
                    <a:srgbClr val="333333"/>
                  </a:solidFill>
                  <a:ea typeface="Roboto Light" panose="02000000000000000000" pitchFamily="2" charset="0"/>
                </a:rPr>
                <a:t> </a:t>
              </a:r>
              <a:r>
                <a:rPr lang="en-CA" sz="1000" dirty="0">
                  <a:solidFill>
                    <a:srgbClr val="333333"/>
                  </a:solidFill>
                  <a:ea typeface="Roboto Light" panose="02000000000000000000" pitchFamily="2" charset="0"/>
                </a:rPr>
                <a:t>announced </a:t>
              </a:r>
              <a:r>
                <a:rPr lang="en-CA" sz="1000" dirty="0">
                  <a:latin typeface="Helvetica" pitchFamily="34" charset="0"/>
                </a:rPr>
                <a:t>an </a:t>
              </a:r>
              <a:r>
                <a:rPr lang="en-CA" sz="1000" dirty="0" smtClean="0">
                  <a:latin typeface="Helvetica" pitchFamily="34" charset="0"/>
                </a:rPr>
                <a:t>unauthorized </a:t>
              </a:r>
              <a:r>
                <a:rPr lang="en-CA" sz="1000" dirty="0">
                  <a:latin typeface="Helvetica" pitchFamily="34" charset="0"/>
                </a:rPr>
                <a:t>user was able to gain access to one of </a:t>
              </a:r>
              <a:r>
                <a:rPr lang="en-CA" sz="1000" dirty="0" smtClean="0">
                  <a:latin typeface="Helvetica" pitchFamily="34" charset="0"/>
                </a:rPr>
                <a:t>its </a:t>
              </a:r>
              <a:r>
                <a:rPr lang="en-CA" sz="1000" dirty="0">
                  <a:latin typeface="Helvetica" pitchFamily="34" charset="0"/>
                </a:rPr>
                <a:t>systems, used primarily for log storage and analytics.</a:t>
              </a:r>
              <a:endParaRPr lang="en-CA" sz="1000" dirty="0">
                <a:solidFill>
                  <a:srgbClr val="333333"/>
                </a:solidFill>
                <a:ea typeface="Roboto Light" panose="02000000000000000000" pitchFamily="2" charset="0"/>
              </a:endParaRPr>
            </a:p>
          </p:txBody>
        </p:sp>
        <p:sp>
          <p:nvSpPr>
            <p:cNvPr id="54" name="Text Box 30"/>
            <p:cNvSpPr txBox="1">
              <a:spLocks noChangeArrowheads="1"/>
            </p:cNvSpPr>
            <p:nvPr/>
          </p:nvSpPr>
          <p:spPr bwMode="gray">
            <a:xfrm>
              <a:off x="4130774" y="4211855"/>
              <a:ext cx="204246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l" defTabSz="887553">
                <a:spcAft>
                  <a:spcPts val="1165"/>
                </a:spcAft>
              </a:pPr>
              <a:r>
                <a:rPr lang="en-CA" sz="1000" dirty="0" err="1" smtClean="0">
                  <a:solidFill>
                    <a:srgbClr val="333333"/>
                  </a:solidFill>
                  <a:ea typeface="Roboto Light" panose="02000000000000000000" pitchFamily="2" charset="0"/>
                </a:rPr>
                <a:t>OneLogin</a:t>
              </a:r>
              <a:r>
                <a:rPr lang="en-CA" sz="1000" dirty="0" smtClean="0">
                  <a:solidFill>
                    <a:srgbClr val="333333"/>
                  </a:solidFill>
                  <a:ea typeface="Roboto Light" panose="02000000000000000000" pitchFamily="2" charset="0"/>
                </a:rPr>
                <a:t> </a:t>
              </a:r>
              <a:r>
                <a:rPr lang="en-CA" sz="1000" dirty="0">
                  <a:solidFill>
                    <a:srgbClr val="333333"/>
                  </a:solidFill>
                  <a:ea typeface="Roboto Light" panose="02000000000000000000" pitchFamily="2" charset="0"/>
                </a:rPr>
                <a:t>announced a data breach occurred, where attackers could have gotten away with decrypted login information.</a:t>
              </a:r>
            </a:p>
          </p:txBody>
        </p:sp>
        <p:sp>
          <p:nvSpPr>
            <p:cNvPr id="4" name="TextBox 3"/>
            <p:cNvSpPr txBox="1"/>
            <p:nvPr/>
          </p:nvSpPr>
          <p:spPr>
            <a:xfrm>
              <a:off x="-48453" y="5513747"/>
              <a:ext cx="967654" cy="378758"/>
            </a:xfrm>
            <a:prstGeom prst="rect">
              <a:avLst/>
            </a:prstGeom>
            <a:noFill/>
          </p:spPr>
          <p:txBody>
            <a:bodyPr wrap="square" rtlCol="0">
              <a:spAutoFit/>
            </a:bodyPr>
            <a:lstStyle/>
            <a:p>
              <a:r>
                <a:rPr lang="en-CA" dirty="0" smtClean="0"/>
                <a:t>THEN</a:t>
              </a:r>
              <a:endParaRPr lang="en-CA" dirty="0"/>
            </a:p>
          </p:txBody>
        </p:sp>
        <p:sp>
          <p:nvSpPr>
            <p:cNvPr id="57" name="TextBox 56"/>
            <p:cNvSpPr txBox="1"/>
            <p:nvPr/>
          </p:nvSpPr>
          <p:spPr>
            <a:xfrm>
              <a:off x="6379714" y="5477246"/>
              <a:ext cx="967654" cy="378758"/>
            </a:xfrm>
            <a:prstGeom prst="rect">
              <a:avLst/>
            </a:prstGeom>
            <a:noFill/>
          </p:spPr>
          <p:txBody>
            <a:bodyPr wrap="square" rtlCol="0">
              <a:spAutoFit/>
            </a:bodyPr>
            <a:lstStyle/>
            <a:p>
              <a:r>
                <a:rPr lang="en-CA" dirty="0" smtClean="0"/>
                <a:t>NOW</a:t>
              </a:r>
              <a:endParaRPr lang="en-CA" dirty="0"/>
            </a:p>
          </p:txBody>
        </p:sp>
      </p:grpSp>
      <p:sp>
        <p:nvSpPr>
          <p:cNvPr id="7" name="Rectangular Callout 6"/>
          <p:cNvSpPr/>
          <p:nvPr/>
        </p:nvSpPr>
        <p:spPr>
          <a:xfrm>
            <a:off x="6012160" y="2351446"/>
            <a:ext cx="2417350" cy="2177537"/>
          </a:xfrm>
          <a:prstGeom prst="wedgeRectCallout">
            <a:avLst>
              <a:gd name="adj1" fmla="val -36563"/>
              <a:gd name="adj2" fmla="val 706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defTabSz="887553">
              <a:spcAft>
                <a:spcPts val="1165"/>
              </a:spcAft>
              <a:buFont typeface="Arial" panose="020B0604020202020204" pitchFamily="34" charset="0"/>
              <a:buChar char="•"/>
            </a:pPr>
            <a:r>
              <a:rPr lang="en-CA" sz="1100" dirty="0">
                <a:solidFill>
                  <a:schemeClr val="bg1"/>
                </a:solidFill>
                <a:ea typeface="Roboto Light" panose="02000000000000000000" pitchFamily="2" charset="0"/>
              </a:rPr>
              <a:t>This would affect all companies that use </a:t>
            </a:r>
            <a:r>
              <a:rPr lang="en-CA" sz="1100" dirty="0" err="1">
                <a:solidFill>
                  <a:schemeClr val="bg1"/>
                </a:solidFill>
                <a:ea typeface="Roboto Light" panose="02000000000000000000" pitchFamily="2" charset="0"/>
              </a:rPr>
              <a:t>OneLogin’s</a:t>
            </a:r>
            <a:r>
              <a:rPr lang="en-CA" sz="1100" dirty="0">
                <a:solidFill>
                  <a:schemeClr val="bg1"/>
                </a:solidFill>
                <a:ea typeface="Roboto Light" panose="02000000000000000000" pitchFamily="2" charset="0"/>
              </a:rPr>
              <a:t> US data center.</a:t>
            </a:r>
          </a:p>
          <a:p>
            <a:pPr marL="171450" indent="-171450" algn="l" defTabSz="887553">
              <a:spcAft>
                <a:spcPts val="1165"/>
              </a:spcAft>
              <a:buFont typeface="Arial" panose="020B0604020202020204" pitchFamily="34" charset="0"/>
              <a:buChar char="•"/>
            </a:pPr>
            <a:r>
              <a:rPr lang="en-CA" sz="1100" dirty="0">
                <a:solidFill>
                  <a:schemeClr val="bg1"/>
                </a:solidFill>
                <a:ea typeface="Roboto Light" panose="02000000000000000000" pitchFamily="2" charset="0"/>
              </a:rPr>
              <a:t>The threat actor was able to obtain a set of AWS keys and accessed the API through an intermediate host.</a:t>
            </a:r>
          </a:p>
          <a:p>
            <a:pPr marL="171450" indent="-171450" algn="l" defTabSz="887553">
              <a:spcAft>
                <a:spcPts val="1165"/>
              </a:spcAft>
              <a:buFont typeface="Arial" panose="020B0604020202020204" pitchFamily="34" charset="0"/>
              <a:buChar char="•"/>
            </a:pPr>
            <a:r>
              <a:rPr lang="en-CA" sz="1100" dirty="0">
                <a:solidFill>
                  <a:schemeClr val="bg1"/>
                </a:solidFill>
                <a:ea typeface="Roboto Light" panose="02000000000000000000" pitchFamily="2" charset="0"/>
              </a:rPr>
              <a:t>This is </a:t>
            </a:r>
            <a:r>
              <a:rPr lang="en-CA" sz="1100" b="1" dirty="0">
                <a:solidFill>
                  <a:schemeClr val="bg1"/>
                </a:solidFill>
                <a:ea typeface="Roboto Light" panose="02000000000000000000" pitchFamily="2" charset="0"/>
              </a:rPr>
              <a:t>the second high-profile breach</a:t>
            </a:r>
            <a:r>
              <a:rPr lang="en-CA" sz="1100" dirty="0">
                <a:solidFill>
                  <a:schemeClr val="bg1"/>
                </a:solidFill>
                <a:ea typeface="Roboto Light" panose="02000000000000000000" pitchFamily="2" charset="0"/>
              </a:rPr>
              <a:t> for One-Login in the last year.</a:t>
            </a:r>
          </a:p>
        </p:txBody>
      </p:sp>
    </p:spTree>
    <p:extLst>
      <p:ext uri="{BB962C8B-B14F-4D97-AF65-F5344CB8AC3E}">
        <p14:creationId xmlns:p14="http://schemas.microsoft.com/office/powerpoint/2010/main" val="2159480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707904" y="976894"/>
            <a:ext cx="5157644"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IDAM </a:t>
            </a:r>
            <a:r>
              <a:rPr lang="en-CA" sz="2800" b="1" dirty="0">
                <a:solidFill>
                  <a:schemeClr val="bg1"/>
                </a:solidFill>
                <a:latin typeface="+mn-lt"/>
                <a:ea typeface="Montserrat Black" charset="0"/>
                <a:cs typeface="Montserrat Black" charset="0"/>
              </a:rPr>
              <a:t>platform </a:t>
            </a:r>
            <a:r>
              <a:rPr lang="en-CA" sz="2800" b="1" dirty="0" err="1">
                <a:solidFill>
                  <a:schemeClr val="bg1"/>
                </a:solidFill>
                <a:latin typeface="+mn-lt"/>
                <a:ea typeface="Montserrat Black" charset="0"/>
                <a:cs typeface="Montserrat Black" charset="0"/>
              </a:rPr>
              <a:t>OneLogin</a:t>
            </a:r>
            <a:r>
              <a:rPr lang="en-CA" sz="2800" b="1" dirty="0">
                <a:solidFill>
                  <a:schemeClr val="bg1"/>
                </a:solidFill>
                <a:latin typeface="+mn-lt"/>
                <a:ea typeface="Montserrat Black" charset="0"/>
                <a:cs typeface="Montserrat Black" charset="0"/>
              </a:rPr>
              <a:t> security breach </a:t>
            </a:r>
            <a:endParaRPr lang="en-CA" sz="2800" b="1" spc="300" dirty="0">
              <a:solidFill>
                <a:schemeClr val="bg1"/>
              </a:solidFill>
              <a:latin typeface="+mn-lt"/>
              <a:ea typeface="Montserrat Black" charset="0"/>
              <a:cs typeface="Montserrat Black" charset="0"/>
            </a:endParaRPr>
          </a:p>
        </p:txBody>
      </p:sp>
      <p:sp>
        <p:nvSpPr>
          <p:cNvPr id="6" name="TextBox 5"/>
          <p:cNvSpPr txBox="1"/>
          <p:nvPr/>
        </p:nvSpPr>
        <p:spPr>
          <a:xfrm>
            <a:off x="471569" y="3014238"/>
            <a:ext cx="2103510" cy="2431435"/>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171450" indent="-171450" algn="l" defTabSz="887553">
              <a:spcAft>
                <a:spcPts val="1165"/>
              </a:spcAft>
              <a:buFont typeface="Arial" panose="020B0604020202020204" pitchFamily="34" charset="0"/>
              <a:buChar char="•"/>
            </a:pPr>
            <a:r>
              <a:rPr lang="en-CA" sz="1200" kern="1200" dirty="0" smtClean="0">
                <a:solidFill>
                  <a:schemeClr val="accent1"/>
                </a:solidFill>
                <a:latin typeface="+mn-lt"/>
                <a:ea typeface="Roboto Light" panose="02000000000000000000" pitchFamily="2" charset="0"/>
              </a:rPr>
              <a:t>Your SSO vendor can become a single point of failure. Don’t assume that your vendor has all the necessary security precautions in place.</a:t>
            </a:r>
          </a:p>
          <a:p>
            <a:pPr marL="171450" indent="-171450" algn="l" defTabSz="887553">
              <a:spcAft>
                <a:spcPts val="1165"/>
              </a:spcAft>
              <a:buFont typeface="Arial" panose="020B0604020202020204" pitchFamily="34" charset="0"/>
              <a:buChar char="•"/>
            </a:pPr>
            <a:r>
              <a:rPr lang="en-CA" sz="1200" dirty="0" smtClean="0">
                <a:solidFill>
                  <a:schemeClr val="accent1"/>
                </a:solidFill>
                <a:latin typeface="+mn-lt"/>
                <a:ea typeface="Roboto Light" panose="02000000000000000000" pitchFamily="2" charset="0"/>
              </a:rPr>
              <a:t>Cloud-based SSO vendors will continue to be an extremely attractive target for threat actors.</a:t>
            </a:r>
            <a:endParaRPr lang="en-CA" sz="1200" kern="1200" dirty="0" smtClean="0">
              <a:solidFill>
                <a:schemeClr val="accent1"/>
              </a:solidFill>
              <a:latin typeface="+mn-lt"/>
              <a:ea typeface="Roboto Light" panose="02000000000000000000" pitchFamily="2" charset="0"/>
            </a:endParaRPr>
          </a:p>
          <a:p>
            <a:pPr algn="l" defTabSz="887553">
              <a:spcAft>
                <a:spcPts val="1165"/>
              </a:spcAft>
            </a:pPr>
            <a:endParaRPr lang="en-CA" sz="1200" kern="1200" dirty="0" smtClean="0">
              <a:solidFill>
                <a:srgbClr val="333333"/>
              </a:solidFill>
              <a:latin typeface="+mn-lt"/>
              <a:ea typeface="Roboto Light" panose="02000000000000000000" pitchFamily="2" charset="0"/>
            </a:endParaRPr>
          </a:p>
        </p:txBody>
      </p:sp>
      <p:sp>
        <p:nvSpPr>
          <p:cNvPr id="7" name="TextBox 6"/>
          <p:cNvSpPr txBox="1"/>
          <p:nvPr/>
        </p:nvSpPr>
        <p:spPr>
          <a:xfrm>
            <a:off x="471569" y="2544869"/>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kern="1200" dirty="0" smtClean="0">
                <a:solidFill>
                  <a:srgbClr val="0070C0"/>
                </a:solidFill>
                <a:latin typeface="+mj-lt"/>
                <a:ea typeface="Roboto Condensed" charset="0"/>
                <a:cs typeface="Roboto Condensed" charset="0"/>
              </a:rPr>
              <a:t>Insights</a:t>
            </a:r>
            <a:endParaRPr lang="en-CA" b="1" kern="1200" dirty="0">
              <a:solidFill>
                <a:srgbClr val="0070C0"/>
              </a:solidFill>
              <a:latin typeface="+mj-lt"/>
              <a:ea typeface="Roboto Condensed" charset="0"/>
              <a:cs typeface="Roboto Condensed" charset="0"/>
            </a:endParaRPr>
          </a:p>
        </p:txBody>
      </p:sp>
      <p:sp>
        <p:nvSpPr>
          <p:cNvPr id="8" name="TextBox 7"/>
          <p:cNvSpPr txBox="1"/>
          <p:nvPr/>
        </p:nvSpPr>
        <p:spPr>
          <a:xfrm>
            <a:off x="2879812" y="2533739"/>
            <a:ext cx="3494117"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1134096">
              <a:spcAft>
                <a:spcPts val="1747"/>
              </a:spcAft>
            </a:pPr>
            <a:r>
              <a:rPr lang="en-CA" b="1" kern="1200" dirty="0" smtClean="0">
                <a:solidFill>
                  <a:srgbClr val="0070C0"/>
                </a:solidFill>
                <a:latin typeface="+mj-lt"/>
                <a:ea typeface="Roboto Condensed" charset="0"/>
                <a:cs typeface="Roboto Condensed" charset="0"/>
              </a:rPr>
              <a:t>Recommendations</a:t>
            </a:r>
            <a:endParaRPr lang="en-CA" b="1" kern="1200" dirty="0">
              <a:solidFill>
                <a:srgbClr val="0070C0"/>
              </a:solidFill>
              <a:latin typeface="+mj-lt"/>
              <a:ea typeface="Roboto Condensed" charset="0"/>
              <a:cs typeface="Roboto Condensed" charset="0"/>
            </a:endParaRPr>
          </a:p>
        </p:txBody>
      </p:sp>
      <p:sp>
        <p:nvSpPr>
          <p:cNvPr id="9" name="TextBox 8"/>
          <p:cNvSpPr txBox="1"/>
          <p:nvPr/>
        </p:nvSpPr>
        <p:spPr>
          <a:xfrm>
            <a:off x="2879812" y="3014238"/>
            <a:ext cx="3046947" cy="3293209"/>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defTabSz="887553">
              <a:spcBef>
                <a:spcPts val="600"/>
              </a:spcBef>
              <a:spcAft>
                <a:spcPts val="600"/>
              </a:spcAft>
            </a:pPr>
            <a:r>
              <a:rPr lang="en-CA" sz="1200" kern="1200" dirty="0" smtClean="0">
                <a:solidFill>
                  <a:schemeClr val="accent1"/>
                </a:solidFill>
                <a:latin typeface="+mn-lt"/>
                <a:ea typeface="Roboto Light" panose="02000000000000000000" pitchFamily="2" charset="0"/>
              </a:rPr>
              <a:t>For those using the</a:t>
            </a:r>
            <a:r>
              <a:rPr lang="en-CA" sz="1200" dirty="0" smtClean="0">
                <a:solidFill>
                  <a:schemeClr val="accent1"/>
                </a:solidFill>
                <a:latin typeface="+mn-lt"/>
                <a:ea typeface="Roboto Light" panose="02000000000000000000" pitchFamily="2" charset="0"/>
              </a:rPr>
              <a:t> platform, many recommendations came directly from </a:t>
            </a:r>
            <a:r>
              <a:rPr lang="en-CA" sz="1200" dirty="0" err="1" smtClean="0">
                <a:solidFill>
                  <a:schemeClr val="accent1"/>
                </a:solidFill>
                <a:latin typeface="+mn-lt"/>
                <a:ea typeface="Roboto Light" panose="02000000000000000000" pitchFamily="2" charset="0"/>
              </a:rPr>
              <a:t>OneLogin</a:t>
            </a:r>
            <a:r>
              <a:rPr lang="en-CA" sz="1200" dirty="0" smtClean="0">
                <a:solidFill>
                  <a:schemeClr val="accent1"/>
                </a:solidFill>
                <a:latin typeface="+mn-lt"/>
                <a:ea typeface="Roboto Light" panose="02000000000000000000" pitchFamily="2" charset="0"/>
              </a:rPr>
              <a:t>:</a:t>
            </a:r>
          </a:p>
          <a:p>
            <a:pPr marL="171450" indent="-171450" algn="l" defTabSz="887553">
              <a:spcAft>
                <a:spcPts val="600"/>
              </a:spcAft>
              <a:buFont typeface="Arial" panose="020B0604020202020204" pitchFamily="34" charset="0"/>
              <a:buChar char="•"/>
            </a:pPr>
            <a:r>
              <a:rPr lang="en-CA" sz="1200" kern="1200" dirty="0" smtClean="0">
                <a:solidFill>
                  <a:schemeClr val="accent1"/>
                </a:solidFill>
                <a:latin typeface="+mn-lt"/>
                <a:ea typeface="Roboto Light" panose="02000000000000000000" pitchFamily="2" charset="0"/>
              </a:rPr>
              <a:t>Generate new API keys.</a:t>
            </a:r>
          </a:p>
          <a:p>
            <a:pPr marL="171450" indent="-171450" algn="l" defTabSz="887553">
              <a:spcAft>
                <a:spcPts val="600"/>
              </a:spcAft>
              <a:buFont typeface="Arial" panose="020B0604020202020204" pitchFamily="34" charset="0"/>
              <a:buChar char="•"/>
            </a:pPr>
            <a:r>
              <a:rPr lang="en-CA" sz="1200" dirty="0" smtClean="0">
                <a:solidFill>
                  <a:schemeClr val="accent1"/>
                </a:solidFill>
                <a:latin typeface="+mn-lt"/>
                <a:ea typeface="Roboto Light" panose="02000000000000000000" pitchFamily="2" charset="0"/>
              </a:rPr>
              <a:t>Generate new OAuth tokens.</a:t>
            </a:r>
          </a:p>
          <a:p>
            <a:pPr marL="171450" indent="-171450" algn="l" defTabSz="887553">
              <a:spcAft>
                <a:spcPts val="600"/>
              </a:spcAft>
              <a:buFont typeface="Arial" panose="020B0604020202020204" pitchFamily="34" charset="0"/>
              <a:buChar char="•"/>
            </a:pPr>
            <a:r>
              <a:rPr lang="en-CA" sz="1200" kern="1200" dirty="0" smtClean="0">
                <a:solidFill>
                  <a:schemeClr val="accent1"/>
                </a:solidFill>
                <a:latin typeface="+mn-lt"/>
                <a:ea typeface="Roboto Light" panose="02000000000000000000" pitchFamily="2" charset="0"/>
              </a:rPr>
              <a:t>Create new security certificates and credentials.</a:t>
            </a:r>
          </a:p>
          <a:p>
            <a:pPr marL="171450" indent="-171450" algn="l" defTabSz="887553">
              <a:spcAft>
                <a:spcPts val="600"/>
              </a:spcAft>
              <a:buFont typeface="Arial" panose="020B0604020202020204" pitchFamily="34" charset="0"/>
              <a:buChar char="•"/>
            </a:pPr>
            <a:r>
              <a:rPr lang="en-CA" sz="1200" dirty="0" smtClean="0">
                <a:solidFill>
                  <a:schemeClr val="accent1"/>
                </a:solidFill>
                <a:latin typeface="+mn-lt"/>
                <a:ea typeface="Roboto Light" panose="02000000000000000000" pitchFamily="2" charset="0"/>
              </a:rPr>
              <a:t>Have end users update their passwords.</a:t>
            </a:r>
          </a:p>
          <a:p>
            <a:pPr algn="l" defTabSz="887553">
              <a:spcBef>
                <a:spcPts val="600"/>
              </a:spcBef>
              <a:spcAft>
                <a:spcPts val="600"/>
              </a:spcAft>
            </a:pPr>
            <a:r>
              <a:rPr lang="en-CA" sz="1200" kern="1200" dirty="0" smtClean="0">
                <a:solidFill>
                  <a:schemeClr val="accent1"/>
                </a:solidFill>
                <a:latin typeface="+mn-lt"/>
                <a:ea typeface="Roboto Light" panose="02000000000000000000" pitchFamily="2" charset="0"/>
              </a:rPr>
              <a:t>For all organizations:</a:t>
            </a:r>
          </a:p>
          <a:p>
            <a:pPr marL="171450" indent="-171450" algn="l" defTabSz="887553">
              <a:spcAft>
                <a:spcPts val="600"/>
              </a:spcAft>
              <a:buFont typeface="Arial" panose="020B0604020202020204" pitchFamily="34" charset="0"/>
              <a:buChar char="•"/>
            </a:pPr>
            <a:r>
              <a:rPr lang="en-CA" sz="1200" dirty="0" smtClean="0">
                <a:solidFill>
                  <a:schemeClr val="accent1"/>
                </a:solidFill>
                <a:latin typeface="+mn-lt"/>
                <a:ea typeface="Roboto Light" panose="02000000000000000000" pitchFamily="2" charset="0"/>
              </a:rPr>
              <a:t>Reconsider the need for cloud-based SSO and compare the ease of use to the risk.</a:t>
            </a:r>
          </a:p>
          <a:p>
            <a:pPr marL="171450" indent="-171450" algn="l" defTabSz="887553">
              <a:spcAft>
                <a:spcPts val="600"/>
              </a:spcAft>
              <a:buFont typeface="Arial" panose="020B0604020202020204" pitchFamily="34" charset="0"/>
              <a:buChar char="•"/>
            </a:pPr>
            <a:r>
              <a:rPr lang="en-CA" sz="1200" kern="1200" dirty="0" smtClean="0">
                <a:solidFill>
                  <a:schemeClr val="accent1"/>
                </a:solidFill>
                <a:latin typeface="+mn-lt"/>
                <a:ea typeface="Roboto Light" panose="02000000000000000000" pitchFamily="2" charset="0"/>
              </a:rPr>
              <a:t>If using SSO, ensure that multi-factor authentication is enabled.</a:t>
            </a:r>
            <a:endParaRPr lang="en-CA" sz="1200" kern="1200" dirty="0">
              <a:solidFill>
                <a:schemeClr val="accent1"/>
              </a:solidFill>
              <a:latin typeface="+mn-lt"/>
              <a:ea typeface="Roboto Light" panose="02000000000000000000" pitchFamily="2" charset="0"/>
            </a:endParaRPr>
          </a:p>
        </p:txBody>
      </p:sp>
    </p:spTree>
    <p:extLst>
      <p:ext uri="{BB962C8B-B14F-4D97-AF65-F5344CB8AC3E}">
        <p14:creationId xmlns:p14="http://schemas.microsoft.com/office/powerpoint/2010/main" val="2594927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grpSp>
        <p:nvGrpSpPr>
          <p:cNvPr id="4" name="Group 3"/>
          <p:cNvGrpSpPr/>
          <p:nvPr/>
        </p:nvGrpSpPr>
        <p:grpSpPr>
          <a:xfrm>
            <a:off x="4577326" y="2368361"/>
            <a:ext cx="4424659" cy="3831233"/>
            <a:chOff x="3887548" y="2262063"/>
            <a:chExt cx="4708148" cy="4076701"/>
          </a:xfrm>
        </p:grpSpPr>
        <p:sp>
          <p:nvSpPr>
            <p:cNvPr id="19" name="Hexagon 18"/>
            <p:cNvSpPr/>
            <p:nvPr/>
          </p:nvSpPr>
          <p:spPr>
            <a:xfrm rot="5400000">
              <a:off x="6151426" y="4841430"/>
              <a:ext cx="1601687" cy="1392982"/>
            </a:xfrm>
            <a:prstGeom prst="hexagon">
              <a:avLst>
                <a:gd name="adj" fmla="val 28802"/>
                <a:gd name="vf" fmla="val 115470"/>
              </a:avLst>
            </a:prstGeom>
            <a:solidFill>
              <a:schemeClr val="tx1">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365760" tIns="0" rIns="0" bIns="0" numCol="1" spcCol="1270" anchor="t" anchorCtr="0">
              <a:noAutofit/>
            </a:bodyPr>
            <a:lstStyle/>
            <a:p>
              <a:pPr defTabSz="666734">
                <a:lnSpc>
                  <a:spcPct val="90000"/>
                </a:lnSpc>
                <a:spcAft>
                  <a:spcPts val="200"/>
                </a:spcAft>
              </a:pPr>
              <a:endParaRPr lang="en-US" sz="1200" dirty="0">
                <a:solidFill>
                  <a:schemeClr val="tx1"/>
                </a:solidFill>
              </a:endParaRPr>
            </a:p>
          </p:txBody>
        </p:sp>
        <p:sp>
          <p:nvSpPr>
            <p:cNvPr id="32" name="Trapezoid 31"/>
            <p:cNvSpPr/>
            <p:nvPr/>
          </p:nvSpPr>
          <p:spPr>
            <a:xfrm rot="19800000">
              <a:off x="6164693" y="4932805"/>
              <a:ext cx="945184" cy="123710"/>
            </a:xfrm>
            <a:prstGeom prst="trapezoid">
              <a:avLst>
                <a:gd name="adj" fmla="val 580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4" name="Hexagon 33"/>
            <p:cNvSpPr/>
            <p:nvPr/>
          </p:nvSpPr>
          <p:spPr>
            <a:xfrm rot="5400000">
              <a:off x="4730531" y="4841430"/>
              <a:ext cx="1601687" cy="1392982"/>
            </a:xfrm>
            <a:prstGeom prst="hexagon">
              <a:avLst>
                <a:gd name="adj" fmla="val 28802"/>
                <a:gd name="vf" fmla="val 115470"/>
              </a:avLst>
            </a:prstGeom>
            <a:solidFill>
              <a:schemeClr val="tx1">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365760" tIns="0" rIns="0" bIns="0" numCol="1" spcCol="1270" anchor="t" anchorCtr="0">
              <a:noAutofit/>
            </a:bodyPr>
            <a:lstStyle/>
            <a:p>
              <a:pPr defTabSz="666734">
                <a:lnSpc>
                  <a:spcPct val="90000"/>
                </a:lnSpc>
                <a:spcAft>
                  <a:spcPts val="200"/>
                </a:spcAft>
              </a:pPr>
              <a:endParaRPr lang="en-US" sz="1200" dirty="0">
                <a:solidFill>
                  <a:schemeClr val="tx1"/>
                </a:solidFill>
              </a:endParaRPr>
            </a:p>
          </p:txBody>
        </p:sp>
        <p:sp>
          <p:nvSpPr>
            <p:cNvPr id="33" name="Trapezoid 32"/>
            <p:cNvSpPr/>
            <p:nvPr/>
          </p:nvSpPr>
          <p:spPr>
            <a:xfrm rot="1800000">
              <a:off x="5374629" y="4931387"/>
              <a:ext cx="945184" cy="123710"/>
            </a:xfrm>
            <a:prstGeom prst="trapezoid">
              <a:avLst>
                <a:gd name="adj" fmla="val 580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5" name="Hexagon 34"/>
            <p:cNvSpPr/>
            <p:nvPr/>
          </p:nvSpPr>
          <p:spPr>
            <a:xfrm rot="5400000">
              <a:off x="6151426" y="2366416"/>
              <a:ext cx="1601687" cy="1392982"/>
            </a:xfrm>
            <a:prstGeom prst="hexagon">
              <a:avLst>
                <a:gd name="adj" fmla="val 28802"/>
                <a:gd name="vf" fmla="val 115470"/>
              </a:avLst>
            </a:prstGeom>
            <a:solidFill>
              <a:schemeClr val="tx1">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365760" tIns="0" rIns="0" bIns="0" numCol="1" spcCol="1270" anchor="t" anchorCtr="0">
              <a:noAutofit/>
            </a:bodyPr>
            <a:lstStyle/>
            <a:p>
              <a:pPr defTabSz="666734">
                <a:lnSpc>
                  <a:spcPct val="90000"/>
                </a:lnSpc>
                <a:spcAft>
                  <a:spcPts val="200"/>
                </a:spcAft>
              </a:pPr>
              <a:endParaRPr lang="en-US" sz="1200" dirty="0">
                <a:solidFill>
                  <a:schemeClr val="tx1"/>
                </a:solidFill>
              </a:endParaRPr>
            </a:p>
          </p:txBody>
        </p:sp>
        <p:sp>
          <p:nvSpPr>
            <p:cNvPr id="36" name="Trapezoid 35"/>
            <p:cNvSpPr/>
            <p:nvPr/>
          </p:nvSpPr>
          <p:spPr>
            <a:xfrm rot="12600000" flipH="1">
              <a:off x="6164693" y="3552220"/>
              <a:ext cx="945184" cy="123710"/>
            </a:xfrm>
            <a:prstGeom prst="trapezoid">
              <a:avLst>
                <a:gd name="adj" fmla="val 580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7" name="Hexagon 36"/>
            <p:cNvSpPr/>
            <p:nvPr/>
          </p:nvSpPr>
          <p:spPr>
            <a:xfrm rot="5400000">
              <a:off x="4730531" y="2366416"/>
              <a:ext cx="1601687" cy="1392982"/>
            </a:xfrm>
            <a:prstGeom prst="hexagon">
              <a:avLst>
                <a:gd name="adj" fmla="val 28802"/>
                <a:gd name="vf" fmla="val 115470"/>
              </a:avLst>
            </a:prstGeom>
            <a:solidFill>
              <a:schemeClr val="tx1">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365760" tIns="0" rIns="0" bIns="0" numCol="1" spcCol="1270" anchor="t" anchorCtr="0">
              <a:noAutofit/>
            </a:bodyPr>
            <a:lstStyle/>
            <a:p>
              <a:pPr defTabSz="666734">
                <a:lnSpc>
                  <a:spcPct val="90000"/>
                </a:lnSpc>
                <a:spcAft>
                  <a:spcPts val="200"/>
                </a:spcAft>
              </a:pPr>
              <a:endParaRPr lang="en-US" sz="1050" dirty="0">
                <a:solidFill>
                  <a:schemeClr val="tx1"/>
                </a:solidFill>
              </a:endParaRPr>
            </a:p>
          </p:txBody>
        </p:sp>
        <p:sp>
          <p:nvSpPr>
            <p:cNvPr id="38" name="Trapezoid 37"/>
            <p:cNvSpPr/>
            <p:nvPr/>
          </p:nvSpPr>
          <p:spPr>
            <a:xfrm rot="9000000" flipH="1">
              <a:off x="5374629" y="3550801"/>
              <a:ext cx="945184" cy="123710"/>
            </a:xfrm>
            <a:prstGeom prst="trapezoid">
              <a:avLst>
                <a:gd name="adj" fmla="val 580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Hexagon 39"/>
            <p:cNvSpPr/>
            <p:nvPr/>
          </p:nvSpPr>
          <p:spPr>
            <a:xfrm rot="5400000">
              <a:off x="6850932" y="3600922"/>
              <a:ext cx="1601687" cy="1392982"/>
            </a:xfrm>
            <a:prstGeom prst="hexagon">
              <a:avLst>
                <a:gd name="adj" fmla="val 28802"/>
                <a:gd name="vf" fmla="val 115470"/>
              </a:avLst>
            </a:prstGeom>
            <a:solidFill>
              <a:schemeClr val="tx1">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365760" tIns="0" rIns="0" bIns="0" numCol="1" spcCol="1270" anchor="t" anchorCtr="0">
              <a:noAutofit/>
            </a:bodyPr>
            <a:lstStyle/>
            <a:p>
              <a:pPr defTabSz="666734">
                <a:lnSpc>
                  <a:spcPct val="90000"/>
                </a:lnSpc>
                <a:spcAft>
                  <a:spcPts val="200"/>
                </a:spcAft>
              </a:pPr>
              <a:endParaRPr lang="en-US" sz="1200" dirty="0">
                <a:solidFill>
                  <a:schemeClr val="tx1"/>
                </a:solidFill>
              </a:endParaRPr>
            </a:p>
          </p:txBody>
        </p:sp>
        <p:sp>
          <p:nvSpPr>
            <p:cNvPr id="41" name="Trapezoid 40"/>
            <p:cNvSpPr/>
            <p:nvPr/>
          </p:nvSpPr>
          <p:spPr>
            <a:xfrm rot="16200000" flipH="1">
              <a:off x="6547248" y="4238558"/>
              <a:ext cx="945184" cy="123710"/>
            </a:xfrm>
            <a:prstGeom prst="trapezoid">
              <a:avLst>
                <a:gd name="adj" fmla="val 5803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Hexagon 41"/>
            <p:cNvSpPr/>
            <p:nvPr/>
          </p:nvSpPr>
          <p:spPr>
            <a:xfrm rot="5400000">
              <a:off x="4030162" y="3603922"/>
              <a:ext cx="1601687" cy="1392982"/>
            </a:xfrm>
            <a:prstGeom prst="hexagon">
              <a:avLst>
                <a:gd name="adj" fmla="val 28802"/>
                <a:gd name="vf" fmla="val 115470"/>
              </a:avLst>
            </a:prstGeom>
            <a:solidFill>
              <a:schemeClr val="tx1">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365760" tIns="0" rIns="0" bIns="0" numCol="1" spcCol="1270" anchor="t" anchorCtr="0">
              <a:noAutofit/>
            </a:bodyPr>
            <a:lstStyle/>
            <a:p>
              <a:pPr defTabSz="666734">
                <a:lnSpc>
                  <a:spcPct val="90000"/>
                </a:lnSpc>
                <a:spcAft>
                  <a:spcPts val="200"/>
                </a:spcAft>
              </a:pPr>
              <a:endParaRPr lang="en-US" sz="1200" dirty="0">
                <a:solidFill>
                  <a:schemeClr val="tx1"/>
                </a:solidFill>
              </a:endParaRPr>
            </a:p>
          </p:txBody>
        </p:sp>
        <p:sp>
          <p:nvSpPr>
            <p:cNvPr id="43" name="Trapezoid 42"/>
            <p:cNvSpPr/>
            <p:nvPr/>
          </p:nvSpPr>
          <p:spPr>
            <a:xfrm rot="5400000" flipH="1">
              <a:off x="4993050" y="4238558"/>
              <a:ext cx="945184" cy="123710"/>
            </a:xfrm>
            <a:prstGeom prst="trapezoid">
              <a:avLst>
                <a:gd name="adj" fmla="val 5803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7" name="Hexagon 56"/>
            <p:cNvSpPr/>
            <p:nvPr/>
          </p:nvSpPr>
          <p:spPr>
            <a:xfrm rot="5400000">
              <a:off x="4550286" y="2415596"/>
              <a:ext cx="574162" cy="499346"/>
            </a:xfrm>
            <a:prstGeom prst="hexagon">
              <a:avLst>
                <a:gd name="adj" fmla="val 28802"/>
                <a:gd name="vf" fmla="val 115470"/>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defTabSz="666734">
                <a:lnSpc>
                  <a:spcPct val="90000"/>
                </a:lnSpc>
                <a:spcAft>
                  <a:spcPct val="35000"/>
                </a:spcAft>
              </a:pPr>
              <a:r>
                <a:rPr lang="en-US" sz="2000" dirty="0" smtClean="0">
                  <a:solidFill>
                    <a:srgbClr val="FFFFFF"/>
                  </a:solidFill>
                </a:rPr>
                <a:t>01</a:t>
              </a:r>
              <a:endParaRPr lang="en-US" sz="2000" dirty="0">
                <a:solidFill>
                  <a:srgbClr val="FFFFFF"/>
                </a:solidFill>
              </a:endParaRPr>
            </a:p>
          </p:txBody>
        </p:sp>
        <p:sp>
          <p:nvSpPr>
            <p:cNvPr id="59" name="Hexagon 58"/>
            <p:cNvSpPr/>
            <p:nvPr/>
          </p:nvSpPr>
          <p:spPr>
            <a:xfrm rot="5400000">
              <a:off x="7355873" y="2412580"/>
              <a:ext cx="574162" cy="499346"/>
            </a:xfrm>
            <a:prstGeom prst="hexagon">
              <a:avLst>
                <a:gd name="adj" fmla="val 28802"/>
                <a:gd name="vf" fmla="val 115470"/>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defTabSz="666734">
                <a:lnSpc>
                  <a:spcPct val="90000"/>
                </a:lnSpc>
                <a:spcAft>
                  <a:spcPct val="35000"/>
                </a:spcAft>
              </a:pPr>
              <a:r>
                <a:rPr lang="en-US" sz="2000" dirty="0" smtClean="0">
                  <a:solidFill>
                    <a:srgbClr val="FFFFFF"/>
                  </a:solidFill>
                </a:rPr>
                <a:t>02</a:t>
              </a:r>
              <a:endParaRPr lang="en-US" sz="2000" dirty="0">
                <a:solidFill>
                  <a:srgbClr val="FFFFFF"/>
                </a:solidFill>
              </a:endParaRPr>
            </a:p>
          </p:txBody>
        </p:sp>
        <p:sp>
          <p:nvSpPr>
            <p:cNvPr id="60" name="Hexagon 59"/>
            <p:cNvSpPr/>
            <p:nvPr/>
          </p:nvSpPr>
          <p:spPr>
            <a:xfrm rot="5400000">
              <a:off x="8058942" y="3647225"/>
              <a:ext cx="574162" cy="499346"/>
            </a:xfrm>
            <a:prstGeom prst="hexagon">
              <a:avLst>
                <a:gd name="adj" fmla="val 28802"/>
                <a:gd name="vf" fmla="val 115470"/>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defTabSz="666734">
                <a:lnSpc>
                  <a:spcPct val="90000"/>
                </a:lnSpc>
                <a:spcAft>
                  <a:spcPct val="35000"/>
                </a:spcAft>
              </a:pPr>
              <a:r>
                <a:rPr lang="en-US" sz="2000" dirty="0" smtClean="0">
                  <a:solidFill>
                    <a:srgbClr val="FFFFFF"/>
                  </a:solidFill>
                </a:rPr>
                <a:t>03</a:t>
              </a:r>
              <a:endParaRPr lang="en-US" sz="2000" dirty="0">
                <a:solidFill>
                  <a:srgbClr val="FFFFFF"/>
                </a:solidFill>
              </a:endParaRPr>
            </a:p>
          </p:txBody>
        </p:sp>
        <p:sp>
          <p:nvSpPr>
            <p:cNvPr id="61" name="Hexagon 60"/>
            <p:cNvSpPr/>
            <p:nvPr/>
          </p:nvSpPr>
          <p:spPr>
            <a:xfrm rot="5400000">
              <a:off x="7360166" y="5689990"/>
              <a:ext cx="574162" cy="499346"/>
            </a:xfrm>
            <a:prstGeom prst="hexagon">
              <a:avLst>
                <a:gd name="adj" fmla="val 28802"/>
                <a:gd name="vf" fmla="val 115470"/>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defTabSz="666734">
                <a:lnSpc>
                  <a:spcPct val="90000"/>
                </a:lnSpc>
                <a:spcAft>
                  <a:spcPct val="35000"/>
                </a:spcAft>
              </a:pPr>
              <a:r>
                <a:rPr lang="en-US" sz="2000" dirty="0" smtClean="0">
                  <a:solidFill>
                    <a:srgbClr val="FFFFFF"/>
                  </a:solidFill>
                </a:rPr>
                <a:t>04</a:t>
              </a:r>
              <a:endParaRPr lang="en-US" sz="2000" dirty="0">
                <a:solidFill>
                  <a:srgbClr val="FFFFFF"/>
                </a:solidFill>
              </a:endParaRPr>
            </a:p>
          </p:txBody>
        </p:sp>
        <p:sp>
          <p:nvSpPr>
            <p:cNvPr id="62" name="Hexagon 61"/>
            <p:cNvSpPr/>
            <p:nvPr/>
          </p:nvSpPr>
          <p:spPr>
            <a:xfrm rot="5400000">
              <a:off x="4550286" y="5689990"/>
              <a:ext cx="574162" cy="499346"/>
            </a:xfrm>
            <a:prstGeom prst="hexagon">
              <a:avLst>
                <a:gd name="adj" fmla="val 28802"/>
                <a:gd name="vf" fmla="val 115470"/>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defTabSz="666734">
                <a:lnSpc>
                  <a:spcPct val="90000"/>
                </a:lnSpc>
                <a:spcAft>
                  <a:spcPct val="35000"/>
                </a:spcAft>
              </a:pPr>
              <a:r>
                <a:rPr lang="en-US" sz="2000" dirty="0" smtClean="0">
                  <a:solidFill>
                    <a:srgbClr val="FFFFFF"/>
                  </a:solidFill>
                </a:rPr>
                <a:t>05</a:t>
              </a:r>
              <a:endParaRPr lang="en-US" sz="2000" dirty="0">
                <a:solidFill>
                  <a:srgbClr val="FFFFFF"/>
                </a:solidFill>
              </a:endParaRPr>
            </a:p>
          </p:txBody>
        </p:sp>
        <p:sp>
          <p:nvSpPr>
            <p:cNvPr id="63" name="Hexagon 62"/>
            <p:cNvSpPr/>
            <p:nvPr/>
          </p:nvSpPr>
          <p:spPr>
            <a:xfrm rot="5400000">
              <a:off x="3850140" y="3647227"/>
              <a:ext cx="574162" cy="499346"/>
            </a:xfrm>
            <a:prstGeom prst="hexagon">
              <a:avLst>
                <a:gd name="adj" fmla="val 28802"/>
                <a:gd name="vf" fmla="val 115470"/>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defTabSz="666734">
                <a:lnSpc>
                  <a:spcPct val="90000"/>
                </a:lnSpc>
                <a:spcAft>
                  <a:spcPct val="35000"/>
                </a:spcAft>
              </a:pPr>
              <a:r>
                <a:rPr lang="en-US" sz="2000" dirty="0" smtClean="0">
                  <a:solidFill>
                    <a:srgbClr val="FFFFFF"/>
                  </a:solidFill>
                </a:rPr>
                <a:t>06</a:t>
              </a:r>
              <a:endParaRPr lang="en-US" sz="2000" dirty="0">
                <a:solidFill>
                  <a:srgbClr val="FFFFFF"/>
                </a:solidFill>
              </a:endParaRPr>
            </a:p>
          </p:txBody>
        </p:sp>
        <p:sp>
          <p:nvSpPr>
            <p:cNvPr id="88" name="Freeform 37"/>
            <p:cNvSpPr>
              <a:spLocks noEditPoints="1"/>
            </p:cNvSpPr>
            <p:nvPr/>
          </p:nvSpPr>
          <p:spPr bwMode="auto">
            <a:xfrm>
              <a:off x="6017837" y="3910150"/>
              <a:ext cx="475881" cy="774525"/>
            </a:xfrm>
            <a:custGeom>
              <a:avLst/>
              <a:gdLst>
                <a:gd name="T0" fmla="*/ 155 w 461"/>
                <a:gd name="T1" fmla="*/ 661 h 750"/>
                <a:gd name="T2" fmla="*/ 155 w 461"/>
                <a:gd name="T3" fmla="*/ 594 h 750"/>
                <a:gd name="T4" fmla="*/ 340 w 461"/>
                <a:gd name="T5" fmla="*/ 627 h 750"/>
                <a:gd name="T6" fmla="*/ 155 w 461"/>
                <a:gd name="T7" fmla="*/ 608 h 750"/>
                <a:gd name="T8" fmla="*/ 155 w 461"/>
                <a:gd name="T9" fmla="*/ 647 h 750"/>
                <a:gd name="T10" fmla="*/ 326 w 461"/>
                <a:gd name="T11" fmla="*/ 627 h 750"/>
                <a:gd name="T12" fmla="*/ 155 w 461"/>
                <a:gd name="T13" fmla="*/ 608 h 750"/>
                <a:gd name="T14" fmla="*/ 155 w 461"/>
                <a:gd name="T15" fmla="*/ 715 h 750"/>
                <a:gd name="T16" fmla="*/ 155 w 461"/>
                <a:gd name="T17" fmla="*/ 647 h 750"/>
                <a:gd name="T18" fmla="*/ 340 w 461"/>
                <a:gd name="T19" fmla="*/ 681 h 750"/>
                <a:gd name="T20" fmla="*/ 155 w 461"/>
                <a:gd name="T21" fmla="*/ 661 h 750"/>
                <a:gd name="T22" fmla="*/ 155 w 461"/>
                <a:gd name="T23" fmla="*/ 701 h 750"/>
                <a:gd name="T24" fmla="*/ 326 w 461"/>
                <a:gd name="T25" fmla="*/ 681 h 750"/>
                <a:gd name="T26" fmla="*/ 155 w 461"/>
                <a:gd name="T27" fmla="*/ 661 h 750"/>
                <a:gd name="T28" fmla="*/ 296 w 461"/>
                <a:gd name="T29" fmla="*/ 701 h 750"/>
                <a:gd name="T30" fmla="*/ 230 w 461"/>
                <a:gd name="T31" fmla="*/ 736 h 750"/>
                <a:gd name="T32" fmla="*/ 165 w 461"/>
                <a:gd name="T33" fmla="*/ 701 h 750"/>
                <a:gd name="T34" fmla="*/ 230 w 461"/>
                <a:gd name="T35" fmla="*/ 750 h 750"/>
                <a:gd name="T36" fmla="*/ 303 w 461"/>
                <a:gd name="T37" fmla="*/ 554 h 750"/>
                <a:gd name="T38" fmla="*/ 95 w 461"/>
                <a:gd name="T39" fmla="*/ 491 h 750"/>
                <a:gd name="T40" fmla="*/ 65 w 461"/>
                <a:gd name="T41" fmla="*/ 391 h 750"/>
                <a:gd name="T42" fmla="*/ 231 w 461"/>
                <a:gd name="T43" fmla="*/ 0 h 750"/>
                <a:gd name="T44" fmla="*/ 396 w 461"/>
                <a:gd name="T45" fmla="*/ 391 h 750"/>
                <a:gd name="T46" fmla="*/ 366 w 461"/>
                <a:gd name="T47" fmla="*/ 491 h 750"/>
                <a:gd name="T48" fmla="*/ 231 w 461"/>
                <a:gd name="T49" fmla="*/ 14 h 750"/>
                <a:gd name="T50" fmla="*/ 75 w 461"/>
                <a:gd name="T51" fmla="*/ 381 h 750"/>
                <a:gd name="T52" fmla="*/ 109 w 461"/>
                <a:gd name="T53" fmla="*/ 491 h 750"/>
                <a:gd name="T54" fmla="*/ 303 w 461"/>
                <a:gd name="T55" fmla="*/ 540 h 750"/>
                <a:gd name="T56" fmla="*/ 352 w 461"/>
                <a:gd name="T57" fmla="*/ 448 h 750"/>
                <a:gd name="T58" fmla="*/ 447 w 461"/>
                <a:gd name="T59" fmla="*/ 231 h 750"/>
                <a:gd name="T60" fmla="*/ 306 w 461"/>
                <a:gd name="T61" fmla="*/ 608 h 750"/>
                <a:gd name="T62" fmla="*/ 121 w 461"/>
                <a:gd name="T63" fmla="*/ 574 h 750"/>
                <a:gd name="T64" fmla="*/ 306 w 461"/>
                <a:gd name="T65" fmla="*/ 540 h 750"/>
                <a:gd name="T66" fmla="*/ 306 w 461"/>
                <a:gd name="T67" fmla="*/ 608 h 750"/>
                <a:gd name="T68" fmla="*/ 135 w 461"/>
                <a:gd name="T69" fmla="*/ 574 h 750"/>
                <a:gd name="T70" fmla="*/ 306 w 461"/>
                <a:gd name="T71" fmla="*/ 594 h 750"/>
                <a:gd name="T72" fmla="*/ 306 w 461"/>
                <a:gd name="T73" fmla="*/ 55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750">
                  <a:moveTo>
                    <a:pt x="306" y="661"/>
                  </a:moveTo>
                  <a:cubicBezTo>
                    <a:pt x="155" y="661"/>
                    <a:pt x="155" y="661"/>
                    <a:pt x="155" y="661"/>
                  </a:cubicBezTo>
                  <a:cubicBezTo>
                    <a:pt x="137" y="661"/>
                    <a:pt x="121" y="646"/>
                    <a:pt x="121" y="627"/>
                  </a:cubicBezTo>
                  <a:cubicBezTo>
                    <a:pt x="121" y="609"/>
                    <a:pt x="137" y="594"/>
                    <a:pt x="155" y="594"/>
                  </a:cubicBezTo>
                  <a:cubicBezTo>
                    <a:pt x="306" y="594"/>
                    <a:pt x="306" y="594"/>
                    <a:pt x="306" y="594"/>
                  </a:cubicBezTo>
                  <a:cubicBezTo>
                    <a:pt x="324" y="594"/>
                    <a:pt x="340" y="609"/>
                    <a:pt x="340" y="627"/>
                  </a:cubicBezTo>
                  <a:cubicBezTo>
                    <a:pt x="340" y="646"/>
                    <a:pt x="324" y="661"/>
                    <a:pt x="306" y="661"/>
                  </a:cubicBezTo>
                  <a:close/>
                  <a:moveTo>
                    <a:pt x="155" y="608"/>
                  </a:moveTo>
                  <a:cubicBezTo>
                    <a:pt x="144" y="608"/>
                    <a:pt x="135" y="617"/>
                    <a:pt x="135" y="627"/>
                  </a:cubicBezTo>
                  <a:cubicBezTo>
                    <a:pt x="135" y="638"/>
                    <a:pt x="144" y="647"/>
                    <a:pt x="155" y="647"/>
                  </a:cubicBezTo>
                  <a:cubicBezTo>
                    <a:pt x="306" y="647"/>
                    <a:pt x="306" y="647"/>
                    <a:pt x="306" y="647"/>
                  </a:cubicBezTo>
                  <a:cubicBezTo>
                    <a:pt x="317" y="647"/>
                    <a:pt x="326" y="638"/>
                    <a:pt x="326" y="627"/>
                  </a:cubicBezTo>
                  <a:cubicBezTo>
                    <a:pt x="326" y="617"/>
                    <a:pt x="317" y="608"/>
                    <a:pt x="306" y="608"/>
                  </a:cubicBezTo>
                  <a:lnTo>
                    <a:pt x="155" y="608"/>
                  </a:lnTo>
                  <a:close/>
                  <a:moveTo>
                    <a:pt x="306" y="715"/>
                  </a:moveTo>
                  <a:cubicBezTo>
                    <a:pt x="155" y="715"/>
                    <a:pt x="155" y="715"/>
                    <a:pt x="155" y="715"/>
                  </a:cubicBezTo>
                  <a:cubicBezTo>
                    <a:pt x="137" y="715"/>
                    <a:pt x="121" y="700"/>
                    <a:pt x="121" y="681"/>
                  </a:cubicBezTo>
                  <a:cubicBezTo>
                    <a:pt x="121" y="662"/>
                    <a:pt x="137" y="647"/>
                    <a:pt x="155" y="647"/>
                  </a:cubicBezTo>
                  <a:cubicBezTo>
                    <a:pt x="306" y="647"/>
                    <a:pt x="306" y="647"/>
                    <a:pt x="306" y="647"/>
                  </a:cubicBezTo>
                  <a:cubicBezTo>
                    <a:pt x="324" y="647"/>
                    <a:pt x="340" y="662"/>
                    <a:pt x="340" y="681"/>
                  </a:cubicBezTo>
                  <a:cubicBezTo>
                    <a:pt x="340" y="700"/>
                    <a:pt x="324" y="715"/>
                    <a:pt x="306" y="715"/>
                  </a:cubicBezTo>
                  <a:close/>
                  <a:moveTo>
                    <a:pt x="155" y="661"/>
                  </a:moveTo>
                  <a:cubicBezTo>
                    <a:pt x="144" y="661"/>
                    <a:pt x="135" y="670"/>
                    <a:pt x="135" y="681"/>
                  </a:cubicBezTo>
                  <a:cubicBezTo>
                    <a:pt x="135" y="692"/>
                    <a:pt x="144" y="701"/>
                    <a:pt x="155" y="701"/>
                  </a:cubicBezTo>
                  <a:cubicBezTo>
                    <a:pt x="306" y="701"/>
                    <a:pt x="306" y="701"/>
                    <a:pt x="306" y="701"/>
                  </a:cubicBezTo>
                  <a:cubicBezTo>
                    <a:pt x="317" y="701"/>
                    <a:pt x="326" y="692"/>
                    <a:pt x="326" y="681"/>
                  </a:cubicBezTo>
                  <a:cubicBezTo>
                    <a:pt x="326" y="670"/>
                    <a:pt x="317" y="661"/>
                    <a:pt x="306" y="661"/>
                  </a:cubicBezTo>
                  <a:lnTo>
                    <a:pt x="155" y="661"/>
                  </a:lnTo>
                  <a:close/>
                  <a:moveTo>
                    <a:pt x="303" y="708"/>
                  </a:moveTo>
                  <a:cubicBezTo>
                    <a:pt x="303" y="704"/>
                    <a:pt x="300" y="701"/>
                    <a:pt x="296" y="701"/>
                  </a:cubicBezTo>
                  <a:cubicBezTo>
                    <a:pt x="293" y="701"/>
                    <a:pt x="289" y="704"/>
                    <a:pt x="289" y="708"/>
                  </a:cubicBezTo>
                  <a:cubicBezTo>
                    <a:pt x="289" y="721"/>
                    <a:pt x="265" y="736"/>
                    <a:pt x="230" y="736"/>
                  </a:cubicBezTo>
                  <a:cubicBezTo>
                    <a:pt x="196" y="736"/>
                    <a:pt x="172" y="721"/>
                    <a:pt x="172" y="708"/>
                  </a:cubicBezTo>
                  <a:cubicBezTo>
                    <a:pt x="172" y="704"/>
                    <a:pt x="169" y="701"/>
                    <a:pt x="165" y="701"/>
                  </a:cubicBezTo>
                  <a:cubicBezTo>
                    <a:pt x="161" y="701"/>
                    <a:pt x="158" y="704"/>
                    <a:pt x="158" y="708"/>
                  </a:cubicBezTo>
                  <a:cubicBezTo>
                    <a:pt x="158" y="731"/>
                    <a:pt x="190" y="750"/>
                    <a:pt x="230" y="750"/>
                  </a:cubicBezTo>
                  <a:cubicBezTo>
                    <a:pt x="271" y="750"/>
                    <a:pt x="303" y="731"/>
                    <a:pt x="303" y="708"/>
                  </a:cubicBezTo>
                  <a:close/>
                  <a:moveTo>
                    <a:pt x="303" y="554"/>
                  </a:moveTo>
                  <a:cubicBezTo>
                    <a:pt x="158" y="554"/>
                    <a:pt x="158" y="554"/>
                    <a:pt x="158" y="554"/>
                  </a:cubicBezTo>
                  <a:cubicBezTo>
                    <a:pt x="123" y="554"/>
                    <a:pt x="95" y="526"/>
                    <a:pt x="95" y="491"/>
                  </a:cubicBezTo>
                  <a:cubicBezTo>
                    <a:pt x="95" y="448"/>
                    <a:pt x="95" y="448"/>
                    <a:pt x="95" y="448"/>
                  </a:cubicBezTo>
                  <a:cubicBezTo>
                    <a:pt x="95" y="424"/>
                    <a:pt x="85" y="410"/>
                    <a:pt x="65" y="391"/>
                  </a:cubicBezTo>
                  <a:cubicBezTo>
                    <a:pt x="24" y="350"/>
                    <a:pt x="0" y="292"/>
                    <a:pt x="0" y="231"/>
                  </a:cubicBezTo>
                  <a:cubicBezTo>
                    <a:pt x="0" y="104"/>
                    <a:pt x="104" y="0"/>
                    <a:pt x="231" y="0"/>
                  </a:cubicBezTo>
                  <a:cubicBezTo>
                    <a:pt x="358" y="0"/>
                    <a:pt x="461" y="104"/>
                    <a:pt x="461" y="231"/>
                  </a:cubicBezTo>
                  <a:cubicBezTo>
                    <a:pt x="461" y="292"/>
                    <a:pt x="437" y="350"/>
                    <a:pt x="396" y="391"/>
                  </a:cubicBezTo>
                  <a:cubicBezTo>
                    <a:pt x="376" y="410"/>
                    <a:pt x="366" y="424"/>
                    <a:pt x="366" y="448"/>
                  </a:cubicBezTo>
                  <a:cubicBezTo>
                    <a:pt x="366" y="491"/>
                    <a:pt x="366" y="491"/>
                    <a:pt x="366" y="491"/>
                  </a:cubicBezTo>
                  <a:cubicBezTo>
                    <a:pt x="366" y="526"/>
                    <a:pt x="338" y="554"/>
                    <a:pt x="303" y="554"/>
                  </a:cubicBezTo>
                  <a:close/>
                  <a:moveTo>
                    <a:pt x="231" y="14"/>
                  </a:moveTo>
                  <a:cubicBezTo>
                    <a:pt x="111" y="14"/>
                    <a:pt x="14" y="111"/>
                    <a:pt x="14" y="231"/>
                  </a:cubicBezTo>
                  <a:cubicBezTo>
                    <a:pt x="14" y="288"/>
                    <a:pt x="36" y="343"/>
                    <a:pt x="75" y="381"/>
                  </a:cubicBezTo>
                  <a:cubicBezTo>
                    <a:pt x="96" y="402"/>
                    <a:pt x="109" y="420"/>
                    <a:pt x="109" y="448"/>
                  </a:cubicBezTo>
                  <a:cubicBezTo>
                    <a:pt x="109" y="491"/>
                    <a:pt x="109" y="491"/>
                    <a:pt x="109" y="491"/>
                  </a:cubicBezTo>
                  <a:cubicBezTo>
                    <a:pt x="109" y="518"/>
                    <a:pt x="131" y="540"/>
                    <a:pt x="158" y="540"/>
                  </a:cubicBezTo>
                  <a:cubicBezTo>
                    <a:pt x="303" y="540"/>
                    <a:pt x="303" y="540"/>
                    <a:pt x="303" y="540"/>
                  </a:cubicBezTo>
                  <a:cubicBezTo>
                    <a:pt x="330" y="540"/>
                    <a:pt x="352" y="518"/>
                    <a:pt x="352" y="491"/>
                  </a:cubicBezTo>
                  <a:cubicBezTo>
                    <a:pt x="352" y="448"/>
                    <a:pt x="352" y="448"/>
                    <a:pt x="352" y="448"/>
                  </a:cubicBezTo>
                  <a:cubicBezTo>
                    <a:pt x="352" y="420"/>
                    <a:pt x="365" y="402"/>
                    <a:pt x="386" y="381"/>
                  </a:cubicBezTo>
                  <a:cubicBezTo>
                    <a:pt x="425" y="343"/>
                    <a:pt x="447" y="288"/>
                    <a:pt x="447" y="231"/>
                  </a:cubicBezTo>
                  <a:cubicBezTo>
                    <a:pt x="447" y="111"/>
                    <a:pt x="350" y="14"/>
                    <a:pt x="231" y="14"/>
                  </a:cubicBezTo>
                  <a:close/>
                  <a:moveTo>
                    <a:pt x="306" y="608"/>
                  </a:moveTo>
                  <a:cubicBezTo>
                    <a:pt x="155" y="608"/>
                    <a:pt x="155" y="608"/>
                    <a:pt x="155" y="608"/>
                  </a:cubicBezTo>
                  <a:cubicBezTo>
                    <a:pt x="137" y="608"/>
                    <a:pt x="121" y="592"/>
                    <a:pt x="121" y="574"/>
                  </a:cubicBezTo>
                  <a:cubicBezTo>
                    <a:pt x="121" y="555"/>
                    <a:pt x="137" y="540"/>
                    <a:pt x="155" y="540"/>
                  </a:cubicBezTo>
                  <a:cubicBezTo>
                    <a:pt x="306" y="540"/>
                    <a:pt x="306" y="540"/>
                    <a:pt x="306" y="540"/>
                  </a:cubicBezTo>
                  <a:cubicBezTo>
                    <a:pt x="324" y="540"/>
                    <a:pt x="340" y="555"/>
                    <a:pt x="340" y="574"/>
                  </a:cubicBezTo>
                  <a:cubicBezTo>
                    <a:pt x="340" y="592"/>
                    <a:pt x="324" y="608"/>
                    <a:pt x="306" y="608"/>
                  </a:cubicBezTo>
                  <a:close/>
                  <a:moveTo>
                    <a:pt x="155" y="554"/>
                  </a:moveTo>
                  <a:cubicBezTo>
                    <a:pt x="144" y="554"/>
                    <a:pt x="135" y="563"/>
                    <a:pt x="135" y="574"/>
                  </a:cubicBezTo>
                  <a:cubicBezTo>
                    <a:pt x="135" y="585"/>
                    <a:pt x="144" y="594"/>
                    <a:pt x="155" y="594"/>
                  </a:cubicBezTo>
                  <a:cubicBezTo>
                    <a:pt x="306" y="594"/>
                    <a:pt x="306" y="594"/>
                    <a:pt x="306" y="594"/>
                  </a:cubicBezTo>
                  <a:cubicBezTo>
                    <a:pt x="317" y="594"/>
                    <a:pt x="326" y="585"/>
                    <a:pt x="326" y="574"/>
                  </a:cubicBezTo>
                  <a:cubicBezTo>
                    <a:pt x="326" y="563"/>
                    <a:pt x="317" y="554"/>
                    <a:pt x="306" y="554"/>
                  </a:cubicBezTo>
                  <a:lnTo>
                    <a:pt x="155" y="554"/>
                  </a:lnTo>
                  <a:close/>
                </a:path>
              </a:pathLst>
            </a:custGeom>
            <a:solidFill>
              <a:srgbClr val="FFFFFF"/>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9" name="TextBox 88"/>
          <p:cNvSpPr txBox="1"/>
          <p:nvPr/>
        </p:nvSpPr>
        <p:spPr>
          <a:xfrm>
            <a:off x="1148382" y="3035274"/>
            <a:ext cx="2618455" cy="597599"/>
          </a:xfrm>
          <a:prstGeom prst="rect">
            <a:avLst/>
          </a:prstGeom>
          <a:noFill/>
          <a:ln>
            <a:noFill/>
          </a:ln>
        </p:spPr>
        <p:txBody>
          <a:bodyPr wrap="square" rtlCol="0">
            <a:spAutoFit/>
          </a:bodyPr>
          <a:lstStyle/>
          <a:p>
            <a:pPr>
              <a:spcAft>
                <a:spcPts val="113"/>
              </a:spcAft>
            </a:pPr>
            <a:r>
              <a:rPr lang="en-US" sz="1200" b="1" spc="-40" dirty="0" smtClean="0">
                <a:latin typeface="+mn-lt"/>
                <a:ea typeface="Open Sans" panose="020B0606030504020204" pitchFamily="34" charset="0"/>
                <a:cs typeface="Open Sans" panose="020B0606030504020204" pitchFamily="34" charset="0"/>
              </a:rPr>
              <a:t>Industrial Control Systems</a:t>
            </a:r>
            <a:endParaRPr lang="en-US" sz="1200" b="1" spc="-40" dirty="0">
              <a:latin typeface="+mn-lt"/>
              <a:ea typeface="Open Sans" panose="020B0606030504020204" pitchFamily="34" charset="0"/>
              <a:cs typeface="Open Sans" panose="020B0606030504020204" pitchFamily="34" charset="0"/>
            </a:endParaRPr>
          </a:p>
          <a:p>
            <a:r>
              <a:rPr lang="en-CA" sz="1000" dirty="0" smtClean="0">
                <a:latin typeface="+mn-lt"/>
              </a:rPr>
              <a:t>First </a:t>
            </a:r>
            <a:r>
              <a:rPr lang="en-CA" sz="1000" dirty="0">
                <a:latin typeface="+mn-lt"/>
              </a:rPr>
              <a:t>ever malware framework designed and deployed to attack electric grids.</a:t>
            </a:r>
            <a:endParaRPr lang="en-US" sz="800" dirty="0">
              <a:latin typeface="+mn-lt"/>
            </a:endParaRPr>
          </a:p>
        </p:txBody>
      </p:sp>
      <p:sp>
        <p:nvSpPr>
          <p:cNvPr id="90" name="TextBox 89"/>
          <p:cNvSpPr txBox="1"/>
          <p:nvPr/>
        </p:nvSpPr>
        <p:spPr>
          <a:xfrm>
            <a:off x="1148382" y="3651226"/>
            <a:ext cx="2686450" cy="597599"/>
          </a:xfrm>
          <a:prstGeom prst="rect">
            <a:avLst/>
          </a:prstGeom>
          <a:noFill/>
          <a:ln>
            <a:noFill/>
          </a:ln>
        </p:spPr>
        <p:txBody>
          <a:bodyPr wrap="square" rtlCol="0">
            <a:spAutoFit/>
          </a:bodyPr>
          <a:lstStyle/>
          <a:p>
            <a:pPr>
              <a:spcAft>
                <a:spcPts val="113"/>
              </a:spcAft>
            </a:pPr>
            <a:r>
              <a:rPr lang="en-US" sz="1200" b="1" spc="-40" dirty="0" smtClean="0">
                <a:latin typeface="+mn-lt"/>
                <a:ea typeface="Open Sans" panose="020B0606030504020204" pitchFamily="34" charset="0"/>
                <a:cs typeface="Open Sans" panose="020B0606030504020204" pitchFamily="34" charset="0"/>
              </a:rPr>
              <a:t>Exploit-less</a:t>
            </a:r>
            <a:endParaRPr lang="en-US" sz="1200" b="1" spc="-40" dirty="0">
              <a:latin typeface="+mn-lt"/>
              <a:ea typeface="Open Sans" panose="020B0606030504020204" pitchFamily="34" charset="0"/>
              <a:cs typeface="Open Sans" panose="020B0606030504020204" pitchFamily="34" charset="0"/>
            </a:endParaRPr>
          </a:p>
          <a:p>
            <a:pPr>
              <a:spcAft>
                <a:spcPts val="113"/>
              </a:spcAft>
            </a:pPr>
            <a:r>
              <a:rPr lang="en-CA" sz="1000" dirty="0" smtClean="0">
                <a:latin typeface="+mn-lt"/>
              </a:rPr>
              <a:t>Leverages </a:t>
            </a:r>
            <a:r>
              <a:rPr lang="en-CA" sz="1000" dirty="0">
                <a:latin typeface="+mn-lt"/>
              </a:rPr>
              <a:t>knowledge of grid operations and network communications to cause </a:t>
            </a:r>
            <a:r>
              <a:rPr lang="en-CA" sz="1000" dirty="0" smtClean="0">
                <a:latin typeface="+mn-lt"/>
              </a:rPr>
              <a:t>impact.</a:t>
            </a:r>
            <a:endParaRPr lang="en-US" sz="1000" dirty="0">
              <a:latin typeface="+mn-lt"/>
            </a:endParaRPr>
          </a:p>
        </p:txBody>
      </p:sp>
      <p:sp>
        <p:nvSpPr>
          <p:cNvPr id="94" name="TextBox 93"/>
          <p:cNvSpPr txBox="1"/>
          <p:nvPr/>
        </p:nvSpPr>
        <p:spPr>
          <a:xfrm>
            <a:off x="1181570" y="4847712"/>
            <a:ext cx="2564448" cy="751488"/>
          </a:xfrm>
          <a:prstGeom prst="rect">
            <a:avLst/>
          </a:prstGeom>
          <a:noFill/>
          <a:ln>
            <a:noFill/>
          </a:ln>
        </p:spPr>
        <p:txBody>
          <a:bodyPr wrap="square" rtlCol="0">
            <a:spAutoFit/>
          </a:bodyPr>
          <a:lstStyle/>
          <a:p>
            <a:pPr>
              <a:spcAft>
                <a:spcPts val="113"/>
              </a:spcAft>
            </a:pPr>
            <a:r>
              <a:rPr lang="en-US" sz="1200" b="1" spc="-40" dirty="0">
                <a:ea typeface="Open Sans" panose="020B0606030504020204" pitchFamily="34" charset="0"/>
                <a:cs typeface="Open Sans" panose="020B0606030504020204" pitchFamily="34" charset="0"/>
              </a:rPr>
              <a:t>Extensible Across </a:t>
            </a:r>
            <a:r>
              <a:rPr lang="en-US" sz="1200" b="1" spc="-40" dirty="0" smtClean="0">
                <a:ea typeface="Open Sans" panose="020B0606030504020204" pitchFamily="34" charset="0"/>
                <a:cs typeface="Open Sans" panose="020B0606030504020204" pitchFamily="34" charset="0"/>
              </a:rPr>
              <a:t>Industries</a:t>
            </a:r>
            <a:endParaRPr lang="en-US" sz="1200" b="1" spc="-40" dirty="0">
              <a:ea typeface="Open Sans" panose="020B0606030504020204" pitchFamily="34" charset="0"/>
              <a:cs typeface="Open Sans" panose="020B0606030504020204" pitchFamily="34" charset="0"/>
            </a:endParaRPr>
          </a:p>
          <a:p>
            <a:pPr>
              <a:spcAft>
                <a:spcPts val="113"/>
              </a:spcAft>
            </a:pPr>
            <a:r>
              <a:rPr lang="en-CA" sz="1000" dirty="0" smtClean="0"/>
              <a:t>Additional modules can enable the malware to spread to other utility industries. </a:t>
            </a:r>
            <a:endParaRPr lang="en-US" sz="1000" dirty="0"/>
          </a:p>
        </p:txBody>
      </p:sp>
      <p:sp>
        <p:nvSpPr>
          <p:cNvPr id="97" name="TextBox 96"/>
          <p:cNvSpPr txBox="1"/>
          <p:nvPr/>
        </p:nvSpPr>
        <p:spPr>
          <a:xfrm>
            <a:off x="1148382" y="4250113"/>
            <a:ext cx="2618455" cy="597599"/>
          </a:xfrm>
          <a:prstGeom prst="rect">
            <a:avLst/>
          </a:prstGeom>
          <a:noFill/>
          <a:ln>
            <a:noFill/>
          </a:ln>
        </p:spPr>
        <p:txBody>
          <a:bodyPr wrap="square" rtlCol="0">
            <a:spAutoFit/>
          </a:bodyPr>
          <a:lstStyle/>
          <a:p>
            <a:pPr>
              <a:spcAft>
                <a:spcPts val="113"/>
              </a:spcAft>
            </a:pPr>
            <a:r>
              <a:rPr lang="en-US" sz="1200" b="1" spc="-40" dirty="0" smtClean="0">
                <a:latin typeface="+mn-lt"/>
                <a:ea typeface="Open Sans" panose="020B0606030504020204" pitchFamily="34" charset="0"/>
                <a:cs typeface="Open Sans" panose="020B0606030504020204" pitchFamily="34" charset="0"/>
              </a:rPr>
              <a:t>Extensible </a:t>
            </a:r>
            <a:r>
              <a:rPr lang="en-US" sz="1200" b="1" spc="-40" dirty="0">
                <a:latin typeface="+mn-lt"/>
                <a:ea typeface="Open Sans" panose="020B0606030504020204" pitchFamily="34" charset="0"/>
                <a:cs typeface="Open Sans" panose="020B0606030504020204" pitchFamily="34" charset="0"/>
              </a:rPr>
              <a:t>A</a:t>
            </a:r>
            <a:r>
              <a:rPr lang="en-US" sz="1200" b="1" spc="-40" dirty="0" smtClean="0">
                <a:latin typeface="+mn-lt"/>
                <a:ea typeface="Open Sans" panose="020B0606030504020204" pitchFamily="34" charset="0"/>
                <a:cs typeface="Open Sans" panose="020B0606030504020204" pitchFamily="34" charset="0"/>
              </a:rPr>
              <a:t>cross Regions</a:t>
            </a:r>
            <a:endParaRPr lang="en-US" sz="1200" b="1" spc="-40" dirty="0">
              <a:latin typeface="+mn-lt"/>
              <a:ea typeface="Open Sans" panose="020B0606030504020204" pitchFamily="34" charset="0"/>
              <a:cs typeface="Open Sans" panose="020B0606030504020204" pitchFamily="34" charset="0"/>
            </a:endParaRPr>
          </a:p>
          <a:p>
            <a:pPr>
              <a:spcAft>
                <a:spcPts val="113"/>
              </a:spcAft>
            </a:pPr>
            <a:r>
              <a:rPr lang="en-US" sz="1000" dirty="0" smtClean="0">
                <a:latin typeface="+mn-lt"/>
              </a:rPr>
              <a:t>With minimal modifications, Crash Override can be extended to North America.</a:t>
            </a:r>
            <a:endParaRPr lang="en-US" sz="1000" dirty="0">
              <a:latin typeface="+mn-lt"/>
            </a:endParaRPr>
          </a:p>
        </p:txBody>
      </p:sp>
      <p:sp>
        <p:nvSpPr>
          <p:cNvPr id="100" name="Oval 99"/>
          <p:cNvSpPr/>
          <p:nvPr/>
        </p:nvSpPr>
        <p:spPr>
          <a:xfrm>
            <a:off x="491760" y="2348880"/>
            <a:ext cx="506306" cy="506306"/>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FFFFFF"/>
                </a:solidFill>
              </a:rPr>
              <a:t>01</a:t>
            </a:r>
          </a:p>
        </p:txBody>
      </p:sp>
      <p:sp>
        <p:nvSpPr>
          <p:cNvPr id="102" name="Oval 101"/>
          <p:cNvSpPr/>
          <p:nvPr/>
        </p:nvSpPr>
        <p:spPr>
          <a:xfrm>
            <a:off x="491760" y="3030706"/>
            <a:ext cx="506306" cy="506306"/>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FFFFFF"/>
                </a:solidFill>
              </a:rPr>
              <a:t>02</a:t>
            </a:r>
          </a:p>
        </p:txBody>
      </p:sp>
      <p:sp>
        <p:nvSpPr>
          <p:cNvPr id="103" name="Oval 102"/>
          <p:cNvSpPr/>
          <p:nvPr/>
        </p:nvSpPr>
        <p:spPr>
          <a:xfrm>
            <a:off x="491760" y="3678778"/>
            <a:ext cx="506306" cy="506306"/>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FFFFFF"/>
                </a:solidFill>
              </a:rPr>
              <a:t>03</a:t>
            </a:r>
          </a:p>
        </p:txBody>
      </p:sp>
      <p:sp>
        <p:nvSpPr>
          <p:cNvPr id="104" name="Oval 103"/>
          <p:cNvSpPr/>
          <p:nvPr/>
        </p:nvSpPr>
        <p:spPr>
          <a:xfrm>
            <a:off x="491760" y="4362854"/>
            <a:ext cx="506306" cy="506306"/>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FFFFFF"/>
                </a:solidFill>
              </a:rPr>
              <a:t>04</a:t>
            </a:r>
          </a:p>
        </p:txBody>
      </p:sp>
      <p:sp>
        <p:nvSpPr>
          <p:cNvPr id="105" name="Oval 104"/>
          <p:cNvSpPr/>
          <p:nvPr/>
        </p:nvSpPr>
        <p:spPr>
          <a:xfrm>
            <a:off x="491760" y="5046930"/>
            <a:ext cx="506306" cy="506306"/>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rPr>
              <a:t>05</a:t>
            </a:r>
            <a:endParaRPr lang="en-US" sz="1100" dirty="0">
              <a:solidFill>
                <a:srgbClr val="FFFFFF"/>
              </a:solidFill>
            </a:endParaRPr>
          </a:p>
        </p:txBody>
      </p:sp>
      <p:sp>
        <p:nvSpPr>
          <p:cNvPr id="106" name="Oval 105"/>
          <p:cNvSpPr/>
          <p:nvPr/>
        </p:nvSpPr>
        <p:spPr>
          <a:xfrm>
            <a:off x="491760" y="5738599"/>
            <a:ext cx="506306" cy="506306"/>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FFFF"/>
                </a:solidFill>
              </a:rPr>
              <a:t>06</a:t>
            </a:r>
            <a:endParaRPr lang="en-US" sz="1100" dirty="0">
              <a:solidFill>
                <a:srgbClr val="FFFFFF"/>
              </a:solidFill>
            </a:endParaRPr>
          </a:p>
        </p:txBody>
      </p:sp>
      <p:sp>
        <p:nvSpPr>
          <p:cNvPr id="107" name="TextBox 106"/>
          <p:cNvSpPr txBox="1"/>
          <p:nvPr/>
        </p:nvSpPr>
        <p:spPr>
          <a:xfrm>
            <a:off x="1148381" y="2348880"/>
            <a:ext cx="2618455" cy="597599"/>
          </a:xfrm>
          <a:prstGeom prst="rect">
            <a:avLst/>
          </a:prstGeom>
          <a:noFill/>
          <a:ln>
            <a:noFill/>
          </a:ln>
        </p:spPr>
        <p:txBody>
          <a:bodyPr wrap="square" rtlCol="0">
            <a:spAutoFit/>
          </a:bodyPr>
          <a:lstStyle/>
          <a:p>
            <a:pPr>
              <a:spcAft>
                <a:spcPts val="113"/>
              </a:spcAft>
            </a:pPr>
            <a:r>
              <a:rPr lang="en-US" sz="1200" b="1" spc="-40" dirty="0" smtClean="0">
                <a:latin typeface="+mn-lt"/>
                <a:ea typeface="Open Sans" panose="020B0606030504020204" pitchFamily="34" charset="0"/>
                <a:cs typeface="Open Sans" panose="020B0606030504020204" pitchFamily="34" charset="0"/>
              </a:rPr>
              <a:t>December 17</a:t>
            </a:r>
            <a:r>
              <a:rPr lang="en-US" sz="1200" b="1" spc="-40" baseline="30000" dirty="0" smtClean="0">
                <a:latin typeface="+mn-lt"/>
                <a:ea typeface="Open Sans" panose="020B0606030504020204" pitchFamily="34" charset="0"/>
                <a:cs typeface="Open Sans" panose="020B0606030504020204" pitchFamily="34" charset="0"/>
              </a:rPr>
              <a:t>th</a:t>
            </a:r>
            <a:r>
              <a:rPr lang="en-US" sz="1200" b="1" spc="-40" dirty="0" smtClean="0">
                <a:latin typeface="+mn-lt"/>
                <a:ea typeface="Open Sans" panose="020B0606030504020204" pitchFamily="34" charset="0"/>
                <a:cs typeface="Open Sans" panose="020B0606030504020204" pitchFamily="34" charset="0"/>
              </a:rPr>
              <a:t> 2016</a:t>
            </a:r>
            <a:endParaRPr lang="en-US" sz="1200" b="1" spc="-40" dirty="0">
              <a:latin typeface="+mn-lt"/>
              <a:ea typeface="Open Sans" panose="020B0606030504020204" pitchFamily="34" charset="0"/>
              <a:cs typeface="Open Sans" panose="020B0606030504020204" pitchFamily="34" charset="0"/>
            </a:endParaRPr>
          </a:p>
          <a:p>
            <a:pPr>
              <a:spcAft>
                <a:spcPts val="113"/>
              </a:spcAft>
            </a:pPr>
            <a:r>
              <a:rPr lang="en-CA" sz="1000" dirty="0" smtClean="0"/>
              <a:t>Threat actors disrupted the power flow to 1/5</a:t>
            </a:r>
            <a:r>
              <a:rPr lang="en-CA" sz="1000" baseline="30000" dirty="0" smtClean="0"/>
              <a:t>th</a:t>
            </a:r>
            <a:r>
              <a:rPr lang="en-CA" sz="1000" dirty="0" smtClean="0"/>
              <a:t> of the Ukrainian capital’s population.</a:t>
            </a:r>
            <a:endParaRPr lang="en-US" sz="1000" dirty="0"/>
          </a:p>
        </p:txBody>
      </p:sp>
      <p:sp>
        <p:nvSpPr>
          <p:cNvPr id="108" name="TextBox 107"/>
          <p:cNvSpPr txBox="1"/>
          <p:nvPr/>
        </p:nvSpPr>
        <p:spPr>
          <a:xfrm>
            <a:off x="1149891" y="5579092"/>
            <a:ext cx="2618455" cy="905376"/>
          </a:xfrm>
          <a:prstGeom prst="rect">
            <a:avLst/>
          </a:prstGeom>
          <a:noFill/>
          <a:ln>
            <a:noFill/>
          </a:ln>
        </p:spPr>
        <p:txBody>
          <a:bodyPr wrap="square" rtlCol="0">
            <a:spAutoFit/>
          </a:bodyPr>
          <a:lstStyle/>
          <a:p>
            <a:pPr>
              <a:spcAft>
                <a:spcPts val="113"/>
              </a:spcAft>
            </a:pPr>
            <a:r>
              <a:rPr lang="en-US" sz="1200" b="1" spc="-40" dirty="0" smtClean="0">
                <a:latin typeface="+mn-lt"/>
                <a:ea typeface="Open Sans" panose="020B0606030504020204" pitchFamily="34" charset="0"/>
                <a:cs typeface="Open Sans" panose="020B0606030504020204" pitchFamily="34" charset="0"/>
              </a:rPr>
              <a:t>Electrum</a:t>
            </a:r>
            <a:endParaRPr lang="en-US" sz="1200" b="1" spc="-40" dirty="0">
              <a:latin typeface="+mn-lt"/>
              <a:ea typeface="Open Sans" panose="020B0606030504020204" pitchFamily="34" charset="0"/>
              <a:cs typeface="Open Sans" panose="020B0606030504020204" pitchFamily="34" charset="0"/>
            </a:endParaRPr>
          </a:p>
          <a:p>
            <a:pPr>
              <a:spcAft>
                <a:spcPts val="113"/>
              </a:spcAft>
            </a:pPr>
            <a:r>
              <a:rPr lang="en-CA" sz="1000" dirty="0" smtClean="0"/>
              <a:t>Dragos identified the adversary </a:t>
            </a:r>
            <a:r>
              <a:rPr lang="en-CA" sz="1000" dirty="0"/>
              <a:t>group behind </a:t>
            </a:r>
            <a:r>
              <a:rPr lang="en-CA" sz="1000" dirty="0" smtClean="0"/>
              <a:t>Crash Override as Electrum – the same group responsible for a similar attack in 2015.</a:t>
            </a:r>
            <a:endParaRPr lang="en-US" sz="1000" dirty="0">
              <a:latin typeface="+mn-lt"/>
            </a:endParaRPr>
          </a:p>
        </p:txBody>
      </p:sp>
      <p:sp>
        <p:nvSpPr>
          <p:cNvPr id="109" name="TextBox 108"/>
          <p:cNvSpPr txBox="1"/>
          <p:nvPr/>
        </p:nvSpPr>
        <p:spPr>
          <a:xfrm>
            <a:off x="3965686" y="976894"/>
            <a:ext cx="4899862"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Russian Malware </a:t>
            </a:r>
            <a:r>
              <a:rPr lang="en-CA" sz="2800" b="1" dirty="0">
                <a:solidFill>
                  <a:schemeClr val="bg1"/>
                </a:solidFill>
                <a:latin typeface="+mn-lt"/>
                <a:ea typeface="Montserrat Black" charset="0"/>
                <a:cs typeface="Montserrat Black" charset="0"/>
              </a:rPr>
              <a:t>D</a:t>
            </a:r>
            <a:r>
              <a:rPr lang="en-CA" sz="2800" b="1" dirty="0" smtClean="0">
                <a:solidFill>
                  <a:schemeClr val="bg1"/>
                </a:solidFill>
                <a:latin typeface="+mn-lt"/>
                <a:ea typeface="Montserrat Black" charset="0"/>
                <a:cs typeface="Montserrat Black" charset="0"/>
              </a:rPr>
              <a:t>isrupts </a:t>
            </a:r>
            <a:r>
              <a:rPr lang="en-CA" sz="2800" b="1" dirty="0">
                <a:solidFill>
                  <a:schemeClr val="bg1"/>
                </a:solidFill>
                <a:latin typeface="+mn-lt"/>
                <a:ea typeface="Montserrat Black" charset="0"/>
                <a:cs typeface="Montserrat Black" charset="0"/>
              </a:rPr>
              <a:t>P</a:t>
            </a:r>
            <a:r>
              <a:rPr lang="en-CA" sz="2800" b="1" dirty="0" smtClean="0">
                <a:solidFill>
                  <a:schemeClr val="bg1"/>
                </a:solidFill>
                <a:latin typeface="+mn-lt"/>
                <a:ea typeface="Montserrat Black" charset="0"/>
                <a:cs typeface="Montserrat Black" charset="0"/>
              </a:rPr>
              <a:t>ower </a:t>
            </a:r>
            <a:r>
              <a:rPr lang="en-CA" sz="2800" b="1" dirty="0">
                <a:solidFill>
                  <a:schemeClr val="bg1"/>
                </a:solidFill>
                <a:latin typeface="+mn-lt"/>
                <a:ea typeface="Montserrat Black" charset="0"/>
                <a:cs typeface="Montserrat Black" charset="0"/>
              </a:rPr>
              <a:t>G</a:t>
            </a:r>
            <a:r>
              <a:rPr lang="en-CA" sz="2800" b="1" dirty="0" smtClean="0">
                <a:solidFill>
                  <a:schemeClr val="bg1"/>
                </a:solidFill>
                <a:latin typeface="+mn-lt"/>
                <a:ea typeface="Montserrat Black" charset="0"/>
                <a:cs typeface="Montserrat Black" charset="0"/>
              </a:rPr>
              <a:t>rids </a:t>
            </a:r>
            <a:endParaRPr lang="en-CA" sz="2800" b="1" spc="300" dirty="0">
              <a:solidFill>
                <a:schemeClr val="bg1"/>
              </a:solidFill>
              <a:latin typeface="+mn-lt"/>
              <a:ea typeface="Montserrat Black" charset="0"/>
              <a:cs typeface="Montserrat Black" charset="0"/>
            </a:endParaRPr>
          </a:p>
        </p:txBody>
      </p:sp>
      <p:sp>
        <p:nvSpPr>
          <p:cNvPr id="111" name="Text Placeholder 12"/>
          <p:cNvSpPr txBox="1">
            <a:spLocks/>
          </p:cNvSpPr>
          <p:nvPr/>
        </p:nvSpPr>
        <p:spPr>
          <a:xfrm>
            <a:off x="104064" y="6484468"/>
            <a:ext cx="8761484" cy="276033"/>
          </a:xfrm>
          <a:prstGeom prst="rect">
            <a:avLst/>
          </a:prstGeom>
          <a:no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000" dirty="0" smtClean="0"/>
              <a:t>Sources: </a:t>
            </a:r>
            <a:r>
              <a:rPr lang="en-CA" sz="1000" dirty="0" smtClean="0">
                <a:hlinkClick r:id="rId3"/>
              </a:rPr>
              <a:t>US-Cert</a:t>
            </a:r>
            <a:r>
              <a:rPr lang="en-CA" sz="1000" dirty="0" smtClean="0"/>
              <a:t>, </a:t>
            </a:r>
            <a:r>
              <a:rPr lang="en-CA" sz="1000" dirty="0" smtClean="0">
                <a:hlinkClick r:id="rId4"/>
              </a:rPr>
              <a:t>Dragos</a:t>
            </a:r>
            <a:endParaRPr lang="en-CA" sz="900" dirty="0"/>
          </a:p>
        </p:txBody>
      </p:sp>
      <p:sp>
        <p:nvSpPr>
          <p:cNvPr id="6" name="TextBox 5"/>
          <p:cNvSpPr txBox="1"/>
          <p:nvPr/>
        </p:nvSpPr>
        <p:spPr>
          <a:xfrm>
            <a:off x="5567547" y="2781904"/>
            <a:ext cx="1116124" cy="646331"/>
          </a:xfrm>
          <a:prstGeom prst="rect">
            <a:avLst/>
          </a:prstGeom>
          <a:noFill/>
        </p:spPr>
        <p:txBody>
          <a:bodyPr wrap="square" rtlCol="0">
            <a:spAutoFit/>
          </a:bodyPr>
          <a:lstStyle/>
          <a:p>
            <a:r>
              <a:rPr lang="en-US" sz="1200" dirty="0"/>
              <a:t>Crash Override Hits the </a:t>
            </a:r>
            <a:r>
              <a:rPr lang="en-US" sz="1200" dirty="0" smtClean="0"/>
              <a:t>Ukraine</a:t>
            </a:r>
            <a:endParaRPr lang="en-US" sz="1050" dirty="0"/>
          </a:p>
        </p:txBody>
      </p:sp>
      <p:sp>
        <p:nvSpPr>
          <p:cNvPr id="112" name="TextBox 111"/>
          <p:cNvSpPr txBox="1"/>
          <p:nvPr/>
        </p:nvSpPr>
        <p:spPr>
          <a:xfrm>
            <a:off x="6668126" y="2990723"/>
            <a:ext cx="1533599" cy="276999"/>
          </a:xfrm>
          <a:prstGeom prst="rect">
            <a:avLst/>
          </a:prstGeom>
          <a:noFill/>
        </p:spPr>
        <p:txBody>
          <a:bodyPr wrap="square" rtlCol="0">
            <a:spAutoFit/>
          </a:bodyPr>
          <a:lstStyle/>
          <a:p>
            <a:r>
              <a:rPr lang="en-CA" sz="1200" dirty="0" smtClean="0"/>
              <a:t>ICS-focused</a:t>
            </a:r>
            <a:endParaRPr lang="en-US" sz="1050" dirty="0"/>
          </a:p>
        </p:txBody>
      </p:sp>
      <p:sp>
        <p:nvSpPr>
          <p:cNvPr id="113" name="TextBox 112"/>
          <p:cNvSpPr txBox="1"/>
          <p:nvPr/>
        </p:nvSpPr>
        <p:spPr>
          <a:xfrm>
            <a:off x="7447210" y="4124167"/>
            <a:ext cx="1434489" cy="424732"/>
          </a:xfrm>
          <a:prstGeom prst="rect">
            <a:avLst/>
          </a:prstGeom>
          <a:noFill/>
        </p:spPr>
        <p:txBody>
          <a:bodyPr wrap="square" rtlCol="0">
            <a:spAutoFit/>
          </a:bodyPr>
          <a:lstStyle/>
          <a:p>
            <a:pPr defTabSz="666734">
              <a:lnSpc>
                <a:spcPct val="90000"/>
              </a:lnSpc>
              <a:spcAft>
                <a:spcPts val="200"/>
              </a:spcAft>
            </a:pPr>
            <a:r>
              <a:rPr lang="en-US" sz="1200" dirty="0"/>
              <a:t>Does not exploit vulnerabilities</a:t>
            </a:r>
            <a:endParaRPr lang="en-US" sz="1050" dirty="0"/>
          </a:p>
        </p:txBody>
      </p:sp>
      <p:sp>
        <p:nvSpPr>
          <p:cNvPr id="115" name="TextBox 114"/>
          <p:cNvSpPr txBox="1"/>
          <p:nvPr/>
        </p:nvSpPr>
        <p:spPr>
          <a:xfrm>
            <a:off x="6776856" y="5370882"/>
            <a:ext cx="1434489" cy="424732"/>
          </a:xfrm>
          <a:prstGeom prst="rect">
            <a:avLst/>
          </a:prstGeom>
          <a:noFill/>
        </p:spPr>
        <p:txBody>
          <a:bodyPr wrap="square" rtlCol="0">
            <a:spAutoFit/>
          </a:bodyPr>
          <a:lstStyle/>
          <a:p>
            <a:pPr defTabSz="666734">
              <a:lnSpc>
                <a:spcPct val="90000"/>
              </a:lnSpc>
              <a:spcAft>
                <a:spcPts val="200"/>
              </a:spcAft>
            </a:pPr>
            <a:r>
              <a:rPr lang="en-US" sz="1200" dirty="0" smtClean="0"/>
              <a:t>Non region-specific</a:t>
            </a:r>
            <a:endParaRPr lang="en-US" sz="1050" dirty="0"/>
          </a:p>
        </p:txBody>
      </p:sp>
      <p:sp>
        <p:nvSpPr>
          <p:cNvPr id="116" name="TextBox 115"/>
          <p:cNvSpPr txBox="1"/>
          <p:nvPr/>
        </p:nvSpPr>
        <p:spPr>
          <a:xfrm>
            <a:off x="5428327" y="5307122"/>
            <a:ext cx="1434489" cy="424732"/>
          </a:xfrm>
          <a:prstGeom prst="rect">
            <a:avLst/>
          </a:prstGeom>
          <a:noFill/>
        </p:spPr>
        <p:txBody>
          <a:bodyPr wrap="square" rtlCol="0">
            <a:spAutoFit/>
          </a:bodyPr>
          <a:lstStyle/>
          <a:p>
            <a:pPr defTabSz="666734">
              <a:lnSpc>
                <a:spcPct val="90000"/>
              </a:lnSpc>
              <a:spcAft>
                <a:spcPts val="200"/>
              </a:spcAft>
            </a:pPr>
            <a:r>
              <a:rPr lang="en-US" sz="1200" dirty="0" smtClean="0"/>
              <a:t>Non industry-specific</a:t>
            </a:r>
            <a:endParaRPr lang="en-US" sz="1050" dirty="0"/>
          </a:p>
        </p:txBody>
      </p:sp>
      <p:sp>
        <p:nvSpPr>
          <p:cNvPr id="117" name="TextBox 116"/>
          <p:cNvSpPr txBox="1"/>
          <p:nvPr/>
        </p:nvSpPr>
        <p:spPr>
          <a:xfrm>
            <a:off x="4750375" y="4150365"/>
            <a:ext cx="1434489" cy="424732"/>
          </a:xfrm>
          <a:prstGeom prst="rect">
            <a:avLst/>
          </a:prstGeom>
          <a:noFill/>
        </p:spPr>
        <p:txBody>
          <a:bodyPr wrap="square" rtlCol="0">
            <a:spAutoFit/>
          </a:bodyPr>
          <a:lstStyle/>
          <a:p>
            <a:pPr defTabSz="666734">
              <a:lnSpc>
                <a:spcPct val="90000"/>
              </a:lnSpc>
              <a:spcAft>
                <a:spcPts val="200"/>
              </a:spcAft>
            </a:pPr>
            <a:r>
              <a:rPr lang="en-US" sz="1200" dirty="0" smtClean="0"/>
              <a:t>Threat Actor: Electrum</a:t>
            </a:r>
            <a:endParaRPr lang="en-US" sz="1050" dirty="0"/>
          </a:p>
        </p:txBody>
      </p:sp>
    </p:spTree>
    <p:extLst>
      <p:ext uri="{BB962C8B-B14F-4D97-AF65-F5344CB8AC3E}">
        <p14:creationId xmlns:p14="http://schemas.microsoft.com/office/powerpoint/2010/main" val="191324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 y="-17341"/>
            <a:ext cx="9154652" cy="6858000"/>
          </a:xfrm>
          <a:prstGeom prst="rect">
            <a:avLst/>
          </a:prstGeom>
        </p:spPr>
      </p:pic>
      <p:grpSp>
        <p:nvGrpSpPr>
          <p:cNvPr id="3" name="Group 2"/>
          <p:cNvGrpSpPr/>
          <p:nvPr/>
        </p:nvGrpSpPr>
        <p:grpSpPr>
          <a:xfrm>
            <a:off x="791580" y="1925688"/>
            <a:ext cx="7750910" cy="4743672"/>
            <a:chOff x="791580" y="1925688"/>
            <a:chExt cx="7750910" cy="4743672"/>
          </a:xfrm>
        </p:grpSpPr>
        <p:sp>
          <p:nvSpPr>
            <p:cNvPr id="5" name="Rounded Rectangle 4"/>
            <p:cNvSpPr/>
            <p:nvPr/>
          </p:nvSpPr>
          <p:spPr>
            <a:xfrm>
              <a:off x="3329363" y="2470536"/>
              <a:ext cx="2371049" cy="779249"/>
            </a:xfrm>
            <a:prstGeom prst="round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Main Backdoor</a:t>
              </a:r>
              <a:endParaRPr lang="en-CA" dirty="0"/>
            </a:p>
          </p:txBody>
        </p:sp>
        <p:sp>
          <p:nvSpPr>
            <p:cNvPr id="11" name="Rounded Rectangle 10"/>
            <p:cNvSpPr/>
            <p:nvPr/>
          </p:nvSpPr>
          <p:spPr>
            <a:xfrm>
              <a:off x="3329363" y="3992268"/>
              <a:ext cx="2371049" cy="77924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Main Backdoor</a:t>
              </a:r>
              <a:endParaRPr lang="en-CA" dirty="0"/>
            </a:p>
          </p:txBody>
        </p:sp>
        <p:sp>
          <p:nvSpPr>
            <p:cNvPr id="12" name="Rounded Rectangle 11"/>
            <p:cNvSpPr/>
            <p:nvPr/>
          </p:nvSpPr>
          <p:spPr>
            <a:xfrm>
              <a:off x="791580" y="5875791"/>
              <a:ext cx="1421159" cy="779249"/>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solidFill>
                    <a:schemeClr val="tx1"/>
                  </a:solidFill>
                </a:rPr>
                <a:t>101 Payload</a:t>
              </a:r>
              <a:endParaRPr lang="en-CA" dirty="0">
                <a:solidFill>
                  <a:schemeClr val="tx1"/>
                </a:solidFill>
              </a:endParaRPr>
            </a:p>
          </p:txBody>
        </p:sp>
        <p:sp>
          <p:nvSpPr>
            <p:cNvPr id="6" name="Oval 5"/>
            <p:cNvSpPr/>
            <p:nvPr/>
          </p:nvSpPr>
          <p:spPr>
            <a:xfrm>
              <a:off x="7496081" y="1925688"/>
              <a:ext cx="879765" cy="879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0" name="Oval 19"/>
            <p:cNvSpPr/>
            <p:nvPr/>
          </p:nvSpPr>
          <p:spPr>
            <a:xfrm>
              <a:off x="7496081" y="2931345"/>
              <a:ext cx="879765" cy="8797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2685981" y="5875789"/>
              <a:ext cx="1421159" cy="779249"/>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solidFill>
                    <a:schemeClr val="tx1"/>
                  </a:solidFill>
                </a:rPr>
                <a:t>104 Payload</a:t>
              </a:r>
              <a:endParaRPr lang="en-CA" dirty="0">
                <a:solidFill>
                  <a:schemeClr val="tx1"/>
                </a:solidFill>
              </a:endParaRPr>
            </a:p>
          </p:txBody>
        </p:sp>
        <p:sp>
          <p:nvSpPr>
            <p:cNvPr id="22" name="Rounded Rectangle 21"/>
            <p:cNvSpPr/>
            <p:nvPr/>
          </p:nvSpPr>
          <p:spPr>
            <a:xfrm>
              <a:off x="4611046" y="5875788"/>
              <a:ext cx="1421159" cy="779249"/>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solidFill>
                    <a:schemeClr val="tx1"/>
                  </a:solidFill>
                </a:rPr>
                <a:t>61850 Payload</a:t>
              </a:r>
              <a:endParaRPr lang="en-CA" dirty="0">
                <a:solidFill>
                  <a:schemeClr val="tx1"/>
                </a:solidFill>
              </a:endParaRPr>
            </a:p>
          </p:txBody>
        </p:sp>
        <p:sp>
          <p:nvSpPr>
            <p:cNvPr id="23" name="Rounded Rectangle 22"/>
            <p:cNvSpPr/>
            <p:nvPr/>
          </p:nvSpPr>
          <p:spPr>
            <a:xfrm>
              <a:off x="6577680" y="5890111"/>
              <a:ext cx="1421159" cy="779249"/>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solidFill>
                    <a:schemeClr val="tx1"/>
                  </a:solidFill>
                </a:rPr>
                <a:t>OPC DA Payload</a:t>
              </a:r>
              <a:endParaRPr lang="en-CA" dirty="0">
                <a:solidFill>
                  <a:schemeClr val="tx1"/>
                </a:solidFill>
              </a:endParaRPr>
            </a:p>
          </p:txBody>
        </p:sp>
        <p:cxnSp>
          <p:nvCxnSpPr>
            <p:cNvPr id="8" name="Elbow Connector 7"/>
            <p:cNvCxnSpPr>
              <a:stCxn id="5" idx="3"/>
              <a:endCxn id="6" idx="2"/>
            </p:cNvCxnSpPr>
            <p:nvPr/>
          </p:nvCxnSpPr>
          <p:spPr>
            <a:xfrm flipV="1">
              <a:off x="5700412" y="2365570"/>
              <a:ext cx="1795669" cy="494591"/>
            </a:xfrm>
            <a:prstGeom prst="bentConnector3">
              <a:avLst>
                <a:gd name="adj1" fmla="val 51259"/>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5" idx="3"/>
            </p:cNvCxnSpPr>
            <p:nvPr/>
          </p:nvCxnSpPr>
          <p:spPr>
            <a:xfrm>
              <a:off x="5700412" y="2860161"/>
              <a:ext cx="1795669" cy="521534"/>
            </a:xfrm>
            <a:prstGeom prst="bentConnector3">
              <a:avLst>
                <a:gd name="adj1" fmla="val 5063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318375" y="3992267"/>
              <a:ext cx="1224115" cy="77924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Data Wiper</a:t>
              </a:r>
              <a:endParaRPr lang="en-CA" dirty="0"/>
            </a:p>
          </p:txBody>
        </p:sp>
        <p:cxnSp>
          <p:nvCxnSpPr>
            <p:cNvPr id="33" name="Straight Arrow Connector 32"/>
            <p:cNvCxnSpPr>
              <a:endCxn id="11" idx="0"/>
            </p:cNvCxnSpPr>
            <p:nvPr/>
          </p:nvCxnSpPr>
          <p:spPr>
            <a:xfrm>
              <a:off x="4514887" y="2998963"/>
              <a:ext cx="0" cy="993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1" idx="2"/>
              <a:endCxn id="12" idx="0"/>
            </p:cNvCxnSpPr>
            <p:nvPr/>
          </p:nvCxnSpPr>
          <p:spPr>
            <a:xfrm rot="5400000">
              <a:off x="2456387" y="3817290"/>
              <a:ext cx="1104274" cy="3012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1" idx="2"/>
              <a:endCxn id="21" idx="0"/>
            </p:cNvCxnSpPr>
            <p:nvPr/>
          </p:nvCxnSpPr>
          <p:spPr>
            <a:xfrm rot="5400000">
              <a:off x="3403588" y="4764489"/>
              <a:ext cx="1104273" cy="11183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22" idx="0"/>
            </p:cNvCxnSpPr>
            <p:nvPr/>
          </p:nvCxnSpPr>
          <p:spPr>
            <a:xfrm rot="16200000" flipH="1">
              <a:off x="4366120" y="4920283"/>
              <a:ext cx="1104272" cy="8067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1" idx="2"/>
              <a:endCxn id="23" idx="0"/>
            </p:cNvCxnSpPr>
            <p:nvPr/>
          </p:nvCxnSpPr>
          <p:spPr>
            <a:xfrm rot="16200000" flipH="1">
              <a:off x="5342276" y="3944128"/>
              <a:ext cx="1118594" cy="27733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1" idx="3"/>
              <a:endCxn id="31" idx="1"/>
            </p:cNvCxnSpPr>
            <p:nvPr/>
          </p:nvCxnSpPr>
          <p:spPr>
            <a:xfrm flipV="1">
              <a:off x="5700412" y="4381892"/>
              <a:ext cx="1617963" cy="1"/>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434597" y="2126884"/>
              <a:ext cx="1002733" cy="523220"/>
            </a:xfrm>
            <a:prstGeom prst="rect">
              <a:avLst/>
            </a:prstGeom>
            <a:noFill/>
          </p:spPr>
          <p:txBody>
            <a:bodyPr wrap="square" rtlCol="0">
              <a:spAutoFit/>
            </a:bodyPr>
            <a:lstStyle/>
            <a:p>
              <a:r>
                <a:rPr lang="en-CA" sz="1400" dirty="0">
                  <a:solidFill>
                    <a:schemeClr val="bg1"/>
                  </a:solidFill>
                </a:rPr>
                <a:t>Additional </a:t>
              </a:r>
              <a:r>
                <a:rPr lang="en-CA" sz="1400" dirty="0" smtClean="0">
                  <a:solidFill>
                    <a:schemeClr val="bg1"/>
                  </a:solidFill>
                </a:rPr>
                <a:t>Backdoor</a:t>
              </a:r>
              <a:endParaRPr lang="en-CA" sz="1400" dirty="0">
                <a:solidFill>
                  <a:schemeClr val="bg1"/>
                </a:solidFill>
              </a:endParaRPr>
            </a:p>
          </p:txBody>
        </p:sp>
        <p:sp>
          <p:nvSpPr>
            <p:cNvPr id="54" name="TextBox 53"/>
            <p:cNvSpPr txBox="1"/>
            <p:nvPr/>
          </p:nvSpPr>
          <p:spPr>
            <a:xfrm>
              <a:off x="7460885" y="3128323"/>
              <a:ext cx="1002733" cy="491730"/>
            </a:xfrm>
            <a:prstGeom prst="rect">
              <a:avLst/>
            </a:prstGeom>
            <a:noFill/>
          </p:spPr>
          <p:txBody>
            <a:bodyPr wrap="square" rtlCol="0">
              <a:spAutoFit/>
            </a:bodyPr>
            <a:lstStyle/>
            <a:p>
              <a:r>
                <a:rPr lang="en-CA" sz="1400" dirty="0">
                  <a:solidFill>
                    <a:schemeClr val="bg1"/>
                  </a:solidFill>
                </a:rPr>
                <a:t>Additional </a:t>
              </a:r>
              <a:r>
                <a:rPr lang="en-CA" sz="1400" dirty="0" smtClean="0">
                  <a:solidFill>
                    <a:schemeClr val="bg1"/>
                  </a:solidFill>
                </a:rPr>
                <a:t>Tools</a:t>
              </a:r>
              <a:endParaRPr lang="en-CA" sz="1400" dirty="0">
                <a:solidFill>
                  <a:schemeClr val="bg1"/>
                </a:solidFill>
              </a:endParaRPr>
            </a:p>
          </p:txBody>
        </p:sp>
        <p:sp>
          <p:nvSpPr>
            <p:cNvPr id="56" name="TextBox 55"/>
            <p:cNvSpPr txBox="1"/>
            <p:nvPr/>
          </p:nvSpPr>
          <p:spPr>
            <a:xfrm>
              <a:off x="6032205" y="4454157"/>
              <a:ext cx="833994" cy="276999"/>
            </a:xfrm>
            <a:prstGeom prst="rect">
              <a:avLst/>
            </a:prstGeom>
            <a:noFill/>
            <a:ln>
              <a:noFill/>
            </a:ln>
          </p:spPr>
          <p:txBody>
            <a:bodyPr wrap="square" rtlCol="0">
              <a:spAutoFit/>
            </a:bodyPr>
            <a:lstStyle/>
            <a:p>
              <a:r>
                <a:rPr lang="en-CA" sz="1200" dirty="0"/>
                <a:t>Executes</a:t>
              </a:r>
            </a:p>
          </p:txBody>
        </p:sp>
        <p:sp>
          <p:nvSpPr>
            <p:cNvPr id="57" name="TextBox 56"/>
            <p:cNvSpPr txBox="1"/>
            <p:nvPr/>
          </p:nvSpPr>
          <p:spPr>
            <a:xfrm>
              <a:off x="4567733" y="4934331"/>
              <a:ext cx="833994" cy="276999"/>
            </a:xfrm>
            <a:prstGeom prst="rect">
              <a:avLst/>
            </a:prstGeom>
            <a:noFill/>
            <a:ln>
              <a:noFill/>
            </a:ln>
          </p:spPr>
          <p:txBody>
            <a:bodyPr wrap="square" rtlCol="0">
              <a:spAutoFit/>
            </a:bodyPr>
            <a:lstStyle/>
            <a:p>
              <a:r>
                <a:rPr lang="en-CA" sz="1200" dirty="0"/>
                <a:t>Executes</a:t>
              </a:r>
            </a:p>
          </p:txBody>
        </p:sp>
        <p:sp>
          <p:nvSpPr>
            <p:cNvPr id="58" name="TextBox 57"/>
            <p:cNvSpPr txBox="1"/>
            <p:nvPr/>
          </p:nvSpPr>
          <p:spPr>
            <a:xfrm>
              <a:off x="4487631" y="3620053"/>
              <a:ext cx="833994" cy="276999"/>
            </a:xfrm>
            <a:prstGeom prst="rect">
              <a:avLst/>
            </a:prstGeom>
            <a:noFill/>
            <a:ln>
              <a:noFill/>
            </a:ln>
          </p:spPr>
          <p:txBody>
            <a:bodyPr wrap="square" rtlCol="0">
              <a:spAutoFit/>
            </a:bodyPr>
            <a:lstStyle/>
            <a:p>
              <a:r>
                <a:rPr lang="en-CA" sz="1200" dirty="0" smtClean="0"/>
                <a:t>Installs</a:t>
              </a:r>
              <a:endParaRPr lang="en-CA" sz="1200" dirty="0"/>
            </a:p>
          </p:txBody>
        </p:sp>
        <p:sp>
          <p:nvSpPr>
            <p:cNvPr id="59" name="TextBox 58"/>
            <p:cNvSpPr txBox="1"/>
            <p:nvPr/>
          </p:nvSpPr>
          <p:spPr>
            <a:xfrm>
              <a:off x="6640290" y="2063249"/>
              <a:ext cx="833994" cy="276999"/>
            </a:xfrm>
            <a:prstGeom prst="rect">
              <a:avLst/>
            </a:prstGeom>
            <a:noFill/>
            <a:ln>
              <a:noFill/>
            </a:ln>
          </p:spPr>
          <p:txBody>
            <a:bodyPr wrap="square" rtlCol="0">
              <a:spAutoFit/>
            </a:bodyPr>
            <a:lstStyle/>
            <a:p>
              <a:r>
                <a:rPr lang="en-CA" sz="1200" dirty="0" smtClean="0"/>
                <a:t>Installs</a:t>
              </a:r>
              <a:endParaRPr lang="en-CA" sz="1200" dirty="0"/>
            </a:p>
          </p:txBody>
        </p:sp>
        <p:sp>
          <p:nvSpPr>
            <p:cNvPr id="60" name="TextBox 59"/>
            <p:cNvSpPr txBox="1"/>
            <p:nvPr/>
          </p:nvSpPr>
          <p:spPr>
            <a:xfrm>
              <a:off x="6600603" y="3453959"/>
              <a:ext cx="833994" cy="276999"/>
            </a:xfrm>
            <a:prstGeom prst="rect">
              <a:avLst/>
            </a:prstGeom>
            <a:noFill/>
            <a:ln>
              <a:noFill/>
            </a:ln>
          </p:spPr>
          <p:txBody>
            <a:bodyPr wrap="square" rtlCol="0">
              <a:spAutoFit/>
            </a:bodyPr>
            <a:lstStyle/>
            <a:p>
              <a:r>
                <a:rPr lang="en-CA" sz="1200" dirty="0" smtClean="0"/>
                <a:t>Controls</a:t>
              </a:r>
              <a:endParaRPr lang="en-CA" sz="1200" dirty="0"/>
            </a:p>
          </p:txBody>
        </p:sp>
      </p:grpSp>
      <p:sp>
        <p:nvSpPr>
          <p:cNvPr id="62" name="TextBox 61"/>
          <p:cNvSpPr txBox="1"/>
          <p:nvPr/>
        </p:nvSpPr>
        <p:spPr>
          <a:xfrm>
            <a:off x="235897" y="2219714"/>
            <a:ext cx="2124236" cy="1384995"/>
          </a:xfrm>
          <a:prstGeom prst="rect">
            <a:avLst/>
          </a:prstGeom>
          <a:solidFill>
            <a:schemeClr val="accent3">
              <a:lumMod val="40000"/>
              <a:lumOff val="60000"/>
            </a:schemeClr>
          </a:solidFill>
          <a:ln w="19050">
            <a:solidFill>
              <a:schemeClr val="accent1"/>
            </a:solidFill>
            <a:prstDash val="solid"/>
          </a:ln>
        </p:spPr>
        <p:txBody>
          <a:bodyPr wrap="square" rtlCol="0">
            <a:spAutoFit/>
          </a:bodyPr>
          <a:lstStyle/>
          <a:p>
            <a:r>
              <a:rPr lang="en-CA" sz="1400" dirty="0" smtClean="0"/>
              <a:t>Crash Override leverages </a:t>
            </a:r>
            <a:r>
              <a:rPr lang="en-CA" sz="1400" b="1" dirty="0"/>
              <a:t>technical protocols</a:t>
            </a:r>
            <a:r>
              <a:rPr lang="en-CA" sz="1400" dirty="0"/>
              <a:t> that electric grid systems </a:t>
            </a:r>
            <a:r>
              <a:rPr lang="en-CA" sz="1400" dirty="0" smtClean="0"/>
              <a:t>use </a:t>
            </a:r>
            <a:r>
              <a:rPr lang="en-CA" sz="1400" dirty="0"/>
              <a:t>to communicate with one </a:t>
            </a:r>
            <a:r>
              <a:rPr lang="en-CA" sz="1400" dirty="0" smtClean="0"/>
              <a:t>another.</a:t>
            </a:r>
            <a:endParaRPr lang="en-CA" sz="1400" dirty="0"/>
          </a:p>
        </p:txBody>
      </p:sp>
      <p:sp>
        <p:nvSpPr>
          <p:cNvPr id="34" name="TextBox 33"/>
          <p:cNvSpPr txBox="1"/>
          <p:nvPr/>
        </p:nvSpPr>
        <p:spPr>
          <a:xfrm>
            <a:off x="3965686" y="976894"/>
            <a:ext cx="4899862" cy="867930"/>
          </a:xfrm>
          <a:prstGeom prst="rect">
            <a:avLst/>
          </a:prstGeom>
          <a:noFill/>
        </p:spPr>
        <p:txBody>
          <a:bodyPr wrap="square" rtlCol="0">
            <a:spAutoFit/>
          </a:bodyPr>
          <a:lstStyle/>
          <a:p>
            <a:pPr marL="534988" algn="r">
              <a:lnSpc>
                <a:spcPct val="90000"/>
              </a:lnSpc>
              <a:spcAft>
                <a:spcPts val="300"/>
              </a:spcAft>
            </a:pPr>
            <a:r>
              <a:rPr lang="en-CA" sz="2800" b="1" dirty="0" smtClean="0">
                <a:solidFill>
                  <a:schemeClr val="bg1"/>
                </a:solidFill>
                <a:latin typeface="+mn-lt"/>
                <a:ea typeface="Montserrat Black" charset="0"/>
                <a:cs typeface="Montserrat Black" charset="0"/>
              </a:rPr>
              <a:t>Russian Malware </a:t>
            </a:r>
            <a:r>
              <a:rPr lang="en-CA" sz="2800" b="1" dirty="0">
                <a:solidFill>
                  <a:schemeClr val="bg1"/>
                </a:solidFill>
                <a:latin typeface="+mn-lt"/>
                <a:ea typeface="Montserrat Black" charset="0"/>
                <a:cs typeface="Montserrat Black" charset="0"/>
              </a:rPr>
              <a:t>D</a:t>
            </a:r>
            <a:r>
              <a:rPr lang="en-CA" sz="2800" b="1" dirty="0" smtClean="0">
                <a:solidFill>
                  <a:schemeClr val="bg1"/>
                </a:solidFill>
                <a:latin typeface="+mn-lt"/>
                <a:ea typeface="Montserrat Black" charset="0"/>
                <a:cs typeface="Montserrat Black" charset="0"/>
              </a:rPr>
              <a:t>isrupts </a:t>
            </a:r>
            <a:r>
              <a:rPr lang="en-CA" sz="2800" b="1" dirty="0">
                <a:solidFill>
                  <a:schemeClr val="bg1"/>
                </a:solidFill>
                <a:latin typeface="+mn-lt"/>
                <a:ea typeface="Montserrat Black" charset="0"/>
                <a:cs typeface="Montserrat Black" charset="0"/>
              </a:rPr>
              <a:t>P</a:t>
            </a:r>
            <a:r>
              <a:rPr lang="en-CA" sz="2800" b="1" dirty="0" smtClean="0">
                <a:solidFill>
                  <a:schemeClr val="bg1"/>
                </a:solidFill>
                <a:latin typeface="+mn-lt"/>
                <a:ea typeface="Montserrat Black" charset="0"/>
                <a:cs typeface="Montserrat Black" charset="0"/>
              </a:rPr>
              <a:t>ower </a:t>
            </a:r>
            <a:r>
              <a:rPr lang="en-CA" sz="2800" b="1" dirty="0">
                <a:solidFill>
                  <a:schemeClr val="bg1"/>
                </a:solidFill>
                <a:latin typeface="+mn-lt"/>
                <a:ea typeface="Montserrat Black" charset="0"/>
                <a:cs typeface="Montserrat Black" charset="0"/>
              </a:rPr>
              <a:t>G</a:t>
            </a:r>
            <a:r>
              <a:rPr lang="en-CA" sz="2800" b="1" dirty="0" smtClean="0">
                <a:solidFill>
                  <a:schemeClr val="bg1"/>
                </a:solidFill>
                <a:latin typeface="+mn-lt"/>
                <a:ea typeface="Montserrat Black" charset="0"/>
                <a:cs typeface="Montserrat Black" charset="0"/>
              </a:rPr>
              <a:t>rids </a:t>
            </a:r>
            <a:endParaRPr lang="en-CA" sz="2800" b="1" spc="300"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4017289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b6fbc6f63f9a48afb0b3986393ed74e4ffbf26"/>
  <p:tag name="ISPRING_RESOURCE_PATHS_HASH_PRESENTER" val="d8b6fbc6f63f9a48afb0b3986393ed74e4ffbf26"/>
</p:tagLst>
</file>

<file path=ppt/theme/theme1.xml><?xml version="1.0" encoding="utf-8"?>
<a:theme xmlns:a="http://schemas.openxmlformats.org/drawingml/2006/main" name="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3987</Words>
  <Application>Microsoft Office PowerPoint</Application>
  <PresentationFormat>On-screen Show (4:3)</PresentationFormat>
  <Paragraphs>640</Paragraphs>
  <Slides>25</Slides>
  <Notes>24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25</vt:i4>
      </vt:variant>
    </vt:vector>
  </HeadingPairs>
  <TitlesOfParts>
    <vt:vector size="43" baseType="lpstr">
      <vt:lpstr>MS PGothic</vt:lpstr>
      <vt:lpstr>Arial</vt:lpstr>
      <vt:lpstr>Calibri</vt:lpstr>
      <vt:lpstr>Courier New</vt:lpstr>
      <vt:lpstr>Georgia</vt:lpstr>
      <vt:lpstr>Helvetica</vt:lpstr>
      <vt:lpstr>inherit</vt:lpstr>
      <vt:lpstr>Montserrat Black</vt:lpstr>
      <vt:lpstr>Montserrat Light</vt:lpstr>
      <vt:lpstr>Open Sans</vt:lpstr>
      <vt:lpstr>Roboto</vt:lpstr>
      <vt:lpstr>Roboto Condensed</vt:lpstr>
      <vt:lpstr>Roboto Light</vt:lpstr>
      <vt:lpstr>Roboto Medium</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2017-07-07T19:54:00Z</dcterms:created>
  <dcterms:modified xsi:type="dcterms:W3CDTF">2017-07-10T13:53:23Z</dcterms:modified>
  <cp:contentStatus/>
</cp:coreProperties>
</file>