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</p:sldMasterIdLst>
  <p:notesMasterIdLst>
    <p:notesMasterId r:id="rId14"/>
  </p:notesMasterIdLst>
  <p:handoutMasterIdLst>
    <p:handoutMasterId r:id="rId15"/>
  </p:handoutMasterIdLst>
  <p:sldIdLst>
    <p:sldId id="498" r:id="rId2"/>
    <p:sldId id="556" r:id="rId3"/>
    <p:sldId id="555" r:id="rId4"/>
    <p:sldId id="399" r:id="rId5"/>
    <p:sldId id="557" r:id="rId6"/>
    <p:sldId id="672" r:id="rId7"/>
    <p:sldId id="561" r:id="rId8"/>
    <p:sldId id="573" r:id="rId9"/>
    <p:sldId id="576" r:id="rId10"/>
    <p:sldId id="673" r:id="rId11"/>
    <p:sldId id="670" r:id="rId12"/>
    <p:sldId id="675" r:id="rId13"/>
  </p:sldIdLst>
  <p:sldSz cx="9144000" cy="6858000" type="screen4x3"/>
  <p:notesSz cx="6858000" cy="9144000"/>
  <p:custShowLst>
    <p:custShow name="Custom Show 1" id="0">
      <p:sldLst/>
    </p:custShow>
  </p:custShow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hor" initials="A" lastIdx="1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330"/>
    <a:srgbClr val="2576B7"/>
    <a:srgbClr val="B7E0FF"/>
    <a:srgbClr val="4BB2FF"/>
    <a:srgbClr val="007FDE"/>
    <a:srgbClr val="3FADFF"/>
    <a:srgbClr val="D5EDFF"/>
    <a:srgbClr val="9BD4FF"/>
    <a:srgbClr val="FF9F9F"/>
    <a:srgbClr val="7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74890" autoAdjust="0"/>
  </p:normalViewPr>
  <p:slideViewPr>
    <p:cSldViewPr snapToGrid="0">
      <p:cViewPr>
        <p:scale>
          <a:sx n="100" d="100"/>
          <a:sy n="100" d="100"/>
        </p:scale>
        <p:origin x="2694" y="564"/>
      </p:cViewPr>
      <p:guideLst>
        <p:guide orient="horz" pos="867"/>
        <p:guide pos="158"/>
        <p:guide orient="horz" pos="1298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notesViewPr>
    <p:cSldViewPr snapToGrid="0">
      <p:cViewPr varScale="1">
        <p:scale>
          <a:sx n="92" d="100"/>
          <a:sy n="92" d="100"/>
        </p:scale>
        <p:origin x="28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100" b="1" cap="none" dirty="0" smtClean="0"/>
              <a:t>Per capita cost by industry classification of benchmarked companies</a:t>
            </a:r>
            <a:endParaRPr lang="en-CA" sz="1100" b="1" cap="none" dirty="0"/>
          </a:p>
        </c:rich>
      </c:tx>
      <c:layout>
        <c:manualLayout>
          <c:xMode val="edge"/>
          <c:yMode val="edge"/>
          <c:x val="0.1918808795207619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44776603436543"/>
          <c:y val="0.12837051161641269"/>
          <c:w val="0.67855066916184648"/>
          <c:h val="0.74568528684409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 capita cost by industry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Public</c:v>
                </c:pt>
                <c:pt idx="1">
                  <c:v>Hospitality</c:v>
                </c:pt>
                <c:pt idx="2">
                  <c:v>Research</c:v>
                </c:pt>
                <c:pt idx="3">
                  <c:v>Technology</c:v>
                </c:pt>
                <c:pt idx="4">
                  <c:v>Media</c:v>
                </c:pt>
                <c:pt idx="5">
                  <c:v>Retail</c:v>
                </c:pt>
                <c:pt idx="6">
                  <c:v>Industrial</c:v>
                </c:pt>
                <c:pt idx="7">
                  <c:v>Consumer</c:v>
                </c:pt>
                <c:pt idx="8">
                  <c:v>Services</c:v>
                </c:pt>
                <c:pt idx="9">
                  <c:v>Education</c:v>
                </c:pt>
                <c:pt idx="10">
                  <c:v>Communications</c:v>
                </c:pt>
                <c:pt idx="11">
                  <c:v>Transportation</c:v>
                </c:pt>
                <c:pt idx="12">
                  <c:v>Energy </c:v>
                </c:pt>
                <c:pt idx="13">
                  <c:v>Financial</c:v>
                </c:pt>
                <c:pt idx="14">
                  <c:v>Pharmaceutical </c:v>
                </c:pt>
                <c:pt idx="15">
                  <c:v>Health</c:v>
                </c:pt>
              </c:strCache>
            </c:strRef>
          </c:cat>
          <c:val>
            <c:numRef>
              <c:f>Sheet1!$B$2:$B$17</c:f>
              <c:numCache>
                <c:formatCode>"$"#,##0_);[Red]\("$"#,##0\)</c:formatCode>
                <c:ptCount val="16"/>
                <c:pt idx="0">
                  <c:v>73</c:v>
                </c:pt>
                <c:pt idx="1">
                  <c:v>135</c:v>
                </c:pt>
                <c:pt idx="2">
                  <c:v>166</c:v>
                </c:pt>
                <c:pt idx="3">
                  <c:v>178</c:v>
                </c:pt>
                <c:pt idx="4">
                  <c:v>185</c:v>
                </c:pt>
                <c:pt idx="5">
                  <c:v>189</c:v>
                </c:pt>
                <c:pt idx="6">
                  <c:v>190</c:v>
                </c:pt>
                <c:pt idx="7">
                  <c:v>218</c:v>
                </c:pt>
                <c:pt idx="8">
                  <c:v>219</c:v>
                </c:pt>
                <c:pt idx="9">
                  <c:v>225</c:v>
                </c:pt>
                <c:pt idx="10">
                  <c:v>237</c:v>
                </c:pt>
                <c:pt idx="11">
                  <c:v>252</c:v>
                </c:pt>
                <c:pt idx="12">
                  <c:v>256</c:v>
                </c:pt>
                <c:pt idx="13">
                  <c:v>259</c:v>
                </c:pt>
                <c:pt idx="14">
                  <c:v>298</c:v>
                </c:pt>
                <c:pt idx="15">
                  <c:v>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276087864"/>
        <c:axId val="273364032"/>
      </c:barChart>
      <c:catAx>
        <c:axId val="276087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364032"/>
        <c:crosses val="autoZero"/>
        <c:auto val="1"/>
        <c:lblAlgn val="ctr"/>
        <c:lblOffset val="100"/>
        <c:noMultiLvlLbl val="0"/>
      </c:catAx>
      <c:valAx>
        <c:axId val="273364032"/>
        <c:scaling>
          <c:orientation val="minMax"/>
          <c:max val="400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08786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BD4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BD4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0.30905</cdr:x>
      <cdr:y>0.36528</cdr:y>
    </cdr:from>
    <cdr:to>
      <cdr:x>0.69337</cdr:x>
      <cdr:y>0.64787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086" y="414534"/>
          <a:ext cx="654215" cy="320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CA" sz="1800" b="1" dirty="0" smtClean="0">
              <a:solidFill>
                <a:schemeClr val="tx1"/>
              </a:solidFill>
            </a:rPr>
            <a:t>44%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5/29/2017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7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8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7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9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8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cs typeface="Arial Unicode MS" panose="020B060402020202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219E39-8A6E-49DD-8B2E-53F93880DD2D}" type="slidenum">
              <a:rPr lang="en-US" altLang="en-US" sz="1200" smtClean="0">
                <a:solidFill>
                  <a:srgbClr val="000000"/>
                </a:solidFill>
              </a:rPr>
              <a:pPr/>
              <a:t>9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3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DE308-22D9-4392-A633-4FB35CDB0BF1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4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1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510" y="6090046"/>
            <a:ext cx="9140490" cy="767954"/>
            <a:chOff x="3510" y="6090046"/>
            <a:chExt cx="9140490" cy="767954"/>
          </a:xfrm>
        </p:grpSpPr>
        <p:sp>
          <p:nvSpPr>
            <p:cNvPr id="29" name="Rectangle 28"/>
            <p:cNvSpPr/>
            <p:nvPr/>
          </p:nvSpPr>
          <p:spPr>
            <a:xfrm>
              <a:off x="3510" y="6090046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rgbClr val="ADB7C3"/>
                  </a:solidFill>
                </a:rPr>
                <a:t>is </a:t>
              </a:r>
              <a:r>
                <a:rPr lang="en-CA" sz="800" dirty="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</a:t>
              </a:r>
              <a:r>
                <a:rPr lang="en-CA" sz="800" dirty="0" smtClean="0">
                  <a:solidFill>
                    <a:srgbClr val="ADB7C3"/>
                  </a:solidFill>
                </a:rPr>
                <a:t>1997-2017 </a:t>
              </a:r>
              <a:r>
                <a:rPr lang="en-CA" sz="800" dirty="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32" name="Picture 31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74700" y="3060698"/>
            <a:ext cx="7454900" cy="655267"/>
          </a:xfrm>
        </p:spPr>
        <p:txBody>
          <a:bodyPr/>
          <a:lstStyle>
            <a:lvl1pPr marL="0" indent="0">
              <a:lnSpc>
                <a:spcPts val="3200"/>
              </a:lnSpc>
              <a:buNone/>
              <a:defRPr sz="2800" baseline="0">
                <a:latin typeface="+mj-lt"/>
              </a:defRPr>
            </a:lvl1pPr>
            <a:lvl2pPr>
              <a:buNone/>
              <a:defRPr sz="2800">
                <a:latin typeface="+mj-lt"/>
              </a:defRPr>
            </a:lvl2pPr>
            <a:lvl3pPr>
              <a:buNone/>
              <a:defRPr sz="2800">
                <a:latin typeface="+mj-lt"/>
              </a:defRPr>
            </a:lvl3pPr>
            <a:lvl4pPr>
              <a:buNone/>
              <a:defRPr sz="2800">
                <a:latin typeface="+mj-lt"/>
              </a:defRPr>
            </a:lvl4pPr>
            <a:lvl5pPr>
              <a:buNone/>
              <a:defRPr sz="2800">
                <a:latin typeface="+mj-lt"/>
              </a:defRPr>
            </a:lvl5pPr>
          </a:lstStyle>
          <a:p>
            <a:pPr lvl="0"/>
            <a:r>
              <a:rPr lang="en-US" dirty="0" smtClean="0"/>
              <a:t>Headline (Georgia, 28pt)</a:t>
            </a:r>
            <a:endParaRPr lang="en-CA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774700" y="3724072"/>
            <a:ext cx="7467600" cy="508000"/>
          </a:xfrm>
        </p:spPr>
        <p:txBody>
          <a:bodyPr/>
          <a:lstStyle>
            <a:lvl1pPr marL="0" indent="0">
              <a:buNone/>
              <a:defRPr lang="en-US" sz="1400" baseline="0" dirty="0" smtClean="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 smtClean="0"/>
              <a:t>Subhead (Arial, 14pt)</a:t>
            </a:r>
          </a:p>
        </p:txBody>
      </p:sp>
    </p:spTree>
    <p:extLst>
      <p:ext uri="{BB962C8B-B14F-4D97-AF65-F5344CB8AC3E}">
        <p14:creationId xmlns:p14="http://schemas.microsoft.com/office/powerpoint/2010/main" val="354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68871" y="1708920"/>
            <a:ext cx="8601189" cy="0"/>
          </a:xfrm>
          <a:prstGeom prst="line">
            <a:avLst/>
          </a:prstGeom>
          <a:ln w="193675">
            <a:solidFill>
              <a:schemeClr val="bg1"/>
            </a:solidFill>
          </a:ln>
          <a:effectLst>
            <a:outerShdw blurRad="190500" dist="76200" dir="5400000" sx="97000" sy="97000" algn="tl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Case study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51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391566" y="4626678"/>
            <a:ext cx="280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b="1" dirty="0" smtClean="0">
                <a:solidFill>
                  <a:schemeClr val="accent1"/>
                </a:solidFill>
              </a:rPr>
              <a:t>PHASE</a:t>
            </a:r>
            <a:endParaRPr lang="en-CA" sz="44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2800" y="5771117"/>
            <a:ext cx="3731664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 userDrawn="1"/>
        </p:nvSpPr>
        <p:spPr>
          <a:xfrm>
            <a:off x="7215652" y="4550343"/>
            <a:ext cx="1400435" cy="14004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0" b="1" dirty="0">
              <a:solidFill>
                <a:srgbClr val="243F54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6750" y="5395913"/>
            <a:ext cx="6418263" cy="374650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sz="1800" dirty="0" smtClean="0"/>
              <a:t>Replace with the title of your phase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196138" y="4549775"/>
            <a:ext cx="1439862" cy="1401763"/>
          </a:xfrm>
        </p:spPr>
        <p:txBody>
          <a:bodyPr anchor="ctr"/>
          <a:lstStyle>
            <a:lvl1pPr marL="0" indent="0" algn="ctr">
              <a:buNone/>
              <a:defRPr sz="8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8800" dirty="0" smtClean="0"/>
              <a:t>#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05200" y="5923517"/>
            <a:ext cx="3731664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9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13" name="Rectangle 12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rgbClr val="ADB7C3"/>
                  </a:solidFill>
                </a:rPr>
                <a:t>is </a:t>
              </a:r>
              <a:r>
                <a:rPr lang="en-CA" sz="800" dirty="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</a:t>
              </a:r>
              <a:r>
                <a:rPr lang="en-CA" sz="800" dirty="0" smtClean="0">
                  <a:solidFill>
                    <a:srgbClr val="ADB7C3"/>
                  </a:solidFill>
                </a:rPr>
                <a:t>1997-2017 </a:t>
              </a:r>
              <a:r>
                <a:rPr lang="en-CA" sz="800" dirty="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16" name="Picture 15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/>
          <p:cNvCxnSpPr/>
          <p:nvPr userDrawn="1"/>
        </p:nvCxnSpPr>
        <p:spPr>
          <a:xfrm>
            <a:off x="789414" y="3320114"/>
            <a:ext cx="249011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2791118" y="2568440"/>
            <a:ext cx="786842" cy="7868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5400" b="1" dirty="0">
              <a:solidFill>
                <a:srgbClr val="29475F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8" y="3355975"/>
            <a:ext cx="7269162" cy="66357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sz="2800" dirty="0" smtClean="0"/>
              <a:t>Replace with Phase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3035" y="2585841"/>
            <a:ext cx="2036776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CA" sz="4400" b="1" dirty="0" smtClean="0">
                <a:solidFill>
                  <a:schemeClr val="accent1"/>
                </a:solidFill>
              </a:rPr>
              <a:t>PHASE</a:t>
            </a:r>
            <a:endParaRPr lang="en-CA" sz="4400" b="1" dirty="0">
              <a:solidFill>
                <a:schemeClr val="accent1"/>
              </a:solidFill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94014" y="2576893"/>
            <a:ext cx="781050" cy="769937"/>
          </a:xfr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5400" dirty="0" smtClean="0"/>
              <a:t>#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78396" y="5622172"/>
            <a:ext cx="728971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 smtClean="0"/>
              <a:t>Blueprint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923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extra">
    <p:bg>
      <p:bgPr>
        <a:solidFill>
          <a:srgbClr val="CBD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8198606" y="145554"/>
            <a:ext cx="812044" cy="804512"/>
            <a:chOff x="6986062" y="224644"/>
            <a:chExt cx="731520" cy="731520"/>
          </a:xfrm>
        </p:grpSpPr>
        <p:sp>
          <p:nvSpPr>
            <p:cNvPr id="5" name="Rectangle 4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itle 2"/>
          <p:cNvSpPr txBox="1">
            <a:spLocks/>
          </p:cNvSpPr>
          <p:nvPr userDrawn="1"/>
        </p:nvSpPr>
        <p:spPr bwMode="auto">
          <a:xfrm>
            <a:off x="251520" y="219704"/>
            <a:ext cx="86257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If you want additional support, have our analysts guide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you through this phase </a:t>
            </a:r>
            <a:r>
              <a:rPr lang="en-US" dirty="0" smtClean="0">
                <a:solidFill>
                  <a:srgbClr val="333333"/>
                </a:solidFill>
              </a:rPr>
              <a:t>as part of an </a:t>
            </a:r>
            <a:r>
              <a:rPr lang="en-US" dirty="0">
                <a:solidFill>
                  <a:srgbClr val="333333"/>
                </a:solidFill>
              </a:rPr>
              <a:t>Info-Tech workshop</a:t>
            </a:r>
            <a:endParaRPr lang="en-CA" dirty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7182" y="1068995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Book a workshop with our Info-Tech analysts: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606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827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4157" y="-9146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summary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5868" y="4199835"/>
            <a:ext cx="8640578" cy="312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b="1" dirty="0">
                <a:solidFill>
                  <a:srgbClr val="FFFFFF"/>
                </a:solidFill>
              </a:rPr>
              <a:t>Resolution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47848" y="1210905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Situation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7848" y="2659744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Complication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47848" y="1535364"/>
            <a:ext cx="5257800" cy="10789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11"/>
          </p:nvPr>
        </p:nvSpPr>
        <p:spPr>
          <a:xfrm>
            <a:off x="247848" y="2974004"/>
            <a:ext cx="5257800" cy="10769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 userDrawn="1">
            <p:ph type="body" sz="quarter" idx="12"/>
          </p:nvPr>
        </p:nvSpPr>
        <p:spPr>
          <a:xfrm>
            <a:off x="255868" y="4512653"/>
            <a:ext cx="8623607" cy="18084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5737241" y="1495997"/>
            <a:ext cx="3083231" cy="2523241"/>
          </a:xfr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en-US" dirty="0">
                <a:solidFill>
                  <a:srgbClr val="333333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736405" y="1210905"/>
            <a:ext cx="3084068" cy="285749"/>
            <a:chOff x="2267744" y="1844804"/>
            <a:chExt cx="3084068" cy="285749"/>
          </a:xfrm>
          <a:solidFill>
            <a:srgbClr val="B0C534"/>
          </a:solidFill>
        </p:grpSpPr>
        <p:sp>
          <p:nvSpPr>
            <p:cNvPr id="31" name="Round Same Side Corner Rectangle 97"/>
            <p:cNvSpPr/>
            <p:nvPr/>
          </p:nvSpPr>
          <p:spPr>
            <a:xfrm>
              <a:off x="2267744" y="1844804"/>
              <a:ext cx="3084068" cy="28574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1100" i="1" dirty="0" smtClean="0">
                  <a:solidFill>
                    <a:srgbClr val="FFFFFF"/>
                  </a:solidFill>
                  <a:latin typeface="Georgia"/>
                </a:rPr>
                <a:t>Info-Tech Insight</a:t>
              </a:r>
              <a:endParaRPr lang="en-CA" sz="1100" i="1" dirty="0">
                <a:solidFill>
                  <a:srgbClr val="FFFFFF"/>
                </a:solidFill>
                <a:latin typeface="Georgia"/>
              </a:endParaRPr>
            </a:p>
          </p:txBody>
        </p:sp>
        <p:pic>
          <p:nvPicPr>
            <p:cNvPr id="32" name="Picture 31" descr="insight-sm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3623" y="1889932"/>
              <a:ext cx="24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</p:pic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1266251"/>
            <a:ext cx="209348" cy="2093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25" y="4252813"/>
            <a:ext cx="206861" cy="206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2716075"/>
            <a:ext cx="211099" cy="2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mall 1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61455" y="3323354"/>
            <a:ext cx="8615844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Deliverables Completed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12662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Processes </a:t>
            </a:r>
            <a:r>
              <a:rPr lang="en-US" dirty="0" smtClean="0"/>
              <a:t>Optimized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57727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Knowledge Gained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Two small sections, </a:t>
            </a:r>
            <a:r>
              <a:rPr lang="en-US" smtClean="0"/>
              <a:t>one large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69541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24106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1455" y="3643394"/>
            <a:ext cx="8615844" cy="270125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8" y="3376524"/>
            <a:ext cx="215115" cy="215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10" y="1253022"/>
            <a:ext cx="194813" cy="225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98" y="1268794"/>
            <a:ext cx="139535" cy="1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7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ctiv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6688" y="1132006"/>
            <a:ext cx="8260611" cy="36469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333333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51520" y="1132007"/>
            <a:ext cx="365168" cy="364690"/>
            <a:chOff x="6939668" y="197732"/>
            <a:chExt cx="777916" cy="785348"/>
          </a:xfrm>
          <a:solidFill>
            <a:srgbClr val="243F54"/>
          </a:solidFill>
        </p:grpSpPr>
        <p:sp>
          <p:nvSpPr>
            <p:cNvPr id="13" name="Rectangle 12"/>
            <p:cNvSpPr/>
            <p:nvPr/>
          </p:nvSpPr>
          <p:spPr>
            <a:xfrm>
              <a:off x="6939668" y="197732"/>
              <a:ext cx="777916" cy="785348"/>
            </a:xfrm>
            <a:prstGeom prst="rect">
              <a:avLst/>
            </a:prstGeom>
            <a:grpFill/>
            <a:ln>
              <a:solidFill>
                <a:srgbClr val="243F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14" name="Picture 13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6983446" y="336280"/>
              <a:ext cx="734136" cy="508248"/>
            </a:xfrm>
            <a:prstGeom prst="rect">
              <a:avLst/>
            </a:prstGeom>
            <a:grpFill/>
            <a:ln>
              <a:solidFill>
                <a:srgbClr val="243F54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2953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68871" y="1708920"/>
            <a:ext cx="8601189" cy="0"/>
          </a:xfrm>
          <a:prstGeom prst="line">
            <a:avLst/>
          </a:prstGeom>
          <a:ln w="193675">
            <a:solidFill>
              <a:schemeClr val="bg1"/>
            </a:solidFill>
          </a:ln>
          <a:effectLst>
            <a:outerShdw blurRad="190500" dist="76200" dir="5400000" sx="97000" sy="97000" algn="tl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56032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Case study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822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391566" y="4626678"/>
            <a:ext cx="280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b="1" dirty="0" smtClean="0">
                <a:solidFill>
                  <a:srgbClr val="29475F"/>
                </a:solidFill>
              </a:rPr>
              <a:t>PHASE</a:t>
            </a:r>
            <a:endParaRPr lang="en-CA" sz="4400" b="1" dirty="0">
              <a:solidFill>
                <a:srgbClr val="29475F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2800" y="5771117"/>
            <a:ext cx="3731664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 userDrawn="1"/>
        </p:nvSpPr>
        <p:spPr>
          <a:xfrm>
            <a:off x="7215652" y="4550343"/>
            <a:ext cx="1400435" cy="14004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0" b="1" dirty="0">
              <a:solidFill>
                <a:srgbClr val="243F54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66750" y="5395913"/>
            <a:ext cx="6418263" cy="374650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sz="1800" dirty="0" smtClean="0"/>
              <a:t>Replace with the title of your phase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196138" y="4549775"/>
            <a:ext cx="1439862" cy="1401763"/>
          </a:xfrm>
        </p:spPr>
        <p:txBody>
          <a:bodyPr anchor="ctr"/>
          <a:lstStyle>
            <a:lvl1pPr marL="0" indent="0" algn="ctr">
              <a:buNone/>
              <a:defRPr sz="8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8800" dirty="0" smtClean="0"/>
              <a:t>#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05200" y="5923517"/>
            <a:ext cx="3731664" cy="0"/>
          </a:xfrm>
          <a:prstGeom prst="lin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8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Brief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407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ken Pha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090047"/>
            <a:ext cx="9144000" cy="767953"/>
            <a:chOff x="0" y="6090047"/>
            <a:chExt cx="9144000" cy="767953"/>
          </a:xfrm>
        </p:grpSpPr>
        <p:sp>
          <p:nvSpPr>
            <p:cNvPr id="13" name="Rectangle 12"/>
            <p:cNvSpPr/>
            <p:nvPr/>
          </p:nvSpPr>
          <p:spPr>
            <a:xfrm>
              <a:off x="0" y="6090047"/>
              <a:ext cx="6696236" cy="767953"/>
            </a:xfrm>
            <a:prstGeom prst="rect">
              <a:avLst/>
            </a:prstGeom>
            <a:solidFill>
              <a:srgbClr val="294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sz="800" dirty="0">
                  <a:solidFill>
                    <a:srgbClr val="ADB7C3"/>
                  </a:solidFill>
                </a:rPr>
                <a:t>Info-Tech Research Group, Inc. </a:t>
              </a:r>
              <a:r>
                <a:rPr lang="en-CA" sz="800" dirty="0" smtClean="0">
                  <a:solidFill>
                    <a:srgbClr val="ADB7C3"/>
                  </a:solidFill>
                </a:rPr>
                <a:t>is </a:t>
              </a:r>
              <a:r>
                <a:rPr lang="en-CA" sz="800" dirty="0">
                  <a:solidFill>
                    <a:srgbClr val="ADB7C3"/>
                  </a:solidFill>
                </a:rPr>
                <a:t>a global leader in providing IT research and advice.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Info-Tech’s products and services combine actionable insight and relevant advice with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ready-to-use tools and templates that cover the full spectrum of IT concerns.</a:t>
              </a:r>
              <a:br>
                <a:rPr lang="en-CA" sz="800" dirty="0">
                  <a:solidFill>
                    <a:srgbClr val="ADB7C3"/>
                  </a:solidFill>
                </a:rPr>
              </a:br>
              <a:r>
                <a:rPr lang="en-CA" sz="800" dirty="0">
                  <a:solidFill>
                    <a:srgbClr val="ADB7C3"/>
                  </a:solidFill>
                </a:rPr>
                <a:t>© </a:t>
              </a:r>
              <a:r>
                <a:rPr lang="en-CA" sz="800" dirty="0" smtClean="0">
                  <a:solidFill>
                    <a:srgbClr val="ADB7C3"/>
                  </a:solidFill>
                </a:rPr>
                <a:t>1997-2016 </a:t>
              </a:r>
              <a:r>
                <a:rPr lang="en-CA" sz="800" dirty="0">
                  <a:solidFill>
                    <a:srgbClr val="ADB7C3"/>
                  </a:solidFill>
                </a:rPr>
                <a:t>Info-Tech Research Group Inc.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6696236" y="6090047"/>
              <a:ext cx="2447764" cy="767953"/>
              <a:chOff x="6696236" y="6090047"/>
              <a:chExt cx="2447764" cy="76795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6236" y="6090047"/>
                <a:ext cx="2447764" cy="767953"/>
              </a:xfrm>
              <a:prstGeom prst="rect">
                <a:avLst/>
              </a:prstGeom>
              <a:solidFill>
                <a:srgbClr val="294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800" dirty="0">
                  <a:solidFill>
                    <a:srgbClr val="ADB7C3"/>
                  </a:solidFill>
                </a:endParaRPr>
              </a:p>
            </p:txBody>
          </p:sp>
          <p:pic>
            <p:nvPicPr>
              <p:cNvPr id="16" name="Picture 15" descr="Info-Tech_Logo_2013-On-Screen-WHITE(transparent-background)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20272" y="6309320"/>
                <a:ext cx="1697008" cy="339401"/>
              </a:xfrm>
              <a:prstGeom prst="rect">
                <a:avLst/>
              </a:prstGeom>
            </p:spPr>
          </p:pic>
        </p:grpSp>
      </p:grpSp>
      <p:cxnSp>
        <p:nvCxnSpPr>
          <p:cNvPr id="17" name="Straight Connector 16"/>
          <p:cNvCxnSpPr/>
          <p:nvPr userDrawn="1"/>
        </p:nvCxnSpPr>
        <p:spPr>
          <a:xfrm>
            <a:off x="789414" y="3320114"/>
            <a:ext cx="249011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2791118" y="2568440"/>
            <a:ext cx="786842" cy="7868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5400" b="1" dirty="0">
              <a:solidFill>
                <a:srgbClr val="29475F"/>
              </a:solidFill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8988" y="3355975"/>
            <a:ext cx="7269162" cy="66357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sz="2800" dirty="0" smtClean="0"/>
              <a:t>Replace with Phase Title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63035" y="2585841"/>
            <a:ext cx="2036776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CA" sz="4400" b="1" dirty="0" smtClean="0">
                <a:solidFill>
                  <a:srgbClr val="29475F"/>
                </a:solidFill>
              </a:rPr>
              <a:t>PHASE</a:t>
            </a:r>
            <a:endParaRPr lang="en-CA" sz="4400" b="1" dirty="0">
              <a:solidFill>
                <a:srgbClr val="29475F"/>
              </a:solidFill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94014" y="2576893"/>
            <a:ext cx="781050" cy="769937"/>
          </a:xfrm>
        </p:spPr>
        <p:txBody>
          <a:bodyPr anchor="ctr"/>
          <a:lstStyle>
            <a:lvl1pPr marL="0" indent="0" algn="ctr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sz="5400" dirty="0" smtClean="0"/>
              <a:t>#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78396" y="5622172"/>
            <a:ext cx="728971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 dirty="0" smtClean="0"/>
              <a:t>Blueprint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537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slide intro">
    <p:bg>
      <p:bgPr>
        <a:solidFill>
          <a:srgbClr val="CBD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8198606" y="145554"/>
            <a:ext cx="812044" cy="804512"/>
            <a:chOff x="6986062" y="224644"/>
            <a:chExt cx="731520" cy="731520"/>
          </a:xfrm>
        </p:grpSpPr>
        <p:sp>
          <p:nvSpPr>
            <p:cNvPr id="5" name="Rectangle 4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Rectangle 8"/>
          <p:cNvSpPr/>
          <p:nvPr userDrawn="1"/>
        </p:nvSpPr>
        <p:spPr>
          <a:xfrm>
            <a:off x="257182" y="3086541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The following are sample activities that will be conducted by Info-Tech analysts with your team: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7182" y="1068995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Book a workshop with our Info-Tech analysts: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 userDrawn="1"/>
        </p:nvSpPr>
        <p:spPr bwMode="auto">
          <a:xfrm>
            <a:off x="251520" y="219704"/>
            <a:ext cx="86257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If you want additional support, have our analysts guide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you through this phase </a:t>
            </a:r>
            <a:r>
              <a:rPr lang="en-US" dirty="0" smtClean="0">
                <a:solidFill>
                  <a:srgbClr val="333333"/>
                </a:solidFill>
              </a:rPr>
              <a:t>as part of an </a:t>
            </a:r>
            <a:r>
              <a:rPr lang="en-US" dirty="0">
                <a:solidFill>
                  <a:srgbClr val="333333"/>
                </a:solidFill>
              </a:rPr>
              <a:t>Info-Tech workshop</a:t>
            </a:r>
            <a:endParaRPr lang="en-CA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865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slide extra">
    <p:bg>
      <p:bgPr>
        <a:solidFill>
          <a:srgbClr val="CBD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8198606" y="145554"/>
            <a:ext cx="812044" cy="804512"/>
            <a:chOff x="6986062" y="224644"/>
            <a:chExt cx="731520" cy="731520"/>
          </a:xfrm>
        </p:grpSpPr>
        <p:sp>
          <p:nvSpPr>
            <p:cNvPr id="5" name="Rectangle 4"/>
            <p:cNvSpPr/>
            <p:nvPr/>
          </p:nvSpPr>
          <p:spPr>
            <a:xfrm>
              <a:off x="6986062" y="224644"/>
              <a:ext cx="731520" cy="731520"/>
            </a:xfrm>
            <a:prstGeom prst="rect">
              <a:avLst/>
            </a:prstGeom>
            <a:solidFill>
              <a:srgbClr val="257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on-site-workshops.png"/>
            <p:cNvPicPr>
              <a:picLocks noChangeAspect="1"/>
            </p:cNvPicPr>
            <p:nvPr/>
          </p:nvPicPr>
          <p:blipFill rotWithShape="1">
            <a:blip r:embed="rId2" cstate="print"/>
            <a:srcRect l="12204" t="22820" r="8463" b="22257"/>
            <a:stretch/>
          </p:blipFill>
          <p:spPr>
            <a:xfrm>
              <a:off x="7025382" y="364407"/>
              <a:ext cx="652879" cy="451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itle 2"/>
          <p:cNvSpPr txBox="1">
            <a:spLocks/>
          </p:cNvSpPr>
          <p:nvPr userDrawn="1"/>
        </p:nvSpPr>
        <p:spPr bwMode="auto">
          <a:xfrm>
            <a:off x="251520" y="219704"/>
            <a:ext cx="86257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If you want additional support, have our analysts guide </a:t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dirty="0">
                <a:solidFill>
                  <a:srgbClr val="333333"/>
                </a:solidFill>
              </a:rPr>
              <a:t>you through this phase </a:t>
            </a:r>
            <a:r>
              <a:rPr lang="en-US" dirty="0" smtClean="0">
                <a:solidFill>
                  <a:srgbClr val="333333"/>
                </a:solidFill>
              </a:rPr>
              <a:t>as part of an </a:t>
            </a:r>
            <a:r>
              <a:rPr lang="en-US" dirty="0">
                <a:solidFill>
                  <a:srgbClr val="333333"/>
                </a:solidFill>
              </a:rPr>
              <a:t>Info-Tech workshop</a:t>
            </a:r>
            <a:endParaRPr lang="en-CA" dirty="0">
              <a:solidFill>
                <a:srgbClr val="333333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7182" y="1068995"/>
            <a:ext cx="8676000" cy="307777"/>
          </a:xfrm>
          <a:prstGeom prst="rect">
            <a:avLst/>
          </a:prstGeom>
          <a:solidFill>
            <a:srgbClr val="243F54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Book a workshop with our Info-Tech analysts: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95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cutive Brie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Brief slide</a:t>
            </a:r>
            <a:endParaRPr lang="en-CA"/>
          </a:p>
        </p:txBody>
      </p:sp>
      <p:sp>
        <p:nvSpPr>
          <p:cNvPr id="4" name="Rectangle 3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390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63588" y="260648"/>
            <a:ext cx="8013712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232756"/>
            <a:ext cx="8627997" cy="497392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/>
          <p:cNvSpPr/>
          <p:nvPr userDrawn="1"/>
        </p:nvSpPr>
        <p:spPr>
          <a:xfrm>
            <a:off x="0" y="411616"/>
            <a:ext cx="863588" cy="538410"/>
          </a:xfrm>
          <a:prstGeom prst="homePlate">
            <a:avLst>
              <a:gd name="adj" fmla="val 376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45442"/>
            <a:ext cx="641268" cy="891556"/>
          </a:xfrm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/ Subhead / Body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257176" y="1232756"/>
            <a:ext cx="8620124" cy="657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 sz="1800" b="1" baseline="0"/>
            </a:lvl1pPr>
            <a:lvl2pPr marL="228600" indent="-228600">
              <a:defRPr sz="1400"/>
            </a:lvl2pPr>
            <a:lvl3pPr marL="228600" indent="-228600">
              <a:defRPr sz="1400"/>
            </a:lvl3pPr>
            <a:lvl4pPr marL="228600" indent="-228600">
              <a:defRPr sz="1400"/>
            </a:lvl4pPr>
            <a:lvl5pPr marL="228600" indent="-228600">
              <a:defRPr sz="1400"/>
            </a:lvl5pPr>
          </a:lstStyle>
          <a:p>
            <a:pPr lvl="0"/>
            <a:r>
              <a:rPr lang="en-US" dirty="0" smtClean="0"/>
              <a:t>Page Subhead (Arial, 18pt Bold)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02" y="1892896"/>
            <a:ext cx="8627997" cy="4313785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2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2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12pt)</a:t>
            </a:r>
          </a:p>
          <a:p>
            <a:pPr lvl="1"/>
            <a:r>
              <a:rPr lang="en-US" dirty="0" smtClean="0"/>
              <a:t>Second Level (Arial, 12pt)</a:t>
            </a:r>
          </a:p>
          <a:p>
            <a:pPr lvl="2"/>
            <a:r>
              <a:rPr lang="en-US" dirty="0" smtClean="0"/>
              <a:t>Third Level (Arial, 12pt)</a:t>
            </a:r>
          </a:p>
          <a:p>
            <a:pPr lvl="3"/>
            <a:r>
              <a:rPr lang="en-US" dirty="0" smtClean="0"/>
              <a:t>Forth Level (Arial, 12pt)</a:t>
            </a:r>
          </a:p>
        </p:txBody>
      </p:sp>
    </p:spTree>
    <p:extLst>
      <p:ext uri="{BB962C8B-B14F-4D97-AF65-F5344CB8AC3E}">
        <p14:creationId xmlns:p14="http://schemas.microsoft.com/office/powerpoint/2010/main" val="207602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79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tivity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 22"/>
          <p:cNvSpPr/>
          <p:nvPr/>
        </p:nvSpPr>
        <p:spPr>
          <a:xfrm>
            <a:off x="0" y="411616"/>
            <a:ext cx="863588" cy="538410"/>
          </a:xfrm>
          <a:prstGeom prst="homePlate">
            <a:avLst>
              <a:gd name="adj" fmla="val 376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63588" y="260648"/>
            <a:ext cx="8013712" cy="864096"/>
          </a:xfrm>
          <a:noFill/>
        </p:spPr>
        <p:txBody>
          <a:bodyPr/>
          <a:lstStyle>
            <a:lvl1pPr algn="l">
              <a:lnSpc>
                <a:spcPts val="2600"/>
              </a:lnSpc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Header (Georgia, 24pt) </a:t>
            </a:r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5442"/>
            <a:ext cx="641268" cy="891556"/>
          </a:xfrm>
        </p:spPr>
        <p:txBody>
          <a:bodyPr anchor="ctr"/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098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-2778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625780" cy="864096"/>
          </a:xfrm>
        </p:spPr>
        <p:txBody>
          <a:bodyPr/>
          <a:lstStyle>
            <a:lvl1pPr algn="l">
              <a:lnSpc>
                <a:spcPts val="2600"/>
              </a:lnSpc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Page header </a:t>
            </a:r>
            <a:endParaRPr lang="en-CA" dirty="0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16" hasCustomPrompt="1"/>
          </p:nvPr>
        </p:nvSpPr>
        <p:spPr>
          <a:xfrm>
            <a:off x="246703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is Designed For: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00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4835436" y="1607231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246703" y="4492986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4830836" y="4488743"/>
            <a:ext cx="4041648" cy="167749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Wingdings" pitchFamily="2" charset="2"/>
              <a:buChar char="ü"/>
              <a:defRPr sz="1400" baseline="0"/>
            </a:lvl1pPr>
            <a:lvl2pPr marL="361950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 sz="1400"/>
            </a:lvl2pPr>
            <a:lvl3pPr marL="542925" indent="-180975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50000"/>
              <a:buFont typeface="Arial" pitchFamily="34" charset="0"/>
              <a:buChar char="◦"/>
              <a:defRPr sz="1400" baseline="0"/>
            </a:lvl3pPr>
            <a:lvl4pPr marL="714375" indent="-171450">
              <a:lnSpc>
                <a:spcPct val="100000"/>
              </a:lnSpc>
              <a:spcBef>
                <a:spcPts val="500"/>
              </a:spcBef>
              <a:buSzPct val="100000"/>
              <a:buFont typeface="Arial" pitchFamily="34" charset="0"/>
              <a:buChar char="–"/>
              <a:defRPr sz="14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/>
            <a:r>
              <a:rPr lang="en-US" dirty="0" smtClean="0"/>
              <a:t>First Level (Arial, 14pt)</a:t>
            </a:r>
          </a:p>
          <a:p>
            <a:pPr lvl="1"/>
            <a:r>
              <a:rPr lang="en-US" dirty="0" smtClean="0"/>
              <a:t>Second Level (Arial, 14pt)</a:t>
            </a:r>
          </a:p>
          <a:p>
            <a:pPr lvl="2"/>
            <a:r>
              <a:rPr lang="en-US" dirty="0" smtClean="0"/>
              <a:t>Third Level (Arial, 14pt)</a:t>
            </a:r>
          </a:p>
          <a:p>
            <a:pPr lvl="3"/>
            <a:r>
              <a:rPr lang="en-US" dirty="0" smtClean="0"/>
              <a:t>Forth Level (Arial, 14pt)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19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</a:t>
            </a:r>
            <a:r>
              <a:rPr lang="en-US" sz="1400" b="1" dirty="0" smtClean="0">
                <a:solidFill>
                  <a:srgbClr val="FFFFFF"/>
                </a:solidFill>
              </a:rPr>
              <a:t>Is </a:t>
            </a:r>
            <a:r>
              <a:rPr lang="en-US" sz="1400" b="1" dirty="0">
                <a:solidFill>
                  <a:srgbClr val="FFFFFF"/>
                </a:solidFill>
              </a:rPr>
              <a:t>Designed For: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840036" y="1287191"/>
            <a:ext cx="4037263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This Research Will Help You: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51519" y="416870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This Research Will Also Assist:</a:t>
            </a:r>
            <a:endParaRPr lang="en-US" sz="1400" b="1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840036" y="4168703"/>
            <a:ext cx="4041648" cy="320040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/>
              <a:t>This Research Will Help </a:t>
            </a:r>
            <a:r>
              <a:rPr lang="en-US" sz="1400" b="1" dirty="0" smtClean="0"/>
              <a:t>Them: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466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Executive summary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5868" y="5174788"/>
            <a:ext cx="8640578" cy="312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CA" sz="1400" b="1" dirty="0"/>
              <a:t>Resolution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47848" y="1198873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Situation</a:t>
            </a:r>
            <a:endParaRPr lang="en-US" sz="1400" b="1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7848" y="2755998"/>
            <a:ext cx="5266944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/>
              <a:t>Complication</a:t>
            </a: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47848" y="1535364"/>
            <a:ext cx="5257800" cy="14973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11"/>
          </p:nvPr>
        </p:nvSpPr>
        <p:spPr>
          <a:xfrm>
            <a:off x="247848" y="3070258"/>
            <a:ext cx="5257800" cy="18201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 userDrawn="1">
            <p:ph type="body" sz="quarter" idx="12"/>
          </p:nvPr>
        </p:nvSpPr>
        <p:spPr>
          <a:xfrm>
            <a:off x="255868" y="5506469"/>
            <a:ext cx="8623607" cy="7980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5737241" y="1495997"/>
            <a:ext cx="3083231" cy="3430480"/>
          </a:xfr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en-US" dirty="0">
                <a:solidFill>
                  <a:srgbClr val="333333"/>
                </a:solidFill>
              </a:defRPr>
            </a:lvl1pPr>
          </a:lstStyle>
          <a:p>
            <a:pPr marL="0" lvl="0" defTabSz="914400" latinLnBrk="0">
              <a:spcBef>
                <a:spcPct val="0"/>
              </a:spcBef>
            </a:pP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1254219"/>
            <a:ext cx="209348" cy="2093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53" y="5215734"/>
            <a:ext cx="206861" cy="206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64" y="2811507"/>
            <a:ext cx="211099" cy="2110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41" y="1198873"/>
            <a:ext cx="3096774" cy="2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0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6219" y="4642215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eaLnBrk="1" latinLnBrk="0" hangingPunct="1"/>
            <a:r>
              <a:rPr lang="en-US" dirty="0" smtClean="0"/>
              <a:t>Click to replace text (Arial, 14pt)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6219" y="2931098"/>
            <a:ext cx="8613648" cy="320040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400" b="1" dirty="0" smtClean="0"/>
            </a:lvl1pPr>
          </a:lstStyle>
          <a:p>
            <a:pPr marL="0" lvl="0" defTabSz="914400" latinLnBrk="0"/>
            <a:r>
              <a:rPr lang="en-US" dirty="0" smtClean="0"/>
              <a:t>Click to replace text (Arial, 14pt)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6219" y="1226948"/>
            <a:ext cx="8611080" cy="320040"/>
          </a:xfrm>
          <a:solidFill>
            <a:schemeClr val="accent1"/>
          </a:solidFill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en-US" sz="1400" b="1" dirty="0" smtClean="0">
                <a:solidFill>
                  <a:schemeClr val="lt1"/>
                </a:solidFill>
              </a:defRPr>
            </a:lvl1pPr>
          </a:lstStyle>
          <a:p>
            <a:pPr marL="0" lvl="0" indent="0" defTabSz="914400" latinLnBrk="0">
              <a:buNone/>
            </a:pPr>
            <a:r>
              <a:rPr lang="en-US" dirty="0" smtClean="0"/>
              <a:t>Click to replace text (Arial, 14pt)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Three sections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6219" y="1546727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66219" y="3257915"/>
            <a:ext cx="8595360" cy="1384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6219" y="4969032"/>
            <a:ext cx="8595360" cy="13775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1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mall 1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442"/>
            <a:ext cx="9144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261455" y="3323354"/>
            <a:ext cx="8615844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Deliverables Completed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12662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Processes </a:t>
            </a:r>
            <a:r>
              <a:rPr lang="en-US" dirty="0" smtClean="0"/>
              <a:t>Optimized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57727" y="1210647"/>
            <a:ext cx="4267532" cy="320040"/>
          </a:xfrm>
          <a:solidFill>
            <a:srgbClr val="243F54"/>
          </a:solidFill>
        </p:spPr>
        <p:txBody>
          <a:bodyPr/>
          <a:lstStyle>
            <a:lvl1pPr marL="0" indent="0">
              <a:defRPr sz="1400" b="1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Knowledge Gained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Two small sections, </a:t>
            </a:r>
            <a:r>
              <a:rPr lang="en-US" smtClean="0"/>
              <a:t>one large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69541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24106" y="1530350"/>
            <a:ext cx="4242816" cy="169386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1455" y="3643394"/>
            <a:ext cx="8615844" cy="270125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528" y="1124744"/>
            <a:ext cx="8496944" cy="0"/>
          </a:xfrm>
          <a:prstGeom prst="line">
            <a:avLst/>
          </a:prstGeom>
          <a:ln w="22225">
            <a:solidFill>
              <a:srgbClr val="45433E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08" y="3376524"/>
            <a:ext cx="215115" cy="2151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10" y="1253022"/>
            <a:ext cx="194813" cy="225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98" y="1268794"/>
            <a:ext cx="139535" cy="1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392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174" y="255588"/>
            <a:ext cx="8620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4" y="1600200"/>
            <a:ext cx="8620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25344"/>
            <a:ext cx="8388424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/>
                </a:solidFill>
              </a:rPr>
              <a:t>Info-Tech Research Group</a:t>
            </a:r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8424" y="6525344"/>
            <a:ext cx="755576" cy="33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525344"/>
            <a:ext cx="8388424" cy="338028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6700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Info-Tech Research Group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388424" y="6525344"/>
            <a:ext cx="755576" cy="338028"/>
          </a:xfrm>
          <a:prstGeom prst="rect">
            <a:avLst/>
          </a:prstGeom>
          <a:solidFill>
            <a:srgbClr val="24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>
                <a:solidFill>
                  <a:srgbClr val="FFFFFF"/>
                </a:solidFill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65" r:id="rId2"/>
    <p:sldLayoutId id="2147483699" r:id="rId3"/>
    <p:sldLayoutId id="2147483702" r:id="rId4"/>
    <p:sldLayoutId id="2147483706" r:id="rId5"/>
    <p:sldLayoutId id="2147483721" r:id="rId6"/>
    <p:sldLayoutId id="2147483710" r:id="rId7"/>
    <p:sldLayoutId id="2147483711" r:id="rId8"/>
    <p:sldLayoutId id="2147483726" r:id="rId9"/>
    <p:sldLayoutId id="2147483764" r:id="rId10"/>
    <p:sldLayoutId id="2147483762" r:id="rId11"/>
    <p:sldLayoutId id="2147483761" r:id="rId12"/>
    <p:sldLayoutId id="2147483763" r:id="rId13"/>
    <p:sldLayoutId id="2147483769" r:id="rId14"/>
    <p:sldLayoutId id="2147483773" r:id="rId15"/>
    <p:sldLayoutId id="2147483775" r:id="rId16"/>
    <p:sldLayoutId id="2147483778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7" r:id="rId23"/>
    <p:sldLayoutId id="2147483791" r:id="rId24"/>
    <p:sldLayoutId id="2147483792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infotech.com/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1.xml"/><Relationship Id="rId7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tech.com/research/ss/select-and-implement-a-next-generation-endpoint-protection-solution/select-and-implement-a-next-generation-endpoint-protection-solution-phases-1-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ueprint Title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Select and Implement a Next Generation Endpoint Protection Solution</a:t>
            </a:r>
            <a:endParaRPr lang="en-US" dirty="0"/>
          </a:p>
        </p:txBody>
      </p:sp>
      <p:sp>
        <p:nvSpPr>
          <p:cNvPr id="5" name="Tagline"/>
          <p:cNvSpPr>
            <a:spLocks noGrp="1"/>
          </p:cNvSpPr>
          <p:nvPr>
            <p:ph type="body" sz="quarter" idx="16"/>
          </p:nvPr>
        </p:nvSpPr>
        <p:spPr>
          <a:xfrm>
            <a:off x="774700" y="4007407"/>
            <a:ext cx="7467600" cy="508000"/>
          </a:xfrm>
        </p:spPr>
        <p:txBody>
          <a:bodyPr/>
          <a:lstStyle/>
          <a:p>
            <a:r>
              <a:rPr lang="en-US" dirty="0" smtClean="0"/>
              <a:t>Today’s security battles are fought at the endpoint.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402461"/>
            <a:ext cx="9144000" cy="1455539"/>
            <a:chOff x="0" y="5402461"/>
            <a:chExt cx="9144000" cy="1455539"/>
          </a:xfrm>
        </p:grpSpPr>
        <p:pic>
          <p:nvPicPr>
            <p:cNvPr id="8" name="Picture 7" descr="sample-titlebar-itrgNEW.gif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/>
            <a:srcRect b="40634"/>
            <a:stretch>
              <a:fillRect/>
            </a:stretch>
          </p:blipFill>
          <p:spPr>
            <a:xfrm>
              <a:off x="0" y="5402461"/>
              <a:ext cx="9144000" cy="86409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6266557"/>
              <a:ext cx="9144000" cy="591443"/>
              <a:chOff x="0" y="6266557"/>
              <a:chExt cx="9144000" cy="59144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6266557"/>
                <a:ext cx="7308304" cy="591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Info-Tech's products and services combine actionable insight and relevant advice with ready-to-use tools</a:t>
                </a:r>
                <a:br>
                  <a:rPr lang="en-CA" sz="800" dirty="0" smtClean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en-CA" sz="800" dirty="0" smtClean="0">
                    <a:solidFill>
                      <a:schemeClr val="bg1">
                        <a:lumMod val="65000"/>
                      </a:schemeClr>
                    </a:solidFill>
                  </a:rPr>
                  <a:t>and templates that cover the full spectrum of IT concerns</a:t>
                </a:r>
                <a:r>
                  <a:rPr lang="en-CA" sz="800" smtClean="0">
                    <a:solidFill>
                      <a:schemeClr val="bg1">
                        <a:lumMod val="65000"/>
                      </a:schemeClr>
                    </a:solidFill>
                  </a:rPr>
                  <a:t>.© 1997–2017 </a:t>
                </a:r>
                <a:r>
                  <a:rPr lang="en-CA" sz="800" dirty="0" smtClean="0">
                    <a:solidFill>
                      <a:schemeClr val="bg1">
                        <a:lumMod val="65000"/>
                      </a:schemeClr>
                    </a:solidFill>
                  </a:rPr>
                  <a:t>Info-Tech Research Group</a:t>
                </a:r>
                <a:endParaRPr lang="en-CA" sz="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308304" y="6266557"/>
                <a:ext cx="1835696" cy="591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2" name="Picture 11" descr="itrg-logo-blue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29512" y="6360368"/>
                <a:ext cx="1400175" cy="381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261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4749479" y="1513326"/>
            <a:ext cx="4051318" cy="3577758"/>
          </a:xfrm>
          <a:prstGeom prst="roundRect">
            <a:avLst>
              <a:gd name="adj" fmla="val 5611"/>
            </a:avLst>
          </a:prstGeom>
          <a:solidFill>
            <a:srgbClr val="2B9E36">
              <a:lumMod val="20000"/>
              <a:lumOff val="80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61346" y="1513326"/>
            <a:ext cx="4051318" cy="3577758"/>
          </a:xfrm>
          <a:prstGeom prst="roundRect">
            <a:avLst>
              <a:gd name="adj" fmla="val 5611"/>
            </a:avLst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446707"/>
            <a:ext cx="9144000" cy="106416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>
            <a:stCxn id="51" idx="2"/>
          </p:cNvCxnSpPr>
          <p:nvPr/>
        </p:nvCxnSpPr>
        <p:spPr>
          <a:xfrm>
            <a:off x="811401" y="2920539"/>
            <a:ext cx="7769458" cy="0"/>
          </a:xfrm>
          <a:prstGeom prst="straightConnector1">
            <a:avLst/>
          </a:prstGeom>
          <a:noFill/>
          <a:ln w="38100" cap="flat" cmpd="sng" algn="ctr">
            <a:solidFill>
              <a:srgbClr val="FFFFFF">
                <a:lumMod val="85000"/>
              </a:srgbClr>
            </a:solidFill>
            <a:prstDash val="sysDot"/>
            <a:tailEnd type="triangle" w="lg" len="med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6944182" y="2025295"/>
            <a:ext cx="1636677" cy="2763778"/>
            <a:chOff x="6637354" y="1574599"/>
            <a:chExt cx="1636677" cy="2763778"/>
          </a:xfrm>
        </p:grpSpPr>
        <p:sp>
          <p:nvSpPr>
            <p:cNvPr id="41" name="Oval 40"/>
            <p:cNvSpPr/>
            <p:nvPr/>
          </p:nvSpPr>
          <p:spPr>
            <a:xfrm>
              <a:off x="7103277" y="2114599"/>
              <a:ext cx="711200" cy="711200"/>
            </a:xfrm>
            <a:prstGeom prst="ellipse">
              <a:avLst/>
            </a:prstGeom>
            <a:solidFill>
              <a:srgbClr val="497EA9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4031" y="1574599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97EA9"/>
                  </a:solidFill>
                  <a:effectLst/>
                  <a:uLnTx/>
                  <a:uFillTx/>
                </a:rPr>
                <a:t>Consulting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37354" y="2898377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“Our team does not have the time or the knowledge to take this project on. We need assistance through the entirety of this project.”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890" y="2321902"/>
              <a:ext cx="336908" cy="33690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2334987" y="1877373"/>
            <a:ext cx="2129440" cy="2937609"/>
            <a:chOff x="2807522" y="2074912"/>
            <a:chExt cx="2129440" cy="2937609"/>
          </a:xfrm>
        </p:grpSpPr>
        <p:sp>
          <p:nvSpPr>
            <p:cNvPr id="46" name="Oval 45"/>
            <p:cNvSpPr/>
            <p:nvPr/>
          </p:nvSpPr>
          <p:spPr>
            <a:xfrm>
              <a:off x="3507029" y="2759255"/>
              <a:ext cx="711200" cy="711200"/>
            </a:xfrm>
            <a:prstGeom prst="ellipse">
              <a:avLst/>
            </a:prstGeom>
            <a:solidFill>
              <a:srgbClr val="365D7E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07522" y="2074912"/>
              <a:ext cx="212944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65D7E"/>
                  </a:solidFill>
                  <a:effectLst/>
                  <a:uLnTx/>
                  <a:uFillTx/>
                </a:rPr>
                <a:t>Guided Implementation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62242" y="3572521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“Our team knows that we need to fix a process, but we need assistance to determine where to focus. Some check-ins along the way would help keep us on track.”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563" y="2934823"/>
              <a:ext cx="337358" cy="337358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367160" y="2025295"/>
            <a:ext cx="1628660" cy="2794213"/>
            <a:chOff x="1266026" y="2731218"/>
            <a:chExt cx="1628660" cy="2794213"/>
          </a:xfrm>
        </p:grpSpPr>
        <p:sp>
          <p:nvSpPr>
            <p:cNvPr id="51" name="Oval 50"/>
            <p:cNvSpPr/>
            <p:nvPr/>
          </p:nvSpPr>
          <p:spPr>
            <a:xfrm>
              <a:off x="1710267" y="3270862"/>
              <a:ext cx="711200" cy="711200"/>
            </a:xfrm>
            <a:prstGeom prst="ellipse">
              <a:avLst/>
            </a:prstGeom>
            <a:solidFill>
              <a:srgbClr val="29475F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66026" y="2731218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DIY Toolkit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74686" y="4085431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“Our team has already made this critical project a priority, and we have the time and capability, but some guidance along the way would be helpful.”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010" y="3443543"/>
              <a:ext cx="295188" cy="337358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4969850" y="2025295"/>
            <a:ext cx="1635165" cy="2795710"/>
            <a:chOff x="4834633" y="1938352"/>
            <a:chExt cx="1635165" cy="2795710"/>
          </a:xfrm>
        </p:grpSpPr>
        <p:sp>
          <p:nvSpPr>
            <p:cNvPr id="56" name="Oval 55"/>
            <p:cNvSpPr/>
            <p:nvPr/>
          </p:nvSpPr>
          <p:spPr>
            <a:xfrm>
              <a:off x="5292675" y="2492289"/>
              <a:ext cx="711200" cy="711200"/>
            </a:xfrm>
            <a:prstGeom prst="ellipse">
              <a:avLst/>
            </a:prstGeom>
            <a:solidFill>
              <a:srgbClr val="3F6D93"/>
            </a:solidFill>
            <a:ln w="25400" cap="flat" cmpd="sng" algn="ctr">
              <a:noFill/>
              <a:prstDash val="solid"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34633" y="1938352"/>
              <a:ext cx="1620000" cy="54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F6D93"/>
                  </a:solidFill>
                  <a:effectLst/>
                  <a:uLnTx/>
                  <a:uFillTx/>
                </a:rPr>
                <a:t>Workshop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49798" y="3294062"/>
              <a:ext cx="1620000" cy="1440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475F"/>
                  </a:solidFill>
                  <a:effectLst/>
                  <a:uLnTx/>
                  <a:uFillTx/>
                </a:rPr>
                <a:t>“We need to hit the ground running and get this project kicked off immediately. Our team has the ability to take this over once we get a framework and strategy in place.”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905" y="2727129"/>
              <a:ext cx="361456" cy="240970"/>
            </a:xfrm>
            <a:prstGeom prst="rect">
              <a:avLst/>
            </a:prstGeom>
            <a:noFill/>
          </p:spPr>
        </p:pic>
      </p:grpSp>
      <p:sp>
        <p:nvSpPr>
          <p:cNvPr id="60" name="Rectangle 59"/>
          <p:cNvSpPr/>
          <p:nvPr/>
        </p:nvSpPr>
        <p:spPr>
          <a:xfrm>
            <a:off x="968616" y="5734955"/>
            <a:ext cx="7290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9475F"/>
                </a:solidFill>
                <a:effectLst/>
                <a:uLnTx/>
                <a:uFillTx/>
              </a:rPr>
              <a:t>Diagnostics and consistent frameworks used throughout all four options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ts val="2600"/>
              </a:lnSpc>
              <a:defRPr/>
            </a:pPr>
            <a:r>
              <a:rPr lang="en-CA" dirty="0"/>
              <a:t>Info-Tech offers various levels of support to best suit your </a:t>
            </a:r>
            <a:r>
              <a:rPr lang="en-CA" dirty="0" smtClean="0"/>
              <a:t>needs</a:t>
            </a:r>
            <a:endParaRPr lang="en-CA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9" name="Picture 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itrg-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4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Measured </a:t>
            </a:r>
            <a:r>
              <a:rPr lang="en-CA" dirty="0" smtClean="0"/>
              <a:t>value </a:t>
            </a:r>
            <a:r>
              <a:rPr lang="en-CA" dirty="0"/>
              <a:t>for Guided </a:t>
            </a:r>
            <a:r>
              <a:rPr lang="en-CA" dirty="0" smtClean="0"/>
              <a:t>Implementations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257176" y="1172920"/>
            <a:ext cx="8620124" cy="360605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dirty="0" smtClean="0"/>
              <a:t>Engaging in GIs offers valuable project advice and significant cost savings. </a:t>
            </a:r>
            <a:endParaRPr lang="en-CA" sz="1600" b="1" dirty="0"/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26717"/>
              </p:ext>
            </p:extLst>
          </p:nvPr>
        </p:nvGraphicFramePr>
        <p:xfrm>
          <a:off x="289364" y="1533523"/>
          <a:ext cx="8542215" cy="430798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46046"/>
                <a:gridCol w="3238570"/>
                <a:gridCol w="3657599"/>
              </a:tblGrid>
              <a:tr h="384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</a:rPr>
                        <a:t>GI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Purpose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</a:rPr>
                        <a:t>Measured Value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9" marR="59839" marT="0" marB="0" anchor="ctr"/>
                </a:tc>
              </a:tr>
              <a:tr h="1085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solidFill>
                            <a:schemeClr val="tx1"/>
                          </a:solidFill>
                          <a:effectLst/>
                        </a:rPr>
                        <a:t>Phase 1: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solidFill>
                            <a:schemeClr val="tx1"/>
                          </a:solidFill>
                          <a:effectLst/>
                        </a:rPr>
                        <a:t>Create An EPP Strategy</a:t>
                      </a: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Determine why you need a new endpoint protection solution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Understand Info-Tech’s use-case approach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Evaluate current endpoint protection feature sets and criteria</a:t>
                      </a: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Time, value, and resources saved using our industry expertise, best practices, and templates: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Manager: 2 days x $800/day = </a:t>
                      </a:r>
                      <a:r>
                        <a:rPr lang="en-CA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$1,600</a:t>
                      </a:r>
                    </a:p>
                  </a:txBody>
                  <a:tcPr marL="59839" marR="59839" marT="0" marB="0" anchor="ctr"/>
                </a:tc>
              </a:tr>
              <a:tr h="1343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solidFill>
                            <a:schemeClr val="tx1"/>
                          </a:solidFill>
                          <a:effectLst/>
                        </a:rPr>
                        <a:t>Phase 2: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Your EPP Solution</a:t>
                      </a: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Optimize your endpoint protection procurement process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Determine EPP vendor criteria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Evaluate the EPP marketspace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Design, submit, and evaluate vendor RFPs</a:t>
                      </a: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Time, value, and resources saved using our industry expertise, best practices, and templates:</a:t>
                      </a:r>
                      <a:br>
                        <a:rPr lang="en-CA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CA" sz="10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Manager: 3 days x $800/day = </a:t>
                      </a:r>
                      <a:r>
                        <a:rPr lang="en-CA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$2,400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 savings: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avoidance associated with right-sizing product selection.</a:t>
                      </a:r>
                    </a:p>
                  </a:txBody>
                  <a:tcPr marL="59839" marR="59839" marT="0" marB="0" anchor="ctr"/>
                </a:tc>
              </a:tr>
              <a:tr h="14949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solidFill>
                            <a:schemeClr val="tx1"/>
                          </a:solidFill>
                          <a:effectLst/>
                        </a:rPr>
                        <a:t>Phase 3:</a:t>
                      </a:r>
                      <a:r>
                        <a:rPr lang="en-C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Implement and Manage Your EPP Solution</a:t>
                      </a: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Identify the appropriate resourcing plan for your endpoint protection solution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 the implementation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Design, build, test, and roll out the solution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00" b="0" dirty="0" smtClean="0">
                          <a:solidFill>
                            <a:schemeClr val="tx1"/>
                          </a:solidFill>
                        </a:rPr>
                        <a:t>Develop a comprehensive measurement program</a:t>
                      </a: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Time, value, and resources saved using our industry expertise, best practices, and templates: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Manager and SysAdmins: 2 days x $800/day = </a:t>
                      </a:r>
                      <a:r>
                        <a:rPr lang="en-CA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$1,600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 savings: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0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reduction associated with removing any existing EPP solutions.</a:t>
                      </a:r>
                    </a:p>
                  </a:txBody>
                  <a:tcPr marL="59839" marR="59839" marT="0" marB="0" anchor="ctr"/>
                </a:tc>
              </a:tr>
            </a:tbl>
          </a:graphicData>
        </a:graphic>
      </p:graphicFrame>
      <p:graphicFrame>
        <p:nvGraphicFramePr>
          <p:cNvPr id="6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08654"/>
              </p:ext>
            </p:extLst>
          </p:nvPr>
        </p:nvGraphicFramePr>
        <p:xfrm>
          <a:off x="289363" y="5925359"/>
          <a:ext cx="8542215" cy="48339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46046"/>
                <a:gridCol w="3229045"/>
                <a:gridCol w="3667124"/>
              </a:tblGrid>
              <a:tr h="48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solidFill>
                            <a:schemeClr val="tx1"/>
                          </a:solidFill>
                          <a:effectLst/>
                        </a:rPr>
                        <a:t>Total Savings</a:t>
                      </a:r>
                      <a:endParaRPr lang="en-C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Open Sans"/>
                      </a:endParaRPr>
                    </a:p>
                  </a:txBody>
                  <a:tcPr marL="59839" marR="598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$5,600 + any cost avoidance/cost reduction opportunities</a:t>
                      </a:r>
                    </a:p>
                  </a:txBody>
                  <a:tcPr marL="59839" marR="59839" marT="0" marB="0" anchor="ctr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4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Info-Tech Research Group Helps IT Professionals To:</a:t>
            </a:r>
            <a:endParaRPr lang="en-CA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0" y="3789040"/>
            <a:ext cx="914400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Sign up for free trial membership to get practical</a:t>
            </a:r>
          </a:p>
          <a:p>
            <a:pPr lvl="0" algn="ctr" eaLnBrk="0" hangingPunct="0">
              <a:spcBef>
                <a:spcPts val="0"/>
              </a:spcBef>
              <a:buClr>
                <a:schemeClr val="tx1"/>
              </a:buClr>
              <a:buSzPct val="120000"/>
            </a:pPr>
            <a:r>
              <a:rPr lang="en-CA" b="1" dirty="0" smtClean="0">
                <a:latin typeface="+mn-lt"/>
              </a:rPr>
              <a:t>solutions for your IT challenges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6672262" y="6097434"/>
            <a:ext cx="2246697" cy="32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r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400" b="1" dirty="0" smtClean="0">
                <a:latin typeface="+mn-lt"/>
                <a:hlinkClick r:id="rId2"/>
              </a:rPr>
              <a:t>www.infotech.com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green_button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738" y="4476933"/>
            <a:ext cx="4200525" cy="619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176" y="1628800"/>
            <a:ext cx="3018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Quickly get up to speed</a:t>
            </a:r>
            <a:br>
              <a:rPr lang="en-CA" sz="1400" dirty="0" smtClean="0"/>
            </a:br>
            <a:r>
              <a:rPr lang="en-CA" sz="1400" dirty="0" smtClean="0"/>
              <a:t>with new technologies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Make the right technology</a:t>
            </a:r>
            <a:br>
              <a:rPr lang="en-CA" sz="1400" dirty="0" smtClean="0"/>
            </a:br>
            <a:r>
              <a:rPr lang="en-CA" sz="1400" dirty="0" smtClean="0"/>
              <a:t>purchasing decisions – fast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Deliver critical IT</a:t>
            </a:r>
            <a:br>
              <a:rPr lang="en-CA" sz="1400" dirty="0" smtClean="0"/>
            </a:br>
            <a:r>
              <a:rPr lang="en-CA" sz="1400" dirty="0" smtClean="0"/>
              <a:t>projects, on time and</a:t>
            </a:r>
            <a:br>
              <a:rPr lang="en-CA" sz="1400" dirty="0" smtClean="0"/>
            </a:br>
            <a:r>
              <a:rPr lang="en-CA" sz="1400" dirty="0" smtClean="0"/>
              <a:t>within budget</a:t>
            </a:r>
          </a:p>
          <a:p>
            <a:endParaRPr lang="en-CA" sz="1400" dirty="0"/>
          </a:p>
        </p:txBody>
      </p:sp>
      <p:sp>
        <p:nvSpPr>
          <p:cNvPr id="9" name="Rectangle 8"/>
          <p:cNvSpPr/>
          <p:nvPr/>
        </p:nvSpPr>
        <p:spPr>
          <a:xfrm>
            <a:off x="3095836" y="1628800"/>
            <a:ext cx="30186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Manage business expectations</a:t>
            </a:r>
            <a:br>
              <a:rPr lang="en-CA" sz="1400" dirty="0" smtClean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Justify IT spending and</a:t>
            </a:r>
            <a:br>
              <a:rPr lang="en-CA" sz="1400" dirty="0" smtClean="0"/>
            </a:br>
            <a:r>
              <a:rPr lang="en-CA" sz="1400" dirty="0" smtClean="0"/>
              <a:t>prove the value of IT</a:t>
            </a:r>
            <a:r>
              <a:rPr lang="en-CA" sz="1400" dirty="0"/>
              <a:t/>
            </a:r>
            <a:br>
              <a:rPr lang="en-CA" sz="1400" dirty="0"/>
            </a:br>
            <a:endParaRPr lang="en-CA" sz="14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en-CA" sz="1400" dirty="0" smtClean="0"/>
              <a:t>Train IT staff and effectively</a:t>
            </a:r>
            <a:br>
              <a:rPr lang="en-CA" sz="1400" dirty="0" smtClean="0"/>
            </a:br>
            <a:r>
              <a:rPr lang="en-CA" sz="1400" dirty="0" smtClean="0"/>
              <a:t>manage an IT department</a:t>
            </a:r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4294967295"/>
          </p:nvPr>
        </p:nvSpPr>
        <p:spPr>
          <a:xfrm>
            <a:off x="2215390" y="5233017"/>
            <a:ext cx="4713221" cy="825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50"/>
              </a:lnSpc>
              <a:spcBef>
                <a:spcPts val="500"/>
              </a:spcBef>
              <a:buClr>
                <a:schemeClr val="bg1"/>
              </a:buClr>
              <a:buSzPct val="25000"/>
              <a:buFont typeface="Arial" pitchFamily="34" charset="0"/>
              <a:buChar char="•"/>
              <a:defRPr sz="1200" i="1" baseline="0">
                <a:solidFill>
                  <a:schemeClr val="tx1"/>
                </a:solidFill>
                <a:latin typeface="+mj-lt"/>
              </a:defRPr>
            </a:lvl1pPr>
            <a:lvl2pPr marL="361950" indent="-180975">
              <a:lnSpc>
                <a:spcPts val="135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-"/>
              <a:defRPr sz="1000">
                <a:solidFill>
                  <a:schemeClr val="tx1"/>
                </a:solidFill>
              </a:defRPr>
            </a:lvl2pPr>
            <a:lvl3pPr marL="895350" indent="-176213">
              <a:lnSpc>
                <a:spcPts val="135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200"/>
            </a:lvl3pPr>
            <a:lvl4pPr marL="1254125" indent="-174625">
              <a:lnSpc>
                <a:spcPts val="135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defRPr sz="1200"/>
            </a:lvl4pPr>
            <a:lvl5pPr marL="1614488" indent="-174625">
              <a:lnSpc>
                <a:spcPts val="1350"/>
              </a:lnSpc>
              <a:spcBef>
                <a:spcPts val="500"/>
              </a:spcBef>
              <a:buSzPct val="150000"/>
              <a:buFont typeface="Arial" pitchFamily="34" charset="0"/>
              <a:buChar char="◦"/>
              <a:tabLst/>
              <a:defRPr sz="1200" baseline="0"/>
            </a:lvl5pPr>
          </a:lstStyle>
          <a:p>
            <a:pPr lvl="0" algn="ctr">
              <a:defRPr/>
            </a:pPr>
            <a:r>
              <a:rPr lang="en-CA" dirty="0" smtClean="0"/>
              <a:t>“Info-Tech helps me to be proactive instead of reactive –</a:t>
            </a:r>
            <a:br>
              <a:rPr lang="en-CA" dirty="0" smtClean="0"/>
            </a:br>
            <a:r>
              <a:rPr lang="en-CA" dirty="0" smtClean="0"/>
              <a:t>a cardinal rule in a stable and leading edge IT environment.</a:t>
            </a:r>
          </a:p>
          <a:p>
            <a:pPr lvl="1" algn="ctr">
              <a:buNone/>
              <a:defRPr/>
            </a:pPr>
            <a:r>
              <a:rPr lang="en-CA" dirty="0" smtClean="0"/>
              <a:t>- ARCS Commercial Mortgage Co., LP</a:t>
            </a:r>
            <a:endParaRPr lang="en-US" dirty="0" smtClean="0"/>
          </a:p>
        </p:txBody>
      </p:sp>
      <p:pic>
        <p:nvPicPr>
          <p:cNvPr id="15" name="Picture 14" descr="report_thumbnail-itr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2731" y="1578285"/>
            <a:ext cx="2454020" cy="2138747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 bwMode="auto">
          <a:xfrm>
            <a:off x="287524" y="6097434"/>
            <a:ext cx="2762784" cy="3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None/>
              <a:tabLst/>
              <a:defRPr/>
            </a:pPr>
            <a:r>
              <a:rPr lang="en-CA" sz="1200" b="1" dirty="0" smtClean="0">
                <a:latin typeface="+mn-lt"/>
              </a:rPr>
              <a:t>Toll Free: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1-888-670-8889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027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6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032"/>
            <a:ext cx="9144002" cy="68700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760" y="1821239"/>
            <a:ext cx="7618478" cy="42925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203042" y="5424862"/>
            <a:ext cx="4460917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400" b="1" i="1" dirty="0" smtClean="0">
                <a:solidFill>
                  <a:schemeClr val="bg1"/>
                </a:solidFill>
              </a:rPr>
              <a:t>James McCloskey, </a:t>
            </a:r>
            <a:endParaRPr lang="en-CA" sz="1400" b="1" i="1" dirty="0">
              <a:solidFill>
                <a:schemeClr val="bg1"/>
              </a:solidFill>
            </a:endParaRPr>
          </a:p>
          <a:p>
            <a:pPr algn="r"/>
            <a:r>
              <a:rPr lang="en-CA" sz="1400" i="1" dirty="0">
                <a:solidFill>
                  <a:schemeClr val="bg1"/>
                </a:solidFill>
              </a:rPr>
              <a:t>Senior Director, Security, Risk &amp; Compliance</a:t>
            </a:r>
            <a:br>
              <a:rPr lang="en-CA" sz="1400" i="1" dirty="0">
                <a:solidFill>
                  <a:schemeClr val="bg1"/>
                </a:solidFill>
              </a:rPr>
            </a:br>
            <a:r>
              <a:rPr lang="en-CA" sz="1400" i="1" dirty="0">
                <a:solidFill>
                  <a:schemeClr val="bg1"/>
                </a:solidFill>
              </a:rPr>
              <a:t>Info-Tech Research Group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" y="356594"/>
            <a:ext cx="9144003" cy="10970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r>
              <a:rPr lang="en-CA" sz="4000" b="1" dirty="0">
                <a:solidFill>
                  <a:schemeClr val="bg1"/>
                </a:solidFill>
              </a:rPr>
              <a:t>ANALYST PERSPECTIVE </a:t>
            </a:r>
          </a:p>
        </p:txBody>
      </p:sp>
      <p:pic>
        <p:nvPicPr>
          <p:cNvPr id="14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963" y="1943657"/>
            <a:ext cx="678666" cy="619651"/>
          </a:xfrm>
          <a:prstGeom prst="rect">
            <a:avLst/>
          </a:prstGeom>
        </p:spPr>
      </p:pic>
      <p:pic>
        <p:nvPicPr>
          <p:cNvPr id="15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85" y="4886355"/>
            <a:ext cx="656535" cy="538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9261" y="1943657"/>
            <a:ext cx="5847762" cy="3357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CA" sz="1600" dirty="0">
                <a:solidFill>
                  <a:schemeClr val="bg1"/>
                </a:solidFill>
                <a:latin typeface="+mj-lt"/>
              </a:rPr>
              <a:t>Server compute workloads continue to migrate from traditional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on-premises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delivery to cloud and hybrid models,  and endpoint compute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workloads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continue to migrate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from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traditional,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corporately owned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form factors connected to a corporate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network,</a:t>
            </a:r>
            <a:r>
              <a:rPr lang="en-CA" sz="16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to a wide mix of personal and corporate devices connecting to both corporate and foreign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networks. Ready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or not, ubiquitous computing is upon us.  </a:t>
            </a:r>
          </a:p>
          <a:p>
            <a:pPr>
              <a:spcAft>
                <a:spcPts val="500"/>
              </a:spcAft>
            </a:pPr>
            <a:r>
              <a:rPr lang="en-CA" sz="1600" dirty="0">
                <a:solidFill>
                  <a:schemeClr val="bg1"/>
                </a:solidFill>
                <a:latin typeface="+mj-lt"/>
              </a:rPr>
              <a:t>As a result, protecting endpoints (and through them, our critical systems and data) against evolving threats requires new solutions – but as a consumer of such solutions, the IT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security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professional needs ongoing support to navigate through the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rapidly changing </a:t>
            </a:r>
            <a:r>
              <a:rPr lang="en-CA" sz="1600" dirty="0">
                <a:solidFill>
                  <a:schemeClr val="bg1"/>
                </a:solidFill>
                <a:latin typeface="+mj-lt"/>
              </a:rPr>
              <a:t>endpoint solution space and (often) self-serving vendor </a:t>
            </a:r>
            <a:r>
              <a:rPr lang="en-CA" sz="1600" dirty="0" smtClean="0">
                <a:solidFill>
                  <a:schemeClr val="bg1"/>
                </a:solidFill>
                <a:latin typeface="+mj-lt"/>
              </a:rPr>
              <a:t>claims.</a:t>
            </a:r>
            <a:endParaRPr lang="en-CA" sz="1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2" descr="Bahbblshogzmssiwmjaxms8wos8xni8xnl8wof80mv81otffsmftzxnftwndbg9za2v5lmpwzwy6bkv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6" y="1613167"/>
            <a:ext cx="958362" cy="95836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6" name="Picture 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itrg-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4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understanding of the problem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46703" y="1607231"/>
            <a:ext cx="4041648" cy="2651502"/>
          </a:xfrm>
        </p:spPr>
        <p:txBody>
          <a:bodyPr/>
          <a:lstStyle/>
          <a:p>
            <a:pPr lvl="0"/>
            <a:r>
              <a:rPr lang="en-CA" sz="1000" dirty="0" smtClean="0"/>
              <a:t>Chief </a:t>
            </a:r>
            <a:r>
              <a:rPr lang="en-CA" sz="1000" dirty="0"/>
              <a:t>Information Officer (CIO)</a:t>
            </a:r>
          </a:p>
          <a:p>
            <a:pPr lvl="0"/>
            <a:r>
              <a:rPr lang="en-CA" sz="1000" dirty="0"/>
              <a:t>Chief Information Security Officer (CISO)</a:t>
            </a:r>
          </a:p>
          <a:p>
            <a:pPr lvl="0"/>
            <a:r>
              <a:rPr lang="en-CA" sz="1000" dirty="0" smtClean="0"/>
              <a:t>Security </a:t>
            </a:r>
            <a:r>
              <a:rPr lang="en-CA" sz="1000" dirty="0"/>
              <a:t>/ IT Management</a:t>
            </a:r>
          </a:p>
          <a:p>
            <a:pPr lvl="0"/>
            <a:r>
              <a:rPr lang="en-CA" sz="1000" dirty="0"/>
              <a:t>Security Operations Director / SOC</a:t>
            </a:r>
          </a:p>
          <a:p>
            <a:pPr lvl="0"/>
            <a:r>
              <a:rPr lang="en-CA" sz="1000" dirty="0"/>
              <a:t>Network Operations Director / NOC</a:t>
            </a:r>
          </a:p>
          <a:p>
            <a:pPr lvl="0"/>
            <a:r>
              <a:rPr lang="en-CA" sz="1000" dirty="0"/>
              <a:t>Systems </a:t>
            </a:r>
            <a:r>
              <a:rPr lang="en-CA" sz="1000" dirty="0" smtClean="0"/>
              <a:t>Administrator </a:t>
            </a:r>
            <a:endParaRPr lang="en-CA" sz="1000" dirty="0"/>
          </a:p>
          <a:p>
            <a:pPr lvl="0"/>
            <a:r>
              <a:rPr lang="en-CA" sz="1000" dirty="0"/>
              <a:t>Threat Intelligence </a:t>
            </a:r>
            <a:r>
              <a:rPr lang="en-CA" sz="1000" dirty="0" smtClean="0"/>
              <a:t>Staff</a:t>
            </a:r>
            <a:endParaRPr lang="en-CA" sz="1000" dirty="0"/>
          </a:p>
          <a:p>
            <a:pPr lvl="0"/>
            <a:r>
              <a:rPr lang="en-CA" sz="1000" dirty="0"/>
              <a:t>Security Operations </a:t>
            </a:r>
            <a:r>
              <a:rPr lang="en-CA" sz="1000" dirty="0" smtClean="0"/>
              <a:t>Staff</a:t>
            </a:r>
            <a:endParaRPr lang="en-CA" sz="1000" dirty="0"/>
          </a:p>
          <a:p>
            <a:pPr lvl="0"/>
            <a:r>
              <a:rPr lang="en-CA" sz="1000" dirty="0"/>
              <a:t>Security Incident </a:t>
            </a:r>
            <a:r>
              <a:rPr lang="en-CA" sz="1000" dirty="0" smtClean="0"/>
              <a:t>Responders</a:t>
            </a:r>
            <a:endParaRPr lang="en-CA" sz="1000" dirty="0"/>
          </a:p>
          <a:p>
            <a:pPr lvl="0"/>
            <a:r>
              <a:rPr lang="en-CA" sz="1000" dirty="0"/>
              <a:t>Vulnerability </a:t>
            </a:r>
            <a:r>
              <a:rPr lang="en-CA" sz="1000" dirty="0" smtClean="0"/>
              <a:t>Management Staff</a:t>
            </a:r>
            <a:endParaRPr lang="en-CA" sz="1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35436" y="1607231"/>
            <a:ext cx="4041648" cy="2370800"/>
          </a:xfrm>
        </p:spPr>
        <p:txBody>
          <a:bodyPr/>
          <a:lstStyle/>
          <a:p>
            <a:pPr lvl="0"/>
            <a:r>
              <a:rPr lang="en-CA" sz="1000" dirty="0" smtClean="0"/>
              <a:t>Enhance your security program by selecting, implementing, and streamlining the most appropriate next generation endpoint protection suite. </a:t>
            </a:r>
          </a:p>
          <a:p>
            <a:r>
              <a:rPr lang="en-CA" sz="1000" dirty="0" smtClean="0"/>
              <a:t>Determine the most suitable sourcing decision(s) by identifying the use case and corresponding feature set that best aligns with your organizational landscape. </a:t>
            </a:r>
          </a:p>
          <a:p>
            <a:pPr lvl="0"/>
            <a:r>
              <a:rPr lang="en-CA" sz="1000" dirty="0" smtClean="0"/>
              <a:t>Increase situational awareness through continuous endpoint prevention, detection, analysis, and response techniques, enriching internal security events with external threat intelligence, and enhancing security controls. </a:t>
            </a:r>
          </a:p>
          <a:p>
            <a:pPr lvl="0"/>
            <a:r>
              <a:rPr lang="en-CA" sz="1000" dirty="0" smtClean="0"/>
              <a:t>Design a step-by-step NG-EPP implementation process. </a:t>
            </a:r>
          </a:p>
          <a:p>
            <a:pPr lvl="0"/>
            <a:r>
              <a:rPr lang="en-CA" sz="1000" dirty="0" smtClean="0"/>
              <a:t>Pursue continuous improvement; build a measurement program that actively evaluates program effectiveness.</a:t>
            </a:r>
            <a:endParaRPr lang="en-CA" sz="10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/>
            <a:r>
              <a:rPr lang="en-CA" sz="1000" dirty="0"/>
              <a:t>Board / Chief Executive Officer</a:t>
            </a:r>
          </a:p>
          <a:p>
            <a:pPr lvl="0"/>
            <a:r>
              <a:rPr lang="en-CA" sz="1000" dirty="0"/>
              <a:t>Information Owners (Business Directors/VP)</a:t>
            </a:r>
          </a:p>
          <a:p>
            <a:pPr lvl="0"/>
            <a:r>
              <a:rPr lang="en-CA" sz="1000" dirty="0"/>
              <a:t>Security Governance &amp; Risk Management</a:t>
            </a:r>
          </a:p>
          <a:p>
            <a:pPr lvl="0"/>
            <a:r>
              <a:rPr lang="en-CA" sz="1000" dirty="0" smtClean="0"/>
              <a:t>Human </a:t>
            </a:r>
            <a:r>
              <a:rPr lang="en-CA" sz="1000" dirty="0"/>
              <a:t>Resources</a:t>
            </a:r>
          </a:p>
          <a:p>
            <a:pPr lvl="0"/>
            <a:r>
              <a:rPr lang="en-CA" sz="1000" dirty="0"/>
              <a:t>Legal &amp; Public Relations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0"/>
            <a:r>
              <a:rPr lang="en-CA" sz="1000" dirty="0" smtClean="0"/>
              <a:t>Execute educated endpoint protection purchasing decisions that cater to the organization’s needs and specific use case. </a:t>
            </a:r>
            <a:endParaRPr lang="en-CA" sz="1000" dirty="0"/>
          </a:p>
          <a:p>
            <a:r>
              <a:rPr lang="en-CA" sz="1000" dirty="0"/>
              <a:t>Understand the value and return on investment of endpoint protection offerings.</a:t>
            </a:r>
          </a:p>
          <a:p>
            <a:pPr lvl="0"/>
            <a:r>
              <a:rPr lang="en-CA" sz="1000" dirty="0" smtClean="0"/>
              <a:t>Increase </a:t>
            </a:r>
            <a:r>
              <a:rPr lang="en-CA" sz="1000" dirty="0"/>
              <a:t>visibility into the organization’s threat landscape to identify likely targets or identify exposed vulnerabilities.</a:t>
            </a:r>
          </a:p>
          <a:p>
            <a:pPr lvl="0"/>
            <a:r>
              <a:rPr lang="en-CA" sz="1000" dirty="0"/>
              <a:t>Ensure the business is compliant with regularity, legal, and/or compliance requirements.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0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7900" y="1544862"/>
            <a:ext cx="5257800" cy="1179117"/>
          </a:xfrm>
        </p:spPr>
        <p:txBody>
          <a:bodyPr/>
          <a:lstStyle/>
          <a:p>
            <a:r>
              <a:rPr lang="en-US" sz="1100" dirty="0"/>
              <a:t>Endpoint </a:t>
            </a:r>
            <a:r>
              <a:rPr lang="en-US" sz="1100" dirty="0" smtClean="0"/>
              <a:t>protection is an </a:t>
            </a:r>
            <a:r>
              <a:rPr lang="en-US" sz="1100" dirty="0"/>
              <a:t>ever-consolidating market of security </a:t>
            </a:r>
            <a:r>
              <a:rPr lang="en-US" sz="1100" dirty="0" smtClean="0"/>
              <a:t>controls. </a:t>
            </a:r>
            <a:r>
              <a:rPr lang="en-CA" sz="1100" dirty="0" smtClean="0"/>
              <a:t>Traditional </a:t>
            </a:r>
            <a:r>
              <a:rPr lang="en-CA" sz="1100" dirty="0"/>
              <a:t>approaches are failing to address modern protection challenges while new market entrants are providing more focused </a:t>
            </a:r>
            <a:r>
              <a:rPr lang="en-CA" sz="1100" dirty="0" smtClean="0"/>
              <a:t>coverage.</a:t>
            </a:r>
          </a:p>
          <a:p>
            <a:r>
              <a:rPr lang="en-CA" sz="1100" dirty="0" smtClean="0"/>
              <a:t>Identifying </a:t>
            </a:r>
            <a:r>
              <a:rPr lang="en-CA" sz="1100" dirty="0"/>
              <a:t>organizational needs while accounting for the diverse array of vendor solutions is both time consuming and a drain on resources</a:t>
            </a:r>
            <a:r>
              <a:rPr lang="en-CA" sz="1100" dirty="0" smtClean="0"/>
              <a:t>.</a:t>
            </a:r>
            <a:endParaRPr lang="en-CA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7899" y="3026038"/>
            <a:ext cx="5336487" cy="2032659"/>
          </a:xfrm>
        </p:spPr>
        <p:txBody>
          <a:bodyPr/>
          <a:lstStyle/>
          <a:p>
            <a:r>
              <a:rPr lang="en-CA" sz="1100" dirty="0" smtClean="0"/>
              <a:t>As the market evolves, capabilities that were once cutting edge become default and new functionality becomes differentiating.</a:t>
            </a:r>
          </a:p>
          <a:p>
            <a:pPr lvl="0"/>
            <a:r>
              <a:rPr lang="en-CA" sz="1100" dirty="0" smtClean="0"/>
              <a:t>The endpoint protection (EPP) market is overcrowded and fragmented, resulting in information overload and consequently, a difficult vendor assessment.</a:t>
            </a:r>
          </a:p>
          <a:p>
            <a:pPr lvl="0"/>
            <a:r>
              <a:rPr lang="en-US" sz="1100" dirty="0" smtClean="0"/>
              <a:t>Disparate product solutions are being bundled into one-off solutions or suites, often resulting in inefficient solutions than the more niche players.</a:t>
            </a:r>
            <a:endParaRPr lang="en-CA" sz="1100" dirty="0" smtClean="0"/>
          </a:p>
          <a:p>
            <a:pPr lvl="0"/>
            <a:r>
              <a:rPr lang="en-CA" sz="1100" dirty="0" smtClean="0"/>
              <a:t>Imminent obsolescence: previous EPP solutions have not adapted with the rapidly evolving threat landscape and are no longer relevant, resulting in breaches or vulnerabilities. </a:t>
            </a:r>
          </a:p>
          <a:p>
            <a:pPr lvl="0"/>
            <a:r>
              <a:rPr lang="en-CA" sz="1100" dirty="0"/>
              <a:t>Vendors use a lot of marketing jargon, </a:t>
            </a:r>
            <a:r>
              <a:rPr lang="en-CA" sz="1100" dirty="0" smtClean="0"/>
              <a:t>buzzwords, </a:t>
            </a:r>
            <a:r>
              <a:rPr lang="en-CA" sz="1100" dirty="0"/>
              <a:t>and statistics to sell their </a:t>
            </a:r>
            <a:r>
              <a:rPr lang="en-CA" sz="1100" dirty="0" smtClean="0"/>
              <a:t>solutions, making objective evaluation rather difficult. </a:t>
            </a:r>
            <a:endParaRPr lang="en-CA" sz="1100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5868" y="5471651"/>
            <a:ext cx="8623607" cy="878615"/>
          </a:xfrm>
        </p:spPr>
        <p:txBody>
          <a:bodyPr/>
          <a:lstStyle/>
          <a:p>
            <a:r>
              <a:rPr lang="en-US" sz="1100" dirty="0" smtClean="0"/>
              <a:t>The solution is a holistic internal security assessment that not only identifies, but satisfies, your desired endpoint protection feature set with the corresponding endpoint protection suite and a comprehensive implementation strategy. </a:t>
            </a:r>
          </a:p>
          <a:p>
            <a:r>
              <a:rPr lang="en-US" sz="1100" dirty="0"/>
              <a:t>This blueprint </a:t>
            </a:r>
            <a:r>
              <a:rPr lang="en-US" sz="1100" dirty="0" smtClean="0"/>
              <a:t>will walk through the steps of selecting and implementing an endpoint protection solution that best aligns with your organizational needs.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705707" y="1540941"/>
            <a:ext cx="3083231" cy="3318654"/>
          </a:xfrm>
        </p:spPr>
        <p:txBody>
          <a:bodyPr anchor="t"/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CA" sz="1000" b="1" dirty="0">
                <a:solidFill>
                  <a:schemeClr val="tx1"/>
                </a:solidFill>
              </a:rPr>
              <a:t>Don’t let vendors and market reports define your endpoint </a:t>
            </a:r>
            <a:r>
              <a:rPr lang="en-CA" sz="1000" b="1" dirty="0" smtClean="0">
                <a:solidFill>
                  <a:schemeClr val="tx1"/>
                </a:solidFill>
              </a:rPr>
              <a:t>protection needs</a:t>
            </a:r>
            <a:r>
              <a:rPr lang="en-CA" sz="1000" b="1" dirty="0">
                <a:solidFill>
                  <a:schemeClr val="tx1"/>
                </a:solidFill>
              </a:rPr>
              <a:t>.</a:t>
            </a:r>
            <a:r>
              <a:rPr lang="en-CA" sz="1000" dirty="0">
                <a:solidFill>
                  <a:schemeClr val="tx1"/>
                </a:solidFill>
              </a:rPr>
              <a:t> Identify the </a:t>
            </a:r>
            <a:r>
              <a:rPr lang="en-CA" sz="1000" dirty="0" smtClean="0">
                <a:solidFill>
                  <a:schemeClr val="tx1"/>
                </a:solidFill>
              </a:rPr>
              <a:t>use cases </a:t>
            </a:r>
            <a:r>
              <a:rPr lang="en-CA" sz="1000" dirty="0">
                <a:solidFill>
                  <a:schemeClr val="tx1"/>
                </a:solidFill>
              </a:rPr>
              <a:t>and corresponding </a:t>
            </a:r>
            <a:r>
              <a:rPr lang="en-CA" sz="1000" dirty="0" smtClean="0">
                <a:solidFill>
                  <a:schemeClr val="tx1"/>
                </a:solidFill>
              </a:rPr>
              <a:t>feature sets </a:t>
            </a:r>
            <a:r>
              <a:rPr lang="en-CA" sz="1000" dirty="0">
                <a:solidFill>
                  <a:schemeClr val="tx1"/>
                </a:solidFill>
              </a:rPr>
              <a:t>that best align with your risk profile before evaluating the vendor marketspace.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security controls are diminishing in value (if they haven’t already).</a:t>
            </a:r>
            <a:r>
              <a:rPr lang="en-US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Develop a strategy that accounts for the rapid evolution and imminent obsolescence of your </a:t>
            </a:r>
            <a:r>
              <a:rPr lang="en-US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endpoint controls</a:t>
            </a:r>
            <a:r>
              <a:rPr lang="en-US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Plan for future needs when making purchasing decisions </a:t>
            </a:r>
            <a:r>
              <a:rPr lang="en-US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today. </a:t>
            </a:r>
            <a:endParaRPr lang="en-CA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Endpoint </a:t>
            </a:r>
            <a:r>
              <a:rPr lang="en-US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protection is a matter of defense in depth and risk </a:t>
            </a:r>
            <a:r>
              <a:rPr lang="en-US" sz="1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modelling; </a:t>
            </a:r>
            <a:r>
              <a:rPr lang="en-US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is no silver bullet </a:t>
            </a:r>
            <a:r>
              <a:rPr lang="en-US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protection and </a:t>
            </a:r>
            <a:r>
              <a:rPr lang="en-US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mitigation </a:t>
            </a:r>
            <a:r>
              <a:rPr lang="en-US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en-US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As </a:t>
            </a:r>
            <a:r>
              <a:rPr lang="en-US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end-client-technology </a:t>
            </a:r>
            <a:r>
              <a:rPr lang="en-US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providers release regular product/software updates, </a:t>
            </a:r>
            <a:r>
              <a:rPr lang="en-US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security </a:t>
            </a:r>
            <a:r>
              <a:rPr lang="en-US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tools will become outdated. Multiyear endpoint protection commitments will leave you playing a constant game of </a:t>
            </a:r>
            <a:r>
              <a:rPr lang="en-US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catch up</a:t>
            </a:r>
            <a:r>
              <a:rPr lang="en-US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8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9527" y="1121443"/>
            <a:ext cx="384279" cy="5197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8" name="Rectangle 57"/>
          <p:cNvSpPr/>
          <p:nvPr/>
        </p:nvSpPr>
        <p:spPr>
          <a:xfrm>
            <a:off x="5096628" y="1121443"/>
            <a:ext cx="4047372" cy="5197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breaches are resulting in major costs across industries</a:t>
            </a:r>
          </a:p>
        </p:txBody>
      </p:sp>
      <p:graphicFrame>
        <p:nvGraphicFramePr>
          <p:cNvPr id="28" name="Chart 2"/>
          <p:cNvGraphicFramePr/>
          <p:nvPr>
            <p:extLst>
              <p:ext uri="{D42A27DB-BD31-4B8C-83A1-F6EECF244321}">
                <p14:modId xmlns:p14="http://schemas.microsoft.com/office/powerpoint/2010/main" val="2767897913"/>
              </p:ext>
            </p:extLst>
          </p:nvPr>
        </p:nvGraphicFramePr>
        <p:xfrm>
          <a:off x="7855" y="1275348"/>
          <a:ext cx="4676776" cy="423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/>
          <p:cNvSpPr/>
          <p:nvPr/>
        </p:nvSpPr>
        <p:spPr>
          <a:xfrm>
            <a:off x="5144880" y="6099794"/>
            <a:ext cx="40074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dirty="0" smtClean="0"/>
              <a:t> Source: Cisco </a:t>
            </a:r>
            <a:r>
              <a:rPr lang="en-CA" sz="900" dirty="0"/>
              <a:t>2017 Security Capabilities Benchmark Study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175" y="5425265"/>
            <a:ext cx="442068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CA" sz="1050" b="1" dirty="0"/>
              <a:t>Average data breach costs per compromised record hit an all-time high of $217 (in 2015); </a:t>
            </a:r>
            <a:r>
              <a:rPr lang="en-CA" sz="1050" dirty="0"/>
              <a:t>$74 is direct cost (e.g. legal fees, technology investment) and $143 is indirect cost (e.g. abnormal customer churn). </a:t>
            </a:r>
            <a:endParaRPr lang="en-CA" sz="1050" dirty="0" smtClean="0"/>
          </a:p>
          <a:p>
            <a:endParaRPr lang="en-CA" sz="900" dirty="0" smtClean="0"/>
          </a:p>
          <a:p>
            <a:r>
              <a:rPr lang="en-CA" sz="900" dirty="0" smtClean="0"/>
              <a:t>Source</a:t>
            </a:r>
            <a:r>
              <a:rPr lang="en-CA" sz="900" dirty="0"/>
              <a:t>: </a:t>
            </a:r>
            <a:r>
              <a:rPr lang="en-CA" sz="900" dirty="0" smtClean="0"/>
              <a:t>2015 </a:t>
            </a:r>
            <a:r>
              <a:rPr lang="en-CA" sz="900" dirty="0"/>
              <a:t>Cost of Data Breach Study: United </a:t>
            </a:r>
            <a:r>
              <a:rPr lang="en-CA" sz="900" dirty="0" smtClean="0"/>
              <a:t>States, </a:t>
            </a:r>
            <a:r>
              <a:rPr lang="en-CA" sz="900" dirty="0"/>
              <a:t>Ponemon </a:t>
            </a:r>
            <a:r>
              <a:rPr lang="en-CA" sz="900" dirty="0" smtClean="0"/>
              <a:t>Institute</a:t>
            </a:r>
            <a:endParaRPr lang="en-CA" sz="9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348989" y="4598912"/>
            <a:ext cx="3457086" cy="0"/>
          </a:xfrm>
          <a:prstGeom prst="line">
            <a:avLst/>
          </a:prstGeom>
          <a:solidFill>
            <a:schemeClr val="bg1"/>
          </a:solidFill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219976" y="4576918"/>
            <a:ext cx="3780744" cy="1250028"/>
            <a:chOff x="5021467" y="1880829"/>
            <a:chExt cx="4122533" cy="1363034"/>
          </a:xfrm>
          <a:noFill/>
        </p:grpSpPr>
        <p:grpSp>
          <p:nvGrpSpPr>
            <p:cNvPr id="15" name="Group 14"/>
            <p:cNvGrpSpPr/>
            <p:nvPr/>
          </p:nvGrpSpPr>
          <p:grpSpPr>
            <a:xfrm>
              <a:off x="5021467" y="1913803"/>
              <a:ext cx="4055882" cy="1330060"/>
              <a:chOff x="5090385" y="1698978"/>
              <a:chExt cx="4055882" cy="1330060"/>
            </a:xfrm>
            <a:grpFill/>
          </p:grpSpPr>
          <p:pic>
            <p:nvPicPr>
              <p:cNvPr id="23" name="Picture 2" descr="http://www.cisco.com/c/dam/assets/prod/sec/images/1080/Figure-56-Percentage-of-Business-Opportunity-Lost-as-the-Result-of-an-Attack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293018" y="1698978"/>
                <a:ext cx="3673396" cy="815614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090385" y="2591044"/>
                <a:ext cx="805093" cy="4362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 smtClean="0"/>
                  <a:t>58% </a:t>
                </a:r>
                <a:r>
                  <a:rPr lang="en-CA" sz="1000" dirty="0" smtClean="0"/>
                  <a:t>Lost &lt;20%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844154" y="2563562"/>
                <a:ext cx="946790" cy="4362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 smtClean="0">
                    <a:solidFill>
                      <a:schemeClr val="accent1"/>
                    </a:solidFill>
                  </a:rPr>
                  <a:t>25%</a:t>
                </a:r>
                <a:r>
                  <a:rPr lang="en-CA" sz="1000" b="1" dirty="0">
                    <a:solidFill>
                      <a:schemeClr val="accent1"/>
                    </a:solidFill>
                  </a:rPr>
                  <a:t> </a:t>
                </a:r>
                <a:r>
                  <a:rPr lang="en-CA" sz="1000" dirty="0" smtClean="0"/>
                  <a:t>Lost</a:t>
                </a:r>
              </a:p>
              <a:p>
                <a:pPr algn="ctr"/>
                <a:r>
                  <a:rPr lang="en-CA" sz="1000" dirty="0" smtClean="0"/>
                  <a:t>20–40%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704715" y="2563415"/>
                <a:ext cx="822309" cy="4362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 smtClean="0">
                    <a:solidFill>
                      <a:schemeClr val="accent1"/>
                    </a:solidFill>
                  </a:rPr>
                  <a:t>9%</a:t>
                </a:r>
                <a:r>
                  <a:rPr lang="en-CA" sz="1000" b="1" dirty="0" smtClean="0"/>
                  <a:t> </a:t>
                </a:r>
                <a:r>
                  <a:rPr lang="en-CA" sz="1000" dirty="0" smtClean="0"/>
                  <a:t>Lost</a:t>
                </a:r>
              </a:p>
              <a:p>
                <a:pPr algn="ctr"/>
                <a:r>
                  <a:rPr lang="en-CA" sz="1000" dirty="0" smtClean="0"/>
                  <a:t>40–60%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527024" y="2561382"/>
                <a:ext cx="796935" cy="4362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>
                    <a:solidFill>
                      <a:schemeClr val="accent1"/>
                    </a:solidFill>
                  </a:rPr>
                  <a:t>5</a:t>
                </a:r>
                <a:r>
                  <a:rPr lang="en-CA" sz="1000" b="1" dirty="0" smtClean="0">
                    <a:solidFill>
                      <a:schemeClr val="accent1"/>
                    </a:solidFill>
                  </a:rPr>
                  <a:t>%</a:t>
                </a:r>
                <a:r>
                  <a:rPr lang="en-CA" sz="1000" b="1" dirty="0" smtClean="0"/>
                  <a:t> </a:t>
                </a:r>
                <a:r>
                  <a:rPr lang="en-CA" sz="1000" dirty="0" smtClean="0"/>
                  <a:t>Lost</a:t>
                </a:r>
              </a:p>
              <a:p>
                <a:pPr algn="ctr"/>
                <a:r>
                  <a:rPr lang="en-CA" sz="1000" dirty="0" smtClean="0"/>
                  <a:t>60–80%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273817" y="2592757"/>
                <a:ext cx="872450" cy="4362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 smtClean="0">
                    <a:solidFill>
                      <a:schemeClr val="accent1"/>
                    </a:solidFill>
                  </a:rPr>
                  <a:t>4%</a:t>
                </a:r>
                <a:r>
                  <a:rPr lang="en-CA" sz="1000" b="1" dirty="0" smtClean="0"/>
                  <a:t> </a:t>
                </a:r>
                <a:r>
                  <a:rPr lang="en-CA" sz="1000" dirty="0" smtClean="0"/>
                  <a:t>Lost</a:t>
                </a:r>
              </a:p>
              <a:p>
                <a:pPr algn="ctr"/>
                <a:r>
                  <a:rPr lang="en-CA" sz="1000" dirty="0" smtClean="0"/>
                  <a:t>80–100%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103454" y="1880829"/>
              <a:ext cx="4040546" cy="2852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chemeClr val="bg1">
                      <a:lumMod val="50000"/>
                    </a:schemeClr>
                  </a:solidFill>
                </a:rPr>
                <a:t>% of business opportunity lost from a data breach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12597" y="3072969"/>
            <a:ext cx="3729870" cy="1256038"/>
            <a:chOff x="5000630" y="3419505"/>
            <a:chExt cx="4067060" cy="1369587"/>
          </a:xfrm>
          <a:noFill/>
        </p:grpSpPr>
        <p:pic>
          <p:nvPicPr>
            <p:cNvPr id="3076" name="Picture 4" descr="http://www.cisco.com/c/dam/assets/prod/sec/images/1080/Figure-58-Percentage-of-Customers-Lost-by-Companies-Due-to-Attacks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67575" y="3419505"/>
              <a:ext cx="3506656" cy="779515"/>
            </a:xfrm>
            <a:prstGeom prst="rect">
              <a:avLst/>
            </a:prstGeom>
            <a:grpFill/>
            <a:extLst/>
          </p:spPr>
        </p:pic>
        <p:sp>
          <p:nvSpPr>
            <p:cNvPr id="42" name="TextBox 41"/>
            <p:cNvSpPr txBox="1"/>
            <p:nvPr/>
          </p:nvSpPr>
          <p:spPr>
            <a:xfrm>
              <a:off x="5000630" y="3429295"/>
              <a:ext cx="4040546" cy="2852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chemeClr val="bg1">
                      <a:lumMod val="50000"/>
                    </a:schemeClr>
                  </a:solidFill>
                </a:rPr>
                <a:t>% of customers lost from a data breach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84369" y="4350385"/>
              <a:ext cx="801017" cy="4362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dirty="0" smtClean="0"/>
                <a:t>61% </a:t>
              </a:r>
              <a:r>
                <a:rPr lang="en-CA" sz="1000" dirty="0" smtClean="0"/>
                <a:t>Lost &lt;20%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68984" y="4352811"/>
              <a:ext cx="826986" cy="4362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dirty="0" smtClean="0">
                  <a:solidFill>
                    <a:schemeClr val="accent1"/>
                  </a:solidFill>
                </a:rPr>
                <a:t>21%</a:t>
              </a:r>
              <a:r>
                <a:rPr lang="en-CA" sz="1000" b="1" dirty="0" smtClean="0"/>
                <a:t> </a:t>
              </a:r>
              <a:r>
                <a:rPr lang="en-CA" sz="1000" dirty="0" smtClean="0"/>
                <a:t>Lost</a:t>
              </a:r>
            </a:p>
            <a:p>
              <a:pPr algn="ctr"/>
              <a:r>
                <a:rPr lang="en-CA" sz="1000" dirty="0" smtClean="0"/>
                <a:t>20–40%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57159" y="4342415"/>
              <a:ext cx="827628" cy="4362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dirty="0">
                  <a:solidFill>
                    <a:schemeClr val="accent1"/>
                  </a:solidFill>
                </a:rPr>
                <a:t>8</a:t>
              </a:r>
              <a:r>
                <a:rPr lang="en-CA" sz="1000" b="1" dirty="0" smtClean="0">
                  <a:solidFill>
                    <a:schemeClr val="accent1"/>
                  </a:solidFill>
                </a:rPr>
                <a:t>%</a:t>
              </a:r>
              <a:r>
                <a:rPr lang="en-CA" sz="1000" b="1" dirty="0" smtClean="0"/>
                <a:t> </a:t>
              </a:r>
              <a:r>
                <a:rPr lang="en-CA" sz="1000" dirty="0" smtClean="0"/>
                <a:t>Lost</a:t>
              </a:r>
            </a:p>
            <a:p>
              <a:pPr algn="ctr"/>
              <a:r>
                <a:rPr lang="en-CA" sz="1000" dirty="0" smtClean="0"/>
                <a:t>40–60%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57779" y="4352722"/>
              <a:ext cx="798780" cy="4362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dirty="0" smtClean="0">
                  <a:solidFill>
                    <a:schemeClr val="accent1"/>
                  </a:solidFill>
                </a:rPr>
                <a:t>6%</a:t>
              </a:r>
              <a:r>
                <a:rPr lang="en-CA" sz="1000" b="1" dirty="0" smtClean="0"/>
                <a:t> </a:t>
              </a:r>
              <a:r>
                <a:rPr lang="en-CA" sz="1000" dirty="0" smtClean="0"/>
                <a:t>Lost</a:t>
              </a:r>
            </a:p>
            <a:p>
              <a:pPr algn="ctr"/>
              <a:r>
                <a:rPr lang="en-CA" sz="1000" dirty="0" smtClean="0"/>
                <a:t>60–80%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3106" y="4342415"/>
              <a:ext cx="864584" cy="4362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b="1" dirty="0" smtClean="0">
                  <a:solidFill>
                    <a:schemeClr val="accent1"/>
                  </a:solidFill>
                </a:rPr>
                <a:t>4%</a:t>
              </a:r>
              <a:r>
                <a:rPr lang="en-CA" sz="1000" b="1" dirty="0" smtClean="0"/>
                <a:t> </a:t>
              </a:r>
              <a:r>
                <a:rPr lang="en-CA" sz="1000" dirty="0" smtClean="0"/>
                <a:t>Lost</a:t>
              </a:r>
            </a:p>
            <a:p>
              <a:pPr algn="ctr"/>
              <a:r>
                <a:rPr lang="en-CA" sz="1000" dirty="0" smtClean="0"/>
                <a:t>80–100%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5382749" y="3060937"/>
            <a:ext cx="3457086" cy="0"/>
          </a:xfrm>
          <a:prstGeom prst="line">
            <a:avLst/>
          </a:prstGeom>
          <a:solidFill>
            <a:schemeClr val="bg1"/>
          </a:solidFill>
          <a:ln w="222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78481" y="1380554"/>
            <a:ext cx="3705554" cy="1474867"/>
            <a:chOff x="5110033" y="1452746"/>
            <a:chExt cx="3705554" cy="1474867"/>
          </a:xfrm>
        </p:grpSpPr>
        <p:sp>
          <p:nvSpPr>
            <p:cNvPr id="51" name="TextBox 50"/>
            <p:cNvSpPr txBox="1"/>
            <p:nvPr/>
          </p:nvSpPr>
          <p:spPr>
            <a:xfrm>
              <a:off x="5110033" y="1452746"/>
              <a:ext cx="37055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100" b="1" dirty="0" smtClean="0">
                  <a:solidFill>
                    <a:schemeClr val="bg1">
                      <a:lumMod val="50000"/>
                    </a:schemeClr>
                  </a:solidFill>
                </a:rPr>
                <a:t>% of systems impacted by a data breach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180541" y="1702201"/>
              <a:ext cx="3635046" cy="1225412"/>
              <a:chOff x="5180541" y="1702201"/>
              <a:chExt cx="3635046" cy="1225412"/>
            </a:xfrm>
          </p:grpSpPr>
          <p:pic>
            <p:nvPicPr>
              <p:cNvPr id="3074" name="Picture 2" descr="http://www.cisco.com/c/dam/assets/prod/sec/images/1080/Figure-53-Length-and-Extent-of-Outages-Caused-by-03Security-Breaches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180541" y="1702201"/>
                <a:ext cx="3635046" cy="613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5188038" y="2370830"/>
                <a:ext cx="73460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 smtClean="0"/>
                  <a:t>1% </a:t>
                </a:r>
              </a:p>
              <a:p>
                <a:pPr algn="ctr"/>
                <a:r>
                  <a:rPr lang="en-CA" sz="1000" dirty="0" smtClean="0"/>
                  <a:t>No Impact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11102" y="2362264"/>
                <a:ext cx="7240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 smtClean="0">
                    <a:solidFill>
                      <a:schemeClr val="accent1"/>
                    </a:solidFill>
                  </a:rPr>
                  <a:t>19%</a:t>
                </a:r>
                <a:r>
                  <a:rPr lang="en-CA" sz="1000" b="1" dirty="0" smtClean="0"/>
                  <a:t> </a:t>
                </a:r>
              </a:p>
              <a:p>
                <a:pPr algn="ctr"/>
                <a:r>
                  <a:rPr lang="en-CA" sz="1000" dirty="0" smtClean="0"/>
                  <a:t>1–10% impacted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90403" y="2357669"/>
                <a:ext cx="7240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 smtClean="0">
                    <a:solidFill>
                      <a:schemeClr val="accent1"/>
                    </a:solidFill>
                  </a:rPr>
                  <a:t>41%</a:t>
                </a:r>
                <a:r>
                  <a:rPr lang="en-CA" sz="1000" b="1" dirty="0" smtClean="0"/>
                  <a:t> </a:t>
                </a:r>
              </a:p>
              <a:p>
                <a:pPr algn="ctr"/>
                <a:r>
                  <a:rPr lang="en-CA" sz="1000" dirty="0" smtClean="0"/>
                  <a:t>11–30% impacted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287917" y="2365642"/>
                <a:ext cx="7240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 smtClean="0">
                    <a:solidFill>
                      <a:schemeClr val="accent1"/>
                    </a:solidFill>
                  </a:rPr>
                  <a:t>24%</a:t>
                </a:r>
                <a:r>
                  <a:rPr lang="en-CA" sz="1000" b="1" dirty="0" smtClean="0"/>
                  <a:t> </a:t>
                </a:r>
              </a:p>
              <a:p>
                <a:pPr algn="ctr"/>
                <a:r>
                  <a:rPr lang="en-CA" sz="1000" dirty="0" smtClean="0"/>
                  <a:t>31–50% impacted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959275" y="2373615"/>
                <a:ext cx="7240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b="1" dirty="0" smtClean="0">
                    <a:solidFill>
                      <a:schemeClr val="accent1"/>
                    </a:solidFill>
                  </a:rPr>
                  <a:t>15%</a:t>
                </a:r>
                <a:r>
                  <a:rPr lang="en-CA" sz="1000" b="1" dirty="0" smtClean="0"/>
                  <a:t> </a:t>
                </a:r>
              </a:p>
              <a:p>
                <a:pPr algn="ctr"/>
                <a:r>
                  <a:rPr lang="en-CA" sz="1000" dirty="0" smtClean="0"/>
                  <a:t>&gt;50% impacted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39" name="Picture 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9" descr="itrg-logo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3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8769928" y="1133474"/>
            <a:ext cx="384279" cy="5197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49" name="Rectangle 1048"/>
          <p:cNvSpPr/>
          <p:nvPr/>
        </p:nvSpPr>
        <p:spPr>
          <a:xfrm>
            <a:off x="0" y="1133474"/>
            <a:ext cx="9177507" cy="5284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89500"/>
              </p:ext>
            </p:extLst>
          </p:nvPr>
        </p:nvGraphicFramePr>
        <p:xfrm>
          <a:off x="2543638" y="1278997"/>
          <a:ext cx="6609859" cy="409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493"/>
                <a:gridCol w="1425055"/>
                <a:gridCol w="1703311"/>
              </a:tblGrid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dirty="0" smtClean="0">
                          <a:solidFill>
                            <a:schemeClr val="tx1"/>
                          </a:solidFill>
                        </a:rPr>
                        <a:t>Signature-Based AV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Wingdings" panose="05000000000000000000" pitchFamily="2" charset="2"/>
                        <a:buChar char=""/>
                        <a:tabLst/>
                        <a:defRPr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Wingdings" panose="05000000000000000000" pitchFamily="2" charset="2"/>
                        <a:buChar char=""/>
                        <a:tabLst/>
                        <a:defRPr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dirty="0" smtClean="0">
                          <a:solidFill>
                            <a:schemeClr val="tx1"/>
                          </a:solidFill>
                        </a:rPr>
                        <a:t>Heuristic AV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Wingdings" panose="05000000000000000000" pitchFamily="2" charset="2"/>
                        <a:buChar char=""/>
                        <a:tabLst/>
                        <a:defRPr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dirty="0" smtClean="0">
                          <a:solidFill>
                            <a:schemeClr val="tx1"/>
                          </a:solidFill>
                        </a:rPr>
                        <a:t>Machine Learning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dirty="0" smtClean="0">
                          <a:solidFill>
                            <a:schemeClr val="tx1"/>
                          </a:solidFill>
                        </a:rPr>
                        <a:t>Host Firewall (Stateful Inspection)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dirty="0" smtClean="0">
                          <a:solidFill>
                            <a:schemeClr val="tx1"/>
                          </a:solidFill>
                        </a:rPr>
                        <a:t>Host</a:t>
                      </a: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 IPS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Host IDS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Kernel Monitoring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Full-Disk Encryption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File-Folder Encryption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Removable Media Encryption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Tx/>
                        <a:buFont typeface="Wingdings" panose="05000000000000000000" pitchFamily="2" charset="2"/>
                        <a:buChar char=""/>
                        <a:tabLst/>
                        <a:defRPr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Port &amp; Device Control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Endpoint DLP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Patch Management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System Hardening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Application Whitelisting/Blacklisting (Static)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URL Filtering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Cross-Platform Integration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Threat Intelligence Enrichment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MSSP Support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Digital Forensics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Long-Term Data Retention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Automated Remediation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Cloud-Based Application Detonation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Local Containerization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Secure Web Browsing/Micro-Segmentation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q"/>
                      </a:pPr>
                      <a:endParaRPr lang="en-CA" sz="9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Central Portal Policy Management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Active Directory Integration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6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900" b="0" baseline="0" dirty="0" smtClean="0">
                          <a:solidFill>
                            <a:schemeClr val="tx1"/>
                          </a:solidFill>
                        </a:rPr>
                        <a:t>Mobile OS Support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latinLnBrk="0" hangingPunct="1">
                        <a:buClr>
                          <a:srgbClr val="92D050"/>
                        </a:buClr>
                        <a:buFont typeface="Wingdings" panose="05000000000000000000" pitchFamily="2" charset="2"/>
                        <a:buChar char=""/>
                      </a:pPr>
                      <a:r>
                        <a:rPr lang="en-CA" sz="9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FADF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 rot="16200000">
            <a:off x="4052216" y="1325900"/>
            <a:ext cx="1039570" cy="9144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192B3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There’s a lot more to endpoint security than just anti-virus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96723" y="5305665"/>
            <a:ext cx="3006937" cy="1134843"/>
            <a:chOff x="251520" y="1615452"/>
            <a:chExt cx="3760354" cy="1419189"/>
          </a:xfrm>
        </p:grpSpPr>
        <p:graphicFrame>
          <p:nvGraphicFramePr>
            <p:cNvPr id="16" name="Chart 15"/>
            <p:cNvGraphicFramePr/>
            <p:nvPr>
              <p:extLst/>
            </p:nvPr>
          </p:nvGraphicFramePr>
          <p:xfrm>
            <a:off x="251520" y="1615452"/>
            <a:ext cx="2128784" cy="14191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818884" y="1869394"/>
              <a:ext cx="2192990" cy="9622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100" dirty="0" smtClean="0"/>
                <a:t>admitted one or more endpoints had been compromised within the past 24 months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79105" y="5309870"/>
            <a:ext cx="2762492" cy="1150206"/>
            <a:chOff x="216308" y="3829389"/>
            <a:chExt cx="3350875" cy="1419189"/>
          </a:xfrm>
        </p:grpSpPr>
        <p:sp>
          <p:nvSpPr>
            <p:cNvPr id="17" name="Rectangle 16"/>
            <p:cNvSpPr/>
            <p:nvPr/>
          </p:nvSpPr>
          <p:spPr>
            <a:xfrm>
              <a:off x="998818" y="434796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 smtClean="0"/>
                <a:t>57%</a:t>
              </a:r>
              <a:endParaRPr lang="en-CA" b="1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6308" y="3829389"/>
              <a:ext cx="3350875" cy="1419189"/>
              <a:chOff x="224363" y="3826645"/>
              <a:chExt cx="3350875" cy="1419189"/>
            </a:xfrm>
          </p:grpSpPr>
          <p:graphicFrame>
            <p:nvGraphicFramePr>
              <p:cNvPr id="22" name="Chart 21"/>
              <p:cNvGraphicFramePr/>
              <p:nvPr>
                <p:extLst/>
              </p:nvPr>
            </p:nvGraphicFramePr>
            <p:xfrm>
              <a:off x="224363" y="3826645"/>
              <a:ext cx="2128784" cy="14191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1770527" y="4154444"/>
                <a:ext cx="1804711" cy="7974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lang="en-CA" sz="1200" dirty="0" smtClean="0"/>
                  <a:t>of incidents were detected via the endpoint</a:t>
                </a: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6418099" y="5510495"/>
            <a:ext cx="2410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>
                <a:solidFill>
                  <a:schemeClr val="accent3"/>
                </a:solidFill>
              </a:rPr>
              <a:t>The </a:t>
            </a:r>
            <a:r>
              <a:rPr lang="en-CA" sz="1400" b="1" dirty="0">
                <a:solidFill>
                  <a:schemeClr val="accent3"/>
                </a:solidFill>
              </a:rPr>
              <a:t>average employee uses at</a:t>
            </a:r>
            <a:r>
              <a:rPr lang="en-CA" sz="1400" b="1" dirty="0">
                <a:solidFill>
                  <a:schemeClr val="accent2"/>
                </a:solidFill>
              </a:rPr>
              <a:t> </a:t>
            </a:r>
            <a:r>
              <a:rPr lang="en-CA" sz="1400" b="1" dirty="0">
                <a:solidFill>
                  <a:schemeClr val="accent3"/>
                </a:solidFill>
              </a:rPr>
              <a:t>least</a:t>
            </a:r>
            <a:r>
              <a:rPr lang="en-CA" sz="1400" b="1" dirty="0">
                <a:solidFill>
                  <a:schemeClr val="accent2"/>
                </a:solidFill>
              </a:rPr>
              <a:t> </a:t>
            </a:r>
            <a:r>
              <a:rPr lang="en-CA" sz="1400" b="1" dirty="0">
                <a:solidFill>
                  <a:schemeClr val="accent1"/>
                </a:solidFill>
              </a:rPr>
              <a:t>3 </a:t>
            </a:r>
            <a:r>
              <a:rPr lang="en-CA" sz="1400" b="1" dirty="0" smtClean="0">
                <a:solidFill>
                  <a:schemeClr val="accent1"/>
                </a:solidFill>
              </a:rPr>
              <a:t>devices</a:t>
            </a:r>
            <a:r>
              <a:rPr lang="en-CA" sz="1400" b="1" dirty="0" smtClean="0">
                <a:solidFill>
                  <a:schemeClr val="accent2"/>
                </a:solidFill>
              </a:rPr>
              <a:t> </a:t>
            </a:r>
            <a:r>
              <a:rPr lang="en-CA" sz="1400" b="1" dirty="0">
                <a:solidFill>
                  <a:schemeClr val="accent3"/>
                </a:solidFill>
              </a:rPr>
              <a:t>for day-to-day work.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9579" y="6329318"/>
            <a:ext cx="2373349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800" dirty="0" smtClean="0"/>
              <a:t>Source: Sans 2016 Endpoint Security Survey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37119" y="1099762"/>
            <a:ext cx="1716377" cy="166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 smtClean="0"/>
              <a:t>NG-EPP</a:t>
            </a:r>
            <a:endParaRPr lang="en-CA" sz="1000" b="1" dirty="0"/>
          </a:p>
        </p:txBody>
      </p:sp>
      <p:sp>
        <p:nvSpPr>
          <p:cNvPr id="58" name="Rectangle 57"/>
          <p:cNvSpPr/>
          <p:nvPr/>
        </p:nvSpPr>
        <p:spPr>
          <a:xfrm>
            <a:off x="2116239" y="1061595"/>
            <a:ext cx="3109296" cy="274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1118727"/>
            <a:ext cx="6046135" cy="155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00" dirty="0"/>
          </a:p>
        </p:txBody>
      </p:sp>
      <p:sp>
        <p:nvSpPr>
          <p:cNvPr id="51" name="Rectangle 50"/>
          <p:cNvSpPr/>
          <p:nvPr/>
        </p:nvSpPr>
        <p:spPr>
          <a:xfrm>
            <a:off x="257174" y="2142544"/>
            <a:ext cx="22857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 smtClean="0"/>
              <a:t>Next-gen products </a:t>
            </a:r>
            <a:r>
              <a:rPr lang="en-CA" sz="1400" b="1" dirty="0" smtClean="0">
                <a:solidFill>
                  <a:srgbClr val="2576B7"/>
                </a:solidFill>
              </a:rPr>
              <a:t>will become current-gen</a:t>
            </a:r>
            <a:r>
              <a:rPr lang="en-CA" sz="1400" b="1" dirty="0" smtClean="0"/>
              <a:t> and</a:t>
            </a:r>
            <a:r>
              <a:rPr lang="en-CA" sz="1400" b="1" dirty="0"/>
              <a:t>, </a:t>
            </a:r>
            <a:r>
              <a:rPr lang="en-CA" sz="1400" b="1" dirty="0" smtClean="0"/>
              <a:t>eventually, </a:t>
            </a:r>
            <a:r>
              <a:rPr lang="en-CA" sz="1400" b="1" dirty="0" smtClean="0">
                <a:solidFill>
                  <a:srgbClr val="2576B7"/>
                </a:solidFill>
              </a:rPr>
              <a:t>last-gen</a:t>
            </a:r>
            <a:r>
              <a:rPr lang="en-CA" sz="1400" b="1" dirty="0" smtClean="0"/>
              <a:t>.</a:t>
            </a:r>
          </a:p>
          <a:p>
            <a:endParaRPr lang="en-CA" sz="1400" b="1" dirty="0" smtClean="0"/>
          </a:p>
          <a:p>
            <a:endParaRPr lang="en-CA" sz="1400" b="1" dirty="0" smtClean="0"/>
          </a:p>
          <a:p>
            <a:r>
              <a:rPr lang="en-CA" sz="1400" b="1" dirty="0" smtClean="0"/>
              <a:t>Organizations must decide whether </a:t>
            </a:r>
            <a:r>
              <a:rPr lang="en-CA" sz="1400" b="1" dirty="0"/>
              <a:t>their next endpoint </a:t>
            </a:r>
            <a:r>
              <a:rPr lang="en-CA" sz="1400" b="1" dirty="0" smtClean="0"/>
              <a:t>protection solution can</a:t>
            </a:r>
            <a:r>
              <a:rPr lang="en-CA" sz="1400" b="1" dirty="0" smtClean="0">
                <a:solidFill>
                  <a:srgbClr val="2576B7"/>
                </a:solidFill>
              </a:rPr>
              <a:t> </a:t>
            </a:r>
            <a:r>
              <a:rPr lang="en-CA" sz="1400" b="1" dirty="0">
                <a:solidFill>
                  <a:srgbClr val="2576B7"/>
                </a:solidFill>
              </a:rPr>
              <a:t>transcend generations</a:t>
            </a:r>
            <a:r>
              <a:rPr lang="en-CA" sz="1400" b="1" dirty="0"/>
              <a:t> </a:t>
            </a:r>
            <a:r>
              <a:rPr lang="en-CA" sz="1400" b="1" dirty="0" smtClean="0"/>
              <a:t>and </a:t>
            </a:r>
            <a:r>
              <a:rPr lang="en-CA" sz="1400" b="1" dirty="0" smtClean="0">
                <a:solidFill>
                  <a:srgbClr val="2576B7"/>
                </a:solidFill>
              </a:rPr>
              <a:t>adapt alongside</a:t>
            </a:r>
            <a:r>
              <a:rPr lang="en-CA" sz="1400" b="1" dirty="0" smtClean="0"/>
              <a:t> the threat landscape.</a:t>
            </a:r>
            <a:endParaRPr lang="en-CA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48888" y="1001991"/>
            <a:ext cx="257700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bg1"/>
                </a:solidFill>
              </a:rPr>
              <a:t>Features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46847" y="1108235"/>
            <a:ext cx="1389561" cy="1576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 smtClean="0"/>
              <a:t>Traditional EPP/AV</a:t>
            </a:r>
            <a:endParaRPr lang="en-CA" sz="1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25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5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57174" y="255588"/>
            <a:ext cx="8620125" cy="877887"/>
          </a:xfrm>
        </p:spPr>
        <p:txBody>
          <a:bodyPr/>
          <a:lstStyle/>
          <a:p>
            <a:r>
              <a:rPr lang="en-CA" dirty="0" smtClean="0"/>
              <a:t>A vendor-driven EPP selection approach is unsustainable: </a:t>
            </a:r>
            <a:r>
              <a:rPr lang="en-CA" b="1" dirty="0" smtClean="0"/>
              <a:t>DO NOT </a:t>
            </a:r>
            <a:r>
              <a:rPr lang="en-CA" dirty="0" smtClean="0"/>
              <a:t>let </a:t>
            </a:r>
            <a:r>
              <a:rPr lang="en-CA" dirty="0"/>
              <a:t>vendors define your security </a:t>
            </a:r>
            <a:r>
              <a:rPr lang="en-CA" dirty="0" smtClean="0"/>
              <a:t>needs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0" y="1127161"/>
            <a:ext cx="914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CA" sz="1600" b="1" dirty="0"/>
              <a:t>As threats and subsequent defenses </a:t>
            </a:r>
            <a:r>
              <a:rPr lang="en-CA" sz="1600" b="1" dirty="0" smtClean="0"/>
              <a:t>evolve, </a:t>
            </a:r>
            <a:r>
              <a:rPr lang="en-CA" sz="1600" b="1" dirty="0"/>
              <a:t>the more appropriate question </a:t>
            </a:r>
            <a:r>
              <a:rPr lang="en-CA" sz="1600" b="1" dirty="0" smtClean="0"/>
              <a:t>is:</a:t>
            </a:r>
          </a:p>
          <a:p>
            <a:pPr algn="ctr"/>
            <a:r>
              <a:rPr lang="en-CA" sz="1600" b="1" dirty="0" smtClean="0">
                <a:solidFill>
                  <a:schemeClr val="accent1"/>
                </a:solidFill>
              </a:rPr>
              <a:t> </a:t>
            </a:r>
            <a:r>
              <a:rPr lang="en-CA" sz="1600" b="1" dirty="0" smtClean="0">
                <a:solidFill>
                  <a:schemeClr val="bg1"/>
                </a:solidFill>
              </a:rPr>
              <a:t>“What </a:t>
            </a:r>
            <a:r>
              <a:rPr lang="en-CA" sz="1600" b="1" dirty="0">
                <a:solidFill>
                  <a:schemeClr val="bg1"/>
                </a:solidFill>
              </a:rPr>
              <a:t>is the right </a:t>
            </a:r>
            <a:r>
              <a:rPr lang="en-CA" sz="1600" b="1" dirty="0" smtClean="0">
                <a:solidFill>
                  <a:schemeClr val="bg1"/>
                </a:solidFill>
              </a:rPr>
              <a:t>use case </a:t>
            </a:r>
            <a:r>
              <a:rPr lang="en-CA" sz="1600" b="1" dirty="0">
                <a:solidFill>
                  <a:schemeClr val="bg1"/>
                </a:solidFill>
              </a:rPr>
              <a:t>for my business</a:t>
            </a:r>
            <a:r>
              <a:rPr lang="en-CA" sz="1600" b="1" dirty="0" smtClean="0">
                <a:solidFill>
                  <a:schemeClr val="bg1"/>
                </a:solidFill>
              </a:rPr>
              <a:t>?”</a:t>
            </a:r>
            <a:endParaRPr lang="en-CA" sz="16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42582" y="1968887"/>
            <a:ext cx="3647205" cy="3316371"/>
            <a:chOff x="403325" y="2010463"/>
            <a:chExt cx="3647205" cy="4608192"/>
          </a:xfrm>
        </p:grpSpPr>
        <p:sp>
          <p:nvSpPr>
            <p:cNvPr id="26" name="Rectangle 25"/>
            <p:cNvSpPr/>
            <p:nvPr/>
          </p:nvSpPr>
          <p:spPr>
            <a:xfrm>
              <a:off x="403325" y="2010463"/>
              <a:ext cx="3647205" cy="4608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77616" y="2299044"/>
              <a:ext cx="3057935" cy="3934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CA" sz="1400" i="1" dirty="0" smtClean="0">
                  <a:solidFill>
                    <a:schemeClr val="bg1"/>
                  </a:solidFill>
                </a:rPr>
                <a:t>Organizations consist </a:t>
              </a:r>
              <a:r>
                <a:rPr lang="en-CA" sz="1400" i="1" dirty="0">
                  <a:solidFill>
                    <a:schemeClr val="bg1"/>
                  </a:solidFill>
                </a:rPr>
                <a:t>of distributed endpoints that might </a:t>
              </a:r>
              <a:r>
                <a:rPr lang="en-CA" sz="1400" i="1" dirty="0" smtClean="0">
                  <a:solidFill>
                    <a:schemeClr val="bg1"/>
                  </a:solidFill>
                </a:rPr>
                <a:t>be </a:t>
              </a:r>
              <a:r>
                <a:rPr lang="en-CA" sz="1400" b="1" i="1" dirty="0" smtClean="0">
                  <a:solidFill>
                    <a:srgbClr val="4BB2FF"/>
                  </a:solidFill>
                </a:rPr>
                <a:t>personally </a:t>
              </a:r>
              <a:r>
                <a:rPr lang="en-CA" sz="1400" b="1" i="1" dirty="0">
                  <a:solidFill>
                    <a:srgbClr val="4BB2FF"/>
                  </a:solidFill>
                </a:rPr>
                <a:t>owned</a:t>
              </a:r>
              <a:r>
                <a:rPr lang="en-CA" sz="1400" i="1" dirty="0">
                  <a:solidFill>
                    <a:schemeClr val="bg1"/>
                  </a:solidFill>
                </a:rPr>
                <a:t>,</a:t>
              </a:r>
              <a:r>
                <a:rPr lang="en-CA" sz="1400" i="1" dirty="0">
                  <a:solidFill>
                    <a:srgbClr val="4BB2FF"/>
                  </a:solidFill>
                </a:rPr>
                <a:t> </a:t>
              </a:r>
              <a:r>
                <a:rPr lang="en-CA" sz="1400" b="1" i="1" dirty="0" smtClean="0">
                  <a:solidFill>
                    <a:srgbClr val="4BB2FF"/>
                  </a:solidFill>
                </a:rPr>
                <a:t>unmanaged</a:t>
              </a:r>
              <a:r>
                <a:rPr lang="en-CA" sz="1400" i="1" dirty="0">
                  <a:solidFill>
                    <a:schemeClr val="bg1"/>
                  </a:solidFill>
                </a:rPr>
                <a:t>, and/or be connecting to </a:t>
              </a:r>
              <a:r>
                <a:rPr lang="en-CA" sz="1400" b="1" i="1" dirty="0">
                  <a:solidFill>
                    <a:srgbClr val="4BB2FF"/>
                  </a:solidFill>
                </a:rPr>
                <a:t>unsecured networks </a:t>
              </a:r>
              <a:r>
                <a:rPr lang="en-CA" sz="1400" i="1" dirty="0">
                  <a:solidFill>
                    <a:schemeClr val="bg1"/>
                  </a:solidFill>
                </a:rPr>
                <a:t>on the regular, </a:t>
              </a:r>
              <a:r>
                <a:rPr lang="en-CA" sz="1400" i="1" dirty="0" smtClean="0">
                  <a:solidFill>
                    <a:schemeClr val="bg1"/>
                  </a:solidFill>
                </a:rPr>
                <a:t>but still access </a:t>
              </a:r>
              <a:r>
                <a:rPr lang="en-CA" sz="1400" b="1" i="1" dirty="0" smtClean="0">
                  <a:solidFill>
                    <a:srgbClr val="4BB2FF"/>
                  </a:solidFill>
                </a:rPr>
                <a:t>corporate networks </a:t>
              </a:r>
              <a:r>
                <a:rPr lang="en-CA" sz="1400" i="1" dirty="0">
                  <a:solidFill>
                    <a:schemeClr val="bg1"/>
                  </a:solidFill>
                </a:rPr>
                <a:t>and assets. </a:t>
              </a:r>
              <a:endParaRPr lang="en-CA" sz="1400" i="1" dirty="0" smtClean="0">
                <a:solidFill>
                  <a:schemeClr val="bg1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CA" sz="1400" i="1" dirty="0" smtClean="0">
                  <a:solidFill>
                    <a:schemeClr val="bg1"/>
                  </a:solidFill>
                </a:rPr>
                <a:t>…the </a:t>
              </a:r>
              <a:r>
                <a:rPr lang="en-CA" sz="1400" i="1" dirty="0">
                  <a:solidFill>
                    <a:schemeClr val="bg1"/>
                  </a:solidFill>
                </a:rPr>
                <a:t>perimeter is simply too fluid to successfully manage using a traditional network security architecture</a:t>
              </a:r>
              <a:r>
                <a:rPr lang="en-CA" sz="1600" i="1" dirty="0">
                  <a:solidFill>
                    <a:schemeClr val="bg1"/>
                  </a:solidFill>
                </a:rPr>
                <a:t>. </a:t>
              </a:r>
              <a:endParaRPr lang="en-CA" sz="1600" i="1" dirty="0" smtClean="0">
                <a:solidFill>
                  <a:schemeClr val="bg1"/>
                </a:solidFill>
              </a:endParaRPr>
            </a:p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CA" sz="1050" dirty="0" smtClean="0">
                  <a:solidFill>
                    <a:schemeClr val="bg1"/>
                  </a:solidFill>
                </a:rPr>
                <a:t>– </a:t>
              </a:r>
              <a:r>
                <a:rPr lang="en-CA" sz="1050" dirty="0">
                  <a:solidFill>
                    <a:schemeClr val="bg1"/>
                  </a:solidFill>
                </a:rPr>
                <a:t>Elliot Lewis, VP Security, Risk, and Compliance, Info-Tech Research </a:t>
              </a:r>
              <a:r>
                <a:rPr lang="en-CA" sz="1050" dirty="0" smtClean="0">
                  <a:solidFill>
                    <a:schemeClr val="bg1"/>
                  </a:solidFill>
                </a:rPr>
                <a:t>Group</a:t>
              </a:r>
              <a:endParaRPr lang="en-CA" sz="105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12792"/>
              </p:ext>
            </p:extLst>
          </p:nvPr>
        </p:nvGraphicFramePr>
        <p:xfrm>
          <a:off x="881343" y="2124923"/>
          <a:ext cx="3919737" cy="290129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22266"/>
                <a:gridCol w="573133"/>
                <a:gridCol w="581346"/>
                <a:gridCol w="593733"/>
                <a:gridCol w="549753"/>
                <a:gridCol w="549753"/>
                <a:gridCol w="549753"/>
              </a:tblGrid>
              <a:tr h="436831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31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31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31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marL="60751" marR="60751" marT="30376" marB="303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31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B2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6831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30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60751" marR="60751" marT="30376" marB="303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 rot="18797341">
            <a:off x="1023169" y="5002599"/>
            <a:ext cx="976948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Corporate Network &amp; Mgmt Systems</a:t>
            </a:r>
          </a:p>
        </p:txBody>
      </p:sp>
      <p:sp>
        <p:nvSpPr>
          <p:cNvPr id="33" name="TextBox 32"/>
          <p:cNvSpPr txBox="1"/>
          <p:nvPr/>
        </p:nvSpPr>
        <p:spPr>
          <a:xfrm rot="18775263">
            <a:off x="1626517" y="5045574"/>
            <a:ext cx="96337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Corporate </a:t>
            </a:r>
            <a:br>
              <a:rPr lang="en-CA" sz="700" b="1" dirty="0" smtClean="0"/>
            </a:br>
            <a:r>
              <a:rPr lang="en-CA" sz="700" b="1" dirty="0" smtClean="0"/>
              <a:t>IaaS &amp; PaaS</a:t>
            </a:r>
          </a:p>
        </p:txBody>
      </p:sp>
      <p:sp>
        <p:nvSpPr>
          <p:cNvPr id="34" name="TextBox 33"/>
          <p:cNvSpPr txBox="1"/>
          <p:nvPr/>
        </p:nvSpPr>
        <p:spPr>
          <a:xfrm rot="18516259">
            <a:off x="2246104" y="5069281"/>
            <a:ext cx="879832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Corporate SaaS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544" y="4374184"/>
            <a:ext cx="132732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Managed Asset on Corporate Network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98548" y="3984294"/>
            <a:ext cx="1443415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Managed Asset on VPN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542" y="3501501"/>
            <a:ext cx="132732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Managed Asset </a:t>
            </a:r>
            <a:br>
              <a:rPr lang="en-CA" sz="700" b="1" dirty="0" smtClean="0"/>
            </a:br>
            <a:r>
              <a:rPr lang="en-CA" sz="700" b="1" dirty="0" smtClean="0"/>
              <a:t>on Foreign Network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9" y="3047526"/>
            <a:ext cx="132732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Private Asset on Corporate Network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509" y="2659812"/>
            <a:ext cx="1327326" cy="2000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Private Asset on VPN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889" y="2176570"/>
            <a:ext cx="132732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Private Asset </a:t>
            </a:r>
            <a:br>
              <a:rPr lang="en-CA" sz="700" b="1" dirty="0" smtClean="0"/>
            </a:br>
            <a:r>
              <a:rPr lang="en-CA" sz="700" b="1" dirty="0" smtClean="0"/>
              <a:t>on Foreign Network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61559" y="4084321"/>
            <a:ext cx="635054" cy="0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64590" y="4184349"/>
            <a:ext cx="0" cy="56260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7059" y="2276259"/>
            <a:ext cx="1725017" cy="1301824"/>
          </a:xfrm>
          <a:prstGeom prst="rect">
            <a:avLst/>
          </a:prstGeom>
          <a:solidFill>
            <a:srgbClr val="71C2FF"/>
          </a:solidFill>
          <a:ln cmpd="sng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CA" b="1" i="1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04390" y="3554525"/>
            <a:ext cx="572670" cy="42977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7060" y="2403661"/>
            <a:ext cx="92620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000" b="1" dirty="0" smtClean="0">
                <a:solidFill>
                  <a:schemeClr val="bg1"/>
                </a:solidFill>
              </a:rPr>
              <a:t>VPN</a:t>
            </a:r>
            <a:endParaRPr lang="en-CA" sz="1000" b="1" i="1" dirty="0">
              <a:solidFill>
                <a:schemeClr val="bg1"/>
              </a:solidFill>
            </a:endParaRP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000" b="1" i="1" dirty="0" smtClean="0">
                <a:solidFill>
                  <a:schemeClr val="bg1"/>
                </a:solidFill>
              </a:rPr>
              <a:t>CASB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000" b="1" i="1" dirty="0" smtClean="0">
                <a:solidFill>
                  <a:schemeClr val="bg1"/>
                </a:solidFill>
              </a:rPr>
              <a:t>Digital Forensics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000" b="1" i="1" dirty="0" smtClean="0">
                <a:solidFill>
                  <a:schemeClr val="bg1"/>
                </a:solidFill>
              </a:rPr>
              <a:t>MDM/EM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000" b="1" i="1" dirty="0" smtClean="0">
                <a:solidFill>
                  <a:schemeClr val="bg1"/>
                </a:solidFill>
              </a:rPr>
              <a:t>SSO/IAM</a:t>
            </a:r>
            <a:endParaRPr lang="en-CA" sz="1000" b="1" i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79299" y="2401307"/>
            <a:ext cx="962590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000" b="1" dirty="0">
                <a:solidFill>
                  <a:schemeClr val="bg1"/>
                </a:solidFill>
              </a:rPr>
              <a:t>DLP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000" b="1" dirty="0">
                <a:solidFill>
                  <a:schemeClr val="bg1"/>
                </a:solidFill>
              </a:rPr>
              <a:t>System Hardening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CA" sz="1000" b="1" dirty="0">
                <a:solidFill>
                  <a:schemeClr val="bg1"/>
                </a:solidFill>
              </a:rPr>
              <a:t>Data   Encryption </a:t>
            </a:r>
          </a:p>
        </p:txBody>
      </p:sp>
      <p:pic>
        <p:nvPicPr>
          <p:cNvPr id="28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395" y="2076720"/>
            <a:ext cx="466920" cy="426318"/>
          </a:xfrm>
          <a:prstGeom prst="rect">
            <a:avLst/>
          </a:prstGeom>
        </p:spPr>
      </p:pic>
      <p:pic>
        <p:nvPicPr>
          <p:cNvPr id="3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857" y="4165243"/>
            <a:ext cx="509472" cy="4178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7174" y="5924008"/>
            <a:ext cx="8620125" cy="41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200" b="1" dirty="0" smtClean="0">
                <a:solidFill>
                  <a:schemeClr val="tx1"/>
                </a:solidFill>
              </a:rPr>
              <a:t>First, identify which operating models are relevant and from there assess the feature sets that best satisfy your organizational needs.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8367125">
            <a:off x="2709864" y="5113918"/>
            <a:ext cx="105878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Corporate-Approved Third-Party Services</a:t>
            </a:r>
          </a:p>
        </p:txBody>
      </p:sp>
      <p:sp>
        <p:nvSpPr>
          <p:cNvPr id="44" name="TextBox 43"/>
          <p:cNvSpPr txBox="1"/>
          <p:nvPr/>
        </p:nvSpPr>
        <p:spPr>
          <a:xfrm rot="18367125">
            <a:off x="3160687" y="5195880"/>
            <a:ext cx="12043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On-premises </a:t>
            </a:r>
            <a:br>
              <a:rPr lang="en-CA" sz="700" b="1" dirty="0" smtClean="0"/>
            </a:br>
            <a:r>
              <a:rPr lang="en-CA" sz="700" b="1" dirty="0" smtClean="0"/>
              <a:t>Shadow IT</a:t>
            </a:r>
          </a:p>
        </p:txBody>
      </p:sp>
      <p:sp>
        <p:nvSpPr>
          <p:cNvPr id="45" name="TextBox 44"/>
          <p:cNvSpPr txBox="1"/>
          <p:nvPr/>
        </p:nvSpPr>
        <p:spPr>
          <a:xfrm rot="18215914">
            <a:off x="3703938" y="5242346"/>
            <a:ext cx="12043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700" b="1" dirty="0" smtClean="0"/>
              <a:t>Off-premises </a:t>
            </a:r>
            <a:br>
              <a:rPr lang="en-CA" sz="700" b="1" dirty="0" smtClean="0"/>
            </a:br>
            <a:r>
              <a:rPr lang="en-CA" sz="700" b="1" dirty="0" smtClean="0"/>
              <a:t>Shadow IT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36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itrg-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0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500626" y="1122054"/>
            <a:ext cx="2643374" cy="52105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</a:pPr>
            <a:endParaRPr lang="en-CA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 this blueprint </a:t>
            </a:r>
            <a:r>
              <a:rPr lang="en-CA" dirty="0" smtClean="0"/>
              <a:t>to streamline your </a:t>
            </a:r>
            <a:r>
              <a:rPr lang="en-CA" dirty="0"/>
              <a:t>e</a:t>
            </a:r>
            <a:r>
              <a:rPr lang="en-CA" dirty="0" smtClean="0"/>
              <a:t>ndpoint protection selection </a:t>
            </a:r>
            <a:r>
              <a:rPr lang="en-CA" dirty="0"/>
              <a:t>and implementation </a:t>
            </a:r>
            <a:r>
              <a:rPr lang="en-CA" dirty="0" smtClean="0"/>
              <a:t>process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503888" y="1565881"/>
            <a:ext cx="3866781" cy="9898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251520" y="1265684"/>
            <a:ext cx="1588431" cy="1603445"/>
          </a:xfrm>
          <a:prstGeom prst="ellipse">
            <a:avLst/>
          </a:prstGeom>
          <a:solidFill>
            <a:srgbClr val="9BD4FF"/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b="1" dirty="0"/>
              <a:t>Launch </a:t>
            </a:r>
            <a:r>
              <a:rPr lang="en-CA" sz="1200" b="1" dirty="0" smtClean="0"/>
              <a:t>the EPP Project &amp; Collect </a:t>
            </a:r>
            <a:r>
              <a:rPr lang="en-CA" sz="1200" b="1" dirty="0"/>
              <a:t>F</a:t>
            </a:r>
            <a:r>
              <a:rPr lang="en-CA" sz="1200" b="1" dirty="0" smtClean="0"/>
              <a:t>eature </a:t>
            </a:r>
            <a:r>
              <a:rPr lang="en-CA" sz="1200" b="1" dirty="0"/>
              <a:t>R</a:t>
            </a:r>
            <a:r>
              <a:rPr lang="en-CA" sz="1200" b="1" dirty="0" smtClean="0"/>
              <a:t>equirements </a:t>
            </a:r>
            <a:endParaRPr lang="en-CA" sz="1200" b="1" dirty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000" dirty="0" smtClean="0"/>
              <a:t>Phase </a:t>
            </a:r>
            <a:r>
              <a:rPr lang="en-CA" sz="1000" dirty="0"/>
              <a:t>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749669" y="3561564"/>
            <a:ext cx="697149" cy="366265"/>
          </a:xfrm>
          <a:prstGeom prst="rightArrow">
            <a:avLst>
              <a:gd name="adj1" fmla="val 50000"/>
              <a:gd name="adj2" fmla="val 53559"/>
            </a:avLst>
          </a:prstGeom>
          <a:solidFill>
            <a:srgbClr val="96B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Oval 12"/>
          <p:cNvSpPr/>
          <p:nvPr/>
        </p:nvSpPr>
        <p:spPr>
          <a:xfrm>
            <a:off x="251520" y="2942974"/>
            <a:ext cx="1588431" cy="1603445"/>
          </a:xfrm>
          <a:prstGeom prst="ellipse">
            <a:avLst/>
          </a:prstGeom>
          <a:solidFill>
            <a:srgbClr val="96B8D2"/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200" b="1" dirty="0" smtClean="0"/>
              <a:t>Select Your EPP Solution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000" dirty="0" smtClean="0"/>
              <a:t>Phase 2</a:t>
            </a:r>
            <a:endParaRPr lang="en-CA" sz="1400" dirty="0"/>
          </a:p>
        </p:txBody>
      </p:sp>
      <p:sp>
        <p:nvSpPr>
          <p:cNvPr id="14" name="Rectangle 13"/>
          <p:cNvSpPr/>
          <p:nvPr/>
        </p:nvSpPr>
        <p:spPr>
          <a:xfrm>
            <a:off x="2528716" y="1646267"/>
            <a:ext cx="3866782" cy="73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200" dirty="0">
                <a:solidFill>
                  <a:srgbClr val="333333"/>
                </a:solidFill>
              </a:rPr>
              <a:t>Not everyone’s </a:t>
            </a:r>
            <a:r>
              <a:rPr lang="en-CA" sz="1200" dirty="0" smtClean="0">
                <a:solidFill>
                  <a:srgbClr val="333333"/>
                </a:solidFill>
              </a:rPr>
              <a:t>endpoint protection needs </a:t>
            </a:r>
            <a:r>
              <a:rPr lang="en-CA" sz="1200" dirty="0">
                <a:solidFill>
                  <a:srgbClr val="333333"/>
                </a:solidFill>
              </a:rPr>
              <a:t>are the same</a:t>
            </a:r>
            <a:r>
              <a:rPr lang="en-CA" sz="1200" dirty="0" smtClean="0">
                <a:solidFill>
                  <a:srgbClr val="333333"/>
                </a:solidFill>
              </a:rPr>
              <a:t>. Develop an endpoint protection strategy and identify the corresponding feature sets that best align with your organizational requirements.</a:t>
            </a:r>
            <a:endParaRPr lang="en-CA" sz="1200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1520" y="4616800"/>
            <a:ext cx="1588431" cy="1603445"/>
            <a:chOff x="432916" y="4732906"/>
            <a:chExt cx="1489887" cy="1489887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32916" y="4732906"/>
              <a:ext cx="1489887" cy="1489887"/>
            </a:xfrm>
            <a:prstGeom prst="ellipse">
              <a:avLst/>
            </a:prstGeom>
            <a:grpFill/>
            <a:ln>
              <a:noFill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000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2789" y="5187174"/>
              <a:ext cx="1410140" cy="6091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200" b="1" dirty="0" smtClean="0">
                  <a:solidFill>
                    <a:schemeClr val="bg1"/>
                  </a:solidFill>
                </a:rPr>
                <a:t>Plan Your EPP I</a:t>
              </a:r>
              <a:r>
                <a:rPr lang="en-CA" sz="1200" b="1" dirty="0" smtClean="0">
                  <a:solidFill>
                    <a:prstClr val="white"/>
                  </a:solidFill>
                </a:rPr>
                <a:t>mplementation</a:t>
              </a:r>
              <a:endParaRPr lang="en-CA" sz="1200" b="1" dirty="0">
                <a:solidFill>
                  <a:prstClr val="white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000" dirty="0">
                  <a:solidFill>
                    <a:prstClr val="white"/>
                  </a:solidFill>
                </a:rPr>
                <a:t>Phase 3</a:t>
              </a:r>
              <a:r>
                <a:rPr lang="en-CA" sz="1200" b="1" dirty="0" smtClean="0">
                  <a:solidFill>
                    <a:schemeClr val="bg1"/>
                  </a:solidFill>
                </a:rPr>
                <a:t> 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1743535" y="1830400"/>
            <a:ext cx="697149" cy="366265"/>
          </a:xfrm>
          <a:prstGeom prst="rightArrow">
            <a:avLst>
              <a:gd name="adj1" fmla="val 50000"/>
              <a:gd name="adj2" fmla="val 53559"/>
            </a:avLst>
          </a:prstGeom>
          <a:solidFill>
            <a:srgbClr val="9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ight Arrow 19"/>
          <p:cNvSpPr/>
          <p:nvPr/>
        </p:nvSpPr>
        <p:spPr>
          <a:xfrm>
            <a:off x="1743535" y="5235389"/>
            <a:ext cx="697149" cy="366265"/>
          </a:xfrm>
          <a:prstGeom prst="rightArrow">
            <a:avLst>
              <a:gd name="adj1" fmla="val 50000"/>
              <a:gd name="adj2" fmla="val 535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6563830" y="4732429"/>
            <a:ext cx="2516966" cy="833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</a:pPr>
            <a:r>
              <a:rPr lang="en-CA" sz="1200" b="1" dirty="0" smtClean="0">
                <a:solidFill>
                  <a:srgbClr val="9BD4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reduction</a:t>
            </a:r>
            <a:r>
              <a:rPr lang="en-C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C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</a:pPr>
            <a:r>
              <a:rPr lang="en-C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NG-EPP </a:t>
            </a:r>
            <a:r>
              <a:rPr lang="en-C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reduces the margin for </a:t>
            </a:r>
            <a:r>
              <a:rPr lang="en-C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error </a:t>
            </a:r>
            <a:r>
              <a:rPr lang="en-C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the consolidation of </a:t>
            </a:r>
            <a:r>
              <a:rPr lang="en-C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 network controls. </a:t>
            </a:r>
            <a:endParaRPr lang="en-CA" sz="11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0834" y="1163150"/>
            <a:ext cx="2516966" cy="247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127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en-CA" sz="1200" b="1" dirty="0" smtClean="0">
                <a:solidFill>
                  <a:schemeClr val="accent1"/>
                </a:solidFill>
              </a:rPr>
              <a:t>Strategic Benefits</a:t>
            </a:r>
            <a:endParaRPr lang="en-CA" sz="1200" b="1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63830" y="1701305"/>
            <a:ext cx="2503970" cy="1409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</a:pPr>
            <a:r>
              <a:rPr lang="en-CA" sz="1200" b="1" dirty="0">
                <a:solidFill>
                  <a:srgbClr val="9BD4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organizational situational </a:t>
            </a:r>
            <a:r>
              <a:rPr lang="en-CA" sz="1200" b="1" dirty="0" smtClean="0">
                <a:solidFill>
                  <a:srgbClr val="9BD4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en-CA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</a:pPr>
            <a:r>
              <a:rPr lang="en-C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 internal </a:t>
            </a:r>
            <a:r>
              <a:rPr lang="en-C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external communication with top executives about organizational risks, </a:t>
            </a:r>
            <a:r>
              <a:rPr lang="en-C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 </a:t>
            </a:r>
            <a:r>
              <a:rPr lang="en-C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actor </a:t>
            </a:r>
            <a:r>
              <a:rPr lang="en-CA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TTPs, </a:t>
            </a:r>
            <a:r>
              <a:rPr lang="en-C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security ROI.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50834" y="3420575"/>
            <a:ext cx="2516966" cy="1014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b="1" dirty="0" smtClean="0">
                <a:solidFill>
                  <a:srgbClr val="9BD4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Organizational cost savings.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 unnecessary spending by streamlining the endpoint protection selection and management process.</a:t>
            </a:r>
            <a:endParaRPr lang="en-CA" sz="11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0556" y="2665133"/>
            <a:ext cx="6160113" cy="2173012"/>
            <a:chOff x="210556" y="2665133"/>
            <a:chExt cx="6160113" cy="2173012"/>
          </a:xfrm>
        </p:grpSpPr>
        <p:sp>
          <p:nvSpPr>
            <p:cNvPr id="27" name="Rectangle 26"/>
            <p:cNvSpPr/>
            <p:nvPr/>
          </p:nvSpPr>
          <p:spPr>
            <a:xfrm>
              <a:off x="2523123" y="3191645"/>
              <a:ext cx="3847546" cy="1125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0556" y="2665133"/>
              <a:ext cx="4885319" cy="217301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88000" rtlCol="0" anchor="ctr"/>
            <a:lstStyle/>
            <a:p>
              <a:pPr marL="2330450"/>
              <a:r>
                <a:rPr lang="en-CA" sz="1200" dirty="0" smtClean="0">
                  <a:solidFill>
                    <a:schemeClr val="tx1"/>
                  </a:solidFill>
                </a:rPr>
                <a:t>Leverage Software Reviews to begin making data-driven sourcing decisions based on industry expert reviews.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0027" y="3389787"/>
              <a:ext cx="1309147" cy="7430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9" name="Rectangle 28"/>
          <p:cNvSpPr/>
          <p:nvPr/>
        </p:nvSpPr>
        <p:spPr>
          <a:xfrm>
            <a:off x="2503887" y="4931576"/>
            <a:ext cx="3866781" cy="9898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2503887" y="5039841"/>
            <a:ext cx="3866781" cy="73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1200" dirty="0">
                <a:solidFill>
                  <a:srgbClr val="333333"/>
                </a:solidFill>
              </a:rPr>
              <a:t>Understand your business’ integration </a:t>
            </a:r>
            <a:r>
              <a:rPr lang="en-CA" sz="1200" dirty="0" smtClean="0">
                <a:solidFill>
                  <a:srgbClr val="333333"/>
                </a:solidFill>
              </a:rPr>
              <a:t>environment. Define the technical, functional, and strategic requirements for a smooth endpoint protection deployment strategy.</a:t>
            </a:r>
            <a:endParaRPr lang="en-CA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32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72011" y="1336598"/>
            <a:ext cx="3979864" cy="4645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Rectangle 30"/>
          <p:cNvSpPr/>
          <p:nvPr/>
        </p:nvSpPr>
        <p:spPr>
          <a:xfrm>
            <a:off x="4857749" y="1724024"/>
            <a:ext cx="4286251" cy="458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Rectangle 10"/>
          <p:cNvSpPr txBox="1">
            <a:spLocks noChangeArrowheads="1"/>
          </p:cNvSpPr>
          <p:nvPr/>
        </p:nvSpPr>
        <p:spPr bwMode="auto">
          <a:xfrm>
            <a:off x="4857749" y="1669949"/>
            <a:ext cx="3794126" cy="4470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26435" tIns="72248" rIns="126435" bIns="7224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None/>
              <a:defRPr/>
            </a:pPr>
            <a:endParaRPr lang="en-CA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resolution rate. </a:t>
            </a:r>
            <a:r>
              <a:rPr lang="en-CA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Situational awareness provides data with context, allowing security operations teams to more effectively remediate incidents.</a:t>
            </a:r>
            <a:endParaRPr lang="en-CA" sz="9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device uptime </a:t>
            </a:r>
            <a:r>
              <a:rPr lang="en-CA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network-based security controls transition to the endpoint.</a:t>
            </a: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Intelligence-driven patch management</a:t>
            </a:r>
            <a:r>
              <a:rPr lang="en-CA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Threat intelligence provides actionable vulnerability and exploitation data to automatically patch critical vulnerabilities.</a:t>
            </a: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Contextualization of endpoint data. </a:t>
            </a:r>
            <a:r>
              <a:rPr lang="en-CA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forensics </a:t>
            </a:r>
            <a:r>
              <a:rPr lang="en-CA" sz="1100" dirty="0"/>
              <a:t>–</a:t>
            </a:r>
            <a:r>
              <a:rPr lang="en-CA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accelerates the identification of root cause analysis.</a:t>
            </a: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Enhanced communication </a:t>
            </a:r>
            <a:r>
              <a:rPr lang="en-CA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the use of a central management portal.</a:t>
            </a:r>
            <a:endParaRPr lang="en-CA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6249" y="1336599"/>
            <a:ext cx="3979864" cy="4645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Benefits of a </a:t>
            </a:r>
            <a:r>
              <a:rPr lang="en-CA" dirty="0" smtClean="0"/>
              <a:t>next generation </a:t>
            </a:r>
            <a:r>
              <a:rPr lang="en-CA" dirty="0"/>
              <a:t>endpoint protection solution</a:t>
            </a:r>
            <a:endParaRPr lang="en-US" dirty="0"/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289581" y="1863067"/>
            <a:ext cx="4337323" cy="3963987"/>
          </a:xfrm>
          <a:prstGeom prst="bentConnector3">
            <a:avLst>
              <a:gd name="adj1" fmla="val -7825"/>
            </a:avLst>
          </a:prstGeom>
          <a:ln w="22225">
            <a:solidFill>
              <a:srgbClr val="4BB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>
            <a:off x="4467969" y="1873993"/>
            <a:ext cx="4387950" cy="3979863"/>
          </a:xfrm>
          <a:prstGeom prst="bentConnector3">
            <a:avLst>
              <a:gd name="adj1" fmla="val -7555"/>
            </a:avLst>
          </a:prstGeom>
          <a:ln w="22225">
            <a:solidFill>
              <a:srgbClr val="4BB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57749" y="1455698"/>
            <a:ext cx="3562351" cy="39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accent1"/>
                </a:solidFill>
              </a:rPr>
              <a:t>Operational Benefits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0" y="1676400"/>
            <a:ext cx="4316413" cy="4637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26435" tIns="72248" rIns="126435" bIns="7224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0"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None/>
              <a:defRPr/>
            </a:pPr>
            <a:endParaRPr lang="en-US" b="1" dirty="0" smtClean="0">
              <a:solidFill>
                <a:schemeClr val="accent1"/>
              </a:solidFill>
              <a:sym typeface="Arial" pitchFamily="34" charset="0"/>
            </a:endParaRPr>
          </a:p>
          <a:p>
            <a:pPr lvl="3"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endParaRPr lang="en-CA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endParaRPr lang="en-CA" dirty="0" smtClean="0"/>
          </a:p>
          <a:p>
            <a:pPr lvl="3"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endParaRPr lang="en-CA" dirty="0" smtClean="0"/>
          </a:p>
          <a:p>
            <a:pPr marL="361950" lvl="2" indent="0"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None/>
              <a:defRPr/>
            </a:pPr>
            <a:endParaRPr lang="en-CA" b="1" dirty="0">
              <a:solidFill>
                <a:schemeClr val="accent1"/>
              </a:solidFill>
              <a:sym typeface="Arial" pitchFamily="34" charset="0"/>
            </a:endParaRPr>
          </a:p>
        </p:txBody>
      </p:sp>
      <p:sp>
        <p:nvSpPr>
          <p:cNvPr id="33" name="Rectangle 10"/>
          <p:cNvSpPr txBox="1">
            <a:spLocks noChangeArrowheads="1"/>
          </p:cNvSpPr>
          <p:nvPr/>
        </p:nvSpPr>
        <p:spPr bwMode="auto">
          <a:xfrm>
            <a:off x="695325" y="1676400"/>
            <a:ext cx="3621088" cy="4337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26435" tIns="72248" rIns="126435" bIns="72248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0"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None/>
              <a:defRPr/>
            </a:pPr>
            <a:endParaRPr lang="en-US" b="1" dirty="0">
              <a:solidFill>
                <a:schemeClr val="accent1"/>
              </a:solidFill>
              <a:sym typeface="Arial" pitchFamily="34" charset="0"/>
            </a:endParaRP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>
                <a:solidFill>
                  <a:schemeClr val="accent1"/>
                </a:solidFill>
              </a:rPr>
              <a:t>Improved visibility </a:t>
            </a:r>
            <a:r>
              <a:rPr lang="en-CA" sz="1100" dirty="0"/>
              <a:t>into managed and unmanaged devices through active kernel </a:t>
            </a:r>
            <a:r>
              <a:rPr lang="en-CA" sz="1100" dirty="0" smtClean="0"/>
              <a:t>monitoring and</a:t>
            </a:r>
            <a:r>
              <a:rPr lang="en-US" sz="1100" dirty="0" smtClean="0">
                <a:sym typeface="Arial" pitchFamily="34" charset="0"/>
              </a:rPr>
              <a:t> </a:t>
            </a:r>
            <a:r>
              <a:rPr lang="en-US" sz="1100" dirty="0">
                <a:sym typeface="Arial" pitchFamily="34" charset="0"/>
              </a:rPr>
              <a:t>digital </a:t>
            </a:r>
            <a:r>
              <a:rPr lang="en-US" sz="1100" dirty="0" smtClean="0">
                <a:sym typeface="Arial" pitchFamily="34" charset="0"/>
              </a:rPr>
              <a:t>forensics.</a:t>
            </a:r>
            <a:endParaRPr lang="en-US" sz="1100" dirty="0">
              <a:sym typeface="Arial" pitchFamily="34" charset="0"/>
            </a:endParaRP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>
                <a:solidFill>
                  <a:schemeClr val="accent1"/>
                </a:solidFill>
              </a:rPr>
              <a:t>Dynamic malware-based detection </a:t>
            </a:r>
            <a:r>
              <a:rPr lang="en-CA" sz="1100" dirty="0"/>
              <a:t>through the use of behavioral analysis and machine learning.</a:t>
            </a: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>
                <a:solidFill>
                  <a:schemeClr val="accent1"/>
                </a:solidFill>
              </a:rPr>
              <a:t>Application containment mechanisms </a:t>
            </a:r>
            <a:r>
              <a:rPr lang="en-CA" sz="1100" dirty="0"/>
              <a:t>for safe malware detonation and analysis. </a:t>
            </a: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>
                <a:solidFill>
                  <a:schemeClr val="accent1"/>
                </a:solidFill>
              </a:rPr>
              <a:t> Integration of network-based security controls </a:t>
            </a:r>
            <a:r>
              <a:rPr lang="en-CA" sz="1100" dirty="0"/>
              <a:t>within endpoint clients – host IDS, IPS, </a:t>
            </a:r>
            <a:r>
              <a:rPr lang="en-CA" sz="1100" dirty="0" smtClean="0"/>
              <a:t>DLP, </a:t>
            </a:r>
            <a:r>
              <a:rPr lang="en-CA" sz="1100" dirty="0"/>
              <a:t>etc.</a:t>
            </a: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Automated remediation </a:t>
            </a:r>
            <a:r>
              <a:rPr lang="en-CA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capabilities to restore infected endpoints to prior states.</a:t>
            </a:r>
          </a:p>
          <a:p>
            <a:pPr defTabSz="1300163" fontAlgn="auto">
              <a:spcBef>
                <a:spcPts val="600"/>
              </a:spcBef>
              <a:spcAft>
                <a:spcPts val="0"/>
              </a:spcAft>
              <a:buClr>
                <a:srgbClr val="5E905B"/>
              </a:buClr>
              <a:buFont typeface="Wingdings" pitchFamily="2" charset="2"/>
              <a:buChar char=""/>
              <a:defRPr/>
            </a:pPr>
            <a:r>
              <a:rPr lang="en-CA" sz="1100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 effectiveness of internal defense controls </a:t>
            </a:r>
            <a:r>
              <a:rPr lang="en-CA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 as SIEM, NGFWs, IPS, IDS, SWGs, </a:t>
            </a:r>
            <a:r>
              <a:rPr lang="en-CA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anti-malware, </a:t>
            </a:r>
            <a:r>
              <a:rPr lang="en-CA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anti-spam packages.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5325" y="1455697"/>
            <a:ext cx="3621088" cy="33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accent1"/>
                </a:solidFill>
              </a:rPr>
              <a:t>Tactical Benefits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7174" y="5619750"/>
            <a:ext cx="8394701" cy="693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bg1"/>
                </a:solidFill>
              </a:rPr>
              <a:t>Maximizing </a:t>
            </a:r>
            <a:r>
              <a:rPr lang="en-CA" sz="1600" dirty="0">
                <a:solidFill>
                  <a:schemeClr val="bg1"/>
                </a:solidFill>
              </a:rPr>
              <a:t>the value of your NG-EPP strategy depends on </a:t>
            </a:r>
            <a:r>
              <a:rPr lang="en-CA" sz="1600" dirty="0" smtClean="0">
                <a:solidFill>
                  <a:schemeClr val="bg1"/>
                </a:solidFill>
              </a:rPr>
              <a:t/>
            </a:r>
            <a:br>
              <a:rPr lang="en-CA" sz="1600" dirty="0" smtClean="0">
                <a:solidFill>
                  <a:schemeClr val="bg1"/>
                </a:solidFill>
              </a:rPr>
            </a:br>
            <a:r>
              <a:rPr lang="en-CA" sz="1600" dirty="0" smtClean="0">
                <a:solidFill>
                  <a:schemeClr val="bg1"/>
                </a:solidFill>
              </a:rPr>
              <a:t>close </a:t>
            </a:r>
            <a:r>
              <a:rPr lang="en-CA" sz="1600" dirty="0">
                <a:solidFill>
                  <a:schemeClr val="bg1"/>
                </a:solidFill>
              </a:rPr>
              <a:t>integration with </a:t>
            </a:r>
            <a:r>
              <a:rPr lang="en-CA" sz="1600" dirty="0">
                <a:solidFill>
                  <a:schemeClr val="accent1"/>
                </a:solidFill>
              </a:rPr>
              <a:t>people, </a:t>
            </a:r>
            <a:r>
              <a:rPr lang="en-CA" sz="1600" dirty="0" smtClean="0">
                <a:solidFill>
                  <a:schemeClr val="accent1"/>
                </a:solidFill>
              </a:rPr>
              <a:t>process, and technology</a:t>
            </a:r>
            <a:r>
              <a:rPr lang="en-CA" sz="1600" dirty="0">
                <a:solidFill>
                  <a:schemeClr val="accent1"/>
                </a:solidFill>
              </a:rPr>
              <a:t>.</a:t>
            </a:r>
            <a:endParaRPr lang="en-CA" sz="1600" b="1" i="1" dirty="0">
              <a:solidFill>
                <a:schemeClr val="accent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422955"/>
            <a:ext cx="9144000" cy="437555"/>
            <a:chOff x="0" y="6422955"/>
            <a:chExt cx="9144000" cy="437555"/>
          </a:xfrm>
        </p:grpSpPr>
        <p:pic>
          <p:nvPicPr>
            <p:cNvPr id="15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422955"/>
              <a:ext cx="9144000" cy="43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itrg-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7125" y="6453336"/>
              <a:ext cx="1400175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4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Harmony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9475F"/>
      </a:accent1>
      <a:accent2>
        <a:srgbClr val="B0C534"/>
      </a:accent2>
      <a:accent3>
        <a:srgbClr val="96B8D2"/>
      </a:accent3>
      <a:accent4>
        <a:srgbClr val="FFFFFF"/>
      </a:accent4>
      <a:accent5>
        <a:srgbClr val="FFFFFF"/>
      </a:accent5>
      <a:accent6>
        <a:srgbClr val="FFFFFF"/>
      </a:accent6>
      <a:hlink>
        <a:srgbClr val="2576B7"/>
      </a:hlink>
      <a:folHlink>
        <a:srgbClr val="C77709"/>
      </a:folHlink>
    </a:clrScheme>
    <a:fontScheme name="InfoTe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b="1" 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2074</Words>
  <Application>Microsoft Office PowerPoint</Application>
  <PresentationFormat>On-screen Show (4:3)</PresentationFormat>
  <Paragraphs>300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 Unicode MS</vt:lpstr>
      <vt:lpstr>MS PGothic</vt:lpstr>
      <vt:lpstr>Arial</vt:lpstr>
      <vt:lpstr>Calibri</vt:lpstr>
      <vt:lpstr>Georgia</vt:lpstr>
      <vt:lpstr>Open Sans</vt:lpstr>
      <vt:lpstr>Times New Roman</vt:lpstr>
      <vt:lpstr>Wingdings</vt:lpstr>
      <vt:lpstr>Theme1</vt:lpstr>
      <vt:lpstr>PowerPoint Presentation</vt:lpstr>
      <vt:lpstr>PowerPoint Presentation</vt:lpstr>
      <vt:lpstr>Our understanding of the problem</vt:lpstr>
      <vt:lpstr>Executive summary</vt:lpstr>
      <vt:lpstr>Data breaches are resulting in major costs across industries</vt:lpstr>
      <vt:lpstr>There’s a lot more to endpoint security than just anti-virus</vt:lpstr>
      <vt:lpstr>A vendor-driven EPP selection approach is unsustainable: DO NOT let vendors define your security needs</vt:lpstr>
      <vt:lpstr>Use this blueprint to streamline your endpoint protection selection and implementation process</vt:lpstr>
      <vt:lpstr>Benefits of a next generation endpoint protection solution</vt:lpstr>
      <vt:lpstr>Info-Tech offers various levels of support to best suit your needs</vt:lpstr>
      <vt:lpstr>Measured value for Guided Implementations</vt:lpstr>
      <vt:lpstr>Info-Tech Research Group Helps IT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2017-05-19T14:20:41Z</dcterms:created>
  <dcterms:modified xsi:type="dcterms:W3CDTF">2017-05-29T19:04:09Z</dcterms:modified>
</cp:coreProperties>
</file>