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0" r:id="rId1"/>
    <p:sldMasterId id="2147483810" r:id="rId2"/>
  </p:sldMasterIdLst>
  <p:notesMasterIdLst>
    <p:notesMasterId r:id="rId21"/>
  </p:notesMasterIdLst>
  <p:handoutMasterIdLst>
    <p:handoutMasterId r:id="rId22"/>
  </p:handoutMasterIdLst>
  <p:sldIdLst>
    <p:sldId id="483" r:id="rId3"/>
    <p:sldId id="484" r:id="rId4"/>
    <p:sldId id="403" r:id="rId5"/>
    <p:sldId id="399" r:id="rId6"/>
    <p:sldId id="593" r:id="rId7"/>
    <p:sldId id="544" r:id="rId8"/>
    <p:sldId id="498" r:id="rId9"/>
    <p:sldId id="485" r:id="rId10"/>
    <p:sldId id="497" r:id="rId11"/>
    <p:sldId id="496" r:id="rId12"/>
    <p:sldId id="495" r:id="rId13"/>
    <p:sldId id="561" r:id="rId14"/>
    <p:sldId id="595" r:id="rId15"/>
    <p:sldId id="426" r:id="rId16"/>
    <p:sldId id="410" r:id="rId17"/>
    <p:sldId id="528" r:id="rId18"/>
    <p:sldId id="583" r:id="rId19"/>
    <p:sldId id="579" r:id="rId20"/>
  </p:sldIdLst>
  <p:sldSz cx="9144000" cy="6858000" type="screen4x3"/>
  <p:notesSz cx="6858000" cy="9144000"/>
  <p:custShowLst>
    <p:custShow name="Custom Show 1" id="0">
      <p:sldLst/>
    </p:custShow>
  </p:custShowLst>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2" name="Author" initials="A" lastIdx="0" clrIdx="1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1B500"/>
    <a:srgbClr val="29475F"/>
    <a:srgbClr val="7CADD4"/>
    <a:srgbClr val="E8C770"/>
    <a:srgbClr val="66ADC1"/>
    <a:srgbClr val="5191C5"/>
    <a:srgbClr val="16476E"/>
    <a:srgbClr val="D17D08"/>
    <a:srgbClr val="D9A2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187" autoAdjust="0"/>
    <p:restoredTop sz="96586" autoAdjust="0"/>
  </p:normalViewPr>
  <p:slideViewPr>
    <p:cSldViewPr snapToGrid="0">
      <p:cViewPr varScale="1">
        <p:scale>
          <a:sx n="118" d="100"/>
          <a:sy n="118" d="100"/>
        </p:scale>
        <p:origin x="2106" y="102"/>
      </p:cViewPr>
      <p:guideLst>
        <p:guide orient="horz" pos="2160"/>
        <p:guide pos="2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5/8/2017</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5/8/2017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a:t>
            </a:fld>
            <a:endParaRPr lang="en-US" dirty="0"/>
          </a:p>
        </p:txBody>
      </p:sp>
    </p:spTree>
    <p:extLst>
      <p:ext uri="{BB962C8B-B14F-4D97-AF65-F5344CB8AC3E}">
        <p14:creationId xmlns:p14="http://schemas.microsoft.com/office/powerpoint/2010/main" val="3960399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4110940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4151421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15</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850240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17</a:t>
            </a:fld>
            <a:endParaRPr lang="en-US" dirty="0"/>
          </a:p>
        </p:txBody>
      </p:sp>
    </p:spTree>
    <p:extLst>
      <p:ext uri="{BB962C8B-B14F-4D97-AF65-F5344CB8AC3E}">
        <p14:creationId xmlns:p14="http://schemas.microsoft.com/office/powerpoint/2010/main" val="42427540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11971060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364393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42908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151075535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618448623"/>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grpSp>
        <p:nvGrpSpPr>
          <p:cNvPr id="7" name="Group 6"/>
          <p:cNvGrpSpPr/>
          <p:nvPr userDrawn="1"/>
        </p:nvGrpSpPr>
        <p:grpSpPr>
          <a:xfrm>
            <a:off x="0" y="214890"/>
            <a:ext cx="9144000" cy="6901735"/>
            <a:chOff x="0" y="-16351"/>
            <a:chExt cx="9144000" cy="6901735"/>
          </a:xfrm>
        </p:grpSpPr>
        <p:grpSp>
          <p:nvGrpSpPr>
            <p:cNvPr id="10" name="Group 70"/>
            <p:cNvGrpSpPr/>
            <p:nvPr/>
          </p:nvGrpSpPr>
          <p:grpSpPr>
            <a:xfrm>
              <a:off x="0" y="0"/>
              <a:ext cx="9144000" cy="6885384"/>
              <a:chOff x="0" y="0"/>
              <a:chExt cx="9144000" cy="6885384"/>
            </a:xfrm>
          </p:grpSpPr>
          <p:sp>
            <p:nvSpPr>
              <p:cNvPr id="14" name="Rectangle 13"/>
              <p:cNvSpPr/>
              <p:nvPr/>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p:nvSpPr>
            <p:spPr>
              <a:xfrm>
                <a:off x="0" y="6345384"/>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9" name="TextBox 8"/>
            <p:cNvSpPr txBox="1"/>
            <p:nvPr/>
          </p:nvSpPr>
          <p:spPr>
            <a:xfrm>
              <a:off x="8460432" y="-16351"/>
              <a:ext cx="539552" cy="276999"/>
            </a:xfrm>
            <a:prstGeom prst="rect">
              <a:avLst/>
            </a:prstGeom>
            <a:noFill/>
          </p:spPr>
          <p:txBody>
            <a:bodyPr wrap="square" rtlCol="0">
              <a:spAutoFit/>
            </a:bodyPr>
            <a:lstStyle/>
            <a:p>
              <a:r>
                <a:rPr lang="en-CA" sz="1200" b="0" dirty="0" smtClean="0">
                  <a:solidFill>
                    <a:schemeClr val="bg1"/>
                  </a:solidFill>
                </a:rPr>
                <a:t>V4</a:t>
              </a:r>
              <a:endParaRPr lang="en-CA" sz="1200" b="0" dirty="0">
                <a:solidFill>
                  <a:schemeClr val="bg1"/>
                </a:solidFill>
              </a:endParaRPr>
            </a:p>
          </p:txBody>
        </p:sp>
      </p:grpSp>
    </p:spTree>
    <p:extLst>
      <p:ext uri="{BB962C8B-B14F-4D97-AF65-F5344CB8AC3E}">
        <p14:creationId xmlns:p14="http://schemas.microsoft.com/office/powerpoint/2010/main" val="259085438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634646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81378386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1424393781"/>
      </p:ext>
    </p:extLst>
  </p:cSld>
  <p:clrMapOvr>
    <a:masterClrMapping/>
  </p:clrMapOvr>
  <p:timing>
    <p:tnLst>
      <p:par>
        <p:cTn id="1" dur="indefinite" restart="never" nodeType="tmRoot"/>
      </p:par>
    </p:tnLst>
  </p:timing>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126284838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4162023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11981668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78207252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119922328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329674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3340713"/>
      </p:ext>
    </p:extLst>
  </p:cSld>
  <p:clrMapOvr>
    <a:masterClrMapping/>
  </p:clrMapOvr>
  <p:timing>
    <p:tnLst>
      <p:par>
        <p:cTn id="1" dur="indefinite" restart="never" nodeType="tmRoot"/>
      </p:par>
    </p:tnLst>
  </p:timing>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347217518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638966"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350373" y="1173398"/>
            <a:ext cx="7233778"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1376967336"/>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60">
          <p15:clr>
            <a:srgbClr val="FBAE40"/>
          </p15:clr>
        </p15:guide>
        <p15:guide id="2" pos="839">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331913" y="1174157"/>
            <a:ext cx="7283640"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6" y="1174157"/>
            <a:ext cx="646915"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39624607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839">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36877287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390107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9659292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56593444"/>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smtClean="0">
                <a:solidFill>
                  <a:srgbClr val="FFFFFF"/>
                </a:solidFill>
              </a:rPr>
              <a:t>The following are sample activities that will be conducted by Info-Tech analysts with your team:</a:t>
            </a:r>
            <a:endParaRPr lang="en-US" sz="1400" b="1" dirty="0">
              <a:solidFill>
                <a:srgbClr val="FFFFFF"/>
              </a:solidFill>
            </a:endParaRP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808552183"/>
      </p:ext>
    </p:extLst>
  </p:cSld>
  <p:clrMapOvr>
    <a:masterClrMapping/>
  </p:clrMapOvr>
  <p:timing>
    <p:tnLst>
      <p:par>
        <p:cTn id="1" dur="indefinite" restart="never" nodeType="tmRoot"/>
      </p:par>
    </p:tnLst>
  </p:timing>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2024447149"/>
      </p:ext>
    </p:extLst>
  </p:cSld>
  <p:clrMapOvr>
    <a:masterClrMapping/>
  </p:clrMapOvr>
  <p:timing>
    <p:tnLst>
      <p:par>
        <p:cTn id="1" dur="indefinite" restart="never" nodeType="tmRoot"/>
      </p:par>
    </p:tnLst>
  </p:timing>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554555737"/>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863588" y="260648"/>
            <a:ext cx="8013712"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6" name="Pentagon 5"/>
          <p:cNvSpPr/>
          <p:nvPr userDrawn="1"/>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 name="Text Placeholder 20"/>
          <p:cNvSpPr>
            <a:spLocks noGrp="1"/>
          </p:cNvSpPr>
          <p:nvPr>
            <p:ph type="body" sz="quarter" idx="12"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3011989618"/>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1950381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317393425"/>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324044282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3864"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26139558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61009421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426949457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2019040"/>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21" Type="http://schemas.openxmlformats.org/officeDocument/2006/relationships/slideLayout" Target="../slideLayouts/slideLayout34.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slideLayout" Target="../slideLayouts/slideLayout33.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slideLayout" Target="../slideLayouts/slideLayout3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145832713"/>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800" r:id="rId9"/>
    <p:sldLayoutId id="2147483804" r:id="rId10"/>
    <p:sldLayoutId id="2147483805" r:id="rId11"/>
    <p:sldLayoutId id="2147483806" r:id="rId12"/>
    <p:sldLayoutId id="2147483808" r:id="rId13"/>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75552855"/>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 id="2147483826" r:id="rId16"/>
    <p:sldLayoutId id="2147483827" r:id="rId17"/>
    <p:sldLayoutId id="2147483828" r:id="rId18"/>
    <p:sldLayoutId id="2147483829" r:id="rId19"/>
    <p:sldLayoutId id="2147483830" r:id="rId20"/>
    <p:sldLayoutId id="2147483831" r:id="rId2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hyperlink" Target="https://www.infotech.com/research/ss/define-the-information-security-risk-tolerance-level" TargetMode="External"/><Relationship Id="rId7"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hyperlink" Target="https://www.infotech.com/research/ss/build-an-information-security-strategy" TargetMode="External"/><Relationship Id="rId5" Type="http://schemas.openxmlformats.org/officeDocument/2006/relationships/hyperlink" Target="http://www.infotech.com/research/ss/develop-and-implement-a-security-risk-management-program" TargetMode="External"/><Relationship Id="rId10" Type="http://schemas.openxmlformats.org/officeDocument/2006/relationships/image" Target="../media/image23.png"/><Relationship Id="rId4" Type="http://schemas.openxmlformats.org/officeDocument/2006/relationships/hyperlink" Target="https://www.infotech.com/research/ss/optimize-security-mitigation-effectiveness-using-stride" TargetMode="External"/><Relationship Id="rId9"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_rels/slide1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7.xml"/><Relationship Id="rId1" Type="http://schemas.openxmlformats.org/officeDocument/2006/relationships/slideLayout" Target="../slideLayouts/slideLayout34.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image" Target="../media/image35.png"/></Relationships>
</file>

<file path=ppt/slides/_rels/slide17.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774700" y="2814918"/>
            <a:ext cx="7454900" cy="901047"/>
          </a:xfrm>
        </p:spPr>
        <p:txBody>
          <a:bodyPr/>
          <a:lstStyle/>
          <a:p>
            <a:r>
              <a:rPr lang="en-US" dirty="0"/>
              <a:t>Build</a:t>
            </a:r>
            <a:r>
              <a:rPr lang="en-US"/>
              <a:t>, </a:t>
            </a:r>
            <a:r>
              <a:rPr lang="en-US" smtClean="0"/>
              <a:t>Optimize</a:t>
            </a:r>
            <a:r>
              <a:rPr lang="en-US" dirty="0"/>
              <a:t>,</a:t>
            </a:r>
            <a:r>
              <a:rPr lang="en-US"/>
              <a:t> and Present a Risk-Based Security </a:t>
            </a:r>
            <a:r>
              <a:rPr lang="en-US" smtClean="0"/>
              <a:t>Budget</a:t>
            </a:r>
            <a:endParaRPr lang="en-US" dirty="0"/>
          </a:p>
        </p:txBody>
      </p:sp>
      <p:sp>
        <p:nvSpPr>
          <p:cNvPr id="3" name="Text Placeholder 2"/>
          <p:cNvSpPr>
            <a:spLocks noGrp="1"/>
          </p:cNvSpPr>
          <p:nvPr>
            <p:ph type="body" sz="quarter" idx="16"/>
          </p:nvPr>
        </p:nvSpPr>
        <p:spPr/>
        <p:txBody>
          <a:bodyPr/>
          <a:lstStyle/>
          <a:p>
            <a:r>
              <a:rPr lang="en-US"/>
              <a:t>Get the budget you deserve.</a:t>
            </a:r>
            <a:endParaRPr lang="en-US" dirty="0"/>
          </a:p>
        </p:txBody>
      </p:sp>
      <p:pic>
        <p:nvPicPr>
          <p:cNvPr id="5" name="Picture 4"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2882467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Medium Efficacy Option</a:t>
            </a:r>
            <a:endParaRPr lang="en-CA" dirty="0"/>
          </a:p>
        </p:txBody>
      </p:sp>
      <p:pic>
        <p:nvPicPr>
          <p:cNvPr id="3" name="Picture 2"/>
          <p:cNvPicPr>
            <a:picLocks noChangeAspect="1"/>
          </p:cNvPicPr>
          <p:nvPr/>
        </p:nvPicPr>
        <p:blipFill>
          <a:blip r:embed="rId2"/>
          <a:stretch>
            <a:fillRect/>
          </a:stretch>
        </p:blipFill>
        <p:spPr>
          <a:xfrm>
            <a:off x="257173" y="1235075"/>
            <a:ext cx="8620125" cy="1195601"/>
          </a:xfrm>
          <a:prstGeom prst="rect">
            <a:avLst/>
          </a:prstGeom>
        </p:spPr>
      </p:pic>
      <p:sp>
        <p:nvSpPr>
          <p:cNvPr id="12" name="Rectangle 11"/>
          <p:cNvSpPr/>
          <p:nvPr/>
        </p:nvSpPr>
        <p:spPr>
          <a:xfrm>
            <a:off x="3736" y="2564084"/>
            <a:ext cx="9143999" cy="88227"/>
          </a:xfrm>
          <a:prstGeom prst="rect">
            <a:avLst/>
          </a:prstGeom>
          <a:solidFill>
            <a:schemeClr val="accent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sp>
        <p:nvSpPr>
          <p:cNvPr id="14" name="Rectangle 3"/>
          <p:cNvSpPr/>
          <p:nvPr/>
        </p:nvSpPr>
        <p:spPr>
          <a:xfrm>
            <a:off x="4571999" y="2652311"/>
            <a:ext cx="4571998" cy="38170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endParaRPr lang="en-CA" sz="2400" dirty="0">
              <a:latin typeface="+mj-lt"/>
            </a:endParaRPr>
          </a:p>
        </p:txBody>
      </p:sp>
      <p:sp>
        <p:nvSpPr>
          <p:cNvPr id="15" name="TextBox 14"/>
          <p:cNvSpPr txBox="1"/>
          <p:nvPr/>
        </p:nvSpPr>
        <p:spPr>
          <a:xfrm>
            <a:off x="4575735" y="2714507"/>
            <a:ext cx="4307414" cy="3539430"/>
          </a:xfrm>
          <a:prstGeom prst="rect">
            <a:avLst/>
          </a:prstGeom>
        </p:spPr>
        <p:txBody>
          <a:bodyPr wrap="square" rtlCol="0">
            <a:spAutoFit/>
          </a:bodyPr>
          <a:lstStyle/>
          <a:p>
            <a:r>
              <a:rPr lang="en-CA" sz="1200" dirty="0" smtClean="0">
                <a:solidFill>
                  <a:schemeClr val="bg1"/>
                </a:solidFill>
              </a:rPr>
              <a:t>For </a:t>
            </a:r>
            <a:r>
              <a:rPr lang="en-CA" sz="1200" dirty="0">
                <a:solidFill>
                  <a:schemeClr val="bg1"/>
                </a:solidFill>
              </a:rPr>
              <a:t>the medium efficacy option, consider the trade-offs between time, quality, and money:</a:t>
            </a:r>
          </a:p>
          <a:p>
            <a:endParaRPr lang="en-CA" sz="1200" dirty="0">
              <a:solidFill>
                <a:schemeClr val="bg1"/>
              </a:solidFill>
            </a:endParaRPr>
          </a:p>
          <a:p>
            <a:pPr marL="171450" indent="-171450">
              <a:buFont typeface="Arial" panose="020B0604020202020204" pitchFamily="34" charset="0"/>
              <a:buChar char="•"/>
            </a:pPr>
            <a:r>
              <a:rPr lang="en-CA" sz="1200" b="1" dirty="0">
                <a:solidFill>
                  <a:schemeClr val="bg1"/>
                </a:solidFill>
              </a:rPr>
              <a:t>Quality: </a:t>
            </a:r>
            <a:r>
              <a:rPr lang="en-CA" sz="1200" dirty="0">
                <a:solidFill>
                  <a:schemeClr val="bg1"/>
                </a:solidFill>
              </a:rPr>
              <a:t>Am I looking to build a </a:t>
            </a:r>
            <a:r>
              <a:rPr lang="en-CA" sz="1200" dirty="0" smtClean="0">
                <a:solidFill>
                  <a:schemeClr val="bg1"/>
                </a:solidFill>
              </a:rPr>
              <a:t>highly defensible </a:t>
            </a:r>
            <a:r>
              <a:rPr lang="en-CA" sz="1200" dirty="0">
                <a:solidFill>
                  <a:schemeClr val="bg1"/>
                </a:solidFill>
              </a:rPr>
              <a:t>budget that demonstrates the effectiveness of my controls?</a:t>
            </a:r>
          </a:p>
          <a:p>
            <a:pPr marL="628650" lvl="1" indent="-171450">
              <a:buFont typeface="Courier New" panose="02070309020205020404" pitchFamily="49" charset="0"/>
              <a:buChar char="o"/>
            </a:pPr>
            <a:r>
              <a:rPr lang="en-CA" sz="1200" dirty="0">
                <a:solidFill>
                  <a:schemeClr val="bg1"/>
                </a:solidFill>
              </a:rPr>
              <a:t>Consider the high efficacy option.</a:t>
            </a:r>
          </a:p>
          <a:p>
            <a:pPr algn="ctr">
              <a:spcBef>
                <a:spcPts val="600"/>
              </a:spcBef>
              <a:spcAft>
                <a:spcPts val="600"/>
              </a:spcAft>
            </a:pPr>
            <a:r>
              <a:rPr lang="en-CA" sz="1200" dirty="0" smtClean="0">
                <a:solidFill>
                  <a:schemeClr val="bg1"/>
                </a:solidFill>
              </a:rPr>
              <a:t>OR</a:t>
            </a:r>
            <a:endParaRPr lang="en-CA" sz="1200" dirty="0">
              <a:solidFill>
                <a:schemeClr val="bg1"/>
              </a:solidFill>
            </a:endParaRPr>
          </a:p>
          <a:p>
            <a:pPr marL="171450" indent="-171450">
              <a:buFont typeface="Arial" panose="020B0604020202020204" pitchFamily="34" charset="0"/>
              <a:buChar char="•"/>
            </a:pPr>
            <a:r>
              <a:rPr lang="en-CA" sz="1200" b="1" dirty="0" smtClean="0">
                <a:solidFill>
                  <a:schemeClr val="bg1"/>
                </a:solidFill>
              </a:rPr>
              <a:t>Money</a:t>
            </a:r>
            <a:r>
              <a:rPr lang="en-CA" sz="1200" b="1" dirty="0">
                <a:solidFill>
                  <a:schemeClr val="bg1"/>
                </a:solidFill>
              </a:rPr>
              <a:t>: </a:t>
            </a:r>
            <a:r>
              <a:rPr lang="en-CA" sz="1200" dirty="0">
                <a:solidFill>
                  <a:schemeClr val="bg1"/>
                </a:solidFill>
              </a:rPr>
              <a:t>Do I find that security can be difficult to justify at </a:t>
            </a:r>
            <a:r>
              <a:rPr lang="en-CA" sz="1200" dirty="0" smtClean="0">
                <a:solidFill>
                  <a:schemeClr val="bg1"/>
                </a:solidFill>
              </a:rPr>
              <a:t>times </a:t>
            </a:r>
            <a:r>
              <a:rPr lang="en-CA" sz="1200" dirty="0">
                <a:solidFill>
                  <a:schemeClr val="bg1"/>
                </a:solidFill>
              </a:rPr>
              <a:t>but overall has the support of the business? </a:t>
            </a:r>
          </a:p>
          <a:p>
            <a:pPr marL="171450" indent="-171450">
              <a:buFont typeface="Arial" panose="020B0604020202020204" pitchFamily="34" charset="0"/>
              <a:buChar char="•"/>
            </a:pPr>
            <a:r>
              <a:rPr lang="en-CA" sz="1200" b="1" dirty="0">
                <a:solidFill>
                  <a:schemeClr val="bg1"/>
                </a:solidFill>
              </a:rPr>
              <a:t>Time: </a:t>
            </a:r>
            <a:r>
              <a:rPr lang="en-CA" sz="1200" dirty="0">
                <a:solidFill>
                  <a:schemeClr val="bg1"/>
                </a:solidFill>
              </a:rPr>
              <a:t>Am I too </a:t>
            </a:r>
            <a:r>
              <a:rPr lang="en-CA" sz="1200" dirty="0" smtClean="0">
                <a:solidFill>
                  <a:schemeClr val="bg1"/>
                </a:solidFill>
              </a:rPr>
              <a:t>time constrained </a:t>
            </a:r>
            <a:r>
              <a:rPr lang="en-CA" sz="1200" dirty="0">
                <a:solidFill>
                  <a:schemeClr val="bg1"/>
                </a:solidFill>
              </a:rPr>
              <a:t>to perform in-depth budget &amp; risk analysis, but </a:t>
            </a:r>
            <a:r>
              <a:rPr lang="en-CA" sz="1200" dirty="0" smtClean="0">
                <a:solidFill>
                  <a:schemeClr val="bg1"/>
                </a:solidFill>
              </a:rPr>
              <a:t>I still </a:t>
            </a:r>
            <a:r>
              <a:rPr lang="en-CA" sz="1200" dirty="0">
                <a:solidFill>
                  <a:schemeClr val="bg1"/>
                </a:solidFill>
              </a:rPr>
              <a:t>want some evaluation of mitigations?</a:t>
            </a:r>
          </a:p>
          <a:p>
            <a:pPr marL="628650" lvl="1" indent="-171450">
              <a:buFont typeface="Courier New" panose="02070309020205020404" pitchFamily="49" charset="0"/>
              <a:buChar char="o"/>
            </a:pPr>
            <a:r>
              <a:rPr lang="en-CA" sz="1200" dirty="0">
                <a:solidFill>
                  <a:schemeClr val="bg1"/>
                </a:solidFill>
              </a:rPr>
              <a:t>Consider the medium efficacy option</a:t>
            </a:r>
            <a:r>
              <a:rPr lang="en-CA" sz="1200" dirty="0" smtClean="0">
                <a:solidFill>
                  <a:schemeClr val="bg1"/>
                </a:solidFill>
              </a:rPr>
              <a:t>.</a:t>
            </a:r>
            <a:endParaRPr lang="en-CA" sz="1200" dirty="0">
              <a:solidFill>
                <a:schemeClr val="bg1"/>
              </a:solidFill>
            </a:endParaRPr>
          </a:p>
          <a:p>
            <a:pPr algn="ctr">
              <a:spcBef>
                <a:spcPts val="600"/>
              </a:spcBef>
              <a:spcAft>
                <a:spcPts val="600"/>
              </a:spcAft>
            </a:pPr>
            <a:r>
              <a:rPr lang="en-CA" sz="1200" dirty="0">
                <a:solidFill>
                  <a:schemeClr val="bg1"/>
                </a:solidFill>
              </a:rPr>
              <a:t>OR</a:t>
            </a:r>
          </a:p>
          <a:p>
            <a:pPr marL="171450" indent="-171450">
              <a:buFont typeface="Arial" panose="020B0604020202020204" pitchFamily="34" charset="0"/>
              <a:buChar char="•"/>
            </a:pPr>
            <a:r>
              <a:rPr lang="en-CA" sz="1200" b="1" dirty="0">
                <a:solidFill>
                  <a:schemeClr val="bg1"/>
                </a:solidFill>
              </a:rPr>
              <a:t>Money &amp; Time: </a:t>
            </a:r>
            <a:r>
              <a:rPr lang="en-CA" sz="1200" dirty="0">
                <a:solidFill>
                  <a:schemeClr val="bg1"/>
                </a:solidFill>
              </a:rPr>
              <a:t>Am I able to get security spend approved easily and need to complete a budget quickly?</a:t>
            </a:r>
          </a:p>
          <a:p>
            <a:pPr marL="628650" lvl="1" indent="-171450">
              <a:buFont typeface="Courier New" panose="02070309020205020404" pitchFamily="49" charset="0"/>
              <a:buChar char="o"/>
            </a:pPr>
            <a:r>
              <a:rPr lang="en-CA" sz="1200" dirty="0">
                <a:solidFill>
                  <a:schemeClr val="bg1"/>
                </a:solidFill>
              </a:rPr>
              <a:t>Consider the low efficacy option.</a:t>
            </a:r>
          </a:p>
        </p:txBody>
      </p:sp>
      <p:sp>
        <p:nvSpPr>
          <p:cNvPr id="7" name="TextBox 6"/>
          <p:cNvSpPr txBox="1"/>
          <p:nvPr/>
        </p:nvSpPr>
        <p:spPr>
          <a:xfrm>
            <a:off x="257173" y="3330060"/>
            <a:ext cx="4314825" cy="2385268"/>
          </a:xfrm>
          <a:prstGeom prst="rect">
            <a:avLst/>
          </a:prstGeom>
        </p:spPr>
        <p:txBody>
          <a:bodyPr wrap="square" rtlCol="0">
            <a:spAutoFit/>
          </a:bodyPr>
          <a:lstStyle/>
          <a:p>
            <a:pPr>
              <a:spcAft>
                <a:spcPts val="600"/>
              </a:spcAft>
            </a:pPr>
            <a:r>
              <a:rPr lang="en-CA" sz="1200" dirty="0"/>
              <a:t>This option allows for a budget to be built with </a:t>
            </a:r>
            <a:r>
              <a:rPr lang="en-CA" sz="1200" b="1" dirty="0"/>
              <a:t>some defensibility, but without the depth</a:t>
            </a:r>
            <a:r>
              <a:rPr lang="en-CA" sz="1200" dirty="0"/>
              <a:t> that the high efficacy option includes. This includes:</a:t>
            </a:r>
          </a:p>
          <a:p>
            <a:pPr marL="171450" indent="-171450">
              <a:buFont typeface="Arial" panose="020B0604020202020204" pitchFamily="34" charset="0"/>
              <a:buChar char="•"/>
            </a:pPr>
            <a:r>
              <a:rPr lang="en-CA" sz="1200" dirty="0"/>
              <a:t>Performing a mitigation effectiveness </a:t>
            </a:r>
            <a:r>
              <a:rPr lang="en-CA" sz="1200" dirty="0" smtClean="0"/>
              <a:t>assessment </a:t>
            </a:r>
            <a:r>
              <a:rPr lang="en-CA" sz="1200" dirty="0"/>
              <a:t>so that, at minimum, an understanding of the security controls and their ability to mitigate against the organizational threat model is well understood.</a:t>
            </a:r>
          </a:p>
          <a:p>
            <a:pPr marL="171450" indent="-171450">
              <a:buFont typeface="Arial" panose="020B0604020202020204" pitchFamily="34" charset="0"/>
              <a:buChar char="•"/>
            </a:pPr>
            <a:endParaRPr lang="en-CA" sz="1200" dirty="0"/>
          </a:p>
          <a:p>
            <a:r>
              <a:rPr lang="en-CA" sz="1200" dirty="0"/>
              <a:t>This allows </a:t>
            </a:r>
            <a:r>
              <a:rPr lang="en-CA" sz="1200" dirty="0" smtClean="0"/>
              <a:t>for </a:t>
            </a:r>
            <a:r>
              <a:rPr lang="en-CA" sz="1200" dirty="0"/>
              <a:t>a budget that needs less </a:t>
            </a:r>
            <a:r>
              <a:rPr lang="en-CA" sz="1200" dirty="0" smtClean="0"/>
              <a:t>of the </a:t>
            </a:r>
            <a:r>
              <a:rPr lang="en-CA" sz="1200" dirty="0" err="1" smtClean="0"/>
              <a:t>prework</a:t>
            </a:r>
            <a:r>
              <a:rPr lang="en-CA" sz="1200" dirty="0" smtClean="0"/>
              <a:t> </a:t>
            </a:r>
            <a:r>
              <a:rPr lang="en-CA" sz="1200" dirty="0"/>
              <a:t>involved with building a risk </a:t>
            </a:r>
            <a:r>
              <a:rPr lang="en-CA" sz="1200" dirty="0" smtClean="0"/>
              <a:t>model </a:t>
            </a:r>
            <a:r>
              <a:rPr lang="en-CA" sz="1200" dirty="0"/>
              <a:t>and </a:t>
            </a:r>
            <a:r>
              <a:rPr lang="en-CA" sz="1200" dirty="0" smtClean="0"/>
              <a:t>still </a:t>
            </a:r>
            <a:r>
              <a:rPr lang="en-CA" sz="1200" dirty="0"/>
              <a:t>provides a defensible model that demonstrates </a:t>
            </a:r>
            <a:r>
              <a:rPr lang="en-CA" sz="1200" dirty="0" smtClean="0"/>
              <a:t>the </a:t>
            </a:r>
            <a:r>
              <a:rPr lang="en-CA" sz="1200" dirty="0"/>
              <a:t>effectiveness of security controls.</a:t>
            </a:r>
          </a:p>
        </p:txBody>
      </p:sp>
    </p:spTree>
    <p:extLst>
      <p:ext uri="{BB962C8B-B14F-4D97-AF65-F5344CB8AC3E}">
        <p14:creationId xmlns:p14="http://schemas.microsoft.com/office/powerpoint/2010/main" val="2533245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Low Efficacy Option</a:t>
            </a:r>
            <a:endParaRPr lang="en-CA" dirty="0"/>
          </a:p>
        </p:txBody>
      </p:sp>
      <p:pic>
        <p:nvPicPr>
          <p:cNvPr id="3" name="Picture 2"/>
          <p:cNvPicPr>
            <a:picLocks noChangeAspect="1"/>
          </p:cNvPicPr>
          <p:nvPr/>
        </p:nvPicPr>
        <p:blipFill>
          <a:blip r:embed="rId2"/>
          <a:stretch>
            <a:fillRect/>
          </a:stretch>
        </p:blipFill>
        <p:spPr>
          <a:xfrm>
            <a:off x="257175" y="1133474"/>
            <a:ext cx="8620124" cy="1195601"/>
          </a:xfrm>
          <a:prstGeom prst="rect">
            <a:avLst/>
          </a:prstGeom>
        </p:spPr>
      </p:pic>
      <p:sp>
        <p:nvSpPr>
          <p:cNvPr id="11" name="Rectangle 10"/>
          <p:cNvSpPr/>
          <p:nvPr/>
        </p:nvSpPr>
        <p:spPr>
          <a:xfrm>
            <a:off x="3737" y="2441780"/>
            <a:ext cx="9143999" cy="88227"/>
          </a:xfrm>
          <a:prstGeom prst="rect">
            <a:avLst/>
          </a:prstGeom>
          <a:solidFill>
            <a:schemeClr val="accent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sp>
        <p:nvSpPr>
          <p:cNvPr id="15" name="Rectangle 3"/>
          <p:cNvSpPr/>
          <p:nvPr/>
        </p:nvSpPr>
        <p:spPr>
          <a:xfrm>
            <a:off x="4571999" y="2530007"/>
            <a:ext cx="4571998" cy="3786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endParaRPr lang="en-CA" sz="2400" dirty="0">
              <a:latin typeface="+mj-lt"/>
            </a:endParaRPr>
          </a:p>
        </p:txBody>
      </p:sp>
      <p:sp>
        <p:nvSpPr>
          <p:cNvPr id="16" name="TextBox 15"/>
          <p:cNvSpPr txBox="1"/>
          <p:nvPr/>
        </p:nvSpPr>
        <p:spPr>
          <a:xfrm>
            <a:off x="4571999" y="3084242"/>
            <a:ext cx="4307414" cy="2677656"/>
          </a:xfrm>
          <a:prstGeom prst="rect">
            <a:avLst/>
          </a:prstGeom>
        </p:spPr>
        <p:txBody>
          <a:bodyPr wrap="square" rtlCol="0">
            <a:spAutoFit/>
          </a:bodyPr>
          <a:lstStyle/>
          <a:p>
            <a:r>
              <a:rPr lang="en-CA" sz="1200" dirty="0">
                <a:solidFill>
                  <a:schemeClr val="bg1"/>
                </a:solidFill>
              </a:rPr>
              <a:t>A </a:t>
            </a:r>
            <a:r>
              <a:rPr lang="en-CA" sz="1200" dirty="0" smtClean="0">
                <a:solidFill>
                  <a:schemeClr val="bg1"/>
                </a:solidFill>
              </a:rPr>
              <a:t>low </a:t>
            </a:r>
            <a:r>
              <a:rPr lang="en-CA" sz="1200" dirty="0">
                <a:solidFill>
                  <a:schemeClr val="bg1"/>
                </a:solidFill>
              </a:rPr>
              <a:t>efficacy budget </a:t>
            </a:r>
            <a:r>
              <a:rPr lang="en-CA" sz="1200" dirty="0" smtClean="0">
                <a:solidFill>
                  <a:schemeClr val="bg1"/>
                </a:solidFill>
              </a:rPr>
              <a:t>is </a:t>
            </a:r>
            <a:r>
              <a:rPr lang="en-CA" sz="1200" dirty="0">
                <a:solidFill>
                  <a:schemeClr val="bg1"/>
                </a:solidFill>
              </a:rPr>
              <a:t>for you if you say </a:t>
            </a:r>
            <a:r>
              <a:rPr lang="en-CA" sz="1200" i="1" dirty="0">
                <a:solidFill>
                  <a:schemeClr val="bg1"/>
                </a:solidFill>
              </a:rPr>
              <a:t>yes</a:t>
            </a:r>
            <a:r>
              <a:rPr lang="en-CA" sz="1200" dirty="0">
                <a:solidFill>
                  <a:schemeClr val="bg1"/>
                </a:solidFill>
              </a:rPr>
              <a:t> to most of these </a:t>
            </a:r>
            <a:r>
              <a:rPr lang="en-CA" sz="1200" dirty="0" smtClean="0">
                <a:solidFill>
                  <a:schemeClr val="bg1"/>
                </a:solidFill>
              </a:rPr>
              <a:t>questions:</a:t>
            </a:r>
            <a:endParaRPr lang="en-CA" sz="1200" dirty="0">
              <a:solidFill>
                <a:schemeClr val="bg1"/>
              </a:solidFill>
            </a:endParaRPr>
          </a:p>
          <a:p>
            <a:endParaRPr lang="en-CA" sz="1200" dirty="0">
              <a:solidFill>
                <a:schemeClr val="bg1"/>
              </a:solidFill>
            </a:endParaRPr>
          </a:p>
          <a:p>
            <a:pPr marL="171450" indent="-171450">
              <a:buFont typeface="Arial" panose="020B0604020202020204" pitchFamily="34" charset="0"/>
              <a:buChar char="•"/>
            </a:pPr>
            <a:r>
              <a:rPr lang="en-CA" sz="1200" dirty="0">
                <a:solidFill>
                  <a:schemeClr val="bg1"/>
                </a:solidFill>
              </a:rPr>
              <a:t>Are my business stakeholders supporters of security?</a:t>
            </a:r>
          </a:p>
          <a:p>
            <a:pPr marL="171450" indent="-171450">
              <a:buFont typeface="Arial" panose="020B0604020202020204" pitchFamily="34" charset="0"/>
              <a:buChar char="•"/>
            </a:pPr>
            <a:r>
              <a:rPr lang="en-CA" sz="1200" dirty="0">
                <a:solidFill>
                  <a:schemeClr val="bg1"/>
                </a:solidFill>
              </a:rPr>
              <a:t>Does my culture not allow for in-depth analysis during budgeting?</a:t>
            </a:r>
          </a:p>
          <a:p>
            <a:pPr marL="171450" indent="-171450">
              <a:buFont typeface="Arial" panose="020B0604020202020204" pitchFamily="34" charset="0"/>
              <a:buChar char="•"/>
            </a:pPr>
            <a:r>
              <a:rPr lang="en-CA" sz="1200" dirty="0">
                <a:solidFill>
                  <a:schemeClr val="bg1"/>
                </a:solidFill>
              </a:rPr>
              <a:t>Is it easy to secure funding for new projects and initiatives?</a:t>
            </a:r>
          </a:p>
          <a:p>
            <a:pPr marL="171450" indent="-171450">
              <a:buFont typeface="Arial" panose="020B0604020202020204" pitchFamily="34" charset="0"/>
              <a:buChar char="•"/>
            </a:pPr>
            <a:r>
              <a:rPr lang="en-CA" sz="1200" dirty="0">
                <a:solidFill>
                  <a:schemeClr val="bg1"/>
                </a:solidFill>
              </a:rPr>
              <a:t>Have I found previous security budgets easy to justify and get approved?</a:t>
            </a:r>
          </a:p>
          <a:p>
            <a:pPr marL="171450" indent="-171450">
              <a:buFont typeface="Arial" panose="020B0604020202020204" pitchFamily="34" charset="0"/>
              <a:buChar char="•"/>
            </a:pPr>
            <a:r>
              <a:rPr lang="en-CA" sz="1200" dirty="0">
                <a:solidFill>
                  <a:schemeClr val="bg1"/>
                </a:solidFill>
              </a:rPr>
              <a:t>Am I too </a:t>
            </a:r>
            <a:r>
              <a:rPr lang="en-CA" sz="1200" dirty="0" smtClean="0">
                <a:solidFill>
                  <a:schemeClr val="bg1"/>
                </a:solidFill>
              </a:rPr>
              <a:t>time constrained </a:t>
            </a:r>
            <a:r>
              <a:rPr lang="en-CA" sz="1200" dirty="0">
                <a:solidFill>
                  <a:schemeClr val="bg1"/>
                </a:solidFill>
              </a:rPr>
              <a:t>to complete any of the other efficacy options and need to complete my budget as soon as possible?</a:t>
            </a:r>
          </a:p>
          <a:p>
            <a:pPr marL="171450" indent="-171450">
              <a:buFont typeface="Arial" panose="020B0604020202020204" pitchFamily="34" charset="0"/>
              <a:buChar char="•"/>
            </a:pPr>
            <a:endParaRPr lang="en-CA" sz="1200" dirty="0">
              <a:solidFill>
                <a:schemeClr val="bg1"/>
              </a:solidFill>
            </a:endParaRPr>
          </a:p>
        </p:txBody>
      </p:sp>
      <p:sp>
        <p:nvSpPr>
          <p:cNvPr id="7" name="TextBox 6"/>
          <p:cNvSpPr txBox="1"/>
          <p:nvPr/>
        </p:nvSpPr>
        <p:spPr>
          <a:xfrm>
            <a:off x="260911" y="3361241"/>
            <a:ext cx="4314825" cy="1938992"/>
          </a:xfrm>
          <a:prstGeom prst="rect">
            <a:avLst/>
          </a:prstGeom>
        </p:spPr>
        <p:txBody>
          <a:bodyPr wrap="square" rtlCol="0">
            <a:spAutoFit/>
          </a:bodyPr>
          <a:lstStyle/>
          <a:p>
            <a:r>
              <a:rPr lang="en-CA" sz="1200" dirty="0"/>
              <a:t>This option allows </a:t>
            </a:r>
            <a:r>
              <a:rPr lang="en-CA" sz="1200" dirty="0" smtClean="0"/>
              <a:t>you </a:t>
            </a:r>
            <a:r>
              <a:rPr lang="en-CA" sz="1200" dirty="0"/>
              <a:t>to go directly </a:t>
            </a:r>
            <a:r>
              <a:rPr lang="en-CA" sz="1200" dirty="0" smtClean="0"/>
              <a:t>to building </a:t>
            </a:r>
            <a:r>
              <a:rPr lang="en-CA" sz="1200" dirty="0"/>
              <a:t>the budget itself. While it does not </a:t>
            </a:r>
            <a:r>
              <a:rPr lang="en-CA" sz="1200" dirty="0" smtClean="0"/>
              <a:t>include </a:t>
            </a:r>
            <a:r>
              <a:rPr lang="en-CA" sz="1200" dirty="0"/>
              <a:t>an evaluation of the risk or an overview into the effectiveness of controls, you can still take advantage of the </a:t>
            </a:r>
            <a:r>
              <a:rPr lang="en-CA" sz="1200" i="1" dirty="0"/>
              <a:t>Security </a:t>
            </a:r>
            <a:r>
              <a:rPr lang="en-CA" sz="1200" i="1" dirty="0" smtClean="0"/>
              <a:t>Budgeting Tool</a:t>
            </a:r>
            <a:r>
              <a:rPr lang="en-CA" sz="1200" dirty="0" smtClean="0"/>
              <a:t> and </a:t>
            </a:r>
            <a:r>
              <a:rPr lang="en-CA" sz="1200" dirty="0"/>
              <a:t>accompanying presentation templates.</a:t>
            </a:r>
          </a:p>
          <a:p>
            <a:endParaRPr lang="en-CA" sz="1200" dirty="0"/>
          </a:p>
          <a:p>
            <a:r>
              <a:rPr lang="en-CA" sz="1200" dirty="0"/>
              <a:t>Here, we will focus solely on how to build the budget </a:t>
            </a:r>
            <a:r>
              <a:rPr lang="en-CA" sz="1200" dirty="0" smtClean="0"/>
              <a:t>and </a:t>
            </a:r>
            <a:r>
              <a:rPr lang="en-CA" sz="1200" dirty="0"/>
              <a:t>how to present it. This is ideal for organizations that do not require their budgets to have a high degree of defensibility and where obtaining security funds </a:t>
            </a:r>
            <a:r>
              <a:rPr lang="en-CA" sz="1200" dirty="0" smtClean="0"/>
              <a:t>is </a:t>
            </a:r>
            <a:r>
              <a:rPr lang="en-CA" sz="1200" dirty="0"/>
              <a:t>easier.</a:t>
            </a:r>
          </a:p>
        </p:txBody>
      </p:sp>
    </p:spTree>
    <p:extLst>
      <p:ext uri="{BB962C8B-B14F-4D97-AF65-F5344CB8AC3E}">
        <p14:creationId xmlns:p14="http://schemas.microsoft.com/office/powerpoint/2010/main" val="2612924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With Info-Tech’s approach, determine the efficacy option you need early in the process</a:t>
            </a:r>
            <a:endParaRPr lang="en-CA" dirty="0"/>
          </a:p>
        </p:txBody>
      </p:sp>
      <p:sp>
        <p:nvSpPr>
          <p:cNvPr id="4" name="TextBox 3"/>
          <p:cNvSpPr txBox="1"/>
          <p:nvPr/>
        </p:nvSpPr>
        <p:spPr>
          <a:xfrm>
            <a:off x="257175" y="1338734"/>
            <a:ext cx="5132122" cy="1754326"/>
          </a:xfrm>
          <a:prstGeom prst="rect">
            <a:avLst/>
          </a:prstGeom>
        </p:spPr>
        <p:txBody>
          <a:bodyPr wrap="square" rtlCol="0">
            <a:spAutoFit/>
          </a:bodyPr>
          <a:lstStyle/>
          <a:p>
            <a:r>
              <a:rPr lang="en-CA" sz="1200" b="1" dirty="0">
                <a:solidFill>
                  <a:schemeClr val="accent1"/>
                </a:solidFill>
              </a:rPr>
              <a:t>Phase 1 </a:t>
            </a:r>
            <a:r>
              <a:rPr lang="en-CA" sz="1200" dirty="0" smtClean="0"/>
              <a:t>will have you </a:t>
            </a:r>
            <a:r>
              <a:rPr lang="en-CA" sz="1200" b="1" dirty="0" smtClean="0"/>
              <a:t>immediately </a:t>
            </a:r>
            <a:r>
              <a:rPr lang="en-CA" sz="1200" b="1" dirty="0"/>
              <a:t>understand </a:t>
            </a:r>
            <a:r>
              <a:rPr lang="en-CA" sz="1200" dirty="0"/>
              <a:t>what efficacy option is needed, based upon a simple assessment.</a:t>
            </a:r>
          </a:p>
          <a:p>
            <a:pPr marL="628650" lvl="1" indent="-171450">
              <a:buFont typeface="Arial" panose="020B0604020202020204" pitchFamily="34" charset="0"/>
              <a:buChar char="•"/>
            </a:pPr>
            <a:r>
              <a:rPr lang="en-CA" sz="1200" dirty="0"/>
              <a:t>This is often the hardest problem </a:t>
            </a:r>
            <a:r>
              <a:rPr lang="en-CA" sz="1200" dirty="0" smtClean="0"/>
              <a:t>for </a:t>
            </a:r>
            <a:r>
              <a:rPr lang="en-CA" sz="1200" dirty="0"/>
              <a:t>organizations to solve, as they are unsure of what level of analysis they need to provide. </a:t>
            </a:r>
            <a:endParaRPr lang="en-CA" sz="1200" dirty="0" smtClean="0"/>
          </a:p>
          <a:p>
            <a:pPr marL="628650" lvl="1" indent="-171450">
              <a:buFont typeface="Arial" panose="020B0604020202020204" pitchFamily="34" charset="0"/>
              <a:buChar char="•"/>
            </a:pPr>
            <a:r>
              <a:rPr lang="en-CA" sz="1200" dirty="0" smtClean="0"/>
              <a:t>In </a:t>
            </a:r>
            <a:r>
              <a:rPr lang="en-CA" sz="1200" dirty="0"/>
              <a:t>some company cultures, there will be a high degree of budget defensibility </a:t>
            </a:r>
            <a:r>
              <a:rPr lang="en-CA" sz="1200" dirty="0" smtClean="0"/>
              <a:t>needed, </a:t>
            </a:r>
            <a:r>
              <a:rPr lang="en-CA" sz="1200" dirty="0"/>
              <a:t>while in other </a:t>
            </a:r>
            <a:r>
              <a:rPr lang="en-CA" sz="1200" dirty="0" smtClean="0"/>
              <a:t>cultures, </a:t>
            </a:r>
            <a:r>
              <a:rPr lang="en-CA" sz="1200" dirty="0"/>
              <a:t>there may not be the time or need for budgets to have an intense review process</a:t>
            </a:r>
            <a:r>
              <a:rPr lang="en-CA" sz="1200" dirty="0" smtClean="0"/>
              <a:t>.</a:t>
            </a:r>
            <a:endParaRPr lang="en-CA" sz="1200" dirty="0"/>
          </a:p>
          <a:p>
            <a:r>
              <a:rPr lang="en-CA" sz="1200" dirty="0" smtClean="0"/>
              <a:t>Ensure that you are putting forth the correct level of effort into building your budget by identifying the correct efficacy option.</a:t>
            </a:r>
          </a:p>
        </p:txBody>
      </p:sp>
      <p:pic>
        <p:nvPicPr>
          <p:cNvPr id="5" name="Picture 4"/>
          <p:cNvPicPr>
            <a:picLocks noChangeAspect="1"/>
          </p:cNvPicPr>
          <p:nvPr/>
        </p:nvPicPr>
        <p:blipFill>
          <a:blip r:embed="rId2"/>
          <a:stretch>
            <a:fillRect/>
          </a:stretch>
        </p:blipFill>
        <p:spPr>
          <a:xfrm>
            <a:off x="5593977" y="1214157"/>
            <a:ext cx="3177969" cy="2388141"/>
          </a:xfrm>
          <a:prstGeom prst="rect">
            <a:avLst/>
          </a:prstGeom>
          <a:effectLst>
            <a:outerShdw blurRad="50800" dist="25400" dir="2700000" algn="tl" rotWithShape="0">
              <a:prstClr val="black">
                <a:alpha val="40000"/>
              </a:prstClr>
            </a:outerShdw>
          </a:effectLst>
        </p:spPr>
      </p:pic>
      <p:sp>
        <p:nvSpPr>
          <p:cNvPr id="6" name="Rectangle 5"/>
          <p:cNvSpPr/>
          <p:nvPr/>
        </p:nvSpPr>
        <p:spPr>
          <a:xfrm>
            <a:off x="3892372" y="3730576"/>
            <a:ext cx="4879574" cy="2492990"/>
          </a:xfrm>
          <a:prstGeom prst="rect">
            <a:avLst/>
          </a:prstGeom>
        </p:spPr>
        <p:txBody>
          <a:bodyPr wrap="square">
            <a:spAutoFit/>
          </a:bodyPr>
          <a:lstStyle/>
          <a:p>
            <a:r>
              <a:rPr lang="en-CA" sz="1200" dirty="0"/>
              <a:t>Based on the </a:t>
            </a:r>
            <a:r>
              <a:rPr lang="en-CA" sz="1200" dirty="0" smtClean="0"/>
              <a:t>efficacy </a:t>
            </a:r>
            <a:r>
              <a:rPr lang="en-CA" sz="1200" dirty="0"/>
              <a:t>level that is identified, the next step is to then </a:t>
            </a:r>
            <a:r>
              <a:rPr lang="en-CA" sz="1200" b="1" dirty="0" smtClean="0"/>
              <a:t>review the requirements</a:t>
            </a:r>
            <a:r>
              <a:rPr lang="en-CA" sz="1200" dirty="0" smtClean="0"/>
              <a:t> </a:t>
            </a:r>
            <a:r>
              <a:rPr lang="en-CA" sz="1200" dirty="0"/>
              <a:t>for the </a:t>
            </a:r>
            <a:r>
              <a:rPr lang="en-CA" sz="1200" dirty="0" smtClean="0"/>
              <a:t>budget.</a:t>
            </a:r>
            <a:endParaRPr lang="en-CA" sz="1200" dirty="0"/>
          </a:p>
          <a:p>
            <a:pPr marL="171450" indent="-171450">
              <a:buFont typeface="Arial" panose="020B0604020202020204" pitchFamily="34" charset="0"/>
              <a:buChar char="•"/>
            </a:pPr>
            <a:r>
              <a:rPr lang="en-CA" sz="1200" dirty="0" smtClean="0"/>
              <a:t>Per the efficacy option, many </a:t>
            </a:r>
            <a:r>
              <a:rPr lang="en-CA" sz="1200" dirty="0"/>
              <a:t>of the requirements rely on certain established outputs, such as a defined risk tolerance or security strategy.</a:t>
            </a:r>
          </a:p>
          <a:p>
            <a:pPr marL="171450" indent="-171450">
              <a:buFont typeface="Arial" panose="020B0604020202020204" pitchFamily="34" charset="0"/>
              <a:buChar char="•"/>
            </a:pPr>
            <a:r>
              <a:rPr lang="en-CA" sz="1200" dirty="0"/>
              <a:t>If these have not been </a:t>
            </a:r>
            <a:r>
              <a:rPr lang="en-CA" sz="1200" dirty="0" smtClean="0"/>
              <a:t>developed, </a:t>
            </a:r>
            <a:r>
              <a:rPr lang="en-CA" sz="1200" dirty="0"/>
              <a:t>you may need to build some of </a:t>
            </a:r>
            <a:r>
              <a:rPr lang="en-CA" sz="1200" dirty="0" smtClean="0"/>
              <a:t>them. </a:t>
            </a:r>
            <a:r>
              <a:rPr lang="en-CA" sz="1200" dirty="0"/>
              <a:t>Info-Tech has numerous blueprints that can assist </a:t>
            </a:r>
            <a:r>
              <a:rPr lang="en-CA" sz="1200" dirty="0" smtClean="0"/>
              <a:t>you if starting from scratch, including:</a:t>
            </a:r>
            <a:endParaRPr lang="en-CA" sz="1200" dirty="0"/>
          </a:p>
          <a:p>
            <a:pPr marL="628650" lvl="1" indent="-171450">
              <a:buFont typeface="Courier New" panose="02070309020205020404" pitchFamily="49" charset="0"/>
              <a:buChar char="o"/>
            </a:pPr>
            <a:r>
              <a:rPr lang="en-CA" sz="1200" dirty="0" smtClean="0">
                <a:hlinkClick r:id="rId3"/>
              </a:rPr>
              <a:t>Define the Information Security Risk Tolerance Level</a:t>
            </a:r>
            <a:endParaRPr lang="en-CA" sz="1200" dirty="0"/>
          </a:p>
          <a:p>
            <a:pPr marL="628650" lvl="1" indent="-171450">
              <a:buFont typeface="Courier New" panose="02070309020205020404" pitchFamily="49" charset="0"/>
              <a:buChar char="o"/>
            </a:pPr>
            <a:r>
              <a:rPr lang="en-CA" sz="1200" dirty="0">
                <a:hlinkClick r:id="rId4"/>
              </a:rPr>
              <a:t>Optimize Security Mitigation Effectiveness Using STRIDE</a:t>
            </a:r>
            <a:endParaRPr lang="en-CA" sz="1200" dirty="0"/>
          </a:p>
          <a:p>
            <a:pPr marL="628650" lvl="1" indent="-171450">
              <a:buFont typeface="Courier New" panose="02070309020205020404" pitchFamily="49" charset="0"/>
              <a:buChar char="o"/>
            </a:pPr>
            <a:r>
              <a:rPr lang="en-CA" sz="1200" dirty="0">
                <a:hlinkClick r:id="rId5"/>
              </a:rPr>
              <a:t>Develop and Implement a Security Risk Management Program</a:t>
            </a:r>
            <a:endParaRPr lang="en-CA" sz="1200" dirty="0"/>
          </a:p>
          <a:p>
            <a:pPr marL="628650" lvl="1" indent="-171450">
              <a:buFont typeface="Courier New" panose="02070309020205020404" pitchFamily="49" charset="0"/>
              <a:buChar char="o"/>
            </a:pPr>
            <a:r>
              <a:rPr lang="en-CA" sz="1200" dirty="0">
                <a:hlinkClick r:id="rId6"/>
              </a:rPr>
              <a:t>Build an Information Security Strategy</a:t>
            </a:r>
          </a:p>
        </p:txBody>
      </p:sp>
      <p:pic>
        <p:nvPicPr>
          <p:cNvPr id="10" name="Picture 9"/>
          <p:cNvPicPr>
            <a:picLocks noChangeAspect="1"/>
          </p:cNvPicPr>
          <p:nvPr/>
        </p:nvPicPr>
        <p:blipFill>
          <a:blip r:embed="rId7"/>
          <a:stretch>
            <a:fillRect/>
          </a:stretch>
        </p:blipFill>
        <p:spPr>
          <a:xfrm>
            <a:off x="1618231" y="3719812"/>
            <a:ext cx="1961031" cy="1467212"/>
          </a:xfrm>
          <a:prstGeom prst="rect">
            <a:avLst/>
          </a:prstGeom>
          <a:effectLst>
            <a:outerShdw blurRad="50800" dist="25400" dir="2700000" algn="tl" rotWithShape="0">
              <a:prstClr val="black">
                <a:alpha val="40000"/>
              </a:prstClr>
            </a:outerShdw>
          </a:effectLst>
        </p:spPr>
      </p:pic>
      <p:pic>
        <p:nvPicPr>
          <p:cNvPr id="11" name="Picture 10"/>
          <p:cNvPicPr>
            <a:picLocks noChangeAspect="1"/>
          </p:cNvPicPr>
          <p:nvPr/>
        </p:nvPicPr>
        <p:blipFill>
          <a:blip r:embed="rId8"/>
          <a:stretch>
            <a:fillRect/>
          </a:stretch>
        </p:blipFill>
        <p:spPr>
          <a:xfrm>
            <a:off x="443855" y="3387144"/>
            <a:ext cx="1953915" cy="1467212"/>
          </a:xfrm>
          <a:prstGeom prst="rect">
            <a:avLst/>
          </a:prstGeom>
          <a:effectLst>
            <a:outerShdw blurRad="50800" dist="25400" dir="2700000" algn="tl" rotWithShape="0">
              <a:prstClr val="black">
                <a:alpha val="40000"/>
              </a:prstClr>
            </a:outerShdw>
          </a:effectLst>
        </p:spPr>
      </p:pic>
      <p:pic>
        <p:nvPicPr>
          <p:cNvPr id="12" name="Picture 11"/>
          <p:cNvPicPr>
            <a:picLocks noChangeAspect="1"/>
          </p:cNvPicPr>
          <p:nvPr/>
        </p:nvPicPr>
        <p:blipFill>
          <a:blip r:embed="rId9"/>
          <a:stretch>
            <a:fillRect/>
          </a:stretch>
        </p:blipFill>
        <p:spPr>
          <a:xfrm>
            <a:off x="591483" y="4243465"/>
            <a:ext cx="1969341" cy="1467212"/>
          </a:xfrm>
          <a:prstGeom prst="rect">
            <a:avLst/>
          </a:prstGeom>
          <a:effectLst>
            <a:outerShdw blurRad="50800" dist="25400" dir="2700000" algn="tl" rotWithShape="0">
              <a:prstClr val="black">
                <a:alpha val="40000"/>
              </a:prstClr>
            </a:outerShdw>
          </a:effectLst>
        </p:spPr>
      </p:pic>
      <p:pic>
        <p:nvPicPr>
          <p:cNvPr id="13" name="Picture 12"/>
          <p:cNvPicPr>
            <a:picLocks noChangeAspect="1"/>
          </p:cNvPicPr>
          <p:nvPr/>
        </p:nvPicPr>
        <p:blipFill>
          <a:blip r:embed="rId10"/>
          <a:stretch>
            <a:fillRect/>
          </a:stretch>
        </p:blipFill>
        <p:spPr>
          <a:xfrm>
            <a:off x="1781285" y="4786086"/>
            <a:ext cx="1948033" cy="1467212"/>
          </a:xfrm>
          <a:prstGeom prst="rect">
            <a:avLst/>
          </a:prstGeom>
          <a:effectLst>
            <a:outerShdw blurRad="50800" dist="25400" dir="2700000" algn="tl" rotWithShape="0">
              <a:prstClr val="black">
                <a:alpha val="40000"/>
              </a:prstClr>
            </a:outerShdw>
          </a:effectLst>
        </p:spPr>
      </p:pic>
    </p:spTree>
    <p:extLst>
      <p:ext uri="{BB962C8B-B14F-4D97-AF65-F5344CB8AC3E}">
        <p14:creationId xmlns:p14="http://schemas.microsoft.com/office/powerpoint/2010/main" val="35386861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1"/>
          <p:cNvPicPr>
            <a:picLocks noChangeAspect="1"/>
          </p:cNvPicPr>
          <p:nvPr/>
        </p:nvPicPr>
        <p:blipFill>
          <a:blip r:embed="rId2"/>
          <a:stretch>
            <a:fillRect/>
          </a:stretch>
        </p:blipFill>
        <p:spPr>
          <a:xfrm>
            <a:off x="5079288" y="1266045"/>
            <a:ext cx="2237141" cy="2050268"/>
          </a:xfrm>
          <a:prstGeom prst="rect">
            <a:avLst/>
          </a:prstGeom>
          <a:effectLst>
            <a:outerShdw blurRad="50800" dist="25400" dir="2700000" algn="tl" rotWithShape="0">
              <a:prstClr val="black">
                <a:alpha val="40000"/>
              </a:prstClr>
            </a:outerShdw>
          </a:effectLst>
        </p:spPr>
      </p:pic>
      <p:sp>
        <p:nvSpPr>
          <p:cNvPr id="2" name="Title 1"/>
          <p:cNvSpPr>
            <a:spLocks noGrp="1"/>
          </p:cNvSpPr>
          <p:nvPr>
            <p:ph type="title"/>
          </p:nvPr>
        </p:nvSpPr>
        <p:spPr/>
        <p:txBody>
          <a:bodyPr/>
          <a:lstStyle/>
          <a:p>
            <a:r>
              <a:rPr lang="en-CA" dirty="0" smtClean="0"/>
              <a:t>In phases 2 &amp; 3, you will build and then present the security budget</a:t>
            </a:r>
            <a:endParaRPr lang="en-CA" dirty="0"/>
          </a:p>
        </p:txBody>
      </p:sp>
      <p:sp>
        <p:nvSpPr>
          <p:cNvPr id="3" name="Rectangle 2"/>
          <p:cNvSpPr/>
          <p:nvPr/>
        </p:nvSpPr>
        <p:spPr>
          <a:xfrm>
            <a:off x="257173" y="1266045"/>
            <a:ext cx="4777463" cy="2308324"/>
          </a:xfrm>
          <a:prstGeom prst="rect">
            <a:avLst/>
          </a:prstGeom>
        </p:spPr>
        <p:txBody>
          <a:bodyPr wrap="square">
            <a:spAutoFit/>
          </a:bodyPr>
          <a:lstStyle/>
          <a:p>
            <a:r>
              <a:rPr lang="en-CA" sz="1200" dirty="0" smtClean="0"/>
              <a:t>In </a:t>
            </a:r>
            <a:r>
              <a:rPr lang="en-CA" sz="1200" b="1" dirty="0" smtClean="0">
                <a:solidFill>
                  <a:schemeClr val="accent1"/>
                </a:solidFill>
              </a:rPr>
              <a:t>phase </a:t>
            </a:r>
            <a:r>
              <a:rPr lang="en-CA" sz="1200" b="1" dirty="0">
                <a:solidFill>
                  <a:schemeClr val="accent1"/>
                </a:solidFill>
              </a:rPr>
              <a:t>2</a:t>
            </a:r>
            <a:r>
              <a:rPr lang="en-CA" sz="1200" dirty="0"/>
              <a:t>, start building the budget </a:t>
            </a:r>
            <a:r>
              <a:rPr lang="en-CA" sz="1200" dirty="0" smtClean="0"/>
              <a:t>using </a:t>
            </a:r>
            <a:r>
              <a:rPr lang="en-CA" sz="1200" dirty="0"/>
              <a:t>the </a:t>
            </a:r>
            <a:r>
              <a:rPr lang="en-CA" sz="1200" i="1" dirty="0"/>
              <a:t>Security Budgeting Tool</a:t>
            </a:r>
            <a:r>
              <a:rPr lang="en-CA" sz="1200" dirty="0"/>
              <a:t>.</a:t>
            </a:r>
          </a:p>
          <a:p>
            <a:pPr marL="171450" indent="-171450">
              <a:buFont typeface="Arial" panose="020B0604020202020204" pitchFamily="34" charset="0"/>
              <a:buChar char="•"/>
            </a:pPr>
            <a:r>
              <a:rPr lang="en-CA" sz="1200" dirty="0"/>
              <a:t>This tool will make creating your budget </a:t>
            </a:r>
            <a:r>
              <a:rPr lang="en-CA" sz="1200" dirty="0" smtClean="0"/>
              <a:t>straightforward</a:t>
            </a:r>
            <a:r>
              <a:rPr lang="en-CA" sz="1200" dirty="0"/>
              <a:t>. </a:t>
            </a:r>
            <a:r>
              <a:rPr lang="en-CA" sz="1200" dirty="0" smtClean="0"/>
              <a:t>Input </a:t>
            </a:r>
            <a:r>
              <a:rPr lang="en-CA" sz="1200" dirty="0"/>
              <a:t>your budget values </a:t>
            </a:r>
            <a:r>
              <a:rPr lang="en-CA" sz="1200" dirty="0" smtClean="0"/>
              <a:t>only once </a:t>
            </a:r>
            <a:r>
              <a:rPr lang="en-CA" sz="1200" dirty="0"/>
              <a:t>and </a:t>
            </a:r>
            <a:r>
              <a:rPr lang="en-CA" sz="1200" dirty="0" smtClean="0"/>
              <a:t>it will provide </a:t>
            </a:r>
            <a:r>
              <a:rPr lang="en-CA" sz="1200" dirty="0"/>
              <a:t>a series of </a:t>
            </a:r>
            <a:r>
              <a:rPr lang="en-CA" sz="1200" dirty="0" smtClean="0"/>
              <a:t>outputs, </a:t>
            </a:r>
            <a:r>
              <a:rPr lang="en-CA" sz="1200" dirty="0"/>
              <a:t>including:</a:t>
            </a:r>
          </a:p>
          <a:p>
            <a:pPr marL="628650" lvl="1" indent="-171450">
              <a:buFont typeface="Courier New" panose="02070309020205020404" pitchFamily="49" charset="0"/>
              <a:buChar char="o"/>
            </a:pPr>
            <a:r>
              <a:rPr lang="en-CA" sz="1200" dirty="0"/>
              <a:t>Three different budget </a:t>
            </a:r>
            <a:r>
              <a:rPr lang="en-CA" sz="1200" dirty="0" smtClean="0"/>
              <a:t>options: a bare minimum budget</a:t>
            </a:r>
            <a:r>
              <a:rPr lang="en-CA" sz="1200" dirty="0"/>
              <a:t>, a </a:t>
            </a:r>
            <a:r>
              <a:rPr lang="en-CA" sz="1200" dirty="0" smtClean="0"/>
              <a:t>standard practice budget</a:t>
            </a:r>
            <a:r>
              <a:rPr lang="en-CA" sz="1200" dirty="0"/>
              <a:t>, and an </a:t>
            </a:r>
            <a:r>
              <a:rPr lang="en-CA" sz="1200" dirty="0" smtClean="0"/>
              <a:t>ideal budget</a:t>
            </a:r>
            <a:r>
              <a:rPr lang="en-CA" sz="1200" dirty="0"/>
              <a:t>.</a:t>
            </a:r>
          </a:p>
          <a:p>
            <a:pPr marL="628650" lvl="1" indent="-171450">
              <a:buFont typeface="Courier New" panose="02070309020205020404" pitchFamily="49" charset="0"/>
              <a:buChar char="o"/>
            </a:pPr>
            <a:r>
              <a:rPr lang="en-CA" sz="1200" dirty="0"/>
              <a:t>Budgets based on different business capabilities.</a:t>
            </a:r>
          </a:p>
          <a:p>
            <a:pPr marL="628650" lvl="1" indent="-171450">
              <a:buFont typeface="Courier New" panose="02070309020205020404" pitchFamily="49" charset="0"/>
              <a:buChar char="o"/>
            </a:pPr>
            <a:r>
              <a:rPr lang="en-CA" sz="1200" dirty="0"/>
              <a:t>An IT </a:t>
            </a:r>
            <a:r>
              <a:rPr lang="en-CA" sz="1200" dirty="0" smtClean="0"/>
              <a:t>systems bubble chart.</a:t>
            </a:r>
            <a:endParaRPr lang="en-CA" sz="1200" dirty="0"/>
          </a:p>
          <a:p>
            <a:pPr marL="628650" lvl="1" indent="-171450">
              <a:buFont typeface="Courier New" panose="02070309020205020404" pitchFamily="49" charset="0"/>
              <a:buChar char="o"/>
            </a:pPr>
            <a:r>
              <a:rPr lang="en-CA" sz="1200" dirty="0"/>
              <a:t>Security </a:t>
            </a:r>
            <a:r>
              <a:rPr lang="en-CA" sz="1200" dirty="0" smtClean="0"/>
              <a:t>controls bar chart.</a:t>
            </a:r>
            <a:endParaRPr lang="en-CA" sz="1200" dirty="0"/>
          </a:p>
          <a:p>
            <a:pPr marL="628650" lvl="1" indent="-171450">
              <a:buFont typeface="Courier New" panose="02070309020205020404" pitchFamily="49" charset="0"/>
              <a:buChar char="o"/>
            </a:pPr>
            <a:r>
              <a:rPr lang="en-CA" sz="1200" dirty="0"/>
              <a:t>Overall </a:t>
            </a:r>
            <a:r>
              <a:rPr lang="en-CA" sz="1200" dirty="0" smtClean="0"/>
              <a:t>budget performance graph.</a:t>
            </a:r>
            <a:endParaRPr lang="en-CA" sz="1200" dirty="0"/>
          </a:p>
          <a:p>
            <a:pPr marL="628650" lvl="1" indent="-171450">
              <a:buFont typeface="Courier New" panose="02070309020205020404" pitchFamily="49" charset="0"/>
              <a:buChar char="o"/>
            </a:pPr>
            <a:r>
              <a:rPr lang="en-CA" sz="1200" dirty="0"/>
              <a:t>Capex </a:t>
            </a:r>
            <a:r>
              <a:rPr lang="en-CA" sz="1200" dirty="0" smtClean="0"/>
              <a:t>vs. </a:t>
            </a:r>
            <a:r>
              <a:rPr lang="en-CA" sz="1200" dirty="0" err="1"/>
              <a:t>O</a:t>
            </a:r>
            <a:r>
              <a:rPr lang="en-CA" sz="1200" dirty="0" err="1" smtClean="0"/>
              <a:t>pex</a:t>
            </a:r>
            <a:r>
              <a:rPr lang="en-CA" sz="1200" dirty="0" smtClean="0"/>
              <a:t> </a:t>
            </a:r>
            <a:r>
              <a:rPr lang="en-CA" sz="1200" dirty="0"/>
              <a:t>comparison</a:t>
            </a:r>
            <a:r>
              <a:rPr lang="en-CA" sz="1200" dirty="0" smtClean="0"/>
              <a:t>.</a:t>
            </a:r>
            <a:endParaRPr lang="en-CA" sz="1200" dirty="0"/>
          </a:p>
        </p:txBody>
      </p:sp>
      <p:sp>
        <p:nvSpPr>
          <p:cNvPr id="5" name="Rectangle 4"/>
          <p:cNvSpPr/>
          <p:nvPr/>
        </p:nvSpPr>
        <p:spPr>
          <a:xfrm>
            <a:off x="3037127" y="3806260"/>
            <a:ext cx="5840172" cy="2492990"/>
          </a:xfrm>
          <a:prstGeom prst="rect">
            <a:avLst/>
          </a:prstGeom>
        </p:spPr>
        <p:txBody>
          <a:bodyPr wrap="square">
            <a:spAutoFit/>
          </a:bodyPr>
          <a:lstStyle/>
          <a:p>
            <a:r>
              <a:rPr lang="en-CA" sz="1200" b="1" dirty="0">
                <a:solidFill>
                  <a:schemeClr val="accent1"/>
                </a:solidFill>
              </a:rPr>
              <a:t>Phase 3 </a:t>
            </a:r>
            <a:r>
              <a:rPr lang="en-CA" sz="1200" dirty="0"/>
              <a:t>prepares you and your team for the budget presentations.</a:t>
            </a:r>
          </a:p>
          <a:p>
            <a:pPr marL="171450" indent="-171450">
              <a:buFont typeface="Arial" panose="020B0604020202020204" pitchFamily="34" charset="0"/>
              <a:buChar char="•"/>
            </a:pPr>
            <a:r>
              <a:rPr lang="en-CA" sz="1200" dirty="0"/>
              <a:t>This will primarily take place </a:t>
            </a:r>
            <a:r>
              <a:rPr lang="en-CA" sz="1200" dirty="0" smtClean="0"/>
              <a:t>using “preshopping</a:t>
            </a:r>
            <a:r>
              <a:rPr lang="en-CA" sz="1200" dirty="0"/>
              <a:t>” – this is where security professionals conduct one-on-one sessions with the business stakeholders involved </a:t>
            </a:r>
            <a:r>
              <a:rPr lang="en-CA" sz="1200" dirty="0" smtClean="0"/>
              <a:t>in budgeting. </a:t>
            </a:r>
            <a:r>
              <a:rPr lang="en-CA" sz="1200" dirty="0"/>
              <a:t>This allows you to gain feedback prior to the final budget being submitted.</a:t>
            </a:r>
          </a:p>
          <a:p>
            <a:pPr marL="171450" indent="-171450">
              <a:buFont typeface="Arial" panose="020B0604020202020204" pitchFamily="34" charset="0"/>
              <a:buChar char="•"/>
            </a:pPr>
            <a:r>
              <a:rPr lang="en-CA" sz="1200" dirty="0"/>
              <a:t>Further, when presenting </a:t>
            </a:r>
            <a:r>
              <a:rPr lang="en-CA" sz="1200" dirty="0" smtClean="0"/>
              <a:t>the </a:t>
            </a:r>
            <a:r>
              <a:rPr lang="en-CA" sz="1200" dirty="0"/>
              <a:t>final budget, each of the stakeholders </a:t>
            </a:r>
            <a:r>
              <a:rPr lang="en-CA" sz="1200" dirty="0" smtClean="0"/>
              <a:t>would </a:t>
            </a:r>
            <a:r>
              <a:rPr lang="en-CA" sz="1200" dirty="0"/>
              <a:t>have </a:t>
            </a:r>
            <a:r>
              <a:rPr lang="en-CA" sz="1200" dirty="0" smtClean="0"/>
              <a:t>already been </a:t>
            </a:r>
            <a:r>
              <a:rPr lang="en-CA" sz="1200" dirty="0"/>
              <a:t>spoken </a:t>
            </a:r>
            <a:r>
              <a:rPr lang="en-CA" sz="1200" dirty="0" smtClean="0"/>
              <a:t>to, ensuring </a:t>
            </a:r>
            <a:r>
              <a:rPr lang="en-CA" sz="1200" dirty="0"/>
              <a:t>that </a:t>
            </a:r>
            <a:r>
              <a:rPr lang="en-CA" sz="1200" dirty="0" smtClean="0"/>
              <a:t>there are no surprises </a:t>
            </a:r>
            <a:r>
              <a:rPr lang="en-CA" sz="1200" dirty="0"/>
              <a:t>during this part of the process. </a:t>
            </a:r>
          </a:p>
          <a:p>
            <a:pPr marL="171450" indent="-171450">
              <a:buFont typeface="Arial" panose="020B0604020202020204" pitchFamily="34" charset="0"/>
              <a:buChar char="•"/>
            </a:pPr>
            <a:r>
              <a:rPr lang="en-CA" sz="1200" dirty="0"/>
              <a:t>To assist </a:t>
            </a:r>
            <a:r>
              <a:rPr lang="en-CA" sz="1200" dirty="0" smtClean="0"/>
              <a:t>you with </a:t>
            </a:r>
            <a:r>
              <a:rPr lang="en-CA" sz="1200" dirty="0"/>
              <a:t>the process, there are two key </a:t>
            </a:r>
            <a:r>
              <a:rPr lang="en-CA" sz="1200" dirty="0" smtClean="0"/>
              <a:t>deliverables:</a:t>
            </a:r>
            <a:endParaRPr lang="en-CA" sz="1200" dirty="0"/>
          </a:p>
          <a:p>
            <a:pPr marL="628650" lvl="1" indent="-171450">
              <a:buFont typeface="Courier New" panose="02070309020205020404" pitchFamily="49" charset="0"/>
              <a:buChar char="o"/>
            </a:pPr>
            <a:r>
              <a:rPr lang="en-CA" sz="1200" i="1" dirty="0" smtClean="0"/>
              <a:t>Preshopping </a:t>
            </a:r>
            <a:r>
              <a:rPr lang="en-CA" sz="1200" i="1" dirty="0"/>
              <a:t>Security Budget Presentation </a:t>
            </a:r>
            <a:r>
              <a:rPr lang="en-CA" sz="1200" i="1" dirty="0" smtClean="0"/>
              <a:t>Template</a:t>
            </a:r>
            <a:endParaRPr lang="en-CA" sz="1200" i="1" dirty="0"/>
          </a:p>
          <a:p>
            <a:pPr marL="628650" lvl="1" indent="-171450">
              <a:buFont typeface="Courier New" panose="02070309020205020404" pitchFamily="49" charset="0"/>
              <a:buChar char="o"/>
            </a:pPr>
            <a:r>
              <a:rPr lang="en-CA" sz="1200" i="1" dirty="0"/>
              <a:t>Final Security Budget Presentation Template</a:t>
            </a:r>
          </a:p>
          <a:p>
            <a:pPr marL="171450" indent="-171450">
              <a:buFont typeface="Arial" panose="020B0604020202020204" pitchFamily="34" charset="0"/>
              <a:buChar char="•"/>
            </a:pPr>
            <a:r>
              <a:rPr lang="en-CA" sz="1200" dirty="0"/>
              <a:t>In addition, </a:t>
            </a:r>
            <a:r>
              <a:rPr lang="en-CA" sz="1200" dirty="0" smtClean="0"/>
              <a:t>phase </a:t>
            </a:r>
            <a:r>
              <a:rPr lang="en-CA" sz="1200" dirty="0"/>
              <a:t>3 provides useful research and </a:t>
            </a:r>
            <a:r>
              <a:rPr lang="en-CA" sz="1200" dirty="0" smtClean="0"/>
              <a:t>guidance on </a:t>
            </a:r>
            <a:r>
              <a:rPr lang="en-CA" sz="1200" dirty="0"/>
              <a:t>how to present security as a necessary function to the business.</a:t>
            </a:r>
          </a:p>
        </p:txBody>
      </p:sp>
      <p:pic>
        <p:nvPicPr>
          <p:cNvPr id="6" name="Picture 5"/>
          <p:cNvPicPr>
            <a:picLocks noChangeAspect="1"/>
          </p:cNvPicPr>
          <p:nvPr/>
        </p:nvPicPr>
        <p:blipFill rotWithShape="1">
          <a:blip r:embed="rId3"/>
          <a:srcRect l="20606" t="2948" r="9418" b="2381"/>
          <a:stretch/>
        </p:blipFill>
        <p:spPr>
          <a:xfrm>
            <a:off x="7163262" y="2442022"/>
            <a:ext cx="1583661" cy="1292277"/>
          </a:xfrm>
          <a:prstGeom prst="rect">
            <a:avLst/>
          </a:prstGeom>
          <a:effectLst>
            <a:outerShdw blurRad="50800" dist="25400" dir="2700000" algn="tl" rotWithShape="0">
              <a:prstClr val="black">
                <a:alpha val="40000"/>
              </a:prstClr>
            </a:outerShdw>
          </a:effectLst>
        </p:spPr>
      </p:pic>
      <p:pic>
        <p:nvPicPr>
          <p:cNvPr id="8" name="Picture 7"/>
          <p:cNvPicPr>
            <a:picLocks noChangeAspect="1"/>
          </p:cNvPicPr>
          <p:nvPr/>
        </p:nvPicPr>
        <p:blipFill>
          <a:blip r:embed="rId4"/>
          <a:stretch>
            <a:fillRect/>
          </a:stretch>
        </p:blipFill>
        <p:spPr>
          <a:xfrm>
            <a:off x="6459798" y="1434437"/>
            <a:ext cx="2344512" cy="1364238"/>
          </a:xfrm>
          <a:prstGeom prst="rect">
            <a:avLst/>
          </a:prstGeom>
          <a:effectLst>
            <a:outerShdw blurRad="50800" dist="25400" dir="2700000" algn="tl" rotWithShape="0">
              <a:prstClr val="black">
                <a:alpha val="40000"/>
              </a:prstClr>
            </a:outerShdw>
          </a:effectLst>
        </p:spPr>
      </p:pic>
      <p:pic>
        <p:nvPicPr>
          <p:cNvPr id="9" name="Picture 8"/>
          <p:cNvPicPr>
            <a:picLocks noChangeAspect="1"/>
          </p:cNvPicPr>
          <p:nvPr/>
        </p:nvPicPr>
        <p:blipFill rotWithShape="1">
          <a:blip r:embed="rId5"/>
          <a:srcRect l="17272" t="1810" r="15592" b="5003"/>
          <a:stretch/>
        </p:blipFill>
        <p:spPr>
          <a:xfrm>
            <a:off x="5296575" y="2313130"/>
            <a:ext cx="1604748" cy="1338828"/>
          </a:xfrm>
          <a:prstGeom prst="rect">
            <a:avLst/>
          </a:prstGeom>
          <a:effectLst>
            <a:outerShdw blurRad="50800" dist="25400" dir="2700000" algn="tl" rotWithShape="0">
              <a:prstClr val="black">
                <a:alpha val="40000"/>
              </a:prstClr>
            </a:outerShdw>
          </a:effectLst>
        </p:spPr>
      </p:pic>
      <p:pic>
        <p:nvPicPr>
          <p:cNvPr id="7" name="Picture 12"/>
          <p:cNvPicPr>
            <a:picLocks noChangeAspect="1"/>
          </p:cNvPicPr>
          <p:nvPr/>
        </p:nvPicPr>
        <p:blipFill>
          <a:blip r:embed="rId6"/>
          <a:stretch>
            <a:fillRect/>
          </a:stretch>
        </p:blipFill>
        <p:spPr>
          <a:xfrm>
            <a:off x="264575" y="3806260"/>
            <a:ext cx="2218935" cy="1670166"/>
          </a:xfrm>
          <a:prstGeom prst="rect">
            <a:avLst/>
          </a:prstGeom>
          <a:effectLst>
            <a:outerShdw blurRad="50800" dist="25400" dir="2700000" algn="tl" rotWithShape="0">
              <a:prstClr val="black">
                <a:alpha val="40000"/>
              </a:prstClr>
            </a:outerShdw>
          </a:effectLst>
        </p:spPr>
      </p:pic>
      <p:pic>
        <p:nvPicPr>
          <p:cNvPr id="10" name="Picture 13"/>
          <p:cNvPicPr>
            <a:picLocks noChangeAspect="1"/>
          </p:cNvPicPr>
          <p:nvPr/>
        </p:nvPicPr>
        <p:blipFill>
          <a:blip r:embed="rId7"/>
          <a:stretch>
            <a:fillRect/>
          </a:stretch>
        </p:blipFill>
        <p:spPr>
          <a:xfrm>
            <a:off x="705905" y="4407393"/>
            <a:ext cx="2226337" cy="1671927"/>
          </a:xfrm>
          <a:prstGeom prst="rect">
            <a:avLst/>
          </a:prstGeom>
          <a:effectLst>
            <a:outerShdw blurRad="50800" dist="25400" dir="2700000" algn="tl" rotWithShape="0">
              <a:prstClr val="black">
                <a:alpha val="40000"/>
              </a:prstClr>
            </a:outerShdw>
          </a:effectLst>
        </p:spPr>
      </p:pic>
    </p:spTree>
    <p:extLst>
      <p:ext uri="{BB962C8B-B14F-4D97-AF65-F5344CB8AC3E}">
        <p14:creationId xmlns:p14="http://schemas.microsoft.com/office/powerpoint/2010/main" val="23597701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dirty="0"/>
              <a:t>Info-Tech offers various levels of support to best suit your </a:t>
            </a:r>
            <a:r>
              <a:rPr lang="en-CA" dirty="0" smtClean="0"/>
              <a:t>needs</a:t>
            </a:r>
            <a:endParaRPr lang="en-CA" dirty="0"/>
          </a:p>
        </p:txBody>
      </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7"/>
          <p:cNvGraphicFramePr>
            <a:graphicFrameLocks noGrp="1"/>
          </p:cNvGraphicFramePr>
          <p:nvPr>
            <p:extLst>
              <p:ext uri="{D42A27DB-BD31-4B8C-83A1-F6EECF244321}">
                <p14:modId xmlns:p14="http://schemas.microsoft.com/office/powerpoint/2010/main" val="2111072830"/>
              </p:ext>
            </p:extLst>
          </p:nvPr>
        </p:nvGraphicFramePr>
        <p:xfrm>
          <a:off x="86984" y="1578619"/>
          <a:ext cx="8799876" cy="4900328"/>
        </p:xfrm>
        <a:graphic>
          <a:graphicData uri="http://schemas.openxmlformats.org/drawingml/2006/table">
            <a:tbl>
              <a:tblPr firstRow="1" bandRow="1">
                <a:tableStyleId>{5C22544A-7EE6-4342-B048-85BDC9FD1C3A}</a:tableStyleId>
              </a:tblPr>
              <a:tblGrid>
                <a:gridCol w="1191600"/>
                <a:gridCol w="2536092"/>
                <a:gridCol w="2536092"/>
                <a:gridCol w="2536092"/>
              </a:tblGrid>
              <a:tr h="1632242">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1.1 </a:t>
                      </a:r>
                      <a:r>
                        <a:rPr lang="en-CA" sz="1000" b="0" dirty="0" smtClean="0">
                          <a:solidFill>
                            <a:schemeClr val="tx1"/>
                          </a:solidFill>
                        </a:rPr>
                        <a:t>Elect an executive</a:t>
                      </a:r>
                      <a:r>
                        <a:rPr lang="en-CA" sz="1000" b="0" baseline="0" dirty="0" smtClean="0">
                          <a:solidFill>
                            <a:schemeClr val="tx1"/>
                          </a:solidFill>
                        </a:rPr>
                        <a:t> champion </a:t>
                      </a:r>
                    </a:p>
                    <a:p>
                      <a:pPr>
                        <a:spcAft>
                          <a:spcPts val="600"/>
                        </a:spcAft>
                      </a:pPr>
                      <a:r>
                        <a:rPr lang="en-CA" sz="1000" dirty="0" smtClean="0">
                          <a:solidFill>
                            <a:schemeClr val="tx1"/>
                          </a:solidFill>
                        </a:rPr>
                        <a:t>1.2 </a:t>
                      </a:r>
                      <a:r>
                        <a:rPr lang="en-CA" sz="1000" b="0" dirty="0" smtClean="0">
                          <a:solidFill>
                            <a:schemeClr val="tx1"/>
                          </a:solidFill>
                        </a:rPr>
                        <a:t>Review the risk tolerance level and the </a:t>
                      </a:r>
                      <a:r>
                        <a:rPr lang="en-CA" sz="1000" b="0" baseline="0" dirty="0" smtClean="0">
                          <a:solidFill>
                            <a:schemeClr val="tx1"/>
                          </a:solidFill>
                        </a:rPr>
                        <a:t>risk register</a:t>
                      </a:r>
                      <a:endParaRPr lang="en-CA" sz="1000" b="0" dirty="0" smtClean="0">
                        <a:solidFill>
                          <a:schemeClr val="tx1"/>
                        </a:solidFill>
                      </a:endParaRPr>
                    </a:p>
                    <a:p>
                      <a:pPr>
                        <a:spcAft>
                          <a:spcPts val="600"/>
                        </a:spcAft>
                      </a:pPr>
                      <a:r>
                        <a:rPr lang="en-CA" sz="1000" dirty="0" smtClean="0">
                          <a:solidFill>
                            <a:schemeClr val="tx1"/>
                          </a:solidFill>
                        </a:rPr>
                        <a:t>1.3</a:t>
                      </a:r>
                      <a:r>
                        <a:rPr lang="en-CA" sz="1000" baseline="0" dirty="0" smtClean="0">
                          <a:solidFill>
                            <a:schemeClr val="tx1"/>
                          </a:solidFill>
                        </a:rPr>
                        <a:t> </a:t>
                      </a:r>
                      <a:r>
                        <a:rPr lang="en-CA" sz="1000" b="0" baseline="0" dirty="0" smtClean="0">
                          <a:solidFill>
                            <a:schemeClr val="tx1"/>
                          </a:solidFill>
                        </a:rPr>
                        <a:t>Review the mitigation effectiveness assessment</a:t>
                      </a:r>
                    </a:p>
                    <a:p>
                      <a:pPr>
                        <a:spcAft>
                          <a:spcPts val="600"/>
                        </a:spcAft>
                      </a:pPr>
                      <a:r>
                        <a:rPr lang="en-CA" sz="1000" baseline="0" dirty="0" smtClean="0">
                          <a:solidFill>
                            <a:schemeClr val="tx1"/>
                          </a:solidFill>
                        </a:rPr>
                        <a:t>1.4 </a:t>
                      </a:r>
                      <a:r>
                        <a:rPr lang="en-CA" sz="1000" b="0" baseline="0" dirty="0" smtClean="0">
                          <a:solidFill>
                            <a:schemeClr val="tx1"/>
                          </a:solidFill>
                        </a:rPr>
                        <a:t>Review the security strategy</a:t>
                      </a: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CA" sz="1000" dirty="0" smtClean="0">
                          <a:solidFill>
                            <a:schemeClr val="tx1"/>
                          </a:solidFill>
                        </a:rPr>
                        <a:t>2.1 </a:t>
                      </a:r>
                      <a:r>
                        <a:rPr lang="en-CA" sz="1000" b="0" dirty="0" smtClean="0">
                          <a:solidFill>
                            <a:schemeClr val="tx1"/>
                          </a:solidFill>
                        </a:rPr>
                        <a:t>Map business capabilities to security controls and specify need</a:t>
                      </a:r>
                      <a:endParaRPr kumimoji="0" lang="en-CA" sz="10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a:t>
                      </a:r>
                      <a:r>
                        <a:rPr kumimoji="0" lang="en-CA" sz="1000" b="0" i="0" u="none" strike="noStrike" kern="1200" cap="none" spc="0" normalizeH="0" baseline="0" noProof="0" dirty="0" smtClean="0">
                          <a:ln>
                            <a:noFill/>
                          </a:ln>
                          <a:solidFill>
                            <a:srgbClr val="333333"/>
                          </a:solidFill>
                          <a:effectLst/>
                          <a:uLnTx/>
                          <a:uFillTx/>
                          <a:latin typeface="+mn-lt"/>
                        </a:rPr>
                        <a:t>Input the costs of the security controls, general expenses, and IT system-specific expenses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2.3 </a:t>
                      </a:r>
                      <a:r>
                        <a:rPr kumimoji="0" lang="en-CA" sz="1000" b="0" i="0" u="none" strike="noStrike" kern="1200" cap="none" spc="0" normalizeH="0" baseline="0" noProof="0" dirty="0" smtClean="0">
                          <a:ln>
                            <a:noFill/>
                          </a:ln>
                          <a:solidFill>
                            <a:srgbClr val="333333"/>
                          </a:solidFill>
                          <a:effectLst/>
                          <a:uLnTx/>
                          <a:uFillTx/>
                          <a:latin typeface="+mn-lt"/>
                        </a:rPr>
                        <a:t>Analyze the three different budget outputs and explain surpluses and/or deficits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2.4 </a:t>
                      </a:r>
                      <a:r>
                        <a:rPr kumimoji="0" lang="en-CA" sz="1000" b="0" i="0" u="none" strike="noStrike" kern="1200" cap="none" spc="0" normalizeH="0" baseline="0" noProof="0" dirty="0" smtClean="0">
                          <a:ln>
                            <a:noFill/>
                          </a:ln>
                          <a:solidFill>
                            <a:srgbClr val="333333"/>
                          </a:solidFill>
                          <a:effectLst/>
                          <a:uLnTx/>
                          <a:uFillTx/>
                          <a:latin typeface="+mn-lt"/>
                        </a:rPr>
                        <a:t>Optimize the budget by using defense-in-depth techniques</a:t>
                      </a: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baseline="0" dirty="0" smtClean="0">
                          <a:solidFill>
                            <a:schemeClr val="tx1"/>
                          </a:solidFill>
                        </a:rPr>
                        <a:t>3.1 </a:t>
                      </a:r>
                      <a:r>
                        <a:rPr lang="en-CA" sz="1000" b="0" baseline="0" dirty="0" smtClean="0">
                          <a:solidFill>
                            <a:schemeClr val="tx1"/>
                          </a:solidFill>
                        </a:rPr>
                        <a:t>Create and deliver preshopping presentations</a:t>
                      </a:r>
                    </a:p>
                    <a:p>
                      <a:pPr>
                        <a:spcAft>
                          <a:spcPts val="600"/>
                        </a:spcAft>
                      </a:pPr>
                      <a:r>
                        <a:rPr lang="en-CA" sz="1000" b="1" baseline="0" dirty="0" smtClean="0">
                          <a:solidFill>
                            <a:schemeClr val="tx1"/>
                          </a:solidFill>
                        </a:rPr>
                        <a:t>3.2</a:t>
                      </a:r>
                      <a:r>
                        <a:rPr lang="en-CA" sz="1000" b="0" baseline="0" dirty="0" smtClean="0">
                          <a:solidFill>
                            <a:schemeClr val="tx1"/>
                          </a:solidFill>
                        </a:rPr>
                        <a:t> Create and deliver the final budget presentation and collect feedback</a:t>
                      </a:r>
                      <a:endParaRPr lang="en-CA" sz="1000" b="1" baseline="0" dirty="0" smtClean="0">
                        <a:solidFill>
                          <a:schemeClr val="tx1"/>
                        </a:solidFill>
                      </a:endParaRPr>
                    </a:p>
                    <a:p>
                      <a:pPr>
                        <a:spcAft>
                          <a:spcPts val="600"/>
                        </a:spcAft>
                      </a:pPr>
                      <a:r>
                        <a:rPr lang="en-CA" sz="1000" baseline="0" dirty="0" smtClean="0">
                          <a:solidFill>
                            <a:schemeClr val="tx1"/>
                          </a:solidFill>
                        </a:rPr>
                        <a:t>3.4 </a:t>
                      </a:r>
                      <a:r>
                        <a:rPr lang="en-CA" sz="1000" b="0" baseline="0" dirty="0" smtClean="0">
                          <a:solidFill>
                            <a:schemeClr val="tx1"/>
                          </a:solidFill>
                        </a:rPr>
                        <a:t>Incorporate feedback and finalize the budget request</a:t>
                      </a:r>
                      <a:endParaRPr lang="en-CA" sz="1000" b="0" dirty="0" smtClean="0">
                        <a:solidFill>
                          <a:schemeClr val="tx1"/>
                        </a:solidFill>
                      </a:endParaRPr>
                    </a:p>
                    <a:p>
                      <a:pPr>
                        <a:spcAft>
                          <a:spcPts val="600"/>
                        </a:spcAft>
                      </a:pP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618679">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cs typeface="Open Sans"/>
                        </a:rPr>
                        <a:t>Determine which efficacy option is needed</a:t>
                      </a:r>
                    </a:p>
                    <a:p>
                      <a:pPr marL="228600" indent="-228600">
                        <a:spcAft>
                          <a:spcPts val="600"/>
                        </a:spcAft>
                        <a:buSzPct val="150000"/>
                        <a:buBlip>
                          <a:blip r:embed="rId3"/>
                        </a:buBlip>
                      </a:pPr>
                      <a:r>
                        <a:rPr lang="en-US" sz="1000" b="0" dirty="0" smtClean="0">
                          <a:cs typeface="Open Sans"/>
                        </a:rPr>
                        <a:t>Review risk</a:t>
                      </a:r>
                      <a:r>
                        <a:rPr lang="en-US" sz="1000" b="0" baseline="0" dirty="0" smtClean="0">
                          <a:cs typeface="Open Sans"/>
                        </a:rPr>
                        <a:t> management work and the mitigation effectiveness assessment</a:t>
                      </a:r>
                      <a:endParaRPr lang="en-US" sz="1000" b="0" dirty="0" smtClean="0">
                        <a:cs typeface="Open Sans"/>
                      </a:endParaRPr>
                    </a:p>
                    <a:p>
                      <a:pPr marL="228600" indent="-228600">
                        <a:spcAft>
                          <a:spcPts val="600"/>
                        </a:spcAft>
                        <a:buSzPct val="150000"/>
                        <a:buBlip>
                          <a:blip r:embed="rId3"/>
                        </a:buBlip>
                      </a:pPr>
                      <a:r>
                        <a:rPr lang="en-US" sz="1000" b="0" dirty="0" smtClean="0">
                          <a:latin typeface="Arial" pitchFamily="34" charset="0"/>
                          <a:cs typeface="Arial" pitchFamily="34" charset="0"/>
                        </a:rPr>
                        <a:t>Review the security strategy and roadmap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US" sz="1000" b="0" dirty="0" smtClean="0">
                          <a:latin typeface="Arial" pitchFamily="34" charset="0"/>
                          <a:cs typeface="Arial" pitchFamily="34" charset="0"/>
                        </a:rPr>
                        <a:t>Map business capabilities to security controls</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Input all costs including security controls, general expenses,</a:t>
                      </a:r>
                      <a:r>
                        <a:rPr lang="en-US" sz="1000" b="0" baseline="0" dirty="0" smtClean="0">
                          <a:cs typeface="Open Sans"/>
                        </a:rPr>
                        <a:t> and IT-system specific expenses</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Review three budget outputs</a:t>
                      </a:r>
                      <a:r>
                        <a:rPr lang="en-US" sz="1000" b="0" baseline="0" dirty="0" smtClean="0">
                          <a:cs typeface="Open Sans"/>
                        </a:rPr>
                        <a:t> based on bare minimum, standard practice, and ideal need, and discuss how to optimize</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Develop</a:t>
                      </a:r>
                      <a:r>
                        <a:rPr lang="en-US" sz="1000" b="0" baseline="0" dirty="0" smtClean="0">
                          <a:cs typeface="Open Sans"/>
                        </a:rPr>
                        <a:t> budget stakeholder presentation</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Collect feedback and incorporate into the final budget request</a:t>
                      </a:r>
                    </a:p>
                    <a:p>
                      <a:pPr marL="0" indent="0">
                        <a:spcAft>
                          <a:spcPts val="600"/>
                        </a:spcAft>
                        <a:buSzPct val="150000"/>
                        <a:buNone/>
                      </a:pPr>
                      <a:endParaRPr lang="en-US" sz="1000" b="0" dirty="0" smtClean="0">
                        <a:latin typeface="Arial" pitchFamily="34" charset="0"/>
                        <a:cs typeface="Arial" pitchFamily="34" charset="0"/>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852285">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Review requirements</a:t>
                      </a:r>
                      <a:r>
                        <a:rPr lang="en-CA" sz="1000" baseline="0" dirty="0" smtClean="0"/>
                        <a:t> for the budget</a:t>
                      </a:r>
                      <a:endParaRPr lang="en-CA" sz="1000" dirty="0" smtClean="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CA" sz="1000" dirty="0" smtClean="0"/>
                        <a:t>Build the budget</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Present the budget</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58532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Outcome:</a:t>
                      </a:r>
                    </a:p>
                    <a:p>
                      <a:pPr marL="171450" indent="-171450">
                        <a:buFont typeface="Arial" panose="020B0604020202020204" pitchFamily="34" charset="0"/>
                        <a:buChar char="•"/>
                      </a:pPr>
                      <a:r>
                        <a:rPr lang="en-CA" sz="1000" dirty="0" smtClean="0"/>
                        <a:t>Understanding of what requirements are needed for the budget</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Outcome:</a:t>
                      </a:r>
                    </a:p>
                    <a:p>
                      <a:pPr marL="171450" indent="-171450">
                        <a:buFont typeface="Arial" panose="020B0604020202020204" pitchFamily="34" charset="0"/>
                        <a:buChar char="•"/>
                      </a:pPr>
                      <a:r>
                        <a:rPr lang="en-CA" sz="1000" dirty="0" smtClean="0"/>
                        <a:t>Completed budget with different</a:t>
                      </a:r>
                      <a:r>
                        <a:rPr lang="en-CA" sz="1000" baseline="0" dirty="0" smtClean="0"/>
                        <a:t> risk-based outputs and visuals</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Outcome:</a:t>
                      </a:r>
                    </a:p>
                    <a:p>
                      <a:pPr marL="171450" indent="-171450">
                        <a:buFont typeface="Arial" panose="020B0604020202020204" pitchFamily="34" charset="0"/>
                        <a:buChar char="•"/>
                      </a:pPr>
                      <a:r>
                        <a:rPr lang="en-CA" sz="1000" dirty="0" smtClean="0"/>
                        <a:t>Budget</a:t>
                      </a:r>
                      <a:r>
                        <a:rPr lang="en-CA" sz="1000" baseline="0" dirty="0" smtClean="0"/>
                        <a:t> presentation guidance and final approval on the budget</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689605"/>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5" y="1828874"/>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40" y="5062108"/>
            <a:ext cx="752006" cy="483279"/>
          </a:xfrm>
          <a:prstGeom prst="rect">
            <a:avLst/>
          </a:prstGeom>
          <a:effectLst/>
        </p:spPr>
      </p:pic>
      <p:sp>
        <p:nvSpPr>
          <p:cNvPr id="15" name="Chevron 14"/>
          <p:cNvSpPr/>
          <p:nvPr/>
        </p:nvSpPr>
        <p:spPr>
          <a:xfrm>
            <a:off x="1301687" y="1125385"/>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1. </a:t>
            </a:r>
            <a:r>
              <a:rPr lang="en-US" sz="1400" dirty="0" smtClean="0">
                <a:solidFill>
                  <a:srgbClr val="FFFFFF"/>
                </a:solidFill>
              </a:rPr>
              <a:t>Review requirements for the budget</a:t>
            </a:r>
            <a:endParaRPr lang="en-US" sz="1400" dirty="0">
              <a:solidFill>
                <a:srgbClr val="FFFFFF"/>
              </a:solidFill>
            </a:endParaRPr>
          </a:p>
        </p:txBody>
      </p:sp>
      <p:sp>
        <p:nvSpPr>
          <p:cNvPr id="16" name="Chevron 15"/>
          <p:cNvSpPr/>
          <p:nvPr/>
        </p:nvSpPr>
        <p:spPr>
          <a:xfrm>
            <a:off x="3838233" y="1125384"/>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2. </a:t>
            </a:r>
            <a:r>
              <a:rPr lang="en-US" sz="1400" dirty="0" smtClean="0">
                <a:solidFill>
                  <a:srgbClr val="FFFFFF"/>
                </a:solidFill>
              </a:rPr>
              <a:t>Build the budget</a:t>
            </a:r>
            <a:endParaRPr lang="en-US" sz="1400" dirty="0">
              <a:solidFill>
                <a:srgbClr val="FFFFFF"/>
              </a:solidFill>
            </a:endParaRPr>
          </a:p>
        </p:txBody>
      </p:sp>
      <p:sp>
        <p:nvSpPr>
          <p:cNvPr id="17" name="Chevron 16"/>
          <p:cNvSpPr/>
          <p:nvPr/>
        </p:nvSpPr>
        <p:spPr>
          <a:xfrm>
            <a:off x="6371121" y="1125384"/>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3. </a:t>
            </a:r>
            <a:r>
              <a:rPr lang="en-US" sz="1400" dirty="0" smtClean="0">
                <a:solidFill>
                  <a:srgbClr val="FFFFFF"/>
                </a:solidFill>
              </a:rPr>
              <a:t>Present the budget</a:t>
            </a:r>
            <a:endParaRPr lang="en-US" sz="1400" dirty="0">
              <a:solidFill>
                <a:srgbClr val="FFFFFF"/>
              </a:solidFill>
            </a:endParaRPr>
          </a:p>
        </p:txBody>
      </p:sp>
      <p:sp>
        <p:nvSpPr>
          <p:cNvPr id="4" name="Title 3"/>
          <p:cNvSpPr>
            <a:spLocks noGrp="1"/>
          </p:cNvSpPr>
          <p:nvPr>
            <p:ph type="title"/>
          </p:nvPr>
        </p:nvSpPr>
        <p:spPr/>
        <p:txBody>
          <a:bodyPr/>
          <a:lstStyle/>
          <a:p>
            <a:r>
              <a:rPr lang="en-US" dirty="0" smtClean="0"/>
              <a:t>Optimize security budgeting – </a:t>
            </a:r>
            <a:r>
              <a:rPr lang="en-US" dirty="0"/>
              <a:t>project </a:t>
            </a:r>
            <a:r>
              <a:rPr lang="en-US" dirty="0" smtClean="0"/>
              <a:t>overview</a:t>
            </a:r>
            <a:endParaRPr lang="en-CA" dirty="0"/>
          </a:p>
        </p:txBody>
      </p:sp>
    </p:spTree>
    <p:extLst>
      <p:ext uri="{BB962C8B-B14F-4D97-AF65-F5344CB8AC3E}">
        <p14:creationId xmlns:p14="http://schemas.microsoft.com/office/powerpoint/2010/main" val="34131891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overview </a:t>
            </a:r>
            <a:endParaRPr lang="en-US"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3794328821"/>
              </p:ext>
            </p:extLst>
          </p:nvPr>
        </p:nvGraphicFramePr>
        <p:xfrm>
          <a:off x="251519" y="1677686"/>
          <a:ext cx="8587392" cy="4594405"/>
        </p:xfrm>
        <a:graphic>
          <a:graphicData uri="http://schemas.openxmlformats.org/drawingml/2006/table">
            <a:tbl>
              <a:tblPr firstRow="1" bandRow="1">
                <a:tableStyleId>{5C22544A-7EE6-4342-B048-85BDC9FD1C3A}</a:tableStyleId>
              </a:tblPr>
              <a:tblGrid>
                <a:gridCol w="400828"/>
                <a:gridCol w="2046641"/>
                <a:gridCol w="2046641"/>
                <a:gridCol w="2046641"/>
                <a:gridCol w="2046641"/>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r>
              <a:tr h="2426569">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smtClean="0">
                          <a:solidFill>
                            <a:schemeClr val="tx1"/>
                          </a:solidFill>
                        </a:rPr>
                        <a:t>Collect budgeting requirements</a:t>
                      </a:r>
                    </a:p>
                    <a:p>
                      <a:pPr marL="216000" indent="-457200">
                        <a:spcAft>
                          <a:spcPts val="0"/>
                        </a:spcAft>
                      </a:pPr>
                      <a:r>
                        <a:rPr lang="en-CA" sz="1000" b="1" dirty="0" smtClean="0">
                          <a:solidFill>
                            <a:schemeClr val="tx1"/>
                          </a:solidFill>
                        </a:rPr>
                        <a:t>1.1 </a:t>
                      </a:r>
                      <a:r>
                        <a:rPr lang="en-CA" sz="1000" b="0" dirty="0" smtClean="0">
                          <a:solidFill>
                            <a:schemeClr val="tx1"/>
                          </a:solidFill>
                        </a:rPr>
                        <a:t>Define the</a:t>
                      </a:r>
                      <a:r>
                        <a:rPr lang="en-CA" sz="1000" b="0" baseline="0" dirty="0" smtClean="0">
                          <a:solidFill>
                            <a:schemeClr val="tx1"/>
                          </a:solidFill>
                        </a:rPr>
                        <a:t> scope and boundaries of the security budget with business stakeholders.</a:t>
                      </a:r>
                      <a:endParaRPr lang="en-CA" sz="1000" b="0" dirty="0" smtClean="0">
                        <a:solidFill>
                          <a:schemeClr val="tx1"/>
                        </a:solidFill>
                      </a:endParaRPr>
                    </a:p>
                    <a:p>
                      <a:pPr marL="216000" indent="-457200">
                        <a:spcAft>
                          <a:spcPts val="0"/>
                        </a:spcAft>
                      </a:pPr>
                      <a:r>
                        <a:rPr lang="en-CA" sz="1000" b="1" dirty="0" smtClean="0">
                          <a:solidFill>
                            <a:schemeClr val="tx1"/>
                          </a:solidFill>
                        </a:rPr>
                        <a:t>1.2 </a:t>
                      </a:r>
                      <a:r>
                        <a:rPr lang="en-CA" sz="1000" b="0" dirty="0" smtClean="0">
                          <a:solidFill>
                            <a:schemeClr val="tx1"/>
                          </a:solidFill>
                        </a:rPr>
                        <a:t>Review the</a:t>
                      </a:r>
                      <a:r>
                        <a:rPr lang="en-CA" sz="1000" b="0" baseline="0" dirty="0" smtClean="0">
                          <a:solidFill>
                            <a:schemeClr val="tx1"/>
                          </a:solidFill>
                        </a:rPr>
                        <a:t> security strategy.</a:t>
                      </a:r>
                      <a:endParaRPr lang="en-CA" sz="1000" b="0" dirty="0" smtClean="0">
                        <a:solidFill>
                          <a:schemeClr val="tx1"/>
                        </a:solidFill>
                      </a:endParaRPr>
                    </a:p>
                    <a:p>
                      <a:pPr marL="216000" indent="-457200">
                        <a:spcAft>
                          <a:spcPts val="0"/>
                        </a:spcAft>
                      </a:pPr>
                      <a:r>
                        <a:rPr lang="en-CA" sz="1000" b="1" dirty="0" smtClean="0">
                          <a:solidFill>
                            <a:schemeClr val="tx1"/>
                          </a:solidFill>
                        </a:rPr>
                        <a:t>1.3 </a:t>
                      </a:r>
                      <a:r>
                        <a:rPr lang="en-CA" sz="1000" b="0" dirty="0" smtClean="0">
                          <a:solidFill>
                            <a:schemeClr val="tx1"/>
                          </a:solidFill>
                        </a:rPr>
                        <a:t>Identify the major business capabilities.</a:t>
                      </a:r>
                    </a:p>
                    <a:p>
                      <a:pPr marL="216000" indent="-457200">
                        <a:spcAft>
                          <a:spcPts val="0"/>
                        </a:spcAft>
                      </a:pPr>
                      <a:r>
                        <a:rPr lang="en-CA" sz="1000" b="1" dirty="0" smtClean="0">
                          <a:solidFill>
                            <a:schemeClr val="tx1"/>
                          </a:solidFill>
                        </a:rPr>
                        <a:t>1.4 </a:t>
                      </a:r>
                      <a:r>
                        <a:rPr lang="en-CA" sz="1000" b="0" dirty="0" smtClean="0">
                          <a:solidFill>
                            <a:schemeClr val="tx1"/>
                          </a:solidFill>
                        </a:rPr>
                        <a:t>Map</a:t>
                      </a:r>
                      <a:r>
                        <a:rPr lang="en-CA" sz="1000" b="0" baseline="0" dirty="0" smtClean="0">
                          <a:solidFill>
                            <a:schemeClr val="tx1"/>
                          </a:solidFill>
                        </a:rPr>
                        <a:t> capabilities to the IT systems and security controls.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baseline="0" dirty="0" smtClean="0">
                          <a:solidFill>
                            <a:schemeClr val="tx1"/>
                          </a:solidFill>
                        </a:rPr>
                        <a:t>Build the budget</a:t>
                      </a:r>
                    </a:p>
                    <a:p>
                      <a:pPr marL="216000" indent="-457200">
                        <a:spcAft>
                          <a:spcPts val="0"/>
                        </a:spcAft>
                      </a:pPr>
                      <a:r>
                        <a:rPr lang="en-CA" sz="1000" b="1" dirty="0" smtClean="0">
                          <a:solidFill>
                            <a:schemeClr val="tx1"/>
                          </a:solidFill>
                        </a:rPr>
                        <a:t>2.1</a:t>
                      </a:r>
                      <a:r>
                        <a:rPr lang="en-CA" sz="1000" b="0" dirty="0" smtClean="0">
                          <a:solidFill>
                            <a:schemeClr val="tx1"/>
                          </a:solidFill>
                        </a:rPr>
                        <a:t> Categorize security controls by bare minimum, standard</a:t>
                      </a:r>
                      <a:r>
                        <a:rPr lang="en-CA" sz="1000" b="0" baseline="0" dirty="0" smtClean="0">
                          <a:solidFill>
                            <a:schemeClr val="tx1"/>
                          </a:solidFill>
                        </a:rPr>
                        <a:t> practice, and ideal.</a:t>
                      </a:r>
                    </a:p>
                    <a:p>
                      <a:pPr marL="216000" indent="-457200">
                        <a:spcAft>
                          <a:spcPts val="0"/>
                        </a:spcAft>
                      </a:pPr>
                      <a:r>
                        <a:rPr lang="en-CA" sz="1000" b="1" dirty="0" smtClean="0">
                          <a:solidFill>
                            <a:schemeClr val="tx1"/>
                          </a:solidFill>
                        </a:rPr>
                        <a:t>2.2</a:t>
                      </a:r>
                      <a:r>
                        <a:rPr lang="en-CA" sz="1000" b="0" dirty="0" smtClean="0">
                          <a:solidFill>
                            <a:schemeClr val="tx1"/>
                          </a:solidFill>
                        </a:rPr>
                        <a:t> Input all security control costs.</a:t>
                      </a:r>
                    </a:p>
                    <a:p>
                      <a:pPr marL="216000" indent="-457200">
                        <a:spcAft>
                          <a:spcPts val="0"/>
                        </a:spcAft>
                      </a:pPr>
                      <a:r>
                        <a:rPr lang="en-CA" sz="1000" b="1" dirty="0" smtClean="0">
                          <a:solidFill>
                            <a:schemeClr val="tx1"/>
                          </a:solidFill>
                        </a:rPr>
                        <a:t>2.3</a:t>
                      </a:r>
                      <a:r>
                        <a:rPr lang="en-CA" sz="1000" b="0" dirty="0" smtClean="0">
                          <a:solidFill>
                            <a:schemeClr val="tx1"/>
                          </a:solidFill>
                        </a:rPr>
                        <a:t> Input all other expenses related to security.</a:t>
                      </a:r>
                    </a:p>
                    <a:p>
                      <a:pPr marL="216000" indent="-457200">
                        <a:spcAft>
                          <a:spcPts val="0"/>
                        </a:spcAft>
                      </a:pPr>
                      <a:r>
                        <a:rPr lang="en-CA" sz="1000" b="1" dirty="0" smtClean="0">
                          <a:solidFill>
                            <a:schemeClr val="tx1"/>
                          </a:solidFill>
                        </a:rPr>
                        <a:t>2.4</a:t>
                      </a:r>
                      <a:r>
                        <a:rPr lang="en-CA" sz="1000" b="0" dirty="0" smtClean="0">
                          <a:solidFill>
                            <a:schemeClr val="tx1"/>
                          </a:solidFill>
                        </a:rPr>
                        <a:t> Review the different budget options.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Optimize and plan to present the budget</a:t>
                      </a:r>
                    </a:p>
                    <a:p>
                      <a:pPr marL="216000" indent="-457200">
                        <a:spcAft>
                          <a:spcPts val="0"/>
                        </a:spcAft>
                      </a:pPr>
                      <a:r>
                        <a:rPr lang="en-CA" sz="1000" b="1" dirty="0" smtClean="0">
                          <a:solidFill>
                            <a:schemeClr val="tx1"/>
                          </a:solidFill>
                        </a:rPr>
                        <a:t>3.1 </a:t>
                      </a:r>
                      <a:r>
                        <a:rPr lang="en-CA" sz="1000" b="0" dirty="0" smtClean="0">
                          <a:solidFill>
                            <a:schemeClr val="tx1"/>
                          </a:solidFill>
                        </a:rPr>
                        <a:t>Optimize</a:t>
                      </a:r>
                      <a:r>
                        <a:rPr lang="en-CA" sz="1000" b="0" baseline="0" dirty="0" smtClean="0">
                          <a:solidFill>
                            <a:schemeClr val="tx1"/>
                          </a:solidFill>
                        </a:rPr>
                        <a:t> the budget through defense-in-depth options.</a:t>
                      </a:r>
                      <a:r>
                        <a:rPr lang="en-CA" sz="1000" b="0" dirty="0" smtClean="0">
                          <a:solidFill>
                            <a:schemeClr val="tx1"/>
                          </a:solidFill>
                        </a:rPr>
                        <a:t> </a:t>
                      </a:r>
                    </a:p>
                    <a:p>
                      <a:pPr marL="216000" indent="-457200">
                        <a:spcAft>
                          <a:spcPts val="0"/>
                        </a:spcAft>
                      </a:pPr>
                      <a:r>
                        <a:rPr lang="en-CA" sz="1000" b="1" dirty="0" smtClean="0">
                          <a:solidFill>
                            <a:schemeClr val="tx1"/>
                          </a:solidFill>
                        </a:rPr>
                        <a:t>3.2 </a:t>
                      </a:r>
                      <a:r>
                        <a:rPr lang="en-CA" sz="1000" b="0" dirty="0" smtClean="0">
                          <a:solidFill>
                            <a:schemeClr val="tx1"/>
                          </a:solidFill>
                        </a:rPr>
                        <a:t>Finalize the budget.</a:t>
                      </a:r>
                    </a:p>
                    <a:p>
                      <a:pPr marL="216000" indent="-457200">
                        <a:spcAft>
                          <a:spcPts val="0"/>
                        </a:spcAft>
                      </a:pPr>
                      <a:r>
                        <a:rPr lang="en-CA" sz="1000" b="1" dirty="0" smtClean="0">
                          <a:solidFill>
                            <a:schemeClr val="tx1"/>
                          </a:solidFill>
                        </a:rPr>
                        <a:t>3.3</a:t>
                      </a:r>
                      <a:r>
                        <a:rPr lang="en-CA" sz="1000" b="0" dirty="0" smtClean="0">
                          <a:solidFill>
                            <a:schemeClr val="tx1"/>
                          </a:solidFill>
                        </a:rPr>
                        <a:t> Begin developing</a:t>
                      </a:r>
                      <a:r>
                        <a:rPr lang="en-CA" sz="1000" b="0" baseline="0" dirty="0" smtClean="0">
                          <a:solidFill>
                            <a:schemeClr val="tx1"/>
                          </a:solidFill>
                        </a:rPr>
                        <a:t> a communication strategy.</a:t>
                      </a:r>
                      <a:endParaRPr lang="en-CA" sz="1000" b="0" dirty="0" smtClean="0">
                        <a:solidFill>
                          <a:schemeClr val="tx1"/>
                        </a:solidFill>
                      </a:endParaRPr>
                    </a:p>
                    <a:p>
                      <a:pPr marL="216000" indent="-457200">
                        <a:spcAft>
                          <a:spcPts val="0"/>
                        </a:spcAft>
                      </a:pPr>
                      <a:r>
                        <a:rPr lang="en-CA" sz="1000" b="1" dirty="0" smtClean="0">
                          <a:solidFill>
                            <a:schemeClr val="tx1"/>
                          </a:solidFill>
                        </a:rPr>
                        <a:t>3.4</a:t>
                      </a:r>
                      <a:r>
                        <a:rPr lang="en-CA" sz="1000" b="0" dirty="0" smtClean="0">
                          <a:solidFill>
                            <a:schemeClr val="tx1"/>
                          </a:solidFill>
                        </a:rPr>
                        <a:t> Build the preshopping</a:t>
                      </a:r>
                      <a:r>
                        <a:rPr lang="en-CA" sz="1000" b="0" baseline="0" dirty="0" smtClean="0">
                          <a:solidFill>
                            <a:schemeClr val="tx1"/>
                          </a:solidFill>
                        </a:rPr>
                        <a:t> report.</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Present the budget</a:t>
                      </a:r>
                    </a:p>
                    <a:p>
                      <a:pPr marL="216000" indent="-457200">
                        <a:spcAft>
                          <a:spcPts val="0"/>
                        </a:spcAft>
                      </a:pPr>
                      <a:r>
                        <a:rPr lang="en-CA" sz="1000" b="1" dirty="0" smtClean="0">
                          <a:solidFill>
                            <a:schemeClr val="tx1"/>
                          </a:solidFill>
                        </a:rPr>
                        <a:t>4.1 </a:t>
                      </a:r>
                      <a:r>
                        <a:rPr lang="en-CA" sz="1000" b="0" dirty="0" smtClean="0">
                          <a:solidFill>
                            <a:schemeClr val="tx1"/>
                          </a:solidFill>
                        </a:rPr>
                        <a:t>Practice</a:t>
                      </a:r>
                      <a:r>
                        <a:rPr lang="en-CA" sz="1000" b="0" baseline="0" dirty="0" smtClean="0">
                          <a:solidFill>
                            <a:schemeClr val="tx1"/>
                          </a:solidFill>
                        </a:rPr>
                        <a:t> the presentation</a:t>
                      </a:r>
                      <a:r>
                        <a:rPr lang="en-CA" sz="1000" b="0" dirty="0" smtClean="0">
                          <a:solidFill>
                            <a:schemeClr val="tx1"/>
                          </a:solidFill>
                        </a:rPr>
                        <a:t>.</a:t>
                      </a:r>
                    </a:p>
                    <a:p>
                      <a:pPr marL="216000" indent="-457200">
                        <a:spcAft>
                          <a:spcPts val="0"/>
                        </a:spcAft>
                      </a:pPr>
                      <a:r>
                        <a:rPr lang="en-CA" sz="1000" b="1" dirty="0" smtClean="0">
                          <a:solidFill>
                            <a:schemeClr val="tx1"/>
                          </a:solidFill>
                        </a:rPr>
                        <a:t>4.2</a:t>
                      </a:r>
                      <a:r>
                        <a:rPr lang="en-CA" sz="1000" b="0" dirty="0" smtClean="0">
                          <a:solidFill>
                            <a:schemeClr val="tx1"/>
                          </a:solidFill>
                        </a:rPr>
                        <a:t> Conduct preshopping discussions</a:t>
                      </a:r>
                      <a:r>
                        <a:rPr lang="en-CA" sz="1000" b="0" baseline="0" dirty="0" smtClean="0">
                          <a:solidFill>
                            <a:schemeClr val="tx1"/>
                          </a:solidFill>
                        </a:rPr>
                        <a:t> with stakeholders</a:t>
                      </a:r>
                      <a:r>
                        <a:rPr lang="en-CA" sz="1000" b="0" dirty="0" smtClean="0">
                          <a:solidFill>
                            <a:schemeClr val="tx1"/>
                          </a:solidFill>
                        </a:rPr>
                        <a:t>.</a:t>
                      </a:r>
                    </a:p>
                    <a:p>
                      <a:pPr marL="216000" indent="-457200">
                        <a:spcAft>
                          <a:spcPts val="0"/>
                        </a:spcAft>
                      </a:pPr>
                      <a:r>
                        <a:rPr lang="en-CA" sz="1000" b="1" dirty="0" smtClean="0">
                          <a:solidFill>
                            <a:schemeClr val="tx1"/>
                          </a:solidFill>
                        </a:rPr>
                        <a:t>4.3</a:t>
                      </a:r>
                      <a:r>
                        <a:rPr lang="en-CA" sz="1000" b="0" dirty="0" smtClean="0">
                          <a:solidFill>
                            <a:schemeClr val="tx1"/>
                          </a:solidFill>
                        </a:rPr>
                        <a:t> Collect initial feedback and incorporate into the budget.</a:t>
                      </a:r>
                    </a:p>
                    <a:p>
                      <a:pPr marL="216000" indent="-457200">
                        <a:spcAft>
                          <a:spcPts val="0"/>
                        </a:spcAft>
                      </a:pPr>
                      <a:r>
                        <a:rPr lang="en-CA" sz="1000" b="1" dirty="0" smtClean="0">
                          <a:solidFill>
                            <a:schemeClr val="tx1"/>
                          </a:solidFill>
                        </a:rPr>
                        <a:t>4.4</a:t>
                      </a:r>
                      <a:r>
                        <a:rPr lang="en-CA" sz="1000" b="0" baseline="0" dirty="0" smtClean="0">
                          <a:solidFill>
                            <a:schemeClr val="tx1"/>
                          </a:solidFill>
                        </a:rPr>
                        <a:t> Prepare for the final budget presentation.</a:t>
                      </a:r>
                      <a:endParaRPr lang="en-CA" sz="1000" b="1"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87984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smtClean="0">
                          <a:solidFill>
                            <a:schemeClr val="tx1"/>
                          </a:solidFill>
                        </a:rPr>
                        <a:t>Defined scope and boundaries of the security budget</a:t>
                      </a:r>
                    </a:p>
                    <a:p>
                      <a:pPr marL="228600" indent="-228600">
                        <a:spcAft>
                          <a:spcPts val="0"/>
                        </a:spcAft>
                        <a:buClrTx/>
                        <a:buFont typeface="+mj-lt"/>
                        <a:buAutoNum type="arabicPeriod"/>
                      </a:pPr>
                      <a:r>
                        <a:rPr lang="en-CA" sz="1000" b="0" i="0" baseline="0" dirty="0" smtClean="0">
                          <a:solidFill>
                            <a:schemeClr val="tx1"/>
                          </a:solidFill>
                        </a:rPr>
                        <a:t>Identified major business capabilities, mapped to the IT systems and security controls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Completed security budget providing</a:t>
                      </a:r>
                      <a:r>
                        <a:rPr lang="en-CA" sz="1000" b="0" baseline="0" dirty="0" smtClean="0">
                          <a:solidFill>
                            <a:schemeClr val="tx1"/>
                          </a:solidFill>
                        </a:rPr>
                        <a:t> three different options based on risk associated</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Optimized security</a:t>
                      </a:r>
                      <a:r>
                        <a:rPr lang="en-CA" sz="1000" b="0" baseline="0" dirty="0" smtClean="0">
                          <a:solidFill>
                            <a:schemeClr val="tx1"/>
                          </a:solidFill>
                        </a:rPr>
                        <a:t> budget</a:t>
                      </a:r>
                    </a:p>
                    <a:p>
                      <a:pPr marL="144000" indent="-144000">
                        <a:spcAft>
                          <a:spcPts val="0"/>
                        </a:spcAft>
                        <a:buClrTx/>
                        <a:buFont typeface="+mj-lt"/>
                        <a:buAutoNum type="arabicPeriod"/>
                      </a:pPr>
                      <a:r>
                        <a:rPr lang="en-CA" sz="1000" b="0" baseline="0" dirty="0" smtClean="0">
                          <a:solidFill>
                            <a:schemeClr val="tx1"/>
                          </a:solidFill>
                        </a:rPr>
                        <a:t>Preshopping report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Final Budget Presentation</a:t>
                      </a:r>
                      <a:endParaRPr lang="en-CA" sz="1000" b="0" baseline="0" dirty="0" smtClean="0">
                        <a:solidFill>
                          <a:schemeClr val="tx1"/>
                        </a:solidFill>
                      </a:endParaRP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Tree>
    <p:extLst>
      <p:ext uri="{BB962C8B-B14F-4D97-AF65-F5344CB8AC3E}">
        <p14:creationId xmlns:p14="http://schemas.microsoft.com/office/powerpoint/2010/main" val="37643990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Info-Tech’s value for security budgeting</a:t>
            </a:r>
            <a:endParaRPr lang="en-CA" dirty="0"/>
          </a:p>
        </p:txBody>
      </p:sp>
      <p:graphicFrame>
        <p:nvGraphicFramePr>
          <p:cNvPr id="3" name="Table 1"/>
          <p:cNvGraphicFramePr>
            <a:graphicFrameLocks noGrp="1"/>
          </p:cNvGraphicFramePr>
          <p:nvPr>
            <p:extLst>
              <p:ext uri="{D42A27DB-BD31-4B8C-83A1-F6EECF244321}">
                <p14:modId xmlns:p14="http://schemas.microsoft.com/office/powerpoint/2010/main" val="1311732108"/>
              </p:ext>
            </p:extLst>
          </p:nvPr>
        </p:nvGraphicFramePr>
        <p:xfrm>
          <a:off x="4118919" y="1323785"/>
          <a:ext cx="4750088" cy="5037269"/>
        </p:xfrm>
        <a:graphic>
          <a:graphicData uri="http://schemas.openxmlformats.org/drawingml/2006/table">
            <a:tbl>
              <a:tblPr firstRow="1" bandRow="1">
                <a:tableStyleId>{5C22544A-7EE6-4342-B048-85BDC9FD1C3A}</a:tableStyleId>
              </a:tblPr>
              <a:tblGrid>
                <a:gridCol w="1262872"/>
                <a:gridCol w="3487216"/>
              </a:tblGrid>
              <a:tr h="394899">
                <a:tc>
                  <a:txBody>
                    <a:bodyPr/>
                    <a:lstStyle/>
                    <a:p>
                      <a:pPr>
                        <a:spcBef>
                          <a:spcPts val="0"/>
                        </a:spcBef>
                        <a:spcAft>
                          <a:spcPts val="0"/>
                        </a:spcAft>
                      </a:pPr>
                      <a:r>
                        <a:rPr lang="en-CA" sz="1100" dirty="0" smtClean="0"/>
                        <a:t>Phase</a:t>
                      </a:r>
                      <a:endParaRPr lang="en-CA"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0"/>
                        </a:spcBef>
                        <a:spcAft>
                          <a:spcPts val="0"/>
                        </a:spcAft>
                      </a:pPr>
                      <a:r>
                        <a:rPr lang="en-CA" sz="1100" dirty="0" smtClean="0"/>
                        <a:t>Guided Implementation</a:t>
                      </a:r>
                      <a:endParaRPr lang="en-CA"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92822">
                <a:tc>
                  <a:txBody>
                    <a:bodyPr/>
                    <a:lstStyle/>
                    <a:p>
                      <a:pPr algn="l">
                        <a:spcBef>
                          <a:spcPts val="0"/>
                        </a:spcBef>
                        <a:spcAft>
                          <a:spcPts val="0"/>
                        </a:spcAft>
                      </a:pPr>
                      <a:r>
                        <a:rPr lang="en-CA" sz="1050" b="1" u="none" dirty="0" smtClean="0"/>
                        <a:t>Phase 1: </a:t>
                      </a:r>
                      <a:r>
                        <a:rPr lang="en-CA" sz="1050" b="0" u="none" dirty="0" smtClean="0"/>
                        <a:t>Review</a:t>
                      </a:r>
                      <a:r>
                        <a:rPr lang="en-CA" sz="1050" b="0" u="none" baseline="0" dirty="0" smtClean="0"/>
                        <a:t> Requirements for the Budget</a:t>
                      </a:r>
                      <a:endParaRPr lang="en-CA" sz="1050" u="non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50" dirty="0" smtClean="0"/>
                        <a:t>Collection and review of security</a:t>
                      </a:r>
                      <a:r>
                        <a:rPr lang="en-CA" sz="1050" baseline="0" dirty="0" smtClean="0"/>
                        <a:t> budget requirements</a:t>
                      </a:r>
                      <a:endParaRPr lang="en-CA" sz="1050" dirty="0" smtClean="0"/>
                    </a:p>
                    <a:p>
                      <a:pPr marL="171450" indent="-171450">
                        <a:buFont typeface="Arial" panose="020B0604020202020204" pitchFamily="34" charset="0"/>
                        <a:buChar char="•"/>
                      </a:pPr>
                      <a:r>
                        <a:rPr lang="en-CA" sz="1050" dirty="0" smtClean="0"/>
                        <a:t>40 FTE hours @ $80k/year</a:t>
                      </a:r>
                      <a:r>
                        <a:rPr lang="en-CA" sz="1050" baseline="0" dirty="0" smtClean="0"/>
                        <a:t> = </a:t>
                      </a:r>
                      <a:r>
                        <a:rPr lang="en-CA" sz="1050" b="1" baseline="0" dirty="0" smtClean="0"/>
                        <a:t>$1,600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13949">
                <a:tc>
                  <a:txBody>
                    <a:bodyPr/>
                    <a:lstStyle/>
                    <a:p>
                      <a:pPr algn="l">
                        <a:spcBef>
                          <a:spcPts val="0"/>
                        </a:spcBef>
                        <a:spcAft>
                          <a:spcPts val="0"/>
                        </a:spcAft>
                      </a:pPr>
                      <a:r>
                        <a:rPr lang="en-CA" sz="1050" b="1" u="none" dirty="0" smtClean="0"/>
                        <a:t>Phase 2:</a:t>
                      </a:r>
                      <a:br>
                        <a:rPr lang="en-CA" sz="1050" b="1" u="none" dirty="0" smtClean="0"/>
                      </a:br>
                      <a:r>
                        <a:rPr lang="en-CA" sz="1050" u="none" dirty="0" smtClean="0"/>
                        <a:t>Build the Budget</a:t>
                      </a:r>
                      <a:endParaRPr lang="en-CA" sz="1050" u="non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50" dirty="0" smtClean="0"/>
                        <a:t>Cost to perform business capability to security control mapping</a:t>
                      </a:r>
                      <a:endParaRPr lang="en-CA" sz="1050" baseline="0" dirty="0" smtClean="0"/>
                    </a:p>
                    <a:p>
                      <a:pPr marL="171450" indent="-171450">
                        <a:buFont typeface="Arial" panose="020B0604020202020204" pitchFamily="34" charset="0"/>
                        <a:buChar char="•"/>
                      </a:pPr>
                      <a:r>
                        <a:rPr lang="en-CA" sz="1050" dirty="0" smtClean="0"/>
                        <a:t>160 FTE hours @ $80k/year</a:t>
                      </a:r>
                      <a:r>
                        <a:rPr lang="en-CA" sz="1050" baseline="0" dirty="0" smtClean="0"/>
                        <a:t> = </a:t>
                      </a:r>
                      <a:r>
                        <a:rPr lang="en-CA" sz="1050" b="1" baseline="0" dirty="0" smtClean="0"/>
                        <a:t>$6,400</a:t>
                      </a:r>
                    </a:p>
                    <a:p>
                      <a:pPr marL="171450" indent="-171450">
                        <a:buFont typeface="Arial" panose="020B0604020202020204" pitchFamily="34" charset="0"/>
                        <a:buChar char="•"/>
                      </a:pPr>
                      <a:endParaRPr lang="en-CA" sz="1050" b="1" baseline="0" dirty="0" smtClean="0"/>
                    </a:p>
                    <a:p>
                      <a:r>
                        <a:rPr lang="en-CA" sz="1050" dirty="0" smtClean="0"/>
                        <a:t>Cost to produce</a:t>
                      </a:r>
                      <a:r>
                        <a:rPr lang="en-CA" sz="1050" baseline="0" dirty="0" smtClean="0"/>
                        <a:t> three different budgets</a:t>
                      </a:r>
                    </a:p>
                    <a:p>
                      <a:pPr marL="171450" indent="-171450">
                        <a:buFont typeface="Arial" panose="020B0604020202020204" pitchFamily="34" charset="0"/>
                        <a:buChar char="•"/>
                      </a:pPr>
                      <a:r>
                        <a:rPr lang="en-CA" sz="1050" dirty="0" smtClean="0"/>
                        <a:t>160 FTE hours @ $80k/year</a:t>
                      </a:r>
                      <a:r>
                        <a:rPr lang="en-CA" sz="1050" baseline="0" dirty="0" smtClean="0"/>
                        <a:t> = </a:t>
                      </a:r>
                      <a:r>
                        <a:rPr lang="en-CA" sz="1050" b="1" baseline="0" dirty="0" smtClean="0"/>
                        <a:t>$6,400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48538">
                <a:tc>
                  <a:txBody>
                    <a:bodyPr/>
                    <a:lstStyle/>
                    <a:p>
                      <a:pPr algn="l">
                        <a:spcBef>
                          <a:spcPts val="0"/>
                        </a:spcBef>
                        <a:spcAft>
                          <a:spcPts val="0"/>
                        </a:spcAft>
                      </a:pPr>
                      <a:r>
                        <a:rPr lang="en-CA" sz="1050" b="1" u="none" dirty="0" smtClean="0"/>
                        <a:t>Phase 3:</a:t>
                      </a:r>
                      <a:br>
                        <a:rPr lang="en-CA" sz="1050" b="1" u="none" dirty="0" smtClean="0"/>
                      </a:br>
                      <a:r>
                        <a:rPr lang="en-CA" sz="1050" u="none" dirty="0" smtClean="0"/>
                        <a:t>Present the Budget</a:t>
                      </a:r>
                      <a:endParaRPr lang="en-CA" sz="1050" u="non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50" dirty="0" smtClean="0"/>
                        <a:t>Cost to prepare presentations</a:t>
                      </a:r>
                      <a:r>
                        <a:rPr lang="en-CA" sz="1050" baseline="0" dirty="0" smtClean="0"/>
                        <a:t> regarding the budget </a:t>
                      </a:r>
                    </a:p>
                    <a:p>
                      <a:pPr marL="171450" indent="-171450">
                        <a:buFont typeface="Arial" panose="020B0604020202020204" pitchFamily="34" charset="0"/>
                        <a:buChar char="•"/>
                      </a:pPr>
                      <a:r>
                        <a:rPr lang="en-CA" sz="1050" dirty="0" smtClean="0"/>
                        <a:t>40 FTE</a:t>
                      </a:r>
                      <a:r>
                        <a:rPr lang="en-CA" sz="1050" b="1" dirty="0" smtClean="0"/>
                        <a:t> </a:t>
                      </a:r>
                      <a:r>
                        <a:rPr lang="en-CA" sz="1050" dirty="0" smtClean="0"/>
                        <a:t>hours @ $80k/year</a:t>
                      </a:r>
                      <a:r>
                        <a:rPr lang="en-CA" sz="1050" baseline="0" dirty="0" smtClean="0"/>
                        <a:t> = </a:t>
                      </a:r>
                      <a:r>
                        <a:rPr lang="en-CA" sz="1050" b="1" baseline="0" dirty="0" smtClean="0"/>
                        <a:t>$1,600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249450">
                <a:tc>
                  <a:txBody>
                    <a:bodyPr/>
                    <a:lstStyle/>
                    <a:p>
                      <a:pPr algn="l">
                        <a:spcBef>
                          <a:spcPts val="0"/>
                        </a:spcBef>
                        <a:spcAft>
                          <a:spcPts val="0"/>
                        </a:spcAft>
                      </a:pPr>
                      <a:r>
                        <a:rPr lang="en-CA" sz="1050" b="1" dirty="0" smtClean="0"/>
                        <a:t>Potential financial savings</a:t>
                      </a:r>
                      <a:r>
                        <a:rPr lang="en-CA" sz="1050" b="1" baseline="0" dirty="0" smtClean="0"/>
                        <a:t> from using Info-Tech resources:</a:t>
                      </a:r>
                      <a:endParaRPr lang="en-CA" sz="105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50" kern="1200" dirty="0" smtClean="0">
                          <a:solidFill>
                            <a:schemeClr val="tx1"/>
                          </a:solidFill>
                          <a:latin typeface="+mn-lt"/>
                          <a:ea typeface="+mn-ea"/>
                          <a:cs typeface="+mn-cs"/>
                        </a:rPr>
                        <a:t>Phase</a:t>
                      </a:r>
                      <a:r>
                        <a:rPr lang="en-CA" sz="1050" kern="1200" baseline="0" dirty="0" smtClean="0">
                          <a:solidFill>
                            <a:schemeClr val="tx1"/>
                          </a:solidFill>
                          <a:latin typeface="+mn-lt"/>
                          <a:ea typeface="+mn-ea"/>
                          <a:cs typeface="+mn-cs"/>
                        </a:rPr>
                        <a:t> 1 ($1,600) + Phase 2 ($6,400) + Phase 3 ($1,600) = </a:t>
                      </a:r>
                      <a:r>
                        <a:rPr lang="en-CA" sz="1050" b="0" kern="1200" baseline="0" dirty="0" smtClean="0">
                          <a:solidFill>
                            <a:schemeClr val="tx1"/>
                          </a:solidFill>
                          <a:latin typeface="+mn-lt"/>
                          <a:ea typeface="+mn-ea"/>
                          <a:cs typeface="+mn-cs"/>
                        </a:rPr>
                        <a:t>$9,600</a:t>
                      </a:r>
                    </a:p>
                    <a:p>
                      <a:pPr marL="0" marR="0" indent="0" algn="l" defTabSz="914400" rtl="0" eaLnBrk="1" fontAlgn="auto" latinLnBrk="0" hangingPunct="1">
                        <a:lnSpc>
                          <a:spcPct val="100000"/>
                        </a:lnSpc>
                        <a:spcBef>
                          <a:spcPts val="0"/>
                        </a:spcBef>
                        <a:spcAft>
                          <a:spcPts val="0"/>
                        </a:spcAft>
                        <a:buClrTx/>
                        <a:buSzTx/>
                        <a:buFontTx/>
                        <a:buNone/>
                        <a:tabLst/>
                        <a:defRPr/>
                      </a:pPr>
                      <a:r>
                        <a:rPr lang="en-CA" sz="1050" b="0" kern="1200" baseline="0" dirty="0" smtClean="0">
                          <a:solidFill>
                            <a:schemeClr val="tx1"/>
                          </a:solidFill>
                          <a:latin typeface="+mn-lt"/>
                          <a:ea typeface="+mn-ea"/>
                          <a:cs typeface="+mn-cs"/>
                        </a:rPr>
                        <a:t>By using our Guided Implementation rather than a self-directed implementation, you can expect to save ~75% of the overall cost, which represents </a:t>
                      </a:r>
                      <a:r>
                        <a:rPr lang="en-CA" sz="1050" b="1" kern="1200" baseline="0" dirty="0" smtClean="0">
                          <a:solidFill>
                            <a:schemeClr val="tx1"/>
                          </a:solidFill>
                          <a:latin typeface="+mn-lt"/>
                          <a:ea typeface="+mn-ea"/>
                          <a:cs typeface="+mn-cs"/>
                        </a:rPr>
                        <a:t>~$7,200.</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050" b="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050" b="0" kern="1200" baseline="0" dirty="0" smtClean="0">
                          <a:solidFill>
                            <a:schemeClr val="tx1"/>
                          </a:solidFill>
                          <a:latin typeface="+mn-lt"/>
                          <a:ea typeface="+mn-ea"/>
                          <a:cs typeface="+mn-cs"/>
                        </a:rPr>
                        <a:t>Also worth noting is that achieving optimal results without our targeted guidance may be difficult. You could spend more money/effort than we suggest without your desired returns.</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050" b="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050" b="0" kern="1200" baseline="0" dirty="0" smtClean="0">
                          <a:solidFill>
                            <a:schemeClr val="tx1"/>
                          </a:solidFill>
                          <a:latin typeface="+mn-lt"/>
                          <a:ea typeface="+mn-ea"/>
                          <a:cs typeface="+mn-cs"/>
                        </a:rPr>
                        <a:t>Engage with Info-Tech from the outset for the best opportunity to maximize your benefits.</a:t>
                      </a:r>
                      <a:endParaRPr lang="en-CA" sz="1050" b="0" kern="1200" dirty="0" smtClean="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Rectangle 3"/>
          <p:cNvSpPr/>
          <p:nvPr/>
        </p:nvSpPr>
        <p:spPr>
          <a:xfrm>
            <a:off x="257174" y="2779057"/>
            <a:ext cx="3776783" cy="2635625"/>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t"/>
          <a:lstStyle/>
          <a:p>
            <a:r>
              <a:rPr lang="en-US" sz="1100" dirty="0" smtClean="0">
                <a:solidFill>
                  <a:schemeClr val="tx1"/>
                </a:solidFill>
              </a:rPr>
              <a:t>By following Info-Tech’s methodology for security budgets, you will be able to:</a:t>
            </a:r>
          </a:p>
          <a:p>
            <a:pPr marL="171450" indent="-171450">
              <a:buFont typeface="Arial" panose="020B0604020202020204" pitchFamily="34" charset="0"/>
              <a:buChar char="•"/>
            </a:pPr>
            <a:r>
              <a:rPr lang="en-US" sz="1100" dirty="0" smtClean="0">
                <a:solidFill>
                  <a:schemeClr val="tx1"/>
                </a:solidFill>
              </a:rPr>
              <a:t>Collect and review requirements.</a:t>
            </a:r>
          </a:p>
          <a:p>
            <a:pPr marL="171450" indent="-171450">
              <a:buFont typeface="Arial" panose="020B0604020202020204" pitchFamily="34" charset="0"/>
              <a:buChar char="•"/>
            </a:pPr>
            <a:r>
              <a:rPr lang="en-US" sz="1100" dirty="0" smtClean="0">
                <a:solidFill>
                  <a:schemeClr val="tx1"/>
                </a:solidFill>
              </a:rPr>
              <a:t>Build a budget that explains how changes to the budget can affect the overall risk.</a:t>
            </a:r>
          </a:p>
          <a:p>
            <a:pPr marL="171450" indent="-171450">
              <a:buFont typeface="Arial" panose="020B0604020202020204" pitchFamily="34" charset="0"/>
              <a:buChar char="•"/>
            </a:pPr>
            <a:r>
              <a:rPr lang="en-US" sz="1100" dirty="0" smtClean="0">
                <a:solidFill>
                  <a:schemeClr val="tx1"/>
                </a:solidFill>
              </a:rPr>
              <a:t>Present security as a necessary cost to individual business units and to the larger organization.</a:t>
            </a:r>
          </a:p>
          <a:p>
            <a:endParaRPr lang="en-US" sz="1100" dirty="0">
              <a:solidFill>
                <a:schemeClr val="tx1"/>
              </a:solidFill>
            </a:endParaRPr>
          </a:p>
          <a:p>
            <a:r>
              <a:rPr lang="en-US" sz="1100" dirty="0" smtClean="0">
                <a:solidFill>
                  <a:schemeClr val="tx1"/>
                </a:solidFill>
              </a:rPr>
              <a:t>Depending on the efficacy model chosen, you may need to develop other components, such as a risk tolerance level or a mitigation effectiveness assessment. These can be completed through Info-Tech as well, albeit through other projects.</a:t>
            </a:r>
          </a:p>
        </p:txBody>
      </p:sp>
      <p:sp>
        <p:nvSpPr>
          <p:cNvPr id="5" name="Rectangle 4"/>
          <p:cNvSpPr/>
          <p:nvPr/>
        </p:nvSpPr>
        <p:spPr>
          <a:xfrm>
            <a:off x="257175" y="2220256"/>
            <a:ext cx="3777718" cy="558802"/>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US" sz="1400" b="1" dirty="0" smtClean="0">
                <a:solidFill>
                  <a:schemeClr val="bg1"/>
                </a:solidFill>
              </a:rPr>
              <a:t>The value of Info-Tech’s security budget approach</a:t>
            </a:r>
            <a:endParaRPr lang="en-US" sz="1400" b="1" dirty="0">
              <a:solidFill>
                <a:schemeClr val="bg1"/>
              </a:solidFill>
            </a:endParaRPr>
          </a:p>
        </p:txBody>
      </p:sp>
    </p:spTree>
    <p:extLst>
      <p:ext uri="{BB962C8B-B14F-4D97-AF65-F5344CB8AC3E}">
        <p14:creationId xmlns:p14="http://schemas.microsoft.com/office/powerpoint/2010/main" val="2729561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645459" y="2101205"/>
            <a:ext cx="7987553" cy="3418885"/>
          </a:xfrm>
          <a:prstGeom prst="rect">
            <a:avLst/>
          </a:prstGeom>
        </p:spPr>
        <p:txBody>
          <a:bodyPr wrap="square" rtlCol="0">
            <a:spAutoFit/>
          </a:bodyPr>
          <a:lstStyle/>
          <a:p>
            <a:pPr>
              <a:spcAft>
                <a:spcPts val="500"/>
              </a:spcAft>
            </a:pPr>
            <a:r>
              <a:rPr lang="en-CA" sz="1600" i="1" dirty="0">
                <a:solidFill>
                  <a:schemeClr val="bg1"/>
                </a:solidFill>
                <a:latin typeface="+mj-lt"/>
              </a:rPr>
              <a:t>We often hear about security budgets being built on </a:t>
            </a:r>
            <a:r>
              <a:rPr lang="en-CA" sz="1600" i="1" dirty="0" smtClean="0">
                <a:solidFill>
                  <a:schemeClr val="bg1"/>
                </a:solidFill>
                <a:latin typeface="+mj-lt"/>
              </a:rPr>
              <a:t>what </a:t>
            </a:r>
            <a:r>
              <a:rPr lang="en-CA" sz="1600" i="1" dirty="0">
                <a:solidFill>
                  <a:schemeClr val="bg1"/>
                </a:solidFill>
                <a:latin typeface="+mj-lt"/>
              </a:rPr>
              <a:t>was allocated last year plus a little extra for contingency. In that vein, whenever there is a desire to increase the security budget, the amount that is requested is often just a guess of what would </a:t>
            </a:r>
            <a:r>
              <a:rPr lang="en-CA" sz="1600" b="1" i="1" dirty="0">
                <a:solidFill>
                  <a:schemeClr val="bg1"/>
                </a:solidFill>
                <a:latin typeface="+mj-lt"/>
              </a:rPr>
              <a:t>actually</a:t>
            </a:r>
            <a:r>
              <a:rPr lang="en-CA" sz="1600" i="1" dirty="0">
                <a:solidFill>
                  <a:schemeClr val="bg1"/>
                </a:solidFill>
                <a:latin typeface="+mj-lt"/>
              </a:rPr>
              <a:t> be needed.</a:t>
            </a:r>
          </a:p>
          <a:p>
            <a:pPr>
              <a:spcBef>
                <a:spcPts val="1200"/>
              </a:spcBef>
              <a:spcAft>
                <a:spcPts val="1200"/>
              </a:spcAft>
            </a:pPr>
            <a:r>
              <a:rPr lang="en-CA" sz="1600" b="1" i="1" dirty="0" smtClean="0">
                <a:solidFill>
                  <a:schemeClr val="bg1"/>
                </a:solidFill>
                <a:latin typeface="+mj-lt"/>
              </a:rPr>
              <a:t>That </a:t>
            </a:r>
            <a:r>
              <a:rPr lang="en-CA" sz="1600" b="1" i="1" dirty="0">
                <a:solidFill>
                  <a:schemeClr val="bg1"/>
                </a:solidFill>
                <a:latin typeface="+mj-lt"/>
              </a:rPr>
              <a:t>doesn’t work anymore.</a:t>
            </a:r>
            <a:endParaRPr lang="en-CA" sz="1600" i="1" dirty="0">
              <a:solidFill>
                <a:schemeClr val="bg1"/>
              </a:solidFill>
              <a:latin typeface="+mj-lt"/>
            </a:endParaRPr>
          </a:p>
          <a:p>
            <a:pPr>
              <a:spcAft>
                <a:spcPts val="500"/>
              </a:spcAft>
            </a:pPr>
            <a:r>
              <a:rPr lang="en-CA" sz="1600" i="1" dirty="0" smtClean="0">
                <a:solidFill>
                  <a:schemeClr val="bg1"/>
                </a:solidFill>
                <a:latin typeface="+mj-lt"/>
              </a:rPr>
              <a:t>Here </a:t>
            </a:r>
            <a:r>
              <a:rPr lang="en-CA" sz="1600" i="1" dirty="0">
                <a:solidFill>
                  <a:schemeClr val="bg1"/>
                </a:solidFill>
                <a:latin typeface="+mj-lt"/>
              </a:rPr>
              <a:t>at Info-Tech, we want you to build a </a:t>
            </a:r>
            <a:r>
              <a:rPr lang="en-CA" sz="1600" b="1" i="1" dirty="0">
                <a:solidFill>
                  <a:schemeClr val="bg1"/>
                </a:solidFill>
                <a:latin typeface="+mj-lt"/>
              </a:rPr>
              <a:t>risk-based</a:t>
            </a:r>
            <a:r>
              <a:rPr lang="en-CA" sz="1600" i="1" dirty="0">
                <a:solidFill>
                  <a:schemeClr val="bg1"/>
                </a:solidFill>
                <a:latin typeface="+mj-lt"/>
              </a:rPr>
              <a:t> security budget. With this approach, you will look at how different security controls change the overall risk level of the organization, while also examining the effectiveness of the controls themselves. This will </a:t>
            </a:r>
            <a:r>
              <a:rPr lang="en-CA" sz="1600" i="1" dirty="0" smtClean="0">
                <a:solidFill>
                  <a:schemeClr val="bg1"/>
                </a:solidFill>
                <a:latin typeface="+mj-lt"/>
              </a:rPr>
              <a:t>allow </a:t>
            </a:r>
            <a:r>
              <a:rPr lang="en-CA" sz="1600" i="1" dirty="0">
                <a:solidFill>
                  <a:schemeClr val="bg1"/>
                </a:solidFill>
                <a:latin typeface="+mj-lt"/>
              </a:rPr>
              <a:t>your budget to evolve with the business growth model and still ensure that you are providing the correct level of security. The process </a:t>
            </a:r>
            <a:r>
              <a:rPr lang="en-CA" sz="1600" i="1" dirty="0" smtClean="0">
                <a:solidFill>
                  <a:schemeClr val="bg1"/>
                </a:solidFill>
                <a:latin typeface="+mj-lt"/>
              </a:rPr>
              <a:t>will make </a:t>
            </a:r>
            <a:r>
              <a:rPr lang="en-CA" sz="1600" i="1" dirty="0">
                <a:solidFill>
                  <a:schemeClr val="bg1"/>
                </a:solidFill>
                <a:latin typeface="+mj-lt"/>
              </a:rPr>
              <a:t>it easier to discuss security with the business and ensure </a:t>
            </a:r>
            <a:r>
              <a:rPr lang="en-CA" sz="1600" i="1" dirty="0" smtClean="0">
                <a:solidFill>
                  <a:schemeClr val="bg1"/>
                </a:solidFill>
                <a:latin typeface="+mj-lt"/>
              </a:rPr>
              <a:t>they </a:t>
            </a:r>
            <a:r>
              <a:rPr lang="en-CA" sz="1600" i="1" dirty="0">
                <a:solidFill>
                  <a:schemeClr val="bg1"/>
                </a:solidFill>
                <a:latin typeface="+mj-lt"/>
              </a:rPr>
              <a:t>understand what the true value of </a:t>
            </a:r>
            <a:r>
              <a:rPr lang="en-CA" sz="1600" i="1" dirty="0" smtClean="0">
                <a:solidFill>
                  <a:schemeClr val="bg1"/>
                </a:solidFill>
                <a:latin typeface="+mj-lt"/>
              </a:rPr>
              <a:t>mitigation is.</a:t>
            </a:r>
            <a:endParaRPr lang="en-CA" sz="1600" i="1" dirty="0">
              <a:solidFill>
                <a:schemeClr val="bg1"/>
              </a:solidFill>
              <a:latin typeface="+mj-lt"/>
            </a:endParaRPr>
          </a:p>
        </p:txBody>
      </p:sp>
      <p:sp>
        <p:nvSpPr>
          <p:cNvPr id="3" name="TextBox 2"/>
          <p:cNvSpPr txBox="1"/>
          <p:nvPr/>
        </p:nvSpPr>
        <p:spPr>
          <a:xfrm>
            <a:off x="3552444" y="5608904"/>
            <a:ext cx="4460917" cy="738664"/>
          </a:xfrm>
          <a:prstGeom prst="rect">
            <a:avLst/>
          </a:prstGeom>
        </p:spPr>
        <p:txBody>
          <a:bodyPr wrap="square" rtlCol="0">
            <a:spAutoFit/>
          </a:bodyPr>
          <a:lstStyle/>
          <a:p>
            <a:pPr algn="r"/>
            <a:r>
              <a:rPr lang="en-CA" sz="1400" b="1" i="1" dirty="0" smtClean="0">
                <a:solidFill>
                  <a:schemeClr val="bg1"/>
                </a:solidFill>
              </a:rPr>
              <a:t>Filipe De Souza, </a:t>
            </a:r>
          </a:p>
          <a:p>
            <a:pPr algn="r"/>
            <a:r>
              <a:rPr lang="en-CA" sz="1400" i="1" dirty="0" smtClean="0">
                <a:solidFill>
                  <a:schemeClr val="bg1"/>
                </a:solidFill>
              </a:rPr>
              <a:t>Research Manager – Security, Risk &amp; Compliance </a:t>
            </a:r>
            <a:br>
              <a:rPr lang="en-CA" sz="1400" i="1" dirty="0" smtClean="0">
                <a:solidFill>
                  <a:schemeClr val="bg1"/>
                </a:solidFill>
              </a:rPr>
            </a:br>
            <a:r>
              <a:rPr lang="en-CA" sz="1400" i="1" dirty="0" smtClean="0">
                <a:solidFill>
                  <a:schemeClr val="bg1"/>
                </a:solidFill>
              </a:rPr>
              <a:t>Info-Tech Research Group</a:t>
            </a:r>
          </a:p>
        </p:txBody>
      </p:sp>
      <p:sp>
        <p:nvSpPr>
          <p:cNvPr id="4" name="TextBox 3"/>
          <p:cNvSpPr txBox="1"/>
          <p:nvPr/>
        </p:nvSpPr>
        <p:spPr>
          <a:xfrm>
            <a:off x="556640" y="1504693"/>
            <a:ext cx="7414807" cy="338554"/>
          </a:xfrm>
          <a:prstGeom prst="rect">
            <a:avLst/>
          </a:prstGeom>
        </p:spPr>
        <p:txBody>
          <a:bodyPr wrap="square" rtlCol="0">
            <a:spAutoFit/>
          </a:bodyPr>
          <a:lstStyle/>
          <a:p>
            <a:r>
              <a:rPr lang="en-CA" sz="1600" b="1" dirty="0" smtClean="0">
                <a:solidFill>
                  <a:schemeClr val="bg1"/>
                </a:solidFill>
              </a:rPr>
              <a:t>Move away from the traditional approach to a risk-based budget.</a:t>
            </a:r>
            <a:endParaRPr lang="en-CA" sz="1600" b="1" dirty="0">
              <a:solidFill>
                <a:schemeClr val="bg1"/>
              </a:solidFill>
            </a:endParaRP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4"/>
          <p:cNvPicPr>
            <a:picLocks noChangeAspect="1"/>
          </p:cNvPicPr>
          <p:nvPr/>
        </p:nvPicPr>
        <p:blipFill rotWithShape="1">
          <a:blip r:embed="rId2"/>
          <a:srcRect l="34768" t="21801" r="35751" b="57796"/>
          <a:stretch/>
        </p:blipFill>
        <p:spPr>
          <a:xfrm>
            <a:off x="112577" y="1962555"/>
            <a:ext cx="598068" cy="528294"/>
          </a:xfrm>
          <a:prstGeom prst="rect">
            <a:avLst/>
          </a:prstGeom>
        </p:spPr>
      </p:pic>
      <p:pic>
        <p:nvPicPr>
          <p:cNvPr id="9" name="Picture 105"/>
          <p:cNvPicPr>
            <a:picLocks noChangeAspect="1"/>
          </p:cNvPicPr>
          <p:nvPr/>
        </p:nvPicPr>
        <p:blipFill>
          <a:blip r:embed="rId3"/>
          <a:stretch>
            <a:fillRect/>
          </a:stretch>
        </p:blipFill>
        <p:spPr>
          <a:xfrm>
            <a:off x="8398455" y="5402394"/>
            <a:ext cx="619651" cy="457362"/>
          </a:xfrm>
          <a:prstGeom prst="rect">
            <a:avLst/>
          </a:prstGeom>
        </p:spPr>
      </p:pic>
    </p:spTree>
    <p:extLst>
      <p:ext uri="{BB962C8B-B14F-4D97-AF65-F5344CB8AC3E}">
        <p14:creationId xmlns:p14="http://schemas.microsoft.com/office/powerpoint/2010/main" val="63146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err="1" smtClean="0"/>
              <a:t>CISOs</a:t>
            </a:r>
            <a:r>
              <a:rPr lang="en-US" dirty="0" smtClean="0"/>
              <a:t> or equivalent</a:t>
            </a:r>
          </a:p>
          <a:p>
            <a:endParaRPr lang="en-US" dirty="0"/>
          </a:p>
        </p:txBody>
      </p:sp>
      <p:sp>
        <p:nvSpPr>
          <p:cNvPr id="14" name="Text Placeholder 13"/>
          <p:cNvSpPr>
            <a:spLocks noGrp="1"/>
          </p:cNvSpPr>
          <p:nvPr>
            <p:ph type="body" sz="quarter" idx="26"/>
          </p:nvPr>
        </p:nvSpPr>
        <p:spPr>
          <a:xfrm>
            <a:off x="4835436" y="1607231"/>
            <a:ext cx="4041648" cy="1808322"/>
          </a:xfrm>
        </p:spPr>
        <p:txBody>
          <a:bodyPr/>
          <a:lstStyle/>
          <a:p>
            <a:r>
              <a:rPr lang="en-US" dirty="0" smtClean="0"/>
              <a:t>Identify what requirements are needed for a defensible security budget.</a:t>
            </a:r>
          </a:p>
          <a:p>
            <a:r>
              <a:rPr lang="en-US" dirty="0" smtClean="0"/>
              <a:t>Allocate funds based on the mitigation effectiveness and risk model of the organization.</a:t>
            </a:r>
          </a:p>
          <a:p>
            <a:r>
              <a:rPr lang="en-US" dirty="0" smtClean="0"/>
              <a:t>Articulate and present security to the business as a necessary cost of doing business.</a:t>
            </a:r>
          </a:p>
        </p:txBody>
      </p:sp>
      <p:sp>
        <p:nvSpPr>
          <p:cNvPr id="15" name="Text Placeholder 14"/>
          <p:cNvSpPr>
            <a:spLocks noGrp="1"/>
          </p:cNvSpPr>
          <p:nvPr>
            <p:ph type="body" sz="quarter" idx="27"/>
          </p:nvPr>
        </p:nvSpPr>
        <p:spPr/>
        <p:txBody>
          <a:bodyPr/>
          <a:lstStyle/>
          <a:p>
            <a:r>
              <a:rPr lang="en-US" dirty="0" smtClean="0"/>
              <a:t>CIOs</a:t>
            </a:r>
            <a:endParaRPr lang="en-US" dirty="0"/>
          </a:p>
        </p:txBody>
      </p:sp>
      <p:sp>
        <p:nvSpPr>
          <p:cNvPr id="16" name="Text Placeholder 15"/>
          <p:cNvSpPr>
            <a:spLocks noGrp="1"/>
          </p:cNvSpPr>
          <p:nvPr>
            <p:ph type="body" sz="quarter" idx="28"/>
          </p:nvPr>
        </p:nvSpPr>
        <p:spPr/>
        <p:txBody>
          <a:bodyPr/>
          <a:lstStyle/>
          <a:p>
            <a:r>
              <a:rPr lang="en-US" dirty="0" smtClean="0"/>
              <a:t>Incorporate the security budget as part of the larger IT budget.</a:t>
            </a:r>
          </a:p>
          <a:p>
            <a:r>
              <a:rPr lang="en-US" dirty="0" smtClean="0"/>
              <a:t>Understand how to explain the value of security to the rest of the organization.</a:t>
            </a:r>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r>
              <a:rPr lang="en-US" dirty="0"/>
              <a:t>Year after year, CISOs need to develop a comprehensive security budget that is able </a:t>
            </a:r>
            <a:r>
              <a:rPr lang="en-US"/>
              <a:t>to </a:t>
            </a:r>
            <a:r>
              <a:rPr lang="en-US" dirty="0"/>
              <a:t>mitigate</a:t>
            </a:r>
            <a:r>
              <a:rPr lang="en-US"/>
              <a:t> against threats.</a:t>
            </a:r>
            <a:endParaRPr lang="en-US" dirty="0"/>
          </a:p>
          <a:p>
            <a:r>
              <a:rPr lang="en-US" dirty="0"/>
              <a:t>The budget will have to be </a:t>
            </a:r>
            <a:r>
              <a:rPr lang="en-US"/>
              <a:t>defended to </a:t>
            </a:r>
            <a:r>
              <a:rPr lang="en-US" smtClean="0"/>
              <a:t>other </a:t>
            </a:r>
            <a:r>
              <a:rPr lang="en-US" dirty="0"/>
              <a:t>stakeholders to ensure that there is proper funding.</a:t>
            </a:r>
          </a:p>
        </p:txBody>
      </p:sp>
      <p:sp>
        <p:nvSpPr>
          <p:cNvPr id="4" name="Text Placeholder 3"/>
          <p:cNvSpPr>
            <a:spLocks noGrp="1"/>
          </p:cNvSpPr>
          <p:nvPr>
            <p:ph type="body" sz="quarter" idx="11"/>
          </p:nvPr>
        </p:nvSpPr>
        <p:spPr/>
        <p:txBody>
          <a:bodyPr/>
          <a:lstStyle/>
          <a:p>
            <a:r>
              <a:rPr lang="en-US" dirty="0"/>
              <a:t>Security budgets are unlike other departmental budgets. Increases or decreases in the budget can drastically affect </a:t>
            </a:r>
            <a:r>
              <a:rPr lang="en-US"/>
              <a:t>the </a:t>
            </a:r>
            <a:r>
              <a:rPr lang="en-US" dirty="0"/>
              <a:t>organization’s</a:t>
            </a:r>
            <a:r>
              <a:rPr lang="en-US"/>
              <a:t> ability to address </a:t>
            </a:r>
            <a:r>
              <a:rPr lang="en-US" smtClean="0"/>
              <a:t>risk.</a:t>
            </a:r>
            <a:endParaRPr lang="en-US" dirty="0"/>
          </a:p>
          <a:p>
            <a:r>
              <a:rPr lang="en-US" dirty="0"/>
              <a:t>CISOs struggle with the ability to assess the effectiveness of their security controls and determine where to allocate money.</a:t>
            </a:r>
          </a:p>
          <a:p>
            <a:endParaRPr lang="en-US" dirty="0"/>
          </a:p>
        </p:txBody>
      </p:sp>
      <p:sp>
        <p:nvSpPr>
          <p:cNvPr id="5" name="Text Placeholder 4"/>
          <p:cNvSpPr>
            <a:spLocks noGrp="1"/>
          </p:cNvSpPr>
          <p:nvPr>
            <p:ph type="body" sz="quarter" idx="12"/>
          </p:nvPr>
        </p:nvSpPr>
        <p:spPr/>
        <p:txBody>
          <a:bodyPr/>
          <a:lstStyle/>
          <a:p>
            <a:r>
              <a:rPr lang="en-US" dirty="0"/>
              <a:t>Info-Tech’s methodology moves you away from the traditional budgeting approach </a:t>
            </a:r>
            <a:r>
              <a:rPr lang="en-US" dirty="0" smtClean="0"/>
              <a:t>to build </a:t>
            </a:r>
            <a:r>
              <a:rPr lang="en-US" dirty="0"/>
              <a:t>a budget that is designed to be as dynamic as the business growth model.</a:t>
            </a:r>
          </a:p>
          <a:p>
            <a:r>
              <a:rPr lang="en-US" dirty="0"/>
              <a:t>Collect the requirements </a:t>
            </a:r>
            <a:r>
              <a:rPr lang="en-US" dirty="0" smtClean="0"/>
              <a:t>of </a:t>
            </a:r>
            <a:r>
              <a:rPr lang="en-US" dirty="0"/>
              <a:t>your </a:t>
            </a:r>
            <a:r>
              <a:rPr lang="en-US" dirty="0" smtClean="0"/>
              <a:t>organization and build </a:t>
            </a:r>
            <a:r>
              <a:rPr lang="en-US" dirty="0"/>
              <a:t>different budget options to describe how increases/decreases can affect the risk level.</a:t>
            </a:r>
          </a:p>
          <a:p>
            <a:r>
              <a:rPr lang="en-US" dirty="0"/>
              <a:t>Discuss these different budgets with the business to determine what </a:t>
            </a:r>
            <a:r>
              <a:rPr lang="en-US" dirty="0" smtClean="0"/>
              <a:t>level </a:t>
            </a:r>
            <a:r>
              <a:rPr lang="en-US" dirty="0"/>
              <a:t>of funding is needed for the desired level of security.</a:t>
            </a:r>
          </a:p>
          <a:p>
            <a:r>
              <a:rPr lang="en-US" dirty="0"/>
              <a:t>Gain easy approval of </a:t>
            </a:r>
            <a:r>
              <a:rPr lang="en-US" dirty="0" smtClean="0"/>
              <a:t>your budget </a:t>
            </a:r>
            <a:r>
              <a:rPr lang="en-US" dirty="0"/>
              <a:t>by </a:t>
            </a:r>
            <a:r>
              <a:rPr lang="en-US" dirty="0" smtClean="0"/>
              <a:t>“preshopping</a:t>
            </a:r>
            <a:r>
              <a:rPr lang="en-US" dirty="0"/>
              <a:t>” and presenting the budget </a:t>
            </a:r>
            <a:r>
              <a:rPr lang="en-US" dirty="0" smtClean="0"/>
              <a:t>early to </a:t>
            </a:r>
            <a:r>
              <a:rPr lang="en-US" dirty="0"/>
              <a:t>individual stakeholders prior to the final budget approval process</a:t>
            </a:r>
            <a:r>
              <a:rPr lang="en-US" dirty="0" smtClean="0"/>
              <a:t>.</a:t>
            </a:r>
            <a:endParaRPr lang="en-US" dirty="0"/>
          </a:p>
          <a:p>
            <a:endParaRPr lang="en-US" dirty="0"/>
          </a:p>
        </p:txBody>
      </p:sp>
      <p:sp>
        <p:nvSpPr>
          <p:cNvPr id="6" name="Text Placeholder 5"/>
          <p:cNvSpPr>
            <a:spLocks noGrp="1"/>
          </p:cNvSpPr>
          <p:nvPr>
            <p:ph type="body" sz="quarter" idx="13"/>
          </p:nvPr>
        </p:nvSpPr>
        <p:spPr>
          <a:xfrm>
            <a:off x="5745346" y="1466756"/>
            <a:ext cx="3074974" cy="2699485"/>
          </a:xfrm>
        </p:spPr>
        <p:txBody>
          <a:bodyPr/>
          <a:lstStyle/>
          <a:p>
            <a:pPr marL="228600" indent="-228600">
              <a:spcBef>
                <a:spcPts val="600"/>
              </a:spcBef>
              <a:spcAft>
                <a:spcPts val="600"/>
              </a:spcAft>
              <a:buSzPct val="100000"/>
              <a:buFont typeface="+mj-lt"/>
              <a:buAutoNum type="arabicPeriod"/>
            </a:pPr>
            <a:r>
              <a:rPr lang="en-CA" dirty="0" err="1"/>
              <a:t>CISOs</a:t>
            </a:r>
            <a:r>
              <a:rPr lang="en-CA" dirty="0"/>
              <a:t> </a:t>
            </a:r>
            <a:r>
              <a:rPr lang="en-CA" dirty="0" smtClean="0"/>
              <a:t>can </a:t>
            </a:r>
            <a:r>
              <a:rPr lang="en-CA" dirty="0"/>
              <a:t>demonstrate the value of security when mitigations </a:t>
            </a:r>
            <a:r>
              <a:rPr lang="en-CA" dirty="0" smtClean="0"/>
              <a:t>are </a:t>
            </a:r>
            <a:r>
              <a:rPr lang="en-CA" dirty="0"/>
              <a:t>correlated to business </a:t>
            </a:r>
            <a:r>
              <a:rPr lang="en-CA" dirty="0" smtClean="0"/>
              <a:t>operations </a:t>
            </a:r>
            <a:r>
              <a:rPr lang="en-CA" dirty="0"/>
              <a:t>and any future budgetary needs </a:t>
            </a:r>
            <a:r>
              <a:rPr lang="en-CA" dirty="0" smtClean="0"/>
              <a:t>are </a:t>
            </a:r>
            <a:r>
              <a:rPr lang="en-CA" dirty="0"/>
              <a:t>properly attributed to business evolution. </a:t>
            </a:r>
          </a:p>
          <a:p>
            <a:pPr marL="228600" indent="-228600">
              <a:spcBef>
                <a:spcPts val="600"/>
              </a:spcBef>
              <a:spcAft>
                <a:spcPts val="600"/>
              </a:spcAft>
              <a:buSzPct val="100000"/>
              <a:buFont typeface="+mj-lt"/>
              <a:buAutoNum type="arabicPeriod"/>
            </a:pPr>
            <a:r>
              <a:rPr lang="en-CA" dirty="0"/>
              <a:t>Develop </a:t>
            </a:r>
            <a:r>
              <a:rPr lang="en-CA" dirty="0" smtClean="0"/>
              <a:t>a </a:t>
            </a:r>
            <a:r>
              <a:rPr lang="en-CA" dirty="0"/>
              <a:t>comprehensive corporate risk analysis and mitigation effectiveness model. </a:t>
            </a:r>
            <a:r>
              <a:rPr lang="en-CA" dirty="0" smtClean="0"/>
              <a:t>This </a:t>
            </a:r>
            <a:r>
              <a:rPr lang="en-CA" dirty="0"/>
              <a:t>will illustrate </a:t>
            </a:r>
            <a:r>
              <a:rPr lang="en-CA" dirty="0" smtClean="0"/>
              <a:t>the </a:t>
            </a:r>
            <a:r>
              <a:rPr lang="en-CA" dirty="0"/>
              <a:t>moving targets </a:t>
            </a:r>
            <a:r>
              <a:rPr lang="en-CA" dirty="0" smtClean="0"/>
              <a:t>in </a:t>
            </a:r>
            <a:r>
              <a:rPr lang="en-CA" dirty="0"/>
              <a:t>your security posture, which helps identify critical issues to </a:t>
            </a:r>
            <a:r>
              <a:rPr lang="en-CA" dirty="0" smtClean="0"/>
              <a:t>include in </a:t>
            </a:r>
            <a:r>
              <a:rPr lang="en-CA" dirty="0"/>
              <a:t>your </a:t>
            </a:r>
            <a:r>
              <a:rPr lang="en-CA" dirty="0" smtClean="0"/>
              <a:t>budget.</a:t>
            </a:r>
            <a:endParaRPr lang="en-US" dirty="0">
              <a:solidFill>
                <a:srgbClr val="333333"/>
              </a:solidFill>
            </a:endParaRPr>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It’s time to start thinking and talking about security budgets differently</a:t>
            </a:r>
            <a:endParaRPr lang="en-CA" b="1" dirty="0"/>
          </a:p>
        </p:txBody>
      </p:sp>
      <p:sp>
        <p:nvSpPr>
          <p:cNvPr id="3" name="Rectangle 2"/>
          <p:cNvSpPr/>
          <p:nvPr/>
        </p:nvSpPr>
        <p:spPr>
          <a:xfrm>
            <a:off x="3864009" y="1240674"/>
            <a:ext cx="5020881" cy="465810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a:p>
        </p:txBody>
      </p:sp>
      <p:grpSp>
        <p:nvGrpSpPr>
          <p:cNvPr id="4" name="Group 3"/>
          <p:cNvGrpSpPr/>
          <p:nvPr/>
        </p:nvGrpSpPr>
        <p:grpSpPr>
          <a:xfrm>
            <a:off x="267043" y="1228613"/>
            <a:ext cx="4593965" cy="4670163"/>
            <a:chOff x="259453" y="1868246"/>
            <a:chExt cx="4593965" cy="4359089"/>
          </a:xfrm>
        </p:grpSpPr>
        <p:sp>
          <p:nvSpPr>
            <p:cNvPr id="34" name="Rectangle 33"/>
            <p:cNvSpPr/>
            <p:nvPr/>
          </p:nvSpPr>
          <p:spPr>
            <a:xfrm>
              <a:off x="259453" y="1877012"/>
              <a:ext cx="4145412" cy="43503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a:p>
          </p:txBody>
        </p:sp>
        <p:sp>
          <p:nvSpPr>
            <p:cNvPr id="35" name="Isosceles Triangle 34"/>
            <p:cNvSpPr/>
            <p:nvPr/>
          </p:nvSpPr>
          <p:spPr>
            <a:xfrm rot="5400000">
              <a:off x="2458817" y="3814295"/>
              <a:ext cx="4340649" cy="448552"/>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a:p>
          </p:txBody>
        </p:sp>
      </p:grpSp>
      <p:sp>
        <p:nvSpPr>
          <p:cNvPr id="5" name="TextBox 5"/>
          <p:cNvSpPr txBox="1"/>
          <p:nvPr/>
        </p:nvSpPr>
        <p:spPr>
          <a:xfrm>
            <a:off x="5057551" y="2056452"/>
            <a:ext cx="3630796" cy="3600986"/>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200" b="1" dirty="0"/>
              <a:t>COGS </a:t>
            </a:r>
            <a:r>
              <a:rPr lang="en-CA" sz="1200" b="1" dirty="0" smtClean="0"/>
              <a:t>(cost of goods sold):</a:t>
            </a:r>
            <a:r>
              <a:rPr lang="en-CA" sz="1200" dirty="0" smtClean="0"/>
              <a:t> </a:t>
            </a:r>
            <a:r>
              <a:rPr lang="en-CA" sz="1200" dirty="0"/>
              <a:t>the costs needed for the production of goods or services that are produced by an organization. </a:t>
            </a:r>
          </a:p>
          <a:p>
            <a:pPr marL="171450" indent="-171450">
              <a:buFont typeface="Arial" panose="020B0604020202020204" pitchFamily="34" charset="0"/>
              <a:buChar char="•"/>
            </a:pPr>
            <a:r>
              <a:rPr lang="en-CA" sz="1200" dirty="0"/>
              <a:t>Security is often seen as solely a function of the IT or </a:t>
            </a:r>
            <a:r>
              <a:rPr lang="en-CA" sz="1200" dirty="0" smtClean="0"/>
              <a:t>security </a:t>
            </a:r>
            <a:r>
              <a:rPr lang="en-CA" sz="1200" dirty="0"/>
              <a:t>department, instead of being integral to every business operation. </a:t>
            </a:r>
            <a:r>
              <a:rPr lang="en-CA" sz="1200" dirty="0" smtClean="0"/>
              <a:t>This should be a </a:t>
            </a:r>
            <a:r>
              <a:rPr lang="en-CA" sz="1200" dirty="0"/>
              <a:t>shift </a:t>
            </a:r>
            <a:r>
              <a:rPr lang="en-CA" sz="1200" dirty="0" smtClean="0"/>
              <a:t>in thought </a:t>
            </a:r>
            <a:r>
              <a:rPr lang="en-CA" sz="1200" dirty="0"/>
              <a:t>of security as a COGS to the </a:t>
            </a:r>
            <a:r>
              <a:rPr lang="en-CA" sz="1200" dirty="0" smtClean="0"/>
              <a:t>business.</a:t>
            </a:r>
            <a:endParaRPr lang="en-CA" sz="1200" dirty="0"/>
          </a:p>
          <a:p>
            <a:endParaRPr lang="en-CA" sz="1200" dirty="0"/>
          </a:p>
          <a:p>
            <a:r>
              <a:rPr lang="en-CA" sz="1200" dirty="0" smtClean="0"/>
              <a:t>Security </a:t>
            </a:r>
            <a:r>
              <a:rPr lang="en-CA" sz="1200" dirty="0" smtClean="0">
                <a:sym typeface="Wingdings" panose="05000000000000000000" pitchFamily="2" charset="2"/>
              </a:rPr>
              <a:t> </a:t>
            </a:r>
            <a:r>
              <a:rPr lang="en-CA" sz="1200" dirty="0"/>
              <a:t>COGS can be described at two </a:t>
            </a:r>
            <a:r>
              <a:rPr lang="en-CA" sz="1200" dirty="0" smtClean="0"/>
              <a:t>levels:</a:t>
            </a:r>
            <a:endParaRPr lang="en-CA" sz="1200" dirty="0"/>
          </a:p>
          <a:p>
            <a:endParaRPr lang="en-CA" sz="1200" dirty="0"/>
          </a:p>
          <a:p>
            <a:pPr marL="171450" indent="-171450">
              <a:buFont typeface="Arial" panose="020B0604020202020204" pitchFamily="34" charset="0"/>
              <a:buChar char="•"/>
            </a:pPr>
            <a:r>
              <a:rPr lang="en-CA" sz="1200" dirty="0"/>
              <a:t>At a high level, where </a:t>
            </a:r>
            <a:r>
              <a:rPr lang="en-CA" sz="1200" dirty="0" smtClean="0"/>
              <a:t>it communicates </a:t>
            </a:r>
            <a:r>
              <a:rPr lang="en-CA" sz="1200" dirty="0"/>
              <a:t>how security enables business functions more </a:t>
            </a:r>
            <a:r>
              <a:rPr lang="en-CA" sz="1200" dirty="0" smtClean="0"/>
              <a:t>generally.</a:t>
            </a:r>
            <a:endParaRPr lang="en-CA" sz="1200" dirty="0"/>
          </a:p>
          <a:p>
            <a:pPr marL="171450" indent="-171450">
              <a:buFont typeface="Arial" panose="020B0604020202020204" pitchFamily="34" charset="0"/>
              <a:buChar char="•"/>
            </a:pPr>
            <a:endParaRPr lang="en-CA" sz="1200" dirty="0"/>
          </a:p>
          <a:p>
            <a:pPr marL="171450" indent="-171450">
              <a:buFont typeface="Arial" panose="020B0604020202020204" pitchFamily="34" charset="0"/>
              <a:buChar char="•"/>
            </a:pPr>
            <a:r>
              <a:rPr lang="en-CA" sz="1200" dirty="0"/>
              <a:t>At the </a:t>
            </a:r>
            <a:r>
              <a:rPr lang="en-CA" sz="1200" dirty="0" smtClean="0"/>
              <a:t>individual </a:t>
            </a:r>
            <a:r>
              <a:rPr lang="en-CA" sz="1200" dirty="0"/>
              <a:t>project </a:t>
            </a:r>
            <a:r>
              <a:rPr lang="en-CA" sz="1200" dirty="0" smtClean="0"/>
              <a:t>or initiative level, </a:t>
            </a:r>
            <a:r>
              <a:rPr lang="en-CA" sz="1200" dirty="0"/>
              <a:t>where </a:t>
            </a:r>
            <a:r>
              <a:rPr lang="en-CA" sz="1200" dirty="0" smtClean="0"/>
              <a:t>security </a:t>
            </a:r>
            <a:r>
              <a:rPr lang="en-CA" sz="1200" dirty="0"/>
              <a:t>must be included as part of </a:t>
            </a:r>
            <a:r>
              <a:rPr lang="en-CA" sz="1200" dirty="0" smtClean="0"/>
              <a:t>the </a:t>
            </a:r>
            <a:r>
              <a:rPr lang="en-CA" sz="1200" dirty="0"/>
              <a:t>initial budgets to ensure it </a:t>
            </a:r>
            <a:r>
              <a:rPr lang="en-CA" sz="1200" dirty="0" smtClean="0"/>
              <a:t>is </a:t>
            </a:r>
            <a:r>
              <a:rPr lang="en-CA" sz="1200" dirty="0"/>
              <a:t>accounted for from the very beginning.</a:t>
            </a:r>
          </a:p>
        </p:txBody>
      </p:sp>
      <p:sp>
        <p:nvSpPr>
          <p:cNvPr id="6" name="TextBox 8"/>
          <p:cNvSpPr txBox="1"/>
          <p:nvPr/>
        </p:nvSpPr>
        <p:spPr>
          <a:xfrm>
            <a:off x="545048" y="2075097"/>
            <a:ext cx="3976773" cy="3416320"/>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200" dirty="0"/>
              <a:t>The security budget is no traditional budget. Companies need to evolve their security budgeting process to deal with the demands of today’s cybersecurity </a:t>
            </a:r>
            <a:r>
              <a:rPr lang="en-CA" sz="1200"/>
              <a:t>issues.</a:t>
            </a:r>
            <a:endParaRPr lang="en-CA" sz="1200" dirty="0"/>
          </a:p>
          <a:p>
            <a:pPr marL="171450" indent="-171450">
              <a:buFont typeface="Arial" panose="020B0604020202020204" pitchFamily="34" charset="0"/>
              <a:buChar char="•"/>
            </a:pPr>
            <a:r>
              <a:rPr lang="en-CA" sz="1200"/>
              <a:t>Previous </a:t>
            </a:r>
            <a:r>
              <a:rPr lang="en-CA" sz="1200" dirty="0"/>
              <a:t>budgetary methodologies were based on </a:t>
            </a:r>
            <a:r>
              <a:rPr lang="en-CA" sz="1200" b="1" dirty="0"/>
              <a:t>contained, static environments</a:t>
            </a:r>
            <a:r>
              <a:rPr lang="en-CA" sz="1200"/>
              <a:t>. </a:t>
            </a:r>
            <a:endParaRPr lang="en-CA" sz="1200" dirty="0"/>
          </a:p>
          <a:p>
            <a:pPr marL="171450" indent="-171450">
              <a:buFont typeface="Arial" panose="020B0604020202020204" pitchFamily="34" charset="0"/>
              <a:buChar char="•"/>
            </a:pPr>
            <a:r>
              <a:rPr lang="en-CA" sz="1200"/>
              <a:t>Organizations </a:t>
            </a:r>
            <a:r>
              <a:rPr lang="en-CA" sz="1200" dirty="0"/>
              <a:t>have become stagnant with their budget processes, as employees tend to </a:t>
            </a:r>
            <a:r>
              <a:rPr lang="en-CA" sz="1200"/>
              <a:t>follow </a:t>
            </a:r>
            <a:r>
              <a:rPr lang="en-CA" sz="1200" dirty="0"/>
              <a:t>what</a:t>
            </a:r>
            <a:r>
              <a:rPr lang="en-CA" sz="1200"/>
              <a:t> their </a:t>
            </a:r>
            <a:r>
              <a:rPr lang="en-CA" sz="1200" dirty="0"/>
              <a:t>predecessor did rather than challenge the status quo.</a:t>
            </a:r>
          </a:p>
          <a:p>
            <a:endParaRPr lang="en-CA" sz="1200" dirty="0"/>
          </a:p>
          <a:p>
            <a:r>
              <a:rPr lang="en-CA" sz="1200" dirty="0"/>
              <a:t>Start building your budget with a view into the risk your organization faces. </a:t>
            </a:r>
          </a:p>
          <a:p>
            <a:endParaRPr lang="en-CA" sz="1200" dirty="0"/>
          </a:p>
          <a:p>
            <a:pPr marL="171450" indent="-171450">
              <a:buFont typeface="Arial" panose="020B0604020202020204" pitchFamily="34" charset="0"/>
              <a:buChar char="•"/>
            </a:pPr>
            <a:r>
              <a:rPr lang="en-CA" sz="1200" dirty="0"/>
              <a:t>By focusing on how different budget allocations can change </a:t>
            </a:r>
            <a:r>
              <a:rPr lang="en-CA" sz="1200"/>
              <a:t>the </a:t>
            </a:r>
            <a:r>
              <a:rPr lang="en-CA" sz="1200" dirty="0"/>
              <a:t>organization’s</a:t>
            </a:r>
            <a:r>
              <a:rPr lang="en-CA" sz="1200"/>
              <a:t> ability to address risk </a:t>
            </a:r>
            <a:r>
              <a:rPr lang="en-CA" sz="1200" smtClean="0"/>
              <a:t>(organizational </a:t>
            </a:r>
            <a:r>
              <a:rPr lang="en-CA" sz="1200"/>
              <a:t>risk level), it </a:t>
            </a:r>
            <a:r>
              <a:rPr lang="en-CA" sz="1200" dirty="0"/>
              <a:t>becomes easier to communicate with business stakeholders on the need for different controls.</a:t>
            </a:r>
          </a:p>
        </p:txBody>
      </p:sp>
      <p:sp>
        <p:nvSpPr>
          <p:cNvPr id="31" name="Rectangle 30"/>
          <p:cNvSpPr/>
          <p:nvPr/>
        </p:nvSpPr>
        <p:spPr>
          <a:xfrm>
            <a:off x="4565209" y="1238005"/>
            <a:ext cx="4319681" cy="7682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sz="1200" b="1" dirty="0"/>
              <a:t>Go a step further and start describing security as a COGS to the business.</a:t>
            </a:r>
          </a:p>
        </p:txBody>
      </p:sp>
      <p:sp>
        <p:nvSpPr>
          <p:cNvPr id="28" name="Rectangle 27"/>
          <p:cNvSpPr/>
          <p:nvPr/>
        </p:nvSpPr>
        <p:spPr>
          <a:xfrm>
            <a:off x="259110" y="1238005"/>
            <a:ext cx="4298166" cy="7682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sz="1200" b="1" dirty="0"/>
              <a:t>Security is often seen as a sunk cost to the </a:t>
            </a:r>
            <a:r>
              <a:rPr lang="en-CA" sz="1200" b="1" dirty="0" smtClean="0"/>
              <a:t>business</a:t>
            </a:r>
            <a:r>
              <a:rPr lang="en-CA" sz="1200" b="1" dirty="0"/>
              <a:t> </a:t>
            </a:r>
            <a:r>
              <a:rPr lang="en-CA" sz="1200" b="1" dirty="0" smtClean="0"/>
              <a:t>and has been difficult to budget for.</a:t>
            </a:r>
            <a:endParaRPr lang="en-CA" sz="1200" b="1" dirty="0"/>
          </a:p>
        </p:txBody>
      </p:sp>
      <p:sp>
        <p:nvSpPr>
          <p:cNvPr id="37" name="Chevron 36"/>
          <p:cNvSpPr/>
          <p:nvPr/>
        </p:nvSpPr>
        <p:spPr>
          <a:xfrm>
            <a:off x="548114" y="4490707"/>
            <a:ext cx="215874" cy="21587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a:solidFill>
                <a:schemeClr val="tx1"/>
              </a:solidFill>
            </a:endParaRPr>
          </a:p>
        </p:txBody>
      </p:sp>
      <p:sp>
        <p:nvSpPr>
          <p:cNvPr id="38" name="Chevron 37"/>
          <p:cNvSpPr/>
          <p:nvPr/>
        </p:nvSpPr>
        <p:spPr>
          <a:xfrm>
            <a:off x="5053333" y="4147943"/>
            <a:ext cx="215874" cy="21587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a:solidFill>
                <a:schemeClr val="tx1"/>
              </a:solidFill>
            </a:endParaRPr>
          </a:p>
        </p:txBody>
      </p:sp>
      <p:sp>
        <p:nvSpPr>
          <p:cNvPr id="39" name="Chevron 38"/>
          <p:cNvSpPr/>
          <p:nvPr/>
        </p:nvSpPr>
        <p:spPr>
          <a:xfrm>
            <a:off x="5053333" y="4887616"/>
            <a:ext cx="215874" cy="21587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a:solidFill>
                <a:schemeClr val="tx1"/>
              </a:solidFill>
            </a:endParaRPr>
          </a:p>
        </p:txBody>
      </p:sp>
      <p:sp>
        <p:nvSpPr>
          <p:cNvPr id="40" name="TextBox 39"/>
          <p:cNvSpPr txBox="1"/>
          <p:nvPr/>
        </p:nvSpPr>
        <p:spPr>
          <a:xfrm>
            <a:off x="628067" y="5627289"/>
            <a:ext cx="7887867" cy="523220"/>
          </a:xfrm>
          <a:prstGeom prst="rect">
            <a:avLst/>
          </a:prstGeom>
          <a:solidFill>
            <a:srgbClr val="7CADD4"/>
          </a:solidFill>
        </p:spPr>
        <p:txBody>
          <a:bodyPr wrap="square" rtlCol="0">
            <a:spAutoFit/>
          </a:bodyPr>
          <a:lstStyle/>
          <a:p>
            <a:pPr algn="ctr"/>
            <a:r>
              <a:rPr lang="en-CA" sz="1400" b="1" dirty="0"/>
              <a:t>Security is no longer considered </a:t>
            </a:r>
            <a:r>
              <a:rPr lang="en-CA" sz="1400" b="1" dirty="0" smtClean="0"/>
              <a:t>optional. Demonstrate </a:t>
            </a:r>
            <a:r>
              <a:rPr lang="en-CA" sz="1400" b="1" dirty="0"/>
              <a:t>how security is now the regular cost of doing business.</a:t>
            </a:r>
          </a:p>
        </p:txBody>
      </p:sp>
    </p:spTree>
    <p:extLst>
      <p:ext uri="{BB962C8B-B14F-4D97-AF65-F5344CB8AC3E}">
        <p14:creationId xmlns:p14="http://schemas.microsoft.com/office/powerpoint/2010/main" val="1459543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Build a high-quality security budget by measuring mitigation effectiveness and connecting this to business capabilities</a:t>
            </a:r>
            <a:endParaRPr lang="en-CA" dirty="0"/>
          </a:p>
        </p:txBody>
      </p:sp>
      <p:grpSp>
        <p:nvGrpSpPr>
          <p:cNvPr id="17" name="Group 16"/>
          <p:cNvGrpSpPr/>
          <p:nvPr/>
        </p:nvGrpSpPr>
        <p:grpSpPr>
          <a:xfrm>
            <a:off x="309559" y="3057901"/>
            <a:ext cx="8532443" cy="682753"/>
            <a:chOff x="323389" y="3283951"/>
            <a:chExt cx="8532443" cy="682753"/>
          </a:xfrm>
        </p:grpSpPr>
        <p:sp>
          <p:nvSpPr>
            <p:cNvPr id="18" name="Rectangle 97"/>
            <p:cNvSpPr/>
            <p:nvPr/>
          </p:nvSpPr>
          <p:spPr>
            <a:xfrm>
              <a:off x="1600867" y="3283951"/>
              <a:ext cx="7254965"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68288"/>
              <a:r>
                <a:rPr lang="en-CA" sz="1200" dirty="0" err="1" smtClean="0">
                  <a:solidFill>
                    <a:schemeClr val="tx1"/>
                  </a:solidFill>
                </a:rPr>
                <a:t>CISOs</a:t>
              </a:r>
              <a:r>
                <a:rPr lang="en-CA" sz="1200" dirty="0" smtClean="0">
                  <a:solidFill>
                    <a:schemeClr val="tx1"/>
                  </a:solidFill>
                </a:rPr>
                <a:t> can </a:t>
              </a:r>
              <a:r>
                <a:rPr lang="en-CA" sz="1200" dirty="0">
                  <a:solidFill>
                    <a:schemeClr val="tx1"/>
                  </a:solidFill>
                </a:rPr>
                <a:t>demonstrate the value of security when mitigations </a:t>
              </a:r>
              <a:r>
                <a:rPr lang="en-CA" sz="1200" dirty="0" smtClean="0">
                  <a:solidFill>
                    <a:schemeClr val="tx1"/>
                  </a:solidFill>
                </a:rPr>
                <a:t>are </a:t>
              </a:r>
              <a:r>
                <a:rPr lang="en-CA" sz="1200" dirty="0">
                  <a:solidFill>
                    <a:schemeClr val="tx1"/>
                  </a:solidFill>
                </a:rPr>
                <a:t>correlated to business </a:t>
              </a:r>
              <a:r>
                <a:rPr lang="en-CA" sz="1200" dirty="0" smtClean="0">
                  <a:solidFill>
                    <a:schemeClr val="tx1"/>
                  </a:solidFill>
                </a:rPr>
                <a:t>operations </a:t>
              </a:r>
              <a:r>
                <a:rPr lang="en-CA" sz="1200" dirty="0">
                  <a:solidFill>
                    <a:schemeClr val="tx1"/>
                  </a:solidFill>
                </a:rPr>
                <a:t>and any future budgetary needs </a:t>
              </a:r>
              <a:r>
                <a:rPr lang="en-CA" sz="1200" dirty="0" smtClean="0">
                  <a:solidFill>
                    <a:schemeClr val="tx1"/>
                  </a:solidFill>
                </a:rPr>
                <a:t>are </a:t>
              </a:r>
              <a:r>
                <a:rPr lang="en-CA" sz="1200" dirty="0">
                  <a:solidFill>
                    <a:schemeClr val="tx1"/>
                  </a:solidFill>
                </a:rPr>
                <a:t>properly attributed to business evolution. This </a:t>
              </a:r>
              <a:r>
                <a:rPr lang="en-CA" sz="1200" dirty="0" smtClean="0">
                  <a:solidFill>
                    <a:schemeClr val="tx1"/>
                  </a:solidFill>
                </a:rPr>
                <a:t>is </a:t>
              </a:r>
              <a:r>
                <a:rPr lang="en-CA" sz="1200" dirty="0">
                  <a:solidFill>
                    <a:schemeClr val="tx1"/>
                  </a:solidFill>
                </a:rPr>
                <a:t>where </a:t>
              </a:r>
              <a:r>
                <a:rPr lang="en-CA" sz="1200" dirty="0" smtClean="0">
                  <a:solidFill>
                    <a:schemeClr val="tx1"/>
                  </a:solidFill>
                </a:rPr>
                <a:t>you can transition thinking about security to a </a:t>
              </a:r>
              <a:r>
                <a:rPr lang="en-CA" sz="1200" dirty="0">
                  <a:solidFill>
                    <a:schemeClr val="tx1"/>
                  </a:solidFill>
                </a:rPr>
                <a:t>COGS </a:t>
              </a:r>
              <a:r>
                <a:rPr lang="en-CA" sz="1200" dirty="0" smtClean="0">
                  <a:solidFill>
                    <a:schemeClr val="tx1"/>
                  </a:solidFill>
                </a:rPr>
                <a:t>for </a:t>
              </a:r>
              <a:r>
                <a:rPr lang="en-CA" sz="1200" dirty="0">
                  <a:solidFill>
                    <a:schemeClr val="tx1"/>
                  </a:solidFill>
                </a:rPr>
                <a:t>the business.</a:t>
              </a:r>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389" y="3283951"/>
              <a:ext cx="1615443" cy="682753"/>
            </a:xfrm>
            <a:prstGeom prst="rect">
              <a:avLst/>
            </a:prstGeom>
          </p:spPr>
        </p:pic>
      </p:grpSp>
      <p:grpSp>
        <p:nvGrpSpPr>
          <p:cNvPr id="20" name="Group 19"/>
          <p:cNvGrpSpPr/>
          <p:nvPr/>
        </p:nvGrpSpPr>
        <p:grpSpPr>
          <a:xfrm>
            <a:off x="309559" y="5470796"/>
            <a:ext cx="8494897" cy="682753"/>
            <a:chOff x="323389" y="3283951"/>
            <a:chExt cx="8494897" cy="682753"/>
          </a:xfrm>
        </p:grpSpPr>
        <p:sp>
          <p:nvSpPr>
            <p:cNvPr id="21" name="Rectangle 97"/>
            <p:cNvSpPr/>
            <p:nvPr/>
          </p:nvSpPr>
          <p:spPr>
            <a:xfrm>
              <a:off x="1600868" y="3283951"/>
              <a:ext cx="7217418"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68288"/>
              <a:r>
                <a:rPr lang="en-CA" sz="1200" dirty="0" smtClean="0">
                  <a:solidFill>
                    <a:schemeClr val="tx1"/>
                  </a:solidFill>
                </a:rPr>
                <a:t>To </a:t>
              </a:r>
              <a:r>
                <a:rPr lang="en-CA" sz="1200" dirty="0">
                  <a:solidFill>
                    <a:schemeClr val="tx1"/>
                  </a:solidFill>
                </a:rPr>
                <a:t>identify the critical areas and issues that need to be reflected in your security budget, </a:t>
              </a:r>
              <a:r>
                <a:rPr lang="en-CA" sz="1200" dirty="0" smtClean="0">
                  <a:solidFill>
                    <a:schemeClr val="tx1"/>
                  </a:solidFill>
                </a:rPr>
                <a:t>you </a:t>
              </a:r>
              <a:r>
                <a:rPr lang="en-CA" sz="1200" dirty="0">
                  <a:solidFill>
                    <a:schemeClr val="tx1"/>
                  </a:solidFill>
                </a:rPr>
                <a:t>need to develop a comprehensive corporate risk analysis and mitigation effectiveness model </a:t>
              </a:r>
              <a:r>
                <a:rPr lang="en-CA" sz="1200" dirty="0" smtClean="0">
                  <a:solidFill>
                    <a:schemeClr val="tx1"/>
                  </a:solidFill>
                </a:rPr>
                <a:t>that </a:t>
              </a:r>
              <a:r>
                <a:rPr lang="en-CA" sz="1200" dirty="0">
                  <a:solidFill>
                    <a:schemeClr val="tx1"/>
                  </a:solidFill>
                </a:rPr>
                <a:t>will illustrate where the moving targets are in your security posture.</a:t>
              </a:r>
            </a:p>
          </p:txBody>
        </p:sp>
        <p:pic>
          <p:nvPicPr>
            <p:cNvPr id="22"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389" y="3283951"/>
              <a:ext cx="1615443" cy="682753"/>
            </a:xfrm>
            <a:prstGeom prst="rect">
              <a:avLst/>
            </a:prstGeom>
          </p:spPr>
        </p:pic>
      </p:grpSp>
      <p:sp>
        <p:nvSpPr>
          <p:cNvPr id="24" name="Rectangle 23"/>
          <p:cNvSpPr/>
          <p:nvPr/>
        </p:nvSpPr>
        <p:spPr>
          <a:xfrm>
            <a:off x="2473449" y="3913490"/>
            <a:ext cx="6121282" cy="1475099"/>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pPr>
              <a:spcAft>
                <a:spcPts val="600"/>
              </a:spcAft>
            </a:pPr>
            <a:r>
              <a:rPr lang="en-CA" sz="1200" b="1" dirty="0" smtClean="0">
                <a:solidFill>
                  <a:schemeClr val="tx1"/>
                </a:solidFill>
              </a:rPr>
              <a:t>Problem</a:t>
            </a:r>
            <a:r>
              <a:rPr lang="en-CA" sz="1200" b="1" dirty="0">
                <a:solidFill>
                  <a:schemeClr val="tx1"/>
                </a:solidFill>
              </a:rPr>
              <a:t>: </a:t>
            </a:r>
            <a:r>
              <a:rPr lang="en-CA" sz="1200" dirty="0">
                <a:solidFill>
                  <a:schemeClr val="tx1"/>
                </a:solidFill>
              </a:rPr>
              <a:t>Organizations struggle to know how to budget for security, as they are unsure which controls are working effectively. </a:t>
            </a:r>
            <a:r>
              <a:rPr lang="en-CA" sz="1200" dirty="0" smtClean="0">
                <a:solidFill>
                  <a:schemeClr val="tx1"/>
                </a:solidFill>
              </a:rPr>
              <a:t>Budgeting is done through a great deal of guesswork and often leads to budget constraints, as there was not the proper planning and analysis at the beginning.</a:t>
            </a:r>
            <a:endParaRPr lang="en-US" sz="1200" dirty="0">
              <a:solidFill>
                <a:schemeClr val="tx1"/>
              </a:solidFill>
            </a:endParaRPr>
          </a:p>
          <a:p>
            <a:pPr marL="171450" indent="-171450">
              <a:buFont typeface="Arial" panose="020B0604020202020204" pitchFamily="34" charset="0"/>
              <a:buChar char="•"/>
            </a:pPr>
            <a:r>
              <a:rPr lang="en-US" sz="1200" dirty="0" smtClean="0">
                <a:solidFill>
                  <a:schemeClr val="tx1"/>
                </a:solidFill>
              </a:rPr>
              <a:t>In a </a:t>
            </a:r>
            <a:r>
              <a:rPr lang="en-US" sz="1200" dirty="0" err="1" smtClean="0">
                <a:solidFill>
                  <a:schemeClr val="tx1"/>
                </a:solidFill>
              </a:rPr>
              <a:t>SolarWinds</a:t>
            </a:r>
            <a:r>
              <a:rPr lang="en-US" sz="1200" dirty="0" smtClean="0">
                <a:solidFill>
                  <a:schemeClr val="tx1"/>
                </a:solidFill>
              </a:rPr>
              <a:t> federal cybersecurity survey, budget constraints is at the top of a list, </a:t>
            </a:r>
            <a:r>
              <a:rPr lang="en-US" sz="1200" b="1" dirty="0" smtClean="0">
                <a:solidFill>
                  <a:schemeClr val="tx1"/>
                </a:solidFill>
              </a:rPr>
              <a:t>at 29%</a:t>
            </a:r>
            <a:r>
              <a:rPr lang="en-US" sz="1200" dirty="0" smtClean="0">
                <a:solidFill>
                  <a:schemeClr val="tx1"/>
                </a:solidFill>
              </a:rPr>
              <a:t>, of obstacles to maintaining or improving a federal agency’s IT security.</a:t>
            </a:r>
            <a:endParaRPr lang="en-US" sz="1200" dirty="0">
              <a:solidFill>
                <a:schemeClr val="tx1"/>
              </a:solidFill>
            </a:endParaRPr>
          </a:p>
        </p:txBody>
      </p:sp>
      <p:sp>
        <p:nvSpPr>
          <p:cNvPr id="25" name="Oval 2"/>
          <p:cNvSpPr/>
          <p:nvPr/>
        </p:nvSpPr>
        <p:spPr>
          <a:xfrm>
            <a:off x="1910693" y="3963825"/>
            <a:ext cx="937236" cy="937236"/>
          </a:xfrm>
          <a:prstGeom prst="ellipse">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path path="circle">
              <a:fillToRect l="50000" t="50000" r="50000" b="50000"/>
            </a:path>
            <a:tileRect/>
          </a:gra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29%</a:t>
            </a:r>
            <a:endParaRPr lang="en-US" b="1" dirty="0"/>
          </a:p>
        </p:txBody>
      </p:sp>
      <p:sp>
        <p:nvSpPr>
          <p:cNvPr id="26" name="Rectangle 25"/>
          <p:cNvSpPr/>
          <p:nvPr/>
        </p:nvSpPr>
        <p:spPr>
          <a:xfrm>
            <a:off x="872315" y="1304877"/>
            <a:ext cx="6820390" cy="1665223"/>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pPr>
              <a:spcAft>
                <a:spcPts val="600"/>
              </a:spcAft>
            </a:pPr>
            <a:r>
              <a:rPr lang="en-CA" sz="1200" b="1" dirty="0">
                <a:solidFill>
                  <a:schemeClr val="tx1"/>
                </a:solidFill>
              </a:rPr>
              <a:t>Problem:</a:t>
            </a:r>
            <a:r>
              <a:rPr lang="en-CA" sz="1200" dirty="0">
                <a:solidFill>
                  <a:schemeClr val="tx1"/>
                </a:solidFill>
              </a:rPr>
              <a:t> Security professionals struggle to articulate the value of </a:t>
            </a:r>
            <a:r>
              <a:rPr lang="en-CA" sz="1200" dirty="0" smtClean="0">
                <a:solidFill>
                  <a:schemeClr val="tx1"/>
                </a:solidFill>
              </a:rPr>
              <a:t>security </a:t>
            </a:r>
            <a:r>
              <a:rPr lang="en-CA" sz="1200" dirty="0">
                <a:solidFill>
                  <a:schemeClr val="tx1"/>
                </a:solidFill>
              </a:rPr>
              <a:t>to the board and other executives. This makes it difficult for these same individuals to allocate money </a:t>
            </a:r>
            <a:r>
              <a:rPr lang="en-CA" sz="1200" dirty="0" smtClean="0">
                <a:solidFill>
                  <a:schemeClr val="tx1"/>
                </a:solidFill>
              </a:rPr>
              <a:t>to </a:t>
            </a:r>
            <a:r>
              <a:rPr lang="en-CA" sz="1200" dirty="0">
                <a:solidFill>
                  <a:schemeClr val="tx1"/>
                </a:solidFill>
              </a:rPr>
              <a:t>security initiatives and controls, when they are looking </a:t>
            </a:r>
            <a:r>
              <a:rPr lang="en-CA" sz="1200" dirty="0" smtClean="0">
                <a:solidFill>
                  <a:schemeClr val="tx1"/>
                </a:solidFill>
              </a:rPr>
              <a:t>toward </a:t>
            </a:r>
            <a:r>
              <a:rPr lang="en-CA" sz="1200" dirty="0">
                <a:solidFill>
                  <a:schemeClr val="tx1"/>
                </a:solidFill>
              </a:rPr>
              <a:t>more revenue-generating areas instead.</a:t>
            </a:r>
          </a:p>
          <a:p>
            <a:pPr marL="171450" indent="-171450">
              <a:buFont typeface="Arial" panose="020B0604020202020204" pitchFamily="34" charset="0"/>
              <a:buChar char="•"/>
            </a:pPr>
            <a:r>
              <a:rPr lang="en-CA" sz="1200" dirty="0" smtClean="0">
                <a:solidFill>
                  <a:schemeClr val="tx1"/>
                </a:solidFill>
              </a:rPr>
              <a:t>In </a:t>
            </a:r>
            <a:r>
              <a:rPr lang="en-CA" sz="1200" dirty="0">
                <a:solidFill>
                  <a:schemeClr val="tx1"/>
                </a:solidFill>
              </a:rPr>
              <a:t>a Ponemon Institute study on IT </a:t>
            </a:r>
            <a:r>
              <a:rPr lang="en-CA" sz="1200" dirty="0" smtClean="0">
                <a:solidFill>
                  <a:schemeClr val="tx1"/>
                </a:solidFill>
              </a:rPr>
              <a:t>security spending and investments</a:t>
            </a:r>
            <a:r>
              <a:rPr lang="en-CA" sz="1200" dirty="0">
                <a:solidFill>
                  <a:schemeClr val="tx1"/>
                </a:solidFill>
              </a:rPr>
              <a:t>, </a:t>
            </a:r>
            <a:r>
              <a:rPr lang="en-CA" sz="1200" b="1" dirty="0">
                <a:solidFill>
                  <a:schemeClr val="tx1"/>
                </a:solidFill>
              </a:rPr>
              <a:t>64%</a:t>
            </a:r>
            <a:r>
              <a:rPr lang="en-CA" sz="1200" dirty="0">
                <a:solidFill>
                  <a:schemeClr val="tx1"/>
                </a:solidFill>
              </a:rPr>
              <a:t> of survey respondents indicated that the security budget was not on the board’s agenda due to </a:t>
            </a:r>
            <a:r>
              <a:rPr lang="en-CA" sz="1200" b="1" dirty="0">
                <a:solidFill>
                  <a:schemeClr val="tx1"/>
                </a:solidFill>
              </a:rPr>
              <a:t>lack of </a:t>
            </a:r>
            <a:r>
              <a:rPr lang="en-CA" sz="1200" dirty="0">
                <a:solidFill>
                  <a:schemeClr val="tx1"/>
                </a:solidFill>
              </a:rPr>
              <a:t>“expertise and knowledge about security.”</a:t>
            </a:r>
          </a:p>
          <a:p>
            <a:pPr marL="171450" indent="-171450">
              <a:buFont typeface="Arial" panose="020B0604020202020204" pitchFamily="34" charset="0"/>
              <a:buChar char="•"/>
            </a:pPr>
            <a:r>
              <a:rPr lang="en-CA" sz="1200" b="1" dirty="0">
                <a:solidFill>
                  <a:schemeClr val="tx1"/>
                </a:solidFill>
              </a:rPr>
              <a:t>36%</a:t>
            </a:r>
            <a:r>
              <a:rPr lang="en-CA" sz="1200" dirty="0">
                <a:solidFill>
                  <a:schemeClr val="tx1"/>
                </a:solidFill>
              </a:rPr>
              <a:t> indicated that IT security was not even considered a priority issue.</a:t>
            </a:r>
            <a:endParaRPr lang="en-US" sz="1200" dirty="0">
              <a:solidFill>
                <a:schemeClr val="tx1"/>
              </a:solidFill>
            </a:endParaRPr>
          </a:p>
        </p:txBody>
      </p:sp>
      <p:sp>
        <p:nvSpPr>
          <p:cNvPr id="27" name="Oval 2"/>
          <p:cNvSpPr/>
          <p:nvPr/>
        </p:nvSpPr>
        <p:spPr>
          <a:xfrm>
            <a:off x="309559" y="1207802"/>
            <a:ext cx="937236" cy="937236"/>
          </a:xfrm>
          <a:prstGeom prst="ellipse">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path path="circle">
              <a:fillToRect l="50000" t="50000" r="50000" b="50000"/>
            </a:path>
            <a:tileRect/>
          </a:gra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64%</a:t>
            </a:r>
            <a:endParaRPr lang="en-US" b="1" dirty="0"/>
          </a:p>
        </p:txBody>
      </p:sp>
    </p:spTree>
    <p:extLst>
      <p:ext uri="{BB962C8B-B14F-4D97-AF65-F5344CB8AC3E}">
        <p14:creationId xmlns:p14="http://schemas.microsoft.com/office/powerpoint/2010/main" val="2970724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gray">
          <a:xfrm>
            <a:off x="6075362" y="2076748"/>
            <a:ext cx="2698750" cy="4019550"/>
          </a:xfrm>
          <a:prstGeom prst="rect">
            <a:avLst/>
          </a:prstGeom>
          <a:solidFill>
            <a:schemeClr val="accent1">
              <a:alpha val="59999"/>
            </a:schemeClr>
          </a:solidFill>
          <a:ln w="19050">
            <a:solidFill>
              <a:srgbClr val="FFFFFF"/>
            </a:solidFill>
            <a:miter lim="800000"/>
            <a:headEnd/>
            <a:tailEnd/>
          </a:ln>
        </p:spPr>
        <p:txBody>
          <a:bodyPr wrap="none" anchor="ct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1800" dirty="0"/>
          </a:p>
        </p:txBody>
      </p:sp>
      <p:sp>
        <p:nvSpPr>
          <p:cNvPr id="6" name="Rectangle 8"/>
          <p:cNvSpPr>
            <a:spLocks noChangeArrowheads="1"/>
          </p:cNvSpPr>
          <p:nvPr/>
        </p:nvSpPr>
        <p:spPr bwMode="gray">
          <a:xfrm>
            <a:off x="3208337" y="2076748"/>
            <a:ext cx="2698750" cy="4019550"/>
          </a:xfrm>
          <a:prstGeom prst="rect">
            <a:avLst/>
          </a:prstGeom>
          <a:solidFill>
            <a:schemeClr val="accent1">
              <a:alpha val="59999"/>
            </a:schemeClr>
          </a:solidFill>
          <a:ln w="19050">
            <a:solidFill>
              <a:srgbClr val="FFFFFF"/>
            </a:solidFill>
            <a:miter lim="800000"/>
            <a:headEnd/>
            <a:tailEnd/>
          </a:ln>
        </p:spPr>
        <p:txBody>
          <a:bodyPr wrap="none" anchor="ct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1800" dirty="0"/>
          </a:p>
        </p:txBody>
      </p:sp>
      <p:grpSp>
        <p:nvGrpSpPr>
          <p:cNvPr id="7" name="Group 58"/>
          <p:cNvGrpSpPr>
            <a:grpSpLocks/>
          </p:cNvGrpSpPr>
          <p:nvPr/>
        </p:nvGrpSpPr>
        <p:grpSpPr bwMode="auto">
          <a:xfrm>
            <a:off x="3208337" y="1317923"/>
            <a:ext cx="2698750" cy="758825"/>
            <a:chOff x="2021" y="1084"/>
            <a:chExt cx="1700" cy="478"/>
          </a:xfrm>
        </p:grpSpPr>
        <p:sp>
          <p:nvSpPr>
            <p:cNvPr id="8" name="Rectangle 8"/>
            <p:cNvSpPr>
              <a:spLocks noChangeArrowheads="1"/>
            </p:cNvSpPr>
            <p:nvPr/>
          </p:nvSpPr>
          <p:spPr bwMode="gray">
            <a:xfrm>
              <a:off x="2021" y="1084"/>
              <a:ext cx="1700" cy="478"/>
            </a:xfrm>
            <a:prstGeom prst="rect">
              <a:avLst/>
            </a:prstGeom>
            <a:solidFill>
              <a:schemeClr val="accent2">
                <a:alpha val="70195"/>
              </a:schemeClr>
            </a:solidFill>
            <a:ln w="19050">
              <a:solidFill>
                <a:srgbClr val="FFFFFF"/>
              </a:solidFill>
              <a:miter lim="800000"/>
              <a:headEnd/>
              <a:tailEnd/>
            </a:ln>
          </p:spPr>
          <p:txBody>
            <a:bodyPr wrap="none" anchor="ct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1800"/>
            </a:p>
          </p:txBody>
        </p:sp>
        <p:sp>
          <p:nvSpPr>
            <p:cNvPr id="9" name="Rectangle 13"/>
            <p:cNvSpPr>
              <a:spLocks noChangeArrowheads="1"/>
            </p:cNvSpPr>
            <p:nvPr/>
          </p:nvSpPr>
          <p:spPr bwMode="gray">
            <a:xfrm>
              <a:off x="2076" y="1140"/>
              <a:ext cx="1590" cy="366"/>
            </a:xfrm>
            <a:prstGeom prst="rect">
              <a:avLst/>
            </a:prstGeom>
            <a:solidFill>
              <a:schemeClr val="accent2"/>
            </a:solidFill>
            <a:ln w="19050">
              <a:solidFill>
                <a:srgbClr val="FFFFFF"/>
              </a:solidFill>
              <a:miter lim="800000"/>
              <a:headEnd/>
              <a:tailEnd/>
            </a:ln>
          </p:spPr>
          <p:txBody>
            <a:bodyPr wrap="none" anchor="ct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ctr" eaLnBrk="1" hangingPunct="1"/>
              <a:endParaRPr lang="en-US" altLang="en-US" sz="2400"/>
            </a:p>
          </p:txBody>
        </p:sp>
      </p:grpSp>
      <p:grpSp>
        <p:nvGrpSpPr>
          <p:cNvPr id="10" name="Group 59"/>
          <p:cNvGrpSpPr>
            <a:grpSpLocks/>
          </p:cNvGrpSpPr>
          <p:nvPr/>
        </p:nvGrpSpPr>
        <p:grpSpPr bwMode="auto">
          <a:xfrm>
            <a:off x="6075362" y="1317923"/>
            <a:ext cx="2698750" cy="758825"/>
            <a:chOff x="3827" y="1084"/>
            <a:chExt cx="1700" cy="478"/>
          </a:xfrm>
        </p:grpSpPr>
        <p:sp>
          <p:nvSpPr>
            <p:cNvPr id="11" name="Rectangle 8"/>
            <p:cNvSpPr>
              <a:spLocks noChangeArrowheads="1"/>
            </p:cNvSpPr>
            <p:nvPr/>
          </p:nvSpPr>
          <p:spPr bwMode="gray">
            <a:xfrm>
              <a:off x="3827" y="1084"/>
              <a:ext cx="1700" cy="478"/>
            </a:xfrm>
            <a:prstGeom prst="rect">
              <a:avLst/>
            </a:prstGeom>
            <a:solidFill>
              <a:schemeClr val="accent2">
                <a:alpha val="70195"/>
              </a:schemeClr>
            </a:solidFill>
            <a:ln w="19050">
              <a:solidFill>
                <a:srgbClr val="FFFFFF"/>
              </a:solidFill>
              <a:miter lim="800000"/>
              <a:headEnd/>
              <a:tailEnd/>
            </a:ln>
          </p:spPr>
          <p:txBody>
            <a:bodyPr wrap="none" anchor="ct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1800"/>
            </a:p>
          </p:txBody>
        </p:sp>
        <p:sp>
          <p:nvSpPr>
            <p:cNvPr id="12" name="Rectangle 13"/>
            <p:cNvSpPr>
              <a:spLocks noChangeArrowheads="1"/>
            </p:cNvSpPr>
            <p:nvPr/>
          </p:nvSpPr>
          <p:spPr bwMode="gray">
            <a:xfrm>
              <a:off x="3882" y="1140"/>
              <a:ext cx="1590" cy="366"/>
            </a:xfrm>
            <a:prstGeom prst="rect">
              <a:avLst/>
            </a:prstGeom>
            <a:solidFill>
              <a:schemeClr val="accent2"/>
            </a:solidFill>
            <a:ln w="19050">
              <a:solidFill>
                <a:srgbClr val="FFFFFF"/>
              </a:solidFill>
              <a:miter lim="800000"/>
              <a:headEnd/>
              <a:tailEnd/>
            </a:ln>
          </p:spPr>
          <p:txBody>
            <a:bodyPr wrap="none" anchor="ct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ctr" eaLnBrk="1" hangingPunct="1"/>
              <a:endParaRPr lang="en-US" altLang="en-US"/>
            </a:p>
          </p:txBody>
        </p:sp>
      </p:grpSp>
      <p:sp>
        <p:nvSpPr>
          <p:cNvPr id="13" name="Rectangle 8"/>
          <p:cNvSpPr>
            <a:spLocks noChangeArrowheads="1"/>
          </p:cNvSpPr>
          <p:nvPr/>
        </p:nvSpPr>
        <p:spPr bwMode="gray">
          <a:xfrm>
            <a:off x="342899" y="2076748"/>
            <a:ext cx="2698750" cy="4019550"/>
          </a:xfrm>
          <a:prstGeom prst="rect">
            <a:avLst/>
          </a:prstGeom>
          <a:solidFill>
            <a:schemeClr val="accent1">
              <a:alpha val="59999"/>
            </a:schemeClr>
          </a:solidFill>
          <a:ln w="19050">
            <a:solidFill>
              <a:srgbClr val="FFFFFF"/>
            </a:solidFill>
            <a:miter lim="800000"/>
            <a:headEnd/>
            <a:tailEnd/>
          </a:ln>
        </p:spPr>
        <p:txBody>
          <a:bodyPr wrap="none" anchor="t"/>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1800" dirty="0"/>
          </a:p>
        </p:txBody>
      </p:sp>
      <p:grpSp>
        <p:nvGrpSpPr>
          <p:cNvPr id="14" name="Group 57"/>
          <p:cNvGrpSpPr>
            <a:grpSpLocks/>
          </p:cNvGrpSpPr>
          <p:nvPr/>
        </p:nvGrpSpPr>
        <p:grpSpPr bwMode="auto">
          <a:xfrm>
            <a:off x="342899" y="1317923"/>
            <a:ext cx="2698750" cy="758825"/>
            <a:chOff x="216" y="1084"/>
            <a:chExt cx="1700" cy="478"/>
          </a:xfrm>
        </p:grpSpPr>
        <p:sp>
          <p:nvSpPr>
            <p:cNvPr id="15" name="Rectangle 8"/>
            <p:cNvSpPr>
              <a:spLocks noChangeArrowheads="1"/>
            </p:cNvSpPr>
            <p:nvPr/>
          </p:nvSpPr>
          <p:spPr bwMode="gray">
            <a:xfrm>
              <a:off x="216" y="1084"/>
              <a:ext cx="1700" cy="478"/>
            </a:xfrm>
            <a:prstGeom prst="rect">
              <a:avLst/>
            </a:prstGeom>
            <a:solidFill>
              <a:schemeClr val="accent2">
                <a:alpha val="70195"/>
              </a:schemeClr>
            </a:solidFill>
            <a:ln w="19050">
              <a:solidFill>
                <a:srgbClr val="FFFFFF"/>
              </a:solidFill>
              <a:miter lim="800000"/>
              <a:headEnd/>
              <a:tailEnd/>
            </a:ln>
          </p:spPr>
          <p:txBody>
            <a:bodyPr wrap="none" anchor="ct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1800"/>
            </a:p>
          </p:txBody>
        </p:sp>
        <p:sp>
          <p:nvSpPr>
            <p:cNvPr id="16" name="Rectangle 13"/>
            <p:cNvSpPr>
              <a:spLocks noChangeArrowheads="1"/>
            </p:cNvSpPr>
            <p:nvPr/>
          </p:nvSpPr>
          <p:spPr bwMode="gray">
            <a:xfrm>
              <a:off x="271" y="1140"/>
              <a:ext cx="1590" cy="366"/>
            </a:xfrm>
            <a:prstGeom prst="rect">
              <a:avLst/>
            </a:prstGeom>
            <a:solidFill>
              <a:schemeClr val="accent2"/>
            </a:solidFill>
            <a:ln w="19050">
              <a:solidFill>
                <a:srgbClr val="FFFFFF"/>
              </a:solidFill>
              <a:miter lim="800000"/>
              <a:headEnd/>
              <a:tailEnd/>
            </a:ln>
          </p:spPr>
          <p:txBody>
            <a:bodyPr wrap="none" anchor="ct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ctr" eaLnBrk="1" hangingPunct="1"/>
              <a:endParaRPr lang="en-US" altLang="en-US" sz="2400"/>
            </a:p>
          </p:txBody>
        </p:sp>
      </p:grpSp>
      <p:sp>
        <p:nvSpPr>
          <p:cNvPr id="17" name="AutoShape 12"/>
          <p:cNvSpPr>
            <a:spLocks noChangeArrowheads="1"/>
          </p:cNvSpPr>
          <p:nvPr/>
        </p:nvSpPr>
        <p:spPr bwMode="gray">
          <a:xfrm>
            <a:off x="5813424" y="3226098"/>
            <a:ext cx="685800" cy="955675"/>
          </a:xfrm>
          <a:prstGeom prst="rightArrow">
            <a:avLst>
              <a:gd name="adj1" fmla="val 56815"/>
              <a:gd name="adj2" fmla="val 62500"/>
            </a:avLst>
          </a:prstGeom>
          <a:solidFill>
            <a:schemeClr val="accent2"/>
          </a:solidFill>
          <a:ln w="19050">
            <a:solidFill>
              <a:srgbClr val="FFFFFF"/>
            </a:solidFill>
            <a:miter lim="800000"/>
            <a:headEnd/>
            <a:tailEnd/>
          </a:ln>
        </p:spPr>
        <p:txBody>
          <a:bodyPr wrap="none" anchor="ct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1800" dirty="0"/>
          </a:p>
        </p:txBody>
      </p:sp>
      <p:sp>
        <p:nvSpPr>
          <p:cNvPr id="18" name="AutoShape 12"/>
          <p:cNvSpPr>
            <a:spLocks noChangeArrowheads="1"/>
          </p:cNvSpPr>
          <p:nvPr/>
        </p:nvSpPr>
        <p:spPr bwMode="gray">
          <a:xfrm>
            <a:off x="2947987" y="3226098"/>
            <a:ext cx="685800" cy="955675"/>
          </a:xfrm>
          <a:prstGeom prst="rightArrow">
            <a:avLst>
              <a:gd name="adj1" fmla="val 56815"/>
              <a:gd name="adj2" fmla="val 62500"/>
            </a:avLst>
          </a:prstGeom>
          <a:solidFill>
            <a:schemeClr val="accent2"/>
          </a:solidFill>
          <a:ln w="19050">
            <a:solidFill>
              <a:srgbClr val="FFFFFF"/>
            </a:solidFill>
            <a:miter lim="800000"/>
            <a:headEnd/>
            <a:tailEnd/>
          </a:ln>
        </p:spPr>
        <p:txBody>
          <a:bodyPr wrap="none" anchor="ct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1800" dirty="0"/>
          </a:p>
        </p:txBody>
      </p:sp>
      <p:sp>
        <p:nvSpPr>
          <p:cNvPr id="19" name="Text Box 19"/>
          <p:cNvSpPr txBox="1">
            <a:spLocks noChangeArrowheads="1"/>
          </p:cNvSpPr>
          <p:nvPr/>
        </p:nvSpPr>
        <p:spPr bwMode="gray">
          <a:xfrm flipH="1">
            <a:off x="3381374" y="1473498"/>
            <a:ext cx="2336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nchor="ct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ctr" eaLnBrk="1" hangingPunct="1">
              <a:lnSpc>
                <a:spcPct val="85000"/>
              </a:lnSpc>
            </a:pPr>
            <a:r>
              <a:rPr lang="en-US" altLang="en-US" dirty="0" smtClean="0">
                <a:solidFill>
                  <a:srgbClr val="FFFFFF"/>
                </a:solidFill>
              </a:rPr>
              <a:t>Build the budget</a:t>
            </a:r>
            <a:endParaRPr lang="en-US" altLang="en-US" dirty="0">
              <a:solidFill>
                <a:srgbClr val="FFFFFF"/>
              </a:solidFill>
            </a:endParaRPr>
          </a:p>
        </p:txBody>
      </p:sp>
      <p:sp>
        <p:nvSpPr>
          <p:cNvPr id="20" name="Text Box 19"/>
          <p:cNvSpPr txBox="1">
            <a:spLocks noChangeArrowheads="1"/>
          </p:cNvSpPr>
          <p:nvPr/>
        </p:nvSpPr>
        <p:spPr bwMode="gray">
          <a:xfrm flipH="1">
            <a:off x="523874" y="1473498"/>
            <a:ext cx="2336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nchor="ct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ctr" eaLnBrk="1" hangingPunct="1">
              <a:lnSpc>
                <a:spcPct val="85000"/>
              </a:lnSpc>
            </a:pPr>
            <a:r>
              <a:rPr lang="en-US" altLang="en-US" dirty="0" smtClean="0">
                <a:solidFill>
                  <a:srgbClr val="FFFFFF"/>
                </a:solidFill>
              </a:rPr>
              <a:t>Review requirements for the budget</a:t>
            </a:r>
            <a:endParaRPr lang="en-US" altLang="en-US" dirty="0">
              <a:solidFill>
                <a:srgbClr val="FFFFFF"/>
              </a:solidFill>
            </a:endParaRPr>
          </a:p>
        </p:txBody>
      </p:sp>
      <p:sp>
        <p:nvSpPr>
          <p:cNvPr id="21" name="Text Box 19"/>
          <p:cNvSpPr txBox="1">
            <a:spLocks noChangeArrowheads="1"/>
          </p:cNvSpPr>
          <p:nvPr/>
        </p:nvSpPr>
        <p:spPr bwMode="gray">
          <a:xfrm flipH="1">
            <a:off x="6256337" y="1473498"/>
            <a:ext cx="2336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nchor="ct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ctr" eaLnBrk="1" hangingPunct="1">
              <a:lnSpc>
                <a:spcPct val="85000"/>
              </a:lnSpc>
            </a:pPr>
            <a:r>
              <a:rPr lang="en-US" altLang="en-US" dirty="0" smtClean="0">
                <a:solidFill>
                  <a:srgbClr val="FFFFFF"/>
                </a:solidFill>
              </a:rPr>
              <a:t>Present the budget</a:t>
            </a:r>
            <a:endParaRPr lang="en-US" altLang="en-US" dirty="0">
              <a:solidFill>
                <a:srgbClr val="FFFFFF"/>
              </a:solidFill>
            </a:endParaRPr>
          </a:p>
        </p:txBody>
      </p:sp>
      <p:sp>
        <p:nvSpPr>
          <p:cNvPr id="3" name="TextBox 33"/>
          <p:cNvSpPr txBox="1"/>
          <p:nvPr/>
        </p:nvSpPr>
        <p:spPr>
          <a:xfrm>
            <a:off x="341313" y="2076748"/>
            <a:ext cx="2698749" cy="3970318"/>
          </a:xfrm>
          <a:prstGeom prst="rect">
            <a:avLst/>
          </a:prstGeom>
        </p:spPr>
        <p:txBody>
          <a:bodyPr wrap="square" rtlCol="0">
            <a:spAutoFit/>
          </a:bodyPr>
          <a:lstStyle/>
          <a:p>
            <a:pPr marL="171450" indent="-171450">
              <a:buFont typeface="Arial" panose="020B0604020202020204" pitchFamily="34" charset="0"/>
              <a:buChar char="•"/>
            </a:pPr>
            <a:r>
              <a:rPr lang="en-CA" sz="1200" dirty="0">
                <a:solidFill>
                  <a:schemeClr val="bg1"/>
                </a:solidFill>
              </a:rPr>
              <a:t>This phase will involve:</a:t>
            </a:r>
          </a:p>
          <a:p>
            <a:pPr marL="628650" lvl="1" indent="-171450">
              <a:buFont typeface="Courier New" panose="02070309020205020404" pitchFamily="49" charset="0"/>
              <a:buChar char="o"/>
            </a:pPr>
            <a:r>
              <a:rPr lang="en-CA" sz="1200" dirty="0">
                <a:solidFill>
                  <a:schemeClr val="bg1"/>
                </a:solidFill>
              </a:rPr>
              <a:t>Performing </a:t>
            </a:r>
            <a:r>
              <a:rPr lang="en-CA" sz="1200" dirty="0" smtClean="0">
                <a:solidFill>
                  <a:schemeClr val="bg1"/>
                </a:solidFill>
              </a:rPr>
              <a:t>the </a:t>
            </a:r>
            <a:r>
              <a:rPr lang="en-CA" sz="1200" dirty="0">
                <a:solidFill>
                  <a:schemeClr val="bg1"/>
                </a:solidFill>
              </a:rPr>
              <a:t>correct level of analysis before building the budget itself. </a:t>
            </a:r>
          </a:p>
          <a:p>
            <a:pPr marL="628650" lvl="1" indent="-171450">
              <a:buFont typeface="Courier New" panose="02070309020205020404" pitchFamily="49" charset="0"/>
              <a:buChar char="o"/>
            </a:pPr>
            <a:r>
              <a:rPr lang="en-CA" sz="1200" dirty="0">
                <a:solidFill>
                  <a:schemeClr val="bg1"/>
                </a:solidFill>
              </a:rPr>
              <a:t>This can include performing a mitigation effectiveness assessment, conducting a risk analysis, and refining your security strategy.</a:t>
            </a:r>
            <a:endParaRPr lang="en-CA" sz="1200" dirty="0"/>
          </a:p>
          <a:p>
            <a:pPr marL="171450" indent="-171450">
              <a:buFont typeface="Arial" panose="020B0604020202020204" pitchFamily="34" charset="0"/>
              <a:buChar char="•"/>
            </a:pPr>
            <a:endParaRPr lang="en-CA" sz="1200" dirty="0"/>
          </a:p>
          <a:p>
            <a:pPr marL="171450" indent="-171450">
              <a:buFont typeface="Arial" panose="020B0604020202020204" pitchFamily="34" charset="0"/>
              <a:buChar char="•"/>
            </a:pPr>
            <a:r>
              <a:rPr lang="en-CA" sz="1200" dirty="0">
                <a:solidFill>
                  <a:schemeClr val="bg1"/>
                </a:solidFill>
              </a:rPr>
              <a:t>The level of requirements that need to be collected vary from organization to organization. There are three different efficacy options that can be used </a:t>
            </a:r>
            <a:r>
              <a:rPr lang="en-CA" sz="1200" dirty="0" smtClean="0">
                <a:solidFill>
                  <a:schemeClr val="bg1"/>
                </a:solidFill>
              </a:rPr>
              <a:t>to </a:t>
            </a:r>
            <a:r>
              <a:rPr lang="en-CA" sz="1200" dirty="0">
                <a:solidFill>
                  <a:schemeClr val="bg1"/>
                </a:solidFill>
              </a:rPr>
              <a:t>determine what should be done.</a:t>
            </a:r>
            <a:endParaRPr lang="en-CA" sz="1200" dirty="0"/>
          </a:p>
          <a:p>
            <a:pPr marL="171450" indent="-171450">
              <a:buFont typeface="Arial" panose="020B0604020202020204" pitchFamily="34" charset="0"/>
              <a:buChar char="•"/>
            </a:pPr>
            <a:endParaRPr lang="en-CA" sz="1200" dirty="0"/>
          </a:p>
          <a:p>
            <a:pPr marL="171450" indent="-171450">
              <a:buFont typeface="Arial" panose="020B0604020202020204" pitchFamily="34" charset="0"/>
              <a:buChar char="•"/>
            </a:pPr>
            <a:r>
              <a:rPr lang="en-CA" sz="1200" b="1" dirty="0">
                <a:solidFill>
                  <a:schemeClr val="bg1"/>
                </a:solidFill>
              </a:rPr>
              <a:t>See the next slide for an overview of the different requirements options that are available.</a:t>
            </a:r>
            <a:endParaRPr lang="en-CA" sz="1200" b="1" dirty="0"/>
          </a:p>
        </p:txBody>
      </p:sp>
      <p:sp>
        <p:nvSpPr>
          <p:cNvPr id="23" name="TextBox 34"/>
          <p:cNvSpPr txBox="1"/>
          <p:nvPr/>
        </p:nvSpPr>
        <p:spPr>
          <a:xfrm>
            <a:off x="3206750" y="2076748"/>
            <a:ext cx="2675170" cy="3600986"/>
          </a:xfrm>
          <a:prstGeom prst="rect">
            <a:avLst/>
          </a:prstGeom>
        </p:spPr>
        <p:txBody>
          <a:bodyPr wrap="square" rtlCol="0">
            <a:spAutoFit/>
          </a:bodyPr>
          <a:lstStyle/>
          <a:p>
            <a:pPr marL="171450" indent="-171450">
              <a:buFont typeface="Arial" panose="020B0604020202020204" pitchFamily="34" charset="0"/>
              <a:buChar char="•"/>
            </a:pPr>
            <a:r>
              <a:rPr lang="en-CA" sz="1200" dirty="0">
                <a:solidFill>
                  <a:schemeClr val="bg1"/>
                </a:solidFill>
              </a:rPr>
              <a:t>This phase will involve:</a:t>
            </a:r>
          </a:p>
          <a:p>
            <a:pPr marL="628650" lvl="1" indent="-171450">
              <a:buFont typeface="Courier New" panose="02070309020205020404" pitchFamily="49" charset="0"/>
              <a:buChar char="o"/>
            </a:pPr>
            <a:r>
              <a:rPr lang="en-CA" sz="1200" dirty="0">
                <a:solidFill>
                  <a:schemeClr val="bg1"/>
                </a:solidFill>
              </a:rPr>
              <a:t>Inputting requirements identified in </a:t>
            </a:r>
            <a:r>
              <a:rPr lang="en-CA" sz="1200" dirty="0" smtClean="0">
                <a:solidFill>
                  <a:schemeClr val="bg1"/>
                </a:solidFill>
              </a:rPr>
              <a:t>phase </a:t>
            </a:r>
            <a:r>
              <a:rPr lang="en-CA" sz="1200" dirty="0">
                <a:solidFill>
                  <a:schemeClr val="bg1"/>
                </a:solidFill>
              </a:rPr>
              <a:t>1 into </a:t>
            </a:r>
            <a:r>
              <a:rPr lang="en-CA" sz="1200" dirty="0" smtClean="0">
                <a:solidFill>
                  <a:schemeClr val="bg1"/>
                </a:solidFill>
              </a:rPr>
              <a:t>the </a:t>
            </a:r>
            <a:r>
              <a:rPr lang="en-CA" sz="1200" dirty="0">
                <a:solidFill>
                  <a:schemeClr val="bg1"/>
                </a:solidFill>
              </a:rPr>
              <a:t>budget.</a:t>
            </a:r>
          </a:p>
          <a:p>
            <a:pPr marL="628650" lvl="1" indent="-171450">
              <a:buFont typeface="Courier New" panose="02070309020205020404" pitchFamily="49" charset="0"/>
              <a:buChar char="o"/>
            </a:pPr>
            <a:r>
              <a:rPr lang="en-CA" sz="1200" dirty="0">
                <a:solidFill>
                  <a:schemeClr val="bg1"/>
                </a:solidFill>
              </a:rPr>
              <a:t>This will include an identification of how security controls relate to IT systems and business capabilities. </a:t>
            </a:r>
          </a:p>
          <a:p>
            <a:pPr marL="171450" indent="-171450">
              <a:buFont typeface="Arial" panose="020B0604020202020204" pitchFamily="34" charset="0"/>
              <a:buChar char="•"/>
            </a:pPr>
            <a:endParaRPr lang="en-CA" sz="1200" dirty="0">
              <a:solidFill>
                <a:schemeClr val="bg1"/>
              </a:solidFill>
            </a:endParaRPr>
          </a:p>
          <a:p>
            <a:pPr marL="171450" indent="-171450">
              <a:buFont typeface="Arial" panose="020B0604020202020204" pitchFamily="34" charset="0"/>
              <a:buChar char="•"/>
            </a:pPr>
            <a:r>
              <a:rPr lang="en-CA" sz="1200" dirty="0">
                <a:solidFill>
                  <a:schemeClr val="bg1"/>
                </a:solidFill>
              </a:rPr>
              <a:t>Next, you </a:t>
            </a:r>
            <a:r>
              <a:rPr lang="en-CA" sz="1200" dirty="0" smtClean="0">
                <a:solidFill>
                  <a:schemeClr val="bg1"/>
                </a:solidFill>
              </a:rPr>
              <a:t>will </a:t>
            </a:r>
            <a:r>
              <a:rPr lang="en-CA" sz="1200" dirty="0">
                <a:solidFill>
                  <a:schemeClr val="bg1"/>
                </a:solidFill>
              </a:rPr>
              <a:t>focus on the creation of an overall budget </a:t>
            </a:r>
            <a:r>
              <a:rPr lang="en-CA" sz="1200" dirty="0" smtClean="0">
                <a:solidFill>
                  <a:schemeClr val="bg1"/>
                </a:solidFill>
              </a:rPr>
              <a:t>that </a:t>
            </a:r>
            <a:r>
              <a:rPr lang="en-CA" sz="1200" dirty="0">
                <a:solidFill>
                  <a:schemeClr val="bg1"/>
                </a:solidFill>
              </a:rPr>
              <a:t>is split for you into </a:t>
            </a:r>
            <a:r>
              <a:rPr lang="en-CA" sz="1200" b="1" dirty="0">
                <a:solidFill>
                  <a:schemeClr val="bg1"/>
                </a:solidFill>
              </a:rPr>
              <a:t>three different budgets</a:t>
            </a:r>
            <a:r>
              <a:rPr lang="en-CA" sz="1200" dirty="0">
                <a:solidFill>
                  <a:schemeClr val="bg1"/>
                </a:solidFill>
              </a:rPr>
              <a:t> based on three different risk profiles. </a:t>
            </a:r>
          </a:p>
          <a:p>
            <a:pPr marL="628650" lvl="1" indent="-171450">
              <a:buFont typeface="Courier New" panose="02070309020205020404" pitchFamily="49" charset="0"/>
              <a:buChar char="o"/>
            </a:pPr>
            <a:r>
              <a:rPr lang="en-CA" sz="1200" dirty="0">
                <a:solidFill>
                  <a:schemeClr val="bg1"/>
                </a:solidFill>
              </a:rPr>
              <a:t>This will help demonstrate how changes to the budget can change the risk levels accordingly.</a:t>
            </a:r>
          </a:p>
        </p:txBody>
      </p:sp>
      <p:sp>
        <p:nvSpPr>
          <p:cNvPr id="24" name="TextBox 35"/>
          <p:cNvSpPr txBox="1"/>
          <p:nvPr/>
        </p:nvSpPr>
        <p:spPr>
          <a:xfrm>
            <a:off x="6073775" y="2076748"/>
            <a:ext cx="2700338" cy="3046988"/>
          </a:xfrm>
          <a:prstGeom prst="rect">
            <a:avLst/>
          </a:prstGeom>
        </p:spPr>
        <p:txBody>
          <a:bodyPr wrap="square" rtlCol="0">
            <a:spAutoFit/>
          </a:bodyPr>
          <a:lstStyle/>
          <a:p>
            <a:pPr marL="171450" indent="-171450">
              <a:buFont typeface="Arial" panose="020B0604020202020204" pitchFamily="34" charset="0"/>
              <a:buChar char="•"/>
            </a:pPr>
            <a:r>
              <a:rPr lang="en-CA" sz="1200" dirty="0">
                <a:solidFill>
                  <a:schemeClr val="bg1"/>
                </a:solidFill>
              </a:rPr>
              <a:t>With the budget complete, this phase involves:</a:t>
            </a:r>
          </a:p>
          <a:p>
            <a:pPr marL="628650" lvl="1" indent="-171450">
              <a:buFont typeface="Courier New" panose="02070309020205020404" pitchFamily="49" charset="0"/>
              <a:buChar char="o"/>
            </a:pPr>
            <a:r>
              <a:rPr lang="en-CA" sz="1200" dirty="0" smtClean="0">
                <a:solidFill>
                  <a:schemeClr val="bg1"/>
                </a:solidFill>
              </a:rPr>
              <a:t>Starting </a:t>
            </a:r>
            <a:r>
              <a:rPr lang="en-CA" sz="1200" dirty="0">
                <a:solidFill>
                  <a:schemeClr val="bg1"/>
                </a:solidFill>
              </a:rPr>
              <a:t>with “</a:t>
            </a:r>
            <a:r>
              <a:rPr lang="en-CA" sz="1200" dirty="0" smtClean="0">
                <a:solidFill>
                  <a:schemeClr val="bg1"/>
                </a:solidFill>
              </a:rPr>
              <a:t>preshopping</a:t>
            </a:r>
            <a:r>
              <a:rPr lang="en-CA" sz="1200" dirty="0">
                <a:solidFill>
                  <a:schemeClr val="bg1"/>
                </a:solidFill>
              </a:rPr>
              <a:t>,” </a:t>
            </a:r>
            <a:r>
              <a:rPr lang="en-CA" sz="1200" dirty="0" smtClean="0">
                <a:solidFill>
                  <a:schemeClr val="bg1"/>
                </a:solidFill>
              </a:rPr>
              <a:t>where </a:t>
            </a:r>
            <a:r>
              <a:rPr lang="en-CA" sz="1200" dirty="0">
                <a:solidFill>
                  <a:schemeClr val="bg1"/>
                </a:solidFill>
              </a:rPr>
              <a:t>there are one-on-one sessions conducted with stakeholders prior to the final </a:t>
            </a:r>
            <a:r>
              <a:rPr lang="en-CA" sz="1200" dirty="0" smtClean="0">
                <a:solidFill>
                  <a:schemeClr val="bg1"/>
                </a:solidFill>
              </a:rPr>
              <a:t>presentation. </a:t>
            </a:r>
            <a:r>
              <a:rPr lang="en-CA" sz="1200" dirty="0">
                <a:solidFill>
                  <a:schemeClr val="bg1"/>
                </a:solidFill>
              </a:rPr>
              <a:t>This will solicit feedback and make budget updates as needed.</a:t>
            </a:r>
          </a:p>
          <a:p>
            <a:pPr marL="628650" lvl="1" indent="-171450">
              <a:buFont typeface="Courier New" panose="02070309020205020404" pitchFamily="49" charset="0"/>
              <a:buChar char="o"/>
            </a:pPr>
            <a:r>
              <a:rPr lang="en-CA" sz="1200" dirty="0">
                <a:solidFill>
                  <a:schemeClr val="bg1"/>
                </a:solidFill>
              </a:rPr>
              <a:t>Final presentation of the budget.</a:t>
            </a:r>
          </a:p>
          <a:p>
            <a:pPr marL="171450" indent="-171450">
              <a:buFont typeface="Arial" panose="020B0604020202020204" pitchFamily="34" charset="0"/>
              <a:buChar char="•"/>
            </a:pPr>
            <a:endParaRPr lang="en-CA" sz="1200" dirty="0">
              <a:solidFill>
                <a:schemeClr val="bg1"/>
              </a:solidFill>
            </a:endParaRPr>
          </a:p>
          <a:p>
            <a:pPr marL="171450" indent="-171450">
              <a:buFont typeface="Arial" panose="020B0604020202020204" pitchFamily="34" charset="0"/>
              <a:buChar char="•"/>
            </a:pPr>
            <a:r>
              <a:rPr lang="en-CA" sz="1200" dirty="0">
                <a:solidFill>
                  <a:schemeClr val="bg1"/>
                </a:solidFill>
              </a:rPr>
              <a:t>Finally, the budget can go to the final budget committee where there is additional support for how to succeed and gain approval.</a:t>
            </a:r>
            <a:endParaRPr lang="en-CA" sz="1200" b="1" dirty="0">
              <a:solidFill>
                <a:schemeClr val="bg1"/>
              </a:solidFill>
            </a:endParaRPr>
          </a:p>
        </p:txBody>
      </p:sp>
      <p:sp>
        <p:nvSpPr>
          <p:cNvPr id="4" name="Title 3"/>
          <p:cNvSpPr>
            <a:spLocks noGrp="1"/>
          </p:cNvSpPr>
          <p:nvPr>
            <p:ph type="title"/>
          </p:nvPr>
        </p:nvSpPr>
        <p:spPr/>
        <p:txBody>
          <a:bodyPr/>
          <a:lstStyle/>
          <a:p>
            <a:r>
              <a:rPr lang="en-CA" dirty="0"/>
              <a:t>Info-Tech’s methodology to building the budget consists of three </a:t>
            </a:r>
            <a:r>
              <a:rPr lang="en-CA" dirty="0" smtClean="0"/>
              <a:t>phases</a:t>
            </a:r>
            <a:endParaRPr lang="en-CA" dirty="0"/>
          </a:p>
        </p:txBody>
      </p:sp>
    </p:spTree>
    <p:extLst>
      <p:ext uri="{BB962C8B-B14F-4D97-AF65-F5344CB8AC3E}">
        <p14:creationId xmlns:p14="http://schemas.microsoft.com/office/powerpoint/2010/main" val="1789265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p:nvPr/>
        </p:nvSpPr>
        <p:spPr>
          <a:xfrm>
            <a:off x="-4" y="4442160"/>
            <a:ext cx="9144001" cy="1938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endParaRPr lang="en-CA" sz="2400" dirty="0">
              <a:latin typeface="+mj-lt"/>
            </a:endParaRPr>
          </a:p>
        </p:txBody>
      </p:sp>
      <p:sp>
        <p:nvSpPr>
          <p:cNvPr id="2" name="Rectangle 3"/>
          <p:cNvSpPr/>
          <p:nvPr/>
        </p:nvSpPr>
        <p:spPr>
          <a:xfrm>
            <a:off x="-1" y="-1905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endParaRPr lang="en-CA" sz="2400" dirty="0">
              <a:latin typeface="+mj-lt"/>
            </a:endParaRPr>
          </a:p>
        </p:txBody>
      </p:sp>
      <p:sp>
        <p:nvSpPr>
          <p:cNvPr id="24" name="TextBox 23"/>
          <p:cNvSpPr txBox="1"/>
          <p:nvPr/>
        </p:nvSpPr>
        <p:spPr>
          <a:xfrm>
            <a:off x="270436" y="4442160"/>
            <a:ext cx="8603123" cy="1938992"/>
          </a:xfrm>
          <a:prstGeom prst="rect">
            <a:avLst/>
          </a:prstGeom>
        </p:spPr>
        <p:txBody>
          <a:bodyPr wrap="square" rtlCol="0">
            <a:spAutoFit/>
          </a:bodyPr>
          <a:lstStyle/>
          <a:p>
            <a:r>
              <a:rPr lang="en-CA" sz="1200" dirty="0" smtClean="0">
                <a:solidFill>
                  <a:schemeClr val="bg1"/>
                </a:solidFill>
              </a:rPr>
              <a:t>There are three options when it comes to building a security budget. These include:</a:t>
            </a:r>
          </a:p>
          <a:p>
            <a:pPr marL="228600" indent="-228600">
              <a:buFont typeface="+mj-lt"/>
              <a:buAutoNum type="arabicPeriod"/>
            </a:pPr>
            <a:r>
              <a:rPr lang="en-CA" sz="1200" b="1" dirty="0" smtClean="0">
                <a:solidFill>
                  <a:schemeClr val="bg1"/>
                </a:solidFill>
              </a:rPr>
              <a:t>High Efficacy </a:t>
            </a:r>
            <a:r>
              <a:rPr lang="en-CA" sz="1200" b="1" dirty="0">
                <a:solidFill>
                  <a:schemeClr val="bg1"/>
                </a:solidFill>
              </a:rPr>
              <a:t>Option</a:t>
            </a:r>
          </a:p>
          <a:p>
            <a:pPr marL="628650" lvl="1" indent="-171450">
              <a:buFont typeface="Arial" panose="020B0604020202020204" pitchFamily="34" charset="0"/>
              <a:buChar char="•"/>
            </a:pPr>
            <a:r>
              <a:rPr lang="en-CA" sz="1200" dirty="0" smtClean="0">
                <a:solidFill>
                  <a:schemeClr val="bg1"/>
                </a:solidFill>
              </a:rPr>
              <a:t>This method is valuable for organizations that need to build a highly defensible budget based on their threat model and their corresponding mitigations.</a:t>
            </a:r>
          </a:p>
          <a:p>
            <a:pPr marL="228600" indent="-228600">
              <a:buFont typeface="+mj-lt"/>
              <a:buAutoNum type="arabicPeriod"/>
            </a:pPr>
            <a:r>
              <a:rPr lang="en-CA" sz="1200" b="1" dirty="0">
                <a:solidFill>
                  <a:schemeClr val="bg1"/>
                </a:solidFill>
              </a:rPr>
              <a:t>Medium Efficacy Option</a:t>
            </a:r>
          </a:p>
          <a:p>
            <a:pPr marL="628650" lvl="1" indent="-171450">
              <a:buFont typeface="Arial" panose="020B0604020202020204" pitchFamily="34" charset="0"/>
              <a:buChar char="•"/>
            </a:pPr>
            <a:r>
              <a:rPr lang="en-CA" sz="1200" dirty="0" smtClean="0">
                <a:solidFill>
                  <a:schemeClr val="bg1"/>
                </a:solidFill>
              </a:rPr>
              <a:t>This is valuable for organizations that need some level of validation for their security budget but may not require as much of a deep dive as the second option.</a:t>
            </a:r>
          </a:p>
          <a:p>
            <a:pPr marL="228600" indent="-228600">
              <a:buFont typeface="+mj-lt"/>
              <a:buAutoNum type="arabicPeriod"/>
            </a:pPr>
            <a:r>
              <a:rPr lang="en-CA" sz="1200" b="1" dirty="0">
                <a:solidFill>
                  <a:schemeClr val="bg1"/>
                </a:solidFill>
              </a:rPr>
              <a:t>Low Efficacy Option</a:t>
            </a:r>
          </a:p>
          <a:p>
            <a:pPr marL="628650" lvl="1" indent="-171450">
              <a:buFont typeface="Arial" panose="020B0604020202020204" pitchFamily="34" charset="0"/>
              <a:buChar char="•"/>
            </a:pPr>
            <a:r>
              <a:rPr lang="en-CA" sz="1200" dirty="0" smtClean="0">
                <a:solidFill>
                  <a:schemeClr val="bg1"/>
                </a:solidFill>
              </a:rPr>
              <a:t>For organizations that do not struggle to defend a security budget, this method allows for the budget to be easily built and then presented.</a:t>
            </a:r>
          </a:p>
        </p:txBody>
      </p:sp>
      <p:pic>
        <p:nvPicPr>
          <p:cNvPr id="3" name="Picture 2"/>
          <p:cNvPicPr>
            <a:picLocks noChangeAspect="1"/>
          </p:cNvPicPr>
          <p:nvPr/>
        </p:nvPicPr>
        <p:blipFill>
          <a:blip r:embed="rId3"/>
          <a:stretch>
            <a:fillRect/>
          </a:stretch>
        </p:blipFill>
        <p:spPr>
          <a:xfrm>
            <a:off x="270434" y="1147222"/>
            <a:ext cx="8603123" cy="3354443"/>
          </a:xfrm>
          <a:prstGeom prst="rect">
            <a:avLst/>
          </a:prstGeom>
        </p:spPr>
      </p:pic>
      <p:sp>
        <p:nvSpPr>
          <p:cNvPr id="4" name="Title 3"/>
          <p:cNvSpPr>
            <a:spLocks noGrp="1"/>
          </p:cNvSpPr>
          <p:nvPr>
            <p:ph type="title"/>
          </p:nvPr>
        </p:nvSpPr>
        <p:spPr/>
        <p:txBody>
          <a:bodyPr/>
          <a:lstStyle/>
          <a:p>
            <a:r>
              <a:rPr lang="en-CA" dirty="0"/>
              <a:t>In phase 1, you will review the different efficacy options in building your security </a:t>
            </a:r>
            <a:r>
              <a:rPr lang="en-CA" dirty="0" smtClean="0"/>
              <a:t>budget</a:t>
            </a:r>
            <a:endParaRPr lang="en-CA" dirty="0"/>
          </a:p>
        </p:txBody>
      </p:sp>
    </p:spTree>
    <p:extLst>
      <p:ext uri="{BB962C8B-B14F-4D97-AF65-F5344CB8AC3E}">
        <p14:creationId xmlns:p14="http://schemas.microsoft.com/office/powerpoint/2010/main" val="1389267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p:nvPr/>
        </p:nvSpPr>
        <p:spPr>
          <a:xfrm>
            <a:off x="4571999" y="2831428"/>
            <a:ext cx="4571998" cy="34847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endParaRPr lang="en-CA" sz="2400" dirty="0">
              <a:latin typeface="+mj-lt"/>
            </a:endParaRPr>
          </a:p>
        </p:txBody>
      </p:sp>
      <p:sp>
        <p:nvSpPr>
          <p:cNvPr id="2" name="Title 1"/>
          <p:cNvSpPr>
            <a:spLocks noGrp="1"/>
          </p:cNvSpPr>
          <p:nvPr>
            <p:ph type="title"/>
          </p:nvPr>
        </p:nvSpPr>
        <p:spPr/>
        <p:txBody>
          <a:bodyPr/>
          <a:lstStyle/>
          <a:p>
            <a:r>
              <a:rPr lang="en-CA" dirty="0" smtClean="0"/>
              <a:t>High Efficacy Option</a:t>
            </a:r>
            <a:endParaRPr lang="en-CA" dirty="0"/>
          </a:p>
        </p:txBody>
      </p:sp>
      <p:sp>
        <p:nvSpPr>
          <p:cNvPr id="5" name="TextBox 4"/>
          <p:cNvSpPr txBox="1"/>
          <p:nvPr/>
        </p:nvSpPr>
        <p:spPr>
          <a:xfrm>
            <a:off x="4571999" y="3142620"/>
            <a:ext cx="4307414" cy="2862322"/>
          </a:xfrm>
          <a:prstGeom prst="rect">
            <a:avLst/>
          </a:prstGeom>
        </p:spPr>
        <p:txBody>
          <a:bodyPr wrap="square" rtlCol="0">
            <a:spAutoFit/>
          </a:bodyPr>
          <a:lstStyle/>
          <a:p>
            <a:r>
              <a:rPr lang="en-CA" sz="1200" dirty="0">
                <a:solidFill>
                  <a:schemeClr val="bg1"/>
                </a:solidFill>
              </a:rPr>
              <a:t>A </a:t>
            </a:r>
            <a:r>
              <a:rPr lang="en-CA" sz="1200" dirty="0" smtClean="0">
                <a:solidFill>
                  <a:schemeClr val="bg1"/>
                </a:solidFill>
              </a:rPr>
              <a:t>high-efficacy </a:t>
            </a:r>
            <a:r>
              <a:rPr lang="en-CA" sz="1200" dirty="0">
                <a:solidFill>
                  <a:schemeClr val="bg1"/>
                </a:solidFill>
              </a:rPr>
              <a:t>budget is for you if you say yes to most of these </a:t>
            </a:r>
            <a:r>
              <a:rPr lang="en-CA" sz="1200" dirty="0" smtClean="0">
                <a:solidFill>
                  <a:schemeClr val="bg1"/>
                </a:solidFill>
              </a:rPr>
              <a:t>questions:</a:t>
            </a:r>
            <a:endParaRPr lang="en-CA" sz="1200" dirty="0">
              <a:solidFill>
                <a:schemeClr val="bg1"/>
              </a:solidFill>
            </a:endParaRPr>
          </a:p>
          <a:p>
            <a:endParaRPr lang="en-CA" sz="1200" dirty="0">
              <a:solidFill>
                <a:schemeClr val="bg1"/>
              </a:solidFill>
            </a:endParaRPr>
          </a:p>
          <a:p>
            <a:pPr marL="171450" indent="-171450">
              <a:buFont typeface="Arial" panose="020B0604020202020204" pitchFamily="34" charset="0"/>
              <a:buChar char="•"/>
            </a:pPr>
            <a:r>
              <a:rPr lang="en-CA" sz="1200" dirty="0">
                <a:solidFill>
                  <a:schemeClr val="bg1"/>
                </a:solidFill>
              </a:rPr>
              <a:t>Am I able to operate effectively with the budget that I am </a:t>
            </a:r>
            <a:r>
              <a:rPr lang="en-CA" sz="1200" dirty="0" smtClean="0">
                <a:solidFill>
                  <a:schemeClr val="bg1"/>
                </a:solidFill>
              </a:rPr>
              <a:t>being </a:t>
            </a:r>
            <a:r>
              <a:rPr lang="en-CA" sz="1200" dirty="0">
                <a:solidFill>
                  <a:schemeClr val="bg1"/>
                </a:solidFill>
              </a:rPr>
              <a:t>allocated?</a:t>
            </a:r>
          </a:p>
          <a:p>
            <a:pPr marL="171450" indent="-171450">
              <a:buFont typeface="Arial" panose="020B0604020202020204" pitchFamily="34" charset="0"/>
              <a:buChar char="•"/>
            </a:pPr>
            <a:r>
              <a:rPr lang="en-CA" sz="1200" dirty="0">
                <a:solidFill>
                  <a:schemeClr val="bg1"/>
                </a:solidFill>
              </a:rPr>
              <a:t>Am I regularly asked why certain security controls are needed?</a:t>
            </a:r>
          </a:p>
          <a:p>
            <a:pPr marL="171450" indent="-171450">
              <a:buFont typeface="Arial" panose="020B0604020202020204" pitchFamily="34" charset="0"/>
              <a:buChar char="•"/>
            </a:pPr>
            <a:r>
              <a:rPr lang="en-CA" sz="1200" dirty="0">
                <a:solidFill>
                  <a:schemeClr val="bg1"/>
                </a:solidFill>
              </a:rPr>
              <a:t>Do I struggle to justify security expenses to our executives and/or board?</a:t>
            </a:r>
          </a:p>
          <a:p>
            <a:pPr marL="171450" indent="-171450">
              <a:buFont typeface="Arial" panose="020B0604020202020204" pitchFamily="34" charset="0"/>
              <a:buChar char="•"/>
            </a:pPr>
            <a:r>
              <a:rPr lang="en-CA" sz="1200" dirty="0">
                <a:solidFill>
                  <a:schemeClr val="bg1"/>
                </a:solidFill>
              </a:rPr>
              <a:t>Am I aware of how effective my current security controls are in mitigating against risk?</a:t>
            </a:r>
          </a:p>
          <a:p>
            <a:pPr marL="171450" indent="-171450">
              <a:buFont typeface="Arial" panose="020B0604020202020204" pitchFamily="34" charset="0"/>
              <a:buChar char="•"/>
            </a:pPr>
            <a:r>
              <a:rPr lang="en-CA" sz="1200" dirty="0">
                <a:solidFill>
                  <a:schemeClr val="bg1"/>
                </a:solidFill>
              </a:rPr>
              <a:t>What is my risk tolerance level? Is my budget allowing me to stay below an acceptable level of risk?</a:t>
            </a:r>
          </a:p>
          <a:p>
            <a:pPr marL="171450" indent="-171450">
              <a:buFont typeface="Arial" panose="020B0604020202020204" pitchFamily="34" charset="0"/>
              <a:buChar char="•"/>
            </a:pPr>
            <a:r>
              <a:rPr lang="en-CA" sz="1200" dirty="0">
                <a:solidFill>
                  <a:schemeClr val="bg1"/>
                </a:solidFill>
              </a:rPr>
              <a:t>Are my security expenditures related to my security strategy, and by extension, the larger business strategy?</a:t>
            </a:r>
          </a:p>
        </p:txBody>
      </p:sp>
      <p:pic>
        <p:nvPicPr>
          <p:cNvPr id="4" name="Picture 3"/>
          <p:cNvPicPr>
            <a:picLocks noChangeAspect="1"/>
          </p:cNvPicPr>
          <p:nvPr/>
        </p:nvPicPr>
        <p:blipFill>
          <a:blip r:embed="rId2"/>
          <a:stretch>
            <a:fillRect/>
          </a:stretch>
        </p:blipFill>
        <p:spPr>
          <a:xfrm>
            <a:off x="245825" y="1162011"/>
            <a:ext cx="8631473" cy="1581189"/>
          </a:xfrm>
          <a:prstGeom prst="rect">
            <a:avLst/>
          </a:prstGeom>
        </p:spPr>
      </p:pic>
      <p:sp>
        <p:nvSpPr>
          <p:cNvPr id="6" name="Rectangle 5"/>
          <p:cNvSpPr/>
          <p:nvPr/>
        </p:nvSpPr>
        <p:spPr>
          <a:xfrm>
            <a:off x="0" y="2743200"/>
            <a:ext cx="9143999" cy="88227"/>
          </a:xfrm>
          <a:prstGeom prst="rect">
            <a:avLst/>
          </a:prstGeom>
          <a:solidFill>
            <a:schemeClr val="accent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sp>
        <p:nvSpPr>
          <p:cNvPr id="3" name="TextBox 2"/>
          <p:cNvSpPr txBox="1"/>
          <p:nvPr/>
        </p:nvSpPr>
        <p:spPr>
          <a:xfrm>
            <a:off x="245825" y="3419619"/>
            <a:ext cx="4326174" cy="2308324"/>
          </a:xfrm>
          <a:prstGeom prst="rect">
            <a:avLst/>
          </a:prstGeom>
        </p:spPr>
        <p:txBody>
          <a:bodyPr wrap="square" rtlCol="0">
            <a:spAutoFit/>
          </a:bodyPr>
          <a:lstStyle/>
          <a:p>
            <a:r>
              <a:rPr lang="en-CA" sz="1200" dirty="0"/>
              <a:t>This option allows for a </a:t>
            </a:r>
            <a:r>
              <a:rPr lang="en-CA" sz="1200" b="1" dirty="0"/>
              <a:t>highly defensible security budget </a:t>
            </a:r>
            <a:r>
              <a:rPr lang="en-CA" sz="1200" dirty="0"/>
              <a:t>as it involves:</a:t>
            </a:r>
          </a:p>
          <a:p>
            <a:pPr marL="171450" indent="-171450">
              <a:buFont typeface="Arial" panose="020B0604020202020204" pitchFamily="34" charset="0"/>
              <a:buChar char="•"/>
            </a:pPr>
            <a:r>
              <a:rPr lang="en-CA" sz="1200" dirty="0"/>
              <a:t>Defining a risk tolerance level to </a:t>
            </a:r>
            <a:r>
              <a:rPr lang="en-CA" sz="1200" dirty="0" smtClean="0"/>
              <a:t>compare </a:t>
            </a:r>
            <a:r>
              <a:rPr lang="en-CA" sz="1200" dirty="0"/>
              <a:t>how different expenses exceed or stay below this level.</a:t>
            </a:r>
          </a:p>
          <a:p>
            <a:pPr marL="171450" indent="-171450">
              <a:buFont typeface="Arial" panose="020B0604020202020204" pitchFamily="34" charset="0"/>
              <a:buChar char="•"/>
            </a:pPr>
            <a:r>
              <a:rPr lang="en-CA" sz="1200" dirty="0"/>
              <a:t>Conducting a risk analysis of the organization to understand where the largest risks are that need resources.</a:t>
            </a:r>
          </a:p>
          <a:p>
            <a:pPr marL="171450" indent="-171450">
              <a:buFont typeface="Arial" panose="020B0604020202020204" pitchFamily="34" charset="0"/>
              <a:buChar char="•"/>
            </a:pPr>
            <a:r>
              <a:rPr lang="en-CA" sz="1200" dirty="0"/>
              <a:t>Performing an assessment to understand how effective security controls and mitigations are against your risk tolerance.</a:t>
            </a:r>
          </a:p>
          <a:p>
            <a:pPr marL="171450" indent="-171450">
              <a:buFont typeface="Arial" panose="020B0604020202020204" pitchFamily="34" charset="0"/>
              <a:buChar char="•"/>
            </a:pPr>
            <a:r>
              <a:rPr lang="en-CA" sz="1200" dirty="0"/>
              <a:t>Refining the security strategy to incorporate all of the risk findings through prioritization.</a:t>
            </a:r>
          </a:p>
        </p:txBody>
      </p:sp>
    </p:spTree>
    <p:extLst>
      <p:ext uri="{BB962C8B-B14F-4D97-AF65-F5344CB8AC3E}">
        <p14:creationId xmlns:p14="http://schemas.microsoft.com/office/powerpoint/2010/main" val="46624158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3549</Words>
  <Application>Microsoft Office PowerPoint</Application>
  <PresentationFormat>On-screen Show (4:3)</PresentationFormat>
  <Paragraphs>279</Paragraphs>
  <Slides>18</Slides>
  <Notes>8</Notes>
  <HiddenSlides>0</HiddenSlides>
  <MMClips>0</MMClips>
  <ScaleCrop>false</ScaleCrop>
  <HeadingPairs>
    <vt:vector size="8" baseType="variant">
      <vt:variant>
        <vt:lpstr>Fonts Used</vt:lpstr>
      </vt:variant>
      <vt:variant>
        <vt:i4>7</vt:i4>
      </vt:variant>
      <vt:variant>
        <vt:lpstr>Theme</vt:lpstr>
      </vt:variant>
      <vt:variant>
        <vt:i4>2</vt:i4>
      </vt:variant>
      <vt:variant>
        <vt:lpstr>Slide Titles</vt:lpstr>
      </vt:variant>
      <vt:variant>
        <vt:i4>18</vt:i4>
      </vt:variant>
      <vt:variant>
        <vt:lpstr>Custom Shows</vt:lpstr>
      </vt:variant>
      <vt:variant>
        <vt:i4>1</vt:i4>
      </vt:variant>
    </vt:vector>
  </HeadingPairs>
  <TitlesOfParts>
    <vt:vector size="28" baseType="lpstr">
      <vt:lpstr>MS PGothic</vt:lpstr>
      <vt:lpstr>Arial</vt:lpstr>
      <vt:lpstr>Calibri</vt:lpstr>
      <vt:lpstr>Courier New</vt:lpstr>
      <vt:lpstr>Georgia</vt:lpstr>
      <vt:lpstr>Open Sans</vt:lpstr>
      <vt:lpstr>Wingdings</vt:lpstr>
      <vt:lpstr>Theme1</vt:lpstr>
      <vt:lpstr>1_Theme1</vt:lpstr>
      <vt:lpstr>PowerPoint Presentation</vt:lpstr>
      <vt:lpstr>PowerPoint Presentation</vt:lpstr>
      <vt:lpstr>Our understanding of the problem</vt:lpstr>
      <vt:lpstr>Executive summary</vt:lpstr>
      <vt:lpstr>It’s time to start thinking and talking about security budgets differently</vt:lpstr>
      <vt:lpstr>Build a high-quality security budget by measuring mitigation effectiveness and connecting this to business capabilities</vt:lpstr>
      <vt:lpstr>Info-Tech’s methodology to building the budget consists of three phases</vt:lpstr>
      <vt:lpstr>In phase 1, you will review the different efficacy options in building your security budget</vt:lpstr>
      <vt:lpstr>High Efficacy Option</vt:lpstr>
      <vt:lpstr>Medium Efficacy Option</vt:lpstr>
      <vt:lpstr>Low Efficacy Option</vt:lpstr>
      <vt:lpstr>With Info-Tech’s approach, determine the efficacy option you need early in the process</vt:lpstr>
      <vt:lpstr>In phases 2 &amp; 3, you will build and then present the security budget</vt:lpstr>
      <vt:lpstr>Use these icons to help direct you as you navigate this research </vt:lpstr>
      <vt:lpstr>Info-Tech offers various levels of support to best suit your needs</vt:lpstr>
      <vt:lpstr>Optimize security budgeting – project overview</vt:lpstr>
      <vt:lpstr>Workshop overview </vt:lpstr>
      <vt:lpstr>Info-Tech’s value for security budgeting</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2017-05-08T17:36:27Z</dcterms:created>
  <dcterms:modified xsi:type="dcterms:W3CDTF">2017-05-08T17:38:08Z</dcterms:modified>
</cp:coreProperties>
</file>