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868" r:id="rId1"/>
    <p:sldMasterId id="2147483667" r:id="rId2"/>
    <p:sldMasterId id="2147483819" r:id="rId3"/>
  </p:sldMasterIdLst>
  <p:notesMasterIdLst>
    <p:notesMasterId r:id="rId24"/>
  </p:notesMasterIdLst>
  <p:handoutMasterIdLst>
    <p:handoutMasterId r:id="rId25"/>
  </p:handoutMasterIdLst>
  <p:sldIdLst>
    <p:sldId id="832" r:id="rId4"/>
    <p:sldId id="556" r:id="rId5"/>
    <p:sldId id="940" r:id="rId6"/>
    <p:sldId id="941" r:id="rId7"/>
    <p:sldId id="938" r:id="rId8"/>
    <p:sldId id="937" r:id="rId9"/>
    <p:sldId id="849" r:id="rId10"/>
    <p:sldId id="850" r:id="rId11"/>
    <p:sldId id="928" r:id="rId12"/>
    <p:sldId id="851" r:id="rId13"/>
    <p:sldId id="852" r:id="rId14"/>
    <p:sldId id="936" r:id="rId15"/>
    <p:sldId id="562" r:id="rId16"/>
    <p:sldId id="854" r:id="rId17"/>
    <p:sldId id="939" r:id="rId18"/>
    <p:sldId id="826" r:id="rId19"/>
    <p:sldId id="568" r:id="rId20"/>
    <p:sldId id="569" r:id="rId21"/>
    <p:sldId id="570" r:id="rId22"/>
    <p:sldId id="927" r:id="rId23"/>
  </p:sldIdLst>
  <p:sldSz cx="12193588" cy="6858000"/>
  <p:notesSz cx="11309350" cy="20104100"/>
  <p:embeddedFontLst>
    <p:embeddedFont>
      <p:font typeface="Calibri" panose="020F0502020204030204" pitchFamily="34" charset="0"/>
      <p:regular r:id="rId26"/>
      <p:bold r:id="rId27"/>
      <p:italic r:id="rId28"/>
      <p:boldItalic r:id="rId29"/>
    </p:embeddedFont>
    <p:embeddedFont>
      <p:font typeface="Exo" panose="02000303000000000000" pitchFamily="2" charset="0"/>
      <p:regular r:id="rId30"/>
      <p:bold r:id="rId31"/>
      <p:italic r:id="rId32"/>
      <p:boldItalic r:id="rId33"/>
    </p:embeddedFont>
    <p:embeddedFont>
      <p:font typeface="Exo Light" panose="02000303000000000000" pitchFamily="2" charset="0"/>
      <p:regular r:id="rId34"/>
    </p:embeddedFont>
    <p:embeddedFont>
      <p:font typeface="Georgia" panose="02040502050405020303" pitchFamily="18"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Montserrat Light" panose="00000400000000000000" pitchFamily="2" charset="0"/>
      <p:regular r:id="rId43"/>
      <p:italic r:id="rId44"/>
    </p:embeddedFont>
    <p:embeddedFont>
      <p:font typeface="Montserrat Medium" panose="00000600000000000000" pitchFamily="2" charset="0"/>
      <p:regular r:id="rId45"/>
      <p:bold r:id="rId46"/>
      <p:italic r:id="rId47"/>
    </p:embeddedFont>
    <p:embeddedFont>
      <p:font typeface="Montserrat SemiBold" panose="00000700000000000000" pitchFamily="2" charset="0"/>
      <p:regular r:id="rId48"/>
      <p:bold r:id="rId49"/>
      <p:italic r:id="rId50"/>
      <p:boldItalic r:id="rId51"/>
    </p:embeddedFont>
    <p:embeddedFont>
      <p:font typeface="Roboto" panose="02000000000000000000" pitchFamily="2" charset="0"/>
      <p:regular r:id="rId52"/>
      <p:bold r:id="rId53"/>
      <p:italic r:id="rId54"/>
      <p:boldItalic r:id="rId55"/>
    </p:embeddedFont>
    <p:embeddedFont>
      <p:font typeface="Roboto Condensed Light" panose="02000000000000000000" pitchFamily="2" charset="0"/>
      <p:regular r:id="rId56"/>
      <p:italic r:id="rId57"/>
    </p:embeddedFont>
    <p:embeddedFont>
      <p:font typeface="Roboto Light" panose="02000000000000000000" pitchFamily="2" charset="0"/>
      <p:regular r:id="rId58"/>
      <p:italic r:id="rId59"/>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9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AFD0"/>
    <a:srgbClr val="367FC6"/>
    <a:srgbClr val="206AA6"/>
    <a:srgbClr val="6995C9"/>
    <a:srgbClr val="E9E9E9"/>
    <a:srgbClr val="000000"/>
    <a:srgbClr val="4A4A4A"/>
    <a:srgbClr val="F17A26"/>
    <a:srgbClr val="2576B7"/>
    <a:srgbClr val="5E32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3814" autoAdjust="0"/>
    <p:restoredTop sz="95182" autoAdjust="0"/>
  </p:normalViewPr>
  <p:slideViewPr>
    <p:cSldViewPr snapToGrid="0">
      <p:cViewPr varScale="1">
        <p:scale>
          <a:sx n="110" d="100"/>
          <a:sy n="110" d="100"/>
        </p:scale>
        <p:origin x="1296" y="108"/>
      </p:cViewPr>
      <p:guideLst>
        <p:guide orient="horz" pos="3792"/>
        <p:guide pos="3817"/>
      </p:guideLst>
    </p:cSldViewPr>
  </p:slideViewPr>
  <p:notesTextViewPr>
    <p:cViewPr>
      <p:scale>
        <a:sx n="1" d="1"/>
        <a:sy n="1" d="1"/>
      </p:scale>
      <p:origin x="0" y="0"/>
    </p:cViewPr>
  </p:notesTextViewPr>
  <p:sorterViewPr>
    <p:cViewPr>
      <p:scale>
        <a:sx n="90" d="100"/>
        <a:sy n="90" d="100"/>
      </p:scale>
      <p:origin x="0" y="-7308"/>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font" Target="fonts/font33.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font" Target="fonts/font34.fntdata"/><Relationship Id="rId20" Type="http://schemas.openxmlformats.org/officeDocument/2006/relationships/slide" Target="slides/slide17.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7.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chemeClr val="accent4">
                      <a:lumMod val="60000"/>
                      <a:lumOff val="40000"/>
                    </a:schemeClr>
                  </a:gs>
                  <a:gs pos="85000">
                    <a:srgbClr val="299D47"/>
                  </a:gs>
                </a:gsLst>
                <a:lin ang="3000000" scaled="0"/>
              </a:gradFill>
              <a:ln w="19050">
                <a:noFill/>
              </a:ln>
              <a:effectLst/>
            </c:spPr>
            <c:extLst>
              <c:ext xmlns:c16="http://schemas.microsoft.com/office/drawing/2014/chart" uri="{C3380CC4-5D6E-409C-BE32-E72D297353CC}">
                <c16:uniqueId val="{00000001-C8AF-46FE-88BB-947263BE74D4}"/>
              </c:ext>
            </c:extLst>
          </c:dPt>
          <c:dPt>
            <c:idx val="1"/>
            <c:bubble3D val="0"/>
            <c:spPr>
              <a:gradFill>
                <a:gsLst>
                  <a:gs pos="0">
                    <a:srgbClr val="299D47">
                      <a:alpha val="30000"/>
                    </a:srgbClr>
                  </a:gs>
                  <a:gs pos="85000">
                    <a:srgbClr val="299D47">
                      <a:alpha val="8000"/>
                    </a:srgbClr>
                  </a:gs>
                </a:gsLst>
                <a:lin ang="3000000" scaled="0"/>
              </a:gradFill>
              <a:ln w="19050">
                <a:noFill/>
              </a:ln>
              <a:effectLst/>
            </c:spPr>
            <c:extLst>
              <c:ext xmlns:c16="http://schemas.microsoft.com/office/drawing/2014/chart" uri="{C3380CC4-5D6E-409C-BE32-E72D297353CC}">
                <c16:uniqueId val="{00000003-C8AF-46FE-88BB-947263BE74D4}"/>
              </c:ext>
            </c:extLst>
          </c:dPt>
          <c:cat>
            <c:strRef>
              <c:f>Sheet1!$A$2:$A$3</c:f>
              <c:strCache>
                <c:ptCount val="2"/>
                <c:pt idx="0">
                  <c:v>1st Qtr</c:v>
                </c:pt>
                <c:pt idx="1">
                  <c:v>2nd Qtr</c:v>
                </c:pt>
              </c:strCache>
            </c:strRef>
          </c:cat>
          <c:val>
            <c:numRef>
              <c:f>Sheet1!$B$2:$B$3</c:f>
              <c:numCache>
                <c:formatCode>General</c:formatCode>
                <c:ptCount val="2"/>
                <c:pt idx="0">
                  <c:v>98</c:v>
                </c:pt>
                <c:pt idx="1">
                  <c:v>2</c:v>
                </c:pt>
              </c:numCache>
            </c:numRef>
          </c:val>
          <c:extLst>
            <c:ext xmlns:c16="http://schemas.microsoft.com/office/drawing/2014/chart" uri="{C3380CC4-5D6E-409C-BE32-E72D297353CC}">
              <c16:uniqueId val="{00000004-C8AF-46FE-88BB-947263BE74D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7E25-4B6A-A83D-115FE68168E0}"/>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7E25-4B6A-A83D-115FE68168E0}"/>
              </c:ext>
            </c:extLst>
          </c:dPt>
          <c:cat>
            <c:strRef>
              <c:f>Sheet1!$A$2:$A$3</c:f>
              <c:strCache>
                <c:ptCount val="2"/>
                <c:pt idx="0">
                  <c:v>1st Qtr</c:v>
                </c:pt>
                <c:pt idx="1">
                  <c:v>2nd Qtr</c:v>
                </c:pt>
              </c:strCache>
            </c:strRef>
          </c:cat>
          <c:val>
            <c:numRef>
              <c:f>Sheet1!$B$2:$B$3</c:f>
              <c:numCache>
                <c:formatCode>General</c:formatCode>
                <c:ptCount val="2"/>
                <c:pt idx="0">
                  <c:v>20</c:v>
                </c:pt>
                <c:pt idx="1">
                  <c:v>75</c:v>
                </c:pt>
              </c:numCache>
            </c:numRef>
          </c:val>
          <c:extLst>
            <c:ext xmlns:c16="http://schemas.microsoft.com/office/drawing/2014/chart" uri="{C3380CC4-5D6E-409C-BE32-E72D297353CC}">
              <c16:uniqueId val="{00000004-7E25-4B6A-A83D-115FE68168E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spPr>
            <a:ln w="28575" cap="rnd">
              <a:solidFill>
                <a:srgbClr val="243F54"/>
              </a:solidFill>
              <a:round/>
            </a:ln>
            <a:effectLst/>
          </c:spPr>
          <c:marker>
            <c:symbol val="circle"/>
            <c:size val="25"/>
            <c:spPr>
              <a:solidFill>
                <a:srgbClr val="29475F"/>
              </a:solidFill>
              <a:ln w="9525">
                <a:solidFill>
                  <a:srgbClr val="243F54"/>
                </a:solidFill>
              </a:ln>
              <a:effectLst/>
            </c:spPr>
          </c:marker>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50% or less</c:v>
                </c:pt>
                <c:pt idx="1">
                  <c:v>51% to 60%</c:v>
                </c:pt>
                <c:pt idx="2">
                  <c:v>61% to 70%</c:v>
                </c:pt>
                <c:pt idx="3">
                  <c:v>71% to 80%</c:v>
                </c:pt>
                <c:pt idx="4">
                  <c:v>&gt;80%</c:v>
                </c:pt>
              </c:strCache>
            </c:strRef>
          </c:cat>
          <c:val>
            <c:numRef>
              <c:f>Sheet1!$B$1:$B$5</c:f>
              <c:numCache>
                <c:formatCode>0.0</c:formatCode>
                <c:ptCount val="5"/>
                <c:pt idx="0">
                  <c:v>8.5918150000000004</c:v>
                </c:pt>
                <c:pt idx="1">
                  <c:v>8.0390479999999993</c:v>
                </c:pt>
                <c:pt idx="2">
                  <c:v>7.8328069999999999</c:v>
                </c:pt>
                <c:pt idx="3">
                  <c:v>7.7338420000000001</c:v>
                </c:pt>
                <c:pt idx="4">
                  <c:v>7.7942879999999999</c:v>
                </c:pt>
              </c:numCache>
            </c:numRef>
          </c:val>
          <c:smooth val="0"/>
          <c:extLst>
            <c:ext xmlns:c16="http://schemas.microsoft.com/office/drawing/2014/chart" uri="{C3380CC4-5D6E-409C-BE32-E72D297353CC}">
              <c16:uniqueId val="{00000000-CC6B-48D8-8F88-825381DD30F8}"/>
            </c:ext>
          </c:extLst>
        </c:ser>
        <c:dLbls>
          <c:dLblPos val="t"/>
          <c:showLegendKey val="0"/>
          <c:showVal val="1"/>
          <c:showCatName val="0"/>
          <c:showSerName val="0"/>
          <c:showPercent val="0"/>
          <c:showBubbleSize val="0"/>
        </c:dLbls>
        <c:marker val="1"/>
        <c:smooth val="0"/>
        <c:axId val="545207240"/>
        <c:axId val="545207632"/>
      </c:lineChart>
      <c:catAx>
        <c:axId val="5452072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050" b="1" dirty="0"/>
                  <a:t>Satisfaction with Data Quality</a:t>
                </a:r>
              </a:p>
              <a:p>
                <a:pPr>
                  <a:defRPr/>
                </a:pPr>
                <a:endParaRPr lang="en-CA" sz="500" b="1" dirty="0"/>
              </a:p>
              <a:p>
                <a:pPr>
                  <a:defRPr/>
                </a:pPr>
                <a:r>
                  <a:rPr lang="en-CA" dirty="0"/>
                  <a:t>InfoTech's CIO Business Vision Diagnostic</a:t>
                </a:r>
                <a:endParaRPr lang="en-CA" i="1"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45207632"/>
        <c:crosses val="autoZero"/>
        <c:auto val="1"/>
        <c:lblAlgn val="ctr"/>
        <c:lblOffset val="100"/>
        <c:noMultiLvlLbl val="0"/>
      </c:catAx>
      <c:valAx>
        <c:axId val="545207632"/>
        <c:scaling>
          <c:orientation val="minMax"/>
          <c:min val="7.6"/>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CA" dirty="0">
                    <a:solidFill>
                      <a:schemeClr val="tx1"/>
                    </a:solidFill>
                  </a:rPr>
                  <a:t>Rated Importance for Data Quality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45207240"/>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A5BC-CC4B-A35E-E78CB33AE2CA}"/>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2-A5BC-CC4B-A35E-E78CB33AE2CA}"/>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0-A5BC-CC4B-A35E-E78CB33AE2C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18A4-4BBA-AA81-E98B828A3682}"/>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3-18A4-4BBA-AA81-E98B828A3682}"/>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18A4-4BBA-AA81-E98B828A368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CCD9-4604-A6A0-621CCC3E3A8C}"/>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3-CCD9-4604-A6A0-621CCC3E3A8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CCD9-4604-A6A0-621CCC3E3A8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gradFill>
                <a:gsLst>
                  <a:gs pos="0">
                    <a:srgbClr val="DC1115"/>
                  </a:gs>
                  <a:gs pos="85000">
                    <a:srgbClr val="B3252E"/>
                  </a:gs>
                </a:gsLst>
                <a:lin ang="3000000" scaled="0"/>
              </a:gradFill>
              <a:ln w="19050">
                <a:noFill/>
              </a:ln>
              <a:effectLst/>
            </c:spPr>
            <c:extLst>
              <c:ext xmlns:c16="http://schemas.microsoft.com/office/drawing/2014/chart" uri="{C3380CC4-5D6E-409C-BE32-E72D297353CC}">
                <c16:uniqueId val="{00000001-8647-468A-99BC-6AC3BA13F84F}"/>
              </c:ext>
            </c:extLst>
          </c:dPt>
          <c:dPt>
            <c:idx val="1"/>
            <c:bubble3D val="0"/>
            <c:spPr>
              <a:gradFill>
                <a:gsLst>
                  <a:gs pos="0">
                    <a:srgbClr val="B3252E">
                      <a:alpha val="21000"/>
                    </a:srgbClr>
                  </a:gs>
                  <a:gs pos="85000">
                    <a:srgbClr val="B3252E">
                      <a:alpha val="8000"/>
                    </a:srgbClr>
                  </a:gs>
                </a:gsLst>
                <a:lin ang="3000000" scaled="0"/>
              </a:gradFill>
              <a:ln w="19050">
                <a:noFill/>
              </a:ln>
              <a:effectLst/>
            </c:spPr>
            <c:extLst>
              <c:ext xmlns:c16="http://schemas.microsoft.com/office/drawing/2014/chart" uri="{C3380CC4-5D6E-409C-BE32-E72D297353CC}">
                <c16:uniqueId val="{00000003-8647-468A-99BC-6AC3BA13F84F}"/>
              </c:ext>
            </c:extLst>
          </c:dPt>
          <c:cat>
            <c:strRef>
              <c:f>Sheet1!$A$2:$A$3</c:f>
              <c:strCache>
                <c:ptCount val="2"/>
                <c:pt idx="0">
                  <c:v>1st Qtr</c:v>
                </c:pt>
                <c:pt idx="1">
                  <c:v>2nd Qtr</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8647-468A-99BC-6AC3BA13F84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B5A6-ED41-B76B-5AD871A0A3B8}"/>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B5A6-ED41-B76B-5AD871A0A3B8}"/>
              </c:ext>
            </c:extLst>
          </c:dPt>
          <c:cat>
            <c:strRef>
              <c:f>Sheet1!$A$2:$A$3</c:f>
              <c:strCache>
                <c:ptCount val="2"/>
                <c:pt idx="0">
                  <c:v>1st Qtr</c:v>
                </c:pt>
                <c:pt idx="1">
                  <c:v>2nd Qtr</c:v>
                </c:pt>
              </c:strCache>
            </c:strRef>
          </c:cat>
          <c:val>
            <c:numRef>
              <c:f>Sheet1!$B$2:$B$3</c:f>
              <c:numCache>
                <c:formatCode>General</c:formatCode>
                <c:ptCount val="2"/>
                <c:pt idx="0">
                  <c:v>89</c:v>
                </c:pt>
                <c:pt idx="1">
                  <c:v>11</c:v>
                </c:pt>
              </c:numCache>
            </c:numRef>
          </c:val>
          <c:extLst>
            <c:ext xmlns:c16="http://schemas.microsoft.com/office/drawing/2014/chart" uri="{C3380CC4-5D6E-409C-BE32-E72D297353CC}">
              <c16:uniqueId val="{00000004-B5A6-ED41-B76B-5AD871A0A3B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B5A6-ED41-B76B-5AD871A0A3B8}"/>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B5A6-ED41-B76B-5AD871A0A3B8}"/>
              </c:ext>
            </c:extLst>
          </c:dPt>
          <c:cat>
            <c:strRef>
              <c:f>Sheet1!$A$2:$A$3</c:f>
              <c:strCache>
                <c:ptCount val="2"/>
                <c:pt idx="0">
                  <c:v>1st Qtr</c:v>
                </c:pt>
                <c:pt idx="1">
                  <c:v>2nd Qtr</c:v>
                </c:pt>
              </c:strCache>
            </c:strRef>
          </c:cat>
          <c:val>
            <c:numRef>
              <c:f>Sheet1!$B$2:$B$3</c:f>
              <c:numCache>
                <c:formatCode>General</c:formatCode>
                <c:ptCount val="2"/>
                <c:pt idx="0">
                  <c:v>94</c:v>
                </c:pt>
                <c:pt idx="1">
                  <c:v>6</c:v>
                </c:pt>
              </c:numCache>
            </c:numRef>
          </c:val>
          <c:extLst>
            <c:ext xmlns:c16="http://schemas.microsoft.com/office/drawing/2014/chart" uri="{C3380CC4-5D6E-409C-BE32-E72D297353CC}">
              <c16:uniqueId val="{00000004-B5A6-ED41-B76B-5AD871A0A3B8}"/>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BC15-43BA-ACA3-E463BAAE9C63}"/>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BC15-43BA-ACA3-E463BAAE9C63}"/>
              </c:ext>
            </c:extLst>
          </c:dPt>
          <c:cat>
            <c:strRef>
              <c:f>Sheet1!$A$2:$A$3</c:f>
              <c:strCache>
                <c:ptCount val="2"/>
                <c:pt idx="0">
                  <c:v>1st Qtr</c:v>
                </c:pt>
                <c:pt idx="1">
                  <c:v>2nd Qtr</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BC15-43BA-ACA3-E463BAAE9C6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AE3CC-1768-4E24-951F-FC9337F08D01}" type="doc">
      <dgm:prSet loTypeId="urn:microsoft.com/office/officeart/2005/8/layout/chevron1" loCatId="process" qsTypeId="urn:microsoft.com/office/officeart/2005/8/quickstyle/simple1" qsCatId="simple" csTypeId="urn:microsoft.com/office/officeart/2005/8/colors/accent1_2" csCatId="accent1" phldr="1"/>
      <dgm:spPr/>
    </dgm:pt>
    <dgm:pt modelId="{B905DC55-0B8A-4504-B355-27B68D049FB4}">
      <dgm:prSet phldrT="[Text]"/>
      <dgm:spPr>
        <a:solidFill>
          <a:srgbClr val="29475F"/>
        </a:solidFill>
      </dgm:spPr>
      <dgm:t>
        <a:bodyPr/>
        <a:lstStyle/>
        <a:p>
          <a:r>
            <a:rPr lang="en-US" dirty="0"/>
            <a:t>Data Creation</a:t>
          </a:r>
          <a:endParaRPr lang="en-CA" dirty="0"/>
        </a:p>
      </dgm:t>
    </dgm:pt>
    <dgm:pt modelId="{19E68F3F-FE52-4F2F-8532-9A5EA3F5FA62}" type="parTrans" cxnId="{3FCF2567-4934-4E69-858F-D2A61389289F}">
      <dgm:prSet/>
      <dgm:spPr/>
      <dgm:t>
        <a:bodyPr/>
        <a:lstStyle/>
        <a:p>
          <a:endParaRPr lang="en-CA"/>
        </a:p>
      </dgm:t>
    </dgm:pt>
    <dgm:pt modelId="{6F428D8A-8221-4A6D-AEA7-9AD197B598A9}" type="sibTrans" cxnId="{3FCF2567-4934-4E69-858F-D2A61389289F}">
      <dgm:prSet/>
      <dgm:spPr/>
      <dgm:t>
        <a:bodyPr/>
        <a:lstStyle/>
        <a:p>
          <a:endParaRPr lang="en-CA"/>
        </a:p>
      </dgm:t>
    </dgm:pt>
    <dgm:pt modelId="{16E9163A-7842-4A23-A184-E62D760522B8}">
      <dgm:prSet phldrT="[Text]"/>
      <dgm:spPr>
        <a:solidFill>
          <a:srgbClr val="29475F"/>
        </a:solidFill>
      </dgm:spPr>
      <dgm:t>
        <a:bodyPr/>
        <a:lstStyle/>
        <a:p>
          <a:r>
            <a:rPr lang="en-US" dirty="0"/>
            <a:t>Data Ingestion</a:t>
          </a:r>
          <a:endParaRPr lang="en-CA" dirty="0"/>
        </a:p>
      </dgm:t>
    </dgm:pt>
    <dgm:pt modelId="{20C183F7-E7C1-44DD-9C24-A9AA201A2106}" type="parTrans" cxnId="{17C7F076-0B8B-46AB-9386-64A71013E2C5}">
      <dgm:prSet/>
      <dgm:spPr/>
      <dgm:t>
        <a:bodyPr/>
        <a:lstStyle/>
        <a:p>
          <a:endParaRPr lang="en-CA"/>
        </a:p>
      </dgm:t>
    </dgm:pt>
    <dgm:pt modelId="{11C8C3C4-83D7-4125-83E8-51C83A1B6D5A}" type="sibTrans" cxnId="{17C7F076-0B8B-46AB-9386-64A71013E2C5}">
      <dgm:prSet/>
      <dgm:spPr/>
      <dgm:t>
        <a:bodyPr/>
        <a:lstStyle/>
        <a:p>
          <a:endParaRPr lang="en-CA"/>
        </a:p>
      </dgm:t>
    </dgm:pt>
    <dgm:pt modelId="{183A3A95-BB1F-4461-A878-D7243943967D}">
      <dgm:prSet phldrT="[Text]"/>
      <dgm:spPr>
        <a:solidFill>
          <a:srgbClr val="0070C0"/>
        </a:solidFill>
      </dgm:spPr>
      <dgm:t>
        <a:bodyPr/>
        <a:lstStyle/>
        <a:p>
          <a:pPr algn="ctr"/>
          <a:r>
            <a:rPr lang="en-US" dirty="0"/>
            <a:t>Data Engineering</a:t>
          </a:r>
          <a:endParaRPr lang="en-CA" dirty="0"/>
        </a:p>
      </dgm:t>
    </dgm:pt>
    <dgm:pt modelId="{E30B4BC6-970A-4F9D-86F5-DFA4A8985BB6}" type="parTrans" cxnId="{ABF356DD-83BE-4FE8-9CE4-0F014478B5B7}">
      <dgm:prSet/>
      <dgm:spPr/>
      <dgm:t>
        <a:bodyPr/>
        <a:lstStyle/>
        <a:p>
          <a:endParaRPr lang="en-CA"/>
        </a:p>
      </dgm:t>
    </dgm:pt>
    <dgm:pt modelId="{A84CA7D5-FA63-418B-B076-4A47BFB33D27}" type="sibTrans" cxnId="{ABF356DD-83BE-4FE8-9CE4-0F014478B5B7}">
      <dgm:prSet/>
      <dgm:spPr/>
      <dgm:t>
        <a:bodyPr/>
        <a:lstStyle/>
        <a:p>
          <a:endParaRPr lang="en-CA"/>
        </a:p>
      </dgm:t>
    </dgm:pt>
    <dgm:pt modelId="{755CC4D4-89AF-4622-AF00-1E2F54FCC9A3}">
      <dgm:prSet phldrT="[Text]"/>
      <dgm:spPr/>
      <dgm:t>
        <a:bodyPr/>
        <a:lstStyle/>
        <a:p>
          <a:r>
            <a:rPr lang="en-US" dirty="0"/>
            <a:t>Data Delivery</a:t>
          </a:r>
          <a:endParaRPr lang="en-CA" dirty="0"/>
        </a:p>
      </dgm:t>
    </dgm:pt>
    <dgm:pt modelId="{73F3B7B0-88D8-4C98-812A-435910878E19}" type="parTrans" cxnId="{FF052F31-C9DD-43C0-9520-1F0EB2A5526B}">
      <dgm:prSet/>
      <dgm:spPr/>
      <dgm:t>
        <a:bodyPr/>
        <a:lstStyle/>
        <a:p>
          <a:endParaRPr lang="en-CA"/>
        </a:p>
      </dgm:t>
    </dgm:pt>
    <dgm:pt modelId="{A058FC73-DAB3-4DBE-965F-8763F3177656}" type="sibTrans" cxnId="{FF052F31-C9DD-43C0-9520-1F0EB2A5526B}">
      <dgm:prSet/>
      <dgm:spPr/>
      <dgm:t>
        <a:bodyPr/>
        <a:lstStyle/>
        <a:p>
          <a:endParaRPr lang="en-CA"/>
        </a:p>
      </dgm:t>
    </dgm:pt>
    <dgm:pt modelId="{A77EFE0B-D273-4B0B-8530-4137243AFDC8}">
      <dgm:prSet phldrT="[Text]"/>
      <dgm:spPr>
        <a:solidFill>
          <a:srgbClr val="009999"/>
        </a:solidFill>
      </dgm:spPr>
      <dgm:t>
        <a:bodyPr/>
        <a:lstStyle/>
        <a:p>
          <a:r>
            <a:rPr lang="en-US" dirty="0"/>
            <a:t>Data Consumption</a:t>
          </a:r>
          <a:endParaRPr lang="en-CA" dirty="0"/>
        </a:p>
      </dgm:t>
    </dgm:pt>
    <dgm:pt modelId="{0F5A92C2-5CE7-4551-848B-9D93B6AFD965}" type="parTrans" cxnId="{8787EB5A-0BE3-4FD5-B7A1-6E022860BD1F}">
      <dgm:prSet/>
      <dgm:spPr/>
      <dgm:t>
        <a:bodyPr/>
        <a:lstStyle/>
        <a:p>
          <a:endParaRPr lang="en-CA"/>
        </a:p>
      </dgm:t>
    </dgm:pt>
    <dgm:pt modelId="{9AF518C4-6E99-4C30-B6D9-B21231823F12}" type="sibTrans" cxnId="{8787EB5A-0BE3-4FD5-B7A1-6E022860BD1F}">
      <dgm:prSet/>
      <dgm:spPr/>
      <dgm:t>
        <a:bodyPr/>
        <a:lstStyle/>
        <a:p>
          <a:endParaRPr lang="en-CA"/>
        </a:p>
      </dgm:t>
    </dgm:pt>
    <dgm:pt modelId="{0A01B0DD-D4C6-4D6C-ADB6-0FED416310EC}">
      <dgm:prSet phldrT="[Text]"/>
      <dgm:spPr>
        <a:solidFill>
          <a:srgbClr val="29475F"/>
        </a:solidFill>
      </dgm:spPr>
      <dgm:t>
        <a:bodyPr/>
        <a:lstStyle/>
        <a:p>
          <a:r>
            <a:rPr lang="en-US" dirty="0"/>
            <a:t>Data Accumulation</a:t>
          </a:r>
          <a:endParaRPr lang="en-CA" dirty="0"/>
        </a:p>
      </dgm:t>
    </dgm:pt>
    <dgm:pt modelId="{216C2BD1-45E7-4A0F-90F6-52CE5DA16A5B}" type="parTrans" cxnId="{78CB84EB-AB69-453D-A267-E98BB4170FD7}">
      <dgm:prSet/>
      <dgm:spPr/>
      <dgm:t>
        <a:bodyPr/>
        <a:lstStyle/>
        <a:p>
          <a:endParaRPr lang="en-CA"/>
        </a:p>
      </dgm:t>
    </dgm:pt>
    <dgm:pt modelId="{62F0A9BB-61B8-406C-931A-B1AF4651E6F5}" type="sibTrans" cxnId="{78CB84EB-AB69-453D-A267-E98BB4170FD7}">
      <dgm:prSet/>
      <dgm:spPr/>
      <dgm:t>
        <a:bodyPr/>
        <a:lstStyle/>
        <a:p>
          <a:endParaRPr lang="en-CA"/>
        </a:p>
      </dgm:t>
    </dgm:pt>
    <dgm:pt modelId="{AAD5C2A2-14F3-4B8E-8681-CE616D9CF73E}" type="pres">
      <dgm:prSet presAssocID="{F60AE3CC-1768-4E24-951F-FC9337F08D01}" presName="Name0" presStyleCnt="0">
        <dgm:presLayoutVars>
          <dgm:dir/>
          <dgm:animLvl val="lvl"/>
          <dgm:resizeHandles val="exact"/>
        </dgm:presLayoutVars>
      </dgm:prSet>
      <dgm:spPr/>
    </dgm:pt>
    <dgm:pt modelId="{94BFDBDB-A2D9-4102-A71E-75A6F189A8CE}" type="pres">
      <dgm:prSet presAssocID="{B905DC55-0B8A-4504-B355-27B68D049FB4}" presName="parTxOnly" presStyleLbl="node1" presStyleIdx="0" presStyleCnt="6">
        <dgm:presLayoutVars>
          <dgm:chMax val="0"/>
          <dgm:chPref val="0"/>
          <dgm:bulletEnabled val="1"/>
        </dgm:presLayoutVars>
      </dgm:prSet>
      <dgm:spPr/>
    </dgm:pt>
    <dgm:pt modelId="{44184526-DED6-4329-B83E-C9874479991E}" type="pres">
      <dgm:prSet presAssocID="{6F428D8A-8221-4A6D-AEA7-9AD197B598A9}" presName="parTxOnlySpace" presStyleCnt="0"/>
      <dgm:spPr/>
    </dgm:pt>
    <dgm:pt modelId="{9823DBC6-98A3-441E-8114-04810B155139}" type="pres">
      <dgm:prSet presAssocID="{16E9163A-7842-4A23-A184-E62D760522B8}" presName="parTxOnly" presStyleLbl="node1" presStyleIdx="1" presStyleCnt="6">
        <dgm:presLayoutVars>
          <dgm:chMax val="0"/>
          <dgm:chPref val="0"/>
          <dgm:bulletEnabled val="1"/>
        </dgm:presLayoutVars>
      </dgm:prSet>
      <dgm:spPr/>
    </dgm:pt>
    <dgm:pt modelId="{C53ECE4B-31C9-4DD8-B5DB-420EB9FFF861}" type="pres">
      <dgm:prSet presAssocID="{11C8C3C4-83D7-4125-83E8-51C83A1B6D5A}" presName="parTxOnlySpace" presStyleCnt="0"/>
      <dgm:spPr/>
    </dgm:pt>
    <dgm:pt modelId="{32F2F6A0-CF8B-4756-A990-64E3A887CC9F}" type="pres">
      <dgm:prSet presAssocID="{0A01B0DD-D4C6-4D6C-ADB6-0FED416310EC}" presName="parTxOnly" presStyleLbl="node1" presStyleIdx="2" presStyleCnt="6">
        <dgm:presLayoutVars>
          <dgm:chMax val="0"/>
          <dgm:chPref val="0"/>
          <dgm:bulletEnabled val="1"/>
        </dgm:presLayoutVars>
      </dgm:prSet>
      <dgm:spPr/>
    </dgm:pt>
    <dgm:pt modelId="{84D5F9AF-BA7A-41F8-BCF9-F4F3E9A200B3}" type="pres">
      <dgm:prSet presAssocID="{62F0A9BB-61B8-406C-931A-B1AF4651E6F5}" presName="parTxOnlySpace" presStyleCnt="0"/>
      <dgm:spPr/>
    </dgm:pt>
    <dgm:pt modelId="{3E2203D5-563F-4BB3-B2BC-D541907F4049}" type="pres">
      <dgm:prSet presAssocID="{183A3A95-BB1F-4461-A878-D7243943967D}" presName="parTxOnly" presStyleLbl="node1" presStyleIdx="3" presStyleCnt="6">
        <dgm:presLayoutVars>
          <dgm:chMax val="0"/>
          <dgm:chPref val="0"/>
          <dgm:bulletEnabled val="1"/>
        </dgm:presLayoutVars>
      </dgm:prSet>
      <dgm:spPr/>
    </dgm:pt>
    <dgm:pt modelId="{93A39617-0F57-4352-9B98-716D01188342}" type="pres">
      <dgm:prSet presAssocID="{A84CA7D5-FA63-418B-B076-4A47BFB33D27}" presName="parTxOnlySpace" presStyleCnt="0"/>
      <dgm:spPr/>
    </dgm:pt>
    <dgm:pt modelId="{F7AFE6B6-AA00-40A9-8660-BE79E3E03829}" type="pres">
      <dgm:prSet presAssocID="{755CC4D4-89AF-4622-AF00-1E2F54FCC9A3}" presName="parTxOnly" presStyleLbl="node1" presStyleIdx="4" presStyleCnt="6">
        <dgm:presLayoutVars>
          <dgm:chMax val="0"/>
          <dgm:chPref val="0"/>
          <dgm:bulletEnabled val="1"/>
        </dgm:presLayoutVars>
      </dgm:prSet>
      <dgm:spPr/>
    </dgm:pt>
    <dgm:pt modelId="{A431620D-8153-4F4A-A75D-2C26088C79DD}" type="pres">
      <dgm:prSet presAssocID="{A058FC73-DAB3-4DBE-965F-8763F3177656}" presName="parTxOnlySpace" presStyleCnt="0"/>
      <dgm:spPr/>
    </dgm:pt>
    <dgm:pt modelId="{658254A1-9CF9-4E2E-9B7D-B83C8DC97794}" type="pres">
      <dgm:prSet presAssocID="{A77EFE0B-D273-4B0B-8530-4137243AFDC8}" presName="parTxOnly" presStyleLbl="node1" presStyleIdx="5" presStyleCnt="6">
        <dgm:presLayoutVars>
          <dgm:chMax val="0"/>
          <dgm:chPref val="0"/>
          <dgm:bulletEnabled val="1"/>
        </dgm:presLayoutVars>
      </dgm:prSet>
      <dgm:spPr/>
    </dgm:pt>
  </dgm:ptLst>
  <dgm:cxnLst>
    <dgm:cxn modelId="{FF052F31-C9DD-43C0-9520-1F0EB2A5526B}" srcId="{F60AE3CC-1768-4E24-951F-FC9337F08D01}" destId="{755CC4D4-89AF-4622-AF00-1E2F54FCC9A3}" srcOrd="4" destOrd="0" parTransId="{73F3B7B0-88D8-4C98-812A-435910878E19}" sibTransId="{A058FC73-DAB3-4DBE-965F-8763F3177656}"/>
    <dgm:cxn modelId="{3FCF2567-4934-4E69-858F-D2A61389289F}" srcId="{F60AE3CC-1768-4E24-951F-FC9337F08D01}" destId="{B905DC55-0B8A-4504-B355-27B68D049FB4}" srcOrd="0" destOrd="0" parTransId="{19E68F3F-FE52-4F2F-8532-9A5EA3F5FA62}" sibTransId="{6F428D8A-8221-4A6D-AEA7-9AD197B598A9}"/>
    <dgm:cxn modelId="{0DBC394E-3CE3-488C-9310-536E10FF1889}" type="presOf" srcId="{B905DC55-0B8A-4504-B355-27B68D049FB4}" destId="{94BFDBDB-A2D9-4102-A71E-75A6F189A8CE}" srcOrd="0" destOrd="0" presId="urn:microsoft.com/office/officeart/2005/8/layout/chevron1"/>
    <dgm:cxn modelId="{311C4972-8987-4CF9-ACD6-393619C061D1}" type="presOf" srcId="{755CC4D4-89AF-4622-AF00-1E2F54FCC9A3}" destId="{F7AFE6B6-AA00-40A9-8660-BE79E3E03829}" srcOrd="0" destOrd="0" presId="urn:microsoft.com/office/officeart/2005/8/layout/chevron1"/>
    <dgm:cxn modelId="{17C7F076-0B8B-46AB-9386-64A71013E2C5}" srcId="{F60AE3CC-1768-4E24-951F-FC9337F08D01}" destId="{16E9163A-7842-4A23-A184-E62D760522B8}" srcOrd="1" destOrd="0" parTransId="{20C183F7-E7C1-44DD-9C24-A9AA201A2106}" sibTransId="{11C8C3C4-83D7-4125-83E8-51C83A1B6D5A}"/>
    <dgm:cxn modelId="{8787EB5A-0BE3-4FD5-B7A1-6E022860BD1F}" srcId="{F60AE3CC-1768-4E24-951F-FC9337F08D01}" destId="{A77EFE0B-D273-4B0B-8530-4137243AFDC8}" srcOrd="5" destOrd="0" parTransId="{0F5A92C2-5CE7-4551-848B-9D93B6AFD965}" sibTransId="{9AF518C4-6E99-4C30-B6D9-B21231823F12}"/>
    <dgm:cxn modelId="{9A8FF9A8-8590-4614-9F52-615AB3F8C021}" type="presOf" srcId="{A77EFE0B-D273-4B0B-8530-4137243AFDC8}" destId="{658254A1-9CF9-4E2E-9B7D-B83C8DC97794}" srcOrd="0" destOrd="0" presId="urn:microsoft.com/office/officeart/2005/8/layout/chevron1"/>
    <dgm:cxn modelId="{F429DCC5-139C-4D61-83C0-71C8A2D5C673}" type="presOf" srcId="{0A01B0DD-D4C6-4D6C-ADB6-0FED416310EC}" destId="{32F2F6A0-CF8B-4756-A990-64E3A887CC9F}" srcOrd="0" destOrd="0" presId="urn:microsoft.com/office/officeart/2005/8/layout/chevron1"/>
    <dgm:cxn modelId="{93DF1DCA-1925-4DE6-AA79-43750D4C9915}" type="presOf" srcId="{183A3A95-BB1F-4461-A878-D7243943967D}" destId="{3E2203D5-563F-4BB3-B2BC-D541907F4049}" srcOrd="0" destOrd="0" presId="urn:microsoft.com/office/officeart/2005/8/layout/chevron1"/>
    <dgm:cxn modelId="{B4722DCF-891E-40F0-BDD6-0F89FD8FFBFC}" type="presOf" srcId="{16E9163A-7842-4A23-A184-E62D760522B8}" destId="{9823DBC6-98A3-441E-8114-04810B155139}" srcOrd="0" destOrd="0" presId="urn:microsoft.com/office/officeart/2005/8/layout/chevron1"/>
    <dgm:cxn modelId="{ABF356DD-83BE-4FE8-9CE4-0F014478B5B7}" srcId="{F60AE3CC-1768-4E24-951F-FC9337F08D01}" destId="{183A3A95-BB1F-4461-A878-D7243943967D}" srcOrd="3" destOrd="0" parTransId="{E30B4BC6-970A-4F9D-86F5-DFA4A8985BB6}" sibTransId="{A84CA7D5-FA63-418B-B076-4A47BFB33D27}"/>
    <dgm:cxn modelId="{78CB84EB-AB69-453D-A267-E98BB4170FD7}" srcId="{F60AE3CC-1768-4E24-951F-FC9337F08D01}" destId="{0A01B0DD-D4C6-4D6C-ADB6-0FED416310EC}" srcOrd="2" destOrd="0" parTransId="{216C2BD1-45E7-4A0F-90F6-52CE5DA16A5B}" sibTransId="{62F0A9BB-61B8-406C-931A-B1AF4651E6F5}"/>
    <dgm:cxn modelId="{5642BEFE-D98E-4419-83B6-E4838303CA52}" type="presOf" srcId="{F60AE3CC-1768-4E24-951F-FC9337F08D01}" destId="{AAD5C2A2-14F3-4B8E-8681-CE616D9CF73E}" srcOrd="0" destOrd="0" presId="urn:microsoft.com/office/officeart/2005/8/layout/chevron1"/>
    <dgm:cxn modelId="{46BA5DE8-8CD3-4ECC-929C-D2A5E0569E44}" type="presParOf" srcId="{AAD5C2A2-14F3-4B8E-8681-CE616D9CF73E}" destId="{94BFDBDB-A2D9-4102-A71E-75A6F189A8CE}" srcOrd="0" destOrd="0" presId="urn:microsoft.com/office/officeart/2005/8/layout/chevron1"/>
    <dgm:cxn modelId="{B8DAD677-E4F6-4BAB-8F2A-5824AB3A8F38}" type="presParOf" srcId="{AAD5C2A2-14F3-4B8E-8681-CE616D9CF73E}" destId="{44184526-DED6-4329-B83E-C9874479991E}" srcOrd="1" destOrd="0" presId="urn:microsoft.com/office/officeart/2005/8/layout/chevron1"/>
    <dgm:cxn modelId="{0348843C-0DBD-405F-B2BA-23AA1FA44D56}" type="presParOf" srcId="{AAD5C2A2-14F3-4B8E-8681-CE616D9CF73E}" destId="{9823DBC6-98A3-441E-8114-04810B155139}" srcOrd="2" destOrd="0" presId="urn:microsoft.com/office/officeart/2005/8/layout/chevron1"/>
    <dgm:cxn modelId="{66278788-E4C6-491B-AF54-A636BE2AEAC3}" type="presParOf" srcId="{AAD5C2A2-14F3-4B8E-8681-CE616D9CF73E}" destId="{C53ECE4B-31C9-4DD8-B5DB-420EB9FFF861}" srcOrd="3" destOrd="0" presId="urn:microsoft.com/office/officeart/2005/8/layout/chevron1"/>
    <dgm:cxn modelId="{262E4122-5ECB-4ACE-AC8C-8C89C27B6ABD}" type="presParOf" srcId="{AAD5C2A2-14F3-4B8E-8681-CE616D9CF73E}" destId="{32F2F6A0-CF8B-4756-A990-64E3A887CC9F}" srcOrd="4" destOrd="0" presId="urn:microsoft.com/office/officeart/2005/8/layout/chevron1"/>
    <dgm:cxn modelId="{256F69D6-72E5-4BA0-8B58-998D5F718CA8}" type="presParOf" srcId="{AAD5C2A2-14F3-4B8E-8681-CE616D9CF73E}" destId="{84D5F9AF-BA7A-41F8-BCF9-F4F3E9A200B3}" srcOrd="5" destOrd="0" presId="urn:microsoft.com/office/officeart/2005/8/layout/chevron1"/>
    <dgm:cxn modelId="{4A824E86-2222-48B0-9F4F-3A5AD3749BBC}" type="presParOf" srcId="{AAD5C2A2-14F3-4B8E-8681-CE616D9CF73E}" destId="{3E2203D5-563F-4BB3-B2BC-D541907F4049}" srcOrd="6" destOrd="0" presId="urn:microsoft.com/office/officeart/2005/8/layout/chevron1"/>
    <dgm:cxn modelId="{356B4FD6-686A-439E-90B5-136EE366622A}" type="presParOf" srcId="{AAD5C2A2-14F3-4B8E-8681-CE616D9CF73E}" destId="{93A39617-0F57-4352-9B98-716D01188342}" srcOrd="7" destOrd="0" presId="urn:microsoft.com/office/officeart/2005/8/layout/chevron1"/>
    <dgm:cxn modelId="{A8918792-8861-4860-8B5B-1DD9C8948DF6}" type="presParOf" srcId="{AAD5C2A2-14F3-4B8E-8681-CE616D9CF73E}" destId="{F7AFE6B6-AA00-40A9-8660-BE79E3E03829}" srcOrd="8" destOrd="0" presId="urn:microsoft.com/office/officeart/2005/8/layout/chevron1"/>
    <dgm:cxn modelId="{3826219C-2188-46DB-8BD8-8884EFE61161}" type="presParOf" srcId="{AAD5C2A2-14F3-4B8E-8681-CE616D9CF73E}" destId="{A431620D-8153-4F4A-A75D-2C26088C79DD}" srcOrd="9" destOrd="0" presId="urn:microsoft.com/office/officeart/2005/8/layout/chevron1"/>
    <dgm:cxn modelId="{7543CA9D-86EF-4673-BA16-5542C7D54440}" type="presParOf" srcId="{AAD5C2A2-14F3-4B8E-8681-CE616D9CF73E}" destId="{658254A1-9CF9-4E2E-9B7D-B83C8DC97794}" srcOrd="10"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29BD12-4089-498C-8819-0154513B2B81}"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CA"/>
        </a:p>
      </dgm:t>
    </dgm:pt>
    <dgm:pt modelId="{41D7BF47-7DED-4BC9-BA2D-112BD7774BF6}">
      <dgm:prSet phldrT="[Text]" custT="1"/>
      <dgm:spPr/>
      <dgm:t>
        <a:bodyPr/>
        <a:lstStyle/>
        <a:p>
          <a:r>
            <a:rPr lang="en-US" sz="1200" b="1" dirty="0"/>
            <a:t>Data Creation</a:t>
          </a:r>
          <a:endParaRPr lang="en-CA" sz="1200" b="1" dirty="0"/>
        </a:p>
      </dgm:t>
    </dgm:pt>
    <dgm:pt modelId="{055E23AA-BB6B-432A-B1E1-4C7DD3B5F592}" type="parTrans" cxnId="{3FE2B465-0F30-4E37-82C9-89D70777FAA3}">
      <dgm:prSet/>
      <dgm:spPr/>
      <dgm:t>
        <a:bodyPr/>
        <a:lstStyle/>
        <a:p>
          <a:endParaRPr lang="en-CA"/>
        </a:p>
      </dgm:t>
    </dgm:pt>
    <dgm:pt modelId="{748EFA6D-FF18-4078-836A-B54522E341D0}" type="sibTrans" cxnId="{3FE2B465-0F30-4E37-82C9-89D70777FAA3}">
      <dgm:prSet/>
      <dgm:spPr/>
      <dgm:t>
        <a:bodyPr/>
        <a:lstStyle/>
        <a:p>
          <a:endParaRPr lang="en-CA"/>
        </a:p>
      </dgm:t>
    </dgm:pt>
    <dgm:pt modelId="{D7E98101-1D07-40CC-B603-B0F4A8006F3E}">
      <dgm:prSet phldrT="[Text]" custT="1"/>
      <dgm:spPr/>
      <dgm:t>
        <a:bodyPr/>
        <a:lstStyle/>
        <a:p>
          <a:r>
            <a:rPr lang="en-US" sz="1200" b="1" dirty="0"/>
            <a:t>Data Ingestion</a:t>
          </a:r>
          <a:endParaRPr lang="en-CA" sz="1200" b="1" dirty="0"/>
        </a:p>
      </dgm:t>
    </dgm:pt>
    <dgm:pt modelId="{54A00945-99FE-4013-8D70-D19A24A803A0}" type="parTrans" cxnId="{CDDEE467-ED86-4483-8565-DAD8F9D4E400}">
      <dgm:prSet/>
      <dgm:spPr/>
      <dgm:t>
        <a:bodyPr/>
        <a:lstStyle/>
        <a:p>
          <a:endParaRPr lang="en-CA"/>
        </a:p>
      </dgm:t>
    </dgm:pt>
    <dgm:pt modelId="{D263FB92-6B0F-49E7-96AC-BB02CB7BF8C1}" type="sibTrans" cxnId="{CDDEE467-ED86-4483-8565-DAD8F9D4E400}">
      <dgm:prSet/>
      <dgm:spPr/>
      <dgm:t>
        <a:bodyPr/>
        <a:lstStyle/>
        <a:p>
          <a:endParaRPr lang="en-CA"/>
        </a:p>
      </dgm:t>
    </dgm:pt>
    <dgm:pt modelId="{F76F348D-CAEB-4775-96D9-1B917A468E16}">
      <dgm:prSet phldrT="[Text]" custT="1"/>
      <dgm:spPr/>
      <dgm:t>
        <a:bodyPr/>
        <a:lstStyle/>
        <a:p>
          <a:r>
            <a:rPr lang="en-US" sz="1200" b="1" dirty="0"/>
            <a:t>Data Accumulation &amp; Engineering</a:t>
          </a:r>
          <a:endParaRPr lang="en-CA" sz="1200" b="1" dirty="0"/>
        </a:p>
      </dgm:t>
    </dgm:pt>
    <dgm:pt modelId="{4A482FD9-758D-4117-A73C-2BD723CED515}" type="parTrans" cxnId="{E0FCD7BD-FE55-45E3-A304-1A7C9BFD7669}">
      <dgm:prSet/>
      <dgm:spPr/>
      <dgm:t>
        <a:bodyPr/>
        <a:lstStyle/>
        <a:p>
          <a:endParaRPr lang="en-CA"/>
        </a:p>
      </dgm:t>
    </dgm:pt>
    <dgm:pt modelId="{0931BF10-CF08-4314-A22C-E5DFC7326CC8}" type="sibTrans" cxnId="{E0FCD7BD-FE55-45E3-A304-1A7C9BFD7669}">
      <dgm:prSet/>
      <dgm:spPr/>
      <dgm:t>
        <a:bodyPr/>
        <a:lstStyle/>
        <a:p>
          <a:endParaRPr lang="en-CA"/>
        </a:p>
      </dgm:t>
    </dgm:pt>
    <dgm:pt modelId="{E757B9B7-A27B-43A1-B6D2-61E50FEA52CD}">
      <dgm:prSet phldrT="[Text]" custT="1"/>
      <dgm:spPr/>
      <dgm:t>
        <a:bodyPr/>
        <a:lstStyle/>
        <a:p>
          <a:r>
            <a:rPr lang="en-US" sz="1200" b="1" dirty="0"/>
            <a:t>Data Delivery</a:t>
          </a:r>
          <a:endParaRPr lang="en-CA" sz="1200" b="1" dirty="0"/>
        </a:p>
      </dgm:t>
    </dgm:pt>
    <dgm:pt modelId="{9C3B707D-6D5C-4ACE-A5BC-36FEA5F5A36D}" type="parTrans" cxnId="{217991A5-AAC9-4629-A7C5-675C39531214}">
      <dgm:prSet/>
      <dgm:spPr/>
      <dgm:t>
        <a:bodyPr/>
        <a:lstStyle/>
        <a:p>
          <a:endParaRPr lang="en-CA"/>
        </a:p>
      </dgm:t>
    </dgm:pt>
    <dgm:pt modelId="{9288ADDD-AB26-46B5-A65A-CBB504F8379D}" type="sibTrans" cxnId="{217991A5-AAC9-4629-A7C5-675C39531214}">
      <dgm:prSet/>
      <dgm:spPr/>
      <dgm:t>
        <a:bodyPr/>
        <a:lstStyle/>
        <a:p>
          <a:endParaRPr lang="en-CA"/>
        </a:p>
      </dgm:t>
    </dgm:pt>
    <dgm:pt modelId="{5B606383-0296-431C-BC1D-5BAECC3DF4C2}">
      <dgm:prSet phldrT="[Text]" custT="1"/>
      <dgm:spPr/>
      <dgm:t>
        <a:bodyPr/>
        <a:lstStyle/>
        <a:p>
          <a:r>
            <a:rPr lang="en-US" sz="1200" b="1"/>
            <a:t>Reporting </a:t>
          </a:r>
          <a:r>
            <a:rPr lang="en-US" sz="1200" b="1" dirty="0"/>
            <a:t>&amp; Analytics</a:t>
          </a:r>
          <a:endParaRPr lang="en-CA" sz="1200" b="1" dirty="0"/>
        </a:p>
      </dgm:t>
    </dgm:pt>
    <dgm:pt modelId="{9457B577-28E7-491C-B1FE-10722FF918B9}" type="parTrans" cxnId="{2C0F3CD0-E9A6-4582-97FD-816A167C633F}">
      <dgm:prSet/>
      <dgm:spPr/>
      <dgm:t>
        <a:bodyPr/>
        <a:lstStyle/>
        <a:p>
          <a:endParaRPr lang="en-CA"/>
        </a:p>
      </dgm:t>
    </dgm:pt>
    <dgm:pt modelId="{891DDC8B-C207-4594-9EFD-E6D3EBB34683}" type="sibTrans" cxnId="{2C0F3CD0-E9A6-4582-97FD-816A167C633F}">
      <dgm:prSet/>
      <dgm:spPr/>
      <dgm:t>
        <a:bodyPr/>
        <a:lstStyle/>
        <a:p>
          <a:endParaRPr lang="en-CA"/>
        </a:p>
      </dgm:t>
    </dgm:pt>
    <dgm:pt modelId="{05911177-2F04-4884-B90C-5BD069994823}" type="pres">
      <dgm:prSet presAssocID="{5229BD12-4089-498C-8819-0154513B2B81}" presName="Name0" presStyleCnt="0">
        <dgm:presLayoutVars>
          <dgm:dir/>
          <dgm:animOne val="branch"/>
          <dgm:animLvl val="lvl"/>
        </dgm:presLayoutVars>
      </dgm:prSet>
      <dgm:spPr/>
    </dgm:pt>
    <dgm:pt modelId="{6352FAF0-40A4-4138-8C82-50B4F1EB2941}" type="pres">
      <dgm:prSet presAssocID="{41D7BF47-7DED-4BC9-BA2D-112BD7774BF6}" presName="chaos" presStyleCnt="0"/>
      <dgm:spPr/>
    </dgm:pt>
    <dgm:pt modelId="{4C7F5BE2-2E2F-49FE-9E6D-5911109F2909}" type="pres">
      <dgm:prSet presAssocID="{41D7BF47-7DED-4BC9-BA2D-112BD7774BF6}" presName="parTx1" presStyleLbl="revTx" presStyleIdx="0" presStyleCnt="4" custLinFactNeighborX="-77041" custLinFactNeighborY="9887"/>
      <dgm:spPr/>
    </dgm:pt>
    <dgm:pt modelId="{4A94C849-2FFA-4BE7-93F1-BAA15795117C}" type="pres">
      <dgm:prSet presAssocID="{41D7BF47-7DED-4BC9-BA2D-112BD7774BF6}" presName="c1" presStyleLbl="node1" presStyleIdx="0" presStyleCnt="19" custLinFactX="-500000" custLinFactNeighborX="-514583" custLinFactNeighborY="88561"/>
      <dgm:spPr/>
    </dgm:pt>
    <dgm:pt modelId="{DD110591-EA89-47FB-A98B-E8C38D421FED}" type="pres">
      <dgm:prSet presAssocID="{41D7BF47-7DED-4BC9-BA2D-112BD7774BF6}" presName="c2" presStyleLbl="node1" presStyleIdx="1" presStyleCnt="19" custLinFactX="-500000" custLinFactNeighborX="-535417" custLinFactNeighborY="88561"/>
      <dgm:spPr/>
    </dgm:pt>
    <dgm:pt modelId="{531BE6C1-1BC3-41B2-9FC0-1C203FAE4424}" type="pres">
      <dgm:prSet presAssocID="{41D7BF47-7DED-4BC9-BA2D-112BD7774BF6}" presName="c3" presStyleLbl="node1" presStyleIdx="2" presStyleCnt="19" custLinFactX="-300000" custLinFactNeighborX="-358905" custLinFactNeighborY="56351"/>
      <dgm:spPr/>
    </dgm:pt>
    <dgm:pt modelId="{64A11C70-E849-410B-B97C-58A4DB971978}" type="pres">
      <dgm:prSet presAssocID="{41D7BF47-7DED-4BC9-BA2D-112BD7774BF6}" presName="c4" presStyleLbl="node1" presStyleIdx="3" presStyleCnt="19" custLinFactX="-500000" custLinFactNeighborX="-535417" custLinFactNeighborY="88561"/>
      <dgm:spPr/>
    </dgm:pt>
    <dgm:pt modelId="{F2759D6C-8ECD-492F-8D21-9FFBCF20FED7}" type="pres">
      <dgm:prSet presAssocID="{41D7BF47-7DED-4BC9-BA2D-112BD7774BF6}" presName="c5" presStyleLbl="node1" presStyleIdx="4" presStyleCnt="19" custLinFactX="-500000" custLinFactNeighborX="-535417" custLinFactNeighborY="88561"/>
      <dgm:spPr/>
    </dgm:pt>
    <dgm:pt modelId="{FE65BC1D-5440-4EC8-A17C-2FE4D88626CD}" type="pres">
      <dgm:prSet presAssocID="{41D7BF47-7DED-4BC9-BA2D-112BD7774BF6}" presName="c6" presStyleLbl="node1" presStyleIdx="5" presStyleCnt="19" custLinFactX="-500000" custLinFactNeighborX="-535417" custLinFactNeighborY="88561"/>
      <dgm:spPr/>
    </dgm:pt>
    <dgm:pt modelId="{DAA6BFCA-FEBB-4966-80FA-1DF600D27269}" type="pres">
      <dgm:prSet presAssocID="{41D7BF47-7DED-4BC9-BA2D-112BD7774BF6}" presName="c7" presStyleLbl="node1" presStyleIdx="6" presStyleCnt="19" custLinFactX="-300000" custLinFactNeighborX="-358905" custLinFactNeighborY="56351"/>
      <dgm:spPr/>
    </dgm:pt>
    <dgm:pt modelId="{4481C723-5F2D-48F6-9529-BD59CF657C9F}" type="pres">
      <dgm:prSet presAssocID="{41D7BF47-7DED-4BC9-BA2D-112BD7774BF6}" presName="c8" presStyleLbl="node1" presStyleIdx="7" presStyleCnt="19" custLinFactX="-500000" custLinFactNeighborX="-535417" custLinFactNeighborY="88561"/>
      <dgm:spPr/>
    </dgm:pt>
    <dgm:pt modelId="{0CF70914-E3E3-4DE6-9BD4-26A772708F30}" type="pres">
      <dgm:prSet presAssocID="{41D7BF47-7DED-4BC9-BA2D-112BD7774BF6}" presName="c9" presStyleLbl="node1" presStyleIdx="8" presStyleCnt="19" custLinFactX="-500000" custLinFactNeighborX="-535417" custLinFactNeighborY="62815"/>
      <dgm:spPr/>
    </dgm:pt>
    <dgm:pt modelId="{F8E5A7FC-80E2-4DDD-AEB5-C58E7E02CEF6}" type="pres">
      <dgm:prSet presAssocID="{41D7BF47-7DED-4BC9-BA2D-112BD7774BF6}" presName="c10" presStyleLbl="node1" presStyleIdx="9" presStyleCnt="19" custLinFactX="-200000" custLinFactNeighborX="-202665" custLinFactNeighborY="34434"/>
      <dgm:spPr/>
    </dgm:pt>
    <dgm:pt modelId="{EA0AB460-7D35-49A4-B9AC-0BE423652200}" type="pres">
      <dgm:prSet presAssocID="{41D7BF47-7DED-4BC9-BA2D-112BD7774BF6}" presName="c11" presStyleLbl="node1" presStyleIdx="10" presStyleCnt="19" custLinFactX="-444583" custLinFactNeighborX="-500000" custLinFactNeighborY="-2999"/>
      <dgm:spPr/>
    </dgm:pt>
    <dgm:pt modelId="{FD2BD577-D5D9-48A3-AABF-489A2F53BA1B}" type="pres">
      <dgm:prSet presAssocID="{41D7BF47-7DED-4BC9-BA2D-112BD7774BF6}" presName="c12" presStyleLbl="node1" presStyleIdx="11" presStyleCnt="19" custLinFactX="-300000" custLinFactNeighborX="-354563" custLinFactNeighborY="-1909"/>
      <dgm:spPr/>
    </dgm:pt>
    <dgm:pt modelId="{1EEB855A-A025-4994-9420-EB20B4CDB069}" type="pres">
      <dgm:prSet presAssocID="{41D7BF47-7DED-4BC9-BA2D-112BD7774BF6}" presName="c13" presStyleLbl="node1" presStyleIdx="12" presStyleCnt="19" custLinFactX="-200000" custLinFactNeighborX="-252995" custLinFactNeighborY="-1312"/>
      <dgm:spPr/>
    </dgm:pt>
    <dgm:pt modelId="{73635C67-E942-4807-A657-2A843B8B936C}" type="pres">
      <dgm:prSet presAssocID="{41D7BF47-7DED-4BC9-BA2D-112BD7774BF6}" presName="c14" presStyleLbl="node1" presStyleIdx="13" presStyleCnt="19" custLinFactX="-500000" custLinFactNeighborX="-535417" custLinFactNeighborY="-2999"/>
      <dgm:spPr/>
    </dgm:pt>
    <dgm:pt modelId="{D225570D-F6C1-4CA7-8DC2-1413428764E5}" type="pres">
      <dgm:prSet presAssocID="{41D7BF47-7DED-4BC9-BA2D-112BD7774BF6}" presName="c15" presStyleLbl="node1" presStyleIdx="14" presStyleCnt="19" custLinFactX="-300000" custLinFactNeighborX="-358905" custLinFactNeighborY="-1909"/>
      <dgm:spPr/>
    </dgm:pt>
    <dgm:pt modelId="{771AFB14-C901-44AF-BBDD-CE499ED75B34}" type="pres">
      <dgm:prSet presAssocID="{41D7BF47-7DED-4BC9-BA2D-112BD7774BF6}" presName="c16" presStyleLbl="node1" presStyleIdx="15" presStyleCnt="19" custLinFactX="-500000" custLinFactNeighborX="-535417" custLinFactNeighborY="-2999"/>
      <dgm:spPr/>
    </dgm:pt>
    <dgm:pt modelId="{FA471E2A-91C4-4FC0-AD72-97C730D0B96D}" type="pres">
      <dgm:prSet presAssocID="{41D7BF47-7DED-4BC9-BA2D-112BD7774BF6}" presName="c17" presStyleLbl="node1" presStyleIdx="16" presStyleCnt="19" custLinFactX="-200000" custLinFactNeighborX="-252995" custLinFactNeighborY="-1312"/>
      <dgm:spPr/>
    </dgm:pt>
    <dgm:pt modelId="{DEA72BBF-178C-41A7-A3E2-53FB575CFA13}" type="pres">
      <dgm:prSet presAssocID="{41D7BF47-7DED-4BC9-BA2D-112BD7774BF6}" presName="c18" presStyleLbl="node1" presStyleIdx="17" presStyleCnt="19" custLinFactX="-300000" custLinFactNeighborX="-358905" custLinFactNeighborY="-1909"/>
      <dgm:spPr/>
    </dgm:pt>
    <dgm:pt modelId="{8A5A6845-DE6F-4B1D-8C44-865A5F01E76C}" type="pres">
      <dgm:prSet presAssocID="{748EFA6D-FF18-4078-836A-B54522E341D0}" presName="chevronComposite1" presStyleCnt="0"/>
      <dgm:spPr/>
    </dgm:pt>
    <dgm:pt modelId="{12F623DC-0675-4C66-A7BF-0B74E8F1FE78}" type="pres">
      <dgm:prSet presAssocID="{748EFA6D-FF18-4078-836A-B54522E341D0}" presName="chevron1" presStyleLbl="sibTrans2D1" presStyleIdx="0" presStyleCnt="4" custScaleX="190716" custLinFactX="-80289" custLinFactNeighborX="-100000" custLinFactNeighborY="1687"/>
      <dgm:spPr>
        <a:prstGeom prst="rightArrow">
          <a:avLst/>
        </a:prstGeom>
      </dgm:spPr>
    </dgm:pt>
    <dgm:pt modelId="{602A961C-F8EB-4880-9A8D-7AB5BC68F896}" type="pres">
      <dgm:prSet presAssocID="{748EFA6D-FF18-4078-836A-B54522E341D0}" presName="spChevron1" presStyleCnt="0"/>
      <dgm:spPr/>
    </dgm:pt>
    <dgm:pt modelId="{2AA44B25-D9D5-40C0-9776-E1BAE3B772E1}" type="pres">
      <dgm:prSet presAssocID="{D7E98101-1D07-40CC-B603-B0F4A8006F3E}" presName="middle" presStyleCnt="0"/>
      <dgm:spPr/>
    </dgm:pt>
    <dgm:pt modelId="{36E461F2-FEBC-4AA2-86D3-1D647CB01E47}" type="pres">
      <dgm:prSet presAssocID="{D7E98101-1D07-40CC-B603-B0F4A8006F3E}" presName="parTxMid" presStyleLbl="revTx" presStyleIdx="1" presStyleCnt="4" custScaleY="53973" custLinFactNeighborX="-44918" custLinFactNeighborY="4863"/>
      <dgm:spPr/>
    </dgm:pt>
    <dgm:pt modelId="{5FDDC94E-0A6D-4BCD-A163-94C1C5C7BAAB}" type="pres">
      <dgm:prSet presAssocID="{D7E98101-1D07-40CC-B603-B0F4A8006F3E}" presName="spMid" presStyleCnt="0"/>
      <dgm:spPr/>
    </dgm:pt>
    <dgm:pt modelId="{A9F1DF63-4B01-41C8-AFF5-1DA14E8E4D36}" type="pres">
      <dgm:prSet presAssocID="{D263FB92-6B0F-49E7-96AC-BB02CB7BF8C1}" presName="chevronComposite1" presStyleCnt="0"/>
      <dgm:spPr/>
    </dgm:pt>
    <dgm:pt modelId="{E9FF73B3-E655-4683-9814-D51AB63CE6E8}" type="pres">
      <dgm:prSet presAssocID="{D263FB92-6B0F-49E7-96AC-BB02CB7BF8C1}" presName="chevron1" presStyleLbl="sibTrans2D1" presStyleIdx="1" presStyleCnt="4" custScaleX="196000" custLinFactNeighborX="-80396" custLinFactNeighborY="3137"/>
      <dgm:spPr>
        <a:prstGeom prst="rightArrow">
          <a:avLst/>
        </a:prstGeom>
      </dgm:spPr>
    </dgm:pt>
    <dgm:pt modelId="{9C369AB9-3FD5-4D6A-BA3F-3570046A9B61}" type="pres">
      <dgm:prSet presAssocID="{D263FB92-6B0F-49E7-96AC-BB02CB7BF8C1}" presName="spChevron1" presStyleCnt="0"/>
      <dgm:spPr/>
    </dgm:pt>
    <dgm:pt modelId="{93AFE83B-934D-48A4-ABBD-50091F685DCD}" type="pres">
      <dgm:prSet presAssocID="{F76F348D-CAEB-4775-96D9-1B917A468E16}" presName="middle" presStyleCnt="0"/>
      <dgm:spPr/>
    </dgm:pt>
    <dgm:pt modelId="{74314197-D617-472C-99DA-094B9F232DC9}" type="pres">
      <dgm:prSet presAssocID="{F76F348D-CAEB-4775-96D9-1B917A468E16}" presName="parTxMid" presStyleLbl="revTx" presStyleIdx="2" presStyleCnt="4" custScaleX="136920" custScaleY="52037" custLinFactNeighborX="-30194" custLinFactNeighborY="5860"/>
      <dgm:spPr/>
    </dgm:pt>
    <dgm:pt modelId="{0E5722EA-B2D4-4172-80F7-2EA7AFFE194D}" type="pres">
      <dgm:prSet presAssocID="{F76F348D-CAEB-4775-96D9-1B917A468E16}" presName="spMid" presStyleCnt="0"/>
      <dgm:spPr/>
    </dgm:pt>
    <dgm:pt modelId="{9E1D341A-0A14-4E8F-8173-A7C8344B3370}" type="pres">
      <dgm:prSet presAssocID="{0931BF10-CF08-4314-A22C-E5DFC7326CC8}" presName="chevronComposite1" presStyleCnt="0"/>
      <dgm:spPr/>
    </dgm:pt>
    <dgm:pt modelId="{A62A8900-1263-48BB-B6DA-8F0AE72B202C}" type="pres">
      <dgm:prSet presAssocID="{0931BF10-CF08-4314-A22C-E5DFC7326CC8}" presName="chevron1" presStyleLbl="sibTrans2D1" presStyleIdx="2" presStyleCnt="4" custScaleX="173366" custLinFactNeighborX="43669" custLinFactNeighborY="2136"/>
      <dgm:spPr>
        <a:prstGeom prst="rightArrow">
          <a:avLst/>
        </a:prstGeom>
      </dgm:spPr>
    </dgm:pt>
    <dgm:pt modelId="{7298006D-A2F9-4569-B54B-99C2E1C50454}" type="pres">
      <dgm:prSet presAssocID="{0931BF10-CF08-4314-A22C-E5DFC7326CC8}" presName="spChevron1" presStyleCnt="0"/>
      <dgm:spPr/>
    </dgm:pt>
    <dgm:pt modelId="{7F9ECB58-E080-44B3-9252-EEF9571C2071}" type="pres">
      <dgm:prSet presAssocID="{E757B9B7-A27B-43A1-B6D2-61E50FEA52CD}" presName="middle" presStyleCnt="0"/>
      <dgm:spPr/>
    </dgm:pt>
    <dgm:pt modelId="{3856AD10-C234-4157-ACD2-DE18B74FC631}" type="pres">
      <dgm:prSet presAssocID="{E757B9B7-A27B-43A1-B6D2-61E50FEA52CD}" presName="parTxMid" presStyleLbl="revTx" presStyleIdx="3" presStyleCnt="4" custLinFactNeighborX="23988" custLinFactNeighborY="-794"/>
      <dgm:spPr/>
    </dgm:pt>
    <dgm:pt modelId="{2BFFF93B-AAB1-492D-AAEE-E493B996937A}" type="pres">
      <dgm:prSet presAssocID="{E757B9B7-A27B-43A1-B6D2-61E50FEA52CD}" presName="spMid" presStyleCnt="0"/>
      <dgm:spPr/>
    </dgm:pt>
    <dgm:pt modelId="{35DC8CCB-AB6F-4CE8-8949-92FA050FB2B4}" type="pres">
      <dgm:prSet presAssocID="{9288ADDD-AB26-46B5-A65A-CBB504F8379D}" presName="chevronComposite1" presStyleCnt="0"/>
      <dgm:spPr/>
    </dgm:pt>
    <dgm:pt modelId="{14D64682-33DE-47C4-A27B-52D899D82572}" type="pres">
      <dgm:prSet presAssocID="{9288ADDD-AB26-46B5-A65A-CBB504F8379D}" presName="chevron1" presStyleLbl="sibTrans2D1" presStyleIdx="3" presStyleCnt="4" custScaleX="201132" custLinFactNeighborX="74889" custLinFactNeighborY="-1690"/>
      <dgm:spPr>
        <a:prstGeom prst="rightArrow">
          <a:avLst/>
        </a:prstGeom>
      </dgm:spPr>
    </dgm:pt>
    <dgm:pt modelId="{995388D1-E444-4CC4-A20A-B000EF9A24E3}" type="pres">
      <dgm:prSet presAssocID="{9288ADDD-AB26-46B5-A65A-CBB504F8379D}" presName="spChevron1" presStyleCnt="0"/>
      <dgm:spPr/>
    </dgm:pt>
    <dgm:pt modelId="{01861867-2C3A-4682-9ED9-82E3ACB57238}" type="pres">
      <dgm:prSet presAssocID="{5B606383-0296-431C-BC1D-5BAECC3DF4C2}" presName="last" presStyleCnt="0"/>
      <dgm:spPr/>
    </dgm:pt>
    <dgm:pt modelId="{B5E6715C-2F64-46AC-AE86-8D8CA3FFC87C}" type="pres">
      <dgm:prSet presAssocID="{5B606383-0296-431C-BC1D-5BAECC3DF4C2}" presName="circleTx" presStyleLbl="node1" presStyleIdx="18" presStyleCnt="19" custScaleX="148822" custLinFactNeighborX="34759" custLinFactNeighborY="-1347"/>
      <dgm:spPr/>
    </dgm:pt>
    <dgm:pt modelId="{76044A5D-301E-468F-9883-691939B0E0D0}" type="pres">
      <dgm:prSet presAssocID="{5B606383-0296-431C-BC1D-5BAECC3DF4C2}" presName="spN" presStyleCnt="0"/>
      <dgm:spPr/>
    </dgm:pt>
  </dgm:ptLst>
  <dgm:cxnLst>
    <dgm:cxn modelId="{248B1B40-9C65-4D1A-9DCF-0887865F2407}" type="presOf" srcId="{5B606383-0296-431C-BC1D-5BAECC3DF4C2}" destId="{B5E6715C-2F64-46AC-AE86-8D8CA3FFC87C}" srcOrd="0" destOrd="0" presId="urn:microsoft.com/office/officeart/2009/3/layout/RandomtoResultProcess"/>
    <dgm:cxn modelId="{3FE2B465-0F30-4E37-82C9-89D70777FAA3}" srcId="{5229BD12-4089-498C-8819-0154513B2B81}" destId="{41D7BF47-7DED-4BC9-BA2D-112BD7774BF6}" srcOrd="0" destOrd="0" parTransId="{055E23AA-BB6B-432A-B1E1-4C7DD3B5F592}" sibTransId="{748EFA6D-FF18-4078-836A-B54522E341D0}"/>
    <dgm:cxn modelId="{025C8246-1A45-41D9-85B5-AC4CC446A948}" type="presOf" srcId="{E757B9B7-A27B-43A1-B6D2-61E50FEA52CD}" destId="{3856AD10-C234-4157-ACD2-DE18B74FC631}" srcOrd="0" destOrd="0" presId="urn:microsoft.com/office/officeart/2009/3/layout/RandomtoResultProcess"/>
    <dgm:cxn modelId="{CDDEE467-ED86-4483-8565-DAD8F9D4E400}" srcId="{5229BD12-4089-498C-8819-0154513B2B81}" destId="{D7E98101-1D07-40CC-B603-B0F4A8006F3E}" srcOrd="1" destOrd="0" parTransId="{54A00945-99FE-4013-8D70-D19A24A803A0}" sibTransId="{D263FB92-6B0F-49E7-96AC-BB02CB7BF8C1}"/>
    <dgm:cxn modelId="{9D7F3352-55DB-4AEC-BCC0-B50A52544F55}" type="presOf" srcId="{41D7BF47-7DED-4BC9-BA2D-112BD7774BF6}" destId="{4C7F5BE2-2E2F-49FE-9E6D-5911109F2909}" srcOrd="0" destOrd="0" presId="urn:microsoft.com/office/officeart/2009/3/layout/RandomtoResultProcess"/>
    <dgm:cxn modelId="{217991A5-AAC9-4629-A7C5-675C39531214}" srcId="{5229BD12-4089-498C-8819-0154513B2B81}" destId="{E757B9B7-A27B-43A1-B6D2-61E50FEA52CD}" srcOrd="3" destOrd="0" parTransId="{9C3B707D-6D5C-4ACE-A5BC-36FEA5F5A36D}" sibTransId="{9288ADDD-AB26-46B5-A65A-CBB504F8379D}"/>
    <dgm:cxn modelId="{F70F13AA-2E13-4EE4-8601-DDE19EB5FCD1}" type="presOf" srcId="{5229BD12-4089-498C-8819-0154513B2B81}" destId="{05911177-2F04-4884-B90C-5BD069994823}" srcOrd="0" destOrd="0" presId="urn:microsoft.com/office/officeart/2009/3/layout/RandomtoResultProcess"/>
    <dgm:cxn modelId="{367583BD-7844-4AD7-8CD1-CAE037300F4B}" type="presOf" srcId="{D7E98101-1D07-40CC-B603-B0F4A8006F3E}" destId="{36E461F2-FEBC-4AA2-86D3-1D647CB01E47}" srcOrd="0" destOrd="0" presId="urn:microsoft.com/office/officeart/2009/3/layout/RandomtoResultProcess"/>
    <dgm:cxn modelId="{E0FCD7BD-FE55-45E3-A304-1A7C9BFD7669}" srcId="{5229BD12-4089-498C-8819-0154513B2B81}" destId="{F76F348D-CAEB-4775-96D9-1B917A468E16}" srcOrd="2" destOrd="0" parTransId="{4A482FD9-758D-4117-A73C-2BD723CED515}" sibTransId="{0931BF10-CF08-4314-A22C-E5DFC7326CC8}"/>
    <dgm:cxn modelId="{02495DCA-0615-406A-9690-9578B6DE0636}" type="presOf" srcId="{F76F348D-CAEB-4775-96D9-1B917A468E16}" destId="{74314197-D617-472C-99DA-094B9F232DC9}" srcOrd="0" destOrd="0" presId="urn:microsoft.com/office/officeart/2009/3/layout/RandomtoResultProcess"/>
    <dgm:cxn modelId="{2C0F3CD0-E9A6-4582-97FD-816A167C633F}" srcId="{5229BD12-4089-498C-8819-0154513B2B81}" destId="{5B606383-0296-431C-BC1D-5BAECC3DF4C2}" srcOrd="4" destOrd="0" parTransId="{9457B577-28E7-491C-B1FE-10722FF918B9}" sibTransId="{891DDC8B-C207-4594-9EFD-E6D3EBB34683}"/>
    <dgm:cxn modelId="{7E038705-8E5D-49ED-8728-F846170F1872}" type="presParOf" srcId="{05911177-2F04-4884-B90C-5BD069994823}" destId="{6352FAF0-40A4-4138-8C82-50B4F1EB2941}" srcOrd="0" destOrd="0" presId="urn:microsoft.com/office/officeart/2009/3/layout/RandomtoResultProcess"/>
    <dgm:cxn modelId="{9E3DB5C9-AC17-4103-9530-AE08F94D6026}" type="presParOf" srcId="{6352FAF0-40A4-4138-8C82-50B4F1EB2941}" destId="{4C7F5BE2-2E2F-49FE-9E6D-5911109F2909}" srcOrd="0" destOrd="0" presId="urn:microsoft.com/office/officeart/2009/3/layout/RandomtoResultProcess"/>
    <dgm:cxn modelId="{4BF7414C-BFF2-445B-B563-9177C88A1E36}" type="presParOf" srcId="{6352FAF0-40A4-4138-8C82-50B4F1EB2941}" destId="{4A94C849-2FFA-4BE7-93F1-BAA15795117C}" srcOrd="1" destOrd="0" presId="urn:microsoft.com/office/officeart/2009/3/layout/RandomtoResultProcess"/>
    <dgm:cxn modelId="{FF70D072-301F-4F3B-9F58-5CD94D957D7F}" type="presParOf" srcId="{6352FAF0-40A4-4138-8C82-50B4F1EB2941}" destId="{DD110591-EA89-47FB-A98B-E8C38D421FED}" srcOrd="2" destOrd="0" presId="urn:microsoft.com/office/officeart/2009/3/layout/RandomtoResultProcess"/>
    <dgm:cxn modelId="{BE8B45A3-AEE1-42DF-96AC-7614E5457B1C}" type="presParOf" srcId="{6352FAF0-40A4-4138-8C82-50B4F1EB2941}" destId="{531BE6C1-1BC3-41B2-9FC0-1C203FAE4424}" srcOrd="3" destOrd="0" presId="urn:microsoft.com/office/officeart/2009/3/layout/RandomtoResultProcess"/>
    <dgm:cxn modelId="{042F62CD-A954-4F90-8D8A-55D0BDF489D6}" type="presParOf" srcId="{6352FAF0-40A4-4138-8C82-50B4F1EB2941}" destId="{64A11C70-E849-410B-B97C-58A4DB971978}" srcOrd="4" destOrd="0" presId="urn:microsoft.com/office/officeart/2009/3/layout/RandomtoResultProcess"/>
    <dgm:cxn modelId="{D9FED0E9-D0FE-4C0C-A88E-EE56DE887A39}" type="presParOf" srcId="{6352FAF0-40A4-4138-8C82-50B4F1EB2941}" destId="{F2759D6C-8ECD-492F-8D21-9FFBCF20FED7}" srcOrd="5" destOrd="0" presId="urn:microsoft.com/office/officeart/2009/3/layout/RandomtoResultProcess"/>
    <dgm:cxn modelId="{D8786B20-52CE-4981-80AD-ACEDE95BF633}" type="presParOf" srcId="{6352FAF0-40A4-4138-8C82-50B4F1EB2941}" destId="{FE65BC1D-5440-4EC8-A17C-2FE4D88626CD}" srcOrd="6" destOrd="0" presId="urn:microsoft.com/office/officeart/2009/3/layout/RandomtoResultProcess"/>
    <dgm:cxn modelId="{01E3C195-2E43-4A10-BDBE-F52D65824C84}" type="presParOf" srcId="{6352FAF0-40A4-4138-8C82-50B4F1EB2941}" destId="{DAA6BFCA-FEBB-4966-80FA-1DF600D27269}" srcOrd="7" destOrd="0" presId="urn:microsoft.com/office/officeart/2009/3/layout/RandomtoResultProcess"/>
    <dgm:cxn modelId="{046AAB10-DF9A-42D8-BBDC-A7F83B4424FD}" type="presParOf" srcId="{6352FAF0-40A4-4138-8C82-50B4F1EB2941}" destId="{4481C723-5F2D-48F6-9529-BD59CF657C9F}" srcOrd="8" destOrd="0" presId="urn:microsoft.com/office/officeart/2009/3/layout/RandomtoResultProcess"/>
    <dgm:cxn modelId="{075727B2-A7A5-4C5F-AE89-7CBF323C203B}" type="presParOf" srcId="{6352FAF0-40A4-4138-8C82-50B4F1EB2941}" destId="{0CF70914-E3E3-4DE6-9BD4-26A772708F30}" srcOrd="9" destOrd="0" presId="urn:microsoft.com/office/officeart/2009/3/layout/RandomtoResultProcess"/>
    <dgm:cxn modelId="{4F48535E-2160-4C2D-AF27-BF3FE039189D}" type="presParOf" srcId="{6352FAF0-40A4-4138-8C82-50B4F1EB2941}" destId="{F8E5A7FC-80E2-4DDD-AEB5-C58E7E02CEF6}" srcOrd="10" destOrd="0" presId="urn:microsoft.com/office/officeart/2009/3/layout/RandomtoResultProcess"/>
    <dgm:cxn modelId="{CD0B2029-861B-42B0-9D5E-9DF88A959810}" type="presParOf" srcId="{6352FAF0-40A4-4138-8C82-50B4F1EB2941}" destId="{EA0AB460-7D35-49A4-B9AC-0BE423652200}" srcOrd="11" destOrd="0" presId="urn:microsoft.com/office/officeart/2009/3/layout/RandomtoResultProcess"/>
    <dgm:cxn modelId="{5BD36C07-4B9B-43C7-886B-27C43A7CD5DA}" type="presParOf" srcId="{6352FAF0-40A4-4138-8C82-50B4F1EB2941}" destId="{FD2BD577-D5D9-48A3-AABF-489A2F53BA1B}" srcOrd="12" destOrd="0" presId="urn:microsoft.com/office/officeart/2009/3/layout/RandomtoResultProcess"/>
    <dgm:cxn modelId="{433F4D25-81F1-4441-B324-4AD5237B4E8C}" type="presParOf" srcId="{6352FAF0-40A4-4138-8C82-50B4F1EB2941}" destId="{1EEB855A-A025-4994-9420-EB20B4CDB069}" srcOrd="13" destOrd="0" presId="urn:microsoft.com/office/officeart/2009/3/layout/RandomtoResultProcess"/>
    <dgm:cxn modelId="{79893EE6-708B-4D22-9895-F7D8B3B530FF}" type="presParOf" srcId="{6352FAF0-40A4-4138-8C82-50B4F1EB2941}" destId="{73635C67-E942-4807-A657-2A843B8B936C}" srcOrd="14" destOrd="0" presId="urn:microsoft.com/office/officeart/2009/3/layout/RandomtoResultProcess"/>
    <dgm:cxn modelId="{26A085D2-3C5D-4EAE-A743-B8B50B2FE679}" type="presParOf" srcId="{6352FAF0-40A4-4138-8C82-50B4F1EB2941}" destId="{D225570D-F6C1-4CA7-8DC2-1413428764E5}" srcOrd="15" destOrd="0" presId="urn:microsoft.com/office/officeart/2009/3/layout/RandomtoResultProcess"/>
    <dgm:cxn modelId="{38EE1E76-7ADB-4ACE-91FA-8F8F1CD5746E}" type="presParOf" srcId="{6352FAF0-40A4-4138-8C82-50B4F1EB2941}" destId="{771AFB14-C901-44AF-BBDD-CE499ED75B34}" srcOrd="16" destOrd="0" presId="urn:microsoft.com/office/officeart/2009/3/layout/RandomtoResultProcess"/>
    <dgm:cxn modelId="{FFC63254-C500-4685-BE06-7D03FFFC110C}" type="presParOf" srcId="{6352FAF0-40A4-4138-8C82-50B4F1EB2941}" destId="{FA471E2A-91C4-4FC0-AD72-97C730D0B96D}" srcOrd="17" destOrd="0" presId="urn:microsoft.com/office/officeart/2009/3/layout/RandomtoResultProcess"/>
    <dgm:cxn modelId="{37AF1FE7-DB4D-43F1-84EE-C7A80468799F}" type="presParOf" srcId="{6352FAF0-40A4-4138-8C82-50B4F1EB2941}" destId="{DEA72BBF-178C-41A7-A3E2-53FB575CFA13}" srcOrd="18" destOrd="0" presId="urn:microsoft.com/office/officeart/2009/3/layout/RandomtoResultProcess"/>
    <dgm:cxn modelId="{0250C4AD-D967-4225-A1EC-1F4777284928}" type="presParOf" srcId="{05911177-2F04-4884-B90C-5BD069994823}" destId="{8A5A6845-DE6F-4B1D-8C44-865A5F01E76C}" srcOrd="1" destOrd="0" presId="urn:microsoft.com/office/officeart/2009/3/layout/RandomtoResultProcess"/>
    <dgm:cxn modelId="{620ED3B0-E5F0-470F-BC29-5EC3AF5057EF}" type="presParOf" srcId="{8A5A6845-DE6F-4B1D-8C44-865A5F01E76C}" destId="{12F623DC-0675-4C66-A7BF-0B74E8F1FE78}" srcOrd="0" destOrd="0" presId="urn:microsoft.com/office/officeart/2009/3/layout/RandomtoResultProcess"/>
    <dgm:cxn modelId="{779A7B9C-8574-4D8B-B764-60776130E958}" type="presParOf" srcId="{8A5A6845-DE6F-4B1D-8C44-865A5F01E76C}" destId="{602A961C-F8EB-4880-9A8D-7AB5BC68F896}" srcOrd="1" destOrd="0" presId="urn:microsoft.com/office/officeart/2009/3/layout/RandomtoResultProcess"/>
    <dgm:cxn modelId="{4423F5A8-AC6F-4486-A368-B9B2D4674224}" type="presParOf" srcId="{05911177-2F04-4884-B90C-5BD069994823}" destId="{2AA44B25-D9D5-40C0-9776-E1BAE3B772E1}" srcOrd="2" destOrd="0" presId="urn:microsoft.com/office/officeart/2009/3/layout/RandomtoResultProcess"/>
    <dgm:cxn modelId="{9AD44EC5-5B5D-4E3E-80BF-C1BD09052D3B}" type="presParOf" srcId="{2AA44B25-D9D5-40C0-9776-E1BAE3B772E1}" destId="{36E461F2-FEBC-4AA2-86D3-1D647CB01E47}" srcOrd="0" destOrd="0" presId="urn:microsoft.com/office/officeart/2009/3/layout/RandomtoResultProcess"/>
    <dgm:cxn modelId="{3D1032EC-1560-41AD-91AF-264A642006AE}" type="presParOf" srcId="{2AA44B25-D9D5-40C0-9776-E1BAE3B772E1}" destId="{5FDDC94E-0A6D-4BCD-A163-94C1C5C7BAAB}" srcOrd="1" destOrd="0" presId="urn:microsoft.com/office/officeart/2009/3/layout/RandomtoResultProcess"/>
    <dgm:cxn modelId="{9EE59039-8F08-400C-93B9-D236A0A0A2EC}" type="presParOf" srcId="{05911177-2F04-4884-B90C-5BD069994823}" destId="{A9F1DF63-4B01-41C8-AFF5-1DA14E8E4D36}" srcOrd="3" destOrd="0" presId="urn:microsoft.com/office/officeart/2009/3/layout/RandomtoResultProcess"/>
    <dgm:cxn modelId="{9A943BA0-B286-4F9B-AA72-169C486D8396}" type="presParOf" srcId="{A9F1DF63-4B01-41C8-AFF5-1DA14E8E4D36}" destId="{E9FF73B3-E655-4683-9814-D51AB63CE6E8}" srcOrd="0" destOrd="0" presId="urn:microsoft.com/office/officeart/2009/3/layout/RandomtoResultProcess"/>
    <dgm:cxn modelId="{58B57DF4-1FE0-4510-BEF2-3C8EAF942ADB}" type="presParOf" srcId="{A9F1DF63-4B01-41C8-AFF5-1DA14E8E4D36}" destId="{9C369AB9-3FD5-4D6A-BA3F-3570046A9B61}" srcOrd="1" destOrd="0" presId="urn:microsoft.com/office/officeart/2009/3/layout/RandomtoResultProcess"/>
    <dgm:cxn modelId="{8409BF34-10A4-4736-9841-6D383A8258C3}" type="presParOf" srcId="{05911177-2F04-4884-B90C-5BD069994823}" destId="{93AFE83B-934D-48A4-ABBD-50091F685DCD}" srcOrd="4" destOrd="0" presId="urn:microsoft.com/office/officeart/2009/3/layout/RandomtoResultProcess"/>
    <dgm:cxn modelId="{2F021BB0-868C-4D14-8A4A-7CDB7F74E724}" type="presParOf" srcId="{93AFE83B-934D-48A4-ABBD-50091F685DCD}" destId="{74314197-D617-472C-99DA-094B9F232DC9}" srcOrd="0" destOrd="0" presId="urn:microsoft.com/office/officeart/2009/3/layout/RandomtoResultProcess"/>
    <dgm:cxn modelId="{D1F7420B-1E33-4F1A-B9C8-6800BD681391}" type="presParOf" srcId="{93AFE83B-934D-48A4-ABBD-50091F685DCD}" destId="{0E5722EA-B2D4-4172-80F7-2EA7AFFE194D}" srcOrd="1" destOrd="0" presId="urn:microsoft.com/office/officeart/2009/3/layout/RandomtoResultProcess"/>
    <dgm:cxn modelId="{3EAD0407-DFF5-4D8B-9864-4466F639CC2A}" type="presParOf" srcId="{05911177-2F04-4884-B90C-5BD069994823}" destId="{9E1D341A-0A14-4E8F-8173-A7C8344B3370}" srcOrd="5" destOrd="0" presId="urn:microsoft.com/office/officeart/2009/3/layout/RandomtoResultProcess"/>
    <dgm:cxn modelId="{D268DA5C-FB57-4E42-9D93-53A3295BBE53}" type="presParOf" srcId="{9E1D341A-0A14-4E8F-8173-A7C8344B3370}" destId="{A62A8900-1263-48BB-B6DA-8F0AE72B202C}" srcOrd="0" destOrd="0" presId="urn:microsoft.com/office/officeart/2009/3/layout/RandomtoResultProcess"/>
    <dgm:cxn modelId="{5873A0F3-80B1-49F5-9FD6-980364B31237}" type="presParOf" srcId="{9E1D341A-0A14-4E8F-8173-A7C8344B3370}" destId="{7298006D-A2F9-4569-B54B-99C2E1C50454}" srcOrd="1" destOrd="0" presId="urn:microsoft.com/office/officeart/2009/3/layout/RandomtoResultProcess"/>
    <dgm:cxn modelId="{76330E4E-4C29-4614-9340-4C65896FE58D}" type="presParOf" srcId="{05911177-2F04-4884-B90C-5BD069994823}" destId="{7F9ECB58-E080-44B3-9252-EEF9571C2071}" srcOrd="6" destOrd="0" presId="urn:microsoft.com/office/officeart/2009/3/layout/RandomtoResultProcess"/>
    <dgm:cxn modelId="{C0C081A9-FBE4-400E-9D50-5EBC32BBC5F6}" type="presParOf" srcId="{7F9ECB58-E080-44B3-9252-EEF9571C2071}" destId="{3856AD10-C234-4157-ACD2-DE18B74FC631}" srcOrd="0" destOrd="0" presId="urn:microsoft.com/office/officeart/2009/3/layout/RandomtoResultProcess"/>
    <dgm:cxn modelId="{2D21E991-C409-4B11-99D7-BBC857BC9E63}" type="presParOf" srcId="{7F9ECB58-E080-44B3-9252-EEF9571C2071}" destId="{2BFFF93B-AAB1-492D-AAEE-E493B996937A}" srcOrd="1" destOrd="0" presId="urn:microsoft.com/office/officeart/2009/3/layout/RandomtoResultProcess"/>
    <dgm:cxn modelId="{3EB9BA10-27F0-4C77-A322-5E5B1E80801D}" type="presParOf" srcId="{05911177-2F04-4884-B90C-5BD069994823}" destId="{35DC8CCB-AB6F-4CE8-8949-92FA050FB2B4}" srcOrd="7" destOrd="0" presId="urn:microsoft.com/office/officeart/2009/3/layout/RandomtoResultProcess"/>
    <dgm:cxn modelId="{4B5933F6-ED00-48FA-82A0-3EB3C61EF9B8}" type="presParOf" srcId="{35DC8CCB-AB6F-4CE8-8949-92FA050FB2B4}" destId="{14D64682-33DE-47C4-A27B-52D899D82572}" srcOrd="0" destOrd="0" presId="urn:microsoft.com/office/officeart/2009/3/layout/RandomtoResultProcess"/>
    <dgm:cxn modelId="{C377EAC8-BE60-4160-B397-35E676972A6D}" type="presParOf" srcId="{35DC8CCB-AB6F-4CE8-8949-92FA050FB2B4}" destId="{995388D1-E444-4CC4-A20A-B000EF9A24E3}" srcOrd="1" destOrd="0" presId="urn:microsoft.com/office/officeart/2009/3/layout/RandomtoResultProcess"/>
    <dgm:cxn modelId="{9CB47756-8B52-403C-AE8B-1688E4F257CB}" type="presParOf" srcId="{05911177-2F04-4884-B90C-5BD069994823}" destId="{01861867-2C3A-4682-9ED9-82E3ACB57238}" srcOrd="8" destOrd="0" presId="urn:microsoft.com/office/officeart/2009/3/layout/RandomtoResultProcess"/>
    <dgm:cxn modelId="{3060EEF3-C2E8-473E-BD3D-1EB267FA310C}" type="presParOf" srcId="{01861867-2C3A-4682-9ED9-82E3ACB57238}" destId="{B5E6715C-2F64-46AC-AE86-8D8CA3FFC87C}" srcOrd="0" destOrd="0" presId="urn:microsoft.com/office/officeart/2009/3/layout/RandomtoResultProcess"/>
    <dgm:cxn modelId="{58981187-8268-43DC-94E4-5E0446BC1BC2}" type="presParOf" srcId="{01861867-2C3A-4682-9ED9-82E3ACB57238}" destId="{76044A5D-301E-468F-9883-691939B0E0D0}" srcOrd="1" destOrd="0" presId="urn:microsoft.com/office/officeart/2009/3/layout/RandomtoResultProcess"/>
  </dgm:cxnLst>
  <dgm:bg>
    <a:solidFill>
      <a:schemeClr val="accent3">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solidFill>
                <a:schemeClr val="bg1"/>
              </a:solidFill>
              <a:latin typeface="Montserrat"/>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a:solidFill>
          <a:srgbClr val="98AFD0"/>
        </a:solidFill>
      </dgm:spPr>
      <dgm:t>
        <a:bodyPr/>
        <a:lstStyle/>
        <a:p>
          <a:r>
            <a:rPr lang="en-US" sz="1200" dirty="0">
              <a:latin typeface="Montserrat"/>
            </a:rPr>
            <a:t>Phase 4</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a:solidFill>
          <a:srgbClr val="367FC6"/>
        </a:solidFill>
      </dgm:spPr>
      <dgm:t>
        <a:bodyPr/>
        <a:lstStyle/>
        <a:p>
          <a:r>
            <a:rPr lang="en-US" sz="1200" dirty="0">
              <a:latin typeface="Montserrat"/>
            </a:rPr>
            <a:t>Phase 2</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a:solidFill>
          <a:srgbClr val="6995C9"/>
        </a:solidFill>
      </dgm:spPr>
      <dgm:t>
        <a:bodyPr/>
        <a:lstStyle/>
        <a:p>
          <a:r>
            <a:rPr lang="en-US" sz="1200" dirty="0">
              <a:latin typeface="Montserrat"/>
            </a:rPr>
            <a:t>Phase 3</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4">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4">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4">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4">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FDBDB-A2D9-4102-A71E-75A6F189A8CE}">
      <dsp:nvSpPr>
        <dsp:cNvPr id="0" name=""/>
        <dsp:cNvSpPr/>
      </dsp:nvSpPr>
      <dsp:spPr>
        <a:xfrm>
          <a:off x="5040" y="51032"/>
          <a:ext cx="1875250" cy="750100"/>
        </a:xfrm>
        <a:prstGeom prst="chevron">
          <a:avLst/>
        </a:prstGeom>
        <a:solidFill>
          <a:srgbClr val="2947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Data Creation</a:t>
          </a:r>
          <a:endParaRPr lang="en-CA" sz="1300" kern="1200" dirty="0"/>
        </a:p>
      </dsp:txBody>
      <dsp:txXfrm>
        <a:off x="380090" y="51032"/>
        <a:ext cx="1125150" cy="750100"/>
      </dsp:txXfrm>
    </dsp:sp>
    <dsp:sp modelId="{9823DBC6-98A3-441E-8114-04810B155139}">
      <dsp:nvSpPr>
        <dsp:cNvPr id="0" name=""/>
        <dsp:cNvSpPr/>
      </dsp:nvSpPr>
      <dsp:spPr>
        <a:xfrm>
          <a:off x="1692766" y="51032"/>
          <a:ext cx="1875250" cy="750100"/>
        </a:xfrm>
        <a:prstGeom prst="chevron">
          <a:avLst/>
        </a:prstGeom>
        <a:solidFill>
          <a:srgbClr val="2947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Data Ingestion</a:t>
          </a:r>
          <a:endParaRPr lang="en-CA" sz="1300" kern="1200" dirty="0"/>
        </a:p>
      </dsp:txBody>
      <dsp:txXfrm>
        <a:off x="2067816" y="51032"/>
        <a:ext cx="1125150" cy="750100"/>
      </dsp:txXfrm>
    </dsp:sp>
    <dsp:sp modelId="{32F2F6A0-CF8B-4756-A990-64E3A887CC9F}">
      <dsp:nvSpPr>
        <dsp:cNvPr id="0" name=""/>
        <dsp:cNvSpPr/>
      </dsp:nvSpPr>
      <dsp:spPr>
        <a:xfrm>
          <a:off x="3380491" y="51032"/>
          <a:ext cx="1875250" cy="750100"/>
        </a:xfrm>
        <a:prstGeom prst="chevron">
          <a:avLst/>
        </a:prstGeom>
        <a:solidFill>
          <a:srgbClr val="29475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Data Accumulation</a:t>
          </a:r>
          <a:endParaRPr lang="en-CA" sz="1300" kern="1200" dirty="0"/>
        </a:p>
      </dsp:txBody>
      <dsp:txXfrm>
        <a:off x="3755541" y="51032"/>
        <a:ext cx="1125150" cy="750100"/>
      </dsp:txXfrm>
    </dsp:sp>
    <dsp:sp modelId="{3E2203D5-563F-4BB3-B2BC-D541907F4049}">
      <dsp:nvSpPr>
        <dsp:cNvPr id="0" name=""/>
        <dsp:cNvSpPr/>
      </dsp:nvSpPr>
      <dsp:spPr>
        <a:xfrm>
          <a:off x="5068216" y="51032"/>
          <a:ext cx="1875250" cy="750100"/>
        </a:xfrm>
        <a:prstGeom prst="chevron">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Data Engineering</a:t>
          </a:r>
          <a:endParaRPr lang="en-CA" sz="1300" kern="1200" dirty="0"/>
        </a:p>
      </dsp:txBody>
      <dsp:txXfrm>
        <a:off x="5443266" y="51032"/>
        <a:ext cx="1125150" cy="750100"/>
      </dsp:txXfrm>
    </dsp:sp>
    <dsp:sp modelId="{F7AFE6B6-AA00-40A9-8660-BE79E3E03829}">
      <dsp:nvSpPr>
        <dsp:cNvPr id="0" name=""/>
        <dsp:cNvSpPr/>
      </dsp:nvSpPr>
      <dsp:spPr>
        <a:xfrm>
          <a:off x="6755941" y="51032"/>
          <a:ext cx="1875250" cy="75010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Data Delivery</a:t>
          </a:r>
          <a:endParaRPr lang="en-CA" sz="1300" kern="1200" dirty="0"/>
        </a:p>
      </dsp:txBody>
      <dsp:txXfrm>
        <a:off x="7130991" y="51032"/>
        <a:ext cx="1125150" cy="750100"/>
      </dsp:txXfrm>
    </dsp:sp>
    <dsp:sp modelId="{658254A1-9CF9-4E2E-9B7D-B83C8DC97794}">
      <dsp:nvSpPr>
        <dsp:cNvPr id="0" name=""/>
        <dsp:cNvSpPr/>
      </dsp:nvSpPr>
      <dsp:spPr>
        <a:xfrm>
          <a:off x="8443666" y="51032"/>
          <a:ext cx="1875250" cy="750100"/>
        </a:xfrm>
        <a:prstGeom prst="chevron">
          <a:avLst/>
        </a:prstGeom>
        <a:solidFill>
          <a:srgbClr val="00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Data Consumption</a:t>
          </a:r>
          <a:endParaRPr lang="en-CA" sz="1300" kern="1200" dirty="0"/>
        </a:p>
      </dsp:txBody>
      <dsp:txXfrm>
        <a:off x="8818716" y="51032"/>
        <a:ext cx="1125150" cy="750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F5BE2-2E2F-49FE-9E6D-5911109F2909}">
      <dsp:nvSpPr>
        <dsp:cNvPr id="0" name=""/>
        <dsp:cNvSpPr/>
      </dsp:nvSpPr>
      <dsp:spPr>
        <a:xfrm>
          <a:off x="566374" y="370868"/>
          <a:ext cx="930151" cy="306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Data Creation</a:t>
          </a:r>
          <a:endParaRPr lang="en-CA" sz="1200" b="1" kern="1200" dirty="0"/>
        </a:p>
      </dsp:txBody>
      <dsp:txXfrm>
        <a:off x="566374" y="370868"/>
        <a:ext cx="930151" cy="306527"/>
      </dsp:txXfrm>
    </dsp:sp>
    <dsp:sp modelId="{4A94C849-2FFA-4BE7-93F1-BAA15795117C}">
      <dsp:nvSpPr>
        <dsp:cNvPr id="0" name=""/>
        <dsp:cNvSpPr/>
      </dsp:nvSpPr>
      <dsp:spPr>
        <a:xfrm>
          <a:off x="531232" y="312861"/>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110591-EA89-47FB-A98B-E8C38D421FED}">
      <dsp:nvSpPr>
        <dsp:cNvPr id="0" name=""/>
        <dsp:cNvSpPr/>
      </dsp:nvSpPr>
      <dsp:spPr>
        <a:xfrm>
          <a:off x="567610" y="209276"/>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1BE6C1-1BC3-41B2-9FC0-1C203FAE4424}">
      <dsp:nvSpPr>
        <dsp:cNvPr id="0" name=""/>
        <dsp:cNvSpPr/>
      </dsp:nvSpPr>
      <dsp:spPr>
        <a:xfrm>
          <a:off x="691908" y="229986"/>
          <a:ext cx="116268" cy="1162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11C70-E849-410B-B97C-58A4DB971978}">
      <dsp:nvSpPr>
        <dsp:cNvPr id="0" name=""/>
        <dsp:cNvSpPr/>
      </dsp:nvSpPr>
      <dsp:spPr>
        <a:xfrm>
          <a:off x="795497" y="116049"/>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759D6C-8ECD-492F-8D21-9FFBCF20FED7}">
      <dsp:nvSpPr>
        <dsp:cNvPr id="0" name=""/>
        <dsp:cNvSpPr/>
      </dsp:nvSpPr>
      <dsp:spPr>
        <a:xfrm>
          <a:off x="930157" y="74615"/>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65BC1D-5440-4EC8-A17C-2FE4D88626CD}">
      <dsp:nvSpPr>
        <dsp:cNvPr id="0" name=""/>
        <dsp:cNvSpPr/>
      </dsp:nvSpPr>
      <dsp:spPr>
        <a:xfrm>
          <a:off x="1095893" y="147125"/>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A6BFCA-FEBB-4966-80FA-1DF600D27269}">
      <dsp:nvSpPr>
        <dsp:cNvPr id="0" name=""/>
        <dsp:cNvSpPr/>
      </dsp:nvSpPr>
      <dsp:spPr>
        <a:xfrm>
          <a:off x="1199475" y="198911"/>
          <a:ext cx="116268" cy="1162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81C723-5F2D-48F6-9529-BD59CF657C9F}">
      <dsp:nvSpPr>
        <dsp:cNvPr id="0" name=""/>
        <dsp:cNvSpPr/>
      </dsp:nvSpPr>
      <dsp:spPr>
        <a:xfrm>
          <a:off x="1344497" y="312861"/>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F70914-E3E3-4DE6-9BD4-26A772708F30}">
      <dsp:nvSpPr>
        <dsp:cNvPr id="0" name=""/>
        <dsp:cNvSpPr/>
      </dsp:nvSpPr>
      <dsp:spPr>
        <a:xfrm>
          <a:off x="1406648" y="407755"/>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E5A7FC-80E2-4DDD-AEB5-C58E7E02CEF6}">
      <dsp:nvSpPr>
        <dsp:cNvPr id="0" name=""/>
        <dsp:cNvSpPr/>
      </dsp:nvSpPr>
      <dsp:spPr>
        <a:xfrm>
          <a:off x="868001" y="209264"/>
          <a:ext cx="190258" cy="1902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AB460-7D35-49A4-B9AC-0BE423652200}">
      <dsp:nvSpPr>
        <dsp:cNvPr id="0" name=""/>
        <dsp:cNvSpPr/>
      </dsp:nvSpPr>
      <dsp:spPr>
        <a:xfrm>
          <a:off x="531232" y="535154"/>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2BD577-D5D9-48A3-AABF-489A2F53BA1B}">
      <dsp:nvSpPr>
        <dsp:cNvPr id="0" name=""/>
        <dsp:cNvSpPr/>
      </dsp:nvSpPr>
      <dsp:spPr>
        <a:xfrm>
          <a:off x="531220" y="628380"/>
          <a:ext cx="116268" cy="1162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B855A-A025-4994-9420-EB20B4CDB069}">
      <dsp:nvSpPr>
        <dsp:cNvPr id="0" name=""/>
        <dsp:cNvSpPr/>
      </dsp:nvSpPr>
      <dsp:spPr>
        <a:xfrm>
          <a:off x="681553" y="711249"/>
          <a:ext cx="169118" cy="1691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635C67-E942-4807-A657-2A843B8B936C}">
      <dsp:nvSpPr>
        <dsp:cNvPr id="0" name=""/>
        <dsp:cNvSpPr/>
      </dsp:nvSpPr>
      <dsp:spPr>
        <a:xfrm>
          <a:off x="899082" y="845909"/>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5570D-F6C1-4CA7-8DC2-1413428764E5}">
      <dsp:nvSpPr>
        <dsp:cNvPr id="0" name=""/>
        <dsp:cNvSpPr/>
      </dsp:nvSpPr>
      <dsp:spPr>
        <a:xfrm>
          <a:off x="940512" y="711248"/>
          <a:ext cx="116268" cy="1162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1AFB14-C901-44AF-BBDD-CE499ED75B34}">
      <dsp:nvSpPr>
        <dsp:cNvPr id="0" name=""/>
        <dsp:cNvSpPr/>
      </dsp:nvSpPr>
      <dsp:spPr>
        <a:xfrm>
          <a:off x="1044101" y="856268"/>
          <a:ext cx="73989" cy="7398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71E2A-91C4-4FC0-AD72-97C730D0B96D}">
      <dsp:nvSpPr>
        <dsp:cNvPr id="0" name=""/>
        <dsp:cNvSpPr/>
      </dsp:nvSpPr>
      <dsp:spPr>
        <a:xfrm>
          <a:off x="1137327" y="690532"/>
          <a:ext cx="169118" cy="1691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72BBF-178C-41A7-A3E2-53FB575CFA13}">
      <dsp:nvSpPr>
        <dsp:cNvPr id="0" name=""/>
        <dsp:cNvSpPr/>
      </dsp:nvSpPr>
      <dsp:spPr>
        <a:xfrm>
          <a:off x="1365211" y="649097"/>
          <a:ext cx="116268" cy="1162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F623DC-0675-4C66-A7BF-0B74E8F1FE78}">
      <dsp:nvSpPr>
        <dsp:cNvPr id="0" name=""/>
        <dsp:cNvSpPr/>
      </dsp:nvSpPr>
      <dsp:spPr>
        <a:xfrm>
          <a:off x="1631957" y="175293"/>
          <a:ext cx="651228" cy="651894"/>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E461F2-FEBC-4AA2-86D3-1D647CB01E47}">
      <dsp:nvSpPr>
        <dsp:cNvPr id="0" name=""/>
        <dsp:cNvSpPr/>
      </dsp:nvSpPr>
      <dsp:spPr>
        <a:xfrm>
          <a:off x="2480502" y="346335"/>
          <a:ext cx="931268" cy="351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Data Ingestion</a:t>
          </a:r>
          <a:endParaRPr lang="en-CA" sz="1200" b="1" kern="1200" dirty="0"/>
        </a:p>
      </dsp:txBody>
      <dsp:txXfrm>
        <a:off x="2480502" y="346335"/>
        <a:ext cx="931268" cy="351843"/>
      </dsp:txXfrm>
    </dsp:sp>
    <dsp:sp modelId="{E9FF73B3-E655-4683-9814-D51AB63CE6E8}">
      <dsp:nvSpPr>
        <dsp:cNvPr id="0" name=""/>
        <dsp:cNvSpPr/>
      </dsp:nvSpPr>
      <dsp:spPr>
        <a:xfrm>
          <a:off x="3555554" y="184745"/>
          <a:ext cx="669271" cy="651894"/>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314197-D617-472C-99DA-094B9F232DC9}">
      <dsp:nvSpPr>
        <dsp:cNvPr id="0" name=""/>
        <dsp:cNvSpPr/>
      </dsp:nvSpPr>
      <dsp:spPr>
        <a:xfrm>
          <a:off x="4218163" y="359145"/>
          <a:ext cx="1275092" cy="339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Data Accumulation &amp; Engineering</a:t>
          </a:r>
          <a:endParaRPr lang="en-CA" sz="1200" b="1" kern="1200" dirty="0"/>
        </a:p>
      </dsp:txBody>
      <dsp:txXfrm>
        <a:off x="4218163" y="359145"/>
        <a:ext cx="1275092" cy="339222"/>
      </dsp:txXfrm>
    </dsp:sp>
    <dsp:sp modelId="{A62A8900-1263-48BB-B6DA-8F0AE72B202C}">
      <dsp:nvSpPr>
        <dsp:cNvPr id="0" name=""/>
        <dsp:cNvSpPr/>
      </dsp:nvSpPr>
      <dsp:spPr>
        <a:xfrm>
          <a:off x="5923557" y="178220"/>
          <a:ext cx="591984" cy="651894"/>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56AD10-C234-4157-ACD2-DE18B74FC631}">
      <dsp:nvSpPr>
        <dsp:cNvPr id="0" name=""/>
        <dsp:cNvSpPr/>
      </dsp:nvSpPr>
      <dsp:spPr>
        <a:xfrm>
          <a:off x="6589820" y="159436"/>
          <a:ext cx="931268" cy="651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Data Delivery</a:t>
          </a:r>
          <a:endParaRPr lang="en-CA" sz="1200" b="1" kern="1200" dirty="0"/>
        </a:p>
      </dsp:txBody>
      <dsp:txXfrm>
        <a:off x="6589820" y="159436"/>
        <a:ext cx="931268" cy="651888"/>
      </dsp:txXfrm>
    </dsp:sp>
    <dsp:sp modelId="{14D64682-33DE-47C4-A27B-52D899D82572}">
      <dsp:nvSpPr>
        <dsp:cNvPr id="0" name=""/>
        <dsp:cNvSpPr/>
      </dsp:nvSpPr>
      <dsp:spPr>
        <a:xfrm>
          <a:off x="7553416" y="153278"/>
          <a:ext cx="686795" cy="651894"/>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E6715C-2F64-46AC-AE86-8D8CA3FFC87C}">
      <dsp:nvSpPr>
        <dsp:cNvPr id="0" name=""/>
        <dsp:cNvSpPr/>
      </dsp:nvSpPr>
      <dsp:spPr>
        <a:xfrm>
          <a:off x="8259636" y="99759"/>
          <a:ext cx="1178042" cy="7915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b="1" kern="1200"/>
            <a:t>Reporting </a:t>
          </a:r>
          <a:r>
            <a:rPr lang="en-US" sz="1200" b="1" kern="1200" dirty="0"/>
            <a:t>&amp; Analytics</a:t>
          </a:r>
          <a:endParaRPr lang="en-CA" sz="1200" b="1" kern="1200" dirty="0"/>
        </a:p>
      </dsp:txBody>
      <dsp:txXfrm>
        <a:off x="8432156" y="215683"/>
        <a:ext cx="833002" cy="559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2533" y="0"/>
          <a:ext cx="254161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Montserrat"/>
            </a:rPr>
            <a:t>Phase 1</a:t>
          </a:r>
        </a:p>
      </dsp:txBody>
      <dsp:txXfrm>
        <a:off x="2533" y="0"/>
        <a:ext cx="2287565" cy="1016192"/>
      </dsp:txXfrm>
    </dsp:sp>
    <dsp:sp modelId="{BE840A39-1306-4AEF-ADCD-28099CAE7BE1}">
      <dsp:nvSpPr>
        <dsp:cNvPr id="0" name=""/>
        <dsp:cNvSpPr/>
      </dsp:nvSpPr>
      <dsp:spPr>
        <a:xfrm>
          <a:off x="2035823" y="0"/>
          <a:ext cx="2541613" cy="1016192"/>
        </a:xfrm>
        <a:prstGeom prst="chevron">
          <a:avLst/>
        </a:prstGeom>
        <a:solidFill>
          <a:srgbClr val="367FC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a:rPr>
            <a:t>Phase 2</a:t>
          </a:r>
          <a:endParaRPr lang="en-CA" sz="1200" kern="1200" dirty="0">
            <a:latin typeface="Montserrat" panose="00000500000000000000" pitchFamily="2" charset="0"/>
          </a:endParaRPr>
        </a:p>
      </dsp:txBody>
      <dsp:txXfrm>
        <a:off x="2543919" y="0"/>
        <a:ext cx="1525421" cy="1016192"/>
      </dsp:txXfrm>
    </dsp:sp>
    <dsp:sp modelId="{A8612D2A-892A-4F89-A395-9A98FAF04D82}">
      <dsp:nvSpPr>
        <dsp:cNvPr id="0" name=""/>
        <dsp:cNvSpPr/>
      </dsp:nvSpPr>
      <dsp:spPr>
        <a:xfrm>
          <a:off x="4069114" y="0"/>
          <a:ext cx="2541613" cy="1016192"/>
        </a:xfrm>
        <a:prstGeom prst="chevron">
          <a:avLst/>
        </a:prstGeom>
        <a:solidFill>
          <a:srgbClr val="6995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a:rPr>
            <a:t>Phase 3</a:t>
          </a:r>
          <a:endParaRPr lang="en-CA" sz="1200" kern="1200" dirty="0">
            <a:latin typeface="Montserrat" panose="00000500000000000000" pitchFamily="2" charset="0"/>
          </a:endParaRPr>
        </a:p>
      </dsp:txBody>
      <dsp:txXfrm>
        <a:off x="4577210" y="0"/>
        <a:ext cx="1525421" cy="1016192"/>
      </dsp:txXfrm>
    </dsp:sp>
    <dsp:sp modelId="{3DB7A99E-41BC-AC47-994C-7774AEF62FE1}">
      <dsp:nvSpPr>
        <dsp:cNvPr id="0" name=""/>
        <dsp:cNvSpPr/>
      </dsp:nvSpPr>
      <dsp:spPr>
        <a:xfrm>
          <a:off x="6102404" y="0"/>
          <a:ext cx="2541613" cy="1016192"/>
        </a:xfrm>
        <a:prstGeom prst="chevron">
          <a:avLst/>
        </a:prstGeom>
        <a:solidFill>
          <a:srgbClr val="98AF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a:rPr>
            <a:t>Phase 4</a:t>
          </a:r>
        </a:p>
      </dsp:txBody>
      <dsp:txXfrm>
        <a:off x="6610500" y="0"/>
        <a:ext cx="152542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5/20/2021</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5/20/2021</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233910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473307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639779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7256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74151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dirty="0"/>
          </a:p>
        </p:txBody>
      </p:sp>
    </p:spTree>
    <p:extLst>
      <p:ext uri="{BB962C8B-B14F-4D97-AF65-F5344CB8AC3E}">
        <p14:creationId xmlns:p14="http://schemas.microsoft.com/office/powerpoint/2010/main" val="3106397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u="sng"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999246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dirty="0"/>
          </a:p>
        </p:txBody>
      </p:sp>
    </p:spTree>
    <p:extLst>
      <p:ext uri="{BB962C8B-B14F-4D97-AF65-F5344CB8AC3E}">
        <p14:creationId xmlns:p14="http://schemas.microsoft.com/office/powerpoint/2010/main" val="6707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dirty="0"/>
          </a:p>
        </p:txBody>
      </p:sp>
    </p:spTree>
    <p:extLst>
      <p:ext uri="{BB962C8B-B14F-4D97-AF65-F5344CB8AC3E}">
        <p14:creationId xmlns:p14="http://schemas.microsoft.com/office/powerpoint/2010/main" val="3683597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a:t>
            </a:fld>
            <a:endParaRPr lang="en-US" dirty="0"/>
          </a:p>
        </p:txBody>
      </p:sp>
    </p:spTree>
    <p:extLst>
      <p:ext uri="{BB962C8B-B14F-4D97-AF65-F5344CB8AC3E}">
        <p14:creationId xmlns:p14="http://schemas.microsoft.com/office/powerpoint/2010/main" val="457987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12</a:t>
            </a:fld>
            <a:endParaRPr lang="en-US" dirty="0"/>
          </a:p>
        </p:txBody>
      </p:sp>
    </p:spTree>
    <p:extLst>
      <p:ext uri="{BB962C8B-B14F-4D97-AF65-F5344CB8AC3E}">
        <p14:creationId xmlns:p14="http://schemas.microsoft.com/office/powerpoint/2010/main" val="1919267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2.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4B150E7-0967-3246-ABB2-972057E9D2B9}"/>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C2DC29F5-CD96-A64D-8BBD-E58C2AF28897}"/>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53177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dirty="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dirty="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dirty="0">
                <a:solidFill>
                  <a:schemeClr val="bg1"/>
                </a:solidFill>
                <a:latin typeface="Montserrat SemiBold" pitchFamily="2" charset="77"/>
              </a:rPr>
              <a:t>Establish Baseline Metrics</a:t>
            </a:r>
            <a:endParaRPr lang="en-US" sz="4000" b="1" i="0" spc="-30" dirty="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dirty="0"/>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dirty="0"/>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dirty="0"/>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959132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Tree>
    <p:extLst>
      <p:ext uri="{BB962C8B-B14F-4D97-AF65-F5344CB8AC3E}">
        <p14:creationId xmlns:p14="http://schemas.microsoft.com/office/powerpoint/2010/main" val="3542167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660809"/>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B14F9F68-75E7-5D4A-A79B-7F0C097E3C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299886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dirty="0"/>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dirty="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lvl="0" indent="33886" algn="r" defTabSz="554492" rtl="0" eaLnBrk="1" fontAlgn="auto" latinLnBrk="0" hangingPunct="1">
              <a:lnSpc>
                <a:spcPts val="958"/>
              </a:lnSpc>
              <a:spcBef>
                <a:spcPts val="18"/>
              </a:spcBef>
              <a:spcAft>
                <a:spcPts val="0"/>
              </a:spcAft>
              <a:buClrTx/>
              <a:buSzTx/>
              <a:buFontTx/>
              <a:buNone/>
              <a:tabLst/>
              <a:defRPr/>
            </a:pP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Info-Tech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Research </a:t>
            </a: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Group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Inc. </a:t>
            </a:r>
            <a:r>
              <a:rPr kumimoji="0" sz="788" b="0" i="0" u="none" strike="noStrike" kern="1200" cap="none" spc="0"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is </a:t>
            </a: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a </a:t>
            </a:r>
            <a:r>
              <a:rPr kumimoji="0" sz="788" b="0" i="0" u="none" strike="noStrike" kern="1200" cap="none" spc="0"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global leader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in </a:t>
            </a:r>
            <a:r>
              <a:rPr kumimoji="0" sz="788" b="0" i="0" u="none" strike="noStrike" kern="1200" cap="none" spc="0"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providing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IT research</a:t>
            </a:r>
            <a:r>
              <a:rPr kumimoji="0" sz="788" b="0" i="0" u="none" strike="noStrike" kern="1200" cap="none" spc="64"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and</a:t>
            </a:r>
            <a:r>
              <a:rPr kumimoji="0" sz="788" b="0" i="0" u="none" strike="noStrike" kern="1200" cap="none" spc="9"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0"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advice.  </a:t>
            </a: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Info-Tech’s </a:t>
            </a:r>
            <a:r>
              <a:rPr kumimoji="0" sz="788" b="0" i="0" u="none" strike="noStrike" kern="1200" cap="none" spc="0"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products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and services </a:t>
            </a: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combine </a:t>
            </a:r>
            <a:r>
              <a:rPr kumimoji="0" sz="788" b="0" i="0" u="none" strike="noStrike" kern="1200" cap="none" spc="0"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actionable insight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and relevant</a:t>
            </a:r>
            <a:r>
              <a:rPr kumimoji="0" sz="788" b="0" i="0" u="none" strike="noStrike" kern="1200" cap="none" spc="7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advice</a:t>
            </a:r>
            <a:r>
              <a:rPr kumimoji="0" sz="788" b="0" i="0" u="none" strike="noStrike" kern="1200" cap="none" spc="12"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0"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with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ready-to-use tools and templates that cover the full spectrum of IT</a:t>
            </a:r>
            <a:r>
              <a:rPr kumimoji="0" sz="788" b="0" i="0" u="none" strike="noStrike" kern="1200" cap="none" spc="7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concerns.</a:t>
            </a:r>
            <a:endParaRPr kumimoji="0" sz="788" b="0" i="0" u="none" strike="noStrike" kern="1200" cap="none" spc="0" normalizeH="0" baseline="0" noProof="0" dirty="0">
              <a:ln>
                <a:noFill/>
              </a:ln>
              <a:solidFill>
                <a:srgbClr val="494A4A"/>
              </a:solidFill>
              <a:effectLst/>
              <a:uLnTx/>
              <a:uFillTx/>
              <a:latin typeface="Roboto Condensed Light" panose="02000000000000000000" pitchFamily="2" charset="0"/>
              <a:ea typeface="Roboto Condensed Light" panose="02000000000000000000" pitchFamily="2" charset="0"/>
              <a:cs typeface="Arial"/>
            </a:endParaRPr>
          </a:p>
          <a:p>
            <a:pPr marL="0" marR="3851" lvl="0" indent="0" algn="r" defTabSz="554492" rtl="0" eaLnBrk="1" fontAlgn="auto" latinLnBrk="0" hangingPunct="1">
              <a:lnSpc>
                <a:spcPts val="931"/>
              </a:lnSpc>
              <a:spcBef>
                <a:spcPts val="0"/>
              </a:spcBef>
              <a:spcAft>
                <a:spcPts val="0"/>
              </a:spcAft>
              <a:buClrTx/>
              <a:buSzTx/>
              <a:buFontTx/>
              <a:buNone/>
              <a:tabLst/>
              <a:defRPr/>
            </a:pP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1997-20</a:t>
            </a:r>
            <a:r>
              <a:rPr kumimoji="0" lang="en-US"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20</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Info-Tech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Research </a:t>
            </a:r>
            <a:r>
              <a:rPr kumimoji="0" sz="788" b="0" i="0" u="none" strike="noStrike" kern="1200" cap="none" spc="6"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Group</a:t>
            </a:r>
            <a:r>
              <a:rPr kumimoji="0" sz="788" b="0" i="0" u="none" strike="noStrike" kern="1200" cap="none" spc="-27"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 </a:t>
            </a:r>
            <a:r>
              <a:rPr kumimoji="0" sz="788" b="0" i="0" u="none" strike="noStrike" kern="1200" cap="none" spc="3" normalizeH="0" baseline="0" noProof="0" dirty="0">
                <a:ln>
                  <a:noFill/>
                </a:ln>
                <a:solidFill>
                  <a:srgbClr val="DCDCDC"/>
                </a:solidFill>
                <a:effectLst/>
                <a:uLnTx/>
                <a:uFillTx/>
                <a:latin typeface="Roboto Condensed Light" panose="02000000000000000000" pitchFamily="2" charset="0"/>
                <a:ea typeface="Roboto Condensed Light" panose="02000000000000000000" pitchFamily="2" charset="0"/>
                <a:cs typeface="Arial"/>
              </a:rPr>
              <a:t>Inc.</a:t>
            </a:r>
            <a:endParaRPr kumimoji="0" sz="788" b="0" i="0" u="none" strike="noStrike" kern="1200" cap="none" spc="0" normalizeH="0" baseline="0" noProof="0" dirty="0">
              <a:ln>
                <a:noFill/>
              </a:ln>
              <a:solidFill>
                <a:srgbClr val="494A4A"/>
              </a:solidFill>
              <a:effectLst/>
              <a:uLnTx/>
              <a:uFillTx/>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extLst>
      <p:ext uri="{BB962C8B-B14F-4D97-AF65-F5344CB8AC3E}">
        <p14:creationId xmlns:p14="http://schemas.microsoft.com/office/powerpoint/2010/main" val="3887565934"/>
      </p:ext>
    </p:extLst>
  </p:cSld>
  <p:clrMap bg1="lt1" tx1="dk1" bg2="lt2" tx2="dk2" accent1="accent1" accent2="accent2" accent3="accent3" accent4="accent4" accent5="accent5" accent6="accent6" hlink="hlink" folHlink="folHlink"/>
  <p:sldLayoutIdLst>
    <p:sldLayoutId id="2147483859" r:id="rId1"/>
    <p:sldLayoutId id="2147483862" r:id="rId2"/>
    <p:sldLayoutId id="2147483869" r:id="rId3"/>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672" r:id="rId2"/>
    <p:sldLayoutId id="2147483677" r:id="rId3"/>
    <p:sldLayoutId id="2147483680" r:id="rId4"/>
    <p:sldLayoutId id="2147483669" r:id="rId5"/>
    <p:sldLayoutId id="2147483697" r:id="rId6"/>
    <p:sldLayoutId id="2147483732" r:id="rId7"/>
    <p:sldLayoutId id="2147483707" r:id="rId8"/>
    <p:sldLayoutId id="2147483703" r:id="rId9"/>
    <p:sldLayoutId id="2147483817" r:id="rId10"/>
    <p:sldLayoutId id="2147483691" r:id="rId11"/>
    <p:sldLayoutId id="2147483685" r:id="rId12"/>
    <p:sldLayoutId id="2147483684" r:id="rId13"/>
    <p:sldLayoutId id="2147483739" r:id="rId14"/>
    <p:sldLayoutId id="2147483741" r:id="rId15"/>
    <p:sldLayoutId id="2147483742" r:id="rId16"/>
    <p:sldLayoutId id="2147483708" r:id="rId17"/>
    <p:sldLayoutId id="2147483740" r:id="rId18"/>
    <p:sldLayoutId id="2147483736" r:id="rId19"/>
    <p:sldLayoutId id="2147483807" r:id="rId20"/>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44" y="255589"/>
            <a:ext cx="11494997" cy="8778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42944" y="1600201"/>
            <a:ext cx="1149499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8" name="Rectangle 7"/>
          <p:cNvSpPr/>
          <p:nvPr/>
        </p:nvSpPr>
        <p:spPr>
          <a:xfrm>
            <a:off x="0" y="6525344"/>
            <a:ext cx="11186022"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r" fontAlgn="base">
              <a:spcBef>
                <a:spcPct val="0"/>
              </a:spcBef>
              <a:spcAft>
                <a:spcPct val="0"/>
              </a:spcAft>
            </a:pPr>
            <a:r>
              <a:rPr lang="en-CA" sz="1000" dirty="0">
                <a:solidFill>
                  <a:srgbClr val="FFFFFF"/>
                </a:solidFill>
              </a:rPr>
              <a:t>Info-Tech Research Group</a:t>
            </a:r>
          </a:p>
        </p:txBody>
      </p:sp>
      <p:sp>
        <p:nvSpPr>
          <p:cNvPr id="10" name="Rectangle 9"/>
          <p:cNvSpPr/>
          <p:nvPr/>
        </p:nvSpPr>
        <p:spPr>
          <a:xfrm>
            <a:off x="11186022" y="6525344"/>
            <a:ext cx="1007566"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smtClean="0">
                <a:solidFill>
                  <a:srgbClr val="FFFFFF"/>
                </a:solidFill>
              </a:rPr>
              <a:pPr marL="179388" fontAlgn="base">
                <a:spcBef>
                  <a:spcPct val="0"/>
                </a:spcBef>
                <a:spcAft>
                  <a:spcPct val="0"/>
                </a:spcAft>
              </a:pPr>
              <a:t>‹#›</a:t>
            </a:fld>
            <a:endParaRPr lang="en-CA" sz="1000" dirty="0">
              <a:solidFill>
                <a:srgbClr val="FFFFFF"/>
              </a:solidFill>
            </a:endParaRPr>
          </a:p>
        </p:txBody>
      </p:sp>
      <p:sp>
        <p:nvSpPr>
          <p:cNvPr id="13" name="Rectangle 12"/>
          <p:cNvSpPr/>
          <p:nvPr userDrawn="1"/>
        </p:nvSpPr>
        <p:spPr>
          <a:xfrm>
            <a:off x="0" y="6525344"/>
            <a:ext cx="11186022"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14" name="Rectangle 13"/>
          <p:cNvSpPr/>
          <p:nvPr userDrawn="1"/>
        </p:nvSpPr>
        <p:spPr>
          <a:xfrm>
            <a:off x="11186022" y="6525344"/>
            <a:ext cx="100756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
        <p:nvSpPr>
          <p:cNvPr id="15" name="Rectangle 14"/>
          <p:cNvSpPr/>
          <p:nvPr userDrawn="1"/>
        </p:nvSpPr>
        <p:spPr>
          <a:xfrm>
            <a:off x="0" y="6525344"/>
            <a:ext cx="11186022"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r" fontAlgn="base">
              <a:spcBef>
                <a:spcPct val="0"/>
              </a:spcBef>
              <a:spcAft>
                <a:spcPct val="0"/>
              </a:spcAft>
            </a:pPr>
            <a:r>
              <a:rPr lang="en-CA" sz="1000" dirty="0">
                <a:solidFill>
                  <a:srgbClr val="FFFFFF"/>
                </a:solidFill>
              </a:rPr>
              <a:t>Info-Tech Research Group</a:t>
            </a:r>
          </a:p>
        </p:txBody>
      </p:sp>
      <p:sp>
        <p:nvSpPr>
          <p:cNvPr id="16" name="Rectangle 15"/>
          <p:cNvSpPr/>
          <p:nvPr userDrawn="1"/>
        </p:nvSpPr>
        <p:spPr>
          <a:xfrm>
            <a:off x="11186022" y="6525344"/>
            <a:ext cx="1007566"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smtClean="0">
                <a:solidFill>
                  <a:srgbClr val="FFFFFF"/>
                </a:solidFill>
              </a:rPr>
              <a:pPr marL="179388" fontAlgn="base">
                <a:spcBef>
                  <a:spcPct val="0"/>
                </a:spcBef>
                <a:spcAft>
                  <a:spcPct val="0"/>
                </a:spcAft>
              </a:pPr>
              <a:t>‹#›</a:t>
            </a:fld>
            <a:endParaRPr lang="en-CA" sz="1000" dirty="0">
              <a:solidFill>
                <a:srgbClr val="FFFFFF"/>
              </a:solidFill>
            </a:endParaRPr>
          </a:p>
        </p:txBody>
      </p:sp>
      <p:sp>
        <p:nvSpPr>
          <p:cNvPr id="17" name="Rectangle 16"/>
          <p:cNvSpPr/>
          <p:nvPr userDrawn="1"/>
        </p:nvSpPr>
        <p:spPr>
          <a:xfrm>
            <a:off x="0" y="6525344"/>
            <a:ext cx="11186022"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19" name="Rectangle 18"/>
          <p:cNvSpPr/>
          <p:nvPr userDrawn="1"/>
        </p:nvSpPr>
        <p:spPr>
          <a:xfrm>
            <a:off x="11186022" y="6525344"/>
            <a:ext cx="100756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
        <p:nvSpPr>
          <p:cNvPr id="20" name="Rectangle 19"/>
          <p:cNvSpPr/>
          <p:nvPr userDrawn="1"/>
        </p:nvSpPr>
        <p:spPr>
          <a:xfrm>
            <a:off x="0" y="6525344"/>
            <a:ext cx="11186022"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r" fontAlgn="base">
              <a:spcBef>
                <a:spcPct val="0"/>
              </a:spcBef>
              <a:spcAft>
                <a:spcPct val="0"/>
              </a:spcAft>
            </a:pPr>
            <a:r>
              <a:rPr lang="en-CA" sz="1000" dirty="0">
                <a:solidFill>
                  <a:srgbClr val="FFFFFF"/>
                </a:solidFill>
              </a:rPr>
              <a:t>Info-Tech Research Group</a:t>
            </a:r>
          </a:p>
        </p:txBody>
      </p:sp>
      <p:sp>
        <p:nvSpPr>
          <p:cNvPr id="25" name="Rectangle 24"/>
          <p:cNvSpPr/>
          <p:nvPr userDrawn="1"/>
        </p:nvSpPr>
        <p:spPr>
          <a:xfrm>
            <a:off x="11186022" y="6525344"/>
            <a:ext cx="1007566"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smtClean="0">
                <a:solidFill>
                  <a:srgbClr val="FFFFFF"/>
                </a:solidFill>
              </a:rPr>
              <a:pPr marL="179388" fontAlgn="base">
                <a:spcBef>
                  <a:spcPct val="0"/>
                </a:spcBef>
                <a:spcAft>
                  <a:spcPct val="0"/>
                </a:spcAft>
              </a:pPr>
              <a:t>‹#›</a:t>
            </a:fld>
            <a:endParaRPr lang="en-CA" sz="1000" dirty="0">
              <a:solidFill>
                <a:srgbClr val="FFFFFF"/>
              </a:solidFill>
            </a:endParaRPr>
          </a:p>
        </p:txBody>
      </p:sp>
      <p:sp>
        <p:nvSpPr>
          <p:cNvPr id="26" name="Rectangle 25"/>
          <p:cNvSpPr/>
          <p:nvPr userDrawn="1"/>
        </p:nvSpPr>
        <p:spPr>
          <a:xfrm>
            <a:off x="0" y="6525344"/>
            <a:ext cx="11186022"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27" name="Rectangle 26"/>
          <p:cNvSpPr/>
          <p:nvPr userDrawn="1"/>
        </p:nvSpPr>
        <p:spPr>
          <a:xfrm>
            <a:off x="11186022" y="6525344"/>
            <a:ext cx="100756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
        <p:nvSpPr>
          <p:cNvPr id="28" name="Rectangle 27"/>
          <p:cNvSpPr/>
          <p:nvPr userDrawn="1"/>
        </p:nvSpPr>
        <p:spPr>
          <a:xfrm>
            <a:off x="0" y="6522658"/>
            <a:ext cx="11186022"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lgn="r" fontAlgn="base">
              <a:spcBef>
                <a:spcPct val="0"/>
              </a:spcBef>
              <a:spcAft>
                <a:spcPct val="0"/>
              </a:spcAft>
            </a:pPr>
            <a:r>
              <a:rPr lang="en-CA" sz="1000" dirty="0">
                <a:solidFill>
                  <a:srgbClr val="FFFFFF"/>
                </a:solidFill>
              </a:rPr>
              <a:t>Info-Tech Research Group</a:t>
            </a:r>
          </a:p>
        </p:txBody>
      </p:sp>
      <p:sp>
        <p:nvSpPr>
          <p:cNvPr id="29" name="Rectangle 28"/>
          <p:cNvSpPr/>
          <p:nvPr userDrawn="1"/>
        </p:nvSpPr>
        <p:spPr>
          <a:xfrm>
            <a:off x="11186022" y="6522658"/>
            <a:ext cx="1007566" cy="338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smtClean="0">
                <a:solidFill>
                  <a:srgbClr val="FFFFFF"/>
                </a:solidFill>
              </a:rPr>
              <a:pPr marL="179388" fontAlgn="base">
                <a:spcBef>
                  <a:spcPct val="0"/>
                </a:spcBef>
                <a:spcAft>
                  <a:spcPct val="0"/>
                </a:spcAft>
              </a:pPr>
              <a:t>‹#›</a:t>
            </a:fld>
            <a:endParaRPr lang="en-CA" sz="1000" dirty="0">
              <a:solidFill>
                <a:srgbClr val="FFFFFF"/>
              </a:solidFill>
            </a:endParaRPr>
          </a:p>
        </p:txBody>
      </p:sp>
      <p:sp>
        <p:nvSpPr>
          <p:cNvPr id="30" name="Rectangle 29"/>
          <p:cNvSpPr/>
          <p:nvPr userDrawn="1"/>
        </p:nvSpPr>
        <p:spPr>
          <a:xfrm>
            <a:off x="0" y="6522658"/>
            <a:ext cx="11186022" cy="338028"/>
          </a:xfrm>
          <a:prstGeom prst="rect">
            <a:avLst/>
          </a:prstGeom>
          <a:solidFill>
            <a:srgbClr val="243F54"/>
          </a:solidFill>
          <a:ln w="25400" cap="flat" cmpd="sng" algn="ctr">
            <a:noFill/>
            <a:prstDash val="solid"/>
          </a:ln>
          <a:effectLst/>
        </p:spPr>
        <p:txBody>
          <a:bodyPr rtlCol="0" anchor="ctr"/>
          <a:lstStyle/>
          <a:p>
            <a:pPr marL="266700" marR="0" lvl="0" indent="0" algn="r" fontAlgn="base">
              <a:lnSpc>
                <a:spcPct val="100000"/>
              </a:lnSpc>
              <a:spcBef>
                <a:spcPct val="0"/>
              </a:spcBef>
              <a:spcAft>
                <a:spcPct val="0"/>
              </a:spcAft>
              <a:buClrTx/>
              <a:buSzTx/>
              <a:buFontTx/>
              <a:buNone/>
              <a:tabLst/>
            </a:pPr>
            <a:r>
              <a:rPr kumimoji="0" lang="en-CA" sz="1000" b="0" i="0" u="none" strike="noStrike" kern="0" cap="none" spc="0" normalizeH="0" baseline="0" dirty="0">
                <a:ln>
                  <a:noFill/>
                </a:ln>
                <a:solidFill>
                  <a:srgbClr val="FFFFFF"/>
                </a:solidFill>
                <a:effectLst/>
                <a:uLnTx/>
                <a:uFillTx/>
                <a:latin typeface="Arial"/>
              </a:rPr>
              <a:t>Info-Tech Research Group</a:t>
            </a:r>
          </a:p>
        </p:txBody>
      </p:sp>
      <p:sp>
        <p:nvSpPr>
          <p:cNvPr id="31" name="Rectangle 30"/>
          <p:cNvSpPr/>
          <p:nvPr userDrawn="1"/>
        </p:nvSpPr>
        <p:spPr>
          <a:xfrm>
            <a:off x="11186022" y="6522658"/>
            <a:ext cx="1007566" cy="338028"/>
          </a:xfrm>
          <a:prstGeom prst="rect">
            <a:avLst/>
          </a:prstGeom>
          <a:solidFill>
            <a:srgbClr val="243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fontAlgn="base">
              <a:spcBef>
                <a:spcPct val="0"/>
              </a:spcBef>
              <a:spcAft>
                <a:spcPct val="0"/>
              </a:spcAft>
            </a:pPr>
            <a:fld id="{FF20F8B6-5AB9-41C4-A82C-4155E8A92B2C}" type="slidenum">
              <a:rPr lang="en-CA" sz="1000">
                <a:solidFill>
                  <a:srgbClr val="FFFFFF"/>
                </a:solidFill>
              </a:rPr>
              <a:pPr marL="179388" fontAlgn="base">
                <a:spcBef>
                  <a:spcPct val="0"/>
                </a:spcBef>
                <a:spcAft>
                  <a:spcPct val="0"/>
                </a:spcAft>
              </a:pPr>
              <a:t>‹#›</a:t>
            </a:fld>
            <a:endParaRPr lang="en-CA" sz="1000" dirty="0">
              <a:solidFill>
                <a:srgbClr val="FFFFFF"/>
              </a:solidFill>
            </a:endParaRPr>
          </a:p>
        </p:txBody>
      </p:sp>
    </p:spTree>
    <p:extLst>
      <p:ext uri="{BB962C8B-B14F-4D97-AF65-F5344CB8AC3E}">
        <p14:creationId xmlns:p14="http://schemas.microsoft.com/office/powerpoint/2010/main" val="3277172469"/>
      </p:ext>
    </p:extLst>
  </p:cSld>
  <p:clrMap bg1="lt1" tx1="dk1" bg2="lt2" tx2="dk2" accent1="accent1" accent2="accent2" accent3="accent3" accent4="accent4" accent5="accent5" accent6="accent6" hlink="hlink" folHlink="folHlink"/>
  <p:sldLayoutIdLst>
    <p:sldLayoutId id="2147483849" r:id="rId1"/>
  </p:sldLayoutIdLst>
  <p:hf hdr="0" ftr="0" dt="0"/>
  <p:txStyles>
    <p:titleStyle>
      <a:lvl1pPr algn="l" rtl="0" eaLnBrk="1" fontAlgn="base" hangingPunct="1">
        <a:spcBef>
          <a:spcPct val="0"/>
        </a:spcBef>
        <a:spcAft>
          <a:spcPct val="0"/>
        </a:spcAft>
        <a:defRPr sz="24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7.xml"/><Relationship Id="rId6" Type="http://schemas.openxmlformats.org/officeDocument/2006/relationships/image" Target="../media/image24.emf"/><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www.infotech.com/research/ss/build-a-robust-and-comprehensive-data-strategy" TargetMode="External"/><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hyperlink" Target="https://www.infotech.com/research/ss/establish-data-governance" TargetMode="External"/><Relationship Id="rId4" Type="http://schemas.openxmlformats.org/officeDocument/2006/relationships/hyperlink" Target="https://www.infotech.com/research/ss/create-a-data-management-roadmap"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diagramColors" Target="../diagrams/colors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diagramQuickStyle" Target="../diagrams/quickStyle3.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diagramLayout" Target="../diagrams/layout3.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diagramData" Target="../diagrams/data3.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image" Target="../media/image30.png"/><Relationship Id="rId35" Type="http://schemas.microsoft.com/office/2007/relationships/diagramDrawing" Target="../diagrams/drawing3.xml"/><Relationship Id="rId8" Type="http://schemas.openxmlformats.org/officeDocument/2006/relationships/tags" Target="../tags/tag8.xml"/></Relationships>
</file>

<file path=ppt/slides/_rels/slide19.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11" Type="http://schemas.openxmlformats.org/officeDocument/2006/relationships/diagramQuickStyle" Target="../diagrams/quickStyle1.xml"/><Relationship Id="rId5" Type="http://schemas.openxmlformats.org/officeDocument/2006/relationships/image" Target="../media/image15.png"/><Relationship Id="rId10" Type="http://schemas.openxmlformats.org/officeDocument/2006/relationships/diagramLayout" Target="../diagrams/layout1.xml"/><Relationship Id="rId4" Type="http://schemas.openxmlformats.org/officeDocument/2006/relationships/image" Target="../media/image14.png"/><Relationship Id="rId9"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4E3C1-6F0C-1B40-9AC6-0EE1D36406E7}"/>
              </a:ext>
            </a:extLst>
          </p:cNvPr>
          <p:cNvSpPr>
            <a:spLocks noGrp="1"/>
          </p:cNvSpPr>
          <p:nvPr>
            <p:ph type="body" sz="quarter" idx="10"/>
          </p:nvPr>
        </p:nvSpPr>
        <p:spPr/>
        <p:txBody>
          <a:bodyPr/>
          <a:lstStyle/>
          <a:p>
            <a:r>
              <a:rPr lang="en-US" dirty="0"/>
              <a:t>Build Your Data Quality Program</a:t>
            </a:r>
          </a:p>
          <a:p>
            <a:endParaRPr lang="en-US" dirty="0"/>
          </a:p>
        </p:txBody>
      </p:sp>
      <p:sp>
        <p:nvSpPr>
          <p:cNvPr id="3" name="Text Placeholder 2">
            <a:extLst>
              <a:ext uri="{FF2B5EF4-FFF2-40B4-BE49-F238E27FC236}">
                <a16:creationId xmlns:a16="http://schemas.microsoft.com/office/drawing/2014/main" id="{AE70DB02-282A-D74E-8F99-19B56171216A}"/>
              </a:ext>
            </a:extLst>
          </p:cNvPr>
          <p:cNvSpPr>
            <a:spLocks noGrp="1"/>
          </p:cNvSpPr>
          <p:nvPr>
            <p:ph type="body" sz="quarter" idx="11"/>
          </p:nvPr>
        </p:nvSpPr>
        <p:spPr/>
        <p:txBody>
          <a:bodyPr/>
          <a:lstStyle/>
          <a:p>
            <a:r>
              <a:rPr lang="en-US" dirty="0"/>
              <a:t>Quality Data Drives Quality Business Decisions</a:t>
            </a:r>
          </a:p>
          <a:p>
            <a:endParaRPr lang="en-US" dirty="0"/>
          </a:p>
        </p:txBody>
      </p:sp>
      <p:sp>
        <p:nvSpPr>
          <p:cNvPr id="4" name="Rectangle 3">
            <a:extLst>
              <a:ext uri="{FF2B5EF4-FFF2-40B4-BE49-F238E27FC236}">
                <a16:creationId xmlns:a16="http://schemas.microsoft.com/office/drawing/2014/main" id="{ED94F9B4-ABC6-4834-8EF4-68C80CF6D4BA}"/>
              </a:ext>
            </a:extLst>
          </p:cNvPr>
          <p:cNvSpPr/>
          <p:nvPr/>
        </p:nvSpPr>
        <p:spPr>
          <a:xfrm>
            <a:off x="0" y="4785448"/>
            <a:ext cx="12193588" cy="902525"/>
          </a:xfrm>
          <a:prstGeom prst="rect">
            <a:avLst/>
          </a:prstGeom>
          <a:gradFill>
            <a:gsLst>
              <a:gs pos="74000">
                <a:srgbClr val="2576B7">
                  <a:alpha val="9000"/>
                </a:srgbClr>
              </a:gs>
              <a:gs pos="0">
                <a:srgbClr val="2576B7">
                  <a:alpha val="47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62F9D4E-EE59-454A-B94A-798108A83064}"/>
              </a:ext>
            </a:extLst>
          </p:cNvPr>
          <p:cNvSpPr txBox="1"/>
          <p:nvPr/>
        </p:nvSpPr>
        <p:spPr>
          <a:xfrm>
            <a:off x="658368"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chemeClr val="bg1"/>
                </a:solidFill>
                <a:latin typeface="Montserrat" pitchFamily="2" charset="77"/>
              </a:rPr>
            </a:br>
            <a:endParaRPr lang="en-US" spc="500" dirty="0">
              <a:solidFill>
                <a:schemeClr val="bg1"/>
              </a:solidFill>
              <a:latin typeface="Montserrat" pitchFamily="2" charset="77"/>
            </a:endParaRPr>
          </a:p>
        </p:txBody>
      </p:sp>
    </p:spTree>
    <p:extLst>
      <p:ext uri="{BB962C8B-B14F-4D97-AF65-F5344CB8AC3E}">
        <p14:creationId xmlns:p14="http://schemas.microsoft.com/office/powerpoint/2010/main" val="543832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7D1AD52-AB5C-2240-88DB-C3B03CE6B282}"/>
              </a:ext>
            </a:extLst>
          </p:cNvPr>
          <p:cNvSpPr/>
          <p:nvPr/>
        </p:nvSpPr>
        <p:spPr>
          <a:xfrm>
            <a:off x="0" y="0"/>
            <a:ext cx="12193588" cy="1328738"/>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5E92"/>
              </a:solidFill>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348424" y="1466996"/>
            <a:ext cx="5628181" cy="456696"/>
          </a:xfrm>
        </p:spPr>
        <p:txBody>
          <a:bodyPr/>
          <a:lstStyle/>
          <a:p>
            <a:r>
              <a:rPr lang="en-US" dirty="0">
                <a:solidFill>
                  <a:srgbClr val="2576B7"/>
                </a:solidFill>
              </a:rPr>
              <a:t>Data Quality is laced into Data Strategy, Data Management, and Data Governance.</a:t>
            </a: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5" y="530021"/>
            <a:ext cx="10250166" cy="1130188"/>
          </a:xfrm>
        </p:spPr>
        <p:txBody>
          <a:bodyPr/>
          <a:lstStyle/>
          <a:p>
            <a:r>
              <a:rPr lang="en-US" dirty="0">
                <a:solidFill>
                  <a:schemeClr val="bg1"/>
                </a:solidFill>
              </a:rPr>
              <a:t>Follow Our Data &amp; Analytics Journey</a:t>
            </a:r>
          </a:p>
        </p:txBody>
      </p:sp>
      <p:sp>
        <p:nvSpPr>
          <p:cNvPr id="2" name="TextBox 1">
            <a:extLst>
              <a:ext uri="{FF2B5EF4-FFF2-40B4-BE49-F238E27FC236}">
                <a16:creationId xmlns:a16="http://schemas.microsoft.com/office/drawing/2014/main" id="{404692E8-063F-4701-97C7-CC12BED19328}"/>
              </a:ext>
            </a:extLst>
          </p:cNvPr>
          <p:cNvSpPr txBox="1"/>
          <p:nvPr/>
        </p:nvSpPr>
        <p:spPr>
          <a:xfrm>
            <a:off x="3924300" y="3821986"/>
            <a:ext cx="914400" cy="914400"/>
          </a:xfrm>
          <a:prstGeom prst="rect">
            <a:avLst/>
          </a:prstGeom>
        </p:spPr>
        <p:txBody>
          <a:bodyPr wrap="none" lIns="0" tIns="0" rIns="0" bIns="0" numCol="1" spcCol="360000" rtlCol="0">
            <a:noAutofit/>
          </a:bodyPr>
          <a:lstStyle/>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2" name="Rounded Rectangle 25">
            <a:extLst>
              <a:ext uri="{FF2B5EF4-FFF2-40B4-BE49-F238E27FC236}">
                <a16:creationId xmlns:a16="http://schemas.microsoft.com/office/drawing/2014/main" id="{DAD76C5D-9D73-460B-8AAD-C253630BD0A3}"/>
              </a:ext>
            </a:extLst>
          </p:cNvPr>
          <p:cNvSpPr/>
          <p:nvPr/>
        </p:nvSpPr>
        <p:spPr>
          <a:xfrm rot="10800000">
            <a:off x="6694804" y="4240624"/>
            <a:ext cx="1421663" cy="533134"/>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25">
            <a:extLst>
              <a:ext uri="{FF2B5EF4-FFF2-40B4-BE49-F238E27FC236}">
                <a16:creationId xmlns:a16="http://schemas.microsoft.com/office/drawing/2014/main" id="{745DA913-AB2E-4E6A-8C34-6B0CAD1B6B09}"/>
              </a:ext>
            </a:extLst>
          </p:cNvPr>
          <p:cNvSpPr/>
          <p:nvPr/>
        </p:nvSpPr>
        <p:spPr>
          <a:xfrm rot="16200000">
            <a:off x="6888841" y="4265975"/>
            <a:ext cx="1132133" cy="1322084"/>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25">
            <a:extLst>
              <a:ext uri="{FF2B5EF4-FFF2-40B4-BE49-F238E27FC236}">
                <a16:creationId xmlns:a16="http://schemas.microsoft.com/office/drawing/2014/main" id="{788188F3-BDC1-4F87-ADA8-62FF540514D3}"/>
              </a:ext>
            </a:extLst>
          </p:cNvPr>
          <p:cNvSpPr/>
          <p:nvPr/>
        </p:nvSpPr>
        <p:spPr>
          <a:xfrm rot="16200000" flipH="1">
            <a:off x="1449572" y="3726779"/>
            <a:ext cx="52367" cy="1333188"/>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25">
            <a:extLst>
              <a:ext uri="{FF2B5EF4-FFF2-40B4-BE49-F238E27FC236}">
                <a16:creationId xmlns:a16="http://schemas.microsoft.com/office/drawing/2014/main" id="{E78C6D84-08B7-4697-B95D-005D4A0840D7}"/>
              </a:ext>
            </a:extLst>
          </p:cNvPr>
          <p:cNvSpPr/>
          <p:nvPr/>
        </p:nvSpPr>
        <p:spPr>
          <a:xfrm>
            <a:off x="6325810" y="4959950"/>
            <a:ext cx="1395986" cy="533134"/>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25">
            <a:extLst>
              <a:ext uri="{FF2B5EF4-FFF2-40B4-BE49-F238E27FC236}">
                <a16:creationId xmlns:a16="http://schemas.microsoft.com/office/drawing/2014/main" id="{7E80018E-7814-4761-BC7A-5AA2056E99C0}"/>
              </a:ext>
            </a:extLst>
          </p:cNvPr>
          <p:cNvSpPr/>
          <p:nvPr/>
        </p:nvSpPr>
        <p:spPr>
          <a:xfrm rot="5400000">
            <a:off x="5918155" y="3206888"/>
            <a:ext cx="2228339" cy="1411765"/>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25">
            <a:extLst>
              <a:ext uri="{FF2B5EF4-FFF2-40B4-BE49-F238E27FC236}">
                <a16:creationId xmlns:a16="http://schemas.microsoft.com/office/drawing/2014/main" id="{177E9527-BAA0-4ADE-AE62-58C0E3160616}"/>
              </a:ext>
            </a:extLst>
          </p:cNvPr>
          <p:cNvSpPr/>
          <p:nvPr/>
        </p:nvSpPr>
        <p:spPr>
          <a:xfrm rot="5400000">
            <a:off x="6538504" y="4027195"/>
            <a:ext cx="896698" cy="1322084"/>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25">
            <a:extLst>
              <a:ext uri="{FF2B5EF4-FFF2-40B4-BE49-F238E27FC236}">
                <a16:creationId xmlns:a16="http://schemas.microsoft.com/office/drawing/2014/main" id="{34A3902C-55D0-4408-ADF3-8876C4FB83FD}"/>
              </a:ext>
            </a:extLst>
          </p:cNvPr>
          <p:cNvSpPr/>
          <p:nvPr/>
        </p:nvSpPr>
        <p:spPr>
          <a:xfrm>
            <a:off x="6327884" y="4962778"/>
            <a:ext cx="1407717" cy="1736158"/>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25">
            <a:extLst>
              <a:ext uri="{FF2B5EF4-FFF2-40B4-BE49-F238E27FC236}">
                <a16:creationId xmlns:a16="http://schemas.microsoft.com/office/drawing/2014/main" id="{63739271-EA15-4671-9812-C850E4D60F1A}"/>
              </a:ext>
            </a:extLst>
          </p:cNvPr>
          <p:cNvSpPr/>
          <p:nvPr/>
        </p:nvSpPr>
        <p:spPr>
          <a:xfrm rot="10800000">
            <a:off x="3801991" y="4367188"/>
            <a:ext cx="182267" cy="392213"/>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ounded Rectangle 25">
            <a:extLst>
              <a:ext uri="{FF2B5EF4-FFF2-40B4-BE49-F238E27FC236}">
                <a16:creationId xmlns:a16="http://schemas.microsoft.com/office/drawing/2014/main" id="{48A598E6-E161-4B65-8175-DD4F6D91FE62}"/>
              </a:ext>
            </a:extLst>
          </p:cNvPr>
          <p:cNvSpPr/>
          <p:nvPr/>
        </p:nvSpPr>
        <p:spPr>
          <a:xfrm rot="10800000">
            <a:off x="2429728" y="3484183"/>
            <a:ext cx="1380247" cy="999605"/>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25">
            <a:extLst>
              <a:ext uri="{FF2B5EF4-FFF2-40B4-BE49-F238E27FC236}">
                <a16:creationId xmlns:a16="http://schemas.microsoft.com/office/drawing/2014/main" id="{96123AF7-468D-4211-906F-10D337EA45F0}"/>
              </a:ext>
            </a:extLst>
          </p:cNvPr>
          <p:cNvSpPr/>
          <p:nvPr/>
        </p:nvSpPr>
        <p:spPr>
          <a:xfrm rot="16200000">
            <a:off x="2618324" y="3981239"/>
            <a:ext cx="1383699" cy="999605"/>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ounded Rectangle 25">
            <a:extLst>
              <a:ext uri="{FF2B5EF4-FFF2-40B4-BE49-F238E27FC236}">
                <a16:creationId xmlns:a16="http://schemas.microsoft.com/office/drawing/2014/main" id="{0305746B-924E-47B5-8203-67847B7CFF09}"/>
              </a:ext>
            </a:extLst>
          </p:cNvPr>
          <p:cNvSpPr/>
          <p:nvPr/>
        </p:nvSpPr>
        <p:spPr>
          <a:xfrm>
            <a:off x="2142348" y="3980426"/>
            <a:ext cx="1383699" cy="1192466"/>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CDEBFDEA-9A87-4E85-AA89-9CBDD2921CCE}"/>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77122" y="3240614"/>
            <a:ext cx="1140511" cy="694003"/>
          </a:xfrm>
          <a:prstGeom prst="rect">
            <a:avLst/>
          </a:prstGeom>
          <a:noFill/>
        </p:spPr>
      </p:pic>
      <p:sp>
        <p:nvSpPr>
          <p:cNvPr id="47" name="TextBox 46">
            <a:extLst>
              <a:ext uri="{FF2B5EF4-FFF2-40B4-BE49-F238E27FC236}">
                <a16:creationId xmlns:a16="http://schemas.microsoft.com/office/drawing/2014/main" id="{77FDF2EC-861B-4249-BB7B-ADB2E8621592}"/>
              </a:ext>
            </a:extLst>
          </p:cNvPr>
          <p:cNvSpPr txBox="1"/>
          <p:nvPr/>
        </p:nvSpPr>
        <p:spPr>
          <a:xfrm>
            <a:off x="247737" y="3967065"/>
            <a:ext cx="826816" cy="215444"/>
          </a:xfrm>
          <a:prstGeom prst="rect">
            <a:avLst/>
          </a:prstGeom>
          <a:noFill/>
        </p:spPr>
        <p:txBody>
          <a:bodyPr wrap="square" rtlCol="0">
            <a:spAutoFit/>
          </a:bodyPr>
          <a:lstStyle/>
          <a:p>
            <a:r>
              <a:rPr lang="en-US" sz="800" dirty="0"/>
              <a:t>Data Strategy</a:t>
            </a:r>
            <a:endParaRPr lang="en-CA" sz="800" dirty="0"/>
          </a:p>
        </p:txBody>
      </p:sp>
      <p:sp>
        <p:nvSpPr>
          <p:cNvPr id="48" name="TextBox 47">
            <a:extLst>
              <a:ext uri="{FF2B5EF4-FFF2-40B4-BE49-F238E27FC236}">
                <a16:creationId xmlns:a16="http://schemas.microsoft.com/office/drawing/2014/main" id="{3CA9566D-023B-4A4A-A686-8F70A42F1A05}"/>
              </a:ext>
            </a:extLst>
          </p:cNvPr>
          <p:cNvSpPr txBox="1"/>
          <p:nvPr/>
        </p:nvSpPr>
        <p:spPr>
          <a:xfrm>
            <a:off x="471518" y="5584766"/>
            <a:ext cx="1140511" cy="215444"/>
          </a:xfrm>
          <a:prstGeom prst="rect">
            <a:avLst/>
          </a:prstGeom>
          <a:noFill/>
        </p:spPr>
        <p:txBody>
          <a:bodyPr wrap="square" rtlCol="0">
            <a:spAutoFit/>
          </a:bodyPr>
          <a:lstStyle/>
          <a:p>
            <a:pPr algn="ctr"/>
            <a:r>
              <a:rPr lang="en-US" sz="800" dirty="0"/>
              <a:t>Data Management</a:t>
            </a:r>
            <a:endParaRPr lang="en-CA" sz="800" dirty="0"/>
          </a:p>
        </p:txBody>
      </p:sp>
      <p:sp>
        <p:nvSpPr>
          <p:cNvPr id="49" name="TextBox 48">
            <a:extLst>
              <a:ext uri="{FF2B5EF4-FFF2-40B4-BE49-F238E27FC236}">
                <a16:creationId xmlns:a16="http://schemas.microsoft.com/office/drawing/2014/main" id="{C9DE4B12-1D86-427C-946D-00D517125AF8}"/>
              </a:ext>
            </a:extLst>
          </p:cNvPr>
          <p:cNvSpPr txBox="1"/>
          <p:nvPr/>
        </p:nvSpPr>
        <p:spPr>
          <a:xfrm>
            <a:off x="4560528" y="4601375"/>
            <a:ext cx="999603" cy="215444"/>
          </a:xfrm>
          <a:prstGeom prst="rect">
            <a:avLst/>
          </a:prstGeom>
          <a:noFill/>
        </p:spPr>
        <p:txBody>
          <a:bodyPr wrap="square" rtlCol="0">
            <a:spAutoFit/>
          </a:bodyPr>
          <a:lstStyle/>
          <a:p>
            <a:pPr algn="ctr"/>
            <a:r>
              <a:rPr lang="en-US" sz="800" dirty="0"/>
              <a:t>Data Architecture</a:t>
            </a:r>
            <a:endParaRPr lang="en-CA" sz="800" dirty="0"/>
          </a:p>
        </p:txBody>
      </p:sp>
      <p:sp>
        <p:nvSpPr>
          <p:cNvPr id="50" name="TextBox 49">
            <a:extLst>
              <a:ext uri="{FF2B5EF4-FFF2-40B4-BE49-F238E27FC236}">
                <a16:creationId xmlns:a16="http://schemas.microsoft.com/office/drawing/2014/main" id="{689BDF97-2EA5-47A6-8774-DFFE8F43BE59}"/>
              </a:ext>
            </a:extLst>
          </p:cNvPr>
          <p:cNvSpPr txBox="1"/>
          <p:nvPr/>
        </p:nvSpPr>
        <p:spPr>
          <a:xfrm>
            <a:off x="6899885" y="2517752"/>
            <a:ext cx="483550" cy="215444"/>
          </a:xfrm>
          <a:prstGeom prst="rect">
            <a:avLst/>
          </a:prstGeom>
          <a:noFill/>
        </p:spPr>
        <p:txBody>
          <a:bodyPr wrap="square" rtlCol="0">
            <a:spAutoFit/>
          </a:bodyPr>
          <a:lstStyle/>
          <a:p>
            <a:pPr algn="ctr"/>
            <a:r>
              <a:rPr lang="en-US" sz="800" dirty="0"/>
              <a:t>MDM</a:t>
            </a:r>
            <a:endParaRPr lang="en-CA" sz="800" dirty="0"/>
          </a:p>
        </p:txBody>
      </p:sp>
      <p:pic>
        <p:nvPicPr>
          <p:cNvPr id="51" name="Picture 50">
            <a:extLst>
              <a:ext uri="{FF2B5EF4-FFF2-40B4-BE49-F238E27FC236}">
                <a16:creationId xmlns:a16="http://schemas.microsoft.com/office/drawing/2014/main" id="{63A44CAF-6AFF-4413-BF48-119033A628F3}"/>
              </a:ext>
            </a:extLst>
          </p:cNvPr>
          <p:cNvPicPr>
            <a:picLocks noChangeAspect="1"/>
          </p:cNvPicPr>
          <p:nvPr/>
        </p:nvPicPr>
        <p:blipFill rotWithShape="1">
          <a:blip r:embed="rId3"/>
          <a:srcRect l="28071" t="40741" r="44072" b="27459"/>
          <a:stretch/>
        </p:blipFill>
        <p:spPr>
          <a:xfrm>
            <a:off x="2268494" y="2474179"/>
            <a:ext cx="1230081" cy="766435"/>
          </a:xfrm>
          <a:prstGeom prst="rect">
            <a:avLst/>
          </a:prstGeom>
        </p:spPr>
      </p:pic>
      <p:sp>
        <p:nvSpPr>
          <p:cNvPr id="52" name="TextBox 51">
            <a:extLst>
              <a:ext uri="{FF2B5EF4-FFF2-40B4-BE49-F238E27FC236}">
                <a16:creationId xmlns:a16="http://schemas.microsoft.com/office/drawing/2014/main" id="{103B1AE8-A6DE-497D-93CF-81645D794A11}"/>
              </a:ext>
            </a:extLst>
          </p:cNvPr>
          <p:cNvSpPr txBox="1"/>
          <p:nvPr/>
        </p:nvSpPr>
        <p:spPr>
          <a:xfrm>
            <a:off x="2502605" y="3229236"/>
            <a:ext cx="819886" cy="215444"/>
          </a:xfrm>
          <a:prstGeom prst="rect">
            <a:avLst/>
          </a:prstGeom>
          <a:noFill/>
        </p:spPr>
        <p:txBody>
          <a:bodyPr wrap="square" rtlCol="0">
            <a:spAutoFit/>
          </a:bodyPr>
          <a:lstStyle/>
          <a:p>
            <a:pPr algn="ctr"/>
            <a:r>
              <a:rPr lang="en-US" sz="800" dirty="0"/>
              <a:t>Data Quality</a:t>
            </a:r>
            <a:endParaRPr lang="en-CA" sz="800" dirty="0"/>
          </a:p>
        </p:txBody>
      </p:sp>
      <p:grpSp>
        <p:nvGrpSpPr>
          <p:cNvPr id="53" name="Group 31">
            <a:extLst>
              <a:ext uri="{FF2B5EF4-FFF2-40B4-BE49-F238E27FC236}">
                <a16:creationId xmlns:a16="http://schemas.microsoft.com/office/drawing/2014/main" id="{F149A73E-F2CD-44E1-BB38-E4F4FA55F871}"/>
              </a:ext>
            </a:extLst>
          </p:cNvPr>
          <p:cNvGrpSpPr/>
          <p:nvPr/>
        </p:nvGrpSpPr>
        <p:grpSpPr>
          <a:xfrm>
            <a:off x="8256704" y="3300315"/>
            <a:ext cx="2325902" cy="789105"/>
            <a:chOff x="0" y="0"/>
            <a:chExt cx="6044177" cy="1995060"/>
          </a:xfrm>
        </p:grpSpPr>
        <p:sp>
          <p:nvSpPr>
            <p:cNvPr id="54" name="Rectangle 33">
              <a:extLst>
                <a:ext uri="{FF2B5EF4-FFF2-40B4-BE49-F238E27FC236}">
                  <a16:creationId xmlns:a16="http://schemas.microsoft.com/office/drawing/2014/main" id="{D6971B94-DCA9-4D3B-8217-57DF8E765C3F}"/>
                </a:ext>
              </a:extLst>
            </p:cNvPr>
            <p:cNvSpPr/>
            <p:nvPr/>
          </p:nvSpPr>
          <p:spPr>
            <a:xfrm>
              <a:off x="1" y="1"/>
              <a:ext cx="970874" cy="469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CA" sz="400" kern="1200" dirty="0">
                  <a:solidFill>
                    <a:srgbClr val="FFFFFF"/>
                  </a:solidFill>
                  <a:effectLst/>
                  <a:ea typeface="Times New Roman" panose="02020603050405020304" pitchFamily="18" charset="0"/>
                  <a:cs typeface="Times New Roman" panose="02020603050405020304" pitchFamily="18" charset="0"/>
                </a:rPr>
                <a:t>Data Source 1</a:t>
              </a:r>
              <a:endParaRPr lang="en-CA" sz="800" dirty="0">
                <a:effectLst/>
                <a:latin typeface="Times New Roman" panose="02020603050405020304" pitchFamily="18" charset="0"/>
                <a:ea typeface="Times New Roman" panose="02020603050405020304" pitchFamily="18" charset="0"/>
              </a:endParaRPr>
            </a:p>
          </p:txBody>
        </p:sp>
        <p:sp>
          <p:nvSpPr>
            <p:cNvPr id="55" name="Rectangle 34">
              <a:extLst>
                <a:ext uri="{FF2B5EF4-FFF2-40B4-BE49-F238E27FC236}">
                  <a16:creationId xmlns:a16="http://schemas.microsoft.com/office/drawing/2014/main" id="{2C4923E4-C5E9-4BAE-A2C3-188D9475851B}"/>
                </a:ext>
              </a:extLst>
            </p:cNvPr>
            <p:cNvSpPr/>
            <p:nvPr/>
          </p:nvSpPr>
          <p:spPr>
            <a:xfrm>
              <a:off x="1" y="506903"/>
              <a:ext cx="970874" cy="469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CA" sz="400" kern="1200" dirty="0">
                  <a:solidFill>
                    <a:srgbClr val="FFFFFF"/>
                  </a:solidFill>
                  <a:effectLst/>
                  <a:ea typeface="Times New Roman" panose="02020603050405020304" pitchFamily="18" charset="0"/>
                  <a:cs typeface="Times New Roman" panose="02020603050405020304" pitchFamily="18" charset="0"/>
                </a:rPr>
                <a:t>Data Source 2</a:t>
              </a:r>
              <a:endParaRPr lang="en-CA" sz="800" dirty="0">
                <a:effectLst/>
                <a:latin typeface="Times New Roman" panose="02020603050405020304" pitchFamily="18" charset="0"/>
                <a:ea typeface="Times New Roman" panose="02020603050405020304" pitchFamily="18" charset="0"/>
              </a:endParaRPr>
            </a:p>
          </p:txBody>
        </p:sp>
        <p:sp>
          <p:nvSpPr>
            <p:cNvPr id="56" name="Rectangle 35">
              <a:extLst>
                <a:ext uri="{FF2B5EF4-FFF2-40B4-BE49-F238E27FC236}">
                  <a16:creationId xmlns:a16="http://schemas.microsoft.com/office/drawing/2014/main" id="{D913C040-088D-402C-A152-3D74204A9871}"/>
                </a:ext>
              </a:extLst>
            </p:cNvPr>
            <p:cNvSpPr/>
            <p:nvPr/>
          </p:nvSpPr>
          <p:spPr>
            <a:xfrm>
              <a:off x="0" y="1013806"/>
              <a:ext cx="970874" cy="469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CA" sz="400" kern="1200" dirty="0">
                  <a:solidFill>
                    <a:srgbClr val="FFFFFF"/>
                  </a:solidFill>
                  <a:effectLst/>
                  <a:ea typeface="Times New Roman" panose="02020603050405020304" pitchFamily="18" charset="0"/>
                  <a:cs typeface="Times New Roman" panose="02020603050405020304" pitchFamily="18" charset="0"/>
                </a:rPr>
                <a:t>Data Source 3</a:t>
              </a:r>
              <a:endParaRPr lang="en-CA" sz="800" dirty="0">
                <a:effectLst/>
                <a:latin typeface="Times New Roman" panose="02020603050405020304" pitchFamily="18" charset="0"/>
                <a:ea typeface="Times New Roman" panose="02020603050405020304" pitchFamily="18" charset="0"/>
              </a:endParaRPr>
            </a:p>
          </p:txBody>
        </p:sp>
        <p:sp>
          <p:nvSpPr>
            <p:cNvPr id="57" name="Rectangle 36">
              <a:extLst>
                <a:ext uri="{FF2B5EF4-FFF2-40B4-BE49-F238E27FC236}">
                  <a16:creationId xmlns:a16="http://schemas.microsoft.com/office/drawing/2014/main" id="{7D523DAF-8688-4A5B-B94C-CA1C1618D630}"/>
                </a:ext>
              </a:extLst>
            </p:cNvPr>
            <p:cNvSpPr/>
            <p:nvPr/>
          </p:nvSpPr>
          <p:spPr>
            <a:xfrm>
              <a:off x="0" y="1525987"/>
              <a:ext cx="970874" cy="4690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CA" sz="400" kern="1200" dirty="0">
                  <a:solidFill>
                    <a:srgbClr val="FFFFFF"/>
                  </a:solidFill>
                  <a:effectLst/>
                  <a:ea typeface="Times New Roman" panose="02020603050405020304" pitchFamily="18" charset="0"/>
                  <a:cs typeface="Times New Roman" panose="02020603050405020304" pitchFamily="18" charset="0"/>
                </a:rPr>
                <a:t>Data Source 4</a:t>
              </a:r>
              <a:endParaRPr lang="en-CA" sz="800" dirty="0">
                <a:effectLst/>
                <a:latin typeface="Times New Roman" panose="02020603050405020304" pitchFamily="18" charset="0"/>
                <a:ea typeface="Times New Roman" panose="02020603050405020304" pitchFamily="18" charset="0"/>
              </a:endParaRPr>
            </a:p>
          </p:txBody>
        </p:sp>
        <p:sp>
          <p:nvSpPr>
            <p:cNvPr id="58" name="Flowchart: Multidocument 37">
              <a:extLst>
                <a:ext uri="{FF2B5EF4-FFF2-40B4-BE49-F238E27FC236}">
                  <a16:creationId xmlns:a16="http://schemas.microsoft.com/office/drawing/2014/main" id="{91E703EF-6363-4A20-B64D-DBA9FFEBFDDE}"/>
                </a:ext>
              </a:extLst>
            </p:cNvPr>
            <p:cNvSpPr/>
            <p:nvPr/>
          </p:nvSpPr>
          <p:spPr>
            <a:xfrm>
              <a:off x="5132525" y="0"/>
              <a:ext cx="911652" cy="585067"/>
            </a:xfrm>
            <a:prstGeom prst="flowChartMultidocument">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marR="0" algn="ctr">
                <a:spcBef>
                  <a:spcPts val="0"/>
                </a:spcBef>
                <a:spcAft>
                  <a:spcPts val="0"/>
                </a:spcAft>
              </a:pPr>
              <a:r>
                <a:rPr lang="en-CA" sz="100" kern="1200" dirty="0">
                  <a:solidFill>
                    <a:srgbClr val="FFFFFF"/>
                  </a:solidFill>
                  <a:effectLst/>
                  <a:ea typeface="Times New Roman" panose="02020603050405020304" pitchFamily="18" charset="0"/>
                  <a:cs typeface="Times New Roman" panose="02020603050405020304" pitchFamily="18" charset="0"/>
                </a:rPr>
                <a:t>Report</a:t>
              </a:r>
              <a:endParaRPr lang="en-CA" sz="100" dirty="0">
                <a:effectLst/>
                <a:latin typeface="Times New Roman" panose="02020603050405020304" pitchFamily="18" charset="0"/>
                <a:ea typeface="Times New Roman" panose="02020603050405020304" pitchFamily="18" charset="0"/>
              </a:endParaRPr>
            </a:p>
          </p:txBody>
        </p:sp>
        <p:sp>
          <p:nvSpPr>
            <p:cNvPr id="59" name="Flowchart: Multidocument 38">
              <a:extLst>
                <a:ext uri="{FF2B5EF4-FFF2-40B4-BE49-F238E27FC236}">
                  <a16:creationId xmlns:a16="http://schemas.microsoft.com/office/drawing/2014/main" id="{4966A99F-2168-4C6B-8D4E-6D6C7257A8C2}"/>
                </a:ext>
              </a:extLst>
            </p:cNvPr>
            <p:cNvSpPr/>
            <p:nvPr/>
          </p:nvSpPr>
          <p:spPr>
            <a:xfrm>
              <a:off x="5123485" y="704996"/>
              <a:ext cx="911652" cy="585067"/>
            </a:xfrm>
            <a:prstGeom prst="flowChartMultidocument">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marR="0" algn="ctr">
                <a:spcBef>
                  <a:spcPts val="0"/>
                </a:spcBef>
                <a:spcAft>
                  <a:spcPts val="0"/>
                </a:spcAft>
              </a:pPr>
              <a:r>
                <a:rPr lang="en-CA" sz="100" kern="1200" dirty="0">
                  <a:solidFill>
                    <a:srgbClr val="FFFFFF"/>
                  </a:solidFill>
                  <a:effectLst/>
                  <a:ea typeface="Times New Roman" panose="02020603050405020304" pitchFamily="18" charset="0"/>
                  <a:cs typeface="Times New Roman" panose="02020603050405020304" pitchFamily="18" charset="0"/>
                </a:rPr>
                <a:t>Report</a:t>
              </a:r>
              <a:endParaRPr lang="en-CA" sz="100" dirty="0">
                <a:effectLst/>
                <a:latin typeface="Times New Roman" panose="02020603050405020304" pitchFamily="18" charset="0"/>
                <a:ea typeface="Times New Roman" panose="02020603050405020304" pitchFamily="18" charset="0"/>
              </a:endParaRPr>
            </a:p>
          </p:txBody>
        </p:sp>
        <p:sp>
          <p:nvSpPr>
            <p:cNvPr id="60" name="Flowchart: Multidocument 39">
              <a:extLst>
                <a:ext uri="{FF2B5EF4-FFF2-40B4-BE49-F238E27FC236}">
                  <a16:creationId xmlns:a16="http://schemas.microsoft.com/office/drawing/2014/main" id="{33A106B3-1D01-482A-9B0C-D62E20B99A3A}"/>
                </a:ext>
              </a:extLst>
            </p:cNvPr>
            <p:cNvSpPr/>
            <p:nvPr/>
          </p:nvSpPr>
          <p:spPr>
            <a:xfrm>
              <a:off x="5132523" y="1409992"/>
              <a:ext cx="911652" cy="585067"/>
            </a:xfrm>
            <a:prstGeom prst="flowChartMultidocument">
              <a:avLst/>
            </a:prstGeom>
            <a:solidFill>
              <a:schemeClr val="accent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marL="0" marR="0" algn="ctr">
                <a:spcBef>
                  <a:spcPts val="0"/>
                </a:spcBef>
                <a:spcAft>
                  <a:spcPts val="0"/>
                </a:spcAft>
              </a:pPr>
              <a:r>
                <a:rPr lang="en-CA" sz="100" kern="1200" dirty="0">
                  <a:solidFill>
                    <a:srgbClr val="FFFFFF"/>
                  </a:solidFill>
                  <a:effectLst/>
                  <a:ea typeface="Times New Roman" panose="02020603050405020304" pitchFamily="18" charset="0"/>
                  <a:cs typeface="Times New Roman" panose="02020603050405020304" pitchFamily="18" charset="0"/>
                </a:rPr>
                <a:t>Query</a:t>
              </a:r>
              <a:endParaRPr lang="en-CA" sz="100" dirty="0">
                <a:effectLst/>
                <a:latin typeface="Times New Roman" panose="02020603050405020304" pitchFamily="18" charset="0"/>
                <a:ea typeface="Times New Roman" panose="02020603050405020304" pitchFamily="18" charset="0"/>
              </a:endParaRPr>
            </a:p>
          </p:txBody>
        </p:sp>
        <p:sp>
          <p:nvSpPr>
            <p:cNvPr id="61" name="Rectangle 40">
              <a:extLst>
                <a:ext uri="{FF2B5EF4-FFF2-40B4-BE49-F238E27FC236}">
                  <a16:creationId xmlns:a16="http://schemas.microsoft.com/office/drawing/2014/main" id="{73D715A0-07BA-4962-8205-0EA79B6D625A}"/>
                </a:ext>
              </a:extLst>
            </p:cNvPr>
            <p:cNvSpPr/>
            <p:nvPr/>
          </p:nvSpPr>
          <p:spPr>
            <a:xfrm>
              <a:off x="1079229" y="15032"/>
              <a:ext cx="3933645" cy="19800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sp>
          <p:nvSpPr>
            <p:cNvPr id="62" name="Flowchart: Magnetic Disk 41">
              <a:extLst>
                <a:ext uri="{FF2B5EF4-FFF2-40B4-BE49-F238E27FC236}">
                  <a16:creationId xmlns:a16="http://schemas.microsoft.com/office/drawing/2014/main" id="{CC314855-CD5C-4BAF-AAEA-82070F83E5DB}"/>
                </a:ext>
              </a:extLst>
            </p:cNvPr>
            <p:cNvSpPr/>
            <p:nvPr/>
          </p:nvSpPr>
          <p:spPr>
            <a:xfrm>
              <a:off x="1607525" y="219646"/>
              <a:ext cx="2856126" cy="1645381"/>
            </a:xfrm>
            <a:prstGeom prst="flowChartMagneticDisk">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grpSp>
          <p:nvGrpSpPr>
            <p:cNvPr id="63" name="Group 42">
              <a:extLst>
                <a:ext uri="{FF2B5EF4-FFF2-40B4-BE49-F238E27FC236}">
                  <a16:creationId xmlns:a16="http://schemas.microsoft.com/office/drawing/2014/main" id="{7AFD505C-40AC-4041-B49D-1662B9B39FE7}"/>
                </a:ext>
              </a:extLst>
            </p:cNvPr>
            <p:cNvGrpSpPr/>
            <p:nvPr/>
          </p:nvGrpSpPr>
          <p:grpSpPr>
            <a:xfrm>
              <a:off x="2252121" y="897704"/>
              <a:ext cx="1547088" cy="689246"/>
              <a:chOff x="2252121" y="897704"/>
              <a:chExt cx="1547088" cy="689246"/>
            </a:xfrm>
          </p:grpSpPr>
          <p:sp>
            <p:nvSpPr>
              <p:cNvPr id="64" name="Rectangle 43">
                <a:extLst>
                  <a:ext uri="{FF2B5EF4-FFF2-40B4-BE49-F238E27FC236}">
                    <a16:creationId xmlns:a16="http://schemas.microsoft.com/office/drawing/2014/main" id="{F175AD2F-F118-40FF-918D-5DE995D582D7}"/>
                  </a:ext>
                </a:extLst>
              </p:cNvPr>
              <p:cNvSpPr/>
              <p:nvPr/>
            </p:nvSpPr>
            <p:spPr>
              <a:xfrm>
                <a:off x="2688158" y="1162166"/>
                <a:ext cx="221226" cy="153425"/>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sp>
            <p:nvSpPr>
              <p:cNvPr id="65" name="Rectangle 44">
                <a:extLst>
                  <a:ext uri="{FF2B5EF4-FFF2-40B4-BE49-F238E27FC236}">
                    <a16:creationId xmlns:a16="http://schemas.microsoft.com/office/drawing/2014/main" id="{45511664-5506-464E-8174-26A94E6E6C65}"/>
                  </a:ext>
                </a:extLst>
              </p:cNvPr>
              <p:cNvSpPr/>
              <p:nvPr/>
            </p:nvSpPr>
            <p:spPr>
              <a:xfrm>
                <a:off x="3130215" y="1162166"/>
                <a:ext cx="221226" cy="153425"/>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sp>
            <p:nvSpPr>
              <p:cNvPr id="66" name="Rectangle 45">
                <a:extLst>
                  <a:ext uri="{FF2B5EF4-FFF2-40B4-BE49-F238E27FC236}">
                    <a16:creationId xmlns:a16="http://schemas.microsoft.com/office/drawing/2014/main" id="{8AF8DDB0-C5F7-49DD-9E6E-97933F5408C2}"/>
                  </a:ext>
                </a:extLst>
              </p:cNvPr>
              <p:cNvSpPr/>
              <p:nvPr/>
            </p:nvSpPr>
            <p:spPr>
              <a:xfrm>
                <a:off x="2688158" y="1426628"/>
                <a:ext cx="221226" cy="153425"/>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sp>
            <p:nvSpPr>
              <p:cNvPr id="67" name="Rectangle 46">
                <a:extLst>
                  <a:ext uri="{FF2B5EF4-FFF2-40B4-BE49-F238E27FC236}">
                    <a16:creationId xmlns:a16="http://schemas.microsoft.com/office/drawing/2014/main" id="{B77A1F1E-1BFC-49E3-B0B7-1E5D1851E448}"/>
                  </a:ext>
                </a:extLst>
              </p:cNvPr>
              <p:cNvSpPr/>
              <p:nvPr/>
            </p:nvSpPr>
            <p:spPr>
              <a:xfrm>
                <a:off x="3577983" y="1162789"/>
                <a:ext cx="221226" cy="153425"/>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sp>
            <p:nvSpPr>
              <p:cNvPr id="68" name="Rectangle 47">
                <a:extLst>
                  <a:ext uri="{FF2B5EF4-FFF2-40B4-BE49-F238E27FC236}">
                    <a16:creationId xmlns:a16="http://schemas.microsoft.com/office/drawing/2014/main" id="{93C2E806-318E-4F67-A11F-14A5EED7759D}"/>
                  </a:ext>
                </a:extLst>
              </p:cNvPr>
              <p:cNvSpPr/>
              <p:nvPr/>
            </p:nvSpPr>
            <p:spPr>
              <a:xfrm>
                <a:off x="3572351" y="1433525"/>
                <a:ext cx="221226" cy="153425"/>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sp>
            <p:nvSpPr>
              <p:cNvPr id="69" name="Rectangle 48">
                <a:extLst>
                  <a:ext uri="{FF2B5EF4-FFF2-40B4-BE49-F238E27FC236}">
                    <a16:creationId xmlns:a16="http://schemas.microsoft.com/office/drawing/2014/main" id="{1F92215C-7620-4D4C-ACD0-75A4D5A99243}"/>
                  </a:ext>
                </a:extLst>
              </p:cNvPr>
              <p:cNvSpPr/>
              <p:nvPr/>
            </p:nvSpPr>
            <p:spPr>
              <a:xfrm>
                <a:off x="2252121" y="1424203"/>
                <a:ext cx="221226" cy="153425"/>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sp>
            <p:nvSpPr>
              <p:cNvPr id="70" name="Rectangle 49">
                <a:extLst>
                  <a:ext uri="{FF2B5EF4-FFF2-40B4-BE49-F238E27FC236}">
                    <a16:creationId xmlns:a16="http://schemas.microsoft.com/office/drawing/2014/main" id="{955F9DD6-514A-4643-B330-7F7CE0D4DD81}"/>
                  </a:ext>
                </a:extLst>
              </p:cNvPr>
              <p:cNvSpPr/>
              <p:nvPr/>
            </p:nvSpPr>
            <p:spPr>
              <a:xfrm>
                <a:off x="2688158" y="897704"/>
                <a:ext cx="221226" cy="153425"/>
              </a:xfrm>
              <a:prstGeom prst="rect">
                <a:avLst/>
              </a:prstGeom>
              <a:solidFill>
                <a:schemeClr val="bg1">
                  <a:lumMod val="8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1050" dirty="0"/>
              </a:p>
            </p:txBody>
          </p:sp>
          <p:cxnSp>
            <p:nvCxnSpPr>
              <p:cNvPr id="71" name="Elbow Connector 50">
                <a:extLst>
                  <a:ext uri="{FF2B5EF4-FFF2-40B4-BE49-F238E27FC236}">
                    <a16:creationId xmlns:a16="http://schemas.microsoft.com/office/drawing/2014/main" id="{DD39D19E-759C-4F9F-A587-5FBEE97F818F}"/>
                  </a:ext>
                </a:extLst>
              </p:cNvPr>
              <p:cNvCxnSpPr>
                <a:stCxn id="67" idx="0"/>
                <a:endCxn id="70" idx="3"/>
              </p:cNvCxnSpPr>
              <p:nvPr/>
            </p:nvCxnSpPr>
            <p:spPr>
              <a:xfrm rot="16200000" flipV="1">
                <a:off x="3204805" y="678997"/>
                <a:ext cx="188372" cy="779213"/>
              </a:xfrm>
              <a:prstGeom prst="bentConnector2">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51">
                <a:extLst>
                  <a:ext uri="{FF2B5EF4-FFF2-40B4-BE49-F238E27FC236}">
                    <a16:creationId xmlns:a16="http://schemas.microsoft.com/office/drawing/2014/main" id="{13BEBC15-1230-4B9A-B70A-C373FDFDC605}"/>
                  </a:ext>
                </a:extLst>
              </p:cNvPr>
              <p:cNvCxnSpPr>
                <a:stCxn id="67" idx="1"/>
                <a:endCxn id="65" idx="3"/>
              </p:cNvCxnSpPr>
              <p:nvPr/>
            </p:nvCxnSpPr>
            <p:spPr>
              <a:xfrm rot="10800000">
                <a:off x="3351442" y="1238879"/>
                <a:ext cx="226543" cy="623"/>
              </a:xfrm>
              <a:prstGeom prst="bentConnector3">
                <a:avLst>
                  <a:gd name="adj1" fmla="val 50000"/>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52">
                <a:extLst>
                  <a:ext uri="{FF2B5EF4-FFF2-40B4-BE49-F238E27FC236}">
                    <a16:creationId xmlns:a16="http://schemas.microsoft.com/office/drawing/2014/main" id="{2D94F101-7064-4E02-A84A-2F9112346CF7}"/>
                  </a:ext>
                </a:extLst>
              </p:cNvPr>
              <p:cNvCxnSpPr>
                <a:stCxn id="65" idx="1"/>
                <a:endCxn id="66" idx="3"/>
              </p:cNvCxnSpPr>
              <p:nvPr/>
            </p:nvCxnSpPr>
            <p:spPr>
              <a:xfrm rot="10800000" flipV="1">
                <a:off x="2909385" y="1238877"/>
                <a:ext cx="220831" cy="264463"/>
              </a:xfrm>
              <a:prstGeom prst="bentConnector3">
                <a:avLst>
                  <a:gd name="adj1" fmla="val 50000"/>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53">
                <a:extLst>
                  <a:ext uri="{FF2B5EF4-FFF2-40B4-BE49-F238E27FC236}">
                    <a16:creationId xmlns:a16="http://schemas.microsoft.com/office/drawing/2014/main" id="{D76C8A36-9E25-48DA-A2A6-0F788FECAF21}"/>
                  </a:ext>
                </a:extLst>
              </p:cNvPr>
              <p:cNvCxnSpPr>
                <a:stCxn id="65" idx="2"/>
                <a:endCxn id="68" idx="1"/>
              </p:cNvCxnSpPr>
              <p:nvPr/>
            </p:nvCxnSpPr>
            <p:spPr>
              <a:xfrm rot="16200000" flipH="1">
                <a:off x="3309266" y="1247152"/>
                <a:ext cx="194646" cy="331522"/>
              </a:xfrm>
              <a:prstGeom prst="bentConnector2">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Elbow Connector 54">
                <a:extLst>
                  <a:ext uri="{FF2B5EF4-FFF2-40B4-BE49-F238E27FC236}">
                    <a16:creationId xmlns:a16="http://schemas.microsoft.com/office/drawing/2014/main" id="{0826D893-7C48-45E7-84DE-B768F5E82A7E}"/>
                  </a:ext>
                </a:extLst>
              </p:cNvPr>
              <p:cNvCxnSpPr>
                <a:stCxn id="64" idx="1"/>
                <a:endCxn id="69" idx="0"/>
              </p:cNvCxnSpPr>
              <p:nvPr/>
            </p:nvCxnSpPr>
            <p:spPr>
              <a:xfrm rot="10800000" flipV="1">
                <a:off x="2362736" y="1238878"/>
                <a:ext cx="325423" cy="185325"/>
              </a:xfrm>
              <a:prstGeom prst="bentConnector2">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55">
                <a:extLst>
                  <a:ext uri="{FF2B5EF4-FFF2-40B4-BE49-F238E27FC236}">
                    <a16:creationId xmlns:a16="http://schemas.microsoft.com/office/drawing/2014/main" id="{9B6F0E12-873B-4BC1-9F98-82798E72600E}"/>
                  </a:ext>
                </a:extLst>
              </p:cNvPr>
              <p:cNvCxnSpPr>
                <a:stCxn id="66" idx="1"/>
                <a:endCxn id="69" idx="3"/>
              </p:cNvCxnSpPr>
              <p:nvPr/>
            </p:nvCxnSpPr>
            <p:spPr>
              <a:xfrm rot="10800000">
                <a:off x="2473348" y="1500917"/>
                <a:ext cx="214811" cy="2425"/>
              </a:xfrm>
              <a:prstGeom prst="bentConnector3">
                <a:avLst>
                  <a:gd name="adj1" fmla="val 50000"/>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Elbow Connector 56">
                <a:extLst>
                  <a:ext uri="{FF2B5EF4-FFF2-40B4-BE49-F238E27FC236}">
                    <a16:creationId xmlns:a16="http://schemas.microsoft.com/office/drawing/2014/main" id="{53D89E57-906F-499C-93AD-EA198EC55005}"/>
                  </a:ext>
                </a:extLst>
              </p:cNvPr>
              <p:cNvCxnSpPr>
                <a:stCxn id="64" idx="3"/>
                <a:endCxn id="65" idx="1"/>
              </p:cNvCxnSpPr>
              <p:nvPr/>
            </p:nvCxnSpPr>
            <p:spPr>
              <a:xfrm>
                <a:off x="2909384" y="1238879"/>
                <a:ext cx="220831" cy="12700"/>
              </a:xfrm>
              <a:prstGeom prst="bentConnector3">
                <a:avLst>
                  <a:gd name="adj1" fmla="val 50000"/>
                </a:avLst>
              </a:prstGeom>
              <a:ln w="158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78" name="TextBox 77">
            <a:extLst>
              <a:ext uri="{FF2B5EF4-FFF2-40B4-BE49-F238E27FC236}">
                <a16:creationId xmlns:a16="http://schemas.microsoft.com/office/drawing/2014/main" id="{3A0EEA68-D703-4DC7-93AF-3F1F3FDEDEDB}"/>
              </a:ext>
            </a:extLst>
          </p:cNvPr>
          <p:cNvSpPr txBox="1"/>
          <p:nvPr/>
        </p:nvSpPr>
        <p:spPr>
          <a:xfrm>
            <a:off x="8578050" y="4192923"/>
            <a:ext cx="1776601" cy="215444"/>
          </a:xfrm>
          <a:prstGeom prst="rect">
            <a:avLst/>
          </a:prstGeom>
          <a:noFill/>
        </p:spPr>
        <p:txBody>
          <a:bodyPr wrap="square" rtlCol="0">
            <a:spAutoFit/>
          </a:bodyPr>
          <a:lstStyle/>
          <a:p>
            <a:pPr algn="ctr"/>
            <a:r>
              <a:rPr lang="en-US" sz="800" dirty="0"/>
              <a:t>Data Warehouse/Lake/Lakehouse</a:t>
            </a:r>
            <a:endParaRPr lang="en-CA" sz="800" dirty="0"/>
          </a:p>
        </p:txBody>
      </p:sp>
      <p:sp>
        <p:nvSpPr>
          <p:cNvPr id="79" name="TextBox 78">
            <a:extLst>
              <a:ext uri="{FF2B5EF4-FFF2-40B4-BE49-F238E27FC236}">
                <a16:creationId xmlns:a16="http://schemas.microsoft.com/office/drawing/2014/main" id="{119F6306-042A-432E-A2DE-1FA629855557}"/>
              </a:ext>
            </a:extLst>
          </p:cNvPr>
          <p:cNvSpPr txBox="1"/>
          <p:nvPr/>
        </p:nvSpPr>
        <p:spPr>
          <a:xfrm>
            <a:off x="11082965" y="5271898"/>
            <a:ext cx="332064" cy="215444"/>
          </a:xfrm>
          <a:prstGeom prst="rect">
            <a:avLst/>
          </a:prstGeom>
          <a:noFill/>
        </p:spPr>
        <p:txBody>
          <a:bodyPr wrap="square" rtlCol="0">
            <a:spAutoFit/>
          </a:bodyPr>
          <a:lstStyle/>
          <a:p>
            <a:pPr algn="ctr"/>
            <a:r>
              <a:rPr lang="en-US" sz="800" dirty="0"/>
              <a:t>AI</a:t>
            </a:r>
            <a:endParaRPr lang="en-CA" sz="800" dirty="0"/>
          </a:p>
        </p:txBody>
      </p:sp>
      <p:grpSp>
        <p:nvGrpSpPr>
          <p:cNvPr id="80" name="Group 79">
            <a:extLst>
              <a:ext uri="{FF2B5EF4-FFF2-40B4-BE49-F238E27FC236}">
                <a16:creationId xmlns:a16="http://schemas.microsoft.com/office/drawing/2014/main" id="{1F04DE7D-A71F-46DC-B736-E055DD2F20C3}"/>
              </a:ext>
            </a:extLst>
          </p:cNvPr>
          <p:cNvGrpSpPr/>
          <p:nvPr/>
        </p:nvGrpSpPr>
        <p:grpSpPr>
          <a:xfrm>
            <a:off x="10752740" y="4420940"/>
            <a:ext cx="1006642" cy="859675"/>
            <a:chOff x="931373" y="1196208"/>
            <a:chExt cx="4480849" cy="5025535"/>
          </a:xfrm>
        </p:grpSpPr>
        <p:sp>
          <p:nvSpPr>
            <p:cNvPr id="81" name="Rectangle 80">
              <a:extLst>
                <a:ext uri="{FF2B5EF4-FFF2-40B4-BE49-F238E27FC236}">
                  <a16:creationId xmlns:a16="http://schemas.microsoft.com/office/drawing/2014/main" id="{DA00F07E-6D3F-409B-B458-8201C9A10DA5}"/>
                </a:ext>
              </a:extLst>
            </p:cNvPr>
            <p:cNvSpPr/>
            <p:nvPr/>
          </p:nvSpPr>
          <p:spPr>
            <a:xfrm>
              <a:off x="931373" y="1196208"/>
              <a:ext cx="4480849" cy="49449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 dirty="0"/>
            </a:p>
          </p:txBody>
        </p:sp>
        <p:sp>
          <p:nvSpPr>
            <p:cNvPr id="82" name="Rectangle 81">
              <a:extLst>
                <a:ext uri="{FF2B5EF4-FFF2-40B4-BE49-F238E27FC236}">
                  <a16:creationId xmlns:a16="http://schemas.microsoft.com/office/drawing/2014/main" id="{5BBDA347-EFB7-4624-8873-D4B395261162}"/>
                </a:ext>
              </a:extLst>
            </p:cNvPr>
            <p:cNvSpPr/>
            <p:nvPr/>
          </p:nvSpPr>
          <p:spPr>
            <a:xfrm>
              <a:off x="1037545" y="1401146"/>
              <a:ext cx="4332630" cy="809645"/>
            </a:xfrm>
            <a:prstGeom prst="rect">
              <a:avLst/>
            </a:prstGeom>
          </p:spPr>
          <p:txBody>
            <a:bodyPr wrap="none">
              <a:spAutoFit/>
            </a:bodyPr>
            <a:lstStyle/>
            <a:p>
              <a:pPr algn="ctr"/>
              <a:r>
                <a:rPr lang="en-CA" sz="300" b="1" dirty="0">
                  <a:solidFill>
                    <a:schemeClr val="accent1"/>
                  </a:solidFill>
                </a:rPr>
                <a:t>Applied/ Narrow Artificial Intelligence (ANI)</a:t>
              </a:r>
            </a:p>
          </p:txBody>
        </p:sp>
        <p:sp>
          <p:nvSpPr>
            <p:cNvPr id="83" name="Oval 82">
              <a:extLst>
                <a:ext uri="{FF2B5EF4-FFF2-40B4-BE49-F238E27FC236}">
                  <a16:creationId xmlns:a16="http://schemas.microsoft.com/office/drawing/2014/main" id="{B94FD7DC-F1C8-46D2-8512-30434F2397D0}"/>
                </a:ext>
              </a:extLst>
            </p:cNvPr>
            <p:cNvSpPr/>
            <p:nvPr/>
          </p:nvSpPr>
          <p:spPr>
            <a:xfrm>
              <a:off x="1967437" y="2416446"/>
              <a:ext cx="2345913" cy="1900806"/>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 dirty="0"/>
            </a:p>
          </p:txBody>
        </p:sp>
        <p:sp>
          <p:nvSpPr>
            <p:cNvPr id="84" name="Oval 83">
              <a:extLst>
                <a:ext uri="{FF2B5EF4-FFF2-40B4-BE49-F238E27FC236}">
                  <a16:creationId xmlns:a16="http://schemas.microsoft.com/office/drawing/2014/main" id="{B7433FA5-3485-42AF-BB7E-1A22790D4600}"/>
                </a:ext>
              </a:extLst>
            </p:cNvPr>
            <p:cNvSpPr/>
            <p:nvPr/>
          </p:nvSpPr>
          <p:spPr>
            <a:xfrm>
              <a:off x="2632281" y="3275350"/>
              <a:ext cx="1256862" cy="2603681"/>
            </a:xfrm>
            <a:prstGeom prst="ellipse">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 dirty="0"/>
            </a:p>
          </p:txBody>
        </p:sp>
        <p:sp>
          <p:nvSpPr>
            <p:cNvPr id="85" name="Rectangle 84">
              <a:extLst>
                <a:ext uri="{FF2B5EF4-FFF2-40B4-BE49-F238E27FC236}">
                  <a16:creationId xmlns:a16="http://schemas.microsoft.com/office/drawing/2014/main" id="{E09978B3-91A8-43CC-B732-6D8858B89102}"/>
                </a:ext>
              </a:extLst>
            </p:cNvPr>
            <p:cNvSpPr/>
            <p:nvPr/>
          </p:nvSpPr>
          <p:spPr>
            <a:xfrm>
              <a:off x="2691936" y="2643612"/>
              <a:ext cx="1214902" cy="1619296"/>
            </a:xfrm>
            <a:prstGeom prst="rect">
              <a:avLst/>
            </a:prstGeom>
          </p:spPr>
          <p:txBody>
            <a:bodyPr wrap="square">
              <a:spAutoFit/>
            </a:bodyPr>
            <a:lstStyle/>
            <a:p>
              <a:pPr algn="ctr"/>
              <a:r>
                <a:rPr lang="en-CA" sz="300" b="1" dirty="0">
                  <a:solidFill>
                    <a:schemeClr val="bg2"/>
                  </a:solidFill>
                </a:rPr>
                <a:t>Machine Learning</a:t>
              </a:r>
            </a:p>
          </p:txBody>
        </p:sp>
        <p:sp>
          <p:nvSpPr>
            <p:cNvPr id="86" name="Rectangle 85">
              <a:extLst>
                <a:ext uri="{FF2B5EF4-FFF2-40B4-BE49-F238E27FC236}">
                  <a16:creationId xmlns:a16="http://schemas.microsoft.com/office/drawing/2014/main" id="{86A2E0E0-1CC1-432F-86DF-51CE815324F3}"/>
                </a:ext>
              </a:extLst>
            </p:cNvPr>
            <p:cNvSpPr/>
            <p:nvPr/>
          </p:nvSpPr>
          <p:spPr>
            <a:xfrm>
              <a:off x="2647721" y="4932095"/>
              <a:ext cx="1214902" cy="809645"/>
            </a:xfrm>
            <a:prstGeom prst="rect">
              <a:avLst/>
            </a:prstGeom>
          </p:spPr>
          <p:txBody>
            <a:bodyPr wrap="square">
              <a:spAutoFit/>
            </a:bodyPr>
            <a:lstStyle/>
            <a:p>
              <a:pPr algn="ctr"/>
              <a:r>
                <a:rPr lang="en-CA" sz="300" b="1" dirty="0">
                  <a:solidFill>
                    <a:schemeClr val="bg2"/>
                  </a:solidFill>
                </a:rPr>
                <a:t>NLP</a:t>
              </a:r>
            </a:p>
          </p:txBody>
        </p:sp>
        <p:sp>
          <p:nvSpPr>
            <p:cNvPr id="87" name="Oval 86">
              <a:extLst>
                <a:ext uri="{FF2B5EF4-FFF2-40B4-BE49-F238E27FC236}">
                  <a16:creationId xmlns:a16="http://schemas.microsoft.com/office/drawing/2014/main" id="{1F3CB5F8-90B1-4F22-BD5A-DD6244A3197D}"/>
                </a:ext>
              </a:extLst>
            </p:cNvPr>
            <p:cNvSpPr/>
            <p:nvPr/>
          </p:nvSpPr>
          <p:spPr>
            <a:xfrm rot="3083867" flipH="1">
              <a:off x="1712411" y="2906727"/>
              <a:ext cx="1256862" cy="2603681"/>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 dirty="0"/>
            </a:p>
          </p:txBody>
        </p:sp>
        <p:sp>
          <p:nvSpPr>
            <p:cNvPr id="88" name="Rectangle 87">
              <a:extLst>
                <a:ext uri="{FF2B5EF4-FFF2-40B4-BE49-F238E27FC236}">
                  <a16:creationId xmlns:a16="http://schemas.microsoft.com/office/drawing/2014/main" id="{15C41C6E-36C0-4DC0-A781-A665A89AB370}"/>
                </a:ext>
              </a:extLst>
            </p:cNvPr>
            <p:cNvSpPr/>
            <p:nvPr/>
          </p:nvSpPr>
          <p:spPr>
            <a:xfrm>
              <a:off x="1455805" y="4332567"/>
              <a:ext cx="1214902" cy="1889176"/>
            </a:xfrm>
            <a:prstGeom prst="rect">
              <a:avLst/>
            </a:prstGeom>
          </p:spPr>
          <p:txBody>
            <a:bodyPr wrap="square">
              <a:spAutoFit/>
            </a:bodyPr>
            <a:lstStyle/>
            <a:p>
              <a:pPr algn="ctr"/>
              <a:r>
                <a:rPr lang="en-CA" sz="300" b="1" dirty="0">
                  <a:solidFill>
                    <a:schemeClr val="bg2"/>
                  </a:solidFill>
                </a:rPr>
                <a:t>Computer Vision</a:t>
              </a:r>
            </a:p>
          </p:txBody>
        </p:sp>
        <p:sp>
          <p:nvSpPr>
            <p:cNvPr id="89" name="Oval 88">
              <a:extLst>
                <a:ext uri="{FF2B5EF4-FFF2-40B4-BE49-F238E27FC236}">
                  <a16:creationId xmlns:a16="http://schemas.microsoft.com/office/drawing/2014/main" id="{41ACEDC8-DE56-446E-B93B-DFA8443C9BA7}"/>
                </a:ext>
              </a:extLst>
            </p:cNvPr>
            <p:cNvSpPr/>
            <p:nvPr/>
          </p:nvSpPr>
          <p:spPr>
            <a:xfrm rot="18516133">
              <a:off x="3374323" y="2918228"/>
              <a:ext cx="1256862" cy="2603681"/>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 dirty="0"/>
            </a:p>
          </p:txBody>
        </p:sp>
        <p:sp>
          <p:nvSpPr>
            <p:cNvPr id="90" name="Rectangle 89">
              <a:extLst>
                <a:ext uri="{FF2B5EF4-FFF2-40B4-BE49-F238E27FC236}">
                  <a16:creationId xmlns:a16="http://schemas.microsoft.com/office/drawing/2014/main" id="{B7A26693-76BD-4014-8AC7-E6973C741BBA}"/>
                </a:ext>
              </a:extLst>
            </p:cNvPr>
            <p:cNvSpPr/>
            <p:nvPr/>
          </p:nvSpPr>
          <p:spPr>
            <a:xfrm>
              <a:off x="3927625" y="4670668"/>
              <a:ext cx="1214902" cy="809645"/>
            </a:xfrm>
            <a:prstGeom prst="rect">
              <a:avLst/>
            </a:prstGeom>
          </p:spPr>
          <p:txBody>
            <a:bodyPr wrap="square">
              <a:spAutoFit/>
            </a:bodyPr>
            <a:lstStyle/>
            <a:p>
              <a:pPr algn="ctr"/>
              <a:r>
                <a:rPr lang="en-CA" sz="300" b="1" dirty="0">
                  <a:solidFill>
                    <a:schemeClr val="bg2"/>
                  </a:solidFill>
                </a:rPr>
                <a:t>RPA</a:t>
              </a:r>
            </a:p>
          </p:txBody>
        </p:sp>
        <p:sp>
          <p:nvSpPr>
            <p:cNvPr id="91" name="Flowchart: Connector 90">
              <a:extLst>
                <a:ext uri="{FF2B5EF4-FFF2-40B4-BE49-F238E27FC236}">
                  <a16:creationId xmlns:a16="http://schemas.microsoft.com/office/drawing/2014/main" id="{7FB751D5-F8F6-4C51-AE6E-5D2693F0D141}"/>
                </a:ext>
              </a:extLst>
            </p:cNvPr>
            <p:cNvSpPr/>
            <p:nvPr/>
          </p:nvSpPr>
          <p:spPr>
            <a:xfrm>
              <a:off x="1327462" y="1924703"/>
              <a:ext cx="1451286" cy="1437187"/>
            </a:xfrm>
            <a:prstGeom prst="flowChartConnector">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0" dirty="0"/>
            </a:p>
          </p:txBody>
        </p:sp>
        <p:sp>
          <p:nvSpPr>
            <p:cNvPr id="92" name="Rectangle 91">
              <a:extLst>
                <a:ext uri="{FF2B5EF4-FFF2-40B4-BE49-F238E27FC236}">
                  <a16:creationId xmlns:a16="http://schemas.microsoft.com/office/drawing/2014/main" id="{8F59EDC2-65C3-4E04-8221-E5E7F7CC6B25}"/>
                </a:ext>
              </a:extLst>
            </p:cNvPr>
            <p:cNvSpPr/>
            <p:nvPr/>
          </p:nvSpPr>
          <p:spPr>
            <a:xfrm>
              <a:off x="1417382" y="2447396"/>
              <a:ext cx="1214902" cy="1079531"/>
            </a:xfrm>
            <a:prstGeom prst="rect">
              <a:avLst/>
            </a:prstGeom>
          </p:spPr>
          <p:txBody>
            <a:bodyPr wrap="square">
              <a:spAutoFit/>
            </a:bodyPr>
            <a:lstStyle/>
            <a:p>
              <a:pPr algn="ctr"/>
              <a:r>
                <a:rPr lang="en-CA" sz="300" b="1" dirty="0">
                  <a:solidFill>
                    <a:schemeClr val="bg2"/>
                  </a:solidFill>
                </a:rPr>
                <a:t>Robotics</a:t>
              </a:r>
            </a:p>
          </p:txBody>
        </p:sp>
      </p:grpSp>
      <p:pic>
        <p:nvPicPr>
          <p:cNvPr id="93" name="Picture 92">
            <a:extLst>
              <a:ext uri="{FF2B5EF4-FFF2-40B4-BE49-F238E27FC236}">
                <a16:creationId xmlns:a16="http://schemas.microsoft.com/office/drawing/2014/main" id="{DEAD29D8-A048-4DA9-9018-EE800D204AA2}"/>
              </a:ext>
            </a:extLst>
          </p:cNvPr>
          <p:cNvPicPr>
            <a:picLocks noChangeAspect="1"/>
          </p:cNvPicPr>
          <p:nvPr/>
        </p:nvPicPr>
        <p:blipFill>
          <a:blip r:embed="rId4">
            <a:duotone>
              <a:schemeClr val="accent1">
                <a:shade val="45000"/>
                <a:satMod val="135000"/>
              </a:schemeClr>
              <a:prstClr val="white"/>
            </a:duotone>
          </a:blip>
          <a:stretch>
            <a:fillRect/>
          </a:stretch>
        </p:blipFill>
        <p:spPr>
          <a:xfrm>
            <a:off x="607817" y="4589145"/>
            <a:ext cx="1004212" cy="983363"/>
          </a:xfrm>
          <a:prstGeom prst="rect">
            <a:avLst/>
          </a:prstGeom>
        </p:spPr>
      </p:pic>
      <p:sp>
        <p:nvSpPr>
          <p:cNvPr id="94" name="TextBox 93">
            <a:extLst>
              <a:ext uri="{FF2B5EF4-FFF2-40B4-BE49-F238E27FC236}">
                <a16:creationId xmlns:a16="http://schemas.microsoft.com/office/drawing/2014/main" id="{305963FE-5657-4DDB-B8D5-3E94C116F977}"/>
              </a:ext>
            </a:extLst>
          </p:cNvPr>
          <p:cNvSpPr txBox="1"/>
          <p:nvPr/>
        </p:nvSpPr>
        <p:spPr>
          <a:xfrm>
            <a:off x="2366284" y="4894245"/>
            <a:ext cx="1063599" cy="215444"/>
          </a:xfrm>
          <a:prstGeom prst="rect">
            <a:avLst/>
          </a:prstGeom>
          <a:noFill/>
        </p:spPr>
        <p:txBody>
          <a:bodyPr wrap="square" rtlCol="0">
            <a:spAutoFit/>
          </a:bodyPr>
          <a:lstStyle/>
          <a:p>
            <a:pPr algn="ctr"/>
            <a:r>
              <a:rPr lang="en-US" sz="800" dirty="0"/>
              <a:t>Data Governance</a:t>
            </a:r>
            <a:endParaRPr lang="en-CA" sz="800" dirty="0"/>
          </a:p>
        </p:txBody>
      </p:sp>
      <p:grpSp>
        <p:nvGrpSpPr>
          <p:cNvPr id="95" name="Group 94">
            <a:extLst>
              <a:ext uri="{FF2B5EF4-FFF2-40B4-BE49-F238E27FC236}">
                <a16:creationId xmlns:a16="http://schemas.microsoft.com/office/drawing/2014/main" id="{402E1B52-19F1-4DA2-A68C-8725E30CDB57}"/>
              </a:ext>
            </a:extLst>
          </p:cNvPr>
          <p:cNvGrpSpPr/>
          <p:nvPr/>
        </p:nvGrpSpPr>
        <p:grpSpPr>
          <a:xfrm>
            <a:off x="2329090" y="3789190"/>
            <a:ext cx="1142252" cy="1142835"/>
            <a:chOff x="3526970" y="1431758"/>
            <a:chExt cx="5029202" cy="5029200"/>
          </a:xfrm>
        </p:grpSpPr>
        <p:sp>
          <p:nvSpPr>
            <p:cNvPr id="96" name="Freeform 48">
              <a:extLst>
                <a:ext uri="{FF2B5EF4-FFF2-40B4-BE49-F238E27FC236}">
                  <a16:creationId xmlns:a16="http://schemas.microsoft.com/office/drawing/2014/main" id="{451AE85D-7875-4F93-A309-E0F3EB61A84A}"/>
                </a:ext>
              </a:extLst>
            </p:cNvPr>
            <p:cNvSpPr/>
            <p:nvPr/>
          </p:nvSpPr>
          <p:spPr>
            <a:xfrm>
              <a:off x="5331707" y="1431758"/>
              <a:ext cx="2455727" cy="1692397"/>
            </a:xfrm>
            <a:custGeom>
              <a:avLst/>
              <a:gdLst>
                <a:gd name="connsiteX0" fmla="*/ 1419727 w 4911453"/>
                <a:gd name="connsiteY0" fmla="*/ 0 h 3384793"/>
                <a:gd name="connsiteX1" fmla="*/ 1508755 w 4911453"/>
                <a:gd name="connsiteY1" fmla="*/ 4496 h 3384793"/>
                <a:gd name="connsiteX2" fmla="*/ 1508755 w 4911453"/>
                <a:gd name="connsiteY2" fmla="*/ 2251 h 3384793"/>
                <a:gd name="connsiteX3" fmla="*/ 1678528 w 4911453"/>
                <a:gd name="connsiteY3" fmla="*/ 6544 h 3384793"/>
                <a:gd name="connsiteX4" fmla="*/ 4801246 w 4911453"/>
                <a:gd name="connsiteY4" fmla="*/ 1306495 h 3384793"/>
                <a:gd name="connsiteX5" fmla="*/ 4911453 w 4911453"/>
                <a:gd name="connsiteY5" fmla="*/ 1411568 h 3384793"/>
                <a:gd name="connsiteX6" fmla="*/ 4909775 w 4911453"/>
                <a:gd name="connsiteY6" fmla="*/ 1413246 h 3384793"/>
                <a:gd name="connsiteX7" fmla="*/ 4868081 w 4911453"/>
                <a:gd name="connsiteY7" fmla="*/ 1375560 h 3384793"/>
                <a:gd name="connsiteX8" fmla="*/ 2968110 w 4911453"/>
                <a:gd name="connsiteY8" fmla="*/ 1473020 h 3384793"/>
                <a:gd name="connsiteX9" fmla="*/ 2876361 w 4911453"/>
                <a:gd name="connsiteY9" fmla="*/ 1573890 h 3384793"/>
                <a:gd name="connsiteX10" fmla="*/ 2819094 w 4911453"/>
                <a:gd name="connsiteY10" fmla="*/ 1650267 h 3384793"/>
                <a:gd name="connsiteX11" fmla="*/ 2810610 w 4911453"/>
                <a:gd name="connsiteY11" fmla="*/ 1705852 h 3384793"/>
                <a:gd name="connsiteX12" fmla="*/ 2596987 w 4911453"/>
                <a:gd name="connsiteY12" fmla="*/ 2213510 h 3384793"/>
                <a:gd name="connsiteX13" fmla="*/ 2572121 w 4911453"/>
                <a:gd name="connsiteY13" fmla="*/ 2246763 h 3384793"/>
                <a:gd name="connsiteX14" fmla="*/ 2565708 w 4911453"/>
                <a:gd name="connsiteY14" fmla="*/ 2281556 h 3384793"/>
                <a:gd name="connsiteX15" fmla="*/ 2870650 w 4911453"/>
                <a:gd name="connsiteY15" fmla="*/ 3372991 h 3384793"/>
                <a:gd name="connsiteX16" fmla="*/ 2881317 w 4911453"/>
                <a:gd name="connsiteY16" fmla="*/ 3384793 h 3384793"/>
                <a:gd name="connsiteX17" fmla="*/ 2817559 w 4911453"/>
                <a:gd name="connsiteY17" fmla="*/ 3326846 h 3384793"/>
                <a:gd name="connsiteX18" fmla="*/ 1415693 w 4911453"/>
                <a:gd name="connsiteY18" fmla="*/ 2823589 h 3384793"/>
                <a:gd name="connsiteX19" fmla="*/ 1267631 w 4911453"/>
                <a:gd name="connsiteY19" fmla="*/ 2831066 h 3384793"/>
                <a:gd name="connsiteX20" fmla="*/ 1133602 w 4911453"/>
                <a:gd name="connsiteY20" fmla="*/ 2810611 h 3384793"/>
                <a:gd name="connsiteX21" fmla="*/ 0 w 4911453"/>
                <a:gd name="connsiteY21" fmla="*/ 1419727 h 3384793"/>
                <a:gd name="connsiteX22" fmla="*/ 1419727 w 4911453"/>
                <a:gd name="connsiteY22" fmla="*/ 0 h 338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1453" h="3384793">
                  <a:moveTo>
                    <a:pt x="1419727" y="0"/>
                  </a:moveTo>
                  <a:lnTo>
                    <a:pt x="1508755" y="4496"/>
                  </a:lnTo>
                  <a:lnTo>
                    <a:pt x="1508755" y="2251"/>
                  </a:lnTo>
                  <a:lnTo>
                    <a:pt x="1678528" y="6544"/>
                  </a:lnTo>
                  <a:cubicBezTo>
                    <a:pt x="2878589" y="67375"/>
                    <a:pt x="3967666" y="548864"/>
                    <a:pt x="4801246" y="1306495"/>
                  </a:cubicBezTo>
                  <a:lnTo>
                    <a:pt x="4911453" y="1411568"/>
                  </a:lnTo>
                  <a:lnTo>
                    <a:pt x="4909775" y="1413246"/>
                  </a:lnTo>
                  <a:lnTo>
                    <a:pt x="4868081" y="1375560"/>
                  </a:lnTo>
                  <a:cubicBezTo>
                    <a:pt x="4310449" y="920747"/>
                    <a:pt x="3487896" y="953234"/>
                    <a:pt x="2968110" y="1473020"/>
                  </a:cubicBezTo>
                  <a:cubicBezTo>
                    <a:pt x="2935623" y="1505507"/>
                    <a:pt x="2905040" y="1539176"/>
                    <a:pt x="2876361" y="1573890"/>
                  </a:cubicBezTo>
                  <a:lnTo>
                    <a:pt x="2819094" y="1650267"/>
                  </a:lnTo>
                  <a:lnTo>
                    <a:pt x="2810610" y="1705852"/>
                  </a:lnTo>
                  <a:cubicBezTo>
                    <a:pt x="2772786" y="1890694"/>
                    <a:pt x="2699041" y="2062450"/>
                    <a:pt x="2596987" y="2213510"/>
                  </a:cubicBezTo>
                  <a:lnTo>
                    <a:pt x="2572121" y="2246763"/>
                  </a:lnTo>
                  <a:lnTo>
                    <a:pt x="2565708" y="2281556"/>
                  </a:lnTo>
                  <a:cubicBezTo>
                    <a:pt x="2513171" y="2661833"/>
                    <a:pt x="2614818" y="3059323"/>
                    <a:pt x="2870650" y="3372991"/>
                  </a:cubicBezTo>
                  <a:lnTo>
                    <a:pt x="2881317" y="3384793"/>
                  </a:lnTo>
                  <a:lnTo>
                    <a:pt x="2817559" y="3326846"/>
                  </a:lnTo>
                  <a:cubicBezTo>
                    <a:pt x="2436600" y="3012451"/>
                    <a:pt x="1948202" y="2823589"/>
                    <a:pt x="1415693" y="2823589"/>
                  </a:cubicBezTo>
                  <a:lnTo>
                    <a:pt x="1267631" y="2831066"/>
                  </a:lnTo>
                  <a:lnTo>
                    <a:pt x="1133602" y="2810611"/>
                  </a:lnTo>
                  <a:cubicBezTo>
                    <a:pt x="486657" y="2678226"/>
                    <a:pt x="0" y="2105810"/>
                    <a:pt x="0" y="1419727"/>
                  </a:cubicBezTo>
                  <a:cubicBezTo>
                    <a:pt x="0" y="635633"/>
                    <a:pt x="635633" y="0"/>
                    <a:pt x="1419727"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7" name="Freeform 46">
              <a:extLst>
                <a:ext uri="{FF2B5EF4-FFF2-40B4-BE49-F238E27FC236}">
                  <a16:creationId xmlns:a16="http://schemas.microsoft.com/office/drawing/2014/main" id="{7D134A5F-7A1D-4A3A-9C91-9FB7121DD655}"/>
                </a:ext>
              </a:extLst>
            </p:cNvPr>
            <p:cNvSpPr/>
            <p:nvPr/>
          </p:nvSpPr>
          <p:spPr>
            <a:xfrm>
              <a:off x="6607848" y="1960353"/>
              <a:ext cx="1947196" cy="1941491"/>
            </a:xfrm>
            <a:custGeom>
              <a:avLst/>
              <a:gdLst>
                <a:gd name="connsiteX0" fmla="*/ 1419727 w 3894391"/>
                <a:gd name="connsiteY0" fmla="*/ 0 h 3882982"/>
                <a:gd name="connsiteX1" fmla="*/ 2423625 w 3894391"/>
                <a:gd name="connsiteY1" fmla="*/ 415828 h 3882982"/>
                <a:gd name="connsiteX2" fmla="*/ 2483399 w 3894391"/>
                <a:gd name="connsiteY2" fmla="*/ 481961 h 3882982"/>
                <a:gd name="connsiteX3" fmla="*/ 2485077 w 3894391"/>
                <a:gd name="connsiteY3" fmla="*/ 480283 h 3882982"/>
                <a:gd name="connsiteX4" fmla="*/ 2590149 w 3894391"/>
                <a:gd name="connsiteY4" fmla="*/ 590490 h 3882982"/>
                <a:gd name="connsiteX5" fmla="*/ 3890099 w 3894391"/>
                <a:gd name="connsiteY5" fmla="*/ 3713208 h 3882982"/>
                <a:gd name="connsiteX6" fmla="*/ 3894391 w 3894391"/>
                <a:gd name="connsiteY6" fmla="*/ 3882982 h 3882982"/>
                <a:gd name="connsiteX7" fmla="*/ 3892149 w 3894391"/>
                <a:gd name="connsiteY7" fmla="*/ 3882982 h 3882982"/>
                <a:gd name="connsiteX8" fmla="*/ 3889315 w 3894391"/>
                <a:gd name="connsiteY8" fmla="*/ 3826850 h 3882982"/>
                <a:gd name="connsiteX9" fmla="*/ 2476918 w 3894391"/>
                <a:gd name="connsiteY9" fmla="*/ 2552282 h 3882982"/>
                <a:gd name="connsiteX10" fmla="*/ 2340716 w 3894391"/>
                <a:gd name="connsiteY10" fmla="*/ 2558731 h 3882982"/>
                <a:gd name="connsiteX11" fmla="*/ 2246213 w 3894391"/>
                <a:gd name="connsiteY11" fmla="*/ 2572244 h 3882982"/>
                <a:gd name="connsiteX12" fmla="*/ 2200909 w 3894391"/>
                <a:gd name="connsiteY12" fmla="*/ 2605551 h 3882982"/>
                <a:gd name="connsiteX13" fmla="*/ 1690886 w 3894391"/>
                <a:gd name="connsiteY13" fmla="*/ 2813466 h 3882982"/>
                <a:gd name="connsiteX14" fmla="*/ 1649791 w 3894391"/>
                <a:gd name="connsiteY14" fmla="*/ 2819396 h 3882982"/>
                <a:gd name="connsiteX15" fmla="*/ 1620656 w 3894391"/>
                <a:gd name="connsiteY15" fmla="*/ 2839462 h 3882982"/>
                <a:gd name="connsiteX16" fmla="*/ 1064521 w 3894391"/>
                <a:gd name="connsiteY16" fmla="*/ 3826850 h 3882982"/>
                <a:gd name="connsiteX17" fmla="*/ 1062280 w 3894391"/>
                <a:gd name="connsiteY17" fmla="*/ 3871227 h 3882982"/>
                <a:gd name="connsiteX18" fmla="*/ 1055903 w 3894391"/>
                <a:gd name="connsiteY18" fmla="*/ 3744936 h 3882982"/>
                <a:gd name="connsiteX19" fmla="*/ 421783 w 3894391"/>
                <a:gd name="connsiteY19" fmla="*/ 2411898 h 3882982"/>
                <a:gd name="connsiteX20" fmla="*/ 329042 w 3894391"/>
                <a:gd name="connsiteY20" fmla="*/ 2327610 h 3882982"/>
                <a:gd name="connsiteX21" fmla="*/ 318368 w 3894391"/>
                <a:gd name="connsiteY21" fmla="*/ 2315800 h 3882982"/>
                <a:gd name="connsiteX22" fmla="*/ 415828 w 3894391"/>
                <a:gd name="connsiteY22" fmla="*/ 415828 h 3882982"/>
                <a:gd name="connsiteX23" fmla="*/ 1419727 w 3894391"/>
                <a:gd name="connsiteY23" fmla="*/ 0 h 388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94391" h="3882982">
                  <a:moveTo>
                    <a:pt x="1419727" y="0"/>
                  </a:moveTo>
                  <a:cubicBezTo>
                    <a:pt x="1783066" y="0"/>
                    <a:pt x="2146406" y="138609"/>
                    <a:pt x="2423625" y="415828"/>
                  </a:cubicBezTo>
                  <a:lnTo>
                    <a:pt x="2483399" y="481961"/>
                  </a:lnTo>
                  <a:lnTo>
                    <a:pt x="2485077" y="480283"/>
                  </a:lnTo>
                  <a:lnTo>
                    <a:pt x="2590149" y="590490"/>
                  </a:lnTo>
                  <a:cubicBezTo>
                    <a:pt x="3347780" y="1424070"/>
                    <a:pt x="3829267" y="2513148"/>
                    <a:pt x="3890099" y="3713208"/>
                  </a:cubicBezTo>
                  <a:lnTo>
                    <a:pt x="3894391" y="3882982"/>
                  </a:lnTo>
                  <a:lnTo>
                    <a:pt x="3892149" y="3882982"/>
                  </a:lnTo>
                  <a:lnTo>
                    <a:pt x="3889315" y="3826850"/>
                  </a:lnTo>
                  <a:cubicBezTo>
                    <a:pt x="3816611" y="3110944"/>
                    <a:pt x="3212006" y="2552282"/>
                    <a:pt x="2476918" y="2552282"/>
                  </a:cubicBezTo>
                  <a:cubicBezTo>
                    <a:pt x="2430975" y="2552282"/>
                    <a:pt x="2385542" y="2554465"/>
                    <a:pt x="2340716" y="2558731"/>
                  </a:cubicBezTo>
                  <a:lnTo>
                    <a:pt x="2246213" y="2572244"/>
                  </a:lnTo>
                  <a:lnTo>
                    <a:pt x="2200909" y="2605551"/>
                  </a:lnTo>
                  <a:cubicBezTo>
                    <a:pt x="2043460" y="2709508"/>
                    <a:pt x="1869864" y="2778813"/>
                    <a:pt x="1690886" y="2813466"/>
                  </a:cubicBezTo>
                  <a:lnTo>
                    <a:pt x="1649791" y="2819396"/>
                  </a:lnTo>
                  <a:lnTo>
                    <a:pt x="1620656" y="2839462"/>
                  </a:lnTo>
                  <a:cubicBezTo>
                    <a:pt x="1314610" y="3071209"/>
                    <a:pt x="1105417" y="3424153"/>
                    <a:pt x="1064521" y="3826850"/>
                  </a:cubicBezTo>
                  <a:lnTo>
                    <a:pt x="1062280" y="3871227"/>
                  </a:lnTo>
                  <a:lnTo>
                    <a:pt x="1055903" y="3744936"/>
                  </a:lnTo>
                  <a:cubicBezTo>
                    <a:pt x="1003235" y="3226323"/>
                    <a:pt x="770752" y="2760867"/>
                    <a:pt x="421783" y="2411898"/>
                  </a:cubicBezTo>
                  <a:lnTo>
                    <a:pt x="329042" y="2327610"/>
                  </a:lnTo>
                  <a:lnTo>
                    <a:pt x="318368" y="2315800"/>
                  </a:lnTo>
                  <a:cubicBezTo>
                    <a:pt x="-136444" y="1758169"/>
                    <a:pt x="-103958" y="935615"/>
                    <a:pt x="415828" y="415828"/>
                  </a:cubicBezTo>
                  <a:cubicBezTo>
                    <a:pt x="693047" y="138609"/>
                    <a:pt x="1056387" y="0"/>
                    <a:pt x="1419727"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8" name="Freeform 44">
              <a:extLst>
                <a:ext uri="{FF2B5EF4-FFF2-40B4-BE49-F238E27FC236}">
                  <a16:creationId xmlns:a16="http://schemas.microsoft.com/office/drawing/2014/main" id="{F4E025BB-2B85-4E23-B9EF-DF038E997360}"/>
                </a:ext>
              </a:extLst>
            </p:cNvPr>
            <p:cNvSpPr/>
            <p:nvPr/>
          </p:nvSpPr>
          <p:spPr>
            <a:xfrm>
              <a:off x="6853433" y="3236495"/>
              <a:ext cx="1702739" cy="2455727"/>
            </a:xfrm>
            <a:custGeom>
              <a:avLst/>
              <a:gdLst>
                <a:gd name="connsiteX0" fmla="*/ 1985750 w 3405477"/>
                <a:gd name="connsiteY0" fmla="*/ 0 h 4911454"/>
                <a:gd name="connsiteX1" fmla="*/ 3405477 w 3405477"/>
                <a:gd name="connsiteY1" fmla="*/ 1419727 h 4911454"/>
                <a:gd name="connsiteX2" fmla="*/ 3400981 w 3405477"/>
                <a:gd name="connsiteY2" fmla="*/ 1508756 h 4911454"/>
                <a:gd name="connsiteX3" fmla="*/ 3403223 w 3405477"/>
                <a:gd name="connsiteY3" fmla="*/ 1508756 h 4911454"/>
                <a:gd name="connsiteX4" fmla="*/ 3398931 w 3405477"/>
                <a:gd name="connsiteY4" fmla="*/ 1678529 h 4911454"/>
                <a:gd name="connsiteX5" fmla="*/ 2098981 w 3405477"/>
                <a:gd name="connsiteY5" fmla="*/ 4801247 h 4911454"/>
                <a:gd name="connsiteX6" fmla="*/ 1993909 w 3405477"/>
                <a:gd name="connsiteY6" fmla="*/ 4911454 h 4911454"/>
                <a:gd name="connsiteX7" fmla="*/ 1992232 w 3405477"/>
                <a:gd name="connsiteY7" fmla="*/ 4909777 h 4911454"/>
                <a:gd name="connsiteX8" fmla="*/ 2029917 w 3405477"/>
                <a:gd name="connsiteY8" fmla="*/ 4868083 h 4911454"/>
                <a:gd name="connsiteX9" fmla="*/ 2109484 w 3405477"/>
                <a:gd name="connsiteY9" fmla="*/ 4760561 h 4911454"/>
                <a:gd name="connsiteX10" fmla="*/ 2111867 w 3405477"/>
                <a:gd name="connsiteY10" fmla="*/ 4756612 h 4911454"/>
                <a:gd name="connsiteX11" fmla="*/ 2114382 w 3405477"/>
                <a:gd name="connsiteY11" fmla="*/ 4753192 h 4911454"/>
                <a:gd name="connsiteX12" fmla="*/ 2135383 w 3405477"/>
                <a:gd name="connsiteY12" fmla="*/ 4717653 h 4911454"/>
                <a:gd name="connsiteX13" fmla="*/ 2177629 w 3405477"/>
                <a:gd name="connsiteY13" fmla="*/ 4647662 h 4911454"/>
                <a:gd name="connsiteX14" fmla="*/ 2181596 w 3405477"/>
                <a:gd name="connsiteY14" fmla="*/ 4639449 h 4911454"/>
                <a:gd name="connsiteX15" fmla="*/ 2185852 w 3405477"/>
                <a:gd name="connsiteY15" fmla="*/ 4632246 h 4911454"/>
                <a:gd name="connsiteX16" fmla="*/ 2204983 w 3405477"/>
                <a:gd name="connsiteY16" fmla="*/ 4591028 h 4911454"/>
                <a:gd name="connsiteX17" fmla="*/ 2234354 w 3405477"/>
                <a:gd name="connsiteY17" fmla="*/ 4530216 h 4911454"/>
                <a:gd name="connsiteX18" fmla="*/ 2239109 w 3405477"/>
                <a:gd name="connsiteY18" fmla="*/ 4517500 h 4911454"/>
                <a:gd name="connsiteX19" fmla="*/ 2244328 w 3405477"/>
                <a:gd name="connsiteY19" fmla="*/ 4506254 h 4911454"/>
                <a:gd name="connsiteX20" fmla="*/ 2259029 w 3405477"/>
                <a:gd name="connsiteY20" fmla="*/ 4464226 h 4911454"/>
                <a:gd name="connsiteX21" fmla="*/ 2279658 w 3405477"/>
                <a:gd name="connsiteY21" fmla="*/ 4409056 h 4911454"/>
                <a:gd name="connsiteX22" fmla="*/ 2284405 w 3405477"/>
                <a:gd name="connsiteY22" fmla="*/ 4391678 h 4911454"/>
                <a:gd name="connsiteX23" fmla="*/ 2289810 w 3405477"/>
                <a:gd name="connsiteY23" fmla="*/ 4376225 h 4911454"/>
                <a:gd name="connsiteX24" fmla="*/ 2299780 w 3405477"/>
                <a:gd name="connsiteY24" fmla="*/ 4335389 h 4911454"/>
                <a:gd name="connsiteX25" fmla="*/ 2313540 w 3405477"/>
                <a:gd name="connsiteY25" fmla="*/ 4285014 h 4911454"/>
                <a:gd name="connsiteX26" fmla="*/ 2317481 w 3405477"/>
                <a:gd name="connsiteY26" fmla="*/ 4262891 h 4911454"/>
                <a:gd name="connsiteX27" fmla="*/ 2322296 w 3405477"/>
                <a:gd name="connsiteY27" fmla="*/ 4243169 h 4911454"/>
                <a:gd name="connsiteX28" fmla="*/ 2327851 w 3405477"/>
                <a:gd name="connsiteY28" fmla="*/ 4204677 h 4911454"/>
                <a:gd name="connsiteX29" fmla="*/ 2336002 w 3405477"/>
                <a:gd name="connsiteY29" fmla="*/ 4158920 h 4911454"/>
                <a:gd name="connsiteX30" fmla="*/ 2338333 w 3405477"/>
                <a:gd name="connsiteY30" fmla="*/ 4132041 h 4911454"/>
                <a:gd name="connsiteX31" fmla="*/ 2341788 w 3405477"/>
                <a:gd name="connsiteY31" fmla="*/ 4108094 h 4911454"/>
                <a:gd name="connsiteX32" fmla="*/ 2343478 w 3405477"/>
                <a:gd name="connsiteY32" fmla="*/ 4072710 h 4911454"/>
                <a:gd name="connsiteX33" fmla="*/ 2347042 w 3405477"/>
                <a:gd name="connsiteY33" fmla="*/ 4031607 h 4911454"/>
                <a:gd name="connsiteX34" fmla="*/ 2346948 w 3405477"/>
                <a:gd name="connsiteY34" fmla="*/ 4000027 h 4911454"/>
                <a:gd name="connsiteX35" fmla="*/ 2348286 w 3405477"/>
                <a:gd name="connsiteY35" fmla="*/ 3972010 h 4911454"/>
                <a:gd name="connsiteX36" fmla="*/ 2346770 w 3405477"/>
                <a:gd name="connsiteY36" fmla="*/ 3940261 h 4911454"/>
                <a:gd name="connsiteX37" fmla="*/ 2346661 w 3405477"/>
                <a:gd name="connsiteY37" fmla="*/ 3903905 h 4911454"/>
                <a:gd name="connsiteX38" fmla="*/ 2343307 w 3405477"/>
                <a:gd name="connsiteY38" fmla="*/ 3867736 h 4911454"/>
                <a:gd name="connsiteX39" fmla="*/ 2341788 w 3405477"/>
                <a:gd name="connsiteY39" fmla="*/ 3835925 h 4911454"/>
                <a:gd name="connsiteX40" fmla="*/ 2337783 w 3405477"/>
                <a:gd name="connsiteY40" fmla="*/ 3808169 h 4911454"/>
                <a:gd name="connsiteX41" fmla="*/ 2334860 w 3405477"/>
                <a:gd name="connsiteY41" fmla="*/ 3776647 h 4911454"/>
                <a:gd name="connsiteX42" fmla="*/ 2327374 w 3405477"/>
                <a:gd name="connsiteY42" fmla="*/ 3736040 h 4911454"/>
                <a:gd name="connsiteX43" fmla="*/ 2322296 w 3405477"/>
                <a:gd name="connsiteY43" fmla="*/ 3700850 h 4911454"/>
                <a:gd name="connsiteX44" fmla="*/ 2316547 w 3405477"/>
                <a:gd name="connsiteY44" fmla="*/ 3677304 h 4911454"/>
                <a:gd name="connsiteX45" fmla="*/ 2311637 w 3405477"/>
                <a:gd name="connsiteY45" fmla="*/ 3650664 h 4911454"/>
                <a:gd name="connsiteX46" fmla="*/ 2299085 w 3405477"/>
                <a:gd name="connsiteY46" fmla="*/ 3605784 h 4911454"/>
                <a:gd name="connsiteX47" fmla="*/ 2289810 w 3405477"/>
                <a:gd name="connsiteY47" fmla="*/ 3567794 h 4911454"/>
                <a:gd name="connsiteX48" fmla="*/ 2283080 w 3405477"/>
                <a:gd name="connsiteY48" fmla="*/ 3548554 h 4911454"/>
                <a:gd name="connsiteX49" fmla="*/ 2276993 w 3405477"/>
                <a:gd name="connsiteY49" fmla="*/ 3526788 h 4911454"/>
                <a:gd name="connsiteX50" fmla="*/ 2258314 w 3405477"/>
                <a:gd name="connsiteY50" fmla="*/ 3477750 h 4911454"/>
                <a:gd name="connsiteX51" fmla="*/ 2244328 w 3405477"/>
                <a:gd name="connsiteY51" fmla="*/ 3437765 h 4911454"/>
                <a:gd name="connsiteX52" fmla="*/ 2237389 w 3405477"/>
                <a:gd name="connsiteY52" fmla="*/ 3422814 h 4911454"/>
                <a:gd name="connsiteX53" fmla="*/ 2230928 w 3405477"/>
                <a:gd name="connsiteY53" fmla="*/ 3405850 h 4911454"/>
                <a:gd name="connsiteX54" fmla="*/ 2204793 w 3405477"/>
                <a:gd name="connsiteY54" fmla="*/ 3352583 h 4911454"/>
                <a:gd name="connsiteX55" fmla="*/ 2185852 w 3405477"/>
                <a:gd name="connsiteY55" fmla="*/ 3311773 h 4911454"/>
                <a:gd name="connsiteX56" fmla="*/ 2179480 w 3405477"/>
                <a:gd name="connsiteY56" fmla="*/ 3300989 h 4911454"/>
                <a:gd name="connsiteX57" fmla="*/ 2173442 w 3405477"/>
                <a:gd name="connsiteY57" fmla="*/ 3288682 h 4911454"/>
                <a:gd name="connsiteX58" fmla="*/ 2137822 w 3405477"/>
                <a:gd name="connsiteY58" fmla="*/ 3230494 h 4911454"/>
                <a:gd name="connsiteX59" fmla="*/ 2114382 w 3405477"/>
                <a:gd name="connsiteY59" fmla="*/ 3190827 h 4911454"/>
                <a:gd name="connsiteX60" fmla="*/ 2109354 w 3405477"/>
                <a:gd name="connsiteY60" fmla="*/ 3183988 h 4911454"/>
                <a:gd name="connsiteX61" fmla="*/ 2104535 w 3405477"/>
                <a:gd name="connsiteY61" fmla="*/ 3176115 h 4911454"/>
                <a:gd name="connsiteX62" fmla="*/ 2054834 w 3405477"/>
                <a:gd name="connsiteY62" fmla="*/ 3109830 h 4911454"/>
                <a:gd name="connsiteX63" fmla="*/ 2029917 w 3405477"/>
                <a:gd name="connsiteY63" fmla="*/ 3075937 h 4911454"/>
                <a:gd name="connsiteX64" fmla="*/ 2027011 w 3405477"/>
                <a:gd name="connsiteY64" fmla="*/ 3072722 h 4911454"/>
                <a:gd name="connsiteX65" fmla="*/ 2024206 w 3405477"/>
                <a:gd name="connsiteY65" fmla="*/ 3068981 h 4911454"/>
                <a:gd name="connsiteX66" fmla="*/ 1932595 w 3405477"/>
                <a:gd name="connsiteY66" fmla="*/ 2968264 h 4911454"/>
                <a:gd name="connsiteX67" fmla="*/ 1932457 w 3405477"/>
                <a:gd name="connsiteY67" fmla="*/ 2968111 h 4911454"/>
                <a:gd name="connsiteX68" fmla="*/ 1932289 w 3405477"/>
                <a:gd name="connsiteY68" fmla="*/ 2967959 h 4911454"/>
                <a:gd name="connsiteX69" fmla="*/ 1831588 w 3405477"/>
                <a:gd name="connsiteY69" fmla="*/ 2876363 h 4911454"/>
                <a:gd name="connsiteX70" fmla="*/ 1827848 w 3405477"/>
                <a:gd name="connsiteY70" fmla="*/ 2873559 h 4911454"/>
                <a:gd name="connsiteX71" fmla="*/ 1824631 w 3405477"/>
                <a:gd name="connsiteY71" fmla="*/ 2870651 h 4911454"/>
                <a:gd name="connsiteX72" fmla="*/ 1790715 w 3405477"/>
                <a:gd name="connsiteY72" fmla="*/ 2845717 h 4911454"/>
                <a:gd name="connsiteX73" fmla="*/ 1755207 w 3405477"/>
                <a:gd name="connsiteY73" fmla="*/ 2819093 h 4911454"/>
                <a:gd name="connsiteX74" fmla="*/ 1754316 w 3405477"/>
                <a:gd name="connsiteY74" fmla="*/ 2818957 h 4911454"/>
                <a:gd name="connsiteX75" fmla="*/ 1709741 w 3405477"/>
                <a:gd name="connsiteY75" fmla="*/ 2786186 h 4911454"/>
                <a:gd name="connsiteX76" fmla="*/ 1199717 w 3405477"/>
                <a:gd name="connsiteY76" fmla="*/ 2578271 h 4911454"/>
                <a:gd name="connsiteX77" fmla="*/ 1159100 w 3405477"/>
                <a:gd name="connsiteY77" fmla="*/ 2572410 h 4911454"/>
                <a:gd name="connsiteX78" fmla="*/ 1158716 w 3405477"/>
                <a:gd name="connsiteY78" fmla="*/ 2572123 h 4911454"/>
                <a:gd name="connsiteX79" fmla="*/ 1123922 w 3405477"/>
                <a:gd name="connsiteY79" fmla="*/ 2565709 h 4911454"/>
                <a:gd name="connsiteX80" fmla="*/ 1095521 w 3405477"/>
                <a:gd name="connsiteY80" fmla="*/ 2563235 h 4911454"/>
                <a:gd name="connsiteX81" fmla="*/ 1064642 w 3405477"/>
                <a:gd name="connsiteY81" fmla="*/ 2558779 h 4911454"/>
                <a:gd name="connsiteX82" fmla="*/ 1019759 w 3405477"/>
                <a:gd name="connsiteY82" fmla="*/ 2556637 h 4911454"/>
                <a:gd name="connsiteX83" fmla="*/ 980709 w 3405477"/>
                <a:gd name="connsiteY83" fmla="*/ 2553235 h 4911454"/>
                <a:gd name="connsiteX84" fmla="*/ 955733 w 3405477"/>
                <a:gd name="connsiteY84" fmla="*/ 2553580 h 4911454"/>
                <a:gd name="connsiteX85" fmla="*/ 928558 w 3405477"/>
                <a:gd name="connsiteY85" fmla="*/ 2552282 h 4911454"/>
                <a:gd name="connsiteX86" fmla="*/ 879309 w 3405477"/>
                <a:gd name="connsiteY86" fmla="*/ 2554634 h 4911454"/>
                <a:gd name="connsiteX87" fmla="*/ 837065 w 3405477"/>
                <a:gd name="connsiteY87" fmla="*/ 2555216 h 4911454"/>
                <a:gd name="connsiteX88" fmla="*/ 815746 w 3405477"/>
                <a:gd name="connsiteY88" fmla="*/ 2557668 h 4911454"/>
                <a:gd name="connsiteX89" fmla="*/ 792474 w 3405477"/>
                <a:gd name="connsiteY89" fmla="*/ 2558779 h 4911454"/>
                <a:gd name="connsiteX90" fmla="*/ 739005 w 3405477"/>
                <a:gd name="connsiteY90" fmla="*/ 2566495 h 4911454"/>
                <a:gd name="connsiteX91" fmla="*/ 694176 w 3405477"/>
                <a:gd name="connsiteY91" fmla="*/ 2571652 h 4911454"/>
                <a:gd name="connsiteX92" fmla="*/ 676640 w 3405477"/>
                <a:gd name="connsiteY92" fmla="*/ 2575495 h 4911454"/>
                <a:gd name="connsiteX93" fmla="*/ 657399 w 3405477"/>
                <a:gd name="connsiteY93" fmla="*/ 2578271 h 4911454"/>
                <a:gd name="connsiteX94" fmla="*/ 599786 w 3405477"/>
                <a:gd name="connsiteY94" fmla="*/ 2592338 h 4911454"/>
                <a:gd name="connsiteX95" fmla="*/ 553226 w 3405477"/>
                <a:gd name="connsiteY95" fmla="*/ 2602542 h 4911454"/>
                <a:gd name="connsiteX96" fmla="*/ 539507 w 3405477"/>
                <a:gd name="connsiteY96" fmla="*/ 2607056 h 4911454"/>
                <a:gd name="connsiteX97" fmla="*/ 524343 w 3405477"/>
                <a:gd name="connsiteY97" fmla="*/ 2610758 h 4911454"/>
                <a:gd name="connsiteX98" fmla="*/ 462436 w 3405477"/>
                <a:gd name="connsiteY98" fmla="*/ 2632412 h 4911454"/>
                <a:gd name="connsiteX99" fmla="*/ 415397 w 3405477"/>
                <a:gd name="connsiteY99" fmla="*/ 2647888 h 4911454"/>
                <a:gd name="connsiteX100" fmla="*/ 405431 w 3405477"/>
                <a:gd name="connsiteY100" fmla="*/ 2652351 h 4911454"/>
                <a:gd name="connsiteX101" fmla="*/ 394314 w 3405477"/>
                <a:gd name="connsiteY101" fmla="*/ 2656240 h 4911454"/>
                <a:gd name="connsiteX102" fmla="*/ 327243 w 3405477"/>
                <a:gd name="connsiteY102" fmla="*/ 2687369 h 4911454"/>
                <a:gd name="connsiteX103" fmla="*/ 281875 w 3405477"/>
                <a:gd name="connsiteY103" fmla="*/ 2707688 h 4911454"/>
                <a:gd name="connsiteX104" fmla="*/ 275508 w 3405477"/>
                <a:gd name="connsiteY104" fmla="*/ 2711380 h 4911454"/>
                <a:gd name="connsiteX105" fmla="*/ 268322 w 3405477"/>
                <a:gd name="connsiteY105" fmla="*/ 2714715 h 4911454"/>
                <a:gd name="connsiteX106" fmla="*/ 192358 w 3405477"/>
                <a:gd name="connsiteY106" fmla="*/ 2759605 h 4911454"/>
                <a:gd name="connsiteX107" fmla="*/ 153843 w 3405477"/>
                <a:gd name="connsiteY107" fmla="*/ 2781942 h 4911454"/>
                <a:gd name="connsiteX108" fmla="*/ 150830 w 3405477"/>
                <a:gd name="connsiteY108" fmla="*/ 2784145 h 4911454"/>
                <a:gd name="connsiteX109" fmla="*/ 147376 w 3405477"/>
                <a:gd name="connsiteY109" fmla="*/ 2786186 h 4911454"/>
                <a:gd name="connsiteX110" fmla="*/ 32486 w 3405477"/>
                <a:gd name="connsiteY110" fmla="*/ 2870651 h 4911454"/>
                <a:gd name="connsiteX111" fmla="*/ 0 w 3405477"/>
                <a:gd name="connsiteY111" fmla="*/ 2900014 h 4911454"/>
                <a:gd name="connsiteX112" fmla="*/ 72856 w 3405477"/>
                <a:gd name="connsiteY112" fmla="*/ 2819852 h 4911454"/>
                <a:gd name="connsiteX113" fmla="*/ 576113 w 3405477"/>
                <a:gd name="connsiteY113" fmla="*/ 1417986 h 4911454"/>
                <a:gd name="connsiteX114" fmla="*/ 571112 w 3405477"/>
                <a:gd name="connsiteY114" fmla="*/ 1318948 h 4911454"/>
                <a:gd name="connsiteX115" fmla="*/ 573353 w 3405477"/>
                <a:gd name="connsiteY115" fmla="*/ 1274568 h 4911454"/>
                <a:gd name="connsiteX116" fmla="*/ 1985750 w 3405477"/>
                <a:gd name="connsiteY116" fmla="*/ 0 h 49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405477" h="4911454">
                  <a:moveTo>
                    <a:pt x="1985750" y="0"/>
                  </a:moveTo>
                  <a:cubicBezTo>
                    <a:pt x="2769844" y="0"/>
                    <a:pt x="3405477" y="635633"/>
                    <a:pt x="3405477" y="1419727"/>
                  </a:cubicBezTo>
                  <a:lnTo>
                    <a:pt x="3400981" y="1508756"/>
                  </a:lnTo>
                  <a:lnTo>
                    <a:pt x="3403223" y="1508756"/>
                  </a:lnTo>
                  <a:lnTo>
                    <a:pt x="3398931" y="1678529"/>
                  </a:lnTo>
                  <a:cubicBezTo>
                    <a:pt x="3338099" y="2878590"/>
                    <a:pt x="2856612" y="3967667"/>
                    <a:pt x="2098981" y="4801247"/>
                  </a:cubicBezTo>
                  <a:lnTo>
                    <a:pt x="1993909" y="4911454"/>
                  </a:lnTo>
                  <a:lnTo>
                    <a:pt x="1992232" y="4909777"/>
                  </a:lnTo>
                  <a:lnTo>
                    <a:pt x="2029917" y="4868083"/>
                  </a:lnTo>
                  <a:cubicBezTo>
                    <a:pt x="2058343" y="4833231"/>
                    <a:pt x="2084865" y="4797344"/>
                    <a:pt x="2109484" y="4760561"/>
                  </a:cubicBezTo>
                  <a:lnTo>
                    <a:pt x="2111867" y="4756612"/>
                  </a:lnTo>
                  <a:lnTo>
                    <a:pt x="2114382" y="4753192"/>
                  </a:lnTo>
                  <a:lnTo>
                    <a:pt x="2135383" y="4717653"/>
                  </a:lnTo>
                  <a:lnTo>
                    <a:pt x="2177629" y="4647662"/>
                  </a:lnTo>
                  <a:lnTo>
                    <a:pt x="2181596" y="4639449"/>
                  </a:lnTo>
                  <a:lnTo>
                    <a:pt x="2185852" y="4632246"/>
                  </a:lnTo>
                  <a:lnTo>
                    <a:pt x="2204983" y="4591028"/>
                  </a:lnTo>
                  <a:lnTo>
                    <a:pt x="2234354" y="4530216"/>
                  </a:lnTo>
                  <a:lnTo>
                    <a:pt x="2239109" y="4517500"/>
                  </a:lnTo>
                  <a:lnTo>
                    <a:pt x="2244328" y="4506254"/>
                  </a:lnTo>
                  <a:lnTo>
                    <a:pt x="2259029" y="4464226"/>
                  </a:lnTo>
                  <a:lnTo>
                    <a:pt x="2279658" y="4409056"/>
                  </a:lnTo>
                  <a:lnTo>
                    <a:pt x="2284405" y="4391678"/>
                  </a:lnTo>
                  <a:lnTo>
                    <a:pt x="2289810" y="4376225"/>
                  </a:lnTo>
                  <a:lnTo>
                    <a:pt x="2299780" y="4335389"/>
                  </a:lnTo>
                  <a:lnTo>
                    <a:pt x="2313540" y="4285014"/>
                  </a:lnTo>
                  <a:lnTo>
                    <a:pt x="2317481" y="4262891"/>
                  </a:lnTo>
                  <a:lnTo>
                    <a:pt x="2322296" y="4243169"/>
                  </a:lnTo>
                  <a:lnTo>
                    <a:pt x="2327851" y="4204677"/>
                  </a:lnTo>
                  <a:lnTo>
                    <a:pt x="2336002" y="4158920"/>
                  </a:lnTo>
                  <a:lnTo>
                    <a:pt x="2338333" y="4132041"/>
                  </a:lnTo>
                  <a:lnTo>
                    <a:pt x="2341788" y="4108094"/>
                  </a:lnTo>
                  <a:lnTo>
                    <a:pt x="2343478" y="4072710"/>
                  </a:lnTo>
                  <a:lnTo>
                    <a:pt x="2347042" y="4031607"/>
                  </a:lnTo>
                  <a:lnTo>
                    <a:pt x="2346948" y="4000027"/>
                  </a:lnTo>
                  <a:lnTo>
                    <a:pt x="2348286" y="3972010"/>
                  </a:lnTo>
                  <a:lnTo>
                    <a:pt x="2346770" y="3940261"/>
                  </a:lnTo>
                  <a:lnTo>
                    <a:pt x="2346661" y="3903905"/>
                  </a:lnTo>
                  <a:lnTo>
                    <a:pt x="2343307" y="3867736"/>
                  </a:lnTo>
                  <a:lnTo>
                    <a:pt x="2341788" y="3835925"/>
                  </a:lnTo>
                  <a:lnTo>
                    <a:pt x="2337783" y="3808169"/>
                  </a:lnTo>
                  <a:lnTo>
                    <a:pt x="2334860" y="3776647"/>
                  </a:lnTo>
                  <a:lnTo>
                    <a:pt x="2327374" y="3736040"/>
                  </a:lnTo>
                  <a:lnTo>
                    <a:pt x="2322296" y="3700850"/>
                  </a:lnTo>
                  <a:lnTo>
                    <a:pt x="2316547" y="3677304"/>
                  </a:lnTo>
                  <a:lnTo>
                    <a:pt x="2311637" y="3650664"/>
                  </a:lnTo>
                  <a:lnTo>
                    <a:pt x="2299085" y="3605784"/>
                  </a:lnTo>
                  <a:lnTo>
                    <a:pt x="2289810" y="3567794"/>
                  </a:lnTo>
                  <a:lnTo>
                    <a:pt x="2283080" y="3548554"/>
                  </a:lnTo>
                  <a:lnTo>
                    <a:pt x="2276993" y="3526788"/>
                  </a:lnTo>
                  <a:lnTo>
                    <a:pt x="2258314" y="3477750"/>
                  </a:lnTo>
                  <a:lnTo>
                    <a:pt x="2244328" y="3437765"/>
                  </a:lnTo>
                  <a:lnTo>
                    <a:pt x="2237389" y="3422814"/>
                  </a:lnTo>
                  <a:lnTo>
                    <a:pt x="2230928" y="3405850"/>
                  </a:lnTo>
                  <a:lnTo>
                    <a:pt x="2204793" y="3352583"/>
                  </a:lnTo>
                  <a:lnTo>
                    <a:pt x="2185852" y="3311773"/>
                  </a:lnTo>
                  <a:lnTo>
                    <a:pt x="2179480" y="3300989"/>
                  </a:lnTo>
                  <a:lnTo>
                    <a:pt x="2173442" y="3288682"/>
                  </a:lnTo>
                  <a:lnTo>
                    <a:pt x="2137822" y="3230494"/>
                  </a:lnTo>
                  <a:lnTo>
                    <a:pt x="2114382" y="3190827"/>
                  </a:lnTo>
                  <a:lnTo>
                    <a:pt x="2109354" y="3183988"/>
                  </a:lnTo>
                  <a:lnTo>
                    <a:pt x="2104535" y="3176115"/>
                  </a:lnTo>
                  <a:lnTo>
                    <a:pt x="2054834" y="3109830"/>
                  </a:lnTo>
                  <a:lnTo>
                    <a:pt x="2029917" y="3075937"/>
                  </a:lnTo>
                  <a:lnTo>
                    <a:pt x="2027011" y="3072722"/>
                  </a:lnTo>
                  <a:lnTo>
                    <a:pt x="2024206" y="3068981"/>
                  </a:lnTo>
                  <a:lnTo>
                    <a:pt x="1932595" y="2968264"/>
                  </a:lnTo>
                  <a:lnTo>
                    <a:pt x="1932457" y="2968111"/>
                  </a:lnTo>
                  <a:lnTo>
                    <a:pt x="1932289" y="2967959"/>
                  </a:lnTo>
                  <a:lnTo>
                    <a:pt x="1831588" y="2876363"/>
                  </a:lnTo>
                  <a:lnTo>
                    <a:pt x="1827848" y="2873559"/>
                  </a:lnTo>
                  <a:lnTo>
                    <a:pt x="1824631" y="2870651"/>
                  </a:lnTo>
                  <a:lnTo>
                    <a:pt x="1790715" y="2845717"/>
                  </a:lnTo>
                  <a:lnTo>
                    <a:pt x="1755207" y="2819093"/>
                  </a:lnTo>
                  <a:lnTo>
                    <a:pt x="1754316" y="2818957"/>
                  </a:lnTo>
                  <a:lnTo>
                    <a:pt x="1709741" y="2786186"/>
                  </a:lnTo>
                  <a:cubicBezTo>
                    <a:pt x="1552292" y="2682229"/>
                    <a:pt x="1378696" y="2612924"/>
                    <a:pt x="1199717" y="2578271"/>
                  </a:cubicBezTo>
                  <a:lnTo>
                    <a:pt x="1159100" y="2572410"/>
                  </a:lnTo>
                  <a:lnTo>
                    <a:pt x="1158716" y="2572123"/>
                  </a:lnTo>
                  <a:lnTo>
                    <a:pt x="1123922" y="2565709"/>
                  </a:lnTo>
                  <a:lnTo>
                    <a:pt x="1095521" y="2563235"/>
                  </a:lnTo>
                  <a:lnTo>
                    <a:pt x="1064642" y="2558779"/>
                  </a:lnTo>
                  <a:lnTo>
                    <a:pt x="1019759" y="2556637"/>
                  </a:lnTo>
                  <a:lnTo>
                    <a:pt x="980709" y="2553235"/>
                  </a:lnTo>
                  <a:lnTo>
                    <a:pt x="955733" y="2553580"/>
                  </a:lnTo>
                  <a:lnTo>
                    <a:pt x="928558" y="2552282"/>
                  </a:lnTo>
                  <a:lnTo>
                    <a:pt x="879309" y="2554634"/>
                  </a:lnTo>
                  <a:lnTo>
                    <a:pt x="837065" y="2555216"/>
                  </a:lnTo>
                  <a:lnTo>
                    <a:pt x="815746" y="2557668"/>
                  </a:lnTo>
                  <a:lnTo>
                    <a:pt x="792474" y="2558779"/>
                  </a:lnTo>
                  <a:lnTo>
                    <a:pt x="739005" y="2566495"/>
                  </a:lnTo>
                  <a:lnTo>
                    <a:pt x="694176" y="2571652"/>
                  </a:lnTo>
                  <a:lnTo>
                    <a:pt x="676640" y="2575495"/>
                  </a:lnTo>
                  <a:lnTo>
                    <a:pt x="657399" y="2578271"/>
                  </a:lnTo>
                  <a:lnTo>
                    <a:pt x="599786" y="2592338"/>
                  </a:lnTo>
                  <a:lnTo>
                    <a:pt x="553226" y="2602542"/>
                  </a:lnTo>
                  <a:lnTo>
                    <a:pt x="539507" y="2607056"/>
                  </a:lnTo>
                  <a:lnTo>
                    <a:pt x="524343" y="2610758"/>
                  </a:lnTo>
                  <a:lnTo>
                    <a:pt x="462436" y="2632412"/>
                  </a:lnTo>
                  <a:lnTo>
                    <a:pt x="415397" y="2647888"/>
                  </a:lnTo>
                  <a:lnTo>
                    <a:pt x="405431" y="2652351"/>
                  </a:lnTo>
                  <a:lnTo>
                    <a:pt x="394314" y="2656240"/>
                  </a:lnTo>
                  <a:lnTo>
                    <a:pt x="327243" y="2687369"/>
                  </a:lnTo>
                  <a:lnTo>
                    <a:pt x="281875" y="2707688"/>
                  </a:lnTo>
                  <a:lnTo>
                    <a:pt x="275508" y="2711380"/>
                  </a:lnTo>
                  <a:lnTo>
                    <a:pt x="268322" y="2714715"/>
                  </a:lnTo>
                  <a:lnTo>
                    <a:pt x="192358" y="2759605"/>
                  </a:lnTo>
                  <a:lnTo>
                    <a:pt x="153843" y="2781942"/>
                  </a:lnTo>
                  <a:lnTo>
                    <a:pt x="150830" y="2784145"/>
                  </a:lnTo>
                  <a:lnTo>
                    <a:pt x="147376" y="2786186"/>
                  </a:lnTo>
                  <a:cubicBezTo>
                    <a:pt x="108014" y="2812175"/>
                    <a:pt x="69661" y="2840330"/>
                    <a:pt x="32486" y="2870651"/>
                  </a:cubicBezTo>
                  <a:lnTo>
                    <a:pt x="0" y="2900014"/>
                  </a:lnTo>
                  <a:lnTo>
                    <a:pt x="72856" y="2819852"/>
                  </a:lnTo>
                  <a:cubicBezTo>
                    <a:pt x="387251" y="2438893"/>
                    <a:pt x="576113" y="1950495"/>
                    <a:pt x="576113" y="1417986"/>
                  </a:cubicBezTo>
                  <a:lnTo>
                    <a:pt x="571112" y="1318948"/>
                  </a:lnTo>
                  <a:lnTo>
                    <a:pt x="573353" y="1274568"/>
                  </a:lnTo>
                  <a:cubicBezTo>
                    <a:pt x="646057" y="558662"/>
                    <a:pt x="1250662" y="0"/>
                    <a:pt x="198575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9" name="Freeform 42">
              <a:extLst>
                <a:ext uri="{FF2B5EF4-FFF2-40B4-BE49-F238E27FC236}">
                  <a16:creationId xmlns:a16="http://schemas.microsoft.com/office/drawing/2014/main" id="{B7B4F784-3246-4D70-996B-F6E80B18E574}"/>
                </a:ext>
              </a:extLst>
            </p:cNvPr>
            <p:cNvSpPr/>
            <p:nvPr/>
          </p:nvSpPr>
          <p:spPr>
            <a:xfrm>
              <a:off x="6086085" y="4512636"/>
              <a:ext cx="1941490" cy="1947197"/>
            </a:xfrm>
            <a:custGeom>
              <a:avLst/>
              <a:gdLst>
                <a:gd name="connsiteX0" fmla="*/ 2463253 w 3882980"/>
                <a:gd name="connsiteY0" fmla="*/ 0 h 3894394"/>
                <a:gd name="connsiteX1" fmla="*/ 3467152 w 3882980"/>
                <a:gd name="connsiteY1" fmla="*/ 415829 h 3894394"/>
                <a:gd name="connsiteX2" fmla="*/ 3467152 w 3882980"/>
                <a:gd name="connsiteY2" fmla="*/ 2423626 h 3894394"/>
                <a:gd name="connsiteX3" fmla="*/ 3401021 w 3882980"/>
                <a:gd name="connsiteY3" fmla="*/ 2483400 h 3894394"/>
                <a:gd name="connsiteX4" fmla="*/ 3402698 w 3882980"/>
                <a:gd name="connsiteY4" fmla="*/ 2485077 h 3894394"/>
                <a:gd name="connsiteX5" fmla="*/ 3292491 w 3882980"/>
                <a:gd name="connsiteY5" fmla="*/ 2590150 h 3894394"/>
                <a:gd name="connsiteX6" fmla="*/ 169773 w 3882980"/>
                <a:gd name="connsiteY6" fmla="*/ 3890101 h 3894394"/>
                <a:gd name="connsiteX7" fmla="*/ 0 w 3882980"/>
                <a:gd name="connsiteY7" fmla="*/ 3894394 h 3894394"/>
                <a:gd name="connsiteX8" fmla="*/ 0 w 3882980"/>
                <a:gd name="connsiteY8" fmla="*/ 3892149 h 3894394"/>
                <a:gd name="connsiteX9" fmla="*/ 56130 w 3882980"/>
                <a:gd name="connsiteY9" fmla="*/ 3889315 h 3894394"/>
                <a:gd name="connsiteX10" fmla="*/ 56131 w 3882980"/>
                <a:gd name="connsiteY10" fmla="*/ 3889315 h 3894394"/>
                <a:gd name="connsiteX11" fmla="*/ 188423 w 3882980"/>
                <a:gd name="connsiteY11" fmla="*/ 3869548 h 3894394"/>
                <a:gd name="connsiteX12" fmla="*/ 192894 w 3882980"/>
                <a:gd name="connsiteY12" fmla="*/ 3868442 h 3894394"/>
                <a:gd name="connsiteX13" fmla="*/ 197096 w 3882980"/>
                <a:gd name="connsiteY13" fmla="*/ 3867801 h 3894394"/>
                <a:gd name="connsiteX14" fmla="*/ 237113 w 3882980"/>
                <a:gd name="connsiteY14" fmla="*/ 3857512 h 3894394"/>
                <a:gd name="connsiteX15" fmla="*/ 316441 w 3882980"/>
                <a:gd name="connsiteY15" fmla="*/ 3837902 h 3894394"/>
                <a:gd name="connsiteX16" fmla="*/ 325050 w 3882980"/>
                <a:gd name="connsiteY16" fmla="*/ 3834901 h 3894394"/>
                <a:gd name="connsiteX17" fmla="*/ 333155 w 3882980"/>
                <a:gd name="connsiteY17" fmla="*/ 3832817 h 3894394"/>
                <a:gd name="connsiteX18" fmla="*/ 375837 w 3882980"/>
                <a:gd name="connsiteY18" fmla="*/ 3817195 h 3894394"/>
                <a:gd name="connsiteX19" fmla="*/ 439598 w 3882980"/>
                <a:gd name="connsiteY19" fmla="*/ 3794966 h 3894394"/>
                <a:gd name="connsiteX20" fmla="*/ 451950 w 3882980"/>
                <a:gd name="connsiteY20" fmla="*/ 3789337 h 3894394"/>
                <a:gd name="connsiteX21" fmla="*/ 463593 w 3882980"/>
                <a:gd name="connsiteY21" fmla="*/ 3785076 h 3894394"/>
                <a:gd name="connsiteX22" fmla="*/ 503706 w 3882980"/>
                <a:gd name="connsiteY22" fmla="*/ 3765753 h 3894394"/>
                <a:gd name="connsiteX23" fmla="*/ 557305 w 3882980"/>
                <a:gd name="connsiteY23" fmla="*/ 3741328 h 3894394"/>
                <a:gd name="connsiteX24" fmla="*/ 572951 w 3882980"/>
                <a:gd name="connsiteY24" fmla="*/ 3732395 h 3894394"/>
                <a:gd name="connsiteX25" fmla="*/ 587697 w 3882980"/>
                <a:gd name="connsiteY25" fmla="*/ 3725292 h 3894394"/>
                <a:gd name="connsiteX26" fmla="*/ 623617 w 3882980"/>
                <a:gd name="connsiteY26" fmla="*/ 3703470 h 3894394"/>
                <a:gd name="connsiteX27" fmla="*/ 668975 w 3882980"/>
                <a:gd name="connsiteY27" fmla="*/ 3677575 h 3894394"/>
                <a:gd name="connsiteX28" fmla="*/ 687409 w 3882980"/>
                <a:gd name="connsiteY28" fmla="*/ 3664716 h 3894394"/>
                <a:gd name="connsiteX29" fmla="*/ 704754 w 3882980"/>
                <a:gd name="connsiteY29" fmla="*/ 3654178 h 3894394"/>
                <a:gd name="connsiteX30" fmla="*/ 735892 w 3882980"/>
                <a:gd name="connsiteY30" fmla="*/ 3630894 h 3894394"/>
                <a:gd name="connsiteX31" fmla="*/ 774019 w 3882980"/>
                <a:gd name="connsiteY31" fmla="*/ 3604296 h 3894394"/>
                <a:gd name="connsiteX32" fmla="*/ 794679 w 3882980"/>
                <a:gd name="connsiteY32" fmla="*/ 3586934 h 3894394"/>
                <a:gd name="connsiteX33" fmla="*/ 814049 w 3882980"/>
                <a:gd name="connsiteY33" fmla="*/ 3572449 h 3894394"/>
                <a:gd name="connsiteX34" fmla="*/ 840257 w 3882980"/>
                <a:gd name="connsiteY34" fmla="*/ 3548630 h 3894394"/>
                <a:gd name="connsiteX35" fmla="*/ 871850 w 3882980"/>
                <a:gd name="connsiteY35" fmla="*/ 3522078 h 3894394"/>
                <a:gd name="connsiteX36" fmla="*/ 894120 w 3882980"/>
                <a:gd name="connsiteY36" fmla="*/ 3499675 h 3894394"/>
                <a:gd name="connsiteX37" fmla="*/ 914870 w 3882980"/>
                <a:gd name="connsiteY37" fmla="*/ 3480817 h 3894394"/>
                <a:gd name="connsiteX38" fmla="*/ 936240 w 3882980"/>
                <a:gd name="connsiteY38" fmla="*/ 3457304 h 3894394"/>
                <a:gd name="connsiteX39" fmla="*/ 961880 w 3882980"/>
                <a:gd name="connsiteY39" fmla="*/ 3431511 h 3894394"/>
                <a:gd name="connsiteX40" fmla="*/ 985092 w 3882980"/>
                <a:gd name="connsiteY40" fmla="*/ 3403553 h 3894394"/>
                <a:gd name="connsiteX41" fmla="*/ 1006502 w 3882980"/>
                <a:gd name="connsiteY41" fmla="*/ 3379996 h 3894394"/>
                <a:gd name="connsiteX42" fmla="*/ 1023288 w 3882980"/>
                <a:gd name="connsiteY42" fmla="*/ 3357548 h 3894394"/>
                <a:gd name="connsiteX43" fmla="*/ 1043520 w 3882980"/>
                <a:gd name="connsiteY43" fmla="*/ 3333180 h 3894394"/>
                <a:gd name="connsiteX44" fmla="*/ 1066952 w 3882980"/>
                <a:gd name="connsiteY44" fmla="*/ 3299157 h 3894394"/>
                <a:gd name="connsiteX45" fmla="*/ 1088231 w 3882980"/>
                <a:gd name="connsiteY45" fmla="*/ 3270701 h 3894394"/>
                <a:gd name="connsiteX46" fmla="*/ 1100808 w 3882980"/>
                <a:gd name="connsiteY46" fmla="*/ 3249999 h 3894394"/>
                <a:gd name="connsiteX47" fmla="*/ 1116182 w 3882980"/>
                <a:gd name="connsiteY47" fmla="*/ 3227676 h 3894394"/>
                <a:gd name="connsiteX48" fmla="*/ 1125020 w 3882980"/>
                <a:gd name="connsiteY48" fmla="*/ 3210144 h 3894394"/>
                <a:gd name="connsiteX49" fmla="*/ 1159345 w 3882980"/>
                <a:gd name="connsiteY49" fmla="*/ 3153644 h 3894394"/>
                <a:gd name="connsiteX50" fmla="*/ 1219129 w 3882980"/>
                <a:gd name="connsiteY50" fmla="*/ 3029540 h 3894394"/>
                <a:gd name="connsiteX51" fmla="*/ 1224034 w 3882980"/>
                <a:gd name="connsiteY51" fmla="*/ 3013738 h 3894394"/>
                <a:gd name="connsiteX52" fmla="*/ 1232222 w 3882980"/>
                <a:gd name="connsiteY52" fmla="*/ 2997496 h 3894394"/>
                <a:gd name="connsiteX53" fmla="*/ 1277340 w 3882980"/>
                <a:gd name="connsiteY53" fmla="*/ 2842015 h 3894394"/>
                <a:gd name="connsiteX54" fmla="*/ 1301854 w 3882980"/>
                <a:gd name="connsiteY54" fmla="*/ 2763043 h 3894394"/>
                <a:gd name="connsiteX55" fmla="*/ 1303627 w 3882980"/>
                <a:gd name="connsiteY55" fmla="*/ 2751426 h 3894394"/>
                <a:gd name="connsiteX56" fmla="*/ 1305296 w 3882980"/>
                <a:gd name="connsiteY56" fmla="*/ 2745676 h 3894394"/>
                <a:gd name="connsiteX57" fmla="*/ 1306583 w 3882980"/>
                <a:gd name="connsiteY57" fmla="*/ 2732060 h 3894394"/>
                <a:gd name="connsiteX58" fmla="*/ 1323368 w 3882980"/>
                <a:gd name="connsiteY58" fmla="*/ 2622077 h 3894394"/>
                <a:gd name="connsiteX59" fmla="*/ 1330697 w 3882980"/>
                <a:gd name="connsiteY59" fmla="*/ 2476941 h 3894394"/>
                <a:gd name="connsiteX60" fmla="*/ 1330699 w 3882980"/>
                <a:gd name="connsiteY60" fmla="*/ 2476918 h 3894394"/>
                <a:gd name="connsiteX61" fmla="*/ 1324250 w 3882980"/>
                <a:gd name="connsiteY61" fmla="*/ 2340716 h 3894394"/>
                <a:gd name="connsiteX62" fmla="*/ 1323586 w 3882980"/>
                <a:gd name="connsiteY62" fmla="*/ 2336072 h 3894394"/>
                <a:gd name="connsiteX63" fmla="*/ 1323368 w 3882980"/>
                <a:gd name="connsiteY63" fmla="*/ 2331759 h 3894394"/>
                <a:gd name="connsiteX64" fmla="*/ 1317044 w 3882980"/>
                <a:gd name="connsiteY64" fmla="*/ 2290320 h 3894394"/>
                <a:gd name="connsiteX65" fmla="*/ 1310737 w 3882980"/>
                <a:gd name="connsiteY65" fmla="*/ 2246214 h 3894394"/>
                <a:gd name="connsiteX66" fmla="*/ 1310201 w 3882980"/>
                <a:gd name="connsiteY66" fmla="*/ 2245485 h 3894394"/>
                <a:gd name="connsiteX67" fmla="*/ 1301854 w 3882980"/>
                <a:gd name="connsiteY67" fmla="*/ 2190793 h 3894394"/>
                <a:gd name="connsiteX68" fmla="*/ 1088231 w 3882980"/>
                <a:gd name="connsiteY68" fmla="*/ 1683135 h 3894394"/>
                <a:gd name="connsiteX69" fmla="*/ 1063655 w 3882980"/>
                <a:gd name="connsiteY69" fmla="*/ 1650270 h 3894394"/>
                <a:gd name="connsiteX70" fmla="*/ 1063586 w 3882980"/>
                <a:gd name="connsiteY70" fmla="*/ 1649791 h 3894394"/>
                <a:gd name="connsiteX71" fmla="*/ 1043520 w 3882980"/>
                <a:gd name="connsiteY71" fmla="*/ 1620656 h 3894394"/>
                <a:gd name="connsiteX72" fmla="*/ 1025170 w 3882980"/>
                <a:gd name="connsiteY72" fmla="*/ 1598805 h 3894394"/>
                <a:gd name="connsiteX73" fmla="*/ 1006502 w 3882980"/>
                <a:gd name="connsiteY73" fmla="*/ 1573840 h 3894394"/>
                <a:gd name="connsiteX74" fmla="*/ 976303 w 3882980"/>
                <a:gd name="connsiteY74" fmla="*/ 1540613 h 3894394"/>
                <a:gd name="connsiteX75" fmla="*/ 951073 w 3882980"/>
                <a:gd name="connsiteY75" fmla="*/ 1510568 h 3894394"/>
                <a:gd name="connsiteX76" fmla="*/ 933153 w 3882980"/>
                <a:gd name="connsiteY76" fmla="*/ 1493136 h 3894394"/>
                <a:gd name="connsiteX77" fmla="*/ 914870 w 3882980"/>
                <a:gd name="connsiteY77" fmla="*/ 1473019 h 3894394"/>
                <a:gd name="connsiteX78" fmla="*/ 878412 w 3882980"/>
                <a:gd name="connsiteY78" fmla="*/ 1439885 h 3894394"/>
                <a:gd name="connsiteX79" fmla="*/ 848101 w 3882980"/>
                <a:gd name="connsiteY79" fmla="*/ 1410398 h 3894394"/>
                <a:gd name="connsiteX80" fmla="*/ 831275 w 3882980"/>
                <a:gd name="connsiteY80" fmla="*/ 1397044 h 3894394"/>
                <a:gd name="connsiteX81" fmla="*/ 814049 w 3882980"/>
                <a:gd name="connsiteY81" fmla="*/ 1381388 h 3894394"/>
                <a:gd name="connsiteX82" fmla="*/ 770820 w 3882980"/>
                <a:gd name="connsiteY82" fmla="*/ 1349062 h 3894394"/>
                <a:gd name="connsiteX83" fmla="*/ 735441 w 3882980"/>
                <a:gd name="connsiteY83" fmla="*/ 1320982 h 3894394"/>
                <a:gd name="connsiteX84" fmla="*/ 720310 w 3882980"/>
                <a:gd name="connsiteY84" fmla="*/ 1311290 h 3894394"/>
                <a:gd name="connsiteX85" fmla="*/ 704754 w 3882980"/>
                <a:gd name="connsiteY85" fmla="*/ 1299658 h 3894394"/>
                <a:gd name="connsiteX86" fmla="*/ 654114 w 3882980"/>
                <a:gd name="connsiteY86" fmla="*/ 1268893 h 3894394"/>
                <a:gd name="connsiteX87" fmla="*/ 613931 w 3882980"/>
                <a:gd name="connsiteY87" fmla="*/ 1243157 h 3894394"/>
                <a:gd name="connsiteX88" fmla="*/ 601024 w 3882980"/>
                <a:gd name="connsiteY88" fmla="*/ 1236641 h 3894394"/>
                <a:gd name="connsiteX89" fmla="*/ 587697 w 3882980"/>
                <a:gd name="connsiteY89" fmla="*/ 1228544 h 3894394"/>
                <a:gd name="connsiteX90" fmla="*/ 528670 w 3882980"/>
                <a:gd name="connsiteY90" fmla="*/ 1200109 h 3894394"/>
                <a:gd name="connsiteX91" fmla="*/ 484408 w 3882980"/>
                <a:gd name="connsiteY91" fmla="*/ 1177762 h 3894394"/>
                <a:gd name="connsiteX92" fmla="*/ 474192 w 3882980"/>
                <a:gd name="connsiteY92" fmla="*/ 1173866 h 3894394"/>
                <a:gd name="connsiteX93" fmla="*/ 463593 w 3882980"/>
                <a:gd name="connsiteY93" fmla="*/ 1168760 h 3894394"/>
                <a:gd name="connsiteX94" fmla="*/ 394231 w 3882980"/>
                <a:gd name="connsiteY94" fmla="*/ 1143373 h 3894394"/>
                <a:gd name="connsiteX95" fmla="*/ 347709 w 3882980"/>
                <a:gd name="connsiteY95" fmla="*/ 1125632 h 3894394"/>
                <a:gd name="connsiteX96" fmla="*/ 340584 w 3882980"/>
                <a:gd name="connsiteY96" fmla="*/ 1123738 h 3894394"/>
                <a:gd name="connsiteX97" fmla="*/ 333155 w 3882980"/>
                <a:gd name="connsiteY97" fmla="*/ 1121019 h 3894394"/>
                <a:gd name="connsiteX98" fmla="*/ 247806 w 3882980"/>
                <a:gd name="connsiteY98" fmla="*/ 1099074 h 3894394"/>
                <a:gd name="connsiteX99" fmla="*/ 204671 w 3882980"/>
                <a:gd name="connsiteY99" fmla="*/ 1087606 h 3894394"/>
                <a:gd name="connsiteX100" fmla="*/ 200973 w 3882980"/>
                <a:gd name="connsiteY100" fmla="*/ 1087032 h 3894394"/>
                <a:gd name="connsiteX101" fmla="*/ 197096 w 3882980"/>
                <a:gd name="connsiteY101" fmla="*/ 1086035 h 3894394"/>
                <a:gd name="connsiteX102" fmla="*/ 56150 w 3882980"/>
                <a:gd name="connsiteY102" fmla="*/ 1064524 h 3894394"/>
                <a:gd name="connsiteX103" fmla="*/ 56131 w 3882980"/>
                <a:gd name="connsiteY103" fmla="*/ 1064521 h 3894394"/>
                <a:gd name="connsiteX104" fmla="*/ 56130 w 3882980"/>
                <a:gd name="connsiteY104" fmla="*/ 1064521 h 3894394"/>
                <a:gd name="connsiteX105" fmla="*/ 31567 w 3882980"/>
                <a:gd name="connsiteY105" fmla="*/ 1063281 h 3894394"/>
                <a:gd name="connsiteX106" fmla="*/ 132271 w 3882980"/>
                <a:gd name="connsiteY106" fmla="*/ 1058196 h 3894394"/>
                <a:gd name="connsiteX107" fmla="*/ 1465309 w 3882980"/>
                <a:gd name="connsiteY107" fmla="*/ 424076 h 3894394"/>
                <a:gd name="connsiteX108" fmla="*/ 1534696 w 3882980"/>
                <a:gd name="connsiteY108" fmla="*/ 347731 h 3894394"/>
                <a:gd name="connsiteX109" fmla="*/ 1567181 w 3882980"/>
                <a:gd name="connsiteY109" fmla="*/ 318369 h 3894394"/>
                <a:gd name="connsiteX110" fmla="*/ 2463253 w 3882980"/>
                <a:gd name="connsiteY110" fmla="*/ 0 h 389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882980" h="3894394">
                  <a:moveTo>
                    <a:pt x="2463253" y="0"/>
                  </a:moveTo>
                  <a:cubicBezTo>
                    <a:pt x="2826593" y="0"/>
                    <a:pt x="3189933" y="138610"/>
                    <a:pt x="3467152" y="415829"/>
                  </a:cubicBezTo>
                  <a:cubicBezTo>
                    <a:pt x="4021590" y="970267"/>
                    <a:pt x="4021590" y="1869188"/>
                    <a:pt x="3467152" y="2423626"/>
                  </a:cubicBezTo>
                  <a:lnTo>
                    <a:pt x="3401021" y="2483400"/>
                  </a:lnTo>
                  <a:lnTo>
                    <a:pt x="3402698" y="2485077"/>
                  </a:lnTo>
                  <a:lnTo>
                    <a:pt x="3292491" y="2590150"/>
                  </a:lnTo>
                  <a:cubicBezTo>
                    <a:pt x="2458911" y="3347781"/>
                    <a:pt x="1369834" y="3829270"/>
                    <a:pt x="169773" y="3890101"/>
                  </a:cubicBezTo>
                  <a:lnTo>
                    <a:pt x="0" y="3894394"/>
                  </a:lnTo>
                  <a:lnTo>
                    <a:pt x="0" y="3892149"/>
                  </a:lnTo>
                  <a:lnTo>
                    <a:pt x="56130" y="3889315"/>
                  </a:lnTo>
                  <a:lnTo>
                    <a:pt x="56131" y="3889315"/>
                  </a:lnTo>
                  <a:cubicBezTo>
                    <a:pt x="100875" y="3884771"/>
                    <a:pt x="145005" y="3878149"/>
                    <a:pt x="188423" y="3869548"/>
                  </a:cubicBezTo>
                  <a:lnTo>
                    <a:pt x="192894" y="3868442"/>
                  </a:lnTo>
                  <a:lnTo>
                    <a:pt x="197096" y="3867801"/>
                  </a:lnTo>
                  <a:lnTo>
                    <a:pt x="237113" y="3857512"/>
                  </a:lnTo>
                  <a:lnTo>
                    <a:pt x="316441" y="3837902"/>
                  </a:lnTo>
                  <a:lnTo>
                    <a:pt x="325050" y="3834901"/>
                  </a:lnTo>
                  <a:lnTo>
                    <a:pt x="333155" y="3832817"/>
                  </a:lnTo>
                  <a:lnTo>
                    <a:pt x="375837" y="3817195"/>
                  </a:lnTo>
                  <a:lnTo>
                    <a:pt x="439598" y="3794966"/>
                  </a:lnTo>
                  <a:lnTo>
                    <a:pt x="451950" y="3789337"/>
                  </a:lnTo>
                  <a:lnTo>
                    <a:pt x="463593" y="3785076"/>
                  </a:lnTo>
                  <a:lnTo>
                    <a:pt x="503706" y="3765753"/>
                  </a:lnTo>
                  <a:lnTo>
                    <a:pt x="557305" y="3741328"/>
                  </a:lnTo>
                  <a:lnTo>
                    <a:pt x="572951" y="3732395"/>
                  </a:lnTo>
                  <a:lnTo>
                    <a:pt x="587697" y="3725292"/>
                  </a:lnTo>
                  <a:lnTo>
                    <a:pt x="623617" y="3703470"/>
                  </a:lnTo>
                  <a:lnTo>
                    <a:pt x="668975" y="3677575"/>
                  </a:lnTo>
                  <a:lnTo>
                    <a:pt x="687409" y="3664716"/>
                  </a:lnTo>
                  <a:lnTo>
                    <a:pt x="704754" y="3654178"/>
                  </a:lnTo>
                  <a:lnTo>
                    <a:pt x="735892" y="3630894"/>
                  </a:lnTo>
                  <a:lnTo>
                    <a:pt x="774019" y="3604296"/>
                  </a:lnTo>
                  <a:lnTo>
                    <a:pt x="794679" y="3586934"/>
                  </a:lnTo>
                  <a:lnTo>
                    <a:pt x="814049" y="3572449"/>
                  </a:lnTo>
                  <a:lnTo>
                    <a:pt x="840257" y="3548630"/>
                  </a:lnTo>
                  <a:lnTo>
                    <a:pt x="871850" y="3522078"/>
                  </a:lnTo>
                  <a:lnTo>
                    <a:pt x="894120" y="3499675"/>
                  </a:lnTo>
                  <a:lnTo>
                    <a:pt x="914870" y="3480817"/>
                  </a:lnTo>
                  <a:lnTo>
                    <a:pt x="936240" y="3457304"/>
                  </a:lnTo>
                  <a:lnTo>
                    <a:pt x="961880" y="3431511"/>
                  </a:lnTo>
                  <a:lnTo>
                    <a:pt x="985092" y="3403553"/>
                  </a:lnTo>
                  <a:lnTo>
                    <a:pt x="1006502" y="3379996"/>
                  </a:lnTo>
                  <a:lnTo>
                    <a:pt x="1023288" y="3357548"/>
                  </a:lnTo>
                  <a:lnTo>
                    <a:pt x="1043520" y="3333180"/>
                  </a:lnTo>
                  <a:lnTo>
                    <a:pt x="1066952" y="3299157"/>
                  </a:lnTo>
                  <a:lnTo>
                    <a:pt x="1088231" y="3270701"/>
                  </a:lnTo>
                  <a:lnTo>
                    <a:pt x="1100808" y="3249999"/>
                  </a:lnTo>
                  <a:lnTo>
                    <a:pt x="1116182" y="3227676"/>
                  </a:lnTo>
                  <a:lnTo>
                    <a:pt x="1125020" y="3210144"/>
                  </a:lnTo>
                  <a:lnTo>
                    <a:pt x="1159345" y="3153644"/>
                  </a:lnTo>
                  <a:cubicBezTo>
                    <a:pt x="1181201" y="3113411"/>
                    <a:pt x="1201168" y="3072003"/>
                    <a:pt x="1219129" y="3029540"/>
                  </a:cubicBezTo>
                  <a:lnTo>
                    <a:pt x="1224034" y="3013738"/>
                  </a:lnTo>
                  <a:lnTo>
                    <a:pt x="1232222" y="2997496"/>
                  </a:lnTo>
                  <a:lnTo>
                    <a:pt x="1277340" y="2842015"/>
                  </a:lnTo>
                  <a:lnTo>
                    <a:pt x="1301854" y="2763043"/>
                  </a:lnTo>
                  <a:lnTo>
                    <a:pt x="1303627" y="2751426"/>
                  </a:lnTo>
                  <a:lnTo>
                    <a:pt x="1305296" y="2745676"/>
                  </a:lnTo>
                  <a:lnTo>
                    <a:pt x="1306583" y="2732060"/>
                  </a:lnTo>
                  <a:lnTo>
                    <a:pt x="1323368" y="2622077"/>
                  </a:lnTo>
                  <a:lnTo>
                    <a:pt x="1330697" y="2476941"/>
                  </a:lnTo>
                  <a:lnTo>
                    <a:pt x="1330699" y="2476918"/>
                  </a:lnTo>
                  <a:cubicBezTo>
                    <a:pt x="1330699" y="2430975"/>
                    <a:pt x="1328517" y="2385542"/>
                    <a:pt x="1324250" y="2340716"/>
                  </a:cubicBezTo>
                  <a:lnTo>
                    <a:pt x="1323586" y="2336072"/>
                  </a:lnTo>
                  <a:lnTo>
                    <a:pt x="1323368" y="2331759"/>
                  </a:lnTo>
                  <a:lnTo>
                    <a:pt x="1317044" y="2290320"/>
                  </a:lnTo>
                  <a:lnTo>
                    <a:pt x="1310737" y="2246214"/>
                  </a:lnTo>
                  <a:lnTo>
                    <a:pt x="1310201" y="2245485"/>
                  </a:lnTo>
                  <a:lnTo>
                    <a:pt x="1301854" y="2190793"/>
                  </a:lnTo>
                  <a:cubicBezTo>
                    <a:pt x="1264030" y="2005952"/>
                    <a:pt x="1190285" y="1834195"/>
                    <a:pt x="1088231" y="1683135"/>
                  </a:cubicBezTo>
                  <a:lnTo>
                    <a:pt x="1063655" y="1650270"/>
                  </a:lnTo>
                  <a:lnTo>
                    <a:pt x="1063586" y="1649791"/>
                  </a:lnTo>
                  <a:lnTo>
                    <a:pt x="1043520" y="1620656"/>
                  </a:lnTo>
                  <a:lnTo>
                    <a:pt x="1025170" y="1598805"/>
                  </a:lnTo>
                  <a:lnTo>
                    <a:pt x="1006502" y="1573840"/>
                  </a:lnTo>
                  <a:lnTo>
                    <a:pt x="976303" y="1540613"/>
                  </a:lnTo>
                  <a:lnTo>
                    <a:pt x="951073" y="1510568"/>
                  </a:lnTo>
                  <a:lnTo>
                    <a:pt x="933153" y="1493136"/>
                  </a:lnTo>
                  <a:lnTo>
                    <a:pt x="914870" y="1473019"/>
                  </a:lnTo>
                  <a:lnTo>
                    <a:pt x="878412" y="1439885"/>
                  </a:lnTo>
                  <a:lnTo>
                    <a:pt x="848101" y="1410398"/>
                  </a:lnTo>
                  <a:lnTo>
                    <a:pt x="831275" y="1397044"/>
                  </a:lnTo>
                  <a:lnTo>
                    <a:pt x="814049" y="1381388"/>
                  </a:lnTo>
                  <a:lnTo>
                    <a:pt x="770820" y="1349062"/>
                  </a:lnTo>
                  <a:lnTo>
                    <a:pt x="735441" y="1320982"/>
                  </a:lnTo>
                  <a:lnTo>
                    <a:pt x="720310" y="1311290"/>
                  </a:lnTo>
                  <a:lnTo>
                    <a:pt x="704754" y="1299658"/>
                  </a:lnTo>
                  <a:lnTo>
                    <a:pt x="654114" y="1268893"/>
                  </a:lnTo>
                  <a:lnTo>
                    <a:pt x="613931" y="1243157"/>
                  </a:lnTo>
                  <a:lnTo>
                    <a:pt x="601024" y="1236641"/>
                  </a:lnTo>
                  <a:lnTo>
                    <a:pt x="587697" y="1228544"/>
                  </a:lnTo>
                  <a:lnTo>
                    <a:pt x="528670" y="1200109"/>
                  </a:lnTo>
                  <a:lnTo>
                    <a:pt x="484408" y="1177762"/>
                  </a:lnTo>
                  <a:lnTo>
                    <a:pt x="474192" y="1173866"/>
                  </a:lnTo>
                  <a:lnTo>
                    <a:pt x="463593" y="1168760"/>
                  </a:lnTo>
                  <a:lnTo>
                    <a:pt x="394231" y="1143373"/>
                  </a:lnTo>
                  <a:lnTo>
                    <a:pt x="347709" y="1125632"/>
                  </a:lnTo>
                  <a:lnTo>
                    <a:pt x="340584" y="1123738"/>
                  </a:lnTo>
                  <a:lnTo>
                    <a:pt x="333155" y="1121019"/>
                  </a:lnTo>
                  <a:lnTo>
                    <a:pt x="247806" y="1099074"/>
                  </a:lnTo>
                  <a:lnTo>
                    <a:pt x="204671" y="1087606"/>
                  </a:lnTo>
                  <a:lnTo>
                    <a:pt x="200973" y="1087032"/>
                  </a:lnTo>
                  <a:lnTo>
                    <a:pt x="197096" y="1086035"/>
                  </a:lnTo>
                  <a:lnTo>
                    <a:pt x="56150" y="1064524"/>
                  </a:lnTo>
                  <a:lnTo>
                    <a:pt x="56131" y="1064521"/>
                  </a:lnTo>
                  <a:lnTo>
                    <a:pt x="56130" y="1064521"/>
                  </a:lnTo>
                  <a:lnTo>
                    <a:pt x="31567" y="1063281"/>
                  </a:lnTo>
                  <a:lnTo>
                    <a:pt x="132271" y="1058196"/>
                  </a:lnTo>
                  <a:cubicBezTo>
                    <a:pt x="650885" y="1005528"/>
                    <a:pt x="1116340" y="773045"/>
                    <a:pt x="1465309" y="424076"/>
                  </a:cubicBezTo>
                  <a:lnTo>
                    <a:pt x="1534696" y="347731"/>
                  </a:lnTo>
                  <a:lnTo>
                    <a:pt x="1567181" y="318369"/>
                  </a:lnTo>
                  <a:cubicBezTo>
                    <a:pt x="1827409" y="106123"/>
                    <a:pt x="2145331" y="0"/>
                    <a:pt x="246325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00" name="Freeform 40">
              <a:extLst>
                <a:ext uri="{FF2B5EF4-FFF2-40B4-BE49-F238E27FC236}">
                  <a16:creationId xmlns:a16="http://schemas.microsoft.com/office/drawing/2014/main" id="{0EAD772C-CF9D-44C5-871D-30295BF01DDC}"/>
                </a:ext>
              </a:extLst>
            </p:cNvPr>
            <p:cNvSpPr/>
            <p:nvPr/>
          </p:nvSpPr>
          <p:spPr>
            <a:xfrm>
              <a:off x="4295707" y="4777083"/>
              <a:ext cx="2455727" cy="1683875"/>
            </a:xfrm>
            <a:custGeom>
              <a:avLst/>
              <a:gdLst>
                <a:gd name="connsiteX0" fmla="*/ 2044653 w 4911454"/>
                <a:gd name="connsiteY0" fmla="*/ 0 h 3367750"/>
                <a:gd name="connsiteX1" fmla="*/ 2085828 w 4911454"/>
                <a:gd name="connsiteY1" fmla="*/ 37422 h 3367750"/>
                <a:gd name="connsiteX2" fmla="*/ 3487694 w 4911454"/>
                <a:gd name="connsiteY2" fmla="*/ 540679 h 3367750"/>
                <a:gd name="connsiteX3" fmla="*/ 3612326 w 4911454"/>
                <a:gd name="connsiteY3" fmla="*/ 534386 h 3367750"/>
                <a:gd name="connsiteX4" fmla="*/ 3636886 w 4911454"/>
                <a:gd name="connsiteY4" fmla="*/ 535626 h 3367750"/>
                <a:gd name="connsiteX5" fmla="*/ 4911454 w 4911454"/>
                <a:gd name="connsiteY5" fmla="*/ 1948023 h 3367750"/>
                <a:gd name="connsiteX6" fmla="*/ 3491727 w 4911454"/>
                <a:gd name="connsiteY6" fmla="*/ 3367750 h 3367750"/>
                <a:gd name="connsiteX7" fmla="*/ 3402699 w 4911454"/>
                <a:gd name="connsiteY7" fmla="*/ 3363254 h 3367750"/>
                <a:gd name="connsiteX8" fmla="*/ 3402699 w 4911454"/>
                <a:gd name="connsiteY8" fmla="*/ 3365499 h 3367750"/>
                <a:gd name="connsiteX9" fmla="*/ 3232925 w 4911454"/>
                <a:gd name="connsiteY9" fmla="*/ 3361206 h 3367750"/>
                <a:gd name="connsiteX10" fmla="*/ 110207 w 4911454"/>
                <a:gd name="connsiteY10" fmla="*/ 2061255 h 3367750"/>
                <a:gd name="connsiteX11" fmla="*/ 0 w 4911454"/>
                <a:gd name="connsiteY11" fmla="*/ 1956182 h 3367750"/>
                <a:gd name="connsiteX12" fmla="*/ 1676 w 4911454"/>
                <a:gd name="connsiteY12" fmla="*/ 1954506 h 3367750"/>
                <a:gd name="connsiteX13" fmla="*/ 38047 w 4911454"/>
                <a:gd name="connsiteY13" fmla="*/ 1987380 h 3367750"/>
                <a:gd name="connsiteX14" fmla="*/ 43370 w 4911454"/>
                <a:gd name="connsiteY14" fmla="*/ 1992192 h 3367750"/>
                <a:gd name="connsiteX15" fmla="*/ 43371 w 4911454"/>
                <a:gd name="connsiteY15" fmla="*/ 1992193 h 3367750"/>
                <a:gd name="connsiteX16" fmla="*/ 43391 w 4911454"/>
                <a:gd name="connsiteY16" fmla="*/ 1992207 h 3367750"/>
                <a:gd name="connsiteX17" fmla="*/ 150892 w 4911454"/>
                <a:gd name="connsiteY17" fmla="*/ 2071759 h 3367750"/>
                <a:gd name="connsiteX18" fmla="*/ 154833 w 4911454"/>
                <a:gd name="connsiteY18" fmla="*/ 2074138 h 3367750"/>
                <a:gd name="connsiteX19" fmla="*/ 158261 w 4911454"/>
                <a:gd name="connsiteY19" fmla="*/ 2076658 h 3367750"/>
                <a:gd name="connsiteX20" fmla="*/ 193876 w 4911454"/>
                <a:gd name="connsiteY20" fmla="*/ 2097704 h 3367750"/>
                <a:gd name="connsiteX21" fmla="*/ 263791 w 4911454"/>
                <a:gd name="connsiteY21" fmla="*/ 2139904 h 3367750"/>
                <a:gd name="connsiteX22" fmla="*/ 271995 w 4911454"/>
                <a:gd name="connsiteY22" fmla="*/ 2143867 h 3367750"/>
                <a:gd name="connsiteX23" fmla="*/ 279207 w 4911454"/>
                <a:gd name="connsiteY23" fmla="*/ 2148129 h 3367750"/>
                <a:gd name="connsiteX24" fmla="*/ 320478 w 4911454"/>
                <a:gd name="connsiteY24" fmla="*/ 2167283 h 3367750"/>
                <a:gd name="connsiteX25" fmla="*/ 381237 w 4911454"/>
                <a:gd name="connsiteY25" fmla="*/ 2196629 h 3367750"/>
                <a:gd name="connsiteX26" fmla="*/ 393942 w 4911454"/>
                <a:gd name="connsiteY26" fmla="*/ 2201380 h 3367750"/>
                <a:gd name="connsiteX27" fmla="*/ 405199 w 4911454"/>
                <a:gd name="connsiteY27" fmla="*/ 2206604 h 3367750"/>
                <a:gd name="connsiteX28" fmla="*/ 447269 w 4911454"/>
                <a:gd name="connsiteY28" fmla="*/ 2221320 h 3367750"/>
                <a:gd name="connsiteX29" fmla="*/ 502397 w 4911454"/>
                <a:gd name="connsiteY29" fmla="*/ 2241933 h 3367750"/>
                <a:gd name="connsiteX30" fmla="*/ 519762 w 4911454"/>
                <a:gd name="connsiteY30" fmla="*/ 2246676 h 3367750"/>
                <a:gd name="connsiteX31" fmla="*/ 535228 w 4911454"/>
                <a:gd name="connsiteY31" fmla="*/ 2252086 h 3367750"/>
                <a:gd name="connsiteX32" fmla="*/ 576099 w 4911454"/>
                <a:gd name="connsiteY32" fmla="*/ 2262064 h 3367750"/>
                <a:gd name="connsiteX33" fmla="*/ 626439 w 4911454"/>
                <a:gd name="connsiteY33" fmla="*/ 2275815 h 3367750"/>
                <a:gd name="connsiteX34" fmla="*/ 648548 w 4911454"/>
                <a:gd name="connsiteY34" fmla="*/ 2279753 h 3367750"/>
                <a:gd name="connsiteX35" fmla="*/ 668284 w 4911454"/>
                <a:gd name="connsiteY35" fmla="*/ 2284572 h 3367750"/>
                <a:gd name="connsiteX36" fmla="*/ 706805 w 4911454"/>
                <a:gd name="connsiteY36" fmla="*/ 2290131 h 3367750"/>
                <a:gd name="connsiteX37" fmla="*/ 752533 w 4911454"/>
                <a:gd name="connsiteY37" fmla="*/ 2298277 h 3367750"/>
                <a:gd name="connsiteX38" fmla="*/ 779394 w 4911454"/>
                <a:gd name="connsiteY38" fmla="*/ 2300606 h 3367750"/>
                <a:gd name="connsiteX39" fmla="*/ 803359 w 4911454"/>
                <a:gd name="connsiteY39" fmla="*/ 2304064 h 3367750"/>
                <a:gd name="connsiteX40" fmla="*/ 838770 w 4911454"/>
                <a:gd name="connsiteY40" fmla="*/ 2305755 h 3367750"/>
                <a:gd name="connsiteX41" fmla="*/ 879846 w 4911454"/>
                <a:gd name="connsiteY41" fmla="*/ 2309317 h 3367750"/>
                <a:gd name="connsiteX42" fmla="*/ 911406 w 4911454"/>
                <a:gd name="connsiteY42" fmla="*/ 2309223 h 3367750"/>
                <a:gd name="connsiteX43" fmla="*/ 939444 w 4911454"/>
                <a:gd name="connsiteY43" fmla="*/ 2310562 h 3367750"/>
                <a:gd name="connsiteX44" fmla="*/ 971216 w 4911454"/>
                <a:gd name="connsiteY44" fmla="*/ 2309045 h 3367750"/>
                <a:gd name="connsiteX45" fmla="*/ 1007548 w 4911454"/>
                <a:gd name="connsiteY45" fmla="*/ 2308936 h 3367750"/>
                <a:gd name="connsiteX46" fmla="*/ 1043695 w 4911454"/>
                <a:gd name="connsiteY46" fmla="*/ 2305584 h 3367750"/>
                <a:gd name="connsiteX47" fmla="*/ 1075528 w 4911454"/>
                <a:gd name="connsiteY47" fmla="*/ 2304064 h 3367750"/>
                <a:gd name="connsiteX48" fmla="*/ 1103304 w 4911454"/>
                <a:gd name="connsiteY48" fmla="*/ 2300056 h 3367750"/>
                <a:gd name="connsiteX49" fmla="*/ 1134806 w 4911454"/>
                <a:gd name="connsiteY49" fmla="*/ 2297134 h 3367750"/>
                <a:gd name="connsiteX50" fmla="*/ 1175388 w 4911454"/>
                <a:gd name="connsiteY50" fmla="*/ 2289654 h 3367750"/>
                <a:gd name="connsiteX51" fmla="*/ 1210603 w 4911454"/>
                <a:gd name="connsiteY51" fmla="*/ 2284572 h 3367750"/>
                <a:gd name="connsiteX52" fmla="*/ 1234166 w 4911454"/>
                <a:gd name="connsiteY52" fmla="*/ 2278819 h 3367750"/>
                <a:gd name="connsiteX53" fmla="*/ 1260789 w 4911454"/>
                <a:gd name="connsiteY53" fmla="*/ 2273912 h 3367750"/>
                <a:gd name="connsiteX54" fmla="*/ 1305641 w 4911454"/>
                <a:gd name="connsiteY54" fmla="*/ 2261368 h 3367750"/>
                <a:gd name="connsiteX55" fmla="*/ 1343659 w 4911454"/>
                <a:gd name="connsiteY55" fmla="*/ 2252086 h 3367750"/>
                <a:gd name="connsiteX56" fmla="*/ 1362914 w 4911454"/>
                <a:gd name="connsiteY56" fmla="*/ 2245351 h 3367750"/>
                <a:gd name="connsiteX57" fmla="*/ 1384665 w 4911454"/>
                <a:gd name="connsiteY57" fmla="*/ 2239268 h 3367750"/>
                <a:gd name="connsiteX58" fmla="*/ 1433669 w 4911454"/>
                <a:gd name="connsiteY58" fmla="*/ 2220602 h 3367750"/>
                <a:gd name="connsiteX59" fmla="*/ 1473688 w 4911454"/>
                <a:gd name="connsiteY59" fmla="*/ 2206604 h 3367750"/>
                <a:gd name="connsiteX60" fmla="*/ 1488652 w 4911454"/>
                <a:gd name="connsiteY60" fmla="*/ 2199659 h 3367750"/>
                <a:gd name="connsiteX61" fmla="*/ 1505603 w 4911454"/>
                <a:gd name="connsiteY61" fmla="*/ 2193203 h 3367750"/>
                <a:gd name="connsiteX62" fmla="*/ 1558831 w 4911454"/>
                <a:gd name="connsiteY62" fmla="*/ 2167087 h 3367750"/>
                <a:gd name="connsiteX63" fmla="*/ 1599680 w 4911454"/>
                <a:gd name="connsiteY63" fmla="*/ 2148129 h 3367750"/>
                <a:gd name="connsiteX64" fmla="*/ 1610474 w 4911454"/>
                <a:gd name="connsiteY64" fmla="*/ 2141750 h 3367750"/>
                <a:gd name="connsiteX65" fmla="*/ 1622771 w 4911454"/>
                <a:gd name="connsiteY65" fmla="*/ 2135717 h 3367750"/>
                <a:gd name="connsiteX66" fmla="*/ 1680914 w 4911454"/>
                <a:gd name="connsiteY66" fmla="*/ 2100125 h 3367750"/>
                <a:gd name="connsiteX67" fmla="*/ 1720626 w 4911454"/>
                <a:gd name="connsiteY67" fmla="*/ 2076658 h 3367750"/>
                <a:gd name="connsiteX68" fmla="*/ 1727473 w 4911454"/>
                <a:gd name="connsiteY68" fmla="*/ 2071624 h 3367750"/>
                <a:gd name="connsiteX69" fmla="*/ 1735338 w 4911454"/>
                <a:gd name="connsiteY69" fmla="*/ 2066810 h 3367750"/>
                <a:gd name="connsiteX70" fmla="*/ 1801558 w 4911454"/>
                <a:gd name="connsiteY70" fmla="*/ 2017158 h 3367750"/>
                <a:gd name="connsiteX71" fmla="*/ 1835516 w 4911454"/>
                <a:gd name="connsiteY71" fmla="*/ 1992193 h 3367750"/>
                <a:gd name="connsiteX72" fmla="*/ 1838737 w 4911454"/>
                <a:gd name="connsiteY72" fmla="*/ 1989282 h 3367750"/>
                <a:gd name="connsiteX73" fmla="*/ 1842472 w 4911454"/>
                <a:gd name="connsiteY73" fmla="*/ 1986481 h 3367750"/>
                <a:gd name="connsiteX74" fmla="*/ 1943022 w 4911454"/>
                <a:gd name="connsiteY74" fmla="*/ 1895022 h 3367750"/>
                <a:gd name="connsiteX75" fmla="*/ 1943342 w 4911454"/>
                <a:gd name="connsiteY75" fmla="*/ 1894733 h 3367750"/>
                <a:gd name="connsiteX76" fmla="*/ 1943631 w 4911454"/>
                <a:gd name="connsiteY76" fmla="*/ 1894413 h 3367750"/>
                <a:gd name="connsiteX77" fmla="*/ 2035090 w 4911454"/>
                <a:gd name="connsiteY77" fmla="*/ 1793863 h 3367750"/>
                <a:gd name="connsiteX78" fmla="*/ 2037890 w 4911454"/>
                <a:gd name="connsiteY78" fmla="*/ 1790128 h 3367750"/>
                <a:gd name="connsiteX79" fmla="*/ 2040802 w 4911454"/>
                <a:gd name="connsiteY79" fmla="*/ 1786907 h 3367750"/>
                <a:gd name="connsiteX80" fmla="*/ 2065765 w 4911454"/>
                <a:gd name="connsiteY80" fmla="*/ 1752952 h 3367750"/>
                <a:gd name="connsiteX81" fmla="*/ 2092361 w 4911454"/>
                <a:gd name="connsiteY81" fmla="*/ 1717481 h 3367750"/>
                <a:gd name="connsiteX82" fmla="*/ 2092497 w 4911454"/>
                <a:gd name="connsiteY82" fmla="*/ 1716591 h 3367750"/>
                <a:gd name="connsiteX83" fmla="*/ 2125267 w 4911454"/>
                <a:gd name="connsiteY83" fmla="*/ 1672017 h 3367750"/>
                <a:gd name="connsiteX84" fmla="*/ 2333181 w 4911454"/>
                <a:gd name="connsiteY84" fmla="*/ 1161994 h 3367750"/>
                <a:gd name="connsiteX85" fmla="*/ 2339042 w 4911454"/>
                <a:gd name="connsiteY85" fmla="*/ 1121377 h 3367750"/>
                <a:gd name="connsiteX86" fmla="*/ 2339330 w 4911454"/>
                <a:gd name="connsiteY86" fmla="*/ 1120992 h 3367750"/>
                <a:gd name="connsiteX87" fmla="*/ 2345743 w 4911454"/>
                <a:gd name="connsiteY87" fmla="*/ 1086197 h 3367750"/>
                <a:gd name="connsiteX88" fmla="*/ 2348216 w 4911454"/>
                <a:gd name="connsiteY88" fmla="*/ 1057808 h 3367750"/>
                <a:gd name="connsiteX89" fmla="*/ 2352673 w 4911454"/>
                <a:gd name="connsiteY89" fmla="*/ 1026919 h 3367750"/>
                <a:gd name="connsiteX90" fmla="*/ 2354817 w 4911454"/>
                <a:gd name="connsiteY90" fmla="*/ 982021 h 3367750"/>
                <a:gd name="connsiteX91" fmla="*/ 2358217 w 4911454"/>
                <a:gd name="connsiteY91" fmla="*/ 942984 h 3367750"/>
                <a:gd name="connsiteX92" fmla="*/ 2357873 w 4911454"/>
                <a:gd name="connsiteY92" fmla="*/ 918016 h 3367750"/>
                <a:gd name="connsiteX93" fmla="*/ 2359170 w 4911454"/>
                <a:gd name="connsiteY93" fmla="*/ 890835 h 3367750"/>
                <a:gd name="connsiteX94" fmla="*/ 2356819 w 4911454"/>
                <a:gd name="connsiteY94" fmla="*/ 841576 h 3367750"/>
                <a:gd name="connsiteX95" fmla="*/ 2356236 w 4911454"/>
                <a:gd name="connsiteY95" fmla="*/ 799340 h 3367750"/>
                <a:gd name="connsiteX96" fmla="*/ 2353784 w 4911454"/>
                <a:gd name="connsiteY96" fmla="*/ 778024 h 3367750"/>
                <a:gd name="connsiteX97" fmla="*/ 2352673 w 4911454"/>
                <a:gd name="connsiteY97" fmla="*/ 754750 h 3367750"/>
                <a:gd name="connsiteX98" fmla="*/ 2344957 w 4911454"/>
                <a:gd name="connsiteY98" fmla="*/ 701277 h 3367750"/>
                <a:gd name="connsiteX99" fmla="*/ 2339801 w 4911454"/>
                <a:gd name="connsiteY99" fmla="*/ 656451 h 3367750"/>
                <a:gd name="connsiteX100" fmla="*/ 2335958 w 4911454"/>
                <a:gd name="connsiteY100" fmla="*/ 638916 h 3367750"/>
                <a:gd name="connsiteX101" fmla="*/ 2333181 w 4911454"/>
                <a:gd name="connsiteY101" fmla="*/ 619675 h 3367750"/>
                <a:gd name="connsiteX102" fmla="*/ 2319115 w 4911454"/>
                <a:gd name="connsiteY102" fmla="*/ 562065 h 3367750"/>
                <a:gd name="connsiteX103" fmla="*/ 2308910 w 4911454"/>
                <a:gd name="connsiteY103" fmla="*/ 515501 h 3367750"/>
                <a:gd name="connsiteX104" fmla="*/ 2304396 w 4911454"/>
                <a:gd name="connsiteY104" fmla="*/ 501780 h 3367750"/>
                <a:gd name="connsiteX105" fmla="*/ 2300695 w 4911454"/>
                <a:gd name="connsiteY105" fmla="*/ 486619 h 3367750"/>
                <a:gd name="connsiteX106" fmla="*/ 2279045 w 4911454"/>
                <a:gd name="connsiteY106" fmla="*/ 424724 h 3367750"/>
                <a:gd name="connsiteX107" fmla="*/ 2263565 w 4911454"/>
                <a:gd name="connsiteY107" fmla="*/ 377672 h 3367750"/>
                <a:gd name="connsiteX108" fmla="*/ 2259101 w 4911454"/>
                <a:gd name="connsiteY108" fmla="*/ 367704 h 3367750"/>
                <a:gd name="connsiteX109" fmla="*/ 2255213 w 4911454"/>
                <a:gd name="connsiteY109" fmla="*/ 356590 h 3367750"/>
                <a:gd name="connsiteX110" fmla="*/ 2224095 w 4911454"/>
                <a:gd name="connsiteY110" fmla="*/ 289542 h 3367750"/>
                <a:gd name="connsiteX111" fmla="*/ 2203765 w 4911454"/>
                <a:gd name="connsiteY111" fmla="*/ 244150 h 3367750"/>
                <a:gd name="connsiteX112" fmla="*/ 2200071 w 4911454"/>
                <a:gd name="connsiteY112" fmla="*/ 237780 h 3367750"/>
                <a:gd name="connsiteX113" fmla="*/ 2196737 w 4911454"/>
                <a:gd name="connsiteY113" fmla="*/ 230598 h 3367750"/>
                <a:gd name="connsiteX114" fmla="*/ 2151877 w 4911454"/>
                <a:gd name="connsiteY114" fmla="*/ 154684 h 3367750"/>
                <a:gd name="connsiteX115" fmla="*/ 2129511 w 4911454"/>
                <a:gd name="connsiteY115" fmla="*/ 116118 h 3367750"/>
                <a:gd name="connsiteX116" fmla="*/ 2127305 w 4911454"/>
                <a:gd name="connsiteY116" fmla="*/ 113101 h 3367750"/>
                <a:gd name="connsiteX117" fmla="*/ 2125267 w 4911454"/>
                <a:gd name="connsiteY117" fmla="*/ 109652 h 336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11454" h="3367750">
                  <a:moveTo>
                    <a:pt x="2044653" y="0"/>
                  </a:moveTo>
                  <a:lnTo>
                    <a:pt x="2085828" y="37422"/>
                  </a:lnTo>
                  <a:cubicBezTo>
                    <a:pt x="2466787" y="351817"/>
                    <a:pt x="2955185" y="540679"/>
                    <a:pt x="3487694" y="540679"/>
                  </a:cubicBezTo>
                  <a:lnTo>
                    <a:pt x="3612326" y="534386"/>
                  </a:lnTo>
                  <a:lnTo>
                    <a:pt x="3636886" y="535626"/>
                  </a:lnTo>
                  <a:cubicBezTo>
                    <a:pt x="4352792" y="608330"/>
                    <a:pt x="4911454" y="1212935"/>
                    <a:pt x="4911454" y="1948023"/>
                  </a:cubicBezTo>
                  <a:cubicBezTo>
                    <a:pt x="4911454" y="2732117"/>
                    <a:pt x="4275821" y="3367750"/>
                    <a:pt x="3491727" y="3367750"/>
                  </a:cubicBezTo>
                  <a:lnTo>
                    <a:pt x="3402699" y="3363254"/>
                  </a:lnTo>
                  <a:lnTo>
                    <a:pt x="3402699" y="3365499"/>
                  </a:lnTo>
                  <a:lnTo>
                    <a:pt x="3232925" y="3361206"/>
                  </a:lnTo>
                  <a:cubicBezTo>
                    <a:pt x="2032864" y="3300375"/>
                    <a:pt x="943787" y="2818886"/>
                    <a:pt x="110207" y="2061255"/>
                  </a:cubicBezTo>
                  <a:lnTo>
                    <a:pt x="0" y="1956182"/>
                  </a:lnTo>
                  <a:lnTo>
                    <a:pt x="1676" y="1954506"/>
                  </a:lnTo>
                  <a:lnTo>
                    <a:pt x="38047" y="1987380"/>
                  </a:lnTo>
                  <a:lnTo>
                    <a:pt x="43370" y="1992192"/>
                  </a:lnTo>
                  <a:lnTo>
                    <a:pt x="43371" y="1992193"/>
                  </a:lnTo>
                  <a:lnTo>
                    <a:pt x="43391" y="1992207"/>
                  </a:lnTo>
                  <a:lnTo>
                    <a:pt x="150892" y="2071759"/>
                  </a:lnTo>
                  <a:lnTo>
                    <a:pt x="154833" y="2074138"/>
                  </a:lnTo>
                  <a:lnTo>
                    <a:pt x="158261" y="2076658"/>
                  </a:lnTo>
                  <a:lnTo>
                    <a:pt x="193876" y="2097704"/>
                  </a:lnTo>
                  <a:lnTo>
                    <a:pt x="263791" y="2139904"/>
                  </a:lnTo>
                  <a:lnTo>
                    <a:pt x="271995" y="2143867"/>
                  </a:lnTo>
                  <a:lnTo>
                    <a:pt x="279207" y="2148129"/>
                  </a:lnTo>
                  <a:lnTo>
                    <a:pt x="320478" y="2167283"/>
                  </a:lnTo>
                  <a:lnTo>
                    <a:pt x="381237" y="2196629"/>
                  </a:lnTo>
                  <a:lnTo>
                    <a:pt x="393942" y="2201380"/>
                  </a:lnTo>
                  <a:lnTo>
                    <a:pt x="405199" y="2206604"/>
                  </a:lnTo>
                  <a:lnTo>
                    <a:pt x="447269" y="2221320"/>
                  </a:lnTo>
                  <a:lnTo>
                    <a:pt x="502397" y="2241933"/>
                  </a:lnTo>
                  <a:lnTo>
                    <a:pt x="519762" y="2246676"/>
                  </a:lnTo>
                  <a:lnTo>
                    <a:pt x="535228" y="2252086"/>
                  </a:lnTo>
                  <a:lnTo>
                    <a:pt x="576099" y="2262064"/>
                  </a:lnTo>
                  <a:lnTo>
                    <a:pt x="626439" y="2275815"/>
                  </a:lnTo>
                  <a:lnTo>
                    <a:pt x="648548" y="2279753"/>
                  </a:lnTo>
                  <a:lnTo>
                    <a:pt x="668284" y="2284572"/>
                  </a:lnTo>
                  <a:lnTo>
                    <a:pt x="706805" y="2290131"/>
                  </a:lnTo>
                  <a:lnTo>
                    <a:pt x="752533" y="2298277"/>
                  </a:lnTo>
                  <a:lnTo>
                    <a:pt x="779394" y="2300606"/>
                  </a:lnTo>
                  <a:lnTo>
                    <a:pt x="803359" y="2304064"/>
                  </a:lnTo>
                  <a:lnTo>
                    <a:pt x="838770" y="2305755"/>
                  </a:lnTo>
                  <a:lnTo>
                    <a:pt x="879846" y="2309317"/>
                  </a:lnTo>
                  <a:lnTo>
                    <a:pt x="911406" y="2309223"/>
                  </a:lnTo>
                  <a:lnTo>
                    <a:pt x="939444" y="2310562"/>
                  </a:lnTo>
                  <a:lnTo>
                    <a:pt x="971216" y="2309045"/>
                  </a:lnTo>
                  <a:lnTo>
                    <a:pt x="1007548" y="2308936"/>
                  </a:lnTo>
                  <a:lnTo>
                    <a:pt x="1043695" y="2305584"/>
                  </a:lnTo>
                  <a:lnTo>
                    <a:pt x="1075528" y="2304064"/>
                  </a:lnTo>
                  <a:lnTo>
                    <a:pt x="1103304" y="2300056"/>
                  </a:lnTo>
                  <a:lnTo>
                    <a:pt x="1134806" y="2297134"/>
                  </a:lnTo>
                  <a:lnTo>
                    <a:pt x="1175388" y="2289654"/>
                  </a:lnTo>
                  <a:lnTo>
                    <a:pt x="1210603" y="2284572"/>
                  </a:lnTo>
                  <a:lnTo>
                    <a:pt x="1234166" y="2278819"/>
                  </a:lnTo>
                  <a:lnTo>
                    <a:pt x="1260789" y="2273912"/>
                  </a:lnTo>
                  <a:lnTo>
                    <a:pt x="1305641" y="2261368"/>
                  </a:lnTo>
                  <a:lnTo>
                    <a:pt x="1343659" y="2252086"/>
                  </a:lnTo>
                  <a:lnTo>
                    <a:pt x="1362914" y="2245351"/>
                  </a:lnTo>
                  <a:lnTo>
                    <a:pt x="1384665" y="2239268"/>
                  </a:lnTo>
                  <a:lnTo>
                    <a:pt x="1433669" y="2220602"/>
                  </a:lnTo>
                  <a:lnTo>
                    <a:pt x="1473688" y="2206604"/>
                  </a:lnTo>
                  <a:lnTo>
                    <a:pt x="1488652" y="2199659"/>
                  </a:lnTo>
                  <a:lnTo>
                    <a:pt x="1505603" y="2193203"/>
                  </a:lnTo>
                  <a:lnTo>
                    <a:pt x="1558831" y="2167087"/>
                  </a:lnTo>
                  <a:lnTo>
                    <a:pt x="1599680" y="2148129"/>
                  </a:lnTo>
                  <a:lnTo>
                    <a:pt x="1610474" y="2141750"/>
                  </a:lnTo>
                  <a:lnTo>
                    <a:pt x="1622771" y="2135717"/>
                  </a:lnTo>
                  <a:lnTo>
                    <a:pt x="1680914" y="2100125"/>
                  </a:lnTo>
                  <a:lnTo>
                    <a:pt x="1720626" y="2076658"/>
                  </a:lnTo>
                  <a:lnTo>
                    <a:pt x="1727473" y="2071624"/>
                  </a:lnTo>
                  <a:lnTo>
                    <a:pt x="1735338" y="2066810"/>
                  </a:lnTo>
                  <a:lnTo>
                    <a:pt x="1801558" y="2017158"/>
                  </a:lnTo>
                  <a:lnTo>
                    <a:pt x="1835516" y="1992193"/>
                  </a:lnTo>
                  <a:lnTo>
                    <a:pt x="1838737" y="1989282"/>
                  </a:lnTo>
                  <a:lnTo>
                    <a:pt x="1842472" y="1986481"/>
                  </a:lnTo>
                  <a:lnTo>
                    <a:pt x="1943022" y="1895022"/>
                  </a:lnTo>
                  <a:lnTo>
                    <a:pt x="1943342" y="1894733"/>
                  </a:lnTo>
                  <a:lnTo>
                    <a:pt x="1943631" y="1894413"/>
                  </a:lnTo>
                  <a:lnTo>
                    <a:pt x="2035090" y="1793863"/>
                  </a:lnTo>
                  <a:lnTo>
                    <a:pt x="2037890" y="1790128"/>
                  </a:lnTo>
                  <a:lnTo>
                    <a:pt x="2040802" y="1786907"/>
                  </a:lnTo>
                  <a:lnTo>
                    <a:pt x="2065765" y="1752952"/>
                  </a:lnTo>
                  <a:lnTo>
                    <a:pt x="2092361" y="1717481"/>
                  </a:lnTo>
                  <a:lnTo>
                    <a:pt x="2092497" y="1716591"/>
                  </a:lnTo>
                  <a:lnTo>
                    <a:pt x="2125267" y="1672017"/>
                  </a:lnTo>
                  <a:cubicBezTo>
                    <a:pt x="2229224" y="1514568"/>
                    <a:pt x="2298529" y="1340972"/>
                    <a:pt x="2333181" y="1161994"/>
                  </a:cubicBezTo>
                  <a:lnTo>
                    <a:pt x="2339042" y="1121377"/>
                  </a:lnTo>
                  <a:lnTo>
                    <a:pt x="2339330" y="1120992"/>
                  </a:lnTo>
                  <a:lnTo>
                    <a:pt x="2345743" y="1086197"/>
                  </a:lnTo>
                  <a:lnTo>
                    <a:pt x="2348216" y="1057808"/>
                  </a:lnTo>
                  <a:lnTo>
                    <a:pt x="2352673" y="1026919"/>
                  </a:lnTo>
                  <a:lnTo>
                    <a:pt x="2354817" y="982021"/>
                  </a:lnTo>
                  <a:lnTo>
                    <a:pt x="2358217" y="942984"/>
                  </a:lnTo>
                  <a:lnTo>
                    <a:pt x="2357873" y="918016"/>
                  </a:lnTo>
                  <a:lnTo>
                    <a:pt x="2359170" y="890835"/>
                  </a:lnTo>
                  <a:lnTo>
                    <a:pt x="2356819" y="841576"/>
                  </a:lnTo>
                  <a:lnTo>
                    <a:pt x="2356236" y="799340"/>
                  </a:lnTo>
                  <a:lnTo>
                    <a:pt x="2353784" y="778024"/>
                  </a:lnTo>
                  <a:lnTo>
                    <a:pt x="2352673" y="754750"/>
                  </a:lnTo>
                  <a:lnTo>
                    <a:pt x="2344957" y="701277"/>
                  </a:lnTo>
                  <a:lnTo>
                    <a:pt x="2339801" y="656451"/>
                  </a:lnTo>
                  <a:lnTo>
                    <a:pt x="2335958" y="638916"/>
                  </a:lnTo>
                  <a:lnTo>
                    <a:pt x="2333181" y="619675"/>
                  </a:lnTo>
                  <a:lnTo>
                    <a:pt x="2319115" y="562065"/>
                  </a:lnTo>
                  <a:lnTo>
                    <a:pt x="2308910" y="515501"/>
                  </a:lnTo>
                  <a:lnTo>
                    <a:pt x="2304396" y="501780"/>
                  </a:lnTo>
                  <a:lnTo>
                    <a:pt x="2300695" y="486619"/>
                  </a:lnTo>
                  <a:lnTo>
                    <a:pt x="2279045" y="424724"/>
                  </a:lnTo>
                  <a:lnTo>
                    <a:pt x="2263565" y="377672"/>
                  </a:lnTo>
                  <a:lnTo>
                    <a:pt x="2259101" y="367704"/>
                  </a:lnTo>
                  <a:lnTo>
                    <a:pt x="2255213" y="356590"/>
                  </a:lnTo>
                  <a:lnTo>
                    <a:pt x="2224095" y="289542"/>
                  </a:lnTo>
                  <a:lnTo>
                    <a:pt x="2203765" y="244150"/>
                  </a:lnTo>
                  <a:lnTo>
                    <a:pt x="2200071" y="237780"/>
                  </a:lnTo>
                  <a:lnTo>
                    <a:pt x="2196737" y="230598"/>
                  </a:lnTo>
                  <a:lnTo>
                    <a:pt x="2151877" y="154684"/>
                  </a:lnTo>
                  <a:lnTo>
                    <a:pt x="2129511" y="116118"/>
                  </a:lnTo>
                  <a:lnTo>
                    <a:pt x="2127305" y="113101"/>
                  </a:lnTo>
                  <a:lnTo>
                    <a:pt x="2125267" y="10965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01" name="Freeform 38">
              <a:extLst>
                <a:ext uri="{FF2B5EF4-FFF2-40B4-BE49-F238E27FC236}">
                  <a16:creationId xmlns:a16="http://schemas.microsoft.com/office/drawing/2014/main" id="{68D1D389-A9C2-4B26-8D16-923B63D25BA9}"/>
                </a:ext>
              </a:extLst>
            </p:cNvPr>
            <p:cNvSpPr/>
            <p:nvPr/>
          </p:nvSpPr>
          <p:spPr>
            <a:xfrm>
              <a:off x="3528096" y="3990873"/>
              <a:ext cx="1947196" cy="1941491"/>
            </a:xfrm>
            <a:custGeom>
              <a:avLst/>
              <a:gdLst>
                <a:gd name="connsiteX0" fmla="*/ 0 w 3894391"/>
                <a:gd name="connsiteY0" fmla="*/ 0 h 3882982"/>
                <a:gd name="connsiteX1" fmla="*/ 2244 w 3894391"/>
                <a:gd name="connsiteY1" fmla="*/ 0 h 3882982"/>
                <a:gd name="connsiteX2" fmla="*/ 5078 w 3894391"/>
                <a:gd name="connsiteY2" fmla="*/ 56130 h 3882982"/>
                <a:gd name="connsiteX3" fmla="*/ 5083 w 3894391"/>
                <a:gd name="connsiteY3" fmla="*/ 56161 h 3882982"/>
                <a:gd name="connsiteX4" fmla="*/ 24846 w 3894391"/>
                <a:gd name="connsiteY4" fmla="*/ 188422 h 3882982"/>
                <a:gd name="connsiteX5" fmla="*/ 25951 w 3894391"/>
                <a:gd name="connsiteY5" fmla="*/ 192892 h 3882982"/>
                <a:gd name="connsiteX6" fmla="*/ 26592 w 3894391"/>
                <a:gd name="connsiteY6" fmla="*/ 197096 h 3882982"/>
                <a:gd name="connsiteX7" fmla="*/ 36887 w 3894391"/>
                <a:gd name="connsiteY7" fmla="*/ 237135 h 3882982"/>
                <a:gd name="connsiteX8" fmla="*/ 56491 w 3894391"/>
                <a:gd name="connsiteY8" fmla="*/ 316440 h 3882982"/>
                <a:gd name="connsiteX9" fmla="*/ 59491 w 3894391"/>
                <a:gd name="connsiteY9" fmla="*/ 325046 h 3882982"/>
                <a:gd name="connsiteX10" fmla="*/ 61576 w 3894391"/>
                <a:gd name="connsiteY10" fmla="*/ 333155 h 3882982"/>
                <a:gd name="connsiteX11" fmla="*/ 77205 w 3894391"/>
                <a:gd name="connsiteY11" fmla="*/ 375856 h 3882982"/>
                <a:gd name="connsiteX12" fmla="*/ 99427 w 3894391"/>
                <a:gd name="connsiteY12" fmla="*/ 439597 h 3882982"/>
                <a:gd name="connsiteX13" fmla="*/ 105054 w 3894391"/>
                <a:gd name="connsiteY13" fmla="*/ 451945 h 3882982"/>
                <a:gd name="connsiteX14" fmla="*/ 109317 w 3894391"/>
                <a:gd name="connsiteY14" fmla="*/ 463593 h 3882982"/>
                <a:gd name="connsiteX15" fmla="*/ 128649 w 3894391"/>
                <a:gd name="connsiteY15" fmla="*/ 503724 h 3882982"/>
                <a:gd name="connsiteX16" fmla="*/ 153066 w 3894391"/>
                <a:gd name="connsiteY16" fmla="*/ 557304 h 3882982"/>
                <a:gd name="connsiteX17" fmla="*/ 161995 w 3894391"/>
                <a:gd name="connsiteY17" fmla="*/ 572945 h 3882982"/>
                <a:gd name="connsiteX18" fmla="*/ 169102 w 3894391"/>
                <a:gd name="connsiteY18" fmla="*/ 587697 h 3882982"/>
                <a:gd name="connsiteX19" fmla="*/ 190933 w 3894391"/>
                <a:gd name="connsiteY19" fmla="*/ 623632 h 3882982"/>
                <a:gd name="connsiteX20" fmla="*/ 216818 w 3894391"/>
                <a:gd name="connsiteY20" fmla="*/ 668974 h 3882982"/>
                <a:gd name="connsiteX21" fmla="*/ 229673 w 3894391"/>
                <a:gd name="connsiteY21" fmla="*/ 687401 h 3882982"/>
                <a:gd name="connsiteX22" fmla="*/ 240215 w 3894391"/>
                <a:gd name="connsiteY22" fmla="*/ 704754 h 3882982"/>
                <a:gd name="connsiteX23" fmla="*/ 263510 w 3894391"/>
                <a:gd name="connsiteY23" fmla="*/ 735905 h 3882982"/>
                <a:gd name="connsiteX24" fmla="*/ 290098 w 3894391"/>
                <a:gd name="connsiteY24" fmla="*/ 774018 h 3882982"/>
                <a:gd name="connsiteX25" fmla="*/ 307453 w 3894391"/>
                <a:gd name="connsiteY25" fmla="*/ 794670 h 3882982"/>
                <a:gd name="connsiteX26" fmla="*/ 321945 w 3894391"/>
                <a:gd name="connsiteY26" fmla="*/ 814049 h 3882982"/>
                <a:gd name="connsiteX27" fmla="*/ 345774 w 3894391"/>
                <a:gd name="connsiteY27" fmla="*/ 840269 h 3882982"/>
                <a:gd name="connsiteX28" fmla="*/ 372315 w 3894391"/>
                <a:gd name="connsiteY28" fmla="*/ 871849 h 3882982"/>
                <a:gd name="connsiteX29" fmla="*/ 394709 w 3894391"/>
                <a:gd name="connsiteY29" fmla="*/ 894110 h 3882982"/>
                <a:gd name="connsiteX30" fmla="*/ 413577 w 3894391"/>
                <a:gd name="connsiteY30" fmla="*/ 914870 h 3882982"/>
                <a:gd name="connsiteX31" fmla="*/ 437101 w 3894391"/>
                <a:gd name="connsiteY31" fmla="*/ 936250 h 3882982"/>
                <a:gd name="connsiteX32" fmla="*/ 462883 w 3894391"/>
                <a:gd name="connsiteY32" fmla="*/ 961879 h 3882982"/>
                <a:gd name="connsiteX33" fmla="*/ 490829 w 3894391"/>
                <a:gd name="connsiteY33" fmla="*/ 985081 h 3882982"/>
                <a:gd name="connsiteX34" fmla="*/ 514397 w 3894391"/>
                <a:gd name="connsiteY34" fmla="*/ 1006502 h 3882982"/>
                <a:gd name="connsiteX35" fmla="*/ 536857 w 3894391"/>
                <a:gd name="connsiteY35" fmla="*/ 1023297 h 3882982"/>
                <a:gd name="connsiteX36" fmla="*/ 561213 w 3894391"/>
                <a:gd name="connsiteY36" fmla="*/ 1043519 h 3882982"/>
                <a:gd name="connsiteX37" fmla="*/ 595218 w 3894391"/>
                <a:gd name="connsiteY37" fmla="*/ 1066938 h 3882982"/>
                <a:gd name="connsiteX38" fmla="*/ 623692 w 3894391"/>
                <a:gd name="connsiteY38" fmla="*/ 1088231 h 3882982"/>
                <a:gd name="connsiteX39" fmla="*/ 644407 w 3894391"/>
                <a:gd name="connsiteY39" fmla="*/ 1100816 h 3882982"/>
                <a:gd name="connsiteX40" fmla="*/ 666717 w 3894391"/>
                <a:gd name="connsiteY40" fmla="*/ 1116181 h 3882982"/>
                <a:gd name="connsiteX41" fmla="*/ 684240 w 3894391"/>
                <a:gd name="connsiteY41" fmla="*/ 1125015 h 3882982"/>
                <a:gd name="connsiteX42" fmla="*/ 740749 w 3894391"/>
                <a:gd name="connsiteY42" fmla="*/ 1159345 h 3882982"/>
                <a:gd name="connsiteX43" fmla="*/ 864853 w 3894391"/>
                <a:gd name="connsiteY43" fmla="*/ 1219129 h 3882982"/>
                <a:gd name="connsiteX44" fmla="*/ 880660 w 3894391"/>
                <a:gd name="connsiteY44" fmla="*/ 1224036 h 3882982"/>
                <a:gd name="connsiteX45" fmla="*/ 896897 w 3894391"/>
                <a:gd name="connsiteY45" fmla="*/ 1232221 h 3882982"/>
                <a:gd name="connsiteX46" fmla="*/ 1052329 w 3894391"/>
                <a:gd name="connsiteY46" fmla="*/ 1277325 h 3882982"/>
                <a:gd name="connsiteX47" fmla="*/ 1131351 w 3894391"/>
                <a:gd name="connsiteY47" fmla="*/ 1301854 h 3882982"/>
                <a:gd name="connsiteX48" fmla="*/ 1142975 w 3894391"/>
                <a:gd name="connsiteY48" fmla="*/ 1303628 h 3882982"/>
                <a:gd name="connsiteX49" fmla="*/ 1148718 w 3894391"/>
                <a:gd name="connsiteY49" fmla="*/ 1305295 h 3882982"/>
                <a:gd name="connsiteX50" fmla="*/ 1162316 w 3894391"/>
                <a:gd name="connsiteY50" fmla="*/ 1306580 h 3882982"/>
                <a:gd name="connsiteX51" fmla="*/ 1272316 w 3894391"/>
                <a:gd name="connsiteY51" fmla="*/ 1323368 h 3882982"/>
                <a:gd name="connsiteX52" fmla="*/ 1417475 w 3894391"/>
                <a:gd name="connsiteY52" fmla="*/ 1330698 h 3882982"/>
                <a:gd name="connsiteX53" fmla="*/ 1553677 w 3894391"/>
                <a:gd name="connsiteY53" fmla="*/ 1324249 h 3882982"/>
                <a:gd name="connsiteX54" fmla="*/ 1558311 w 3894391"/>
                <a:gd name="connsiteY54" fmla="*/ 1323587 h 3882982"/>
                <a:gd name="connsiteX55" fmla="*/ 1562634 w 3894391"/>
                <a:gd name="connsiteY55" fmla="*/ 1323368 h 3882982"/>
                <a:gd name="connsiteX56" fmla="*/ 1604154 w 3894391"/>
                <a:gd name="connsiteY56" fmla="*/ 1317031 h 3882982"/>
                <a:gd name="connsiteX57" fmla="*/ 1648182 w 3894391"/>
                <a:gd name="connsiteY57" fmla="*/ 1310736 h 3882982"/>
                <a:gd name="connsiteX58" fmla="*/ 1648910 w 3894391"/>
                <a:gd name="connsiteY58" fmla="*/ 1310201 h 3882982"/>
                <a:gd name="connsiteX59" fmla="*/ 1703600 w 3894391"/>
                <a:gd name="connsiteY59" fmla="*/ 1301854 h 3882982"/>
                <a:gd name="connsiteX60" fmla="*/ 2211258 w 3894391"/>
                <a:gd name="connsiteY60" fmla="*/ 1088231 h 3882982"/>
                <a:gd name="connsiteX61" fmla="*/ 2244122 w 3894391"/>
                <a:gd name="connsiteY61" fmla="*/ 1063656 h 3882982"/>
                <a:gd name="connsiteX62" fmla="*/ 2244598 w 3894391"/>
                <a:gd name="connsiteY62" fmla="*/ 1063587 h 3882982"/>
                <a:gd name="connsiteX63" fmla="*/ 2273737 w 3894391"/>
                <a:gd name="connsiteY63" fmla="*/ 1043519 h 3882982"/>
                <a:gd name="connsiteX64" fmla="*/ 2295578 w 3894391"/>
                <a:gd name="connsiteY64" fmla="*/ 1025178 h 3882982"/>
                <a:gd name="connsiteX65" fmla="*/ 2320553 w 3894391"/>
                <a:gd name="connsiteY65" fmla="*/ 1006502 h 3882982"/>
                <a:gd name="connsiteX66" fmla="*/ 2353793 w 3894391"/>
                <a:gd name="connsiteY66" fmla="*/ 976291 h 3882982"/>
                <a:gd name="connsiteX67" fmla="*/ 2383825 w 3894391"/>
                <a:gd name="connsiteY67" fmla="*/ 951072 h 3882982"/>
                <a:gd name="connsiteX68" fmla="*/ 2401249 w 3894391"/>
                <a:gd name="connsiteY68" fmla="*/ 933161 h 3882982"/>
                <a:gd name="connsiteX69" fmla="*/ 2421374 w 3894391"/>
                <a:gd name="connsiteY69" fmla="*/ 914870 h 3882982"/>
                <a:gd name="connsiteX70" fmla="*/ 2454522 w 3894391"/>
                <a:gd name="connsiteY70" fmla="*/ 878398 h 3882982"/>
                <a:gd name="connsiteX71" fmla="*/ 2483995 w 3894391"/>
                <a:gd name="connsiteY71" fmla="*/ 848100 h 3882982"/>
                <a:gd name="connsiteX72" fmla="*/ 2497343 w 3894391"/>
                <a:gd name="connsiteY72" fmla="*/ 831282 h 3882982"/>
                <a:gd name="connsiteX73" fmla="*/ 2513006 w 3894391"/>
                <a:gd name="connsiteY73" fmla="*/ 814049 h 3882982"/>
                <a:gd name="connsiteX74" fmla="*/ 2545343 w 3894391"/>
                <a:gd name="connsiteY74" fmla="*/ 770805 h 3882982"/>
                <a:gd name="connsiteX75" fmla="*/ 2573411 w 3894391"/>
                <a:gd name="connsiteY75" fmla="*/ 735440 h 3882982"/>
                <a:gd name="connsiteX76" fmla="*/ 2583099 w 3894391"/>
                <a:gd name="connsiteY76" fmla="*/ 720315 h 3882982"/>
                <a:gd name="connsiteX77" fmla="*/ 2594735 w 3894391"/>
                <a:gd name="connsiteY77" fmla="*/ 704754 h 3882982"/>
                <a:gd name="connsiteX78" fmla="*/ 2625510 w 3894391"/>
                <a:gd name="connsiteY78" fmla="*/ 654097 h 3882982"/>
                <a:gd name="connsiteX79" fmla="*/ 2651236 w 3894391"/>
                <a:gd name="connsiteY79" fmla="*/ 613930 h 3882982"/>
                <a:gd name="connsiteX80" fmla="*/ 2657750 w 3894391"/>
                <a:gd name="connsiteY80" fmla="*/ 601029 h 3882982"/>
                <a:gd name="connsiteX81" fmla="*/ 2665849 w 3894391"/>
                <a:gd name="connsiteY81" fmla="*/ 587697 h 3882982"/>
                <a:gd name="connsiteX82" fmla="*/ 2694294 w 3894391"/>
                <a:gd name="connsiteY82" fmla="*/ 528649 h 3882982"/>
                <a:gd name="connsiteX83" fmla="*/ 2716631 w 3894391"/>
                <a:gd name="connsiteY83" fmla="*/ 484407 h 3882982"/>
                <a:gd name="connsiteX84" fmla="*/ 2720525 w 3894391"/>
                <a:gd name="connsiteY84" fmla="*/ 474196 h 3882982"/>
                <a:gd name="connsiteX85" fmla="*/ 2725633 w 3894391"/>
                <a:gd name="connsiteY85" fmla="*/ 463593 h 3882982"/>
                <a:gd name="connsiteX86" fmla="*/ 2751029 w 3894391"/>
                <a:gd name="connsiteY86" fmla="*/ 394206 h 3882982"/>
                <a:gd name="connsiteX87" fmla="*/ 2768761 w 3894391"/>
                <a:gd name="connsiteY87" fmla="*/ 347708 h 3882982"/>
                <a:gd name="connsiteX88" fmla="*/ 2770654 w 3894391"/>
                <a:gd name="connsiteY88" fmla="*/ 340587 h 3882982"/>
                <a:gd name="connsiteX89" fmla="*/ 2773374 w 3894391"/>
                <a:gd name="connsiteY89" fmla="*/ 333155 h 3882982"/>
                <a:gd name="connsiteX90" fmla="*/ 2795327 w 3894391"/>
                <a:gd name="connsiteY90" fmla="*/ 247777 h 3882982"/>
                <a:gd name="connsiteX91" fmla="*/ 2806787 w 3894391"/>
                <a:gd name="connsiteY91" fmla="*/ 204670 h 3882982"/>
                <a:gd name="connsiteX92" fmla="*/ 2807361 w 3894391"/>
                <a:gd name="connsiteY92" fmla="*/ 200975 h 3882982"/>
                <a:gd name="connsiteX93" fmla="*/ 2808358 w 3894391"/>
                <a:gd name="connsiteY93" fmla="*/ 197096 h 3882982"/>
                <a:gd name="connsiteX94" fmla="*/ 2827311 w 3894391"/>
                <a:gd name="connsiteY94" fmla="*/ 72915 h 3882982"/>
                <a:gd name="connsiteX95" fmla="*/ 2830423 w 3894391"/>
                <a:gd name="connsiteY95" fmla="*/ 134563 h 3882982"/>
                <a:gd name="connsiteX96" fmla="*/ 3464544 w 3894391"/>
                <a:gd name="connsiteY96" fmla="*/ 1467602 h 3882982"/>
                <a:gd name="connsiteX97" fmla="*/ 3579874 w 3894391"/>
                <a:gd name="connsiteY97" fmla="*/ 1572421 h 3882982"/>
                <a:gd name="connsiteX98" fmla="*/ 3660488 w 3894391"/>
                <a:gd name="connsiteY98" fmla="*/ 1682073 h 3882982"/>
                <a:gd name="connsiteX99" fmla="*/ 3478563 w 3894391"/>
                <a:gd name="connsiteY99" fmla="*/ 3467154 h 3882982"/>
                <a:gd name="connsiteX100" fmla="*/ 1470766 w 3894391"/>
                <a:gd name="connsiteY100" fmla="*/ 3467154 h 3882982"/>
                <a:gd name="connsiteX101" fmla="*/ 1410992 w 3894391"/>
                <a:gd name="connsiteY101" fmla="*/ 3401022 h 3882982"/>
                <a:gd name="connsiteX102" fmla="*/ 1409316 w 3894391"/>
                <a:gd name="connsiteY102" fmla="*/ 3402698 h 3882982"/>
                <a:gd name="connsiteX103" fmla="*/ 1304244 w 3894391"/>
                <a:gd name="connsiteY103" fmla="*/ 3292491 h 3882982"/>
                <a:gd name="connsiteX104" fmla="*/ 4293 w 3894391"/>
                <a:gd name="connsiteY104" fmla="*/ 169773 h 388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94391" h="3882982">
                  <a:moveTo>
                    <a:pt x="0" y="0"/>
                  </a:moveTo>
                  <a:lnTo>
                    <a:pt x="2244" y="0"/>
                  </a:lnTo>
                  <a:lnTo>
                    <a:pt x="5078" y="56130"/>
                  </a:lnTo>
                  <a:lnTo>
                    <a:pt x="5083" y="56161"/>
                  </a:lnTo>
                  <a:lnTo>
                    <a:pt x="24846" y="188422"/>
                  </a:lnTo>
                  <a:lnTo>
                    <a:pt x="25951" y="192892"/>
                  </a:lnTo>
                  <a:lnTo>
                    <a:pt x="26592" y="197096"/>
                  </a:lnTo>
                  <a:lnTo>
                    <a:pt x="36887" y="237135"/>
                  </a:lnTo>
                  <a:lnTo>
                    <a:pt x="56491" y="316440"/>
                  </a:lnTo>
                  <a:lnTo>
                    <a:pt x="59491" y="325046"/>
                  </a:lnTo>
                  <a:lnTo>
                    <a:pt x="61576" y="333155"/>
                  </a:lnTo>
                  <a:lnTo>
                    <a:pt x="77205" y="375856"/>
                  </a:lnTo>
                  <a:lnTo>
                    <a:pt x="99427" y="439597"/>
                  </a:lnTo>
                  <a:lnTo>
                    <a:pt x="105054" y="451945"/>
                  </a:lnTo>
                  <a:lnTo>
                    <a:pt x="109317" y="463593"/>
                  </a:lnTo>
                  <a:lnTo>
                    <a:pt x="128649" y="503724"/>
                  </a:lnTo>
                  <a:lnTo>
                    <a:pt x="153066" y="557304"/>
                  </a:lnTo>
                  <a:lnTo>
                    <a:pt x="161995" y="572945"/>
                  </a:lnTo>
                  <a:lnTo>
                    <a:pt x="169102" y="587697"/>
                  </a:lnTo>
                  <a:lnTo>
                    <a:pt x="190933" y="623632"/>
                  </a:lnTo>
                  <a:lnTo>
                    <a:pt x="216818" y="668974"/>
                  </a:lnTo>
                  <a:lnTo>
                    <a:pt x="229673" y="687401"/>
                  </a:lnTo>
                  <a:lnTo>
                    <a:pt x="240215" y="704754"/>
                  </a:lnTo>
                  <a:lnTo>
                    <a:pt x="263510" y="735905"/>
                  </a:lnTo>
                  <a:lnTo>
                    <a:pt x="290098" y="774018"/>
                  </a:lnTo>
                  <a:lnTo>
                    <a:pt x="307453" y="794670"/>
                  </a:lnTo>
                  <a:lnTo>
                    <a:pt x="321945" y="814049"/>
                  </a:lnTo>
                  <a:lnTo>
                    <a:pt x="345774" y="840269"/>
                  </a:lnTo>
                  <a:lnTo>
                    <a:pt x="372315" y="871849"/>
                  </a:lnTo>
                  <a:lnTo>
                    <a:pt x="394709" y="894110"/>
                  </a:lnTo>
                  <a:lnTo>
                    <a:pt x="413577" y="914870"/>
                  </a:lnTo>
                  <a:lnTo>
                    <a:pt x="437101" y="936250"/>
                  </a:lnTo>
                  <a:lnTo>
                    <a:pt x="462883" y="961879"/>
                  </a:lnTo>
                  <a:lnTo>
                    <a:pt x="490829" y="985081"/>
                  </a:lnTo>
                  <a:lnTo>
                    <a:pt x="514397" y="1006502"/>
                  </a:lnTo>
                  <a:lnTo>
                    <a:pt x="536857" y="1023297"/>
                  </a:lnTo>
                  <a:lnTo>
                    <a:pt x="561213" y="1043519"/>
                  </a:lnTo>
                  <a:lnTo>
                    <a:pt x="595218" y="1066938"/>
                  </a:lnTo>
                  <a:lnTo>
                    <a:pt x="623692" y="1088231"/>
                  </a:lnTo>
                  <a:lnTo>
                    <a:pt x="644407" y="1100816"/>
                  </a:lnTo>
                  <a:lnTo>
                    <a:pt x="666717" y="1116181"/>
                  </a:lnTo>
                  <a:lnTo>
                    <a:pt x="684240" y="1125015"/>
                  </a:lnTo>
                  <a:lnTo>
                    <a:pt x="740749" y="1159345"/>
                  </a:lnTo>
                  <a:cubicBezTo>
                    <a:pt x="780982" y="1181201"/>
                    <a:pt x="822390" y="1201168"/>
                    <a:pt x="864853" y="1219129"/>
                  </a:cubicBezTo>
                  <a:lnTo>
                    <a:pt x="880660" y="1224036"/>
                  </a:lnTo>
                  <a:lnTo>
                    <a:pt x="896897" y="1232221"/>
                  </a:lnTo>
                  <a:lnTo>
                    <a:pt x="1052329" y="1277325"/>
                  </a:lnTo>
                  <a:lnTo>
                    <a:pt x="1131351" y="1301854"/>
                  </a:lnTo>
                  <a:lnTo>
                    <a:pt x="1142975" y="1303628"/>
                  </a:lnTo>
                  <a:lnTo>
                    <a:pt x="1148718" y="1305295"/>
                  </a:lnTo>
                  <a:lnTo>
                    <a:pt x="1162316" y="1306580"/>
                  </a:lnTo>
                  <a:lnTo>
                    <a:pt x="1272316" y="1323368"/>
                  </a:lnTo>
                  <a:cubicBezTo>
                    <a:pt x="1320043" y="1328215"/>
                    <a:pt x="1368469" y="1330698"/>
                    <a:pt x="1417475" y="1330698"/>
                  </a:cubicBezTo>
                  <a:cubicBezTo>
                    <a:pt x="1463418" y="1330698"/>
                    <a:pt x="1508851" y="1328516"/>
                    <a:pt x="1553677" y="1324249"/>
                  </a:cubicBezTo>
                  <a:lnTo>
                    <a:pt x="1558311" y="1323587"/>
                  </a:lnTo>
                  <a:lnTo>
                    <a:pt x="1562634" y="1323368"/>
                  </a:lnTo>
                  <a:lnTo>
                    <a:pt x="1604154" y="1317031"/>
                  </a:lnTo>
                  <a:lnTo>
                    <a:pt x="1648182" y="1310736"/>
                  </a:lnTo>
                  <a:lnTo>
                    <a:pt x="1648910" y="1310201"/>
                  </a:lnTo>
                  <a:lnTo>
                    <a:pt x="1703600" y="1301854"/>
                  </a:lnTo>
                  <a:cubicBezTo>
                    <a:pt x="1888441" y="1264030"/>
                    <a:pt x="2060198" y="1190285"/>
                    <a:pt x="2211258" y="1088231"/>
                  </a:cubicBezTo>
                  <a:lnTo>
                    <a:pt x="2244122" y="1063656"/>
                  </a:lnTo>
                  <a:lnTo>
                    <a:pt x="2244598" y="1063587"/>
                  </a:lnTo>
                  <a:lnTo>
                    <a:pt x="2273737" y="1043519"/>
                  </a:lnTo>
                  <a:lnTo>
                    <a:pt x="2295578" y="1025178"/>
                  </a:lnTo>
                  <a:lnTo>
                    <a:pt x="2320553" y="1006502"/>
                  </a:lnTo>
                  <a:lnTo>
                    <a:pt x="2353793" y="976291"/>
                  </a:lnTo>
                  <a:lnTo>
                    <a:pt x="2383825" y="951072"/>
                  </a:lnTo>
                  <a:lnTo>
                    <a:pt x="2401249" y="933161"/>
                  </a:lnTo>
                  <a:lnTo>
                    <a:pt x="2421374" y="914870"/>
                  </a:lnTo>
                  <a:lnTo>
                    <a:pt x="2454522" y="878398"/>
                  </a:lnTo>
                  <a:lnTo>
                    <a:pt x="2483995" y="848100"/>
                  </a:lnTo>
                  <a:lnTo>
                    <a:pt x="2497343" y="831282"/>
                  </a:lnTo>
                  <a:lnTo>
                    <a:pt x="2513006" y="814049"/>
                  </a:lnTo>
                  <a:lnTo>
                    <a:pt x="2545343" y="770805"/>
                  </a:lnTo>
                  <a:lnTo>
                    <a:pt x="2573411" y="735440"/>
                  </a:lnTo>
                  <a:lnTo>
                    <a:pt x="2583099" y="720315"/>
                  </a:lnTo>
                  <a:lnTo>
                    <a:pt x="2594735" y="704754"/>
                  </a:lnTo>
                  <a:lnTo>
                    <a:pt x="2625510" y="654097"/>
                  </a:lnTo>
                  <a:lnTo>
                    <a:pt x="2651236" y="613930"/>
                  </a:lnTo>
                  <a:lnTo>
                    <a:pt x="2657750" y="601029"/>
                  </a:lnTo>
                  <a:lnTo>
                    <a:pt x="2665849" y="587697"/>
                  </a:lnTo>
                  <a:lnTo>
                    <a:pt x="2694294" y="528649"/>
                  </a:lnTo>
                  <a:lnTo>
                    <a:pt x="2716631" y="484407"/>
                  </a:lnTo>
                  <a:lnTo>
                    <a:pt x="2720525" y="474196"/>
                  </a:lnTo>
                  <a:lnTo>
                    <a:pt x="2725633" y="463593"/>
                  </a:lnTo>
                  <a:lnTo>
                    <a:pt x="2751029" y="394206"/>
                  </a:lnTo>
                  <a:lnTo>
                    <a:pt x="2768761" y="347708"/>
                  </a:lnTo>
                  <a:lnTo>
                    <a:pt x="2770654" y="340587"/>
                  </a:lnTo>
                  <a:lnTo>
                    <a:pt x="2773374" y="333155"/>
                  </a:lnTo>
                  <a:lnTo>
                    <a:pt x="2795327" y="247777"/>
                  </a:lnTo>
                  <a:lnTo>
                    <a:pt x="2806787" y="204670"/>
                  </a:lnTo>
                  <a:lnTo>
                    <a:pt x="2807361" y="200975"/>
                  </a:lnTo>
                  <a:lnTo>
                    <a:pt x="2808358" y="197096"/>
                  </a:lnTo>
                  <a:lnTo>
                    <a:pt x="2827311" y="72915"/>
                  </a:lnTo>
                  <a:lnTo>
                    <a:pt x="2830423" y="134563"/>
                  </a:lnTo>
                  <a:cubicBezTo>
                    <a:pt x="2883092" y="653177"/>
                    <a:pt x="3115574" y="1118632"/>
                    <a:pt x="3464544" y="1467602"/>
                  </a:cubicBezTo>
                  <a:lnTo>
                    <a:pt x="3579874" y="1572421"/>
                  </a:lnTo>
                  <a:lnTo>
                    <a:pt x="3660488" y="1682073"/>
                  </a:lnTo>
                  <a:cubicBezTo>
                    <a:pt x="4024338" y="2233143"/>
                    <a:pt x="3963696" y="2982021"/>
                    <a:pt x="3478563" y="3467154"/>
                  </a:cubicBezTo>
                  <a:cubicBezTo>
                    <a:pt x="2924125" y="4021592"/>
                    <a:pt x="2025204" y="4021592"/>
                    <a:pt x="1470766" y="3467154"/>
                  </a:cubicBezTo>
                  <a:lnTo>
                    <a:pt x="1410992" y="3401022"/>
                  </a:lnTo>
                  <a:lnTo>
                    <a:pt x="1409316" y="3402698"/>
                  </a:lnTo>
                  <a:lnTo>
                    <a:pt x="1304244" y="3292491"/>
                  </a:lnTo>
                  <a:cubicBezTo>
                    <a:pt x="546613" y="2458911"/>
                    <a:pt x="65124" y="1369834"/>
                    <a:pt x="4293" y="16977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02" name="Freeform 36">
              <a:extLst>
                <a:ext uri="{FF2B5EF4-FFF2-40B4-BE49-F238E27FC236}">
                  <a16:creationId xmlns:a16="http://schemas.microsoft.com/office/drawing/2014/main" id="{FFA30A63-877A-4C6E-9062-B549F1818A88}"/>
                </a:ext>
              </a:extLst>
            </p:cNvPr>
            <p:cNvSpPr/>
            <p:nvPr/>
          </p:nvSpPr>
          <p:spPr>
            <a:xfrm>
              <a:off x="3526970" y="2200495"/>
              <a:ext cx="1678314" cy="2455727"/>
            </a:xfrm>
            <a:custGeom>
              <a:avLst/>
              <a:gdLst>
                <a:gd name="connsiteX0" fmla="*/ 1411569 w 3356627"/>
                <a:gd name="connsiteY0" fmla="*/ 0 h 4911453"/>
                <a:gd name="connsiteX1" fmla="*/ 1413244 w 3356627"/>
                <a:gd name="connsiteY1" fmla="*/ 1675 h 4911453"/>
                <a:gd name="connsiteX2" fmla="*/ 1375557 w 3356627"/>
                <a:gd name="connsiteY2" fmla="*/ 43370 h 4911453"/>
                <a:gd name="connsiteX3" fmla="*/ 1375281 w 3356627"/>
                <a:gd name="connsiteY3" fmla="*/ 43745 h 4911453"/>
                <a:gd name="connsiteX4" fmla="*/ 1295991 w 3356627"/>
                <a:gd name="connsiteY4" fmla="*/ 150893 h 4911453"/>
                <a:gd name="connsiteX5" fmla="*/ 1293621 w 3356627"/>
                <a:gd name="connsiteY5" fmla="*/ 154821 h 4911453"/>
                <a:gd name="connsiteX6" fmla="*/ 1291092 w 3356627"/>
                <a:gd name="connsiteY6" fmla="*/ 158261 h 4911453"/>
                <a:gd name="connsiteX7" fmla="*/ 1269971 w 3356627"/>
                <a:gd name="connsiteY7" fmla="*/ 194001 h 4911453"/>
                <a:gd name="connsiteX8" fmla="*/ 1227846 w 3356627"/>
                <a:gd name="connsiteY8" fmla="*/ 263793 h 4911453"/>
                <a:gd name="connsiteX9" fmla="*/ 1223891 w 3356627"/>
                <a:gd name="connsiteY9" fmla="*/ 271981 h 4911453"/>
                <a:gd name="connsiteX10" fmla="*/ 1219621 w 3356627"/>
                <a:gd name="connsiteY10" fmla="*/ 279206 h 4911453"/>
                <a:gd name="connsiteX11" fmla="*/ 1200430 w 3356627"/>
                <a:gd name="connsiteY11" fmla="*/ 320556 h 4911453"/>
                <a:gd name="connsiteX12" fmla="*/ 1171121 w 3356627"/>
                <a:gd name="connsiteY12" fmla="*/ 381238 h 4911453"/>
                <a:gd name="connsiteX13" fmla="*/ 1166377 w 3356627"/>
                <a:gd name="connsiteY13" fmla="*/ 393927 h 4911453"/>
                <a:gd name="connsiteX14" fmla="*/ 1161145 w 3356627"/>
                <a:gd name="connsiteY14" fmla="*/ 405198 h 4911453"/>
                <a:gd name="connsiteX15" fmla="*/ 1146410 w 3356627"/>
                <a:gd name="connsiteY15" fmla="*/ 447325 h 4911453"/>
                <a:gd name="connsiteX16" fmla="*/ 1125818 w 3356627"/>
                <a:gd name="connsiteY16" fmla="*/ 502398 h 4911453"/>
                <a:gd name="connsiteX17" fmla="*/ 1121079 w 3356627"/>
                <a:gd name="connsiteY17" fmla="*/ 519746 h 4911453"/>
                <a:gd name="connsiteX18" fmla="*/ 1115664 w 3356627"/>
                <a:gd name="connsiteY18" fmla="*/ 535227 h 4911453"/>
                <a:gd name="connsiteX19" fmla="*/ 1105675 w 3356627"/>
                <a:gd name="connsiteY19" fmla="*/ 576140 h 4911453"/>
                <a:gd name="connsiteX20" fmla="*/ 1091935 w 3356627"/>
                <a:gd name="connsiteY20" fmla="*/ 626440 h 4911453"/>
                <a:gd name="connsiteX21" fmla="*/ 1088000 w 3356627"/>
                <a:gd name="connsiteY21" fmla="*/ 648531 h 4911453"/>
                <a:gd name="connsiteX22" fmla="*/ 1083177 w 3356627"/>
                <a:gd name="connsiteY22" fmla="*/ 668284 h 4911453"/>
                <a:gd name="connsiteX23" fmla="*/ 1077614 w 3356627"/>
                <a:gd name="connsiteY23" fmla="*/ 706837 h 4911453"/>
                <a:gd name="connsiteX24" fmla="*/ 1069474 w 3356627"/>
                <a:gd name="connsiteY24" fmla="*/ 752534 h 4911453"/>
                <a:gd name="connsiteX25" fmla="*/ 1067146 w 3356627"/>
                <a:gd name="connsiteY25" fmla="*/ 779378 h 4911453"/>
                <a:gd name="connsiteX26" fmla="*/ 1063685 w 3356627"/>
                <a:gd name="connsiteY26" fmla="*/ 803359 h 4911453"/>
                <a:gd name="connsiteX27" fmla="*/ 1061994 w 3356627"/>
                <a:gd name="connsiteY27" fmla="*/ 838792 h 4911453"/>
                <a:gd name="connsiteX28" fmla="*/ 1058433 w 3356627"/>
                <a:gd name="connsiteY28" fmla="*/ 879848 h 4911453"/>
                <a:gd name="connsiteX29" fmla="*/ 1058527 w 3356627"/>
                <a:gd name="connsiteY29" fmla="*/ 911391 h 4911453"/>
                <a:gd name="connsiteX30" fmla="*/ 1057188 w 3356627"/>
                <a:gd name="connsiteY30" fmla="*/ 939443 h 4911453"/>
                <a:gd name="connsiteX31" fmla="*/ 1058706 w 3356627"/>
                <a:gd name="connsiteY31" fmla="*/ 971231 h 4911453"/>
                <a:gd name="connsiteX32" fmla="*/ 1058814 w 3356627"/>
                <a:gd name="connsiteY32" fmla="*/ 1007549 h 4911453"/>
                <a:gd name="connsiteX33" fmla="*/ 1062165 w 3356627"/>
                <a:gd name="connsiteY33" fmla="*/ 1043682 h 4911453"/>
                <a:gd name="connsiteX34" fmla="*/ 1063685 w 3356627"/>
                <a:gd name="connsiteY34" fmla="*/ 1075527 h 4911453"/>
                <a:gd name="connsiteX35" fmla="*/ 1067695 w 3356627"/>
                <a:gd name="connsiteY35" fmla="*/ 1103314 h 4911453"/>
                <a:gd name="connsiteX36" fmla="*/ 1070616 w 3356627"/>
                <a:gd name="connsiteY36" fmla="*/ 1134807 h 4911453"/>
                <a:gd name="connsiteX37" fmla="*/ 1078094 w 3356627"/>
                <a:gd name="connsiteY37" fmla="*/ 1175377 h 4911453"/>
                <a:gd name="connsiteX38" fmla="*/ 1083177 w 3356627"/>
                <a:gd name="connsiteY38" fmla="*/ 1210602 h 4911453"/>
                <a:gd name="connsiteX39" fmla="*/ 1088932 w 3356627"/>
                <a:gd name="connsiteY39" fmla="*/ 1234171 h 4911453"/>
                <a:gd name="connsiteX40" fmla="*/ 1093839 w 3356627"/>
                <a:gd name="connsiteY40" fmla="*/ 1260790 h 4911453"/>
                <a:gd name="connsiteX41" fmla="*/ 1106381 w 3356627"/>
                <a:gd name="connsiteY41" fmla="*/ 1305636 h 4911453"/>
                <a:gd name="connsiteX42" fmla="*/ 1115664 w 3356627"/>
                <a:gd name="connsiteY42" fmla="*/ 1343659 h 4911453"/>
                <a:gd name="connsiteX43" fmla="*/ 1122400 w 3356627"/>
                <a:gd name="connsiteY43" fmla="*/ 1362915 h 4911453"/>
                <a:gd name="connsiteX44" fmla="*/ 1128483 w 3356627"/>
                <a:gd name="connsiteY44" fmla="*/ 1384666 h 4911453"/>
                <a:gd name="connsiteX45" fmla="*/ 1147150 w 3356627"/>
                <a:gd name="connsiteY45" fmla="*/ 1433674 h 4911453"/>
                <a:gd name="connsiteX46" fmla="*/ 1161145 w 3356627"/>
                <a:gd name="connsiteY46" fmla="*/ 1473687 h 4911453"/>
                <a:gd name="connsiteX47" fmla="*/ 1168089 w 3356627"/>
                <a:gd name="connsiteY47" fmla="*/ 1488648 h 4911453"/>
                <a:gd name="connsiteX48" fmla="*/ 1174548 w 3356627"/>
                <a:gd name="connsiteY48" fmla="*/ 1505604 h 4911453"/>
                <a:gd name="connsiteX49" fmla="*/ 1200671 w 3356627"/>
                <a:gd name="connsiteY49" fmla="*/ 1558848 h 4911453"/>
                <a:gd name="connsiteX50" fmla="*/ 1219621 w 3356627"/>
                <a:gd name="connsiteY50" fmla="*/ 1599679 h 4911453"/>
                <a:gd name="connsiteX51" fmla="*/ 1225997 w 3356627"/>
                <a:gd name="connsiteY51" fmla="*/ 1610468 h 4911453"/>
                <a:gd name="connsiteX52" fmla="*/ 1232033 w 3356627"/>
                <a:gd name="connsiteY52" fmla="*/ 1622772 h 4911453"/>
                <a:gd name="connsiteX53" fmla="*/ 1267645 w 3356627"/>
                <a:gd name="connsiteY53" fmla="*/ 1680947 h 4911453"/>
                <a:gd name="connsiteX54" fmla="*/ 1291092 w 3356627"/>
                <a:gd name="connsiteY54" fmla="*/ 1720625 h 4911453"/>
                <a:gd name="connsiteX55" fmla="*/ 1296121 w 3356627"/>
                <a:gd name="connsiteY55" fmla="*/ 1727466 h 4911453"/>
                <a:gd name="connsiteX56" fmla="*/ 1300941 w 3356627"/>
                <a:gd name="connsiteY56" fmla="*/ 1735339 h 4911453"/>
                <a:gd name="connsiteX57" fmla="*/ 1350649 w 3356627"/>
                <a:gd name="connsiteY57" fmla="*/ 1801636 h 4911453"/>
                <a:gd name="connsiteX58" fmla="*/ 1375557 w 3356627"/>
                <a:gd name="connsiteY58" fmla="*/ 1835515 h 4911453"/>
                <a:gd name="connsiteX59" fmla="*/ 1378461 w 3356627"/>
                <a:gd name="connsiteY59" fmla="*/ 1838728 h 4911453"/>
                <a:gd name="connsiteX60" fmla="*/ 1381269 w 3356627"/>
                <a:gd name="connsiteY60" fmla="*/ 1842473 h 4911453"/>
                <a:gd name="connsiteX61" fmla="*/ 1472992 w 3356627"/>
                <a:gd name="connsiteY61" fmla="*/ 1943314 h 4911453"/>
                <a:gd name="connsiteX62" fmla="*/ 1473017 w 3356627"/>
                <a:gd name="connsiteY62" fmla="*/ 1943341 h 4911453"/>
                <a:gd name="connsiteX63" fmla="*/ 1473018 w 3356627"/>
                <a:gd name="connsiteY63" fmla="*/ 1943342 h 4911453"/>
                <a:gd name="connsiteX64" fmla="*/ 1573887 w 3356627"/>
                <a:gd name="connsiteY64" fmla="*/ 2035092 h 4911453"/>
                <a:gd name="connsiteX65" fmla="*/ 1577640 w 3356627"/>
                <a:gd name="connsiteY65" fmla="*/ 2037906 h 4911453"/>
                <a:gd name="connsiteX66" fmla="*/ 1580843 w 3356627"/>
                <a:gd name="connsiteY66" fmla="*/ 2040801 h 4911453"/>
                <a:gd name="connsiteX67" fmla="*/ 1614625 w 3356627"/>
                <a:gd name="connsiteY67" fmla="*/ 2065637 h 4911453"/>
                <a:gd name="connsiteX68" fmla="*/ 1650266 w 3356627"/>
                <a:gd name="connsiteY68" fmla="*/ 2092360 h 4911453"/>
                <a:gd name="connsiteX69" fmla="*/ 1651160 w 3356627"/>
                <a:gd name="connsiteY69" fmla="*/ 2092497 h 4911453"/>
                <a:gd name="connsiteX70" fmla="*/ 1695733 w 3356627"/>
                <a:gd name="connsiteY70" fmla="*/ 2125266 h 4911453"/>
                <a:gd name="connsiteX71" fmla="*/ 2205756 w 3356627"/>
                <a:gd name="connsiteY71" fmla="*/ 2333180 h 4911453"/>
                <a:gd name="connsiteX72" fmla="*/ 2246374 w 3356627"/>
                <a:gd name="connsiteY72" fmla="*/ 2339042 h 4911453"/>
                <a:gd name="connsiteX73" fmla="*/ 2246762 w 3356627"/>
                <a:gd name="connsiteY73" fmla="*/ 2339332 h 4911453"/>
                <a:gd name="connsiteX74" fmla="*/ 2281553 w 3356627"/>
                <a:gd name="connsiteY74" fmla="*/ 2345745 h 4911453"/>
                <a:gd name="connsiteX75" fmla="*/ 2309994 w 3356627"/>
                <a:gd name="connsiteY75" fmla="*/ 2348222 h 4911453"/>
                <a:gd name="connsiteX76" fmla="*/ 2340831 w 3356627"/>
                <a:gd name="connsiteY76" fmla="*/ 2352672 h 4911453"/>
                <a:gd name="connsiteX77" fmla="*/ 2385654 w 3356627"/>
                <a:gd name="connsiteY77" fmla="*/ 2354812 h 4911453"/>
                <a:gd name="connsiteX78" fmla="*/ 2424766 w 3356627"/>
                <a:gd name="connsiteY78" fmla="*/ 2358219 h 4911453"/>
                <a:gd name="connsiteX79" fmla="*/ 2449781 w 3356627"/>
                <a:gd name="connsiteY79" fmla="*/ 2357874 h 4911453"/>
                <a:gd name="connsiteX80" fmla="*/ 2476916 w 3356627"/>
                <a:gd name="connsiteY80" fmla="*/ 2359170 h 4911453"/>
                <a:gd name="connsiteX81" fmla="*/ 2526091 w 3356627"/>
                <a:gd name="connsiteY81" fmla="*/ 2356822 h 4911453"/>
                <a:gd name="connsiteX82" fmla="*/ 2568410 w 3356627"/>
                <a:gd name="connsiteY82" fmla="*/ 2356238 h 4911453"/>
                <a:gd name="connsiteX83" fmla="*/ 2589767 w 3356627"/>
                <a:gd name="connsiteY83" fmla="*/ 2353782 h 4911453"/>
                <a:gd name="connsiteX84" fmla="*/ 2613000 w 3356627"/>
                <a:gd name="connsiteY84" fmla="*/ 2352672 h 4911453"/>
                <a:gd name="connsiteX85" fmla="*/ 2666383 w 3356627"/>
                <a:gd name="connsiteY85" fmla="*/ 2344969 h 4911453"/>
                <a:gd name="connsiteX86" fmla="*/ 2711299 w 3356627"/>
                <a:gd name="connsiteY86" fmla="*/ 2339803 h 4911453"/>
                <a:gd name="connsiteX87" fmla="*/ 2728868 w 3356627"/>
                <a:gd name="connsiteY87" fmla="*/ 2335952 h 4911453"/>
                <a:gd name="connsiteX88" fmla="*/ 2748075 w 3356627"/>
                <a:gd name="connsiteY88" fmla="*/ 2333180 h 4911453"/>
                <a:gd name="connsiteX89" fmla="*/ 2805586 w 3356627"/>
                <a:gd name="connsiteY89" fmla="*/ 2319139 h 4911453"/>
                <a:gd name="connsiteX90" fmla="*/ 2852249 w 3356627"/>
                <a:gd name="connsiteY90" fmla="*/ 2308912 h 4911453"/>
                <a:gd name="connsiteX91" fmla="*/ 2865999 w 3356627"/>
                <a:gd name="connsiteY91" fmla="*/ 2304389 h 4911453"/>
                <a:gd name="connsiteX92" fmla="*/ 2881131 w 3356627"/>
                <a:gd name="connsiteY92" fmla="*/ 2300694 h 4911453"/>
                <a:gd name="connsiteX93" fmla="*/ 2942914 w 3356627"/>
                <a:gd name="connsiteY93" fmla="*/ 2279084 h 4911453"/>
                <a:gd name="connsiteX94" fmla="*/ 2990078 w 3356627"/>
                <a:gd name="connsiteY94" fmla="*/ 2263567 h 4911453"/>
                <a:gd name="connsiteX95" fmla="*/ 3000070 w 3356627"/>
                <a:gd name="connsiteY95" fmla="*/ 2259092 h 4911453"/>
                <a:gd name="connsiteX96" fmla="*/ 3011160 w 3356627"/>
                <a:gd name="connsiteY96" fmla="*/ 2255213 h 4911453"/>
                <a:gd name="connsiteX97" fmla="*/ 3078077 w 3356627"/>
                <a:gd name="connsiteY97" fmla="*/ 2224155 h 4911453"/>
                <a:gd name="connsiteX98" fmla="*/ 3123600 w 3356627"/>
                <a:gd name="connsiteY98" fmla="*/ 2203767 h 4911453"/>
                <a:gd name="connsiteX99" fmla="*/ 3129988 w 3356627"/>
                <a:gd name="connsiteY99" fmla="*/ 2200062 h 4911453"/>
                <a:gd name="connsiteX100" fmla="*/ 3137152 w 3356627"/>
                <a:gd name="connsiteY100" fmla="*/ 2196737 h 4911453"/>
                <a:gd name="connsiteX101" fmla="*/ 3212888 w 3356627"/>
                <a:gd name="connsiteY101" fmla="*/ 2151982 h 4911453"/>
                <a:gd name="connsiteX102" fmla="*/ 3251632 w 3356627"/>
                <a:gd name="connsiteY102" fmla="*/ 2129512 h 4911453"/>
                <a:gd name="connsiteX103" fmla="*/ 3254663 w 3356627"/>
                <a:gd name="connsiteY103" fmla="*/ 2127296 h 4911453"/>
                <a:gd name="connsiteX104" fmla="*/ 3258098 w 3356627"/>
                <a:gd name="connsiteY104" fmla="*/ 2125266 h 4911453"/>
                <a:gd name="connsiteX105" fmla="*/ 3356627 w 3356627"/>
                <a:gd name="connsiteY105" fmla="*/ 2052829 h 4911453"/>
                <a:gd name="connsiteX106" fmla="*/ 3324554 w 3356627"/>
                <a:gd name="connsiteY106" fmla="*/ 2088119 h 4911453"/>
                <a:gd name="connsiteX107" fmla="*/ 2821297 w 3356627"/>
                <a:gd name="connsiteY107" fmla="*/ 3489985 h 4911453"/>
                <a:gd name="connsiteX108" fmla="*/ 2829563 w 3356627"/>
                <a:gd name="connsiteY108" fmla="*/ 3653670 h 4911453"/>
                <a:gd name="connsiteX109" fmla="*/ 2810610 w 3356627"/>
                <a:gd name="connsiteY109" fmla="*/ 3777851 h 4911453"/>
                <a:gd name="connsiteX110" fmla="*/ 1419727 w 3356627"/>
                <a:gd name="connsiteY110" fmla="*/ 4911453 h 4911453"/>
                <a:gd name="connsiteX111" fmla="*/ 0 w 3356627"/>
                <a:gd name="connsiteY111" fmla="*/ 3491726 h 4911453"/>
                <a:gd name="connsiteX112" fmla="*/ 4496 w 3356627"/>
                <a:gd name="connsiteY112" fmla="*/ 3402699 h 4911453"/>
                <a:gd name="connsiteX113" fmla="*/ 2252 w 3356627"/>
                <a:gd name="connsiteY113" fmla="*/ 3402699 h 4911453"/>
                <a:gd name="connsiteX114" fmla="*/ 6545 w 3356627"/>
                <a:gd name="connsiteY114" fmla="*/ 3232925 h 4911453"/>
                <a:gd name="connsiteX115" fmla="*/ 1306496 w 3356627"/>
                <a:gd name="connsiteY115" fmla="*/ 110207 h 49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56627" h="4911453">
                  <a:moveTo>
                    <a:pt x="1411569" y="0"/>
                  </a:moveTo>
                  <a:lnTo>
                    <a:pt x="1413244" y="1675"/>
                  </a:lnTo>
                  <a:lnTo>
                    <a:pt x="1375557" y="43370"/>
                  </a:lnTo>
                  <a:lnTo>
                    <a:pt x="1375281" y="43745"/>
                  </a:lnTo>
                  <a:lnTo>
                    <a:pt x="1295991" y="150893"/>
                  </a:lnTo>
                  <a:lnTo>
                    <a:pt x="1293621" y="154821"/>
                  </a:lnTo>
                  <a:lnTo>
                    <a:pt x="1291092" y="158261"/>
                  </a:lnTo>
                  <a:lnTo>
                    <a:pt x="1269971" y="194001"/>
                  </a:lnTo>
                  <a:lnTo>
                    <a:pt x="1227846" y="263793"/>
                  </a:lnTo>
                  <a:lnTo>
                    <a:pt x="1223891" y="271981"/>
                  </a:lnTo>
                  <a:lnTo>
                    <a:pt x="1219621" y="279206"/>
                  </a:lnTo>
                  <a:lnTo>
                    <a:pt x="1200430" y="320556"/>
                  </a:lnTo>
                  <a:lnTo>
                    <a:pt x="1171121" y="381238"/>
                  </a:lnTo>
                  <a:lnTo>
                    <a:pt x="1166377" y="393927"/>
                  </a:lnTo>
                  <a:lnTo>
                    <a:pt x="1161145" y="405198"/>
                  </a:lnTo>
                  <a:lnTo>
                    <a:pt x="1146410" y="447325"/>
                  </a:lnTo>
                  <a:lnTo>
                    <a:pt x="1125818" y="502398"/>
                  </a:lnTo>
                  <a:lnTo>
                    <a:pt x="1121079" y="519746"/>
                  </a:lnTo>
                  <a:lnTo>
                    <a:pt x="1115664" y="535227"/>
                  </a:lnTo>
                  <a:lnTo>
                    <a:pt x="1105675" y="576140"/>
                  </a:lnTo>
                  <a:lnTo>
                    <a:pt x="1091935" y="626440"/>
                  </a:lnTo>
                  <a:lnTo>
                    <a:pt x="1088000" y="648531"/>
                  </a:lnTo>
                  <a:lnTo>
                    <a:pt x="1083177" y="668284"/>
                  </a:lnTo>
                  <a:lnTo>
                    <a:pt x="1077614" y="706837"/>
                  </a:lnTo>
                  <a:lnTo>
                    <a:pt x="1069474" y="752534"/>
                  </a:lnTo>
                  <a:lnTo>
                    <a:pt x="1067146" y="779378"/>
                  </a:lnTo>
                  <a:lnTo>
                    <a:pt x="1063685" y="803359"/>
                  </a:lnTo>
                  <a:lnTo>
                    <a:pt x="1061994" y="838792"/>
                  </a:lnTo>
                  <a:lnTo>
                    <a:pt x="1058433" y="879848"/>
                  </a:lnTo>
                  <a:lnTo>
                    <a:pt x="1058527" y="911391"/>
                  </a:lnTo>
                  <a:lnTo>
                    <a:pt x="1057188" y="939443"/>
                  </a:lnTo>
                  <a:lnTo>
                    <a:pt x="1058706" y="971231"/>
                  </a:lnTo>
                  <a:lnTo>
                    <a:pt x="1058814" y="1007549"/>
                  </a:lnTo>
                  <a:lnTo>
                    <a:pt x="1062165" y="1043682"/>
                  </a:lnTo>
                  <a:lnTo>
                    <a:pt x="1063685" y="1075527"/>
                  </a:lnTo>
                  <a:lnTo>
                    <a:pt x="1067695" y="1103314"/>
                  </a:lnTo>
                  <a:lnTo>
                    <a:pt x="1070616" y="1134807"/>
                  </a:lnTo>
                  <a:lnTo>
                    <a:pt x="1078094" y="1175377"/>
                  </a:lnTo>
                  <a:lnTo>
                    <a:pt x="1083177" y="1210602"/>
                  </a:lnTo>
                  <a:lnTo>
                    <a:pt x="1088932" y="1234171"/>
                  </a:lnTo>
                  <a:lnTo>
                    <a:pt x="1093839" y="1260790"/>
                  </a:lnTo>
                  <a:lnTo>
                    <a:pt x="1106381" y="1305636"/>
                  </a:lnTo>
                  <a:lnTo>
                    <a:pt x="1115664" y="1343659"/>
                  </a:lnTo>
                  <a:lnTo>
                    <a:pt x="1122400" y="1362915"/>
                  </a:lnTo>
                  <a:lnTo>
                    <a:pt x="1128483" y="1384666"/>
                  </a:lnTo>
                  <a:lnTo>
                    <a:pt x="1147150" y="1433674"/>
                  </a:lnTo>
                  <a:lnTo>
                    <a:pt x="1161145" y="1473687"/>
                  </a:lnTo>
                  <a:lnTo>
                    <a:pt x="1168089" y="1488648"/>
                  </a:lnTo>
                  <a:lnTo>
                    <a:pt x="1174548" y="1505604"/>
                  </a:lnTo>
                  <a:lnTo>
                    <a:pt x="1200671" y="1558848"/>
                  </a:lnTo>
                  <a:lnTo>
                    <a:pt x="1219621" y="1599679"/>
                  </a:lnTo>
                  <a:lnTo>
                    <a:pt x="1225997" y="1610468"/>
                  </a:lnTo>
                  <a:lnTo>
                    <a:pt x="1232033" y="1622772"/>
                  </a:lnTo>
                  <a:lnTo>
                    <a:pt x="1267645" y="1680947"/>
                  </a:lnTo>
                  <a:lnTo>
                    <a:pt x="1291092" y="1720625"/>
                  </a:lnTo>
                  <a:lnTo>
                    <a:pt x="1296121" y="1727466"/>
                  </a:lnTo>
                  <a:lnTo>
                    <a:pt x="1300941" y="1735339"/>
                  </a:lnTo>
                  <a:lnTo>
                    <a:pt x="1350649" y="1801636"/>
                  </a:lnTo>
                  <a:lnTo>
                    <a:pt x="1375557" y="1835515"/>
                  </a:lnTo>
                  <a:lnTo>
                    <a:pt x="1378461" y="1838728"/>
                  </a:lnTo>
                  <a:lnTo>
                    <a:pt x="1381269" y="1842473"/>
                  </a:lnTo>
                  <a:lnTo>
                    <a:pt x="1472992" y="1943314"/>
                  </a:lnTo>
                  <a:lnTo>
                    <a:pt x="1473017" y="1943341"/>
                  </a:lnTo>
                  <a:lnTo>
                    <a:pt x="1473018" y="1943342"/>
                  </a:lnTo>
                  <a:cubicBezTo>
                    <a:pt x="1505505" y="1975829"/>
                    <a:pt x="1539174" y="2006412"/>
                    <a:pt x="1573887" y="2035092"/>
                  </a:cubicBezTo>
                  <a:lnTo>
                    <a:pt x="1577640" y="2037906"/>
                  </a:lnTo>
                  <a:lnTo>
                    <a:pt x="1580843" y="2040801"/>
                  </a:lnTo>
                  <a:lnTo>
                    <a:pt x="1614625" y="2065637"/>
                  </a:lnTo>
                  <a:lnTo>
                    <a:pt x="1650266" y="2092360"/>
                  </a:lnTo>
                  <a:lnTo>
                    <a:pt x="1651160" y="2092497"/>
                  </a:lnTo>
                  <a:lnTo>
                    <a:pt x="1695733" y="2125266"/>
                  </a:lnTo>
                  <a:cubicBezTo>
                    <a:pt x="1853182" y="2229223"/>
                    <a:pt x="2026778" y="2298528"/>
                    <a:pt x="2205756" y="2333180"/>
                  </a:cubicBezTo>
                  <a:lnTo>
                    <a:pt x="2246374" y="2339042"/>
                  </a:lnTo>
                  <a:lnTo>
                    <a:pt x="2246762" y="2339332"/>
                  </a:lnTo>
                  <a:lnTo>
                    <a:pt x="2281553" y="2345745"/>
                  </a:lnTo>
                  <a:lnTo>
                    <a:pt x="2309994" y="2348222"/>
                  </a:lnTo>
                  <a:lnTo>
                    <a:pt x="2340831" y="2352672"/>
                  </a:lnTo>
                  <a:lnTo>
                    <a:pt x="2385654" y="2354812"/>
                  </a:lnTo>
                  <a:lnTo>
                    <a:pt x="2424766" y="2358219"/>
                  </a:lnTo>
                  <a:lnTo>
                    <a:pt x="2449781" y="2357874"/>
                  </a:lnTo>
                  <a:lnTo>
                    <a:pt x="2476916" y="2359170"/>
                  </a:lnTo>
                  <a:lnTo>
                    <a:pt x="2526091" y="2356822"/>
                  </a:lnTo>
                  <a:lnTo>
                    <a:pt x="2568410" y="2356238"/>
                  </a:lnTo>
                  <a:lnTo>
                    <a:pt x="2589767" y="2353782"/>
                  </a:lnTo>
                  <a:lnTo>
                    <a:pt x="2613000" y="2352672"/>
                  </a:lnTo>
                  <a:lnTo>
                    <a:pt x="2666383" y="2344969"/>
                  </a:lnTo>
                  <a:lnTo>
                    <a:pt x="2711299" y="2339803"/>
                  </a:lnTo>
                  <a:lnTo>
                    <a:pt x="2728868" y="2335952"/>
                  </a:lnTo>
                  <a:lnTo>
                    <a:pt x="2748075" y="2333180"/>
                  </a:lnTo>
                  <a:lnTo>
                    <a:pt x="2805586" y="2319139"/>
                  </a:lnTo>
                  <a:lnTo>
                    <a:pt x="2852249" y="2308912"/>
                  </a:lnTo>
                  <a:lnTo>
                    <a:pt x="2865999" y="2304389"/>
                  </a:lnTo>
                  <a:lnTo>
                    <a:pt x="2881131" y="2300694"/>
                  </a:lnTo>
                  <a:lnTo>
                    <a:pt x="2942914" y="2279084"/>
                  </a:lnTo>
                  <a:lnTo>
                    <a:pt x="2990078" y="2263567"/>
                  </a:lnTo>
                  <a:lnTo>
                    <a:pt x="3000070" y="2259092"/>
                  </a:lnTo>
                  <a:lnTo>
                    <a:pt x="3011160" y="2255213"/>
                  </a:lnTo>
                  <a:lnTo>
                    <a:pt x="3078077" y="2224155"/>
                  </a:lnTo>
                  <a:lnTo>
                    <a:pt x="3123600" y="2203767"/>
                  </a:lnTo>
                  <a:lnTo>
                    <a:pt x="3129988" y="2200062"/>
                  </a:lnTo>
                  <a:lnTo>
                    <a:pt x="3137152" y="2196737"/>
                  </a:lnTo>
                  <a:lnTo>
                    <a:pt x="3212888" y="2151982"/>
                  </a:lnTo>
                  <a:lnTo>
                    <a:pt x="3251632" y="2129512"/>
                  </a:lnTo>
                  <a:lnTo>
                    <a:pt x="3254663" y="2127296"/>
                  </a:lnTo>
                  <a:lnTo>
                    <a:pt x="3258098" y="2125266"/>
                  </a:lnTo>
                  <a:lnTo>
                    <a:pt x="3356627" y="2052829"/>
                  </a:lnTo>
                  <a:lnTo>
                    <a:pt x="3324554" y="2088119"/>
                  </a:lnTo>
                  <a:cubicBezTo>
                    <a:pt x="3010159" y="2469078"/>
                    <a:pt x="2821297" y="2957476"/>
                    <a:pt x="2821297" y="3489985"/>
                  </a:cubicBezTo>
                  <a:lnTo>
                    <a:pt x="2829563" y="3653670"/>
                  </a:lnTo>
                  <a:lnTo>
                    <a:pt x="2810610" y="3777851"/>
                  </a:lnTo>
                  <a:cubicBezTo>
                    <a:pt x="2678226" y="4424796"/>
                    <a:pt x="2105809" y="4911453"/>
                    <a:pt x="1419727" y="4911453"/>
                  </a:cubicBezTo>
                  <a:cubicBezTo>
                    <a:pt x="635633" y="4911453"/>
                    <a:pt x="0" y="4275820"/>
                    <a:pt x="0" y="3491726"/>
                  </a:cubicBezTo>
                  <a:lnTo>
                    <a:pt x="4496" y="3402699"/>
                  </a:lnTo>
                  <a:lnTo>
                    <a:pt x="2252" y="3402699"/>
                  </a:lnTo>
                  <a:lnTo>
                    <a:pt x="6545" y="3232925"/>
                  </a:lnTo>
                  <a:cubicBezTo>
                    <a:pt x="67376" y="2032865"/>
                    <a:pt x="548865" y="943787"/>
                    <a:pt x="1306496" y="11020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03" name="Freeform 50">
              <a:extLst>
                <a:ext uri="{FF2B5EF4-FFF2-40B4-BE49-F238E27FC236}">
                  <a16:creationId xmlns:a16="http://schemas.microsoft.com/office/drawing/2014/main" id="{8516D7D3-E26F-4BA2-963A-51FEDA64113C}"/>
                </a:ext>
              </a:extLst>
            </p:cNvPr>
            <p:cNvSpPr/>
            <p:nvPr/>
          </p:nvSpPr>
          <p:spPr>
            <a:xfrm>
              <a:off x="4055564" y="1432884"/>
              <a:ext cx="1941492" cy="1947196"/>
            </a:xfrm>
            <a:custGeom>
              <a:avLst/>
              <a:gdLst>
                <a:gd name="connsiteX0" fmla="*/ 3882984 w 3882984"/>
                <a:gd name="connsiteY0" fmla="*/ 0 h 3894392"/>
                <a:gd name="connsiteX1" fmla="*/ 3882984 w 3882984"/>
                <a:gd name="connsiteY1" fmla="*/ 2244 h 3894392"/>
                <a:gd name="connsiteX2" fmla="*/ 3826853 w 3882984"/>
                <a:gd name="connsiteY2" fmla="*/ 5078 h 3894392"/>
                <a:gd name="connsiteX3" fmla="*/ 3694561 w 3882984"/>
                <a:gd name="connsiteY3" fmla="*/ 24845 h 3894392"/>
                <a:gd name="connsiteX4" fmla="*/ 3690079 w 3882984"/>
                <a:gd name="connsiteY4" fmla="*/ 25954 h 3894392"/>
                <a:gd name="connsiteX5" fmla="*/ 3685888 w 3882984"/>
                <a:gd name="connsiteY5" fmla="*/ 26593 h 3894392"/>
                <a:gd name="connsiteX6" fmla="*/ 3645976 w 3882984"/>
                <a:gd name="connsiteY6" fmla="*/ 36855 h 3894392"/>
                <a:gd name="connsiteX7" fmla="*/ 3566543 w 3882984"/>
                <a:gd name="connsiteY7" fmla="*/ 56491 h 3894392"/>
                <a:gd name="connsiteX8" fmla="*/ 3557924 w 3882984"/>
                <a:gd name="connsiteY8" fmla="*/ 59496 h 3894392"/>
                <a:gd name="connsiteX9" fmla="*/ 3549830 w 3882984"/>
                <a:gd name="connsiteY9" fmla="*/ 61577 h 3894392"/>
                <a:gd name="connsiteX10" fmla="*/ 3507205 w 3882984"/>
                <a:gd name="connsiteY10" fmla="*/ 77178 h 3894392"/>
                <a:gd name="connsiteX11" fmla="*/ 3443386 w 3882984"/>
                <a:gd name="connsiteY11" fmla="*/ 99427 h 3894392"/>
                <a:gd name="connsiteX12" fmla="*/ 3431022 w 3882984"/>
                <a:gd name="connsiteY12" fmla="*/ 105061 h 3894392"/>
                <a:gd name="connsiteX13" fmla="*/ 3419391 w 3882984"/>
                <a:gd name="connsiteY13" fmla="*/ 109318 h 3894392"/>
                <a:gd name="connsiteX14" fmla="*/ 3379318 w 3882984"/>
                <a:gd name="connsiteY14" fmla="*/ 128623 h 3894392"/>
                <a:gd name="connsiteX15" fmla="*/ 3325679 w 3882984"/>
                <a:gd name="connsiteY15" fmla="*/ 153065 h 3894392"/>
                <a:gd name="connsiteX16" fmla="*/ 3310021 w 3882984"/>
                <a:gd name="connsiteY16" fmla="*/ 162004 h 3894392"/>
                <a:gd name="connsiteX17" fmla="*/ 3295287 w 3882984"/>
                <a:gd name="connsiteY17" fmla="*/ 169103 h 3894392"/>
                <a:gd name="connsiteX18" fmla="*/ 3259395 w 3882984"/>
                <a:gd name="connsiteY18" fmla="*/ 190907 h 3894392"/>
                <a:gd name="connsiteX19" fmla="*/ 3214009 w 3882984"/>
                <a:gd name="connsiteY19" fmla="*/ 216818 h 3894392"/>
                <a:gd name="connsiteX20" fmla="*/ 3195565 w 3882984"/>
                <a:gd name="connsiteY20" fmla="*/ 229685 h 3894392"/>
                <a:gd name="connsiteX21" fmla="*/ 3178230 w 3882984"/>
                <a:gd name="connsiteY21" fmla="*/ 240216 h 3894392"/>
                <a:gd name="connsiteX22" fmla="*/ 3147112 w 3882984"/>
                <a:gd name="connsiteY22" fmla="*/ 263485 h 3894392"/>
                <a:gd name="connsiteX23" fmla="*/ 3108965 w 3882984"/>
                <a:gd name="connsiteY23" fmla="*/ 290097 h 3894392"/>
                <a:gd name="connsiteX24" fmla="*/ 3088294 w 3882984"/>
                <a:gd name="connsiteY24" fmla="*/ 307469 h 3894392"/>
                <a:gd name="connsiteX25" fmla="*/ 3068935 w 3882984"/>
                <a:gd name="connsiteY25" fmla="*/ 321946 h 3894392"/>
                <a:gd name="connsiteX26" fmla="*/ 3042743 w 3882984"/>
                <a:gd name="connsiteY26" fmla="*/ 345751 h 3894392"/>
                <a:gd name="connsiteX27" fmla="*/ 3011134 w 3882984"/>
                <a:gd name="connsiteY27" fmla="*/ 372315 h 3894392"/>
                <a:gd name="connsiteX28" fmla="*/ 2988853 w 3882984"/>
                <a:gd name="connsiteY28" fmla="*/ 394729 h 3894392"/>
                <a:gd name="connsiteX29" fmla="*/ 2968114 w 3882984"/>
                <a:gd name="connsiteY29" fmla="*/ 413577 h 3894392"/>
                <a:gd name="connsiteX30" fmla="*/ 2946755 w 3882984"/>
                <a:gd name="connsiteY30" fmla="*/ 437079 h 3894392"/>
                <a:gd name="connsiteX31" fmla="*/ 2921104 w 3882984"/>
                <a:gd name="connsiteY31" fmla="*/ 462883 h 3894392"/>
                <a:gd name="connsiteX32" fmla="*/ 2897883 w 3882984"/>
                <a:gd name="connsiteY32" fmla="*/ 490852 h 3894392"/>
                <a:gd name="connsiteX33" fmla="*/ 2876483 w 3882984"/>
                <a:gd name="connsiteY33" fmla="*/ 514398 h 3894392"/>
                <a:gd name="connsiteX34" fmla="*/ 2859703 w 3882984"/>
                <a:gd name="connsiteY34" fmla="*/ 536837 h 3894392"/>
                <a:gd name="connsiteX35" fmla="*/ 2839464 w 3882984"/>
                <a:gd name="connsiteY35" fmla="*/ 561213 h 3894392"/>
                <a:gd name="connsiteX36" fmla="*/ 2816025 w 3882984"/>
                <a:gd name="connsiteY36" fmla="*/ 595247 h 3894392"/>
                <a:gd name="connsiteX37" fmla="*/ 2794753 w 3882984"/>
                <a:gd name="connsiteY37" fmla="*/ 623693 h 3894392"/>
                <a:gd name="connsiteX38" fmla="*/ 2782181 w 3882984"/>
                <a:gd name="connsiteY38" fmla="*/ 644388 h 3894392"/>
                <a:gd name="connsiteX39" fmla="*/ 2766802 w 3882984"/>
                <a:gd name="connsiteY39" fmla="*/ 666717 h 3894392"/>
                <a:gd name="connsiteX40" fmla="*/ 2757961 w 3882984"/>
                <a:gd name="connsiteY40" fmla="*/ 684255 h 3894392"/>
                <a:gd name="connsiteX41" fmla="*/ 2723639 w 3882984"/>
                <a:gd name="connsiteY41" fmla="*/ 740750 h 3894392"/>
                <a:gd name="connsiteX42" fmla="*/ 2663855 w 3882984"/>
                <a:gd name="connsiteY42" fmla="*/ 864854 h 3894392"/>
                <a:gd name="connsiteX43" fmla="*/ 2658951 w 3882984"/>
                <a:gd name="connsiteY43" fmla="*/ 880653 h 3894392"/>
                <a:gd name="connsiteX44" fmla="*/ 2650762 w 3882984"/>
                <a:gd name="connsiteY44" fmla="*/ 896897 h 3894392"/>
                <a:gd name="connsiteX45" fmla="*/ 2605640 w 3882984"/>
                <a:gd name="connsiteY45" fmla="*/ 1052394 h 3894392"/>
                <a:gd name="connsiteX46" fmla="*/ 2581130 w 3882984"/>
                <a:gd name="connsiteY46" fmla="*/ 1131352 h 3894392"/>
                <a:gd name="connsiteX47" fmla="*/ 2579357 w 3882984"/>
                <a:gd name="connsiteY47" fmla="*/ 1142966 h 3894392"/>
                <a:gd name="connsiteX48" fmla="*/ 2577688 w 3882984"/>
                <a:gd name="connsiteY48" fmla="*/ 1148718 h 3894392"/>
                <a:gd name="connsiteX49" fmla="*/ 2576401 w 3882984"/>
                <a:gd name="connsiteY49" fmla="*/ 1162335 h 3894392"/>
                <a:gd name="connsiteX50" fmla="*/ 2559616 w 3882984"/>
                <a:gd name="connsiteY50" fmla="*/ 1272317 h 3894392"/>
                <a:gd name="connsiteX51" fmla="*/ 2552287 w 3882984"/>
                <a:gd name="connsiteY51" fmla="*/ 1417451 h 3894392"/>
                <a:gd name="connsiteX52" fmla="*/ 2552285 w 3882984"/>
                <a:gd name="connsiteY52" fmla="*/ 1417475 h 3894392"/>
                <a:gd name="connsiteX53" fmla="*/ 2558734 w 3882984"/>
                <a:gd name="connsiteY53" fmla="*/ 1553677 h 3894392"/>
                <a:gd name="connsiteX54" fmla="*/ 2559398 w 3882984"/>
                <a:gd name="connsiteY54" fmla="*/ 1558321 h 3894392"/>
                <a:gd name="connsiteX55" fmla="*/ 2559616 w 3882984"/>
                <a:gd name="connsiteY55" fmla="*/ 1562635 h 3894392"/>
                <a:gd name="connsiteX56" fmla="*/ 2565946 w 3882984"/>
                <a:gd name="connsiteY56" fmla="*/ 1604114 h 3894392"/>
                <a:gd name="connsiteX57" fmla="*/ 2572248 w 3882984"/>
                <a:gd name="connsiteY57" fmla="*/ 1648183 h 3894392"/>
                <a:gd name="connsiteX58" fmla="*/ 2572783 w 3882984"/>
                <a:gd name="connsiteY58" fmla="*/ 1648911 h 3894392"/>
                <a:gd name="connsiteX59" fmla="*/ 2581130 w 3882984"/>
                <a:gd name="connsiteY59" fmla="*/ 1703601 h 3894392"/>
                <a:gd name="connsiteX60" fmla="*/ 2794753 w 3882984"/>
                <a:gd name="connsiteY60" fmla="*/ 2211259 h 3894392"/>
                <a:gd name="connsiteX61" fmla="*/ 2819326 w 3882984"/>
                <a:gd name="connsiteY61" fmla="*/ 2244121 h 3894392"/>
                <a:gd name="connsiteX62" fmla="*/ 2819395 w 3882984"/>
                <a:gd name="connsiteY62" fmla="*/ 2244597 h 3894392"/>
                <a:gd name="connsiteX63" fmla="*/ 2839464 w 3882984"/>
                <a:gd name="connsiteY63" fmla="*/ 2273738 h 3894392"/>
                <a:gd name="connsiteX64" fmla="*/ 2857814 w 3882984"/>
                <a:gd name="connsiteY64" fmla="*/ 2295589 h 3894392"/>
                <a:gd name="connsiteX65" fmla="*/ 2876483 w 3882984"/>
                <a:gd name="connsiteY65" fmla="*/ 2320555 h 3894392"/>
                <a:gd name="connsiteX66" fmla="*/ 2906683 w 3882984"/>
                <a:gd name="connsiteY66" fmla="*/ 2353784 h 3894392"/>
                <a:gd name="connsiteX67" fmla="*/ 2931911 w 3882984"/>
                <a:gd name="connsiteY67" fmla="*/ 2383826 h 3894392"/>
                <a:gd name="connsiteX68" fmla="*/ 2949828 w 3882984"/>
                <a:gd name="connsiteY68" fmla="*/ 2401255 h 3894392"/>
                <a:gd name="connsiteX69" fmla="*/ 2968114 w 3882984"/>
                <a:gd name="connsiteY69" fmla="*/ 2421375 h 3894392"/>
                <a:gd name="connsiteX70" fmla="*/ 3004579 w 3882984"/>
                <a:gd name="connsiteY70" fmla="*/ 2454516 h 3894392"/>
                <a:gd name="connsiteX71" fmla="*/ 3034883 w 3882984"/>
                <a:gd name="connsiteY71" fmla="*/ 2483996 h 3894392"/>
                <a:gd name="connsiteX72" fmla="*/ 3051703 w 3882984"/>
                <a:gd name="connsiteY72" fmla="*/ 2497346 h 3894392"/>
                <a:gd name="connsiteX73" fmla="*/ 3068935 w 3882984"/>
                <a:gd name="connsiteY73" fmla="*/ 2513007 h 3894392"/>
                <a:gd name="connsiteX74" fmla="*/ 3112178 w 3882984"/>
                <a:gd name="connsiteY74" fmla="*/ 2545343 h 3894392"/>
                <a:gd name="connsiteX75" fmla="*/ 3147543 w 3882984"/>
                <a:gd name="connsiteY75" fmla="*/ 2573412 h 3894392"/>
                <a:gd name="connsiteX76" fmla="*/ 3162668 w 3882984"/>
                <a:gd name="connsiteY76" fmla="*/ 2583099 h 3894392"/>
                <a:gd name="connsiteX77" fmla="*/ 3178230 w 3882984"/>
                <a:gd name="connsiteY77" fmla="*/ 2594736 h 3894392"/>
                <a:gd name="connsiteX78" fmla="*/ 3228893 w 3882984"/>
                <a:gd name="connsiteY78" fmla="*/ 2625515 h 3894392"/>
                <a:gd name="connsiteX79" fmla="*/ 3269053 w 3882984"/>
                <a:gd name="connsiteY79" fmla="*/ 2651236 h 3894392"/>
                <a:gd name="connsiteX80" fmla="*/ 3281952 w 3882984"/>
                <a:gd name="connsiteY80" fmla="*/ 2657749 h 3894392"/>
                <a:gd name="connsiteX81" fmla="*/ 3295287 w 3882984"/>
                <a:gd name="connsiteY81" fmla="*/ 2665850 h 3894392"/>
                <a:gd name="connsiteX82" fmla="*/ 3354353 w 3882984"/>
                <a:gd name="connsiteY82" fmla="*/ 2694304 h 3894392"/>
                <a:gd name="connsiteX83" fmla="*/ 3398576 w 3882984"/>
                <a:gd name="connsiteY83" fmla="*/ 2716632 h 3894392"/>
                <a:gd name="connsiteX84" fmla="*/ 3408782 w 3882984"/>
                <a:gd name="connsiteY84" fmla="*/ 2720524 h 3894392"/>
                <a:gd name="connsiteX85" fmla="*/ 3419391 w 3882984"/>
                <a:gd name="connsiteY85" fmla="*/ 2725634 h 3894392"/>
                <a:gd name="connsiteX86" fmla="*/ 3488818 w 3882984"/>
                <a:gd name="connsiteY86" fmla="*/ 2751045 h 3894392"/>
                <a:gd name="connsiteX87" fmla="*/ 3535275 w 3882984"/>
                <a:gd name="connsiteY87" fmla="*/ 2768761 h 3894392"/>
                <a:gd name="connsiteX88" fmla="*/ 3542390 w 3882984"/>
                <a:gd name="connsiteY88" fmla="*/ 2770652 h 3894392"/>
                <a:gd name="connsiteX89" fmla="*/ 3549830 w 3882984"/>
                <a:gd name="connsiteY89" fmla="*/ 2773375 h 3894392"/>
                <a:gd name="connsiteX90" fmla="*/ 3635292 w 3882984"/>
                <a:gd name="connsiteY90" fmla="*/ 2795350 h 3894392"/>
                <a:gd name="connsiteX91" fmla="*/ 3678313 w 3882984"/>
                <a:gd name="connsiteY91" fmla="*/ 2806787 h 3894392"/>
                <a:gd name="connsiteX92" fmla="*/ 3682001 w 3882984"/>
                <a:gd name="connsiteY92" fmla="*/ 2807360 h 3894392"/>
                <a:gd name="connsiteX93" fmla="*/ 3685888 w 3882984"/>
                <a:gd name="connsiteY93" fmla="*/ 2808359 h 3894392"/>
                <a:gd name="connsiteX94" fmla="*/ 3819918 w 3882984"/>
                <a:gd name="connsiteY94" fmla="*/ 2828815 h 3894392"/>
                <a:gd name="connsiteX95" fmla="*/ 3742646 w 3882984"/>
                <a:gd name="connsiteY95" fmla="*/ 2832717 h 3894392"/>
                <a:gd name="connsiteX96" fmla="*/ 2409608 w 3882984"/>
                <a:gd name="connsiteY96" fmla="*/ 3466837 h 3894392"/>
                <a:gd name="connsiteX97" fmla="*/ 2299440 w 3882984"/>
                <a:gd name="connsiteY97" fmla="*/ 3588052 h 3894392"/>
                <a:gd name="connsiteX98" fmla="*/ 2200910 w 3882984"/>
                <a:gd name="connsiteY98" fmla="*/ 3660489 h 3894392"/>
                <a:gd name="connsiteX99" fmla="*/ 415829 w 3882984"/>
                <a:gd name="connsiteY99" fmla="*/ 3478564 h 3894392"/>
                <a:gd name="connsiteX100" fmla="*/ 415829 w 3882984"/>
                <a:gd name="connsiteY100" fmla="*/ 1470767 h 3894392"/>
                <a:gd name="connsiteX101" fmla="*/ 481961 w 3882984"/>
                <a:gd name="connsiteY101" fmla="*/ 1410993 h 3894392"/>
                <a:gd name="connsiteX102" fmla="*/ 480285 w 3882984"/>
                <a:gd name="connsiteY102" fmla="*/ 1409317 h 3894392"/>
                <a:gd name="connsiteX103" fmla="*/ 590492 w 3882984"/>
                <a:gd name="connsiteY103" fmla="*/ 1304244 h 3894392"/>
                <a:gd name="connsiteX104" fmla="*/ 3713210 w 3882984"/>
                <a:gd name="connsiteY104" fmla="*/ 4293 h 389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82984" h="3894392">
                  <a:moveTo>
                    <a:pt x="3882984" y="0"/>
                  </a:moveTo>
                  <a:lnTo>
                    <a:pt x="3882984" y="2244"/>
                  </a:lnTo>
                  <a:lnTo>
                    <a:pt x="3826853" y="5078"/>
                  </a:lnTo>
                  <a:cubicBezTo>
                    <a:pt x="3782109" y="9622"/>
                    <a:pt x="3737979" y="16244"/>
                    <a:pt x="3694561" y="24845"/>
                  </a:cubicBezTo>
                  <a:lnTo>
                    <a:pt x="3690079" y="25954"/>
                  </a:lnTo>
                  <a:lnTo>
                    <a:pt x="3685888" y="26593"/>
                  </a:lnTo>
                  <a:lnTo>
                    <a:pt x="3645976" y="36855"/>
                  </a:lnTo>
                  <a:lnTo>
                    <a:pt x="3566543" y="56491"/>
                  </a:lnTo>
                  <a:lnTo>
                    <a:pt x="3557924" y="59496"/>
                  </a:lnTo>
                  <a:lnTo>
                    <a:pt x="3549830" y="61577"/>
                  </a:lnTo>
                  <a:lnTo>
                    <a:pt x="3507205" y="77178"/>
                  </a:lnTo>
                  <a:lnTo>
                    <a:pt x="3443386" y="99427"/>
                  </a:lnTo>
                  <a:lnTo>
                    <a:pt x="3431022" y="105061"/>
                  </a:lnTo>
                  <a:lnTo>
                    <a:pt x="3419391" y="109318"/>
                  </a:lnTo>
                  <a:lnTo>
                    <a:pt x="3379318" y="128623"/>
                  </a:lnTo>
                  <a:lnTo>
                    <a:pt x="3325679" y="153065"/>
                  </a:lnTo>
                  <a:lnTo>
                    <a:pt x="3310021" y="162004"/>
                  </a:lnTo>
                  <a:lnTo>
                    <a:pt x="3295287" y="169103"/>
                  </a:lnTo>
                  <a:lnTo>
                    <a:pt x="3259395" y="190907"/>
                  </a:lnTo>
                  <a:lnTo>
                    <a:pt x="3214009" y="216818"/>
                  </a:lnTo>
                  <a:lnTo>
                    <a:pt x="3195565" y="229685"/>
                  </a:lnTo>
                  <a:lnTo>
                    <a:pt x="3178230" y="240216"/>
                  </a:lnTo>
                  <a:lnTo>
                    <a:pt x="3147112" y="263485"/>
                  </a:lnTo>
                  <a:lnTo>
                    <a:pt x="3108965" y="290097"/>
                  </a:lnTo>
                  <a:lnTo>
                    <a:pt x="3088294" y="307469"/>
                  </a:lnTo>
                  <a:lnTo>
                    <a:pt x="3068935" y="321946"/>
                  </a:lnTo>
                  <a:lnTo>
                    <a:pt x="3042743" y="345751"/>
                  </a:lnTo>
                  <a:lnTo>
                    <a:pt x="3011134" y="372315"/>
                  </a:lnTo>
                  <a:lnTo>
                    <a:pt x="2988853" y="394729"/>
                  </a:lnTo>
                  <a:lnTo>
                    <a:pt x="2968114" y="413577"/>
                  </a:lnTo>
                  <a:lnTo>
                    <a:pt x="2946755" y="437079"/>
                  </a:lnTo>
                  <a:lnTo>
                    <a:pt x="2921104" y="462883"/>
                  </a:lnTo>
                  <a:lnTo>
                    <a:pt x="2897883" y="490852"/>
                  </a:lnTo>
                  <a:lnTo>
                    <a:pt x="2876483" y="514398"/>
                  </a:lnTo>
                  <a:lnTo>
                    <a:pt x="2859703" y="536837"/>
                  </a:lnTo>
                  <a:lnTo>
                    <a:pt x="2839464" y="561213"/>
                  </a:lnTo>
                  <a:lnTo>
                    <a:pt x="2816025" y="595247"/>
                  </a:lnTo>
                  <a:lnTo>
                    <a:pt x="2794753" y="623693"/>
                  </a:lnTo>
                  <a:lnTo>
                    <a:pt x="2782181" y="644388"/>
                  </a:lnTo>
                  <a:lnTo>
                    <a:pt x="2766802" y="666717"/>
                  </a:lnTo>
                  <a:lnTo>
                    <a:pt x="2757961" y="684255"/>
                  </a:lnTo>
                  <a:lnTo>
                    <a:pt x="2723639" y="740750"/>
                  </a:lnTo>
                  <a:cubicBezTo>
                    <a:pt x="2701783" y="780983"/>
                    <a:pt x="2681816" y="822391"/>
                    <a:pt x="2663855" y="864854"/>
                  </a:cubicBezTo>
                  <a:lnTo>
                    <a:pt x="2658951" y="880653"/>
                  </a:lnTo>
                  <a:lnTo>
                    <a:pt x="2650762" y="896897"/>
                  </a:lnTo>
                  <a:lnTo>
                    <a:pt x="2605640" y="1052394"/>
                  </a:lnTo>
                  <a:lnTo>
                    <a:pt x="2581130" y="1131352"/>
                  </a:lnTo>
                  <a:lnTo>
                    <a:pt x="2579357" y="1142966"/>
                  </a:lnTo>
                  <a:lnTo>
                    <a:pt x="2577688" y="1148718"/>
                  </a:lnTo>
                  <a:lnTo>
                    <a:pt x="2576401" y="1162335"/>
                  </a:lnTo>
                  <a:lnTo>
                    <a:pt x="2559616" y="1272317"/>
                  </a:lnTo>
                  <a:lnTo>
                    <a:pt x="2552287" y="1417451"/>
                  </a:lnTo>
                  <a:lnTo>
                    <a:pt x="2552285" y="1417475"/>
                  </a:lnTo>
                  <a:cubicBezTo>
                    <a:pt x="2552285" y="1463418"/>
                    <a:pt x="2554467" y="1508852"/>
                    <a:pt x="2558734" y="1553677"/>
                  </a:cubicBezTo>
                  <a:lnTo>
                    <a:pt x="2559398" y="1558321"/>
                  </a:lnTo>
                  <a:lnTo>
                    <a:pt x="2559616" y="1562635"/>
                  </a:lnTo>
                  <a:lnTo>
                    <a:pt x="2565946" y="1604114"/>
                  </a:lnTo>
                  <a:lnTo>
                    <a:pt x="2572248" y="1648183"/>
                  </a:lnTo>
                  <a:lnTo>
                    <a:pt x="2572783" y="1648911"/>
                  </a:lnTo>
                  <a:lnTo>
                    <a:pt x="2581130" y="1703601"/>
                  </a:lnTo>
                  <a:cubicBezTo>
                    <a:pt x="2618954" y="1888443"/>
                    <a:pt x="2692699" y="2060199"/>
                    <a:pt x="2794753" y="2211259"/>
                  </a:cubicBezTo>
                  <a:lnTo>
                    <a:pt x="2819326" y="2244121"/>
                  </a:lnTo>
                  <a:lnTo>
                    <a:pt x="2819395" y="2244597"/>
                  </a:lnTo>
                  <a:lnTo>
                    <a:pt x="2839464" y="2273738"/>
                  </a:lnTo>
                  <a:lnTo>
                    <a:pt x="2857814" y="2295589"/>
                  </a:lnTo>
                  <a:lnTo>
                    <a:pt x="2876483" y="2320555"/>
                  </a:lnTo>
                  <a:lnTo>
                    <a:pt x="2906683" y="2353784"/>
                  </a:lnTo>
                  <a:lnTo>
                    <a:pt x="2931911" y="2383826"/>
                  </a:lnTo>
                  <a:lnTo>
                    <a:pt x="2949828" y="2401255"/>
                  </a:lnTo>
                  <a:lnTo>
                    <a:pt x="2968114" y="2421375"/>
                  </a:lnTo>
                  <a:lnTo>
                    <a:pt x="3004579" y="2454516"/>
                  </a:lnTo>
                  <a:lnTo>
                    <a:pt x="3034883" y="2483996"/>
                  </a:lnTo>
                  <a:lnTo>
                    <a:pt x="3051703" y="2497346"/>
                  </a:lnTo>
                  <a:lnTo>
                    <a:pt x="3068935" y="2513007"/>
                  </a:lnTo>
                  <a:lnTo>
                    <a:pt x="3112178" y="2545343"/>
                  </a:lnTo>
                  <a:lnTo>
                    <a:pt x="3147543" y="2573412"/>
                  </a:lnTo>
                  <a:lnTo>
                    <a:pt x="3162668" y="2583099"/>
                  </a:lnTo>
                  <a:lnTo>
                    <a:pt x="3178230" y="2594736"/>
                  </a:lnTo>
                  <a:lnTo>
                    <a:pt x="3228893" y="2625515"/>
                  </a:lnTo>
                  <a:lnTo>
                    <a:pt x="3269053" y="2651236"/>
                  </a:lnTo>
                  <a:lnTo>
                    <a:pt x="3281952" y="2657749"/>
                  </a:lnTo>
                  <a:lnTo>
                    <a:pt x="3295287" y="2665850"/>
                  </a:lnTo>
                  <a:lnTo>
                    <a:pt x="3354353" y="2694304"/>
                  </a:lnTo>
                  <a:lnTo>
                    <a:pt x="3398576" y="2716632"/>
                  </a:lnTo>
                  <a:lnTo>
                    <a:pt x="3408782" y="2720524"/>
                  </a:lnTo>
                  <a:lnTo>
                    <a:pt x="3419391" y="2725634"/>
                  </a:lnTo>
                  <a:lnTo>
                    <a:pt x="3488818" y="2751045"/>
                  </a:lnTo>
                  <a:lnTo>
                    <a:pt x="3535275" y="2768761"/>
                  </a:lnTo>
                  <a:lnTo>
                    <a:pt x="3542390" y="2770652"/>
                  </a:lnTo>
                  <a:lnTo>
                    <a:pt x="3549830" y="2773375"/>
                  </a:lnTo>
                  <a:lnTo>
                    <a:pt x="3635292" y="2795350"/>
                  </a:lnTo>
                  <a:lnTo>
                    <a:pt x="3678313" y="2806787"/>
                  </a:lnTo>
                  <a:lnTo>
                    <a:pt x="3682001" y="2807360"/>
                  </a:lnTo>
                  <a:lnTo>
                    <a:pt x="3685888" y="2808359"/>
                  </a:lnTo>
                  <a:lnTo>
                    <a:pt x="3819918" y="2828815"/>
                  </a:lnTo>
                  <a:lnTo>
                    <a:pt x="3742646" y="2832717"/>
                  </a:lnTo>
                  <a:cubicBezTo>
                    <a:pt x="3224032" y="2885385"/>
                    <a:pt x="2758577" y="3117868"/>
                    <a:pt x="2409608" y="3466837"/>
                  </a:cubicBezTo>
                  <a:lnTo>
                    <a:pt x="2299440" y="3588052"/>
                  </a:lnTo>
                  <a:lnTo>
                    <a:pt x="2200910" y="3660489"/>
                  </a:lnTo>
                  <a:cubicBezTo>
                    <a:pt x="1649840" y="4024339"/>
                    <a:pt x="900962" y="3963698"/>
                    <a:pt x="415829" y="3478564"/>
                  </a:cubicBezTo>
                  <a:cubicBezTo>
                    <a:pt x="-138610" y="2924126"/>
                    <a:pt x="-138610" y="2025205"/>
                    <a:pt x="415829" y="1470767"/>
                  </a:cubicBezTo>
                  <a:lnTo>
                    <a:pt x="481961" y="1410993"/>
                  </a:lnTo>
                  <a:lnTo>
                    <a:pt x="480285" y="1409317"/>
                  </a:lnTo>
                  <a:lnTo>
                    <a:pt x="590492" y="1304244"/>
                  </a:lnTo>
                  <a:cubicBezTo>
                    <a:pt x="1424072" y="546613"/>
                    <a:pt x="2513149" y="65124"/>
                    <a:pt x="3713210" y="429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04" name="Rectangle 103">
              <a:extLst>
                <a:ext uri="{FF2B5EF4-FFF2-40B4-BE49-F238E27FC236}">
                  <a16:creationId xmlns:a16="http://schemas.microsoft.com/office/drawing/2014/main" id="{43ECAE59-739C-4989-90F2-658140464C82}"/>
                </a:ext>
              </a:extLst>
            </p:cNvPr>
            <p:cNvSpPr/>
            <p:nvPr/>
          </p:nvSpPr>
          <p:spPr>
            <a:xfrm>
              <a:off x="4198097" y="2333417"/>
              <a:ext cx="1147550" cy="81264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Leadership</a:t>
              </a:r>
            </a:p>
          </p:txBody>
        </p:sp>
        <p:sp>
          <p:nvSpPr>
            <p:cNvPr id="105" name="Rectangle 104">
              <a:extLst>
                <a:ext uri="{FF2B5EF4-FFF2-40B4-BE49-F238E27FC236}">
                  <a16:creationId xmlns:a16="http://schemas.microsoft.com/office/drawing/2014/main" id="{9C2C2970-EF64-40C9-AE43-DA81A1F9417D}"/>
                </a:ext>
              </a:extLst>
            </p:cNvPr>
            <p:cNvSpPr/>
            <p:nvPr/>
          </p:nvSpPr>
          <p:spPr>
            <a:xfrm>
              <a:off x="7019200" y="2469432"/>
              <a:ext cx="1008370" cy="13544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Policies &amp; Procedures</a:t>
              </a:r>
            </a:p>
          </p:txBody>
        </p:sp>
        <p:sp>
          <p:nvSpPr>
            <p:cNvPr id="106" name="Rectangle 105">
              <a:extLst>
                <a:ext uri="{FF2B5EF4-FFF2-40B4-BE49-F238E27FC236}">
                  <a16:creationId xmlns:a16="http://schemas.microsoft.com/office/drawing/2014/main" id="{A46DE0FF-8788-43C3-9C76-086B421641BF}"/>
                </a:ext>
              </a:extLst>
            </p:cNvPr>
            <p:cNvSpPr/>
            <p:nvPr/>
          </p:nvSpPr>
          <p:spPr>
            <a:xfrm>
              <a:off x="5474242" y="1779197"/>
              <a:ext cx="1147550" cy="10835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Ownership &amp; Stewardship</a:t>
              </a:r>
            </a:p>
          </p:txBody>
        </p:sp>
        <p:sp>
          <p:nvSpPr>
            <p:cNvPr id="107" name="Rectangle 106">
              <a:extLst>
                <a:ext uri="{FF2B5EF4-FFF2-40B4-BE49-F238E27FC236}">
                  <a16:creationId xmlns:a16="http://schemas.microsoft.com/office/drawing/2014/main" id="{28ED4FE1-B0EB-4694-B649-FF5F860AF87F}"/>
                </a:ext>
              </a:extLst>
            </p:cNvPr>
            <p:cNvSpPr/>
            <p:nvPr/>
          </p:nvSpPr>
          <p:spPr>
            <a:xfrm>
              <a:off x="7377617" y="3784109"/>
              <a:ext cx="1039556" cy="13544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Literacy &amp; Culture</a:t>
              </a:r>
            </a:p>
          </p:txBody>
        </p:sp>
        <p:sp>
          <p:nvSpPr>
            <p:cNvPr id="108" name="Rectangle 107">
              <a:extLst>
                <a:ext uri="{FF2B5EF4-FFF2-40B4-BE49-F238E27FC236}">
                  <a16:creationId xmlns:a16="http://schemas.microsoft.com/office/drawing/2014/main" id="{4C43A65A-F6FA-4053-AAAD-40CAC3894D39}"/>
                </a:ext>
              </a:extLst>
            </p:cNvPr>
            <p:cNvSpPr/>
            <p:nvPr/>
          </p:nvSpPr>
          <p:spPr>
            <a:xfrm>
              <a:off x="6680372" y="5076580"/>
              <a:ext cx="1147550" cy="948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Oversight &amp; Alignment</a:t>
              </a:r>
            </a:p>
          </p:txBody>
        </p:sp>
        <p:sp>
          <p:nvSpPr>
            <p:cNvPr id="109" name="Rectangle 108">
              <a:extLst>
                <a:ext uri="{FF2B5EF4-FFF2-40B4-BE49-F238E27FC236}">
                  <a16:creationId xmlns:a16="http://schemas.microsoft.com/office/drawing/2014/main" id="{6C0CAD06-6C55-4C89-93DC-AC74D7934646}"/>
                </a:ext>
              </a:extLst>
            </p:cNvPr>
            <p:cNvSpPr/>
            <p:nvPr/>
          </p:nvSpPr>
          <p:spPr>
            <a:xfrm>
              <a:off x="5460298" y="5497263"/>
              <a:ext cx="1147550" cy="94809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Management</a:t>
              </a:r>
            </a:p>
          </p:txBody>
        </p:sp>
        <p:sp>
          <p:nvSpPr>
            <p:cNvPr id="110" name="TextBox 109">
              <a:extLst>
                <a:ext uri="{FF2B5EF4-FFF2-40B4-BE49-F238E27FC236}">
                  <a16:creationId xmlns:a16="http://schemas.microsoft.com/office/drawing/2014/main" id="{2149EBB5-3326-4CD6-BB3C-C15DEBC3BDA7}"/>
                </a:ext>
              </a:extLst>
            </p:cNvPr>
            <p:cNvSpPr txBox="1"/>
            <p:nvPr/>
          </p:nvSpPr>
          <p:spPr>
            <a:xfrm>
              <a:off x="5151136" y="3548050"/>
              <a:ext cx="1730082" cy="14221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1359B4"/>
                  </a:solidFill>
                  <a:effectLst/>
                  <a:uLnTx/>
                  <a:uFillTx/>
                  <a:latin typeface="Roboto Light" panose="02000000000000000000" pitchFamily="2" charset="0"/>
                  <a:ea typeface="Roboto Light" panose="02000000000000000000" pitchFamily="2" charset="0"/>
                  <a:cs typeface="+mn-cs"/>
                </a:rPr>
                <a:t>DATA GOVERNANCE</a:t>
              </a:r>
              <a:endParaRPr kumimoji="0" lang="en-CA" sz="500" b="1" i="0" u="none" strike="noStrike" kern="1200" cap="none" spc="0" normalizeH="0" baseline="0" noProof="0" dirty="0">
                <a:ln>
                  <a:noFill/>
                </a:ln>
                <a:solidFill>
                  <a:srgbClr val="1359B4"/>
                </a:solidFill>
                <a:effectLst/>
                <a:uLnTx/>
                <a:uFillTx/>
                <a:latin typeface="Roboto Light" panose="02000000000000000000" pitchFamily="2" charset="0"/>
                <a:ea typeface="Roboto Light" panose="02000000000000000000" pitchFamily="2" charset="0"/>
                <a:cs typeface="+mn-cs"/>
              </a:endParaRPr>
            </a:p>
          </p:txBody>
        </p:sp>
        <p:sp>
          <p:nvSpPr>
            <p:cNvPr id="111" name="Rectangle 110">
              <a:extLst>
                <a:ext uri="{FF2B5EF4-FFF2-40B4-BE49-F238E27FC236}">
                  <a16:creationId xmlns:a16="http://schemas.microsoft.com/office/drawing/2014/main" id="{48462BF5-C96C-438D-A0BD-B1D24748A712}"/>
                </a:ext>
              </a:extLst>
            </p:cNvPr>
            <p:cNvSpPr/>
            <p:nvPr/>
          </p:nvSpPr>
          <p:spPr>
            <a:xfrm>
              <a:off x="3598702" y="3502807"/>
              <a:ext cx="1147550" cy="12189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Enterprise Projects &amp; Services</a:t>
              </a:r>
            </a:p>
          </p:txBody>
        </p:sp>
        <p:sp>
          <p:nvSpPr>
            <p:cNvPr id="112" name="Rectangle 111">
              <a:extLst>
                <a:ext uri="{FF2B5EF4-FFF2-40B4-BE49-F238E27FC236}">
                  <a16:creationId xmlns:a16="http://schemas.microsoft.com/office/drawing/2014/main" id="{47A46805-F00E-49D0-BB51-9303BBFA8862}"/>
                </a:ext>
              </a:extLst>
            </p:cNvPr>
            <p:cNvSpPr/>
            <p:nvPr/>
          </p:nvSpPr>
          <p:spPr>
            <a:xfrm>
              <a:off x="4035380" y="5008093"/>
              <a:ext cx="1147550" cy="10835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rPr>
                <a:t>Data Privacy &amp; Security</a:t>
              </a:r>
            </a:p>
          </p:txBody>
        </p:sp>
      </p:grpSp>
      <p:grpSp>
        <p:nvGrpSpPr>
          <p:cNvPr id="113" name="Group 112">
            <a:extLst>
              <a:ext uri="{FF2B5EF4-FFF2-40B4-BE49-F238E27FC236}">
                <a16:creationId xmlns:a16="http://schemas.microsoft.com/office/drawing/2014/main" id="{3DFEE002-8694-4FFF-81E2-D91673D70AA9}"/>
              </a:ext>
            </a:extLst>
          </p:cNvPr>
          <p:cNvGrpSpPr/>
          <p:nvPr/>
        </p:nvGrpSpPr>
        <p:grpSpPr>
          <a:xfrm>
            <a:off x="6633326" y="1571016"/>
            <a:ext cx="1115551" cy="1015917"/>
            <a:chOff x="10266605" y="228450"/>
            <a:chExt cx="5376003" cy="4739229"/>
          </a:xfrm>
        </p:grpSpPr>
        <p:sp>
          <p:nvSpPr>
            <p:cNvPr id="114" name="Oval 113">
              <a:extLst>
                <a:ext uri="{FF2B5EF4-FFF2-40B4-BE49-F238E27FC236}">
                  <a16:creationId xmlns:a16="http://schemas.microsoft.com/office/drawing/2014/main" id="{9073FE0E-1342-49D2-82AB-581204396709}"/>
                </a:ext>
              </a:extLst>
            </p:cNvPr>
            <p:cNvSpPr/>
            <p:nvPr/>
          </p:nvSpPr>
          <p:spPr>
            <a:xfrm>
              <a:off x="10532431" y="228450"/>
              <a:ext cx="4436365" cy="4436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500" dirty="0"/>
            </a:p>
          </p:txBody>
        </p:sp>
        <p:sp>
          <p:nvSpPr>
            <p:cNvPr id="115" name="Oval 114">
              <a:extLst>
                <a:ext uri="{FF2B5EF4-FFF2-40B4-BE49-F238E27FC236}">
                  <a16:creationId xmlns:a16="http://schemas.microsoft.com/office/drawing/2014/main" id="{808649F2-06A9-4FD8-9384-60963926FF26}"/>
                </a:ext>
              </a:extLst>
            </p:cNvPr>
            <p:cNvSpPr/>
            <p:nvPr/>
          </p:nvSpPr>
          <p:spPr>
            <a:xfrm>
              <a:off x="11391296" y="1045186"/>
              <a:ext cx="2717800" cy="2717800"/>
            </a:xfrm>
            <a:prstGeom prst="ellipse">
              <a:avLst/>
            </a:prstGeom>
            <a:solidFill>
              <a:srgbClr val="40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500" dirty="0"/>
            </a:p>
          </p:txBody>
        </p:sp>
        <p:sp>
          <p:nvSpPr>
            <p:cNvPr id="116" name="Oval 115">
              <a:extLst>
                <a:ext uri="{FF2B5EF4-FFF2-40B4-BE49-F238E27FC236}">
                  <a16:creationId xmlns:a16="http://schemas.microsoft.com/office/drawing/2014/main" id="{AF11E704-F9E0-435C-89B0-4AA42690D189}"/>
                </a:ext>
              </a:extLst>
            </p:cNvPr>
            <p:cNvSpPr/>
            <p:nvPr/>
          </p:nvSpPr>
          <p:spPr>
            <a:xfrm>
              <a:off x="11961889" y="1784733"/>
              <a:ext cx="1644161" cy="127233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600" b="1" dirty="0">
                  <a:solidFill>
                    <a:schemeClr val="tx1"/>
                  </a:solidFill>
                </a:rPr>
                <a:t>MDM</a:t>
              </a:r>
              <a:endParaRPr lang="en-CA" sz="500" b="1" dirty="0">
                <a:solidFill>
                  <a:schemeClr val="tx1"/>
                </a:solidFill>
              </a:endParaRPr>
            </a:p>
          </p:txBody>
        </p:sp>
        <p:cxnSp>
          <p:nvCxnSpPr>
            <p:cNvPr id="117" name="Straight Connector 116">
              <a:extLst>
                <a:ext uri="{FF2B5EF4-FFF2-40B4-BE49-F238E27FC236}">
                  <a16:creationId xmlns:a16="http://schemas.microsoft.com/office/drawing/2014/main" id="{B18701A3-6988-46BC-BC49-F715770246A9}"/>
                </a:ext>
              </a:extLst>
            </p:cNvPr>
            <p:cNvCxnSpPr>
              <a:cxnSpLocks/>
              <a:stCxn id="116" idx="4"/>
              <a:endCxn id="115" idx="4"/>
            </p:cNvCxnSpPr>
            <p:nvPr/>
          </p:nvCxnSpPr>
          <p:spPr>
            <a:xfrm flipH="1">
              <a:off x="12750195" y="3057069"/>
              <a:ext cx="33776" cy="705916"/>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603FB36-821D-4755-B655-D20A76FF4716}"/>
                </a:ext>
              </a:extLst>
            </p:cNvPr>
            <p:cNvCxnSpPr/>
            <p:nvPr/>
          </p:nvCxnSpPr>
          <p:spPr>
            <a:xfrm>
              <a:off x="11599992" y="1707205"/>
              <a:ext cx="649705" cy="427894"/>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59A9233-BEC8-4441-B59B-3BD893FD6349}"/>
                </a:ext>
              </a:extLst>
            </p:cNvPr>
            <p:cNvCxnSpPr/>
            <p:nvPr/>
          </p:nvCxnSpPr>
          <p:spPr>
            <a:xfrm flipV="1">
              <a:off x="13324518" y="1784882"/>
              <a:ext cx="633663" cy="350217"/>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CCC96AB-9A16-496A-A1BA-DB5AA43597A3}"/>
                </a:ext>
              </a:extLst>
            </p:cNvPr>
            <p:cNvCxnSpPr/>
            <p:nvPr/>
          </p:nvCxnSpPr>
          <p:spPr>
            <a:xfrm flipV="1">
              <a:off x="11334875" y="3506032"/>
              <a:ext cx="612042" cy="640346"/>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0328E2D-3B5D-45C7-BFDB-F7F02E0382EB}"/>
                </a:ext>
              </a:extLst>
            </p:cNvPr>
            <p:cNvCxnSpPr/>
            <p:nvPr/>
          </p:nvCxnSpPr>
          <p:spPr>
            <a:xfrm flipH="1" flipV="1">
              <a:off x="13506195" y="3520985"/>
              <a:ext cx="659322" cy="768794"/>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7442596-96FE-41E5-93CD-94D8DC8CDA11}"/>
                </a:ext>
              </a:extLst>
            </p:cNvPr>
            <p:cNvCxnSpPr>
              <a:cxnSpLocks/>
              <a:stCxn id="115" idx="0"/>
              <a:endCxn id="114" idx="0"/>
            </p:cNvCxnSpPr>
            <p:nvPr/>
          </p:nvCxnSpPr>
          <p:spPr>
            <a:xfrm flipV="1">
              <a:off x="12750196" y="228450"/>
              <a:ext cx="418" cy="816736"/>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E8D6F25-779A-4E6A-872F-8DA830D67726}"/>
                </a:ext>
              </a:extLst>
            </p:cNvPr>
            <p:cNvCxnSpPr/>
            <p:nvPr/>
          </p:nvCxnSpPr>
          <p:spPr>
            <a:xfrm flipV="1">
              <a:off x="14012740" y="1532718"/>
              <a:ext cx="750755" cy="388434"/>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FA8D8CB-0C2A-4B90-9E35-DD3947C68D74}"/>
                </a:ext>
              </a:extLst>
            </p:cNvPr>
            <p:cNvCxnSpPr/>
            <p:nvPr/>
          </p:nvCxnSpPr>
          <p:spPr>
            <a:xfrm>
              <a:off x="10758900" y="1479378"/>
              <a:ext cx="735615" cy="382544"/>
            </a:xfrm>
            <a:prstGeom prst="line">
              <a:avLst/>
            </a:prstGeom>
            <a:ln w="28575">
              <a:solidFill>
                <a:srgbClr val="F2F2F2"/>
              </a:solidFill>
            </a:ln>
          </p:spPr>
          <p:style>
            <a:lnRef idx="1">
              <a:schemeClr val="accent1"/>
            </a:lnRef>
            <a:fillRef idx="0">
              <a:schemeClr val="accent1"/>
            </a:fillRef>
            <a:effectRef idx="0">
              <a:schemeClr val="accent1"/>
            </a:effectRef>
            <a:fontRef idx="minor">
              <a:schemeClr val="tx1"/>
            </a:fontRef>
          </p:style>
        </p:cxnSp>
        <p:sp>
          <p:nvSpPr>
            <p:cNvPr id="125" name="TextBox 22">
              <a:extLst>
                <a:ext uri="{FF2B5EF4-FFF2-40B4-BE49-F238E27FC236}">
                  <a16:creationId xmlns:a16="http://schemas.microsoft.com/office/drawing/2014/main" id="{946DF8A0-0BC2-489A-A424-E02CBB50F334}"/>
                </a:ext>
              </a:extLst>
            </p:cNvPr>
            <p:cNvSpPr txBox="1"/>
            <p:nvPr/>
          </p:nvSpPr>
          <p:spPr>
            <a:xfrm>
              <a:off x="11912551" y="1330145"/>
              <a:ext cx="3025792" cy="646095"/>
            </a:xfrm>
            <a:prstGeom prst="rect">
              <a:avLst/>
            </a:prstGeom>
          </p:spPr>
          <p:txBody>
            <a:bodyPr wrap="square" rtlCol="0">
              <a:spAutoFit/>
            </a:bodyPr>
            <a:lstStyle/>
            <a:p>
              <a:r>
                <a:rPr lang="en-CA" sz="300" b="1" dirty="0">
                  <a:solidFill>
                    <a:schemeClr val="bg1"/>
                  </a:solidFill>
                </a:rPr>
                <a:t>Data Governance</a:t>
              </a:r>
            </a:p>
          </p:txBody>
        </p:sp>
        <p:sp>
          <p:nvSpPr>
            <p:cNvPr id="126" name="TextBox 22">
              <a:extLst>
                <a:ext uri="{FF2B5EF4-FFF2-40B4-BE49-F238E27FC236}">
                  <a16:creationId xmlns:a16="http://schemas.microsoft.com/office/drawing/2014/main" id="{262033A8-A4D9-4AE8-9981-B15AB017E5DA}"/>
                </a:ext>
              </a:extLst>
            </p:cNvPr>
            <p:cNvSpPr txBox="1"/>
            <p:nvPr/>
          </p:nvSpPr>
          <p:spPr>
            <a:xfrm rot="2950879">
              <a:off x="10935858" y="3121061"/>
              <a:ext cx="3025789" cy="667447"/>
            </a:xfrm>
            <a:prstGeom prst="rect">
              <a:avLst/>
            </a:prstGeom>
          </p:spPr>
          <p:txBody>
            <a:bodyPr wrap="square" rtlCol="0">
              <a:spAutoFit/>
            </a:bodyPr>
            <a:lstStyle/>
            <a:p>
              <a:r>
                <a:rPr lang="en-CA" sz="300" b="1" dirty="0">
                  <a:solidFill>
                    <a:schemeClr val="bg1"/>
                  </a:solidFill>
                </a:rPr>
                <a:t>Data Architecture</a:t>
              </a:r>
            </a:p>
          </p:txBody>
        </p:sp>
        <p:sp>
          <p:nvSpPr>
            <p:cNvPr id="127" name="TextBox 22">
              <a:extLst>
                <a:ext uri="{FF2B5EF4-FFF2-40B4-BE49-F238E27FC236}">
                  <a16:creationId xmlns:a16="http://schemas.microsoft.com/office/drawing/2014/main" id="{4728B24C-6503-409A-928F-90BEF55C082D}"/>
                </a:ext>
              </a:extLst>
            </p:cNvPr>
            <p:cNvSpPr txBox="1"/>
            <p:nvPr/>
          </p:nvSpPr>
          <p:spPr>
            <a:xfrm rot="19275203">
              <a:off x="12616816" y="2112336"/>
              <a:ext cx="3025792" cy="646095"/>
            </a:xfrm>
            <a:prstGeom prst="rect">
              <a:avLst/>
            </a:prstGeom>
          </p:spPr>
          <p:txBody>
            <a:bodyPr wrap="square" rtlCol="0">
              <a:spAutoFit/>
            </a:bodyPr>
            <a:lstStyle/>
            <a:p>
              <a:r>
                <a:rPr lang="en-CA" sz="300" b="1" dirty="0">
                  <a:solidFill>
                    <a:schemeClr val="bg1"/>
                  </a:solidFill>
                </a:rPr>
                <a:t>Technology</a:t>
              </a:r>
            </a:p>
          </p:txBody>
        </p:sp>
        <p:sp>
          <p:nvSpPr>
            <p:cNvPr id="128" name="TextBox 22">
              <a:extLst>
                <a:ext uri="{FF2B5EF4-FFF2-40B4-BE49-F238E27FC236}">
                  <a16:creationId xmlns:a16="http://schemas.microsoft.com/office/drawing/2014/main" id="{58D0F1AA-0E2E-429E-A32C-B2F18BA253BD}"/>
                </a:ext>
              </a:extLst>
            </p:cNvPr>
            <p:cNvSpPr txBox="1"/>
            <p:nvPr/>
          </p:nvSpPr>
          <p:spPr>
            <a:xfrm rot="4119864">
              <a:off x="9542436" y="2469956"/>
              <a:ext cx="3025789" cy="889932"/>
            </a:xfrm>
            <a:prstGeom prst="rect">
              <a:avLst/>
            </a:prstGeom>
          </p:spPr>
          <p:txBody>
            <a:bodyPr wrap="square" rtlCol="0">
              <a:spAutoFit/>
            </a:bodyPr>
            <a:lstStyle/>
            <a:p>
              <a:pPr algn="ctr"/>
              <a:r>
                <a:rPr lang="en-CA" sz="300" b="1" dirty="0">
                  <a:solidFill>
                    <a:schemeClr val="bg1"/>
                  </a:solidFill>
                </a:rPr>
                <a:t>Data Strategy</a:t>
              </a:r>
            </a:p>
            <a:p>
              <a:pPr algn="ctr"/>
              <a:r>
                <a:rPr lang="en-CA" sz="300" b="1" dirty="0">
                  <a:solidFill>
                    <a:schemeClr val="bg1"/>
                  </a:solidFill>
                </a:rPr>
                <a:t> Planning</a:t>
              </a:r>
            </a:p>
          </p:txBody>
        </p:sp>
        <p:sp>
          <p:nvSpPr>
            <p:cNvPr id="129" name="TextBox 22">
              <a:extLst>
                <a:ext uri="{FF2B5EF4-FFF2-40B4-BE49-F238E27FC236}">
                  <a16:creationId xmlns:a16="http://schemas.microsoft.com/office/drawing/2014/main" id="{C7E8FF02-2BCC-4891-8987-3FCB6ABA61EE}"/>
                </a:ext>
              </a:extLst>
            </p:cNvPr>
            <p:cNvSpPr txBox="1"/>
            <p:nvPr/>
          </p:nvSpPr>
          <p:spPr>
            <a:xfrm rot="17733774">
              <a:off x="12923404" y="2384013"/>
              <a:ext cx="3025789" cy="889932"/>
            </a:xfrm>
            <a:prstGeom prst="rect">
              <a:avLst/>
            </a:prstGeom>
          </p:spPr>
          <p:txBody>
            <a:bodyPr wrap="square" rtlCol="0">
              <a:spAutoFit/>
            </a:bodyPr>
            <a:lstStyle/>
            <a:p>
              <a:pPr algn="ctr"/>
              <a:r>
                <a:rPr lang="en-CA" sz="300" b="1" dirty="0">
                  <a:solidFill>
                    <a:schemeClr val="bg1"/>
                  </a:solidFill>
                </a:rPr>
                <a:t>Data Operations </a:t>
              </a:r>
            </a:p>
            <a:p>
              <a:pPr algn="ctr"/>
              <a:r>
                <a:rPr lang="en-CA" sz="300" b="1" dirty="0">
                  <a:solidFill>
                    <a:schemeClr val="bg1"/>
                  </a:solidFill>
                </a:rPr>
                <a:t>Management</a:t>
              </a:r>
            </a:p>
          </p:txBody>
        </p:sp>
        <p:sp>
          <p:nvSpPr>
            <p:cNvPr id="130" name="TextBox 22">
              <a:extLst>
                <a:ext uri="{FF2B5EF4-FFF2-40B4-BE49-F238E27FC236}">
                  <a16:creationId xmlns:a16="http://schemas.microsoft.com/office/drawing/2014/main" id="{4625F854-CE96-48DA-962F-9A53B10C94FA}"/>
                </a:ext>
              </a:extLst>
            </p:cNvPr>
            <p:cNvSpPr txBox="1"/>
            <p:nvPr/>
          </p:nvSpPr>
          <p:spPr>
            <a:xfrm>
              <a:off x="11568950" y="3965802"/>
              <a:ext cx="3025792" cy="646095"/>
            </a:xfrm>
            <a:prstGeom prst="rect">
              <a:avLst/>
            </a:prstGeom>
          </p:spPr>
          <p:txBody>
            <a:bodyPr wrap="square" rtlCol="0">
              <a:spAutoFit/>
            </a:bodyPr>
            <a:lstStyle/>
            <a:p>
              <a:r>
                <a:rPr lang="en-CA" sz="300" b="1" dirty="0">
                  <a:solidFill>
                    <a:schemeClr val="bg1"/>
                  </a:solidFill>
                </a:rPr>
                <a:t>Data Risk Management</a:t>
              </a:r>
            </a:p>
          </p:txBody>
        </p:sp>
        <p:sp>
          <p:nvSpPr>
            <p:cNvPr id="131" name="TextBox 22">
              <a:extLst>
                <a:ext uri="{FF2B5EF4-FFF2-40B4-BE49-F238E27FC236}">
                  <a16:creationId xmlns:a16="http://schemas.microsoft.com/office/drawing/2014/main" id="{503B9B55-8E21-4C28-91C7-B1AAE9F12FA5}"/>
                </a:ext>
              </a:extLst>
            </p:cNvPr>
            <p:cNvSpPr txBox="1"/>
            <p:nvPr/>
          </p:nvSpPr>
          <p:spPr>
            <a:xfrm rot="19752417">
              <a:off x="10266605" y="489899"/>
              <a:ext cx="3025792" cy="861463"/>
            </a:xfrm>
            <a:prstGeom prst="rect">
              <a:avLst/>
            </a:prstGeom>
          </p:spPr>
          <p:txBody>
            <a:bodyPr wrap="square" rtlCol="0">
              <a:spAutoFit/>
            </a:bodyPr>
            <a:lstStyle/>
            <a:p>
              <a:pPr algn="ctr"/>
              <a:r>
                <a:rPr lang="en-CA" sz="300" b="1" dirty="0">
                  <a:solidFill>
                    <a:schemeClr val="bg1"/>
                  </a:solidFill>
                </a:rPr>
                <a:t>Data Quality </a:t>
              </a:r>
            </a:p>
            <a:p>
              <a:pPr algn="ctr"/>
              <a:r>
                <a:rPr lang="en-CA" sz="300" b="1" dirty="0">
                  <a:solidFill>
                    <a:schemeClr val="bg1"/>
                  </a:solidFill>
                </a:rPr>
                <a:t>Management</a:t>
              </a:r>
            </a:p>
          </p:txBody>
        </p:sp>
        <p:sp>
          <p:nvSpPr>
            <p:cNvPr id="132" name="TextBox 22">
              <a:extLst>
                <a:ext uri="{FF2B5EF4-FFF2-40B4-BE49-F238E27FC236}">
                  <a16:creationId xmlns:a16="http://schemas.microsoft.com/office/drawing/2014/main" id="{6EB16325-7208-4337-9B41-54AC0595554F}"/>
                </a:ext>
              </a:extLst>
            </p:cNvPr>
            <p:cNvSpPr txBox="1"/>
            <p:nvPr/>
          </p:nvSpPr>
          <p:spPr>
            <a:xfrm rot="1928543">
              <a:off x="12145754" y="632885"/>
              <a:ext cx="3025792" cy="646095"/>
            </a:xfrm>
            <a:prstGeom prst="rect">
              <a:avLst/>
            </a:prstGeom>
          </p:spPr>
          <p:txBody>
            <a:bodyPr wrap="square" rtlCol="0">
              <a:spAutoFit/>
            </a:bodyPr>
            <a:lstStyle/>
            <a:p>
              <a:pPr algn="ctr"/>
              <a:r>
                <a:rPr lang="en-CA" sz="300" b="1" dirty="0">
                  <a:solidFill>
                    <a:schemeClr val="bg1"/>
                  </a:solidFill>
                </a:rPr>
                <a:t>Practice Evolution</a:t>
              </a:r>
            </a:p>
          </p:txBody>
        </p:sp>
      </p:grpSp>
      <p:pic>
        <p:nvPicPr>
          <p:cNvPr id="133" name="Picture 132">
            <a:extLst>
              <a:ext uri="{FF2B5EF4-FFF2-40B4-BE49-F238E27FC236}">
                <a16:creationId xmlns:a16="http://schemas.microsoft.com/office/drawing/2014/main" id="{7447E482-02D9-48B5-916C-344E79AADC0E}"/>
              </a:ext>
            </a:extLst>
          </p:cNvPr>
          <p:cNvPicPr>
            <a:picLocks noChangeAspect="1"/>
          </p:cNvPicPr>
          <p:nvPr/>
        </p:nvPicPr>
        <p:blipFill rotWithShape="1">
          <a:blip r:embed="rId5"/>
          <a:srcRect l="32143" t="8127" r="16429" b="55809"/>
          <a:stretch/>
        </p:blipFill>
        <p:spPr>
          <a:xfrm>
            <a:off x="6594612" y="4366330"/>
            <a:ext cx="1110319" cy="932448"/>
          </a:xfrm>
          <a:prstGeom prst="rect">
            <a:avLst/>
          </a:prstGeom>
        </p:spPr>
      </p:pic>
      <p:sp>
        <p:nvSpPr>
          <p:cNvPr id="134" name="TextBox 133">
            <a:extLst>
              <a:ext uri="{FF2B5EF4-FFF2-40B4-BE49-F238E27FC236}">
                <a16:creationId xmlns:a16="http://schemas.microsoft.com/office/drawing/2014/main" id="{BE63A56B-9EA9-4154-A521-28ADEF47C1DF}"/>
              </a:ext>
            </a:extLst>
          </p:cNvPr>
          <p:cNvSpPr txBox="1"/>
          <p:nvPr/>
        </p:nvSpPr>
        <p:spPr>
          <a:xfrm>
            <a:off x="6339615" y="5248304"/>
            <a:ext cx="1776601" cy="215444"/>
          </a:xfrm>
          <a:prstGeom prst="rect">
            <a:avLst/>
          </a:prstGeom>
          <a:noFill/>
        </p:spPr>
        <p:txBody>
          <a:bodyPr wrap="square" rtlCol="0">
            <a:spAutoFit/>
          </a:bodyPr>
          <a:lstStyle/>
          <a:p>
            <a:pPr algn="ctr"/>
            <a:r>
              <a:rPr lang="en-US" sz="800" dirty="0"/>
              <a:t>Enterprise Content Management</a:t>
            </a:r>
            <a:endParaRPr lang="en-CA" sz="800" dirty="0"/>
          </a:p>
        </p:txBody>
      </p:sp>
      <p:sp>
        <p:nvSpPr>
          <p:cNvPr id="135" name="TextBox 134">
            <a:extLst>
              <a:ext uri="{FF2B5EF4-FFF2-40B4-BE49-F238E27FC236}">
                <a16:creationId xmlns:a16="http://schemas.microsoft.com/office/drawing/2014/main" id="{82BC7FD2-FC4E-4439-BB56-304022CF6817}"/>
              </a:ext>
            </a:extLst>
          </p:cNvPr>
          <p:cNvSpPr txBox="1"/>
          <p:nvPr/>
        </p:nvSpPr>
        <p:spPr>
          <a:xfrm>
            <a:off x="10427139" y="2699893"/>
            <a:ext cx="1288478" cy="215444"/>
          </a:xfrm>
          <a:prstGeom prst="rect">
            <a:avLst/>
          </a:prstGeom>
          <a:noFill/>
        </p:spPr>
        <p:txBody>
          <a:bodyPr wrap="square" rtlCol="0">
            <a:spAutoFit/>
          </a:bodyPr>
          <a:lstStyle/>
          <a:p>
            <a:pPr algn="ctr"/>
            <a:r>
              <a:rPr lang="en-US" sz="800" dirty="0"/>
              <a:t>Reporting and Analytics</a:t>
            </a:r>
            <a:endParaRPr lang="en-CA" sz="800" dirty="0"/>
          </a:p>
        </p:txBody>
      </p:sp>
      <p:grpSp>
        <p:nvGrpSpPr>
          <p:cNvPr id="136" name="Group 135">
            <a:extLst>
              <a:ext uri="{FF2B5EF4-FFF2-40B4-BE49-F238E27FC236}">
                <a16:creationId xmlns:a16="http://schemas.microsoft.com/office/drawing/2014/main" id="{60D214DA-92B4-4A71-885D-E79B798255E5}"/>
              </a:ext>
            </a:extLst>
          </p:cNvPr>
          <p:cNvGrpSpPr/>
          <p:nvPr/>
        </p:nvGrpSpPr>
        <p:grpSpPr>
          <a:xfrm>
            <a:off x="10165791" y="1548668"/>
            <a:ext cx="1783911" cy="1116207"/>
            <a:chOff x="321017" y="1222570"/>
            <a:chExt cx="8565675" cy="4759331"/>
          </a:xfrm>
        </p:grpSpPr>
        <p:sp>
          <p:nvSpPr>
            <p:cNvPr id="137" name="Rounded Rectangle 29">
              <a:extLst>
                <a:ext uri="{FF2B5EF4-FFF2-40B4-BE49-F238E27FC236}">
                  <a16:creationId xmlns:a16="http://schemas.microsoft.com/office/drawing/2014/main" id="{062B06CD-2D76-4804-8F6D-89841A6F3DEB}"/>
                </a:ext>
              </a:extLst>
            </p:cNvPr>
            <p:cNvSpPr/>
            <p:nvPr/>
          </p:nvSpPr>
          <p:spPr>
            <a:xfrm>
              <a:off x="2426433" y="2766630"/>
              <a:ext cx="2048889" cy="2851150"/>
            </a:xfrm>
            <a:prstGeom prst="roundRect">
              <a:avLst/>
            </a:prstGeom>
            <a:solidFill>
              <a:srgbClr val="00B05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CA" sz="100" b="1" dirty="0">
                  <a:solidFill>
                    <a:srgbClr val="333333"/>
                  </a:solidFill>
                </a:rPr>
                <a:t>Integration and Translation</a:t>
              </a:r>
            </a:p>
          </p:txBody>
        </p:sp>
        <p:sp>
          <p:nvSpPr>
            <p:cNvPr id="138" name="Rounded Rectangle 31">
              <a:extLst>
                <a:ext uri="{FF2B5EF4-FFF2-40B4-BE49-F238E27FC236}">
                  <a16:creationId xmlns:a16="http://schemas.microsoft.com/office/drawing/2014/main" id="{8123A511-5955-4CF9-8A04-A240CF05673C}"/>
                </a:ext>
              </a:extLst>
            </p:cNvPr>
            <p:cNvSpPr/>
            <p:nvPr/>
          </p:nvSpPr>
          <p:spPr>
            <a:xfrm>
              <a:off x="6626355" y="2740406"/>
              <a:ext cx="2048889" cy="2851150"/>
            </a:xfrm>
            <a:prstGeom prst="roundRect">
              <a:avLst/>
            </a:prstGeom>
            <a:solidFill>
              <a:srgbClr val="FFFF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CA" sz="100" b="1" dirty="0">
                  <a:solidFill>
                    <a:srgbClr val="333333"/>
                  </a:solidFill>
                </a:rPr>
                <a:t>BI &amp; Analytics</a:t>
              </a:r>
            </a:p>
          </p:txBody>
        </p:sp>
        <p:sp>
          <p:nvSpPr>
            <p:cNvPr id="139" name="Rounded Rectangle 30">
              <a:extLst>
                <a:ext uri="{FF2B5EF4-FFF2-40B4-BE49-F238E27FC236}">
                  <a16:creationId xmlns:a16="http://schemas.microsoft.com/office/drawing/2014/main" id="{84880F5D-A21C-4EFA-AE56-EEB1480B27DE}"/>
                </a:ext>
              </a:extLst>
            </p:cNvPr>
            <p:cNvSpPr/>
            <p:nvPr/>
          </p:nvSpPr>
          <p:spPr>
            <a:xfrm>
              <a:off x="4526394" y="2766630"/>
              <a:ext cx="2048889" cy="2851150"/>
            </a:xfrm>
            <a:prstGeom prst="roundRect">
              <a:avLst/>
            </a:prstGeom>
            <a:solidFill>
              <a:schemeClr val="accent2">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CA" sz="100" b="1" dirty="0">
                  <a:solidFill>
                    <a:srgbClr val="333333"/>
                  </a:solidFill>
                </a:rPr>
                <a:t>Data Warehouse</a:t>
              </a:r>
            </a:p>
          </p:txBody>
        </p:sp>
        <p:sp>
          <p:nvSpPr>
            <p:cNvPr id="140" name="Rounded Rectangle 26">
              <a:extLst>
                <a:ext uri="{FF2B5EF4-FFF2-40B4-BE49-F238E27FC236}">
                  <a16:creationId xmlns:a16="http://schemas.microsoft.com/office/drawing/2014/main" id="{04D5DA91-49D0-4D7A-810A-B0B8CFBDE15D}"/>
                </a:ext>
              </a:extLst>
            </p:cNvPr>
            <p:cNvSpPr/>
            <p:nvPr/>
          </p:nvSpPr>
          <p:spPr>
            <a:xfrm>
              <a:off x="321017" y="2766630"/>
              <a:ext cx="2048889" cy="2851150"/>
            </a:xfrm>
            <a:prstGeom prst="roundRect">
              <a:avLst/>
            </a:prstGeom>
            <a:solidFill>
              <a:schemeClr val="accent1">
                <a:lumMod val="40000"/>
                <a:lumOff val="6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r>
                <a:rPr lang="en-CA" sz="100" b="1" dirty="0">
                  <a:solidFill>
                    <a:srgbClr val="333333"/>
                  </a:solidFill>
                </a:rPr>
                <a:t>Sources</a:t>
              </a:r>
            </a:p>
          </p:txBody>
        </p:sp>
        <p:sp>
          <p:nvSpPr>
            <p:cNvPr id="141" name="Rectangle 140">
              <a:extLst>
                <a:ext uri="{FF2B5EF4-FFF2-40B4-BE49-F238E27FC236}">
                  <a16:creationId xmlns:a16="http://schemas.microsoft.com/office/drawing/2014/main" id="{0389F848-A9A7-4401-8CF5-494519261E66}"/>
                </a:ext>
              </a:extLst>
            </p:cNvPr>
            <p:cNvSpPr/>
            <p:nvPr/>
          </p:nvSpPr>
          <p:spPr>
            <a:xfrm>
              <a:off x="7068016" y="3546032"/>
              <a:ext cx="1420421" cy="641351"/>
            </a:xfrm>
            <a:prstGeom prst="rect">
              <a:avLst/>
            </a:prstGeom>
            <a:gradFill>
              <a:gsLst>
                <a:gs pos="0">
                  <a:schemeClr val="accent1">
                    <a:lumMod val="75000"/>
                  </a:schemeClr>
                </a:gs>
                <a:gs pos="74000">
                  <a:schemeClr val="accent1">
                    <a:lumMod val="45000"/>
                    <a:lumOff val="55000"/>
                  </a:schemeClr>
                </a:gs>
                <a:gs pos="83000">
                  <a:schemeClr val="accent1">
                    <a:lumMod val="60000"/>
                    <a:lumOff val="40000"/>
                  </a:schemeClr>
                </a:gs>
                <a:gs pos="100000">
                  <a:schemeClr val="accent1">
                    <a:lumMod val="75000"/>
                  </a:schemeClr>
                </a:gs>
              </a:gsLst>
              <a:lin ang="5400000" scaled="1"/>
            </a:gra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 b="1" dirty="0">
                  <a:solidFill>
                    <a:srgbClr val="FFFF00"/>
                  </a:solidFill>
                </a:rPr>
                <a:t>BI &amp; Analytics Strategy</a:t>
              </a:r>
              <a:endParaRPr lang="en-CA" sz="100" b="1" dirty="0">
                <a:solidFill>
                  <a:srgbClr val="FFFF00"/>
                </a:solidFill>
              </a:endParaRPr>
            </a:p>
          </p:txBody>
        </p:sp>
        <p:sp>
          <p:nvSpPr>
            <p:cNvPr id="142" name="Rectangle 141">
              <a:extLst>
                <a:ext uri="{FF2B5EF4-FFF2-40B4-BE49-F238E27FC236}">
                  <a16:creationId xmlns:a16="http://schemas.microsoft.com/office/drawing/2014/main" id="{6BC15378-5484-4922-9606-CEDC8B79FA52}"/>
                </a:ext>
              </a:extLst>
            </p:cNvPr>
            <p:cNvSpPr/>
            <p:nvPr/>
          </p:nvSpPr>
          <p:spPr>
            <a:xfrm>
              <a:off x="4743554" y="3546032"/>
              <a:ext cx="1593851" cy="641351"/>
            </a:xfrm>
            <a:prstGeom prst="rect">
              <a:avLst/>
            </a:prstGeom>
            <a:gradFill>
              <a:gsLst>
                <a:gs pos="0">
                  <a:schemeClr val="accent1">
                    <a:lumMod val="75000"/>
                  </a:schemeClr>
                </a:gs>
                <a:gs pos="74000">
                  <a:schemeClr val="accent1">
                    <a:lumMod val="45000"/>
                    <a:lumOff val="55000"/>
                  </a:schemeClr>
                </a:gs>
                <a:gs pos="8300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 dirty="0">
                  <a:solidFill>
                    <a:srgbClr val="FFFFFF"/>
                  </a:solidFill>
                </a:rPr>
                <a:t>Data Warehouse/ Data Lake Strategy</a:t>
              </a:r>
              <a:endParaRPr lang="en-CA" sz="100" dirty="0">
                <a:solidFill>
                  <a:srgbClr val="FFFFFF"/>
                </a:solidFill>
              </a:endParaRPr>
            </a:p>
          </p:txBody>
        </p:sp>
        <p:sp>
          <p:nvSpPr>
            <p:cNvPr id="143" name="Rectangle 142">
              <a:extLst>
                <a:ext uri="{FF2B5EF4-FFF2-40B4-BE49-F238E27FC236}">
                  <a16:creationId xmlns:a16="http://schemas.microsoft.com/office/drawing/2014/main" id="{B1968BA1-2C91-4BBA-BBB3-AA204B7DF750}"/>
                </a:ext>
              </a:extLst>
            </p:cNvPr>
            <p:cNvSpPr/>
            <p:nvPr/>
          </p:nvSpPr>
          <p:spPr>
            <a:xfrm>
              <a:off x="2865438" y="3503231"/>
              <a:ext cx="1219200" cy="641351"/>
            </a:xfrm>
            <a:prstGeom prst="rect">
              <a:avLst/>
            </a:prstGeom>
            <a:gradFill>
              <a:gsLst>
                <a:gs pos="0">
                  <a:schemeClr val="accent1">
                    <a:lumMod val="75000"/>
                  </a:schemeClr>
                </a:gs>
                <a:gs pos="74000">
                  <a:schemeClr val="accent1">
                    <a:lumMod val="45000"/>
                    <a:lumOff val="55000"/>
                  </a:schemeClr>
                </a:gs>
                <a:gs pos="8300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 dirty="0">
                  <a:solidFill>
                    <a:srgbClr val="FFFFFF"/>
                  </a:solidFill>
                </a:rPr>
                <a:t>Data Integration Strategy</a:t>
              </a:r>
              <a:endParaRPr lang="en-CA" sz="100" dirty="0">
                <a:solidFill>
                  <a:srgbClr val="FFFFFF"/>
                </a:solidFill>
              </a:endParaRPr>
            </a:p>
          </p:txBody>
        </p:sp>
        <p:sp>
          <p:nvSpPr>
            <p:cNvPr id="144" name="Rectangle 143">
              <a:extLst>
                <a:ext uri="{FF2B5EF4-FFF2-40B4-BE49-F238E27FC236}">
                  <a16:creationId xmlns:a16="http://schemas.microsoft.com/office/drawing/2014/main" id="{95BDE19D-7639-4957-A464-F0BBFFEA919E}"/>
                </a:ext>
              </a:extLst>
            </p:cNvPr>
            <p:cNvSpPr/>
            <p:nvPr/>
          </p:nvSpPr>
          <p:spPr>
            <a:xfrm>
              <a:off x="749738" y="3503231"/>
              <a:ext cx="1219200" cy="641351"/>
            </a:xfrm>
            <a:prstGeom prst="rect">
              <a:avLst/>
            </a:prstGeom>
            <a:gradFill>
              <a:gsLst>
                <a:gs pos="0">
                  <a:schemeClr val="accent1">
                    <a:lumMod val="75000"/>
                  </a:schemeClr>
                </a:gs>
                <a:gs pos="74000">
                  <a:schemeClr val="accent1">
                    <a:lumMod val="45000"/>
                    <a:lumOff val="55000"/>
                  </a:schemeClr>
                </a:gs>
                <a:gs pos="83000">
                  <a:schemeClr val="accent1">
                    <a:lumMod val="60000"/>
                    <a:lumOff val="4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00" dirty="0">
                  <a:solidFill>
                    <a:srgbClr val="FFFFFF"/>
                  </a:solidFill>
                </a:rPr>
                <a:t>Source Strategy (Content/Quality)</a:t>
              </a:r>
              <a:endParaRPr lang="en-CA" sz="100" dirty="0">
                <a:solidFill>
                  <a:srgbClr val="FFFFFF"/>
                </a:solidFill>
              </a:endParaRPr>
            </a:p>
          </p:txBody>
        </p:sp>
        <p:cxnSp>
          <p:nvCxnSpPr>
            <p:cNvPr id="145" name="Straight Arrow Connector 144">
              <a:extLst>
                <a:ext uri="{FF2B5EF4-FFF2-40B4-BE49-F238E27FC236}">
                  <a16:creationId xmlns:a16="http://schemas.microsoft.com/office/drawing/2014/main" id="{0D83BF49-6E2A-4DAB-93C3-FB827CFD2A55}"/>
                </a:ext>
              </a:extLst>
            </p:cNvPr>
            <p:cNvCxnSpPr>
              <a:stCxn id="141" idx="1"/>
              <a:endCxn id="142" idx="3"/>
            </p:cNvCxnSpPr>
            <p:nvPr/>
          </p:nvCxnSpPr>
          <p:spPr>
            <a:xfrm flipH="1">
              <a:off x="6337405" y="3866708"/>
              <a:ext cx="730611" cy="0"/>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CEE5A7B8-1556-4169-BDAD-E343426925C7}"/>
                </a:ext>
              </a:extLst>
            </p:cNvPr>
            <p:cNvCxnSpPr>
              <a:stCxn id="143" idx="1"/>
            </p:cNvCxnSpPr>
            <p:nvPr/>
          </p:nvCxnSpPr>
          <p:spPr>
            <a:xfrm flipH="1" flipV="1">
              <a:off x="1982788" y="3816150"/>
              <a:ext cx="882650" cy="7757"/>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C1A83B51-DA5D-4A8A-B09F-1ABB07491CB8}"/>
                </a:ext>
              </a:extLst>
            </p:cNvPr>
            <p:cNvCxnSpPr>
              <a:endCxn id="143" idx="3"/>
            </p:cNvCxnSpPr>
            <p:nvPr/>
          </p:nvCxnSpPr>
          <p:spPr>
            <a:xfrm flipH="1">
              <a:off x="4084638" y="3816150"/>
              <a:ext cx="658917" cy="7757"/>
            </a:xfrm>
            <a:prstGeom prst="straightConnector1">
              <a:avLst/>
            </a:prstGeom>
            <a:ln w="50800">
              <a:tailEnd type="triangle"/>
            </a:ln>
          </p:spPr>
          <p:style>
            <a:lnRef idx="1">
              <a:schemeClr val="dk1"/>
            </a:lnRef>
            <a:fillRef idx="0">
              <a:schemeClr val="dk1"/>
            </a:fillRef>
            <a:effectRef idx="0">
              <a:schemeClr val="dk1"/>
            </a:effectRef>
            <a:fontRef idx="minor">
              <a:schemeClr val="tx1"/>
            </a:fontRef>
          </p:style>
        </p:cxnSp>
        <p:sp>
          <p:nvSpPr>
            <p:cNvPr id="148" name="TextBox 147">
              <a:extLst>
                <a:ext uri="{FF2B5EF4-FFF2-40B4-BE49-F238E27FC236}">
                  <a16:creationId xmlns:a16="http://schemas.microsoft.com/office/drawing/2014/main" id="{022D4F92-F16C-4569-A49A-B30E5CB16C9F}"/>
                </a:ext>
              </a:extLst>
            </p:cNvPr>
            <p:cNvSpPr txBox="1"/>
            <p:nvPr/>
          </p:nvSpPr>
          <p:spPr>
            <a:xfrm>
              <a:off x="6284495" y="3518915"/>
              <a:ext cx="325731" cy="1174482"/>
            </a:xfrm>
            <a:prstGeom prst="rect">
              <a:avLst/>
            </a:prstGeom>
          </p:spPr>
          <p:txBody>
            <a:bodyPr wrap="square" rtlCol="0">
              <a:spAutoFit/>
            </a:bodyPr>
            <a:lstStyle/>
            <a:p>
              <a:r>
                <a:rPr lang="en-US" sz="100" b="1" i="1" dirty="0">
                  <a:solidFill>
                    <a:srgbClr val="333333"/>
                  </a:solidFill>
                </a:rPr>
                <a:t>Informs</a:t>
              </a:r>
              <a:endParaRPr lang="en-CA" sz="100" b="1" i="1" dirty="0">
                <a:solidFill>
                  <a:srgbClr val="333333"/>
                </a:solidFill>
              </a:endParaRPr>
            </a:p>
          </p:txBody>
        </p:sp>
        <p:sp>
          <p:nvSpPr>
            <p:cNvPr id="149" name="TextBox 148">
              <a:extLst>
                <a:ext uri="{FF2B5EF4-FFF2-40B4-BE49-F238E27FC236}">
                  <a16:creationId xmlns:a16="http://schemas.microsoft.com/office/drawing/2014/main" id="{3AA234DE-7354-449C-B888-38C05EE872C8}"/>
                </a:ext>
              </a:extLst>
            </p:cNvPr>
            <p:cNvSpPr txBox="1"/>
            <p:nvPr/>
          </p:nvSpPr>
          <p:spPr>
            <a:xfrm>
              <a:off x="4084638" y="3495473"/>
              <a:ext cx="300081" cy="1084137"/>
            </a:xfrm>
            <a:prstGeom prst="rect">
              <a:avLst/>
            </a:prstGeom>
          </p:spPr>
          <p:txBody>
            <a:bodyPr wrap="square" rtlCol="0">
              <a:spAutoFit/>
            </a:bodyPr>
            <a:lstStyle/>
            <a:p>
              <a:r>
                <a:rPr lang="en-US" sz="100" b="1" i="1" dirty="0">
                  <a:solidFill>
                    <a:srgbClr val="333333"/>
                  </a:solidFill>
                </a:rPr>
                <a:t>Drives</a:t>
              </a:r>
              <a:endParaRPr lang="en-CA" sz="100" b="1" i="1" dirty="0">
                <a:solidFill>
                  <a:srgbClr val="333333"/>
                </a:solidFill>
              </a:endParaRPr>
            </a:p>
          </p:txBody>
        </p:sp>
        <p:sp>
          <p:nvSpPr>
            <p:cNvPr id="150" name="TextBox 149">
              <a:extLst>
                <a:ext uri="{FF2B5EF4-FFF2-40B4-BE49-F238E27FC236}">
                  <a16:creationId xmlns:a16="http://schemas.microsoft.com/office/drawing/2014/main" id="{271A336A-8575-474B-9E54-361BA9EC9A16}"/>
                </a:ext>
              </a:extLst>
            </p:cNvPr>
            <p:cNvSpPr txBox="1"/>
            <p:nvPr/>
          </p:nvSpPr>
          <p:spPr>
            <a:xfrm>
              <a:off x="2054881" y="3495473"/>
              <a:ext cx="325731" cy="1174482"/>
            </a:xfrm>
            <a:prstGeom prst="rect">
              <a:avLst/>
            </a:prstGeom>
          </p:spPr>
          <p:txBody>
            <a:bodyPr wrap="square" rtlCol="0">
              <a:spAutoFit/>
            </a:bodyPr>
            <a:lstStyle/>
            <a:p>
              <a:r>
                <a:rPr lang="en-US" sz="100" b="1" i="1" dirty="0">
                  <a:solidFill>
                    <a:srgbClr val="333333"/>
                  </a:solidFill>
                </a:rPr>
                <a:t>Informs</a:t>
              </a:r>
              <a:endParaRPr lang="en-CA" sz="100" b="1" i="1" dirty="0">
                <a:solidFill>
                  <a:srgbClr val="333333"/>
                </a:solidFill>
              </a:endParaRPr>
            </a:p>
          </p:txBody>
        </p:sp>
        <p:cxnSp>
          <p:nvCxnSpPr>
            <p:cNvPr id="151" name="Elbow Connector 17">
              <a:extLst>
                <a:ext uri="{FF2B5EF4-FFF2-40B4-BE49-F238E27FC236}">
                  <a16:creationId xmlns:a16="http://schemas.microsoft.com/office/drawing/2014/main" id="{1C76E1D4-FCE0-4CDE-8E03-7E7A3B672D65}"/>
                </a:ext>
              </a:extLst>
            </p:cNvPr>
            <p:cNvCxnSpPr>
              <a:cxnSpLocks/>
            </p:cNvCxnSpPr>
            <p:nvPr/>
          </p:nvCxnSpPr>
          <p:spPr>
            <a:xfrm>
              <a:off x="1158795" y="5136527"/>
              <a:ext cx="6443663" cy="1195"/>
            </a:xfrm>
            <a:prstGeom prst="bentConnector3">
              <a:avLst>
                <a:gd name="adj1" fmla="val 50000"/>
              </a:avLst>
            </a:prstGeom>
            <a:ln w="4762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3C489637-72F8-4993-861F-80D07E5E1DC8}"/>
                </a:ext>
              </a:extLst>
            </p:cNvPr>
            <p:cNvSpPr txBox="1"/>
            <p:nvPr/>
          </p:nvSpPr>
          <p:spPr>
            <a:xfrm>
              <a:off x="2665761" y="5168802"/>
              <a:ext cx="2048889" cy="813099"/>
            </a:xfrm>
            <a:prstGeom prst="rect">
              <a:avLst/>
            </a:prstGeom>
          </p:spPr>
          <p:txBody>
            <a:bodyPr wrap="square" rtlCol="0">
              <a:spAutoFit/>
            </a:bodyPr>
            <a:lstStyle/>
            <a:p>
              <a:r>
                <a:rPr lang="en-US" sz="100" b="1" i="1" dirty="0">
                  <a:solidFill>
                    <a:srgbClr val="333333"/>
                  </a:solidFill>
                </a:rPr>
                <a:t>Current state determine: Data delivered</a:t>
              </a:r>
              <a:endParaRPr lang="en-CA" sz="100" b="1" i="1" dirty="0">
                <a:solidFill>
                  <a:srgbClr val="333333"/>
                </a:solidFill>
              </a:endParaRPr>
            </a:p>
          </p:txBody>
        </p:sp>
        <p:cxnSp>
          <p:nvCxnSpPr>
            <p:cNvPr id="153" name="Elbow Connector 8">
              <a:extLst>
                <a:ext uri="{FF2B5EF4-FFF2-40B4-BE49-F238E27FC236}">
                  <a16:creationId xmlns:a16="http://schemas.microsoft.com/office/drawing/2014/main" id="{78DEDA89-B0ED-4515-8B2F-8E72ABFEA23A}"/>
                </a:ext>
              </a:extLst>
            </p:cNvPr>
            <p:cNvCxnSpPr>
              <a:stCxn id="160" idx="1"/>
              <a:endCxn id="158" idx="1"/>
            </p:cNvCxnSpPr>
            <p:nvPr/>
          </p:nvCxnSpPr>
          <p:spPr>
            <a:xfrm rot="16200000" flipV="1">
              <a:off x="4464134" y="1694441"/>
              <a:ext cx="19652" cy="6577484"/>
            </a:xfrm>
            <a:prstGeom prst="bentConnector3">
              <a:avLst>
                <a:gd name="adj1" fmla="val 1263240"/>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3AE1038F-11BD-45E4-AD62-4F4DC5172624}"/>
                </a:ext>
              </a:extLst>
            </p:cNvPr>
            <p:cNvSpPr txBox="1"/>
            <p:nvPr/>
          </p:nvSpPr>
          <p:spPr>
            <a:xfrm>
              <a:off x="2761641" y="4463479"/>
              <a:ext cx="4006028" cy="632414"/>
            </a:xfrm>
            <a:prstGeom prst="rect">
              <a:avLst/>
            </a:prstGeom>
          </p:spPr>
          <p:txBody>
            <a:bodyPr wrap="square" rtlCol="0">
              <a:spAutoFit/>
            </a:bodyPr>
            <a:lstStyle/>
            <a:p>
              <a:r>
                <a:rPr lang="en-US" sz="100" b="1" i="1" dirty="0">
                  <a:solidFill>
                    <a:srgbClr val="333333"/>
                  </a:solidFill>
                </a:rPr>
                <a:t>Analytical Data requirements</a:t>
              </a:r>
              <a:endParaRPr lang="en-CA" sz="100" b="1" i="1" dirty="0">
                <a:solidFill>
                  <a:srgbClr val="333333"/>
                </a:solidFill>
              </a:endParaRPr>
            </a:p>
          </p:txBody>
        </p:sp>
        <p:sp>
          <p:nvSpPr>
            <p:cNvPr id="155" name="Oval 154">
              <a:extLst>
                <a:ext uri="{FF2B5EF4-FFF2-40B4-BE49-F238E27FC236}">
                  <a16:creationId xmlns:a16="http://schemas.microsoft.com/office/drawing/2014/main" id="{42BCBEDB-F8CF-4F4F-830B-EE9CA82AF8F4}"/>
                </a:ext>
              </a:extLst>
            </p:cNvPr>
            <p:cNvSpPr/>
            <p:nvPr/>
          </p:nvSpPr>
          <p:spPr>
            <a:xfrm>
              <a:off x="5844620" y="1222570"/>
              <a:ext cx="3042072" cy="12931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b="1" dirty="0">
                  <a:solidFill>
                    <a:srgbClr val="FFFFFF"/>
                  </a:solidFill>
                </a:rPr>
                <a:t>Business vision / strategies</a:t>
              </a:r>
              <a:endParaRPr lang="en-CA" sz="100" b="1" dirty="0">
                <a:solidFill>
                  <a:srgbClr val="FFFFFF"/>
                </a:solidFill>
              </a:endParaRPr>
            </a:p>
          </p:txBody>
        </p:sp>
        <p:cxnSp>
          <p:nvCxnSpPr>
            <p:cNvPr id="156" name="Straight Arrow Connector 155">
              <a:extLst>
                <a:ext uri="{FF2B5EF4-FFF2-40B4-BE49-F238E27FC236}">
                  <a16:creationId xmlns:a16="http://schemas.microsoft.com/office/drawing/2014/main" id="{69C2CA45-AB17-42EE-ADB9-C6F1915DB96F}"/>
                </a:ext>
              </a:extLst>
            </p:cNvPr>
            <p:cNvCxnSpPr>
              <a:cxnSpLocks/>
            </p:cNvCxnSpPr>
            <p:nvPr/>
          </p:nvCxnSpPr>
          <p:spPr>
            <a:xfrm>
              <a:off x="8335632" y="2351847"/>
              <a:ext cx="15785" cy="11671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7" name="Flowchart: Magnetic Disk 156">
              <a:extLst>
                <a:ext uri="{FF2B5EF4-FFF2-40B4-BE49-F238E27FC236}">
                  <a16:creationId xmlns:a16="http://schemas.microsoft.com/office/drawing/2014/main" id="{0AFD63EE-B80F-4CAA-AA34-6F11AC5BB162}"/>
                </a:ext>
              </a:extLst>
            </p:cNvPr>
            <p:cNvSpPr/>
            <p:nvPr/>
          </p:nvSpPr>
          <p:spPr>
            <a:xfrm>
              <a:off x="3222819" y="4960821"/>
              <a:ext cx="320488" cy="27432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 dirty="0">
                <a:solidFill>
                  <a:srgbClr val="FFFFFF"/>
                </a:solidFill>
              </a:endParaRPr>
            </a:p>
          </p:txBody>
        </p:sp>
        <p:sp>
          <p:nvSpPr>
            <p:cNvPr id="158" name="Flowchart: Magnetic Disk 157">
              <a:extLst>
                <a:ext uri="{FF2B5EF4-FFF2-40B4-BE49-F238E27FC236}">
                  <a16:creationId xmlns:a16="http://schemas.microsoft.com/office/drawing/2014/main" id="{3F72889A-BC4B-49F6-97C7-406D8276406D}"/>
                </a:ext>
              </a:extLst>
            </p:cNvPr>
            <p:cNvSpPr/>
            <p:nvPr/>
          </p:nvSpPr>
          <p:spPr>
            <a:xfrm>
              <a:off x="1024974" y="4973357"/>
              <a:ext cx="320488" cy="27432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 dirty="0">
                <a:solidFill>
                  <a:srgbClr val="FFFFFF"/>
                </a:solidFill>
              </a:endParaRPr>
            </a:p>
          </p:txBody>
        </p:sp>
        <p:sp>
          <p:nvSpPr>
            <p:cNvPr id="159" name="Flowchart: Magnetic Disk 158">
              <a:extLst>
                <a:ext uri="{FF2B5EF4-FFF2-40B4-BE49-F238E27FC236}">
                  <a16:creationId xmlns:a16="http://schemas.microsoft.com/office/drawing/2014/main" id="{80EE0736-12C0-4D6C-B08A-39F05E233AE5}"/>
                </a:ext>
              </a:extLst>
            </p:cNvPr>
            <p:cNvSpPr/>
            <p:nvPr/>
          </p:nvSpPr>
          <p:spPr>
            <a:xfrm>
              <a:off x="5380235" y="4960821"/>
              <a:ext cx="320488" cy="27432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 dirty="0">
                <a:solidFill>
                  <a:srgbClr val="FFFFFF"/>
                </a:solidFill>
              </a:endParaRPr>
            </a:p>
          </p:txBody>
        </p:sp>
        <p:sp>
          <p:nvSpPr>
            <p:cNvPr id="160" name="Flowchart: Magnetic Disk 159">
              <a:extLst>
                <a:ext uri="{FF2B5EF4-FFF2-40B4-BE49-F238E27FC236}">
                  <a16:creationId xmlns:a16="http://schemas.microsoft.com/office/drawing/2014/main" id="{A91F106E-A3E7-42EC-AB67-CBBC45862072}"/>
                </a:ext>
              </a:extLst>
            </p:cNvPr>
            <p:cNvSpPr/>
            <p:nvPr/>
          </p:nvSpPr>
          <p:spPr>
            <a:xfrm>
              <a:off x="7602458" y="4993009"/>
              <a:ext cx="320488" cy="27432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0" dirty="0">
                <a:solidFill>
                  <a:srgbClr val="FFFFFF"/>
                </a:solidFill>
              </a:endParaRPr>
            </a:p>
          </p:txBody>
        </p:sp>
      </p:grpSp>
      <p:pic>
        <p:nvPicPr>
          <p:cNvPr id="161" name="Picture 160">
            <a:extLst>
              <a:ext uri="{FF2B5EF4-FFF2-40B4-BE49-F238E27FC236}">
                <a16:creationId xmlns:a16="http://schemas.microsoft.com/office/drawing/2014/main" id="{FF4BA4D5-B169-4E8C-8EC5-C91BC6B18DD1}"/>
              </a:ext>
            </a:extLst>
          </p:cNvPr>
          <p:cNvPicPr>
            <a:picLocks noChangeAspect="1"/>
          </p:cNvPicPr>
          <p:nvPr/>
        </p:nvPicPr>
        <p:blipFill>
          <a:blip r:embed="rId6"/>
          <a:stretch>
            <a:fillRect/>
          </a:stretch>
        </p:blipFill>
        <p:spPr>
          <a:xfrm>
            <a:off x="6716404" y="2976615"/>
            <a:ext cx="840751" cy="843889"/>
          </a:xfrm>
          <a:prstGeom prst="rect">
            <a:avLst/>
          </a:prstGeom>
        </p:spPr>
      </p:pic>
      <p:sp>
        <p:nvSpPr>
          <p:cNvPr id="162" name="TextBox 161">
            <a:extLst>
              <a:ext uri="{FF2B5EF4-FFF2-40B4-BE49-F238E27FC236}">
                <a16:creationId xmlns:a16="http://schemas.microsoft.com/office/drawing/2014/main" id="{CFCF2784-8DFB-472F-91E3-4787F02AEBCA}"/>
              </a:ext>
            </a:extLst>
          </p:cNvPr>
          <p:cNvSpPr txBox="1"/>
          <p:nvPr/>
        </p:nvSpPr>
        <p:spPr>
          <a:xfrm>
            <a:off x="6806385" y="3809802"/>
            <a:ext cx="681247" cy="338554"/>
          </a:xfrm>
          <a:prstGeom prst="rect">
            <a:avLst/>
          </a:prstGeom>
          <a:noFill/>
        </p:spPr>
        <p:txBody>
          <a:bodyPr wrap="square" rtlCol="0">
            <a:spAutoFit/>
          </a:bodyPr>
          <a:lstStyle/>
          <a:p>
            <a:pPr algn="ctr"/>
            <a:r>
              <a:rPr lang="en-US" sz="800" dirty="0"/>
              <a:t>Data Integration</a:t>
            </a:r>
            <a:endParaRPr lang="en-CA" sz="800" dirty="0"/>
          </a:p>
        </p:txBody>
      </p:sp>
      <p:grpSp>
        <p:nvGrpSpPr>
          <p:cNvPr id="163" name="Group 162">
            <a:extLst>
              <a:ext uri="{FF2B5EF4-FFF2-40B4-BE49-F238E27FC236}">
                <a16:creationId xmlns:a16="http://schemas.microsoft.com/office/drawing/2014/main" id="{16412CC7-E05B-4DC2-9FCD-B8E6487BBB22}"/>
              </a:ext>
            </a:extLst>
          </p:cNvPr>
          <p:cNvGrpSpPr/>
          <p:nvPr/>
        </p:nvGrpSpPr>
        <p:grpSpPr>
          <a:xfrm>
            <a:off x="6407323" y="5670140"/>
            <a:ext cx="1493899" cy="705073"/>
            <a:chOff x="-242754" y="2201801"/>
            <a:chExt cx="6853815" cy="4288003"/>
          </a:xfrm>
        </p:grpSpPr>
        <p:sp>
          <p:nvSpPr>
            <p:cNvPr id="164" name="Isosceles Triangle 163">
              <a:extLst>
                <a:ext uri="{FF2B5EF4-FFF2-40B4-BE49-F238E27FC236}">
                  <a16:creationId xmlns:a16="http://schemas.microsoft.com/office/drawing/2014/main" id="{639B4EAA-D704-4BD1-A558-47CF8263D694}"/>
                </a:ext>
              </a:extLst>
            </p:cNvPr>
            <p:cNvSpPr/>
            <p:nvPr/>
          </p:nvSpPr>
          <p:spPr>
            <a:xfrm rot="10800000">
              <a:off x="855816" y="5213259"/>
              <a:ext cx="4962900" cy="335565"/>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FFFF"/>
                </a:solidFill>
              </a:endParaRPr>
            </a:p>
          </p:txBody>
        </p:sp>
        <p:sp>
          <p:nvSpPr>
            <p:cNvPr id="165" name="Trapezoid 164">
              <a:extLst>
                <a:ext uri="{FF2B5EF4-FFF2-40B4-BE49-F238E27FC236}">
                  <a16:creationId xmlns:a16="http://schemas.microsoft.com/office/drawing/2014/main" id="{FF4ECC82-8E69-4A1B-973D-4CCC953D331E}"/>
                </a:ext>
              </a:extLst>
            </p:cNvPr>
            <p:cNvSpPr/>
            <p:nvPr/>
          </p:nvSpPr>
          <p:spPr>
            <a:xfrm rot="10800000">
              <a:off x="113644" y="2242738"/>
              <a:ext cx="6497417" cy="892857"/>
            </a:xfrm>
            <a:prstGeom prst="trapezoi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prstClr val="white"/>
                </a:solidFill>
              </a:endParaRPr>
            </a:p>
          </p:txBody>
        </p:sp>
        <p:sp>
          <p:nvSpPr>
            <p:cNvPr id="166" name="Trapezoid 165">
              <a:extLst>
                <a:ext uri="{FF2B5EF4-FFF2-40B4-BE49-F238E27FC236}">
                  <a16:creationId xmlns:a16="http://schemas.microsoft.com/office/drawing/2014/main" id="{6D4C876E-A476-4687-8D04-7169B0C26AE2}"/>
                </a:ext>
              </a:extLst>
            </p:cNvPr>
            <p:cNvSpPr/>
            <p:nvPr/>
          </p:nvSpPr>
          <p:spPr>
            <a:xfrm rot="10800000">
              <a:off x="324494" y="3193098"/>
              <a:ext cx="6041168" cy="847756"/>
            </a:xfrm>
            <a:prstGeom prst="trapezoi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prstClr val="white"/>
                </a:solidFill>
              </a:endParaRPr>
            </a:p>
          </p:txBody>
        </p:sp>
        <p:sp>
          <p:nvSpPr>
            <p:cNvPr id="167" name="Trapezoid 166">
              <a:extLst>
                <a:ext uri="{FF2B5EF4-FFF2-40B4-BE49-F238E27FC236}">
                  <a16:creationId xmlns:a16="http://schemas.microsoft.com/office/drawing/2014/main" id="{12C8B774-08A0-487D-82A3-AB1401BD7ED6}"/>
                </a:ext>
              </a:extLst>
            </p:cNvPr>
            <p:cNvSpPr/>
            <p:nvPr/>
          </p:nvSpPr>
          <p:spPr>
            <a:xfrm rot="10800000">
              <a:off x="577687" y="4112651"/>
              <a:ext cx="5506620" cy="1035345"/>
            </a:xfrm>
            <a:prstGeom prst="trapezoi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prstClr val="white"/>
                </a:solidFill>
              </a:endParaRPr>
            </a:p>
          </p:txBody>
        </p:sp>
        <p:sp>
          <p:nvSpPr>
            <p:cNvPr id="168" name="Rectangle 167">
              <a:extLst>
                <a:ext uri="{FF2B5EF4-FFF2-40B4-BE49-F238E27FC236}">
                  <a16:creationId xmlns:a16="http://schemas.microsoft.com/office/drawing/2014/main" id="{3F6F80BF-F79D-4C62-90A2-372EE9B74D69}"/>
                </a:ext>
              </a:extLst>
            </p:cNvPr>
            <p:cNvSpPr/>
            <p:nvPr/>
          </p:nvSpPr>
          <p:spPr>
            <a:xfrm>
              <a:off x="3203819" y="2385330"/>
              <a:ext cx="280033" cy="2622943"/>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 b="1" dirty="0">
                  <a:solidFill>
                    <a:prstClr val="white"/>
                  </a:solidFill>
                </a:rPr>
                <a:t>Employee Information</a:t>
              </a:r>
            </a:p>
          </p:txBody>
        </p:sp>
        <p:sp>
          <p:nvSpPr>
            <p:cNvPr id="169" name="Rectangle 168">
              <a:extLst>
                <a:ext uri="{FF2B5EF4-FFF2-40B4-BE49-F238E27FC236}">
                  <a16:creationId xmlns:a16="http://schemas.microsoft.com/office/drawing/2014/main" id="{1E52DACF-6E25-4868-BB2B-0320CBAEFD95}"/>
                </a:ext>
              </a:extLst>
            </p:cNvPr>
            <p:cNvSpPr/>
            <p:nvPr/>
          </p:nvSpPr>
          <p:spPr>
            <a:xfrm>
              <a:off x="4101823" y="2385330"/>
              <a:ext cx="280033" cy="2622943"/>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 b="1" dirty="0">
                  <a:solidFill>
                    <a:prstClr val="white"/>
                  </a:solidFill>
                </a:rPr>
                <a:t>Financial Information</a:t>
              </a:r>
            </a:p>
          </p:txBody>
        </p:sp>
        <p:sp>
          <p:nvSpPr>
            <p:cNvPr id="170" name="Rectangle 169">
              <a:extLst>
                <a:ext uri="{FF2B5EF4-FFF2-40B4-BE49-F238E27FC236}">
                  <a16:creationId xmlns:a16="http://schemas.microsoft.com/office/drawing/2014/main" id="{3CEBEF73-B795-47A7-8FB1-10CCD1AE5F93}"/>
                </a:ext>
              </a:extLst>
            </p:cNvPr>
            <p:cNvSpPr/>
            <p:nvPr/>
          </p:nvSpPr>
          <p:spPr>
            <a:xfrm>
              <a:off x="3652821" y="2385330"/>
              <a:ext cx="280033" cy="2622943"/>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 b="1" dirty="0">
                  <a:solidFill>
                    <a:prstClr val="white"/>
                  </a:solidFill>
                </a:rPr>
                <a:t>Customer Information</a:t>
              </a:r>
            </a:p>
          </p:txBody>
        </p:sp>
        <p:sp>
          <p:nvSpPr>
            <p:cNvPr id="171" name="Rectangle 170">
              <a:extLst>
                <a:ext uri="{FF2B5EF4-FFF2-40B4-BE49-F238E27FC236}">
                  <a16:creationId xmlns:a16="http://schemas.microsoft.com/office/drawing/2014/main" id="{4E16F98E-B6A3-4DB4-BBAC-28476AF14ECD}"/>
                </a:ext>
              </a:extLst>
            </p:cNvPr>
            <p:cNvSpPr/>
            <p:nvPr/>
          </p:nvSpPr>
          <p:spPr>
            <a:xfrm>
              <a:off x="4550825" y="2385330"/>
              <a:ext cx="280033" cy="2622943"/>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 b="1" dirty="0">
                  <a:solidFill>
                    <a:prstClr val="white"/>
                  </a:solidFill>
                </a:rPr>
                <a:t>Competitive Information</a:t>
              </a:r>
            </a:p>
          </p:txBody>
        </p:sp>
        <p:sp>
          <p:nvSpPr>
            <p:cNvPr id="172" name="Rectangle 171">
              <a:extLst>
                <a:ext uri="{FF2B5EF4-FFF2-40B4-BE49-F238E27FC236}">
                  <a16:creationId xmlns:a16="http://schemas.microsoft.com/office/drawing/2014/main" id="{980145C3-43F9-4AEB-B4CB-0BFC99F98E68}"/>
                </a:ext>
              </a:extLst>
            </p:cNvPr>
            <p:cNvSpPr/>
            <p:nvPr/>
          </p:nvSpPr>
          <p:spPr>
            <a:xfrm>
              <a:off x="5448829" y="2385330"/>
              <a:ext cx="280033" cy="2622943"/>
            </a:xfrm>
            <a:prstGeom prst="rect">
              <a:avLst/>
            </a:prstGeom>
            <a:solidFill>
              <a:srgbClr val="7F7F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 b="1" dirty="0">
                  <a:solidFill>
                    <a:prstClr val="white"/>
                  </a:solidFill>
                </a:rPr>
                <a:t>Other Information Domains </a:t>
              </a:r>
            </a:p>
          </p:txBody>
        </p:sp>
        <p:sp>
          <p:nvSpPr>
            <p:cNvPr id="173" name="Rectangle 172">
              <a:extLst>
                <a:ext uri="{FF2B5EF4-FFF2-40B4-BE49-F238E27FC236}">
                  <a16:creationId xmlns:a16="http://schemas.microsoft.com/office/drawing/2014/main" id="{5ABC4F21-18FC-44D8-981D-C0A39767D656}"/>
                </a:ext>
              </a:extLst>
            </p:cNvPr>
            <p:cNvSpPr/>
            <p:nvPr/>
          </p:nvSpPr>
          <p:spPr>
            <a:xfrm>
              <a:off x="4999827" y="2385330"/>
              <a:ext cx="280033" cy="2622943"/>
            </a:xfrm>
            <a:prstGeom prst="rect">
              <a:avLst/>
            </a:prstGeom>
            <a:solidFill>
              <a:srgbClr val="A241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0" b="1" dirty="0">
                  <a:solidFill>
                    <a:prstClr val="white"/>
                  </a:solidFill>
                </a:rPr>
                <a:t>Third-Party Information</a:t>
              </a:r>
            </a:p>
          </p:txBody>
        </p:sp>
        <p:sp>
          <p:nvSpPr>
            <p:cNvPr id="174" name="TextBox 173">
              <a:extLst>
                <a:ext uri="{FF2B5EF4-FFF2-40B4-BE49-F238E27FC236}">
                  <a16:creationId xmlns:a16="http://schemas.microsoft.com/office/drawing/2014/main" id="{7960F42A-572E-499F-BDFE-FE3F437791D0}"/>
                </a:ext>
              </a:extLst>
            </p:cNvPr>
            <p:cNvSpPr txBox="1"/>
            <p:nvPr/>
          </p:nvSpPr>
          <p:spPr>
            <a:xfrm>
              <a:off x="-242754" y="2201801"/>
              <a:ext cx="2090114" cy="935892"/>
            </a:xfrm>
            <a:prstGeom prst="rect">
              <a:avLst/>
            </a:prstGeom>
            <a:noFill/>
          </p:spPr>
          <p:txBody>
            <a:bodyPr wrap="none" rtlCol="0">
              <a:spAutoFit/>
            </a:bodyPr>
            <a:lstStyle/>
            <a:p>
              <a:pPr algn="ctr"/>
              <a:r>
                <a:rPr lang="en-US" sz="400" b="1" dirty="0">
                  <a:solidFill>
                    <a:srgbClr val="FFFFFF"/>
                  </a:solidFill>
                </a:rPr>
                <a:t>Regulatory</a:t>
              </a:r>
            </a:p>
          </p:txBody>
        </p:sp>
        <p:sp>
          <p:nvSpPr>
            <p:cNvPr id="175" name="Rectangle 174">
              <a:extLst>
                <a:ext uri="{FF2B5EF4-FFF2-40B4-BE49-F238E27FC236}">
                  <a16:creationId xmlns:a16="http://schemas.microsoft.com/office/drawing/2014/main" id="{EC1D0E90-B8B6-4260-9C53-6017D66860CA}"/>
                </a:ext>
              </a:extLst>
            </p:cNvPr>
            <p:cNvSpPr/>
            <p:nvPr/>
          </p:nvSpPr>
          <p:spPr>
            <a:xfrm>
              <a:off x="1352046" y="5591335"/>
              <a:ext cx="3970438" cy="3745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b="1" dirty="0">
                  <a:solidFill>
                    <a:prstClr val="white"/>
                  </a:solidFill>
                </a:rPr>
                <a:t>Information Classification Scheme</a:t>
              </a:r>
              <a:endParaRPr lang="en-US" sz="300" dirty="0">
                <a:solidFill>
                  <a:prstClr val="white"/>
                </a:solidFill>
              </a:endParaRPr>
            </a:p>
          </p:txBody>
        </p:sp>
        <p:sp>
          <p:nvSpPr>
            <p:cNvPr id="176" name="Rectangle 175">
              <a:extLst>
                <a:ext uri="{FF2B5EF4-FFF2-40B4-BE49-F238E27FC236}">
                  <a16:creationId xmlns:a16="http://schemas.microsoft.com/office/drawing/2014/main" id="{14497A9F-2089-4488-A7CB-DF21431259D4}"/>
                </a:ext>
              </a:extLst>
            </p:cNvPr>
            <p:cNvSpPr/>
            <p:nvPr/>
          </p:nvSpPr>
          <p:spPr>
            <a:xfrm>
              <a:off x="1566901" y="6115258"/>
              <a:ext cx="3540728" cy="3745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b="1" dirty="0">
                  <a:solidFill>
                    <a:srgbClr val="FFFFFF"/>
                  </a:solidFill>
                </a:rPr>
                <a:t>Information Lifecycle Policies</a:t>
              </a:r>
              <a:endParaRPr lang="en-US" sz="300" dirty="0">
                <a:solidFill>
                  <a:srgbClr val="FFFFFF"/>
                </a:solidFill>
              </a:endParaRPr>
            </a:p>
          </p:txBody>
        </p:sp>
        <p:sp>
          <p:nvSpPr>
            <p:cNvPr id="177" name="Rectangle 176">
              <a:extLst>
                <a:ext uri="{FF2B5EF4-FFF2-40B4-BE49-F238E27FC236}">
                  <a16:creationId xmlns:a16="http://schemas.microsoft.com/office/drawing/2014/main" id="{FA2A7C3C-6938-45F9-96FA-8D788089AF69}"/>
                </a:ext>
              </a:extLst>
            </p:cNvPr>
            <p:cNvSpPr/>
            <p:nvPr/>
          </p:nvSpPr>
          <p:spPr>
            <a:xfrm>
              <a:off x="352990" y="2501881"/>
              <a:ext cx="4572001" cy="842302"/>
            </a:xfrm>
            <a:prstGeom prst="rect">
              <a:avLst/>
            </a:prstGeom>
          </p:spPr>
          <p:txBody>
            <a:bodyPr>
              <a:spAutoFit/>
            </a:bodyPr>
            <a:lstStyle/>
            <a:p>
              <a:pPr marL="171450" indent="-171450">
                <a:buFont typeface="Arial" panose="020B0604020202020204" pitchFamily="34" charset="0"/>
                <a:buChar char="•"/>
              </a:pPr>
              <a:r>
                <a:rPr lang="en-US" sz="100" dirty="0">
                  <a:solidFill>
                    <a:srgbClr val="FFFFFF"/>
                  </a:solidFill>
                </a:rPr>
                <a:t>General Regulations</a:t>
              </a:r>
            </a:p>
            <a:p>
              <a:pPr marL="171450" indent="-171450">
                <a:buFont typeface="Arial" panose="020B0604020202020204" pitchFamily="34" charset="0"/>
                <a:buChar char="•"/>
              </a:pPr>
              <a:r>
                <a:rPr lang="en-US" sz="100" dirty="0">
                  <a:solidFill>
                    <a:srgbClr val="FFFFFF"/>
                  </a:solidFill>
                </a:rPr>
                <a:t>Legislation (Laws and By-Laws)</a:t>
              </a:r>
            </a:p>
            <a:p>
              <a:pPr marL="171450" indent="-171450">
                <a:buFont typeface="Arial" panose="020B0604020202020204" pitchFamily="34" charset="0"/>
                <a:buChar char="•"/>
              </a:pPr>
              <a:r>
                <a:rPr lang="en-US" sz="100" dirty="0">
                  <a:solidFill>
                    <a:srgbClr val="FFFFFF"/>
                  </a:solidFill>
                </a:rPr>
                <a:t>Legal Precedents</a:t>
              </a:r>
            </a:p>
          </p:txBody>
        </p:sp>
        <p:sp>
          <p:nvSpPr>
            <p:cNvPr id="178" name="Rectangle 177">
              <a:extLst>
                <a:ext uri="{FF2B5EF4-FFF2-40B4-BE49-F238E27FC236}">
                  <a16:creationId xmlns:a16="http://schemas.microsoft.com/office/drawing/2014/main" id="{CC94E8FF-B1E2-40C0-9992-39AE00F83111}"/>
                </a:ext>
              </a:extLst>
            </p:cNvPr>
            <p:cNvSpPr/>
            <p:nvPr/>
          </p:nvSpPr>
          <p:spPr>
            <a:xfrm>
              <a:off x="639727" y="3426559"/>
              <a:ext cx="2451047" cy="842302"/>
            </a:xfrm>
            <a:prstGeom prst="rect">
              <a:avLst/>
            </a:prstGeom>
          </p:spPr>
          <p:txBody>
            <a:bodyPr wrap="square">
              <a:spAutoFit/>
            </a:bodyPr>
            <a:lstStyle/>
            <a:p>
              <a:pPr marL="171450" indent="-171450">
                <a:buFont typeface="Arial" panose="020B0604020202020204" pitchFamily="34" charset="0"/>
                <a:buChar char="•"/>
              </a:pPr>
              <a:r>
                <a:rPr lang="en-US" sz="100" dirty="0">
                  <a:solidFill>
                    <a:srgbClr val="FFFFFF"/>
                  </a:solidFill>
                </a:rPr>
                <a:t>Industry Regulations</a:t>
              </a:r>
            </a:p>
            <a:p>
              <a:pPr marL="171450" indent="-171450">
                <a:buFont typeface="Arial" panose="020B0604020202020204" pitchFamily="34" charset="0"/>
                <a:buChar char="•"/>
              </a:pPr>
              <a:r>
                <a:rPr lang="en-US" sz="100" dirty="0">
                  <a:solidFill>
                    <a:srgbClr val="FFFFFF"/>
                  </a:solidFill>
                </a:rPr>
                <a:t>Industry Group Best Practices</a:t>
              </a:r>
            </a:p>
            <a:p>
              <a:pPr marL="171450" indent="-171450">
                <a:buFont typeface="Arial" panose="020B0604020202020204" pitchFamily="34" charset="0"/>
                <a:buChar char="•"/>
              </a:pPr>
              <a:r>
                <a:rPr lang="en-US" sz="100" dirty="0">
                  <a:solidFill>
                    <a:srgbClr val="FFFFFF"/>
                  </a:solidFill>
                </a:rPr>
                <a:t>Research/Consulting Models</a:t>
              </a:r>
            </a:p>
          </p:txBody>
        </p:sp>
        <p:sp>
          <p:nvSpPr>
            <p:cNvPr id="179" name="Rectangle 178">
              <a:extLst>
                <a:ext uri="{FF2B5EF4-FFF2-40B4-BE49-F238E27FC236}">
                  <a16:creationId xmlns:a16="http://schemas.microsoft.com/office/drawing/2014/main" id="{7D4CC5A6-F499-4E49-908A-9AC4C0647871}"/>
                </a:ext>
              </a:extLst>
            </p:cNvPr>
            <p:cNvSpPr/>
            <p:nvPr/>
          </p:nvSpPr>
          <p:spPr>
            <a:xfrm>
              <a:off x="795059" y="4385938"/>
              <a:ext cx="4572001" cy="935892"/>
            </a:xfrm>
            <a:prstGeom prst="rect">
              <a:avLst/>
            </a:prstGeom>
          </p:spPr>
          <p:txBody>
            <a:bodyPr>
              <a:spAutoFit/>
            </a:bodyPr>
            <a:lstStyle/>
            <a:p>
              <a:pPr marL="171450" indent="-171450">
                <a:buFont typeface="Arial" panose="020B0604020202020204" pitchFamily="34" charset="0"/>
                <a:buChar char="•"/>
              </a:pPr>
              <a:r>
                <a:rPr lang="en-US" sz="100" dirty="0">
                  <a:solidFill>
                    <a:srgbClr val="FFFFFF"/>
                  </a:solidFill>
                </a:rPr>
                <a:t>Organizational Objectives</a:t>
              </a:r>
            </a:p>
            <a:p>
              <a:pPr marL="171450" indent="-171450">
                <a:buFont typeface="Arial" panose="020B0604020202020204" pitchFamily="34" charset="0"/>
                <a:buChar char="•"/>
              </a:pPr>
              <a:r>
                <a:rPr lang="en-US" sz="100" dirty="0">
                  <a:solidFill>
                    <a:srgbClr val="FFFFFF"/>
                  </a:solidFill>
                </a:rPr>
                <a:t>Organizational Risk Tolerance</a:t>
              </a:r>
            </a:p>
            <a:p>
              <a:pPr marL="171450" indent="-171450">
                <a:buFont typeface="Arial" panose="020B0604020202020204" pitchFamily="34" charset="0"/>
                <a:buChar char="•"/>
              </a:pPr>
              <a:r>
                <a:rPr lang="en-US" sz="100" dirty="0">
                  <a:solidFill>
                    <a:srgbClr val="FFFFFF"/>
                  </a:solidFill>
                </a:rPr>
                <a:t>Competitive Strategy</a:t>
              </a:r>
            </a:p>
            <a:p>
              <a:pPr marL="171450" indent="-171450">
                <a:buFont typeface="Arial" panose="020B0604020202020204" pitchFamily="34" charset="0"/>
                <a:buChar char="•"/>
              </a:pPr>
              <a:r>
                <a:rPr lang="en-US" sz="100" dirty="0">
                  <a:solidFill>
                    <a:srgbClr val="FFFFFF"/>
                  </a:solidFill>
                </a:rPr>
                <a:t>Historic and Sentimental Values</a:t>
              </a:r>
            </a:p>
          </p:txBody>
        </p:sp>
        <p:sp>
          <p:nvSpPr>
            <p:cNvPr id="180" name="TextBox 179">
              <a:extLst>
                <a:ext uri="{FF2B5EF4-FFF2-40B4-BE49-F238E27FC236}">
                  <a16:creationId xmlns:a16="http://schemas.microsoft.com/office/drawing/2014/main" id="{B51CE85B-1F77-4419-B8D5-AF6192CAF835}"/>
                </a:ext>
              </a:extLst>
            </p:cNvPr>
            <p:cNvSpPr txBox="1"/>
            <p:nvPr/>
          </p:nvSpPr>
          <p:spPr>
            <a:xfrm>
              <a:off x="99818" y="3172912"/>
              <a:ext cx="1788581" cy="935892"/>
            </a:xfrm>
            <a:prstGeom prst="rect">
              <a:avLst/>
            </a:prstGeom>
            <a:noFill/>
          </p:spPr>
          <p:txBody>
            <a:bodyPr wrap="none" rtlCol="0">
              <a:spAutoFit/>
            </a:bodyPr>
            <a:lstStyle/>
            <a:p>
              <a:pPr algn="ctr"/>
              <a:r>
                <a:rPr lang="en-US" sz="400" b="1" dirty="0">
                  <a:solidFill>
                    <a:srgbClr val="FFFFFF"/>
                  </a:solidFill>
                </a:rPr>
                <a:t>Industry</a:t>
              </a:r>
            </a:p>
          </p:txBody>
        </p:sp>
        <p:sp>
          <p:nvSpPr>
            <p:cNvPr id="181" name="TextBox 180">
              <a:extLst>
                <a:ext uri="{FF2B5EF4-FFF2-40B4-BE49-F238E27FC236}">
                  <a16:creationId xmlns:a16="http://schemas.microsoft.com/office/drawing/2014/main" id="{195C328C-47A6-4D6E-B532-342D818D6DED}"/>
                </a:ext>
              </a:extLst>
            </p:cNvPr>
            <p:cNvSpPr txBox="1"/>
            <p:nvPr/>
          </p:nvSpPr>
          <p:spPr>
            <a:xfrm>
              <a:off x="213487" y="4111480"/>
              <a:ext cx="2303395" cy="935892"/>
            </a:xfrm>
            <a:prstGeom prst="rect">
              <a:avLst/>
            </a:prstGeom>
            <a:noFill/>
          </p:spPr>
          <p:txBody>
            <a:bodyPr wrap="none" rtlCol="0">
              <a:spAutoFit/>
            </a:bodyPr>
            <a:lstStyle/>
            <a:p>
              <a:pPr algn="ctr"/>
              <a:r>
                <a:rPr lang="en-US" sz="400" b="1" dirty="0">
                  <a:solidFill>
                    <a:srgbClr val="FFFFFF"/>
                  </a:solidFill>
                </a:rPr>
                <a:t>Organization</a:t>
              </a:r>
            </a:p>
          </p:txBody>
        </p:sp>
        <p:sp>
          <p:nvSpPr>
            <p:cNvPr id="182" name="Down Arrow 24">
              <a:extLst>
                <a:ext uri="{FF2B5EF4-FFF2-40B4-BE49-F238E27FC236}">
                  <a16:creationId xmlns:a16="http://schemas.microsoft.com/office/drawing/2014/main" id="{C369C8BA-B8C1-4847-B549-40A8E4C649CA}"/>
                </a:ext>
              </a:extLst>
            </p:cNvPr>
            <p:cNvSpPr/>
            <p:nvPr/>
          </p:nvSpPr>
          <p:spPr>
            <a:xfrm>
              <a:off x="3023221" y="5914278"/>
              <a:ext cx="628089" cy="257698"/>
            </a:xfrm>
            <a:prstGeom prst="downArrow">
              <a:avLst/>
            </a:prstGeom>
            <a:solidFill>
              <a:srgbClr val="294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rgbClr val="FFFFFF"/>
                </a:solidFill>
              </a:endParaRPr>
            </a:p>
          </p:txBody>
        </p:sp>
        <p:sp>
          <p:nvSpPr>
            <p:cNvPr id="183" name="Oval 145407">
              <a:extLst>
                <a:ext uri="{FF2B5EF4-FFF2-40B4-BE49-F238E27FC236}">
                  <a16:creationId xmlns:a16="http://schemas.microsoft.com/office/drawing/2014/main" id="{BC90B2D6-C5BE-4B69-B956-C53D5A55E567}"/>
                </a:ext>
              </a:extLst>
            </p:cNvPr>
            <p:cNvSpPr/>
            <p:nvPr/>
          </p:nvSpPr>
          <p:spPr>
            <a:xfrm>
              <a:off x="6190673" y="2309387"/>
              <a:ext cx="400594" cy="400594"/>
            </a:xfrm>
            <a:prstGeom prst="ellipse">
              <a:avLst/>
            </a:prstGeom>
            <a:solidFill>
              <a:schemeClr val="accent2"/>
            </a:solidFill>
            <a:ln>
              <a:noFill/>
            </a:ln>
            <a:effectLst>
              <a:outerShdw blurRad="12700" dist="127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b="1" dirty="0">
                  <a:solidFill>
                    <a:srgbClr val="FFFFFF"/>
                  </a:solidFill>
                </a:rPr>
                <a:t>1</a:t>
              </a:r>
            </a:p>
          </p:txBody>
        </p:sp>
        <p:sp>
          <p:nvSpPr>
            <p:cNvPr id="184" name="Oval 145408">
              <a:extLst>
                <a:ext uri="{FF2B5EF4-FFF2-40B4-BE49-F238E27FC236}">
                  <a16:creationId xmlns:a16="http://schemas.microsoft.com/office/drawing/2014/main" id="{1581232C-B773-4C11-BC05-99B251F1A971}"/>
                </a:ext>
              </a:extLst>
            </p:cNvPr>
            <p:cNvSpPr/>
            <p:nvPr/>
          </p:nvSpPr>
          <p:spPr>
            <a:xfrm>
              <a:off x="6178242" y="3223826"/>
              <a:ext cx="400594" cy="400594"/>
            </a:xfrm>
            <a:prstGeom prst="ellipse">
              <a:avLst/>
            </a:prstGeom>
            <a:solidFill>
              <a:schemeClr val="accent2"/>
            </a:solidFill>
            <a:ln>
              <a:noFill/>
            </a:ln>
            <a:effectLst>
              <a:outerShdw blurRad="12700" dist="127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b="1" dirty="0">
                  <a:solidFill>
                    <a:srgbClr val="FFFFFF"/>
                  </a:solidFill>
                </a:rPr>
                <a:t>2</a:t>
              </a:r>
            </a:p>
          </p:txBody>
        </p:sp>
        <p:sp>
          <p:nvSpPr>
            <p:cNvPr id="185" name="Oval 145410">
              <a:extLst>
                <a:ext uri="{FF2B5EF4-FFF2-40B4-BE49-F238E27FC236}">
                  <a16:creationId xmlns:a16="http://schemas.microsoft.com/office/drawing/2014/main" id="{E6DFDEF2-0E24-4DC4-8C45-F5CA8A9CD403}"/>
                </a:ext>
              </a:extLst>
            </p:cNvPr>
            <p:cNvSpPr/>
            <p:nvPr/>
          </p:nvSpPr>
          <p:spPr>
            <a:xfrm>
              <a:off x="6185074" y="4084085"/>
              <a:ext cx="400594" cy="400594"/>
            </a:xfrm>
            <a:prstGeom prst="ellipse">
              <a:avLst/>
            </a:prstGeom>
            <a:solidFill>
              <a:schemeClr val="accent2"/>
            </a:solidFill>
            <a:ln>
              <a:noFill/>
            </a:ln>
            <a:effectLst>
              <a:outerShdw blurRad="12700" dist="12700" dir="2700000" algn="tl"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b="1" dirty="0">
                  <a:solidFill>
                    <a:srgbClr val="FFFFFF"/>
                  </a:solidFill>
                </a:rPr>
                <a:t>3</a:t>
              </a:r>
            </a:p>
          </p:txBody>
        </p:sp>
      </p:grpSp>
      <p:sp>
        <p:nvSpPr>
          <p:cNvPr id="186" name="TextBox 185">
            <a:extLst>
              <a:ext uri="{FF2B5EF4-FFF2-40B4-BE49-F238E27FC236}">
                <a16:creationId xmlns:a16="http://schemas.microsoft.com/office/drawing/2014/main" id="{5054EDE7-6E42-4508-B252-F24460729B06}"/>
              </a:ext>
            </a:extLst>
          </p:cNvPr>
          <p:cNvSpPr txBox="1"/>
          <p:nvPr/>
        </p:nvSpPr>
        <p:spPr>
          <a:xfrm>
            <a:off x="6297977" y="6404277"/>
            <a:ext cx="1776601" cy="215444"/>
          </a:xfrm>
          <a:prstGeom prst="rect">
            <a:avLst/>
          </a:prstGeom>
          <a:noFill/>
        </p:spPr>
        <p:txBody>
          <a:bodyPr wrap="square" rtlCol="0">
            <a:spAutoFit/>
          </a:bodyPr>
          <a:lstStyle/>
          <a:p>
            <a:pPr algn="ctr"/>
            <a:r>
              <a:rPr lang="en-US" sz="800" dirty="0"/>
              <a:t>Information Lifecycle Management</a:t>
            </a:r>
            <a:endParaRPr lang="en-CA" sz="800" dirty="0"/>
          </a:p>
        </p:txBody>
      </p:sp>
      <p:pic>
        <p:nvPicPr>
          <p:cNvPr id="187" name="Picture 186">
            <a:extLst>
              <a:ext uri="{FF2B5EF4-FFF2-40B4-BE49-F238E27FC236}">
                <a16:creationId xmlns:a16="http://schemas.microsoft.com/office/drawing/2014/main" id="{40A7399C-9AFC-44E0-A2B6-021496523890}"/>
              </a:ext>
            </a:extLst>
          </p:cNvPr>
          <p:cNvPicPr>
            <a:picLocks noChangeAspect="1"/>
          </p:cNvPicPr>
          <p:nvPr/>
        </p:nvPicPr>
        <p:blipFill>
          <a:blip r:embed="rId7"/>
          <a:stretch>
            <a:fillRect/>
          </a:stretch>
        </p:blipFill>
        <p:spPr>
          <a:xfrm>
            <a:off x="4072195" y="3839598"/>
            <a:ext cx="2126638" cy="767249"/>
          </a:xfrm>
          <a:prstGeom prst="rect">
            <a:avLst/>
          </a:prstGeom>
        </p:spPr>
      </p:pic>
      <p:sp>
        <p:nvSpPr>
          <p:cNvPr id="188" name="Oval 187">
            <a:extLst>
              <a:ext uri="{FF2B5EF4-FFF2-40B4-BE49-F238E27FC236}">
                <a16:creationId xmlns:a16="http://schemas.microsoft.com/office/drawing/2014/main" id="{AF12FA96-7E39-4694-B676-AD445682990B}"/>
              </a:ext>
            </a:extLst>
          </p:cNvPr>
          <p:cNvSpPr/>
          <p:nvPr/>
        </p:nvSpPr>
        <p:spPr>
          <a:xfrm>
            <a:off x="2796879" y="5065407"/>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071BA1C5-4647-4714-8937-C7431A150761}"/>
              </a:ext>
            </a:extLst>
          </p:cNvPr>
          <p:cNvSpPr/>
          <p:nvPr/>
        </p:nvSpPr>
        <p:spPr>
          <a:xfrm>
            <a:off x="2804614" y="3381985"/>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F099B313-E931-498B-82CE-01E4652D436B}"/>
              </a:ext>
            </a:extLst>
          </p:cNvPr>
          <p:cNvSpPr/>
          <p:nvPr/>
        </p:nvSpPr>
        <p:spPr>
          <a:xfrm>
            <a:off x="7055310" y="4117948"/>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A4BDC732-B500-4314-83C9-4E0072F594ED}"/>
              </a:ext>
            </a:extLst>
          </p:cNvPr>
          <p:cNvSpPr/>
          <p:nvPr/>
        </p:nvSpPr>
        <p:spPr>
          <a:xfrm>
            <a:off x="7038331" y="5402822"/>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ounded Rectangle 25">
            <a:extLst>
              <a:ext uri="{FF2B5EF4-FFF2-40B4-BE49-F238E27FC236}">
                <a16:creationId xmlns:a16="http://schemas.microsoft.com/office/drawing/2014/main" id="{25EE59E5-3E6A-421C-8171-D9BEED287934}"/>
              </a:ext>
            </a:extLst>
          </p:cNvPr>
          <p:cNvSpPr/>
          <p:nvPr/>
        </p:nvSpPr>
        <p:spPr>
          <a:xfrm rot="5400000">
            <a:off x="2059242" y="3566230"/>
            <a:ext cx="632293" cy="468201"/>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Rounded Rectangle 25">
            <a:extLst>
              <a:ext uri="{FF2B5EF4-FFF2-40B4-BE49-F238E27FC236}">
                <a16:creationId xmlns:a16="http://schemas.microsoft.com/office/drawing/2014/main" id="{33555FB3-A7D6-4130-92BD-B84AD31A927C}"/>
              </a:ext>
            </a:extLst>
          </p:cNvPr>
          <p:cNvSpPr/>
          <p:nvPr/>
        </p:nvSpPr>
        <p:spPr>
          <a:xfrm>
            <a:off x="3984258" y="4494660"/>
            <a:ext cx="2363487" cy="448529"/>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Rounded Rectangle 25">
            <a:extLst>
              <a:ext uri="{FF2B5EF4-FFF2-40B4-BE49-F238E27FC236}">
                <a16:creationId xmlns:a16="http://schemas.microsoft.com/office/drawing/2014/main" id="{F4D474AF-76FF-44E3-8FD7-A7B43AA6F409}"/>
              </a:ext>
            </a:extLst>
          </p:cNvPr>
          <p:cNvSpPr/>
          <p:nvPr/>
        </p:nvSpPr>
        <p:spPr>
          <a:xfrm rot="16200000">
            <a:off x="6295267" y="4878884"/>
            <a:ext cx="2228339" cy="1411765"/>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Rounded Rectangle 25">
            <a:extLst>
              <a:ext uri="{FF2B5EF4-FFF2-40B4-BE49-F238E27FC236}">
                <a16:creationId xmlns:a16="http://schemas.microsoft.com/office/drawing/2014/main" id="{BF6C5D70-42F8-40A5-99DD-D1C18577E52D}"/>
              </a:ext>
            </a:extLst>
          </p:cNvPr>
          <p:cNvSpPr/>
          <p:nvPr/>
        </p:nvSpPr>
        <p:spPr>
          <a:xfrm rot="10800000">
            <a:off x="6706160" y="2798601"/>
            <a:ext cx="1407717" cy="1736158"/>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Rounded Rectangle 25">
            <a:extLst>
              <a:ext uri="{FF2B5EF4-FFF2-40B4-BE49-F238E27FC236}">
                <a16:creationId xmlns:a16="http://schemas.microsoft.com/office/drawing/2014/main" id="{3CC2A484-60B6-481F-BE31-92D62C5A4D44}"/>
              </a:ext>
            </a:extLst>
          </p:cNvPr>
          <p:cNvSpPr/>
          <p:nvPr/>
        </p:nvSpPr>
        <p:spPr>
          <a:xfrm rot="10800000">
            <a:off x="8094015" y="4554347"/>
            <a:ext cx="2352371" cy="590823"/>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a:extLst>
              <a:ext uri="{FF2B5EF4-FFF2-40B4-BE49-F238E27FC236}">
                <a16:creationId xmlns:a16="http://schemas.microsoft.com/office/drawing/2014/main" id="{87784521-35E7-4C66-825D-BE1353DD9C33}"/>
              </a:ext>
            </a:extLst>
          </p:cNvPr>
          <p:cNvSpPr/>
          <p:nvPr/>
        </p:nvSpPr>
        <p:spPr>
          <a:xfrm>
            <a:off x="9362855" y="4446547"/>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Rounded Rectangle 25">
            <a:extLst>
              <a:ext uri="{FF2B5EF4-FFF2-40B4-BE49-F238E27FC236}">
                <a16:creationId xmlns:a16="http://schemas.microsoft.com/office/drawing/2014/main" id="{440BBF0A-B38B-4A55-A6A9-E16F42570EFC}"/>
              </a:ext>
            </a:extLst>
          </p:cNvPr>
          <p:cNvSpPr/>
          <p:nvPr/>
        </p:nvSpPr>
        <p:spPr>
          <a:xfrm>
            <a:off x="10445944" y="4977712"/>
            <a:ext cx="762321" cy="583206"/>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B5C25717-F7F0-469C-B873-A033F16A3BEB}"/>
              </a:ext>
            </a:extLst>
          </p:cNvPr>
          <p:cNvSpPr/>
          <p:nvPr/>
        </p:nvSpPr>
        <p:spPr>
          <a:xfrm>
            <a:off x="11147109" y="5456697"/>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Rounded Rectangle 25">
            <a:extLst>
              <a:ext uri="{FF2B5EF4-FFF2-40B4-BE49-F238E27FC236}">
                <a16:creationId xmlns:a16="http://schemas.microsoft.com/office/drawing/2014/main" id="{F1CEDC88-E038-4A16-9114-E75B41DA6D0A}"/>
              </a:ext>
            </a:extLst>
          </p:cNvPr>
          <p:cNvSpPr/>
          <p:nvPr/>
        </p:nvSpPr>
        <p:spPr>
          <a:xfrm rot="16200000">
            <a:off x="9621624" y="3507847"/>
            <a:ext cx="1493031" cy="599968"/>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ounded Rectangle 25">
            <a:extLst>
              <a:ext uri="{FF2B5EF4-FFF2-40B4-BE49-F238E27FC236}">
                <a16:creationId xmlns:a16="http://schemas.microsoft.com/office/drawing/2014/main" id="{35C70211-3596-4069-A537-D98A5D1F8667}"/>
              </a:ext>
            </a:extLst>
          </p:cNvPr>
          <p:cNvSpPr/>
          <p:nvPr/>
        </p:nvSpPr>
        <p:spPr>
          <a:xfrm rot="5400000">
            <a:off x="10580707" y="3058994"/>
            <a:ext cx="641566" cy="466733"/>
          </a:xfrm>
          <a:custGeom>
            <a:avLst/>
            <a:gdLst>
              <a:gd name="connsiteX0" fmla="*/ 0 w 2457887"/>
              <a:gd name="connsiteY0" fmla="*/ 255419 h 1532484"/>
              <a:gd name="connsiteX1" fmla="*/ 255419 w 2457887"/>
              <a:gd name="connsiteY1" fmla="*/ 0 h 1532484"/>
              <a:gd name="connsiteX2" fmla="*/ 2202468 w 2457887"/>
              <a:gd name="connsiteY2" fmla="*/ 0 h 1532484"/>
              <a:gd name="connsiteX3" fmla="*/ 2457887 w 2457887"/>
              <a:gd name="connsiteY3" fmla="*/ 255419 h 1532484"/>
              <a:gd name="connsiteX4" fmla="*/ 2457887 w 2457887"/>
              <a:gd name="connsiteY4" fmla="*/ 1277065 h 1532484"/>
              <a:gd name="connsiteX5" fmla="*/ 2202468 w 2457887"/>
              <a:gd name="connsiteY5" fmla="*/ 1532484 h 1532484"/>
              <a:gd name="connsiteX6" fmla="*/ 255419 w 2457887"/>
              <a:gd name="connsiteY6" fmla="*/ 1532484 h 1532484"/>
              <a:gd name="connsiteX7" fmla="*/ 0 w 2457887"/>
              <a:gd name="connsiteY7" fmla="*/ 1277065 h 1532484"/>
              <a:gd name="connsiteX8" fmla="*/ 0 w 2457887"/>
              <a:gd name="connsiteY8" fmla="*/ 255419 h 1532484"/>
              <a:gd name="connsiteX0" fmla="*/ 0 w 2457887"/>
              <a:gd name="connsiteY0" fmla="*/ 255419 h 1532484"/>
              <a:gd name="connsiteX1" fmla="*/ 2202468 w 2457887"/>
              <a:gd name="connsiteY1" fmla="*/ 0 h 1532484"/>
              <a:gd name="connsiteX2" fmla="*/ 2457887 w 2457887"/>
              <a:gd name="connsiteY2" fmla="*/ 255419 h 1532484"/>
              <a:gd name="connsiteX3" fmla="*/ 2457887 w 2457887"/>
              <a:gd name="connsiteY3" fmla="*/ 1277065 h 1532484"/>
              <a:gd name="connsiteX4" fmla="*/ 2202468 w 2457887"/>
              <a:gd name="connsiteY4" fmla="*/ 1532484 h 1532484"/>
              <a:gd name="connsiteX5" fmla="*/ 255419 w 2457887"/>
              <a:gd name="connsiteY5" fmla="*/ 1532484 h 1532484"/>
              <a:gd name="connsiteX6" fmla="*/ 0 w 2457887"/>
              <a:gd name="connsiteY6" fmla="*/ 1277065 h 1532484"/>
              <a:gd name="connsiteX7" fmla="*/ 0 w 2457887"/>
              <a:gd name="connsiteY7" fmla="*/ 255419 h 1532484"/>
              <a:gd name="connsiteX0" fmla="*/ 2202468 w 2457887"/>
              <a:gd name="connsiteY0" fmla="*/ 0 h 1532484"/>
              <a:gd name="connsiteX1" fmla="*/ 2457887 w 2457887"/>
              <a:gd name="connsiteY1" fmla="*/ 255419 h 1532484"/>
              <a:gd name="connsiteX2" fmla="*/ 2457887 w 2457887"/>
              <a:gd name="connsiteY2" fmla="*/ 1277065 h 1532484"/>
              <a:gd name="connsiteX3" fmla="*/ 2202468 w 2457887"/>
              <a:gd name="connsiteY3" fmla="*/ 1532484 h 1532484"/>
              <a:gd name="connsiteX4" fmla="*/ 255419 w 2457887"/>
              <a:gd name="connsiteY4" fmla="*/ 1532484 h 1532484"/>
              <a:gd name="connsiteX5" fmla="*/ 0 w 2457887"/>
              <a:gd name="connsiteY5" fmla="*/ 1277065 h 1532484"/>
              <a:gd name="connsiteX6" fmla="*/ 0 w 2457887"/>
              <a:gd name="connsiteY6" fmla="*/ 255419 h 1532484"/>
              <a:gd name="connsiteX7" fmla="*/ 2293908 w 2457887"/>
              <a:gd name="connsiteY7" fmla="*/ 91440 h 1532484"/>
              <a:gd name="connsiteX0" fmla="*/ 2457887 w 2457887"/>
              <a:gd name="connsiteY0" fmla="*/ 209424 h 1486489"/>
              <a:gd name="connsiteX1" fmla="*/ 2457887 w 2457887"/>
              <a:gd name="connsiteY1" fmla="*/ 1231070 h 1486489"/>
              <a:gd name="connsiteX2" fmla="*/ 2202468 w 2457887"/>
              <a:gd name="connsiteY2" fmla="*/ 1486489 h 1486489"/>
              <a:gd name="connsiteX3" fmla="*/ 255419 w 2457887"/>
              <a:gd name="connsiteY3" fmla="*/ 1486489 h 1486489"/>
              <a:gd name="connsiteX4" fmla="*/ 0 w 2457887"/>
              <a:gd name="connsiteY4" fmla="*/ 1231070 h 1486489"/>
              <a:gd name="connsiteX5" fmla="*/ 0 w 2457887"/>
              <a:gd name="connsiteY5" fmla="*/ 209424 h 1486489"/>
              <a:gd name="connsiteX6" fmla="*/ 2293908 w 2457887"/>
              <a:gd name="connsiteY6" fmla="*/ 45445 h 1486489"/>
              <a:gd name="connsiteX0" fmla="*/ 2457887 w 2457887"/>
              <a:gd name="connsiteY0" fmla="*/ 0 h 1277065"/>
              <a:gd name="connsiteX1" fmla="*/ 2457887 w 2457887"/>
              <a:gd name="connsiteY1" fmla="*/ 1021646 h 1277065"/>
              <a:gd name="connsiteX2" fmla="*/ 2202468 w 2457887"/>
              <a:gd name="connsiteY2" fmla="*/ 1277065 h 1277065"/>
              <a:gd name="connsiteX3" fmla="*/ 255419 w 2457887"/>
              <a:gd name="connsiteY3" fmla="*/ 1277065 h 1277065"/>
              <a:gd name="connsiteX4" fmla="*/ 0 w 2457887"/>
              <a:gd name="connsiteY4" fmla="*/ 1021646 h 1277065"/>
              <a:gd name="connsiteX5" fmla="*/ 0 w 2457887"/>
              <a:gd name="connsiteY5" fmla="*/ 0 h 1277065"/>
              <a:gd name="connsiteX0" fmla="*/ 2457887 w 2457887"/>
              <a:gd name="connsiteY0" fmla="*/ 1021646 h 1277065"/>
              <a:gd name="connsiteX1" fmla="*/ 2202468 w 2457887"/>
              <a:gd name="connsiteY1" fmla="*/ 1277065 h 1277065"/>
              <a:gd name="connsiteX2" fmla="*/ 255419 w 2457887"/>
              <a:gd name="connsiteY2" fmla="*/ 1277065 h 1277065"/>
              <a:gd name="connsiteX3" fmla="*/ 0 w 2457887"/>
              <a:gd name="connsiteY3" fmla="*/ 1021646 h 1277065"/>
              <a:gd name="connsiteX4" fmla="*/ 0 w 2457887"/>
              <a:gd name="connsiteY4" fmla="*/ 0 h 1277065"/>
              <a:gd name="connsiteX0" fmla="*/ 2202468 w 2202468"/>
              <a:gd name="connsiteY0" fmla="*/ 1277065 h 1277065"/>
              <a:gd name="connsiteX1" fmla="*/ 255419 w 2202468"/>
              <a:gd name="connsiteY1" fmla="*/ 1277065 h 1277065"/>
              <a:gd name="connsiteX2" fmla="*/ 0 w 2202468"/>
              <a:gd name="connsiteY2" fmla="*/ 1021646 h 1277065"/>
              <a:gd name="connsiteX3" fmla="*/ 0 w 2202468"/>
              <a:gd name="connsiteY3" fmla="*/ 0 h 1277065"/>
            </a:gdLst>
            <a:ahLst/>
            <a:cxnLst>
              <a:cxn ang="0">
                <a:pos x="connsiteX0" y="connsiteY0"/>
              </a:cxn>
              <a:cxn ang="0">
                <a:pos x="connsiteX1" y="connsiteY1"/>
              </a:cxn>
              <a:cxn ang="0">
                <a:pos x="connsiteX2" y="connsiteY2"/>
              </a:cxn>
              <a:cxn ang="0">
                <a:pos x="connsiteX3" y="connsiteY3"/>
              </a:cxn>
            </a:cxnLst>
            <a:rect l="l" t="t" r="r" b="b"/>
            <a:pathLst>
              <a:path w="2202468" h="1277065">
                <a:moveTo>
                  <a:pt x="2202468" y="1277065"/>
                </a:moveTo>
                <a:lnTo>
                  <a:pt x="255419" y="1277065"/>
                </a:lnTo>
                <a:cubicBezTo>
                  <a:pt x="114355" y="1277065"/>
                  <a:pt x="0" y="1162710"/>
                  <a:pt x="0" y="1021646"/>
                </a:cubicBezTo>
                <a:lnTo>
                  <a:pt x="0" y="0"/>
                </a:lnTo>
              </a:path>
            </a:pathLst>
          </a:custGeom>
          <a:noFill/>
          <a:ln w="57150" cmpd="dbl">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a:extLst>
              <a:ext uri="{FF2B5EF4-FFF2-40B4-BE49-F238E27FC236}">
                <a16:creationId xmlns:a16="http://schemas.microsoft.com/office/drawing/2014/main" id="{80F822FB-C4D8-46A2-9C2F-82E7C8682C5D}"/>
              </a:ext>
            </a:extLst>
          </p:cNvPr>
          <p:cNvSpPr/>
          <p:nvPr/>
        </p:nvSpPr>
        <p:spPr>
          <a:xfrm>
            <a:off x="11021325" y="2874455"/>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a:extLst>
              <a:ext uri="{FF2B5EF4-FFF2-40B4-BE49-F238E27FC236}">
                <a16:creationId xmlns:a16="http://schemas.microsoft.com/office/drawing/2014/main" id="{C4C87FAC-35A9-4A12-A063-1E4B1CCDF3C8}"/>
              </a:ext>
            </a:extLst>
          </p:cNvPr>
          <p:cNvSpPr/>
          <p:nvPr/>
        </p:nvSpPr>
        <p:spPr>
          <a:xfrm>
            <a:off x="7079446" y="6596094"/>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4" name="Group 203">
            <a:extLst>
              <a:ext uri="{FF2B5EF4-FFF2-40B4-BE49-F238E27FC236}">
                <a16:creationId xmlns:a16="http://schemas.microsoft.com/office/drawing/2014/main" id="{B73E55F3-CD98-40EB-A556-7BC9A97B4382}"/>
              </a:ext>
            </a:extLst>
          </p:cNvPr>
          <p:cNvGrpSpPr/>
          <p:nvPr/>
        </p:nvGrpSpPr>
        <p:grpSpPr>
          <a:xfrm rot="5400000">
            <a:off x="654363" y="4275498"/>
            <a:ext cx="339340" cy="186940"/>
            <a:chOff x="3437017" y="2200040"/>
            <a:chExt cx="339340" cy="186940"/>
          </a:xfrm>
        </p:grpSpPr>
        <p:sp>
          <p:nvSpPr>
            <p:cNvPr id="205" name="Oval 204">
              <a:extLst>
                <a:ext uri="{FF2B5EF4-FFF2-40B4-BE49-F238E27FC236}">
                  <a16:creationId xmlns:a16="http://schemas.microsoft.com/office/drawing/2014/main" id="{40D009B6-058B-4F49-B84E-854FA4F23AF8}"/>
                </a:ext>
              </a:extLst>
            </p:cNvPr>
            <p:cNvSpPr/>
            <p:nvPr/>
          </p:nvSpPr>
          <p:spPr>
            <a:xfrm>
              <a:off x="3437017" y="2200040"/>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Oval 205">
              <a:extLst>
                <a:ext uri="{FF2B5EF4-FFF2-40B4-BE49-F238E27FC236}">
                  <a16:creationId xmlns:a16="http://schemas.microsoft.com/office/drawing/2014/main" id="{1D40373B-589A-46D3-957D-3621C9D02B9A}"/>
                </a:ext>
              </a:extLst>
            </p:cNvPr>
            <p:cNvSpPr/>
            <p:nvPr/>
          </p:nvSpPr>
          <p:spPr>
            <a:xfrm>
              <a:off x="3589417" y="2200040"/>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a:extLst>
                <a:ext uri="{FF2B5EF4-FFF2-40B4-BE49-F238E27FC236}">
                  <a16:creationId xmlns:a16="http://schemas.microsoft.com/office/drawing/2014/main" id="{8227D463-0E35-4F70-AB49-C6F2D81D1F85}"/>
                </a:ext>
              </a:extLst>
            </p:cNvPr>
            <p:cNvSpPr/>
            <p:nvPr/>
          </p:nvSpPr>
          <p:spPr>
            <a:xfrm>
              <a:off x="3530487" y="2256553"/>
              <a:ext cx="152400" cy="768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8" name="Oval 207">
            <a:extLst>
              <a:ext uri="{FF2B5EF4-FFF2-40B4-BE49-F238E27FC236}">
                <a16:creationId xmlns:a16="http://schemas.microsoft.com/office/drawing/2014/main" id="{F9321FF9-7D54-42FE-B2F7-6F0C2920134E}"/>
              </a:ext>
            </a:extLst>
          </p:cNvPr>
          <p:cNvSpPr/>
          <p:nvPr/>
        </p:nvSpPr>
        <p:spPr>
          <a:xfrm>
            <a:off x="7069157" y="2701355"/>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a:extLst>
              <a:ext uri="{FF2B5EF4-FFF2-40B4-BE49-F238E27FC236}">
                <a16:creationId xmlns:a16="http://schemas.microsoft.com/office/drawing/2014/main" id="{4B73E6D2-CF2C-419A-B397-C77187BD9BFB}"/>
              </a:ext>
            </a:extLst>
          </p:cNvPr>
          <p:cNvSpPr/>
          <p:nvPr/>
        </p:nvSpPr>
        <p:spPr>
          <a:xfrm>
            <a:off x="4979061" y="4852820"/>
            <a:ext cx="186940" cy="1869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4052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742688" cy="1130188"/>
          </a:xfrm>
        </p:spPr>
        <p:txBody>
          <a:bodyPr/>
          <a:lstStyle/>
          <a:p>
            <a:r>
              <a:rPr lang="en-US" dirty="0">
                <a:solidFill>
                  <a:srgbClr val="2576B7"/>
                </a:solidFill>
              </a:rPr>
              <a:t>Data Quality is rooted in Data Management</a:t>
            </a:r>
          </a:p>
        </p:txBody>
      </p:sp>
      <p:sp>
        <p:nvSpPr>
          <p:cNvPr id="23" name="Text Placeholder 6">
            <a:extLst>
              <a:ext uri="{FF2B5EF4-FFF2-40B4-BE49-F238E27FC236}">
                <a16:creationId xmlns:a16="http://schemas.microsoft.com/office/drawing/2014/main" id="{C0993190-C877-3D41-8E0E-B87780A65E45}"/>
              </a:ext>
            </a:extLst>
          </p:cNvPr>
          <p:cNvSpPr txBox="1">
            <a:spLocks/>
          </p:cNvSpPr>
          <p:nvPr/>
        </p:nvSpPr>
        <p:spPr>
          <a:xfrm>
            <a:off x="371474" y="1872427"/>
            <a:ext cx="6026712"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Extract Maximum Benefit Out of Your Data Quality Management.</a:t>
            </a:r>
          </a:p>
        </p:txBody>
      </p:sp>
      <p:sp>
        <p:nvSpPr>
          <p:cNvPr id="24" name="Text Placeholder 7">
            <a:extLst>
              <a:ext uri="{FF2B5EF4-FFF2-40B4-BE49-F238E27FC236}">
                <a16:creationId xmlns:a16="http://schemas.microsoft.com/office/drawing/2014/main" id="{F2E898C7-A1DC-D745-BBB2-F0F0CB08192A}"/>
              </a:ext>
            </a:extLst>
          </p:cNvPr>
          <p:cNvSpPr txBox="1">
            <a:spLocks/>
          </p:cNvSpPr>
          <p:nvPr/>
        </p:nvSpPr>
        <p:spPr>
          <a:xfrm>
            <a:off x="354106" y="2743199"/>
            <a:ext cx="5006438" cy="372903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US" dirty="0">
                <a:solidFill>
                  <a:srgbClr val="000000"/>
                </a:solidFill>
              </a:rPr>
              <a:t>Data management is the planning, execution, and oversight of policies, practices, and projects that acquire, control, protect, deliver, and enhance the value of data and information assets (DAMA, 2009). </a:t>
            </a:r>
          </a:p>
          <a:p>
            <a:pPr marL="184150" indent="-184150">
              <a:buFont typeface="Arial" panose="020B0604020202020204" pitchFamily="34" charset="0"/>
              <a:buChar char="•"/>
            </a:pPr>
            <a:r>
              <a:rPr lang="en-US" dirty="0">
                <a:solidFill>
                  <a:srgbClr val="000000"/>
                </a:solidFill>
              </a:rPr>
              <a:t>In other words, getting the right information, to the right people, at the right time.</a:t>
            </a:r>
          </a:p>
          <a:p>
            <a:pPr marL="184150" indent="-184150">
              <a:buFont typeface="Arial" panose="020B0604020202020204" pitchFamily="34" charset="0"/>
              <a:buChar char="•"/>
            </a:pPr>
            <a:r>
              <a:rPr lang="en-US" dirty="0">
                <a:solidFill>
                  <a:srgbClr val="000000"/>
                </a:solidFill>
              </a:rPr>
              <a:t>Data quality management exists within each of the data practices, information dimensions, business resources, and subject areas that comprise the data management framework. </a:t>
            </a:r>
          </a:p>
          <a:p>
            <a:pPr marL="184150" indent="-184150">
              <a:buFont typeface="Arial" panose="020B0604020202020204" pitchFamily="34" charset="0"/>
              <a:buChar char="•"/>
            </a:pPr>
            <a:r>
              <a:rPr lang="en-US" dirty="0">
                <a:solidFill>
                  <a:srgbClr val="000000"/>
                </a:solidFill>
              </a:rPr>
              <a:t>Within this framework, an effective data quality practice will replace ad hoc processes with standardized practices.</a:t>
            </a:r>
          </a:p>
          <a:p>
            <a:pPr marL="184150" indent="-184150">
              <a:buFont typeface="Arial" panose="020B0604020202020204" pitchFamily="34" charset="0"/>
              <a:buChar char="•"/>
            </a:pPr>
            <a:r>
              <a:rPr lang="en-US" dirty="0">
                <a:solidFill>
                  <a:srgbClr val="000000"/>
                </a:solidFill>
              </a:rPr>
              <a:t>An effective data quality practice cannot succeed without proper alignment and collaboration across this framework.</a:t>
            </a:r>
          </a:p>
          <a:p>
            <a:pPr marL="184150" indent="-184150">
              <a:buFont typeface="Arial" panose="020B0604020202020204" pitchFamily="34" charset="0"/>
              <a:buChar char="•"/>
            </a:pPr>
            <a:r>
              <a:rPr lang="en-US" dirty="0">
                <a:solidFill>
                  <a:srgbClr val="000000"/>
                </a:solidFill>
              </a:rPr>
              <a:t>Alignment ensures that the data quality practice is fit for purpose to the business.</a:t>
            </a:r>
          </a:p>
        </p:txBody>
      </p:sp>
      <p:pic>
        <p:nvPicPr>
          <p:cNvPr id="7" name="Picture 6">
            <a:extLst>
              <a:ext uri="{FF2B5EF4-FFF2-40B4-BE49-F238E27FC236}">
                <a16:creationId xmlns:a16="http://schemas.microsoft.com/office/drawing/2014/main" id="{0103D722-B491-44D1-9AF0-940AC39D73FD}"/>
              </a:ext>
            </a:extLst>
          </p:cNvPr>
          <p:cNvPicPr>
            <a:picLocks noChangeAspect="1"/>
          </p:cNvPicPr>
          <p:nvPr/>
        </p:nvPicPr>
        <p:blipFill rotWithShape="1">
          <a:blip r:embed="rId2"/>
          <a:srcRect l="1361" r="1043"/>
          <a:stretch/>
        </p:blipFill>
        <p:spPr>
          <a:xfrm>
            <a:off x="6988629" y="2618158"/>
            <a:ext cx="3433665" cy="3405015"/>
          </a:xfrm>
          <a:prstGeom prst="ellipse">
            <a:avLst/>
          </a:prstGeom>
        </p:spPr>
      </p:pic>
      <p:sp>
        <p:nvSpPr>
          <p:cNvPr id="8" name="Text Placeholder 6">
            <a:extLst>
              <a:ext uri="{FF2B5EF4-FFF2-40B4-BE49-F238E27FC236}">
                <a16:creationId xmlns:a16="http://schemas.microsoft.com/office/drawing/2014/main" id="{22121AD3-3FCC-4D3D-A4D4-27797ADD170F}"/>
              </a:ext>
            </a:extLst>
          </p:cNvPr>
          <p:cNvSpPr txBox="1">
            <a:spLocks/>
          </p:cNvSpPr>
          <p:nvPr/>
        </p:nvSpPr>
        <p:spPr>
          <a:xfrm>
            <a:off x="7071359" y="1869306"/>
            <a:ext cx="3972697"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The DAMA DMBOK2 Data Management Framework</a:t>
            </a:r>
          </a:p>
        </p:txBody>
      </p:sp>
      <p:sp>
        <p:nvSpPr>
          <p:cNvPr id="9" name="TextBox 8">
            <a:extLst>
              <a:ext uri="{FF2B5EF4-FFF2-40B4-BE49-F238E27FC236}">
                <a16:creationId xmlns:a16="http://schemas.microsoft.com/office/drawing/2014/main" id="{51835089-880A-4924-98D5-553C34476AC8}"/>
              </a:ext>
            </a:extLst>
          </p:cNvPr>
          <p:cNvSpPr txBox="1"/>
          <p:nvPr/>
        </p:nvSpPr>
        <p:spPr>
          <a:xfrm>
            <a:off x="7486804" y="6113471"/>
            <a:ext cx="2273416" cy="246221"/>
          </a:xfrm>
          <a:prstGeom prst="rect">
            <a:avLst/>
          </a:prstGeom>
        </p:spPr>
        <p:txBody>
          <a:bodyPr wrap="square" rtlCol="0">
            <a:spAutoFit/>
          </a:bodyPr>
          <a:lstStyle/>
          <a:p>
            <a:pPr defTabSz="914400"/>
            <a:r>
              <a:rPr lang="en-CA" sz="1000" dirty="0">
                <a:solidFill>
                  <a:srgbClr val="333333"/>
                </a:solidFill>
                <a:latin typeface="Arial"/>
              </a:rPr>
              <a:t>Source: DAMA International</a:t>
            </a:r>
          </a:p>
        </p:txBody>
      </p:sp>
    </p:spTree>
    <p:extLst>
      <p:ext uri="{BB962C8B-B14F-4D97-AF65-F5344CB8AC3E}">
        <p14:creationId xmlns:p14="http://schemas.microsoft.com/office/powerpoint/2010/main" val="4181615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7E40F11-F59C-394D-B383-F8BED794FC1F}"/>
              </a:ext>
            </a:extLst>
          </p:cNvPr>
          <p:cNvSpPr>
            <a:spLocks noGrp="1"/>
          </p:cNvSpPr>
          <p:nvPr>
            <p:ph type="title"/>
          </p:nvPr>
        </p:nvSpPr>
        <p:spPr/>
        <p:txBody>
          <a:bodyPr vert="horz" lIns="0" tIns="0" rIns="0" bIns="0" rtlCol="0" anchor="t" anchorCtr="0">
            <a:noAutofit/>
          </a:bodyPr>
          <a:lstStyle/>
          <a:p>
            <a:pPr>
              <a:lnSpc>
                <a:spcPct val="90000"/>
              </a:lnSpc>
            </a:pPr>
            <a:r>
              <a:rPr lang="en-US" sz="4000" dirty="0">
                <a:latin typeface="Montserrat SemiBold" pitchFamily="2" charset="77"/>
                <a:cs typeface="Arial" panose="020B0604020202020204" pitchFamily="34" charset="0"/>
              </a:rPr>
              <a:t>Related Info-Tech Research</a:t>
            </a:r>
          </a:p>
        </p:txBody>
      </p:sp>
      <p:sp>
        <p:nvSpPr>
          <p:cNvPr id="75" name="Text Placeholder 5">
            <a:extLst>
              <a:ext uri="{FF2B5EF4-FFF2-40B4-BE49-F238E27FC236}">
                <a16:creationId xmlns:a16="http://schemas.microsoft.com/office/drawing/2014/main" id="{4C2F6FE2-AA0B-4F74-9618-33796F96F61A}"/>
              </a:ext>
            </a:extLst>
          </p:cNvPr>
          <p:cNvSpPr>
            <a:spLocks noGrp="1"/>
          </p:cNvSpPr>
          <p:nvPr>
            <p:ph type="body" sz="quarter" idx="19"/>
          </p:nvPr>
        </p:nvSpPr>
        <p:spPr>
          <a:xfrm>
            <a:off x="6501813" y="522421"/>
            <a:ext cx="3434667" cy="467491"/>
          </a:xfrm>
        </p:spPr>
        <p:txBody>
          <a:bodyPr/>
          <a:lstStyle/>
          <a:p>
            <a:r>
              <a:rPr lang="en-US" dirty="0">
                <a:hlinkClick r:id="rId3"/>
              </a:rPr>
              <a:t>Build a Robust and Comprehensive Data Strategy</a:t>
            </a:r>
            <a:endParaRPr lang="en-CA" dirty="0">
              <a:hlinkClick r:id="rId3"/>
            </a:endParaRPr>
          </a:p>
        </p:txBody>
      </p:sp>
      <p:sp>
        <p:nvSpPr>
          <p:cNvPr id="76" name="Text Placeholder 6">
            <a:extLst>
              <a:ext uri="{FF2B5EF4-FFF2-40B4-BE49-F238E27FC236}">
                <a16:creationId xmlns:a16="http://schemas.microsoft.com/office/drawing/2014/main" id="{B97CA1D2-6141-4474-B197-0E67F1A1C09B}"/>
              </a:ext>
            </a:extLst>
          </p:cNvPr>
          <p:cNvSpPr>
            <a:spLocks noGrp="1"/>
          </p:cNvSpPr>
          <p:nvPr>
            <p:ph type="body" sz="quarter" idx="21"/>
          </p:nvPr>
        </p:nvSpPr>
        <p:spPr>
          <a:xfrm>
            <a:off x="6501813" y="2297433"/>
            <a:ext cx="3643673" cy="467491"/>
          </a:xfrm>
        </p:spPr>
        <p:txBody>
          <a:bodyPr/>
          <a:lstStyle/>
          <a:p>
            <a:r>
              <a:rPr lang="en-US" dirty="0">
                <a:hlinkClick r:id="rId4"/>
              </a:rPr>
              <a:t>Create a Data Management Roadmap</a:t>
            </a:r>
            <a:endParaRPr lang="en-CA" dirty="0">
              <a:hlinkClick r:id="rId4"/>
            </a:endParaRPr>
          </a:p>
        </p:txBody>
      </p:sp>
      <p:sp>
        <p:nvSpPr>
          <p:cNvPr id="77" name="Text Placeholder 7">
            <a:extLst>
              <a:ext uri="{FF2B5EF4-FFF2-40B4-BE49-F238E27FC236}">
                <a16:creationId xmlns:a16="http://schemas.microsoft.com/office/drawing/2014/main" id="{FE549F64-88DA-418B-8AF7-CCF5D1AE200F}"/>
              </a:ext>
            </a:extLst>
          </p:cNvPr>
          <p:cNvSpPr>
            <a:spLocks noGrp="1"/>
          </p:cNvSpPr>
          <p:nvPr>
            <p:ph type="body" sz="quarter" idx="23"/>
          </p:nvPr>
        </p:nvSpPr>
        <p:spPr>
          <a:xfrm>
            <a:off x="6501813" y="4099339"/>
            <a:ext cx="2973113" cy="467491"/>
          </a:xfrm>
        </p:spPr>
        <p:txBody>
          <a:bodyPr/>
          <a:lstStyle/>
          <a:p>
            <a:r>
              <a:rPr lang="en-US" dirty="0">
                <a:hlinkClick r:id="rId5"/>
              </a:rPr>
              <a:t>Establish Data Governance </a:t>
            </a:r>
            <a:endParaRPr lang="en-CA" dirty="0">
              <a:hlinkClick r:id="rId5"/>
            </a:endParaRPr>
          </a:p>
        </p:txBody>
      </p:sp>
      <p:sp>
        <p:nvSpPr>
          <p:cNvPr id="78" name="Text Placeholder 8">
            <a:extLst>
              <a:ext uri="{FF2B5EF4-FFF2-40B4-BE49-F238E27FC236}">
                <a16:creationId xmlns:a16="http://schemas.microsoft.com/office/drawing/2014/main" id="{8DAEA476-EE0A-4A24-A039-CA6EFC960252}"/>
              </a:ext>
            </a:extLst>
          </p:cNvPr>
          <p:cNvSpPr>
            <a:spLocks noGrp="1"/>
          </p:cNvSpPr>
          <p:nvPr>
            <p:ph type="body" sz="quarter" idx="33"/>
          </p:nvPr>
        </p:nvSpPr>
        <p:spPr>
          <a:xfrm>
            <a:off x="6495828" y="1083555"/>
            <a:ext cx="5397722" cy="989796"/>
          </a:xfrm>
        </p:spPr>
        <p:txBody>
          <a:bodyPr/>
          <a:lstStyle/>
          <a:p>
            <a:r>
              <a:rPr lang="en-US" dirty="0"/>
              <a:t>People often think that the main problems they need to fix first are related to data quality when the issues transpire at a much larger level. This blueprint is the key to building and fostering a data-driven culture.</a:t>
            </a:r>
            <a:endParaRPr lang="en-CA" dirty="0"/>
          </a:p>
        </p:txBody>
      </p:sp>
      <p:sp>
        <p:nvSpPr>
          <p:cNvPr id="79" name="Text Placeholder 9">
            <a:extLst>
              <a:ext uri="{FF2B5EF4-FFF2-40B4-BE49-F238E27FC236}">
                <a16:creationId xmlns:a16="http://schemas.microsoft.com/office/drawing/2014/main" id="{97980D92-96F9-4214-BACC-FD595DDB56DC}"/>
              </a:ext>
            </a:extLst>
          </p:cNvPr>
          <p:cNvSpPr>
            <a:spLocks noGrp="1"/>
          </p:cNvSpPr>
          <p:nvPr>
            <p:ph type="body" sz="quarter" idx="34"/>
          </p:nvPr>
        </p:nvSpPr>
        <p:spPr>
          <a:xfrm>
            <a:off x="6495828" y="2842435"/>
            <a:ext cx="5397722" cy="989796"/>
          </a:xfrm>
        </p:spPr>
        <p:txBody>
          <a:bodyPr/>
          <a:lstStyle/>
          <a:p>
            <a:r>
              <a:rPr lang="en-US" dirty="0"/>
              <a:t>Refer to this blueprint to understand data quality in the context of data disciplines and methods for improving your data management capabilities. </a:t>
            </a:r>
          </a:p>
          <a:p>
            <a:endParaRPr lang="en-CA" dirty="0"/>
          </a:p>
        </p:txBody>
      </p:sp>
      <p:sp>
        <p:nvSpPr>
          <p:cNvPr id="80" name="Text Placeholder 10">
            <a:extLst>
              <a:ext uri="{FF2B5EF4-FFF2-40B4-BE49-F238E27FC236}">
                <a16:creationId xmlns:a16="http://schemas.microsoft.com/office/drawing/2014/main" id="{083CD935-8FEC-40BA-94A1-31E49D85287F}"/>
              </a:ext>
            </a:extLst>
          </p:cNvPr>
          <p:cNvSpPr>
            <a:spLocks noGrp="1"/>
          </p:cNvSpPr>
          <p:nvPr>
            <p:ph type="body" sz="quarter" idx="35"/>
          </p:nvPr>
        </p:nvSpPr>
        <p:spPr>
          <a:xfrm>
            <a:off x="6495828" y="4660602"/>
            <a:ext cx="5397722" cy="989796"/>
          </a:xfrm>
        </p:spPr>
        <p:txBody>
          <a:bodyPr/>
          <a:lstStyle/>
          <a:p>
            <a:r>
              <a:rPr lang="en-US" dirty="0"/>
              <a:t>Define an effective data governance strategy and ensure the strategy integrates well with data quality with this blueprint.</a:t>
            </a:r>
            <a:endParaRPr lang="en-CA" dirty="0"/>
          </a:p>
        </p:txBody>
      </p:sp>
      <p:pic>
        <p:nvPicPr>
          <p:cNvPr id="81" name="Picture Placeholder 12">
            <a:extLst>
              <a:ext uri="{FF2B5EF4-FFF2-40B4-BE49-F238E27FC236}">
                <a16:creationId xmlns:a16="http://schemas.microsoft.com/office/drawing/2014/main" id="{CF7969F2-E0AB-437F-996A-B73C03BCC594}"/>
              </a:ext>
            </a:extLst>
          </p:cNvPr>
          <p:cNvPicPr>
            <a:picLocks noGrp="1" noChangeAspect="1"/>
          </p:cNvPicPr>
          <p:nvPr>
            <p:ph type="pic" sz="quarter" idx="11"/>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381"/>
          <a:stretch/>
        </p:blipFill>
        <p:spPr>
          <a:xfrm>
            <a:off x="3662363" y="574675"/>
            <a:ext cx="2660650" cy="1217613"/>
          </a:xfrm>
          <a:prstGeom prst="rect">
            <a:avLst/>
          </a:prstGeom>
          <a:noFill/>
        </p:spPr>
      </p:pic>
      <p:grpSp>
        <p:nvGrpSpPr>
          <p:cNvPr id="82" name="Group 81">
            <a:extLst>
              <a:ext uri="{FF2B5EF4-FFF2-40B4-BE49-F238E27FC236}">
                <a16:creationId xmlns:a16="http://schemas.microsoft.com/office/drawing/2014/main" id="{832D4212-4377-40B2-B5F2-B8F553EF3115}"/>
              </a:ext>
            </a:extLst>
          </p:cNvPr>
          <p:cNvGrpSpPr/>
          <p:nvPr/>
        </p:nvGrpSpPr>
        <p:grpSpPr>
          <a:xfrm>
            <a:off x="4229973" y="4079524"/>
            <a:ext cx="1526483" cy="1494792"/>
            <a:chOff x="3526970" y="1431758"/>
            <a:chExt cx="5029202" cy="5029200"/>
          </a:xfrm>
        </p:grpSpPr>
        <p:sp>
          <p:nvSpPr>
            <p:cNvPr id="83" name="Freeform 48">
              <a:extLst>
                <a:ext uri="{FF2B5EF4-FFF2-40B4-BE49-F238E27FC236}">
                  <a16:creationId xmlns:a16="http://schemas.microsoft.com/office/drawing/2014/main" id="{DC7A56E5-2BB9-47EB-B9D4-7C796FE53DCB}"/>
                </a:ext>
              </a:extLst>
            </p:cNvPr>
            <p:cNvSpPr/>
            <p:nvPr/>
          </p:nvSpPr>
          <p:spPr>
            <a:xfrm>
              <a:off x="5331707" y="1431758"/>
              <a:ext cx="2455727" cy="1692397"/>
            </a:xfrm>
            <a:custGeom>
              <a:avLst/>
              <a:gdLst>
                <a:gd name="connsiteX0" fmla="*/ 1419727 w 4911453"/>
                <a:gd name="connsiteY0" fmla="*/ 0 h 3384793"/>
                <a:gd name="connsiteX1" fmla="*/ 1508755 w 4911453"/>
                <a:gd name="connsiteY1" fmla="*/ 4496 h 3384793"/>
                <a:gd name="connsiteX2" fmla="*/ 1508755 w 4911453"/>
                <a:gd name="connsiteY2" fmla="*/ 2251 h 3384793"/>
                <a:gd name="connsiteX3" fmla="*/ 1678528 w 4911453"/>
                <a:gd name="connsiteY3" fmla="*/ 6544 h 3384793"/>
                <a:gd name="connsiteX4" fmla="*/ 4801246 w 4911453"/>
                <a:gd name="connsiteY4" fmla="*/ 1306495 h 3384793"/>
                <a:gd name="connsiteX5" fmla="*/ 4911453 w 4911453"/>
                <a:gd name="connsiteY5" fmla="*/ 1411568 h 3384793"/>
                <a:gd name="connsiteX6" fmla="*/ 4909775 w 4911453"/>
                <a:gd name="connsiteY6" fmla="*/ 1413246 h 3384793"/>
                <a:gd name="connsiteX7" fmla="*/ 4868081 w 4911453"/>
                <a:gd name="connsiteY7" fmla="*/ 1375560 h 3384793"/>
                <a:gd name="connsiteX8" fmla="*/ 2968110 w 4911453"/>
                <a:gd name="connsiteY8" fmla="*/ 1473020 h 3384793"/>
                <a:gd name="connsiteX9" fmla="*/ 2876361 w 4911453"/>
                <a:gd name="connsiteY9" fmla="*/ 1573890 h 3384793"/>
                <a:gd name="connsiteX10" fmla="*/ 2819094 w 4911453"/>
                <a:gd name="connsiteY10" fmla="*/ 1650267 h 3384793"/>
                <a:gd name="connsiteX11" fmla="*/ 2810610 w 4911453"/>
                <a:gd name="connsiteY11" fmla="*/ 1705852 h 3384793"/>
                <a:gd name="connsiteX12" fmla="*/ 2596987 w 4911453"/>
                <a:gd name="connsiteY12" fmla="*/ 2213510 h 3384793"/>
                <a:gd name="connsiteX13" fmla="*/ 2572121 w 4911453"/>
                <a:gd name="connsiteY13" fmla="*/ 2246763 h 3384793"/>
                <a:gd name="connsiteX14" fmla="*/ 2565708 w 4911453"/>
                <a:gd name="connsiteY14" fmla="*/ 2281556 h 3384793"/>
                <a:gd name="connsiteX15" fmla="*/ 2870650 w 4911453"/>
                <a:gd name="connsiteY15" fmla="*/ 3372991 h 3384793"/>
                <a:gd name="connsiteX16" fmla="*/ 2881317 w 4911453"/>
                <a:gd name="connsiteY16" fmla="*/ 3384793 h 3384793"/>
                <a:gd name="connsiteX17" fmla="*/ 2817559 w 4911453"/>
                <a:gd name="connsiteY17" fmla="*/ 3326846 h 3384793"/>
                <a:gd name="connsiteX18" fmla="*/ 1415693 w 4911453"/>
                <a:gd name="connsiteY18" fmla="*/ 2823589 h 3384793"/>
                <a:gd name="connsiteX19" fmla="*/ 1267631 w 4911453"/>
                <a:gd name="connsiteY19" fmla="*/ 2831066 h 3384793"/>
                <a:gd name="connsiteX20" fmla="*/ 1133602 w 4911453"/>
                <a:gd name="connsiteY20" fmla="*/ 2810611 h 3384793"/>
                <a:gd name="connsiteX21" fmla="*/ 0 w 4911453"/>
                <a:gd name="connsiteY21" fmla="*/ 1419727 h 3384793"/>
                <a:gd name="connsiteX22" fmla="*/ 1419727 w 4911453"/>
                <a:gd name="connsiteY22" fmla="*/ 0 h 338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1453" h="3384793">
                  <a:moveTo>
                    <a:pt x="1419727" y="0"/>
                  </a:moveTo>
                  <a:lnTo>
                    <a:pt x="1508755" y="4496"/>
                  </a:lnTo>
                  <a:lnTo>
                    <a:pt x="1508755" y="2251"/>
                  </a:lnTo>
                  <a:lnTo>
                    <a:pt x="1678528" y="6544"/>
                  </a:lnTo>
                  <a:cubicBezTo>
                    <a:pt x="2878589" y="67375"/>
                    <a:pt x="3967666" y="548864"/>
                    <a:pt x="4801246" y="1306495"/>
                  </a:cubicBezTo>
                  <a:lnTo>
                    <a:pt x="4911453" y="1411568"/>
                  </a:lnTo>
                  <a:lnTo>
                    <a:pt x="4909775" y="1413246"/>
                  </a:lnTo>
                  <a:lnTo>
                    <a:pt x="4868081" y="1375560"/>
                  </a:lnTo>
                  <a:cubicBezTo>
                    <a:pt x="4310449" y="920747"/>
                    <a:pt x="3487896" y="953234"/>
                    <a:pt x="2968110" y="1473020"/>
                  </a:cubicBezTo>
                  <a:cubicBezTo>
                    <a:pt x="2935623" y="1505507"/>
                    <a:pt x="2905040" y="1539176"/>
                    <a:pt x="2876361" y="1573890"/>
                  </a:cubicBezTo>
                  <a:lnTo>
                    <a:pt x="2819094" y="1650267"/>
                  </a:lnTo>
                  <a:lnTo>
                    <a:pt x="2810610" y="1705852"/>
                  </a:lnTo>
                  <a:cubicBezTo>
                    <a:pt x="2772786" y="1890694"/>
                    <a:pt x="2699041" y="2062450"/>
                    <a:pt x="2596987" y="2213510"/>
                  </a:cubicBezTo>
                  <a:lnTo>
                    <a:pt x="2572121" y="2246763"/>
                  </a:lnTo>
                  <a:lnTo>
                    <a:pt x="2565708" y="2281556"/>
                  </a:lnTo>
                  <a:cubicBezTo>
                    <a:pt x="2513171" y="2661833"/>
                    <a:pt x="2614818" y="3059323"/>
                    <a:pt x="2870650" y="3372991"/>
                  </a:cubicBezTo>
                  <a:lnTo>
                    <a:pt x="2881317" y="3384793"/>
                  </a:lnTo>
                  <a:lnTo>
                    <a:pt x="2817559" y="3326846"/>
                  </a:lnTo>
                  <a:cubicBezTo>
                    <a:pt x="2436600" y="3012451"/>
                    <a:pt x="1948202" y="2823589"/>
                    <a:pt x="1415693" y="2823589"/>
                  </a:cubicBezTo>
                  <a:lnTo>
                    <a:pt x="1267631" y="2831066"/>
                  </a:lnTo>
                  <a:lnTo>
                    <a:pt x="1133602" y="2810611"/>
                  </a:lnTo>
                  <a:cubicBezTo>
                    <a:pt x="486657" y="2678226"/>
                    <a:pt x="0" y="2105810"/>
                    <a:pt x="0" y="1419727"/>
                  </a:cubicBezTo>
                  <a:cubicBezTo>
                    <a:pt x="0" y="635633"/>
                    <a:pt x="635633" y="0"/>
                    <a:pt x="1419727" y="0"/>
                  </a:cubicBezTo>
                  <a:close/>
                </a:path>
              </a:pathLst>
            </a:custGeom>
            <a:solidFill>
              <a:srgbClr val="FFFFFF">
                <a:lumMod val="50000"/>
              </a:srgbClr>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4" name="Freeform 46">
              <a:extLst>
                <a:ext uri="{FF2B5EF4-FFF2-40B4-BE49-F238E27FC236}">
                  <a16:creationId xmlns:a16="http://schemas.microsoft.com/office/drawing/2014/main" id="{5DFB9621-9DB7-4F2F-944F-96715C55507C}"/>
                </a:ext>
              </a:extLst>
            </p:cNvPr>
            <p:cNvSpPr/>
            <p:nvPr/>
          </p:nvSpPr>
          <p:spPr>
            <a:xfrm>
              <a:off x="6607848" y="1960353"/>
              <a:ext cx="1947196" cy="1941491"/>
            </a:xfrm>
            <a:custGeom>
              <a:avLst/>
              <a:gdLst>
                <a:gd name="connsiteX0" fmla="*/ 1419727 w 3894391"/>
                <a:gd name="connsiteY0" fmla="*/ 0 h 3882982"/>
                <a:gd name="connsiteX1" fmla="*/ 2423625 w 3894391"/>
                <a:gd name="connsiteY1" fmla="*/ 415828 h 3882982"/>
                <a:gd name="connsiteX2" fmla="*/ 2483399 w 3894391"/>
                <a:gd name="connsiteY2" fmla="*/ 481961 h 3882982"/>
                <a:gd name="connsiteX3" fmla="*/ 2485077 w 3894391"/>
                <a:gd name="connsiteY3" fmla="*/ 480283 h 3882982"/>
                <a:gd name="connsiteX4" fmla="*/ 2590149 w 3894391"/>
                <a:gd name="connsiteY4" fmla="*/ 590490 h 3882982"/>
                <a:gd name="connsiteX5" fmla="*/ 3890099 w 3894391"/>
                <a:gd name="connsiteY5" fmla="*/ 3713208 h 3882982"/>
                <a:gd name="connsiteX6" fmla="*/ 3894391 w 3894391"/>
                <a:gd name="connsiteY6" fmla="*/ 3882982 h 3882982"/>
                <a:gd name="connsiteX7" fmla="*/ 3892149 w 3894391"/>
                <a:gd name="connsiteY7" fmla="*/ 3882982 h 3882982"/>
                <a:gd name="connsiteX8" fmla="*/ 3889315 w 3894391"/>
                <a:gd name="connsiteY8" fmla="*/ 3826850 h 3882982"/>
                <a:gd name="connsiteX9" fmla="*/ 2476918 w 3894391"/>
                <a:gd name="connsiteY9" fmla="*/ 2552282 h 3882982"/>
                <a:gd name="connsiteX10" fmla="*/ 2340716 w 3894391"/>
                <a:gd name="connsiteY10" fmla="*/ 2558731 h 3882982"/>
                <a:gd name="connsiteX11" fmla="*/ 2246213 w 3894391"/>
                <a:gd name="connsiteY11" fmla="*/ 2572244 h 3882982"/>
                <a:gd name="connsiteX12" fmla="*/ 2200909 w 3894391"/>
                <a:gd name="connsiteY12" fmla="*/ 2605551 h 3882982"/>
                <a:gd name="connsiteX13" fmla="*/ 1690886 w 3894391"/>
                <a:gd name="connsiteY13" fmla="*/ 2813466 h 3882982"/>
                <a:gd name="connsiteX14" fmla="*/ 1649791 w 3894391"/>
                <a:gd name="connsiteY14" fmla="*/ 2819396 h 3882982"/>
                <a:gd name="connsiteX15" fmla="*/ 1620656 w 3894391"/>
                <a:gd name="connsiteY15" fmla="*/ 2839462 h 3882982"/>
                <a:gd name="connsiteX16" fmla="*/ 1064521 w 3894391"/>
                <a:gd name="connsiteY16" fmla="*/ 3826850 h 3882982"/>
                <a:gd name="connsiteX17" fmla="*/ 1062280 w 3894391"/>
                <a:gd name="connsiteY17" fmla="*/ 3871227 h 3882982"/>
                <a:gd name="connsiteX18" fmla="*/ 1055903 w 3894391"/>
                <a:gd name="connsiteY18" fmla="*/ 3744936 h 3882982"/>
                <a:gd name="connsiteX19" fmla="*/ 421783 w 3894391"/>
                <a:gd name="connsiteY19" fmla="*/ 2411898 h 3882982"/>
                <a:gd name="connsiteX20" fmla="*/ 329042 w 3894391"/>
                <a:gd name="connsiteY20" fmla="*/ 2327610 h 3882982"/>
                <a:gd name="connsiteX21" fmla="*/ 318368 w 3894391"/>
                <a:gd name="connsiteY21" fmla="*/ 2315800 h 3882982"/>
                <a:gd name="connsiteX22" fmla="*/ 415828 w 3894391"/>
                <a:gd name="connsiteY22" fmla="*/ 415828 h 3882982"/>
                <a:gd name="connsiteX23" fmla="*/ 1419727 w 3894391"/>
                <a:gd name="connsiteY23" fmla="*/ 0 h 388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94391" h="3882982">
                  <a:moveTo>
                    <a:pt x="1419727" y="0"/>
                  </a:moveTo>
                  <a:cubicBezTo>
                    <a:pt x="1783066" y="0"/>
                    <a:pt x="2146406" y="138609"/>
                    <a:pt x="2423625" y="415828"/>
                  </a:cubicBezTo>
                  <a:lnTo>
                    <a:pt x="2483399" y="481961"/>
                  </a:lnTo>
                  <a:lnTo>
                    <a:pt x="2485077" y="480283"/>
                  </a:lnTo>
                  <a:lnTo>
                    <a:pt x="2590149" y="590490"/>
                  </a:lnTo>
                  <a:cubicBezTo>
                    <a:pt x="3347780" y="1424070"/>
                    <a:pt x="3829267" y="2513148"/>
                    <a:pt x="3890099" y="3713208"/>
                  </a:cubicBezTo>
                  <a:lnTo>
                    <a:pt x="3894391" y="3882982"/>
                  </a:lnTo>
                  <a:lnTo>
                    <a:pt x="3892149" y="3882982"/>
                  </a:lnTo>
                  <a:lnTo>
                    <a:pt x="3889315" y="3826850"/>
                  </a:lnTo>
                  <a:cubicBezTo>
                    <a:pt x="3816611" y="3110944"/>
                    <a:pt x="3212006" y="2552282"/>
                    <a:pt x="2476918" y="2552282"/>
                  </a:cubicBezTo>
                  <a:cubicBezTo>
                    <a:pt x="2430975" y="2552282"/>
                    <a:pt x="2385542" y="2554465"/>
                    <a:pt x="2340716" y="2558731"/>
                  </a:cubicBezTo>
                  <a:lnTo>
                    <a:pt x="2246213" y="2572244"/>
                  </a:lnTo>
                  <a:lnTo>
                    <a:pt x="2200909" y="2605551"/>
                  </a:lnTo>
                  <a:cubicBezTo>
                    <a:pt x="2043460" y="2709508"/>
                    <a:pt x="1869864" y="2778813"/>
                    <a:pt x="1690886" y="2813466"/>
                  </a:cubicBezTo>
                  <a:lnTo>
                    <a:pt x="1649791" y="2819396"/>
                  </a:lnTo>
                  <a:lnTo>
                    <a:pt x="1620656" y="2839462"/>
                  </a:lnTo>
                  <a:cubicBezTo>
                    <a:pt x="1314610" y="3071209"/>
                    <a:pt x="1105417" y="3424153"/>
                    <a:pt x="1064521" y="3826850"/>
                  </a:cubicBezTo>
                  <a:lnTo>
                    <a:pt x="1062280" y="3871227"/>
                  </a:lnTo>
                  <a:lnTo>
                    <a:pt x="1055903" y="3744936"/>
                  </a:lnTo>
                  <a:cubicBezTo>
                    <a:pt x="1003235" y="3226323"/>
                    <a:pt x="770752" y="2760867"/>
                    <a:pt x="421783" y="2411898"/>
                  </a:cubicBezTo>
                  <a:lnTo>
                    <a:pt x="329042" y="2327610"/>
                  </a:lnTo>
                  <a:lnTo>
                    <a:pt x="318368" y="2315800"/>
                  </a:lnTo>
                  <a:cubicBezTo>
                    <a:pt x="-136444" y="1758169"/>
                    <a:pt x="-103958" y="935615"/>
                    <a:pt x="415828" y="415828"/>
                  </a:cubicBezTo>
                  <a:cubicBezTo>
                    <a:pt x="693047" y="138609"/>
                    <a:pt x="1056387" y="0"/>
                    <a:pt x="1419727" y="0"/>
                  </a:cubicBezTo>
                  <a:close/>
                </a:path>
              </a:pathLst>
            </a:custGeom>
            <a:solidFill>
              <a:srgbClr val="FFFFFF">
                <a:lumMod val="75000"/>
              </a:srgbClr>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5" name="Freeform 44">
              <a:extLst>
                <a:ext uri="{FF2B5EF4-FFF2-40B4-BE49-F238E27FC236}">
                  <a16:creationId xmlns:a16="http://schemas.microsoft.com/office/drawing/2014/main" id="{7A809ABF-765B-4753-A861-7D8F2F7965FF}"/>
                </a:ext>
              </a:extLst>
            </p:cNvPr>
            <p:cNvSpPr/>
            <p:nvPr/>
          </p:nvSpPr>
          <p:spPr>
            <a:xfrm>
              <a:off x="6853433" y="3236495"/>
              <a:ext cx="1702739" cy="2455727"/>
            </a:xfrm>
            <a:custGeom>
              <a:avLst/>
              <a:gdLst>
                <a:gd name="connsiteX0" fmla="*/ 1985750 w 3405477"/>
                <a:gd name="connsiteY0" fmla="*/ 0 h 4911454"/>
                <a:gd name="connsiteX1" fmla="*/ 3405477 w 3405477"/>
                <a:gd name="connsiteY1" fmla="*/ 1419727 h 4911454"/>
                <a:gd name="connsiteX2" fmla="*/ 3400981 w 3405477"/>
                <a:gd name="connsiteY2" fmla="*/ 1508756 h 4911454"/>
                <a:gd name="connsiteX3" fmla="*/ 3403223 w 3405477"/>
                <a:gd name="connsiteY3" fmla="*/ 1508756 h 4911454"/>
                <a:gd name="connsiteX4" fmla="*/ 3398931 w 3405477"/>
                <a:gd name="connsiteY4" fmla="*/ 1678529 h 4911454"/>
                <a:gd name="connsiteX5" fmla="*/ 2098981 w 3405477"/>
                <a:gd name="connsiteY5" fmla="*/ 4801247 h 4911454"/>
                <a:gd name="connsiteX6" fmla="*/ 1993909 w 3405477"/>
                <a:gd name="connsiteY6" fmla="*/ 4911454 h 4911454"/>
                <a:gd name="connsiteX7" fmla="*/ 1992232 w 3405477"/>
                <a:gd name="connsiteY7" fmla="*/ 4909777 h 4911454"/>
                <a:gd name="connsiteX8" fmla="*/ 2029917 w 3405477"/>
                <a:gd name="connsiteY8" fmla="*/ 4868083 h 4911454"/>
                <a:gd name="connsiteX9" fmla="*/ 2109484 w 3405477"/>
                <a:gd name="connsiteY9" fmla="*/ 4760561 h 4911454"/>
                <a:gd name="connsiteX10" fmla="*/ 2111867 w 3405477"/>
                <a:gd name="connsiteY10" fmla="*/ 4756612 h 4911454"/>
                <a:gd name="connsiteX11" fmla="*/ 2114382 w 3405477"/>
                <a:gd name="connsiteY11" fmla="*/ 4753192 h 4911454"/>
                <a:gd name="connsiteX12" fmla="*/ 2135383 w 3405477"/>
                <a:gd name="connsiteY12" fmla="*/ 4717653 h 4911454"/>
                <a:gd name="connsiteX13" fmla="*/ 2177629 w 3405477"/>
                <a:gd name="connsiteY13" fmla="*/ 4647662 h 4911454"/>
                <a:gd name="connsiteX14" fmla="*/ 2181596 w 3405477"/>
                <a:gd name="connsiteY14" fmla="*/ 4639449 h 4911454"/>
                <a:gd name="connsiteX15" fmla="*/ 2185852 w 3405477"/>
                <a:gd name="connsiteY15" fmla="*/ 4632246 h 4911454"/>
                <a:gd name="connsiteX16" fmla="*/ 2204983 w 3405477"/>
                <a:gd name="connsiteY16" fmla="*/ 4591028 h 4911454"/>
                <a:gd name="connsiteX17" fmla="*/ 2234354 w 3405477"/>
                <a:gd name="connsiteY17" fmla="*/ 4530216 h 4911454"/>
                <a:gd name="connsiteX18" fmla="*/ 2239109 w 3405477"/>
                <a:gd name="connsiteY18" fmla="*/ 4517500 h 4911454"/>
                <a:gd name="connsiteX19" fmla="*/ 2244328 w 3405477"/>
                <a:gd name="connsiteY19" fmla="*/ 4506254 h 4911454"/>
                <a:gd name="connsiteX20" fmla="*/ 2259029 w 3405477"/>
                <a:gd name="connsiteY20" fmla="*/ 4464226 h 4911454"/>
                <a:gd name="connsiteX21" fmla="*/ 2279658 w 3405477"/>
                <a:gd name="connsiteY21" fmla="*/ 4409056 h 4911454"/>
                <a:gd name="connsiteX22" fmla="*/ 2284405 w 3405477"/>
                <a:gd name="connsiteY22" fmla="*/ 4391678 h 4911454"/>
                <a:gd name="connsiteX23" fmla="*/ 2289810 w 3405477"/>
                <a:gd name="connsiteY23" fmla="*/ 4376225 h 4911454"/>
                <a:gd name="connsiteX24" fmla="*/ 2299780 w 3405477"/>
                <a:gd name="connsiteY24" fmla="*/ 4335389 h 4911454"/>
                <a:gd name="connsiteX25" fmla="*/ 2313540 w 3405477"/>
                <a:gd name="connsiteY25" fmla="*/ 4285014 h 4911454"/>
                <a:gd name="connsiteX26" fmla="*/ 2317481 w 3405477"/>
                <a:gd name="connsiteY26" fmla="*/ 4262891 h 4911454"/>
                <a:gd name="connsiteX27" fmla="*/ 2322296 w 3405477"/>
                <a:gd name="connsiteY27" fmla="*/ 4243169 h 4911454"/>
                <a:gd name="connsiteX28" fmla="*/ 2327851 w 3405477"/>
                <a:gd name="connsiteY28" fmla="*/ 4204677 h 4911454"/>
                <a:gd name="connsiteX29" fmla="*/ 2336002 w 3405477"/>
                <a:gd name="connsiteY29" fmla="*/ 4158920 h 4911454"/>
                <a:gd name="connsiteX30" fmla="*/ 2338333 w 3405477"/>
                <a:gd name="connsiteY30" fmla="*/ 4132041 h 4911454"/>
                <a:gd name="connsiteX31" fmla="*/ 2341788 w 3405477"/>
                <a:gd name="connsiteY31" fmla="*/ 4108094 h 4911454"/>
                <a:gd name="connsiteX32" fmla="*/ 2343478 w 3405477"/>
                <a:gd name="connsiteY32" fmla="*/ 4072710 h 4911454"/>
                <a:gd name="connsiteX33" fmla="*/ 2347042 w 3405477"/>
                <a:gd name="connsiteY33" fmla="*/ 4031607 h 4911454"/>
                <a:gd name="connsiteX34" fmla="*/ 2346948 w 3405477"/>
                <a:gd name="connsiteY34" fmla="*/ 4000027 h 4911454"/>
                <a:gd name="connsiteX35" fmla="*/ 2348286 w 3405477"/>
                <a:gd name="connsiteY35" fmla="*/ 3972010 h 4911454"/>
                <a:gd name="connsiteX36" fmla="*/ 2346770 w 3405477"/>
                <a:gd name="connsiteY36" fmla="*/ 3940261 h 4911454"/>
                <a:gd name="connsiteX37" fmla="*/ 2346661 w 3405477"/>
                <a:gd name="connsiteY37" fmla="*/ 3903905 h 4911454"/>
                <a:gd name="connsiteX38" fmla="*/ 2343307 w 3405477"/>
                <a:gd name="connsiteY38" fmla="*/ 3867736 h 4911454"/>
                <a:gd name="connsiteX39" fmla="*/ 2341788 w 3405477"/>
                <a:gd name="connsiteY39" fmla="*/ 3835925 h 4911454"/>
                <a:gd name="connsiteX40" fmla="*/ 2337783 w 3405477"/>
                <a:gd name="connsiteY40" fmla="*/ 3808169 h 4911454"/>
                <a:gd name="connsiteX41" fmla="*/ 2334860 w 3405477"/>
                <a:gd name="connsiteY41" fmla="*/ 3776647 h 4911454"/>
                <a:gd name="connsiteX42" fmla="*/ 2327374 w 3405477"/>
                <a:gd name="connsiteY42" fmla="*/ 3736040 h 4911454"/>
                <a:gd name="connsiteX43" fmla="*/ 2322296 w 3405477"/>
                <a:gd name="connsiteY43" fmla="*/ 3700850 h 4911454"/>
                <a:gd name="connsiteX44" fmla="*/ 2316547 w 3405477"/>
                <a:gd name="connsiteY44" fmla="*/ 3677304 h 4911454"/>
                <a:gd name="connsiteX45" fmla="*/ 2311637 w 3405477"/>
                <a:gd name="connsiteY45" fmla="*/ 3650664 h 4911454"/>
                <a:gd name="connsiteX46" fmla="*/ 2299085 w 3405477"/>
                <a:gd name="connsiteY46" fmla="*/ 3605784 h 4911454"/>
                <a:gd name="connsiteX47" fmla="*/ 2289810 w 3405477"/>
                <a:gd name="connsiteY47" fmla="*/ 3567794 h 4911454"/>
                <a:gd name="connsiteX48" fmla="*/ 2283080 w 3405477"/>
                <a:gd name="connsiteY48" fmla="*/ 3548554 h 4911454"/>
                <a:gd name="connsiteX49" fmla="*/ 2276993 w 3405477"/>
                <a:gd name="connsiteY49" fmla="*/ 3526788 h 4911454"/>
                <a:gd name="connsiteX50" fmla="*/ 2258314 w 3405477"/>
                <a:gd name="connsiteY50" fmla="*/ 3477750 h 4911454"/>
                <a:gd name="connsiteX51" fmla="*/ 2244328 w 3405477"/>
                <a:gd name="connsiteY51" fmla="*/ 3437765 h 4911454"/>
                <a:gd name="connsiteX52" fmla="*/ 2237389 w 3405477"/>
                <a:gd name="connsiteY52" fmla="*/ 3422814 h 4911454"/>
                <a:gd name="connsiteX53" fmla="*/ 2230928 w 3405477"/>
                <a:gd name="connsiteY53" fmla="*/ 3405850 h 4911454"/>
                <a:gd name="connsiteX54" fmla="*/ 2204793 w 3405477"/>
                <a:gd name="connsiteY54" fmla="*/ 3352583 h 4911454"/>
                <a:gd name="connsiteX55" fmla="*/ 2185852 w 3405477"/>
                <a:gd name="connsiteY55" fmla="*/ 3311773 h 4911454"/>
                <a:gd name="connsiteX56" fmla="*/ 2179480 w 3405477"/>
                <a:gd name="connsiteY56" fmla="*/ 3300989 h 4911454"/>
                <a:gd name="connsiteX57" fmla="*/ 2173442 w 3405477"/>
                <a:gd name="connsiteY57" fmla="*/ 3288682 h 4911454"/>
                <a:gd name="connsiteX58" fmla="*/ 2137822 w 3405477"/>
                <a:gd name="connsiteY58" fmla="*/ 3230494 h 4911454"/>
                <a:gd name="connsiteX59" fmla="*/ 2114382 w 3405477"/>
                <a:gd name="connsiteY59" fmla="*/ 3190827 h 4911454"/>
                <a:gd name="connsiteX60" fmla="*/ 2109354 w 3405477"/>
                <a:gd name="connsiteY60" fmla="*/ 3183988 h 4911454"/>
                <a:gd name="connsiteX61" fmla="*/ 2104535 w 3405477"/>
                <a:gd name="connsiteY61" fmla="*/ 3176115 h 4911454"/>
                <a:gd name="connsiteX62" fmla="*/ 2054834 w 3405477"/>
                <a:gd name="connsiteY62" fmla="*/ 3109830 h 4911454"/>
                <a:gd name="connsiteX63" fmla="*/ 2029917 w 3405477"/>
                <a:gd name="connsiteY63" fmla="*/ 3075937 h 4911454"/>
                <a:gd name="connsiteX64" fmla="*/ 2027011 w 3405477"/>
                <a:gd name="connsiteY64" fmla="*/ 3072722 h 4911454"/>
                <a:gd name="connsiteX65" fmla="*/ 2024206 w 3405477"/>
                <a:gd name="connsiteY65" fmla="*/ 3068981 h 4911454"/>
                <a:gd name="connsiteX66" fmla="*/ 1932595 w 3405477"/>
                <a:gd name="connsiteY66" fmla="*/ 2968264 h 4911454"/>
                <a:gd name="connsiteX67" fmla="*/ 1932457 w 3405477"/>
                <a:gd name="connsiteY67" fmla="*/ 2968111 h 4911454"/>
                <a:gd name="connsiteX68" fmla="*/ 1932289 w 3405477"/>
                <a:gd name="connsiteY68" fmla="*/ 2967959 h 4911454"/>
                <a:gd name="connsiteX69" fmla="*/ 1831588 w 3405477"/>
                <a:gd name="connsiteY69" fmla="*/ 2876363 h 4911454"/>
                <a:gd name="connsiteX70" fmla="*/ 1827848 w 3405477"/>
                <a:gd name="connsiteY70" fmla="*/ 2873559 h 4911454"/>
                <a:gd name="connsiteX71" fmla="*/ 1824631 w 3405477"/>
                <a:gd name="connsiteY71" fmla="*/ 2870651 h 4911454"/>
                <a:gd name="connsiteX72" fmla="*/ 1790715 w 3405477"/>
                <a:gd name="connsiteY72" fmla="*/ 2845717 h 4911454"/>
                <a:gd name="connsiteX73" fmla="*/ 1755207 w 3405477"/>
                <a:gd name="connsiteY73" fmla="*/ 2819093 h 4911454"/>
                <a:gd name="connsiteX74" fmla="*/ 1754316 w 3405477"/>
                <a:gd name="connsiteY74" fmla="*/ 2818957 h 4911454"/>
                <a:gd name="connsiteX75" fmla="*/ 1709741 w 3405477"/>
                <a:gd name="connsiteY75" fmla="*/ 2786186 h 4911454"/>
                <a:gd name="connsiteX76" fmla="*/ 1199717 w 3405477"/>
                <a:gd name="connsiteY76" fmla="*/ 2578271 h 4911454"/>
                <a:gd name="connsiteX77" fmla="*/ 1159100 w 3405477"/>
                <a:gd name="connsiteY77" fmla="*/ 2572410 h 4911454"/>
                <a:gd name="connsiteX78" fmla="*/ 1158716 w 3405477"/>
                <a:gd name="connsiteY78" fmla="*/ 2572123 h 4911454"/>
                <a:gd name="connsiteX79" fmla="*/ 1123922 w 3405477"/>
                <a:gd name="connsiteY79" fmla="*/ 2565709 h 4911454"/>
                <a:gd name="connsiteX80" fmla="*/ 1095521 w 3405477"/>
                <a:gd name="connsiteY80" fmla="*/ 2563235 h 4911454"/>
                <a:gd name="connsiteX81" fmla="*/ 1064642 w 3405477"/>
                <a:gd name="connsiteY81" fmla="*/ 2558779 h 4911454"/>
                <a:gd name="connsiteX82" fmla="*/ 1019759 w 3405477"/>
                <a:gd name="connsiteY82" fmla="*/ 2556637 h 4911454"/>
                <a:gd name="connsiteX83" fmla="*/ 980709 w 3405477"/>
                <a:gd name="connsiteY83" fmla="*/ 2553235 h 4911454"/>
                <a:gd name="connsiteX84" fmla="*/ 955733 w 3405477"/>
                <a:gd name="connsiteY84" fmla="*/ 2553580 h 4911454"/>
                <a:gd name="connsiteX85" fmla="*/ 928558 w 3405477"/>
                <a:gd name="connsiteY85" fmla="*/ 2552282 h 4911454"/>
                <a:gd name="connsiteX86" fmla="*/ 879309 w 3405477"/>
                <a:gd name="connsiteY86" fmla="*/ 2554634 h 4911454"/>
                <a:gd name="connsiteX87" fmla="*/ 837065 w 3405477"/>
                <a:gd name="connsiteY87" fmla="*/ 2555216 h 4911454"/>
                <a:gd name="connsiteX88" fmla="*/ 815746 w 3405477"/>
                <a:gd name="connsiteY88" fmla="*/ 2557668 h 4911454"/>
                <a:gd name="connsiteX89" fmla="*/ 792474 w 3405477"/>
                <a:gd name="connsiteY89" fmla="*/ 2558779 h 4911454"/>
                <a:gd name="connsiteX90" fmla="*/ 739005 w 3405477"/>
                <a:gd name="connsiteY90" fmla="*/ 2566495 h 4911454"/>
                <a:gd name="connsiteX91" fmla="*/ 694176 w 3405477"/>
                <a:gd name="connsiteY91" fmla="*/ 2571652 h 4911454"/>
                <a:gd name="connsiteX92" fmla="*/ 676640 w 3405477"/>
                <a:gd name="connsiteY92" fmla="*/ 2575495 h 4911454"/>
                <a:gd name="connsiteX93" fmla="*/ 657399 w 3405477"/>
                <a:gd name="connsiteY93" fmla="*/ 2578271 h 4911454"/>
                <a:gd name="connsiteX94" fmla="*/ 599786 w 3405477"/>
                <a:gd name="connsiteY94" fmla="*/ 2592338 h 4911454"/>
                <a:gd name="connsiteX95" fmla="*/ 553226 w 3405477"/>
                <a:gd name="connsiteY95" fmla="*/ 2602542 h 4911454"/>
                <a:gd name="connsiteX96" fmla="*/ 539507 w 3405477"/>
                <a:gd name="connsiteY96" fmla="*/ 2607056 h 4911454"/>
                <a:gd name="connsiteX97" fmla="*/ 524343 w 3405477"/>
                <a:gd name="connsiteY97" fmla="*/ 2610758 h 4911454"/>
                <a:gd name="connsiteX98" fmla="*/ 462436 w 3405477"/>
                <a:gd name="connsiteY98" fmla="*/ 2632412 h 4911454"/>
                <a:gd name="connsiteX99" fmla="*/ 415397 w 3405477"/>
                <a:gd name="connsiteY99" fmla="*/ 2647888 h 4911454"/>
                <a:gd name="connsiteX100" fmla="*/ 405431 w 3405477"/>
                <a:gd name="connsiteY100" fmla="*/ 2652351 h 4911454"/>
                <a:gd name="connsiteX101" fmla="*/ 394314 w 3405477"/>
                <a:gd name="connsiteY101" fmla="*/ 2656240 h 4911454"/>
                <a:gd name="connsiteX102" fmla="*/ 327243 w 3405477"/>
                <a:gd name="connsiteY102" fmla="*/ 2687369 h 4911454"/>
                <a:gd name="connsiteX103" fmla="*/ 281875 w 3405477"/>
                <a:gd name="connsiteY103" fmla="*/ 2707688 h 4911454"/>
                <a:gd name="connsiteX104" fmla="*/ 275508 w 3405477"/>
                <a:gd name="connsiteY104" fmla="*/ 2711380 h 4911454"/>
                <a:gd name="connsiteX105" fmla="*/ 268322 w 3405477"/>
                <a:gd name="connsiteY105" fmla="*/ 2714715 h 4911454"/>
                <a:gd name="connsiteX106" fmla="*/ 192358 w 3405477"/>
                <a:gd name="connsiteY106" fmla="*/ 2759605 h 4911454"/>
                <a:gd name="connsiteX107" fmla="*/ 153843 w 3405477"/>
                <a:gd name="connsiteY107" fmla="*/ 2781942 h 4911454"/>
                <a:gd name="connsiteX108" fmla="*/ 150830 w 3405477"/>
                <a:gd name="connsiteY108" fmla="*/ 2784145 h 4911454"/>
                <a:gd name="connsiteX109" fmla="*/ 147376 w 3405477"/>
                <a:gd name="connsiteY109" fmla="*/ 2786186 h 4911454"/>
                <a:gd name="connsiteX110" fmla="*/ 32486 w 3405477"/>
                <a:gd name="connsiteY110" fmla="*/ 2870651 h 4911454"/>
                <a:gd name="connsiteX111" fmla="*/ 0 w 3405477"/>
                <a:gd name="connsiteY111" fmla="*/ 2900014 h 4911454"/>
                <a:gd name="connsiteX112" fmla="*/ 72856 w 3405477"/>
                <a:gd name="connsiteY112" fmla="*/ 2819852 h 4911454"/>
                <a:gd name="connsiteX113" fmla="*/ 576113 w 3405477"/>
                <a:gd name="connsiteY113" fmla="*/ 1417986 h 4911454"/>
                <a:gd name="connsiteX114" fmla="*/ 571112 w 3405477"/>
                <a:gd name="connsiteY114" fmla="*/ 1318948 h 4911454"/>
                <a:gd name="connsiteX115" fmla="*/ 573353 w 3405477"/>
                <a:gd name="connsiteY115" fmla="*/ 1274568 h 4911454"/>
                <a:gd name="connsiteX116" fmla="*/ 1985750 w 3405477"/>
                <a:gd name="connsiteY116" fmla="*/ 0 h 4911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3405477" h="4911454">
                  <a:moveTo>
                    <a:pt x="1985750" y="0"/>
                  </a:moveTo>
                  <a:cubicBezTo>
                    <a:pt x="2769844" y="0"/>
                    <a:pt x="3405477" y="635633"/>
                    <a:pt x="3405477" y="1419727"/>
                  </a:cubicBezTo>
                  <a:lnTo>
                    <a:pt x="3400981" y="1508756"/>
                  </a:lnTo>
                  <a:lnTo>
                    <a:pt x="3403223" y="1508756"/>
                  </a:lnTo>
                  <a:lnTo>
                    <a:pt x="3398931" y="1678529"/>
                  </a:lnTo>
                  <a:cubicBezTo>
                    <a:pt x="3338099" y="2878590"/>
                    <a:pt x="2856612" y="3967667"/>
                    <a:pt x="2098981" y="4801247"/>
                  </a:cubicBezTo>
                  <a:lnTo>
                    <a:pt x="1993909" y="4911454"/>
                  </a:lnTo>
                  <a:lnTo>
                    <a:pt x="1992232" y="4909777"/>
                  </a:lnTo>
                  <a:lnTo>
                    <a:pt x="2029917" y="4868083"/>
                  </a:lnTo>
                  <a:cubicBezTo>
                    <a:pt x="2058343" y="4833231"/>
                    <a:pt x="2084865" y="4797344"/>
                    <a:pt x="2109484" y="4760561"/>
                  </a:cubicBezTo>
                  <a:lnTo>
                    <a:pt x="2111867" y="4756612"/>
                  </a:lnTo>
                  <a:lnTo>
                    <a:pt x="2114382" y="4753192"/>
                  </a:lnTo>
                  <a:lnTo>
                    <a:pt x="2135383" y="4717653"/>
                  </a:lnTo>
                  <a:lnTo>
                    <a:pt x="2177629" y="4647662"/>
                  </a:lnTo>
                  <a:lnTo>
                    <a:pt x="2181596" y="4639449"/>
                  </a:lnTo>
                  <a:lnTo>
                    <a:pt x="2185852" y="4632246"/>
                  </a:lnTo>
                  <a:lnTo>
                    <a:pt x="2204983" y="4591028"/>
                  </a:lnTo>
                  <a:lnTo>
                    <a:pt x="2234354" y="4530216"/>
                  </a:lnTo>
                  <a:lnTo>
                    <a:pt x="2239109" y="4517500"/>
                  </a:lnTo>
                  <a:lnTo>
                    <a:pt x="2244328" y="4506254"/>
                  </a:lnTo>
                  <a:lnTo>
                    <a:pt x="2259029" y="4464226"/>
                  </a:lnTo>
                  <a:lnTo>
                    <a:pt x="2279658" y="4409056"/>
                  </a:lnTo>
                  <a:lnTo>
                    <a:pt x="2284405" y="4391678"/>
                  </a:lnTo>
                  <a:lnTo>
                    <a:pt x="2289810" y="4376225"/>
                  </a:lnTo>
                  <a:lnTo>
                    <a:pt x="2299780" y="4335389"/>
                  </a:lnTo>
                  <a:lnTo>
                    <a:pt x="2313540" y="4285014"/>
                  </a:lnTo>
                  <a:lnTo>
                    <a:pt x="2317481" y="4262891"/>
                  </a:lnTo>
                  <a:lnTo>
                    <a:pt x="2322296" y="4243169"/>
                  </a:lnTo>
                  <a:lnTo>
                    <a:pt x="2327851" y="4204677"/>
                  </a:lnTo>
                  <a:lnTo>
                    <a:pt x="2336002" y="4158920"/>
                  </a:lnTo>
                  <a:lnTo>
                    <a:pt x="2338333" y="4132041"/>
                  </a:lnTo>
                  <a:lnTo>
                    <a:pt x="2341788" y="4108094"/>
                  </a:lnTo>
                  <a:lnTo>
                    <a:pt x="2343478" y="4072710"/>
                  </a:lnTo>
                  <a:lnTo>
                    <a:pt x="2347042" y="4031607"/>
                  </a:lnTo>
                  <a:lnTo>
                    <a:pt x="2346948" y="4000027"/>
                  </a:lnTo>
                  <a:lnTo>
                    <a:pt x="2348286" y="3972010"/>
                  </a:lnTo>
                  <a:lnTo>
                    <a:pt x="2346770" y="3940261"/>
                  </a:lnTo>
                  <a:lnTo>
                    <a:pt x="2346661" y="3903905"/>
                  </a:lnTo>
                  <a:lnTo>
                    <a:pt x="2343307" y="3867736"/>
                  </a:lnTo>
                  <a:lnTo>
                    <a:pt x="2341788" y="3835925"/>
                  </a:lnTo>
                  <a:lnTo>
                    <a:pt x="2337783" y="3808169"/>
                  </a:lnTo>
                  <a:lnTo>
                    <a:pt x="2334860" y="3776647"/>
                  </a:lnTo>
                  <a:lnTo>
                    <a:pt x="2327374" y="3736040"/>
                  </a:lnTo>
                  <a:lnTo>
                    <a:pt x="2322296" y="3700850"/>
                  </a:lnTo>
                  <a:lnTo>
                    <a:pt x="2316547" y="3677304"/>
                  </a:lnTo>
                  <a:lnTo>
                    <a:pt x="2311637" y="3650664"/>
                  </a:lnTo>
                  <a:lnTo>
                    <a:pt x="2299085" y="3605784"/>
                  </a:lnTo>
                  <a:lnTo>
                    <a:pt x="2289810" y="3567794"/>
                  </a:lnTo>
                  <a:lnTo>
                    <a:pt x="2283080" y="3548554"/>
                  </a:lnTo>
                  <a:lnTo>
                    <a:pt x="2276993" y="3526788"/>
                  </a:lnTo>
                  <a:lnTo>
                    <a:pt x="2258314" y="3477750"/>
                  </a:lnTo>
                  <a:lnTo>
                    <a:pt x="2244328" y="3437765"/>
                  </a:lnTo>
                  <a:lnTo>
                    <a:pt x="2237389" y="3422814"/>
                  </a:lnTo>
                  <a:lnTo>
                    <a:pt x="2230928" y="3405850"/>
                  </a:lnTo>
                  <a:lnTo>
                    <a:pt x="2204793" y="3352583"/>
                  </a:lnTo>
                  <a:lnTo>
                    <a:pt x="2185852" y="3311773"/>
                  </a:lnTo>
                  <a:lnTo>
                    <a:pt x="2179480" y="3300989"/>
                  </a:lnTo>
                  <a:lnTo>
                    <a:pt x="2173442" y="3288682"/>
                  </a:lnTo>
                  <a:lnTo>
                    <a:pt x="2137822" y="3230494"/>
                  </a:lnTo>
                  <a:lnTo>
                    <a:pt x="2114382" y="3190827"/>
                  </a:lnTo>
                  <a:lnTo>
                    <a:pt x="2109354" y="3183988"/>
                  </a:lnTo>
                  <a:lnTo>
                    <a:pt x="2104535" y="3176115"/>
                  </a:lnTo>
                  <a:lnTo>
                    <a:pt x="2054834" y="3109830"/>
                  </a:lnTo>
                  <a:lnTo>
                    <a:pt x="2029917" y="3075937"/>
                  </a:lnTo>
                  <a:lnTo>
                    <a:pt x="2027011" y="3072722"/>
                  </a:lnTo>
                  <a:lnTo>
                    <a:pt x="2024206" y="3068981"/>
                  </a:lnTo>
                  <a:lnTo>
                    <a:pt x="1932595" y="2968264"/>
                  </a:lnTo>
                  <a:lnTo>
                    <a:pt x="1932457" y="2968111"/>
                  </a:lnTo>
                  <a:lnTo>
                    <a:pt x="1932289" y="2967959"/>
                  </a:lnTo>
                  <a:lnTo>
                    <a:pt x="1831588" y="2876363"/>
                  </a:lnTo>
                  <a:lnTo>
                    <a:pt x="1827848" y="2873559"/>
                  </a:lnTo>
                  <a:lnTo>
                    <a:pt x="1824631" y="2870651"/>
                  </a:lnTo>
                  <a:lnTo>
                    <a:pt x="1790715" y="2845717"/>
                  </a:lnTo>
                  <a:lnTo>
                    <a:pt x="1755207" y="2819093"/>
                  </a:lnTo>
                  <a:lnTo>
                    <a:pt x="1754316" y="2818957"/>
                  </a:lnTo>
                  <a:lnTo>
                    <a:pt x="1709741" y="2786186"/>
                  </a:lnTo>
                  <a:cubicBezTo>
                    <a:pt x="1552292" y="2682229"/>
                    <a:pt x="1378696" y="2612924"/>
                    <a:pt x="1199717" y="2578271"/>
                  </a:cubicBezTo>
                  <a:lnTo>
                    <a:pt x="1159100" y="2572410"/>
                  </a:lnTo>
                  <a:lnTo>
                    <a:pt x="1158716" y="2572123"/>
                  </a:lnTo>
                  <a:lnTo>
                    <a:pt x="1123922" y="2565709"/>
                  </a:lnTo>
                  <a:lnTo>
                    <a:pt x="1095521" y="2563235"/>
                  </a:lnTo>
                  <a:lnTo>
                    <a:pt x="1064642" y="2558779"/>
                  </a:lnTo>
                  <a:lnTo>
                    <a:pt x="1019759" y="2556637"/>
                  </a:lnTo>
                  <a:lnTo>
                    <a:pt x="980709" y="2553235"/>
                  </a:lnTo>
                  <a:lnTo>
                    <a:pt x="955733" y="2553580"/>
                  </a:lnTo>
                  <a:lnTo>
                    <a:pt x="928558" y="2552282"/>
                  </a:lnTo>
                  <a:lnTo>
                    <a:pt x="879309" y="2554634"/>
                  </a:lnTo>
                  <a:lnTo>
                    <a:pt x="837065" y="2555216"/>
                  </a:lnTo>
                  <a:lnTo>
                    <a:pt x="815746" y="2557668"/>
                  </a:lnTo>
                  <a:lnTo>
                    <a:pt x="792474" y="2558779"/>
                  </a:lnTo>
                  <a:lnTo>
                    <a:pt x="739005" y="2566495"/>
                  </a:lnTo>
                  <a:lnTo>
                    <a:pt x="694176" y="2571652"/>
                  </a:lnTo>
                  <a:lnTo>
                    <a:pt x="676640" y="2575495"/>
                  </a:lnTo>
                  <a:lnTo>
                    <a:pt x="657399" y="2578271"/>
                  </a:lnTo>
                  <a:lnTo>
                    <a:pt x="599786" y="2592338"/>
                  </a:lnTo>
                  <a:lnTo>
                    <a:pt x="553226" y="2602542"/>
                  </a:lnTo>
                  <a:lnTo>
                    <a:pt x="539507" y="2607056"/>
                  </a:lnTo>
                  <a:lnTo>
                    <a:pt x="524343" y="2610758"/>
                  </a:lnTo>
                  <a:lnTo>
                    <a:pt x="462436" y="2632412"/>
                  </a:lnTo>
                  <a:lnTo>
                    <a:pt x="415397" y="2647888"/>
                  </a:lnTo>
                  <a:lnTo>
                    <a:pt x="405431" y="2652351"/>
                  </a:lnTo>
                  <a:lnTo>
                    <a:pt x="394314" y="2656240"/>
                  </a:lnTo>
                  <a:lnTo>
                    <a:pt x="327243" y="2687369"/>
                  </a:lnTo>
                  <a:lnTo>
                    <a:pt x="281875" y="2707688"/>
                  </a:lnTo>
                  <a:lnTo>
                    <a:pt x="275508" y="2711380"/>
                  </a:lnTo>
                  <a:lnTo>
                    <a:pt x="268322" y="2714715"/>
                  </a:lnTo>
                  <a:lnTo>
                    <a:pt x="192358" y="2759605"/>
                  </a:lnTo>
                  <a:lnTo>
                    <a:pt x="153843" y="2781942"/>
                  </a:lnTo>
                  <a:lnTo>
                    <a:pt x="150830" y="2784145"/>
                  </a:lnTo>
                  <a:lnTo>
                    <a:pt x="147376" y="2786186"/>
                  </a:lnTo>
                  <a:cubicBezTo>
                    <a:pt x="108014" y="2812175"/>
                    <a:pt x="69661" y="2840330"/>
                    <a:pt x="32486" y="2870651"/>
                  </a:cubicBezTo>
                  <a:lnTo>
                    <a:pt x="0" y="2900014"/>
                  </a:lnTo>
                  <a:lnTo>
                    <a:pt x="72856" y="2819852"/>
                  </a:lnTo>
                  <a:cubicBezTo>
                    <a:pt x="387251" y="2438893"/>
                    <a:pt x="576113" y="1950495"/>
                    <a:pt x="576113" y="1417986"/>
                  </a:cubicBezTo>
                  <a:lnTo>
                    <a:pt x="571112" y="1318948"/>
                  </a:lnTo>
                  <a:lnTo>
                    <a:pt x="573353" y="1274568"/>
                  </a:lnTo>
                  <a:cubicBezTo>
                    <a:pt x="646057" y="558662"/>
                    <a:pt x="1250662" y="0"/>
                    <a:pt x="1985750" y="0"/>
                  </a:cubicBezTo>
                  <a:close/>
                </a:path>
              </a:pathLst>
            </a:custGeom>
            <a:solidFill>
              <a:srgbClr val="F17926"/>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6" name="Freeform 42">
              <a:extLst>
                <a:ext uri="{FF2B5EF4-FFF2-40B4-BE49-F238E27FC236}">
                  <a16:creationId xmlns:a16="http://schemas.microsoft.com/office/drawing/2014/main" id="{0A0295C9-A095-4C78-8091-586297628F68}"/>
                </a:ext>
              </a:extLst>
            </p:cNvPr>
            <p:cNvSpPr/>
            <p:nvPr/>
          </p:nvSpPr>
          <p:spPr>
            <a:xfrm>
              <a:off x="6086085" y="4512636"/>
              <a:ext cx="1941490" cy="1947197"/>
            </a:xfrm>
            <a:custGeom>
              <a:avLst/>
              <a:gdLst>
                <a:gd name="connsiteX0" fmla="*/ 2463253 w 3882980"/>
                <a:gd name="connsiteY0" fmla="*/ 0 h 3894394"/>
                <a:gd name="connsiteX1" fmla="*/ 3467152 w 3882980"/>
                <a:gd name="connsiteY1" fmla="*/ 415829 h 3894394"/>
                <a:gd name="connsiteX2" fmla="*/ 3467152 w 3882980"/>
                <a:gd name="connsiteY2" fmla="*/ 2423626 h 3894394"/>
                <a:gd name="connsiteX3" fmla="*/ 3401021 w 3882980"/>
                <a:gd name="connsiteY3" fmla="*/ 2483400 h 3894394"/>
                <a:gd name="connsiteX4" fmla="*/ 3402698 w 3882980"/>
                <a:gd name="connsiteY4" fmla="*/ 2485077 h 3894394"/>
                <a:gd name="connsiteX5" fmla="*/ 3292491 w 3882980"/>
                <a:gd name="connsiteY5" fmla="*/ 2590150 h 3894394"/>
                <a:gd name="connsiteX6" fmla="*/ 169773 w 3882980"/>
                <a:gd name="connsiteY6" fmla="*/ 3890101 h 3894394"/>
                <a:gd name="connsiteX7" fmla="*/ 0 w 3882980"/>
                <a:gd name="connsiteY7" fmla="*/ 3894394 h 3894394"/>
                <a:gd name="connsiteX8" fmla="*/ 0 w 3882980"/>
                <a:gd name="connsiteY8" fmla="*/ 3892149 h 3894394"/>
                <a:gd name="connsiteX9" fmla="*/ 56130 w 3882980"/>
                <a:gd name="connsiteY9" fmla="*/ 3889315 h 3894394"/>
                <a:gd name="connsiteX10" fmla="*/ 56131 w 3882980"/>
                <a:gd name="connsiteY10" fmla="*/ 3889315 h 3894394"/>
                <a:gd name="connsiteX11" fmla="*/ 188423 w 3882980"/>
                <a:gd name="connsiteY11" fmla="*/ 3869548 h 3894394"/>
                <a:gd name="connsiteX12" fmla="*/ 192894 w 3882980"/>
                <a:gd name="connsiteY12" fmla="*/ 3868442 h 3894394"/>
                <a:gd name="connsiteX13" fmla="*/ 197096 w 3882980"/>
                <a:gd name="connsiteY13" fmla="*/ 3867801 h 3894394"/>
                <a:gd name="connsiteX14" fmla="*/ 237113 w 3882980"/>
                <a:gd name="connsiteY14" fmla="*/ 3857512 h 3894394"/>
                <a:gd name="connsiteX15" fmla="*/ 316441 w 3882980"/>
                <a:gd name="connsiteY15" fmla="*/ 3837902 h 3894394"/>
                <a:gd name="connsiteX16" fmla="*/ 325050 w 3882980"/>
                <a:gd name="connsiteY16" fmla="*/ 3834901 h 3894394"/>
                <a:gd name="connsiteX17" fmla="*/ 333155 w 3882980"/>
                <a:gd name="connsiteY17" fmla="*/ 3832817 h 3894394"/>
                <a:gd name="connsiteX18" fmla="*/ 375837 w 3882980"/>
                <a:gd name="connsiteY18" fmla="*/ 3817195 h 3894394"/>
                <a:gd name="connsiteX19" fmla="*/ 439598 w 3882980"/>
                <a:gd name="connsiteY19" fmla="*/ 3794966 h 3894394"/>
                <a:gd name="connsiteX20" fmla="*/ 451950 w 3882980"/>
                <a:gd name="connsiteY20" fmla="*/ 3789337 h 3894394"/>
                <a:gd name="connsiteX21" fmla="*/ 463593 w 3882980"/>
                <a:gd name="connsiteY21" fmla="*/ 3785076 h 3894394"/>
                <a:gd name="connsiteX22" fmla="*/ 503706 w 3882980"/>
                <a:gd name="connsiteY22" fmla="*/ 3765753 h 3894394"/>
                <a:gd name="connsiteX23" fmla="*/ 557305 w 3882980"/>
                <a:gd name="connsiteY23" fmla="*/ 3741328 h 3894394"/>
                <a:gd name="connsiteX24" fmla="*/ 572951 w 3882980"/>
                <a:gd name="connsiteY24" fmla="*/ 3732395 h 3894394"/>
                <a:gd name="connsiteX25" fmla="*/ 587697 w 3882980"/>
                <a:gd name="connsiteY25" fmla="*/ 3725292 h 3894394"/>
                <a:gd name="connsiteX26" fmla="*/ 623617 w 3882980"/>
                <a:gd name="connsiteY26" fmla="*/ 3703470 h 3894394"/>
                <a:gd name="connsiteX27" fmla="*/ 668975 w 3882980"/>
                <a:gd name="connsiteY27" fmla="*/ 3677575 h 3894394"/>
                <a:gd name="connsiteX28" fmla="*/ 687409 w 3882980"/>
                <a:gd name="connsiteY28" fmla="*/ 3664716 h 3894394"/>
                <a:gd name="connsiteX29" fmla="*/ 704754 w 3882980"/>
                <a:gd name="connsiteY29" fmla="*/ 3654178 h 3894394"/>
                <a:gd name="connsiteX30" fmla="*/ 735892 w 3882980"/>
                <a:gd name="connsiteY30" fmla="*/ 3630894 h 3894394"/>
                <a:gd name="connsiteX31" fmla="*/ 774019 w 3882980"/>
                <a:gd name="connsiteY31" fmla="*/ 3604296 h 3894394"/>
                <a:gd name="connsiteX32" fmla="*/ 794679 w 3882980"/>
                <a:gd name="connsiteY32" fmla="*/ 3586934 h 3894394"/>
                <a:gd name="connsiteX33" fmla="*/ 814049 w 3882980"/>
                <a:gd name="connsiteY33" fmla="*/ 3572449 h 3894394"/>
                <a:gd name="connsiteX34" fmla="*/ 840257 w 3882980"/>
                <a:gd name="connsiteY34" fmla="*/ 3548630 h 3894394"/>
                <a:gd name="connsiteX35" fmla="*/ 871850 w 3882980"/>
                <a:gd name="connsiteY35" fmla="*/ 3522078 h 3894394"/>
                <a:gd name="connsiteX36" fmla="*/ 894120 w 3882980"/>
                <a:gd name="connsiteY36" fmla="*/ 3499675 h 3894394"/>
                <a:gd name="connsiteX37" fmla="*/ 914870 w 3882980"/>
                <a:gd name="connsiteY37" fmla="*/ 3480817 h 3894394"/>
                <a:gd name="connsiteX38" fmla="*/ 936240 w 3882980"/>
                <a:gd name="connsiteY38" fmla="*/ 3457304 h 3894394"/>
                <a:gd name="connsiteX39" fmla="*/ 961880 w 3882980"/>
                <a:gd name="connsiteY39" fmla="*/ 3431511 h 3894394"/>
                <a:gd name="connsiteX40" fmla="*/ 985092 w 3882980"/>
                <a:gd name="connsiteY40" fmla="*/ 3403553 h 3894394"/>
                <a:gd name="connsiteX41" fmla="*/ 1006502 w 3882980"/>
                <a:gd name="connsiteY41" fmla="*/ 3379996 h 3894394"/>
                <a:gd name="connsiteX42" fmla="*/ 1023288 w 3882980"/>
                <a:gd name="connsiteY42" fmla="*/ 3357548 h 3894394"/>
                <a:gd name="connsiteX43" fmla="*/ 1043520 w 3882980"/>
                <a:gd name="connsiteY43" fmla="*/ 3333180 h 3894394"/>
                <a:gd name="connsiteX44" fmla="*/ 1066952 w 3882980"/>
                <a:gd name="connsiteY44" fmla="*/ 3299157 h 3894394"/>
                <a:gd name="connsiteX45" fmla="*/ 1088231 w 3882980"/>
                <a:gd name="connsiteY45" fmla="*/ 3270701 h 3894394"/>
                <a:gd name="connsiteX46" fmla="*/ 1100808 w 3882980"/>
                <a:gd name="connsiteY46" fmla="*/ 3249999 h 3894394"/>
                <a:gd name="connsiteX47" fmla="*/ 1116182 w 3882980"/>
                <a:gd name="connsiteY47" fmla="*/ 3227676 h 3894394"/>
                <a:gd name="connsiteX48" fmla="*/ 1125020 w 3882980"/>
                <a:gd name="connsiteY48" fmla="*/ 3210144 h 3894394"/>
                <a:gd name="connsiteX49" fmla="*/ 1159345 w 3882980"/>
                <a:gd name="connsiteY49" fmla="*/ 3153644 h 3894394"/>
                <a:gd name="connsiteX50" fmla="*/ 1219129 w 3882980"/>
                <a:gd name="connsiteY50" fmla="*/ 3029540 h 3894394"/>
                <a:gd name="connsiteX51" fmla="*/ 1224034 w 3882980"/>
                <a:gd name="connsiteY51" fmla="*/ 3013738 h 3894394"/>
                <a:gd name="connsiteX52" fmla="*/ 1232222 w 3882980"/>
                <a:gd name="connsiteY52" fmla="*/ 2997496 h 3894394"/>
                <a:gd name="connsiteX53" fmla="*/ 1277340 w 3882980"/>
                <a:gd name="connsiteY53" fmla="*/ 2842015 h 3894394"/>
                <a:gd name="connsiteX54" fmla="*/ 1301854 w 3882980"/>
                <a:gd name="connsiteY54" fmla="*/ 2763043 h 3894394"/>
                <a:gd name="connsiteX55" fmla="*/ 1303627 w 3882980"/>
                <a:gd name="connsiteY55" fmla="*/ 2751426 h 3894394"/>
                <a:gd name="connsiteX56" fmla="*/ 1305296 w 3882980"/>
                <a:gd name="connsiteY56" fmla="*/ 2745676 h 3894394"/>
                <a:gd name="connsiteX57" fmla="*/ 1306583 w 3882980"/>
                <a:gd name="connsiteY57" fmla="*/ 2732060 h 3894394"/>
                <a:gd name="connsiteX58" fmla="*/ 1323368 w 3882980"/>
                <a:gd name="connsiteY58" fmla="*/ 2622077 h 3894394"/>
                <a:gd name="connsiteX59" fmla="*/ 1330697 w 3882980"/>
                <a:gd name="connsiteY59" fmla="*/ 2476941 h 3894394"/>
                <a:gd name="connsiteX60" fmla="*/ 1330699 w 3882980"/>
                <a:gd name="connsiteY60" fmla="*/ 2476918 h 3894394"/>
                <a:gd name="connsiteX61" fmla="*/ 1324250 w 3882980"/>
                <a:gd name="connsiteY61" fmla="*/ 2340716 h 3894394"/>
                <a:gd name="connsiteX62" fmla="*/ 1323586 w 3882980"/>
                <a:gd name="connsiteY62" fmla="*/ 2336072 h 3894394"/>
                <a:gd name="connsiteX63" fmla="*/ 1323368 w 3882980"/>
                <a:gd name="connsiteY63" fmla="*/ 2331759 h 3894394"/>
                <a:gd name="connsiteX64" fmla="*/ 1317044 w 3882980"/>
                <a:gd name="connsiteY64" fmla="*/ 2290320 h 3894394"/>
                <a:gd name="connsiteX65" fmla="*/ 1310737 w 3882980"/>
                <a:gd name="connsiteY65" fmla="*/ 2246214 h 3894394"/>
                <a:gd name="connsiteX66" fmla="*/ 1310201 w 3882980"/>
                <a:gd name="connsiteY66" fmla="*/ 2245485 h 3894394"/>
                <a:gd name="connsiteX67" fmla="*/ 1301854 w 3882980"/>
                <a:gd name="connsiteY67" fmla="*/ 2190793 h 3894394"/>
                <a:gd name="connsiteX68" fmla="*/ 1088231 w 3882980"/>
                <a:gd name="connsiteY68" fmla="*/ 1683135 h 3894394"/>
                <a:gd name="connsiteX69" fmla="*/ 1063655 w 3882980"/>
                <a:gd name="connsiteY69" fmla="*/ 1650270 h 3894394"/>
                <a:gd name="connsiteX70" fmla="*/ 1063586 w 3882980"/>
                <a:gd name="connsiteY70" fmla="*/ 1649791 h 3894394"/>
                <a:gd name="connsiteX71" fmla="*/ 1043520 w 3882980"/>
                <a:gd name="connsiteY71" fmla="*/ 1620656 h 3894394"/>
                <a:gd name="connsiteX72" fmla="*/ 1025170 w 3882980"/>
                <a:gd name="connsiteY72" fmla="*/ 1598805 h 3894394"/>
                <a:gd name="connsiteX73" fmla="*/ 1006502 w 3882980"/>
                <a:gd name="connsiteY73" fmla="*/ 1573840 h 3894394"/>
                <a:gd name="connsiteX74" fmla="*/ 976303 w 3882980"/>
                <a:gd name="connsiteY74" fmla="*/ 1540613 h 3894394"/>
                <a:gd name="connsiteX75" fmla="*/ 951073 w 3882980"/>
                <a:gd name="connsiteY75" fmla="*/ 1510568 h 3894394"/>
                <a:gd name="connsiteX76" fmla="*/ 933153 w 3882980"/>
                <a:gd name="connsiteY76" fmla="*/ 1493136 h 3894394"/>
                <a:gd name="connsiteX77" fmla="*/ 914870 w 3882980"/>
                <a:gd name="connsiteY77" fmla="*/ 1473019 h 3894394"/>
                <a:gd name="connsiteX78" fmla="*/ 878412 w 3882980"/>
                <a:gd name="connsiteY78" fmla="*/ 1439885 h 3894394"/>
                <a:gd name="connsiteX79" fmla="*/ 848101 w 3882980"/>
                <a:gd name="connsiteY79" fmla="*/ 1410398 h 3894394"/>
                <a:gd name="connsiteX80" fmla="*/ 831275 w 3882980"/>
                <a:gd name="connsiteY80" fmla="*/ 1397044 h 3894394"/>
                <a:gd name="connsiteX81" fmla="*/ 814049 w 3882980"/>
                <a:gd name="connsiteY81" fmla="*/ 1381388 h 3894394"/>
                <a:gd name="connsiteX82" fmla="*/ 770820 w 3882980"/>
                <a:gd name="connsiteY82" fmla="*/ 1349062 h 3894394"/>
                <a:gd name="connsiteX83" fmla="*/ 735441 w 3882980"/>
                <a:gd name="connsiteY83" fmla="*/ 1320982 h 3894394"/>
                <a:gd name="connsiteX84" fmla="*/ 720310 w 3882980"/>
                <a:gd name="connsiteY84" fmla="*/ 1311290 h 3894394"/>
                <a:gd name="connsiteX85" fmla="*/ 704754 w 3882980"/>
                <a:gd name="connsiteY85" fmla="*/ 1299658 h 3894394"/>
                <a:gd name="connsiteX86" fmla="*/ 654114 w 3882980"/>
                <a:gd name="connsiteY86" fmla="*/ 1268893 h 3894394"/>
                <a:gd name="connsiteX87" fmla="*/ 613931 w 3882980"/>
                <a:gd name="connsiteY87" fmla="*/ 1243157 h 3894394"/>
                <a:gd name="connsiteX88" fmla="*/ 601024 w 3882980"/>
                <a:gd name="connsiteY88" fmla="*/ 1236641 h 3894394"/>
                <a:gd name="connsiteX89" fmla="*/ 587697 w 3882980"/>
                <a:gd name="connsiteY89" fmla="*/ 1228544 h 3894394"/>
                <a:gd name="connsiteX90" fmla="*/ 528670 w 3882980"/>
                <a:gd name="connsiteY90" fmla="*/ 1200109 h 3894394"/>
                <a:gd name="connsiteX91" fmla="*/ 484408 w 3882980"/>
                <a:gd name="connsiteY91" fmla="*/ 1177762 h 3894394"/>
                <a:gd name="connsiteX92" fmla="*/ 474192 w 3882980"/>
                <a:gd name="connsiteY92" fmla="*/ 1173866 h 3894394"/>
                <a:gd name="connsiteX93" fmla="*/ 463593 w 3882980"/>
                <a:gd name="connsiteY93" fmla="*/ 1168760 h 3894394"/>
                <a:gd name="connsiteX94" fmla="*/ 394231 w 3882980"/>
                <a:gd name="connsiteY94" fmla="*/ 1143373 h 3894394"/>
                <a:gd name="connsiteX95" fmla="*/ 347709 w 3882980"/>
                <a:gd name="connsiteY95" fmla="*/ 1125632 h 3894394"/>
                <a:gd name="connsiteX96" fmla="*/ 340584 w 3882980"/>
                <a:gd name="connsiteY96" fmla="*/ 1123738 h 3894394"/>
                <a:gd name="connsiteX97" fmla="*/ 333155 w 3882980"/>
                <a:gd name="connsiteY97" fmla="*/ 1121019 h 3894394"/>
                <a:gd name="connsiteX98" fmla="*/ 247806 w 3882980"/>
                <a:gd name="connsiteY98" fmla="*/ 1099074 h 3894394"/>
                <a:gd name="connsiteX99" fmla="*/ 204671 w 3882980"/>
                <a:gd name="connsiteY99" fmla="*/ 1087606 h 3894394"/>
                <a:gd name="connsiteX100" fmla="*/ 200973 w 3882980"/>
                <a:gd name="connsiteY100" fmla="*/ 1087032 h 3894394"/>
                <a:gd name="connsiteX101" fmla="*/ 197096 w 3882980"/>
                <a:gd name="connsiteY101" fmla="*/ 1086035 h 3894394"/>
                <a:gd name="connsiteX102" fmla="*/ 56150 w 3882980"/>
                <a:gd name="connsiteY102" fmla="*/ 1064524 h 3894394"/>
                <a:gd name="connsiteX103" fmla="*/ 56131 w 3882980"/>
                <a:gd name="connsiteY103" fmla="*/ 1064521 h 3894394"/>
                <a:gd name="connsiteX104" fmla="*/ 56130 w 3882980"/>
                <a:gd name="connsiteY104" fmla="*/ 1064521 h 3894394"/>
                <a:gd name="connsiteX105" fmla="*/ 31567 w 3882980"/>
                <a:gd name="connsiteY105" fmla="*/ 1063281 h 3894394"/>
                <a:gd name="connsiteX106" fmla="*/ 132271 w 3882980"/>
                <a:gd name="connsiteY106" fmla="*/ 1058196 h 3894394"/>
                <a:gd name="connsiteX107" fmla="*/ 1465309 w 3882980"/>
                <a:gd name="connsiteY107" fmla="*/ 424076 h 3894394"/>
                <a:gd name="connsiteX108" fmla="*/ 1534696 w 3882980"/>
                <a:gd name="connsiteY108" fmla="*/ 347731 h 3894394"/>
                <a:gd name="connsiteX109" fmla="*/ 1567181 w 3882980"/>
                <a:gd name="connsiteY109" fmla="*/ 318369 h 3894394"/>
                <a:gd name="connsiteX110" fmla="*/ 2463253 w 3882980"/>
                <a:gd name="connsiteY110" fmla="*/ 0 h 389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882980" h="3894394">
                  <a:moveTo>
                    <a:pt x="2463253" y="0"/>
                  </a:moveTo>
                  <a:cubicBezTo>
                    <a:pt x="2826593" y="0"/>
                    <a:pt x="3189933" y="138610"/>
                    <a:pt x="3467152" y="415829"/>
                  </a:cubicBezTo>
                  <a:cubicBezTo>
                    <a:pt x="4021590" y="970267"/>
                    <a:pt x="4021590" y="1869188"/>
                    <a:pt x="3467152" y="2423626"/>
                  </a:cubicBezTo>
                  <a:lnTo>
                    <a:pt x="3401021" y="2483400"/>
                  </a:lnTo>
                  <a:lnTo>
                    <a:pt x="3402698" y="2485077"/>
                  </a:lnTo>
                  <a:lnTo>
                    <a:pt x="3292491" y="2590150"/>
                  </a:lnTo>
                  <a:cubicBezTo>
                    <a:pt x="2458911" y="3347781"/>
                    <a:pt x="1369834" y="3829270"/>
                    <a:pt x="169773" y="3890101"/>
                  </a:cubicBezTo>
                  <a:lnTo>
                    <a:pt x="0" y="3894394"/>
                  </a:lnTo>
                  <a:lnTo>
                    <a:pt x="0" y="3892149"/>
                  </a:lnTo>
                  <a:lnTo>
                    <a:pt x="56130" y="3889315"/>
                  </a:lnTo>
                  <a:lnTo>
                    <a:pt x="56131" y="3889315"/>
                  </a:lnTo>
                  <a:cubicBezTo>
                    <a:pt x="100875" y="3884771"/>
                    <a:pt x="145005" y="3878149"/>
                    <a:pt x="188423" y="3869548"/>
                  </a:cubicBezTo>
                  <a:lnTo>
                    <a:pt x="192894" y="3868442"/>
                  </a:lnTo>
                  <a:lnTo>
                    <a:pt x="197096" y="3867801"/>
                  </a:lnTo>
                  <a:lnTo>
                    <a:pt x="237113" y="3857512"/>
                  </a:lnTo>
                  <a:lnTo>
                    <a:pt x="316441" y="3837902"/>
                  </a:lnTo>
                  <a:lnTo>
                    <a:pt x="325050" y="3834901"/>
                  </a:lnTo>
                  <a:lnTo>
                    <a:pt x="333155" y="3832817"/>
                  </a:lnTo>
                  <a:lnTo>
                    <a:pt x="375837" y="3817195"/>
                  </a:lnTo>
                  <a:lnTo>
                    <a:pt x="439598" y="3794966"/>
                  </a:lnTo>
                  <a:lnTo>
                    <a:pt x="451950" y="3789337"/>
                  </a:lnTo>
                  <a:lnTo>
                    <a:pt x="463593" y="3785076"/>
                  </a:lnTo>
                  <a:lnTo>
                    <a:pt x="503706" y="3765753"/>
                  </a:lnTo>
                  <a:lnTo>
                    <a:pt x="557305" y="3741328"/>
                  </a:lnTo>
                  <a:lnTo>
                    <a:pt x="572951" y="3732395"/>
                  </a:lnTo>
                  <a:lnTo>
                    <a:pt x="587697" y="3725292"/>
                  </a:lnTo>
                  <a:lnTo>
                    <a:pt x="623617" y="3703470"/>
                  </a:lnTo>
                  <a:lnTo>
                    <a:pt x="668975" y="3677575"/>
                  </a:lnTo>
                  <a:lnTo>
                    <a:pt x="687409" y="3664716"/>
                  </a:lnTo>
                  <a:lnTo>
                    <a:pt x="704754" y="3654178"/>
                  </a:lnTo>
                  <a:lnTo>
                    <a:pt x="735892" y="3630894"/>
                  </a:lnTo>
                  <a:lnTo>
                    <a:pt x="774019" y="3604296"/>
                  </a:lnTo>
                  <a:lnTo>
                    <a:pt x="794679" y="3586934"/>
                  </a:lnTo>
                  <a:lnTo>
                    <a:pt x="814049" y="3572449"/>
                  </a:lnTo>
                  <a:lnTo>
                    <a:pt x="840257" y="3548630"/>
                  </a:lnTo>
                  <a:lnTo>
                    <a:pt x="871850" y="3522078"/>
                  </a:lnTo>
                  <a:lnTo>
                    <a:pt x="894120" y="3499675"/>
                  </a:lnTo>
                  <a:lnTo>
                    <a:pt x="914870" y="3480817"/>
                  </a:lnTo>
                  <a:lnTo>
                    <a:pt x="936240" y="3457304"/>
                  </a:lnTo>
                  <a:lnTo>
                    <a:pt x="961880" y="3431511"/>
                  </a:lnTo>
                  <a:lnTo>
                    <a:pt x="985092" y="3403553"/>
                  </a:lnTo>
                  <a:lnTo>
                    <a:pt x="1006502" y="3379996"/>
                  </a:lnTo>
                  <a:lnTo>
                    <a:pt x="1023288" y="3357548"/>
                  </a:lnTo>
                  <a:lnTo>
                    <a:pt x="1043520" y="3333180"/>
                  </a:lnTo>
                  <a:lnTo>
                    <a:pt x="1066952" y="3299157"/>
                  </a:lnTo>
                  <a:lnTo>
                    <a:pt x="1088231" y="3270701"/>
                  </a:lnTo>
                  <a:lnTo>
                    <a:pt x="1100808" y="3249999"/>
                  </a:lnTo>
                  <a:lnTo>
                    <a:pt x="1116182" y="3227676"/>
                  </a:lnTo>
                  <a:lnTo>
                    <a:pt x="1125020" y="3210144"/>
                  </a:lnTo>
                  <a:lnTo>
                    <a:pt x="1159345" y="3153644"/>
                  </a:lnTo>
                  <a:cubicBezTo>
                    <a:pt x="1181201" y="3113411"/>
                    <a:pt x="1201168" y="3072003"/>
                    <a:pt x="1219129" y="3029540"/>
                  </a:cubicBezTo>
                  <a:lnTo>
                    <a:pt x="1224034" y="3013738"/>
                  </a:lnTo>
                  <a:lnTo>
                    <a:pt x="1232222" y="2997496"/>
                  </a:lnTo>
                  <a:lnTo>
                    <a:pt x="1277340" y="2842015"/>
                  </a:lnTo>
                  <a:lnTo>
                    <a:pt x="1301854" y="2763043"/>
                  </a:lnTo>
                  <a:lnTo>
                    <a:pt x="1303627" y="2751426"/>
                  </a:lnTo>
                  <a:lnTo>
                    <a:pt x="1305296" y="2745676"/>
                  </a:lnTo>
                  <a:lnTo>
                    <a:pt x="1306583" y="2732060"/>
                  </a:lnTo>
                  <a:lnTo>
                    <a:pt x="1323368" y="2622077"/>
                  </a:lnTo>
                  <a:lnTo>
                    <a:pt x="1330697" y="2476941"/>
                  </a:lnTo>
                  <a:lnTo>
                    <a:pt x="1330699" y="2476918"/>
                  </a:lnTo>
                  <a:cubicBezTo>
                    <a:pt x="1330699" y="2430975"/>
                    <a:pt x="1328517" y="2385542"/>
                    <a:pt x="1324250" y="2340716"/>
                  </a:cubicBezTo>
                  <a:lnTo>
                    <a:pt x="1323586" y="2336072"/>
                  </a:lnTo>
                  <a:lnTo>
                    <a:pt x="1323368" y="2331759"/>
                  </a:lnTo>
                  <a:lnTo>
                    <a:pt x="1317044" y="2290320"/>
                  </a:lnTo>
                  <a:lnTo>
                    <a:pt x="1310737" y="2246214"/>
                  </a:lnTo>
                  <a:lnTo>
                    <a:pt x="1310201" y="2245485"/>
                  </a:lnTo>
                  <a:lnTo>
                    <a:pt x="1301854" y="2190793"/>
                  </a:lnTo>
                  <a:cubicBezTo>
                    <a:pt x="1264030" y="2005952"/>
                    <a:pt x="1190285" y="1834195"/>
                    <a:pt x="1088231" y="1683135"/>
                  </a:cubicBezTo>
                  <a:lnTo>
                    <a:pt x="1063655" y="1650270"/>
                  </a:lnTo>
                  <a:lnTo>
                    <a:pt x="1063586" y="1649791"/>
                  </a:lnTo>
                  <a:lnTo>
                    <a:pt x="1043520" y="1620656"/>
                  </a:lnTo>
                  <a:lnTo>
                    <a:pt x="1025170" y="1598805"/>
                  </a:lnTo>
                  <a:lnTo>
                    <a:pt x="1006502" y="1573840"/>
                  </a:lnTo>
                  <a:lnTo>
                    <a:pt x="976303" y="1540613"/>
                  </a:lnTo>
                  <a:lnTo>
                    <a:pt x="951073" y="1510568"/>
                  </a:lnTo>
                  <a:lnTo>
                    <a:pt x="933153" y="1493136"/>
                  </a:lnTo>
                  <a:lnTo>
                    <a:pt x="914870" y="1473019"/>
                  </a:lnTo>
                  <a:lnTo>
                    <a:pt x="878412" y="1439885"/>
                  </a:lnTo>
                  <a:lnTo>
                    <a:pt x="848101" y="1410398"/>
                  </a:lnTo>
                  <a:lnTo>
                    <a:pt x="831275" y="1397044"/>
                  </a:lnTo>
                  <a:lnTo>
                    <a:pt x="814049" y="1381388"/>
                  </a:lnTo>
                  <a:lnTo>
                    <a:pt x="770820" y="1349062"/>
                  </a:lnTo>
                  <a:lnTo>
                    <a:pt x="735441" y="1320982"/>
                  </a:lnTo>
                  <a:lnTo>
                    <a:pt x="720310" y="1311290"/>
                  </a:lnTo>
                  <a:lnTo>
                    <a:pt x="704754" y="1299658"/>
                  </a:lnTo>
                  <a:lnTo>
                    <a:pt x="654114" y="1268893"/>
                  </a:lnTo>
                  <a:lnTo>
                    <a:pt x="613931" y="1243157"/>
                  </a:lnTo>
                  <a:lnTo>
                    <a:pt x="601024" y="1236641"/>
                  </a:lnTo>
                  <a:lnTo>
                    <a:pt x="587697" y="1228544"/>
                  </a:lnTo>
                  <a:lnTo>
                    <a:pt x="528670" y="1200109"/>
                  </a:lnTo>
                  <a:lnTo>
                    <a:pt x="484408" y="1177762"/>
                  </a:lnTo>
                  <a:lnTo>
                    <a:pt x="474192" y="1173866"/>
                  </a:lnTo>
                  <a:lnTo>
                    <a:pt x="463593" y="1168760"/>
                  </a:lnTo>
                  <a:lnTo>
                    <a:pt x="394231" y="1143373"/>
                  </a:lnTo>
                  <a:lnTo>
                    <a:pt x="347709" y="1125632"/>
                  </a:lnTo>
                  <a:lnTo>
                    <a:pt x="340584" y="1123738"/>
                  </a:lnTo>
                  <a:lnTo>
                    <a:pt x="333155" y="1121019"/>
                  </a:lnTo>
                  <a:lnTo>
                    <a:pt x="247806" y="1099074"/>
                  </a:lnTo>
                  <a:lnTo>
                    <a:pt x="204671" y="1087606"/>
                  </a:lnTo>
                  <a:lnTo>
                    <a:pt x="200973" y="1087032"/>
                  </a:lnTo>
                  <a:lnTo>
                    <a:pt x="197096" y="1086035"/>
                  </a:lnTo>
                  <a:lnTo>
                    <a:pt x="56150" y="1064524"/>
                  </a:lnTo>
                  <a:lnTo>
                    <a:pt x="56131" y="1064521"/>
                  </a:lnTo>
                  <a:lnTo>
                    <a:pt x="56130" y="1064521"/>
                  </a:lnTo>
                  <a:lnTo>
                    <a:pt x="31567" y="1063281"/>
                  </a:lnTo>
                  <a:lnTo>
                    <a:pt x="132271" y="1058196"/>
                  </a:lnTo>
                  <a:cubicBezTo>
                    <a:pt x="650885" y="1005528"/>
                    <a:pt x="1116340" y="773045"/>
                    <a:pt x="1465309" y="424076"/>
                  </a:cubicBezTo>
                  <a:lnTo>
                    <a:pt x="1534696" y="347731"/>
                  </a:lnTo>
                  <a:lnTo>
                    <a:pt x="1567181" y="318369"/>
                  </a:lnTo>
                  <a:cubicBezTo>
                    <a:pt x="1827409" y="106123"/>
                    <a:pt x="2145331" y="0"/>
                    <a:pt x="2463253" y="0"/>
                  </a:cubicBezTo>
                  <a:close/>
                </a:path>
              </a:pathLst>
            </a:custGeom>
            <a:solidFill>
              <a:srgbClr val="B3242E"/>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7" name="Freeform 40">
              <a:extLst>
                <a:ext uri="{FF2B5EF4-FFF2-40B4-BE49-F238E27FC236}">
                  <a16:creationId xmlns:a16="http://schemas.microsoft.com/office/drawing/2014/main" id="{052FBCAE-F4CC-4DAE-B8FE-43B177BB2094}"/>
                </a:ext>
              </a:extLst>
            </p:cNvPr>
            <p:cNvSpPr/>
            <p:nvPr/>
          </p:nvSpPr>
          <p:spPr>
            <a:xfrm>
              <a:off x="4295707" y="4777083"/>
              <a:ext cx="2455727" cy="1683875"/>
            </a:xfrm>
            <a:custGeom>
              <a:avLst/>
              <a:gdLst>
                <a:gd name="connsiteX0" fmla="*/ 2044653 w 4911454"/>
                <a:gd name="connsiteY0" fmla="*/ 0 h 3367750"/>
                <a:gd name="connsiteX1" fmla="*/ 2085828 w 4911454"/>
                <a:gd name="connsiteY1" fmla="*/ 37422 h 3367750"/>
                <a:gd name="connsiteX2" fmla="*/ 3487694 w 4911454"/>
                <a:gd name="connsiteY2" fmla="*/ 540679 h 3367750"/>
                <a:gd name="connsiteX3" fmla="*/ 3612326 w 4911454"/>
                <a:gd name="connsiteY3" fmla="*/ 534386 h 3367750"/>
                <a:gd name="connsiteX4" fmla="*/ 3636886 w 4911454"/>
                <a:gd name="connsiteY4" fmla="*/ 535626 h 3367750"/>
                <a:gd name="connsiteX5" fmla="*/ 4911454 w 4911454"/>
                <a:gd name="connsiteY5" fmla="*/ 1948023 h 3367750"/>
                <a:gd name="connsiteX6" fmla="*/ 3491727 w 4911454"/>
                <a:gd name="connsiteY6" fmla="*/ 3367750 h 3367750"/>
                <a:gd name="connsiteX7" fmla="*/ 3402699 w 4911454"/>
                <a:gd name="connsiteY7" fmla="*/ 3363254 h 3367750"/>
                <a:gd name="connsiteX8" fmla="*/ 3402699 w 4911454"/>
                <a:gd name="connsiteY8" fmla="*/ 3365499 h 3367750"/>
                <a:gd name="connsiteX9" fmla="*/ 3232925 w 4911454"/>
                <a:gd name="connsiteY9" fmla="*/ 3361206 h 3367750"/>
                <a:gd name="connsiteX10" fmla="*/ 110207 w 4911454"/>
                <a:gd name="connsiteY10" fmla="*/ 2061255 h 3367750"/>
                <a:gd name="connsiteX11" fmla="*/ 0 w 4911454"/>
                <a:gd name="connsiteY11" fmla="*/ 1956182 h 3367750"/>
                <a:gd name="connsiteX12" fmla="*/ 1676 w 4911454"/>
                <a:gd name="connsiteY12" fmla="*/ 1954506 h 3367750"/>
                <a:gd name="connsiteX13" fmla="*/ 38047 w 4911454"/>
                <a:gd name="connsiteY13" fmla="*/ 1987380 h 3367750"/>
                <a:gd name="connsiteX14" fmla="*/ 43370 w 4911454"/>
                <a:gd name="connsiteY14" fmla="*/ 1992192 h 3367750"/>
                <a:gd name="connsiteX15" fmla="*/ 43371 w 4911454"/>
                <a:gd name="connsiteY15" fmla="*/ 1992193 h 3367750"/>
                <a:gd name="connsiteX16" fmla="*/ 43391 w 4911454"/>
                <a:gd name="connsiteY16" fmla="*/ 1992207 h 3367750"/>
                <a:gd name="connsiteX17" fmla="*/ 150892 w 4911454"/>
                <a:gd name="connsiteY17" fmla="*/ 2071759 h 3367750"/>
                <a:gd name="connsiteX18" fmla="*/ 154833 w 4911454"/>
                <a:gd name="connsiteY18" fmla="*/ 2074138 h 3367750"/>
                <a:gd name="connsiteX19" fmla="*/ 158261 w 4911454"/>
                <a:gd name="connsiteY19" fmla="*/ 2076658 h 3367750"/>
                <a:gd name="connsiteX20" fmla="*/ 193876 w 4911454"/>
                <a:gd name="connsiteY20" fmla="*/ 2097704 h 3367750"/>
                <a:gd name="connsiteX21" fmla="*/ 263791 w 4911454"/>
                <a:gd name="connsiteY21" fmla="*/ 2139904 h 3367750"/>
                <a:gd name="connsiteX22" fmla="*/ 271995 w 4911454"/>
                <a:gd name="connsiteY22" fmla="*/ 2143867 h 3367750"/>
                <a:gd name="connsiteX23" fmla="*/ 279207 w 4911454"/>
                <a:gd name="connsiteY23" fmla="*/ 2148129 h 3367750"/>
                <a:gd name="connsiteX24" fmla="*/ 320478 w 4911454"/>
                <a:gd name="connsiteY24" fmla="*/ 2167283 h 3367750"/>
                <a:gd name="connsiteX25" fmla="*/ 381237 w 4911454"/>
                <a:gd name="connsiteY25" fmla="*/ 2196629 h 3367750"/>
                <a:gd name="connsiteX26" fmla="*/ 393942 w 4911454"/>
                <a:gd name="connsiteY26" fmla="*/ 2201380 h 3367750"/>
                <a:gd name="connsiteX27" fmla="*/ 405199 w 4911454"/>
                <a:gd name="connsiteY27" fmla="*/ 2206604 h 3367750"/>
                <a:gd name="connsiteX28" fmla="*/ 447269 w 4911454"/>
                <a:gd name="connsiteY28" fmla="*/ 2221320 h 3367750"/>
                <a:gd name="connsiteX29" fmla="*/ 502397 w 4911454"/>
                <a:gd name="connsiteY29" fmla="*/ 2241933 h 3367750"/>
                <a:gd name="connsiteX30" fmla="*/ 519762 w 4911454"/>
                <a:gd name="connsiteY30" fmla="*/ 2246676 h 3367750"/>
                <a:gd name="connsiteX31" fmla="*/ 535228 w 4911454"/>
                <a:gd name="connsiteY31" fmla="*/ 2252086 h 3367750"/>
                <a:gd name="connsiteX32" fmla="*/ 576099 w 4911454"/>
                <a:gd name="connsiteY32" fmla="*/ 2262064 h 3367750"/>
                <a:gd name="connsiteX33" fmla="*/ 626439 w 4911454"/>
                <a:gd name="connsiteY33" fmla="*/ 2275815 h 3367750"/>
                <a:gd name="connsiteX34" fmla="*/ 648548 w 4911454"/>
                <a:gd name="connsiteY34" fmla="*/ 2279753 h 3367750"/>
                <a:gd name="connsiteX35" fmla="*/ 668284 w 4911454"/>
                <a:gd name="connsiteY35" fmla="*/ 2284572 h 3367750"/>
                <a:gd name="connsiteX36" fmla="*/ 706805 w 4911454"/>
                <a:gd name="connsiteY36" fmla="*/ 2290131 h 3367750"/>
                <a:gd name="connsiteX37" fmla="*/ 752533 w 4911454"/>
                <a:gd name="connsiteY37" fmla="*/ 2298277 h 3367750"/>
                <a:gd name="connsiteX38" fmla="*/ 779394 w 4911454"/>
                <a:gd name="connsiteY38" fmla="*/ 2300606 h 3367750"/>
                <a:gd name="connsiteX39" fmla="*/ 803359 w 4911454"/>
                <a:gd name="connsiteY39" fmla="*/ 2304064 h 3367750"/>
                <a:gd name="connsiteX40" fmla="*/ 838770 w 4911454"/>
                <a:gd name="connsiteY40" fmla="*/ 2305755 h 3367750"/>
                <a:gd name="connsiteX41" fmla="*/ 879846 w 4911454"/>
                <a:gd name="connsiteY41" fmla="*/ 2309317 h 3367750"/>
                <a:gd name="connsiteX42" fmla="*/ 911406 w 4911454"/>
                <a:gd name="connsiteY42" fmla="*/ 2309223 h 3367750"/>
                <a:gd name="connsiteX43" fmla="*/ 939444 w 4911454"/>
                <a:gd name="connsiteY43" fmla="*/ 2310562 h 3367750"/>
                <a:gd name="connsiteX44" fmla="*/ 971216 w 4911454"/>
                <a:gd name="connsiteY44" fmla="*/ 2309045 h 3367750"/>
                <a:gd name="connsiteX45" fmla="*/ 1007548 w 4911454"/>
                <a:gd name="connsiteY45" fmla="*/ 2308936 h 3367750"/>
                <a:gd name="connsiteX46" fmla="*/ 1043695 w 4911454"/>
                <a:gd name="connsiteY46" fmla="*/ 2305584 h 3367750"/>
                <a:gd name="connsiteX47" fmla="*/ 1075528 w 4911454"/>
                <a:gd name="connsiteY47" fmla="*/ 2304064 h 3367750"/>
                <a:gd name="connsiteX48" fmla="*/ 1103304 w 4911454"/>
                <a:gd name="connsiteY48" fmla="*/ 2300056 h 3367750"/>
                <a:gd name="connsiteX49" fmla="*/ 1134806 w 4911454"/>
                <a:gd name="connsiteY49" fmla="*/ 2297134 h 3367750"/>
                <a:gd name="connsiteX50" fmla="*/ 1175388 w 4911454"/>
                <a:gd name="connsiteY50" fmla="*/ 2289654 h 3367750"/>
                <a:gd name="connsiteX51" fmla="*/ 1210603 w 4911454"/>
                <a:gd name="connsiteY51" fmla="*/ 2284572 h 3367750"/>
                <a:gd name="connsiteX52" fmla="*/ 1234166 w 4911454"/>
                <a:gd name="connsiteY52" fmla="*/ 2278819 h 3367750"/>
                <a:gd name="connsiteX53" fmla="*/ 1260789 w 4911454"/>
                <a:gd name="connsiteY53" fmla="*/ 2273912 h 3367750"/>
                <a:gd name="connsiteX54" fmla="*/ 1305641 w 4911454"/>
                <a:gd name="connsiteY54" fmla="*/ 2261368 h 3367750"/>
                <a:gd name="connsiteX55" fmla="*/ 1343659 w 4911454"/>
                <a:gd name="connsiteY55" fmla="*/ 2252086 h 3367750"/>
                <a:gd name="connsiteX56" fmla="*/ 1362914 w 4911454"/>
                <a:gd name="connsiteY56" fmla="*/ 2245351 h 3367750"/>
                <a:gd name="connsiteX57" fmla="*/ 1384665 w 4911454"/>
                <a:gd name="connsiteY57" fmla="*/ 2239268 h 3367750"/>
                <a:gd name="connsiteX58" fmla="*/ 1433669 w 4911454"/>
                <a:gd name="connsiteY58" fmla="*/ 2220602 h 3367750"/>
                <a:gd name="connsiteX59" fmla="*/ 1473688 w 4911454"/>
                <a:gd name="connsiteY59" fmla="*/ 2206604 h 3367750"/>
                <a:gd name="connsiteX60" fmla="*/ 1488652 w 4911454"/>
                <a:gd name="connsiteY60" fmla="*/ 2199659 h 3367750"/>
                <a:gd name="connsiteX61" fmla="*/ 1505603 w 4911454"/>
                <a:gd name="connsiteY61" fmla="*/ 2193203 h 3367750"/>
                <a:gd name="connsiteX62" fmla="*/ 1558831 w 4911454"/>
                <a:gd name="connsiteY62" fmla="*/ 2167087 h 3367750"/>
                <a:gd name="connsiteX63" fmla="*/ 1599680 w 4911454"/>
                <a:gd name="connsiteY63" fmla="*/ 2148129 h 3367750"/>
                <a:gd name="connsiteX64" fmla="*/ 1610474 w 4911454"/>
                <a:gd name="connsiteY64" fmla="*/ 2141750 h 3367750"/>
                <a:gd name="connsiteX65" fmla="*/ 1622771 w 4911454"/>
                <a:gd name="connsiteY65" fmla="*/ 2135717 h 3367750"/>
                <a:gd name="connsiteX66" fmla="*/ 1680914 w 4911454"/>
                <a:gd name="connsiteY66" fmla="*/ 2100125 h 3367750"/>
                <a:gd name="connsiteX67" fmla="*/ 1720626 w 4911454"/>
                <a:gd name="connsiteY67" fmla="*/ 2076658 h 3367750"/>
                <a:gd name="connsiteX68" fmla="*/ 1727473 w 4911454"/>
                <a:gd name="connsiteY68" fmla="*/ 2071624 h 3367750"/>
                <a:gd name="connsiteX69" fmla="*/ 1735338 w 4911454"/>
                <a:gd name="connsiteY69" fmla="*/ 2066810 h 3367750"/>
                <a:gd name="connsiteX70" fmla="*/ 1801558 w 4911454"/>
                <a:gd name="connsiteY70" fmla="*/ 2017158 h 3367750"/>
                <a:gd name="connsiteX71" fmla="*/ 1835516 w 4911454"/>
                <a:gd name="connsiteY71" fmla="*/ 1992193 h 3367750"/>
                <a:gd name="connsiteX72" fmla="*/ 1838737 w 4911454"/>
                <a:gd name="connsiteY72" fmla="*/ 1989282 h 3367750"/>
                <a:gd name="connsiteX73" fmla="*/ 1842472 w 4911454"/>
                <a:gd name="connsiteY73" fmla="*/ 1986481 h 3367750"/>
                <a:gd name="connsiteX74" fmla="*/ 1943022 w 4911454"/>
                <a:gd name="connsiteY74" fmla="*/ 1895022 h 3367750"/>
                <a:gd name="connsiteX75" fmla="*/ 1943342 w 4911454"/>
                <a:gd name="connsiteY75" fmla="*/ 1894733 h 3367750"/>
                <a:gd name="connsiteX76" fmla="*/ 1943631 w 4911454"/>
                <a:gd name="connsiteY76" fmla="*/ 1894413 h 3367750"/>
                <a:gd name="connsiteX77" fmla="*/ 2035090 w 4911454"/>
                <a:gd name="connsiteY77" fmla="*/ 1793863 h 3367750"/>
                <a:gd name="connsiteX78" fmla="*/ 2037890 w 4911454"/>
                <a:gd name="connsiteY78" fmla="*/ 1790128 h 3367750"/>
                <a:gd name="connsiteX79" fmla="*/ 2040802 w 4911454"/>
                <a:gd name="connsiteY79" fmla="*/ 1786907 h 3367750"/>
                <a:gd name="connsiteX80" fmla="*/ 2065765 w 4911454"/>
                <a:gd name="connsiteY80" fmla="*/ 1752952 h 3367750"/>
                <a:gd name="connsiteX81" fmla="*/ 2092361 w 4911454"/>
                <a:gd name="connsiteY81" fmla="*/ 1717481 h 3367750"/>
                <a:gd name="connsiteX82" fmla="*/ 2092497 w 4911454"/>
                <a:gd name="connsiteY82" fmla="*/ 1716591 h 3367750"/>
                <a:gd name="connsiteX83" fmla="*/ 2125267 w 4911454"/>
                <a:gd name="connsiteY83" fmla="*/ 1672017 h 3367750"/>
                <a:gd name="connsiteX84" fmla="*/ 2333181 w 4911454"/>
                <a:gd name="connsiteY84" fmla="*/ 1161994 h 3367750"/>
                <a:gd name="connsiteX85" fmla="*/ 2339042 w 4911454"/>
                <a:gd name="connsiteY85" fmla="*/ 1121377 h 3367750"/>
                <a:gd name="connsiteX86" fmla="*/ 2339330 w 4911454"/>
                <a:gd name="connsiteY86" fmla="*/ 1120992 h 3367750"/>
                <a:gd name="connsiteX87" fmla="*/ 2345743 w 4911454"/>
                <a:gd name="connsiteY87" fmla="*/ 1086197 h 3367750"/>
                <a:gd name="connsiteX88" fmla="*/ 2348216 w 4911454"/>
                <a:gd name="connsiteY88" fmla="*/ 1057808 h 3367750"/>
                <a:gd name="connsiteX89" fmla="*/ 2352673 w 4911454"/>
                <a:gd name="connsiteY89" fmla="*/ 1026919 h 3367750"/>
                <a:gd name="connsiteX90" fmla="*/ 2354817 w 4911454"/>
                <a:gd name="connsiteY90" fmla="*/ 982021 h 3367750"/>
                <a:gd name="connsiteX91" fmla="*/ 2358217 w 4911454"/>
                <a:gd name="connsiteY91" fmla="*/ 942984 h 3367750"/>
                <a:gd name="connsiteX92" fmla="*/ 2357873 w 4911454"/>
                <a:gd name="connsiteY92" fmla="*/ 918016 h 3367750"/>
                <a:gd name="connsiteX93" fmla="*/ 2359170 w 4911454"/>
                <a:gd name="connsiteY93" fmla="*/ 890835 h 3367750"/>
                <a:gd name="connsiteX94" fmla="*/ 2356819 w 4911454"/>
                <a:gd name="connsiteY94" fmla="*/ 841576 h 3367750"/>
                <a:gd name="connsiteX95" fmla="*/ 2356236 w 4911454"/>
                <a:gd name="connsiteY95" fmla="*/ 799340 h 3367750"/>
                <a:gd name="connsiteX96" fmla="*/ 2353784 w 4911454"/>
                <a:gd name="connsiteY96" fmla="*/ 778024 h 3367750"/>
                <a:gd name="connsiteX97" fmla="*/ 2352673 w 4911454"/>
                <a:gd name="connsiteY97" fmla="*/ 754750 h 3367750"/>
                <a:gd name="connsiteX98" fmla="*/ 2344957 w 4911454"/>
                <a:gd name="connsiteY98" fmla="*/ 701277 h 3367750"/>
                <a:gd name="connsiteX99" fmla="*/ 2339801 w 4911454"/>
                <a:gd name="connsiteY99" fmla="*/ 656451 h 3367750"/>
                <a:gd name="connsiteX100" fmla="*/ 2335958 w 4911454"/>
                <a:gd name="connsiteY100" fmla="*/ 638916 h 3367750"/>
                <a:gd name="connsiteX101" fmla="*/ 2333181 w 4911454"/>
                <a:gd name="connsiteY101" fmla="*/ 619675 h 3367750"/>
                <a:gd name="connsiteX102" fmla="*/ 2319115 w 4911454"/>
                <a:gd name="connsiteY102" fmla="*/ 562065 h 3367750"/>
                <a:gd name="connsiteX103" fmla="*/ 2308910 w 4911454"/>
                <a:gd name="connsiteY103" fmla="*/ 515501 h 3367750"/>
                <a:gd name="connsiteX104" fmla="*/ 2304396 w 4911454"/>
                <a:gd name="connsiteY104" fmla="*/ 501780 h 3367750"/>
                <a:gd name="connsiteX105" fmla="*/ 2300695 w 4911454"/>
                <a:gd name="connsiteY105" fmla="*/ 486619 h 3367750"/>
                <a:gd name="connsiteX106" fmla="*/ 2279045 w 4911454"/>
                <a:gd name="connsiteY106" fmla="*/ 424724 h 3367750"/>
                <a:gd name="connsiteX107" fmla="*/ 2263565 w 4911454"/>
                <a:gd name="connsiteY107" fmla="*/ 377672 h 3367750"/>
                <a:gd name="connsiteX108" fmla="*/ 2259101 w 4911454"/>
                <a:gd name="connsiteY108" fmla="*/ 367704 h 3367750"/>
                <a:gd name="connsiteX109" fmla="*/ 2255213 w 4911454"/>
                <a:gd name="connsiteY109" fmla="*/ 356590 h 3367750"/>
                <a:gd name="connsiteX110" fmla="*/ 2224095 w 4911454"/>
                <a:gd name="connsiteY110" fmla="*/ 289542 h 3367750"/>
                <a:gd name="connsiteX111" fmla="*/ 2203765 w 4911454"/>
                <a:gd name="connsiteY111" fmla="*/ 244150 h 3367750"/>
                <a:gd name="connsiteX112" fmla="*/ 2200071 w 4911454"/>
                <a:gd name="connsiteY112" fmla="*/ 237780 h 3367750"/>
                <a:gd name="connsiteX113" fmla="*/ 2196737 w 4911454"/>
                <a:gd name="connsiteY113" fmla="*/ 230598 h 3367750"/>
                <a:gd name="connsiteX114" fmla="*/ 2151877 w 4911454"/>
                <a:gd name="connsiteY114" fmla="*/ 154684 h 3367750"/>
                <a:gd name="connsiteX115" fmla="*/ 2129511 w 4911454"/>
                <a:gd name="connsiteY115" fmla="*/ 116118 h 3367750"/>
                <a:gd name="connsiteX116" fmla="*/ 2127305 w 4911454"/>
                <a:gd name="connsiteY116" fmla="*/ 113101 h 3367750"/>
                <a:gd name="connsiteX117" fmla="*/ 2125267 w 4911454"/>
                <a:gd name="connsiteY117" fmla="*/ 109652 h 336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911454" h="3367750">
                  <a:moveTo>
                    <a:pt x="2044653" y="0"/>
                  </a:moveTo>
                  <a:lnTo>
                    <a:pt x="2085828" y="37422"/>
                  </a:lnTo>
                  <a:cubicBezTo>
                    <a:pt x="2466787" y="351817"/>
                    <a:pt x="2955185" y="540679"/>
                    <a:pt x="3487694" y="540679"/>
                  </a:cubicBezTo>
                  <a:lnTo>
                    <a:pt x="3612326" y="534386"/>
                  </a:lnTo>
                  <a:lnTo>
                    <a:pt x="3636886" y="535626"/>
                  </a:lnTo>
                  <a:cubicBezTo>
                    <a:pt x="4352792" y="608330"/>
                    <a:pt x="4911454" y="1212935"/>
                    <a:pt x="4911454" y="1948023"/>
                  </a:cubicBezTo>
                  <a:cubicBezTo>
                    <a:pt x="4911454" y="2732117"/>
                    <a:pt x="4275821" y="3367750"/>
                    <a:pt x="3491727" y="3367750"/>
                  </a:cubicBezTo>
                  <a:lnTo>
                    <a:pt x="3402699" y="3363254"/>
                  </a:lnTo>
                  <a:lnTo>
                    <a:pt x="3402699" y="3365499"/>
                  </a:lnTo>
                  <a:lnTo>
                    <a:pt x="3232925" y="3361206"/>
                  </a:lnTo>
                  <a:cubicBezTo>
                    <a:pt x="2032864" y="3300375"/>
                    <a:pt x="943787" y="2818886"/>
                    <a:pt x="110207" y="2061255"/>
                  </a:cubicBezTo>
                  <a:lnTo>
                    <a:pt x="0" y="1956182"/>
                  </a:lnTo>
                  <a:lnTo>
                    <a:pt x="1676" y="1954506"/>
                  </a:lnTo>
                  <a:lnTo>
                    <a:pt x="38047" y="1987380"/>
                  </a:lnTo>
                  <a:lnTo>
                    <a:pt x="43370" y="1992192"/>
                  </a:lnTo>
                  <a:lnTo>
                    <a:pt x="43371" y="1992193"/>
                  </a:lnTo>
                  <a:lnTo>
                    <a:pt x="43391" y="1992207"/>
                  </a:lnTo>
                  <a:lnTo>
                    <a:pt x="150892" y="2071759"/>
                  </a:lnTo>
                  <a:lnTo>
                    <a:pt x="154833" y="2074138"/>
                  </a:lnTo>
                  <a:lnTo>
                    <a:pt x="158261" y="2076658"/>
                  </a:lnTo>
                  <a:lnTo>
                    <a:pt x="193876" y="2097704"/>
                  </a:lnTo>
                  <a:lnTo>
                    <a:pt x="263791" y="2139904"/>
                  </a:lnTo>
                  <a:lnTo>
                    <a:pt x="271995" y="2143867"/>
                  </a:lnTo>
                  <a:lnTo>
                    <a:pt x="279207" y="2148129"/>
                  </a:lnTo>
                  <a:lnTo>
                    <a:pt x="320478" y="2167283"/>
                  </a:lnTo>
                  <a:lnTo>
                    <a:pt x="381237" y="2196629"/>
                  </a:lnTo>
                  <a:lnTo>
                    <a:pt x="393942" y="2201380"/>
                  </a:lnTo>
                  <a:lnTo>
                    <a:pt x="405199" y="2206604"/>
                  </a:lnTo>
                  <a:lnTo>
                    <a:pt x="447269" y="2221320"/>
                  </a:lnTo>
                  <a:lnTo>
                    <a:pt x="502397" y="2241933"/>
                  </a:lnTo>
                  <a:lnTo>
                    <a:pt x="519762" y="2246676"/>
                  </a:lnTo>
                  <a:lnTo>
                    <a:pt x="535228" y="2252086"/>
                  </a:lnTo>
                  <a:lnTo>
                    <a:pt x="576099" y="2262064"/>
                  </a:lnTo>
                  <a:lnTo>
                    <a:pt x="626439" y="2275815"/>
                  </a:lnTo>
                  <a:lnTo>
                    <a:pt x="648548" y="2279753"/>
                  </a:lnTo>
                  <a:lnTo>
                    <a:pt x="668284" y="2284572"/>
                  </a:lnTo>
                  <a:lnTo>
                    <a:pt x="706805" y="2290131"/>
                  </a:lnTo>
                  <a:lnTo>
                    <a:pt x="752533" y="2298277"/>
                  </a:lnTo>
                  <a:lnTo>
                    <a:pt x="779394" y="2300606"/>
                  </a:lnTo>
                  <a:lnTo>
                    <a:pt x="803359" y="2304064"/>
                  </a:lnTo>
                  <a:lnTo>
                    <a:pt x="838770" y="2305755"/>
                  </a:lnTo>
                  <a:lnTo>
                    <a:pt x="879846" y="2309317"/>
                  </a:lnTo>
                  <a:lnTo>
                    <a:pt x="911406" y="2309223"/>
                  </a:lnTo>
                  <a:lnTo>
                    <a:pt x="939444" y="2310562"/>
                  </a:lnTo>
                  <a:lnTo>
                    <a:pt x="971216" y="2309045"/>
                  </a:lnTo>
                  <a:lnTo>
                    <a:pt x="1007548" y="2308936"/>
                  </a:lnTo>
                  <a:lnTo>
                    <a:pt x="1043695" y="2305584"/>
                  </a:lnTo>
                  <a:lnTo>
                    <a:pt x="1075528" y="2304064"/>
                  </a:lnTo>
                  <a:lnTo>
                    <a:pt x="1103304" y="2300056"/>
                  </a:lnTo>
                  <a:lnTo>
                    <a:pt x="1134806" y="2297134"/>
                  </a:lnTo>
                  <a:lnTo>
                    <a:pt x="1175388" y="2289654"/>
                  </a:lnTo>
                  <a:lnTo>
                    <a:pt x="1210603" y="2284572"/>
                  </a:lnTo>
                  <a:lnTo>
                    <a:pt x="1234166" y="2278819"/>
                  </a:lnTo>
                  <a:lnTo>
                    <a:pt x="1260789" y="2273912"/>
                  </a:lnTo>
                  <a:lnTo>
                    <a:pt x="1305641" y="2261368"/>
                  </a:lnTo>
                  <a:lnTo>
                    <a:pt x="1343659" y="2252086"/>
                  </a:lnTo>
                  <a:lnTo>
                    <a:pt x="1362914" y="2245351"/>
                  </a:lnTo>
                  <a:lnTo>
                    <a:pt x="1384665" y="2239268"/>
                  </a:lnTo>
                  <a:lnTo>
                    <a:pt x="1433669" y="2220602"/>
                  </a:lnTo>
                  <a:lnTo>
                    <a:pt x="1473688" y="2206604"/>
                  </a:lnTo>
                  <a:lnTo>
                    <a:pt x="1488652" y="2199659"/>
                  </a:lnTo>
                  <a:lnTo>
                    <a:pt x="1505603" y="2193203"/>
                  </a:lnTo>
                  <a:lnTo>
                    <a:pt x="1558831" y="2167087"/>
                  </a:lnTo>
                  <a:lnTo>
                    <a:pt x="1599680" y="2148129"/>
                  </a:lnTo>
                  <a:lnTo>
                    <a:pt x="1610474" y="2141750"/>
                  </a:lnTo>
                  <a:lnTo>
                    <a:pt x="1622771" y="2135717"/>
                  </a:lnTo>
                  <a:lnTo>
                    <a:pt x="1680914" y="2100125"/>
                  </a:lnTo>
                  <a:lnTo>
                    <a:pt x="1720626" y="2076658"/>
                  </a:lnTo>
                  <a:lnTo>
                    <a:pt x="1727473" y="2071624"/>
                  </a:lnTo>
                  <a:lnTo>
                    <a:pt x="1735338" y="2066810"/>
                  </a:lnTo>
                  <a:lnTo>
                    <a:pt x="1801558" y="2017158"/>
                  </a:lnTo>
                  <a:lnTo>
                    <a:pt x="1835516" y="1992193"/>
                  </a:lnTo>
                  <a:lnTo>
                    <a:pt x="1838737" y="1989282"/>
                  </a:lnTo>
                  <a:lnTo>
                    <a:pt x="1842472" y="1986481"/>
                  </a:lnTo>
                  <a:lnTo>
                    <a:pt x="1943022" y="1895022"/>
                  </a:lnTo>
                  <a:lnTo>
                    <a:pt x="1943342" y="1894733"/>
                  </a:lnTo>
                  <a:lnTo>
                    <a:pt x="1943631" y="1894413"/>
                  </a:lnTo>
                  <a:lnTo>
                    <a:pt x="2035090" y="1793863"/>
                  </a:lnTo>
                  <a:lnTo>
                    <a:pt x="2037890" y="1790128"/>
                  </a:lnTo>
                  <a:lnTo>
                    <a:pt x="2040802" y="1786907"/>
                  </a:lnTo>
                  <a:lnTo>
                    <a:pt x="2065765" y="1752952"/>
                  </a:lnTo>
                  <a:lnTo>
                    <a:pt x="2092361" y="1717481"/>
                  </a:lnTo>
                  <a:lnTo>
                    <a:pt x="2092497" y="1716591"/>
                  </a:lnTo>
                  <a:lnTo>
                    <a:pt x="2125267" y="1672017"/>
                  </a:lnTo>
                  <a:cubicBezTo>
                    <a:pt x="2229224" y="1514568"/>
                    <a:pt x="2298529" y="1340972"/>
                    <a:pt x="2333181" y="1161994"/>
                  </a:cubicBezTo>
                  <a:lnTo>
                    <a:pt x="2339042" y="1121377"/>
                  </a:lnTo>
                  <a:lnTo>
                    <a:pt x="2339330" y="1120992"/>
                  </a:lnTo>
                  <a:lnTo>
                    <a:pt x="2345743" y="1086197"/>
                  </a:lnTo>
                  <a:lnTo>
                    <a:pt x="2348216" y="1057808"/>
                  </a:lnTo>
                  <a:lnTo>
                    <a:pt x="2352673" y="1026919"/>
                  </a:lnTo>
                  <a:lnTo>
                    <a:pt x="2354817" y="982021"/>
                  </a:lnTo>
                  <a:lnTo>
                    <a:pt x="2358217" y="942984"/>
                  </a:lnTo>
                  <a:lnTo>
                    <a:pt x="2357873" y="918016"/>
                  </a:lnTo>
                  <a:lnTo>
                    <a:pt x="2359170" y="890835"/>
                  </a:lnTo>
                  <a:lnTo>
                    <a:pt x="2356819" y="841576"/>
                  </a:lnTo>
                  <a:lnTo>
                    <a:pt x="2356236" y="799340"/>
                  </a:lnTo>
                  <a:lnTo>
                    <a:pt x="2353784" y="778024"/>
                  </a:lnTo>
                  <a:lnTo>
                    <a:pt x="2352673" y="754750"/>
                  </a:lnTo>
                  <a:lnTo>
                    <a:pt x="2344957" y="701277"/>
                  </a:lnTo>
                  <a:lnTo>
                    <a:pt x="2339801" y="656451"/>
                  </a:lnTo>
                  <a:lnTo>
                    <a:pt x="2335958" y="638916"/>
                  </a:lnTo>
                  <a:lnTo>
                    <a:pt x="2333181" y="619675"/>
                  </a:lnTo>
                  <a:lnTo>
                    <a:pt x="2319115" y="562065"/>
                  </a:lnTo>
                  <a:lnTo>
                    <a:pt x="2308910" y="515501"/>
                  </a:lnTo>
                  <a:lnTo>
                    <a:pt x="2304396" y="501780"/>
                  </a:lnTo>
                  <a:lnTo>
                    <a:pt x="2300695" y="486619"/>
                  </a:lnTo>
                  <a:lnTo>
                    <a:pt x="2279045" y="424724"/>
                  </a:lnTo>
                  <a:lnTo>
                    <a:pt x="2263565" y="377672"/>
                  </a:lnTo>
                  <a:lnTo>
                    <a:pt x="2259101" y="367704"/>
                  </a:lnTo>
                  <a:lnTo>
                    <a:pt x="2255213" y="356590"/>
                  </a:lnTo>
                  <a:lnTo>
                    <a:pt x="2224095" y="289542"/>
                  </a:lnTo>
                  <a:lnTo>
                    <a:pt x="2203765" y="244150"/>
                  </a:lnTo>
                  <a:lnTo>
                    <a:pt x="2200071" y="237780"/>
                  </a:lnTo>
                  <a:lnTo>
                    <a:pt x="2196737" y="230598"/>
                  </a:lnTo>
                  <a:lnTo>
                    <a:pt x="2151877" y="154684"/>
                  </a:lnTo>
                  <a:lnTo>
                    <a:pt x="2129511" y="116118"/>
                  </a:lnTo>
                  <a:lnTo>
                    <a:pt x="2127305" y="113101"/>
                  </a:lnTo>
                  <a:lnTo>
                    <a:pt x="2125267" y="109652"/>
                  </a:lnTo>
                  <a:close/>
                </a:path>
              </a:pathLst>
            </a:custGeom>
            <a:solidFill>
              <a:srgbClr val="289D48"/>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8" name="Freeform 38">
              <a:extLst>
                <a:ext uri="{FF2B5EF4-FFF2-40B4-BE49-F238E27FC236}">
                  <a16:creationId xmlns:a16="http://schemas.microsoft.com/office/drawing/2014/main" id="{C4B1B7F0-8606-44F2-9F40-BA88ECBDA49C}"/>
                </a:ext>
              </a:extLst>
            </p:cNvPr>
            <p:cNvSpPr/>
            <p:nvPr/>
          </p:nvSpPr>
          <p:spPr>
            <a:xfrm>
              <a:off x="3528096" y="3990873"/>
              <a:ext cx="1947196" cy="1941491"/>
            </a:xfrm>
            <a:custGeom>
              <a:avLst/>
              <a:gdLst>
                <a:gd name="connsiteX0" fmla="*/ 0 w 3894391"/>
                <a:gd name="connsiteY0" fmla="*/ 0 h 3882982"/>
                <a:gd name="connsiteX1" fmla="*/ 2244 w 3894391"/>
                <a:gd name="connsiteY1" fmla="*/ 0 h 3882982"/>
                <a:gd name="connsiteX2" fmla="*/ 5078 w 3894391"/>
                <a:gd name="connsiteY2" fmla="*/ 56130 h 3882982"/>
                <a:gd name="connsiteX3" fmla="*/ 5083 w 3894391"/>
                <a:gd name="connsiteY3" fmla="*/ 56161 h 3882982"/>
                <a:gd name="connsiteX4" fmla="*/ 24846 w 3894391"/>
                <a:gd name="connsiteY4" fmla="*/ 188422 h 3882982"/>
                <a:gd name="connsiteX5" fmla="*/ 25951 w 3894391"/>
                <a:gd name="connsiteY5" fmla="*/ 192892 h 3882982"/>
                <a:gd name="connsiteX6" fmla="*/ 26592 w 3894391"/>
                <a:gd name="connsiteY6" fmla="*/ 197096 h 3882982"/>
                <a:gd name="connsiteX7" fmla="*/ 36887 w 3894391"/>
                <a:gd name="connsiteY7" fmla="*/ 237135 h 3882982"/>
                <a:gd name="connsiteX8" fmla="*/ 56491 w 3894391"/>
                <a:gd name="connsiteY8" fmla="*/ 316440 h 3882982"/>
                <a:gd name="connsiteX9" fmla="*/ 59491 w 3894391"/>
                <a:gd name="connsiteY9" fmla="*/ 325046 h 3882982"/>
                <a:gd name="connsiteX10" fmla="*/ 61576 w 3894391"/>
                <a:gd name="connsiteY10" fmla="*/ 333155 h 3882982"/>
                <a:gd name="connsiteX11" fmla="*/ 77205 w 3894391"/>
                <a:gd name="connsiteY11" fmla="*/ 375856 h 3882982"/>
                <a:gd name="connsiteX12" fmla="*/ 99427 w 3894391"/>
                <a:gd name="connsiteY12" fmla="*/ 439597 h 3882982"/>
                <a:gd name="connsiteX13" fmla="*/ 105054 w 3894391"/>
                <a:gd name="connsiteY13" fmla="*/ 451945 h 3882982"/>
                <a:gd name="connsiteX14" fmla="*/ 109317 w 3894391"/>
                <a:gd name="connsiteY14" fmla="*/ 463593 h 3882982"/>
                <a:gd name="connsiteX15" fmla="*/ 128649 w 3894391"/>
                <a:gd name="connsiteY15" fmla="*/ 503724 h 3882982"/>
                <a:gd name="connsiteX16" fmla="*/ 153066 w 3894391"/>
                <a:gd name="connsiteY16" fmla="*/ 557304 h 3882982"/>
                <a:gd name="connsiteX17" fmla="*/ 161995 w 3894391"/>
                <a:gd name="connsiteY17" fmla="*/ 572945 h 3882982"/>
                <a:gd name="connsiteX18" fmla="*/ 169102 w 3894391"/>
                <a:gd name="connsiteY18" fmla="*/ 587697 h 3882982"/>
                <a:gd name="connsiteX19" fmla="*/ 190933 w 3894391"/>
                <a:gd name="connsiteY19" fmla="*/ 623632 h 3882982"/>
                <a:gd name="connsiteX20" fmla="*/ 216818 w 3894391"/>
                <a:gd name="connsiteY20" fmla="*/ 668974 h 3882982"/>
                <a:gd name="connsiteX21" fmla="*/ 229673 w 3894391"/>
                <a:gd name="connsiteY21" fmla="*/ 687401 h 3882982"/>
                <a:gd name="connsiteX22" fmla="*/ 240215 w 3894391"/>
                <a:gd name="connsiteY22" fmla="*/ 704754 h 3882982"/>
                <a:gd name="connsiteX23" fmla="*/ 263510 w 3894391"/>
                <a:gd name="connsiteY23" fmla="*/ 735905 h 3882982"/>
                <a:gd name="connsiteX24" fmla="*/ 290098 w 3894391"/>
                <a:gd name="connsiteY24" fmla="*/ 774018 h 3882982"/>
                <a:gd name="connsiteX25" fmla="*/ 307453 w 3894391"/>
                <a:gd name="connsiteY25" fmla="*/ 794670 h 3882982"/>
                <a:gd name="connsiteX26" fmla="*/ 321945 w 3894391"/>
                <a:gd name="connsiteY26" fmla="*/ 814049 h 3882982"/>
                <a:gd name="connsiteX27" fmla="*/ 345774 w 3894391"/>
                <a:gd name="connsiteY27" fmla="*/ 840269 h 3882982"/>
                <a:gd name="connsiteX28" fmla="*/ 372315 w 3894391"/>
                <a:gd name="connsiteY28" fmla="*/ 871849 h 3882982"/>
                <a:gd name="connsiteX29" fmla="*/ 394709 w 3894391"/>
                <a:gd name="connsiteY29" fmla="*/ 894110 h 3882982"/>
                <a:gd name="connsiteX30" fmla="*/ 413577 w 3894391"/>
                <a:gd name="connsiteY30" fmla="*/ 914870 h 3882982"/>
                <a:gd name="connsiteX31" fmla="*/ 437101 w 3894391"/>
                <a:gd name="connsiteY31" fmla="*/ 936250 h 3882982"/>
                <a:gd name="connsiteX32" fmla="*/ 462883 w 3894391"/>
                <a:gd name="connsiteY32" fmla="*/ 961879 h 3882982"/>
                <a:gd name="connsiteX33" fmla="*/ 490829 w 3894391"/>
                <a:gd name="connsiteY33" fmla="*/ 985081 h 3882982"/>
                <a:gd name="connsiteX34" fmla="*/ 514397 w 3894391"/>
                <a:gd name="connsiteY34" fmla="*/ 1006502 h 3882982"/>
                <a:gd name="connsiteX35" fmla="*/ 536857 w 3894391"/>
                <a:gd name="connsiteY35" fmla="*/ 1023297 h 3882982"/>
                <a:gd name="connsiteX36" fmla="*/ 561213 w 3894391"/>
                <a:gd name="connsiteY36" fmla="*/ 1043519 h 3882982"/>
                <a:gd name="connsiteX37" fmla="*/ 595218 w 3894391"/>
                <a:gd name="connsiteY37" fmla="*/ 1066938 h 3882982"/>
                <a:gd name="connsiteX38" fmla="*/ 623692 w 3894391"/>
                <a:gd name="connsiteY38" fmla="*/ 1088231 h 3882982"/>
                <a:gd name="connsiteX39" fmla="*/ 644407 w 3894391"/>
                <a:gd name="connsiteY39" fmla="*/ 1100816 h 3882982"/>
                <a:gd name="connsiteX40" fmla="*/ 666717 w 3894391"/>
                <a:gd name="connsiteY40" fmla="*/ 1116181 h 3882982"/>
                <a:gd name="connsiteX41" fmla="*/ 684240 w 3894391"/>
                <a:gd name="connsiteY41" fmla="*/ 1125015 h 3882982"/>
                <a:gd name="connsiteX42" fmla="*/ 740749 w 3894391"/>
                <a:gd name="connsiteY42" fmla="*/ 1159345 h 3882982"/>
                <a:gd name="connsiteX43" fmla="*/ 864853 w 3894391"/>
                <a:gd name="connsiteY43" fmla="*/ 1219129 h 3882982"/>
                <a:gd name="connsiteX44" fmla="*/ 880660 w 3894391"/>
                <a:gd name="connsiteY44" fmla="*/ 1224036 h 3882982"/>
                <a:gd name="connsiteX45" fmla="*/ 896897 w 3894391"/>
                <a:gd name="connsiteY45" fmla="*/ 1232221 h 3882982"/>
                <a:gd name="connsiteX46" fmla="*/ 1052329 w 3894391"/>
                <a:gd name="connsiteY46" fmla="*/ 1277325 h 3882982"/>
                <a:gd name="connsiteX47" fmla="*/ 1131351 w 3894391"/>
                <a:gd name="connsiteY47" fmla="*/ 1301854 h 3882982"/>
                <a:gd name="connsiteX48" fmla="*/ 1142975 w 3894391"/>
                <a:gd name="connsiteY48" fmla="*/ 1303628 h 3882982"/>
                <a:gd name="connsiteX49" fmla="*/ 1148718 w 3894391"/>
                <a:gd name="connsiteY49" fmla="*/ 1305295 h 3882982"/>
                <a:gd name="connsiteX50" fmla="*/ 1162316 w 3894391"/>
                <a:gd name="connsiteY50" fmla="*/ 1306580 h 3882982"/>
                <a:gd name="connsiteX51" fmla="*/ 1272316 w 3894391"/>
                <a:gd name="connsiteY51" fmla="*/ 1323368 h 3882982"/>
                <a:gd name="connsiteX52" fmla="*/ 1417475 w 3894391"/>
                <a:gd name="connsiteY52" fmla="*/ 1330698 h 3882982"/>
                <a:gd name="connsiteX53" fmla="*/ 1553677 w 3894391"/>
                <a:gd name="connsiteY53" fmla="*/ 1324249 h 3882982"/>
                <a:gd name="connsiteX54" fmla="*/ 1558311 w 3894391"/>
                <a:gd name="connsiteY54" fmla="*/ 1323587 h 3882982"/>
                <a:gd name="connsiteX55" fmla="*/ 1562634 w 3894391"/>
                <a:gd name="connsiteY55" fmla="*/ 1323368 h 3882982"/>
                <a:gd name="connsiteX56" fmla="*/ 1604154 w 3894391"/>
                <a:gd name="connsiteY56" fmla="*/ 1317031 h 3882982"/>
                <a:gd name="connsiteX57" fmla="*/ 1648182 w 3894391"/>
                <a:gd name="connsiteY57" fmla="*/ 1310736 h 3882982"/>
                <a:gd name="connsiteX58" fmla="*/ 1648910 w 3894391"/>
                <a:gd name="connsiteY58" fmla="*/ 1310201 h 3882982"/>
                <a:gd name="connsiteX59" fmla="*/ 1703600 w 3894391"/>
                <a:gd name="connsiteY59" fmla="*/ 1301854 h 3882982"/>
                <a:gd name="connsiteX60" fmla="*/ 2211258 w 3894391"/>
                <a:gd name="connsiteY60" fmla="*/ 1088231 h 3882982"/>
                <a:gd name="connsiteX61" fmla="*/ 2244122 w 3894391"/>
                <a:gd name="connsiteY61" fmla="*/ 1063656 h 3882982"/>
                <a:gd name="connsiteX62" fmla="*/ 2244598 w 3894391"/>
                <a:gd name="connsiteY62" fmla="*/ 1063587 h 3882982"/>
                <a:gd name="connsiteX63" fmla="*/ 2273737 w 3894391"/>
                <a:gd name="connsiteY63" fmla="*/ 1043519 h 3882982"/>
                <a:gd name="connsiteX64" fmla="*/ 2295578 w 3894391"/>
                <a:gd name="connsiteY64" fmla="*/ 1025178 h 3882982"/>
                <a:gd name="connsiteX65" fmla="*/ 2320553 w 3894391"/>
                <a:gd name="connsiteY65" fmla="*/ 1006502 h 3882982"/>
                <a:gd name="connsiteX66" fmla="*/ 2353793 w 3894391"/>
                <a:gd name="connsiteY66" fmla="*/ 976291 h 3882982"/>
                <a:gd name="connsiteX67" fmla="*/ 2383825 w 3894391"/>
                <a:gd name="connsiteY67" fmla="*/ 951072 h 3882982"/>
                <a:gd name="connsiteX68" fmla="*/ 2401249 w 3894391"/>
                <a:gd name="connsiteY68" fmla="*/ 933161 h 3882982"/>
                <a:gd name="connsiteX69" fmla="*/ 2421374 w 3894391"/>
                <a:gd name="connsiteY69" fmla="*/ 914870 h 3882982"/>
                <a:gd name="connsiteX70" fmla="*/ 2454522 w 3894391"/>
                <a:gd name="connsiteY70" fmla="*/ 878398 h 3882982"/>
                <a:gd name="connsiteX71" fmla="*/ 2483995 w 3894391"/>
                <a:gd name="connsiteY71" fmla="*/ 848100 h 3882982"/>
                <a:gd name="connsiteX72" fmla="*/ 2497343 w 3894391"/>
                <a:gd name="connsiteY72" fmla="*/ 831282 h 3882982"/>
                <a:gd name="connsiteX73" fmla="*/ 2513006 w 3894391"/>
                <a:gd name="connsiteY73" fmla="*/ 814049 h 3882982"/>
                <a:gd name="connsiteX74" fmla="*/ 2545343 w 3894391"/>
                <a:gd name="connsiteY74" fmla="*/ 770805 h 3882982"/>
                <a:gd name="connsiteX75" fmla="*/ 2573411 w 3894391"/>
                <a:gd name="connsiteY75" fmla="*/ 735440 h 3882982"/>
                <a:gd name="connsiteX76" fmla="*/ 2583099 w 3894391"/>
                <a:gd name="connsiteY76" fmla="*/ 720315 h 3882982"/>
                <a:gd name="connsiteX77" fmla="*/ 2594735 w 3894391"/>
                <a:gd name="connsiteY77" fmla="*/ 704754 h 3882982"/>
                <a:gd name="connsiteX78" fmla="*/ 2625510 w 3894391"/>
                <a:gd name="connsiteY78" fmla="*/ 654097 h 3882982"/>
                <a:gd name="connsiteX79" fmla="*/ 2651236 w 3894391"/>
                <a:gd name="connsiteY79" fmla="*/ 613930 h 3882982"/>
                <a:gd name="connsiteX80" fmla="*/ 2657750 w 3894391"/>
                <a:gd name="connsiteY80" fmla="*/ 601029 h 3882982"/>
                <a:gd name="connsiteX81" fmla="*/ 2665849 w 3894391"/>
                <a:gd name="connsiteY81" fmla="*/ 587697 h 3882982"/>
                <a:gd name="connsiteX82" fmla="*/ 2694294 w 3894391"/>
                <a:gd name="connsiteY82" fmla="*/ 528649 h 3882982"/>
                <a:gd name="connsiteX83" fmla="*/ 2716631 w 3894391"/>
                <a:gd name="connsiteY83" fmla="*/ 484407 h 3882982"/>
                <a:gd name="connsiteX84" fmla="*/ 2720525 w 3894391"/>
                <a:gd name="connsiteY84" fmla="*/ 474196 h 3882982"/>
                <a:gd name="connsiteX85" fmla="*/ 2725633 w 3894391"/>
                <a:gd name="connsiteY85" fmla="*/ 463593 h 3882982"/>
                <a:gd name="connsiteX86" fmla="*/ 2751029 w 3894391"/>
                <a:gd name="connsiteY86" fmla="*/ 394206 h 3882982"/>
                <a:gd name="connsiteX87" fmla="*/ 2768761 w 3894391"/>
                <a:gd name="connsiteY87" fmla="*/ 347708 h 3882982"/>
                <a:gd name="connsiteX88" fmla="*/ 2770654 w 3894391"/>
                <a:gd name="connsiteY88" fmla="*/ 340587 h 3882982"/>
                <a:gd name="connsiteX89" fmla="*/ 2773374 w 3894391"/>
                <a:gd name="connsiteY89" fmla="*/ 333155 h 3882982"/>
                <a:gd name="connsiteX90" fmla="*/ 2795327 w 3894391"/>
                <a:gd name="connsiteY90" fmla="*/ 247777 h 3882982"/>
                <a:gd name="connsiteX91" fmla="*/ 2806787 w 3894391"/>
                <a:gd name="connsiteY91" fmla="*/ 204670 h 3882982"/>
                <a:gd name="connsiteX92" fmla="*/ 2807361 w 3894391"/>
                <a:gd name="connsiteY92" fmla="*/ 200975 h 3882982"/>
                <a:gd name="connsiteX93" fmla="*/ 2808358 w 3894391"/>
                <a:gd name="connsiteY93" fmla="*/ 197096 h 3882982"/>
                <a:gd name="connsiteX94" fmla="*/ 2827311 w 3894391"/>
                <a:gd name="connsiteY94" fmla="*/ 72915 h 3882982"/>
                <a:gd name="connsiteX95" fmla="*/ 2830423 w 3894391"/>
                <a:gd name="connsiteY95" fmla="*/ 134563 h 3882982"/>
                <a:gd name="connsiteX96" fmla="*/ 3464544 w 3894391"/>
                <a:gd name="connsiteY96" fmla="*/ 1467602 h 3882982"/>
                <a:gd name="connsiteX97" fmla="*/ 3579874 w 3894391"/>
                <a:gd name="connsiteY97" fmla="*/ 1572421 h 3882982"/>
                <a:gd name="connsiteX98" fmla="*/ 3660488 w 3894391"/>
                <a:gd name="connsiteY98" fmla="*/ 1682073 h 3882982"/>
                <a:gd name="connsiteX99" fmla="*/ 3478563 w 3894391"/>
                <a:gd name="connsiteY99" fmla="*/ 3467154 h 3882982"/>
                <a:gd name="connsiteX100" fmla="*/ 1470766 w 3894391"/>
                <a:gd name="connsiteY100" fmla="*/ 3467154 h 3882982"/>
                <a:gd name="connsiteX101" fmla="*/ 1410992 w 3894391"/>
                <a:gd name="connsiteY101" fmla="*/ 3401022 h 3882982"/>
                <a:gd name="connsiteX102" fmla="*/ 1409316 w 3894391"/>
                <a:gd name="connsiteY102" fmla="*/ 3402698 h 3882982"/>
                <a:gd name="connsiteX103" fmla="*/ 1304244 w 3894391"/>
                <a:gd name="connsiteY103" fmla="*/ 3292491 h 3882982"/>
                <a:gd name="connsiteX104" fmla="*/ 4293 w 3894391"/>
                <a:gd name="connsiteY104" fmla="*/ 169773 h 388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94391" h="3882982">
                  <a:moveTo>
                    <a:pt x="0" y="0"/>
                  </a:moveTo>
                  <a:lnTo>
                    <a:pt x="2244" y="0"/>
                  </a:lnTo>
                  <a:lnTo>
                    <a:pt x="5078" y="56130"/>
                  </a:lnTo>
                  <a:lnTo>
                    <a:pt x="5083" y="56161"/>
                  </a:lnTo>
                  <a:lnTo>
                    <a:pt x="24846" y="188422"/>
                  </a:lnTo>
                  <a:lnTo>
                    <a:pt x="25951" y="192892"/>
                  </a:lnTo>
                  <a:lnTo>
                    <a:pt x="26592" y="197096"/>
                  </a:lnTo>
                  <a:lnTo>
                    <a:pt x="36887" y="237135"/>
                  </a:lnTo>
                  <a:lnTo>
                    <a:pt x="56491" y="316440"/>
                  </a:lnTo>
                  <a:lnTo>
                    <a:pt x="59491" y="325046"/>
                  </a:lnTo>
                  <a:lnTo>
                    <a:pt x="61576" y="333155"/>
                  </a:lnTo>
                  <a:lnTo>
                    <a:pt x="77205" y="375856"/>
                  </a:lnTo>
                  <a:lnTo>
                    <a:pt x="99427" y="439597"/>
                  </a:lnTo>
                  <a:lnTo>
                    <a:pt x="105054" y="451945"/>
                  </a:lnTo>
                  <a:lnTo>
                    <a:pt x="109317" y="463593"/>
                  </a:lnTo>
                  <a:lnTo>
                    <a:pt x="128649" y="503724"/>
                  </a:lnTo>
                  <a:lnTo>
                    <a:pt x="153066" y="557304"/>
                  </a:lnTo>
                  <a:lnTo>
                    <a:pt x="161995" y="572945"/>
                  </a:lnTo>
                  <a:lnTo>
                    <a:pt x="169102" y="587697"/>
                  </a:lnTo>
                  <a:lnTo>
                    <a:pt x="190933" y="623632"/>
                  </a:lnTo>
                  <a:lnTo>
                    <a:pt x="216818" y="668974"/>
                  </a:lnTo>
                  <a:lnTo>
                    <a:pt x="229673" y="687401"/>
                  </a:lnTo>
                  <a:lnTo>
                    <a:pt x="240215" y="704754"/>
                  </a:lnTo>
                  <a:lnTo>
                    <a:pt x="263510" y="735905"/>
                  </a:lnTo>
                  <a:lnTo>
                    <a:pt x="290098" y="774018"/>
                  </a:lnTo>
                  <a:lnTo>
                    <a:pt x="307453" y="794670"/>
                  </a:lnTo>
                  <a:lnTo>
                    <a:pt x="321945" y="814049"/>
                  </a:lnTo>
                  <a:lnTo>
                    <a:pt x="345774" y="840269"/>
                  </a:lnTo>
                  <a:lnTo>
                    <a:pt x="372315" y="871849"/>
                  </a:lnTo>
                  <a:lnTo>
                    <a:pt x="394709" y="894110"/>
                  </a:lnTo>
                  <a:lnTo>
                    <a:pt x="413577" y="914870"/>
                  </a:lnTo>
                  <a:lnTo>
                    <a:pt x="437101" y="936250"/>
                  </a:lnTo>
                  <a:lnTo>
                    <a:pt x="462883" y="961879"/>
                  </a:lnTo>
                  <a:lnTo>
                    <a:pt x="490829" y="985081"/>
                  </a:lnTo>
                  <a:lnTo>
                    <a:pt x="514397" y="1006502"/>
                  </a:lnTo>
                  <a:lnTo>
                    <a:pt x="536857" y="1023297"/>
                  </a:lnTo>
                  <a:lnTo>
                    <a:pt x="561213" y="1043519"/>
                  </a:lnTo>
                  <a:lnTo>
                    <a:pt x="595218" y="1066938"/>
                  </a:lnTo>
                  <a:lnTo>
                    <a:pt x="623692" y="1088231"/>
                  </a:lnTo>
                  <a:lnTo>
                    <a:pt x="644407" y="1100816"/>
                  </a:lnTo>
                  <a:lnTo>
                    <a:pt x="666717" y="1116181"/>
                  </a:lnTo>
                  <a:lnTo>
                    <a:pt x="684240" y="1125015"/>
                  </a:lnTo>
                  <a:lnTo>
                    <a:pt x="740749" y="1159345"/>
                  </a:lnTo>
                  <a:cubicBezTo>
                    <a:pt x="780982" y="1181201"/>
                    <a:pt x="822390" y="1201168"/>
                    <a:pt x="864853" y="1219129"/>
                  </a:cubicBezTo>
                  <a:lnTo>
                    <a:pt x="880660" y="1224036"/>
                  </a:lnTo>
                  <a:lnTo>
                    <a:pt x="896897" y="1232221"/>
                  </a:lnTo>
                  <a:lnTo>
                    <a:pt x="1052329" y="1277325"/>
                  </a:lnTo>
                  <a:lnTo>
                    <a:pt x="1131351" y="1301854"/>
                  </a:lnTo>
                  <a:lnTo>
                    <a:pt x="1142975" y="1303628"/>
                  </a:lnTo>
                  <a:lnTo>
                    <a:pt x="1148718" y="1305295"/>
                  </a:lnTo>
                  <a:lnTo>
                    <a:pt x="1162316" y="1306580"/>
                  </a:lnTo>
                  <a:lnTo>
                    <a:pt x="1272316" y="1323368"/>
                  </a:lnTo>
                  <a:cubicBezTo>
                    <a:pt x="1320043" y="1328215"/>
                    <a:pt x="1368469" y="1330698"/>
                    <a:pt x="1417475" y="1330698"/>
                  </a:cubicBezTo>
                  <a:cubicBezTo>
                    <a:pt x="1463418" y="1330698"/>
                    <a:pt x="1508851" y="1328516"/>
                    <a:pt x="1553677" y="1324249"/>
                  </a:cubicBezTo>
                  <a:lnTo>
                    <a:pt x="1558311" y="1323587"/>
                  </a:lnTo>
                  <a:lnTo>
                    <a:pt x="1562634" y="1323368"/>
                  </a:lnTo>
                  <a:lnTo>
                    <a:pt x="1604154" y="1317031"/>
                  </a:lnTo>
                  <a:lnTo>
                    <a:pt x="1648182" y="1310736"/>
                  </a:lnTo>
                  <a:lnTo>
                    <a:pt x="1648910" y="1310201"/>
                  </a:lnTo>
                  <a:lnTo>
                    <a:pt x="1703600" y="1301854"/>
                  </a:lnTo>
                  <a:cubicBezTo>
                    <a:pt x="1888441" y="1264030"/>
                    <a:pt x="2060198" y="1190285"/>
                    <a:pt x="2211258" y="1088231"/>
                  </a:cubicBezTo>
                  <a:lnTo>
                    <a:pt x="2244122" y="1063656"/>
                  </a:lnTo>
                  <a:lnTo>
                    <a:pt x="2244598" y="1063587"/>
                  </a:lnTo>
                  <a:lnTo>
                    <a:pt x="2273737" y="1043519"/>
                  </a:lnTo>
                  <a:lnTo>
                    <a:pt x="2295578" y="1025178"/>
                  </a:lnTo>
                  <a:lnTo>
                    <a:pt x="2320553" y="1006502"/>
                  </a:lnTo>
                  <a:lnTo>
                    <a:pt x="2353793" y="976291"/>
                  </a:lnTo>
                  <a:lnTo>
                    <a:pt x="2383825" y="951072"/>
                  </a:lnTo>
                  <a:lnTo>
                    <a:pt x="2401249" y="933161"/>
                  </a:lnTo>
                  <a:lnTo>
                    <a:pt x="2421374" y="914870"/>
                  </a:lnTo>
                  <a:lnTo>
                    <a:pt x="2454522" y="878398"/>
                  </a:lnTo>
                  <a:lnTo>
                    <a:pt x="2483995" y="848100"/>
                  </a:lnTo>
                  <a:lnTo>
                    <a:pt x="2497343" y="831282"/>
                  </a:lnTo>
                  <a:lnTo>
                    <a:pt x="2513006" y="814049"/>
                  </a:lnTo>
                  <a:lnTo>
                    <a:pt x="2545343" y="770805"/>
                  </a:lnTo>
                  <a:lnTo>
                    <a:pt x="2573411" y="735440"/>
                  </a:lnTo>
                  <a:lnTo>
                    <a:pt x="2583099" y="720315"/>
                  </a:lnTo>
                  <a:lnTo>
                    <a:pt x="2594735" y="704754"/>
                  </a:lnTo>
                  <a:lnTo>
                    <a:pt x="2625510" y="654097"/>
                  </a:lnTo>
                  <a:lnTo>
                    <a:pt x="2651236" y="613930"/>
                  </a:lnTo>
                  <a:lnTo>
                    <a:pt x="2657750" y="601029"/>
                  </a:lnTo>
                  <a:lnTo>
                    <a:pt x="2665849" y="587697"/>
                  </a:lnTo>
                  <a:lnTo>
                    <a:pt x="2694294" y="528649"/>
                  </a:lnTo>
                  <a:lnTo>
                    <a:pt x="2716631" y="484407"/>
                  </a:lnTo>
                  <a:lnTo>
                    <a:pt x="2720525" y="474196"/>
                  </a:lnTo>
                  <a:lnTo>
                    <a:pt x="2725633" y="463593"/>
                  </a:lnTo>
                  <a:lnTo>
                    <a:pt x="2751029" y="394206"/>
                  </a:lnTo>
                  <a:lnTo>
                    <a:pt x="2768761" y="347708"/>
                  </a:lnTo>
                  <a:lnTo>
                    <a:pt x="2770654" y="340587"/>
                  </a:lnTo>
                  <a:lnTo>
                    <a:pt x="2773374" y="333155"/>
                  </a:lnTo>
                  <a:lnTo>
                    <a:pt x="2795327" y="247777"/>
                  </a:lnTo>
                  <a:lnTo>
                    <a:pt x="2806787" y="204670"/>
                  </a:lnTo>
                  <a:lnTo>
                    <a:pt x="2807361" y="200975"/>
                  </a:lnTo>
                  <a:lnTo>
                    <a:pt x="2808358" y="197096"/>
                  </a:lnTo>
                  <a:lnTo>
                    <a:pt x="2827311" y="72915"/>
                  </a:lnTo>
                  <a:lnTo>
                    <a:pt x="2830423" y="134563"/>
                  </a:lnTo>
                  <a:cubicBezTo>
                    <a:pt x="2883092" y="653177"/>
                    <a:pt x="3115574" y="1118632"/>
                    <a:pt x="3464544" y="1467602"/>
                  </a:cubicBezTo>
                  <a:lnTo>
                    <a:pt x="3579874" y="1572421"/>
                  </a:lnTo>
                  <a:lnTo>
                    <a:pt x="3660488" y="1682073"/>
                  </a:lnTo>
                  <a:cubicBezTo>
                    <a:pt x="4024338" y="2233143"/>
                    <a:pt x="3963696" y="2982021"/>
                    <a:pt x="3478563" y="3467154"/>
                  </a:cubicBezTo>
                  <a:cubicBezTo>
                    <a:pt x="2924125" y="4021592"/>
                    <a:pt x="2025204" y="4021592"/>
                    <a:pt x="1470766" y="3467154"/>
                  </a:cubicBezTo>
                  <a:lnTo>
                    <a:pt x="1410992" y="3401022"/>
                  </a:lnTo>
                  <a:lnTo>
                    <a:pt x="1409316" y="3402698"/>
                  </a:lnTo>
                  <a:lnTo>
                    <a:pt x="1304244" y="3292491"/>
                  </a:lnTo>
                  <a:cubicBezTo>
                    <a:pt x="546613" y="2458911"/>
                    <a:pt x="65124" y="1369834"/>
                    <a:pt x="4293" y="169773"/>
                  </a:cubicBezTo>
                  <a:close/>
                </a:path>
              </a:pathLst>
            </a:custGeom>
            <a:solidFill>
              <a:srgbClr val="EFC351"/>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89" name="Freeform 36">
              <a:extLst>
                <a:ext uri="{FF2B5EF4-FFF2-40B4-BE49-F238E27FC236}">
                  <a16:creationId xmlns:a16="http://schemas.microsoft.com/office/drawing/2014/main" id="{2DF640A8-D7F0-4072-B9AE-268984AC56A6}"/>
                </a:ext>
              </a:extLst>
            </p:cNvPr>
            <p:cNvSpPr/>
            <p:nvPr/>
          </p:nvSpPr>
          <p:spPr>
            <a:xfrm>
              <a:off x="3526970" y="2200495"/>
              <a:ext cx="1678314" cy="2455727"/>
            </a:xfrm>
            <a:custGeom>
              <a:avLst/>
              <a:gdLst>
                <a:gd name="connsiteX0" fmla="*/ 1411569 w 3356627"/>
                <a:gd name="connsiteY0" fmla="*/ 0 h 4911453"/>
                <a:gd name="connsiteX1" fmla="*/ 1413244 w 3356627"/>
                <a:gd name="connsiteY1" fmla="*/ 1675 h 4911453"/>
                <a:gd name="connsiteX2" fmla="*/ 1375557 w 3356627"/>
                <a:gd name="connsiteY2" fmla="*/ 43370 h 4911453"/>
                <a:gd name="connsiteX3" fmla="*/ 1375281 w 3356627"/>
                <a:gd name="connsiteY3" fmla="*/ 43745 h 4911453"/>
                <a:gd name="connsiteX4" fmla="*/ 1295991 w 3356627"/>
                <a:gd name="connsiteY4" fmla="*/ 150893 h 4911453"/>
                <a:gd name="connsiteX5" fmla="*/ 1293621 w 3356627"/>
                <a:gd name="connsiteY5" fmla="*/ 154821 h 4911453"/>
                <a:gd name="connsiteX6" fmla="*/ 1291092 w 3356627"/>
                <a:gd name="connsiteY6" fmla="*/ 158261 h 4911453"/>
                <a:gd name="connsiteX7" fmla="*/ 1269971 w 3356627"/>
                <a:gd name="connsiteY7" fmla="*/ 194001 h 4911453"/>
                <a:gd name="connsiteX8" fmla="*/ 1227846 w 3356627"/>
                <a:gd name="connsiteY8" fmla="*/ 263793 h 4911453"/>
                <a:gd name="connsiteX9" fmla="*/ 1223891 w 3356627"/>
                <a:gd name="connsiteY9" fmla="*/ 271981 h 4911453"/>
                <a:gd name="connsiteX10" fmla="*/ 1219621 w 3356627"/>
                <a:gd name="connsiteY10" fmla="*/ 279206 h 4911453"/>
                <a:gd name="connsiteX11" fmla="*/ 1200430 w 3356627"/>
                <a:gd name="connsiteY11" fmla="*/ 320556 h 4911453"/>
                <a:gd name="connsiteX12" fmla="*/ 1171121 w 3356627"/>
                <a:gd name="connsiteY12" fmla="*/ 381238 h 4911453"/>
                <a:gd name="connsiteX13" fmla="*/ 1166377 w 3356627"/>
                <a:gd name="connsiteY13" fmla="*/ 393927 h 4911453"/>
                <a:gd name="connsiteX14" fmla="*/ 1161145 w 3356627"/>
                <a:gd name="connsiteY14" fmla="*/ 405198 h 4911453"/>
                <a:gd name="connsiteX15" fmla="*/ 1146410 w 3356627"/>
                <a:gd name="connsiteY15" fmla="*/ 447325 h 4911453"/>
                <a:gd name="connsiteX16" fmla="*/ 1125818 w 3356627"/>
                <a:gd name="connsiteY16" fmla="*/ 502398 h 4911453"/>
                <a:gd name="connsiteX17" fmla="*/ 1121079 w 3356627"/>
                <a:gd name="connsiteY17" fmla="*/ 519746 h 4911453"/>
                <a:gd name="connsiteX18" fmla="*/ 1115664 w 3356627"/>
                <a:gd name="connsiteY18" fmla="*/ 535227 h 4911453"/>
                <a:gd name="connsiteX19" fmla="*/ 1105675 w 3356627"/>
                <a:gd name="connsiteY19" fmla="*/ 576140 h 4911453"/>
                <a:gd name="connsiteX20" fmla="*/ 1091935 w 3356627"/>
                <a:gd name="connsiteY20" fmla="*/ 626440 h 4911453"/>
                <a:gd name="connsiteX21" fmla="*/ 1088000 w 3356627"/>
                <a:gd name="connsiteY21" fmla="*/ 648531 h 4911453"/>
                <a:gd name="connsiteX22" fmla="*/ 1083177 w 3356627"/>
                <a:gd name="connsiteY22" fmla="*/ 668284 h 4911453"/>
                <a:gd name="connsiteX23" fmla="*/ 1077614 w 3356627"/>
                <a:gd name="connsiteY23" fmla="*/ 706837 h 4911453"/>
                <a:gd name="connsiteX24" fmla="*/ 1069474 w 3356627"/>
                <a:gd name="connsiteY24" fmla="*/ 752534 h 4911453"/>
                <a:gd name="connsiteX25" fmla="*/ 1067146 w 3356627"/>
                <a:gd name="connsiteY25" fmla="*/ 779378 h 4911453"/>
                <a:gd name="connsiteX26" fmla="*/ 1063685 w 3356627"/>
                <a:gd name="connsiteY26" fmla="*/ 803359 h 4911453"/>
                <a:gd name="connsiteX27" fmla="*/ 1061994 w 3356627"/>
                <a:gd name="connsiteY27" fmla="*/ 838792 h 4911453"/>
                <a:gd name="connsiteX28" fmla="*/ 1058433 w 3356627"/>
                <a:gd name="connsiteY28" fmla="*/ 879848 h 4911453"/>
                <a:gd name="connsiteX29" fmla="*/ 1058527 w 3356627"/>
                <a:gd name="connsiteY29" fmla="*/ 911391 h 4911453"/>
                <a:gd name="connsiteX30" fmla="*/ 1057188 w 3356627"/>
                <a:gd name="connsiteY30" fmla="*/ 939443 h 4911453"/>
                <a:gd name="connsiteX31" fmla="*/ 1058706 w 3356627"/>
                <a:gd name="connsiteY31" fmla="*/ 971231 h 4911453"/>
                <a:gd name="connsiteX32" fmla="*/ 1058814 w 3356627"/>
                <a:gd name="connsiteY32" fmla="*/ 1007549 h 4911453"/>
                <a:gd name="connsiteX33" fmla="*/ 1062165 w 3356627"/>
                <a:gd name="connsiteY33" fmla="*/ 1043682 h 4911453"/>
                <a:gd name="connsiteX34" fmla="*/ 1063685 w 3356627"/>
                <a:gd name="connsiteY34" fmla="*/ 1075527 h 4911453"/>
                <a:gd name="connsiteX35" fmla="*/ 1067695 w 3356627"/>
                <a:gd name="connsiteY35" fmla="*/ 1103314 h 4911453"/>
                <a:gd name="connsiteX36" fmla="*/ 1070616 w 3356627"/>
                <a:gd name="connsiteY36" fmla="*/ 1134807 h 4911453"/>
                <a:gd name="connsiteX37" fmla="*/ 1078094 w 3356627"/>
                <a:gd name="connsiteY37" fmla="*/ 1175377 h 4911453"/>
                <a:gd name="connsiteX38" fmla="*/ 1083177 w 3356627"/>
                <a:gd name="connsiteY38" fmla="*/ 1210602 h 4911453"/>
                <a:gd name="connsiteX39" fmla="*/ 1088932 w 3356627"/>
                <a:gd name="connsiteY39" fmla="*/ 1234171 h 4911453"/>
                <a:gd name="connsiteX40" fmla="*/ 1093839 w 3356627"/>
                <a:gd name="connsiteY40" fmla="*/ 1260790 h 4911453"/>
                <a:gd name="connsiteX41" fmla="*/ 1106381 w 3356627"/>
                <a:gd name="connsiteY41" fmla="*/ 1305636 h 4911453"/>
                <a:gd name="connsiteX42" fmla="*/ 1115664 w 3356627"/>
                <a:gd name="connsiteY42" fmla="*/ 1343659 h 4911453"/>
                <a:gd name="connsiteX43" fmla="*/ 1122400 w 3356627"/>
                <a:gd name="connsiteY43" fmla="*/ 1362915 h 4911453"/>
                <a:gd name="connsiteX44" fmla="*/ 1128483 w 3356627"/>
                <a:gd name="connsiteY44" fmla="*/ 1384666 h 4911453"/>
                <a:gd name="connsiteX45" fmla="*/ 1147150 w 3356627"/>
                <a:gd name="connsiteY45" fmla="*/ 1433674 h 4911453"/>
                <a:gd name="connsiteX46" fmla="*/ 1161145 w 3356627"/>
                <a:gd name="connsiteY46" fmla="*/ 1473687 h 4911453"/>
                <a:gd name="connsiteX47" fmla="*/ 1168089 w 3356627"/>
                <a:gd name="connsiteY47" fmla="*/ 1488648 h 4911453"/>
                <a:gd name="connsiteX48" fmla="*/ 1174548 w 3356627"/>
                <a:gd name="connsiteY48" fmla="*/ 1505604 h 4911453"/>
                <a:gd name="connsiteX49" fmla="*/ 1200671 w 3356627"/>
                <a:gd name="connsiteY49" fmla="*/ 1558848 h 4911453"/>
                <a:gd name="connsiteX50" fmla="*/ 1219621 w 3356627"/>
                <a:gd name="connsiteY50" fmla="*/ 1599679 h 4911453"/>
                <a:gd name="connsiteX51" fmla="*/ 1225997 w 3356627"/>
                <a:gd name="connsiteY51" fmla="*/ 1610468 h 4911453"/>
                <a:gd name="connsiteX52" fmla="*/ 1232033 w 3356627"/>
                <a:gd name="connsiteY52" fmla="*/ 1622772 h 4911453"/>
                <a:gd name="connsiteX53" fmla="*/ 1267645 w 3356627"/>
                <a:gd name="connsiteY53" fmla="*/ 1680947 h 4911453"/>
                <a:gd name="connsiteX54" fmla="*/ 1291092 w 3356627"/>
                <a:gd name="connsiteY54" fmla="*/ 1720625 h 4911453"/>
                <a:gd name="connsiteX55" fmla="*/ 1296121 w 3356627"/>
                <a:gd name="connsiteY55" fmla="*/ 1727466 h 4911453"/>
                <a:gd name="connsiteX56" fmla="*/ 1300941 w 3356627"/>
                <a:gd name="connsiteY56" fmla="*/ 1735339 h 4911453"/>
                <a:gd name="connsiteX57" fmla="*/ 1350649 w 3356627"/>
                <a:gd name="connsiteY57" fmla="*/ 1801636 h 4911453"/>
                <a:gd name="connsiteX58" fmla="*/ 1375557 w 3356627"/>
                <a:gd name="connsiteY58" fmla="*/ 1835515 h 4911453"/>
                <a:gd name="connsiteX59" fmla="*/ 1378461 w 3356627"/>
                <a:gd name="connsiteY59" fmla="*/ 1838728 h 4911453"/>
                <a:gd name="connsiteX60" fmla="*/ 1381269 w 3356627"/>
                <a:gd name="connsiteY60" fmla="*/ 1842473 h 4911453"/>
                <a:gd name="connsiteX61" fmla="*/ 1472992 w 3356627"/>
                <a:gd name="connsiteY61" fmla="*/ 1943314 h 4911453"/>
                <a:gd name="connsiteX62" fmla="*/ 1473017 w 3356627"/>
                <a:gd name="connsiteY62" fmla="*/ 1943341 h 4911453"/>
                <a:gd name="connsiteX63" fmla="*/ 1473018 w 3356627"/>
                <a:gd name="connsiteY63" fmla="*/ 1943342 h 4911453"/>
                <a:gd name="connsiteX64" fmla="*/ 1573887 w 3356627"/>
                <a:gd name="connsiteY64" fmla="*/ 2035092 h 4911453"/>
                <a:gd name="connsiteX65" fmla="*/ 1577640 w 3356627"/>
                <a:gd name="connsiteY65" fmla="*/ 2037906 h 4911453"/>
                <a:gd name="connsiteX66" fmla="*/ 1580843 w 3356627"/>
                <a:gd name="connsiteY66" fmla="*/ 2040801 h 4911453"/>
                <a:gd name="connsiteX67" fmla="*/ 1614625 w 3356627"/>
                <a:gd name="connsiteY67" fmla="*/ 2065637 h 4911453"/>
                <a:gd name="connsiteX68" fmla="*/ 1650266 w 3356627"/>
                <a:gd name="connsiteY68" fmla="*/ 2092360 h 4911453"/>
                <a:gd name="connsiteX69" fmla="*/ 1651160 w 3356627"/>
                <a:gd name="connsiteY69" fmla="*/ 2092497 h 4911453"/>
                <a:gd name="connsiteX70" fmla="*/ 1695733 w 3356627"/>
                <a:gd name="connsiteY70" fmla="*/ 2125266 h 4911453"/>
                <a:gd name="connsiteX71" fmla="*/ 2205756 w 3356627"/>
                <a:gd name="connsiteY71" fmla="*/ 2333180 h 4911453"/>
                <a:gd name="connsiteX72" fmla="*/ 2246374 w 3356627"/>
                <a:gd name="connsiteY72" fmla="*/ 2339042 h 4911453"/>
                <a:gd name="connsiteX73" fmla="*/ 2246762 w 3356627"/>
                <a:gd name="connsiteY73" fmla="*/ 2339332 h 4911453"/>
                <a:gd name="connsiteX74" fmla="*/ 2281553 w 3356627"/>
                <a:gd name="connsiteY74" fmla="*/ 2345745 h 4911453"/>
                <a:gd name="connsiteX75" fmla="*/ 2309994 w 3356627"/>
                <a:gd name="connsiteY75" fmla="*/ 2348222 h 4911453"/>
                <a:gd name="connsiteX76" fmla="*/ 2340831 w 3356627"/>
                <a:gd name="connsiteY76" fmla="*/ 2352672 h 4911453"/>
                <a:gd name="connsiteX77" fmla="*/ 2385654 w 3356627"/>
                <a:gd name="connsiteY77" fmla="*/ 2354812 h 4911453"/>
                <a:gd name="connsiteX78" fmla="*/ 2424766 w 3356627"/>
                <a:gd name="connsiteY78" fmla="*/ 2358219 h 4911453"/>
                <a:gd name="connsiteX79" fmla="*/ 2449781 w 3356627"/>
                <a:gd name="connsiteY79" fmla="*/ 2357874 h 4911453"/>
                <a:gd name="connsiteX80" fmla="*/ 2476916 w 3356627"/>
                <a:gd name="connsiteY80" fmla="*/ 2359170 h 4911453"/>
                <a:gd name="connsiteX81" fmla="*/ 2526091 w 3356627"/>
                <a:gd name="connsiteY81" fmla="*/ 2356822 h 4911453"/>
                <a:gd name="connsiteX82" fmla="*/ 2568410 w 3356627"/>
                <a:gd name="connsiteY82" fmla="*/ 2356238 h 4911453"/>
                <a:gd name="connsiteX83" fmla="*/ 2589767 w 3356627"/>
                <a:gd name="connsiteY83" fmla="*/ 2353782 h 4911453"/>
                <a:gd name="connsiteX84" fmla="*/ 2613000 w 3356627"/>
                <a:gd name="connsiteY84" fmla="*/ 2352672 h 4911453"/>
                <a:gd name="connsiteX85" fmla="*/ 2666383 w 3356627"/>
                <a:gd name="connsiteY85" fmla="*/ 2344969 h 4911453"/>
                <a:gd name="connsiteX86" fmla="*/ 2711299 w 3356627"/>
                <a:gd name="connsiteY86" fmla="*/ 2339803 h 4911453"/>
                <a:gd name="connsiteX87" fmla="*/ 2728868 w 3356627"/>
                <a:gd name="connsiteY87" fmla="*/ 2335952 h 4911453"/>
                <a:gd name="connsiteX88" fmla="*/ 2748075 w 3356627"/>
                <a:gd name="connsiteY88" fmla="*/ 2333180 h 4911453"/>
                <a:gd name="connsiteX89" fmla="*/ 2805586 w 3356627"/>
                <a:gd name="connsiteY89" fmla="*/ 2319139 h 4911453"/>
                <a:gd name="connsiteX90" fmla="*/ 2852249 w 3356627"/>
                <a:gd name="connsiteY90" fmla="*/ 2308912 h 4911453"/>
                <a:gd name="connsiteX91" fmla="*/ 2865999 w 3356627"/>
                <a:gd name="connsiteY91" fmla="*/ 2304389 h 4911453"/>
                <a:gd name="connsiteX92" fmla="*/ 2881131 w 3356627"/>
                <a:gd name="connsiteY92" fmla="*/ 2300694 h 4911453"/>
                <a:gd name="connsiteX93" fmla="*/ 2942914 w 3356627"/>
                <a:gd name="connsiteY93" fmla="*/ 2279084 h 4911453"/>
                <a:gd name="connsiteX94" fmla="*/ 2990078 w 3356627"/>
                <a:gd name="connsiteY94" fmla="*/ 2263567 h 4911453"/>
                <a:gd name="connsiteX95" fmla="*/ 3000070 w 3356627"/>
                <a:gd name="connsiteY95" fmla="*/ 2259092 h 4911453"/>
                <a:gd name="connsiteX96" fmla="*/ 3011160 w 3356627"/>
                <a:gd name="connsiteY96" fmla="*/ 2255213 h 4911453"/>
                <a:gd name="connsiteX97" fmla="*/ 3078077 w 3356627"/>
                <a:gd name="connsiteY97" fmla="*/ 2224155 h 4911453"/>
                <a:gd name="connsiteX98" fmla="*/ 3123600 w 3356627"/>
                <a:gd name="connsiteY98" fmla="*/ 2203767 h 4911453"/>
                <a:gd name="connsiteX99" fmla="*/ 3129988 w 3356627"/>
                <a:gd name="connsiteY99" fmla="*/ 2200062 h 4911453"/>
                <a:gd name="connsiteX100" fmla="*/ 3137152 w 3356627"/>
                <a:gd name="connsiteY100" fmla="*/ 2196737 h 4911453"/>
                <a:gd name="connsiteX101" fmla="*/ 3212888 w 3356627"/>
                <a:gd name="connsiteY101" fmla="*/ 2151982 h 4911453"/>
                <a:gd name="connsiteX102" fmla="*/ 3251632 w 3356627"/>
                <a:gd name="connsiteY102" fmla="*/ 2129512 h 4911453"/>
                <a:gd name="connsiteX103" fmla="*/ 3254663 w 3356627"/>
                <a:gd name="connsiteY103" fmla="*/ 2127296 h 4911453"/>
                <a:gd name="connsiteX104" fmla="*/ 3258098 w 3356627"/>
                <a:gd name="connsiteY104" fmla="*/ 2125266 h 4911453"/>
                <a:gd name="connsiteX105" fmla="*/ 3356627 w 3356627"/>
                <a:gd name="connsiteY105" fmla="*/ 2052829 h 4911453"/>
                <a:gd name="connsiteX106" fmla="*/ 3324554 w 3356627"/>
                <a:gd name="connsiteY106" fmla="*/ 2088119 h 4911453"/>
                <a:gd name="connsiteX107" fmla="*/ 2821297 w 3356627"/>
                <a:gd name="connsiteY107" fmla="*/ 3489985 h 4911453"/>
                <a:gd name="connsiteX108" fmla="*/ 2829563 w 3356627"/>
                <a:gd name="connsiteY108" fmla="*/ 3653670 h 4911453"/>
                <a:gd name="connsiteX109" fmla="*/ 2810610 w 3356627"/>
                <a:gd name="connsiteY109" fmla="*/ 3777851 h 4911453"/>
                <a:gd name="connsiteX110" fmla="*/ 1419727 w 3356627"/>
                <a:gd name="connsiteY110" fmla="*/ 4911453 h 4911453"/>
                <a:gd name="connsiteX111" fmla="*/ 0 w 3356627"/>
                <a:gd name="connsiteY111" fmla="*/ 3491726 h 4911453"/>
                <a:gd name="connsiteX112" fmla="*/ 4496 w 3356627"/>
                <a:gd name="connsiteY112" fmla="*/ 3402699 h 4911453"/>
                <a:gd name="connsiteX113" fmla="*/ 2252 w 3356627"/>
                <a:gd name="connsiteY113" fmla="*/ 3402699 h 4911453"/>
                <a:gd name="connsiteX114" fmla="*/ 6545 w 3356627"/>
                <a:gd name="connsiteY114" fmla="*/ 3232925 h 4911453"/>
                <a:gd name="connsiteX115" fmla="*/ 1306496 w 3356627"/>
                <a:gd name="connsiteY115" fmla="*/ 110207 h 491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356627" h="4911453">
                  <a:moveTo>
                    <a:pt x="1411569" y="0"/>
                  </a:moveTo>
                  <a:lnTo>
                    <a:pt x="1413244" y="1675"/>
                  </a:lnTo>
                  <a:lnTo>
                    <a:pt x="1375557" y="43370"/>
                  </a:lnTo>
                  <a:lnTo>
                    <a:pt x="1375281" y="43745"/>
                  </a:lnTo>
                  <a:lnTo>
                    <a:pt x="1295991" y="150893"/>
                  </a:lnTo>
                  <a:lnTo>
                    <a:pt x="1293621" y="154821"/>
                  </a:lnTo>
                  <a:lnTo>
                    <a:pt x="1291092" y="158261"/>
                  </a:lnTo>
                  <a:lnTo>
                    <a:pt x="1269971" y="194001"/>
                  </a:lnTo>
                  <a:lnTo>
                    <a:pt x="1227846" y="263793"/>
                  </a:lnTo>
                  <a:lnTo>
                    <a:pt x="1223891" y="271981"/>
                  </a:lnTo>
                  <a:lnTo>
                    <a:pt x="1219621" y="279206"/>
                  </a:lnTo>
                  <a:lnTo>
                    <a:pt x="1200430" y="320556"/>
                  </a:lnTo>
                  <a:lnTo>
                    <a:pt x="1171121" y="381238"/>
                  </a:lnTo>
                  <a:lnTo>
                    <a:pt x="1166377" y="393927"/>
                  </a:lnTo>
                  <a:lnTo>
                    <a:pt x="1161145" y="405198"/>
                  </a:lnTo>
                  <a:lnTo>
                    <a:pt x="1146410" y="447325"/>
                  </a:lnTo>
                  <a:lnTo>
                    <a:pt x="1125818" y="502398"/>
                  </a:lnTo>
                  <a:lnTo>
                    <a:pt x="1121079" y="519746"/>
                  </a:lnTo>
                  <a:lnTo>
                    <a:pt x="1115664" y="535227"/>
                  </a:lnTo>
                  <a:lnTo>
                    <a:pt x="1105675" y="576140"/>
                  </a:lnTo>
                  <a:lnTo>
                    <a:pt x="1091935" y="626440"/>
                  </a:lnTo>
                  <a:lnTo>
                    <a:pt x="1088000" y="648531"/>
                  </a:lnTo>
                  <a:lnTo>
                    <a:pt x="1083177" y="668284"/>
                  </a:lnTo>
                  <a:lnTo>
                    <a:pt x="1077614" y="706837"/>
                  </a:lnTo>
                  <a:lnTo>
                    <a:pt x="1069474" y="752534"/>
                  </a:lnTo>
                  <a:lnTo>
                    <a:pt x="1067146" y="779378"/>
                  </a:lnTo>
                  <a:lnTo>
                    <a:pt x="1063685" y="803359"/>
                  </a:lnTo>
                  <a:lnTo>
                    <a:pt x="1061994" y="838792"/>
                  </a:lnTo>
                  <a:lnTo>
                    <a:pt x="1058433" y="879848"/>
                  </a:lnTo>
                  <a:lnTo>
                    <a:pt x="1058527" y="911391"/>
                  </a:lnTo>
                  <a:lnTo>
                    <a:pt x="1057188" y="939443"/>
                  </a:lnTo>
                  <a:lnTo>
                    <a:pt x="1058706" y="971231"/>
                  </a:lnTo>
                  <a:lnTo>
                    <a:pt x="1058814" y="1007549"/>
                  </a:lnTo>
                  <a:lnTo>
                    <a:pt x="1062165" y="1043682"/>
                  </a:lnTo>
                  <a:lnTo>
                    <a:pt x="1063685" y="1075527"/>
                  </a:lnTo>
                  <a:lnTo>
                    <a:pt x="1067695" y="1103314"/>
                  </a:lnTo>
                  <a:lnTo>
                    <a:pt x="1070616" y="1134807"/>
                  </a:lnTo>
                  <a:lnTo>
                    <a:pt x="1078094" y="1175377"/>
                  </a:lnTo>
                  <a:lnTo>
                    <a:pt x="1083177" y="1210602"/>
                  </a:lnTo>
                  <a:lnTo>
                    <a:pt x="1088932" y="1234171"/>
                  </a:lnTo>
                  <a:lnTo>
                    <a:pt x="1093839" y="1260790"/>
                  </a:lnTo>
                  <a:lnTo>
                    <a:pt x="1106381" y="1305636"/>
                  </a:lnTo>
                  <a:lnTo>
                    <a:pt x="1115664" y="1343659"/>
                  </a:lnTo>
                  <a:lnTo>
                    <a:pt x="1122400" y="1362915"/>
                  </a:lnTo>
                  <a:lnTo>
                    <a:pt x="1128483" y="1384666"/>
                  </a:lnTo>
                  <a:lnTo>
                    <a:pt x="1147150" y="1433674"/>
                  </a:lnTo>
                  <a:lnTo>
                    <a:pt x="1161145" y="1473687"/>
                  </a:lnTo>
                  <a:lnTo>
                    <a:pt x="1168089" y="1488648"/>
                  </a:lnTo>
                  <a:lnTo>
                    <a:pt x="1174548" y="1505604"/>
                  </a:lnTo>
                  <a:lnTo>
                    <a:pt x="1200671" y="1558848"/>
                  </a:lnTo>
                  <a:lnTo>
                    <a:pt x="1219621" y="1599679"/>
                  </a:lnTo>
                  <a:lnTo>
                    <a:pt x="1225997" y="1610468"/>
                  </a:lnTo>
                  <a:lnTo>
                    <a:pt x="1232033" y="1622772"/>
                  </a:lnTo>
                  <a:lnTo>
                    <a:pt x="1267645" y="1680947"/>
                  </a:lnTo>
                  <a:lnTo>
                    <a:pt x="1291092" y="1720625"/>
                  </a:lnTo>
                  <a:lnTo>
                    <a:pt x="1296121" y="1727466"/>
                  </a:lnTo>
                  <a:lnTo>
                    <a:pt x="1300941" y="1735339"/>
                  </a:lnTo>
                  <a:lnTo>
                    <a:pt x="1350649" y="1801636"/>
                  </a:lnTo>
                  <a:lnTo>
                    <a:pt x="1375557" y="1835515"/>
                  </a:lnTo>
                  <a:lnTo>
                    <a:pt x="1378461" y="1838728"/>
                  </a:lnTo>
                  <a:lnTo>
                    <a:pt x="1381269" y="1842473"/>
                  </a:lnTo>
                  <a:lnTo>
                    <a:pt x="1472992" y="1943314"/>
                  </a:lnTo>
                  <a:lnTo>
                    <a:pt x="1473017" y="1943341"/>
                  </a:lnTo>
                  <a:lnTo>
                    <a:pt x="1473018" y="1943342"/>
                  </a:lnTo>
                  <a:cubicBezTo>
                    <a:pt x="1505505" y="1975829"/>
                    <a:pt x="1539174" y="2006412"/>
                    <a:pt x="1573887" y="2035092"/>
                  </a:cubicBezTo>
                  <a:lnTo>
                    <a:pt x="1577640" y="2037906"/>
                  </a:lnTo>
                  <a:lnTo>
                    <a:pt x="1580843" y="2040801"/>
                  </a:lnTo>
                  <a:lnTo>
                    <a:pt x="1614625" y="2065637"/>
                  </a:lnTo>
                  <a:lnTo>
                    <a:pt x="1650266" y="2092360"/>
                  </a:lnTo>
                  <a:lnTo>
                    <a:pt x="1651160" y="2092497"/>
                  </a:lnTo>
                  <a:lnTo>
                    <a:pt x="1695733" y="2125266"/>
                  </a:lnTo>
                  <a:cubicBezTo>
                    <a:pt x="1853182" y="2229223"/>
                    <a:pt x="2026778" y="2298528"/>
                    <a:pt x="2205756" y="2333180"/>
                  </a:cubicBezTo>
                  <a:lnTo>
                    <a:pt x="2246374" y="2339042"/>
                  </a:lnTo>
                  <a:lnTo>
                    <a:pt x="2246762" y="2339332"/>
                  </a:lnTo>
                  <a:lnTo>
                    <a:pt x="2281553" y="2345745"/>
                  </a:lnTo>
                  <a:lnTo>
                    <a:pt x="2309994" y="2348222"/>
                  </a:lnTo>
                  <a:lnTo>
                    <a:pt x="2340831" y="2352672"/>
                  </a:lnTo>
                  <a:lnTo>
                    <a:pt x="2385654" y="2354812"/>
                  </a:lnTo>
                  <a:lnTo>
                    <a:pt x="2424766" y="2358219"/>
                  </a:lnTo>
                  <a:lnTo>
                    <a:pt x="2449781" y="2357874"/>
                  </a:lnTo>
                  <a:lnTo>
                    <a:pt x="2476916" y="2359170"/>
                  </a:lnTo>
                  <a:lnTo>
                    <a:pt x="2526091" y="2356822"/>
                  </a:lnTo>
                  <a:lnTo>
                    <a:pt x="2568410" y="2356238"/>
                  </a:lnTo>
                  <a:lnTo>
                    <a:pt x="2589767" y="2353782"/>
                  </a:lnTo>
                  <a:lnTo>
                    <a:pt x="2613000" y="2352672"/>
                  </a:lnTo>
                  <a:lnTo>
                    <a:pt x="2666383" y="2344969"/>
                  </a:lnTo>
                  <a:lnTo>
                    <a:pt x="2711299" y="2339803"/>
                  </a:lnTo>
                  <a:lnTo>
                    <a:pt x="2728868" y="2335952"/>
                  </a:lnTo>
                  <a:lnTo>
                    <a:pt x="2748075" y="2333180"/>
                  </a:lnTo>
                  <a:lnTo>
                    <a:pt x="2805586" y="2319139"/>
                  </a:lnTo>
                  <a:lnTo>
                    <a:pt x="2852249" y="2308912"/>
                  </a:lnTo>
                  <a:lnTo>
                    <a:pt x="2865999" y="2304389"/>
                  </a:lnTo>
                  <a:lnTo>
                    <a:pt x="2881131" y="2300694"/>
                  </a:lnTo>
                  <a:lnTo>
                    <a:pt x="2942914" y="2279084"/>
                  </a:lnTo>
                  <a:lnTo>
                    <a:pt x="2990078" y="2263567"/>
                  </a:lnTo>
                  <a:lnTo>
                    <a:pt x="3000070" y="2259092"/>
                  </a:lnTo>
                  <a:lnTo>
                    <a:pt x="3011160" y="2255213"/>
                  </a:lnTo>
                  <a:lnTo>
                    <a:pt x="3078077" y="2224155"/>
                  </a:lnTo>
                  <a:lnTo>
                    <a:pt x="3123600" y="2203767"/>
                  </a:lnTo>
                  <a:lnTo>
                    <a:pt x="3129988" y="2200062"/>
                  </a:lnTo>
                  <a:lnTo>
                    <a:pt x="3137152" y="2196737"/>
                  </a:lnTo>
                  <a:lnTo>
                    <a:pt x="3212888" y="2151982"/>
                  </a:lnTo>
                  <a:lnTo>
                    <a:pt x="3251632" y="2129512"/>
                  </a:lnTo>
                  <a:lnTo>
                    <a:pt x="3254663" y="2127296"/>
                  </a:lnTo>
                  <a:lnTo>
                    <a:pt x="3258098" y="2125266"/>
                  </a:lnTo>
                  <a:lnTo>
                    <a:pt x="3356627" y="2052829"/>
                  </a:lnTo>
                  <a:lnTo>
                    <a:pt x="3324554" y="2088119"/>
                  </a:lnTo>
                  <a:cubicBezTo>
                    <a:pt x="3010159" y="2469078"/>
                    <a:pt x="2821297" y="2957476"/>
                    <a:pt x="2821297" y="3489985"/>
                  </a:cubicBezTo>
                  <a:lnTo>
                    <a:pt x="2829563" y="3653670"/>
                  </a:lnTo>
                  <a:lnTo>
                    <a:pt x="2810610" y="3777851"/>
                  </a:lnTo>
                  <a:cubicBezTo>
                    <a:pt x="2678226" y="4424796"/>
                    <a:pt x="2105809" y="4911453"/>
                    <a:pt x="1419727" y="4911453"/>
                  </a:cubicBezTo>
                  <a:cubicBezTo>
                    <a:pt x="635633" y="4911453"/>
                    <a:pt x="0" y="4275820"/>
                    <a:pt x="0" y="3491726"/>
                  </a:cubicBezTo>
                  <a:lnTo>
                    <a:pt x="4496" y="3402699"/>
                  </a:lnTo>
                  <a:lnTo>
                    <a:pt x="2252" y="3402699"/>
                  </a:lnTo>
                  <a:lnTo>
                    <a:pt x="6545" y="3232925"/>
                  </a:lnTo>
                  <a:cubicBezTo>
                    <a:pt x="67376" y="2032865"/>
                    <a:pt x="548865" y="943787"/>
                    <a:pt x="1306496" y="110207"/>
                  </a:cubicBezTo>
                  <a:close/>
                </a:path>
              </a:pathLst>
            </a:custGeom>
            <a:solidFill>
              <a:srgbClr val="5E3391"/>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0" name="Freeform 50">
              <a:extLst>
                <a:ext uri="{FF2B5EF4-FFF2-40B4-BE49-F238E27FC236}">
                  <a16:creationId xmlns:a16="http://schemas.microsoft.com/office/drawing/2014/main" id="{7C2823B8-B30C-4D30-BFE2-30C478F56F58}"/>
                </a:ext>
              </a:extLst>
            </p:cNvPr>
            <p:cNvSpPr/>
            <p:nvPr/>
          </p:nvSpPr>
          <p:spPr>
            <a:xfrm>
              <a:off x="4055564" y="1432884"/>
              <a:ext cx="1941492" cy="1947196"/>
            </a:xfrm>
            <a:custGeom>
              <a:avLst/>
              <a:gdLst>
                <a:gd name="connsiteX0" fmla="*/ 3882984 w 3882984"/>
                <a:gd name="connsiteY0" fmla="*/ 0 h 3894392"/>
                <a:gd name="connsiteX1" fmla="*/ 3882984 w 3882984"/>
                <a:gd name="connsiteY1" fmla="*/ 2244 h 3894392"/>
                <a:gd name="connsiteX2" fmla="*/ 3826853 w 3882984"/>
                <a:gd name="connsiteY2" fmla="*/ 5078 h 3894392"/>
                <a:gd name="connsiteX3" fmla="*/ 3694561 w 3882984"/>
                <a:gd name="connsiteY3" fmla="*/ 24845 h 3894392"/>
                <a:gd name="connsiteX4" fmla="*/ 3690079 w 3882984"/>
                <a:gd name="connsiteY4" fmla="*/ 25954 h 3894392"/>
                <a:gd name="connsiteX5" fmla="*/ 3685888 w 3882984"/>
                <a:gd name="connsiteY5" fmla="*/ 26593 h 3894392"/>
                <a:gd name="connsiteX6" fmla="*/ 3645976 w 3882984"/>
                <a:gd name="connsiteY6" fmla="*/ 36855 h 3894392"/>
                <a:gd name="connsiteX7" fmla="*/ 3566543 w 3882984"/>
                <a:gd name="connsiteY7" fmla="*/ 56491 h 3894392"/>
                <a:gd name="connsiteX8" fmla="*/ 3557924 w 3882984"/>
                <a:gd name="connsiteY8" fmla="*/ 59496 h 3894392"/>
                <a:gd name="connsiteX9" fmla="*/ 3549830 w 3882984"/>
                <a:gd name="connsiteY9" fmla="*/ 61577 h 3894392"/>
                <a:gd name="connsiteX10" fmla="*/ 3507205 w 3882984"/>
                <a:gd name="connsiteY10" fmla="*/ 77178 h 3894392"/>
                <a:gd name="connsiteX11" fmla="*/ 3443386 w 3882984"/>
                <a:gd name="connsiteY11" fmla="*/ 99427 h 3894392"/>
                <a:gd name="connsiteX12" fmla="*/ 3431022 w 3882984"/>
                <a:gd name="connsiteY12" fmla="*/ 105061 h 3894392"/>
                <a:gd name="connsiteX13" fmla="*/ 3419391 w 3882984"/>
                <a:gd name="connsiteY13" fmla="*/ 109318 h 3894392"/>
                <a:gd name="connsiteX14" fmla="*/ 3379318 w 3882984"/>
                <a:gd name="connsiteY14" fmla="*/ 128623 h 3894392"/>
                <a:gd name="connsiteX15" fmla="*/ 3325679 w 3882984"/>
                <a:gd name="connsiteY15" fmla="*/ 153065 h 3894392"/>
                <a:gd name="connsiteX16" fmla="*/ 3310021 w 3882984"/>
                <a:gd name="connsiteY16" fmla="*/ 162004 h 3894392"/>
                <a:gd name="connsiteX17" fmla="*/ 3295287 w 3882984"/>
                <a:gd name="connsiteY17" fmla="*/ 169103 h 3894392"/>
                <a:gd name="connsiteX18" fmla="*/ 3259395 w 3882984"/>
                <a:gd name="connsiteY18" fmla="*/ 190907 h 3894392"/>
                <a:gd name="connsiteX19" fmla="*/ 3214009 w 3882984"/>
                <a:gd name="connsiteY19" fmla="*/ 216818 h 3894392"/>
                <a:gd name="connsiteX20" fmla="*/ 3195565 w 3882984"/>
                <a:gd name="connsiteY20" fmla="*/ 229685 h 3894392"/>
                <a:gd name="connsiteX21" fmla="*/ 3178230 w 3882984"/>
                <a:gd name="connsiteY21" fmla="*/ 240216 h 3894392"/>
                <a:gd name="connsiteX22" fmla="*/ 3147112 w 3882984"/>
                <a:gd name="connsiteY22" fmla="*/ 263485 h 3894392"/>
                <a:gd name="connsiteX23" fmla="*/ 3108965 w 3882984"/>
                <a:gd name="connsiteY23" fmla="*/ 290097 h 3894392"/>
                <a:gd name="connsiteX24" fmla="*/ 3088294 w 3882984"/>
                <a:gd name="connsiteY24" fmla="*/ 307469 h 3894392"/>
                <a:gd name="connsiteX25" fmla="*/ 3068935 w 3882984"/>
                <a:gd name="connsiteY25" fmla="*/ 321946 h 3894392"/>
                <a:gd name="connsiteX26" fmla="*/ 3042743 w 3882984"/>
                <a:gd name="connsiteY26" fmla="*/ 345751 h 3894392"/>
                <a:gd name="connsiteX27" fmla="*/ 3011134 w 3882984"/>
                <a:gd name="connsiteY27" fmla="*/ 372315 h 3894392"/>
                <a:gd name="connsiteX28" fmla="*/ 2988853 w 3882984"/>
                <a:gd name="connsiteY28" fmla="*/ 394729 h 3894392"/>
                <a:gd name="connsiteX29" fmla="*/ 2968114 w 3882984"/>
                <a:gd name="connsiteY29" fmla="*/ 413577 h 3894392"/>
                <a:gd name="connsiteX30" fmla="*/ 2946755 w 3882984"/>
                <a:gd name="connsiteY30" fmla="*/ 437079 h 3894392"/>
                <a:gd name="connsiteX31" fmla="*/ 2921104 w 3882984"/>
                <a:gd name="connsiteY31" fmla="*/ 462883 h 3894392"/>
                <a:gd name="connsiteX32" fmla="*/ 2897883 w 3882984"/>
                <a:gd name="connsiteY32" fmla="*/ 490852 h 3894392"/>
                <a:gd name="connsiteX33" fmla="*/ 2876483 w 3882984"/>
                <a:gd name="connsiteY33" fmla="*/ 514398 h 3894392"/>
                <a:gd name="connsiteX34" fmla="*/ 2859703 w 3882984"/>
                <a:gd name="connsiteY34" fmla="*/ 536837 h 3894392"/>
                <a:gd name="connsiteX35" fmla="*/ 2839464 w 3882984"/>
                <a:gd name="connsiteY35" fmla="*/ 561213 h 3894392"/>
                <a:gd name="connsiteX36" fmla="*/ 2816025 w 3882984"/>
                <a:gd name="connsiteY36" fmla="*/ 595247 h 3894392"/>
                <a:gd name="connsiteX37" fmla="*/ 2794753 w 3882984"/>
                <a:gd name="connsiteY37" fmla="*/ 623693 h 3894392"/>
                <a:gd name="connsiteX38" fmla="*/ 2782181 w 3882984"/>
                <a:gd name="connsiteY38" fmla="*/ 644388 h 3894392"/>
                <a:gd name="connsiteX39" fmla="*/ 2766802 w 3882984"/>
                <a:gd name="connsiteY39" fmla="*/ 666717 h 3894392"/>
                <a:gd name="connsiteX40" fmla="*/ 2757961 w 3882984"/>
                <a:gd name="connsiteY40" fmla="*/ 684255 h 3894392"/>
                <a:gd name="connsiteX41" fmla="*/ 2723639 w 3882984"/>
                <a:gd name="connsiteY41" fmla="*/ 740750 h 3894392"/>
                <a:gd name="connsiteX42" fmla="*/ 2663855 w 3882984"/>
                <a:gd name="connsiteY42" fmla="*/ 864854 h 3894392"/>
                <a:gd name="connsiteX43" fmla="*/ 2658951 w 3882984"/>
                <a:gd name="connsiteY43" fmla="*/ 880653 h 3894392"/>
                <a:gd name="connsiteX44" fmla="*/ 2650762 w 3882984"/>
                <a:gd name="connsiteY44" fmla="*/ 896897 h 3894392"/>
                <a:gd name="connsiteX45" fmla="*/ 2605640 w 3882984"/>
                <a:gd name="connsiteY45" fmla="*/ 1052394 h 3894392"/>
                <a:gd name="connsiteX46" fmla="*/ 2581130 w 3882984"/>
                <a:gd name="connsiteY46" fmla="*/ 1131352 h 3894392"/>
                <a:gd name="connsiteX47" fmla="*/ 2579357 w 3882984"/>
                <a:gd name="connsiteY47" fmla="*/ 1142966 h 3894392"/>
                <a:gd name="connsiteX48" fmla="*/ 2577688 w 3882984"/>
                <a:gd name="connsiteY48" fmla="*/ 1148718 h 3894392"/>
                <a:gd name="connsiteX49" fmla="*/ 2576401 w 3882984"/>
                <a:gd name="connsiteY49" fmla="*/ 1162335 h 3894392"/>
                <a:gd name="connsiteX50" fmla="*/ 2559616 w 3882984"/>
                <a:gd name="connsiteY50" fmla="*/ 1272317 h 3894392"/>
                <a:gd name="connsiteX51" fmla="*/ 2552287 w 3882984"/>
                <a:gd name="connsiteY51" fmla="*/ 1417451 h 3894392"/>
                <a:gd name="connsiteX52" fmla="*/ 2552285 w 3882984"/>
                <a:gd name="connsiteY52" fmla="*/ 1417475 h 3894392"/>
                <a:gd name="connsiteX53" fmla="*/ 2558734 w 3882984"/>
                <a:gd name="connsiteY53" fmla="*/ 1553677 h 3894392"/>
                <a:gd name="connsiteX54" fmla="*/ 2559398 w 3882984"/>
                <a:gd name="connsiteY54" fmla="*/ 1558321 h 3894392"/>
                <a:gd name="connsiteX55" fmla="*/ 2559616 w 3882984"/>
                <a:gd name="connsiteY55" fmla="*/ 1562635 h 3894392"/>
                <a:gd name="connsiteX56" fmla="*/ 2565946 w 3882984"/>
                <a:gd name="connsiteY56" fmla="*/ 1604114 h 3894392"/>
                <a:gd name="connsiteX57" fmla="*/ 2572248 w 3882984"/>
                <a:gd name="connsiteY57" fmla="*/ 1648183 h 3894392"/>
                <a:gd name="connsiteX58" fmla="*/ 2572783 w 3882984"/>
                <a:gd name="connsiteY58" fmla="*/ 1648911 h 3894392"/>
                <a:gd name="connsiteX59" fmla="*/ 2581130 w 3882984"/>
                <a:gd name="connsiteY59" fmla="*/ 1703601 h 3894392"/>
                <a:gd name="connsiteX60" fmla="*/ 2794753 w 3882984"/>
                <a:gd name="connsiteY60" fmla="*/ 2211259 h 3894392"/>
                <a:gd name="connsiteX61" fmla="*/ 2819326 w 3882984"/>
                <a:gd name="connsiteY61" fmla="*/ 2244121 h 3894392"/>
                <a:gd name="connsiteX62" fmla="*/ 2819395 w 3882984"/>
                <a:gd name="connsiteY62" fmla="*/ 2244597 h 3894392"/>
                <a:gd name="connsiteX63" fmla="*/ 2839464 w 3882984"/>
                <a:gd name="connsiteY63" fmla="*/ 2273738 h 3894392"/>
                <a:gd name="connsiteX64" fmla="*/ 2857814 w 3882984"/>
                <a:gd name="connsiteY64" fmla="*/ 2295589 h 3894392"/>
                <a:gd name="connsiteX65" fmla="*/ 2876483 w 3882984"/>
                <a:gd name="connsiteY65" fmla="*/ 2320555 h 3894392"/>
                <a:gd name="connsiteX66" fmla="*/ 2906683 w 3882984"/>
                <a:gd name="connsiteY66" fmla="*/ 2353784 h 3894392"/>
                <a:gd name="connsiteX67" fmla="*/ 2931911 w 3882984"/>
                <a:gd name="connsiteY67" fmla="*/ 2383826 h 3894392"/>
                <a:gd name="connsiteX68" fmla="*/ 2949828 w 3882984"/>
                <a:gd name="connsiteY68" fmla="*/ 2401255 h 3894392"/>
                <a:gd name="connsiteX69" fmla="*/ 2968114 w 3882984"/>
                <a:gd name="connsiteY69" fmla="*/ 2421375 h 3894392"/>
                <a:gd name="connsiteX70" fmla="*/ 3004579 w 3882984"/>
                <a:gd name="connsiteY70" fmla="*/ 2454516 h 3894392"/>
                <a:gd name="connsiteX71" fmla="*/ 3034883 w 3882984"/>
                <a:gd name="connsiteY71" fmla="*/ 2483996 h 3894392"/>
                <a:gd name="connsiteX72" fmla="*/ 3051703 w 3882984"/>
                <a:gd name="connsiteY72" fmla="*/ 2497346 h 3894392"/>
                <a:gd name="connsiteX73" fmla="*/ 3068935 w 3882984"/>
                <a:gd name="connsiteY73" fmla="*/ 2513007 h 3894392"/>
                <a:gd name="connsiteX74" fmla="*/ 3112178 w 3882984"/>
                <a:gd name="connsiteY74" fmla="*/ 2545343 h 3894392"/>
                <a:gd name="connsiteX75" fmla="*/ 3147543 w 3882984"/>
                <a:gd name="connsiteY75" fmla="*/ 2573412 h 3894392"/>
                <a:gd name="connsiteX76" fmla="*/ 3162668 w 3882984"/>
                <a:gd name="connsiteY76" fmla="*/ 2583099 h 3894392"/>
                <a:gd name="connsiteX77" fmla="*/ 3178230 w 3882984"/>
                <a:gd name="connsiteY77" fmla="*/ 2594736 h 3894392"/>
                <a:gd name="connsiteX78" fmla="*/ 3228893 w 3882984"/>
                <a:gd name="connsiteY78" fmla="*/ 2625515 h 3894392"/>
                <a:gd name="connsiteX79" fmla="*/ 3269053 w 3882984"/>
                <a:gd name="connsiteY79" fmla="*/ 2651236 h 3894392"/>
                <a:gd name="connsiteX80" fmla="*/ 3281952 w 3882984"/>
                <a:gd name="connsiteY80" fmla="*/ 2657749 h 3894392"/>
                <a:gd name="connsiteX81" fmla="*/ 3295287 w 3882984"/>
                <a:gd name="connsiteY81" fmla="*/ 2665850 h 3894392"/>
                <a:gd name="connsiteX82" fmla="*/ 3354353 w 3882984"/>
                <a:gd name="connsiteY82" fmla="*/ 2694304 h 3894392"/>
                <a:gd name="connsiteX83" fmla="*/ 3398576 w 3882984"/>
                <a:gd name="connsiteY83" fmla="*/ 2716632 h 3894392"/>
                <a:gd name="connsiteX84" fmla="*/ 3408782 w 3882984"/>
                <a:gd name="connsiteY84" fmla="*/ 2720524 h 3894392"/>
                <a:gd name="connsiteX85" fmla="*/ 3419391 w 3882984"/>
                <a:gd name="connsiteY85" fmla="*/ 2725634 h 3894392"/>
                <a:gd name="connsiteX86" fmla="*/ 3488818 w 3882984"/>
                <a:gd name="connsiteY86" fmla="*/ 2751045 h 3894392"/>
                <a:gd name="connsiteX87" fmla="*/ 3535275 w 3882984"/>
                <a:gd name="connsiteY87" fmla="*/ 2768761 h 3894392"/>
                <a:gd name="connsiteX88" fmla="*/ 3542390 w 3882984"/>
                <a:gd name="connsiteY88" fmla="*/ 2770652 h 3894392"/>
                <a:gd name="connsiteX89" fmla="*/ 3549830 w 3882984"/>
                <a:gd name="connsiteY89" fmla="*/ 2773375 h 3894392"/>
                <a:gd name="connsiteX90" fmla="*/ 3635292 w 3882984"/>
                <a:gd name="connsiteY90" fmla="*/ 2795350 h 3894392"/>
                <a:gd name="connsiteX91" fmla="*/ 3678313 w 3882984"/>
                <a:gd name="connsiteY91" fmla="*/ 2806787 h 3894392"/>
                <a:gd name="connsiteX92" fmla="*/ 3682001 w 3882984"/>
                <a:gd name="connsiteY92" fmla="*/ 2807360 h 3894392"/>
                <a:gd name="connsiteX93" fmla="*/ 3685888 w 3882984"/>
                <a:gd name="connsiteY93" fmla="*/ 2808359 h 3894392"/>
                <a:gd name="connsiteX94" fmla="*/ 3819918 w 3882984"/>
                <a:gd name="connsiteY94" fmla="*/ 2828815 h 3894392"/>
                <a:gd name="connsiteX95" fmla="*/ 3742646 w 3882984"/>
                <a:gd name="connsiteY95" fmla="*/ 2832717 h 3894392"/>
                <a:gd name="connsiteX96" fmla="*/ 2409608 w 3882984"/>
                <a:gd name="connsiteY96" fmla="*/ 3466837 h 3894392"/>
                <a:gd name="connsiteX97" fmla="*/ 2299440 w 3882984"/>
                <a:gd name="connsiteY97" fmla="*/ 3588052 h 3894392"/>
                <a:gd name="connsiteX98" fmla="*/ 2200910 w 3882984"/>
                <a:gd name="connsiteY98" fmla="*/ 3660489 h 3894392"/>
                <a:gd name="connsiteX99" fmla="*/ 415829 w 3882984"/>
                <a:gd name="connsiteY99" fmla="*/ 3478564 h 3894392"/>
                <a:gd name="connsiteX100" fmla="*/ 415829 w 3882984"/>
                <a:gd name="connsiteY100" fmla="*/ 1470767 h 3894392"/>
                <a:gd name="connsiteX101" fmla="*/ 481961 w 3882984"/>
                <a:gd name="connsiteY101" fmla="*/ 1410993 h 3894392"/>
                <a:gd name="connsiteX102" fmla="*/ 480285 w 3882984"/>
                <a:gd name="connsiteY102" fmla="*/ 1409317 h 3894392"/>
                <a:gd name="connsiteX103" fmla="*/ 590492 w 3882984"/>
                <a:gd name="connsiteY103" fmla="*/ 1304244 h 3894392"/>
                <a:gd name="connsiteX104" fmla="*/ 3713210 w 3882984"/>
                <a:gd name="connsiteY104" fmla="*/ 4293 h 389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882984" h="3894392">
                  <a:moveTo>
                    <a:pt x="3882984" y="0"/>
                  </a:moveTo>
                  <a:lnTo>
                    <a:pt x="3882984" y="2244"/>
                  </a:lnTo>
                  <a:lnTo>
                    <a:pt x="3826853" y="5078"/>
                  </a:lnTo>
                  <a:cubicBezTo>
                    <a:pt x="3782109" y="9622"/>
                    <a:pt x="3737979" y="16244"/>
                    <a:pt x="3694561" y="24845"/>
                  </a:cubicBezTo>
                  <a:lnTo>
                    <a:pt x="3690079" y="25954"/>
                  </a:lnTo>
                  <a:lnTo>
                    <a:pt x="3685888" y="26593"/>
                  </a:lnTo>
                  <a:lnTo>
                    <a:pt x="3645976" y="36855"/>
                  </a:lnTo>
                  <a:lnTo>
                    <a:pt x="3566543" y="56491"/>
                  </a:lnTo>
                  <a:lnTo>
                    <a:pt x="3557924" y="59496"/>
                  </a:lnTo>
                  <a:lnTo>
                    <a:pt x="3549830" y="61577"/>
                  </a:lnTo>
                  <a:lnTo>
                    <a:pt x="3507205" y="77178"/>
                  </a:lnTo>
                  <a:lnTo>
                    <a:pt x="3443386" y="99427"/>
                  </a:lnTo>
                  <a:lnTo>
                    <a:pt x="3431022" y="105061"/>
                  </a:lnTo>
                  <a:lnTo>
                    <a:pt x="3419391" y="109318"/>
                  </a:lnTo>
                  <a:lnTo>
                    <a:pt x="3379318" y="128623"/>
                  </a:lnTo>
                  <a:lnTo>
                    <a:pt x="3325679" y="153065"/>
                  </a:lnTo>
                  <a:lnTo>
                    <a:pt x="3310021" y="162004"/>
                  </a:lnTo>
                  <a:lnTo>
                    <a:pt x="3295287" y="169103"/>
                  </a:lnTo>
                  <a:lnTo>
                    <a:pt x="3259395" y="190907"/>
                  </a:lnTo>
                  <a:lnTo>
                    <a:pt x="3214009" y="216818"/>
                  </a:lnTo>
                  <a:lnTo>
                    <a:pt x="3195565" y="229685"/>
                  </a:lnTo>
                  <a:lnTo>
                    <a:pt x="3178230" y="240216"/>
                  </a:lnTo>
                  <a:lnTo>
                    <a:pt x="3147112" y="263485"/>
                  </a:lnTo>
                  <a:lnTo>
                    <a:pt x="3108965" y="290097"/>
                  </a:lnTo>
                  <a:lnTo>
                    <a:pt x="3088294" y="307469"/>
                  </a:lnTo>
                  <a:lnTo>
                    <a:pt x="3068935" y="321946"/>
                  </a:lnTo>
                  <a:lnTo>
                    <a:pt x="3042743" y="345751"/>
                  </a:lnTo>
                  <a:lnTo>
                    <a:pt x="3011134" y="372315"/>
                  </a:lnTo>
                  <a:lnTo>
                    <a:pt x="2988853" y="394729"/>
                  </a:lnTo>
                  <a:lnTo>
                    <a:pt x="2968114" y="413577"/>
                  </a:lnTo>
                  <a:lnTo>
                    <a:pt x="2946755" y="437079"/>
                  </a:lnTo>
                  <a:lnTo>
                    <a:pt x="2921104" y="462883"/>
                  </a:lnTo>
                  <a:lnTo>
                    <a:pt x="2897883" y="490852"/>
                  </a:lnTo>
                  <a:lnTo>
                    <a:pt x="2876483" y="514398"/>
                  </a:lnTo>
                  <a:lnTo>
                    <a:pt x="2859703" y="536837"/>
                  </a:lnTo>
                  <a:lnTo>
                    <a:pt x="2839464" y="561213"/>
                  </a:lnTo>
                  <a:lnTo>
                    <a:pt x="2816025" y="595247"/>
                  </a:lnTo>
                  <a:lnTo>
                    <a:pt x="2794753" y="623693"/>
                  </a:lnTo>
                  <a:lnTo>
                    <a:pt x="2782181" y="644388"/>
                  </a:lnTo>
                  <a:lnTo>
                    <a:pt x="2766802" y="666717"/>
                  </a:lnTo>
                  <a:lnTo>
                    <a:pt x="2757961" y="684255"/>
                  </a:lnTo>
                  <a:lnTo>
                    <a:pt x="2723639" y="740750"/>
                  </a:lnTo>
                  <a:cubicBezTo>
                    <a:pt x="2701783" y="780983"/>
                    <a:pt x="2681816" y="822391"/>
                    <a:pt x="2663855" y="864854"/>
                  </a:cubicBezTo>
                  <a:lnTo>
                    <a:pt x="2658951" y="880653"/>
                  </a:lnTo>
                  <a:lnTo>
                    <a:pt x="2650762" y="896897"/>
                  </a:lnTo>
                  <a:lnTo>
                    <a:pt x="2605640" y="1052394"/>
                  </a:lnTo>
                  <a:lnTo>
                    <a:pt x="2581130" y="1131352"/>
                  </a:lnTo>
                  <a:lnTo>
                    <a:pt x="2579357" y="1142966"/>
                  </a:lnTo>
                  <a:lnTo>
                    <a:pt x="2577688" y="1148718"/>
                  </a:lnTo>
                  <a:lnTo>
                    <a:pt x="2576401" y="1162335"/>
                  </a:lnTo>
                  <a:lnTo>
                    <a:pt x="2559616" y="1272317"/>
                  </a:lnTo>
                  <a:lnTo>
                    <a:pt x="2552287" y="1417451"/>
                  </a:lnTo>
                  <a:lnTo>
                    <a:pt x="2552285" y="1417475"/>
                  </a:lnTo>
                  <a:cubicBezTo>
                    <a:pt x="2552285" y="1463418"/>
                    <a:pt x="2554467" y="1508852"/>
                    <a:pt x="2558734" y="1553677"/>
                  </a:cubicBezTo>
                  <a:lnTo>
                    <a:pt x="2559398" y="1558321"/>
                  </a:lnTo>
                  <a:lnTo>
                    <a:pt x="2559616" y="1562635"/>
                  </a:lnTo>
                  <a:lnTo>
                    <a:pt x="2565946" y="1604114"/>
                  </a:lnTo>
                  <a:lnTo>
                    <a:pt x="2572248" y="1648183"/>
                  </a:lnTo>
                  <a:lnTo>
                    <a:pt x="2572783" y="1648911"/>
                  </a:lnTo>
                  <a:lnTo>
                    <a:pt x="2581130" y="1703601"/>
                  </a:lnTo>
                  <a:cubicBezTo>
                    <a:pt x="2618954" y="1888443"/>
                    <a:pt x="2692699" y="2060199"/>
                    <a:pt x="2794753" y="2211259"/>
                  </a:cubicBezTo>
                  <a:lnTo>
                    <a:pt x="2819326" y="2244121"/>
                  </a:lnTo>
                  <a:lnTo>
                    <a:pt x="2819395" y="2244597"/>
                  </a:lnTo>
                  <a:lnTo>
                    <a:pt x="2839464" y="2273738"/>
                  </a:lnTo>
                  <a:lnTo>
                    <a:pt x="2857814" y="2295589"/>
                  </a:lnTo>
                  <a:lnTo>
                    <a:pt x="2876483" y="2320555"/>
                  </a:lnTo>
                  <a:lnTo>
                    <a:pt x="2906683" y="2353784"/>
                  </a:lnTo>
                  <a:lnTo>
                    <a:pt x="2931911" y="2383826"/>
                  </a:lnTo>
                  <a:lnTo>
                    <a:pt x="2949828" y="2401255"/>
                  </a:lnTo>
                  <a:lnTo>
                    <a:pt x="2968114" y="2421375"/>
                  </a:lnTo>
                  <a:lnTo>
                    <a:pt x="3004579" y="2454516"/>
                  </a:lnTo>
                  <a:lnTo>
                    <a:pt x="3034883" y="2483996"/>
                  </a:lnTo>
                  <a:lnTo>
                    <a:pt x="3051703" y="2497346"/>
                  </a:lnTo>
                  <a:lnTo>
                    <a:pt x="3068935" y="2513007"/>
                  </a:lnTo>
                  <a:lnTo>
                    <a:pt x="3112178" y="2545343"/>
                  </a:lnTo>
                  <a:lnTo>
                    <a:pt x="3147543" y="2573412"/>
                  </a:lnTo>
                  <a:lnTo>
                    <a:pt x="3162668" y="2583099"/>
                  </a:lnTo>
                  <a:lnTo>
                    <a:pt x="3178230" y="2594736"/>
                  </a:lnTo>
                  <a:lnTo>
                    <a:pt x="3228893" y="2625515"/>
                  </a:lnTo>
                  <a:lnTo>
                    <a:pt x="3269053" y="2651236"/>
                  </a:lnTo>
                  <a:lnTo>
                    <a:pt x="3281952" y="2657749"/>
                  </a:lnTo>
                  <a:lnTo>
                    <a:pt x="3295287" y="2665850"/>
                  </a:lnTo>
                  <a:lnTo>
                    <a:pt x="3354353" y="2694304"/>
                  </a:lnTo>
                  <a:lnTo>
                    <a:pt x="3398576" y="2716632"/>
                  </a:lnTo>
                  <a:lnTo>
                    <a:pt x="3408782" y="2720524"/>
                  </a:lnTo>
                  <a:lnTo>
                    <a:pt x="3419391" y="2725634"/>
                  </a:lnTo>
                  <a:lnTo>
                    <a:pt x="3488818" y="2751045"/>
                  </a:lnTo>
                  <a:lnTo>
                    <a:pt x="3535275" y="2768761"/>
                  </a:lnTo>
                  <a:lnTo>
                    <a:pt x="3542390" y="2770652"/>
                  </a:lnTo>
                  <a:lnTo>
                    <a:pt x="3549830" y="2773375"/>
                  </a:lnTo>
                  <a:lnTo>
                    <a:pt x="3635292" y="2795350"/>
                  </a:lnTo>
                  <a:lnTo>
                    <a:pt x="3678313" y="2806787"/>
                  </a:lnTo>
                  <a:lnTo>
                    <a:pt x="3682001" y="2807360"/>
                  </a:lnTo>
                  <a:lnTo>
                    <a:pt x="3685888" y="2808359"/>
                  </a:lnTo>
                  <a:lnTo>
                    <a:pt x="3819918" y="2828815"/>
                  </a:lnTo>
                  <a:lnTo>
                    <a:pt x="3742646" y="2832717"/>
                  </a:lnTo>
                  <a:cubicBezTo>
                    <a:pt x="3224032" y="2885385"/>
                    <a:pt x="2758577" y="3117868"/>
                    <a:pt x="2409608" y="3466837"/>
                  </a:cubicBezTo>
                  <a:lnTo>
                    <a:pt x="2299440" y="3588052"/>
                  </a:lnTo>
                  <a:lnTo>
                    <a:pt x="2200910" y="3660489"/>
                  </a:lnTo>
                  <a:cubicBezTo>
                    <a:pt x="1649840" y="4024339"/>
                    <a:pt x="900962" y="3963698"/>
                    <a:pt x="415829" y="3478564"/>
                  </a:cubicBezTo>
                  <a:cubicBezTo>
                    <a:pt x="-138610" y="2924126"/>
                    <a:pt x="-138610" y="2025205"/>
                    <a:pt x="415829" y="1470767"/>
                  </a:cubicBezTo>
                  <a:lnTo>
                    <a:pt x="481961" y="1410993"/>
                  </a:lnTo>
                  <a:lnTo>
                    <a:pt x="480285" y="1409317"/>
                  </a:lnTo>
                  <a:lnTo>
                    <a:pt x="590492" y="1304244"/>
                  </a:lnTo>
                  <a:cubicBezTo>
                    <a:pt x="1424072" y="546613"/>
                    <a:pt x="2513149" y="65124"/>
                    <a:pt x="3713210" y="4293"/>
                  </a:cubicBezTo>
                  <a:close/>
                </a:path>
              </a:pathLst>
            </a:custGeom>
            <a:solidFill>
              <a:srgbClr val="2576B7"/>
            </a:solidFill>
            <a:ln w="12700" cap="flat" cmpd="sng" algn="ctr">
              <a:noFill/>
              <a:prstDash val="solid"/>
              <a:miter lim="800000"/>
            </a:ln>
            <a:effectLst/>
          </p:spPr>
          <p:txBody>
            <a:bodyPr wrap="square" rtlCol="0" anchor="ctr">
              <a:noAutofit/>
            </a:bodyPr>
            <a:lstStyle/>
            <a:p>
              <a:pPr marL="0" marR="0" lvl="0" indent="0" algn="ctr" defTabSz="914217" eaLnBrk="1" fontAlgn="auto" latinLnBrk="0" hangingPunct="1">
                <a:lnSpc>
                  <a:spcPct val="100000"/>
                </a:lnSpc>
                <a:spcBef>
                  <a:spcPts val="0"/>
                </a:spcBef>
                <a:spcAft>
                  <a:spcPts val="0"/>
                </a:spcAft>
                <a:buClrTx/>
                <a:buSzTx/>
                <a:buFontTx/>
                <a:buNone/>
                <a:tabLst/>
                <a:defRPr/>
              </a:pPr>
              <a:endParaRPr kumimoji="0" lang="en-US" sz="5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91" name="Rectangle 90">
              <a:extLst>
                <a:ext uri="{FF2B5EF4-FFF2-40B4-BE49-F238E27FC236}">
                  <a16:creationId xmlns:a16="http://schemas.microsoft.com/office/drawing/2014/main" id="{4F4B0044-4679-4835-8140-08313F02A4F4}"/>
                </a:ext>
              </a:extLst>
            </p:cNvPr>
            <p:cNvSpPr/>
            <p:nvPr/>
          </p:nvSpPr>
          <p:spPr>
            <a:xfrm>
              <a:off x="4198097" y="2333417"/>
              <a:ext cx="1147550" cy="81264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Data Leadership</a:t>
              </a:r>
            </a:p>
          </p:txBody>
        </p:sp>
        <p:sp>
          <p:nvSpPr>
            <p:cNvPr id="92" name="Rectangle 91">
              <a:extLst>
                <a:ext uri="{FF2B5EF4-FFF2-40B4-BE49-F238E27FC236}">
                  <a16:creationId xmlns:a16="http://schemas.microsoft.com/office/drawing/2014/main" id="{F2DD9450-0348-4FDC-8005-202C1DB8F53D}"/>
                </a:ext>
              </a:extLst>
            </p:cNvPr>
            <p:cNvSpPr/>
            <p:nvPr/>
          </p:nvSpPr>
          <p:spPr>
            <a:xfrm>
              <a:off x="7019200" y="2469432"/>
              <a:ext cx="1008370" cy="13544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Policies &amp; Procedures</a:t>
              </a:r>
            </a:p>
          </p:txBody>
        </p:sp>
        <p:sp>
          <p:nvSpPr>
            <p:cNvPr id="93" name="Rectangle 92">
              <a:extLst>
                <a:ext uri="{FF2B5EF4-FFF2-40B4-BE49-F238E27FC236}">
                  <a16:creationId xmlns:a16="http://schemas.microsoft.com/office/drawing/2014/main" id="{E97C2DD1-614F-4692-8B58-29A401BB76E6}"/>
                </a:ext>
              </a:extLst>
            </p:cNvPr>
            <p:cNvSpPr/>
            <p:nvPr/>
          </p:nvSpPr>
          <p:spPr>
            <a:xfrm>
              <a:off x="5474242" y="1779197"/>
              <a:ext cx="1147550" cy="10835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Data Ownership &amp; Stewardship</a:t>
              </a:r>
            </a:p>
          </p:txBody>
        </p:sp>
        <p:sp>
          <p:nvSpPr>
            <p:cNvPr id="94" name="Rectangle 93">
              <a:extLst>
                <a:ext uri="{FF2B5EF4-FFF2-40B4-BE49-F238E27FC236}">
                  <a16:creationId xmlns:a16="http://schemas.microsoft.com/office/drawing/2014/main" id="{3285CB87-CC8B-4F7A-B31D-D104AB3FFE21}"/>
                </a:ext>
              </a:extLst>
            </p:cNvPr>
            <p:cNvSpPr/>
            <p:nvPr/>
          </p:nvSpPr>
          <p:spPr>
            <a:xfrm>
              <a:off x="7377617" y="3784109"/>
              <a:ext cx="1039556" cy="135441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Data Literacy &amp; Culture</a:t>
              </a:r>
            </a:p>
          </p:txBody>
        </p:sp>
        <p:sp>
          <p:nvSpPr>
            <p:cNvPr id="95" name="Rectangle 94">
              <a:extLst>
                <a:ext uri="{FF2B5EF4-FFF2-40B4-BE49-F238E27FC236}">
                  <a16:creationId xmlns:a16="http://schemas.microsoft.com/office/drawing/2014/main" id="{6C8C6280-DD9F-4C1A-A629-FFC4832838BD}"/>
                </a:ext>
              </a:extLst>
            </p:cNvPr>
            <p:cNvSpPr/>
            <p:nvPr/>
          </p:nvSpPr>
          <p:spPr>
            <a:xfrm>
              <a:off x="6680372" y="5076580"/>
              <a:ext cx="1147550" cy="94809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Oversight &amp; Alignment</a:t>
              </a:r>
            </a:p>
          </p:txBody>
        </p:sp>
        <p:sp>
          <p:nvSpPr>
            <p:cNvPr id="96" name="Rectangle 95">
              <a:extLst>
                <a:ext uri="{FF2B5EF4-FFF2-40B4-BE49-F238E27FC236}">
                  <a16:creationId xmlns:a16="http://schemas.microsoft.com/office/drawing/2014/main" id="{5E823756-E3D1-432E-8775-53C26D745F02}"/>
                </a:ext>
              </a:extLst>
            </p:cNvPr>
            <p:cNvSpPr/>
            <p:nvPr/>
          </p:nvSpPr>
          <p:spPr>
            <a:xfrm>
              <a:off x="5460298" y="5497263"/>
              <a:ext cx="1147550" cy="94809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Data Management</a:t>
              </a:r>
            </a:p>
          </p:txBody>
        </p:sp>
        <p:sp>
          <p:nvSpPr>
            <p:cNvPr id="97" name="TextBox 96">
              <a:extLst>
                <a:ext uri="{FF2B5EF4-FFF2-40B4-BE49-F238E27FC236}">
                  <a16:creationId xmlns:a16="http://schemas.microsoft.com/office/drawing/2014/main" id="{5DD9BF90-7140-459F-87A3-C27A8FE82929}"/>
                </a:ext>
              </a:extLst>
            </p:cNvPr>
            <p:cNvSpPr txBox="1"/>
            <p:nvPr/>
          </p:nvSpPr>
          <p:spPr>
            <a:xfrm>
              <a:off x="4996238" y="3552000"/>
              <a:ext cx="1997704" cy="8284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1" i="0" u="none" strike="noStrike" kern="0" cap="none" spc="0" normalizeH="0" baseline="0" noProof="0" dirty="0">
                  <a:ln>
                    <a:noFill/>
                  </a:ln>
                  <a:solidFill>
                    <a:srgbClr val="1359B4"/>
                  </a:solidFill>
                  <a:effectLst/>
                  <a:uLnTx/>
                  <a:uFillTx/>
                  <a:latin typeface="Roboto Light" panose="02000000000000000000" pitchFamily="2" charset="0"/>
                  <a:ea typeface="Roboto Light" panose="02000000000000000000" pitchFamily="2" charset="0"/>
                </a:rPr>
                <a:t>DATA GOVERNANCE</a:t>
              </a:r>
              <a:endParaRPr kumimoji="0" lang="en-CA" sz="500" b="1" i="0" u="none" strike="noStrike" kern="0" cap="none" spc="0" normalizeH="0" baseline="0" noProof="0" dirty="0">
                <a:ln>
                  <a:noFill/>
                </a:ln>
                <a:solidFill>
                  <a:srgbClr val="1359B4"/>
                </a:solidFill>
                <a:effectLst/>
                <a:uLnTx/>
                <a:uFillTx/>
                <a:latin typeface="Roboto Light" panose="02000000000000000000" pitchFamily="2" charset="0"/>
                <a:ea typeface="Roboto Light" panose="02000000000000000000" pitchFamily="2" charset="0"/>
              </a:endParaRPr>
            </a:p>
          </p:txBody>
        </p:sp>
        <p:sp>
          <p:nvSpPr>
            <p:cNvPr id="98" name="Rectangle 97">
              <a:extLst>
                <a:ext uri="{FF2B5EF4-FFF2-40B4-BE49-F238E27FC236}">
                  <a16:creationId xmlns:a16="http://schemas.microsoft.com/office/drawing/2014/main" id="{71D909EC-E3EC-4F9E-B7C9-B9299CEAE030}"/>
                </a:ext>
              </a:extLst>
            </p:cNvPr>
            <p:cNvSpPr/>
            <p:nvPr/>
          </p:nvSpPr>
          <p:spPr>
            <a:xfrm>
              <a:off x="3598702" y="3502807"/>
              <a:ext cx="1147550" cy="121897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Enterprise Projects &amp; Services</a:t>
              </a:r>
            </a:p>
          </p:txBody>
        </p:sp>
        <p:sp>
          <p:nvSpPr>
            <p:cNvPr id="99" name="Rectangle 98">
              <a:extLst>
                <a:ext uri="{FF2B5EF4-FFF2-40B4-BE49-F238E27FC236}">
                  <a16:creationId xmlns:a16="http://schemas.microsoft.com/office/drawing/2014/main" id="{E47C2C43-42F0-463C-BD9C-F93CD2059330}"/>
                </a:ext>
              </a:extLst>
            </p:cNvPr>
            <p:cNvSpPr/>
            <p:nvPr/>
          </p:nvSpPr>
          <p:spPr>
            <a:xfrm>
              <a:off x="4035380" y="5008093"/>
              <a:ext cx="1147550" cy="10835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 b="1" i="0" u="none" strike="noStrike" kern="0" cap="none" spc="0" normalizeH="0" baseline="0" noProof="0" dirty="0">
                  <a:ln>
                    <a:noFill/>
                  </a:ln>
                  <a:solidFill>
                    <a:srgbClr val="FFFFFF"/>
                  </a:solidFill>
                  <a:effectLst/>
                  <a:uLnTx/>
                  <a:uFillTx/>
                  <a:latin typeface="Roboto Light" panose="02000000000000000000" pitchFamily="2" charset="0"/>
                  <a:ea typeface="Roboto Light" panose="02000000000000000000" pitchFamily="2" charset="0"/>
                </a:rPr>
                <a:t>Data Privacy &amp; Security</a:t>
              </a:r>
            </a:p>
          </p:txBody>
        </p:sp>
      </p:grpSp>
      <p:pic>
        <p:nvPicPr>
          <p:cNvPr id="100" name="Picture 99">
            <a:extLst>
              <a:ext uri="{FF2B5EF4-FFF2-40B4-BE49-F238E27FC236}">
                <a16:creationId xmlns:a16="http://schemas.microsoft.com/office/drawing/2014/main" id="{3B790BBE-753A-4290-B6F9-B47CAEB34557}"/>
              </a:ext>
            </a:extLst>
          </p:cNvPr>
          <p:cNvPicPr>
            <a:picLocks noChangeAspect="1"/>
          </p:cNvPicPr>
          <p:nvPr/>
        </p:nvPicPr>
        <p:blipFill>
          <a:blip r:embed="rId7">
            <a:duotone>
              <a:schemeClr val="accent1">
                <a:shade val="45000"/>
                <a:satMod val="135000"/>
              </a:schemeClr>
              <a:prstClr val="white"/>
            </a:duotone>
          </a:blip>
          <a:stretch>
            <a:fillRect/>
          </a:stretch>
        </p:blipFill>
        <p:spPr>
          <a:xfrm>
            <a:off x="4058657" y="2169764"/>
            <a:ext cx="1633119" cy="1599213"/>
          </a:xfrm>
          <a:prstGeom prst="rect">
            <a:avLst/>
          </a:prstGeom>
        </p:spPr>
      </p:pic>
    </p:spTree>
    <p:extLst>
      <p:ext uri="{BB962C8B-B14F-4D97-AF65-F5344CB8AC3E}">
        <p14:creationId xmlns:p14="http://schemas.microsoft.com/office/powerpoint/2010/main" val="395905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5" y="530021"/>
            <a:ext cx="11536205" cy="1130188"/>
          </a:xfrm>
        </p:spPr>
        <p:txBody>
          <a:bodyPr>
            <a:noAutofit/>
          </a:bodyPr>
          <a:lstStyle/>
          <a:p>
            <a:r>
              <a:rPr lang="en-US" dirty="0"/>
              <a:t>Info-Tech’s methodology for Data Quality</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105" y="1785789"/>
            <a:ext cx="11536206" cy="83864"/>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2621836297"/>
              </p:ext>
            </p:extLst>
          </p:nvPr>
        </p:nvGraphicFramePr>
        <p:xfrm>
          <a:off x="378372" y="1892739"/>
          <a:ext cx="11515180" cy="3476610"/>
        </p:xfrm>
        <a:graphic>
          <a:graphicData uri="http://schemas.openxmlformats.org/drawingml/2006/table">
            <a:tbl>
              <a:tblPr firstRow="1" bandRow="1">
                <a:tableStyleId>{5C22544A-7EE6-4342-B048-85BDC9FD1C3A}</a:tableStyleId>
              </a:tblPr>
              <a:tblGrid>
                <a:gridCol w="1516765">
                  <a:extLst>
                    <a:ext uri="{9D8B030D-6E8A-4147-A177-3AD203B41FA5}">
                      <a16:colId xmlns:a16="http://schemas.microsoft.com/office/drawing/2014/main" val="976837652"/>
                    </a:ext>
                  </a:extLst>
                </a:gridCol>
                <a:gridCol w="2572360">
                  <a:extLst>
                    <a:ext uri="{9D8B030D-6E8A-4147-A177-3AD203B41FA5}">
                      <a16:colId xmlns:a16="http://schemas.microsoft.com/office/drawing/2014/main" val="1094946074"/>
                    </a:ext>
                  </a:extLst>
                </a:gridCol>
                <a:gridCol w="2447109">
                  <a:extLst>
                    <a:ext uri="{9D8B030D-6E8A-4147-A177-3AD203B41FA5}">
                      <a16:colId xmlns:a16="http://schemas.microsoft.com/office/drawing/2014/main" val="2500794229"/>
                    </a:ext>
                  </a:extLst>
                </a:gridCol>
                <a:gridCol w="2220685">
                  <a:extLst>
                    <a:ext uri="{9D8B030D-6E8A-4147-A177-3AD203B41FA5}">
                      <a16:colId xmlns:a16="http://schemas.microsoft.com/office/drawing/2014/main" val="1791260046"/>
                    </a:ext>
                  </a:extLst>
                </a:gridCol>
                <a:gridCol w="2758261">
                  <a:extLst>
                    <a:ext uri="{9D8B030D-6E8A-4147-A177-3AD203B41FA5}">
                      <a16:colId xmlns:a16="http://schemas.microsoft.com/office/drawing/2014/main" val="4002077772"/>
                    </a:ext>
                  </a:extLst>
                </a:gridCol>
              </a:tblGrid>
              <a:tr h="1409730">
                <a:tc>
                  <a:txBody>
                    <a:bodyPr/>
                    <a:lstStyle/>
                    <a:p>
                      <a:r>
                        <a:rPr lang="en-US" sz="1400" b="1" i="0" dirty="0">
                          <a:solidFill>
                            <a:srgbClr val="4A4A4A"/>
                          </a:solidFill>
                          <a:latin typeface="Montserrat SemiBold" pitchFamily="2" charset="77"/>
                        </a:rPr>
                        <a:t>Phase Steps</a:t>
                      </a:r>
                    </a:p>
                  </a:txBody>
                  <a:tcPr marL="108000" marR="0" marT="36000" marB="144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US" sz="1600" b="0" i="0" u="none" strike="noStrike" kern="1200" cap="none" spc="0" normalizeH="0" baseline="0" noProof="0" dirty="0">
                          <a:ln>
                            <a:noFill/>
                          </a:ln>
                          <a:solidFill>
                            <a:srgbClr val="2576B7"/>
                          </a:solidFill>
                          <a:effectLst/>
                          <a:uLnTx/>
                          <a:uFillTx/>
                          <a:latin typeface="Montserrat SemiBold"/>
                          <a:ea typeface="+mn-ea"/>
                          <a:cs typeface="Arial"/>
                        </a:rPr>
                        <a:t>1</a:t>
                      </a:r>
                      <a:r>
                        <a:rPr kumimoji="0" lang="en-US" sz="1600" b="0" i="0" u="none" strike="noStrike" kern="1200" cap="none" spc="0" normalizeH="0" baseline="0" noProof="0" dirty="0">
                          <a:ln>
                            <a:noFill/>
                          </a:ln>
                          <a:solidFill>
                            <a:srgbClr val="2576B7"/>
                          </a:solidFill>
                          <a:effectLst/>
                          <a:uLnTx/>
                          <a:uFillTx/>
                          <a:latin typeface="Montserrat SemiBold"/>
                          <a:ea typeface="+mn-ea"/>
                          <a:cs typeface="Arial"/>
                        </a:rPr>
                        <a:t>. Define Your Organization’s Data Environment and Business Landscape</a:t>
                      </a:r>
                      <a:endParaRPr kumimoji="0" lang="en-CA" sz="1600" b="0" i="0" u="none" strike="noStrike" kern="1200" cap="none" spc="0" normalizeH="0" baseline="0" noProof="0" dirty="0">
                        <a:ln>
                          <a:noFill/>
                        </a:ln>
                        <a:solidFill>
                          <a:srgbClr val="2576B7"/>
                        </a:solidFill>
                        <a:effectLst/>
                        <a:uLnTx/>
                        <a:uFillTx/>
                        <a:latin typeface="Montserrat SemiBold"/>
                        <a:ea typeface="+mn-ea"/>
                        <a:cs typeface="Arial"/>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1600" b="0" i="0" u="none" strike="noStrike" kern="1200" cap="none" spc="6" normalizeH="0" baseline="0" noProof="0" dirty="0">
                          <a:ln>
                            <a:noFill/>
                          </a:ln>
                          <a:solidFill>
                            <a:srgbClr val="2576B7"/>
                          </a:solidFill>
                          <a:effectLst/>
                          <a:uLnTx/>
                          <a:uFillTx/>
                          <a:latin typeface="Montserrat SemiBold"/>
                          <a:ea typeface="+mn-ea"/>
                          <a:cs typeface="Arial"/>
                        </a:rPr>
                        <a:t>2</a:t>
                      </a:r>
                      <a:r>
                        <a:rPr kumimoji="0" lang="en-CA" sz="1600" b="0" i="0" u="none" strike="noStrike" kern="1200" cap="none" spc="6" normalizeH="0" baseline="0" noProof="0" dirty="0">
                          <a:ln>
                            <a:noFill/>
                          </a:ln>
                          <a:solidFill>
                            <a:srgbClr val="2576B7"/>
                          </a:solidFill>
                          <a:effectLst/>
                          <a:uLnTx/>
                          <a:uFillTx/>
                          <a:latin typeface="Montserrat SemiBold"/>
                          <a:ea typeface="+mn-ea"/>
                          <a:cs typeface="Arial"/>
                        </a:rPr>
                        <a:t>. </a:t>
                      </a:r>
                      <a:r>
                        <a:rPr kumimoji="0" lang="en-US" sz="1600" b="0" i="0" u="none" strike="noStrike" kern="1200" cap="none" spc="6" normalizeH="0" baseline="0" noProof="0" dirty="0">
                          <a:ln>
                            <a:noFill/>
                          </a:ln>
                          <a:solidFill>
                            <a:srgbClr val="2576B7"/>
                          </a:solidFill>
                          <a:effectLst/>
                          <a:uLnTx/>
                          <a:uFillTx/>
                          <a:latin typeface="Montserrat SemiBold"/>
                          <a:ea typeface="+mn-ea"/>
                          <a:cs typeface="Arial"/>
                        </a:rPr>
                        <a:t>Analyze Your Priorities for Data Quality Fixes</a:t>
                      </a:r>
                      <a:endParaRPr kumimoji="0" lang="en-CA" sz="1600" b="0"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i="0" u="none" strike="noStrike" kern="1200" cap="none" spc="6" normalizeH="0" baseline="0" noProof="0" dirty="0">
                          <a:ln>
                            <a:noFill/>
                          </a:ln>
                          <a:solidFill>
                            <a:srgbClr val="2576B7"/>
                          </a:solidFill>
                          <a:effectLst/>
                          <a:uLnTx/>
                          <a:uFillTx/>
                          <a:latin typeface="Montserrat SemiBold"/>
                          <a:ea typeface="+mn-ea"/>
                          <a:cs typeface="Arial"/>
                        </a:rPr>
                        <a:t>3</a:t>
                      </a:r>
                      <a:r>
                        <a:rPr kumimoji="0" lang="en-CA" sz="1600" b="0" i="0" u="none" strike="noStrike" kern="1200" cap="none" spc="6" normalizeH="0" baseline="0" noProof="0" dirty="0">
                          <a:ln>
                            <a:noFill/>
                          </a:ln>
                          <a:solidFill>
                            <a:srgbClr val="2576B7"/>
                          </a:solidFill>
                          <a:effectLst/>
                          <a:uLnTx/>
                          <a:uFillTx/>
                          <a:latin typeface="Montserrat SemiBold"/>
                          <a:ea typeface="+mn-ea"/>
                          <a:cs typeface="Arial"/>
                        </a:rPr>
                        <a:t>. </a:t>
                      </a:r>
                      <a:r>
                        <a:rPr kumimoji="0" lang="en-US" sz="1600" b="0" i="0" u="none" strike="noStrike" kern="1200" cap="none" spc="6" normalizeH="0" baseline="0" noProof="0" dirty="0">
                          <a:ln>
                            <a:noFill/>
                          </a:ln>
                          <a:solidFill>
                            <a:srgbClr val="2576B7"/>
                          </a:solidFill>
                          <a:effectLst/>
                          <a:uLnTx/>
                          <a:uFillTx/>
                          <a:latin typeface="Montserrat SemiBold"/>
                          <a:ea typeface="+mn-ea"/>
                          <a:cs typeface="Arial"/>
                        </a:rPr>
                        <a:t>Establish Your Organization’s Data Quality Program</a:t>
                      </a:r>
                      <a:endParaRPr kumimoji="0" lang="en-CA" sz="1600" b="0"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endParaRPr>
                    </a:p>
                  </a:txBody>
                  <a:tcPr marL="46800" marR="108000" marT="36000" marB="14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0" i="0" u="none" strike="noStrike" kern="1200" cap="none" spc="6" normalizeH="0" baseline="0" noProof="0" dirty="0">
                          <a:ln>
                            <a:noFill/>
                          </a:ln>
                          <a:solidFill>
                            <a:srgbClr val="2576B7"/>
                          </a:solidFill>
                          <a:effectLst/>
                          <a:uLnTx/>
                          <a:uFillTx/>
                          <a:latin typeface="Montserrat SemiBold"/>
                          <a:ea typeface="+mn-ea"/>
                          <a:cs typeface="Arial"/>
                        </a:rPr>
                        <a:t>4</a:t>
                      </a:r>
                      <a:r>
                        <a:rPr kumimoji="0" lang="en-CA" sz="1600" b="0" i="0" u="none" strike="noStrike" kern="1200" cap="none" spc="6" normalizeH="0" baseline="0" noProof="0" dirty="0">
                          <a:ln>
                            <a:noFill/>
                          </a:ln>
                          <a:solidFill>
                            <a:srgbClr val="2576B7"/>
                          </a:solidFill>
                          <a:effectLst/>
                          <a:uLnTx/>
                          <a:uFillTx/>
                          <a:latin typeface="Montserrat SemiBold"/>
                          <a:ea typeface="+mn-ea"/>
                          <a:cs typeface="Arial"/>
                        </a:rPr>
                        <a:t>. </a:t>
                      </a:r>
                      <a:r>
                        <a:rPr kumimoji="0" lang="en-US" sz="1600" b="0" i="0" u="none" strike="noStrike" kern="1200" cap="none" spc="6" normalizeH="0" baseline="0" noProof="0" dirty="0">
                          <a:ln>
                            <a:noFill/>
                          </a:ln>
                          <a:solidFill>
                            <a:srgbClr val="2576B7"/>
                          </a:solidFill>
                          <a:effectLst/>
                          <a:uLnTx/>
                          <a:uFillTx/>
                          <a:latin typeface="Montserrat SemiBold"/>
                          <a:ea typeface="+mn-ea"/>
                          <a:cs typeface="Arial"/>
                        </a:rPr>
                        <a:t>Grow and Sustain Your Data Quality Practice</a:t>
                      </a:r>
                      <a:endParaRPr kumimoji="0" lang="en-CA" sz="1600" b="0" i="0" u="none" strike="noStrike" kern="1200" cap="none" spc="0" normalizeH="0" baseline="0" noProof="0" dirty="0">
                        <a:ln>
                          <a:noFill/>
                        </a:ln>
                        <a:solidFill>
                          <a:srgbClr val="2576B7"/>
                        </a:solidFill>
                        <a:effectLst/>
                        <a:uLnTx/>
                        <a:uFillTx/>
                        <a:latin typeface="Montserrat SemiBold"/>
                        <a:ea typeface="+mn-ea"/>
                        <a:cs typeface="Arial"/>
                      </a:endParaRPr>
                    </a:p>
                  </a:txBody>
                  <a:tcPr marL="46800" marR="108000" marT="36000" marB="144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745898">
                <a:tc>
                  <a:txBody>
                    <a:bodyPr/>
                    <a:lstStyle/>
                    <a:p>
                      <a:r>
                        <a:rPr lang="en-US" sz="1400" b="1" i="0" dirty="0">
                          <a:solidFill>
                            <a:srgbClr val="4A4A4A"/>
                          </a:solidFill>
                          <a:latin typeface="Montserrat SemiBold" pitchFamily="2" charset="77"/>
                        </a:rPr>
                        <a:t>Phase Outcomes</a:t>
                      </a:r>
                    </a:p>
                  </a:txBody>
                  <a:tcPr marL="108000" marR="108000" marT="108000" marB="108000"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Arial" panose="020B0604020202020204" pitchFamily="34" charset="0"/>
                        </a:rPr>
                        <a:t>This step identifies the foundational understanding of your data and business landscape, the essential concepts around data quality, as well as the core capabilities and competencies that IT needs to effectively improve data quality. </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To begin addressing specific, business-driven data quality projects, you must identify and prioritize the data-driven business units. This will ensure that data improvement initiatives are aligned to business goals and priorities.</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algn="ctr">
                        <a:lnSpc>
                          <a:spcPct val="100000"/>
                        </a:lnSpc>
                      </a:pPr>
                      <a:r>
                        <a:rPr lang="en-US"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After determining whose data is going to be fixed based on priority, determine the specific problems that they are facing with data quality, and implement an improvement plan to fix it.</a:t>
                      </a:r>
                    </a:p>
                  </a:txBody>
                  <a:tcPr marL="180000" marR="180000" marT="180000" marB="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lgn="ctr">
                        <a:lnSpc>
                          <a:spcPct val="100000"/>
                        </a:lnSpc>
                      </a:pPr>
                      <a:r>
                        <a:rPr lang="en-US" sz="1400" b="0" i="0" kern="1200" dirty="0">
                          <a:solidFill>
                            <a:srgbClr val="000000"/>
                          </a:solidFill>
                          <a:effectLst/>
                          <a:latin typeface="Roboto Condensed Light"/>
                          <a:ea typeface="Roboto Condensed Light"/>
                          <a:cs typeface="Arial"/>
                        </a:rPr>
                        <a:t>Now that you have put an improvement plan into action, make sure that the data quality issues don’t keep cropping up. Integrate data quality management with data governance practices into your organization and look to grow your organization’s overall data maturity.</a:t>
                      </a:r>
                      <a:endParaRPr lang="en-US" sz="1400" b="0" i="0" dirty="0">
                        <a:solidFill>
                          <a:srgbClr val="000000"/>
                        </a:solidFill>
                        <a:latin typeface="Roboto Condensed Light"/>
                        <a:ea typeface="Roboto Condensed Light"/>
                        <a:cs typeface="Arial"/>
                      </a:endParaRPr>
                    </a:p>
                  </a:txBody>
                  <a:tcPr marL="180000" marR="180000" marT="180000" marB="180000"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grpSp>
        <p:nvGrpSpPr>
          <p:cNvPr id="6" name="Group 5">
            <a:extLst>
              <a:ext uri="{FF2B5EF4-FFF2-40B4-BE49-F238E27FC236}">
                <a16:creationId xmlns:a16="http://schemas.microsoft.com/office/drawing/2014/main" id="{6D5DA5E7-254E-4B4C-A309-90BF26EEADFA}"/>
              </a:ext>
            </a:extLst>
          </p:cNvPr>
          <p:cNvGrpSpPr/>
          <p:nvPr/>
        </p:nvGrpSpPr>
        <p:grpSpPr>
          <a:xfrm>
            <a:off x="3013090" y="5539089"/>
            <a:ext cx="6245744" cy="1000193"/>
            <a:chOff x="6353842" y="3127248"/>
            <a:chExt cx="3887438" cy="1664208"/>
          </a:xfrm>
        </p:grpSpPr>
        <p:sp>
          <p:nvSpPr>
            <p:cNvPr id="10" name="Rectangle 9">
              <a:extLst>
                <a:ext uri="{FF2B5EF4-FFF2-40B4-BE49-F238E27FC236}">
                  <a16:creationId xmlns:a16="http://schemas.microsoft.com/office/drawing/2014/main" id="{1ED02772-0DD0-4234-9CD0-D883EEFEB202}"/>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“Data Quality is in the eyes of the beholder.”</a:t>
              </a:r>
              <a:r>
                <a:rPr lang="en-US" sz="1200" dirty="0">
                  <a:solidFill>
                    <a:srgbClr val="FFFFFF"/>
                  </a:solidFill>
                  <a:latin typeface="Montserrat Medium" pitchFamily="2" charset="77"/>
                  <a:cs typeface="Arial" panose="020B0604020202020204" pitchFamily="34" charset="0"/>
                </a:rPr>
                <a:t>– Igor Ikonnikov, Research Director</a:t>
              </a:r>
              <a:r>
                <a:rPr lang="en-US" sz="1400" dirty="0">
                  <a:solidFill>
                    <a:schemeClr val="bg1"/>
                  </a:solidFill>
                  <a:latin typeface="Roboto Condensed Light" panose="02000000000000000000" pitchFamily="2" charset="0"/>
                  <a:ea typeface="Roboto Condensed Light" panose="02000000000000000000" pitchFamily="2" charset="0"/>
                </a:rPr>
                <a:t> </a:t>
              </a:r>
            </a:p>
          </p:txBody>
        </p:sp>
        <p:sp>
          <p:nvSpPr>
            <p:cNvPr id="11" name="Rectangle 10">
              <a:extLst>
                <a:ext uri="{FF2B5EF4-FFF2-40B4-BE49-F238E27FC236}">
                  <a16:creationId xmlns:a16="http://schemas.microsoft.com/office/drawing/2014/main" id="{3C26C68C-A243-4343-B70F-80D97176D519}"/>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105505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787C9C1-5947-3344-BD5D-99D1F6827F03}"/>
              </a:ext>
            </a:extLst>
          </p:cNvPr>
          <p:cNvSpPr/>
          <p:nvPr/>
        </p:nvSpPr>
        <p:spPr>
          <a:xfrm>
            <a:off x="7423687" y="1890793"/>
            <a:ext cx="4215539" cy="4091553"/>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dirty="0">
              <a:latin typeface="Roboto Condensed Light" panose="02000000000000000000" pitchFamily="2" charset="0"/>
            </a:endParaRPr>
          </a:p>
        </p:txBody>
      </p:sp>
      <p:sp>
        <p:nvSpPr>
          <p:cNvPr id="22" name="Rectangle 21">
            <a:extLst>
              <a:ext uri="{FF2B5EF4-FFF2-40B4-BE49-F238E27FC236}">
                <a16:creationId xmlns:a16="http://schemas.microsoft.com/office/drawing/2014/main" id="{47D1AD52-AB5C-2240-88DB-C3B03CE6B282}"/>
              </a:ext>
            </a:extLst>
          </p:cNvPr>
          <p:cNvSpPr/>
          <p:nvPr/>
        </p:nvSpPr>
        <p:spPr>
          <a:xfrm>
            <a:off x="0" y="0"/>
            <a:ext cx="12193588" cy="1328738"/>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E5E92"/>
              </a:solidFill>
            </a:endParaRP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5" y="251333"/>
            <a:ext cx="11602763" cy="1130188"/>
          </a:xfrm>
        </p:spPr>
        <p:txBody>
          <a:bodyPr/>
          <a:lstStyle/>
          <a:p>
            <a:r>
              <a:rPr lang="en-US" dirty="0">
                <a:solidFill>
                  <a:schemeClr val="bg1"/>
                </a:solidFill>
              </a:rPr>
              <a:t>Data Quality means tolerance, not perfection</a:t>
            </a:r>
          </a:p>
        </p:txBody>
      </p:sp>
      <p:sp>
        <p:nvSpPr>
          <p:cNvPr id="16" name="Text Placeholder 7">
            <a:extLst>
              <a:ext uri="{FF2B5EF4-FFF2-40B4-BE49-F238E27FC236}">
                <a16:creationId xmlns:a16="http://schemas.microsoft.com/office/drawing/2014/main" id="{C7156D6F-1CDB-7248-8880-F622EAE9406D}"/>
              </a:ext>
            </a:extLst>
          </p:cNvPr>
          <p:cNvSpPr txBox="1">
            <a:spLocks/>
          </p:cNvSpPr>
          <p:nvPr/>
        </p:nvSpPr>
        <p:spPr>
          <a:xfrm>
            <a:off x="374087" y="1555689"/>
            <a:ext cx="6070256" cy="134302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dirty="0">
                <a:latin typeface="Montserrat Medium" pitchFamily="2" charset="77"/>
              </a:rPr>
              <a:t>Data from </a:t>
            </a:r>
            <a:r>
              <a:rPr lang="en-US" b="1" dirty="0">
                <a:latin typeface="Montserrat Medium" pitchFamily="2" charset="77"/>
              </a:rPr>
              <a:t>Info-Tech’s </a:t>
            </a:r>
            <a:r>
              <a:rPr lang="en-US" b="1" i="1" dirty="0">
                <a:latin typeface="Montserrat Medium" pitchFamily="2" charset="77"/>
              </a:rPr>
              <a:t>CIO Business Vision Diagnostic</a:t>
            </a:r>
            <a:r>
              <a:rPr lang="en-US" dirty="0">
                <a:latin typeface="Montserrat Medium" pitchFamily="2" charset="77"/>
              </a:rPr>
              <a:t>, which represents over 400 business stakeholders, shows that data quality is </a:t>
            </a:r>
            <a:r>
              <a:rPr lang="en-US" b="1" dirty="0">
                <a:latin typeface="Montserrat Medium" pitchFamily="2" charset="77"/>
              </a:rPr>
              <a:t>very important </a:t>
            </a:r>
            <a:r>
              <a:rPr lang="en-US" dirty="0">
                <a:latin typeface="Montserrat Medium" pitchFamily="2" charset="77"/>
              </a:rPr>
              <a:t>when </a:t>
            </a:r>
            <a:r>
              <a:rPr lang="en-US" b="1" dirty="0">
                <a:latin typeface="Montserrat Medium" pitchFamily="2" charset="77"/>
              </a:rPr>
              <a:t>satisfaction</a:t>
            </a:r>
            <a:r>
              <a:rPr lang="en-US" dirty="0">
                <a:latin typeface="Montserrat Medium" pitchFamily="2" charset="77"/>
              </a:rPr>
              <a:t> with data quality is </a:t>
            </a:r>
            <a:r>
              <a:rPr lang="en-US" b="1" dirty="0">
                <a:latin typeface="Montserrat Medium" pitchFamily="2" charset="77"/>
              </a:rPr>
              <a:t>low</a:t>
            </a:r>
            <a:r>
              <a:rPr lang="en-US" dirty="0">
                <a:latin typeface="Montserrat Medium" pitchFamily="2" charset="77"/>
              </a:rPr>
              <a:t>.</a:t>
            </a:r>
          </a:p>
          <a:p>
            <a:pPr>
              <a:lnSpc>
                <a:spcPts val="2000"/>
              </a:lnSpc>
            </a:pPr>
            <a:r>
              <a:rPr lang="en-US" dirty="0">
                <a:latin typeface="Montserrat Medium" pitchFamily="2" charset="77"/>
              </a:rPr>
              <a:t>However, when data quality satisfaction hit a threshold, it became </a:t>
            </a:r>
            <a:r>
              <a:rPr lang="en-US" b="1" dirty="0">
                <a:latin typeface="Montserrat Medium" pitchFamily="2" charset="77"/>
              </a:rPr>
              <a:t>less important</a:t>
            </a:r>
            <a:r>
              <a:rPr lang="en-US" dirty="0">
                <a:latin typeface="Montserrat Medium" pitchFamily="2" charset="77"/>
              </a:rPr>
              <a:t>.</a:t>
            </a:r>
          </a:p>
          <a:p>
            <a:pPr>
              <a:lnSpc>
                <a:spcPts val="2000"/>
              </a:lnSpc>
            </a:pPr>
            <a:endParaRPr lang="en-US" dirty="0">
              <a:latin typeface="Montserrat Medium" pitchFamily="2" charset="77"/>
            </a:endParaRPr>
          </a:p>
        </p:txBody>
      </p:sp>
      <p:grpSp>
        <p:nvGrpSpPr>
          <p:cNvPr id="36" name="Group 35">
            <a:extLst>
              <a:ext uri="{FF2B5EF4-FFF2-40B4-BE49-F238E27FC236}">
                <a16:creationId xmlns:a16="http://schemas.microsoft.com/office/drawing/2014/main" id="{74ED21F5-8C05-674B-AE45-80714260EBD9}"/>
              </a:ext>
            </a:extLst>
          </p:cNvPr>
          <p:cNvGrpSpPr/>
          <p:nvPr/>
        </p:nvGrpSpPr>
        <p:grpSpPr>
          <a:xfrm>
            <a:off x="7827306" y="2443596"/>
            <a:ext cx="3408299" cy="2756780"/>
            <a:chOff x="6353842" y="3127248"/>
            <a:chExt cx="3887438" cy="1664208"/>
          </a:xfrm>
        </p:grpSpPr>
        <p:sp>
          <p:nvSpPr>
            <p:cNvPr id="37" name="Rectangle 36">
              <a:extLst>
                <a:ext uri="{FF2B5EF4-FFF2-40B4-BE49-F238E27FC236}">
                  <a16:creationId xmlns:a16="http://schemas.microsoft.com/office/drawing/2014/main" id="{152AC27D-DE6A-8D4E-A844-94F20CCDD805}"/>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b="1" dirty="0">
                  <a:solidFill>
                    <a:schemeClr val="bg1"/>
                  </a:solidFill>
                  <a:latin typeface="Roboto Condensed Light" panose="02000000000000000000" pitchFamily="2" charset="0"/>
                  <a:ea typeface="Roboto Condensed Light" panose="02000000000000000000" pitchFamily="2" charset="0"/>
                </a:rPr>
                <a:t>Data needs to be good, but truly spectacular data may go unnoticed. </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Provide the </a:t>
              </a:r>
              <a:r>
                <a:rPr lang="en-US" sz="1400" b="1" dirty="0">
                  <a:solidFill>
                    <a:schemeClr val="bg1"/>
                  </a:solidFill>
                  <a:latin typeface="Roboto Condensed Light" panose="02000000000000000000" pitchFamily="2" charset="0"/>
                  <a:ea typeface="Roboto Condensed Light" panose="02000000000000000000" pitchFamily="2" charset="0"/>
                </a:rPr>
                <a:t>right level </a:t>
              </a:r>
              <a:r>
                <a:rPr lang="en-US" sz="1400" dirty="0">
                  <a:solidFill>
                    <a:schemeClr val="bg1"/>
                  </a:solidFill>
                  <a:latin typeface="Roboto Condensed Light" panose="02000000000000000000" pitchFamily="2" charset="0"/>
                  <a:ea typeface="Roboto Condensed Light" panose="02000000000000000000" pitchFamily="2" charset="0"/>
                </a:rPr>
                <a:t>of data quality, with the </a:t>
              </a:r>
              <a:r>
                <a:rPr lang="en-US" sz="1400" b="1" dirty="0">
                  <a:solidFill>
                    <a:schemeClr val="bg1"/>
                  </a:solidFill>
                  <a:latin typeface="Roboto Condensed Light" panose="02000000000000000000" pitchFamily="2" charset="0"/>
                  <a:ea typeface="Roboto Condensed Light" panose="02000000000000000000" pitchFamily="2" charset="0"/>
                </a:rPr>
                <a:t>appropriate effort</a:t>
              </a:r>
              <a:r>
                <a:rPr lang="en-US" sz="1400" dirty="0">
                  <a:solidFill>
                    <a:schemeClr val="bg1"/>
                  </a:solidFill>
                  <a:latin typeface="Roboto Condensed Light" panose="02000000000000000000" pitchFamily="2" charset="0"/>
                  <a:ea typeface="Roboto Condensed Light" panose="02000000000000000000" pitchFamily="2" charset="0"/>
                </a:rPr>
                <a:t>, for the </a:t>
              </a:r>
              <a:r>
                <a:rPr lang="en-US" sz="1400" b="1" dirty="0">
                  <a:solidFill>
                    <a:schemeClr val="bg1"/>
                  </a:solidFill>
                  <a:latin typeface="Roboto Condensed Light" panose="02000000000000000000" pitchFamily="2" charset="0"/>
                  <a:ea typeface="Roboto Condensed Light" panose="02000000000000000000" pitchFamily="2" charset="0"/>
                </a:rPr>
                <a:t>correct usage</a:t>
              </a:r>
              <a:r>
                <a:rPr lang="en-US" sz="1400" dirty="0">
                  <a:solidFill>
                    <a:schemeClr val="bg1"/>
                  </a:solidFill>
                  <a:latin typeface="Roboto Condensed Light" panose="02000000000000000000" pitchFamily="2" charset="0"/>
                  <a:ea typeface="Roboto Condensed Light" panose="02000000000000000000" pitchFamily="2" charset="0"/>
                </a:rPr>
                <a:t>. This blueprint will help you to determine what “the right level of data quality” means, as well as create a plan to achieve that goal for the business. </a:t>
              </a:r>
            </a:p>
          </p:txBody>
        </p:sp>
        <p:sp>
          <p:nvSpPr>
            <p:cNvPr id="38" name="Rectangle 37">
              <a:extLst>
                <a:ext uri="{FF2B5EF4-FFF2-40B4-BE49-F238E27FC236}">
                  <a16:creationId xmlns:a16="http://schemas.microsoft.com/office/drawing/2014/main" id="{B2D7E87A-C1E6-D640-BE53-932DB831CBF4}"/>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2" name="TextBox 1">
            <a:extLst>
              <a:ext uri="{FF2B5EF4-FFF2-40B4-BE49-F238E27FC236}">
                <a16:creationId xmlns:a16="http://schemas.microsoft.com/office/drawing/2014/main" id="{404692E8-063F-4701-97C7-CC12BED19328}"/>
              </a:ext>
            </a:extLst>
          </p:cNvPr>
          <p:cNvSpPr txBox="1"/>
          <p:nvPr/>
        </p:nvSpPr>
        <p:spPr>
          <a:xfrm>
            <a:off x="3257070" y="3723696"/>
            <a:ext cx="914400" cy="914400"/>
          </a:xfrm>
          <a:prstGeom prst="rect">
            <a:avLst/>
          </a:prstGeom>
        </p:spPr>
        <p:txBody>
          <a:bodyPr wrap="none" lIns="0" tIns="0" rIns="0" bIns="0" numCol="1" spcCol="360000" rtlCol="0">
            <a:noAutofit/>
          </a:bodyPr>
          <a:lstStyle/>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1" name="Text Placeholder 7">
            <a:extLst>
              <a:ext uri="{FF2B5EF4-FFF2-40B4-BE49-F238E27FC236}">
                <a16:creationId xmlns:a16="http://schemas.microsoft.com/office/drawing/2014/main" id="{54094DBD-3EC3-410A-9625-B94D972E6DC4}"/>
              </a:ext>
            </a:extLst>
          </p:cNvPr>
          <p:cNvSpPr txBox="1">
            <a:spLocks/>
          </p:cNvSpPr>
          <p:nvPr/>
        </p:nvSpPr>
        <p:spPr>
          <a:xfrm>
            <a:off x="1694882" y="5403543"/>
            <a:ext cx="1545078"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00" dirty="0">
                <a:ea typeface="Roboto Condensed Light" panose="02000000000000000000" pitchFamily="2" charset="0"/>
              </a:rPr>
              <a:t>Source: Forbes, 2020</a:t>
            </a:r>
          </a:p>
        </p:txBody>
      </p:sp>
      <p:sp>
        <p:nvSpPr>
          <p:cNvPr id="33" name="Rectangle 32">
            <a:extLst>
              <a:ext uri="{FF2B5EF4-FFF2-40B4-BE49-F238E27FC236}">
                <a16:creationId xmlns:a16="http://schemas.microsoft.com/office/drawing/2014/main" id="{DD1D4918-5F4B-4708-A47A-6CC57F07CA99}"/>
              </a:ext>
            </a:extLst>
          </p:cNvPr>
          <p:cNvSpPr/>
          <p:nvPr/>
        </p:nvSpPr>
        <p:spPr>
          <a:xfrm>
            <a:off x="957983" y="3072882"/>
            <a:ext cx="4886326" cy="335265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34" name="Chart 33">
            <a:extLst>
              <a:ext uri="{FF2B5EF4-FFF2-40B4-BE49-F238E27FC236}">
                <a16:creationId xmlns:a16="http://schemas.microsoft.com/office/drawing/2014/main" id="{9524EAF1-F8CD-4157-84B1-FF0FE46EF355}"/>
              </a:ext>
            </a:extLst>
          </p:cNvPr>
          <p:cNvGraphicFramePr>
            <a:graphicFrameLocks/>
          </p:cNvGraphicFramePr>
          <p:nvPr>
            <p:extLst>
              <p:ext uri="{D42A27DB-BD31-4B8C-83A1-F6EECF244321}">
                <p14:modId xmlns:p14="http://schemas.microsoft.com/office/powerpoint/2010/main" val="1705796187"/>
              </p:ext>
            </p:extLst>
          </p:nvPr>
        </p:nvGraphicFramePr>
        <p:xfrm>
          <a:off x="1018821" y="3141289"/>
          <a:ext cx="4711189" cy="3367088"/>
        </p:xfrm>
        <a:graphic>
          <a:graphicData uri="http://schemas.openxmlformats.org/drawingml/2006/chart">
            <c:chart xmlns:c="http://schemas.openxmlformats.org/drawingml/2006/chart" xmlns:r="http://schemas.openxmlformats.org/officeDocument/2006/relationships" r:id="rId2"/>
          </a:graphicData>
        </a:graphic>
      </p:graphicFrame>
      <p:sp>
        <p:nvSpPr>
          <p:cNvPr id="35" name="TextBox 34">
            <a:extLst>
              <a:ext uri="{FF2B5EF4-FFF2-40B4-BE49-F238E27FC236}">
                <a16:creationId xmlns:a16="http://schemas.microsoft.com/office/drawing/2014/main" id="{E234060A-77F3-472A-B608-6754A7A38654}"/>
              </a:ext>
            </a:extLst>
          </p:cNvPr>
          <p:cNvSpPr txBox="1"/>
          <p:nvPr/>
        </p:nvSpPr>
        <p:spPr>
          <a:xfrm>
            <a:off x="2586546" y="3151919"/>
            <a:ext cx="3156169" cy="938719"/>
          </a:xfrm>
          <a:prstGeom prst="rect">
            <a:avLst/>
          </a:prstGeom>
          <a:noFill/>
        </p:spPr>
        <p:txBody>
          <a:bodyPr wrap="square" rtlCol="0">
            <a:spAutoFit/>
          </a:bodyPr>
          <a:lstStyle/>
          <a:p>
            <a:r>
              <a:rPr lang="en-CA" sz="1100" dirty="0"/>
              <a:t>Respondents were asked “How satisfied are you with the quality, reliability, and effectiveness of the data you use to manage your group?” as well as to rank how important data quality was to their organization.</a:t>
            </a:r>
          </a:p>
        </p:txBody>
      </p:sp>
      <p:sp>
        <p:nvSpPr>
          <p:cNvPr id="39" name="TextBox 38">
            <a:extLst>
              <a:ext uri="{FF2B5EF4-FFF2-40B4-BE49-F238E27FC236}">
                <a16:creationId xmlns:a16="http://schemas.microsoft.com/office/drawing/2014/main" id="{4EFA9A90-D4C3-4E2B-A13C-CFD9645BC334}"/>
              </a:ext>
            </a:extLst>
          </p:cNvPr>
          <p:cNvSpPr txBox="1"/>
          <p:nvPr/>
        </p:nvSpPr>
        <p:spPr>
          <a:xfrm>
            <a:off x="3551550" y="4117781"/>
            <a:ext cx="2046575" cy="938719"/>
          </a:xfrm>
          <a:prstGeom prst="rect">
            <a:avLst/>
          </a:prstGeom>
          <a:noFill/>
        </p:spPr>
        <p:txBody>
          <a:bodyPr wrap="square" rtlCol="0">
            <a:spAutoFit/>
          </a:bodyPr>
          <a:lstStyle/>
          <a:p>
            <a:r>
              <a:rPr lang="en-CA" sz="1100" dirty="0"/>
              <a:t>When the business satisfaction of data quality reached a threshold value of 71-80%, the rated importance reached its lowest value.</a:t>
            </a:r>
          </a:p>
        </p:txBody>
      </p:sp>
      <p:sp>
        <p:nvSpPr>
          <p:cNvPr id="40" name="Right Arrow 32">
            <a:extLst>
              <a:ext uri="{FF2B5EF4-FFF2-40B4-BE49-F238E27FC236}">
                <a16:creationId xmlns:a16="http://schemas.microsoft.com/office/drawing/2014/main" id="{9E61A1A5-691D-41FB-B5BD-8CDC10214F26}"/>
              </a:ext>
            </a:extLst>
          </p:cNvPr>
          <p:cNvSpPr/>
          <p:nvPr/>
        </p:nvSpPr>
        <p:spPr>
          <a:xfrm rot="16200000">
            <a:off x="4242030" y="5118031"/>
            <a:ext cx="294174" cy="1711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738997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8EDE1531-5014-407E-96BB-50943CA68159}"/>
              </a:ext>
            </a:extLst>
          </p:cNvPr>
          <p:cNvSpPr txBox="1"/>
          <p:nvPr/>
        </p:nvSpPr>
        <p:spPr>
          <a:xfrm>
            <a:off x="254925" y="722188"/>
            <a:ext cx="6555178" cy="419860"/>
          </a:xfrm>
          <a:prstGeom prst="rect">
            <a:avLst/>
          </a:prstGeom>
        </p:spPr>
        <p:txBody>
          <a:bodyPr lIns="0" tIns="0" rIns="0" bIns="0">
            <a:noAutofit/>
          </a:bodyPr>
          <a:lstStyle>
            <a:lvl1pPr indent="0" defTabSz="914400">
              <a:lnSpc>
                <a:spcPct val="110000"/>
              </a:lnSpc>
              <a:spcBef>
                <a:spcPts val="1000"/>
              </a:spcBef>
              <a:buFont typeface="Arial" panose="020B0604020202020204" pitchFamily="34" charset="0"/>
              <a:buNone/>
              <a:defRPr sz="1600" b="0" i="0">
                <a:solidFill>
                  <a:srgbClr val="2576B7"/>
                </a:solidFill>
                <a:latin typeface="Exo" panose="02000503000000000000" pitchFamily="2" charset="77"/>
                <a:cs typeface="Arial" panose="020B0604020202020204" pitchFamily="34" charset="0"/>
              </a:defRPr>
            </a:lvl1pPr>
            <a:lvl2pPr marL="457200" indent="0" defTabSz="914400">
              <a:lnSpc>
                <a:spcPts val="1400"/>
              </a:lnSpc>
              <a:spcBef>
                <a:spcPts val="500"/>
              </a:spcBef>
              <a:buFont typeface="Arial" panose="020B0604020202020204" pitchFamily="34" charset="0"/>
              <a:buNone/>
              <a:defRPr sz="1400">
                <a:solidFill>
                  <a:srgbClr val="2576B7"/>
                </a:solidFill>
                <a:latin typeface="Arial" panose="020B0604020202020204" pitchFamily="34" charset="0"/>
                <a:cs typeface="Arial" panose="020B0604020202020204" pitchFamily="34" charset="0"/>
              </a:defRPr>
            </a:lvl2pPr>
            <a:lvl3pPr marL="914400" indent="0" defTabSz="914400">
              <a:lnSpc>
                <a:spcPts val="1400"/>
              </a:lnSpc>
              <a:spcBef>
                <a:spcPts val="500"/>
              </a:spcBef>
              <a:buFont typeface="Arial" panose="020B0604020202020204" pitchFamily="34" charset="0"/>
              <a:buNone/>
              <a:defRPr sz="1400">
                <a:solidFill>
                  <a:srgbClr val="2576B7"/>
                </a:solidFill>
                <a:latin typeface="Arial" panose="020B0604020202020204" pitchFamily="34" charset="0"/>
                <a:cs typeface="Arial" panose="020B0604020202020204" pitchFamily="34" charset="0"/>
              </a:defRPr>
            </a:lvl3pPr>
            <a:lvl4pPr marL="1371600" indent="0" defTabSz="914400">
              <a:lnSpc>
                <a:spcPts val="1400"/>
              </a:lnSpc>
              <a:spcBef>
                <a:spcPts val="500"/>
              </a:spcBef>
              <a:buFont typeface="Arial" panose="020B0604020202020204" pitchFamily="34" charset="0"/>
              <a:buNone/>
              <a:defRPr sz="1400">
                <a:solidFill>
                  <a:srgbClr val="2576B7"/>
                </a:solidFill>
                <a:latin typeface="Arial" panose="020B0604020202020204" pitchFamily="34" charset="0"/>
                <a:cs typeface="Arial" panose="020B0604020202020204" pitchFamily="34" charset="0"/>
              </a:defRPr>
            </a:lvl4pPr>
            <a:lvl5pPr marL="1828800" indent="0" defTabSz="914400">
              <a:lnSpc>
                <a:spcPts val="1400"/>
              </a:lnSpc>
              <a:spcBef>
                <a:spcPts val="500"/>
              </a:spcBef>
              <a:buFont typeface="Arial" panose="020B0604020202020204" pitchFamily="34" charset="0"/>
              <a:buNone/>
              <a:defRPr sz="1400">
                <a:solidFill>
                  <a:srgbClr val="2576B7"/>
                </a:solidFill>
                <a:latin typeface="Arial" panose="020B0604020202020204" pitchFamily="34" charset="0"/>
                <a:cs typeface="Arial" panose="020B0604020202020204"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dirty="0"/>
              <a:t>Data Quality occurs through three main layers across the data lifecycle</a:t>
            </a:r>
            <a:endParaRPr lang="en-CA" dirty="0" err="1"/>
          </a:p>
        </p:txBody>
      </p:sp>
      <p:graphicFrame>
        <p:nvGraphicFramePr>
          <p:cNvPr id="45" name="Diagram 44">
            <a:extLst>
              <a:ext uri="{FF2B5EF4-FFF2-40B4-BE49-F238E27FC236}">
                <a16:creationId xmlns:a16="http://schemas.microsoft.com/office/drawing/2014/main" id="{CC904E20-FEC5-4AF6-81BA-C423925A27E1}"/>
              </a:ext>
            </a:extLst>
          </p:cNvPr>
          <p:cNvGraphicFramePr/>
          <p:nvPr/>
        </p:nvGraphicFramePr>
        <p:xfrm>
          <a:off x="743635" y="4861468"/>
          <a:ext cx="10392658" cy="94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Callout: Right Arrow 18">
            <a:extLst>
              <a:ext uri="{FF2B5EF4-FFF2-40B4-BE49-F238E27FC236}">
                <a16:creationId xmlns:a16="http://schemas.microsoft.com/office/drawing/2014/main" id="{C1C48F95-3314-4168-B852-5B2B092CFA7B}"/>
              </a:ext>
            </a:extLst>
          </p:cNvPr>
          <p:cNvSpPr/>
          <p:nvPr/>
        </p:nvSpPr>
        <p:spPr>
          <a:xfrm>
            <a:off x="742607" y="5808907"/>
            <a:ext cx="6397872" cy="307272"/>
          </a:xfrm>
          <a:prstGeom prst="rightArrowCallout">
            <a:avLst>
              <a:gd name="adj1" fmla="val 16975"/>
              <a:gd name="adj2" fmla="val 25000"/>
              <a:gd name="adj3" fmla="val 25000"/>
              <a:gd name="adj4" fmla="val 6113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dirty="0">
                <a:ln>
                  <a:noFill/>
                </a:ln>
                <a:solidFill>
                  <a:srgbClr val="494949"/>
                </a:solidFill>
                <a:effectLst/>
                <a:uLnTx/>
                <a:uFillTx/>
                <a:latin typeface="Calibri" panose="020F0502020204030204"/>
                <a:ea typeface="+mn-ea"/>
                <a:cs typeface="+mn-cs"/>
              </a:rPr>
              <a:t>Fix Data Quality root causes here…</a:t>
            </a:r>
            <a:endParaRPr kumimoji="0" lang="en-CA" sz="1092" b="1" i="0" u="none" strike="noStrike" kern="1200" cap="none" spc="0" normalizeH="0" baseline="0" noProof="0" dirty="0">
              <a:ln>
                <a:noFill/>
              </a:ln>
              <a:solidFill>
                <a:srgbClr val="494949"/>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CB98204-4286-4B48-B0B6-3AD652D15A5D}"/>
              </a:ext>
            </a:extLst>
          </p:cNvPr>
          <p:cNvSpPr/>
          <p:nvPr/>
        </p:nvSpPr>
        <p:spPr>
          <a:xfrm>
            <a:off x="7140478" y="5811379"/>
            <a:ext cx="3995813" cy="3048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dirty="0">
                <a:ln>
                  <a:noFill/>
                </a:ln>
                <a:solidFill>
                  <a:srgbClr val="494949"/>
                </a:solidFill>
                <a:effectLst/>
                <a:uLnTx/>
                <a:uFillTx/>
                <a:latin typeface="Calibri" panose="020F0502020204030204"/>
                <a:ea typeface="+mn-ea"/>
                <a:cs typeface="+mn-cs"/>
              </a:rPr>
              <a:t>to prevent expensive cures here. </a:t>
            </a:r>
            <a:endParaRPr kumimoji="0" lang="en-CA" sz="1092" b="1" i="0" u="none" strike="noStrike" kern="1200" cap="none" spc="0" normalizeH="0" baseline="0" noProof="0" dirty="0">
              <a:ln>
                <a:noFill/>
              </a:ln>
              <a:solidFill>
                <a:srgbClr val="494949"/>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1F893A8-1A27-4D96-914C-2347A6074BC7}"/>
              </a:ext>
            </a:extLst>
          </p:cNvPr>
          <p:cNvSpPr txBox="1"/>
          <p:nvPr/>
        </p:nvSpPr>
        <p:spPr>
          <a:xfrm>
            <a:off x="801563" y="2050254"/>
            <a:ext cx="1313705" cy="714987"/>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CA" sz="1000" b="1" i="0" u="none" strike="noStrike" kern="1200" cap="none" spc="0" normalizeH="0" baseline="0" noProof="0" dirty="0" err="1">
              <a:ln>
                <a:noFill/>
              </a:ln>
              <a:solidFill>
                <a:srgbClr val="494949"/>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8B33B97B-1AEE-4CCD-BFD5-6AAB135617B7}"/>
              </a:ext>
            </a:extLst>
          </p:cNvPr>
          <p:cNvSpPr txBox="1"/>
          <p:nvPr/>
        </p:nvSpPr>
        <p:spPr>
          <a:xfrm>
            <a:off x="2363101" y="2460640"/>
            <a:ext cx="1878726" cy="696733"/>
          </a:xfrm>
          <a:prstGeom prst="rect">
            <a:avLst/>
          </a:prstGeom>
        </p:spPr>
        <p:txBody>
          <a:bodyPr wrap="square" lIns="0" tIns="0" rIns="0" bIns="0" numCol="1" spcCol="360000" rtlCol="0">
            <a:noAutofit/>
          </a:bodyPr>
          <a:lstStyle/>
          <a:p>
            <a:pPr marL="0" marR="0" lvl="0" indent="0" algn="ctr" defTabSz="554492" rtl="0" eaLnBrk="1" fontAlgn="auto" latinLnBrk="0" hangingPunct="1">
              <a:lnSpc>
                <a:spcPct val="110000"/>
              </a:lnSpc>
              <a:spcBef>
                <a:spcPts val="0"/>
              </a:spcBef>
              <a:spcAft>
                <a:spcPts val="0"/>
              </a:spcAft>
              <a:buClrTx/>
              <a:buSzTx/>
              <a:buFontTx/>
              <a:buNone/>
              <a:tabLst/>
              <a:defRPr/>
            </a:pPr>
            <a:endParaRPr kumimoji="0" lang="en-US" sz="1092" b="1" i="0" u="none" strike="noStrike" kern="1200" cap="none" spc="0" normalizeH="0" baseline="0" noProof="0" dirty="0">
              <a:ln>
                <a:noFill/>
              </a:ln>
              <a:solidFill>
                <a:srgbClr val="494949"/>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0BAF04CA-0D70-41BE-ACB1-8CDE81998405}"/>
              </a:ext>
            </a:extLst>
          </p:cNvPr>
          <p:cNvSpPr/>
          <p:nvPr/>
        </p:nvSpPr>
        <p:spPr>
          <a:xfrm>
            <a:off x="878645" y="1600022"/>
            <a:ext cx="211832" cy="265824"/>
          </a:xfrm>
          <a:prstGeom prst="rect">
            <a:avLst/>
          </a:prstGeom>
          <a:solidFill>
            <a:srgbClr val="29475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4" name="Freeform 13">
            <a:extLst>
              <a:ext uri="{FF2B5EF4-FFF2-40B4-BE49-F238E27FC236}">
                <a16:creationId xmlns:a16="http://schemas.microsoft.com/office/drawing/2014/main" id="{8D9AF2ED-9135-485F-B768-756A1D09CA63}"/>
              </a:ext>
            </a:extLst>
          </p:cNvPr>
          <p:cNvSpPr/>
          <p:nvPr/>
        </p:nvSpPr>
        <p:spPr>
          <a:xfrm rot="9105022">
            <a:off x="1716300" y="2976505"/>
            <a:ext cx="1957508" cy="710246"/>
          </a:xfrm>
          <a:custGeom>
            <a:avLst/>
            <a:gdLst>
              <a:gd name="connsiteX0" fmla="*/ 0 w 2191657"/>
              <a:gd name="connsiteY0" fmla="*/ 57443 h 768643"/>
              <a:gd name="connsiteX1" fmla="*/ 928914 w 2191657"/>
              <a:gd name="connsiteY1" fmla="*/ 71957 h 768643"/>
              <a:gd name="connsiteX2" fmla="*/ 2191657 w 2191657"/>
              <a:gd name="connsiteY2" fmla="*/ 768643 h 768643"/>
            </a:gdLst>
            <a:ahLst/>
            <a:cxnLst>
              <a:cxn ang="0">
                <a:pos x="connsiteX0" y="connsiteY0"/>
              </a:cxn>
              <a:cxn ang="0">
                <a:pos x="connsiteX1" y="connsiteY1"/>
              </a:cxn>
              <a:cxn ang="0">
                <a:pos x="connsiteX2" y="connsiteY2"/>
              </a:cxn>
            </a:cxnLst>
            <a:rect l="l" t="t" r="r" b="b"/>
            <a:pathLst>
              <a:path w="2191657" h="768643">
                <a:moveTo>
                  <a:pt x="0" y="57443"/>
                </a:moveTo>
                <a:cubicBezTo>
                  <a:pt x="281819" y="5433"/>
                  <a:pt x="563638" y="-46576"/>
                  <a:pt x="928914" y="71957"/>
                </a:cubicBezTo>
                <a:cubicBezTo>
                  <a:pt x="1294190" y="190490"/>
                  <a:pt x="1742923" y="479566"/>
                  <a:pt x="2191657" y="768643"/>
                </a:cubicBezTo>
              </a:path>
            </a:pathLst>
          </a:custGeom>
          <a:noFill/>
          <a:ln w="38100" cap="flat" cmpd="sng" algn="ctr">
            <a:solidFill>
              <a:srgbClr val="96B8D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 name="Freeform 27">
            <a:extLst>
              <a:ext uri="{FF2B5EF4-FFF2-40B4-BE49-F238E27FC236}">
                <a16:creationId xmlns:a16="http://schemas.microsoft.com/office/drawing/2014/main" id="{EFE88460-A6FC-4B5C-90DD-4ED45A7103B5}"/>
              </a:ext>
            </a:extLst>
          </p:cNvPr>
          <p:cNvSpPr/>
          <p:nvPr/>
        </p:nvSpPr>
        <p:spPr>
          <a:xfrm rot="10330524">
            <a:off x="1937851" y="2147009"/>
            <a:ext cx="3838815" cy="1553543"/>
          </a:xfrm>
          <a:custGeom>
            <a:avLst/>
            <a:gdLst>
              <a:gd name="connsiteX0" fmla="*/ 0 w 1799772"/>
              <a:gd name="connsiteY0" fmla="*/ 0 h 1204686"/>
              <a:gd name="connsiteX1" fmla="*/ 1088572 w 1799772"/>
              <a:gd name="connsiteY1" fmla="*/ 449943 h 1204686"/>
              <a:gd name="connsiteX2" fmla="*/ 1799772 w 1799772"/>
              <a:gd name="connsiteY2" fmla="*/ 1204686 h 1204686"/>
            </a:gdLst>
            <a:ahLst/>
            <a:cxnLst>
              <a:cxn ang="0">
                <a:pos x="connsiteX0" y="connsiteY0"/>
              </a:cxn>
              <a:cxn ang="0">
                <a:pos x="connsiteX1" y="connsiteY1"/>
              </a:cxn>
              <a:cxn ang="0">
                <a:pos x="connsiteX2" y="connsiteY2"/>
              </a:cxn>
            </a:cxnLst>
            <a:rect l="l" t="t" r="r" b="b"/>
            <a:pathLst>
              <a:path w="1799772" h="1204686">
                <a:moveTo>
                  <a:pt x="0" y="0"/>
                </a:moveTo>
                <a:cubicBezTo>
                  <a:pt x="394305" y="124581"/>
                  <a:pt x="788610" y="249162"/>
                  <a:pt x="1088572" y="449943"/>
                </a:cubicBezTo>
                <a:cubicBezTo>
                  <a:pt x="1388534" y="650724"/>
                  <a:pt x="1594153" y="927705"/>
                  <a:pt x="1799772" y="1204686"/>
                </a:cubicBezTo>
              </a:path>
            </a:pathLst>
          </a:custGeom>
          <a:noFill/>
          <a:ln w="57150" cap="flat" cmpd="sng" algn="ctr">
            <a:solidFill>
              <a:srgbClr val="96B8D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9" name="Freeform 51">
            <a:extLst>
              <a:ext uri="{FF2B5EF4-FFF2-40B4-BE49-F238E27FC236}">
                <a16:creationId xmlns:a16="http://schemas.microsoft.com/office/drawing/2014/main" id="{D713CD1F-E899-4707-A368-7017AF0C4556}"/>
              </a:ext>
            </a:extLst>
          </p:cNvPr>
          <p:cNvSpPr/>
          <p:nvPr/>
        </p:nvSpPr>
        <p:spPr>
          <a:xfrm rot="18739358">
            <a:off x="1915405" y="2641003"/>
            <a:ext cx="561515" cy="434046"/>
          </a:xfrm>
          <a:custGeom>
            <a:avLst/>
            <a:gdLst>
              <a:gd name="connsiteX0" fmla="*/ 2695 w 1221895"/>
              <a:gd name="connsiteY0" fmla="*/ 0 h 3149600"/>
              <a:gd name="connsiteX1" fmla="*/ 191380 w 1221895"/>
              <a:gd name="connsiteY1" fmla="*/ 1654629 h 3149600"/>
              <a:gd name="connsiteX2" fmla="*/ 1221895 w 1221895"/>
              <a:gd name="connsiteY2" fmla="*/ 3149600 h 3149600"/>
            </a:gdLst>
            <a:ahLst/>
            <a:cxnLst>
              <a:cxn ang="0">
                <a:pos x="connsiteX0" y="connsiteY0"/>
              </a:cxn>
              <a:cxn ang="0">
                <a:pos x="connsiteX1" y="connsiteY1"/>
              </a:cxn>
              <a:cxn ang="0">
                <a:pos x="connsiteX2" y="connsiteY2"/>
              </a:cxn>
            </a:cxnLst>
            <a:rect l="l" t="t" r="r" b="b"/>
            <a:pathLst>
              <a:path w="1221895" h="3149600">
                <a:moveTo>
                  <a:pt x="2695" y="0"/>
                </a:moveTo>
                <a:cubicBezTo>
                  <a:pt x="-4563" y="564848"/>
                  <a:pt x="-11820" y="1129696"/>
                  <a:pt x="191380" y="1654629"/>
                </a:cubicBezTo>
                <a:cubicBezTo>
                  <a:pt x="394580" y="2179562"/>
                  <a:pt x="808237" y="2664581"/>
                  <a:pt x="1221895" y="3149600"/>
                </a:cubicBezTo>
              </a:path>
            </a:pathLst>
          </a:custGeom>
          <a:noFill/>
          <a:ln w="25400" cap="flat" cmpd="sng" algn="ctr">
            <a:solidFill>
              <a:srgbClr val="96B8D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0" name="Oval 159">
            <a:extLst>
              <a:ext uri="{FF2B5EF4-FFF2-40B4-BE49-F238E27FC236}">
                <a16:creationId xmlns:a16="http://schemas.microsoft.com/office/drawing/2014/main" id="{E574A15C-CF9A-4E1D-86E1-0F1602EA5981}"/>
              </a:ext>
            </a:extLst>
          </p:cNvPr>
          <p:cNvSpPr/>
          <p:nvPr/>
        </p:nvSpPr>
        <p:spPr>
          <a:xfrm>
            <a:off x="2399099" y="2693918"/>
            <a:ext cx="186439" cy="162693"/>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1" name="Oval 160">
            <a:extLst>
              <a:ext uri="{FF2B5EF4-FFF2-40B4-BE49-F238E27FC236}">
                <a16:creationId xmlns:a16="http://schemas.microsoft.com/office/drawing/2014/main" id="{BEA268F0-72A3-4818-88CC-448BE4F2F176}"/>
              </a:ext>
            </a:extLst>
          </p:cNvPr>
          <p:cNvSpPr/>
          <p:nvPr/>
        </p:nvSpPr>
        <p:spPr>
          <a:xfrm>
            <a:off x="3502369" y="3069704"/>
            <a:ext cx="212437" cy="202923"/>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2" name="Oval 161">
            <a:extLst>
              <a:ext uri="{FF2B5EF4-FFF2-40B4-BE49-F238E27FC236}">
                <a16:creationId xmlns:a16="http://schemas.microsoft.com/office/drawing/2014/main" id="{79CA6C5E-4532-4123-9BF3-32155352148F}"/>
              </a:ext>
            </a:extLst>
          </p:cNvPr>
          <p:cNvSpPr/>
          <p:nvPr/>
        </p:nvSpPr>
        <p:spPr>
          <a:xfrm>
            <a:off x="1540152" y="3431766"/>
            <a:ext cx="104693" cy="91359"/>
          </a:xfrm>
          <a:prstGeom prst="ellipse">
            <a:avLst/>
          </a:prstGeom>
          <a:solidFill>
            <a:srgbClr val="29475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3" name="Oval 162">
            <a:extLst>
              <a:ext uri="{FF2B5EF4-FFF2-40B4-BE49-F238E27FC236}">
                <a16:creationId xmlns:a16="http://schemas.microsoft.com/office/drawing/2014/main" id="{5187082D-480C-466E-B6CB-3A893FB98FD5}"/>
              </a:ext>
            </a:extLst>
          </p:cNvPr>
          <p:cNvSpPr/>
          <p:nvPr/>
        </p:nvSpPr>
        <p:spPr>
          <a:xfrm>
            <a:off x="1755617" y="2355754"/>
            <a:ext cx="140569" cy="122666"/>
          </a:xfrm>
          <a:prstGeom prst="ellipse">
            <a:avLst/>
          </a:prstGeom>
          <a:solidFill>
            <a:srgbClr val="29475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4" name="Oval 163">
            <a:extLst>
              <a:ext uri="{FF2B5EF4-FFF2-40B4-BE49-F238E27FC236}">
                <a16:creationId xmlns:a16="http://schemas.microsoft.com/office/drawing/2014/main" id="{76C4CB80-D533-4543-841A-56EE51B94849}"/>
              </a:ext>
            </a:extLst>
          </p:cNvPr>
          <p:cNvSpPr/>
          <p:nvPr/>
        </p:nvSpPr>
        <p:spPr>
          <a:xfrm>
            <a:off x="1740357" y="2828128"/>
            <a:ext cx="104693" cy="91359"/>
          </a:xfrm>
          <a:prstGeom prst="ellipse">
            <a:avLst/>
          </a:prstGeom>
          <a:solidFill>
            <a:srgbClr val="29475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74" name="Flowchart: Magnetic Disk 40">
            <a:extLst>
              <a:ext uri="{FF2B5EF4-FFF2-40B4-BE49-F238E27FC236}">
                <a16:creationId xmlns:a16="http://schemas.microsoft.com/office/drawing/2014/main" id="{7EA08D94-9D97-473A-B4F7-64B302AE5330}"/>
              </a:ext>
            </a:extLst>
          </p:cNvPr>
          <p:cNvSpPr/>
          <p:nvPr/>
        </p:nvSpPr>
        <p:spPr>
          <a:xfrm>
            <a:off x="1494654" y="2758669"/>
            <a:ext cx="182665" cy="182599"/>
          </a:xfrm>
          <a:prstGeom prst="flowChartMagneticDisk">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75" name="Picture 34">
            <a:extLst>
              <a:ext uri="{FF2B5EF4-FFF2-40B4-BE49-F238E27FC236}">
                <a16:creationId xmlns:a16="http://schemas.microsoft.com/office/drawing/2014/main" id="{F2E2D65A-7B6F-4542-83A1-2E80C03680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8606" y="2742104"/>
            <a:ext cx="231727" cy="231727"/>
          </a:xfrm>
          <a:prstGeom prst="rect">
            <a:avLst/>
          </a:prstGeom>
        </p:spPr>
      </p:pic>
      <p:sp>
        <p:nvSpPr>
          <p:cNvPr id="176" name="TextBox 76">
            <a:extLst>
              <a:ext uri="{FF2B5EF4-FFF2-40B4-BE49-F238E27FC236}">
                <a16:creationId xmlns:a16="http://schemas.microsoft.com/office/drawing/2014/main" id="{39F18B94-06EF-4145-AC52-FAD349FEC3A5}"/>
              </a:ext>
            </a:extLst>
          </p:cNvPr>
          <p:cNvSpPr txBox="1"/>
          <p:nvPr/>
        </p:nvSpPr>
        <p:spPr>
          <a:xfrm>
            <a:off x="1204523" y="2962679"/>
            <a:ext cx="874219" cy="2308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29475F"/>
                </a:solidFill>
                <a:effectLst/>
                <a:uLnTx/>
                <a:uFillTx/>
                <a:latin typeface="Arial"/>
                <a:ea typeface="+mn-ea"/>
                <a:cs typeface="+mn-cs"/>
              </a:rPr>
              <a:t>App 2</a:t>
            </a:r>
          </a:p>
        </p:txBody>
      </p:sp>
      <p:sp>
        <p:nvSpPr>
          <p:cNvPr id="177" name="Flowchart: Magnetic Disk 40">
            <a:extLst>
              <a:ext uri="{FF2B5EF4-FFF2-40B4-BE49-F238E27FC236}">
                <a16:creationId xmlns:a16="http://schemas.microsoft.com/office/drawing/2014/main" id="{3BCBB0C4-7059-4AFF-A637-6A58389330E6}"/>
              </a:ext>
            </a:extLst>
          </p:cNvPr>
          <p:cNvSpPr/>
          <p:nvPr/>
        </p:nvSpPr>
        <p:spPr>
          <a:xfrm>
            <a:off x="1241814" y="3402136"/>
            <a:ext cx="182665" cy="182599"/>
          </a:xfrm>
          <a:prstGeom prst="flowChartMagneticDisk">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78" name="Picture 34">
            <a:extLst>
              <a:ext uri="{FF2B5EF4-FFF2-40B4-BE49-F238E27FC236}">
                <a16:creationId xmlns:a16="http://schemas.microsoft.com/office/drawing/2014/main" id="{7CFEFE63-6E84-45D5-8442-B32A5935E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766" y="3385571"/>
            <a:ext cx="231727" cy="231727"/>
          </a:xfrm>
          <a:prstGeom prst="rect">
            <a:avLst/>
          </a:prstGeom>
        </p:spPr>
      </p:pic>
      <p:sp>
        <p:nvSpPr>
          <p:cNvPr id="179" name="TextBox 76">
            <a:extLst>
              <a:ext uri="{FF2B5EF4-FFF2-40B4-BE49-F238E27FC236}">
                <a16:creationId xmlns:a16="http://schemas.microsoft.com/office/drawing/2014/main" id="{5BF02C78-241C-4F23-A568-8B2988C62854}"/>
              </a:ext>
            </a:extLst>
          </p:cNvPr>
          <p:cNvSpPr txBox="1"/>
          <p:nvPr/>
        </p:nvSpPr>
        <p:spPr>
          <a:xfrm>
            <a:off x="923723" y="3606066"/>
            <a:ext cx="874219" cy="2308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29475F"/>
                </a:solidFill>
                <a:effectLst/>
                <a:uLnTx/>
                <a:uFillTx/>
                <a:latin typeface="Arial"/>
                <a:ea typeface="+mn-ea"/>
                <a:cs typeface="+mn-cs"/>
              </a:rPr>
              <a:t>App 1</a:t>
            </a:r>
          </a:p>
        </p:txBody>
      </p:sp>
      <p:pic>
        <p:nvPicPr>
          <p:cNvPr id="180" name="Picture 179">
            <a:extLst>
              <a:ext uri="{FF2B5EF4-FFF2-40B4-BE49-F238E27FC236}">
                <a16:creationId xmlns:a16="http://schemas.microsoft.com/office/drawing/2014/main" id="{7C447509-F6F8-47A0-9D3F-776821840D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473" y="1600988"/>
            <a:ext cx="303366" cy="288164"/>
          </a:xfrm>
          <a:prstGeom prst="rect">
            <a:avLst/>
          </a:prstGeom>
          <a:noFill/>
          <a:ln>
            <a:noFill/>
          </a:ln>
        </p:spPr>
      </p:pic>
      <p:sp>
        <p:nvSpPr>
          <p:cNvPr id="181" name="TextBox 76">
            <a:extLst>
              <a:ext uri="{FF2B5EF4-FFF2-40B4-BE49-F238E27FC236}">
                <a16:creationId xmlns:a16="http://schemas.microsoft.com/office/drawing/2014/main" id="{838ED3A5-0742-490C-8347-2F6060C6DD3D}"/>
              </a:ext>
            </a:extLst>
          </p:cNvPr>
          <p:cNvSpPr txBox="1"/>
          <p:nvPr/>
        </p:nvSpPr>
        <p:spPr>
          <a:xfrm>
            <a:off x="1110461" y="1611274"/>
            <a:ext cx="729399" cy="3693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29475F"/>
                </a:solidFill>
                <a:effectLst/>
                <a:uLnTx/>
                <a:uFillTx/>
                <a:latin typeface="Arial"/>
                <a:ea typeface="+mn-ea"/>
                <a:cs typeface="+mn-cs"/>
              </a:rPr>
              <a:t>External data feed</a:t>
            </a:r>
          </a:p>
        </p:txBody>
      </p:sp>
      <p:sp>
        <p:nvSpPr>
          <p:cNvPr id="185" name="Flowchart: Magnetic Disk 40">
            <a:extLst>
              <a:ext uri="{FF2B5EF4-FFF2-40B4-BE49-F238E27FC236}">
                <a16:creationId xmlns:a16="http://schemas.microsoft.com/office/drawing/2014/main" id="{2EFD61E1-F92C-44FF-9E03-80145304A75E}"/>
              </a:ext>
            </a:extLst>
          </p:cNvPr>
          <p:cNvSpPr/>
          <p:nvPr/>
        </p:nvSpPr>
        <p:spPr>
          <a:xfrm>
            <a:off x="1599729" y="2136074"/>
            <a:ext cx="182665" cy="182599"/>
          </a:xfrm>
          <a:prstGeom prst="flowChartMagneticDisk">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86" name="TextBox 76">
            <a:extLst>
              <a:ext uri="{FF2B5EF4-FFF2-40B4-BE49-F238E27FC236}">
                <a16:creationId xmlns:a16="http://schemas.microsoft.com/office/drawing/2014/main" id="{9123A182-EEB6-471B-9E17-51B0C5ABBC17}"/>
              </a:ext>
            </a:extLst>
          </p:cNvPr>
          <p:cNvSpPr txBox="1"/>
          <p:nvPr/>
        </p:nvSpPr>
        <p:spPr>
          <a:xfrm>
            <a:off x="1750609" y="2101701"/>
            <a:ext cx="874219" cy="230832"/>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29475F"/>
                </a:solidFill>
                <a:effectLst/>
                <a:uLnTx/>
                <a:uFillTx/>
                <a:latin typeface="Arial"/>
                <a:ea typeface="+mn-ea"/>
                <a:cs typeface="+mn-cs"/>
              </a:rPr>
              <a:t>Database</a:t>
            </a:r>
          </a:p>
        </p:txBody>
      </p:sp>
      <p:sp>
        <p:nvSpPr>
          <p:cNvPr id="188" name="Oval 187">
            <a:extLst>
              <a:ext uri="{FF2B5EF4-FFF2-40B4-BE49-F238E27FC236}">
                <a16:creationId xmlns:a16="http://schemas.microsoft.com/office/drawing/2014/main" id="{002688F1-1B14-4CE2-9C33-A8AD8FA38EDF}"/>
              </a:ext>
            </a:extLst>
          </p:cNvPr>
          <p:cNvSpPr/>
          <p:nvPr/>
        </p:nvSpPr>
        <p:spPr>
          <a:xfrm>
            <a:off x="6262249" y="2021647"/>
            <a:ext cx="182063" cy="167970"/>
          </a:xfrm>
          <a:prstGeom prst="ellipse">
            <a:avLst/>
          </a:prstGeom>
          <a:solidFill>
            <a:srgbClr val="29475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89" name="Rectangle 188">
            <a:extLst>
              <a:ext uri="{FF2B5EF4-FFF2-40B4-BE49-F238E27FC236}">
                <a16:creationId xmlns:a16="http://schemas.microsoft.com/office/drawing/2014/main" id="{95661FA1-55B7-4AC1-AB3A-9F47479B3758}"/>
              </a:ext>
            </a:extLst>
          </p:cNvPr>
          <p:cNvSpPr/>
          <p:nvPr/>
        </p:nvSpPr>
        <p:spPr>
          <a:xfrm>
            <a:off x="6414093" y="1988843"/>
            <a:ext cx="116973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9475F"/>
                </a:solidFill>
                <a:effectLst/>
                <a:uLnTx/>
                <a:uFillTx/>
                <a:latin typeface="Arial"/>
                <a:ea typeface="+mn-ea"/>
                <a:cs typeface="+mn-cs"/>
              </a:rPr>
              <a:t>= potential point of degradation of data quality</a:t>
            </a:r>
          </a:p>
        </p:txBody>
      </p:sp>
      <p:sp>
        <p:nvSpPr>
          <p:cNvPr id="194" name="Freeform 12">
            <a:extLst>
              <a:ext uri="{FF2B5EF4-FFF2-40B4-BE49-F238E27FC236}">
                <a16:creationId xmlns:a16="http://schemas.microsoft.com/office/drawing/2014/main" id="{4907D234-4714-4E92-9EDE-7610F42591F1}"/>
              </a:ext>
            </a:extLst>
          </p:cNvPr>
          <p:cNvSpPr/>
          <p:nvPr/>
        </p:nvSpPr>
        <p:spPr>
          <a:xfrm rot="10330524">
            <a:off x="5044505" y="2817290"/>
            <a:ext cx="2569892" cy="502534"/>
          </a:xfrm>
          <a:custGeom>
            <a:avLst/>
            <a:gdLst>
              <a:gd name="connsiteX0" fmla="*/ 0 w 4296229"/>
              <a:gd name="connsiteY0" fmla="*/ 0 h 2090057"/>
              <a:gd name="connsiteX1" fmla="*/ 2133600 w 4296229"/>
              <a:gd name="connsiteY1" fmla="*/ 348343 h 2090057"/>
              <a:gd name="connsiteX2" fmla="*/ 3193143 w 4296229"/>
              <a:gd name="connsiteY2" fmla="*/ 1538514 h 2090057"/>
              <a:gd name="connsiteX3" fmla="*/ 4296229 w 4296229"/>
              <a:gd name="connsiteY3" fmla="*/ 2090057 h 2090057"/>
            </a:gdLst>
            <a:ahLst/>
            <a:cxnLst>
              <a:cxn ang="0">
                <a:pos x="connsiteX0" y="connsiteY0"/>
              </a:cxn>
              <a:cxn ang="0">
                <a:pos x="connsiteX1" y="connsiteY1"/>
              </a:cxn>
              <a:cxn ang="0">
                <a:pos x="connsiteX2" y="connsiteY2"/>
              </a:cxn>
              <a:cxn ang="0">
                <a:pos x="connsiteX3" y="connsiteY3"/>
              </a:cxn>
            </a:cxnLst>
            <a:rect l="l" t="t" r="r" b="b"/>
            <a:pathLst>
              <a:path w="4296229" h="2090057">
                <a:moveTo>
                  <a:pt x="0" y="0"/>
                </a:moveTo>
                <a:cubicBezTo>
                  <a:pt x="800705" y="45962"/>
                  <a:pt x="1601410" y="91924"/>
                  <a:pt x="2133600" y="348343"/>
                </a:cubicBezTo>
                <a:cubicBezTo>
                  <a:pt x="2665790" y="604762"/>
                  <a:pt x="2832705" y="1248228"/>
                  <a:pt x="3193143" y="1538514"/>
                </a:cubicBezTo>
                <a:cubicBezTo>
                  <a:pt x="3553581" y="1828800"/>
                  <a:pt x="3924905" y="1959428"/>
                  <a:pt x="4296229" y="2090057"/>
                </a:cubicBezTo>
              </a:path>
            </a:pathLst>
          </a:custGeom>
          <a:noFill/>
          <a:ln w="127000" cap="flat" cmpd="sng" algn="ctr">
            <a:solidFill>
              <a:srgbClr val="96B8D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0" name="Oval 189">
            <a:extLst>
              <a:ext uri="{FF2B5EF4-FFF2-40B4-BE49-F238E27FC236}">
                <a16:creationId xmlns:a16="http://schemas.microsoft.com/office/drawing/2014/main" id="{7B7C43D2-CBC4-42CC-9C29-FC02F56C4458}"/>
              </a:ext>
            </a:extLst>
          </p:cNvPr>
          <p:cNvSpPr/>
          <p:nvPr/>
        </p:nvSpPr>
        <p:spPr>
          <a:xfrm>
            <a:off x="6027846" y="2024448"/>
            <a:ext cx="184872" cy="161325"/>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6" name="Oval 165">
            <a:extLst>
              <a:ext uri="{FF2B5EF4-FFF2-40B4-BE49-F238E27FC236}">
                <a16:creationId xmlns:a16="http://schemas.microsoft.com/office/drawing/2014/main" id="{8BB43C44-4D07-4A45-9DCF-ECF76E5B0D23}"/>
              </a:ext>
            </a:extLst>
          </p:cNvPr>
          <p:cNvSpPr/>
          <p:nvPr/>
        </p:nvSpPr>
        <p:spPr>
          <a:xfrm>
            <a:off x="3910495" y="3026552"/>
            <a:ext cx="368242" cy="351748"/>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6" name="Oval 195">
            <a:extLst>
              <a:ext uri="{FF2B5EF4-FFF2-40B4-BE49-F238E27FC236}">
                <a16:creationId xmlns:a16="http://schemas.microsoft.com/office/drawing/2014/main" id="{C94B4002-7BEE-4FD2-8046-4E72FB5CB8A9}"/>
              </a:ext>
            </a:extLst>
          </p:cNvPr>
          <p:cNvSpPr/>
          <p:nvPr/>
        </p:nvSpPr>
        <p:spPr>
          <a:xfrm>
            <a:off x="4450346" y="2759579"/>
            <a:ext cx="1647858" cy="885694"/>
          </a:xfrm>
          <a:prstGeom prst="ellipse">
            <a:avLst/>
          </a:prstGeom>
          <a:solidFill>
            <a:srgbClr val="96B8D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FFFFFF"/>
                </a:solidFill>
                <a:effectLst/>
                <a:uLnTx/>
                <a:uFillTx/>
                <a:latin typeface="Arial"/>
                <a:ea typeface="+mn-ea"/>
                <a:cs typeface="+mn-cs"/>
              </a:rPr>
              <a:t>Data Warehouse / Lake / Lakehouse</a:t>
            </a:r>
          </a:p>
        </p:txBody>
      </p:sp>
      <p:sp>
        <p:nvSpPr>
          <p:cNvPr id="197" name="Oval 196">
            <a:extLst>
              <a:ext uri="{FF2B5EF4-FFF2-40B4-BE49-F238E27FC236}">
                <a16:creationId xmlns:a16="http://schemas.microsoft.com/office/drawing/2014/main" id="{63AB8820-5DBB-4013-B697-6FA49DBBCB20}"/>
              </a:ext>
            </a:extLst>
          </p:cNvPr>
          <p:cNvSpPr/>
          <p:nvPr/>
        </p:nvSpPr>
        <p:spPr>
          <a:xfrm>
            <a:off x="4894471" y="2793144"/>
            <a:ext cx="184872" cy="161325"/>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8" name="Oval 197">
            <a:extLst>
              <a:ext uri="{FF2B5EF4-FFF2-40B4-BE49-F238E27FC236}">
                <a16:creationId xmlns:a16="http://schemas.microsoft.com/office/drawing/2014/main" id="{0E26D51E-F930-47D5-A2DC-0FB49A0271EE}"/>
              </a:ext>
            </a:extLst>
          </p:cNvPr>
          <p:cNvSpPr/>
          <p:nvPr/>
        </p:nvSpPr>
        <p:spPr>
          <a:xfrm>
            <a:off x="5834843" y="3259446"/>
            <a:ext cx="184872" cy="161325"/>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99" name="Oval 198">
            <a:extLst>
              <a:ext uri="{FF2B5EF4-FFF2-40B4-BE49-F238E27FC236}">
                <a16:creationId xmlns:a16="http://schemas.microsoft.com/office/drawing/2014/main" id="{0879D775-ED34-48B5-B131-D12D1B056077}"/>
              </a:ext>
            </a:extLst>
          </p:cNvPr>
          <p:cNvSpPr/>
          <p:nvPr/>
        </p:nvSpPr>
        <p:spPr>
          <a:xfrm>
            <a:off x="4581227" y="3333406"/>
            <a:ext cx="184872" cy="161325"/>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32" name="Connector: Curved 31">
            <a:extLst>
              <a:ext uri="{FF2B5EF4-FFF2-40B4-BE49-F238E27FC236}">
                <a16:creationId xmlns:a16="http://schemas.microsoft.com/office/drawing/2014/main" id="{267EF69D-9CCF-42DF-9A8A-B0F274ECE115}"/>
              </a:ext>
            </a:extLst>
          </p:cNvPr>
          <p:cNvCxnSpPr>
            <a:cxnSpLocks/>
            <a:endCxn id="166" idx="0"/>
          </p:cNvCxnSpPr>
          <p:nvPr/>
        </p:nvCxnSpPr>
        <p:spPr>
          <a:xfrm>
            <a:off x="1147051" y="1989325"/>
            <a:ext cx="2947565" cy="1037227"/>
          </a:xfrm>
          <a:prstGeom prst="curvedConnector2">
            <a:avLst/>
          </a:prstGeom>
          <a:noFill/>
          <a:ln w="38100" cap="flat" cmpd="sng" algn="ctr">
            <a:solidFill>
              <a:srgbClr val="96B8D2"/>
            </a:solidFill>
            <a:prstDash val="solid"/>
          </a:ln>
          <a:effectLst/>
        </p:spPr>
      </p:cxnSp>
      <p:sp>
        <p:nvSpPr>
          <p:cNvPr id="170" name="Oval 169">
            <a:extLst>
              <a:ext uri="{FF2B5EF4-FFF2-40B4-BE49-F238E27FC236}">
                <a16:creationId xmlns:a16="http://schemas.microsoft.com/office/drawing/2014/main" id="{17EFD7D0-7EA0-47BA-AFE8-5BFD2B860E35}"/>
              </a:ext>
            </a:extLst>
          </p:cNvPr>
          <p:cNvSpPr/>
          <p:nvPr/>
        </p:nvSpPr>
        <p:spPr>
          <a:xfrm>
            <a:off x="1032664" y="1942731"/>
            <a:ext cx="104693" cy="91359"/>
          </a:xfrm>
          <a:prstGeom prst="ellipse">
            <a:avLst/>
          </a:prstGeom>
          <a:solidFill>
            <a:srgbClr val="29475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01" name="Right Arrow 70">
            <a:extLst>
              <a:ext uri="{FF2B5EF4-FFF2-40B4-BE49-F238E27FC236}">
                <a16:creationId xmlns:a16="http://schemas.microsoft.com/office/drawing/2014/main" id="{460C4926-8FF2-44F9-8B11-EE343711C9FD}"/>
              </a:ext>
            </a:extLst>
          </p:cNvPr>
          <p:cNvSpPr/>
          <p:nvPr/>
        </p:nvSpPr>
        <p:spPr>
          <a:xfrm>
            <a:off x="7426436" y="2927386"/>
            <a:ext cx="681578" cy="454378"/>
          </a:xfrm>
          <a:prstGeom prst="rightArrow">
            <a:avLst/>
          </a:prstGeom>
          <a:solidFill>
            <a:schemeClr val="bg1">
              <a:lumMod val="75000"/>
            </a:schemeClr>
          </a:solidFill>
          <a:ln>
            <a:noFill/>
          </a:ln>
          <a:effectLst>
            <a:outerShdw dist="127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69" name="Oval 168">
            <a:extLst>
              <a:ext uri="{FF2B5EF4-FFF2-40B4-BE49-F238E27FC236}">
                <a16:creationId xmlns:a16="http://schemas.microsoft.com/office/drawing/2014/main" id="{563596A2-0122-4067-A0D4-F5F194BC7A42}"/>
              </a:ext>
            </a:extLst>
          </p:cNvPr>
          <p:cNvSpPr/>
          <p:nvPr/>
        </p:nvSpPr>
        <p:spPr>
          <a:xfrm>
            <a:off x="6946514" y="2828129"/>
            <a:ext cx="686020" cy="658346"/>
          </a:xfrm>
          <a:prstGeom prst="ellipse">
            <a:avLst/>
          </a:prstGeom>
          <a:solidFill>
            <a:srgbClr val="B0C53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26" name="Rectangle 225">
            <a:extLst>
              <a:ext uri="{FF2B5EF4-FFF2-40B4-BE49-F238E27FC236}">
                <a16:creationId xmlns:a16="http://schemas.microsoft.com/office/drawing/2014/main" id="{1EFE43E3-B88F-456A-88C9-A5889CD425B9}"/>
              </a:ext>
            </a:extLst>
          </p:cNvPr>
          <p:cNvSpPr/>
          <p:nvPr/>
        </p:nvSpPr>
        <p:spPr>
          <a:xfrm>
            <a:off x="8117625" y="2655003"/>
            <a:ext cx="1240686" cy="1039483"/>
          </a:xfrm>
          <a:prstGeom prst="rect">
            <a:avLst/>
          </a:prstGeom>
          <a:solidFill>
            <a:srgbClr val="B0C534">
              <a:alpha val="2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227" name="Group 226">
            <a:extLst>
              <a:ext uri="{FF2B5EF4-FFF2-40B4-BE49-F238E27FC236}">
                <a16:creationId xmlns:a16="http://schemas.microsoft.com/office/drawing/2014/main" id="{F6E26E60-40E1-49CB-910B-DAD8A3AADF33}"/>
              </a:ext>
            </a:extLst>
          </p:cNvPr>
          <p:cNvGrpSpPr/>
          <p:nvPr/>
        </p:nvGrpSpPr>
        <p:grpSpPr>
          <a:xfrm>
            <a:off x="8173705" y="2867776"/>
            <a:ext cx="329209" cy="352888"/>
            <a:chOff x="5793510" y="4229800"/>
            <a:chExt cx="448328" cy="480575"/>
          </a:xfrm>
        </p:grpSpPr>
        <p:pic>
          <p:nvPicPr>
            <p:cNvPr id="228" name="Picture 95">
              <a:extLst>
                <a:ext uri="{FF2B5EF4-FFF2-40B4-BE49-F238E27FC236}">
                  <a16:creationId xmlns:a16="http://schemas.microsoft.com/office/drawing/2014/main" id="{A7FBCEB3-6F64-4C66-A676-5F5013D0B3E0}"/>
                </a:ext>
              </a:extLst>
            </p:cNvPr>
            <p:cNvPicPr>
              <a:picLocks noChangeAspect="1"/>
            </p:cNvPicPr>
            <p:nvPr/>
          </p:nvPicPr>
          <p:blipFill>
            <a:blip r:embed="rId10">
              <a:duotone>
                <a:srgbClr val="96B8D2">
                  <a:shade val="45000"/>
                  <a:satMod val="135000"/>
                </a:srgbClr>
                <a:prstClr val="white"/>
              </a:duotone>
              <a:extLst>
                <a:ext uri="{28A0092B-C50C-407E-A947-70E740481C1C}">
                  <a14:useLocalDpi xmlns:a14="http://schemas.microsoft.com/office/drawing/2010/main" val="0"/>
                </a:ext>
              </a:extLst>
            </a:blip>
            <a:stretch>
              <a:fillRect/>
            </a:stretch>
          </p:blipFill>
          <p:spPr>
            <a:xfrm>
              <a:off x="5793510" y="4229800"/>
              <a:ext cx="356271" cy="407168"/>
            </a:xfrm>
            <a:prstGeom prst="rect">
              <a:avLst/>
            </a:prstGeom>
          </p:spPr>
        </p:pic>
        <p:pic>
          <p:nvPicPr>
            <p:cNvPr id="229" name="Picture 96">
              <a:extLst>
                <a:ext uri="{FF2B5EF4-FFF2-40B4-BE49-F238E27FC236}">
                  <a16:creationId xmlns:a16="http://schemas.microsoft.com/office/drawing/2014/main" id="{0B362D91-E82D-4456-84A0-3D55645E31E7}"/>
                </a:ext>
              </a:extLst>
            </p:cNvPr>
            <p:cNvPicPr>
              <a:picLocks noChangeAspect="1"/>
            </p:cNvPicPr>
            <p:nvPr/>
          </p:nvPicPr>
          <p:blipFill>
            <a:blip r:embed="rId10">
              <a:duotone>
                <a:srgbClr val="96B8D2">
                  <a:shade val="45000"/>
                  <a:satMod val="135000"/>
                </a:srgbClr>
                <a:prstClr val="white"/>
              </a:duotone>
              <a:extLst>
                <a:ext uri="{28A0092B-C50C-407E-A947-70E740481C1C}">
                  <a14:useLocalDpi xmlns:a14="http://schemas.microsoft.com/office/drawing/2010/main" val="0"/>
                </a:ext>
              </a:extLst>
            </a:blip>
            <a:stretch>
              <a:fillRect/>
            </a:stretch>
          </p:blipFill>
          <p:spPr>
            <a:xfrm>
              <a:off x="5885567" y="4303211"/>
              <a:ext cx="356271" cy="407164"/>
            </a:xfrm>
            <a:prstGeom prst="rect">
              <a:avLst/>
            </a:prstGeom>
          </p:spPr>
        </p:pic>
      </p:grpSp>
      <p:sp>
        <p:nvSpPr>
          <p:cNvPr id="230" name="TextBox 85">
            <a:extLst>
              <a:ext uri="{FF2B5EF4-FFF2-40B4-BE49-F238E27FC236}">
                <a16:creationId xmlns:a16="http://schemas.microsoft.com/office/drawing/2014/main" id="{97FFF048-7ED4-4931-AAF4-D0AC04B56BB9}"/>
              </a:ext>
            </a:extLst>
          </p:cNvPr>
          <p:cNvSpPr txBox="1"/>
          <p:nvPr/>
        </p:nvSpPr>
        <p:spPr>
          <a:xfrm>
            <a:off x="8503251" y="2931615"/>
            <a:ext cx="810315"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9475F"/>
                </a:solidFill>
                <a:effectLst/>
                <a:uLnTx/>
                <a:uFillTx/>
                <a:latin typeface="Arial"/>
                <a:ea typeface="+mn-ea"/>
                <a:cs typeface="+mn-cs"/>
              </a:rPr>
              <a:t>Business Decisions</a:t>
            </a:r>
          </a:p>
        </p:txBody>
      </p:sp>
      <p:pic>
        <p:nvPicPr>
          <p:cNvPr id="231" name="Picture 86">
            <a:extLst>
              <a:ext uri="{FF2B5EF4-FFF2-40B4-BE49-F238E27FC236}">
                <a16:creationId xmlns:a16="http://schemas.microsoft.com/office/drawing/2014/main" id="{A4EEA951-273E-4424-91E5-6E1613FFA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5435" y="3282011"/>
            <a:ext cx="297549" cy="297549"/>
          </a:xfrm>
          <a:prstGeom prst="rect">
            <a:avLst/>
          </a:prstGeom>
        </p:spPr>
      </p:pic>
      <p:sp>
        <p:nvSpPr>
          <p:cNvPr id="232" name="TextBox 231">
            <a:extLst>
              <a:ext uri="{FF2B5EF4-FFF2-40B4-BE49-F238E27FC236}">
                <a16:creationId xmlns:a16="http://schemas.microsoft.com/office/drawing/2014/main" id="{FDDC650D-9A65-4CF6-9518-A3FDCD73F60F}"/>
              </a:ext>
            </a:extLst>
          </p:cNvPr>
          <p:cNvSpPr txBox="1"/>
          <p:nvPr/>
        </p:nvSpPr>
        <p:spPr>
          <a:xfrm>
            <a:off x="8501855" y="3286420"/>
            <a:ext cx="964357" cy="40011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9475F"/>
                </a:solidFill>
                <a:effectLst/>
                <a:uLnTx/>
                <a:uFillTx/>
                <a:latin typeface="Arial"/>
                <a:ea typeface="+mn-ea"/>
                <a:cs typeface="+mn-cs"/>
              </a:rPr>
              <a:t>Automated Decisions</a:t>
            </a:r>
          </a:p>
        </p:txBody>
      </p:sp>
      <p:sp>
        <p:nvSpPr>
          <p:cNvPr id="233" name="TextBox 85">
            <a:extLst>
              <a:ext uri="{FF2B5EF4-FFF2-40B4-BE49-F238E27FC236}">
                <a16:creationId xmlns:a16="http://schemas.microsoft.com/office/drawing/2014/main" id="{138B4102-559C-4D7D-B43F-FBDBB6C094FF}"/>
              </a:ext>
            </a:extLst>
          </p:cNvPr>
          <p:cNvSpPr txBox="1"/>
          <p:nvPr/>
        </p:nvSpPr>
        <p:spPr>
          <a:xfrm>
            <a:off x="8275713" y="2656256"/>
            <a:ext cx="977349" cy="246221"/>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9475F"/>
                </a:solidFill>
                <a:effectLst/>
                <a:uLnTx/>
                <a:uFillTx/>
                <a:latin typeface="Arial"/>
                <a:ea typeface="+mn-ea"/>
                <a:cs typeface="+mn-cs"/>
              </a:rPr>
              <a:t>Inaccurate:</a:t>
            </a:r>
          </a:p>
        </p:txBody>
      </p:sp>
      <p:sp>
        <p:nvSpPr>
          <p:cNvPr id="235" name="Rectangle 234">
            <a:extLst>
              <a:ext uri="{FF2B5EF4-FFF2-40B4-BE49-F238E27FC236}">
                <a16:creationId xmlns:a16="http://schemas.microsoft.com/office/drawing/2014/main" id="{B90C3998-5AE4-46BD-B19B-1E3A2E40FDEF}"/>
              </a:ext>
            </a:extLst>
          </p:cNvPr>
          <p:cNvSpPr/>
          <p:nvPr/>
        </p:nvSpPr>
        <p:spPr>
          <a:xfrm>
            <a:off x="742605" y="1623500"/>
            <a:ext cx="10393687" cy="34893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DQ Dimensions</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Timeliness – Representation – </a:t>
            </a:r>
            <a:r>
              <a:rPr lang="en-US" sz="1100" dirty="0">
                <a:solidFill>
                  <a:srgbClr val="494949"/>
                </a:solidFill>
                <a:latin typeface="Calibri" panose="020F0502020204030204"/>
                <a:ea typeface="Roboto Condensed Light" panose="02000000000000000000" pitchFamily="2" charset="0"/>
              </a:rPr>
              <a:t>Usability</a:t>
            </a:r>
            <a:r>
              <a:rPr kumimoji="0" lang="en-US" sz="1100" b="0"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 – Consistency – Completeness – Uniqueness – Entry Quality – Validity – Confidence – Importance     </a:t>
            </a:r>
          </a:p>
        </p:txBody>
      </p:sp>
      <p:sp>
        <p:nvSpPr>
          <p:cNvPr id="3" name="Rectangle 2">
            <a:extLst>
              <a:ext uri="{FF2B5EF4-FFF2-40B4-BE49-F238E27FC236}">
                <a16:creationId xmlns:a16="http://schemas.microsoft.com/office/drawing/2014/main" id="{8618310E-D2E4-4A17-B702-A0F7FEC14DFD}"/>
              </a:ext>
            </a:extLst>
          </p:cNvPr>
          <p:cNvSpPr/>
          <p:nvPr/>
        </p:nvSpPr>
        <p:spPr>
          <a:xfrm>
            <a:off x="744575" y="1979221"/>
            <a:ext cx="2888025" cy="287333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sng" strike="noStrike" kern="1200" cap="none" spc="0" normalizeH="0" baseline="0" noProof="0" dirty="0">
                <a:ln>
                  <a:noFill/>
                </a:ln>
                <a:solidFill>
                  <a:srgbClr val="FFFFFF"/>
                </a:solidFill>
                <a:effectLst/>
                <a:uLnTx/>
                <a:uFillTx/>
                <a:latin typeface="Calibri" panose="020F0502020204030204"/>
                <a:ea typeface="+mn-ea"/>
                <a:cs typeface="+mn-cs"/>
              </a:rPr>
              <a:t>Source System Layer</a:t>
            </a:r>
          </a:p>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Data Resource Manager/Collector: Enters data into a database and ensures that data collection sources are accurate</a:t>
            </a:r>
          </a:p>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CA" sz="109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BC985DAB-A561-4FCA-9269-44463237710F}"/>
              </a:ext>
            </a:extLst>
          </p:cNvPr>
          <p:cNvSpPr/>
          <p:nvPr/>
        </p:nvSpPr>
        <p:spPr>
          <a:xfrm>
            <a:off x="7762465" y="1979221"/>
            <a:ext cx="3378328" cy="285792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sng" strike="noStrike" kern="1200" cap="none" spc="0" normalizeH="0" baseline="0" noProof="0" dirty="0">
                <a:ln>
                  <a:noFill/>
                </a:ln>
                <a:solidFill>
                  <a:srgbClr val="FFFFFF"/>
                </a:solidFill>
                <a:effectLst/>
                <a:uLnTx/>
                <a:uFillTx/>
                <a:latin typeface="Calibri" panose="020F0502020204030204"/>
                <a:ea typeface="+mn-ea"/>
                <a:cs typeface="+mn-cs"/>
              </a:rPr>
              <a:t>Consumption Layer</a:t>
            </a:r>
          </a:p>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Data Scientist: Gathers and analyses data from databases and other sources, runs models, and creates data visualizations for users</a:t>
            </a: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BI Analyst: Evaluates and mines complex data and transforms it into insights that drive business value. Uses BI software and tools to analyze industry trends and create visualizations for business users</a:t>
            </a: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Data Analyst: Extracts data from business systems, analyzes it, and creates reports and dashboards for users</a:t>
            </a: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BI Engineer: Documents business needs on data analysis and reporting and develops BI systems, reports, and dashboards to support them</a:t>
            </a:r>
            <a:endParaRPr kumimoji="0" lang="en-CA" sz="109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69D6F0E2-A8B7-44AB-87A8-4165824673A5}"/>
              </a:ext>
            </a:extLst>
          </p:cNvPr>
          <p:cNvSpPr/>
          <p:nvPr/>
        </p:nvSpPr>
        <p:spPr>
          <a:xfrm>
            <a:off x="3632600" y="1978305"/>
            <a:ext cx="4121320" cy="28678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sng" strike="noStrike" kern="1200" cap="none" spc="0" normalizeH="0" baseline="0" noProof="0" dirty="0">
                <a:ln>
                  <a:noFill/>
                </a:ln>
                <a:solidFill>
                  <a:srgbClr val="FFFFFF"/>
                </a:solidFill>
                <a:effectLst/>
                <a:uLnTx/>
                <a:uFillTx/>
                <a:latin typeface="Calibri" panose="020F0502020204030204"/>
                <a:ea typeface="+mn-ea"/>
                <a:cs typeface="+mn-cs"/>
              </a:rPr>
              <a:t>Data Transformation Layer</a:t>
            </a:r>
          </a:p>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ETL Developer: Designs data storage systems</a:t>
            </a: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Data Engineer: Oversees data integrations, data warehouses and data lakes, data pipelines</a:t>
            </a: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Database Administrator: Manages database systems, ensures they meet SLAs, performances, backups</a:t>
            </a:r>
          </a:p>
          <a:p>
            <a:pPr marL="171450" marR="0" lvl="0" indent="-171450" algn="l" defTabSz="5544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rPr>
              <a:t>Data Quality Engineer: Finds and cleanses bad data in data sources, creates processes to prevent data quality problems</a:t>
            </a:r>
            <a:endParaRPr kumimoji="0" lang="en-CA" sz="109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D0BF488E-82DE-46B1-99E2-9FC73D0381F8}"/>
              </a:ext>
            </a:extLst>
          </p:cNvPr>
          <p:cNvSpPr/>
          <p:nvPr/>
        </p:nvSpPr>
        <p:spPr>
          <a:xfrm>
            <a:off x="744575" y="1086062"/>
            <a:ext cx="10393688" cy="542342"/>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Data Strategy </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Data Strategy should contain Data Quality as a standard component.</a:t>
            </a:r>
          </a:p>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a:t>
            </a:r>
            <a:r>
              <a:rPr kumimoji="0" lang="en-US" sz="1100" b="0"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 Data Quality issues can occur throughout at any stage of the data flow </a:t>
            </a:r>
            <a:r>
              <a:rPr kumimoji="0" lang="en-US" sz="1100" b="1"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rPr>
              <a:t>→</a:t>
            </a:r>
            <a:endParaRPr kumimoji="0" lang="en-CA" sz="1100" b="1" i="0" u="none" strike="noStrike" kern="1200" cap="none" spc="0" normalizeH="0" baseline="0" noProof="0" dirty="0">
              <a:ln>
                <a:noFill/>
              </a:ln>
              <a:solidFill>
                <a:srgbClr val="494949"/>
              </a:solidFill>
              <a:effectLst/>
              <a:uLnTx/>
              <a:uFillTx/>
              <a:latin typeface="Calibri" panose="020F0502020204030204"/>
              <a:ea typeface="Roboto Condensed Light" panose="02000000000000000000" pitchFamily="2" charset="0"/>
              <a:cs typeface="+mn-cs"/>
            </a:endParaRPr>
          </a:p>
        </p:txBody>
      </p:sp>
      <p:sp>
        <p:nvSpPr>
          <p:cNvPr id="61" name="Rectangle: Rounded Corners 60">
            <a:extLst>
              <a:ext uri="{FF2B5EF4-FFF2-40B4-BE49-F238E27FC236}">
                <a16:creationId xmlns:a16="http://schemas.microsoft.com/office/drawing/2014/main" id="{E36FB6D9-7FEA-4573-ABDC-4121EE4A7ED6}"/>
              </a:ext>
            </a:extLst>
          </p:cNvPr>
          <p:cNvSpPr/>
          <p:nvPr/>
        </p:nvSpPr>
        <p:spPr>
          <a:xfrm>
            <a:off x="3036863" y="4845152"/>
            <a:ext cx="604491" cy="27971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dirty="0">
                <a:ln>
                  <a:noFill/>
                </a:ln>
                <a:solidFill>
                  <a:srgbClr val="FFFFFF"/>
                </a:solidFill>
                <a:effectLst/>
                <a:uLnTx/>
                <a:uFillTx/>
                <a:latin typeface="Calibri" panose="020F0502020204030204"/>
                <a:ea typeface="+mn-ea"/>
                <a:cs typeface="+mn-cs"/>
              </a:rPr>
              <a:t>SLA</a:t>
            </a:r>
            <a:endParaRPr kumimoji="0" lang="en-CA" sz="1092"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73186E8C-6047-456D-8228-9FE654301356}"/>
              </a:ext>
            </a:extLst>
          </p:cNvPr>
          <p:cNvSpPr/>
          <p:nvPr/>
        </p:nvSpPr>
        <p:spPr>
          <a:xfrm>
            <a:off x="3644774" y="4843916"/>
            <a:ext cx="604491" cy="27971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dirty="0">
                <a:ln>
                  <a:noFill/>
                </a:ln>
                <a:solidFill>
                  <a:srgbClr val="FFFFFF"/>
                </a:solidFill>
                <a:effectLst/>
                <a:uLnTx/>
                <a:uFillTx/>
                <a:latin typeface="Calibri" panose="020F0502020204030204"/>
                <a:ea typeface="+mn-ea"/>
                <a:cs typeface="+mn-cs"/>
              </a:rPr>
              <a:t>QA</a:t>
            </a:r>
            <a:endParaRPr kumimoji="0" lang="en-CA" sz="1092"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Rectangle: Rounded Corners 64">
            <a:extLst>
              <a:ext uri="{FF2B5EF4-FFF2-40B4-BE49-F238E27FC236}">
                <a16:creationId xmlns:a16="http://schemas.microsoft.com/office/drawing/2014/main" id="{CAE0D105-9A91-4B9C-B5F7-80639E2AB754}"/>
              </a:ext>
            </a:extLst>
          </p:cNvPr>
          <p:cNvSpPr/>
          <p:nvPr/>
        </p:nvSpPr>
        <p:spPr>
          <a:xfrm>
            <a:off x="7212351" y="4829777"/>
            <a:ext cx="545841" cy="27971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dirty="0">
                <a:ln>
                  <a:noFill/>
                </a:ln>
                <a:solidFill>
                  <a:srgbClr val="FFFFFF"/>
                </a:solidFill>
                <a:effectLst/>
                <a:uLnTx/>
                <a:uFillTx/>
                <a:latin typeface="Calibri" panose="020F0502020204030204"/>
                <a:ea typeface="+mn-ea"/>
                <a:cs typeface="+mn-cs"/>
              </a:rPr>
              <a:t>SLA</a:t>
            </a:r>
          </a:p>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08D8ACD0-6F08-464A-AD5E-6B75D95720E5}"/>
              </a:ext>
            </a:extLst>
          </p:cNvPr>
          <p:cNvSpPr/>
          <p:nvPr/>
        </p:nvSpPr>
        <p:spPr>
          <a:xfrm>
            <a:off x="7758192" y="4835782"/>
            <a:ext cx="560665" cy="273712"/>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092" b="1" i="0" u="none" strike="noStrike" kern="1200" cap="none" spc="0" normalizeH="0" baseline="0" noProof="0" dirty="0">
                <a:ln>
                  <a:noFill/>
                </a:ln>
                <a:solidFill>
                  <a:srgbClr val="FFFFFF"/>
                </a:solidFill>
                <a:effectLst/>
                <a:uLnTx/>
                <a:uFillTx/>
                <a:latin typeface="Calibri" panose="020F0502020204030204"/>
                <a:ea typeface="+mn-ea"/>
                <a:cs typeface="+mn-cs"/>
              </a:rPr>
              <a:t>QA</a:t>
            </a:r>
            <a:endParaRPr kumimoji="0" lang="en-CA" sz="1092"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A779003F-84EC-4D58-9DEB-B83B3DB057EA}"/>
              </a:ext>
            </a:extLst>
          </p:cNvPr>
          <p:cNvSpPr txBox="1"/>
          <p:nvPr/>
        </p:nvSpPr>
        <p:spPr>
          <a:xfrm>
            <a:off x="206995" y="145843"/>
            <a:ext cx="8275989" cy="645504"/>
          </a:xfrm>
          <a:prstGeom prst="rect">
            <a:avLst/>
          </a:prstGeom>
        </p:spPr>
        <p:txBody>
          <a:bodyPr vert="horz" lIns="0" tIns="0" rIns="0" bIns="0" rtlCol="0" anchor="t" anchorCtr="0">
            <a:noAutofit/>
          </a:bodyPr>
          <a:lstStyle>
            <a:defPPr>
              <a:defRPr lang="en-US"/>
            </a:defPPr>
            <a:lvl1pPr defTabSz="914400">
              <a:lnSpc>
                <a:spcPct val="90000"/>
              </a:lnSpc>
              <a:spcBef>
                <a:spcPct val="0"/>
              </a:spcBef>
              <a:buNone/>
              <a:defRPr sz="4000" b="0" i="0">
                <a:solidFill>
                  <a:srgbClr val="4A4A4A"/>
                </a:solidFill>
                <a:latin typeface="Montserrat SemiBold" pitchFamily="2" charset="77"/>
                <a:ea typeface="+mj-ea"/>
                <a:cs typeface="Arial" panose="020B0604020202020204" pitchFamily="34" charset="0"/>
              </a:defRPr>
            </a:lvl1pPr>
          </a:lstStyle>
          <a:p>
            <a:r>
              <a:rPr lang="en-US"/>
              <a:t>Data Roles and Responsibilities</a:t>
            </a:r>
            <a:endParaRPr lang="en-CA" dirty="0" err="1"/>
          </a:p>
        </p:txBody>
      </p:sp>
    </p:spTree>
    <p:extLst>
      <p:ext uri="{BB962C8B-B14F-4D97-AF65-F5344CB8AC3E}">
        <p14:creationId xmlns:p14="http://schemas.microsoft.com/office/powerpoint/2010/main" val="2332098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a:extLst>
              <a:ext uri="{FF2B5EF4-FFF2-40B4-BE49-F238E27FC236}">
                <a16:creationId xmlns:a16="http://schemas.microsoft.com/office/drawing/2014/main" id="{594B7FD4-CB2E-2245-9880-792CE65897E3}"/>
              </a:ext>
            </a:extLst>
          </p:cNvPr>
          <p:cNvSpPr>
            <a:spLocks noGrp="1"/>
          </p:cNvSpPr>
          <p:nvPr>
            <p:ph type="title"/>
          </p:nvPr>
        </p:nvSpPr>
        <p:spPr/>
        <p:txBody>
          <a:bodyPr>
            <a:noAutofit/>
          </a:bodyPr>
          <a:lstStyle/>
          <a:p>
            <a:r>
              <a:rPr lang="en-CA" spc="-85" dirty="0"/>
              <a:t>Executive</a:t>
            </a:r>
            <a:r>
              <a:rPr lang="en-CA" spc="-188" dirty="0"/>
              <a:t> </a:t>
            </a:r>
            <a:r>
              <a:rPr lang="en-CA" spc="-79" dirty="0"/>
              <a:t>Brief  </a:t>
            </a:r>
            <a:r>
              <a:rPr lang="en-CA" spc="-61" dirty="0"/>
              <a:t>Case</a:t>
            </a:r>
            <a:r>
              <a:rPr lang="en-CA" spc="-158" dirty="0"/>
              <a:t> </a:t>
            </a:r>
            <a:r>
              <a:rPr lang="en-CA" spc="-79" dirty="0"/>
              <a:t>Study</a:t>
            </a:r>
            <a:endParaRPr lang="en-US" dirty="0"/>
          </a:p>
        </p:txBody>
      </p:sp>
      <p:sp>
        <p:nvSpPr>
          <p:cNvPr id="11" name="Text Placeholder 10">
            <a:extLst>
              <a:ext uri="{FF2B5EF4-FFF2-40B4-BE49-F238E27FC236}">
                <a16:creationId xmlns:a16="http://schemas.microsoft.com/office/drawing/2014/main" id="{25F0E588-A074-014B-8DB2-287E9E17B156}"/>
              </a:ext>
            </a:extLst>
          </p:cNvPr>
          <p:cNvSpPr>
            <a:spLocks noGrp="1"/>
          </p:cNvSpPr>
          <p:nvPr>
            <p:ph type="body" sz="quarter" idx="15"/>
          </p:nvPr>
        </p:nvSpPr>
        <p:spPr/>
        <p:txBody>
          <a:bodyPr>
            <a:noAutofit/>
          </a:bodyPr>
          <a:lstStyle/>
          <a:p>
            <a:r>
              <a:rPr lang="en-US" dirty="0"/>
              <a:t>Healthcare</a:t>
            </a:r>
          </a:p>
        </p:txBody>
      </p:sp>
      <p:sp>
        <p:nvSpPr>
          <p:cNvPr id="9" name="Text Placeholder 8">
            <a:extLst>
              <a:ext uri="{FF2B5EF4-FFF2-40B4-BE49-F238E27FC236}">
                <a16:creationId xmlns:a16="http://schemas.microsoft.com/office/drawing/2014/main" id="{EB79A99D-3EC9-344F-9B5D-9F3CBE524486}"/>
              </a:ext>
            </a:extLst>
          </p:cNvPr>
          <p:cNvSpPr>
            <a:spLocks noGrp="1"/>
          </p:cNvSpPr>
          <p:nvPr>
            <p:ph type="body" sz="quarter" idx="16"/>
          </p:nvPr>
        </p:nvSpPr>
        <p:spPr/>
        <p:txBody>
          <a:bodyPr>
            <a:noAutofit/>
          </a:bodyPr>
          <a:lstStyle/>
          <a:p>
            <a:r>
              <a:rPr lang="en-US" dirty="0"/>
              <a:t>INDUSTRY</a:t>
            </a:r>
          </a:p>
        </p:txBody>
      </p:sp>
      <p:sp>
        <p:nvSpPr>
          <p:cNvPr id="4" name="Text Placeholder 3">
            <a:extLst>
              <a:ext uri="{FF2B5EF4-FFF2-40B4-BE49-F238E27FC236}">
                <a16:creationId xmlns:a16="http://schemas.microsoft.com/office/drawing/2014/main" id="{6C15233C-A7D8-1D43-B41B-7764869FE116}"/>
              </a:ext>
            </a:extLst>
          </p:cNvPr>
          <p:cNvSpPr>
            <a:spLocks noGrp="1"/>
          </p:cNvSpPr>
          <p:nvPr>
            <p:ph type="body" sz="quarter" idx="17"/>
          </p:nvPr>
        </p:nvSpPr>
        <p:spPr/>
        <p:txBody>
          <a:bodyPr>
            <a:noAutofit/>
          </a:bodyPr>
          <a:lstStyle/>
          <a:p>
            <a:r>
              <a:rPr lang="en-CA" dirty="0">
                <a:cs typeface="Arial"/>
              </a:rPr>
              <a:t>Primary Info-Tech Research </a:t>
            </a:r>
          </a:p>
        </p:txBody>
      </p:sp>
      <p:sp>
        <p:nvSpPr>
          <p:cNvPr id="6" name="Text Placeholder 5">
            <a:extLst>
              <a:ext uri="{FF2B5EF4-FFF2-40B4-BE49-F238E27FC236}">
                <a16:creationId xmlns:a16="http://schemas.microsoft.com/office/drawing/2014/main" id="{27CDCE52-F976-9F4D-BBB2-FCD98894D84E}"/>
              </a:ext>
            </a:extLst>
          </p:cNvPr>
          <p:cNvSpPr>
            <a:spLocks noGrp="1"/>
          </p:cNvSpPr>
          <p:nvPr>
            <p:ph type="body" sz="quarter" idx="18"/>
          </p:nvPr>
        </p:nvSpPr>
        <p:spPr/>
        <p:txBody>
          <a:bodyPr>
            <a:noAutofit/>
          </a:bodyPr>
          <a:lstStyle/>
          <a:p>
            <a:r>
              <a:rPr lang="en-US" dirty="0"/>
              <a:t>SOURCE</a:t>
            </a:r>
          </a:p>
        </p:txBody>
      </p:sp>
      <p:sp>
        <p:nvSpPr>
          <p:cNvPr id="109" name="Text Placeholder 108">
            <a:extLst>
              <a:ext uri="{FF2B5EF4-FFF2-40B4-BE49-F238E27FC236}">
                <a16:creationId xmlns:a16="http://schemas.microsoft.com/office/drawing/2014/main" id="{10FF818F-90FD-CE43-9B91-8B2104208FAE}"/>
              </a:ext>
            </a:extLst>
          </p:cNvPr>
          <p:cNvSpPr>
            <a:spLocks noGrp="1"/>
          </p:cNvSpPr>
          <p:nvPr>
            <p:ph type="body" sz="quarter" idx="32"/>
          </p:nvPr>
        </p:nvSpPr>
        <p:spPr>
          <a:prstGeom prst="rect">
            <a:avLst/>
          </a:prstGeom>
        </p:spPr>
        <p:txBody>
          <a:bodyPr>
            <a:noAutofit/>
          </a:bodyPr>
          <a:lstStyle/>
          <a:p>
            <a:r>
              <a:rPr lang="en-US" sz="1600" dirty="0">
                <a:latin typeface="Exo" panose="02000503000000000000" pitchFamily="2" charset="77"/>
              </a:rPr>
              <a:t>Results</a:t>
            </a:r>
          </a:p>
        </p:txBody>
      </p:sp>
      <p:sp>
        <p:nvSpPr>
          <p:cNvPr id="86" name="Text Placeholder 85">
            <a:extLst>
              <a:ext uri="{FF2B5EF4-FFF2-40B4-BE49-F238E27FC236}">
                <a16:creationId xmlns:a16="http://schemas.microsoft.com/office/drawing/2014/main" id="{D9666033-5A8F-F94B-83DC-A5753FEFE2DB}"/>
              </a:ext>
            </a:extLst>
          </p:cNvPr>
          <p:cNvSpPr>
            <a:spLocks noGrp="1"/>
          </p:cNvSpPr>
          <p:nvPr>
            <p:ph type="body" sz="quarter" idx="11"/>
          </p:nvPr>
        </p:nvSpPr>
        <p:spPr>
          <a:xfrm>
            <a:off x="331938" y="1813623"/>
            <a:ext cx="5729137" cy="364061"/>
          </a:xfrm>
          <a:prstGeom prst="rect">
            <a:avLst/>
          </a:prstGeom>
        </p:spPr>
        <p:txBody>
          <a:bodyPr>
            <a:noAutofit/>
          </a:bodyPr>
          <a:lstStyle/>
          <a:p>
            <a:r>
              <a:rPr lang="en-US" dirty="0"/>
              <a:t>Align source systems to maximize business output.</a:t>
            </a:r>
            <a:endParaRPr lang="en-US" dirty="0">
              <a:latin typeface="Montserrat SemiBold" pitchFamily="2" charset="77"/>
            </a:endParaRPr>
          </a:p>
        </p:txBody>
      </p:sp>
      <p:sp>
        <p:nvSpPr>
          <p:cNvPr id="56" name="Text Placeholder 55">
            <a:extLst>
              <a:ext uri="{FF2B5EF4-FFF2-40B4-BE49-F238E27FC236}">
                <a16:creationId xmlns:a16="http://schemas.microsoft.com/office/drawing/2014/main" id="{32E3DBED-1F4A-DE4F-A784-E948F4D31FB9}"/>
              </a:ext>
            </a:extLst>
          </p:cNvPr>
          <p:cNvSpPr>
            <a:spLocks noGrp="1"/>
          </p:cNvSpPr>
          <p:nvPr>
            <p:ph type="body" sz="quarter" idx="33"/>
          </p:nvPr>
        </p:nvSpPr>
        <p:spPr>
          <a:prstGeom prst="rect">
            <a:avLst/>
          </a:prstGeom>
        </p:spPr>
        <p:txBody>
          <a:bodyPr>
            <a:noAutofit/>
          </a:bodyPr>
          <a:lstStyle/>
          <a:p>
            <a:pPr marL="0" indent="0">
              <a:lnSpc>
                <a:spcPct val="100000"/>
              </a:lnSpc>
              <a:spcBef>
                <a:spcPts val="55"/>
              </a:spcBef>
              <a:buNone/>
            </a:pPr>
            <a:r>
              <a:rPr lang="en-CA" spc="-3" dirty="0">
                <a:cs typeface="Arial Narrow"/>
              </a:rPr>
              <a:t>A healthcare insurance agency faced data quality issues in which a key business use case was impacted negatively</a:t>
            </a:r>
            <a:r>
              <a:rPr lang="en-CA" spc="-6" dirty="0">
                <a:cs typeface="Arial Narrow"/>
              </a:rPr>
              <a:t>. Business rules were not well defined, and default values instead of real value caused a concern. When dealing with multiple addresses, data was coming from different source systems. </a:t>
            </a:r>
          </a:p>
          <a:p>
            <a:pPr marL="0" indent="0">
              <a:lnSpc>
                <a:spcPct val="100000"/>
              </a:lnSpc>
              <a:spcBef>
                <a:spcPts val="55"/>
              </a:spcBef>
              <a:buNone/>
            </a:pPr>
            <a:endParaRPr lang="en-CA" spc="-6" dirty="0">
              <a:cs typeface="Arial Narrow"/>
            </a:endParaRPr>
          </a:p>
          <a:p>
            <a:pPr marL="0" indent="0">
              <a:lnSpc>
                <a:spcPct val="100000"/>
              </a:lnSpc>
              <a:spcBef>
                <a:spcPts val="55"/>
              </a:spcBef>
              <a:buNone/>
            </a:pPr>
            <a:r>
              <a:rPr lang="en-CA" spc="-3" dirty="0">
                <a:cs typeface="Arial Narrow"/>
              </a:rPr>
              <a:t>The challenge was to identify the most accurate</a:t>
            </a:r>
            <a:r>
              <a:rPr lang="en-CA" spc="-12" dirty="0">
                <a:cs typeface="Arial Narrow"/>
              </a:rPr>
              <a:t> address, as some were incomplete, and some lacked currency and were not up to date. This especially challenged a key business unit, marketing, to derive business value in performing key activities by being unable to reach out to existing customers to advertise any additional products.</a:t>
            </a:r>
          </a:p>
          <a:p>
            <a:pPr marL="0" marR="3081" indent="0">
              <a:lnSpc>
                <a:spcPct val="100000"/>
              </a:lnSpc>
              <a:spcBef>
                <a:spcPts val="55"/>
              </a:spcBef>
              <a:buNone/>
            </a:pPr>
            <a:endParaRPr lang="en-CA" spc="-12" dirty="0">
              <a:cs typeface="Arial Narrow"/>
            </a:endParaRPr>
          </a:p>
          <a:p>
            <a:pPr marL="0" marR="3081" indent="0">
              <a:lnSpc>
                <a:spcPct val="100000"/>
              </a:lnSpc>
              <a:spcBef>
                <a:spcPts val="55"/>
              </a:spcBef>
              <a:buNone/>
            </a:pPr>
            <a:r>
              <a:rPr lang="en-CA" spc="-3" dirty="0">
                <a:cs typeface="Arial Narrow"/>
              </a:rPr>
              <a:t>For </a:t>
            </a:r>
            <a:r>
              <a:rPr lang="en-CA" spc="-6" dirty="0">
                <a:cs typeface="Arial Narrow"/>
              </a:rPr>
              <a:t>this initiative, this insurance agency took an economic approach by addressing those data quality issues using internal resources.</a:t>
            </a:r>
            <a:endParaRPr lang="en-CA" dirty="0">
              <a:cs typeface="Arial Narrow"/>
            </a:endParaRPr>
          </a:p>
          <a:p>
            <a:pPr>
              <a:lnSpc>
                <a:spcPct val="100000"/>
              </a:lnSpc>
            </a:pPr>
            <a:endParaRPr lang="en-US" dirty="0"/>
          </a:p>
        </p:txBody>
      </p:sp>
      <p:sp>
        <p:nvSpPr>
          <p:cNvPr id="108" name="Text Placeholder 107">
            <a:extLst>
              <a:ext uri="{FF2B5EF4-FFF2-40B4-BE49-F238E27FC236}">
                <a16:creationId xmlns:a16="http://schemas.microsoft.com/office/drawing/2014/main" id="{FD456675-E852-4548-BCB0-226E1D689542}"/>
              </a:ext>
            </a:extLst>
          </p:cNvPr>
          <p:cNvSpPr>
            <a:spLocks noGrp="1"/>
          </p:cNvSpPr>
          <p:nvPr>
            <p:ph type="body" sz="quarter" idx="34"/>
          </p:nvPr>
        </p:nvSpPr>
        <p:spPr>
          <a:prstGeom prst="rect">
            <a:avLst/>
          </a:prstGeom>
        </p:spPr>
        <p:txBody>
          <a:bodyPr>
            <a:noAutofit/>
          </a:bodyPr>
          <a:lstStyle/>
          <a:p>
            <a:pPr marL="0" marR="3081" indent="0">
              <a:lnSpc>
                <a:spcPct val="100000"/>
              </a:lnSpc>
              <a:spcBef>
                <a:spcPts val="55"/>
              </a:spcBef>
              <a:buNone/>
            </a:pPr>
            <a:r>
              <a:rPr lang="en-CA" spc="-3" dirty="0">
                <a:cs typeface="Arial Narrow"/>
              </a:rPr>
              <a:t>Without having any MDM tools or having a master record or any specific technology relating to data quality, this insurance agency used in-house development to tackle those particular issues at the source system</a:t>
            </a:r>
            <a:r>
              <a:rPr lang="en-CA" spc="-6" dirty="0">
                <a:cs typeface="Arial Narrow"/>
              </a:rPr>
              <a:t>. Data quality capabilities such as data profiling were used to uncover those issues and address them.</a:t>
            </a:r>
            <a:endParaRPr lang="en-US" dirty="0"/>
          </a:p>
          <a:p>
            <a:pPr marL="0" indent="0">
              <a:lnSpc>
                <a:spcPct val="100000"/>
              </a:lnSpc>
              <a:buNone/>
            </a:pPr>
            <a:endParaRPr lang="en-US" dirty="0"/>
          </a:p>
        </p:txBody>
      </p:sp>
      <p:sp>
        <p:nvSpPr>
          <p:cNvPr id="14" name="Text Placeholder 6">
            <a:extLst>
              <a:ext uri="{FF2B5EF4-FFF2-40B4-BE49-F238E27FC236}">
                <a16:creationId xmlns:a16="http://schemas.microsoft.com/office/drawing/2014/main" id="{24BC430B-5B68-4B2B-8FEF-7D5C2D3A73E8}"/>
              </a:ext>
            </a:extLst>
          </p:cNvPr>
          <p:cNvSpPr>
            <a:spLocks noGrp="1"/>
          </p:cNvSpPr>
          <p:nvPr>
            <p:ph type="body" sz="quarter" idx="11"/>
          </p:nvPr>
        </p:nvSpPr>
        <p:spPr>
          <a:xfrm>
            <a:off x="7032624" y="2124635"/>
            <a:ext cx="4860925" cy="1728426"/>
          </a:xfrm>
        </p:spPr>
        <p:txBody>
          <a:bodyPr/>
          <a:lstStyle/>
          <a:p>
            <a:pPr>
              <a:lnSpc>
                <a:spcPct val="110000"/>
              </a:lnSpc>
            </a:pPr>
            <a:r>
              <a:rPr lang="en-US" dirty="0">
                <a:latin typeface="Montserrat Medium" pitchFamily="2" charset="77"/>
              </a:rPr>
              <a:t>“Data quality is subjective; you have to be selective in terms of targeting the data that matters the most.</a:t>
            </a:r>
          </a:p>
          <a:p>
            <a:pPr>
              <a:lnSpc>
                <a:spcPct val="110000"/>
              </a:lnSpc>
            </a:pPr>
            <a:r>
              <a:rPr lang="en-US" dirty="0">
                <a:latin typeface="Montserrat Medium" pitchFamily="2" charset="77"/>
              </a:rPr>
              <a:t>When getting business tools right, most issues will be fixed and lead to achieving the most value.” </a:t>
            </a:r>
          </a:p>
          <a:p>
            <a:pPr marL="366713" lvl="0" indent="0" defTabSz="554492">
              <a:lnSpc>
                <a:spcPts val="1800"/>
              </a:lnSpc>
              <a:spcBef>
                <a:spcPts val="0"/>
              </a:spcBef>
              <a:buNone/>
            </a:pPr>
            <a:r>
              <a:rPr lang="en-US" sz="1200" dirty="0">
                <a:latin typeface="Montserrat Medium" pitchFamily="2" charset="77"/>
              </a:rPr>
              <a:t>– Asif Mumtaz, </a:t>
            </a:r>
            <a:br>
              <a:rPr lang="en-US" sz="1200" dirty="0">
                <a:latin typeface="Montserrat Medium" pitchFamily="2" charset="77"/>
              </a:rPr>
            </a:br>
            <a:r>
              <a:rPr lang="en-US" sz="1200" dirty="0">
                <a:latin typeface="Montserrat Medium" pitchFamily="2" charset="77"/>
              </a:rPr>
              <a:t>Data &amp; Solution Architect</a:t>
            </a:r>
          </a:p>
          <a:p>
            <a:pPr>
              <a:lnSpc>
                <a:spcPct val="110000"/>
              </a:lnSpc>
            </a:pPr>
            <a:endParaRPr lang="en-US" dirty="0">
              <a:latin typeface="Montserrat Medium" pitchFamily="2" charset="77"/>
            </a:endParaRPr>
          </a:p>
        </p:txBody>
      </p:sp>
    </p:spTree>
    <p:extLst>
      <p:ext uri="{BB962C8B-B14F-4D97-AF65-F5344CB8AC3E}">
        <p14:creationId xmlns:p14="http://schemas.microsoft.com/office/powerpoint/2010/main" val="2984068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150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18</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Medium" pitchFamily="2" charset="77"/>
              </a:rPr>
              <a:t>What does a typical GI </a:t>
            </a:r>
            <a:r>
              <a:rPr lang="en-US" sz="2000" dirty="0">
                <a:solidFill>
                  <a:srgbClr val="4A4A4A"/>
                </a:solidFill>
                <a:latin typeface="Montserrat Medium" pitchFamily="2" charset="77"/>
              </a:rPr>
              <a:t>on</a:t>
            </a:r>
            <a:r>
              <a:rPr lang="en-US" sz="2000" dirty="0">
                <a:latin typeface="Montserrat Medium" pitchFamily="2" charset="77"/>
              </a:rPr>
              <a:t> this topic look like?</a:t>
            </a:r>
            <a:endParaRPr lang="en-CA" sz="2000" dirty="0">
              <a:latin typeface="Montserrat Medium" pitchFamily="2" charset="77"/>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30"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1680550921"/>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1285874" cy="2031325"/>
          </a:xfrm>
          <a:prstGeom prst="rect">
            <a:avLst/>
          </a:prstGeom>
        </p:spPr>
        <p:txBody>
          <a:bodyPr wrap="square">
            <a:spAutoFit/>
          </a:bodyPr>
          <a:lstStyle/>
          <a:p>
            <a:pPr lvl="0" defTabSz="554437">
              <a:defRPr/>
            </a:pPr>
            <a:r>
              <a:rPr kumimoji="0" lang="en-US" sz="1400" b="1" i="0" u="none" strike="noStrike" kern="1200" cap="none" spc="0" normalizeH="0" baseline="0" noProof="0" dirty="0">
                <a:ln>
                  <a:noFill/>
                </a:ln>
                <a:solidFill>
                  <a:schemeClr val="bg1"/>
                </a:solidFill>
                <a:effectLst/>
                <a:highlight>
                  <a:srgbClr val="206AA6"/>
                </a:highligh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000000"/>
                </a:solidFill>
                <a:effectLst/>
                <a:highlight>
                  <a:srgbClr val="206AA6"/>
                </a:highligh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Learn about the concepts of data quality and the common root causes of poor data quality.</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30" cstate="screen">
            <a:extLst>
              <a:ext uri="{28A0092B-C50C-407E-A947-70E740481C1C}">
                <a14:useLocalDpi xmlns:a14="http://schemas.microsoft.com/office/drawing/2010/main"/>
              </a:ext>
            </a:extLst>
          </a:blip>
          <a:stretch>
            <a:fillRect/>
          </a:stretch>
        </p:blipFill>
        <p:spPr>
          <a:xfrm>
            <a:off x="1977570" y="326845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2463522" y="3315409"/>
            <a:ext cx="1250962" cy="1815882"/>
          </a:xfrm>
          <a:prstGeom prst="rect">
            <a:avLst/>
          </a:prstGeom>
        </p:spPr>
        <p:txBody>
          <a:bodyPr wrap="square">
            <a:spAutoFit/>
          </a:bodyPr>
          <a:lstStyle/>
          <a:p>
            <a:pPr lvl="0" defTabSz="554437">
              <a:defRPr/>
            </a:pPr>
            <a:r>
              <a:rPr kumimoji="0" lang="en-US" sz="1400" b="1" i="0" u="none" strike="noStrike" kern="1200" cap="none" spc="0" normalizeH="0" baseline="0" noProof="0" dirty="0">
                <a:ln>
                  <a:noFill/>
                </a:ln>
                <a:solidFill>
                  <a:schemeClr val="bg1"/>
                </a:solidFill>
                <a:effectLst/>
                <a:highlight>
                  <a:srgbClr val="367FC6"/>
                </a:highligh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000000"/>
                </a:solidFill>
                <a:effectLst/>
                <a:highlight>
                  <a:srgbClr val="367FC6"/>
                </a:highligh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Identify the core capabilities of IT for improving data quality on an enterprise scale.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1" name="Rectangle 10">
            <a:extLst>
              <a:ext uri="{FF2B5EF4-FFF2-40B4-BE49-F238E27FC236}">
                <a16:creationId xmlns:a16="http://schemas.microsoft.com/office/drawing/2014/main" id="{821F6F67-AB2F-4087-9A7A-78D6B956A59F}"/>
              </a:ext>
            </a:extLst>
          </p:cNvPr>
          <p:cNvSpPr/>
          <p:nvPr>
            <p:custDataLst>
              <p:tags r:id="rId10"/>
            </p:custDataLst>
          </p:nvPr>
        </p:nvSpPr>
        <p:spPr>
          <a:xfrm>
            <a:off x="2463522" y="4933218"/>
            <a:ext cx="1366973" cy="1815882"/>
          </a:xfrm>
          <a:prstGeom prst="rect">
            <a:avLst/>
          </a:prstGeom>
        </p:spPr>
        <p:txBody>
          <a:bodyPr wrap="square">
            <a:spAutoFit/>
          </a:bodyPr>
          <a:lstStyle/>
          <a:p>
            <a:pPr lvl="0" defTabSz="554437">
              <a:defRPr/>
            </a:pPr>
            <a:r>
              <a:rPr kumimoji="0" lang="en-US" sz="1400" b="1" i="0" u="none" strike="noStrike" kern="1200" cap="none" spc="0" normalizeH="0" baseline="0" noProof="0" dirty="0">
                <a:ln>
                  <a:noFill/>
                </a:ln>
                <a:solidFill>
                  <a:schemeClr val="bg1"/>
                </a:solidFill>
                <a:effectLst/>
                <a:highlight>
                  <a:srgbClr val="367FC6"/>
                </a:highligh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000000"/>
                </a:solidFill>
                <a:effectLst/>
                <a:highlight>
                  <a:srgbClr val="367FC6"/>
                </a:highligh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Determine which business units use data and require data quality remediation.</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2" name="Straight Connector 11">
            <a:extLst>
              <a:ext uri="{FF2B5EF4-FFF2-40B4-BE49-F238E27FC236}">
                <a16:creationId xmlns:a16="http://schemas.microsoft.com/office/drawing/2014/main" id="{8BC4D908-63E3-4DF4-BF38-40DDD2D98765}"/>
              </a:ext>
            </a:extLst>
          </p:cNvPr>
          <p:cNvCxnSpPr>
            <a:stCxn id="9" idx="2"/>
            <a:endCxn id="13" idx="0"/>
          </p:cNvCxnSpPr>
          <p:nvPr>
            <p:custDataLst>
              <p:tags r:id="rId11"/>
            </p:custDataLst>
          </p:nvPr>
        </p:nvCxnSpPr>
        <p:spPr>
          <a:xfrm flipH="1">
            <a:off x="2230135" y="3789406"/>
            <a:ext cx="7912" cy="113237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2"/>
            </p:custDataLst>
          </p:nvPr>
        </p:nvPicPr>
        <p:blipFill>
          <a:blip r:embed="rId30" cstate="screen">
            <a:extLst>
              <a:ext uri="{28A0092B-C50C-407E-A947-70E740481C1C}">
                <a14:useLocalDpi xmlns:a14="http://schemas.microsoft.com/office/drawing/2010/main"/>
              </a:ext>
            </a:extLst>
          </a:blip>
          <a:stretch>
            <a:fillRect/>
          </a:stretch>
        </p:blipFill>
        <p:spPr>
          <a:xfrm>
            <a:off x="1969658" y="4921777"/>
            <a:ext cx="520953"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3"/>
            </p:custDataLst>
          </p:nvPr>
        </p:nvPicPr>
        <p:blipFill>
          <a:blip r:embed="rId30" cstate="screen">
            <a:extLst>
              <a:ext uri="{28A0092B-C50C-407E-A947-70E740481C1C}">
                <a14:useLocalDpi xmlns:a14="http://schemas.microsoft.com/office/drawing/2010/main"/>
              </a:ext>
            </a:extLst>
          </a:blip>
          <a:stretch>
            <a:fillRect/>
          </a:stretch>
        </p:blipFill>
        <p:spPr>
          <a:xfrm>
            <a:off x="3554530" y="3315409"/>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4"/>
            </p:custDataLst>
          </p:nvPr>
        </p:nvSpPr>
        <p:spPr>
          <a:xfrm>
            <a:off x="4040482" y="3362365"/>
            <a:ext cx="1518276" cy="2246769"/>
          </a:xfrm>
          <a:prstGeom prst="rect">
            <a:avLst/>
          </a:prstGeom>
        </p:spPr>
        <p:txBody>
          <a:bodyPr wrap="square">
            <a:spAutoFit/>
          </a:bodyPr>
          <a:lstStyle/>
          <a:p>
            <a:pPr lvl="0" defTabSz="554437">
              <a:defRPr/>
            </a:pPr>
            <a:r>
              <a:rPr kumimoji="0" lang="en-US" sz="1400" b="1" i="0" u="none" strike="noStrike" kern="1200" cap="none" spc="0" normalizeH="0" baseline="0" noProof="0" dirty="0">
                <a:ln>
                  <a:noFill/>
                </a:ln>
                <a:solidFill>
                  <a:schemeClr val="bg1"/>
                </a:solidFill>
                <a:effectLst/>
                <a:highlight>
                  <a:srgbClr val="6995C9"/>
                </a:highligh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000000"/>
                </a:solidFill>
                <a:effectLst/>
                <a:highlight>
                  <a:srgbClr val="6995C9"/>
                </a:highligh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Create a plan for addressing business unit data quality issues according to priority of the business units based on value and impact of data.</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5"/>
            </p:custDataLst>
          </p:nvPr>
        </p:nvSpPr>
        <p:spPr>
          <a:xfrm>
            <a:off x="4040481" y="5345934"/>
            <a:ext cx="1583581" cy="1815882"/>
          </a:xfrm>
          <a:prstGeom prst="rect">
            <a:avLst/>
          </a:prstGeom>
        </p:spPr>
        <p:txBody>
          <a:bodyPr wrap="square">
            <a:spAutoFit/>
          </a:bodyPr>
          <a:lstStyle/>
          <a:p>
            <a:pPr lvl="0" defTabSz="554437">
              <a:defRPr/>
            </a:pPr>
            <a:r>
              <a:rPr kumimoji="0" lang="en-US" sz="1400" b="1" i="0" u="none" strike="noStrike" kern="1200" cap="none" spc="0" normalizeH="0" baseline="0" noProof="0" dirty="0">
                <a:ln>
                  <a:noFill/>
                </a:ln>
                <a:solidFill>
                  <a:schemeClr val="bg1"/>
                </a:solidFill>
                <a:effectLst/>
                <a:highlight>
                  <a:srgbClr val="6995C9"/>
                </a:highlight>
                <a:uLnTx/>
                <a:uFillTx/>
                <a:latin typeface="Roboto Condensed Light" panose="02000000000000000000" pitchFamily="2" charset="0"/>
                <a:ea typeface="Roboto Condensed Light" panose="02000000000000000000" pitchFamily="2" charset="0"/>
                <a:cs typeface="+mn-cs"/>
              </a:rPr>
              <a:t>Call #5: </a:t>
            </a:r>
            <a:r>
              <a:rPr lang="en-US" sz="1400" dirty="0">
                <a:solidFill>
                  <a:srgbClr val="000000"/>
                </a:solidFill>
                <a:latin typeface="Roboto Condensed Light" panose="02000000000000000000" pitchFamily="2" charset="0"/>
                <a:ea typeface="Roboto Condensed Light" panose="02000000000000000000" pitchFamily="2" charset="0"/>
              </a:rPr>
              <a:t>Revisit the root causes of data quality issues and identify the relevant root causes to the highest priority business unit.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6"/>
            </p:custDataLst>
          </p:nvPr>
        </p:nvCxnSpPr>
        <p:spPr>
          <a:xfrm flipH="1">
            <a:off x="3807095" y="3836362"/>
            <a:ext cx="7912" cy="149813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7"/>
            </p:custDataLst>
          </p:nvPr>
        </p:nvPicPr>
        <p:blipFill>
          <a:blip r:embed="rId30" cstate="screen">
            <a:extLst>
              <a:ext uri="{28A0092B-C50C-407E-A947-70E740481C1C}">
                <a14:useLocalDpi xmlns:a14="http://schemas.microsoft.com/office/drawing/2010/main"/>
              </a:ext>
            </a:extLst>
          </a:blip>
          <a:stretch>
            <a:fillRect/>
          </a:stretch>
        </p:blipFill>
        <p:spPr>
          <a:xfrm>
            <a:off x="3546618" y="5334493"/>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8"/>
            </p:custDataLst>
          </p:nvPr>
        </p:nvPicPr>
        <p:blipFill>
          <a:blip r:embed="rId30" cstate="screen">
            <a:extLst>
              <a:ext uri="{28A0092B-C50C-407E-A947-70E740481C1C}">
                <a14:useLocalDpi xmlns:a14="http://schemas.microsoft.com/office/drawing/2010/main"/>
              </a:ext>
            </a:extLst>
          </a:blip>
          <a:stretch>
            <a:fillRect/>
          </a:stretch>
        </p:blipFill>
        <p:spPr>
          <a:xfrm>
            <a:off x="5375186" y="3323923"/>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9"/>
            </p:custDataLst>
          </p:nvPr>
        </p:nvSpPr>
        <p:spPr>
          <a:xfrm>
            <a:off x="5861138" y="3370879"/>
            <a:ext cx="1380445" cy="1815882"/>
          </a:xfrm>
          <a:prstGeom prst="rect">
            <a:avLst/>
          </a:prstGeom>
          <a:noFill/>
        </p:spPr>
        <p:txBody>
          <a:bodyPr wrap="square">
            <a:spAutoFit/>
          </a:bodyPr>
          <a:lstStyle/>
          <a:p>
            <a:pPr lvl="0" defTabSz="554437">
              <a:defRPr/>
            </a:pPr>
            <a:r>
              <a:rPr kumimoji="0" lang="en-US" sz="1400" b="1" i="0" u="none" strike="noStrike" kern="1200" cap="none" spc="0" normalizeH="0" baseline="0" noProof="0" dirty="0">
                <a:ln>
                  <a:noFill/>
                </a:ln>
                <a:solidFill>
                  <a:schemeClr val="bg1"/>
                </a:solidFill>
                <a:effectLst/>
                <a:highlight>
                  <a:srgbClr val="6995C9"/>
                </a:highligh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Determine a strategy for fixing data quality issues for the highest priority business unit.</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20"/>
            </p:custDataLst>
          </p:nvPr>
        </p:nvSpPr>
        <p:spPr>
          <a:xfrm>
            <a:off x="5861138" y="5162857"/>
            <a:ext cx="1625626" cy="1815882"/>
          </a:xfrm>
          <a:prstGeom prst="rect">
            <a:avLst/>
          </a:prstGeom>
        </p:spPr>
        <p:txBody>
          <a:bodyPr wrap="square">
            <a:spAutoFit/>
          </a:bodyPr>
          <a:lstStyle/>
          <a:p>
            <a:pPr lvl="0" defTabSz="554437">
              <a:defRPr/>
            </a:pPr>
            <a:r>
              <a:rPr kumimoji="0" lang="en-US" sz="1400" b="1" i="0" u="none" strike="noStrike" kern="1200" cap="none" spc="0" normalizeH="0" baseline="0" noProof="0" dirty="0">
                <a:ln>
                  <a:noFill/>
                </a:ln>
                <a:solidFill>
                  <a:srgbClr val="000000"/>
                </a:solidFill>
                <a:effectLst/>
                <a:highlight>
                  <a:srgbClr val="98AFD0"/>
                </a:highlight>
                <a:uLnTx/>
                <a:uFillTx/>
                <a:latin typeface="Roboto Condensed Light" panose="02000000000000000000" pitchFamily="2" charset="0"/>
                <a:ea typeface="Roboto Condensed Light" panose="02000000000000000000" pitchFamily="2" charset="0"/>
                <a:cs typeface="+mn-cs"/>
              </a:rPr>
              <a:t>Call #7: </a:t>
            </a:r>
            <a:r>
              <a:rPr lang="en-US" sz="1400" dirty="0">
                <a:solidFill>
                  <a:srgbClr val="000000"/>
                </a:solidFill>
                <a:latin typeface="Roboto Condensed Light" panose="02000000000000000000" pitchFamily="2" charset="0"/>
                <a:ea typeface="Roboto Condensed Light" panose="02000000000000000000" pitchFamily="2" charset="0"/>
              </a:rPr>
              <a:t>Identify strategies for continuously monitoring and improving data quality at the organization.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21"/>
            </p:custDataLst>
          </p:nvPr>
        </p:nvCxnSpPr>
        <p:spPr>
          <a:xfrm flipH="1">
            <a:off x="5627751" y="3844876"/>
            <a:ext cx="7912" cy="130654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22"/>
            </p:custDataLst>
          </p:nvPr>
        </p:nvPicPr>
        <p:blipFill>
          <a:blip r:embed="rId30" cstate="screen">
            <a:extLst>
              <a:ext uri="{28A0092B-C50C-407E-A947-70E740481C1C}">
                <a14:useLocalDpi xmlns:a14="http://schemas.microsoft.com/office/drawing/2010/main"/>
              </a:ext>
            </a:extLst>
          </a:blip>
          <a:stretch>
            <a:fillRect/>
          </a:stretch>
        </p:blipFill>
        <p:spPr>
          <a:xfrm>
            <a:off x="5367274" y="5151416"/>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3"/>
            </p:custDataLst>
          </p:nvPr>
        </p:nvPicPr>
        <p:blipFill>
          <a:blip r:embed="rId30" cstate="screen">
            <a:extLst>
              <a:ext uri="{28A0092B-C50C-407E-A947-70E740481C1C}">
                <a14:useLocalDpi xmlns:a14="http://schemas.microsoft.com/office/drawing/2010/main"/>
              </a:ext>
            </a:extLst>
          </a:blip>
          <a:stretch>
            <a:fillRect/>
          </a:stretch>
        </p:blipFill>
        <p:spPr>
          <a:xfrm>
            <a:off x="7043271" y="3315409"/>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4"/>
            </p:custDataLst>
          </p:nvPr>
        </p:nvSpPr>
        <p:spPr>
          <a:xfrm>
            <a:off x="7529223" y="3362364"/>
            <a:ext cx="1710998" cy="1815882"/>
          </a:xfrm>
          <a:prstGeom prst="rect">
            <a:avLst/>
          </a:prstGeom>
        </p:spPr>
        <p:txBody>
          <a:bodyPr wrap="square">
            <a:spAutoFit/>
          </a:bodyPr>
          <a:lstStyle/>
          <a:p>
            <a:pPr lvl="0" defTabSz="554437">
              <a:defRPr/>
            </a:pPr>
            <a:r>
              <a:rPr kumimoji="0" lang="en-US" sz="1400" b="1" i="0" u="none" strike="noStrike" kern="1200" cap="none" spc="0" normalizeH="0" baseline="0" noProof="0" dirty="0">
                <a:ln>
                  <a:noFill/>
                </a:ln>
                <a:solidFill>
                  <a:srgbClr val="000000"/>
                </a:solidFill>
                <a:effectLst/>
                <a:highlight>
                  <a:srgbClr val="98AFD0"/>
                </a:highlight>
                <a:uLnTx/>
                <a:uFillTx/>
                <a:latin typeface="Roboto Condensed Light" panose="02000000000000000000" pitchFamily="2" charset="0"/>
                <a:ea typeface="Roboto Condensed Light" panose="02000000000000000000" pitchFamily="2" charset="0"/>
                <a:cs typeface="+mn-cs"/>
              </a:rPr>
              <a:t>Call #8:</a:t>
            </a:r>
            <a:r>
              <a:rPr kumimoji="0" lang="en-US" sz="1400" b="0" i="0" u="none" strike="noStrike" kern="1200" cap="none" spc="0" normalizeH="0" baseline="0" noProof="0" dirty="0">
                <a:ln>
                  <a:noFill/>
                </a:ln>
                <a:solidFill>
                  <a:srgbClr val="000000"/>
                </a:solidFill>
                <a:effectLst/>
                <a:highlight>
                  <a:srgbClr val="98AFD0"/>
                </a:highligh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Learn how to incorporate data quality practices in the organization’s larger data management and data governance frameworks.</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6" name="Rectangle 25">
            <a:extLst>
              <a:ext uri="{FF2B5EF4-FFF2-40B4-BE49-F238E27FC236}">
                <a16:creationId xmlns:a16="http://schemas.microsoft.com/office/drawing/2014/main" id="{00B56B9E-6653-467B-918F-AD7214396EEF}"/>
              </a:ext>
            </a:extLst>
          </p:cNvPr>
          <p:cNvSpPr/>
          <p:nvPr>
            <p:custDataLst>
              <p:tags r:id="rId25"/>
            </p:custDataLst>
          </p:nvPr>
        </p:nvSpPr>
        <p:spPr>
          <a:xfrm>
            <a:off x="7529223" y="5136924"/>
            <a:ext cx="1296307" cy="1600438"/>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highlight>
                  <a:srgbClr val="98AFD0"/>
                </a:highlight>
                <a:uLnTx/>
                <a:uFillTx/>
                <a:latin typeface="Roboto Condensed Light" panose="02000000000000000000" pitchFamily="2" charset="0"/>
                <a:ea typeface="Roboto Condensed Light" panose="02000000000000000000" pitchFamily="2" charset="0"/>
                <a:cs typeface="+mn-cs"/>
              </a:rPr>
              <a:t>Call #9:</a:t>
            </a:r>
            <a:r>
              <a:rPr kumimoji="0" lang="en-US" sz="1400" b="0" i="0" u="none" strike="noStrike" kern="1200" cap="none" spc="0" normalizeH="0" baseline="0" noProof="0" dirty="0">
                <a:ln>
                  <a:noFill/>
                </a:ln>
                <a:solidFill>
                  <a:srgbClr val="000000"/>
                </a:solidFill>
                <a:effectLst/>
                <a:highlight>
                  <a:srgbClr val="98AFD0"/>
                </a:highlight>
                <a:uLnTx/>
                <a:uFillTx/>
                <a:latin typeface="Roboto Condensed Light" panose="02000000000000000000" pitchFamily="2" charset="0"/>
                <a:ea typeface="Roboto Condensed Light" panose="02000000000000000000" pitchFamily="2" charset="0"/>
                <a:cs typeface="+mn-cs"/>
              </a:rPr>
              <a:t> </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Summarize results and plan next steps on how to evolve your data landscape.</a:t>
            </a:r>
          </a:p>
        </p:txBody>
      </p:sp>
      <p:cxnSp>
        <p:nvCxnSpPr>
          <p:cNvPr id="27" name="Straight Connector 26">
            <a:extLst>
              <a:ext uri="{FF2B5EF4-FFF2-40B4-BE49-F238E27FC236}">
                <a16:creationId xmlns:a16="http://schemas.microsoft.com/office/drawing/2014/main" id="{50595DC1-8D51-4EF1-AC47-0A4885AF2AF2}"/>
              </a:ext>
            </a:extLst>
          </p:cNvPr>
          <p:cNvCxnSpPr>
            <a:stCxn id="24" idx="2"/>
            <a:endCxn id="28" idx="0"/>
          </p:cNvCxnSpPr>
          <p:nvPr>
            <p:custDataLst>
              <p:tags r:id="rId26"/>
            </p:custDataLst>
          </p:nvPr>
        </p:nvCxnSpPr>
        <p:spPr>
          <a:xfrm flipH="1">
            <a:off x="7295836" y="3836362"/>
            <a:ext cx="7912" cy="128912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7"/>
            </p:custDataLst>
          </p:nvPr>
        </p:nvPicPr>
        <p:blipFill>
          <a:blip r:embed="rId30" cstate="screen">
            <a:extLst>
              <a:ext uri="{28A0092B-C50C-407E-A947-70E740481C1C}">
                <a14:useLocalDpi xmlns:a14="http://schemas.microsoft.com/office/drawing/2010/main"/>
              </a:ext>
            </a:extLst>
          </a:blip>
          <a:stretch>
            <a:fillRect/>
          </a:stretch>
        </p:blipFill>
        <p:spPr>
          <a:xfrm>
            <a:off x="7035359" y="5125483"/>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8"/>
            </p:custDataLst>
          </p:nvPr>
        </p:nvSpPr>
        <p:spPr>
          <a:xfrm>
            <a:off x="9423238" y="943806"/>
            <a:ext cx="2693370" cy="4662118"/>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typical GI is between eight to </a:t>
            </a:r>
            <a:r>
              <a:rPr lang="en-US" sz="2000" spc="-30" dirty="0">
                <a:solidFill>
                  <a:srgbClr val="FFFFFF"/>
                </a:solidFill>
                <a:latin typeface="Montserrat Medium" pitchFamily="2" charset="77"/>
                <a:cs typeface="Arial Narrow"/>
              </a:rPr>
              <a:t>twelve</a:t>
            </a: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 calls over the course of four to six months.</a:t>
            </a:r>
          </a:p>
        </p:txBody>
      </p:sp>
    </p:spTree>
    <p:extLst>
      <p:ext uri="{BB962C8B-B14F-4D97-AF65-F5344CB8AC3E}">
        <p14:creationId xmlns:p14="http://schemas.microsoft.com/office/powerpoint/2010/main" val="1492047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310299"/>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solidFill>
                  <a:srgbClr val="4A4A4A"/>
                </a:solidFill>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1329292193"/>
              </p:ext>
            </p:extLst>
          </p:nvPr>
        </p:nvGraphicFramePr>
        <p:xfrm>
          <a:off x="354106" y="1047940"/>
          <a:ext cx="11672433" cy="5644960"/>
        </p:xfrm>
        <a:graphic>
          <a:graphicData uri="http://schemas.openxmlformats.org/drawingml/2006/table">
            <a:tbl>
              <a:tblPr firstRow="1" bandRow="1">
                <a:tableStyleId>{5C22544A-7EE6-4342-B048-85BDC9FD1C3A}</a:tableStyleId>
              </a:tblPr>
              <a:tblGrid>
                <a:gridCol w="439968">
                  <a:extLst>
                    <a:ext uri="{9D8B030D-6E8A-4147-A177-3AD203B41FA5}">
                      <a16:colId xmlns:a16="http://schemas.microsoft.com/office/drawing/2014/main" val="20000"/>
                    </a:ext>
                  </a:extLst>
                </a:gridCol>
                <a:gridCol w="2246493">
                  <a:extLst>
                    <a:ext uri="{9D8B030D-6E8A-4147-A177-3AD203B41FA5}">
                      <a16:colId xmlns:a16="http://schemas.microsoft.com/office/drawing/2014/main" val="20001"/>
                    </a:ext>
                  </a:extLst>
                </a:gridCol>
                <a:gridCol w="2246493">
                  <a:extLst>
                    <a:ext uri="{9D8B030D-6E8A-4147-A177-3AD203B41FA5}">
                      <a16:colId xmlns:a16="http://schemas.microsoft.com/office/drawing/2014/main" val="20002"/>
                    </a:ext>
                  </a:extLst>
                </a:gridCol>
                <a:gridCol w="2246493">
                  <a:extLst>
                    <a:ext uri="{9D8B030D-6E8A-4147-A177-3AD203B41FA5}">
                      <a16:colId xmlns:a16="http://schemas.microsoft.com/office/drawing/2014/main" val="20003"/>
                    </a:ext>
                  </a:extLst>
                </a:gridCol>
                <a:gridCol w="2246493">
                  <a:extLst>
                    <a:ext uri="{9D8B030D-6E8A-4147-A177-3AD203B41FA5}">
                      <a16:colId xmlns:a16="http://schemas.microsoft.com/office/drawing/2014/main" val="20004"/>
                    </a:ext>
                  </a:extLst>
                </a:gridCol>
                <a:gridCol w="2246493">
                  <a:extLst>
                    <a:ext uri="{9D8B030D-6E8A-4147-A177-3AD203B41FA5}">
                      <a16:colId xmlns:a16="http://schemas.microsoft.com/office/drawing/2014/main" val="20005"/>
                    </a:ext>
                  </a:extLst>
                </a:gridCol>
              </a:tblGrid>
              <a:tr h="331413">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84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100" b="1" i="0" dirty="0">
                          <a:solidFill>
                            <a:srgbClr val="7CAED4"/>
                          </a:solidFill>
                          <a:latin typeface="Montserrat SemiBold"/>
                          <a:ea typeface="Roboto"/>
                        </a:rPr>
                        <a:t>Define Your Organization’s Data Environment and Business Landscape</a:t>
                      </a:r>
                      <a:endParaRPr lang="en-CA" sz="1100" b="1" i="0" dirty="0">
                        <a:solidFill>
                          <a:srgbClr val="7CAED4"/>
                        </a:solidFill>
                        <a:latin typeface="Montserrat SemiBold"/>
                        <a:ea typeface="Roboto"/>
                      </a:endParaRP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US" sz="1100" b="1" i="0" dirty="0">
                          <a:solidFill>
                            <a:srgbClr val="5191C5"/>
                          </a:solidFill>
                          <a:latin typeface="Montserrat SemiBold"/>
                          <a:ea typeface="Roboto"/>
                        </a:rPr>
                        <a:t>Create a Strategy for Data Quality Project 1</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accent1"/>
                          </a:solidFill>
                          <a:effectLst/>
                          <a:uLnTx/>
                          <a:uFillTx/>
                          <a:latin typeface="Montserrat SemiBold"/>
                          <a:ea typeface="Roboto"/>
                          <a:cs typeface="+mn-cs"/>
                        </a:rPr>
                        <a:t>Create a Strategy for Data Quality Project 2</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1E5E92"/>
                          </a:solidFill>
                          <a:latin typeface="Montserrat SemiBold"/>
                          <a:ea typeface="Roboto"/>
                        </a:rPr>
                        <a:t>Create a Strategy for Data Quality Project 3</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16476E"/>
                          </a:solidFill>
                          <a:latin typeface="Montserrat SemiBold"/>
                          <a:ea typeface="Roboto"/>
                        </a:rPr>
                        <a:t>Create a Plan for Sustaining Data Quality</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76814">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dirty="0">
                          <a:solidFill>
                            <a:srgbClr val="000000"/>
                          </a:solidFill>
                          <a:latin typeface="Roboto Condensed Light" panose="02000000000000000000" pitchFamily="2" charset="0"/>
                          <a:ea typeface="Roboto Condensed Light" panose="02000000000000000000" pitchFamily="2" charset="0"/>
                        </a:rPr>
                        <a:t>Explain approach and value proposition.</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dirty="0">
                          <a:solidFill>
                            <a:srgbClr val="000000"/>
                          </a:solidFill>
                          <a:latin typeface="Roboto Condensed Light" panose="02000000000000000000" pitchFamily="2" charset="0"/>
                          <a:ea typeface="Roboto Condensed Light" panose="02000000000000000000" pitchFamily="2" charset="0"/>
                        </a:rPr>
                        <a:t>Detail business vision, objectives, and drivers. </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dirty="0">
                          <a:solidFill>
                            <a:srgbClr val="000000"/>
                          </a:solidFill>
                          <a:latin typeface="Roboto Condensed Light" panose="02000000000000000000" pitchFamily="2" charset="0"/>
                          <a:ea typeface="Roboto Condensed Light" panose="02000000000000000000" pitchFamily="2" charset="0"/>
                        </a:rPr>
                        <a:t>Discuss data quality barriers, needs, and principles.</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dirty="0">
                          <a:solidFill>
                            <a:srgbClr val="000000"/>
                          </a:solidFill>
                          <a:latin typeface="Roboto Condensed Light" panose="02000000000000000000" pitchFamily="2" charset="0"/>
                          <a:ea typeface="Roboto Condensed Light" panose="02000000000000000000" pitchFamily="2" charset="0"/>
                        </a:rPr>
                        <a:t>Assess current enterprise-wide data quality capabilities.</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dirty="0">
                          <a:solidFill>
                            <a:srgbClr val="000000"/>
                          </a:solidFill>
                          <a:latin typeface="Roboto Condensed Light" panose="02000000000000000000" pitchFamily="2" charset="0"/>
                          <a:ea typeface="Roboto Condensed Light" panose="02000000000000000000" pitchFamily="2" charset="0"/>
                        </a:rPr>
                        <a:t>Identify data quality practice future state.</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lang="en-US" sz="1200" b="0" i="0" dirty="0">
                          <a:solidFill>
                            <a:srgbClr val="000000"/>
                          </a:solidFill>
                          <a:latin typeface="Roboto Condensed Light" panose="02000000000000000000" pitchFamily="2" charset="0"/>
                          <a:ea typeface="Roboto Condensed Light" panose="02000000000000000000" pitchFamily="2" charset="0"/>
                        </a:rPr>
                        <a:t>Analyze gaps in data quality practice.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Font typeface="+mj-lt"/>
                        <a:buAutoNum type="arabicPeriod"/>
                      </a:pPr>
                      <a:r>
                        <a:rPr lang="en-US" sz="1200" b="0" i="0" dirty="0">
                          <a:solidFill>
                            <a:srgbClr val="000000"/>
                          </a:solidFill>
                          <a:latin typeface="Roboto Condensed Light" panose="02000000000000000000" pitchFamily="2" charset="0"/>
                          <a:ea typeface="Roboto Condensed Light" panose="02000000000000000000" pitchFamily="2" charset="0"/>
                        </a:rPr>
                        <a:t>Create business unit prioritization roadmap.</a:t>
                      </a:r>
                    </a:p>
                    <a:p>
                      <a:pPr marL="228600" indent="-228600">
                        <a:lnSpc>
                          <a:spcPts val="1300"/>
                        </a:lnSpc>
                        <a:spcBef>
                          <a:spcPts val="600"/>
                        </a:spcBef>
                        <a:spcAft>
                          <a:spcPts val="0"/>
                        </a:spcAft>
                        <a:buFont typeface="+mj-lt"/>
                        <a:buAutoNum type="arabicPeriod"/>
                      </a:pPr>
                      <a:r>
                        <a:rPr lang="en-US" sz="1200" b="0" i="0" dirty="0">
                          <a:solidFill>
                            <a:srgbClr val="000000"/>
                          </a:solidFill>
                          <a:latin typeface="Roboto Condensed Light" panose="02000000000000000000" pitchFamily="2" charset="0"/>
                          <a:ea typeface="Roboto Condensed Light" panose="02000000000000000000" pitchFamily="2" charset="0"/>
                        </a:rPr>
                        <a:t>Develop subject areas project scope.</a:t>
                      </a:r>
                    </a:p>
                    <a:p>
                      <a:pPr marL="228600" indent="-228600">
                        <a:lnSpc>
                          <a:spcPts val="1300"/>
                        </a:lnSpc>
                        <a:spcBef>
                          <a:spcPts val="600"/>
                        </a:spcBef>
                        <a:spcAft>
                          <a:spcPts val="0"/>
                        </a:spcAft>
                        <a:buFont typeface="+mj-lt"/>
                        <a:buAutoNum type="arabicPeriod"/>
                      </a:pPr>
                      <a:r>
                        <a:rPr lang="en-US" sz="1200" b="0" i="0" dirty="0">
                          <a:solidFill>
                            <a:srgbClr val="000000"/>
                          </a:solidFill>
                          <a:latin typeface="Roboto Condensed Light" panose="02000000000000000000" pitchFamily="2" charset="0"/>
                          <a:ea typeface="Roboto Condensed Light" panose="02000000000000000000" pitchFamily="2" charset="0"/>
                        </a:rPr>
                        <a:t>By subject area 1:</a:t>
                      </a:r>
                    </a:p>
                    <a:p>
                      <a:pPr marL="673200" lvl="1" indent="-457200">
                        <a:lnSpc>
                          <a:spcPts val="1300"/>
                        </a:lnSpc>
                        <a:spcBef>
                          <a:spcPts val="600"/>
                        </a:spcBef>
                        <a:spcAft>
                          <a:spcPts val="0"/>
                        </a:spcAft>
                        <a:buFont typeface="Arial" panose="020B0604020202020204" pitchFamily="34" charset="0"/>
                        <a:buChar char="•"/>
                      </a:pPr>
                      <a:r>
                        <a:rPr lang="en-US" sz="1200" b="0" i="0" dirty="0">
                          <a:solidFill>
                            <a:srgbClr val="000000"/>
                          </a:solidFill>
                          <a:latin typeface="Roboto Condensed Light" panose="02000000000000000000" pitchFamily="2" charset="0"/>
                          <a:ea typeface="Roboto Condensed Light" panose="02000000000000000000" pitchFamily="2" charset="0"/>
                        </a:rPr>
                        <a:t>Data lineage analysis</a:t>
                      </a:r>
                    </a:p>
                    <a:p>
                      <a:pPr marL="673200" lvl="1" indent="-457200">
                        <a:lnSpc>
                          <a:spcPts val="1300"/>
                        </a:lnSpc>
                        <a:spcBef>
                          <a:spcPts val="600"/>
                        </a:spcBef>
                        <a:spcAft>
                          <a:spcPts val="0"/>
                        </a:spcAft>
                        <a:buFont typeface="Arial" panose="020B0604020202020204" pitchFamily="34" charset="0"/>
                        <a:buChar char="•"/>
                      </a:pPr>
                      <a:r>
                        <a:rPr lang="en-US" sz="1200" b="0" i="0" dirty="0">
                          <a:solidFill>
                            <a:srgbClr val="000000"/>
                          </a:solidFill>
                          <a:latin typeface="Roboto Condensed Light" panose="02000000000000000000" pitchFamily="2" charset="0"/>
                          <a:ea typeface="Roboto Condensed Light" panose="02000000000000000000" pitchFamily="2" charset="0"/>
                        </a:rPr>
                        <a:t>Root cause analysis</a:t>
                      </a:r>
                    </a:p>
                    <a:p>
                      <a:pPr marL="673200" lvl="1" indent="-457200">
                        <a:lnSpc>
                          <a:spcPts val="1300"/>
                        </a:lnSpc>
                        <a:spcBef>
                          <a:spcPts val="600"/>
                        </a:spcBef>
                        <a:spcAft>
                          <a:spcPts val="0"/>
                        </a:spcAft>
                        <a:buFont typeface="Arial" panose="020B0604020202020204" pitchFamily="34" charset="0"/>
                        <a:buChar char="•"/>
                      </a:pPr>
                      <a:r>
                        <a:rPr lang="en-US" sz="1200" b="0" i="0" dirty="0">
                          <a:solidFill>
                            <a:srgbClr val="000000"/>
                          </a:solidFill>
                          <a:latin typeface="Roboto Condensed Light" panose="02000000000000000000" pitchFamily="2" charset="0"/>
                          <a:ea typeface="Roboto Condensed Light" panose="02000000000000000000" pitchFamily="2" charset="0"/>
                        </a:rPr>
                        <a:t>Impact assessment</a:t>
                      </a:r>
                    </a:p>
                    <a:p>
                      <a:pPr marL="673200" lvl="1" indent="-457200">
                        <a:lnSpc>
                          <a:spcPts val="1300"/>
                        </a:lnSpc>
                        <a:spcBef>
                          <a:spcPts val="600"/>
                        </a:spcBef>
                        <a:spcAft>
                          <a:spcPts val="0"/>
                        </a:spcAft>
                        <a:buFont typeface="Arial" panose="020B0604020202020204" pitchFamily="34" charset="0"/>
                        <a:buChar char="•"/>
                      </a:pPr>
                      <a:r>
                        <a:rPr lang="en-US" sz="1200" b="0" i="0" dirty="0">
                          <a:solidFill>
                            <a:srgbClr val="000000"/>
                          </a:solidFill>
                          <a:latin typeface="Roboto Condensed Light" panose="02000000000000000000" pitchFamily="2" charset="0"/>
                          <a:ea typeface="Roboto Condensed Light" panose="02000000000000000000" pitchFamily="2" charset="0"/>
                        </a:rPr>
                        <a:t>Business analysis</a:t>
                      </a:r>
                    </a:p>
                    <a:p>
                      <a:pPr marL="216000" indent="-457200">
                        <a:lnSpc>
                          <a:spcPts val="1300"/>
                        </a:lnSpc>
                        <a:spcBef>
                          <a:spcPts val="600"/>
                        </a:spcBef>
                        <a:spcAft>
                          <a:spcPts val="0"/>
                        </a:spcAft>
                        <a:buFont typeface="+mj-lt"/>
                        <a:buAutoNum type="arabicPeriod"/>
                      </a:pPr>
                      <a:endParaRPr lang="en-CA" sz="1200" b="0" i="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Font typeface="+mj-lt"/>
                        <a:buAutoNum type="arabicPeriod"/>
                      </a:pPr>
                      <a:r>
                        <a:rPr lang="en-US" sz="1200" b="0" i="0" dirty="0">
                          <a:solidFill>
                            <a:srgbClr val="000000"/>
                          </a:solidFill>
                          <a:latin typeface="Roboto Condensed Light" panose="02000000000000000000" pitchFamily="2" charset="0"/>
                          <a:ea typeface="Roboto Condensed Light" panose="02000000000000000000" pitchFamily="2" charset="0"/>
                        </a:rPr>
                        <a:t>Understand how data quality management fits in with the organization’s data governance and data management programs.</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By subject area 2:</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Data lineage analysis</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Root cause analysis</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Impact assessment</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Business analysis</a:t>
                      </a:r>
                    </a:p>
                    <a:p>
                      <a:pPr marL="216000" indent="-457200">
                        <a:lnSpc>
                          <a:spcPts val="1300"/>
                        </a:lnSpc>
                        <a:spcBef>
                          <a:spcPts val="600"/>
                        </a:spcBef>
                        <a:spcAft>
                          <a:spcPts val="0"/>
                        </a:spcAft>
                        <a:buFont typeface="+mj-lt"/>
                        <a:buAutoNum type="arabicPeriod"/>
                      </a:pP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Font typeface="+mj-lt"/>
                        <a:buAutoNum type="arabicPeriod"/>
                      </a:pPr>
                      <a:r>
                        <a:rPr lang="en-US" sz="1200" b="0" i="0" dirty="0">
                          <a:solidFill>
                            <a:srgbClr val="000000"/>
                          </a:solidFill>
                          <a:latin typeface="Roboto Condensed Light" panose="02000000000000000000" pitchFamily="2" charset="0"/>
                          <a:ea typeface="Roboto Condensed Light" panose="02000000000000000000" pitchFamily="2" charset="0"/>
                        </a:rPr>
                        <a:t>Formulate strategies and actions to achieve data quality practice future state.</a:t>
                      </a:r>
                    </a:p>
                    <a:p>
                      <a:pPr marL="228600" indent="-228600">
                        <a:lnSpc>
                          <a:spcPts val="1300"/>
                        </a:lnSpc>
                        <a:spcBef>
                          <a:spcPts val="600"/>
                        </a:spcBef>
                        <a:spcAft>
                          <a:spcPts val="0"/>
                        </a:spcAft>
                        <a:buFont typeface="+mj-lt"/>
                        <a:buAutoNum type="arabicPeriod"/>
                      </a:pPr>
                      <a:r>
                        <a:rPr lang="en-US" sz="1200" b="0" i="0" dirty="0">
                          <a:solidFill>
                            <a:srgbClr val="000000"/>
                          </a:solidFill>
                          <a:latin typeface="Roboto Condensed Light" panose="02000000000000000000" pitchFamily="2" charset="0"/>
                          <a:ea typeface="Roboto Condensed Light" panose="02000000000000000000" pitchFamily="2" charset="0"/>
                        </a:rPr>
                        <a:t>Formulate data quality resolution plan for defined subject area.</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By subject area 3:</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Data lineage analysis</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Root cause analysis</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Impact assessment</a:t>
                      </a:r>
                    </a:p>
                    <a:p>
                      <a:pPr marL="673200" marR="0" lvl="1" indent="-457200" algn="l" defTabSz="914400" rtl="0" eaLnBrk="1" fontAlgn="auto" latinLnBrk="0" hangingPunct="1">
                        <a:lnSpc>
                          <a:spcPts val="13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Business analysis</a:t>
                      </a:r>
                    </a:p>
                    <a:p>
                      <a:pPr marL="216000" indent="-457200">
                        <a:lnSpc>
                          <a:spcPts val="1300"/>
                        </a:lnSpc>
                        <a:spcBef>
                          <a:spcPts val="600"/>
                        </a:spcBef>
                        <a:spcAft>
                          <a:spcPts val="0"/>
                        </a:spcAft>
                        <a:buFont typeface="+mj-lt"/>
                        <a:buAutoNum type="arabicPeriod"/>
                      </a:pPr>
                      <a:endParaRPr lang="en-US" sz="1200" b="0" i="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Font typeface="+mj-lt"/>
                        <a:buAutoNum type="arabicPeriod"/>
                      </a:pPr>
                      <a:r>
                        <a:rPr lang="en-US" sz="1200" b="0" i="0" baseline="0" dirty="0">
                          <a:solidFill>
                            <a:srgbClr val="000000"/>
                          </a:solidFill>
                          <a:latin typeface="Roboto Condensed Light"/>
                          <a:ea typeface="Roboto Condensed Light"/>
                        </a:rPr>
                        <a:t>Formulate metrics for continuous tracking of data quality and monitoring the success of the data quality improvement initiative.</a:t>
                      </a:r>
                    </a:p>
                    <a:p>
                      <a:pPr marL="228600" indent="-228600">
                        <a:lnSpc>
                          <a:spcPts val="1300"/>
                        </a:lnSpc>
                        <a:spcBef>
                          <a:spcPts val="600"/>
                        </a:spcBef>
                        <a:spcAft>
                          <a:spcPts val="0"/>
                        </a:spcAft>
                        <a:buFont typeface="+mj-lt"/>
                        <a:buAutoNum type="arabicPeriod"/>
                      </a:pPr>
                      <a:r>
                        <a:rPr lang="en-US" sz="1200" b="0" i="0" baseline="0" dirty="0">
                          <a:solidFill>
                            <a:srgbClr val="000000"/>
                          </a:solidFill>
                          <a:latin typeface="Roboto Condensed Light"/>
                          <a:ea typeface="Roboto Condensed Light"/>
                        </a:rPr>
                        <a:t>Workshop Debrief with Project Sponsor.</a:t>
                      </a:r>
                    </a:p>
                    <a:p>
                      <a:pPr marL="215900" indent="-457200">
                        <a:lnSpc>
                          <a:spcPts val="1300"/>
                        </a:lnSpc>
                        <a:spcBef>
                          <a:spcPts val="600"/>
                        </a:spcBef>
                        <a:spcAft>
                          <a:spcPts val="0"/>
                        </a:spcAft>
                        <a:buFont typeface="Arial" panose="020B0604020202020204" pitchFamily="34" charset="0"/>
                        <a:buChar char="•"/>
                      </a:pPr>
                      <a:r>
                        <a:rPr lang="en-US" sz="1200" b="0" i="0" baseline="0" dirty="0">
                          <a:solidFill>
                            <a:srgbClr val="000000"/>
                          </a:solidFill>
                          <a:latin typeface="Roboto Condensed Light"/>
                          <a:ea typeface="Roboto Condensed Light"/>
                        </a:rPr>
                        <a:t>Meet with project sponsor/manager to discuss results and action items.</a:t>
                      </a:r>
                    </a:p>
                    <a:p>
                      <a:pPr marL="215900" indent="-457200">
                        <a:lnSpc>
                          <a:spcPts val="1300"/>
                        </a:lnSpc>
                        <a:spcBef>
                          <a:spcPts val="600"/>
                        </a:spcBef>
                        <a:spcAft>
                          <a:spcPts val="0"/>
                        </a:spcAft>
                        <a:buFont typeface="Arial" panose="020B0604020202020204" pitchFamily="34" charset="0"/>
                        <a:buChar char="•"/>
                      </a:pPr>
                      <a:r>
                        <a:rPr lang="en-US" sz="1200" b="0" i="0" baseline="0" dirty="0">
                          <a:solidFill>
                            <a:srgbClr val="000000"/>
                          </a:solidFill>
                          <a:latin typeface="Roboto Condensed Light"/>
                          <a:ea typeface="Roboto Condensed Light"/>
                        </a:rPr>
                        <a:t>Wrap up outstanding items from the workshop, deliverables expectations, GIs.</a:t>
                      </a:r>
                    </a:p>
                    <a:p>
                      <a:pPr marL="215900" indent="-457200">
                        <a:lnSpc>
                          <a:spcPts val="1300"/>
                        </a:lnSpc>
                        <a:spcBef>
                          <a:spcPts val="600"/>
                        </a:spcBef>
                        <a:spcAft>
                          <a:spcPts val="0"/>
                        </a:spcAft>
                        <a:buFont typeface="+mj-lt"/>
                        <a:buAutoNum type="arabicPeriod"/>
                      </a:pPr>
                      <a:endParaRPr lang="en-CA" sz="1200" b="0" i="0" baseline="0" dirty="0">
                        <a:solidFill>
                          <a:srgbClr val="000000"/>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86214">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Data Quality Management Primer</a:t>
                      </a:r>
                    </a:p>
                    <a:p>
                      <a:pPr marL="228600" marR="0" lvl="0" indent="-228600" algn="l" defTabSz="914400" rtl="0" eaLnBrk="1" fontAlgn="auto" latinLnBrk="0" hangingPunct="1">
                        <a:lnSpc>
                          <a:spcPts val="1300"/>
                        </a:lnSpc>
                        <a:spcBef>
                          <a:spcPts val="600"/>
                        </a:spcBef>
                        <a:spcAft>
                          <a:spcPts val="0"/>
                        </a:spcAft>
                        <a:buClrTx/>
                        <a:buSzTx/>
                        <a:buFont typeface="+mj-lt"/>
                        <a:buAutoNum type="arabicPeriod"/>
                        <a:tabLst/>
                        <a:defRPr/>
                      </a:pPr>
                      <a:r>
                        <a:rPr lang="en-CA" sz="1200" b="0" i="0" baseline="0" dirty="0">
                          <a:solidFill>
                            <a:srgbClr val="000000"/>
                          </a:solidFill>
                          <a:latin typeface="Roboto Condensed Light"/>
                          <a:ea typeface="Roboto Condensed Light"/>
                        </a:rPr>
                        <a:t>Business Capability Map Template</a:t>
                      </a:r>
                    </a:p>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Data Culture Diagnostic</a:t>
                      </a:r>
                    </a:p>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Data Quality Diagnostic</a:t>
                      </a:r>
                    </a:p>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Data Quality Problem Statement Template</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US" sz="1200" b="0" i="0" dirty="0">
                          <a:solidFill>
                            <a:srgbClr val="000000"/>
                          </a:solidFill>
                          <a:latin typeface="Roboto Condensed Light"/>
                          <a:ea typeface="Roboto Condensed Light"/>
                        </a:rPr>
                        <a:t>Business Unit Prioritization Roadmap</a:t>
                      </a:r>
                    </a:p>
                    <a:p>
                      <a:pPr marL="143510" indent="-143510">
                        <a:lnSpc>
                          <a:spcPts val="1300"/>
                        </a:lnSpc>
                        <a:spcBef>
                          <a:spcPts val="600"/>
                        </a:spcBef>
                        <a:spcAft>
                          <a:spcPts val="0"/>
                        </a:spcAft>
                        <a:buClrTx/>
                        <a:buFont typeface="+mj-lt"/>
                        <a:buAutoNum type="arabicPeriod"/>
                      </a:pPr>
                      <a:r>
                        <a:rPr lang="en-US" sz="1200" b="0" i="0" dirty="0">
                          <a:solidFill>
                            <a:srgbClr val="000000"/>
                          </a:solidFill>
                          <a:latin typeface="Roboto Condensed Light"/>
                          <a:ea typeface="Roboto Condensed Light"/>
                        </a:rPr>
                        <a:t>Subject area scope </a:t>
                      </a:r>
                    </a:p>
                    <a:p>
                      <a:pPr marL="143510" indent="-143510">
                        <a:lnSpc>
                          <a:spcPts val="1300"/>
                        </a:lnSpc>
                        <a:spcBef>
                          <a:spcPts val="600"/>
                        </a:spcBef>
                        <a:spcAft>
                          <a:spcPts val="0"/>
                        </a:spcAft>
                        <a:buClrTx/>
                        <a:buFont typeface="+mj-lt"/>
                        <a:buAutoNum type="arabicPeriod"/>
                      </a:pPr>
                      <a:r>
                        <a:rPr lang="en-US" sz="1200" b="0" i="0" dirty="0">
                          <a:solidFill>
                            <a:srgbClr val="000000"/>
                          </a:solidFill>
                          <a:latin typeface="Roboto Condensed Light"/>
                          <a:ea typeface="Roboto Condensed Light"/>
                        </a:rPr>
                        <a:t>Data Lineage Diagram</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Data Lineage Diagram</a:t>
                      </a:r>
                    </a:p>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Root Cause Analysis </a:t>
                      </a:r>
                    </a:p>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Impact Analysis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panose="02000000000000000000" pitchFamily="2" charset="0"/>
                          <a:ea typeface="Roboto Condensed Light" panose="02000000000000000000" pitchFamily="2" charset="0"/>
                        </a:rPr>
                        <a:t>Data Lineage Diagram</a:t>
                      </a:r>
                    </a:p>
                    <a:p>
                      <a:pPr marL="144000" indent="-1440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panose="02000000000000000000" pitchFamily="2" charset="0"/>
                          <a:ea typeface="Roboto Condensed Light" panose="02000000000000000000" pitchFamily="2" charset="0"/>
                        </a:rPr>
                        <a:t>Data Quality Improvement Plan</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panose="02000000000000000000" pitchFamily="2" charset="0"/>
                          <a:ea typeface="Roboto Condensed Light" panose="02000000000000000000" pitchFamily="2" charset="0"/>
                        </a:rPr>
                        <a:t>Data Quality Practice Improvement Roadmap  </a:t>
                      </a:r>
                    </a:p>
                    <a:p>
                      <a:pPr marL="228600" indent="-2286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panose="02000000000000000000" pitchFamily="2" charset="0"/>
                          <a:ea typeface="Roboto Condensed Light" panose="02000000000000000000" pitchFamily="2" charset="0"/>
                        </a:rPr>
                        <a:t>Data Quality Improvement Plan (for defined subject areas)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422535"/>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Medium"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189578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582043" cy="770461"/>
          </a:xfrm>
        </p:spPr>
        <p:txBody>
          <a:bodyPr>
            <a:noAutofit/>
          </a:bodyPr>
          <a:lstStyle/>
          <a:p>
            <a:r>
              <a:rPr lang="en-US" dirty="0">
                <a:cs typeface="Arial"/>
              </a:rPr>
              <a:t>Get ahead of the data curve by conquering data quality challenges.</a:t>
            </a:r>
          </a:p>
        </p:txBody>
      </p:sp>
      <p:sp>
        <p:nvSpPr>
          <p:cNvPr id="8" name="Text Placeholder 7"/>
          <p:cNvSpPr>
            <a:spLocks noGrp="1"/>
          </p:cNvSpPr>
          <p:nvPr>
            <p:ph type="body" sz="quarter" idx="13"/>
          </p:nvPr>
        </p:nvSpPr>
        <p:spPr>
          <a:xfrm>
            <a:off x="5238246" y="5120360"/>
            <a:ext cx="2949409" cy="1269682"/>
          </a:xfrm>
        </p:spPr>
        <p:txBody>
          <a:bodyPr>
            <a:noAutofit/>
          </a:bodyPr>
          <a:lstStyle/>
          <a:p>
            <a:r>
              <a:rPr lang="en-US" dirty="0"/>
              <a:t>Crystal Singh</a:t>
            </a:r>
            <a:br>
              <a:rPr lang="en-US" dirty="0"/>
            </a:br>
            <a:r>
              <a:rPr lang="en-US" dirty="0">
                <a:latin typeface="Montserrat Medium" pitchFamily="2" charset="77"/>
              </a:rPr>
              <a:t>Research Director, Data and Analytics</a:t>
            </a:r>
            <a:br>
              <a:rPr lang="en-US" dirty="0">
                <a:latin typeface="Montserrat Medium" pitchFamily="2" charset="77"/>
              </a:rPr>
            </a:br>
            <a:r>
              <a:rPr lang="en-US" dirty="0">
                <a:latin typeface="Montserrat Medium" pitchFamily="2" charset="77"/>
              </a:rPr>
              <a:t>Info-Tech Research Group</a:t>
            </a:r>
            <a:endParaRPr lang="en-CA" dirty="0">
              <a:latin typeface="Montserrat Medium" pitchFamily="2" charset="77"/>
            </a:endParaRPr>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prstGeom prst="rect">
            <a:avLst/>
          </a:prstGeom>
        </p:spPr>
        <p:txBody>
          <a:bodyPr>
            <a:noAutofit/>
          </a:bodyPr>
          <a:lstStyle/>
          <a:p>
            <a:pPr marL="0" marR="3081" indent="0">
              <a:lnSpc>
                <a:spcPct val="101000"/>
              </a:lnSpc>
              <a:spcBef>
                <a:spcPts val="58"/>
              </a:spcBef>
              <a:buNone/>
            </a:pPr>
            <a:r>
              <a:rPr lang="en-US" dirty="0"/>
              <a:t>Regardless of the driving business strategy or focus, organizations are turning to data to leverage key insights and help improve the organization’s ability to realize its vision, key goals, and objectives.</a:t>
            </a:r>
          </a:p>
          <a:p>
            <a:pPr marL="0" marR="3081" indent="0">
              <a:lnSpc>
                <a:spcPct val="101000"/>
              </a:lnSpc>
              <a:spcBef>
                <a:spcPts val="58"/>
              </a:spcBef>
              <a:buNone/>
            </a:pPr>
            <a:r>
              <a:rPr lang="en-US" dirty="0"/>
              <a:t>Poor quality data, however, can negatively affect time-to-insight and can undermine an organization’s customer experience efforts, product or service innovation, operational efficiency, or risk and compliance management. If you are looking to draw insights from your data for decision making, </a:t>
            </a:r>
            <a:r>
              <a:rPr lang="en-US" b="1" dirty="0"/>
              <a:t>the quality of those insights is only as good as the quality of the data feeding or fueling them. </a:t>
            </a:r>
          </a:p>
          <a:p>
            <a:pPr marL="0" marR="3081" indent="0">
              <a:lnSpc>
                <a:spcPct val="101000"/>
              </a:lnSpc>
              <a:spcBef>
                <a:spcPts val="58"/>
              </a:spcBef>
              <a:buNone/>
            </a:pPr>
            <a:r>
              <a:rPr lang="en-US" b="1" dirty="0"/>
              <a:t>Improving data quality means having a data quality management practice that is sustainably successful and appropriate to the use of the data</a:t>
            </a:r>
            <a:r>
              <a:rPr lang="en-US" dirty="0"/>
              <a:t>, while evolving to keep pace with or get ahead of changing business and data landscapes. It is not a matter of fixing one data set at a time, which is resource and time intensive, but instead </a:t>
            </a:r>
            <a:r>
              <a:rPr lang="en-US" b="1" dirty="0"/>
              <a:t>identifying where data quality consistently goes off the rails, and creating a program to improve the data processes at the source.</a:t>
            </a:r>
            <a:endParaRPr lang="en-US" dirty="0"/>
          </a:p>
        </p:txBody>
      </p:sp>
      <p:sp>
        <p:nvSpPr>
          <p:cNvPr id="6" name="Rectangle 5">
            <a:extLst>
              <a:ext uri="{FF2B5EF4-FFF2-40B4-BE49-F238E27FC236}">
                <a16:creationId xmlns:a16="http://schemas.microsoft.com/office/drawing/2014/main" id="{CA77F5FC-FE14-7A4D-AA82-AFE3CFD0AC20}"/>
              </a:ext>
            </a:extLst>
          </p:cNvPr>
          <p:cNvSpPr/>
          <p:nvPr/>
        </p:nvSpPr>
        <p:spPr>
          <a:xfrm>
            <a:off x="5238246" y="4905449"/>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pic>
        <p:nvPicPr>
          <p:cNvPr id="4" name="Picture 3">
            <a:extLst>
              <a:ext uri="{FF2B5EF4-FFF2-40B4-BE49-F238E27FC236}">
                <a16:creationId xmlns:a16="http://schemas.microsoft.com/office/drawing/2014/main" id="{54858DC1-9E8F-45FB-96F9-D8FA726420C9}"/>
              </a:ext>
            </a:extLst>
          </p:cNvPr>
          <p:cNvPicPr>
            <a:picLocks noChangeAspect="1"/>
          </p:cNvPicPr>
          <p:nvPr/>
        </p:nvPicPr>
        <p:blipFill>
          <a:blip r:embed="rId3"/>
          <a:stretch>
            <a:fillRect/>
          </a:stretch>
        </p:blipFill>
        <p:spPr>
          <a:xfrm>
            <a:off x="1184989" y="3167408"/>
            <a:ext cx="1422010" cy="1422010"/>
          </a:xfrm>
          <a:prstGeom prst="rect">
            <a:avLst/>
          </a:prstGeom>
        </p:spPr>
      </p:pic>
    </p:spTree>
    <p:extLst>
      <p:ext uri="{BB962C8B-B14F-4D97-AF65-F5344CB8AC3E}">
        <p14:creationId xmlns:p14="http://schemas.microsoft.com/office/powerpoint/2010/main" val="204464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59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l="15985"/>
          <a:stretch/>
        </p:blipFill>
        <p:spPr>
          <a:xfrm>
            <a:off x="104503" y="1843701"/>
            <a:ext cx="5036158"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r="14021"/>
          <a:stretch/>
        </p:blipFill>
        <p:spPr>
          <a:xfrm>
            <a:off x="6934996" y="1742101"/>
            <a:ext cx="5154090"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373026" y="1995428"/>
            <a:ext cx="3658265" cy="3190736"/>
          </a:xfrm>
          <a:prstGeom prst="rect">
            <a:avLst/>
          </a:prstGeom>
        </p:spPr>
        <p:txBody>
          <a:bodyPr/>
          <a:lstStyle/>
          <a:p>
            <a:pPr marL="0" indent="0">
              <a:lnSpc>
                <a:spcPts val="1800"/>
              </a:lnSpc>
              <a:buNone/>
            </a:pPr>
            <a:r>
              <a:rPr lang="en-CA" dirty="0">
                <a:solidFill>
                  <a:srgbClr val="000000"/>
                </a:solidFill>
              </a:rPr>
              <a:t>Your organization is experiencing the pitfalls of poor data quality, including: </a:t>
            </a:r>
          </a:p>
          <a:p>
            <a:pPr>
              <a:lnSpc>
                <a:spcPts val="1800"/>
              </a:lnSpc>
            </a:pPr>
            <a:r>
              <a:rPr lang="en-CA" dirty="0"/>
              <a:t>Unreliable data and unfavorable output.</a:t>
            </a:r>
            <a:endParaRPr lang="en-CA" dirty="0">
              <a:solidFill>
                <a:srgbClr val="000000"/>
              </a:solidFill>
            </a:endParaRPr>
          </a:p>
          <a:p>
            <a:pPr>
              <a:lnSpc>
                <a:spcPts val="1800"/>
              </a:lnSpc>
            </a:pPr>
            <a:r>
              <a:rPr lang="en-CA" dirty="0">
                <a:solidFill>
                  <a:srgbClr val="000000"/>
                </a:solidFill>
              </a:rPr>
              <a:t>Inefficiencies and costly remedies.</a:t>
            </a:r>
          </a:p>
          <a:p>
            <a:pPr>
              <a:lnSpc>
                <a:spcPts val="1800"/>
              </a:lnSpc>
            </a:pPr>
            <a:r>
              <a:rPr lang="en-CA" dirty="0">
                <a:solidFill>
                  <a:srgbClr val="000000"/>
                </a:solidFill>
              </a:rPr>
              <a:t>Dissatisfied stakeholders.</a:t>
            </a:r>
          </a:p>
          <a:p>
            <a:pPr marL="0" indent="0">
              <a:lnSpc>
                <a:spcPts val="1800"/>
              </a:lnSpc>
              <a:buNone/>
            </a:pPr>
            <a:r>
              <a:rPr lang="en-CA" dirty="0"/>
              <a:t>Poor data quality hinders successful decision making.</a:t>
            </a: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4" y="1986934"/>
            <a:ext cx="3658265" cy="3190736"/>
          </a:xfrm>
          <a:prstGeom prst="rect">
            <a:avLst/>
          </a:prstGeom>
        </p:spPr>
        <p:txBody>
          <a:bodyPr/>
          <a:lstStyle/>
          <a:p>
            <a:pPr marL="0" indent="0">
              <a:lnSpc>
                <a:spcPts val="1800"/>
              </a:lnSpc>
              <a:buNone/>
            </a:pPr>
            <a:r>
              <a:rPr lang="en-CA" dirty="0">
                <a:solidFill>
                  <a:srgbClr val="000000"/>
                </a:solidFill>
              </a:rPr>
              <a:t>Not understanding the purpose and execution of data quality causes some disorientation with your data.</a:t>
            </a:r>
          </a:p>
          <a:p>
            <a:pPr>
              <a:lnSpc>
                <a:spcPts val="1800"/>
              </a:lnSpc>
            </a:pPr>
            <a:r>
              <a:rPr lang="en-CA" dirty="0">
                <a:solidFill>
                  <a:srgbClr val="000000"/>
                </a:solidFill>
              </a:rPr>
              <a:t>Failure to realize the importance/value of data </a:t>
            </a:r>
            <a:r>
              <a:rPr lang="en-CA" dirty="0"/>
              <a:t>q</a:t>
            </a:r>
            <a:r>
              <a:rPr lang="en-CA" dirty="0">
                <a:solidFill>
                  <a:srgbClr val="000000"/>
                </a:solidFill>
              </a:rPr>
              <a:t>uality.</a:t>
            </a:r>
          </a:p>
          <a:p>
            <a:pPr>
              <a:lnSpc>
                <a:spcPts val="1800"/>
              </a:lnSpc>
            </a:pPr>
            <a:r>
              <a:rPr lang="en-CA" dirty="0">
                <a:solidFill>
                  <a:srgbClr val="000000"/>
                </a:solidFill>
              </a:rPr>
              <a:t>Unsure of where to start with data quality.</a:t>
            </a:r>
          </a:p>
          <a:p>
            <a:pPr>
              <a:lnSpc>
                <a:spcPts val="1800"/>
              </a:lnSpc>
            </a:pPr>
            <a:r>
              <a:rPr lang="en-CA" dirty="0"/>
              <a:t>Lack of i</a:t>
            </a:r>
            <a:r>
              <a:rPr lang="en-CA" dirty="0">
                <a:solidFill>
                  <a:srgbClr val="000000"/>
                </a:solidFill>
              </a:rPr>
              <a:t>nvestment in data quality.</a:t>
            </a:r>
          </a:p>
          <a:p>
            <a:pPr marL="0" indent="0">
              <a:lnSpc>
                <a:spcPts val="1800"/>
              </a:lnSpc>
              <a:buNone/>
            </a:pPr>
            <a:r>
              <a:rPr lang="en-CA" dirty="0">
                <a:solidFill>
                  <a:srgbClr val="000000"/>
                </a:solidFill>
              </a:rPr>
              <a:t>Organizations tend to adopt a project mentality when it comes to data quality instead of taking the strategic approach that would be all-around more beneficial in the long term.</a:t>
            </a: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prstGeom prst="rect">
            <a:avLst/>
          </a:prstGeom>
        </p:spPr>
        <p:txBody>
          <a:bodyPr/>
          <a:lstStyle/>
          <a:p>
            <a:pPr marL="0" indent="0">
              <a:lnSpc>
                <a:spcPts val="1800"/>
              </a:lnSpc>
              <a:buNone/>
            </a:pPr>
            <a:r>
              <a:rPr lang="en-CA" dirty="0">
                <a:solidFill>
                  <a:srgbClr val="000000"/>
                </a:solidFill>
              </a:rPr>
              <a:t>Address the root causes of your data </a:t>
            </a:r>
            <a:r>
              <a:rPr lang="en-CA" dirty="0"/>
              <a:t>q</a:t>
            </a:r>
            <a:r>
              <a:rPr lang="en-CA" dirty="0">
                <a:solidFill>
                  <a:srgbClr val="000000"/>
                </a:solidFill>
              </a:rPr>
              <a:t>uality issues by forming a viable data quality program.</a:t>
            </a:r>
          </a:p>
          <a:p>
            <a:pPr>
              <a:lnSpc>
                <a:spcPts val="1800"/>
              </a:lnSpc>
            </a:pPr>
            <a:r>
              <a:rPr lang="en-CA" dirty="0">
                <a:solidFill>
                  <a:srgbClr val="000000"/>
                </a:solidFill>
              </a:rPr>
              <a:t>Be familiar with your organization’s data environment and business landscape.</a:t>
            </a:r>
          </a:p>
          <a:p>
            <a:pPr>
              <a:lnSpc>
                <a:spcPts val="1800"/>
              </a:lnSpc>
            </a:pPr>
            <a:r>
              <a:rPr lang="en-CA" dirty="0">
                <a:solidFill>
                  <a:srgbClr val="000000"/>
                </a:solidFill>
              </a:rPr>
              <a:t>Prioritize business use cases for data quality fixes.</a:t>
            </a:r>
          </a:p>
          <a:p>
            <a:pPr>
              <a:lnSpc>
                <a:spcPts val="1800"/>
              </a:lnSpc>
            </a:pPr>
            <a:r>
              <a:rPr lang="en-CA" dirty="0">
                <a:solidFill>
                  <a:srgbClr val="000000"/>
                </a:solidFill>
              </a:rPr>
              <a:t>Fixing data quality issues at the root cause to ensure a proper foundation for your data to flow.</a:t>
            </a:r>
          </a:p>
          <a:p>
            <a:pPr marL="0" indent="0">
              <a:lnSpc>
                <a:spcPts val="1800"/>
              </a:lnSpc>
              <a:buNone/>
            </a:pPr>
            <a:r>
              <a:rPr lang="en-CA" dirty="0">
                <a:solidFill>
                  <a:srgbClr val="000000"/>
                </a:solidFill>
              </a:rPr>
              <a:t>It is important to sustain best practices and grow your data quality program.</a:t>
            </a:r>
          </a:p>
          <a:p>
            <a:pPr marL="0" indent="0">
              <a:lnSpc>
                <a:spcPts val="1800"/>
              </a:lnSpc>
              <a:buNone/>
            </a:pP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189834"/>
            <a:ext cx="11487081" cy="1138145"/>
            <a:chOff x="6353842" y="3127248"/>
            <a:chExt cx="3887438" cy="1791082"/>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791082"/>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panose="02000000000000000000" pitchFamily="2" charset="0"/>
                  <a:ea typeface="Roboto Condensed Light" panose="02000000000000000000" pitchFamily="2" charset="0"/>
                </a:rPr>
                <a:t>Fix data quality issues as close as possible to the source of data while understanding that business use cases will each have different requirements and expectations from data quality.</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1583145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9F849E3-958A-AE4B-AD2E-2927DBB4C8F2}"/>
              </a:ext>
            </a:extLst>
          </p:cNvPr>
          <p:cNvSpPr/>
          <p:nvPr/>
        </p:nvSpPr>
        <p:spPr>
          <a:xfrm>
            <a:off x="0" y="1819469"/>
            <a:ext cx="12193588" cy="450851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Text Placeholder 23">
            <a:extLst>
              <a:ext uri="{FF2B5EF4-FFF2-40B4-BE49-F238E27FC236}">
                <a16:creationId xmlns:a16="http://schemas.microsoft.com/office/drawing/2014/main" id="{1A6E38B5-D8C2-E241-8738-63018B4D1A7C}"/>
              </a:ext>
            </a:extLst>
          </p:cNvPr>
          <p:cNvSpPr>
            <a:spLocks noGrp="1"/>
          </p:cNvSpPr>
          <p:nvPr>
            <p:ph type="body" sz="quarter" idx="11"/>
          </p:nvPr>
        </p:nvSpPr>
        <p:spPr>
          <a:xfrm>
            <a:off x="399033" y="2206099"/>
            <a:ext cx="2729749" cy="460704"/>
          </a:xfrm>
        </p:spPr>
        <p:txBody>
          <a:bodyPr/>
          <a:lstStyle/>
          <a:p>
            <a:r>
              <a:rPr lang="en-US" dirty="0"/>
              <a:t>Data enables your organization to make decisions.</a:t>
            </a: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11267190" cy="1130188"/>
          </a:xfrm>
        </p:spPr>
        <p:txBody>
          <a:bodyPr/>
          <a:lstStyle/>
          <a:p>
            <a:r>
              <a:rPr lang="en-CA" dirty="0"/>
              <a:t>Data is the </a:t>
            </a:r>
            <a:r>
              <a:rPr lang="en-CA" b="1" dirty="0">
                <a:solidFill>
                  <a:schemeClr val="accent2"/>
                </a:solidFill>
              </a:rPr>
              <a:t>foundation</a:t>
            </a:r>
            <a:r>
              <a:rPr lang="en-CA" dirty="0">
                <a:solidFill>
                  <a:schemeClr val="accent2"/>
                </a:solidFill>
              </a:rPr>
              <a:t> </a:t>
            </a:r>
            <a:r>
              <a:rPr lang="en-CA" dirty="0"/>
              <a:t>of your organization’s knowledge</a:t>
            </a:r>
            <a:endParaRPr lang="en-US" dirty="0">
              <a:solidFill>
                <a:srgbClr val="2576B7"/>
              </a:solidFill>
            </a:endParaRPr>
          </a:p>
        </p:txBody>
      </p:sp>
      <p:sp>
        <p:nvSpPr>
          <p:cNvPr id="2" name="Text Placeholder 1">
            <a:extLst>
              <a:ext uri="{FF2B5EF4-FFF2-40B4-BE49-F238E27FC236}">
                <a16:creationId xmlns:a16="http://schemas.microsoft.com/office/drawing/2014/main" id="{BF97A1CA-3064-1C45-82E4-E03EE6BD1911}"/>
              </a:ext>
            </a:extLst>
          </p:cNvPr>
          <p:cNvSpPr>
            <a:spLocks noGrp="1"/>
          </p:cNvSpPr>
          <p:nvPr>
            <p:ph type="body" sz="quarter" idx="33"/>
          </p:nvPr>
        </p:nvSpPr>
        <p:spPr>
          <a:xfrm>
            <a:off x="394167" y="3382328"/>
            <a:ext cx="2724789" cy="2384898"/>
          </a:xfrm>
        </p:spPr>
        <p:txBody>
          <a:bodyPr/>
          <a:lstStyle/>
          <a:p>
            <a:pPr marL="0" indent="0">
              <a:buNone/>
            </a:pPr>
            <a:r>
              <a:rPr lang="en-US" dirty="0"/>
              <a:t>Reliable data is needed to facilitate data consumers at all levels of the enterprise.  </a:t>
            </a:r>
          </a:p>
          <a:p>
            <a:pPr marL="0" indent="0">
              <a:buNone/>
            </a:pPr>
            <a:r>
              <a:rPr lang="en-US" dirty="0"/>
              <a:t>Insights, knowledge, and information are needed to inform operational, tactical, and strategic decision-making processes. Data and information are needed to manage the business and empower business processes such as billing, customer touchpoints, and fulfillment.</a:t>
            </a:r>
          </a:p>
        </p:txBody>
      </p:sp>
      <p:sp>
        <p:nvSpPr>
          <p:cNvPr id="13" name="TextBox 12">
            <a:extLst>
              <a:ext uri="{FF2B5EF4-FFF2-40B4-BE49-F238E27FC236}">
                <a16:creationId xmlns:a16="http://schemas.microsoft.com/office/drawing/2014/main" id="{FF4E92FA-6C75-1147-B331-CACBCA24F696}"/>
              </a:ext>
            </a:extLst>
          </p:cNvPr>
          <p:cNvSpPr txBox="1"/>
          <p:nvPr/>
        </p:nvSpPr>
        <p:spPr>
          <a:xfrm>
            <a:off x="3567159" y="2766775"/>
            <a:ext cx="2343150" cy="307777"/>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2576B7"/>
                </a:solidFill>
                <a:effectLst/>
                <a:uLnTx/>
                <a:uFillTx/>
                <a:latin typeface="Montserrat" pitchFamily="2" charset="77"/>
                <a:ea typeface="+mn-ea"/>
                <a:cs typeface="Arial Narrow"/>
              </a:rPr>
              <a:t>Raw Data</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3803048" y="3582460"/>
            <a:ext cx="8028171" cy="105402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000"/>
              </a:lnSpc>
            </a:pPr>
            <a:r>
              <a:rPr lang="en-US" dirty="0">
                <a:latin typeface="Montserrat" panose="00000500000000000000" pitchFamily="2" charset="0"/>
              </a:rPr>
              <a:t>Data should be at the </a:t>
            </a:r>
            <a:r>
              <a:rPr lang="en-US" b="1" dirty="0">
                <a:latin typeface="Montserrat" panose="00000500000000000000" pitchFamily="2" charset="0"/>
              </a:rPr>
              <a:t>foundation</a:t>
            </a:r>
            <a:r>
              <a:rPr lang="en-US" dirty="0">
                <a:latin typeface="Montserrat" panose="00000500000000000000" pitchFamily="2" charset="0"/>
              </a:rPr>
              <a:t> of your organization’s evolution. The transformational insights that executives are constantly seeking can be uncovered with a data quality practice that makes high-quality, trustworthy information readily available to the business users who need it.</a:t>
            </a:r>
          </a:p>
        </p:txBody>
      </p:sp>
      <p:sp>
        <p:nvSpPr>
          <p:cNvPr id="20" name="TextBox 19">
            <a:extLst>
              <a:ext uri="{FF2B5EF4-FFF2-40B4-BE49-F238E27FC236}">
                <a16:creationId xmlns:a16="http://schemas.microsoft.com/office/drawing/2014/main" id="{CB7857C9-1C1B-F046-B227-979B5CD23703}"/>
              </a:ext>
            </a:extLst>
          </p:cNvPr>
          <p:cNvSpPr txBox="1"/>
          <p:nvPr/>
        </p:nvSpPr>
        <p:spPr>
          <a:xfrm>
            <a:off x="6503242" y="2766775"/>
            <a:ext cx="2343150" cy="615553"/>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2576B7"/>
                </a:solidFill>
                <a:effectLst/>
                <a:uLnTx/>
                <a:uFillTx/>
                <a:latin typeface="Montserrat" pitchFamily="2" charset="77"/>
                <a:ea typeface="+mn-ea"/>
                <a:cs typeface="Arial Narrow"/>
              </a:rPr>
              <a:t>Business Information</a:t>
            </a:r>
          </a:p>
        </p:txBody>
      </p:sp>
      <p:sp>
        <p:nvSpPr>
          <p:cNvPr id="22" name="TextBox 21">
            <a:extLst>
              <a:ext uri="{FF2B5EF4-FFF2-40B4-BE49-F238E27FC236}">
                <a16:creationId xmlns:a16="http://schemas.microsoft.com/office/drawing/2014/main" id="{54A60402-4C28-C04F-8515-F977FE5E8C9C}"/>
              </a:ext>
            </a:extLst>
          </p:cNvPr>
          <p:cNvSpPr txBox="1"/>
          <p:nvPr/>
        </p:nvSpPr>
        <p:spPr>
          <a:xfrm>
            <a:off x="9360744" y="2766775"/>
            <a:ext cx="2343150" cy="615553"/>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2576B7"/>
                </a:solidFill>
                <a:effectLst/>
                <a:uLnTx/>
                <a:uFillTx/>
                <a:latin typeface="Montserrat" pitchFamily="2" charset="77"/>
                <a:ea typeface="+mn-ea"/>
                <a:cs typeface="Arial Narrow"/>
              </a:rPr>
              <a:t>Actionable Insights</a:t>
            </a:r>
          </a:p>
        </p:txBody>
      </p:sp>
      <p:grpSp>
        <p:nvGrpSpPr>
          <p:cNvPr id="17" name="Group 16">
            <a:extLst>
              <a:ext uri="{FF2B5EF4-FFF2-40B4-BE49-F238E27FC236}">
                <a16:creationId xmlns:a16="http://schemas.microsoft.com/office/drawing/2014/main" id="{A17DD065-29D5-4211-BA2A-FF24F2F39571}"/>
              </a:ext>
            </a:extLst>
          </p:cNvPr>
          <p:cNvGrpSpPr/>
          <p:nvPr/>
        </p:nvGrpSpPr>
        <p:grpSpPr>
          <a:xfrm>
            <a:off x="4285574" y="2078496"/>
            <a:ext cx="996042" cy="562528"/>
            <a:chOff x="572592" y="4815048"/>
            <a:chExt cx="1652330" cy="1002830"/>
          </a:xfrm>
        </p:grpSpPr>
        <p:grpSp>
          <p:nvGrpSpPr>
            <p:cNvPr id="19" name="Group 18">
              <a:extLst>
                <a:ext uri="{FF2B5EF4-FFF2-40B4-BE49-F238E27FC236}">
                  <a16:creationId xmlns:a16="http://schemas.microsoft.com/office/drawing/2014/main" id="{54F2185B-07E9-4C8F-B6C3-DE61A5C6E119}"/>
                </a:ext>
              </a:extLst>
            </p:cNvPr>
            <p:cNvGrpSpPr/>
            <p:nvPr/>
          </p:nvGrpSpPr>
          <p:grpSpPr>
            <a:xfrm>
              <a:off x="572592" y="5173877"/>
              <a:ext cx="1646548" cy="644001"/>
              <a:chOff x="611109" y="2272419"/>
              <a:chExt cx="2103418" cy="994373"/>
            </a:xfrm>
          </p:grpSpPr>
          <p:cxnSp>
            <p:nvCxnSpPr>
              <p:cNvPr id="35" name="Straight Connector 34">
                <a:extLst>
                  <a:ext uri="{FF2B5EF4-FFF2-40B4-BE49-F238E27FC236}">
                    <a16:creationId xmlns:a16="http://schemas.microsoft.com/office/drawing/2014/main" id="{4E50F9AB-1070-44CC-BA7E-4D4DDB38C228}"/>
                  </a:ext>
                </a:extLst>
              </p:cNvPr>
              <p:cNvCxnSpPr/>
              <p:nvPr/>
            </p:nvCxnSpPr>
            <p:spPr>
              <a:xfrm>
                <a:off x="624689" y="2272420"/>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5B516B5-1606-4910-A47D-1A69CF2D0FC4}"/>
                  </a:ext>
                </a:extLst>
              </p:cNvPr>
              <p:cNvSpPr/>
              <p:nvPr/>
            </p:nvSpPr>
            <p:spPr>
              <a:xfrm>
                <a:off x="751437" y="2272420"/>
                <a:ext cx="325926" cy="452673"/>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7" name="Straight Connector 36">
                <a:extLst>
                  <a:ext uri="{FF2B5EF4-FFF2-40B4-BE49-F238E27FC236}">
                    <a16:creationId xmlns:a16="http://schemas.microsoft.com/office/drawing/2014/main" id="{4486D17C-54C9-4699-B51A-1EE2CFBADD4D}"/>
                  </a:ext>
                </a:extLst>
              </p:cNvPr>
              <p:cNvCxnSpPr/>
              <p:nvPr/>
            </p:nvCxnSpPr>
            <p:spPr>
              <a:xfrm>
                <a:off x="1211654" y="2272420"/>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CE24A140-283E-419B-9E60-F57EB43A0CD7}"/>
                  </a:ext>
                </a:extLst>
              </p:cNvPr>
              <p:cNvSpPr/>
              <p:nvPr/>
            </p:nvSpPr>
            <p:spPr>
              <a:xfrm>
                <a:off x="1514945" y="2272419"/>
                <a:ext cx="325926" cy="452673"/>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9" name="Straight Connector 38">
                <a:extLst>
                  <a:ext uri="{FF2B5EF4-FFF2-40B4-BE49-F238E27FC236}">
                    <a16:creationId xmlns:a16="http://schemas.microsoft.com/office/drawing/2014/main" id="{8C122C49-A880-4F40-932C-EADA2A8C0CB0}"/>
                  </a:ext>
                </a:extLst>
              </p:cNvPr>
              <p:cNvCxnSpPr/>
              <p:nvPr/>
            </p:nvCxnSpPr>
            <p:spPr>
              <a:xfrm>
                <a:off x="1364054" y="2272420"/>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51473B-1523-4D4C-ADBE-1BA57E881063}"/>
                  </a:ext>
                </a:extLst>
              </p:cNvPr>
              <p:cNvCxnSpPr/>
              <p:nvPr/>
            </p:nvCxnSpPr>
            <p:spPr>
              <a:xfrm>
                <a:off x="1964599" y="2272419"/>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BA142E55-335F-41A0-94A4-491285AA858E}"/>
                  </a:ext>
                </a:extLst>
              </p:cNvPr>
              <p:cNvSpPr/>
              <p:nvPr/>
            </p:nvSpPr>
            <p:spPr>
              <a:xfrm>
                <a:off x="2091347" y="2272419"/>
                <a:ext cx="325926" cy="452673"/>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42" name="Straight Connector 41">
                <a:extLst>
                  <a:ext uri="{FF2B5EF4-FFF2-40B4-BE49-F238E27FC236}">
                    <a16:creationId xmlns:a16="http://schemas.microsoft.com/office/drawing/2014/main" id="{96B42D0B-E9B9-407D-8A42-AD1F43E3509C}"/>
                  </a:ext>
                </a:extLst>
              </p:cNvPr>
              <p:cNvCxnSpPr/>
              <p:nvPr/>
            </p:nvCxnSpPr>
            <p:spPr>
              <a:xfrm>
                <a:off x="2542511" y="2272419"/>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987B176-9AAE-4FF5-9BEA-F5C15F82D4B2}"/>
                  </a:ext>
                </a:extLst>
              </p:cNvPr>
              <p:cNvCxnSpPr/>
              <p:nvPr/>
            </p:nvCxnSpPr>
            <p:spPr>
              <a:xfrm>
                <a:off x="611109" y="2814119"/>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E9035E52-94EE-46B9-8D30-F4E903B1E824}"/>
                  </a:ext>
                </a:extLst>
              </p:cNvPr>
              <p:cNvSpPr/>
              <p:nvPr/>
            </p:nvSpPr>
            <p:spPr>
              <a:xfrm>
                <a:off x="914400" y="2814118"/>
                <a:ext cx="325926" cy="452673"/>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45" name="Straight Connector 44">
                <a:extLst>
                  <a:ext uri="{FF2B5EF4-FFF2-40B4-BE49-F238E27FC236}">
                    <a16:creationId xmlns:a16="http://schemas.microsoft.com/office/drawing/2014/main" id="{3CC508CF-75B5-40F2-809C-D8345BE0E53C}"/>
                  </a:ext>
                </a:extLst>
              </p:cNvPr>
              <p:cNvCxnSpPr/>
              <p:nvPr/>
            </p:nvCxnSpPr>
            <p:spPr>
              <a:xfrm>
                <a:off x="763509" y="2814119"/>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41DFF4E-74E9-495C-AB66-DBD5A283A133}"/>
                  </a:ext>
                </a:extLst>
              </p:cNvPr>
              <p:cNvCxnSpPr/>
              <p:nvPr/>
            </p:nvCxnSpPr>
            <p:spPr>
              <a:xfrm>
                <a:off x="1364054" y="2814118"/>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1FF232B-7A79-4A2D-B3A8-38C84D472E19}"/>
                  </a:ext>
                </a:extLst>
              </p:cNvPr>
              <p:cNvCxnSpPr/>
              <p:nvPr/>
            </p:nvCxnSpPr>
            <p:spPr>
              <a:xfrm>
                <a:off x="1498345" y="2814119"/>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69A10A6-A5BE-4378-B036-5E958F419642}"/>
                  </a:ext>
                </a:extLst>
              </p:cNvPr>
              <p:cNvSpPr/>
              <p:nvPr/>
            </p:nvSpPr>
            <p:spPr>
              <a:xfrm>
                <a:off x="1801636" y="2814118"/>
                <a:ext cx="325926" cy="452673"/>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49" name="Straight Connector 48">
                <a:extLst>
                  <a:ext uri="{FF2B5EF4-FFF2-40B4-BE49-F238E27FC236}">
                    <a16:creationId xmlns:a16="http://schemas.microsoft.com/office/drawing/2014/main" id="{ECA8A174-4D78-4D5F-8C76-1DF9FC7DC9E2}"/>
                  </a:ext>
                </a:extLst>
              </p:cNvPr>
              <p:cNvCxnSpPr/>
              <p:nvPr/>
            </p:nvCxnSpPr>
            <p:spPr>
              <a:xfrm>
                <a:off x="1650745" y="2814119"/>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25C149A-19B7-4FF3-96C3-8E3D004C04C0}"/>
                  </a:ext>
                </a:extLst>
              </p:cNvPr>
              <p:cNvCxnSpPr/>
              <p:nvPr/>
            </p:nvCxnSpPr>
            <p:spPr>
              <a:xfrm>
                <a:off x="2261853" y="2803555"/>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1ADBADF3-C4CE-4EB4-83AA-955381DE17CD}"/>
                  </a:ext>
                </a:extLst>
              </p:cNvPr>
              <p:cNvSpPr/>
              <p:nvPr/>
            </p:nvSpPr>
            <p:spPr>
              <a:xfrm>
                <a:off x="2388601" y="2803555"/>
                <a:ext cx="325926" cy="452673"/>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52" name="Straight Connector 51">
                <a:extLst>
                  <a:ext uri="{FF2B5EF4-FFF2-40B4-BE49-F238E27FC236}">
                    <a16:creationId xmlns:a16="http://schemas.microsoft.com/office/drawing/2014/main" id="{4CC2DA12-FB97-41F1-A447-72F6C4C51020}"/>
                  </a:ext>
                </a:extLst>
              </p:cNvPr>
              <p:cNvCxnSpPr/>
              <p:nvPr/>
            </p:nvCxnSpPr>
            <p:spPr>
              <a:xfrm>
                <a:off x="2687368" y="2272419"/>
                <a:ext cx="0" cy="452673"/>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5FE3DAA8-A0FD-4E38-A700-BCB671235A6D}"/>
                </a:ext>
              </a:extLst>
            </p:cNvPr>
            <p:cNvCxnSpPr/>
            <p:nvPr/>
          </p:nvCxnSpPr>
          <p:spPr>
            <a:xfrm>
              <a:off x="578375" y="4821890"/>
              <a:ext cx="0" cy="29317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19F95600-180D-47E7-9204-AD703CB81A3E}"/>
                </a:ext>
              </a:extLst>
            </p:cNvPr>
            <p:cNvSpPr/>
            <p:nvPr/>
          </p:nvSpPr>
          <p:spPr>
            <a:xfrm>
              <a:off x="815790" y="4821889"/>
              <a:ext cx="255134" cy="293172"/>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8" name="Straight Connector 27">
              <a:extLst>
                <a:ext uri="{FF2B5EF4-FFF2-40B4-BE49-F238E27FC236}">
                  <a16:creationId xmlns:a16="http://schemas.microsoft.com/office/drawing/2014/main" id="{EE284D5C-0A35-425C-8177-D8E53A2A91BC}"/>
                </a:ext>
              </a:extLst>
            </p:cNvPr>
            <p:cNvCxnSpPr/>
            <p:nvPr/>
          </p:nvCxnSpPr>
          <p:spPr>
            <a:xfrm>
              <a:off x="697672" y="4821890"/>
              <a:ext cx="0" cy="29317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3E54F4-D7AB-43D7-A343-5DFE628A7595}"/>
                </a:ext>
              </a:extLst>
            </p:cNvPr>
            <p:cNvCxnSpPr/>
            <p:nvPr/>
          </p:nvCxnSpPr>
          <p:spPr>
            <a:xfrm>
              <a:off x="1167777" y="4821889"/>
              <a:ext cx="0" cy="29317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589E51-C971-4DE8-91E0-77E0F50FE0B1}"/>
                </a:ext>
              </a:extLst>
            </p:cNvPr>
            <p:cNvCxnSpPr/>
            <p:nvPr/>
          </p:nvCxnSpPr>
          <p:spPr>
            <a:xfrm>
              <a:off x="1272900" y="4821890"/>
              <a:ext cx="0" cy="29317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0E74BF86-17D9-4C05-A191-F1A76996CF6F}"/>
                </a:ext>
              </a:extLst>
            </p:cNvPr>
            <p:cNvSpPr/>
            <p:nvPr/>
          </p:nvSpPr>
          <p:spPr>
            <a:xfrm>
              <a:off x="1510315" y="4821889"/>
              <a:ext cx="255134" cy="293172"/>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2" name="Straight Connector 31">
              <a:extLst>
                <a:ext uri="{FF2B5EF4-FFF2-40B4-BE49-F238E27FC236}">
                  <a16:creationId xmlns:a16="http://schemas.microsoft.com/office/drawing/2014/main" id="{4BB258DC-6E0D-4F13-B529-722F45C94422}"/>
                </a:ext>
              </a:extLst>
            </p:cNvPr>
            <p:cNvCxnSpPr/>
            <p:nvPr/>
          </p:nvCxnSpPr>
          <p:spPr>
            <a:xfrm>
              <a:off x="1392197" y="4821890"/>
              <a:ext cx="0" cy="29317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B0ECF57-51EF-4248-8D54-F08D01AD90BA}"/>
                </a:ext>
              </a:extLst>
            </p:cNvPr>
            <p:cNvCxnSpPr/>
            <p:nvPr/>
          </p:nvCxnSpPr>
          <p:spPr>
            <a:xfrm>
              <a:off x="1870571" y="4815048"/>
              <a:ext cx="0" cy="29317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FCF400A-B8D2-46F0-8C6F-FF9E67259E34}"/>
                </a:ext>
              </a:extLst>
            </p:cNvPr>
            <p:cNvSpPr/>
            <p:nvPr/>
          </p:nvSpPr>
          <p:spPr>
            <a:xfrm>
              <a:off x="1969788" y="4815048"/>
              <a:ext cx="255134" cy="293172"/>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53" name="Group 52">
            <a:extLst>
              <a:ext uri="{FF2B5EF4-FFF2-40B4-BE49-F238E27FC236}">
                <a16:creationId xmlns:a16="http://schemas.microsoft.com/office/drawing/2014/main" id="{FBEEA022-AAAD-4829-A401-0A11055581BC}"/>
              </a:ext>
            </a:extLst>
          </p:cNvPr>
          <p:cNvGrpSpPr/>
          <p:nvPr/>
        </p:nvGrpSpPr>
        <p:grpSpPr>
          <a:xfrm>
            <a:off x="7129895" y="2000889"/>
            <a:ext cx="1131169" cy="635000"/>
            <a:chOff x="3095279" y="4884630"/>
            <a:chExt cx="1734812" cy="891130"/>
          </a:xfrm>
        </p:grpSpPr>
        <p:cxnSp>
          <p:nvCxnSpPr>
            <p:cNvPr id="54" name="Straight Connector 53">
              <a:extLst>
                <a:ext uri="{FF2B5EF4-FFF2-40B4-BE49-F238E27FC236}">
                  <a16:creationId xmlns:a16="http://schemas.microsoft.com/office/drawing/2014/main" id="{33D551F8-267F-45A8-ADC3-9EFEE695AADA}"/>
                </a:ext>
              </a:extLst>
            </p:cNvPr>
            <p:cNvCxnSpPr/>
            <p:nvPr/>
          </p:nvCxnSpPr>
          <p:spPr>
            <a:xfrm>
              <a:off x="3231905" y="5517796"/>
              <a:ext cx="1527085"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38AD435-851A-45D5-A328-B4D5610F42D1}"/>
                </a:ext>
              </a:extLst>
            </p:cNvPr>
            <p:cNvCxnSpPr/>
            <p:nvPr/>
          </p:nvCxnSpPr>
          <p:spPr>
            <a:xfrm>
              <a:off x="3231905" y="5300359"/>
              <a:ext cx="1527085"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1C9A3DD-DD65-434A-B5C3-DA0D2B9E1E11}"/>
                </a:ext>
              </a:extLst>
            </p:cNvPr>
            <p:cNvCxnSpPr/>
            <p:nvPr/>
          </p:nvCxnSpPr>
          <p:spPr>
            <a:xfrm>
              <a:off x="3231905" y="5067010"/>
              <a:ext cx="1527085"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601F7005-0A95-4750-A37E-51F3FCFAEFCF}"/>
                </a:ext>
              </a:extLst>
            </p:cNvPr>
            <p:cNvGrpSpPr/>
            <p:nvPr/>
          </p:nvGrpSpPr>
          <p:grpSpPr>
            <a:xfrm>
              <a:off x="3095279" y="4884630"/>
              <a:ext cx="1734812" cy="891130"/>
              <a:chOff x="4537251" y="2258376"/>
              <a:chExt cx="1963137" cy="1008415"/>
            </a:xfrm>
          </p:grpSpPr>
          <p:cxnSp>
            <p:nvCxnSpPr>
              <p:cNvPr id="58" name="Straight Connector 57">
                <a:extLst>
                  <a:ext uri="{FF2B5EF4-FFF2-40B4-BE49-F238E27FC236}">
                    <a16:creationId xmlns:a16="http://schemas.microsoft.com/office/drawing/2014/main" id="{07EFC193-DA4E-4CBB-803B-9C2D26E9B409}"/>
                  </a:ext>
                </a:extLst>
              </p:cNvPr>
              <p:cNvCxnSpPr/>
              <p:nvPr/>
            </p:nvCxnSpPr>
            <p:spPr>
              <a:xfrm>
                <a:off x="4564410" y="2258376"/>
                <a:ext cx="0" cy="100841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510884A-9F0C-414E-BDDA-116DD71A40FA}"/>
                  </a:ext>
                </a:extLst>
              </p:cNvPr>
              <p:cNvCxnSpPr/>
              <p:nvPr/>
            </p:nvCxnSpPr>
            <p:spPr>
              <a:xfrm>
                <a:off x="4537251" y="3266791"/>
                <a:ext cx="1963137"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49ADFAD-DD94-4A4D-9781-C4F9B4DFEA3A}"/>
                  </a:ext>
                </a:extLst>
              </p:cNvPr>
              <p:cNvCxnSpPr/>
              <p:nvPr/>
            </p:nvCxnSpPr>
            <p:spPr>
              <a:xfrm flipV="1">
                <a:off x="4691859" y="2755182"/>
                <a:ext cx="434566" cy="38978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DC60AE-BA2A-4D51-88AD-CCD967BAF182}"/>
                  </a:ext>
                </a:extLst>
              </p:cNvPr>
              <p:cNvCxnSpPr/>
              <p:nvPr/>
            </p:nvCxnSpPr>
            <p:spPr>
              <a:xfrm>
                <a:off x="5111456" y="2760520"/>
                <a:ext cx="191564" cy="214355"/>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12B31A0-C3D7-4546-893B-6A16A538CD7A}"/>
                  </a:ext>
                </a:extLst>
              </p:cNvPr>
              <p:cNvCxnSpPr/>
              <p:nvPr/>
            </p:nvCxnSpPr>
            <p:spPr>
              <a:xfrm flipV="1">
                <a:off x="5264052" y="2533372"/>
                <a:ext cx="528772" cy="4436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97FE5EE-0BC7-45B0-AABF-133149D9CE21}"/>
                  </a:ext>
                </a:extLst>
              </p:cNvPr>
              <p:cNvCxnSpPr/>
              <p:nvPr/>
            </p:nvCxnSpPr>
            <p:spPr>
              <a:xfrm>
                <a:off x="5763127" y="2533478"/>
                <a:ext cx="151654" cy="17585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EC21CA9-974B-4218-A0AA-F0F9CD9ACBBD}"/>
                  </a:ext>
                </a:extLst>
              </p:cNvPr>
              <p:cNvCxnSpPr/>
              <p:nvPr/>
            </p:nvCxnSpPr>
            <p:spPr>
              <a:xfrm flipV="1">
                <a:off x="5882775" y="2258376"/>
                <a:ext cx="554738" cy="46000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grpSp>
      <p:grpSp>
        <p:nvGrpSpPr>
          <p:cNvPr id="65" name="Group 64">
            <a:extLst>
              <a:ext uri="{FF2B5EF4-FFF2-40B4-BE49-F238E27FC236}">
                <a16:creationId xmlns:a16="http://schemas.microsoft.com/office/drawing/2014/main" id="{E5BB5EEB-9BE1-49CB-854A-7F472D0A850E}"/>
              </a:ext>
            </a:extLst>
          </p:cNvPr>
          <p:cNvGrpSpPr/>
          <p:nvPr/>
        </p:nvGrpSpPr>
        <p:grpSpPr>
          <a:xfrm>
            <a:off x="10198800" y="1995409"/>
            <a:ext cx="670918" cy="661377"/>
            <a:chOff x="8673898" y="1241364"/>
            <a:chExt cx="1104846" cy="1104846"/>
          </a:xfrm>
        </p:grpSpPr>
        <p:sp>
          <p:nvSpPr>
            <p:cNvPr id="66" name="Oval 65">
              <a:extLst>
                <a:ext uri="{FF2B5EF4-FFF2-40B4-BE49-F238E27FC236}">
                  <a16:creationId xmlns:a16="http://schemas.microsoft.com/office/drawing/2014/main" id="{B0800D21-16BC-4DB1-AD1D-74D731713B29}"/>
                </a:ext>
              </a:extLst>
            </p:cNvPr>
            <p:cNvSpPr/>
            <p:nvPr/>
          </p:nvSpPr>
          <p:spPr>
            <a:xfrm>
              <a:off x="8673898" y="1241364"/>
              <a:ext cx="1104846" cy="1104846"/>
            </a:xfrm>
            <a:prstGeom prst="ellipse">
              <a:avLst/>
            </a:prstGeom>
            <a:solidFill>
              <a:schemeClr val="accent1"/>
            </a:solidFill>
            <a:ln>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67" name="Picture 66">
              <a:extLst>
                <a:ext uri="{FF2B5EF4-FFF2-40B4-BE49-F238E27FC236}">
                  <a16:creationId xmlns:a16="http://schemas.microsoft.com/office/drawing/2014/main" id="{81E03ED8-13BB-472B-ACBC-42B3BB3C7374}"/>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998379" y="1468162"/>
              <a:ext cx="455889" cy="645843"/>
            </a:xfrm>
            <a:prstGeom prst="rect">
              <a:avLst/>
            </a:prstGeom>
          </p:spPr>
        </p:pic>
      </p:grpSp>
      <p:sp>
        <p:nvSpPr>
          <p:cNvPr id="75" name="Text Placeholder 7">
            <a:extLst>
              <a:ext uri="{FF2B5EF4-FFF2-40B4-BE49-F238E27FC236}">
                <a16:creationId xmlns:a16="http://schemas.microsoft.com/office/drawing/2014/main" id="{B0093A38-708D-417A-8862-DF05049147DA}"/>
              </a:ext>
            </a:extLst>
          </p:cNvPr>
          <p:cNvSpPr txBox="1">
            <a:spLocks/>
          </p:cNvSpPr>
          <p:nvPr/>
        </p:nvSpPr>
        <p:spPr>
          <a:xfrm>
            <a:off x="6209841" y="4937152"/>
            <a:ext cx="3214586" cy="109016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2000"/>
              </a:lnSpc>
            </a:pPr>
            <a:r>
              <a:rPr lang="en-CA" dirty="0">
                <a:latin typeface="Montserrat Medium" pitchFamily="2" charset="77"/>
              </a:rPr>
              <a:t>98% of companies use data to improve customer experience</a:t>
            </a:r>
            <a:r>
              <a:rPr lang="en-CA" dirty="0">
                <a:latin typeface="Montserrat" pitchFamily="2" charset="77"/>
              </a:rPr>
              <a:t>.</a:t>
            </a:r>
          </a:p>
        </p:txBody>
      </p:sp>
      <p:sp>
        <p:nvSpPr>
          <p:cNvPr id="76" name="Text Placeholder 7">
            <a:extLst>
              <a:ext uri="{FF2B5EF4-FFF2-40B4-BE49-F238E27FC236}">
                <a16:creationId xmlns:a16="http://schemas.microsoft.com/office/drawing/2014/main" id="{68297438-75D4-4122-8152-5E17B0AE1FAA}"/>
              </a:ext>
            </a:extLst>
          </p:cNvPr>
          <p:cNvSpPr txBox="1">
            <a:spLocks/>
          </p:cNvSpPr>
          <p:nvPr/>
        </p:nvSpPr>
        <p:spPr>
          <a:xfrm>
            <a:off x="7646358" y="5546994"/>
            <a:ext cx="1761959"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00" dirty="0">
                <a:ea typeface="Roboto Condensed Light" panose="02000000000000000000" pitchFamily="2" charset="0"/>
              </a:rPr>
              <a:t>Source: Experian Data Quality, 2019</a:t>
            </a:r>
          </a:p>
        </p:txBody>
      </p:sp>
      <p:grpSp>
        <p:nvGrpSpPr>
          <p:cNvPr id="9" name="Group 8">
            <a:extLst>
              <a:ext uri="{FF2B5EF4-FFF2-40B4-BE49-F238E27FC236}">
                <a16:creationId xmlns:a16="http://schemas.microsoft.com/office/drawing/2014/main" id="{DCBEAF20-93F8-48E5-92BC-C992F70C75E6}"/>
              </a:ext>
            </a:extLst>
          </p:cNvPr>
          <p:cNvGrpSpPr/>
          <p:nvPr/>
        </p:nvGrpSpPr>
        <p:grpSpPr>
          <a:xfrm>
            <a:off x="4841658" y="4617368"/>
            <a:ext cx="2068452" cy="1640750"/>
            <a:chOff x="2072861" y="4788346"/>
            <a:chExt cx="2548782" cy="1920968"/>
          </a:xfrm>
        </p:grpSpPr>
        <p:graphicFrame>
          <p:nvGraphicFramePr>
            <p:cNvPr id="77" name="Chart 76">
              <a:extLst>
                <a:ext uri="{FF2B5EF4-FFF2-40B4-BE49-F238E27FC236}">
                  <a16:creationId xmlns:a16="http://schemas.microsoft.com/office/drawing/2014/main" id="{5299F201-E9C9-43C4-81FC-482887A327FC}"/>
                </a:ext>
              </a:extLst>
            </p:cNvPr>
            <p:cNvGraphicFramePr/>
            <p:nvPr/>
          </p:nvGraphicFramePr>
          <p:xfrm>
            <a:off x="2072861" y="4788346"/>
            <a:ext cx="2548782" cy="1920968"/>
          </p:xfrm>
          <a:graphic>
            <a:graphicData uri="http://schemas.openxmlformats.org/drawingml/2006/chart">
              <c:chart xmlns:c="http://schemas.openxmlformats.org/drawingml/2006/chart" xmlns:r="http://schemas.openxmlformats.org/officeDocument/2006/relationships" r:id="rId4"/>
            </a:graphicData>
          </a:graphic>
        </p:graphicFrame>
        <p:sp>
          <p:nvSpPr>
            <p:cNvPr id="78" name="TextBox 77">
              <a:extLst>
                <a:ext uri="{FF2B5EF4-FFF2-40B4-BE49-F238E27FC236}">
                  <a16:creationId xmlns:a16="http://schemas.microsoft.com/office/drawing/2014/main" id="{49B66220-7932-4039-90E4-57F081FFFBF3}"/>
                </a:ext>
              </a:extLst>
            </p:cNvPr>
            <p:cNvSpPr txBox="1"/>
            <p:nvPr/>
          </p:nvSpPr>
          <p:spPr>
            <a:xfrm>
              <a:off x="2426114" y="5635484"/>
              <a:ext cx="1824149" cy="336185"/>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99D47"/>
                  </a:solidFill>
                  <a:latin typeface="Exo" panose="02000503000000000000" pitchFamily="2" charset="77"/>
                  <a:cs typeface="Arial Narrow"/>
                </a:rPr>
                <a:t>98%</a:t>
              </a:r>
            </a:p>
          </p:txBody>
        </p:sp>
      </p:grpSp>
      <p:sp>
        <p:nvSpPr>
          <p:cNvPr id="5" name="Rectangle 4">
            <a:extLst>
              <a:ext uri="{FF2B5EF4-FFF2-40B4-BE49-F238E27FC236}">
                <a16:creationId xmlns:a16="http://schemas.microsoft.com/office/drawing/2014/main" id="{74C39223-AF0B-46C2-B801-2F8183805837}"/>
              </a:ext>
            </a:extLst>
          </p:cNvPr>
          <p:cNvSpPr/>
          <p:nvPr/>
        </p:nvSpPr>
        <p:spPr>
          <a:xfrm>
            <a:off x="217714" y="2055222"/>
            <a:ext cx="3232271" cy="39720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1288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F165AE-F9DB-4E16-BB3D-25DFEE6A838C}"/>
              </a:ext>
            </a:extLst>
          </p:cNvPr>
          <p:cNvSpPr txBox="1"/>
          <p:nvPr/>
        </p:nvSpPr>
        <p:spPr>
          <a:xfrm>
            <a:off x="650726" y="2790669"/>
            <a:ext cx="562708" cy="304800"/>
          </a:xfrm>
          <a:prstGeom prst="rect">
            <a:avLst/>
          </a:prstGeom>
        </p:spPr>
        <p:txBody>
          <a:bodyPr wrap="square" lIns="0" tIns="0" rIns="0" bIns="0" numCol="1" spcCol="360000" rtlCol="0">
            <a:noAutofit/>
          </a:bodyPr>
          <a:lstStyle/>
          <a:p>
            <a:pPr algn="ctr">
              <a:lnSpc>
                <a:spcPct val="110000"/>
              </a:lnSpc>
              <a:tabLst/>
            </a:pPr>
            <a:r>
              <a:rPr lang="en-US" sz="1200" dirty="0">
                <a:ea typeface="Roboto Condensed Light" panose="02000000000000000000" pitchFamily="2" charset="0"/>
              </a:rPr>
              <a:t>CRM</a:t>
            </a:r>
            <a:endParaRPr lang="en-CA" sz="1200" dirty="0" err="1">
              <a:ea typeface="Roboto Condensed Light" panose="02000000000000000000" pitchFamily="2" charset="0"/>
            </a:endParaRPr>
          </a:p>
        </p:txBody>
      </p:sp>
      <p:sp>
        <p:nvSpPr>
          <p:cNvPr id="6" name="TextBox 5">
            <a:extLst>
              <a:ext uri="{FF2B5EF4-FFF2-40B4-BE49-F238E27FC236}">
                <a16:creationId xmlns:a16="http://schemas.microsoft.com/office/drawing/2014/main" id="{808990E4-7E79-4050-98B9-C9856509493A}"/>
              </a:ext>
            </a:extLst>
          </p:cNvPr>
          <p:cNvSpPr txBox="1"/>
          <p:nvPr/>
        </p:nvSpPr>
        <p:spPr>
          <a:xfrm>
            <a:off x="656610" y="3391827"/>
            <a:ext cx="562708" cy="304800"/>
          </a:xfrm>
          <a:prstGeom prst="rect">
            <a:avLst/>
          </a:prstGeom>
        </p:spPr>
        <p:txBody>
          <a:bodyPr wrap="square" lIns="0" tIns="0" rIns="0" bIns="0" numCol="1" spcCol="360000" rtlCol="0">
            <a:noAutofit/>
          </a:bodyPr>
          <a:lstStyle/>
          <a:p>
            <a:pPr algn="ctr">
              <a:lnSpc>
                <a:spcPct val="110000"/>
              </a:lnSpc>
              <a:tabLst/>
            </a:pPr>
            <a:r>
              <a:rPr lang="en-US" sz="1200" dirty="0">
                <a:solidFill>
                  <a:schemeClr val="tx1">
                    <a:lumMod val="50000"/>
                  </a:schemeClr>
                </a:solidFill>
                <a:ea typeface="Roboto Condensed Light" panose="02000000000000000000" pitchFamily="2" charset="0"/>
              </a:rPr>
              <a:t>ERP</a:t>
            </a:r>
            <a:endParaRPr lang="en-CA" sz="1200" dirty="0" err="1">
              <a:solidFill>
                <a:schemeClr val="tx1">
                  <a:lumMod val="50000"/>
                </a:schemeClr>
              </a:solidFill>
              <a:ea typeface="Roboto Condensed Light" panose="02000000000000000000" pitchFamily="2" charset="0"/>
            </a:endParaRPr>
          </a:p>
        </p:txBody>
      </p:sp>
      <p:sp>
        <p:nvSpPr>
          <p:cNvPr id="8" name="TextBox 7">
            <a:extLst>
              <a:ext uri="{FF2B5EF4-FFF2-40B4-BE49-F238E27FC236}">
                <a16:creationId xmlns:a16="http://schemas.microsoft.com/office/drawing/2014/main" id="{7BB77372-8995-48B0-9FE9-F8DB18FFAC79}"/>
              </a:ext>
            </a:extLst>
          </p:cNvPr>
          <p:cNvSpPr txBox="1"/>
          <p:nvPr/>
        </p:nvSpPr>
        <p:spPr>
          <a:xfrm>
            <a:off x="466260" y="4028724"/>
            <a:ext cx="880694" cy="336866"/>
          </a:xfrm>
          <a:prstGeom prst="rect">
            <a:avLst/>
          </a:prstGeom>
        </p:spPr>
        <p:txBody>
          <a:bodyPr wrap="square" lIns="0" tIns="0" rIns="0" bIns="0" numCol="1" spcCol="360000" rtlCol="0">
            <a:noAutofit/>
          </a:bodyPr>
          <a:lstStyle/>
          <a:p>
            <a:pPr>
              <a:lnSpc>
                <a:spcPct val="110000"/>
              </a:lnSpc>
            </a:pPr>
            <a:r>
              <a:rPr lang="en-US" sz="1200" dirty="0">
                <a:solidFill>
                  <a:schemeClr val="tx1">
                    <a:lumMod val="50000"/>
                  </a:schemeClr>
                </a:solidFill>
                <a:ea typeface="Roboto Condensed Light" panose="02000000000000000000" pitchFamily="2" charset="0"/>
              </a:rPr>
              <a:t>Applications</a:t>
            </a:r>
          </a:p>
        </p:txBody>
      </p:sp>
      <p:sp>
        <p:nvSpPr>
          <p:cNvPr id="14" name="TextBox 13">
            <a:extLst>
              <a:ext uri="{FF2B5EF4-FFF2-40B4-BE49-F238E27FC236}">
                <a16:creationId xmlns:a16="http://schemas.microsoft.com/office/drawing/2014/main" id="{4857B76E-7AAA-42C3-A090-92E160CC3C40}"/>
              </a:ext>
            </a:extLst>
          </p:cNvPr>
          <p:cNvSpPr txBox="1"/>
          <p:nvPr/>
        </p:nvSpPr>
        <p:spPr>
          <a:xfrm>
            <a:off x="700737" y="4872975"/>
            <a:ext cx="841786" cy="304800"/>
          </a:xfrm>
          <a:prstGeom prst="rect">
            <a:avLst/>
          </a:prstGeom>
        </p:spPr>
        <p:txBody>
          <a:bodyPr wrap="square" lIns="0" tIns="0" rIns="0" bIns="0" numCol="1" spcCol="360000" rtlCol="0">
            <a:noAutofit/>
          </a:bodyPr>
          <a:lstStyle/>
          <a:p>
            <a:pPr>
              <a:lnSpc>
                <a:spcPct val="110000"/>
              </a:lnSpc>
            </a:pPr>
            <a:r>
              <a:rPr lang="en-US" sz="1200" dirty="0">
                <a:solidFill>
                  <a:schemeClr val="tx1">
                    <a:lumMod val="50000"/>
                  </a:schemeClr>
                </a:solidFill>
                <a:ea typeface="Roboto Condensed Light" panose="02000000000000000000" pitchFamily="2" charset="0"/>
              </a:rPr>
              <a:t>IoT devices</a:t>
            </a:r>
          </a:p>
        </p:txBody>
      </p:sp>
      <p:pic>
        <p:nvPicPr>
          <p:cNvPr id="15" name="Picture 4" descr="iot platform companies">
            <a:extLst>
              <a:ext uri="{FF2B5EF4-FFF2-40B4-BE49-F238E27FC236}">
                <a16:creationId xmlns:a16="http://schemas.microsoft.com/office/drawing/2014/main" id="{3A65B75C-9D6B-44F5-943D-37F280AAD2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2524" y="4648486"/>
            <a:ext cx="645127" cy="64512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DDEFB1-92AA-4B54-A31E-70FA36A92B45}"/>
              </a:ext>
            </a:extLst>
          </p:cNvPr>
          <p:cNvSpPr txBox="1"/>
          <p:nvPr/>
        </p:nvSpPr>
        <p:spPr>
          <a:xfrm>
            <a:off x="520265" y="5490737"/>
            <a:ext cx="981808" cy="381695"/>
          </a:xfrm>
          <a:prstGeom prst="rect">
            <a:avLst/>
          </a:prstGeom>
        </p:spPr>
        <p:txBody>
          <a:bodyPr wrap="square" lIns="0" tIns="0" rIns="0" bIns="0" numCol="1" spcCol="360000" rtlCol="0">
            <a:noAutofit/>
          </a:bodyPr>
          <a:lstStyle/>
          <a:p>
            <a:pPr algn="ctr">
              <a:lnSpc>
                <a:spcPct val="110000"/>
              </a:lnSpc>
            </a:pPr>
            <a:r>
              <a:rPr lang="pt-BR" sz="1200" dirty="0">
                <a:solidFill>
                  <a:schemeClr val="tx1">
                    <a:lumMod val="50000"/>
                  </a:schemeClr>
                </a:solidFill>
                <a:ea typeface="Roboto Condensed Light" panose="02000000000000000000" pitchFamily="2" charset="0"/>
              </a:rPr>
              <a:t>External data feeds</a:t>
            </a:r>
          </a:p>
        </p:txBody>
      </p:sp>
      <p:pic>
        <p:nvPicPr>
          <p:cNvPr id="17" name="Picture 16">
            <a:extLst>
              <a:ext uri="{FF2B5EF4-FFF2-40B4-BE49-F238E27FC236}">
                <a16:creationId xmlns:a16="http://schemas.microsoft.com/office/drawing/2014/main" id="{4F50649B-E22F-4A65-8EDF-C7E9C0EC982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0073" y="5453714"/>
            <a:ext cx="539704" cy="539704"/>
          </a:xfrm>
          <a:prstGeom prst="rect">
            <a:avLst/>
          </a:prstGeom>
        </p:spPr>
      </p:pic>
      <p:grpSp>
        <p:nvGrpSpPr>
          <p:cNvPr id="31" name="Group 30">
            <a:extLst>
              <a:ext uri="{FF2B5EF4-FFF2-40B4-BE49-F238E27FC236}">
                <a16:creationId xmlns:a16="http://schemas.microsoft.com/office/drawing/2014/main" id="{1E3BB183-FC4C-4DA0-B05B-EC11F11A93E0}"/>
              </a:ext>
            </a:extLst>
          </p:cNvPr>
          <p:cNvGrpSpPr/>
          <p:nvPr/>
        </p:nvGrpSpPr>
        <p:grpSpPr>
          <a:xfrm>
            <a:off x="1345710" y="2698723"/>
            <a:ext cx="789204" cy="405213"/>
            <a:chOff x="2032240" y="2292089"/>
            <a:chExt cx="789204" cy="405213"/>
          </a:xfrm>
        </p:grpSpPr>
        <p:pic>
          <p:nvPicPr>
            <p:cNvPr id="3" name="Picture 2">
              <a:extLst>
                <a:ext uri="{FF2B5EF4-FFF2-40B4-BE49-F238E27FC236}">
                  <a16:creationId xmlns:a16="http://schemas.microsoft.com/office/drawing/2014/main" id="{FE61E357-F6F0-4C08-8B68-F8D81F68C0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40" y="2292089"/>
              <a:ext cx="405213" cy="405213"/>
            </a:xfrm>
            <a:prstGeom prst="rect">
              <a:avLst/>
            </a:prstGeom>
          </p:spPr>
        </p:pic>
        <p:sp>
          <p:nvSpPr>
            <p:cNvPr id="18" name="Flowchart: Magnetic Disk 17">
              <a:extLst>
                <a:ext uri="{FF2B5EF4-FFF2-40B4-BE49-F238E27FC236}">
                  <a16:creationId xmlns:a16="http://schemas.microsoft.com/office/drawing/2014/main" id="{66C0FC65-973A-409C-AE6D-2FB28611B997}"/>
                </a:ext>
              </a:extLst>
            </p:cNvPr>
            <p:cNvSpPr/>
            <p:nvPr/>
          </p:nvSpPr>
          <p:spPr>
            <a:xfrm>
              <a:off x="2505250" y="2329165"/>
              <a:ext cx="316194" cy="316080"/>
            </a:xfrm>
            <a:prstGeom prst="flowChartMagneticDisk">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73FEF803-23D0-4080-A484-D239799A2C68}"/>
              </a:ext>
            </a:extLst>
          </p:cNvPr>
          <p:cNvGrpSpPr/>
          <p:nvPr/>
        </p:nvGrpSpPr>
        <p:grpSpPr>
          <a:xfrm>
            <a:off x="1345201" y="3299881"/>
            <a:ext cx="785145" cy="405213"/>
            <a:chOff x="2032240" y="2813511"/>
            <a:chExt cx="785145" cy="405213"/>
          </a:xfrm>
        </p:grpSpPr>
        <p:pic>
          <p:nvPicPr>
            <p:cNvPr id="5" name="Picture 4">
              <a:extLst>
                <a:ext uri="{FF2B5EF4-FFF2-40B4-BE49-F238E27FC236}">
                  <a16:creationId xmlns:a16="http://schemas.microsoft.com/office/drawing/2014/main" id="{54498869-7E8A-46BE-A433-9E70829DB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40" y="2813511"/>
              <a:ext cx="405213" cy="405213"/>
            </a:xfrm>
            <a:prstGeom prst="rect">
              <a:avLst/>
            </a:prstGeom>
          </p:spPr>
        </p:pic>
        <p:sp>
          <p:nvSpPr>
            <p:cNvPr id="19" name="Flowchart: Magnetic Disk 18">
              <a:extLst>
                <a:ext uri="{FF2B5EF4-FFF2-40B4-BE49-F238E27FC236}">
                  <a16:creationId xmlns:a16="http://schemas.microsoft.com/office/drawing/2014/main" id="{7FE638C6-9E26-487A-A8EC-7DA029DA9081}"/>
                </a:ext>
              </a:extLst>
            </p:cNvPr>
            <p:cNvSpPr/>
            <p:nvPr/>
          </p:nvSpPr>
          <p:spPr>
            <a:xfrm>
              <a:off x="2501191" y="2818009"/>
              <a:ext cx="316194" cy="316080"/>
            </a:xfrm>
            <a:prstGeom prst="flowChartMagneticDisk">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23" name="Hexagon 22">
            <a:extLst>
              <a:ext uri="{FF2B5EF4-FFF2-40B4-BE49-F238E27FC236}">
                <a16:creationId xmlns:a16="http://schemas.microsoft.com/office/drawing/2014/main" id="{AB898271-5C14-404C-8B8F-0D83D6C061B3}"/>
              </a:ext>
            </a:extLst>
          </p:cNvPr>
          <p:cNvSpPr/>
          <p:nvPr/>
        </p:nvSpPr>
        <p:spPr>
          <a:xfrm>
            <a:off x="5863982" y="2539653"/>
            <a:ext cx="1441348" cy="1042332"/>
          </a:xfrm>
          <a:prstGeom prst="hexagon">
            <a:avLst>
              <a:gd name="adj" fmla="val 18505"/>
              <a:gd name="vf" fmla="val 115470"/>
            </a:avLst>
          </a:prstGeom>
          <a:solidFill>
            <a:srgbClr val="0070C0"/>
          </a:solidFill>
          <a:ln w="25400" cap="flat" cmpd="sng" algn="ctr">
            <a:noFill/>
            <a:prstDash val="solid"/>
          </a:ln>
          <a:effectLst/>
        </p:spPr>
        <p:txBody>
          <a:bodyPr lIns="0" tIns="0" rIns="0" bIns="0" rtlCol="0" anchor="ctr"/>
          <a:lstStyle/>
          <a:p>
            <a:pPr algn="ctr" defTabSz="914400"/>
            <a:r>
              <a:rPr lang="en-CA" sz="1200" dirty="0">
                <a:solidFill>
                  <a:schemeClr val="bg1"/>
                </a:solidFill>
              </a:rPr>
              <a:t>Master &amp; Reference Data,</a:t>
            </a:r>
          </a:p>
          <a:p>
            <a:pPr algn="ctr" defTabSz="914400"/>
            <a:r>
              <a:rPr lang="en-CA" sz="1200" dirty="0">
                <a:solidFill>
                  <a:schemeClr val="bg1"/>
                </a:solidFill>
              </a:rPr>
              <a:t>Classifications,</a:t>
            </a:r>
          </a:p>
          <a:p>
            <a:pPr algn="ctr" defTabSz="914400"/>
            <a:r>
              <a:rPr lang="en-CA" sz="1200" kern="0" dirty="0">
                <a:solidFill>
                  <a:schemeClr val="bg1"/>
                </a:solidFill>
              </a:rPr>
              <a:t>Hierarchies</a:t>
            </a:r>
          </a:p>
        </p:txBody>
      </p:sp>
      <p:sp>
        <p:nvSpPr>
          <p:cNvPr id="26" name="Arrow: Up 25">
            <a:extLst>
              <a:ext uri="{FF2B5EF4-FFF2-40B4-BE49-F238E27FC236}">
                <a16:creationId xmlns:a16="http://schemas.microsoft.com/office/drawing/2014/main" id="{8C9C05C2-CBCE-48B9-8E2A-72BE9D62D535}"/>
              </a:ext>
            </a:extLst>
          </p:cNvPr>
          <p:cNvSpPr/>
          <p:nvPr/>
        </p:nvSpPr>
        <p:spPr>
          <a:xfrm flipV="1">
            <a:off x="6213909" y="3632454"/>
            <a:ext cx="828346" cy="259667"/>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ctagon 21">
            <a:extLst>
              <a:ext uri="{FF2B5EF4-FFF2-40B4-BE49-F238E27FC236}">
                <a16:creationId xmlns:a16="http://schemas.microsoft.com/office/drawing/2014/main" id="{F3F65C3C-E75A-4365-B539-236F5C946D6B}"/>
              </a:ext>
            </a:extLst>
          </p:cNvPr>
          <p:cNvSpPr/>
          <p:nvPr/>
        </p:nvSpPr>
        <p:spPr>
          <a:xfrm>
            <a:off x="6079122" y="3958372"/>
            <a:ext cx="1120329" cy="2030616"/>
          </a:xfrm>
          <a:prstGeom prst="octagon">
            <a:avLst>
              <a:gd name="adj" fmla="val 15783"/>
            </a:avLst>
          </a:prstGeom>
          <a:solidFill>
            <a:srgbClr val="0070C0"/>
          </a:solidFill>
          <a:ln w="25400" cap="flat" cmpd="sng" algn="ctr">
            <a:noFill/>
            <a:prstDash val="solid"/>
          </a:ln>
          <a:effectLst/>
        </p:spPr>
        <p:txBody>
          <a:bodyPr lIns="0" tIns="0" rIns="0" bIns="0" rtlCol="0" anchor="ctr"/>
          <a:lstStyle/>
          <a:p>
            <a:pPr lvl="0" algn="ctr" defTabSz="914400">
              <a:spcAft>
                <a:spcPts val="600"/>
              </a:spcAft>
              <a:defRPr/>
            </a:pPr>
            <a:r>
              <a:rPr kumimoji="0" lang="en-US" sz="1200" b="0" i="0" u="none" strike="noStrike" kern="0" cap="none" spc="0" normalizeH="0" baseline="0" noProof="0" dirty="0">
                <a:ln>
                  <a:noFill/>
                </a:ln>
                <a:solidFill>
                  <a:srgbClr val="FFFFFF"/>
                </a:solidFill>
                <a:effectLst/>
                <a:uLnTx/>
                <a:uFillTx/>
                <a:ea typeface="+mn-ea"/>
                <a:cs typeface="+mn-cs"/>
              </a:rPr>
              <a:t>Augmenting and packaging data per use case requirements</a:t>
            </a:r>
            <a:endParaRPr kumimoji="0" lang="en-CA" sz="1200" b="0" i="0" u="none" strike="noStrike" kern="0" cap="none" spc="0" normalizeH="0" baseline="0" noProof="0" dirty="0">
              <a:ln>
                <a:noFill/>
              </a:ln>
              <a:solidFill>
                <a:srgbClr val="FFFFFF"/>
              </a:solidFill>
              <a:effectLst/>
              <a:uLnTx/>
              <a:uFillTx/>
              <a:ea typeface="+mn-ea"/>
              <a:cs typeface="+mn-cs"/>
            </a:endParaRPr>
          </a:p>
        </p:txBody>
      </p:sp>
      <p:sp>
        <p:nvSpPr>
          <p:cNvPr id="20" name="Flowchart: Magnetic Disk 19">
            <a:extLst>
              <a:ext uri="{FF2B5EF4-FFF2-40B4-BE49-F238E27FC236}">
                <a16:creationId xmlns:a16="http://schemas.microsoft.com/office/drawing/2014/main" id="{9D9285C0-DC45-4B94-90CE-917D7F6BBC1F}"/>
              </a:ext>
            </a:extLst>
          </p:cNvPr>
          <p:cNvSpPr/>
          <p:nvPr/>
        </p:nvSpPr>
        <p:spPr>
          <a:xfrm>
            <a:off x="4196823" y="3849786"/>
            <a:ext cx="1131633" cy="2139202"/>
          </a:xfrm>
          <a:prstGeom prst="flowChartMagneticDisk">
            <a:avLst/>
          </a:prstGeom>
          <a:solidFill>
            <a:srgbClr val="29475F"/>
          </a:solidFill>
          <a:ln w="25400" cap="flat" cmpd="sng" algn="ctr">
            <a:solidFill>
              <a:srgbClr val="FFFFFF"/>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i="0" u="none" strike="noStrike" kern="0" cap="none" spc="0" normalizeH="0" baseline="0" noProof="0" dirty="0">
                <a:ln>
                  <a:noFill/>
                </a:ln>
                <a:solidFill>
                  <a:srgbClr val="FFFFFF"/>
                </a:solidFill>
                <a:effectLst/>
                <a:uLnTx/>
                <a:uFillTx/>
                <a:ea typeface="+mn-ea"/>
                <a:cs typeface="+mn-cs"/>
              </a:rPr>
              <a:t>Data Lake </a:t>
            </a:r>
            <a:r>
              <a:rPr lang="en-CA" sz="1200" kern="0" dirty="0">
                <a:solidFill>
                  <a:srgbClr val="FFFFFF"/>
                </a:solidFill>
              </a:rPr>
              <a:t>or </a:t>
            </a:r>
          </a:p>
          <a:p>
            <a:pPr marL="0" marR="0" lvl="0" indent="0" algn="ctr" defTabSz="914400" eaLnBrk="1" fontAlgn="auto" latinLnBrk="0" hangingPunct="1">
              <a:lnSpc>
                <a:spcPct val="100000"/>
              </a:lnSpc>
              <a:spcBef>
                <a:spcPts val="0"/>
              </a:spcBef>
              <a:spcAft>
                <a:spcPts val="0"/>
              </a:spcAft>
              <a:buClrTx/>
              <a:buSzTx/>
              <a:buFontTx/>
              <a:buNone/>
              <a:tabLst/>
              <a:defRPr/>
            </a:pPr>
            <a:r>
              <a:rPr lang="en-CA" sz="1200" kern="0" dirty="0">
                <a:solidFill>
                  <a:schemeClr val="bg1"/>
                </a:solidFill>
              </a:rPr>
              <a:t>Data Warehouse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i="0" u="none" strike="noStrike" kern="0" cap="none" spc="0" normalizeH="0" baseline="0" noProof="0" dirty="0">
                <a:ln>
                  <a:noFill/>
                </a:ln>
                <a:solidFill>
                  <a:srgbClr val="FFFFFF"/>
                </a:solidFill>
                <a:effectLst/>
                <a:uLnTx/>
                <a:uFillTx/>
                <a:ea typeface="+mn-ea"/>
                <a:cs typeface="+mn-cs"/>
              </a:rPr>
              <a:t>(Transaction</a:t>
            </a:r>
            <a:r>
              <a:rPr lang="en-CA" sz="1200" kern="0" dirty="0">
                <a:solidFill>
                  <a:srgbClr val="FFFFFF"/>
                </a:solidFill>
              </a:rPr>
              <a:t>al/ Source </a:t>
            </a:r>
            <a:r>
              <a:rPr kumimoji="0" lang="en-CA" sz="1200" i="0" u="none" strike="noStrike" kern="0" cap="none" spc="0" normalizeH="0" baseline="0" noProof="0" dirty="0">
                <a:ln>
                  <a:noFill/>
                </a:ln>
                <a:solidFill>
                  <a:srgbClr val="FFFFFF"/>
                </a:solidFill>
                <a:effectLst/>
                <a:uLnTx/>
                <a:uFillTx/>
                <a:ea typeface="+mn-ea"/>
                <a:cs typeface="+mn-cs"/>
              </a:rPr>
              <a:t>Data)</a:t>
            </a:r>
          </a:p>
        </p:txBody>
      </p:sp>
      <p:sp>
        <p:nvSpPr>
          <p:cNvPr id="64" name="Rectangle: Rounded Corners 63">
            <a:extLst>
              <a:ext uri="{FF2B5EF4-FFF2-40B4-BE49-F238E27FC236}">
                <a16:creationId xmlns:a16="http://schemas.microsoft.com/office/drawing/2014/main" id="{E0021B17-8F99-4BDE-BE94-D7609C59ACFE}"/>
              </a:ext>
            </a:extLst>
          </p:cNvPr>
          <p:cNvSpPr/>
          <p:nvPr/>
        </p:nvSpPr>
        <p:spPr>
          <a:xfrm>
            <a:off x="7740788" y="2515436"/>
            <a:ext cx="1051104" cy="3559375"/>
          </a:xfrm>
          <a:prstGeom prst="round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0" rIns="0" bIns="0" rtlCol="0" anchor="b"/>
          <a:lstStyle/>
          <a:p>
            <a:pPr algn="ctr"/>
            <a:r>
              <a:rPr lang="en-US" sz="1200" dirty="0"/>
              <a:t>Data Quality Controls</a:t>
            </a:r>
            <a:endParaRPr lang="en-CA" sz="1200" dirty="0"/>
          </a:p>
        </p:txBody>
      </p:sp>
      <p:sp>
        <p:nvSpPr>
          <p:cNvPr id="67" name="Arrow: Right 66">
            <a:extLst>
              <a:ext uri="{FF2B5EF4-FFF2-40B4-BE49-F238E27FC236}">
                <a16:creationId xmlns:a16="http://schemas.microsoft.com/office/drawing/2014/main" id="{F1DCAAFE-87D3-4563-91DE-74633BB3D46F}"/>
              </a:ext>
            </a:extLst>
          </p:cNvPr>
          <p:cNvSpPr/>
          <p:nvPr/>
        </p:nvSpPr>
        <p:spPr>
          <a:xfrm rot="10800000" flipV="1">
            <a:off x="8801410" y="3758442"/>
            <a:ext cx="595407" cy="383544"/>
          </a:xfrm>
          <a:prstGeom prst="rightArrow">
            <a:avLst/>
          </a:prstGeom>
          <a:solidFill>
            <a:srgbClr val="00B05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SLA</a:t>
            </a:r>
            <a:endParaRPr lang="en-CA" sz="1200" dirty="0"/>
          </a:p>
        </p:txBody>
      </p:sp>
      <p:pic>
        <p:nvPicPr>
          <p:cNvPr id="88" name="Picture 87">
            <a:extLst>
              <a:ext uri="{FF2B5EF4-FFF2-40B4-BE49-F238E27FC236}">
                <a16:creationId xmlns:a16="http://schemas.microsoft.com/office/drawing/2014/main" id="{5BD14140-D7E6-49A8-AF50-0C3986A3F9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43760" y="4388366"/>
            <a:ext cx="794068" cy="794068"/>
          </a:xfrm>
          <a:prstGeom prst="rect">
            <a:avLst/>
          </a:prstGeom>
          <a:noFill/>
        </p:spPr>
      </p:pic>
      <p:pic>
        <p:nvPicPr>
          <p:cNvPr id="89" name="Picture 88">
            <a:extLst>
              <a:ext uri="{FF2B5EF4-FFF2-40B4-BE49-F238E27FC236}">
                <a16:creationId xmlns:a16="http://schemas.microsoft.com/office/drawing/2014/main" id="{08E2A17A-E9B4-48D0-BCC0-D11D8C5BE0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39749" y="2726716"/>
            <a:ext cx="635000" cy="635000"/>
          </a:xfrm>
          <a:prstGeom prst="rect">
            <a:avLst/>
          </a:prstGeom>
          <a:noFill/>
        </p:spPr>
      </p:pic>
      <p:pic>
        <p:nvPicPr>
          <p:cNvPr id="90" name="Picture 89">
            <a:extLst>
              <a:ext uri="{FF2B5EF4-FFF2-40B4-BE49-F238E27FC236}">
                <a16:creationId xmlns:a16="http://schemas.microsoft.com/office/drawing/2014/main" id="{025A1CE6-946D-420C-8341-46A2A1040C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39465" y="3557541"/>
            <a:ext cx="635000" cy="635000"/>
          </a:xfrm>
          <a:prstGeom prst="rect">
            <a:avLst/>
          </a:prstGeom>
          <a:noFill/>
        </p:spPr>
      </p:pic>
      <p:pic>
        <p:nvPicPr>
          <p:cNvPr id="91" name="Picture 90">
            <a:extLst>
              <a:ext uri="{FF2B5EF4-FFF2-40B4-BE49-F238E27FC236}">
                <a16:creationId xmlns:a16="http://schemas.microsoft.com/office/drawing/2014/main" id="{7961D331-5F9A-4FD6-8546-35722180A9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9465" y="5333365"/>
            <a:ext cx="635000" cy="635000"/>
          </a:xfrm>
          <a:prstGeom prst="rect">
            <a:avLst/>
          </a:prstGeom>
          <a:noFill/>
        </p:spPr>
      </p:pic>
      <p:sp>
        <p:nvSpPr>
          <p:cNvPr id="98" name="Arrow: Right 97">
            <a:extLst>
              <a:ext uri="{FF2B5EF4-FFF2-40B4-BE49-F238E27FC236}">
                <a16:creationId xmlns:a16="http://schemas.microsoft.com/office/drawing/2014/main" id="{974E1652-979B-4D69-A919-57A713C26B97}"/>
              </a:ext>
            </a:extLst>
          </p:cNvPr>
          <p:cNvSpPr/>
          <p:nvPr/>
        </p:nvSpPr>
        <p:spPr>
          <a:xfrm rot="10800000" flipV="1">
            <a:off x="8796529" y="2874583"/>
            <a:ext cx="600289" cy="383544"/>
          </a:xfrm>
          <a:prstGeom prst="rightArrow">
            <a:avLst/>
          </a:prstGeom>
          <a:solidFill>
            <a:srgbClr val="00B05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SLA</a:t>
            </a:r>
            <a:endParaRPr lang="en-CA" sz="1200" dirty="0"/>
          </a:p>
        </p:txBody>
      </p:sp>
      <p:sp>
        <p:nvSpPr>
          <p:cNvPr id="99" name="Arrow: Right 98">
            <a:extLst>
              <a:ext uri="{FF2B5EF4-FFF2-40B4-BE49-F238E27FC236}">
                <a16:creationId xmlns:a16="http://schemas.microsoft.com/office/drawing/2014/main" id="{9D63FE6A-08C2-4877-BCD7-68E53A6065C9}"/>
              </a:ext>
            </a:extLst>
          </p:cNvPr>
          <p:cNvSpPr/>
          <p:nvPr/>
        </p:nvSpPr>
        <p:spPr>
          <a:xfrm rot="10800000" flipV="1">
            <a:off x="8786909" y="4660498"/>
            <a:ext cx="609907" cy="383544"/>
          </a:xfrm>
          <a:prstGeom prst="rightArrow">
            <a:avLst/>
          </a:prstGeom>
          <a:solidFill>
            <a:srgbClr val="00B05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SLA</a:t>
            </a:r>
            <a:endParaRPr lang="en-CA" sz="1200" dirty="0"/>
          </a:p>
        </p:txBody>
      </p:sp>
      <p:sp>
        <p:nvSpPr>
          <p:cNvPr id="100" name="Arrow: Right 99">
            <a:extLst>
              <a:ext uri="{FF2B5EF4-FFF2-40B4-BE49-F238E27FC236}">
                <a16:creationId xmlns:a16="http://schemas.microsoft.com/office/drawing/2014/main" id="{333EE91E-3369-4F3A-8197-25B0FD0AD87C}"/>
              </a:ext>
            </a:extLst>
          </p:cNvPr>
          <p:cNvSpPr/>
          <p:nvPr/>
        </p:nvSpPr>
        <p:spPr>
          <a:xfrm rot="10800000" flipV="1">
            <a:off x="8801410" y="5455235"/>
            <a:ext cx="595405" cy="383544"/>
          </a:xfrm>
          <a:prstGeom prst="rightArrow">
            <a:avLst/>
          </a:prstGeom>
          <a:solidFill>
            <a:srgbClr val="00B05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SLA</a:t>
            </a:r>
            <a:endParaRPr lang="en-CA" sz="1200" dirty="0"/>
          </a:p>
        </p:txBody>
      </p:sp>
      <p:sp>
        <p:nvSpPr>
          <p:cNvPr id="102" name="Arrow: Right 101">
            <a:extLst>
              <a:ext uri="{FF2B5EF4-FFF2-40B4-BE49-F238E27FC236}">
                <a16:creationId xmlns:a16="http://schemas.microsoft.com/office/drawing/2014/main" id="{445DA690-B776-4B09-AC55-55F0F97F55CF}"/>
              </a:ext>
            </a:extLst>
          </p:cNvPr>
          <p:cNvSpPr/>
          <p:nvPr/>
        </p:nvSpPr>
        <p:spPr>
          <a:xfrm rot="9294846" flipH="1" flipV="1">
            <a:off x="7243489" y="3999507"/>
            <a:ext cx="697635" cy="383544"/>
          </a:xfrm>
          <a:prstGeom prst="rightArrow">
            <a:avLst/>
          </a:prstGeom>
          <a:solidFill>
            <a:srgbClr val="0070C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sp>
        <p:nvSpPr>
          <p:cNvPr id="103" name="Arrow: Right 102">
            <a:extLst>
              <a:ext uri="{FF2B5EF4-FFF2-40B4-BE49-F238E27FC236}">
                <a16:creationId xmlns:a16="http://schemas.microsoft.com/office/drawing/2014/main" id="{5F8C6BEC-BC3B-49AA-8E9B-D46FB5E7AC72}"/>
              </a:ext>
            </a:extLst>
          </p:cNvPr>
          <p:cNvSpPr/>
          <p:nvPr/>
        </p:nvSpPr>
        <p:spPr>
          <a:xfrm rot="8068327" flipH="1" flipV="1">
            <a:off x="7045041" y="3346297"/>
            <a:ext cx="993641" cy="383544"/>
          </a:xfrm>
          <a:prstGeom prst="rightArrow">
            <a:avLst/>
          </a:prstGeom>
          <a:solidFill>
            <a:srgbClr val="0070C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sp>
        <p:nvSpPr>
          <p:cNvPr id="104" name="Arrow: Right 103">
            <a:extLst>
              <a:ext uri="{FF2B5EF4-FFF2-40B4-BE49-F238E27FC236}">
                <a16:creationId xmlns:a16="http://schemas.microsoft.com/office/drawing/2014/main" id="{B6D62F82-4555-4FB3-A0B9-9D494A3D2BEA}"/>
              </a:ext>
            </a:extLst>
          </p:cNvPr>
          <p:cNvSpPr/>
          <p:nvPr/>
        </p:nvSpPr>
        <p:spPr>
          <a:xfrm rot="10800000" flipH="1" flipV="1">
            <a:off x="7229759" y="4661710"/>
            <a:ext cx="675002" cy="383544"/>
          </a:xfrm>
          <a:prstGeom prst="rightArrow">
            <a:avLst/>
          </a:prstGeom>
          <a:solidFill>
            <a:srgbClr val="0070C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sp>
        <p:nvSpPr>
          <p:cNvPr id="105" name="Arrow: Right 104">
            <a:extLst>
              <a:ext uri="{FF2B5EF4-FFF2-40B4-BE49-F238E27FC236}">
                <a16:creationId xmlns:a16="http://schemas.microsoft.com/office/drawing/2014/main" id="{A3A9CF59-BFAE-4853-9236-D7EFBC932B49}"/>
              </a:ext>
            </a:extLst>
          </p:cNvPr>
          <p:cNvSpPr/>
          <p:nvPr/>
        </p:nvSpPr>
        <p:spPr>
          <a:xfrm rot="11420414" flipH="1" flipV="1">
            <a:off x="7260051" y="5374944"/>
            <a:ext cx="675002" cy="383544"/>
          </a:xfrm>
          <a:prstGeom prst="rightArrow">
            <a:avLst/>
          </a:prstGeom>
          <a:solidFill>
            <a:srgbClr val="0070C0"/>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sp>
        <p:nvSpPr>
          <p:cNvPr id="107" name="Arrow: Right 106">
            <a:extLst>
              <a:ext uri="{FF2B5EF4-FFF2-40B4-BE49-F238E27FC236}">
                <a16:creationId xmlns:a16="http://schemas.microsoft.com/office/drawing/2014/main" id="{6DD38361-D25D-4C16-A9E0-13622E6332C1}"/>
              </a:ext>
            </a:extLst>
          </p:cNvPr>
          <p:cNvSpPr/>
          <p:nvPr/>
        </p:nvSpPr>
        <p:spPr>
          <a:xfrm rot="10800000" flipH="1" flipV="1">
            <a:off x="5404119" y="4091550"/>
            <a:ext cx="675002" cy="383544"/>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sp>
        <p:nvSpPr>
          <p:cNvPr id="108" name="Arrow: Right 107">
            <a:extLst>
              <a:ext uri="{FF2B5EF4-FFF2-40B4-BE49-F238E27FC236}">
                <a16:creationId xmlns:a16="http://schemas.microsoft.com/office/drawing/2014/main" id="{E055576A-E47D-4E76-B8A1-C0733221C45B}"/>
              </a:ext>
            </a:extLst>
          </p:cNvPr>
          <p:cNvSpPr/>
          <p:nvPr/>
        </p:nvSpPr>
        <p:spPr>
          <a:xfrm rot="10800000" flipH="1" flipV="1">
            <a:off x="5378988" y="4554974"/>
            <a:ext cx="675002" cy="383544"/>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sp>
        <p:nvSpPr>
          <p:cNvPr id="109" name="Arrow: Right 108">
            <a:extLst>
              <a:ext uri="{FF2B5EF4-FFF2-40B4-BE49-F238E27FC236}">
                <a16:creationId xmlns:a16="http://schemas.microsoft.com/office/drawing/2014/main" id="{1519390A-9501-4283-80ED-1B8BFE35C992}"/>
              </a:ext>
            </a:extLst>
          </p:cNvPr>
          <p:cNvSpPr/>
          <p:nvPr/>
        </p:nvSpPr>
        <p:spPr>
          <a:xfrm rot="10800000" flipH="1" flipV="1">
            <a:off x="5367928" y="4969874"/>
            <a:ext cx="675002" cy="383544"/>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sp>
        <p:nvSpPr>
          <p:cNvPr id="110" name="Arrow: Right 109">
            <a:extLst>
              <a:ext uri="{FF2B5EF4-FFF2-40B4-BE49-F238E27FC236}">
                <a16:creationId xmlns:a16="http://schemas.microsoft.com/office/drawing/2014/main" id="{AB6D1E60-C107-456C-A1CB-F5139184FFBB}"/>
              </a:ext>
            </a:extLst>
          </p:cNvPr>
          <p:cNvSpPr/>
          <p:nvPr/>
        </p:nvSpPr>
        <p:spPr>
          <a:xfrm rot="10800000" flipH="1" flipV="1">
            <a:off x="5367928" y="5387286"/>
            <a:ext cx="675002" cy="383544"/>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t>Use Case</a:t>
            </a:r>
            <a:endParaRPr lang="en-CA" sz="1000" dirty="0"/>
          </a:p>
        </p:txBody>
      </p:sp>
      <p:grpSp>
        <p:nvGrpSpPr>
          <p:cNvPr id="24" name="Group 23">
            <a:extLst>
              <a:ext uri="{FF2B5EF4-FFF2-40B4-BE49-F238E27FC236}">
                <a16:creationId xmlns:a16="http://schemas.microsoft.com/office/drawing/2014/main" id="{366503D9-E458-42B1-A873-14E990E51E78}"/>
              </a:ext>
            </a:extLst>
          </p:cNvPr>
          <p:cNvGrpSpPr/>
          <p:nvPr/>
        </p:nvGrpSpPr>
        <p:grpSpPr>
          <a:xfrm>
            <a:off x="1351713" y="3956913"/>
            <a:ext cx="785145" cy="405213"/>
            <a:chOff x="2148520" y="3432951"/>
            <a:chExt cx="785145" cy="405213"/>
          </a:xfrm>
        </p:grpSpPr>
        <p:pic>
          <p:nvPicPr>
            <p:cNvPr id="111" name="Picture 110">
              <a:extLst>
                <a:ext uri="{FF2B5EF4-FFF2-40B4-BE49-F238E27FC236}">
                  <a16:creationId xmlns:a16="http://schemas.microsoft.com/office/drawing/2014/main" id="{54ABCC07-8FA2-4DF0-B9FC-7AFCFD51D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520" y="3432951"/>
              <a:ext cx="405213" cy="405213"/>
            </a:xfrm>
            <a:prstGeom prst="rect">
              <a:avLst/>
            </a:prstGeom>
          </p:spPr>
        </p:pic>
        <p:sp>
          <p:nvSpPr>
            <p:cNvPr id="112" name="Flowchart: Magnetic Disk 111">
              <a:extLst>
                <a:ext uri="{FF2B5EF4-FFF2-40B4-BE49-F238E27FC236}">
                  <a16:creationId xmlns:a16="http://schemas.microsoft.com/office/drawing/2014/main" id="{029A49DB-82FB-4444-B249-AEFE2D5B2AA9}"/>
                </a:ext>
              </a:extLst>
            </p:cNvPr>
            <p:cNvSpPr/>
            <p:nvPr/>
          </p:nvSpPr>
          <p:spPr>
            <a:xfrm>
              <a:off x="2617471" y="3437449"/>
              <a:ext cx="316194" cy="316080"/>
            </a:xfrm>
            <a:prstGeom prst="flowChartMagneticDisk">
              <a:avLst/>
            </a:prstGeom>
            <a:solidFill>
              <a:srgbClr val="29475F"/>
            </a:solidFill>
            <a:ln w="25400" cap="flat" cmpd="sng" algn="ctr">
              <a:solidFill>
                <a:srgbClr val="29475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13" name="Rectangle: Rounded Corners 112">
            <a:extLst>
              <a:ext uri="{FF2B5EF4-FFF2-40B4-BE49-F238E27FC236}">
                <a16:creationId xmlns:a16="http://schemas.microsoft.com/office/drawing/2014/main" id="{D05B4231-01F9-4197-8FE9-7208419FF8BE}"/>
              </a:ext>
            </a:extLst>
          </p:cNvPr>
          <p:cNvSpPr/>
          <p:nvPr/>
        </p:nvSpPr>
        <p:spPr>
          <a:xfrm>
            <a:off x="2535379" y="2543309"/>
            <a:ext cx="1051104" cy="3531502"/>
          </a:xfrm>
          <a:prstGeom prst="round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0" rIns="0" bIns="0" rtlCol="0" anchor="b"/>
          <a:lstStyle/>
          <a:p>
            <a:pPr algn="ctr"/>
            <a:r>
              <a:rPr lang="en-US" sz="1200" dirty="0"/>
              <a:t>Data Quality Controls</a:t>
            </a:r>
            <a:endParaRPr lang="en-CA" sz="1200" dirty="0"/>
          </a:p>
        </p:txBody>
      </p:sp>
      <p:sp>
        <p:nvSpPr>
          <p:cNvPr id="35" name="Flowchart: Predefined Process 34">
            <a:extLst>
              <a:ext uri="{FF2B5EF4-FFF2-40B4-BE49-F238E27FC236}">
                <a16:creationId xmlns:a16="http://schemas.microsoft.com/office/drawing/2014/main" id="{13E94F0C-A8D9-4C65-940E-E6764EB8F5C7}"/>
              </a:ext>
            </a:extLst>
          </p:cNvPr>
          <p:cNvSpPr/>
          <p:nvPr/>
        </p:nvSpPr>
        <p:spPr>
          <a:xfrm>
            <a:off x="2796769" y="2702766"/>
            <a:ext cx="442986" cy="304800"/>
          </a:xfrm>
          <a:prstGeom prst="flowChartPredefinedProcess">
            <a:avLst/>
          </a:prstGeom>
          <a:solidFill>
            <a:srgbClr val="00B05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SLA</a:t>
            </a:r>
            <a:endParaRPr lang="en-CA" sz="1200" dirty="0"/>
          </a:p>
        </p:txBody>
      </p:sp>
      <p:sp>
        <p:nvSpPr>
          <p:cNvPr id="114" name="Flowchart: Predefined Process 113">
            <a:extLst>
              <a:ext uri="{FF2B5EF4-FFF2-40B4-BE49-F238E27FC236}">
                <a16:creationId xmlns:a16="http://schemas.microsoft.com/office/drawing/2014/main" id="{F8B8468C-B025-4808-B161-F4958B19BB74}"/>
              </a:ext>
            </a:extLst>
          </p:cNvPr>
          <p:cNvSpPr/>
          <p:nvPr/>
        </p:nvSpPr>
        <p:spPr>
          <a:xfrm>
            <a:off x="2796769" y="3310056"/>
            <a:ext cx="442986" cy="304800"/>
          </a:xfrm>
          <a:prstGeom prst="flowChartPredefinedProcess">
            <a:avLst/>
          </a:prstGeom>
          <a:solidFill>
            <a:srgbClr val="00B05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SLA</a:t>
            </a:r>
            <a:endParaRPr lang="en-CA" sz="1200" dirty="0"/>
          </a:p>
        </p:txBody>
      </p:sp>
      <p:sp>
        <p:nvSpPr>
          <p:cNvPr id="115" name="Flowchart: Predefined Process 114">
            <a:extLst>
              <a:ext uri="{FF2B5EF4-FFF2-40B4-BE49-F238E27FC236}">
                <a16:creationId xmlns:a16="http://schemas.microsoft.com/office/drawing/2014/main" id="{27A29144-DC76-4EE1-8807-499C24CD8639}"/>
              </a:ext>
            </a:extLst>
          </p:cNvPr>
          <p:cNvSpPr/>
          <p:nvPr/>
        </p:nvSpPr>
        <p:spPr>
          <a:xfrm>
            <a:off x="2781338" y="3954852"/>
            <a:ext cx="442986" cy="304800"/>
          </a:xfrm>
          <a:prstGeom prst="flowChartPredefinedProcess">
            <a:avLst/>
          </a:prstGeom>
          <a:solidFill>
            <a:srgbClr val="00B05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SLA</a:t>
            </a:r>
            <a:endParaRPr lang="en-CA" sz="1200" dirty="0"/>
          </a:p>
        </p:txBody>
      </p:sp>
      <p:sp>
        <p:nvSpPr>
          <p:cNvPr id="116" name="Flowchart: Predefined Process 115">
            <a:extLst>
              <a:ext uri="{FF2B5EF4-FFF2-40B4-BE49-F238E27FC236}">
                <a16:creationId xmlns:a16="http://schemas.microsoft.com/office/drawing/2014/main" id="{39C28C93-55C7-4628-BBF0-01F62CECDE4B}"/>
              </a:ext>
            </a:extLst>
          </p:cNvPr>
          <p:cNvSpPr/>
          <p:nvPr/>
        </p:nvSpPr>
        <p:spPr>
          <a:xfrm>
            <a:off x="2781338" y="4771311"/>
            <a:ext cx="442986" cy="304800"/>
          </a:xfrm>
          <a:prstGeom prst="flowChartPredefinedProcess">
            <a:avLst/>
          </a:prstGeom>
          <a:solidFill>
            <a:srgbClr val="00B05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SLA</a:t>
            </a:r>
            <a:endParaRPr lang="en-CA" sz="1200" dirty="0"/>
          </a:p>
        </p:txBody>
      </p:sp>
      <p:sp>
        <p:nvSpPr>
          <p:cNvPr id="117" name="Flowchart: Predefined Process 116">
            <a:extLst>
              <a:ext uri="{FF2B5EF4-FFF2-40B4-BE49-F238E27FC236}">
                <a16:creationId xmlns:a16="http://schemas.microsoft.com/office/drawing/2014/main" id="{2340B483-22E5-44FF-91C9-FDA377057F31}"/>
              </a:ext>
            </a:extLst>
          </p:cNvPr>
          <p:cNvSpPr/>
          <p:nvPr/>
        </p:nvSpPr>
        <p:spPr>
          <a:xfrm>
            <a:off x="2781338" y="5455237"/>
            <a:ext cx="442986" cy="304800"/>
          </a:xfrm>
          <a:prstGeom prst="flowChartPredefinedProcess">
            <a:avLst/>
          </a:prstGeom>
          <a:solidFill>
            <a:srgbClr val="00B05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SLA</a:t>
            </a:r>
            <a:endParaRPr lang="en-CA" sz="1200" dirty="0"/>
          </a:p>
        </p:txBody>
      </p:sp>
      <p:sp>
        <p:nvSpPr>
          <p:cNvPr id="120" name="Arrow: Right 119">
            <a:extLst>
              <a:ext uri="{FF2B5EF4-FFF2-40B4-BE49-F238E27FC236}">
                <a16:creationId xmlns:a16="http://schemas.microsoft.com/office/drawing/2014/main" id="{8B456E43-1CB9-477F-8758-43882C00310F}"/>
              </a:ext>
            </a:extLst>
          </p:cNvPr>
          <p:cNvSpPr/>
          <p:nvPr/>
        </p:nvSpPr>
        <p:spPr>
          <a:xfrm rot="10800000" flipH="1" flipV="1">
            <a:off x="3689276" y="2666251"/>
            <a:ext cx="2160000" cy="720000"/>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CA" sz="1000" dirty="0"/>
          </a:p>
        </p:txBody>
      </p:sp>
      <p:sp>
        <p:nvSpPr>
          <p:cNvPr id="121" name="Arrow: Right 120">
            <a:extLst>
              <a:ext uri="{FF2B5EF4-FFF2-40B4-BE49-F238E27FC236}">
                <a16:creationId xmlns:a16="http://schemas.microsoft.com/office/drawing/2014/main" id="{DC2436B4-7E08-4634-B80E-299C8AA11B7B}"/>
              </a:ext>
            </a:extLst>
          </p:cNvPr>
          <p:cNvSpPr/>
          <p:nvPr/>
        </p:nvSpPr>
        <p:spPr>
          <a:xfrm rot="10800000" flipH="1" flipV="1">
            <a:off x="2240822" y="2798397"/>
            <a:ext cx="326744" cy="216000"/>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CA" sz="1000" dirty="0"/>
          </a:p>
        </p:txBody>
      </p:sp>
      <p:sp>
        <p:nvSpPr>
          <p:cNvPr id="122" name="Arrow: Right 121">
            <a:extLst>
              <a:ext uri="{FF2B5EF4-FFF2-40B4-BE49-F238E27FC236}">
                <a16:creationId xmlns:a16="http://schemas.microsoft.com/office/drawing/2014/main" id="{5D48F25C-0B01-449D-A319-074DFCC1CF8F}"/>
              </a:ext>
            </a:extLst>
          </p:cNvPr>
          <p:cNvSpPr/>
          <p:nvPr/>
        </p:nvSpPr>
        <p:spPr>
          <a:xfrm rot="10800000" flipH="1" flipV="1">
            <a:off x="2215270" y="3353511"/>
            <a:ext cx="326744" cy="216000"/>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CA" sz="1000" dirty="0"/>
          </a:p>
        </p:txBody>
      </p:sp>
      <p:sp>
        <p:nvSpPr>
          <p:cNvPr id="123" name="Arrow: Right 122">
            <a:extLst>
              <a:ext uri="{FF2B5EF4-FFF2-40B4-BE49-F238E27FC236}">
                <a16:creationId xmlns:a16="http://schemas.microsoft.com/office/drawing/2014/main" id="{CC795D76-1A58-4B18-9BAA-7C4781290C50}"/>
              </a:ext>
            </a:extLst>
          </p:cNvPr>
          <p:cNvSpPr/>
          <p:nvPr/>
        </p:nvSpPr>
        <p:spPr>
          <a:xfrm rot="10800000" flipH="1" flipV="1">
            <a:off x="2215270" y="4016176"/>
            <a:ext cx="326744" cy="216000"/>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CA" sz="1000" dirty="0"/>
          </a:p>
        </p:txBody>
      </p:sp>
      <p:sp>
        <p:nvSpPr>
          <p:cNvPr id="124" name="Arrow: Right 123">
            <a:extLst>
              <a:ext uri="{FF2B5EF4-FFF2-40B4-BE49-F238E27FC236}">
                <a16:creationId xmlns:a16="http://schemas.microsoft.com/office/drawing/2014/main" id="{0743EC0B-D301-4B56-BF32-2FC7B474D250}"/>
              </a:ext>
            </a:extLst>
          </p:cNvPr>
          <p:cNvSpPr/>
          <p:nvPr/>
        </p:nvSpPr>
        <p:spPr>
          <a:xfrm rot="10800000" flipH="1" flipV="1">
            <a:off x="2215270" y="4861952"/>
            <a:ext cx="326744" cy="216000"/>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CA" sz="1000" dirty="0"/>
          </a:p>
        </p:txBody>
      </p:sp>
      <p:sp>
        <p:nvSpPr>
          <p:cNvPr id="125" name="Arrow: Right 124">
            <a:extLst>
              <a:ext uri="{FF2B5EF4-FFF2-40B4-BE49-F238E27FC236}">
                <a16:creationId xmlns:a16="http://schemas.microsoft.com/office/drawing/2014/main" id="{8878DCB5-66D3-4DCC-8658-F7FE8C6F883A}"/>
              </a:ext>
            </a:extLst>
          </p:cNvPr>
          <p:cNvSpPr/>
          <p:nvPr/>
        </p:nvSpPr>
        <p:spPr>
          <a:xfrm rot="10800000" flipH="1" flipV="1">
            <a:off x="2170981" y="5539905"/>
            <a:ext cx="326744" cy="216000"/>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CA" sz="1000" dirty="0"/>
          </a:p>
        </p:txBody>
      </p:sp>
      <p:sp>
        <p:nvSpPr>
          <p:cNvPr id="126" name="Arrow: Right 125">
            <a:extLst>
              <a:ext uri="{FF2B5EF4-FFF2-40B4-BE49-F238E27FC236}">
                <a16:creationId xmlns:a16="http://schemas.microsoft.com/office/drawing/2014/main" id="{E266BC01-DA88-40F8-8916-D40CEAC51CE4}"/>
              </a:ext>
            </a:extLst>
          </p:cNvPr>
          <p:cNvSpPr/>
          <p:nvPr/>
        </p:nvSpPr>
        <p:spPr>
          <a:xfrm rot="10800000" flipH="1" flipV="1">
            <a:off x="3618913" y="4648486"/>
            <a:ext cx="576000" cy="720000"/>
          </a:xfrm>
          <a:prstGeom prst="rightArrow">
            <a:avLst/>
          </a:prstGeom>
          <a:solidFill>
            <a:srgbClr val="29475F"/>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CA" sz="1000" dirty="0"/>
          </a:p>
        </p:txBody>
      </p:sp>
      <p:sp>
        <p:nvSpPr>
          <p:cNvPr id="38" name="Rectangle: Rounded Corners 37">
            <a:extLst>
              <a:ext uri="{FF2B5EF4-FFF2-40B4-BE49-F238E27FC236}">
                <a16:creationId xmlns:a16="http://schemas.microsoft.com/office/drawing/2014/main" id="{A1509F21-9FAB-4B48-9CAE-99728FEC7E7C}"/>
              </a:ext>
            </a:extLst>
          </p:cNvPr>
          <p:cNvSpPr/>
          <p:nvPr/>
        </p:nvSpPr>
        <p:spPr>
          <a:xfrm>
            <a:off x="9472227" y="1721426"/>
            <a:ext cx="1552468" cy="67092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Aggregated Business Use Case Requirements</a:t>
            </a:r>
            <a:endParaRPr lang="en-CA" sz="1200" dirty="0"/>
          </a:p>
        </p:txBody>
      </p:sp>
      <p:sp>
        <p:nvSpPr>
          <p:cNvPr id="45" name="Arrow: Bent 44">
            <a:extLst>
              <a:ext uri="{FF2B5EF4-FFF2-40B4-BE49-F238E27FC236}">
                <a16:creationId xmlns:a16="http://schemas.microsoft.com/office/drawing/2014/main" id="{0B9E1719-0990-4B9D-87F6-9B6350BC67A0}"/>
              </a:ext>
            </a:extLst>
          </p:cNvPr>
          <p:cNvSpPr/>
          <p:nvPr/>
        </p:nvSpPr>
        <p:spPr>
          <a:xfrm rot="16200000" flipH="1">
            <a:off x="5738179" y="-1130862"/>
            <a:ext cx="757161" cy="6461739"/>
          </a:xfrm>
          <a:prstGeom prst="bentArrow">
            <a:avLst>
              <a:gd name="adj1" fmla="val 27184"/>
              <a:gd name="adj2" fmla="val 24840"/>
              <a:gd name="adj3" fmla="val 25000"/>
              <a:gd name="adj4" fmla="val 4375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t"/>
          <a:lstStyle/>
          <a:p>
            <a:pPr algn="ctr"/>
            <a:r>
              <a:rPr lang="en-US" sz="1200" dirty="0">
                <a:solidFill>
                  <a:schemeClr val="bg1"/>
                </a:solidFill>
              </a:rPr>
              <a:t>Determine data sources and ingestion SLAs</a:t>
            </a:r>
            <a:endParaRPr lang="en-CA" sz="1200" dirty="0">
              <a:solidFill>
                <a:schemeClr val="bg1"/>
              </a:solidFill>
            </a:endParaRPr>
          </a:p>
        </p:txBody>
      </p:sp>
      <p:sp>
        <p:nvSpPr>
          <p:cNvPr id="131" name="Arrow: Bent 130">
            <a:extLst>
              <a:ext uri="{FF2B5EF4-FFF2-40B4-BE49-F238E27FC236}">
                <a16:creationId xmlns:a16="http://schemas.microsoft.com/office/drawing/2014/main" id="{69DE74F8-41F3-4B49-9DBD-BD31DB361FC3}"/>
              </a:ext>
            </a:extLst>
          </p:cNvPr>
          <p:cNvSpPr/>
          <p:nvPr/>
        </p:nvSpPr>
        <p:spPr>
          <a:xfrm rot="16200000" flipH="1">
            <a:off x="7646272" y="800745"/>
            <a:ext cx="519432" cy="2883287"/>
          </a:xfrm>
          <a:prstGeom prst="bentArrow">
            <a:avLst>
              <a:gd name="adj1" fmla="val 40224"/>
              <a:gd name="adj2" fmla="val 35852"/>
              <a:gd name="adj3" fmla="val 25000"/>
              <a:gd name="adj4" fmla="val 4375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t"/>
          <a:lstStyle/>
          <a:p>
            <a:pPr algn="ctr"/>
            <a:r>
              <a:rPr lang="en-US" sz="1200" dirty="0">
                <a:solidFill>
                  <a:schemeClr val="bg1"/>
                </a:solidFill>
              </a:rPr>
              <a:t>Determine MDM</a:t>
            </a:r>
            <a:endParaRPr lang="en-CA" sz="1200" dirty="0">
              <a:solidFill>
                <a:schemeClr val="bg1"/>
              </a:solidFill>
            </a:endParaRPr>
          </a:p>
        </p:txBody>
      </p:sp>
      <p:grpSp>
        <p:nvGrpSpPr>
          <p:cNvPr id="10" name="Group 9">
            <a:extLst>
              <a:ext uri="{FF2B5EF4-FFF2-40B4-BE49-F238E27FC236}">
                <a16:creationId xmlns:a16="http://schemas.microsoft.com/office/drawing/2014/main" id="{37EF4BDC-1850-45C5-BC33-2B3F6701B4D4}"/>
              </a:ext>
            </a:extLst>
          </p:cNvPr>
          <p:cNvGrpSpPr/>
          <p:nvPr/>
        </p:nvGrpSpPr>
        <p:grpSpPr>
          <a:xfrm>
            <a:off x="9472227" y="2676861"/>
            <a:ext cx="1552468" cy="774000"/>
            <a:chOff x="10092270" y="2472963"/>
            <a:chExt cx="1552468" cy="774000"/>
          </a:xfrm>
        </p:grpSpPr>
        <p:sp>
          <p:nvSpPr>
            <p:cNvPr id="66" name="Flowchart: Delay 65">
              <a:extLst>
                <a:ext uri="{FF2B5EF4-FFF2-40B4-BE49-F238E27FC236}">
                  <a16:creationId xmlns:a16="http://schemas.microsoft.com/office/drawing/2014/main" id="{CDF50E51-D6B3-4AE1-BF45-CACB66C6BF09}"/>
                </a:ext>
              </a:extLst>
            </p:cNvPr>
            <p:cNvSpPr/>
            <p:nvPr/>
          </p:nvSpPr>
          <p:spPr>
            <a:xfrm>
              <a:off x="10852738" y="2472963"/>
              <a:ext cx="792000" cy="774000"/>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Business Use Case</a:t>
              </a:r>
              <a:endParaRPr lang="en-CA" sz="1200" dirty="0">
                <a:solidFill>
                  <a:schemeClr val="bg1"/>
                </a:solidFill>
              </a:endParaRPr>
            </a:p>
          </p:txBody>
        </p:sp>
        <p:sp>
          <p:nvSpPr>
            <p:cNvPr id="7" name="Rectangle: Top Corners Snipped 6">
              <a:extLst>
                <a:ext uri="{FF2B5EF4-FFF2-40B4-BE49-F238E27FC236}">
                  <a16:creationId xmlns:a16="http://schemas.microsoft.com/office/drawing/2014/main" id="{0663ECE1-463F-4C08-BD6A-AD38CE566EF4}"/>
                </a:ext>
              </a:extLst>
            </p:cNvPr>
            <p:cNvSpPr/>
            <p:nvPr/>
          </p:nvSpPr>
          <p:spPr>
            <a:xfrm rot="16200000" flipH="1">
              <a:off x="10092270" y="2482763"/>
              <a:ext cx="756000" cy="756000"/>
            </a:xfrm>
            <a:prstGeom prst="snip2SameRect">
              <a:avLst/>
            </a:prstGeom>
            <a:solidFill>
              <a:srgbClr val="009999"/>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200" dirty="0">
                  <a:solidFill>
                    <a:schemeClr val="bg1"/>
                  </a:solidFill>
                </a:rPr>
                <a:t>Reporting </a:t>
              </a:r>
            </a:p>
            <a:p>
              <a:pPr algn="ctr"/>
              <a:r>
                <a:rPr lang="en-US" sz="1200" dirty="0">
                  <a:solidFill>
                    <a:schemeClr val="bg1"/>
                  </a:solidFill>
                </a:rPr>
                <a:t>Analytics Solution</a:t>
              </a:r>
              <a:endParaRPr lang="en-CA" sz="1200" dirty="0">
                <a:solidFill>
                  <a:schemeClr val="bg1"/>
                </a:solidFill>
              </a:endParaRPr>
            </a:p>
          </p:txBody>
        </p:sp>
      </p:grpSp>
      <p:sp>
        <p:nvSpPr>
          <p:cNvPr id="9" name="TextBox 8">
            <a:extLst>
              <a:ext uri="{FF2B5EF4-FFF2-40B4-BE49-F238E27FC236}">
                <a16:creationId xmlns:a16="http://schemas.microsoft.com/office/drawing/2014/main" id="{27BF4CFC-BBE3-450A-9F58-862D3BF31819}"/>
              </a:ext>
            </a:extLst>
          </p:cNvPr>
          <p:cNvSpPr txBox="1"/>
          <p:nvPr/>
        </p:nvSpPr>
        <p:spPr>
          <a:xfrm>
            <a:off x="3561247" y="23919"/>
            <a:ext cx="5901535" cy="645504"/>
          </a:xfrm>
          <a:prstGeom prst="rect">
            <a:avLst/>
          </a:prstGeom>
        </p:spPr>
        <p:txBody>
          <a:bodyPr wrap="square" lIns="0" tIns="0" rIns="0" bIns="0" numCol="1" spcCol="360000" rtlCol="0">
            <a:noAutofit/>
          </a:bodyPr>
          <a:lstStyle/>
          <a:p>
            <a:pPr algn="ctr">
              <a:lnSpc>
                <a:spcPct val="110000"/>
              </a:lnSpc>
              <a:tabLst/>
            </a:pPr>
            <a:r>
              <a:rPr lang="en-US" sz="3200" dirty="0">
                <a:solidFill>
                  <a:schemeClr val="tx1">
                    <a:lumMod val="50000"/>
                  </a:schemeClr>
                </a:solidFill>
                <a:ea typeface="Roboto Condensed Light" panose="02000000000000000000" pitchFamily="2" charset="0"/>
              </a:rPr>
              <a:t>High-Level Data Architecture</a:t>
            </a:r>
            <a:endParaRPr lang="en-CA" sz="3200" dirty="0" err="1">
              <a:solidFill>
                <a:schemeClr val="tx1">
                  <a:lumMod val="50000"/>
                </a:schemeClr>
              </a:solidFill>
              <a:ea typeface="Roboto Condensed Light" panose="02000000000000000000" pitchFamily="2" charset="0"/>
            </a:endParaRPr>
          </a:p>
        </p:txBody>
      </p:sp>
      <p:grpSp>
        <p:nvGrpSpPr>
          <p:cNvPr id="71" name="Group 70">
            <a:extLst>
              <a:ext uri="{FF2B5EF4-FFF2-40B4-BE49-F238E27FC236}">
                <a16:creationId xmlns:a16="http://schemas.microsoft.com/office/drawing/2014/main" id="{B8B0A3E0-8DAA-414C-98A0-8F7DC872495D}"/>
              </a:ext>
            </a:extLst>
          </p:cNvPr>
          <p:cNvGrpSpPr/>
          <p:nvPr/>
        </p:nvGrpSpPr>
        <p:grpSpPr>
          <a:xfrm>
            <a:off x="9472227" y="3548156"/>
            <a:ext cx="1552468" cy="774000"/>
            <a:chOff x="10092270" y="2472963"/>
            <a:chExt cx="1552468" cy="774000"/>
          </a:xfrm>
        </p:grpSpPr>
        <p:sp>
          <p:nvSpPr>
            <p:cNvPr id="72" name="Flowchart: Delay 71">
              <a:extLst>
                <a:ext uri="{FF2B5EF4-FFF2-40B4-BE49-F238E27FC236}">
                  <a16:creationId xmlns:a16="http://schemas.microsoft.com/office/drawing/2014/main" id="{25084FB0-24E0-4DE7-8655-0CA25670D37F}"/>
                </a:ext>
              </a:extLst>
            </p:cNvPr>
            <p:cNvSpPr/>
            <p:nvPr/>
          </p:nvSpPr>
          <p:spPr>
            <a:xfrm>
              <a:off x="10852738" y="2472963"/>
              <a:ext cx="792000" cy="774000"/>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Business Use Case</a:t>
              </a:r>
              <a:endParaRPr lang="en-CA" sz="1200" dirty="0">
                <a:solidFill>
                  <a:schemeClr val="bg1"/>
                </a:solidFill>
              </a:endParaRPr>
            </a:p>
          </p:txBody>
        </p:sp>
        <p:sp>
          <p:nvSpPr>
            <p:cNvPr id="73" name="Rectangle: Top Corners Snipped 72">
              <a:extLst>
                <a:ext uri="{FF2B5EF4-FFF2-40B4-BE49-F238E27FC236}">
                  <a16:creationId xmlns:a16="http://schemas.microsoft.com/office/drawing/2014/main" id="{04219841-E506-4428-8771-61932E48DDF2}"/>
                </a:ext>
              </a:extLst>
            </p:cNvPr>
            <p:cNvSpPr/>
            <p:nvPr/>
          </p:nvSpPr>
          <p:spPr>
            <a:xfrm rot="16200000" flipH="1">
              <a:off x="10092270" y="2482763"/>
              <a:ext cx="756000" cy="756000"/>
            </a:xfrm>
            <a:prstGeom prst="snip2SameRect">
              <a:avLst/>
            </a:prstGeom>
            <a:solidFill>
              <a:srgbClr val="009999"/>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200" dirty="0">
                  <a:solidFill>
                    <a:schemeClr val="bg1"/>
                  </a:solidFill>
                </a:rPr>
                <a:t>Reporting </a:t>
              </a:r>
            </a:p>
            <a:p>
              <a:pPr algn="ctr"/>
              <a:r>
                <a:rPr lang="en-US" sz="1200" dirty="0">
                  <a:solidFill>
                    <a:schemeClr val="bg1"/>
                  </a:solidFill>
                </a:rPr>
                <a:t>Analytics Solution</a:t>
              </a:r>
              <a:endParaRPr lang="en-CA" sz="1200" dirty="0">
                <a:solidFill>
                  <a:schemeClr val="bg1"/>
                </a:solidFill>
              </a:endParaRPr>
            </a:p>
          </p:txBody>
        </p:sp>
      </p:grpSp>
      <p:grpSp>
        <p:nvGrpSpPr>
          <p:cNvPr id="74" name="Group 73">
            <a:extLst>
              <a:ext uri="{FF2B5EF4-FFF2-40B4-BE49-F238E27FC236}">
                <a16:creationId xmlns:a16="http://schemas.microsoft.com/office/drawing/2014/main" id="{B71657F2-8664-48A7-AC92-C0B414199163}"/>
              </a:ext>
            </a:extLst>
          </p:cNvPr>
          <p:cNvGrpSpPr/>
          <p:nvPr/>
        </p:nvGrpSpPr>
        <p:grpSpPr>
          <a:xfrm>
            <a:off x="9472227" y="4436385"/>
            <a:ext cx="1552468" cy="774000"/>
            <a:chOff x="10092270" y="2472963"/>
            <a:chExt cx="1552468" cy="774000"/>
          </a:xfrm>
        </p:grpSpPr>
        <p:sp>
          <p:nvSpPr>
            <p:cNvPr id="75" name="Flowchart: Delay 74">
              <a:extLst>
                <a:ext uri="{FF2B5EF4-FFF2-40B4-BE49-F238E27FC236}">
                  <a16:creationId xmlns:a16="http://schemas.microsoft.com/office/drawing/2014/main" id="{30A72D33-B6EF-4590-8DFD-FD7578741B94}"/>
                </a:ext>
              </a:extLst>
            </p:cNvPr>
            <p:cNvSpPr/>
            <p:nvPr/>
          </p:nvSpPr>
          <p:spPr>
            <a:xfrm>
              <a:off x="10852738" y="2472963"/>
              <a:ext cx="792000" cy="774000"/>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Business Use Case</a:t>
              </a:r>
              <a:endParaRPr lang="en-CA" sz="1200" dirty="0">
                <a:solidFill>
                  <a:schemeClr val="bg1"/>
                </a:solidFill>
              </a:endParaRPr>
            </a:p>
          </p:txBody>
        </p:sp>
        <p:sp>
          <p:nvSpPr>
            <p:cNvPr id="76" name="Rectangle: Top Corners Snipped 75">
              <a:extLst>
                <a:ext uri="{FF2B5EF4-FFF2-40B4-BE49-F238E27FC236}">
                  <a16:creationId xmlns:a16="http://schemas.microsoft.com/office/drawing/2014/main" id="{C2C99925-C896-4B41-8EF8-22B04EF523CD}"/>
                </a:ext>
              </a:extLst>
            </p:cNvPr>
            <p:cNvSpPr/>
            <p:nvPr/>
          </p:nvSpPr>
          <p:spPr>
            <a:xfrm rot="16200000" flipH="1">
              <a:off x="10092270" y="2482763"/>
              <a:ext cx="756000" cy="756000"/>
            </a:xfrm>
            <a:prstGeom prst="snip2SameRect">
              <a:avLst/>
            </a:prstGeom>
            <a:solidFill>
              <a:srgbClr val="009999"/>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200" dirty="0">
                  <a:solidFill>
                    <a:schemeClr val="bg1"/>
                  </a:solidFill>
                </a:rPr>
                <a:t>Reporting </a:t>
              </a:r>
            </a:p>
            <a:p>
              <a:pPr algn="ctr"/>
              <a:r>
                <a:rPr lang="en-US" sz="1200" dirty="0">
                  <a:solidFill>
                    <a:schemeClr val="bg1"/>
                  </a:solidFill>
                </a:rPr>
                <a:t>Analytics Solution</a:t>
              </a:r>
              <a:endParaRPr lang="en-CA" sz="1200" dirty="0">
                <a:solidFill>
                  <a:schemeClr val="bg1"/>
                </a:solidFill>
              </a:endParaRPr>
            </a:p>
          </p:txBody>
        </p:sp>
      </p:grpSp>
      <p:grpSp>
        <p:nvGrpSpPr>
          <p:cNvPr id="77" name="Group 76">
            <a:extLst>
              <a:ext uri="{FF2B5EF4-FFF2-40B4-BE49-F238E27FC236}">
                <a16:creationId xmlns:a16="http://schemas.microsoft.com/office/drawing/2014/main" id="{949EA05F-FBF0-4B93-8373-ADD3E2542F0B}"/>
              </a:ext>
            </a:extLst>
          </p:cNvPr>
          <p:cNvGrpSpPr/>
          <p:nvPr/>
        </p:nvGrpSpPr>
        <p:grpSpPr>
          <a:xfrm>
            <a:off x="9472227" y="5309011"/>
            <a:ext cx="1552468" cy="774000"/>
            <a:chOff x="10092270" y="2472963"/>
            <a:chExt cx="1552468" cy="774000"/>
          </a:xfrm>
        </p:grpSpPr>
        <p:sp>
          <p:nvSpPr>
            <p:cNvPr id="78" name="Flowchart: Delay 77">
              <a:extLst>
                <a:ext uri="{FF2B5EF4-FFF2-40B4-BE49-F238E27FC236}">
                  <a16:creationId xmlns:a16="http://schemas.microsoft.com/office/drawing/2014/main" id="{63749DF8-8C78-42D0-9F72-CABD88B852FF}"/>
                </a:ext>
              </a:extLst>
            </p:cNvPr>
            <p:cNvSpPr/>
            <p:nvPr/>
          </p:nvSpPr>
          <p:spPr>
            <a:xfrm>
              <a:off x="10852738" y="2472963"/>
              <a:ext cx="792000" cy="774000"/>
            </a:xfrm>
            <a:prstGeom prst="flowChartDelay">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bg1"/>
                  </a:solidFill>
                </a:rPr>
                <a:t>Business Use Case</a:t>
              </a:r>
              <a:endParaRPr lang="en-CA" sz="1200" dirty="0">
                <a:solidFill>
                  <a:schemeClr val="bg1"/>
                </a:solidFill>
              </a:endParaRPr>
            </a:p>
          </p:txBody>
        </p:sp>
        <p:sp>
          <p:nvSpPr>
            <p:cNvPr id="79" name="Rectangle: Top Corners Snipped 78">
              <a:extLst>
                <a:ext uri="{FF2B5EF4-FFF2-40B4-BE49-F238E27FC236}">
                  <a16:creationId xmlns:a16="http://schemas.microsoft.com/office/drawing/2014/main" id="{9E1AF5B1-24DB-48A7-AAF8-B46AC6F9974C}"/>
                </a:ext>
              </a:extLst>
            </p:cNvPr>
            <p:cNvSpPr/>
            <p:nvPr/>
          </p:nvSpPr>
          <p:spPr>
            <a:xfrm rot="16200000" flipH="1">
              <a:off x="10092270" y="2482763"/>
              <a:ext cx="756000" cy="756000"/>
            </a:xfrm>
            <a:prstGeom prst="snip2SameRect">
              <a:avLst/>
            </a:prstGeom>
            <a:solidFill>
              <a:srgbClr val="009999"/>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lIns="36000" tIns="0" rIns="36000" bIns="0" rtlCol="0" anchor="ctr"/>
            <a:lstStyle/>
            <a:p>
              <a:pPr algn="ctr"/>
              <a:r>
                <a:rPr lang="en-US" sz="1200" dirty="0">
                  <a:solidFill>
                    <a:schemeClr val="bg1"/>
                  </a:solidFill>
                </a:rPr>
                <a:t>Reporting </a:t>
              </a:r>
            </a:p>
            <a:p>
              <a:pPr algn="ctr"/>
              <a:r>
                <a:rPr lang="en-US" sz="1200" dirty="0">
                  <a:solidFill>
                    <a:schemeClr val="bg1"/>
                  </a:solidFill>
                </a:rPr>
                <a:t>Analytics Solution</a:t>
              </a:r>
              <a:endParaRPr lang="en-CA" sz="1200" dirty="0">
                <a:solidFill>
                  <a:schemeClr val="bg1"/>
                </a:solidFill>
              </a:endParaRPr>
            </a:p>
          </p:txBody>
        </p:sp>
      </p:grpSp>
      <p:graphicFrame>
        <p:nvGraphicFramePr>
          <p:cNvPr id="11" name="Diagram 10">
            <a:extLst>
              <a:ext uri="{FF2B5EF4-FFF2-40B4-BE49-F238E27FC236}">
                <a16:creationId xmlns:a16="http://schemas.microsoft.com/office/drawing/2014/main" id="{C287DA2C-A687-40EA-B658-9134929DEEDD}"/>
              </a:ext>
            </a:extLst>
          </p:cNvPr>
          <p:cNvGraphicFramePr/>
          <p:nvPr/>
        </p:nvGraphicFramePr>
        <p:xfrm>
          <a:off x="700737" y="719314"/>
          <a:ext cx="10323958" cy="8521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64145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8F481-CE84-497C-9080-2FF0469230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81" y="0"/>
            <a:ext cx="12190024" cy="6857999"/>
          </a:xfrm>
          <a:prstGeom prst="rect">
            <a:avLst/>
          </a:prstGeom>
        </p:spPr>
      </p:pic>
    </p:spTree>
    <p:extLst>
      <p:ext uri="{BB962C8B-B14F-4D97-AF65-F5344CB8AC3E}">
        <p14:creationId xmlns:p14="http://schemas.microsoft.com/office/powerpoint/2010/main" val="247073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34963D-55E3-2943-8231-F41398050D29}"/>
              </a:ext>
            </a:extLst>
          </p:cNvPr>
          <p:cNvSpPr/>
          <p:nvPr/>
        </p:nvSpPr>
        <p:spPr>
          <a:xfrm>
            <a:off x="6205538" y="0"/>
            <a:ext cx="5988050" cy="6858000"/>
          </a:xfrm>
          <a:prstGeom prst="rect">
            <a:avLst/>
          </a:prstGeom>
          <a:gradFill>
            <a:gsLst>
              <a:gs pos="0">
                <a:schemeClr val="bg1"/>
              </a:gs>
              <a:gs pos="85000">
                <a:schemeClr val="bg1">
                  <a:lumMod val="8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6B400AED-DF49-F045-927E-71204BE5FE60}"/>
              </a:ext>
            </a:extLst>
          </p:cNvPr>
          <p:cNvSpPr>
            <a:spLocks noGrp="1"/>
          </p:cNvSpPr>
          <p:nvPr>
            <p:ph type="body" sz="quarter" idx="13"/>
          </p:nvPr>
        </p:nvSpPr>
        <p:spPr>
          <a:xfrm>
            <a:off x="383858" y="2174594"/>
            <a:ext cx="5677217" cy="473616"/>
          </a:xfrm>
        </p:spPr>
        <p:txBody>
          <a:bodyPr/>
          <a:lstStyle/>
          <a:p>
            <a:r>
              <a:rPr lang="en-US" dirty="0"/>
              <a:t>Data is the </a:t>
            </a:r>
            <a:r>
              <a:rPr lang="en-US" b="1" dirty="0"/>
              <a:t>foundation</a:t>
            </a:r>
            <a:r>
              <a:rPr lang="en-US" dirty="0"/>
              <a:t> of decisions made at data-driven organizations. </a:t>
            </a:r>
          </a:p>
          <a:p>
            <a:endParaRPr lang="en-US" dirty="0"/>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5875805" cy="1130188"/>
          </a:xfrm>
        </p:spPr>
        <p:txBody>
          <a:bodyPr/>
          <a:lstStyle/>
          <a:p>
            <a:r>
              <a:rPr lang="en-US" dirty="0"/>
              <a:t>Prevent the </a:t>
            </a:r>
            <a:r>
              <a:rPr lang="en-US" b="1" dirty="0"/>
              <a:t>domino effect</a:t>
            </a:r>
            <a:r>
              <a:rPr lang="en-US" dirty="0"/>
              <a:t> of poor data quality</a:t>
            </a:r>
          </a:p>
        </p:txBody>
      </p:sp>
      <p:sp>
        <p:nvSpPr>
          <p:cNvPr id="3" name="Text Placeholder 2">
            <a:extLst>
              <a:ext uri="{FF2B5EF4-FFF2-40B4-BE49-F238E27FC236}">
                <a16:creationId xmlns:a16="http://schemas.microsoft.com/office/drawing/2014/main" id="{3FD76469-F4E8-5F45-BC9C-F1CB6CBCD6BD}"/>
              </a:ext>
            </a:extLst>
          </p:cNvPr>
          <p:cNvSpPr>
            <a:spLocks noGrp="1"/>
          </p:cNvSpPr>
          <p:nvPr>
            <p:ph type="body" sz="quarter" idx="33"/>
          </p:nvPr>
        </p:nvSpPr>
        <p:spPr>
          <a:xfrm>
            <a:off x="383858" y="2890869"/>
            <a:ext cx="5474521" cy="2637843"/>
          </a:xfrm>
        </p:spPr>
        <p:txBody>
          <a:bodyPr/>
          <a:lstStyle/>
          <a:p>
            <a:pPr marL="0" indent="0">
              <a:buNone/>
            </a:pPr>
            <a:r>
              <a:rPr lang="en-US" dirty="0"/>
              <a:t>Therefore, if there are problems with the organization’s underlying data, this can have a </a:t>
            </a:r>
            <a:r>
              <a:rPr lang="en-US" b="1" dirty="0"/>
              <a:t>domino effect </a:t>
            </a:r>
            <a:r>
              <a:rPr lang="en-US" dirty="0"/>
              <a:t>on many downstream business functions. </a:t>
            </a:r>
          </a:p>
          <a:p>
            <a:pPr marL="0" indent="0">
              <a:buNone/>
            </a:pPr>
            <a:r>
              <a:rPr lang="en-US" b="1" dirty="0"/>
              <a:t>Let’s use an example to illustrate the domino effect of poor data quality. </a:t>
            </a:r>
            <a:r>
              <a:rPr lang="en-US" dirty="0"/>
              <a:t>Organization X is looking to migrate their data to a single platform, System Y. After the migration, it has become apparent that reports generated from this platform are inconsistent and often seem wrong. What is the effect of this?</a:t>
            </a:r>
          </a:p>
          <a:p>
            <a:pPr marL="342900" indent="-342900">
              <a:buFont typeface="+mj-lt"/>
              <a:buAutoNum type="arabicPeriod"/>
            </a:pPr>
            <a:r>
              <a:rPr lang="en-US" dirty="0"/>
              <a:t>Time must be spent on identifying the data quality issues, and often manual data quality fixes are employed. This will extend the time to deliver the project that depends on system Y by X months.</a:t>
            </a:r>
          </a:p>
          <a:p>
            <a:pPr marL="342900" indent="-342900">
              <a:buFont typeface="+mj-lt"/>
              <a:buAutoNum type="arabicPeriod"/>
            </a:pPr>
            <a:r>
              <a:rPr lang="en-US" dirty="0"/>
              <a:t>To repair these issues, the business needs to contract two additional resources to complete the unforeseen work. The new resources cost $X each, as well as additional infrastructure and hardware costs. </a:t>
            </a:r>
          </a:p>
          <a:p>
            <a:pPr marL="342900" indent="-342900">
              <a:buFont typeface="+mj-lt"/>
              <a:buAutoNum type="arabicPeriod"/>
            </a:pPr>
            <a:r>
              <a:rPr lang="en-US" dirty="0"/>
              <a:t>Now, the strategic objectives of the business are at risk and there is a feeling of mistrust in the new system Y.</a:t>
            </a:r>
          </a:p>
          <a:p>
            <a:pPr marL="0" indent="0">
              <a:buNone/>
            </a:pPr>
            <a:endParaRPr lang="en-US" dirty="0"/>
          </a:p>
        </p:txBody>
      </p:sp>
      <p:grpSp>
        <p:nvGrpSpPr>
          <p:cNvPr id="4" name="Group 3">
            <a:extLst>
              <a:ext uri="{FF2B5EF4-FFF2-40B4-BE49-F238E27FC236}">
                <a16:creationId xmlns:a16="http://schemas.microsoft.com/office/drawing/2014/main" id="{C43A12BA-7186-4FE9-B53B-E0AED3040EC2}"/>
              </a:ext>
            </a:extLst>
          </p:cNvPr>
          <p:cNvGrpSpPr/>
          <p:nvPr/>
        </p:nvGrpSpPr>
        <p:grpSpPr>
          <a:xfrm>
            <a:off x="6001490" y="1422934"/>
            <a:ext cx="2349370" cy="1830180"/>
            <a:chOff x="6132779" y="3824285"/>
            <a:chExt cx="3273953" cy="2159884"/>
          </a:xfrm>
        </p:grpSpPr>
        <p:graphicFrame>
          <p:nvGraphicFramePr>
            <p:cNvPr id="19" name="Chart 18">
              <a:extLst>
                <a:ext uri="{FF2B5EF4-FFF2-40B4-BE49-F238E27FC236}">
                  <a16:creationId xmlns:a16="http://schemas.microsoft.com/office/drawing/2014/main" id="{64426C51-8CE0-084F-B891-5246C2CE2421}"/>
                </a:ext>
              </a:extLst>
            </p:cNvPr>
            <p:cNvGraphicFramePr/>
            <p:nvPr>
              <p:extLst>
                <p:ext uri="{D42A27DB-BD31-4B8C-83A1-F6EECF244321}">
                  <p14:modId xmlns:p14="http://schemas.microsoft.com/office/powerpoint/2010/main" val="3945874842"/>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3D0DCADE-5807-194C-96A3-FE50F9EFEE91}"/>
                </a:ext>
              </a:extLst>
            </p:cNvPr>
            <p:cNvSpPr txBox="1"/>
            <p:nvPr/>
          </p:nvSpPr>
          <p:spPr>
            <a:xfrm>
              <a:off x="6586538" y="4786311"/>
              <a:ext cx="2343150" cy="36322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30%</a:t>
              </a:r>
            </a:p>
          </p:txBody>
        </p:sp>
      </p:gr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6288389" y="3159882"/>
            <a:ext cx="1775571" cy="49066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400"/>
              </a:lnSpc>
            </a:pPr>
            <a:r>
              <a:rPr lang="en-CA" sz="1600" dirty="0">
                <a:latin typeface="Montserrat Medium" pitchFamily="2" charset="77"/>
              </a:rPr>
              <a:t>Poor data quality</a:t>
            </a:r>
          </a:p>
        </p:txBody>
      </p:sp>
      <p:graphicFrame>
        <p:nvGraphicFramePr>
          <p:cNvPr id="23" name="Chart 22">
            <a:extLst>
              <a:ext uri="{FF2B5EF4-FFF2-40B4-BE49-F238E27FC236}">
                <a16:creationId xmlns:a16="http://schemas.microsoft.com/office/drawing/2014/main" id="{4F76B3ED-E9CA-6A45-88D7-C57F6A61C8CD}"/>
              </a:ext>
            </a:extLst>
          </p:cNvPr>
          <p:cNvGraphicFramePr/>
          <p:nvPr/>
        </p:nvGraphicFramePr>
        <p:xfrm>
          <a:off x="8701882" y="1490663"/>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 Placeholder 6">
            <a:extLst>
              <a:ext uri="{FF2B5EF4-FFF2-40B4-BE49-F238E27FC236}">
                <a16:creationId xmlns:a16="http://schemas.microsoft.com/office/drawing/2014/main" id="{8FE447AE-0CDE-824F-B5DA-9CAAFB86E048}"/>
              </a:ext>
            </a:extLst>
          </p:cNvPr>
          <p:cNvSpPr txBox="1">
            <a:spLocks/>
          </p:cNvSpPr>
          <p:nvPr/>
        </p:nvSpPr>
        <p:spPr>
          <a:xfrm>
            <a:off x="6368256" y="690564"/>
            <a:ext cx="5686987" cy="456696"/>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4A4A4A"/>
                </a:solidFill>
              </a:rPr>
              <a:t>Three key challenges impacting the ability to deliver excellent customer experience</a:t>
            </a:r>
          </a:p>
        </p:txBody>
      </p:sp>
      <p:grpSp>
        <p:nvGrpSpPr>
          <p:cNvPr id="16" name="Group 15">
            <a:extLst>
              <a:ext uri="{FF2B5EF4-FFF2-40B4-BE49-F238E27FC236}">
                <a16:creationId xmlns:a16="http://schemas.microsoft.com/office/drawing/2014/main" id="{B9A12B54-FB9A-41B6-98BE-A245C68E95AD}"/>
              </a:ext>
            </a:extLst>
          </p:cNvPr>
          <p:cNvGrpSpPr/>
          <p:nvPr/>
        </p:nvGrpSpPr>
        <p:grpSpPr>
          <a:xfrm>
            <a:off x="8024878" y="1410182"/>
            <a:ext cx="2349370" cy="1830180"/>
            <a:chOff x="6132779" y="3824285"/>
            <a:chExt cx="3273953" cy="2159884"/>
          </a:xfrm>
        </p:grpSpPr>
        <p:graphicFrame>
          <p:nvGraphicFramePr>
            <p:cNvPr id="20" name="Chart 19">
              <a:extLst>
                <a:ext uri="{FF2B5EF4-FFF2-40B4-BE49-F238E27FC236}">
                  <a16:creationId xmlns:a16="http://schemas.microsoft.com/office/drawing/2014/main" id="{83830F92-820A-497C-BAE3-FBAC6BE4F425}"/>
                </a:ext>
              </a:extLst>
            </p:cNvPr>
            <p:cNvGraphicFramePr/>
            <p:nvPr>
              <p:extLst>
                <p:ext uri="{D42A27DB-BD31-4B8C-83A1-F6EECF244321}">
                  <p14:modId xmlns:p14="http://schemas.microsoft.com/office/powerpoint/2010/main" val="808155789"/>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9008C2C3-D5A4-42F3-9887-279195797690}"/>
                </a:ext>
              </a:extLst>
            </p:cNvPr>
            <p:cNvSpPr txBox="1"/>
            <p:nvPr/>
          </p:nvSpPr>
          <p:spPr>
            <a:xfrm>
              <a:off x="6586538" y="4786311"/>
              <a:ext cx="2343150" cy="36322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30%</a:t>
              </a:r>
            </a:p>
          </p:txBody>
        </p:sp>
      </p:grpSp>
      <p:sp>
        <p:nvSpPr>
          <p:cNvPr id="22" name="Text Placeholder 7">
            <a:extLst>
              <a:ext uri="{FF2B5EF4-FFF2-40B4-BE49-F238E27FC236}">
                <a16:creationId xmlns:a16="http://schemas.microsoft.com/office/drawing/2014/main" id="{4013DABB-5C91-4B1B-8883-4D457C717606}"/>
              </a:ext>
            </a:extLst>
          </p:cNvPr>
          <p:cNvSpPr txBox="1">
            <a:spLocks/>
          </p:cNvSpPr>
          <p:nvPr/>
        </p:nvSpPr>
        <p:spPr>
          <a:xfrm>
            <a:off x="8316472" y="3126976"/>
            <a:ext cx="1775571" cy="49066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400"/>
              </a:lnSpc>
            </a:pPr>
            <a:r>
              <a:rPr lang="en-CA" sz="1600" dirty="0">
                <a:latin typeface="Montserrat Medium" pitchFamily="2" charset="77"/>
              </a:rPr>
              <a:t>Method of interaction changing</a:t>
            </a:r>
          </a:p>
        </p:txBody>
      </p:sp>
      <p:grpSp>
        <p:nvGrpSpPr>
          <p:cNvPr id="29" name="Group 28">
            <a:extLst>
              <a:ext uri="{FF2B5EF4-FFF2-40B4-BE49-F238E27FC236}">
                <a16:creationId xmlns:a16="http://schemas.microsoft.com/office/drawing/2014/main" id="{F50499FB-E45C-4C2D-BC4D-B248A0725EC0}"/>
              </a:ext>
            </a:extLst>
          </p:cNvPr>
          <p:cNvGrpSpPr/>
          <p:nvPr/>
        </p:nvGrpSpPr>
        <p:grpSpPr>
          <a:xfrm>
            <a:off x="10031924" y="1423914"/>
            <a:ext cx="2349370" cy="1830180"/>
            <a:chOff x="6132779" y="3824285"/>
            <a:chExt cx="3273953" cy="2159884"/>
          </a:xfrm>
        </p:grpSpPr>
        <p:graphicFrame>
          <p:nvGraphicFramePr>
            <p:cNvPr id="30" name="Chart 29">
              <a:extLst>
                <a:ext uri="{FF2B5EF4-FFF2-40B4-BE49-F238E27FC236}">
                  <a16:creationId xmlns:a16="http://schemas.microsoft.com/office/drawing/2014/main" id="{714EFDF8-3952-4F86-891C-02EFB5E301F2}"/>
                </a:ext>
              </a:extLst>
            </p:cNvPr>
            <p:cNvGraphicFramePr/>
            <p:nvPr>
              <p:extLst>
                <p:ext uri="{D42A27DB-BD31-4B8C-83A1-F6EECF244321}">
                  <p14:modId xmlns:p14="http://schemas.microsoft.com/office/powerpoint/2010/main" val="1081750932"/>
                </p:ext>
              </p:extLst>
            </p:nvPr>
          </p:nvGraphicFramePr>
          <p:xfrm>
            <a:off x="6132779" y="3824285"/>
            <a:ext cx="3273953" cy="2159884"/>
          </p:xfrm>
          <a:graphic>
            <a:graphicData uri="http://schemas.openxmlformats.org/drawingml/2006/chart">
              <c:chart xmlns:c="http://schemas.openxmlformats.org/drawingml/2006/chart" xmlns:r="http://schemas.openxmlformats.org/officeDocument/2006/relationships" r:id="rId6"/>
            </a:graphicData>
          </a:graphic>
        </p:graphicFrame>
        <p:sp>
          <p:nvSpPr>
            <p:cNvPr id="31" name="TextBox 30">
              <a:extLst>
                <a:ext uri="{FF2B5EF4-FFF2-40B4-BE49-F238E27FC236}">
                  <a16:creationId xmlns:a16="http://schemas.microsoft.com/office/drawing/2014/main" id="{A3728BD6-A00B-429F-9089-B010BA3AC6CB}"/>
                </a:ext>
              </a:extLst>
            </p:cNvPr>
            <p:cNvSpPr txBox="1"/>
            <p:nvPr/>
          </p:nvSpPr>
          <p:spPr>
            <a:xfrm>
              <a:off x="6586538" y="4786311"/>
              <a:ext cx="2343150" cy="36322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30%</a:t>
              </a:r>
            </a:p>
          </p:txBody>
        </p:sp>
      </p:grpSp>
      <p:sp>
        <p:nvSpPr>
          <p:cNvPr id="32" name="Text Placeholder 7">
            <a:extLst>
              <a:ext uri="{FF2B5EF4-FFF2-40B4-BE49-F238E27FC236}">
                <a16:creationId xmlns:a16="http://schemas.microsoft.com/office/drawing/2014/main" id="{4D759566-B99E-4B44-B7FE-72F7271F974C}"/>
              </a:ext>
            </a:extLst>
          </p:cNvPr>
          <p:cNvSpPr txBox="1">
            <a:spLocks/>
          </p:cNvSpPr>
          <p:nvPr/>
        </p:nvSpPr>
        <p:spPr>
          <a:xfrm>
            <a:off x="10309140" y="3159881"/>
            <a:ext cx="1775571" cy="49066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400"/>
              </a:lnSpc>
            </a:pPr>
            <a:r>
              <a:rPr lang="en-CA" sz="1600" dirty="0">
                <a:latin typeface="Montserrat Medium" pitchFamily="2" charset="77"/>
              </a:rPr>
              <a:t>Legacy systems or lack of new technology</a:t>
            </a:r>
          </a:p>
        </p:txBody>
      </p:sp>
      <p:grpSp>
        <p:nvGrpSpPr>
          <p:cNvPr id="33" name="Group 32">
            <a:extLst>
              <a:ext uri="{FF2B5EF4-FFF2-40B4-BE49-F238E27FC236}">
                <a16:creationId xmlns:a16="http://schemas.microsoft.com/office/drawing/2014/main" id="{8756EF21-DB80-4688-B586-0074007F83F3}"/>
              </a:ext>
            </a:extLst>
          </p:cNvPr>
          <p:cNvGrpSpPr/>
          <p:nvPr/>
        </p:nvGrpSpPr>
        <p:grpSpPr>
          <a:xfrm>
            <a:off x="6594372" y="4448549"/>
            <a:ext cx="2271800" cy="1795019"/>
            <a:chOff x="2803703" y="4340613"/>
            <a:chExt cx="3273953" cy="2159884"/>
          </a:xfrm>
        </p:grpSpPr>
        <p:graphicFrame>
          <p:nvGraphicFramePr>
            <p:cNvPr id="34" name="Chart 33">
              <a:extLst>
                <a:ext uri="{FF2B5EF4-FFF2-40B4-BE49-F238E27FC236}">
                  <a16:creationId xmlns:a16="http://schemas.microsoft.com/office/drawing/2014/main" id="{0DBDA4A7-8B60-46C7-B063-34C73AFFB0C8}"/>
                </a:ext>
              </a:extLst>
            </p:cNvPr>
            <p:cNvGraphicFramePr/>
            <p:nvPr/>
          </p:nvGraphicFramePr>
          <p:xfrm>
            <a:off x="2803703" y="4340613"/>
            <a:ext cx="3273953" cy="2159884"/>
          </p:xfrm>
          <a:graphic>
            <a:graphicData uri="http://schemas.openxmlformats.org/drawingml/2006/chart">
              <c:chart xmlns:c="http://schemas.openxmlformats.org/drawingml/2006/chart" xmlns:r="http://schemas.openxmlformats.org/officeDocument/2006/relationships" r:id="rId7"/>
            </a:graphicData>
          </a:graphic>
        </p:graphicFrame>
        <p:sp>
          <p:nvSpPr>
            <p:cNvPr id="35" name="TextBox 34">
              <a:extLst>
                <a:ext uri="{FF2B5EF4-FFF2-40B4-BE49-F238E27FC236}">
                  <a16:creationId xmlns:a16="http://schemas.microsoft.com/office/drawing/2014/main" id="{10BE2734-7E15-4CB6-96B1-E4E856C063E9}"/>
                </a:ext>
              </a:extLst>
            </p:cNvPr>
            <p:cNvSpPr txBox="1"/>
            <p:nvPr/>
          </p:nvSpPr>
          <p:spPr>
            <a:xfrm>
              <a:off x="3257462" y="5302639"/>
              <a:ext cx="2343150" cy="37033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B3252E"/>
                  </a:solidFill>
                  <a:latin typeface="Exo" panose="02000503000000000000" pitchFamily="2" charset="77"/>
                  <a:cs typeface="Arial Narrow"/>
                </a:rPr>
                <a:t>95%</a:t>
              </a:r>
            </a:p>
          </p:txBody>
        </p:sp>
      </p:grpSp>
      <p:sp>
        <p:nvSpPr>
          <p:cNvPr id="36" name="Text Placeholder 7">
            <a:extLst>
              <a:ext uri="{FF2B5EF4-FFF2-40B4-BE49-F238E27FC236}">
                <a16:creationId xmlns:a16="http://schemas.microsoft.com/office/drawing/2014/main" id="{6C88D3C9-0410-464A-93CF-BB4D923CEE7D}"/>
              </a:ext>
            </a:extLst>
          </p:cNvPr>
          <p:cNvSpPr txBox="1">
            <a:spLocks/>
          </p:cNvSpPr>
          <p:nvPr/>
        </p:nvSpPr>
        <p:spPr>
          <a:xfrm>
            <a:off x="8535151" y="4950671"/>
            <a:ext cx="3178722" cy="160972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2000"/>
              </a:lnSpc>
            </a:pPr>
            <a:r>
              <a:rPr lang="en-CA" dirty="0">
                <a:latin typeface="Montserrat Medium" pitchFamily="2" charset="77"/>
              </a:rPr>
              <a:t>Of organizations indicated that poor data quality undermines business performance</a:t>
            </a:r>
            <a:r>
              <a:rPr lang="en-CA" dirty="0">
                <a:latin typeface="Montserrat" pitchFamily="2" charset="77"/>
              </a:rPr>
              <a:t>.</a:t>
            </a:r>
          </a:p>
        </p:txBody>
      </p:sp>
      <p:sp>
        <p:nvSpPr>
          <p:cNvPr id="38" name="Text Placeholder 7">
            <a:extLst>
              <a:ext uri="{FF2B5EF4-FFF2-40B4-BE49-F238E27FC236}">
                <a16:creationId xmlns:a16="http://schemas.microsoft.com/office/drawing/2014/main" id="{8DF3BA63-6E6B-4756-98CA-C8F7FCE33C3D}"/>
              </a:ext>
            </a:extLst>
          </p:cNvPr>
          <p:cNvSpPr txBox="1">
            <a:spLocks/>
          </p:cNvSpPr>
          <p:nvPr/>
        </p:nvSpPr>
        <p:spPr>
          <a:xfrm>
            <a:off x="8350493" y="6267785"/>
            <a:ext cx="1761959"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00" dirty="0">
                <a:ea typeface="Roboto Condensed Light" panose="02000000000000000000" pitchFamily="2" charset="0"/>
              </a:rPr>
              <a:t>Source: Experian Data Quality, 2019</a:t>
            </a:r>
          </a:p>
        </p:txBody>
      </p:sp>
    </p:spTree>
    <p:extLst>
      <p:ext uri="{BB962C8B-B14F-4D97-AF65-F5344CB8AC3E}">
        <p14:creationId xmlns:p14="http://schemas.microsoft.com/office/powerpoint/2010/main" val="459636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CB8CE345-8638-B642-8309-7DD7457C8590}"/>
              </a:ext>
            </a:extLst>
          </p:cNvPr>
          <p:cNvSpPr>
            <a:spLocks noGrp="1"/>
          </p:cNvSpPr>
          <p:nvPr>
            <p:ph type="body" sz="quarter" idx="11"/>
          </p:nvPr>
        </p:nvSpPr>
        <p:spPr>
          <a:xfrm>
            <a:off x="374089" y="1698185"/>
            <a:ext cx="8717660" cy="513674"/>
          </a:xfrm>
        </p:spPr>
        <p:txBody>
          <a:bodyPr/>
          <a:lstStyle/>
          <a:p>
            <a:r>
              <a:rPr lang="en-US" sz="1600" dirty="0">
                <a:latin typeface="Exo" panose="02000503000000000000" pitchFamily="2" charset="77"/>
              </a:rPr>
              <a:t>Improving your organization’s data quality will help the business realize the following benefits: </a:t>
            </a:r>
          </a:p>
        </p:txBody>
      </p:sp>
      <p:sp>
        <p:nvSpPr>
          <p:cNvPr id="12" name="Title 2">
            <a:extLst>
              <a:ext uri="{FF2B5EF4-FFF2-40B4-BE49-F238E27FC236}">
                <a16:creationId xmlns:a16="http://schemas.microsoft.com/office/drawing/2014/main" id="{54E11E86-D9DA-AE4D-B84A-5F86B24F0B36}"/>
              </a:ext>
            </a:extLst>
          </p:cNvPr>
          <p:cNvSpPr>
            <a:spLocks noGrp="1"/>
          </p:cNvSpPr>
          <p:nvPr>
            <p:ph type="title"/>
          </p:nvPr>
        </p:nvSpPr>
        <p:spPr>
          <a:xfrm>
            <a:off x="354105" y="530022"/>
            <a:ext cx="11393757" cy="829222"/>
          </a:xfrm>
        </p:spPr>
        <p:txBody>
          <a:bodyPr/>
          <a:lstStyle/>
          <a:p>
            <a:r>
              <a:rPr lang="en-CA" dirty="0"/>
              <a:t>Maintaining quality data will support more informed decisions and strategic insight</a:t>
            </a:r>
          </a:p>
        </p:txBody>
      </p:sp>
      <p:sp>
        <p:nvSpPr>
          <p:cNvPr id="13" name="Rectangle 12">
            <a:extLst>
              <a:ext uri="{FF2B5EF4-FFF2-40B4-BE49-F238E27FC236}">
                <a16:creationId xmlns:a16="http://schemas.microsoft.com/office/drawing/2014/main" id="{425BC986-410D-0B4B-800F-34CD392387D3}"/>
              </a:ext>
            </a:extLst>
          </p:cNvPr>
          <p:cNvSpPr/>
          <p:nvPr/>
        </p:nvSpPr>
        <p:spPr>
          <a:xfrm>
            <a:off x="3279586" y="5461433"/>
            <a:ext cx="2765033" cy="646331"/>
          </a:xfrm>
          <a:prstGeom prst="rect">
            <a:avLst/>
          </a:prstGeom>
        </p:spPr>
        <p:txBody>
          <a:bodyPr wrap="square" lIns="0" tIns="0" rIns="0" bIns="0">
            <a:spAutoFit/>
          </a:bodyPr>
          <a:lstStyle/>
          <a:p>
            <a:pPr algn="ctr">
              <a:defRPr/>
            </a:pPr>
            <a:r>
              <a:rPr lang="en-US" sz="1400" dirty="0">
                <a:solidFill>
                  <a:srgbClr val="4A4A4A"/>
                </a:solidFill>
                <a:latin typeface="Montserrat" pitchFamily="2" charset="77"/>
                <a:ea typeface="Roboto" panose="02000000000000000000" pitchFamily="2" charset="0"/>
              </a:rPr>
              <a:t>Percentage of senior IT leaders who say that poor data quality impinges business outcomes.</a:t>
            </a:r>
            <a:r>
              <a:rPr lang="en-US" sz="1400" baseline="30000" dirty="0">
                <a:solidFill>
                  <a:srgbClr val="4A4A4A"/>
                </a:solidFill>
                <a:latin typeface="Montserrat" pitchFamily="2" charset="77"/>
                <a:ea typeface="Roboto" panose="02000000000000000000" pitchFamily="2" charset="0"/>
              </a:rPr>
              <a:t>2</a:t>
            </a:r>
            <a:endParaRPr lang="en-CA" sz="1400" b="1" dirty="0">
              <a:solidFill>
                <a:srgbClr val="4A4A4A"/>
              </a:solidFill>
              <a:latin typeface="Montserrat" pitchFamily="2" charset="77"/>
              <a:ea typeface="Roboto" panose="02000000000000000000" pitchFamily="2" charset="0"/>
            </a:endParaRPr>
          </a:p>
        </p:txBody>
      </p:sp>
      <p:sp>
        <p:nvSpPr>
          <p:cNvPr id="15" name="Rectangle 14">
            <a:extLst>
              <a:ext uri="{FF2B5EF4-FFF2-40B4-BE49-F238E27FC236}">
                <a16:creationId xmlns:a16="http://schemas.microsoft.com/office/drawing/2014/main" id="{BF65F3A0-ABC6-C441-A3BE-1617A27D0ECA}"/>
              </a:ext>
            </a:extLst>
          </p:cNvPr>
          <p:cNvSpPr/>
          <p:nvPr/>
        </p:nvSpPr>
        <p:spPr>
          <a:xfrm>
            <a:off x="288178" y="5502221"/>
            <a:ext cx="2720021" cy="646331"/>
          </a:xfrm>
          <a:prstGeom prst="rect">
            <a:avLst/>
          </a:prstGeom>
        </p:spPr>
        <p:txBody>
          <a:bodyPr wrap="square" lIns="0" tIns="0" rIns="0" bIns="0">
            <a:spAutoFit/>
          </a:bodyPr>
          <a:lstStyle/>
          <a:p>
            <a:pPr algn="ctr"/>
            <a:r>
              <a:rPr lang="en-US" sz="1400" b="1" dirty="0">
                <a:solidFill>
                  <a:srgbClr val="4A4A4A"/>
                </a:solidFill>
                <a:latin typeface="Montserrat" pitchFamily="2" charset="77"/>
                <a:ea typeface="Roboto" panose="02000000000000000000" pitchFamily="2" charset="0"/>
              </a:rPr>
              <a:t>Of CIOs</a:t>
            </a:r>
            <a:r>
              <a:rPr lang="en-US" sz="1400" dirty="0">
                <a:solidFill>
                  <a:srgbClr val="4A4A4A"/>
                </a:solidFill>
                <a:latin typeface="Montserrat" pitchFamily="2" charset="77"/>
                <a:ea typeface="Roboto" panose="02000000000000000000" pitchFamily="2" charset="0"/>
              </a:rPr>
              <a:t> surveyed say lack of quality data is an obstacle to good decision making.</a:t>
            </a:r>
            <a:r>
              <a:rPr lang="en-US" sz="1400" baseline="30000" dirty="0">
                <a:solidFill>
                  <a:srgbClr val="4A4A4A"/>
                </a:solidFill>
                <a:latin typeface="Montserrat" pitchFamily="2" charset="77"/>
                <a:ea typeface="Roboto" panose="02000000000000000000" pitchFamily="2" charset="0"/>
              </a:rPr>
              <a:t>1</a:t>
            </a:r>
            <a:endParaRPr lang="en-US" sz="1400" dirty="0">
              <a:solidFill>
                <a:srgbClr val="4A4A4A"/>
              </a:solidFill>
              <a:latin typeface="Montserrat" pitchFamily="2" charset="77"/>
              <a:ea typeface="Roboto" panose="02000000000000000000" pitchFamily="2" charset="0"/>
            </a:endParaRPr>
          </a:p>
        </p:txBody>
      </p:sp>
      <p:sp>
        <p:nvSpPr>
          <p:cNvPr id="28" name="TextBox 27">
            <a:extLst>
              <a:ext uri="{FF2B5EF4-FFF2-40B4-BE49-F238E27FC236}">
                <a16:creationId xmlns:a16="http://schemas.microsoft.com/office/drawing/2014/main" id="{1DF5864A-55AB-9949-84E0-AFDA853A7F70}"/>
              </a:ext>
            </a:extLst>
          </p:cNvPr>
          <p:cNvSpPr txBox="1"/>
          <p:nvPr/>
        </p:nvSpPr>
        <p:spPr>
          <a:xfrm>
            <a:off x="371475" y="6391369"/>
            <a:ext cx="7771039" cy="400110"/>
          </a:xfrm>
          <a:prstGeom prst="rect">
            <a:avLst/>
          </a:prstGeom>
        </p:spPr>
        <p:txBody>
          <a:bodyPr wrap="square" lIns="0" rtlCol="0">
            <a:spAutoFit/>
          </a:bodyPr>
          <a:lstStyle/>
          <a:p>
            <a:pPr>
              <a:defRPr sz="1000" b="0" i="0" u="none" strike="noStrike" kern="1200" baseline="0">
                <a:solidFill>
                  <a:prstClr val="black">
                    <a:lumMod val="65000"/>
                    <a:lumOff val="35000"/>
                  </a:prstClr>
                </a:solidFill>
                <a:latin typeface="+mn-lt"/>
                <a:ea typeface="+mn-ea"/>
                <a:cs typeface="+mn-cs"/>
              </a:defRPr>
            </a:pPr>
            <a:r>
              <a:rPr lang="en-CA" sz="1000" dirty="0">
                <a:latin typeface="Roboto Condensed Light" panose="02000000000000000000" pitchFamily="2" charset="0"/>
                <a:ea typeface="Roboto Condensed Light" panose="02000000000000000000" pitchFamily="2" charset="0"/>
              </a:rPr>
              <a:t>Sources: 1. Larry Dignan, CIOs juggling digital transformation pace, bad data, cloud lock0in and business alignment, 2020; 2. Clint Boulton, Disconnect between CIOs and LOB managers weakens data quality, 2016; 3. RingLead Data Management Solutions, 10 Stats About Data Quality I Bet You Didn’t Know; 4. HaloBI, 2015</a:t>
            </a:r>
          </a:p>
        </p:txBody>
      </p:sp>
      <p:grpSp>
        <p:nvGrpSpPr>
          <p:cNvPr id="11" name="Group 10">
            <a:extLst>
              <a:ext uri="{FF2B5EF4-FFF2-40B4-BE49-F238E27FC236}">
                <a16:creationId xmlns:a16="http://schemas.microsoft.com/office/drawing/2014/main" id="{76B43ABE-25F7-F34D-8FD0-3ACB2D430F17}"/>
              </a:ext>
            </a:extLst>
          </p:cNvPr>
          <p:cNvGrpSpPr/>
          <p:nvPr/>
        </p:nvGrpSpPr>
        <p:grpSpPr>
          <a:xfrm>
            <a:off x="72737" y="3382403"/>
            <a:ext cx="3273953" cy="2159884"/>
            <a:chOff x="3439440" y="4137949"/>
            <a:chExt cx="3273953" cy="2159884"/>
          </a:xfrm>
        </p:grpSpPr>
        <p:graphicFrame>
          <p:nvGraphicFramePr>
            <p:cNvPr id="14" name="Chart 13">
              <a:extLst>
                <a:ext uri="{FF2B5EF4-FFF2-40B4-BE49-F238E27FC236}">
                  <a16:creationId xmlns:a16="http://schemas.microsoft.com/office/drawing/2014/main" id="{C4D8BA32-3B87-E745-9DDF-EF6C212C7BEE}"/>
                </a:ext>
              </a:extLst>
            </p:cNvPr>
            <p:cNvGraphicFramePr/>
            <p:nvPr>
              <p:extLst>
                <p:ext uri="{D42A27DB-BD31-4B8C-83A1-F6EECF244321}">
                  <p14:modId xmlns:p14="http://schemas.microsoft.com/office/powerpoint/2010/main" val="2618424923"/>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E4160D86-F435-0541-880C-9F9FFF258696}"/>
                </a:ext>
              </a:extLst>
            </p:cNvPr>
            <p:cNvSpPr txBox="1"/>
            <p:nvPr/>
          </p:nvSpPr>
          <p:spPr>
            <a:xfrm>
              <a:off x="3898634" y="5086348"/>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89%</a:t>
              </a:r>
            </a:p>
          </p:txBody>
        </p:sp>
      </p:grpSp>
      <p:grpSp>
        <p:nvGrpSpPr>
          <p:cNvPr id="17" name="Group 16">
            <a:extLst>
              <a:ext uri="{FF2B5EF4-FFF2-40B4-BE49-F238E27FC236}">
                <a16:creationId xmlns:a16="http://schemas.microsoft.com/office/drawing/2014/main" id="{4E8FA444-D066-E04B-B735-F3802755F785}"/>
              </a:ext>
            </a:extLst>
          </p:cNvPr>
          <p:cNvGrpSpPr/>
          <p:nvPr/>
        </p:nvGrpSpPr>
        <p:grpSpPr>
          <a:xfrm>
            <a:off x="3095942" y="3404748"/>
            <a:ext cx="3273953" cy="2159884"/>
            <a:chOff x="3439440" y="4137949"/>
            <a:chExt cx="3273953" cy="2159884"/>
          </a:xfrm>
        </p:grpSpPr>
        <p:graphicFrame>
          <p:nvGraphicFramePr>
            <p:cNvPr id="18" name="Chart 17">
              <a:extLst>
                <a:ext uri="{FF2B5EF4-FFF2-40B4-BE49-F238E27FC236}">
                  <a16:creationId xmlns:a16="http://schemas.microsoft.com/office/drawing/2014/main" id="{B83BE2A9-2279-CA48-9DE3-A2BCFF3BF86E}"/>
                </a:ext>
              </a:extLst>
            </p:cNvPr>
            <p:cNvGraphicFramePr/>
            <p:nvPr>
              <p:extLst>
                <p:ext uri="{D42A27DB-BD31-4B8C-83A1-F6EECF244321}">
                  <p14:modId xmlns:p14="http://schemas.microsoft.com/office/powerpoint/2010/main" val="3314053366"/>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CFFBC13D-51E6-8D4F-993A-7CC043F9AEF0}"/>
                </a:ext>
              </a:extLst>
            </p:cNvPr>
            <p:cNvSpPr txBox="1"/>
            <p:nvPr/>
          </p:nvSpPr>
          <p:spPr>
            <a:xfrm>
              <a:off x="3898634" y="5086348"/>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94%</a:t>
              </a:r>
            </a:p>
          </p:txBody>
        </p:sp>
      </p:grpSp>
      <p:sp>
        <p:nvSpPr>
          <p:cNvPr id="21" name="Text Placeholder 3">
            <a:extLst>
              <a:ext uri="{FF2B5EF4-FFF2-40B4-BE49-F238E27FC236}">
                <a16:creationId xmlns:a16="http://schemas.microsoft.com/office/drawing/2014/main" id="{A9FE6F8A-2B65-4A30-9F98-729DAB3A331B}"/>
              </a:ext>
            </a:extLst>
          </p:cNvPr>
          <p:cNvSpPr txBox="1">
            <a:spLocks/>
          </p:cNvSpPr>
          <p:nvPr/>
        </p:nvSpPr>
        <p:spPr>
          <a:xfrm>
            <a:off x="371475" y="2124854"/>
            <a:ext cx="2676478" cy="51367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latin typeface="Exo" panose="02000503000000000000" pitchFamily="2" charset="77"/>
              </a:rPr>
              <a:t>Data-Driven Decision Making</a:t>
            </a:r>
          </a:p>
        </p:txBody>
      </p:sp>
      <p:sp>
        <p:nvSpPr>
          <p:cNvPr id="22" name="Text Placeholder 2">
            <a:extLst>
              <a:ext uri="{FF2B5EF4-FFF2-40B4-BE49-F238E27FC236}">
                <a16:creationId xmlns:a16="http://schemas.microsoft.com/office/drawing/2014/main" id="{EB7D148F-83C2-485F-9501-604B8BD3E09C}"/>
              </a:ext>
            </a:extLst>
          </p:cNvPr>
          <p:cNvSpPr txBox="1">
            <a:spLocks/>
          </p:cNvSpPr>
          <p:nvPr/>
        </p:nvSpPr>
        <p:spPr>
          <a:xfrm>
            <a:off x="416572" y="2501045"/>
            <a:ext cx="2591627" cy="1001405"/>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Business decisions should be made with a strong rationale. Data can provide insight into key business questions, such as, “How can I provide better customer satisfaction?”</a:t>
            </a:r>
          </a:p>
          <a:p>
            <a:pPr marL="0" indent="0" algn="ctr">
              <a:buFont typeface="Arial" panose="020B0604020202020204" pitchFamily="34" charset="0"/>
              <a:buNone/>
            </a:pPr>
            <a:endParaRPr lang="en-US" sz="1200" dirty="0"/>
          </a:p>
        </p:txBody>
      </p:sp>
      <p:sp>
        <p:nvSpPr>
          <p:cNvPr id="23" name="Text Placeholder 3">
            <a:extLst>
              <a:ext uri="{FF2B5EF4-FFF2-40B4-BE49-F238E27FC236}">
                <a16:creationId xmlns:a16="http://schemas.microsoft.com/office/drawing/2014/main" id="{23024CBF-5AA1-4FD7-9111-607AA8278217}"/>
              </a:ext>
            </a:extLst>
          </p:cNvPr>
          <p:cNvSpPr txBox="1">
            <a:spLocks/>
          </p:cNvSpPr>
          <p:nvPr/>
        </p:nvSpPr>
        <p:spPr>
          <a:xfrm>
            <a:off x="3388472" y="2116108"/>
            <a:ext cx="2676478" cy="51367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latin typeface="Exo" panose="02000503000000000000" pitchFamily="2" charset="77"/>
              </a:rPr>
              <a:t>Customer Intimacy</a:t>
            </a:r>
          </a:p>
        </p:txBody>
      </p:sp>
      <p:sp>
        <p:nvSpPr>
          <p:cNvPr id="24" name="Text Placeholder 2">
            <a:extLst>
              <a:ext uri="{FF2B5EF4-FFF2-40B4-BE49-F238E27FC236}">
                <a16:creationId xmlns:a16="http://schemas.microsoft.com/office/drawing/2014/main" id="{BA0D6B05-FFA2-46D4-B69F-3F489F5A96EA}"/>
              </a:ext>
            </a:extLst>
          </p:cNvPr>
          <p:cNvSpPr txBox="1">
            <a:spLocks/>
          </p:cNvSpPr>
          <p:nvPr/>
        </p:nvSpPr>
        <p:spPr>
          <a:xfrm>
            <a:off x="3338804" y="2499308"/>
            <a:ext cx="2765032" cy="1001405"/>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Improve marketing and the customer experience by using the right data from the system of record to analyze complete customer views of transactions, sentiments, and interactions.</a:t>
            </a:r>
          </a:p>
        </p:txBody>
      </p:sp>
      <p:sp>
        <p:nvSpPr>
          <p:cNvPr id="25" name="Rectangle 24">
            <a:extLst>
              <a:ext uri="{FF2B5EF4-FFF2-40B4-BE49-F238E27FC236}">
                <a16:creationId xmlns:a16="http://schemas.microsoft.com/office/drawing/2014/main" id="{87CA4B8F-D233-4299-8402-850263E504B4}"/>
              </a:ext>
            </a:extLst>
          </p:cNvPr>
          <p:cNvSpPr/>
          <p:nvPr/>
        </p:nvSpPr>
        <p:spPr>
          <a:xfrm>
            <a:off x="6228263" y="5477542"/>
            <a:ext cx="2765033" cy="646331"/>
          </a:xfrm>
          <a:prstGeom prst="rect">
            <a:avLst/>
          </a:prstGeom>
        </p:spPr>
        <p:txBody>
          <a:bodyPr wrap="square" lIns="0" tIns="0" rIns="0" bIns="0">
            <a:spAutoFit/>
          </a:bodyPr>
          <a:lstStyle/>
          <a:p>
            <a:pPr algn="ctr"/>
            <a:r>
              <a:rPr lang="en-US" sz="1400" dirty="0">
                <a:solidFill>
                  <a:srgbClr val="4A4A4A"/>
                </a:solidFill>
                <a:latin typeface="Montserrat" pitchFamily="2" charset="77"/>
                <a:ea typeface="Roboto" panose="02000000000000000000" pitchFamily="2" charset="0"/>
              </a:rPr>
              <a:t>Businesses lose as much as 20% of revenue due to poor data quality.</a:t>
            </a:r>
            <a:r>
              <a:rPr lang="en-US" sz="1400" baseline="30000" dirty="0">
                <a:solidFill>
                  <a:srgbClr val="4A4A4A"/>
                </a:solidFill>
                <a:latin typeface="Montserrat" pitchFamily="2" charset="77"/>
                <a:ea typeface="Roboto" panose="02000000000000000000" pitchFamily="2" charset="0"/>
              </a:rPr>
              <a:t>3</a:t>
            </a:r>
            <a:endParaRPr lang="en-US" sz="1400" dirty="0">
              <a:solidFill>
                <a:srgbClr val="4A4A4A"/>
              </a:solidFill>
              <a:latin typeface="Montserrat" pitchFamily="2" charset="77"/>
              <a:ea typeface="Roboto" panose="02000000000000000000" pitchFamily="2" charset="0"/>
            </a:endParaRPr>
          </a:p>
        </p:txBody>
      </p:sp>
      <p:grpSp>
        <p:nvGrpSpPr>
          <p:cNvPr id="26" name="Group 25">
            <a:extLst>
              <a:ext uri="{FF2B5EF4-FFF2-40B4-BE49-F238E27FC236}">
                <a16:creationId xmlns:a16="http://schemas.microsoft.com/office/drawing/2014/main" id="{7E5BB9F3-007C-4B72-8D73-1C1BAA215F32}"/>
              </a:ext>
            </a:extLst>
          </p:cNvPr>
          <p:cNvGrpSpPr/>
          <p:nvPr/>
        </p:nvGrpSpPr>
        <p:grpSpPr>
          <a:xfrm>
            <a:off x="5973802" y="3410984"/>
            <a:ext cx="3273953" cy="2159884"/>
            <a:chOff x="3439440" y="4137949"/>
            <a:chExt cx="3273953" cy="2159884"/>
          </a:xfrm>
        </p:grpSpPr>
        <p:graphicFrame>
          <p:nvGraphicFramePr>
            <p:cNvPr id="27" name="Chart 26">
              <a:extLst>
                <a:ext uri="{FF2B5EF4-FFF2-40B4-BE49-F238E27FC236}">
                  <a16:creationId xmlns:a16="http://schemas.microsoft.com/office/drawing/2014/main" id="{AA9D8265-1620-4E73-BDF0-D29672566EBE}"/>
                </a:ext>
              </a:extLst>
            </p:cNvPr>
            <p:cNvGraphicFramePr/>
            <p:nvPr>
              <p:extLst>
                <p:ext uri="{D42A27DB-BD31-4B8C-83A1-F6EECF244321}">
                  <p14:modId xmlns:p14="http://schemas.microsoft.com/office/powerpoint/2010/main" val="2713420897"/>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a:extLst>
                <a:ext uri="{FF2B5EF4-FFF2-40B4-BE49-F238E27FC236}">
                  <a16:creationId xmlns:a16="http://schemas.microsoft.com/office/drawing/2014/main" id="{384DC0D6-E71D-463B-A057-6530B89B6906}"/>
                </a:ext>
              </a:extLst>
            </p:cNvPr>
            <p:cNvSpPr txBox="1"/>
            <p:nvPr/>
          </p:nvSpPr>
          <p:spPr>
            <a:xfrm>
              <a:off x="3898634" y="5086348"/>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20%</a:t>
              </a:r>
            </a:p>
          </p:txBody>
        </p:sp>
      </p:grpSp>
      <p:sp>
        <p:nvSpPr>
          <p:cNvPr id="33" name="Text Placeholder 3">
            <a:extLst>
              <a:ext uri="{FF2B5EF4-FFF2-40B4-BE49-F238E27FC236}">
                <a16:creationId xmlns:a16="http://schemas.microsoft.com/office/drawing/2014/main" id="{4FD6635C-CE28-470A-A163-FA71588ABFAE}"/>
              </a:ext>
            </a:extLst>
          </p:cNvPr>
          <p:cNvSpPr txBox="1">
            <a:spLocks/>
          </p:cNvSpPr>
          <p:nvPr/>
        </p:nvSpPr>
        <p:spPr>
          <a:xfrm>
            <a:off x="6266332" y="2116108"/>
            <a:ext cx="2676478" cy="51367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latin typeface="Exo" panose="02000503000000000000" pitchFamily="2" charset="77"/>
              </a:rPr>
              <a:t>Innovation Leadership</a:t>
            </a:r>
          </a:p>
        </p:txBody>
      </p:sp>
      <p:sp>
        <p:nvSpPr>
          <p:cNvPr id="34" name="Text Placeholder 2">
            <a:extLst>
              <a:ext uri="{FF2B5EF4-FFF2-40B4-BE49-F238E27FC236}">
                <a16:creationId xmlns:a16="http://schemas.microsoft.com/office/drawing/2014/main" id="{B86A9364-085F-43F3-AC1A-615E5F26131C}"/>
              </a:ext>
            </a:extLst>
          </p:cNvPr>
          <p:cNvSpPr txBox="1">
            <a:spLocks/>
          </p:cNvSpPr>
          <p:nvPr/>
        </p:nvSpPr>
        <p:spPr>
          <a:xfrm>
            <a:off x="6316652" y="2499307"/>
            <a:ext cx="2676644" cy="1001405"/>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Gain insights on your products, services, usage trends, industry directions, and competitor results to support decisions on innovations, new products, services, and pricing.</a:t>
            </a:r>
          </a:p>
        </p:txBody>
      </p:sp>
      <p:sp>
        <p:nvSpPr>
          <p:cNvPr id="35" name="Rectangle 34">
            <a:extLst>
              <a:ext uri="{FF2B5EF4-FFF2-40B4-BE49-F238E27FC236}">
                <a16:creationId xmlns:a16="http://schemas.microsoft.com/office/drawing/2014/main" id="{285A7B29-8D02-4CA1-B1A6-6704D14DF76B}"/>
              </a:ext>
            </a:extLst>
          </p:cNvPr>
          <p:cNvSpPr/>
          <p:nvPr/>
        </p:nvSpPr>
        <p:spPr>
          <a:xfrm>
            <a:off x="9076412" y="5470179"/>
            <a:ext cx="2765033" cy="861774"/>
          </a:xfrm>
          <a:prstGeom prst="rect">
            <a:avLst/>
          </a:prstGeom>
        </p:spPr>
        <p:txBody>
          <a:bodyPr wrap="square" lIns="0" tIns="0" rIns="0" bIns="0">
            <a:spAutoFit/>
          </a:bodyPr>
          <a:lstStyle/>
          <a:p>
            <a:pPr algn="ctr">
              <a:defRPr/>
            </a:pPr>
            <a:r>
              <a:rPr lang="en-US" sz="1400" dirty="0">
                <a:solidFill>
                  <a:srgbClr val="4A4A4A"/>
                </a:solidFill>
                <a:latin typeface="Montserrat" pitchFamily="2" charset="77"/>
                <a:ea typeface="Roboto" panose="02000000000000000000" pitchFamily="2" charset="0"/>
              </a:rPr>
              <a:t>The implementation of data quality initiatives can lead to reductions in corporate budget of up to 20%.</a:t>
            </a:r>
            <a:r>
              <a:rPr lang="en-US" sz="1400" baseline="30000" dirty="0">
                <a:solidFill>
                  <a:srgbClr val="4A4A4A"/>
                </a:solidFill>
                <a:latin typeface="Montserrat" pitchFamily="2" charset="77"/>
                <a:ea typeface="Roboto" panose="02000000000000000000" pitchFamily="2" charset="0"/>
              </a:rPr>
              <a:t>4</a:t>
            </a:r>
            <a:endParaRPr lang="en-CA" sz="1400" b="1" dirty="0">
              <a:solidFill>
                <a:srgbClr val="4A4A4A"/>
              </a:solidFill>
              <a:latin typeface="Montserrat" pitchFamily="2" charset="77"/>
              <a:ea typeface="Roboto" panose="02000000000000000000" pitchFamily="2" charset="0"/>
            </a:endParaRPr>
          </a:p>
        </p:txBody>
      </p:sp>
      <p:grpSp>
        <p:nvGrpSpPr>
          <p:cNvPr id="36" name="Group 35">
            <a:extLst>
              <a:ext uri="{FF2B5EF4-FFF2-40B4-BE49-F238E27FC236}">
                <a16:creationId xmlns:a16="http://schemas.microsoft.com/office/drawing/2014/main" id="{84E66344-0AE4-4BB5-8CFE-95B231380638}"/>
              </a:ext>
            </a:extLst>
          </p:cNvPr>
          <p:cNvGrpSpPr/>
          <p:nvPr/>
        </p:nvGrpSpPr>
        <p:grpSpPr>
          <a:xfrm>
            <a:off x="8892768" y="3413494"/>
            <a:ext cx="3273953" cy="2159884"/>
            <a:chOff x="3439440" y="4137949"/>
            <a:chExt cx="3273953" cy="2159884"/>
          </a:xfrm>
        </p:grpSpPr>
        <p:graphicFrame>
          <p:nvGraphicFramePr>
            <p:cNvPr id="37" name="Chart 36">
              <a:extLst>
                <a:ext uri="{FF2B5EF4-FFF2-40B4-BE49-F238E27FC236}">
                  <a16:creationId xmlns:a16="http://schemas.microsoft.com/office/drawing/2014/main" id="{5F2B56E0-6616-4126-933B-97365C5FD910}"/>
                </a:ext>
              </a:extLst>
            </p:cNvPr>
            <p:cNvGraphicFramePr/>
            <p:nvPr>
              <p:extLst>
                <p:ext uri="{D42A27DB-BD31-4B8C-83A1-F6EECF244321}">
                  <p14:modId xmlns:p14="http://schemas.microsoft.com/office/powerpoint/2010/main" val="247580858"/>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6"/>
            </a:graphicData>
          </a:graphic>
        </p:graphicFrame>
        <p:sp>
          <p:nvSpPr>
            <p:cNvPr id="38" name="TextBox 37">
              <a:extLst>
                <a:ext uri="{FF2B5EF4-FFF2-40B4-BE49-F238E27FC236}">
                  <a16:creationId xmlns:a16="http://schemas.microsoft.com/office/drawing/2014/main" id="{DC8488EC-CC21-415B-ADF8-63C801881787}"/>
                </a:ext>
              </a:extLst>
            </p:cNvPr>
            <p:cNvSpPr txBox="1"/>
            <p:nvPr/>
          </p:nvSpPr>
          <p:spPr>
            <a:xfrm>
              <a:off x="3898634" y="5086348"/>
              <a:ext cx="2343150" cy="307777"/>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10 - 20%</a:t>
              </a:r>
            </a:p>
          </p:txBody>
        </p:sp>
      </p:grpSp>
      <p:sp>
        <p:nvSpPr>
          <p:cNvPr id="39" name="Text Placeholder 3">
            <a:extLst>
              <a:ext uri="{FF2B5EF4-FFF2-40B4-BE49-F238E27FC236}">
                <a16:creationId xmlns:a16="http://schemas.microsoft.com/office/drawing/2014/main" id="{ECBEC14F-D6C0-492E-AAA1-0DF04AD1951B}"/>
              </a:ext>
            </a:extLst>
          </p:cNvPr>
          <p:cNvSpPr txBox="1">
            <a:spLocks/>
          </p:cNvSpPr>
          <p:nvPr/>
        </p:nvSpPr>
        <p:spPr>
          <a:xfrm>
            <a:off x="9185298" y="2124854"/>
            <a:ext cx="2676478" cy="513674"/>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latin typeface="Exo" panose="02000503000000000000" pitchFamily="2" charset="77"/>
              </a:rPr>
              <a:t>Operational Excellence</a:t>
            </a:r>
          </a:p>
        </p:txBody>
      </p:sp>
      <p:sp>
        <p:nvSpPr>
          <p:cNvPr id="40" name="Text Placeholder 2">
            <a:extLst>
              <a:ext uri="{FF2B5EF4-FFF2-40B4-BE49-F238E27FC236}">
                <a16:creationId xmlns:a16="http://schemas.microsoft.com/office/drawing/2014/main" id="{ED48679F-CB0A-4322-8980-93C97C7FB586}"/>
              </a:ext>
            </a:extLst>
          </p:cNvPr>
          <p:cNvSpPr txBox="1">
            <a:spLocks/>
          </p:cNvSpPr>
          <p:nvPr/>
        </p:nvSpPr>
        <p:spPr>
          <a:xfrm>
            <a:off x="9135629" y="2508054"/>
            <a:ext cx="2917033" cy="1001405"/>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Make sure the right solution is delivered rapidly and consistently to the right parties for the right price and cost structure. Automate processes by using the right data to drive process improvements.</a:t>
            </a:r>
          </a:p>
        </p:txBody>
      </p:sp>
    </p:spTree>
    <p:extLst>
      <p:ext uri="{BB962C8B-B14F-4D97-AF65-F5344CB8AC3E}">
        <p14:creationId xmlns:p14="http://schemas.microsoft.com/office/powerpoint/2010/main" val="276475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5688796-EB62-4989-BF96-2A32237833BE}"/>
              </a:ext>
            </a:extLst>
          </p:cNvPr>
          <p:cNvGrpSpPr/>
          <p:nvPr/>
        </p:nvGrpSpPr>
        <p:grpSpPr>
          <a:xfrm>
            <a:off x="127345" y="3263656"/>
            <a:ext cx="4666109" cy="2344664"/>
            <a:chOff x="6353842" y="3127247"/>
            <a:chExt cx="3887438" cy="1748515"/>
          </a:xfrm>
        </p:grpSpPr>
        <p:sp>
          <p:nvSpPr>
            <p:cNvPr id="11" name="Rectangle 10">
              <a:extLst>
                <a:ext uri="{FF2B5EF4-FFF2-40B4-BE49-F238E27FC236}">
                  <a16:creationId xmlns:a16="http://schemas.microsoft.com/office/drawing/2014/main" id="{13CF3F99-6EE5-4BC1-B608-437560CA0B9A}"/>
                </a:ext>
              </a:extLst>
            </p:cNvPr>
            <p:cNvSpPr/>
            <p:nvPr/>
          </p:nvSpPr>
          <p:spPr>
            <a:xfrm>
              <a:off x="6353842" y="3127247"/>
              <a:ext cx="3887438" cy="1748515"/>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b="1" dirty="0">
                  <a:solidFill>
                    <a:schemeClr val="bg1"/>
                  </a:solidFill>
                  <a:latin typeface="Roboto Condensed Light" panose="02000000000000000000" pitchFamily="2" charset="0"/>
                  <a:ea typeface="Roboto Condensed Light" panose="02000000000000000000" pitchFamily="2" charset="0"/>
                </a:rPr>
                <a:t>Data quality suffers most at the point of entry. This is one of the causes of the domino effect of data quality – and can be one of the most costly forms of data quality errors due to the error propagation. </a:t>
              </a:r>
              <a:r>
                <a:rPr lang="en-US" sz="1400" dirty="0">
                  <a:solidFill>
                    <a:schemeClr val="bg1"/>
                  </a:solidFill>
                  <a:latin typeface="Roboto Condensed Light" panose="02000000000000000000" pitchFamily="2" charset="0"/>
                  <a:ea typeface="Roboto Condensed Light" panose="02000000000000000000" pitchFamily="2" charset="0"/>
                </a:rPr>
                <a:t>In other words, fix data ingestion, whether through improving your application and database design or improving your data ingestion policy, and you will fix a large majority of data quality issues</a:t>
              </a:r>
              <a:r>
                <a:rPr lang="en-US" sz="1400" b="1" dirty="0">
                  <a:solidFill>
                    <a:schemeClr val="bg1"/>
                  </a:solidFill>
                  <a:latin typeface="Roboto Condensed Light" panose="02000000000000000000" pitchFamily="2" charset="0"/>
                  <a:ea typeface="Roboto Condensed Light" panose="02000000000000000000" pitchFamily="2" charset="0"/>
                </a:rPr>
                <a:t>.</a:t>
              </a:r>
            </a:p>
          </p:txBody>
        </p:sp>
        <p:sp>
          <p:nvSpPr>
            <p:cNvPr id="12" name="Rectangle 11">
              <a:extLst>
                <a:ext uri="{FF2B5EF4-FFF2-40B4-BE49-F238E27FC236}">
                  <a16:creationId xmlns:a16="http://schemas.microsoft.com/office/drawing/2014/main" id="{D704BF8C-3398-410D-8C27-F94710EA2F78}"/>
                </a:ext>
              </a:extLst>
            </p:cNvPr>
            <p:cNvSpPr/>
            <p:nvPr/>
          </p:nvSpPr>
          <p:spPr>
            <a:xfrm>
              <a:off x="6353842" y="3127248"/>
              <a:ext cx="3887438" cy="1664208"/>
            </a:xfrm>
            <a:prstGeom prst="rect">
              <a:avLst/>
            </a:prstGeom>
            <a:noFill/>
            <a:ln w="3175" cmpd="thinThick">
              <a:gradFill>
                <a:gsLst>
                  <a:gs pos="0">
                    <a:srgbClr val="2576B7"/>
                  </a:gs>
                  <a:gs pos="47000">
                    <a:srgbClr val="2576B7">
                      <a:alpha val="0"/>
                    </a:srgbClr>
                  </a:gs>
                  <a:gs pos="100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
        <p:nvSpPr>
          <p:cNvPr id="25" name="Rectangle 24">
            <a:extLst>
              <a:ext uri="{FF2B5EF4-FFF2-40B4-BE49-F238E27FC236}">
                <a16:creationId xmlns:a16="http://schemas.microsoft.com/office/drawing/2014/main" id="{2A82DDAF-7E63-314D-A77A-10058488C653}"/>
              </a:ext>
            </a:extLst>
          </p:cNvPr>
          <p:cNvSpPr/>
          <p:nvPr/>
        </p:nvSpPr>
        <p:spPr>
          <a:xfrm>
            <a:off x="4828031" y="0"/>
            <a:ext cx="7365556" cy="6858000"/>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1BFBA3F0-BE69-9047-B8FE-41DB55DBC887}"/>
              </a:ext>
            </a:extLst>
          </p:cNvPr>
          <p:cNvSpPr>
            <a:spLocks noGrp="1"/>
          </p:cNvSpPr>
          <p:nvPr>
            <p:ph type="body" sz="quarter" idx="11"/>
          </p:nvPr>
        </p:nvSpPr>
        <p:spPr>
          <a:xfrm>
            <a:off x="354106" y="2099173"/>
            <a:ext cx="3845487" cy="1728426"/>
          </a:xfrm>
        </p:spPr>
        <p:txBody>
          <a:bodyPr/>
          <a:lstStyle/>
          <a:p>
            <a:pPr>
              <a:lnSpc>
                <a:spcPct val="110000"/>
              </a:lnSpc>
            </a:pPr>
            <a:r>
              <a:rPr lang="en-US" dirty="0">
                <a:latin typeface="Montserrat Medium" pitchFamily="2" charset="77"/>
              </a:rPr>
              <a:t>Avoid these pitfalls to get the true value out of your data.</a:t>
            </a:r>
          </a:p>
        </p:txBody>
      </p:sp>
      <p:sp>
        <p:nvSpPr>
          <p:cNvPr id="6" name="Title 5">
            <a:extLst>
              <a:ext uri="{FF2B5EF4-FFF2-40B4-BE49-F238E27FC236}">
                <a16:creationId xmlns:a16="http://schemas.microsoft.com/office/drawing/2014/main" id="{A8BFC59A-C0D9-2848-AB8D-5B5C8E97041D}"/>
              </a:ext>
            </a:extLst>
          </p:cNvPr>
          <p:cNvSpPr>
            <a:spLocks noGrp="1"/>
          </p:cNvSpPr>
          <p:nvPr>
            <p:ph type="title"/>
          </p:nvPr>
        </p:nvSpPr>
        <p:spPr>
          <a:xfrm>
            <a:off x="354106" y="639749"/>
            <a:ext cx="3635282" cy="1046176"/>
          </a:xfrm>
        </p:spPr>
        <p:txBody>
          <a:bodyPr/>
          <a:lstStyle/>
          <a:p>
            <a:r>
              <a:rPr lang="en-US" dirty="0"/>
              <a:t>However, maintaining data quality is difficult</a:t>
            </a:r>
          </a:p>
        </p:txBody>
      </p:sp>
      <p:graphicFrame>
        <p:nvGraphicFramePr>
          <p:cNvPr id="14" name="Table 13">
            <a:extLst>
              <a:ext uri="{FF2B5EF4-FFF2-40B4-BE49-F238E27FC236}">
                <a16:creationId xmlns:a16="http://schemas.microsoft.com/office/drawing/2014/main" id="{92B7E2C3-051D-A846-8511-19C73F3EFFB5}"/>
              </a:ext>
            </a:extLst>
          </p:cNvPr>
          <p:cNvGraphicFramePr>
            <a:graphicFrameLocks noGrp="1"/>
          </p:cNvGraphicFramePr>
          <p:nvPr>
            <p:extLst>
              <p:ext uri="{D42A27DB-BD31-4B8C-83A1-F6EECF244321}">
                <p14:modId xmlns:p14="http://schemas.microsoft.com/office/powerpoint/2010/main" val="4014122278"/>
              </p:ext>
            </p:extLst>
          </p:nvPr>
        </p:nvGraphicFramePr>
        <p:xfrm>
          <a:off x="4897184" y="639749"/>
          <a:ext cx="6388608" cy="5247814"/>
        </p:xfrm>
        <a:graphic>
          <a:graphicData uri="http://schemas.openxmlformats.org/drawingml/2006/table">
            <a:tbl>
              <a:tblPr firstRow="1" bandRow="1">
                <a:tableStyleId>{5C22544A-7EE6-4342-B048-85BDC9FD1C3A}</a:tableStyleId>
              </a:tblPr>
              <a:tblGrid>
                <a:gridCol w="890016">
                  <a:extLst>
                    <a:ext uri="{9D8B030D-6E8A-4147-A177-3AD203B41FA5}">
                      <a16:colId xmlns:a16="http://schemas.microsoft.com/office/drawing/2014/main" val="969920913"/>
                    </a:ext>
                  </a:extLst>
                </a:gridCol>
                <a:gridCol w="5498592">
                  <a:extLst>
                    <a:ext uri="{9D8B030D-6E8A-4147-A177-3AD203B41FA5}">
                      <a16:colId xmlns:a16="http://schemas.microsoft.com/office/drawing/2014/main" val="319046751"/>
                    </a:ext>
                  </a:extLst>
                </a:gridCol>
              </a:tblGrid>
              <a:tr h="788615">
                <a:tc>
                  <a:txBody>
                    <a:bodyPr/>
                    <a:lstStyle/>
                    <a:p>
                      <a:pPr algn="ctr"/>
                      <a:r>
                        <a:rPr lang="en-US" sz="4000" b="0" i="0" dirty="0">
                          <a:solidFill>
                            <a:srgbClr val="2576B7"/>
                          </a:solidFill>
                          <a:latin typeface="Montserrat Medium" pitchFamily="2" charset="77"/>
                        </a:rPr>
                        <a:t>1</a:t>
                      </a:r>
                    </a:p>
                  </a:txBody>
                  <a:tcPr anchor="ctr">
                    <a:lnL w="3175"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b="1" i="0" dirty="0">
                          <a:solidFill>
                            <a:srgbClr val="000000"/>
                          </a:solidFill>
                          <a:latin typeface="Roboto Condensed Light" panose="02000000000000000000" pitchFamily="2" charset="0"/>
                          <a:ea typeface="Roboto Condensed Light" panose="02000000000000000000" pitchFamily="2" charset="0"/>
                        </a:rPr>
                        <a:t>Data debt drags down ROI </a:t>
                      </a:r>
                      <a:r>
                        <a:rPr lang="en-US" sz="1400" b="0" i="0" dirty="0">
                          <a:solidFill>
                            <a:srgbClr val="000000"/>
                          </a:solidFill>
                          <a:latin typeface="Roboto Condensed Light" panose="02000000000000000000" pitchFamily="2" charset="0"/>
                          <a:ea typeface="Roboto Condensed Light" panose="02000000000000000000" pitchFamily="2" charset="0"/>
                        </a:rPr>
                        <a:t>– a high degree of data debt will hinder you from attaining the ROI you’re expecting.</a:t>
                      </a:r>
                    </a:p>
                  </a:txBody>
                  <a:tcPr anchor="ctr">
                    <a:lnL w="12700" cmpd="sng">
                      <a:noFill/>
                    </a:lnL>
                    <a:lnR w="12700" cmpd="sng">
                      <a:noFill/>
                    </a:lnR>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02905411"/>
                  </a:ext>
                </a:extLst>
              </a:tr>
              <a:tr h="976151">
                <a:tc>
                  <a:txBody>
                    <a:bodyPr/>
                    <a:lstStyle/>
                    <a:p>
                      <a:pPr algn="ctr"/>
                      <a:r>
                        <a:rPr lang="en-US" sz="4000" b="0" i="0" dirty="0">
                          <a:solidFill>
                            <a:srgbClr val="2576B7"/>
                          </a:solidFill>
                          <a:latin typeface="Montserrat Medium" pitchFamily="2" charset="77"/>
                        </a:rPr>
                        <a:t>2</a:t>
                      </a:r>
                    </a:p>
                  </a:txBody>
                  <a:tcPr anchor="ctr">
                    <a:lnL w="3175"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b="1" i="0" dirty="0">
                          <a:solidFill>
                            <a:srgbClr val="000000"/>
                          </a:solidFill>
                          <a:latin typeface="Roboto Condensed Light" panose="02000000000000000000" pitchFamily="2" charset="0"/>
                          <a:ea typeface="Roboto Condensed Light" panose="02000000000000000000" pitchFamily="2" charset="0"/>
                        </a:rPr>
                        <a:t>Lack of trust means lack of usage </a:t>
                      </a:r>
                      <a:r>
                        <a:rPr lang="en-US" sz="1400" b="0" i="0" dirty="0">
                          <a:solidFill>
                            <a:srgbClr val="000000"/>
                          </a:solidFill>
                          <a:latin typeface="Roboto Condensed Light" panose="02000000000000000000" pitchFamily="2" charset="0"/>
                          <a:ea typeface="Roboto Condensed Light" panose="02000000000000000000" pitchFamily="2" charset="0"/>
                        </a:rPr>
                        <a:t>– a lack of confidence in data results in a lack of data usage in your organization, which negatively effects strategic planning, KPIs, and business outcomes.</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8314962"/>
                  </a:ext>
                </a:extLst>
              </a:tr>
              <a:tr h="788615">
                <a:tc>
                  <a:txBody>
                    <a:bodyPr/>
                    <a:lstStyle/>
                    <a:p>
                      <a:pPr algn="ctr"/>
                      <a:r>
                        <a:rPr lang="en-US" sz="4000" b="0" i="0" dirty="0">
                          <a:solidFill>
                            <a:srgbClr val="2576B7"/>
                          </a:solidFill>
                          <a:latin typeface="Montserrat Medium" pitchFamily="2" charset="77"/>
                        </a:rPr>
                        <a:t>3</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i="0" dirty="0">
                          <a:solidFill>
                            <a:srgbClr val="000000"/>
                          </a:solidFill>
                          <a:latin typeface="Roboto Condensed Light" panose="02000000000000000000" pitchFamily="2" charset="0"/>
                          <a:ea typeface="Roboto Condensed Light" panose="02000000000000000000" pitchFamily="2" charset="0"/>
                        </a:rPr>
                        <a:t>Strategic assets become a liability </a:t>
                      </a:r>
                      <a:r>
                        <a:rPr lang="en-US" sz="1400" b="0" i="0" dirty="0">
                          <a:solidFill>
                            <a:srgbClr val="000000"/>
                          </a:solidFill>
                          <a:latin typeface="Roboto Condensed Light" panose="02000000000000000000" pitchFamily="2" charset="0"/>
                          <a:ea typeface="Roboto Condensed Light" panose="02000000000000000000" pitchFamily="2" charset="0"/>
                        </a:rPr>
                        <a:t>– bad data puts your business at risk of failing compliance standards, which could result in you paying millions in fines.</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133729328"/>
                  </a:ext>
                </a:extLst>
              </a:tr>
              <a:tr h="788615">
                <a:tc>
                  <a:txBody>
                    <a:bodyPr/>
                    <a:lstStyle/>
                    <a:p>
                      <a:pPr algn="ctr"/>
                      <a:r>
                        <a:rPr lang="en-US" sz="4000" b="0" i="0" dirty="0">
                          <a:solidFill>
                            <a:srgbClr val="2576B7"/>
                          </a:solidFill>
                          <a:latin typeface="Montserrat Medium" pitchFamily="2" charset="77"/>
                        </a:rPr>
                        <a:t>4</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i="0" dirty="0">
                          <a:solidFill>
                            <a:srgbClr val="000000"/>
                          </a:solidFill>
                          <a:latin typeface="Roboto Condensed Light" panose="02000000000000000000" pitchFamily="2" charset="0"/>
                          <a:ea typeface="Roboto Condensed Light" panose="02000000000000000000" pitchFamily="2" charset="0"/>
                        </a:rPr>
                        <a:t>Increased costs and inefficiency </a:t>
                      </a:r>
                      <a:r>
                        <a:rPr lang="en-US" sz="1400" b="0" i="0" dirty="0">
                          <a:solidFill>
                            <a:srgbClr val="000000"/>
                          </a:solidFill>
                          <a:latin typeface="Roboto Condensed Light" panose="02000000000000000000" pitchFamily="2" charset="0"/>
                          <a:ea typeface="Roboto Condensed Light" panose="02000000000000000000" pitchFamily="2" charset="0"/>
                        </a:rPr>
                        <a:t>– time spent fixing bad data means less workload capacity for your important initiatives and the inability to make data-based decisions.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28151919"/>
                  </a:ext>
                </a:extLst>
              </a:tr>
              <a:tr h="1117203">
                <a:tc>
                  <a:txBody>
                    <a:bodyPr/>
                    <a:lstStyle/>
                    <a:p>
                      <a:pPr algn="ctr"/>
                      <a:r>
                        <a:rPr lang="en-US" sz="4000" b="0" i="0" dirty="0">
                          <a:solidFill>
                            <a:srgbClr val="2576B7"/>
                          </a:solidFill>
                          <a:latin typeface="Montserrat Medium" pitchFamily="2" charset="77"/>
                        </a:rPr>
                        <a:t>5</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i="0" dirty="0">
                          <a:solidFill>
                            <a:srgbClr val="000000"/>
                          </a:solidFill>
                          <a:latin typeface="Roboto Condensed Light" panose="02000000000000000000" pitchFamily="2" charset="0"/>
                          <a:ea typeface="Roboto Condensed Light" panose="02000000000000000000" pitchFamily="2" charset="0"/>
                        </a:rPr>
                        <a:t>Barrier to adopting data-driven tech </a:t>
                      </a:r>
                      <a:r>
                        <a:rPr lang="en-US" sz="1400" b="0" i="0" dirty="0">
                          <a:solidFill>
                            <a:srgbClr val="000000"/>
                          </a:solidFill>
                          <a:latin typeface="Roboto Condensed Light" panose="02000000000000000000" pitchFamily="2" charset="0"/>
                          <a:ea typeface="Roboto Condensed Light" panose="02000000000000000000" pitchFamily="2" charset="0"/>
                        </a:rPr>
                        <a:t>– emerging technologies, such as predictive analytics and artificial intelligence, rely on quality data. Inaccurate, incomplete, or irrelevant data will result in delays or a lack of ROI.</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0892230"/>
                  </a:ext>
                </a:extLst>
              </a:tr>
              <a:tr h="788615">
                <a:tc>
                  <a:txBody>
                    <a:bodyPr/>
                    <a:lstStyle/>
                    <a:p>
                      <a:pPr algn="ctr"/>
                      <a:r>
                        <a:rPr lang="en-US" sz="4000" b="0" i="0" dirty="0">
                          <a:solidFill>
                            <a:srgbClr val="2576B7"/>
                          </a:solidFill>
                          <a:latin typeface="Montserrat Medium" pitchFamily="2" charset="77"/>
                        </a:rPr>
                        <a:t>6</a:t>
                      </a:r>
                    </a:p>
                  </a:txBody>
                  <a:tcPr anchor="ctr">
                    <a:lnL w="31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b="1" i="0" dirty="0">
                          <a:solidFill>
                            <a:srgbClr val="000000"/>
                          </a:solidFill>
                          <a:latin typeface="Roboto Condensed Light" panose="02000000000000000000" pitchFamily="2" charset="0"/>
                          <a:ea typeface="Roboto Condensed Light" panose="02000000000000000000" pitchFamily="2" charset="0"/>
                        </a:rPr>
                        <a:t>Bad customer experience </a:t>
                      </a:r>
                      <a:r>
                        <a:rPr lang="en-US" sz="1400" b="0" i="0" dirty="0">
                          <a:solidFill>
                            <a:srgbClr val="000000"/>
                          </a:solidFill>
                          <a:latin typeface="Roboto Condensed Light" panose="02000000000000000000" pitchFamily="2" charset="0"/>
                          <a:ea typeface="Roboto Condensed Light" panose="02000000000000000000" pitchFamily="2" charset="0"/>
                        </a:rPr>
                        <a:t>– Running your business on bad data can hinder your ability to deliver to your customers, growing their frustration, which negatively impacts your ability to maintain your customer base.</a:t>
                      </a:r>
                    </a:p>
                  </a:txBody>
                  <a:tcPr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noFill/>
                  </a:tcPr>
                </a:tc>
                <a:extLst>
                  <a:ext uri="{0D108BD9-81ED-4DB2-BD59-A6C34878D82A}">
                    <a16:rowId xmlns:a16="http://schemas.microsoft.com/office/drawing/2014/main" val="2783217523"/>
                  </a:ext>
                </a:extLst>
              </a:tr>
            </a:tbl>
          </a:graphicData>
        </a:graphic>
      </p:graphicFrame>
      <p:sp>
        <p:nvSpPr>
          <p:cNvPr id="9" name="Text Placeholder 7">
            <a:extLst>
              <a:ext uri="{FF2B5EF4-FFF2-40B4-BE49-F238E27FC236}">
                <a16:creationId xmlns:a16="http://schemas.microsoft.com/office/drawing/2014/main" id="{354DFEBF-9FA4-45A7-BE8E-9D91C1E1C901}"/>
              </a:ext>
            </a:extLst>
          </p:cNvPr>
          <p:cNvSpPr txBox="1">
            <a:spLocks/>
          </p:cNvSpPr>
          <p:nvPr/>
        </p:nvSpPr>
        <p:spPr>
          <a:xfrm>
            <a:off x="7629830" y="6139416"/>
            <a:ext cx="1761959" cy="319647"/>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CA" sz="1000" dirty="0">
                <a:ea typeface="Roboto Condensed Light" panose="02000000000000000000" pitchFamily="2" charset="0"/>
              </a:rPr>
              <a:t>Source: Experian Data Quality, 2020</a:t>
            </a:r>
          </a:p>
        </p:txBody>
      </p:sp>
    </p:spTree>
    <p:extLst>
      <p:ext uri="{BB962C8B-B14F-4D97-AF65-F5344CB8AC3E}">
        <p14:creationId xmlns:p14="http://schemas.microsoft.com/office/powerpoint/2010/main" val="5846619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1_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me1">
  <a:themeElements>
    <a:clrScheme name="Harmony">
      <a:dk1>
        <a:srgbClr val="333333"/>
      </a:dk1>
      <a:lt1>
        <a:srgbClr val="FFFFFF"/>
      </a:lt1>
      <a:dk2>
        <a:srgbClr val="333333"/>
      </a:dk2>
      <a:lt2>
        <a:srgbClr val="FFFFFF"/>
      </a:lt2>
      <a:accent1>
        <a:srgbClr val="29475F"/>
      </a:accent1>
      <a:accent2>
        <a:srgbClr val="B0C534"/>
      </a:accent2>
      <a:accent3>
        <a:srgbClr val="96B8D2"/>
      </a:accent3>
      <a:accent4>
        <a:srgbClr val="FFFFFF"/>
      </a:accent4>
      <a:accent5>
        <a:srgbClr val="FFFFFF"/>
      </a:accent5>
      <a:accent6>
        <a:srgbClr val="FFFFFF"/>
      </a:accent6>
      <a:hlink>
        <a:srgbClr val="2576B7"/>
      </a:hlink>
      <a:folHlink>
        <a:srgbClr val="C77709"/>
      </a:folHlink>
    </a:clrScheme>
    <a:fontScheme name="InfoTech">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a:defRPr b="1" i="1" dirty="0" smtClean="0"/>
        </a:defPPr>
      </a:lstStyle>
    </a:txDef>
  </a:objectDefaults>
  <a:extraClrSchemeLst/>
  <a:extLst>
    <a:ext uri="{05A4C25C-085E-4340-85A3-A5531E510DB2}">
      <thm15:themeFamily xmlns:thm15="http://schemas.microsoft.com/office/thememl/2012/main" name="Theme1" id="{EBFD412A-D0D7-4935-89A2-AA989FD4DBC8}" vid="{7B7BA5CB-5882-4576-92F3-CD74C431C82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3632</Words>
  <Application>Microsoft Office PowerPoint</Application>
  <PresentationFormat>Custom</PresentationFormat>
  <Paragraphs>440</Paragraphs>
  <Slides>20</Slides>
  <Notes>12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20</vt:i4>
      </vt:variant>
    </vt:vector>
  </HeadingPairs>
  <TitlesOfParts>
    <vt:vector size="37" baseType="lpstr">
      <vt:lpstr>Roboto Light</vt:lpstr>
      <vt:lpstr>Montserrat Medium</vt:lpstr>
      <vt:lpstr>Montserrat</vt:lpstr>
      <vt:lpstr>Montserrat SemiBold</vt:lpstr>
      <vt:lpstr>Arial</vt:lpstr>
      <vt:lpstr>Roboto Condensed Light</vt:lpstr>
      <vt:lpstr>Roboto</vt:lpstr>
      <vt:lpstr>Exo Light</vt:lpstr>
      <vt:lpstr>Times New Roman</vt:lpstr>
      <vt:lpstr>Wingdings</vt:lpstr>
      <vt:lpstr>Montserrat Light</vt:lpstr>
      <vt:lpstr>Calibri</vt:lpstr>
      <vt:lpstr>Exo</vt:lpstr>
      <vt:lpstr>Georgia</vt:lpstr>
      <vt:lpstr>1_FronCovers-Dark</vt:lpstr>
      <vt:lpstr>Slide-Generic</vt:lpstr>
      <vt:lpstr>1_Theme1</vt:lpstr>
      <vt:lpstr>PowerPoint Presentation</vt:lpstr>
      <vt:lpstr>Analyst Perspective</vt:lpstr>
      <vt:lpstr>Executive Summary</vt:lpstr>
      <vt:lpstr>Data is the foundation of your organization’s knowledge</vt:lpstr>
      <vt:lpstr>PowerPoint Presentation</vt:lpstr>
      <vt:lpstr>PowerPoint Presentation</vt:lpstr>
      <vt:lpstr>Prevent the domino effect of poor data quality</vt:lpstr>
      <vt:lpstr>Maintaining quality data will support more informed decisions and strategic insight</vt:lpstr>
      <vt:lpstr>However, maintaining data quality is difficult</vt:lpstr>
      <vt:lpstr>Follow Our Data &amp; Analytics Journey</vt:lpstr>
      <vt:lpstr>Data Quality is rooted in Data Management</vt:lpstr>
      <vt:lpstr>Related Info-Tech Research</vt:lpstr>
      <vt:lpstr>Info-Tech’s methodology for Data Quality</vt:lpstr>
      <vt:lpstr>Data Quality means tolerance, not perfection</vt:lpstr>
      <vt:lpstr>PowerPoint Presentation</vt:lpstr>
      <vt:lpstr>Executive Brief  Case Study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2020-11-18T19:28:35Z</dcterms:created>
  <dcterms:modified xsi:type="dcterms:W3CDTF">2021-05-20T14:47:47Z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2021-03-24T15:30:14Z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de8f3e70-e87b-4dfa-b2bc-2a5863d01900</vt:lpwstr>
  </property>
  <property fmtid="{D5CDD505-2E9C-101B-9397-08002B2CF9AE}" pid="8" name="MSIP_Label_7d24214e-5322-4789-8422-cbe411bc3a74_ContentBits">
    <vt:lpwstr>0</vt:lpwstr>
  </property>
</Properties>
</file>