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95" r:id="rId1"/>
    <p:sldMasterId id="2147483853" r:id="rId2"/>
  </p:sldMasterIdLst>
  <p:notesMasterIdLst>
    <p:notesMasterId r:id="rId14"/>
  </p:notesMasterIdLst>
  <p:handoutMasterIdLst>
    <p:handoutMasterId r:id="rId15"/>
  </p:handoutMasterIdLst>
  <p:sldIdLst>
    <p:sldId id="278" r:id="rId3"/>
    <p:sldId id="484" r:id="rId4"/>
    <p:sldId id="1007" r:id="rId5"/>
    <p:sldId id="982" r:id="rId6"/>
    <p:sldId id="1006" r:id="rId7"/>
    <p:sldId id="992" r:id="rId8"/>
    <p:sldId id="985" r:id="rId9"/>
    <p:sldId id="986" r:id="rId10"/>
    <p:sldId id="987" r:id="rId11"/>
    <p:sldId id="988" r:id="rId12"/>
    <p:sldId id="1008" r:id="rId13"/>
  </p:sldIdLst>
  <p:sldSz cx="9144000" cy="6858000" type="screen4x3"/>
  <p:notesSz cx="6950075" cy="9236075"/>
  <p:custShowLst>
    <p:custShow name="Custom Show 1" id="0">
      <p:sldLst>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F2F2F2"/>
    <a:srgbClr val="E8E9EA"/>
    <a:srgbClr val="A24130"/>
    <a:srgbClr val="D17D08"/>
    <a:srgbClr val="007699"/>
    <a:srgbClr val="005A76"/>
    <a:srgbClr val="D89E0F"/>
    <a:srgbClr val="FFFF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76" autoAdjust="0"/>
  </p:normalViewPr>
  <p:slideViewPr>
    <p:cSldViewPr snapToGrid="0">
      <p:cViewPr varScale="1">
        <p:scale>
          <a:sx n="113" d="100"/>
          <a:sy n="113" d="100"/>
        </p:scale>
        <p:origin x="225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034"/>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C10B72-02C5-49B4-9E79-3EF4821056C1}" type="doc">
      <dgm:prSet loTypeId="urn:microsoft.com/office/officeart/2005/8/layout/pyramid1" loCatId="pyramid" qsTypeId="urn:microsoft.com/office/officeart/2005/8/quickstyle/simple1" qsCatId="simple" csTypeId="urn:microsoft.com/office/officeart/2005/8/colors/accent2_3" csCatId="accent2" phldr="1"/>
      <dgm:spPr/>
    </dgm:pt>
    <dgm:pt modelId="{C7D2AD16-4DBF-4544-BD33-D3F80C6F5514}">
      <dgm:prSet phldrT="[Text]" custT="1"/>
      <dgm:spPr/>
      <dgm:t>
        <a:bodyPr/>
        <a:lstStyle/>
        <a:p>
          <a:endParaRPr lang="en-CA" sz="1100" b="1" dirty="0"/>
        </a:p>
      </dgm:t>
    </dgm:pt>
    <dgm:pt modelId="{0895EEB3-EAC9-440F-A5E5-C8A0242A6BB4}" type="parTrans" cxnId="{6D389AC8-8C24-46AC-89B2-3A00249F5F35}">
      <dgm:prSet/>
      <dgm:spPr/>
      <dgm:t>
        <a:bodyPr/>
        <a:lstStyle/>
        <a:p>
          <a:endParaRPr lang="en-CA" sz="1050" b="1">
            <a:solidFill>
              <a:srgbClr val="29475F"/>
            </a:solidFill>
          </a:endParaRPr>
        </a:p>
      </dgm:t>
    </dgm:pt>
    <dgm:pt modelId="{07592FD7-E4EC-4347-B85F-E9B986B95162}" type="sibTrans" cxnId="{6D389AC8-8C24-46AC-89B2-3A00249F5F35}">
      <dgm:prSet/>
      <dgm:spPr/>
      <dgm:t>
        <a:bodyPr/>
        <a:lstStyle/>
        <a:p>
          <a:endParaRPr lang="en-CA" sz="1050" b="1">
            <a:solidFill>
              <a:srgbClr val="29475F"/>
            </a:solidFill>
          </a:endParaRPr>
        </a:p>
      </dgm:t>
    </dgm:pt>
    <dgm:pt modelId="{904F55A6-F9F9-42BE-8CE6-180BF4267FA2}">
      <dgm:prSet phldrT="[Text]" custT="1"/>
      <dgm:spPr/>
      <dgm:t>
        <a:bodyPr/>
        <a:lstStyle/>
        <a:p>
          <a:r>
            <a:rPr lang="en-CA" sz="1100" b="1" dirty="0" smtClean="0"/>
            <a:t>Knowledge</a:t>
          </a:r>
          <a:endParaRPr lang="en-CA" sz="1100" b="1" dirty="0"/>
        </a:p>
      </dgm:t>
    </dgm:pt>
    <dgm:pt modelId="{AC620556-D8F6-4DC4-824B-9745A8C2A33C}" type="parTrans" cxnId="{B69E3DA8-BC36-4E56-8D9E-D197E464D478}">
      <dgm:prSet/>
      <dgm:spPr/>
      <dgm:t>
        <a:bodyPr/>
        <a:lstStyle/>
        <a:p>
          <a:endParaRPr lang="en-CA" sz="1050" b="1">
            <a:solidFill>
              <a:srgbClr val="29475F"/>
            </a:solidFill>
          </a:endParaRPr>
        </a:p>
      </dgm:t>
    </dgm:pt>
    <dgm:pt modelId="{822102A9-DC3C-4498-B817-2785DE789690}" type="sibTrans" cxnId="{B69E3DA8-BC36-4E56-8D9E-D197E464D478}">
      <dgm:prSet/>
      <dgm:spPr/>
      <dgm:t>
        <a:bodyPr/>
        <a:lstStyle/>
        <a:p>
          <a:endParaRPr lang="en-CA" sz="1050" b="1">
            <a:solidFill>
              <a:srgbClr val="29475F"/>
            </a:solidFill>
          </a:endParaRPr>
        </a:p>
      </dgm:t>
    </dgm:pt>
    <dgm:pt modelId="{C3AA2E96-9DBC-492D-8B6C-D46B3736972F}">
      <dgm:prSet phldrT="[Text]" custT="1"/>
      <dgm:spPr/>
      <dgm:t>
        <a:bodyPr/>
        <a:lstStyle/>
        <a:p>
          <a:r>
            <a:rPr lang="en-CA" sz="1100" b="1" dirty="0" smtClean="0"/>
            <a:t>Information</a:t>
          </a:r>
          <a:endParaRPr lang="en-CA" sz="1100" b="1" dirty="0"/>
        </a:p>
      </dgm:t>
    </dgm:pt>
    <dgm:pt modelId="{83F92B1F-EE10-4102-AF2A-48EE3DA5CC6B}" type="parTrans" cxnId="{E1CA6041-A7CB-472A-BD50-8F82F7D0D9F3}">
      <dgm:prSet/>
      <dgm:spPr/>
      <dgm:t>
        <a:bodyPr/>
        <a:lstStyle/>
        <a:p>
          <a:endParaRPr lang="en-CA" sz="1050" b="1">
            <a:solidFill>
              <a:srgbClr val="29475F"/>
            </a:solidFill>
          </a:endParaRPr>
        </a:p>
      </dgm:t>
    </dgm:pt>
    <dgm:pt modelId="{2DAA97C5-2CF6-442B-AA84-07562E1F7638}" type="sibTrans" cxnId="{E1CA6041-A7CB-472A-BD50-8F82F7D0D9F3}">
      <dgm:prSet/>
      <dgm:spPr/>
      <dgm:t>
        <a:bodyPr/>
        <a:lstStyle/>
        <a:p>
          <a:endParaRPr lang="en-CA" sz="1050" b="1">
            <a:solidFill>
              <a:srgbClr val="29475F"/>
            </a:solidFill>
          </a:endParaRPr>
        </a:p>
      </dgm:t>
    </dgm:pt>
    <dgm:pt modelId="{D9979E7B-9EC0-4B97-AD51-C0A5080627A0}">
      <dgm:prSet phldrT="[Text]" custT="1"/>
      <dgm:spPr/>
      <dgm:t>
        <a:bodyPr/>
        <a:lstStyle/>
        <a:p>
          <a:r>
            <a:rPr lang="en-CA" sz="1100" b="1" dirty="0" smtClean="0"/>
            <a:t>Data</a:t>
          </a:r>
          <a:endParaRPr lang="en-CA" sz="1100" b="1" dirty="0"/>
        </a:p>
      </dgm:t>
    </dgm:pt>
    <dgm:pt modelId="{20471D20-3D8D-4008-AFBA-16712384CDBF}" type="parTrans" cxnId="{824D2A26-B5A2-406F-AB95-004ABFCB4F82}">
      <dgm:prSet/>
      <dgm:spPr/>
      <dgm:t>
        <a:bodyPr/>
        <a:lstStyle/>
        <a:p>
          <a:endParaRPr lang="en-CA" sz="1050" b="1">
            <a:solidFill>
              <a:srgbClr val="29475F"/>
            </a:solidFill>
          </a:endParaRPr>
        </a:p>
      </dgm:t>
    </dgm:pt>
    <dgm:pt modelId="{13C2974C-E93D-45EC-8994-9580A426355D}" type="sibTrans" cxnId="{824D2A26-B5A2-406F-AB95-004ABFCB4F82}">
      <dgm:prSet/>
      <dgm:spPr/>
      <dgm:t>
        <a:bodyPr/>
        <a:lstStyle/>
        <a:p>
          <a:endParaRPr lang="en-CA" sz="1050" b="1">
            <a:solidFill>
              <a:srgbClr val="29475F"/>
            </a:solidFill>
          </a:endParaRPr>
        </a:p>
      </dgm:t>
    </dgm:pt>
    <dgm:pt modelId="{148741B8-A523-4961-8A28-A43E282FFF59}" type="pres">
      <dgm:prSet presAssocID="{38C10B72-02C5-49B4-9E79-3EF4821056C1}" presName="Name0" presStyleCnt="0">
        <dgm:presLayoutVars>
          <dgm:dir/>
          <dgm:animLvl val="lvl"/>
          <dgm:resizeHandles val="exact"/>
        </dgm:presLayoutVars>
      </dgm:prSet>
      <dgm:spPr/>
    </dgm:pt>
    <dgm:pt modelId="{AA27B79F-2FF8-49FD-BF29-5711152A3397}" type="pres">
      <dgm:prSet presAssocID="{C7D2AD16-4DBF-4544-BD33-D3F80C6F5514}" presName="Name8" presStyleCnt="0"/>
      <dgm:spPr/>
    </dgm:pt>
    <dgm:pt modelId="{B8EF558E-E275-4B2D-A327-023A0A64BD10}" type="pres">
      <dgm:prSet presAssocID="{C7D2AD16-4DBF-4544-BD33-D3F80C6F5514}" presName="level" presStyleLbl="node1" presStyleIdx="0" presStyleCnt="4">
        <dgm:presLayoutVars>
          <dgm:chMax val="1"/>
          <dgm:bulletEnabled val="1"/>
        </dgm:presLayoutVars>
      </dgm:prSet>
      <dgm:spPr/>
      <dgm:t>
        <a:bodyPr/>
        <a:lstStyle/>
        <a:p>
          <a:endParaRPr lang="en-CA"/>
        </a:p>
      </dgm:t>
    </dgm:pt>
    <dgm:pt modelId="{87CB0BA1-D34F-4242-9311-9152DBB78482}" type="pres">
      <dgm:prSet presAssocID="{C7D2AD16-4DBF-4544-BD33-D3F80C6F5514}" presName="levelTx" presStyleLbl="revTx" presStyleIdx="0" presStyleCnt="0">
        <dgm:presLayoutVars>
          <dgm:chMax val="1"/>
          <dgm:bulletEnabled val="1"/>
        </dgm:presLayoutVars>
      </dgm:prSet>
      <dgm:spPr/>
      <dgm:t>
        <a:bodyPr/>
        <a:lstStyle/>
        <a:p>
          <a:endParaRPr lang="en-CA"/>
        </a:p>
      </dgm:t>
    </dgm:pt>
    <dgm:pt modelId="{04813549-24E1-4F5D-9A86-B8AFC7846B0A}" type="pres">
      <dgm:prSet presAssocID="{904F55A6-F9F9-42BE-8CE6-180BF4267FA2}" presName="Name8" presStyleCnt="0"/>
      <dgm:spPr/>
    </dgm:pt>
    <dgm:pt modelId="{ACA52972-29F5-4A12-8554-75138D89F411}" type="pres">
      <dgm:prSet presAssocID="{904F55A6-F9F9-42BE-8CE6-180BF4267FA2}" presName="level" presStyleLbl="node1" presStyleIdx="1" presStyleCnt="4">
        <dgm:presLayoutVars>
          <dgm:chMax val="1"/>
          <dgm:bulletEnabled val="1"/>
        </dgm:presLayoutVars>
      </dgm:prSet>
      <dgm:spPr/>
      <dgm:t>
        <a:bodyPr/>
        <a:lstStyle/>
        <a:p>
          <a:endParaRPr lang="en-CA"/>
        </a:p>
      </dgm:t>
    </dgm:pt>
    <dgm:pt modelId="{FE40312F-573E-4434-B9A0-C2D6E4781FEA}" type="pres">
      <dgm:prSet presAssocID="{904F55A6-F9F9-42BE-8CE6-180BF4267FA2}" presName="levelTx" presStyleLbl="revTx" presStyleIdx="0" presStyleCnt="0">
        <dgm:presLayoutVars>
          <dgm:chMax val="1"/>
          <dgm:bulletEnabled val="1"/>
        </dgm:presLayoutVars>
      </dgm:prSet>
      <dgm:spPr/>
      <dgm:t>
        <a:bodyPr/>
        <a:lstStyle/>
        <a:p>
          <a:endParaRPr lang="en-CA"/>
        </a:p>
      </dgm:t>
    </dgm:pt>
    <dgm:pt modelId="{BD45F367-5F17-44FA-AA3F-9EC5170E3603}" type="pres">
      <dgm:prSet presAssocID="{C3AA2E96-9DBC-492D-8B6C-D46B3736972F}" presName="Name8" presStyleCnt="0"/>
      <dgm:spPr/>
    </dgm:pt>
    <dgm:pt modelId="{65322E31-8A5D-49BC-AD21-95895785C296}" type="pres">
      <dgm:prSet presAssocID="{C3AA2E96-9DBC-492D-8B6C-D46B3736972F}" presName="level" presStyleLbl="node1" presStyleIdx="2" presStyleCnt="4">
        <dgm:presLayoutVars>
          <dgm:chMax val="1"/>
          <dgm:bulletEnabled val="1"/>
        </dgm:presLayoutVars>
      </dgm:prSet>
      <dgm:spPr/>
      <dgm:t>
        <a:bodyPr/>
        <a:lstStyle/>
        <a:p>
          <a:endParaRPr lang="en-CA"/>
        </a:p>
      </dgm:t>
    </dgm:pt>
    <dgm:pt modelId="{A541ADBA-ECEF-4E07-881A-0EDDC4D5A69B}" type="pres">
      <dgm:prSet presAssocID="{C3AA2E96-9DBC-492D-8B6C-D46B3736972F}" presName="levelTx" presStyleLbl="revTx" presStyleIdx="0" presStyleCnt="0">
        <dgm:presLayoutVars>
          <dgm:chMax val="1"/>
          <dgm:bulletEnabled val="1"/>
        </dgm:presLayoutVars>
      </dgm:prSet>
      <dgm:spPr/>
      <dgm:t>
        <a:bodyPr/>
        <a:lstStyle/>
        <a:p>
          <a:endParaRPr lang="en-CA"/>
        </a:p>
      </dgm:t>
    </dgm:pt>
    <dgm:pt modelId="{9E8E1664-2FD5-4358-AEC8-6F597EB85E7D}" type="pres">
      <dgm:prSet presAssocID="{D9979E7B-9EC0-4B97-AD51-C0A5080627A0}" presName="Name8" presStyleCnt="0"/>
      <dgm:spPr/>
    </dgm:pt>
    <dgm:pt modelId="{42202264-3EAA-4091-9AD3-2B2A6B63A56B}" type="pres">
      <dgm:prSet presAssocID="{D9979E7B-9EC0-4B97-AD51-C0A5080627A0}" presName="level" presStyleLbl="node1" presStyleIdx="3" presStyleCnt="4">
        <dgm:presLayoutVars>
          <dgm:chMax val="1"/>
          <dgm:bulletEnabled val="1"/>
        </dgm:presLayoutVars>
      </dgm:prSet>
      <dgm:spPr/>
      <dgm:t>
        <a:bodyPr/>
        <a:lstStyle/>
        <a:p>
          <a:endParaRPr lang="en-CA"/>
        </a:p>
      </dgm:t>
    </dgm:pt>
    <dgm:pt modelId="{1D0A7F43-16E8-4032-BFCA-B832088502DB}" type="pres">
      <dgm:prSet presAssocID="{D9979E7B-9EC0-4B97-AD51-C0A5080627A0}" presName="levelTx" presStyleLbl="revTx" presStyleIdx="0" presStyleCnt="0">
        <dgm:presLayoutVars>
          <dgm:chMax val="1"/>
          <dgm:bulletEnabled val="1"/>
        </dgm:presLayoutVars>
      </dgm:prSet>
      <dgm:spPr/>
      <dgm:t>
        <a:bodyPr/>
        <a:lstStyle/>
        <a:p>
          <a:endParaRPr lang="en-CA"/>
        </a:p>
      </dgm:t>
    </dgm:pt>
  </dgm:ptLst>
  <dgm:cxnLst>
    <dgm:cxn modelId="{233F4F11-8007-4C4F-B142-B574511E65BE}" type="presOf" srcId="{D9979E7B-9EC0-4B97-AD51-C0A5080627A0}" destId="{42202264-3EAA-4091-9AD3-2B2A6B63A56B}" srcOrd="0" destOrd="0" presId="urn:microsoft.com/office/officeart/2005/8/layout/pyramid1"/>
    <dgm:cxn modelId="{62BB1685-93D1-49C5-9BF9-EE96F591C390}" type="presOf" srcId="{C7D2AD16-4DBF-4544-BD33-D3F80C6F5514}" destId="{87CB0BA1-D34F-4242-9311-9152DBB78482}" srcOrd="1" destOrd="0" presId="urn:microsoft.com/office/officeart/2005/8/layout/pyramid1"/>
    <dgm:cxn modelId="{E9BD5F40-0ADD-464D-AD45-CF6448EF0711}" type="presOf" srcId="{C3AA2E96-9DBC-492D-8B6C-D46B3736972F}" destId="{A541ADBA-ECEF-4E07-881A-0EDDC4D5A69B}" srcOrd="1" destOrd="0" presId="urn:microsoft.com/office/officeart/2005/8/layout/pyramid1"/>
    <dgm:cxn modelId="{18C0EACF-291B-4F64-9C66-F045FF0E36C1}" type="presOf" srcId="{C3AA2E96-9DBC-492D-8B6C-D46B3736972F}" destId="{65322E31-8A5D-49BC-AD21-95895785C296}" srcOrd="0" destOrd="0" presId="urn:microsoft.com/office/officeart/2005/8/layout/pyramid1"/>
    <dgm:cxn modelId="{6D389AC8-8C24-46AC-89B2-3A00249F5F35}" srcId="{38C10B72-02C5-49B4-9E79-3EF4821056C1}" destId="{C7D2AD16-4DBF-4544-BD33-D3F80C6F5514}" srcOrd="0" destOrd="0" parTransId="{0895EEB3-EAC9-440F-A5E5-C8A0242A6BB4}" sibTransId="{07592FD7-E4EC-4347-B85F-E9B986B95162}"/>
    <dgm:cxn modelId="{FD37E85E-66EE-4450-B2F0-4D7DDC52C9D5}" type="presOf" srcId="{38C10B72-02C5-49B4-9E79-3EF4821056C1}" destId="{148741B8-A523-4961-8A28-A43E282FFF59}" srcOrd="0" destOrd="0" presId="urn:microsoft.com/office/officeart/2005/8/layout/pyramid1"/>
    <dgm:cxn modelId="{12C7278C-7514-41EB-865B-F8C41FBD1B28}" type="presOf" srcId="{904F55A6-F9F9-42BE-8CE6-180BF4267FA2}" destId="{ACA52972-29F5-4A12-8554-75138D89F411}" srcOrd="0" destOrd="0" presId="urn:microsoft.com/office/officeart/2005/8/layout/pyramid1"/>
    <dgm:cxn modelId="{AF2701C7-8C68-4D50-9F19-253138B13517}" type="presOf" srcId="{D9979E7B-9EC0-4B97-AD51-C0A5080627A0}" destId="{1D0A7F43-16E8-4032-BFCA-B832088502DB}" srcOrd="1" destOrd="0" presId="urn:microsoft.com/office/officeart/2005/8/layout/pyramid1"/>
    <dgm:cxn modelId="{907BE422-5CC7-46FF-9B10-A1F0ADD985A7}" type="presOf" srcId="{C7D2AD16-4DBF-4544-BD33-D3F80C6F5514}" destId="{B8EF558E-E275-4B2D-A327-023A0A64BD10}" srcOrd="0" destOrd="0" presId="urn:microsoft.com/office/officeart/2005/8/layout/pyramid1"/>
    <dgm:cxn modelId="{B69E3DA8-BC36-4E56-8D9E-D197E464D478}" srcId="{38C10B72-02C5-49B4-9E79-3EF4821056C1}" destId="{904F55A6-F9F9-42BE-8CE6-180BF4267FA2}" srcOrd="1" destOrd="0" parTransId="{AC620556-D8F6-4DC4-824B-9745A8C2A33C}" sibTransId="{822102A9-DC3C-4498-B817-2785DE789690}"/>
    <dgm:cxn modelId="{8EEC0F03-1496-4D27-9618-8AFCD265E9AE}" type="presOf" srcId="{904F55A6-F9F9-42BE-8CE6-180BF4267FA2}" destId="{FE40312F-573E-4434-B9A0-C2D6E4781FEA}" srcOrd="1" destOrd="0" presId="urn:microsoft.com/office/officeart/2005/8/layout/pyramid1"/>
    <dgm:cxn modelId="{824D2A26-B5A2-406F-AB95-004ABFCB4F82}" srcId="{38C10B72-02C5-49B4-9E79-3EF4821056C1}" destId="{D9979E7B-9EC0-4B97-AD51-C0A5080627A0}" srcOrd="3" destOrd="0" parTransId="{20471D20-3D8D-4008-AFBA-16712384CDBF}" sibTransId="{13C2974C-E93D-45EC-8994-9580A426355D}"/>
    <dgm:cxn modelId="{E1CA6041-A7CB-472A-BD50-8F82F7D0D9F3}" srcId="{38C10B72-02C5-49B4-9E79-3EF4821056C1}" destId="{C3AA2E96-9DBC-492D-8B6C-D46B3736972F}" srcOrd="2" destOrd="0" parTransId="{83F92B1F-EE10-4102-AF2A-48EE3DA5CC6B}" sibTransId="{2DAA97C5-2CF6-442B-AA84-07562E1F7638}"/>
    <dgm:cxn modelId="{E7AAF7C2-B540-4694-9BF3-448E34BCC4E5}" type="presParOf" srcId="{148741B8-A523-4961-8A28-A43E282FFF59}" destId="{AA27B79F-2FF8-49FD-BF29-5711152A3397}" srcOrd="0" destOrd="0" presId="urn:microsoft.com/office/officeart/2005/8/layout/pyramid1"/>
    <dgm:cxn modelId="{CB5BA47D-4BD9-4467-B3B9-D43B912A847F}" type="presParOf" srcId="{AA27B79F-2FF8-49FD-BF29-5711152A3397}" destId="{B8EF558E-E275-4B2D-A327-023A0A64BD10}" srcOrd="0" destOrd="0" presId="urn:microsoft.com/office/officeart/2005/8/layout/pyramid1"/>
    <dgm:cxn modelId="{A5C37756-5CF6-4C41-9D2C-CA530E13B5AF}" type="presParOf" srcId="{AA27B79F-2FF8-49FD-BF29-5711152A3397}" destId="{87CB0BA1-D34F-4242-9311-9152DBB78482}" srcOrd="1" destOrd="0" presId="urn:microsoft.com/office/officeart/2005/8/layout/pyramid1"/>
    <dgm:cxn modelId="{7538FAEC-DCA7-430A-889A-E609AD646ED8}" type="presParOf" srcId="{148741B8-A523-4961-8A28-A43E282FFF59}" destId="{04813549-24E1-4F5D-9A86-B8AFC7846B0A}" srcOrd="1" destOrd="0" presId="urn:microsoft.com/office/officeart/2005/8/layout/pyramid1"/>
    <dgm:cxn modelId="{3CB6A3A1-4BAA-4481-8A31-0E93E816BC8C}" type="presParOf" srcId="{04813549-24E1-4F5D-9A86-B8AFC7846B0A}" destId="{ACA52972-29F5-4A12-8554-75138D89F411}" srcOrd="0" destOrd="0" presId="urn:microsoft.com/office/officeart/2005/8/layout/pyramid1"/>
    <dgm:cxn modelId="{13324F88-C376-4453-AF74-9B676F57B818}" type="presParOf" srcId="{04813549-24E1-4F5D-9A86-B8AFC7846B0A}" destId="{FE40312F-573E-4434-B9A0-C2D6E4781FEA}" srcOrd="1" destOrd="0" presId="urn:microsoft.com/office/officeart/2005/8/layout/pyramid1"/>
    <dgm:cxn modelId="{8C77818B-4195-4A7D-B2B6-9F4AEE888644}" type="presParOf" srcId="{148741B8-A523-4961-8A28-A43E282FFF59}" destId="{BD45F367-5F17-44FA-AA3F-9EC5170E3603}" srcOrd="2" destOrd="0" presId="urn:microsoft.com/office/officeart/2005/8/layout/pyramid1"/>
    <dgm:cxn modelId="{6146F28E-8808-4764-9EFF-22B10292C71D}" type="presParOf" srcId="{BD45F367-5F17-44FA-AA3F-9EC5170E3603}" destId="{65322E31-8A5D-49BC-AD21-95895785C296}" srcOrd="0" destOrd="0" presId="urn:microsoft.com/office/officeart/2005/8/layout/pyramid1"/>
    <dgm:cxn modelId="{F0843A97-4CD4-41A3-83BD-D94969387433}" type="presParOf" srcId="{BD45F367-5F17-44FA-AA3F-9EC5170E3603}" destId="{A541ADBA-ECEF-4E07-881A-0EDDC4D5A69B}" srcOrd="1" destOrd="0" presId="urn:microsoft.com/office/officeart/2005/8/layout/pyramid1"/>
    <dgm:cxn modelId="{B89AB904-B897-4108-825C-3BB7AF06FC49}" type="presParOf" srcId="{148741B8-A523-4961-8A28-A43E282FFF59}" destId="{9E8E1664-2FD5-4358-AEC8-6F597EB85E7D}" srcOrd="3" destOrd="0" presId="urn:microsoft.com/office/officeart/2005/8/layout/pyramid1"/>
    <dgm:cxn modelId="{D5F8FB1D-47C5-49B3-AC0F-1D7A4CA591E9}" type="presParOf" srcId="{9E8E1664-2FD5-4358-AEC8-6F597EB85E7D}" destId="{42202264-3EAA-4091-9AD3-2B2A6B63A56B}" srcOrd="0" destOrd="0" presId="urn:microsoft.com/office/officeart/2005/8/layout/pyramid1"/>
    <dgm:cxn modelId="{09A207C4-0E83-4705-B35E-20A6AA9D7E5E}" type="presParOf" srcId="{9E8E1664-2FD5-4358-AEC8-6F597EB85E7D}" destId="{1D0A7F43-16E8-4032-BFCA-B832088502D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F558E-E275-4B2D-A327-023A0A64BD10}">
      <dsp:nvSpPr>
        <dsp:cNvPr id="0" name=""/>
        <dsp:cNvSpPr/>
      </dsp:nvSpPr>
      <dsp:spPr>
        <a:xfrm>
          <a:off x="949241" y="0"/>
          <a:ext cx="632827" cy="598216"/>
        </a:xfrm>
        <a:prstGeom prst="trapezoid">
          <a:avLst>
            <a:gd name="adj" fmla="val 52893"/>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en-CA" sz="1100" b="1" kern="1200" dirty="0"/>
        </a:p>
      </dsp:txBody>
      <dsp:txXfrm>
        <a:off x="949241" y="0"/>
        <a:ext cx="632827" cy="598216"/>
      </dsp:txXfrm>
    </dsp:sp>
    <dsp:sp modelId="{ACA52972-29F5-4A12-8554-75138D89F411}">
      <dsp:nvSpPr>
        <dsp:cNvPr id="0" name=""/>
        <dsp:cNvSpPr/>
      </dsp:nvSpPr>
      <dsp:spPr>
        <a:xfrm>
          <a:off x="632827" y="598216"/>
          <a:ext cx="1265655" cy="598216"/>
        </a:xfrm>
        <a:prstGeom prst="trapezoid">
          <a:avLst>
            <a:gd name="adj" fmla="val 52893"/>
          </a:avLst>
        </a:prstGeom>
        <a:solidFill>
          <a:schemeClr val="accent2">
            <a:shade val="80000"/>
            <a:hueOff val="-80552"/>
            <a:satOff val="-9463"/>
            <a:lumOff val="105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b="1" kern="1200" dirty="0" smtClean="0"/>
            <a:t>Knowledge</a:t>
          </a:r>
          <a:endParaRPr lang="en-CA" sz="1100" b="1" kern="1200" dirty="0"/>
        </a:p>
      </dsp:txBody>
      <dsp:txXfrm>
        <a:off x="854317" y="598216"/>
        <a:ext cx="822676" cy="598216"/>
      </dsp:txXfrm>
    </dsp:sp>
    <dsp:sp modelId="{65322E31-8A5D-49BC-AD21-95895785C296}">
      <dsp:nvSpPr>
        <dsp:cNvPr id="0" name=""/>
        <dsp:cNvSpPr/>
      </dsp:nvSpPr>
      <dsp:spPr>
        <a:xfrm>
          <a:off x="316413" y="1196432"/>
          <a:ext cx="1898483" cy="598216"/>
        </a:xfrm>
        <a:prstGeom prst="trapezoid">
          <a:avLst>
            <a:gd name="adj" fmla="val 52893"/>
          </a:avLst>
        </a:prstGeom>
        <a:solidFill>
          <a:schemeClr val="accent2">
            <a:shade val="80000"/>
            <a:hueOff val="-161105"/>
            <a:satOff val="-18927"/>
            <a:lumOff val="210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b="1" kern="1200" dirty="0" smtClean="0"/>
            <a:t>Information</a:t>
          </a:r>
          <a:endParaRPr lang="en-CA" sz="1100" b="1" kern="1200" dirty="0"/>
        </a:p>
      </dsp:txBody>
      <dsp:txXfrm>
        <a:off x="648648" y="1196432"/>
        <a:ext cx="1234014" cy="598216"/>
      </dsp:txXfrm>
    </dsp:sp>
    <dsp:sp modelId="{42202264-3EAA-4091-9AD3-2B2A6B63A56B}">
      <dsp:nvSpPr>
        <dsp:cNvPr id="0" name=""/>
        <dsp:cNvSpPr/>
      </dsp:nvSpPr>
      <dsp:spPr>
        <a:xfrm>
          <a:off x="0" y="1794648"/>
          <a:ext cx="2531310" cy="598216"/>
        </a:xfrm>
        <a:prstGeom prst="trapezoid">
          <a:avLst>
            <a:gd name="adj" fmla="val 52893"/>
          </a:avLst>
        </a:prstGeom>
        <a:solidFill>
          <a:schemeClr val="accent2">
            <a:shade val="80000"/>
            <a:hueOff val="-241657"/>
            <a:satOff val="-28390"/>
            <a:lumOff val="315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CA" sz="1100" b="1" kern="1200" dirty="0" smtClean="0"/>
            <a:t>Data</a:t>
          </a:r>
          <a:endParaRPr lang="en-CA" sz="1100" b="1" kern="1200" dirty="0"/>
        </a:p>
      </dsp:txBody>
      <dsp:txXfrm>
        <a:off x="442979" y="1794648"/>
        <a:ext cx="1645352" cy="5982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4/21/2017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4/21/2017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704099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673647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3</a:t>
            </a:fld>
            <a:endParaRPr lang="en-US" dirty="0"/>
          </a:p>
        </p:txBody>
      </p:sp>
    </p:spTree>
    <p:extLst>
      <p:ext uri="{BB962C8B-B14F-4D97-AF65-F5344CB8AC3E}">
        <p14:creationId xmlns:p14="http://schemas.microsoft.com/office/powerpoint/2010/main" val="902604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39410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18058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412309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25981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973015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639956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Introduction">
    <p:spTree>
      <p:nvGrpSpPr>
        <p:cNvPr id="1" name=""/>
        <p:cNvGrpSpPr/>
        <p:nvPr/>
      </p:nvGrpSpPr>
      <p:grpSpPr>
        <a:xfrm>
          <a:off x="0" y="0"/>
          <a:ext cx="0" cy="0"/>
          <a:chOff x="0" y="0"/>
          <a:chExt cx="0" cy="0"/>
        </a:xfrm>
      </p:grpSpPr>
      <p:sp>
        <p:nvSpPr>
          <p:cNvPr id="23" name="Rectangle 22"/>
          <p:cNvSpPr/>
          <p:nvPr userDrawn="1"/>
        </p:nvSpPr>
        <p:spPr>
          <a:xfrm>
            <a:off x="0" y="1442"/>
            <a:ext cx="9144000" cy="1124744"/>
          </a:xfrm>
          <a:prstGeom prst="rect">
            <a:avLst/>
          </a:prstGeom>
          <a:solidFill>
            <a:srgbClr val="29475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Header (Arial, 24pt) </a:t>
            </a:r>
            <a:endParaRPr lang="en-CA" dirty="0"/>
          </a:p>
        </p:txBody>
      </p:sp>
      <p:sp>
        <p:nvSpPr>
          <p:cNvPr id="25" name="Text Placeholder 41"/>
          <p:cNvSpPr>
            <a:spLocks noGrp="1"/>
          </p:cNvSpPr>
          <p:nvPr>
            <p:ph type="body" sz="quarter" idx="16" hasCustomPrompt="1"/>
          </p:nvPr>
        </p:nvSpPr>
        <p:spPr>
          <a:xfrm>
            <a:off x="246703" y="155422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34183"/>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34183"/>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47331"/>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4047331"/>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55422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37161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36737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solidFill>
                  <a:srgbClr val="333333"/>
                </a:solidFill>
              </a:defRPr>
            </a:lvl1pPr>
            <a:lvl2pPr marL="361950" indent="-180975">
              <a:lnSpc>
                <a:spcPct val="100000"/>
              </a:lnSpc>
              <a:spcBef>
                <a:spcPts val="500"/>
              </a:spcBef>
              <a:buClr>
                <a:schemeClr val="tx1"/>
              </a:buClr>
              <a:buSzPct val="120000"/>
              <a:buFont typeface="Arial" pitchFamily="34" charset="0"/>
              <a:buChar char="•"/>
              <a:defRPr sz="1400">
                <a:solidFill>
                  <a:srgbClr val="333333"/>
                </a:solidFill>
              </a:defRPr>
            </a:lvl2pPr>
            <a:lvl3pPr marL="542925" indent="-180975">
              <a:lnSpc>
                <a:spcPct val="100000"/>
              </a:lnSpc>
              <a:spcBef>
                <a:spcPts val="500"/>
              </a:spcBef>
              <a:buClr>
                <a:schemeClr val="tx1"/>
              </a:buClr>
              <a:buSzPct val="150000"/>
              <a:buFont typeface="Arial" pitchFamily="34" charset="0"/>
              <a:buChar char="◦"/>
              <a:defRPr sz="1400" baseline="0">
                <a:solidFill>
                  <a:srgbClr val="333333"/>
                </a:solidFill>
              </a:defRPr>
            </a:lvl3pPr>
            <a:lvl4pPr marL="714375" indent="-171450">
              <a:lnSpc>
                <a:spcPct val="100000"/>
              </a:lnSpc>
              <a:spcBef>
                <a:spcPts val="500"/>
              </a:spcBef>
              <a:buSzPct val="100000"/>
              <a:buFont typeface="Arial" pitchFamily="34" charset="0"/>
              <a:buChar char="–"/>
              <a:defRPr sz="1400">
                <a:solidFill>
                  <a:srgbClr val="333333"/>
                </a:solidFill>
              </a:defRPr>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34183"/>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smtClean="0">
                <a:solidFill>
                  <a:srgbClr val="FFFFFF"/>
                </a:solidFill>
              </a:rPr>
              <a:t>This Research Is Designed For:</a:t>
            </a:r>
            <a:endParaRPr lang="en-US" sz="1400" b="1" dirty="0">
              <a:solidFill>
                <a:srgbClr val="FFFFFF"/>
              </a:solidFill>
            </a:endParaRPr>
          </a:p>
        </p:txBody>
      </p:sp>
      <p:sp>
        <p:nvSpPr>
          <p:cNvPr id="20" name="Rectangle 19"/>
          <p:cNvSpPr/>
          <p:nvPr userDrawn="1"/>
        </p:nvSpPr>
        <p:spPr>
          <a:xfrm>
            <a:off x="4840036" y="1234183"/>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smtClean="0">
                <a:solidFill>
                  <a:srgbClr val="FFFFFF"/>
                </a:solidFill>
              </a:rPr>
              <a:t>This Research Will</a:t>
            </a:r>
            <a:r>
              <a:rPr lang="en-US" sz="1400" b="1" baseline="0" dirty="0" smtClean="0">
                <a:solidFill>
                  <a:srgbClr val="FFFFFF"/>
                </a:solidFill>
              </a:rPr>
              <a:t> Help You:</a:t>
            </a:r>
            <a:endParaRPr lang="en-US" sz="1400" b="1" dirty="0">
              <a:solidFill>
                <a:srgbClr val="FFFFFF"/>
              </a:solidFill>
            </a:endParaRPr>
          </a:p>
        </p:txBody>
      </p:sp>
      <p:sp>
        <p:nvSpPr>
          <p:cNvPr id="21" name="Rectangle 20"/>
          <p:cNvSpPr/>
          <p:nvPr userDrawn="1"/>
        </p:nvSpPr>
        <p:spPr>
          <a:xfrm>
            <a:off x="251519" y="4047331"/>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4047331"/>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smtClean="0">
                <a:solidFill>
                  <a:srgbClr val="FFFFFF"/>
                </a:solidFill>
              </a:rPr>
              <a:t>This Research Will Help Them:</a:t>
            </a:r>
            <a:endParaRPr lang="en-US" sz="1400" b="1" dirty="0">
              <a:solidFill>
                <a:srgbClr val="FFFFFF"/>
              </a:solidFill>
            </a:endParaRPr>
          </a:p>
        </p:txBody>
      </p:sp>
    </p:spTree>
    <p:extLst>
      <p:ext uri="{BB962C8B-B14F-4D97-AF65-F5344CB8AC3E}">
        <p14:creationId xmlns:p14="http://schemas.microsoft.com/office/powerpoint/2010/main" val="22926045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366964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46165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591557" y="1495997"/>
            <a:ext cx="3304888"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600700" y="1210905"/>
            <a:ext cx="3295745" cy="320040"/>
            <a:chOff x="2132039" y="1844804"/>
            <a:chExt cx="3295745" cy="320040"/>
          </a:xfrm>
          <a:solidFill>
            <a:srgbClr val="B0C534"/>
          </a:solidFill>
        </p:grpSpPr>
        <p:sp>
          <p:nvSpPr>
            <p:cNvPr id="31" name="Round Same Side Corner Rectangle 97"/>
            <p:cNvSpPr/>
            <p:nvPr/>
          </p:nvSpPr>
          <p:spPr>
            <a:xfrm>
              <a:off x="2132039" y="1844804"/>
              <a:ext cx="3295745" cy="320040"/>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15" name="Rectangle 14"/>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7" name="Rectangle 16"/>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9" name="Rectangle 18"/>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0" name="Rectangle 19"/>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25" name="Rectangle 24"/>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6" name="Rectangle 25"/>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7" name="Rectangle 26"/>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21" r:id="rId4"/>
    <p:sldLayoutId id="2147483710" r:id="rId5"/>
    <p:sldLayoutId id="2147483711" r:id="rId6"/>
    <p:sldLayoutId id="2147483726" r:id="rId7"/>
    <p:sldLayoutId id="2147483764" r:id="rId8"/>
    <p:sldLayoutId id="2147483761" r:id="rId9"/>
    <p:sldLayoutId id="2147483763" r:id="rId10"/>
    <p:sldLayoutId id="2147483852"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301697117"/>
      </p:ext>
    </p:extLst>
  </p:cSld>
  <p:clrMap bg1="lt1" tx1="dk1" bg2="lt2" tx2="dk2" accent1="accent1" accent2="accent2" accent3="accent3" accent4="accent4" accent5="accent5" accent6="accent6" hlink="hlink" folHlink="folHlink"/>
  <p:sldLayoutIdLst>
    <p:sldLayoutId id="2147483854" r:id="rId1"/>
    <p:sldLayoutId id="2147483855"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embrace-information-lifecycle-management-in-your-ecm-program-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embrace-information-lifecycle-management-in-your-ecm-program-phases-1-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embrace-information-lifecycle-management-in-your-ecm-program-phases-1-3"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hyperlink" Target="https://www.infotech.com/research/embrace-information-lifecycle-management-in-your-ecm-program-phases-1-3"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embrace-information-lifecycle-management-in-your-ecm-program-phases-1-3"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embrace-information-lifecycle-management-in-your-ecm-program-phases-1-3"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5.png"/><Relationship Id="rId5" Type="http://schemas.openxmlformats.org/officeDocument/2006/relationships/diagramQuickStyle" Target="../diagrams/quickStyle1.xml"/><Relationship Id="rId10" Type="http://schemas.openxmlformats.org/officeDocument/2006/relationships/image" Target="../media/image14.png"/><Relationship Id="rId4" Type="http://schemas.openxmlformats.org/officeDocument/2006/relationships/diagramLayout" Target="../diagrams/layout1.xml"/><Relationship Id="rId9" Type="http://schemas.openxmlformats.org/officeDocument/2006/relationships/hyperlink" Target="https://www.infotech.com/research/embrace-information-lifecycle-management-in-your-ecm-program-phases-1-3"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jpg"/><Relationship Id="rId7" Type="http://schemas.openxmlformats.org/officeDocument/2006/relationships/hyperlink" Target="https://www.infotech.com/research/embrace-information-lifecycle-management-in-your-ecm-program-phases-1-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www.datascienceassn.org/sites/default/files/Measuring%20Business%20Impacts%20of%20Effective%20Data%20I.pdf" TargetMode="External"/><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0.jp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nfotech.com/research/embrace-information-lifecycle-management-in-your-ecm-program-phases-1-3" TargetMode="External"/><Relationship Id="rId5" Type="http://schemas.openxmlformats.org/officeDocument/2006/relationships/image" Target="../media/image21.png"/><Relationship Id="rId4" Type="http://schemas.openxmlformats.org/officeDocument/2006/relationships/hyperlink" Target="http://blogs.opentext.com/future-information-opentext-release-16-digital-information-governance/"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8.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s://www.infotech.com/research/embrace-information-lifecycle-management-in-your-ecm-program-phases-1-3" TargetMode="External"/><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embrace-information-lifecycle-management-in-your-ecm-program-phases-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777742"/>
            <a:ext cx="7454900" cy="655267"/>
          </a:xfrm>
        </p:spPr>
        <p:txBody>
          <a:bodyPr/>
          <a:lstStyle/>
          <a:p>
            <a:r>
              <a:rPr lang="en-US" dirty="0" smtClean="0"/>
              <a:t>Embrace Information Lifecycle Management in Your ECM Program</a:t>
            </a:r>
            <a:endParaRPr lang="en-US" dirty="0"/>
          </a:p>
        </p:txBody>
      </p:sp>
      <p:sp>
        <p:nvSpPr>
          <p:cNvPr id="5" name="Tagline"/>
          <p:cNvSpPr>
            <a:spLocks noGrp="1"/>
          </p:cNvSpPr>
          <p:nvPr>
            <p:ph type="body" sz="quarter" idx="16"/>
          </p:nvPr>
        </p:nvSpPr>
        <p:spPr/>
        <p:txBody>
          <a:bodyPr/>
          <a:lstStyle/>
          <a:p>
            <a:r>
              <a:rPr lang="en-US" dirty="0"/>
              <a:t>Assure the quality of your information assets from cradle to grave (and every stage in between) with an effective information classification scheme, policies, and governance. </a:t>
            </a:r>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1997-2017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a:t>
            </a:r>
            <a:r>
              <a:rPr lang="en-US" b="1" dirty="0" smtClean="0">
                <a:solidFill>
                  <a:schemeClr val="accent3">
                    <a:lumMod val="60000"/>
                    <a:lumOff val="40000"/>
                  </a:schemeClr>
                </a:solidFill>
              </a:rPr>
              <a:t>proven approach </a:t>
            </a:r>
            <a:r>
              <a:rPr lang="en-US" dirty="0" smtClean="0"/>
              <a:t>to design an effective ILM program for your organization</a:t>
            </a:r>
            <a:endParaRPr lang="en-US" dirty="0"/>
          </a:p>
        </p:txBody>
      </p:sp>
      <p:sp>
        <p:nvSpPr>
          <p:cNvPr id="3" name="Rectangle 2"/>
          <p:cNvSpPr/>
          <p:nvPr/>
        </p:nvSpPr>
        <p:spPr>
          <a:xfrm>
            <a:off x="-9526" y="1116723"/>
            <a:ext cx="6475494" cy="54082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sp>
        <p:nvSpPr>
          <p:cNvPr id="4" name="Rectangle 3"/>
          <p:cNvSpPr/>
          <p:nvPr/>
        </p:nvSpPr>
        <p:spPr>
          <a:xfrm>
            <a:off x="5818716" y="1109868"/>
            <a:ext cx="3325283" cy="540082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Isosceles Triangle 4"/>
          <p:cNvSpPr/>
          <p:nvPr/>
        </p:nvSpPr>
        <p:spPr>
          <a:xfrm rot="10800000">
            <a:off x="855816" y="5213259"/>
            <a:ext cx="4962900" cy="335565"/>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6" name="Trapezoid 5"/>
          <p:cNvSpPr/>
          <p:nvPr/>
        </p:nvSpPr>
        <p:spPr>
          <a:xfrm rot="10800000">
            <a:off x="113644" y="2242738"/>
            <a:ext cx="6497417" cy="892857"/>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rapezoid 6"/>
          <p:cNvSpPr/>
          <p:nvPr/>
        </p:nvSpPr>
        <p:spPr>
          <a:xfrm rot="10800000">
            <a:off x="324494" y="3193098"/>
            <a:ext cx="6041168" cy="847756"/>
          </a:xfrm>
          <a:prstGeom prst="trapezoi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rapezoid 7"/>
          <p:cNvSpPr/>
          <p:nvPr/>
        </p:nvSpPr>
        <p:spPr>
          <a:xfrm rot="10800000">
            <a:off x="577687" y="4112651"/>
            <a:ext cx="5506620" cy="1035345"/>
          </a:xfrm>
          <a:prstGeom prst="trapezoid">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3203819" y="2385330"/>
            <a:ext cx="280033" cy="262294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a:solidFill>
                  <a:prstClr val="white"/>
                </a:solidFill>
              </a:rPr>
              <a:t>Employee </a:t>
            </a:r>
            <a:r>
              <a:rPr lang="en-US" sz="1100" b="1" dirty="0" smtClean="0">
                <a:solidFill>
                  <a:prstClr val="white"/>
                </a:solidFill>
              </a:rPr>
              <a:t>Information</a:t>
            </a:r>
            <a:endParaRPr lang="en-US" sz="1100" b="1" dirty="0">
              <a:solidFill>
                <a:prstClr val="white"/>
              </a:solidFill>
            </a:endParaRPr>
          </a:p>
        </p:txBody>
      </p:sp>
      <p:sp>
        <p:nvSpPr>
          <p:cNvPr id="10" name="Rectangle 9"/>
          <p:cNvSpPr/>
          <p:nvPr/>
        </p:nvSpPr>
        <p:spPr>
          <a:xfrm>
            <a:off x="4101823" y="2385330"/>
            <a:ext cx="280033" cy="2622943"/>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a:solidFill>
                  <a:prstClr val="white"/>
                </a:solidFill>
              </a:rPr>
              <a:t>Financial Information</a:t>
            </a:r>
          </a:p>
        </p:txBody>
      </p:sp>
      <p:sp>
        <p:nvSpPr>
          <p:cNvPr id="11" name="Rectangle 10"/>
          <p:cNvSpPr/>
          <p:nvPr/>
        </p:nvSpPr>
        <p:spPr>
          <a:xfrm>
            <a:off x="3652821" y="2385330"/>
            <a:ext cx="280033" cy="2622943"/>
          </a:xfrm>
          <a:prstGeom prst="rect">
            <a:avLst/>
          </a:prstGeom>
          <a:solidFill>
            <a:srgbClr val="7F7F7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a:solidFill>
                  <a:prstClr val="white"/>
                </a:solidFill>
              </a:rPr>
              <a:t>Customer Information</a:t>
            </a:r>
          </a:p>
        </p:txBody>
      </p:sp>
      <p:sp>
        <p:nvSpPr>
          <p:cNvPr id="12" name="Rectangle 11"/>
          <p:cNvSpPr/>
          <p:nvPr/>
        </p:nvSpPr>
        <p:spPr>
          <a:xfrm>
            <a:off x="4550825" y="2385330"/>
            <a:ext cx="280033" cy="2622943"/>
          </a:xfrm>
          <a:prstGeom prst="rect">
            <a:avLst/>
          </a:prstGeom>
          <a:solidFill>
            <a:srgbClr val="7F7F7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a:solidFill>
                  <a:prstClr val="white"/>
                </a:solidFill>
              </a:rPr>
              <a:t>Competitive Information</a:t>
            </a:r>
          </a:p>
        </p:txBody>
      </p:sp>
      <p:sp>
        <p:nvSpPr>
          <p:cNvPr id="13" name="Rectangle 12"/>
          <p:cNvSpPr/>
          <p:nvPr/>
        </p:nvSpPr>
        <p:spPr>
          <a:xfrm>
            <a:off x="5448829" y="2385330"/>
            <a:ext cx="280033" cy="2622943"/>
          </a:xfrm>
          <a:prstGeom prst="rect">
            <a:avLst/>
          </a:prstGeom>
          <a:solidFill>
            <a:srgbClr val="7F7F7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smtClean="0">
                <a:solidFill>
                  <a:prstClr val="white"/>
                </a:solidFill>
              </a:rPr>
              <a:t>Other Information Domains </a:t>
            </a:r>
            <a:endParaRPr lang="en-US" sz="1100" b="1" dirty="0">
              <a:solidFill>
                <a:prstClr val="white"/>
              </a:solidFill>
            </a:endParaRPr>
          </a:p>
        </p:txBody>
      </p:sp>
      <p:sp>
        <p:nvSpPr>
          <p:cNvPr id="14" name="Rectangle 13"/>
          <p:cNvSpPr/>
          <p:nvPr/>
        </p:nvSpPr>
        <p:spPr>
          <a:xfrm>
            <a:off x="4999827" y="2385330"/>
            <a:ext cx="280033" cy="2622943"/>
          </a:xfrm>
          <a:prstGeom prst="rect">
            <a:avLst/>
          </a:prstGeom>
          <a:solidFill>
            <a:srgbClr val="A241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b="1" dirty="0" smtClean="0">
                <a:solidFill>
                  <a:prstClr val="white"/>
                </a:solidFill>
              </a:rPr>
              <a:t>Third-Party Information</a:t>
            </a:r>
            <a:endParaRPr lang="en-US" sz="1100" b="1" dirty="0">
              <a:solidFill>
                <a:prstClr val="white"/>
              </a:solidFill>
            </a:endParaRPr>
          </a:p>
        </p:txBody>
      </p:sp>
      <p:sp>
        <p:nvSpPr>
          <p:cNvPr id="15" name="TextBox 14"/>
          <p:cNvSpPr txBox="1"/>
          <p:nvPr/>
        </p:nvSpPr>
        <p:spPr>
          <a:xfrm>
            <a:off x="174573" y="2201801"/>
            <a:ext cx="1255473" cy="338554"/>
          </a:xfrm>
          <a:prstGeom prst="rect">
            <a:avLst/>
          </a:prstGeom>
          <a:noFill/>
        </p:spPr>
        <p:txBody>
          <a:bodyPr wrap="none" rtlCol="0">
            <a:spAutoFit/>
          </a:bodyPr>
          <a:lstStyle/>
          <a:p>
            <a:pPr algn="ctr"/>
            <a:r>
              <a:rPr lang="en-US" sz="1600" b="1" dirty="0">
                <a:solidFill>
                  <a:srgbClr val="FFFFFF"/>
                </a:solidFill>
              </a:rPr>
              <a:t>Regulatory</a:t>
            </a:r>
          </a:p>
        </p:txBody>
      </p:sp>
      <p:sp>
        <p:nvSpPr>
          <p:cNvPr id="16" name="TextBox 15"/>
          <p:cNvSpPr txBox="1"/>
          <p:nvPr/>
        </p:nvSpPr>
        <p:spPr>
          <a:xfrm>
            <a:off x="3099044" y="1604189"/>
            <a:ext cx="3022048" cy="307777"/>
          </a:xfrm>
          <a:prstGeom prst="rect">
            <a:avLst/>
          </a:prstGeom>
          <a:noFill/>
        </p:spPr>
        <p:txBody>
          <a:bodyPr wrap="square" rtlCol="0">
            <a:spAutoFit/>
          </a:bodyPr>
          <a:lstStyle/>
          <a:p>
            <a:r>
              <a:rPr lang="en-US" sz="1400" b="1" dirty="0">
                <a:solidFill>
                  <a:srgbClr val="333333"/>
                </a:solidFill>
              </a:rPr>
              <a:t>Information </a:t>
            </a:r>
            <a:r>
              <a:rPr lang="en-US" sz="1400" b="1" dirty="0" smtClean="0">
                <a:solidFill>
                  <a:srgbClr val="333333"/>
                </a:solidFill>
              </a:rPr>
              <a:t>Domains</a:t>
            </a:r>
            <a:endParaRPr lang="en-US" sz="1400" b="1" dirty="0">
              <a:solidFill>
                <a:srgbClr val="333333"/>
              </a:solidFill>
            </a:endParaRPr>
          </a:p>
        </p:txBody>
      </p:sp>
      <p:sp>
        <p:nvSpPr>
          <p:cNvPr id="17" name="TextBox 16"/>
          <p:cNvSpPr txBox="1"/>
          <p:nvPr/>
        </p:nvSpPr>
        <p:spPr>
          <a:xfrm>
            <a:off x="3099043" y="1833893"/>
            <a:ext cx="3028881" cy="430887"/>
          </a:xfrm>
          <a:prstGeom prst="rect">
            <a:avLst/>
          </a:prstGeom>
          <a:noFill/>
        </p:spPr>
        <p:txBody>
          <a:bodyPr wrap="square" rtlCol="0">
            <a:spAutoFit/>
          </a:bodyPr>
          <a:lstStyle/>
          <a:p>
            <a:r>
              <a:rPr lang="en-US" sz="1100" dirty="0">
                <a:solidFill>
                  <a:srgbClr val="333333"/>
                </a:solidFill>
              </a:rPr>
              <a:t>Information domains will vary by industry, organization, and program objectives.</a:t>
            </a:r>
          </a:p>
        </p:txBody>
      </p:sp>
      <p:sp>
        <p:nvSpPr>
          <p:cNvPr id="18" name="Rectangle 17"/>
          <p:cNvSpPr/>
          <p:nvPr/>
        </p:nvSpPr>
        <p:spPr>
          <a:xfrm>
            <a:off x="1352046" y="5591335"/>
            <a:ext cx="3970438" cy="37454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white"/>
                </a:solidFill>
              </a:rPr>
              <a:t>Information Classification Scheme</a:t>
            </a:r>
            <a:endParaRPr lang="en-US" sz="1400" dirty="0">
              <a:solidFill>
                <a:prstClr val="white"/>
              </a:solidFill>
            </a:endParaRPr>
          </a:p>
        </p:txBody>
      </p:sp>
      <p:sp>
        <p:nvSpPr>
          <p:cNvPr id="19" name="Rectangle 18"/>
          <p:cNvSpPr/>
          <p:nvPr/>
        </p:nvSpPr>
        <p:spPr>
          <a:xfrm>
            <a:off x="1566901" y="6115258"/>
            <a:ext cx="3540728" cy="3745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Information </a:t>
            </a:r>
            <a:r>
              <a:rPr lang="en-US" sz="1400" b="1" dirty="0" smtClean="0">
                <a:solidFill>
                  <a:srgbClr val="FFFFFF"/>
                </a:solidFill>
              </a:rPr>
              <a:t>Lifecycle Policies</a:t>
            </a:r>
            <a:endParaRPr lang="en-US" sz="1400" dirty="0">
              <a:solidFill>
                <a:srgbClr val="FFFFFF"/>
              </a:solidFill>
            </a:endParaRPr>
          </a:p>
        </p:txBody>
      </p:sp>
      <p:sp>
        <p:nvSpPr>
          <p:cNvPr id="20" name="Rectangle 19"/>
          <p:cNvSpPr/>
          <p:nvPr/>
        </p:nvSpPr>
        <p:spPr>
          <a:xfrm>
            <a:off x="352992" y="2501883"/>
            <a:ext cx="4572000" cy="600164"/>
          </a:xfrm>
          <a:prstGeom prst="rect">
            <a:avLst/>
          </a:prstGeom>
        </p:spPr>
        <p:txBody>
          <a:bodyPr>
            <a:spAutoFit/>
          </a:bodyPr>
          <a:lstStyle/>
          <a:p>
            <a:pPr marL="171450" indent="-171450">
              <a:buFont typeface="Arial" panose="020B0604020202020204" pitchFamily="34" charset="0"/>
              <a:buChar char="•"/>
            </a:pPr>
            <a:r>
              <a:rPr lang="en-US" sz="1100" dirty="0">
                <a:solidFill>
                  <a:srgbClr val="FFFFFF"/>
                </a:solidFill>
              </a:rPr>
              <a:t>General Regulations</a:t>
            </a:r>
          </a:p>
          <a:p>
            <a:pPr marL="171450" indent="-171450">
              <a:buFont typeface="Arial" panose="020B0604020202020204" pitchFamily="34" charset="0"/>
              <a:buChar char="•"/>
            </a:pPr>
            <a:r>
              <a:rPr lang="en-US" sz="1100" dirty="0">
                <a:solidFill>
                  <a:srgbClr val="FFFFFF"/>
                </a:solidFill>
              </a:rPr>
              <a:t>Legislation (Laws and By-Laws)</a:t>
            </a:r>
          </a:p>
          <a:p>
            <a:pPr marL="171450" indent="-171450">
              <a:buFont typeface="Arial" panose="020B0604020202020204" pitchFamily="34" charset="0"/>
              <a:buChar char="•"/>
            </a:pPr>
            <a:r>
              <a:rPr lang="en-US" sz="1100" dirty="0">
                <a:solidFill>
                  <a:srgbClr val="FFFFFF"/>
                </a:solidFill>
              </a:rPr>
              <a:t>Legal Precedents</a:t>
            </a:r>
          </a:p>
        </p:txBody>
      </p:sp>
      <p:sp>
        <p:nvSpPr>
          <p:cNvPr id="21" name="Rectangle 20"/>
          <p:cNvSpPr/>
          <p:nvPr/>
        </p:nvSpPr>
        <p:spPr>
          <a:xfrm>
            <a:off x="639728" y="3426561"/>
            <a:ext cx="2451047" cy="600164"/>
          </a:xfrm>
          <a:prstGeom prst="rect">
            <a:avLst/>
          </a:prstGeom>
        </p:spPr>
        <p:txBody>
          <a:bodyPr wrap="square">
            <a:spAutoFit/>
          </a:bodyPr>
          <a:lstStyle/>
          <a:p>
            <a:pPr marL="171450" indent="-171450">
              <a:buFont typeface="Arial" panose="020B0604020202020204" pitchFamily="34" charset="0"/>
              <a:buChar char="•"/>
            </a:pPr>
            <a:r>
              <a:rPr lang="en-US" sz="1100" dirty="0">
                <a:solidFill>
                  <a:srgbClr val="FFFFFF"/>
                </a:solidFill>
              </a:rPr>
              <a:t>Industry Regulations</a:t>
            </a:r>
          </a:p>
          <a:p>
            <a:pPr marL="171450" indent="-171450">
              <a:buFont typeface="Arial" panose="020B0604020202020204" pitchFamily="34" charset="0"/>
              <a:buChar char="•"/>
            </a:pPr>
            <a:r>
              <a:rPr lang="en-US" sz="1100" dirty="0">
                <a:solidFill>
                  <a:srgbClr val="FFFFFF"/>
                </a:solidFill>
              </a:rPr>
              <a:t>Industry Group Best Practices</a:t>
            </a:r>
          </a:p>
          <a:p>
            <a:pPr marL="171450" indent="-171450">
              <a:buFont typeface="Arial" panose="020B0604020202020204" pitchFamily="34" charset="0"/>
              <a:buChar char="•"/>
            </a:pPr>
            <a:r>
              <a:rPr lang="en-US" sz="1100" dirty="0">
                <a:solidFill>
                  <a:srgbClr val="FFFFFF"/>
                </a:solidFill>
              </a:rPr>
              <a:t>Research/Consulting Models</a:t>
            </a:r>
          </a:p>
        </p:txBody>
      </p:sp>
      <p:sp>
        <p:nvSpPr>
          <p:cNvPr id="22" name="Rectangle 21"/>
          <p:cNvSpPr/>
          <p:nvPr/>
        </p:nvSpPr>
        <p:spPr>
          <a:xfrm>
            <a:off x="795060" y="4385942"/>
            <a:ext cx="4572000" cy="769441"/>
          </a:xfrm>
          <a:prstGeom prst="rect">
            <a:avLst/>
          </a:prstGeom>
        </p:spPr>
        <p:txBody>
          <a:bodyPr>
            <a:spAutoFit/>
          </a:bodyPr>
          <a:lstStyle/>
          <a:p>
            <a:pPr marL="171450" indent="-171450">
              <a:buFont typeface="Arial" panose="020B0604020202020204" pitchFamily="34" charset="0"/>
              <a:buChar char="•"/>
            </a:pPr>
            <a:r>
              <a:rPr lang="en-US" sz="1100" dirty="0">
                <a:solidFill>
                  <a:srgbClr val="FFFFFF"/>
                </a:solidFill>
              </a:rPr>
              <a:t>Organizational Objectives</a:t>
            </a:r>
          </a:p>
          <a:p>
            <a:pPr marL="171450" indent="-171450">
              <a:buFont typeface="Arial" panose="020B0604020202020204" pitchFamily="34" charset="0"/>
              <a:buChar char="•"/>
            </a:pPr>
            <a:r>
              <a:rPr lang="en-US" sz="1100" dirty="0">
                <a:solidFill>
                  <a:srgbClr val="FFFFFF"/>
                </a:solidFill>
              </a:rPr>
              <a:t>Organizational Risk Tolerance</a:t>
            </a:r>
          </a:p>
          <a:p>
            <a:pPr marL="171450" indent="-171450">
              <a:buFont typeface="Arial" panose="020B0604020202020204" pitchFamily="34" charset="0"/>
              <a:buChar char="•"/>
            </a:pPr>
            <a:r>
              <a:rPr lang="en-US" sz="1100" dirty="0">
                <a:solidFill>
                  <a:srgbClr val="FFFFFF"/>
                </a:solidFill>
              </a:rPr>
              <a:t>Competitive Strategy</a:t>
            </a:r>
          </a:p>
          <a:p>
            <a:pPr marL="171450" indent="-171450">
              <a:buFont typeface="Arial" panose="020B0604020202020204" pitchFamily="34" charset="0"/>
              <a:buChar char="•"/>
            </a:pPr>
            <a:r>
              <a:rPr lang="en-US" sz="1100" dirty="0">
                <a:solidFill>
                  <a:srgbClr val="FFFFFF"/>
                </a:solidFill>
              </a:rPr>
              <a:t>Historic and Sentimental Values</a:t>
            </a:r>
          </a:p>
        </p:txBody>
      </p:sp>
      <p:sp>
        <p:nvSpPr>
          <p:cNvPr id="23" name="TextBox 22"/>
          <p:cNvSpPr txBox="1"/>
          <p:nvPr/>
        </p:nvSpPr>
        <p:spPr>
          <a:xfrm>
            <a:off x="497022" y="3172911"/>
            <a:ext cx="994183" cy="338554"/>
          </a:xfrm>
          <a:prstGeom prst="rect">
            <a:avLst/>
          </a:prstGeom>
          <a:noFill/>
        </p:spPr>
        <p:txBody>
          <a:bodyPr wrap="none" rtlCol="0">
            <a:spAutoFit/>
          </a:bodyPr>
          <a:lstStyle/>
          <a:p>
            <a:pPr algn="ctr"/>
            <a:r>
              <a:rPr lang="en-US" sz="1600" b="1" dirty="0">
                <a:solidFill>
                  <a:srgbClr val="FFFFFF"/>
                </a:solidFill>
              </a:rPr>
              <a:t>Industry</a:t>
            </a:r>
          </a:p>
        </p:txBody>
      </p:sp>
      <p:sp>
        <p:nvSpPr>
          <p:cNvPr id="24" name="TextBox 23"/>
          <p:cNvSpPr txBox="1"/>
          <p:nvPr/>
        </p:nvSpPr>
        <p:spPr>
          <a:xfrm>
            <a:off x="645283" y="4111475"/>
            <a:ext cx="1439818" cy="338554"/>
          </a:xfrm>
          <a:prstGeom prst="rect">
            <a:avLst/>
          </a:prstGeom>
          <a:noFill/>
        </p:spPr>
        <p:txBody>
          <a:bodyPr wrap="none" rtlCol="0">
            <a:spAutoFit/>
          </a:bodyPr>
          <a:lstStyle/>
          <a:p>
            <a:pPr algn="ctr"/>
            <a:r>
              <a:rPr lang="en-US" sz="1600" b="1" dirty="0">
                <a:solidFill>
                  <a:srgbClr val="FFFFFF"/>
                </a:solidFill>
              </a:rPr>
              <a:t>Organization</a:t>
            </a:r>
          </a:p>
        </p:txBody>
      </p:sp>
      <p:sp>
        <p:nvSpPr>
          <p:cNvPr id="25" name="Down Arrow 24"/>
          <p:cNvSpPr/>
          <p:nvPr/>
        </p:nvSpPr>
        <p:spPr>
          <a:xfrm>
            <a:off x="3023221" y="5914278"/>
            <a:ext cx="628089" cy="257698"/>
          </a:xfrm>
          <a:prstGeom prst="downArrow">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Rectangle 25"/>
          <p:cNvSpPr/>
          <p:nvPr/>
        </p:nvSpPr>
        <p:spPr>
          <a:xfrm>
            <a:off x="174573" y="1176428"/>
            <a:ext cx="5731545" cy="369332"/>
          </a:xfrm>
          <a:prstGeom prst="rect">
            <a:avLst/>
          </a:prstGeom>
        </p:spPr>
        <p:txBody>
          <a:bodyPr wrap="square">
            <a:spAutoFit/>
          </a:bodyPr>
          <a:lstStyle/>
          <a:p>
            <a:r>
              <a:rPr lang="en-US" b="1" dirty="0" smtClean="0">
                <a:solidFill>
                  <a:srgbClr val="A24130"/>
                </a:solidFill>
              </a:rPr>
              <a:t>Info-Tech’s ILM Program Development Framework</a:t>
            </a:r>
            <a:endParaRPr lang="en-US" b="1" dirty="0">
              <a:solidFill>
                <a:srgbClr val="333333"/>
              </a:solidFill>
            </a:endParaRPr>
          </a:p>
        </p:txBody>
      </p:sp>
      <p:sp>
        <p:nvSpPr>
          <p:cNvPr id="28" name="TextBox 27"/>
          <p:cNvSpPr txBox="1"/>
          <p:nvPr/>
        </p:nvSpPr>
        <p:spPr>
          <a:xfrm>
            <a:off x="6178242" y="5443903"/>
            <a:ext cx="2965758" cy="1015663"/>
          </a:xfrm>
          <a:prstGeom prst="rect">
            <a:avLst/>
          </a:prstGeom>
          <a:noFill/>
        </p:spPr>
        <p:txBody>
          <a:bodyPr wrap="square" rtlCol="0">
            <a:spAutoFit/>
          </a:bodyPr>
          <a:lstStyle/>
          <a:p>
            <a:r>
              <a:rPr lang="en-US" sz="1200" b="1" dirty="0">
                <a:solidFill>
                  <a:srgbClr val="333333"/>
                </a:solidFill>
              </a:rPr>
              <a:t>The </a:t>
            </a:r>
            <a:r>
              <a:rPr lang="en-US" sz="1200" b="1" dirty="0" smtClean="0">
                <a:solidFill>
                  <a:schemeClr val="accent2"/>
                </a:solidFill>
              </a:rPr>
              <a:t>ILM operating model </a:t>
            </a:r>
            <a:r>
              <a:rPr lang="en-US" sz="1200" b="1" dirty="0" smtClean="0">
                <a:solidFill>
                  <a:srgbClr val="333333"/>
                </a:solidFill>
              </a:rPr>
              <a:t>and </a:t>
            </a:r>
            <a:r>
              <a:rPr lang="en-US" sz="1200" b="1" dirty="0" smtClean="0">
                <a:solidFill>
                  <a:schemeClr val="accent2"/>
                </a:solidFill>
              </a:rPr>
              <a:t>information domains </a:t>
            </a:r>
            <a:r>
              <a:rPr lang="en-US" sz="1200" b="1" dirty="0" smtClean="0">
                <a:solidFill>
                  <a:srgbClr val="333333"/>
                </a:solidFill>
              </a:rPr>
              <a:t>should </a:t>
            </a:r>
            <a:r>
              <a:rPr lang="en-US" sz="1200" b="1" dirty="0">
                <a:solidFill>
                  <a:srgbClr val="333333"/>
                </a:solidFill>
              </a:rPr>
              <a:t>be used </a:t>
            </a:r>
            <a:r>
              <a:rPr lang="en-US" sz="1200" b="1" dirty="0" smtClean="0">
                <a:solidFill>
                  <a:srgbClr val="333333"/>
                </a:solidFill>
              </a:rPr>
              <a:t>to provide context for </a:t>
            </a:r>
            <a:r>
              <a:rPr lang="en-US" sz="1200" b="1" dirty="0">
                <a:solidFill>
                  <a:srgbClr val="333333"/>
                </a:solidFill>
              </a:rPr>
              <a:t>the creation of </a:t>
            </a:r>
            <a:r>
              <a:rPr lang="en-US" sz="1200" b="1" i="1" dirty="0" smtClean="0">
                <a:solidFill>
                  <a:srgbClr val="333333"/>
                </a:solidFill>
              </a:rPr>
              <a:t>information classifications </a:t>
            </a:r>
            <a:r>
              <a:rPr lang="en-US" sz="1200" b="1" dirty="0" smtClean="0">
                <a:solidFill>
                  <a:srgbClr val="333333"/>
                </a:solidFill>
              </a:rPr>
              <a:t>and </a:t>
            </a:r>
            <a:r>
              <a:rPr lang="en-US" sz="1200" b="1" i="1" dirty="0" smtClean="0">
                <a:solidFill>
                  <a:srgbClr val="333333"/>
                </a:solidFill>
              </a:rPr>
              <a:t>ILM policies</a:t>
            </a:r>
            <a:r>
              <a:rPr lang="en-US" sz="1200" b="1" dirty="0" smtClean="0">
                <a:solidFill>
                  <a:srgbClr val="333333"/>
                </a:solidFill>
              </a:rPr>
              <a:t> at </a:t>
            </a:r>
            <a:r>
              <a:rPr lang="en-US" sz="1200" b="1" dirty="0">
                <a:solidFill>
                  <a:srgbClr val="333333"/>
                </a:solidFill>
              </a:rPr>
              <a:t>your organization.</a:t>
            </a:r>
          </a:p>
        </p:txBody>
      </p:sp>
      <p:sp>
        <p:nvSpPr>
          <p:cNvPr id="29" name="TextBox 28"/>
          <p:cNvSpPr txBox="1"/>
          <p:nvPr/>
        </p:nvSpPr>
        <p:spPr>
          <a:xfrm>
            <a:off x="6571664" y="2356120"/>
            <a:ext cx="2472812" cy="830997"/>
          </a:xfrm>
          <a:prstGeom prst="rect">
            <a:avLst/>
          </a:prstGeom>
          <a:noFill/>
        </p:spPr>
        <p:txBody>
          <a:bodyPr wrap="square" rtlCol="0">
            <a:spAutoFit/>
          </a:bodyPr>
          <a:lstStyle/>
          <a:p>
            <a:r>
              <a:rPr lang="en-US" sz="1200" dirty="0">
                <a:solidFill>
                  <a:srgbClr val="333333"/>
                </a:solidFill>
              </a:rPr>
              <a:t>First, determine what you </a:t>
            </a:r>
            <a:r>
              <a:rPr lang="en-US" sz="1200" b="1" dirty="0">
                <a:solidFill>
                  <a:srgbClr val="A24130"/>
                </a:solidFill>
              </a:rPr>
              <a:t>MUST</a:t>
            </a:r>
            <a:r>
              <a:rPr lang="en-US" sz="1200" dirty="0">
                <a:solidFill>
                  <a:srgbClr val="A24130"/>
                </a:solidFill>
              </a:rPr>
              <a:t> </a:t>
            </a:r>
            <a:r>
              <a:rPr lang="en-US" sz="1200" dirty="0">
                <a:solidFill>
                  <a:srgbClr val="333333"/>
                </a:solidFill>
              </a:rPr>
              <a:t>do by understanding </a:t>
            </a:r>
            <a:r>
              <a:rPr lang="en-US" sz="1200" dirty="0" smtClean="0">
                <a:solidFill>
                  <a:srgbClr val="333333"/>
                </a:solidFill>
              </a:rPr>
              <a:t>the </a:t>
            </a:r>
            <a:r>
              <a:rPr lang="en-US" sz="1200" dirty="0">
                <a:solidFill>
                  <a:srgbClr val="333333"/>
                </a:solidFill>
              </a:rPr>
              <a:t>regulatory rules around your information.</a:t>
            </a:r>
          </a:p>
        </p:txBody>
      </p:sp>
      <p:cxnSp>
        <p:nvCxnSpPr>
          <p:cNvPr id="30" name="Straight Connector 2"/>
          <p:cNvCxnSpPr/>
          <p:nvPr/>
        </p:nvCxnSpPr>
        <p:spPr>
          <a:xfrm flipH="1">
            <a:off x="6741270" y="2264780"/>
            <a:ext cx="21336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2"/>
          <p:cNvCxnSpPr/>
          <p:nvPr/>
        </p:nvCxnSpPr>
        <p:spPr>
          <a:xfrm flipH="1">
            <a:off x="6741270" y="3193098"/>
            <a:ext cx="21336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571664" y="3301255"/>
            <a:ext cx="2472812" cy="646331"/>
          </a:xfrm>
          <a:prstGeom prst="rect">
            <a:avLst/>
          </a:prstGeom>
          <a:noFill/>
        </p:spPr>
        <p:txBody>
          <a:bodyPr wrap="square" rtlCol="0">
            <a:spAutoFit/>
          </a:bodyPr>
          <a:lstStyle/>
          <a:p>
            <a:r>
              <a:rPr lang="en-US" sz="1200" dirty="0">
                <a:solidFill>
                  <a:srgbClr val="333333"/>
                </a:solidFill>
              </a:rPr>
              <a:t>Next, determine what you </a:t>
            </a:r>
            <a:r>
              <a:rPr lang="en-US" sz="1200" b="1" dirty="0">
                <a:solidFill>
                  <a:srgbClr val="A24130"/>
                </a:solidFill>
              </a:rPr>
              <a:t>SHOULD</a:t>
            </a:r>
            <a:r>
              <a:rPr lang="en-US" sz="1200" dirty="0">
                <a:solidFill>
                  <a:srgbClr val="A24130"/>
                </a:solidFill>
              </a:rPr>
              <a:t> </a:t>
            </a:r>
            <a:r>
              <a:rPr lang="en-US" sz="1200" dirty="0">
                <a:solidFill>
                  <a:srgbClr val="333333"/>
                </a:solidFill>
              </a:rPr>
              <a:t>do by understanding your industry best practices.</a:t>
            </a:r>
          </a:p>
        </p:txBody>
      </p:sp>
      <p:cxnSp>
        <p:nvCxnSpPr>
          <p:cNvPr id="33" name="Straight Connector 2"/>
          <p:cNvCxnSpPr/>
          <p:nvPr/>
        </p:nvCxnSpPr>
        <p:spPr>
          <a:xfrm flipH="1">
            <a:off x="6741270" y="4111475"/>
            <a:ext cx="21336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571664" y="4145529"/>
            <a:ext cx="2472812" cy="1015663"/>
          </a:xfrm>
          <a:prstGeom prst="rect">
            <a:avLst/>
          </a:prstGeom>
          <a:noFill/>
        </p:spPr>
        <p:txBody>
          <a:bodyPr wrap="square" rtlCol="0">
            <a:spAutoFit/>
          </a:bodyPr>
          <a:lstStyle/>
          <a:p>
            <a:r>
              <a:rPr lang="en-US" sz="1200" dirty="0">
                <a:solidFill>
                  <a:srgbClr val="333333"/>
                </a:solidFill>
              </a:rPr>
              <a:t>Finally, by understanding the organization’s priorities and values, determine what you </a:t>
            </a:r>
            <a:r>
              <a:rPr lang="en-US" sz="1200" b="1" dirty="0">
                <a:solidFill>
                  <a:srgbClr val="A24130"/>
                </a:solidFill>
              </a:rPr>
              <a:t>WANT</a:t>
            </a:r>
            <a:r>
              <a:rPr lang="en-US" sz="1200" dirty="0">
                <a:solidFill>
                  <a:srgbClr val="A24130"/>
                </a:solidFill>
              </a:rPr>
              <a:t> </a:t>
            </a:r>
            <a:r>
              <a:rPr lang="en-US" sz="1200" dirty="0">
                <a:solidFill>
                  <a:srgbClr val="333333"/>
                </a:solidFill>
              </a:rPr>
              <a:t>to do with your information.</a:t>
            </a:r>
          </a:p>
        </p:txBody>
      </p:sp>
      <p:cxnSp>
        <p:nvCxnSpPr>
          <p:cNvPr id="35" name="Straight Connector 2"/>
          <p:cNvCxnSpPr/>
          <p:nvPr/>
        </p:nvCxnSpPr>
        <p:spPr>
          <a:xfrm flipH="1">
            <a:off x="6741270" y="5195245"/>
            <a:ext cx="21336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Oval 145407"/>
          <p:cNvSpPr/>
          <p:nvPr/>
        </p:nvSpPr>
        <p:spPr>
          <a:xfrm>
            <a:off x="6190673" y="230938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1</a:t>
            </a:r>
          </a:p>
        </p:txBody>
      </p:sp>
      <p:sp>
        <p:nvSpPr>
          <p:cNvPr id="37" name="Oval 145408"/>
          <p:cNvSpPr/>
          <p:nvPr/>
        </p:nvSpPr>
        <p:spPr>
          <a:xfrm>
            <a:off x="6178242" y="3223826"/>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2</a:t>
            </a:r>
          </a:p>
        </p:txBody>
      </p:sp>
      <p:sp>
        <p:nvSpPr>
          <p:cNvPr id="38" name="Oval 145410"/>
          <p:cNvSpPr/>
          <p:nvPr/>
        </p:nvSpPr>
        <p:spPr>
          <a:xfrm>
            <a:off x="6185074" y="408408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3</a:t>
            </a:r>
          </a:p>
        </p:txBody>
      </p:sp>
      <p:sp>
        <p:nvSpPr>
          <p:cNvPr id="40" name="TextBox 39"/>
          <p:cNvSpPr txBox="1"/>
          <p:nvPr/>
        </p:nvSpPr>
        <p:spPr>
          <a:xfrm>
            <a:off x="134146" y="1603262"/>
            <a:ext cx="3022048" cy="307777"/>
          </a:xfrm>
          <a:prstGeom prst="rect">
            <a:avLst/>
          </a:prstGeom>
          <a:noFill/>
        </p:spPr>
        <p:txBody>
          <a:bodyPr wrap="square" rtlCol="0">
            <a:spAutoFit/>
          </a:bodyPr>
          <a:lstStyle/>
          <a:p>
            <a:r>
              <a:rPr lang="en-US" sz="1400" b="1" dirty="0" smtClean="0">
                <a:solidFill>
                  <a:srgbClr val="333333"/>
                </a:solidFill>
              </a:rPr>
              <a:t>ILM Operating Model</a:t>
            </a:r>
            <a:endParaRPr lang="en-US" sz="1400" b="1" dirty="0">
              <a:solidFill>
                <a:srgbClr val="333333"/>
              </a:solidFill>
            </a:endParaRPr>
          </a:p>
        </p:txBody>
      </p:sp>
      <p:sp>
        <p:nvSpPr>
          <p:cNvPr id="41" name="TextBox 40"/>
          <p:cNvSpPr txBox="1"/>
          <p:nvPr/>
        </p:nvSpPr>
        <p:spPr>
          <a:xfrm>
            <a:off x="134145" y="1832966"/>
            <a:ext cx="3028881" cy="430887"/>
          </a:xfrm>
          <a:prstGeom prst="rect">
            <a:avLst/>
          </a:prstGeom>
          <a:noFill/>
        </p:spPr>
        <p:txBody>
          <a:bodyPr wrap="square" rtlCol="0">
            <a:spAutoFit/>
          </a:bodyPr>
          <a:lstStyle/>
          <a:p>
            <a:r>
              <a:rPr lang="en-US" sz="1100" dirty="0" smtClean="0">
                <a:solidFill>
                  <a:srgbClr val="333333"/>
                </a:solidFill>
              </a:rPr>
              <a:t>The framework of considerations you need to make as you develop your ILM program</a:t>
            </a:r>
            <a:endParaRPr lang="en-US" sz="1100" dirty="0">
              <a:solidFill>
                <a:srgbClr val="333333"/>
              </a:solidFill>
            </a:endParaRPr>
          </a:p>
        </p:txBody>
      </p:sp>
      <p:grpSp>
        <p:nvGrpSpPr>
          <p:cNvPr id="42" name="Group 41"/>
          <p:cNvGrpSpPr/>
          <p:nvPr/>
        </p:nvGrpSpPr>
        <p:grpSpPr>
          <a:xfrm>
            <a:off x="0" y="6422955"/>
            <a:ext cx="9144000" cy="437555"/>
            <a:chOff x="0" y="6422955"/>
            <a:chExt cx="9144000" cy="437555"/>
          </a:xfrm>
        </p:grpSpPr>
        <p:pic>
          <p:nvPicPr>
            <p:cNvPr id="4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44" name="Picture 4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4721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40481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073791" y="2015670"/>
            <a:ext cx="6724392" cy="3416320"/>
          </a:xfrm>
          <a:prstGeom prst="rect">
            <a:avLst/>
          </a:prstGeom>
        </p:spPr>
        <p:txBody>
          <a:bodyPr wrap="square" rtlCol="0">
            <a:spAutoFit/>
          </a:bodyPr>
          <a:lstStyle/>
          <a:p>
            <a:pPr>
              <a:spcAft>
                <a:spcPts val="1200"/>
              </a:spcAft>
            </a:pPr>
            <a:r>
              <a:rPr lang="en-US" sz="1400" i="1" dirty="0" smtClean="0">
                <a:solidFill>
                  <a:schemeClr val="bg1"/>
                </a:solidFill>
                <a:latin typeface="+mj-lt"/>
              </a:rPr>
              <a:t>The importance and/or sensitivity of an organization’s information varies from file to file – and at different stages of the asset’s lifecycle. While it may seem easier to standardize all information management to the lowest common denominator, the sheer volume of information today’s organizations face demands a smarter approach to meet compliance, cost, and availability objectives.</a:t>
            </a:r>
          </a:p>
          <a:p>
            <a:pPr>
              <a:spcAft>
                <a:spcPts val="1200"/>
              </a:spcAft>
            </a:pPr>
            <a:r>
              <a:rPr lang="en-US" sz="1400" i="1" dirty="0" smtClean="0">
                <a:solidFill>
                  <a:schemeClr val="bg1"/>
                </a:solidFill>
                <a:latin typeface="+mj-lt"/>
              </a:rPr>
              <a:t>Information lifecycle management (ILM) helps organizations more efficiently manage information by classifying assets at the appropriate level and applying corresponding standards of care at each stage of life. However, getting there is easier said than done.</a:t>
            </a:r>
          </a:p>
          <a:p>
            <a:pPr>
              <a:spcAft>
                <a:spcPts val="1200"/>
              </a:spcAft>
            </a:pPr>
            <a:r>
              <a:rPr lang="en-US" sz="1400" i="1" dirty="0" smtClean="0">
                <a:solidFill>
                  <a:schemeClr val="bg1"/>
                </a:solidFill>
                <a:latin typeface="+mj-lt"/>
              </a:rPr>
              <a:t>To establish or modify ILM classifications and policies, organizations need a structured approach that minimizes re-work and maximizes end-user buy-in. Follow Info-Tech’s proven ILM method to establish a robust ILM program that determines what you must do, should do, and want to do when it comes to  managing information assets effectively.</a:t>
            </a:r>
            <a:endParaRPr lang="en-US" sz="1400" i="1" dirty="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US" sz="1400" b="1" i="1" dirty="0" smtClean="0">
                <a:solidFill>
                  <a:schemeClr val="bg1"/>
                </a:solidFill>
              </a:rPr>
              <a:t>Ryan Smith</a:t>
            </a:r>
          </a:p>
          <a:p>
            <a:pPr algn="r"/>
            <a:r>
              <a:rPr lang="en-US" sz="1400" i="1" dirty="0" smtClean="0">
                <a:solidFill>
                  <a:schemeClr val="bg1"/>
                </a:solidFill>
              </a:rPr>
              <a:t>Associate Research Director, Applications</a:t>
            </a:r>
            <a:br>
              <a:rPr lang="en-US" sz="1400" i="1" dirty="0" smtClean="0">
                <a:solidFill>
                  <a:schemeClr val="bg1"/>
                </a:solidFill>
              </a:rPr>
            </a:br>
            <a:r>
              <a:rPr lang="en-US" sz="1400" i="1" dirty="0" smtClean="0">
                <a:solidFill>
                  <a:schemeClr val="bg1"/>
                </a:solidFill>
              </a:rPr>
              <a:t>Info-Tech Research Group</a:t>
            </a:r>
            <a:endParaRPr lang="en-US" sz="1400" i="1" dirty="0">
              <a:solidFill>
                <a:schemeClr val="bg1"/>
              </a:solidFill>
            </a:endParaRPr>
          </a:p>
        </p:txBody>
      </p:sp>
      <p:sp>
        <p:nvSpPr>
          <p:cNvPr id="10" name="TextBox 9"/>
          <p:cNvSpPr txBox="1"/>
          <p:nvPr/>
        </p:nvSpPr>
        <p:spPr>
          <a:xfrm>
            <a:off x="545852" y="1501607"/>
            <a:ext cx="7792858" cy="338554"/>
          </a:xfrm>
          <a:prstGeom prst="rect">
            <a:avLst/>
          </a:prstGeom>
        </p:spPr>
        <p:txBody>
          <a:bodyPr wrap="square" rtlCol="0">
            <a:spAutoFit/>
          </a:bodyPr>
          <a:lstStyle/>
          <a:p>
            <a:r>
              <a:rPr lang="en-US" sz="1600" b="1" dirty="0" smtClean="0">
                <a:solidFill>
                  <a:schemeClr val="bg1"/>
                </a:solidFill>
              </a:rPr>
              <a:t>Not all information assets are equal – why treat them all the same?</a:t>
            </a:r>
            <a:endParaRPr lang="en-US"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pic>
        <p:nvPicPr>
          <p:cNvPr id="14" name="Picture 108"/>
          <p:cNvPicPr>
            <a:picLocks noChangeAspect="1"/>
          </p:cNvPicPr>
          <p:nvPr/>
        </p:nvPicPr>
        <p:blipFill>
          <a:blip r:embed="rId3"/>
          <a:stretch>
            <a:fillRect/>
          </a:stretch>
        </p:blipFill>
        <p:spPr>
          <a:xfrm>
            <a:off x="470351" y="1855124"/>
            <a:ext cx="693419" cy="501622"/>
          </a:xfrm>
          <a:prstGeom prst="rect">
            <a:avLst/>
          </a:prstGeom>
        </p:spPr>
      </p:pic>
      <p:pic>
        <p:nvPicPr>
          <p:cNvPr id="15" name="Picture 109"/>
          <p:cNvPicPr>
            <a:picLocks noChangeAspect="1"/>
          </p:cNvPicPr>
          <p:nvPr/>
        </p:nvPicPr>
        <p:blipFill>
          <a:blip r:embed="rId4"/>
          <a:stretch>
            <a:fillRect/>
          </a:stretch>
        </p:blipFill>
        <p:spPr>
          <a:xfrm>
            <a:off x="7798183" y="4751903"/>
            <a:ext cx="674751" cy="615711"/>
          </a:xfrm>
          <a:prstGeom prst="rect">
            <a:avLst/>
          </a:prstGeom>
        </p:spPr>
      </p:pic>
      <p:sp>
        <p:nvSpPr>
          <p:cNvPr id="2" name="TextBox 1"/>
          <p:cNvSpPr txBox="1"/>
          <p:nvPr/>
        </p:nvSpPr>
        <p:spPr>
          <a:xfrm>
            <a:off x="7102929" y="440871"/>
            <a:ext cx="695254" cy="307777"/>
          </a:xfrm>
          <a:prstGeom prst="rect">
            <a:avLst/>
          </a:prstGeom>
        </p:spPr>
        <p:txBody>
          <a:bodyPr wrap="square" rtlCol="0">
            <a:spAutoFit/>
          </a:bodyPr>
          <a:lstStyle/>
          <a:p>
            <a:endParaRPr lang="en-US" sz="1400" b="1" i="1" dirty="0" smtClean="0"/>
          </a:p>
        </p:txBody>
      </p:sp>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Are you ready for this project?</a:t>
            </a:r>
            <a:endParaRPr lang="en-US" dirty="0"/>
          </a:p>
        </p:txBody>
      </p:sp>
      <p:sp>
        <p:nvSpPr>
          <p:cNvPr id="3" name="Text Placeholder 2"/>
          <p:cNvSpPr>
            <a:spLocks noGrp="1"/>
          </p:cNvSpPr>
          <p:nvPr>
            <p:ph type="body" sz="quarter" idx="16"/>
          </p:nvPr>
        </p:nvSpPr>
        <p:spPr>
          <a:xfrm>
            <a:off x="246703" y="1554223"/>
            <a:ext cx="4041648" cy="1992282"/>
          </a:xfrm>
        </p:spPr>
        <p:txBody>
          <a:bodyPr/>
          <a:lstStyle/>
          <a:p>
            <a:r>
              <a:rPr lang="en-US" dirty="0"/>
              <a:t>Information </a:t>
            </a:r>
            <a:r>
              <a:rPr lang="en-US" dirty="0" smtClean="0"/>
              <a:t>management professionals </a:t>
            </a:r>
            <a:r>
              <a:rPr lang="en-US" dirty="0"/>
              <a:t>charged with </a:t>
            </a:r>
            <a:r>
              <a:rPr lang="en-US" dirty="0" smtClean="0"/>
              <a:t>implementing ILM programs for their organization.</a:t>
            </a:r>
          </a:p>
          <a:p>
            <a:r>
              <a:rPr lang="en-US" dirty="0" smtClean="0"/>
              <a:t>Business and IT leaders looking to apply ILM best practices to their content repositories.</a:t>
            </a:r>
          </a:p>
          <a:p>
            <a:r>
              <a:rPr lang="en-US" dirty="0"/>
              <a:t>ECM </a:t>
            </a:r>
            <a:r>
              <a:rPr lang="en-US" dirty="0" smtClean="0"/>
              <a:t>governance councils hoping to </a:t>
            </a:r>
            <a:r>
              <a:rPr lang="en-US" dirty="0"/>
              <a:t>review and improve </a:t>
            </a:r>
            <a:r>
              <a:rPr lang="en-US" dirty="0" smtClean="0"/>
              <a:t>ILM processes as part of their ECM governance models.</a:t>
            </a:r>
            <a:endParaRPr lang="en-US" dirty="0"/>
          </a:p>
        </p:txBody>
      </p:sp>
      <p:sp>
        <p:nvSpPr>
          <p:cNvPr id="4" name="Text Placeholder 3"/>
          <p:cNvSpPr>
            <a:spLocks noGrp="1"/>
          </p:cNvSpPr>
          <p:nvPr>
            <p:ph type="body" sz="quarter" idx="26"/>
          </p:nvPr>
        </p:nvSpPr>
        <p:spPr>
          <a:xfrm>
            <a:off x="4835436" y="1554223"/>
            <a:ext cx="4041648" cy="2505029"/>
          </a:xfrm>
        </p:spPr>
        <p:txBody>
          <a:bodyPr/>
          <a:lstStyle/>
          <a:p>
            <a:r>
              <a:rPr lang="en-US" dirty="0" smtClean="0"/>
              <a:t>Structure a project (or series of projects) to plan, design, and implement an ILM program.</a:t>
            </a:r>
          </a:p>
          <a:p>
            <a:r>
              <a:rPr lang="en-US" dirty="0" smtClean="0"/>
              <a:t>Identify the major considerations that characterize your ILM operating model.</a:t>
            </a:r>
          </a:p>
          <a:p>
            <a:r>
              <a:rPr lang="en-US" dirty="0" smtClean="0"/>
              <a:t>Articulate an information classification scheme that is right-sized to your needs.</a:t>
            </a:r>
          </a:p>
          <a:p>
            <a:r>
              <a:rPr lang="en-US" dirty="0" smtClean="0"/>
              <a:t>Identify and draft policies that define standards, processes, and procedures at every stage of the information lifecycle.</a:t>
            </a:r>
          </a:p>
          <a:p>
            <a:r>
              <a:rPr lang="en-US" dirty="0" smtClean="0"/>
              <a:t>Establish a governance model to support ILM.</a:t>
            </a:r>
            <a:endParaRPr lang="en-US" dirty="0"/>
          </a:p>
        </p:txBody>
      </p:sp>
      <p:sp>
        <p:nvSpPr>
          <p:cNvPr id="5" name="Text Placeholder 4"/>
          <p:cNvSpPr>
            <a:spLocks noGrp="1"/>
          </p:cNvSpPr>
          <p:nvPr>
            <p:ph type="body" sz="quarter" idx="27"/>
          </p:nvPr>
        </p:nvSpPr>
        <p:spPr>
          <a:xfrm>
            <a:off x="246703" y="4371614"/>
            <a:ext cx="4041648" cy="1986457"/>
          </a:xfrm>
        </p:spPr>
        <p:txBody>
          <a:bodyPr/>
          <a:lstStyle/>
          <a:p>
            <a:r>
              <a:rPr lang="en-US" dirty="0"/>
              <a:t>CEOs </a:t>
            </a:r>
            <a:r>
              <a:rPr lang="en-US" dirty="0" smtClean="0"/>
              <a:t>looking for smarter, more efficient ways to manage information in the organization.</a:t>
            </a:r>
          </a:p>
          <a:p>
            <a:r>
              <a:rPr lang="en-US" dirty="0" smtClean="0"/>
              <a:t>Heads </a:t>
            </a:r>
            <a:r>
              <a:rPr lang="en-US" dirty="0"/>
              <a:t>of LOBs looking </a:t>
            </a:r>
            <a:r>
              <a:rPr lang="en-US" dirty="0" smtClean="0"/>
              <a:t>to improve compliance to information management standards while lowering operating costs.</a:t>
            </a:r>
            <a:endParaRPr lang="en-US" dirty="0"/>
          </a:p>
          <a:p>
            <a:r>
              <a:rPr lang="en-US" dirty="0" smtClean="0"/>
              <a:t>IT professionals looking to understand the technology that can help with ILM.</a:t>
            </a:r>
          </a:p>
        </p:txBody>
      </p:sp>
      <p:sp>
        <p:nvSpPr>
          <p:cNvPr id="6" name="Text Placeholder 5"/>
          <p:cNvSpPr>
            <a:spLocks noGrp="1"/>
          </p:cNvSpPr>
          <p:nvPr>
            <p:ph type="body" sz="quarter" idx="28"/>
          </p:nvPr>
        </p:nvSpPr>
        <p:spPr>
          <a:xfrm>
            <a:off x="4830836" y="4367371"/>
            <a:ext cx="4041648" cy="1990700"/>
          </a:xfrm>
        </p:spPr>
        <p:txBody>
          <a:bodyPr/>
          <a:lstStyle/>
          <a:p>
            <a:r>
              <a:rPr lang="en-US" dirty="0" smtClean="0"/>
              <a:t>Understand how embracing ILM in your information management program drives leaner operations.</a:t>
            </a:r>
          </a:p>
          <a:p>
            <a:r>
              <a:rPr lang="en-US" dirty="0" smtClean="0"/>
              <a:t>Lay the groundwork to usher in a cultural shift towards smarter information management practices.</a:t>
            </a:r>
          </a:p>
          <a:p>
            <a:r>
              <a:rPr lang="en-US" dirty="0" smtClean="0"/>
              <a:t>Contextualize a wide array of technologies into their roles as part of ILM.</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57765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44889"/>
            <a:ext cx="5257800" cy="1078992"/>
          </a:xfrm>
        </p:spPr>
        <p:txBody>
          <a:bodyPr/>
          <a:lstStyle/>
          <a:p>
            <a:r>
              <a:rPr lang="en-US" dirty="0" smtClean="0"/>
              <a:t>Not all </a:t>
            </a:r>
            <a:r>
              <a:rPr lang="en-US" b="1" dirty="0" smtClean="0">
                <a:solidFill>
                  <a:schemeClr val="accent2"/>
                </a:solidFill>
              </a:rPr>
              <a:t>information assets </a:t>
            </a:r>
            <a:r>
              <a:rPr lang="en-US" dirty="0" smtClean="0"/>
              <a:t>are equal. Confidentiality and sensitivity range dramatically from public information to trade secrets.</a:t>
            </a:r>
          </a:p>
          <a:p>
            <a:r>
              <a:rPr lang="en-US" dirty="0" smtClean="0"/>
              <a:t>Given resource constraints, organizations everywhere are looking for efficient methods for </a:t>
            </a:r>
            <a:r>
              <a:rPr lang="en-US" b="1" dirty="0" smtClean="0">
                <a:solidFill>
                  <a:schemeClr val="accent2"/>
                </a:solidFill>
              </a:rPr>
              <a:t>effectively managing information assets across their lifecycle</a:t>
            </a:r>
            <a:r>
              <a:rPr lang="en-US" dirty="0" smtClean="0"/>
              <a:t> – from creation to retirement.</a:t>
            </a:r>
            <a:endParaRPr lang="en-US" dirty="0"/>
          </a:p>
        </p:txBody>
      </p:sp>
      <p:sp>
        <p:nvSpPr>
          <p:cNvPr id="4" name="Text Placeholder 3"/>
          <p:cNvSpPr>
            <a:spLocks noGrp="1"/>
          </p:cNvSpPr>
          <p:nvPr>
            <p:ph type="body" sz="quarter" idx="11"/>
          </p:nvPr>
        </p:nvSpPr>
        <p:spPr>
          <a:xfrm>
            <a:off x="247847" y="2945429"/>
            <a:ext cx="5257801" cy="1284739"/>
          </a:xfrm>
        </p:spPr>
        <p:txBody>
          <a:bodyPr/>
          <a:lstStyle/>
          <a:p>
            <a:r>
              <a:rPr lang="en-US" dirty="0" smtClean="0"/>
              <a:t>ILM considerations are ever-changing. As regulations, industry practices, and organization priorities emerge and evolve, organizations must constantly adapt. There is no one-size-fits-all approach.</a:t>
            </a:r>
          </a:p>
          <a:p>
            <a:r>
              <a:rPr lang="en-US" dirty="0" smtClean="0"/>
              <a:t>Information volume continues to grow exponentially. As more information is created and managed, an organization’s need to mitigate the associated risk exposure through ILM is increasingly urgent. </a:t>
            </a:r>
            <a:endParaRPr lang="en-US" dirty="0"/>
          </a:p>
        </p:txBody>
      </p:sp>
      <p:sp>
        <p:nvSpPr>
          <p:cNvPr id="5" name="Text Placeholder 4"/>
          <p:cNvSpPr>
            <a:spLocks noGrp="1"/>
          </p:cNvSpPr>
          <p:nvPr>
            <p:ph type="body" sz="quarter" idx="12"/>
          </p:nvPr>
        </p:nvSpPr>
        <p:spPr>
          <a:xfrm>
            <a:off x="255868" y="4474553"/>
            <a:ext cx="8688107" cy="2114254"/>
          </a:xfrm>
        </p:spPr>
        <p:txBody>
          <a:bodyPr lIns="72000"/>
          <a:lstStyle/>
          <a:p>
            <a:r>
              <a:rPr lang="en-US" dirty="0" smtClean="0"/>
              <a:t>Scope and structure ILM projects by prioritizing your organization’s </a:t>
            </a:r>
            <a:r>
              <a:rPr lang="en-US" b="1" dirty="0" smtClean="0">
                <a:solidFill>
                  <a:schemeClr val="accent2"/>
                </a:solidFill>
              </a:rPr>
              <a:t>information domains </a:t>
            </a:r>
            <a:r>
              <a:rPr lang="en-US" dirty="0" smtClean="0"/>
              <a:t>based on risk and value, and tackling the most pertinent domains first. </a:t>
            </a:r>
          </a:p>
          <a:p>
            <a:r>
              <a:rPr lang="en-US" dirty="0" smtClean="0"/>
              <a:t>Leave no stone unturned, and avoid expensive re-work, by researching and defining your organization’s </a:t>
            </a:r>
            <a:r>
              <a:rPr lang="en-US" b="1" dirty="0" smtClean="0">
                <a:solidFill>
                  <a:schemeClr val="accent2"/>
                </a:solidFill>
              </a:rPr>
              <a:t>ILM operating model</a:t>
            </a:r>
            <a:r>
              <a:rPr lang="en-US" dirty="0" smtClean="0">
                <a:solidFill>
                  <a:schemeClr val="accent2"/>
                </a:solidFill>
              </a:rPr>
              <a:t> </a:t>
            </a:r>
            <a:r>
              <a:rPr lang="en-US" dirty="0" smtClean="0"/>
              <a:t>(i.e. regulatory, industrial, and organizational considerations) ahead of classification and policy creation.</a:t>
            </a:r>
          </a:p>
          <a:p>
            <a:r>
              <a:rPr lang="en-US" dirty="0" smtClean="0"/>
              <a:t>Take a two-step approach to defining the standards by which your information assets must be handled. Begin by articulating an </a:t>
            </a:r>
            <a:r>
              <a:rPr lang="en-US" b="1" dirty="0" smtClean="0">
                <a:solidFill>
                  <a:schemeClr val="accent2"/>
                </a:solidFill>
              </a:rPr>
              <a:t>information classification scheme </a:t>
            </a:r>
            <a:r>
              <a:rPr lang="en-US" dirty="0" smtClean="0"/>
              <a:t>that highlights various standards of care that must be adhered to for different classes of information, and use detailed </a:t>
            </a:r>
            <a:r>
              <a:rPr lang="en-US" b="1" dirty="0" smtClean="0">
                <a:solidFill>
                  <a:schemeClr val="accent2"/>
                </a:solidFill>
              </a:rPr>
              <a:t>policies</a:t>
            </a:r>
            <a:r>
              <a:rPr lang="en-US" dirty="0" smtClean="0">
                <a:solidFill>
                  <a:schemeClr val="accent2"/>
                </a:solidFill>
              </a:rPr>
              <a:t> </a:t>
            </a:r>
            <a:r>
              <a:rPr lang="en-US" dirty="0" smtClean="0"/>
              <a:t>to flesh out the specifics at each stage in the information lifecycle.</a:t>
            </a:r>
          </a:p>
          <a:p>
            <a:r>
              <a:rPr lang="en-US" dirty="0" smtClean="0"/>
              <a:t>Establish a governance model to enable, maintain, and optimize the ILM program. Effective </a:t>
            </a:r>
            <a:r>
              <a:rPr lang="en-US" b="1" dirty="0" smtClean="0">
                <a:solidFill>
                  <a:schemeClr val="accent2"/>
                </a:solidFill>
              </a:rPr>
              <a:t>ILM governance </a:t>
            </a:r>
            <a:r>
              <a:rPr lang="en-US" dirty="0" smtClean="0"/>
              <a:t>ensures the ILM program is adaptive to evolving operating models and technology trends over time.</a:t>
            </a:r>
          </a:p>
          <a:p>
            <a:r>
              <a:rPr lang="en-US" dirty="0" smtClean="0"/>
              <a:t>Leverage </a:t>
            </a:r>
            <a:r>
              <a:rPr lang="en-US" b="1" dirty="0" smtClean="0">
                <a:solidFill>
                  <a:schemeClr val="accent2"/>
                </a:solidFill>
              </a:rPr>
              <a:t>ILM technology </a:t>
            </a:r>
            <a:r>
              <a:rPr lang="en-US" dirty="0" smtClean="0"/>
              <a:t>to structure and automate your ILM program. </a:t>
            </a:r>
          </a:p>
          <a:p>
            <a:endParaRPr lang="en-US" dirty="0" smtClean="0"/>
          </a:p>
        </p:txBody>
      </p:sp>
      <p:sp>
        <p:nvSpPr>
          <p:cNvPr id="6" name="Text Placeholder 5"/>
          <p:cNvSpPr>
            <a:spLocks noGrp="1"/>
          </p:cNvSpPr>
          <p:nvPr>
            <p:ph type="body" sz="quarter" idx="13"/>
          </p:nvPr>
        </p:nvSpPr>
        <p:spPr>
          <a:xfrm>
            <a:off x="5610225" y="1582989"/>
            <a:ext cx="3267074" cy="2523241"/>
          </a:xfrm>
        </p:spPr>
        <p:txBody>
          <a:bodyPr lIns="0" rIns="0"/>
          <a:lstStyle/>
          <a:p>
            <a:pPr marL="228600" indent="-228600">
              <a:spcBef>
                <a:spcPts val="0"/>
              </a:spcBef>
              <a:spcAft>
                <a:spcPts val="600"/>
              </a:spcAft>
              <a:buSzPct val="100000"/>
              <a:buFont typeface="+mj-lt"/>
              <a:buAutoNum type="arabicPeriod"/>
            </a:pPr>
            <a:r>
              <a:rPr lang="en-US" b="1" dirty="0" smtClean="0"/>
              <a:t>Don’t tackle every information asset. </a:t>
            </a:r>
            <a:r>
              <a:rPr lang="en-US" dirty="0" smtClean="0"/>
              <a:t>The majority of your information does not merit the ILM investment; start by prioritizing information domains and tackling what is most important.</a:t>
            </a:r>
            <a:endParaRPr lang="en-US" b="1" dirty="0" smtClean="0"/>
          </a:p>
          <a:p>
            <a:pPr marL="228600" indent="-228600">
              <a:spcBef>
                <a:spcPts val="0"/>
              </a:spcBef>
              <a:spcAft>
                <a:spcPts val="600"/>
              </a:spcAft>
              <a:buSzPct val="100000"/>
              <a:buFont typeface="+mj-lt"/>
              <a:buAutoNum type="arabicPeriod"/>
            </a:pPr>
            <a:r>
              <a:rPr lang="en-US" b="1" dirty="0" smtClean="0"/>
              <a:t>Keep the program </a:t>
            </a:r>
            <a:r>
              <a:rPr lang="en-US" b="1" dirty="0" smtClean="0">
                <a:solidFill>
                  <a:srgbClr val="333333"/>
                </a:solidFill>
              </a:rPr>
              <a:t>simple, yet elegant. </a:t>
            </a:r>
            <a:r>
              <a:rPr lang="en-US" dirty="0" smtClean="0">
                <a:solidFill>
                  <a:srgbClr val="333333"/>
                </a:solidFill>
              </a:rPr>
              <a:t>Balance the granularity of your information lifecycle management program with organizational need and resource availability.</a:t>
            </a:r>
            <a:endParaRPr lang="en-US" b="1" dirty="0" smtClean="0">
              <a:solidFill>
                <a:srgbClr val="333333"/>
              </a:solidFill>
            </a:endParaRPr>
          </a:p>
          <a:p>
            <a:pPr marL="228600" indent="-228600">
              <a:spcBef>
                <a:spcPts val="0"/>
              </a:spcBef>
              <a:spcAft>
                <a:spcPts val="600"/>
              </a:spcAft>
              <a:buSzPct val="100000"/>
              <a:buFont typeface="+mj-lt"/>
              <a:buAutoNum type="arabicPeriod"/>
            </a:pPr>
            <a:r>
              <a:rPr lang="en-US" b="1" dirty="0" smtClean="0"/>
              <a:t>Governance is a necessary evil. </a:t>
            </a:r>
            <a:r>
              <a:rPr lang="en-US" dirty="0" smtClean="0"/>
              <a:t>Without people and process to design, police, and enforce standards, ad hoc information lifecycle management practices will prevail.</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40002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3782" y="1123950"/>
            <a:ext cx="5319456" cy="539721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Not all information assets are equal – information </a:t>
            </a:r>
            <a:r>
              <a:rPr lang="en-US" b="1" dirty="0" smtClean="0">
                <a:solidFill>
                  <a:schemeClr val="accent3">
                    <a:lumMod val="60000"/>
                    <a:lumOff val="40000"/>
                  </a:schemeClr>
                </a:solidFill>
              </a:rPr>
              <a:t>value</a:t>
            </a:r>
            <a:r>
              <a:rPr lang="en-US" dirty="0" smtClean="0">
                <a:solidFill>
                  <a:schemeClr val="accent2"/>
                </a:solidFill>
              </a:rPr>
              <a:t> </a:t>
            </a:r>
            <a:r>
              <a:rPr lang="en-US" dirty="0" smtClean="0"/>
              <a:t>(and </a:t>
            </a:r>
            <a:r>
              <a:rPr lang="en-US" b="1" dirty="0" smtClean="0">
                <a:solidFill>
                  <a:schemeClr val="accent3">
                    <a:lumMod val="60000"/>
                    <a:lumOff val="40000"/>
                  </a:schemeClr>
                </a:solidFill>
              </a:rPr>
              <a:t>risk</a:t>
            </a:r>
            <a:r>
              <a:rPr lang="en-US" dirty="0" smtClean="0"/>
              <a:t>) can vary widely across an organization</a:t>
            </a:r>
            <a:endParaRPr lang="en-US" dirty="0"/>
          </a:p>
        </p:txBody>
      </p:sp>
      <p:graphicFrame>
        <p:nvGraphicFramePr>
          <p:cNvPr id="4" name="Diagram 3"/>
          <p:cNvGraphicFramePr/>
          <p:nvPr>
            <p:extLst>
              <p:ext uri="{D42A27DB-BD31-4B8C-83A1-F6EECF244321}">
                <p14:modId xmlns:p14="http://schemas.microsoft.com/office/powerpoint/2010/main" val="2554212940"/>
              </p:ext>
            </p:extLst>
          </p:nvPr>
        </p:nvGraphicFramePr>
        <p:xfrm>
          <a:off x="421438" y="3072069"/>
          <a:ext cx="2531311" cy="2392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21438" y="5657956"/>
            <a:ext cx="4230356" cy="461665"/>
          </a:xfrm>
          <a:prstGeom prst="rect">
            <a:avLst/>
          </a:prstGeom>
        </p:spPr>
        <p:txBody>
          <a:bodyPr wrap="square">
            <a:spAutoFit/>
          </a:bodyPr>
          <a:lstStyle/>
          <a:p>
            <a:pPr algn="ctr">
              <a:spcAft>
                <a:spcPts val="450"/>
              </a:spcAft>
            </a:pPr>
            <a:r>
              <a:rPr lang="en-US" sz="2400" b="1" dirty="0" smtClean="0">
                <a:solidFill>
                  <a:schemeClr val="accent2"/>
                </a:solidFill>
              </a:rPr>
              <a:t>The Info Value Chain</a:t>
            </a:r>
            <a:endParaRPr lang="en-US" sz="2000" b="1" dirty="0">
              <a:solidFill>
                <a:schemeClr val="accent2"/>
              </a:solidFill>
            </a:endParaRPr>
          </a:p>
        </p:txBody>
      </p:sp>
      <p:sp>
        <p:nvSpPr>
          <p:cNvPr id="6" name="Right Arrow 5"/>
          <p:cNvSpPr/>
          <p:nvPr/>
        </p:nvSpPr>
        <p:spPr>
          <a:xfrm rot="16200000">
            <a:off x="3580298" y="3779988"/>
            <a:ext cx="1870217" cy="454378"/>
          </a:xfrm>
          <a:prstGeom prst="rightArrow">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Right Arrow 6"/>
          <p:cNvSpPr/>
          <p:nvPr/>
        </p:nvSpPr>
        <p:spPr>
          <a:xfrm rot="16200000">
            <a:off x="3591214" y="4300852"/>
            <a:ext cx="1870217" cy="457946"/>
          </a:xfrm>
          <a:prstGeom prst="rightArrow">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Rectangle 7"/>
          <p:cNvSpPr/>
          <p:nvPr/>
        </p:nvSpPr>
        <p:spPr>
          <a:xfrm>
            <a:off x="4260572" y="4413146"/>
            <a:ext cx="523106" cy="276999"/>
          </a:xfrm>
          <a:prstGeom prst="rect">
            <a:avLst/>
          </a:prstGeom>
        </p:spPr>
        <p:txBody>
          <a:bodyPr wrap="square">
            <a:spAutoFit/>
          </a:bodyPr>
          <a:lstStyle/>
          <a:p>
            <a:pPr algn="ctr">
              <a:spcAft>
                <a:spcPts val="450"/>
              </a:spcAft>
            </a:pPr>
            <a:r>
              <a:rPr lang="en-US" sz="1200" b="1" dirty="0" smtClean="0">
                <a:solidFill>
                  <a:srgbClr val="243F55"/>
                </a:solidFill>
              </a:rPr>
              <a:t>IT</a:t>
            </a:r>
            <a:endParaRPr lang="en-US" sz="1100" b="1" dirty="0">
              <a:solidFill>
                <a:srgbClr val="243F55"/>
              </a:solidFill>
            </a:endParaRPr>
          </a:p>
        </p:txBody>
      </p:sp>
      <p:cxnSp>
        <p:nvCxnSpPr>
          <p:cNvPr id="9" name="Straight Connector 2"/>
          <p:cNvCxnSpPr/>
          <p:nvPr/>
        </p:nvCxnSpPr>
        <p:spPr>
          <a:xfrm flipH="1">
            <a:off x="2043383" y="3661629"/>
            <a:ext cx="16920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2"/>
          <p:cNvCxnSpPr/>
          <p:nvPr/>
        </p:nvCxnSpPr>
        <p:spPr>
          <a:xfrm flipH="1">
            <a:off x="2339102" y="4271229"/>
            <a:ext cx="16920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2"/>
          <p:cNvCxnSpPr/>
          <p:nvPr/>
        </p:nvCxnSpPr>
        <p:spPr>
          <a:xfrm flipH="1">
            <a:off x="2666574" y="4855922"/>
            <a:ext cx="16920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2"/>
          <p:cNvCxnSpPr/>
          <p:nvPr/>
        </p:nvCxnSpPr>
        <p:spPr>
          <a:xfrm flipH="1">
            <a:off x="2959793" y="5464934"/>
            <a:ext cx="1692000"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885193" y="4880241"/>
            <a:ext cx="1592803" cy="58125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900" dirty="0" smtClean="0">
                <a:solidFill>
                  <a:srgbClr val="243F54"/>
                </a:solidFill>
              </a:rPr>
              <a:t>Data can be in many formats but is most commonly in structured table form.</a:t>
            </a:r>
            <a:endParaRPr lang="en-US" sz="800" dirty="0">
              <a:solidFill>
                <a:srgbClr val="243F54"/>
              </a:solidFill>
            </a:endParaRPr>
          </a:p>
        </p:txBody>
      </p:sp>
      <p:sp>
        <p:nvSpPr>
          <p:cNvPr id="14" name="Rectangle 13"/>
          <p:cNvSpPr/>
          <p:nvPr/>
        </p:nvSpPr>
        <p:spPr>
          <a:xfrm>
            <a:off x="2486861" y="4376932"/>
            <a:ext cx="1921649" cy="32440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900" dirty="0" smtClean="0">
                <a:solidFill>
                  <a:srgbClr val="243F54"/>
                </a:solidFill>
              </a:rPr>
              <a:t>Information is data in a usable format. Can be a trend in the data or a summary in report form.  </a:t>
            </a:r>
            <a:endParaRPr lang="en-US" sz="800" dirty="0">
              <a:solidFill>
                <a:srgbClr val="243F54"/>
              </a:solidFill>
            </a:endParaRPr>
          </a:p>
        </p:txBody>
      </p:sp>
      <p:sp>
        <p:nvSpPr>
          <p:cNvPr id="15" name="Rectangle 14"/>
          <p:cNvSpPr/>
          <p:nvPr/>
        </p:nvSpPr>
        <p:spPr>
          <a:xfrm>
            <a:off x="2242576" y="3788021"/>
            <a:ext cx="1921649" cy="32440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900" dirty="0" smtClean="0">
                <a:solidFill>
                  <a:srgbClr val="243F54"/>
                </a:solidFill>
              </a:rPr>
              <a:t>Knowledge is the result of overlaying multiple sets of information.</a:t>
            </a:r>
            <a:endParaRPr lang="en-US" sz="800" dirty="0">
              <a:solidFill>
                <a:srgbClr val="243F54"/>
              </a:solidFill>
            </a:endParaRPr>
          </a:p>
        </p:txBody>
      </p:sp>
      <p:sp>
        <p:nvSpPr>
          <p:cNvPr id="37" name="Rectangle 36"/>
          <p:cNvSpPr/>
          <p:nvPr/>
        </p:nvSpPr>
        <p:spPr>
          <a:xfrm>
            <a:off x="5295431" y="1123950"/>
            <a:ext cx="3848570" cy="5397215"/>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38" name="Rectangle 37"/>
          <p:cNvSpPr/>
          <p:nvPr/>
        </p:nvSpPr>
        <p:spPr>
          <a:xfrm>
            <a:off x="5416808" y="2015325"/>
            <a:ext cx="3653723" cy="1600438"/>
          </a:xfrm>
          <a:prstGeom prst="rect">
            <a:avLst/>
          </a:prstGeom>
        </p:spPr>
        <p:txBody>
          <a:bodyPr wrap="square">
            <a:spAutoFit/>
          </a:bodyPr>
          <a:lstStyle/>
          <a:p>
            <a:r>
              <a:rPr lang="en-US" sz="1400" dirty="0" smtClean="0">
                <a:solidFill>
                  <a:schemeClr val="bg1"/>
                </a:solidFill>
              </a:rPr>
              <a:t>Maximizing </a:t>
            </a:r>
            <a:r>
              <a:rPr lang="en-US" sz="1400" b="1" dirty="0" smtClean="0">
                <a:solidFill>
                  <a:schemeClr val="bg1"/>
                </a:solidFill>
              </a:rPr>
              <a:t>value</a:t>
            </a:r>
            <a:r>
              <a:rPr lang="en-US" sz="1400" dirty="0" smtClean="0">
                <a:solidFill>
                  <a:schemeClr val="bg1"/>
                </a:solidFill>
              </a:rPr>
              <a:t> (and minimizing </a:t>
            </a:r>
            <a:r>
              <a:rPr lang="en-US" sz="1400" b="1" dirty="0" smtClean="0">
                <a:solidFill>
                  <a:schemeClr val="bg1"/>
                </a:solidFill>
              </a:rPr>
              <a:t>risk</a:t>
            </a:r>
            <a:r>
              <a:rPr lang="en-US" sz="1400" dirty="0" smtClean="0">
                <a:solidFill>
                  <a:schemeClr val="bg1"/>
                </a:solidFill>
              </a:rPr>
              <a:t>) requires an approach that considers every stage of the information lifecycle. </a:t>
            </a:r>
          </a:p>
          <a:p>
            <a:endParaRPr lang="en-US" sz="1400" dirty="0" smtClean="0">
              <a:solidFill>
                <a:schemeClr val="bg1"/>
              </a:solidFill>
            </a:endParaRPr>
          </a:p>
          <a:p>
            <a:r>
              <a:rPr lang="en-US" sz="1400" dirty="0" smtClean="0">
                <a:solidFill>
                  <a:schemeClr val="bg1"/>
                </a:solidFill>
              </a:rPr>
              <a:t>Understanding the changing nature and value of this information through its lifecycle will help you more effectively manage it. </a:t>
            </a:r>
            <a:endParaRPr lang="en-US" sz="1400" b="1" dirty="0">
              <a:solidFill>
                <a:schemeClr val="bg1"/>
              </a:solidFill>
            </a:endParaRPr>
          </a:p>
        </p:txBody>
      </p:sp>
      <p:sp>
        <p:nvSpPr>
          <p:cNvPr id="39" name="Rectangle 38"/>
          <p:cNvSpPr/>
          <p:nvPr/>
        </p:nvSpPr>
        <p:spPr>
          <a:xfrm>
            <a:off x="257174" y="1262257"/>
            <a:ext cx="4572000" cy="923330"/>
          </a:xfrm>
          <a:prstGeom prst="rect">
            <a:avLst/>
          </a:prstGeom>
        </p:spPr>
        <p:txBody>
          <a:bodyPr>
            <a:spAutoFit/>
          </a:bodyPr>
          <a:lstStyle/>
          <a:p>
            <a:r>
              <a:rPr lang="en-US" b="1" dirty="0" smtClean="0">
                <a:solidFill>
                  <a:schemeClr val="accent2"/>
                </a:solidFill>
              </a:rPr>
              <a:t>Information </a:t>
            </a:r>
            <a:r>
              <a:rPr lang="en-US" b="1" dirty="0" smtClean="0">
                <a:solidFill>
                  <a:schemeClr val="accent1"/>
                </a:solidFill>
              </a:rPr>
              <a:t>is what bridges the gap between collecting data and </a:t>
            </a:r>
            <a:r>
              <a:rPr lang="en-US" b="1" dirty="0" smtClean="0">
                <a:solidFill>
                  <a:schemeClr val="accent2"/>
                </a:solidFill>
              </a:rPr>
              <a:t>creating knowledge.</a:t>
            </a:r>
            <a:endParaRPr lang="en-US" b="1" dirty="0">
              <a:solidFill>
                <a:schemeClr val="accent2"/>
              </a:solidFill>
            </a:endParaRPr>
          </a:p>
        </p:txBody>
      </p:sp>
      <p:sp>
        <p:nvSpPr>
          <p:cNvPr id="40" name="Rectangle 39"/>
          <p:cNvSpPr/>
          <p:nvPr/>
        </p:nvSpPr>
        <p:spPr>
          <a:xfrm>
            <a:off x="5416807" y="1264219"/>
            <a:ext cx="3653723" cy="646331"/>
          </a:xfrm>
          <a:prstGeom prst="rect">
            <a:avLst/>
          </a:prstGeom>
        </p:spPr>
        <p:txBody>
          <a:bodyPr wrap="square">
            <a:spAutoFit/>
          </a:bodyPr>
          <a:lstStyle/>
          <a:p>
            <a:r>
              <a:rPr lang="en-US" b="1" dirty="0" smtClean="0">
                <a:solidFill>
                  <a:schemeClr val="bg1"/>
                </a:solidFill>
              </a:rPr>
              <a:t>Information management needs change over time.</a:t>
            </a:r>
            <a:endParaRPr lang="en-US" b="1" dirty="0">
              <a:solidFill>
                <a:schemeClr val="bg1"/>
              </a:solidFill>
            </a:endParaRPr>
          </a:p>
        </p:txBody>
      </p:sp>
      <p:pic>
        <p:nvPicPr>
          <p:cNvPr id="42" name="Picture 2"/>
          <p:cNvPicPr>
            <a:picLocks noChangeAspect="1" noChangeArrowheads="1"/>
          </p:cNvPicPr>
          <p:nvPr/>
        </p:nvPicPr>
        <p:blipFill>
          <a:blip r:embed="rId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302281" y="3648075"/>
            <a:ext cx="3838042" cy="2876529"/>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p:cNvSpPr/>
          <p:nvPr/>
        </p:nvSpPr>
        <p:spPr>
          <a:xfrm>
            <a:off x="1129458" y="3336824"/>
            <a:ext cx="1164101" cy="261610"/>
          </a:xfrm>
          <a:prstGeom prst="rect">
            <a:avLst/>
          </a:prstGeom>
        </p:spPr>
        <p:txBody>
          <a:bodyPr wrap="none">
            <a:spAutoFit/>
          </a:bodyPr>
          <a:lstStyle/>
          <a:p>
            <a:pPr lvl="0">
              <a:spcAft>
                <a:spcPts val="600"/>
              </a:spcAft>
            </a:pPr>
            <a:r>
              <a:rPr lang="en-US" sz="1100" b="1" dirty="0" smtClean="0"/>
              <a:t>Shared Insight</a:t>
            </a:r>
            <a:endParaRPr lang="en-US" sz="1100" dirty="0"/>
          </a:p>
        </p:txBody>
      </p:sp>
      <p:sp>
        <p:nvSpPr>
          <p:cNvPr id="44" name="Rectangle 43"/>
          <p:cNvSpPr/>
          <p:nvPr/>
        </p:nvSpPr>
        <p:spPr>
          <a:xfrm>
            <a:off x="1854390" y="2230211"/>
            <a:ext cx="2309836" cy="111978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600"/>
              </a:spcAft>
            </a:pPr>
            <a:r>
              <a:rPr lang="en-US" sz="1200" b="1" dirty="0" smtClean="0">
                <a:solidFill>
                  <a:srgbClr val="243F54"/>
                </a:solidFill>
              </a:rPr>
              <a:t>Shared Insight</a:t>
            </a:r>
            <a:endParaRPr lang="en-US" sz="1200" dirty="0" smtClean="0">
              <a:solidFill>
                <a:srgbClr val="243F54"/>
              </a:solidFill>
            </a:endParaRPr>
          </a:p>
          <a:p>
            <a:pPr>
              <a:spcAft>
                <a:spcPts val="600"/>
              </a:spcAft>
            </a:pPr>
            <a:r>
              <a:rPr lang="en-US" sz="1000" dirty="0" smtClean="0">
                <a:solidFill>
                  <a:srgbClr val="243F54"/>
                </a:solidFill>
              </a:rPr>
              <a:t>Shared insight is the goal of using data. Mix </a:t>
            </a:r>
            <a:r>
              <a:rPr lang="en-US" sz="1000" b="1" dirty="0" smtClean="0">
                <a:solidFill>
                  <a:schemeClr val="accent1"/>
                </a:solidFill>
              </a:rPr>
              <a:t>knowledge</a:t>
            </a:r>
            <a:r>
              <a:rPr lang="en-US" sz="1000" dirty="0" smtClean="0">
                <a:solidFill>
                  <a:srgbClr val="B0C534"/>
                </a:solidFill>
              </a:rPr>
              <a:t> </a:t>
            </a:r>
            <a:r>
              <a:rPr lang="en-US" sz="1000" dirty="0" smtClean="0">
                <a:solidFill>
                  <a:srgbClr val="243F54"/>
                </a:solidFill>
              </a:rPr>
              <a:t>with </a:t>
            </a:r>
            <a:r>
              <a:rPr lang="en-US" sz="1000" b="1" dirty="0" smtClean="0">
                <a:solidFill>
                  <a:schemeClr val="accent1"/>
                </a:solidFill>
              </a:rPr>
              <a:t>collaboration</a:t>
            </a:r>
            <a:r>
              <a:rPr lang="en-US" sz="1000" dirty="0" smtClean="0">
                <a:solidFill>
                  <a:srgbClr val="B0C534"/>
                </a:solidFill>
              </a:rPr>
              <a:t> </a:t>
            </a:r>
            <a:r>
              <a:rPr lang="en-US" sz="1000" dirty="0" smtClean="0">
                <a:solidFill>
                  <a:srgbClr val="243F54"/>
                </a:solidFill>
              </a:rPr>
              <a:t>between business units and IT to </a:t>
            </a:r>
            <a:r>
              <a:rPr lang="en-US" sz="1000" b="1" dirty="0" smtClean="0">
                <a:solidFill>
                  <a:schemeClr val="accent1"/>
                </a:solidFill>
              </a:rPr>
              <a:t>enable</a:t>
            </a:r>
            <a:r>
              <a:rPr lang="en-US" sz="1000" dirty="0" smtClean="0">
                <a:solidFill>
                  <a:srgbClr val="243F54"/>
                </a:solidFill>
              </a:rPr>
              <a:t> innovation and trend-setting by the organization.</a:t>
            </a:r>
            <a:endParaRPr lang="en-US" sz="900" dirty="0">
              <a:solidFill>
                <a:srgbClr val="B0C534"/>
              </a:solidFill>
            </a:endParaRPr>
          </a:p>
        </p:txBody>
      </p:sp>
      <p:sp>
        <p:nvSpPr>
          <p:cNvPr id="23" name="Rectangle 22"/>
          <p:cNvSpPr/>
          <p:nvPr/>
        </p:nvSpPr>
        <p:spPr>
          <a:xfrm>
            <a:off x="4007262" y="2746097"/>
            <a:ext cx="1029725" cy="276999"/>
          </a:xfrm>
          <a:prstGeom prst="rect">
            <a:avLst/>
          </a:prstGeom>
        </p:spPr>
        <p:txBody>
          <a:bodyPr wrap="square">
            <a:spAutoFit/>
          </a:bodyPr>
          <a:lstStyle/>
          <a:p>
            <a:pPr algn="ctr">
              <a:spcAft>
                <a:spcPts val="450"/>
              </a:spcAft>
            </a:pPr>
            <a:r>
              <a:rPr lang="en-US" sz="1200" b="1" dirty="0" smtClean="0">
                <a:solidFill>
                  <a:srgbClr val="243F55"/>
                </a:solidFill>
              </a:rPr>
              <a:t>Business</a:t>
            </a:r>
            <a:endParaRPr lang="en-US" sz="1100" b="1" dirty="0">
              <a:solidFill>
                <a:srgbClr val="243F55"/>
              </a:solidFill>
            </a:endParaRPr>
          </a:p>
        </p:txBody>
      </p:sp>
      <p:grpSp>
        <p:nvGrpSpPr>
          <p:cNvPr id="24" name="Group 23"/>
          <p:cNvGrpSpPr/>
          <p:nvPr/>
        </p:nvGrpSpPr>
        <p:grpSpPr>
          <a:xfrm>
            <a:off x="0" y="6422955"/>
            <a:ext cx="9144000" cy="437555"/>
            <a:chOff x="0" y="6422955"/>
            <a:chExt cx="9144000" cy="437555"/>
          </a:xfrm>
        </p:grpSpPr>
        <p:pic>
          <p:nvPicPr>
            <p:cNvPr id="25"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15901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60000"/>
                    <a:lumOff val="40000"/>
                  </a:schemeClr>
                </a:solidFill>
              </a:rPr>
              <a:t>Ever-growing</a:t>
            </a:r>
            <a:r>
              <a:rPr lang="en-US" dirty="0" smtClean="0"/>
              <a:t> amounts of information demand more efficient methods of management – why treat everything the same?</a:t>
            </a:r>
            <a:endParaRPr lang="en-US" dirty="0"/>
          </a:p>
        </p:txBody>
      </p:sp>
      <p:sp>
        <p:nvSpPr>
          <p:cNvPr id="4" name="Rectangle 3"/>
          <p:cNvSpPr/>
          <p:nvPr/>
        </p:nvSpPr>
        <p:spPr>
          <a:xfrm>
            <a:off x="6197288" y="1848008"/>
            <a:ext cx="2948167" cy="4685653"/>
          </a:xfrm>
          <a:prstGeom prst="rect">
            <a:avLst/>
          </a:prstGeom>
          <a:solidFill>
            <a:srgbClr val="7F919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 name="Picture 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455" y="1858510"/>
            <a:ext cx="6195833" cy="467515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615675" y="4704037"/>
            <a:ext cx="4242368" cy="1754953"/>
          </a:xfrm>
          <a:prstGeom prst="rect">
            <a:avLst/>
          </a:prstGeom>
          <a:solidFill>
            <a:schemeClr val="bg1">
              <a:lumMod val="95000"/>
              <a:alpha val="8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endParaRPr lang="en-US" sz="1600" dirty="0">
              <a:solidFill>
                <a:schemeClr val="accent1"/>
              </a:solidFill>
            </a:endParaRPr>
          </a:p>
        </p:txBody>
      </p:sp>
      <p:sp>
        <p:nvSpPr>
          <p:cNvPr id="7" name="Oval 2"/>
          <p:cNvSpPr/>
          <p:nvPr/>
        </p:nvSpPr>
        <p:spPr>
          <a:xfrm>
            <a:off x="6071688" y="3209785"/>
            <a:ext cx="928269" cy="928269"/>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80%</a:t>
            </a:r>
            <a:endParaRPr lang="en-US" sz="1600" b="1" dirty="0"/>
          </a:p>
        </p:txBody>
      </p:sp>
      <p:sp>
        <p:nvSpPr>
          <p:cNvPr id="8" name="Rectangle 7"/>
          <p:cNvSpPr/>
          <p:nvPr/>
        </p:nvSpPr>
        <p:spPr>
          <a:xfrm>
            <a:off x="6562750" y="4913263"/>
            <a:ext cx="2223602" cy="1401746"/>
          </a:xfrm>
          <a:prstGeom prst="rect">
            <a:avLst/>
          </a:prstGeom>
          <a:solidFill>
            <a:schemeClr val="bg1">
              <a:alpha val="67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accent1"/>
                </a:solidFill>
              </a:rPr>
              <a:t>The median Fortune 1000 company increased its revenue by</a:t>
            </a:r>
            <a:r>
              <a:rPr lang="en-US" sz="1200" b="1" dirty="0" smtClean="0">
                <a:solidFill>
                  <a:schemeClr val="accent1"/>
                </a:solidFill>
              </a:rPr>
              <a:t> </a:t>
            </a:r>
            <a:r>
              <a:rPr lang="en-US" sz="1200" b="1" dirty="0" smtClean="0">
                <a:solidFill>
                  <a:schemeClr val="accent2"/>
                </a:solidFill>
              </a:rPr>
              <a:t>$2 billion </a:t>
            </a:r>
            <a:r>
              <a:rPr lang="en-US" sz="1200" dirty="0" smtClean="0">
                <a:solidFill>
                  <a:schemeClr val="accent1"/>
                </a:solidFill>
              </a:rPr>
              <a:t>if </a:t>
            </a:r>
            <a:r>
              <a:rPr lang="en-US" sz="1200" b="1" dirty="0" smtClean="0">
                <a:solidFill>
                  <a:schemeClr val="accent2"/>
                </a:solidFill>
              </a:rPr>
              <a:t>information usability </a:t>
            </a:r>
            <a:r>
              <a:rPr lang="en-US" sz="1200" dirty="0" smtClean="0">
                <a:solidFill>
                  <a:schemeClr val="accent1"/>
                </a:solidFill>
              </a:rPr>
              <a:t>increased by </a:t>
            </a:r>
            <a:r>
              <a:rPr lang="en-US" sz="1200" b="1" dirty="0" smtClean="0">
                <a:solidFill>
                  <a:schemeClr val="accent2"/>
                </a:solidFill>
              </a:rPr>
              <a:t>just 10%</a:t>
            </a:r>
            <a:r>
              <a:rPr lang="en-US" sz="1200" b="1" dirty="0" smtClean="0">
                <a:solidFill>
                  <a:schemeClr val="accent1"/>
                </a:solidFill>
              </a:rPr>
              <a:t> </a:t>
            </a:r>
            <a:r>
              <a:rPr lang="en-US" sz="1200" dirty="0" smtClean="0">
                <a:solidFill>
                  <a:schemeClr val="accent1"/>
                </a:solidFill>
                <a:hlinkClick r:id="rId4"/>
              </a:rPr>
              <a:t>(Barua, 2010)</a:t>
            </a:r>
            <a:r>
              <a:rPr lang="en-US" sz="1200" dirty="0" smtClean="0">
                <a:solidFill>
                  <a:schemeClr val="accent1"/>
                </a:solidFill>
              </a:rPr>
              <a:t>.</a:t>
            </a:r>
            <a:endParaRPr lang="en-US" sz="1200" dirty="0">
              <a:solidFill>
                <a:schemeClr val="accent1"/>
              </a:solidFill>
            </a:endParaRPr>
          </a:p>
        </p:txBody>
      </p:sp>
      <p:sp>
        <p:nvSpPr>
          <p:cNvPr id="9" name="Rectangle 8"/>
          <p:cNvSpPr/>
          <p:nvPr/>
        </p:nvSpPr>
        <p:spPr>
          <a:xfrm>
            <a:off x="0" y="1122973"/>
            <a:ext cx="9144000" cy="729453"/>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sz="1600" dirty="0" smtClean="0">
                <a:solidFill>
                  <a:schemeClr val="accent1"/>
                </a:solidFill>
              </a:rPr>
              <a:t>To keep up with increasing demands of business, maintain compliance with requirements, and drive higher ROI, organizations are processing more information than ever before.</a:t>
            </a:r>
            <a:endParaRPr lang="en-US" sz="1600" dirty="0">
              <a:solidFill>
                <a:schemeClr val="accent1"/>
              </a:solidFill>
            </a:endParaRPr>
          </a:p>
        </p:txBody>
      </p:sp>
      <p:sp>
        <p:nvSpPr>
          <p:cNvPr id="10" name="Oval 30"/>
          <p:cNvSpPr/>
          <p:nvPr/>
        </p:nvSpPr>
        <p:spPr>
          <a:xfrm>
            <a:off x="6040774" y="4405603"/>
            <a:ext cx="1014300" cy="1014300"/>
          </a:xfrm>
          <a:prstGeom prst="ellipse">
            <a:avLst/>
          </a:prstGeom>
          <a:solidFill>
            <a:schemeClr val="accent2"/>
          </a:solidFill>
          <a:ln w="38100" cap="flat" cmpd="sng" algn="ctr">
            <a:noFill/>
            <a:prstDash val="solid"/>
          </a:ln>
          <a:effectLst>
            <a:outerShdw dist="12700" dir="2700000" algn="tl" rotWithShape="0">
              <a:prstClr val="black">
                <a:alpha val="14000"/>
              </a:prstClr>
            </a:outerShdw>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FFFFFF"/>
                </a:solidFill>
                <a:effectLst/>
                <a:uLnTx/>
                <a:uFillTx/>
                <a:ea typeface="Roboto" panose="02000000000000000000" pitchFamily="2" charset="0"/>
                <a:cs typeface="+mn-cs"/>
              </a:rPr>
              <a:t>$2B</a:t>
            </a:r>
          </a:p>
        </p:txBody>
      </p:sp>
      <p:sp>
        <p:nvSpPr>
          <p:cNvPr id="11" name="Rectangle 10"/>
          <p:cNvSpPr/>
          <p:nvPr/>
        </p:nvSpPr>
        <p:spPr>
          <a:xfrm>
            <a:off x="1961495" y="4733723"/>
            <a:ext cx="3352967" cy="1244893"/>
          </a:xfrm>
          <a:prstGeom prst="rect">
            <a:avLst/>
          </a:prstGeom>
        </p:spPr>
        <p:txBody>
          <a:bodyPr wrap="square">
            <a:spAutoFit/>
          </a:bodyPr>
          <a:lstStyle/>
          <a:p>
            <a:pPr marR="0" lvl="0">
              <a:lnSpc>
                <a:spcPct val="107000"/>
              </a:lnSpc>
              <a:spcBef>
                <a:spcPts val="0"/>
              </a:spcBef>
              <a:spcAft>
                <a:spcPts val="0"/>
              </a:spcAft>
            </a:pPr>
            <a:r>
              <a:rPr lang="en-US" sz="1400" i="1" dirty="0" smtClean="0">
                <a:latin typeface="+mj-lt"/>
                <a:ea typeface="Calibri" panose="020F0502020204030204" pitchFamily="34" charset="0"/>
                <a:cs typeface="Times New Roman" panose="02020603050405020304" pitchFamily="18" charset="0"/>
              </a:rPr>
              <a:t>One thing that is not going away is how fast information is growing. It is growing in </a:t>
            </a:r>
            <a:r>
              <a:rPr lang="en-US" sz="1400" b="1" i="1" dirty="0" smtClean="0">
                <a:solidFill>
                  <a:schemeClr val="accent2"/>
                </a:solidFill>
                <a:latin typeface="+mj-lt"/>
                <a:ea typeface="Calibri" panose="020F0502020204030204" pitchFamily="34" charset="0"/>
                <a:cs typeface="Times New Roman" panose="02020603050405020304" pitchFamily="18" charset="0"/>
              </a:rPr>
              <a:t>size</a:t>
            </a:r>
            <a:r>
              <a:rPr lang="en-US" sz="1400" i="1" dirty="0" smtClean="0">
                <a:latin typeface="+mj-lt"/>
                <a:ea typeface="Calibri" panose="020F0502020204030204" pitchFamily="34" charset="0"/>
                <a:cs typeface="Times New Roman" panose="02020603050405020304" pitchFamily="18" charset="0"/>
              </a:rPr>
              <a:t> and </a:t>
            </a:r>
            <a:r>
              <a:rPr lang="en-US" sz="1400" b="1" i="1" dirty="0" smtClean="0">
                <a:solidFill>
                  <a:schemeClr val="accent2"/>
                </a:solidFill>
                <a:latin typeface="+mj-lt"/>
                <a:ea typeface="Calibri" panose="020F0502020204030204" pitchFamily="34" charset="0"/>
                <a:cs typeface="Times New Roman" panose="02020603050405020304" pitchFamily="18" charset="0"/>
              </a:rPr>
              <a:t>complexity,</a:t>
            </a:r>
            <a:r>
              <a:rPr lang="en-US" sz="1400" i="1" dirty="0" smtClean="0">
                <a:latin typeface="+mj-lt"/>
                <a:ea typeface="Calibri" panose="020F0502020204030204" pitchFamily="34" charset="0"/>
                <a:cs typeface="Times New Roman" panose="02020603050405020304" pitchFamily="18" charset="0"/>
              </a:rPr>
              <a:t> and people who have skills in this area are going to be needed for quite a while. </a:t>
            </a:r>
            <a:endParaRPr lang="en-US" sz="1400" i="1" dirty="0">
              <a:latin typeface="+mj-lt"/>
              <a:ea typeface="Calibri" panose="020F0502020204030204" pitchFamily="34" charset="0"/>
              <a:cs typeface="Times New Roman" panose="02020603050405020304" pitchFamily="18" charset="0"/>
            </a:endParaRPr>
          </a:p>
        </p:txBody>
      </p:sp>
      <p:sp>
        <p:nvSpPr>
          <p:cNvPr id="12" name="Rectangle 11"/>
          <p:cNvSpPr/>
          <p:nvPr/>
        </p:nvSpPr>
        <p:spPr>
          <a:xfrm>
            <a:off x="2485277" y="5997326"/>
            <a:ext cx="3372766" cy="461665"/>
          </a:xfrm>
          <a:prstGeom prst="rect">
            <a:avLst/>
          </a:prstGeom>
        </p:spPr>
        <p:txBody>
          <a:bodyPr wrap="square">
            <a:spAutoFit/>
          </a:bodyPr>
          <a:lstStyle/>
          <a:p>
            <a:pPr algn="r"/>
            <a:r>
              <a:rPr lang="en-US" sz="1200" dirty="0" smtClean="0"/>
              <a:t>– Corey Chimko, Digital Resources Coordinator, Cornell University</a:t>
            </a:r>
            <a:endParaRPr lang="en-US" sz="1200" dirty="0"/>
          </a:p>
        </p:txBody>
      </p:sp>
      <p:sp>
        <p:nvSpPr>
          <p:cNvPr id="13" name="Rectangle 12"/>
          <p:cNvSpPr/>
          <p:nvPr/>
        </p:nvSpPr>
        <p:spPr>
          <a:xfrm>
            <a:off x="6221438" y="2049873"/>
            <a:ext cx="2872392" cy="954107"/>
          </a:xfrm>
          <a:prstGeom prst="rect">
            <a:avLst/>
          </a:prstGeom>
        </p:spPr>
        <p:txBody>
          <a:bodyPr wrap="square">
            <a:spAutoFit/>
          </a:bodyPr>
          <a:lstStyle/>
          <a:p>
            <a:pPr marL="144000"/>
            <a:r>
              <a:rPr lang="en-US" sz="1400" dirty="0" smtClean="0">
                <a:solidFill>
                  <a:schemeClr val="bg1"/>
                </a:solidFill>
              </a:rPr>
              <a:t>To get more value from their information, organizations are relying on </a:t>
            </a:r>
            <a:r>
              <a:rPr lang="en-US" sz="1400" b="1" dirty="0" smtClean="0">
                <a:solidFill>
                  <a:schemeClr val="bg1"/>
                </a:solidFill>
              </a:rPr>
              <a:t>more, and more difficult,</a:t>
            </a:r>
            <a:r>
              <a:rPr lang="en-US" sz="1400" dirty="0" smtClean="0">
                <a:solidFill>
                  <a:schemeClr val="bg1"/>
                </a:solidFill>
              </a:rPr>
              <a:t> </a:t>
            </a:r>
            <a:r>
              <a:rPr lang="en-US" sz="1400" b="1" dirty="0" smtClean="0">
                <a:solidFill>
                  <a:schemeClr val="bg1"/>
                </a:solidFill>
              </a:rPr>
              <a:t>data sources:</a:t>
            </a:r>
            <a:endParaRPr lang="en-US" sz="1400" dirty="0">
              <a:solidFill>
                <a:schemeClr val="bg1"/>
              </a:solidFill>
            </a:endParaRPr>
          </a:p>
        </p:txBody>
      </p:sp>
      <p:sp>
        <p:nvSpPr>
          <p:cNvPr id="14" name="Rectangle 13"/>
          <p:cNvSpPr/>
          <p:nvPr/>
        </p:nvSpPr>
        <p:spPr>
          <a:xfrm>
            <a:off x="7055074" y="3196866"/>
            <a:ext cx="1822225" cy="954107"/>
          </a:xfrm>
          <a:prstGeom prst="rect">
            <a:avLst/>
          </a:prstGeom>
        </p:spPr>
        <p:txBody>
          <a:bodyPr wrap="square">
            <a:spAutoFit/>
          </a:bodyPr>
          <a:lstStyle/>
          <a:p>
            <a:r>
              <a:rPr lang="en-US" sz="1400" dirty="0">
                <a:solidFill>
                  <a:schemeClr val="bg1"/>
                </a:solidFill>
              </a:rPr>
              <a:t>o</a:t>
            </a:r>
            <a:r>
              <a:rPr lang="en-US" sz="1400" dirty="0" smtClean="0">
                <a:solidFill>
                  <a:schemeClr val="bg1"/>
                </a:solidFill>
              </a:rPr>
              <a:t>f </a:t>
            </a:r>
            <a:r>
              <a:rPr lang="en-US" sz="1400" dirty="0">
                <a:solidFill>
                  <a:schemeClr val="bg1"/>
                </a:solidFill>
              </a:rPr>
              <a:t>business decisions are made using </a:t>
            </a:r>
            <a:r>
              <a:rPr lang="en-US" sz="1400" b="1" dirty="0">
                <a:solidFill>
                  <a:schemeClr val="bg1"/>
                </a:solidFill>
              </a:rPr>
              <a:t>unstructured data</a:t>
            </a:r>
            <a:r>
              <a:rPr lang="en-US" sz="1400" dirty="0">
                <a:solidFill>
                  <a:schemeClr val="bg1"/>
                </a:solidFill>
              </a:rPr>
              <a:t> </a:t>
            </a:r>
            <a:r>
              <a:rPr lang="en-US" sz="1200" dirty="0" smtClean="0">
                <a:solidFill>
                  <a:schemeClr val="bg1"/>
                </a:solidFill>
              </a:rPr>
              <a:t>(Garland, </a:t>
            </a:r>
            <a:r>
              <a:rPr lang="en-US" sz="1200" dirty="0">
                <a:solidFill>
                  <a:schemeClr val="bg1"/>
                </a:solidFill>
              </a:rPr>
              <a:t>2015).</a:t>
            </a:r>
            <a:endParaRPr lang="en-US" dirty="0">
              <a:solidFill>
                <a:schemeClr val="bg1"/>
              </a:solidFill>
            </a:endParaRPr>
          </a:p>
        </p:txBody>
      </p:sp>
      <p:sp>
        <p:nvSpPr>
          <p:cNvPr id="15" name="Rectangle 2"/>
          <p:cNvSpPr/>
          <p:nvPr/>
        </p:nvSpPr>
        <p:spPr>
          <a:xfrm>
            <a:off x="922278" y="2151806"/>
            <a:ext cx="3059257" cy="900188"/>
          </a:xfrm>
          <a:prstGeom prst="rect">
            <a:avLst/>
          </a:prstGeom>
          <a:solidFill>
            <a:schemeClr val="bg1">
              <a:alpha val="67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a:solidFill>
                  <a:schemeClr val="accent1"/>
                </a:solidFill>
              </a:rPr>
              <a:t>Globally stored information increases </a:t>
            </a:r>
            <a:r>
              <a:rPr lang="en-US" sz="1200" b="1" dirty="0">
                <a:solidFill>
                  <a:schemeClr val="accent1"/>
                </a:solidFill>
              </a:rPr>
              <a:t>23% per year,</a:t>
            </a:r>
            <a:r>
              <a:rPr lang="en-US" sz="1200" dirty="0">
                <a:solidFill>
                  <a:schemeClr val="accent1"/>
                </a:solidFill>
              </a:rPr>
              <a:t> and </a:t>
            </a:r>
            <a:r>
              <a:rPr lang="en-US" sz="1200" b="1" dirty="0">
                <a:solidFill>
                  <a:schemeClr val="accent1"/>
                </a:solidFill>
              </a:rPr>
              <a:t>94% of this content is </a:t>
            </a:r>
            <a:r>
              <a:rPr lang="en-US" sz="1200" b="1" dirty="0" smtClean="0">
                <a:solidFill>
                  <a:schemeClr val="accent1"/>
                </a:solidFill>
              </a:rPr>
              <a:t>digital</a:t>
            </a:r>
          </a:p>
          <a:p>
            <a:r>
              <a:rPr lang="en-US" sz="1200" dirty="0" smtClean="0">
                <a:solidFill>
                  <a:schemeClr val="accent1"/>
                </a:solidFill>
              </a:rPr>
              <a:t> </a:t>
            </a:r>
            <a:r>
              <a:rPr lang="en-US" sz="1100" dirty="0">
                <a:solidFill>
                  <a:schemeClr val="accent1"/>
                </a:solidFill>
              </a:rPr>
              <a:t>(Hilbert et al., 2011).</a:t>
            </a:r>
            <a:endParaRPr lang="en-US" sz="2000" dirty="0">
              <a:solidFill>
                <a:schemeClr val="accent1"/>
              </a:solidFill>
            </a:endParaRPr>
          </a:p>
        </p:txBody>
      </p:sp>
      <p:sp>
        <p:nvSpPr>
          <p:cNvPr id="16" name="Oval 2"/>
          <p:cNvSpPr/>
          <p:nvPr/>
        </p:nvSpPr>
        <p:spPr>
          <a:xfrm>
            <a:off x="342098" y="2065628"/>
            <a:ext cx="928269" cy="928269"/>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23%</a:t>
            </a:r>
            <a:endParaRPr lang="en-US" sz="1600" b="1" dirty="0"/>
          </a:p>
        </p:txBody>
      </p:sp>
      <p:pic>
        <p:nvPicPr>
          <p:cNvPr id="19" name="Picture 106"/>
          <p:cNvPicPr>
            <a:picLocks noChangeAspect="1"/>
          </p:cNvPicPr>
          <p:nvPr/>
        </p:nvPicPr>
        <p:blipFill>
          <a:blip r:embed="rId5"/>
          <a:stretch>
            <a:fillRect/>
          </a:stretch>
        </p:blipFill>
        <p:spPr>
          <a:xfrm>
            <a:off x="4901206" y="5645604"/>
            <a:ext cx="376411" cy="341558"/>
          </a:xfrm>
          <a:prstGeom prst="rect">
            <a:avLst/>
          </a:prstGeom>
        </p:spPr>
      </p:pic>
      <p:pic>
        <p:nvPicPr>
          <p:cNvPr id="20" name="Picture 107"/>
          <p:cNvPicPr>
            <a:picLocks noChangeAspect="1"/>
          </p:cNvPicPr>
          <p:nvPr/>
        </p:nvPicPr>
        <p:blipFill>
          <a:blip r:embed="rId6"/>
          <a:stretch>
            <a:fillRect/>
          </a:stretch>
        </p:blipFill>
        <p:spPr>
          <a:xfrm>
            <a:off x="1708098" y="4706467"/>
            <a:ext cx="347502" cy="249958"/>
          </a:xfrm>
          <a:prstGeom prst="rect">
            <a:avLst/>
          </a:prstGeom>
        </p:spPr>
      </p:pic>
      <p:grpSp>
        <p:nvGrpSpPr>
          <p:cNvPr id="18" name="Group 17"/>
          <p:cNvGrpSpPr/>
          <p:nvPr/>
        </p:nvGrpSpPr>
        <p:grpSpPr>
          <a:xfrm>
            <a:off x="0" y="6422955"/>
            <a:ext cx="9144000" cy="437555"/>
            <a:chOff x="0" y="6422955"/>
            <a:chExt cx="9144000" cy="437555"/>
          </a:xfrm>
        </p:grpSpPr>
        <p:pic>
          <p:nvPicPr>
            <p:cNvPr id="2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89664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 must </a:t>
            </a:r>
            <a:r>
              <a:rPr lang="en-US" b="1" dirty="0" smtClean="0">
                <a:solidFill>
                  <a:schemeClr val="accent3">
                    <a:lumMod val="60000"/>
                    <a:lumOff val="40000"/>
                  </a:schemeClr>
                </a:solidFill>
              </a:rPr>
              <a:t>adapt</a:t>
            </a:r>
            <a:r>
              <a:rPr lang="en-US" b="1" dirty="0" smtClean="0">
                <a:solidFill>
                  <a:schemeClr val="accent2"/>
                </a:solidFill>
              </a:rPr>
              <a:t> </a:t>
            </a:r>
            <a:r>
              <a:rPr lang="en-US" dirty="0" smtClean="0"/>
              <a:t>as mandated regulations and suggested practices are in a state of constant evolution</a:t>
            </a:r>
            <a:endParaRPr lang="en-US" dirty="0"/>
          </a:p>
        </p:txBody>
      </p:sp>
      <p:pic>
        <p:nvPicPr>
          <p:cNvPr id="3" name="Picture 4"/>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747665" y="1651983"/>
            <a:ext cx="4429655" cy="31485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3"/>
          <p:cNvSpPr/>
          <p:nvPr/>
        </p:nvSpPr>
        <p:spPr>
          <a:xfrm>
            <a:off x="-1" y="4386330"/>
            <a:ext cx="3738141" cy="118579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lvl="0">
              <a:tabLst>
                <a:tab pos="180975" algn="l"/>
              </a:tabLst>
            </a:pPr>
            <a:r>
              <a:rPr lang="en-US" sz="1400" dirty="0" smtClean="0">
                <a:solidFill>
                  <a:srgbClr val="333333"/>
                </a:solidFill>
              </a:rPr>
              <a:t>As greater amounts of information are generated and shared around the world, there’s a parallel proliferation of </a:t>
            </a:r>
            <a:r>
              <a:rPr lang="en-US" sz="1400" b="1" dirty="0" smtClean="0">
                <a:solidFill>
                  <a:srgbClr val="333333"/>
                </a:solidFill>
              </a:rPr>
              <a:t>global regulations</a:t>
            </a:r>
            <a:r>
              <a:rPr lang="en-US" sz="1400" dirty="0" smtClean="0">
                <a:solidFill>
                  <a:srgbClr val="333333"/>
                </a:solidFill>
              </a:rPr>
              <a:t> that are dictating how information is handled.</a:t>
            </a:r>
            <a:endParaRPr lang="en-US" sz="1400" dirty="0">
              <a:solidFill>
                <a:srgbClr val="A24130"/>
              </a:solidFill>
            </a:endParaRPr>
          </a:p>
        </p:txBody>
      </p:sp>
      <p:sp>
        <p:nvSpPr>
          <p:cNvPr id="6" name="TextBox 26"/>
          <p:cNvSpPr txBox="1"/>
          <p:nvPr/>
        </p:nvSpPr>
        <p:spPr>
          <a:xfrm>
            <a:off x="171450" y="3209309"/>
            <a:ext cx="3059164" cy="1077218"/>
          </a:xfrm>
          <a:prstGeom prst="rect">
            <a:avLst/>
          </a:prstGeom>
        </p:spPr>
        <p:txBody>
          <a:bodyPr wrap="square" rtlCol="0">
            <a:spAutoFit/>
          </a:bodyPr>
          <a:lstStyle/>
          <a:p>
            <a:r>
              <a:rPr lang="en-US" sz="3200" b="1" dirty="0" smtClean="0">
                <a:solidFill>
                  <a:schemeClr val="accent1"/>
                </a:solidFill>
              </a:rPr>
              <a:t>It’s bigger than just </a:t>
            </a:r>
            <a:r>
              <a:rPr lang="en-US" sz="3200" b="1" dirty="0" smtClean="0">
                <a:solidFill>
                  <a:srgbClr val="A24130"/>
                </a:solidFill>
              </a:rPr>
              <a:t>you.</a:t>
            </a:r>
          </a:p>
        </p:txBody>
      </p:sp>
      <p:sp>
        <p:nvSpPr>
          <p:cNvPr id="7" name="TextBox 6"/>
          <p:cNvSpPr txBox="1"/>
          <p:nvPr/>
        </p:nvSpPr>
        <p:spPr>
          <a:xfrm>
            <a:off x="6677025" y="4633406"/>
            <a:ext cx="2217370" cy="707886"/>
          </a:xfrm>
          <a:prstGeom prst="rect">
            <a:avLst/>
          </a:prstGeom>
        </p:spPr>
        <p:txBody>
          <a:bodyPr wrap="square" rtlCol="0">
            <a:spAutoFit/>
          </a:bodyPr>
          <a:lstStyle/>
          <a:p>
            <a:pPr marL="285750" indent="-285750">
              <a:buFont typeface="Arial" panose="020B0604020202020204" pitchFamily="34" charset="0"/>
              <a:buChar char="•"/>
            </a:pPr>
            <a:r>
              <a:rPr lang="en-US" sz="800" dirty="0" smtClean="0">
                <a:solidFill>
                  <a:srgbClr val="A24130"/>
                </a:solidFill>
              </a:rPr>
              <a:t>Data Retention and Privacy Rules</a:t>
            </a:r>
          </a:p>
          <a:p>
            <a:pPr marL="285750" indent="-285750">
              <a:buFont typeface="Arial" panose="020B0604020202020204" pitchFamily="34" charset="0"/>
              <a:buChar char="•"/>
            </a:pPr>
            <a:r>
              <a:rPr lang="en-US" sz="800" dirty="0" smtClean="0">
                <a:solidFill>
                  <a:srgbClr val="008000"/>
                </a:solidFill>
              </a:rPr>
              <a:t>Regulated Records Retention</a:t>
            </a:r>
          </a:p>
          <a:p>
            <a:pPr marL="285750" indent="-285750">
              <a:buFont typeface="Arial" panose="020B0604020202020204" pitchFamily="34" charset="0"/>
              <a:buChar char="•"/>
            </a:pPr>
            <a:r>
              <a:rPr lang="en-US" sz="800" dirty="0" smtClean="0">
                <a:solidFill>
                  <a:schemeClr val="accent1"/>
                </a:solidFill>
              </a:rPr>
              <a:t>eDiscovery Requirements</a:t>
            </a:r>
          </a:p>
          <a:p>
            <a:pPr marL="285750" indent="-285750">
              <a:buFont typeface="Arial" panose="020B0604020202020204" pitchFamily="34" charset="0"/>
              <a:buChar char="•"/>
            </a:pPr>
            <a:r>
              <a:rPr lang="en-US" sz="800" dirty="0" smtClean="0">
                <a:solidFill>
                  <a:srgbClr val="0070C0"/>
                </a:solidFill>
              </a:rPr>
              <a:t>Information Integrity and Authenticity</a:t>
            </a:r>
          </a:p>
          <a:p>
            <a:pPr marL="285750" indent="-285750">
              <a:buFont typeface="Arial" panose="020B0604020202020204" pitchFamily="34" charset="0"/>
              <a:buChar char="•"/>
            </a:pPr>
            <a:r>
              <a:rPr lang="en-US" sz="800" dirty="0" smtClean="0">
                <a:solidFill>
                  <a:schemeClr val="accent3"/>
                </a:solidFill>
              </a:rPr>
              <a:t>Reporting Obligations</a:t>
            </a:r>
          </a:p>
        </p:txBody>
      </p:sp>
      <p:sp>
        <p:nvSpPr>
          <p:cNvPr id="8" name="TextBox 7"/>
          <p:cNvSpPr txBox="1"/>
          <p:nvPr/>
        </p:nvSpPr>
        <p:spPr>
          <a:xfrm>
            <a:off x="6930653" y="5341292"/>
            <a:ext cx="1963741" cy="261610"/>
          </a:xfrm>
          <a:prstGeom prst="rect">
            <a:avLst/>
          </a:prstGeom>
        </p:spPr>
        <p:txBody>
          <a:bodyPr wrap="square" rtlCol="0">
            <a:spAutoFit/>
          </a:bodyPr>
          <a:lstStyle/>
          <a:p>
            <a:pPr algn="r"/>
            <a:r>
              <a:rPr lang="en-US" sz="1050" dirty="0" smtClean="0"/>
              <a:t>Source: </a:t>
            </a:r>
            <a:r>
              <a:rPr lang="en-US" sz="1050" dirty="0" smtClean="0">
                <a:hlinkClick r:id="rId4"/>
              </a:rPr>
              <a:t>Barrenechea, 2016</a:t>
            </a:r>
            <a:endParaRPr lang="en-US" sz="1050" dirty="0" smtClean="0"/>
          </a:p>
        </p:txBody>
      </p:sp>
      <p:sp>
        <p:nvSpPr>
          <p:cNvPr id="11" name="Rectangle 10"/>
          <p:cNvSpPr/>
          <p:nvPr/>
        </p:nvSpPr>
        <p:spPr>
          <a:xfrm>
            <a:off x="847725" y="1365466"/>
            <a:ext cx="3080916" cy="7887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r>
              <a:rPr lang="en-US" sz="1600" b="1" dirty="0" smtClean="0">
                <a:solidFill>
                  <a:schemeClr val="accent2"/>
                </a:solidFill>
              </a:rPr>
              <a:t>of organizations </a:t>
            </a:r>
            <a:r>
              <a:rPr lang="en-US" sz="1600" b="1" dirty="0">
                <a:solidFill>
                  <a:schemeClr val="accent2"/>
                </a:solidFill>
              </a:rPr>
              <a:t>adopt ILM for compliance reasons</a:t>
            </a:r>
          </a:p>
        </p:txBody>
      </p:sp>
      <p:sp>
        <p:nvSpPr>
          <p:cNvPr id="10" name="Oval 30"/>
          <p:cNvSpPr/>
          <p:nvPr/>
        </p:nvSpPr>
        <p:spPr>
          <a:xfrm>
            <a:off x="257174" y="1285208"/>
            <a:ext cx="949277" cy="949277"/>
          </a:xfrm>
          <a:prstGeom prst="ellipse">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60%</a:t>
            </a:r>
            <a:endParaRPr lang="en-US" b="1" dirty="0"/>
          </a:p>
        </p:txBody>
      </p:sp>
      <p:sp>
        <p:nvSpPr>
          <p:cNvPr id="12" name="TextBox 11"/>
          <p:cNvSpPr txBox="1"/>
          <p:nvPr/>
        </p:nvSpPr>
        <p:spPr>
          <a:xfrm>
            <a:off x="1196926" y="2073898"/>
            <a:ext cx="1419351" cy="253916"/>
          </a:xfrm>
          <a:prstGeom prst="rect">
            <a:avLst/>
          </a:prstGeom>
        </p:spPr>
        <p:txBody>
          <a:bodyPr wrap="square" rtlCol="0">
            <a:spAutoFit/>
          </a:bodyPr>
          <a:lstStyle/>
          <a:p>
            <a:r>
              <a:rPr lang="en-US" sz="1050" dirty="0" smtClean="0">
                <a:solidFill>
                  <a:schemeClr val="accent2"/>
                </a:solidFill>
              </a:rPr>
              <a:t>Source: AIIM, 2015</a:t>
            </a:r>
          </a:p>
        </p:txBody>
      </p:sp>
      <p:sp>
        <p:nvSpPr>
          <p:cNvPr id="13" name="Rectangle 21"/>
          <p:cNvSpPr/>
          <p:nvPr/>
        </p:nvSpPr>
        <p:spPr>
          <a:xfrm>
            <a:off x="0" y="5646335"/>
            <a:ext cx="9144000" cy="8967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a:r>
              <a:rPr lang="en-US" sz="1600" dirty="0" smtClean="0"/>
              <a:t>By establishing an information governance practice, you gain peace of mind that your information assets are secure and compliant at every step of the way, </a:t>
            </a:r>
            <a:r>
              <a:rPr lang="en-US" sz="1600" b="1" dirty="0" smtClean="0"/>
              <a:t>no matter where you are. </a:t>
            </a:r>
            <a:endParaRPr lang="en-US" sz="1600" b="1" dirty="0"/>
          </a:p>
        </p:txBody>
      </p:sp>
      <p:pic>
        <p:nvPicPr>
          <p:cNvPr id="4" name="Picture 3"/>
          <p:cNvPicPr>
            <a:picLocks noChangeAspect="1"/>
          </p:cNvPicPr>
          <p:nvPr/>
        </p:nvPicPr>
        <p:blipFill>
          <a:blip r:embed="rId5"/>
          <a:stretch>
            <a:fillRect/>
          </a:stretch>
        </p:blipFill>
        <p:spPr>
          <a:xfrm>
            <a:off x="3049639" y="1327085"/>
            <a:ext cx="5844757" cy="3418275"/>
          </a:xfrm>
          <a:prstGeom prst="rect">
            <a:avLst/>
          </a:prstGeom>
        </p:spPr>
      </p:pic>
      <p:grpSp>
        <p:nvGrpSpPr>
          <p:cNvPr id="14" name="Group 13"/>
          <p:cNvGrpSpPr/>
          <p:nvPr/>
        </p:nvGrpSpPr>
        <p:grpSpPr>
          <a:xfrm>
            <a:off x="0" y="6422955"/>
            <a:ext cx="9144000" cy="437555"/>
            <a:chOff x="0" y="6422955"/>
            <a:chExt cx="9144000" cy="437555"/>
          </a:xfrm>
        </p:grpSpPr>
        <p:pic>
          <p:nvPicPr>
            <p:cNvPr id="15"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52669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Ins="72000"/>
          <a:lstStyle/>
          <a:p>
            <a:r>
              <a:rPr lang="en-US" i="1" dirty="0" smtClean="0"/>
              <a:t>Good</a:t>
            </a:r>
            <a:r>
              <a:rPr lang="en-US" dirty="0" smtClean="0"/>
              <a:t> </a:t>
            </a:r>
            <a:r>
              <a:rPr lang="en-US" i="1" dirty="0" smtClean="0"/>
              <a:t>ILM</a:t>
            </a:r>
            <a:r>
              <a:rPr lang="en-US" dirty="0" smtClean="0"/>
              <a:t> is about the effective and efficient </a:t>
            </a:r>
            <a:r>
              <a:rPr lang="en-US" b="1" dirty="0" smtClean="0">
                <a:solidFill>
                  <a:schemeClr val="accent3">
                    <a:lumMod val="60000"/>
                    <a:lumOff val="40000"/>
                  </a:schemeClr>
                </a:solidFill>
              </a:rPr>
              <a:t>handling of information assets</a:t>
            </a:r>
            <a:r>
              <a:rPr lang="en-US" dirty="0" smtClean="0"/>
              <a:t> as they flow through their lifecycle</a:t>
            </a:r>
            <a:endParaRPr lang="en-US" dirty="0"/>
          </a:p>
        </p:txBody>
      </p:sp>
      <p:sp>
        <p:nvSpPr>
          <p:cNvPr id="19" name="Rectangle 18"/>
          <p:cNvSpPr/>
          <p:nvPr/>
        </p:nvSpPr>
        <p:spPr>
          <a:xfrm>
            <a:off x="0" y="4543261"/>
            <a:ext cx="3682424" cy="1990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Down Arrow 19"/>
          <p:cNvSpPr/>
          <p:nvPr/>
        </p:nvSpPr>
        <p:spPr>
          <a:xfrm>
            <a:off x="1238250" y="3940841"/>
            <a:ext cx="1438275" cy="991917"/>
          </a:xfrm>
          <a:prstGeom prst="downArrow">
            <a:avLst/>
          </a:prstGeom>
          <a:solidFill>
            <a:srgbClr val="7F91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0" y="2767226"/>
            <a:ext cx="9144000" cy="17757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2" name="Table 2"/>
          <p:cNvGraphicFramePr>
            <a:graphicFrameLocks noGrp="1"/>
          </p:cNvGraphicFramePr>
          <p:nvPr>
            <p:extLst>
              <p:ext uri="{D42A27DB-BD31-4B8C-83A1-F6EECF244321}">
                <p14:modId xmlns:p14="http://schemas.microsoft.com/office/powerpoint/2010/main" val="1100583"/>
              </p:ext>
            </p:extLst>
          </p:nvPr>
        </p:nvGraphicFramePr>
        <p:xfrm>
          <a:off x="479769" y="3597366"/>
          <a:ext cx="8275069" cy="686950"/>
        </p:xfrm>
        <a:graphic>
          <a:graphicData uri="http://schemas.openxmlformats.org/drawingml/2006/table">
            <a:tbl>
              <a:tblPr firstRow="1" bandRow="1">
                <a:tableStyleId>{2D5ABB26-0587-4C30-8999-92F81FD0307C}</a:tableStyleId>
              </a:tblPr>
              <a:tblGrid>
                <a:gridCol w="1065341"/>
                <a:gridCol w="1027677"/>
                <a:gridCol w="589203"/>
                <a:gridCol w="679747"/>
                <a:gridCol w="786406"/>
                <a:gridCol w="617336"/>
                <a:gridCol w="701872"/>
                <a:gridCol w="736147"/>
                <a:gridCol w="667596"/>
                <a:gridCol w="701872"/>
                <a:gridCol w="701872"/>
              </a:tblGrid>
              <a:tr h="316110">
                <a:tc>
                  <a:txBody>
                    <a:bodyPr/>
                    <a:lstStyle/>
                    <a:p>
                      <a:pPr algn="ctr"/>
                      <a:endParaRPr lang="en-US" sz="1050" b="1" i="1"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endParaRPr lang="en-US" sz="1050" b="1" i="1"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endParaRPr lang="en-US" sz="1050" b="1" i="1"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endParaRPr lang="en-US" sz="1050" b="1" i="1" u="none" dirty="0"/>
                    </a:p>
                  </a:txBody>
                  <a:tcPr marL="36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endParaRPr lang="en-US" sz="1050" b="1" i="1"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endParaRPr lang="en-US" sz="1050" b="1" i="1"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endParaRPr lang="en-US" sz="1050" b="1" i="1" u="none" dirty="0"/>
                    </a:p>
                  </a:txBody>
                  <a:tcPr marL="36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ctr"/>
                      <a:endParaRPr lang="en-US" sz="1050" b="1" i="1"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endParaRPr lang="en-US" sz="1050" b="1" i="1" u="none" dirty="0"/>
                    </a:p>
                  </a:txBody>
                  <a:tcPr marL="36000" marR="36000" marT="36000" marB="36000" anchor="ctr">
                    <a:lnL w="9525" cap="flat" cmpd="sng" algn="ctr">
                      <a:solidFill>
                        <a:schemeClr val="accent3"/>
                      </a:solidFill>
                      <a:prstDash val="dash"/>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1" i="1" u="none" dirty="0"/>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b="1" i="1" u="none" dirty="0"/>
                    </a:p>
                  </a:txBody>
                  <a:tcPr marL="36000" marR="36000" marT="36000" marB="36000" anchor="ctr">
                    <a:lnL w="12700" cap="flat" cmpd="sng" algn="ctr">
                      <a:noFill/>
                      <a:prstDash val="sysDot"/>
                      <a:round/>
                      <a:headEnd type="none" w="med" len="med"/>
                      <a:tailEnd type="none" w="med" len="med"/>
                    </a:lnL>
                    <a:lnR w="9525" cap="flat" cmpd="sng" algn="ctr">
                      <a:solidFill>
                        <a:schemeClr val="accent3"/>
                      </a:solidFill>
                      <a:prstDash val="dash"/>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en-US" sz="1050" b="1" i="0" u="none" dirty="0" smtClean="0"/>
                        <a:t>Ideate</a:t>
                      </a:r>
                      <a:endParaRPr lang="en-US" sz="1050" b="1" i="0"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75000"/>
                      </a:schemeClr>
                    </a:solidFill>
                  </a:tcPr>
                </a:tc>
                <a:tc>
                  <a:txBody>
                    <a:bodyPr/>
                    <a:lstStyle/>
                    <a:p>
                      <a:pPr algn="ctr"/>
                      <a:r>
                        <a:rPr lang="en-US" sz="1050" b="1" i="0" u="none" dirty="0" smtClean="0"/>
                        <a:t>Create</a:t>
                      </a:r>
                      <a:endParaRPr lang="en-US" sz="1050" b="1" i="0"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n-US" sz="1050" b="1" i="0" u="none" dirty="0" smtClean="0"/>
                        <a:t>Ingest</a:t>
                      </a:r>
                      <a:endParaRPr lang="en-US" sz="1050" b="1" i="0"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75000"/>
                      </a:schemeClr>
                    </a:solidFill>
                  </a:tcPr>
                </a:tc>
                <a:tc>
                  <a:txBody>
                    <a:bodyPr/>
                    <a:lstStyle/>
                    <a:p>
                      <a:pPr algn="ctr"/>
                      <a:r>
                        <a:rPr lang="en-US" sz="1050" b="1" i="0" u="none" dirty="0" smtClean="0"/>
                        <a:t>Index</a:t>
                      </a:r>
                      <a:endParaRPr lang="en-US" sz="1050" b="1" i="0" u="none" dirty="0"/>
                    </a:p>
                  </a:txBody>
                  <a:tcPr marL="36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n-US" sz="1050" b="1" i="0" u="none" dirty="0" smtClean="0"/>
                        <a:t>Store</a:t>
                      </a:r>
                      <a:endParaRPr lang="en-US" sz="1050" b="1" i="0"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75000"/>
                      </a:schemeClr>
                    </a:solidFill>
                  </a:tcPr>
                </a:tc>
                <a:tc>
                  <a:txBody>
                    <a:bodyPr/>
                    <a:lstStyle/>
                    <a:p>
                      <a:pPr algn="ctr"/>
                      <a:r>
                        <a:rPr lang="en-US" sz="1050" b="1" i="0" u="none" dirty="0" smtClean="0"/>
                        <a:t>Retrieve</a:t>
                      </a:r>
                      <a:endParaRPr lang="en-US" sz="1050" b="1" i="0" u="none" dirty="0"/>
                    </a:p>
                  </a:txBody>
                  <a:tcPr marL="36000" marR="36000" marT="36000" marB="36000" anchor="ctr">
                    <a:lnL w="9525" cap="flat" cmpd="sng" algn="ctr">
                      <a:solidFill>
                        <a:schemeClr val="accent3"/>
                      </a:solidFill>
                      <a:prstDash val="dash"/>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n-US" sz="1050" b="1" i="0" u="none" dirty="0" smtClean="0"/>
                        <a:t>Update</a:t>
                      </a:r>
                      <a:endParaRPr lang="en-US" sz="1050" b="1" i="0" u="none" dirty="0"/>
                    </a:p>
                  </a:txBody>
                  <a:tcPr marL="36000" marR="36000" marT="36000" marB="3600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lumMod val="75000"/>
                      </a:schemeClr>
                    </a:solidFill>
                  </a:tcPr>
                </a:tc>
                <a:tc>
                  <a:txBody>
                    <a:bodyPr/>
                    <a:lstStyle/>
                    <a:p>
                      <a:pPr algn="ctr"/>
                      <a:r>
                        <a:rPr lang="en-US" sz="1050" b="1" i="0" u="none" dirty="0" smtClean="0"/>
                        <a:t>Publish</a:t>
                      </a:r>
                      <a:endParaRPr lang="en-US" sz="1050" b="1" i="0" u="none" dirty="0"/>
                    </a:p>
                  </a:txBody>
                  <a:tcPr marL="36000" marR="36000" marT="36000" marB="36000" anchor="ctr">
                    <a:lnL w="38100" cap="flat" cmpd="sng" algn="ctr">
                      <a:noFill/>
                      <a:prstDash val="solid"/>
                      <a:round/>
                      <a:headEnd type="none" w="med" len="med"/>
                      <a:tailEnd type="none" w="med" len="med"/>
                    </a:lnL>
                    <a:lnR w="9525" cap="flat" cmpd="sng" algn="ctr">
                      <a:solidFill>
                        <a:schemeClr val="accent3"/>
                      </a:solidFill>
                      <a:prstDash val="dash"/>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accent1">
                        <a:lumMod val="20000"/>
                        <a:lumOff val="80000"/>
                      </a:schemeClr>
                    </a:solidFill>
                  </a:tcPr>
                </a:tc>
                <a:tc>
                  <a:txBody>
                    <a:bodyPr/>
                    <a:lstStyle/>
                    <a:p>
                      <a:pPr algn="ctr"/>
                      <a:r>
                        <a:rPr lang="en-US" sz="1050" b="1" i="0" u="none" dirty="0" smtClean="0"/>
                        <a:t>Retain</a:t>
                      </a:r>
                      <a:endParaRPr lang="en-US" sz="1050" b="1" i="0" u="none" dirty="0"/>
                    </a:p>
                  </a:txBody>
                  <a:tcPr marL="36000" marR="36000" marT="36000" marB="36000" anchor="ctr">
                    <a:lnL w="9525" cap="flat" cmpd="sng" algn="ctr">
                      <a:solidFill>
                        <a:schemeClr val="accent3"/>
                      </a:solidFill>
                      <a:prstDash val="dash"/>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US" sz="1050" b="1" i="0" u="none" dirty="0" smtClean="0"/>
                        <a:t>Archive</a:t>
                      </a:r>
                      <a:endParaRPr lang="en-US" sz="1050" b="1" i="0" u="none" dirty="0"/>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050" b="1" i="0" u="none" dirty="0" smtClean="0"/>
                        <a:t>Destroy</a:t>
                      </a:r>
                      <a:endParaRPr lang="en-US" sz="1050" b="1" i="0" u="none" dirty="0"/>
                    </a:p>
                  </a:txBody>
                  <a:tcPr marL="36000" marR="36000" marT="36000" marB="36000" anchor="ctr">
                    <a:lnL w="12700" cap="flat" cmpd="sng" algn="ctr">
                      <a:noFill/>
                      <a:prstDash val="sysDot"/>
                      <a:round/>
                      <a:headEnd type="none" w="med" len="med"/>
                      <a:tailEnd type="none" w="med" len="med"/>
                    </a:lnL>
                    <a:lnR w="9525" cap="flat" cmpd="sng" algn="ctr">
                      <a:solidFill>
                        <a:schemeClr val="accent3"/>
                      </a:solidFill>
                      <a:prstDash val="dash"/>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bl>
          </a:graphicData>
        </a:graphic>
      </p:graphicFrame>
      <p:sp>
        <p:nvSpPr>
          <p:cNvPr id="23" name="Chevron 22"/>
          <p:cNvSpPr/>
          <p:nvPr/>
        </p:nvSpPr>
        <p:spPr>
          <a:xfrm>
            <a:off x="2561664" y="3348596"/>
            <a:ext cx="2066684" cy="521309"/>
          </a:xfrm>
          <a:prstGeom prst="chevron">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Capture</a:t>
            </a:r>
          </a:p>
        </p:txBody>
      </p:sp>
      <p:sp>
        <p:nvSpPr>
          <p:cNvPr id="24" name="Pentagon 112">
            <a:hlinkClick r:id="" action="ppaction://noaction"/>
          </p:cNvPr>
          <p:cNvSpPr/>
          <p:nvPr>
            <p:custDataLst>
              <p:tags r:id="rId1"/>
            </p:custDataLst>
          </p:nvPr>
        </p:nvSpPr>
        <p:spPr bwMode="auto">
          <a:xfrm>
            <a:off x="501552" y="3348596"/>
            <a:ext cx="2066684" cy="521309"/>
          </a:xfrm>
          <a:prstGeom prst="homePlate">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1400" b="1" dirty="0">
                <a:solidFill>
                  <a:srgbClr val="FFFFFF"/>
                </a:solidFill>
              </a:rPr>
              <a:t>Generate</a:t>
            </a:r>
          </a:p>
        </p:txBody>
      </p:sp>
      <p:sp>
        <p:nvSpPr>
          <p:cNvPr id="25" name="Chevron 24"/>
          <p:cNvSpPr/>
          <p:nvPr/>
        </p:nvSpPr>
        <p:spPr>
          <a:xfrm>
            <a:off x="4621776" y="3338746"/>
            <a:ext cx="2066684" cy="52130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Deliver </a:t>
            </a:r>
            <a:r>
              <a:rPr lang="en-US" sz="1400" b="1" dirty="0" smtClean="0">
                <a:solidFill>
                  <a:srgbClr val="FFFFFF"/>
                </a:solidFill>
              </a:rPr>
              <a:t>and </a:t>
            </a:r>
            <a:r>
              <a:rPr lang="en-US" sz="1400" b="1" dirty="0">
                <a:solidFill>
                  <a:srgbClr val="FFFFFF"/>
                </a:solidFill>
              </a:rPr>
              <a:t>Utilize</a:t>
            </a:r>
          </a:p>
        </p:txBody>
      </p:sp>
      <p:sp>
        <p:nvSpPr>
          <p:cNvPr id="26" name="Chevron 25"/>
          <p:cNvSpPr/>
          <p:nvPr/>
        </p:nvSpPr>
        <p:spPr>
          <a:xfrm>
            <a:off x="6681888" y="3348596"/>
            <a:ext cx="2066684" cy="521309"/>
          </a:xfrm>
          <a:prstGeom prst="chevron">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FFFF"/>
                </a:solidFill>
              </a:rPr>
              <a:t>Manage </a:t>
            </a:r>
            <a:r>
              <a:rPr lang="en-US" sz="1400" b="1" dirty="0" smtClean="0">
                <a:solidFill>
                  <a:srgbClr val="FFFFFF"/>
                </a:solidFill>
              </a:rPr>
              <a:t>and </a:t>
            </a:r>
            <a:r>
              <a:rPr lang="en-US" sz="1400" b="1" dirty="0">
                <a:solidFill>
                  <a:srgbClr val="FFFFFF"/>
                </a:solidFill>
              </a:rPr>
              <a:t>Retire</a:t>
            </a:r>
          </a:p>
        </p:txBody>
      </p:sp>
      <p:sp>
        <p:nvSpPr>
          <p:cNvPr id="27" name="TextBox 26"/>
          <p:cNvSpPr txBox="1"/>
          <p:nvPr/>
        </p:nvSpPr>
        <p:spPr>
          <a:xfrm rot="16200000">
            <a:off x="-183843" y="3631973"/>
            <a:ext cx="894230" cy="307777"/>
          </a:xfrm>
          <a:prstGeom prst="rect">
            <a:avLst/>
          </a:prstGeom>
          <a:noFill/>
        </p:spPr>
        <p:txBody>
          <a:bodyPr wrap="square" rtlCol="0">
            <a:spAutoFit/>
          </a:bodyPr>
          <a:lstStyle/>
          <a:p>
            <a:pPr algn="ctr"/>
            <a:r>
              <a:rPr lang="en-US" sz="1400" b="1" dirty="0">
                <a:solidFill>
                  <a:schemeClr val="accent1"/>
                </a:solidFill>
              </a:rPr>
              <a:t>Stages</a:t>
            </a:r>
          </a:p>
        </p:txBody>
      </p:sp>
      <p:sp>
        <p:nvSpPr>
          <p:cNvPr id="28" name="TextBox 27"/>
          <p:cNvSpPr txBox="1"/>
          <p:nvPr/>
        </p:nvSpPr>
        <p:spPr>
          <a:xfrm>
            <a:off x="250908" y="2899767"/>
            <a:ext cx="5360842" cy="307777"/>
          </a:xfrm>
          <a:prstGeom prst="rect">
            <a:avLst/>
          </a:prstGeom>
        </p:spPr>
        <p:txBody>
          <a:bodyPr wrap="square" rtlCol="0">
            <a:spAutoFit/>
          </a:bodyPr>
          <a:lstStyle/>
          <a:p>
            <a:r>
              <a:rPr lang="en-US" sz="1400" b="1" dirty="0">
                <a:solidFill>
                  <a:schemeClr val="bg1"/>
                </a:solidFill>
              </a:rPr>
              <a:t>Info-Tech’s </a:t>
            </a:r>
            <a:r>
              <a:rPr lang="en-US" sz="1400" b="1" dirty="0" smtClean="0">
                <a:solidFill>
                  <a:schemeClr val="bg1"/>
                </a:solidFill>
              </a:rPr>
              <a:t>Information </a:t>
            </a:r>
            <a:r>
              <a:rPr lang="en-US" sz="1400" b="1" dirty="0">
                <a:solidFill>
                  <a:schemeClr val="bg1"/>
                </a:solidFill>
              </a:rPr>
              <a:t>Lifecycle </a:t>
            </a:r>
            <a:r>
              <a:rPr lang="en-US" sz="1400" b="1" dirty="0" smtClean="0">
                <a:solidFill>
                  <a:schemeClr val="bg1"/>
                </a:solidFill>
              </a:rPr>
              <a:t>Model</a:t>
            </a:r>
            <a:endParaRPr lang="en-US" sz="1400" b="1" dirty="0">
              <a:solidFill>
                <a:schemeClr val="bg1"/>
              </a:solidFill>
            </a:endParaRPr>
          </a:p>
        </p:txBody>
      </p:sp>
      <p:sp>
        <p:nvSpPr>
          <p:cNvPr id="29" name="Rectangle 28"/>
          <p:cNvSpPr/>
          <p:nvPr/>
        </p:nvSpPr>
        <p:spPr>
          <a:xfrm>
            <a:off x="4227040" y="4909274"/>
            <a:ext cx="4594468" cy="1215717"/>
          </a:xfrm>
          <a:prstGeom prst="rect">
            <a:avLst/>
          </a:prstGeom>
        </p:spPr>
        <p:txBody>
          <a:bodyPr wrap="square" rtlCol="0">
            <a:spAutoFit/>
          </a:bodyPr>
          <a:lstStyle/>
          <a:p>
            <a:pPr marL="0" lvl="1">
              <a:spcAft>
                <a:spcPts val="600"/>
              </a:spcAft>
            </a:pPr>
            <a:r>
              <a:rPr lang="en-US" sz="1400" i="1" dirty="0" smtClean="0">
                <a:latin typeface="+mj-lt"/>
              </a:rPr>
              <a:t>Ingestion is arguably the most complex part of the information lifecycle. This is where most of your time will be spent. Once it is correctly indexed, the rest of the lifecycle should fall into place.</a:t>
            </a:r>
          </a:p>
          <a:p>
            <a:pPr marL="0" lvl="1" algn="r">
              <a:spcAft>
                <a:spcPts val="600"/>
              </a:spcAft>
            </a:pPr>
            <a:r>
              <a:rPr lang="en-US" sz="1100" dirty="0" smtClean="0"/>
              <a:t>– Naveen Kumar, VP Consulting Services, Info-Tech Research Group</a:t>
            </a:r>
            <a:endParaRPr lang="en-US" sz="1100" dirty="0"/>
          </a:p>
        </p:txBody>
      </p:sp>
      <p:pic>
        <p:nvPicPr>
          <p:cNvPr id="30" name="Picture 108"/>
          <p:cNvPicPr>
            <a:picLocks noChangeAspect="1"/>
          </p:cNvPicPr>
          <p:nvPr/>
        </p:nvPicPr>
        <p:blipFill>
          <a:blip r:embed="rId4"/>
          <a:stretch>
            <a:fillRect/>
          </a:stretch>
        </p:blipFill>
        <p:spPr>
          <a:xfrm>
            <a:off x="3903312" y="4791706"/>
            <a:ext cx="377583" cy="273145"/>
          </a:xfrm>
          <a:prstGeom prst="rect">
            <a:avLst/>
          </a:prstGeom>
        </p:spPr>
      </p:pic>
      <p:pic>
        <p:nvPicPr>
          <p:cNvPr id="31" name="Picture 109"/>
          <p:cNvPicPr>
            <a:picLocks noChangeAspect="1"/>
          </p:cNvPicPr>
          <p:nvPr/>
        </p:nvPicPr>
        <p:blipFill>
          <a:blip r:embed="rId5"/>
          <a:stretch>
            <a:fillRect/>
          </a:stretch>
        </p:blipFill>
        <p:spPr>
          <a:xfrm>
            <a:off x="8496812" y="5607884"/>
            <a:ext cx="324696" cy="296285"/>
          </a:xfrm>
          <a:prstGeom prst="rect">
            <a:avLst/>
          </a:prstGeom>
        </p:spPr>
      </p:pic>
      <p:sp>
        <p:nvSpPr>
          <p:cNvPr id="32" name="Rectangle 31"/>
          <p:cNvSpPr/>
          <p:nvPr/>
        </p:nvSpPr>
        <p:spPr>
          <a:xfrm>
            <a:off x="250908" y="1250159"/>
            <a:ext cx="8626391" cy="1400383"/>
          </a:xfrm>
          <a:prstGeom prst="rect">
            <a:avLst/>
          </a:prstGeom>
        </p:spPr>
        <p:txBody>
          <a:bodyPr wrap="square">
            <a:spAutoFit/>
          </a:bodyPr>
          <a:lstStyle/>
          <a:p>
            <a:pPr>
              <a:spcAft>
                <a:spcPts val="600"/>
              </a:spcAft>
            </a:pPr>
            <a:r>
              <a:rPr lang="en-US" sz="1600" b="1" dirty="0" smtClean="0">
                <a:solidFill>
                  <a:schemeClr val="accent2"/>
                </a:solidFill>
                <a:ea typeface="Times New Roman" panose="02020603050405020304" pitchFamily="18" charset="0"/>
              </a:rPr>
              <a:t>Information Lifecycle Management (ILM) </a:t>
            </a:r>
            <a:endParaRPr lang="en-US" sz="1600" dirty="0" smtClean="0">
              <a:solidFill>
                <a:srgbClr val="333333"/>
              </a:solidFill>
              <a:ea typeface="Times New Roman" panose="02020603050405020304" pitchFamily="18" charset="0"/>
            </a:endParaRPr>
          </a:p>
          <a:p>
            <a:pPr>
              <a:spcAft>
                <a:spcPts val="600"/>
              </a:spcAft>
            </a:pPr>
            <a:r>
              <a:rPr lang="en-US" sz="1600" dirty="0" smtClean="0">
                <a:solidFill>
                  <a:srgbClr val="333333"/>
                </a:solidFill>
                <a:ea typeface="Times New Roman" panose="02020603050405020304" pitchFamily="18" charset="0"/>
              </a:rPr>
              <a:t>A comprehensive approach for managing information from creation to disposition. The topic covers how information is created, used, distributed, retained, and destroyed. The primary goals of ILM are to ensure compliance requirements are met, improve the process for locating records, and decrease storage costs.</a:t>
            </a:r>
            <a:endParaRPr lang="en-US" sz="1600" dirty="0">
              <a:solidFill>
                <a:srgbClr val="333333"/>
              </a:solidFill>
              <a:ea typeface="Times New Roman" panose="02020603050405020304" pitchFamily="18" charset="0"/>
            </a:endParaRPr>
          </a:p>
        </p:txBody>
      </p:sp>
      <p:sp>
        <p:nvSpPr>
          <p:cNvPr id="33" name="Rectangle 32"/>
          <p:cNvSpPr/>
          <p:nvPr/>
        </p:nvSpPr>
        <p:spPr>
          <a:xfrm>
            <a:off x="220888" y="4917340"/>
            <a:ext cx="3353827" cy="1461939"/>
          </a:xfrm>
          <a:prstGeom prst="rect">
            <a:avLst/>
          </a:prstGeom>
        </p:spPr>
        <p:txBody>
          <a:bodyPr wrap="square">
            <a:spAutoFit/>
          </a:bodyPr>
          <a:lstStyle/>
          <a:p>
            <a:pPr>
              <a:spcAft>
                <a:spcPts val="600"/>
              </a:spcAft>
            </a:pPr>
            <a:r>
              <a:rPr lang="en-US" sz="1200" dirty="0" smtClean="0">
                <a:solidFill>
                  <a:schemeClr val="bg1"/>
                </a:solidFill>
                <a:ea typeface="Times New Roman" panose="02020603050405020304" pitchFamily="18" charset="0"/>
              </a:rPr>
              <a:t>Although not all steps in the lifecycle are as urgent as others, it is important to understand how your information moves through the various stages. </a:t>
            </a:r>
          </a:p>
          <a:p>
            <a:pPr>
              <a:spcAft>
                <a:spcPts val="600"/>
              </a:spcAft>
            </a:pPr>
            <a:r>
              <a:rPr lang="en-US" sz="1200" dirty="0" smtClean="0">
                <a:solidFill>
                  <a:schemeClr val="bg1"/>
                </a:solidFill>
                <a:ea typeface="Times New Roman" panose="02020603050405020304" pitchFamily="18" charset="0"/>
              </a:rPr>
              <a:t>For example, when considering compliance requirements, how the information is </a:t>
            </a:r>
            <a:r>
              <a:rPr lang="en-US" sz="1200" b="1" dirty="0" smtClean="0">
                <a:solidFill>
                  <a:schemeClr val="bg1"/>
                </a:solidFill>
                <a:ea typeface="Times New Roman" panose="02020603050405020304" pitchFamily="18" charset="0"/>
              </a:rPr>
              <a:t>managed and retired </a:t>
            </a:r>
            <a:r>
              <a:rPr lang="en-US" sz="1200" dirty="0" smtClean="0">
                <a:solidFill>
                  <a:schemeClr val="bg1"/>
                </a:solidFill>
                <a:ea typeface="Times New Roman" panose="02020603050405020304" pitchFamily="18" charset="0"/>
              </a:rPr>
              <a:t>is of utmost importance.</a:t>
            </a:r>
            <a:endParaRPr lang="en-US" sz="1200" dirty="0">
              <a:solidFill>
                <a:schemeClr val="bg1"/>
              </a:solidFill>
              <a:ea typeface="Times New Roman" panose="02020603050405020304" pitchFamily="18" charset="0"/>
            </a:endParaRPr>
          </a:p>
        </p:txBody>
      </p:sp>
      <p:grpSp>
        <p:nvGrpSpPr>
          <p:cNvPr id="18" name="Group 17"/>
          <p:cNvGrpSpPr/>
          <p:nvPr/>
        </p:nvGrpSpPr>
        <p:grpSpPr>
          <a:xfrm>
            <a:off x="0" y="6422955"/>
            <a:ext cx="9144000" cy="437555"/>
            <a:chOff x="0" y="6422955"/>
            <a:chExt cx="9144000" cy="437555"/>
          </a:xfrm>
        </p:grpSpPr>
        <p:pic>
          <p:nvPicPr>
            <p:cNvPr id="34"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35" name="Picture 34"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86346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526" y="1116723"/>
            <a:ext cx="9153526" cy="54082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sp>
        <p:nvSpPr>
          <p:cNvPr id="2" name="Title 1"/>
          <p:cNvSpPr>
            <a:spLocks noGrp="1"/>
          </p:cNvSpPr>
          <p:nvPr>
            <p:ph type="title"/>
          </p:nvPr>
        </p:nvSpPr>
        <p:spPr/>
        <p:txBody>
          <a:bodyPr/>
          <a:lstStyle/>
          <a:p>
            <a:r>
              <a:rPr lang="en-US" i="1" dirty="0" smtClean="0"/>
              <a:t>Great ILM programs </a:t>
            </a:r>
            <a:r>
              <a:rPr lang="en-US" dirty="0" smtClean="0"/>
              <a:t>will identify </a:t>
            </a:r>
            <a:r>
              <a:rPr lang="en-US" b="1" dirty="0" smtClean="0">
                <a:solidFill>
                  <a:schemeClr val="accent3">
                    <a:lumMod val="60000"/>
                    <a:lumOff val="40000"/>
                  </a:schemeClr>
                </a:solidFill>
              </a:rPr>
              <a:t>information classifications </a:t>
            </a:r>
            <a:r>
              <a:rPr lang="en-US" dirty="0" smtClean="0"/>
              <a:t>and articulate a different standard of care for each</a:t>
            </a:r>
            <a:endParaRPr lang="en-US" dirty="0"/>
          </a:p>
        </p:txBody>
      </p:sp>
      <p:sp>
        <p:nvSpPr>
          <p:cNvPr id="4" name="TextBox 3"/>
          <p:cNvSpPr txBox="1"/>
          <p:nvPr/>
        </p:nvSpPr>
        <p:spPr>
          <a:xfrm>
            <a:off x="6166301" y="6255054"/>
            <a:ext cx="2710999" cy="253916"/>
          </a:xfrm>
          <a:prstGeom prst="rect">
            <a:avLst/>
          </a:prstGeom>
          <a:noFill/>
        </p:spPr>
        <p:txBody>
          <a:bodyPr wrap="none" rtlCol="0">
            <a:spAutoFit/>
          </a:bodyPr>
          <a:lstStyle/>
          <a:p>
            <a:pPr algn="r"/>
            <a:r>
              <a:rPr lang="en-US" sz="1050" dirty="0">
                <a:solidFill>
                  <a:srgbClr val="333333"/>
                </a:solidFill>
              </a:rPr>
              <a:t>Source: </a:t>
            </a:r>
            <a:r>
              <a:rPr lang="en-US" sz="1050" dirty="0" smtClean="0">
                <a:solidFill>
                  <a:srgbClr val="333333"/>
                </a:solidFill>
              </a:rPr>
              <a:t>Info-Tech Research Group (2016)</a:t>
            </a:r>
            <a:endParaRPr lang="en-US" sz="1050" dirty="0">
              <a:solidFill>
                <a:srgbClr val="333333"/>
              </a:solidFill>
            </a:endParaRPr>
          </a:p>
        </p:txBody>
      </p:sp>
      <p:pic>
        <p:nvPicPr>
          <p:cNvPr id="4098" name="Picture 2"/>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0" y="1120336"/>
            <a:ext cx="3943350" cy="54067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2904344417"/>
              </p:ext>
            </p:extLst>
          </p:nvPr>
        </p:nvGraphicFramePr>
        <p:xfrm>
          <a:off x="251519" y="1612764"/>
          <a:ext cx="8625780" cy="4434390"/>
        </p:xfrm>
        <a:graphic>
          <a:graphicData uri="http://schemas.openxmlformats.org/drawingml/2006/table">
            <a:tbl>
              <a:tblPr>
                <a:effectLst>
                  <a:outerShdw blurRad="40005" dist="20320" dir="5400000" algn="ctr" rotWithShape="0">
                    <a:prstClr val="black">
                      <a:alpha val="38000"/>
                    </a:prstClr>
                  </a:outerShdw>
                </a:effectLst>
                <a:tableStyleId>{5C22544A-7EE6-4342-B048-85BDC9FD1C3A}</a:tableStyleId>
              </a:tblPr>
              <a:tblGrid>
                <a:gridCol w="885826"/>
                <a:gridCol w="4388105"/>
                <a:gridCol w="3351849"/>
              </a:tblGrid>
              <a:tr h="236010">
                <a:tc>
                  <a:txBody>
                    <a:bodyPr/>
                    <a:lstStyle/>
                    <a:p>
                      <a:pPr algn="l" fontAlgn="ctr"/>
                      <a:r>
                        <a:rPr lang="en-CA" sz="1100" b="1" u="none" strike="noStrike" dirty="0">
                          <a:solidFill>
                            <a:schemeClr val="bg1"/>
                          </a:solidFill>
                          <a:effectLst/>
                          <a:latin typeface="+mn-lt"/>
                        </a:rPr>
                        <a:t>Classification</a:t>
                      </a:r>
                      <a:endParaRPr lang="en-CA" sz="1100" b="1" i="0" u="none" strike="noStrike" dirty="0">
                        <a:solidFill>
                          <a:schemeClr val="bg1"/>
                        </a:solidFill>
                        <a:effectLst/>
                        <a:latin typeface="+mn-lt"/>
                      </a:endParaRPr>
                    </a:p>
                  </a:txBody>
                  <a:tcPr marL="36000" marR="36000" marT="36000" marB="36000" anchor="ctr">
                    <a:solidFill>
                      <a:srgbClr val="29475F">
                        <a:alpha val="50196"/>
                      </a:srgbClr>
                    </a:solidFill>
                  </a:tcPr>
                </a:tc>
                <a:tc>
                  <a:txBody>
                    <a:bodyPr/>
                    <a:lstStyle/>
                    <a:p>
                      <a:pPr algn="l" fontAlgn="ctr"/>
                      <a:r>
                        <a:rPr lang="en-CA" sz="1100" b="1" u="none" strike="noStrike" dirty="0">
                          <a:solidFill>
                            <a:schemeClr val="bg1"/>
                          </a:solidFill>
                          <a:effectLst/>
                          <a:latin typeface="+mn-lt"/>
                        </a:rPr>
                        <a:t>Description</a:t>
                      </a:r>
                      <a:endParaRPr lang="en-CA" sz="1100" b="1" i="0" u="none" strike="noStrike" dirty="0">
                        <a:solidFill>
                          <a:schemeClr val="bg1"/>
                        </a:solidFill>
                        <a:effectLst/>
                        <a:latin typeface="+mn-lt"/>
                      </a:endParaRPr>
                    </a:p>
                  </a:txBody>
                  <a:tcPr marL="36000" marR="36000" marT="36000" marB="36000" anchor="ctr">
                    <a:solidFill>
                      <a:srgbClr val="29475F">
                        <a:alpha val="50196"/>
                      </a:srgbClr>
                    </a:solidFill>
                  </a:tcPr>
                </a:tc>
                <a:tc>
                  <a:txBody>
                    <a:bodyPr/>
                    <a:lstStyle/>
                    <a:p>
                      <a:pPr algn="l" fontAlgn="ctr"/>
                      <a:r>
                        <a:rPr lang="en-CA" sz="1100" b="1" u="none" strike="noStrike" dirty="0">
                          <a:solidFill>
                            <a:schemeClr val="bg1"/>
                          </a:solidFill>
                          <a:effectLst/>
                          <a:latin typeface="+mn-lt"/>
                        </a:rPr>
                        <a:t>Examples of Information Assets</a:t>
                      </a:r>
                      <a:endParaRPr lang="en-CA" sz="1100" b="1" i="0" u="none" strike="noStrike" dirty="0">
                        <a:solidFill>
                          <a:schemeClr val="bg1"/>
                        </a:solidFill>
                        <a:effectLst/>
                        <a:latin typeface="+mn-lt"/>
                      </a:endParaRPr>
                    </a:p>
                  </a:txBody>
                  <a:tcPr marL="36000" marR="36000" marT="36000" marB="36000" anchor="ctr">
                    <a:solidFill>
                      <a:srgbClr val="29475F">
                        <a:alpha val="50196"/>
                      </a:srgbClr>
                    </a:solidFill>
                  </a:tcPr>
                </a:tc>
              </a:tr>
              <a:tr h="574690">
                <a:tc>
                  <a:txBody>
                    <a:bodyPr/>
                    <a:lstStyle/>
                    <a:p>
                      <a:pPr algn="r" fontAlgn="ctr"/>
                      <a:r>
                        <a:rPr lang="en-CA" sz="1000" b="1" i="0" u="none" strike="noStrike" dirty="0" smtClean="0">
                          <a:solidFill>
                            <a:schemeClr val="bg1"/>
                          </a:solidFill>
                          <a:effectLst/>
                          <a:latin typeface="+mn-lt"/>
                        </a:rPr>
                        <a:t>Private</a:t>
                      </a:r>
                      <a:endParaRPr lang="en-CA" sz="1000" b="1" i="0" u="none" strike="noStrike" dirty="0">
                        <a:solidFill>
                          <a:schemeClr val="bg1"/>
                        </a:solidFill>
                        <a:effectLst/>
                        <a:latin typeface="+mn-lt"/>
                      </a:endParaRPr>
                    </a:p>
                  </a:txBody>
                  <a:tcPr marL="72000" marR="72000" marT="72000" marB="72000" anchor="ctr">
                    <a:solidFill>
                      <a:srgbClr val="A24130">
                        <a:alpha val="50196"/>
                      </a:srgbClr>
                    </a:solidFill>
                  </a:tcPr>
                </a:tc>
                <a:tc>
                  <a:txBody>
                    <a:bodyPr/>
                    <a:lstStyle/>
                    <a:p>
                      <a:pPr algn="l" fontAlgn="ctr"/>
                      <a:r>
                        <a:rPr lang="en-CA" sz="1000" u="none" strike="noStrike" dirty="0">
                          <a:solidFill>
                            <a:schemeClr val="tx1"/>
                          </a:solidFill>
                          <a:effectLst/>
                          <a:latin typeface="+mn-lt"/>
                        </a:rPr>
                        <a:t>Private data is usually compartmental data that might not do the company </a:t>
                      </a:r>
                      <a:r>
                        <a:rPr lang="en-CA" sz="1000" u="none" strike="noStrike" dirty="0" smtClean="0">
                          <a:solidFill>
                            <a:schemeClr val="tx1"/>
                          </a:solidFill>
                          <a:effectLst/>
                          <a:latin typeface="+mn-lt"/>
                        </a:rPr>
                        <a:t>damage, </a:t>
                      </a:r>
                      <a:r>
                        <a:rPr lang="en-CA" sz="1000" u="none" strike="noStrike" dirty="0">
                          <a:solidFill>
                            <a:schemeClr val="tx1"/>
                          </a:solidFill>
                          <a:effectLst/>
                          <a:latin typeface="+mn-lt"/>
                        </a:rPr>
                        <a:t>but must be </a:t>
                      </a:r>
                      <a:r>
                        <a:rPr lang="en-CA" sz="1000" u="none" strike="noStrike" dirty="0" smtClean="0">
                          <a:solidFill>
                            <a:schemeClr val="tx1"/>
                          </a:solidFill>
                          <a:effectLst/>
                          <a:latin typeface="+mn-lt"/>
                        </a:rPr>
                        <a:t>kept </a:t>
                      </a:r>
                      <a:r>
                        <a:rPr lang="en-CA" sz="1000" u="none" strike="noStrike" dirty="0">
                          <a:solidFill>
                            <a:schemeClr val="tx1"/>
                          </a:solidFill>
                          <a:effectLst/>
                          <a:latin typeface="+mn-lt"/>
                        </a:rPr>
                        <a:t>private for other reasons. Human resources </a:t>
                      </a:r>
                      <a:r>
                        <a:rPr lang="en-CA" sz="1000" u="none" strike="noStrike" dirty="0" smtClean="0">
                          <a:solidFill>
                            <a:schemeClr val="tx1"/>
                          </a:solidFill>
                          <a:effectLst/>
                          <a:latin typeface="+mn-lt"/>
                        </a:rPr>
                        <a:t>information is </a:t>
                      </a:r>
                      <a:r>
                        <a:rPr lang="en-CA" sz="1000" u="none" strike="noStrike" dirty="0">
                          <a:solidFill>
                            <a:schemeClr val="tx1"/>
                          </a:solidFill>
                          <a:effectLst/>
                          <a:latin typeface="+mn-lt"/>
                        </a:rPr>
                        <a:t>one example of </a:t>
                      </a:r>
                      <a:r>
                        <a:rPr lang="en-CA" sz="1000" u="none" strike="noStrike" dirty="0" smtClean="0">
                          <a:solidFill>
                            <a:schemeClr val="tx1"/>
                          </a:solidFill>
                          <a:effectLst/>
                          <a:latin typeface="+mn-lt"/>
                        </a:rPr>
                        <a:t>information </a:t>
                      </a:r>
                      <a:r>
                        <a:rPr lang="en-CA" sz="1000" u="none" strike="noStrike" dirty="0">
                          <a:solidFill>
                            <a:schemeClr val="tx1"/>
                          </a:solidFill>
                          <a:effectLst/>
                          <a:latin typeface="+mn-lt"/>
                        </a:rPr>
                        <a:t>that can be classified as private.</a:t>
                      </a:r>
                      <a:endParaRPr lang="en-CA" sz="1000" b="0" i="0" u="none" strike="noStrike" dirty="0">
                        <a:solidFill>
                          <a:schemeClr val="tx1"/>
                        </a:solidFill>
                        <a:effectLst/>
                        <a:latin typeface="+mn-lt"/>
                      </a:endParaRPr>
                    </a:p>
                  </a:txBody>
                  <a:tcPr marL="45720" marR="45720" anchor="ctr">
                    <a:solidFill>
                      <a:srgbClr val="E8E9EA">
                        <a:alpha val="69000"/>
                      </a:srgbClr>
                    </a:solidFill>
                  </a:tcPr>
                </a:tc>
                <a:tc>
                  <a:txBody>
                    <a:bodyPr/>
                    <a:lstStyle/>
                    <a:p>
                      <a:pPr algn="l" fontAlgn="ctr"/>
                      <a:r>
                        <a:rPr lang="en-CA" sz="1000" b="0" i="0" u="none" strike="noStrike" dirty="0" smtClean="0">
                          <a:solidFill>
                            <a:schemeClr val="tx1"/>
                          </a:solidFill>
                          <a:effectLst/>
                          <a:latin typeface="+mn-lt"/>
                        </a:rPr>
                        <a:t>Any documents containing Personally Identifiable Information (PII), Sensitive Personal Information (SPI), and/or Protected Health Information (PHI). </a:t>
                      </a:r>
                    </a:p>
                  </a:txBody>
                  <a:tcPr marL="45720" marR="45720" anchor="ctr">
                    <a:solidFill>
                      <a:srgbClr val="E8E9EA">
                        <a:alpha val="69000"/>
                      </a:srgbClr>
                    </a:solidFill>
                  </a:tcPr>
                </a:tc>
              </a:tr>
              <a:tr h="1087397">
                <a:tc>
                  <a:txBody>
                    <a:bodyPr/>
                    <a:lstStyle/>
                    <a:p>
                      <a:pPr algn="r" fontAlgn="ctr"/>
                      <a:r>
                        <a:rPr lang="en-CA" sz="1000" b="1" i="0" u="none" strike="noStrike" dirty="0">
                          <a:solidFill>
                            <a:schemeClr val="bg1"/>
                          </a:solidFill>
                          <a:effectLst/>
                          <a:latin typeface="+mn-lt"/>
                        </a:rPr>
                        <a:t>Business Sensitive</a:t>
                      </a:r>
                    </a:p>
                  </a:txBody>
                  <a:tcPr marL="72000" marR="72000" marT="72000" marB="72000" anchor="ctr">
                    <a:solidFill>
                      <a:srgbClr val="A24130">
                        <a:alpha val="50196"/>
                      </a:srgbClr>
                    </a:solidFill>
                  </a:tcPr>
                </a:tc>
                <a:tc>
                  <a:txBody>
                    <a:bodyPr/>
                    <a:lstStyle/>
                    <a:p>
                      <a:pPr algn="l" fontAlgn="ctr"/>
                      <a:r>
                        <a:rPr lang="en-CA" sz="1000" u="none" strike="noStrike" dirty="0" smtClean="0">
                          <a:solidFill>
                            <a:schemeClr val="tx1"/>
                          </a:solidFill>
                          <a:effectLst/>
                          <a:latin typeface="+mn-lt"/>
                        </a:rPr>
                        <a:t>Information that </a:t>
                      </a:r>
                      <a:r>
                        <a:rPr lang="en-CA" sz="1000" u="none" strike="noStrike" dirty="0">
                          <a:solidFill>
                            <a:schemeClr val="tx1"/>
                          </a:solidFill>
                          <a:effectLst/>
                          <a:latin typeface="+mn-lt"/>
                        </a:rPr>
                        <a:t>is to have the most limited access and requires a high degree of integrity. This is typically </a:t>
                      </a:r>
                      <a:r>
                        <a:rPr lang="en-CA" sz="1000" u="none" strike="noStrike" dirty="0" smtClean="0">
                          <a:solidFill>
                            <a:schemeClr val="tx1"/>
                          </a:solidFill>
                          <a:effectLst/>
                          <a:latin typeface="+mn-lt"/>
                        </a:rPr>
                        <a:t>information that </a:t>
                      </a:r>
                      <a:r>
                        <a:rPr lang="en-CA" sz="1000" u="none" strike="noStrike" dirty="0">
                          <a:solidFill>
                            <a:schemeClr val="tx1"/>
                          </a:solidFill>
                          <a:effectLst/>
                          <a:latin typeface="+mn-lt"/>
                        </a:rPr>
                        <a:t>will do the most damage to the organization should it be disclosed.</a:t>
                      </a:r>
                      <a:endParaRPr lang="en-CA" sz="1000" b="0" i="0" u="none" strike="noStrike" dirty="0">
                        <a:solidFill>
                          <a:schemeClr val="tx1"/>
                        </a:solidFill>
                        <a:effectLst/>
                        <a:latin typeface="+mn-lt"/>
                      </a:endParaRPr>
                    </a:p>
                  </a:txBody>
                  <a:tcPr marL="45720" marR="45720" anchor="ctr">
                    <a:solidFill>
                      <a:srgbClr val="E8E9EA">
                        <a:alpha val="69000"/>
                      </a:srgbClr>
                    </a:solidFill>
                  </a:tcPr>
                </a:tc>
                <a:tc>
                  <a:txBody>
                    <a:bodyPr/>
                    <a:lstStyle/>
                    <a:p>
                      <a:pPr algn="l" fontAlgn="ctr"/>
                      <a:r>
                        <a:rPr lang="en-CA" sz="1000" b="0" i="0" u="none" strike="noStrike" dirty="0" smtClean="0">
                          <a:solidFill>
                            <a:schemeClr val="tx1"/>
                          </a:solidFill>
                          <a:effectLst/>
                          <a:latin typeface="+mn-lt"/>
                        </a:rPr>
                        <a:t>Board-level and executive management communications; internal financial information not approved for disclosure; internal audit information and other pertinent information that has not been approved for disclosure. This classification would also apply to patent-pending or highly confidential innovations for competitive advantage and business proprietary purposes.</a:t>
                      </a:r>
                      <a:endParaRPr lang="en-CA" sz="1000" b="0" i="0" u="none" strike="noStrike" dirty="0">
                        <a:solidFill>
                          <a:schemeClr val="tx1"/>
                        </a:solidFill>
                        <a:effectLst/>
                        <a:latin typeface="+mn-lt"/>
                      </a:endParaRPr>
                    </a:p>
                  </a:txBody>
                  <a:tcPr marL="45720" marR="45720" anchor="ctr">
                    <a:solidFill>
                      <a:srgbClr val="E8E9EA">
                        <a:alpha val="69000"/>
                      </a:srgbClr>
                    </a:solidFill>
                  </a:tcPr>
                </a:tc>
              </a:tr>
              <a:tr h="866050">
                <a:tc>
                  <a:txBody>
                    <a:bodyPr/>
                    <a:lstStyle/>
                    <a:p>
                      <a:pPr algn="r" fontAlgn="ctr"/>
                      <a:r>
                        <a:rPr lang="en-CA" sz="1000" b="1" i="0" u="none" strike="noStrike" dirty="0">
                          <a:solidFill>
                            <a:schemeClr val="bg1"/>
                          </a:solidFill>
                          <a:effectLst/>
                          <a:latin typeface="+mn-lt"/>
                        </a:rPr>
                        <a:t>Business Confidential</a:t>
                      </a:r>
                    </a:p>
                  </a:txBody>
                  <a:tcPr marL="72000" marR="72000" marT="72000" marB="72000" anchor="ctr">
                    <a:solidFill>
                      <a:srgbClr val="A24130">
                        <a:alpha val="50196"/>
                      </a:srgbClr>
                    </a:solidFill>
                  </a:tcPr>
                </a:tc>
                <a:tc>
                  <a:txBody>
                    <a:bodyPr/>
                    <a:lstStyle/>
                    <a:p>
                      <a:pPr algn="l" fontAlgn="ctr"/>
                      <a:r>
                        <a:rPr lang="en-CA" sz="1000" u="none" strike="noStrike" dirty="0" smtClean="0">
                          <a:solidFill>
                            <a:schemeClr val="tx1"/>
                          </a:solidFill>
                          <a:effectLst/>
                          <a:latin typeface="+mn-lt"/>
                        </a:rPr>
                        <a:t>Information </a:t>
                      </a:r>
                      <a:r>
                        <a:rPr lang="en-CA" sz="1000" u="none" strike="noStrike" dirty="0">
                          <a:solidFill>
                            <a:schemeClr val="tx1"/>
                          </a:solidFill>
                          <a:effectLst/>
                          <a:latin typeface="+mn-lt"/>
                        </a:rPr>
                        <a:t>that might be less restrictive within the company but might cause damage if disclosed. </a:t>
                      </a:r>
                      <a:r>
                        <a:rPr lang="en-CA" sz="1000" u="none" strike="noStrike" dirty="0" smtClean="0">
                          <a:solidFill>
                            <a:schemeClr val="tx1"/>
                          </a:solidFill>
                          <a:effectLst/>
                          <a:latin typeface="+mn-lt"/>
                        </a:rPr>
                        <a:t>This </a:t>
                      </a:r>
                      <a:r>
                        <a:rPr lang="en-CA" sz="1000" u="none" strike="noStrike" dirty="0">
                          <a:solidFill>
                            <a:schemeClr val="tx1"/>
                          </a:solidFill>
                          <a:effectLst/>
                          <a:latin typeface="+mn-lt"/>
                        </a:rPr>
                        <a:t>includes proprietary </a:t>
                      </a:r>
                      <a:r>
                        <a:rPr lang="en-CA" sz="1000" u="none" strike="noStrike" dirty="0" smtClean="0">
                          <a:solidFill>
                            <a:schemeClr val="tx1"/>
                          </a:solidFill>
                          <a:effectLst/>
                          <a:latin typeface="+mn-lt"/>
                        </a:rPr>
                        <a:t>information. </a:t>
                      </a:r>
                      <a:r>
                        <a:rPr lang="en-CA" sz="1000" u="none" strike="noStrike" dirty="0">
                          <a:solidFill>
                            <a:schemeClr val="tx1"/>
                          </a:solidFill>
                          <a:effectLst/>
                          <a:latin typeface="+mn-lt"/>
                        </a:rPr>
                        <a:t>Proprietary </a:t>
                      </a:r>
                      <a:r>
                        <a:rPr lang="en-CA" sz="1000" u="none" strike="noStrike" dirty="0" smtClean="0">
                          <a:solidFill>
                            <a:schemeClr val="tx1"/>
                          </a:solidFill>
                          <a:effectLst/>
                          <a:latin typeface="+mn-lt"/>
                        </a:rPr>
                        <a:t>information is information that </a:t>
                      </a:r>
                      <a:r>
                        <a:rPr lang="en-CA" sz="1000" u="none" strike="noStrike" dirty="0">
                          <a:solidFill>
                            <a:schemeClr val="tx1"/>
                          </a:solidFill>
                          <a:effectLst/>
                          <a:latin typeface="+mn-lt"/>
                        </a:rPr>
                        <a:t>is disclosed outside the company on a limited basis or contains information that could reduce the company's competitive </a:t>
                      </a:r>
                      <a:r>
                        <a:rPr lang="en-CA" sz="1000" u="none" strike="noStrike" dirty="0" smtClean="0">
                          <a:solidFill>
                            <a:schemeClr val="tx1"/>
                          </a:solidFill>
                          <a:effectLst/>
                          <a:latin typeface="+mn-lt"/>
                        </a:rPr>
                        <a:t>advantage, e.g. technical </a:t>
                      </a:r>
                      <a:r>
                        <a:rPr lang="en-CA" sz="1000" u="none" strike="noStrike" dirty="0">
                          <a:solidFill>
                            <a:schemeClr val="tx1"/>
                          </a:solidFill>
                          <a:effectLst/>
                          <a:latin typeface="+mn-lt"/>
                        </a:rPr>
                        <a:t>specifications of a new product.</a:t>
                      </a:r>
                      <a:endParaRPr lang="en-CA" sz="1000" b="0" i="0" u="none" strike="noStrike" dirty="0">
                        <a:solidFill>
                          <a:schemeClr val="tx1"/>
                        </a:solidFill>
                        <a:effectLst/>
                        <a:latin typeface="+mn-lt"/>
                      </a:endParaRPr>
                    </a:p>
                  </a:txBody>
                  <a:tcPr marL="45720" marR="45720" anchor="ctr">
                    <a:solidFill>
                      <a:srgbClr val="E8E9EA">
                        <a:alpha val="69000"/>
                      </a:srgb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CA" sz="1000" b="0" i="0" u="none" strike="noStrike" dirty="0" smtClean="0">
                          <a:solidFill>
                            <a:schemeClr val="tx1"/>
                          </a:solidFill>
                          <a:effectLst/>
                          <a:latin typeface="+mn-lt"/>
                        </a:rPr>
                        <a:t>Applied proprietary data sub-processes that would involve standard operating procedures or internal procedural information, such as management guides or business-unit-specific documentation that is not meant to be shared with all employee segments.</a:t>
                      </a:r>
                    </a:p>
                  </a:txBody>
                  <a:tcPr marL="45720" marR="45720" anchor="ctr">
                    <a:solidFill>
                      <a:srgbClr val="E8E9EA">
                        <a:alpha val="69000"/>
                      </a:srgbClr>
                    </a:solidFill>
                  </a:tcPr>
                </a:tc>
              </a:tr>
              <a:tr h="817232">
                <a:tc>
                  <a:txBody>
                    <a:bodyPr/>
                    <a:lstStyle/>
                    <a:p>
                      <a:pPr algn="r" fontAlgn="ctr"/>
                      <a:r>
                        <a:rPr lang="en-CA" sz="1000" b="1" i="0" u="none" strike="noStrike" dirty="0">
                          <a:solidFill>
                            <a:schemeClr val="bg1"/>
                          </a:solidFill>
                          <a:effectLst/>
                          <a:latin typeface="+mn-lt"/>
                        </a:rPr>
                        <a:t>Business General</a:t>
                      </a:r>
                    </a:p>
                  </a:txBody>
                  <a:tcPr marL="72000" marR="72000" marT="72000" marB="72000" anchor="ctr">
                    <a:solidFill>
                      <a:srgbClr val="A24130">
                        <a:alpha val="50196"/>
                      </a:srgbClr>
                    </a:solidFill>
                  </a:tcPr>
                </a:tc>
                <a:tc>
                  <a:txBody>
                    <a:bodyPr/>
                    <a:lstStyle/>
                    <a:p>
                      <a:pPr algn="l" fontAlgn="ctr"/>
                      <a:r>
                        <a:rPr lang="en-CA" sz="1000" u="none" strike="noStrike" dirty="0">
                          <a:solidFill>
                            <a:schemeClr val="tx1"/>
                          </a:solidFill>
                          <a:effectLst/>
                          <a:latin typeface="+mn-lt"/>
                        </a:rPr>
                        <a:t>Business </a:t>
                      </a:r>
                      <a:r>
                        <a:rPr lang="en-CA" sz="1000" u="none" strike="noStrike" dirty="0" smtClean="0">
                          <a:solidFill>
                            <a:schemeClr val="tx1"/>
                          </a:solidFill>
                          <a:effectLst/>
                          <a:latin typeface="+mn-lt"/>
                        </a:rPr>
                        <a:t>information that </a:t>
                      </a:r>
                      <a:r>
                        <a:rPr lang="en-CA" sz="1000" u="none" strike="noStrike" dirty="0">
                          <a:solidFill>
                            <a:schemeClr val="tx1"/>
                          </a:solidFill>
                          <a:effectLst/>
                          <a:latin typeface="+mn-lt"/>
                        </a:rPr>
                        <a:t>does not fit the previously designated categories.</a:t>
                      </a:r>
                      <a:endParaRPr lang="en-CA" sz="1000" b="0" i="0" u="none" strike="noStrike" dirty="0">
                        <a:solidFill>
                          <a:schemeClr val="tx1"/>
                        </a:solidFill>
                        <a:effectLst/>
                        <a:latin typeface="+mn-lt"/>
                      </a:endParaRPr>
                    </a:p>
                  </a:txBody>
                  <a:tcPr marL="45720" marR="45720" anchor="ctr">
                    <a:solidFill>
                      <a:srgbClr val="E8E9EA">
                        <a:alpha val="69000"/>
                      </a:srgb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CA" sz="1000" b="0" i="0" u="none" strike="noStrike" dirty="0" smtClean="0">
                          <a:solidFill>
                            <a:schemeClr val="tx1"/>
                          </a:solidFill>
                          <a:effectLst/>
                          <a:latin typeface="+mn-lt"/>
                        </a:rPr>
                        <a:t>Content to be published on the intranet and general SharePoint websites: corporate governance documents such as policies, procedures, or initiatives on behalf of employees (e.g. benefits and events). This would include general information for contractors.</a:t>
                      </a:r>
                    </a:p>
                  </a:txBody>
                  <a:tcPr marL="45720" marR="45720" anchor="ctr">
                    <a:solidFill>
                      <a:srgbClr val="E8E9EA">
                        <a:alpha val="69000"/>
                      </a:srgbClr>
                    </a:solidFill>
                  </a:tcPr>
                </a:tc>
              </a:tr>
              <a:tr h="574690">
                <a:tc>
                  <a:txBody>
                    <a:bodyPr/>
                    <a:lstStyle/>
                    <a:p>
                      <a:pPr algn="r" fontAlgn="ctr"/>
                      <a:r>
                        <a:rPr lang="en-CA" sz="1000" b="1" i="0" u="none" strike="noStrike" dirty="0">
                          <a:solidFill>
                            <a:schemeClr val="bg1"/>
                          </a:solidFill>
                          <a:effectLst/>
                          <a:latin typeface="+mn-lt"/>
                        </a:rPr>
                        <a:t>Public</a:t>
                      </a:r>
                    </a:p>
                  </a:txBody>
                  <a:tcPr marL="72000" marR="72000" marT="72000" marB="72000" anchor="ctr">
                    <a:solidFill>
                      <a:srgbClr val="A24130">
                        <a:alpha val="50196"/>
                      </a:srgbClr>
                    </a:solidFill>
                  </a:tcPr>
                </a:tc>
                <a:tc>
                  <a:txBody>
                    <a:bodyPr/>
                    <a:lstStyle/>
                    <a:p>
                      <a:pPr algn="l" fontAlgn="ctr"/>
                      <a:r>
                        <a:rPr lang="en-CA" sz="1000" u="none" strike="noStrike" dirty="0">
                          <a:solidFill>
                            <a:schemeClr val="tx1"/>
                          </a:solidFill>
                          <a:effectLst/>
                          <a:latin typeface="+mn-lt"/>
                        </a:rPr>
                        <a:t>Public </a:t>
                      </a:r>
                      <a:r>
                        <a:rPr lang="en-CA" sz="1000" u="none" strike="noStrike" dirty="0" smtClean="0">
                          <a:solidFill>
                            <a:schemeClr val="tx1"/>
                          </a:solidFill>
                          <a:effectLst/>
                          <a:latin typeface="+mn-lt"/>
                        </a:rPr>
                        <a:t>information is </a:t>
                      </a:r>
                      <a:r>
                        <a:rPr lang="en-CA" sz="1000" u="none" strike="noStrike" dirty="0">
                          <a:solidFill>
                            <a:schemeClr val="tx1"/>
                          </a:solidFill>
                          <a:effectLst/>
                          <a:latin typeface="+mn-lt"/>
                        </a:rPr>
                        <a:t>the least sensitive data used by the company and would cause the least harm if disclosed. This could be anything from </a:t>
                      </a:r>
                      <a:r>
                        <a:rPr lang="en-CA" sz="1000" u="none" strike="noStrike" dirty="0" smtClean="0">
                          <a:solidFill>
                            <a:schemeClr val="tx1"/>
                          </a:solidFill>
                          <a:effectLst/>
                          <a:latin typeface="+mn-lt"/>
                        </a:rPr>
                        <a:t>information used </a:t>
                      </a:r>
                      <a:r>
                        <a:rPr lang="en-CA" sz="1000" u="none" strike="noStrike" dirty="0">
                          <a:solidFill>
                            <a:schemeClr val="tx1"/>
                          </a:solidFill>
                          <a:effectLst/>
                          <a:latin typeface="+mn-lt"/>
                        </a:rPr>
                        <a:t>for marketing to the number of employees in the company.</a:t>
                      </a:r>
                      <a:endParaRPr lang="en-CA" sz="1000" b="0" i="0" u="none" strike="noStrike" dirty="0">
                        <a:solidFill>
                          <a:schemeClr val="tx1"/>
                        </a:solidFill>
                        <a:effectLst/>
                        <a:latin typeface="+mn-lt"/>
                      </a:endParaRPr>
                    </a:p>
                  </a:txBody>
                  <a:tcPr marL="45720" marR="45720" anchor="ctr">
                    <a:solidFill>
                      <a:srgbClr val="E8E9EA">
                        <a:alpha val="69000"/>
                      </a:srgb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CA" sz="1000" b="0" i="0" u="none" strike="noStrike" dirty="0" smtClean="0">
                          <a:solidFill>
                            <a:schemeClr val="tx1"/>
                          </a:solidFill>
                          <a:effectLst/>
                          <a:latin typeface="+mn-lt"/>
                        </a:rPr>
                        <a:t>Includes marketing material, branding information, press releases, or statements for public consumption.</a:t>
                      </a:r>
                    </a:p>
                  </a:txBody>
                  <a:tcPr marL="45720" marR="45720" anchor="ctr">
                    <a:solidFill>
                      <a:srgbClr val="E8E9EA">
                        <a:alpha val="69000"/>
                      </a:srgbClr>
                    </a:solidFill>
                  </a:tcPr>
                </a:tc>
              </a:tr>
            </a:tbl>
          </a:graphicData>
        </a:graphic>
      </p:graphicFrame>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971647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2075</Words>
  <Application>Microsoft Office PowerPoint</Application>
  <PresentationFormat>On-screen Show (4:3)</PresentationFormat>
  <Paragraphs>182</Paragraphs>
  <Slides>11</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20" baseType="lpstr">
      <vt:lpstr>Arial</vt:lpstr>
      <vt:lpstr>Calibri</vt:lpstr>
      <vt:lpstr>Georgia</vt:lpstr>
      <vt:lpstr>Roboto</vt:lpstr>
      <vt:lpstr>Times New Roman</vt:lpstr>
      <vt:lpstr>Wingdings</vt:lpstr>
      <vt:lpstr>Theme1</vt:lpstr>
      <vt:lpstr>Office Theme</vt:lpstr>
      <vt:lpstr>PowerPoint Presentation</vt:lpstr>
      <vt:lpstr>PowerPoint Presentation</vt:lpstr>
      <vt:lpstr>Stop! Are you ready for this project?</vt:lpstr>
      <vt:lpstr>Executive summary</vt:lpstr>
      <vt:lpstr>Not all information assets are equal – information value (and risk) can vary widely across an organization</vt:lpstr>
      <vt:lpstr>Ever-growing amounts of information demand more efficient methods of management – why treat everything the same?</vt:lpstr>
      <vt:lpstr>Organizations must adapt as mandated regulations and suggested practices are in a state of constant evolution</vt:lpstr>
      <vt:lpstr>Good ILM is about the effective and efficient handling of information assets as they flow through their lifecycle</vt:lpstr>
      <vt:lpstr>Great ILM programs will identify information classifications and articulate a different standard of care for each</vt:lpstr>
      <vt:lpstr>Take a proven approach to design an effective ILM program for your organization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2017-04-21T15:34:07Z</dcterms:created>
  <dcterms:modified xsi:type="dcterms:W3CDTF">2017-04-21T15:49:38Z</dcterms:modified>
</cp:coreProperties>
</file>