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Lst>
  <p:notesMasterIdLst>
    <p:notesMasterId r:id="rId13"/>
  </p:notesMasterIdLst>
  <p:handoutMasterIdLst>
    <p:handoutMasterId r:id="rId14"/>
  </p:handoutMasterIdLst>
  <p:sldIdLst>
    <p:sldId id="278" r:id="rId2"/>
    <p:sldId id="484" r:id="rId3"/>
    <p:sldId id="403" r:id="rId4"/>
    <p:sldId id="399" r:id="rId5"/>
    <p:sldId id="547" r:id="rId6"/>
    <p:sldId id="609" r:id="rId7"/>
    <p:sldId id="548" r:id="rId8"/>
    <p:sldId id="496" r:id="rId9"/>
    <p:sldId id="608" r:id="rId10"/>
    <p:sldId id="550" r:id="rId11"/>
    <p:sldId id="674" r:id="rId12"/>
  </p:sldIdLst>
  <p:sldSz cx="9144000" cy="6858000" type="screen4x3"/>
  <p:notesSz cx="6858000" cy="9144000"/>
  <p:custShowLst>
    <p:custShow name="Custom Show 1" id="0">
      <p:sldLst>
        <p:sld r:id="rId2"/>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243F54"/>
    <a:srgbClr val="7F7F7F"/>
    <a:srgbClr val="F2F2F2"/>
    <a:srgbClr val="6294BB"/>
    <a:srgbClr val="C7CED6"/>
    <a:srgbClr val="A24130"/>
    <a:srgbClr val="7F919F"/>
    <a:srgbClr val="2576B7"/>
    <a:srgbClr val="5191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84582" autoAdjust="0"/>
  </p:normalViewPr>
  <p:slideViewPr>
    <p:cSldViewPr snapToGrid="0">
      <p:cViewPr varScale="1">
        <p:scale>
          <a:sx n="92" d="100"/>
          <a:sy n="92" d="100"/>
        </p:scale>
        <p:origin x="1974" y="90"/>
      </p:cViewPr>
      <p:guideLst>
        <p:guide orient="horz" pos="2160"/>
        <p:guide pos="20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asharp\AppData\Local\Microsoft\Windows\Temporary%20Internet%20Files\Content.Outlook\665CO11X\Andrew%20Sharp's%20Exit%20Survey%20Reques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Sheet1!$N$35</c:f>
              <c:strCache>
                <c:ptCount val="1"/>
                <c:pt idx="0">
                  <c:v>CIO</c:v>
                </c:pt>
              </c:strCache>
            </c:strRef>
          </c:tx>
          <c:spPr>
            <a:solidFill>
              <a:srgbClr val="243F54">
                <a:lumMod val="60000"/>
                <a:lumOff val="40000"/>
              </a:srgbClr>
            </a:solidFill>
            <a:ln>
              <a:noFill/>
            </a:ln>
            <a:effectLst/>
          </c:spPr>
          <c:invertIfNegative val="0"/>
          <c:dLbls>
            <c:dLbl>
              <c:idx val="0"/>
              <c:layout>
                <c:manualLayout>
                  <c:x val="-3.0574074074073986E-2"/>
                  <c:y val="0"/>
                </c:manualLayout>
              </c:layout>
              <c:tx>
                <c:rich>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fld id="{C6DBD077-7E0D-4B9D-B8ED-6231D58E9949}" type="CELLRANGE">
                      <a:rPr lang="en-US">
                        <a:solidFill>
                          <a:schemeClr val="tx1"/>
                        </a:solidFill>
                      </a:rPr>
                      <a:pPr>
                        <a:defRPr>
                          <a:solidFill>
                            <a:schemeClr val="tx1"/>
                          </a:solidFill>
                        </a:defRPr>
                      </a:pPr>
                      <a:t>[CELLRANGE]</a:t>
                    </a:fld>
                    <a:endParaRPr lang="en-CA"/>
                  </a:p>
                </c:rich>
              </c:tx>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manualLayout>
                  <c:x val="-3.2925925925926011E-2"/>
                  <c:y val="0"/>
                </c:manualLayout>
              </c:layout>
              <c:tx>
                <c:rich>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fld id="{D0840380-A1AF-492F-AAC1-191C0E1A3116}" type="CELLRANGE">
                      <a:rPr lang="en-US">
                        <a:solidFill>
                          <a:schemeClr val="tx1"/>
                        </a:solidFill>
                      </a:rPr>
                      <a:pPr>
                        <a:defRPr>
                          <a:solidFill>
                            <a:schemeClr val="tx1"/>
                          </a:solidFill>
                        </a:defRPr>
                      </a:pPr>
                      <a:t>[CELLRANGE]</a:t>
                    </a:fld>
                    <a:endParaRPr lang="en-CA"/>
                  </a:p>
                </c:rich>
              </c:tx>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
              <c:layout/>
              <c:tx>
                <c:rich>
                  <a:bodyPr/>
                  <a:lstStyle/>
                  <a:p>
                    <a:fld id="{711B8B33-E0B0-4C19-87F5-1AE0CB23322E}"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72901CF7-B02F-4FC8-8131-721DD420C557}"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D1DF40B0-C321-4F7A-9237-909D7D76ABEF}"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87783789-B5FF-4246-9A08-869D9231BEDA}"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69EAEBF8-22A8-40DE-8929-7E1D3315B8E6}"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390C4295-1E1B-4754-9AC3-00C3148DDC2C}"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8"/>
              <c:layout/>
              <c:tx>
                <c:rich>
                  <a:bodyPr/>
                  <a:lstStyle/>
                  <a:p>
                    <a:fld id="{A461DEBB-031F-48BB-AFF7-110FD0DDEA9B}"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9"/>
              <c:layout/>
              <c:tx>
                <c:rich>
                  <a:bodyPr/>
                  <a:lstStyle/>
                  <a:p>
                    <a:fld id="{DBBD51C5-6F00-4413-B0BD-E2576911AA13}"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0"/>
              <c:layout/>
              <c:tx>
                <c:rich>
                  <a:bodyPr/>
                  <a:lstStyle/>
                  <a:p>
                    <a:fld id="{C54FE1C5-2064-4773-9064-AC9128A3DA7B}"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1"/>
              <c:layout/>
              <c:tx>
                <c:rich>
                  <a:bodyPr/>
                  <a:lstStyle/>
                  <a:p>
                    <a:fld id="{89AEB3C2-A17F-48E0-BA45-C28948FD01B8}" type="CELLRANGE">
                      <a:rPr lang="en-CA"/>
                      <a:pPr/>
                      <a:t>[CELLRANGE]</a:t>
                    </a:fld>
                    <a:endParaRPr lang="en-CA"/>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strRef>
              <c:f>Sheet1!$M$36:$M$47</c:f>
              <c:strCache>
                <c:ptCount val="12"/>
                <c:pt idx="0">
                  <c:v>Failure to meet regulatory requirements</c:v>
                </c:pt>
                <c:pt idx="1">
                  <c:v>Audit-discovered IT issues</c:v>
                </c:pt>
                <c:pt idx="2">
                  <c:v>Outsourced SLAs not being met</c:v>
                </c:pt>
                <c:pt idx="3">
                  <c:v>Hidden and rogue IT spending</c:v>
                </c:pt>
                <c:pt idx="4">
                  <c:v>Resource waste from duplication</c:v>
                </c:pt>
                <c:pt idx="5">
                  <c:v>Ineffective, late or over budget IT changes</c:v>
                </c:pt>
                <c:pt idx="6">
                  <c:v>Complex IT operating models</c:v>
                </c:pt>
                <c:pt idx="7">
                  <c:v>IT-related business risk incidents</c:v>
                </c:pt>
                <c:pt idx="8">
                  <c:v>Senior management unwilling to sponsor IT</c:v>
                </c:pt>
                <c:pt idx="9">
                  <c:v>Business frustration with IT failure to deliver value</c:v>
                </c:pt>
                <c:pt idx="10">
                  <c:v>IT limits affecting business innovation and agility</c:v>
                </c:pt>
                <c:pt idx="11">
                  <c:v>Staff sufficiency, skill, and engagement issues</c:v>
                </c:pt>
              </c:strCache>
            </c:strRef>
          </c:cat>
          <c:val>
            <c:numRef>
              <c:f>Sheet1!$N$36:$N$47</c:f>
              <c:numCache>
                <c:formatCode>0%</c:formatCode>
                <c:ptCount val="12"/>
                <c:pt idx="0">
                  <c:v>-5.2631578947368418E-2</c:v>
                </c:pt>
                <c:pt idx="1">
                  <c:v>-4.6052631578947366E-2</c:v>
                </c:pt>
                <c:pt idx="2">
                  <c:v>-9.2105263157894732E-2</c:v>
                </c:pt>
                <c:pt idx="3">
                  <c:v>-9.2105263157894732E-2</c:v>
                </c:pt>
                <c:pt idx="4">
                  <c:v>-0.13815789473684212</c:v>
                </c:pt>
                <c:pt idx="5">
                  <c:v>-0.21710526315789475</c:v>
                </c:pt>
                <c:pt idx="6">
                  <c:v>-0.14473684210526316</c:v>
                </c:pt>
                <c:pt idx="7">
                  <c:v>-0.13815789473684212</c:v>
                </c:pt>
                <c:pt idx="8">
                  <c:v>-0.23684210526315788</c:v>
                </c:pt>
                <c:pt idx="9">
                  <c:v>-0.26315789473684209</c:v>
                </c:pt>
                <c:pt idx="10">
                  <c:v>-0.21052631578947367</c:v>
                </c:pt>
                <c:pt idx="11">
                  <c:v>-0.53947368421052633</c:v>
                </c:pt>
              </c:numCache>
            </c:numRef>
          </c:val>
          <c:extLst>
            <c:ext xmlns:c15="http://schemas.microsoft.com/office/drawing/2012/chart" uri="{02D57815-91ED-43cb-92C2-25804820EDAC}">
              <c15:datalabelsRange>
                <c15:f>Sheet1!$O$36:$O$47</c15:f>
                <c15:dlblRangeCache>
                  <c:ptCount val="12"/>
                  <c:pt idx="0">
                    <c:v>5%</c:v>
                  </c:pt>
                  <c:pt idx="1">
                    <c:v>5%</c:v>
                  </c:pt>
                  <c:pt idx="2">
                    <c:v>9%</c:v>
                  </c:pt>
                  <c:pt idx="3">
                    <c:v>9%</c:v>
                  </c:pt>
                  <c:pt idx="4">
                    <c:v>14%</c:v>
                  </c:pt>
                  <c:pt idx="5">
                    <c:v>22%</c:v>
                  </c:pt>
                  <c:pt idx="6">
                    <c:v>14%</c:v>
                  </c:pt>
                  <c:pt idx="7">
                    <c:v>14%</c:v>
                  </c:pt>
                  <c:pt idx="8">
                    <c:v>24%</c:v>
                  </c:pt>
                  <c:pt idx="9">
                    <c:v>26%</c:v>
                  </c:pt>
                  <c:pt idx="10">
                    <c:v>21%</c:v>
                  </c:pt>
                  <c:pt idx="11">
                    <c:v>54%</c:v>
                  </c:pt>
                </c15:dlblRangeCache>
              </c15:datalabelsRange>
            </c:ext>
          </c:extLst>
        </c:ser>
        <c:ser>
          <c:idx val="1"/>
          <c:order val="1"/>
          <c:tx>
            <c:strRef>
              <c:f>Sheet1!$P$35</c:f>
              <c:strCache>
                <c:ptCount val="1"/>
                <c:pt idx="0">
                  <c:v>CXO</c:v>
                </c:pt>
              </c:strCache>
            </c:strRef>
          </c:tx>
          <c:spPr>
            <a:solidFill>
              <a:srgbClr val="243F54">
                <a:lumMod val="75000"/>
              </a:srgbClr>
            </a:solidFill>
            <a:ln>
              <a:noFill/>
            </a:ln>
            <a:effectLst/>
          </c:spPr>
          <c:invertIfNegative val="0"/>
          <c:dLbls>
            <c:dLbl>
              <c:idx val="0"/>
              <c:layout>
                <c:manualLayout>
                  <c:x val="3.0574074074073986E-2"/>
                  <c:y val="0"/>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2925925925925928E-2"/>
                  <c:y val="0"/>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Sheet1!$M$36:$M$47</c:f>
              <c:strCache>
                <c:ptCount val="12"/>
                <c:pt idx="0">
                  <c:v>Failure to meet regulatory requirements</c:v>
                </c:pt>
                <c:pt idx="1">
                  <c:v>Audit-discovered IT issues</c:v>
                </c:pt>
                <c:pt idx="2">
                  <c:v>Outsourced SLAs not being met</c:v>
                </c:pt>
                <c:pt idx="3">
                  <c:v>Hidden and rogue IT spending</c:v>
                </c:pt>
                <c:pt idx="4">
                  <c:v>Resource waste from duplication</c:v>
                </c:pt>
                <c:pt idx="5">
                  <c:v>Ineffective, late or over budget IT changes</c:v>
                </c:pt>
                <c:pt idx="6">
                  <c:v>Complex IT operating models</c:v>
                </c:pt>
                <c:pt idx="7">
                  <c:v>IT-related business risk incidents</c:v>
                </c:pt>
                <c:pt idx="8">
                  <c:v>Senior management unwilling to sponsor IT</c:v>
                </c:pt>
                <c:pt idx="9">
                  <c:v>Business frustration with IT failure to deliver value</c:v>
                </c:pt>
                <c:pt idx="10">
                  <c:v>IT limits affecting business innovation and agility</c:v>
                </c:pt>
                <c:pt idx="11">
                  <c:v>Staff sufficiency, skill, and engagement issues</c:v>
                </c:pt>
              </c:strCache>
            </c:strRef>
          </c:cat>
          <c:val>
            <c:numRef>
              <c:f>Sheet1!$P$36:$P$47</c:f>
              <c:numCache>
                <c:formatCode>0%</c:formatCode>
                <c:ptCount val="12"/>
                <c:pt idx="0">
                  <c:v>4.716981132075472E-2</c:v>
                </c:pt>
                <c:pt idx="1">
                  <c:v>4.716981132075472E-2</c:v>
                </c:pt>
                <c:pt idx="2">
                  <c:v>8.9622641509433956E-2</c:v>
                </c:pt>
                <c:pt idx="3">
                  <c:v>8.9622641509433956E-2</c:v>
                </c:pt>
                <c:pt idx="4">
                  <c:v>8.9622641509433956E-2</c:v>
                </c:pt>
                <c:pt idx="5">
                  <c:v>0.13207547169811321</c:v>
                </c:pt>
                <c:pt idx="6">
                  <c:v>0.14150943396226415</c:v>
                </c:pt>
                <c:pt idx="7">
                  <c:v>0.14622641509433962</c:v>
                </c:pt>
                <c:pt idx="8">
                  <c:v>0.18396226415094338</c:v>
                </c:pt>
                <c:pt idx="9">
                  <c:v>0.23113207547169812</c:v>
                </c:pt>
                <c:pt idx="10">
                  <c:v>0.25</c:v>
                </c:pt>
                <c:pt idx="11">
                  <c:v>0.30188679245283018</c:v>
                </c:pt>
              </c:numCache>
            </c:numRef>
          </c:val>
        </c:ser>
        <c:dLbls>
          <c:dLblPos val="ctr"/>
          <c:showLegendKey val="0"/>
          <c:showVal val="1"/>
          <c:showCatName val="0"/>
          <c:showSerName val="0"/>
          <c:showPercent val="0"/>
          <c:showBubbleSize val="0"/>
        </c:dLbls>
        <c:gapWidth val="50"/>
        <c:overlap val="100"/>
        <c:axId val="244532712"/>
        <c:axId val="244534280"/>
      </c:barChart>
      <c:catAx>
        <c:axId val="244532712"/>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44534280"/>
        <c:crosses val="autoZero"/>
        <c:auto val="1"/>
        <c:lblAlgn val="ctr"/>
        <c:lblOffset val="100"/>
        <c:noMultiLvlLbl val="0"/>
      </c:catAx>
      <c:valAx>
        <c:axId val="244534280"/>
        <c:scaling>
          <c:orientation val="minMax"/>
          <c:max val="0.60000000000000009"/>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CA" dirty="0"/>
                  <a:t>% Respondents Saying Major Pain</a:t>
                </a:r>
              </a:p>
              <a:p>
                <a:pPr>
                  <a:defRPr/>
                </a:pPr>
                <a:r>
                  <a:rPr lang="en-CA" i="1" dirty="0" smtClean="0"/>
                  <a:t>N=364</a:t>
                </a:r>
                <a:endParaRPr lang="en-CA" i="1" dirty="0"/>
              </a:p>
            </c:rich>
          </c:tx>
          <c:layout>
            <c:manualLayout>
              <c:xMode val="edge"/>
              <c:yMode val="edge"/>
              <c:x val="0.52349129629629632"/>
              <c:y val="0.8906400383141762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one"/>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44532712"/>
        <c:crosses val="autoZero"/>
        <c:crossBetween val="between"/>
      </c:valAx>
      <c:spPr>
        <a:noFill/>
        <a:ln>
          <a:noFill/>
        </a:ln>
        <a:effectLst/>
      </c:spPr>
    </c:plotArea>
    <c:legend>
      <c:legendPos val="b"/>
      <c:layout>
        <c:manualLayout>
          <c:xMode val="edge"/>
          <c:yMode val="edge"/>
          <c:x val="0.16331574074074073"/>
          <c:y val="0.87360938697318002"/>
          <c:w val="0.15125722222222221"/>
          <c:h val="3.880440613026819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CA" sz="1600" dirty="0" smtClean="0">
                <a:solidFill>
                  <a:schemeClr val="tx1"/>
                </a:solidFill>
              </a:rPr>
              <a:t>Failing to leverage and develop</a:t>
            </a:r>
            <a:r>
              <a:rPr lang="en-CA" sz="1600" baseline="0" dirty="0" smtClean="0">
                <a:solidFill>
                  <a:schemeClr val="tx1"/>
                </a:solidFill>
              </a:rPr>
              <a:t> skills </a:t>
            </a:r>
            <a:r>
              <a:rPr lang="en-CA" sz="1600" dirty="0" smtClean="0">
                <a:solidFill>
                  <a:schemeClr val="tx1"/>
                </a:solidFill>
              </a:rPr>
              <a:t>leads to employee exit</a:t>
            </a:r>
            <a:endParaRPr lang="en-CA" sz="1600" dirty="0">
              <a:solidFill>
                <a:schemeClr val="tx1"/>
              </a:solidFill>
            </a:endParaRPr>
          </a:p>
        </c:rich>
      </c:tx>
      <c:layout>
        <c:manualLayout>
          <c:xMode val="edge"/>
          <c:yMode val="edge"/>
          <c:x val="9.1131742860500659E-2"/>
          <c:y val="1.6852150905040119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2.8392878129039841E-2"/>
          <c:y val="8.4907417113735215E-2"/>
          <c:w val="0.94060680847729849"/>
          <c:h val="0.6865068675832291"/>
        </c:manualLayout>
      </c:layout>
      <c:barChart>
        <c:barDir val="col"/>
        <c:grouping val="clustered"/>
        <c:varyColors val="0"/>
        <c:ser>
          <c:idx val="0"/>
          <c:order val="0"/>
          <c:tx>
            <c:strRef>
              <c:f>Sheet1!$C$1</c:f>
              <c:strCache>
                <c:ptCount val="1"/>
                <c:pt idx="0">
                  <c:v>IT overall</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The degree to which my skills were utilized in my job</c:v>
                </c:pt>
                <c:pt idx="1">
                  <c:v>Opportunities for career-related skill development</c:v>
                </c:pt>
                <c:pt idx="2">
                  <c:v>Opportunities for career advancement</c:v>
                </c:pt>
              </c:strCache>
            </c:strRef>
          </c:cat>
          <c:val>
            <c:numRef>
              <c:f>Sheet1!$C$2:$C$4</c:f>
              <c:numCache>
                <c:formatCode>0%</c:formatCode>
                <c:ptCount val="3"/>
                <c:pt idx="0">
                  <c:v>0.2253829</c:v>
                </c:pt>
                <c:pt idx="1">
                  <c:v>0.34354489999999999</c:v>
                </c:pt>
                <c:pt idx="2">
                  <c:v>0.36105029999999999</c:v>
                </c:pt>
              </c:numCache>
            </c:numRef>
          </c:val>
        </c:ser>
        <c:ser>
          <c:idx val="1"/>
          <c:order val="1"/>
          <c:tx>
            <c:strRef>
              <c:f>Sheet1!$D$1</c:f>
              <c:strCache>
                <c:ptCount val="1"/>
                <c:pt idx="0">
                  <c:v>Infrastucture &amp; Operations</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2">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The degree to which my skills were utilized in my job</c:v>
                </c:pt>
                <c:pt idx="1">
                  <c:v>Opportunities for career-related skill development</c:v>
                </c:pt>
                <c:pt idx="2">
                  <c:v>Opportunities for career advancement</c:v>
                </c:pt>
              </c:strCache>
            </c:strRef>
          </c:cat>
          <c:val>
            <c:numRef>
              <c:f>Sheet1!$D$2:$D$4</c:f>
              <c:numCache>
                <c:formatCode>0%</c:formatCode>
                <c:ptCount val="3"/>
                <c:pt idx="0">
                  <c:v>0.25403229999999999</c:v>
                </c:pt>
                <c:pt idx="1">
                  <c:v>0.34136549999999999</c:v>
                </c:pt>
                <c:pt idx="2">
                  <c:v>0.41365459999999998</c:v>
                </c:pt>
              </c:numCache>
            </c:numRef>
          </c:val>
        </c:ser>
        <c:dLbls>
          <c:showLegendKey val="0"/>
          <c:showVal val="0"/>
          <c:showCatName val="0"/>
          <c:showSerName val="0"/>
          <c:showPercent val="0"/>
          <c:showBubbleSize val="0"/>
        </c:dLbls>
        <c:gapWidth val="219"/>
        <c:overlap val="-27"/>
        <c:axId val="187312608"/>
        <c:axId val="187313000"/>
      </c:barChart>
      <c:catAx>
        <c:axId val="18731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87313000"/>
        <c:crosses val="autoZero"/>
        <c:auto val="1"/>
        <c:lblAlgn val="ctr"/>
        <c:lblOffset val="100"/>
        <c:noMultiLvlLbl val="0"/>
      </c:catAx>
      <c:valAx>
        <c:axId val="187313000"/>
        <c:scaling>
          <c:orientation val="minMax"/>
        </c:scaling>
        <c:delete val="1"/>
        <c:axPos val="l"/>
        <c:numFmt formatCode="0%" sourceLinked="0"/>
        <c:majorTickMark val="none"/>
        <c:minorTickMark val="none"/>
        <c:tickLblPos val="nextTo"/>
        <c:crossAx val="187312608"/>
        <c:crosses val="autoZero"/>
        <c:crossBetween val="between"/>
        <c:majorUnit val="0.1"/>
        <c:minorUnit val="5.000000000000001E-2"/>
      </c:valAx>
      <c:spPr>
        <a:noFill/>
        <a:ln>
          <a:noFill/>
        </a:ln>
        <a:effectLst/>
      </c:spPr>
    </c:plotArea>
    <c:legend>
      <c:legendPos val="b"/>
      <c:layout>
        <c:manualLayout>
          <c:xMode val="edge"/>
          <c:yMode val="edge"/>
          <c:x val="0.28072844439221217"/>
          <c:y val="0.86850501075043385"/>
          <c:w val="0.45333920946448858"/>
          <c:h val="5.65899333005909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0.78905</cdr:x>
      <cdr:y>0.97236</cdr:y>
    </cdr:from>
    <cdr:to>
      <cdr:x>0.99678</cdr:x>
      <cdr:y>0.98995</cdr:y>
    </cdr:to>
    <cdr:sp macro="" textlink="">
      <cdr:nvSpPr>
        <cdr:cNvPr id="2" name="TextBox 1"/>
        <cdr:cNvSpPr txBox="1"/>
      </cdr:nvSpPr>
      <cdr:spPr>
        <a:xfrm xmlns:a="http://schemas.openxmlformats.org/drawingml/2006/main">
          <a:off x="3733800" y="2948940"/>
          <a:ext cx="982980" cy="533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CA" sz="1100" dirty="0"/>
        </a:p>
      </cdr:txBody>
    </cdr:sp>
  </cdr:relSizeAnchor>
  <cdr:relSizeAnchor xmlns:cdr="http://schemas.openxmlformats.org/drawingml/2006/chartDrawing">
    <cdr:from>
      <cdr:x>0.02761</cdr:x>
      <cdr:y>0.91348</cdr:y>
    </cdr:from>
    <cdr:to>
      <cdr:x>0.97238</cdr:x>
      <cdr:y>1</cdr:y>
    </cdr:to>
    <cdr:sp macro="" textlink="">
      <cdr:nvSpPr>
        <cdr:cNvPr id="3" name="TextBox 2"/>
        <cdr:cNvSpPr txBox="1"/>
      </cdr:nvSpPr>
      <cdr:spPr>
        <a:xfrm xmlns:a="http://schemas.openxmlformats.org/drawingml/2006/main">
          <a:off x="140985" y="3605652"/>
          <a:ext cx="4823429" cy="341508"/>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CA" sz="800" dirty="0"/>
            <a:t>McLean &amp; Company Exit Survey, 2016; </a:t>
          </a:r>
          <a:r>
            <a:rPr lang="en-CA" sz="800" i="1" dirty="0"/>
            <a:t>N= 457 </a:t>
          </a:r>
          <a:r>
            <a:rPr lang="en-CA" sz="800" dirty="0"/>
            <a:t>for IT Overall</a:t>
          </a:r>
          <a:r>
            <a:rPr lang="en-CA" sz="800" baseline="0" dirty="0"/>
            <a:t> </a:t>
          </a:r>
          <a:r>
            <a:rPr lang="en-CA" sz="800" baseline="0" dirty="0" smtClean="0"/>
            <a:t>and </a:t>
          </a:r>
          <a:br>
            <a:rPr lang="en-CA" sz="800" baseline="0" dirty="0" smtClean="0"/>
          </a:br>
          <a:r>
            <a:rPr lang="en-CA" sz="800" i="1" baseline="0" dirty="0" smtClean="0"/>
            <a:t>N=249</a:t>
          </a:r>
          <a:r>
            <a:rPr lang="en-CA" sz="800" baseline="0" dirty="0" smtClean="0"/>
            <a:t> </a:t>
          </a:r>
          <a:r>
            <a:rPr lang="en-CA" sz="800" baseline="0" dirty="0"/>
            <a:t>for Infrastructure and Operations</a:t>
          </a:r>
          <a:endParaRPr lang="en-CA" sz="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4/7/2017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4/7/2017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626343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7452311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4301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23765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4612512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355444852"/>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4785460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79125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5642989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4112940993"/>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3756196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4839967"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530204"/>
            <a:ext cx="4839967"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4831564" cy="88674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844464"/>
            <a:ext cx="4831564"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423201" y="1495997"/>
            <a:ext cx="339727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431692" y="1218720"/>
            <a:ext cx="3388781"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65457" y="1889933"/>
              <a:ext cx="240269" cy="196577"/>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7097"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17097" y="2586535"/>
            <a:ext cx="211099" cy="211099"/>
          </a:xfrm>
          <a:prstGeom prst="rect">
            <a:avLst/>
          </a:prstGeom>
        </p:spPr>
      </p:pic>
    </p:spTree>
    <p:extLst>
      <p:ext uri="{BB962C8B-B14F-4D97-AF65-F5344CB8AC3E}">
        <p14:creationId xmlns:p14="http://schemas.microsoft.com/office/powerpoint/2010/main" val="32129671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493724"/>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782607"/>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109424"/>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820541"/>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2049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6239806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795302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24223528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7" r:id="rId9"/>
    <p:sldLayoutId id="2147483781" r:id="rId10"/>
    <p:sldLayoutId id="2147483782" r:id="rId11"/>
    <p:sldLayoutId id="2147483783" r:id="rId12"/>
    <p:sldLayoutId id="2147483785" r:id="rId13"/>
    <p:sldLayoutId id="2147483787"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map-technical-skills-for-a-changing-infrastructure-operations-organization/map-technical-skills-for-a-changing-infrastructure-operations-organization-phases-1-3" TargetMode="External"/><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454900" cy="1016002"/>
          </a:xfrm>
        </p:spPr>
        <p:txBody>
          <a:bodyPr/>
          <a:lstStyle/>
          <a:p>
            <a:r>
              <a:rPr lang="en-US" dirty="0" smtClean="0"/>
              <a:t>Map Technical Skills for a Changing Infrastructure &amp; Operations Organization</a:t>
            </a:r>
            <a:endParaRPr lang="en-US" dirty="0"/>
          </a:p>
        </p:txBody>
      </p:sp>
      <p:sp>
        <p:nvSpPr>
          <p:cNvPr id="5" name="Tagline"/>
          <p:cNvSpPr>
            <a:spLocks noGrp="1"/>
          </p:cNvSpPr>
          <p:nvPr>
            <p:ph type="body" sz="quarter" idx="16"/>
          </p:nvPr>
        </p:nvSpPr>
        <p:spPr>
          <a:xfrm>
            <a:off x="774700" y="4146103"/>
            <a:ext cx="5616247" cy="508000"/>
          </a:xfrm>
        </p:spPr>
        <p:txBody>
          <a:bodyPr/>
          <a:lstStyle/>
          <a:p>
            <a:r>
              <a:rPr lang="en-CA" dirty="0"/>
              <a:t>Be practical and proactive </a:t>
            </a:r>
            <a:r>
              <a:rPr lang="en-CA" dirty="0" smtClean="0"/>
              <a:t>– identify needed technical </a:t>
            </a:r>
            <a:r>
              <a:rPr lang="en-CA" dirty="0"/>
              <a:t>skills </a:t>
            </a:r>
            <a:r>
              <a:rPr lang="en-CA" dirty="0" smtClean="0"/>
              <a:t>for your future state environment and the most efficient way to acquire them.</a:t>
            </a:r>
            <a:endParaRPr lang="en-US" dirty="0"/>
          </a:p>
        </p:txBody>
      </p:sp>
      <p:grpSp>
        <p:nvGrpSpPr>
          <p:cNvPr id="7" name="Group 6"/>
          <p:cNvGrpSpPr/>
          <p:nvPr/>
        </p:nvGrpSpPr>
        <p:grpSpPr>
          <a:xfrm>
            <a:off x="0" y="5402461"/>
            <a:ext cx="9144000" cy="1455539"/>
            <a:chOff x="0" y="5402461"/>
            <a:chExt cx="9144000" cy="1455539"/>
          </a:xfrm>
        </p:grpSpPr>
        <p:pic>
          <p:nvPicPr>
            <p:cNvPr id="8" name="Picture 7"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a:t>
                </a:r>
                <a:r>
                  <a:rPr lang="en-CA" sz="800" smtClean="0">
                    <a:solidFill>
                      <a:schemeClr val="bg1">
                        <a:lumMod val="65000"/>
                      </a:schemeClr>
                    </a:solidFill>
                  </a:rPr>
                  <a:t>.© 1997–2017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286751" cy="877887"/>
          </a:xfrm>
        </p:spPr>
        <p:txBody>
          <a:bodyPr/>
          <a:lstStyle/>
          <a:p>
            <a:r>
              <a:rPr lang="en-CA" dirty="0"/>
              <a:t>Take a strategic approach to assessing skills and addressing gaps</a:t>
            </a:r>
          </a:p>
        </p:txBody>
      </p:sp>
      <p:sp>
        <p:nvSpPr>
          <p:cNvPr id="3" name="Rectangle 2"/>
          <p:cNvSpPr/>
          <p:nvPr/>
        </p:nvSpPr>
        <p:spPr>
          <a:xfrm>
            <a:off x="371476" y="1314567"/>
            <a:ext cx="8172450" cy="646331"/>
          </a:xfrm>
          <a:prstGeom prst="rect">
            <a:avLst/>
          </a:prstGeom>
        </p:spPr>
        <p:txBody>
          <a:bodyPr wrap="square">
            <a:spAutoFit/>
          </a:bodyPr>
          <a:lstStyle/>
          <a:p>
            <a:pPr>
              <a:spcBef>
                <a:spcPts val="600"/>
              </a:spcBef>
              <a:spcAft>
                <a:spcPts val="600"/>
              </a:spcAft>
              <a:buSzPct val="100000"/>
            </a:pPr>
            <a:r>
              <a:rPr lang="en-CA" b="1" dirty="0">
                <a:solidFill>
                  <a:srgbClr val="333333"/>
                </a:solidFill>
              </a:rPr>
              <a:t>Don't be in a state of constant skills shortage with no plan </a:t>
            </a:r>
            <a:r>
              <a:rPr lang="en-CA" b="1" dirty="0" smtClean="0">
                <a:solidFill>
                  <a:srgbClr val="333333"/>
                </a:solidFill>
              </a:rPr>
              <a:t>for the shortage to be addressed. </a:t>
            </a:r>
            <a:r>
              <a:rPr lang="en-CA" b="1" dirty="0">
                <a:solidFill>
                  <a:srgbClr val="333333"/>
                </a:solidFill>
              </a:rPr>
              <a:t>Look beyond the next project.</a:t>
            </a:r>
            <a:endParaRPr lang="en-US" b="1" dirty="0">
              <a:solidFill>
                <a:srgbClr val="333333"/>
              </a:solidFill>
            </a:endParaRPr>
          </a:p>
        </p:txBody>
      </p:sp>
      <p:sp>
        <p:nvSpPr>
          <p:cNvPr id="4" name="Rectangle 3"/>
          <p:cNvSpPr/>
          <p:nvPr/>
        </p:nvSpPr>
        <p:spPr>
          <a:xfrm>
            <a:off x="4914900" y="4337461"/>
            <a:ext cx="3819349" cy="1677382"/>
          </a:xfrm>
          <a:prstGeom prst="rect">
            <a:avLst/>
          </a:prstGeom>
        </p:spPr>
        <p:txBody>
          <a:bodyPr wrap="square">
            <a:spAutoFit/>
          </a:bodyPr>
          <a:lstStyle/>
          <a:p>
            <a:pPr>
              <a:spcAft>
                <a:spcPts val="600"/>
              </a:spcAft>
            </a:pPr>
            <a:r>
              <a:rPr lang="en-CA" sz="1400" i="1" dirty="0" smtClean="0">
                <a:latin typeface="+mj-lt"/>
              </a:rPr>
              <a:t>In the long term, companies </a:t>
            </a:r>
            <a:r>
              <a:rPr lang="en-CA" sz="1400" i="1" dirty="0">
                <a:latin typeface="+mj-lt"/>
              </a:rPr>
              <a:t>need people who can solve multiple problems within their skill sets, and apply skills in multiple tactical </a:t>
            </a:r>
            <a:r>
              <a:rPr lang="en-CA" sz="1400" i="1" dirty="0" smtClean="0">
                <a:latin typeface="+mj-lt"/>
              </a:rPr>
              <a:t>ways – </a:t>
            </a:r>
            <a:r>
              <a:rPr lang="en-CA" sz="1400" i="1" dirty="0">
                <a:latin typeface="+mj-lt"/>
              </a:rPr>
              <a:t>but </a:t>
            </a:r>
            <a:r>
              <a:rPr lang="en-CA" sz="1400" i="1" dirty="0" smtClean="0">
                <a:latin typeface="+mj-lt"/>
              </a:rPr>
              <a:t>businesses have </a:t>
            </a:r>
            <a:r>
              <a:rPr lang="en-CA" sz="1400" i="1" dirty="0">
                <a:latin typeface="+mj-lt"/>
              </a:rPr>
              <a:t>a tendency to think a q</a:t>
            </a:r>
            <a:r>
              <a:rPr lang="en-CA" sz="1400" i="1" dirty="0" smtClean="0">
                <a:latin typeface="+mj-lt"/>
              </a:rPr>
              <a:t>uarter </a:t>
            </a:r>
            <a:r>
              <a:rPr lang="en-CA" sz="1400" i="1" dirty="0">
                <a:latin typeface="+mj-lt"/>
              </a:rPr>
              <a:t>at a time</a:t>
            </a:r>
            <a:r>
              <a:rPr lang="en-CA" sz="1400" i="1" dirty="0" smtClean="0">
                <a:latin typeface="+mj-lt"/>
              </a:rPr>
              <a:t>.</a:t>
            </a:r>
          </a:p>
          <a:p>
            <a:pPr algn="r"/>
            <a:r>
              <a:rPr lang="en-CA" sz="1400" dirty="0"/>
              <a:t>– </a:t>
            </a:r>
            <a:r>
              <a:rPr lang="en-CA" sz="1400" dirty="0" smtClean="0"/>
              <a:t>David Linthicum, </a:t>
            </a:r>
          </a:p>
          <a:p>
            <a:pPr algn="r"/>
            <a:r>
              <a:rPr lang="en-CA" sz="1400" dirty="0" smtClean="0"/>
              <a:t>SVP, Cloud Technology Partners</a:t>
            </a:r>
            <a:endParaRPr lang="en-CA" sz="1400" dirty="0"/>
          </a:p>
        </p:txBody>
      </p:sp>
      <p:sp>
        <p:nvSpPr>
          <p:cNvPr id="5" name="Rectangle 4"/>
          <p:cNvSpPr/>
          <p:nvPr/>
        </p:nvSpPr>
        <p:spPr>
          <a:xfrm>
            <a:off x="371476" y="2331340"/>
            <a:ext cx="3639415" cy="3600986"/>
          </a:xfrm>
          <a:prstGeom prst="rect">
            <a:avLst/>
          </a:prstGeom>
        </p:spPr>
        <p:txBody>
          <a:bodyPr wrap="square">
            <a:spAutoFit/>
          </a:bodyPr>
          <a:lstStyle/>
          <a:p>
            <a:pPr>
              <a:spcBef>
                <a:spcPts val="600"/>
              </a:spcBef>
              <a:spcAft>
                <a:spcPts val="600"/>
              </a:spcAft>
              <a:buSzPct val="100000"/>
            </a:pPr>
            <a:r>
              <a:rPr lang="en-US" sz="1600" dirty="0" smtClean="0">
                <a:solidFill>
                  <a:srgbClr val="333333"/>
                </a:solidFill>
              </a:rPr>
              <a:t>Relying on tactical, reactionary, short-term solutions to resourcing leads to inflexibility and sub-optimal outcomes.</a:t>
            </a:r>
          </a:p>
          <a:p>
            <a:pPr>
              <a:spcBef>
                <a:spcPts val="600"/>
              </a:spcBef>
              <a:spcAft>
                <a:spcPts val="600"/>
              </a:spcAft>
              <a:buSzPct val="100000"/>
            </a:pPr>
            <a:r>
              <a:rPr lang="en-US" sz="1600" b="1" dirty="0" smtClean="0">
                <a:solidFill>
                  <a:srgbClr val="333333"/>
                </a:solidFill>
              </a:rPr>
              <a:t>Effectively acquiring skills for the organization in a rapidly changing world requires the organization to proactively and strategically assess future skills needs.</a:t>
            </a:r>
          </a:p>
          <a:p>
            <a:pPr>
              <a:spcBef>
                <a:spcPts val="600"/>
              </a:spcBef>
              <a:spcAft>
                <a:spcPts val="600"/>
              </a:spcAft>
              <a:buSzPct val="100000"/>
            </a:pPr>
            <a:r>
              <a:rPr lang="en-US" sz="1600" dirty="0" smtClean="0">
                <a:solidFill>
                  <a:srgbClr val="333333"/>
                </a:solidFill>
              </a:rPr>
              <a:t>Understand what skills you need to support processes and services in your current and future state environment before you decide how to acquire those skills.</a:t>
            </a:r>
            <a:endParaRPr lang="en-US" sz="1600" dirty="0">
              <a:solidFill>
                <a:srgbClr val="333333"/>
              </a:solidFill>
            </a:endParaRPr>
          </a:p>
        </p:txBody>
      </p:sp>
      <p:sp>
        <p:nvSpPr>
          <p:cNvPr id="7" name="TextBox 24"/>
          <p:cNvSpPr txBox="1"/>
          <p:nvPr/>
        </p:nvSpPr>
        <p:spPr>
          <a:xfrm>
            <a:off x="4790832" y="2234409"/>
            <a:ext cx="3835091" cy="1538883"/>
          </a:xfrm>
          <a:prstGeom prst="rect">
            <a:avLst/>
          </a:prstGeom>
          <a:noFill/>
          <a:ln w="38100">
            <a:noFill/>
          </a:ln>
          <a:effectLst/>
        </p:spPr>
        <p:txBody>
          <a:bodyPr wrap="square" rtlCol="0">
            <a:spAutoFit/>
          </a:bodyPr>
          <a:lstStyle/>
          <a:p>
            <a:pPr>
              <a:spcAft>
                <a:spcPts val="600"/>
              </a:spcAft>
            </a:pPr>
            <a:r>
              <a:rPr lang="en-CA" sz="1400" dirty="0" smtClean="0"/>
              <a:t>Organizations </a:t>
            </a:r>
            <a:r>
              <a:rPr lang="en-CA" sz="1400" b="1" dirty="0"/>
              <a:t>must plan for</a:t>
            </a:r>
            <a:r>
              <a:rPr lang="en-CA" sz="1400" b="1" dirty="0" smtClean="0"/>
              <a:t>:    </a:t>
            </a:r>
            <a:endParaRPr lang="en-CA" sz="1600" b="1" dirty="0"/>
          </a:p>
          <a:p>
            <a:pPr marL="177800">
              <a:spcAft>
                <a:spcPts val="600"/>
              </a:spcAft>
            </a:pPr>
            <a:r>
              <a:rPr lang="en-CA" sz="1400" i="1" dirty="0">
                <a:latin typeface="+mj-lt"/>
              </a:rPr>
              <a:t>[a] </a:t>
            </a:r>
            <a:r>
              <a:rPr lang="en-CA" sz="1400" b="1" i="1" dirty="0">
                <a:latin typeface="+mj-lt"/>
              </a:rPr>
              <a:t>continually changing set of required employee skills </a:t>
            </a:r>
            <a:r>
              <a:rPr lang="en-CA" sz="1400" i="1" dirty="0">
                <a:latin typeface="+mj-lt"/>
              </a:rPr>
              <a:t>and job duties and a huge gap between the needed and the available skill sets.</a:t>
            </a:r>
          </a:p>
          <a:p>
            <a:pPr algn="r">
              <a:tabLst>
                <a:tab pos="355600" algn="l"/>
              </a:tabLst>
            </a:pPr>
            <a:r>
              <a:rPr lang="en-CA" sz="1400" dirty="0" smtClean="0"/>
              <a:t>  – Dr</a:t>
            </a:r>
            <a:r>
              <a:rPr lang="en-CA" sz="1400" dirty="0"/>
              <a:t>. John Sullivan</a:t>
            </a:r>
            <a:endParaRPr lang="en-CA" sz="1600" dirty="0"/>
          </a:p>
        </p:txBody>
      </p:sp>
      <p:pic>
        <p:nvPicPr>
          <p:cNvPr id="8" name="Picture 30" descr="quote2.wmf"/>
          <p:cNvPicPr>
            <a:picLocks noChangeAspect="1"/>
          </p:cNvPicPr>
          <p:nvPr/>
        </p:nvPicPr>
        <p:blipFill>
          <a:blip r:embed="rId2" cstate="print"/>
          <a:stretch>
            <a:fillRect/>
          </a:stretch>
        </p:blipFill>
        <p:spPr>
          <a:xfrm>
            <a:off x="8625923" y="3201313"/>
            <a:ext cx="216651" cy="154750"/>
          </a:xfrm>
          <a:prstGeom prst="rect">
            <a:avLst/>
          </a:prstGeom>
        </p:spPr>
      </p:pic>
      <p:pic>
        <p:nvPicPr>
          <p:cNvPr id="9" name="Picture 31" descr="quote1.wmf"/>
          <p:cNvPicPr>
            <a:picLocks noChangeAspect="1"/>
          </p:cNvPicPr>
          <p:nvPr/>
        </p:nvPicPr>
        <p:blipFill>
          <a:blip r:embed="rId3" cstate="print"/>
          <a:stretch>
            <a:fillRect/>
          </a:stretch>
        </p:blipFill>
        <p:spPr>
          <a:xfrm>
            <a:off x="4709074" y="2613780"/>
            <a:ext cx="216651" cy="154750"/>
          </a:xfrm>
          <a:prstGeom prst="rect">
            <a:avLst/>
          </a:prstGeom>
        </p:spPr>
      </p:pic>
      <p:pic>
        <p:nvPicPr>
          <p:cNvPr id="10" name="Picture 30" descr="quote2.wmf"/>
          <p:cNvPicPr>
            <a:picLocks noChangeAspect="1"/>
          </p:cNvPicPr>
          <p:nvPr/>
        </p:nvPicPr>
        <p:blipFill>
          <a:blip r:embed="rId2" cstate="print"/>
          <a:stretch>
            <a:fillRect/>
          </a:stretch>
        </p:blipFill>
        <p:spPr>
          <a:xfrm>
            <a:off x="8625923" y="5098777"/>
            <a:ext cx="216651" cy="154750"/>
          </a:xfrm>
          <a:prstGeom prst="rect">
            <a:avLst/>
          </a:prstGeom>
        </p:spPr>
      </p:pic>
      <p:pic>
        <p:nvPicPr>
          <p:cNvPr id="11" name="Picture 31" descr="quote1.wmf"/>
          <p:cNvPicPr>
            <a:picLocks noChangeAspect="1"/>
          </p:cNvPicPr>
          <p:nvPr/>
        </p:nvPicPr>
        <p:blipFill>
          <a:blip r:embed="rId3" cstate="print"/>
          <a:stretch>
            <a:fillRect/>
          </a:stretch>
        </p:blipFill>
        <p:spPr>
          <a:xfrm>
            <a:off x="4709074" y="4427191"/>
            <a:ext cx="216651" cy="154750"/>
          </a:xfrm>
          <a:prstGeom prst="rect">
            <a:avLst/>
          </a:prstGeom>
        </p:spPr>
      </p:pic>
      <p:cxnSp>
        <p:nvCxnSpPr>
          <p:cNvPr id="12" name="Straight Connector 11"/>
          <p:cNvCxnSpPr/>
          <p:nvPr/>
        </p:nvCxnSpPr>
        <p:spPr>
          <a:xfrm>
            <a:off x="4359982" y="2306843"/>
            <a:ext cx="0" cy="3708000"/>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0" y="6422955"/>
            <a:ext cx="9144000" cy="437555"/>
            <a:chOff x="0" y="6422955"/>
            <a:chExt cx="9144000" cy="437555"/>
          </a:xfrm>
        </p:grpSpPr>
        <p:pic>
          <p:nvPicPr>
            <p:cNvPr id="1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09471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69654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95879" y="2277594"/>
            <a:ext cx="6752244" cy="2862322"/>
          </a:xfrm>
          <a:prstGeom prst="rect">
            <a:avLst/>
          </a:prstGeom>
        </p:spPr>
        <p:txBody>
          <a:bodyPr wrap="square" rtlCol="0">
            <a:spAutoFit/>
          </a:bodyPr>
          <a:lstStyle/>
          <a:p>
            <a:pPr>
              <a:spcAft>
                <a:spcPts val="1800"/>
              </a:spcAft>
            </a:pPr>
            <a:r>
              <a:rPr lang="en-CA" sz="1500" i="1" dirty="0">
                <a:solidFill>
                  <a:schemeClr val="bg1"/>
                </a:solidFill>
                <a:latin typeface="+mj-lt"/>
              </a:rPr>
              <a:t>In the </a:t>
            </a:r>
            <a:r>
              <a:rPr lang="en-CA" sz="1500" i="1" dirty="0" smtClean="0">
                <a:solidFill>
                  <a:schemeClr val="bg1"/>
                </a:solidFill>
                <a:latin typeface="+mj-lt"/>
              </a:rPr>
              <a:t>waterfall </a:t>
            </a:r>
            <a:r>
              <a:rPr lang="en-CA" sz="1500" i="1" dirty="0">
                <a:solidFill>
                  <a:schemeClr val="bg1"/>
                </a:solidFill>
                <a:latin typeface="+mj-lt"/>
              </a:rPr>
              <a:t>model, roles </a:t>
            </a:r>
            <a:r>
              <a:rPr lang="en-CA" sz="1500" i="1" dirty="0" smtClean="0">
                <a:solidFill>
                  <a:schemeClr val="bg1"/>
                </a:solidFill>
                <a:latin typeface="+mj-lt"/>
              </a:rPr>
              <a:t>were built </a:t>
            </a:r>
            <a:r>
              <a:rPr lang="en-CA" sz="1500" i="1" dirty="0">
                <a:solidFill>
                  <a:schemeClr val="bg1"/>
                </a:solidFill>
                <a:latin typeface="+mj-lt"/>
              </a:rPr>
              <a:t>around a step-wise process </a:t>
            </a:r>
            <a:r>
              <a:rPr lang="en-CA" sz="1500" i="1" dirty="0" smtClean="0">
                <a:solidFill>
                  <a:schemeClr val="bg1"/>
                </a:solidFill>
                <a:latin typeface="+mj-lt"/>
              </a:rPr>
              <a:t>that took business </a:t>
            </a:r>
            <a:r>
              <a:rPr lang="en-CA" sz="1500" i="1" dirty="0">
                <a:solidFill>
                  <a:schemeClr val="bg1"/>
                </a:solidFill>
                <a:latin typeface="+mj-lt"/>
              </a:rPr>
              <a:t>requirements, </a:t>
            </a:r>
            <a:r>
              <a:rPr lang="en-CA" sz="1500" i="1" dirty="0" smtClean="0">
                <a:solidFill>
                  <a:schemeClr val="bg1"/>
                </a:solidFill>
                <a:latin typeface="+mj-lt"/>
              </a:rPr>
              <a:t>translated them into </a:t>
            </a:r>
            <a:r>
              <a:rPr lang="en-CA" sz="1500" i="1" dirty="0">
                <a:solidFill>
                  <a:schemeClr val="bg1"/>
                </a:solidFill>
                <a:latin typeface="+mj-lt"/>
              </a:rPr>
              <a:t>coded business functionality, and </a:t>
            </a:r>
            <a:r>
              <a:rPr lang="en-CA" sz="1500" i="1" dirty="0" smtClean="0">
                <a:solidFill>
                  <a:schemeClr val="bg1"/>
                </a:solidFill>
                <a:latin typeface="+mj-lt"/>
              </a:rPr>
              <a:t>directed </a:t>
            </a:r>
            <a:r>
              <a:rPr lang="en-CA" sz="1500" i="1" dirty="0">
                <a:solidFill>
                  <a:schemeClr val="bg1"/>
                </a:solidFill>
                <a:latin typeface="+mj-lt"/>
              </a:rPr>
              <a:t>various actors to deliver and support functionality.</a:t>
            </a:r>
          </a:p>
          <a:p>
            <a:pPr>
              <a:spcAft>
                <a:spcPts val="1800"/>
              </a:spcAft>
            </a:pPr>
            <a:r>
              <a:rPr lang="en-CA" sz="1500" i="1" dirty="0">
                <a:solidFill>
                  <a:schemeClr val="bg1"/>
                </a:solidFill>
                <a:latin typeface="+mj-lt"/>
              </a:rPr>
              <a:t>As organizations move towards continuous service provisioning and away from waterfall planning, traditional roles will fade away.</a:t>
            </a:r>
          </a:p>
          <a:p>
            <a:pPr>
              <a:spcAft>
                <a:spcPts val="1800"/>
              </a:spcAft>
            </a:pPr>
            <a:r>
              <a:rPr lang="en-CA" sz="1500" i="1" dirty="0" smtClean="0">
                <a:solidFill>
                  <a:schemeClr val="bg1"/>
                </a:solidFill>
                <a:latin typeface="+mj-lt"/>
              </a:rPr>
              <a:t>The Infra &amp; Ops roles </a:t>
            </a:r>
            <a:r>
              <a:rPr lang="en-CA" sz="1500" i="1" dirty="0">
                <a:solidFill>
                  <a:schemeClr val="bg1"/>
                </a:solidFill>
                <a:latin typeface="+mj-lt"/>
              </a:rPr>
              <a:t>of the future </a:t>
            </a:r>
            <a:r>
              <a:rPr lang="en-CA" sz="1500" i="1" dirty="0" smtClean="0">
                <a:solidFill>
                  <a:schemeClr val="bg1"/>
                </a:solidFill>
                <a:latin typeface="+mj-lt"/>
              </a:rPr>
              <a:t>are built </a:t>
            </a:r>
            <a:r>
              <a:rPr lang="en-CA" sz="1500" i="1" dirty="0">
                <a:solidFill>
                  <a:schemeClr val="bg1"/>
                </a:solidFill>
                <a:latin typeface="+mj-lt"/>
              </a:rPr>
              <a:t>around configuring, operating, and interoperating technology. </a:t>
            </a:r>
            <a:r>
              <a:rPr lang="en-CA" sz="1500" i="1" dirty="0" smtClean="0">
                <a:solidFill>
                  <a:schemeClr val="bg1"/>
                </a:solidFill>
                <a:latin typeface="+mj-lt"/>
              </a:rPr>
              <a:t>It is a strategic technical </a:t>
            </a:r>
            <a:r>
              <a:rPr lang="en-CA" sz="1500" i="1" dirty="0">
                <a:solidFill>
                  <a:schemeClr val="bg1"/>
                </a:solidFill>
                <a:latin typeface="+mj-lt"/>
              </a:rPr>
              <a:t>play, </a:t>
            </a:r>
            <a:r>
              <a:rPr lang="en-CA" sz="1500" i="1" dirty="0" smtClean="0">
                <a:solidFill>
                  <a:schemeClr val="bg1"/>
                </a:solidFill>
                <a:latin typeface="+mj-lt"/>
              </a:rPr>
              <a:t>supporting the fundamental integration of technology in every business process.</a:t>
            </a:r>
            <a:endParaRPr lang="en-CA" sz="1500" i="1" dirty="0">
              <a:solidFill>
                <a:schemeClr val="bg1"/>
              </a:solidFill>
              <a:latin typeface="+mj-lt"/>
            </a:endParaRPr>
          </a:p>
          <a:p>
            <a:pPr>
              <a:spcAft>
                <a:spcPts val="1800"/>
              </a:spcAft>
            </a:pPr>
            <a:r>
              <a:rPr lang="en-CA" sz="1500" i="1" dirty="0" smtClean="0">
                <a:solidFill>
                  <a:schemeClr val="bg1"/>
                </a:solidFill>
                <a:latin typeface="+mj-lt"/>
              </a:rPr>
              <a:t>It is your </a:t>
            </a:r>
            <a:r>
              <a:rPr lang="en-CA" sz="1500" i="1" dirty="0">
                <a:solidFill>
                  <a:schemeClr val="bg1"/>
                </a:solidFill>
                <a:latin typeface="+mj-lt"/>
              </a:rPr>
              <a:t>job to </a:t>
            </a:r>
            <a:r>
              <a:rPr lang="en-CA" sz="1500" i="1" dirty="0" smtClean="0">
                <a:solidFill>
                  <a:schemeClr val="bg1"/>
                </a:solidFill>
                <a:latin typeface="+mj-lt"/>
              </a:rPr>
              <a:t>acquire the </a:t>
            </a:r>
            <a:r>
              <a:rPr lang="en-CA" sz="1500" i="1" dirty="0">
                <a:solidFill>
                  <a:schemeClr val="bg1"/>
                </a:solidFill>
                <a:latin typeface="+mj-lt"/>
              </a:rPr>
              <a:t>right skills to support </a:t>
            </a:r>
            <a:r>
              <a:rPr lang="en-CA" sz="1500" i="1" dirty="0" smtClean="0">
                <a:solidFill>
                  <a:schemeClr val="bg1"/>
                </a:solidFill>
                <a:latin typeface="+mj-lt"/>
              </a:rPr>
              <a:t>new roles at </a:t>
            </a:r>
            <a:r>
              <a:rPr lang="en-CA" sz="1500" i="1" dirty="0">
                <a:solidFill>
                  <a:schemeClr val="bg1"/>
                </a:solidFill>
                <a:latin typeface="+mj-lt"/>
              </a:rPr>
              <a:t>the right time</a:t>
            </a:r>
            <a:r>
              <a:rPr lang="en-CA" sz="1500" i="1" dirty="0" smtClean="0">
                <a:solidFill>
                  <a:schemeClr val="bg1"/>
                </a:solidFill>
                <a:latin typeface="+mj-lt"/>
              </a:rPr>
              <a:t>.</a:t>
            </a:r>
            <a:endParaRPr lang="en-CA" sz="1500" b="1" i="1" dirty="0" smtClean="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smtClean="0">
                <a:solidFill>
                  <a:schemeClr val="bg1"/>
                </a:solidFill>
              </a:rPr>
              <a:t>Darin Stahl,</a:t>
            </a:r>
          </a:p>
          <a:p>
            <a:pPr algn="r"/>
            <a:r>
              <a:rPr lang="en-CA" sz="1400" i="1" dirty="0" smtClean="0">
                <a:solidFill>
                  <a:schemeClr val="bg1"/>
                </a:solidFill>
              </a:rPr>
              <a:t>Senior Director, Infrastructure &amp; Operations Practice </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5852" y="1654094"/>
            <a:ext cx="7118107" cy="338554"/>
          </a:xfrm>
          <a:prstGeom prst="rect">
            <a:avLst/>
          </a:prstGeom>
        </p:spPr>
        <p:txBody>
          <a:bodyPr wrap="square" rtlCol="0">
            <a:spAutoFit/>
          </a:bodyPr>
          <a:lstStyle/>
          <a:p>
            <a:r>
              <a:rPr lang="en-CA" sz="1600" b="1" dirty="0" smtClean="0">
                <a:solidFill>
                  <a:schemeClr val="bg1"/>
                </a:solidFill>
              </a:rPr>
              <a:t>The future of Infrastructure &amp; Operations is technical.</a:t>
            </a:r>
            <a:endParaRPr lang="en-CA" sz="1600" b="1" dirty="0">
              <a:solidFill>
                <a:schemeClr val="bg1"/>
              </a:solidFill>
            </a:endParaRPr>
          </a:p>
        </p:txBody>
      </p:sp>
      <p:sp>
        <p:nvSpPr>
          <p:cNvPr id="11" name="Rectangle 10"/>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2078839"/>
            <a:ext cx="693419" cy="501622"/>
          </a:xfrm>
          <a:prstGeom prst="rect">
            <a:avLst/>
          </a:prstGeom>
        </p:spPr>
      </p:pic>
      <p:pic>
        <p:nvPicPr>
          <p:cNvPr id="15" name="Picture 109"/>
          <p:cNvPicPr>
            <a:picLocks noChangeAspect="1"/>
          </p:cNvPicPr>
          <p:nvPr/>
        </p:nvPicPr>
        <p:blipFill>
          <a:blip r:embed="rId3"/>
          <a:stretch>
            <a:fillRect/>
          </a:stretch>
        </p:blipFill>
        <p:spPr>
          <a:xfrm>
            <a:off x="7948123" y="4666678"/>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 </a:t>
            </a:r>
            <a:r>
              <a:rPr lang="en-US" dirty="0"/>
              <a:t>Infrastructure &amp; Operations </a:t>
            </a:r>
            <a:r>
              <a:rPr lang="en-US" dirty="0" smtClean="0"/>
              <a:t>Leaders</a:t>
            </a:r>
            <a:endParaRPr lang="en-US" dirty="0"/>
          </a:p>
          <a:p>
            <a:r>
              <a:rPr lang="en-US" dirty="0" smtClean="0"/>
              <a:t> Chief Technology Officers </a:t>
            </a:r>
          </a:p>
          <a:p>
            <a:r>
              <a:rPr lang="en-US" dirty="0"/>
              <a:t> </a:t>
            </a:r>
            <a:r>
              <a:rPr lang="en-US" dirty="0" smtClean="0"/>
              <a:t>Chief Information Officers</a:t>
            </a:r>
          </a:p>
          <a:p>
            <a:pPr marL="0" indent="0">
              <a:buNone/>
            </a:pPr>
            <a:endParaRPr lang="en-US" dirty="0"/>
          </a:p>
        </p:txBody>
      </p:sp>
      <p:sp>
        <p:nvSpPr>
          <p:cNvPr id="14" name="Text Placeholder 13"/>
          <p:cNvSpPr>
            <a:spLocks noGrp="1"/>
          </p:cNvSpPr>
          <p:nvPr>
            <p:ph type="body" sz="quarter" idx="26"/>
          </p:nvPr>
        </p:nvSpPr>
        <p:spPr/>
        <p:txBody>
          <a:bodyPr/>
          <a:lstStyle/>
          <a:p>
            <a:pPr marL="216000" indent="-216000"/>
            <a:r>
              <a:rPr lang="en-US" dirty="0" smtClean="0"/>
              <a:t>Plan </a:t>
            </a:r>
            <a:r>
              <a:rPr lang="en-US" dirty="0"/>
              <a:t>to acquire technical skills needed to support your organization in a future state.</a:t>
            </a:r>
          </a:p>
          <a:p>
            <a:pPr marL="216000" indent="-216000"/>
            <a:r>
              <a:rPr lang="en-US" dirty="0" smtClean="0"/>
              <a:t>Develop </a:t>
            </a:r>
            <a:r>
              <a:rPr lang="en-US" dirty="0"/>
              <a:t>roles that leverage these skills.</a:t>
            </a:r>
          </a:p>
        </p:txBody>
      </p:sp>
      <p:sp>
        <p:nvSpPr>
          <p:cNvPr id="15" name="Text Placeholder 14"/>
          <p:cNvSpPr>
            <a:spLocks noGrp="1"/>
          </p:cNvSpPr>
          <p:nvPr>
            <p:ph type="body" sz="quarter" idx="27"/>
          </p:nvPr>
        </p:nvSpPr>
        <p:spPr/>
        <p:txBody>
          <a:bodyPr/>
          <a:lstStyle/>
          <a:p>
            <a:r>
              <a:rPr lang="en-US" dirty="0" smtClean="0"/>
              <a:t> Infrastructure &amp; Operations Line Managers</a:t>
            </a:r>
          </a:p>
          <a:p>
            <a:r>
              <a:rPr lang="en-US" dirty="0" smtClean="0"/>
              <a:t> Chief Human Resources Officers</a:t>
            </a:r>
          </a:p>
          <a:p>
            <a:r>
              <a:rPr lang="en-US" dirty="0"/>
              <a:t> </a:t>
            </a:r>
            <a:r>
              <a:rPr lang="en-US" dirty="0" smtClean="0"/>
              <a:t>Infrastructure &amp; Operations Staff</a:t>
            </a:r>
            <a:endParaRPr lang="en-US" dirty="0"/>
          </a:p>
        </p:txBody>
      </p:sp>
      <p:sp>
        <p:nvSpPr>
          <p:cNvPr id="16" name="Text Placeholder 15"/>
          <p:cNvSpPr>
            <a:spLocks noGrp="1"/>
          </p:cNvSpPr>
          <p:nvPr>
            <p:ph type="body" sz="quarter" idx="28"/>
          </p:nvPr>
        </p:nvSpPr>
        <p:spPr/>
        <p:txBody>
          <a:bodyPr/>
          <a:lstStyle/>
          <a:p>
            <a:pPr marL="216000" indent="-216000"/>
            <a:r>
              <a:rPr lang="en-US" dirty="0" smtClean="0"/>
              <a:t>Understand how a changing technology environment will change Infrastructure &amp; Operations roles.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7" y="1535364"/>
            <a:ext cx="4824337" cy="931611"/>
          </a:xfrm>
        </p:spPr>
        <p:txBody>
          <a:bodyPr/>
          <a:lstStyle/>
          <a:p>
            <a:r>
              <a:rPr lang="en-US" dirty="0" smtClean="0"/>
              <a:t>Infrastructure &amp; operations (I&amp;O) is changing rapidly. It’s a constant challenge to find the right skills to support the next new technology, while at the same time maintaining the skills in house that allow you to support your existing platforms.</a:t>
            </a:r>
            <a:endParaRPr lang="en-US" dirty="0"/>
          </a:p>
        </p:txBody>
      </p:sp>
      <p:sp>
        <p:nvSpPr>
          <p:cNvPr id="4" name="Text Placeholder 3"/>
          <p:cNvSpPr>
            <a:spLocks noGrp="1"/>
          </p:cNvSpPr>
          <p:nvPr>
            <p:ph type="body" sz="quarter" idx="11"/>
          </p:nvPr>
        </p:nvSpPr>
        <p:spPr/>
        <p:txBody>
          <a:bodyPr/>
          <a:lstStyle/>
          <a:p>
            <a:r>
              <a:rPr lang="en-CA" dirty="0" smtClean="0"/>
              <a:t>A lack of clarity around required skills makes finding the right skills difficult, and it’s </a:t>
            </a:r>
            <a:r>
              <a:rPr lang="en-US" dirty="0" smtClean="0"/>
              <a:t>not clear whether you should train, hire, contract, or outsource to address gaps.</a:t>
            </a:r>
          </a:p>
          <a:p>
            <a:r>
              <a:rPr lang="en-US" dirty="0" smtClean="0"/>
              <a:t>You need to keep up with changes and new strategy while continuing to support your existing environment.</a:t>
            </a:r>
          </a:p>
        </p:txBody>
      </p:sp>
      <p:sp>
        <p:nvSpPr>
          <p:cNvPr id="5" name="Text Placeholder 4"/>
          <p:cNvSpPr>
            <a:spLocks noGrp="1"/>
          </p:cNvSpPr>
          <p:nvPr>
            <p:ph type="body" sz="quarter" idx="12"/>
          </p:nvPr>
        </p:nvSpPr>
        <p:spPr>
          <a:xfrm>
            <a:off x="255868" y="4512653"/>
            <a:ext cx="8623607" cy="1674787"/>
          </a:xfrm>
        </p:spPr>
        <p:txBody>
          <a:bodyPr/>
          <a:lstStyle/>
          <a:p>
            <a:r>
              <a:rPr lang="en-US" dirty="0" smtClean="0">
                <a:solidFill>
                  <a:srgbClr val="333333"/>
                </a:solidFill>
              </a:rPr>
              <a:t>Actively plan </a:t>
            </a:r>
            <a:r>
              <a:rPr lang="en-US" dirty="0">
                <a:solidFill>
                  <a:srgbClr val="333333"/>
                </a:solidFill>
              </a:rPr>
              <a:t>to acquire needed skills in order to rapidly enable and integrate new business demands </a:t>
            </a:r>
            <a:r>
              <a:rPr lang="en-US" dirty="0"/>
              <a:t>while still managing </a:t>
            </a:r>
            <a:r>
              <a:rPr lang="en-US" dirty="0">
                <a:solidFill>
                  <a:srgbClr val="333333"/>
                </a:solidFill>
              </a:rPr>
              <a:t>legacy workloads. </a:t>
            </a:r>
            <a:endParaRPr lang="en-CA" dirty="0"/>
          </a:p>
          <a:p>
            <a:r>
              <a:rPr lang="en-US" dirty="0" smtClean="0"/>
              <a:t>Begin by identifying your future state. Identify </a:t>
            </a:r>
            <a:r>
              <a:rPr lang="en-CA" dirty="0" smtClean="0"/>
              <a:t>needed </a:t>
            </a:r>
            <a:r>
              <a:rPr lang="en-CA" dirty="0"/>
              <a:t>skills in the organization to support </a:t>
            </a:r>
            <a:r>
              <a:rPr lang="en-CA" dirty="0" smtClean="0"/>
              <a:t>planned projects </a:t>
            </a:r>
            <a:r>
              <a:rPr lang="en-CA" dirty="0"/>
              <a:t>and initiatives, and to mitigate </a:t>
            </a:r>
            <a:r>
              <a:rPr lang="en-CA" dirty="0" smtClean="0"/>
              <a:t>skills-related risks</a:t>
            </a:r>
            <a:r>
              <a:rPr lang="en-CA" dirty="0"/>
              <a:t>.</a:t>
            </a:r>
          </a:p>
          <a:p>
            <a:pPr lvl="0"/>
            <a:r>
              <a:rPr lang="en-US" dirty="0"/>
              <a:t>Leverage your infrastructure roadmap and cloud strategy to identify needed skills in your future state environment</a:t>
            </a:r>
            <a:r>
              <a:rPr lang="en-US" dirty="0" smtClean="0"/>
              <a:t>.</a:t>
            </a:r>
          </a:p>
          <a:p>
            <a:pPr lvl="0"/>
            <a:r>
              <a:rPr lang="en-US" dirty="0" smtClean="0"/>
              <a:t>Decide how you’ll acquire needed skills based on the characteristics of need for each skill.</a:t>
            </a:r>
            <a:endParaRPr lang="en-CA" dirty="0"/>
          </a:p>
          <a:p>
            <a:r>
              <a:rPr lang="en-US" dirty="0" smtClean="0"/>
              <a:t>Communicate the change and create a plan of action for the skills transformation.</a:t>
            </a:r>
          </a:p>
        </p:txBody>
      </p:sp>
      <p:sp>
        <p:nvSpPr>
          <p:cNvPr id="6" name="Text Placeholder 5"/>
          <p:cNvSpPr>
            <a:spLocks noGrp="1"/>
          </p:cNvSpPr>
          <p:nvPr>
            <p:ph type="body" sz="quarter" idx="13"/>
          </p:nvPr>
        </p:nvSpPr>
        <p:spPr>
          <a:xfrm>
            <a:off x="5425441" y="1543376"/>
            <a:ext cx="3368040" cy="2523241"/>
          </a:xfrm>
        </p:spPr>
        <p:txBody>
          <a:bodyPr/>
          <a:lstStyle/>
          <a:p>
            <a:pPr marL="228600" indent="-228600">
              <a:spcBef>
                <a:spcPts val="600"/>
              </a:spcBef>
              <a:spcAft>
                <a:spcPts val="600"/>
              </a:spcAft>
              <a:buSzPct val="100000"/>
              <a:buFont typeface="+mj-lt"/>
              <a:buAutoNum type="arabicPeriod"/>
            </a:pPr>
            <a:r>
              <a:rPr lang="en-US" b="1" dirty="0" smtClean="0"/>
              <a:t>Hybrid and consolidated infrastructure are the new normal,</a:t>
            </a:r>
            <a:r>
              <a:rPr lang="en-US" dirty="0" smtClean="0"/>
              <a:t> with data flows and services across multiple environments. </a:t>
            </a:r>
          </a:p>
          <a:p>
            <a:pPr marL="228600" indent="-228600">
              <a:spcBef>
                <a:spcPts val="600"/>
              </a:spcBef>
              <a:spcAft>
                <a:spcPts val="600"/>
              </a:spcAft>
              <a:buSzPct val="100000"/>
              <a:buFont typeface="+mj-lt"/>
              <a:buAutoNum type="arabicPeriod"/>
            </a:pPr>
            <a:r>
              <a:rPr lang="en-US" b="1" dirty="0" smtClean="0"/>
              <a:t>Enabling and integrating services for the business</a:t>
            </a:r>
            <a:r>
              <a:rPr lang="en-US" dirty="0" smtClean="0"/>
              <a:t> – in other words, acting as a service broker – requires technical competence at all levels of the Infra &amp; Ops organization.</a:t>
            </a:r>
          </a:p>
          <a:p>
            <a:pPr marL="228600" indent="-228600">
              <a:spcBef>
                <a:spcPts val="600"/>
              </a:spcBef>
              <a:spcAft>
                <a:spcPts val="600"/>
              </a:spcAft>
              <a:buSzPct val="100000"/>
              <a:buFont typeface="+mj-lt"/>
              <a:buAutoNum type="arabicPeriod"/>
            </a:pPr>
            <a:r>
              <a:rPr lang="en-US" b="1" dirty="0" smtClean="0">
                <a:solidFill>
                  <a:srgbClr val="333333"/>
                </a:solidFill>
              </a:rPr>
              <a:t>Take the strategic view </a:t>
            </a:r>
            <a:r>
              <a:rPr lang="en-US" dirty="0" smtClean="0">
                <a:solidFill>
                  <a:srgbClr val="333333"/>
                </a:solidFill>
              </a:rPr>
              <a:t>– looking only as far as the needs of the next project will lead to a constant skills shortage with no plan to </a:t>
            </a:r>
            <a:r>
              <a:rPr lang="en-US" dirty="0" smtClean="0"/>
              <a:t>for it to be addressed</a:t>
            </a:r>
            <a:r>
              <a:rPr lang="en-US" dirty="0" smtClean="0">
                <a:solidFill>
                  <a:srgbClr val="333333"/>
                </a:solidFill>
              </a:rPr>
              <a:t>.</a:t>
            </a:r>
            <a:endParaRPr lang="en-US" b="1" dirty="0" smtClean="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Mounting </a:t>
            </a:r>
            <a:r>
              <a:rPr lang="en-CA" dirty="0" smtClean="0"/>
              <a:t>business and technological </a:t>
            </a:r>
            <a:r>
              <a:rPr lang="en-CA" dirty="0"/>
              <a:t>pressures are transforming the skills you need to manage your </a:t>
            </a:r>
            <a:r>
              <a:rPr lang="en-CA" dirty="0" smtClean="0"/>
              <a:t>environment</a:t>
            </a:r>
            <a:endParaRPr lang="en-CA" dirty="0"/>
          </a:p>
        </p:txBody>
      </p:sp>
      <p:sp>
        <p:nvSpPr>
          <p:cNvPr id="8" name="Isosceles Triangle 11"/>
          <p:cNvSpPr/>
          <p:nvPr/>
        </p:nvSpPr>
        <p:spPr>
          <a:xfrm>
            <a:off x="488775" y="2152253"/>
            <a:ext cx="1402775" cy="3984967"/>
          </a:xfrm>
          <a:prstGeom prst="triangle">
            <a:avLst>
              <a:gd name="adj" fmla="val 5148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ectangle 13"/>
          <p:cNvSpPr/>
          <p:nvPr/>
        </p:nvSpPr>
        <p:spPr>
          <a:xfrm>
            <a:off x="450675" y="1693140"/>
            <a:ext cx="1512000" cy="45911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bg1"/>
                </a:solidFill>
              </a:rPr>
              <a:t>A VUCA </a:t>
            </a:r>
            <a:r>
              <a:rPr lang="en-CA" sz="1400" b="1" dirty="0" smtClean="0">
                <a:solidFill>
                  <a:schemeClr val="bg1"/>
                </a:solidFill>
              </a:rPr>
              <a:t>world</a:t>
            </a:r>
            <a:endParaRPr lang="en-CA" sz="1400" b="1" dirty="0">
              <a:solidFill>
                <a:schemeClr val="tx1"/>
              </a:solidFill>
            </a:endParaRPr>
          </a:p>
        </p:txBody>
      </p:sp>
      <p:sp>
        <p:nvSpPr>
          <p:cNvPr id="10" name="Rectangle 8"/>
          <p:cNvSpPr/>
          <p:nvPr/>
        </p:nvSpPr>
        <p:spPr>
          <a:xfrm>
            <a:off x="316079" y="3006389"/>
            <a:ext cx="1766454" cy="2428056"/>
          </a:xfrm>
          <a:prstGeom prst="rect">
            <a:avLst/>
          </a:prstGeom>
          <a:solidFill>
            <a:srgbClr val="DCDAC2"/>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CA" sz="1400" dirty="0" smtClean="0">
                <a:solidFill>
                  <a:schemeClr val="tx1"/>
                </a:solidFill>
              </a:rPr>
              <a:t>The skills required </a:t>
            </a:r>
            <a:r>
              <a:rPr lang="en-CA" sz="1400" dirty="0">
                <a:solidFill>
                  <a:schemeClr val="tx1"/>
                </a:solidFill>
              </a:rPr>
              <a:t>for organizational success will constantly change to adapt to a world that </a:t>
            </a:r>
            <a:r>
              <a:rPr lang="en-CA" sz="1400" dirty="0" smtClean="0">
                <a:solidFill>
                  <a:schemeClr val="tx1"/>
                </a:solidFill>
              </a:rPr>
              <a:t>is: </a:t>
            </a:r>
          </a:p>
          <a:p>
            <a:pPr marL="93663" indent="-93663">
              <a:buFont typeface="Arial" panose="020B0604020202020204" pitchFamily="34" charset="0"/>
              <a:buChar char="•"/>
            </a:pPr>
            <a:r>
              <a:rPr lang="en-CA" sz="1400" b="1" dirty="0" smtClean="0">
                <a:solidFill>
                  <a:schemeClr val="tx1"/>
                </a:solidFill>
              </a:rPr>
              <a:t>V</a:t>
            </a:r>
            <a:r>
              <a:rPr lang="en-CA" sz="1400" dirty="0" smtClean="0">
                <a:solidFill>
                  <a:schemeClr val="tx1"/>
                </a:solidFill>
              </a:rPr>
              <a:t>olatile</a:t>
            </a:r>
            <a:endParaRPr lang="en-CA" sz="1400" dirty="0"/>
          </a:p>
          <a:p>
            <a:pPr marL="93663" indent="-93663">
              <a:buFont typeface="Arial" panose="020B0604020202020204" pitchFamily="34" charset="0"/>
              <a:buChar char="•"/>
            </a:pPr>
            <a:r>
              <a:rPr lang="en-CA" sz="1400" b="1" dirty="0">
                <a:solidFill>
                  <a:schemeClr val="tx1"/>
                </a:solidFill>
              </a:rPr>
              <a:t>U</a:t>
            </a:r>
            <a:r>
              <a:rPr lang="en-CA" sz="1400" dirty="0">
                <a:solidFill>
                  <a:schemeClr val="tx1"/>
                </a:solidFill>
              </a:rPr>
              <a:t>ncertain</a:t>
            </a:r>
            <a:endParaRPr lang="en-CA" sz="1400" dirty="0"/>
          </a:p>
          <a:p>
            <a:pPr marL="93663" indent="-93663">
              <a:buFont typeface="Arial" panose="020B0604020202020204" pitchFamily="34" charset="0"/>
              <a:buChar char="•"/>
            </a:pPr>
            <a:r>
              <a:rPr lang="en-CA" sz="1400" b="1" dirty="0">
                <a:solidFill>
                  <a:schemeClr val="tx1"/>
                </a:solidFill>
              </a:rPr>
              <a:t>C</a:t>
            </a:r>
            <a:r>
              <a:rPr lang="en-CA" sz="1400" dirty="0">
                <a:solidFill>
                  <a:schemeClr val="tx1"/>
                </a:solidFill>
              </a:rPr>
              <a:t>omplex</a:t>
            </a:r>
            <a:endParaRPr lang="en-CA" sz="1400" dirty="0"/>
          </a:p>
          <a:p>
            <a:pPr indent="-93663">
              <a:spcAft>
                <a:spcPts val="600"/>
              </a:spcAft>
              <a:buFont typeface="Arial" panose="020B0604020202020204" pitchFamily="34" charset="0"/>
              <a:buChar char="•"/>
            </a:pPr>
            <a:r>
              <a:rPr lang="en-CA" sz="1400" b="1" dirty="0" smtClean="0">
                <a:solidFill>
                  <a:schemeClr val="tx1"/>
                </a:solidFill>
              </a:rPr>
              <a:t>A</a:t>
            </a:r>
            <a:r>
              <a:rPr lang="en-CA" sz="1400" dirty="0" smtClean="0">
                <a:solidFill>
                  <a:schemeClr val="tx1"/>
                </a:solidFill>
              </a:rPr>
              <a:t>mbiguous</a:t>
            </a:r>
            <a:endParaRPr lang="en-CA" sz="14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8386" y="4323424"/>
            <a:ext cx="618656" cy="583693"/>
          </a:xfrm>
          <a:prstGeom prst="rect">
            <a:avLst/>
          </a:prstGeom>
        </p:spPr>
      </p:pic>
      <p:sp>
        <p:nvSpPr>
          <p:cNvPr id="12" name="Right Arrow 11"/>
          <p:cNvSpPr/>
          <p:nvPr/>
        </p:nvSpPr>
        <p:spPr>
          <a:xfrm>
            <a:off x="2219384" y="1735597"/>
            <a:ext cx="961217" cy="449119"/>
          </a:xfrm>
          <a:prstGeom prst="rightArrow">
            <a:avLst/>
          </a:prstGeom>
          <a:solidFill>
            <a:srgbClr val="213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1" name="Rectangle 13"/>
          <p:cNvSpPr/>
          <p:nvPr/>
        </p:nvSpPr>
        <p:spPr>
          <a:xfrm>
            <a:off x="3425249" y="1636387"/>
            <a:ext cx="1751554" cy="64754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Increased rate of strategy shifts</a:t>
            </a:r>
            <a:endParaRPr lang="en-CA" sz="1400" b="1" dirty="0">
              <a:solidFill>
                <a:schemeClr val="tx1"/>
              </a:solidFill>
            </a:endParaRPr>
          </a:p>
        </p:txBody>
      </p:sp>
      <p:sp>
        <p:nvSpPr>
          <p:cNvPr id="62" name="Right Arrow 61"/>
          <p:cNvSpPr/>
          <p:nvPr/>
        </p:nvSpPr>
        <p:spPr>
          <a:xfrm>
            <a:off x="5421451" y="1735597"/>
            <a:ext cx="961217" cy="449119"/>
          </a:xfrm>
          <a:prstGeom prst="rightArrow">
            <a:avLst/>
          </a:prstGeom>
          <a:solidFill>
            <a:srgbClr val="213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3" name="Rectangle 13"/>
          <p:cNvSpPr/>
          <p:nvPr/>
        </p:nvSpPr>
        <p:spPr>
          <a:xfrm>
            <a:off x="6675434" y="1583270"/>
            <a:ext cx="2010950" cy="7537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Increased rate of technological change in the enterprise</a:t>
            </a:r>
            <a:endParaRPr lang="en-CA" sz="1400" b="1" dirty="0">
              <a:solidFill>
                <a:schemeClr val="tx1"/>
              </a:solidFill>
            </a:endParaRPr>
          </a:p>
        </p:txBody>
      </p:sp>
      <p:sp>
        <p:nvSpPr>
          <p:cNvPr id="68" name="Rectangle 67"/>
          <p:cNvSpPr/>
          <p:nvPr/>
        </p:nvSpPr>
        <p:spPr>
          <a:xfrm>
            <a:off x="6257448" y="2582401"/>
            <a:ext cx="2515078" cy="3262432"/>
          </a:xfrm>
          <a:prstGeom prst="rect">
            <a:avLst/>
          </a:prstGeom>
        </p:spPr>
        <p:txBody>
          <a:bodyPr wrap="square">
            <a:spAutoFit/>
          </a:bodyPr>
          <a:lstStyle/>
          <a:p>
            <a:pPr marL="285750" indent="-285750">
              <a:spcAft>
                <a:spcPts val="600"/>
              </a:spcAft>
              <a:buFont typeface="Arial" panose="020B0604020202020204" pitchFamily="34" charset="0"/>
              <a:buChar char="•"/>
            </a:pPr>
            <a:r>
              <a:rPr lang="en-CA" sz="1400" dirty="0" smtClean="0"/>
              <a:t>Infrastructure must react and redeploy faster to keep up with business needs.</a:t>
            </a:r>
          </a:p>
          <a:p>
            <a:pPr marL="285750" indent="-285750">
              <a:spcAft>
                <a:spcPts val="600"/>
              </a:spcAft>
              <a:buFont typeface="Arial" panose="020B0604020202020204" pitchFamily="34" charset="0"/>
              <a:buChar char="•"/>
            </a:pPr>
            <a:r>
              <a:rPr lang="en-CA" sz="1400" dirty="0"/>
              <a:t>Hybrid </a:t>
            </a:r>
            <a:r>
              <a:rPr lang="en-CA" sz="1400" dirty="0" smtClean="0"/>
              <a:t>infrastructure </a:t>
            </a:r>
            <a:r>
              <a:rPr lang="en-CA" sz="1400" dirty="0"/>
              <a:t>is the new normal, with data and processes spanning multiple environments.</a:t>
            </a:r>
          </a:p>
          <a:p>
            <a:pPr marL="285750" indent="-285750">
              <a:spcAft>
                <a:spcPts val="600"/>
              </a:spcAft>
              <a:buFont typeface="Arial" panose="020B0604020202020204" pitchFamily="34" charset="0"/>
              <a:buChar char="•"/>
            </a:pPr>
            <a:r>
              <a:rPr lang="en-CA" sz="1400" dirty="0" smtClean="0"/>
              <a:t>Technical coordination is required to ensure teams can work at “the speed of need” while maintaining appropriate controls and accountability.</a:t>
            </a:r>
            <a:endParaRPr lang="en-CA" sz="1400" dirty="0"/>
          </a:p>
        </p:txBody>
      </p:sp>
      <p:sp>
        <p:nvSpPr>
          <p:cNvPr id="3" name="Rectangle 2"/>
          <p:cNvSpPr/>
          <p:nvPr/>
        </p:nvSpPr>
        <p:spPr>
          <a:xfrm>
            <a:off x="2698908" y="2589201"/>
            <a:ext cx="3138663" cy="3262432"/>
          </a:xfrm>
          <a:prstGeom prst="rect">
            <a:avLst/>
          </a:prstGeom>
        </p:spPr>
        <p:txBody>
          <a:bodyPr wrap="square">
            <a:spAutoFit/>
          </a:bodyPr>
          <a:lstStyle/>
          <a:p>
            <a:pPr marL="171450" indent="-171450">
              <a:spcAft>
                <a:spcPts val="600"/>
              </a:spcAft>
              <a:buFont typeface="Arial" panose="020B0604020202020204" pitchFamily="34" charset="0"/>
              <a:buChar char="•"/>
            </a:pPr>
            <a:r>
              <a:rPr lang="en-CA" sz="1400" dirty="0"/>
              <a:t>Business strategy must adapt rapidly to keep pace with changes in the business </a:t>
            </a:r>
            <a:r>
              <a:rPr lang="en-CA" sz="1400" dirty="0" smtClean="0"/>
              <a:t>environment.</a:t>
            </a:r>
          </a:p>
          <a:p>
            <a:pPr marL="171450" indent="-171450">
              <a:spcAft>
                <a:spcPts val="600"/>
              </a:spcAft>
              <a:buFont typeface="Arial" panose="020B0604020202020204" pitchFamily="34" charset="0"/>
              <a:buChar char="•"/>
            </a:pPr>
            <a:r>
              <a:rPr lang="en-CA" sz="1400" dirty="0" smtClean="0"/>
              <a:t>Organizational skills must be sufficiently flexible to support rapid change, and there must be processes in place to acquire needed skills.</a:t>
            </a:r>
            <a:endParaRPr lang="en-CA" sz="1400" dirty="0"/>
          </a:p>
          <a:p>
            <a:pPr marL="171450" indent="-171450">
              <a:spcAft>
                <a:spcPts val="600"/>
              </a:spcAft>
              <a:buFont typeface="Arial" panose="020B0604020202020204" pitchFamily="34" charset="0"/>
              <a:buChar char="•"/>
            </a:pPr>
            <a:r>
              <a:rPr lang="en-US" sz="1400" dirty="0" smtClean="0"/>
              <a:t>Proactively combat </a:t>
            </a:r>
            <a:r>
              <a:rPr lang="en-US" sz="1400" dirty="0"/>
              <a:t>the projected gap to avoid business interruption or a lag in </a:t>
            </a:r>
            <a:r>
              <a:rPr lang="en-US" sz="1400" dirty="0" smtClean="0"/>
              <a:t>productivity by placing greater </a:t>
            </a:r>
            <a:r>
              <a:rPr lang="en-US" sz="1400" dirty="0"/>
              <a:t>focus on key skills aligned with organizational goals to allow for targeted development </a:t>
            </a:r>
            <a:r>
              <a:rPr lang="en-US" sz="1400" dirty="0" smtClean="0"/>
              <a:t>efforts.</a:t>
            </a:r>
            <a:endParaRPr lang="en-US" sz="1200" dirty="0"/>
          </a:p>
        </p:txBody>
      </p:sp>
      <p:cxnSp>
        <p:nvCxnSpPr>
          <p:cNvPr id="5" name="Straight Connector 4"/>
          <p:cNvCxnSpPr/>
          <p:nvPr/>
        </p:nvCxnSpPr>
        <p:spPr>
          <a:xfrm>
            <a:off x="6047509" y="2589201"/>
            <a:ext cx="0" cy="3548019"/>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488969" y="2549414"/>
            <a:ext cx="0" cy="3548019"/>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826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Operating processes in your new environment will change and will be served by new skills</a:t>
            </a:r>
            <a:endParaRPr lang="en-CA" dirty="0"/>
          </a:p>
        </p:txBody>
      </p:sp>
      <p:grpSp>
        <p:nvGrpSpPr>
          <p:cNvPr id="41" name="Group 40"/>
          <p:cNvGrpSpPr/>
          <p:nvPr/>
        </p:nvGrpSpPr>
        <p:grpSpPr>
          <a:xfrm>
            <a:off x="335014" y="3008103"/>
            <a:ext cx="2756434" cy="3422022"/>
            <a:chOff x="372348" y="2765358"/>
            <a:chExt cx="2756434" cy="3422022"/>
          </a:xfrm>
        </p:grpSpPr>
        <p:sp>
          <p:nvSpPr>
            <p:cNvPr id="4" name="Right Arrow 3"/>
            <p:cNvSpPr/>
            <p:nvPr/>
          </p:nvSpPr>
          <p:spPr>
            <a:xfrm rot="5400000">
              <a:off x="251819" y="4102847"/>
              <a:ext cx="2984258" cy="550718"/>
            </a:xfrm>
            <a:prstGeom prst="rightArrow">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p:cNvSpPr/>
            <p:nvPr/>
          </p:nvSpPr>
          <p:spPr>
            <a:xfrm>
              <a:off x="385580" y="2765358"/>
              <a:ext cx="2743201" cy="48357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Identify CPU requirements for a virtual machine</a:t>
              </a:r>
              <a:endParaRPr lang="en-CA" sz="1200" dirty="0"/>
            </a:p>
          </p:txBody>
        </p:sp>
        <p:sp>
          <p:nvSpPr>
            <p:cNvPr id="17" name="Rectangle 16"/>
            <p:cNvSpPr/>
            <p:nvPr/>
          </p:nvSpPr>
          <p:spPr>
            <a:xfrm>
              <a:off x="385581" y="3286737"/>
              <a:ext cx="2743201" cy="326746"/>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Calculate VM memory requirements</a:t>
              </a:r>
              <a:endParaRPr lang="en-CA" sz="1200" dirty="0"/>
            </a:p>
          </p:txBody>
        </p:sp>
        <p:sp>
          <p:nvSpPr>
            <p:cNvPr id="22" name="Rectangle 21"/>
            <p:cNvSpPr/>
            <p:nvPr/>
          </p:nvSpPr>
          <p:spPr>
            <a:xfrm>
              <a:off x="385581" y="3672238"/>
              <a:ext cx="2743201" cy="326746"/>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Configure the floppy drive for a VM</a:t>
              </a:r>
              <a:endParaRPr lang="en-CA" sz="1200" dirty="0"/>
            </a:p>
          </p:txBody>
        </p:sp>
        <p:sp>
          <p:nvSpPr>
            <p:cNvPr id="23" name="Rectangle 22"/>
            <p:cNvSpPr/>
            <p:nvPr/>
          </p:nvSpPr>
          <p:spPr>
            <a:xfrm>
              <a:off x="385581" y="4057739"/>
              <a:ext cx="2743201" cy="326746"/>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Configure IDE devices for a VM</a:t>
              </a:r>
              <a:endParaRPr lang="en-CA" sz="1200" dirty="0"/>
            </a:p>
          </p:txBody>
        </p:sp>
        <p:sp>
          <p:nvSpPr>
            <p:cNvPr id="24" name="Rectangle 23"/>
            <p:cNvSpPr/>
            <p:nvPr/>
          </p:nvSpPr>
          <p:spPr>
            <a:xfrm>
              <a:off x="385581" y="4443241"/>
              <a:ext cx="2743201" cy="326746"/>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Configure SCSI adapters for a VM</a:t>
              </a:r>
              <a:endParaRPr lang="en-CA" sz="1200" dirty="0"/>
            </a:p>
          </p:txBody>
        </p:sp>
        <p:sp>
          <p:nvSpPr>
            <p:cNvPr id="25" name="Rectangle 24"/>
            <p:cNvSpPr/>
            <p:nvPr/>
          </p:nvSpPr>
          <p:spPr>
            <a:xfrm>
              <a:off x="372348" y="4828743"/>
              <a:ext cx="2743201" cy="326746"/>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Configure network adapters for a VM</a:t>
              </a:r>
              <a:endParaRPr lang="en-CA" sz="1200" dirty="0"/>
            </a:p>
          </p:txBody>
        </p:sp>
        <p:sp>
          <p:nvSpPr>
            <p:cNvPr id="26" name="Rectangle 25"/>
            <p:cNvSpPr/>
            <p:nvPr/>
          </p:nvSpPr>
          <p:spPr>
            <a:xfrm>
              <a:off x="372348" y="5214244"/>
              <a:ext cx="2743201" cy="48357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Configure VM priority for host CPU resources</a:t>
              </a:r>
              <a:endParaRPr lang="en-CA" sz="1200" dirty="0"/>
            </a:p>
          </p:txBody>
        </p:sp>
        <p:sp>
          <p:nvSpPr>
            <p:cNvPr id="32" name="Flowchart: Terminator 31"/>
            <p:cNvSpPr/>
            <p:nvPr/>
          </p:nvSpPr>
          <p:spPr>
            <a:xfrm>
              <a:off x="979424" y="5783111"/>
              <a:ext cx="1555512" cy="404269"/>
            </a:xfrm>
            <a:prstGeom prst="flowChartTerminator">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Server is live</a:t>
              </a:r>
              <a:endParaRPr lang="en-CA" sz="1200" dirty="0"/>
            </a:p>
          </p:txBody>
        </p:sp>
      </p:grpSp>
      <p:grpSp>
        <p:nvGrpSpPr>
          <p:cNvPr id="40" name="Group 39"/>
          <p:cNvGrpSpPr/>
          <p:nvPr/>
        </p:nvGrpSpPr>
        <p:grpSpPr>
          <a:xfrm>
            <a:off x="6049874" y="2987544"/>
            <a:ext cx="2743201" cy="3412565"/>
            <a:chOff x="6042631" y="2744799"/>
            <a:chExt cx="2743201" cy="3412565"/>
          </a:xfrm>
        </p:grpSpPr>
        <p:sp>
          <p:nvSpPr>
            <p:cNvPr id="16" name="Right Arrow 15"/>
            <p:cNvSpPr/>
            <p:nvPr/>
          </p:nvSpPr>
          <p:spPr>
            <a:xfrm rot="5400000">
              <a:off x="5854735" y="4035482"/>
              <a:ext cx="3118992" cy="550718"/>
            </a:xfrm>
            <a:prstGeom prst="rightArrow">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p:nvSpPr>
          <p:spPr>
            <a:xfrm>
              <a:off x="6042631" y="2744799"/>
              <a:ext cx="2743201" cy="48357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SDI code development and review, version control, build status, etc.</a:t>
              </a:r>
              <a:endParaRPr lang="en-CA" sz="1200" dirty="0"/>
            </a:p>
          </p:txBody>
        </p:sp>
        <p:sp>
          <p:nvSpPr>
            <p:cNvPr id="20" name="Rectangle 19"/>
            <p:cNvSpPr/>
            <p:nvPr/>
          </p:nvSpPr>
          <p:spPr>
            <a:xfrm>
              <a:off x="6042631" y="3264054"/>
              <a:ext cx="2743201" cy="48357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Identify software and specifications for the instance you want to use</a:t>
              </a:r>
              <a:endParaRPr lang="en-CA" sz="1200" dirty="0"/>
            </a:p>
          </p:txBody>
        </p:sp>
        <p:sp>
          <p:nvSpPr>
            <p:cNvPr id="27" name="Rectangle 26"/>
            <p:cNvSpPr/>
            <p:nvPr/>
          </p:nvSpPr>
          <p:spPr>
            <a:xfrm>
              <a:off x="6042631" y="3783309"/>
              <a:ext cx="2743201" cy="462222"/>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Review configuration, storage, and security settings</a:t>
              </a:r>
              <a:endParaRPr lang="en-CA" sz="1200" dirty="0"/>
            </a:p>
          </p:txBody>
        </p:sp>
        <p:sp>
          <p:nvSpPr>
            <p:cNvPr id="28" name="Rectangle 27"/>
            <p:cNvSpPr/>
            <p:nvPr/>
          </p:nvSpPr>
          <p:spPr>
            <a:xfrm>
              <a:off x="6042631" y="4281209"/>
              <a:ext cx="2743201" cy="48357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Secure the instance with an existing key pair or create a new key pair</a:t>
              </a:r>
              <a:endParaRPr lang="en-CA" sz="1200" dirty="0"/>
            </a:p>
          </p:txBody>
        </p:sp>
        <p:sp>
          <p:nvSpPr>
            <p:cNvPr id="29" name="Rectangle 28"/>
            <p:cNvSpPr/>
            <p:nvPr/>
          </p:nvSpPr>
          <p:spPr>
            <a:xfrm>
              <a:off x="6042631" y="4800464"/>
              <a:ext cx="2743201" cy="54698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Update documentation – public IP address, physical and logical connections, data flows, etc.</a:t>
              </a:r>
              <a:endParaRPr lang="en-CA" sz="1200" dirty="0"/>
            </a:p>
          </p:txBody>
        </p:sp>
        <p:sp>
          <p:nvSpPr>
            <p:cNvPr id="30" name="Rectangle 29"/>
            <p:cNvSpPr/>
            <p:nvPr/>
          </p:nvSpPr>
          <p:spPr>
            <a:xfrm>
              <a:off x="6042631" y="5383132"/>
              <a:ext cx="2743201" cy="30775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Launch and connect to instance</a:t>
              </a:r>
              <a:endParaRPr lang="en-CA" sz="1200" dirty="0"/>
            </a:p>
          </p:txBody>
        </p:sp>
        <p:sp>
          <p:nvSpPr>
            <p:cNvPr id="33" name="Flowchart: Terminator 32"/>
            <p:cNvSpPr/>
            <p:nvPr/>
          </p:nvSpPr>
          <p:spPr>
            <a:xfrm>
              <a:off x="6636474" y="5753095"/>
              <a:ext cx="1555512" cy="404269"/>
            </a:xfrm>
            <a:prstGeom prst="flowChartTerminator">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Server is live</a:t>
              </a:r>
              <a:endParaRPr lang="en-CA" sz="1200" dirty="0"/>
            </a:p>
          </p:txBody>
        </p:sp>
      </p:grpSp>
      <p:sp>
        <p:nvSpPr>
          <p:cNvPr id="38" name="TextBox 37"/>
          <p:cNvSpPr txBox="1"/>
          <p:nvPr/>
        </p:nvSpPr>
        <p:spPr>
          <a:xfrm>
            <a:off x="3267218" y="2459695"/>
            <a:ext cx="2613853" cy="1258793"/>
          </a:xfrm>
          <a:prstGeom prst="rect">
            <a:avLst/>
          </a:prstGeom>
          <a:solidFill>
            <a:schemeClr val="bg1"/>
          </a:solidFill>
          <a:ln>
            <a:solidFill>
              <a:srgbClr val="243F54"/>
            </a:solidFill>
            <a:prstDash val="dash"/>
          </a:ln>
        </p:spPr>
        <p:txBody>
          <a:bodyPr wrap="square" rtlCol="0" anchor="ctr" anchorCtr="0">
            <a:noAutofit/>
          </a:bodyPr>
          <a:lstStyle/>
          <a:p>
            <a:pPr algn="ctr">
              <a:spcAft>
                <a:spcPts val="600"/>
              </a:spcAft>
            </a:pPr>
            <a:r>
              <a:rPr lang="en-CA" b="1" dirty="0" smtClean="0"/>
              <a:t>Example:</a:t>
            </a:r>
            <a:endParaRPr lang="en-CA" sz="1600" b="1" dirty="0" smtClean="0"/>
          </a:p>
          <a:p>
            <a:pPr algn="ctr"/>
            <a:r>
              <a:rPr lang="en-CA" sz="1400" dirty="0" smtClean="0"/>
              <a:t>Create a new server resource in a virtual environment vs. public cloud</a:t>
            </a:r>
          </a:p>
        </p:txBody>
      </p:sp>
      <p:pic>
        <p:nvPicPr>
          <p:cNvPr id="1028" name="Picture 4" descr="Image result for windows azure logo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7256" y="2461464"/>
            <a:ext cx="2025819" cy="466231"/>
          </a:xfrm>
          <a:prstGeom prst="rect">
            <a:avLst/>
          </a:prstGeom>
          <a:noFill/>
          <a:ln>
            <a:solidFill>
              <a:srgbClr val="243F54"/>
            </a:solidFill>
          </a:ln>
          <a:extLst>
            <a:ext uri="{909E8E84-426E-40DD-AFC4-6F175D3DCCD1}">
              <a14:hiddenFill xmlns:a14="http://schemas.microsoft.com/office/drawing/2010/main">
                <a:solidFill>
                  <a:srgbClr val="FFFFFF"/>
                </a:solidFill>
              </a14:hiddenFill>
            </a:ext>
          </a:extLst>
        </p:spPr>
      </p:pic>
      <p:pic>
        <p:nvPicPr>
          <p:cNvPr id="1030" name="Picture 6" descr="Image result for vmware logo"/>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52828" y="2459695"/>
            <a:ext cx="1460342" cy="468000"/>
          </a:xfrm>
          <a:prstGeom prst="rect">
            <a:avLst/>
          </a:prstGeom>
          <a:noFill/>
          <a:ln>
            <a:solidFill>
              <a:srgbClr val="243F54"/>
            </a:solidFill>
          </a:ln>
          <a:extLst>
            <a:ext uri="{909E8E84-426E-40DD-AFC4-6F175D3DCCD1}">
              <a14:hiddenFill xmlns:a14="http://schemas.microsoft.com/office/drawing/2010/main">
                <a:solidFill>
                  <a:srgbClr val="FFFFFF"/>
                </a:solidFill>
              </a14:hiddenFill>
            </a:ext>
          </a:extLst>
        </p:spPr>
      </p:pic>
      <p:sp>
        <p:nvSpPr>
          <p:cNvPr id="46" name="Rectangle 45"/>
          <p:cNvSpPr/>
          <p:nvPr/>
        </p:nvSpPr>
        <p:spPr>
          <a:xfrm>
            <a:off x="190501" y="1232524"/>
            <a:ext cx="8823958" cy="1105431"/>
          </a:xfrm>
          <a:prstGeom prst="rect">
            <a:avLst/>
          </a:prstGeom>
        </p:spPr>
        <p:txBody>
          <a:bodyPr wrap="square">
            <a:spAutoFit/>
          </a:bodyPr>
          <a:lstStyle/>
          <a:p>
            <a:pPr>
              <a:spcAft>
                <a:spcPts val="700"/>
              </a:spcAft>
            </a:pPr>
            <a:r>
              <a:rPr lang="en-CA" sz="1600" b="1" dirty="0"/>
              <a:t>A siloed approach to deploy, </a:t>
            </a:r>
            <a:r>
              <a:rPr lang="en-CA" sz="1600" b="1" dirty="0" smtClean="0"/>
              <a:t>operate, </a:t>
            </a:r>
            <a:r>
              <a:rPr lang="en-CA" sz="1600" b="1" dirty="0"/>
              <a:t>and support technology</a:t>
            </a:r>
            <a:r>
              <a:rPr lang="en-CA" sz="1600" dirty="0"/>
              <a:t> </a:t>
            </a:r>
            <a:r>
              <a:rPr lang="en-CA" sz="1600" b="1" dirty="0"/>
              <a:t>just doesn’t work anymore.</a:t>
            </a:r>
            <a:endParaRPr lang="en-CA" sz="1600" dirty="0"/>
          </a:p>
          <a:p>
            <a:r>
              <a:rPr lang="en-CA" sz="1400" dirty="0" smtClean="0"/>
              <a:t>Hybrid cloud and </a:t>
            </a:r>
            <a:r>
              <a:rPr lang="en-CA" sz="1400" dirty="0"/>
              <a:t>converged </a:t>
            </a:r>
            <a:r>
              <a:rPr lang="en-CA" sz="1400" dirty="0" smtClean="0"/>
              <a:t>infrastructure requires I&amp;O staff to maintain a level of technical skill across the stack that’s not currently commonplace. </a:t>
            </a:r>
            <a:endParaRPr lang="en-CA" sz="1400" dirty="0"/>
          </a:p>
        </p:txBody>
      </p:sp>
      <p:sp>
        <p:nvSpPr>
          <p:cNvPr id="31" name="Pentagon 30"/>
          <p:cNvSpPr/>
          <p:nvPr/>
        </p:nvSpPr>
        <p:spPr>
          <a:xfrm flipH="1">
            <a:off x="2977990" y="3856228"/>
            <a:ext cx="2649097" cy="1042909"/>
          </a:xfrm>
          <a:prstGeom prst="homePlate">
            <a:avLst>
              <a:gd name="adj" fmla="val 52248"/>
            </a:avLst>
          </a:prstGeom>
          <a:solidFill>
            <a:srgbClr val="243F54"/>
          </a:solidFill>
          <a:ln w="9525">
            <a:solidFill>
              <a:srgbClr val="7F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1400" dirty="0" smtClean="0"/>
              <a:t>In a virtualized environment, provisioning processes can still be relatively siloed.</a:t>
            </a:r>
            <a:endParaRPr lang="en-CA" sz="1400" dirty="0"/>
          </a:p>
        </p:txBody>
      </p:sp>
      <p:sp>
        <p:nvSpPr>
          <p:cNvPr id="35" name="Pentagon 34"/>
          <p:cNvSpPr/>
          <p:nvPr/>
        </p:nvSpPr>
        <p:spPr>
          <a:xfrm>
            <a:off x="3514235" y="4967079"/>
            <a:ext cx="2613853" cy="1042909"/>
          </a:xfrm>
          <a:prstGeom prst="homePlate">
            <a:avLst/>
          </a:prstGeom>
          <a:solidFill>
            <a:srgbClr val="243F54"/>
          </a:solidFill>
          <a:ln w="9525">
            <a:solidFill>
              <a:srgbClr val="7F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t>In an software-defined environment, many steps require knowledge across the infrastructure stack.</a:t>
            </a:r>
            <a:endParaRPr lang="en-CA" sz="1400" dirty="0"/>
          </a:p>
        </p:txBody>
      </p:sp>
      <p:grpSp>
        <p:nvGrpSpPr>
          <p:cNvPr id="34" name="Group 33"/>
          <p:cNvGrpSpPr/>
          <p:nvPr/>
        </p:nvGrpSpPr>
        <p:grpSpPr>
          <a:xfrm>
            <a:off x="0" y="6422955"/>
            <a:ext cx="9144000" cy="437555"/>
            <a:chOff x="0" y="6422955"/>
            <a:chExt cx="9144000" cy="437555"/>
          </a:xfrm>
        </p:grpSpPr>
        <p:pic>
          <p:nvPicPr>
            <p:cNvPr id="3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5479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68"/>
          <a:stretch/>
        </p:blipFill>
        <p:spPr>
          <a:xfrm>
            <a:off x="-7620" y="1123949"/>
            <a:ext cx="9151620" cy="5400675"/>
          </a:xfrm>
          <a:prstGeom prst="rect">
            <a:avLst/>
          </a:prstGeom>
          <a:solidFill>
            <a:schemeClr val="bg1">
              <a:alpha val="96000"/>
            </a:schemeClr>
          </a:solidFill>
        </p:spPr>
      </p:pic>
      <p:sp>
        <p:nvSpPr>
          <p:cNvPr id="2" name="Title 1"/>
          <p:cNvSpPr>
            <a:spLocks noGrp="1"/>
          </p:cNvSpPr>
          <p:nvPr>
            <p:ph type="title"/>
          </p:nvPr>
        </p:nvSpPr>
        <p:spPr/>
        <p:txBody>
          <a:bodyPr/>
          <a:lstStyle/>
          <a:p>
            <a:r>
              <a:rPr lang="en-CA" dirty="0" smtClean="0"/>
              <a:t>Skills sufficiency is the top concern of CIOs and CXOs</a:t>
            </a:r>
            <a:endParaRPr lang="en-CA" dirty="0"/>
          </a:p>
        </p:txBody>
      </p:sp>
      <p:graphicFrame>
        <p:nvGraphicFramePr>
          <p:cNvPr id="3" name="Chart 2"/>
          <p:cNvGraphicFramePr>
            <a:graphicFrameLocks/>
          </p:cNvGraphicFramePr>
          <p:nvPr>
            <p:extLst>
              <p:ext uri="{D42A27DB-BD31-4B8C-83A1-F6EECF244321}">
                <p14:modId xmlns:p14="http://schemas.microsoft.com/office/powerpoint/2010/main" val="3217931750"/>
              </p:ext>
            </p:extLst>
          </p:nvPr>
        </p:nvGraphicFramePr>
        <p:xfrm>
          <a:off x="141283" y="1756019"/>
          <a:ext cx="5400000" cy="4659756"/>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2125438" y="6150505"/>
            <a:ext cx="3531736" cy="246221"/>
          </a:xfrm>
          <a:prstGeom prst="rect">
            <a:avLst/>
          </a:prstGeom>
        </p:spPr>
        <p:txBody>
          <a:bodyPr wrap="none">
            <a:spAutoFit/>
          </a:bodyPr>
          <a:lstStyle/>
          <a:p>
            <a:r>
              <a:rPr lang="en-CA" sz="1000" dirty="0" smtClean="0"/>
              <a:t>Info-Tech Research Group, MeasureIT Benchmarking Data</a:t>
            </a:r>
            <a:endParaRPr lang="en-CA" sz="1000" dirty="0"/>
          </a:p>
        </p:txBody>
      </p:sp>
      <p:sp>
        <p:nvSpPr>
          <p:cNvPr id="5" name="TextBox 4"/>
          <p:cNvSpPr txBox="1"/>
          <p:nvPr/>
        </p:nvSpPr>
        <p:spPr>
          <a:xfrm>
            <a:off x="4833328" y="3116563"/>
            <a:ext cx="2137995" cy="2139047"/>
          </a:xfrm>
          <a:prstGeom prst="rect">
            <a:avLst/>
          </a:prstGeom>
          <a:solidFill>
            <a:srgbClr val="C7CED6"/>
          </a:solidFill>
        </p:spPr>
        <p:txBody>
          <a:bodyPr wrap="square" rtlCol="0">
            <a:spAutoFit/>
          </a:bodyPr>
          <a:lstStyle/>
          <a:p>
            <a:pPr algn="ctr"/>
            <a:r>
              <a:rPr lang="en-CA" sz="1600" dirty="0" smtClean="0"/>
              <a:t>CIOs and CXOs agree that the top IT-induced pain point is staff sufficiency, skill, and engagement. </a:t>
            </a:r>
          </a:p>
          <a:p>
            <a:pPr algn="ctr">
              <a:spcBef>
                <a:spcPts val="600"/>
              </a:spcBef>
            </a:pPr>
            <a:r>
              <a:rPr lang="en-CA" sz="1600" b="1" dirty="0" smtClean="0"/>
              <a:t>CIOs feel that pain more </a:t>
            </a:r>
            <a:r>
              <a:rPr lang="en-CA" sz="1600" dirty="0" smtClean="0"/>
              <a:t>than the rest of the executive team.</a:t>
            </a:r>
          </a:p>
        </p:txBody>
      </p:sp>
      <p:sp>
        <p:nvSpPr>
          <p:cNvPr id="6" name="Rectangle 5"/>
          <p:cNvSpPr/>
          <p:nvPr/>
        </p:nvSpPr>
        <p:spPr>
          <a:xfrm>
            <a:off x="278964" y="1232799"/>
            <a:ext cx="4436918" cy="584775"/>
          </a:xfrm>
          <a:prstGeom prst="rect">
            <a:avLst/>
          </a:prstGeom>
        </p:spPr>
        <p:txBody>
          <a:bodyPr wrap="square">
            <a:spAutoFit/>
          </a:bodyPr>
          <a:lstStyle/>
          <a:p>
            <a:pPr algn="ctr"/>
            <a:r>
              <a:rPr lang="en-CA" sz="1600" dirty="0"/>
              <a:t>Respondents were asked to rate the severity of </a:t>
            </a:r>
            <a:r>
              <a:rPr lang="en-CA" sz="1600" dirty="0" smtClean="0"/>
              <a:t>these IT-induced pain points</a:t>
            </a:r>
            <a:endParaRPr lang="en-CA" sz="1600" dirty="0"/>
          </a:p>
        </p:txBody>
      </p:sp>
      <p:grpSp>
        <p:nvGrpSpPr>
          <p:cNvPr id="8" name="Group 7"/>
          <p:cNvGrpSpPr/>
          <p:nvPr/>
        </p:nvGrpSpPr>
        <p:grpSpPr>
          <a:xfrm>
            <a:off x="0" y="6422955"/>
            <a:ext cx="9144000" cy="437555"/>
            <a:chOff x="0" y="6422955"/>
            <a:chExt cx="9144000" cy="437555"/>
          </a:xfrm>
        </p:grpSpPr>
        <p:pic>
          <p:nvPicPr>
            <p:cNvPr id="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5601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Employee turnover is expensive and is accelerated by ineffective use of internal skills</a:t>
            </a:r>
            <a:endParaRPr lang="en-CA" dirty="0"/>
          </a:p>
        </p:txBody>
      </p:sp>
      <p:graphicFrame>
        <p:nvGraphicFramePr>
          <p:cNvPr id="3" name="Chart 2"/>
          <p:cNvGraphicFramePr>
            <a:graphicFrameLocks/>
          </p:cNvGraphicFramePr>
          <p:nvPr>
            <p:extLst>
              <p:ext uri="{D42A27DB-BD31-4B8C-83A1-F6EECF244321}">
                <p14:modId xmlns:p14="http://schemas.microsoft.com/office/powerpoint/2010/main" val="3059301566"/>
              </p:ext>
            </p:extLst>
          </p:nvPr>
        </p:nvGraphicFramePr>
        <p:xfrm>
          <a:off x="257174" y="1295400"/>
          <a:ext cx="5105400" cy="499109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362571" y="3305943"/>
            <a:ext cx="3514726" cy="1244893"/>
          </a:xfrm>
          <a:prstGeom prst="rect">
            <a:avLst/>
          </a:prstGeom>
        </p:spPr>
        <p:txBody>
          <a:bodyPr wrap="square">
            <a:spAutoFit/>
          </a:bodyPr>
          <a:lstStyle/>
          <a:p>
            <a:pPr>
              <a:lnSpc>
                <a:spcPct val="107000"/>
              </a:lnSpc>
              <a:spcAft>
                <a:spcPts val="800"/>
              </a:spcAft>
            </a:pPr>
            <a:r>
              <a:rPr lang="en-CA" sz="1400" dirty="0">
                <a:ea typeface="Calibri" panose="020F0502020204030204" pitchFamily="34" charset="0"/>
                <a:cs typeface="Times New Roman" panose="02020603050405020304" pitchFamily="18" charset="0"/>
              </a:rPr>
              <a:t>Turnover is expensive, especially </a:t>
            </a:r>
            <a:r>
              <a:rPr lang="en-CA" sz="1400" dirty="0" smtClean="0">
                <a:ea typeface="Calibri" panose="020F0502020204030204" pitchFamily="34" charset="0"/>
                <a:cs typeface="Times New Roman" panose="02020603050405020304" pitchFamily="18" charset="0"/>
              </a:rPr>
              <a:t>when needed </a:t>
            </a:r>
            <a:r>
              <a:rPr lang="en-CA" sz="1400" dirty="0">
                <a:ea typeface="Calibri" panose="020F0502020204030204" pitchFamily="34" charset="0"/>
                <a:cs typeface="Times New Roman" panose="02020603050405020304" pitchFamily="18" charset="0"/>
              </a:rPr>
              <a:t>skills are hard to find. </a:t>
            </a:r>
            <a:r>
              <a:rPr lang="en-CA" sz="1400" dirty="0" smtClean="0">
                <a:ea typeface="Calibri" panose="020F0502020204030204" pitchFamily="34" charset="0"/>
                <a:cs typeface="Times New Roman" panose="02020603050405020304" pitchFamily="18" charset="0"/>
              </a:rPr>
              <a:t>A 2016 study commissioned by the Wall Street Journal found 558,000 IT job postings that remained open after 90 days of search. </a:t>
            </a:r>
          </a:p>
        </p:txBody>
      </p:sp>
      <p:sp>
        <p:nvSpPr>
          <p:cNvPr id="5" name="Rectangle 4"/>
          <p:cNvSpPr/>
          <p:nvPr/>
        </p:nvSpPr>
        <p:spPr>
          <a:xfrm>
            <a:off x="5362571" y="4958012"/>
            <a:ext cx="3514727" cy="783869"/>
          </a:xfrm>
          <a:prstGeom prst="rect">
            <a:avLst/>
          </a:prstGeom>
        </p:spPr>
        <p:txBody>
          <a:bodyPr wrap="square">
            <a:spAutoFit/>
          </a:bodyPr>
          <a:lstStyle/>
          <a:p>
            <a:pPr>
              <a:lnSpc>
                <a:spcPct val="107000"/>
              </a:lnSpc>
              <a:spcAft>
                <a:spcPts val="800"/>
              </a:spcAft>
            </a:pPr>
            <a:r>
              <a:rPr lang="en-CA" sz="1400" dirty="0">
                <a:ea typeface="Calibri" panose="020F0502020204030204" pitchFamily="34" charset="0"/>
                <a:cs typeface="Times New Roman" panose="02020603050405020304" pitchFamily="18" charset="0"/>
              </a:rPr>
              <a:t>A WorldatWork survey estimated turnover costs can range from 50-200% of an employee’s salary</a:t>
            </a:r>
            <a:r>
              <a:rPr lang="en-CA" sz="1400" dirty="0" smtClean="0">
                <a:ea typeface="Calibri" panose="020F0502020204030204" pitchFamily="34" charset="0"/>
                <a:cs typeface="Times New Roman" panose="02020603050405020304" pitchFamily="18" charset="0"/>
              </a:rPr>
              <a:t>.</a:t>
            </a:r>
            <a:endParaRPr lang="en-CA" sz="1400" dirty="0">
              <a:ea typeface="Calibri" panose="020F0502020204030204" pitchFamily="34" charset="0"/>
              <a:cs typeface="Times New Roman" panose="02020603050405020304" pitchFamily="18" charset="0"/>
            </a:endParaRPr>
          </a:p>
        </p:txBody>
      </p:sp>
      <p:sp>
        <p:nvSpPr>
          <p:cNvPr id="10" name="Rectangle 9"/>
          <p:cNvSpPr/>
          <p:nvPr/>
        </p:nvSpPr>
        <p:spPr>
          <a:xfrm>
            <a:off x="5362571" y="1346098"/>
            <a:ext cx="3514727" cy="1552669"/>
          </a:xfrm>
          <a:prstGeom prst="rect">
            <a:avLst/>
          </a:prstGeom>
        </p:spPr>
        <p:txBody>
          <a:bodyPr wrap="square">
            <a:spAutoFit/>
          </a:bodyPr>
          <a:lstStyle/>
          <a:p>
            <a:pPr>
              <a:lnSpc>
                <a:spcPct val="107000"/>
              </a:lnSpc>
              <a:spcAft>
                <a:spcPts val="800"/>
              </a:spcAft>
            </a:pPr>
            <a:r>
              <a:rPr lang="en-CA" b="1" dirty="0" smtClean="0">
                <a:ea typeface="Calibri" panose="020F0502020204030204" pitchFamily="34" charset="0"/>
                <a:cs typeface="Times New Roman" panose="02020603050405020304" pitchFamily="18" charset="0"/>
              </a:rPr>
              <a:t>Take a strategic view of the skills in your organization to effectively use the skills you have and minimize employee turnover.</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0256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1123535"/>
            <a:ext cx="9144000" cy="5407440"/>
          </a:xfrm>
          <a:prstGeom prst="rect">
            <a:avLst/>
          </a:prstGeom>
        </p:spPr>
      </p:pic>
      <p:grpSp>
        <p:nvGrpSpPr>
          <p:cNvPr id="20" name="Group 19"/>
          <p:cNvGrpSpPr/>
          <p:nvPr/>
        </p:nvGrpSpPr>
        <p:grpSpPr>
          <a:xfrm>
            <a:off x="6223193" y="1319753"/>
            <a:ext cx="2527089" cy="1800000"/>
            <a:chOff x="717821" y="4536829"/>
            <a:chExt cx="2527089" cy="1800000"/>
          </a:xfrm>
        </p:grpSpPr>
        <p:sp>
          <p:nvSpPr>
            <p:cNvPr id="12" name="Freeform 11"/>
            <p:cNvSpPr/>
            <p:nvPr/>
          </p:nvSpPr>
          <p:spPr>
            <a:xfrm>
              <a:off x="1444910" y="4536829"/>
              <a:ext cx="1800000" cy="1800000"/>
            </a:xfrm>
            <a:custGeom>
              <a:avLst/>
              <a:gdLst>
                <a:gd name="connsiteX0" fmla="*/ 0 w 1332585"/>
                <a:gd name="connsiteY0" fmla="*/ 666080 h 1332159"/>
                <a:gd name="connsiteX1" fmla="*/ 666293 w 1332585"/>
                <a:gd name="connsiteY1" fmla="*/ 0 h 1332159"/>
                <a:gd name="connsiteX2" fmla="*/ 1332586 w 1332585"/>
                <a:gd name="connsiteY2" fmla="*/ 666080 h 1332159"/>
                <a:gd name="connsiteX3" fmla="*/ 666293 w 1332585"/>
                <a:gd name="connsiteY3" fmla="*/ 1332160 h 1332159"/>
                <a:gd name="connsiteX4" fmla="*/ 0 w 1332585"/>
                <a:gd name="connsiteY4" fmla="*/ 666080 h 1332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2585" h="1332159">
                  <a:moveTo>
                    <a:pt x="0" y="666080"/>
                  </a:moveTo>
                  <a:cubicBezTo>
                    <a:pt x="0" y="298214"/>
                    <a:pt x="298310" y="0"/>
                    <a:pt x="666293" y="0"/>
                  </a:cubicBezTo>
                  <a:cubicBezTo>
                    <a:pt x="1034276" y="0"/>
                    <a:pt x="1332586" y="298214"/>
                    <a:pt x="1332586" y="666080"/>
                  </a:cubicBezTo>
                  <a:cubicBezTo>
                    <a:pt x="1332586" y="1033946"/>
                    <a:pt x="1034276" y="1332160"/>
                    <a:pt x="666293" y="1332160"/>
                  </a:cubicBezTo>
                  <a:cubicBezTo>
                    <a:pt x="298310" y="1332160"/>
                    <a:pt x="0" y="1033946"/>
                    <a:pt x="0" y="666080"/>
                  </a:cubicBezTo>
                  <a:close/>
                </a:path>
              </a:pathLst>
            </a:custGeom>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6593" tIns="286530" rIns="286593" bIns="286530" numCol="1" spcCol="1270" anchor="ctr" anchorCtr="0">
              <a:noAutofit/>
            </a:bodyPr>
            <a:lstStyle/>
            <a:p>
              <a:pPr algn="ctr">
                <a:spcAft>
                  <a:spcPts val="600"/>
                </a:spcAft>
              </a:pPr>
              <a:r>
                <a:rPr lang="en-CA" sz="1400" dirty="0" smtClean="0">
                  <a:solidFill>
                    <a:schemeClr val="bg1"/>
                  </a:solidFill>
                </a:rPr>
                <a:t>of </a:t>
              </a:r>
              <a:r>
                <a:rPr lang="en-CA" sz="1400" dirty="0">
                  <a:solidFill>
                    <a:schemeClr val="bg1"/>
                  </a:solidFill>
                </a:rPr>
                <a:t>respondents said there is currently a skills gap in their </a:t>
              </a:r>
              <a:r>
                <a:rPr lang="en-CA" sz="1400" dirty="0" smtClean="0">
                  <a:solidFill>
                    <a:schemeClr val="bg1"/>
                  </a:solidFill>
                </a:rPr>
                <a:t>organization.</a:t>
              </a:r>
              <a:r>
                <a:rPr lang="en-US" sz="1400" baseline="30000" dirty="0" smtClean="0">
                  <a:solidFill>
                    <a:schemeClr val="bg1"/>
                  </a:solidFill>
                </a:rPr>
                <a:t>3</a:t>
              </a:r>
              <a:endParaRPr lang="en-CA" sz="1400" dirty="0">
                <a:solidFill>
                  <a:schemeClr val="bg1"/>
                </a:solidFill>
              </a:endParaRPr>
            </a:p>
          </p:txBody>
        </p:sp>
        <p:sp>
          <p:nvSpPr>
            <p:cNvPr id="24" name="Oval 23"/>
            <p:cNvSpPr/>
            <p:nvPr/>
          </p:nvSpPr>
          <p:spPr>
            <a:xfrm>
              <a:off x="717821" y="4658243"/>
              <a:ext cx="974093" cy="1014118"/>
            </a:xfrm>
            <a:prstGeom prst="ellipse">
              <a:avLst/>
            </a:prstGeom>
            <a:solidFill>
              <a:srgbClr val="A24130"/>
            </a:solidFill>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nchorCtr="0"/>
            <a:lstStyle/>
            <a:p>
              <a:pPr algn="ctr"/>
              <a:r>
                <a:rPr lang="en-CA" sz="2400" b="1" dirty="0">
                  <a:solidFill>
                    <a:schemeClr val="bg1"/>
                  </a:solidFill>
                </a:rPr>
                <a:t>84%</a:t>
              </a:r>
              <a:endParaRPr lang="en-CA" sz="2400" b="1" dirty="0"/>
            </a:p>
          </p:txBody>
        </p:sp>
      </p:grpSp>
      <p:grpSp>
        <p:nvGrpSpPr>
          <p:cNvPr id="19" name="Group 18"/>
          <p:cNvGrpSpPr/>
          <p:nvPr/>
        </p:nvGrpSpPr>
        <p:grpSpPr>
          <a:xfrm>
            <a:off x="2899075" y="1271738"/>
            <a:ext cx="2895199" cy="2232000"/>
            <a:chOff x="-346862" y="1935769"/>
            <a:chExt cx="2895199" cy="2232000"/>
          </a:xfrm>
        </p:grpSpPr>
        <p:sp>
          <p:nvSpPr>
            <p:cNvPr id="5" name="Freeform 4"/>
            <p:cNvSpPr/>
            <p:nvPr/>
          </p:nvSpPr>
          <p:spPr>
            <a:xfrm>
              <a:off x="316339" y="1935769"/>
              <a:ext cx="2231998" cy="2232000"/>
            </a:xfrm>
            <a:custGeom>
              <a:avLst/>
              <a:gdLst>
                <a:gd name="connsiteX0" fmla="*/ 0 w 3277819"/>
                <a:gd name="connsiteY0" fmla="*/ 1638874 h 3277748"/>
                <a:gd name="connsiteX1" fmla="*/ 1638910 w 3277819"/>
                <a:gd name="connsiteY1" fmla="*/ 0 h 3277748"/>
                <a:gd name="connsiteX2" fmla="*/ 3277820 w 3277819"/>
                <a:gd name="connsiteY2" fmla="*/ 1638874 h 3277748"/>
                <a:gd name="connsiteX3" fmla="*/ 1638910 w 3277819"/>
                <a:gd name="connsiteY3" fmla="*/ 3277748 h 3277748"/>
                <a:gd name="connsiteX4" fmla="*/ 0 w 3277819"/>
                <a:gd name="connsiteY4" fmla="*/ 1638874 h 32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819" h="3277748">
                  <a:moveTo>
                    <a:pt x="0" y="1638874"/>
                  </a:moveTo>
                  <a:cubicBezTo>
                    <a:pt x="0" y="733749"/>
                    <a:pt x="733765" y="0"/>
                    <a:pt x="1638910" y="0"/>
                  </a:cubicBezTo>
                  <a:cubicBezTo>
                    <a:pt x="2544055" y="0"/>
                    <a:pt x="3277820" y="733749"/>
                    <a:pt x="3277820" y="1638874"/>
                  </a:cubicBezTo>
                  <a:cubicBezTo>
                    <a:pt x="3277820" y="2543999"/>
                    <a:pt x="2544055" y="3277748"/>
                    <a:pt x="1638910" y="3277748"/>
                  </a:cubicBezTo>
                  <a:cubicBezTo>
                    <a:pt x="733765" y="3277748"/>
                    <a:pt x="0" y="2543999"/>
                    <a:pt x="0" y="1638874"/>
                  </a:cubicBezTo>
                  <a:close/>
                </a:path>
              </a:pathLst>
            </a:custGeom>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0000" tIns="0" rIns="144000" bIns="144000" numCol="1" spcCol="1270" anchor="ctr" anchorCtr="0">
              <a:noAutofit/>
            </a:bodyPr>
            <a:lstStyle/>
            <a:p>
              <a:pPr algn="ctr">
                <a:spcAft>
                  <a:spcPts val="600"/>
                </a:spcAft>
              </a:pPr>
              <a:r>
                <a:rPr lang="en-CA" sz="1400" dirty="0">
                  <a:solidFill>
                    <a:schemeClr val="bg1"/>
                  </a:solidFill>
                </a:rPr>
                <a:t/>
              </a:r>
              <a:br>
                <a:rPr lang="en-CA" sz="1400" dirty="0">
                  <a:solidFill>
                    <a:schemeClr val="bg1"/>
                  </a:solidFill>
                </a:rPr>
              </a:br>
              <a:r>
                <a:rPr lang="en-CA" sz="1400" dirty="0">
                  <a:solidFill>
                    <a:schemeClr val="bg1"/>
                  </a:solidFill>
                </a:rPr>
                <a:t>of respondents stated they have a difficult time finding qualified applications for jobs requiring advanced computer and IT </a:t>
              </a:r>
              <a:r>
                <a:rPr lang="en-CA" sz="1400" dirty="0" smtClean="0">
                  <a:solidFill>
                    <a:schemeClr val="bg1"/>
                  </a:solidFill>
                </a:rPr>
                <a:t>knowledge.</a:t>
              </a:r>
              <a:r>
                <a:rPr lang="en-US" sz="1400" baseline="30000" dirty="0" smtClean="0">
                  <a:solidFill>
                    <a:schemeClr val="bg1"/>
                  </a:solidFill>
                </a:rPr>
                <a:t>2</a:t>
              </a:r>
              <a:endParaRPr lang="en-CA" sz="1050" dirty="0">
                <a:solidFill>
                  <a:schemeClr val="bg1"/>
                </a:solidFill>
              </a:endParaRPr>
            </a:p>
          </p:txBody>
        </p:sp>
        <p:sp>
          <p:nvSpPr>
            <p:cNvPr id="14" name="Oval 13"/>
            <p:cNvSpPr/>
            <p:nvPr/>
          </p:nvSpPr>
          <p:spPr>
            <a:xfrm>
              <a:off x="-346862" y="2630764"/>
              <a:ext cx="870446" cy="842009"/>
            </a:xfrm>
            <a:prstGeom prst="ellipse">
              <a:avLst/>
            </a:prstGeom>
            <a:solidFill>
              <a:srgbClr val="A24130"/>
            </a:solidFill>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nchorCtr="0"/>
            <a:lstStyle/>
            <a:p>
              <a:pPr algn="ctr"/>
              <a:r>
                <a:rPr lang="en-CA" sz="2400" b="1" dirty="0" smtClean="0">
                  <a:solidFill>
                    <a:schemeClr val="bg1"/>
                  </a:solidFill>
                </a:rPr>
                <a:t>62</a:t>
              </a:r>
              <a:r>
                <a:rPr lang="en-CA" sz="2400" b="1" dirty="0">
                  <a:solidFill>
                    <a:schemeClr val="bg1"/>
                  </a:solidFill>
                </a:rPr>
                <a:t>%</a:t>
              </a:r>
              <a:endParaRPr lang="en-CA" sz="2400" b="1" dirty="0"/>
            </a:p>
          </p:txBody>
        </p:sp>
      </p:grpSp>
      <p:sp>
        <p:nvSpPr>
          <p:cNvPr id="32" name="Freeform 31"/>
          <p:cNvSpPr/>
          <p:nvPr/>
        </p:nvSpPr>
        <p:spPr>
          <a:xfrm>
            <a:off x="3562276" y="4057980"/>
            <a:ext cx="2231997" cy="2165608"/>
          </a:xfrm>
          <a:custGeom>
            <a:avLst/>
            <a:gdLst>
              <a:gd name="connsiteX0" fmla="*/ 0 w 3277819"/>
              <a:gd name="connsiteY0" fmla="*/ 1638874 h 3277748"/>
              <a:gd name="connsiteX1" fmla="*/ 1638910 w 3277819"/>
              <a:gd name="connsiteY1" fmla="*/ 0 h 3277748"/>
              <a:gd name="connsiteX2" fmla="*/ 3277820 w 3277819"/>
              <a:gd name="connsiteY2" fmla="*/ 1638874 h 3277748"/>
              <a:gd name="connsiteX3" fmla="*/ 1638910 w 3277819"/>
              <a:gd name="connsiteY3" fmla="*/ 3277748 h 3277748"/>
              <a:gd name="connsiteX4" fmla="*/ 0 w 3277819"/>
              <a:gd name="connsiteY4" fmla="*/ 1638874 h 32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819" h="3277748">
                <a:moveTo>
                  <a:pt x="0" y="1638874"/>
                </a:moveTo>
                <a:cubicBezTo>
                  <a:pt x="0" y="733749"/>
                  <a:pt x="733765" y="0"/>
                  <a:pt x="1638910" y="0"/>
                </a:cubicBezTo>
                <a:cubicBezTo>
                  <a:pt x="2544055" y="0"/>
                  <a:pt x="3277820" y="733749"/>
                  <a:pt x="3277820" y="1638874"/>
                </a:cubicBezTo>
                <a:cubicBezTo>
                  <a:pt x="3277820" y="2543999"/>
                  <a:pt x="2544055" y="3277748"/>
                  <a:pt x="1638910" y="3277748"/>
                </a:cubicBezTo>
                <a:cubicBezTo>
                  <a:pt x="733765" y="3277748"/>
                  <a:pt x="0" y="2543999"/>
                  <a:pt x="0" y="1638874"/>
                </a:cubicBezTo>
                <a:close/>
              </a:path>
            </a:pathLst>
          </a:custGeom>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8000" tIns="0" rIns="288000" bIns="144000" numCol="1" spcCol="1270" anchor="ctr" anchorCtr="0">
            <a:noAutofit/>
          </a:bodyPr>
          <a:lstStyle/>
          <a:p>
            <a:pPr algn="ctr">
              <a:spcAft>
                <a:spcPts val="600"/>
              </a:spcAft>
            </a:pPr>
            <a:r>
              <a:rPr lang="en-CA" sz="2400" b="1" dirty="0">
                <a:solidFill>
                  <a:schemeClr val="bg1"/>
                </a:solidFill>
              </a:rPr>
              <a:t>558,000</a:t>
            </a:r>
            <a:endParaRPr lang="en-CA" b="1" dirty="0">
              <a:solidFill>
                <a:schemeClr val="bg1"/>
              </a:solidFill>
            </a:endParaRPr>
          </a:p>
          <a:p>
            <a:pPr algn="ctr">
              <a:spcAft>
                <a:spcPts val="600"/>
              </a:spcAft>
            </a:pPr>
            <a:r>
              <a:rPr lang="en-CA" sz="1400" dirty="0">
                <a:solidFill>
                  <a:schemeClr val="bg1"/>
                </a:solidFill>
              </a:rPr>
              <a:t>IT jobs in the United States </a:t>
            </a:r>
            <a:r>
              <a:rPr lang="en-CA" sz="1400" dirty="0" smtClean="0">
                <a:solidFill>
                  <a:schemeClr val="bg1"/>
                </a:solidFill>
              </a:rPr>
              <a:t>remained </a:t>
            </a:r>
            <a:r>
              <a:rPr lang="en-CA" sz="1400" dirty="0">
                <a:solidFill>
                  <a:schemeClr val="bg1"/>
                </a:solidFill>
              </a:rPr>
              <a:t>open after 90 days of </a:t>
            </a:r>
            <a:r>
              <a:rPr lang="en-CA" sz="1400" dirty="0" smtClean="0">
                <a:solidFill>
                  <a:schemeClr val="bg1"/>
                </a:solidFill>
              </a:rPr>
              <a:t>search.</a:t>
            </a:r>
            <a:r>
              <a:rPr lang="en-US" sz="1400" baseline="30000" dirty="0" smtClean="0">
                <a:solidFill>
                  <a:schemeClr val="bg1"/>
                </a:solidFill>
              </a:rPr>
              <a:t>5</a:t>
            </a:r>
            <a:endParaRPr lang="en-CA" sz="1050" baseline="30000" dirty="0">
              <a:solidFill>
                <a:schemeClr val="bg1"/>
              </a:solidFill>
            </a:endParaRPr>
          </a:p>
        </p:txBody>
      </p:sp>
      <p:sp>
        <p:nvSpPr>
          <p:cNvPr id="2" name="Title 1"/>
          <p:cNvSpPr>
            <a:spLocks noGrp="1"/>
          </p:cNvSpPr>
          <p:nvPr>
            <p:ph type="title"/>
          </p:nvPr>
        </p:nvSpPr>
        <p:spPr/>
        <p:txBody>
          <a:bodyPr/>
          <a:lstStyle/>
          <a:p>
            <a:r>
              <a:rPr lang="en-CA" dirty="0" smtClean="0"/>
              <a:t>Take immediate action to address the technical skills drought</a:t>
            </a:r>
            <a:endParaRPr lang="en-CA" dirty="0"/>
          </a:p>
        </p:txBody>
      </p:sp>
      <p:sp>
        <p:nvSpPr>
          <p:cNvPr id="6" name="Oval 5"/>
          <p:cNvSpPr/>
          <p:nvPr/>
        </p:nvSpPr>
        <p:spPr>
          <a:xfrm>
            <a:off x="3113228" y="1204505"/>
            <a:ext cx="364540" cy="364534"/>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6"/>
          <p:cNvSpPr/>
          <p:nvPr/>
        </p:nvSpPr>
        <p:spPr>
          <a:xfrm>
            <a:off x="6207747" y="6150060"/>
            <a:ext cx="263956" cy="264211"/>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7"/>
          <p:cNvSpPr/>
          <p:nvPr/>
        </p:nvSpPr>
        <p:spPr>
          <a:xfrm>
            <a:off x="2924836" y="5388831"/>
            <a:ext cx="263956" cy="264211"/>
          </a:xfrm>
          <a:prstGeom prst="ellipse">
            <a:avLst/>
          </a:prstGeom>
          <a:solidFill>
            <a:srgbClr val="A24130"/>
          </a:solidFill>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8"/>
          <p:cNvSpPr/>
          <p:nvPr/>
        </p:nvSpPr>
        <p:spPr>
          <a:xfrm>
            <a:off x="8692320" y="1424528"/>
            <a:ext cx="364540" cy="364534"/>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Oval 9"/>
          <p:cNvSpPr/>
          <p:nvPr/>
        </p:nvSpPr>
        <p:spPr>
          <a:xfrm>
            <a:off x="5958241" y="3484995"/>
            <a:ext cx="263956" cy="264211"/>
          </a:xfrm>
          <a:prstGeom prst="ellipse">
            <a:avLst/>
          </a:prstGeom>
          <a:solidFill>
            <a:srgbClr val="A24130"/>
          </a:solidFill>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Oval 10"/>
          <p:cNvSpPr/>
          <p:nvPr/>
        </p:nvSpPr>
        <p:spPr>
          <a:xfrm>
            <a:off x="2345607" y="3905414"/>
            <a:ext cx="263956" cy="264211"/>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12"/>
          <p:cNvSpPr/>
          <p:nvPr/>
        </p:nvSpPr>
        <p:spPr>
          <a:xfrm>
            <a:off x="5184488" y="3756201"/>
            <a:ext cx="364540" cy="364534"/>
          </a:xfrm>
          <a:prstGeom prst="ellipse">
            <a:avLst/>
          </a:prstGeom>
          <a:solidFill>
            <a:srgbClr val="A24130"/>
          </a:solidFill>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Oval 15"/>
          <p:cNvSpPr/>
          <p:nvPr/>
        </p:nvSpPr>
        <p:spPr>
          <a:xfrm>
            <a:off x="6710240" y="4593347"/>
            <a:ext cx="364540" cy="364534"/>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16"/>
          <p:cNvSpPr/>
          <p:nvPr/>
        </p:nvSpPr>
        <p:spPr>
          <a:xfrm>
            <a:off x="3326257" y="4879377"/>
            <a:ext cx="263956" cy="264211"/>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Oval 17"/>
          <p:cNvSpPr/>
          <p:nvPr/>
        </p:nvSpPr>
        <p:spPr>
          <a:xfrm>
            <a:off x="348602" y="3493424"/>
            <a:ext cx="263956" cy="264211"/>
          </a:xfrm>
          <a:prstGeom prst="ellipse">
            <a:avLst/>
          </a:prstGeom>
          <a:solidFill>
            <a:srgbClr val="A24130"/>
          </a:solidFill>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4" name="Group 3"/>
          <p:cNvGrpSpPr/>
          <p:nvPr/>
        </p:nvGrpSpPr>
        <p:grpSpPr>
          <a:xfrm>
            <a:off x="6002747" y="3233794"/>
            <a:ext cx="3002537" cy="2329784"/>
            <a:chOff x="5790156" y="2759083"/>
            <a:chExt cx="3002537" cy="2329784"/>
          </a:xfrm>
        </p:grpSpPr>
        <p:sp>
          <p:nvSpPr>
            <p:cNvPr id="27" name="Freeform 26"/>
            <p:cNvSpPr/>
            <p:nvPr/>
          </p:nvSpPr>
          <p:spPr>
            <a:xfrm>
              <a:off x="6463493" y="2759083"/>
              <a:ext cx="2329200" cy="2329784"/>
            </a:xfrm>
            <a:custGeom>
              <a:avLst/>
              <a:gdLst>
                <a:gd name="connsiteX0" fmla="*/ 0 w 3277819"/>
                <a:gd name="connsiteY0" fmla="*/ 1638874 h 3277748"/>
                <a:gd name="connsiteX1" fmla="*/ 1638910 w 3277819"/>
                <a:gd name="connsiteY1" fmla="*/ 0 h 3277748"/>
                <a:gd name="connsiteX2" fmla="*/ 3277820 w 3277819"/>
                <a:gd name="connsiteY2" fmla="*/ 1638874 h 3277748"/>
                <a:gd name="connsiteX3" fmla="*/ 1638910 w 3277819"/>
                <a:gd name="connsiteY3" fmla="*/ 3277748 h 3277748"/>
                <a:gd name="connsiteX4" fmla="*/ 0 w 3277819"/>
                <a:gd name="connsiteY4" fmla="*/ 1638874 h 32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7819" h="3277748">
                  <a:moveTo>
                    <a:pt x="0" y="1638874"/>
                  </a:moveTo>
                  <a:cubicBezTo>
                    <a:pt x="0" y="733749"/>
                    <a:pt x="733765" y="0"/>
                    <a:pt x="1638910" y="0"/>
                  </a:cubicBezTo>
                  <a:cubicBezTo>
                    <a:pt x="2544055" y="0"/>
                    <a:pt x="3277820" y="733749"/>
                    <a:pt x="3277820" y="1638874"/>
                  </a:cubicBezTo>
                  <a:cubicBezTo>
                    <a:pt x="3277820" y="2543999"/>
                    <a:pt x="2544055" y="3277748"/>
                    <a:pt x="1638910" y="3277748"/>
                  </a:cubicBezTo>
                  <a:cubicBezTo>
                    <a:pt x="733765" y="3277748"/>
                    <a:pt x="0" y="2543999"/>
                    <a:pt x="0" y="1638874"/>
                  </a:cubicBezTo>
                  <a:close/>
                </a:path>
              </a:pathLst>
            </a:custGeom>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8000" tIns="144000" rIns="288000" bIns="144000" numCol="1" spcCol="1270" anchor="ctr" anchorCtr="0">
              <a:noAutofit/>
            </a:bodyPr>
            <a:lstStyle/>
            <a:p>
              <a:pPr algn="ctr">
                <a:spcAft>
                  <a:spcPts val="600"/>
                </a:spcAft>
              </a:pPr>
              <a:r>
                <a:rPr lang="en-CA" sz="1400" dirty="0">
                  <a:solidFill>
                    <a:schemeClr val="bg1"/>
                  </a:solidFill>
                </a:rPr>
                <a:t>of IT leaders did not believe their organization </a:t>
              </a:r>
              <a:r>
                <a:rPr lang="en-CA" sz="1400" dirty="0" smtClean="0">
                  <a:solidFill>
                    <a:schemeClr val="bg1"/>
                  </a:solidFill>
                </a:rPr>
                <a:t>had </a:t>
              </a:r>
              <a:r>
                <a:rPr lang="en-CA" sz="1400" dirty="0">
                  <a:solidFill>
                    <a:schemeClr val="bg1"/>
                  </a:solidFill>
                </a:rPr>
                <a:t>the skills in-house required to address business </a:t>
              </a:r>
              <a:r>
                <a:rPr lang="en-CA" sz="1400" dirty="0" smtClean="0">
                  <a:solidFill>
                    <a:schemeClr val="bg1"/>
                  </a:solidFill>
                </a:rPr>
                <a:t>needs.</a:t>
              </a:r>
              <a:r>
                <a:rPr lang="en-US" sz="1400" baseline="30000" dirty="0" smtClean="0">
                  <a:solidFill>
                    <a:schemeClr val="bg1"/>
                  </a:solidFill>
                </a:rPr>
                <a:t>4</a:t>
              </a:r>
              <a:endParaRPr lang="en-CA" sz="1050" baseline="30000" dirty="0">
                <a:solidFill>
                  <a:schemeClr val="bg1"/>
                </a:solidFill>
              </a:endParaRPr>
            </a:p>
          </p:txBody>
        </p:sp>
        <p:sp>
          <p:nvSpPr>
            <p:cNvPr id="28" name="Oval 27"/>
            <p:cNvSpPr/>
            <p:nvPr/>
          </p:nvSpPr>
          <p:spPr>
            <a:xfrm>
              <a:off x="5790156" y="3688044"/>
              <a:ext cx="937911" cy="945274"/>
            </a:xfrm>
            <a:prstGeom prst="ellipse">
              <a:avLst/>
            </a:prstGeom>
            <a:solidFill>
              <a:srgbClr val="A24130"/>
            </a:solidFill>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nchor="ctr" anchorCtr="0"/>
            <a:lstStyle/>
            <a:p>
              <a:pPr algn="ctr"/>
              <a:r>
                <a:rPr lang="en-CA" sz="2400" b="1" dirty="0" smtClean="0">
                  <a:solidFill>
                    <a:schemeClr val="bg1"/>
                  </a:solidFill>
                </a:rPr>
                <a:t>68%</a:t>
              </a:r>
              <a:endParaRPr lang="en-CA" sz="2400" b="1" dirty="0"/>
            </a:p>
          </p:txBody>
        </p:sp>
      </p:grpSp>
      <p:sp>
        <p:nvSpPr>
          <p:cNvPr id="34" name="Oval 33"/>
          <p:cNvSpPr/>
          <p:nvPr/>
        </p:nvSpPr>
        <p:spPr>
          <a:xfrm>
            <a:off x="3101853" y="3672834"/>
            <a:ext cx="364540" cy="364534"/>
          </a:xfrm>
          <a:prstGeom prst="ellipse">
            <a:avLst/>
          </a:prstGeom>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p:cNvSpPr/>
          <p:nvPr/>
        </p:nvSpPr>
        <p:spPr>
          <a:xfrm>
            <a:off x="556868" y="4057980"/>
            <a:ext cx="2156078" cy="2171215"/>
          </a:xfrm>
          <a:custGeom>
            <a:avLst/>
            <a:gdLst>
              <a:gd name="connsiteX0" fmla="*/ 0 w 1332585"/>
              <a:gd name="connsiteY0" fmla="*/ 666080 h 1332159"/>
              <a:gd name="connsiteX1" fmla="*/ 666293 w 1332585"/>
              <a:gd name="connsiteY1" fmla="*/ 0 h 1332159"/>
              <a:gd name="connsiteX2" fmla="*/ 1332586 w 1332585"/>
              <a:gd name="connsiteY2" fmla="*/ 666080 h 1332159"/>
              <a:gd name="connsiteX3" fmla="*/ 666293 w 1332585"/>
              <a:gd name="connsiteY3" fmla="*/ 1332160 h 1332159"/>
              <a:gd name="connsiteX4" fmla="*/ 0 w 1332585"/>
              <a:gd name="connsiteY4" fmla="*/ 666080 h 1332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2585" h="1332159">
                <a:moveTo>
                  <a:pt x="0" y="666080"/>
                </a:moveTo>
                <a:cubicBezTo>
                  <a:pt x="0" y="298214"/>
                  <a:pt x="298310" y="0"/>
                  <a:pt x="666293" y="0"/>
                </a:cubicBezTo>
                <a:cubicBezTo>
                  <a:pt x="1034276" y="0"/>
                  <a:pt x="1332586" y="298214"/>
                  <a:pt x="1332586" y="666080"/>
                </a:cubicBezTo>
                <a:cubicBezTo>
                  <a:pt x="1332586" y="1033946"/>
                  <a:pt x="1034276" y="1332160"/>
                  <a:pt x="666293" y="1332160"/>
                </a:cubicBezTo>
                <a:cubicBezTo>
                  <a:pt x="298310" y="1332160"/>
                  <a:pt x="0" y="1033946"/>
                  <a:pt x="0" y="666080"/>
                </a:cubicBezTo>
                <a:close/>
              </a:path>
            </a:pathLst>
          </a:custGeom>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6593" tIns="286530" rIns="286593" bIns="286530" numCol="1" spcCol="1270" anchor="ctr" anchorCtr="0">
            <a:noAutofit/>
          </a:bodyPr>
          <a:lstStyle/>
          <a:p>
            <a:pPr algn="ctr">
              <a:spcAft>
                <a:spcPts val="600"/>
              </a:spcAft>
            </a:pPr>
            <a:r>
              <a:rPr lang="en-CA" sz="1400" dirty="0" smtClean="0">
                <a:solidFill>
                  <a:schemeClr val="bg1"/>
                </a:solidFill>
              </a:rPr>
              <a:t>A lack of expertise and resources overtook security concerns as the</a:t>
            </a:r>
            <a:br>
              <a:rPr lang="en-CA" sz="1400" dirty="0" smtClean="0">
                <a:solidFill>
                  <a:schemeClr val="bg1"/>
                </a:solidFill>
              </a:rPr>
            </a:br>
            <a:r>
              <a:rPr lang="en-CA" sz="1400" dirty="0" smtClean="0">
                <a:solidFill>
                  <a:schemeClr val="bg1"/>
                </a:solidFill>
              </a:rPr>
              <a:t> </a:t>
            </a:r>
            <a:r>
              <a:rPr lang="en-CA" sz="2000" b="1" dirty="0" smtClean="0">
                <a:solidFill>
                  <a:schemeClr val="bg1"/>
                </a:solidFill>
              </a:rPr>
              <a:t>#1 obstacle </a:t>
            </a:r>
            <a:r>
              <a:rPr lang="en-CA" sz="1400" dirty="0" smtClean="0">
                <a:solidFill>
                  <a:schemeClr val="bg1"/>
                </a:solidFill>
              </a:rPr>
              <a:t>to cloud adoption.</a:t>
            </a:r>
            <a:r>
              <a:rPr lang="en-US" sz="1400" baseline="30000" dirty="0" smtClean="0">
                <a:solidFill>
                  <a:schemeClr val="bg1"/>
                </a:solidFill>
              </a:rPr>
              <a:t>6</a:t>
            </a:r>
            <a:endParaRPr lang="en-CA" sz="1400" dirty="0">
              <a:solidFill>
                <a:schemeClr val="bg1"/>
              </a:solidFill>
            </a:endParaRPr>
          </a:p>
        </p:txBody>
      </p:sp>
      <p:sp>
        <p:nvSpPr>
          <p:cNvPr id="25" name="Rectangle 24"/>
          <p:cNvSpPr/>
          <p:nvPr/>
        </p:nvSpPr>
        <p:spPr>
          <a:xfrm>
            <a:off x="6043140" y="5601653"/>
            <a:ext cx="3100860" cy="923330"/>
          </a:xfrm>
          <a:prstGeom prst="rect">
            <a:avLst/>
          </a:prstGeom>
          <a:solidFill>
            <a:srgbClr val="1D1D1D"/>
          </a:solidFill>
          <a:ln>
            <a:noFill/>
          </a:ln>
        </p:spPr>
        <p:txBody>
          <a:bodyPr wrap="square">
            <a:spAutoFit/>
          </a:bodyPr>
          <a:lstStyle/>
          <a:p>
            <a:pPr marL="228600" indent="-228600">
              <a:buAutoNum type="arabicPeriod"/>
            </a:pPr>
            <a:r>
              <a:rPr lang="en-CA" sz="900" dirty="0" smtClean="0">
                <a:solidFill>
                  <a:schemeClr val="bg1"/>
                </a:solidFill>
              </a:rPr>
              <a:t>Office of the White House Press Secretary, 2016.</a:t>
            </a:r>
          </a:p>
          <a:p>
            <a:pPr marL="228600" indent="-228600">
              <a:buAutoNum type="arabicPeriod"/>
            </a:pPr>
            <a:r>
              <a:rPr lang="en-CA" sz="900" dirty="0" smtClean="0">
                <a:solidFill>
                  <a:schemeClr val="bg1"/>
                </a:solidFill>
              </a:rPr>
              <a:t>Business </a:t>
            </a:r>
            <a:r>
              <a:rPr lang="en-CA" sz="900" dirty="0">
                <a:solidFill>
                  <a:schemeClr val="bg1"/>
                </a:solidFill>
              </a:rPr>
              <a:t>Roundtable </a:t>
            </a:r>
            <a:r>
              <a:rPr lang="en-CA" sz="900" dirty="0" smtClean="0">
                <a:solidFill>
                  <a:schemeClr val="bg1"/>
                </a:solidFill>
              </a:rPr>
              <a:t>&amp; Change </a:t>
            </a:r>
            <a:r>
              <a:rPr lang="en-CA" sz="900" dirty="0">
                <a:solidFill>
                  <a:schemeClr val="bg1"/>
                </a:solidFill>
              </a:rPr>
              <a:t>the </a:t>
            </a:r>
            <a:r>
              <a:rPr lang="en-CA" sz="900" dirty="0" smtClean="0">
                <a:solidFill>
                  <a:schemeClr val="bg1"/>
                </a:solidFill>
              </a:rPr>
              <a:t>Equation, 2014.</a:t>
            </a:r>
          </a:p>
          <a:p>
            <a:pPr marL="228600" indent="-228600">
              <a:buFontTx/>
              <a:buAutoNum type="arabicPeriod"/>
            </a:pPr>
            <a:r>
              <a:rPr lang="en-CA" sz="900" dirty="0" smtClean="0">
                <a:solidFill>
                  <a:schemeClr val="bg1"/>
                </a:solidFill>
              </a:rPr>
              <a:t>ATD</a:t>
            </a:r>
            <a:r>
              <a:rPr lang="en-CA" sz="900" dirty="0">
                <a:solidFill>
                  <a:schemeClr val="bg1"/>
                </a:solidFill>
              </a:rPr>
              <a:t>, </a:t>
            </a:r>
            <a:r>
              <a:rPr lang="en-CA" sz="900" dirty="0" smtClean="0">
                <a:solidFill>
                  <a:schemeClr val="bg1"/>
                </a:solidFill>
              </a:rPr>
              <a:t>2015.</a:t>
            </a:r>
          </a:p>
          <a:p>
            <a:pPr marL="228600" indent="-228600">
              <a:buFontTx/>
              <a:buAutoNum type="arabicPeriod"/>
            </a:pPr>
            <a:r>
              <a:rPr lang="en-CA" sz="900" dirty="0">
                <a:solidFill>
                  <a:schemeClr val="bg1"/>
                </a:solidFill>
              </a:rPr>
              <a:t>TEKsystems, </a:t>
            </a:r>
            <a:r>
              <a:rPr lang="en-CA" sz="900" dirty="0" smtClean="0">
                <a:solidFill>
                  <a:schemeClr val="bg1"/>
                </a:solidFill>
              </a:rPr>
              <a:t>2015.</a:t>
            </a:r>
          </a:p>
          <a:p>
            <a:pPr marL="228600" indent="-228600">
              <a:buFontTx/>
              <a:buAutoNum type="arabicPeriod"/>
            </a:pPr>
            <a:r>
              <a:rPr lang="en-CA" sz="900" dirty="0" smtClean="0">
                <a:solidFill>
                  <a:schemeClr val="bg1"/>
                </a:solidFill>
              </a:rPr>
              <a:t>WSJ, 2016.</a:t>
            </a:r>
          </a:p>
          <a:p>
            <a:pPr marL="228600" indent="-228600">
              <a:buFontTx/>
              <a:buAutoNum type="arabicPeriod"/>
            </a:pPr>
            <a:r>
              <a:rPr lang="en-CA" sz="900" dirty="0" smtClean="0">
                <a:solidFill>
                  <a:schemeClr val="bg1"/>
                </a:solidFill>
              </a:rPr>
              <a:t>RightScale, 2016.</a:t>
            </a:r>
            <a:endParaRPr lang="en-CA" sz="900" dirty="0">
              <a:solidFill>
                <a:schemeClr val="bg1"/>
              </a:solidFill>
            </a:endParaRPr>
          </a:p>
        </p:txBody>
      </p:sp>
      <p:sp>
        <p:nvSpPr>
          <p:cNvPr id="15" name="Freeform 14"/>
          <p:cNvSpPr/>
          <p:nvPr/>
        </p:nvSpPr>
        <p:spPr>
          <a:xfrm>
            <a:off x="463211" y="1369948"/>
            <a:ext cx="2340000" cy="2340000"/>
          </a:xfrm>
          <a:custGeom>
            <a:avLst/>
            <a:gdLst>
              <a:gd name="connsiteX0" fmla="*/ 0 w 1332585"/>
              <a:gd name="connsiteY0" fmla="*/ 666080 h 1332159"/>
              <a:gd name="connsiteX1" fmla="*/ 666293 w 1332585"/>
              <a:gd name="connsiteY1" fmla="*/ 0 h 1332159"/>
              <a:gd name="connsiteX2" fmla="*/ 1332586 w 1332585"/>
              <a:gd name="connsiteY2" fmla="*/ 666080 h 1332159"/>
              <a:gd name="connsiteX3" fmla="*/ 666293 w 1332585"/>
              <a:gd name="connsiteY3" fmla="*/ 1332160 h 1332159"/>
              <a:gd name="connsiteX4" fmla="*/ 0 w 1332585"/>
              <a:gd name="connsiteY4" fmla="*/ 666080 h 1332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2585" h="1332159">
                <a:moveTo>
                  <a:pt x="0" y="666080"/>
                </a:moveTo>
                <a:cubicBezTo>
                  <a:pt x="0" y="298214"/>
                  <a:pt x="298310" y="0"/>
                  <a:pt x="666293" y="0"/>
                </a:cubicBezTo>
                <a:cubicBezTo>
                  <a:pt x="1034276" y="0"/>
                  <a:pt x="1332586" y="298214"/>
                  <a:pt x="1332586" y="666080"/>
                </a:cubicBezTo>
                <a:cubicBezTo>
                  <a:pt x="1332586" y="1033946"/>
                  <a:pt x="1034276" y="1332160"/>
                  <a:pt x="666293" y="1332160"/>
                </a:cubicBezTo>
                <a:cubicBezTo>
                  <a:pt x="298310" y="1332160"/>
                  <a:pt x="0" y="1033946"/>
                  <a:pt x="0" y="666080"/>
                </a:cubicBezTo>
                <a:close/>
              </a:path>
            </a:pathLst>
          </a:custGeom>
          <a:ln w="9525">
            <a:solidFill>
              <a:srgbClr val="CBDBE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6593" tIns="286530" rIns="286593" bIns="286530" numCol="1" spcCol="1270" anchor="ctr" anchorCtr="0">
            <a:noAutofit/>
          </a:bodyPr>
          <a:lstStyle/>
          <a:p>
            <a:pPr algn="ctr">
              <a:spcAft>
                <a:spcPts val="600"/>
              </a:spcAft>
            </a:pPr>
            <a:r>
              <a:rPr lang="en-US" sz="1400" dirty="0">
                <a:solidFill>
                  <a:schemeClr val="bg1"/>
                </a:solidFill>
              </a:rPr>
              <a:t>“Over the next five years… employers will need to hire… more than </a:t>
            </a:r>
            <a:r>
              <a:rPr lang="en-US" sz="2400" b="1" dirty="0">
                <a:solidFill>
                  <a:schemeClr val="bg1"/>
                </a:solidFill>
              </a:rPr>
              <a:t>600,000</a:t>
            </a:r>
            <a:r>
              <a:rPr lang="en-US" sz="1400" dirty="0">
                <a:solidFill>
                  <a:schemeClr val="bg1"/>
                </a:solidFill>
              </a:rPr>
              <a:t> employees with advanced STEM knowledge</a:t>
            </a:r>
            <a:r>
              <a:rPr lang="en-US" sz="1400" dirty="0" smtClean="0">
                <a:solidFill>
                  <a:schemeClr val="bg1"/>
                </a:solidFill>
              </a:rPr>
              <a:t>.”</a:t>
            </a:r>
            <a:r>
              <a:rPr lang="en-US" sz="1400" baseline="30000" dirty="0" smtClean="0">
                <a:solidFill>
                  <a:schemeClr val="bg1"/>
                </a:solidFill>
              </a:rPr>
              <a:t>1</a:t>
            </a:r>
            <a:endParaRPr lang="en-CA" sz="1050" dirty="0">
              <a:solidFill>
                <a:schemeClr val="bg1"/>
              </a:solidFill>
            </a:endParaRPr>
          </a:p>
        </p:txBody>
      </p:sp>
      <p:grpSp>
        <p:nvGrpSpPr>
          <p:cNvPr id="29" name="Group 28"/>
          <p:cNvGrpSpPr/>
          <p:nvPr/>
        </p:nvGrpSpPr>
        <p:grpSpPr>
          <a:xfrm>
            <a:off x="0" y="6422955"/>
            <a:ext cx="9144000" cy="437555"/>
            <a:chOff x="0" y="6422955"/>
            <a:chExt cx="9144000" cy="437555"/>
          </a:xfrm>
        </p:grpSpPr>
        <p:pic>
          <p:nvPicPr>
            <p:cNvPr id="3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381465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1455</Words>
  <Application>Microsoft Office PowerPoint</Application>
  <PresentationFormat>On-screen Show (4:3)</PresentationFormat>
  <Paragraphs>132</Paragraphs>
  <Slides>11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8" baseType="lpstr">
      <vt:lpstr>Arial</vt:lpstr>
      <vt:lpstr>Calibri</vt:lpstr>
      <vt:lpstr>Georgia</vt:lpstr>
      <vt:lpstr>Times New Roman</vt:lpstr>
      <vt:lpstr>Wingdings</vt:lpstr>
      <vt:lpstr>Theme1</vt:lpstr>
      <vt:lpstr>PowerPoint Presentation</vt:lpstr>
      <vt:lpstr>PowerPoint Presentation</vt:lpstr>
      <vt:lpstr>Our understanding of the problem</vt:lpstr>
      <vt:lpstr>Executive summary</vt:lpstr>
      <vt:lpstr>Mounting business and technological pressures are transforming the skills you need to manage your environment</vt:lpstr>
      <vt:lpstr>Operating processes in your new environment will change and will be served by new skills</vt:lpstr>
      <vt:lpstr>Skills sufficiency is the top concern of CIOs and CXOs</vt:lpstr>
      <vt:lpstr>Employee turnover is expensive and is accelerated by ineffective use of internal skills</vt:lpstr>
      <vt:lpstr>Take immediate action to address the technical skills drought</vt:lpstr>
      <vt:lpstr>Take a strategic approach to assessing skills and addressing gaps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2017-04-07T18:35:18Z</dcterms:created>
  <dcterms:modified xsi:type="dcterms:W3CDTF">2017-04-07T20:37:08Z</dcterms:modified>
</cp:coreProperties>
</file>