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7" r:id="rId1"/>
  </p:sldMasterIdLst>
  <p:notesMasterIdLst>
    <p:notesMasterId r:id="rId22"/>
  </p:notesMasterIdLst>
  <p:handoutMasterIdLst>
    <p:handoutMasterId r:id="rId23"/>
  </p:handoutMasterIdLst>
  <p:sldIdLst>
    <p:sldId id="278" r:id="rId2"/>
    <p:sldId id="279" r:id="rId3"/>
    <p:sldId id="484" r:id="rId4"/>
    <p:sldId id="403" r:id="rId5"/>
    <p:sldId id="399" r:id="rId6"/>
    <p:sldId id="547" r:id="rId7"/>
    <p:sldId id="609" r:id="rId8"/>
    <p:sldId id="548" r:id="rId9"/>
    <p:sldId id="496" r:id="rId10"/>
    <p:sldId id="608" r:id="rId11"/>
    <p:sldId id="550" r:id="rId12"/>
    <p:sldId id="610" r:id="rId13"/>
    <p:sldId id="614" r:id="rId14"/>
    <p:sldId id="503" r:id="rId15"/>
    <p:sldId id="672" r:id="rId16"/>
    <p:sldId id="486" r:id="rId17"/>
    <p:sldId id="426" r:id="rId18"/>
    <p:sldId id="410" r:id="rId19"/>
    <p:sldId id="411" r:id="rId20"/>
    <p:sldId id="413" r:id="rId21"/>
  </p:sldIdLst>
  <p:sldSz cx="9144000" cy="6858000" type="screen4x3"/>
  <p:notesSz cx="6858000" cy="9144000"/>
  <p:custShowLst>
    <p:custShow name="Custom Show 1" id="0">
      <p:sldLst>
        <p:sld r:id="rId2"/>
        <p:sld r:id="rId3"/>
      </p:sldLst>
    </p:custShow>
  </p:custShow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75F"/>
    <a:srgbClr val="243F54"/>
    <a:srgbClr val="7F7F7F"/>
    <a:srgbClr val="F2F2F2"/>
    <a:srgbClr val="6294BB"/>
    <a:srgbClr val="C7CED6"/>
    <a:srgbClr val="A24130"/>
    <a:srgbClr val="7F919F"/>
    <a:srgbClr val="2576B7"/>
    <a:srgbClr val="519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84582" autoAdjust="0"/>
  </p:normalViewPr>
  <p:slideViewPr>
    <p:cSldViewPr snapToGrid="0">
      <p:cViewPr>
        <p:scale>
          <a:sx n="100" d="100"/>
          <a:sy n="100" d="100"/>
        </p:scale>
        <p:origin x="1734" y="-90"/>
      </p:cViewPr>
      <p:guideLst>
        <p:guide orient="horz" pos="2160"/>
        <p:guide pos="20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asharp\AppData\Local\Microsoft\Windows\Temporary%20Internet%20Files\Content.Outlook\665CO11X\Andrew%20Sharp's%20Exit%20Survey%20Reques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Sheet1!$N$35</c:f>
              <c:strCache>
                <c:ptCount val="1"/>
                <c:pt idx="0">
                  <c:v>CIO</c:v>
                </c:pt>
              </c:strCache>
            </c:strRef>
          </c:tx>
          <c:spPr>
            <a:solidFill>
              <a:srgbClr val="243F54">
                <a:lumMod val="60000"/>
                <a:lumOff val="40000"/>
              </a:srgbClr>
            </a:solidFill>
            <a:ln>
              <a:noFill/>
            </a:ln>
            <a:effectLst/>
          </c:spPr>
          <c:invertIfNegative val="0"/>
          <c:dLbls>
            <c:dLbl>
              <c:idx val="0"/>
              <c:layout>
                <c:manualLayout>
                  <c:x val="-3.0574074074073986E-2"/>
                  <c:y val="0"/>
                </c:manualLayout>
              </c:layout>
              <c:tx>
                <c:rich>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C6DBD077-7E0D-4B9D-B8ED-6231D58E9949}" type="CELLRANGE">
                      <a:rPr lang="en-US">
                        <a:solidFill>
                          <a:schemeClr val="tx1"/>
                        </a:solidFill>
                      </a:rPr>
                      <a:pPr>
                        <a:defRPr>
                          <a:solidFill>
                            <a:schemeClr val="tx1"/>
                          </a:solidFill>
                        </a:defRPr>
                      </a:pPr>
                      <a:t>[CELLRANGE]</a:t>
                    </a:fld>
                    <a:endParaRPr lang="en-CA"/>
                  </a:p>
                </c:rich>
              </c:tx>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layout>
                <c:manualLayout>
                  <c:x val="-3.2925925925926011E-2"/>
                  <c:y val="0"/>
                </c:manualLayout>
              </c:layout>
              <c:tx>
                <c:rich>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D0840380-A1AF-492F-AAC1-191C0E1A3116}" type="CELLRANGE">
                      <a:rPr lang="en-US">
                        <a:solidFill>
                          <a:schemeClr val="tx1"/>
                        </a:solidFill>
                      </a:rPr>
                      <a:pPr>
                        <a:defRPr>
                          <a:solidFill>
                            <a:schemeClr val="tx1"/>
                          </a:solidFill>
                        </a:defRPr>
                      </a:pPr>
                      <a:t>[CELLRANGE]</a:t>
                    </a:fld>
                    <a:endParaRPr lang="en-CA"/>
                  </a:p>
                </c:rich>
              </c:tx>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tx>
                <c:rich>
                  <a:bodyPr/>
                  <a:lstStyle/>
                  <a:p>
                    <a:fld id="{E6F3302A-D83B-4404-846D-CB066F51522B}"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921D95F5-1A5C-4CE1-AC24-E6B2F48515B4}"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6EFCCE3A-28F2-4DE5-B858-576CB7124863}"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C2328356-B39C-4946-A6C2-8E98B99B2BDB}"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DB7D1B21-F75B-4870-9CC1-0526B2577DAD}"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D3286EC7-97FF-4977-B802-BD732CB510C0}"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tx>
                <c:rich>
                  <a:bodyPr/>
                  <a:lstStyle/>
                  <a:p>
                    <a:fld id="{4616A38B-0C5C-4BE4-BA8D-636D9AE328C9}"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9"/>
              <c:tx>
                <c:rich>
                  <a:bodyPr/>
                  <a:lstStyle/>
                  <a:p>
                    <a:fld id="{A5F59284-FDA0-4609-A5A6-667DB4A323D6}"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0"/>
              <c:tx>
                <c:rich>
                  <a:bodyPr/>
                  <a:lstStyle/>
                  <a:p>
                    <a:fld id="{D53D1A64-8708-4FD3-93E0-3425231D8B78}"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1"/>
              <c:tx>
                <c:rich>
                  <a:bodyPr/>
                  <a:lstStyle/>
                  <a:p>
                    <a:fld id="{49D84A66-2A61-4224-83BB-2119C2C92083}"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Sheet1!$M$36:$M$47</c:f>
              <c:strCache>
                <c:ptCount val="12"/>
                <c:pt idx="0">
                  <c:v>Failure to meet regulatory requirements</c:v>
                </c:pt>
                <c:pt idx="1">
                  <c:v>Audit-discovered IT issues</c:v>
                </c:pt>
                <c:pt idx="2">
                  <c:v>Outsourced SLAs not being met</c:v>
                </c:pt>
                <c:pt idx="3">
                  <c:v>Hidden and rogue IT spending</c:v>
                </c:pt>
                <c:pt idx="4">
                  <c:v>Resource waste from duplication</c:v>
                </c:pt>
                <c:pt idx="5">
                  <c:v>Ineffective, late or over budget IT changes</c:v>
                </c:pt>
                <c:pt idx="6">
                  <c:v>Complex IT operating models</c:v>
                </c:pt>
                <c:pt idx="7">
                  <c:v>IT-related business risk incidents</c:v>
                </c:pt>
                <c:pt idx="8">
                  <c:v>Senior management unwilling to sponsor IT</c:v>
                </c:pt>
                <c:pt idx="9">
                  <c:v>Business frustration with IT failure to deliver value</c:v>
                </c:pt>
                <c:pt idx="10">
                  <c:v>IT limits affecting business innovation and agility</c:v>
                </c:pt>
                <c:pt idx="11">
                  <c:v>Staff sufficiency, skill, and engagement issues</c:v>
                </c:pt>
              </c:strCache>
            </c:strRef>
          </c:cat>
          <c:val>
            <c:numRef>
              <c:f>Sheet1!$N$36:$N$47</c:f>
              <c:numCache>
                <c:formatCode>0%</c:formatCode>
                <c:ptCount val="12"/>
                <c:pt idx="0">
                  <c:v>-5.2631578947368418E-2</c:v>
                </c:pt>
                <c:pt idx="1">
                  <c:v>-4.6052631578947366E-2</c:v>
                </c:pt>
                <c:pt idx="2">
                  <c:v>-9.2105263157894732E-2</c:v>
                </c:pt>
                <c:pt idx="3">
                  <c:v>-9.2105263157894732E-2</c:v>
                </c:pt>
                <c:pt idx="4">
                  <c:v>-0.13815789473684212</c:v>
                </c:pt>
                <c:pt idx="5">
                  <c:v>-0.21710526315789475</c:v>
                </c:pt>
                <c:pt idx="6">
                  <c:v>-0.14473684210526316</c:v>
                </c:pt>
                <c:pt idx="7">
                  <c:v>-0.13815789473684212</c:v>
                </c:pt>
                <c:pt idx="8">
                  <c:v>-0.23684210526315788</c:v>
                </c:pt>
                <c:pt idx="9">
                  <c:v>-0.26315789473684209</c:v>
                </c:pt>
                <c:pt idx="10">
                  <c:v>-0.21052631578947367</c:v>
                </c:pt>
                <c:pt idx="11">
                  <c:v>-0.53947368421052633</c:v>
                </c:pt>
              </c:numCache>
            </c:numRef>
          </c:val>
          <c:extLst>
            <c:ext xmlns:c15="http://schemas.microsoft.com/office/drawing/2012/chart" uri="{02D57815-91ED-43cb-92C2-25804820EDAC}">
              <c15:datalabelsRange>
                <c15:f>Sheet1!$O$36:$O$47</c15:f>
                <c15:dlblRangeCache>
                  <c:ptCount val="12"/>
                  <c:pt idx="0">
                    <c:v>5%</c:v>
                  </c:pt>
                  <c:pt idx="1">
                    <c:v>5%</c:v>
                  </c:pt>
                  <c:pt idx="2">
                    <c:v>9%</c:v>
                  </c:pt>
                  <c:pt idx="3">
                    <c:v>9%</c:v>
                  </c:pt>
                  <c:pt idx="4">
                    <c:v>14%</c:v>
                  </c:pt>
                  <c:pt idx="5">
                    <c:v>22%</c:v>
                  </c:pt>
                  <c:pt idx="6">
                    <c:v>14%</c:v>
                  </c:pt>
                  <c:pt idx="7">
                    <c:v>14%</c:v>
                  </c:pt>
                  <c:pt idx="8">
                    <c:v>24%</c:v>
                  </c:pt>
                  <c:pt idx="9">
                    <c:v>26%</c:v>
                  </c:pt>
                  <c:pt idx="10">
                    <c:v>21%</c:v>
                  </c:pt>
                  <c:pt idx="11">
                    <c:v>54%</c:v>
                  </c:pt>
                </c15:dlblRangeCache>
              </c15:datalabelsRange>
            </c:ext>
          </c:extLst>
        </c:ser>
        <c:ser>
          <c:idx val="1"/>
          <c:order val="1"/>
          <c:tx>
            <c:strRef>
              <c:f>Sheet1!$P$35</c:f>
              <c:strCache>
                <c:ptCount val="1"/>
                <c:pt idx="0">
                  <c:v>CXO</c:v>
                </c:pt>
              </c:strCache>
            </c:strRef>
          </c:tx>
          <c:spPr>
            <a:solidFill>
              <a:srgbClr val="243F54">
                <a:lumMod val="75000"/>
              </a:srgbClr>
            </a:solidFill>
            <a:ln>
              <a:noFill/>
            </a:ln>
            <a:effectLst/>
          </c:spPr>
          <c:invertIfNegative val="0"/>
          <c:dLbls>
            <c:dLbl>
              <c:idx val="0"/>
              <c:layout>
                <c:manualLayout>
                  <c:x val="3.0574074074073986E-2"/>
                  <c:y val="0"/>
                </c:manualLayout>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3.2925925925925928E-2"/>
                  <c:y val="0"/>
                </c:manualLayout>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Sheet1!$M$36:$M$47</c:f>
              <c:strCache>
                <c:ptCount val="12"/>
                <c:pt idx="0">
                  <c:v>Failure to meet regulatory requirements</c:v>
                </c:pt>
                <c:pt idx="1">
                  <c:v>Audit-discovered IT issues</c:v>
                </c:pt>
                <c:pt idx="2">
                  <c:v>Outsourced SLAs not being met</c:v>
                </c:pt>
                <c:pt idx="3">
                  <c:v>Hidden and rogue IT spending</c:v>
                </c:pt>
                <c:pt idx="4">
                  <c:v>Resource waste from duplication</c:v>
                </c:pt>
                <c:pt idx="5">
                  <c:v>Ineffective, late or over budget IT changes</c:v>
                </c:pt>
                <c:pt idx="6">
                  <c:v>Complex IT operating models</c:v>
                </c:pt>
                <c:pt idx="7">
                  <c:v>IT-related business risk incidents</c:v>
                </c:pt>
                <c:pt idx="8">
                  <c:v>Senior management unwilling to sponsor IT</c:v>
                </c:pt>
                <c:pt idx="9">
                  <c:v>Business frustration with IT failure to deliver value</c:v>
                </c:pt>
                <c:pt idx="10">
                  <c:v>IT limits affecting business innovation and agility</c:v>
                </c:pt>
                <c:pt idx="11">
                  <c:v>Staff sufficiency, skill, and engagement issues</c:v>
                </c:pt>
              </c:strCache>
            </c:strRef>
          </c:cat>
          <c:val>
            <c:numRef>
              <c:f>Sheet1!$P$36:$P$47</c:f>
              <c:numCache>
                <c:formatCode>0%</c:formatCode>
                <c:ptCount val="12"/>
                <c:pt idx="0">
                  <c:v>4.716981132075472E-2</c:v>
                </c:pt>
                <c:pt idx="1">
                  <c:v>4.716981132075472E-2</c:v>
                </c:pt>
                <c:pt idx="2">
                  <c:v>8.9622641509433956E-2</c:v>
                </c:pt>
                <c:pt idx="3">
                  <c:v>8.9622641509433956E-2</c:v>
                </c:pt>
                <c:pt idx="4">
                  <c:v>8.9622641509433956E-2</c:v>
                </c:pt>
                <c:pt idx="5">
                  <c:v>0.13207547169811321</c:v>
                </c:pt>
                <c:pt idx="6">
                  <c:v>0.14150943396226415</c:v>
                </c:pt>
                <c:pt idx="7">
                  <c:v>0.14622641509433962</c:v>
                </c:pt>
                <c:pt idx="8">
                  <c:v>0.18396226415094338</c:v>
                </c:pt>
                <c:pt idx="9">
                  <c:v>0.23113207547169812</c:v>
                </c:pt>
                <c:pt idx="10">
                  <c:v>0.25</c:v>
                </c:pt>
                <c:pt idx="11">
                  <c:v>0.30188679245283018</c:v>
                </c:pt>
              </c:numCache>
            </c:numRef>
          </c:val>
        </c:ser>
        <c:dLbls>
          <c:dLblPos val="ctr"/>
          <c:showLegendKey val="0"/>
          <c:showVal val="1"/>
          <c:showCatName val="0"/>
          <c:showSerName val="0"/>
          <c:showPercent val="0"/>
          <c:showBubbleSize val="0"/>
        </c:dLbls>
        <c:gapWidth val="50"/>
        <c:overlap val="100"/>
        <c:axId val="249746216"/>
        <c:axId val="249746608"/>
      </c:barChart>
      <c:catAx>
        <c:axId val="2497462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746608"/>
        <c:crosses val="autoZero"/>
        <c:auto val="1"/>
        <c:lblAlgn val="ctr"/>
        <c:lblOffset val="100"/>
        <c:noMultiLvlLbl val="0"/>
      </c:catAx>
      <c:valAx>
        <c:axId val="249746608"/>
        <c:scaling>
          <c:orientation val="minMax"/>
          <c:max val="0.60000000000000009"/>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dirty="0"/>
                  <a:t>% Respondents Saying Major Pain</a:t>
                </a:r>
              </a:p>
              <a:p>
                <a:pPr>
                  <a:defRPr/>
                </a:pPr>
                <a:r>
                  <a:rPr lang="en-CA" i="1" dirty="0" smtClean="0"/>
                  <a:t>N=364</a:t>
                </a:r>
                <a:endParaRPr lang="en-CA" i="1" dirty="0"/>
              </a:p>
            </c:rich>
          </c:tx>
          <c:layout>
            <c:manualLayout>
              <c:xMode val="edge"/>
              <c:yMode val="edge"/>
              <c:x val="0.52349129629629632"/>
              <c:y val="0.890640038314176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one"/>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9746216"/>
        <c:crosses val="autoZero"/>
        <c:crossBetween val="between"/>
      </c:valAx>
      <c:spPr>
        <a:noFill/>
        <a:ln>
          <a:noFill/>
        </a:ln>
        <a:effectLst/>
      </c:spPr>
    </c:plotArea>
    <c:legend>
      <c:legendPos val="b"/>
      <c:layout>
        <c:manualLayout>
          <c:xMode val="edge"/>
          <c:yMode val="edge"/>
          <c:x val="0.16331574074074073"/>
          <c:y val="0.87360938697318002"/>
          <c:w val="0.15125722222222221"/>
          <c:h val="3.88044061302681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CA" sz="1600" dirty="0" smtClean="0">
                <a:solidFill>
                  <a:schemeClr val="tx1"/>
                </a:solidFill>
              </a:rPr>
              <a:t>Failing to leverage and develop</a:t>
            </a:r>
            <a:r>
              <a:rPr lang="en-CA" sz="1600" baseline="0" dirty="0" smtClean="0">
                <a:solidFill>
                  <a:schemeClr val="tx1"/>
                </a:solidFill>
              </a:rPr>
              <a:t> skills </a:t>
            </a:r>
            <a:r>
              <a:rPr lang="en-CA" sz="1600" dirty="0" smtClean="0">
                <a:solidFill>
                  <a:schemeClr val="tx1"/>
                </a:solidFill>
              </a:rPr>
              <a:t>leads to employee exit</a:t>
            </a:r>
            <a:endParaRPr lang="en-CA" sz="1600" dirty="0">
              <a:solidFill>
                <a:schemeClr val="tx1"/>
              </a:solidFill>
            </a:endParaRPr>
          </a:p>
        </c:rich>
      </c:tx>
      <c:layout>
        <c:manualLayout>
          <c:xMode val="edge"/>
          <c:yMode val="edge"/>
          <c:x val="9.1131742860500659E-2"/>
          <c:y val="1.685215090504011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8392878129039841E-2"/>
          <c:y val="8.4907417113735215E-2"/>
          <c:w val="0.94060680847729849"/>
          <c:h val="0.6865068675832291"/>
        </c:manualLayout>
      </c:layout>
      <c:barChart>
        <c:barDir val="col"/>
        <c:grouping val="clustered"/>
        <c:varyColors val="0"/>
        <c:ser>
          <c:idx val="0"/>
          <c:order val="0"/>
          <c:tx>
            <c:strRef>
              <c:f>Sheet1!$C$1</c:f>
              <c:strCache>
                <c:ptCount val="1"/>
                <c:pt idx="0">
                  <c:v>IT overall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degree to which my skills were utilized in my job</c:v>
                </c:pt>
                <c:pt idx="1">
                  <c:v>Opportunities for career-related skill development</c:v>
                </c:pt>
                <c:pt idx="2">
                  <c:v>Opportunities for career advancement</c:v>
                </c:pt>
              </c:strCache>
            </c:strRef>
          </c:cat>
          <c:val>
            <c:numRef>
              <c:f>Sheet1!$C$2:$C$4</c:f>
              <c:numCache>
                <c:formatCode>0%</c:formatCode>
                <c:ptCount val="3"/>
                <c:pt idx="0">
                  <c:v>0.2253829</c:v>
                </c:pt>
                <c:pt idx="1">
                  <c:v>0.34354489999999999</c:v>
                </c:pt>
                <c:pt idx="2">
                  <c:v>0.36105029999999999</c:v>
                </c:pt>
              </c:numCache>
            </c:numRef>
          </c:val>
        </c:ser>
        <c:ser>
          <c:idx val="1"/>
          <c:order val="1"/>
          <c:tx>
            <c:strRef>
              <c:f>Sheet1!$D$1</c:f>
              <c:strCache>
                <c:ptCount val="1"/>
                <c:pt idx="0">
                  <c:v>Infrastucture &amp; Operations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degree to which my skills were utilized in my job</c:v>
                </c:pt>
                <c:pt idx="1">
                  <c:v>Opportunities for career-related skill development</c:v>
                </c:pt>
                <c:pt idx="2">
                  <c:v>Opportunities for career advancement</c:v>
                </c:pt>
              </c:strCache>
            </c:strRef>
          </c:cat>
          <c:val>
            <c:numRef>
              <c:f>Sheet1!$D$2:$D$4</c:f>
              <c:numCache>
                <c:formatCode>0%</c:formatCode>
                <c:ptCount val="3"/>
                <c:pt idx="0">
                  <c:v>0.25403229999999999</c:v>
                </c:pt>
                <c:pt idx="1">
                  <c:v>0.34136549999999999</c:v>
                </c:pt>
                <c:pt idx="2">
                  <c:v>0.41365459999999998</c:v>
                </c:pt>
              </c:numCache>
            </c:numRef>
          </c:val>
        </c:ser>
        <c:dLbls>
          <c:showLegendKey val="0"/>
          <c:showVal val="0"/>
          <c:showCatName val="0"/>
          <c:showSerName val="0"/>
          <c:showPercent val="0"/>
          <c:showBubbleSize val="0"/>
        </c:dLbls>
        <c:gapWidth val="219"/>
        <c:overlap val="-27"/>
        <c:axId val="158260784"/>
        <c:axId val="158261176"/>
      </c:barChart>
      <c:catAx>
        <c:axId val="15826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8261176"/>
        <c:crosses val="autoZero"/>
        <c:auto val="1"/>
        <c:lblAlgn val="ctr"/>
        <c:lblOffset val="100"/>
        <c:noMultiLvlLbl val="0"/>
      </c:catAx>
      <c:valAx>
        <c:axId val="158261176"/>
        <c:scaling>
          <c:orientation val="minMax"/>
        </c:scaling>
        <c:delete val="1"/>
        <c:axPos val="l"/>
        <c:numFmt formatCode="0%" sourceLinked="0"/>
        <c:majorTickMark val="none"/>
        <c:minorTickMark val="none"/>
        <c:tickLblPos val="nextTo"/>
        <c:crossAx val="158260784"/>
        <c:crosses val="autoZero"/>
        <c:crossBetween val="between"/>
        <c:majorUnit val="0.1"/>
        <c:minorUnit val="5.000000000000001E-2"/>
      </c:valAx>
      <c:spPr>
        <a:noFill/>
        <a:ln>
          <a:noFill/>
        </a:ln>
        <a:effectLst/>
      </c:spPr>
    </c:plotArea>
    <c:legend>
      <c:legendPos val="b"/>
      <c:layout>
        <c:manualLayout>
          <c:xMode val="edge"/>
          <c:yMode val="edge"/>
          <c:x val="0.28072844439221217"/>
          <c:y val="0.86850501075043385"/>
          <c:w val="0.45333920946448858"/>
          <c:h val="5.658993330059095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0.78905</cdr:x>
      <cdr:y>0.97236</cdr:y>
    </cdr:from>
    <cdr:to>
      <cdr:x>0.99678</cdr:x>
      <cdr:y>0.98995</cdr:y>
    </cdr:to>
    <cdr:sp macro="" textlink="">
      <cdr:nvSpPr>
        <cdr:cNvPr id="2" name="TextBox 1"/>
        <cdr:cNvSpPr txBox="1"/>
      </cdr:nvSpPr>
      <cdr:spPr>
        <a:xfrm xmlns:a="http://schemas.openxmlformats.org/drawingml/2006/main">
          <a:off x="3733800" y="2948940"/>
          <a:ext cx="982980" cy="533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0.02761</cdr:x>
      <cdr:y>0.91348</cdr:y>
    </cdr:from>
    <cdr:to>
      <cdr:x>0.97238</cdr:x>
      <cdr:y>1</cdr:y>
    </cdr:to>
    <cdr:sp macro="" textlink="">
      <cdr:nvSpPr>
        <cdr:cNvPr id="3" name="TextBox 2"/>
        <cdr:cNvSpPr txBox="1"/>
      </cdr:nvSpPr>
      <cdr:spPr>
        <a:xfrm xmlns:a="http://schemas.openxmlformats.org/drawingml/2006/main">
          <a:off x="140985" y="3605652"/>
          <a:ext cx="4823429" cy="34150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CA" sz="800" dirty="0"/>
            <a:t>McLean &amp; Company Exit Survey, 2016; </a:t>
          </a:r>
          <a:r>
            <a:rPr lang="en-CA" sz="800" i="1" dirty="0"/>
            <a:t>N= 457 </a:t>
          </a:r>
          <a:r>
            <a:rPr lang="en-CA" sz="800" dirty="0"/>
            <a:t>for IT Overall</a:t>
          </a:r>
          <a:r>
            <a:rPr lang="en-CA" sz="800" baseline="0" dirty="0"/>
            <a:t> </a:t>
          </a:r>
          <a:r>
            <a:rPr lang="en-CA" sz="800" baseline="0" dirty="0" smtClean="0"/>
            <a:t>and </a:t>
          </a:r>
          <a:br>
            <a:rPr lang="en-CA" sz="800" baseline="0" dirty="0" smtClean="0"/>
          </a:br>
          <a:r>
            <a:rPr lang="en-CA" sz="800" i="1" baseline="0" dirty="0" smtClean="0"/>
            <a:t>N=249</a:t>
          </a:r>
          <a:r>
            <a:rPr lang="en-CA" sz="800" baseline="0" dirty="0" smtClean="0"/>
            <a:t> </a:t>
          </a:r>
          <a:r>
            <a:rPr lang="en-CA" sz="800" baseline="0" dirty="0"/>
            <a:t>for Infrastructure and Operations</a:t>
          </a:r>
          <a:endParaRPr lang="en-CA"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4/7/2017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4/7/2017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425707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93241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419717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362634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247824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19</a:t>
            </a:fld>
            <a:endParaRPr lang="en-US" dirty="0"/>
          </a:p>
        </p:txBody>
      </p:sp>
    </p:spTree>
    <p:extLst>
      <p:ext uri="{BB962C8B-B14F-4D97-AF65-F5344CB8AC3E}">
        <p14:creationId xmlns:p14="http://schemas.microsoft.com/office/powerpoint/2010/main" val="205766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2011730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7452311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4301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2376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14612512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1355444852"/>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57370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179125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5642989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112940993"/>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3756196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4839967"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530204"/>
            <a:ext cx="4839967"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4831564" cy="88674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844464"/>
            <a:ext cx="4831564"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423201" y="1495997"/>
            <a:ext cx="339727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431692" y="1218720"/>
            <a:ext cx="3388781"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65457" y="1889933"/>
              <a:ext cx="240269" cy="196577"/>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7097"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17097" y="2586535"/>
            <a:ext cx="211099" cy="211099"/>
          </a:xfrm>
          <a:prstGeom prst="rect">
            <a:avLst/>
          </a:prstGeom>
        </p:spPr>
      </p:pic>
    </p:spTree>
    <p:extLst>
      <p:ext uri="{BB962C8B-B14F-4D97-AF65-F5344CB8AC3E}">
        <p14:creationId xmlns:p14="http://schemas.microsoft.com/office/powerpoint/2010/main" val="3212967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493724"/>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782607"/>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109424"/>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820541"/>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049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6239806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95302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24223528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7" r:id="rId9"/>
    <p:sldLayoutId id="2147483781" r:id="rId10"/>
    <p:sldLayoutId id="2147483782" r:id="rId11"/>
    <p:sldLayoutId id="2147483783" r:id="rId12"/>
    <p:sldLayoutId id="2147483785" r:id="rId13"/>
    <p:sldLayoutId id="214748378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hyperlink" Target="https://www.infotech.com/research/ss/it-organizational-design" TargetMode="External"/><Relationship Id="rId3" Type="http://schemas.microsoft.com/office/2007/relationships/hdphoto" Target="../media/hdphoto1.wdp"/><Relationship Id="rId7" Type="http://schemas.openxmlformats.org/officeDocument/2006/relationships/hyperlink" Target="https://hr.mcleanco.com/research/ss/develop-a-comprehensive-competency-framework"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infotech.com/research/ss/build-a-strategic-workforce-plan" TargetMode="External"/><Relationship Id="rId5" Type="http://schemas.openxmlformats.org/officeDocument/2006/relationships/hyperlink" Target="https://www.infotech.com/research/ss/own-the-cloud-strategy-and-action-plan" TargetMode="External"/><Relationship Id="rId4" Type="http://schemas.openxmlformats.org/officeDocument/2006/relationships/hyperlink" Target="https://www.infotech.com/research/ss/improve-it-business-alignment-with-an-infrastructure-roadmap" TargetMode="External"/><Relationship Id="rId9" Type="http://schemas.openxmlformats.org/officeDocument/2006/relationships/hyperlink" Target="https://hr.mcleanco.com/research/ss/formalize-a-learning-development-strategy"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4.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14.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700" y="3060698"/>
            <a:ext cx="7454900" cy="1016002"/>
          </a:xfrm>
        </p:spPr>
        <p:txBody>
          <a:bodyPr/>
          <a:lstStyle/>
          <a:p>
            <a:r>
              <a:rPr lang="en-US" dirty="0" smtClean="0"/>
              <a:t>Map Technical Skills for a Changing Infrastructure </a:t>
            </a:r>
            <a:r>
              <a:rPr lang="en-US" dirty="0" smtClean="0"/>
              <a:t>&amp; </a:t>
            </a:r>
            <a:r>
              <a:rPr lang="en-US" dirty="0" smtClean="0"/>
              <a:t>Operations Organization</a:t>
            </a:r>
            <a:endParaRPr lang="en-US" dirty="0"/>
          </a:p>
        </p:txBody>
      </p:sp>
      <p:sp>
        <p:nvSpPr>
          <p:cNvPr id="5" name="Tagline"/>
          <p:cNvSpPr>
            <a:spLocks noGrp="1"/>
          </p:cNvSpPr>
          <p:nvPr>
            <p:ph type="body" sz="quarter" idx="16"/>
          </p:nvPr>
        </p:nvSpPr>
        <p:spPr>
          <a:xfrm>
            <a:off x="774700" y="4146103"/>
            <a:ext cx="5616247" cy="508000"/>
          </a:xfrm>
        </p:spPr>
        <p:txBody>
          <a:bodyPr/>
          <a:lstStyle/>
          <a:p>
            <a:r>
              <a:rPr lang="en-CA" dirty="0"/>
              <a:t>Be practical and proactive </a:t>
            </a:r>
            <a:r>
              <a:rPr lang="en-CA" dirty="0" smtClean="0"/>
              <a:t>– identify needed technical </a:t>
            </a:r>
            <a:r>
              <a:rPr lang="en-CA" dirty="0"/>
              <a:t>skills </a:t>
            </a:r>
            <a:r>
              <a:rPr lang="en-CA" dirty="0" smtClean="0"/>
              <a:t>for your future state environment and the most efficient way to acquire them.</a:t>
            </a:r>
            <a:endParaRPr lang="en-US" dirty="0"/>
          </a:p>
        </p:txBody>
      </p:sp>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123535"/>
            <a:ext cx="9144000" cy="5407440"/>
          </a:xfrm>
          <a:prstGeom prst="rect">
            <a:avLst/>
          </a:prstGeom>
        </p:spPr>
      </p:pic>
      <p:grpSp>
        <p:nvGrpSpPr>
          <p:cNvPr id="20" name="Group 19"/>
          <p:cNvGrpSpPr/>
          <p:nvPr/>
        </p:nvGrpSpPr>
        <p:grpSpPr>
          <a:xfrm>
            <a:off x="6223193" y="1319753"/>
            <a:ext cx="2527089" cy="1800000"/>
            <a:chOff x="717821" y="4536829"/>
            <a:chExt cx="2527089" cy="1800000"/>
          </a:xfrm>
        </p:grpSpPr>
        <p:sp>
          <p:nvSpPr>
            <p:cNvPr id="12" name="Freeform 11"/>
            <p:cNvSpPr/>
            <p:nvPr/>
          </p:nvSpPr>
          <p:spPr>
            <a:xfrm>
              <a:off x="1444910" y="4536829"/>
              <a:ext cx="1800000" cy="1800000"/>
            </a:xfrm>
            <a:custGeom>
              <a:avLst/>
              <a:gdLst>
                <a:gd name="connsiteX0" fmla="*/ 0 w 1332585"/>
                <a:gd name="connsiteY0" fmla="*/ 666080 h 1332159"/>
                <a:gd name="connsiteX1" fmla="*/ 666293 w 1332585"/>
                <a:gd name="connsiteY1" fmla="*/ 0 h 1332159"/>
                <a:gd name="connsiteX2" fmla="*/ 1332586 w 1332585"/>
                <a:gd name="connsiteY2" fmla="*/ 666080 h 1332159"/>
                <a:gd name="connsiteX3" fmla="*/ 666293 w 1332585"/>
                <a:gd name="connsiteY3" fmla="*/ 1332160 h 1332159"/>
                <a:gd name="connsiteX4" fmla="*/ 0 w 1332585"/>
                <a:gd name="connsiteY4" fmla="*/ 666080 h 133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85" h="1332159">
                  <a:moveTo>
                    <a:pt x="0" y="666080"/>
                  </a:moveTo>
                  <a:cubicBezTo>
                    <a:pt x="0" y="298214"/>
                    <a:pt x="298310" y="0"/>
                    <a:pt x="666293" y="0"/>
                  </a:cubicBezTo>
                  <a:cubicBezTo>
                    <a:pt x="1034276" y="0"/>
                    <a:pt x="1332586" y="298214"/>
                    <a:pt x="1332586" y="666080"/>
                  </a:cubicBezTo>
                  <a:cubicBezTo>
                    <a:pt x="1332586" y="1033946"/>
                    <a:pt x="1034276" y="1332160"/>
                    <a:pt x="666293" y="1332160"/>
                  </a:cubicBezTo>
                  <a:cubicBezTo>
                    <a:pt x="298310" y="1332160"/>
                    <a:pt x="0" y="1033946"/>
                    <a:pt x="0" y="666080"/>
                  </a:cubicBezTo>
                  <a:close/>
                </a:path>
              </a:pathLst>
            </a:custGeom>
            <a:ln w="9525">
              <a:solidFill>
                <a:srgbClr val="CBDB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6593" tIns="286530" rIns="286593" bIns="286530" numCol="1" spcCol="1270" anchor="ctr" anchorCtr="0">
              <a:noAutofit/>
            </a:bodyPr>
            <a:lstStyle/>
            <a:p>
              <a:pPr algn="ctr">
                <a:spcAft>
                  <a:spcPts val="600"/>
                </a:spcAft>
              </a:pPr>
              <a:r>
                <a:rPr lang="en-CA" sz="1400" dirty="0" smtClean="0">
                  <a:solidFill>
                    <a:schemeClr val="bg1"/>
                  </a:solidFill>
                </a:rPr>
                <a:t>of </a:t>
              </a:r>
              <a:r>
                <a:rPr lang="en-CA" sz="1400" dirty="0">
                  <a:solidFill>
                    <a:schemeClr val="bg1"/>
                  </a:solidFill>
                </a:rPr>
                <a:t>respondents said there is currently a skills gap in their </a:t>
              </a:r>
              <a:r>
                <a:rPr lang="en-CA" sz="1400" dirty="0" smtClean="0">
                  <a:solidFill>
                    <a:schemeClr val="bg1"/>
                  </a:solidFill>
                </a:rPr>
                <a:t>organization.</a:t>
              </a:r>
              <a:r>
                <a:rPr lang="en-US" sz="1400" baseline="30000" dirty="0" smtClean="0">
                  <a:solidFill>
                    <a:schemeClr val="bg1"/>
                  </a:solidFill>
                </a:rPr>
                <a:t>3</a:t>
              </a:r>
              <a:endParaRPr lang="en-CA" sz="1400" dirty="0">
                <a:solidFill>
                  <a:schemeClr val="bg1"/>
                </a:solidFill>
              </a:endParaRPr>
            </a:p>
          </p:txBody>
        </p:sp>
        <p:sp>
          <p:nvSpPr>
            <p:cNvPr id="24" name="Oval 23"/>
            <p:cNvSpPr/>
            <p:nvPr/>
          </p:nvSpPr>
          <p:spPr>
            <a:xfrm>
              <a:off x="717821" y="4658243"/>
              <a:ext cx="974093" cy="1014118"/>
            </a:xfrm>
            <a:prstGeom prst="ellipse">
              <a:avLst/>
            </a:prstGeom>
            <a:solidFill>
              <a:srgbClr val="A24130"/>
            </a:solidFill>
            <a:ln w="9525">
              <a:solidFill>
                <a:srgbClr val="CBDB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chorCtr="0"/>
            <a:lstStyle/>
            <a:p>
              <a:pPr algn="ctr"/>
              <a:r>
                <a:rPr lang="en-CA" sz="2400" b="1" dirty="0">
                  <a:solidFill>
                    <a:schemeClr val="bg1"/>
                  </a:solidFill>
                </a:rPr>
                <a:t>84%</a:t>
              </a:r>
              <a:endParaRPr lang="en-CA" sz="2400" b="1" dirty="0"/>
            </a:p>
          </p:txBody>
        </p:sp>
      </p:grpSp>
      <p:grpSp>
        <p:nvGrpSpPr>
          <p:cNvPr id="19" name="Group 18"/>
          <p:cNvGrpSpPr/>
          <p:nvPr/>
        </p:nvGrpSpPr>
        <p:grpSpPr>
          <a:xfrm>
            <a:off x="2899075" y="1271738"/>
            <a:ext cx="2895199" cy="2232000"/>
            <a:chOff x="-346862" y="1935769"/>
            <a:chExt cx="2895199" cy="2232000"/>
          </a:xfrm>
        </p:grpSpPr>
        <p:sp>
          <p:nvSpPr>
            <p:cNvPr id="5" name="Freeform 4"/>
            <p:cNvSpPr/>
            <p:nvPr/>
          </p:nvSpPr>
          <p:spPr>
            <a:xfrm>
              <a:off x="316339" y="1935769"/>
              <a:ext cx="2231998" cy="2232000"/>
            </a:xfrm>
            <a:custGeom>
              <a:avLst/>
              <a:gdLst>
                <a:gd name="connsiteX0" fmla="*/ 0 w 3277819"/>
                <a:gd name="connsiteY0" fmla="*/ 1638874 h 3277748"/>
                <a:gd name="connsiteX1" fmla="*/ 1638910 w 3277819"/>
                <a:gd name="connsiteY1" fmla="*/ 0 h 3277748"/>
                <a:gd name="connsiteX2" fmla="*/ 3277820 w 3277819"/>
                <a:gd name="connsiteY2" fmla="*/ 1638874 h 3277748"/>
                <a:gd name="connsiteX3" fmla="*/ 1638910 w 3277819"/>
                <a:gd name="connsiteY3" fmla="*/ 3277748 h 3277748"/>
                <a:gd name="connsiteX4" fmla="*/ 0 w 3277819"/>
                <a:gd name="connsiteY4" fmla="*/ 1638874 h 327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819" h="3277748">
                  <a:moveTo>
                    <a:pt x="0" y="1638874"/>
                  </a:moveTo>
                  <a:cubicBezTo>
                    <a:pt x="0" y="733749"/>
                    <a:pt x="733765" y="0"/>
                    <a:pt x="1638910" y="0"/>
                  </a:cubicBezTo>
                  <a:cubicBezTo>
                    <a:pt x="2544055" y="0"/>
                    <a:pt x="3277820" y="733749"/>
                    <a:pt x="3277820" y="1638874"/>
                  </a:cubicBezTo>
                  <a:cubicBezTo>
                    <a:pt x="3277820" y="2543999"/>
                    <a:pt x="2544055" y="3277748"/>
                    <a:pt x="1638910" y="3277748"/>
                  </a:cubicBezTo>
                  <a:cubicBezTo>
                    <a:pt x="733765" y="3277748"/>
                    <a:pt x="0" y="2543999"/>
                    <a:pt x="0" y="1638874"/>
                  </a:cubicBezTo>
                  <a:close/>
                </a:path>
              </a:pathLst>
            </a:custGeom>
            <a:ln w="9525">
              <a:solidFill>
                <a:srgbClr val="CBDB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44000" bIns="144000" numCol="1" spcCol="1270" anchor="ctr" anchorCtr="0">
              <a:noAutofit/>
            </a:bodyPr>
            <a:lstStyle/>
            <a:p>
              <a:pPr algn="ctr">
                <a:spcAft>
                  <a:spcPts val="600"/>
                </a:spcAft>
              </a:pPr>
              <a:r>
                <a:rPr lang="en-CA" sz="1400" dirty="0">
                  <a:solidFill>
                    <a:schemeClr val="bg1"/>
                  </a:solidFill>
                </a:rPr>
                <a:t/>
              </a:r>
              <a:br>
                <a:rPr lang="en-CA" sz="1400" dirty="0">
                  <a:solidFill>
                    <a:schemeClr val="bg1"/>
                  </a:solidFill>
                </a:rPr>
              </a:br>
              <a:r>
                <a:rPr lang="en-CA" sz="1400" dirty="0">
                  <a:solidFill>
                    <a:schemeClr val="bg1"/>
                  </a:solidFill>
                </a:rPr>
                <a:t>of respondents stated they have a difficult time finding qualified applications for jobs requiring advanced computer and IT </a:t>
              </a:r>
              <a:r>
                <a:rPr lang="en-CA" sz="1400" dirty="0" smtClean="0">
                  <a:solidFill>
                    <a:schemeClr val="bg1"/>
                  </a:solidFill>
                </a:rPr>
                <a:t>knowledge.</a:t>
              </a:r>
              <a:r>
                <a:rPr lang="en-US" sz="1400" baseline="30000" dirty="0" smtClean="0">
                  <a:solidFill>
                    <a:schemeClr val="bg1"/>
                  </a:solidFill>
                </a:rPr>
                <a:t>2</a:t>
              </a:r>
              <a:endParaRPr lang="en-CA" sz="1050" dirty="0">
                <a:solidFill>
                  <a:schemeClr val="bg1"/>
                </a:solidFill>
              </a:endParaRPr>
            </a:p>
          </p:txBody>
        </p:sp>
        <p:sp>
          <p:nvSpPr>
            <p:cNvPr id="14" name="Oval 13"/>
            <p:cNvSpPr/>
            <p:nvPr/>
          </p:nvSpPr>
          <p:spPr>
            <a:xfrm>
              <a:off x="-346862" y="2630764"/>
              <a:ext cx="870446" cy="842009"/>
            </a:xfrm>
            <a:prstGeom prst="ellipse">
              <a:avLst/>
            </a:prstGeom>
            <a:solidFill>
              <a:srgbClr val="A24130"/>
            </a:solidFill>
            <a:ln w="9525">
              <a:solidFill>
                <a:srgbClr val="CBDB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chorCtr="0"/>
            <a:lstStyle/>
            <a:p>
              <a:pPr algn="ctr"/>
              <a:r>
                <a:rPr lang="en-CA" sz="2400" b="1" dirty="0" smtClean="0">
                  <a:solidFill>
                    <a:schemeClr val="bg1"/>
                  </a:solidFill>
                </a:rPr>
                <a:t>62</a:t>
              </a:r>
              <a:r>
                <a:rPr lang="en-CA" sz="2400" b="1" dirty="0">
                  <a:solidFill>
                    <a:schemeClr val="bg1"/>
                  </a:solidFill>
                </a:rPr>
                <a:t>%</a:t>
              </a:r>
              <a:endParaRPr lang="en-CA" sz="2400" b="1" dirty="0"/>
            </a:p>
          </p:txBody>
        </p:sp>
      </p:grpSp>
      <p:sp>
        <p:nvSpPr>
          <p:cNvPr id="32" name="Freeform 31"/>
          <p:cNvSpPr/>
          <p:nvPr/>
        </p:nvSpPr>
        <p:spPr>
          <a:xfrm>
            <a:off x="3562276" y="4057980"/>
            <a:ext cx="2231997" cy="2165608"/>
          </a:xfrm>
          <a:custGeom>
            <a:avLst/>
            <a:gdLst>
              <a:gd name="connsiteX0" fmla="*/ 0 w 3277819"/>
              <a:gd name="connsiteY0" fmla="*/ 1638874 h 3277748"/>
              <a:gd name="connsiteX1" fmla="*/ 1638910 w 3277819"/>
              <a:gd name="connsiteY1" fmla="*/ 0 h 3277748"/>
              <a:gd name="connsiteX2" fmla="*/ 3277820 w 3277819"/>
              <a:gd name="connsiteY2" fmla="*/ 1638874 h 3277748"/>
              <a:gd name="connsiteX3" fmla="*/ 1638910 w 3277819"/>
              <a:gd name="connsiteY3" fmla="*/ 3277748 h 3277748"/>
              <a:gd name="connsiteX4" fmla="*/ 0 w 3277819"/>
              <a:gd name="connsiteY4" fmla="*/ 1638874 h 327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819" h="3277748">
                <a:moveTo>
                  <a:pt x="0" y="1638874"/>
                </a:moveTo>
                <a:cubicBezTo>
                  <a:pt x="0" y="733749"/>
                  <a:pt x="733765" y="0"/>
                  <a:pt x="1638910" y="0"/>
                </a:cubicBezTo>
                <a:cubicBezTo>
                  <a:pt x="2544055" y="0"/>
                  <a:pt x="3277820" y="733749"/>
                  <a:pt x="3277820" y="1638874"/>
                </a:cubicBezTo>
                <a:cubicBezTo>
                  <a:pt x="3277820" y="2543999"/>
                  <a:pt x="2544055" y="3277748"/>
                  <a:pt x="1638910" y="3277748"/>
                </a:cubicBezTo>
                <a:cubicBezTo>
                  <a:pt x="733765" y="3277748"/>
                  <a:pt x="0" y="2543999"/>
                  <a:pt x="0" y="1638874"/>
                </a:cubicBezTo>
                <a:close/>
              </a:path>
            </a:pathLst>
          </a:custGeom>
          <a:ln w="9525">
            <a:solidFill>
              <a:srgbClr val="CBDB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000" tIns="0" rIns="288000" bIns="144000" numCol="1" spcCol="1270" anchor="ctr" anchorCtr="0">
            <a:noAutofit/>
          </a:bodyPr>
          <a:lstStyle/>
          <a:p>
            <a:pPr algn="ctr">
              <a:spcAft>
                <a:spcPts val="600"/>
              </a:spcAft>
            </a:pPr>
            <a:r>
              <a:rPr lang="en-CA" sz="2400" b="1" dirty="0">
                <a:solidFill>
                  <a:schemeClr val="bg1"/>
                </a:solidFill>
              </a:rPr>
              <a:t>558,000</a:t>
            </a:r>
            <a:endParaRPr lang="en-CA" b="1" dirty="0">
              <a:solidFill>
                <a:schemeClr val="bg1"/>
              </a:solidFill>
            </a:endParaRPr>
          </a:p>
          <a:p>
            <a:pPr algn="ctr">
              <a:spcAft>
                <a:spcPts val="600"/>
              </a:spcAft>
            </a:pPr>
            <a:r>
              <a:rPr lang="en-CA" sz="1400" dirty="0">
                <a:solidFill>
                  <a:schemeClr val="bg1"/>
                </a:solidFill>
              </a:rPr>
              <a:t>IT jobs in the United States </a:t>
            </a:r>
            <a:r>
              <a:rPr lang="en-CA" sz="1400" dirty="0" smtClean="0">
                <a:solidFill>
                  <a:schemeClr val="bg1"/>
                </a:solidFill>
              </a:rPr>
              <a:t>remained </a:t>
            </a:r>
            <a:r>
              <a:rPr lang="en-CA" sz="1400" dirty="0">
                <a:solidFill>
                  <a:schemeClr val="bg1"/>
                </a:solidFill>
              </a:rPr>
              <a:t>open after 90 days of </a:t>
            </a:r>
            <a:r>
              <a:rPr lang="en-CA" sz="1400" dirty="0" smtClean="0">
                <a:solidFill>
                  <a:schemeClr val="bg1"/>
                </a:solidFill>
              </a:rPr>
              <a:t>search.</a:t>
            </a:r>
            <a:r>
              <a:rPr lang="en-US" sz="1400" baseline="30000" dirty="0" smtClean="0">
                <a:solidFill>
                  <a:schemeClr val="bg1"/>
                </a:solidFill>
              </a:rPr>
              <a:t>5</a:t>
            </a:r>
            <a:endParaRPr lang="en-CA" sz="1050" baseline="30000" dirty="0">
              <a:solidFill>
                <a:schemeClr val="bg1"/>
              </a:solidFill>
            </a:endParaRPr>
          </a:p>
        </p:txBody>
      </p:sp>
      <p:sp>
        <p:nvSpPr>
          <p:cNvPr id="2" name="Title 1"/>
          <p:cNvSpPr>
            <a:spLocks noGrp="1"/>
          </p:cNvSpPr>
          <p:nvPr>
            <p:ph type="title"/>
          </p:nvPr>
        </p:nvSpPr>
        <p:spPr/>
        <p:txBody>
          <a:bodyPr/>
          <a:lstStyle/>
          <a:p>
            <a:r>
              <a:rPr lang="en-CA" dirty="0" smtClean="0"/>
              <a:t>Take immediate action to address the technical skills drought</a:t>
            </a:r>
            <a:endParaRPr lang="en-CA" dirty="0"/>
          </a:p>
        </p:txBody>
      </p:sp>
      <p:sp>
        <p:nvSpPr>
          <p:cNvPr id="6" name="Oval 5"/>
          <p:cNvSpPr/>
          <p:nvPr/>
        </p:nvSpPr>
        <p:spPr>
          <a:xfrm>
            <a:off x="3113228" y="1204505"/>
            <a:ext cx="364540" cy="364534"/>
          </a:xfrm>
          <a:prstGeom prst="ellipse">
            <a:avLst/>
          </a:prstGeom>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6"/>
          <p:cNvSpPr/>
          <p:nvPr/>
        </p:nvSpPr>
        <p:spPr>
          <a:xfrm>
            <a:off x="6207747" y="6150060"/>
            <a:ext cx="263956" cy="264211"/>
          </a:xfrm>
          <a:prstGeom prst="ellipse">
            <a:avLst/>
          </a:prstGeom>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2924836" y="5388831"/>
            <a:ext cx="263956" cy="264211"/>
          </a:xfrm>
          <a:prstGeom prst="ellipse">
            <a:avLst/>
          </a:prstGeom>
          <a:solidFill>
            <a:srgbClr val="A24130"/>
          </a:solidFill>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8692320" y="1424528"/>
            <a:ext cx="364540" cy="364534"/>
          </a:xfrm>
          <a:prstGeom prst="ellipse">
            <a:avLst/>
          </a:prstGeom>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a:off x="5958241" y="3484995"/>
            <a:ext cx="263956" cy="264211"/>
          </a:xfrm>
          <a:prstGeom prst="ellipse">
            <a:avLst/>
          </a:prstGeom>
          <a:solidFill>
            <a:srgbClr val="A24130"/>
          </a:solidFill>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2345607" y="3905414"/>
            <a:ext cx="263956" cy="264211"/>
          </a:xfrm>
          <a:prstGeom prst="ellipse">
            <a:avLst/>
          </a:prstGeom>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5184488" y="3756201"/>
            <a:ext cx="364540" cy="364534"/>
          </a:xfrm>
          <a:prstGeom prst="ellipse">
            <a:avLst/>
          </a:prstGeom>
          <a:solidFill>
            <a:srgbClr val="A24130"/>
          </a:solidFill>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6710240" y="4593347"/>
            <a:ext cx="364540" cy="364534"/>
          </a:xfrm>
          <a:prstGeom prst="ellipse">
            <a:avLst/>
          </a:prstGeom>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3326257" y="4879377"/>
            <a:ext cx="263956" cy="264211"/>
          </a:xfrm>
          <a:prstGeom prst="ellipse">
            <a:avLst/>
          </a:prstGeom>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348602" y="3493424"/>
            <a:ext cx="263956" cy="264211"/>
          </a:xfrm>
          <a:prstGeom prst="ellipse">
            <a:avLst/>
          </a:prstGeom>
          <a:solidFill>
            <a:srgbClr val="A24130"/>
          </a:solidFill>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 name="Group 3"/>
          <p:cNvGrpSpPr/>
          <p:nvPr/>
        </p:nvGrpSpPr>
        <p:grpSpPr>
          <a:xfrm>
            <a:off x="6002747" y="3233794"/>
            <a:ext cx="3002537" cy="2329784"/>
            <a:chOff x="5790156" y="2759083"/>
            <a:chExt cx="3002537" cy="2329784"/>
          </a:xfrm>
        </p:grpSpPr>
        <p:sp>
          <p:nvSpPr>
            <p:cNvPr id="27" name="Freeform 26"/>
            <p:cNvSpPr/>
            <p:nvPr/>
          </p:nvSpPr>
          <p:spPr>
            <a:xfrm>
              <a:off x="6463493" y="2759083"/>
              <a:ext cx="2329200" cy="2329784"/>
            </a:xfrm>
            <a:custGeom>
              <a:avLst/>
              <a:gdLst>
                <a:gd name="connsiteX0" fmla="*/ 0 w 3277819"/>
                <a:gd name="connsiteY0" fmla="*/ 1638874 h 3277748"/>
                <a:gd name="connsiteX1" fmla="*/ 1638910 w 3277819"/>
                <a:gd name="connsiteY1" fmla="*/ 0 h 3277748"/>
                <a:gd name="connsiteX2" fmla="*/ 3277820 w 3277819"/>
                <a:gd name="connsiteY2" fmla="*/ 1638874 h 3277748"/>
                <a:gd name="connsiteX3" fmla="*/ 1638910 w 3277819"/>
                <a:gd name="connsiteY3" fmla="*/ 3277748 h 3277748"/>
                <a:gd name="connsiteX4" fmla="*/ 0 w 3277819"/>
                <a:gd name="connsiteY4" fmla="*/ 1638874 h 327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819" h="3277748">
                  <a:moveTo>
                    <a:pt x="0" y="1638874"/>
                  </a:moveTo>
                  <a:cubicBezTo>
                    <a:pt x="0" y="733749"/>
                    <a:pt x="733765" y="0"/>
                    <a:pt x="1638910" y="0"/>
                  </a:cubicBezTo>
                  <a:cubicBezTo>
                    <a:pt x="2544055" y="0"/>
                    <a:pt x="3277820" y="733749"/>
                    <a:pt x="3277820" y="1638874"/>
                  </a:cubicBezTo>
                  <a:cubicBezTo>
                    <a:pt x="3277820" y="2543999"/>
                    <a:pt x="2544055" y="3277748"/>
                    <a:pt x="1638910" y="3277748"/>
                  </a:cubicBezTo>
                  <a:cubicBezTo>
                    <a:pt x="733765" y="3277748"/>
                    <a:pt x="0" y="2543999"/>
                    <a:pt x="0" y="1638874"/>
                  </a:cubicBezTo>
                  <a:close/>
                </a:path>
              </a:pathLst>
            </a:custGeom>
            <a:ln w="9525">
              <a:solidFill>
                <a:srgbClr val="CBDB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000" tIns="144000" rIns="288000" bIns="144000" numCol="1" spcCol="1270" anchor="ctr" anchorCtr="0">
              <a:noAutofit/>
            </a:bodyPr>
            <a:lstStyle/>
            <a:p>
              <a:pPr algn="ctr">
                <a:spcAft>
                  <a:spcPts val="600"/>
                </a:spcAft>
              </a:pPr>
              <a:r>
                <a:rPr lang="en-CA" sz="1400" dirty="0">
                  <a:solidFill>
                    <a:schemeClr val="bg1"/>
                  </a:solidFill>
                </a:rPr>
                <a:t>of IT leaders did not believe their organization </a:t>
              </a:r>
              <a:r>
                <a:rPr lang="en-CA" sz="1400" dirty="0" smtClean="0">
                  <a:solidFill>
                    <a:schemeClr val="bg1"/>
                  </a:solidFill>
                </a:rPr>
                <a:t>had </a:t>
              </a:r>
              <a:r>
                <a:rPr lang="en-CA" sz="1400" dirty="0">
                  <a:solidFill>
                    <a:schemeClr val="bg1"/>
                  </a:solidFill>
                </a:rPr>
                <a:t>the skills in-house required to address business </a:t>
              </a:r>
              <a:r>
                <a:rPr lang="en-CA" sz="1400" dirty="0" smtClean="0">
                  <a:solidFill>
                    <a:schemeClr val="bg1"/>
                  </a:solidFill>
                </a:rPr>
                <a:t>needs.</a:t>
              </a:r>
              <a:r>
                <a:rPr lang="en-US" sz="1400" baseline="30000" dirty="0" smtClean="0">
                  <a:solidFill>
                    <a:schemeClr val="bg1"/>
                  </a:solidFill>
                </a:rPr>
                <a:t>4</a:t>
              </a:r>
              <a:endParaRPr lang="en-CA" sz="1050" baseline="30000" dirty="0">
                <a:solidFill>
                  <a:schemeClr val="bg1"/>
                </a:solidFill>
              </a:endParaRPr>
            </a:p>
          </p:txBody>
        </p:sp>
        <p:sp>
          <p:nvSpPr>
            <p:cNvPr id="28" name="Oval 27"/>
            <p:cNvSpPr/>
            <p:nvPr/>
          </p:nvSpPr>
          <p:spPr>
            <a:xfrm>
              <a:off x="5790156" y="3688044"/>
              <a:ext cx="937911" cy="945274"/>
            </a:xfrm>
            <a:prstGeom prst="ellipse">
              <a:avLst/>
            </a:prstGeom>
            <a:solidFill>
              <a:srgbClr val="A24130"/>
            </a:solidFill>
            <a:ln w="9525">
              <a:solidFill>
                <a:srgbClr val="CBDB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chorCtr="0"/>
            <a:lstStyle/>
            <a:p>
              <a:pPr algn="ctr"/>
              <a:r>
                <a:rPr lang="en-CA" sz="2400" b="1" dirty="0" smtClean="0">
                  <a:solidFill>
                    <a:schemeClr val="bg1"/>
                  </a:solidFill>
                </a:rPr>
                <a:t>68%</a:t>
              </a:r>
              <a:endParaRPr lang="en-CA" sz="2400" b="1" dirty="0"/>
            </a:p>
          </p:txBody>
        </p:sp>
      </p:grpSp>
      <p:sp>
        <p:nvSpPr>
          <p:cNvPr id="34" name="Oval 33"/>
          <p:cNvSpPr/>
          <p:nvPr/>
        </p:nvSpPr>
        <p:spPr>
          <a:xfrm>
            <a:off x="3101853" y="3672834"/>
            <a:ext cx="364540" cy="364534"/>
          </a:xfrm>
          <a:prstGeom prst="ellipse">
            <a:avLst/>
          </a:prstGeom>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29"/>
          <p:cNvSpPr/>
          <p:nvPr/>
        </p:nvSpPr>
        <p:spPr>
          <a:xfrm>
            <a:off x="556868" y="4057980"/>
            <a:ext cx="2156078" cy="2171215"/>
          </a:xfrm>
          <a:custGeom>
            <a:avLst/>
            <a:gdLst>
              <a:gd name="connsiteX0" fmla="*/ 0 w 1332585"/>
              <a:gd name="connsiteY0" fmla="*/ 666080 h 1332159"/>
              <a:gd name="connsiteX1" fmla="*/ 666293 w 1332585"/>
              <a:gd name="connsiteY1" fmla="*/ 0 h 1332159"/>
              <a:gd name="connsiteX2" fmla="*/ 1332586 w 1332585"/>
              <a:gd name="connsiteY2" fmla="*/ 666080 h 1332159"/>
              <a:gd name="connsiteX3" fmla="*/ 666293 w 1332585"/>
              <a:gd name="connsiteY3" fmla="*/ 1332160 h 1332159"/>
              <a:gd name="connsiteX4" fmla="*/ 0 w 1332585"/>
              <a:gd name="connsiteY4" fmla="*/ 666080 h 133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85" h="1332159">
                <a:moveTo>
                  <a:pt x="0" y="666080"/>
                </a:moveTo>
                <a:cubicBezTo>
                  <a:pt x="0" y="298214"/>
                  <a:pt x="298310" y="0"/>
                  <a:pt x="666293" y="0"/>
                </a:cubicBezTo>
                <a:cubicBezTo>
                  <a:pt x="1034276" y="0"/>
                  <a:pt x="1332586" y="298214"/>
                  <a:pt x="1332586" y="666080"/>
                </a:cubicBezTo>
                <a:cubicBezTo>
                  <a:pt x="1332586" y="1033946"/>
                  <a:pt x="1034276" y="1332160"/>
                  <a:pt x="666293" y="1332160"/>
                </a:cubicBezTo>
                <a:cubicBezTo>
                  <a:pt x="298310" y="1332160"/>
                  <a:pt x="0" y="1033946"/>
                  <a:pt x="0" y="666080"/>
                </a:cubicBezTo>
                <a:close/>
              </a:path>
            </a:pathLst>
          </a:custGeom>
          <a:ln w="9525">
            <a:solidFill>
              <a:srgbClr val="CBDB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6593" tIns="286530" rIns="286593" bIns="286530" numCol="1" spcCol="1270" anchor="ctr" anchorCtr="0">
            <a:noAutofit/>
          </a:bodyPr>
          <a:lstStyle/>
          <a:p>
            <a:pPr algn="ctr">
              <a:spcAft>
                <a:spcPts val="600"/>
              </a:spcAft>
            </a:pPr>
            <a:r>
              <a:rPr lang="en-CA" sz="1400" dirty="0" smtClean="0">
                <a:solidFill>
                  <a:schemeClr val="bg1"/>
                </a:solidFill>
              </a:rPr>
              <a:t>A lack of expertise and resources overtook security concerns as the</a:t>
            </a:r>
            <a:br>
              <a:rPr lang="en-CA" sz="1400" dirty="0" smtClean="0">
                <a:solidFill>
                  <a:schemeClr val="bg1"/>
                </a:solidFill>
              </a:rPr>
            </a:br>
            <a:r>
              <a:rPr lang="en-CA" sz="1400" dirty="0" smtClean="0">
                <a:solidFill>
                  <a:schemeClr val="bg1"/>
                </a:solidFill>
              </a:rPr>
              <a:t> </a:t>
            </a:r>
            <a:r>
              <a:rPr lang="en-CA" sz="2000" b="1" dirty="0" smtClean="0">
                <a:solidFill>
                  <a:schemeClr val="bg1"/>
                </a:solidFill>
              </a:rPr>
              <a:t>#1 obstacle </a:t>
            </a:r>
            <a:r>
              <a:rPr lang="en-CA" sz="1400" dirty="0" smtClean="0">
                <a:solidFill>
                  <a:schemeClr val="bg1"/>
                </a:solidFill>
              </a:rPr>
              <a:t>to cloud adoption.</a:t>
            </a:r>
            <a:r>
              <a:rPr lang="en-US" sz="1400" baseline="30000" dirty="0" smtClean="0">
                <a:solidFill>
                  <a:schemeClr val="bg1"/>
                </a:solidFill>
              </a:rPr>
              <a:t>6</a:t>
            </a:r>
            <a:endParaRPr lang="en-CA" sz="1400" dirty="0">
              <a:solidFill>
                <a:schemeClr val="bg1"/>
              </a:solidFill>
            </a:endParaRPr>
          </a:p>
        </p:txBody>
      </p:sp>
      <p:sp>
        <p:nvSpPr>
          <p:cNvPr id="25" name="Rectangle 24"/>
          <p:cNvSpPr/>
          <p:nvPr/>
        </p:nvSpPr>
        <p:spPr>
          <a:xfrm>
            <a:off x="6043140" y="5601653"/>
            <a:ext cx="3100860" cy="923330"/>
          </a:xfrm>
          <a:prstGeom prst="rect">
            <a:avLst/>
          </a:prstGeom>
          <a:solidFill>
            <a:srgbClr val="1D1D1D"/>
          </a:solidFill>
          <a:ln>
            <a:noFill/>
          </a:ln>
        </p:spPr>
        <p:txBody>
          <a:bodyPr wrap="square">
            <a:spAutoFit/>
          </a:bodyPr>
          <a:lstStyle/>
          <a:p>
            <a:pPr marL="228600" indent="-228600">
              <a:buAutoNum type="arabicPeriod"/>
            </a:pPr>
            <a:r>
              <a:rPr lang="en-CA" sz="900" dirty="0" smtClean="0">
                <a:solidFill>
                  <a:schemeClr val="bg1"/>
                </a:solidFill>
              </a:rPr>
              <a:t>Office of the White House Press Secretary, 2016.</a:t>
            </a:r>
          </a:p>
          <a:p>
            <a:pPr marL="228600" indent="-228600">
              <a:buAutoNum type="arabicPeriod"/>
            </a:pPr>
            <a:r>
              <a:rPr lang="en-CA" sz="900" dirty="0" smtClean="0">
                <a:solidFill>
                  <a:schemeClr val="bg1"/>
                </a:solidFill>
              </a:rPr>
              <a:t>Business </a:t>
            </a:r>
            <a:r>
              <a:rPr lang="en-CA" sz="900" dirty="0">
                <a:solidFill>
                  <a:schemeClr val="bg1"/>
                </a:solidFill>
              </a:rPr>
              <a:t>Roundtable </a:t>
            </a:r>
            <a:r>
              <a:rPr lang="en-CA" sz="900" dirty="0" smtClean="0">
                <a:solidFill>
                  <a:schemeClr val="bg1"/>
                </a:solidFill>
              </a:rPr>
              <a:t>&amp; Change </a:t>
            </a:r>
            <a:r>
              <a:rPr lang="en-CA" sz="900" dirty="0">
                <a:solidFill>
                  <a:schemeClr val="bg1"/>
                </a:solidFill>
              </a:rPr>
              <a:t>the </a:t>
            </a:r>
            <a:r>
              <a:rPr lang="en-CA" sz="900" dirty="0" smtClean="0">
                <a:solidFill>
                  <a:schemeClr val="bg1"/>
                </a:solidFill>
              </a:rPr>
              <a:t>Equation, 2014.</a:t>
            </a:r>
          </a:p>
          <a:p>
            <a:pPr marL="228600" indent="-228600">
              <a:buFontTx/>
              <a:buAutoNum type="arabicPeriod"/>
            </a:pPr>
            <a:r>
              <a:rPr lang="en-CA" sz="900" dirty="0" smtClean="0">
                <a:solidFill>
                  <a:schemeClr val="bg1"/>
                </a:solidFill>
              </a:rPr>
              <a:t>ATD</a:t>
            </a:r>
            <a:r>
              <a:rPr lang="en-CA" sz="900" dirty="0">
                <a:solidFill>
                  <a:schemeClr val="bg1"/>
                </a:solidFill>
              </a:rPr>
              <a:t>, </a:t>
            </a:r>
            <a:r>
              <a:rPr lang="en-CA" sz="900" dirty="0" smtClean="0">
                <a:solidFill>
                  <a:schemeClr val="bg1"/>
                </a:solidFill>
              </a:rPr>
              <a:t>2015.</a:t>
            </a:r>
          </a:p>
          <a:p>
            <a:pPr marL="228600" indent="-228600">
              <a:buFontTx/>
              <a:buAutoNum type="arabicPeriod"/>
            </a:pPr>
            <a:r>
              <a:rPr lang="en-CA" sz="900" dirty="0">
                <a:solidFill>
                  <a:schemeClr val="bg1"/>
                </a:solidFill>
              </a:rPr>
              <a:t>TEKsystems, </a:t>
            </a:r>
            <a:r>
              <a:rPr lang="en-CA" sz="900" dirty="0" smtClean="0">
                <a:solidFill>
                  <a:schemeClr val="bg1"/>
                </a:solidFill>
              </a:rPr>
              <a:t>2015.</a:t>
            </a:r>
          </a:p>
          <a:p>
            <a:pPr marL="228600" indent="-228600">
              <a:buFontTx/>
              <a:buAutoNum type="arabicPeriod"/>
            </a:pPr>
            <a:r>
              <a:rPr lang="en-CA" sz="900" dirty="0" smtClean="0">
                <a:solidFill>
                  <a:schemeClr val="bg1"/>
                </a:solidFill>
              </a:rPr>
              <a:t>WSJ, 2016.</a:t>
            </a:r>
          </a:p>
          <a:p>
            <a:pPr marL="228600" indent="-228600">
              <a:buFontTx/>
              <a:buAutoNum type="arabicPeriod"/>
            </a:pPr>
            <a:r>
              <a:rPr lang="en-CA" sz="900" dirty="0" smtClean="0">
                <a:solidFill>
                  <a:schemeClr val="bg1"/>
                </a:solidFill>
              </a:rPr>
              <a:t>RightScale, 2016.</a:t>
            </a:r>
            <a:endParaRPr lang="en-CA" sz="900" dirty="0">
              <a:solidFill>
                <a:schemeClr val="bg1"/>
              </a:solidFill>
            </a:endParaRPr>
          </a:p>
        </p:txBody>
      </p:sp>
      <p:sp>
        <p:nvSpPr>
          <p:cNvPr id="15" name="Freeform 14"/>
          <p:cNvSpPr/>
          <p:nvPr/>
        </p:nvSpPr>
        <p:spPr>
          <a:xfrm>
            <a:off x="463211" y="1369948"/>
            <a:ext cx="2340000" cy="2340000"/>
          </a:xfrm>
          <a:custGeom>
            <a:avLst/>
            <a:gdLst>
              <a:gd name="connsiteX0" fmla="*/ 0 w 1332585"/>
              <a:gd name="connsiteY0" fmla="*/ 666080 h 1332159"/>
              <a:gd name="connsiteX1" fmla="*/ 666293 w 1332585"/>
              <a:gd name="connsiteY1" fmla="*/ 0 h 1332159"/>
              <a:gd name="connsiteX2" fmla="*/ 1332586 w 1332585"/>
              <a:gd name="connsiteY2" fmla="*/ 666080 h 1332159"/>
              <a:gd name="connsiteX3" fmla="*/ 666293 w 1332585"/>
              <a:gd name="connsiteY3" fmla="*/ 1332160 h 1332159"/>
              <a:gd name="connsiteX4" fmla="*/ 0 w 1332585"/>
              <a:gd name="connsiteY4" fmla="*/ 666080 h 133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85" h="1332159">
                <a:moveTo>
                  <a:pt x="0" y="666080"/>
                </a:moveTo>
                <a:cubicBezTo>
                  <a:pt x="0" y="298214"/>
                  <a:pt x="298310" y="0"/>
                  <a:pt x="666293" y="0"/>
                </a:cubicBezTo>
                <a:cubicBezTo>
                  <a:pt x="1034276" y="0"/>
                  <a:pt x="1332586" y="298214"/>
                  <a:pt x="1332586" y="666080"/>
                </a:cubicBezTo>
                <a:cubicBezTo>
                  <a:pt x="1332586" y="1033946"/>
                  <a:pt x="1034276" y="1332160"/>
                  <a:pt x="666293" y="1332160"/>
                </a:cubicBezTo>
                <a:cubicBezTo>
                  <a:pt x="298310" y="1332160"/>
                  <a:pt x="0" y="1033946"/>
                  <a:pt x="0" y="666080"/>
                </a:cubicBezTo>
                <a:close/>
              </a:path>
            </a:pathLst>
          </a:custGeom>
          <a:ln w="9525">
            <a:solidFill>
              <a:srgbClr val="CBDB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6593" tIns="286530" rIns="286593" bIns="286530" numCol="1" spcCol="1270" anchor="ctr" anchorCtr="0">
            <a:noAutofit/>
          </a:bodyPr>
          <a:lstStyle/>
          <a:p>
            <a:pPr algn="ctr">
              <a:spcAft>
                <a:spcPts val="600"/>
              </a:spcAft>
            </a:pPr>
            <a:r>
              <a:rPr lang="en-US" sz="1400" dirty="0">
                <a:solidFill>
                  <a:schemeClr val="bg1"/>
                </a:solidFill>
              </a:rPr>
              <a:t>“Over the next five years… employers will need to hire… more than </a:t>
            </a:r>
            <a:r>
              <a:rPr lang="en-US" sz="2400" b="1" dirty="0">
                <a:solidFill>
                  <a:schemeClr val="bg1"/>
                </a:solidFill>
              </a:rPr>
              <a:t>600,000</a:t>
            </a:r>
            <a:r>
              <a:rPr lang="en-US" sz="1400" dirty="0">
                <a:solidFill>
                  <a:schemeClr val="bg1"/>
                </a:solidFill>
              </a:rPr>
              <a:t> employees with advanced STEM knowledge</a:t>
            </a:r>
            <a:r>
              <a:rPr lang="en-US" sz="1400" dirty="0" smtClean="0">
                <a:solidFill>
                  <a:schemeClr val="bg1"/>
                </a:solidFill>
              </a:rPr>
              <a:t>.”</a:t>
            </a:r>
            <a:r>
              <a:rPr lang="en-US" sz="1400" baseline="30000" dirty="0" smtClean="0">
                <a:solidFill>
                  <a:schemeClr val="bg1"/>
                </a:solidFill>
              </a:rPr>
              <a:t>1</a:t>
            </a:r>
            <a:endParaRPr lang="en-CA" sz="1050" dirty="0">
              <a:solidFill>
                <a:schemeClr val="bg1"/>
              </a:solidFill>
            </a:endParaRPr>
          </a:p>
        </p:txBody>
      </p:sp>
    </p:spTree>
    <p:extLst>
      <p:ext uri="{BB962C8B-B14F-4D97-AF65-F5344CB8AC3E}">
        <p14:creationId xmlns:p14="http://schemas.microsoft.com/office/powerpoint/2010/main" val="393814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55588"/>
            <a:ext cx="8286751" cy="877887"/>
          </a:xfrm>
        </p:spPr>
        <p:txBody>
          <a:bodyPr/>
          <a:lstStyle/>
          <a:p>
            <a:r>
              <a:rPr lang="en-CA" dirty="0"/>
              <a:t>Take a strategic approach to assessing skills and addressing gaps</a:t>
            </a:r>
          </a:p>
        </p:txBody>
      </p:sp>
      <p:sp>
        <p:nvSpPr>
          <p:cNvPr id="3" name="Rectangle 2"/>
          <p:cNvSpPr/>
          <p:nvPr/>
        </p:nvSpPr>
        <p:spPr>
          <a:xfrm>
            <a:off x="371476" y="1314567"/>
            <a:ext cx="8172450" cy="646331"/>
          </a:xfrm>
          <a:prstGeom prst="rect">
            <a:avLst/>
          </a:prstGeom>
        </p:spPr>
        <p:txBody>
          <a:bodyPr wrap="square">
            <a:spAutoFit/>
          </a:bodyPr>
          <a:lstStyle/>
          <a:p>
            <a:pPr>
              <a:spcBef>
                <a:spcPts val="600"/>
              </a:spcBef>
              <a:spcAft>
                <a:spcPts val="600"/>
              </a:spcAft>
              <a:buSzPct val="100000"/>
            </a:pPr>
            <a:r>
              <a:rPr lang="en-CA" b="1" dirty="0">
                <a:solidFill>
                  <a:srgbClr val="333333"/>
                </a:solidFill>
              </a:rPr>
              <a:t>Don't be in a state of constant skills shortage with no plan </a:t>
            </a:r>
            <a:r>
              <a:rPr lang="en-CA" b="1" dirty="0" smtClean="0">
                <a:solidFill>
                  <a:srgbClr val="333333"/>
                </a:solidFill>
              </a:rPr>
              <a:t>for the shortage to be addressed. </a:t>
            </a:r>
            <a:r>
              <a:rPr lang="en-CA" b="1" dirty="0">
                <a:solidFill>
                  <a:srgbClr val="333333"/>
                </a:solidFill>
              </a:rPr>
              <a:t>Look beyond the next project.</a:t>
            </a:r>
            <a:endParaRPr lang="en-US" b="1" dirty="0">
              <a:solidFill>
                <a:srgbClr val="333333"/>
              </a:solidFill>
            </a:endParaRPr>
          </a:p>
        </p:txBody>
      </p:sp>
      <p:sp>
        <p:nvSpPr>
          <p:cNvPr id="4" name="Rectangle 3"/>
          <p:cNvSpPr/>
          <p:nvPr/>
        </p:nvSpPr>
        <p:spPr>
          <a:xfrm>
            <a:off x="4914900" y="4337461"/>
            <a:ext cx="3819349" cy="1677382"/>
          </a:xfrm>
          <a:prstGeom prst="rect">
            <a:avLst/>
          </a:prstGeom>
        </p:spPr>
        <p:txBody>
          <a:bodyPr wrap="square">
            <a:spAutoFit/>
          </a:bodyPr>
          <a:lstStyle/>
          <a:p>
            <a:pPr>
              <a:spcAft>
                <a:spcPts val="600"/>
              </a:spcAft>
            </a:pPr>
            <a:r>
              <a:rPr lang="en-CA" sz="1400" i="1" dirty="0" smtClean="0">
                <a:latin typeface="+mj-lt"/>
              </a:rPr>
              <a:t>In the long term, companies </a:t>
            </a:r>
            <a:r>
              <a:rPr lang="en-CA" sz="1400" i="1" dirty="0">
                <a:latin typeface="+mj-lt"/>
              </a:rPr>
              <a:t>need people who can solve multiple problems within their skill sets, and apply skills in multiple tactical </a:t>
            </a:r>
            <a:r>
              <a:rPr lang="en-CA" sz="1400" i="1" dirty="0" smtClean="0">
                <a:latin typeface="+mj-lt"/>
              </a:rPr>
              <a:t>ways – </a:t>
            </a:r>
            <a:r>
              <a:rPr lang="en-CA" sz="1400" i="1" dirty="0">
                <a:latin typeface="+mj-lt"/>
              </a:rPr>
              <a:t>but </a:t>
            </a:r>
            <a:r>
              <a:rPr lang="en-CA" sz="1400" i="1" dirty="0" smtClean="0">
                <a:latin typeface="+mj-lt"/>
              </a:rPr>
              <a:t>businesses have </a:t>
            </a:r>
            <a:r>
              <a:rPr lang="en-CA" sz="1400" i="1" dirty="0">
                <a:latin typeface="+mj-lt"/>
              </a:rPr>
              <a:t>a tendency to think a q</a:t>
            </a:r>
            <a:r>
              <a:rPr lang="en-CA" sz="1400" i="1" dirty="0" smtClean="0">
                <a:latin typeface="+mj-lt"/>
              </a:rPr>
              <a:t>uarter </a:t>
            </a:r>
            <a:r>
              <a:rPr lang="en-CA" sz="1400" i="1" dirty="0">
                <a:latin typeface="+mj-lt"/>
              </a:rPr>
              <a:t>at a time</a:t>
            </a:r>
            <a:r>
              <a:rPr lang="en-CA" sz="1400" i="1" dirty="0" smtClean="0">
                <a:latin typeface="+mj-lt"/>
              </a:rPr>
              <a:t>.</a:t>
            </a:r>
          </a:p>
          <a:p>
            <a:pPr algn="r"/>
            <a:r>
              <a:rPr lang="en-CA" sz="1400" dirty="0"/>
              <a:t>– </a:t>
            </a:r>
            <a:r>
              <a:rPr lang="en-CA" sz="1400" dirty="0" smtClean="0"/>
              <a:t>David Linthicum, </a:t>
            </a:r>
          </a:p>
          <a:p>
            <a:pPr algn="r"/>
            <a:r>
              <a:rPr lang="en-CA" sz="1400" dirty="0" smtClean="0"/>
              <a:t>SVP, Cloud Technology Partners</a:t>
            </a:r>
            <a:endParaRPr lang="en-CA" sz="1400" dirty="0"/>
          </a:p>
        </p:txBody>
      </p:sp>
      <p:sp>
        <p:nvSpPr>
          <p:cNvPr id="5" name="Rectangle 4"/>
          <p:cNvSpPr/>
          <p:nvPr/>
        </p:nvSpPr>
        <p:spPr>
          <a:xfrm>
            <a:off x="371476" y="2331340"/>
            <a:ext cx="3639415" cy="3600986"/>
          </a:xfrm>
          <a:prstGeom prst="rect">
            <a:avLst/>
          </a:prstGeom>
        </p:spPr>
        <p:txBody>
          <a:bodyPr wrap="square">
            <a:spAutoFit/>
          </a:bodyPr>
          <a:lstStyle/>
          <a:p>
            <a:pPr>
              <a:spcBef>
                <a:spcPts val="600"/>
              </a:spcBef>
              <a:spcAft>
                <a:spcPts val="600"/>
              </a:spcAft>
              <a:buSzPct val="100000"/>
            </a:pPr>
            <a:r>
              <a:rPr lang="en-US" sz="1600" dirty="0" smtClean="0">
                <a:solidFill>
                  <a:srgbClr val="333333"/>
                </a:solidFill>
              </a:rPr>
              <a:t>Relying on tactical, reactionary, short-term solutions to resourcing leads to inflexibility and sub-optimal outcomes.</a:t>
            </a:r>
          </a:p>
          <a:p>
            <a:pPr>
              <a:spcBef>
                <a:spcPts val="600"/>
              </a:spcBef>
              <a:spcAft>
                <a:spcPts val="600"/>
              </a:spcAft>
              <a:buSzPct val="100000"/>
            </a:pPr>
            <a:r>
              <a:rPr lang="en-US" sz="1600" b="1" dirty="0" smtClean="0">
                <a:solidFill>
                  <a:srgbClr val="333333"/>
                </a:solidFill>
              </a:rPr>
              <a:t>Effectively acquiring skills for the organization in a rapidly changing world requires the organization to proactively and strategically assess future skills needs.</a:t>
            </a:r>
          </a:p>
          <a:p>
            <a:pPr>
              <a:spcBef>
                <a:spcPts val="600"/>
              </a:spcBef>
              <a:spcAft>
                <a:spcPts val="600"/>
              </a:spcAft>
              <a:buSzPct val="100000"/>
            </a:pPr>
            <a:r>
              <a:rPr lang="en-US" sz="1600" dirty="0" smtClean="0">
                <a:solidFill>
                  <a:srgbClr val="333333"/>
                </a:solidFill>
              </a:rPr>
              <a:t>Understand what skills you need to support processes and services in your current and future state environment before you decide how to acquire those skills.</a:t>
            </a:r>
            <a:endParaRPr lang="en-US" sz="1600" dirty="0">
              <a:solidFill>
                <a:srgbClr val="333333"/>
              </a:solidFill>
            </a:endParaRPr>
          </a:p>
        </p:txBody>
      </p:sp>
      <p:sp>
        <p:nvSpPr>
          <p:cNvPr id="7" name="TextBox 24"/>
          <p:cNvSpPr txBox="1"/>
          <p:nvPr/>
        </p:nvSpPr>
        <p:spPr>
          <a:xfrm>
            <a:off x="4790832" y="2234409"/>
            <a:ext cx="3835091" cy="1538883"/>
          </a:xfrm>
          <a:prstGeom prst="rect">
            <a:avLst/>
          </a:prstGeom>
          <a:noFill/>
          <a:ln w="38100">
            <a:noFill/>
          </a:ln>
          <a:effectLst/>
        </p:spPr>
        <p:txBody>
          <a:bodyPr wrap="square" rtlCol="0">
            <a:spAutoFit/>
          </a:bodyPr>
          <a:lstStyle/>
          <a:p>
            <a:pPr>
              <a:spcAft>
                <a:spcPts val="600"/>
              </a:spcAft>
            </a:pPr>
            <a:r>
              <a:rPr lang="en-CA" sz="1400" dirty="0" smtClean="0"/>
              <a:t>Organizations </a:t>
            </a:r>
            <a:r>
              <a:rPr lang="en-CA" sz="1400" b="1" dirty="0"/>
              <a:t>must plan for</a:t>
            </a:r>
            <a:r>
              <a:rPr lang="en-CA" sz="1400" b="1" dirty="0" smtClean="0"/>
              <a:t>:    </a:t>
            </a:r>
            <a:endParaRPr lang="en-CA" sz="1600" b="1" dirty="0"/>
          </a:p>
          <a:p>
            <a:pPr marL="177800">
              <a:spcAft>
                <a:spcPts val="600"/>
              </a:spcAft>
            </a:pPr>
            <a:r>
              <a:rPr lang="en-CA" sz="1400" i="1" dirty="0">
                <a:latin typeface="+mj-lt"/>
              </a:rPr>
              <a:t>[a] </a:t>
            </a:r>
            <a:r>
              <a:rPr lang="en-CA" sz="1400" b="1" i="1" dirty="0">
                <a:latin typeface="+mj-lt"/>
              </a:rPr>
              <a:t>continually changing set of required employee skills </a:t>
            </a:r>
            <a:r>
              <a:rPr lang="en-CA" sz="1400" i="1" dirty="0">
                <a:latin typeface="+mj-lt"/>
              </a:rPr>
              <a:t>and job duties and a huge gap between the needed and the available skill sets.</a:t>
            </a:r>
          </a:p>
          <a:p>
            <a:pPr algn="r">
              <a:tabLst>
                <a:tab pos="355600" algn="l"/>
              </a:tabLst>
            </a:pPr>
            <a:r>
              <a:rPr lang="en-CA" sz="1400" dirty="0" smtClean="0"/>
              <a:t>  – Dr</a:t>
            </a:r>
            <a:r>
              <a:rPr lang="en-CA" sz="1400" dirty="0"/>
              <a:t>. John Sullivan</a:t>
            </a:r>
            <a:endParaRPr lang="en-CA" sz="1600" dirty="0"/>
          </a:p>
        </p:txBody>
      </p:sp>
      <p:pic>
        <p:nvPicPr>
          <p:cNvPr id="8" name="Picture 30" descr="quote2.wmf"/>
          <p:cNvPicPr>
            <a:picLocks noChangeAspect="1"/>
          </p:cNvPicPr>
          <p:nvPr/>
        </p:nvPicPr>
        <p:blipFill>
          <a:blip r:embed="rId2" cstate="print"/>
          <a:stretch>
            <a:fillRect/>
          </a:stretch>
        </p:blipFill>
        <p:spPr>
          <a:xfrm>
            <a:off x="8625923" y="3201313"/>
            <a:ext cx="216651" cy="154750"/>
          </a:xfrm>
          <a:prstGeom prst="rect">
            <a:avLst/>
          </a:prstGeom>
        </p:spPr>
      </p:pic>
      <p:pic>
        <p:nvPicPr>
          <p:cNvPr id="9" name="Picture 31" descr="quote1.wmf"/>
          <p:cNvPicPr>
            <a:picLocks noChangeAspect="1"/>
          </p:cNvPicPr>
          <p:nvPr/>
        </p:nvPicPr>
        <p:blipFill>
          <a:blip r:embed="rId3" cstate="print"/>
          <a:stretch>
            <a:fillRect/>
          </a:stretch>
        </p:blipFill>
        <p:spPr>
          <a:xfrm>
            <a:off x="4709074" y="2613780"/>
            <a:ext cx="216651" cy="154750"/>
          </a:xfrm>
          <a:prstGeom prst="rect">
            <a:avLst/>
          </a:prstGeom>
        </p:spPr>
      </p:pic>
      <p:pic>
        <p:nvPicPr>
          <p:cNvPr id="10" name="Picture 30" descr="quote2.wmf"/>
          <p:cNvPicPr>
            <a:picLocks noChangeAspect="1"/>
          </p:cNvPicPr>
          <p:nvPr/>
        </p:nvPicPr>
        <p:blipFill>
          <a:blip r:embed="rId2" cstate="print"/>
          <a:stretch>
            <a:fillRect/>
          </a:stretch>
        </p:blipFill>
        <p:spPr>
          <a:xfrm>
            <a:off x="8625923" y="5098777"/>
            <a:ext cx="216651" cy="154750"/>
          </a:xfrm>
          <a:prstGeom prst="rect">
            <a:avLst/>
          </a:prstGeom>
        </p:spPr>
      </p:pic>
      <p:pic>
        <p:nvPicPr>
          <p:cNvPr id="11" name="Picture 31" descr="quote1.wmf"/>
          <p:cNvPicPr>
            <a:picLocks noChangeAspect="1"/>
          </p:cNvPicPr>
          <p:nvPr/>
        </p:nvPicPr>
        <p:blipFill>
          <a:blip r:embed="rId3" cstate="print"/>
          <a:stretch>
            <a:fillRect/>
          </a:stretch>
        </p:blipFill>
        <p:spPr>
          <a:xfrm>
            <a:off x="4709074" y="4427191"/>
            <a:ext cx="216651" cy="154750"/>
          </a:xfrm>
          <a:prstGeom prst="rect">
            <a:avLst/>
          </a:prstGeom>
        </p:spPr>
      </p:pic>
      <p:cxnSp>
        <p:nvCxnSpPr>
          <p:cNvPr id="12" name="Straight Connector 11"/>
          <p:cNvCxnSpPr/>
          <p:nvPr/>
        </p:nvCxnSpPr>
        <p:spPr>
          <a:xfrm>
            <a:off x="4359982" y="2306843"/>
            <a:ext cx="0" cy="3708000"/>
          </a:xfrm>
          <a:prstGeom prst="line">
            <a:avLst/>
          </a:prstGeom>
          <a:ln w="22225">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7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38693" y="1606541"/>
            <a:ext cx="5013597" cy="3918407"/>
          </a:xfrm>
          <a:prstGeom prst="rect">
            <a:avLst/>
          </a:prstGeom>
          <a:blipFill dpi="0" rotWithShape="1">
            <a:blip r:embed="rId2">
              <a:alphaModFix amt="41000"/>
            </a:blip>
            <a:srcRect/>
            <a:stretch>
              <a:fillRect l="-8530" t="-5937" r="-5442" b="-6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Establish your future skills needs </a:t>
            </a:r>
            <a:r>
              <a:rPr lang="en-CA" i="1" dirty="0" smtClean="0"/>
              <a:t>before</a:t>
            </a:r>
            <a:r>
              <a:rPr lang="en-CA" dirty="0" smtClean="0"/>
              <a:t> you identify current capabilities for better planning outcomes</a:t>
            </a:r>
            <a:endParaRPr lang="en-CA" dirty="0"/>
          </a:p>
        </p:txBody>
      </p:sp>
      <p:sp>
        <p:nvSpPr>
          <p:cNvPr id="12" name="Rectangle 11"/>
          <p:cNvSpPr/>
          <p:nvPr/>
        </p:nvSpPr>
        <p:spPr>
          <a:xfrm>
            <a:off x="257174" y="1250003"/>
            <a:ext cx="8504114" cy="338554"/>
          </a:xfrm>
          <a:prstGeom prst="rect">
            <a:avLst/>
          </a:prstGeom>
          <a:solidFill>
            <a:schemeClr val="bg1">
              <a:alpha val="89000"/>
            </a:schemeClr>
          </a:solidFill>
        </p:spPr>
        <p:txBody>
          <a:bodyPr wrap="square">
            <a:spAutoFit/>
          </a:bodyPr>
          <a:lstStyle/>
          <a:p>
            <a:r>
              <a:rPr lang="en-CA" sz="1600" dirty="0" smtClean="0"/>
              <a:t>Base your skills map on the strategic requirements of your business and I&amp;O department. </a:t>
            </a:r>
          </a:p>
        </p:txBody>
      </p:sp>
      <p:grpSp>
        <p:nvGrpSpPr>
          <p:cNvPr id="3" name="Group 2"/>
          <p:cNvGrpSpPr/>
          <p:nvPr/>
        </p:nvGrpSpPr>
        <p:grpSpPr>
          <a:xfrm>
            <a:off x="242054" y="1719012"/>
            <a:ext cx="2792267" cy="3803092"/>
            <a:chOff x="179533" y="2493799"/>
            <a:chExt cx="2792267" cy="3803092"/>
          </a:xfrm>
        </p:grpSpPr>
        <p:sp>
          <p:nvSpPr>
            <p:cNvPr id="4" name="TextBox 3"/>
            <p:cNvSpPr txBox="1"/>
            <p:nvPr/>
          </p:nvSpPr>
          <p:spPr>
            <a:xfrm>
              <a:off x="398315" y="2733438"/>
              <a:ext cx="2573485" cy="757910"/>
            </a:xfrm>
            <a:prstGeom prst="rect">
              <a:avLst/>
            </a:prstGeom>
            <a:solidFill>
              <a:srgbClr val="29475F"/>
            </a:solidFill>
            <a:ln>
              <a:solidFill>
                <a:schemeClr val="accent1"/>
              </a:solidFill>
            </a:ln>
          </p:spPr>
          <p:txBody>
            <a:bodyPr wrap="square" lIns="360000" rtlCol="0" anchor="ctr" anchorCtr="0">
              <a:noAutofit/>
            </a:bodyPr>
            <a:lstStyle/>
            <a:p>
              <a:r>
                <a:rPr lang="en-CA" sz="1600" b="1" dirty="0" smtClean="0">
                  <a:solidFill>
                    <a:schemeClr val="bg1"/>
                  </a:solidFill>
                </a:rPr>
                <a:t>Define your</a:t>
              </a:r>
            </a:p>
            <a:p>
              <a:r>
                <a:rPr lang="en-CA" sz="1600" b="1" dirty="0" smtClean="0">
                  <a:solidFill>
                    <a:schemeClr val="bg1"/>
                  </a:solidFill>
                </a:rPr>
                <a:t>Future State</a:t>
              </a:r>
            </a:p>
          </p:txBody>
        </p:sp>
        <p:sp>
          <p:nvSpPr>
            <p:cNvPr id="5" name="TextBox 4"/>
            <p:cNvSpPr txBox="1"/>
            <p:nvPr/>
          </p:nvSpPr>
          <p:spPr>
            <a:xfrm>
              <a:off x="398315" y="3647209"/>
              <a:ext cx="2573485" cy="2649682"/>
            </a:xfrm>
            <a:prstGeom prst="rect">
              <a:avLst/>
            </a:prstGeom>
            <a:solidFill>
              <a:schemeClr val="bg1">
                <a:alpha val="88000"/>
              </a:schemeClr>
            </a:solidFill>
            <a:ln>
              <a:solidFill>
                <a:schemeClr val="accent1"/>
              </a:solidFill>
            </a:ln>
          </p:spPr>
          <p:txBody>
            <a:bodyPr wrap="square" lIns="144000" tIns="108000" rIns="144000" bIns="108000" rtlCol="0">
              <a:noAutofit/>
            </a:bodyPr>
            <a:lstStyle/>
            <a:p>
              <a:pPr>
                <a:spcBef>
                  <a:spcPts val="600"/>
                </a:spcBef>
                <a:spcAft>
                  <a:spcPts val="600"/>
                </a:spcAft>
              </a:pPr>
              <a:r>
                <a:rPr lang="en-CA" sz="1400" dirty="0"/>
                <a:t>Review your infrastructure roadmap, upcoming I&amp;O initiatives, and business strategy. How will planned initiatives change the way your I&amp;O team provides services?</a:t>
              </a:r>
            </a:p>
            <a:p>
              <a:pPr>
                <a:spcBef>
                  <a:spcPts val="600"/>
                </a:spcBef>
                <a:spcAft>
                  <a:spcPts val="600"/>
                </a:spcAft>
              </a:pPr>
              <a:r>
                <a:rPr lang="en-CA" sz="1400" dirty="0"/>
                <a:t>Identify skills-related risks to successfully execute on the identified initiatives.</a:t>
              </a:r>
            </a:p>
          </p:txBody>
        </p:sp>
        <p:sp>
          <p:nvSpPr>
            <p:cNvPr id="13" name="Oval 12"/>
            <p:cNvSpPr/>
            <p:nvPr/>
          </p:nvSpPr>
          <p:spPr>
            <a:xfrm>
              <a:off x="179533" y="2493799"/>
              <a:ext cx="468000" cy="468000"/>
            </a:xfrm>
            <a:prstGeom prst="ellipse">
              <a:avLst/>
            </a:prstGeom>
            <a:solidFill>
              <a:srgbClr val="C0C0C0"/>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29475F"/>
                  </a:solidFill>
                </a:rPr>
                <a:t>1</a:t>
              </a:r>
              <a:endParaRPr lang="en-US" sz="2000" b="1" dirty="0">
                <a:solidFill>
                  <a:srgbClr val="29475F"/>
                </a:solidFill>
              </a:endParaRPr>
            </a:p>
          </p:txBody>
        </p:sp>
      </p:grpSp>
      <p:grpSp>
        <p:nvGrpSpPr>
          <p:cNvPr id="9" name="Group 8"/>
          <p:cNvGrpSpPr/>
          <p:nvPr/>
        </p:nvGrpSpPr>
        <p:grpSpPr>
          <a:xfrm>
            <a:off x="6014885" y="1726321"/>
            <a:ext cx="2808924" cy="3795783"/>
            <a:chOff x="5952364" y="2501108"/>
            <a:chExt cx="2808924" cy="3795783"/>
          </a:xfrm>
        </p:grpSpPr>
        <p:sp>
          <p:nvSpPr>
            <p:cNvPr id="10" name="TextBox 9"/>
            <p:cNvSpPr txBox="1"/>
            <p:nvPr/>
          </p:nvSpPr>
          <p:spPr>
            <a:xfrm>
              <a:off x="6171059" y="2733438"/>
              <a:ext cx="2590229" cy="757908"/>
            </a:xfrm>
            <a:prstGeom prst="rect">
              <a:avLst/>
            </a:prstGeom>
            <a:solidFill>
              <a:srgbClr val="29475F"/>
            </a:solidFill>
            <a:ln>
              <a:solidFill>
                <a:schemeClr val="accent1"/>
              </a:solidFill>
            </a:ln>
          </p:spPr>
          <p:txBody>
            <a:bodyPr wrap="square" lIns="360000" rtlCol="0" anchor="ctr" anchorCtr="0">
              <a:noAutofit/>
            </a:bodyPr>
            <a:lstStyle/>
            <a:p>
              <a:r>
                <a:rPr lang="en-CA" sz="1600" b="1" dirty="0" smtClean="0">
                  <a:solidFill>
                    <a:schemeClr val="bg1"/>
                  </a:solidFill>
                </a:rPr>
                <a:t>Decide whether to build or buy skills</a:t>
              </a:r>
              <a:endParaRPr lang="en-CA" sz="1200" b="1" dirty="0" smtClean="0">
                <a:solidFill>
                  <a:schemeClr val="bg1"/>
                </a:solidFill>
              </a:endParaRPr>
            </a:p>
          </p:txBody>
        </p:sp>
        <p:sp>
          <p:nvSpPr>
            <p:cNvPr id="11" name="TextBox 10"/>
            <p:cNvSpPr txBox="1"/>
            <p:nvPr/>
          </p:nvSpPr>
          <p:spPr>
            <a:xfrm>
              <a:off x="6171059" y="3647209"/>
              <a:ext cx="2590229" cy="2649682"/>
            </a:xfrm>
            <a:prstGeom prst="rect">
              <a:avLst/>
            </a:prstGeom>
            <a:solidFill>
              <a:schemeClr val="bg1">
                <a:alpha val="87000"/>
              </a:schemeClr>
            </a:solidFill>
            <a:ln>
              <a:solidFill>
                <a:srgbClr val="29475F"/>
              </a:solidFill>
            </a:ln>
          </p:spPr>
          <p:txBody>
            <a:bodyPr wrap="square" lIns="144000" tIns="108000" rIns="144000" bIns="108000" rtlCol="0">
              <a:noAutofit/>
            </a:bodyPr>
            <a:lstStyle/>
            <a:p>
              <a:pPr>
                <a:spcBef>
                  <a:spcPts val="600"/>
                </a:spcBef>
                <a:spcAft>
                  <a:spcPts val="600"/>
                </a:spcAft>
              </a:pPr>
              <a:r>
                <a:rPr lang="en-CA" sz="1400" dirty="0"/>
                <a:t>Take action to address gaps, mitigate risks, and deliver projects and initiatives.</a:t>
              </a:r>
            </a:p>
            <a:p>
              <a:pPr>
                <a:spcBef>
                  <a:spcPts val="600"/>
                </a:spcBef>
                <a:spcAft>
                  <a:spcPts val="600"/>
                </a:spcAft>
              </a:pPr>
              <a:r>
                <a:rPr lang="en-CA" sz="1400" dirty="0"/>
                <a:t>Decide whether to build or buy needed skills. Identify whether to train, hire, contract or outsource each skill based on the level of impact across five key skills need factors.</a:t>
              </a:r>
            </a:p>
          </p:txBody>
        </p:sp>
        <p:sp>
          <p:nvSpPr>
            <p:cNvPr id="15" name="Oval 14"/>
            <p:cNvSpPr/>
            <p:nvPr/>
          </p:nvSpPr>
          <p:spPr>
            <a:xfrm>
              <a:off x="5952364" y="2501108"/>
              <a:ext cx="468000" cy="468000"/>
            </a:xfrm>
            <a:prstGeom prst="ellipse">
              <a:avLst/>
            </a:prstGeom>
            <a:solidFill>
              <a:srgbClr val="C0C0C0"/>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29475F"/>
                  </a:solidFill>
                </a:rPr>
                <a:t>3</a:t>
              </a:r>
              <a:endParaRPr lang="en-US" sz="2000" b="1" dirty="0">
                <a:solidFill>
                  <a:srgbClr val="29475F"/>
                </a:solidFill>
              </a:endParaRPr>
            </a:p>
          </p:txBody>
        </p:sp>
      </p:grpSp>
      <p:grpSp>
        <p:nvGrpSpPr>
          <p:cNvPr id="6" name="Group 5"/>
          <p:cNvGrpSpPr/>
          <p:nvPr/>
        </p:nvGrpSpPr>
        <p:grpSpPr>
          <a:xfrm>
            <a:off x="3160758" y="1726949"/>
            <a:ext cx="2783018" cy="3795155"/>
            <a:chOff x="3098237" y="2501736"/>
            <a:chExt cx="2783018" cy="3795155"/>
          </a:xfrm>
        </p:grpSpPr>
        <p:sp>
          <p:nvSpPr>
            <p:cNvPr id="7" name="TextBox 6"/>
            <p:cNvSpPr txBox="1"/>
            <p:nvPr/>
          </p:nvSpPr>
          <p:spPr>
            <a:xfrm>
              <a:off x="3284687" y="2733438"/>
              <a:ext cx="2596568" cy="757908"/>
            </a:xfrm>
            <a:prstGeom prst="rect">
              <a:avLst/>
            </a:prstGeom>
            <a:solidFill>
              <a:srgbClr val="29475F"/>
            </a:solidFill>
            <a:ln>
              <a:solidFill>
                <a:schemeClr val="accent1"/>
              </a:solidFill>
            </a:ln>
          </p:spPr>
          <p:txBody>
            <a:bodyPr wrap="square" lIns="360000" rtlCol="0" anchor="ctr" anchorCtr="0">
              <a:noAutofit/>
            </a:bodyPr>
            <a:lstStyle/>
            <a:p>
              <a:r>
                <a:rPr lang="en-CA" sz="1600" b="1" dirty="0" smtClean="0">
                  <a:solidFill>
                    <a:schemeClr val="bg1"/>
                  </a:solidFill>
                </a:rPr>
                <a:t>Identify Skills Gaps</a:t>
              </a:r>
            </a:p>
          </p:txBody>
        </p:sp>
        <p:sp>
          <p:nvSpPr>
            <p:cNvPr id="8" name="TextBox 7"/>
            <p:cNvSpPr txBox="1"/>
            <p:nvPr/>
          </p:nvSpPr>
          <p:spPr>
            <a:xfrm>
              <a:off x="3284687" y="3647209"/>
              <a:ext cx="2596568" cy="2649682"/>
            </a:xfrm>
            <a:prstGeom prst="rect">
              <a:avLst/>
            </a:prstGeom>
            <a:solidFill>
              <a:schemeClr val="bg1">
                <a:alpha val="91000"/>
              </a:schemeClr>
            </a:solidFill>
            <a:ln>
              <a:solidFill>
                <a:schemeClr val="accent1"/>
              </a:solidFill>
            </a:ln>
          </p:spPr>
          <p:txBody>
            <a:bodyPr wrap="square" lIns="144000" tIns="108000" rIns="144000" bIns="108000" rtlCol="0">
              <a:noAutofit/>
            </a:bodyPr>
            <a:lstStyle/>
            <a:p>
              <a:pPr>
                <a:spcBef>
                  <a:spcPts val="600"/>
                </a:spcBef>
                <a:spcAft>
                  <a:spcPts val="600"/>
                </a:spcAft>
              </a:pPr>
              <a:r>
                <a:rPr lang="en-CA" sz="1400" dirty="0" smtClean="0"/>
                <a:t>Select new skills to acquire within recommended roles.</a:t>
              </a:r>
            </a:p>
            <a:p>
              <a:pPr>
                <a:spcBef>
                  <a:spcPts val="600"/>
                </a:spcBef>
                <a:spcAft>
                  <a:spcPts val="600"/>
                </a:spcAft>
              </a:pPr>
              <a:r>
                <a:rPr lang="en-CA" sz="1400" dirty="0" smtClean="0"/>
                <a:t>New skills should support the delivery of projects and initiatives, enable new or changing operating processes, and mitigate skills-related risks in your organization.</a:t>
              </a:r>
            </a:p>
            <a:p>
              <a:pPr>
                <a:spcBef>
                  <a:spcPts val="600"/>
                </a:spcBef>
                <a:spcAft>
                  <a:spcPts val="600"/>
                </a:spcAft>
              </a:pPr>
              <a:endParaRPr lang="en-CA" sz="1400" dirty="0"/>
            </a:p>
            <a:p>
              <a:pPr>
                <a:spcBef>
                  <a:spcPts val="600"/>
                </a:spcBef>
                <a:spcAft>
                  <a:spcPts val="600"/>
                </a:spcAft>
              </a:pPr>
              <a:endParaRPr lang="en-CA" sz="1400" dirty="0" smtClean="0"/>
            </a:p>
          </p:txBody>
        </p:sp>
        <p:sp>
          <p:nvSpPr>
            <p:cNvPr id="16" name="Oval 15"/>
            <p:cNvSpPr/>
            <p:nvPr/>
          </p:nvSpPr>
          <p:spPr>
            <a:xfrm>
              <a:off x="3098237" y="2501736"/>
              <a:ext cx="468000" cy="468000"/>
            </a:xfrm>
            <a:prstGeom prst="ellipse">
              <a:avLst/>
            </a:prstGeom>
            <a:solidFill>
              <a:srgbClr val="C0C0C0"/>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rgbClr val="29475F"/>
                  </a:solidFill>
                </a:rPr>
                <a:t>2</a:t>
              </a:r>
              <a:endParaRPr lang="en-US" sz="2000" b="1" dirty="0">
                <a:solidFill>
                  <a:srgbClr val="29475F"/>
                </a:solidFill>
              </a:endParaRPr>
            </a:p>
          </p:txBody>
        </p:sp>
      </p:grpSp>
      <p:grpSp>
        <p:nvGrpSpPr>
          <p:cNvPr id="22" name="Group 21"/>
          <p:cNvGrpSpPr/>
          <p:nvPr/>
        </p:nvGrpSpPr>
        <p:grpSpPr>
          <a:xfrm>
            <a:off x="584310" y="5677965"/>
            <a:ext cx="7964995" cy="628679"/>
            <a:chOff x="506882" y="5637925"/>
            <a:chExt cx="7964995" cy="628679"/>
          </a:xfrm>
        </p:grpSpPr>
        <p:grpSp>
          <p:nvGrpSpPr>
            <p:cNvPr id="17" name="Group 22"/>
            <p:cNvGrpSpPr/>
            <p:nvPr/>
          </p:nvGrpSpPr>
          <p:grpSpPr>
            <a:xfrm>
              <a:off x="506882" y="5637925"/>
              <a:ext cx="7964995" cy="523220"/>
              <a:chOff x="-8271528" y="5578570"/>
              <a:chExt cx="7964995" cy="523220"/>
            </a:xfrm>
          </p:grpSpPr>
          <p:sp>
            <p:nvSpPr>
              <p:cNvPr id="18" name="TextBox 24"/>
              <p:cNvSpPr txBox="1"/>
              <p:nvPr/>
            </p:nvSpPr>
            <p:spPr>
              <a:xfrm>
                <a:off x="-8270410" y="5578570"/>
                <a:ext cx="7963877" cy="523220"/>
              </a:xfrm>
              <a:prstGeom prst="rect">
                <a:avLst/>
              </a:prstGeom>
              <a:noFill/>
              <a:ln w="38100">
                <a:noFill/>
              </a:ln>
              <a:effectLst/>
            </p:spPr>
            <p:txBody>
              <a:bodyPr wrap="square" rtlCol="0">
                <a:spAutoFit/>
              </a:bodyPr>
              <a:lstStyle/>
              <a:p>
                <a:pPr marL="177800">
                  <a:spcAft>
                    <a:spcPts val="600"/>
                  </a:spcAft>
                </a:pPr>
                <a:r>
                  <a:rPr lang="en-CA" sz="1400" i="1" dirty="0" smtClean="0">
                    <a:latin typeface="+mj-lt"/>
                  </a:rPr>
                  <a:t>Investments </a:t>
                </a:r>
                <a:r>
                  <a:rPr lang="en-CA" sz="1400" i="1" dirty="0">
                    <a:latin typeface="+mj-lt"/>
                  </a:rPr>
                  <a:t>in service assets such as skill sets and knowledge… are driven by the critical success factors for </a:t>
                </a:r>
                <a:r>
                  <a:rPr lang="en-CA" sz="1400" i="1" dirty="0" smtClean="0">
                    <a:latin typeface="+mj-lt"/>
                  </a:rPr>
                  <a:t>a given </a:t>
                </a:r>
                <a:r>
                  <a:rPr lang="en-CA" sz="1400" i="1" dirty="0">
                    <a:latin typeface="+mj-lt"/>
                  </a:rPr>
                  <a:t>market </a:t>
                </a:r>
                <a:r>
                  <a:rPr lang="en-CA" sz="1400" i="1" dirty="0" smtClean="0">
                    <a:latin typeface="+mj-lt"/>
                  </a:rPr>
                  <a:t>space.</a:t>
                </a:r>
                <a:endParaRPr lang="en-CA" sz="1400" dirty="0"/>
              </a:p>
            </p:txBody>
          </p:sp>
          <p:pic>
            <p:nvPicPr>
              <p:cNvPr id="19" name="Picture 30" descr="quote2.wmf"/>
              <p:cNvPicPr>
                <a:picLocks noChangeAspect="1"/>
              </p:cNvPicPr>
              <p:nvPr/>
            </p:nvPicPr>
            <p:blipFill>
              <a:blip r:embed="rId3" cstate="print"/>
              <a:stretch>
                <a:fillRect/>
              </a:stretch>
            </p:blipFill>
            <p:spPr>
              <a:xfrm>
                <a:off x="-634103" y="5879181"/>
                <a:ext cx="216651" cy="154750"/>
              </a:xfrm>
              <a:prstGeom prst="rect">
                <a:avLst/>
              </a:prstGeom>
            </p:spPr>
          </p:pic>
          <p:pic>
            <p:nvPicPr>
              <p:cNvPr id="20" name="Picture 31" descr="quote1.wmf"/>
              <p:cNvPicPr>
                <a:picLocks noChangeAspect="1"/>
              </p:cNvPicPr>
              <p:nvPr/>
            </p:nvPicPr>
            <p:blipFill>
              <a:blip r:embed="rId4" cstate="print"/>
              <a:stretch>
                <a:fillRect/>
              </a:stretch>
            </p:blipFill>
            <p:spPr>
              <a:xfrm>
                <a:off x="-8271528" y="5632185"/>
                <a:ext cx="216651" cy="154750"/>
              </a:xfrm>
              <a:prstGeom prst="rect">
                <a:avLst/>
              </a:prstGeom>
            </p:spPr>
          </p:pic>
        </p:grpSp>
        <p:sp>
          <p:nvSpPr>
            <p:cNvPr id="21" name="Rectangle 20"/>
            <p:cNvSpPr/>
            <p:nvPr/>
          </p:nvSpPr>
          <p:spPr>
            <a:xfrm>
              <a:off x="6004023" y="5989605"/>
              <a:ext cx="2171492" cy="276999"/>
            </a:xfrm>
            <a:prstGeom prst="rect">
              <a:avLst/>
            </a:prstGeom>
          </p:spPr>
          <p:txBody>
            <a:bodyPr wrap="none">
              <a:spAutoFit/>
            </a:bodyPr>
            <a:lstStyle/>
            <a:p>
              <a:pPr marL="177800">
                <a:spcAft>
                  <a:spcPts val="600"/>
                </a:spcAft>
              </a:pPr>
              <a:r>
                <a:rPr lang="en-CA" sz="1200" dirty="0" smtClean="0"/>
                <a:t>– </a:t>
              </a:r>
              <a:r>
                <a:rPr lang="en-CA" sz="1200" dirty="0"/>
                <a:t>ITIL v3, </a:t>
              </a:r>
              <a:r>
                <a:rPr lang="en-CA" sz="1200" i="1" dirty="0"/>
                <a:t>Service Strategy</a:t>
              </a:r>
              <a:endParaRPr lang="en-CA" sz="1400" dirty="0"/>
            </a:p>
          </p:txBody>
        </p:sp>
      </p:grpSp>
    </p:spTree>
    <p:extLst>
      <p:ext uri="{BB962C8B-B14F-4D97-AF65-F5344CB8AC3E}">
        <p14:creationId xmlns:p14="http://schemas.microsoft.com/office/powerpoint/2010/main" val="219161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5993" b="5432"/>
          <a:stretch/>
        </p:blipFill>
        <p:spPr>
          <a:xfrm>
            <a:off x="0" y="1112967"/>
            <a:ext cx="9144000" cy="5410016"/>
          </a:xfrm>
          <a:prstGeom prst="rect">
            <a:avLst/>
          </a:prstGeom>
        </p:spPr>
      </p:pic>
      <p:sp>
        <p:nvSpPr>
          <p:cNvPr id="2" name="Title 1"/>
          <p:cNvSpPr>
            <a:spLocks noGrp="1"/>
          </p:cNvSpPr>
          <p:nvPr>
            <p:ph type="title"/>
          </p:nvPr>
        </p:nvSpPr>
        <p:spPr/>
        <p:txBody>
          <a:bodyPr/>
          <a:lstStyle/>
          <a:p>
            <a:r>
              <a:rPr lang="en-CA" dirty="0" smtClean="0"/>
              <a:t>This blueprint integrates with other Info-Tech research</a:t>
            </a:r>
            <a:endParaRPr lang="en-CA" dirty="0"/>
          </a:p>
        </p:txBody>
      </p:sp>
      <p:sp>
        <p:nvSpPr>
          <p:cNvPr id="7" name="TextBox 6"/>
          <p:cNvSpPr txBox="1"/>
          <p:nvPr/>
        </p:nvSpPr>
        <p:spPr>
          <a:xfrm>
            <a:off x="242061" y="1352908"/>
            <a:ext cx="3175210" cy="738664"/>
          </a:xfrm>
          <a:prstGeom prst="rect">
            <a:avLst/>
          </a:prstGeom>
          <a:solidFill>
            <a:schemeClr val="bg1"/>
          </a:solidFill>
          <a:ln>
            <a:solidFill>
              <a:srgbClr val="243F54"/>
            </a:solidFill>
          </a:ln>
        </p:spPr>
        <p:txBody>
          <a:bodyPr wrap="square" rtlCol="0">
            <a:spAutoFit/>
          </a:bodyPr>
          <a:lstStyle/>
          <a:p>
            <a:r>
              <a:rPr lang="en-CA" sz="1400" b="1" dirty="0" smtClean="0"/>
              <a:t>Go further and improve outcomes from the following projects with this blueprint.</a:t>
            </a:r>
          </a:p>
        </p:txBody>
      </p:sp>
      <p:sp>
        <p:nvSpPr>
          <p:cNvPr id="3" name="Pentagon 2"/>
          <p:cNvSpPr/>
          <p:nvPr/>
        </p:nvSpPr>
        <p:spPr>
          <a:xfrm>
            <a:off x="242061" y="2181704"/>
            <a:ext cx="3083839" cy="3420000"/>
          </a:xfrm>
          <a:prstGeom prst="homePlate">
            <a:avLst>
              <a:gd name="adj" fmla="val 16832"/>
            </a:avLst>
          </a:prstGeom>
          <a:solidFill>
            <a:srgbClr val="F2F2F2"/>
          </a:solidFill>
          <a:ln>
            <a:solidFill>
              <a:srgbClr val="243F54"/>
            </a:solidFill>
          </a:ln>
        </p:spPr>
        <p:txBody>
          <a:bodyPr wrap="square" lIns="144000" rIns="252000" anchor="ctr" anchorCtr="0">
            <a:spAutoFit/>
          </a:bodyPr>
          <a:lstStyle/>
          <a:p>
            <a:pPr>
              <a:spcAft>
                <a:spcPts val="600"/>
              </a:spcAft>
            </a:pPr>
            <a:r>
              <a:rPr lang="en-CA" sz="1400" dirty="0">
                <a:hlinkClick r:id="rId4"/>
              </a:rPr>
              <a:t>Improve IT-Business </a:t>
            </a:r>
            <a:r>
              <a:rPr lang="en-CA" sz="1400" dirty="0" smtClean="0">
                <a:hlinkClick r:id="rId4"/>
              </a:rPr>
              <a:t>Alignment </a:t>
            </a:r>
            <a:r>
              <a:rPr lang="en-CA" sz="1400" dirty="0">
                <a:hlinkClick r:id="rId4"/>
              </a:rPr>
              <a:t>with an Infrastructure </a:t>
            </a:r>
            <a:r>
              <a:rPr lang="en-CA" sz="1400" dirty="0" smtClean="0">
                <a:hlinkClick r:id="rId4"/>
              </a:rPr>
              <a:t>Roadmap</a:t>
            </a:r>
            <a:endParaRPr lang="en-CA" sz="1400" dirty="0" smtClean="0"/>
          </a:p>
          <a:p>
            <a:pPr marL="180000" indent="-180000">
              <a:buFont typeface="Arial" panose="020B0604020202020204" pitchFamily="34" charset="0"/>
              <a:buChar char="•"/>
            </a:pPr>
            <a:r>
              <a:rPr lang="en-CA" sz="1200" dirty="0" smtClean="0"/>
              <a:t>Inform your skills map with the strategic initiatives identified in your roadmap.</a:t>
            </a:r>
          </a:p>
          <a:p>
            <a:pPr marL="180000" indent="-180000">
              <a:buFont typeface="Arial" panose="020B0604020202020204" pitchFamily="34" charset="0"/>
              <a:buChar char="•"/>
            </a:pPr>
            <a:r>
              <a:rPr lang="en-CA" sz="1200" dirty="0" smtClean="0"/>
              <a:t>Identify the skills and roles required to support roadmap initiatives.</a:t>
            </a:r>
          </a:p>
          <a:p>
            <a:pPr marL="285750" indent="-285750">
              <a:buFont typeface="Arial" panose="020B0604020202020204" pitchFamily="34" charset="0"/>
              <a:buChar char="•"/>
            </a:pPr>
            <a:endParaRPr lang="en-CA" sz="1200" dirty="0"/>
          </a:p>
          <a:p>
            <a:r>
              <a:rPr lang="en-CA" sz="1400" dirty="0">
                <a:hlinkClick r:id="rId5"/>
              </a:rPr>
              <a:t>Own the Cloud: </a:t>
            </a:r>
            <a:endParaRPr lang="en-CA" sz="1400" dirty="0">
              <a:hlinkClick r:id=""/>
            </a:endParaRPr>
          </a:p>
          <a:p>
            <a:pPr>
              <a:spcAft>
                <a:spcPts val="600"/>
              </a:spcAft>
            </a:pPr>
            <a:r>
              <a:rPr lang="en-CA" sz="1400" dirty="0">
                <a:hlinkClick r:id=""/>
              </a:rPr>
              <a:t>Strategy </a:t>
            </a:r>
            <a:r>
              <a:rPr lang="en-CA" sz="1400" dirty="0">
                <a:hlinkClick r:id="rId5"/>
              </a:rPr>
              <a:t>and Action Plan</a:t>
            </a:r>
            <a:endParaRPr lang="en-CA" sz="1400" dirty="0"/>
          </a:p>
          <a:p>
            <a:pPr marL="180000" indent="-180000">
              <a:buFont typeface="Arial" panose="020B0604020202020204" pitchFamily="34" charset="0"/>
              <a:buChar char="•"/>
            </a:pPr>
            <a:r>
              <a:rPr lang="en-CA" sz="1200" dirty="0"/>
              <a:t>Plan to acquire skills to support initiatives and mitigate risks identified in your Cloud </a:t>
            </a:r>
            <a:r>
              <a:rPr lang="en-CA" sz="1200" dirty="0" smtClean="0"/>
              <a:t>Strategy </a:t>
            </a:r>
            <a:r>
              <a:rPr lang="en-CA" sz="1200" dirty="0"/>
              <a:t>and Action Plan.</a:t>
            </a:r>
          </a:p>
        </p:txBody>
      </p:sp>
      <p:sp>
        <p:nvSpPr>
          <p:cNvPr id="9" name="Rectangle 8"/>
          <p:cNvSpPr/>
          <p:nvPr/>
        </p:nvSpPr>
        <p:spPr>
          <a:xfrm>
            <a:off x="3797223" y="1347032"/>
            <a:ext cx="2700000" cy="1338828"/>
          </a:xfrm>
          <a:prstGeom prst="rect">
            <a:avLst/>
          </a:prstGeom>
          <a:solidFill>
            <a:srgbClr val="C7CED6"/>
          </a:solidFill>
          <a:ln>
            <a:solidFill>
              <a:srgbClr val="243F54"/>
            </a:solidFill>
          </a:ln>
        </p:spPr>
        <p:txBody>
          <a:bodyPr wrap="square">
            <a:spAutoFit/>
          </a:bodyPr>
          <a:lstStyle/>
          <a:p>
            <a:r>
              <a:rPr lang="en-CA" sz="1400" dirty="0" smtClean="0">
                <a:hlinkClick r:id="rId6"/>
              </a:rPr>
              <a:t>Build a </a:t>
            </a:r>
          </a:p>
          <a:p>
            <a:pPr>
              <a:spcAft>
                <a:spcPts val="600"/>
              </a:spcAft>
            </a:pPr>
            <a:r>
              <a:rPr lang="en-CA" sz="1400" dirty="0" smtClean="0">
                <a:hlinkClick r:id="rId6"/>
              </a:rPr>
              <a:t>Strategic Workforce Plan</a:t>
            </a:r>
            <a:endParaRPr lang="en-CA" sz="1400" dirty="0" smtClean="0"/>
          </a:p>
          <a:p>
            <a:pPr marL="180000" indent="-180000">
              <a:buFont typeface="Arial" panose="020B0604020202020204" pitchFamily="34" charset="0"/>
              <a:buChar char="•"/>
            </a:pPr>
            <a:r>
              <a:rPr lang="en-CA" sz="1200" dirty="0"/>
              <a:t>Provide I&amp;O’s perspective on internal and external I&amp;O trends and the skills and roles </a:t>
            </a:r>
            <a:r>
              <a:rPr lang="en-CA" sz="1200" dirty="0" smtClean="0"/>
              <a:t>required for </a:t>
            </a:r>
            <a:r>
              <a:rPr lang="en-CA" sz="1200" dirty="0"/>
              <a:t>the new environment.</a:t>
            </a:r>
          </a:p>
        </p:txBody>
      </p:sp>
      <p:sp>
        <p:nvSpPr>
          <p:cNvPr id="11" name="Rectangle 10"/>
          <p:cNvSpPr/>
          <p:nvPr/>
        </p:nvSpPr>
        <p:spPr>
          <a:xfrm>
            <a:off x="6741975" y="2261095"/>
            <a:ext cx="2308240" cy="1338828"/>
          </a:xfrm>
          <a:prstGeom prst="rect">
            <a:avLst/>
          </a:prstGeom>
          <a:solidFill>
            <a:srgbClr val="C7CED6"/>
          </a:solidFill>
          <a:ln>
            <a:solidFill>
              <a:srgbClr val="243F54"/>
            </a:solidFill>
          </a:ln>
        </p:spPr>
        <p:txBody>
          <a:bodyPr wrap="square">
            <a:spAutoFit/>
          </a:bodyPr>
          <a:lstStyle/>
          <a:p>
            <a:pPr>
              <a:spcAft>
                <a:spcPts val="600"/>
              </a:spcAft>
            </a:pPr>
            <a:r>
              <a:rPr lang="en-CA" sz="1400" dirty="0">
                <a:hlinkClick r:id="rId7"/>
              </a:rPr>
              <a:t>Develop a Comprehensive Competency Framework</a:t>
            </a:r>
            <a:endParaRPr lang="en-CA" sz="1400" dirty="0"/>
          </a:p>
          <a:p>
            <a:pPr marL="180000" indent="-180000">
              <a:buFont typeface="Arial" panose="020B0604020202020204" pitchFamily="34" charset="0"/>
              <a:buChar char="•"/>
            </a:pPr>
            <a:r>
              <a:rPr lang="en-CA" sz="1200" dirty="0"/>
              <a:t>Inform your competency framework with I&amp;O-specific, strategically- informed skills needs.</a:t>
            </a:r>
          </a:p>
        </p:txBody>
      </p:sp>
      <p:sp>
        <p:nvSpPr>
          <p:cNvPr id="4" name="Rectangle 3"/>
          <p:cNvSpPr/>
          <p:nvPr/>
        </p:nvSpPr>
        <p:spPr>
          <a:xfrm>
            <a:off x="3797223" y="5057975"/>
            <a:ext cx="2745573" cy="1308050"/>
          </a:xfrm>
          <a:prstGeom prst="rect">
            <a:avLst/>
          </a:prstGeom>
          <a:solidFill>
            <a:srgbClr val="C7CED6"/>
          </a:solidFill>
          <a:ln>
            <a:solidFill>
              <a:srgbClr val="243F54"/>
            </a:solidFill>
          </a:ln>
        </p:spPr>
        <p:txBody>
          <a:bodyPr wrap="square">
            <a:spAutoFit/>
          </a:bodyPr>
          <a:lstStyle/>
          <a:p>
            <a:pPr>
              <a:spcAft>
                <a:spcPts val="600"/>
              </a:spcAft>
            </a:pPr>
            <a:r>
              <a:rPr lang="en-CA" sz="1400" dirty="0">
                <a:hlinkClick r:id="rId8"/>
              </a:rPr>
              <a:t>IT Organizational </a:t>
            </a:r>
            <a:r>
              <a:rPr lang="en-CA" sz="1400" dirty="0" smtClean="0">
                <a:hlinkClick r:id="rId8"/>
              </a:rPr>
              <a:t>Design</a:t>
            </a:r>
            <a:endParaRPr lang="en-CA" sz="1400" dirty="0" smtClean="0"/>
          </a:p>
          <a:p>
            <a:pPr marL="180000" indent="-180000">
              <a:buFont typeface="Arial" panose="020B0604020202020204" pitchFamily="34" charset="0"/>
              <a:buChar char="•"/>
            </a:pPr>
            <a:r>
              <a:rPr lang="en-CA" sz="1200" dirty="0"/>
              <a:t>Weigh skills acquisition against a </a:t>
            </a:r>
            <a:r>
              <a:rPr lang="en-CA" sz="1200" dirty="0" smtClean="0"/>
              <a:t>build-or-buy </a:t>
            </a:r>
            <a:r>
              <a:rPr lang="en-CA" sz="1200" dirty="0"/>
              <a:t>decision.</a:t>
            </a:r>
          </a:p>
          <a:p>
            <a:pPr marL="180000" indent="-180000">
              <a:buFont typeface="Arial" panose="020B0604020202020204" pitchFamily="34" charset="0"/>
              <a:buChar char="•"/>
            </a:pPr>
            <a:r>
              <a:rPr lang="en-CA" sz="1200" dirty="0"/>
              <a:t>Identify the needed I&amp;O roles and skills before pursing an organizational redesign.</a:t>
            </a:r>
          </a:p>
        </p:txBody>
      </p:sp>
      <p:sp>
        <p:nvSpPr>
          <p:cNvPr id="13" name="Rectangle 12"/>
          <p:cNvSpPr/>
          <p:nvPr/>
        </p:nvSpPr>
        <p:spPr>
          <a:xfrm>
            <a:off x="6741975" y="4082622"/>
            <a:ext cx="2308240" cy="1338828"/>
          </a:xfrm>
          <a:prstGeom prst="rect">
            <a:avLst/>
          </a:prstGeom>
          <a:solidFill>
            <a:srgbClr val="C7CED6"/>
          </a:solidFill>
          <a:ln>
            <a:solidFill>
              <a:srgbClr val="243F54"/>
            </a:solidFill>
          </a:ln>
        </p:spPr>
        <p:txBody>
          <a:bodyPr wrap="square">
            <a:spAutoFit/>
          </a:bodyPr>
          <a:lstStyle/>
          <a:p>
            <a:pPr>
              <a:spcAft>
                <a:spcPts val="600"/>
              </a:spcAft>
            </a:pPr>
            <a:r>
              <a:rPr lang="en-CA" sz="1400" dirty="0" smtClean="0">
                <a:hlinkClick r:id="rId9"/>
              </a:rPr>
              <a:t>Formalize a Learning &amp; Development Strategy</a:t>
            </a:r>
            <a:endParaRPr lang="en-CA" sz="1400" dirty="0"/>
          </a:p>
          <a:p>
            <a:pPr marL="180000" indent="-180000">
              <a:buFont typeface="Arial" panose="020B0604020202020204" pitchFamily="34" charset="0"/>
              <a:buChar char="•"/>
            </a:pPr>
            <a:r>
              <a:rPr lang="en-CA" sz="1200" dirty="0"/>
              <a:t>Help L&amp;D meet targets by identifying core I&amp;O skills aligned to strategic objectives.</a:t>
            </a:r>
          </a:p>
        </p:txBody>
      </p:sp>
      <p:grpSp>
        <p:nvGrpSpPr>
          <p:cNvPr id="10" name="Group 9"/>
          <p:cNvGrpSpPr/>
          <p:nvPr/>
        </p:nvGrpSpPr>
        <p:grpSpPr>
          <a:xfrm>
            <a:off x="3313522" y="3172162"/>
            <a:ext cx="3428453" cy="1439084"/>
            <a:chOff x="3296443" y="3050107"/>
            <a:chExt cx="3428453" cy="1439084"/>
          </a:xfrm>
        </p:grpSpPr>
        <p:sp>
          <p:nvSpPr>
            <p:cNvPr id="17" name="Right Arrow 16"/>
            <p:cNvSpPr/>
            <p:nvPr/>
          </p:nvSpPr>
          <p:spPr>
            <a:xfrm rot="19209003">
              <a:off x="3296443" y="3050107"/>
              <a:ext cx="1833255" cy="372582"/>
            </a:xfrm>
            <a:prstGeom prst="rightArrow">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ight Arrow 15"/>
            <p:cNvSpPr/>
            <p:nvPr/>
          </p:nvSpPr>
          <p:spPr>
            <a:xfrm rot="2390997" flipV="1">
              <a:off x="3299317" y="4116609"/>
              <a:ext cx="1833255" cy="372582"/>
            </a:xfrm>
            <a:prstGeom prst="rightArrow">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ight Arrow 14"/>
            <p:cNvSpPr/>
            <p:nvPr/>
          </p:nvSpPr>
          <p:spPr>
            <a:xfrm rot="894135" flipV="1">
              <a:off x="4891641" y="4069720"/>
              <a:ext cx="1833255" cy="372582"/>
            </a:xfrm>
            <a:prstGeom prst="rightArrow">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ight Arrow 7"/>
            <p:cNvSpPr/>
            <p:nvPr/>
          </p:nvSpPr>
          <p:spPr>
            <a:xfrm rot="20705865">
              <a:off x="4891641" y="3145233"/>
              <a:ext cx="1833255" cy="372582"/>
            </a:xfrm>
            <a:prstGeom prst="rightArrow">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3419685" y="3131196"/>
              <a:ext cx="2246469" cy="1323439"/>
            </a:xfrm>
            <a:prstGeom prst="rect">
              <a:avLst/>
            </a:prstGeom>
            <a:solidFill>
              <a:srgbClr val="243F54"/>
            </a:solidFill>
            <a:ln>
              <a:solidFill>
                <a:srgbClr val="243F54"/>
              </a:solidFill>
            </a:ln>
          </p:spPr>
          <p:txBody>
            <a:bodyPr wrap="square">
              <a:spAutoFit/>
            </a:bodyPr>
            <a:lstStyle/>
            <a:p>
              <a:r>
                <a:rPr lang="en-CA" sz="1600" b="1" dirty="0" smtClean="0">
                  <a:solidFill>
                    <a:schemeClr val="bg1"/>
                  </a:solidFill>
                </a:rPr>
                <a:t>Map Technical Skills for a Changing Infrastructure &amp; Operations Organization</a:t>
              </a:r>
              <a:endParaRPr lang="en-CA" sz="1600" b="1" dirty="0">
                <a:solidFill>
                  <a:schemeClr val="bg1"/>
                </a:solidFill>
              </a:endParaRPr>
            </a:p>
          </p:txBody>
        </p:sp>
      </p:grpSp>
    </p:spTree>
    <p:extLst>
      <p:ext uri="{BB962C8B-B14F-4D97-AF65-F5344CB8AC3E}">
        <p14:creationId xmlns:p14="http://schemas.microsoft.com/office/powerpoint/2010/main" val="48470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735590" y="1788846"/>
            <a:ext cx="6072554" cy="4337539"/>
          </a:xfrm>
          <a:prstGeom prst="rect">
            <a:avLst/>
          </a:prstGeom>
          <a:blipFill dpi="0" rotWithShape="1">
            <a:blip r:embed="rId2">
              <a:alphaModFix amt="20000"/>
            </a:blip>
            <a:srcRect/>
            <a:stretch>
              <a:fillRect l="-8530" t="-5937" r="-5442" b="-6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Project </a:t>
            </a:r>
            <a:r>
              <a:rPr lang="en-CA" dirty="0" smtClean="0"/>
              <a:t>overview </a:t>
            </a:r>
            <a:endParaRPr lang="en-CA" dirty="0"/>
          </a:p>
        </p:txBody>
      </p:sp>
      <p:cxnSp>
        <p:nvCxnSpPr>
          <p:cNvPr id="6" name="Straight Connector 5"/>
          <p:cNvCxnSpPr/>
          <p:nvPr/>
        </p:nvCxnSpPr>
        <p:spPr>
          <a:xfrm>
            <a:off x="7036854" y="3971155"/>
            <a:ext cx="310299" cy="424"/>
          </a:xfrm>
          <a:prstGeom prst="line">
            <a:avLst/>
          </a:prstGeom>
          <a:ln>
            <a:solidFill>
              <a:srgbClr val="16476E"/>
            </a:solidFill>
          </a:ln>
          <a:effectLst/>
        </p:spPr>
        <p:style>
          <a:lnRef idx="1">
            <a:schemeClr val="accent3"/>
          </a:lnRef>
          <a:fillRef idx="0">
            <a:schemeClr val="accent3"/>
          </a:fillRef>
          <a:effectRef idx="0">
            <a:schemeClr val="accent3"/>
          </a:effectRef>
          <a:fontRef idx="minor">
            <a:schemeClr val="tx1"/>
          </a:fontRef>
        </p:style>
      </p:cxnSp>
      <p:cxnSp>
        <p:nvCxnSpPr>
          <p:cNvPr id="7" name="Straight Connector 6"/>
          <p:cNvCxnSpPr/>
          <p:nvPr/>
        </p:nvCxnSpPr>
        <p:spPr>
          <a:xfrm>
            <a:off x="7106663" y="2844308"/>
            <a:ext cx="310299" cy="424"/>
          </a:xfrm>
          <a:prstGeom prst="line">
            <a:avLst/>
          </a:prstGeom>
          <a:ln w="28575">
            <a:solidFill>
              <a:srgbClr val="1E5E92"/>
            </a:solidFill>
          </a:ln>
          <a:effectLst/>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p:nvCxnSpPr>
        <p:spPr>
          <a:xfrm>
            <a:off x="4538445" y="4011234"/>
            <a:ext cx="310299" cy="424"/>
          </a:xfrm>
          <a:prstGeom prst="line">
            <a:avLst/>
          </a:prstGeom>
          <a:ln>
            <a:solidFill>
              <a:srgbClr val="16476E"/>
            </a:solidFill>
          </a:ln>
          <a:effectLst/>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4598262" y="2840777"/>
            <a:ext cx="310299" cy="424"/>
          </a:xfrm>
          <a:prstGeom prst="line">
            <a:avLst/>
          </a:prstGeom>
          <a:ln w="28575">
            <a:solidFill>
              <a:srgbClr val="1E5E92"/>
            </a:solidFill>
          </a:ln>
          <a:effectLst/>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1851665" y="4011658"/>
            <a:ext cx="310299" cy="424"/>
          </a:xfrm>
          <a:prstGeom prst="line">
            <a:avLst/>
          </a:prstGeom>
          <a:ln>
            <a:solidFill>
              <a:srgbClr val="16476E"/>
            </a:solidFill>
          </a:ln>
          <a:effectLst/>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1911482" y="2841201"/>
            <a:ext cx="310299" cy="424"/>
          </a:xfrm>
          <a:prstGeom prst="line">
            <a:avLst/>
          </a:prstGeom>
          <a:ln w="28575">
            <a:solidFill>
              <a:srgbClr val="1E5E92"/>
            </a:solidFill>
          </a:ln>
          <a:effectLst/>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flipH="1">
            <a:off x="6858713" y="2241568"/>
            <a:ext cx="1" cy="3148188"/>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4300610" y="2241568"/>
            <a:ext cx="0" cy="3073847"/>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1665354" y="1863458"/>
            <a:ext cx="0" cy="4071110"/>
          </a:xfrm>
          <a:prstGeom prst="line">
            <a:avLst/>
          </a:prstGeom>
          <a:ln/>
          <a:effectLst/>
        </p:spPr>
        <p:style>
          <a:lnRef idx="2">
            <a:schemeClr val="dk1"/>
          </a:lnRef>
          <a:fillRef idx="0">
            <a:schemeClr val="dk1"/>
          </a:fillRef>
          <a:effectRef idx="1">
            <a:schemeClr val="dk1"/>
          </a:effectRef>
          <a:fontRef idx="minor">
            <a:schemeClr val="tx1"/>
          </a:fontRef>
        </p:style>
      </p:cxnSp>
      <p:sp>
        <p:nvSpPr>
          <p:cNvPr id="15" name="Rounded Rectangle 14"/>
          <p:cNvSpPr/>
          <p:nvPr/>
        </p:nvSpPr>
        <p:spPr>
          <a:xfrm>
            <a:off x="1340910" y="1559075"/>
            <a:ext cx="2413692" cy="702318"/>
          </a:xfrm>
          <a:prstGeom prst="roundRect">
            <a:avLst/>
          </a:prstGeom>
          <a:solidFill>
            <a:srgbClr val="29475F"/>
          </a:solidFill>
          <a:ln w="28575">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solidFill>
                  <a:schemeClr val="bg1"/>
                </a:solidFill>
              </a:rPr>
              <a:t>Identify </a:t>
            </a:r>
            <a:r>
              <a:rPr lang="en-CA" sz="1400" dirty="0">
                <a:solidFill>
                  <a:schemeClr val="bg1"/>
                </a:solidFill>
              </a:rPr>
              <a:t>skills needs for your future state environment</a:t>
            </a:r>
          </a:p>
        </p:txBody>
      </p:sp>
      <p:sp>
        <p:nvSpPr>
          <p:cNvPr id="16" name="Rounded Rectangle 15"/>
          <p:cNvSpPr/>
          <p:nvPr/>
        </p:nvSpPr>
        <p:spPr>
          <a:xfrm>
            <a:off x="3895209" y="1560758"/>
            <a:ext cx="2478819" cy="702318"/>
          </a:xfrm>
          <a:prstGeom prst="roundRect">
            <a:avLst/>
          </a:prstGeom>
          <a:solidFill>
            <a:srgbClr val="21394C"/>
          </a:solidFill>
          <a:ln w="28575">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solidFill>
                  <a:schemeClr val="bg1"/>
                </a:solidFill>
              </a:rPr>
              <a:t>Acquire needed skills</a:t>
            </a:r>
            <a:endParaRPr lang="en-CA" sz="1400" dirty="0">
              <a:solidFill>
                <a:schemeClr val="bg1"/>
              </a:solidFill>
            </a:endParaRPr>
          </a:p>
        </p:txBody>
      </p:sp>
      <p:sp>
        <p:nvSpPr>
          <p:cNvPr id="17" name="Rounded Rectangle 16"/>
          <p:cNvSpPr/>
          <p:nvPr/>
        </p:nvSpPr>
        <p:spPr>
          <a:xfrm>
            <a:off x="6533082" y="1550679"/>
            <a:ext cx="2352456" cy="712397"/>
          </a:xfrm>
          <a:prstGeom prst="roundRect">
            <a:avLst/>
          </a:prstGeom>
          <a:solidFill>
            <a:srgbClr val="192B39"/>
          </a:solidFill>
          <a:ln w="28575">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solidFill>
                  <a:schemeClr val="bg1"/>
                </a:solidFill>
              </a:rPr>
              <a:t>Maximize the value of your skills map</a:t>
            </a:r>
            <a:endParaRPr lang="en-US" sz="1400" dirty="0">
              <a:solidFill>
                <a:schemeClr val="bg1"/>
              </a:solidFill>
            </a:endParaRPr>
          </a:p>
        </p:txBody>
      </p:sp>
      <p:sp>
        <p:nvSpPr>
          <p:cNvPr id="18" name="Rounded Rectangle 17"/>
          <p:cNvSpPr/>
          <p:nvPr/>
        </p:nvSpPr>
        <p:spPr>
          <a:xfrm>
            <a:off x="2098963" y="3565399"/>
            <a:ext cx="1612554" cy="839309"/>
          </a:xfrm>
          <a:prstGeom prst="roundRect">
            <a:avLst/>
          </a:prstGeom>
          <a:ln w="19050">
            <a:solidFill>
              <a:srgbClr val="16476E"/>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CA" sz="1400" dirty="0" smtClean="0">
                <a:solidFill>
                  <a:schemeClr val="tx1"/>
                </a:solidFill>
              </a:rPr>
              <a:t>Identify skills gaps </a:t>
            </a:r>
            <a:endParaRPr lang="en-US" sz="1400" dirty="0">
              <a:solidFill>
                <a:schemeClr val="tx1"/>
              </a:solidFill>
            </a:endParaRPr>
          </a:p>
        </p:txBody>
      </p:sp>
      <p:sp>
        <p:nvSpPr>
          <p:cNvPr id="19" name="Rounded Rectangle 18"/>
          <p:cNvSpPr/>
          <p:nvPr/>
        </p:nvSpPr>
        <p:spPr>
          <a:xfrm>
            <a:off x="2099629" y="2456633"/>
            <a:ext cx="1627553" cy="839308"/>
          </a:xfrm>
          <a:prstGeom prst="roundRect">
            <a:avLst/>
          </a:prstGeom>
          <a:ln w="28575">
            <a:solidFill>
              <a:srgbClr val="1E5E92"/>
            </a:solidFill>
          </a:ln>
          <a:effectLst/>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a:r>
              <a:rPr lang="en-CA" sz="1400" dirty="0" smtClean="0">
                <a:solidFill>
                  <a:schemeClr val="tx1"/>
                </a:solidFill>
              </a:rPr>
              <a:t>Identify the future state of your environment</a:t>
            </a:r>
            <a:endParaRPr lang="en-US" sz="1400" dirty="0">
              <a:solidFill>
                <a:schemeClr val="tx1"/>
              </a:solidFill>
            </a:endParaRPr>
          </a:p>
        </p:txBody>
      </p:sp>
      <p:sp>
        <p:nvSpPr>
          <p:cNvPr id="20" name="Oval 19"/>
          <p:cNvSpPr/>
          <p:nvPr/>
        </p:nvSpPr>
        <p:spPr>
          <a:xfrm>
            <a:off x="1342129" y="3659746"/>
            <a:ext cx="651258" cy="652274"/>
          </a:xfrm>
          <a:prstGeom prst="ellipse">
            <a:avLst/>
          </a:prstGeom>
          <a:solidFill>
            <a:srgbClr val="5191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1.2</a:t>
            </a:r>
          </a:p>
        </p:txBody>
      </p:sp>
      <p:sp>
        <p:nvSpPr>
          <p:cNvPr id="21" name="Oval 20"/>
          <p:cNvSpPr/>
          <p:nvPr/>
        </p:nvSpPr>
        <p:spPr>
          <a:xfrm>
            <a:off x="1342129" y="2508317"/>
            <a:ext cx="651258" cy="652274"/>
          </a:xfrm>
          <a:prstGeom prst="ellipse">
            <a:avLst/>
          </a:prstGeom>
          <a:solidFill>
            <a:srgbClr val="7CAD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1.1</a:t>
            </a:r>
          </a:p>
        </p:txBody>
      </p:sp>
      <p:sp>
        <p:nvSpPr>
          <p:cNvPr id="22" name="Rounded Rectangle 21"/>
          <p:cNvSpPr/>
          <p:nvPr/>
        </p:nvSpPr>
        <p:spPr>
          <a:xfrm>
            <a:off x="4712173" y="3576194"/>
            <a:ext cx="1612554" cy="839309"/>
          </a:xfrm>
          <a:prstGeom prst="roundRect">
            <a:avLst/>
          </a:prstGeom>
          <a:ln w="19050">
            <a:solidFill>
              <a:srgbClr val="16476E"/>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CA" sz="1400" dirty="0" smtClean="0">
                <a:solidFill>
                  <a:schemeClr val="tx1"/>
                </a:solidFill>
              </a:rPr>
              <a:t>Create your skills acquisition strategy</a:t>
            </a:r>
            <a:endParaRPr lang="en-US" sz="1400" dirty="0">
              <a:solidFill>
                <a:schemeClr val="tx1"/>
              </a:solidFill>
            </a:endParaRPr>
          </a:p>
        </p:txBody>
      </p:sp>
      <p:sp>
        <p:nvSpPr>
          <p:cNvPr id="23" name="Rounded Rectangle 22"/>
          <p:cNvSpPr/>
          <p:nvPr/>
        </p:nvSpPr>
        <p:spPr>
          <a:xfrm>
            <a:off x="4697174" y="2463286"/>
            <a:ext cx="1627553" cy="839308"/>
          </a:xfrm>
          <a:prstGeom prst="roundRect">
            <a:avLst/>
          </a:prstGeom>
          <a:ln w="28575">
            <a:solidFill>
              <a:srgbClr val="1E5E92"/>
            </a:solidFill>
          </a:ln>
          <a:effectLst/>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400" dirty="0"/>
              <a:t>Evaluate factors that impact skills decisions</a:t>
            </a:r>
            <a:endParaRPr lang="en-CA" sz="1400" dirty="0">
              <a:solidFill>
                <a:schemeClr val="tx1"/>
              </a:solidFill>
            </a:endParaRPr>
          </a:p>
        </p:txBody>
      </p:sp>
      <p:sp>
        <p:nvSpPr>
          <p:cNvPr id="24" name="Oval 23"/>
          <p:cNvSpPr/>
          <p:nvPr/>
        </p:nvSpPr>
        <p:spPr>
          <a:xfrm>
            <a:off x="3979006" y="3669712"/>
            <a:ext cx="651258" cy="652274"/>
          </a:xfrm>
          <a:prstGeom prst="ellipse">
            <a:avLst/>
          </a:prstGeom>
          <a:solidFill>
            <a:srgbClr val="5191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2.2</a:t>
            </a:r>
          </a:p>
        </p:txBody>
      </p:sp>
      <p:sp>
        <p:nvSpPr>
          <p:cNvPr id="25" name="Oval 24"/>
          <p:cNvSpPr/>
          <p:nvPr/>
        </p:nvSpPr>
        <p:spPr>
          <a:xfrm>
            <a:off x="3979006" y="2518283"/>
            <a:ext cx="651258" cy="652274"/>
          </a:xfrm>
          <a:prstGeom prst="ellipse">
            <a:avLst/>
          </a:prstGeom>
          <a:solidFill>
            <a:srgbClr val="7CAD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2.1</a:t>
            </a:r>
          </a:p>
        </p:txBody>
      </p:sp>
      <p:sp>
        <p:nvSpPr>
          <p:cNvPr id="26" name="Rounded Rectangle 25"/>
          <p:cNvSpPr/>
          <p:nvPr/>
        </p:nvSpPr>
        <p:spPr>
          <a:xfrm>
            <a:off x="7257984" y="3594071"/>
            <a:ext cx="1612554" cy="839309"/>
          </a:xfrm>
          <a:prstGeom prst="roundRect">
            <a:avLst/>
          </a:prstGeom>
          <a:ln w="19050">
            <a:solidFill>
              <a:srgbClr val="16476E"/>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CA" sz="1400" dirty="0" smtClean="0">
                <a:solidFill>
                  <a:schemeClr val="tx1"/>
                </a:solidFill>
              </a:rPr>
              <a:t>Leverage the skills map in other processes</a:t>
            </a:r>
            <a:endParaRPr lang="en-US" sz="1400" dirty="0">
              <a:solidFill>
                <a:schemeClr val="tx1"/>
              </a:solidFill>
            </a:endParaRPr>
          </a:p>
        </p:txBody>
      </p:sp>
      <p:sp>
        <p:nvSpPr>
          <p:cNvPr id="27" name="Rounded Rectangle 26"/>
          <p:cNvSpPr/>
          <p:nvPr/>
        </p:nvSpPr>
        <p:spPr>
          <a:xfrm>
            <a:off x="7257984" y="2494744"/>
            <a:ext cx="1627553" cy="839308"/>
          </a:xfrm>
          <a:prstGeom prst="roundRect">
            <a:avLst/>
          </a:prstGeom>
          <a:ln w="28575">
            <a:solidFill>
              <a:srgbClr val="1E5E92"/>
            </a:solidFill>
          </a:ln>
          <a:effectLst/>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400" dirty="0" smtClean="0">
                <a:solidFill>
                  <a:schemeClr val="tx1"/>
                </a:solidFill>
              </a:rPr>
              <a:t>Communicate the need for new skills</a:t>
            </a:r>
            <a:endParaRPr lang="en-CA" sz="1400" dirty="0">
              <a:solidFill>
                <a:schemeClr val="tx1"/>
              </a:solidFill>
            </a:endParaRPr>
          </a:p>
        </p:txBody>
      </p:sp>
      <p:sp>
        <p:nvSpPr>
          <p:cNvPr id="28" name="Oval 27"/>
          <p:cNvSpPr/>
          <p:nvPr/>
        </p:nvSpPr>
        <p:spPr>
          <a:xfrm>
            <a:off x="6533082" y="3654965"/>
            <a:ext cx="651258" cy="652274"/>
          </a:xfrm>
          <a:prstGeom prst="ellipse">
            <a:avLst/>
          </a:prstGeom>
          <a:solidFill>
            <a:srgbClr val="5191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3.2</a:t>
            </a:r>
          </a:p>
        </p:txBody>
      </p:sp>
      <p:sp>
        <p:nvSpPr>
          <p:cNvPr id="29" name="Oval 28"/>
          <p:cNvSpPr/>
          <p:nvPr/>
        </p:nvSpPr>
        <p:spPr>
          <a:xfrm>
            <a:off x="6533082" y="2503536"/>
            <a:ext cx="651258" cy="652274"/>
          </a:xfrm>
          <a:prstGeom prst="ellipse">
            <a:avLst/>
          </a:prstGeom>
          <a:solidFill>
            <a:srgbClr val="7CAD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3.1</a:t>
            </a:r>
          </a:p>
        </p:txBody>
      </p:sp>
      <p:sp>
        <p:nvSpPr>
          <p:cNvPr id="30" name="Rounded Rectangle 29"/>
          <p:cNvSpPr/>
          <p:nvPr/>
        </p:nvSpPr>
        <p:spPr>
          <a:xfrm>
            <a:off x="1283811" y="4635450"/>
            <a:ext cx="7575299" cy="384345"/>
          </a:xfrm>
          <a:prstGeom prst="roundRect">
            <a:avLst/>
          </a:prstGeom>
          <a:solidFill>
            <a:srgbClr val="CBDBE7"/>
          </a:solidFill>
          <a:ln>
            <a:solidFill>
              <a:srgbClr val="8258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600" dirty="0" smtClean="0">
                <a:solidFill>
                  <a:schemeClr val="tx1"/>
                </a:solidFill>
              </a:rPr>
              <a:t>Technical Skills Map</a:t>
            </a:r>
            <a:endParaRPr lang="en-CA" sz="1600" dirty="0">
              <a:solidFill>
                <a:schemeClr val="tx1"/>
              </a:solidFill>
            </a:endParaRPr>
          </a:p>
        </p:txBody>
      </p:sp>
      <p:sp>
        <p:nvSpPr>
          <p:cNvPr id="34" name="TextBox 33"/>
          <p:cNvSpPr txBox="1"/>
          <p:nvPr/>
        </p:nvSpPr>
        <p:spPr>
          <a:xfrm>
            <a:off x="236481" y="1768377"/>
            <a:ext cx="1027392" cy="338554"/>
          </a:xfrm>
          <a:prstGeom prst="rect">
            <a:avLst/>
          </a:prstGeom>
          <a:effectLst/>
        </p:spPr>
        <p:txBody>
          <a:bodyPr wrap="square" rtlCol="0">
            <a:spAutoFit/>
          </a:bodyPr>
          <a:lstStyle/>
          <a:p>
            <a:pPr algn="r"/>
            <a:r>
              <a:rPr lang="en-CA" sz="1600" b="1" dirty="0"/>
              <a:t>Phases</a:t>
            </a:r>
          </a:p>
        </p:txBody>
      </p:sp>
      <p:sp>
        <p:nvSpPr>
          <p:cNvPr id="35" name="TextBox 34"/>
          <p:cNvSpPr txBox="1"/>
          <p:nvPr/>
        </p:nvSpPr>
        <p:spPr>
          <a:xfrm>
            <a:off x="109655" y="3100332"/>
            <a:ext cx="1167387" cy="338554"/>
          </a:xfrm>
          <a:prstGeom prst="rect">
            <a:avLst/>
          </a:prstGeom>
          <a:effectLst/>
        </p:spPr>
        <p:txBody>
          <a:bodyPr wrap="square" rtlCol="0">
            <a:spAutoFit/>
          </a:bodyPr>
          <a:lstStyle/>
          <a:p>
            <a:pPr algn="r"/>
            <a:r>
              <a:rPr lang="en-CA" sz="1600" b="1" dirty="0"/>
              <a:t>Steps</a:t>
            </a:r>
          </a:p>
        </p:txBody>
      </p:sp>
      <p:sp>
        <p:nvSpPr>
          <p:cNvPr id="36" name="TextBox 35"/>
          <p:cNvSpPr txBox="1"/>
          <p:nvPr/>
        </p:nvSpPr>
        <p:spPr>
          <a:xfrm>
            <a:off x="109655" y="4804981"/>
            <a:ext cx="1076608" cy="584775"/>
          </a:xfrm>
          <a:prstGeom prst="rect">
            <a:avLst/>
          </a:prstGeom>
          <a:effectLst/>
        </p:spPr>
        <p:txBody>
          <a:bodyPr wrap="square" lIns="0" rIns="0" rtlCol="0">
            <a:spAutoFit/>
          </a:bodyPr>
          <a:lstStyle/>
          <a:p>
            <a:pPr algn="r"/>
            <a:r>
              <a:rPr lang="en-CA" sz="1600" b="1" dirty="0"/>
              <a:t>Tools and Templates</a:t>
            </a:r>
          </a:p>
        </p:txBody>
      </p:sp>
      <p:sp>
        <p:nvSpPr>
          <p:cNvPr id="37" name="Rounded Rectangle 36"/>
          <p:cNvSpPr/>
          <p:nvPr/>
        </p:nvSpPr>
        <p:spPr>
          <a:xfrm>
            <a:off x="3979006" y="5264901"/>
            <a:ext cx="2345721" cy="938307"/>
          </a:xfrm>
          <a:prstGeom prst="roundRect">
            <a:avLst/>
          </a:prstGeom>
          <a:solidFill>
            <a:srgbClr val="CBDBE7"/>
          </a:solidFill>
          <a:ln>
            <a:solidFill>
              <a:srgbClr val="8258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600" dirty="0" smtClean="0">
                <a:solidFill>
                  <a:schemeClr val="tx1"/>
                </a:solidFill>
              </a:rPr>
              <a:t>Technical Skills Map</a:t>
            </a:r>
            <a:endParaRPr lang="en-CA" sz="1600" dirty="0">
              <a:solidFill>
                <a:schemeClr val="tx1"/>
              </a:solidFill>
            </a:endParaRPr>
          </a:p>
        </p:txBody>
      </p:sp>
      <p:sp>
        <p:nvSpPr>
          <p:cNvPr id="38" name="Rounded Rectangle 37"/>
          <p:cNvSpPr/>
          <p:nvPr/>
        </p:nvSpPr>
        <p:spPr>
          <a:xfrm>
            <a:off x="6524817" y="5264902"/>
            <a:ext cx="2345721" cy="938306"/>
          </a:xfrm>
          <a:prstGeom prst="roundRect">
            <a:avLst/>
          </a:prstGeom>
          <a:solidFill>
            <a:srgbClr val="CBDBE7"/>
          </a:solidFill>
          <a:ln>
            <a:solidFill>
              <a:srgbClr val="8258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600" dirty="0" smtClean="0">
                <a:solidFill>
                  <a:schemeClr val="tx1"/>
                </a:solidFill>
              </a:rPr>
              <a:t>Technical Skills Map Communication Plan</a:t>
            </a:r>
            <a:endParaRPr lang="en-CA" sz="1600" dirty="0">
              <a:solidFill>
                <a:schemeClr val="tx1"/>
              </a:solidFill>
            </a:endParaRPr>
          </a:p>
        </p:txBody>
      </p:sp>
      <p:sp>
        <p:nvSpPr>
          <p:cNvPr id="39" name="Rounded Rectangle 38"/>
          <p:cNvSpPr/>
          <p:nvPr/>
        </p:nvSpPr>
        <p:spPr>
          <a:xfrm>
            <a:off x="1283811" y="5264197"/>
            <a:ext cx="2345721" cy="419469"/>
          </a:xfrm>
          <a:prstGeom prst="roundRect">
            <a:avLst/>
          </a:prstGeom>
          <a:solidFill>
            <a:srgbClr val="CBDBE7"/>
          </a:solidFill>
          <a:ln>
            <a:solidFill>
              <a:srgbClr val="8258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600" dirty="0" smtClean="0">
                <a:solidFill>
                  <a:schemeClr val="tx1"/>
                </a:solidFill>
              </a:rPr>
              <a:t>Future State Playbook</a:t>
            </a:r>
            <a:endParaRPr lang="en-CA" sz="1600" dirty="0">
              <a:solidFill>
                <a:schemeClr val="tx1"/>
              </a:solidFill>
            </a:endParaRPr>
          </a:p>
        </p:txBody>
      </p:sp>
      <p:sp>
        <p:nvSpPr>
          <p:cNvPr id="3" name="Rectangle 2"/>
          <p:cNvSpPr/>
          <p:nvPr/>
        </p:nvSpPr>
        <p:spPr>
          <a:xfrm>
            <a:off x="2158688" y="1186976"/>
            <a:ext cx="1184940" cy="369332"/>
          </a:xfrm>
          <a:prstGeom prst="rect">
            <a:avLst/>
          </a:prstGeom>
        </p:spPr>
        <p:txBody>
          <a:bodyPr wrap="none">
            <a:spAutoFit/>
          </a:bodyPr>
          <a:lstStyle/>
          <a:p>
            <a:r>
              <a:rPr lang="en-CA" b="1" dirty="0"/>
              <a:t>Phase 1</a:t>
            </a:r>
            <a:r>
              <a:rPr lang="en-CA" dirty="0"/>
              <a:t>: </a:t>
            </a:r>
          </a:p>
        </p:txBody>
      </p:sp>
      <p:sp>
        <p:nvSpPr>
          <p:cNvPr id="32" name="Rectangle 31"/>
          <p:cNvSpPr/>
          <p:nvPr/>
        </p:nvSpPr>
        <p:spPr>
          <a:xfrm>
            <a:off x="4630264" y="1186976"/>
            <a:ext cx="1120820" cy="369332"/>
          </a:xfrm>
          <a:prstGeom prst="rect">
            <a:avLst/>
          </a:prstGeom>
        </p:spPr>
        <p:txBody>
          <a:bodyPr wrap="none">
            <a:spAutoFit/>
          </a:bodyPr>
          <a:lstStyle/>
          <a:p>
            <a:r>
              <a:rPr lang="en-CA" b="1" dirty="0"/>
              <a:t>Phase 2</a:t>
            </a:r>
            <a:r>
              <a:rPr lang="en-CA" dirty="0"/>
              <a:t>:</a:t>
            </a:r>
          </a:p>
        </p:txBody>
      </p:sp>
      <p:sp>
        <p:nvSpPr>
          <p:cNvPr id="33" name="Rectangle 32"/>
          <p:cNvSpPr/>
          <p:nvPr/>
        </p:nvSpPr>
        <p:spPr>
          <a:xfrm>
            <a:off x="7105207" y="1186976"/>
            <a:ext cx="1184940" cy="369332"/>
          </a:xfrm>
          <a:prstGeom prst="rect">
            <a:avLst/>
          </a:prstGeom>
        </p:spPr>
        <p:txBody>
          <a:bodyPr wrap="none">
            <a:spAutoFit/>
          </a:bodyPr>
          <a:lstStyle/>
          <a:p>
            <a:r>
              <a:rPr lang="en-CA" b="1" dirty="0"/>
              <a:t>Phase 3</a:t>
            </a:r>
            <a:r>
              <a:rPr lang="en-CA" dirty="0"/>
              <a:t>: </a:t>
            </a:r>
          </a:p>
        </p:txBody>
      </p:sp>
      <p:sp>
        <p:nvSpPr>
          <p:cNvPr id="41" name="Rounded Rectangle 40"/>
          <p:cNvSpPr/>
          <p:nvPr/>
        </p:nvSpPr>
        <p:spPr>
          <a:xfrm>
            <a:off x="1283811" y="5783740"/>
            <a:ext cx="2345721" cy="419469"/>
          </a:xfrm>
          <a:prstGeom prst="roundRect">
            <a:avLst/>
          </a:prstGeom>
          <a:solidFill>
            <a:srgbClr val="CBDBE7"/>
          </a:solidFill>
          <a:ln>
            <a:solidFill>
              <a:srgbClr val="825800"/>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600" dirty="0" smtClean="0">
                <a:solidFill>
                  <a:schemeClr val="tx1"/>
                </a:solidFill>
              </a:rPr>
              <a:t>Role Descriptions</a:t>
            </a:r>
            <a:endParaRPr lang="en-CA" sz="1600" dirty="0">
              <a:solidFill>
                <a:schemeClr val="tx1"/>
              </a:solidFill>
            </a:endParaRPr>
          </a:p>
        </p:txBody>
      </p:sp>
    </p:spTree>
    <p:extLst>
      <p:ext uri="{BB962C8B-B14F-4D97-AF65-F5344CB8AC3E}">
        <p14:creationId xmlns:p14="http://schemas.microsoft.com/office/powerpoint/2010/main" val="356050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Measured value for Guided Implementations</a:t>
            </a:r>
            <a:endParaRPr lang="en-CA" dirty="0"/>
          </a:p>
        </p:txBody>
      </p:sp>
      <p:graphicFrame>
        <p:nvGraphicFramePr>
          <p:cNvPr id="4" name="Table 1"/>
          <p:cNvGraphicFramePr>
            <a:graphicFrameLocks noGrp="1"/>
          </p:cNvGraphicFramePr>
          <p:nvPr>
            <p:extLst>
              <p:ext uri="{D42A27DB-BD31-4B8C-83A1-F6EECF244321}">
                <p14:modId xmlns:p14="http://schemas.microsoft.com/office/powerpoint/2010/main" val="104496507"/>
              </p:ext>
            </p:extLst>
          </p:nvPr>
        </p:nvGraphicFramePr>
        <p:xfrm>
          <a:off x="413383" y="1990726"/>
          <a:ext cx="8307706" cy="4109743"/>
        </p:xfrm>
        <a:graphic>
          <a:graphicData uri="http://schemas.openxmlformats.org/drawingml/2006/table">
            <a:tbl>
              <a:tblPr firstRow="1" firstCol="1" bandRow="1">
                <a:tableStyleId>{5C22544A-7EE6-4342-B048-85BDC9FD1C3A}</a:tableStyleId>
              </a:tblPr>
              <a:tblGrid>
                <a:gridCol w="1853566"/>
                <a:gridCol w="6454140"/>
              </a:tblGrid>
              <a:tr h="386714">
                <a:tc>
                  <a:txBody>
                    <a:bodyPr/>
                    <a:lstStyle/>
                    <a:p>
                      <a:pPr marL="0" marR="0">
                        <a:spcBef>
                          <a:spcPts val="0"/>
                        </a:spcBef>
                        <a:spcAft>
                          <a:spcPts val="0"/>
                        </a:spcAft>
                      </a:pPr>
                      <a:r>
                        <a:rPr lang="en-CA" sz="1400" dirty="0" smtClean="0">
                          <a:effectLst/>
                        </a:rPr>
                        <a:t>GI</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solidFill>
                      <a:srgbClr val="2576B7"/>
                    </a:solidFill>
                  </a:tcPr>
                </a:tc>
                <a:tc>
                  <a:txBody>
                    <a:bodyPr/>
                    <a:lstStyle/>
                    <a:p>
                      <a:pPr marL="0" marR="0">
                        <a:spcBef>
                          <a:spcPts val="0"/>
                        </a:spcBef>
                        <a:spcAft>
                          <a:spcPts val="0"/>
                        </a:spcAft>
                      </a:pPr>
                      <a:r>
                        <a:rPr lang="en-CA" sz="1400" dirty="0">
                          <a:effectLst/>
                        </a:rPr>
                        <a:t>Measured Value</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solidFill>
                      <a:srgbClr val="2576B7"/>
                    </a:solidFill>
                  </a:tcPr>
                </a:tc>
              </a:tr>
              <a:tr h="1074420">
                <a:tc>
                  <a:txBody>
                    <a:bodyPr/>
                    <a:lstStyle/>
                    <a:p>
                      <a:pPr marL="0" marR="0">
                        <a:spcBef>
                          <a:spcPts val="0"/>
                        </a:spcBef>
                        <a:spcAft>
                          <a:spcPts val="0"/>
                        </a:spcAft>
                      </a:pPr>
                      <a:r>
                        <a:rPr lang="en-CA" sz="1200" dirty="0" smtClean="0">
                          <a:solidFill>
                            <a:schemeClr val="tx1"/>
                          </a:solidFill>
                          <a:effectLst/>
                          <a:latin typeface="+mn-lt"/>
                          <a:ea typeface="+mn-ea"/>
                          <a:cs typeface="+mn-cs"/>
                        </a:rPr>
                        <a:t>Phase</a:t>
                      </a:r>
                      <a:r>
                        <a:rPr lang="en-CA" sz="1200" baseline="0" dirty="0" smtClean="0">
                          <a:solidFill>
                            <a:schemeClr val="tx1"/>
                          </a:solidFill>
                          <a:effectLst/>
                          <a:latin typeface="+mn-lt"/>
                          <a:ea typeface="+mn-ea"/>
                          <a:cs typeface="+mn-cs"/>
                        </a:rPr>
                        <a:t> 1: Identify skills needs for your future state environment</a:t>
                      </a:r>
                    </a:p>
                  </a:txBody>
                  <a:tcPr marL="59839" marR="59839" marT="0" marB="0" anchor="ctr">
                    <a:solidFill>
                      <a:schemeClr val="accent1">
                        <a:lumMod val="40000"/>
                        <a:lumOff val="60000"/>
                      </a:schemeClr>
                    </a:solidFill>
                  </a:tcPr>
                </a:tc>
                <a:tc>
                  <a:txBody>
                    <a:bodyPr/>
                    <a:lstStyle/>
                    <a:p>
                      <a:pPr marL="171450" marR="0" indent="-171450">
                        <a:spcBef>
                          <a:spcPts val="0"/>
                        </a:spcBef>
                        <a:spcAft>
                          <a:spcPts val="600"/>
                        </a:spcAft>
                        <a:buFont typeface="Arial" panose="020B0604020202020204" pitchFamily="34" charset="0"/>
                        <a:buChar char="•"/>
                      </a:pPr>
                      <a:r>
                        <a:rPr lang="en-CA" sz="1200" dirty="0" smtClean="0">
                          <a:effectLst/>
                          <a:latin typeface="+mn-lt"/>
                          <a:ea typeface="Calibri" panose="020F0502020204030204" pitchFamily="34" charset="0"/>
                          <a:cs typeface="Arial" panose="020B0604020202020204" pitchFamily="34" charset="0"/>
                        </a:rPr>
                        <a:t>Begin the skills map by identifying the</a:t>
                      </a:r>
                      <a:r>
                        <a:rPr lang="en-CA" sz="1200" baseline="0" dirty="0" smtClean="0">
                          <a:effectLst/>
                          <a:latin typeface="+mn-lt"/>
                          <a:ea typeface="Calibri" panose="020F0502020204030204" pitchFamily="34" charset="0"/>
                          <a:cs typeface="Arial" panose="020B0604020202020204" pitchFamily="34" charset="0"/>
                        </a:rPr>
                        <a:t> operating impacts of your desired future state. Get directly to value leveraging Info-Tech’s templates and guidance. </a:t>
                      </a:r>
                      <a:endParaRPr lang="en-CA" sz="1200" dirty="0" smtClean="0">
                        <a:effectLst/>
                        <a:latin typeface="+mn-lt"/>
                        <a:ea typeface="Calibri" panose="020F0502020204030204" pitchFamily="34" charset="0"/>
                        <a:cs typeface="Arial" panose="020B0604020202020204" pitchFamily="34" charset="0"/>
                      </a:endParaRPr>
                    </a:p>
                    <a:p>
                      <a:pPr marL="0" marR="0" indent="0">
                        <a:spcBef>
                          <a:spcPts val="0"/>
                        </a:spcBef>
                        <a:spcAft>
                          <a:spcPts val="300"/>
                        </a:spcAft>
                        <a:buFont typeface="Arial" panose="020B0604020202020204" pitchFamily="34" charset="0"/>
                        <a:buNone/>
                      </a:pPr>
                      <a:r>
                        <a:rPr lang="en-CA" sz="1200" b="1" i="1" u="none" baseline="0" dirty="0" smtClean="0">
                          <a:effectLst/>
                          <a:latin typeface="+mn-lt"/>
                          <a:ea typeface="Calibri" panose="020F0502020204030204" pitchFamily="34" charset="0"/>
                          <a:cs typeface="Arial" panose="020B0604020202020204" pitchFamily="34" charset="0"/>
                        </a:rPr>
                        <a:t>Example</a:t>
                      </a:r>
                      <a:endParaRPr lang="en-CA" sz="1200" b="1" i="0" u="none" baseline="0" dirty="0" smtClean="0">
                        <a:effectLst/>
                        <a:latin typeface="+mn-lt"/>
                        <a:ea typeface="Calibri" panose="020F0502020204030204" pitchFamily="34" charset="0"/>
                        <a:cs typeface="Arial" panose="020B0604020202020204" pitchFamily="34" charset="0"/>
                      </a:endParaRPr>
                    </a:p>
                    <a:p>
                      <a:pPr marL="171450" marR="0" indent="-171450">
                        <a:spcBef>
                          <a:spcPts val="0"/>
                        </a:spcBef>
                        <a:spcAft>
                          <a:spcPts val="300"/>
                        </a:spcAft>
                        <a:buFont typeface="Arial" panose="020B0604020202020204" pitchFamily="34" charset="0"/>
                        <a:buChar char="•"/>
                      </a:pPr>
                      <a:r>
                        <a:rPr lang="en-CA" sz="1200" baseline="0" dirty="0" smtClean="0">
                          <a:effectLst/>
                          <a:latin typeface="+mn-lt"/>
                          <a:ea typeface="Calibri" panose="020F0502020204030204" pitchFamily="34" charset="0"/>
                          <a:cs typeface="Arial" panose="020B0604020202020204" pitchFamily="34" charset="0"/>
                        </a:rPr>
                        <a:t>Time Saved: 2 FTEs * 5 days * $80,000/year = </a:t>
                      </a:r>
                      <a:r>
                        <a:rPr lang="en-CA" sz="1200" b="1" baseline="0" dirty="0" smtClean="0">
                          <a:effectLst/>
                          <a:latin typeface="+mn-lt"/>
                          <a:ea typeface="Calibri" panose="020F0502020204030204" pitchFamily="34" charset="0"/>
                          <a:cs typeface="Arial" panose="020B0604020202020204" pitchFamily="34" charset="0"/>
                        </a:rPr>
                        <a:t>$3,200</a:t>
                      </a:r>
                    </a:p>
                  </a:txBody>
                  <a:tcPr marL="59839" marR="59839" marT="0" marB="0" anchor="ctr">
                    <a:solidFill>
                      <a:schemeClr val="accent1">
                        <a:lumMod val="20000"/>
                        <a:lumOff val="80000"/>
                      </a:schemeClr>
                    </a:solidFill>
                  </a:tcPr>
                </a:tc>
              </a:tr>
              <a:tr h="1227926">
                <a:tc>
                  <a:txBody>
                    <a:bodyPr/>
                    <a:lstStyle/>
                    <a:p>
                      <a:pPr marL="0" marR="0">
                        <a:spcBef>
                          <a:spcPts val="0"/>
                        </a:spcBef>
                        <a:spcAft>
                          <a:spcPts val="0"/>
                        </a:spcAft>
                      </a:pPr>
                      <a:r>
                        <a:rPr lang="en-CA" sz="1200" dirty="0" smtClean="0">
                          <a:solidFill>
                            <a:schemeClr val="tx1"/>
                          </a:solidFill>
                          <a:effectLst/>
                          <a:latin typeface="+mn-lt"/>
                        </a:rPr>
                        <a:t>Phase 2: Acquire needed skills</a:t>
                      </a:r>
                    </a:p>
                  </a:txBody>
                  <a:tcPr marL="59839" marR="59839" marT="0" marB="0" anchor="ctr">
                    <a:solidFill>
                      <a:schemeClr val="accent1">
                        <a:lumMod val="40000"/>
                        <a:lumOff val="60000"/>
                      </a:schemeClr>
                    </a:solidFill>
                  </a:tcPr>
                </a:tc>
                <a:tc>
                  <a:txBody>
                    <a:bodyPr/>
                    <a:lstStyle/>
                    <a:p>
                      <a:pPr marL="171450" marR="0" indent="-171450">
                        <a:spcBef>
                          <a:spcPts val="0"/>
                        </a:spcBef>
                        <a:spcAft>
                          <a:spcPts val="600"/>
                        </a:spcAft>
                        <a:buFont typeface="Arial" panose="020B0604020202020204" pitchFamily="34" charset="0"/>
                        <a:buChar char="•"/>
                      </a:pPr>
                      <a:r>
                        <a:rPr lang="en-CA" sz="1200" dirty="0" smtClean="0">
                          <a:effectLst/>
                          <a:latin typeface="+mn-lt"/>
                          <a:ea typeface="Calibri" panose="020F0502020204030204" pitchFamily="34" charset="0"/>
                          <a:cs typeface="Arial" panose="020B0604020202020204" pitchFamily="34" charset="0"/>
                        </a:rPr>
                        <a:t>Identify</a:t>
                      </a:r>
                      <a:r>
                        <a:rPr lang="en-CA" sz="1200" baseline="0" dirty="0" smtClean="0">
                          <a:effectLst/>
                          <a:latin typeface="+mn-lt"/>
                          <a:ea typeface="Calibri" panose="020F0502020204030204" pitchFamily="34" charset="0"/>
                          <a:cs typeface="Arial" panose="020B0604020202020204" pitchFamily="34" charset="0"/>
                        </a:rPr>
                        <a:t> the preferred way to acquire needed skills given key factors.</a:t>
                      </a:r>
                      <a:endParaRPr lang="en-CA" sz="1200" dirty="0" smtClean="0">
                        <a:effectLst/>
                        <a:latin typeface="+mn-lt"/>
                        <a:ea typeface="Calibri" panose="020F0502020204030204" pitchFamily="34" charset="0"/>
                        <a:cs typeface="Arial" panose="020B0604020202020204" pitchFamily="34" charset="0"/>
                      </a:endParaRPr>
                    </a:p>
                    <a:p>
                      <a:pPr marL="0" marR="0" indent="0">
                        <a:spcBef>
                          <a:spcPts val="0"/>
                        </a:spcBef>
                        <a:spcAft>
                          <a:spcPts val="300"/>
                        </a:spcAft>
                        <a:buFont typeface="Arial" panose="020B0604020202020204" pitchFamily="34" charset="0"/>
                        <a:buNone/>
                      </a:pPr>
                      <a:r>
                        <a:rPr lang="en-CA" sz="1200" b="1" i="1" u="none" baseline="0" dirty="0" smtClean="0">
                          <a:effectLst/>
                          <a:latin typeface="+mn-lt"/>
                          <a:ea typeface="Calibri" panose="020F0502020204030204" pitchFamily="34" charset="0"/>
                          <a:cs typeface="Arial" panose="020B0604020202020204" pitchFamily="34" charset="0"/>
                        </a:rPr>
                        <a:t>Example</a:t>
                      </a:r>
                      <a:endParaRPr lang="en-CA" sz="1200" b="1" i="0" u="none" baseline="0" dirty="0" smtClean="0">
                        <a:effectLst/>
                        <a:latin typeface="+mn-lt"/>
                        <a:ea typeface="Calibri" panose="020F0502020204030204" pitchFamily="34" charset="0"/>
                        <a:cs typeface="Arial" panose="020B0604020202020204" pitchFamily="34" charset="0"/>
                      </a:endParaRPr>
                    </a:p>
                    <a:p>
                      <a:pPr marL="171450" marR="0" indent="-171450">
                        <a:spcBef>
                          <a:spcPts val="0"/>
                        </a:spcBef>
                        <a:spcAft>
                          <a:spcPts val="300"/>
                        </a:spcAft>
                        <a:buFont typeface="Arial" panose="020B0604020202020204" pitchFamily="34" charset="0"/>
                        <a:buChar char="•"/>
                      </a:pPr>
                      <a:r>
                        <a:rPr lang="en-CA" sz="1200" baseline="0" dirty="0" smtClean="0">
                          <a:effectLst/>
                          <a:latin typeface="+mn-lt"/>
                          <a:ea typeface="Calibri" panose="020F0502020204030204" pitchFamily="34" charset="0"/>
                          <a:cs typeface="Arial" panose="020B0604020202020204" pitchFamily="34" charset="0"/>
                        </a:rPr>
                        <a:t>Time Saved: 2 FTEs * 5 days * $80,000/year = </a:t>
                      </a:r>
                      <a:r>
                        <a:rPr lang="en-CA" sz="1200" b="1" baseline="0" dirty="0" smtClean="0">
                          <a:effectLst/>
                          <a:latin typeface="+mn-lt"/>
                          <a:ea typeface="Calibri" panose="020F0502020204030204" pitchFamily="34" charset="0"/>
                          <a:cs typeface="Arial" panose="020B0604020202020204" pitchFamily="34" charset="0"/>
                        </a:rPr>
                        <a:t>$3,200</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CA" sz="1200" b="0" baseline="0" dirty="0" smtClean="0">
                          <a:effectLst/>
                          <a:latin typeface="+mn-lt"/>
                          <a:ea typeface="Calibri" panose="020F0502020204030204" pitchFamily="34" charset="0"/>
                          <a:cs typeface="Arial" panose="020B0604020202020204" pitchFamily="34" charset="0"/>
                        </a:rPr>
                        <a:t>Avoid 3 months of unproductive time by acquiring the right skills the right way </a:t>
                      </a:r>
                      <a:br>
                        <a:rPr lang="en-CA" sz="1200" b="0" baseline="0" dirty="0" smtClean="0">
                          <a:effectLst/>
                          <a:latin typeface="+mn-lt"/>
                          <a:ea typeface="Calibri" panose="020F0502020204030204" pitchFamily="34" charset="0"/>
                          <a:cs typeface="Arial" panose="020B0604020202020204" pitchFamily="34" charset="0"/>
                        </a:rPr>
                      </a:br>
                      <a:r>
                        <a:rPr lang="en-CA" sz="1200" b="0" baseline="0" dirty="0" smtClean="0">
                          <a:effectLst/>
                          <a:latin typeface="+mn-lt"/>
                          <a:ea typeface="Calibri" panose="020F0502020204030204" pitchFamily="34" charset="0"/>
                          <a:cs typeface="Arial" panose="020B0604020202020204" pitchFamily="34" charset="0"/>
                        </a:rPr>
                        <a:t>@ $80,000/year = </a:t>
                      </a:r>
                      <a:r>
                        <a:rPr lang="en-CA" sz="1200" b="1" baseline="0" dirty="0" smtClean="0">
                          <a:effectLst/>
                          <a:latin typeface="+mn-lt"/>
                          <a:ea typeface="Calibri" panose="020F0502020204030204" pitchFamily="34" charset="0"/>
                          <a:cs typeface="Arial" panose="020B0604020202020204" pitchFamily="34" charset="0"/>
                        </a:rPr>
                        <a:t>$38,400</a:t>
                      </a:r>
                    </a:p>
                  </a:txBody>
                  <a:tcPr marL="59839" marR="59839" marT="0" marB="0" anchor="ctr">
                    <a:solidFill>
                      <a:schemeClr val="accent1">
                        <a:lumMod val="20000"/>
                        <a:lumOff val="80000"/>
                      </a:schemeClr>
                    </a:solidFill>
                  </a:tcPr>
                </a:tc>
              </a:tr>
              <a:tr h="1030819">
                <a:tc>
                  <a:txBody>
                    <a:bodyPr/>
                    <a:lstStyle/>
                    <a:p>
                      <a:pPr marL="0" marR="0">
                        <a:spcBef>
                          <a:spcPts val="0"/>
                        </a:spcBef>
                        <a:spcAft>
                          <a:spcPts val="0"/>
                        </a:spcAft>
                      </a:pPr>
                      <a:r>
                        <a:rPr lang="en-CA" sz="1200" dirty="0" smtClean="0">
                          <a:solidFill>
                            <a:schemeClr val="tx1"/>
                          </a:solidFill>
                          <a:effectLst/>
                          <a:latin typeface="+mn-lt"/>
                        </a:rPr>
                        <a:t>Phase 3: Maximize the value of your skills map</a:t>
                      </a:r>
                    </a:p>
                  </a:txBody>
                  <a:tcPr marL="59839" marR="59839" marT="0" marB="0" anchor="ctr">
                    <a:solidFill>
                      <a:schemeClr val="accent1">
                        <a:lumMod val="40000"/>
                        <a:lumOff val="60000"/>
                      </a:schemeClr>
                    </a:solidFill>
                  </a:tcPr>
                </a:tc>
                <a:tc>
                  <a:txBody>
                    <a:bodyPr/>
                    <a:lstStyle/>
                    <a:p>
                      <a:pPr marL="171450" marR="0" indent="-171450">
                        <a:spcBef>
                          <a:spcPts val="0"/>
                        </a:spcBef>
                        <a:spcAft>
                          <a:spcPts val="600"/>
                        </a:spcAft>
                        <a:buFont typeface="Arial" panose="020B0604020202020204" pitchFamily="34" charset="0"/>
                        <a:buChar char="•"/>
                      </a:pPr>
                      <a:r>
                        <a:rPr lang="en-CA" sz="1200" dirty="0" smtClean="0">
                          <a:effectLst/>
                          <a:latin typeface="+mn-lt"/>
                          <a:ea typeface="Calibri" panose="020F0502020204030204" pitchFamily="34" charset="0"/>
                          <a:cs typeface="Arial" panose="020B0604020202020204" pitchFamily="34" charset="0"/>
                        </a:rPr>
                        <a:t>Get more value from your skills map in other processes</a:t>
                      </a:r>
                      <a:r>
                        <a:rPr lang="en-CA" sz="1200" baseline="0" dirty="0" smtClean="0">
                          <a:effectLst/>
                          <a:latin typeface="+mn-lt"/>
                          <a:ea typeface="Calibri" panose="020F0502020204030204" pitchFamily="34" charset="0"/>
                          <a:cs typeface="Arial" panose="020B0604020202020204" pitchFamily="34" charset="0"/>
                        </a:rPr>
                        <a:t>.</a:t>
                      </a:r>
                      <a:endParaRPr lang="en-CA" sz="1200" dirty="0" smtClean="0">
                        <a:effectLst/>
                        <a:latin typeface="+mn-lt"/>
                        <a:ea typeface="Calibri" panose="020F0502020204030204" pitchFamily="34" charset="0"/>
                        <a:cs typeface="Arial" panose="020B0604020202020204" pitchFamily="34" charset="0"/>
                      </a:endParaRPr>
                    </a:p>
                    <a:p>
                      <a:pPr marL="0" marR="0" indent="0">
                        <a:spcBef>
                          <a:spcPts val="0"/>
                        </a:spcBef>
                        <a:spcAft>
                          <a:spcPts val="300"/>
                        </a:spcAft>
                        <a:buFont typeface="Arial" panose="020B0604020202020204" pitchFamily="34" charset="0"/>
                        <a:buNone/>
                      </a:pPr>
                      <a:r>
                        <a:rPr lang="en-CA" sz="1200" b="1" i="1" u="none" baseline="0" dirty="0" smtClean="0">
                          <a:effectLst/>
                          <a:latin typeface="+mn-lt"/>
                          <a:ea typeface="Calibri" panose="020F0502020204030204" pitchFamily="34" charset="0"/>
                          <a:cs typeface="Arial" panose="020B0604020202020204" pitchFamily="34" charset="0"/>
                        </a:rPr>
                        <a:t>Example</a:t>
                      </a:r>
                      <a:endParaRPr lang="en-CA" sz="1200" b="1" i="0" u="none" baseline="0" dirty="0" smtClean="0">
                        <a:effectLst/>
                        <a:latin typeface="+mn-lt"/>
                        <a:ea typeface="Calibri" panose="020F0502020204030204" pitchFamily="34" charset="0"/>
                        <a:cs typeface="Arial" panose="020B0604020202020204" pitchFamily="34" charset="0"/>
                      </a:endParaRPr>
                    </a:p>
                    <a:p>
                      <a:pPr marL="171450" marR="0" indent="-171450">
                        <a:spcBef>
                          <a:spcPts val="0"/>
                        </a:spcBef>
                        <a:spcAft>
                          <a:spcPts val="300"/>
                        </a:spcAft>
                        <a:buFont typeface="Arial" panose="020B0604020202020204" pitchFamily="34" charset="0"/>
                        <a:buChar char="•"/>
                      </a:pPr>
                      <a:r>
                        <a:rPr lang="en-US" sz="1200" baseline="0" dirty="0" smtClean="0">
                          <a:effectLst/>
                          <a:latin typeface="+mn-lt"/>
                          <a:ea typeface="Calibri" panose="020F0502020204030204" pitchFamily="34" charset="0"/>
                          <a:cs typeface="Arial" panose="020B0604020202020204" pitchFamily="34" charset="0"/>
                        </a:rPr>
                        <a:t>Streamline operating </a:t>
                      </a:r>
                      <a:r>
                        <a:rPr lang="en-CA" sz="1200" baseline="0" dirty="0" smtClean="0">
                          <a:effectLst/>
                          <a:latin typeface="+mn-lt"/>
                          <a:ea typeface="Calibri" panose="020F0502020204030204" pitchFamily="34" charset="0"/>
                          <a:cs typeface="Arial" panose="020B0604020202020204" pitchFamily="34" charset="0"/>
                        </a:rPr>
                        <a:t>processes to save 3% of employee time each year </a:t>
                      </a:r>
                      <a:br>
                        <a:rPr lang="en-CA" sz="1200" baseline="0" dirty="0" smtClean="0">
                          <a:effectLst/>
                          <a:latin typeface="+mn-lt"/>
                          <a:ea typeface="Calibri" panose="020F0502020204030204" pitchFamily="34" charset="0"/>
                          <a:cs typeface="Arial" panose="020B0604020202020204" pitchFamily="34" charset="0"/>
                        </a:rPr>
                      </a:br>
                      <a:r>
                        <a:rPr lang="en-CA" sz="1200" baseline="0" dirty="0" smtClean="0">
                          <a:effectLst/>
                          <a:latin typeface="+mn-lt"/>
                          <a:ea typeface="Calibri" panose="020F0502020204030204" pitchFamily="34" charset="0"/>
                          <a:cs typeface="Arial" panose="020B0604020202020204" pitchFamily="34" charset="0"/>
                        </a:rPr>
                        <a:t>(10 staff @ $80,000/year) = </a:t>
                      </a:r>
                      <a:r>
                        <a:rPr lang="en-CA" sz="1200" b="1" baseline="0" dirty="0" smtClean="0">
                          <a:effectLst/>
                          <a:latin typeface="+mn-lt"/>
                          <a:ea typeface="Calibri" panose="020F0502020204030204" pitchFamily="34" charset="0"/>
                          <a:cs typeface="Arial" panose="020B0604020202020204" pitchFamily="34" charset="0"/>
                        </a:rPr>
                        <a:t>$24,000</a:t>
                      </a:r>
                      <a:endParaRPr lang="en-CA" sz="1200" baseline="0" dirty="0" smtClean="0">
                        <a:effectLst/>
                        <a:latin typeface="+mn-lt"/>
                        <a:ea typeface="Calibri" panose="020F0502020204030204" pitchFamily="34" charset="0"/>
                        <a:cs typeface="Arial" panose="020B0604020202020204" pitchFamily="34" charset="0"/>
                      </a:endParaRPr>
                    </a:p>
                  </a:txBody>
                  <a:tcPr marL="59839" marR="59839" marT="0" marB="0" anchor="ctr">
                    <a:solidFill>
                      <a:schemeClr val="accent1">
                        <a:lumMod val="20000"/>
                        <a:lumOff val="80000"/>
                      </a:schemeClr>
                    </a:solidFill>
                  </a:tcPr>
                </a:tc>
              </a:tr>
              <a:tr h="389864">
                <a:tc>
                  <a:txBody>
                    <a:bodyPr/>
                    <a:lstStyle/>
                    <a:p>
                      <a:pPr marL="0" marR="0">
                        <a:spcBef>
                          <a:spcPts val="0"/>
                        </a:spcBef>
                        <a:spcAft>
                          <a:spcPts val="0"/>
                        </a:spcAft>
                      </a:pPr>
                      <a:r>
                        <a:rPr lang="en-CA" sz="1400" dirty="0" smtClean="0">
                          <a:solidFill>
                            <a:schemeClr val="tx1"/>
                          </a:solidFill>
                          <a:effectLst/>
                          <a:latin typeface="+mn-lt"/>
                          <a:ea typeface="Calibri" panose="020F0502020204030204" pitchFamily="34" charset="0"/>
                          <a:cs typeface="Times New Roman" panose="02020603050405020304" pitchFamily="18" charset="0"/>
                        </a:rPr>
                        <a:t>Total Savings</a:t>
                      </a:r>
                      <a:endParaRPr lang="en-CA" sz="1400" dirty="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solidFill>
                      <a:schemeClr val="accent1">
                        <a:lumMod val="40000"/>
                        <a:lumOff val="60000"/>
                      </a:schemeClr>
                    </a:solidFill>
                  </a:tcPr>
                </a:tc>
                <a:tc>
                  <a:txBody>
                    <a:bodyPr/>
                    <a:lstStyle/>
                    <a:p>
                      <a:pPr marL="0" marR="0">
                        <a:spcBef>
                          <a:spcPts val="0"/>
                        </a:spcBef>
                        <a:spcAft>
                          <a:spcPts val="600"/>
                        </a:spcAft>
                      </a:pPr>
                      <a:r>
                        <a:rPr lang="en-CA" sz="1400" b="1" baseline="0" dirty="0" smtClean="0">
                          <a:solidFill>
                            <a:schemeClr val="tx1"/>
                          </a:solidFill>
                          <a:effectLst/>
                          <a:latin typeface="+mn-lt"/>
                          <a:ea typeface="Calibri" panose="020F0502020204030204" pitchFamily="34" charset="0"/>
                          <a:cs typeface="Times New Roman" panose="02020603050405020304" pitchFamily="18" charset="0"/>
                        </a:rPr>
                        <a:t>$68,800</a:t>
                      </a:r>
                    </a:p>
                  </a:txBody>
                  <a:tcPr marL="59839" marR="59839" marT="0" marB="0" anchor="ctr">
                    <a:solidFill>
                      <a:schemeClr val="accent1">
                        <a:lumMod val="20000"/>
                        <a:lumOff val="80000"/>
                      </a:schemeClr>
                    </a:solidFill>
                  </a:tcPr>
                </a:tc>
              </a:tr>
            </a:tbl>
          </a:graphicData>
        </a:graphic>
      </p:graphicFrame>
      <p:sp>
        <p:nvSpPr>
          <p:cNvPr id="5" name="Text Placeholder 7"/>
          <p:cNvSpPr txBox="1">
            <a:spLocks/>
          </p:cNvSpPr>
          <p:nvPr/>
        </p:nvSpPr>
        <p:spPr bwMode="auto">
          <a:xfrm>
            <a:off x="261938" y="1233488"/>
            <a:ext cx="8620125"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smtClean="0"/>
              <a:t>Engaging in GIs doesn’t just offer valuable project advice, it also results in significant cost savings. </a:t>
            </a:r>
            <a:endParaRPr lang="en-CA" sz="1800" b="1" dirty="0"/>
          </a:p>
        </p:txBody>
      </p:sp>
    </p:spTree>
    <p:extLst>
      <p:ext uri="{BB962C8B-B14F-4D97-AF65-F5344CB8AC3E}">
        <p14:creationId xmlns:p14="http://schemas.microsoft.com/office/powerpoint/2010/main" val="3890907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0" y="2238717"/>
            <a:ext cx="9144000" cy="454378"/>
          </a:xfrm>
          <a:prstGeom prst="rightArrow">
            <a:avLst>
              <a:gd name="adj1" fmla="val 50000"/>
              <a:gd name="adj2" fmla="val 39519"/>
            </a:avLst>
          </a:prstGeom>
          <a:gradFill flip="none" rotWithShape="1">
            <a:gsLst>
              <a:gs pos="100000">
                <a:schemeClr val="accent1">
                  <a:tint val="66000"/>
                  <a:satMod val="160000"/>
                </a:schemeClr>
              </a:gs>
              <a:gs pos="50000">
                <a:schemeClr val="accent1">
                  <a:tint val="44500"/>
                  <a:satMod val="160000"/>
                </a:schemeClr>
              </a:gs>
              <a:gs pos="0">
                <a:schemeClr val="accent1">
                  <a:tint val="23500"/>
                  <a:satMod val="160000"/>
                </a:schemeClr>
              </a:gs>
            </a:gsLst>
            <a:lin ang="0" scaled="1"/>
            <a:tileRect/>
          </a:gra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a:t>Info-Tech delivers: Use our tools and templates to accelerate your </a:t>
            </a:r>
            <a:r>
              <a:rPr lang="en-US" dirty="0" smtClean="0"/>
              <a:t>skills transformation to completion</a:t>
            </a:r>
            <a:endParaRPr lang="en-CA" dirty="0"/>
          </a:p>
        </p:txBody>
      </p:sp>
      <p:sp>
        <p:nvSpPr>
          <p:cNvPr id="12" name="Rectangle 11"/>
          <p:cNvSpPr/>
          <p:nvPr/>
        </p:nvSpPr>
        <p:spPr>
          <a:xfrm>
            <a:off x="6908780" y="3694081"/>
            <a:ext cx="1939684" cy="240097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nchorCtr="0"/>
          <a:lstStyle/>
          <a:p>
            <a:pPr>
              <a:spcAft>
                <a:spcPts val="600"/>
              </a:spcAft>
            </a:pPr>
            <a:r>
              <a:rPr lang="en-CA" sz="1400" b="1" dirty="0" smtClean="0">
                <a:solidFill>
                  <a:srgbClr val="29475F"/>
                </a:solidFill>
              </a:rPr>
              <a:t>Communication Template</a:t>
            </a:r>
          </a:p>
          <a:p>
            <a:pPr>
              <a:spcAft>
                <a:spcPts val="600"/>
              </a:spcAft>
            </a:pPr>
            <a:r>
              <a:rPr lang="en-CA" sz="1400" dirty="0" smtClean="0">
                <a:solidFill>
                  <a:srgbClr val="29475F"/>
                </a:solidFill>
              </a:rPr>
              <a:t>Capture the analysis and next steps in a template that highlights key points for different stakeholders. </a:t>
            </a:r>
          </a:p>
          <a:p>
            <a:pPr>
              <a:spcAft>
                <a:spcPts val="600"/>
              </a:spcAft>
            </a:pPr>
            <a:endParaRPr lang="en-CA" sz="1400" dirty="0" smtClean="0">
              <a:solidFill>
                <a:srgbClr val="29475F"/>
              </a:solidFill>
            </a:endParaRPr>
          </a:p>
        </p:txBody>
      </p:sp>
      <p:grpSp>
        <p:nvGrpSpPr>
          <p:cNvPr id="20" name="Group 19"/>
          <p:cNvGrpSpPr/>
          <p:nvPr/>
        </p:nvGrpSpPr>
        <p:grpSpPr>
          <a:xfrm>
            <a:off x="4813558" y="2900065"/>
            <a:ext cx="1754856" cy="3194987"/>
            <a:chOff x="302544" y="2461877"/>
            <a:chExt cx="1754856" cy="3194987"/>
          </a:xfrm>
        </p:grpSpPr>
        <p:sp>
          <p:nvSpPr>
            <p:cNvPr id="7" name="Rectangle 6"/>
            <p:cNvSpPr/>
            <p:nvPr/>
          </p:nvSpPr>
          <p:spPr>
            <a:xfrm>
              <a:off x="302544" y="3256879"/>
              <a:ext cx="1754856" cy="239998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nchorCtr="0"/>
            <a:lstStyle/>
            <a:p>
              <a:pPr>
                <a:spcAft>
                  <a:spcPts val="600"/>
                </a:spcAft>
              </a:pPr>
              <a:r>
                <a:rPr lang="en-CA" sz="1400" b="1" dirty="0" smtClean="0">
                  <a:solidFill>
                    <a:srgbClr val="29475F"/>
                  </a:solidFill>
                </a:rPr>
                <a:t>Technical Skills Map Tool</a:t>
              </a:r>
            </a:p>
            <a:p>
              <a:pPr>
                <a:spcAft>
                  <a:spcPts val="600"/>
                </a:spcAft>
              </a:pPr>
              <a:r>
                <a:rPr lang="en-CA" sz="1400" dirty="0" smtClean="0">
                  <a:solidFill>
                    <a:srgbClr val="29475F"/>
                  </a:solidFill>
                </a:rPr>
                <a:t>Document and visualize your gap analysis and skills acquisition strategy.</a:t>
              </a:r>
            </a:p>
            <a:p>
              <a:pPr>
                <a:spcAft>
                  <a:spcPts val="600"/>
                </a:spcAft>
              </a:pPr>
              <a:endParaRPr lang="en-CA" sz="1400" dirty="0" smtClean="0">
                <a:solidFill>
                  <a:srgbClr val="29475F"/>
                </a:solidFill>
              </a:endParaRPr>
            </a:p>
            <a:p>
              <a:pPr>
                <a:spcAft>
                  <a:spcPts val="600"/>
                </a:spcAft>
              </a:pPr>
              <a:endParaRPr lang="en-CA" sz="1400" dirty="0" smtClean="0">
                <a:solidFill>
                  <a:srgbClr val="29475F"/>
                </a:solidFill>
              </a:endParaRPr>
            </a:p>
          </p:txBody>
        </p:sp>
        <p:cxnSp>
          <p:nvCxnSpPr>
            <p:cNvPr id="16" name="Straight Arrow Connector 15"/>
            <p:cNvCxnSpPr>
              <a:endCxn id="7" idx="0"/>
            </p:cNvCxnSpPr>
            <p:nvPr/>
          </p:nvCxnSpPr>
          <p:spPr>
            <a:xfrm>
              <a:off x="1030546" y="2461877"/>
              <a:ext cx="149426" cy="79500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a:stCxn id="30" idx="2"/>
            <a:endCxn id="12" idx="0"/>
          </p:cNvCxnSpPr>
          <p:nvPr/>
        </p:nvCxnSpPr>
        <p:spPr>
          <a:xfrm>
            <a:off x="7711424" y="3120224"/>
            <a:ext cx="167198" cy="57385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195674" y="1328523"/>
            <a:ext cx="360000" cy="360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1</a:t>
            </a:r>
            <a:endParaRPr lang="en-US" b="1" dirty="0"/>
          </a:p>
        </p:txBody>
      </p:sp>
      <p:sp>
        <p:nvSpPr>
          <p:cNvPr id="32" name="Oval 31"/>
          <p:cNvSpPr/>
          <p:nvPr/>
        </p:nvSpPr>
        <p:spPr>
          <a:xfrm>
            <a:off x="5480073" y="1328523"/>
            <a:ext cx="360000" cy="360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3</a:t>
            </a:r>
            <a:endParaRPr lang="en-US" b="1" dirty="0"/>
          </a:p>
        </p:txBody>
      </p:sp>
      <p:grpSp>
        <p:nvGrpSpPr>
          <p:cNvPr id="50" name="Group 49"/>
          <p:cNvGrpSpPr/>
          <p:nvPr/>
        </p:nvGrpSpPr>
        <p:grpSpPr>
          <a:xfrm>
            <a:off x="2343150" y="1788738"/>
            <a:ext cx="2073348" cy="4306314"/>
            <a:chOff x="1191159" y="1788738"/>
            <a:chExt cx="2073348" cy="4306314"/>
          </a:xfrm>
        </p:grpSpPr>
        <p:cxnSp>
          <p:nvCxnSpPr>
            <p:cNvPr id="18" name="Straight Arrow Connector 17"/>
            <p:cNvCxnSpPr>
              <a:stCxn id="6" idx="2"/>
              <a:endCxn id="9" idx="0"/>
            </p:cNvCxnSpPr>
            <p:nvPr/>
          </p:nvCxnSpPr>
          <p:spPr>
            <a:xfrm flipH="1">
              <a:off x="2227833" y="3258412"/>
              <a:ext cx="19382" cy="435669"/>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91159" y="3694081"/>
              <a:ext cx="2073348" cy="240097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nchorCtr="0"/>
            <a:lstStyle/>
            <a:p>
              <a:pPr>
                <a:spcAft>
                  <a:spcPts val="600"/>
                </a:spcAft>
              </a:pPr>
              <a:r>
                <a:rPr lang="en-CA" sz="1400" b="1" dirty="0" smtClean="0">
                  <a:solidFill>
                    <a:srgbClr val="29475F"/>
                  </a:solidFill>
                </a:rPr>
                <a:t>Role Descriptions</a:t>
              </a:r>
              <a:endParaRPr lang="en-CA" sz="1400" dirty="0" smtClean="0">
                <a:solidFill>
                  <a:srgbClr val="29475F"/>
                </a:solidFill>
              </a:endParaRPr>
            </a:p>
            <a:p>
              <a:pPr>
                <a:spcAft>
                  <a:spcPts val="600"/>
                </a:spcAft>
              </a:pPr>
              <a:r>
                <a:rPr lang="en-CA" sz="1400" dirty="0" smtClean="0">
                  <a:solidFill>
                    <a:srgbClr val="29475F"/>
                  </a:solidFill>
                </a:rPr>
                <a:t>Descriptions and required skills for:</a:t>
              </a:r>
            </a:p>
            <a:p>
              <a:pPr marL="285750" indent="-285750">
                <a:spcAft>
                  <a:spcPts val="600"/>
                </a:spcAft>
                <a:buFont typeface="Arial" panose="020B0604020202020204" pitchFamily="34" charset="0"/>
                <a:buChar char="•"/>
              </a:pPr>
              <a:r>
                <a:rPr lang="en-CA" sz="1400" dirty="0" smtClean="0">
                  <a:solidFill>
                    <a:srgbClr val="29475F"/>
                  </a:solidFill>
                </a:rPr>
                <a:t>IT/Cloud Administrator</a:t>
              </a:r>
            </a:p>
            <a:p>
              <a:pPr marL="285750" indent="-285750">
                <a:spcAft>
                  <a:spcPts val="600"/>
                </a:spcAft>
                <a:buFont typeface="Arial" panose="020B0604020202020204" pitchFamily="34" charset="0"/>
                <a:buChar char="•"/>
              </a:pPr>
              <a:r>
                <a:rPr lang="en-CA" sz="1400" dirty="0" smtClean="0">
                  <a:solidFill>
                    <a:srgbClr val="29475F"/>
                  </a:solidFill>
                </a:rPr>
                <a:t>IT/Cloud Engineer</a:t>
              </a:r>
            </a:p>
            <a:p>
              <a:pPr marL="285750" indent="-285750">
                <a:spcAft>
                  <a:spcPts val="600"/>
                </a:spcAft>
                <a:buFont typeface="Arial" panose="020B0604020202020204" pitchFamily="34" charset="0"/>
                <a:buChar char="•"/>
              </a:pPr>
              <a:r>
                <a:rPr lang="en-CA" sz="1400" dirty="0" smtClean="0">
                  <a:solidFill>
                    <a:srgbClr val="29475F"/>
                  </a:solidFill>
                </a:rPr>
                <a:t>IT/Cloud Architect</a:t>
              </a:r>
              <a:endParaRPr lang="en-CA" sz="1400" dirty="0">
                <a:solidFill>
                  <a:srgbClr val="29475F"/>
                </a:solidFill>
              </a:endParaRPr>
            </a:p>
          </p:txBody>
        </p:sp>
        <p:grpSp>
          <p:nvGrpSpPr>
            <p:cNvPr id="8" name="Group 7"/>
            <p:cNvGrpSpPr/>
            <p:nvPr/>
          </p:nvGrpSpPr>
          <p:grpSpPr>
            <a:xfrm>
              <a:off x="1797159" y="1788738"/>
              <a:ext cx="1043515" cy="1469674"/>
              <a:chOff x="4396871" y="1806827"/>
              <a:chExt cx="1043515" cy="1469674"/>
            </a:xfrm>
          </p:grpSpPr>
          <p:pic>
            <p:nvPicPr>
              <p:cNvPr id="5" name="Picture 4"/>
              <p:cNvPicPr>
                <a:picLocks noChangeAspect="1"/>
              </p:cNvPicPr>
              <p:nvPr/>
            </p:nvPicPr>
            <p:blipFill>
              <a:blip r:embed="rId2"/>
              <a:stretch>
                <a:fillRect/>
              </a:stretch>
            </p:blipFill>
            <p:spPr>
              <a:xfrm>
                <a:off x="4405868" y="1806827"/>
                <a:ext cx="882118" cy="1145665"/>
              </a:xfrm>
              <a:prstGeom prst="rect">
                <a:avLst/>
              </a:prstGeom>
              <a:ln>
                <a:solidFill>
                  <a:schemeClr val="tx1"/>
                </a:solidFill>
              </a:ln>
            </p:spPr>
          </p:pic>
          <p:pic>
            <p:nvPicPr>
              <p:cNvPr id="17" name="Picture 16"/>
              <p:cNvPicPr>
                <a:picLocks noChangeAspect="1"/>
              </p:cNvPicPr>
              <p:nvPr/>
            </p:nvPicPr>
            <p:blipFill>
              <a:blip r:embed="rId2"/>
              <a:stretch>
                <a:fillRect/>
              </a:stretch>
            </p:blipFill>
            <p:spPr>
              <a:xfrm>
                <a:off x="4558268" y="1959227"/>
                <a:ext cx="882118" cy="1145665"/>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396871" y="2109689"/>
                <a:ext cx="900112" cy="1166812"/>
              </a:xfrm>
              <a:prstGeom prst="rect">
                <a:avLst/>
              </a:prstGeom>
              <a:ln>
                <a:solidFill>
                  <a:schemeClr val="tx1"/>
                </a:solidFill>
              </a:ln>
            </p:spPr>
          </p:pic>
        </p:grpSp>
      </p:grpSp>
      <p:sp>
        <p:nvSpPr>
          <p:cNvPr id="23" name="Oval 22"/>
          <p:cNvSpPr/>
          <p:nvPr/>
        </p:nvSpPr>
        <p:spPr>
          <a:xfrm>
            <a:off x="3191606" y="1328523"/>
            <a:ext cx="360000" cy="360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2</a:t>
            </a:r>
            <a:endParaRPr lang="en-US" b="1" dirty="0"/>
          </a:p>
        </p:txBody>
      </p:sp>
      <p:grpSp>
        <p:nvGrpSpPr>
          <p:cNvPr id="11" name="Group 10"/>
          <p:cNvGrpSpPr/>
          <p:nvPr/>
        </p:nvGrpSpPr>
        <p:grpSpPr>
          <a:xfrm>
            <a:off x="4257636" y="1801251"/>
            <a:ext cx="2515762" cy="1290094"/>
            <a:chOff x="397047" y="1635923"/>
            <a:chExt cx="3029724" cy="1427633"/>
          </a:xfrm>
        </p:grpSpPr>
        <p:pic>
          <p:nvPicPr>
            <p:cNvPr id="35" name="Picture 34"/>
            <p:cNvPicPr>
              <a:picLocks noChangeAspect="1"/>
            </p:cNvPicPr>
            <p:nvPr/>
          </p:nvPicPr>
          <p:blipFill rotWithShape="1">
            <a:blip r:embed="rId4"/>
            <a:srcRect t="1102"/>
            <a:stretch/>
          </p:blipFill>
          <p:spPr>
            <a:xfrm>
              <a:off x="397047" y="1635923"/>
              <a:ext cx="2612638" cy="523694"/>
            </a:xfrm>
            <a:prstGeom prst="rect">
              <a:avLst/>
            </a:prstGeom>
            <a:ln>
              <a:solidFill>
                <a:schemeClr val="tx1"/>
              </a:solidFill>
            </a:ln>
          </p:spPr>
        </p:pic>
        <p:pic>
          <p:nvPicPr>
            <p:cNvPr id="26" name="Picture 25"/>
            <p:cNvPicPr>
              <a:picLocks noChangeAspect="1"/>
            </p:cNvPicPr>
            <p:nvPr/>
          </p:nvPicPr>
          <p:blipFill>
            <a:blip r:embed="rId5"/>
            <a:stretch>
              <a:fillRect/>
            </a:stretch>
          </p:blipFill>
          <p:spPr>
            <a:xfrm>
              <a:off x="970831" y="1852768"/>
              <a:ext cx="2455940" cy="835371"/>
            </a:xfrm>
            <a:prstGeom prst="rect">
              <a:avLst/>
            </a:prstGeom>
            <a:ln w="12700">
              <a:solidFill>
                <a:srgbClr val="29475F"/>
              </a:solidFill>
            </a:ln>
          </p:spPr>
        </p:pic>
        <p:pic>
          <p:nvPicPr>
            <p:cNvPr id="25" name="Picture 24"/>
            <p:cNvPicPr>
              <a:picLocks noChangeAspect="1"/>
            </p:cNvPicPr>
            <p:nvPr/>
          </p:nvPicPr>
          <p:blipFill>
            <a:blip r:embed="rId6"/>
            <a:stretch>
              <a:fillRect/>
            </a:stretch>
          </p:blipFill>
          <p:spPr>
            <a:xfrm>
              <a:off x="495029" y="2092646"/>
              <a:ext cx="1814909" cy="759237"/>
            </a:xfrm>
            <a:prstGeom prst="rect">
              <a:avLst/>
            </a:prstGeom>
            <a:ln>
              <a:solidFill>
                <a:schemeClr val="accent1"/>
              </a:solidFill>
            </a:ln>
          </p:spPr>
        </p:pic>
        <p:pic>
          <p:nvPicPr>
            <p:cNvPr id="27" name="Picture 26"/>
            <p:cNvPicPr>
              <a:picLocks noChangeAspect="1"/>
            </p:cNvPicPr>
            <p:nvPr/>
          </p:nvPicPr>
          <p:blipFill rotWithShape="1">
            <a:blip r:embed="rId7"/>
            <a:srcRect l="414" r="414"/>
            <a:stretch/>
          </p:blipFill>
          <p:spPr>
            <a:xfrm>
              <a:off x="2184798" y="2172895"/>
              <a:ext cx="942314" cy="890661"/>
            </a:xfrm>
            <a:prstGeom prst="rect">
              <a:avLst/>
            </a:prstGeom>
            <a:ln w="3175">
              <a:solidFill>
                <a:srgbClr val="29475F"/>
              </a:solidFill>
            </a:ln>
          </p:spPr>
        </p:pic>
      </p:grpSp>
      <p:sp>
        <p:nvSpPr>
          <p:cNvPr id="36" name="Rectangle 35"/>
          <p:cNvSpPr/>
          <p:nvPr/>
        </p:nvSpPr>
        <p:spPr>
          <a:xfrm>
            <a:off x="358085" y="3694081"/>
            <a:ext cx="1754856" cy="240097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nchorCtr="0"/>
          <a:lstStyle/>
          <a:p>
            <a:pPr>
              <a:spcAft>
                <a:spcPts val="600"/>
              </a:spcAft>
            </a:pPr>
            <a:r>
              <a:rPr lang="en-CA" sz="1400" b="1" dirty="0" smtClean="0">
                <a:solidFill>
                  <a:srgbClr val="29475F"/>
                </a:solidFill>
              </a:rPr>
              <a:t>Future State Playbook</a:t>
            </a:r>
          </a:p>
          <a:p>
            <a:pPr>
              <a:spcAft>
                <a:spcPts val="300"/>
              </a:spcAft>
            </a:pPr>
            <a:r>
              <a:rPr lang="en-CA" sz="1400" dirty="0" smtClean="0">
                <a:solidFill>
                  <a:srgbClr val="29475F"/>
                </a:solidFill>
              </a:rPr>
              <a:t>Identify new and changing processes in your future state environment.</a:t>
            </a:r>
          </a:p>
          <a:p>
            <a:pPr>
              <a:spcAft>
                <a:spcPts val="600"/>
              </a:spcAft>
            </a:pPr>
            <a:endParaRPr lang="en-CA" sz="1400" dirty="0" smtClean="0">
              <a:solidFill>
                <a:srgbClr val="29475F"/>
              </a:solidFill>
            </a:endParaRPr>
          </a:p>
        </p:txBody>
      </p:sp>
      <p:cxnSp>
        <p:nvCxnSpPr>
          <p:cNvPr id="38" name="Straight Arrow Connector 37"/>
          <p:cNvCxnSpPr>
            <a:stCxn id="62" idx="2"/>
            <a:endCxn id="36" idx="0"/>
          </p:cNvCxnSpPr>
          <p:nvPr/>
        </p:nvCxnSpPr>
        <p:spPr>
          <a:xfrm flipH="1">
            <a:off x="1235513" y="3263785"/>
            <a:ext cx="285583" cy="43029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987096" y="1788738"/>
            <a:ext cx="1842151" cy="1447466"/>
            <a:chOff x="7130399" y="1552022"/>
            <a:chExt cx="2546331" cy="1940838"/>
          </a:xfrm>
        </p:grpSpPr>
        <p:grpSp>
          <p:nvGrpSpPr>
            <p:cNvPr id="29" name="Group 28"/>
            <p:cNvGrpSpPr/>
            <p:nvPr/>
          </p:nvGrpSpPr>
          <p:grpSpPr>
            <a:xfrm>
              <a:off x="7130399" y="1552022"/>
              <a:ext cx="2546331" cy="1940838"/>
              <a:chOff x="7648019" y="959940"/>
              <a:chExt cx="2546331" cy="1940838"/>
            </a:xfrm>
          </p:grpSpPr>
          <p:pic>
            <p:nvPicPr>
              <p:cNvPr id="21" name="Picture 20"/>
              <p:cNvPicPr>
                <a:picLocks noChangeAspect="1"/>
              </p:cNvPicPr>
              <p:nvPr/>
            </p:nvPicPr>
            <p:blipFill>
              <a:blip r:embed="rId8"/>
              <a:stretch>
                <a:fillRect/>
              </a:stretch>
            </p:blipFill>
            <p:spPr>
              <a:xfrm>
                <a:off x="8365935" y="1153831"/>
                <a:ext cx="1662375" cy="1263034"/>
              </a:xfrm>
              <a:prstGeom prst="rect">
                <a:avLst/>
              </a:prstGeom>
              <a:ln>
                <a:solidFill>
                  <a:schemeClr val="accent1"/>
                </a:solidFill>
              </a:ln>
            </p:spPr>
          </p:pic>
          <p:pic>
            <p:nvPicPr>
              <p:cNvPr id="22" name="Picture 21"/>
              <p:cNvPicPr>
                <a:picLocks noChangeAspect="1"/>
              </p:cNvPicPr>
              <p:nvPr/>
            </p:nvPicPr>
            <p:blipFill>
              <a:blip r:embed="rId9"/>
              <a:stretch>
                <a:fillRect/>
              </a:stretch>
            </p:blipFill>
            <p:spPr>
              <a:xfrm>
                <a:off x="7648019" y="959940"/>
                <a:ext cx="1666699" cy="1250024"/>
              </a:xfrm>
              <a:prstGeom prst="rect">
                <a:avLst/>
              </a:prstGeom>
              <a:ln>
                <a:solidFill>
                  <a:schemeClr val="accent1"/>
                </a:solidFill>
              </a:ln>
            </p:spPr>
          </p:pic>
          <p:pic>
            <p:nvPicPr>
              <p:cNvPr id="28" name="Picture 27"/>
              <p:cNvPicPr>
                <a:picLocks noChangeAspect="1"/>
              </p:cNvPicPr>
              <p:nvPr/>
            </p:nvPicPr>
            <p:blipFill>
              <a:blip r:embed="rId10"/>
              <a:stretch>
                <a:fillRect/>
              </a:stretch>
            </p:blipFill>
            <p:spPr>
              <a:xfrm>
                <a:off x="8664010" y="1745563"/>
                <a:ext cx="1530340" cy="1155215"/>
              </a:xfrm>
              <a:prstGeom prst="rect">
                <a:avLst/>
              </a:prstGeom>
              <a:ln>
                <a:solidFill>
                  <a:schemeClr val="accent1"/>
                </a:solidFill>
              </a:ln>
            </p:spPr>
          </p:pic>
        </p:grpSp>
        <p:pic>
          <p:nvPicPr>
            <p:cNvPr id="30" name="Picture 29"/>
            <p:cNvPicPr>
              <a:picLocks noChangeAspect="1"/>
            </p:cNvPicPr>
            <p:nvPr/>
          </p:nvPicPr>
          <p:blipFill>
            <a:blip r:embed="rId11"/>
            <a:stretch>
              <a:fillRect/>
            </a:stretch>
          </p:blipFill>
          <p:spPr>
            <a:xfrm>
              <a:off x="7351656" y="2168506"/>
              <a:ext cx="1559904" cy="1168842"/>
            </a:xfrm>
            <a:prstGeom prst="rect">
              <a:avLst/>
            </a:prstGeom>
            <a:ln>
              <a:solidFill>
                <a:schemeClr val="accent1"/>
              </a:solidFill>
            </a:ln>
          </p:spPr>
        </p:pic>
      </p:grpSp>
      <p:pic>
        <p:nvPicPr>
          <p:cNvPr id="63" name="Picture 62"/>
          <p:cNvPicPr>
            <a:picLocks noChangeAspect="1"/>
          </p:cNvPicPr>
          <p:nvPr/>
        </p:nvPicPr>
        <p:blipFill>
          <a:blip r:embed="rId12"/>
          <a:stretch>
            <a:fillRect/>
          </a:stretch>
        </p:blipFill>
        <p:spPr>
          <a:xfrm>
            <a:off x="385121" y="1788738"/>
            <a:ext cx="1643470" cy="1266097"/>
          </a:xfrm>
          <a:prstGeom prst="rect">
            <a:avLst/>
          </a:prstGeom>
          <a:ln>
            <a:solidFill>
              <a:srgbClr val="243F54"/>
            </a:solidFill>
          </a:ln>
        </p:spPr>
      </p:pic>
      <p:pic>
        <p:nvPicPr>
          <p:cNvPr id="62" name="Picture 61"/>
          <p:cNvPicPr>
            <a:picLocks noChangeAspect="1"/>
          </p:cNvPicPr>
          <p:nvPr/>
        </p:nvPicPr>
        <p:blipFill>
          <a:blip r:embed="rId13"/>
          <a:stretch>
            <a:fillRect/>
          </a:stretch>
        </p:blipFill>
        <p:spPr>
          <a:xfrm>
            <a:off x="780305" y="2122404"/>
            <a:ext cx="1481581" cy="1141381"/>
          </a:xfrm>
          <a:prstGeom prst="rect">
            <a:avLst/>
          </a:prstGeom>
          <a:ln>
            <a:solidFill>
              <a:srgbClr val="243F54"/>
            </a:solidFill>
          </a:ln>
        </p:spPr>
      </p:pic>
      <p:sp>
        <p:nvSpPr>
          <p:cNvPr id="65" name="Oval 64"/>
          <p:cNvSpPr/>
          <p:nvPr/>
        </p:nvSpPr>
        <p:spPr>
          <a:xfrm>
            <a:off x="7615023" y="1328523"/>
            <a:ext cx="360000" cy="360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4</a:t>
            </a:r>
            <a:endParaRPr lang="en-US" b="1" dirty="0"/>
          </a:p>
        </p:txBody>
      </p:sp>
    </p:spTree>
    <p:extLst>
      <p:ext uri="{BB962C8B-B14F-4D97-AF65-F5344CB8AC3E}">
        <p14:creationId xmlns:p14="http://schemas.microsoft.com/office/powerpoint/2010/main" val="1263614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 </a:t>
            </a:r>
            <a:endParaRPr lang="en-US"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39088"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6" name="Rounded Rectangle 45"/>
          <p:cNvSpPr/>
          <p:nvPr/>
        </p:nvSpPr>
        <p:spPr>
          <a:xfrm>
            <a:off x="350955"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01010" y="2920539"/>
            <a:ext cx="7748676"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13009"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24596"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smtClean="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56769"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38677"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47834"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p:txBody>
          <a:bodyPr/>
          <a:lstStyle/>
          <a:p>
            <a:pPr lvl="0">
              <a:lnSpc>
                <a:spcPts val="2600"/>
              </a:lnSpc>
              <a:defRPr/>
            </a:pPr>
            <a:r>
              <a:rPr lang="en-CA" dirty="0">
                <a:latin typeface="Arial" panose="020B0604020202020204" pitchFamily="34" charset="0"/>
                <a:cs typeface="Arial" panose="020B0604020202020204" pitchFamily="34" charset="0"/>
              </a:rPr>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7944679"/>
              </p:ext>
            </p:extLst>
          </p:nvPr>
        </p:nvGraphicFramePr>
        <p:xfrm>
          <a:off x="86984" y="1578619"/>
          <a:ext cx="8799876" cy="4896338"/>
        </p:xfrm>
        <a:graphic>
          <a:graphicData uri="http://schemas.openxmlformats.org/drawingml/2006/table">
            <a:tbl>
              <a:tblPr firstRow="1" bandRow="1">
                <a:tableStyleId>{5C22544A-7EE6-4342-B048-85BDC9FD1C3A}</a:tableStyleId>
              </a:tblPr>
              <a:tblGrid>
                <a:gridCol w="1191600"/>
                <a:gridCol w="2536092"/>
                <a:gridCol w="2536092"/>
                <a:gridCol w="2536092"/>
              </a:tblGrid>
              <a:tr h="1632242">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Identify the future state of your environment</a:t>
                      </a:r>
                    </a:p>
                    <a:p>
                      <a:pPr>
                        <a:spcAft>
                          <a:spcPts val="600"/>
                        </a:spcAft>
                      </a:pPr>
                      <a:r>
                        <a:rPr lang="en-CA" sz="1000" dirty="0" smtClean="0">
                          <a:solidFill>
                            <a:schemeClr val="tx1"/>
                          </a:solidFill>
                        </a:rPr>
                        <a:t>1.2 Identify skills gaps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2.1 Evaluate factors that impact skills decisions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2.2 Create your skills acquisition strategy</a:t>
                      </a:r>
                    </a:p>
                    <a:p>
                      <a:pPr marL="0" indent="0">
                        <a:spcAft>
                          <a:spcPts val="600"/>
                        </a:spcAft>
                        <a:buSzPct val="175000"/>
                        <a:buNone/>
                      </a:pP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3.1 Communicate the need for new skills</a:t>
                      </a:r>
                    </a:p>
                    <a:p>
                      <a:pPr>
                        <a:spcAft>
                          <a:spcPts val="600"/>
                        </a:spcAft>
                      </a:pPr>
                      <a:r>
                        <a:rPr lang="en-CA" sz="1000" baseline="0" dirty="0" smtClean="0">
                          <a:solidFill>
                            <a:schemeClr val="tx1"/>
                          </a:solidFill>
                        </a:rPr>
                        <a:t>3.2 Leverage the skills map in other processes</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632242">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CA" sz="1000" b="0" dirty="0" smtClean="0">
                          <a:cs typeface="Open Sans"/>
                        </a:rPr>
                        <a:t>Discuss drivers for this project.</a:t>
                      </a:r>
                      <a:r>
                        <a:rPr lang="en-CA" sz="1000" b="0" baseline="0" dirty="0" smtClean="0">
                          <a:cs typeface="Open Sans"/>
                        </a:rPr>
                        <a:t> Connect upcoming initiatives to environmental changes and skills-related risks.</a:t>
                      </a:r>
                      <a:endParaRPr lang="en-CA" sz="1000" b="0" dirty="0" smtClean="0">
                        <a:cs typeface="Open Sans"/>
                      </a:endParaRPr>
                    </a:p>
                    <a:p>
                      <a:pPr marL="228600" indent="-228600">
                        <a:spcAft>
                          <a:spcPts val="600"/>
                        </a:spcAft>
                        <a:buSzPct val="150000"/>
                        <a:buBlip>
                          <a:blip r:embed="rId3"/>
                        </a:buBlip>
                      </a:pPr>
                      <a:r>
                        <a:rPr lang="en-CA" sz="1000" dirty="0" smtClean="0"/>
                        <a:t>Review roles and skills required to support your future state environment.</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CA" sz="1000" b="0" dirty="0" smtClean="0">
                          <a:cs typeface="Open Sans"/>
                        </a:rPr>
                        <a:t>Review the five key factors that influence your decision to hire, train, contract, or outsource needed skills.</a:t>
                      </a:r>
                    </a:p>
                    <a:p>
                      <a:pPr marL="228600" indent="-228600">
                        <a:spcAft>
                          <a:spcPts val="600"/>
                        </a:spcAft>
                        <a:buSzPct val="150000"/>
                        <a:buBlip>
                          <a:blip r:embed="rId3"/>
                        </a:buBlip>
                      </a:pPr>
                      <a:r>
                        <a:rPr lang="en-CA" sz="1000" b="0" dirty="0" smtClean="0">
                          <a:cs typeface="Open Sans"/>
                        </a:rPr>
                        <a:t>Review strategies for training, hiring, contracting, or outsourcing skills.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CA" sz="1000" b="0" dirty="0" smtClean="0">
                          <a:cs typeface="Open Sans"/>
                        </a:rPr>
                        <a:t>Review what the change is, why it’s happening, how it will be rolled out, how long it will take, and how stakeholders will be affected.</a:t>
                      </a:r>
                    </a:p>
                    <a:p>
                      <a:pPr marL="228600" indent="-228600">
                        <a:spcAft>
                          <a:spcPts val="600"/>
                        </a:spcAft>
                        <a:buSzPct val="150000"/>
                        <a:buBlip>
                          <a:blip r:embed="rId3"/>
                        </a:buBlip>
                      </a:pPr>
                      <a:r>
                        <a:rPr lang="en-CA" sz="1000" b="0" dirty="0" smtClean="0">
                          <a:cs typeface="Open Sans"/>
                        </a:rPr>
                        <a:t>Identify additional programs and projects that can add value to your skills map exercise.</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00000">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Module</a:t>
                      </a:r>
                      <a:r>
                        <a:rPr lang="en-CA" sz="1000" b="1" baseline="0" dirty="0" smtClean="0"/>
                        <a:t> 1</a:t>
                      </a:r>
                      <a:r>
                        <a:rPr lang="en-CA" sz="1000" b="1" dirty="0" smtClean="0"/>
                        <a:t>:</a:t>
                      </a:r>
                    </a:p>
                    <a:p>
                      <a:pPr marL="0" indent="0">
                        <a:buFont typeface="Arial" panose="020B0604020202020204" pitchFamily="34" charset="0"/>
                        <a:buNone/>
                      </a:pPr>
                      <a:r>
                        <a:rPr lang="en-CA" sz="1000" dirty="0" smtClean="0"/>
                        <a:t>Identify skills needs for your future state environment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2</a:t>
                      </a:r>
                      <a:r>
                        <a:rPr lang="en-CA" sz="1000" b="1" dirty="0" smtClean="0"/>
                        <a:t>:</a:t>
                      </a:r>
                    </a:p>
                    <a:p>
                      <a:pPr marL="0" indent="0">
                        <a:buFont typeface="Arial" panose="020B0604020202020204" pitchFamily="34" charset="0"/>
                        <a:buNone/>
                      </a:pPr>
                      <a:r>
                        <a:rPr lang="en-CA" sz="1000" dirty="0" smtClean="0"/>
                        <a:t>Acquire needed skills</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3</a:t>
                      </a:r>
                      <a:r>
                        <a:rPr lang="en-CA" sz="1000" b="1" dirty="0" smtClean="0"/>
                        <a:t>:</a:t>
                      </a:r>
                    </a:p>
                    <a:p>
                      <a:pPr marL="0" indent="0">
                        <a:buFont typeface="Arial" panose="020B0604020202020204" pitchFamily="34" charset="0"/>
                        <a:buNone/>
                      </a:pPr>
                      <a:r>
                        <a:rPr lang="en-CA" sz="1000" dirty="0" smtClean="0"/>
                        <a:t>Maximize the value of your skills map</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Results:</a:t>
                      </a:r>
                    </a:p>
                    <a:p>
                      <a:pPr marL="0" indent="0">
                        <a:buFont typeface="Arial" panose="020B0604020202020204" pitchFamily="34" charset="0"/>
                        <a:buNone/>
                      </a:pPr>
                      <a:r>
                        <a:rPr lang="en-CA" sz="1000" dirty="0" smtClean="0"/>
                        <a:t>Created updated role descriptions including</a:t>
                      </a:r>
                      <a:r>
                        <a:rPr lang="en-CA" sz="1000" baseline="0" dirty="0" smtClean="0"/>
                        <a:t> new </a:t>
                      </a:r>
                      <a:r>
                        <a:rPr lang="en-CA" sz="1000" dirty="0" smtClean="0"/>
                        <a:t>skills based on projects, initiatives, and risks.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2 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dirty="0" smtClean="0">
                          <a:solidFill>
                            <a:schemeClr val="tx1"/>
                          </a:solidFill>
                        </a:rPr>
                        <a:t>Identified the preferred method of skills acquisition based on the</a:t>
                      </a:r>
                      <a:r>
                        <a:rPr lang="en-CA" sz="1000" baseline="0" dirty="0" smtClean="0">
                          <a:solidFill>
                            <a:schemeClr val="tx1"/>
                          </a:solidFill>
                        </a:rPr>
                        <a:t> characteristics of skills need.</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Result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dirty="0" smtClean="0">
                          <a:solidFill>
                            <a:schemeClr val="tx1"/>
                          </a:solidFill>
                        </a:rPr>
                        <a:t>Identified the </a:t>
                      </a:r>
                      <a:r>
                        <a:rPr lang="en-CA" sz="1000" i="1" dirty="0" smtClean="0">
                          <a:solidFill>
                            <a:schemeClr val="tx1"/>
                          </a:solidFill>
                        </a:rPr>
                        <a:t>what, why</a:t>
                      </a:r>
                      <a:r>
                        <a:rPr lang="en-CA" sz="1000" dirty="0" smtClean="0">
                          <a:solidFill>
                            <a:schemeClr val="tx1"/>
                          </a:solidFill>
                        </a:rPr>
                        <a:t>, </a:t>
                      </a:r>
                      <a:r>
                        <a:rPr lang="en-CA" sz="1000" i="1" dirty="0" smtClean="0">
                          <a:solidFill>
                            <a:schemeClr val="tx1"/>
                          </a:solidFill>
                        </a:rPr>
                        <a:t>when</a:t>
                      </a:r>
                      <a:r>
                        <a:rPr lang="en-CA" sz="1000" dirty="0" smtClean="0">
                          <a:solidFill>
                            <a:schemeClr val="tx1"/>
                          </a:solidFill>
                        </a:rPr>
                        <a:t>, and </a:t>
                      </a:r>
                      <a:r>
                        <a:rPr lang="en-CA" sz="1000" i="1" dirty="0" smtClean="0">
                          <a:solidFill>
                            <a:schemeClr val="tx1"/>
                          </a:solidFill>
                        </a:rPr>
                        <a:t>how</a:t>
                      </a:r>
                      <a:r>
                        <a:rPr lang="en-CA" sz="1000" dirty="0" smtClean="0">
                          <a:solidFill>
                            <a:schemeClr val="tx1"/>
                          </a:solidFill>
                        </a:rPr>
                        <a:t> of change and the roles of each key department and individual.</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472489"/>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740848"/>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902111"/>
            <a:ext cx="752006" cy="483279"/>
          </a:xfrm>
          <a:prstGeom prst="rect">
            <a:avLst/>
          </a:prstGeom>
          <a:effectLst/>
        </p:spPr>
      </p:pic>
      <p:sp>
        <p:nvSpPr>
          <p:cNvPr id="15" name="Chevron 14"/>
          <p:cNvSpPr/>
          <p:nvPr/>
        </p:nvSpPr>
        <p:spPr>
          <a:xfrm>
            <a:off x="1301687" y="1125385"/>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FFFF"/>
                </a:solidFill>
              </a:rPr>
              <a:t>1. </a:t>
            </a:r>
            <a:r>
              <a:rPr lang="en-CA" sz="1100" dirty="0">
                <a:solidFill>
                  <a:schemeClr val="bg1"/>
                </a:solidFill>
              </a:rPr>
              <a:t>Identify skills needs for your future state environment</a:t>
            </a:r>
          </a:p>
        </p:txBody>
      </p:sp>
      <p:sp>
        <p:nvSpPr>
          <p:cNvPr id="16" name="Chevron 15"/>
          <p:cNvSpPr/>
          <p:nvPr/>
        </p:nvSpPr>
        <p:spPr>
          <a:xfrm>
            <a:off x="3838233" y="1125384"/>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FFFF"/>
                </a:solidFill>
              </a:rPr>
              <a:t>2. </a:t>
            </a:r>
            <a:r>
              <a:rPr lang="en-CA" sz="1100" dirty="0">
                <a:solidFill>
                  <a:schemeClr val="bg1"/>
                </a:solidFill>
              </a:rPr>
              <a:t>Acquire needed skills</a:t>
            </a:r>
          </a:p>
        </p:txBody>
      </p:sp>
      <p:sp>
        <p:nvSpPr>
          <p:cNvPr id="17" name="Chevron 16"/>
          <p:cNvSpPr/>
          <p:nvPr/>
        </p:nvSpPr>
        <p:spPr>
          <a:xfrm>
            <a:off x="6371121" y="1125384"/>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FFFF"/>
                </a:solidFill>
              </a:rPr>
              <a:t>3. </a:t>
            </a:r>
            <a:r>
              <a:rPr lang="en-CA" sz="1100" dirty="0">
                <a:solidFill>
                  <a:schemeClr val="bg1"/>
                </a:solidFill>
              </a:rPr>
              <a:t>Maximize the value of your </a:t>
            </a:r>
            <a:r>
              <a:rPr lang="en-CA" sz="1100" dirty="0" smtClean="0">
                <a:solidFill>
                  <a:schemeClr val="bg1"/>
                </a:solidFill>
              </a:rPr>
              <a:t>skills map</a:t>
            </a:r>
            <a:endParaRPr lang="en-US" sz="1100" dirty="0">
              <a:solidFill>
                <a:schemeClr val="bg1"/>
              </a:solidFill>
            </a:endParaRPr>
          </a:p>
        </p:txBody>
      </p:sp>
      <p:sp>
        <p:nvSpPr>
          <p:cNvPr id="4" name="Title 3"/>
          <p:cNvSpPr>
            <a:spLocks noGrp="1"/>
          </p:cNvSpPr>
          <p:nvPr>
            <p:ph type="title"/>
          </p:nvPr>
        </p:nvSpPr>
        <p:spPr/>
        <p:txBody>
          <a:bodyPr/>
          <a:lstStyle/>
          <a:p>
            <a:r>
              <a:rPr lang="en-US" dirty="0"/>
              <a:t>Blueprint title – project overview (three phases</a:t>
            </a:r>
            <a:r>
              <a:rPr lang="en-US" dirty="0" smtClean="0"/>
              <a:t>)</a:t>
            </a:r>
            <a:endParaRPr lang="en-CA" dirty="0"/>
          </a:p>
        </p:txBody>
      </p:sp>
    </p:spTree>
    <p:extLst>
      <p:ext uri="{BB962C8B-B14F-4D97-AF65-F5344CB8AC3E}">
        <p14:creationId xmlns:p14="http://schemas.microsoft.com/office/powerpoint/2010/main" val="2371893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Table of contents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66956583"/>
              </p:ext>
            </p:extLst>
          </p:nvPr>
        </p:nvGraphicFramePr>
        <p:xfrm>
          <a:off x="355122" y="1444115"/>
          <a:ext cx="8350728" cy="4638622"/>
        </p:xfrm>
        <a:graphic>
          <a:graphicData uri="http://schemas.openxmlformats.org/drawingml/2006/table">
            <a:tbl>
              <a:tblPr firstRow="1" bandRow="1">
                <a:tableStyleId>{2D5ABB26-0587-4C30-8999-92F81FD0307C}</a:tableStyleId>
              </a:tblPr>
              <a:tblGrid>
                <a:gridCol w="8350728"/>
              </a:tblGrid>
              <a:tr h="291037">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400" dirty="0" smtClean="0">
                          <a:hlinkClick r:id="rId3" action="ppaction://hlinksldjump"/>
                        </a:rPr>
                        <a:t>Analyst Perspective</a:t>
                      </a:r>
                      <a:endParaRPr lang="en-US" sz="1400" dirty="0" smtClean="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r>
              <a:tr h="291037">
                <a:tc>
                  <a:txBody>
                    <a:bodyPr/>
                    <a:lstStyle/>
                    <a:p>
                      <a:pPr marL="0" indent="0">
                        <a:spcBef>
                          <a:spcPts val="300"/>
                        </a:spcBef>
                        <a:buNone/>
                      </a:pPr>
                      <a:r>
                        <a:rPr lang="en-US" sz="1400" dirty="0" smtClean="0">
                          <a:hlinkClick r:id="rId4" action="ppaction://hlinksldjump"/>
                        </a:rPr>
                        <a:t>Executive Summary</a:t>
                      </a:r>
                      <a:endParaRPr lang="en-US" sz="14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r>
              <a:tr h="338085">
                <a:tc>
                  <a:txBody>
                    <a:bodyPr/>
                    <a:lstStyle/>
                    <a:p>
                      <a:pPr marL="0" indent="0">
                        <a:spcBef>
                          <a:spcPts val="300"/>
                        </a:spcBef>
                        <a:buNone/>
                      </a:pPr>
                      <a:r>
                        <a:rPr lang="en-US" sz="1400" dirty="0" smtClean="0">
                          <a:hlinkClick r:id="rId5" action="ppaction://hlinksldjump"/>
                        </a:rPr>
                        <a:t>Project Overview</a:t>
                      </a:r>
                      <a:endParaRPr lang="en-US" sz="1400" dirty="0" smtClean="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r>
              <a:tr h="1383738">
                <a:tc>
                  <a:txBody>
                    <a:bodyPr/>
                    <a:lstStyle/>
                    <a:p>
                      <a:pPr marL="461963" indent="0">
                        <a:spcBef>
                          <a:spcPts val="300"/>
                        </a:spcBef>
                        <a:buNone/>
                      </a:pPr>
                      <a:r>
                        <a:rPr lang="en-CA" sz="1400" dirty="0" smtClean="0">
                          <a:hlinkClick r:id="" action="ppaction://noaction"/>
                        </a:rPr>
                        <a:t>Phase 1:  Identify Skills Needs for Your Future State Environment</a:t>
                      </a:r>
                      <a:endParaRPr lang="en-US" sz="1400" dirty="0" smtClean="0"/>
                    </a:p>
                    <a:p>
                      <a:pPr marL="1027113" marR="0" lvl="0" indent="0" algn="l" defTabSz="914400" rtl="0" eaLnBrk="1" fontAlgn="auto" latinLnBrk="0" hangingPunct="1">
                        <a:lnSpc>
                          <a:spcPct val="100000"/>
                        </a:lnSpc>
                        <a:spcBef>
                          <a:spcPts val="300"/>
                        </a:spcBef>
                        <a:spcAft>
                          <a:spcPts val="0"/>
                        </a:spcAft>
                        <a:buClrTx/>
                        <a:buSzTx/>
                        <a:buFontTx/>
                        <a:buNone/>
                        <a:tabLst/>
                        <a:defRPr/>
                      </a:pPr>
                      <a:r>
                        <a:rPr lang="en-US" sz="1400" dirty="0" smtClean="0"/>
                        <a:t>1.1: </a:t>
                      </a:r>
                      <a:r>
                        <a:rPr lang="en-CA" sz="1400" dirty="0" smtClean="0">
                          <a:solidFill>
                            <a:schemeClr val="tx1"/>
                          </a:solidFill>
                        </a:rPr>
                        <a:t>Identify the future state of your environment</a:t>
                      </a:r>
                      <a:endParaRPr lang="en-US" sz="1400" dirty="0" smtClean="0"/>
                    </a:p>
                    <a:p>
                      <a:pPr marL="1027113" marR="0" lvl="0" indent="0" algn="l" defTabSz="914400" rtl="0" eaLnBrk="1" fontAlgn="auto" latinLnBrk="0" hangingPunct="1">
                        <a:lnSpc>
                          <a:spcPct val="100000"/>
                        </a:lnSpc>
                        <a:spcBef>
                          <a:spcPts val="300"/>
                        </a:spcBef>
                        <a:spcAft>
                          <a:spcPts val="0"/>
                        </a:spcAft>
                        <a:buClrTx/>
                        <a:buSzTx/>
                        <a:buFontTx/>
                        <a:buNone/>
                        <a:tabLst/>
                        <a:defRPr/>
                      </a:pPr>
                      <a:r>
                        <a:rPr lang="en-US" sz="1400" dirty="0" smtClean="0"/>
                        <a:t>1.2: </a:t>
                      </a:r>
                      <a:r>
                        <a:rPr lang="en-CA" sz="1400" dirty="0" smtClean="0">
                          <a:solidFill>
                            <a:schemeClr val="tx1"/>
                          </a:solidFill>
                        </a:rPr>
                        <a:t>Identify skills gaps </a:t>
                      </a:r>
                    </a:p>
                    <a:p>
                      <a:pPr marL="1027113" marR="0" lvl="0" indent="0" algn="l" defTabSz="914400" rtl="0" eaLnBrk="1" fontAlgn="auto" latinLnBrk="0" hangingPunct="1">
                        <a:lnSpc>
                          <a:spcPct val="100000"/>
                        </a:lnSpc>
                        <a:spcBef>
                          <a:spcPts val="300"/>
                        </a:spcBef>
                        <a:spcAft>
                          <a:spcPts val="0"/>
                        </a:spcAft>
                        <a:buClrTx/>
                        <a:buSzTx/>
                        <a:buFontTx/>
                        <a:buNone/>
                        <a:tabLst/>
                        <a:defRPr/>
                      </a:pPr>
                      <a:endParaRPr lang="en-US" sz="1400" dirty="0" smtClean="0"/>
                    </a:p>
                    <a:p>
                      <a:pPr marL="461963" indent="0">
                        <a:spcBef>
                          <a:spcPts val="300"/>
                        </a:spcBef>
                        <a:buNone/>
                      </a:pPr>
                      <a:r>
                        <a:rPr lang="en-CA" sz="1400" dirty="0" smtClean="0">
                          <a:hlinkClick r:id="" action="ppaction://noaction"/>
                        </a:rPr>
                        <a:t>Phase 2: Acquire Needed Skills</a:t>
                      </a:r>
                      <a:endParaRPr lang="en-US" sz="1400" dirty="0" smtClean="0"/>
                    </a:p>
                    <a:p>
                      <a:pPr marL="1027113" marR="0" lvl="0" indent="0" algn="l" defTabSz="914400" rtl="0" eaLnBrk="1" fontAlgn="auto" latinLnBrk="0" hangingPunct="1">
                        <a:lnSpc>
                          <a:spcPct val="100000"/>
                        </a:lnSpc>
                        <a:spcBef>
                          <a:spcPts val="300"/>
                        </a:spcBef>
                        <a:spcAft>
                          <a:spcPts val="0"/>
                        </a:spcAft>
                        <a:buClrTx/>
                        <a:buSzTx/>
                        <a:buFontTx/>
                        <a:buNone/>
                        <a:tabLst/>
                        <a:defRPr/>
                      </a:pPr>
                      <a:r>
                        <a:rPr lang="en-US" sz="1400" dirty="0" smtClean="0"/>
                        <a:t>2.1: </a:t>
                      </a:r>
                      <a:r>
                        <a:rPr lang="en-CA" sz="1400" dirty="0" smtClean="0"/>
                        <a:t>Evaluate factors that impact skills decisions</a:t>
                      </a:r>
                      <a:endParaRPr lang="en-US" sz="1400" dirty="0" smtClean="0"/>
                    </a:p>
                    <a:p>
                      <a:pPr marL="1027113" marR="0" lvl="0" indent="0" algn="l" defTabSz="914400" rtl="0" eaLnBrk="1" fontAlgn="auto" latinLnBrk="0" hangingPunct="1">
                        <a:lnSpc>
                          <a:spcPct val="100000"/>
                        </a:lnSpc>
                        <a:spcBef>
                          <a:spcPts val="300"/>
                        </a:spcBef>
                        <a:spcAft>
                          <a:spcPts val="0"/>
                        </a:spcAft>
                        <a:buClrTx/>
                        <a:buSzTx/>
                        <a:buFontTx/>
                        <a:buNone/>
                        <a:tabLst/>
                        <a:defRPr/>
                      </a:pPr>
                      <a:r>
                        <a:rPr lang="en-US" sz="1400" dirty="0" smtClean="0"/>
                        <a:t>2.2: </a:t>
                      </a:r>
                      <a:r>
                        <a:rPr lang="en-CA" sz="1400" dirty="0" smtClean="0">
                          <a:solidFill>
                            <a:schemeClr val="tx1"/>
                          </a:solidFill>
                        </a:rPr>
                        <a:t>Create your skills acquisition strategy</a:t>
                      </a:r>
                    </a:p>
                    <a:p>
                      <a:pPr marL="1027113" marR="0" lvl="0" indent="0" algn="l" defTabSz="914400" rtl="0" eaLnBrk="1" fontAlgn="auto" latinLnBrk="0" hangingPunct="1">
                        <a:lnSpc>
                          <a:spcPct val="100000"/>
                        </a:lnSpc>
                        <a:spcBef>
                          <a:spcPts val="300"/>
                        </a:spcBef>
                        <a:spcAft>
                          <a:spcPts val="0"/>
                        </a:spcAft>
                        <a:buClrTx/>
                        <a:buSzTx/>
                        <a:buFontTx/>
                        <a:buNone/>
                        <a:tabLst/>
                        <a:defRPr/>
                      </a:pPr>
                      <a:endParaRPr lang="en-US" sz="1400" dirty="0" smtClean="0"/>
                    </a:p>
                    <a:p>
                      <a:pPr marL="461963" indent="0">
                        <a:spcBef>
                          <a:spcPts val="300"/>
                        </a:spcBef>
                        <a:buNone/>
                      </a:pPr>
                      <a:r>
                        <a:rPr lang="en-CA" sz="1400" dirty="0" smtClean="0">
                          <a:hlinkClick r:id="" action="ppaction://noaction"/>
                        </a:rPr>
                        <a:t>Phase 3: Maximize the Value of Your Skills Map</a:t>
                      </a:r>
                      <a:endParaRPr lang="en-US" sz="1400" dirty="0" smtClean="0"/>
                    </a:p>
                    <a:p>
                      <a:pPr marL="1027113" marR="0" lvl="0" indent="0" algn="l" defTabSz="914400" rtl="0" eaLnBrk="1" fontAlgn="auto" latinLnBrk="0" hangingPunct="1">
                        <a:lnSpc>
                          <a:spcPct val="100000"/>
                        </a:lnSpc>
                        <a:spcBef>
                          <a:spcPts val="300"/>
                        </a:spcBef>
                        <a:spcAft>
                          <a:spcPts val="0"/>
                        </a:spcAft>
                        <a:buClrTx/>
                        <a:buSzTx/>
                        <a:buFontTx/>
                        <a:buNone/>
                        <a:tabLst/>
                        <a:defRPr/>
                      </a:pPr>
                      <a:r>
                        <a:rPr lang="en-US" sz="1400" dirty="0" smtClean="0"/>
                        <a:t>3.1: </a:t>
                      </a:r>
                      <a:r>
                        <a:rPr lang="en-CA" sz="1400" dirty="0" smtClean="0">
                          <a:solidFill>
                            <a:schemeClr val="tx1"/>
                          </a:solidFill>
                        </a:rPr>
                        <a:t>Communicate the need for new skills</a:t>
                      </a:r>
                      <a:endParaRPr lang="en-US" sz="1400" dirty="0" smtClean="0"/>
                    </a:p>
                    <a:p>
                      <a:pPr marL="1027113" marR="0" lvl="0" indent="0" algn="l" defTabSz="914400" rtl="0" eaLnBrk="1" fontAlgn="auto" latinLnBrk="0" hangingPunct="1">
                        <a:lnSpc>
                          <a:spcPct val="100000"/>
                        </a:lnSpc>
                        <a:spcBef>
                          <a:spcPts val="300"/>
                        </a:spcBef>
                        <a:spcAft>
                          <a:spcPts val="0"/>
                        </a:spcAft>
                        <a:buClrTx/>
                        <a:buSzTx/>
                        <a:buFontTx/>
                        <a:buNone/>
                        <a:tabLst/>
                        <a:defRPr/>
                      </a:pPr>
                      <a:r>
                        <a:rPr lang="en-US" sz="1400" dirty="0" smtClean="0"/>
                        <a:t>3.2: </a:t>
                      </a:r>
                      <a:r>
                        <a:rPr lang="en-CA" sz="1400" dirty="0" smtClean="0">
                          <a:solidFill>
                            <a:schemeClr val="tx1"/>
                          </a:solidFill>
                        </a:rPr>
                        <a:t>Leverage the skills map in other processes</a:t>
                      </a:r>
                    </a:p>
                    <a:p>
                      <a:pPr marL="1027113" marR="0" lvl="0" indent="0" algn="l" defTabSz="914400" rtl="0" eaLnBrk="1" fontAlgn="auto" latinLnBrk="0" hangingPunct="1">
                        <a:lnSpc>
                          <a:spcPct val="100000"/>
                        </a:lnSpc>
                        <a:spcBef>
                          <a:spcPts val="300"/>
                        </a:spcBef>
                        <a:spcAft>
                          <a:spcPts val="0"/>
                        </a:spcAft>
                        <a:buClrTx/>
                        <a:buSzTx/>
                        <a:buFontTx/>
                        <a:buNone/>
                        <a:tabLst/>
                        <a:defRPr/>
                      </a:pPr>
                      <a:endParaRPr lang="en-US" sz="1400" dirty="0" smtClean="0">
                        <a:solidFill>
                          <a:schemeClr val="tx1"/>
                        </a:solidFill>
                      </a:endParaRPr>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r>
              <a:tr h="291037">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400" dirty="0" smtClean="0">
                          <a:hlinkClick r:id="" action="ppaction://noaction"/>
                        </a:rPr>
                        <a:t>Summary and Conclusion</a:t>
                      </a:r>
                      <a:endParaRPr lang="en-US" sz="1400" dirty="0" smtClean="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r>
              <a:tr h="315277">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400" dirty="0" smtClean="0">
                          <a:hlinkClick r:id="" action="ppaction://noaction"/>
                        </a:rPr>
                        <a:t>Appendices</a:t>
                      </a:r>
                      <a:endParaRPr lang="en-US" sz="1400" dirty="0" smtClean="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22106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Workshop overview </a:t>
            </a:r>
            <a:endParaRPr lang="en-CA" dirty="0"/>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4259216654"/>
              </p:ext>
            </p:extLst>
          </p:nvPr>
        </p:nvGraphicFramePr>
        <p:xfrm>
          <a:off x="251519" y="1677687"/>
          <a:ext cx="8625781" cy="4504038"/>
        </p:xfrm>
        <a:graphic>
          <a:graphicData uri="http://schemas.openxmlformats.org/drawingml/2006/table">
            <a:tbl>
              <a:tblPr firstRow="1" bandRow="1">
                <a:tableStyleId>{5C22544A-7EE6-4342-B048-85BDC9FD1C3A}</a:tableStyleId>
              </a:tblPr>
              <a:tblGrid>
                <a:gridCol w="325131"/>
                <a:gridCol w="1660130"/>
                <a:gridCol w="1660130"/>
                <a:gridCol w="1660130"/>
                <a:gridCol w="1660130"/>
                <a:gridCol w="1660130"/>
              </a:tblGrid>
              <a:tr h="283640">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Workshop</a:t>
                      </a:r>
                      <a:r>
                        <a:rPr lang="en-CA" sz="1200" b="1" baseline="0" dirty="0" smtClean="0">
                          <a:solidFill>
                            <a:schemeClr val="bg1"/>
                          </a:solidFill>
                        </a:rPr>
                        <a:t> Prep</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2753548">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baseline="0" dirty="0" smtClean="0">
                          <a:solidFill>
                            <a:schemeClr val="tx1"/>
                          </a:solidFill>
                        </a:rPr>
                        <a:t>Set workshop scope</a:t>
                      </a:r>
                    </a:p>
                    <a:p>
                      <a:pPr marL="171450" indent="-171450" algn="l">
                        <a:spcAft>
                          <a:spcPts val="0"/>
                        </a:spcAft>
                        <a:buFont typeface="Arial" panose="020B0604020202020204" pitchFamily="34" charset="0"/>
                        <a:buChar char="•"/>
                      </a:pPr>
                      <a:r>
                        <a:rPr lang="en-CA" sz="1000" b="0" dirty="0" smtClean="0">
                          <a:solidFill>
                            <a:schemeClr val="tx1"/>
                          </a:solidFill>
                        </a:rPr>
                        <a:t>Review</a:t>
                      </a:r>
                      <a:r>
                        <a:rPr lang="en-CA" sz="1000" b="0" baseline="0" dirty="0" smtClean="0">
                          <a:solidFill>
                            <a:schemeClr val="tx1"/>
                          </a:solidFill>
                        </a:rPr>
                        <a:t> initiatives, changes, and projects to be included in workshop.</a:t>
                      </a:r>
                    </a:p>
                    <a:p>
                      <a:pPr marL="171450" indent="-171450" algn="l">
                        <a:spcAft>
                          <a:spcPts val="0"/>
                        </a:spcAft>
                        <a:buFont typeface="Arial" panose="020B0604020202020204" pitchFamily="34" charset="0"/>
                        <a:buChar char="•"/>
                      </a:pPr>
                      <a:r>
                        <a:rPr lang="en-CA" sz="1000" b="0" baseline="0" dirty="0" smtClean="0">
                          <a:solidFill>
                            <a:schemeClr val="tx1"/>
                          </a:solidFill>
                        </a:rPr>
                        <a:t>Review your infrastructure roadmap, cloud strategy, and existing skills inventory and role descriptions with facilitation team.</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Review</a:t>
                      </a:r>
                      <a:r>
                        <a:rPr lang="en-CA" sz="1000" b="1" baseline="0" dirty="0" smtClean="0">
                          <a:solidFill>
                            <a:schemeClr val="tx1"/>
                          </a:solidFill>
                        </a:rPr>
                        <a:t> initiatives and skills-related risks</a:t>
                      </a:r>
                      <a:endParaRPr lang="en-CA" sz="1000" b="1" dirty="0" smtClean="0">
                        <a:solidFill>
                          <a:schemeClr val="tx1"/>
                        </a:solidFill>
                      </a:endParaRPr>
                    </a:p>
                    <a:p>
                      <a:pPr marL="216000" indent="-457200">
                        <a:spcAft>
                          <a:spcPts val="0"/>
                        </a:spcAft>
                      </a:pPr>
                      <a:r>
                        <a:rPr lang="en-CA" sz="1000" b="1" dirty="0" smtClean="0">
                          <a:solidFill>
                            <a:schemeClr val="tx1"/>
                          </a:solidFill>
                        </a:rPr>
                        <a:t>1.1 </a:t>
                      </a:r>
                      <a:r>
                        <a:rPr lang="en-CA" sz="1000" b="0" dirty="0" smtClean="0">
                          <a:solidFill>
                            <a:schemeClr val="tx1"/>
                          </a:solidFill>
                        </a:rPr>
                        <a:t>Review the list of initiatives and</a:t>
                      </a:r>
                      <a:r>
                        <a:rPr lang="en-CA" sz="1000" b="0" baseline="0" dirty="0" smtClean="0">
                          <a:solidFill>
                            <a:schemeClr val="tx1"/>
                          </a:solidFill>
                        </a:rPr>
                        <a:t> projects with the group.</a:t>
                      </a:r>
                      <a:endParaRPr lang="en-CA" sz="1000" b="0" dirty="0" smtClean="0">
                        <a:solidFill>
                          <a:schemeClr val="tx1"/>
                        </a:solidFill>
                      </a:endParaRPr>
                    </a:p>
                    <a:p>
                      <a:pPr marL="216000" indent="-457200">
                        <a:spcAft>
                          <a:spcPts val="0"/>
                        </a:spcAft>
                      </a:pPr>
                      <a:r>
                        <a:rPr lang="en-CA" sz="1000" b="1" dirty="0" smtClean="0">
                          <a:solidFill>
                            <a:schemeClr val="tx1"/>
                          </a:solidFill>
                        </a:rPr>
                        <a:t>1.2 </a:t>
                      </a:r>
                      <a:r>
                        <a:rPr lang="en-CA" sz="1000" b="0" dirty="0" smtClean="0">
                          <a:solidFill>
                            <a:schemeClr val="tx1"/>
                          </a:solidFill>
                        </a:rPr>
                        <a:t>Identify </a:t>
                      </a:r>
                      <a:r>
                        <a:rPr lang="en-CA" sz="1000" b="0" baseline="0" dirty="0" smtClean="0">
                          <a:solidFill>
                            <a:schemeClr val="tx1"/>
                          </a:solidFill>
                        </a:rPr>
                        <a:t>how key support, operational, and deployment processes will change through planned initiatives.</a:t>
                      </a:r>
                    </a:p>
                    <a:p>
                      <a:pPr marL="216000" indent="-457200">
                        <a:spcAft>
                          <a:spcPts val="0"/>
                        </a:spcAft>
                      </a:pPr>
                      <a:r>
                        <a:rPr lang="en-CA" sz="1000" b="1" baseline="0" dirty="0" smtClean="0">
                          <a:solidFill>
                            <a:schemeClr val="tx1"/>
                          </a:solidFill>
                        </a:rPr>
                        <a:t>1.3 </a:t>
                      </a:r>
                      <a:r>
                        <a:rPr lang="en-CA" sz="1000" b="0" baseline="0" dirty="0" smtClean="0">
                          <a:solidFill>
                            <a:schemeClr val="tx1"/>
                          </a:solidFill>
                        </a:rPr>
                        <a:t>Identify skills-related risks and pain points.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Identify needed skills and roles</a:t>
                      </a:r>
                      <a:endParaRPr lang="en-CA" sz="1000" b="1" baseline="0" dirty="0" smtClean="0">
                        <a:solidFill>
                          <a:schemeClr val="tx1"/>
                        </a:solidFill>
                      </a:endParaRPr>
                    </a:p>
                    <a:p>
                      <a:pPr marL="216000" indent="-457200">
                        <a:spcAft>
                          <a:spcPts val="0"/>
                        </a:spcAft>
                      </a:pPr>
                      <a:r>
                        <a:rPr lang="en-CA" sz="1000" b="1" dirty="0" smtClean="0">
                          <a:solidFill>
                            <a:schemeClr val="tx1"/>
                          </a:solidFill>
                        </a:rPr>
                        <a:t>2.1</a:t>
                      </a:r>
                      <a:r>
                        <a:rPr lang="en-CA" sz="1000" b="0" dirty="0" smtClean="0">
                          <a:solidFill>
                            <a:schemeClr val="tx1"/>
                          </a:solidFill>
                        </a:rPr>
                        <a:t> Identify </a:t>
                      </a:r>
                      <a:r>
                        <a:rPr lang="en-CA" sz="1000" b="0" baseline="0" dirty="0" smtClean="0">
                          <a:solidFill>
                            <a:schemeClr val="tx1"/>
                          </a:solidFill>
                        </a:rPr>
                        <a:t>skills required to support the new environment.</a:t>
                      </a:r>
                    </a:p>
                    <a:p>
                      <a:pPr marL="216000" indent="-457200">
                        <a:spcAft>
                          <a:spcPts val="0"/>
                        </a:spcAft>
                      </a:pPr>
                      <a:r>
                        <a:rPr lang="en-CA" sz="1000" b="1" dirty="0" smtClean="0">
                          <a:solidFill>
                            <a:schemeClr val="tx1"/>
                          </a:solidFill>
                        </a:rPr>
                        <a:t>2.2</a:t>
                      </a:r>
                      <a:r>
                        <a:rPr lang="en-CA" sz="1000" b="0" dirty="0" smtClean="0">
                          <a:solidFill>
                            <a:schemeClr val="tx1"/>
                          </a:solidFill>
                        </a:rPr>
                        <a:t> Map required</a:t>
                      </a:r>
                      <a:r>
                        <a:rPr lang="en-CA" sz="1000" b="0" baseline="0" dirty="0" smtClean="0">
                          <a:solidFill>
                            <a:schemeClr val="tx1"/>
                          </a:solidFill>
                        </a:rPr>
                        <a:t> skills to roles</a:t>
                      </a:r>
                      <a:r>
                        <a:rPr lang="en-CA" sz="1000" b="0" dirty="0" smtClean="0">
                          <a:solidFill>
                            <a:schemeClr val="tx1"/>
                          </a:solidFill>
                        </a:rPr>
                        <a:t>.</a:t>
                      </a:r>
                    </a:p>
                    <a:p>
                      <a:pPr marL="216000" indent="-457200">
                        <a:spcAft>
                          <a:spcPts val="0"/>
                        </a:spcAft>
                      </a:pPr>
                      <a:r>
                        <a:rPr lang="en-CA" sz="1000" b="1" dirty="0" smtClean="0">
                          <a:solidFill>
                            <a:schemeClr val="tx1"/>
                          </a:solidFill>
                        </a:rPr>
                        <a:t>2.3</a:t>
                      </a:r>
                      <a:r>
                        <a:rPr lang="en-CA" sz="1000" b="0" dirty="0" smtClean="0">
                          <a:solidFill>
                            <a:schemeClr val="tx1"/>
                          </a:solidFill>
                        </a:rPr>
                        <a:t> Identify skills</a:t>
                      </a:r>
                      <a:r>
                        <a:rPr lang="en-CA" sz="1000" b="0" baseline="0" dirty="0" smtClean="0">
                          <a:solidFill>
                            <a:schemeClr val="tx1"/>
                          </a:solidFill>
                        </a:rPr>
                        <a:t> gaps.</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Create a plan to acquire needed skills</a:t>
                      </a:r>
                    </a:p>
                    <a:p>
                      <a:pPr marL="216000" indent="-457200">
                        <a:spcAft>
                          <a:spcPts val="0"/>
                        </a:spcAft>
                      </a:pPr>
                      <a:r>
                        <a:rPr lang="en-CA" sz="1000" b="1" dirty="0" smtClean="0">
                          <a:solidFill>
                            <a:schemeClr val="tx1"/>
                          </a:solidFill>
                        </a:rPr>
                        <a:t>3.1 </a:t>
                      </a:r>
                      <a:r>
                        <a:rPr lang="en-CA" sz="1000" b="0" dirty="0" smtClean="0">
                          <a:solidFill>
                            <a:schemeClr val="tx1"/>
                          </a:solidFill>
                        </a:rPr>
                        <a:t>Modify impact scoring scale for</a:t>
                      </a:r>
                      <a:r>
                        <a:rPr lang="en-CA" sz="1000" b="0" baseline="0" dirty="0" smtClean="0">
                          <a:solidFill>
                            <a:schemeClr val="tx1"/>
                          </a:solidFill>
                        </a:rPr>
                        <a:t> key skills decision factors</a:t>
                      </a:r>
                      <a:r>
                        <a:rPr lang="en-CA" sz="1000" b="0" dirty="0" smtClean="0">
                          <a:solidFill>
                            <a:schemeClr val="tx1"/>
                          </a:solidFill>
                        </a:rPr>
                        <a:t>. </a:t>
                      </a:r>
                    </a:p>
                    <a:p>
                      <a:pPr marL="216000" indent="-457200">
                        <a:spcAft>
                          <a:spcPts val="0"/>
                        </a:spcAft>
                      </a:pPr>
                      <a:r>
                        <a:rPr lang="en-CA" sz="1000" b="1" dirty="0" smtClean="0">
                          <a:solidFill>
                            <a:schemeClr val="tx1"/>
                          </a:solidFill>
                        </a:rPr>
                        <a:t>3.2 </a:t>
                      </a:r>
                      <a:r>
                        <a:rPr lang="en-CA" sz="1000" b="0" dirty="0" smtClean="0">
                          <a:solidFill>
                            <a:schemeClr val="tx1"/>
                          </a:solidFill>
                        </a:rPr>
                        <a:t>Apply impact</a:t>
                      </a:r>
                      <a:r>
                        <a:rPr lang="en-CA" sz="1000" b="0" baseline="0" dirty="0" smtClean="0">
                          <a:solidFill>
                            <a:schemeClr val="tx1"/>
                          </a:solidFill>
                        </a:rPr>
                        <a:t> scoring scales to needed skills</a:t>
                      </a:r>
                      <a:r>
                        <a:rPr lang="en-CA" sz="1000" b="0" dirty="0" smtClean="0">
                          <a:solidFill>
                            <a:schemeClr val="tx1"/>
                          </a:solidFill>
                        </a:rPr>
                        <a:t>.</a:t>
                      </a:r>
                    </a:p>
                    <a:p>
                      <a:pPr marL="216000" indent="-457200">
                        <a:spcAft>
                          <a:spcPts val="0"/>
                        </a:spcAft>
                      </a:pPr>
                      <a:r>
                        <a:rPr lang="en-CA" sz="1000" b="1" dirty="0" smtClean="0">
                          <a:solidFill>
                            <a:schemeClr val="tx1"/>
                          </a:solidFill>
                        </a:rPr>
                        <a:t>3.3</a:t>
                      </a:r>
                      <a:r>
                        <a:rPr lang="en-CA" sz="1000" b="0" dirty="0" smtClean="0">
                          <a:solidFill>
                            <a:schemeClr val="tx1"/>
                          </a:solidFill>
                        </a:rPr>
                        <a:t> Decide</a:t>
                      </a:r>
                      <a:r>
                        <a:rPr lang="en-CA" sz="1000" b="0" baseline="0" dirty="0" smtClean="0">
                          <a:solidFill>
                            <a:schemeClr val="tx1"/>
                          </a:solidFill>
                        </a:rPr>
                        <a:t> whether to train, hire, contract, or outsource to acquire needed skills.</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Develop a communication plan </a:t>
                      </a:r>
                    </a:p>
                    <a:p>
                      <a:pPr marL="216000" indent="-457200">
                        <a:spcAft>
                          <a:spcPts val="0"/>
                        </a:spcAft>
                      </a:pPr>
                      <a:r>
                        <a:rPr lang="en-CA" sz="1000" b="1" dirty="0" smtClean="0">
                          <a:solidFill>
                            <a:schemeClr val="tx1"/>
                          </a:solidFill>
                        </a:rPr>
                        <a:t>4.1 </a:t>
                      </a:r>
                      <a:r>
                        <a:rPr lang="en-CA" sz="1000" b="0" dirty="0" smtClean="0">
                          <a:solidFill>
                            <a:schemeClr val="tx1"/>
                          </a:solidFill>
                        </a:rPr>
                        <a:t>Review skills decisions and decide how you will acquire skills in each role.</a:t>
                      </a:r>
                    </a:p>
                    <a:p>
                      <a:pPr marL="216000" indent="-457200">
                        <a:spcAft>
                          <a:spcPts val="0"/>
                        </a:spcAft>
                      </a:pPr>
                      <a:r>
                        <a:rPr lang="en-CA" sz="1000" b="1" dirty="0" smtClean="0">
                          <a:solidFill>
                            <a:schemeClr val="tx1"/>
                          </a:solidFill>
                        </a:rPr>
                        <a:t>4.2</a:t>
                      </a:r>
                      <a:r>
                        <a:rPr lang="en-CA" sz="1000" b="0" dirty="0" smtClean="0">
                          <a:solidFill>
                            <a:schemeClr val="tx1"/>
                          </a:solidFill>
                        </a:rPr>
                        <a:t> Update</a:t>
                      </a:r>
                      <a:r>
                        <a:rPr lang="en-CA" sz="1000" b="0" baseline="0" dirty="0" smtClean="0">
                          <a:solidFill>
                            <a:schemeClr val="tx1"/>
                          </a:solidFill>
                        </a:rPr>
                        <a:t> roles descriptions</a:t>
                      </a:r>
                      <a:r>
                        <a:rPr lang="en-CA" sz="1000" b="0" dirty="0" smtClean="0">
                          <a:solidFill>
                            <a:schemeClr val="tx1"/>
                          </a:solidFill>
                        </a:rPr>
                        <a:t>.</a:t>
                      </a:r>
                    </a:p>
                    <a:p>
                      <a:pPr marL="216000" indent="-457200">
                        <a:spcAft>
                          <a:spcPts val="0"/>
                        </a:spcAft>
                      </a:pPr>
                      <a:r>
                        <a:rPr lang="en-CA" sz="1000" b="1" dirty="0" smtClean="0">
                          <a:solidFill>
                            <a:schemeClr val="tx1"/>
                          </a:solidFill>
                        </a:rPr>
                        <a:t>4.3</a:t>
                      </a:r>
                      <a:r>
                        <a:rPr lang="en-CA" sz="1000" b="0" dirty="0" smtClean="0">
                          <a:solidFill>
                            <a:schemeClr val="tx1"/>
                          </a:solidFill>
                        </a:rPr>
                        <a:t> Create a change message.</a:t>
                      </a:r>
                    </a:p>
                    <a:p>
                      <a:pPr marL="216000" indent="-457200">
                        <a:spcAft>
                          <a:spcPts val="0"/>
                        </a:spcAft>
                      </a:pPr>
                      <a:r>
                        <a:rPr lang="en-CA" sz="1000" b="1" dirty="0" smtClean="0">
                          <a:solidFill>
                            <a:schemeClr val="tx1"/>
                          </a:solidFill>
                        </a:rPr>
                        <a:t>4.4</a:t>
                      </a:r>
                      <a:r>
                        <a:rPr lang="en-CA" sz="1000" b="1" baseline="0" dirty="0" smtClean="0">
                          <a:solidFill>
                            <a:schemeClr val="tx1"/>
                          </a:solidFill>
                        </a:rPr>
                        <a:t> </a:t>
                      </a:r>
                      <a:r>
                        <a:rPr lang="en-CA" sz="1000" b="0" baseline="0" dirty="0" smtClean="0">
                          <a:solidFill>
                            <a:schemeClr val="tx1"/>
                          </a:solidFill>
                        </a:rPr>
                        <a:t>Identify opportunities to leverage the skills map in other processes.</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466850">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b="0" i="0" baseline="0" dirty="0" smtClean="0">
                          <a:solidFill>
                            <a:schemeClr val="tx1"/>
                          </a:solidFill>
                        </a:rPr>
                        <a:t>Project scope and statement of work.</a:t>
                      </a:r>
                    </a:p>
                    <a:p>
                      <a:pPr marL="228600" indent="-228600">
                        <a:spcAft>
                          <a:spcPts val="0"/>
                        </a:spcAft>
                        <a:buClrTx/>
                        <a:buFont typeface="+mj-lt"/>
                        <a:buAutoNum type="arabicPeriod"/>
                      </a:pPr>
                      <a:endParaRPr lang="en-CA" sz="1000" b="0" i="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smtClean="0">
                          <a:solidFill>
                            <a:schemeClr val="tx1"/>
                          </a:solidFill>
                        </a:rPr>
                        <a:t>Future State Playbook</a:t>
                      </a: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IT/Cloud Architect Role Description</a:t>
                      </a:r>
                    </a:p>
                    <a:p>
                      <a:pPr marL="144000" indent="-144000">
                        <a:spcAft>
                          <a:spcPts val="0"/>
                        </a:spcAft>
                        <a:buClrTx/>
                        <a:buFont typeface="+mj-lt"/>
                        <a:buAutoNum type="arabicPeriod"/>
                      </a:pPr>
                      <a:r>
                        <a:rPr lang="en-CA" sz="1000" b="0" baseline="0" dirty="0" smtClean="0">
                          <a:solidFill>
                            <a:schemeClr val="tx1"/>
                          </a:solidFill>
                        </a:rPr>
                        <a:t>IT/Cloud Engineer Role Description</a:t>
                      </a:r>
                    </a:p>
                    <a:p>
                      <a:pPr marL="144000" indent="-144000">
                        <a:spcAft>
                          <a:spcPts val="0"/>
                        </a:spcAft>
                        <a:buClrTx/>
                        <a:buFont typeface="+mj-lt"/>
                        <a:buAutoNum type="arabicPeriod"/>
                      </a:pPr>
                      <a:r>
                        <a:rPr lang="en-CA" sz="1000" b="0" baseline="0" dirty="0" smtClean="0">
                          <a:solidFill>
                            <a:schemeClr val="tx1"/>
                          </a:solidFill>
                        </a:rPr>
                        <a:t>IT/Cloud Administrator Role Description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smtClean="0">
                          <a:solidFill>
                            <a:schemeClr val="tx1"/>
                          </a:solidFill>
                        </a:rPr>
                        <a:t>Technical Skills Map</a:t>
                      </a:r>
                      <a:endParaRPr lang="en-CA" sz="1000" b="0" baseline="0" dirty="0" smtClean="0">
                        <a:solidFill>
                          <a:schemeClr val="tx1"/>
                        </a:solidFill>
                      </a:endParaRPr>
                    </a:p>
                    <a:p>
                      <a:pPr marL="0" indent="0">
                        <a:spcAft>
                          <a:spcPts val="0"/>
                        </a:spcAft>
                        <a:buClrTx/>
                        <a:buFont typeface="+mj-lt"/>
                        <a:buNone/>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smtClean="0">
                          <a:solidFill>
                            <a:schemeClr val="tx1"/>
                          </a:solidFill>
                        </a:rPr>
                        <a:t>Technical Skills Map Communication Deck</a:t>
                      </a:r>
                      <a:endParaRPr lang="en-CA" sz="1000" b="0" baseline="0" dirty="0" smtClean="0">
                        <a:solidFill>
                          <a:schemeClr val="tx1"/>
                        </a:solidFill>
                      </a:endParaRPr>
                    </a:p>
                    <a:p>
                      <a:pPr marL="144000" indent="-144000">
                        <a:spcAft>
                          <a:spcPts val="0"/>
                        </a:spcAft>
                        <a:buClrTx/>
                        <a:buFont typeface="+mj-lt"/>
                        <a:buAutoNum type="arabicPeriod"/>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95879" y="2277594"/>
            <a:ext cx="6752244" cy="2862322"/>
          </a:xfrm>
          <a:prstGeom prst="rect">
            <a:avLst/>
          </a:prstGeom>
        </p:spPr>
        <p:txBody>
          <a:bodyPr wrap="square" rtlCol="0">
            <a:spAutoFit/>
          </a:bodyPr>
          <a:lstStyle/>
          <a:p>
            <a:pPr>
              <a:spcAft>
                <a:spcPts val="1800"/>
              </a:spcAft>
            </a:pPr>
            <a:r>
              <a:rPr lang="en-CA" sz="1500" i="1" dirty="0">
                <a:solidFill>
                  <a:schemeClr val="bg1"/>
                </a:solidFill>
                <a:latin typeface="+mj-lt"/>
              </a:rPr>
              <a:t>In the </a:t>
            </a:r>
            <a:r>
              <a:rPr lang="en-CA" sz="1500" i="1" dirty="0" smtClean="0">
                <a:solidFill>
                  <a:schemeClr val="bg1"/>
                </a:solidFill>
                <a:latin typeface="+mj-lt"/>
              </a:rPr>
              <a:t>waterfall </a:t>
            </a:r>
            <a:r>
              <a:rPr lang="en-CA" sz="1500" i="1" dirty="0">
                <a:solidFill>
                  <a:schemeClr val="bg1"/>
                </a:solidFill>
                <a:latin typeface="+mj-lt"/>
              </a:rPr>
              <a:t>model, roles </a:t>
            </a:r>
            <a:r>
              <a:rPr lang="en-CA" sz="1500" i="1" dirty="0" smtClean="0">
                <a:solidFill>
                  <a:schemeClr val="bg1"/>
                </a:solidFill>
                <a:latin typeface="+mj-lt"/>
              </a:rPr>
              <a:t>were built </a:t>
            </a:r>
            <a:r>
              <a:rPr lang="en-CA" sz="1500" i="1" dirty="0">
                <a:solidFill>
                  <a:schemeClr val="bg1"/>
                </a:solidFill>
                <a:latin typeface="+mj-lt"/>
              </a:rPr>
              <a:t>around a step-wise process </a:t>
            </a:r>
            <a:r>
              <a:rPr lang="en-CA" sz="1500" i="1" dirty="0" smtClean="0">
                <a:solidFill>
                  <a:schemeClr val="bg1"/>
                </a:solidFill>
                <a:latin typeface="+mj-lt"/>
              </a:rPr>
              <a:t>that took business </a:t>
            </a:r>
            <a:r>
              <a:rPr lang="en-CA" sz="1500" i="1" dirty="0">
                <a:solidFill>
                  <a:schemeClr val="bg1"/>
                </a:solidFill>
                <a:latin typeface="+mj-lt"/>
              </a:rPr>
              <a:t>requirements, </a:t>
            </a:r>
            <a:r>
              <a:rPr lang="en-CA" sz="1500" i="1" dirty="0" smtClean="0">
                <a:solidFill>
                  <a:schemeClr val="bg1"/>
                </a:solidFill>
                <a:latin typeface="+mj-lt"/>
              </a:rPr>
              <a:t>translated them into </a:t>
            </a:r>
            <a:r>
              <a:rPr lang="en-CA" sz="1500" i="1" dirty="0">
                <a:solidFill>
                  <a:schemeClr val="bg1"/>
                </a:solidFill>
                <a:latin typeface="+mj-lt"/>
              </a:rPr>
              <a:t>coded business functionality, and </a:t>
            </a:r>
            <a:r>
              <a:rPr lang="en-CA" sz="1500" i="1" dirty="0" smtClean="0">
                <a:solidFill>
                  <a:schemeClr val="bg1"/>
                </a:solidFill>
                <a:latin typeface="+mj-lt"/>
              </a:rPr>
              <a:t>directed </a:t>
            </a:r>
            <a:r>
              <a:rPr lang="en-CA" sz="1500" i="1" dirty="0">
                <a:solidFill>
                  <a:schemeClr val="bg1"/>
                </a:solidFill>
                <a:latin typeface="+mj-lt"/>
              </a:rPr>
              <a:t>various actors to deliver and support functionality.</a:t>
            </a:r>
          </a:p>
          <a:p>
            <a:pPr>
              <a:spcAft>
                <a:spcPts val="1800"/>
              </a:spcAft>
            </a:pPr>
            <a:r>
              <a:rPr lang="en-CA" sz="1500" i="1" dirty="0">
                <a:solidFill>
                  <a:schemeClr val="bg1"/>
                </a:solidFill>
                <a:latin typeface="+mj-lt"/>
              </a:rPr>
              <a:t>As organizations move towards continuous service provisioning and away from waterfall planning, traditional roles will fade away.</a:t>
            </a:r>
          </a:p>
          <a:p>
            <a:pPr>
              <a:spcAft>
                <a:spcPts val="1800"/>
              </a:spcAft>
            </a:pPr>
            <a:r>
              <a:rPr lang="en-CA" sz="1500" i="1" dirty="0" smtClean="0">
                <a:solidFill>
                  <a:schemeClr val="bg1"/>
                </a:solidFill>
                <a:latin typeface="+mj-lt"/>
              </a:rPr>
              <a:t>The Infra &amp; Ops roles </a:t>
            </a:r>
            <a:r>
              <a:rPr lang="en-CA" sz="1500" i="1" dirty="0">
                <a:solidFill>
                  <a:schemeClr val="bg1"/>
                </a:solidFill>
                <a:latin typeface="+mj-lt"/>
              </a:rPr>
              <a:t>of the future </a:t>
            </a:r>
            <a:r>
              <a:rPr lang="en-CA" sz="1500" i="1" dirty="0" smtClean="0">
                <a:solidFill>
                  <a:schemeClr val="bg1"/>
                </a:solidFill>
                <a:latin typeface="+mj-lt"/>
              </a:rPr>
              <a:t>are built </a:t>
            </a:r>
            <a:r>
              <a:rPr lang="en-CA" sz="1500" i="1" dirty="0">
                <a:solidFill>
                  <a:schemeClr val="bg1"/>
                </a:solidFill>
                <a:latin typeface="+mj-lt"/>
              </a:rPr>
              <a:t>around configuring, operating, and interoperating technology. </a:t>
            </a:r>
            <a:r>
              <a:rPr lang="en-CA" sz="1500" i="1" dirty="0" smtClean="0">
                <a:solidFill>
                  <a:schemeClr val="bg1"/>
                </a:solidFill>
                <a:latin typeface="+mj-lt"/>
              </a:rPr>
              <a:t>It is a strategic technical </a:t>
            </a:r>
            <a:r>
              <a:rPr lang="en-CA" sz="1500" i="1" dirty="0">
                <a:solidFill>
                  <a:schemeClr val="bg1"/>
                </a:solidFill>
                <a:latin typeface="+mj-lt"/>
              </a:rPr>
              <a:t>play, </a:t>
            </a:r>
            <a:r>
              <a:rPr lang="en-CA" sz="1500" i="1" dirty="0" smtClean="0">
                <a:solidFill>
                  <a:schemeClr val="bg1"/>
                </a:solidFill>
                <a:latin typeface="+mj-lt"/>
              </a:rPr>
              <a:t>supporting the fundamental integration of technology in every business process.</a:t>
            </a:r>
            <a:endParaRPr lang="en-CA" sz="1500" i="1" dirty="0">
              <a:solidFill>
                <a:schemeClr val="bg1"/>
              </a:solidFill>
              <a:latin typeface="+mj-lt"/>
            </a:endParaRPr>
          </a:p>
          <a:p>
            <a:pPr>
              <a:spcAft>
                <a:spcPts val="1800"/>
              </a:spcAft>
            </a:pPr>
            <a:r>
              <a:rPr lang="en-CA" sz="1500" i="1" dirty="0" smtClean="0">
                <a:solidFill>
                  <a:schemeClr val="bg1"/>
                </a:solidFill>
                <a:latin typeface="+mj-lt"/>
              </a:rPr>
              <a:t>It is your </a:t>
            </a:r>
            <a:r>
              <a:rPr lang="en-CA" sz="1500" i="1" dirty="0">
                <a:solidFill>
                  <a:schemeClr val="bg1"/>
                </a:solidFill>
                <a:latin typeface="+mj-lt"/>
              </a:rPr>
              <a:t>job to </a:t>
            </a:r>
            <a:r>
              <a:rPr lang="en-CA" sz="1500" i="1" dirty="0" smtClean="0">
                <a:solidFill>
                  <a:schemeClr val="bg1"/>
                </a:solidFill>
                <a:latin typeface="+mj-lt"/>
              </a:rPr>
              <a:t>acquire the </a:t>
            </a:r>
            <a:r>
              <a:rPr lang="en-CA" sz="1500" i="1" dirty="0">
                <a:solidFill>
                  <a:schemeClr val="bg1"/>
                </a:solidFill>
                <a:latin typeface="+mj-lt"/>
              </a:rPr>
              <a:t>right skills to support </a:t>
            </a:r>
            <a:r>
              <a:rPr lang="en-CA" sz="1500" i="1" dirty="0" smtClean="0">
                <a:solidFill>
                  <a:schemeClr val="bg1"/>
                </a:solidFill>
                <a:latin typeface="+mj-lt"/>
              </a:rPr>
              <a:t>new roles at </a:t>
            </a:r>
            <a:r>
              <a:rPr lang="en-CA" sz="1500" i="1" dirty="0">
                <a:solidFill>
                  <a:schemeClr val="bg1"/>
                </a:solidFill>
                <a:latin typeface="+mj-lt"/>
              </a:rPr>
              <a:t>the right time</a:t>
            </a:r>
            <a:r>
              <a:rPr lang="en-CA" sz="1500" i="1" dirty="0" smtClean="0">
                <a:solidFill>
                  <a:schemeClr val="bg1"/>
                </a:solidFill>
                <a:latin typeface="+mj-lt"/>
              </a:rPr>
              <a:t>.</a:t>
            </a:r>
            <a:endParaRPr lang="en-CA" sz="1500" b="1" i="1" dirty="0" smtClean="0">
              <a:solidFill>
                <a:schemeClr val="bg1"/>
              </a:solidFill>
              <a:latin typeface="+mj-lt"/>
            </a:endParaRPr>
          </a:p>
        </p:txBody>
      </p:sp>
      <p:sp>
        <p:nvSpPr>
          <p:cNvPr id="9" name="TextBox 8"/>
          <p:cNvSpPr txBox="1"/>
          <p:nvPr/>
        </p:nvSpPr>
        <p:spPr>
          <a:xfrm>
            <a:off x="3203042" y="5424862"/>
            <a:ext cx="4460917" cy="738664"/>
          </a:xfrm>
          <a:prstGeom prst="rect">
            <a:avLst/>
          </a:prstGeom>
        </p:spPr>
        <p:txBody>
          <a:bodyPr wrap="square" rtlCol="0">
            <a:spAutoFit/>
          </a:bodyPr>
          <a:lstStyle/>
          <a:p>
            <a:pPr algn="r"/>
            <a:r>
              <a:rPr lang="en-CA" sz="1400" b="1" i="1" dirty="0" smtClean="0">
                <a:solidFill>
                  <a:schemeClr val="bg1"/>
                </a:solidFill>
              </a:rPr>
              <a:t>Darin Stahl,</a:t>
            </a:r>
          </a:p>
          <a:p>
            <a:pPr algn="r"/>
            <a:r>
              <a:rPr lang="en-CA" sz="1400" i="1" dirty="0" smtClean="0">
                <a:solidFill>
                  <a:schemeClr val="bg1"/>
                </a:solidFill>
              </a:rPr>
              <a:t>Senior Director, Infrastructure &amp; Operations Practice </a:t>
            </a:r>
            <a:br>
              <a:rPr lang="en-CA" sz="1400" i="1" dirty="0" smtClean="0">
                <a:solidFill>
                  <a:schemeClr val="bg1"/>
                </a:solidFill>
              </a:rPr>
            </a:br>
            <a:r>
              <a:rPr lang="en-CA" sz="1400" i="1" dirty="0" smtClean="0">
                <a:solidFill>
                  <a:schemeClr val="bg1"/>
                </a:solidFill>
              </a:rPr>
              <a:t>Info-Tech Research Group</a:t>
            </a:r>
          </a:p>
        </p:txBody>
      </p:sp>
      <p:sp>
        <p:nvSpPr>
          <p:cNvPr id="10" name="TextBox 9"/>
          <p:cNvSpPr txBox="1"/>
          <p:nvPr/>
        </p:nvSpPr>
        <p:spPr>
          <a:xfrm>
            <a:off x="545852" y="1654094"/>
            <a:ext cx="7118107" cy="338554"/>
          </a:xfrm>
          <a:prstGeom prst="rect">
            <a:avLst/>
          </a:prstGeom>
        </p:spPr>
        <p:txBody>
          <a:bodyPr wrap="square" rtlCol="0">
            <a:spAutoFit/>
          </a:bodyPr>
          <a:lstStyle/>
          <a:p>
            <a:r>
              <a:rPr lang="en-CA" sz="1600" b="1" dirty="0" smtClean="0">
                <a:solidFill>
                  <a:schemeClr val="bg1"/>
                </a:solidFill>
              </a:rPr>
              <a:t>The future of Infrastructure &amp; Operations is technical.</a:t>
            </a:r>
            <a:endParaRPr lang="en-CA" sz="1600" b="1" dirty="0">
              <a:solidFill>
                <a:schemeClr val="bg1"/>
              </a:solidFill>
            </a:endParaRPr>
          </a:p>
        </p:txBody>
      </p:sp>
      <p:sp>
        <p:nvSpPr>
          <p:cNvPr id="11" name="Rectangle 10"/>
          <p:cNvSpPr/>
          <p:nvPr/>
        </p:nvSpPr>
        <p:spPr>
          <a:xfrm>
            <a:off x="1" y="356594"/>
            <a:ext cx="9143999"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8"/>
          <p:cNvPicPr>
            <a:picLocks noChangeAspect="1"/>
          </p:cNvPicPr>
          <p:nvPr/>
        </p:nvPicPr>
        <p:blipFill>
          <a:blip r:embed="rId2"/>
          <a:stretch>
            <a:fillRect/>
          </a:stretch>
        </p:blipFill>
        <p:spPr>
          <a:xfrm>
            <a:off x="545852" y="2078839"/>
            <a:ext cx="693419" cy="501622"/>
          </a:xfrm>
          <a:prstGeom prst="rect">
            <a:avLst/>
          </a:prstGeom>
        </p:spPr>
      </p:pic>
      <p:pic>
        <p:nvPicPr>
          <p:cNvPr id="15" name="Picture 109"/>
          <p:cNvPicPr>
            <a:picLocks noChangeAspect="1"/>
          </p:cNvPicPr>
          <p:nvPr/>
        </p:nvPicPr>
        <p:blipFill>
          <a:blip r:embed="rId3"/>
          <a:stretch>
            <a:fillRect/>
          </a:stretch>
        </p:blipFill>
        <p:spPr>
          <a:xfrm>
            <a:off x="7948123" y="4666678"/>
            <a:ext cx="674751" cy="615711"/>
          </a:xfrm>
          <a:prstGeom prst="rect">
            <a:avLst/>
          </a:prstGeom>
        </p:spPr>
      </p:pic>
    </p:spTree>
    <p:extLst>
      <p:ext uri="{BB962C8B-B14F-4D97-AF65-F5344CB8AC3E}">
        <p14:creationId xmlns:p14="http://schemas.microsoft.com/office/powerpoint/2010/main" val="227367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p:txBody>
          <a:bodyPr/>
          <a:lstStyle/>
          <a:p>
            <a:r>
              <a:rPr lang="en-US" dirty="0" smtClean="0"/>
              <a:t> </a:t>
            </a:r>
            <a:r>
              <a:rPr lang="en-US" dirty="0"/>
              <a:t>Infrastructure &amp; Operations </a:t>
            </a:r>
            <a:r>
              <a:rPr lang="en-US" dirty="0" smtClean="0"/>
              <a:t>Leaders</a:t>
            </a:r>
            <a:endParaRPr lang="en-US" dirty="0"/>
          </a:p>
          <a:p>
            <a:r>
              <a:rPr lang="en-US" dirty="0" smtClean="0"/>
              <a:t> Chief Technology Officers </a:t>
            </a:r>
          </a:p>
          <a:p>
            <a:r>
              <a:rPr lang="en-US" dirty="0"/>
              <a:t> </a:t>
            </a:r>
            <a:r>
              <a:rPr lang="en-US" dirty="0" smtClean="0"/>
              <a:t>Chief Information Officers</a:t>
            </a:r>
          </a:p>
          <a:p>
            <a:pPr marL="0" indent="0">
              <a:buNone/>
            </a:pPr>
            <a:endParaRPr lang="en-US" dirty="0"/>
          </a:p>
        </p:txBody>
      </p:sp>
      <p:sp>
        <p:nvSpPr>
          <p:cNvPr id="14" name="Text Placeholder 13"/>
          <p:cNvSpPr>
            <a:spLocks noGrp="1"/>
          </p:cNvSpPr>
          <p:nvPr>
            <p:ph type="body" sz="quarter" idx="26"/>
          </p:nvPr>
        </p:nvSpPr>
        <p:spPr/>
        <p:txBody>
          <a:bodyPr/>
          <a:lstStyle/>
          <a:p>
            <a:pPr marL="216000" indent="-216000"/>
            <a:r>
              <a:rPr lang="en-US" dirty="0" smtClean="0"/>
              <a:t>Plan </a:t>
            </a:r>
            <a:r>
              <a:rPr lang="en-US" dirty="0"/>
              <a:t>to acquire technical skills needed to support your organization in a future state.</a:t>
            </a:r>
          </a:p>
          <a:p>
            <a:pPr marL="216000" indent="-216000"/>
            <a:r>
              <a:rPr lang="en-US" dirty="0" smtClean="0"/>
              <a:t>Develop </a:t>
            </a:r>
            <a:r>
              <a:rPr lang="en-US" dirty="0"/>
              <a:t>roles that leverage these skills.</a:t>
            </a:r>
          </a:p>
        </p:txBody>
      </p:sp>
      <p:sp>
        <p:nvSpPr>
          <p:cNvPr id="15" name="Text Placeholder 14"/>
          <p:cNvSpPr>
            <a:spLocks noGrp="1"/>
          </p:cNvSpPr>
          <p:nvPr>
            <p:ph type="body" sz="quarter" idx="27"/>
          </p:nvPr>
        </p:nvSpPr>
        <p:spPr/>
        <p:txBody>
          <a:bodyPr/>
          <a:lstStyle/>
          <a:p>
            <a:r>
              <a:rPr lang="en-US" dirty="0" smtClean="0"/>
              <a:t> Infrastructure &amp; Operations Line Managers</a:t>
            </a:r>
          </a:p>
          <a:p>
            <a:r>
              <a:rPr lang="en-US" dirty="0" smtClean="0"/>
              <a:t> Chief Human Resources Officers</a:t>
            </a:r>
          </a:p>
          <a:p>
            <a:r>
              <a:rPr lang="en-US" dirty="0"/>
              <a:t> </a:t>
            </a:r>
            <a:r>
              <a:rPr lang="en-US" dirty="0" smtClean="0"/>
              <a:t>Infrastructure &amp; Operations Staff</a:t>
            </a:r>
            <a:endParaRPr lang="en-US" dirty="0"/>
          </a:p>
        </p:txBody>
      </p:sp>
      <p:sp>
        <p:nvSpPr>
          <p:cNvPr id="16" name="Text Placeholder 15"/>
          <p:cNvSpPr>
            <a:spLocks noGrp="1"/>
          </p:cNvSpPr>
          <p:nvPr>
            <p:ph type="body" sz="quarter" idx="28"/>
          </p:nvPr>
        </p:nvSpPr>
        <p:spPr/>
        <p:txBody>
          <a:bodyPr/>
          <a:lstStyle/>
          <a:p>
            <a:pPr marL="216000" indent="-216000"/>
            <a:r>
              <a:rPr lang="en-US" dirty="0" smtClean="0"/>
              <a:t>Understand how a changing technology environment will change Infrastructure &amp; Operations roles.</a:t>
            </a:r>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7" y="1535364"/>
            <a:ext cx="4824337" cy="931611"/>
          </a:xfrm>
        </p:spPr>
        <p:txBody>
          <a:bodyPr/>
          <a:lstStyle/>
          <a:p>
            <a:r>
              <a:rPr lang="en-US" dirty="0" smtClean="0"/>
              <a:t>Infrastructure &amp; operations (I&amp;O) is changing rapidly. It’s a constant challenge to find the right skills to support the next new technology, while at the same time maintaining the skills in house that allow you to support your existing platforms.</a:t>
            </a:r>
            <a:endParaRPr lang="en-US" dirty="0"/>
          </a:p>
        </p:txBody>
      </p:sp>
      <p:sp>
        <p:nvSpPr>
          <p:cNvPr id="4" name="Text Placeholder 3"/>
          <p:cNvSpPr>
            <a:spLocks noGrp="1"/>
          </p:cNvSpPr>
          <p:nvPr>
            <p:ph type="body" sz="quarter" idx="11"/>
          </p:nvPr>
        </p:nvSpPr>
        <p:spPr/>
        <p:txBody>
          <a:bodyPr/>
          <a:lstStyle/>
          <a:p>
            <a:r>
              <a:rPr lang="en-CA" dirty="0" smtClean="0"/>
              <a:t>A lack of clarity around required skills makes finding the right skills difficult, and it’s </a:t>
            </a:r>
            <a:r>
              <a:rPr lang="en-US" dirty="0" smtClean="0"/>
              <a:t>not clear whether you should train, hire, contract, or outsource to address gaps.</a:t>
            </a:r>
          </a:p>
          <a:p>
            <a:r>
              <a:rPr lang="en-US" dirty="0" smtClean="0"/>
              <a:t>You need to keep up with changes and new strategy while continuing to support your existing environment.</a:t>
            </a:r>
          </a:p>
        </p:txBody>
      </p:sp>
      <p:sp>
        <p:nvSpPr>
          <p:cNvPr id="5" name="Text Placeholder 4"/>
          <p:cNvSpPr>
            <a:spLocks noGrp="1"/>
          </p:cNvSpPr>
          <p:nvPr>
            <p:ph type="body" sz="quarter" idx="12"/>
          </p:nvPr>
        </p:nvSpPr>
        <p:spPr>
          <a:xfrm>
            <a:off x="255868" y="4512653"/>
            <a:ext cx="8623607" cy="1674787"/>
          </a:xfrm>
        </p:spPr>
        <p:txBody>
          <a:bodyPr/>
          <a:lstStyle/>
          <a:p>
            <a:r>
              <a:rPr lang="en-US" dirty="0" smtClean="0">
                <a:solidFill>
                  <a:srgbClr val="333333"/>
                </a:solidFill>
              </a:rPr>
              <a:t>Actively plan </a:t>
            </a:r>
            <a:r>
              <a:rPr lang="en-US" dirty="0">
                <a:solidFill>
                  <a:srgbClr val="333333"/>
                </a:solidFill>
              </a:rPr>
              <a:t>to acquire needed skills in order to rapidly enable and integrate new business demands </a:t>
            </a:r>
            <a:r>
              <a:rPr lang="en-US" dirty="0"/>
              <a:t>while still managing </a:t>
            </a:r>
            <a:r>
              <a:rPr lang="en-US" dirty="0">
                <a:solidFill>
                  <a:srgbClr val="333333"/>
                </a:solidFill>
              </a:rPr>
              <a:t>legacy workloads. </a:t>
            </a:r>
            <a:endParaRPr lang="en-CA" dirty="0"/>
          </a:p>
          <a:p>
            <a:r>
              <a:rPr lang="en-US" dirty="0" smtClean="0"/>
              <a:t>Begin by identifying your future state. Identify </a:t>
            </a:r>
            <a:r>
              <a:rPr lang="en-CA" dirty="0" smtClean="0"/>
              <a:t>needed </a:t>
            </a:r>
            <a:r>
              <a:rPr lang="en-CA" dirty="0"/>
              <a:t>skills in the organization to support </a:t>
            </a:r>
            <a:r>
              <a:rPr lang="en-CA" dirty="0" smtClean="0"/>
              <a:t>planned projects </a:t>
            </a:r>
            <a:r>
              <a:rPr lang="en-CA" dirty="0"/>
              <a:t>and initiatives, and to mitigate </a:t>
            </a:r>
            <a:r>
              <a:rPr lang="en-CA" dirty="0" smtClean="0"/>
              <a:t>skills-related risks</a:t>
            </a:r>
            <a:r>
              <a:rPr lang="en-CA" dirty="0"/>
              <a:t>.</a:t>
            </a:r>
          </a:p>
          <a:p>
            <a:pPr lvl="0"/>
            <a:r>
              <a:rPr lang="en-US" dirty="0"/>
              <a:t>Leverage your infrastructure roadmap and cloud strategy to identify needed skills in your future state environment</a:t>
            </a:r>
            <a:r>
              <a:rPr lang="en-US" dirty="0" smtClean="0"/>
              <a:t>.</a:t>
            </a:r>
          </a:p>
          <a:p>
            <a:pPr lvl="0"/>
            <a:r>
              <a:rPr lang="en-US" dirty="0" smtClean="0"/>
              <a:t>Decide how you’ll acquire needed skills based on the characteristics of need for each skill.</a:t>
            </a:r>
            <a:endParaRPr lang="en-CA" dirty="0"/>
          </a:p>
          <a:p>
            <a:r>
              <a:rPr lang="en-US" dirty="0" smtClean="0"/>
              <a:t>Communicate the change and create a plan of action for the skills transformation.</a:t>
            </a:r>
          </a:p>
        </p:txBody>
      </p:sp>
      <p:sp>
        <p:nvSpPr>
          <p:cNvPr id="6" name="Text Placeholder 5"/>
          <p:cNvSpPr>
            <a:spLocks noGrp="1"/>
          </p:cNvSpPr>
          <p:nvPr>
            <p:ph type="body" sz="quarter" idx="13"/>
          </p:nvPr>
        </p:nvSpPr>
        <p:spPr>
          <a:xfrm>
            <a:off x="5425441" y="1543376"/>
            <a:ext cx="3368040" cy="2523241"/>
          </a:xfrm>
        </p:spPr>
        <p:txBody>
          <a:bodyPr/>
          <a:lstStyle/>
          <a:p>
            <a:pPr marL="228600" indent="-228600">
              <a:spcBef>
                <a:spcPts val="600"/>
              </a:spcBef>
              <a:spcAft>
                <a:spcPts val="600"/>
              </a:spcAft>
              <a:buSzPct val="100000"/>
              <a:buFont typeface="+mj-lt"/>
              <a:buAutoNum type="arabicPeriod"/>
            </a:pPr>
            <a:r>
              <a:rPr lang="en-US" b="1" dirty="0" smtClean="0"/>
              <a:t>Hybrid and consolidated infrastructure are the new normal,</a:t>
            </a:r>
            <a:r>
              <a:rPr lang="en-US" dirty="0" smtClean="0"/>
              <a:t> with data flows and services across multiple environments. </a:t>
            </a:r>
          </a:p>
          <a:p>
            <a:pPr marL="228600" indent="-228600">
              <a:spcBef>
                <a:spcPts val="600"/>
              </a:spcBef>
              <a:spcAft>
                <a:spcPts val="600"/>
              </a:spcAft>
              <a:buSzPct val="100000"/>
              <a:buFont typeface="+mj-lt"/>
              <a:buAutoNum type="arabicPeriod"/>
            </a:pPr>
            <a:r>
              <a:rPr lang="en-US" b="1" dirty="0" smtClean="0"/>
              <a:t>Enabling and integrating services for the business</a:t>
            </a:r>
            <a:r>
              <a:rPr lang="en-US" dirty="0" smtClean="0"/>
              <a:t> – in other words, acting as a service broker – requires technical competence at all levels of the Infra &amp; Ops organization.</a:t>
            </a:r>
          </a:p>
          <a:p>
            <a:pPr marL="228600" indent="-228600">
              <a:spcBef>
                <a:spcPts val="600"/>
              </a:spcBef>
              <a:spcAft>
                <a:spcPts val="600"/>
              </a:spcAft>
              <a:buSzPct val="100000"/>
              <a:buFont typeface="+mj-lt"/>
              <a:buAutoNum type="arabicPeriod"/>
            </a:pPr>
            <a:r>
              <a:rPr lang="en-US" b="1" dirty="0" smtClean="0">
                <a:solidFill>
                  <a:srgbClr val="333333"/>
                </a:solidFill>
              </a:rPr>
              <a:t>Take the strategic view </a:t>
            </a:r>
            <a:r>
              <a:rPr lang="en-US" dirty="0" smtClean="0">
                <a:solidFill>
                  <a:srgbClr val="333333"/>
                </a:solidFill>
              </a:rPr>
              <a:t>– looking only as far as the needs of the next project will lead to a constant skills shortage with no plan to </a:t>
            </a:r>
            <a:r>
              <a:rPr lang="en-US" dirty="0" smtClean="0"/>
              <a:t>for it to be addressed</a:t>
            </a:r>
            <a:r>
              <a:rPr lang="en-US" dirty="0" smtClean="0">
                <a:solidFill>
                  <a:srgbClr val="333333"/>
                </a:solidFill>
              </a:rPr>
              <a:t>.</a:t>
            </a:r>
            <a:endParaRPr lang="en-US" b="1" dirty="0" smtClean="0">
              <a:solidFill>
                <a:srgbClr val="333333"/>
              </a:solidFill>
            </a:endParaRPr>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Mounting </a:t>
            </a:r>
            <a:r>
              <a:rPr lang="en-CA" dirty="0" smtClean="0"/>
              <a:t>business and technological </a:t>
            </a:r>
            <a:r>
              <a:rPr lang="en-CA" dirty="0"/>
              <a:t>pressures are transforming the skills you need to manage your </a:t>
            </a:r>
            <a:r>
              <a:rPr lang="en-CA" dirty="0" smtClean="0"/>
              <a:t>environment</a:t>
            </a:r>
            <a:endParaRPr lang="en-CA" dirty="0"/>
          </a:p>
        </p:txBody>
      </p:sp>
      <p:sp>
        <p:nvSpPr>
          <p:cNvPr id="8" name="Isosceles Triangle 11"/>
          <p:cNvSpPr/>
          <p:nvPr/>
        </p:nvSpPr>
        <p:spPr>
          <a:xfrm>
            <a:off x="488775" y="2152253"/>
            <a:ext cx="1402775" cy="3984967"/>
          </a:xfrm>
          <a:prstGeom prst="triangle">
            <a:avLst>
              <a:gd name="adj" fmla="val 5148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13"/>
          <p:cNvSpPr/>
          <p:nvPr/>
        </p:nvSpPr>
        <p:spPr>
          <a:xfrm>
            <a:off x="450675" y="1693140"/>
            <a:ext cx="1512000" cy="45911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bg1"/>
                </a:solidFill>
              </a:rPr>
              <a:t>A VUCA </a:t>
            </a:r>
            <a:r>
              <a:rPr lang="en-CA" sz="1400" b="1" dirty="0" smtClean="0">
                <a:solidFill>
                  <a:schemeClr val="bg1"/>
                </a:solidFill>
              </a:rPr>
              <a:t>world</a:t>
            </a:r>
            <a:endParaRPr lang="en-CA" sz="1400" b="1" dirty="0">
              <a:solidFill>
                <a:schemeClr val="tx1"/>
              </a:solidFill>
            </a:endParaRPr>
          </a:p>
        </p:txBody>
      </p:sp>
      <p:sp>
        <p:nvSpPr>
          <p:cNvPr id="10" name="Rectangle 8"/>
          <p:cNvSpPr/>
          <p:nvPr/>
        </p:nvSpPr>
        <p:spPr>
          <a:xfrm>
            <a:off x="316079" y="3006389"/>
            <a:ext cx="1766454" cy="2428056"/>
          </a:xfrm>
          <a:prstGeom prst="rect">
            <a:avLst/>
          </a:prstGeom>
          <a:solidFill>
            <a:srgbClr val="DCDAC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CA" sz="1400" dirty="0" smtClean="0">
                <a:solidFill>
                  <a:schemeClr val="tx1"/>
                </a:solidFill>
              </a:rPr>
              <a:t>The skills required </a:t>
            </a:r>
            <a:r>
              <a:rPr lang="en-CA" sz="1400" dirty="0">
                <a:solidFill>
                  <a:schemeClr val="tx1"/>
                </a:solidFill>
              </a:rPr>
              <a:t>for organizational success will constantly change to adapt to a world that </a:t>
            </a:r>
            <a:r>
              <a:rPr lang="en-CA" sz="1400" dirty="0" smtClean="0">
                <a:solidFill>
                  <a:schemeClr val="tx1"/>
                </a:solidFill>
              </a:rPr>
              <a:t>is: </a:t>
            </a:r>
          </a:p>
          <a:p>
            <a:pPr marL="93663" indent="-93663">
              <a:buFont typeface="Arial" panose="020B0604020202020204" pitchFamily="34" charset="0"/>
              <a:buChar char="•"/>
            </a:pPr>
            <a:r>
              <a:rPr lang="en-CA" sz="1400" b="1" dirty="0" smtClean="0">
                <a:solidFill>
                  <a:schemeClr val="tx1"/>
                </a:solidFill>
              </a:rPr>
              <a:t>V</a:t>
            </a:r>
            <a:r>
              <a:rPr lang="en-CA" sz="1400" dirty="0" smtClean="0">
                <a:solidFill>
                  <a:schemeClr val="tx1"/>
                </a:solidFill>
              </a:rPr>
              <a:t>olatile</a:t>
            </a:r>
            <a:endParaRPr lang="en-CA" sz="1400" dirty="0"/>
          </a:p>
          <a:p>
            <a:pPr marL="93663" indent="-93663">
              <a:buFont typeface="Arial" panose="020B0604020202020204" pitchFamily="34" charset="0"/>
              <a:buChar char="•"/>
            </a:pPr>
            <a:r>
              <a:rPr lang="en-CA" sz="1400" b="1" dirty="0">
                <a:solidFill>
                  <a:schemeClr val="tx1"/>
                </a:solidFill>
              </a:rPr>
              <a:t>U</a:t>
            </a:r>
            <a:r>
              <a:rPr lang="en-CA" sz="1400" dirty="0">
                <a:solidFill>
                  <a:schemeClr val="tx1"/>
                </a:solidFill>
              </a:rPr>
              <a:t>ncertain</a:t>
            </a:r>
            <a:endParaRPr lang="en-CA" sz="1400" dirty="0"/>
          </a:p>
          <a:p>
            <a:pPr marL="93663" indent="-93663">
              <a:buFont typeface="Arial" panose="020B0604020202020204" pitchFamily="34" charset="0"/>
              <a:buChar char="•"/>
            </a:pPr>
            <a:r>
              <a:rPr lang="en-CA" sz="1400" b="1" dirty="0">
                <a:solidFill>
                  <a:schemeClr val="tx1"/>
                </a:solidFill>
              </a:rPr>
              <a:t>C</a:t>
            </a:r>
            <a:r>
              <a:rPr lang="en-CA" sz="1400" dirty="0">
                <a:solidFill>
                  <a:schemeClr val="tx1"/>
                </a:solidFill>
              </a:rPr>
              <a:t>omplex</a:t>
            </a:r>
            <a:endParaRPr lang="en-CA" sz="1400" dirty="0"/>
          </a:p>
          <a:p>
            <a:pPr indent="-93663">
              <a:spcAft>
                <a:spcPts val="600"/>
              </a:spcAft>
              <a:buFont typeface="Arial" panose="020B0604020202020204" pitchFamily="34" charset="0"/>
              <a:buChar char="•"/>
            </a:pPr>
            <a:r>
              <a:rPr lang="en-CA" sz="1400" b="1" dirty="0" smtClean="0">
                <a:solidFill>
                  <a:schemeClr val="tx1"/>
                </a:solidFill>
              </a:rPr>
              <a:t>A</a:t>
            </a:r>
            <a:r>
              <a:rPr lang="en-CA" sz="1400" dirty="0" smtClean="0">
                <a:solidFill>
                  <a:schemeClr val="tx1"/>
                </a:solidFill>
              </a:rPr>
              <a:t>mbiguous</a:t>
            </a:r>
            <a:endParaRPr lang="en-CA" sz="14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8386" y="4323424"/>
            <a:ext cx="618656" cy="583693"/>
          </a:xfrm>
          <a:prstGeom prst="rect">
            <a:avLst/>
          </a:prstGeom>
        </p:spPr>
      </p:pic>
      <p:sp>
        <p:nvSpPr>
          <p:cNvPr id="12" name="Right Arrow 11"/>
          <p:cNvSpPr/>
          <p:nvPr/>
        </p:nvSpPr>
        <p:spPr>
          <a:xfrm>
            <a:off x="2219384" y="1735597"/>
            <a:ext cx="961217" cy="449119"/>
          </a:xfrm>
          <a:prstGeom prst="rightArrow">
            <a:avLst/>
          </a:prstGeom>
          <a:solidFill>
            <a:srgbClr val="213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Rectangle 13"/>
          <p:cNvSpPr/>
          <p:nvPr/>
        </p:nvSpPr>
        <p:spPr>
          <a:xfrm>
            <a:off x="3425249" y="1636387"/>
            <a:ext cx="1751554" cy="64754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bg1"/>
                </a:solidFill>
              </a:rPr>
              <a:t>Increased rate of strategy shifts</a:t>
            </a:r>
            <a:endParaRPr lang="en-CA" sz="1400" b="1" dirty="0">
              <a:solidFill>
                <a:schemeClr val="tx1"/>
              </a:solidFill>
            </a:endParaRPr>
          </a:p>
        </p:txBody>
      </p:sp>
      <p:sp>
        <p:nvSpPr>
          <p:cNvPr id="62" name="Right Arrow 61"/>
          <p:cNvSpPr/>
          <p:nvPr/>
        </p:nvSpPr>
        <p:spPr>
          <a:xfrm>
            <a:off x="5421451" y="1735597"/>
            <a:ext cx="961217" cy="449119"/>
          </a:xfrm>
          <a:prstGeom prst="rightArrow">
            <a:avLst/>
          </a:prstGeom>
          <a:solidFill>
            <a:srgbClr val="213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Rectangle 13"/>
          <p:cNvSpPr/>
          <p:nvPr/>
        </p:nvSpPr>
        <p:spPr>
          <a:xfrm>
            <a:off x="6675434" y="1583270"/>
            <a:ext cx="2010950" cy="75377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bg1"/>
                </a:solidFill>
              </a:rPr>
              <a:t>Increased rate of technological change in the enterprise</a:t>
            </a:r>
            <a:endParaRPr lang="en-CA" sz="1400" b="1" dirty="0">
              <a:solidFill>
                <a:schemeClr val="tx1"/>
              </a:solidFill>
            </a:endParaRPr>
          </a:p>
        </p:txBody>
      </p:sp>
      <p:sp>
        <p:nvSpPr>
          <p:cNvPr id="68" name="Rectangle 67"/>
          <p:cNvSpPr/>
          <p:nvPr/>
        </p:nvSpPr>
        <p:spPr>
          <a:xfrm>
            <a:off x="6257448" y="2582401"/>
            <a:ext cx="2515078" cy="3262432"/>
          </a:xfrm>
          <a:prstGeom prst="rect">
            <a:avLst/>
          </a:prstGeom>
        </p:spPr>
        <p:txBody>
          <a:bodyPr wrap="square">
            <a:spAutoFit/>
          </a:bodyPr>
          <a:lstStyle/>
          <a:p>
            <a:pPr marL="285750" indent="-285750">
              <a:spcAft>
                <a:spcPts val="600"/>
              </a:spcAft>
              <a:buFont typeface="Arial" panose="020B0604020202020204" pitchFamily="34" charset="0"/>
              <a:buChar char="•"/>
            </a:pPr>
            <a:r>
              <a:rPr lang="en-CA" sz="1400" dirty="0" smtClean="0"/>
              <a:t>Infrastructure must react and redeploy faster to keep up with business needs.</a:t>
            </a:r>
          </a:p>
          <a:p>
            <a:pPr marL="285750" indent="-285750">
              <a:spcAft>
                <a:spcPts val="600"/>
              </a:spcAft>
              <a:buFont typeface="Arial" panose="020B0604020202020204" pitchFamily="34" charset="0"/>
              <a:buChar char="•"/>
            </a:pPr>
            <a:r>
              <a:rPr lang="en-CA" sz="1400" dirty="0"/>
              <a:t>Hybrid </a:t>
            </a:r>
            <a:r>
              <a:rPr lang="en-CA" sz="1400" dirty="0" smtClean="0"/>
              <a:t>infrastructure </a:t>
            </a:r>
            <a:r>
              <a:rPr lang="en-CA" sz="1400" dirty="0"/>
              <a:t>is the new normal, with data and processes spanning multiple environments.</a:t>
            </a:r>
          </a:p>
          <a:p>
            <a:pPr marL="285750" indent="-285750">
              <a:spcAft>
                <a:spcPts val="600"/>
              </a:spcAft>
              <a:buFont typeface="Arial" panose="020B0604020202020204" pitchFamily="34" charset="0"/>
              <a:buChar char="•"/>
            </a:pPr>
            <a:r>
              <a:rPr lang="en-CA" sz="1400" dirty="0" smtClean="0"/>
              <a:t>Technical coordination is required to ensure teams can work at “the speed of need” while maintaining appropriate controls and accountability.</a:t>
            </a:r>
            <a:endParaRPr lang="en-CA" sz="1400" dirty="0"/>
          </a:p>
        </p:txBody>
      </p:sp>
      <p:sp>
        <p:nvSpPr>
          <p:cNvPr id="3" name="Rectangle 2"/>
          <p:cNvSpPr/>
          <p:nvPr/>
        </p:nvSpPr>
        <p:spPr>
          <a:xfrm>
            <a:off x="2698908" y="2589201"/>
            <a:ext cx="3138663" cy="3262432"/>
          </a:xfrm>
          <a:prstGeom prst="rect">
            <a:avLst/>
          </a:prstGeom>
        </p:spPr>
        <p:txBody>
          <a:bodyPr wrap="square">
            <a:spAutoFit/>
          </a:bodyPr>
          <a:lstStyle/>
          <a:p>
            <a:pPr marL="171450" indent="-171450">
              <a:spcAft>
                <a:spcPts val="600"/>
              </a:spcAft>
              <a:buFont typeface="Arial" panose="020B0604020202020204" pitchFamily="34" charset="0"/>
              <a:buChar char="•"/>
            </a:pPr>
            <a:r>
              <a:rPr lang="en-CA" sz="1400" dirty="0"/>
              <a:t>Business strategy must adapt rapidly to keep pace with changes in the business </a:t>
            </a:r>
            <a:r>
              <a:rPr lang="en-CA" sz="1400" dirty="0" smtClean="0"/>
              <a:t>environment.</a:t>
            </a:r>
          </a:p>
          <a:p>
            <a:pPr marL="171450" indent="-171450">
              <a:spcAft>
                <a:spcPts val="600"/>
              </a:spcAft>
              <a:buFont typeface="Arial" panose="020B0604020202020204" pitchFamily="34" charset="0"/>
              <a:buChar char="•"/>
            </a:pPr>
            <a:r>
              <a:rPr lang="en-CA" sz="1400" dirty="0" smtClean="0"/>
              <a:t>Organizational skills must be sufficiently flexible to support rapid change, and there must be processes in place to acquire needed skills.</a:t>
            </a:r>
            <a:endParaRPr lang="en-CA" sz="1400" dirty="0"/>
          </a:p>
          <a:p>
            <a:pPr marL="171450" indent="-171450">
              <a:spcAft>
                <a:spcPts val="600"/>
              </a:spcAft>
              <a:buFont typeface="Arial" panose="020B0604020202020204" pitchFamily="34" charset="0"/>
              <a:buChar char="•"/>
            </a:pPr>
            <a:r>
              <a:rPr lang="en-US" sz="1400" dirty="0" smtClean="0"/>
              <a:t>Proactively combat </a:t>
            </a:r>
            <a:r>
              <a:rPr lang="en-US" sz="1400" dirty="0"/>
              <a:t>the projected gap to avoid business interruption or a lag in </a:t>
            </a:r>
            <a:r>
              <a:rPr lang="en-US" sz="1400" dirty="0" smtClean="0"/>
              <a:t>productivity by placing greater </a:t>
            </a:r>
            <a:r>
              <a:rPr lang="en-US" sz="1400" dirty="0"/>
              <a:t>focus on key skills aligned with organizational goals to allow for targeted development </a:t>
            </a:r>
            <a:r>
              <a:rPr lang="en-US" sz="1400" dirty="0" smtClean="0"/>
              <a:t>efforts.</a:t>
            </a:r>
            <a:endParaRPr lang="en-US" sz="1200" dirty="0"/>
          </a:p>
        </p:txBody>
      </p:sp>
      <p:cxnSp>
        <p:nvCxnSpPr>
          <p:cNvPr id="5" name="Straight Connector 4"/>
          <p:cNvCxnSpPr/>
          <p:nvPr/>
        </p:nvCxnSpPr>
        <p:spPr>
          <a:xfrm>
            <a:off x="6047509" y="2589201"/>
            <a:ext cx="0" cy="354801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488969" y="2549414"/>
            <a:ext cx="0" cy="354801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26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Operating processes in your new environment will change and will be served by new skills</a:t>
            </a:r>
            <a:endParaRPr lang="en-CA" dirty="0"/>
          </a:p>
        </p:txBody>
      </p:sp>
      <p:grpSp>
        <p:nvGrpSpPr>
          <p:cNvPr id="41" name="Group 40"/>
          <p:cNvGrpSpPr/>
          <p:nvPr/>
        </p:nvGrpSpPr>
        <p:grpSpPr>
          <a:xfrm>
            <a:off x="335014" y="3008103"/>
            <a:ext cx="2756434" cy="3422022"/>
            <a:chOff x="372348" y="2765358"/>
            <a:chExt cx="2756434" cy="3422022"/>
          </a:xfrm>
        </p:grpSpPr>
        <p:sp>
          <p:nvSpPr>
            <p:cNvPr id="4" name="Right Arrow 3"/>
            <p:cNvSpPr/>
            <p:nvPr/>
          </p:nvSpPr>
          <p:spPr>
            <a:xfrm rot="5400000">
              <a:off x="251819" y="4102847"/>
              <a:ext cx="2984258" cy="550718"/>
            </a:xfrm>
            <a:prstGeom prst="rightArrow">
              <a:avLst/>
            </a:prstGeom>
            <a:solidFill>
              <a:srgbClr val="7F9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385580" y="2765358"/>
              <a:ext cx="2743201" cy="483577"/>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Identify CPU requirements for a virtual machine</a:t>
              </a:r>
              <a:endParaRPr lang="en-CA" sz="1200" dirty="0"/>
            </a:p>
          </p:txBody>
        </p:sp>
        <p:sp>
          <p:nvSpPr>
            <p:cNvPr id="17" name="Rectangle 16"/>
            <p:cNvSpPr/>
            <p:nvPr/>
          </p:nvSpPr>
          <p:spPr>
            <a:xfrm>
              <a:off x="385581" y="3286737"/>
              <a:ext cx="2743201" cy="326746"/>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Calculate VM memory requirements</a:t>
              </a:r>
              <a:endParaRPr lang="en-CA" sz="1200" dirty="0"/>
            </a:p>
          </p:txBody>
        </p:sp>
        <p:sp>
          <p:nvSpPr>
            <p:cNvPr id="22" name="Rectangle 21"/>
            <p:cNvSpPr/>
            <p:nvPr/>
          </p:nvSpPr>
          <p:spPr>
            <a:xfrm>
              <a:off x="385581" y="3672238"/>
              <a:ext cx="2743201" cy="326746"/>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Configure the floppy drive for a VM</a:t>
              </a:r>
              <a:endParaRPr lang="en-CA" sz="1200" dirty="0"/>
            </a:p>
          </p:txBody>
        </p:sp>
        <p:sp>
          <p:nvSpPr>
            <p:cNvPr id="23" name="Rectangle 22"/>
            <p:cNvSpPr/>
            <p:nvPr/>
          </p:nvSpPr>
          <p:spPr>
            <a:xfrm>
              <a:off x="385581" y="4057739"/>
              <a:ext cx="2743201" cy="326746"/>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Configure IDE devices for a VM</a:t>
              </a:r>
              <a:endParaRPr lang="en-CA" sz="1200" dirty="0"/>
            </a:p>
          </p:txBody>
        </p:sp>
        <p:sp>
          <p:nvSpPr>
            <p:cNvPr id="24" name="Rectangle 23"/>
            <p:cNvSpPr/>
            <p:nvPr/>
          </p:nvSpPr>
          <p:spPr>
            <a:xfrm>
              <a:off x="385581" y="4443241"/>
              <a:ext cx="2743201" cy="326746"/>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Configure SCSI adapters for a VM</a:t>
              </a:r>
              <a:endParaRPr lang="en-CA" sz="1200" dirty="0"/>
            </a:p>
          </p:txBody>
        </p:sp>
        <p:sp>
          <p:nvSpPr>
            <p:cNvPr id="25" name="Rectangle 24"/>
            <p:cNvSpPr/>
            <p:nvPr/>
          </p:nvSpPr>
          <p:spPr>
            <a:xfrm>
              <a:off x="372348" y="4828743"/>
              <a:ext cx="2743201" cy="326746"/>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Configure network adapters for a VM</a:t>
              </a:r>
              <a:endParaRPr lang="en-CA" sz="1200" dirty="0"/>
            </a:p>
          </p:txBody>
        </p:sp>
        <p:sp>
          <p:nvSpPr>
            <p:cNvPr id="26" name="Rectangle 25"/>
            <p:cNvSpPr/>
            <p:nvPr/>
          </p:nvSpPr>
          <p:spPr>
            <a:xfrm>
              <a:off x="372348" y="5214244"/>
              <a:ext cx="2743201" cy="483577"/>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Configure VM priority for host CPU resources</a:t>
              </a:r>
              <a:endParaRPr lang="en-CA" sz="1200" dirty="0"/>
            </a:p>
          </p:txBody>
        </p:sp>
        <p:sp>
          <p:nvSpPr>
            <p:cNvPr id="32" name="Flowchart: Terminator 31"/>
            <p:cNvSpPr/>
            <p:nvPr/>
          </p:nvSpPr>
          <p:spPr>
            <a:xfrm>
              <a:off x="979424" y="5783111"/>
              <a:ext cx="1555512" cy="404269"/>
            </a:xfrm>
            <a:prstGeom prst="flowChartTerminator">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Server is live</a:t>
              </a:r>
              <a:endParaRPr lang="en-CA" sz="1200" dirty="0"/>
            </a:p>
          </p:txBody>
        </p:sp>
      </p:grpSp>
      <p:grpSp>
        <p:nvGrpSpPr>
          <p:cNvPr id="40" name="Group 39"/>
          <p:cNvGrpSpPr/>
          <p:nvPr/>
        </p:nvGrpSpPr>
        <p:grpSpPr>
          <a:xfrm>
            <a:off x="6049874" y="2987544"/>
            <a:ext cx="2743201" cy="3412565"/>
            <a:chOff x="6042631" y="2744799"/>
            <a:chExt cx="2743201" cy="3412565"/>
          </a:xfrm>
        </p:grpSpPr>
        <p:sp>
          <p:nvSpPr>
            <p:cNvPr id="16" name="Right Arrow 15"/>
            <p:cNvSpPr/>
            <p:nvPr/>
          </p:nvSpPr>
          <p:spPr>
            <a:xfrm rot="5400000">
              <a:off x="5854735" y="4035482"/>
              <a:ext cx="3118992" cy="550718"/>
            </a:xfrm>
            <a:prstGeom prst="rightArrow">
              <a:avLst/>
            </a:prstGeom>
            <a:solidFill>
              <a:srgbClr val="7F9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p:nvSpPr>
          <p:spPr>
            <a:xfrm>
              <a:off x="6042631" y="2744799"/>
              <a:ext cx="2743201" cy="483577"/>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SDI code development and review, version control, build status, etc.</a:t>
              </a:r>
              <a:endParaRPr lang="en-CA" sz="1200" dirty="0"/>
            </a:p>
          </p:txBody>
        </p:sp>
        <p:sp>
          <p:nvSpPr>
            <p:cNvPr id="20" name="Rectangle 19"/>
            <p:cNvSpPr/>
            <p:nvPr/>
          </p:nvSpPr>
          <p:spPr>
            <a:xfrm>
              <a:off x="6042631" y="3264054"/>
              <a:ext cx="2743201" cy="483577"/>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Identify software and specifications for the instance you want to use</a:t>
              </a:r>
              <a:endParaRPr lang="en-CA" sz="1200" dirty="0"/>
            </a:p>
          </p:txBody>
        </p:sp>
        <p:sp>
          <p:nvSpPr>
            <p:cNvPr id="27" name="Rectangle 26"/>
            <p:cNvSpPr/>
            <p:nvPr/>
          </p:nvSpPr>
          <p:spPr>
            <a:xfrm>
              <a:off x="6042631" y="3783309"/>
              <a:ext cx="2743201" cy="462222"/>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Review configuration, storage, and security settings</a:t>
              </a:r>
              <a:endParaRPr lang="en-CA" sz="1200" dirty="0"/>
            </a:p>
          </p:txBody>
        </p:sp>
        <p:sp>
          <p:nvSpPr>
            <p:cNvPr id="28" name="Rectangle 27"/>
            <p:cNvSpPr/>
            <p:nvPr/>
          </p:nvSpPr>
          <p:spPr>
            <a:xfrm>
              <a:off x="6042631" y="4281209"/>
              <a:ext cx="2743201" cy="483577"/>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Secure the instance with an existing key pair or create a new key pair</a:t>
              </a:r>
              <a:endParaRPr lang="en-CA" sz="1200" dirty="0"/>
            </a:p>
          </p:txBody>
        </p:sp>
        <p:sp>
          <p:nvSpPr>
            <p:cNvPr id="29" name="Rectangle 28"/>
            <p:cNvSpPr/>
            <p:nvPr/>
          </p:nvSpPr>
          <p:spPr>
            <a:xfrm>
              <a:off x="6042631" y="4800464"/>
              <a:ext cx="2743201" cy="54698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Update documentation – public IP address, physical and logical connections, data flows, etc.</a:t>
              </a:r>
              <a:endParaRPr lang="en-CA" sz="1200" dirty="0"/>
            </a:p>
          </p:txBody>
        </p:sp>
        <p:sp>
          <p:nvSpPr>
            <p:cNvPr id="30" name="Rectangle 29"/>
            <p:cNvSpPr/>
            <p:nvPr/>
          </p:nvSpPr>
          <p:spPr>
            <a:xfrm>
              <a:off x="6042631" y="5383132"/>
              <a:ext cx="2743201" cy="30775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Launch and connect to instance</a:t>
              </a:r>
              <a:endParaRPr lang="en-CA" sz="1200" dirty="0"/>
            </a:p>
          </p:txBody>
        </p:sp>
        <p:sp>
          <p:nvSpPr>
            <p:cNvPr id="33" name="Flowchart: Terminator 32"/>
            <p:cNvSpPr/>
            <p:nvPr/>
          </p:nvSpPr>
          <p:spPr>
            <a:xfrm>
              <a:off x="6636474" y="5753095"/>
              <a:ext cx="1555512" cy="404269"/>
            </a:xfrm>
            <a:prstGeom prst="flowChartTerminator">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Server is live</a:t>
              </a:r>
              <a:endParaRPr lang="en-CA" sz="1200" dirty="0"/>
            </a:p>
          </p:txBody>
        </p:sp>
      </p:grpSp>
      <p:sp>
        <p:nvSpPr>
          <p:cNvPr id="38" name="TextBox 37"/>
          <p:cNvSpPr txBox="1"/>
          <p:nvPr/>
        </p:nvSpPr>
        <p:spPr>
          <a:xfrm>
            <a:off x="3267218" y="2459695"/>
            <a:ext cx="2613853" cy="1258793"/>
          </a:xfrm>
          <a:prstGeom prst="rect">
            <a:avLst/>
          </a:prstGeom>
          <a:solidFill>
            <a:schemeClr val="bg1"/>
          </a:solidFill>
          <a:ln>
            <a:solidFill>
              <a:srgbClr val="243F54"/>
            </a:solidFill>
            <a:prstDash val="dash"/>
          </a:ln>
        </p:spPr>
        <p:txBody>
          <a:bodyPr wrap="square" rtlCol="0" anchor="ctr" anchorCtr="0">
            <a:noAutofit/>
          </a:bodyPr>
          <a:lstStyle/>
          <a:p>
            <a:pPr algn="ctr">
              <a:spcAft>
                <a:spcPts val="600"/>
              </a:spcAft>
            </a:pPr>
            <a:r>
              <a:rPr lang="en-CA" b="1" dirty="0" smtClean="0"/>
              <a:t>Example:</a:t>
            </a:r>
            <a:endParaRPr lang="en-CA" sz="1600" b="1" dirty="0" smtClean="0"/>
          </a:p>
          <a:p>
            <a:pPr algn="ctr"/>
            <a:r>
              <a:rPr lang="en-CA" sz="1400" dirty="0" smtClean="0"/>
              <a:t>Create a new server resource in a virtual environment vs. public cloud</a:t>
            </a:r>
          </a:p>
        </p:txBody>
      </p:sp>
      <p:pic>
        <p:nvPicPr>
          <p:cNvPr id="1028" name="Picture 4" descr="Image result for windows azure logo transpa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7256" y="2461464"/>
            <a:ext cx="2025819" cy="466231"/>
          </a:xfrm>
          <a:prstGeom prst="rect">
            <a:avLst/>
          </a:prstGeom>
          <a:noFill/>
          <a:ln>
            <a:solidFill>
              <a:srgbClr val="243F54"/>
            </a:solidFill>
          </a:ln>
          <a:extLst>
            <a:ext uri="{909E8E84-426E-40DD-AFC4-6F175D3DCCD1}">
              <a14:hiddenFill xmlns:a14="http://schemas.microsoft.com/office/drawing/2010/main">
                <a:solidFill>
                  <a:srgbClr val="FFFFFF"/>
                </a:solidFill>
              </a14:hiddenFill>
            </a:ext>
          </a:extLst>
        </p:spPr>
      </p:pic>
      <p:pic>
        <p:nvPicPr>
          <p:cNvPr id="1030" name="Picture 6" descr="Image result for vmwar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2828" y="2459695"/>
            <a:ext cx="1460342" cy="468000"/>
          </a:xfrm>
          <a:prstGeom prst="rect">
            <a:avLst/>
          </a:prstGeom>
          <a:noFill/>
          <a:ln>
            <a:solidFill>
              <a:srgbClr val="243F54"/>
            </a:solidFill>
          </a:ln>
          <a:extLst>
            <a:ext uri="{909E8E84-426E-40DD-AFC4-6F175D3DCCD1}">
              <a14:hiddenFill xmlns:a14="http://schemas.microsoft.com/office/drawing/2010/main">
                <a:solidFill>
                  <a:srgbClr val="FFFFFF"/>
                </a:solidFill>
              </a14:hiddenFill>
            </a:ext>
          </a:extLst>
        </p:spPr>
      </p:pic>
      <p:sp>
        <p:nvSpPr>
          <p:cNvPr id="46" name="Rectangle 45"/>
          <p:cNvSpPr/>
          <p:nvPr/>
        </p:nvSpPr>
        <p:spPr>
          <a:xfrm>
            <a:off x="190501" y="1232524"/>
            <a:ext cx="8823958" cy="1105431"/>
          </a:xfrm>
          <a:prstGeom prst="rect">
            <a:avLst/>
          </a:prstGeom>
        </p:spPr>
        <p:txBody>
          <a:bodyPr wrap="square">
            <a:spAutoFit/>
          </a:bodyPr>
          <a:lstStyle/>
          <a:p>
            <a:pPr>
              <a:spcAft>
                <a:spcPts val="700"/>
              </a:spcAft>
            </a:pPr>
            <a:r>
              <a:rPr lang="en-CA" sz="1600" b="1" dirty="0"/>
              <a:t>A siloed approach to deploy, </a:t>
            </a:r>
            <a:r>
              <a:rPr lang="en-CA" sz="1600" b="1" dirty="0" smtClean="0"/>
              <a:t>operate, </a:t>
            </a:r>
            <a:r>
              <a:rPr lang="en-CA" sz="1600" b="1" dirty="0"/>
              <a:t>and support technology</a:t>
            </a:r>
            <a:r>
              <a:rPr lang="en-CA" sz="1600" dirty="0"/>
              <a:t> </a:t>
            </a:r>
            <a:r>
              <a:rPr lang="en-CA" sz="1600" b="1" dirty="0"/>
              <a:t>just doesn’t work anymore.</a:t>
            </a:r>
            <a:endParaRPr lang="en-CA" sz="1600" dirty="0"/>
          </a:p>
          <a:p>
            <a:r>
              <a:rPr lang="en-CA" sz="1400" dirty="0" smtClean="0"/>
              <a:t>Hybrid cloud and </a:t>
            </a:r>
            <a:r>
              <a:rPr lang="en-CA" sz="1400" dirty="0"/>
              <a:t>converged </a:t>
            </a:r>
            <a:r>
              <a:rPr lang="en-CA" sz="1400" dirty="0" smtClean="0"/>
              <a:t>infrastructure requires I&amp;O staff to maintain a level of technical skill across the stack that’s not currently commonplace. </a:t>
            </a:r>
            <a:endParaRPr lang="en-CA" sz="1400" dirty="0"/>
          </a:p>
        </p:txBody>
      </p:sp>
      <p:sp>
        <p:nvSpPr>
          <p:cNvPr id="31" name="Pentagon 30"/>
          <p:cNvSpPr/>
          <p:nvPr/>
        </p:nvSpPr>
        <p:spPr>
          <a:xfrm flipH="1">
            <a:off x="2977990" y="3856228"/>
            <a:ext cx="2649097" cy="1042909"/>
          </a:xfrm>
          <a:prstGeom prst="homePlate">
            <a:avLst>
              <a:gd name="adj" fmla="val 52248"/>
            </a:avLst>
          </a:prstGeom>
          <a:solidFill>
            <a:srgbClr val="243F54"/>
          </a:solidFill>
          <a:ln w="9525">
            <a:solidFill>
              <a:srgbClr val="7F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400" dirty="0" smtClean="0"/>
              <a:t>In a virtualized environment, provisioning processes can still be relatively siloed.</a:t>
            </a:r>
            <a:endParaRPr lang="en-CA" sz="1400" dirty="0"/>
          </a:p>
        </p:txBody>
      </p:sp>
      <p:sp>
        <p:nvSpPr>
          <p:cNvPr id="35" name="Pentagon 34"/>
          <p:cNvSpPr/>
          <p:nvPr/>
        </p:nvSpPr>
        <p:spPr>
          <a:xfrm>
            <a:off x="3514235" y="4967079"/>
            <a:ext cx="2613853" cy="1042909"/>
          </a:xfrm>
          <a:prstGeom prst="homePlate">
            <a:avLst/>
          </a:prstGeom>
          <a:solidFill>
            <a:srgbClr val="243F54"/>
          </a:solidFill>
          <a:ln w="9525">
            <a:solidFill>
              <a:srgbClr val="7F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smtClean="0"/>
              <a:t>In an software-defined environment, many steps require knowledge across the infrastructure stack.</a:t>
            </a:r>
            <a:endParaRPr lang="en-CA" sz="1400" dirty="0"/>
          </a:p>
        </p:txBody>
      </p:sp>
    </p:spTree>
    <p:extLst>
      <p:ext uri="{BB962C8B-B14F-4D97-AF65-F5344CB8AC3E}">
        <p14:creationId xmlns:p14="http://schemas.microsoft.com/office/powerpoint/2010/main" val="125479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8"/>
          <a:stretch/>
        </p:blipFill>
        <p:spPr>
          <a:xfrm>
            <a:off x="-7620" y="1123949"/>
            <a:ext cx="9151620" cy="5400675"/>
          </a:xfrm>
          <a:prstGeom prst="rect">
            <a:avLst/>
          </a:prstGeom>
          <a:solidFill>
            <a:schemeClr val="bg1">
              <a:alpha val="96000"/>
            </a:schemeClr>
          </a:solidFill>
        </p:spPr>
      </p:pic>
      <p:sp>
        <p:nvSpPr>
          <p:cNvPr id="2" name="Title 1"/>
          <p:cNvSpPr>
            <a:spLocks noGrp="1"/>
          </p:cNvSpPr>
          <p:nvPr>
            <p:ph type="title"/>
          </p:nvPr>
        </p:nvSpPr>
        <p:spPr/>
        <p:txBody>
          <a:bodyPr/>
          <a:lstStyle/>
          <a:p>
            <a:r>
              <a:rPr lang="en-CA" dirty="0" smtClean="0"/>
              <a:t>Skills sufficiency is the top concern of CIOs and CXOs</a:t>
            </a:r>
            <a:endParaRPr lang="en-CA" dirty="0"/>
          </a:p>
        </p:txBody>
      </p:sp>
      <p:graphicFrame>
        <p:nvGraphicFramePr>
          <p:cNvPr id="3" name="Chart 2"/>
          <p:cNvGraphicFramePr>
            <a:graphicFrameLocks/>
          </p:cNvGraphicFramePr>
          <p:nvPr>
            <p:extLst>
              <p:ext uri="{D42A27DB-BD31-4B8C-83A1-F6EECF244321}">
                <p14:modId xmlns:p14="http://schemas.microsoft.com/office/powerpoint/2010/main" val="3217931750"/>
              </p:ext>
            </p:extLst>
          </p:nvPr>
        </p:nvGraphicFramePr>
        <p:xfrm>
          <a:off x="141283" y="1756019"/>
          <a:ext cx="5400000" cy="465975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2125438" y="6150505"/>
            <a:ext cx="3531736" cy="246221"/>
          </a:xfrm>
          <a:prstGeom prst="rect">
            <a:avLst/>
          </a:prstGeom>
        </p:spPr>
        <p:txBody>
          <a:bodyPr wrap="none">
            <a:spAutoFit/>
          </a:bodyPr>
          <a:lstStyle/>
          <a:p>
            <a:r>
              <a:rPr lang="en-CA" sz="1000" dirty="0" smtClean="0"/>
              <a:t>Info-Tech Research Group, MeasureIT Benchmarking Data</a:t>
            </a:r>
            <a:endParaRPr lang="en-CA" sz="1000" dirty="0"/>
          </a:p>
        </p:txBody>
      </p:sp>
      <p:sp>
        <p:nvSpPr>
          <p:cNvPr id="5" name="TextBox 4"/>
          <p:cNvSpPr txBox="1"/>
          <p:nvPr/>
        </p:nvSpPr>
        <p:spPr>
          <a:xfrm>
            <a:off x="4833328" y="3116563"/>
            <a:ext cx="2137995" cy="2139047"/>
          </a:xfrm>
          <a:prstGeom prst="rect">
            <a:avLst/>
          </a:prstGeom>
          <a:solidFill>
            <a:srgbClr val="C7CED6"/>
          </a:solidFill>
        </p:spPr>
        <p:txBody>
          <a:bodyPr wrap="square" rtlCol="0">
            <a:spAutoFit/>
          </a:bodyPr>
          <a:lstStyle/>
          <a:p>
            <a:pPr algn="ctr"/>
            <a:r>
              <a:rPr lang="en-CA" sz="1600" dirty="0" smtClean="0"/>
              <a:t>CIOs and CXOs agree that the top IT-induced pain point is staff sufficiency, skill, and engagement. </a:t>
            </a:r>
          </a:p>
          <a:p>
            <a:pPr algn="ctr">
              <a:spcBef>
                <a:spcPts val="600"/>
              </a:spcBef>
            </a:pPr>
            <a:r>
              <a:rPr lang="en-CA" sz="1600" b="1" dirty="0" smtClean="0"/>
              <a:t>CIOs feel that pain more </a:t>
            </a:r>
            <a:r>
              <a:rPr lang="en-CA" sz="1600" dirty="0" smtClean="0"/>
              <a:t>than the rest of the executive team.</a:t>
            </a:r>
          </a:p>
        </p:txBody>
      </p:sp>
      <p:sp>
        <p:nvSpPr>
          <p:cNvPr id="6" name="Rectangle 5"/>
          <p:cNvSpPr/>
          <p:nvPr/>
        </p:nvSpPr>
        <p:spPr>
          <a:xfrm>
            <a:off x="278964" y="1232799"/>
            <a:ext cx="4436918" cy="584775"/>
          </a:xfrm>
          <a:prstGeom prst="rect">
            <a:avLst/>
          </a:prstGeom>
        </p:spPr>
        <p:txBody>
          <a:bodyPr wrap="square">
            <a:spAutoFit/>
          </a:bodyPr>
          <a:lstStyle/>
          <a:p>
            <a:pPr algn="ctr"/>
            <a:r>
              <a:rPr lang="en-CA" sz="1600" dirty="0"/>
              <a:t>Respondents were asked to rate the severity of </a:t>
            </a:r>
            <a:r>
              <a:rPr lang="en-CA" sz="1600" dirty="0" smtClean="0"/>
              <a:t>these IT-induced pain points</a:t>
            </a:r>
            <a:endParaRPr lang="en-CA" sz="1600" dirty="0"/>
          </a:p>
        </p:txBody>
      </p:sp>
    </p:spTree>
    <p:extLst>
      <p:ext uri="{BB962C8B-B14F-4D97-AF65-F5344CB8AC3E}">
        <p14:creationId xmlns:p14="http://schemas.microsoft.com/office/powerpoint/2010/main" val="275601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turnover is expensive and is accelerated by ineffective use of internal skills</a:t>
            </a:r>
            <a:endParaRPr lang="en-CA" dirty="0"/>
          </a:p>
        </p:txBody>
      </p:sp>
      <p:graphicFrame>
        <p:nvGraphicFramePr>
          <p:cNvPr id="3" name="Chart 2"/>
          <p:cNvGraphicFramePr>
            <a:graphicFrameLocks/>
          </p:cNvGraphicFramePr>
          <p:nvPr>
            <p:extLst>
              <p:ext uri="{D42A27DB-BD31-4B8C-83A1-F6EECF244321}">
                <p14:modId xmlns:p14="http://schemas.microsoft.com/office/powerpoint/2010/main" val="3059301566"/>
              </p:ext>
            </p:extLst>
          </p:nvPr>
        </p:nvGraphicFramePr>
        <p:xfrm>
          <a:off x="257174" y="1295400"/>
          <a:ext cx="5105400" cy="499109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362571" y="3305943"/>
            <a:ext cx="3514726" cy="1244893"/>
          </a:xfrm>
          <a:prstGeom prst="rect">
            <a:avLst/>
          </a:prstGeom>
        </p:spPr>
        <p:txBody>
          <a:bodyPr wrap="square">
            <a:spAutoFit/>
          </a:bodyPr>
          <a:lstStyle/>
          <a:p>
            <a:pPr>
              <a:lnSpc>
                <a:spcPct val="107000"/>
              </a:lnSpc>
              <a:spcAft>
                <a:spcPts val="800"/>
              </a:spcAft>
            </a:pPr>
            <a:r>
              <a:rPr lang="en-CA" sz="1400" dirty="0">
                <a:ea typeface="Calibri" panose="020F0502020204030204" pitchFamily="34" charset="0"/>
                <a:cs typeface="Times New Roman" panose="02020603050405020304" pitchFamily="18" charset="0"/>
              </a:rPr>
              <a:t>Turnover is expensive, especially </a:t>
            </a:r>
            <a:r>
              <a:rPr lang="en-CA" sz="1400" dirty="0" smtClean="0">
                <a:ea typeface="Calibri" panose="020F0502020204030204" pitchFamily="34" charset="0"/>
                <a:cs typeface="Times New Roman" panose="02020603050405020304" pitchFamily="18" charset="0"/>
              </a:rPr>
              <a:t>when needed </a:t>
            </a:r>
            <a:r>
              <a:rPr lang="en-CA" sz="1400" dirty="0">
                <a:ea typeface="Calibri" panose="020F0502020204030204" pitchFamily="34" charset="0"/>
                <a:cs typeface="Times New Roman" panose="02020603050405020304" pitchFamily="18" charset="0"/>
              </a:rPr>
              <a:t>skills are hard to find. </a:t>
            </a:r>
            <a:r>
              <a:rPr lang="en-CA" sz="1400" dirty="0" smtClean="0">
                <a:ea typeface="Calibri" panose="020F0502020204030204" pitchFamily="34" charset="0"/>
                <a:cs typeface="Times New Roman" panose="02020603050405020304" pitchFamily="18" charset="0"/>
              </a:rPr>
              <a:t>A 2016 study commissioned by the Wall Street Journal found 558,000 IT job postings that remained open after 90 days of search. </a:t>
            </a:r>
          </a:p>
        </p:txBody>
      </p:sp>
      <p:sp>
        <p:nvSpPr>
          <p:cNvPr id="5" name="Rectangle 4"/>
          <p:cNvSpPr/>
          <p:nvPr/>
        </p:nvSpPr>
        <p:spPr>
          <a:xfrm>
            <a:off x="5362571" y="4958012"/>
            <a:ext cx="3514727" cy="783869"/>
          </a:xfrm>
          <a:prstGeom prst="rect">
            <a:avLst/>
          </a:prstGeom>
        </p:spPr>
        <p:txBody>
          <a:bodyPr wrap="square">
            <a:spAutoFit/>
          </a:bodyPr>
          <a:lstStyle/>
          <a:p>
            <a:pPr>
              <a:lnSpc>
                <a:spcPct val="107000"/>
              </a:lnSpc>
              <a:spcAft>
                <a:spcPts val="800"/>
              </a:spcAft>
            </a:pPr>
            <a:r>
              <a:rPr lang="en-CA" sz="1400" dirty="0">
                <a:ea typeface="Calibri" panose="020F0502020204030204" pitchFamily="34" charset="0"/>
                <a:cs typeface="Times New Roman" panose="02020603050405020304" pitchFamily="18" charset="0"/>
              </a:rPr>
              <a:t>A WorldatWork survey estimated turnover costs can range from 50-200% of an employee’s salary</a:t>
            </a:r>
            <a:r>
              <a:rPr lang="en-CA" sz="1400" dirty="0" smtClean="0">
                <a:ea typeface="Calibri" panose="020F0502020204030204" pitchFamily="34" charset="0"/>
                <a:cs typeface="Times New Roman" panose="02020603050405020304" pitchFamily="18" charset="0"/>
              </a:rPr>
              <a:t>.</a:t>
            </a:r>
            <a:endParaRPr lang="en-CA" sz="1400" dirty="0">
              <a:ea typeface="Calibri" panose="020F0502020204030204" pitchFamily="34" charset="0"/>
              <a:cs typeface="Times New Roman" panose="02020603050405020304" pitchFamily="18" charset="0"/>
            </a:endParaRPr>
          </a:p>
        </p:txBody>
      </p:sp>
      <p:sp>
        <p:nvSpPr>
          <p:cNvPr id="10" name="Rectangle 9"/>
          <p:cNvSpPr/>
          <p:nvPr/>
        </p:nvSpPr>
        <p:spPr>
          <a:xfrm>
            <a:off x="5362571" y="1346098"/>
            <a:ext cx="3514727" cy="1552669"/>
          </a:xfrm>
          <a:prstGeom prst="rect">
            <a:avLst/>
          </a:prstGeom>
        </p:spPr>
        <p:txBody>
          <a:bodyPr wrap="square">
            <a:spAutoFit/>
          </a:bodyPr>
          <a:lstStyle/>
          <a:p>
            <a:pPr>
              <a:lnSpc>
                <a:spcPct val="107000"/>
              </a:lnSpc>
              <a:spcAft>
                <a:spcPts val="800"/>
              </a:spcAft>
            </a:pPr>
            <a:r>
              <a:rPr lang="en-CA" b="1" dirty="0" smtClean="0">
                <a:ea typeface="Calibri" panose="020F0502020204030204" pitchFamily="34" charset="0"/>
                <a:cs typeface="Times New Roman" panose="02020603050405020304" pitchFamily="18" charset="0"/>
              </a:rPr>
              <a:t>Take a strategic view of the skills in your organization to effectively use the skills you have and minimize employee turnover.</a:t>
            </a:r>
          </a:p>
        </p:txBody>
      </p:sp>
    </p:spTree>
    <p:extLst>
      <p:ext uri="{BB962C8B-B14F-4D97-AF65-F5344CB8AC3E}">
        <p14:creationId xmlns:p14="http://schemas.microsoft.com/office/powerpoint/2010/main" val="1902569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2990</Words>
  <Application>Microsoft Office PowerPoint</Application>
  <PresentationFormat>On-screen Show (4:3)</PresentationFormat>
  <Paragraphs>318</Paragraphs>
  <Slides>20</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20</vt:i4>
      </vt:variant>
      <vt:variant>
        <vt:lpstr>Custom Shows</vt:lpstr>
      </vt:variant>
      <vt:variant>
        <vt:i4>1</vt:i4>
      </vt:variant>
    </vt:vector>
  </HeadingPairs>
  <TitlesOfParts>
    <vt:vector size="28" baseType="lpstr">
      <vt:lpstr>Arial</vt:lpstr>
      <vt:lpstr>Calibri</vt:lpstr>
      <vt:lpstr>Georgia</vt:lpstr>
      <vt:lpstr>Open Sans</vt:lpstr>
      <vt:lpstr>Times New Roman</vt:lpstr>
      <vt:lpstr>Wingdings</vt:lpstr>
      <vt:lpstr>Theme1</vt:lpstr>
      <vt:lpstr>PowerPoint Presentation</vt:lpstr>
      <vt:lpstr>Table of contents</vt:lpstr>
      <vt:lpstr>PowerPoint Presentation</vt:lpstr>
      <vt:lpstr>Our understanding of the problem</vt:lpstr>
      <vt:lpstr>Executive summary</vt:lpstr>
      <vt:lpstr>Mounting business and technological pressures are transforming the skills you need to manage your environment</vt:lpstr>
      <vt:lpstr>Operating processes in your new environment will change and will be served by new skills</vt:lpstr>
      <vt:lpstr>Skills sufficiency is the top concern of CIOs and CXOs</vt:lpstr>
      <vt:lpstr>Employee turnover is expensive and is accelerated by ineffective use of internal skills</vt:lpstr>
      <vt:lpstr>Take immediate action to address the technical skills drought</vt:lpstr>
      <vt:lpstr>Take a strategic approach to assessing skills and addressing gaps</vt:lpstr>
      <vt:lpstr>Establish your future skills needs before you identify current capabilities for better planning outcomes</vt:lpstr>
      <vt:lpstr>This blueprint integrates with other Info-Tech research</vt:lpstr>
      <vt:lpstr>Project overview </vt:lpstr>
      <vt:lpstr>Measured value for Guided Implementations</vt:lpstr>
      <vt:lpstr>Info-Tech delivers: Use our tools and templates to accelerate your skills transformation to completion</vt:lpstr>
      <vt:lpstr>Use these icons to help direct you as you navigate this research </vt:lpstr>
      <vt:lpstr>Info-Tech offers various levels of support to best suit your needs</vt:lpstr>
      <vt:lpstr>Blueprint title – project overview (three phases)</vt:lpstr>
      <vt:lpstr>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2017-04-07T18:35:18Z</dcterms:created>
  <dcterms:modified xsi:type="dcterms:W3CDTF">2017-04-07T20:04:36Z</dcterms:modified>
</cp:coreProperties>
</file>