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6.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7.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p:sldMasterIdLst>
    <p:sldMasterId id="2147483661" r:id="rId1"/>
    <p:sldMasterId id="2147483714" r:id="rId2"/>
  </p:sldMasterIdLst>
  <p:notesMasterIdLst>
    <p:notesMasterId r:id="rId12"/>
  </p:notesMasterIdLst>
  <p:handoutMasterIdLst>
    <p:handoutMasterId r:id="rId13"/>
  </p:handoutMasterIdLst>
  <p:sldIdLst>
    <p:sldId id="256" r:id="rId3"/>
    <p:sldId id="257" r:id="rId4"/>
    <p:sldId id="259" r:id="rId5"/>
    <p:sldId id="260" r:id="rId6"/>
    <p:sldId id="261" r:id="rId7"/>
    <p:sldId id="270" r:id="rId8"/>
    <p:sldId id="273" r:id="rId9"/>
    <p:sldId id="387" r:id="rId10"/>
    <p:sldId id="388" r:id="rId11"/>
  </p:sldIdLst>
  <p:sldSz cx="9144000" cy="6858000" type="screen4x3"/>
  <p:notesSz cx="6950075" cy="9236075"/>
  <p:embeddedFontLst>
    <p:embeddedFont>
      <p:font typeface="Georgia" panose="02040502050405020303" pitchFamily="18" charset="0"/>
      <p:regular r:id="rId14"/>
      <p:bold r:id="rId15"/>
      <p:italic r:id="rId16"/>
      <p:boldItalic r:id="rId17"/>
    </p:embeddedFont>
    <p:embeddedFont>
      <p:font typeface="Helvetica" panose="020B0604020202020204" pitchFamily="34" charset="0"/>
      <p:regular r:id="rId18"/>
      <p:bold r:id="rId19"/>
      <p:italic r:id="rId20"/>
      <p:boldItalic r:id="rId21"/>
    </p:embeddedFont>
    <p:embeddedFont>
      <p:font typeface="Calibri" panose="020F0502020204030204" pitchFamily="34" charset="0"/>
      <p:regular r:id="rId22"/>
      <p:bold r:id="rId23"/>
      <p:italic r:id="rId24"/>
      <p:boldItalic r:id="rId25"/>
    </p:embeddedFont>
  </p:embeddedFontLst>
  <p:custDataLst>
    <p:tags r:id="rId26"/>
  </p:custDataLst>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032">
          <p15:clr>
            <a:srgbClr val="A4A3A4"/>
          </p15:clr>
        </p15:guide>
        <p15:guide id="2" orient="horz" pos="173">
          <p15:clr>
            <a:srgbClr val="A4A3A4"/>
          </p15:clr>
        </p15:guide>
        <p15:guide id="3" orient="horz" pos="432">
          <p15:clr>
            <a:srgbClr val="A4A3A4"/>
          </p15:clr>
        </p15:guide>
        <p15:guide id="4" orient="horz" pos="1958">
          <p15:clr>
            <a:srgbClr val="A4A3A4"/>
          </p15:clr>
        </p15:guide>
        <p15:guide id="5" orient="horz" pos="4291">
          <p15:clr>
            <a:srgbClr val="A4A3A4"/>
          </p15:clr>
        </p15:guide>
        <p15:guide id="6" orient="horz" pos="2995">
          <p15:clr>
            <a:srgbClr val="A4A3A4"/>
          </p15:clr>
        </p15:guide>
        <p15:guide id="7" orient="horz" pos="691">
          <p15:clr>
            <a:srgbClr val="A4A3A4"/>
          </p15:clr>
        </p15:guide>
        <p15:guide id="8" orient="horz" pos="2477">
          <p15:clr>
            <a:srgbClr val="A4A3A4"/>
          </p15:clr>
        </p15:guide>
        <p15:guide id="9" orient="horz" pos="3542">
          <p15:clr>
            <a:srgbClr val="A4A3A4"/>
          </p15:clr>
        </p15:guide>
        <p15:guide id="10" pos="230">
          <p15:clr>
            <a:srgbClr val="A4A3A4"/>
          </p15:clr>
        </p15:guide>
        <p15:guide id="11" pos="979">
          <p15:clr>
            <a:srgbClr val="A4A3A4"/>
          </p15:clr>
        </p15:guide>
        <p15:guide id="12" pos="202">
          <p15:clr>
            <a:srgbClr val="A4A3A4"/>
          </p15:clr>
        </p15:guide>
        <p15:guide id="13" pos="5616">
          <p15:clr>
            <a:srgbClr val="A4A3A4"/>
          </p15:clr>
        </p15:guide>
        <p15:guide id="14" pos="5098">
          <p15:clr>
            <a:srgbClr val="A4A3A4"/>
          </p15:clr>
        </p15:guide>
        <p15:guide id="15" pos="4579">
          <p15:clr>
            <a:srgbClr val="A4A3A4"/>
          </p15:clr>
        </p15:guide>
        <p15:guide id="16" pos="691">
          <p15:clr>
            <a:srgbClr val="A4A3A4"/>
          </p15:clr>
        </p15:guide>
        <p15:guide id="17" pos="3571">
          <p15:clr>
            <a:srgbClr val="A4A3A4"/>
          </p15:clr>
        </p15:guide>
        <p15:guide id="18" pos="3600">
          <p15:clr>
            <a:srgbClr val="A4A3A4"/>
          </p15:clr>
        </p15:guide>
        <p15:guide id="19" pos="2477">
          <p15:clr>
            <a:srgbClr val="A4A3A4"/>
          </p15:clr>
        </p15:guide>
        <p15:guide id="20" pos="4003">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D17D08"/>
    <a:srgbClr val="F2F2F2"/>
    <a:srgbClr val="D9D9D9"/>
    <a:srgbClr val="C77709"/>
    <a:srgbClr val="C8DAE8"/>
    <a:srgbClr val="92B5D0"/>
    <a:srgbClr val="C4BE98"/>
    <a:srgbClr val="736B41"/>
    <a:srgbClr val="746B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187" autoAdjust="0"/>
    <p:restoredTop sz="96433" autoAdjust="0"/>
  </p:normalViewPr>
  <p:slideViewPr>
    <p:cSldViewPr snapToObjects="1">
      <p:cViewPr varScale="1">
        <p:scale>
          <a:sx n="113" d="100"/>
          <a:sy n="113" d="100"/>
        </p:scale>
        <p:origin x="2256" y="96"/>
      </p:cViewPr>
      <p:guideLst>
        <p:guide orient="horz" pos="4032"/>
        <p:guide orient="horz" pos="173"/>
        <p:guide orient="horz" pos="432"/>
        <p:guide orient="horz" pos="1958"/>
        <p:guide orient="horz" pos="4291"/>
        <p:guide orient="horz" pos="2995"/>
        <p:guide orient="horz" pos="691"/>
        <p:guide orient="horz" pos="2477"/>
        <p:guide orient="horz" pos="3542"/>
        <p:guide pos="230"/>
        <p:guide pos="979"/>
        <p:guide pos="202"/>
        <p:guide pos="5616"/>
        <p:guide pos="5098"/>
        <p:guide pos="4579"/>
        <p:guide pos="691"/>
        <p:guide pos="3571"/>
        <p:guide pos="3600"/>
        <p:guide pos="2477"/>
        <p:guide pos="4003"/>
      </p:guideLst>
    </p:cSldViewPr>
  </p:slideViewPr>
  <p:outlineViewPr>
    <p:cViewPr>
      <p:scale>
        <a:sx n="33" d="100"/>
        <a:sy n="33" d="100"/>
      </p:scale>
      <p:origin x="0" y="10692"/>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91" d="100"/>
          <a:sy n="91" d="100"/>
        </p:scale>
        <p:origin x="3726" y="108"/>
      </p:cViewPr>
      <p:guideLst>
        <p:guide orient="horz" pos="2909"/>
        <p:guide pos="2189"/>
      </p:guideLst>
    </p:cSldViewPr>
  </p:notesViewPr>
  <p:gridSpacing cx="45720" cy="4572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1.fntdata"/><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6.fntdata"/><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1018565339883"/>
          <c:y val="5.55379843108579E-2"/>
          <c:w val="0.61699301348800295"/>
          <c:h val="0.81930901339075701"/>
        </c:manualLayout>
      </c:layout>
      <c:doughnutChart>
        <c:varyColors val="1"/>
        <c:ser>
          <c:idx val="0"/>
          <c:order val="0"/>
          <c:tx>
            <c:strRef>
              <c:f>Sheet1!$B$1</c:f>
              <c:strCache>
                <c:ptCount val="1"/>
                <c:pt idx="0">
                  <c:v>Column1</c:v>
                </c:pt>
              </c:strCache>
            </c:strRef>
          </c:tx>
          <c:dPt>
            <c:idx val="0"/>
            <c:bubble3D val="0"/>
            <c:spPr>
              <a:solidFill>
                <a:srgbClr val="243F54">
                  <a:lumMod val="40000"/>
                  <a:lumOff val="60000"/>
                </a:srgbClr>
              </a:solidFill>
            </c:spPr>
          </c:dPt>
          <c:dPt>
            <c:idx val="1"/>
            <c:bubble3D val="0"/>
            <c:spPr>
              <a:solidFill>
                <a:srgbClr val="243F54">
                  <a:lumMod val="20000"/>
                  <a:lumOff val="80000"/>
                </a:srgbClr>
              </a:solidFill>
            </c:spPr>
          </c:dPt>
          <c:dPt>
            <c:idx val="2"/>
            <c:bubble3D val="0"/>
            <c:spPr>
              <a:solidFill>
                <a:srgbClr val="FFFFFF">
                  <a:lumMod val="95000"/>
                </a:srgbClr>
              </a:solidFill>
            </c:spPr>
          </c:dPt>
          <c:dPt>
            <c:idx val="3"/>
            <c:bubble3D val="0"/>
            <c:spPr>
              <a:solidFill>
                <a:srgbClr val="243F54">
                  <a:lumMod val="60000"/>
                  <a:lumOff val="40000"/>
                </a:srgbClr>
              </a:solidFill>
            </c:spPr>
          </c:dPt>
          <c:dLbls>
            <c:spPr>
              <a:noFill/>
              <a:ln>
                <a:noFill/>
              </a:ln>
              <a:effectLst/>
            </c:spPr>
            <c:txPr>
              <a:bodyPr/>
              <a:lstStyle/>
              <a:p>
                <a:pPr>
                  <a:defRPr sz="1050" b="1"/>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Usability</c:v>
                </c:pt>
                <c:pt idx="1">
                  <c:v>Affordability </c:v>
                </c:pt>
                <c:pt idx="2">
                  <c:v>Architecture</c:v>
                </c:pt>
                <c:pt idx="3">
                  <c:v>Features</c:v>
                </c:pt>
              </c:strCache>
            </c:strRef>
          </c:cat>
          <c:val>
            <c:numRef>
              <c:f>Sheet1!$B$2:$B$5</c:f>
              <c:numCache>
                <c:formatCode>General</c:formatCode>
                <c:ptCount val="4"/>
                <c:pt idx="0" formatCode="0%">
                  <c:v>0.3</c:v>
                </c:pt>
                <c:pt idx="1">
                  <c:v>0</c:v>
                </c:pt>
                <c:pt idx="2" formatCode="0%">
                  <c:v>0.2</c:v>
                </c:pt>
                <c:pt idx="3" formatCode="0%">
                  <c:v>0.5</c:v>
                </c:pt>
              </c:numCache>
            </c:numRef>
          </c:val>
        </c:ser>
        <c:dLbls>
          <c:showLegendKey val="0"/>
          <c:showVal val="1"/>
          <c:showCatName val="0"/>
          <c:showSerName val="0"/>
          <c:showPercent val="0"/>
          <c:showBubbleSize val="0"/>
          <c:showLeaderLines val="1"/>
        </c:dLbls>
        <c:firstSliceAng val="0"/>
        <c:holeSize val="50"/>
      </c:doughnutChart>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998F57">
                  <a:lumMod val="75000"/>
                </a:srgbClr>
              </a:solidFill>
            </c:spPr>
          </c:dPt>
          <c:dPt>
            <c:idx val="1"/>
            <c:bubble3D val="0"/>
            <c:spPr>
              <a:solidFill>
                <a:srgbClr val="243F54"/>
              </a:solidFill>
            </c:spPr>
          </c:dPt>
          <c:dPt>
            <c:idx val="2"/>
            <c:bubble3D val="0"/>
            <c:spPr>
              <a:solidFill>
                <a:schemeClr val="accent1">
                  <a:lumMod val="20000"/>
                  <a:lumOff val="80000"/>
                </a:schemeClr>
              </a:solidFill>
            </c:spPr>
          </c:dPt>
          <c:dLbls>
            <c:dLbl>
              <c:idx val="2"/>
              <c:delete val="1"/>
              <c:extLst>
                <c:ext xmlns:c15="http://schemas.microsoft.com/office/drawing/2012/chart" uri="{CE6537A1-D6FC-4f65-9D91-7224C49458BB}"/>
              </c:extLst>
            </c:dLbl>
            <c:spPr>
              <a:noFill/>
              <a:ln>
                <a:noFill/>
              </a:ln>
              <a:effectLst/>
            </c:spPr>
            <c:txPr>
              <a:bodyPr/>
              <a:lstStyle/>
              <a:p>
                <a:pPr>
                  <a:defRPr sz="1050" b="1">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Sheet1!$A$2:$A$4</c:f>
              <c:strCache>
                <c:ptCount val="2"/>
                <c:pt idx="0">
                  <c:v>Vendor</c:v>
                </c:pt>
                <c:pt idx="1">
                  <c:v>Product</c:v>
                </c:pt>
              </c:strCache>
            </c:strRef>
          </c:cat>
          <c:val>
            <c:numRef>
              <c:f>Sheet1!$B$2:$B$4</c:f>
              <c:numCache>
                <c:formatCode>0%</c:formatCode>
                <c:ptCount val="3"/>
                <c:pt idx="0">
                  <c:v>0.5</c:v>
                </c:pt>
                <c:pt idx="1">
                  <c:v>0.5</c:v>
                </c:pt>
              </c:numCache>
            </c:numRef>
          </c:val>
        </c:ser>
        <c:dLbls>
          <c:showLegendKey val="0"/>
          <c:showVal val="0"/>
          <c:showCatName val="0"/>
          <c:showSerName val="0"/>
          <c:showPercent val="0"/>
          <c:showBubbleSize val="0"/>
          <c:showLeaderLines val="1"/>
        </c:dLbls>
        <c:firstSliceAng val="90"/>
        <c:holeSize val="50"/>
      </c:doughnutChart>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1102362204724"/>
          <c:y val="8.3383991505871502E-2"/>
          <c:w val="0.62731350798131302"/>
          <c:h val="0.833232016988257"/>
        </c:manualLayout>
      </c:layout>
      <c:doughnutChart>
        <c:varyColors val="1"/>
        <c:ser>
          <c:idx val="0"/>
          <c:order val="0"/>
          <c:tx>
            <c:strRef>
              <c:f>Sheet1!$B$1</c:f>
              <c:strCache>
                <c:ptCount val="1"/>
                <c:pt idx="0">
                  <c:v>Column1</c:v>
                </c:pt>
              </c:strCache>
            </c:strRef>
          </c:tx>
          <c:dPt>
            <c:idx val="0"/>
            <c:bubble3D val="0"/>
            <c:spPr>
              <a:solidFill>
                <a:srgbClr val="998F57">
                  <a:lumMod val="60000"/>
                  <a:lumOff val="40000"/>
                </a:srgbClr>
              </a:solidFill>
            </c:spPr>
          </c:dPt>
          <c:dPt>
            <c:idx val="1"/>
            <c:bubble3D val="0"/>
            <c:spPr>
              <a:solidFill>
                <a:srgbClr val="998F57">
                  <a:lumMod val="40000"/>
                  <a:lumOff val="60000"/>
                </a:srgbClr>
              </a:solidFill>
            </c:spPr>
          </c:dPt>
          <c:dPt>
            <c:idx val="2"/>
            <c:bubble3D val="0"/>
            <c:spPr>
              <a:solidFill>
                <a:srgbClr val="998F57">
                  <a:lumMod val="20000"/>
                  <a:lumOff val="80000"/>
                </a:srgbClr>
              </a:solidFill>
            </c:spPr>
          </c:dPt>
          <c:dPt>
            <c:idx val="3"/>
            <c:bubble3D val="0"/>
            <c:spPr>
              <a:solidFill>
                <a:srgbClr val="998F57"/>
              </a:solidFill>
            </c:spPr>
          </c:dPt>
          <c:dLbls>
            <c:spPr>
              <a:noFill/>
              <a:ln>
                <a:noFill/>
              </a:ln>
              <a:effectLst/>
            </c:spPr>
            <c:txPr>
              <a:bodyPr/>
              <a:lstStyle/>
              <a:p>
                <a:pPr>
                  <a:defRPr sz="1050" b="1"/>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Strategy</c:v>
                </c:pt>
                <c:pt idx="1">
                  <c:v>Reach</c:v>
                </c:pt>
                <c:pt idx="2">
                  <c:v>Channel</c:v>
                </c:pt>
                <c:pt idx="3">
                  <c:v>Viability</c:v>
                </c:pt>
              </c:strCache>
            </c:strRef>
          </c:cat>
          <c:val>
            <c:numRef>
              <c:f>Sheet1!$B$2:$B$5</c:f>
              <c:numCache>
                <c:formatCode>0%</c:formatCode>
                <c:ptCount val="4"/>
                <c:pt idx="0">
                  <c:v>0.25</c:v>
                </c:pt>
                <c:pt idx="1">
                  <c:v>0.25</c:v>
                </c:pt>
                <c:pt idx="2">
                  <c:v>0.25</c:v>
                </c:pt>
                <c:pt idx="3">
                  <c:v>0.25</c:v>
                </c:pt>
              </c:numCache>
            </c:numRef>
          </c:val>
        </c:ser>
        <c:dLbls>
          <c:showLegendKey val="0"/>
          <c:showVal val="1"/>
          <c:showCatName val="0"/>
          <c:showSerName val="0"/>
          <c:showPercent val="0"/>
          <c:showBubbleSize val="0"/>
          <c:showLeaderLines val="1"/>
        </c:dLbls>
        <c:firstSliceAng val="0"/>
        <c:holeSize val="50"/>
      </c:doughnutChart>
    </c:plotArea>
    <c:plotVisOnly val="1"/>
    <c:dispBlanksAs val="zero"/>
    <c:showDLblsOverMax val="0"/>
  </c:chart>
  <c:spPr>
    <a:ln>
      <a:noFill/>
    </a:ln>
  </c:spPr>
  <c:txPr>
    <a:bodyPr/>
    <a:lstStyle/>
    <a:p>
      <a:pPr>
        <a:defRPr sz="1800"/>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CA" dirty="0"/>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110B9C36-03F4-41DF-9FFD-B4483F722394}" type="datetimeFigureOut">
              <a:rPr lang="en-CA" smtClean="0"/>
              <a:pPr/>
              <a:t>4/07/17</a:t>
            </a:fld>
            <a:endParaRPr lang="en-CA" dirty="0"/>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2426C72D-894C-4E56-B9CB-84AA6ABBA4F8}" type="slidenum">
              <a:rPr lang="en-CA" smtClean="0"/>
              <a:pPr/>
              <a:t>‹#›</a:t>
            </a:fld>
            <a:endParaRPr lang="en-CA" dirty="0"/>
          </a:p>
        </p:txBody>
      </p:sp>
    </p:spTree>
    <p:extLst>
      <p:ext uri="{BB962C8B-B14F-4D97-AF65-F5344CB8AC3E}">
        <p14:creationId xmlns:p14="http://schemas.microsoft.com/office/powerpoint/2010/main" val="1121120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8193"/>
          <p:cNvSpPr>
            <a:spLocks noGrp="1" noChangeArrowheads="1"/>
          </p:cNvSpPr>
          <p:nvPr>
            <p:ph type="hdr" sz="quarter"/>
          </p:nvPr>
        </p:nvSpPr>
        <p:spPr bwMode="auto">
          <a:xfrm>
            <a:off x="0" y="0"/>
            <a:ext cx="3011699" cy="461804"/>
          </a:xfrm>
          <a:prstGeom prst="rect">
            <a:avLst/>
          </a:prstGeom>
          <a:noFill/>
          <a:ln w="9525">
            <a:noFill/>
            <a:miter lim="800000"/>
            <a:headEnd/>
            <a:tailEnd/>
          </a:ln>
        </p:spPr>
        <p:txBody>
          <a:bodyPr vert="horz" wrap="square" lIns="92492" tIns="46246" rIns="92492" bIns="46246" numCol="1" anchor="t" anchorCtr="0" compatLnSpc="1">
            <a:prstTxWarp prst="textNoShape">
              <a:avLst/>
            </a:prstTxWarp>
          </a:bodyPr>
          <a:lstStyle>
            <a:lvl1pPr algn="l">
              <a:defRPr sz="1200"/>
            </a:lvl1pPr>
          </a:lstStyle>
          <a:p>
            <a:pPr>
              <a:defRPr/>
            </a:pPr>
            <a:endParaRPr lang="en-US" dirty="0"/>
          </a:p>
        </p:txBody>
      </p:sp>
      <p:sp>
        <p:nvSpPr>
          <p:cNvPr id="7171" name="Rectangle 8194"/>
          <p:cNvSpPr>
            <a:spLocks noGrp="1" noChangeArrowheads="1"/>
          </p:cNvSpPr>
          <p:nvPr>
            <p:ph type="dt" idx="1"/>
          </p:nvPr>
        </p:nvSpPr>
        <p:spPr bwMode="auto">
          <a:xfrm>
            <a:off x="3936768" y="0"/>
            <a:ext cx="3011699" cy="461804"/>
          </a:xfrm>
          <a:prstGeom prst="rect">
            <a:avLst/>
          </a:prstGeom>
          <a:noFill/>
          <a:ln w="9525">
            <a:noFill/>
            <a:miter lim="800000"/>
            <a:headEnd/>
            <a:tailEnd/>
          </a:ln>
        </p:spPr>
        <p:txBody>
          <a:bodyPr vert="horz" wrap="square" lIns="92492" tIns="46246" rIns="92492" bIns="46246" numCol="1" anchor="t" anchorCtr="0" compatLnSpc="1">
            <a:prstTxWarp prst="textNoShape">
              <a:avLst/>
            </a:prstTxWarp>
          </a:bodyPr>
          <a:lstStyle>
            <a:lvl1pPr algn="r">
              <a:defRPr sz="1200"/>
            </a:lvl1pPr>
          </a:lstStyle>
          <a:p>
            <a:pPr>
              <a:defRPr/>
            </a:pPr>
            <a:endParaRPr lang="en-US" dirty="0"/>
          </a:p>
        </p:txBody>
      </p:sp>
      <p:sp>
        <p:nvSpPr>
          <p:cNvPr id="8196" name="Slide Image Placeholder 8195"/>
          <p:cNvSpPr>
            <a:spLocks noGrp="1" noRot="1" noChangeAspect="1" noChangeArrowheads="1" noTextEdit="1"/>
          </p:cNvSpPr>
          <p:nvPr>
            <p:ph type="sldImg" idx="2"/>
          </p:nvPr>
        </p:nvSpPr>
        <p:spPr bwMode="auto">
          <a:xfrm>
            <a:off x="1165225" y="692150"/>
            <a:ext cx="4619625" cy="3463925"/>
          </a:xfrm>
          <a:prstGeom prst="rect">
            <a:avLst/>
          </a:prstGeom>
          <a:noFill/>
          <a:ln w="9525" algn="ctr">
            <a:solidFill>
              <a:srgbClr val="000000"/>
            </a:solidFill>
            <a:miter lim="800000"/>
            <a:headEnd/>
            <a:tailEnd/>
          </a:ln>
        </p:spPr>
      </p:sp>
      <p:sp>
        <p:nvSpPr>
          <p:cNvPr id="15365" name="Notes Placeholder 15364"/>
          <p:cNvSpPr>
            <a:spLocks noGrp="1" noChangeArrowheads="1"/>
          </p:cNvSpPr>
          <p:nvPr>
            <p:ph type="body" sz="quarter" idx="3"/>
          </p:nvPr>
        </p:nvSpPr>
        <p:spPr bwMode="auto">
          <a:xfrm>
            <a:off x="695008" y="4387136"/>
            <a:ext cx="5560060" cy="4156234"/>
          </a:xfrm>
          <a:prstGeom prst="rect">
            <a:avLst/>
          </a:prstGeom>
          <a:noFill/>
          <a:ln w="9525" cap="flat" cmpd="sng" algn="ctr">
            <a:noFill/>
            <a:prstDash val="solid"/>
            <a:miter lim="800000"/>
            <a:headEnd type="none" w="med" len="med"/>
            <a:tailEnd type="none" w="med" len="med"/>
          </a:ln>
          <a:effectLst/>
        </p:spPr>
        <p:txBody>
          <a:bodyPr vert="horz" wrap="square" lIns="92492" tIns="46246" rIns="92492" bIns="4624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8197"/>
          <p:cNvSpPr>
            <a:spLocks noGrp="1" noChangeArrowheads="1"/>
          </p:cNvSpPr>
          <p:nvPr>
            <p:ph type="ftr" sz="quarter" idx="4"/>
          </p:nvPr>
        </p:nvSpPr>
        <p:spPr bwMode="auto">
          <a:xfrm>
            <a:off x="0" y="8772668"/>
            <a:ext cx="3011699" cy="461804"/>
          </a:xfrm>
          <a:prstGeom prst="rect">
            <a:avLst/>
          </a:prstGeom>
          <a:noFill/>
          <a:ln w="9525">
            <a:noFill/>
            <a:miter lim="800000"/>
            <a:headEnd/>
            <a:tailEnd/>
          </a:ln>
        </p:spPr>
        <p:txBody>
          <a:bodyPr vert="horz" wrap="square" lIns="92492" tIns="46246" rIns="92492" bIns="46246" numCol="1" anchor="b" anchorCtr="0" compatLnSpc="1">
            <a:prstTxWarp prst="textNoShape">
              <a:avLst/>
            </a:prstTxWarp>
          </a:bodyPr>
          <a:lstStyle>
            <a:lvl1pPr algn="l">
              <a:defRPr sz="1200"/>
            </a:lvl1pPr>
          </a:lstStyle>
          <a:p>
            <a:pPr>
              <a:defRPr/>
            </a:pPr>
            <a:endParaRPr lang="en-US" dirty="0"/>
          </a:p>
        </p:txBody>
      </p:sp>
      <p:sp>
        <p:nvSpPr>
          <p:cNvPr id="15367" name="Slide Number Placeholder 15366"/>
          <p:cNvSpPr>
            <a:spLocks noGrp="1" noChangeArrowheads="1"/>
          </p:cNvSpPr>
          <p:nvPr>
            <p:ph type="sldNum" sz="quarter" idx="5"/>
          </p:nvPr>
        </p:nvSpPr>
        <p:spPr bwMode="auto">
          <a:xfrm>
            <a:off x="3936768" y="8772668"/>
            <a:ext cx="3011699" cy="461804"/>
          </a:xfrm>
          <a:prstGeom prst="rect">
            <a:avLst/>
          </a:prstGeom>
          <a:noFill/>
          <a:ln w="9525" cap="flat" cmpd="sng" algn="ctr">
            <a:noFill/>
            <a:prstDash val="solid"/>
            <a:miter lim="800000"/>
            <a:headEnd type="none" w="med" len="med"/>
            <a:tailEnd type="none" w="med" len="med"/>
          </a:ln>
          <a:effectLst/>
        </p:spPr>
        <p:txBody>
          <a:bodyPr vert="horz" wrap="square" lIns="92492" tIns="46246" rIns="92492" bIns="46246" numCol="1" anchor="b" anchorCtr="0" compatLnSpc="1">
            <a:prstTxWarp prst="textNoShape">
              <a:avLst/>
            </a:prstTxWarp>
          </a:bodyPr>
          <a:lstStyle>
            <a:lvl1pPr algn="r">
              <a:defRPr sz="1200"/>
            </a:lvl1pPr>
          </a:lstStyle>
          <a:p>
            <a:pPr>
              <a:defRPr/>
            </a:pPr>
            <a:fld id="{44C65BAA-4C92-45F9-B685-78236DC3BAD1}" type="slidenum">
              <a:rPr lang="en-US"/>
              <a:pPr>
                <a:defRPr/>
              </a:pPr>
              <a:t>‹#›</a:t>
            </a:fld>
            <a:endParaRPr lang="en-US" dirty="0"/>
          </a:p>
        </p:txBody>
      </p:sp>
    </p:spTree>
    <p:extLst>
      <p:ext uri="{BB962C8B-B14F-4D97-AF65-F5344CB8AC3E}">
        <p14:creationId xmlns:p14="http://schemas.microsoft.com/office/powerpoint/2010/main" val="37867235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Helvetic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Helvetic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Helvetic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Helvetic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3511376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2</a:t>
            </a:fld>
            <a:endParaRPr lang="en-US" dirty="0">
              <a:solidFill>
                <a:srgbClr val="000000"/>
              </a:solidFill>
            </a:endParaRPr>
          </a:p>
        </p:txBody>
      </p:sp>
    </p:spTree>
    <p:extLst>
      <p:ext uri="{BB962C8B-B14F-4D97-AF65-F5344CB8AC3E}">
        <p14:creationId xmlns:p14="http://schemas.microsoft.com/office/powerpoint/2010/main" val="3722807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3</a:t>
            </a:fld>
            <a:endParaRPr lang="en-US" dirty="0">
              <a:solidFill>
                <a:srgbClr val="000000"/>
              </a:solidFill>
            </a:endParaRPr>
          </a:p>
        </p:txBody>
      </p:sp>
    </p:spTree>
    <p:extLst>
      <p:ext uri="{BB962C8B-B14F-4D97-AF65-F5344CB8AC3E}">
        <p14:creationId xmlns:p14="http://schemas.microsoft.com/office/powerpoint/2010/main" val="1221974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4</a:t>
            </a:fld>
            <a:endParaRPr lang="en-US" dirty="0">
              <a:solidFill>
                <a:srgbClr val="000000"/>
              </a:solidFill>
            </a:endParaRPr>
          </a:p>
        </p:txBody>
      </p:sp>
    </p:spTree>
    <p:extLst>
      <p:ext uri="{BB962C8B-B14F-4D97-AF65-F5344CB8AC3E}">
        <p14:creationId xmlns:p14="http://schemas.microsoft.com/office/powerpoint/2010/main" val="911423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5</a:t>
            </a:fld>
            <a:endParaRPr lang="en-US" dirty="0">
              <a:solidFill>
                <a:srgbClr val="000000"/>
              </a:solidFill>
            </a:endParaRPr>
          </a:p>
        </p:txBody>
      </p:sp>
    </p:spTree>
    <p:extLst>
      <p:ext uri="{BB962C8B-B14F-4D97-AF65-F5344CB8AC3E}">
        <p14:creationId xmlns:p14="http://schemas.microsoft.com/office/powerpoint/2010/main" val="1953583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6</a:t>
            </a:fld>
            <a:endParaRPr lang="en-US" dirty="0">
              <a:solidFill>
                <a:srgbClr val="000000"/>
              </a:solidFill>
            </a:endParaRPr>
          </a:p>
        </p:txBody>
      </p:sp>
    </p:spTree>
    <p:extLst>
      <p:ext uri="{BB962C8B-B14F-4D97-AF65-F5344CB8AC3E}">
        <p14:creationId xmlns:p14="http://schemas.microsoft.com/office/powerpoint/2010/main" val="1649300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7</a:t>
            </a:fld>
            <a:endParaRPr lang="en-US" dirty="0">
              <a:solidFill>
                <a:srgbClr val="000000"/>
              </a:solidFill>
            </a:endParaRPr>
          </a:p>
        </p:txBody>
      </p:sp>
    </p:spTree>
    <p:extLst>
      <p:ext uri="{BB962C8B-B14F-4D97-AF65-F5344CB8AC3E}">
        <p14:creationId xmlns:p14="http://schemas.microsoft.com/office/powerpoint/2010/main" val="1388850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8</a:t>
            </a:fld>
            <a:endParaRPr lang="en-US" dirty="0">
              <a:solidFill>
                <a:srgbClr val="000000"/>
              </a:solidFill>
            </a:endParaRPr>
          </a:p>
        </p:txBody>
      </p:sp>
    </p:spTree>
    <p:extLst>
      <p:ext uri="{BB962C8B-B14F-4D97-AF65-F5344CB8AC3E}">
        <p14:creationId xmlns:p14="http://schemas.microsoft.com/office/powerpoint/2010/main" val="9128257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sp>
        <p:nvSpPr>
          <p:cNvPr id="8" name="Rectangle 7"/>
          <p:cNvSpPr/>
          <p:nvPr userDrawn="1"/>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Info-Tech</a:t>
            </a:r>
            <a:r>
              <a:rPr lang="en-CA" sz="800" baseline="0" dirty="0" smtClean="0">
                <a:solidFill>
                  <a:srgbClr val="ADB7C3"/>
                </a:solidFill>
              </a:rPr>
              <a:t> Research Group, Inc. is a global leader in providing IT research and advice.</a:t>
            </a:r>
            <a:br>
              <a:rPr lang="en-CA" sz="800" baseline="0" dirty="0" smtClean="0">
                <a:solidFill>
                  <a:srgbClr val="ADB7C3"/>
                </a:solidFill>
              </a:rPr>
            </a:br>
            <a:r>
              <a:rPr lang="en-CA" sz="800" baseline="0" dirty="0" smtClean="0">
                <a:solidFill>
                  <a:srgbClr val="ADB7C3"/>
                </a:solidFill>
              </a:rPr>
              <a:t>Info-Tech’s products and services combine actionable insight and relevant advice with</a:t>
            </a:r>
            <a:br>
              <a:rPr lang="en-CA" sz="800" baseline="0" dirty="0" smtClean="0">
                <a:solidFill>
                  <a:srgbClr val="ADB7C3"/>
                </a:solidFill>
              </a:rPr>
            </a:br>
            <a:r>
              <a:rPr lang="en-CA" sz="800" baseline="0" dirty="0" smtClean="0">
                <a:solidFill>
                  <a:srgbClr val="ADB7C3"/>
                </a:solidFill>
              </a:rPr>
              <a:t>ready-to-use tools and templates that cover the full spectrum of IT concerns.</a:t>
            </a:r>
            <a:br>
              <a:rPr lang="en-CA" sz="800" baseline="0" dirty="0" smtClean="0">
                <a:solidFill>
                  <a:srgbClr val="ADB7C3"/>
                </a:solidFill>
              </a:rPr>
            </a:br>
            <a:r>
              <a:rPr lang="en-CA" sz="800" b="0" i="0" kern="1200" dirty="0" smtClean="0">
                <a:solidFill>
                  <a:srgbClr val="ADB7C3"/>
                </a:solidFill>
                <a:latin typeface="+mn-lt"/>
                <a:ea typeface="+mn-ea"/>
                <a:cs typeface="+mn-cs"/>
              </a:rPr>
              <a:t>© 1997-2017</a:t>
            </a:r>
            <a:r>
              <a:rPr lang="en-CA" sz="800" b="0" i="0" kern="1200" baseline="0" dirty="0" smtClean="0">
                <a:solidFill>
                  <a:srgbClr val="ADB7C3"/>
                </a:solidFill>
                <a:latin typeface="+mn-lt"/>
                <a:ea typeface="+mn-ea"/>
                <a:cs typeface="+mn-cs"/>
              </a:rPr>
              <a:t> Info-Tech Research Group Inc.</a:t>
            </a:r>
            <a:endParaRPr lang="en-CA" sz="800" dirty="0">
              <a:solidFill>
                <a:srgbClr val="ADB7C3"/>
              </a:solidFill>
            </a:endParaRPr>
          </a:p>
        </p:txBody>
      </p:sp>
      <p:sp>
        <p:nvSpPr>
          <p:cNvPr id="9" name="Rectangle 8"/>
          <p:cNvSpPr/>
          <p:nvPr userDrawn="1"/>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CA" sz="800" dirty="0">
              <a:solidFill>
                <a:srgbClr val="ADB7C3"/>
              </a:solidFill>
            </a:endParaRPr>
          </a:p>
        </p:txBody>
      </p:sp>
      <p:pic>
        <p:nvPicPr>
          <p:cNvPr id="10" name="Picture 9" descr="Info-Tech_Logo_2013-On-Screen-WHITE(transparent-background).png"/>
          <p:cNvPicPr>
            <a:picLocks noChangeAspect="1"/>
          </p:cNvPicPr>
          <p:nvPr userDrawn="1"/>
        </p:nvPicPr>
        <p:blipFill>
          <a:blip r:embed="rId2" cstate="print"/>
          <a:stretch>
            <a:fillRect/>
          </a:stretch>
        </p:blipFill>
        <p:spPr>
          <a:xfrm>
            <a:off x="7020272" y="6309320"/>
            <a:ext cx="1697008" cy="339401"/>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14"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23" name="Straight Connector 22"/>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25"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defTabSz="895350">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27"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9"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7" name="Straight Connector 36"/>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2943223"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2489821"/>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2022215"/>
            <a:ext cx="4059320" cy="1514797"/>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3185634" y="3424714"/>
            <a:ext cx="277273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4509120"/>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717032"/>
            <a:ext cx="4059321" cy="1094047"/>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cxnSp>
        <p:nvCxnSpPr>
          <p:cNvPr id="23" name="Straight Connector 22"/>
          <p:cNvCxnSpPr/>
          <p:nvPr userDrawn="1"/>
        </p:nvCxnSpPr>
        <p:spPr>
          <a:xfrm rot="5400000">
            <a:off x="2443161" y="4167188"/>
            <a:ext cx="4257679"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8_Title Only">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3" y="2924944"/>
            <a:ext cx="4034665"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63" name="Text Placeholder 53"/>
          <p:cNvSpPr>
            <a:spLocks noGrp="1"/>
          </p:cNvSpPr>
          <p:nvPr>
            <p:ph type="body" sz="quarter" idx="21" hasCustomPrompt="1"/>
          </p:nvPr>
        </p:nvSpPr>
        <p:spPr>
          <a:xfrm>
            <a:off x="249302" y="2316656"/>
            <a:ext cx="4034666"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is Designed For:</a:t>
            </a:r>
            <a:endParaRPr lang="en-CA" dirty="0"/>
          </a:p>
        </p:txBody>
      </p:sp>
      <p:sp>
        <p:nvSpPr>
          <p:cNvPr id="64" name="Text Placeholder 53"/>
          <p:cNvSpPr>
            <a:spLocks noGrp="1"/>
          </p:cNvSpPr>
          <p:nvPr>
            <p:ph type="body" sz="quarter" idx="22" hasCustomPrompt="1"/>
          </p:nvPr>
        </p:nvSpPr>
        <p:spPr>
          <a:xfrm>
            <a:off x="4860032" y="2316656"/>
            <a:ext cx="4032448"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Will Help You:</a:t>
            </a:r>
            <a:endParaRPr lang="en-CA" dirty="0"/>
          </a:p>
        </p:txBody>
      </p:sp>
      <p:sp>
        <p:nvSpPr>
          <p:cNvPr id="65" name="Text Placeholder 41"/>
          <p:cNvSpPr>
            <a:spLocks noGrp="1"/>
          </p:cNvSpPr>
          <p:nvPr>
            <p:ph type="body" sz="quarter" idx="23" hasCustomPrompt="1"/>
          </p:nvPr>
        </p:nvSpPr>
        <p:spPr>
          <a:xfrm>
            <a:off x="4860032" y="2924944"/>
            <a:ext cx="4032448"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66" name="Straight Connector 65"/>
          <p:cNvCxnSpPr/>
          <p:nvPr userDrawn="1"/>
        </p:nvCxnSpPr>
        <p:spPr>
          <a:xfrm rot="5400000">
            <a:off x="3079725" y="3808933"/>
            <a:ext cx="2984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cxnSp>
        <p:nvCxnSpPr>
          <p:cNvPr id="47" name="Straight Connector 46"/>
          <p:cNvCxnSpPr/>
          <p:nvPr userDrawn="1"/>
        </p:nvCxnSpPr>
        <p:spPr>
          <a:xfrm rot="5400000">
            <a:off x="4970829" y="5233490"/>
            <a:ext cx="1867710"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51" name="Text Placeholder 41"/>
          <p:cNvSpPr>
            <a:spLocks noGrp="1"/>
          </p:cNvSpPr>
          <p:nvPr userDrawn="1">
            <p:ph type="body" sz="quarter" idx="18" hasCustomPrompt="1"/>
          </p:nvPr>
        </p:nvSpPr>
        <p:spPr>
          <a:xfrm>
            <a:off x="6336196" y="4219074"/>
            <a:ext cx="2373549" cy="1938535"/>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10pt)</a:t>
            </a:r>
          </a:p>
          <a:p>
            <a:pPr lvl="0"/>
            <a:endParaRPr lang="en-US" dirty="0" smtClean="0"/>
          </a:p>
          <a:p>
            <a:pPr lvl="0"/>
            <a:endParaRPr lang="en-US" dirty="0" smtClean="0"/>
          </a:p>
        </p:txBody>
      </p:sp>
      <p:sp>
        <p:nvSpPr>
          <p:cNvPr id="54" name="Text Placeholder 53"/>
          <p:cNvSpPr>
            <a:spLocks noGrp="1"/>
          </p:cNvSpPr>
          <p:nvPr userDrawn="1">
            <p:ph type="body" sz="quarter" idx="19" hasCustomPrompt="1"/>
          </p:nvPr>
        </p:nvSpPr>
        <p:spPr>
          <a:xfrm>
            <a:off x="798362" y="3969266"/>
            <a:ext cx="2130425" cy="223365"/>
          </a:xfrm>
        </p:spPr>
        <p:txBody>
          <a:bodyPr/>
          <a:lstStyle>
            <a:lvl1pPr marL="228600" indent="-228600">
              <a:buNone/>
              <a:defRPr sz="1200" b="1"/>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What’s in this Section:</a:t>
            </a:r>
            <a:endParaRPr lang="en-CA" dirty="0"/>
          </a:p>
        </p:txBody>
      </p:sp>
      <p:sp>
        <p:nvSpPr>
          <p:cNvPr id="55" name="Text Placeholder 53"/>
          <p:cNvSpPr>
            <a:spLocks noGrp="1"/>
          </p:cNvSpPr>
          <p:nvPr userDrawn="1">
            <p:ph type="body" sz="quarter" idx="20" hasCustomPrompt="1"/>
          </p:nvPr>
        </p:nvSpPr>
        <p:spPr>
          <a:xfrm>
            <a:off x="6096687" y="3966023"/>
            <a:ext cx="2130425" cy="223365"/>
          </a:xfrm>
        </p:spPr>
        <p:txBody>
          <a:bodyPr/>
          <a:lstStyle>
            <a:lvl1pPr marL="228600" indent="-228600">
              <a:buNone/>
              <a:defRPr sz="1200" b="1"/>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Sections:</a:t>
            </a:r>
            <a:endParaRPr lang="en-CA" dirty="0"/>
          </a:p>
        </p:txBody>
      </p:sp>
      <p:sp>
        <p:nvSpPr>
          <p:cNvPr id="30" name="Text Placeholder 41"/>
          <p:cNvSpPr>
            <a:spLocks noGrp="1"/>
          </p:cNvSpPr>
          <p:nvPr>
            <p:ph type="body" sz="quarter" idx="21" hasCustomPrompt="1"/>
          </p:nvPr>
        </p:nvSpPr>
        <p:spPr>
          <a:xfrm>
            <a:off x="791580" y="4232015"/>
            <a:ext cx="4436996" cy="1906138"/>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12pt)</a:t>
            </a:r>
          </a:p>
          <a:p>
            <a:pPr lvl="1"/>
            <a:r>
              <a:rPr lang="en-US" dirty="0" smtClean="0"/>
              <a:t>Second Level</a:t>
            </a:r>
          </a:p>
          <a:p>
            <a:pPr lvl="2"/>
            <a:r>
              <a:rPr lang="en-US" dirty="0" smtClean="0"/>
              <a:t>Third Level</a:t>
            </a:r>
          </a:p>
          <a:p>
            <a:pPr lvl="3"/>
            <a:r>
              <a:rPr lang="en-US" dirty="0" smtClean="0"/>
              <a:t>Forth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5400000">
            <a:off x="2163422" y="3086579"/>
            <a:ext cx="344900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4" name="Straight Connector 33"/>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14"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cxnSp>
        <p:nvCxnSpPr>
          <p:cNvPr id="20" name="Straight Connector 19"/>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25"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defTabSz="895350">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27"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9"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7" name="Straight Connector 36"/>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2943223"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2489821"/>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2022215"/>
            <a:ext cx="4059320" cy="1514797"/>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3185634" y="3424714"/>
            <a:ext cx="277273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4509120"/>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15" name="Content Placeholder 25"/>
          <p:cNvSpPr>
            <a:spLocks noGrp="1"/>
          </p:cNvSpPr>
          <p:nvPr>
            <p:ph sz="quarter" idx="23" hasCustomPrompt="1"/>
          </p:nvPr>
        </p:nvSpPr>
        <p:spPr>
          <a:xfrm>
            <a:off x="260650" y="3717032"/>
            <a:ext cx="4059321" cy="1094047"/>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cxnSp>
        <p:nvCxnSpPr>
          <p:cNvPr id="23" name="Straight Connector 22"/>
          <p:cNvCxnSpPr/>
          <p:nvPr userDrawn="1"/>
        </p:nvCxnSpPr>
        <p:spPr>
          <a:xfrm rot="5400000">
            <a:off x="2443161" y="4167188"/>
            <a:ext cx="4257679"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spTree>
    <p:extLst>
      <p:ext uri="{BB962C8B-B14F-4D97-AF65-F5344CB8AC3E}">
        <p14:creationId xmlns:p14="http://schemas.microsoft.com/office/powerpoint/2010/main" val="35065131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3" y="2924944"/>
            <a:ext cx="4034665"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63" name="Text Placeholder 53"/>
          <p:cNvSpPr>
            <a:spLocks noGrp="1"/>
          </p:cNvSpPr>
          <p:nvPr>
            <p:ph type="body" sz="quarter" idx="21" hasCustomPrompt="1"/>
          </p:nvPr>
        </p:nvSpPr>
        <p:spPr>
          <a:xfrm>
            <a:off x="249302" y="2316656"/>
            <a:ext cx="4034666"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Is Designed For:</a:t>
            </a:r>
            <a:endParaRPr lang="en-CA" dirty="0"/>
          </a:p>
        </p:txBody>
      </p:sp>
      <p:sp>
        <p:nvSpPr>
          <p:cNvPr id="64" name="Text Placeholder 53"/>
          <p:cNvSpPr>
            <a:spLocks noGrp="1"/>
          </p:cNvSpPr>
          <p:nvPr>
            <p:ph type="body" sz="quarter" idx="22" hasCustomPrompt="1"/>
          </p:nvPr>
        </p:nvSpPr>
        <p:spPr>
          <a:xfrm>
            <a:off x="4860032" y="2316656"/>
            <a:ext cx="4032448"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Will Help You:</a:t>
            </a:r>
            <a:endParaRPr lang="en-CA" dirty="0"/>
          </a:p>
        </p:txBody>
      </p:sp>
      <p:sp>
        <p:nvSpPr>
          <p:cNvPr id="65" name="Text Placeholder 41"/>
          <p:cNvSpPr>
            <a:spLocks noGrp="1"/>
          </p:cNvSpPr>
          <p:nvPr>
            <p:ph type="body" sz="quarter" idx="23" hasCustomPrompt="1"/>
          </p:nvPr>
        </p:nvSpPr>
        <p:spPr>
          <a:xfrm>
            <a:off x="4860032" y="2924944"/>
            <a:ext cx="4032448"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6665250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userDrawn="1"/>
        </p:nvPicPr>
        <p:blipFill>
          <a:blip r:embed="rId2" cstate="print"/>
          <a:stretch>
            <a:fillRect/>
          </a:stretch>
        </p:blipFill>
        <p:spPr>
          <a:xfrm>
            <a:off x="464339" y="1376772"/>
            <a:ext cx="1410568" cy="154844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4" name="Straight Connector 33"/>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0.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 (Georgia, 24pt)</a:t>
            </a:r>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10" name="Rectangle 9"/>
          <p:cNvSpPr/>
          <p:nvPr/>
        </p:nvSpPr>
        <p:spPr>
          <a:xfrm>
            <a:off x="6408204" y="6525344"/>
            <a:ext cx="273579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51063" indent="0" algn="l"/>
            <a:fld id="{FF20F8B6-5AB9-41C4-A82C-4155E8A92B2C}" type="slidenum">
              <a:rPr lang="en-CA" sz="1000" smtClean="0"/>
              <a:pPr marL="2151063" indent="0" algn="l"/>
              <a:t>‹#›</a:t>
            </a:fld>
            <a:endParaRPr lang="en-CA" sz="1000" dirty="0"/>
          </a:p>
        </p:txBody>
      </p:sp>
      <p:sp>
        <p:nvSpPr>
          <p:cNvPr id="9" name="Rectangle 8"/>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indent="0" algn="r"/>
            <a:r>
              <a:rPr lang="en-CA" sz="1000" dirty="0" smtClean="0"/>
              <a:t>Info-Tech Research Group</a:t>
            </a:r>
            <a:endParaRPr lang="en-CA" sz="1000" dirty="0"/>
          </a:p>
        </p:txBody>
      </p:sp>
      <p:sp>
        <p:nvSpPr>
          <p:cNvPr id="6" name="Rectangle 5"/>
          <p:cNvSpPr/>
          <p:nvPr userDrawn="1"/>
        </p:nvSpPr>
        <p:spPr>
          <a:xfrm>
            <a:off x="0" y="6517136"/>
            <a:ext cx="2651760" cy="338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indent="0" algn="l"/>
            <a:r>
              <a:rPr lang="en-CA" sz="1000" dirty="0" smtClean="0"/>
              <a:t>Vendor </a:t>
            </a:r>
            <a:r>
              <a:rPr lang="en-CA" sz="1000" dirty="0" smtClean="0">
                <a:solidFill>
                  <a:schemeClr val="bg1"/>
                </a:solidFill>
              </a:rPr>
              <a:t>Landscape: In-Room Tablets</a:t>
            </a:r>
            <a:endParaRPr lang="en-CA" sz="10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8" r:id="rId3"/>
    <p:sldLayoutId id="2147483695" r:id="rId4"/>
    <p:sldLayoutId id="2147483699" r:id="rId5"/>
    <p:sldLayoutId id="2147483698" r:id="rId6"/>
    <p:sldLayoutId id="2147483680" r:id="rId7"/>
    <p:sldLayoutId id="2147483697" r:id="rId8"/>
    <p:sldLayoutId id="2147483682" r:id="rId9"/>
    <p:sldLayoutId id="2147483696" r:id="rId10"/>
    <p:sldLayoutId id="2147483677" r:id="rId11"/>
    <p:sldLayoutId id="2147483667" r:id="rId12"/>
    <p:sldLayoutId id="2147483684" r:id="rId13"/>
    <p:sldLayoutId id="2147483700" r:id="rId14"/>
    <p:sldLayoutId id="2147483683" r:id="rId15"/>
    <p:sldLayoutId id="2147483694" r:id="rId16"/>
    <p:sldLayoutId id="2147483701" r:id="rId17"/>
    <p:sldLayoutId id="2147483702" r:id="rId18"/>
    <p:sldLayoutId id="2147483704" r:id="rId19"/>
    <p:sldLayoutId id="2147483705" r:id="rId20"/>
    <p:sldLayoutId id="2147483706" r:id="rId21"/>
    <p:sldLayoutId id="2147483707" r:id="rId22"/>
    <p:sldLayoutId id="2147483708" r:id="rId23"/>
    <p:sldLayoutId id="2147483709" r:id="rId24"/>
    <p:sldLayoutId id="2147483710" r:id="rId25"/>
    <p:sldLayoutId id="2147483711" r:id="rId26"/>
    <p:sldLayoutId id="2147483712" r:id="rId27"/>
    <p:sldLayoutId id="2147483713" r:id="rId28"/>
  </p:sldLayoutIdLst>
  <p:timing>
    <p:tnLst>
      <p:par>
        <p:cTn id="1" dur="indefinite" restart="never" nodeType="tmRoot"/>
      </p:par>
    </p:tnLst>
  </p:timing>
  <p:hf hdr="0" ftr="0" dt="0"/>
  <p:txStyles>
    <p:titleStyle>
      <a:lvl1pPr algn="l" rtl="0" eaLnBrk="0" fontAlgn="base" hangingPunct="0">
        <a:spcBef>
          <a:spcPct val="0"/>
        </a:spcBef>
        <a:spcAft>
          <a:spcPct val="0"/>
        </a:spcAft>
        <a:defRPr sz="2400" kern="1200" baseline="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 (Georgia, 24pt)</a:t>
            </a:r>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grpSp>
        <p:nvGrpSpPr>
          <p:cNvPr id="11" name="Group 10"/>
          <p:cNvGrpSpPr/>
          <p:nvPr userDrawn="1"/>
        </p:nvGrpSpPr>
        <p:grpSpPr>
          <a:xfrm>
            <a:off x="0" y="6525344"/>
            <a:ext cx="9144000" cy="338028"/>
            <a:chOff x="0" y="6525344"/>
            <a:chExt cx="9144000" cy="338028"/>
          </a:xfrm>
        </p:grpSpPr>
        <p:sp>
          <p:nvSpPr>
            <p:cNvPr id="8" name="Rectangle 7"/>
            <p:cNvSpPr/>
            <p:nvPr userDrawn="1"/>
          </p:nvSpPr>
          <p:spPr>
            <a:xfrm>
              <a:off x="0" y="6525344"/>
              <a:ext cx="6408204" cy="338028"/>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l"/>
              <a:r>
                <a:rPr lang="en-CA" sz="1000" dirty="0" smtClean="0">
                  <a:solidFill>
                    <a:srgbClr val="FFFFFF"/>
                  </a:solidFill>
                </a:rPr>
                <a:t>Info-Tech Research Group</a:t>
              </a:r>
              <a:endParaRPr lang="en-CA" sz="1000" dirty="0">
                <a:solidFill>
                  <a:srgbClr val="FFFFFF"/>
                </a:solidFill>
              </a:endParaRPr>
            </a:p>
          </p:txBody>
        </p:sp>
        <p:sp>
          <p:nvSpPr>
            <p:cNvPr id="10" name="Rectangle 9"/>
            <p:cNvSpPr/>
            <p:nvPr userDrawn="1"/>
          </p:nvSpPr>
          <p:spPr>
            <a:xfrm>
              <a:off x="6408204" y="6525344"/>
              <a:ext cx="2735796" cy="338028"/>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51063" algn="l"/>
              <a:fld id="{FF20F8B6-5AB9-41C4-A82C-4155E8A92B2C}" type="slidenum">
                <a:rPr lang="en-CA" sz="1000" smtClean="0">
                  <a:solidFill>
                    <a:srgbClr val="FFFFFF"/>
                  </a:solidFill>
                </a:rPr>
                <a:pPr marL="2151063" algn="l"/>
                <a:t>‹#›</a:t>
              </a:fld>
              <a:endParaRPr lang="en-CA" sz="1000" dirty="0">
                <a:solidFill>
                  <a:srgbClr val="FFFFFF"/>
                </a:solidFill>
              </a:endParaRPr>
            </a:p>
          </p:txBody>
        </p:sp>
      </p:grpSp>
    </p:spTree>
    <p:extLst>
      <p:ext uri="{BB962C8B-B14F-4D97-AF65-F5344CB8AC3E}">
        <p14:creationId xmlns:p14="http://schemas.microsoft.com/office/powerpoint/2010/main" val="128492600"/>
      </p:ext>
    </p:extLst>
  </p:cSld>
  <p:clrMap bg1="lt1" tx1="dk1" bg2="lt2" tx2="dk2" accent1="accent1" accent2="accent2" accent3="accent3" accent4="accent4" accent5="accent5" accent6="accent6" hlink="hlink" folHlink="folHlink"/>
  <p:sldLayoutIdLst>
    <p:sldLayoutId id="2147483715" r:id="rId1"/>
    <p:sldLayoutId id="2147483716" r:id="rId2"/>
  </p:sldLayoutIdLst>
  <p:timing>
    <p:tnLst>
      <p:par>
        <p:cTn id="1" dur="indefinite" restart="never" nodeType="tmRoot"/>
      </p:par>
    </p:tnLst>
  </p:timing>
  <p:hf hdr="0" ftr="0" dt="0"/>
  <p:txStyles>
    <p:titleStyle>
      <a:lvl1pPr algn="l" rtl="0" eaLnBrk="0" fontAlgn="base" hangingPunct="0">
        <a:spcBef>
          <a:spcPct val="0"/>
        </a:spcBef>
        <a:spcAft>
          <a:spcPct val="0"/>
        </a:spcAft>
        <a:defRPr sz="2400" kern="1200" baseline="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hyperlink" Target="https://www.infotech.com/research/in-room-tablets-vendor-landscape-storyboard"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infotech.com/research/in-room-tablets-vendor-landscape-storyboard"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oleObject" Target="../embeddings/oleObject1.bin"/><Relationship Id="rId18" Type="http://schemas.openxmlformats.org/officeDocument/2006/relationships/image" Target="../media/image7.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notesSlide" Target="../notesSlides/notesSlide3.xml"/><Relationship Id="rId17" Type="http://schemas.openxmlformats.org/officeDocument/2006/relationships/image" Target="../media/image6.png"/><Relationship Id="rId2" Type="http://schemas.openxmlformats.org/officeDocument/2006/relationships/tags" Target="../tags/tag2.xml"/><Relationship Id="rId16" Type="http://schemas.openxmlformats.org/officeDocument/2006/relationships/hyperlink" Target="https://www.infotech.com/research/in-room-tablets-vendor-landscape-storyboard" TargetMode="External"/><Relationship Id="rId1" Type="http://schemas.openxmlformats.org/officeDocument/2006/relationships/vmlDrawing" Target="../drawings/vmlDrawing1.vml"/><Relationship Id="rId6" Type="http://schemas.openxmlformats.org/officeDocument/2006/relationships/tags" Target="../tags/tag6.xml"/><Relationship Id="rId11" Type="http://schemas.openxmlformats.org/officeDocument/2006/relationships/slideLayout" Target="../slideLayouts/slideLayout3.xml"/><Relationship Id="rId5" Type="http://schemas.openxmlformats.org/officeDocument/2006/relationships/tags" Target="../tags/tag5.xml"/><Relationship Id="rId15" Type="http://schemas.openxmlformats.org/officeDocument/2006/relationships/image" Target="../media/image9.pn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8.emf"/></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hyperlink" Target="https://www.infotech.com/research/in-room-tablets-vendor-landscape-storyboard" TargetMode="External"/><Relationship Id="rId2" Type="http://schemas.openxmlformats.org/officeDocument/2006/relationships/tags" Target="../tags/tag11.xml"/><Relationship Id="rId1" Type="http://schemas.openxmlformats.org/officeDocument/2006/relationships/vmlDrawing" Target="../drawings/vmlDrawing2.vml"/><Relationship Id="rId6" Type="http://schemas.openxmlformats.org/officeDocument/2006/relationships/image" Target="../media/image8.emf"/><Relationship Id="rId5" Type="http://schemas.openxmlformats.org/officeDocument/2006/relationships/oleObject" Target="../embeddings/oleObject2.bin"/><Relationship Id="rId4" Type="http://schemas.openxmlformats.org/officeDocument/2006/relationships/notesSlide" Target="../notesSlides/notesSlide4.xml"/><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tags" Target="../tags/tag23.xml"/><Relationship Id="rId18" Type="http://schemas.openxmlformats.org/officeDocument/2006/relationships/tags" Target="../tags/tag28.xml"/><Relationship Id="rId26" Type="http://schemas.openxmlformats.org/officeDocument/2006/relationships/image" Target="../media/image8.emf"/><Relationship Id="rId3" Type="http://schemas.openxmlformats.org/officeDocument/2006/relationships/tags" Target="../tags/tag13.xml"/><Relationship Id="rId21" Type="http://schemas.openxmlformats.org/officeDocument/2006/relationships/tags" Target="../tags/tag31.xml"/><Relationship Id="rId7" Type="http://schemas.openxmlformats.org/officeDocument/2006/relationships/tags" Target="../tags/tag17.xml"/><Relationship Id="rId12" Type="http://schemas.openxmlformats.org/officeDocument/2006/relationships/tags" Target="../tags/tag22.xml"/><Relationship Id="rId17" Type="http://schemas.openxmlformats.org/officeDocument/2006/relationships/tags" Target="../tags/tag27.xml"/><Relationship Id="rId25" Type="http://schemas.openxmlformats.org/officeDocument/2006/relationships/oleObject" Target="../embeddings/oleObject3.bin"/><Relationship Id="rId2" Type="http://schemas.openxmlformats.org/officeDocument/2006/relationships/tags" Target="../tags/tag12.xml"/><Relationship Id="rId16" Type="http://schemas.openxmlformats.org/officeDocument/2006/relationships/tags" Target="../tags/tag26.xml"/><Relationship Id="rId20" Type="http://schemas.openxmlformats.org/officeDocument/2006/relationships/tags" Target="../tags/tag30.xml"/><Relationship Id="rId29" Type="http://schemas.openxmlformats.org/officeDocument/2006/relationships/chart" Target="../charts/chart3.xml"/><Relationship Id="rId1" Type="http://schemas.openxmlformats.org/officeDocument/2006/relationships/vmlDrawing" Target="../drawings/vmlDrawing3.vml"/><Relationship Id="rId6" Type="http://schemas.openxmlformats.org/officeDocument/2006/relationships/tags" Target="../tags/tag16.xml"/><Relationship Id="rId11" Type="http://schemas.openxmlformats.org/officeDocument/2006/relationships/tags" Target="../tags/tag21.xml"/><Relationship Id="rId24" Type="http://schemas.openxmlformats.org/officeDocument/2006/relationships/notesSlide" Target="../notesSlides/notesSlide5.xml"/><Relationship Id="rId32" Type="http://schemas.openxmlformats.org/officeDocument/2006/relationships/image" Target="../media/image7.png"/><Relationship Id="rId5" Type="http://schemas.openxmlformats.org/officeDocument/2006/relationships/tags" Target="../tags/tag15.xml"/><Relationship Id="rId15" Type="http://schemas.openxmlformats.org/officeDocument/2006/relationships/tags" Target="../tags/tag25.xml"/><Relationship Id="rId23" Type="http://schemas.openxmlformats.org/officeDocument/2006/relationships/slideLayout" Target="../slideLayouts/slideLayout10.xml"/><Relationship Id="rId28" Type="http://schemas.openxmlformats.org/officeDocument/2006/relationships/chart" Target="../charts/chart2.xml"/><Relationship Id="rId10" Type="http://schemas.openxmlformats.org/officeDocument/2006/relationships/tags" Target="../tags/tag20.xml"/><Relationship Id="rId19" Type="http://schemas.openxmlformats.org/officeDocument/2006/relationships/tags" Target="../tags/tag29.xml"/><Relationship Id="rId31" Type="http://schemas.openxmlformats.org/officeDocument/2006/relationships/image" Target="../media/image6.png"/><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tags" Target="../tags/tag24.xml"/><Relationship Id="rId22" Type="http://schemas.openxmlformats.org/officeDocument/2006/relationships/tags" Target="../tags/tag32.xml"/><Relationship Id="rId27" Type="http://schemas.openxmlformats.org/officeDocument/2006/relationships/chart" Target="../charts/chart1.xml"/><Relationship Id="rId30" Type="http://schemas.openxmlformats.org/officeDocument/2006/relationships/hyperlink" Target="https://www.infotech.com/research/in-room-tablets-vendor-landscape-storyboard" TargetMode="External"/></Relationships>
</file>

<file path=ppt/slides/_rels/slide6.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tags" Target="../tags/tag45.xml"/><Relationship Id="rId18" Type="http://schemas.openxmlformats.org/officeDocument/2006/relationships/slideLayout" Target="../slideLayouts/slideLayout10.xml"/><Relationship Id="rId3" Type="http://schemas.openxmlformats.org/officeDocument/2006/relationships/tags" Target="../tags/tag35.xml"/><Relationship Id="rId21" Type="http://schemas.openxmlformats.org/officeDocument/2006/relationships/hyperlink" Target="https://www.infotech.com/research/in-room-tablets-vendor-landscape-storyboard" TargetMode="External"/><Relationship Id="rId7" Type="http://schemas.openxmlformats.org/officeDocument/2006/relationships/tags" Target="../tags/tag39.xml"/><Relationship Id="rId12" Type="http://schemas.openxmlformats.org/officeDocument/2006/relationships/tags" Target="../tags/tag44.xml"/><Relationship Id="rId17" Type="http://schemas.openxmlformats.org/officeDocument/2006/relationships/tags" Target="../tags/tag49.xml"/><Relationship Id="rId2" Type="http://schemas.openxmlformats.org/officeDocument/2006/relationships/tags" Target="../tags/tag34.xml"/><Relationship Id="rId16" Type="http://schemas.openxmlformats.org/officeDocument/2006/relationships/tags" Target="../tags/tag48.xml"/><Relationship Id="rId20" Type="http://schemas.openxmlformats.org/officeDocument/2006/relationships/image" Target="../media/image9.png"/><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tags" Target="../tags/tag43.xml"/><Relationship Id="rId5" Type="http://schemas.openxmlformats.org/officeDocument/2006/relationships/tags" Target="../tags/tag37.xml"/><Relationship Id="rId15" Type="http://schemas.openxmlformats.org/officeDocument/2006/relationships/tags" Target="../tags/tag47.xml"/><Relationship Id="rId23" Type="http://schemas.openxmlformats.org/officeDocument/2006/relationships/image" Target="../media/image7.png"/><Relationship Id="rId10" Type="http://schemas.openxmlformats.org/officeDocument/2006/relationships/tags" Target="../tags/tag42.xml"/><Relationship Id="rId19" Type="http://schemas.openxmlformats.org/officeDocument/2006/relationships/notesSlide" Target="../notesSlides/notesSlide6.xml"/><Relationship Id="rId4" Type="http://schemas.openxmlformats.org/officeDocument/2006/relationships/tags" Target="../tags/tag36.xml"/><Relationship Id="rId9" Type="http://schemas.openxmlformats.org/officeDocument/2006/relationships/tags" Target="../tags/tag41.xml"/><Relationship Id="rId14" Type="http://schemas.openxmlformats.org/officeDocument/2006/relationships/tags" Target="../tags/tag46.xml"/><Relationship Id="rId22"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tags" Target="../tags/tag57.xml"/><Relationship Id="rId13" Type="http://schemas.openxmlformats.org/officeDocument/2006/relationships/tags" Target="../tags/tag62.xml"/><Relationship Id="rId18" Type="http://schemas.openxmlformats.org/officeDocument/2006/relationships/tags" Target="../tags/tag67.xml"/><Relationship Id="rId3" Type="http://schemas.openxmlformats.org/officeDocument/2006/relationships/tags" Target="../tags/tag52.xml"/><Relationship Id="rId21" Type="http://schemas.openxmlformats.org/officeDocument/2006/relationships/hyperlink" Target="https://www.infotech.com/research/in-room-tablets-vendor-landscape-storyboard" TargetMode="External"/><Relationship Id="rId7" Type="http://schemas.openxmlformats.org/officeDocument/2006/relationships/tags" Target="../tags/tag56.xml"/><Relationship Id="rId12" Type="http://schemas.openxmlformats.org/officeDocument/2006/relationships/tags" Target="../tags/tag61.xml"/><Relationship Id="rId17" Type="http://schemas.openxmlformats.org/officeDocument/2006/relationships/tags" Target="../tags/tag66.xml"/><Relationship Id="rId2" Type="http://schemas.openxmlformats.org/officeDocument/2006/relationships/tags" Target="../tags/tag51.xml"/><Relationship Id="rId16" Type="http://schemas.openxmlformats.org/officeDocument/2006/relationships/tags" Target="../tags/tag65.xml"/><Relationship Id="rId20" Type="http://schemas.openxmlformats.org/officeDocument/2006/relationships/notesSlide" Target="../notesSlides/notesSlide7.xml"/><Relationship Id="rId1" Type="http://schemas.openxmlformats.org/officeDocument/2006/relationships/tags" Target="../tags/tag50.xml"/><Relationship Id="rId6" Type="http://schemas.openxmlformats.org/officeDocument/2006/relationships/tags" Target="../tags/tag55.xml"/><Relationship Id="rId11" Type="http://schemas.openxmlformats.org/officeDocument/2006/relationships/tags" Target="../tags/tag60.xml"/><Relationship Id="rId5" Type="http://schemas.openxmlformats.org/officeDocument/2006/relationships/tags" Target="../tags/tag54.xml"/><Relationship Id="rId15" Type="http://schemas.openxmlformats.org/officeDocument/2006/relationships/tags" Target="../tags/tag64.xml"/><Relationship Id="rId23" Type="http://schemas.openxmlformats.org/officeDocument/2006/relationships/image" Target="../media/image7.png"/><Relationship Id="rId10" Type="http://schemas.openxmlformats.org/officeDocument/2006/relationships/tags" Target="../tags/tag59.xml"/><Relationship Id="rId19" Type="http://schemas.openxmlformats.org/officeDocument/2006/relationships/slideLayout" Target="../slideLayouts/slideLayout4.xml"/><Relationship Id="rId4" Type="http://schemas.openxmlformats.org/officeDocument/2006/relationships/tags" Target="../tags/tag53.xml"/><Relationship Id="rId9" Type="http://schemas.openxmlformats.org/officeDocument/2006/relationships/tags" Target="../tags/tag58.xml"/><Relationship Id="rId14" Type="http://schemas.openxmlformats.org/officeDocument/2006/relationships/tags" Target="../tags/tag63.xml"/><Relationship Id="rId22"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tags" Target="../tags/tag75.xml"/><Relationship Id="rId13" Type="http://schemas.openxmlformats.org/officeDocument/2006/relationships/tags" Target="../tags/tag80.xml"/><Relationship Id="rId18" Type="http://schemas.openxmlformats.org/officeDocument/2006/relationships/image" Target="../media/image6.png"/><Relationship Id="rId3" Type="http://schemas.openxmlformats.org/officeDocument/2006/relationships/tags" Target="../tags/tag70.xml"/><Relationship Id="rId7" Type="http://schemas.openxmlformats.org/officeDocument/2006/relationships/tags" Target="../tags/tag74.xml"/><Relationship Id="rId12" Type="http://schemas.openxmlformats.org/officeDocument/2006/relationships/tags" Target="../tags/tag79.xml"/><Relationship Id="rId17" Type="http://schemas.openxmlformats.org/officeDocument/2006/relationships/hyperlink" Target="https://www.infotech.com/research/in-room-tablets-vendor-landscape-storyboard" TargetMode="External"/><Relationship Id="rId2" Type="http://schemas.openxmlformats.org/officeDocument/2006/relationships/tags" Target="../tags/tag69.xml"/><Relationship Id="rId16" Type="http://schemas.openxmlformats.org/officeDocument/2006/relationships/notesSlide" Target="../notesSlides/notesSlide8.xml"/><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tags" Target="../tags/tag78.xml"/><Relationship Id="rId5" Type="http://schemas.openxmlformats.org/officeDocument/2006/relationships/tags" Target="../tags/tag72.xml"/><Relationship Id="rId15" Type="http://schemas.openxmlformats.org/officeDocument/2006/relationships/slideLayout" Target="../slideLayouts/slideLayout4.xml"/><Relationship Id="rId10" Type="http://schemas.openxmlformats.org/officeDocument/2006/relationships/tags" Target="../tags/tag77.xml"/><Relationship Id="rId19" Type="http://schemas.openxmlformats.org/officeDocument/2006/relationships/image" Target="../media/image7.png"/><Relationship Id="rId4" Type="http://schemas.openxmlformats.org/officeDocument/2006/relationships/tags" Target="../tags/tag71.xml"/><Relationship Id="rId9" Type="http://schemas.openxmlformats.org/officeDocument/2006/relationships/tags" Target="../tags/tag76.xml"/><Relationship Id="rId14" Type="http://schemas.openxmlformats.org/officeDocument/2006/relationships/tags" Target="../tags/tag81.xml"/></Relationships>
</file>

<file path=ppt/slides/_rels/slide9.xml.rels><?xml version="1.0" encoding="UTF-8" standalone="yes"?>
<Relationships xmlns="http://schemas.openxmlformats.org/package/2006/relationships"><Relationship Id="rId3" Type="http://schemas.openxmlformats.org/officeDocument/2006/relationships/hyperlink" Target="https://www.infotech.com/research/in-room-tablets-vendor-landscape-storyboard" TargetMode="External"/><Relationship Id="rId7" Type="http://schemas.openxmlformats.org/officeDocument/2006/relationships/image" Target="../media/image7.png"/><Relationship Id="rId2" Type="http://schemas.openxmlformats.org/officeDocument/2006/relationships/hyperlink" Target="http://www.infotech.com/" TargetMode="External"/><Relationship Id="rId1" Type="http://schemas.openxmlformats.org/officeDocument/2006/relationships/slideLayout" Target="../slideLayouts/slideLayout30.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5"/>
          </p:nvPr>
        </p:nvSpPr>
        <p:spPr/>
        <p:txBody>
          <a:bodyPr/>
          <a:lstStyle/>
          <a:p>
            <a:pPr lvl="0"/>
            <a:r>
              <a:rPr lang="en-CA" dirty="0" smtClean="0"/>
              <a:t>Vendor </a:t>
            </a:r>
            <a:r>
              <a:rPr lang="en-CA" dirty="0"/>
              <a:t>Landscape: In-Room </a:t>
            </a:r>
            <a:r>
              <a:rPr lang="en-CA" dirty="0" smtClean="0"/>
              <a:t>Tablets</a:t>
            </a:r>
            <a:endParaRPr lang="en-US" dirty="0"/>
          </a:p>
        </p:txBody>
      </p:sp>
      <p:sp>
        <p:nvSpPr>
          <p:cNvPr id="8" name="Text Placeholder 7"/>
          <p:cNvSpPr>
            <a:spLocks noGrp="1"/>
          </p:cNvSpPr>
          <p:nvPr>
            <p:ph type="body" sz="quarter" idx="16"/>
          </p:nvPr>
        </p:nvSpPr>
        <p:spPr>
          <a:xfrm>
            <a:off x="774700" y="3724072"/>
            <a:ext cx="7729220" cy="508000"/>
          </a:xfrm>
        </p:spPr>
        <p:txBody>
          <a:bodyPr/>
          <a:lstStyle/>
          <a:p>
            <a:r>
              <a:rPr lang="en-CA" dirty="0" smtClean="0"/>
              <a:t>Paper is outdated and expensive; align the room experience with your digital strategy</a:t>
            </a:r>
            <a:r>
              <a:rPr lang="en-CA" dirty="0"/>
              <a:t> </a:t>
            </a:r>
            <a:r>
              <a:rPr lang="en-CA" dirty="0" smtClean="0"/>
              <a:t>to cut costs and create guest-centric experiences.</a:t>
            </a:r>
          </a:p>
        </p:txBody>
      </p:sp>
      <p:pic>
        <p:nvPicPr>
          <p:cNvPr id="4" name="Picture 3"/>
          <p:cNvPicPr>
            <a:picLocks noChangeAspect="1"/>
          </p:cNvPicPr>
          <p:nvPr/>
        </p:nvPicPr>
        <p:blipFill>
          <a:blip r:embed="rId3"/>
          <a:stretch>
            <a:fillRect/>
          </a:stretch>
        </p:blipFill>
        <p:spPr>
          <a:xfrm>
            <a:off x="3200281" y="976580"/>
            <a:ext cx="2743438" cy="1828959"/>
          </a:xfrm>
          <a:prstGeom prst="rect">
            <a:avLst/>
          </a:prstGeom>
        </p:spPr>
      </p:pic>
      <p:grpSp>
        <p:nvGrpSpPr>
          <p:cNvPr id="5" name="Group 4"/>
          <p:cNvGrpSpPr/>
          <p:nvPr/>
        </p:nvGrpSpPr>
        <p:grpSpPr>
          <a:xfrm>
            <a:off x="0" y="5402461"/>
            <a:ext cx="9144000" cy="1455539"/>
            <a:chOff x="0" y="5402461"/>
            <a:chExt cx="9144000" cy="1455539"/>
          </a:xfrm>
        </p:grpSpPr>
        <p:sp>
          <p:nvSpPr>
            <p:cNvPr id="6" name="Rectangle 5"/>
            <p:cNvSpPr/>
            <p:nvPr/>
          </p:nvSpPr>
          <p:spPr>
            <a:xfrm>
              <a:off x="0" y="5402461"/>
              <a:ext cx="9144000" cy="1455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0" y="5402461"/>
              <a:ext cx="9144000" cy="1455539"/>
              <a:chOff x="0" y="5402461"/>
              <a:chExt cx="9144000" cy="1455539"/>
            </a:xfrm>
          </p:grpSpPr>
          <p:pic>
            <p:nvPicPr>
              <p:cNvPr id="10" name="Picture 9" descr="sample-titlebar-itrgNEW.gif">
                <a:hlinkClick r:id="rId4"/>
              </p:cNvPr>
              <p:cNvPicPr>
                <a:picLocks noChangeAspect="1"/>
              </p:cNvPicPr>
              <p:nvPr/>
            </p:nvPicPr>
            <p:blipFill>
              <a:blip r:embed="rId5" cstate="print"/>
              <a:srcRect b="40634"/>
              <a:stretch>
                <a:fillRect/>
              </a:stretch>
            </p:blipFill>
            <p:spPr>
              <a:xfrm>
                <a:off x="0" y="5402461"/>
                <a:ext cx="9144000" cy="864096"/>
              </a:xfrm>
              <a:prstGeom prst="rect">
                <a:avLst/>
              </a:prstGeom>
            </p:spPr>
          </p:pic>
          <p:grpSp>
            <p:nvGrpSpPr>
              <p:cNvPr id="11" name="Group 10"/>
              <p:cNvGrpSpPr/>
              <p:nvPr/>
            </p:nvGrpSpPr>
            <p:grpSpPr>
              <a:xfrm>
                <a:off x="0" y="6266557"/>
                <a:ext cx="9144000" cy="591443"/>
                <a:chOff x="0" y="6266557"/>
                <a:chExt cx="9144000" cy="591443"/>
              </a:xfrm>
            </p:grpSpPr>
            <p:sp>
              <p:nvSpPr>
                <p:cNvPr id="12" name="Rectangle 11"/>
                <p:cNvSpPr/>
                <p:nvPr/>
              </p:nvSpPr>
              <p:spPr>
                <a:xfrm>
                  <a:off x="0" y="6266557"/>
                  <a:ext cx="7308304" cy="591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algn="r"/>
                  <a:r>
                    <a:rPr lang="en-CA" sz="800" dirty="0" smtClean="0">
                      <a:solidFill>
                        <a:schemeClr val="bg1">
                          <a:lumMod val="65000"/>
                        </a:schemeClr>
                      </a:solidFill>
                    </a:rPr>
                    <a:t>Info-Tech's products and services combine actionable insight and relevant advice with ready-to-use tools</a:t>
                  </a:r>
                  <a:br>
                    <a:rPr lang="en-CA" sz="800" dirty="0" smtClean="0">
                      <a:solidFill>
                        <a:schemeClr val="bg1">
                          <a:lumMod val="65000"/>
                        </a:schemeClr>
                      </a:solidFill>
                    </a:rPr>
                  </a:br>
                  <a:r>
                    <a:rPr lang="en-CA" sz="800" dirty="0" smtClean="0">
                      <a:solidFill>
                        <a:schemeClr val="bg1">
                          <a:lumMod val="65000"/>
                        </a:schemeClr>
                      </a:solidFill>
                    </a:rPr>
                    <a:t>and templates that cover the full spectrum of IT concerns.© 1997-2017 Info-Tech Research Group</a:t>
                  </a:r>
                  <a:endParaRPr lang="en-CA" sz="800" dirty="0">
                    <a:solidFill>
                      <a:schemeClr val="bg1">
                        <a:lumMod val="65000"/>
                      </a:schemeClr>
                    </a:solidFill>
                  </a:endParaRPr>
                </a:p>
              </p:txBody>
            </p:sp>
            <p:sp>
              <p:nvSpPr>
                <p:cNvPr id="13" name="Rectangle 12"/>
                <p:cNvSpPr/>
                <p:nvPr/>
              </p:nvSpPr>
              <p:spPr>
                <a:xfrm>
                  <a:off x="7308304" y="6266557"/>
                  <a:ext cx="1835696" cy="591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4" name="Picture 13" descr="itrg-logo-blue.png"/>
                <p:cNvPicPr>
                  <a:picLocks noChangeAspect="1"/>
                </p:cNvPicPr>
                <p:nvPr/>
              </p:nvPicPr>
              <p:blipFill>
                <a:blip r:embed="rId6" cstate="print"/>
                <a:stretch>
                  <a:fillRect/>
                </a:stretch>
              </p:blipFill>
              <p:spPr>
                <a:xfrm>
                  <a:off x="7529512" y="6360368"/>
                  <a:ext cx="1400175" cy="381000"/>
                </a:xfrm>
                <a:prstGeom prst="rect">
                  <a:avLst/>
                </a:prstGeom>
              </p:spPr>
            </p:pic>
          </p:grpSp>
        </p:grpSp>
      </p:grpSp>
    </p:spTree>
    <p:extLst>
      <p:ext uri="{BB962C8B-B14F-4D97-AF65-F5344CB8AC3E}">
        <p14:creationId xmlns:p14="http://schemas.microsoft.com/office/powerpoint/2010/main" val="10054688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19"/>
          </p:nvPr>
        </p:nvSpPr>
        <p:spPr>
          <a:xfrm>
            <a:off x="320674" y="1179510"/>
            <a:ext cx="8502651" cy="877889"/>
          </a:xfrm>
        </p:spPr>
        <p:txBody>
          <a:bodyPr/>
          <a:lstStyle/>
          <a:p>
            <a:r>
              <a:rPr lang="en-CA" sz="1600" dirty="0" smtClean="0">
                <a:solidFill>
                  <a:schemeClr val="tx1">
                    <a:lumMod val="50000"/>
                  </a:schemeClr>
                </a:solidFill>
              </a:rPr>
              <a:t>Digitize your properties with an in-room tablet to deliver hotel amenities, targeted promotions, superior entertainment, and automated room controls to create a more guest-centric experience at your patron’s fingertips, all while maximizing your ROI. </a:t>
            </a:r>
            <a:endParaRPr lang="en-CA" sz="1600" dirty="0">
              <a:solidFill>
                <a:schemeClr val="tx1">
                  <a:lumMod val="50000"/>
                </a:schemeClr>
              </a:solidFill>
            </a:endParaRPr>
          </a:p>
        </p:txBody>
      </p:sp>
      <p:sp>
        <p:nvSpPr>
          <p:cNvPr id="7" name="Title 6"/>
          <p:cNvSpPr>
            <a:spLocks noGrp="1"/>
          </p:cNvSpPr>
          <p:nvPr>
            <p:ph type="title"/>
          </p:nvPr>
        </p:nvSpPr>
        <p:spPr/>
        <p:txBody>
          <a:bodyPr/>
          <a:lstStyle/>
          <a:p>
            <a:r>
              <a:rPr lang="en-CA" dirty="0" smtClean="0"/>
              <a:t>Introduction</a:t>
            </a:r>
            <a:endParaRPr lang="en-CA" dirty="0"/>
          </a:p>
        </p:txBody>
      </p:sp>
      <p:sp>
        <p:nvSpPr>
          <p:cNvPr id="18" name="Text Placeholder 17"/>
          <p:cNvSpPr>
            <a:spLocks noGrp="1"/>
          </p:cNvSpPr>
          <p:nvPr>
            <p:ph type="body" sz="quarter" idx="16"/>
          </p:nvPr>
        </p:nvSpPr>
        <p:spPr>
          <a:xfrm>
            <a:off x="320674" y="2365692"/>
            <a:ext cx="4525646" cy="4115118"/>
          </a:xfrm>
        </p:spPr>
        <p:txBody>
          <a:bodyPr/>
          <a:lstStyle/>
          <a:p>
            <a:pPr>
              <a:lnSpc>
                <a:spcPct val="100000"/>
              </a:lnSpc>
              <a:spcBef>
                <a:spcPts val="600"/>
              </a:spcBef>
              <a:spcAft>
                <a:spcPts val="0"/>
              </a:spcAft>
            </a:pPr>
            <a:r>
              <a:rPr lang="en-CA" sz="1400" dirty="0" smtClean="0">
                <a:solidFill>
                  <a:srgbClr val="000000"/>
                </a:solidFill>
              </a:rPr>
              <a:t>CIOs, VPs, and digital technicians who have been tasked with creating the hotel brand’s digital strategy and guest room experience to improve the experience of their guests, deliver guest services and room controls, and increase targeted upsell opportunities in an interactive and personalized way. </a:t>
            </a:r>
          </a:p>
          <a:p>
            <a:pPr>
              <a:lnSpc>
                <a:spcPct val="100000"/>
              </a:lnSpc>
              <a:spcBef>
                <a:spcPts val="600"/>
              </a:spcBef>
              <a:spcAft>
                <a:spcPts val="0"/>
              </a:spcAft>
            </a:pPr>
            <a:r>
              <a:rPr lang="en-CA" sz="1400" dirty="0" smtClean="0">
                <a:solidFill>
                  <a:srgbClr val="000000"/>
                </a:solidFill>
              </a:rPr>
              <a:t>CMOs, VP Hotel Operations/General Managers, and organizations with an in-room tablet use case such as:</a:t>
            </a:r>
          </a:p>
          <a:p>
            <a:pPr lvl="1">
              <a:lnSpc>
                <a:spcPct val="100000"/>
              </a:lnSpc>
              <a:spcBef>
                <a:spcPts val="600"/>
              </a:spcBef>
              <a:spcAft>
                <a:spcPts val="0"/>
              </a:spcAft>
            </a:pPr>
            <a:r>
              <a:rPr lang="en-CA" sz="1400" dirty="0" smtClean="0">
                <a:solidFill>
                  <a:srgbClr val="000000"/>
                </a:solidFill>
              </a:rPr>
              <a:t>Empowering guests to control their in-room environment.</a:t>
            </a:r>
          </a:p>
          <a:p>
            <a:pPr lvl="1">
              <a:lnSpc>
                <a:spcPct val="100000"/>
              </a:lnSpc>
              <a:spcBef>
                <a:spcPts val="600"/>
              </a:spcBef>
              <a:spcAft>
                <a:spcPts val="0"/>
              </a:spcAft>
            </a:pPr>
            <a:r>
              <a:rPr lang="en-CA" sz="1400" dirty="0" smtClean="0">
                <a:solidFill>
                  <a:srgbClr val="000000"/>
                </a:solidFill>
              </a:rPr>
              <a:t>Removing the traditional hard-wired telephone through a PBX integrated tablet.</a:t>
            </a:r>
          </a:p>
          <a:p>
            <a:pPr lvl="1">
              <a:lnSpc>
                <a:spcPct val="100000"/>
              </a:lnSpc>
              <a:spcBef>
                <a:spcPts val="600"/>
              </a:spcBef>
              <a:spcAft>
                <a:spcPts val="0"/>
              </a:spcAft>
            </a:pPr>
            <a:r>
              <a:rPr lang="en-CA" sz="1400" dirty="0" smtClean="0">
                <a:solidFill>
                  <a:srgbClr val="000000"/>
                </a:solidFill>
              </a:rPr>
              <a:t>Expanding and incorporating the tablet solution to enable a create-once/use-many omnichannel strategy.</a:t>
            </a:r>
          </a:p>
          <a:p>
            <a:pPr lvl="1">
              <a:lnSpc>
                <a:spcPct val="100000"/>
              </a:lnSpc>
              <a:spcBef>
                <a:spcPts val="600"/>
              </a:spcBef>
              <a:spcAft>
                <a:spcPts val="600"/>
              </a:spcAft>
            </a:pPr>
            <a:endParaRPr lang="en-CA" sz="1400" dirty="0" smtClean="0">
              <a:solidFill>
                <a:srgbClr val="000000"/>
              </a:solidFill>
            </a:endParaRPr>
          </a:p>
          <a:p>
            <a:pPr lvl="1">
              <a:lnSpc>
                <a:spcPct val="100000"/>
              </a:lnSpc>
              <a:spcBef>
                <a:spcPts val="600"/>
              </a:spcBef>
              <a:spcAft>
                <a:spcPts val="600"/>
              </a:spcAft>
            </a:pPr>
            <a:endParaRPr lang="en-CA" sz="1400" dirty="0" smtClean="0">
              <a:solidFill>
                <a:srgbClr val="000000"/>
              </a:solidFill>
            </a:endParaRPr>
          </a:p>
        </p:txBody>
      </p:sp>
      <p:sp>
        <p:nvSpPr>
          <p:cNvPr id="20" name="Text Placeholder 19"/>
          <p:cNvSpPr>
            <a:spLocks noGrp="1"/>
          </p:cNvSpPr>
          <p:nvPr>
            <p:ph type="body" sz="quarter" idx="21"/>
          </p:nvPr>
        </p:nvSpPr>
        <p:spPr>
          <a:xfrm>
            <a:off x="320675" y="2057400"/>
            <a:ext cx="4159250" cy="365760"/>
          </a:xfrm>
        </p:spPr>
        <p:txBody>
          <a:bodyPr/>
          <a:lstStyle/>
          <a:p>
            <a:r>
              <a:rPr lang="en-CA" dirty="0" smtClean="0">
                <a:solidFill>
                  <a:schemeClr val="tx1">
                    <a:lumMod val="50000"/>
                  </a:schemeClr>
                </a:solidFill>
              </a:rPr>
              <a:t>This Research Is Designed For:</a:t>
            </a:r>
            <a:endParaRPr lang="en-CA" dirty="0">
              <a:solidFill>
                <a:schemeClr val="tx1">
                  <a:lumMod val="50000"/>
                </a:schemeClr>
              </a:solidFill>
            </a:endParaRPr>
          </a:p>
        </p:txBody>
      </p:sp>
      <p:sp>
        <p:nvSpPr>
          <p:cNvPr id="21" name="Text Placeholder 20"/>
          <p:cNvSpPr>
            <a:spLocks noGrp="1"/>
          </p:cNvSpPr>
          <p:nvPr>
            <p:ph type="body" sz="quarter" idx="22"/>
          </p:nvPr>
        </p:nvSpPr>
        <p:spPr>
          <a:xfrm>
            <a:off x="5074919" y="2057400"/>
            <a:ext cx="3748405" cy="365760"/>
          </a:xfrm>
        </p:spPr>
        <p:txBody>
          <a:bodyPr/>
          <a:lstStyle/>
          <a:p>
            <a:r>
              <a:rPr lang="en-CA" dirty="0" smtClean="0">
                <a:solidFill>
                  <a:schemeClr val="tx1">
                    <a:lumMod val="50000"/>
                  </a:schemeClr>
                </a:solidFill>
              </a:rPr>
              <a:t>This Research Will Help You:</a:t>
            </a:r>
            <a:endParaRPr lang="en-CA" dirty="0">
              <a:solidFill>
                <a:schemeClr val="tx1">
                  <a:lumMod val="50000"/>
                </a:schemeClr>
              </a:solidFill>
            </a:endParaRPr>
          </a:p>
        </p:txBody>
      </p:sp>
      <p:sp>
        <p:nvSpPr>
          <p:cNvPr id="22" name="Text Placeholder 21"/>
          <p:cNvSpPr>
            <a:spLocks noGrp="1"/>
          </p:cNvSpPr>
          <p:nvPr>
            <p:ph type="body" sz="quarter" idx="23"/>
          </p:nvPr>
        </p:nvSpPr>
        <p:spPr>
          <a:xfrm>
            <a:off x="5074919" y="2365693"/>
            <a:ext cx="3748405" cy="2376264"/>
          </a:xfrm>
        </p:spPr>
        <p:txBody>
          <a:bodyPr/>
          <a:lstStyle/>
          <a:p>
            <a:pPr>
              <a:lnSpc>
                <a:spcPct val="100000"/>
              </a:lnSpc>
              <a:spcBef>
                <a:spcPts val="600"/>
              </a:spcBef>
              <a:spcAft>
                <a:spcPts val="600"/>
              </a:spcAft>
            </a:pPr>
            <a:r>
              <a:rPr lang="en-CA" sz="1400" dirty="0" smtClean="0">
                <a:solidFill>
                  <a:schemeClr val="tx1">
                    <a:lumMod val="50000"/>
                  </a:schemeClr>
                </a:solidFill>
              </a:rPr>
              <a:t>Understand what trends are surfacing in the hospitality in-room tablet industry. </a:t>
            </a:r>
          </a:p>
          <a:p>
            <a:pPr>
              <a:lnSpc>
                <a:spcPct val="100000"/>
              </a:lnSpc>
              <a:spcBef>
                <a:spcPts val="600"/>
              </a:spcBef>
              <a:spcAft>
                <a:spcPts val="600"/>
              </a:spcAft>
            </a:pPr>
            <a:r>
              <a:rPr lang="en-CA" sz="1400" dirty="0" smtClean="0">
                <a:solidFill>
                  <a:schemeClr val="tx1">
                    <a:lumMod val="50000"/>
                  </a:schemeClr>
                </a:solidFill>
              </a:rPr>
              <a:t>Evaluate in-room tablet vendors and products and their alignment to your enterprise needs. </a:t>
            </a:r>
          </a:p>
          <a:p>
            <a:pPr>
              <a:lnSpc>
                <a:spcPct val="100000"/>
              </a:lnSpc>
              <a:spcBef>
                <a:spcPts val="600"/>
              </a:spcBef>
              <a:spcAft>
                <a:spcPts val="600"/>
              </a:spcAft>
            </a:pPr>
            <a:r>
              <a:rPr lang="en-CA" sz="1400" dirty="0" smtClean="0">
                <a:solidFill>
                  <a:schemeClr val="tx1">
                    <a:lumMod val="50000"/>
                  </a:schemeClr>
                </a:solidFill>
              </a:rPr>
              <a:t>Determine which products are most appropriate for particular features, use cases, and scenarios. </a:t>
            </a:r>
          </a:p>
        </p:txBody>
      </p:sp>
      <p:cxnSp>
        <p:nvCxnSpPr>
          <p:cNvPr id="8" name="Straight Connector 7"/>
          <p:cNvCxnSpPr/>
          <p:nvPr/>
        </p:nvCxnSpPr>
        <p:spPr>
          <a:xfrm>
            <a:off x="4937760" y="2468880"/>
            <a:ext cx="0" cy="3840482"/>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0" y="6422955"/>
            <a:ext cx="9144000" cy="437555"/>
            <a:chOff x="0" y="6422955"/>
            <a:chExt cx="9144000" cy="437555"/>
          </a:xfrm>
        </p:grpSpPr>
        <p:pic>
          <p:nvPicPr>
            <p:cNvPr id="10" name="Picture 3">
              <a:hlinkClick r:id="rId3"/>
            </p:cNvPr>
            <p:cNvPicPr>
              <a:picLocks noChangeAspect="1" noChangeArrowheads="1"/>
            </p:cNvPicPr>
            <p:nvPr/>
          </p:nvPicPr>
          <p:blipFill>
            <a:blip r:embed="rId4" cstate="print"/>
            <a:srcRect/>
            <a:stretch>
              <a:fillRect/>
            </a:stretch>
          </p:blipFill>
          <p:spPr bwMode="auto">
            <a:xfrm>
              <a:off x="0" y="6422955"/>
              <a:ext cx="9144000" cy="437555"/>
            </a:xfrm>
            <a:prstGeom prst="rect">
              <a:avLst/>
            </a:prstGeom>
            <a:noFill/>
            <a:ln w="9525">
              <a:noFill/>
              <a:miter lim="800000"/>
              <a:headEnd/>
              <a:tailEnd/>
            </a:ln>
          </p:spPr>
        </p:pic>
        <p:pic>
          <p:nvPicPr>
            <p:cNvPr id="11" name="Picture 10" descr="itrg-logo.png"/>
            <p:cNvPicPr>
              <a:picLocks noChangeAspect="1"/>
            </p:cNvPicPr>
            <p:nvPr/>
          </p:nvPicPr>
          <p:blipFill>
            <a:blip r:embed="rId5"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10026723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339" name="think-cell Slide" r:id="rId13" imgW="360" imgH="360" progId="TCLayout.ActiveDocument.1">
                  <p:embed/>
                </p:oleObj>
              </mc:Choice>
              <mc:Fallback>
                <p:oleObj name="think-cell Slide" r:id="rId13" imgW="360" imgH="360" progId="TCLayout.ActiveDocument.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ounded Rectangle 6"/>
          <p:cNvSpPr/>
          <p:nvPr>
            <p:custDataLst>
              <p:tags r:id="rId3"/>
            </p:custDataLst>
          </p:nvPr>
        </p:nvSpPr>
        <p:spPr>
          <a:xfrm rot="10800000">
            <a:off x="320039" y="5311140"/>
            <a:ext cx="4023294"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algn="l"/>
            <a:endParaRPr lang="en-CA" b="1" i="1" dirty="0">
              <a:solidFill>
                <a:srgbClr val="333333"/>
              </a:solidFill>
            </a:endParaRPr>
          </a:p>
        </p:txBody>
      </p:sp>
      <p:sp>
        <p:nvSpPr>
          <p:cNvPr id="8" name="Rounded Rectangle 7"/>
          <p:cNvSpPr/>
          <p:nvPr>
            <p:custDataLst>
              <p:tags r:id="rId4"/>
            </p:custDataLst>
          </p:nvPr>
        </p:nvSpPr>
        <p:spPr>
          <a:xfrm rot="10800000">
            <a:off x="4526280" y="5311140"/>
            <a:ext cx="435102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algn="l"/>
            <a:endParaRPr lang="en-CA" b="1" i="1" dirty="0">
              <a:solidFill>
                <a:srgbClr val="333333"/>
              </a:solidFill>
            </a:endParaRPr>
          </a:p>
        </p:txBody>
      </p:sp>
      <p:sp>
        <p:nvSpPr>
          <p:cNvPr id="2" name="Title 1"/>
          <p:cNvSpPr>
            <a:spLocks noGrp="1"/>
          </p:cNvSpPr>
          <p:nvPr>
            <p:ph type="title"/>
            <p:custDataLst>
              <p:tags r:id="rId5"/>
            </p:custDataLst>
          </p:nvPr>
        </p:nvSpPr>
        <p:spPr/>
        <p:txBody>
          <a:bodyPr/>
          <a:lstStyle/>
          <a:p>
            <a:r>
              <a:rPr lang="en-US" dirty="0" smtClean="0"/>
              <a:t>Market overview</a:t>
            </a:r>
            <a:endParaRPr lang="en-US" dirty="0"/>
          </a:p>
        </p:txBody>
      </p:sp>
      <p:sp>
        <p:nvSpPr>
          <p:cNvPr id="4" name="Rectangle 3"/>
          <p:cNvSpPr/>
          <p:nvPr>
            <p:custDataLst>
              <p:tags r:id="rId6"/>
            </p:custDataLst>
          </p:nvPr>
        </p:nvSpPr>
        <p:spPr>
          <a:xfrm>
            <a:off x="320674" y="1554480"/>
            <a:ext cx="4068446" cy="4085734"/>
          </a:xfrm>
          <a:prstGeom prst="rect">
            <a:avLst/>
          </a:prstGeom>
        </p:spPr>
        <p:txBody>
          <a:bodyPr wrap="square">
            <a:spAutoFit/>
          </a:bodyPr>
          <a:lstStyle/>
          <a:p>
            <a:pPr marL="169863" indent="-169863" algn="l">
              <a:spcBef>
                <a:spcPts val="0"/>
              </a:spcBef>
              <a:spcAft>
                <a:spcPts val="300"/>
              </a:spcAft>
              <a:buFont typeface="Arial" pitchFamily="34" charset="0"/>
              <a:buChar char="•"/>
            </a:pPr>
            <a:r>
              <a:rPr lang="en-CA" sz="1200" dirty="0" smtClean="0"/>
              <a:t>The </a:t>
            </a:r>
            <a:r>
              <a:rPr lang="en-CA" sz="1200" dirty="0"/>
              <a:t>printed compendium has been a staple of hotel rooms for decades, </a:t>
            </a:r>
            <a:r>
              <a:rPr lang="en-CA" sz="1200" dirty="0" smtClean="0"/>
              <a:t>however, costs </a:t>
            </a:r>
            <a:r>
              <a:rPr lang="en-CA" sz="1200" dirty="0"/>
              <a:t>associated with updating and </a:t>
            </a:r>
            <a:r>
              <a:rPr lang="en-CA" sz="1200" dirty="0" smtClean="0"/>
              <a:t>re-printing have driven hotels to search for alternate methods to </a:t>
            </a:r>
            <a:r>
              <a:rPr lang="en-CA" sz="1200" dirty="0"/>
              <a:t>provide </a:t>
            </a:r>
            <a:r>
              <a:rPr lang="en-CA" sz="1200" dirty="0" smtClean="0"/>
              <a:t>guests </a:t>
            </a:r>
            <a:r>
              <a:rPr lang="en-CA" sz="1200" dirty="0"/>
              <a:t>with accurate</a:t>
            </a:r>
            <a:r>
              <a:rPr lang="en-CA" sz="1200" dirty="0" smtClean="0"/>
              <a:t>, relevant, and </a:t>
            </a:r>
            <a:r>
              <a:rPr lang="en-CA" sz="1200" dirty="0"/>
              <a:t>timely </a:t>
            </a:r>
            <a:r>
              <a:rPr lang="en-CA" sz="1200" dirty="0" smtClean="0"/>
              <a:t>information </a:t>
            </a:r>
            <a:r>
              <a:rPr lang="en-CA" sz="1200" dirty="0"/>
              <a:t>about hotel amenities</a:t>
            </a:r>
            <a:r>
              <a:rPr lang="en-CA" sz="1200" dirty="0" smtClean="0"/>
              <a:t>, specifics of their stay, </a:t>
            </a:r>
            <a:r>
              <a:rPr lang="en-CA" sz="1200" dirty="0"/>
              <a:t>and local attractions. </a:t>
            </a:r>
            <a:endParaRPr lang="en-CA" sz="1200" dirty="0" smtClean="0"/>
          </a:p>
          <a:p>
            <a:pPr marL="169863" indent="-169863" algn="l">
              <a:spcBef>
                <a:spcPts val="0"/>
              </a:spcBef>
              <a:spcAft>
                <a:spcPts val="300"/>
              </a:spcAft>
              <a:buFont typeface="Arial" pitchFamily="34" charset="0"/>
              <a:buChar char="•"/>
            </a:pPr>
            <a:r>
              <a:rPr lang="en-US" sz="1200" dirty="0" smtClean="0"/>
              <a:t>In the 80s hoteliers began providing information through automated telephone recordings and other concierge services. More recently, with the emergence of the internet and personal handheld devices in the late 2000s, hotels began using mobile applications to provide information with the added benefit of tracking customer demographic information and overall usage. </a:t>
            </a:r>
          </a:p>
          <a:p>
            <a:pPr marL="169863" indent="-169863" algn="l">
              <a:spcBef>
                <a:spcPts val="0"/>
              </a:spcBef>
              <a:spcAft>
                <a:spcPts val="300"/>
              </a:spcAft>
              <a:buFont typeface="Arial" pitchFamily="34" charset="0"/>
              <a:buChar char="•"/>
            </a:pPr>
            <a:r>
              <a:rPr lang="en-US" sz="1200" dirty="0" smtClean="0"/>
              <a:t>Although useful, </a:t>
            </a:r>
            <a:r>
              <a:rPr lang="en-US" sz="1200" dirty="0"/>
              <a:t>h</a:t>
            </a:r>
            <a:r>
              <a:rPr lang="en-US" sz="1200" dirty="0" smtClean="0"/>
              <a:t>otel mobile applications typically have low acceptance rates and, on average, more than 65% of Americans download zero mobile applications monthly. The release of the iPad in 2010 provided new ways to engage guests non-invasively and personally. </a:t>
            </a:r>
          </a:p>
          <a:p>
            <a:pPr marL="169863" indent="-169863" algn="l">
              <a:spcBef>
                <a:spcPts val="0"/>
              </a:spcBef>
              <a:spcAft>
                <a:spcPts val="300"/>
              </a:spcAft>
              <a:buFont typeface="Arial" pitchFamily="34" charset="0"/>
              <a:buChar char="•"/>
            </a:pPr>
            <a:r>
              <a:rPr lang="en-US" sz="1200" dirty="0" smtClean="0"/>
              <a:t>Although already adopted in many luxury, full-serve </a:t>
            </a:r>
            <a:r>
              <a:rPr lang="en-US" sz="1200" dirty="0"/>
              <a:t>E</a:t>
            </a:r>
            <a:r>
              <a:rPr lang="en-US" sz="1200" dirty="0" smtClean="0"/>
              <a:t>uropean hotels, in-room tablets are beginning to gather momentum across the Americas. </a:t>
            </a:r>
          </a:p>
        </p:txBody>
      </p:sp>
      <p:sp>
        <p:nvSpPr>
          <p:cNvPr id="5" name="Rectangle 4"/>
          <p:cNvSpPr/>
          <p:nvPr>
            <p:custDataLst>
              <p:tags r:id="rId7"/>
            </p:custDataLst>
          </p:nvPr>
        </p:nvSpPr>
        <p:spPr>
          <a:xfrm>
            <a:off x="4526280" y="1552218"/>
            <a:ext cx="4351021" cy="4085734"/>
          </a:xfrm>
          <a:prstGeom prst="rect">
            <a:avLst/>
          </a:prstGeom>
        </p:spPr>
        <p:txBody>
          <a:bodyPr wrap="square">
            <a:spAutoFit/>
          </a:bodyPr>
          <a:lstStyle/>
          <a:p>
            <a:pPr marL="171450" indent="-171450" algn="l">
              <a:spcBef>
                <a:spcPts val="300"/>
              </a:spcBef>
              <a:buFont typeface="Arial" panose="020B0604020202020204" pitchFamily="34" charset="0"/>
              <a:buChar char="•"/>
            </a:pPr>
            <a:r>
              <a:rPr lang="en-US" sz="1200" dirty="0" smtClean="0"/>
              <a:t>In-room tablets are used more frequently than mobile applications, garnering anywhere from 40-50 page views per guest per day and, as a result, demand for in-room tablets is rapidly increasing. </a:t>
            </a:r>
          </a:p>
          <a:p>
            <a:pPr marL="171450" indent="-171450" algn="l">
              <a:spcBef>
                <a:spcPts val="300"/>
              </a:spcBef>
              <a:buFont typeface="Arial" panose="020B0604020202020204" pitchFamily="34" charset="0"/>
              <a:buChar char="•"/>
            </a:pPr>
            <a:r>
              <a:rPr lang="en-US" sz="1200" dirty="0" smtClean="0"/>
              <a:t>The </a:t>
            </a:r>
            <a:r>
              <a:rPr lang="en-US" sz="1200" dirty="0"/>
              <a:t>integration of </a:t>
            </a:r>
            <a:r>
              <a:rPr lang="en-US" sz="1200" dirty="0" smtClean="0"/>
              <a:t>in-room </a:t>
            </a:r>
            <a:r>
              <a:rPr lang="en-US" sz="1200" dirty="0"/>
              <a:t>technologies such as IPTV, digital </a:t>
            </a:r>
            <a:r>
              <a:rPr lang="en-US" sz="1200" dirty="0" smtClean="0"/>
              <a:t>signage, </a:t>
            </a:r>
            <a:r>
              <a:rPr lang="en-US" sz="1200" dirty="0"/>
              <a:t>and hospitality </a:t>
            </a:r>
            <a:r>
              <a:rPr lang="en-US" sz="1200" dirty="0" smtClean="0"/>
              <a:t>tools, including the </a:t>
            </a:r>
            <a:r>
              <a:rPr lang="en-US" sz="1200" dirty="0"/>
              <a:t>PMS, POS, </a:t>
            </a:r>
            <a:r>
              <a:rPr lang="en-US" sz="1200" dirty="0" smtClean="0"/>
              <a:t>and in-room controls, have provided hotel operators with the opportunity </a:t>
            </a:r>
            <a:r>
              <a:rPr lang="en-US" sz="1200" dirty="0"/>
              <a:t>to provide increasingly </a:t>
            </a:r>
            <a:r>
              <a:rPr lang="en-US" sz="1200" dirty="0" smtClean="0"/>
              <a:t>customized and interactive </a:t>
            </a:r>
            <a:r>
              <a:rPr lang="en-US" sz="1200" dirty="0"/>
              <a:t>experiences to their </a:t>
            </a:r>
            <a:r>
              <a:rPr lang="en-US" sz="1200" dirty="0" smtClean="0"/>
              <a:t>customers. </a:t>
            </a:r>
          </a:p>
          <a:p>
            <a:pPr marL="171450" indent="-171450" algn="l">
              <a:spcBef>
                <a:spcPts val="300"/>
              </a:spcBef>
              <a:buFont typeface="Arial" panose="020B0604020202020204" pitchFamily="34" charset="0"/>
              <a:buChar char="•"/>
            </a:pPr>
            <a:r>
              <a:rPr lang="en-US" sz="1200" dirty="0" smtClean="0"/>
              <a:t>By </a:t>
            </a:r>
            <a:r>
              <a:rPr lang="en-US" sz="1200" dirty="0"/>
              <a:t>combining online (business analytics and intelligence) and mobile capabilities (NFC, iBeacons, </a:t>
            </a:r>
            <a:r>
              <a:rPr lang="en-US" sz="1200" dirty="0" smtClean="0"/>
              <a:t>etc</a:t>
            </a:r>
            <a:r>
              <a:rPr lang="en-US" sz="1200" dirty="0"/>
              <a:t>.) </a:t>
            </a:r>
            <a:r>
              <a:rPr lang="en-US" sz="1200" dirty="0" smtClean="0"/>
              <a:t>operators </a:t>
            </a:r>
            <a:r>
              <a:rPr lang="en-US" sz="1200" dirty="0"/>
              <a:t>can uniquely target their patrons with relevant </a:t>
            </a:r>
            <a:r>
              <a:rPr lang="en-US" sz="1200" dirty="0" smtClean="0"/>
              <a:t>information and personalized promotions to create memorable </a:t>
            </a:r>
            <a:r>
              <a:rPr lang="en-US" sz="1200" dirty="0"/>
              <a:t>customer experiences. </a:t>
            </a:r>
            <a:r>
              <a:rPr lang="en-US" sz="1200" dirty="0" smtClean="0"/>
              <a:t>In time, many </a:t>
            </a:r>
            <a:r>
              <a:rPr lang="en-US" sz="1200" dirty="0"/>
              <a:t>vendors will </a:t>
            </a:r>
            <a:r>
              <a:rPr lang="en-US" sz="1200" dirty="0" smtClean="0"/>
              <a:t>likely adopt an omnichannel </a:t>
            </a:r>
            <a:r>
              <a:rPr lang="en-US" sz="1200" dirty="0"/>
              <a:t>strategy </a:t>
            </a:r>
            <a:r>
              <a:rPr lang="en-US" sz="1200" dirty="0" smtClean="0"/>
              <a:t>to synchronize back-end systems, combine </a:t>
            </a:r>
            <a:r>
              <a:rPr lang="en-US" sz="1200" dirty="0"/>
              <a:t>channels</a:t>
            </a:r>
            <a:r>
              <a:rPr lang="en-US" sz="1200" dirty="0" smtClean="0"/>
              <a:t>, and </a:t>
            </a:r>
            <a:r>
              <a:rPr lang="en-US" sz="1200" dirty="0"/>
              <a:t>increase </a:t>
            </a:r>
            <a:r>
              <a:rPr lang="en-US" sz="1200" dirty="0" smtClean="0"/>
              <a:t>sales through overall </a:t>
            </a:r>
            <a:r>
              <a:rPr lang="en-US" sz="1200" dirty="0"/>
              <a:t>customer </a:t>
            </a:r>
            <a:r>
              <a:rPr lang="en-US" sz="1200" dirty="0" smtClean="0"/>
              <a:t>satisfaction.</a:t>
            </a:r>
            <a:r>
              <a:rPr lang="en-US" sz="1200" dirty="0"/>
              <a:t> </a:t>
            </a:r>
            <a:endParaRPr lang="en-US" sz="1200" dirty="0" smtClean="0"/>
          </a:p>
          <a:p>
            <a:pPr marL="171450" indent="-171450" algn="l">
              <a:spcBef>
                <a:spcPts val="300"/>
              </a:spcBef>
              <a:buFont typeface="Arial" panose="020B0604020202020204" pitchFamily="34" charset="0"/>
              <a:buChar char="•"/>
            </a:pPr>
            <a:r>
              <a:rPr lang="en-CA" sz="1200" dirty="0"/>
              <a:t>Large and luxury resorts are now deploying voice-activated digital assistants, such as Siri or </a:t>
            </a:r>
            <a:r>
              <a:rPr lang="en-CA" sz="1200" dirty="0" smtClean="0"/>
              <a:t>Alexa, </a:t>
            </a:r>
            <a:r>
              <a:rPr lang="en-CA" sz="1200" dirty="0"/>
              <a:t>to enable customers to control their in-room environment and hotel experience through voice-activated commands.</a:t>
            </a:r>
          </a:p>
        </p:txBody>
      </p:sp>
      <p:sp>
        <p:nvSpPr>
          <p:cNvPr id="16" name="Rounded Rectangle 15"/>
          <p:cNvSpPr/>
          <p:nvPr>
            <p:custDataLst>
              <p:tags r:id="rId8"/>
            </p:custDataLst>
          </p:nvPr>
        </p:nvSpPr>
        <p:spPr>
          <a:xfrm>
            <a:off x="320675" y="1189038"/>
            <a:ext cx="4022724"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CA" b="1" i="1" dirty="0" smtClean="0">
                <a:solidFill>
                  <a:srgbClr val="333333"/>
                </a:solidFill>
              </a:rPr>
              <a:t>How it got here</a:t>
            </a:r>
            <a:endParaRPr lang="en-CA" b="1" i="1" dirty="0">
              <a:solidFill>
                <a:srgbClr val="333333"/>
              </a:solidFill>
            </a:endParaRPr>
          </a:p>
        </p:txBody>
      </p:sp>
      <p:sp>
        <p:nvSpPr>
          <p:cNvPr id="17" name="Rounded Rectangle 16"/>
          <p:cNvSpPr/>
          <p:nvPr>
            <p:custDataLst>
              <p:tags r:id="rId9"/>
            </p:custDataLst>
          </p:nvPr>
        </p:nvSpPr>
        <p:spPr>
          <a:xfrm>
            <a:off x="4526280" y="1189038"/>
            <a:ext cx="4351021" cy="371475"/>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CA" b="1" i="1" dirty="0" smtClean="0">
                <a:solidFill>
                  <a:srgbClr val="333333"/>
                </a:solidFill>
              </a:rPr>
              <a:t>Where it’s going</a:t>
            </a:r>
            <a:endParaRPr lang="en-CA" b="1" i="1" dirty="0">
              <a:solidFill>
                <a:srgbClr val="333333"/>
              </a:solidFill>
            </a:endParaRPr>
          </a:p>
        </p:txBody>
      </p:sp>
      <p:grpSp>
        <p:nvGrpSpPr>
          <p:cNvPr id="9" name="Group 135"/>
          <p:cNvGrpSpPr/>
          <p:nvPr>
            <p:custDataLst>
              <p:tags r:id="rId10"/>
            </p:custDataLst>
          </p:nvPr>
        </p:nvGrpSpPr>
        <p:grpSpPr>
          <a:xfrm>
            <a:off x="251847" y="5770581"/>
            <a:ext cx="8625453" cy="692728"/>
            <a:chOff x="328613" y="4581856"/>
            <a:chExt cx="8491536" cy="692728"/>
          </a:xfrm>
        </p:grpSpPr>
        <p:sp>
          <p:nvSpPr>
            <p:cNvPr id="10" name="Rounded Rectangle 9"/>
            <p:cNvSpPr/>
            <p:nvPr/>
          </p:nvSpPr>
          <p:spPr>
            <a:xfrm>
              <a:off x="328613" y="4581856"/>
              <a:ext cx="8491536" cy="692728"/>
            </a:xfrm>
            <a:prstGeom prst="roundRect">
              <a:avLst>
                <a:gd name="adj" fmla="val 6990"/>
              </a:avLst>
            </a:prstGeom>
            <a:solidFill>
              <a:srgbClr val="F1F2E0"/>
            </a:solidFill>
            <a:ln w="12700">
              <a:solidFill>
                <a:srgbClr val="D3D3B9"/>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56000" algn="l"/>
              <a:r>
                <a:rPr lang="en-CA" sz="1200" dirty="0" smtClean="0">
                  <a:solidFill>
                    <a:schemeClr val="tx1"/>
                  </a:solidFill>
                </a:rPr>
                <a:t>As the market evolves, capabilities that were once cutting edge become default and new functionality becomes differentiating. Typical content management should no longer be used to differentiate solutions, instead focus on solutions capable of strong integrations with hospitality systems to get the best fit for your requirements.</a:t>
              </a:r>
            </a:p>
          </p:txBody>
        </p:sp>
        <p:pic>
          <p:nvPicPr>
            <p:cNvPr id="11" name="Picture 1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28613" y="4581856"/>
              <a:ext cx="643761" cy="692728"/>
            </a:xfrm>
            <a:prstGeom prst="rect">
              <a:avLst/>
            </a:prstGeom>
          </p:spPr>
        </p:pic>
      </p:grpSp>
      <p:grpSp>
        <p:nvGrpSpPr>
          <p:cNvPr id="13" name="Group 12"/>
          <p:cNvGrpSpPr/>
          <p:nvPr/>
        </p:nvGrpSpPr>
        <p:grpSpPr>
          <a:xfrm>
            <a:off x="0" y="6422955"/>
            <a:ext cx="9144000" cy="437555"/>
            <a:chOff x="0" y="6422955"/>
            <a:chExt cx="9144000" cy="437555"/>
          </a:xfrm>
        </p:grpSpPr>
        <p:pic>
          <p:nvPicPr>
            <p:cNvPr id="14" name="Picture 3">
              <a:hlinkClick r:id="rId16"/>
            </p:cNvPr>
            <p:cNvPicPr>
              <a:picLocks noChangeAspect="1" noChangeArrowheads="1"/>
            </p:cNvPicPr>
            <p:nvPr/>
          </p:nvPicPr>
          <p:blipFill>
            <a:blip r:embed="rId17" cstate="print"/>
            <a:srcRect/>
            <a:stretch>
              <a:fillRect/>
            </a:stretch>
          </p:blipFill>
          <p:spPr bwMode="auto">
            <a:xfrm>
              <a:off x="0" y="6422955"/>
              <a:ext cx="9144000" cy="437555"/>
            </a:xfrm>
            <a:prstGeom prst="rect">
              <a:avLst/>
            </a:prstGeom>
            <a:noFill/>
            <a:ln w="9525">
              <a:noFill/>
              <a:miter lim="800000"/>
              <a:headEnd/>
              <a:tailEnd/>
            </a:ln>
          </p:spPr>
        </p:pic>
        <p:pic>
          <p:nvPicPr>
            <p:cNvPr id="15" name="Picture 14" descr="itrg-logo.png"/>
            <p:cNvPicPr>
              <a:picLocks noChangeAspect="1"/>
            </p:cNvPicPr>
            <p:nvPr/>
          </p:nvPicPr>
          <p:blipFill>
            <a:blip r:embed="rId18"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7867867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0810"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itle 12"/>
          <p:cNvSpPr>
            <a:spLocks noGrp="1"/>
          </p:cNvSpPr>
          <p:nvPr>
            <p:ph type="title"/>
          </p:nvPr>
        </p:nvSpPr>
        <p:spPr/>
        <p:txBody>
          <a:bodyPr/>
          <a:lstStyle/>
          <a:p>
            <a:pPr lvl="0"/>
            <a:r>
              <a:rPr lang="en-US" dirty="0" smtClean="0"/>
              <a:t>In-room tablet vendor selection / knock-out criteria: market share, mind share, and platform coverage</a:t>
            </a:r>
            <a:endParaRPr lang="en-US" dirty="0"/>
          </a:p>
        </p:txBody>
      </p:sp>
      <p:grpSp>
        <p:nvGrpSpPr>
          <p:cNvPr id="15" name="Group 33"/>
          <p:cNvGrpSpPr/>
          <p:nvPr/>
        </p:nvGrpSpPr>
        <p:grpSpPr>
          <a:xfrm>
            <a:off x="320672" y="2468880"/>
            <a:ext cx="8502650" cy="3977642"/>
            <a:chOff x="5543548" y="2722423"/>
            <a:chExt cx="3295651" cy="3742915"/>
          </a:xfrm>
        </p:grpSpPr>
        <p:sp>
          <p:nvSpPr>
            <p:cNvPr id="18" name="Rectangle 17"/>
            <p:cNvSpPr/>
            <p:nvPr/>
          </p:nvSpPr>
          <p:spPr>
            <a:xfrm>
              <a:off x="5543548" y="2980556"/>
              <a:ext cx="3295651" cy="3484782"/>
            </a:xfrm>
            <a:prstGeom prst="rect">
              <a:avLst/>
            </a:prstGeom>
            <a:solidFill>
              <a:schemeClr val="bg1"/>
            </a:solidFill>
            <a:ln w="12700">
              <a:solidFill>
                <a:schemeClr val="accent3"/>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33363" indent="-233363" algn="l">
                <a:spcBef>
                  <a:spcPts val="600"/>
                </a:spcBef>
                <a:spcAft>
                  <a:spcPts val="0"/>
                </a:spcAft>
                <a:buFont typeface="Arial" pitchFamily="34" charset="0"/>
                <a:buChar char="•"/>
              </a:pPr>
              <a:r>
                <a:rPr lang="en-US" sz="1100" b="1" dirty="0" smtClean="0">
                  <a:solidFill>
                    <a:schemeClr val="tx1"/>
                  </a:solidFill>
                </a:rPr>
                <a:t>AppHotel.</a:t>
              </a:r>
              <a:r>
                <a:rPr lang="en-US" sz="1100" dirty="0" smtClean="0">
                  <a:solidFill>
                    <a:schemeClr val="tx1"/>
                  </a:solidFill>
                </a:rPr>
                <a:t> AppHotel </a:t>
              </a:r>
              <a:r>
                <a:rPr lang="en-CA" sz="1100" dirty="0" smtClean="0">
                  <a:solidFill>
                    <a:schemeClr val="tx1"/>
                  </a:solidFill>
                </a:rPr>
                <a:t>entered </a:t>
              </a:r>
              <a:r>
                <a:rPr lang="en-CA" sz="1100" dirty="0">
                  <a:solidFill>
                    <a:schemeClr val="tx1"/>
                  </a:solidFill>
                </a:rPr>
                <a:t>the hospitality market in 2014. AppHotel is </a:t>
              </a:r>
              <a:r>
                <a:rPr lang="en-CA" sz="1100" dirty="0" smtClean="0">
                  <a:solidFill>
                    <a:schemeClr val="tx1"/>
                  </a:solidFill>
                </a:rPr>
                <a:t>focused </a:t>
              </a:r>
              <a:r>
                <a:rPr lang="en-CA" sz="1100" dirty="0">
                  <a:solidFill>
                    <a:schemeClr val="tx1"/>
                  </a:solidFill>
                </a:rPr>
                <a:t>on providing solutions that drive revenue through improved customer experiences and </a:t>
              </a:r>
              <a:r>
                <a:rPr lang="en-CA" sz="1100" dirty="0" smtClean="0">
                  <a:solidFill>
                    <a:schemeClr val="tx1"/>
                  </a:solidFill>
                </a:rPr>
                <a:t>deliver </a:t>
              </a:r>
              <a:r>
                <a:rPr lang="en-CA" sz="1100" dirty="0">
                  <a:solidFill>
                    <a:schemeClr val="tx1"/>
                  </a:solidFill>
                </a:rPr>
                <a:t>strong analytics and promotional targeting </a:t>
              </a:r>
              <a:r>
                <a:rPr lang="en-CA" sz="1100" dirty="0" smtClean="0">
                  <a:solidFill>
                    <a:schemeClr val="tx1"/>
                  </a:solidFill>
                </a:rPr>
                <a:t>capabilities. </a:t>
              </a:r>
              <a:endParaRPr lang="en-CA" sz="1100" dirty="0">
                <a:solidFill>
                  <a:schemeClr val="tx1"/>
                </a:solidFill>
              </a:endParaRPr>
            </a:p>
            <a:p>
              <a:pPr marL="233363" indent="-233363" algn="l">
                <a:spcBef>
                  <a:spcPts val="600"/>
                </a:spcBef>
                <a:spcAft>
                  <a:spcPts val="0"/>
                </a:spcAft>
                <a:buFont typeface="Arial" pitchFamily="34" charset="0"/>
                <a:buChar char="•"/>
              </a:pPr>
              <a:r>
                <a:rPr lang="en-US" sz="1100" b="1" dirty="0" smtClean="0">
                  <a:solidFill>
                    <a:schemeClr val="tx1"/>
                  </a:solidFill>
                </a:rPr>
                <a:t>Crave.</a:t>
              </a:r>
              <a:r>
                <a:rPr lang="en-US" sz="1100" dirty="0" smtClean="0">
                  <a:solidFill>
                    <a:schemeClr val="tx1"/>
                  </a:solidFill>
                </a:rPr>
                <a:t> </a:t>
              </a:r>
              <a:r>
                <a:rPr lang="en-CA" sz="1100" dirty="0">
                  <a:solidFill>
                    <a:schemeClr val="tx1"/>
                  </a:solidFill>
                </a:rPr>
                <a:t>Founded in 2009, Crave Interactive focuses on offering customers </a:t>
              </a:r>
              <a:r>
                <a:rPr lang="en-CA" sz="1100" dirty="0" smtClean="0">
                  <a:solidFill>
                    <a:schemeClr val="tx1"/>
                  </a:solidFill>
                </a:rPr>
                <a:t>an </a:t>
              </a:r>
              <a:r>
                <a:rPr lang="en-CA" sz="1100" dirty="0">
                  <a:solidFill>
                    <a:schemeClr val="tx1"/>
                  </a:solidFill>
                </a:rPr>
                <a:t>easily customizable </a:t>
              </a:r>
              <a:r>
                <a:rPr lang="en-CA" sz="1100" dirty="0" smtClean="0">
                  <a:solidFill>
                    <a:schemeClr val="tx1"/>
                  </a:solidFill>
                </a:rPr>
                <a:t>solution. </a:t>
              </a:r>
              <a:r>
                <a:rPr lang="en-CA" sz="1100" dirty="0">
                  <a:solidFill>
                    <a:schemeClr val="tx1"/>
                  </a:solidFill>
                </a:rPr>
                <a:t>Crave places a </a:t>
              </a:r>
              <a:r>
                <a:rPr lang="en-CA" sz="1100" dirty="0" smtClean="0">
                  <a:solidFill>
                    <a:schemeClr val="tx1"/>
                  </a:solidFill>
                </a:rPr>
                <a:t>strong emphasis </a:t>
              </a:r>
              <a:r>
                <a:rPr lang="en-CA" sz="1100" dirty="0">
                  <a:solidFill>
                    <a:schemeClr val="tx1"/>
                  </a:solidFill>
                </a:rPr>
                <a:t>on </a:t>
              </a:r>
              <a:r>
                <a:rPr lang="en-CA" sz="1100" dirty="0" smtClean="0">
                  <a:solidFill>
                    <a:schemeClr val="tx1"/>
                  </a:solidFill>
                </a:rPr>
                <a:t>R&amp;D </a:t>
              </a:r>
              <a:r>
                <a:rPr lang="en-CA" sz="1100" dirty="0">
                  <a:solidFill>
                    <a:schemeClr val="tx1"/>
                  </a:solidFill>
                </a:rPr>
                <a:t>and </a:t>
              </a:r>
              <a:r>
                <a:rPr lang="en-CA" sz="1100" dirty="0" smtClean="0">
                  <a:solidFill>
                    <a:schemeClr val="tx1"/>
                  </a:solidFill>
                </a:rPr>
                <a:t>delivers </a:t>
              </a:r>
              <a:r>
                <a:rPr lang="en-CA" sz="1100" dirty="0">
                  <a:solidFill>
                    <a:schemeClr val="tx1"/>
                  </a:solidFill>
                </a:rPr>
                <a:t>a combined proprietary hardware and software solution designed specifically for a hotel room. </a:t>
              </a:r>
            </a:p>
            <a:p>
              <a:pPr marL="233363" indent="-233363" algn="l">
                <a:spcBef>
                  <a:spcPts val="600"/>
                </a:spcBef>
                <a:spcAft>
                  <a:spcPts val="0"/>
                </a:spcAft>
                <a:buFont typeface="Arial" pitchFamily="34" charset="0"/>
                <a:buChar char="•"/>
              </a:pPr>
              <a:r>
                <a:rPr lang="en-US" sz="1100" b="1" dirty="0" smtClean="0">
                  <a:solidFill>
                    <a:schemeClr val="tx1"/>
                  </a:solidFill>
                </a:rPr>
                <a:t>Exceptional </a:t>
              </a:r>
              <a:r>
                <a:rPr lang="en-US" sz="1100" b="1" dirty="0">
                  <a:solidFill>
                    <a:schemeClr val="tx1"/>
                  </a:solidFill>
                </a:rPr>
                <a:t>Innovation</a:t>
              </a:r>
              <a:r>
                <a:rPr lang="en-US" sz="1100" b="1" dirty="0" smtClean="0">
                  <a:solidFill>
                    <a:schemeClr val="tx1"/>
                  </a:solidFill>
                </a:rPr>
                <a:t>. </a:t>
              </a:r>
              <a:r>
                <a:rPr lang="en-CA" sz="1100" dirty="0" smtClean="0">
                  <a:solidFill>
                    <a:schemeClr val="tx1"/>
                  </a:solidFill>
                </a:rPr>
                <a:t>A hospitality </a:t>
              </a:r>
              <a:r>
                <a:rPr lang="en-CA" sz="1100" dirty="0">
                  <a:solidFill>
                    <a:schemeClr val="tx1"/>
                  </a:solidFill>
                </a:rPr>
                <a:t>and healthcare technology solutions provider since 2004</a:t>
              </a:r>
              <a:r>
                <a:rPr lang="en-CA" sz="1100" dirty="0" smtClean="0">
                  <a:solidFill>
                    <a:schemeClr val="tx1"/>
                  </a:solidFill>
                </a:rPr>
                <a:t>, Exceptional Innovation </a:t>
              </a:r>
              <a:r>
                <a:rPr lang="en-CA" sz="1100" dirty="0">
                  <a:solidFill>
                    <a:schemeClr val="tx1"/>
                  </a:solidFill>
                </a:rPr>
                <a:t>is currently deployed in over 103 countries, </a:t>
              </a:r>
              <a:r>
                <a:rPr lang="en-CA" sz="1100" dirty="0" smtClean="0">
                  <a:solidFill>
                    <a:schemeClr val="tx1"/>
                  </a:solidFill>
                </a:rPr>
                <a:t>2,457 properties, </a:t>
              </a:r>
              <a:r>
                <a:rPr lang="en-CA" sz="1100" dirty="0">
                  <a:solidFill>
                    <a:schemeClr val="tx1"/>
                  </a:solidFill>
                </a:rPr>
                <a:t>and 694,000 rooms. </a:t>
              </a:r>
              <a:endParaRPr lang="en-CA" sz="1100" dirty="0" smtClean="0">
                <a:solidFill>
                  <a:schemeClr val="tx1"/>
                </a:solidFill>
              </a:endParaRPr>
            </a:p>
            <a:p>
              <a:pPr marL="233363" indent="-233363" algn="l">
                <a:spcBef>
                  <a:spcPts val="600"/>
                </a:spcBef>
                <a:spcAft>
                  <a:spcPts val="0"/>
                </a:spcAft>
                <a:buFont typeface="Arial" pitchFamily="34" charset="0"/>
                <a:buChar char="•"/>
              </a:pPr>
              <a:r>
                <a:rPr lang="en-US" sz="1100" b="1" dirty="0" smtClean="0">
                  <a:solidFill>
                    <a:schemeClr val="tx1"/>
                  </a:solidFill>
                </a:rPr>
                <a:t>Fingi.</a:t>
              </a:r>
              <a:r>
                <a:rPr lang="en-US" sz="1100" dirty="0" smtClean="0">
                  <a:solidFill>
                    <a:schemeClr val="tx1"/>
                  </a:solidFill>
                </a:rPr>
                <a:t> A</a:t>
              </a:r>
              <a:r>
                <a:rPr lang="en-CA" sz="1100" dirty="0" smtClean="0">
                  <a:solidFill>
                    <a:schemeClr val="tx1"/>
                  </a:solidFill>
                </a:rPr>
                <a:t> </a:t>
              </a:r>
              <a:r>
                <a:rPr lang="en-CA" sz="1100" dirty="0">
                  <a:solidFill>
                    <a:schemeClr val="tx1"/>
                  </a:solidFill>
                </a:rPr>
                <a:t>hospitality solutions provider since 2011, </a:t>
              </a:r>
              <a:r>
                <a:rPr lang="en-CA" sz="1100" dirty="0" smtClean="0">
                  <a:solidFill>
                    <a:schemeClr val="tx1"/>
                  </a:solidFill>
                </a:rPr>
                <a:t>Fingi provides hotel-branded </a:t>
              </a:r>
              <a:r>
                <a:rPr lang="en-CA" sz="1100" dirty="0">
                  <a:solidFill>
                    <a:schemeClr val="tx1"/>
                  </a:solidFill>
                </a:rPr>
                <a:t>solutions that enable guests to use in-room or mobile solutions to control all aspects of their stay. </a:t>
              </a:r>
            </a:p>
            <a:p>
              <a:pPr marL="233363" indent="-233363" algn="l">
                <a:spcBef>
                  <a:spcPts val="600"/>
                </a:spcBef>
                <a:spcAft>
                  <a:spcPts val="0"/>
                </a:spcAft>
                <a:buFont typeface="Arial" pitchFamily="34" charset="0"/>
                <a:buChar char="•"/>
              </a:pPr>
              <a:r>
                <a:rPr lang="en-US" sz="1100" b="1" dirty="0" smtClean="0">
                  <a:solidFill>
                    <a:schemeClr val="tx1"/>
                  </a:solidFill>
                </a:rPr>
                <a:t>Intelity</a:t>
              </a:r>
              <a:r>
                <a:rPr lang="en-US" sz="1100" b="1" dirty="0">
                  <a:solidFill>
                    <a:schemeClr val="tx1"/>
                  </a:solidFill>
                </a:rPr>
                <a:t>.</a:t>
              </a:r>
              <a:r>
                <a:rPr lang="en-US" sz="1100" dirty="0">
                  <a:solidFill>
                    <a:schemeClr val="tx1"/>
                  </a:solidFill>
                </a:rPr>
                <a:t> </a:t>
              </a:r>
              <a:r>
                <a:rPr lang="en-CA" sz="1100" dirty="0">
                  <a:solidFill>
                    <a:schemeClr val="tx1"/>
                  </a:solidFill>
                </a:rPr>
                <a:t>Intelity, founded by industry practitioners in 2008, is </a:t>
              </a:r>
              <a:r>
                <a:rPr lang="en-CA" sz="1100" dirty="0" smtClean="0">
                  <a:solidFill>
                    <a:schemeClr val="tx1"/>
                  </a:solidFill>
                </a:rPr>
                <a:t>an </a:t>
              </a:r>
              <a:r>
                <a:rPr lang="en-CA" sz="1100" dirty="0">
                  <a:solidFill>
                    <a:schemeClr val="tx1"/>
                  </a:solidFill>
                </a:rPr>
                <a:t>established incumbent in the in-room industry. Intelity </a:t>
              </a:r>
              <a:r>
                <a:rPr lang="en-CA" sz="1100" dirty="0" smtClean="0">
                  <a:solidFill>
                    <a:schemeClr val="tx1"/>
                  </a:solidFill>
                </a:rPr>
                <a:t>serves the </a:t>
              </a:r>
              <a:r>
                <a:rPr lang="en-CA" sz="1100" dirty="0">
                  <a:solidFill>
                    <a:schemeClr val="tx1"/>
                  </a:solidFill>
                </a:rPr>
                <a:t>self-service hospitality </a:t>
              </a:r>
              <a:r>
                <a:rPr lang="en-CA" sz="1100" dirty="0" smtClean="0">
                  <a:solidFill>
                    <a:schemeClr val="tx1"/>
                  </a:solidFill>
                </a:rPr>
                <a:t>market </a:t>
              </a:r>
              <a:r>
                <a:rPr lang="en-CA" sz="1100" dirty="0">
                  <a:solidFill>
                    <a:schemeClr val="tx1"/>
                  </a:solidFill>
                </a:rPr>
                <a:t>through </a:t>
              </a:r>
              <a:r>
                <a:rPr lang="en-CA" sz="1100" dirty="0" smtClean="0">
                  <a:solidFill>
                    <a:schemeClr val="tx1"/>
                  </a:solidFill>
                </a:rPr>
                <a:t>the ICE Guest Engagement Platform.</a:t>
              </a:r>
              <a:endParaRPr lang="en-CA" sz="1100" dirty="0">
                <a:solidFill>
                  <a:schemeClr val="tx1"/>
                </a:solidFill>
              </a:endParaRPr>
            </a:p>
            <a:p>
              <a:pPr marL="233363" indent="-233363" algn="l">
                <a:spcBef>
                  <a:spcPts val="600"/>
                </a:spcBef>
                <a:spcAft>
                  <a:spcPts val="0"/>
                </a:spcAft>
                <a:buFont typeface="Arial" pitchFamily="34" charset="0"/>
                <a:buChar char="•"/>
              </a:pPr>
              <a:r>
                <a:rPr lang="en-US" sz="1100" b="1" dirty="0" smtClean="0">
                  <a:solidFill>
                    <a:schemeClr val="tx1"/>
                  </a:solidFill>
                </a:rPr>
                <a:t>iRiS Software Systems.</a:t>
              </a:r>
              <a:r>
                <a:rPr lang="en-US" sz="1100" dirty="0" smtClean="0">
                  <a:solidFill>
                    <a:schemeClr val="tx1"/>
                  </a:solidFill>
                </a:rPr>
                <a:t> </a:t>
              </a:r>
              <a:r>
                <a:rPr lang="en-CA" sz="1100" dirty="0" smtClean="0">
                  <a:solidFill>
                    <a:schemeClr val="tx1"/>
                  </a:solidFill>
                </a:rPr>
                <a:t>Founded in </a:t>
              </a:r>
              <a:r>
                <a:rPr lang="en-CA" sz="1100" dirty="0">
                  <a:solidFill>
                    <a:schemeClr val="tx1"/>
                  </a:solidFill>
                </a:rPr>
                <a:t>2006, </a:t>
              </a:r>
              <a:r>
                <a:rPr lang="en-CA" sz="1100" dirty="0" smtClean="0">
                  <a:solidFill>
                    <a:schemeClr val="tx1"/>
                  </a:solidFill>
                </a:rPr>
                <a:t>iRiS </a:t>
              </a:r>
              <a:r>
                <a:rPr lang="en-CA" sz="1100" dirty="0">
                  <a:solidFill>
                    <a:schemeClr val="tx1"/>
                  </a:solidFill>
                </a:rPr>
                <a:t>is a </a:t>
              </a:r>
              <a:r>
                <a:rPr lang="en-CA" sz="1100" dirty="0" smtClean="0">
                  <a:solidFill>
                    <a:schemeClr val="tx1"/>
                  </a:solidFill>
                </a:rPr>
                <a:t>cloud-hosted </a:t>
              </a:r>
              <a:r>
                <a:rPr lang="en-CA" sz="1100" dirty="0">
                  <a:solidFill>
                    <a:schemeClr val="tx1"/>
                  </a:solidFill>
                </a:rPr>
                <a:t>provider of enterprise applications for the hospitality industry. iRiS delivers comprehensive end-to-end guest services solutions to over </a:t>
              </a:r>
              <a:r>
                <a:rPr lang="en-CA" sz="1100" dirty="0" smtClean="0">
                  <a:solidFill>
                    <a:schemeClr val="tx1"/>
                  </a:solidFill>
                </a:rPr>
                <a:t>3,000 </a:t>
              </a:r>
              <a:r>
                <a:rPr lang="en-CA" sz="1100" dirty="0">
                  <a:solidFill>
                    <a:schemeClr val="tx1"/>
                  </a:solidFill>
                </a:rPr>
                <a:t>hotels and restaurants </a:t>
              </a:r>
              <a:r>
                <a:rPr lang="en-CA" sz="1100" dirty="0" smtClean="0">
                  <a:solidFill>
                    <a:schemeClr val="tx1"/>
                  </a:solidFill>
                </a:rPr>
                <a:t>worldwide. </a:t>
              </a:r>
              <a:endParaRPr lang="en-CA" sz="1100" dirty="0">
                <a:solidFill>
                  <a:schemeClr val="tx1"/>
                </a:solidFill>
              </a:endParaRPr>
            </a:p>
            <a:p>
              <a:pPr marL="233363" indent="-233363" algn="l">
                <a:spcBef>
                  <a:spcPts val="600"/>
                </a:spcBef>
                <a:spcAft>
                  <a:spcPts val="0"/>
                </a:spcAft>
                <a:buFont typeface="Arial" pitchFamily="34" charset="0"/>
                <a:buChar char="•"/>
              </a:pPr>
              <a:r>
                <a:rPr lang="en-US" sz="1100" b="1" dirty="0" smtClean="0">
                  <a:solidFill>
                    <a:schemeClr val="tx1"/>
                  </a:solidFill>
                </a:rPr>
                <a:t>MCOMS Media Communications.</a:t>
              </a:r>
              <a:r>
                <a:rPr lang="en-US" sz="1100" dirty="0" smtClean="0">
                  <a:solidFill>
                    <a:schemeClr val="tx1"/>
                  </a:solidFill>
                </a:rPr>
                <a:t> </a:t>
              </a:r>
              <a:r>
                <a:rPr lang="en-CA" sz="1100" dirty="0" smtClean="0">
                  <a:solidFill>
                    <a:schemeClr val="tx1"/>
                  </a:solidFill>
                </a:rPr>
                <a:t>MCOMS </a:t>
              </a:r>
              <a:r>
                <a:rPr lang="en-CA" sz="1100" dirty="0">
                  <a:solidFill>
                    <a:schemeClr val="tx1"/>
                  </a:solidFill>
                </a:rPr>
                <a:t>offers IPTV, VOD, </a:t>
              </a:r>
              <a:r>
                <a:rPr lang="en-CA" sz="1100" dirty="0" smtClean="0">
                  <a:solidFill>
                    <a:schemeClr val="tx1"/>
                  </a:solidFill>
                </a:rPr>
                <a:t>internet, </a:t>
              </a:r>
              <a:r>
                <a:rPr lang="en-CA" sz="1100" dirty="0">
                  <a:solidFill>
                    <a:schemeClr val="tx1"/>
                  </a:solidFill>
                </a:rPr>
                <a:t>and signage solutions to </a:t>
              </a:r>
              <a:r>
                <a:rPr lang="en-CA" sz="1100" dirty="0" smtClean="0">
                  <a:solidFill>
                    <a:schemeClr val="tx1"/>
                  </a:solidFill>
                </a:rPr>
                <a:t>hospitality</a:t>
              </a:r>
              <a:r>
                <a:rPr lang="en-CA" sz="1100" dirty="0">
                  <a:solidFill>
                    <a:schemeClr val="tx1"/>
                  </a:solidFill>
                </a:rPr>
                <a:t>, </a:t>
              </a:r>
              <a:r>
                <a:rPr lang="en-CA" sz="1100" dirty="0" smtClean="0">
                  <a:solidFill>
                    <a:schemeClr val="tx1"/>
                  </a:solidFill>
                </a:rPr>
                <a:t>healthcare, </a:t>
              </a:r>
              <a:r>
                <a:rPr lang="en-CA" sz="1100" dirty="0">
                  <a:solidFill>
                    <a:schemeClr val="tx1"/>
                  </a:solidFill>
                </a:rPr>
                <a:t>and transportation industries worldwide. </a:t>
              </a:r>
              <a:r>
                <a:rPr lang="en-CA" sz="1100" dirty="0" smtClean="0">
                  <a:solidFill>
                    <a:schemeClr val="tx1"/>
                  </a:solidFill>
                </a:rPr>
                <a:t>MCOMS </a:t>
              </a:r>
              <a:r>
                <a:rPr lang="en-CA" sz="1100" dirty="0">
                  <a:solidFill>
                    <a:schemeClr val="tx1"/>
                  </a:solidFill>
                </a:rPr>
                <a:t>HOTstream </a:t>
              </a:r>
              <a:r>
                <a:rPr lang="en-CA" sz="1100" dirty="0" smtClean="0">
                  <a:solidFill>
                    <a:schemeClr val="tx1"/>
                  </a:solidFill>
                </a:rPr>
                <a:t>has </a:t>
              </a:r>
              <a:r>
                <a:rPr lang="en-CA" sz="1100" dirty="0">
                  <a:solidFill>
                    <a:schemeClr val="tx1"/>
                  </a:solidFill>
                </a:rPr>
                <a:t>been deployed in over 30,000 rooms worldwide. </a:t>
              </a:r>
              <a:endParaRPr lang="en-CA" sz="1100" dirty="0" smtClean="0">
                <a:solidFill>
                  <a:schemeClr val="tx1"/>
                </a:solidFill>
              </a:endParaRPr>
            </a:p>
            <a:p>
              <a:pPr marL="233363" indent="-233363" algn="l">
                <a:spcBef>
                  <a:spcPts val="600"/>
                </a:spcBef>
                <a:spcAft>
                  <a:spcPts val="0"/>
                </a:spcAft>
                <a:buFont typeface="Arial" pitchFamily="34" charset="0"/>
                <a:buChar char="•"/>
              </a:pPr>
              <a:r>
                <a:rPr lang="en-US" sz="1100" b="1" dirty="0" smtClean="0">
                  <a:solidFill>
                    <a:schemeClr val="tx1"/>
                  </a:solidFill>
                </a:rPr>
                <a:t>Percipia.</a:t>
              </a:r>
              <a:r>
                <a:rPr lang="en-US" sz="1100" dirty="0" smtClean="0">
                  <a:solidFill>
                    <a:schemeClr val="tx1"/>
                  </a:solidFill>
                </a:rPr>
                <a:t> </a:t>
              </a:r>
              <a:r>
                <a:rPr lang="en-CA" sz="1100" dirty="0">
                  <a:solidFill>
                    <a:schemeClr val="tx1"/>
                  </a:solidFill>
                </a:rPr>
                <a:t>Percipia entered the hospitality market in </a:t>
              </a:r>
              <a:r>
                <a:rPr lang="en-CA" sz="1100" dirty="0" smtClean="0">
                  <a:solidFill>
                    <a:schemeClr val="tx1"/>
                  </a:solidFill>
                </a:rPr>
                <a:t>2000. It </a:t>
              </a:r>
              <a:r>
                <a:rPr lang="en-CA" sz="1100" dirty="0">
                  <a:solidFill>
                    <a:schemeClr val="tx1"/>
                  </a:solidFill>
                </a:rPr>
                <a:t>has now expanded </a:t>
              </a:r>
              <a:r>
                <a:rPr lang="en-CA" sz="1100" dirty="0" smtClean="0">
                  <a:solidFill>
                    <a:schemeClr val="tx1"/>
                  </a:solidFill>
                </a:rPr>
                <a:t>beyond </a:t>
              </a:r>
              <a:r>
                <a:rPr lang="en-CA" sz="1100" dirty="0">
                  <a:solidFill>
                    <a:schemeClr val="tx1"/>
                  </a:solidFill>
                </a:rPr>
                <a:t>voice applications and offers voice/data </a:t>
              </a:r>
              <a:r>
                <a:rPr lang="en-CA" sz="1100" dirty="0" smtClean="0">
                  <a:solidFill>
                    <a:schemeClr val="tx1"/>
                  </a:solidFill>
                </a:rPr>
                <a:t>solutions and </a:t>
              </a:r>
              <a:r>
                <a:rPr lang="en-CA" sz="1100" dirty="0">
                  <a:solidFill>
                    <a:schemeClr val="tx1"/>
                  </a:solidFill>
                </a:rPr>
                <a:t>mobile and in-room </a:t>
              </a:r>
              <a:r>
                <a:rPr lang="en-CA" sz="1100" dirty="0" smtClean="0">
                  <a:solidFill>
                    <a:schemeClr val="tx1"/>
                  </a:solidFill>
                </a:rPr>
                <a:t>applications for </a:t>
              </a:r>
              <a:r>
                <a:rPr lang="en-CA" sz="1100" dirty="0">
                  <a:solidFill>
                    <a:schemeClr val="tx1"/>
                  </a:solidFill>
                </a:rPr>
                <a:t>the global hospitality market.</a:t>
              </a:r>
            </a:p>
            <a:p>
              <a:pPr marL="233363" indent="-233363" algn="l">
                <a:spcBef>
                  <a:spcPts val="600"/>
                </a:spcBef>
                <a:spcAft>
                  <a:spcPts val="0"/>
                </a:spcAft>
                <a:buFont typeface="Arial" pitchFamily="34" charset="0"/>
                <a:buChar char="•"/>
              </a:pPr>
              <a:r>
                <a:rPr lang="en-US" sz="1100" b="1" dirty="0" smtClean="0">
                  <a:solidFill>
                    <a:schemeClr val="tx1"/>
                  </a:solidFill>
                </a:rPr>
                <a:t>Stay Planner.</a:t>
              </a:r>
              <a:r>
                <a:rPr lang="en-US" sz="1100" dirty="0" smtClean="0">
                  <a:solidFill>
                    <a:schemeClr val="tx1"/>
                  </a:solidFill>
                </a:rPr>
                <a:t> </a:t>
              </a:r>
              <a:r>
                <a:rPr lang="en-CA" sz="1100" dirty="0">
                  <a:solidFill>
                    <a:schemeClr val="tx1"/>
                  </a:solidFill>
                </a:rPr>
                <a:t>Stay Planner, a </a:t>
              </a:r>
              <a:r>
                <a:rPr lang="en-CA" sz="1100" dirty="0" smtClean="0">
                  <a:solidFill>
                    <a:schemeClr val="tx1"/>
                  </a:solidFill>
                </a:rPr>
                <a:t>new </a:t>
              </a:r>
              <a:r>
                <a:rPr lang="en-CA" sz="1100" dirty="0">
                  <a:solidFill>
                    <a:schemeClr val="tx1"/>
                  </a:solidFill>
                </a:rPr>
                <a:t>provider of hospitality in-room tablet mobile hotel applications, launched its flagship product in </a:t>
              </a:r>
              <a:r>
                <a:rPr lang="en-CA" sz="1100" dirty="0" smtClean="0">
                  <a:solidFill>
                    <a:schemeClr val="tx1"/>
                  </a:solidFill>
                </a:rPr>
                <a:t>mid-2016</a:t>
              </a:r>
              <a:r>
                <a:rPr lang="en-CA" sz="1100" dirty="0">
                  <a:solidFill>
                    <a:schemeClr val="tx1"/>
                  </a:solidFill>
                </a:rPr>
                <a:t>. Stay Planner is available </a:t>
              </a:r>
              <a:r>
                <a:rPr lang="en-CA" sz="1100" dirty="0" smtClean="0">
                  <a:solidFill>
                    <a:schemeClr val="tx1"/>
                  </a:solidFill>
                </a:rPr>
                <a:t>on in-room tablets, as well as guests’ own devices as </a:t>
              </a:r>
              <a:r>
                <a:rPr lang="en-CA" sz="1100" dirty="0">
                  <a:solidFill>
                    <a:schemeClr val="tx1"/>
                  </a:solidFill>
                </a:rPr>
                <a:t>a universal or branded </a:t>
              </a:r>
              <a:r>
                <a:rPr lang="en-CA" sz="1100" dirty="0" smtClean="0">
                  <a:solidFill>
                    <a:schemeClr val="tx1"/>
                  </a:solidFill>
                </a:rPr>
                <a:t>application.</a:t>
              </a:r>
              <a:endParaRPr lang="en-CA" sz="1100" dirty="0">
                <a:solidFill>
                  <a:schemeClr val="tx1"/>
                </a:solidFill>
              </a:endParaRPr>
            </a:p>
          </p:txBody>
        </p:sp>
        <p:sp>
          <p:nvSpPr>
            <p:cNvPr id="19" name="Round Same Side Corner Rectangle 18"/>
            <p:cNvSpPr/>
            <p:nvPr/>
          </p:nvSpPr>
          <p:spPr>
            <a:xfrm>
              <a:off x="5543549" y="2722423"/>
              <a:ext cx="3295650" cy="258132"/>
            </a:xfrm>
            <a:prstGeom prst="round2SameRect">
              <a:avLst>
                <a:gd name="adj1" fmla="val 10667"/>
                <a:gd name="adj2" fmla="val 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CA" sz="1400" b="1" dirty="0" smtClean="0">
                  <a:solidFill>
                    <a:srgbClr val="FFFFFF"/>
                  </a:solidFill>
                </a:rPr>
                <a:t>Included in this Vendor Landscape:</a:t>
              </a:r>
              <a:endParaRPr lang="en-CA" sz="1400" b="1" dirty="0">
                <a:solidFill>
                  <a:srgbClr val="FFFFFF"/>
                </a:solidFill>
              </a:endParaRPr>
            </a:p>
          </p:txBody>
        </p:sp>
      </p:grpSp>
      <p:sp>
        <p:nvSpPr>
          <p:cNvPr id="20" name="Text Placeholder 2"/>
          <p:cNvSpPr>
            <a:spLocks noGrp="1"/>
          </p:cNvSpPr>
          <p:nvPr>
            <p:ph type="body" sz="quarter" idx="4294967295"/>
          </p:nvPr>
        </p:nvSpPr>
        <p:spPr>
          <a:xfrm>
            <a:off x="320675" y="1189038"/>
            <a:ext cx="8502650" cy="1279525"/>
          </a:xfrm>
          <a:prstGeom prst="rect">
            <a:avLst/>
          </a:prstGeom>
        </p:spPr>
        <p:txBody>
          <a:bodyPr>
            <a:noAutofit/>
          </a:bodyPr>
          <a:lstStyle/>
          <a:p>
            <a:pPr marL="182563" indent="-182563">
              <a:buFont typeface="Arial" pitchFamily="34" charset="0"/>
              <a:buChar char="•"/>
            </a:pPr>
            <a:r>
              <a:rPr lang="en-US" dirty="0" smtClean="0"/>
              <a:t>Effective in-room tablets provide significant cost-savings and revenue-generating opportunities for hotel operations,  particularly through the reduction of printing needs, energy management, and targeted promotional opportunities. Furthermore, by incorporating IPTV, digital signage, and other digital touchpoints hotel operators can build a holistic digital strategy to provide a more seamless and guest-centric experience. </a:t>
            </a:r>
          </a:p>
          <a:p>
            <a:pPr marL="182563" indent="-182563">
              <a:buFont typeface="Arial" pitchFamily="34" charset="0"/>
              <a:buChar char="•"/>
            </a:pPr>
            <a:r>
              <a:rPr lang="en-US" dirty="0" smtClean="0"/>
              <a:t>For this Vendor Landscape, Info-Tech focused on those vendors that offer broad capabilities across multiple platforms and that have a strong market presence and/or reputational presence among medium and large-size organizations.</a:t>
            </a:r>
          </a:p>
        </p:txBody>
      </p:sp>
      <p:grpSp>
        <p:nvGrpSpPr>
          <p:cNvPr id="8" name="Group 7"/>
          <p:cNvGrpSpPr/>
          <p:nvPr/>
        </p:nvGrpSpPr>
        <p:grpSpPr>
          <a:xfrm>
            <a:off x="0" y="6422955"/>
            <a:ext cx="9144000" cy="437555"/>
            <a:chOff x="0" y="6422955"/>
            <a:chExt cx="9144000" cy="437555"/>
          </a:xfrm>
        </p:grpSpPr>
        <p:pic>
          <p:nvPicPr>
            <p:cNvPr id="9" name="Picture 3">
              <a:hlinkClick r:id="rId7"/>
            </p:cNvPr>
            <p:cNvPicPr>
              <a:picLocks noChangeAspect="1" noChangeArrowheads="1"/>
            </p:cNvPicPr>
            <p:nvPr/>
          </p:nvPicPr>
          <p:blipFill>
            <a:blip r:embed="rId8" cstate="print"/>
            <a:srcRect/>
            <a:stretch>
              <a:fillRect/>
            </a:stretch>
          </p:blipFill>
          <p:spPr bwMode="auto">
            <a:xfrm>
              <a:off x="0" y="6422955"/>
              <a:ext cx="9144000" cy="437555"/>
            </a:xfrm>
            <a:prstGeom prst="rect">
              <a:avLst/>
            </a:prstGeom>
            <a:noFill/>
            <a:ln w="9525">
              <a:noFill/>
              <a:miter lim="800000"/>
              <a:headEnd/>
              <a:tailEnd/>
            </a:ln>
          </p:spPr>
        </p:pic>
        <p:pic>
          <p:nvPicPr>
            <p:cNvPr id="10" name="Picture 9" descr="itrg-logo.png"/>
            <p:cNvPicPr>
              <a:picLocks noChangeAspect="1"/>
            </p:cNvPicPr>
            <p:nvPr/>
          </p:nvPicPr>
          <p:blipFill>
            <a:blip r:embed="rId9"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41921942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 name="Object 75"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95632" name="think-cell Slide" r:id="rId25" imgW="360" imgH="360" progId="TCLayout.ActiveDocument.1">
                  <p:embed/>
                </p:oleObj>
              </mc:Choice>
              <mc:Fallback>
                <p:oleObj name="think-cell Slide" r:id="rId25" imgW="360" imgH="360" progId="TCLayout.ActiveDocument.1">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7" name="Group 33"/>
          <p:cNvGrpSpPr/>
          <p:nvPr>
            <p:custDataLst>
              <p:tags r:id="rId3"/>
            </p:custDataLst>
          </p:nvPr>
        </p:nvGrpSpPr>
        <p:grpSpPr>
          <a:xfrm>
            <a:off x="5486400" y="1189038"/>
            <a:ext cx="3336924" cy="5257483"/>
            <a:chOff x="5543549" y="1518107"/>
            <a:chExt cx="3295651" cy="4947232"/>
          </a:xfrm>
        </p:grpSpPr>
        <p:sp>
          <p:nvSpPr>
            <p:cNvPr id="58" name="Rectangle 57"/>
            <p:cNvSpPr/>
            <p:nvPr/>
          </p:nvSpPr>
          <p:spPr>
            <a:xfrm>
              <a:off x="5543549" y="1775939"/>
              <a:ext cx="3295651" cy="4689400"/>
            </a:xfrm>
            <a:prstGeom prst="rect">
              <a:avLst/>
            </a:prstGeom>
            <a:solidFill>
              <a:schemeClr val="bg1"/>
            </a:solidFill>
            <a:ln w="12700">
              <a:solidFill>
                <a:schemeClr val="accent3"/>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33363" indent="-233363" algn="l">
                <a:lnSpc>
                  <a:spcPct val="150000"/>
                </a:lnSpc>
                <a:spcBef>
                  <a:spcPts val="300"/>
                </a:spcBef>
                <a:spcAft>
                  <a:spcPts val="300"/>
                </a:spcAft>
              </a:pPr>
              <a:endParaRPr lang="en-US" sz="1200" b="1" i="1" dirty="0" smtClean="0">
                <a:solidFill>
                  <a:srgbClr val="333333">
                    <a:lumMod val="50000"/>
                  </a:srgbClr>
                </a:solidFill>
                <a:latin typeface="Georgia" pitchFamily="18" charset="0"/>
              </a:endParaRPr>
            </a:p>
          </p:txBody>
        </p:sp>
        <p:sp>
          <p:nvSpPr>
            <p:cNvPr id="59" name="Round Same Side Corner Rectangle 58"/>
            <p:cNvSpPr/>
            <p:nvPr/>
          </p:nvSpPr>
          <p:spPr>
            <a:xfrm>
              <a:off x="5543549" y="1518107"/>
              <a:ext cx="3295650" cy="258132"/>
            </a:xfrm>
            <a:prstGeom prst="round2SameRect">
              <a:avLst>
                <a:gd name="adj1" fmla="val 10667"/>
                <a:gd name="adj2" fmla="val 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smtClean="0">
                  <a:solidFill>
                    <a:srgbClr val="FFFFFF"/>
                  </a:solidFill>
                </a:rPr>
                <a:t>Criteria Weighting</a:t>
              </a:r>
              <a:endParaRPr lang="en-CA" sz="1400" b="1" dirty="0">
                <a:solidFill>
                  <a:srgbClr val="FFFFFF"/>
                </a:solidFill>
              </a:endParaRPr>
            </a:p>
          </p:txBody>
        </p:sp>
      </p:grpSp>
      <p:sp>
        <p:nvSpPr>
          <p:cNvPr id="2" name="Title 1"/>
          <p:cNvSpPr>
            <a:spLocks noGrp="1"/>
          </p:cNvSpPr>
          <p:nvPr>
            <p:ph type="title"/>
            <p:custDataLst>
              <p:tags r:id="rId4"/>
            </p:custDataLst>
          </p:nvPr>
        </p:nvSpPr>
        <p:spPr/>
        <p:txBody>
          <a:bodyPr/>
          <a:lstStyle/>
          <a:p>
            <a:r>
              <a:rPr lang="en-US" dirty="0" smtClean="0"/>
              <a:t>In-room tablet evaluation criteria &amp; weighting factors</a:t>
            </a:r>
            <a:endParaRPr lang="en-US" dirty="0"/>
          </a:p>
        </p:txBody>
      </p:sp>
      <p:graphicFrame>
        <p:nvGraphicFramePr>
          <p:cNvPr id="43" name="Chart 42"/>
          <p:cNvGraphicFramePr/>
          <p:nvPr>
            <p:extLst>
              <p:ext uri="{D42A27DB-BD31-4B8C-83A1-F6EECF244321}">
                <p14:modId xmlns:p14="http://schemas.microsoft.com/office/powerpoint/2010/main" val="4038431118"/>
              </p:ext>
            </p:extLst>
          </p:nvPr>
        </p:nvGraphicFramePr>
        <p:xfrm>
          <a:off x="5943600" y="1463040"/>
          <a:ext cx="2422525" cy="1824319"/>
        </p:xfrm>
        <a:graphic>
          <a:graphicData uri="http://schemas.openxmlformats.org/drawingml/2006/chart">
            <c:chart xmlns:c="http://schemas.openxmlformats.org/drawingml/2006/chart" xmlns:r="http://schemas.openxmlformats.org/officeDocument/2006/relationships" r:id="rId27"/>
          </a:graphicData>
        </a:graphic>
      </p:graphicFrame>
      <p:graphicFrame>
        <p:nvGraphicFramePr>
          <p:cNvPr id="50" name="Chart 49"/>
          <p:cNvGraphicFramePr/>
          <p:nvPr/>
        </p:nvGraphicFramePr>
        <p:xfrm>
          <a:off x="6263640" y="3063875"/>
          <a:ext cx="1737360" cy="1737360"/>
        </p:xfrm>
        <a:graphic>
          <a:graphicData uri="http://schemas.openxmlformats.org/drawingml/2006/chart">
            <c:chart xmlns:c="http://schemas.openxmlformats.org/drawingml/2006/chart" xmlns:r="http://schemas.openxmlformats.org/officeDocument/2006/relationships" r:id="rId28"/>
          </a:graphicData>
        </a:graphic>
      </p:graphicFrame>
      <p:sp>
        <p:nvSpPr>
          <p:cNvPr id="35" name="Flowchart: Stored Data 20"/>
          <p:cNvSpPr>
            <a:spLocks noChangeArrowheads="1"/>
          </p:cNvSpPr>
          <p:nvPr>
            <p:custDataLst>
              <p:tags r:id="rId5"/>
            </p:custDataLst>
          </p:nvPr>
        </p:nvSpPr>
        <p:spPr bwMode="auto">
          <a:xfrm flipH="1">
            <a:off x="1828800" y="4578293"/>
            <a:ext cx="3474720" cy="457200"/>
          </a:xfrm>
          <a:prstGeom prst="rect">
            <a:avLst/>
          </a:prstGeom>
          <a:solidFill>
            <a:schemeClr val="accent2">
              <a:lumMod val="20000"/>
              <a:lumOff val="8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Vendor is committed to the space and has a future product and portfolio roadmap.</a:t>
            </a:r>
            <a:endParaRPr lang="en-US" sz="1200" dirty="0">
              <a:solidFill>
                <a:srgbClr val="FFFFFF">
                  <a:lumMod val="10000"/>
                </a:srgbClr>
              </a:solidFill>
              <a:latin typeface="Arial" pitchFamily="34" charset="0"/>
              <a:cs typeface="Arial" pitchFamily="34" charset="0"/>
            </a:endParaRPr>
          </a:p>
        </p:txBody>
      </p:sp>
      <p:sp>
        <p:nvSpPr>
          <p:cNvPr id="36" name="Rectangle 15"/>
          <p:cNvSpPr>
            <a:spLocks noChangeArrowheads="1"/>
          </p:cNvSpPr>
          <p:nvPr>
            <p:custDataLst>
              <p:tags r:id="rId6"/>
            </p:custDataLst>
          </p:nvPr>
        </p:nvSpPr>
        <p:spPr bwMode="auto">
          <a:xfrm flipH="1">
            <a:off x="320040" y="4578293"/>
            <a:ext cx="1463040" cy="457200"/>
          </a:xfrm>
          <a:prstGeom prst="rect">
            <a:avLst/>
          </a:prstGeom>
          <a:solidFill>
            <a:schemeClr val="accent2">
              <a:lumMod val="20000"/>
              <a:lumOff val="8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Strategy</a:t>
            </a:r>
            <a:endParaRPr lang="en-US" sz="1400" dirty="0">
              <a:solidFill>
                <a:srgbClr val="FFFFFF">
                  <a:lumMod val="10000"/>
                </a:srgbClr>
              </a:solidFill>
              <a:latin typeface="Arial" pitchFamily="34" charset="0"/>
              <a:cs typeface="Arial" pitchFamily="34" charset="0"/>
            </a:endParaRPr>
          </a:p>
        </p:txBody>
      </p:sp>
      <p:sp>
        <p:nvSpPr>
          <p:cNvPr id="38" name="Flowchart: Stored Data 21"/>
          <p:cNvSpPr>
            <a:spLocks noChangeArrowheads="1"/>
          </p:cNvSpPr>
          <p:nvPr>
            <p:custDataLst>
              <p:tags r:id="rId7"/>
            </p:custDataLst>
          </p:nvPr>
        </p:nvSpPr>
        <p:spPr bwMode="auto">
          <a:xfrm flipH="1">
            <a:off x="1828800" y="5081213"/>
            <a:ext cx="3474720" cy="457200"/>
          </a:xfrm>
          <a:prstGeom prst="rect">
            <a:avLst/>
          </a:prstGeom>
          <a:solidFill>
            <a:schemeClr val="accent2">
              <a:lumMod val="40000"/>
              <a:lumOff val="6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Vendor offers global coverage and is able to sell and provide post-sales support. </a:t>
            </a:r>
            <a:endParaRPr lang="en-US" sz="1200" dirty="0">
              <a:solidFill>
                <a:srgbClr val="FFFFFF">
                  <a:lumMod val="10000"/>
                </a:srgbClr>
              </a:solidFill>
              <a:latin typeface="Arial" pitchFamily="34" charset="0"/>
              <a:cs typeface="Arial" pitchFamily="34" charset="0"/>
            </a:endParaRPr>
          </a:p>
        </p:txBody>
      </p:sp>
      <p:sp>
        <p:nvSpPr>
          <p:cNvPr id="39" name="Rectangle 38"/>
          <p:cNvSpPr>
            <a:spLocks noChangeArrowheads="1"/>
          </p:cNvSpPr>
          <p:nvPr>
            <p:custDataLst>
              <p:tags r:id="rId8"/>
            </p:custDataLst>
          </p:nvPr>
        </p:nvSpPr>
        <p:spPr bwMode="auto">
          <a:xfrm flipH="1">
            <a:off x="320040" y="5081213"/>
            <a:ext cx="1463040" cy="457200"/>
          </a:xfrm>
          <a:prstGeom prst="rect">
            <a:avLst/>
          </a:prstGeom>
          <a:solidFill>
            <a:schemeClr val="accent2">
              <a:lumMod val="40000"/>
              <a:lumOff val="6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Reach</a:t>
            </a:r>
            <a:endParaRPr lang="en-US" sz="1400" dirty="0">
              <a:solidFill>
                <a:srgbClr val="FFFFFF">
                  <a:lumMod val="10000"/>
                </a:srgbClr>
              </a:solidFill>
              <a:latin typeface="Arial" pitchFamily="34" charset="0"/>
              <a:cs typeface="Arial" pitchFamily="34" charset="0"/>
            </a:endParaRPr>
          </a:p>
        </p:txBody>
      </p:sp>
      <p:sp>
        <p:nvSpPr>
          <p:cNvPr id="41" name="Flowchart: Stored Data 19"/>
          <p:cNvSpPr>
            <a:spLocks noChangeArrowheads="1"/>
          </p:cNvSpPr>
          <p:nvPr>
            <p:custDataLst>
              <p:tags r:id="rId9"/>
            </p:custDataLst>
          </p:nvPr>
        </p:nvSpPr>
        <p:spPr bwMode="auto">
          <a:xfrm flipH="1">
            <a:off x="1828800" y="4075373"/>
            <a:ext cx="3474720" cy="457200"/>
          </a:xfrm>
          <a:prstGeom prst="rect">
            <a:avLst/>
          </a:prstGeom>
          <a:solidFill>
            <a:schemeClr val="accent2">
              <a:lumMod val="40000"/>
              <a:lumOff val="60000"/>
            </a:schemeClr>
          </a:solidFill>
          <a:ln w="6350">
            <a:noFill/>
            <a:miter lim="800000"/>
            <a:headEnd/>
            <a:tailEnd/>
          </a:ln>
        </p:spPr>
        <p:txBody>
          <a:bodyPr anchor="ctr"/>
          <a:lstStyle/>
          <a:p>
            <a:pPr algn="l"/>
            <a:r>
              <a:rPr lang="en-US" sz="1200" dirty="0" smtClean="0">
                <a:solidFill>
                  <a:srgbClr val="FFFFFF">
                    <a:lumMod val="10000"/>
                  </a:srgbClr>
                </a:solidFill>
                <a:latin typeface="Arial" pitchFamily="34" charset="0"/>
                <a:cs typeface="Arial" pitchFamily="34" charset="0"/>
              </a:rPr>
              <a:t>Vendor is profitable, knowledgeable, and will be around for the long term.</a:t>
            </a:r>
          </a:p>
        </p:txBody>
      </p:sp>
      <p:sp>
        <p:nvSpPr>
          <p:cNvPr id="42" name="Rectangle 15"/>
          <p:cNvSpPr>
            <a:spLocks noChangeArrowheads="1"/>
          </p:cNvSpPr>
          <p:nvPr>
            <p:custDataLst>
              <p:tags r:id="rId10"/>
            </p:custDataLst>
          </p:nvPr>
        </p:nvSpPr>
        <p:spPr bwMode="auto">
          <a:xfrm flipH="1">
            <a:off x="320040" y="4075373"/>
            <a:ext cx="1463040" cy="457200"/>
          </a:xfrm>
          <a:prstGeom prst="rect">
            <a:avLst/>
          </a:prstGeom>
          <a:solidFill>
            <a:schemeClr val="accent2">
              <a:lumMod val="40000"/>
              <a:lumOff val="6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Viability</a:t>
            </a:r>
            <a:endParaRPr lang="en-US" sz="1400" dirty="0">
              <a:solidFill>
                <a:srgbClr val="FFFFFF">
                  <a:lumMod val="10000"/>
                </a:srgbClr>
              </a:solidFill>
              <a:latin typeface="Arial" pitchFamily="34" charset="0"/>
              <a:cs typeface="Arial" pitchFamily="34" charset="0"/>
            </a:endParaRPr>
          </a:p>
        </p:txBody>
      </p:sp>
      <p:sp>
        <p:nvSpPr>
          <p:cNvPr id="48" name="Flowchart: Stored Data 21"/>
          <p:cNvSpPr>
            <a:spLocks noChangeArrowheads="1"/>
          </p:cNvSpPr>
          <p:nvPr>
            <p:custDataLst>
              <p:tags r:id="rId11"/>
            </p:custDataLst>
          </p:nvPr>
        </p:nvSpPr>
        <p:spPr bwMode="auto">
          <a:xfrm flipH="1">
            <a:off x="1828800" y="5584133"/>
            <a:ext cx="3474720" cy="457200"/>
          </a:xfrm>
          <a:prstGeom prst="rect">
            <a:avLst/>
          </a:prstGeom>
          <a:solidFill>
            <a:schemeClr val="accent2">
              <a:lumMod val="20000"/>
              <a:lumOff val="8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Vendor channel strategy is appropriate and the channels themselves are strong. </a:t>
            </a:r>
            <a:endParaRPr lang="en-US" sz="1200" dirty="0">
              <a:solidFill>
                <a:srgbClr val="FFFFFF">
                  <a:lumMod val="10000"/>
                </a:srgbClr>
              </a:solidFill>
              <a:latin typeface="Arial" pitchFamily="34" charset="0"/>
              <a:cs typeface="Arial" pitchFamily="34" charset="0"/>
            </a:endParaRPr>
          </a:p>
        </p:txBody>
      </p:sp>
      <p:sp>
        <p:nvSpPr>
          <p:cNvPr id="49" name="Rectangle 48"/>
          <p:cNvSpPr>
            <a:spLocks noChangeArrowheads="1"/>
          </p:cNvSpPr>
          <p:nvPr>
            <p:custDataLst>
              <p:tags r:id="rId12"/>
            </p:custDataLst>
          </p:nvPr>
        </p:nvSpPr>
        <p:spPr bwMode="auto">
          <a:xfrm flipH="1">
            <a:off x="320040" y="5584133"/>
            <a:ext cx="1463040" cy="457200"/>
          </a:xfrm>
          <a:prstGeom prst="rect">
            <a:avLst/>
          </a:prstGeom>
          <a:solidFill>
            <a:schemeClr val="accent2">
              <a:lumMod val="20000"/>
              <a:lumOff val="8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Integration</a:t>
            </a:r>
            <a:endParaRPr lang="en-US" sz="1400" dirty="0">
              <a:solidFill>
                <a:srgbClr val="FFFFFF">
                  <a:lumMod val="10000"/>
                </a:srgbClr>
              </a:solidFill>
              <a:latin typeface="Arial" pitchFamily="34" charset="0"/>
              <a:cs typeface="Arial" pitchFamily="34" charset="0"/>
            </a:endParaRPr>
          </a:p>
        </p:txBody>
      </p:sp>
      <p:sp>
        <p:nvSpPr>
          <p:cNvPr id="22" name="Flowchart: Stored Data 21"/>
          <p:cNvSpPr>
            <a:spLocks noChangeArrowheads="1"/>
          </p:cNvSpPr>
          <p:nvPr>
            <p:custDataLst>
              <p:tags r:id="rId13"/>
            </p:custDataLst>
          </p:nvPr>
        </p:nvSpPr>
        <p:spPr bwMode="auto">
          <a:xfrm flipH="1">
            <a:off x="1828800" y="2612333"/>
            <a:ext cx="3474720" cy="457200"/>
          </a:xfrm>
          <a:prstGeom prst="rect">
            <a:avLst/>
          </a:prstGeom>
          <a:solidFill>
            <a:schemeClr val="accent1">
              <a:lumMod val="40000"/>
              <a:lumOff val="60000"/>
            </a:schemeClr>
          </a:solidFill>
          <a:ln w="6350">
            <a:noFill/>
            <a:miter lim="800000"/>
            <a:headEnd/>
            <a:tailEnd/>
          </a:ln>
          <a:effectLst/>
        </p:spPr>
        <p:txBody>
          <a:bodyPr anchor="ctr"/>
          <a:lstStyle/>
          <a:p>
            <a:pPr algn="l">
              <a:defRPr/>
            </a:pPr>
            <a:r>
              <a:rPr lang="en-CA" sz="1200" dirty="0">
                <a:solidFill>
                  <a:srgbClr val="FFFFFF">
                    <a:lumMod val="10000"/>
                  </a:srgbClr>
                </a:solidFill>
                <a:latin typeface="Arial" pitchFamily="34" charset="0"/>
                <a:cs typeface="Arial" pitchFamily="34" charset="0"/>
              </a:rPr>
              <a:t>Implementing and operating the solution is affordable given the technology.</a:t>
            </a:r>
            <a:endParaRPr lang="en-US" sz="1200" dirty="0">
              <a:solidFill>
                <a:srgbClr val="FFFFFF">
                  <a:lumMod val="10000"/>
                </a:srgbClr>
              </a:solidFill>
              <a:latin typeface="Arial" pitchFamily="34" charset="0"/>
              <a:cs typeface="Arial" pitchFamily="34" charset="0"/>
            </a:endParaRPr>
          </a:p>
        </p:txBody>
      </p:sp>
      <p:sp>
        <p:nvSpPr>
          <p:cNvPr id="23" name="Rectangle 22"/>
          <p:cNvSpPr>
            <a:spLocks noChangeArrowheads="1"/>
          </p:cNvSpPr>
          <p:nvPr>
            <p:custDataLst>
              <p:tags r:id="rId14"/>
            </p:custDataLst>
          </p:nvPr>
        </p:nvSpPr>
        <p:spPr bwMode="auto">
          <a:xfrm flipH="1">
            <a:off x="320040" y="2612333"/>
            <a:ext cx="1463040" cy="457200"/>
          </a:xfrm>
          <a:prstGeom prst="rect">
            <a:avLst/>
          </a:prstGeom>
          <a:solidFill>
            <a:schemeClr val="accent1">
              <a:lumMod val="40000"/>
              <a:lumOff val="6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Affordability</a:t>
            </a:r>
            <a:endParaRPr lang="en-US" sz="1400" dirty="0">
              <a:solidFill>
                <a:srgbClr val="FFFFFF">
                  <a:lumMod val="10000"/>
                </a:srgbClr>
              </a:solidFill>
              <a:latin typeface="Arial" pitchFamily="34" charset="0"/>
              <a:cs typeface="Arial" pitchFamily="34" charset="0"/>
            </a:endParaRPr>
          </a:p>
        </p:txBody>
      </p:sp>
      <p:sp>
        <p:nvSpPr>
          <p:cNvPr id="45" name="Flowchart: Stored Data 21"/>
          <p:cNvSpPr>
            <a:spLocks noChangeArrowheads="1"/>
          </p:cNvSpPr>
          <p:nvPr>
            <p:custDataLst>
              <p:tags r:id="rId15"/>
            </p:custDataLst>
          </p:nvPr>
        </p:nvSpPr>
        <p:spPr bwMode="auto">
          <a:xfrm flipH="1">
            <a:off x="1828800" y="3115253"/>
            <a:ext cx="3474720" cy="457200"/>
          </a:xfrm>
          <a:prstGeom prst="rect">
            <a:avLst/>
          </a:prstGeom>
          <a:solidFill>
            <a:schemeClr val="accent1">
              <a:lumMod val="20000"/>
              <a:lumOff val="8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Multiple deployment options and extensive integration capabilities are available.</a:t>
            </a:r>
            <a:endParaRPr lang="en-US" sz="1200" dirty="0">
              <a:solidFill>
                <a:srgbClr val="FFFFFF">
                  <a:lumMod val="10000"/>
                </a:srgbClr>
              </a:solidFill>
              <a:latin typeface="Arial" pitchFamily="34" charset="0"/>
              <a:cs typeface="Arial" pitchFamily="34" charset="0"/>
            </a:endParaRPr>
          </a:p>
        </p:txBody>
      </p:sp>
      <p:sp>
        <p:nvSpPr>
          <p:cNvPr id="46" name="Rectangle 45"/>
          <p:cNvSpPr>
            <a:spLocks noChangeArrowheads="1"/>
          </p:cNvSpPr>
          <p:nvPr>
            <p:custDataLst>
              <p:tags r:id="rId16"/>
            </p:custDataLst>
          </p:nvPr>
        </p:nvSpPr>
        <p:spPr bwMode="auto">
          <a:xfrm flipH="1">
            <a:off x="320040" y="3115253"/>
            <a:ext cx="1463040" cy="457200"/>
          </a:xfrm>
          <a:prstGeom prst="rect">
            <a:avLst/>
          </a:prstGeom>
          <a:solidFill>
            <a:schemeClr val="accent1">
              <a:lumMod val="20000"/>
              <a:lumOff val="8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Architecture</a:t>
            </a:r>
            <a:endParaRPr lang="en-US" sz="1400" dirty="0">
              <a:solidFill>
                <a:srgbClr val="FFFFFF">
                  <a:lumMod val="10000"/>
                </a:srgbClr>
              </a:solidFill>
              <a:latin typeface="Arial" pitchFamily="34" charset="0"/>
              <a:cs typeface="Arial" pitchFamily="34" charset="0"/>
            </a:endParaRPr>
          </a:p>
        </p:txBody>
      </p:sp>
      <p:sp>
        <p:nvSpPr>
          <p:cNvPr id="26" name="Flowchart: Stored Data 20"/>
          <p:cNvSpPr>
            <a:spLocks noChangeArrowheads="1"/>
          </p:cNvSpPr>
          <p:nvPr>
            <p:custDataLst>
              <p:tags r:id="rId17"/>
            </p:custDataLst>
          </p:nvPr>
        </p:nvSpPr>
        <p:spPr bwMode="auto">
          <a:xfrm flipH="1">
            <a:off x="1828800" y="2109413"/>
            <a:ext cx="3474720" cy="457200"/>
          </a:xfrm>
          <a:prstGeom prst="rect">
            <a:avLst/>
          </a:prstGeom>
          <a:solidFill>
            <a:schemeClr val="accent1">
              <a:lumMod val="20000"/>
              <a:lumOff val="8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The end-user and administrative interfaces are intuitive and offer streamlined workflow.</a:t>
            </a:r>
          </a:p>
        </p:txBody>
      </p:sp>
      <p:sp>
        <p:nvSpPr>
          <p:cNvPr id="78" name="Rectangle 77"/>
          <p:cNvSpPr>
            <a:spLocks noChangeArrowheads="1"/>
          </p:cNvSpPr>
          <p:nvPr>
            <p:custDataLst>
              <p:tags r:id="rId18"/>
            </p:custDataLst>
          </p:nvPr>
        </p:nvSpPr>
        <p:spPr bwMode="auto">
          <a:xfrm flipH="1">
            <a:off x="320040" y="2109413"/>
            <a:ext cx="1463040" cy="457200"/>
          </a:xfrm>
          <a:prstGeom prst="rect">
            <a:avLst/>
          </a:prstGeom>
          <a:solidFill>
            <a:schemeClr val="accent1">
              <a:lumMod val="20000"/>
              <a:lumOff val="8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Usability</a:t>
            </a:r>
            <a:endParaRPr lang="en-US" sz="1400" dirty="0">
              <a:solidFill>
                <a:srgbClr val="FFFFFF">
                  <a:lumMod val="10000"/>
                </a:srgbClr>
              </a:solidFill>
              <a:latin typeface="Arial" pitchFamily="34" charset="0"/>
              <a:cs typeface="Arial" pitchFamily="34" charset="0"/>
            </a:endParaRPr>
          </a:p>
        </p:txBody>
      </p:sp>
      <p:sp>
        <p:nvSpPr>
          <p:cNvPr id="24" name="Flowchart: Stored Data 19"/>
          <p:cNvSpPr>
            <a:spLocks noChangeArrowheads="1"/>
          </p:cNvSpPr>
          <p:nvPr>
            <p:custDataLst>
              <p:tags r:id="rId19"/>
            </p:custDataLst>
          </p:nvPr>
        </p:nvSpPr>
        <p:spPr bwMode="auto">
          <a:xfrm flipH="1">
            <a:off x="1828800" y="1605858"/>
            <a:ext cx="3474720" cy="457200"/>
          </a:xfrm>
          <a:prstGeom prst="rect">
            <a:avLst/>
          </a:prstGeom>
          <a:solidFill>
            <a:schemeClr val="accent1">
              <a:lumMod val="40000"/>
              <a:lumOff val="60000"/>
            </a:schemeClr>
          </a:solidFill>
          <a:ln w="6350">
            <a:noFill/>
            <a:miter lim="800000"/>
            <a:headEnd/>
            <a:tailEnd/>
          </a:ln>
        </p:spPr>
        <p:txBody>
          <a:bodyPr anchor="ctr"/>
          <a:lstStyle/>
          <a:p>
            <a:pPr algn="l"/>
            <a:r>
              <a:rPr lang="en-US" sz="1200" dirty="0" smtClean="0">
                <a:solidFill>
                  <a:srgbClr val="FFFFFF">
                    <a:lumMod val="10000"/>
                  </a:srgbClr>
                </a:solidFill>
                <a:latin typeface="Arial" pitchFamily="34" charset="0"/>
                <a:cs typeface="Arial" pitchFamily="34" charset="0"/>
              </a:rPr>
              <a:t>The solution provides basic and advanced feature/functionality.</a:t>
            </a:r>
          </a:p>
        </p:txBody>
      </p:sp>
      <p:sp>
        <p:nvSpPr>
          <p:cNvPr id="79" name="Rectangle 78"/>
          <p:cNvSpPr>
            <a:spLocks noChangeArrowheads="1"/>
          </p:cNvSpPr>
          <p:nvPr>
            <p:custDataLst>
              <p:tags r:id="rId20"/>
            </p:custDataLst>
          </p:nvPr>
        </p:nvSpPr>
        <p:spPr bwMode="auto">
          <a:xfrm flipH="1">
            <a:off x="320040" y="1606493"/>
            <a:ext cx="1463040" cy="457200"/>
          </a:xfrm>
          <a:prstGeom prst="rect">
            <a:avLst/>
          </a:prstGeom>
          <a:solidFill>
            <a:schemeClr val="accent1">
              <a:lumMod val="40000"/>
              <a:lumOff val="6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Features</a:t>
            </a:r>
            <a:endParaRPr lang="en-US" sz="1400" dirty="0">
              <a:solidFill>
                <a:srgbClr val="FFFFFF">
                  <a:lumMod val="10000"/>
                </a:srgbClr>
              </a:solidFill>
              <a:latin typeface="Arial" pitchFamily="34" charset="0"/>
              <a:cs typeface="Arial" pitchFamily="34" charset="0"/>
            </a:endParaRPr>
          </a:p>
        </p:txBody>
      </p:sp>
      <p:graphicFrame>
        <p:nvGraphicFramePr>
          <p:cNvPr id="54" name="Chart 53"/>
          <p:cNvGraphicFramePr/>
          <p:nvPr>
            <p:extLst>
              <p:ext uri="{D42A27DB-BD31-4B8C-83A1-F6EECF244321}">
                <p14:modId xmlns:p14="http://schemas.microsoft.com/office/powerpoint/2010/main" val="3937978558"/>
              </p:ext>
            </p:extLst>
          </p:nvPr>
        </p:nvGraphicFramePr>
        <p:xfrm>
          <a:off x="5943600" y="4668555"/>
          <a:ext cx="2423160" cy="1824319"/>
        </p:xfrm>
        <a:graphic>
          <a:graphicData uri="http://schemas.openxmlformats.org/drawingml/2006/chart">
            <c:chart xmlns:c="http://schemas.openxmlformats.org/drawingml/2006/chart" xmlns:r="http://schemas.openxmlformats.org/officeDocument/2006/relationships" r:id="rId29"/>
          </a:graphicData>
        </a:graphic>
      </p:graphicFrame>
      <p:sp>
        <p:nvSpPr>
          <p:cNvPr id="65" name="TextBox 64"/>
          <p:cNvSpPr txBox="1"/>
          <p:nvPr/>
        </p:nvSpPr>
        <p:spPr>
          <a:xfrm>
            <a:off x="5394324" y="2109413"/>
            <a:ext cx="1005840" cy="276999"/>
          </a:xfrm>
          <a:prstGeom prst="rect">
            <a:avLst/>
          </a:prstGeom>
          <a:noFill/>
        </p:spPr>
        <p:txBody>
          <a:bodyPr wrap="square" rtlCol="0">
            <a:spAutoFit/>
          </a:bodyPr>
          <a:lstStyle/>
          <a:p>
            <a:pPr algn="r"/>
            <a:r>
              <a:rPr lang="en-US" sz="1200" dirty="0" smtClean="0">
                <a:solidFill>
                  <a:srgbClr val="333333"/>
                </a:solidFill>
              </a:rPr>
              <a:t>Features</a:t>
            </a:r>
            <a:endParaRPr lang="en-US" sz="1200" dirty="0">
              <a:solidFill>
                <a:srgbClr val="333333"/>
              </a:solidFill>
            </a:endParaRPr>
          </a:p>
        </p:txBody>
      </p:sp>
      <p:sp>
        <p:nvSpPr>
          <p:cNvPr id="66" name="TextBox 65"/>
          <p:cNvSpPr txBox="1"/>
          <p:nvPr/>
        </p:nvSpPr>
        <p:spPr>
          <a:xfrm>
            <a:off x="7725628" y="1719107"/>
            <a:ext cx="1005840" cy="276999"/>
          </a:xfrm>
          <a:prstGeom prst="rect">
            <a:avLst/>
          </a:prstGeom>
          <a:noFill/>
        </p:spPr>
        <p:txBody>
          <a:bodyPr wrap="square" rtlCol="0">
            <a:spAutoFit/>
          </a:bodyPr>
          <a:lstStyle/>
          <a:p>
            <a:pPr algn="l"/>
            <a:r>
              <a:rPr lang="en-US" sz="1200" dirty="0" smtClean="0">
                <a:solidFill>
                  <a:srgbClr val="333333"/>
                </a:solidFill>
              </a:rPr>
              <a:t>Usability</a:t>
            </a:r>
            <a:endParaRPr lang="en-US" sz="1200" dirty="0">
              <a:solidFill>
                <a:srgbClr val="333333"/>
              </a:solidFill>
            </a:endParaRPr>
          </a:p>
        </p:txBody>
      </p:sp>
      <p:sp>
        <p:nvSpPr>
          <p:cNvPr id="67" name="TextBox 66"/>
          <p:cNvSpPr txBox="1"/>
          <p:nvPr/>
        </p:nvSpPr>
        <p:spPr>
          <a:xfrm>
            <a:off x="7455947" y="2840933"/>
            <a:ext cx="1005105" cy="276999"/>
          </a:xfrm>
          <a:prstGeom prst="rect">
            <a:avLst/>
          </a:prstGeom>
          <a:noFill/>
        </p:spPr>
        <p:txBody>
          <a:bodyPr wrap="square" rtlCol="0">
            <a:spAutoFit/>
          </a:bodyPr>
          <a:lstStyle/>
          <a:p>
            <a:pPr algn="r"/>
            <a:r>
              <a:rPr lang="en-US" sz="1200" dirty="0" smtClean="0">
                <a:solidFill>
                  <a:srgbClr val="333333"/>
                </a:solidFill>
              </a:rPr>
              <a:t>Architecture</a:t>
            </a:r>
          </a:p>
        </p:txBody>
      </p:sp>
      <p:sp>
        <p:nvSpPr>
          <p:cNvPr id="68" name="TextBox 67"/>
          <p:cNvSpPr txBox="1"/>
          <p:nvPr/>
        </p:nvSpPr>
        <p:spPr>
          <a:xfrm>
            <a:off x="7817483" y="2405912"/>
            <a:ext cx="1005840" cy="276999"/>
          </a:xfrm>
          <a:prstGeom prst="rect">
            <a:avLst/>
          </a:prstGeom>
          <a:noFill/>
        </p:spPr>
        <p:txBody>
          <a:bodyPr wrap="square" rtlCol="0">
            <a:spAutoFit/>
          </a:bodyPr>
          <a:lstStyle/>
          <a:p>
            <a:pPr algn="l"/>
            <a:r>
              <a:rPr lang="en-US" sz="1200" dirty="0" smtClean="0">
                <a:solidFill>
                  <a:srgbClr val="333333"/>
                </a:solidFill>
              </a:rPr>
              <a:t>Affordability</a:t>
            </a:r>
            <a:endParaRPr lang="en-US" sz="1200" dirty="0">
              <a:solidFill>
                <a:srgbClr val="333333"/>
              </a:solidFill>
            </a:endParaRPr>
          </a:p>
        </p:txBody>
      </p:sp>
      <p:sp>
        <p:nvSpPr>
          <p:cNvPr id="69" name="TextBox 68"/>
          <p:cNvSpPr txBox="1"/>
          <p:nvPr/>
        </p:nvSpPr>
        <p:spPr>
          <a:xfrm>
            <a:off x="6629718" y="3063875"/>
            <a:ext cx="1005840" cy="276999"/>
          </a:xfrm>
          <a:prstGeom prst="rect">
            <a:avLst/>
          </a:prstGeom>
          <a:noFill/>
        </p:spPr>
        <p:txBody>
          <a:bodyPr wrap="square" rtlCol="0" anchor="ctr">
            <a:spAutoFit/>
          </a:bodyPr>
          <a:lstStyle/>
          <a:p>
            <a:r>
              <a:rPr lang="en-US" sz="1200" b="1" dirty="0" smtClean="0">
                <a:solidFill>
                  <a:srgbClr val="333333"/>
                </a:solidFill>
              </a:rPr>
              <a:t>Product</a:t>
            </a:r>
            <a:endParaRPr lang="en-US" sz="1200" b="1" dirty="0">
              <a:solidFill>
                <a:srgbClr val="333333"/>
              </a:solidFill>
            </a:endParaRPr>
          </a:p>
        </p:txBody>
      </p:sp>
      <p:sp>
        <p:nvSpPr>
          <p:cNvPr id="70" name="TextBox 69"/>
          <p:cNvSpPr txBox="1"/>
          <p:nvPr/>
        </p:nvSpPr>
        <p:spPr>
          <a:xfrm>
            <a:off x="6629718" y="4526280"/>
            <a:ext cx="1005840" cy="274320"/>
          </a:xfrm>
          <a:prstGeom prst="rect">
            <a:avLst/>
          </a:prstGeom>
          <a:noFill/>
        </p:spPr>
        <p:txBody>
          <a:bodyPr wrap="square" rtlCol="0" anchor="ctr">
            <a:spAutoFit/>
          </a:bodyPr>
          <a:lstStyle/>
          <a:p>
            <a:r>
              <a:rPr lang="en-US" sz="1200" b="1" dirty="0" smtClean="0">
                <a:solidFill>
                  <a:srgbClr val="333333"/>
                </a:solidFill>
              </a:rPr>
              <a:t>Vendor</a:t>
            </a:r>
            <a:endParaRPr lang="en-US" sz="1200" b="1" dirty="0">
              <a:solidFill>
                <a:srgbClr val="333333"/>
              </a:solidFill>
            </a:endParaRPr>
          </a:p>
        </p:txBody>
      </p:sp>
      <p:sp>
        <p:nvSpPr>
          <p:cNvPr id="71" name="TextBox 70"/>
          <p:cNvSpPr txBox="1"/>
          <p:nvPr/>
        </p:nvSpPr>
        <p:spPr>
          <a:xfrm>
            <a:off x="5670539" y="4801235"/>
            <a:ext cx="1005840" cy="276999"/>
          </a:xfrm>
          <a:prstGeom prst="rect">
            <a:avLst/>
          </a:prstGeom>
          <a:noFill/>
        </p:spPr>
        <p:txBody>
          <a:bodyPr wrap="square" rtlCol="0">
            <a:spAutoFit/>
          </a:bodyPr>
          <a:lstStyle/>
          <a:p>
            <a:pPr algn="r"/>
            <a:r>
              <a:rPr lang="en-US" sz="1200" dirty="0" smtClean="0">
                <a:solidFill>
                  <a:srgbClr val="333333"/>
                </a:solidFill>
              </a:rPr>
              <a:t>Viability</a:t>
            </a:r>
            <a:endParaRPr lang="en-US" sz="1200" dirty="0">
              <a:solidFill>
                <a:srgbClr val="333333"/>
              </a:solidFill>
            </a:endParaRPr>
          </a:p>
        </p:txBody>
      </p:sp>
      <p:sp>
        <p:nvSpPr>
          <p:cNvPr id="72" name="TextBox 71"/>
          <p:cNvSpPr txBox="1"/>
          <p:nvPr/>
        </p:nvSpPr>
        <p:spPr>
          <a:xfrm>
            <a:off x="7725628" y="4801235"/>
            <a:ext cx="1005840" cy="276999"/>
          </a:xfrm>
          <a:prstGeom prst="rect">
            <a:avLst/>
          </a:prstGeom>
          <a:noFill/>
        </p:spPr>
        <p:txBody>
          <a:bodyPr wrap="square" rtlCol="0">
            <a:spAutoFit/>
          </a:bodyPr>
          <a:lstStyle/>
          <a:p>
            <a:pPr algn="l"/>
            <a:r>
              <a:rPr lang="en-US" sz="1200" dirty="0" smtClean="0">
                <a:solidFill>
                  <a:srgbClr val="333333"/>
                </a:solidFill>
              </a:rPr>
              <a:t>Strategy</a:t>
            </a:r>
            <a:endParaRPr lang="en-US" sz="1200" dirty="0">
              <a:solidFill>
                <a:srgbClr val="333333"/>
              </a:solidFill>
            </a:endParaRPr>
          </a:p>
        </p:txBody>
      </p:sp>
      <p:sp>
        <p:nvSpPr>
          <p:cNvPr id="73" name="TextBox 72"/>
          <p:cNvSpPr txBox="1"/>
          <p:nvPr/>
        </p:nvSpPr>
        <p:spPr>
          <a:xfrm>
            <a:off x="5577105" y="6077764"/>
            <a:ext cx="1005840" cy="276999"/>
          </a:xfrm>
          <a:prstGeom prst="rect">
            <a:avLst/>
          </a:prstGeom>
          <a:noFill/>
        </p:spPr>
        <p:txBody>
          <a:bodyPr wrap="square" rtlCol="0">
            <a:spAutoFit/>
          </a:bodyPr>
          <a:lstStyle/>
          <a:p>
            <a:pPr algn="r"/>
            <a:r>
              <a:rPr lang="en-US" sz="1200" dirty="0" smtClean="0">
                <a:solidFill>
                  <a:srgbClr val="333333"/>
                </a:solidFill>
              </a:rPr>
              <a:t>Integration</a:t>
            </a:r>
            <a:endParaRPr lang="en-US" sz="1200" dirty="0">
              <a:solidFill>
                <a:srgbClr val="333333"/>
              </a:solidFill>
            </a:endParaRPr>
          </a:p>
        </p:txBody>
      </p:sp>
      <p:sp>
        <p:nvSpPr>
          <p:cNvPr id="74" name="TextBox 73"/>
          <p:cNvSpPr txBox="1"/>
          <p:nvPr/>
        </p:nvSpPr>
        <p:spPr>
          <a:xfrm>
            <a:off x="7725628" y="6077764"/>
            <a:ext cx="1005840" cy="276999"/>
          </a:xfrm>
          <a:prstGeom prst="rect">
            <a:avLst/>
          </a:prstGeom>
          <a:noFill/>
        </p:spPr>
        <p:txBody>
          <a:bodyPr wrap="square" rtlCol="0">
            <a:spAutoFit/>
          </a:bodyPr>
          <a:lstStyle/>
          <a:p>
            <a:pPr algn="l"/>
            <a:r>
              <a:rPr lang="en-US" sz="1200" dirty="0" smtClean="0">
                <a:solidFill>
                  <a:srgbClr val="333333"/>
                </a:solidFill>
              </a:rPr>
              <a:t>Reach</a:t>
            </a:r>
          </a:p>
        </p:txBody>
      </p:sp>
      <p:sp>
        <p:nvSpPr>
          <p:cNvPr id="75" name="Flowchart: Stored Data 19"/>
          <p:cNvSpPr>
            <a:spLocks noChangeArrowheads="1"/>
          </p:cNvSpPr>
          <p:nvPr>
            <p:custDataLst>
              <p:tags r:id="rId21"/>
            </p:custDataLst>
          </p:nvPr>
        </p:nvSpPr>
        <p:spPr bwMode="auto">
          <a:xfrm flipH="1">
            <a:off x="320673" y="1194696"/>
            <a:ext cx="4983480" cy="366076"/>
          </a:xfrm>
          <a:prstGeom prst="rect">
            <a:avLst/>
          </a:prstGeom>
          <a:solidFill>
            <a:schemeClr val="accent1"/>
          </a:solidFill>
          <a:ln w="6350">
            <a:noFill/>
            <a:miter lim="800000"/>
            <a:headEnd/>
            <a:tailEnd/>
          </a:ln>
        </p:spPr>
        <p:txBody>
          <a:bodyPr anchor="ctr"/>
          <a:lstStyle/>
          <a:p>
            <a:pPr>
              <a:defRPr/>
            </a:pPr>
            <a:r>
              <a:rPr lang="en-US" sz="1400" b="1" dirty="0" smtClean="0">
                <a:solidFill>
                  <a:srgbClr val="FFFFFF"/>
                </a:solidFill>
                <a:latin typeface="Arial" pitchFamily="34" charset="0"/>
                <a:cs typeface="Arial" pitchFamily="34" charset="0"/>
              </a:rPr>
              <a:t>Product Evaluation Criteria</a:t>
            </a:r>
            <a:endParaRPr lang="en-US" sz="1400" b="1" dirty="0">
              <a:solidFill>
                <a:srgbClr val="FFFFFF"/>
              </a:solidFill>
              <a:latin typeface="Arial" pitchFamily="34" charset="0"/>
              <a:cs typeface="Arial" pitchFamily="34" charset="0"/>
            </a:endParaRPr>
          </a:p>
        </p:txBody>
      </p:sp>
      <p:sp>
        <p:nvSpPr>
          <p:cNvPr id="77" name="Flowchart: Stored Data 19"/>
          <p:cNvSpPr>
            <a:spLocks noChangeArrowheads="1"/>
          </p:cNvSpPr>
          <p:nvPr>
            <p:custDataLst>
              <p:tags r:id="rId22"/>
            </p:custDataLst>
          </p:nvPr>
        </p:nvSpPr>
        <p:spPr bwMode="auto">
          <a:xfrm flipH="1">
            <a:off x="320039" y="3663258"/>
            <a:ext cx="4983480" cy="366076"/>
          </a:xfrm>
          <a:prstGeom prst="rect">
            <a:avLst/>
          </a:prstGeom>
          <a:solidFill>
            <a:schemeClr val="accent2">
              <a:lumMod val="75000"/>
            </a:schemeClr>
          </a:solidFill>
          <a:ln w="6350">
            <a:noFill/>
            <a:miter lim="800000"/>
            <a:headEnd/>
            <a:tailEnd/>
          </a:ln>
        </p:spPr>
        <p:txBody>
          <a:bodyPr anchor="ctr"/>
          <a:lstStyle/>
          <a:p>
            <a:pPr>
              <a:defRPr/>
            </a:pPr>
            <a:r>
              <a:rPr lang="en-US" sz="1400" b="1" dirty="0" smtClean="0">
                <a:solidFill>
                  <a:srgbClr val="FFFFFF"/>
                </a:solidFill>
                <a:latin typeface="Arial" pitchFamily="34" charset="0"/>
                <a:cs typeface="Arial" pitchFamily="34" charset="0"/>
              </a:rPr>
              <a:t>Vendor Evaluation Criteria</a:t>
            </a:r>
            <a:endParaRPr lang="en-US" sz="1400" b="1" dirty="0">
              <a:solidFill>
                <a:srgbClr val="FFFFFF"/>
              </a:solidFill>
              <a:latin typeface="Arial" pitchFamily="34" charset="0"/>
              <a:cs typeface="Arial" pitchFamily="34" charset="0"/>
            </a:endParaRPr>
          </a:p>
        </p:txBody>
      </p:sp>
      <p:grpSp>
        <p:nvGrpSpPr>
          <p:cNvPr id="40" name="Group 39"/>
          <p:cNvGrpSpPr/>
          <p:nvPr/>
        </p:nvGrpSpPr>
        <p:grpSpPr>
          <a:xfrm>
            <a:off x="0" y="6422955"/>
            <a:ext cx="9144000" cy="437555"/>
            <a:chOff x="0" y="6422955"/>
            <a:chExt cx="9144000" cy="437555"/>
          </a:xfrm>
        </p:grpSpPr>
        <p:pic>
          <p:nvPicPr>
            <p:cNvPr id="44" name="Picture 3">
              <a:hlinkClick r:id="rId30"/>
            </p:cNvPr>
            <p:cNvPicPr>
              <a:picLocks noChangeAspect="1" noChangeArrowheads="1"/>
            </p:cNvPicPr>
            <p:nvPr/>
          </p:nvPicPr>
          <p:blipFill>
            <a:blip r:embed="rId31" cstate="print"/>
            <a:srcRect/>
            <a:stretch>
              <a:fillRect/>
            </a:stretch>
          </p:blipFill>
          <p:spPr bwMode="auto">
            <a:xfrm>
              <a:off x="0" y="6422955"/>
              <a:ext cx="9144000" cy="437555"/>
            </a:xfrm>
            <a:prstGeom prst="rect">
              <a:avLst/>
            </a:prstGeom>
            <a:noFill/>
            <a:ln w="9525">
              <a:noFill/>
              <a:miter lim="800000"/>
              <a:headEnd/>
              <a:tailEnd/>
            </a:ln>
          </p:spPr>
        </p:pic>
        <p:pic>
          <p:nvPicPr>
            <p:cNvPr id="47" name="Picture 46" descr="itrg-logo.png"/>
            <p:cNvPicPr>
              <a:picLocks noChangeAspect="1"/>
            </p:cNvPicPr>
            <p:nvPr/>
          </p:nvPicPr>
          <p:blipFill>
            <a:blip r:embed="rId32"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14066303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Stakes represent the minimum standard; without these, a product doesn’t even get reviewed</a:t>
            </a:r>
            <a:endParaRPr lang="en-US" dirty="0"/>
          </a:p>
        </p:txBody>
      </p:sp>
      <p:grpSp>
        <p:nvGrpSpPr>
          <p:cNvPr id="3" name="Group 136"/>
          <p:cNvGrpSpPr/>
          <p:nvPr/>
        </p:nvGrpSpPr>
        <p:grpSpPr>
          <a:xfrm>
            <a:off x="326232" y="5671585"/>
            <a:ext cx="8491536" cy="762235"/>
            <a:chOff x="328291" y="3598654"/>
            <a:chExt cx="8491536" cy="838458"/>
          </a:xfrm>
        </p:grpSpPr>
        <p:sp>
          <p:nvSpPr>
            <p:cNvPr id="97" name="Rounded Rectangle 96"/>
            <p:cNvSpPr/>
            <p:nvPr/>
          </p:nvSpPr>
          <p:spPr>
            <a:xfrm>
              <a:off x="328291" y="3598911"/>
              <a:ext cx="8491536" cy="838201"/>
            </a:xfrm>
            <a:prstGeom prst="roundRect">
              <a:avLst>
                <a:gd name="adj" fmla="val 6990"/>
              </a:avLst>
            </a:prstGeom>
            <a:solidFill>
              <a:srgbClr val="F1F2E0"/>
            </a:solidFill>
            <a:ln w="12700">
              <a:solidFill>
                <a:srgbClr val="D3D3B9"/>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0000" algn="l"/>
              <a:r>
                <a:rPr lang="en-US" sz="1200" dirty="0" smtClean="0">
                  <a:solidFill>
                    <a:schemeClr val="tx1"/>
                  </a:solidFill>
                </a:rPr>
                <a:t>If Table Stakes are all you need from your in-room tablet solution, the only true differentiator for the organization is price. Otherwise, dig deeper to find the best price to value for your needs.</a:t>
              </a:r>
            </a:p>
          </p:txBody>
        </p:sp>
        <p:pic>
          <p:nvPicPr>
            <p:cNvPr id="98" name="Picture 9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28291" y="3598654"/>
              <a:ext cx="791235" cy="838201"/>
            </a:xfrm>
            <a:prstGeom prst="rect">
              <a:avLst/>
            </a:prstGeom>
          </p:spPr>
        </p:pic>
      </p:grpSp>
      <p:sp>
        <p:nvSpPr>
          <p:cNvPr id="95" name="Rectangle 94"/>
          <p:cNvSpPr/>
          <p:nvPr/>
        </p:nvSpPr>
        <p:spPr>
          <a:xfrm>
            <a:off x="6172200" y="1537514"/>
            <a:ext cx="2651125" cy="2123658"/>
          </a:xfrm>
          <a:prstGeom prst="rect">
            <a:avLst/>
          </a:prstGeom>
        </p:spPr>
        <p:txBody>
          <a:bodyPr wrap="square">
            <a:spAutoFit/>
          </a:bodyPr>
          <a:lstStyle/>
          <a:p>
            <a:pPr algn="l"/>
            <a:r>
              <a:rPr lang="en-US" sz="1200" dirty="0" smtClean="0">
                <a:solidFill>
                  <a:srgbClr val="333333"/>
                </a:solidFill>
              </a:rPr>
              <a:t>The products assessed in this Vendor Landscape</a:t>
            </a:r>
            <a:r>
              <a:rPr lang="en-US" sz="1200" baseline="30000" dirty="0" smtClean="0">
                <a:solidFill>
                  <a:srgbClr val="333333"/>
                </a:solidFill>
              </a:rPr>
              <a:t>TM</a:t>
            </a:r>
            <a:r>
              <a:rPr lang="en-US" sz="1200" dirty="0" smtClean="0">
                <a:solidFill>
                  <a:srgbClr val="333333"/>
                </a:solidFill>
              </a:rPr>
              <a:t> meet, at the very least, the requirements outlined as Table Stakes. </a:t>
            </a:r>
          </a:p>
          <a:p>
            <a:pPr algn="l"/>
            <a:endParaRPr lang="en-US" sz="1200" dirty="0" smtClean="0">
              <a:solidFill>
                <a:srgbClr val="333333"/>
              </a:solidFill>
            </a:endParaRPr>
          </a:p>
          <a:p>
            <a:pPr algn="l"/>
            <a:r>
              <a:rPr lang="en-US" sz="1200" dirty="0" smtClean="0">
                <a:solidFill>
                  <a:srgbClr val="333333"/>
                </a:solidFill>
              </a:rPr>
              <a:t>Many of the vendors go above and beyond the outlined Table Stakes, some even do so in multiple categories. This section aims to highlight the products’ capabilities </a:t>
            </a:r>
            <a:r>
              <a:rPr lang="en-US" sz="1200" b="1" dirty="0" smtClean="0">
                <a:solidFill>
                  <a:srgbClr val="333333"/>
                </a:solidFill>
              </a:rPr>
              <a:t>in excess </a:t>
            </a:r>
            <a:r>
              <a:rPr lang="en-US" sz="1200" dirty="0" smtClean="0">
                <a:solidFill>
                  <a:srgbClr val="333333"/>
                </a:solidFill>
              </a:rPr>
              <a:t>of the criteria listed here. </a:t>
            </a:r>
            <a:endParaRPr lang="en-US" sz="1200" dirty="0">
              <a:solidFill>
                <a:srgbClr val="333333"/>
              </a:solidFill>
            </a:endParaRPr>
          </a:p>
        </p:txBody>
      </p:sp>
      <p:sp>
        <p:nvSpPr>
          <p:cNvPr id="106" name="Rounded Rectangle 105"/>
          <p:cNvSpPr/>
          <p:nvPr/>
        </p:nvSpPr>
        <p:spPr>
          <a:xfrm>
            <a:off x="320675" y="1188720"/>
            <a:ext cx="5847719"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CA" b="1" i="1" dirty="0" smtClean="0">
                <a:solidFill>
                  <a:srgbClr val="333333"/>
                </a:solidFill>
              </a:rPr>
              <a:t>The Table Stakes</a:t>
            </a:r>
            <a:endParaRPr lang="en-CA" b="1" i="1" dirty="0">
              <a:solidFill>
                <a:srgbClr val="333333"/>
              </a:solidFill>
            </a:endParaRPr>
          </a:p>
        </p:txBody>
      </p:sp>
      <p:sp>
        <p:nvSpPr>
          <p:cNvPr id="107" name="Rounded Rectangle 106"/>
          <p:cNvSpPr/>
          <p:nvPr/>
        </p:nvSpPr>
        <p:spPr>
          <a:xfrm>
            <a:off x="6172200" y="1188720"/>
            <a:ext cx="2651125"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CA" b="1" i="1" dirty="0" smtClean="0">
                <a:solidFill>
                  <a:srgbClr val="333333"/>
                </a:solidFill>
              </a:rPr>
              <a:t>What does this mean?</a:t>
            </a:r>
            <a:endParaRPr lang="en-CA" b="1" i="1" dirty="0">
              <a:solidFill>
                <a:srgbClr val="333333"/>
              </a:solidFill>
            </a:endParaRPr>
          </a:p>
        </p:txBody>
      </p:sp>
      <p:grpSp>
        <p:nvGrpSpPr>
          <p:cNvPr id="5" name="Group 4"/>
          <p:cNvGrpSpPr/>
          <p:nvPr/>
        </p:nvGrpSpPr>
        <p:grpSpPr>
          <a:xfrm>
            <a:off x="319404" y="2526874"/>
            <a:ext cx="5852163" cy="471054"/>
            <a:chOff x="319404" y="2560638"/>
            <a:chExt cx="5852163" cy="457200"/>
          </a:xfrm>
        </p:grpSpPr>
        <p:sp>
          <p:nvSpPr>
            <p:cNvPr id="14" name="Flowchart: Stored Data 20"/>
            <p:cNvSpPr>
              <a:spLocks noChangeArrowheads="1"/>
            </p:cNvSpPr>
            <p:nvPr>
              <p:custDataLst>
                <p:tags r:id="rId16"/>
              </p:custDataLst>
            </p:nvPr>
          </p:nvSpPr>
          <p:spPr bwMode="auto">
            <a:xfrm flipH="1">
              <a:off x="1965327" y="2560638"/>
              <a:ext cx="4206240" cy="457200"/>
            </a:xfrm>
            <a:prstGeom prst="rect">
              <a:avLst/>
            </a:prstGeom>
            <a:solidFill>
              <a:schemeClr val="bg2">
                <a:lumMod val="95000"/>
              </a:schemeClr>
            </a:solidFill>
            <a:ln w="6350">
              <a:noFill/>
              <a:miter lim="800000"/>
              <a:headEnd/>
              <a:tailEnd/>
            </a:ln>
            <a:effectLst/>
          </p:spPr>
          <p:txBody>
            <a:bodyPr anchor="ctr"/>
            <a:lstStyle/>
            <a:p>
              <a:pPr algn="l"/>
              <a:r>
                <a:rPr lang="en-CA" sz="1100" dirty="0" smtClean="0">
                  <a:latin typeface="Arial" pitchFamily="34" charset="0"/>
                  <a:cs typeface="Arial" pitchFamily="34" charset="0"/>
                </a:rPr>
                <a:t>Provides </a:t>
              </a:r>
              <a:r>
                <a:rPr lang="en-CA" sz="1100" dirty="0">
                  <a:latin typeface="Arial" pitchFamily="34" charset="0"/>
                  <a:cs typeface="Arial" pitchFamily="34" charset="0"/>
                </a:rPr>
                <a:t>the ability to update (either via </a:t>
              </a:r>
              <a:r>
                <a:rPr lang="en-CA" sz="1100" dirty="0" smtClean="0">
                  <a:latin typeface="Arial" pitchFamily="34" charset="0"/>
                  <a:cs typeface="Arial" pitchFamily="34" charset="0"/>
                </a:rPr>
                <a:t>CMS </a:t>
              </a:r>
              <a:r>
                <a:rPr lang="en-CA" sz="1100" dirty="0">
                  <a:latin typeface="Arial" pitchFamily="34" charset="0"/>
                  <a:cs typeface="Arial" pitchFamily="34" charset="0"/>
                </a:rPr>
                <a:t>or </a:t>
              </a:r>
              <a:r>
                <a:rPr lang="en-CA" sz="1100" dirty="0" smtClean="0">
                  <a:latin typeface="Arial" pitchFamily="34" charset="0"/>
                  <a:cs typeface="Arial" pitchFamily="34" charset="0"/>
                </a:rPr>
                <a:t>RSS feeds) </a:t>
              </a:r>
              <a:r>
                <a:rPr lang="en-CA" sz="1100" dirty="0">
                  <a:latin typeface="Arial" pitchFamily="34" charset="0"/>
                  <a:cs typeface="Arial" pitchFamily="34" charset="0"/>
                </a:rPr>
                <a:t>and display relevant and curated local events and city </a:t>
              </a:r>
              <a:r>
                <a:rPr lang="en-CA" sz="1100" dirty="0" smtClean="0">
                  <a:latin typeface="Arial" pitchFamily="34" charset="0"/>
                  <a:cs typeface="Arial" pitchFamily="34" charset="0"/>
                </a:rPr>
                <a:t>guides.</a:t>
              </a:r>
              <a:endParaRPr lang="en-US" sz="1100" dirty="0" smtClean="0">
                <a:latin typeface="Arial" pitchFamily="34" charset="0"/>
                <a:cs typeface="Arial" pitchFamily="34" charset="0"/>
              </a:endParaRPr>
            </a:p>
          </p:txBody>
        </p:sp>
        <p:sp>
          <p:nvSpPr>
            <p:cNvPr id="15" name="Rectangle 14"/>
            <p:cNvSpPr>
              <a:spLocks noChangeArrowheads="1"/>
            </p:cNvSpPr>
            <p:nvPr>
              <p:custDataLst>
                <p:tags r:id="rId17"/>
              </p:custDataLst>
            </p:nvPr>
          </p:nvSpPr>
          <p:spPr bwMode="auto">
            <a:xfrm flipH="1">
              <a:off x="319404" y="2560638"/>
              <a:ext cx="1604467" cy="457200"/>
            </a:xfrm>
            <a:prstGeom prst="rect">
              <a:avLst/>
            </a:prstGeom>
            <a:solidFill>
              <a:schemeClr val="bg2">
                <a:lumMod val="95000"/>
              </a:schemeClr>
            </a:solidFill>
            <a:ln w="25400">
              <a:noFill/>
              <a:miter lim="800000"/>
              <a:headEnd/>
              <a:tailEnd/>
            </a:ln>
            <a:effectLst/>
          </p:spPr>
          <p:txBody>
            <a:bodyPr anchor="ctr"/>
            <a:lstStyle/>
            <a:p>
              <a:pPr algn="l">
                <a:defRPr/>
              </a:pPr>
              <a:r>
                <a:rPr lang="en-US" sz="1200" dirty="0" smtClean="0">
                  <a:latin typeface="Arial" pitchFamily="34" charset="0"/>
                  <a:cs typeface="Arial" pitchFamily="34" charset="0"/>
                </a:rPr>
                <a:t>Local Events and City Guides </a:t>
              </a:r>
              <a:endParaRPr lang="en-US" sz="1200" dirty="0">
                <a:latin typeface="Arial" pitchFamily="34" charset="0"/>
                <a:cs typeface="Arial" pitchFamily="34" charset="0"/>
              </a:endParaRPr>
            </a:p>
          </p:txBody>
        </p:sp>
      </p:grpSp>
      <p:grpSp>
        <p:nvGrpSpPr>
          <p:cNvPr id="23" name="Group 22"/>
          <p:cNvGrpSpPr/>
          <p:nvPr/>
        </p:nvGrpSpPr>
        <p:grpSpPr>
          <a:xfrm>
            <a:off x="319404" y="2004744"/>
            <a:ext cx="5852163" cy="471707"/>
            <a:chOff x="319404" y="2011680"/>
            <a:chExt cx="5852163" cy="457835"/>
          </a:xfrm>
        </p:grpSpPr>
        <p:sp>
          <p:nvSpPr>
            <p:cNvPr id="16" name="Flowchart: Stored Data 19"/>
            <p:cNvSpPr>
              <a:spLocks noChangeArrowheads="1"/>
            </p:cNvSpPr>
            <p:nvPr>
              <p:custDataLst>
                <p:tags r:id="rId14"/>
              </p:custDataLst>
            </p:nvPr>
          </p:nvSpPr>
          <p:spPr bwMode="auto">
            <a:xfrm flipH="1">
              <a:off x="1965327" y="2011680"/>
              <a:ext cx="4206240" cy="457200"/>
            </a:xfrm>
            <a:prstGeom prst="rect">
              <a:avLst/>
            </a:prstGeom>
            <a:solidFill>
              <a:schemeClr val="bg2">
                <a:lumMod val="85000"/>
              </a:schemeClr>
            </a:solidFill>
            <a:ln w="6350">
              <a:noFill/>
              <a:miter lim="800000"/>
              <a:headEnd/>
              <a:tailEnd/>
            </a:ln>
          </p:spPr>
          <p:txBody>
            <a:bodyPr anchor="ctr"/>
            <a:lstStyle/>
            <a:p>
              <a:pPr algn="l"/>
              <a:r>
                <a:rPr lang="en-CA" sz="1100" dirty="0" smtClean="0">
                  <a:latin typeface="Arial" pitchFamily="34" charset="0"/>
                  <a:cs typeface="Arial" pitchFamily="34" charset="0"/>
                </a:rPr>
                <a:t>Provides </a:t>
              </a:r>
              <a:r>
                <a:rPr lang="en-CA" sz="1100" dirty="0">
                  <a:latin typeface="Arial" pitchFamily="34" charset="0"/>
                  <a:cs typeface="Arial" pitchFamily="34" charset="0"/>
                </a:rPr>
                <a:t>the ability for a guest to </a:t>
              </a:r>
              <a:r>
                <a:rPr lang="en-CA" sz="1100" dirty="0" smtClean="0">
                  <a:latin typeface="Arial" pitchFamily="34" charset="0"/>
                  <a:cs typeface="Arial" pitchFamily="34" charset="0"/>
                </a:rPr>
                <a:t>check-out </a:t>
              </a:r>
              <a:r>
                <a:rPr lang="en-CA" sz="1100" dirty="0">
                  <a:latin typeface="Arial" pitchFamily="34" charset="0"/>
                  <a:cs typeface="Arial" pitchFamily="34" charset="0"/>
                </a:rPr>
                <a:t>via the tablet device </a:t>
              </a:r>
              <a:r>
                <a:rPr lang="en-CA" sz="1100" dirty="0" smtClean="0">
                  <a:latin typeface="Arial" pitchFamily="34" charset="0"/>
                  <a:cs typeface="Arial" pitchFamily="34" charset="0"/>
                </a:rPr>
                <a:t>through an integration with the property management system.</a:t>
              </a:r>
              <a:endParaRPr lang="en-US" sz="1100" dirty="0" smtClean="0">
                <a:latin typeface="Arial" pitchFamily="34" charset="0"/>
                <a:cs typeface="Arial" pitchFamily="34" charset="0"/>
              </a:endParaRPr>
            </a:p>
          </p:txBody>
        </p:sp>
        <p:sp>
          <p:nvSpPr>
            <p:cNvPr id="17" name="Rectangle 16"/>
            <p:cNvSpPr>
              <a:spLocks noChangeArrowheads="1"/>
            </p:cNvSpPr>
            <p:nvPr>
              <p:custDataLst>
                <p:tags r:id="rId15"/>
              </p:custDataLst>
            </p:nvPr>
          </p:nvSpPr>
          <p:spPr bwMode="auto">
            <a:xfrm flipH="1">
              <a:off x="319404" y="2012315"/>
              <a:ext cx="1604467" cy="457200"/>
            </a:xfrm>
            <a:prstGeom prst="rect">
              <a:avLst/>
            </a:prstGeom>
            <a:solidFill>
              <a:schemeClr val="bg2">
                <a:lumMod val="85000"/>
              </a:schemeClr>
            </a:solidFill>
            <a:ln w="25400">
              <a:noFill/>
              <a:miter lim="800000"/>
              <a:headEnd/>
              <a:tailEnd/>
            </a:ln>
            <a:effectLst/>
          </p:spPr>
          <p:txBody>
            <a:bodyPr anchor="ctr"/>
            <a:lstStyle/>
            <a:p>
              <a:pPr algn="l">
                <a:defRPr/>
              </a:pPr>
              <a:r>
                <a:rPr lang="en-US" sz="1200" dirty="0" smtClean="0">
                  <a:latin typeface="Arial" pitchFamily="34" charset="0"/>
                  <a:cs typeface="Arial" pitchFamily="34" charset="0"/>
                </a:rPr>
                <a:t>Express Check-Out</a:t>
              </a:r>
              <a:endParaRPr lang="en-US" sz="1200" dirty="0">
                <a:latin typeface="Arial" pitchFamily="34" charset="0"/>
                <a:cs typeface="Arial" pitchFamily="34" charset="0"/>
              </a:endParaRPr>
            </a:p>
          </p:txBody>
        </p:sp>
      </p:grpSp>
      <p:grpSp>
        <p:nvGrpSpPr>
          <p:cNvPr id="8" name="Group 7"/>
          <p:cNvGrpSpPr/>
          <p:nvPr/>
        </p:nvGrpSpPr>
        <p:grpSpPr>
          <a:xfrm>
            <a:off x="320037" y="4091305"/>
            <a:ext cx="5852163" cy="471054"/>
            <a:chOff x="320037" y="4206558"/>
            <a:chExt cx="5852163" cy="457200"/>
          </a:xfrm>
        </p:grpSpPr>
        <p:sp>
          <p:nvSpPr>
            <p:cNvPr id="18" name="Flowchart: Stored Data 21"/>
            <p:cNvSpPr>
              <a:spLocks noChangeArrowheads="1"/>
            </p:cNvSpPr>
            <p:nvPr>
              <p:custDataLst>
                <p:tags r:id="rId12"/>
              </p:custDataLst>
            </p:nvPr>
          </p:nvSpPr>
          <p:spPr bwMode="auto">
            <a:xfrm flipH="1">
              <a:off x="1965960" y="4206558"/>
              <a:ext cx="4206240" cy="457200"/>
            </a:xfrm>
            <a:prstGeom prst="rect">
              <a:avLst/>
            </a:prstGeom>
            <a:solidFill>
              <a:schemeClr val="bg2">
                <a:lumMod val="85000"/>
              </a:schemeClr>
            </a:solidFill>
            <a:ln w="6350">
              <a:noFill/>
              <a:miter lim="800000"/>
              <a:headEnd/>
              <a:tailEnd/>
            </a:ln>
            <a:effectLst/>
          </p:spPr>
          <p:txBody>
            <a:bodyPr anchor="ctr"/>
            <a:lstStyle/>
            <a:p>
              <a:pPr algn="l"/>
              <a:r>
                <a:rPr lang="en-US" sz="1100" dirty="0" smtClean="0">
                  <a:latin typeface="Arial" pitchFamily="34" charset="0"/>
                  <a:cs typeface="Arial" pitchFamily="34" charset="0"/>
                </a:rPr>
                <a:t>The system is secured against misuse, exploitation, and vulnerability and access can be role-based. </a:t>
              </a:r>
            </a:p>
          </p:txBody>
        </p:sp>
        <p:sp>
          <p:nvSpPr>
            <p:cNvPr id="19" name="Rectangle 18"/>
            <p:cNvSpPr>
              <a:spLocks noChangeArrowheads="1"/>
            </p:cNvSpPr>
            <p:nvPr>
              <p:custDataLst>
                <p:tags r:id="rId13"/>
              </p:custDataLst>
            </p:nvPr>
          </p:nvSpPr>
          <p:spPr bwMode="auto">
            <a:xfrm flipH="1">
              <a:off x="320037" y="4206558"/>
              <a:ext cx="1604467" cy="457200"/>
            </a:xfrm>
            <a:prstGeom prst="rect">
              <a:avLst/>
            </a:prstGeom>
            <a:solidFill>
              <a:schemeClr val="bg2">
                <a:lumMod val="85000"/>
              </a:schemeClr>
            </a:solidFill>
            <a:ln w="25400">
              <a:noFill/>
              <a:miter lim="800000"/>
              <a:headEnd/>
              <a:tailEnd/>
            </a:ln>
            <a:effectLst/>
          </p:spPr>
          <p:txBody>
            <a:bodyPr anchor="ctr"/>
            <a:lstStyle/>
            <a:p>
              <a:pPr algn="l">
                <a:defRPr/>
              </a:pPr>
              <a:r>
                <a:rPr lang="en-US" sz="1200" dirty="0" smtClean="0">
                  <a:latin typeface="Arial" pitchFamily="34" charset="0"/>
                  <a:cs typeface="Arial" pitchFamily="34" charset="0"/>
                </a:rPr>
                <a:t>Security </a:t>
              </a:r>
              <a:endParaRPr lang="en-US" sz="1200" dirty="0">
                <a:latin typeface="Arial" pitchFamily="34" charset="0"/>
                <a:cs typeface="Arial" pitchFamily="34" charset="0"/>
              </a:endParaRPr>
            </a:p>
          </p:txBody>
        </p:sp>
      </p:grpSp>
      <p:grpSp>
        <p:nvGrpSpPr>
          <p:cNvPr id="9" name="Group 8"/>
          <p:cNvGrpSpPr/>
          <p:nvPr/>
        </p:nvGrpSpPr>
        <p:grpSpPr>
          <a:xfrm>
            <a:off x="320037" y="4612782"/>
            <a:ext cx="5852163" cy="471054"/>
            <a:chOff x="320037" y="4755198"/>
            <a:chExt cx="5852163" cy="457200"/>
          </a:xfrm>
        </p:grpSpPr>
        <p:sp>
          <p:nvSpPr>
            <p:cNvPr id="20" name="Flowchart: Stored Data 21"/>
            <p:cNvSpPr>
              <a:spLocks noChangeArrowheads="1"/>
            </p:cNvSpPr>
            <p:nvPr>
              <p:custDataLst>
                <p:tags r:id="rId10"/>
              </p:custDataLst>
            </p:nvPr>
          </p:nvSpPr>
          <p:spPr bwMode="auto">
            <a:xfrm flipH="1">
              <a:off x="1965960" y="4755198"/>
              <a:ext cx="4206240" cy="457200"/>
            </a:xfrm>
            <a:prstGeom prst="rect">
              <a:avLst/>
            </a:prstGeom>
            <a:solidFill>
              <a:schemeClr val="bg2">
                <a:lumMod val="95000"/>
              </a:schemeClr>
            </a:solidFill>
            <a:ln w="6350">
              <a:noFill/>
              <a:miter lim="800000"/>
              <a:headEnd/>
              <a:tailEnd/>
            </a:ln>
            <a:effectLst/>
          </p:spPr>
          <p:txBody>
            <a:bodyPr anchor="ctr"/>
            <a:lstStyle/>
            <a:p>
              <a:pPr algn="l"/>
              <a:r>
                <a:rPr lang="en-CA" sz="1100" dirty="0" smtClean="0"/>
                <a:t>Provides </a:t>
              </a:r>
              <a:r>
                <a:rPr lang="en-CA" sz="1100" dirty="0"/>
                <a:t>the ability to push messages and marketing to the tablet device based on a variety of </a:t>
              </a:r>
              <a:r>
                <a:rPr lang="en-CA" sz="1100" dirty="0" smtClean="0"/>
                <a:t>criteria. </a:t>
              </a:r>
              <a:endParaRPr lang="en-US" sz="1100" dirty="0" smtClean="0">
                <a:solidFill>
                  <a:srgbClr val="FF0000"/>
                </a:solidFill>
                <a:latin typeface="Arial" pitchFamily="34" charset="0"/>
                <a:cs typeface="Arial" pitchFamily="34" charset="0"/>
              </a:endParaRPr>
            </a:p>
          </p:txBody>
        </p:sp>
        <p:sp>
          <p:nvSpPr>
            <p:cNvPr id="21" name="Rectangle 20"/>
            <p:cNvSpPr>
              <a:spLocks noChangeArrowheads="1"/>
            </p:cNvSpPr>
            <p:nvPr>
              <p:custDataLst>
                <p:tags r:id="rId11"/>
              </p:custDataLst>
            </p:nvPr>
          </p:nvSpPr>
          <p:spPr bwMode="auto">
            <a:xfrm flipH="1">
              <a:off x="320037" y="4755198"/>
              <a:ext cx="1604467" cy="457200"/>
            </a:xfrm>
            <a:prstGeom prst="rect">
              <a:avLst/>
            </a:prstGeom>
            <a:solidFill>
              <a:schemeClr val="bg2">
                <a:lumMod val="95000"/>
              </a:schemeClr>
            </a:solidFill>
            <a:ln w="25400">
              <a:noFill/>
              <a:miter lim="800000"/>
              <a:headEnd/>
              <a:tailEnd/>
            </a:ln>
            <a:effectLst/>
          </p:spPr>
          <p:txBody>
            <a:bodyPr anchor="ctr"/>
            <a:lstStyle/>
            <a:p>
              <a:pPr algn="l">
                <a:defRPr/>
              </a:pPr>
              <a:r>
                <a:rPr lang="en-US" sz="1200" dirty="0" smtClean="0">
                  <a:latin typeface="Arial" pitchFamily="34" charset="0"/>
                  <a:cs typeface="Arial" pitchFamily="34" charset="0"/>
                </a:rPr>
                <a:t>Push Marketing </a:t>
              </a:r>
              <a:endParaRPr lang="en-US" sz="1200" dirty="0">
                <a:latin typeface="Arial" pitchFamily="34" charset="0"/>
                <a:cs typeface="Arial" pitchFamily="34" charset="0"/>
              </a:endParaRPr>
            </a:p>
          </p:txBody>
        </p:sp>
      </p:grpSp>
      <p:sp>
        <p:nvSpPr>
          <p:cNvPr id="24" name="Flowchart: Stored Data 19"/>
          <p:cNvSpPr>
            <a:spLocks noChangeArrowheads="1"/>
          </p:cNvSpPr>
          <p:nvPr>
            <p:custDataLst>
              <p:tags r:id="rId1"/>
            </p:custDataLst>
          </p:nvPr>
        </p:nvSpPr>
        <p:spPr bwMode="auto">
          <a:xfrm flipH="1">
            <a:off x="1965960" y="1600200"/>
            <a:ext cx="4206240" cy="365760"/>
          </a:xfrm>
          <a:prstGeom prst="rect">
            <a:avLst/>
          </a:prstGeom>
          <a:solidFill>
            <a:schemeClr val="accent1"/>
          </a:solidFill>
          <a:ln w="6350">
            <a:noFill/>
            <a:miter lim="800000"/>
            <a:headEnd/>
            <a:tailEnd/>
          </a:ln>
        </p:spPr>
        <p:txBody>
          <a:bodyPr anchor="ctr"/>
          <a:lstStyle/>
          <a:p>
            <a:pPr algn="l"/>
            <a:r>
              <a:rPr lang="en-US" sz="1400" b="1" dirty="0" smtClean="0">
                <a:solidFill>
                  <a:srgbClr val="FFFFFF"/>
                </a:solidFill>
                <a:latin typeface="Arial" pitchFamily="34" charset="0"/>
                <a:cs typeface="Arial" pitchFamily="34" charset="0"/>
              </a:rPr>
              <a:t>What it is:</a:t>
            </a:r>
          </a:p>
        </p:txBody>
      </p:sp>
      <p:sp>
        <p:nvSpPr>
          <p:cNvPr id="25" name="Rectangle 24"/>
          <p:cNvSpPr>
            <a:spLocks noChangeArrowheads="1"/>
          </p:cNvSpPr>
          <p:nvPr>
            <p:custDataLst>
              <p:tags r:id="rId2"/>
            </p:custDataLst>
          </p:nvPr>
        </p:nvSpPr>
        <p:spPr bwMode="auto">
          <a:xfrm flipH="1">
            <a:off x="320036" y="1600835"/>
            <a:ext cx="1653912" cy="365760"/>
          </a:xfrm>
          <a:prstGeom prst="rect">
            <a:avLst/>
          </a:prstGeom>
          <a:solidFill>
            <a:schemeClr val="accent1"/>
          </a:solidFill>
          <a:ln w="25400">
            <a:noFill/>
            <a:miter lim="800000"/>
            <a:headEnd/>
            <a:tailEnd/>
          </a:ln>
          <a:effectLst/>
        </p:spPr>
        <p:txBody>
          <a:bodyPr anchor="ctr"/>
          <a:lstStyle/>
          <a:p>
            <a:pPr algn="l">
              <a:defRPr/>
            </a:pPr>
            <a:r>
              <a:rPr lang="en-US" sz="1400" b="1" dirty="0" smtClean="0">
                <a:solidFill>
                  <a:srgbClr val="FFFFFF"/>
                </a:solidFill>
                <a:latin typeface="Arial" pitchFamily="34" charset="0"/>
                <a:cs typeface="Arial" pitchFamily="34" charset="0"/>
              </a:rPr>
              <a:t>Feature</a:t>
            </a:r>
            <a:endParaRPr lang="en-US" sz="1400" b="1" dirty="0">
              <a:solidFill>
                <a:srgbClr val="FFFFFF"/>
              </a:solidFill>
              <a:latin typeface="Arial" pitchFamily="34" charset="0"/>
              <a:cs typeface="Arial" pitchFamily="34" charset="0"/>
            </a:endParaRPr>
          </a:p>
        </p:txBody>
      </p:sp>
      <p:sp>
        <p:nvSpPr>
          <p:cNvPr id="26" name="Rounded Rectangle 25"/>
          <p:cNvSpPr/>
          <p:nvPr>
            <p:custDataLst>
              <p:tags r:id="rId3"/>
            </p:custDataLst>
          </p:nvPr>
        </p:nvSpPr>
        <p:spPr>
          <a:xfrm rot="10800000">
            <a:off x="6201596" y="5239556"/>
            <a:ext cx="2611569"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a:endParaRPr lang="en-CA" b="1" i="1" dirty="0">
              <a:solidFill>
                <a:srgbClr val="333333"/>
              </a:solidFill>
            </a:endParaRPr>
          </a:p>
        </p:txBody>
      </p:sp>
      <p:grpSp>
        <p:nvGrpSpPr>
          <p:cNvPr id="6" name="Group 5"/>
          <p:cNvGrpSpPr/>
          <p:nvPr/>
        </p:nvGrpSpPr>
        <p:grpSpPr>
          <a:xfrm>
            <a:off x="319404" y="3048351"/>
            <a:ext cx="5852163" cy="471054"/>
            <a:chOff x="319404" y="3109278"/>
            <a:chExt cx="5852163" cy="457200"/>
          </a:xfrm>
        </p:grpSpPr>
        <p:sp>
          <p:nvSpPr>
            <p:cNvPr id="11" name="Rectangle 10"/>
            <p:cNvSpPr>
              <a:spLocks noChangeArrowheads="1"/>
            </p:cNvSpPr>
            <p:nvPr>
              <p:custDataLst>
                <p:tags r:id="rId8"/>
              </p:custDataLst>
            </p:nvPr>
          </p:nvSpPr>
          <p:spPr bwMode="auto">
            <a:xfrm flipH="1">
              <a:off x="319404" y="3109278"/>
              <a:ext cx="1604467" cy="457200"/>
            </a:xfrm>
            <a:prstGeom prst="rect">
              <a:avLst/>
            </a:prstGeom>
            <a:solidFill>
              <a:schemeClr val="bg2">
                <a:lumMod val="85000"/>
              </a:schemeClr>
            </a:solidFill>
            <a:ln w="25400">
              <a:noFill/>
              <a:miter lim="800000"/>
              <a:headEnd/>
              <a:tailEnd/>
            </a:ln>
            <a:effectLst/>
          </p:spPr>
          <p:txBody>
            <a:bodyPr anchor="ctr"/>
            <a:lstStyle/>
            <a:p>
              <a:pPr algn="l">
                <a:defRPr/>
              </a:pPr>
              <a:r>
                <a:rPr lang="en-US" sz="1200" dirty="0" smtClean="0">
                  <a:latin typeface="Arial" pitchFamily="34" charset="0"/>
                  <a:cs typeface="Arial" pitchFamily="34" charset="0"/>
                </a:rPr>
                <a:t>Reporting, Analytics, and Dashboards</a:t>
              </a:r>
              <a:endParaRPr lang="en-US" sz="1200" dirty="0">
                <a:latin typeface="Arial" pitchFamily="34" charset="0"/>
                <a:cs typeface="Arial" pitchFamily="34" charset="0"/>
              </a:endParaRPr>
            </a:p>
          </p:txBody>
        </p:sp>
        <p:sp>
          <p:nvSpPr>
            <p:cNvPr id="10" name="Flowchart: Stored Data 21"/>
            <p:cNvSpPr>
              <a:spLocks noChangeArrowheads="1"/>
            </p:cNvSpPr>
            <p:nvPr>
              <p:custDataLst>
                <p:tags r:id="rId9"/>
              </p:custDataLst>
            </p:nvPr>
          </p:nvSpPr>
          <p:spPr bwMode="auto">
            <a:xfrm flipH="1">
              <a:off x="1965327" y="3109278"/>
              <a:ext cx="4206240" cy="457200"/>
            </a:xfrm>
            <a:prstGeom prst="rect">
              <a:avLst/>
            </a:prstGeom>
            <a:solidFill>
              <a:schemeClr val="bg2">
                <a:lumMod val="85000"/>
              </a:schemeClr>
            </a:solidFill>
            <a:ln w="6350">
              <a:noFill/>
              <a:miter lim="800000"/>
              <a:headEnd/>
              <a:tailEnd/>
            </a:ln>
            <a:effectLst/>
          </p:spPr>
          <p:txBody>
            <a:bodyPr anchor="ctr"/>
            <a:lstStyle/>
            <a:p>
              <a:pPr algn="l"/>
              <a:r>
                <a:rPr lang="en-CA" sz="1100" dirty="0" smtClean="0">
                  <a:latin typeface="Arial" pitchFamily="34" charset="0"/>
                  <a:cs typeface="Arial" pitchFamily="34" charset="0"/>
                </a:rPr>
                <a:t>Provides </a:t>
              </a:r>
              <a:r>
                <a:rPr lang="en-CA" sz="1100" dirty="0">
                  <a:latin typeface="Arial" pitchFamily="34" charset="0"/>
                  <a:cs typeface="Arial" pitchFamily="34" charset="0"/>
                </a:rPr>
                <a:t>pre-built and </a:t>
              </a:r>
              <a:r>
                <a:rPr lang="en-CA" sz="1100" dirty="0" smtClean="0">
                  <a:latin typeface="Arial" pitchFamily="34" charset="0"/>
                  <a:cs typeface="Arial" pitchFamily="34" charset="0"/>
                </a:rPr>
                <a:t>ad hoc </a:t>
              </a:r>
              <a:r>
                <a:rPr lang="en-CA" sz="1100" dirty="0">
                  <a:latin typeface="Arial" pitchFamily="34" charset="0"/>
                  <a:cs typeface="Arial" pitchFamily="34" charset="0"/>
                </a:rPr>
                <a:t>reporting tools, </a:t>
              </a:r>
              <a:r>
                <a:rPr lang="en-CA" sz="1100" dirty="0" smtClean="0">
                  <a:latin typeface="Arial" pitchFamily="34" charset="0"/>
                  <a:cs typeface="Arial" pitchFamily="34" charset="0"/>
                </a:rPr>
                <a:t>reports, and </a:t>
              </a:r>
              <a:r>
                <a:rPr lang="en-CA" sz="1100" dirty="0">
                  <a:latin typeface="Arial" pitchFamily="34" charset="0"/>
                  <a:cs typeface="Arial" pitchFamily="34" charset="0"/>
                </a:rPr>
                <a:t>analytics to measure tablet </a:t>
              </a:r>
              <a:r>
                <a:rPr lang="en-CA" sz="1100" dirty="0" smtClean="0">
                  <a:latin typeface="Arial" pitchFamily="34" charset="0"/>
                  <a:cs typeface="Arial" pitchFamily="34" charset="0"/>
                </a:rPr>
                <a:t>KPIs. The </a:t>
              </a:r>
              <a:r>
                <a:rPr lang="en-CA" sz="1100" dirty="0">
                  <a:latin typeface="Arial" pitchFamily="34" charset="0"/>
                  <a:cs typeface="Arial" pitchFamily="34" charset="0"/>
                </a:rPr>
                <a:t>system should </a:t>
              </a:r>
              <a:r>
                <a:rPr lang="en-CA" sz="1100" dirty="0" smtClean="0">
                  <a:latin typeface="Arial" pitchFamily="34" charset="0"/>
                  <a:cs typeface="Arial" pitchFamily="34" charset="0"/>
                </a:rPr>
                <a:t>show real-time data.</a:t>
              </a:r>
              <a:endParaRPr lang="en-US" sz="1100" dirty="0" smtClean="0">
                <a:latin typeface="Arial" pitchFamily="34" charset="0"/>
                <a:cs typeface="Arial" pitchFamily="34" charset="0"/>
              </a:endParaRPr>
            </a:p>
          </p:txBody>
        </p:sp>
      </p:grpSp>
      <p:grpSp>
        <p:nvGrpSpPr>
          <p:cNvPr id="7" name="Group 6"/>
          <p:cNvGrpSpPr/>
          <p:nvPr/>
        </p:nvGrpSpPr>
        <p:grpSpPr>
          <a:xfrm>
            <a:off x="319404" y="3569828"/>
            <a:ext cx="5852163" cy="471054"/>
            <a:chOff x="319404" y="3657918"/>
            <a:chExt cx="5852163" cy="457200"/>
          </a:xfrm>
        </p:grpSpPr>
        <p:sp>
          <p:nvSpPr>
            <p:cNvPr id="13" name="Rectangle 12"/>
            <p:cNvSpPr>
              <a:spLocks noChangeArrowheads="1"/>
            </p:cNvSpPr>
            <p:nvPr>
              <p:custDataLst>
                <p:tags r:id="rId6"/>
              </p:custDataLst>
            </p:nvPr>
          </p:nvSpPr>
          <p:spPr bwMode="auto">
            <a:xfrm flipH="1">
              <a:off x="319404" y="3657918"/>
              <a:ext cx="1604467" cy="457200"/>
            </a:xfrm>
            <a:prstGeom prst="rect">
              <a:avLst/>
            </a:prstGeom>
            <a:solidFill>
              <a:schemeClr val="bg2">
                <a:lumMod val="95000"/>
              </a:schemeClr>
            </a:solidFill>
            <a:ln w="25400">
              <a:noFill/>
              <a:miter lim="800000"/>
              <a:headEnd/>
              <a:tailEnd/>
            </a:ln>
            <a:effectLst/>
          </p:spPr>
          <p:txBody>
            <a:bodyPr lIns="36000" anchor="ctr"/>
            <a:lstStyle/>
            <a:p>
              <a:pPr algn="l">
                <a:defRPr/>
              </a:pPr>
              <a:r>
                <a:rPr lang="en-US" sz="1200" dirty="0" smtClean="0">
                  <a:latin typeface="Arial" pitchFamily="34" charset="0"/>
                  <a:cs typeface="Arial" pitchFamily="34" charset="0"/>
                </a:rPr>
                <a:t>Content Management System </a:t>
              </a:r>
              <a:endParaRPr lang="en-US" sz="1200" dirty="0">
                <a:latin typeface="Arial" pitchFamily="34" charset="0"/>
                <a:cs typeface="Arial" pitchFamily="34" charset="0"/>
              </a:endParaRPr>
            </a:p>
          </p:txBody>
        </p:sp>
        <p:sp>
          <p:nvSpPr>
            <p:cNvPr id="12" name="Flowchart: Stored Data 21"/>
            <p:cNvSpPr>
              <a:spLocks noChangeArrowheads="1"/>
            </p:cNvSpPr>
            <p:nvPr>
              <p:custDataLst>
                <p:tags r:id="rId7"/>
              </p:custDataLst>
            </p:nvPr>
          </p:nvSpPr>
          <p:spPr bwMode="auto">
            <a:xfrm flipH="1">
              <a:off x="1965327" y="3657918"/>
              <a:ext cx="4206240" cy="457200"/>
            </a:xfrm>
            <a:prstGeom prst="rect">
              <a:avLst/>
            </a:prstGeom>
            <a:solidFill>
              <a:schemeClr val="bg2">
                <a:lumMod val="95000"/>
              </a:schemeClr>
            </a:solidFill>
            <a:ln w="6350">
              <a:noFill/>
              <a:miter lim="800000"/>
              <a:headEnd/>
              <a:tailEnd/>
            </a:ln>
            <a:effectLst/>
          </p:spPr>
          <p:txBody>
            <a:bodyPr anchor="ctr"/>
            <a:lstStyle/>
            <a:p>
              <a:pPr algn="l"/>
              <a:r>
                <a:rPr lang="en-CA" sz="1100" dirty="0" smtClean="0">
                  <a:latin typeface="Arial" pitchFamily="34" charset="0"/>
                  <a:cs typeface="Arial" pitchFamily="34" charset="0"/>
                </a:rPr>
                <a:t>Provides </a:t>
              </a:r>
              <a:r>
                <a:rPr lang="en-CA" sz="1100" dirty="0">
                  <a:latin typeface="Arial" pitchFamily="34" charset="0"/>
                  <a:cs typeface="Arial" pitchFamily="34" charset="0"/>
                </a:rPr>
                <a:t>the ability to </a:t>
              </a:r>
              <a:r>
                <a:rPr lang="en-CA" sz="1100" dirty="0" smtClean="0">
                  <a:latin typeface="Arial" pitchFamily="34" charset="0"/>
                  <a:cs typeface="Arial" pitchFamily="34" charset="0"/>
                </a:rPr>
                <a:t>set up</a:t>
              </a:r>
              <a:r>
                <a:rPr lang="en-CA" sz="1100" dirty="0">
                  <a:latin typeface="Arial" pitchFamily="34" charset="0"/>
                  <a:cs typeface="Arial" pitchFamily="34" charset="0"/>
                </a:rPr>
                <a:t>, </a:t>
              </a:r>
              <a:r>
                <a:rPr lang="en-CA" sz="1100" dirty="0" smtClean="0">
                  <a:latin typeface="Arial" pitchFamily="34" charset="0"/>
                  <a:cs typeface="Arial" pitchFamily="34" charset="0"/>
                </a:rPr>
                <a:t>schedule, </a:t>
              </a:r>
              <a:r>
                <a:rPr lang="en-CA" sz="1100" dirty="0">
                  <a:latin typeface="Arial" pitchFamily="34" charset="0"/>
                  <a:cs typeface="Arial" pitchFamily="34" charset="0"/>
                </a:rPr>
                <a:t>and manage tablet content </a:t>
              </a:r>
              <a:r>
                <a:rPr lang="en-CA" sz="1100" dirty="0" smtClean="0">
                  <a:latin typeface="Arial" pitchFamily="34" charset="0"/>
                  <a:cs typeface="Arial" pitchFamily="34" charset="0"/>
                </a:rPr>
                <a:t>templates, workflows, and playlists</a:t>
              </a:r>
              <a:r>
                <a:rPr lang="en-CA" sz="1100" dirty="0">
                  <a:latin typeface="Arial" pitchFamily="34" charset="0"/>
                  <a:cs typeface="Arial" pitchFamily="34" charset="0"/>
                </a:rPr>
                <a:t>, </a:t>
              </a:r>
              <a:r>
                <a:rPr lang="en-CA" sz="1100" dirty="0" smtClean="0">
                  <a:latin typeface="Arial" pitchFamily="34" charset="0"/>
                  <a:cs typeface="Arial" pitchFamily="34" charset="0"/>
                </a:rPr>
                <a:t>and media management. </a:t>
              </a:r>
              <a:endParaRPr lang="en-US" sz="1100" dirty="0" smtClean="0">
                <a:latin typeface="Arial" pitchFamily="34" charset="0"/>
                <a:cs typeface="Arial" pitchFamily="34" charset="0"/>
              </a:endParaRPr>
            </a:p>
          </p:txBody>
        </p:sp>
      </p:grpSp>
      <p:grpSp>
        <p:nvGrpSpPr>
          <p:cNvPr id="22" name="Group 21"/>
          <p:cNvGrpSpPr/>
          <p:nvPr/>
        </p:nvGrpSpPr>
        <p:grpSpPr>
          <a:xfrm>
            <a:off x="316231" y="5134262"/>
            <a:ext cx="5852163" cy="471054"/>
            <a:chOff x="320037" y="5303203"/>
            <a:chExt cx="5852163" cy="457200"/>
          </a:xfrm>
        </p:grpSpPr>
        <p:sp>
          <p:nvSpPr>
            <p:cNvPr id="27" name="Flowchart: Stored Data 21"/>
            <p:cNvSpPr>
              <a:spLocks noChangeArrowheads="1"/>
            </p:cNvSpPr>
            <p:nvPr>
              <p:custDataLst>
                <p:tags r:id="rId4"/>
              </p:custDataLst>
            </p:nvPr>
          </p:nvSpPr>
          <p:spPr bwMode="auto">
            <a:xfrm flipH="1">
              <a:off x="1965960" y="5303203"/>
              <a:ext cx="4206240" cy="457200"/>
            </a:xfrm>
            <a:prstGeom prst="rect">
              <a:avLst/>
            </a:prstGeom>
            <a:solidFill>
              <a:srgbClr val="D9D9D9"/>
            </a:solidFill>
            <a:ln w="6350">
              <a:noFill/>
              <a:miter lim="800000"/>
              <a:headEnd/>
              <a:tailEnd/>
            </a:ln>
            <a:effectLst/>
          </p:spPr>
          <p:txBody>
            <a:bodyPr anchor="ctr"/>
            <a:lstStyle/>
            <a:p>
              <a:pPr algn="l"/>
              <a:r>
                <a:rPr lang="en-CA" sz="1100" dirty="0" smtClean="0"/>
                <a:t>Capable of supporting multiple </a:t>
              </a:r>
              <a:r>
                <a:rPr lang="en-CA" sz="1100" dirty="0"/>
                <a:t>venues and properties with one centralized application content and management </a:t>
              </a:r>
              <a:r>
                <a:rPr lang="en-CA" sz="1100" dirty="0" smtClean="0"/>
                <a:t>portal.</a:t>
              </a:r>
              <a:endParaRPr lang="en-US" sz="1100" dirty="0" smtClean="0">
                <a:solidFill>
                  <a:srgbClr val="FF0000"/>
                </a:solidFill>
                <a:latin typeface="Arial" pitchFamily="34" charset="0"/>
                <a:cs typeface="Arial" pitchFamily="34" charset="0"/>
              </a:endParaRPr>
            </a:p>
          </p:txBody>
        </p:sp>
        <p:sp>
          <p:nvSpPr>
            <p:cNvPr id="28" name="Rectangle 27"/>
            <p:cNvSpPr>
              <a:spLocks noChangeArrowheads="1"/>
            </p:cNvSpPr>
            <p:nvPr>
              <p:custDataLst>
                <p:tags r:id="rId5"/>
              </p:custDataLst>
            </p:nvPr>
          </p:nvSpPr>
          <p:spPr bwMode="auto">
            <a:xfrm flipH="1">
              <a:off x="320037" y="5303203"/>
              <a:ext cx="1604467" cy="457200"/>
            </a:xfrm>
            <a:prstGeom prst="rect">
              <a:avLst/>
            </a:prstGeom>
            <a:solidFill>
              <a:srgbClr val="D9D9D9"/>
            </a:solidFill>
            <a:ln w="25400">
              <a:noFill/>
              <a:miter lim="800000"/>
              <a:headEnd/>
              <a:tailEnd/>
            </a:ln>
            <a:effectLst/>
          </p:spPr>
          <p:txBody>
            <a:bodyPr anchor="ctr"/>
            <a:lstStyle/>
            <a:p>
              <a:pPr algn="l">
                <a:defRPr/>
              </a:pPr>
              <a:r>
                <a:rPr lang="en-US" sz="1200" dirty="0" smtClean="0">
                  <a:latin typeface="Arial" pitchFamily="34" charset="0"/>
                  <a:cs typeface="Arial" pitchFamily="34" charset="0"/>
                </a:rPr>
                <a:t>Multi-Property </a:t>
              </a:r>
              <a:endParaRPr lang="en-US" sz="1200" dirty="0">
                <a:latin typeface="Arial" pitchFamily="34" charset="0"/>
                <a:cs typeface="Arial" pitchFamily="34" charset="0"/>
              </a:endParaRPr>
            </a:p>
          </p:txBody>
        </p:sp>
      </p:grpSp>
      <p:grpSp>
        <p:nvGrpSpPr>
          <p:cNvPr id="33" name="Group 32"/>
          <p:cNvGrpSpPr/>
          <p:nvPr/>
        </p:nvGrpSpPr>
        <p:grpSpPr>
          <a:xfrm>
            <a:off x="0" y="6422955"/>
            <a:ext cx="9144000" cy="437555"/>
            <a:chOff x="0" y="6422955"/>
            <a:chExt cx="9144000" cy="437555"/>
          </a:xfrm>
        </p:grpSpPr>
        <p:pic>
          <p:nvPicPr>
            <p:cNvPr id="34" name="Picture 3">
              <a:hlinkClick r:id="rId21"/>
            </p:cNvPr>
            <p:cNvPicPr>
              <a:picLocks noChangeAspect="1" noChangeArrowheads="1"/>
            </p:cNvPicPr>
            <p:nvPr/>
          </p:nvPicPr>
          <p:blipFill>
            <a:blip r:embed="rId22" cstate="print"/>
            <a:srcRect/>
            <a:stretch>
              <a:fillRect/>
            </a:stretch>
          </p:blipFill>
          <p:spPr bwMode="auto">
            <a:xfrm>
              <a:off x="0" y="6422955"/>
              <a:ext cx="9144000" cy="437555"/>
            </a:xfrm>
            <a:prstGeom prst="rect">
              <a:avLst/>
            </a:prstGeom>
            <a:noFill/>
            <a:ln w="9525">
              <a:noFill/>
              <a:miter lim="800000"/>
              <a:headEnd/>
              <a:tailEnd/>
            </a:ln>
          </p:spPr>
        </p:pic>
        <p:pic>
          <p:nvPicPr>
            <p:cNvPr id="35" name="Picture 34" descr="itrg-logo.png"/>
            <p:cNvPicPr>
              <a:picLocks noChangeAspect="1"/>
            </p:cNvPicPr>
            <p:nvPr/>
          </p:nvPicPr>
          <p:blipFill>
            <a:blip r:embed="rId23"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30983893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r>
              <a:rPr lang="en-US" dirty="0" smtClean="0"/>
              <a:t>Advanced Features are the capabilities that allow for granular market differentiation</a:t>
            </a:r>
            <a:endParaRPr lang="en-US" dirty="0"/>
          </a:p>
        </p:txBody>
      </p:sp>
      <p:sp>
        <p:nvSpPr>
          <p:cNvPr id="42" name="Rounded Rectangle 41"/>
          <p:cNvSpPr/>
          <p:nvPr/>
        </p:nvSpPr>
        <p:spPr>
          <a:xfrm>
            <a:off x="2903222" y="1182688"/>
            <a:ext cx="597471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CA" b="1" i="1" dirty="0" smtClean="0">
                <a:solidFill>
                  <a:srgbClr val="333333"/>
                </a:solidFill>
              </a:rPr>
              <a:t>Advanced Features</a:t>
            </a:r>
            <a:endParaRPr lang="en-CA" b="1" i="1" dirty="0">
              <a:solidFill>
                <a:srgbClr val="333333"/>
              </a:solidFill>
            </a:endParaRPr>
          </a:p>
        </p:txBody>
      </p:sp>
      <p:sp>
        <p:nvSpPr>
          <p:cNvPr id="43" name="Rectangle 42"/>
          <p:cNvSpPr/>
          <p:nvPr/>
        </p:nvSpPr>
        <p:spPr>
          <a:xfrm>
            <a:off x="323410" y="1541085"/>
            <a:ext cx="2556950" cy="1754326"/>
          </a:xfrm>
          <a:prstGeom prst="rect">
            <a:avLst/>
          </a:prstGeom>
        </p:spPr>
        <p:txBody>
          <a:bodyPr wrap="square">
            <a:spAutoFit/>
          </a:bodyPr>
          <a:lstStyle/>
          <a:p>
            <a:pPr algn="l"/>
            <a:r>
              <a:rPr lang="en-US" sz="1200" dirty="0" smtClean="0">
                <a:solidFill>
                  <a:srgbClr val="333333"/>
                </a:solidFill>
              </a:rPr>
              <a:t>Info-Tech scored each vendor’s features offering as a summation of its individual scores across the listed advanced features. Vendors were given one point for each feature the product inherently provided. Some categories were scored on a more granular scale with vendors receiving half points.</a:t>
            </a:r>
          </a:p>
        </p:txBody>
      </p:sp>
      <p:sp>
        <p:nvSpPr>
          <p:cNvPr id="44" name="Rounded Rectangle 43"/>
          <p:cNvSpPr/>
          <p:nvPr/>
        </p:nvSpPr>
        <p:spPr>
          <a:xfrm>
            <a:off x="323411" y="1182687"/>
            <a:ext cx="255695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CA" b="1" i="1" dirty="0" smtClean="0">
                <a:solidFill>
                  <a:srgbClr val="333333"/>
                </a:solidFill>
              </a:rPr>
              <a:t>Scoring Methodology</a:t>
            </a:r>
            <a:endParaRPr lang="en-CA" b="1" i="1" dirty="0">
              <a:solidFill>
                <a:srgbClr val="333333"/>
              </a:solidFill>
            </a:endParaRPr>
          </a:p>
        </p:txBody>
      </p:sp>
      <p:sp>
        <p:nvSpPr>
          <p:cNvPr id="7" name="Flowchart: Stored Data 21"/>
          <p:cNvSpPr>
            <a:spLocks noChangeArrowheads="1"/>
          </p:cNvSpPr>
          <p:nvPr>
            <p:custDataLst>
              <p:tags r:id="rId1"/>
            </p:custDataLst>
          </p:nvPr>
        </p:nvSpPr>
        <p:spPr bwMode="auto">
          <a:xfrm flipH="1">
            <a:off x="4598577" y="2834640"/>
            <a:ext cx="4278722" cy="365760"/>
          </a:xfrm>
          <a:prstGeom prst="rect">
            <a:avLst/>
          </a:prstGeom>
          <a:solidFill>
            <a:schemeClr val="bg2">
              <a:lumMod val="85000"/>
            </a:schemeClr>
          </a:solidFill>
          <a:ln w="6350">
            <a:noFill/>
            <a:miter lim="800000"/>
            <a:headEnd/>
            <a:tailEnd/>
          </a:ln>
          <a:effectLst/>
        </p:spPr>
        <p:txBody>
          <a:bodyPr anchor="ctr"/>
          <a:lstStyle/>
          <a:p>
            <a:pPr algn="l"/>
            <a:r>
              <a:rPr lang="en-CA" sz="1100" dirty="0" smtClean="0">
                <a:latin typeface="Arial" pitchFamily="34" charset="0"/>
                <a:cs typeface="Arial" pitchFamily="34" charset="0"/>
              </a:rPr>
              <a:t>Supports </a:t>
            </a:r>
            <a:r>
              <a:rPr lang="en-CA" sz="1100" dirty="0">
                <a:latin typeface="Arial" pitchFamily="34" charset="0"/>
                <a:cs typeface="Arial" pitchFamily="34" charset="0"/>
              </a:rPr>
              <a:t>the ability for a guest to select and play </a:t>
            </a:r>
            <a:r>
              <a:rPr lang="en-CA" sz="1100" dirty="0" smtClean="0">
                <a:latin typeface="Arial" pitchFamily="34" charset="0"/>
                <a:cs typeface="Arial" pitchFamily="34" charset="0"/>
              </a:rPr>
              <a:t>games and </a:t>
            </a:r>
            <a:r>
              <a:rPr lang="en-CA" sz="1100" dirty="0">
                <a:latin typeface="Arial" pitchFamily="34" charset="0"/>
                <a:cs typeface="Arial" pitchFamily="34" charset="0"/>
              </a:rPr>
              <a:t>view entertainment content via the tablet </a:t>
            </a:r>
            <a:r>
              <a:rPr lang="en-CA" sz="1100" dirty="0" smtClean="0">
                <a:latin typeface="Arial" pitchFamily="34" charset="0"/>
                <a:cs typeface="Arial" pitchFamily="34" charset="0"/>
              </a:rPr>
              <a:t>device. </a:t>
            </a:r>
            <a:endParaRPr lang="en-US" sz="1100" dirty="0" smtClean="0">
              <a:latin typeface="Arial" pitchFamily="34" charset="0"/>
              <a:cs typeface="Arial" pitchFamily="34" charset="0"/>
            </a:endParaRPr>
          </a:p>
        </p:txBody>
      </p:sp>
      <p:sp>
        <p:nvSpPr>
          <p:cNvPr id="8" name="Rectangle 7"/>
          <p:cNvSpPr>
            <a:spLocks noChangeArrowheads="1"/>
          </p:cNvSpPr>
          <p:nvPr>
            <p:custDataLst>
              <p:tags r:id="rId2"/>
            </p:custDataLst>
          </p:nvPr>
        </p:nvSpPr>
        <p:spPr bwMode="auto">
          <a:xfrm flipH="1">
            <a:off x="2903221" y="2834640"/>
            <a:ext cx="1645287" cy="365760"/>
          </a:xfrm>
          <a:prstGeom prst="rect">
            <a:avLst/>
          </a:prstGeom>
          <a:solidFill>
            <a:schemeClr val="bg2">
              <a:lumMod val="85000"/>
            </a:schemeClr>
          </a:solidFill>
          <a:ln w="25400">
            <a:noFill/>
            <a:miter lim="800000"/>
            <a:headEnd/>
            <a:tailEnd/>
          </a:ln>
          <a:effectLst/>
        </p:spPr>
        <p:txBody>
          <a:bodyPr anchor="ctr"/>
          <a:lstStyle/>
          <a:p>
            <a:pPr algn="l">
              <a:defRPr/>
            </a:pPr>
            <a:r>
              <a:rPr lang="en-US" sz="1100" dirty="0" smtClean="0">
                <a:latin typeface="Arial" pitchFamily="34" charset="0"/>
                <a:cs typeface="Arial" pitchFamily="34" charset="0"/>
              </a:rPr>
              <a:t>Entertainment (Games/Apps) </a:t>
            </a:r>
            <a:endParaRPr lang="en-US" sz="1100" dirty="0">
              <a:latin typeface="Arial" pitchFamily="34" charset="0"/>
              <a:cs typeface="Arial" pitchFamily="34" charset="0"/>
            </a:endParaRPr>
          </a:p>
        </p:txBody>
      </p:sp>
      <p:sp>
        <p:nvSpPr>
          <p:cNvPr id="9" name="Flowchart: Stored Data 21"/>
          <p:cNvSpPr>
            <a:spLocks noChangeArrowheads="1"/>
          </p:cNvSpPr>
          <p:nvPr>
            <p:custDataLst>
              <p:tags r:id="rId3"/>
            </p:custDataLst>
          </p:nvPr>
        </p:nvSpPr>
        <p:spPr bwMode="auto">
          <a:xfrm flipH="1">
            <a:off x="4598577" y="3246120"/>
            <a:ext cx="4278722" cy="365760"/>
          </a:xfrm>
          <a:prstGeom prst="rect">
            <a:avLst/>
          </a:prstGeom>
          <a:solidFill>
            <a:schemeClr val="bg2">
              <a:lumMod val="95000"/>
            </a:schemeClr>
          </a:solidFill>
          <a:ln w="6350">
            <a:noFill/>
            <a:miter lim="800000"/>
            <a:headEnd/>
            <a:tailEnd/>
          </a:ln>
          <a:effectLst/>
        </p:spPr>
        <p:txBody>
          <a:bodyPr anchor="ctr"/>
          <a:lstStyle/>
          <a:p>
            <a:pPr algn="l"/>
            <a:r>
              <a:rPr lang="en-CA" sz="1100" dirty="0" smtClean="0">
                <a:latin typeface="Arial" pitchFamily="34" charset="0"/>
                <a:cs typeface="Arial" pitchFamily="34" charset="0"/>
              </a:rPr>
              <a:t>Provides </a:t>
            </a:r>
            <a:r>
              <a:rPr lang="en-CA" sz="1100" dirty="0">
                <a:latin typeface="Arial" pitchFamily="34" charset="0"/>
                <a:cs typeface="Arial" pitchFamily="34" charset="0"/>
              </a:rPr>
              <a:t>the ability to </a:t>
            </a:r>
            <a:r>
              <a:rPr lang="en-CA" sz="1100" dirty="0" smtClean="0">
                <a:latin typeface="Arial" pitchFamily="34" charset="0"/>
                <a:cs typeface="Arial" pitchFamily="34" charset="0"/>
              </a:rPr>
              <a:t>track and recognize a guest within a geo-fenced </a:t>
            </a:r>
            <a:r>
              <a:rPr lang="en-CA" sz="1100" dirty="0">
                <a:latin typeface="Arial" pitchFamily="34" charset="0"/>
                <a:cs typeface="Arial" pitchFamily="34" charset="0"/>
              </a:rPr>
              <a:t>property and trigger an </a:t>
            </a:r>
            <a:r>
              <a:rPr lang="en-CA" sz="1100" dirty="0" smtClean="0">
                <a:latin typeface="Arial" pitchFamily="34" charset="0"/>
                <a:cs typeface="Arial" pitchFamily="34" charset="0"/>
              </a:rPr>
              <a:t>intelligent offer message. </a:t>
            </a:r>
            <a:endParaRPr lang="en-US" sz="1100" dirty="0" smtClean="0">
              <a:latin typeface="Arial" pitchFamily="34" charset="0"/>
              <a:cs typeface="Arial" pitchFamily="34" charset="0"/>
            </a:endParaRPr>
          </a:p>
        </p:txBody>
      </p:sp>
      <p:sp>
        <p:nvSpPr>
          <p:cNvPr id="10" name="Rectangle 9"/>
          <p:cNvSpPr>
            <a:spLocks noChangeArrowheads="1"/>
          </p:cNvSpPr>
          <p:nvPr>
            <p:custDataLst>
              <p:tags r:id="rId4"/>
            </p:custDataLst>
          </p:nvPr>
        </p:nvSpPr>
        <p:spPr bwMode="auto">
          <a:xfrm flipH="1">
            <a:off x="2903221" y="3246120"/>
            <a:ext cx="1645287" cy="365760"/>
          </a:xfrm>
          <a:prstGeom prst="rect">
            <a:avLst/>
          </a:prstGeom>
          <a:solidFill>
            <a:schemeClr val="bg2">
              <a:lumMod val="95000"/>
            </a:schemeClr>
          </a:solidFill>
          <a:ln w="25400">
            <a:noFill/>
            <a:miter lim="800000"/>
            <a:headEnd/>
            <a:tailEnd/>
          </a:ln>
          <a:effectLst/>
        </p:spPr>
        <p:txBody>
          <a:bodyPr anchor="ctr"/>
          <a:lstStyle/>
          <a:p>
            <a:pPr algn="l">
              <a:defRPr/>
            </a:pPr>
            <a:r>
              <a:rPr lang="en-US" sz="1100" dirty="0" smtClean="0">
                <a:latin typeface="Arial" pitchFamily="34" charset="0"/>
                <a:cs typeface="Arial" pitchFamily="34" charset="0"/>
              </a:rPr>
              <a:t>Geo-Fencing and Offer Management </a:t>
            </a:r>
            <a:endParaRPr lang="en-US" sz="1100" dirty="0">
              <a:latin typeface="Arial" pitchFamily="34" charset="0"/>
              <a:cs typeface="Arial" pitchFamily="34" charset="0"/>
            </a:endParaRPr>
          </a:p>
        </p:txBody>
      </p:sp>
      <p:sp>
        <p:nvSpPr>
          <p:cNvPr id="11" name="Flowchart: Stored Data 20"/>
          <p:cNvSpPr>
            <a:spLocks noChangeArrowheads="1"/>
          </p:cNvSpPr>
          <p:nvPr>
            <p:custDataLst>
              <p:tags r:id="rId5"/>
            </p:custDataLst>
          </p:nvPr>
        </p:nvSpPr>
        <p:spPr bwMode="auto">
          <a:xfrm flipH="1">
            <a:off x="4598577" y="2423160"/>
            <a:ext cx="4278722" cy="365760"/>
          </a:xfrm>
          <a:prstGeom prst="rect">
            <a:avLst/>
          </a:prstGeom>
          <a:solidFill>
            <a:schemeClr val="bg2">
              <a:lumMod val="95000"/>
            </a:schemeClr>
          </a:solidFill>
          <a:ln w="6350">
            <a:noFill/>
            <a:miter lim="800000"/>
            <a:headEnd/>
            <a:tailEnd/>
          </a:ln>
          <a:effectLst/>
        </p:spPr>
        <p:txBody>
          <a:bodyPr anchor="ctr"/>
          <a:lstStyle/>
          <a:p>
            <a:pPr algn="l"/>
            <a:r>
              <a:rPr lang="en-CA" sz="1100" dirty="0" smtClean="0">
                <a:latin typeface="Arial" pitchFamily="34" charset="0"/>
                <a:cs typeface="Arial" pitchFamily="34" charset="0"/>
              </a:rPr>
              <a:t>Provides </a:t>
            </a:r>
            <a:r>
              <a:rPr lang="en-CA" sz="1100" dirty="0">
                <a:latin typeface="Arial" pitchFamily="34" charset="0"/>
                <a:cs typeface="Arial" pitchFamily="34" charset="0"/>
              </a:rPr>
              <a:t>the ability for a guest to set </a:t>
            </a:r>
            <a:r>
              <a:rPr lang="en-CA" sz="1100" dirty="0" smtClean="0">
                <a:latin typeface="Arial" pitchFamily="34" charset="0"/>
                <a:cs typeface="Arial" pitchFamily="34" charset="0"/>
              </a:rPr>
              <a:t>(and remove</a:t>
            </a:r>
            <a:r>
              <a:rPr lang="en-CA" sz="1100" dirty="0">
                <a:latin typeface="Arial" pitchFamily="34" charset="0"/>
                <a:cs typeface="Arial" pitchFamily="34" charset="0"/>
              </a:rPr>
              <a:t>) a </a:t>
            </a:r>
            <a:r>
              <a:rPr lang="en-CA" sz="1100" dirty="0" smtClean="0">
                <a:latin typeface="Arial" pitchFamily="34" charset="0"/>
                <a:cs typeface="Arial" pitchFamily="34" charset="0"/>
              </a:rPr>
              <a:t>do-not-disturb status that can integrate with other hotel systems. </a:t>
            </a:r>
            <a:endParaRPr lang="en-US" sz="1100" dirty="0" smtClean="0">
              <a:latin typeface="Arial" pitchFamily="34" charset="0"/>
              <a:cs typeface="Arial" pitchFamily="34" charset="0"/>
            </a:endParaRPr>
          </a:p>
        </p:txBody>
      </p:sp>
      <p:sp>
        <p:nvSpPr>
          <p:cNvPr id="12" name="Rectangle 11"/>
          <p:cNvSpPr>
            <a:spLocks noChangeArrowheads="1"/>
          </p:cNvSpPr>
          <p:nvPr>
            <p:custDataLst>
              <p:tags r:id="rId6"/>
            </p:custDataLst>
          </p:nvPr>
        </p:nvSpPr>
        <p:spPr bwMode="auto">
          <a:xfrm flipH="1">
            <a:off x="2903221" y="2423160"/>
            <a:ext cx="1645287" cy="365760"/>
          </a:xfrm>
          <a:prstGeom prst="rect">
            <a:avLst/>
          </a:prstGeom>
          <a:solidFill>
            <a:schemeClr val="bg2">
              <a:lumMod val="95000"/>
            </a:schemeClr>
          </a:solidFill>
          <a:ln w="25400">
            <a:noFill/>
            <a:miter lim="800000"/>
            <a:headEnd/>
            <a:tailEnd/>
          </a:ln>
          <a:effectLst/>
        </p:spPr>
        <p:txBody>
          <a:bodyPr anchor="ctr"/>
          <a:lstStyle/>
          <a:p>
            <a:pPr algn="l">
              <a:defRPr/>
            </a:pPr>
            <a:r>
              <a:rPr lang="en-US" sz="1100" dirty="0" smtClean="0">
                <a:latin typeface="Arial" pitchFamily="34" charset="0"/>
                <a:cs typeface="Arial" pitchFamily="34" charset="0"/>
              </a:rPr>
              <a:t>Do Not Disturb (DND)</a:t>
            </a:r>
            <a:endParaRPr lang="en-US" sz="1100" dirty="0">
              <a:latin typeface="Arial" pitchFamily="34" charset="0"/>
              <a:cs typeface="Arial" pitchFamily="34" charset="0"/>
            </a:endParaRPr>
          </a:p>
        </p:txBody>
      </p:sp>
      <p:sp>
        <p:nvSpPr>
          <p:cNvPr id="13" name="Flowchart: Stored Data 19"/>
          <p:cNvSpPr>
            <a:spLocks noChangeArrowheads="1"/>
          </p:cNvSpPr>
          <p:nvPr>
            <p:custDataLst>
              <p:tags r:id="rId7"/>
            </p:custDataLst>
          </p:nvPr>
        </p:nvSpPr>
        <p:spPr bwMode="auto">
          <a:xfrm flipH="1">
            <a:off x="4598577" y="2011362"/>
            <a:ext cx="4278722" cy="365760"/>
          </a:xfrm>
          <a:prstGeom prst="rect">
            <a:avLst/>
          </a:prstGeom>
          <a:solidFill>
            <a:schemeClr val="bg2">
              <a:lumMod val="85000"/>
            </a:schemeClr>
          </a:solidFill>
          <a:ln w="6350">
            <a:noFill/>
            <a:miter lim="800000"/>
            <a:headEnd/>
            <a:tailEnd/>
          </a:ln>
        </p:spPr>
        <p:txBody>
          <a:bodyPr anchor="ctr"/>
          <a:lstStyle/>
          <a:p>
            <a:pPr algn="l"/>
            <a:r>
              <a:rPr lang="en-CA" sz="1100" dirty="0" smtClean="0">
                <a:latin typeface="Arial" pitchFamily="34" charset="0"/>
                <a:cs typeface="Arial" pitchFamily="34" charset="0"/>
              </a:rPr>
              <a:t>Provides the ability </a:t>
            </a:r>
            <a:r>
              <a:rPr lang="en-CA" sz="1100" dirty="0">
                <a:latin typeface="Arial" pitchFamily="34" charset="0"/>
                <a:cs typeface="Arial" pitchFamily="34" charset="0"/>
              </a:rPr>
              <a:t>for a guest to message a hotel area </a:t>
            </a:r>
            <a:r>
              <a:rPr lang="en-CA" sz="1100" dirty="0" smtClean="0">
                <a:latin typeface="Arial" pitchFamily="34" charset="0"/>
                <a:cs typeface="Arial" pitchFamily="34" charset="0"/>
              </a:rPr>
              <a:t>(e.g. concierge) and </a:t>
            </a:r>
            <a:r>
              <a:rPr lang="en-CA" sz="1100" dirty="0">
                <a:latin typeface="Arial" pitchFamily="34" charset="0"/>
                <a:cs typeface="Arial" pitchFamily="34" charset="0"/>
              </a:rPr>
              <a:t>for the hotel staff or bot to </a:t>
            </a:r>
            <a:r>
              <a:rPr lang="en-CA" sz="1100" dirty="0" smtClean="0">
                <a:latin typeface="Arial" pitchFamily="34" charset="0"/>
                <a:cs typeface="Arial" pitchFamily="34" charset="0"/>
              </a:rPr>
              <a:t>respond. </a:t>
            </a:r>
            <a:endParaRPr lang="en-US" sz="1100" dirty="0" smtClean="0">
              <a:latin typeface="Arial" pitchFamily="34" charset="0"/>
              <a:cs typeface="Arial" pitchFamily="34" charset="0"/>
            </a:endParaRPr>
          </a:p>
        </p:txBody>
      </p:sp>
      <p:sp>
        <p:nvSpPr>
          <p:cNvPr id="14" name="Rectangle 13"/>
          <p:cNvSpPr>
            <a:spLocks noChangeArrowheads="1"/>
          </p:cNvSpPr>
          <p:nvPr>
            <p:custDataLst>
              <p:tags r:id="rId8"/>
            </p:custDataLst>
          </p:nvPr>
        </p:nvSpPr>
        <p:spPr bwMode="auto">
          <a:xfrm flipH="1">
            <a:off x="2903221" y="2011997"/>
            <a:ext cx="1645287" cy="365760"/>
          </a:xfrm>
          <a:prstGeom prst="rect">
            <a:avLst/>
          </a:prstGeom>
          <a:solidFill>
            <a:schemeClr val="bg2">
              <a:lumMod val="85000"/>
            </a:schemeClr>
          </a:solidFill>
          <a:ln w="25400">
            <a:noFill/>
            <a:miter lim="800000"/>
            <a:headEnd/>
            <a:tailEnd/>
          </a:ln>
          <a:effectLst/>
        </p:spPr>
        <p:txBody>
          <a:bodyPr anchor="ctr"/>
          <a:lstStyle/>
          <a:p>
            <a:pPr algn="l">
              <a:defRPr/>
            </a:pPr>
            <a:r>
              <a:rPr lang="en-US" sz="1100" dirty="0" smtClean="0">
                <a:latin typeface="Arial" pitchFamily="34" charset="0"/>
                <a:cs typeface="Arial" pitchFamily="34" charset="0"/>
              </a:rPr>
              <a:t>Two-Way Messaging </a:t>
            </a:r>
            <a:endParaRPr lang="en-US" sz="1100" dirty="0">
              <a:latin typeface="Arial" pitchFamily="34" charset="0"/>
              <a:cs typeface="Arial" pitchFamily="34" charset="0"/>
            </a:endParaRPr>
          </a:p>
        </p:txBody>
      </p:sp>
      <p:sp>
        <p:nvSpPr>
          <p:cNvPr id="16" name="Flowchart: Stored Data 21"/>
          <p:cNvSpPr>
            <a:spLocks noChangeArrowheads="1"/>
          </p:cNvSpPr>
          <p:nvPr>
            <p:custDataLst>
              <p:tags r:id="rId9"/>
            </p:custDataLst>
          </p:nvPr>
        </p:nvSpPr>
        <p:spPr bwMode="auto">
          <a:xfrm flipH="1">
            <a:off x="4599210" y="3657600"/>
            <a:ext cx="4278722" cy="365760"/>
          </a:xfrm>
          <a:prstGeom prst="rect">
            <a:avLst/>
          </a:prstGeom>
          <a:solidFill>
            <a:schemeClr val="bg2">
              <a:lumMod val="85000"/>
            </a:schemeClr>
          </a:solidFill>
          <a:ln w="6350">
            <a:noFill/>
            <a:miter lim="800000"/>
            <a:headEnd/>
            <a:tailEnd/>
          </a:ln>
          <a:effectLst/>
        </p:spPr>
        <p:txBody>
          <a:bodyPr anchor="ctr"/>
          <a:lstStyle/>
          <a:p>
            <a:pPr algn="l"/>
            <a:r>
              <a:rPr lang="en-CA" sz="1100" dirty="0" smtClean="0">
                <a:latin typeface="Arial" pitchFamily="34" charset="0"/>
                <a:cs typeface="Arial" pitchFamily="34" charset="0"/>
              </a:rPr>
              <a:t>Provides </a:t>
            </a:r>
            <a:r>
              <a:rPr lang="en-CA" sz="1100" dirty="0">
                <a:latin typeface="Arial" pitchFamily="34" charset="0"/>
                <a:cs typeface="Arial" pitchFamily="34" charset="0"/>
              </a:rPr>
              <a:t>the ability </a:t>
            </a:r>
            <a:r>
              <a:rPr lang="en-CA" sz="1100" dirty="0" smtClean="0">
                <a:latin typeface="Arial" pitchFamily="34" charset="0"/>
                <a:cs typeface="Arial" pitchFamily="34" charset="0"/>
              </a:rPr>
              <a:t>to </a:t>
            </a:r>
            <a:r>
              <a:rPr lang="en-CA" sz="1100" dirty="0">
                <a:latin typeface="Arial" pitchFamily="34" charset="0"/>
                <a:cs typeface="Arial" pitchFamily="34" charset="0"/>
              </a:rPr>
              <a:t>review </a:t>
            </a:r>
            <a:r>
              <a:rPr lang="en-CA" sz="1100" dirty="0" smtClean="0">
                <a:latin typeface="Arial" pitchFamily="34" charset="0"/>
                <a:cs typeface="Arial" pitchFamily="34" charset="0"/>
              </a:rPr>
              <a:t>the room </a:t>
            </a:r>
            <a:r>
              <a:rPr lang="en-CA" sz="1100" dirty="0">
                <a:latin typeface="Arial" pitchFamily="34" charset="0"/>
                <a:cs typeface="Arial" pitchFamily="34" charset="0"/>
              </a:rPr>
              <a:t>service dining menu and place an </a:t>
            </a:r>
            <a:r>
              <a:rPr lang="en-CA" sz="1100" dirty="0" smtClean="0">
                <a:latin typeface="Arial" pitchFamily="34" charset="0"/>
                <a:cs typeface="Arial" pitchFamily="34" charset="0"/>
              </a:rPr>
              <a:t>order that </a:t>
            </a:r>
            <a:r>
              <a:rPr lang="en-CA" sz="1100" dirty="0">
                <a:latin typeface="Arial" pitchFamily="34" charset="0"/>
                <a:cs typeface="Arial" pitchFamily="34" charset="0"/>
              </a:rPr>
              <a:t>will integrate </a:t>
            </a:r>
            <a:r>
              <a:rPr lang="en-CA" sz="1100" dirty="0" smtClean="0">
                <a:latin typeface="Arial" pitchFamily="34" charset="0"/>
                <a:cs typeface="Arial" pitchFamily="34" charset="0"/>
              </a:rPr>
              <a:t>with the POS. </a:t>
            </a:r>
            <a:endParaRPr lang="en-US" sz="1100" dirty="0" smtClean="0">
              <a:latin typeface="Arial" pitchFamily="34" charset="0"/>
              <a:cs typeface="Arial" pitchFamily="34" charset="0"/>
            </a:endParaRPr>
          </a:p>
        </p:txBody>
      </p:sp>
      <p:sp>
        <p:nvSpPr>
          <p:cNvPr id="17" name="Rectangle 16"/>
          <p:cNvSpPr>
            <a:spLocks noChangeArrowheads="1"/>
          </p:cNvSpPr>
          <p:nvPr>
            <p:custDataLst>
              <p:tags r:id="rId10"/>
            </p:custDataLst>
          </p:nvPr>
        </p:nvSpPr>
        <p:spPr bwMode="auto">
          <a:xfrm flipH="1">
            <a:off x="2903221" y="3657600"/>
            <a:ext cx="1645287" cy="365760"/>
          </a:xfrm>
          <a:prstGeom prst="rect">
            <a:avLst/>
          </a:prstGeom>
          <a:solidFill>
            <a:schemeClr val="bg2">
              <a:lumMod val="85000"/>
            </a:schemeClr>
          </a:solidFill>
          <a:ln w="25400">
            <a:noFill/>
            <a:miter lim="800000"/>
            <a:headEnd/>
            <a:tailEnd/>
          </a:ln>
          <a:effectLst/>
        </p:spPr>
        <p:txBody>
          <a:bodyPr anchor="ctr"/>
          <a:lstStyle/>
          <a:p>
            <a:pPr algn="l">
              <a:defRPr/>
            </a:pPr>
            <a:r>
              <a:rPr lang="en-US" sz="1100" dirty="0" smtClean="0">
                <a:latin typeface="Arial" pitchFamily="34" charset="0"/>
                <a:cs typeface="Arial" pitchFamily="34" charset="0"/>
              </a:rPr>
              <a:t>In-Room Dining Direct to POS</a:t>
            </a:r>
            <a:endParaRPr lang="en-US" sz="1100" dirty="0">
              <a:latin typeface="Arial" pitchFamily="34" charset="0"/>
              <a:cs typeface="Arial" pitchFamily="34" charset="0"/>
            </a:endParaRPr>
          </a:p>
        </p:txBody>
      </p:sp>
      <p:sp>
        <p:nvSpPr>
          <p:cNvPr id="18" name="Flowchart: Stored Data 21"/>
          <p:cNvSpPr>
            <a:spLocks noChangeArrowheads="1"/>
          </p:cNvSpPr>
          <p:nvPr>
            <p:custDataLst>
              <p:tags r:id="rId11"/>
            </p:custDataLst>
          </p:nvPr>
        </p:nvSpPr>
        <p:spPr bwMode="auto">
          <a:xfrm flipH="1">
            <a:off x="4599210" y="4069080"/>
            <a:ext cx="4278722" cy="365760"/>
          </a:xfrm>
          <a:prstGeom prst="rect">
            <a:avLst/>
          </a:prstGeom>
          <a:solidFill>
            <a:schemeClr val="bg2">
              <a:lumMod val="95000"/>
            </a:schemeClr>
          </a:solidFill>
          <a:ln w="6350">
            <a:noFill/>
            <a:miter lim="800000"/>
            <a:headEnd/>
            <a:tailEnd/>
          </a:ln>
          <a:effectLst/>
        </p:spPr>
        <p:txBody>
          <a:bodyPr anchor="ctr"/>
          <a:lstStyle/>
          <a:p>
            <a:pPr algn="l"/>
            <a:r>
              <a:rPr lang="en-CA" sz="1100" dirty="0" smtClean="0">
                <a:latin typeface="Arial" pitchFamily="34" charset="0"/>
                <a:cs typeface="Arial" pitchFamily="34" charset="0"/>
              </a:rPr>
              <a:t>Supports </a:t>
            </a:r>
            <a:r>
              <a:rPr lang="en-CA" sz="1100" dirty="0">
                <a:latin typeface="Arial" pitchFamily="34" charset="0"/>
                <a:cs typeface="Arial" pitchFamily="34" charset="0"/>
              </a:rPr>
              <a:t>the ability to display languages </a:t>
            </a:r>
            <a:r>
              <a:rPr lang="en-CA" sz="1100" dirty="0" smtClean="0">
                <a:latin typeface="Arial" pitchFamily="34" charset="0"/>
                <a:cs typeface="Arial" pitchFamily="34" charset="0"/>
              </a:rPr>
              <a:t>other </a:t>
            </a:r>
            <a:r>
              <a:rPr lang="en-CA" sz="1100" dirty="0">
                <a:latin typeface="Arial" pitchFamily="34" charset="0"/>
                <a:cs typeface="Arial" pitchFamily="34" charset="0"/>
              </a:rPr>
              <a:t>than English across both the </a:t>
            </a:r>
            <a:r>
              <a:rPr lang="en-CA" sz="1100" dirty="0" smtClean="0">
                <a:latin typeface="Arial" pitchFamily="34" charset="0"/>
                <a:cs typeface="Arial" pitchFamily="34" charset="0"/>
              </a:rPr>
              <a:t>customer-facing </a:t>
            </a:r>
            <a:r>
              <a:rPr lang="en-CA" sz="1100" dirty="0">
                <a:latin typeface="Arial" pitchFamily="34" charset="0"/>
                <a:cs typeface="Arial" pitchFamily="34" charset="0"/>
              </a:rPr>
              <a:t>and </a:t>
            </a:r>
            <a:r>
              <a:rPr lang="en-CA" sz="1100" dirty="0" smtClean="0">
                <a:latin typeface="Arial" pitchFamily="34" charset="0"/>
                <a:cs typeface="Arial" pitchFamily="34" charset="0"/>
              </a:rPr>
              <a:t>CMS </a:t>
            </a:r>
            <a:r>
              <a:rPr lang="en-CA" sz="1100" dirty="0">
                <a:latin typeface="Arial" pitchFamily="34" charset="0"/>
                <a:cs typeface="Arial" pitchFamily="34" charset="0"/>
              </a:rPr>
              <a:t>application UI. </a:t>
            </a:r>
            <a:endParaRPr lang="en-US" sz="1100" dirty="0" smtClean="0">
              <a:latin typeface="Arial" pitchFamily="34" charset="0"/>
              <a:cs typeface="Arial" pitchFamily="34" charset="0"/>
            </a:endParaRPr>
          </a:p>
        </p:txBody>
      </p:sp>
      <p:sp>
        <p:nvSpPr>
          <p:cNvPr id="19" name="Rectangle 18"/>
          <p:cNvSpPr>
            <a:spLocks noChangeArrowheads="1"/>
          </p:cNvSpPr>
          <p:nvPr>
            <p:custDataLst>
              <p:tags r:id="rId12"/>
            </p:custDataLst>
          </p:nvPr>
        </p:nvSpPr>
        <p:spPr bwMode="auto">
          <a:xfrm flipH="1">
            <a:off x="2903221" y="4069080"/>
            <a:ext cx="1645287" cy="365760"/>
          </a:xfrm>
          <a:prstGeom prst="rect">
            <a:avLst/>
          </a:prstGeom>
          <a:solidFill>
            <a:schemeClr val="bg2">
              <a:lumMod val="95000"/>
            </a:schemeClr>
          </a:solidFill>
          <a:ln w="25400">
            <a:noFill/>
            <a:miter lim="800000"/>
            <a:headEnd/>
            <a:tailEnd/>
          </a:ln>
          <a:effectLst/>
        </p:spPr>
        <p:txBody>
          <a:bodyPr anchor="ctr"/>
          <a:lstStyle/>
          <a:p>
            <a:pPr algn="l">
              <a:defRPr/>
            </a:pPr>
            <a:r>
              <a:rPr lang="en-CA" sz="1100" dirty="0"/>
              <a:t>Multi-Language </a:t>
            </a:r>
            <a:endParaRPr lang="en-US" sz="1100" dirty="0">
              <a:solidFill>
                <a:srgbClr val="FF0000"/>
              </a:solidFill>
              <a:latin typeface="Arial" pitchFamily="34" charset="0"/>
              <a:cs typeface="Arial" pitchFamily="34" charset="0"/>
            </a:endParaRPr>
          </a:p>
        </p:txBody>
      </p:sp>
      <p:sp>
        <p:nvSpPr>
          <p:cNvPr id="20" name="Flowchart: Stored Data 21"/>
          <p:cNvSpPr>
            <a:spLocks noChangeArrowheads="1"/>
          </p:cNvSpPr>
          <p:nvPr>
            <p:custDataLst>
              <p:tags r:id="rId13"/>
            </p:custDataLst>
          </p:nvPr>
        </p:nvSpPr>
        <p:spPr bwMode="auto">
          <a:xfrm flipH="1">
            <a:off x="4599210" y="4480560"/>
            <a:ext cx="4278722" cy="365760"/>
          </a:xfrm>
          <a:prstGeom prst="rect">
            <a:avLst/>
          </a:prstGeom>
          <a:solidFill>
            <a:schemeClr val="bg2">
              <a:lumMod val="85000"/>
            </a:schemeClr>
          </a:solidFill>
          <a:ln w="6350">
            <a:noFill/>
            <a:miter lim="800000"/>
            <a:headEnd/>
            <a:tailEnd/>
          </a:ln>
          <a:effectLst/>
        </p:spPr>
        <p:txBody>
          <a:bodyPr anchor="ctr"/>
          <a:lstStyle/>
          <a:p>
            <a:pPr algn="l"/>
            <a:r>
              <a:rPr lang="en-CA" sz="1100" dirty="0" smtClean="0">
                <a:latin typeface="Arial" pitchFamily="34" charset="0"/>
                <a:cs typeface="Arial" pitchFamily="34" charset="0"/>
              </a:rPr>
              <a:t>Provides </a:t>
            </a:r>
            <a:r>
              <a:rPr lang="en-CA" sz="1100" dirty="0">
                <a:latin typeface="Arial" pitchFamily="34" charset="0"/>
                <a:cs typeface="Arial" pitchFamily="34" charset="0"/>
              </a:rPr>
              <a:t>the ability for a guest to view their folio through integration with the property management system (PMS</a:t>
            </a:r>
            <a:r>
              <a:rPr lang="en-CA" sz="1100" dirty="0" smtClean="0">
                <a:latin typeface="Arial" pitchFamily="34" charset="0"/>
                <a:cs typeface="Arial" pitchFamily="34" charset="0"/>
              </a:rPr>
              <a:t>).</a:t>
            </a:r>
            <a:endParaRPr lang="en-US" sz="1100" dirty="0" smtClean="0">
              <a:latin typeface="Arial" pitchFamily="34" charset="0"/>
              <a:cs typeface="Arial" pitchFamily="34" charset="0"/>
            </a:endParaRPr>
          </a:p>
        </p:txBody>
      </p:sp>
      <p:sp>
        <p:nvSpPr>
          <p:cNvPr id="21" name="Rectangle 20"/>
          <p:cNvSpPr>
            <a:spLocks noChangeArrowheads="1"/>
          </p:cNvSpPr>
          <p:nvPr>
            <p:custDataLst>
              <p:tags r:id="rId14"/>
            </p:custDataLst>
          </p:nvPr>
        </p:nvSpPr>
        <p:spPr bwMode="auto">
          <a:xfrm flipH="1">
            <a:off x="2903221" y="4480560"/>
            <a:ext cx="1645287" cy="365760"/>
          </a:xfrm>
          <a:prstGeom prst="rect">
            <a:avLst/>
          </a:prstGeom>
          <a:solidFill>
            <a:schemeClr val="bg2">
              <a:lumMod val="85000"/>
            </a:schemeClr>
          </a:solidFill>
          <a:ln w="25400">
            <a:noFill/>
            <a:miter lim="800000"/>
            <a:headEnd/>
            <a:tailEnd/>
          </a:ln>
          <a:effectLst/>
        </p:spPr>
        <p:txBody>
          <a:bodyPr anchor="ctr"/>
          <a:lstStyle/>
          <a:p>
            <a:pPr algn="l">
              <a:defRPr/>
            </a:pPr>
            <a:r>
              <a:rPr lang="en-US" sz="1100" dirty="0">
                <a:latin typeface="Arial" pitchFamily="34" charset="0"/>
                <a:cs typeface="Arial" pitchFamily="34" charset="0"/>
              </a:rPr>
              <a:t>View </a:t>
            </a:r>
            <a:r>
              <a:rPr lang="en-US" sz="1100" dirty="0" smtClean="0">
                <a:latin typeface="Arial" pitchFamily="34" charset="0"/>
                <a:cs typeface="Arial" pitchFamily="34" charset="0"/>
              </a:rPr>
              <a:t>Folio</a:t>
            </a:r>
            <a:endParaRPr lang="en-US" sz="1100" dirty="0">
              <a:latin typeface="Arial" pitchFamily="34" charset="0"/>
              <a:cs typeface="Arial" pitchFamily="34" charset="0"/>
            </a:endParaRPr>
          </a:p>
        </p:txBody>
      </p:sp>
      <p:sp>
        <p:nvSpPr>
          <p:cNvPr id="30" name="Flowchart: Stored Data 19"/>
          <p:cNvSpPr>
            <a:spLocks noChangeArrowheads="1"/>
          </p:cNvSpPr>
          <p:nvPr>
            <p:custDataLst>
              <p:tags r:id="rId15"/>
            </p:custDataLst>
          </p:nvPr>
        </p:nvSpPr>
        <p:spPr bwMode="auto">
          <a:xfrm flipH="1">
            <a:off x="4599210" y="1600200"/>
            <a:ext cx="4278722" cy="365760"/>
          </a:xfrm>
          <a:prstGeom prst="rect">
            <a:avLst/>
          </a:prstGeom>
          <a:solidFill>
            <a:schemeClr val="accent1"/>
          </a:solidFill>
          <a:ln w="6350">
            <a:noFill/>
            <a:miter lim="800000"/>
            <a:headEnd/>
            <a:tailEnd/>
          </a:ln>
        </p:spPr>
        <p:txBody>
          <a:bodyPr anchor="ctr"/>
          <a:lstStyle/>
          <a:p>
            <a:pPr algn="l"/>
            <a:r>
              <a:rPr lang="en-US" sz="1400" b="1" dirty="0" smtClean="0">
                <a:solidFill>
                  <a:srgbClr val="FFFFFF"/>
                </a:solidFill>
                <a:latin typeface="Arial" pitchFamily="34" charset="0"/>
                <a:cs typeface="Arial" pitchFamily="34" charset="0"/>
              </a:rPr>
              <a:t>What we looked for:</a:t>
            </a:r>
          </a:p>
        </p:txBody>
      </p:sp>
      <p:sp>
        <p:nvSpPr>
          <p:cNvPr id="31" name="Rectangle 30"/>
          <p:cNvSpPr>
            <a:spLocks noChangeArrowheads="1"/>
          </p:cNvSpPr>
          <p:nvPr>
            <p:custDataLst>
              <p:tags r:id="rId16"/>
            </p:custDataLst>
          </p:nvPr>
        </p:nvSpPr>
        <p:spPr bwMode="auto">
          <a:xfrm flipH="1">
            <a:off x="2903221" y="1600835"/>
            <a:ext cx="1695990" cy="365760"/>
          </a:xfrm>
          <a:prstGeom prst="rect">
            <a:avLst/>
          </a:prstGeom>
          <a:solidFill>
            <a:schemeClr val="accent1"/>
          </a:solidFill>
          <a:ln w="25400">
            <a:noFill/>
            <a:miter lim="800000"/>
            <a:headEnd/>
            <a:tailEnd/>
          </a:ln>
          <a:effectLst/>
        </p:spPr>
        <p:txBody>
          <a:bodyPr anchor="ctr"/>
          <a:lstStyle/>
          <a:p>
            <a:pPr algn="l">
              <a:defRPr/>
            </a:pPr>
            <a:r>
              <a:rPr lang="en-US" sz="1400" b="1" dirty="0" smtClean="0">
                <a:solidFill>
                  <a:srgbClr val="FFFFFF"/>
                </a:solidFill>
                <a:latin typeface="Arial" pitchFamily="34" charset="0"/>
                <a:cs typeface="Arial" pitchFamily="34" charset="0"/>
              </a:rPr>
              <a:t>Feature</a:t>
            </a:r>
            <a:endParaRPr lang="en-US" sz="1400" b="1" dirty="0">
              <a:solidFill>
                <a:srgbClr val="FFFFFF"/>
              </a:solidFill>
              <a:latin typeface="Arial" pitchFamily="34" charset="0"/>
              <a:cs typeface="Arial" pitchFamily="34" charset="0"/>
            </a:endParaRPr>
          </a:p>
        </p:txBody>
      </p:sp>
      <p:sp>
        <p:nvSpPr>
          <p:cNvPr id="32" name="Rounded Rectangle 31"/>
          <p:cNvSpPr/>
          <p:nvPr>
            <p:custDataLst>
              <p:tags r:id="rId17"/>
            </p:custDataLst>
          </p:nvPr>
        </p:nvSpPr>
        <p:spPr>
          <a:xfrm rot="10800000">
            <a:off x="320040" y="5715000"/>
            <a:ext cx="2560043"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algn="l"/>
            <a:endParaRPr lang="en-CA" b="1" i="1" dirty="0">
              <a:solidFill>
                <a:srgbClr val="333333"/>
              </a:solidFill>
            </a:endParaRPr>
          </a:p>
        </p:txBody>
      </p:sp>
      <p:sp>
        <p:nvSpPr>
          <p:cNvPr id="34" name="TextBox 33"/>
          <p:cNvSpPr txBox="1"/>
          <p:nvPr>
            <p:custDataLst>
              <p:tags r:id="rId18"/>
            </p:custDataLst>
          </p:nvPr>
        </p:nvSpPr>
        <p:spPr>
          <a:xfrm>
            <a:off x="1" y="6246654"/>
            <a:ext cx="9143999" cy="246221"/>
          </a:xfrm>
          <a:prstGeom prst="rect">
            <a:avLst/>
          </a:prstGeom>
          <a:noFill/>
        </p:spPr>
        <p:txBody>
          <a:bodyPr wrap="square" rtlCol="0">
            <a:spAutoFit/>
          </a:bodyPr>
          <a:lstStyle/>
          <a:p>
            <a:r>
              <a:rPr lang="en-US" sz="1000" dirty="0" smtClean="0">
                <a:solidFill>
                  <a:srgbClr val="333333"/>
                </a:solidFill>
                <a:latin typeface="Arial"/>
              </a:rPr>
              <a:t>For an explanation of how Advanced Features are determined, see </a:t>
            </a:r>
            <a:r>
              <a:rPr lang="en-US" sz="1000" dirty="0" smtClean="0">
                <a:solidFill>
                  <a:srgbClr val="333333"/>
                </a:solidFill>
                <a:hlinkClick r:id="" action="ppaction://noaction"/>
              </a:rPr>
              <a:t>Information Presentation – Feature Ranks (Stoplights)</a:t>
            </a:r>
            <a:r>
              <a:rPr lang="en-US" sz="1000" dirty="0" smtClean="0">
                <a:solidFill>
                  <a:srgbClr val="333333"/>
                </a:solidFill>
              </a:rPr>
              <a:t> in the Appendix</a:t>
            </a:r>
            <a:r>
              <a:rPr lang="en-US" sz="1000" dirty="0" smtClean="0">
                <a:solidFill>
                  <a:srgbClr val="333333"/>
                </a:solidFill>
                <a:latin typeface="Arial"/>
              </a:rPr>
              <a:t>.</a:t>
            </a:r>
          </a:p>
        </p:txBody>
      </p:sp>
      <p:grpSp>
        <p:nvGrpSpPr>
          <p:cNvPr id="25" name="Group 24"/>
          <p:cNvGrpSpPr/>
          <p:nvPr/>
        </p:nvGrpSpPr>
        <p:grpSpPr>
          <a:xfrm>
            <a:off x="0" y="6422955"/>
            <a:ext cx="9144000" cy="437555"/>
            <a:chOff x="0" y="6422955"/>
            <a:chExt cx="9144000" cy="437555"/>
          </a:xfrm>
        </p:grpSpPr>
        <p:pic>
          <p:nvPicPr>
            <p:cNvPr id="26" name="Picture 3">
              <a:hlinkClick r:id="rId21"/>
            </p:cNvPr>
            <p:cNvPicPr>
              <a:picLocks noChangeAspect="1" noChangeArrowheads="1"/>
            </p:cNvPicPr>
            <p:nvPr/>
          </p:nvPicPr>
          <p:blipFill>
            <a:blip r:embed="rId22" cstate="print"/>
            <a:srcRect/>
            <a:stretch>
              <a:fillRect/>
            </a:stretch>
          </p:blipFill>
          <p:spPr bwMode="auto">
            <a:xfrm>
              <a:off x="0" y="6422955"/>
              <a:ext cx="9144000" cy="437555"/>
            </a:xfrm>
            <a:prstGeom prst="rect">
              <a:avLst/>
            </a:prstGeom>
            <a:noFill/>
            <a:ln w="9525">
              <a:noFill/>
              <a:miter lim="800000"/>
              <a:headEnd/>
              <a:tailEnd/>
            </a:ln>
          </p:spPr>
        </p:pic>
        <p:pic>
          <p:nvPicPr>
            <p:cNvPr id="27" name="Picture 26" descr="itrg-logo.png"/>
            <p:cNvPicPr>
              <a:picLocks noChangeAspect="1"/>
            </p:cNvPicPr>
            <p:nvPr/>
          </p:nvPicPr>
          <p:blipFill>
            <a:blip r:embed="rId23"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35818692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r>
              <a:rPr lang="en-US" dirty="0" smtClean="0"/>
              <a:t>Advanced Features are the capabilities that allow for granular market differentiation</a:t>
            </a:r>
            <a:endParaRPr lang="en-US" dirty="0"/>
          </a:p>
        </p:txBody>
      </p:sp>
      <p:sp>
        <p:nvSpPr>
          <p:cNvPr id="42" name="Rounded Rectangle 41"/>
          <p:cNvSpPr/>
          <p:nvPr/>
        </p:nvSpPr>
        <p:spPr>
          <a:xfrm>
            <a:off x="2903222" y="1182688"/>
            <a:ext cx="597471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CA" b="1" i="1" dirty="0" smtClean="0">
                <a:solidFill>
                  <a:srgbClr val="333333"/>
                </a:solidFill>
              </a:rPr>
              <a:t>Advanced Features</a:t>
            </a:r>
            <a:endParaRPr lang="en-CA" b="1" i="1" dirty="0">
              <a:solidFill>
                <a:srgbClr val="333333"/>
              </a:solidFill>
            </a:endParaRPr>
          </a:p>
        </p:txBody>
      </p:sp>
      <p:sp>
        <p:nvSpPr>
          <p:cNvPr id="43" name="Rectangle 42"/>
          <p:cNvSpPr/>
          <p:nvPr/>
        </p:nvSpPr>
        <p:spPr>
          <a:xfrm>
            <a:off x="323410" y="1541085"/>
            <a:ext cx="2556950" cy="1754326"/>
          </a:xfrm>
          <a:prstGeom prst="rect">
            <a:avLst/>
          </a:prstGeom>
        </p:spPr>
        <p:txBody>
          <a:bodyPr wrap="square">
            <a:spAutoFit/>
          </a:bodyPr>
          <a:lstStyle/>
          <a:p>
            <a:pPr algn="l"/>
            <a:r>
              <a:rPr lang="en-US" sz="1200" dirty="0" smtClean="0">
                <a:solidFill>
                  <a:srgbClr val="333333"/>
                </a:solidFill>
              </a:rPr>
              <a:t>Info-Tech scored each vendor’s features offering as a summation of its individual scores across the listed advanced features. Vendors were given one point for each feature the product inherently provided. Some categories were scored on a more granular scale with vendors receiving half points.</a:t>
            </a:r>
          </a:p>
        </p:txBody>
      </p:sp>
      <p:sp>
        <p:nvSpPr>
          <p:cNvPr id="44" name="Rounded Rectangle 43"/>
          <p:cNvSpPr/>
          <p:nvPr/>
        </p:nvSpPr>
        <p:spPr>
          <a:xfrm>
            <a:off x="323411" y="1182687"/>
            <a:ext cx="255695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CA" b="1" i="1" dirty="0" smtClean="0">
                <a:solidFill>
                  <a:srgbClr val="333333"/>
                </a:solidFill>
              </a:rPr>
              <a:t>Scoring Methodology</a:t>
            </a:r>
            <a:endParaRPr lang="en-CA" b="1" i="1" dirty="0">
              <a:solidFill>
                <a:srgbClr val="333333"/>
              </a:solidFill>
            </a:endParaRPr>
          </a:p>
        </p:txBody>
      </p:sp>
      <p:sp>
        <p:nvSpPr>
          <p:cNvPr id="9" name="Flowchart: Stored Data 21"/>
          <p:cNvSpPr>
            <a:spLocks noChangeArrowheads="1"/>
          </p:cNvSpPr>
          <p:nvPr>
            <p:custDataLst>
              <p:tags r:id="rId1"/>
            </p:custDataLst>
          </p:nvPr>
        </p:nvSpPr>
        <p:spPr bwMode="auto">
          <a:xfrm flipH="1">
            <a:off x="4598577" y="3246120"/>
            <a:ext cx="4278722" cy="365760"/>
          </a:xfrm>
          <a:prstGeom prst="rect">
            <a:avLst/>
          </a:prstGeom>
          <a:solidFill>
            <a:srgbClr val="D9D9D9"/>
          </a:solidFill>
          <a:ln w="6350">
            <a:noFill/>
            <a:miter lim="800000"/>
            <a:headEnd/>
            <a:tailEnd/>
          </a:ln>
          <a:effectLst/>
        </p:spPr>
        <p:txBody>
          <a:bodyPr anchor="ctr"/>
          <a:lstStyle/>
          <a:p>
            <a:pPr algn="l"/>
            <a:r>
              <a:rPr lang="en-CA" sz="1100" dirty="0" smtClean="0">
                <a:latin typeface="Arial" pitchFamily="34" charset="0"/>
                <a:cs typeface="Arial" pitchFamily="34" charset="0"/>
              </a:rPr>
              <a:t>Provides </a:t>
            </a:r>
            <a:r>
              <a:rPr lang="en-CA" sz="1100" dirty="0">
                <a:latin typeface="Arial" pitchFamily="34" charset="0"/>
                <a:cs typeface="Arial" pitchFamily="34" charset="0"/>
              </a:rPr>
              <a:t>the ability </a:t>
            </a:r>
            <a:r>
              <a:rPr lang="en-CA" sz="1100" dirty="0" smtClean="0">
                <a:latin typeface="Arial" pitchFamily="34" charset="0"/>
                <a:cs typeface="Arial" pitchFamily="34" charset="0"/>
              </a:rPr>
              <a:t>to </a:t>
            </a:r>
            <a:r>
              <a:rPr lang="en-CA" sz="1100" dirty="0">
                <a:latin typeface="Arial" pitchFamily="34" charset="0"/>
                <a:cs typeface="Arial" pitchFamily="34" charset="0"/>
              </a:rPr>
              <a:t>turn </a:t>
            </a:r>
            <a:r>
              <a:rPr lang="en-CA" sz="1100" dirty="0" smtClean="0">
                <a:latin typeface="Arial" pitchFamily="34" charset="0"/>
                <a:cs typeface="Arial" pitchFamily="34" charset="0"/>
              </a:rPr>
              <a:t>on/off, </a:t>
            </a:r>
            <a:r>
              <a:rPr lang="en-CA" sz="1100" dirty="0">
                <a:latin typeface="Arial" pitchFamily="34" charset="0"/>
                <a:cs typeface="Arial" pitchFamily="34" charset="0"/>
              </a:rPr>
              <a:t>adjust </a:t>
            </a:r>
            <a:r>
              <a:rPr lang="en-CA" sz="1100" dirty="0" smtClean="0">
                <a:latin typeface="Arial" pitchFamily="34" charset="0"/>
                <a:cs typeface="Arial" pitchFamily="34" charset="0"/>
              </a:rPr>
              <a:t>volume, </a:t>
            </a:r>
            <a:r>
              <a:rPr lang="en-CA" sz="1100" dirty="0">
                <a:latin typeface="Arial" pitchFamily="34" charset="0"/>
                <a:cs typeface="Arial" pitchFamily="34" charset="0"/>
              </a:rPr>
              <a:t>and change channels on the in-room TV </a:t>
            </a:r>
            <a:r>
              <a:rPr lang="en-CA" sz="1100" dirty="0" smtClean="0">
                <a:latin typeface="Arial" pitchFamily="34" charset="0"/>
                <a:cs typeface="Arial" pitchFamily="34" charset="0"/>
              </a:rPr>
              <a:t>through </a:t>
            </a:r>
            <a:r>
              <a:rPr lang="en-CA" sz="1100" dirty="0">
                <a:latin typeface="Arial" pitchFamily="34" charset="0"/>
                <a:cs typeface="Arial" pitchFamily="34" charset="0"/>
              </a:rPr>
              <a:t>integration with the </a:t>
            </a:r>
            <a:r>
              <a:rPr lang="en-CA" sz="1100" dirty="0" smtClean="0">
                <a:latin typeface="Arial" pitchFamily="34" charset="0"/>
                <a:cs typeface="Arial" pitchFamily="34" charset="0"/>
              </a:rPr>
              <a:t>TV.</a:t>
            </a:r>
            <a:endParaRPr lang="en-US" sz="1100" dirty="0" smtClean="0">
              <a:latin typeface="Arial" pitchFamily="34" charset="0"/>
              <a:cs typeface="Arial" pitchFamily="34" charset="0"/>
            </a:endParaRPr>
          </a:p>
        </p:txBody>
      </p:sp>
      <p:sp>
        <p:nvSpPr>
          <p:cNvPr id="10" name="Rectangle 9"/>
          <p:cNvSpPr>
            <a:spLocks noChangeArrowheads="1"/>
          </p:cNvSpPr>
          <p:nvPr>
            <p:custDataLst>
              <p:tags r:id="rId2"/>
            </p:custDataLst>
          </p:nvPr>
        </p:nvSpPr>
        <p:spPr bwMode="auto">
          <a:xfrm flipH="1">
            <a:off x="2903221" y="3246120"/>
            <a:ext cx="1645287" cy="365760"/>
          </a:xfrm>
          <a:prstGeom prst="rect">
            <a:avLst/>
          </a:prstGeom>
          <a:solidFill>
            <a:srgbClr val="D9D9D9"/>
          </a:solidFill>
          <a:ln w="25400">
            <a:noFill/>
            <a:miter lim="800000"/>
            <a:headEnd/>
            <a:tailEnd/>
          </a:ln>
          <a:effectLst/>
        </p:spPr>
        <p:txBody>
          <a:bodyPr anchor="ctr"/>
          <a:lstStyle/>
          <a:p>
            <a:pPr algn="l">
              <a:defRPr/>
            </a:pPr>
            <a:r>
              <a:rPr lang="en-US" sz="1100" dirty="0" smtClean="0">
                <a:latin typeface="Arial" pitchFamily="34" charset="0"/>
                <a:cs typeface="Arial" pitchFamily="34" charset="0"/>
              </a:rPr>
              <a:t>TV Controls 	</a:t>
            </a:r>
            <a:endParaRPr lang="en-US" sz="1100" dirty="0">
              <a:latin typeface="Arial" pitchFamily="34" charset="0"/>
              <a:cs typeface="Arial" pitchFamily="34" charset="0"/>
            </a:endParaRPr>
          </a:p>
        </p:txBody>
      </p:sp>
      <p:sp>
        <p:nvSpPr>
          <p:cNvPr id="16" name="Flowchart: Stored Data 21"/>
          <p:cNvSpPr>
            <a:spLocks noChangeArrowheads="1"/>
          </p:cNvSpPr>
          <p:nvPr>
            <p:custDataLst>
              <p:tags r:id="rId3"/>
            </p:custDataLst>
          </p:nvPr>
        </p:nvSpPr>
        <p:spPr bwMode="auto">
          <a:xfrm flipH="1">
            <a:off x="4599210" y="3657600"/>
            <a:ext cx="4278722" cy="365760"/>
          </a:xfrm>
          <a:prstGeom prst="rect">
            <a:avLst/>
          </a:prstGeom>
          <a:solidFill>
            <a:srgbClr val="F2F2F2"/>
          </a:solidFill>
          <a:ln w="6350">
            <a:noFill/>
            <a:miter lim="800000"/>
            <a:headEnd/>
            <a:tailEnd/>
          </a:ln>
          <a:effectLst/>
        </p:spPr>
        <p:txBody>
          <a:bodyPr anchor="ctr"/>
          <a:lstStyle/>
          <a:p>
            <a:pPr algn="l"/>
            <a:r>
              <a:rPr lang="en-CA" sz="1100" dirty="0" smtClean="0">
                <a:latin typeface="Arial" pitchFamily="34" charset="0"/>
                <a:cs typeface="Arial" pitchFamily="34" charset="0"/>
              </a:rPr>
              <a:t>Provides </a:t>
            </a:r>
            <a:r>
              <a:rPr lang="en-CA" sz="1100" dirty="0">
                <a:latin typeface="Arial" pitchFamily="34" charset="0"/>
                <a:cs typeface="Arial" pitchFamily="34" charset="0"/>
              </a:rPr>
              <a:t>the ability </a:t>
            </a:r>
            <a:r>
              <a:rPr lang="en-CA" sz="1100" dirty="0" smtClean="0">
                <a:latin typeface="Arial" pitchFamily="34" charset="0"/>
                <a:cs typeface="Arial" pitchFamily="34" charset="0"/>
              </a:rPr>
              <a:t>to </a:t>
            </a:r>
            <a:r>
              <a:rPr lang="en-CA" sz="1100" dirty="0">
                <a:latin typeface="Arial" pitchFamily="34" charset="0"/>
                <a:cs typeface="Arial" pitchFamily="34" charset="0"/>
              </a:rPr>
              <a:t>adjust the </a:t>
            </a:r>
            <a:r>
              <a:rPr lang="en-CA" sz="1100" dirty="0" smtClean="0">
                <a:latin typeface="Arial" pitchFamily="34" charset="0"/>
                <a:cs typeface="Arial" pitchFamily="34" charset="0"/>
              </a:rPr>
              <a:t>room temperature through </a:t>
            </a:r>
            <a:r>
              <a:rPr lang="en-CA" sz="1100" dirty="0">
                <a:latin typeface="Arial" pitchFamily="34" charset="0"/>
                <a:cs typeface="Arial" pitchFamily="34" charset="0"/>
              </a:rPr>
              <a:t>integration </a:t>
            </a:r>
            <a:r>
              <a:rPr lang="en-CA" sz="1100" dirty="0" smtClean="0">
                <a:latin typeface="Arial" pitchFamily="34" charset="0"/>
                <a:cs typeface="Arial" pitchFamily="34" charset="0"/>
              </a:rPr>
              <a:t>with HVAC </a:t>
            </a:r>
            <a:r>
              <a:rPr lang="en-CA" sz="1100" dirty="0">
                <a:latin typeface="Arial" pitchFamily="34" charset="0"/>
                <a:cs typeface="Arial" pitchFamily="34" charset="0"/>
              </a:rPr>
              <a:t>thermostat devices or </a:t>
            </a:r>
            <a:r>
              <a:rPr lang="en-CA" sz="1100" dirty="0" smtClean="0">
                <a:latin typeface="Arial" pitchFamily="34" charset="0"/>
                <a:cs typeface="Arial" pitchFamily="34" charset="0"/>
              </a:rPr>
              <a:t>a third-party control.</a:t>
            </a:r>
            <a:endParaRPr lang="en-US" sz="1100" dirty="0" smtClean="0">
              <a:latin typeface="Arial" pitchFamily="34" charset="0"/>
              <a:cs typeface="Arial" pitchFamily="34" charset="0"/>
            </a:endParaRPr>
          </a:p>
        </p:txBody>
      </p:sp>
      <p:sp>
        <p:nvSpPr>
          <p:cNvPr id="17" name="Rectangle 16"/>
          <p:cNvSpPr>
            <a:spLocks noChangeArrowheads="1"/>
          </p:cNvSpPr>
          <p:nvPr>
            <p:custDataLst>
              <p:tags r:id="rId4"/>
            </p:custDataLst>
          </p:nvPr>
        </p:nvSpPr>
        <p:spPr bwMode="auto">
          <a:xfrm flipH="1">
            <a:off x="2903221" y="3657600"/>
            <a:ext cx="1645287" cy="365760"/>
          </a:xfrm>
          <a:prstGeom prst="rect">
            <a:avLst/>
          </a:prstGeom>
          <a:solidFill>
            <a:srgbClr val="F2F2F2"/>
          </a:solidFill>
          <a:ln w="25400">
            <a:noFill/>
            <a:miter lim="800000"/>
            <a:headEnd/>
            <a:tailEnd/>
          </a:ln>
          <a:effectLst/>
        </p:spPr>
        <p:txBody>
          <a:bodyPr anchor="ctr"/>
          <a:lstStyle/>
          <a:p>
            <a:pPr algn="l">
              <a:defRPr/>
            </a:pPr>
            <a:r>
              <a:rPr lang="en-US" sz="1100" dirty="0" smtClean="0">
                <a:latin typeface="Arial" pitchFamily="34" charset="0"/>
                <a:cs typeface="Arial" pitchFamily="34" charset="0"/>
              </a:rPr>
              <a:t>HVAC Controls </a:t>
            </a:r>
            <a:endParaRPr lang="en-US" sz="1100" dirty="0">
              <a:latin typeface="Arial" pitchFamily="34" charset="0"/>
              <a:cs typeface="Arial" pitchFamily="34" charset="0"/>
            </a:endParaRPr>
          </a:p>
        </p:txBody>
      </p:sp>
      <p:sp>
        <p:nvSpPr>
          <p:cNvPr id="22" name="Flowchart: Stored Data 21"/>
          <p:cNvSpPr>
            <a:spLocks noChangeArrowheads="1"/>
          </p:cNvSpPr>
          <p:nvPr>
            <p:custDataLst>
              <p:tags r:id="rId5"/>
            </p:custDataLst>
          </p:nvPr>
        </p:nvSpPr>
        <p:spPr bwMode="auto">
          <a:xfrm flipH="1">
            <a:off x="4599210" y="2011680"/>
            <a:ext cx="4278722" cy="365760"/>
          </a:xfrm>
          <a:prstGeom prst="rect">
            <a:avLst/>
          </a:prstGeom>
          <a:solidFill>
            <a:schemeClr val="bg2">
              <a:lumMod val="95000"/>
            </a:schemeClr>
          </a:solidFill>
          <a:ln w="6350">
            <a:noFill/>
            <a:miter lim="800000"/>
            <a:headEnd/>
            <a:tailEnd/>
          </a:ln>
          <a:effectLst/>
        </p:spPr>
        <p:txBody>
          <a:bodyPr anchor="ctr"/>
          <a:lstStyle/>
          <a:p>
            <a:pPr algn="l"/>
            <a:r>
              <a:rPr lang="en-CA" sz="1100" dirty="0" smtClean="0">
                <a:latin typeface="Arial" pitchFamily="34" charset="0"/>
                <a:cs typeface="Arial" pitchFamily="34" charset="0"/>
              </a:rPr>
              <a:t>Provides </a:t>
            </a:r>
            <a:r>
              <a:rPr lang="en-CA" sz="1100" dirty="0">
                <a:latin typeface="Arial" pitchFamily="34" charset="0"/>
                <a:cs typeface="Arial" pitchFamily="34" charset="0"/>
              </a:rPr>
              <a:t>the </a:t>
            </a:r>
            <a:r>
              <a:rPr lang="en-CA" sz="1100" dirty="0" smtClean="0">
                <a:latin typeface="Arial" pitchFamily="34" charset="0"/>
                <a:cs typeface="Arial" pitchFamily="34" charset="0"/>
              </a:rPr>
              <a:t>ability to </a:t>
            </a:r>
            <a:r>
              <a:rPr lang="en-CA" sz="1100" dirty="0">
                <a:latin typeface="Arial" pitchFamily="34" charset="0"/>
                <a:cs typeface="Arial" pitchFamily="34" charset="0"/>
              </a:rPr>
              <a:t>set (and remove) a </a:t>
            </a:r>
            <a:r>
              <a:rPr lang="en-CA" sz="1100" dirty="0" smtClean="0">
                <a:latin typeface="Arial" pitchFamily="34" charset="0"/>
                <a:cs typeface="Arial" pitchFamily="34" charset="0"/>
              </a:rPr>
              <a:t>wake-up call that integrates with PMS </a:t>
            </a:r>
            <a:r>
              <a:rPr lang="en-CA" sz="1100" dirty="0">
                <a:latin typeface="Arial" pitchFamily="34" charset="0"/>
                <a:cs typeface="Arial" pitchFamily="34" charset="0"/>
              </a:rPr>
              <a:t>and </a:t>
            </a:r>
            <a:r>
              <a:rPr lang="en-CA" sz="1100" dirty="0" smtClean="0">
                <a:latin typeface="Arial" pitchFamily="34" charset="0"/>
                <a:cs typeface="Arial" pitchFamily="34" charset="0"/>
              </a:rPr>
              <a:t>automated/live-agent call features.</a:t>
            </a:r>
            <a:endParaRPr lang="en-US" sz="1100" dirty="0" smtClean="0">
              <a:latin typeface="Arial" pitchFamily="34" charset="0"/>
              <a:cs typeface="Arial" pitchFamily="34" charset="0"/>
            </a:endParaRPr>
          </a:p>
        </p:txBody>
      </p:sp>
      <p:sp>
        <p:nvSpPr>
          <p:cNvPr id="23" name="Rectangle 22"/>
          <p:cNvSpPr>
            <a:spLocks noChangeArrowheads="1"/>
          </p:cNvSpPr>
          <p:nvPr>
            <p:custDataLst>
              <p:tags r:id="rId6"/>
            </p:custDataLst>
          </p:nvPr>
        </p:nvSpPr>
        <p:spPr bwMode="auto">
          <a:xfrm flipH="1">
            <a:off x="2903221" y="2011680"/>
            <a:ext cx="1645287" cy="365760"/>
          </a:xfrm>
          <a:prstGeom prst="rect">
            <a:avLst/>
          </a:prstGeom>
          <a:solidFill>
            <a:schemeClr val="bg2">
              <a:lumMod val="95000"/>
            </a:schemeClr>
          </a:solidFill>
          <a:ln w="25400">
            <a:noFill/>
            <a:miter lim="800000"/>
            <a:headEnd/>
            <a:tailEnd/>
          </a:ln>
          <a:effectLst/>
        </p:spPr>
        <p:txBody>
          <a:bodyPr anchor="ctr"/>
          <a:lstStyle/>
          <a:p>
            <a:pPr algn="l">
              <a:defRPr/>
            </a:pPr>
            <a:r>
              <a:rPr lang="en-US" sz="1100" dirty="0" smtClean="0">
                <a:latin typeface="Arial" pitchFamily="34" charset="0"/>
                <a:cs typeface="Arial" pitchFamily="34" charset="0"/>
              </a:rPr>
              <a:t>Wake-Up </a:t>
            </a:r>
            <a:r>
              <a:rPr lang="en-US" sz="1100" dirty="0">
                <a:latin typeface="Arial" pitchFamily="34" charset="0"/>
                <a:cs typeface="Arial" pitchFamily="34" charset="0"/>
              </a:rPr>
              <a:t>Call Scheduling</a:t>
            </a:r>
          </a:p>
        </p:txBody>
      </p:sp>
      <p:sp>
        <p:nvSpPr>
          <p:cNvPr id="25" name="Flowchart: Stored Data 21"/>
          <p:cNvSpPr>
            <a:spLocks noChangeArrowheads="1"/>
          </p:cNvSpPr>
          <p:nvPr>
            <p:custDataLst>
              <p:tags r:id="rId7"/>
            </p:custDataLst>
          </p:nvPr>
        </p:nvSpPr>
        <p:spPr bwMode="auto">
          <a:xfrm flipH="1">
            <a:off x="4599210" y="2423160"/>
            <a:ext cx="4278722" cy="365760"/>
          </a:xfrm>
          <a:prstGeom prst="rect">
            <a:avLst/>
          </a:prstGeom>
          <a:solidFill>
            <a:schemeClr val="bg2">
              <a:lumMod val="85000"/>
            </a:schemeClr>
          </a:solidFill>
          <a:ln w="6350">
            <a:noFill/>
            <a:miter lim="800000"/>
            <a:headEnd/>
            <a:tailEnd/>
          </a:ln>
          <a:effectLst/>
        </p:spPr>
        <p:txBody>
          <a:bodyPr anchor="ctr"/>
          <a:lstStyle/>
          <a:p>
            <a:pPr algn="l"/>
            <a:r>
              <a:rPr lang="en-CA" sz="1100" dirty="0" smtClean="0">
                <a:latin typeface="Arial" pitchFamily="34" charset="0"/>
                <a:cs typeface="Arial" pitchFamily="34" charset="0"/>
              </a:rPr>
              <a:t>Provides </a:t>
            </a:r>
            <a:r>
              <a:rPr lang="en-CA" sz="1100" dirty="0">
                <a:latin typeface="Arial" pitchFamily="34" charset="0"/>
                <a:cs typeface="Arial" pitchFamily="34" charset="0"/>
              </a:rPr>
              <a:t>the ability </a:t>
            </a:r>
            <a:r>
              <a:rPr lang="en-CA" sz="1100" dirty="0" smtClean="0">
                <a:latin typeface="Arial" pitchFamily="34" charset="0"/>
                <a:cs typeface="Arial" pitchFamily="34" charset="0"/>
              </a:rPr>
              <a:t>to </a:t>
            </a:r>
            <a:r>
              <a:rPr lang="en-CA" sz="1100" dirty="0">
                <a:latin typeface="Arial" pitchFamily="34" charset="0"/>
                <a:cs typeface="Arial" pitchFamily="34" charset="0"/>
              </a:rPr>
              <a:t>use the tablet as a full-featured phone through integration with a phone system (</a:t>
            </a:r>
            <a:r>
              <a:rPr lang="en-CA" sz="1100" dirty="0" smtClean="0">
                <a:latin typeface="Arial" pitchFamily="34" charset="0"/>
                <a:cs typeface="Arial" pitchFamily="34" charset="0"/>
              </a:rPr>
              <a:t>PBX). </a:t>
            </a:r>
            <a:endParaRPr lang="en-US" sz="1100" dirty="0" smtClean="0">
              <a:latin typeface="Arial" pitchFamily="34" charset="0"/>
              <a:cs typeface="Arial" pitchFamily="34" charset="0"/>
            </a:endParaRPr>
          </a:p>
        </p:txBody>
      </p:sp>
      <p:sp>
        <p:nvSpPr>
          <p:cNvPr id="26" name="Rectangle 25"/>
          <p:cNvSpPr>
            <a:spLocks noChangeArrowheads="1"/>
          </p:cNvSpPr>
          <p:nvPr>
            <p:custDataLst>
              <p:tags r:id="rId8"/>
            </p:custDataLst>
          </p:nvPr>
        </p:nvSpPr>
        <p:spPr bwMode="auto">
          <a:xfrm flipH="1">
            <a:off x="2903221" y="2423160"/>
            <a:ext cx="1645287" cy="365760"/>
          </a:xfrm>
          <a:prstGeom prst="rect">
            <a:avLst/>
          </a:prstGeom>
          <a:solidFill>
            <a:schemeClr val="bg2">
              <a:lumMod val="85000"/>
            </a:schemeClr>
          </a:solidFill>
          <a:ln w="25400">
            <a:noFill/>
            <a:miter lim="800000"/>
            <a:headEnd/>
            <a:tailEnd/>
          </a:ln>
          <a:effectLst/>
        </p:spPr>
        <p:txBody>
          <a:bodyPr anchor="ctr"/>
          <a:lstStyle/>
          <a:p>
            <a:pPr algn="l">
              <a:defRPr/>
            </a:pPr>
            <a:r>
              <a:rPr lang="en-US" sz="1100" dirty="0" smtClean="0">
                <a:latin typeface="Arial" pitchFamily="34" charset="0"/>
                <a:cs typeface="Arial" pitchFamily="34" charset="0"/>
              </a:rPr>
              <a:t>In-Room Phone </a:t>
            </a:r>
            <a:endParaRPr lang="en-US" sz="1100" dirty="0">
              <a:latin typeface="Arial" pitchFamily="34" charset="0"/>
              <a:cs typeface="Arial" pitchFamily="34" charset="0"/>
            </a:endParaRPr>
          </a:p>
        </p:txBody>
      </p:sp>
      <p:sp>
        <p:nvSpPr>
          <p:cNvPr id="27" name="Flowchart: Stored Data 21"/>
          <p:cNvSpPr>
            <a:spLocks noChangeArrowheads="1"/>
          </p:cNvSpPr>
          <p:nvPr>
            <p:custDataLst>
              <p:tags r:id="rId9"/>
            </p:custDataLst>
          </p:nvPr>
        </p:nvSpPr>
        <p:spPr bwMode="auto">
          <a:xfrm flipH="1">
            <a:off x="4599210" y="2834640"/>
            <a:ext cx="4278722" cy="365760"/>
          </a:xfrm>
          <a:prstGeom prst="rect">
            <a:avLst/>
          </a:prstGeom>
          <a:solidFill>
            <a:schemeClr val="bg2">
              <a:lumMod val="95000"/>
            </a:schemeClr>
          </a:solidFill>
          <a:ln w="6350">
            <a:noFill/>
            <a:miter lim="800000"/>
            <a:headEnd/>
            <a:tailEnd/>
          </a:ln>
          <a:effectLst/>
        </p:spPr>
        <p:txBody>
          <a:bodyPr anchor="ctr"/>
          <a:lstStyle/>
          <a:p>
            <a:pPr algn="l"/>
            <a:r>
              <a:rPr lang="en-CA" sz="1100" dirty="0" smtClean="0">
                <a:latin typeface="Arial" pitchFamily="34" charset="0"/>
                <a:cs typeface="Arial" pitchFamily="34" charset="0"/>
              </a:rPr>
              <a:t>Provides </a:t>
            </a:r>
            <a:r>
              <a:rPr lang="en-CA" sz="1100" dirty="0">
                <a:latin typeface="Arial" pitchFamily="34" charset="0"/>
                <a:cs typeface="Arial" pitchFamily="34" charset="0"/>
              </a:rPr>
              <a:t>the ability </a:t>
            </a:r>
            <a:r>
              <a:rPr lang="en-CA" sz="1100" dirty="0" smtClean="0">
                <a:latin typeface="Arial" pitchFamily="34" charset="0"/>
                <a:cs typeface="Arial" pitchFamily="34" charset="0"/>
              </a:rPr>
              <a:t>to </a:t>
            </a:r>
            <a:r>
              <a:rPr lang="en-CA" sz="1100" dirty="0">
                <a:latin typeface="Arial" pitchFamily="34" charset="0"/>
                <a:cs typeface="Arial" pitchFamily="34" charset="0"/>
              </a:rPr>
              <a:t>adjust the lighting in the room </a:t>
            </a:r>
            <a:r>
              <a:rPr lang="en-CA" sz="1100" dirty="0" smtClean="0">
                <a:latin typeface="Arial" pitchFamily="34" charset="0"/>
                <a:cs typeface="Arial" pitchFamily="34" charset="0"/>
              </a:rPr>
              <a:t>through </a:t>
            </a:r>
            <a:r>
              <a:rPr lang="en-CA" sz="1100" dirty="0">
                <a:latin typeface="Arial" pitchFamily="34" charset="0"/>
                <a:cs typeface="Arial" pitchFamily="34" charset="0"/>
              </a:rPr>
              <a:t>integration </a:t>
            </a:r>
            <a:r>
              <a:rPr lang="en-CA" sz="1100" dirty="0" smtClean="0">
                <a:latin typeface="Arial" pitchFamily="34" charset="0"/>
                <a:cs typeface="Arial" pitchFamily="34" charset="0"/>
              </a:rPr>
              <a:t>with lighting </a:t>
            </a:r>
            <a:r>
              <a:rPr lang="en-CA" sz="1100" dirty="0">
                <a:latin typeface="Arial" pitchFamily="34" charset="0"/>
                <a:cs typeface="Arial" pitchFamily="34" charset="0"/>
              </a:rPr>
              <a:t>devices or </a:t>
            </a:r>
            <a:r>
              <a:rPr lang="en-CA" sz="1100" dirty="0" smtClean="0">
                <a:latin typeface="Arial" pitchFamily="34" charset="0"/>
                <a:cs typeface="Arial" pitchFamily="34" charset="0"/>
              </a:rPr>
              <a:t>a third-party </a:t>
            </a:r>
            <a:r>
              <a:rPr lang="en-CA" sz="1100" dirty="0">
                <a:latin typeface="Arial" pitchFamily="34" charset="0"/>
                <a:cs typeface="Arial" pitchFamily="34" charset="0"/>
              </a:rPr>
              <a:t>control solution.</a:t>
            </a:r>
            <a:endParaRPr lang="en-US" sz="1100" dirty="0" smtClean="0">
              <a:latin typeface="Arial" pitchFamily="34" charset="0"/>
              <a:cs typeface="Arial" pitchFamily="34" charset="0"/>
            </a:endParaRPr>
          </a:p>
        </p:txBody>
      </p:sp>
      <p:sp>
        <p:nvSpPr>
          <p:cNvPr id="28" name="Rectangle 27"/>
          <p:cNvSpPr>
            <a:spLocks noChangeArrowheads="1"/>
          </p:cNvSpPr>
          <p:nvPr>
            <p:custDataLst>
              <p:tags r:id="rId10"/>
            </p:custDataLst>
          </p:nvPr>
        </p:nvSpPr>
        <p:spPr bwMode="auto">
          <a:xfrm flipH="1">
            <a:off x="2903221" y="2834640"/>
            <a:ext cx="1645287" cy="365760"/>
          </a:xfrm>
          <a:prstGeom prst="rect">
            <a:avLst/>
          </a:prstGeom>
          <a:solidFill>
            <a:schemeClr val="bg2">
              <a:lumMod val="95000"/>
            </a:schemeClr>
          </a:solidFill>
          <a:ln w="25400">
            <a:noFill/>
            <a:miter lim="800000"/>
            <a:headEnd/>
            <a:tailEnd/>
          </a:ln>
          <a:effectLst/>
        </p:spPr>
        <p:txBody>
          <a:bodyPr anchor="ctr"/>
          <a:lstStyle/>
          <a:p>
            <a:pPr algn="l">
              <a:defRPr/>
            </a:pPr>
            <a:r>
              <a:rPr lang="en-US" sz="1100" dirty="0" smtClean="0">
                <a:latin typeface="Arial" pitchFamily="34" charset="0"/>
                <a:cs typeface="Arial" pitchFamily="34" charset="0"/>
              </a:rPr>
              <a:t>Lighting Controls </a:t>
            </a:r>
            <a:endParaRPr lang="en-US" sz="1100" dirty="0">
              <a:latin typeface="Arial" pitchFamily="34" charset="0"/>
              <a:cs typeface="Arial" pitchFamily="34" charset="0"/>
            </a:endParaRPr>
          </a:p>
        </p:txBody>
      </p:sp>
      <p:sp>
        <p:nvSpPr>
          <p:cNvPr id="30" name="Flowchart: Stored Data 19"/>
          <p:cNvSpPr>
            <a:spLocks noChangeArrowheads="1"/>
          </p:cNvSpPr>
          <p:nvPr>
            <p:custDataLst>
              <p:tags r:id="rId11"/>
            </p:custDataLst>
          </p:nvPr>
        </p:nvSpPr>
        <p:spPr bwMode="auto">
          <a:xfrm flipH="1">
            <a:off x="4599210" y="1600200"/>
            <a:ext cx="4278722" cy="365760"/>
          </a:xfrm>
          <a:prstGeom prst="rect">
            <a:avLst/>
          </a:prstGeom>
          <a:solidFill>
            <a:schemeClr val="accent1"/>
          </a:solidFill>
          <a:ln w="6350">
            <a:noFill/>
            <a:miter lim="800000"/>
            <a:headEnd/>
            <a:tailEnd/>
          </a:ln>
        </p:spPr>
        <p:txBody>
          <a:bodyPr anchor="ctr"/>
          <a:lstStyle/>
          <a:p>
            <a:pPr algn="l"/>
            <a:r>
              <a:rPr lang="en-US" sz="1400" b="1" dirty="0" smtClean="0">
                <a:solidFill>
                  <a:srgbClr val="FFFFFF"/>
                </a:solidFill>
                <a:latin typeface="Arial" pitchFamily="34" charset="0"/>
                <a:cs typeface="Arial" pitchFamily="34" charset="0"/>
              </a:rPr>
              <a:t>What we looked for:</a:t>
            </a:r>
          </a:p>
        </p:txBody>
      </p:sp>
      <p:sp>
        <p:nvSpPr>
          <p:cNvPr id="31" name="Rectangle 30"/>
          <p:cNvSpPr>
            <a:spLocks noChangeArrowheads="1"/>
          </p:cNvSpPr>
          <p:nvPr>
            <p:custDataLst>
              <p:tags r:id="rId12"/>
            </p:custDataLst>
          </p:nvPr>
        </p:nvSpPr>
        <p:spPr bwMode="auto">
          <a:xfrm flipH="1">
            <a:off x="2903221" y="1600835"/>
            <a:ext cx="1695990" cy="365760"/>
          </a:xfrm>
          <a:prstGeom prst="rect">
            <a:avLst/>
          </a:prstGeom>
          <a:solidFill>
            <a:schemeClr val="accent1"/>
          </a:solidFill>
          <a:ln w="25400">
            <a:noFill/>
            <a:miter lim="800000"/>
            <a:headEnd/>
            <a:tailEnd/>
          </a:ln>
          <a:effectLst/>
        </p:spPr>
        <p:txBody>
          <a:bodyPr anchor="ctr"/>
          <a:lstStyle/>
          <a:p>
            <a:pPr algn="l">
              <a:defRPr/>
            </a:pPr>
            <a:r>
              <a:rPr lang="en-US" sz="1400" b="1" dirty="0" smtClean="0">
                <a:solidFill>
                  <a:srgbClr val="FFFFFF"/>
                </a:solidFill>
                <a:latin typeface="Arial" pitchFamily="34" charset="0"/>
                <a:cs typeface="Arial" pitchFamily="34" charset="0"/>
              </a:rPr>
              <a:t>Feature</a:t>
            </a:r>
            <a:endParaRPr lang="en-US" sz="1400" b="1" dirty="0">
              <a:solidFill>
                <a:srgbClr val="FFFFFF"/>
              </a:solidFill>
              <a:latin typeface="Arial" pitchFamily="34" charset="0"/>
              <a:cs typeface="Arial" pitchFamily="34" charset="0"/>
            </a:endParaRPr>
          </a:p>
        </p:txBody>
      </p:sp>
      <p:sp>
        <p:nvSpPr>
          <p:cNvPr id="32" name="Rounded Rectangle 31"/>
          <p:cNvSpPr/>
          <p:nvPr>
            <p:custDataLst>
              <p:tags r:id="rId13"/>
            </p:custDataLst>
          </p:nvPr>
        </p:nvSpPr>
        <p:spPr>
          <a:xfrm rot="10800000">
            <a:off x="320040" y="5715000"/>
            <a:ext cx="2560043"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algn="l"/>
            <a:endParaRPr lang="en-CA" b="1" i="1" dirty="0">
              <a:solidFill>
                <a:srgbClr val="333333"/>
              </a:solidFill>
            </a:endParaRPr>
          </a:p>
        </p:txBody>
      </p:sp>
      <p:sp>
        <p:nvSpPr>
          <p:cNvPr id="34" name="TextBox 33"/>
          <p:cNvSpPr txBox="1"/>
          <p:nvPr>
            <p:custDataLst>
              <p:tags r:id="rId14"/>
            </p:custDataLst>
          </p:nvPr>
        </p:nvSpPr>
        <p:spPr>
          <a:xfrm>
            <a:off x="1" y="6246654"/>
            <a:ext cx="9143999" cy="246221"/>
          </a:xfrm>
          <a:prstGeom prst="rect">
            <a:avLst/>
          </a:prstGeom>
          <a:noFill/>
        </p:spPr>
        <p:txBody>
          <a:bodyPr wrap="square" rtlCol="0">
            <a:spAutoFit/>
          </a:bodyPr>
          <a:lstStyle/>
          <a:p>
            <a:r>
              <a:rPr lang="en-US" sz="1000" dirty="0" smtClean="0">
                <a:solidFill>
                  <a:srgbClr val="333333"/>
                </a:solidFill>
                <a:latin typeface="Arial"/>
              </a:rPr>
              <a:t>For an explanation of how Advanced Features are determined, see </a:t>
            </a:r>
            <a:r>
              <a:rPr lang="en-US" sz="1000" dirty="0" smtClean="0">
                <a:solidFill>
                  <a:srgbClr val="333333"/>
                </a:solidFill>
                <a:hlinkClick r:id="" action="ppaction://noaction"/>
              </a:rPr>
              <a:t>Information Presentation – Feature Ranks (Stoplights)</a:t>
            </a:r>
            <a:r>
              <a:rPr lang="en-US" sz="1000" dirty="0" smtClean="0">
                <a:solidFill>
                  <a:srgbClr val="333333"/>
                </a:solidFill>
              </a:rPr>
              <a:t> in the Appendix</a:t>
            </a:r>
            <a:r>
              <a:rPr lang="en-US" sz="1000" dirty="0" smtClean="0">
                <a:solidFill>
                  <a:srgbClr val="333333"/>
                </a:solidFill>
                <a:latin typeface="Arial"/>
              </a:rPr>
              <a:t>.</a:t>
            </a:r>
          </a:p>
        </p:txBody>
      </p:sp>
      <p:grpSp>
        <p:nvGrpSpPr>
          <p:cNvPr id="20" name="Group 19"/>
          <p:cNvGrpSpPr/>
          <p:nvPr/>
        </p:nvGrpSpPr>
        <p:grpSpPr>
          <a:xfrm>
            <a:off x="0" y="6422955"/>
            <a:ext cx="9144000" cy="437555"/>
            <a:chOff x="0" y="6422955"/>
            <a:chExt cx="9144000" cy="437555"/>
          </a:xfrm>
        </p:grpSpPr>
        <p:pic>
          <p:nvPicPr>
            <p:cNvPr id="21" name="Picture 3">
              <a:hlinkClick r:id="rId17"/>
            </p:cNvPr>
            <p:cNvPicPr>
              <a:picLocks noChangeAspect="1" noChangeArrowheads="1"/>
            </p:cNvPicPr>
            <p:nvPr/>
          </p:nvPicPr>
          <p:blipFill>
            <a:blip r:embed="rId18" cstate="print"/>
            <a:srcRect/>
            <a:stretch>
              <a:fillRect/>
            </a:stretch>
          </p:blipFill>
          <p:spPr bwMode="auto">
            <a:xfrm>
              <a:off x="0" y="6422955"/>
              <a:ext cx="9144000" cy="437555"/>
            </a:xfrm>
            <a:prstGeom prst="rect">
              <a:avLst/>
            </a:prstGeom>
            <a:noFill/>
            <a:ln w="9525">
              <a:noFill/>
              <a:miter lim="800000"/>
              <a:headEnd/>
              <a:tailEnd/>
            </a:ln>
          </p:spPr>
        </p:pic>
        <p:pic>
          <p:nvPicPr>
            <p:cNvPr id="29" name="Picture 28" descr="itrg-logo.png"/>
            <p:cNvPicPr>
              <a:picLocks noChangeAspect="1"/>
            </p:cNvPicPr>
            <p:nvPr/>
          </p:nvPicPr>
          <p:blipFill>
            <a:blip r:embed="rId19"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22349556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Info-Tech Research Group Helps IT Professionals To:</a:t>
            </a:r>
            <a:endParaRPr lang="en-CA" dirty="0"/>
          </a:p>
        </p:txBody>
      </p:sp>
      <p:sp>
        <p:nvSpPr>
          <p:cNvPr id="5" name="Text Placeholder 1"/>
          <p:cNvSpPr txBox="1">
            <a:spLocks/>
          </p:cNvSpPr>
          <p:nvPr/>
        </p:nvSpPr>
        <p:spPr bwMode="auto">
          <a:xfrm>
            <a:off x="0" y="3789040"/>
            <a:ext cx="9144000" cy="6120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0" hangingPunct="0">
              <a:spcBef>
                <a:spcPts val="0"/>
              </a:spcBef>
              <a:buClr>
                <a:srgbClr val="333333"/>
              </a:buClr>
              <a:buSzPct val="120000"/>
            </a:pPr>
            <a:r>
              <a:rPr lang="en-CA" b="1" dirty="0" smtClean="0">
                <a:solidFill>
                  <a:srgbClr val="333333"/>
                </a:solidFill>
                <a:latin typeface="Arial"/>
              </a:rPr>
              <a:t>Sign up for free trial membership to get practical</a:t>
            </a:r>
          </a:p>
          <a:p>
            <a:pPr eaLnBrk="0" hangingPunct="0">
              <a:spcBef>
                <a:spcPts val="0"/>
              </a:spcBef>
              <a:buClr>
                <a:srgbClr val="333333"/>
              </a:buClr>
              <a:buSzPct val="120000"/>
            </a:pPr>
            <a:r>
              <a:rPr lang="en-CA" b="1" dirty="0" smtClean="0">
                <a:solidFill>
                  <a:srgbClr val="333333"/>
                </a:solidFill>
                <a:latin typeface="Arial"/>
              </a:rPr>
              <a:t>solutions for your IT challenges</a:t>
            </a:r>
          </a:p>
        </p:txBody>
      </p:sp>
      <p:sp>
        <p:nvSpPr>
          <p:cNvPr id="6" name="Text Placeholder 3"/>
          <p:cNvSpPr txBox="1">
            <a:spLocks/>
          </p:cNvSpPr>
          <p:nvPr/>
        </p:nvSpPr>
        <p:spPr bwMode="auto">
          <a:xfrm>
            <a:off x="6672262" y="6097434"/>
            <a:ext cx="2246697" cy="3224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indent="-174625" algn="r" eaLnBrk="0" hangingPunct="0">
              <a:lnSpc>
                <a:spcPts val="1350"/>
              </a:lnSpc>
              <a:spcBef>
                <a:spcPts val="500"/>
              </a:spcBef>
              <a:buClr>
                <a:srgbClr val="333333"/>
              </a:buClr>
              <a:buSzPct val="120000"/>
              <a:buFont typeface="Arial" pitchFamily="34" charset="0"/>
              <a:buNone/>
              <a:defRPr/>
            </a:pPr>
            <a:r>
              <a:rPr lang="en-CA" sz="1400" b="1" dirty="0" smtClean="0">
                <a:solidFill>
                  <a:srgbClr val="333333"/>
                </a:solidFill>
                <a:latin typeface="Arial"/>
                <a:hlinkClick r:id="rId2"/>
              </a:rPr>
              <a:t>www.infotech.com</a:t>
            </a:r>
            <a:endParaRPr lang="en-CA" sz="1400" dirty="0">
              <a:solidFill>
                <a:srgbClr val="333333"/>
              </a:solidFill>
              <a:latin typeface="Arial"/>
            </a:endParaRPr>
          </a:p>
        </p:txBody>
      </p:sp>
      <p:pic>
        <p:nvPicPr>
          <p:cNvPr id="7" name="Picture 6" descr="green_button.png">
            <a:hlinkClick r:id="rId3"/>
          </p:cNvPr>
          <p:cNvPicPr>
            <a:picLocks noChangeAspect="1"/>
          </p:cNvPicPr>
          <p:nvPr/>
        </p:nvPicPr>
        <p:blipFill>
          <a:blip r:embed="rId4" cstate="print"/>
          <a:stretch>
            <a:fillRect/>
          </a:stretch>
        </p:blipFill>
        <p:spPr>
          <a:xfrm>
            <a:off x="2471738" y="4476933"/>
            <a:ext cx="4200525" cy="619125"/>
          </a:xfrm>
          <a:prstGeom prst="rect">
            <a:avLst/>
          </a:prstGeom>
        </p:spPr>
      </p:pic>
      <p:sp>
        <p:nvSpPr>
          <p:cNvPr id="8" name="Rectangle 7"/>
          <p:cNvSpPr/>
          <p:nvPr/>
        </p:nvSpPr>
        <p:spPr>
          <a:xfrm>
            <a:off x="257176" y="1628800"/>
            <a:ext cx="3018680" cy="2246769"/>
          </a:xfrm>
          <a:prstGeom prst="rect">
            <a:avLst/>
          </a:prstGeom>
        </p:spPr>
        <p:txBody>
          <a:bodyPr wrap="square">
            <a:spAutoFit/>
          </a:bodyPr>
          <a:lstStyle/>
          <a:p>
            <a:pPr marL="342900" indent="-342900" algn="l">
              <a:buFont typeface="Wingdings" pitchFamily="2" charset="2"/>
              <a:buChar char="ü"/>
            </a:pPr>
            <a:r>
              <a:rPr lang="en-CA" sz="1400" dirty="0" smtClean="0">
                <a:solidFill>
                  <a:srgbClr val="333333"/>
                </a:solidFill>
              </a:rPr>
              <a:t>Quickly get up to speed</a:t>
            </a:r>
            <a:br>
              <a:rPr lang="en-CA" sz="1400" dirty="0" smtClean="0">
                <a:solidFill>
                  <a:srgbClr val="333333"/>
                </a:solidFill>
              </a:rPr>
            </a:br>
            <a:r>
              <a:rPr lang="en-CA" sz="1400" dirty="0" smtClean="0">
                <a:solidFill>
                  <a:srgbClr val="333333"/>
                </a:solidFill>
              </a:rPr>
              <a:t>with new technologies</a:t>
            </a:r>
            <a:br>
              <a:rPr lang="en-CA" sz="1400" dirty="0" smtClean="0">
                <a:solidFill>
                  <a:srgbClr val="333333"/>
                </a:solidFill>
              </a:rPr>
            </a:br>
            <a:endParaRPr lang="en-CA" sz="1400" dirty="0" smtClean="0">
              <a:solidFill>
                <a:srgbClr val="333333"/>
              </a:solidFill>
            </a:endParaRPr>
          </a:p>
          <a:p>
            <a:pPr marL="342900" indent="-342900" algn="l">
              <a:buFont typeface="Wingdings" pitchFamily="2" charset="2"/>
              <a:buChar char="ü"/>
            </a:pPr>
            <a:r>
              <a:rPr lang="en-CA" sz="1400" dirty="0" smtClean="0">
                <a:solidFill>
                  <a:srgbClr val="333333"/>
                </a:solidFill>
              </a:rPr>
              <a:t>Make the right technology</a:t>
            </a:r>
            <a:br>
              <a:rPr lang="en-CA" sz="1400" dirty="0" smtClean="0">
                <a:solidFill>
                  <a:srgbClr val="333333"/>
                </a:solidFill>
              </a:rPr>
            </a:br>
            <a:r>
              <a:rPr lang="en-CA" sz="1400" dirty="0" smtClean="0">
                <a:solidFill>
                  <a:srgbClr val="333333"/>
                </a:solidFill>
              </a:rPr>
              <a:t>purchasing decisions – fast</a:t>
            </a:r>
            <a:br>
              <a:rPr lang="en-CA" sz="1400" dirty="0" smtClean="0">
                <a:solidFill>
                  <a:srgbClr val="333333"/>
                </a:solidFill>
              </a:rPr>
            </a:br>
            <a:endParaRPr lang="en-CA" sz="1400" dirty="0" smtClean="0">
              <a:solidFill>
                <a:srgbClr val="333333"/>
              </a:solidFill>
            </a:endParaRPr>
          </a:p>
          <a:p>
            <a:pPr marL="342900" indent="-342900" algn="l">
              <a:buFont typeface="Wingdings" pitchFamily="2" charset="2"/>
              <a:buChar char="ü"/>
            </a:pPr>
            <a:r>
              <a:rPr lang="en-CA" sz="1400" dirty="0" smtClean="0">
                <a:solidFill>
                  <a:srgbClr val="333333"/>
                </a:solidFill>
              </a:rPr>
              <a:t>Deliver critical IT</a:t>
            </a:r>
            <a:br>
              <a:rPr lang="en-CA" sz="1400" dirty="0" smtClean="0">
                <a:solidFill>
                  <a:srgbClr val="333333"/>
                </a:solidFill>
              </a:rPr>
            </a:br>
            <a:r>
              <a:rPr lang="en-CA" sz="1400" dirty="0" smtClean="0">
                <a:solidFill>
                  <a:srgbClr val="333333"/>
                </a:solidFill>
              </a:rPr>
              <a:t>projects, on time and</a:t>
            </a:r>
            <a:br>
              <a:rPr lang="en-CA" sz="1400" dirty="0" smtClean="0">
                <a:solidFill>
                  <a:srgbClr val="333333"/>
                </a:solidFill>
              </a:rPr>
            </a:br>
            <a:r>
              <a:rPr lang="en-CA" sz="1400" dirty="0" smtClean="0">
                <a:solidFill>
                  <a:srgbClr val="333333"/>
                </a:solidFill>
              </a:rPr>
              <a:t>within budget</a:t>
            </a:r>
          </a:p>
          <a:p>
            <a:endParaRPr lang="en-CA" sz="1400" dirty="0">
              <a:solidFill>
                <a:srgbClr val="333333"/>
              </a:solidFill>
            </a:endParaRPr>
          </a:p>
        </p:txBody>
      </p:sp>
      <p:sp>
        <p:nvSpPr>
          <p:cNvPr id="9" name="Rectangle 8"/>
          <p:cNvSpPr/>
          <p:nvPr/>
        </p:nvSpPr>
        <p:spPr>
          <a:xfrm>
            <a:off x="3095836" y="1628800"/>
            <a:ext cx="3018680" cy="1600438"/>
          </a:xfrm>
          <a:prstGeom prst="rect">
            <a:avLst/>
          </a:prstGeom>
        </p:spPr>
        <p:txBody>
          <a:bodyPr wrap="square">
            <a:spAutoFit/>
          </a:bodyPr>
          <a:lstStyle/>
          <a:p>
            <a:pPr marL="342900" indent="-342900" algn="l">
              <a:buFont typeface="Wingdings" pitchFamily="2" charset="2"/>
              <a:buChar char="ü"/>
            </a:pPr>
            <a:r>
              <a:rPr lang="en-CA" sz="1400" dirty="0" smtClean="0">
                <a:solidFill>
                  <a:srgbClr val="333333"/>
                </a:solidFill>
              </a:rPr>
              <a:t>Manage business expectations</a:t>
            </a:r>
            <a:br>
              <a:rPr lang="en-CA" sz="1400" dirty="0" smtClean="0">
                <a:solidFill>
                  <a:srgbClr val="333333"/>
                </a:solidFill>
              </a:rPr>
            </a:br>
            <a:endParaRPr lang="en-CA" sz="1400" dirty="0" smtClean="0">
              <a:solidFill>
                <a:srgbClr val="333333"/>
              </a:solidFill>
            </a:endParaRPr>
          </a:p>
          <a:p>
            <a:pPr marL="342900" indent="-342900" algn="l">
              <a:buFont typeface="Wingdings" pitchFamily="2" charset="2"/>
              <a:buChar char="ü"/>
            </a:pPr>
            <a:r>
              <a:rPr lang="en-CA" sz="1400" dirty="0" smtClean="0">
                <a:solidFill>
                  <a:srgbClr val="333333"/>
                </a:solidFill>
              </a:rPr>
              <a:t>Justify IT spending and</a:t>
            </a:r>
            <a:br>
              <a:rPr lang="en-CA" sz="1400" dirty="0" smtClean="0">
                <a:solidFill>
                  <a:srgbClr val="333333"/>
                </a:solidFill>
              </a:rPr>
            </a:br>
            <a:r>
              <a:rPr lang="en-CA" sz="1400" dirty="0" smtClean="0">
                <a:solidFill>
                  <a:srgbClr val="333333"/>
                </a:solidFill>
              </a:rPr>
              <a:t>prove the value of IT</a:t>
            </a:r>
            <a:r>
              <a:rPr lang="en-CA" sz="1400" dirty="0">
                <a:solidFill>
                  <a:srgbClr val="333333"/>
                </a:solidFill>
              </a:rPr>
              <a:t/>
            </a:r>
            <a:br>
              <a:rPr lang="en-CA" sz="1400" dirty="0">
                <a:solidFill>
                  <a:srgbClr val="333333"/>
                </a:solidFill>
              </a:rPr>
            </a:br>
            <a:endParaRPr lang="en-CA" sz="1400" dirty="0" smtClean="0">
              <a:solidFill>
                <a:srgbClr val="333333"/>
              </a:solidFill>
            </a:endParaRPr>
          </a:p>
          <a:p>
            <a:pPr marL="342900" indent="-342900" algn="l">
              <a:buFont typeface="Wingdings" pitchFamily="2" charset="2"/>
              <a:buChar char="ü"/>
            </a:pPr>
            <a:r>
              <a:rPr lang="en-CA" sz="1400" dirty="0" smtClean="0">
                <a:solidFill>
                  <a:srgbClr val="333333"/>
                </a:solidFill>
              </a:rPr>
              <a:t>Train IT staff and effectively</a:t>
            </a:r>
            <a:br>
              <a:rPr lang="en-CA" sz="1400" dirty="0" smtClean="0">
                <a:solidFill>
                  <a:srgbClr val="333333"/>
                </a:solidFill>
              </a:rPr>
            </a:br>
            <a:r>
              <a:rPr lang="en-CA" sz="1400" dirty="0" smtClean="0">
                <a:solidFill>
                  <a:srgbClr val="333333"/>
                </a:solidFill>
              </a:rPr>
              <a:t>manage an IT department</a:t>
            </a:r>
          </a:p>
        </p:txBody>
      </p:sp>
      <p:sp>
        <p:nvSpPr>
          <p:cNvPr id="14" name="Text Placeholder 41"/>
          <p:cNvSpPr>
            <a:spLocks noGrp="1"/>
          </p:cNvSpPr>
          <p:nvPr>
            <p:ph type="body" sz="quarter" idx="4294967295"/>
          </p:nvPr>
        </p:nvSpPr>
        <p:spPr>
          <a:xfrm>
            <a:off x="2215390" y="5233017"/>
            <a:ext cx="4713221" cy="825760"/>
          </a:xfrm>
          <a:prstGeom prst="rect">
            <a:avLst/>
          </a:prstGeo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lgn="ctr">
              <a:defRPr/>
            </a:pPr>
            <a:r>
              <a:rPr lang="en-CA" dirty="0" smtClean="0"/>
              <a:t>“Info-Tech helps me to be proactive instead of reactive –</a:t>
            </a:r>
            <a:br>
              <a:rPr lang="en-CA" dirty="0" smtClean="0"/>
            </a:br>
            <a:r>
              <a:rPr lang="en-CA" dirty="0" smtClean="0"/>
              <a:t>a cardinal rule in a stable and leading edge IT environment.</a:t>
            </a:r>
          </a:p>
          <a:p>
            <a:pPr lvl="1" algn="ctr">
              <a:buNone/>
              <a:defRPr/>
            </a:pPr>
            <a:r>
              <a:rPr lang="en-CA" dirty="0" smtClean="0"/>
              <a:t>- ARCS Commercial Mortgage Co., LP</a:t>
            </a:r>
            <a:endParaRPr lang="en-US" dirty="0" smtClean="0"/>
          </a:p>
        </p:txBody>
      </p:sp>
      <p:pic>
        <p:nvPicPr>
          <p:cNvPr id="15" name="Picture 14" descr="report_thumbnail-itrg.png"/>
          <p:cNvPicPr>
            <a:picLocks noChangeAspect="1"/>
          </p:cNvPicPr>
          <p:nvPr/>
        </p:nvPicPr>
        <p:blipFill>
          <a:blip r:embed="rId5" cstate="print"/>
          <a:stretch>
            <a:fillRect/>
          </a:stretch>
        </p:blipFill>
        <p:spPr>
          <a:xfrm>
            <a:off x="6312731" y="1578285"/>
            <a:ext cx="2454020" cy="2138747"/>
          </a:xfrm>
          <a:prstGeom prst="rect">
            <a:avLst/>
          </a:prstGeom>
        </p:spPr>
      </p:pic>
      <p:sp>
        <p:nvSpPr>
          <p:cNvPr id="20" name="Text Placeholder 3"/>
          <p:cNvSpPr txBox="1">
            <a:spLocks/>
          </p:cNvSpPr>
          <p:nvPr/>
        </p:nvSpPr>
        <p:spPr bwMode="auto">
          <a:xfrm>
            <a:off x="287524" y="6097434"/>
            <a:ext cx="2762784" cy="325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indent="-174625" algn="l" eaLnBrk="0" hangingPunct="0">
              <a:lnSpc>
                <a:spcPts val="1350"/>
              </a:lnSpc>
              <a:spcBef>
                <a:spcPts val="500"/>
              </a:spcBef>
              <a:buClr>
                <a:srgbClr val="333333"/>
              </a:buClr>
              <a:buSzPct val="120000"/>
              <a:buFont typeface="Arial" pitchFamily="34" charset="0"/>
              <a:buNone/>
              <a:defRPr/>
            </a:pPr>
            <a:r>
              <a:rPr lang="en-CA" sz="1200" b="1" dirty="0" smtClean="0">
                <a:solidFill>
                  <a:srgbClr val="333333"/>
                </a:solidFill>
                <a:latin typeface="Arial"/>
              </a:rPr>
              <a:t>Toll Free: </a:t>
            </a:r>
            <a:r>
              <a:rPr lang="en-CA" sz="1200" dirty="0" smtClean="0">
                <a:solidFill>
                  <a:srgbClr val="333333"/>
                </a:solidFill>
                <a:latin typeface="Arial"/>
              </a:rPr>
              <a:t>1-888-670-8889</a:t>
            </a:r>
            <a:endParaRPr lang="en-CA" sz="1200" dirty="0">
              <a:solidFill>
                <a:srgbClr val="333333"/>
              </a:solidFill>
              <a:latin typeface="Arial"/>
            </a:endParaRPr>
          </a:p>
        </p:txBody>
      </p:sp>
      <p:grpSp>
        <p:nvGrpSpPr>
          <p:cNvPr id="17" name="Group 16"/>
          <p:cNvGrpSpPr/>
          <p:nvPr/>
        </p:nvGrpSpPr>
        <p:grpSpPr>
          <a:xfrm>
            <a:off x="0" y="6422955"/>
            <a:ext cx="9144000" cy="437555"/>
            <a:chOff x="0" y="6422955"/>
            <a:chExt cx="9144000" cy="437555"/>
          </a:xfrm>
        </p:grpSpPr>
        <p:pic>
          <p:nvPicPr>
            <p:cNvPr id="1027" name="Picture 3">
              <a:hlinkClick r:id="rId3"/>
            </p:cNvPr>
            <p:cNvPicPr>
              <a:picLocks noChangeAspect="1" noChangeArrowheads="1"/>
            </p:cNvPicPr>
            <p:nvPr/>
          </p:nvPicPr>
          <p:blipFill>
            <a:blip r:embed="rId6" cstate="print"/>
            <a:srcRect/>
            <a:stretch>
              <a:fillRect/>
            </a:stretch>
          </p:blipFill>
          <p:spPr bwMode="auto">
            <a:xfrm>
              <a:off x="0" y="6422955"/>
              <a:ext cx="9144000" cy="437555"/>
            </a:xfrm>
            <a:prstGeom prst="rect">
              <a:avLst/>
            </a:prstGeom>
            <a:noFill/>
            <a:ln w="9525">
              <a:noFill/>
              <a:miter lim="800000"/>
              <a:headEnd/>
              <a:tailEnd/>
            </a:ln>
          </p:spPr>
        </p:pic>
        <p:pic>
          <p:nvPicPr>
            <p:cNvPr id="16" name="Picture 15" descr="itrg-logo.png"/>
            <p:cNvPicPr>
              <a:picLocks noChangeAspect="1"/>
            </p:cNvPicPr>
            <p:nvPr/>
          </p:nvPicPr>
          <p:blipFill>
            <a:blip r:embed="rId7"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87412685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GENSWF_OUTPUT_FILE_NAME" val="Anti-Malware-VL-Storyboard-flash"/>
  <p:tag name="THINKCELLPRESENTATIONDONOTDELETE" val="&lt;?xml version=&quot;1.0&quot; encoding=&quot;UTF-16&quot; standalone=&quot;yes&quot;?&gt;&#10;&lt;root reqver=&quot;17839&quot;&gt;&lt;version val=&quot;21129&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1&quot;&gt;&lt;elem m_fUsage=&quot;2.71000000000000000000E+000&quot;&gt;&lt;m_ppcolschidx val=&quot;0&quot;/&gt;&lt;m_rgb r=&quot;d1&quot; g=&quot;7d&quot; b=&quot;8&quot;/&gt;&lt;/elem&gt;&lt;/m_vecMRU&gt;&lt;/m_mruColor&gt;&lt;m_mapectfillschemeMRU&gt;&lt;key val=&quot;1&quot;/&gt;&lt;elem&gt;&lt;m_nPartnerID val=&quot;530&quot;/&gt;&lt;m_nIndex val=&quot;2&quot;/&gt;&lt;/elem&gt;&lt;/m_mapectfillschemeMRU&gt;&lt;m_eweekdayFirstOfWeek val=&quot;1&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858"/>
  <p:tag name="ISPRING_RESOURCE_PATHS_HASH_PRESENTER" val="818a774669b86db2965c3531f7a7f897497d858"/>
  <p:tag name="ISPRING_RESOURCE_PATHS_HASH_2" val="e95bf7a23d3f9d82468ab1045a3905a227222b9"/>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pv4IxXRV20mpb2k121Jkz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g8iKZnCSV0Of5GB4Q0ME6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fRcL3MjiJ0WWlUjLnB2Ba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Mjsa.h1kuE2K.PqnxvYuu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Mjsa.h1kuE2K.PqnxvYuu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hxDvQhPQEm9uKW3Q8.bg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hxDvQhPQEm9uKW3Q8.bg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hUXwKMf.UGT770YWD.Pn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KRQzgBV2KUikyJDJEJkD6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iirRFeCkiU265r1mcB5Kv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hxDvQhPQEm9uKW3Q8.bg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LnSPTs3P8EuG7ErO8LmH3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4ypwNA3q7Eieyrrs0alir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tTYd8BNbhEu1JwXivR6klw"/>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hxDvQhPQEm9uKW3Q8.bg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LnSPTs3P8EuG7ErO8LmH3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GFIgv1KgIEmGs6o1y6asGQ"/>
</p:tagLst>
</file>

<file path=ppt/theme/theme1.xml><?xml version="1.0" encoding="utf-8"?>
<a:theme xmlns:a="http://schemas.openxmlformats.org/drawingml/2006/main" name="Office Theme">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nfoTech">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InfoTech">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InfoTech">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2016</Words>
  <Application>Microsoft Office PowerPoint</Application>
  <PresentationFormat>On-screen Show (4:3)</PresentationFormat>
  <Paragraphs>152</Paragraphs>
  <Slides>9</Slides>
  <Notes>8</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9</vt:i4>
      </vt:variant>
    </vt:vector>
  </HeadingPairs>
  <TitlesOfParts>
    <vt:vector size="17" baseType="lpstr">
      <vt:lpstr>Georgia</vt:lpstr>
      <vt:lpstr>Arial</vt:lpstr>
      <vt:lpstr>Wingdings</vt:lpstr>
      <vt:lpstr>Helvetica</vt:lpstr>
      <vt:lpstr>Calibri</vt:lpstr>
      <vt:lpstr>Office Theme</vt:lpstr>
      <vt:lpstr>1_Office Theme</vt:lpstr>
      <vt:lpstr>think-cell Slide</vt:lpstr>
      <vt:lpstr>PowerPoint Presentation</vt:lpstr>
      <vt:lpstr>Introduction</vt:lpstr>
      <vt:lpstr>Market overview</vt:lpstr>
      <vt:lpstr>In-room tablet vendor selection / knock-out criteria: market share, mind share, and platform coverage</vt:lpstr>
      <vt:lpstr>In-room tablet evaluation criteria &amp; weighting factors</vt:lpstr>
      <vt:lpstr>Table Stakes represent the minimum standard; without these, a product doesn’t even get reviewed</vt:lpstr>
      <vt:lpstr>Advanced Features are the capabilities that allow for granular market differentiation</vt:lpstr>
      <vt:lpstr>Advanced Features are the capabilities that allow for granular market differentiation</vt:lpstr>
      <vt:lpstr>Info-Tech Research Group Helps IT Professionals To: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2017-04-07T15:00:48Z</dcterms:created>
  <dcterms:modified xsi:type="dcterms:W3CDTF">2017-04-07T15:29:53Z</dcterms:modified>
</cp:coreProperties>
</file>