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9"/>
  </p:notesMasterIdLst>
  <p:handoutMasterIdLst>
    <p:handoutMasterId r:id="rId20"/>
  </p:handoutMasterIdLst>
  <p:sldIdLst>
    <p:sldId id="278" r:id="rId2"/>
    <p:sldId id="484" r:id="rId3"/>
    <p:sldId id="403" r:id="rId4"/>
    <p:sldId id="399" r:id="rId5"/>
    <p:sldId id="539" r:id="rId6"/>
    <p:sldId id="560" r:id="rId7"/>
    <p:sldId id="540" r:id="rId8"/>
    <p:sldId id="551" r:id="rId9"/>
    <p:sldId id="555" r:id="rId10"/>
    <p:sldId id="675" r:id="rId11"/>
    <p:sldId id="612" r:id="rId12"/>
    <p:sldId id="613" r:id="rId13"/>
    <p:sldId id="485" r:id="rId14"/>
    <p:sldId id="426" r:id="rId15"/>
    <p:sldId id="410" r:id="rId16"/>
    <p:sldId id="412" r:id="rId17"/>
    <p:sldId id="413" r:id="rId18"/>
  </p:sldIdLst>
  <p:sldSz cx="9144000" cy="6858000" type="screen4x3"/>
  <p:notesSz cx="6950075" cy="9236075"/>
  <p:custShowLst>
    <p:custShow name="Custom Show 1" id="0">
      <p:sldLst>
        <p:sld r:id="rId2"/>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83DC1864-2267-42D8-869B-74D3FC322049}">
          <p14:sldIdLst>
            <p14:sldId id="278"/>
          </p14:sldIdLst>
        </p14:section>
        <p14:section name="Executive Brief" id="{84FCD5F7-ADF0-4D52-A454-FEA42EA2FD55}">
          <p14:sldIdLst>
            <p14:sldId id="484"/>
            <p14:sldId id="403"/>
            <p14:sldId id="399"/>
            <p14:sldId id="539"/>
            <p14:sldId id="560"/>
            <p14:sldId id="540"/>
            <p14:sldId id="551"/>
            <p14:sldId id="555"/>
            <p14:sldId id="675"/>
            <p14:sldId id="612"/>
            <p14:sldId id="613"/>
            <p14:sldId id="485"/>
            <p14:sldId id="426"/>
            <p14:sldId id="410"/>
            <p14:sldId id="412"/>
            <p14:sldId id="41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DCED"/>
    <a:srgbClr val="4E677B"/>
    <a:srgbClr val="243F54"/>
    <a:srgbClr val="000000"/>
    <a:srgbClr val="A24130"/>
    <a:srgbClr val="CBDBE7"/>
    <a:srgbClr val="2576B7"/>
    <a:srgbClr val="B0C534"/>
    <a:srgbClr val="365D7E"/>
    <a:srgbClr val="406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05" autoAdjust="0"/>
    <p:restoredTop sz="95356" autoAdjust="0"/>
  </p:normalViewPr>
  <p:slideViewPr>
    <p:cSldViewPr snapToGrid="0">
      <p:cViewPr varScale="1">
        <p:scale>
          <a:sx n="110" d="100"/>
          <a:sy n="110" d="100"/>
        </p:scale>
        <p:origin x="2346"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9/15/2021</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9/15/2021</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4008219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1675102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a:p>
        </p:txBody>
      </p:sp>
    </p:spTree>
    <p:extLst>
      <p:ext uri="{BB962C8B-B14F-4D97-AF65-F5344CB8AC3E}">
        <p14:creationId xmlns:p14="http://schemas.microsoft.com/office/powerpoint/2010/main" val="374174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a:p>
        </p:txBody>
      </p:sp>
    </p:spTree>
    <p:extLst>
      <p:ext uri="{BB962C8B-B14F-4D97-AF65-F5344CB8AC3E}">
        <p14:creationId xmlns:p14="http://schemas.microsoft.com/office/powerpoint/2010/main" val="67540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a:p>
        </p:txBody>
      </p:sp>
    </p:spTree>
    <p:extLst>
      <p:ext uri="{BB962C8B-B14F-4D97-AF65-F5344CB8AC3E}">
        <p14:creationId xmlns:p14="http://schemas.microsoft.com/office/powerpoint/2010/main" val="330303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a:p>
        </p:txBody>
      </p:sp>
    </p:spTree>
    <p:extLst>
      <p:ext uri="{BB962C8B-B14F-4D97-AF65-F5344CB8AC3E}">
        <p14:creationId xmlns:p14="http://schemas.microsoft.com/office/powerpoint/2010/main" val="2699439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a:p>
        </p:txBody>
      </p:sp>
    </p:spTree>
    <p:extLst>
      <p:ext uri="{BB962C8B-B14F-4D97-AF65-F5344CB8AC3E}">
        <p14:creationId xmlns:p14="http://schemas.microsoft.com/office/powerpoint/2010/main" val="2955016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a:p>
        </p:txBody>
      </p:sp>
    </p:spTree>
    <p:extLst>
      <p:ext uri="{BB962C8B-B14F-4D97-AF65-F5344CB8AC3E}">
        <p14:creationId xmlns:p14="http://schemas.microsoft.com/office/powerpoint/2010/main" val="2347736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a:xfrm>
            <a:off x="0" y="-31213"/>
            <a:ext cx="9144000" cy="1124744"/>
          </a:xfrm>
        </p:spPr>
        <p:txBody>
          <a:bodyPr/>
          <a:lstStyle>
            <a:lvl1pPr marL="182563" indent="0">
              <a:defRPr>
                <a:solidFill>
                  <a:schemeClr val="bg1"/>
                </a:solidFill>
                <a:latin typeface="+mn-lt"/>
              </a:defRPr>
            </a:lvl1pPr>
          </a:lstStyle>
          <a:p>
            <a:r>
              <a:rPr lang="en-US" dirty="0"/>
              <a:t>Executive Brief slide</a:t>
            </a:r>
            <a:endParaRPr lang="en-CA" dirty="0"/>
          </a:p>
        </p:txBody>
      </p:sp>
    </p:spTree>
    <p:extLst>
      <p:ext uri="{BB962C8B-B14F-4D97-AF65-F5344CB8AC3E}">
        <p14:creationId xmlns:p14="http://schemas.microsoft.com/office/powerpoint/2010/main" val="178795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3864"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288066"/>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600884"/>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a:solidFill>
                    <a:srgbClr val="FFFFFF"/>
                  </a:solidFill>
                  <a:latin typeface="Georgia"/>
                </a:rPr>
                <a:t>Info-Tech Insight</a:t>
              </a: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341044"/>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bg1"/>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8" r:id="rId14"/>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nfotech.com/benchmarking/cio-business-vis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20.png"/><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Optimize the IT Operating Model</a:t>
            </a:r>
          </a:p>
        </p:txBody>
      </p:sp>
      <p:sp>
        <p:nvSpPr>
          <p:cNvPr id="5" name="Tagline"/>
          <p:cNvSpPr>
            <a:spLocks noGrp="1"/>
          </p:cNvSpPr>
          <p:nvPr>
            <p:ph type="body" sz="quarter" idx="16"/>
          </p:nvPr>
        </p:nvSpPr>
        <p:spPr/>
        <p:txBody>
          <a:bodyPr/>
          <a:lstStyle/>
          <a:p>
            <a:r>
              <a:rPr lang="en-CA" dirty="0"/>
              <a:t>Enhance how IT adds value for consumers of technology services.</a:t>
            </a:r>
          </a:p>
        </p:txBody>
      </p:sp>
      <p:pic>
        <p:nvPicPr>
          <p:cNvPr id="6" name="Picture 5" descr="executive-brief-stamp.png">
            <a:extLst>
              <a:ext uri="{FF2B5EF4-FFF2-40B4-BE49-F238E27FC236}">
                <a16:creationId xmlns:a16="http://schemas.microsoft.com/office/drawing/2014/main" id="{A4C2B57F-AF6C-4F3C-89A0-4DD91213B1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Measure the impact of operating model changes using one simple indicator: overall business satisfaction with IT services</a:t>
            </a:r>
          </a:p>
        </p:txBody>
      </p:sp>
      <p:sp>
        <p:nvSpPr>
          <p:cNvPr id="3" name="Oval 2"/>
          <p:cNvSpPr/>
          <p:nvPr/>
        </p:nvSpPr>
        <p:spPr>
          <a:xfrm>
            <a:off x="3253183" y="2776472"/>
            <a:ext cx="2231469" cy="2002883"/>
          </a:xfrm>
          <a:prstGeom prst="ellipse">
            <a:avLst/>
          </a:prstGeom>
          <a:noFill/>
          <a:ln w="952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Improved Business Satisfaction with IT Services</a:t>
            </a:r>
          </a:p>
        </p:txBody>
      </p:sp>
      <p:sp>
        <p:nvSpPr>
          <p:cNvPr id="27" name="Rectangle 3"/>
          <p:cNvSpPr/>
          <p:nvPr/>
        </p:nvSpPr>
        <p:spPr>
          <a:xfrm>
            <a:off x="140007" y="1125522"/>
            <a:ext cx="8854458" cy="937143"/>
          </a:xfrm>
          <a:prstGeom prst="rect">
            <a:avLst/>
          </a:prstGeom>
          <a:solidFill>
            <a:schemeClr val="bg1"/>
          </a:solidFill>
          <a:ln w="3175">
            <a:noFill/>
            <a:prstDash val="sysDot"/>
          </a:ln>
        </p:spPr>
        <p:txBody>
          <a:bodyPr wrap="square" lIns="144000" tIns="144000" rIns="144000" bIns="144000">
            <a:spAutoFit/>
          </a:bodyPr>
          <a:lstStyle/>
          <a:p>
            <a:r>
              <a:rPr lang="en-US" altLang="en-US" sz="1400" dirty="0">
                <a:ea typeface="ＭＳ Ｐゴシック" charset="-128"/>
              </a:rPr>
              <a:t>Changes to the IT operating model are aimed at improving the delivery of technology services. As such, any modifications to how IT operates and delivers those services should improve the perception of value from the consumers and their satisfaction with technology services.</a:t>
            </a:r>
            <a:endParaRPr lang="en-US" altLang="en-US" sz="1400" dirty="0"/>
          </a:p>
        </p:txBody>
      </p:sp>
      <p:sp>
        <p:nvSpPr>
          <p:cNvPr id="28" name="Rectangle 3"/>
          <p:cNvSpPr/>
          <p:nvPr/>
        </p:nvSpPr>
        <p:spPr>
          <a:xfrm>
            <a:off x="140007" y="5769716"/>
            <a:ext cx="8854458" cy="721700"/>
          </a:xfrm>
          <a:prstGeom prst="rect">
            <a:avLst/>
          </a:prstGeom>
          <a:solidFill>
            <a:schemeClr val="bg1"/>
          </a:solidFill>
          <a:ln w="3175">
            <a:noFill/>
            <a:prstDash val="sysDot"/>
          </a:ln>
        </p:spPr>
        <p:txBody>
          <a:bodyPr wrap="square" lIns="144000" tIns="144000" rIns="144000" bIns="144000">
            <a:spAutoFit/>
          </a:bodyPr>
          <a:lstStyle/>
          <a:p>
            <a:r>
              <a:rPr lang="en-US" altLang="en-US" sz="1400" dirty="0">
                <a:ea typeface="ＭＳ Ｐゴシック" charset="-128"/>
              </a:rPr>
              <a:t>Use Info-Tech’s </a:t>
            </a:r>
            <a:r>
              <a:rPr lang="en-US" altLang="en-US" sz="1400" dirty="0">
                <a:ea typeface="ＭＳ Ｐゴシック" charset="-128"/>
                <a:hlinkClick r:id="rId2"/>
              </a:rPr>
              <a:t>CIO Business Vision</a:t>
            </a:r>
            <a:r>
              <a:rPr lang="en-US" altLang="en-US" sz="1400" dirty="0">
                <a:ea typeface="ＭＳ Ｐゴシック" charset="-128"/>
              </a:rPr>
              <a:t> diagnostic program to collect baseline data. After a set time period (6-12 months), conduct the diagnostic again to measure the changes in overall satisfaction with IT services.</a:t>
            </a:r>
            <a:endParaRPr lang="en-US" altLang="en-US" sz="1400" dirty="0"/>
          </a:p>
        </p:txBody>
      </p:sp>
      <p:sp>
        <p:nvSpPr>
          <p:cNvPr id="31" name="Rectangle 50"/>
          <p:cNvSpPr/>
          <p:nvPr/>
        </p:nvSpPr>
        <p:spPr>
          <a:xfrm>
            <a:off x="330429" y="4003206"/>
            <a:ext cx="2076170" cy="1148789"/>
          </a:xfrm>
          <a:prstGeom prst="rect">
            <a:avLst/>
          </a:prstGeom>
          <a:noFill/>
          <a:ln w="31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chemeClr val="tx1"/>
                </a:solidFill>
              </a:rPr>
              <a:t>Processes will be structured, standardized, and formalized to fit the needs of the consumers and to optimize the delivery of specific services.</a:t>
            </a:r>
          </a:p>
        </p:txBody>
      </p:sp>
      <p:sp>
        <p:nvSpPr>
          <p:cNvPr id="34" name="Rectangle 50"/>
          <p:cNvSpPr/>
          <p:nvPr/>
        </p:nvSpPr>
        <p:spPr>
          <a:xfrm>
            <a:off x="330429" y="2282834"/>
            <a:ext cx="2076170" cy="1148789"/>
          </a:xfrm>
          <a:prstGeom prst="rect">
            <a:avLst/>
          </a:prstGeom>
          <a:noFill/>
          <a:ln w="31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chemeClr val="tx1"/>
                </a:solidFill>
              </a:rPr>
              <a:t>Decisions will be made at the right speed with the desired level of business involvement.</a:t>
            </a:r>
          </a:p>
        </p:txBody>
      </p:sp>
      <p:sp>
        <p:nvSpPr>
          <p:cNvPr id="35" name="Rectangle 50"/>
          <p:cNvSpPr/>
          <p:nvPr/>
        </p:nvSpPr>
        <p:spPr>
          <a:xfrm>
            <a:off x="6331236" y="4003206"/>
            <a:ext cx="2076170" cy="1148789"/>
          </a:xfrm>
          <a:prstGeom prst="rect">
            <a:avLst/>
          </a:prstGeom>
          <a:noFill/>
          <a:ln w="31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chemeClr val="tx1"/>
                </a:solidFill>
              </a:rPr>
              <a:t>Teams will be structured and staffed to deliver services to consumers in the most appropriate way.</a:t>
            </a:r>
          </a:p>
        </p:txBody>
      </p:sp>
      <p:sp>
        <p:nvSpPr>
          <p:cNvPr id="36" name="Rectangle 50"/>
          <p:cNvSpPr/>
          <p:nvPr/>
        </p:nvSpPr>
        <p:spPr>
          <a:xfrm>
            <a:off x="6331236" y="2282833"/>
            <a:ext cx="2076170" cy="1148789"/>
          </a:xfrm>
          <a:prstGeom prst="rect">
            <a:avLst/>
          </a:prstGeom>
          <a:noFill/>
          <a:ln w="3175">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a:solidFill>
                  <a:schemeClr val="tx1"/>
                </a:solidFill>
              </a:rPr>
              <a:t>IT will optimize the use of internal resources and the reliance on third-party knowledge and capabilities to deliver services.</a:t>
            </a:r>
          </a:p>
        </p:txBody>
      </p:sp>
      <p:cxnSp>
        <p:nvCxnSpPr>
          <p:cNvPr id="5" name="Elbow Connector 4"/>
          <p:cNvCxnSpPr>
            <a:stCxn id="36" idx="1"/>
            <a:endCxn id="3" idx="7"/>
          </p:cNvCxnSpPr>
          <p:nvPr/>
        </p:nvCxnSpPr>
        <p:spPr>
          <a:xfrm rot="10800000" flipV="1">
            <a:off x="5157862" y="2857227"/>
            <a:ext cx="1173375" cy="212559"/>
          </a:xfrm>
          <a:prstGeom prst="bentConnector4">
            <a:avLst>
              <a:gd name="adj1" fmla="val 36075"/>
              <a:gd name="adj2" fmla="val -14905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Elbow Connector 6"/>
          <p:cNvCxnSpPr>
            <a:stCxn id="35" idx="1"/>
            <a:endCxn id="3" idx="5"/>
          </p:cNvCxnSpPr>
          <p:nvPr/>
        </p:nvCxnSpPr>
        <p:spPr>
          <a:xfrm rot="10800000">
            <a:off x="5157862" y="4486041"/>
            <a:ext cx="1173375" cy="91561"/>
          </a:xfrm>
          <a:prstGeom prst="bentConnector4">
            <a:avLst>
              <a:gd name="adj1" fmla="val 36075"/>
              <a:gd name="adj2" fmla="val -57477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34" idx="3"/>
            <a:endCxn id="3" idx="1"/>
          </p:cNvCxnSpPr>
          <p:nvPr/>
        </p:nvCxnSpPr>
        <p:spPr>
          <a:xfrm>
            <a:off x="2406599" y="2857229"/>
            <a:ext cx="1173375" cy="212558"/>
          </a:xfrm>
          <a:prstGeom prst="bentConnector4">
            <a:avLst>
              <a:gd name="adj1" fmla="val 36075"/>
              <a:gd name="adj2" fmla="val -174004"/>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31" idx="3"/>
            <a:endCxn id="3" idx="3"/>
          </p:cNvCxnSpPr>
          <p:nvPr/>
        </p:nvCxnSpPr>
        <p:spPr>
          <a:xfrm flipV="1">
            <a:off x="2406599" y="4486040"/>
            <a:ext cx="1173375" cy="91561"/>
          </a:xfrm>
          <a:prstGeom prst="bentConnector4">
            <a:avLst>
              <a:gd name="adj1" fmla="val 36075"/>
              <a:gd name="adj2" fmla="val -543884"/>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300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Additional business metrics will help you connect the changes to the operating model to business outcomes</a:t>
            </a:r>
          </a:p>
        </p:txBody>
      </p:sp>
      <p:sp>
        <p:nvSpPr>
          <p:cNvPr id="3" name="Text Placeholder 2"/>
          <p:cNvSpPr txBox="1">
            <a:spLocks/>
          </p:cNvSpPr>
          <p:nvPr/>
        </p:nvSpPr>
        <p:spPr bwMode="auto">
          <a:xfrm>
            <a:off x="292098" y="1190508"/>
            <a:ext cx="8550275" cy="10048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t>The goal of the IT operating model is ultimately to support and enable the business. </a:t>
            </a:r>
            <a:r>
              <a:rPr lang="en-US" sz="1400" b="1" dirty="0"/>
              <a:t>Ensure that your IT operating model changes are making positive contributions to business value by tracking the following metrics. </a:t>
            </a:r>
            <a:endParaRPr lang="en-US" sz="1400" i="1" dirty="0"/>
          </a:p>
        </p:txBody>
      </p:sp>
      <p:sp>
        <p:nvSpPr>
          <p:cNvPr id="5" name="Rectangle 5"/>
          <p:cNvSpPr/>
          <p:nvPr/>
        </p:nvSpPr>
        <p:spPr>
          <a:xfrm>
            <a:off x="606413" y="2083280"/>
            <a:ext cx="1839873" cy="6047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bIns="0" rtlCol="0" anchor="ctr"/>
          <a:lstStyle/>
          <a:p>
            <a:r>
              <a:rPr lang="en-CA" sz="1300" b="1" dirty="0">
                <a:solidFill>
                  <a:schemeClr val="accent2"/>
                </a:solidFill>
              </a:rPr>
              <a:t>Financial</a:t>
            </a:r>
          </a:p>
        </p:txBody>
      </p:sp>
      <p:sp>
        <p:nvSpPr>
          <p:cNvPr id="6" name="Oval 2"/>
          <p:cNvSpPr/>
          <p:nvPr/>
        </p:nvSpPr>
        <p:spPr>
          <a:xfrm>
            <a:off x="308746" y="2020976"/>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CA" sz="1300" b="1" dirty="0"/>
          </a:p>
        </p:txBody>
      </p:sp>
      <p:pic>
        <p:nvPicPr>
          <p:cNvPr id="7"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024" y="2199404"/>
            <a:ext cx="232831" cy="372530"/>
          </a:xfrm>
          <a:prstGeom prst="rect">
            <a:avLst/>
          </a:prstGeom>
          <a:noFill/>
        </p:spPr>
      </p:pic>
      <p:sp>
        <p:nvSpPr>
          <p:cNvPr id="9" name="Rectangle 13"/>
          <p:cNvSpPr/>
          <p:nvPr/>
        </p:nvSpPr>
        <p:spPr>
          <a:xfrm>
            <a:off x="606413" y="3268697"/>
            <a:ext cx="1839873" cy="6047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bIns="0" rtlCol="0" anchor="ctr"/>
          <a:lstStyle/>
          <a:p>
            <a:r>
              <a:rPr lang="en-CA" sz="1300" b="1" dirty="0">
                <a:solidFill>
                  <a:schemeClr val="accent2"/>
                </a:solidFill>
              </a:rPr>
              <a:t>Improved support </a:t>
            </a:r>
          </a:p>
        </p:txBody>
      </p:sp>
      <p:sp>
        <p:nvSpPr>
          <p:cNvPr id="10" name="Oval 2"/>
          <p:cNvSpPr/>
          <p:nvPr/>
        </p:nvSpPr>
        <p:spPr>
          <a:xfrm>
            <a:off x="308746" y="3206393"/>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CA" sz="1300" b="1" dirty="0"/>
          </a:p>
        </p:txBody>
      </p:sp>
      <p:pic>
        <p:nvPicPr>
          <p:cNvPr id="11"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266" y="3371913"/>
            <a:ext cx="398347" cy="398347"/>
          </a:xfrm>
          <a:prstGeom prst="rect">
            <a:avLst/>
          </a:prstGeom>
        </p:spPr>
      </p:pic>
      <p:cxnSp>
        <p:nvCxnSpPr>
          <p:cNvPr id="12" name="Straight Connector 17"/>
          <p:cNvCxnSpPr/>
          <p:nvPr/>
        </p:nvCxnSpPr>
        <p:spPr>
          <a:xfrm rot="16200000" flipV="1">
            <a:off x="2567816" y="717819"/>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8"/>
          <p:cNvCxnSpPr/>
          <p:nvPr/>
        </p:nvCxnSpPr>
        <p:spPr>
          <a:xfrm rot="16200000" flipV="1">
            <a:off x="2567816" y="1895385"/>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1" name="Rectangle 57"/>
          <p:cNvSpPr/>
          <p:nvPr/>
        </p:nvSpPr>
        <p:spPr>
          <a:xfrm>
            <a:off x="606413" y="4250504"/>
            <a:ext cx="1839872" cy="665256"/>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bIns="0" rtlCol="0" anchor="ctr"/>
          <a:lstStyle/>
          <a:p>
            <a:r>
              <a:rPr lang="en-CA" sz="1300" b="1" dirty="0">
                <a:solidFill>
                  <a:schemeClr val="accent2"/>
                </a:solidFill>
              </a:rPr>
              <a:t>Reduced risk</a:t>
            </a:r>
          </a:p>
        </p:txBody>
      </p:sp>
      <p:sp>
        <p:nvSpPr>
          <p:cNvPr id="32" name="Oval 2"/>
          <p:cNvSpPr/>
          <p:nvPr/>
        </p:nvSpPr>
        <p:spPr>
          <a:xfrm>
            <a:off x="308746" y="4218439"/>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CA" sz="1300" b="1" dirty="0"/>
          </a:p>
        </p:txBody>
      </p:sp>
      <p:sp>
        <p:nvSpPr>
          <p:cNvPr id="34" name="Rectangle 59"/>
          <p:cNvSpPr/>
          <p:nvPr/>
        </p:nvSpPr>
        <p:spPr>
          <a:xfrm>
            <a:off x="606413" y="5466160"/>
            <a:ext cx="1839872" cy="6047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bIns="0" rtlCol="0" anchor="ctr"/>
          <a:lstStyle/>
          <a:p>
            <a:r>
              <a:rPr lang="en-CA" sz="1300" b="1">
                <a:solidFill>
                  <a:schemeClr val="accent2"/>
                </a:solidFill>
              </a:rPr>
              <a:t>Customer</a:t>
            </a:r>
            <a:endParaRPr lang="en-CA" sz="1300" b="1" dirty="0">
              <a:solidFill>
                <a:schemeClr val="accent2"/>
              </a:solidFill>
            </a:endParaRPr>
          </a:p>
        </p:txBody>
      </p:sp>
      <p:sp>
        <p:nvSpPr>
          <p:cNvPr id="35" name="Oval 2"/>
          <p:cNvSpPr/>
          <p:nvPr/>
        </p:nvSpPr>
        <p:spPr>
          <a:xfrm>
            <a:off x="308746" y="5403856"/>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CA" sz="1300" b="1" dirty="0"/>
          </a:p>
        </p:txBody>
      </p:sp>
      <p:cxnSp>
        <p:nvCxnSpPr>
          <p:cNvPr id="36" name="Straight Connector 21"/>
          <p:cNvCxnSpPr/>
          <p:nvPr/>
        </p:nvCxnSpPr>
        <p:spPr>
          <a:xfrm rot="16200000" flipV="1">
            <a:off x="2567816" y="2922266"/>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37"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439" y="5558192"/>
            <a:ext cx="396000" cy="396000"/>
          </a:xfrm>
          <a:prstGeom prst="rect">
            <a:avLst/>
          </a:prstGeom>
        </p:spPr>
      </p:pic>
      <p:pic>
        <p:nvPicPr>
          <p:cNvPr id="38"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5439" y="4379688"/>
            <a:ext cx="396000" cy="396000"/>
          </a:xfrm>
          <a:prstGeom prst="rect">
            <a:avLst/>
          </a:prstGeom>
        </p:spPr>
      </p:pic>
      <p:sp>
        <p:nvSpPr>
          <p:cNvPr id="40" name="TextBox 24"/>
          <p:cNvSpPr txBox="1"/>
          <p:nvPr/>
        </p:nvSpPr>
        <p:spPr>
          <a:xfrm>
            <a:off x="2449899" y="2020976"/>
            <a:ext cx="6392471" cy="830997"/>
          </a:xfrm>
          <a:prstGeom prst="rect">
            <a:avLst/>
          </a:prstGeom>
        </p:spPr>
        <p:txBody>
          <a:bodyPr wrap="square" rtlCol="0">
            <a:spAutoFit/>
          </a:bodyPr>
          <a:lstStyle/>
          <a:p>
            <a:pPr marL="171450" lvl="0" indent="-171450">
              <a:buFontTx/>
              <a:buChar char="-"/>
            </a:pPr>
            <a:r>
              <a:rPr lang="en-US" sz="1200" dirty="0"/>
              <a:t>Percent of IT investments that realize their expected benefits. </a:t>
            </a:r>
          </a:p>
          <a:p>
            <a:pPr marL="171450" indent="-171450">
              <a:buFontTx/>
              <a:buChar char="-"/>
            </a:pPr>
            <a:r>
              <a:rPr lang="en-US" sz="1200" dirty="0"/>
              <a:t>NPV of technology investments.</a:t>
            </a:r>
          </a:p>
          <a:p>
            <a:pPr marL="171450" indent="-171450">
              <a:buFontTx/>
              <a:buChar char="-"/>
            </a:pPr>
            <a:r>
              <a:rPr lang="en-US" sz="1200" dirty="0"/>
              <a:t>Percentage of cost reduction from technology investments.  </a:t>
            </a:r>
          </a:p>
          <a:p>
            <a:pPr marL="171450" indent="-171450">
              <a:buFontTx/>
              <a:buChar char="-"/>
            </a:pPr>
            <a:r>
              <a:rPr lang="en-US" sz="1200" dirty="0"/>
              <a:t>Percentage of revenue increased due to technology investments. </a:t>
            </a:r>
            <a:endParaRPr lang="en-CA" sz="1200" dirty="0">
              <a:solidFill>
                <a:srgbClr val="80808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Box 25"/>
          <p:cNvSpPr txBox="1"/>
          <p:nvPr/>
        </p:nvSpPr>
        <p:spPr>
          <a:xfrm>
            <a:off x="2449899" y="3209289"/>
            <a:ext cx="6392471" cy="646331"/>
          </a:xfrm>
          <a:prstGeom prst="rect">
            <a:avLst/>
          </a:prstGeom>
        </p:spPr>
        <p:txBody>
          <a:bodyPr wrap="square" rtlCol="0">
            <a:spAutoFit/>
          </a:bodyPr>
          <a:lstStyle/>
          <a:p>
            <a:pPr marL="171450" indent="-171450">
              <a:buFontTx/>
              <a:buChar char="-"/>
            </a:pPr>
            <a:r>
              <a:rPr lang="en-US" sz="1200" dirty="0"/>
              <a:t>Percent of enterprise strategic goals and requirements supported by IT operating model.</a:t>
            </a:r>
          </a:p>
          <a:p>
            <a:pPr marL="171450" indent="-171450">
              <a:buFontTx/>
              <a:buChar char="-"/>
            </a:pPr>
            <a:r>
              <a:rPr lang="en-US" sz="1200" dirty="0"/>
              <a:t>The number of business capabilities that are directly supported by IT over time. </a:t>
            </a:r>
          </a:p>
          <a:p>
            <a:pPr marL="171450" lvl="0" indent="-171450">
              <a:buFontTx/>
              <a:buChar char="-"/>
            </a:pPr>
            <a:r>
              <a:rPr lang="en-US" sz="1200" dirty="0"/>
              <a:t>Percent of users satisfied with the quality of IT service delivery.</a:t>
            </a:r>
            <a:endParaRPr lang="en-CA" sz="1200" dirty="0">
              <a:solidFill>
                <a:srgbClr val="80808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26"/>
          <p:cNvSpPr txBox="1"/>
          <p:nvPr/>
        </p:nvSpPr>
        <p:spPr>
          <a:xfrm>
            <a:off x="2449899" y="4244638"/>
            <a:ext cx="6392471" cy="646331"/>
          </a:xfrm>
          <a:prstGeom prst="rect">
            <a:avLst/>
          </a:prstGeom>
        </p:spPr>
        <p:txBody>
          <a:bodyPr wrap="square" rtlCol="0">
            <a:spAutoFit/>
          </a:bodyPr>
          <a:lstStyle/>
          <a:p>
            <a:pPr marL="171450" indent="-171450">
              <a:buFontTx/>
              <a:buChar char="-"/>
            </a:pPr>
            <a:r>
              <a:rPr lang="en-US" sz="1200" dirty="0"/>
              <a:t>The percent of technology investments made without any IT involvement.</a:t>
            </a:r>
            <a:endParaRPr lang="en-CA" sz="1200" dirty="0">
              <a:solidFill>
                <a:srgbClr val="808080"/>
              </a:solidFill>
              <a:latin typeface="Calibri" panose="020F0502020204030204" pitchFamily="34" charset="0"/>
              <a:ea typeface="Calibri" panose="020F0502020204030204" pitchFamily="34" charset="0"/>
              <a:cs typeface="Times New Roman" panose="02020603050405020304" pitchFamily="18" charset="0"/>
            </a:endParaRPr>
          </a:p>
          <a:p>
            <a:pPr marL="171450" indent="-171450">
              <a:buFontTx/>
              <a:buChar char="-"/>
            </a:pPr>
            <a:r>
              <a:rPr lang="en-CA" sz="1200" dirty="0"/>
              <a:t>Instances of technology-related non-compliance with regulations.</a:t>
            </a:r>
          </a:p>
          <a:p>
            <a:pPr marL="171450" indent="-171450">
              <a:buFontTx/>
              <a:buChar char="-"/>
            </a:pPr>
            <a:r>
              <a:rPr lang="en-CA" sz="1200" dirty="0"/>
              <a:t>Number of security breaches and instances of compromised organizational assets.</a:t>
            </a:r>
          </a:p>
        </p:txBody>
      </p:sp>
      <p:sp>
        <p:nvSpPr>
          <p:cNvPr id="43" name="TextBox 27"/>
          <p:cNvSpPr txBox="1"/>
          <p:nvPr/>
        </p:nvSpPr>
        <p:spPr>
          <a:xfrm>
            <a:off x="2449899" y="5474880"/>
            <a:ext cx="6392471" cy="461665"/>
          </a:xfrm>
          <a:prstGeom prst="rect">
            <a:avLst/>
          </a:prstGeom>
        </p:spPr>
        <p:txBody>
          <a:bodyPr wrap="square" rtlCol="0">
            <a:spAutoFit/>
          </a:bodyPr>
          <a:lstStyle/>
          <a:p>
            <a:pPr marL="171450" indent="-171450">
              <a:buFontTx/>
              <a:buChar char="-"/>
            </a:pPr>
            <a:r>
              <a:rPr lang="en-US" sz="1200" dirty="0"/>
              <a:t>Customer satisfaction with technology-enabled business services or products.</a:t>
            </a:r>
            <a:endParaRPr lang="en-CA" b="1" i="1" dirty="0"/>
          </a:p>
          <a:p>
            <a:pPr marL="171450" indent="-171450">
              <a:buFontTx/>
              <a:buChar char="-"/>
            </a:pPr>
            <a:r>
              <a:rPr lang="en-US" sz="1200" dirty="0"/>
              <a:t>Improvements in technology-enabled client acquisition or retention processes.</a:t>
            </a:r>
          </a:p>
        </p:txBody>
      </p:sp>
      <p:sp>
        <p:nvSpPr>
          <p:cNvPr id="23" name="TextBox 22"/>
          <p:cNvSpPr txBox="1"/>
          <p:nvPr/>
        </p:nvSpPr>
        <p:spPr>
          <a:xfrm>
            <a:off x="257174" y="6229693"/>
            <a:ext cx="7319580" cy="246221"/>
          </a:xfrm>
          <a:prstGeom prst="rect">
            <a:avLst/>
          </a:prstGeom>
        </p:spPr>
        <p:txBody>
          <a:bodyPr wrap="square" rtlCol="0">
            <a:spAutoFit/>
          </a:bodyPr>
          <a:lstStyle/>
          <a:p>
            <a:r>
              <a:rPr lang="en-CA" sz="1000" dirty="0"/>
              <a:t>Adapted from </a:t>
            </a:r>
            <a:r>
              <a:rPr lang="en-CA" sz="1000" dirty="0" err="1"/>
              <a:t>COBIT</a:t>
            </a:r>
            <a:r>
              <a:rPr lang="en-CA" sz="1000" dirty="0"/>
              <a:t> 5: A Business Framework for the Governance and Management of Enterprise IT. </a:t>
            </a:r>
          </a:p>
        </p:txBody>
      </p:sp>
    </p:spTree>
    <p:extLst>
      <p:ext uri="{BB962C8B-B14F-4D97-AF65-F5344CB8AC3E}">
        <p14:creationId xmlns:p14="http://schemas.microsoft.com/office/powerpoint/2010/main" val="4027151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Additional IT-centric metrics will help you track the changes to individual operating model elements</a:t>
            </a:r>
          </a:p>
        </p:txBody>
      </p:sp>
      <p:cxnSp>
        <p:nvCxnSpPr>
          <p:cNvPr id="26" name="Straight Connector 21"/>
          <p:cNvCxnSpPr/>
          <p:nvPr/>
        </p:nvCxnSpPr>
        <p:spPr>
          <a:xfrm rot="16200000" flipV="1">
            <a:off x="2522745" y="3443265"/>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7" name="Rectangle 5"/>
          <p:cNvSpPr/>
          <p:nvPr/>
        </p:nvSpPr>
        <p:spPr>
          <a:xfrm>
            <a:off x="606413" y="1473684"/>
            <a:ext cx="1839873" cy="6047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bIns="0" rtlCol="0" anchor="ctr"/>
          <a:lstStyle/>
          <a:p>
            <a:r>
              <a:rPr lang="en-CA" sz="1300" b="1" dirty="0">
                <a:solidFill>
                  <a:schemeClr val="accent2"/>
                </a:solidFill>
              </a:rPr>
              <a:t>Governance</a:t>
            </a:r>
          </a:p>
        </p:txBody>
      </p:sp>
      <p:sp>
        <p:nvSpPr>
          <p:cNvPr id="28" name="Oval 2"/>
          <p:cNvSpPr/>
          <p:nvPr/>
        </p:nvSpPr>
        <p:spPr>
          <a:xfrm>
            <a:off x="308746" y="1411380"/>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CA" sz="1300" b="1" dirty="0"/>
          </a:p>
        </p:txBody>
      </p:sp>
      <p:sp>
        <p:nvSpPr>
          <p:cNvPr id="30" name="Rectangle 13"/>
          <p:cNvSpPr/>
          <p:nvPr/>
        </p:nvSpPr>
        <p:spPr>
          <a:xfrm>
            <a:off x="606413" y="2659101"/>
            <a:ext cx="1839873" cy="6047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bIns="0" rtlCol="0" anchor="ctr"/>
          <a:lstStyle/>
          <a:p>
            <a:r>
              <a:rPr lang="en-CA" sz="1300" b="1" dirty="0">
                <a:solidFill>
                  <a:schemeClr val="accent2"/>
                </a:solidFill>
              </a:rPr>
              <a:t>Sourcing</a:t>
            </a:r>
          </a:p>
        </p:txBody>
      </p:sp>
      <p:sp>
        <p:nvSpPr>
          <p:cNvPr id="31" name="Oval 2"/>
          <p:cNvSpPr/>
          <p:nvPr/>
        </p:nvSpPr>
        <p:spPr>
          <a:xfrm>
            <a:off x="308746" y="2596797"/>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CA" sz="1300" b="1" dirty="0"/>
          </a:p>
        </p:txBody>
      </p:sp>
      <p:cxnSp>
        <p:nvCxnSpPr>
          <p:cNvPr id="33" name="Straight Connector 17"/>
          <p:cNvCxnSpPr/>
          <p:nvPr/>
        </p:nvCxnSpPr>
        <p:spPr>
          <a:xfrm rot="16200000" flipV="1">
            <a:off x="2522744" y="108223"/>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18"/>
          <p:cNvCxnSpPr/>
          <p:nvPr/>
        </p:nvCxnSpPr>
        <p:spPr>
          <a:xfrm rot="16200000" flipV="1">
            <a:off x="2522744" y="1285789"/>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5" name="Rectangle 11"/>
          <p:cNvSpPr/>
          <p:nvPr/>
        </p:nvSpPr>
        <p:spPr>
          <a:xfrm>
            <a:off x="606413" y="3640908"/>
            <a:ext cx="1839872" cy="665256"/>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bIns="0" rtlCol="0" anchor="ctr"/>
          <a:lstStyle/>
          <a:p>
            <a:r>
              <a:rPr lang="en-CA" sz="1300" b="1" dirty="0">
                <a:solidFill>
                  <a:schemeClr val="accent2"/>
                </a:solidFill>
              </a:rPr>
              <a:t>Process</a:t>
            </a:r>
          </a:p>
        </p:txBody>
      </p:sp>
      <p:sp>
        <p:nvSpPr>
          <p:cNvPr id="36" name="Oval 2"/>
          <p:cNvSpPr/>
          <p:nvPr/>
        </p:nvSpPr>
        <p:spPr>
          <a:xfrm>
            <a:off x="308746" y="3608843"/>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CA" sz="1300" b="1" dirty="0"/>
          </a:p>
        </p:txBody>
      </p:sp>
      <p:sp>
        <p:nvSpPr>
          <p:cNvPr id="37" name="Rectangle 13"/>
          <p:cNvSpPr/>
          <p:nvPr/>
        </p:nvSpPr>
        <p:spPr>
          <a:xfrm>
            <a:off x="606413" y="4856564"/>
            <a:ext cx="1839872" cy="604778"/>
          </a:xfrm>
          <a:prstGeom prst="rect">
            <a:avLst/>
          </a:prstGeom>
          <a:solidFill>
            <a:schemeClr val="bg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0" bIns="0" rtlCol="0" anchor="ctr"/>
          <a:lstStyle/>
          <a:p>
            <a:r>
              <a:rPr lang="en-CA" sz="1300" b="1" dirty="0">
                <a:solidFill>
                  <a:schemeClr val="accent2"/>
                </a:solidFill>
              </a:rPr>
              <a:t>Organizational Structure</a:t>
            </a:r>
          </a:p>
        </p:txBody>
      </p:sp>
      <p:sp>
        <p:nvSpPr>
          <p:cNvPr id="38" name="Oval 2"/>
          <p:cNvSpPr/>
          <p:nvPr/>
        </p:nvSpPr>
        <p:spPr>
          <a:xfrm>
            <a:off x="308746" y="4794260"/>
            <a:ext cx="729387" cy="729387"/>
          </a:xfrm>
          <a:prstGeom prst="ellipse">
            <a:avLst/>
          </a:prstGeom>
          <a:solidFill>
            <a:schemeClr val="accent2"/>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endParaRPr lang="en-CA" sz="1300" b="1" dirty="0"/>
          </a:p>
        </p:txBody>
      </p:sp>
      <p:cxnSp>
        <p:nvCxnSpPr>
          <p:cNvPr id="39" name="Straight Connector 21"/>
          <p:cNvCxnSpPr/>
          <p:nvPr/>
        </p:nvCxnSpPr>
        <p:spPr>
          <a:xfrm rot="16200000" flipV="1">
            <a:off x="2522744" y="2312670"/>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42" name="TextBox 24"/>
          <p:cNvSpPr txBox="1"/>
          <p:nvPr/>
        </p:nvSpPr>
        <p:spPr>
          <a:xfrm>
            <a:off x="2449899" y="1362828"/>
            <a:ext cx="6392471" cy="830997"/>
          </a:xfrm>
          <a:prstGeom prst="rect">
            <a:avLst/>
          </a:prstGeom>
        </p:spPr>
        <p:txBody>
          <a:bodyPr wrap="square" rtlCol="0">
            <a:spAutoFit/>
          </a:bodyPr>
          <a:lstStyle/>
          <a:p>
            <a:pPr marL="171450" marR="0" lvl="0" indent="-171450">
              <a:spcBef>
                <a:spcPts val="0"/>
              </a:spcBef>
              <a:spcAft>
                <a:spcPts val="0"/>
              </a:spcAft>
              <a:buFontTx/>
              <a:buChar char="-"/>
            </a:pPr>
            <a:r>
              <a:rPr lang="en-US" sz="1200" dirty="0"/>
              <a:t>Number of applications supporting IT services that require significant rework because of not meeting governance standards. </a:t>
            </a:r>
          </a:p>
          <a:p>
            <a:pPr marL="171450" indent="-171450">
              <a:buFontTx/>
              <a:buChar char="-"/>
            </a:pPr>
            <a:r>
              <a:rPr lang="en-US" sz="1200" dirty="0"/>
              <a:t>Number of incidents related to non-compliance to policy. </a:t>
            </a:r>
            <a:endParaRPr lang="en-CA" sz="1200" dirty="0">
              <a:solidFill>
                <a:srgbClr val="808080"/>
              </a:solidFill>
              <a:latin typeface="Calibri" panose="020F0502020204030204" pitchFamily="34" charset="0"/>
              <a:ea typeface="Calibri" panose="020F0502020204030204" pitchFamily="34" charset="0"/>
              <a:cs typeface="Times New Roman" panose="02020603050405020304" pitchFamily="18" charset="0"/>
            </a:endParaRPr>
          </a:p>
          <a:p>
            <a:pPr marL="171450" indent="-171450">
              <a:buFontTx/>
              <a:buChar char="-"/>
            </a:pPr>
            <a:r>
              <a:rPr lang="en-CA" sz="1200" dirty="0"/>
              <a:t>Percentage of IT investment decisions made outside of formal governance bodies.</a:t>
            </a:r>
            <a:endParaRPr lang="en-CA" sz="1200" dirty="0">
              <a:solidFill>
                <a:srgbClr val="80808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3" name="TextBox 25"/>
          <p:cNvSpPr txBox="1"/>
          <p:nvPr/>
        </p:nvSpPr>
        <p:spPr>
          <a:xfrm>
            <a:off x="2449899" y="2599693"/>
            <a:ext cx="6392471" cy="646331"/>
          </a:xfrm>
          <a:prstGeom prst="rect">
            <a:avLst/>
          </a:prstGeom>
        </p:spPr>
        <p:txBody>
          <a:bodyPr wrap="square" rtlCol="0">
            <a:spAutoFit/>
          </a:bodyPr>
          <a:lstStyle/>
          <a:p>
            <a:pPr marL="171450" lvl="0" indent="-171450">
              <a:buFontTx/>
              <a:buChar char="-"/>
            </a:pPr>
            <a:r>
              <a:rPr lang="en-US" sz="1200" dirty="0"/>
              <a:t>Cost reduction resulting from changing sourcing models.</a:t>
            </a:r>
          </a:p>
          <a:p>
            <a:pPr marL="171450" lvl="0" indent="-171450">
              <a:buFontTx/>
              <a:buChar char="-"/>
            </a:pPr>
            <a:r>
              <a:rPr lang="en-US" sz="1200" dirty="0"/>
              <a:t>Improvement in consumer satisfaction resulting from changing sourcing models. </a:t>
            </a:r>
            <a:endParaRPr lang="en-CA" sz="1200" dirty="0"/>
          </a:p>
          <a:p>
            <a:pPr marL="171450" lvl="0" indent="-171450">
              <a:buFontTx/>
              <a:buChar char="-"/>
            </a:pPr>
            <a:r>
              <a:rPr lang="en-CA" sz="1200" dirty="0"/>
              <a:t>Percentage of staff re-allocated to the delivery of critical services.</a:t>
            </a:r>
            <a:endParaRPr lang="en-US" sz="1200" dirty="0"/>
          </a:p>
        </p:txBody>
      </p:sp>
      <p:sp>
        <p:nvSpPr>
          <p:cNvPr id="44" name="TextBox 26"/>
          <p:cNvSpPr txBox="1"/>
          <p:nvPr/>
        </p:nvSpPr>
        <p:spPr>
          <a:xfrm>
            <a:off x="2449899" y="3756422"/>
            <a:ext cx="6392471" cy="461665"/>
          </a:xfrm>
          <a:prstGeom prst="rect">
            <a:avLst/>
          </a:prstGeom>
        </p:spPr>
        <p:txBody>
          <a:bodyPr wrap="square" rtlCol="0">
            <a:spAutoFit/>
          </a:bodyPr>
          <a:lstStyle/>
          <a:p>
            <a:pPr marL="171450" lvl="0" indent="-171450">
              <a:buFontTx/>
              <a:buChar char="-"/>
            </a:pPr>
            <a:r>
              <a:rPr lang="en-US" sz="1200" dirty="0"/>
              <a:t>Business management satisfaction with IT services.</a:t>
            </a:r>
            <a:endParaRPr lang="en-CA" sz="1200" dirty="0"/>
          </a:p>
          <a:p>
            <a:pPr marL="171450" lvl="0" indent="-171450">
              <a:buFontTx/>
              <a:buChar char="-"/>
            </a:pPr>
            <a:r>
              <a:rPr lang="en-CA" sz="1200" dirty="0"/>
              <a:t>Percentage of formalized processes deemed to meet their goals.</a:t>
            </a:r>
          </a:p>
        </p:txBody>
      </p:sp>
      <p:sp>
        <p:nvSpPr>
          <p:cNvPr id="45" name="TextBox 27"/>
          <p:cNvSpPr txBox="1"/>
          <p:nvPr/>
        </p:nvSpPr>
        <p:spPr>
          <a:xfrm>
            <a:off x="2449899" y="4845160"/>
            <a:ext cx="6392471" cy="646331"/>
          </a:xfrm>
          <a:prstGeom prst="rect">
            <a:avLst/>
          </a:prstGeom>
        </p:spPr>
        <p:txBody>
          <a:bodyPr wrap="square" rtlCol="0">
            <a:spAutoFit/>
          </a:bodyPr>
          <a:lstStyle/>
          <a:p>
            <a:pPr marL="171450" lvl="0" indent="-171450">
              <a:buFontTx/>
              <a:buChar char="-"/>
            </a:pPr>
            <a:r>
              <a:rPr lang="en-US" sz="1200" dirty="0"/>
              <a:t>IT employee engagement.</a:t>
            </a:r>
          </a:p>
          <a:p>
            <a:pPr marL="171450" indent="-171450">
              <a:buFontTx/>
              <a:buChar char="-"/>
            </a:pPr>
            <a:r>
              <a:rPr lang="en-US" sz="1200" dirty="0"/>
              <a:t>Percent of staff whose IT-related skills are sufficient for the competencies required for their role.</a:t>
            </a:r>
            <a:endParaRPr lang="en-CA" b="1" i="1" dirty="0"/>
          </a:p>
        </p:txBody>
      </p:sp>
      <p:pic>
        <p:nvPicPr>
          <p:cNvPr id="47"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256" y="3765135"/>
            <a:ext cx="386366" cy="447371"/>
          </a:xfrm>
          <a:prstGeom prst="rect">
            <a:avLst/>
          </a:prstGeom>
        </p:spPr>
      </p:pic>
      <p:pic>
        <p:nvPicPr>
          <p:cNvPr id="48"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088" y="4956022"/>
            <a:ext cx="434702" cy="409132"/>
          </a:xfrm>
          <a:prstGeom prst="rect">
            <a:avLst/>
          </a:prstGeom>
        </p:spPr>
      </p:pic>
      <p:pic>
        <p:nvPicPr>
          <p:cNvPr id="49" name="Picture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175" y="2780092"/>
            <a:ext cx="372529" cy="372529"/>
          </a:xfrm>
          <a:prstGeom prst="rect">
            <a:avLst/>
          </a:prstGeom>
        </p:spPr>
      </p:pic>
      <p:pic>
        <p:nvPicPr>
          <p:cNvPr id="50" name="Picture 2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6115" y="1592246"/>
            <a:ext cx="374648" cy="362666"/>
          </a:xfrm>
          <a:prstGeom prst="rect">
            <a:avLst/>
          </a:prstGeom>
        </p:spPr>
      </p:pic>
      <p:sp>
        <p:nvSpPr>
          <p:cNvPr id="24" name="TextBox 23"/>
          <p:cNvSpPr txBox="1"/>
          <p:nvPr/>
        </p:nvSpPr>
        <p:spPr>
          <a:xfrm>
            <a:off x="257174" y="6229693"/>
            <a:ext cx="7319580" cy="246221"/>
          </a:xfrm>
          <a:prstGeom prst="rect">
            <a:avLst/>
          </a:prstGeom>
        </p:spPr>
        <p:txBody>
          <a:bodyPr wrap="square" rtlCol="0">
            <a:spAutoFit/>
          </a:bodyPr>
          <a:lstStyle/>
          <a:p>
            <a:r>
              <a:rPr lang="en-CA" sz="1000" dirty="0"/>
              <a:t>Adapted from </a:t>
            </a:r>
            <a:r>
              <a:rPr lang="en-CA" sz="1000" dirty="0" err="1"/>
              <a:t>COBIT</a:t>
            </a:r>
            <a:r>
              <a:rPr lang="en-CA" sz="1000" dirty="0"/>
              <a:t> 5: A Business Framework for the Governance and Management of Enterprise IT. </a:t>
            </a:r>
          </a:p>
        </p:txBody>
      </p:sp>
    </p:spTree>
    <p:extLst>
      <p:ext uri="{BB962C8B-B14F-4D97-AF65-F5344CB8AC3E}">
        <p14:creationId xmlns:p14="http://schemas.microsoft.com/office/powerpoint/2010/main" val="670593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US" sz="2400" dirty="0"/>
              <a:t>An oil and gas company optimizes its IT operating model by adjusting the four key elements</a:t>
            </a:r>
            <a:endParaRPr lang="en-CA" sz="2400" dirty="0">
              <a:latin typeface="+mj-lt"/>
            </a:endParaRPr>
          </a:p>
        </p:txBody>
      </p:sp>
      <p:sp>
        <p:nvSpPr>
          <p:cNvPr id="3" name="Rectangle 3"/>
          <p:cNvSpPr/>
          <p:nvPr/>
        </p:nvSpPr>
        <p:spPr>
          <a:xfrm>
            <a:off x="-5465" y="1865943"/>
            <a:ext cx="5122439" cy="4672421"/>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5465" y="1947264"/>
            <a:ext cx="5122439" cy="4524315"/>
          </a:xfrm>
          <a:prstGeom prst="rect">
            <a:avLst/>
          </a:prstGeom>
        </p:spPr>
        <p:txBody>
          <a:bodyPr wrap="square" rtlCol="0">
            <a:spAutoFit/>
          </a:bodyPr>
          <a:lstStyle/>
          <a:p>
            <a:r>
              <a:rPr lang="en-CA" sz="1200" b="1" dirty="0">
                <a:solidFill>
                  <a:schemeClr val="bg1"/>
                </a:solidFill>
              </a:rPr>
              <a:t>Situation</a:t>
            </a:r>
          </a:p>
          <a:p>
            <a:r>
              <a:rPr lang="en-US" sz="1200" dirty="0">
                <a:solidFill>
                  <a:schemeClr val="bg1"/>
                </a:solidFill>
              </a:rPr>
              <a:t>As the pressure on earnings increases due to low oil prices, ABC, an oil &amp; gas major, is looking at investing in innovative technologies, but</a:t>
            </a:r>
            <a:endParaRPr lang="en-CA" sz="1200" b="1" dirty="0">
              <a:solidFill>
                <a:schemeClr val="bg1"/>
              </a:solidFill>
            </a:endParaRPr>
          </a:p>
          <a:p>
            <a:r>
              <a:rPr lang="en-US" sz="1200" dirty="0">
                <a:solidFill>
                  <a:schemeClr val="bg1"/>
                </a:solidFill>
              </a:rPr>
              <a:t>ABC’s IT organization is struggling to keep pace with the business’ tactics. Satisfaction with IT is at an all-time low, and an IT maturity assessment has placed the IT organization at a low maturity level.</a:t>
            </a:r>
          </a:p>
          <a:p>
            <a:endParaRPr lang="en-US" sz="1200" dirty="0">
              <a:solidFill>
                <a:schemeClr val="bg1"/>
              </a:solidFill>
            </a:endParaRPr>
          </a:p>
          <a:p>
            <a:r>
              <a:rPr lang="en-CA" sz="1200" b="1" dirty="0">
                <a:solidFill>
                  <a:schemeClr val="bg1"/>
                </a:solidFill>
              </a:rPr>
              <a:t>Complication</a:t>
            </a:r>
          </a:p>
          <a:p>
            <a:r>
              <a:rPr lang="en-US" sz="1200" dirty="0">
                <a:solidFill>
                  <a:schemeClr val="bg1"/>
                </a:solidFill>
              </a:rPr>
              <a:t>Business units have actively started acquiring innovative technology by circumventing the IT procurement process, which led to a prevalence of shadow IT, a drastic increase in integration costs, and increased security vulnerabilities in the technology landscape. The inefficiencies in the IT operating model have also resulted in increased IT staff attrition rates.</a:t>
            </a:r>
          </a:p>
          <a:p>
            <a:endParaRPr lang="en-US" sz="1200" dirty="0">
              <a:solidFill>
                <a:schemeClr val="bg1"/>
              </a:solidFill>
            </a:endParaRPr>
          </a:p>
          <a:p>
            <a:r>
              <a:rPr lang="en-US" sz="1200" b="1" dirty="0">
                <a:solidFill>
                  <a:schemeClr val="bg1"/>
                </a:solidFill>
              </a:rPr>
              <a:t>Resolution</a:t>
            </a:r>
            <a:r>
              <a:rPr lang="en-US" sz="1200" dirty="0">
                <a:solidFill>
                  <a:schemeClr val="bg1"/>
                </a:solidFill>
              </a:rPr>
              <a:t> </a:t>
            </a:r>
          </a:p>
          <a:p>
            <a:r>
              <a:rPr lang="en-US" sz="1200" dirty="0">
                <a:solidFill>
                  <a:schemeClr val="bg1"/>
                </a:solidFill>
              </a:rPr>
              <a:t>By making changes to the four elements of the operating model, the CIO was able to turn the situation around and realize the following benefits:</a:t>
            </a:r>
          </a:p>
          <a:p>
            <a:endParaRPr lang="en-US" sz="1200" dirty="0">
              <a:solidFill>
                <a:schemeClr val="bg1"/>
              </a:solidFill>
            </a:endParaRPr>
          </a:p>
          <a:p>
            <a:pPr marL="228600" indent="-228600">
              <a:buFont typeface="+mj-lt"/>
              <a:buAutoNum type="arabicPeriod"/>
            </a:pPr>
            <a:r>
              <a:rPr lang="en-US" sz="1200" dirty="0">
                <a:solidFill>
                  <a:schemeClr val="bg1"/>
                </a:solidFill>
              </a:rPr>
              <a:t>Increased operational efficiency and business satisfaction through a reduction in disruption to IT services.</a:t>
            </a:r>
          </a:p>
          <a:p>
            <a:pPr marL="228600" indent="-228600">
              <a:buFont typeface="+mj-lt"/>
              <a:buAutoNum type="arabicPeriod"/>
            </a:pPr>
            <a:r>
              <a:rPr lang="en-US" sz="1200" dirty="0">
                <a:solidFill>
                  <a:schemeClr val="bg1"/>
                </a:solidFill>
              </a:rPr>
              <a:t>Co-identification of innovative opportunities with the business by increasing the maturity of the BRM function.</a:t>
            </a:r>
          </a:p>
          <a:p>
            <a:pPr marL="228600" indent="-228600">
              <a:buFont typeface="+mj-lt"/>
              <a:buAutoNum type="arabicPeriod"/>
            </a:pPr>
            <a:r>
              <a:rPr lang="en-US" sz="1200" dirty="0">
                <a:solidFill>
                  <a:schemeClr val="bg1"/>
                </a:solidFill>
              </a:rPr>
              <a:t>Transparency into IT through joint ownership of IT staff in business units that have very specialized needs.</a:t>
            </a:r>
            <a:endParaRPr lang="en-CA" sz="1200" dirty="0">
              <a:solidFill>
                <a:schemeClr val="bg1"/>
              </a:solidFill>
            </a:endParaRPr>
          </a:p>
        </p:txBody>
      </p:sp>
      <p:grpSp>
        <p:nvGrpSpPr>
          <p:cNvPr id="12" name="Group 23"/>
          <p:cNvGrpSpPr/>
          <p:nvPr/>
        </p:nvGrpSpPr>
        <p:grpSpPr>
          <a:xfrm>
            <a:off x="-1" y="1139383"/>
            <a:ext cx="9144001" cy="796519"/>
            <a:chOff x="-2" y="294436"/>
            <a:chExt cx="9144001" cy="796519"/>
          </a:xfrm>
          <a:solidFill>
            <a:schemeClr val="accent3"/>
          </a:solidFill>
        </p:grpSpPr>
        <p:sp>
          <p:nvSpPr>
            <p:cNvPr id="13" name="Rectangle 24"/>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25"/>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26"/>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dirty="0"/>
                <a:t>Oil &amp; Gas</a:t>
              </a:r>
            </a:p>
            <a:p>
              <a:r>
                <a:rPr lang="en-CA" b="0" dirty="0"/>
                <a:t>Anonymous</a:t>
              </a:r>
            </a:p>
          </p:txBody>
        </p:sp>
      </p:grpSp>
      <p:sp>
        <p:nvSpPr>
          <p:cNvPr id="18" name="TextBox 17"/>
          <p:cNvSpPr txBox="1"/>
          <p:nvPr/>
        </p:nvSpPr>
        <p:spPr>
          <a:xfrm>
            <a:off x="5608320" y="2084418"/>
            <a:ext cx="2913888" cy="523220"/>
          </a:xfrm>
          <a:prstGeom prst="rect">
            <a:avLst/>
          </a:prstGeom>
          <a:ln>
            <a:solidFill>
              <a:schemeClr val="accent1"/>
            </a:solidFill>
          </a:ln>
        </p:spPr>
        <p:txBody>
          <a:bodyPr wrap="square" rtlCol="0">
            <a:spAutoFit/>
          </a:bodyPr>
          <a:lstStyle/>
          <a:p>
            <a:pPr algn="ctr"/>
            <a:r>
              <a:rPr lang="en-CA" sz="1400" b="1" dirty="0">
                <a:solidFill>
                  <a:schemeClr val="accent1"/>
                </a:solidFill>
              </a:rPr>
              <a:t>The CIO’s journey to optimize the IT operating model</a:t>
            </a:r>
          </a:p>
        </p:txBody>
      </p:sp>
      <p:sp>
        <p:nvSpPr>
          <p:cNvPr id="19" name="Rectangle 18"/>
          <p:cNvSpPr/>
          <p:nvPr/>
        </p:nvSpPr>
        <p:spPr>
          <a:xfrm>
            <a:off x="5741581" y="2822759"/>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Identify and document existing interactions with consumers</a:t>
            </a:r>
          </a:p>
        </p:txBody>
      </p:sp>
      <p:sp>
        <p:nvSpPr>
          <p:cNvPr id="20" name="Rectangle 19"/>
          <p:cNvSpPr/>
          <p:nvPr/>
        </p:nvSpPr>
        <p:spPr>
          <a:xfrm>
            <a:off x="5741581" y="3508925"/>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Classify and group the consumers based on their business needs</a:t>
            </a:r>
          </a:p>
        </p:txBody>
      </p:sp>
      <p:sp>
        <p:nvSpPr>
          <p:cNvPr id="21" name="Rectangle 20"/>
          <p:cNvSpPr/>
          <p:nvPr/>
        </p:nvSpPr>
        <p:spPr>
          <a:xfrm>
            <a:off x="5741581" y="4195091"/>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Centralize and optimize IT governance</a:t>
            </a:r>
          </a:p>
        </p:txBody>
      </p:sp>
      <p:sp>
        <p:nvSpPr>
          <p:cNvPr id="22" name="Rectangle 21"/>
          <p:cNvSpPr/>
          <p:nvPr/>
        </p:nvSpPr>
        <p:spPr>
          <a:xfrm>
            <a:off x="5741581" y="4881257"/>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Consolidate vendors and standardize strategic sourcing</a:t>
            </a:r>
          </a:p>
        </p:txBody>
      </p:sp>
      <p:sp>
        <p:nvSpPr>
          <p:cNvPr id="24" name="Rectangle 23"/>
          <p:cNvSpPr/>
          <p:nvPr/>
        </p:nvSpPr>
        <p:spPr>
          <a:xfrm>
            <a:off x="5741581" y="5567423"/>
            <a:ext cx="2679405" cy="393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a:t>Create a strategy for the attraction and retention of talent </a:t>
            </a:r>
          </a:p>
        </p:txBody>
      </p:sp>
      <p:cxnSp>
        <p:nvCxnSpPr>
          <p:cNvPr id="25" name="Straight Arrow Connector 24"/>
          <p:cNvCxnSpPr>
            <a:stCxn id="19" idx="2"/>
            <a:endCxn id="20" idx="0"/>
          </p:cNvCxnSpPr>
          <p:nvPr/>
        </p:nvCxnSpPr>
        <p:spPr>
          <a:xfrm>
            <a:off x="7081284" y="3216164"/>
            <a:ext cx="0" cy="292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0" idx="2"/>
            <a:endCxn id="21" idx="0"/>
          </p:cNvCxnSpPr>
          <p:nvPr/>
        </p:nvCxnSpPr>
        <p:spPr>
          <a:xfrm>
            <a:off x="7081284" y="3902330"/>
            <a:ext cx="0" cy="292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1" idx="2"/>
            <a:endCxn id="22" idx="0"/>
          </p:cNvCxnSpPr>
          <p:nvPr/>
        </p:nvCxnSpPr>
        <p:spPr>
          <a:xfrm>
            <a:off x="7081284" y="4588496"/>
            <a:ext cx="0" cy="292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2" idx="2"/>
            <a:endCxn id="24" idx="0"/>
          </p:cNvCxnSpPr>
          <p:nvPr/>
        </p:nvCxnSpPr>
        <p:spPr>
          <a:xfrm>
            <a:off x="7081284" y="5274662"/>
            <a:ext cx="0" cy="2927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219367" y="1356215"/>
            <a:ext cx="2924633" cy="400110"/>
          </a:xfrm>
          <a:prstGeom prst="rect">
            <a:avLst/>
          </a:prstGeom>
        </p:spPr>
        <p:txBody>
          <a:bodyPr wrap="square" rtlCol="0">
            <a:spAutoFit/>
          </a:bodyPr>
          <a:lstStyle/>
          <a:p>
            <a:r>
              <a:rPr lang="en-CA" sz="1000" dirty="0">
                <a:solidFill>
                  <a:schemeClr val="bg1"/>
                </a:solidFill>
              </a:rPr>
              <a:t>Adapted from sources: Econsultancy.com, McKinsey &amp; Co., IT4IT, and UKessays.com </a:t>
            </a:r>
          </a:p>
        </p:txBody>
      </p:sp>
    </p:spTree>
    <p:extLst>
      <p:ext uri="{BB962C8B-B14F-4D97-AF65-F5344CB8AC3E}">
        <p14:creationId xmlns:p14="http://schemas.microsoft.com/office/powerpoint/2010/main" val="1389267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1"/>
          <p:cNvGraphicFramePr>
            <a:graphicFrameLocks noGrp="1"/>
          </p:cNvGraphicFramePr>
          <p:nvPr>
            <p:extLst>
              <p:ext uri="{D42A27DB-BD31-4B8C-83A1-F6EECF244321}">
                <p14:modId xmlns:p14="http://schemas.microsoft.com/office/powerpoint/2010/main" val="634499250"/>
              </p:ext>
            </p:extLst>
          </p:nvPr>
        </p:nvGraphicFramePr>
        <p:xfrm>
          <a:off x="86984" y="1806427"/>
          <a:ext cx="8944715" cy="4608194"/>
        </p:xfrm>
        <a:graphic>
          <a:graphicData uri="http://schemas.openxmlformats.org/drawingml/2006/table">
            <a:tbl>
              <a:tblPr firstRow="1" bandRow="1">
                <a:tableStyleId>{5C22544A-7EE6-4342-B048-85BDC9FD1C3A}</a:tableStyleId>
              </a:tblPr>
              <a:tblGrid>
                <a:gridCol w="1192707">
                  <a:extLst>
                    <a:ext uri="{9D8B030D-6E8A-4147-A177-3AD203B41FA5}">
                      <a16:colId xmlns:a16="http://schemas.microsoft.com/office/drawing/2014/main" val="20000"/>
                    </a:ext>
                  </a:extLst>
                </a:gridCol>
                <a:gridCol w="1938002">
                  <a:extLst>
                    <a:ext uri="{9D8B030D-6E8A-4147-A177-3AD203B41FA5}">
                      <a16:colId xmlns:a16="http://schemas.microsoft.com/office/drawing/2014/main" val="20001"/>
                    </a:ext>
                  </a:extLst>
                </a:gridCol>
                <a:gridCol w="1938002">
                  <a:extLst>
                    <a:ext uri="{9D8B030D-6E8A-4147-A177-3AD203B41FA5}">
                      <a16:colId xmlns:a16="http://schemas.microsoft.com/office/drawing/2014/main" val="20002"/>
                    </a:ext>
                  </a:extLst>
                </a:gridCol>
                <a:gridCol w="1938002">
                  <a:extLst>
                    <a:ext uri="{9D8B030D-6E8A-4147-A177-3AD203B41FA5}">
                      <a16:colId xmlns:a16="http://schemas.microsoft.com/office/drawing/2014/main" val="20003"/>
                    </a:ext>
                  </a:extLst>
                </a:gridCol>
                <a:gridCol w="1938002">
                  <a:extLst>
                    <a:ext uri="{9D8B030D-6E8A-4147-A177-3AD203B41FA5}">
                      <a16:colId xmlns:a16="http://schemas.microsoft.com/office/drawing/2014/main" val="20004"/>
                    </a:ext>
                  </a:extLst>
                </a:gridCol>
              </a:tblGrid>
              <a:tr h="1437100">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1.1-1.2 Identify</a:t>
                      </a:r>
                      <a:r>
                        <a:rPr lang="en-CA" sz="1000" baseline="0" dirty="0">
                          <a:solidFill>
                            <a:schemeClr val="tx1"/>
                          </a:solidFill>
                        </a:rPr>
                        <a:t> the internal and external groups of IT service consumers. </a:t>
                      </a:r>
                      <a:endParaRPr lang="en-CA" sz="400" b="0" dirty="0">
                        <a:solidFill>
                          <a:schemeClr val="tx1"/>
                        </a:solidFill>
                      </a:endParaRPr>
                    </a:p>
                    <a:p>
                      <a:pPr>
                        <a:spcAft>
                          <a:spcPts val="600"/>
                        </a:spcAft>
                      </a:pPr>
                      <a:r>
                        <a:rPr lang="en-CA" sz="1000" dirty="0">
                          <a:solidFill>
                            <a:schemeClr val="tx1"/>
                          </a:solidFill>
                        </a:rPr>
                        <a:t>1.3-1.5 Complete</a:t>
                      </a:r>
                      <a:r>
                        <a:rPr lang="en-CA" sz="1000" baseline="0" dirty="0">
                          <a:solidFill>
                            <a:schemeClr val="tx1"/>
                          </a:solidFill>
                        </a:rPr>
                        <a:t> a consumer experience map for each group.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Categorize consumer groups into business profiles.</a:t>
                      </a:r>
                      <a:endParaRPr kumimoji="0" lang="en-CA" sz="4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2.2-2.3 Document each profile’s technology service patterns and their implications on the target IT operating model.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0"/>
                        </a:spcAft>
                      </a:pPr>
                      <a:r>
                        <a:rPr lang="en-CA" sz="1000" dirty="0">
                          <a:solidFill>
                            <a:schemeClr val="tx1"/>
                          </a:solidFill>
                        </a:rPr>
                        <a:t>3.1-3.4</a:t>
                      </a:r>
                      <a:r>
                        <a:rPr lang="en-CA" sz="1000" baseline="0" dirty="0">
                          <a:solidFill>
                            <a:schemeClr val="tx1"/>
                          </a:solidFill>
                        </a:rPr>
                        <a:t> Select the implementation models for the four IT operating model elements:</a:t>
                      </a:r>
                    </a:p>
                    <a:p>
                      <a:pPr marL="171450" indent="-171450">
                        <a:spcAft>
                          <a:spcPts val="0"/>
                        </a:spcAft>
                        <a:buFont typeface="Arial" panose="020B0604020202020204" pitchFamily="34" charset="0"/>
                        <a:buChar char="•"/>
                      </a:pPr>
                      <a:r>
                        <a:rPr lang="en-CA" sz="1000" baseline="0" dirty="0">
                          <a:solidFill>
                            <a:schemeClr val="tx1"/>
                          </a:solidFill>
                        </a:rPr>
                        <a:t>Governance</a:t>
                      </a:r>
                    </a:p>
                    <a:p>
                      <a:pPr marL="171450" indent="-171450">
                        <a:spcAft>
                          <a:spcPts val="0"/>
                        </a:spcAft>
                        <a:buFont typeface="Arial" panose="020B0604020202020204" pitchFamily="34" charset="0"/>
                        <a:buChar char="•"/>
                      </a:pPr>
                      <a:r>
                        <a:rPr lang="en-CA" sz="1000" baseline="0" dirty="0">
                          <a:solidFill>
                            <a:schemeClr val="tx1"/>
                          </a:solidFill>
                        </a:rPr>
                        <a:t>Sourcing</a:t>
                      </a:r>
                    </a:p>
                    <a:p>
                      <a:pPr marL="171450" indent="-171450">
                        <a:spcAft>
                          <a:spcPts val="0"/>
                        </a:spcAft>
                        <a:buFont typeface="Arial" panose="020B0604020202020204" pitchFamily="34" charset="0"/>
                        <a:buChar char="•"/>
                      </a:pPr>
                      <a:r>
                        <a:rPr lang="en-CA" sz="1000" baseline="0" dirty="0">
                          <a:solidFill>
                            <a:schemeClr val="tx1"/>
                          </a:solidFill>
                        </a:rPr>
                        <a:t>Process</a:t>
                      </a:r>
                    </a:p>
                    <a:p>
                      <a:pPr marL="171450" indent="-171450">
                        <a:spcAft>
                          <a:spcPts val="0"/>
                        </a:spcAft>
                        <a:buFont typeface="Arial" panose="020B0604020202020204" pitchFamily="34" charset="0"/>
                        <a:buChar char="•"/>
                      </a:pPr>
                      <a:r>
                        <a:rPr lang="en-CA" sz="1000" baseline="0" dirty="0">
                          <a:solidFill>
                            <a:schemeClr val="tx1"/>
                          </a:solidFill>
                        </a:rPr>
                        <a:t>Organizational structure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4.1-4.2 Create and assess initiatives to reach the target IT operating model.</a:t>
                      </a:r>
                      <a:r>
                        <a:rPr lang="en-CA" sz="1000" baseline="0" dirty="0">
                          <a:solidFill>
                            <a:schemeClr val="tx1"/>
                          </a:solidFill>
                        </a:rPr>
                        <a:t> </a:t>
                      </a:r>
                      <a:endParaRPr lang="en-CA" sz="1000" dirty="0">
                        <a:solidFill>
                          <a:schemeClr val="tx1"/>
                        </a:solidFill>
                      </a:endParaRPr>
                    </a:p>
                    <a:p>
                      <a:pPr>
                        <a:spcAft>
                          <a:spcPts val="600"/>
                        </a:spcAft>
                      </a:pPr>
                      <a:r>
                        <a:rPr lang="en-CA" sz="1000" dirty="0">
                          <a:solidFill>
                            <a:schemeClr val="tx1"/>
                          </a:solidFill>
                        </a:rPr>
                        <a:t>4.3-4.4 Prioritize initiatives,</a:t>
                      </a:r>
                      <a:r>
                        <a:rPr lang="en-CA" sz="1000" baseline="0" dirty="0">
                          <a:solidFill>
                            <a:schemeClr val="tx1"/>
                          </a:solidFill>
                        </a:rPr>
                        <a:t> then</a:t>
                      </a:r>
                      <a:r>
                        <a:rPr lang="en-CA" sz="1000" dirty="0">
                          <a:solidFill>
                            <a:schemeClr val="tx1"/>
                          </a:solidFill>
                        </a:rPr>
                        <a:t> create a roadmap</a:t>
                      </a:r>
                      <a:r>
                        <a:rPr lang="en-CA" sz="1000" baseline="0" dirty="0">
                          <a:solidFill>
                            <a:schemeClr val="tx1"/>
                          </a:solidFill>
                        </a:rPr>
                        <a:t> for target IT operating model execution.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311220">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a:t>Define</a:t>
                      </a:r>
                      <a:r>
                        <a:rPr lang="en-CA" sz="1000" b="0" baseline="0" dirty="0"/>
                        <a:t> consumer groups in the organization.</a:t>
                      </a:r>
                    </a:p>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a:t>Create a consumer experience map for each consumer group</a:t>
                      </a:r>
                      <a:r>
                        <a:rPr lang="en-US" sz="1000" b="0" dirty="0"/>
                        <a:t>.</a:t>
                      </a:r>
                      <a:endParaRPr lang="en-CA" sz="1000" b="0" baseline="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a:t>Classify</a:t>
                      </a:r>
                      <a:r>
                        <a:rPr lang="en-CA" sz="1000" b="0" baseline="0" dirty="0"/>
                        <a:t> the consumer groups into four profiles.</a:t>
                      </a:r>
                    </a:p>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a:t>Identify implications for</a:t>
                      </a:r>
                      <a:r>
                        <a:rPr lang="en-CA" sz="1000" b="0" baseline="0" dirty="0"/>
                        <a:t> the target IT operating model from classification.</a:t>
                      </a: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a:cs typeface="Open Sans"/>
                        </a:rPr>
                        <a:t>Select the implementation models for governance and sourcing.</a:t>
                      </a:r>
                    </a:p>
                    <a:p>
                      <a:pPr marL="228600" indent="-228600">
                        <a:spcAft>
                          <a:spcPts val="600"/>
                        </a:spcAft>
                        <a:buSzPct val="150000"/>
                        <a:buBlip>
                          <a:blip r:embed="rId3"/>
                        </a:buBlip>
                      </a:pPr>
                      <a:r>
                        <a:rPr lang="en-CA" sz="1000" b="0" dirty="0">
                          <a:cs typeface="Open Sans"/>
                        </a:rPr>
                        <a:t>Select the implementation models for process and organizational structure.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a:t>Create</a:t>
                      </a:r>
                      <a:r>
                        <a:rPr lang="en-CA" sz="1000" b="0" baseline="0" dirty="0"/>
                        <a:t> initiatives to reach the target IT operating model.</a:t>
                      </a:r>
                    </a:p>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CA" sz="1000" b="0" dirty="0"/>
                        <a:t>Prioritize initiatives and create a roadmap for their execution.</a:t>
                      </a:r>
                      <a:endParaRPr lang="en-CA" sz="1000" b="0" baseline="0" dirty="0"/>
                    </a:p>
                    <a:p>
                      <a:pPr marL="0" indent="0">
                        <a:spcAft>
                          <a:spcPts val="600"/>
                        </a:spcAft>
                        <a:buSzPct val="150000"/>
                        <a:buNone/>
                      </a:pP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Construct the IT services consumer experience map</a:t>
                      </a:r>
                    </a:p>
                    <a:p>
                      <a:pPr marL="0" indent="0">
                        <a:buFont typeface="Arial" panose="020B0604020202020204" pitchFamily="34" charset="0"/>
                        <a:buNone/>
                      </a:pP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p>
                    <a:p>
                      <a:r>
                        <a:rPr lang="en-CA" sz="1000" kern="1200" dirty="0">
                          <a:solidFill>
                            <a:schemeClr val="dk1"/>
                          </a:solidFill>
                          <a:latin typeface="+mn-lt"/>
                          <a:ea typeface="+mn-ea"/>
                          <a:cs typeface="+mn-cs"/>
                        </a:rPr>
                        <a:t>Classify IT service consumers based on business needs</a:t>
                      </a:r>
                      <a:endParaRPr lang="en-CA" sz="4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p>
                    <a:p>
                      <a:r>
                        <a:rPr lang="en-CA" sz="1000" dirty="0"/>
                        <a:t>Determine the target IT operating model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4</a:t>
                      </a:r>
                      <a:r>
                        <a:rPr lang="en-CA" sz="1000" b="1" dirty="0"/>
                        <a:t>:</a:t>
                      </a:r>
                    </a:p>
                    <a:p>
                      <a:r>
                        <a:rPr lang="en-CA" sz="1000" dirty="0"/>
                        <a:t>Create a roadmap to develop the target IT operating model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Results:</a:t>
                      </a:r>
                    </a:p>
                    <a:p>
                      <a:pPr marL="171450" indent="-171450">
                        <a:buFont typeface="Arial" panose="020B0604020202020204" pitchFamily="34" charset="0"/>
                        <a:buChar char="•"/>
                      </a:pPr>
                      <a:r>
                        <a:rPr lang="en-CA" sz="1000" baseline="0" dirty="0"/>
                        <a:t>Technology consumers’ experience maps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Results:</a:t>
                      </a:r>
                    </a:p>
                    <a:p>
                      <a:pPr marL="171450" indent="-171450">
                        <a:buFont typeface="Arial" panose="020B0604020202020204" pitchFamily="34" charset="0"/>
                        <a:buChar char="•"/>
                      </a:pPr>
                      <a:r>
                        <a:rPr lang="en-CA" sz="1000" dirty="0"/>
                        <a:t>Technology</a:t>
                      </a:r>
                      <a:r>
                        <a:rPr lang="en-CA" sz="1000" baseline="0" dirty="0"/>
                        <a:t> consumers’ business profiles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Results:</a:t>
                      </a:r>
                    </a:p>
                    <a:p>
                      <a:pPr marL="171450" indent="-171450">
                        <a:buFont typeface="Arial" panose="020B0604020202020204" pitchFamily="34" charset="0"/>
                        <a:buChar char="•"/>
                      </a:pPr>
                      <a:r>
                        <a:rPr lang="en-CA" sz="1000" dirty="0"/>
                        <a:t>Target</a:t>
                      </a:r>
                      <a:r>
                        <a:rPr lang="en-CA" sz="1000" baseline="0" dirty="0"/>
                        <a:t> IT operating model</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4 Results:</a:t>
                      </a:r>
                    </a:p>
                    <a:p>
                      <a:pPr marL="171450" indent="-171450">
                        <a:buFont typeface="Arial" panose="020B0604020202020204" pitchFamily="34" charset="0"/>
                        <a:buChar char="•"/>
                      </a:pPr>
                      <a:r>
                        <a:rPr lang="en-CA" sz="1000" dirty="0"/>
                        <a:t>IT</a:t>
                      </a:r>
                      <a:r>
                        <a:rPr lang="en-CA" sz="1000" baseline="0" dirty="0"/>
                        <a:t> operating model roadmap</a:t>
                      </a:r>
                      <a:endParaRPr lang="en-CA" sz="1000" dirty="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519151"/>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899648"/>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282240" y="4845256"/>
            <a:ext cx="752006" cy="483279"/>
          </a:xfrm>
          <a:prstGeom prst="rect">
            <a:avLst/>
          </a:prstGeom>
          <a:effectLst/>
        </p:spPr>
      </p:pic>
      <p:sp>
        <p:nvSpPr>
          <p:cNvPr id="29" name="Chevron 28"/>
          <p:cNvSpPr/>
          <p:nvPr/>
        </p:nvSpPr>
        <p:spPr>
          <a:xfrm>
            <a:off x="1184232" y="1133477"/>
            <a:ext cx="2218373" cy="6915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Construct the IT services consumer experience maps</a:t>
            </a:r>
            <a:endParaRPr lang="en-US" sz="1400" dirty="0">
              <a:solidFill>
                <a:srgbClr val="FFFFFF"/>
              </a:solidFill>
            </a:endParaRPr>
          </a:p>
        </p:txBody>
      </p:sp>
      <p:sp>
        <p:nvSpPr>
          <p:cNvPr id="39" name="Chevron 38"/>
          <p:cNvSpPr/>
          <p:nvPr/>
        </p:nvSpPr>
        <p:spPr>
          <a:xfrm>
            <a:off x="3122760" y="1133476"/>
            <a:ext cx="2218373" cy="6915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Classify IT service consumers based on business needs</a:t>
            </a:r>
            <a:endParaRPr lang="en-US" sz="1400" dirty="0">
              <a:solidFill>
                <a:srgbClr val="FFFFFF"/>
              </a:solidFill>
            </a:endParaRPr>
          </a:p>
        </p:txBody>
      </p:sp>
      <p:sp>
        <p:nvSpPr>
          <p:cNvPr id="40" name="Chevron 39"/>
          <p:cNvSpPr/>
          <p:nvPr/>
        </p:nvSpPr>
        <p:spPr>
          <a:xfrm>
            <a:off x="5061288" y="1133475"/>
            <a:ext cx="2218373" cy="6915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Determine</a:t>
            </a:r>
            <a:r>
              <a:rPr lang="en-US" sz="1100"/>
              <a:t> the target IT operating model</a:t>
            </a:r>
            <a:endParaRPr lang="en-US" sz="1400" dirty="0">
              <a:solidFill>
                <a:srgbClr val="FFFFFF"/>
              </a:solidFill>
            </a:endParaRPr>
          </a:p>
        </p:txBody>
      </p:sp>
      <p:sp>
        <p:nvSpPr>
          <p:cNvPr id="41" name="Chevron 40"/>
          <p:cNvSpPr/>
          <p:nvPr/>
        </p:nvSpPr>
        <p:spPr>
          <a:xfrm>
            <a:off x="7009246" y="1133475"/>
            <a:ext cx="2072785" cy="6915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Create</a:t>
            </a:r>
            <a:r>
              <a:rPr lang="en-US" sz="1100"/>
              <a:t> a roadmap to develop the target IT operating model</a:t>
            </a:r>
            <a:endParaRPr lang="en-US" sz="1400" dirty="0">
              <a:solidFill>
                <a:srgbClr val="FFFFFF"/>
              </a:solidFill>
            </a:endParaRPr>
          </a:p>
        </p:txBody>
      </p:sp>
      <p:sp>
        <p:nvSpPr>
          <p:cNvPr id="3" name="Title 2"/>
          <p:cNvSpPr>
            <a:spLocks noGrp="1"/>
          </p:cNvSpPr>
          <p:nvPr>
            <p:ph type="title"/>
          </p:nvPr>
        </p:nvSpPr>
        <p:spPr/>
        <p:txBody>
          <a:bodyPr/>
          <a:lstStyle/>
          <a:p>
            <a:r>
              <a:rPr lang="en-US" dirty="0"/>
              <a:t>Optimize the IT Operating Model – blueprint overview </a:t>
            </a:r>
            <a:endParaRPr lang="en-CA" dirty="0"/>
          </a:p>
        </p:txBody>
      </p:sp>
    </p:spTree>
    <p:extLst>
      <p:ext uri="{BB962C8B-B14F-4D97-AF65-F5344CB8AC3E}">
        <p14:creationId xmlns:p14="http://schemas.microsoft.com/office/powerpoint/2010/main" val="2638236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458461202"/>
              </p:ext>
            </p:extLst>
          </p:nvPr>
        </p:nvGraphicFramePr>
        <p:xfrm>
          <a:off x="251519" y="1677686"/>
          <a:ext cx="8625781" cy="4730977"/>
        </p:xfrm>
        <a:graphic>
          <a:graphicData uri="http://schemas.openxmlformats.org/drawingml/2006/table">
            <a:tbl>
              <a:tblPr firstRow="1" bandRow="1">
                <a:tableStyleId>{5C22544A-7EE6-4342-B048-85BDC9FD1C3A}</a:tableStyleId>
              </a:tblPr>
              <a:tblGrid>
                <a:gridCol w="325131">
                  <a:extLst>
                    <a:ext uri="{9D8B030D-6E8A-4147-A177-3AD203B41FA5}">
                      <a16:colId xmlns:a16="http://schemas.microsoft.com/office/drawing/2014/main" val="20000"/>
                    </a:ext>
                  </a:extLst>
                </a:gridCol>
                <a:gridCol w="1660130">
                  <a:extLst>
                    <a:ext uri="{9D8B030D-6E8A-4147-A177-3AD203B41FA5}">
                      <a16:colId xmlns:a16="http://schemas.microsoft.com/office/drawing/2014/main" val="20001"/>
                    </a:ext>
                  </a:extLst>
                </a:gridCol>
                <a:gridCol w="1660130">
                  <a:extLst>
                    <a:ext uri="{9D8B030D-6E8A-4147-A177-3AD203B41FA5}">
                      <a16:colId xmlns:a16="http://schemas.microsoft.com/office/drawing/2014/main" val="20002"/>
                    </a:ext>
                  </a:extLst>
                </a:gridCol>
                <a:gridCol w="1660130">
                  <a:extLst>
                    <a:ext uri="{9D8B030D-6E8A-4147-A177-3AD203B41FA5}">
                      <a16:colId xmlns:a16="http://schemas.microsoft.com/office/drawing/2014/main" val="20003"/>
                    </a:ext>
                  </a:extLst>
                </a:gridCol>
                <a:gridCol w="1660130">
                  <a:extLst>
                    <a:ext uri="{9D8B030D-6E8A-4147-A177-3AD203B41FA5}">
                      <a16:colId xmlns:a16="http://schemas.microsoft.com/office/drawing/2014/main" val="20004"/>
                    </a:ext>
                  </a:extLst>
                </a:gridCol>
                <a:gridCol w="1660130">
                  <a:extLst>
                    <a:ext uri="{9D8B030D-6E8A-4147-A177-3AD203B41FA5}">
                      <a16:colId xmlns:a16="http://schemas.microsoft.com/office/drawing/2014/main" val="20005"/>
                    </a:ext>
                  </a:extLst>
                </a:gridCol>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ctr"/>
                      <a:r>
                        <a:rPr lang="en-CA" sz="1200" b="1" dirty="0">
                          <a:solidFill>
                            <a:schemeClr val="bg1"/>
                          </a:solidFill>
                        </a:rPr>
                        <a:t>Workshop Day 5</a:t>
                      </a: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489B4"/>
                    </a:solidFill>
                  </a:tcPr>
                </a:tc>
                <a:extLst>
                  <a:ext uri="{0D108BD9-81ED-4DB2-BD59-A6C34878D82A}">
                    <a16:rowId xmlns:a16="http://schemas.microsoft.com/office/drawing/2014/main" val="10000"/>
                  </a:ext>
                </a:extLst>
              </a:tr>
              <a:tr h="2858986">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Identify</a:t>
                      </a:r>
                      <a:r>
                        <a:rPr lang="en-CA" sz="1000" b="1" baseline="0" dirty="0">
                          <a:solidFill>
                            <a:schemeClr val="tx1"/>
                          </a:solidFill>
                        </a:rPr>
                        <a:t> organizational</a:t>
                      </a:r>
                      <a:r>
                        <a:rPr lang="en-CA" sz="1000" b="1" dirty="0">
                          <a:solidFill>
                            <a:schemeClr val="tx1"/>
                          </a:solidFill>
                        </a:rPr>
                        <a:t> strategy and technology consumer groups</a:t>
                      </a:r>
                    </a:p>
                    <a:p>
                      <a:pPr marL="216000" indent="-457200">
                        <a:spcAft>
                          <a:spcPts val="0"/>
                        </a:spcAft>
                      </a:pPr>
                      <a:endParaRPr lang="en-CA" sz="1000" b="1" dirty="0">
                        <a:solidFill>
                          <a:schemeClr val="tx1"/>
                        </a:solidFill>
                      </a:endParaRPr>
                    </a:p>
                    <a:p>
                      <a:pPr marL="216000" indent="-457200">
                        <a:spcAft>
                          <a:spcPts val="0"/>
                        </a:spcAft>
                      </a:pPr>
                      <a:r>
                        <a:rPr lang="en-CA" sz="1000" b="1" dirty="0">
                          <a:solidFill>
                            <a:schemeClr val="tx1"/>
                          </a:solidFill>
                        </a:rPr>
                        <a:t>1.1 </a:t>
                      </a:r>
                      <a:r>
                        <a:rPr lang="en-CA" sz="1000" b="0" dirty="0">
                          <a:solidFill>
                            <a:schemeClr val="tx1"/>
                          </a:solidFill>
                        </a:rPr>
                        <a:t>Review business and  IT strategy.</a:t>
                      </a:r>
                    </a:p>
                    <a:p>
                      <a:pPr marL="216000" indent="-457200">
                        <a:spcAft>
                          <a:spcPts val="0"/>
                        </a:spcAft>
                      </a:pPr>
                      <a:r>
                        <a:rPr lang="en-CA" sz="1000" b="1" dirty="0">
                          <a:solidFill>
                            <a:schemeClr val="tx1"/>
                          </a:solidFill>
                        </a:rPr>
                        <a:t>1.2</a:t>
                      </a:r>
                      <a:r>
                        <a:rPr lang="en-CA" sz="1000" b="0" baseline="0" dirty="0">
                          <a:solidFill>
                            <a:schemeClr val="tx1"/>
                          </a:solidFill>
                        </a:rPr>
                        <a:t> Identify implications for the IT operating model.</a:t>
                      </a:r>
                      <a:endParaRPr lang="en-CA" sz="1000" b="0" dirty="0">
                        <a:solidFill>
                          <a:schemeClr val="tx1"/>
                        </a:solidFill>
                      </a:endParaRPr>
                    </a:p>
                    <a:p>
                      <a:pPr marL="216000" indent="-457200">
                        <a:spcAft>
                          <a:spcPts val="0"/>
                        </a:spcAft>
                      </a:pPr>
                      <a:r>
                        <a:rPr lang="en-CA" sz="1000" b="1" dirty="0">
                          <a:solidFill>
                            <a:schemeClr val="tx1"/>
                          </a:solidFill>
                        </a:rPr>
                        <a:t>1.3 </a:t>
                      </a:r>
                      <a:r>
                        <a:rPr lang="en-CA" sz="1000" b="0" dirty="0">
                          <a:solidFill>
                            <a:schemeClr val="tx1"/>
                          </a:solidFill>
                        </a:rPr>
                        <a:t>Identify</a:t>
                      </a:r>
                      <a:r>
                        <a:rPr lang="en-CA" sz="1000" b="0" baseline="0" dirty="0">
                          <a:solidFill>
                            <a:schemeClr val="tx1"/>
                          </a:solidFill>
                        </a:rPr>
                        <a:t> internal technology consumer groups.</a:t>
                      </a:r>
                      <a:endParaRPr lang="en-CA" sz="1000" b="0" dirty="0">
                        <a:solidFill>
                          <a:schemeClr val="tx1"/>
                        </a:solidFill>
                      </a:endParaRPr>
                    </a:p>
                    <a:p>
                      <a:pPr marL="216000" indent="-457200">
                        <a:spcAft>
                          <a:spcPts val="0"/>
                        </a:spcAft>
                      </a:pPr>
                      <a:r>
                        <a:rPr lang="en-CA" sz="1000" b="1" dirty="0">
                          <a:solidFill>
                            <a:schemeClr val="tx1"/>
                          </a:solidFill>
                        </a:rPr>
                        <a:t>1.4 </a:t>
                      </a:r>
                      <a:r>
                        <a:rPr lang="en-CA" sz="1000" b="0" dirty="0">
                          <a:solidFill>
                            <a:schemeClr val="tx1"/>
                          </a:solidFill>
                        </a:rPr>
                        <a:t>Identify</a:t>
                      </a:r>
                      <a:r>
                        <a:rPr lang="en-CA" sz="1000" b="0" baseline="0" dirty="0">
                          <a:solidFill>
                            <a:schemeClr val="tx1"/>
                          </a:solidFill>
                        </a:rPr>
                        <a:t> external technology consumer groups</a:t>
                      </a:r>
                      <a:r>
                        <a:rPr lang="en-CA" sz="1000" b="0" dirty="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0"/>
                        </a:spcAft>
                      </a:pPr>
                      <a:r>
                        <a:rPr lang="en-CA" sz="1000" b="1" dirty="0">
                          <a:solidFill>
                            <a:schemeClr val="tx1"/>
                          </a:solidFill>
                        </a:rPr>
                        <a:t>Map the consumer experience and identify consumption patterns</a:t>
                      </a:r>
                    </a:p>
                    <a:p>
                      <a:pPr algn="ctr">
                        <a:spcAft>
                          <a:spcPts val="0"/>
                        </a:spcAft>
                      </a:pPr>
                      <a:r>
                        <a:rPr lang="en-CA" sz="1000" b="1" baseline="0" dirty="0">
                          <a:solidFill>
                            <a:schemeClr val="tx1"/>
                          </a:solidFill>
                        </a:rPr>
                        <a:t>(Consumer Group 1)</a:t>
                      </a:r>
                    </a:p>
                    <a:p>
                      <a:pPr marL="216000" indent="-457200">
                        <a:spcAft>
                          <a:spcPts val="0"/>
                        </a:spcAft>
                      </a:pPr>
                      <a:endParaRPr lang="en-CA" sz="1000" b="1" dirty="0">
                        <a:solidFill>
                          <a:schemeClr val="tx1"/>
                        </a:solidFill>
                      </a:endParaRPr>
                    </a:p>
                    <a:p>
                      <a:pPr marL="216000" indent="-457200">
                        <a:spcAft>
                          <a:spcPts val="0"/>
                        </a:spcAft>
                      </a:pPr>
                      <a:r>
                        <a:rPr lang="en-CA" sz="1000" b="1" dirty="0">
                          <a:solidFill>
                            <a:schemeClr val="tx1"/>
                          </a:solidFill>
                        </a:rPr>
                        <a:t>2.1</a:t>
                      </a:r>
                      <a:r>
                        <a:rPr lang="en-CA" sz="1000" b="0" dirty="0">
                          <a:solidFill>
                            <a:schemeClr val="tx1"/>
                          </a:solidFill>
                        </a:rPr>
                        <a:t> Identify interview candidates for the</a:t>
                      </a:r>
                      <a:r>
                        <a:rPr lang="en-CA" sz="1000" b="0" baseline="0" dirty="0">
                          <a:solidFill>
                            <a:schemeClr val="tx1"/>
                          </a:solidFill>
                        </a:rPr>
                        <a:t> consumer groups.</a:t>
                      </a:r>
                    </a:p>
                    <a:p>
                      <a:pPr marL="216000" indent="-457200">
                        <a:spcAft>
                          <a:spcPts val="0"/>
                        </a:spcAft>
                      </a:pPr>
                      <a:r>
                        <a:rPr lang="en-CA" sz="1000" b="1" dirty="0">
                          <a:solidFill>
                            <a:schemeClr val="tx1"/>
                          </a:solidFill>
                        </a:rPr>
                        <a:t>2.2</a:t>
                      </a:r>
                      <a:r>
                        <a:rPr lang="en-CA" sz="1000" b="0" dirty="0">
                          <a:solidFill>
                            <a:schemeClr val="tx1"/>
                          </a:solidFill>
                        </a:rPr>
                        <a:t> Complete</a:t>
                      </a:r>
                      <a:r>
                        <a:rPr lang="en-CA" sz="1000" b="0" baseline="0" dirty="0">
                          <a:solidFill>
                            <a:schemeClr val="tx1"/>
                          </a:solidFill>
                        </a:rPr>
                        <a:t> consumer group questionnaire</a:t>
                      </a:r>
                      <a:r>
                        <a:rPr lang="en-CA" sz="1000" b="0" dirty="0">
                          <a:solidFill>
                            <a:schemeClr val="tx1"/>
                          </a:solidFill>
                        </a:rPr>
                        <a:t>.</a:t>
                      </a:r>
                    </a:p>
                    <a:p>
                      <a:pPr marL="216000" indent="-457200">
                        <a:spcAft>
                          <a:spcPts val="0"/>
                        </a:spcAft>
                      </a:pPr>
                      <a:r>
                        <a:rPr lang="en-CA" sz="1000" b="1" dirty="0">
                          <a:solidFill>
                            <a:schemeClr val="tx1"/>
                          </a:solidFill>
                        </a:rPr>
                        <a:t>2.3</a:t>
                      </a:r>
                      <a:r>
                        <a:rPr lang="en-CA" sz="1000" b="0" dirty="0">
                          <a:solidFill>
                            <a:schemeClr val="tx1"/>
                          </a:solidFill>
                        </a:rPr>
                        <a:t> Complete</a:t>
                      </a:r>
                      <a:r>
                        <a:rPr lang="en-CA" sz="1000" b="0" baseline="0" dirty="0">
                          <a:solidFill>
                            <a:schemeClr val="tx1"/>
                          </a:solidFill>
                        </a:rPr>
                        <a:t> consumer experience map.</a:t>
                      </a:r>
                      <a:endParaRPr lang="en-CA" sz="1000" b="0" dirty="0">
                        <a:solidFill>
                          <a:schemeClr val="tx1"/>
                        </a:solidFill>
                      </a:endParaRPr>
                    </a:p>
                    <a:p>
                      <a:pPr marL="216000" indent="-457200">
                        <a:spcAft>
                          <a:spcPts val="0"/>
                        </a:spcAft>
                      </a:pPr>
                      <a:r>
                        <a:rPr lang="en-CA" sz="1000" b="1" dirty="0">
                          <a:solidFill>
                            <a:schemeClr val="tx1"/>
                          </a:solidFill>
                        </a:rPr>
                        <a:t>2.4</a:t>
                      </a:r>
                      <a:r>
                        <a:rPr lang="en-CA" sz="1000" b="0" dirty="0">
                          <a:solidFill>
                            <a:schemeClr val="tx1"/>
                          </a:solidFill>
                        </a:rPr>
                        <a:t> Classify the consumer group into a business profile.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Map the consumer experience</a:t>
                      </a:r>
                      <a:r>
                        <a:rPr lang="en-CA" sz="1000" b="1" baseline="0" dirty="0">
                          <a:solidFill>
                            <a:schemeClr val="tx1"/>
                          </a:solidFill>
                        </a:rPr>
                        <a:t> and identify consumption patterns (Consumer Group 2)</a:t>
                      </a:r>
                      <a:endParaRPr lang="en-CA" sz="1000" b="1" dirty="0">
                        <a:solidFill>
                          <a:schemeClr val="tx1"/>
                        </a:solidFill>
                      </a:endParaRPr>
                    </a:p>
                    <a:p>
                      <a:pPr marL="216000" indent="-457200">
                        <a:spcAft>
                          <a:spcPts val="0"/>
                        </a:spcAft>
                      </a:pPr>
                      <a:r>
                        <a:rPr lang="en-CA" sz="1000" b="1" dirty="0">
                          <a:solidFill>
                            <a:schemeClr val="tx1"/>
                          </a:solidFill>
                        </a:rPr>
                        <a:t>3.1 </a:t>
                      </a:r>
                      <a:r>
                        <a:rPr lang="en-CA" sz="1000" b="0" dirty="0">
                          <a:solidFill>
                            <a:schemeClr val="tx1"/>
                          </a:solidFill>
                        </a:rPr>
                        <a:t>Continue</a:t>
                      </a:r>
                      <a:r>
                        <a:rPr lang="en-CA" sz="1000" b="0" baseline="0" dirty="0">
                          <a:solidFill>
                            <a:schemeClr val="tx1"/>
                          </a:solidFill>
                        </a:rPr>
                        <a:t> interviews for consumer groups</a:t>
                      </a:r>
                      <a:r>
                        <a:rPr lang="en-CA" sz="1000" b="0" dirty="0">
                          <a:solidFill>
                            <a:schemeClr val="tx1"/>
                          </a:solidFill>
                        </a:rPr>
                        <a:t>. </a:t>
                      </a:r>
                    </a:p>
                    <a:p>
                      <a:pPr marL="216000" indent="-457200">
                        <a:spcAft>
                          <a:spcPts val="0"/>
                        </a:spcAft>
                      </a:pPr>
                      <a:r>
                        <a:rPr lang="en-CA" sz="1000" b="1" dirty="0">
                          <a:solidFill>
                            <a:schemeClr val="tx1"/>
                          </a:solidFill>
                        </a:rPr>
                        <a:t>3.2 </a:t>
                      </a:r>
                      <a:r>
                        <a:rPr lang="en-CA" sz="1000" b="0" dirty="0">
                          <a:solidFill>
                            <a:schemeClr val="tx1"/>
                          </a:solidFill>
                        </a:rPr>
                        <a:t>Complete consumer experience</a:t>
                      </a:r>
                      <a:r>
                        <a:rPr lang="en-CA" sz="1000" b="0" baseline="0" dirty="0">
                          <a:solidFill>
                            <a:schemeClr val="tx1"/>
                          </a:solidFill>
                        </a:rPr>
                        <a:t> map.</a:t>
                      </a:r>
                      <a:endParaRPr lang="en-CA" sz="1000" b="0" dirty="0">
                        <a:solidFill>
                          <a:schemeClr val="tx1"/>
                        </a:solidFill>
                      </a:endParaRPr>
                    </a:p>
                    <a:p>
                      <a:pPr marL="216000" indent="-457200">
                        <a:spcAft>
                          <a:spcPts val="0"/>
                        </a:spcAft>
                      </a:pPr>
                      <a:r>
                        <a:rPr lang="en-CA" sz="1000" b="1" dirty="0">
                          <a:solidFill>
                            <a:schemeClr val="tx1"/>
                          </a:solidFill>
                        </a:rPr>
                        <a:t>3.3</a:t>
                      </a:r>
                      <a:r>
                        <a:rPr lang="en-CA" sz="1000" b="0" dirty="0">
                          <a:solidFill>
                            <a:schemeClr val="tx1"/>
                          </a:solidFill>
                        </a:rPr>
                        <a:t> Classify</a:t>
                      </a:r>
                      <a:r>
                        <a:rPr lang="en-CA" sz="1000" b="0" baseline="0" dirty="0">
                          <a:solidFill>
                            <a:schemeClr val="tx1"/>
                          </a:solidFill>
                        </a:rPr>
                        <a:t> the consumer group into a business profile</a:t>
                      </a:r>
                      <a:r>
                        <a:rPr lang="en-CA" sz="1000" b="0" dirty="0">
                          <a:solidFill>
                            <a:schemeClr val="tx1"/>
                          </a:solidFill>
                        </a:rPr>
                        <a:t>.</a:t>
                      </a:r>
                    </a:p>
                    <a:p>
                      <a:pPr marL="216000" indent="-457200">
                        <a:spcAft>
                          <a:spcPts val="0"/>
                        </a:spcAft>
                      </a:pPr>
                      <a:r>
                        <a:rPr lang="en-CA" sz="1000" b="1" dirty="0">
                          <a:solidFill>
                            <a:schemeClr val="tx1"/>
                          </a:solidFill>
                        </a:rPr>
                        <a:t>3.4</a:t>
                      </a:r>
                      <a:r>
                        <a:rPr lang="en-CA" sz="1000" b="0" baseline="0" dirty="0">
                          <a:solidFill>
                            <a:schemeClr val="tx1"/>
                          </a:solidFill>
                        </a:rPr>
                        <a:t> Aggregate the consumption patterns for each business profile and document implications.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Create the target</a:t>
                      </a:r>
                      <a:r>
                        <a:rPr lang="en-CA" sz="1000" b="1" baseline="0" dirty="0">
                          <a:solidFill>
                            <a:schemeClr val="tx1"/>
                          </a:solidFill>
                        </a:rPr>
                        <a:t> IT operating model</a:t>
                      </a:r>
                      <a:endParaRPr lang="en-CA" sz="1000" b="1" dirty="0">
                        <a:solidFill>
                          <a:schemeClr val="tx1"/>
                        </a:solidFill>
                      </a:endParaRPr>
                    </a:p>
                    <a:p>
                      <a:pPr marL="216000" indent="-457200">
                        <a:spcAft>
                          <a:spcPts val="0"/>
                        </a:spcAft>
                      </a:pPr>
                      <a:endParaRPr lang="en-CA" sz="1000" b="1" dirty="0">
                        <a:solidFill>
                          <a:schemeClr val="tx1"/>
                        </a:solidFill>
                      </a:endParaRPr>
                    </a:p>
                    <a:p>
                      <a:pPr marL="216000" indent="-457200">
                        <a:spcAft>
                          <a:spcPts val="0"/>
                        </a:spcAft>
                      </a:pPr>
                      <a:endParaRPr lang="en-CA" sz="1000" b="1" dirty="0">
                        <a:solidFill>
                          <a:schemeClr val="tx1"/>
                        </a:solidFill>
                      </a:endParaRPr>
                    </a:p>
                    <a:p>
                      <a:pPr marL="216000" indent="-457200">
                        <a:spcAft>
                          <a:spcPts val="0"/>
                        </a:spcAft>
                      </a:pPr>
                      <a:r>
                        <a:rPr lang="en-CA" sz="1000" b="1" dirty="0">
                          <a:solidFill>
                            <a:schemeClr val="tx1"/>
                          </a:solidFill>
                        </a:rPr>
                        <a:t>4.1 </a:t>
                      </a:r>
                      <a:r>
                        <a:rPr lang="en-CA" sz="1000" b="0" dirty="0">
                          <a:solidFill>
                            <a:schemeClr val="tx1"/>
                          </a:solidFill>
                        </a:rPr>
                        <a:t>Determine</a:t>
                      </a:r>
                      <a:r>
                        <a:rPr lang="en-CA" sz="1000" b="0" baseline="0" dirty="0">
                          <a:solidFill>
                            <a:schemeClr val="tx1"/>
                          </a:solidFill>
                        </a:rPr>
                        <a:t> the approach to IT governance.</a:t>
                      </a:r>
                      <a:endParaRPr lang="en-CA" sz="1000" b="0" dirty="0">
                        <a:solidFill>
                          <a:schemeClr val="tx1"/>
                        </a:solidFill>
                      </a:endParaRPr>
                    </a:p>
                    <a:p>
                      <a:pPr marL="216000" indent="-457200">
                        <a:spcAft>
                          <a:spcPts val="0"/>
                        </a:spcAft>
                      </a:pPr>
                      <a:r>
                        <a:rPr lang="en-CA" sz="1000" b="1" dirty="0">
                          <a:solidFill>
                            <a:schemeClr val="tx1"/>
                          </a:solidFill>
                        </a:rPr>
                        <a:t>4.2</a:t>
                      </a:r>
                      <a:r>
                        <a:rPr lang="en-CA" sz="1000" b="0" dirty="0">
                          <a:solidFill>
                            <a:schemeClr val="tx1"/>
                          </a:solidFill>
                        </a:rPr>
                        <a:t> Select</a:t>
                      </a:r>
                      <a:r>
                        <a:rPr lang="en-CA" sz="1000" b="0" baseline="0" dirty="0">
                          <a:solidFill>
                            <a:schemeClr val="tx1"/>
                          </a:solidFill>
                        </a:rPr>
                        <a:t> the optimal mix of sourcing models.</a:t>
                      </a:r>
                      <a:endParaRPr lang="en-CA" sz="1000" b="0" dirty="0">
                        <a:solidFill>
                          <a:schemeClr val="tx1"/>
                        </a:solidFill>
                      </a:endParaRPr>
                    </a:p>
                    <a:p>
                      <a:pPr marL="216000" indent="-457200">
                        <a:spcAft>
                          <a:spcPts val="0"/>
                        </a:spcAft>
                      </a:pPr>
                      <a:r>
                        <a:rPr lang="en-CA" sz="1000" b="1" dirty="0">
                          <a:solidFill>
                            <a:schemeClr val="tx1"/>
                          </a:solidFill>
                        </a:rPr>
                        <a:t>4.3</a:t>
                      </a:r>
                      <a:r>
                        <a:rPr lang="en-CA" sz="1000" b="0" dirty="0">
                          <a:solidFill>
                            <a:schemeClr val="tx1"/>
                          </a:solidFill>
                        </a:rPr>
                        <a:t> Customize</a:t>
                      </a:r>
                      <a:r>
                        <a:rPr lang="en-CA" sz="1000" b="0" baseline="0" dirty="0">
                          <a:solidFill>
                            <a:schemeClr val="tx1"/>
                          </a:solidFill>
                        </a:rPr>
                        <a:t> the approach to process implementation.</a:t>
                      </a:r>
                      <a:endParaRPr lang="en-CA" sz="1000" b="0" dirty="0">
                        <a:solidFill>
                          <a:schemeClr val="tx1"/>
                        </a:solidFill>
                      </a:endParaRPr>
                    </a:p>
                    <a:p>
                      <a:pPr marL="216000" indent="-457200">
                        <a:spcAft>
                          <a:spcPts val="0"/>
                        </a:spcAft>
                      </a:pPr>
                      <a:r>
                        <a:rPr lang="en-CA" sz="1000" b="1" dirty="0">
                          <a:solidFill>
                            <a:schemeClr val="tx1"/>
                          </a:solidFill>
                        </a:rPr>
                        <a:t>4.4</a:t>
                      </a:r>
                      <a:r>
                        <a:rPr lang="en-CA" sz="1000" b="0" dirty="0">
                          <a:solidFill>
                            <a:schemeClr val="tx1"/>
                          </a:solidFill>
                        </a:rPr>
                        <a:t> Identify</a:t>
                      </a:r>
                      <a:r>
                        <a:rPr lang="en-CA" sz="1000" b="0" baseline="0" dirty="0">
                          <a:solidFill>
                            <a:schemeClr val="tx1"/>
                          </a:solidFill>
                        </a:rPr>
                        <a:t> the target organizational structure.</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Build</a:t>
                      </a:r>
                      <a:r>
                        <a:rPr lang="en-CA" sz="1000" b="1" baseline="0" dirty="0">
                          <a:solidFill>
                            <a:schemeClr val="tx1"/>
                          </a:solidFill>
                        </a:rPr>
                        <a:t> a roadmap and create initiatives to reach the target</a:t>
                      </a:r>
                    </a:p>
                    <a:p>
                      <a:pPr marL="216000" indent="-457200">
                        <a:spcAft>
                          <a:spcPts val="0"/>
                        </a:spcAft>
                      </a:pPr>
                      <a:endParaRPr lang="en-CA" sz="1000" b="1" dirty="0">
                        <a:solidFill>
                          <a:schemeClr val="tx1"/>
                        </a:solidFill>
                      </a:endParaRPr>
                    </a:p>
                    <a:p>
                      <a:pPr marL="216000" indent="-457200">
                        <a:spcAft>
                          <a:spcPts val="0"/>
                        </a:spcAft>
                      </a:pPr>
                      <a:r>
                        <a:rPr lang="en-CA" sz="1000" b="1" dirty="0">
                          <a:solidFill>
                            <a:schemeClr val="tx1"/>
                          </a:solidFill>
                        </a:rPr>
                        <a:t>5.1 </a:t>
                      </a:r>
                      <a:r>
                        <a:rPr lang="en-CA" sz="1000" b="0" dirty="0">
                          <a:solidFill>
                            <a:schemeClr val="tx1"/>
                          </a:solidFill>
                        </a:rPr>
                        <a:t>Identify initiatives to reach the target IT operating</a:t>
                      </a:r>
                      <a:r>
                        <a:rPr lang="en-CA" sz="1000" b="0" baseline="0" dirty="0">
                          <a:solidFill>
                            <a:schemeClr val="tx1"/>
                          </a:solidFill>
                        </a:rPr>
                        <a:t> model</a:t>
                      </a:r>
                      <a:r>
                        <a:rPr lang="en-CA" sz="1000" b="0" dirty="0">
                          <a:solidFill>
                            <a:schemeClr val="tx1"/>
                          </a:solidFill>
                        </a:rPr>
                        <a:t>.</a:t>
                      </a:r>
                    </a:p>
                    <a:p>
                      <a:pPr marL="216000" indent="-457200">
                        <a:spcAft>
                          <a:spcPts val="0"/>
                        </a:spcAft>
                      </a:pPr>
                      <a:r>
                        <a:rPr lang="en-CA" sz="1000" b="1" dirty="0">
                          <a:solidFill>
                            <a:schemeClr val="tx1"/>
                          </a:solidFill>
                        </a:rPr>
                        <a:t>5.2</a:t>
                      </a:r>
                      <a:r>
                        <a:rPr lang="en-CA" sz="1000" b="0" dirty="0">
                          <a:solidFill>
                            <a:schemeClr val="tx1"/>
                          </a:solidFill>
                        </a:rPr>
                        <a:t> Create</a:t>
                      </a:r>
                      <a:r>
                        <a:rPr lang="en-CA" sz="1000" b="0" baseline="0" dirty="0">
                          <a:solidFill>
                            <a:schemeClr val="tx1"/>
                          </a:solidFill>
                        </a:rPr>
                        <a:t> initiative profiles to assess initiative quality</a:t>
                      </a:r>
                      <a:r>
                        <a:rPr lang="en-CA" sz="1000" b="0" dirty="0">
                          <a:solidFill>
                            <a:schemeClr val="tx1"/>
                          </a:solidFill>
                        </a:rPr>
                        <a:t>.</a:t>
                      </a:r>
                    </a:p>
                    <a:p>
                      <a:pPr marL="216000" indent="-457200">
                        <a:spcAft>
                          <a:spcPts val="0"/>
                        </a:spcAft>
                      </a:pPr>
                      <a:r>
                        <a:rPr lang="en-CA" sz="1000" b="1" dirty="0">
                          <a:solidFill>
                            <a:schemeClr val="tx1"/>
                          </a:solidFill>
                        </a:rPr>
                        <a:t>5.3</a:t>
                      </a:r>
                      <a:r>
                        <a:rPr lang="en-CA" sz="1000" b="0" dirty="0">
                          <a:solidFill>
                            <a:schemeClr val="tx1"/>
                          </a:solidFill>
                        </a:rPr>
                        <a:t> Prioritize</a:t>
                      </a:r>
                      <a:r>
                        <a:rPr lang="en-CA" sz="1000" b="0" baseline="0" dirty="0">
                          <a:solidFill>
                            <a:schemeClr val="tx1"/>
                          </a:solidFill>
                        </a:rPr>
                        <a:t> initiatives based on business conditions</a:t>
                      </a:r>
                      <a:r>
                        <a:rPr lang="en-CA" sz="1000" b="0" dirty="0">
                          <a:solidFill>
                            <a:schemeClr val="tx1"/>
                          </a:solidFill>
                        </a:rPr>
                        <a:t>.</a:t>
                      </a:r>
                    </a:p>
                    <a:p>
                      <a:pPr marL="216000" indent="-457200">
                        <a:spcAft>
                          <a:spcPts val="0"/>
                        </a:spcAft>
                      </a:pPr>
                      <a:r>
                        <a:rPr lang="en-CA" sz="1000" b="1" dirty="0">
                          <a:solidFill>
                            <a:schemeClr val="tx1"/>
                          </a:solidFill>
                        </a:rPr>
                        <a:t>5.4</a:t>
                      </a:r>
                      <a:r>
                        <a:rPr lang="en-CA" sz="1000" b="0" dirty="0">
                          <a:solidFill>
                            <a:schemeClr val="tx1"/>
                          </a:solidFill>
                        </a:rPr>
                        <a:t> Create</a:t>
                      </a:r>
                      <a:r>
                        <a:rPr lang="en-CA" sz="1000" b="0" baseline="0" dirty="0">
                          <a:solidFill>
                            <a:schemeClr val="tx1"/>
                          </a:solidFill>
                        </a:rPr>
                        <a:t> a roadmap to communicate initiative execution. </a:t>
                      </a:r>
                      <a:r>
                        <a:rPr lang="en-CA" sz="1000" b="0" dirty="0">
                          <a:solidFill>
                            <a:schemeClr val="tx1"/>
                          </a:solidFill>
                        </a:rPr>
                        <a:t>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584000">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Implications for the IT operating model</a:t>
                      </a:r>
                    </a:p>
                    <a:p>
                      <a:pPr marL="228600" indent="-228600">
                        <a:spcAft>
                          <a:spcPts val="0"/>
                        </a:spcAft>
                        <a:buClrTx/>
                        <a:buFont typeface="+mj-lt"/>
                        <a:buAutoNum type="arabicPeriod"/>
                      </a:pPr>
                      <a:r>
                        <a:rPr lang="en-CA" sz="1000" b="0" i="0" baseline="0" dirty="0">
                          <a:solidFill>
                            <a:schemeClr val="tx1"/>
                          </a:solidFill>
                        </a:rPr>
                        <a:t>List of internal and external technology service consumer groups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Consumer experience map for group one</a:t>
                      </a:r>
                    </a:p>
                    <a:p>
                      <a:pPr marL="144000" indent="-144000">
                        <a:spcAft>
                          <a:spcPts val="0"/>
                        </a:spcAft>
                        <a:buClrTx/>
                        <a:buFont typeface="+mj-lt"/>
                        <a:buAutoNum type="arabicPeriod"/>
                      </a:pPr>
                      <a:r>
                        <a:rPr lang="en-CA" sz="1000" b="0" baseline="0" dirty="0">
                          <a:solidFill>
                            <a:schemeClr val="tx1"/>
                          </a:solidFill>
                        </a:rPr>
                        <a:t>Business profile classification</a:t>
                      </a:r>
                    </a:p>
                    <a:p>
                      <a:pPr marL="0" indent="0">
                        <a:spcAft>
                          <a:spcPts val="0"/>
                        </a:spcAft>
                        <a:buClrTx/>
                        <a:buFont typeface="+mj-lt"/>
                        <a:buNone/>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a:solidFill>
                            <a:schemeClr val="tx1"/>
                          </a:solidFill>
                        </a:rPr>
                        <a:t>Consumer experience for group two</a:t>
                      </a:r>
                    </a:p>
                    <a:p>
                      <a:pPr marL="144000" indent="-144000">
                        <a:spcAft>
                          <a:spcPts val="0"/>
                        </a:spcAft>
                        <a:buClrTx/>
                        <a:buFont typeface="+mj-lt"/>
                        <a:buAutoNum type="arabicPeriod"/>
                      </a:pPr>
                      <a:r>
                        <a:rPr lang="en-CA" sz="1000" b="0" baseline="0" dirty="0">
                          <a:solidFill>
                            <a:schemeClr val="tx1"/>
                          </a:solidFill>
                        </a:rPr>
                        <a:t>Business profile classification</a:t>
                      </a:r>
                    </a:p>
                    <a:p>
                      <a:pPr marL="144000" indent="-144000">
                        <a:spcAft>
                          <a:spcPts val="0"/>
                        </a:spcAft>
                        <a:buClrTx/>
                        <a:buFont typeface="+mj-lt"/>
                        <a:buAutoNum type="arabicPeriod"/>
                      </a:pPr>
                      <a:r>
                        <a:rPr lang="en-CA" sz="1000" b="0" baseline="0" dirty="0">
                          <a:solidFill>
                            <a:schemeClr val="tx1"/>
                          </a:solidFill>
                        </a:rPr>
                        <a:t>Aggregated consumption patterns</a:t>
                      </a:r>
                    </a:p>
                    <a:p>
                      <a:pPr marL="144000" indent="-144000">
                        <a:spcAft>
                          <a:spcPts val="0"/>
                        </a:spcAft>
                        <a:buClrTx/>
                        <a:buFont typeface="+mj-lt"/>
                        <a:buAutoNum type="arabicPeriod"/>
                      </a:pPr>
                      <a:r>
                        <a:rPr lang="en-CA" sz="1000" b="0" baseline="0" dirty="0">
                          <a:solidFill>
                            <a:schemeClr val="tx1"/>
                          </a:solidFill>
                        </a:rPr>
                        <a:t>Implications for consumption patterns</a:t>
                      </a:r>
                    </a:p>
                    <a:p>
                      <a:pPr marL="144000" indent="-144000">
                        <a:spcAft>
                          <a:spcPts val="0"/>
                        </a:spcAft>
                        <a:buClrTx/>
                        <a:buFont typeface="+mj-lt"/>
                        <a:buAutoNum type="arabicPeriod"/>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Target IT Operating Model </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a:solidFill>
                            <a:schemeClr val="tx1"/>
                          </a:solidFill>
                        </a:rPr>
                        <a:t>Initiative</a:t>
                      </a:r>
                      <a:r>
                        <a:rPr lang="en-CA" sz="1000" b="0" baseline="0" dirty="0">
                          <a:solidFill>
                            <a:schemeClr val="tx1"/>
                          </a:solidFill>
                        </a:rPr>
                        <a:t> profiles </a:t>
                      </a:r>
                    </a:p>
                    <a:p>
                      <a:pPr marL="144000" indent="-144000">
                        <a:spcAft>
                          <a:spcPts val="0"/>
                        </a:spcAft>
                        <a:buClrTx/>
                        <a:buFont typeface="+mj-lt"/>
                        <a:buAutoNum type="arabicPeriod"/>
                      </a:pPr>
                      <a:r>
                        <a:rPr lang="en-CA" sz="1000" b="0" dirty="0">
                          <a:solidFill>
                            <a:schemeClr val="tx1"/>
                          </a:solidFill>
                        </a:rPr>
                        <a:t>Sunshine diagram </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347442"/>
            <a:ext cx="6589368" cy="2895664"/>
          </a:xfrm>
          <a:prstGeom prst="rect">
            <a:avLst/>
          </a:prstGeom>
        </p:spPr>
        <p:txBody>
          <a:bodyPr wrap="square" rtlCol="0" anchor="t">
            <a:spAutoFit/>
          </a:bodyPr>
          <a:lstStyle/>
          <a:p>
            <a:pPr>
              <a:spcAft>
                <a:spcPts val="500"/>
              </a:spcAft>
            </a:pPr>
            <a:r>
              <a:rPr lang="en-CA" sz="2000" i="1" dirty="0">
                <a:solidFill>
                  <a:schemeClr val="bg1"/>
                </a:solidFill>
                <a:latin typeface="+mj-lt"/>
              </a:rPr>
              <a:t>The IT operating model is not a static entity and it should evolve according to changing business needs. However, business needs are very diverse and groups consume technology in different patterns. The IT operating model needs to support and enable multiple groups of technology service consumers, while continuously adapting to changing business conditions and needs.</a:t>
            </a:r>
            <a:r>
              <a:rPr lang="en-CA" sz="1400" i="1" dirty="0">
                <a:solidFill>
                  <a:schemeClr val="bg1"/>
                </a:solidFill>
                <a:latin typeface="+mj-lt"/>
              </a:rPr>
              <a:t> </a:t>
            </a:r>
            <a:endParaRPr lang="en-CA" sz="2000" i="1" dirty="0">
              <a:solidFill>
                <a:schemeClr val="bg1"/>
              </a:solidFill>
              <a:latin typeface="+mj-lt"/>
            </a:endParaRPr>
          </a:p>
          <a:p>
            <a:pPr>
              <a:spcAft>
                <a:spcPts val="500"/>
              </a:spcAft>
            </a:pPr>
            <a:endParaRPr lang="en-CA" sz="1600" i="1" dirty="0">
              <a:solidFill>
                <a:schemeClr val="bg1"/>
              </a:solidFill>
              <a:latin typeface="+mj-lt"/>
            </a:endParaRPr>
          </a:p>
        </p:txBody>
      </p:sp>
      <p:sp>
        <p:nvSpPr>
          <p:cNvPr id="3" name="TextBox 2"/>
          <p:cNvSpPr txBox="1"/>
          <p:nvPr/>
        </p:nvSpPr>
        <p:spPr>
          <a:xfrm>
            <a:off x="3203042" y="5102931"/>
            <a:ext cx="4460917" cy="738664"/>
          </a:xfrm>
          <a:prstGeom prst="rect">
            <a:avLst/>
          </a:prstGeom>
        </p:spPr>
        <p:txBody>
          <a:bodyPr wrap="square" rtlCol="0">
            <a:spAutoFit/>
          </a:bodyPr>
          <a:lstStyle/>
          <a:p>
            <a:pPr algn="r"/>
            <a:r>
              <a:rPr lang="en-CA" sz="1400" b="1" i="1">
                <a:solidFill>
                  <a:schemeClr val="bg1"/>
                </a:solidFill>
              </a:rPr>
              <a:t>Gopi Bheemavarapu, </a:t>
            </a:r>
            <a:endParaRPr lang="en-CA" sz="1400" b="1" i="1" dirty="0">
              <a:solidFill>
                <a:schemeClr val="bg1"/>
              </a:solidFill>
            </a:endParaRPr>
          </a:p>
          <a:p>
            <a:pPr algn="r"/>
            <a:r>
              <a:rPr lang="en-CA" sz="1400" i="1">
                <a:solidFill>
                  <a:schemeClr val="bg1"/>
                </a:solidFill>
              </a:rPr>
              <a:t>Senior Manager, </a:t>
            </a:r>
            <a:r>
              <a:rPr lang="en-CA" sz="1400" i="1" dirty="0">
                <a:solidFill>
                  <a:schemeClr val="bg1"/>
                </a:solidFill>
              </a:rPr>
              <a:t>CIO</a:t>
            </a:r>
            <a:r>
              <a:rPr lang="en-CA" sz="1400" i="1">
                <a:solidFill>
                  <a:schemeClr val="bg1"/>
                </a:solidFill>
              </a:rPr>
              <a:t> Advisory</a:t>
            </a:r>
            <a:br>
              <a:rPr lang="en-CA" sz="1400" i="1">
                <a:solidFill>
                  <a:schemeClr val="bg1"/>
                </a:solidFill>
              </a:rPr>
            </a:br>
            <a:r>
              <a:rPr lang="en-CA" sz="1400" i="1">
                <a:solidFill>
                  <a:schemeClr val="bg1"/>
                </a:solidFill>
              </a:rPr>
              <a:t>Info-Tech </a:t>
            </a:r>
            <a:r>
              <a:rPr lang="en-CA" sz="1400" i="1" dirty="0">
                <a:solidFill>
                  <a:schemeClr val="bg1"/>
                </a:solidFill>
              </a:rPr>
              <a:t>Research Group</a:t>
            </a:r>
          </a:p>
        </p:txBody>
      </p:sp>
      <p:sp>
        <p:nvSpPr>
          <p:cNvPr id="4" name="TextBox 3"/>
          <p:cNvSpPr txBox="1"/>
          <p:nvPr/>
        </p:nvSpPr>
        <p:spPr>
          <a:xfrm>
            <a:off x="545852" y="1634075"/>
            <a:ext cx="6863133" cy="338554"/>
          </a:xfrm>
          <a:prstGeom prst="rect">
            <a:avLst/>
          </a:prstGeom>
        </p:spPr>
        <p:txBody>
          <a:bodyPr wrap="square" rtlCol="0">
            <a:spAutoFit/>
          </a:bodyPr>
          <a:lstStyle/>
          <a:p>
            <a:r>
              <a:rPr lang="en-CA" sz="1600" b="1" dirty="0">
                <a:solidFill>
                  <a:schemeClr val="bg1"/>
                </a:solidFill>
              </a:rPr>
              <a:t>Optimize how IT adds value for consumers of technology services.</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45852" y="2206533"/>
            <a:ext cx="598068" cy="528294"/>
          </a:xfrm>
          <a:prstGeom prst="rect">
            <a:avLst/>
          </a:prstGeom>
        </p:spPr>
      </p:pic>
      <p:pic>
        <p:nvPicPr>
          <p:cNvPr id="9" name="Picture 105"/>
          <p:cNvPicPr>
            <a:picLocks noChangeAspect="1"/>
          </p:cNvPicPr>
          <p:nvPr/>
        </p:nvPicPr>
        <p:blipFill>
          <a:blip r:embed="rId3"/>
          <a:stretch>
            <a:fillRect/>
          </a:stretch>
        </p:blipFill>
        <p:spPr>
          <a:xfrm>
            <a:off x="7583039" y="4504442"/>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CIOs</a:t>
            </a:r>
          </a:p>
          <a:p>
            <a:r>
              <a:rPr lang="en-US"/>
              <a:t>Head of Enterprise Architecture</a:t>
            </a:r>
            <a:endParaRPr lang="en-US" dirty="0"/>
          </a:p>
          <a:p>
            <a:r>
              <a:rPr lang="en-US"/>
              <a:t>CTOs</a:t>
            </a:r>
            <a:endParaRPr lang="en-US" dirty="0"/>
          </a:p>
        </p:txBody>
      </p:sp>
      <p:sp>
        <p:nvSpPr>
          <p:cNvPr id="14" name="Text Placeholder 13"/>
          <p:cNvSpPr>
            <a:spLocks noGrp="1"/>
          </p:cNvSpPr>
          <p:nvPr>
            <p:ph type="body" sz="quarter" idx="26"/>
          </p:nvPr>
        </p:nvSpPr>
        <p:spPr/>
        <p:txBody>
          <a:bodyPr/>
          <a:lstStyle/>
          <a:p>
            <a:r>
              <a:rPr lang="en-US" dirty="0"/>
              <a:t>Assess the current IT operating model’s ability to provide technology services to consumers. </a:t>
            </a:r>
          </a:p>
          <a:p>
            <a:r>
              <a:rPr lang="en-US" dirty="0"/>
              <a:t>Optimize the IT operating model by changing its elements of governance, sourcing, process, and structure.</a:t>
            </a:r>
          </a:p>
          <a:p>
            <a:r>
              <a:rPr lang="en-US" dirty="0"/>
              <a:t>Enable the IT operating model to be responsive to changing business conditions. </a:t>
            </a:r>
          </a:p>
          <a:p>
            <a:endParaRPr lang="en-US" dirty="0"/>
          </a:p>
        </p:txBody>
      </p:sp>
      <p:sp>
        <p:nvSpPr>
          <p:cNvPr id="15" name="Text Placeholder 14"/>
          <p:cNvSpPr>
            <a:spLocks noGrp="1"/>
          </p:cNvSpPr>
          <p:nvPr>
            <p:ph type="body" sz="quarter" idx="27"/>
          </p:nvPr>
        </p:nvSpPr>
        <p:spPr/>
        <p:txBody>
          <a:bodyPr/>
          <a:lstStyle/>
          <a:p>
            <a:r>
              <a:rPr lang="en-US" dirty="0"/>
              <a:t>IT Directors</a:t>
            </a:r>
          </a:p>
          <a:p>
            <a:r>
              <a:rPr lang="en-US" dirty="0"/>
              <a:t>C-suite</a:t>
            </a:r>
          </a:p>
        </p:txBody>
      </p:sp>
      <p:sp>
        <p:nvSpPr>
          <p:cNvPr id="16" name="Text Placeholder 15"/>
          <p:cNvSpPr>
            <a:spLocks noGrp="1"/>
          </p:cNvSpPr>
          <p:nvPr>
            <p:ph type="body" sz="quarter" idx="28"/>
          </p:nvPr>
        </p:nvSpPr>
        <p:spPr/>
        <p:txBody>
          <a:bodyPr/>
          <a:lstStyle/>
          <a:p>
            <a:r>
              <a:rPr lang="en-US" dirty="0"/>
              <a:t>Understand how IT creates value for the organization. </a:t>
            </a:r>
          </a:p>
          <a:p>
            <a:r>
              <a:rPr lang="en-US" dirty="0"/>
              <a:t>Realize how the IT operating model must change to respond to changing needs of the internal and external technology service consumers. </a:t>
            </a:r>
          </a:p>
          <a:p>
            <a:endParaRPr lang="en-US" dirty="0"/>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CA" dirty="0"/>
              <a:t>Traditional IT operating models tend to be static and are not equipped to deal with evolving business needs (Mercer et al.).</a:t>
            </a:r>
          </a:p>
          <a:p>
            <a:r>
              <a:rPr lang="en-CA" dirty="0"/>
              <a:t>The IT organization has a difficult time identifying and acting on changing market and technology trends.</a:t>
            </a:r>
          </a:p>
          <a:p>
            <a:r>
              <a:rPr lang="en-CA" dirty="0"/>
              <a:t>IT is becoming more integrated in the creation and delivery of value.</a:t>
            </a:r>
          </a:p>
          <a:p>
            <a:endParaRPr lang="en-US" dirty="0"/>
          </a:p>
        </p:txBody>
      </p:sp>
      <p:sp>
        <p:nvSpPr>
          <p:cNvPr id="4" name="Text Placeholder 3"/>
          <p:cNvSpPr>
            <a:spLocks noGrp="1"/>
          </p:cNvSpPr>
          <p:nvPr>
            <p:ph type="body" sz="quarter" idx="11"/>
          </p:nvPr>
        </p:nvSpPr>
        <p:spPr>
          <a:xfrm>
            <a:off x="247848" y="2974004"/>
            <a:ext cx="5257800" cy="1266223"/>
          </a:xfrm>
        </p:spPr>
        <p:txBody>
          <a:bodyPr/>
          <a:lstStyle/>
          <a:p>
            <a:r>
              <a:rPr lang="en-CA" dirty="0"/>
              <a:t>Organizations have to adapt to numerous trends, increasing pressure on IT to move at the same speed as the business (Mercer et al.).</a:t>
            </a:r>
          </a:p>
          <a:p>
            <a:r>
              <a:rPr lang="en-CA" dirty="0"/>
              <a:t>The business, seeing slow IT reaction, looks to external solutions to address its challenges (Frost &amp; Sullivan).</a:t>
            </a:r>
            <a:endParaRPr lang="en-CA" baseline="30000" dirty="0"/>
          </a:p>
          <a:p>
            <a:r>
              <a:rPr lang="en-CA" dirty="0"/>
              <a:t>Organizational leaders don’t have a unified definition of an operating model.</a:t>
            </a:r>
          </a:p>
          <a:p>
            <a:endParaRPr lang="en-US" dirty="0"/>
          </a:p>
        </p:txBody>
      </p:sp>
      <p:sp>
        <p:nvSpPr>
          <p:cNvPr id="5" name="Text Placeholder 4"/>
          <p:cNvSpPr>
            <a:spLocks noGrp="1"/>
          </p:cNvSpPr>
          <p:nvPr>
            <p:ph type="body" sz="quarter" idx="12"/>
          </p:nvPr>
        </p:nvSpPr>
        <p:spPr>
          <a:xfrm>
            <a:off x="257174" y="4601239"/>
            <a:ext cx="8623607" cy="1808438"/>
          </a:xfrm>
        </p:spPr>
        <p:txBody>
          <a:bodyPr/>
          <a:lstStyle/>
          <a:p>
            <a:r>
              <a:rPr lang="en-CA" b="1" dirty="0"/>
              <a:t>Determine how each technology consumer group interacts with IT. </a:t>
            </a:r>
            <a:r>
              <a:rPr lang="en-CA" dirty="0"/>
              <a:t>Use consumer experience maps to determine what kind of services consumer groups use and if there are opportunities to improve the delivery of those services.</a:t>
            </a:r>
          </a:p>
          <a:p>
            <a:r>
              <a:rPr lang="en-CA" b="1" dirty="0"/>
              <a:t>Identify how changing business conditions will impact the consumption of technology services. </a:t>
            </a:r>
            <a:r>
              <a:rPr lang="en-CA" dirty="0"/>
              <a:t>Classify your consumers based on the business uncertainty and their reliance on IT to plan for the future delivery of services.</a:t>
            </a:r>
          </a:p>
          <a:p>
            <a:r>
              <a:rPr lang="en-CA" b="1" dirty="0"/>
              <a:t>Optimize the IT operating model. </a:t>
            </a:r>
            <a:r>
              <a:rPr lang="en-CA" dirty="0"/>
              <a:t>Create a target IT operating model based on the gathered information about technology service consumers. Select different implementations of common operating model elements: governance, sourcing, process, and structure.</a:t>
            </a:r>
          </a:p>
          <a:p>
            <a:endParaRPr lang="en-US" dirty="0"/>
          </a:p>
        </p:txBody>
      </p:sp>
      <p:sp>
        <p:nvSpPr>
          <p:cNvPr id="6" name="Text Placeholder 5"/>
          <p:cNvSpPr>
            <a:spLocks noGrp="1"/>
          </p:cNvSpPr>
          <p:nvPr>
            <p:ph type="body" sz="quarter" idx="13"/>
          </p:nvPr>
        </p:nvSpPr>
        <p:spPr/>
        <p:txBody>
          <a:bodyPr/>
          <a:lstStyle/>
          <a:p>
            <a:pPr marL="0" indent="0">
              <a:spcBef>
                <a:spcPts val="600"/>
              </a:spcBef>
              <a:spcAft>
                <a:spcPts val="600"/>
              </a:spcAft>
              <a:buSzPct val="100000"/>
              <a:buNone/>
            </a:pPr>
            <a:r>
              <a:rPr lang="en-US" dirty="0"/>
              <a:t>The IT operating model is not a static entity and should evolve according to changing business needs. However, business needs are diverse, and the IT organization must recognize that the business includes groups that consume technology in different patterns. </a:t>
            </a:r>
          </a:p>
          <a:p>
            <a:pPr marL="0" indent="0">
              <a:spcBef>
                <a:spcPts val="600"/>
              </a:spcBef>
              <a:spcAft>
                <a:spcPts val="600"/>
              </a:spcAft>
              <a:buSzPct val="100000"/>
              <a:buNone/>
            </a:pPr>
            <a:r>
              <a:rPr lang="en-US" dirty="0"/>
              <a:t>The IT operating model needs to support and enable multiple groups, while continuously adapting to changing business conditions.</a:t>
            </a:r>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Business strategy first, IT strategy second, and operating model third</a:t>
            </a:r>
          </a:p>
        </p:txBody>
      </p:sp>
      <p:sp>
        <p:nvSpPr>
          <p:cNvPr id="3" name="Rectangle 3"/>
          <p:cNvSpPr/>
          <p:nvPr/>
        </p:nvSpPr>
        <p:spPr>
          <a:xfrm>
            <a:off x="140007" y="1125522"/>
            <a:ext cx="8854458" cy="660144"/>
          </a:xfrm>
          <a:prstGeom prst="rect">
            <a:avLst/>
          </a:prstGeom>
          <a:solidFill>
            <a:schemeClr val="bg1"/>
          </a:solidFill>
          <a:ln w="3175">
            <a:noFill/>
            <a:prstDash val="sysDot"/>
          </a:ln>
        </p:spPr>
        <p:txBody>
          <a:bodyPr wrap="square" lIns="144000" tIns="144000" rIns="144000" bIns="144000">
            <a:spAutoFit/>
          </a:bodyPr>
          <a:lstStyle/>
          <a:p>
            <a:r>
              <a:rPr lang="en-US" altLang="en-US" sz="1200" b="1" dirty="0">
                <a:ea typeface="ＭＳ Ｐゴシック" charset="-128"/>
              </a:rPr>
              <a:t>The CIO and the IT organization establish the appropriate IT operating model after strategic planning is complete. The IT operating model seeks to answer the “how” to the IT strategy’s “what.”</a:t>
            </a:r>
            <a:endParaRPr lang="en-US" altLang="en-US" sz="1200" b="1" dirty="0"/>
          </a:p>
        </p:txBody>
      </p:sp>
      <p:sp>
        <p:nvSpPr>
          <p:cNvPr id="4" name="Oval 3"/>
          <p:cNvSpPr/>
          <p:nvPr/>
        </p:nvSpPr>
        <p:spPr>
          <a:xfrm>
            <a:off x="448051" y="2019982"/>
            <a:ext cx="1871403" cy="1856174"/>
          </a:xfrm>
          <a:prstGeom prst="ellipse">
            <a:avLst/>
          </a:prstGeom>
          <a:noFill/>
          <a:ln w="952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Business Strategy</a:t>
            </a:r>
          </a:p>
        </p:txBody>
      </p:sp>
      <p:cxnSp>
        <p:nvCxnSpPr>
          <p:cNvPr id="26" name="Straight Arrow Connector 25"/>
          <p:cNvCxnSpPr/>
          <p:nvPr/>
        </p:nvCxnSpPr>
        <p:spPr>
          <a:xfrm>
            <a:off x="2319454" y="2948069"/>
            <a:ext cx="1189604" cy="0"/>
          </a:xfrm>
          <a:prstGeom prst="straightConnector1">
            <a:avLst/>
          </a:prstGeom>
          <a:ln w="31750">
            <a:solidFill>
              <a:schemeClr val="accent3">
                <a:alpha val="71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509058" y="2019982"/>
            <a:ext cx="1871403" cy="1856174"/>
          </a:xfrm>
          <a:prstGeom prst="ellipse">
            <a:avLst/>
          </a:prstGeom>
          <a:noFill/>
          <a:ln w="9525">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IT Strategy</a:t>
            </a:r>
          </a:p>
        </p:txBody>
      </p:sp>
      <p:sp>
        <p:nvSpPr>
          <p:cNvPr id="33" name="Oval 32"/>
          <p:cNvSpPr/>
          <p:nvPr/>
        </p:nvSpPr>
        <p:spPr>
          <a:xfrm>
            <a:off x="6570064" y="2019982"/>
            <a:ext cx="1871403" cy="1856174"/>
          </a:xfrm>
          <a:prstGeom prst="ellipse">
            <a:avLst/>
          </a:prstGeom>
          <a:noFill/>
          <a:ln w="28575">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IT Operating Model</a:t>
            </a:r>
          </a:p>
        </p:txBody>
      </p:sp>
      <p:cxnSp>
        <p:nvCxnSpPr>
          <p:cNvPr id="36" name="Straight Arrow Connector 35"/>
          <p:cNvCxnSpPr/>
          <p:nvPr/>
        </p:nvCxnSpPr>
        <p:spPr>
          <a:xfrm>
            <a:off x="5380461" y="2948069"/>
            <a:ext cx="1189603" cy="0"/>
          </a:xfrm>
          <a:prstGeom prst="straightConnector1">
            <a:avLst/>
          </a:prstGeom>
          <a:ln w="31750">
            <a:solidFill>
              <a:schemeClr val="accent3">
                <a:alpha val="71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448051" y="4021284"/>
            <a:ext cx="1871404" cy="692497"/>
          </a:xfrm>
          <a:prstGeom prst="rect">
            <a:avLst/>
          </a:prstGeom>
          <a:ln>
            <a:noFill/>
          </a:ln>
        </p:spPr>
        <p:txBody>
          <a:bodyPr wrap="square" rtlCol="0">
            <a:spAutoFit/>
          </a:bodyPr>
          <a:lstStyle/>
          <a:p>
            <a:pPr algn="ctr"/>
            <a:r>
              <a:rPr lang="en-US" sz="1300" b="1" dirty="0">
                <a:solidFill>
                  <a:srgbClr val="4E677B"/>
                </a:solidFill>
              </a:rPr>
              <a:t>“Why does our enterprise exist in the market?”</a:t>
            </a:r>
          </a:p>
        </p:txBody>
      </p:sp>
      <p:sp>
        <p:nvSpPr>
          <p:cNvPr id="43" name="TextBox 42"/>
          <p:cNvSpPr txBox="1"/>
          <p:nvPr/>
        </p:nvSpPr>
        <p:spPr>
          <a:xfrm>
            <a:off x="3509057" y="4021284"/>
            <a:ext cx="1871404" cy="1092607"/>
          </a:xfrm>
          <a:prstGeom prst="rect">
            <a:avLst/>
          </a:prstGeom>
          <a:ln>
            <a:noFill/>
          </a:ln>
        </p:spPr>
        <p:txBody>
          <a:bodyPr wrap="square" rtlCol="0">
            <a:spAutoFit/>
          </a:bodyPr>
          <a:lstStyle/>
          <a:p>
            <a:pPr algn="ctr"/>
            <a:r>
              <a:rPr lang="en-US" sz="1300" b="1" dirty="0">
                <a:solidFill>
                  <a:schemeClr val="accent1">
                    <a:lumMod val="40000"/>
                    <a:lumOff val="60000"/>
                  </a:schemeClr>
                </a:solidFill>
              </a:rPr>
              <a:t>“What does IT need to be and do to support the enterprise’s ability to meet its goals?”</a:t>
            </a:r>
          </a:p>
        </p:txBody>
      </p:sp>
      <p:sp>
        <p:nvSpPr>
          <p:cNvPr id="44" name="TextBox 43"/>
          <p:cNvSpPr txBox="1"/>
          <p:nvPr/>
        </p:nvSpPr>
        <p:spPr>
          <a:xfrm>
            <a:off x="6570063" y="4021284"/>
            <a:ext cx="1871404" cy="1092607"/>
          </a:xfrm>
          <a:prstGeom prst="rect">
            <a:avLst/>
          </a:prstGeom>
          <a:ln>
            <a:noFill/>
          </a:ln>
        </p:spPr>
        <p:txBody>
          <a:bodyPr wrap="square" rtlCol="0">
            <a:spAutoFit/>
          </a:bodyPr>
          <a:lstStyle/>
          <a:p>
            <a:pPr algn="ctr"/>
            <a:r>
              <a:rPr lang="en-US" sz="1300" b="1" dirty="0">
                <a:solidFill>
                  <a:schemeClr val="accent2"/>
                </a:solidFill>
              </a:rPr>
              <a:t>“How does IT need to operate on a daily basis to meet the goals of the strategy?”</a:t>
            </a:r>
          </a:p>
        </p:txBody>
      </p:sp>
      <p:sp>
        <p:nvSpPr>
          <p:cNvPr id="46" name="TextBox 105"/>
          <p:cNvSpPr txBox="1"/>
          <p:nvPr/>
        </p:nvSpPr>
        <p:spPr>
          <a:xfrm>
            <a:off x="257173" y="5286375"/>
            <a:ext cx="8620125" cy="992579"/>
          </a:xfrm>
          <a:prstGeom prst="rect">
            <a:avLst/>
          </a:prstGeom>
          <a:noFill/>
        </p:spPr>
        <p:txBody>
          <a:bodyPr wrap="square" rtlCol="0">
            <a:spAutoFit/>
          </a:bodyPr>
          <a:lstStyle/>
          <a:p>
            <a:pPr algn="ctr"/>
            <a:r>
              <a:rPr lang="en-CA" sz="1400" i="1" dirty="0">
                <a:solidFill>
                  <a:schemeClr val="bg1">
                    <a:lumMod val="50000"/>
                  </a:schemeClr>
                </a:solidFill>
                <a:latin typeface="+mj-lt"/>
              </a:rPr>
              <a:t>The operating model in its simplest form dictates where and how critical work gets done across a company. It serves as a vital link between a company’s strategy and the detailed organization design that it puts in place to deliver on the strategy.			</a:t>
            </a:r>
          </a:p>
          <a:p>
            <a:pPr algn="ctr">
              <a:spcBef>
                <a:spcPts val="300"/>
              </a:spcBef>
            </a:pPr>
            <a:r>
              <a:rPr lang="en-CA" sz="1400" i="1" dirty="0">
                <a:solidFill>
                  <a:schemeClr val="bg1">
                    <a:lumMod val="50000"/>
                  </a:schemeClr>
                </a:solidFill>
                <a:latin typeface="+mj-lt"/>
              </a:rPr>
              <a:t>			</a:t>
            </a:r>
            <a:r>
              <a:rPr lang="en-CA" sz="1400" dirty="0">
                <a:solidFill>
                  <a:schemeClr val="bg1">
                    <a:lumMod val="50000"/>
                  </a:schemeClr>
                </a:solidFill>
              </a:rPr>
              <a:t>                 - Bain &amp; Company</a:t>
            </a:r>
          </a:p>
        </p:txBody>
      </p:sp>
      <p:pic>
        <p:nvPicPr>
          <p:cNvPr id="47" name="Picture 104"/>
          <p:cNvPicPr>
            <a:picLocks noChangeAspect="1"/>
          </p:cNvPicPr>
          <p:nvPr/>
        </p:nvPicPr>
        <p:blipFill rotWithShape="1">
          <a:blip r:embed="rId3"/>
          <a:srcRect l="34768" t="21801" r="35751" b="57796"/>
          <a:stretch/>
        </p:blipFill>
        <p:spPr>
          <a:xfrm>
            <a:off x="336419" y="5286375"/>
            <a:ext cx="288000" cy="254400"/>
          </a:xfrm>
          <a:prstGeom prst="rect">
            <a:avLst/>
          </a:prstGeom>
        </p:spPr>
      </p:pic>
      <p:pic>
        <p:nvPicPr>
          <p:cNvPr id="48" name="Picture 105"/>
          <p:cNvPicPr>
            <a:picLocks noChangeAspect="1"/>
          </p:cNvPicPr>
          <p:nvPr/>
        </p:nvPicPr>
        <p:blipFill>
          <a:blip r:embed="rId4"/>
          <a:stretch>
            <a:fillRect/>
          </a:stretch>
        </p:blipFill>
        <p:spPr>
          <a:xfrm>
            <a:off x="5157197" y="5768217"/>
            <a:ext cx="288000" cy="212568"/>
          </a:xfrm>
          <a:prstGeom prst="rect">
            <a:avLst/>
          </a:prstGeom>
        </p:spPr>
      </p:pic>
    </p:spTree>
    <p:extLst>
      <p:ext uri="{BB962C8B-B14F-4D97-AF65-F5344CB8AC3E}">
        <p14:creationId xmlns:p14="http://schemas.microsoft.com/office/powerpoint/2010/main" val="1506540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The IT counterpart to the business operating model sets an IT organization apart and determines how IT adds value</a:t>
            </a:r>
          </a:p>
        </p:txBody>
      </p:sp>
      <p:sp>
        <p:nvSpPr>
          <p:cNvPr id="9" name="TextBox 105"/>
          <p:cNvSpPr txBox="1"/>
          <p:nvPr/>
        </p:nvSpPr>
        <p:spPr>
          <a:xfrm>
            <a:off x="519492" y="4620534"/>
            <a:ext cx="8095488" cy="1384995"/>
          </a:xfrm>
          <a:prstGeom prst="rect">
            <a:avLst/>
          </a:prstGeom>
          <a:noFill/>
        </p:spPr>
        <p:txBody>
          <a:bodyPr wrap="square" rtlCol="0">
            <a:spAutoFit/>
          </a:bodyPr>
          <a:lstStyle/>
          <a:p>
            <a:pPr algn="ctr"/>
            <a:r>
              <a:rPr lang="en-CA" sz="1400" i="1" dirty="0">
                <a:solidFill>
                  <a:schemeClr val="bg1">
                    <a:lumMod val="50000"/>
                  </a:schemeClr>
                </a:solidFill>
                <a:latin typeface="+mj-lt"/>
              </a:rPr>
              <a:t>Pick any two companies in the same industry, and it is likely that about 70% of their respective operating models look remarkably similar. But the 30% of the operating model that is different – and reflects the company’s particular strategy, portfolio, and culture – can make or break the company. The best operating models suit a company’s unique profile.</a:t>
            </a:r>
          </a:p>
          <a:p>
            <a:pPr algn="ctr"/>
            <a:endParaRPr lang="en-CA" sz="1400" i="1" dirty="0">
              <a:solidFill>
                <a:schemeClr val="bg1">
                  <a:lumMod val="50000"/>
                </a:schemeClr>
              </a:solidFill>
              <a:latin typeface="+mj-lt"/>
            </a:endParaRPr>
          </a:p>
          <a:p>
            <a:pPr algn="ctr"/>
            <a:r>
              <a:rPr lang="en-CA" sz="1400" dirty="0">
                <a:solidFill>
                  <a:schemeClr val="bg1">
                    <a:lumMod val="50000"/>
                  </a:schemeClr>
                </a:solidFill>
                <a:latin typeface="+mj-lt"/>
              </a:rPr>
              <a:t>			                 </a:t>
            </a:r>
            <a:r>
              <a:rPr lang="en-CA" sz="1400" dirty="0">
                <a:solidFill>
                  <a:schemeClr val="bg1">
                    <a:lumMod val="50000"/>
                  </a:schemeClr>
                </a:solidFill>
              </a:rPr>
              <a:t>- Bain &amp; Company</a:t>
            </a:r>
            <a:endParaRPr lang="en-US" sz="1400" dirty="0">
              <a:solidFill>
                <a:schemeClr val="bg1">
                  <a:lumMod val="50000"/>
                </a:schemeClr>
              </a:solidFill>
            </a:endParaRPr>
          </a:p>
        </p:txBody>
      </p:sp>
      <p:pic>
        <p:nvPicPr>
          <p:cNvPr id="10" name="Picture 104"/>
          <p:cNvPicPr>
            <a:picLocks noChangeAspect="1"/>
          </p:cNvPicPr>
          <p:nvPr/>
        </p:nvPicPr>
        <p:blipFill rotWithShape="1">
          <a:blip r:embed="rId3"/>
          <a:srcRect l="34768" t="21801" r="35751" b="57796"/>
          <a:stretch/>
        </p:blipFill>
        <p:spPr>
          <a:xfrm>
            <a:off x="257174" y="4482195"/>
            <a:ext cx="432000" cy="381600"/>
          </a:xfrm>
          <a:prstGeom prst="rect">
            <a:avLst/>
          </a:prstGeom>
        </p:spPr>
      </p:pic>
      <p:pic>
        <p:nvPicPr>
          <p:cNvPr id="11" name="Picture 105"/>
          <p:cNvPicPr>
            <a:picLocks noChangeAspect="1"/>
          </p:cNvPicPr>
          <p:nvPr/>
        </p:nvPicPr>
        <p:blipFill>
          <a:blip r:embed="rId4"/>
          <a:stretch>
            <a:fillRect/>
          </a:stretch>
        </p:blipFill>
        <p:spPr>
          <a:xfrm>
            <a:off x="7445234" y="5309297"/>
            <a:ext cx="432000" cy="318852"/>
          </a:xfrm>
          <a:prstGeom prst="rect">
            <a:avLst/>
          </a:prstGeom>
        </p:spPr>
      </p:pic>
      <p:sp>
        <p:nvSpPr>
          <p:cNvPr id="26" name="Rectangle 1"/>
          <p:cNvSpPr/>
          <p:nvPr/>
        </p:nvSpPr>
        <p:spPr>
          <a:xfrm>
            <a:off x="892375" y="1952587"/>
            <a:ext cx="2511226" cy="1635176"/>
          </a:xfrm>
          <a:prstGeom prst="rect">
            <a:avLst/>
          </a:prstGeom>
          <a:solidFill>
            <a:schemeClr val="accent3">
              <a:lumMod val="20000"/>
              <a:lumOff val="80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400" b="1" dirty="0">
                <a:solidFill>
                  <a:schemeClr val="accent1"/>
                </a:solidFill>
              </a:rPr>
              <a:t>Business Operating Model</a:t>
            </a:r>
          </a:p>
          <a:p>
            <a:pPr algn="ctr"/>
            <a:endParaRPr lang="en-CA" sz="1400" dirty="0">
              <a:solidFill>
                <a:schemeClr val="accent1"/>
              </a:solidFill>
            </a:endParaRPr>
          </a:p>
          <a:p>
            <a:pPr algn="ctr"/>
            <a:r>
              <a:rPr lang="en-CA" sz="1400" dirty="0">
                <a:solidFill>
                  <a:schemeClr val="accent1"/>
                </a:solidFill>
              </a:rPr>
              <a:t>“How do we compete?”</a:t>
            </a:r>
          </a:p>
          <a:p>
            <a:pPr algn="ctr"/>
            <a:endParaRPr lang="en-CA" sz="1400" dirty="0">
              <a:solidFill>
                <a:schemeClr val="accent1"/>
              </a:solidFill>
            </a:endParaRPr>
          </a:p>
          <a:p>
            <a:pPr algn="ctr"/>
            <a:r>
              <a:rPr lang="en-CA" sz="1400" dirty="0">
                <a:solidFill>
                  <a:schemeClr val="accent1"/>
                </a:solidFill>
              </a:rPr>
              <a:t>“How do we add value?”</a:t>
            </a:r>
          </a:p>
          <a:p>
            <a:pPr algn="ctr"/>
            <a:endParaRPr lang="en-CA" sz="1400" dirty="0">
              <a:solidFill>
                <a:schemeClr val="accent1"/>
              </a:solidFill>
            </a:endParaRPr>
          </a:p>
          <a:p>
            <a:pPr algn="ctr"/>
            <a:r>
              <a:rPr lang="en-CA" sz="1400" dirty="0">
                <a:solidFill>
                  <a:schemeClr val="accent1"/>
                </a:solidFill>
              </a:rPr>
              <a:t>“How do we interact?”</a:t>
            </a:r>
          </a:p>
        </p:txBody>
      </p:sp>
      <p:sp>
        <p:nvSpPr>
          <p:cNvPr id="28" name="Rectangle 2"/>
          <p:cNvSpPr/>
          <p:nvPr/>
        </p:nvSpPr>
        <p:spPr>
          <a:xfrm>
            <a:off x="4876800" y="1343000"/>
            <a:ext cx="3296309" cy="2854350"/>
          </a:xfrm>
          <a:prstGeom prst="rect">
            <a:avLst/>
          </a:prstGeom>
          <a:solidFill>
            <a:schemeClr val="accent2">
              <a:lumMod val="20000"/>
              <a:lumOff val="80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CA" sz="1400" b="1" dirty="0">
                <a:solidFill>
                  <a:schemeClr val="accent1"/>
                </a:solidFill>
              </a:rPr>
              <a:t>IT Operating Model</a:t>
            </a:r>
          </a:p>
          <a:p>
            <a:pPr algn="ctr"/>
            <a:endParaRPr lang="en-CA" sz="1400" dirty="0">
              <a:solidFill>
                <a:schemeClr val="accent1"/>
              </a:solidFill>
            </a:endParaRPr>
          </a:p>
          <a:p>
            <a:pPr algn="ctr"/>
            <a:r>
              <a:rPr lang="en-CA" sz="1400" dirty="0">
                <a:solidFill>
                  <a:schemeClr val="accent1"/>
                </a:solidFill>
              </a:rPr>
              <a:t>“How do we make technology decisions?”</a:t>
            </a:r>
          </a:p>
          <a:p>
            <a:pPr algn="ctr"/>
            <a:endParaRPr lang="en-CA" sz="1400" dirty="0">
              <a:solidFill>
                <a:schemeClr val="accent1"/>
              </a:solidFill>
            </a:endParaRPr>
          </a:p>
          <a:p>
            <a:pPr algn="ctr"/>
            <a:r>
              <a:rPr lang="en-CA" sz="1400" dirty="0">
                <a:solidFill>
                  <a:schemeClr val="accent1"/>
                </a:solidFill>
              </a:rPr>
              <a:t>“How do we provide services?”</a:t>
            </a:r>
          </a:p>
          <a:p>
            <a:pPr algn="ctr"/>
            <a:endParaRPr lang="en-CA" sz="1400" dirty="0">
              <a:solidFill>
                <a:schemeClr val="accent1"/>
              </a:solidFill>
            </a:endParaRPr>
          </a:p>
          <a:p>
            <a:pPr algn="ctr"/>
            <a:r>
              <a:rPr lang="en-CA" sz="1400" dirty="0">
                <a:solidFill>
                  <a:schemeClr val="accent1"/>
                </a:solidFill>
              </a:rPr>
              <a:t>“How do we organize our teams?”</a:t>
            </a:r>
          </a:p>
          <a:p>
            <a:pPr algn="ctr"/>
            <a:endParaRPr lang="en-CA" sz="1400" dirty="0">
              <a:solidFill>
                <a:schemeClr val="accent1"/>
              </a:solidFill>
            </a:endParaRPr>
          </a:p>
          <a:p>
            <a:pPr algn="ctr"/>
            <a:r>
              <a:rPr lang="en-CA" sz="1400" dirty="0">
                <a:solidFill>
                  <a:schemeClr val="accent1"/>
                </a:solidFill>
              </a:rPr>
              <a:t>“How do we leverage vendors?”</a:t>
            </a:r>
          </a:p>
          <a:p>
            <a:pPr algn="ctr"/>
            <a:endParaRPr lang="en-CA" sz="1400" dirty="0">
              <a:solidFill>
                <a:schemeClr val="accent1"/>
              </a:solidFill>
            </a:endParaRPr>
          </a:p>
          <a:p>
            <a:pPr algn="ctr"/>
            <a:r>
              <a:rPr lang="en-CA" sz="1400" dirty="0">
                <a:solidFill>
                  <a:schemeClr val="accent1"/>
                </a:solidFill>
              </a:rPr>
              <a:t>“How do we foster a strong culture?”</a:t>
            </a:r>
          </a:p>
        </p:txBody>
      </p:sp>
      <p:cxnSp>
        <p:nvCxnSpPr>
          <p:cNvPr id="4" name="Straight Connector 4"/>
          <p:cNvCxnSpPr>
            <a:stCxn id="26" idx="3"/>
          </p:cNvCxnSpPr>
          <p:nvPr/>
        </p:nvCxnSpPr>
        <p:spPr>
          <a:xfrm flipV="1">
            <a:off x="3403601" y="1343001"/>
            <a:ext cx="1473199" cy="142717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5"/>
          <p:cNvCxnSpPr/>
          <p:nvPr/>
        </p:nvCxnSpPr>
        <p:spPr>
          <a:xfrm>
            <a:off x="3403601" y="2770176"/>
            <a:ext cx="1473199" cy="142399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Box 8"/>
          <p:cNvSpPr txBox="1"/>
          <p:nvPr/>
        </p:nvSpPr>
        <p:spPr>
          <a:xfrm>
            <a:off x="231137" y="5975742"/>
            <a:ext cx="8625780" cy="246221"/>
          </a:xfrm>
          <a:prstGeom prst="rect">
            <a:avLst/>
          </a:prstGeom>
        </p:spPr>
        <p:txBody>
          <a:bodyPr wrap="square" rtlCol="0">
            <a:spAutoFit/>
          </a:bodyPr>
          <a:lstStyle/>
          <a:p>
            <a:r>
              <a:rPr lang="en-CA" sz="1000" dirty="0"/>
              <a:t>Source: Bain &amp; Company</a:t>
            </a:r>
          </a:p>
        </p:txBody>
      </p:sp>
    </p:spTree>
    <p:extLst>
      <p:ext uri="{BB962C8B-B14F-4D97-AF65-F5344CB8AC3E}">
        <p14:creationId xmlns:p14="http://schemas.microsoft.com/office/powerpoint/2010/main" val="3072826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Attempts at dividing the IT organization into two separate camps has yielded sub-par results </a:t>
            </a:r>
          </a:p>
        </p:txBody>
      </p:sp>
      <p:sp>
        <p:nvSpPr>
          <p:cNvPr id="6" name="Rectangle 3"/>
          <p:cNvSpPr/>
          <p:nvPr/>
        </p:nvSpPr>
        <p:spPr>
          <a:xfrm>
            <a:off x="140007" y="1125522"/>
            <a:ext cx="8854458" cy="1398808"/>
          </a:xfrm>
          <a:prstGeom prst="rect">
            <a:avLst/>
          </a:prstGeom>
          <a:solidFill>
            <a:schemeClr val="bg1"/>
          </a:solidFill>
          <a:ln w="3175">
            <a:noFill/>
            <a:prstDash val="sysDot"/>
          </a:ln>
        </p:spPr>
        <p:txBody>
          <a:bodyPr wrap="square" lIns="144000" tIns="144000" rIns="144000" bIns="144000">
            <a:spAutoFit/>
          </a:bodyPr>
          <a:lstStyle/>
          <a:p>
            <a:r>
              <a:rPr lang="en-CA" altLang="en-US" sz="1200" b="1" dirty="0">
                <a:ea typeface="ＭＳ Ｐゴシック" charset="-128"/>
              </a:rPr>
              <a:t>A bimodal IT operating model might sound great in theory, but in application, this model often fails to account for the complexities of its implementation. </a:t>
            </a:r>
          </a:p>
          <a:p>
            <a:endParaRPr lang="en-CA" altLang="en-US" sz="1200" b="1" dirty="0">
              <a:ea typeface="ＭＳ Ｐゴシック" charset="-128"/>
            </a:endParaRPr>
          </a:p>
          <a:p>
            <a:r>
              <a:rPr lang="en-CA" altLang="en-US" sz="1200" b="1" dirty="0">
                <a:ea typeface="ＭＳ Ｐゴシック" charset="-128"/>
              </a:rPr>
              <a:t>Instead of dividing an IT organization and its people between activities that are seen as either boring or static versus exciting and fast-paced, IT should organize and mobilize in a dynamic manner to meet the technology service needs of consumers who move at different speeds and in various business directions.</a:t>
            </a:r>
          </a:p>
        </p:txBody>
      </p:sp>
      <p:sp>
        <p:nvSpPr>
          <p:cNvPr id="9" name="TextBox 105"/>
          <p:cNvSpPr txBox="1"/>
          <p:nvPr/>
        </p:nvSpPr>
        <p:spPr>
          <a:xfrm>
            <a:off x="519492" y="5057775"/>
            <a:ext cx="8095488" cy="1261884"/>
          </a:xfrm>
          <a:prstGeom prst="rect">
            <a:avLst/>
          </a:prstGeom>
          <a:noFill/>
        </p:spPr>
        <p:txBody>
          <a:bodyPr wrap="square" rtlCol="0">
            <a:spAutoFit/>
          </a:bodyPr>
          <a:lstStyle/>
          <a:p>
            <a:pPr algn="ctr"/>
            <a:r>
              <a:rPr lang="en-CA" sz="1400" i="1" dirty="0">
                <a:solidFill>
                  <a:schemeClr val="bg1">
                    <a:lumMod val="50000"/>
                  </a:schemeClr>
                </a:solidFill>
                <a:latin typeface="+mj-lt"/>
              </a:rPr>
              <a:t>The problem organizations run into creating bimodal systems is the stigma that the mode 1 group operating back-office systems is slower than the mode 2 unit building digital technologies. Employees may not want to work on mode 1 because of the perception that it is not innovative. That creates a dangerous culture that could lead to competing architectures.</a:t>
            </a:r>
          </a:p>
          <a:p>
            <a:pPr algn="ctr"/>
            <a:r>
              <a:rPr lang="en-CA" dirty="0">
                <a:solidFill>
                  <a:schemeClr val="bg1">
                    <a:lumMod val="50000"/>
                  </a:schemeClr>
                </a:solidFill>
                <a:latin typeface="+mj-lt"/>
              </a:rPr>
              <a:t>		</a:t>
            </a:r>
            <a:r>
              <a:rPr lang="en-CA" sz="1400" dirty="0">
                <a:solidFill>
                  <a:schemeClr val="bg1">
                    <a:lumMod val="50000"/>
                  </a:schemeClr>
                </a:solidFill>
                <a:latin typeface="+mj-lt"/>
              </a:rPr>
              <a:t>			</a:t>
            </a:r>
            <a:r>
              <a:rPr lang="en-CA" sz="1400" dirty="0">
                <a:solidFill>
                  <a:schemeClr val="bg1">
                    <a:lumMod val="50000"/>
                  </a:schemeClr>
                </a:solidFill>
              </a:rPr>
              <a:t>         - Bill </a:t>
            </a:r>
            <a:r>
              <a:rPr lang="en-CA" sz="1400" dirty="0" err="1">
                <a:solidFill>
                  <a:schemeClr val="bg1">
                    <a:lumMod val="50000"/>
                  </a:schemeClr>
                </a:solidFill>
              </a:rPr>
              <a:t>Ruh</a:t>
            </a:r>
            <a:r>
              <a:rPr lang="en-CA" sz="1400" dirty="0">
                <a:solidFill>
                  <a:schemeClr val="bg1">
                    <a:lumMod val="50000"/>
                  </a:schemeClr>
                </a:solidFill>
              </a:rPr>
              <a:t>, CDO at GE</a:t>
            </a:r>
            <a:endParaRPr lang="en-US" sz="1200" dirty="0">
              <a:solidFill>
                <a:schemeClr val="bg1">
                  <a:lumMod val="50000"/>
                </a:schemeClr>
              </a:solidFill>
            </a:endParaRPr>
          </a:p>
        </p:txBody>
      </p:sp>
      <p:pic>
        <p:nvPicPr>
          <p:cNvPr id="10" name="Picture 104"/>
          <p:cNvPicPr>
            <a:picLocks noChangeAspect="1"/>
          </p:cNvPicPr>
          <p:nvPr/>
        </p:nvPicPr>
        <p:blipFill rotWithShape="1">
          <a:blip r:embed="rId3"/>
          <a:srcRect l="34768" t="21801" r="35751" b="57796"/>
          <a:stretch/>
        </p:blipFill>
        <p:spPr>
          <a:xfrm>
            <a:off x="190720" y="4940091"/>
            <a:ext cx="432000" cy="381600"/>
          </a:xfrm>
          <a:prstGeom prst="rect">
            <a:avLst/>
          </a:prstGeom>
        </p:spPr>
      </p:pic>
      <p:pic>
        <p:nvPicPr>
          <p:cNvPr id="11" name="Picture 105"/>
          <p:cNvPicPr>
            <a:picLocks noChangeAspect="1"/>
          </p:cNvPicPr>
          <p:nvPr/>
        </p:nvPicPr>
        <p:blipFill>
          <a:blip r:embed="rId4"/>
          <a:stretch>
            <a:fillRect/>
          </a:stretch>
        </p:blipFill>
        <p:spPr>
          <a:xfrm>
            <a:off x="7650522" y="5718381"/>
            <a:ext cx="432000" cy="318852"/>
          </a:xfrm>
          <a:prstGeom prst="rect">
            <a:avLst/>
          </a:prstGeom>
        </p:spPr>
      </p:pic>
      <p:sp>
        <p:nvSpPr>
          <p:cNvPr id="22" name="Rectangle 21"/>
          <p:cNvSpPr/>
          <p:nvPr/>
        </p:nvSpPr>
        <p:spPr>
          <a:xfrm>
            <a:off x="895648" y="4132263"/>
            <a:ext cx="2457152" cy="5207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Support</a:t>
            </a:r>
          </a:p>
        </p:txBody>
      </p:sp>
      <p:sp>
        <p:nvSpPr>
          <p:cNvPr id="23" name="Rectangle 22"/>
          <p:cNvSpPr/>
          <p:nvPr/>
        </p:nvSpPr>
        <p:spPr>
          <a:xfrm>
            <a:off x="895648" y="3611563"/>
            <a:ext cx="2457152" cy="520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Innovate</a:t>
            </a:r>
          </a:p>
        </p:txBody>
      </p:sp>
      <p:sp>
        <p:nvSpPr>
          <p:cNvPr id="25" name="Rectangle 24"/>
          <p:cNvSpPr/>
          <p:nvPr/>
        </p:nvSpPr>
        <p:spPr>
          <a:xfrm>
            <a:off x="898972"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1437891"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p:nvSpPr>
        <p:spPr>
          <a:xfrm>
            <a:off x="1976810"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8" name="Rectangle 27"/>
          <p:cNvSpPr/>
          <p:nvPr/>
        </p:nvSpPr>
        <p:spPr>
          <a:xfrm>
            <a:off x="2515729"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Rectangle 28"/>
          <p:cNvSpPr/>
          <p:nvPr/>
        </p:nvSpPr>
        <p:spPr>
          <a:xfrm>
            <a:off x="3054648"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33" name="Elbow Connector 32"/>
          <p:cNvCxnSpPr>
            <a:stCxn id="23" idx="0"/>
            <a:endCxn id="25" idx="2"/>
          </p:cNvCxnSpPr>
          <p:nvPr/>
        </p:nvCxnSpPr>
        <p:spPr>
          <a:xfrm rot="16200000" flipV="1">
            <a:off x="1386905" y="2874244"/>
            <a:ext cx="398463" cy="107617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22" idx="1"/>
            <a:endCxn id="25" idx="1"/>
          </p:cNvCxnSpPr>
          <p:nvPr/>
        </p:nvCxnSpPr>
        <p:spPr>
          <a:xfrm rot="10800000" flipH="1">
            <a:off x="895648" y="3073401"/>
            <a:ext cx="3324" cy="1319213"/>
          </a:xfrm>
          <a:prstGeom prst="bentConnector3">
            <a:avLst>
              <a:gd name="adj1" fmla="val -6877256"/>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7" name="Elbow Connector 36"/>
          <p:cNvCxnSpPr>
            <a:stCxn id="22" idx="3"/>
            <a:endCxn id="28" idx="2"/>
          </p:cNvCxnSpPr>
          <p:nvPr/>
        </p:nvCxnSpPr>
        <p:spPr>
          <a:xfrm flipH="1" flipV="1">
            <a:off x="2664805" y="3213100"/>
            <a:ext cx="687995" cy="1179513"/>
          </a:xfrm>
          <a:prstGeom prst="bentConnector4">
            <a:avLst>
              <a:gd name="adj1" fmla="val -33227"/>
              <a:gd name="adj2" fmla="val 78263"/>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Elbow Connector 39"/>
          <p:cNvCxnSpPr>
            <a:stCxn id="23" idx="0"/>
            <a:endCxn id="26" idx="2"/>
          </p:cNvCxnSpPr>
          <p:nvPr/>
        </p:nvCxnSpPr>
        <p:spPr>
          <a:xfrm rot="16200000" flipV="1">
            <a:off x="1656365" y="3143703"/>
            <a:ext cx="398463" cy="537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Elbow Connector 41"/>
          <p:cNvCxnSpPr>
            <a:stCxn id="23" idx="0"/>
            <a:endCxn id="27" idx="2"/>
          </p:cNvCxnSpPr>
          <p:nvPr/>
        </p:nvCxnSpPr>
        <p:spPr>
          <a:xfrm rot="5400000" flipH="1" flipV="1">
            <a:off x="1925824" y="3411501"/>
            <a:ext cx="398463" cy="166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23" idx="0"/>
            <a:endCxn id="29" idx="2"/>
          </p:cNvCxnSpPr>
          <p:nvPr/>
        </p:nvCxnSpPr>
        <p:spPr>
          <a:xfrm rot="5400000" flipH="1" flipV="1">
            <a:off x="2464743" y="2872582"/>
            <a:ext cx="398463" cy="10795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5302548" y="3611563"/>
            <a:ext cx="2457152" cy="1041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Integrated Technology Services at Your Speed</a:t>
            </a:r>
          </a:p>
        </p:txBody>
      </p:sp>
      <p:sp>
        <p:nvSpPr>
          <p:cNvPr id="47" name="Rectangle 46"/>
          <p:cNvSpPr/>
          <p:nvPr/>
        </p:nvSpPr>
        <p:spPr>
          <a:xfrm>
            <a:off x="5305872"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8" name="Rectangle 47"/>
          <p:cNvSpPr/>
          <p:nvPr/>
        </p:nvSpPr>
        <p:spPr>
          <a:xfrm>
            <a:off x="5844791"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9" name="Rectangle 48"/>
          <p:cNvSpPr/>
          <p:nvPr/>
        </p:nvSpPr>
        <p:spPr>
          <a:xfrm>
            <a:off x="6383710"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0" name="Rectangle 49"/>
          <p:cNvSpPr/>
          <p:nvPr/>
        </p:nvSpPr>
        <p:spPr>
          <a:xfrm>
            <a:off x="6922629"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1" name="Rectangle 50"/>
          <p:cNvSpPr/>
          <p:nvPr/>
        </p:nvSpPr>
        <p:spPr>
          <a:xfrm>
            <a:off x="7461548" y="2933700"/>
            <a:ext cx="298152" cy="279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52" name="Elbow Connector 51"/>
          <p:cNvCxnSpPr>
            <a:stCxn id="46" idx="0"/>
            <a:endCxn id="47" idx="2"/>
          </p:cNvCxnSpPr>
          <p:nvPr/>
        </p:nvCxnSpPr>
        <p:spPr>
          <a:xfrm rot="16200000" flipV="1">
            <a:off x="5793805" y="2874244"/>
            <a:ext cx="398463" cy="107617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p:cNvCxnSpPr>
            <a:endCxn id="47" idx="1"/>
          </p:cNvCxnSpPr>
          <p:nvPr/>
        </p:nvCxnSpPr>
        <p:spPr>
          <a:xfrm rot="10800000" flipH="1">
            <a:off x="5302548" y="3073401"/>
            <a:ext cx="3324" cy="1319213"/>
          </a:xfrm>
          <a:prstGeom prst="bentConnector3">
            <a:avLst>
              <a:gd name="adj1" fmla="val -6877256"/>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a:endCxn id="50" idx="2"/>
          </p:cNvCxnSpPr>
          <p:nvPr/>
        </p:nvCxnSpPr>
        <p:spPr>
          <a:xfrm flipH="1" flipV="1">
            <a:off x="7071705" y="3213100"/>
            <a:ext cx="687995" cy="1179513"/>
          </a:xfrm>
          <a:prstGeom prst="bentConnector4">
            <a:avLst>
              <a:gd name="adj1" fmla="val -33227"/>
              <a:gd name="adj2" fmla="val 78263"/>
            </a:avLst>
          </a:prstGeom>
          <a:ln>
            <a:solidFill>
              <a:schemeClr val="accent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Elbow Connector 54"/>
          <p:cNvCxnSpPr>
            <a:stCxn id="46" idx="0"/>
            <a:endCxn id="48" idx="2"/>
          </p:cNvCxnSpPr>
          <p:nvPr/>
        </p:nvCxnSpPr>
        <p:spPr>
          <a:xfrm rot="16200000" flipV="1">
            <a:off x="6063265" y="3143703"/>
            <a:ext cx="398463" cy="537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5"/>
          <p:cNvCxnSpPr>
            <a:stCxn id="46" idx="0"/>
            <a:endCxn id="49" idx="2"/>
          </p:cNvCxnSpPr>
          <p:nvPr/>
        </p:nvCxnSpPr>
        <p:spPr>
          <a:xfrm rot="5400000" flipH="1" flipV="1">
            <a:off x="6332724" y="3411501"/>
            <a:ext cx="398463" cy="166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Elbow Connector 56"/>
          <p:cNvCxnSpPr>
            <a:stCxn id="46" idx="0"/>
            <a:endCxn id="51" idx="2"/>
          </p:cNvCxnSpPr>
          <p:nvPr/>
        </p:nvCxnSpPr>
        <p:spPr>
          <a:xfrm rot="5400000" flipH="1" flipV="1">
            <a:off x="6871643" y="2872582"/>
            <a:ext cx="398463" cy="10795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95647" y="2524330"/>
            <a:ext cx="2457153" cy="276999"/>
          </a:xfrm>
          <a:prstGeom prst="rect">
            <a:avLst/>
          </a:prstGeom>
        </p:spPr>
        <p:txBody>
          <a:bodyPr wrap="square" rtlCol="0">
            <a:spAutoFit/>
          </a:bodyPr>
          <a:lstStyle/>
          <a:p>
            <a:pPr algn="ctr"/>
            <a:r>
              <a:rPr lang="en-CA" sz="1200" b="1" i="1" dirty="0"/>
              <a:t>Consumers</a:t>
            </a:r>
          </a:p>
        </p:txBody>
      </p:sp>
      <p:sp>
        <p:nvSpPr>
          <p:cNvPr id="63" name="TextBox 62"/>
          <p:cNvSpPr txBox="1"/>
          <p:nvPr/>
        </p:nvSpPr>
        <p:spPr>
          <a:xfrm>
            <a:off x="5302547" y="2524330"/>
            <a:ext cx="2457153" cy="276999"/>
          </a:xfrm>
          <a:prstGeom prst="rect">
            <a:avLst/>
          </a:prstGeom>
        </p:spPr>
        <p:txBody>
          <a:bodyPr wrap="square" rtlCol="0">
            <a:spAutoFit/>
          </a:bodyPr>
          <a:lstStyle/>
          <a:p>
            <a:pPr algn="ctr"/>
            <a:r>
              <a:rPr lang="en-CA" sz="1200" b="1" i="1" dirty="0"/>
              <a:t>Consumers</a:t>
            </a:r>
          </a:p>
        </p:txBody>
      </p:sp>
      <p:sp>
        <p:nvSpPr>
          <p:cNvPr id="64" name="TextBox 63"/>
          <p:cNvSpPr txBox="1"/>
          <p:nvPr/>
        </p:nvSpPr>
        <p:spPr>
          <a:xfrm>
            <a:off x="895647" y="4716869"/>
            <a:ext cx="2457153" cy="276999"/>
          </a:xfrm>
          <a:prstGeom prst="rect">
            <a:avLst/>
          </a:prstGeom>
        </p:spPr>
        <p:txBody>
          <a:bodyPr wrap="square" rtlCol="0">
            <a:spAutoFit/>
          </a:bodyPr>
          <a:lstStyle/>
          <a:p>
            <a:pPr algn="ctr"/>
            <a:r>
              <a:rPr lang="en-CA" sz="1200" b="1" i="1" dirty="0"/>
              <a:t>IT</a:t>
            </a:r>
          </a:p>
        </p:txBody>
      </p:sp>
      <p:sp>
        <p:nvSpPr>
          <p:cNvPr id="65" name="TextBox 64"/>
          <p:cNvSpPr txBox="1"/>
          <p:nvPr/>
        </p:nvSpPr>
        <p:spPr>
          <a:xfrm>
            <a:off x="5302547" y="4716869"/>
            <a:ext cx="2457153" cy="276999"/>
          </a:xfrm>
          <a:prstGeom prst="rect">
            <a:avLst/>
          </a:prstGeom>
        </p:spPr>
        <p:txBody>
          <a:bodyPr wrap="square" rtlCol="0">
            <a:spAutoFit/>
          </a:bodyPr>
          <a:lstStyle/>
          <a:p>
            <a:pPr algn="ctr"/>
            <a:r>
              <a:rPr lang="en-CA" sz="1200" b="1" i="1" dirty="0"/>
              <a:t>IT</a:t>
            </a:r>
          </a:p>
        </p:txBody>
      </p:sp>
      <p:sp>
        <p:nvSpPr>
          <p:cNvPr id="3" name="Rectangle 2"/>
          <p:cNvSpPr/>
          <p:nvPr/>
        </p:nvSpPr>
        <p:spPr>
          <a:xfrm>
            <a:off x="377974" y="6169492"/>
            <a:ext cx="4572000" cy="246221"/>
          </a:xfrm>
          <a:prstGeom prst="rect">
            <a:avLst/>
          </a:prstGeom>
        </p:spPr>
        <p:txBody>
          <a:bodyPr>
            <a:spAutoFit/>
          </a:bodyPr>
          <a:lstStyle/>
          <a:p>
            <a:r>
              <a:rPr lang="en-CA" sz="1000" dirty="0"/>
              <a:t>Source: CIO.com. “Why bimodal IT kills your culture and adds complexity.” </a:t>
            </a:r>
          </a:p>
        </p:txBody>
      </p:sp>
    </p:spTree>
    <p:extLst>
      <p:ext uri="{BB962C8B-B14F-4D97-AF65-F5344CB8AC3E}">
        <p14:creationId xmlns:p14="http://schemas.microsoft.com/office/powerpoint/2010/main" val="1813326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a:t>Definition of an IT operating model</a:t>
            </a:r>
          </a:p>
        </p:txBody>
      </p:sp>
      <p:sp>
        <p:nvSpPr>
          <p:cNvPr id="3" name="TextBox 105"/>
          <p:cNvSpPr txBox="1"/>
          <p:nvPr/>
        </p:nvSpPr>
        <p:spPr>
          <a:xfrm>
            <a:off x="524256" y="2007909"/>
            <a:ext cx="8095488" cy="4185761"/>
          </a:xfrm>
          <a:prstGeom prst="rect">
            <a:avLst/>
          </a:prstGeom>
          <a:noFill/>
        </p:spPr>
        <p:txBody>
          <a:bodyPr wrap="square" rtlCol="0">
            <a:spAutoFit/>
          </a:bodyPr>
          <a:lstStyle/>
          <a:p>
            <a:pPr algn="ctr">
              <a:lnSpc>
                <a:spcPct val="150000"/>
              </a:lnSpc>
            </a:pPr>
            <a:r>
              <a:rPr lang="en-US" sz="2400" i="1" dirty="0">
                <a:solidFill>
                  <a:schemeClr val="bg1">
                    <a:lumMod val="50000"/>
                  </a:schemeClr>
                </a:solidFill>
                <a:latin typeface="+mj-lt"/>
              </a:rPr>
              <a:t>The IT operating model defines how the IT organization is mobilized and organized to enable the enterprise to achieve its goals. </a:t>
            </a:r>
          </a:p>
          <a:p>
            <a:pPr algn="ctr">
              <a:lnSpc>
                <a:spcPct val="150000"/>
              </a:lnSpc>
            </a:pPr>
            <a:r>
              <a:rPr lang="en-US" sz="2400" i="1" dirty="0">
                <a:solidFill>
                  <a:schemeClr val="bg1">
                    <a:lumMod val="50000"/>
                  </a:schemeClr>
                </a:solidFill>
                <a:latin typeface="+mj-lt"/>
              </a:rPr>
              <a:t>The model communicates the interplay of governance, sourcing, processes, and organizational structure that facilitate the delivery of technology services to internal and external technology service consumers.</a:t>
            </a:r>
          </a:p>
          <a:p>
            <a:pPr algn="r"/>
            <a:endParaRPr lang="en-US" sz="1600" dirty="0">
              <a:solidFill>
                <a:schemeClr val="bg1">
                  <a:lumMod val="50000"/>
                </a:schemeClr>
              </a:solidFill>
              <a:latin typeface="+mj-lt"/>
            </a:endParaRPr>
          </a:p>
        </p:txBody>
      </p:sp>
      <p:sp>
        <p:nvSpPr>
          <p:cNvPr id="9" name="Rectangle 3"/>
          <p:cNvSpPr/>
          <p:nvPr/>
        </p:nvSpPr>
        <p:spPr>
          <a:xfrm>
            <a:off x="140007" y="1125522"/>
            <a:ext cx="8854458" cy="721700"/>
          </a:xfrm>
          <a:prstGeom prst="rect">
            <a:avLst/>
          </a:prstGeom>
          <a:solidFill>
            <a:schemeClr val="bg1"/>
          </a:solidFill>
          <a:ln w="3175">
            <a:noFill/>
            <a:prstDash val="sysDot"/>
          </a:ln>
        </p:spPr>
        <p:txBody>
          <a:bodyPr wrap="square" lIns="144000" tIns="144000" rIns="144000" bIns="144000">
            <a:spAutoFit/>
          </a:bodyPr>
          <a:lstStyle/>
          <a:p>
            <a:r>
              <a:rPr lang="en-US" altLang="en-US" sz="1400" b="1" dirty="0">
                <a:ea typeface="ＭＳ Ｐゴシック" charset="-128"/>
              </a:rPr>
              <a:t>Business and IT leaders alike talk about operating models, yet they are rarely on the same page. Info-Tech provides a simple definition for the IT operating model.</a:t>
            </a:r>
            <a:endParaRPr lang="en-US" altLang="en-US" sz="1400" b="1" dirty="0"/>
          </a:p>
        </p:txBody>
      </p:sp>
    </p:spTree>
    <p:extLst>
      <p:ext uri="{BB962C8B-B14F-4D97-AF65-F5344CB8AC3E}">
        <p14:creationId xmlns:p14="http://schemas.microsoft.com/office/powerpoint/2010/main" val="201472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Elements of an IT operating model</a:t>
            </a:r>
          </a:p>
        </p:txBody>
      </p:sp>
      <p:sp>
        <p:nvSpPr>
          <p:cNvPr id="14" name="Rectangle 3"/>
          <p:cNvSpPr/>
          <p:nvPr/>
        </p:nvSpPr>
        <p:spPr>
          <a:xfrm>
            <a:off x="140007" y="1125522"/>
            <a:ext cx="8854458" cy="660144"/>
          </a:xfrm>
          <a:prstGeom prst="rect">
            <a:avLst/>
          </a:prstGeom>
          <a:solidFill>
            <a:schemeClr val="bg1"/>
          </a:solidFill>
          <a:ln w="3175">
            <a:noFill/>
            <a:prstDash val="sysDot"/>
          </a:ln>
        </p:spPr>
        <p:txBody>
          <a:bodyPr wrap="square" lIns="144000" tIns="144000" rIns="144000" bIns="144000">
            <a:spAutoFit/>
          </a:bodyPr>
          <a:lstStyle/>
          <a:p>
            <a:r>
              <a:rPr lang="en-US" altLang="en-US" sz="1200" b="1" dirty="0">
                <a:ea typeface="ＭＳ Ｐゴシック" charset="-128"/>
              </a:rPr>
              <a:t>The IT operating model consists of four elements, which when optimally combined, enable IT to deliver technology services to consumers in a manner that matches their business realities and patterns of technology consumption.</a:t>
            </a:r>
            <a:endParaRPr lang="en-US" altLang="en-US" sz="1200" b="1" dirty="0"/>
          </a:p>
        </p:txBody>
      </p:sp>
      <p:sp>
        <p:nvSpPr>
          <p:cNvPr id="18" name="TextBox 9"/>
          <p:cNvSpPr txBox="1"/>
          <p:nvPr/>
        </p:nvSpPr>
        <p:spPr>
          <a:xfrm>
            <a:off x="2781299" y="2235606"/>
            <a:ext cx="3492501" cy="2844000"/>
          </a:xfrm>
          <a:prstGeom prst="rect">
            <a:avLst/>
          </a:prstGeom>
          <a:noFill/>
          <a:ln>
            <a:solidFill>
              <a:schemeClr val="accent2"/>
            </a:solidFill>
          </a:ln>
        </p:spPr>
        <p:txBody>
          <a:bodyPr wrap="square" lIns="144000" tIns="144000" rIns="144000" bIns="144000" rtlCol="0">
            <a:spAutoFit/>
          </a:bodyPr>
          <a:lstStyle/>
          <a:p>
            <a:pPr algn="ctr"/>
            <a:endParaRPr lang="en-CA" sz="1400" b="1" dirty="0">
              <a:solidFill>
                <a:schemeClr val="bg1"/>
              </a:solidFill>
            </a:endParaRPr>
          </a:p>
        </p:txBody>
      </p:sp>
      <p:sp>
        <p:nvSpPr>
          <p:cNvPr id="21" name="Rectangle 10"/>
          <p:cNvSpPr/>
          <p:nvPr/>
        </p:nvSpPr>
        <p:spPr>
          <a:xfrm>
            <a:off x="3076955" y="2962749"/>
            <a:ext cx="1332000" cy="792000"/>
          </a:xfrm>
          <a:prstGeom prst="rect">
            <a:avLst/>
          </a:prstGeom>
          <a:solidFill>
            <a:schemeClr val="accent2">
              <a:lumMod val="20000"/>
              <a:lumOff val="80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Governance</a:t>
            </a:r>
          </a:p>
        </p:txBody>
      </p:sp>
      <p:sp>
        <p:nvSpPr>
          <p:cNvPr id="22" name="TextBox 11"/>
          <p:cNvSpPr txBox="1"/>
          <p:nvPr/>
        </p:nvSpPr>
        <p:spPr>
          <a:xfrm>
            <a:off x="2781299" y="2211950"/>
            <a:ext cx="3492501" cy="506256"/>
          </a:xfrm>
          <a:prstGeom prst="rect">
            <a:avLst/>
          </a:prstGeom>
          <a:solidFill>
            <a:schemeClr val="accent2"/>
          </a:solidFill>
          <a:ln>
            <a:solidFill>
              <a:schemeClr val="accent2"/>
            </a:solidFill>
          </a:ln>
        </p:spPr>
        <p:txBody>
          <a:bodyPr wrap="square" lIns="144000" tIns="144000" rIns="144000" bIns="144000" rtlCol="0">
            <a:spAutoFit/>
          </a:bodyPr>
          <a:lstStyle/>
          <a:p>
            <a:pPr algn="ctr"/>
            <a:r>
              <a:rPr lang="en-CA" sz="1400" b="1" dirty="0">
                <a:solidFill>
                  <a:schemeClr val="bg1"/>
                </a:solidFill>
              </a:rPr>
              <a:t>Elements of an IT Operating Model</a:t>
            </a:r>
          </a:p>
        </p:txBody>
      </p:sp>
      <p:sp>
        <p:nvSpPr>
          <p:cNvPr id="23" name="Rectangle 12"/>
          <p:cNvSpPr/>
          <p:nvPr/>
        </p:nvSpPr>
        <p:spPr>
          <a:xfrm>
            <a:off x="4696739" y="2962749"/>
            <a:ext cx="1332000" cy="792000"/>
          </a:xfrm>
          <a:prstGeom prst="rect">
            <a:avLst/>
          </a:prstGeom>
          <a:solidFill>
            <a:schemeClr val="accent2">
              <a:lumMod val="20000"/>
              <a:lumOff val="80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Sourcing</a:t>
            </a:r>
          </a:p>
        </p:txBody>
      </p:sp>
      <p:sp>
        <p:nvSpPr>
          <p:cNvPr id="26" name="Rectangle 13"/>
          <p:cNvSpPr/>
          <p:nvPr/>
        </p:nvSpPr>
        <p:spPr>
          <a:xfrm>
            <a:off x="3076955" y="3976404"/>
            <a:ext cx="1332000" cy="792000"/>
          </a:xfrm>
          <a:prstGeom prst="rect">
            <a:avLst/>
          </a:prstGeom>
          <a:solidFill>
            <a:schemeClr val="accent2">
              <a:lumMod val="20000"/>
              <a:lumOff val="80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Process</a:t>
            </a:r>
          </a:p>
        </p:txBody>
      </p:sp>
      <p:sp>
        <p:nvSpPr>
          <p:cNvPr id="29" name="Rectangle 14"/>
          <p:cNvSpPr/>
          <p:nvPr/>
        </p:nvSpPr>
        <p:spPr>
          <a:xfrm>
            <a:off x="4696739" y="3976404"/>
            <a:ext cx="1332000" cy="792000"/>
          </a:xfrm>
          <a:prstGeom prst="rect">
            <a:avLst/>
          </a:prstGeom>
          <a:solidFill>
            <a:schemeClr val="accent2">
              <a:lumMod val="20000"/>
              <a:lumOff val="80000"/>
            </a:schemeClr>
          </a:solidFill>
          <a:ln w="1270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dirty="0">
                <a:solidFill>
                  <a:schemeClr val="accent1"/>
                </a:solidFill>
              </a:rPr>
              <a:t>Organizational Structure</a:t>
            </a:r>
          </a:p>
        </p:txBody>
      </p:sp>
      <p:sp>
        <p:nvSpPr>
          <p:cNvPr id="38" name="Rectangle 15"/>
          <p:cNvSpPr/>
          <p:nvPr/>
        </p:nvSpPr>
        <p:spPr>
          <a:xfrm>
            <a:off x="366383" y="1820721"/>
            <a:ext cx="2135517" cy="2063500"/>
          </a:xfrm>
          <a:prstGeom prst="rect">
            <a:avLst/>
          </a:prstGeom>
          <a:noFill/>
          <a:ln w="31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dirty="0">
                <a:solidFill>
                  <a:schemeClr val="tx1"/>
                </a:solidFill>
              </a:rPr>
              <a:t>Governance ensures that stakeholder needs, conditions, and options are evaluated to determine enterprise objectives to be achieved, setting direction through prioritization and decision making, and monitoring performance against agreed-on direction and objectives.</a:t>
            </a:r>
            <a:endParaRPr lang="en-CA" sz="1200" baseline="30000" dirty="0">
              <a:solidFill>
                <a:schemeClr val="tx1"/>
              </a:solidFill>
            </a:endParaRPr>
          </a:p>
        </p:txBody>
      </p:sp>
      <p:sp>
        <p:nvSpPr>
          <p:cNvPr id="39" name="Rectangle 16"/>
          <p:cNvSpPr/>
          <p:nvPr/>
        </p:nvSpPr>
        <p:spPr>
          <a:xfrm>
            <a:off x="366383" y="4215445"/>
            <a:ext cx="2135517" cy="1885949"/>
          </a:xfrm>
          <a:prstGeom prst="rect">
            <a:avLst/>
          </a:prstGeom>
          <a:noFill/>
          <a:ln w="31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dirty="0">
                <a:solidFill>
                  <a:schemeClr val="tx1"/>
                </a:solidFill>
              </a:rPr>
              <a:t>Describe an organized set of practices and activities to achieve certain objectives and produce a set of outputs in support of achieving overall goals. Processes can have various levels of formalization and stakeholder involvement.</a:t>
            </a:r>
            <a:endParaRPr lang="en-CA" sz="1200" baseline="30000" dirty="0">
              <a:solidFill>
                <a:schemeClr val="tx1"/>
              </a:solidFill>
            </a:endParaRPr>
          </a:p>
        </p:txBody>
      </p:sp>
      <p:sp>
        <p:nvSpPr>
          <p:cNvPr id="40" name="Rectangle 17"/>
          <p:cNvSpPr/>
          <p:nvPr/>
        </p:nvSpPr>
        <p:spPr>
          <a:xfrm>
            <a:off x="6553199" y="1820721"/>
            <a:ext cx="2135517" cy="2062800"/>
          </a:xfrm>
          <a:prstGeom prst="rect">
            <a:avLst/>
          </a:prstGeom>
          <a:noFill/>
          <a:ln w="31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dirty="0">
                <a:solidFill>
                  <a:schemeClr val="tx1"/>
                </a:solidFill>
              </a:rPr>
              <a:t>Outlines the optimal mix of sourcing models that is utilized to create, deliver, and support technology services and products. Sourcing is usually broken down into three broad categories: insourcing, co-sourcing, and outsourcing.</a:t>
            </a:r>
          </a:p>
        </p:txBody>
      </p:sp>
      <p:sp>
        <p:nvSpPr>
          <p:cNvPr id="41" name="Rectangle 18"/>
          <p:cNvSpPr/>
          <p:nvPr/>
        </p:nvSpPr>
        <p:spPr>
          <a:xfrm>
            <a:off x="6553199" y="4215445"/>
            <a:ext cx="2135517" cy="1885949"/>
          </a:xfrm>
          <a:prstGeom prst="rect">
            <a:avLst/>
          </a:prstGeom>
          <a:noFill/>
          <a:ln w="3175">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dirty="0">
                <a:solidFill>
                  <a:schemeClr val="tx1"/>
                </a:solidFill>
              </a:rPr>
              <a:t>The arrangement of lines of authority, rights, communications, and duties of an organization. The structure determines how the roles, power, and responsibilities are assigned, controlled, and coordinated across the IT organization. </a:t>
            </a:r>
          </a:p>
        </p:txBody>
      </p:sp>
      <p:cxnSp>
        <p:nvCxnSpPr>
          <p:cNvPr id="42" name="Elbow Connector 19"/>
          <p:cNvCxnSpPr>
            <a:stCxn id="23" idx="3"/>
            <a:endCxn id="40" idx="1"/>
          </p:cNvCxnSpPr>
          <p:nvPr/>
        </p:nvCxnSpPr>
        <p:spPr>
          <a:xfrm flipV="1">
            <a:off x="6028739" y="2852121"/>
            <a:ext cx="524460" cy="506628"/>
          </a:xfrm>
          <a:prstGeom prst="bentConnector3">
            <a:avLst>
              <a:gd name="adj1" fmla="val 50000"/>
            </a:avLst>
          </a:prstGeom>
          <a:ln w="3175">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43" name="Elbow Connector 20"/>
          <p:cNvCxnSpPr>
            <a:stCxn id="29" idx="3"/>
            <a:endCxn id="41" idx="1"/>
          </p:cNvCxnSpPr>
          <p:nvPr/>
        </p:nvCxnSpPr>
        <p:spPr>
          <a:xfrm>
            <a:off x="6028739" y="4372404"/>
            <a:ext cx="524460" cy="786016"/>
          </a:xfrm>
          <a:prstGeom prst="bentConnector3">
            <a:avLst>
              <a:gd name="adj1" fmla="val 50000"/>
            </a:avLst>
          </a:prstGeom>
          <a:ln w="3175">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44" name="Elbow Connector 21"/>
          <p:cNvCxnSpPr>
            <a:stCxn id="39" idx="3"/>
            <a:endCxn id="26" idx="1"/>
          </p:cNvCxnSpPr>
          <p:nvPr/>
        </p:nvCxnSpPr>
        <p:spPr>
          <a:xfrm flipV="1">
            <a:off x="2501900" y="4372404"/>
            <a:ext cx="575055" cy="786016"/>
          </a:xfrm>
          <a:prstGeom prst="bentConnector3">
            <a:avLst>
              <a:gd name="adj1" fmla="val 50000"/>
            </a:avLst>
          </a:prstGeom>
          <a:ln w="3175">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45" name="Elbow Connector 22"/>
          <p:cNvCxnSpPr>
            <a:stCxn id="38" idx="3"/>
            <a:endCxn id="21" idx="1"/>
          </p:cNvCxnSpPr>
          <p:nvPr/>
        </p:nvCxnSpPr>
        <p:spPr>
          <a:xfrm>
            <a:off x="2501900" y="2852471"/>
            <a:ext cx="575055" cy="506278"/>
          </a:xfrm>
          <a:prstGeom prst="bentConnector3">
            <a:avLst>
              <a:gd name="adj1" fmla="val 50000"/>
            </a:avLst>
          </a:prstGeom>
          <a:ln w="3175">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57174" y="6253756"/>
            <a:ext cx="7319580" cy="246221"/>
          </a:xfrm>
          <a:prstGeom prst="rect">
            <a:avLst/>
          </a:prstGeom>
        </p:spPr>
        <p:txBody>
          <a:bodyPr wrap="square" rtlCol="0">
            <a:spAutoFit/>
          </a:bodyPr>
          <a:lstStyle/>
          <a:p>
            <a:r>
              <a:rPr lang="en-CA" sz="1000" dirty="0"/>
              <a:t>Source: </a:t>
            </a:r>
            <a:r>
              <a:rPr lang="en-CA" sz="1000" dirty="0" err="1"/>
              <a:t>COBIT</a:t>
            </a:r>
            <a:r>
              <a:rPr lang="en-CA" sz="1000" dirty="0"/>
              <a:t> 5: A Business Framework for the Governance and Management of Enterprise IT. </a:t>
            </a:r>
          </a:p>
        </p:txBody>
      </p:sp>
    </p:spTree>
    <p:extLst>
      <p:ext uri="{BB962C8B-B14F-4D97-AF65-F5344CB8AC3E}">
        <p14:creationId xmlns:p14="http://schemas.microsoft.com/office/powerpoint/2010/main" val="22057576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2994</Words>
  <Application>Microsoft Office PowerPoint</Application>
  <PresentationFormat>On-screen Show (4:3)</PresentationFormat>
  <Paragraphs>283</Paragraphs>
  <Slides>17</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17</vt:i4>
      </vt:variant>
      <vt:variant>
        <vt:lpstr>Custom Shows</vt:lpstr>
      </vt:variant>
      <vt:variant>
        <vt:i4>1</vt:i4>
      </vt:variant>
    </vt:vector>
  </HeadingPairs>
  <TitlesOfParts>
    <vt:vector size="24" baseType="lpstr">
      <vt:lpstr>Arial</vt:lpstr>
      <vt:lpstr>Calibri</vt:lpstr>
      <vt:lpstr>Georgia</vt:lpstr>
      <vt:lpstr>Open Sans</vt:lpstr>
      <vt:lpstr>Wingdings</vt:lpstr>
      <vt:lpstr>Theme1</vt:lpstr>
      <vt:lpstr>PowerPoint Presentation</vt:lpstr>
      <vt:lpstr>PowerPoint Presentation</vt:lpstr>
      <vt:lpstr>Our understanding of the problem</vt:lpstr>
      <vt:lpstr>Executive summary</vt:lpstr>
      <vt:lpstr>Business strategy first, IT strategy second, and operating model third</vt:lpstr>
      <vt:lpstr>The IT counterpart to the business operating model sets an IT organization apart and determines how IT adds value</vt:lpstr>
      <vt:lpstr>Attempts at dividing the IT organization into two separate camps has yielded sub-par results </vt:lpstr>
      <vt:lpstr>Definition of an IT operating model</vt:lpstr>
      <vt:lpstr>Elements of an IT operating model</vt:lpstr>
      <vt:lpstr>Measure the impact of operating model changes using one simple indicator: overall business satisfaction with IT services</vt:lpstr>
      <vt:lpstr>Additional business metrics will help you connect the changes to the operating model to business outcomes</vt:lpstr>
      <vt:lpstr>Additional IT-centric metrics will help you track the changes to individual operating model elements</vt:lpstr>
      <vt:lpstr>PowerPoint Presentation</vt:lpstr>
      <vt:lpstr>Use these icons to help direct you as you navigate this research </vt:lpstr>
      <vt:lpstr>Info-Tech offers various levels of support to best suit your needs</vt:lpstr>
      <vt:lpstr>Optimize the IT Operating Model – blueprint overview </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2017-04-05T21:27:34Z</dcterms:created>
  <dcterms:modified xsi:type="dcterms:W3CDTF">2021-09-15T19:09:22Z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d24214e-5322-4789-8422-cbe411bc3a74_Enabled">
    <vt:lpwstr>true</vt:lpwstr>
  </property>
  <property fmtid="{D5CDD505-2E9C-101B-9397-08002B2CF9AE}" pid="3" name="MSIP_Label_7d24214e-5322-4789-8422-cbe411bc3a74_SetDate">
    <vt:lpwstr>2021-09-15T19:03:04Z</vt:lpwstr>
  </property>
  <property fmtid="{D5CDD505-2E9C-101B-9397-08002B2CF9AE}" pid="4" name="MSIP_Label_7d24214e-5322-4789-8422-cbe411bc3a74_Method">
    <vt:lpwstr>Privileged</vt:lpwstr>
  </property>
  <property fmtid="{D5CDD505-2E9C-101B-9397-08002B2CF9AE}" pid="5" name="MSIP_Label_7d24214e-5322-4789-8422-cbe411bc3a74_Name">
    <vt:lpwstr>7d24214e-5322-4789-8422-cbe411bc3a74</vt:lpwstr>
  </property>
  <property fmtid="{D5CDD505-2E9C-101B-9397-08002B2CF9AE}" pid="6" name="MSIP_Label_7d24214e-5322-4789-8422-cbe411bc3a74_SiteId">
    <vt:lpwstr>113d1920-a1e0-48cf-a70a-868cbb03f3f6</vt:lpwstr>
  </property>
  <property fmtid="{D5CDD505-2E9C-101B-9397-08002B2CF9AE}" pid="7" name="MSIP_Label_7d24214e-5322-4789-8422-cbe411bc3a74_ActionId">
    <vt:lpwstr>9563cff3-def8-45c4-a868-d924c0aa9552</vt:lpwstr>
  </property>
  <property fmtid="{D5CDD505-2E9C-101B-9397-08002B2CF9AE}" pid="8" name="MSIP_Label_7d24214e-5322-4789-8422-cbe411bc3a74_ContentBits">
    <vt:lpwstr>0</vt:lpwstr>
  </property>
</Properties>
</file>