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2"/>
  </p:notesMasterIdLst>
  <p:handoutMasterIdLst>
    <p:handoutMasterId r:id="rId23"/>
  </p:handoutMasterIdLst>
  <p:sldIdLst>
    <p:sldId id="483" r:id="rId2"/>
    <p:sldId id="484" r:id="rId3"/>
    <p:sldId id="403" r:id="rId4"/>
    <p:sldId id="747" r:id="rId5"/>
    <p:sldId id="631" r:id="rId6"/>
    <p:sldId id="746" r:id="rId7"/>
    <p:sldId id="634" r:id="rId8"/>
    <p:sldId id="633" r:id="rId9"/>
    <p:sldId id="674" r:id="rId10"/>
    <p:sldId id="635" r:id="rId11"/>
    <p:sldId id="737" r:id="rId12"/>
    <p:sldId id="636" r:id="rId13"/>
    <p:sldId id="768" r:id="rId14"/>
    <p:sldId id="732" r:id="rId15"/>
    <p:sldId id="736" r:id="rId16"/>
    <p:sldId id="628" r:id="rId17"/>
    <p:sldId id="426" r:id="rId18"/>
    <p:sldId id="410" r:id="rId19"/>
    <p:sldId id="411" r:id="rId20"/>
    <p:sldId id="413" r:id="rId21"/>
  </p:sldIdLst>
  <p:sldSz cx="9144000" cy="6858000" type="screen4x3"/>
  <p:notesSz cx="6858000" cy="9144000"/>
  <p:custShowLst>
    <p:custShow name="Custom Show 1" id="0">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84FCD5F7-ADF0-4D52-A454-FEA42EA2FD55}">
          <p14:sldIdLst>
            <p14:sldId id="483"/>
            <p14:sldId id="484"/>
            <p14:sldId id="403"/>
            <p14:sldId id="747"/>
            <p14:sldId id="631"/>
            <p14:sldId id="746"/>
            <p14:sldId id="634"/>
            <p14:sldId id="633"/>
            <p14:sldId id="674"/>
            <p14:sldId id="635"/>
            <p14:sldId id="737"/>
            <p14:sldId id="636"/>
            <p14:sldId id="768"/>
            <p14:sldId id="732"/>
            <p14:sldId id="736"/>
            <p14:sldId id="628"/>
            <p14:sldId id="426"/>
            <p14:sldId id="410"/>
            <p14:sldId id="411"/>
            <p14:sldId id="4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6A962"/>
    <a:srgbClr val="8C8D51"/>
    <a:srgbClr val="FAFCFB"/>
    <a:srgbClr val="EDF08C"/>
    <a:srgbClr val="070704"/>
    <a:srgbClr val="C9C9C9"/>
    <a:srgbClr val="1E1F12"/>
    <a:srgbClr val="15160C"/>
    <a:srgbClr val="191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22" d="100"/>
          <a:sy n="122" d="100"/>
        </p:scale>
        <p:origin x="206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02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4/20/2017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4/20/2017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294459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424325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212176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217887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259910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242691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242793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54791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1232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366872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225335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3489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336648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85264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351627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3659255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26" r:id="rId7"/>
    <p:sldLayoutId id="2147483764" r:id="rId8"/>
    <p:sldLayoutId id="2147483761" r:id="rId9"/>
    <p:sldLayoutId id="2147483763" r:id="rId10"/>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Maintain an Organized Portfolio</a:t>
            </a:r>
          </a:p>
        </p:txBody>
      </p:sp>
      <p:sp>
        <p:nvSpPr>
          <p:cNvPr id="3" name="Text Placeholder 2"/>
          <p:cNvSpPr>
            <a:spLocks noGrp="1"/>
          </p:cNvSpPr>
          <p:nvPr>
            <p:ph type="body" sz="quarter" idx="16"/>
          </p:nvPr>
        </p:nvSpPr>
        <p:spPr>
          <a:xfrm>
            <a:off x="774700" y="3724072"/>
            <a:ext cx="4512524" cy="508000"/>
          </a:xfrm>
        </p:spPr>
        <p:txBody>
          <a:bodyPr/>
          <a:lstStyle/>
          <a:p>
            <a:r>
              <a:rPr lang="en-US" dirty="0" smtClean="0"/>
              <a:t>Align portfolio management practices with COBIT (APO05: Manage Portfolio).</a:t>
            </a:r>
            <a:endParaRPr lang="en-US" dirty="0"/>
          </a:p>
        </p:txBody>
      </p:sp>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346279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82" y="1123697"/>
            <a:ext cx="4657217" cy="5400927"/>
          </a:xfrm>
          <a:prstGeom prst="rect">
            <a:avLst/>
          </a:prstGeom>
        </p:spPr>
      </p:pic>
      <p:sp>
        <p:nvSpPr>
          <p:cNvPr id="2" name="Title 1"/>
          <p:cNvSpPr>
            <a:spLocks noGrp="1"/>
          </p:cNvSpPr>
          <p:nvPr>
            <p:ph type="title"/>
          </p:nvPr>
        </p:nvSpPr>
        <p:spPr/>
        <p:txBody>
          <a:bodyPr/>
          <a:lstStyle/>
          <a:p>
            <a:r>
              <a:rPr lang="en-US" dirty="0" smtClean="0"/>
              <a:t>Don’t grow </a:t>
            </a:r>
            <a:r>
              <a:rPr lang="en-US" i="1" dirty="0" smtClean="0"/>
              <a:t>into</a:t>
            </a:r>
            <a:r>
              <a:rPr lang="en-US" dirty="0" smtClean="0"/>
              <a:t> a framework, grow </a:t>
            </a:r>
            <a:r>
              <a:rPr lang="en-US" i="1" dirty="0" smtClean="0"/>
              <a:t>within</a:t>
            </a:r>
            <a:r>
              <a:rPr lang="en-US" dirty="0" smtClean="0"/>
              <a:t> one</a:t>
            </a:r>
            <a:endParaRPr lang="en-US" dirty="0"/>
          </a:p>
        </p:txBody>
      </p:sp>
      <p:sp>
        <p:nvSpPr>
          <p:cNvPr id="3" name="Rectangle 2"/>
          <p:cNvSpPr/>
          <p:nvPr/>
        </p:nvSpPr>
        <p:spPr>
          <a:xfrm>
            <a:off x="138110" y="1583996"/>
            <a:ext cx="4429126" cy="4513030"/>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All too often organizations perpetually delay implementing processes that are aligned with frameworks like COBIT or PMBOK. </a:t>
            </a:r>
          </a:p>
          <a:p>
            <a:pPr marL="285750" marR="0" lvl="0" indent="-285750">
              <a:lnSpc>
                <a:spcPct val="107000"/>
              </a:lnSpc>
              <a:spcBef>
                <a:spcPts val="0"/>
              </a:spcBef>
              <a:spcAft>
                <a:spcPts val="0"/>
              </a:spcAft>
              <a:buFont typeface="Arial" panose="020B0604020202020204" pitchFamily="34" charset="0"/>
              <a:buChar char="•"/>
            </a:pP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80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Putting off alignment, however, only makes alignment more difficult later on. As your organization matures, more processes will be put into place. This means that there will be more processes to potentially align later on. </a:t>
            </a:r>
          </a:p>
          <a:p>
            <a:pPr marL="285750" marR="0" lvl="0" indent="-285750">
              <a:lnSpc>
                <a:spcPct val="107000"/>
              </a:lnSpc>
              <a:spcBef>
                <a:spcPts val="0"/>
              </a:spcBef>
              <a:spcAft>
                <a:spcPts val="800"/>
              </a:spcAft>
              <a:buFont typeface="Arial" panose="020B0604020202020204" pitchFamily="34" charset="0"/>
              <a:buChar char="•"/>
            </a:pP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800"/>
              </a:spcAft>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By starting early you can ensure that as the processes you have mature, they grow in a way that is aligned from the start rather than having to shift directions later on.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3270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 your PPM processes with industry standards</a:t>
            </a:r>
            <a:endParaRPr lang="en-US" dirty="0"/>
          </a:p>
        </p:txBody>
      </p:sp>
      <p:sp>
        <p:nvSpPr>
          <p:cNvPr id="4" name="TextBox 3"/>
          <p:cNvSpPr txBox="1"/>
          <p:nvPr/>
        </p:nvSpPr>
        <p:spPr>
          <a:xfrm>
            <a:off x="316321" y="1219032"/>
            <a:ext cx="8501830" cy="523220"/>
          </a:xfrm>
          <a:prstGeom prst="rect">
            <a:avLst/>
          </a:prstGeom>
        </p:spPr>
        <p:txBody>
          <a:bodyPr wrap="square" rtlCol="0">
            <a:spAutoFit/>
          </a:bodyPr>
          <a:lstStyle/>
          <a:p>
            <a:r>
              <a:rPr lang="en-US" sz="1400" b="1" dirty="0" smtClean="0"/>
              <a:t>This blueprint has been informed by COBIT 5 (APO05), the PMI’s PMBOK (5</a:t>
            </a:r>
            <a:r>
              <a:rPr lang="en-US" sz="1400" b="1" baseline="30000" dirty="0" smtClean="0"/>
              <a:t>th</a:t>
            </a:r>
            <a:r>
              <a:rPr lang="en-US" sz="1400" b="1" dirty="0" smtClean="0"/>
              <a:t> Edition), and the U.S. Government’s ITIM framework. Other relevant frameworks and guides are also listed below. </a:t>
            </a:r>
            <a:endParaRPr lang="en-US" sz="1400" b="1" dirty="0"/>
          </a:p>
        </p:txBody>
      </p:sp>
      <p:grpSp>
        <p:nvGrpSpPr>
          <p:cNvPr id="16" name="Group 15"/>
          <p:cNvGrpSpPr/>
          <p:nvPr/>
        </p:nvGrpSpPr>
        <p:grpSpPr>
          <a:xfrm>
            <a:off x="417144" y="1783960"/>
            <a:ext cx="7284427" cy="1080000"/>
            <a:chOff x="251517" y="1561662"/>
            <a:chExt cx="7284427" cy="1080000"/>
          </a:xfrm>
        </p:grpSpPr>
        <p:sp>
          <p:nvSpPr>
            <p:cNvPr id="3" name="Rectangle 2"/>
            <p:cNvSpPr/>
            <p:nvPr/>
          </p:nvSpPr>
          <p:spPr>
            <a:xfrm>
              <a:off x="251517" y="1732330"/>
              <a:ext cx="6480000" cy="738664"/>
            </a:xfrm>
            <a:prstGeom prst="rect">
              <a:avLst/>
            </a:prstGeom>
          </p:spPr>
          <p:txBody>
            <a:bodyPr wrap="square">
              <a:spAutoFit/>
            </a:bodyPr>
            <a:lstStyle/>
            <a:p>
              <a:r>
                <a:rPr lang="en-CA" sz="1400" b="1" dirty="0"/>
                <a:t>Information Systems Audit and Control Association (ISACA)</a:t>
              </a:r>
            </a:p>
            <a:p>
              <a:pPr marL="285750" indent="-285750">
                <a:buFont typeface="Arial" panose="020B0604020202020204" pitchFamily="34" charset="0"/>
                <a:buChar char="•"/>
              </a:pPr>
              <a:r>
                <a:rPr lang="en-CA" sz="1400" dirty="0"/>
                <a:t>COBIT 5</a:t>
              </a:r>
            </a:p>
            <a:p>
              <a:pPr marL="285750" indent="-285750">
                <a:buFont typeface="Arial" panose="020B0604020202020204" pitchFamily="34" charset="0"/>
                <a:buChar char="•"/>
              </a:pPr>
              <a:r>
                <a:rPr lang="en-CA" sz="1400" dirty="0"/>
                <a:t>Enterprise Value: Governance of IT Investments: VAL IT Framework</a:t>
              </a:r>
            </a:p>
          </p:txBody>
        </p:sp>
        <p:pic>
          <p:nvPicPr>
            <p:cNvPr id="7" name="Picture 6"/>
            <p:cNvPicPr>
              <a:picLocks noChangeAspect="1"/>
            </p:cNvPicPr>
            <p:nvPr/>
          </p:nvPicPr>
          <p:blipFill>
            <a:blip r:embed="rId3"/>
            <a:stretch>
              <a:fillRect/>
            </a:stretch>
          </p:blipFill>
          <p:spPr>
            <a:xfrm>
              <a:off x="6752299" y="1561662"/>
              <a:ext cx="783645" cy="1080000"/>
            </a:xfrm>
            <a:prstGeom prst="rect">
              <a:avLst/>
            </a:prstGeom>
            <a:ln>
              <a:solidFill>
                <a:schemeClr val="accent1"/>
              </a:solidFill>
            </a:ln>
          </p:spPr>
        </p:pic>
      </p:grpSp>
      <p:grpSp>
        <p:nvGrpSpPr>
          <p:cNvPr id="19" name="Group 18"/>
          <p:cNvGrpSpPr/>
          <p:nvPr/>
        </p:nvGrpSpPr>
        <p:grpSpPr>
          <a:xfrm>
            <a:off x="417144" y="5288755"/>
            <a:ext cx="7323149" cy="1080000"/>
            <a:chOff x="308035" y="4987587"/>
            <a:chExt cx="7323149" cy="1080000"/>
          </a:xfrm>
        </p:grpSpPr>
        <p:pic>
          <p:nvPicPr>
            <p:cNvPr id="11" name="Picture 10"/>
            <p:cNvPicPr>
              <a:picLocks noChangeAspect="1"/>
            </p:cNvPicPr>
            <p:nvPr/>
          </p:nvPicPr>
          <p:blipFill>
            <a:blip r:embed="rId4"/>
            <a:stretch>
              <a:fillRect/>
            </a:stretch>
          </p:blipFill>
          <p:spPr>
            <a:xfrm>
              <a:off x="6801898" y="4987587"/>
              <a:ext cx="829286" cy="1080000"/>
            </a:xfrm>
            <a:prstGeom prst="rect">
              <a:avLst/>
            </a:prstGeom>
            <a:ln>
              <a:solidFill>
                <a:schemeClr val="accent1"/>
              </a:solidFill>
            </a:ln>
          </p:spPr>
        </p:pic>
        <p:sp>
          <p:nvSpPr>
            <p:cNvPr id="6" name="Rectangle 5"/>
            <p:cNvSpPr/>
            <p:nvPr/>
          </p:nvSpPr>
          <p:spPr>
            <a:xfrm>
              <a:off x="308035" y="5158255"/>
              <a:ext cx="6307506" cy="738664"/>
            </a:xfrm>
            <a:prstGeom prst="rect">
              <a:avLst/>
            </a:prstGeom>
          </p:spPr>
          <p:txBody>
            <a:bodyPr wrap="square">
              <a:spAutoFit/>
            </a:bodyPr>
            <a:lstStyle/>
            <a:p>
              <a:pPr lvl="0"/>
              <a:r>
                <a:rPr lang="en-CA" sz="1400" b="1" dirty="0">
                  <a:solidFill>
                    <a:srgbClr val="333333"/>
                  </a:solidFill>
                </a:rPr>
                <a:t>International Organization for Standardization (ISO)</a:t>
              </a:r>
            </a:p>
            <a:p>
              <a:pPr marL="285750" lvl="0" indent="-285750">
                <a:buFont typeface="Arial" panose="020B0604020202020204" pitchFamily="34" charset="0"/>
                <a:buChar char="•"/>
              </a:pPr>
              <a:r>
                <a:rPr lang="en-CA" sz="1400" dirty="0">
                  <a:solidFill>
                    <a:srgbClr val="333333"/>
                  </a:solidFill>
                </a:rPr>
                <a:t>ISO 21504:2015 Project, Programme and Portfolio Management </a:t>
              </a:r>
              <a:r>
                <a:rPr lang="en-CA" sz="1400" dirty="0" smtClean="0">
                  <a:solidFill>
                    <a:srgbClr val="333333"/>
                  </a:solidFill>
                </a:rPr>
                <a:t>– </a:t>
              </a:r>
              <a:r>
                <a:rPr lang="en-CA" sz="1400" dirty="0">
                  <a:solidFill>
                    <a:srgbClr val="333333"/>
                  </a:solidFill>
                </a:rPr>
                <a:t>Guidance on Portfolio Management </a:t>
              </a:r>
            </a:p>
          </p:txBody>
        </p:sp>
      </p:grpSp>
      <p:grpSp>
        <p:nvGrpSpPr>
          <p:cNvPr id="18" name="Group 17"/>
          <p:cNvGrpSpPr/>
          <p:nvPr/>
        </p:nvGrpSpPr>
        <p:grpSpPr>
          <a:xfrm>
            <a:off x="417144" y="3972842"/>
            <a:ext cx="8315362" cy="1384995"/>
            <a:chOff x="251518" y="3775122"/>
            <a:chExt cx="8315362" cy="1384995"/>
          </a:xfrm>
        </p:grpSpPr>
        <p:pic>
          <p:nvPicPr>
            <p:cNvPr id="10" name="Picture 9"/>
            <p:cNvPicPr>
              <a:picLocks noChangeAspect="1"/>
            </p:cNvPicPr>
            <p:nvPr/>
          </p:nvPicPr>
          <p:blipFill>
            <a:blip r:embed="rId5"/>
            <a:stretch>
              <a:fillRect/>
            </a:stretch>
          </p:blipFill>
          <p:spPr>
            <a:xfrm>
              <a:off x="7734444" y="3927619"/>
              <a:ext cx="832436" cy="1080000"/>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6741909" y="3927619"/>
              <a:ext cx="833275" cy="1080000"/>
            </a:xfrm>
            <a:prstGeom prst="rect">
              <a:avLst/>
            </a:prstGeom>
            <a:ln>
              <a:solidFill>
                <a:schemeClr val="accent1"/>
              </a:solidFill>
            </a:ln>
          </p:spPr>
        </p:pic>
        <p:sp>
          <p:nvSpPr>
            <p:cNvPr id="14" name="Rectangle 13"/>
            <p:cNvSpPr/>
            <p:nvPr/>
          </p:nvSpPr>
          <p:spPr>
            <a:xfrm>
              <a:off x="251518" y="3775122"/>
              <a:ext cx="6107481" cy="1384995"/>
            </a:xfrm>
            <a:prstGeom prst="rect">
              <a:avLst/>
            </a:prstGeom>
          </p:spPr>
          <p:txBody>
            <a:bodyPr wrap="square">
              <a:spAutoFit/>
            </a:bodyPr>
            <a:lstStyle/>
            <a:p>
              <a:pPr lvl="0"/>
              <a:r>
                <a:rPr lang="en-CA" sz="1400" b="1" dirty="0">
                  <a:solidFill>
                    <a:srgbClr val="333333"/>
                  </a:solidFill>
                </a:rPr>
                <a:t>Government of the United States of America</a:t>
              </a:r>
            </a:p>
            <a:p>
              <a:pPr marL="285750" lvl="0" indent="-285750">
                <a:buFont typeface="Arial" panose="020B0604020202020204" pitchFamily="34" charset="0"/>
                <a:buChar char="•"/>
              </a:pPr>
              <a:r>
                <a:rPr lang="en-CA" sz="1400" dirty="0">
                  <a:solidFill>
                    <a:srgbClr val="333333"/>
                  </a:solidFill>
                </a:rPr>
                <a:t>Information Technology Investment Management (ITIM)</a:t>
              </a:r>
            </a:p>
            <a:p>
              <a:pPr marL="742950" lvl="1" indent="-285750">
                <a:buFont typeface="Courier New" panose="02070309020205020404" pitchFamily="49" charset="0"/>
                <a:buChar char="o"/>
              </a:pPr>
              <a:r>
                <a:rPr lang="en-CA" sz="1400" dirty="0" smtClean="0">
                  <a:solidFill>
                    <a:srgbClr val="333333"/>
                  </a:solidFill>
                </a:rPr>
                <a:t>Free Online: </a:t>
              </a:r>
              <a:r>
                <a:rPr lang="en-CA" sz="1400" dirty="0">
                  <a:solidFill>
                    <a:srgbClr val="333333"/>
                  </a:solidFill>
                </a:rPr>
                <a:t>Designed for federal public sector, but applicable beyond this</a:t>
              </a:r>
              <a:r>
                <a:rPr lang="en-CA" sz="1400" dirty="0" smtClean="0">
                  <a:solidFill>
                    <a:srgbClr val="333333"/>
                  </a:solidFill>
                </a:rPr>
                <a:t>.</a:t>
              </a:r>
              <a:endParaRPr lang="en-CA" sz="1400" dirty="0">
                <a:solidFill>
                  <a:srgbClr val="333333"/>
                </a:solidFill>
              </a:endParaRPr>
            </a:p>
            <a:p>
              <a:pPr marL="285750" lvl="0" indent="-285750">
                <a:buFont typeface="Arial" panose="020B0604020202020204" pitchFamily="34" charset="0"/>
                <a:buChar char="•"/>
              </a:pPr>
              <a:r>
                <a:rPr lang="en-CA" sz="1400" dirty="0">
                  <a:solidFill>
                    <a:srgbClr val="333333"/>
                  </a:solidFill>
                </a:rPr>
                <a:t>Assessing Risks and Returns: A Guide for Evaluating Federal Agencies' IT Investment Decision-making (GAO 1997)</a:t>
              </a:r>
            </a:p>
          </p:txBody>
        </p:sp>
      </p:grpSp>
      <p:grpSp>
        <p:nvGrpSpPr>
          <p:cNvPr id="17" name="Group 16"/>
          <p:cNvGrpSpPr/>
          <p:nvPr/>
        </p:nvGrpSpPr>
        <p:grpSpPr>
          <a:xfrm>
            <a:off x="417144" y="2944341"/>
            <a:ext cx="7341389" cy="1080000"/>
            <a:chOff x="163849" y="2438055"/>
            <a:chExt cx="7341389" cy="1080000"/>
          </a:xfrm>
        </p:grpSpPr>
        <p:pic>
          <p:nvPicPr>
            <p:cNvPr id="9" name="Picture 8"/>
            <p:cNvPicPr>
              <a:picLocks noChangeAspect="1"/>
            </p:cNvPicPr>
            <p:nvPr/>
          </p:nvPicPr>
          <p:blipFill>
            <a:blip r:embed="rId7"/>
            <a:stretch>
              <a:fillRect/>
            </a:stretch>
          </p:blipFill>
          <p:spPr>
            <a:xfrm>
              <a:off x="6668103" y="2438055"/>
              <a:ext cx="837135" cy="1080000"/>
            </a:xfrm>
            <a:prstGeom prst="rect">
              <a:avLst/>
            </a:prstGeom>
            <a:ln>
              <a:solidFill>
                <a:schemeClr val="tx1"/>
              </a:solidFill>
            </a:ln>
          </p:spPr>
        </p:pic>
        <p:sp>
          <p:nvSpPr>
            <p:cNvPr id="15" name="Rectangle 14"/>
            <p:cNvSpPr/>
            <p:nvPr/>
          </p:nvSpPr>
          <p:spPr>
            <a:xfrm>
              <a:off x="163849" y="2608723"/>
              <a:ext cx="6480000" cy="738664"/>
            </a:xfrm>
            <a:prstGeom prst="rect">
              <a:avLst/>
            </a:prstGeom>
          </p:spPr>
          <p:txBody>
            <a:bodyPr wrap="square">
              <a:spAutoFit/>
            </a:bodyPr>
            <a:lstStyle/>
            <a:p>
              <a:pPr lvl="0"/>
              <a:r>
                <a:rPr lang="en-CA" sz="1400" b="1" dirty="0">
                  <a:solidFill>
                    <a:srgbClr val="333333"/>
                  </a:solidFill>
                </a:rPr>
                <a:t>Project Management Institute (PMI):</a:t>
              </a:r>
            </a:p>
            <a:p>
              <a:pPr marL="285750" lvl="0" indent="-285750">
                <a:buFont typeface="Arial" panose="020B0604020202020204" pitchFamily="34" charset="0"/>
                <a:buChar char="•"/>
              </a:pPr>
              <a:r>
                <a:rPr lang="en-CA" sz="1400" dirty="0">
                  <a:solidFill>
                    <a:srgbClr val="333333"/>
                  </a:solidFill>
                </a:rPr>
                <a:t>Project Management Body of Knowledge – 5</a:t>
              </a:r>
              <a:r>
                <a:rPr lang="en-CA" sz="1400" baseline="30000" dirty="0">
                  <a:solidFill>
                    <a:srgbClr val="333333"/>
                  </a:solidFill>
                </a:rPr>
                <a:t>th</a:t>
              </a:r>
              <a:r>
                <a:rPr lang="en-CA" sz="1400" dirty="0">
                  <a:solidFill>
                    <a:srgbClr val="333333"/>
                  </a:solidFill>
                </a:rPr>
                <a:t> Edition. (PMBOK)</a:t>
              </a:r>
            </a:p>
            <a:p>
              <a:pPr marL="285750" lvl="0" indent="-285750">
                <a:buFont typeface="Arial" panose="020B0604020202020204" pitchFamily="34" charset="0"/>
                <a:buChar char="•"/>
              </a:pPr>
              <a:r>
                <a:rPr lang="en-CA" sz="1400" dirty="0">
                  <a:solidFill>
                    <a:srgbClr val="333333"/>
                  </a:solidFill>
                </a:rPr>
                <a:t>Standard for Portfolio Management – Third Ed. (PMI)</a:t>
              </a:r>
            </a:p>
          </p:txBody>
        </p:sp>
      </p:grpSp>
    </p:spTree>
    <p:extLst>
      <p:ext uri="{BB962C8B-B14F-4D97-AF65-F5344CB8AC3E}">
        <p14:creationId xmlns:p14="http://schemas.microsoft.com/office/powerpoint/2010/main" val="1756333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Info-Tech uses COBIT </a:t>
            </a:r>
            <a:r>
              <a:rPr lang="en-US" dirty="0" smtClean="0"/>
              <a:t>to </a:t>
            </a:r>
            <a:r>
              <a:rPr lang="en-US" dirty="0"/>
              <a:t>help situate </a:t>
            </a:r>
            <a:r>
              <a:rPr lang="en-US" dirty="0" smtClean="0"/>
              <a:t>portfolio </a:t>
            </a:r>
            <a:r>
              <a:rPr lang="en-US" dirty="0"/>
              <a:t>management within a large IT governance </a:t>
            </a:r>
            <a:r>
              <a:rPr lang="en-US" dirty="0" smtClean="0"/>
              <a:t>framework</a:t>
            </a:r>
            <a:endParaRPr lang="en-US" dirty="0"/>
          </a:p>
        </p:txBody>
      </p:sp>
      <p:sp>
        <p:nvSpPr>
          <p:cNvPr id="3" name="Rectangle 2"/>
          <p:cNvSpPr/>
          <p:nvPr/>
        </p:nvSpPr>
        <p:spPr>
          <a:xfrm>
            <a:off x="257174" y="1238403"/>
            <a:ext cx="4092403" cy="4832092"/>
          </a:xfrm>
          <a:prstGeom prst="rect">
            <a:avLst/>
          </a:prstGeom>
        </p:spPr>
        <p:txBody>
          <a:bodyPr wrap="square">
            <a:spAutoFit/>
          </a:bodyPr>
          <a:lstStyle/>
          <a:p>
            <a:r>
              <a:rPr lang="en-US" sz="1400" b="1" dirty="0" smtClean="0"/>
              <a:t>Why COBIT?</a:t>
            </a:r>
          </a:p>
          <a:p>
            <a:endParaRPr lang="en-US" sz="1400" dirty="0" smtClean="0"/>
          </a:p>
          <a:p>
            <a:pPr marL="285750" indent="-285750">
              <a:buFont typeface="Arial" panose="020B0604020202020204" pitchFamily="34" charset="0"/>
              <a:buChar char="•"/>
            </a:pPr>
            <a:r>
              <a:rPr lang="en-US" sz="1400" dirty="0" smtClean="0"/>
              <a:t>Info-Tech is committed to producing projects and advice that are COBIT aligned. This helps ensure that our own research uses consistent terms and concepts across the different research areas.</a:t>
            </a:r>
          </a:p>
          <a:p>
            <a:pPr marL="285750" indent="-285750">
              <a:buFont typeface="Arial" panose="020B0604020202020204" pitchFamily="34" charset="0"/>
              <a:buChar char="•"/>
            </a:pPr>
            <a:r>
              <a:rPr lang="en-US" sz="1400" dirty="0" smtClean="0"/>
              <a:t>COBIT’s PPM framework is both comprehensive yet also compact. It breaks down the various aspects of PPM into six core areas of focus. </a:t>
            </a:r>
          </a:p>
          <a:p>
            <a:pPr marL="285750" indent="-285750">
              <a:buFont typeface="Arial" panose="020B0604020202020204" pitchFamily="34" charset="0"/>
              <a:buChar char="•"/>
            </a:pPr>
            <a:r>
              <a:rPr lang="en-US" sz="1400" dirty="0" smtClean="0"/>
              <a:t>COBIT covers all areas of IT governance and management. For organizations that have aligned other areas of IT to COBIT, it will be easier to integrate the PPM roles, accountabilities, responsibilities, processes, and activities into the broader IT governance and management structures. </a:t>
            </a:r>
          </a:p>
          <a:p>
            <a:pPr marL="285750" indent="-285750">
              <a:buFont typeface="Arial" panose="020B0604020202020204" pitchFamily="34" charset="0"/>
              <a:buChar char="•"/>
            </a:pPr>
            <a:r>
              <a:rPr lang="en-US" sz="1400" dirty="0" smtClean="0"/>
              <a:t>Low maturity organizations can implement basic processes yet still be aligned to COBIT (at least in terms of the spirit and direction of COBIT). </a:t>
            </a:r>
            <a:endParaRPr lang="en-US" sz="1400" dirty="0"/>
          </a:p>
        </p:txBody>
      </p:sp>
      <p:grpSp>
        <p:nvGrpSpPr>
          <p:cNvPr id="9" name="Group 8"/>
          <p:cNvGrpSpPr/>
          <p:nvPr/>
        </p:nvGrpSpPr>
        <p:grpSpPr>
          <a:xfrm>
            <a:off x="4349577" y="1870681"/>
            <a:ext cx="4635482" cy="3782980"/>
            <a:chOff x="4415073" y="1482811"/>
            <a:chExt cx="4635482" cy="3782980"/>
          </a:xfrm>
        </p:grpSpPr>
        <p:grpSp>
          <p:nvGrpSpPr>
            <p:cNvPr id="7" name="Group 6"/>
            <p:cNvGrpSpPr/>
            <p:nvPr/>
          </p:nvGrpSpPr>
          <p:grpSpPr>
            <a:xfrm>
              <a:off x="4415073" y="1482811"/>
              <a:ext cx="4635482" cy="3782980"/>
              <a:chOff x="4415073" y="1482811"/>
              <a:chExt cx="4635482" cy="3782980"/>
            </a:xfrm>
          </p:grpSpPr>
          <p:pic>
            <p:nvPicPr>
              <p:cNvPr id="5" name="Picture 4"/>
              <p:cNvPicPr>
                <a:picLocks noChangeAspect="1"/>
              </p:cNvPicPr>
              <p:nvPr/>
            </p:nvPicPr>
            <p:blipFill>
              <a:blip r:embed="rId3"/>
              <a:stretch>
                <a:fillRect/>
              </a:stretch>
            </p:blipFill>
            <p:spPr>
              <a:xfrm>
                <a:off x="4415073" y="1482811"/>
                <a:ext cx="4635482" cy="3536759"/>
              </a:xfrm>
              <a:prstGeom prst="rect">
                <a:avLst/>
              </a:prstGeom>
            </p:spPr>
          </p:pic>
          <p:sp>
            <p:nvSpPr>
              <p:cNvPr id="6" name="TextBox 5"/>
              <p:cNvSpPr txBox="1"/>
              <p:nvPr/>
            </p:nvSpPr>
            <p:spPr>
              <a:xfrm>
                <a:off x="4614530" y="5019570"/>
                <a:ext cx="1004777" cy="246221"/>
              </a:xfrm>
              <a:prstGeom prst="rect">
                <a:avLst/>
              </a:prstGeom>
            </p:spPr>
            <p:txBody>
              <a:bodyPr wrap="square" rtlCol="0">
                <a:spAutoFit/>
              </a:bodyPr>
              <a:lstStyle/>
              <a:p>
                <a:r>
                  <a:rPr lang="en-CA" sz="1000" dirty="0"/>
                  <a:t>(COBIT 5, 24)</a:t>
                </a:r>
              </a:p>
            </p:txBody>
          </p:sp>
        </p:grpSp>
        <p:sp>
          <p:nvSpPr>
            <p:cNvPr id="8" name="Rounded Rectangle 7"/>
            <p:cNvSpPr/>
            <p:nvPr/>
          </p:nvSpPr>
          <p:spPr>
            <a:xfrm>
              <a:off x="6677246" y="2610293"/>
              <a:ext cx="446567" cy="297712"/>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02848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Take an actionable approach to COBIT APO05</a:t>
            </a:r>
            <a:endParaRPr lang="en-US" dirty="0"/>
          </a:p>
        </p:txBody>
      </p:sp>
      <p:sp>
        <p:nvSpPr>
          <p:cNvPr id="8" name="TextBox 7"/>
          <p:cNvSpPr txBox="1"/>
          <p:nvPr/>
        </p:nvSpPr>
        <p:spPr>
          <a:xfrm>
            <a:off x="325785" y="2144389"/>
            <a:ext cx="4155869" cy="892552"/>
          </a:xfrm>
          <a:prstGeom prst="rect">
            <a:avLst/>
          </a:prstGeom>
        </p:spPr>
        <p:txBody>
          <a:bodyPr wrap="square" lIns="0" rtlCol="0">
            <a:spAutoFit/>
          </a:bodyPr>
          <a:lstStyle/>
          <a:p>
            <a:r>
              <a:rPr lang="en-US" sz="1300" dirty="0"/>
              <a:t>Within </a:t>
            </a:r>
            <a:r>
              <a:rPr lang="en-US" sz="1300" dirty="0" smtClean="0"/>
              <a:t>COBIT</a:t>
            </a:r>
            <a:r>
              <a:rPr lang="en-US" sz="1300" dirty="0"/>
              <a:t>, portfolio </a:t>
            </a:r>
            <a:r>
              <a:rPr lang="en-US" sz="1300" dirty="0" smtClean="0"/>
              <a:t>management </a:t>
            </a:r>
            <a:r>
              <a:rPr lang="en-US" sz="1300" dirty="0"/>
              <a:t>is </a:t>
            </a:r>
            <a:r>
              <a:rPr lang="en-US" sz="1300" dirty="0" smtClean="0"/>
              <a:t>broken </a:t>
            </a:r>
            <a:r>
              <a:rPr lang="en-US" sz="1300" dirty="0"/>
              <a:t>down into six distinct yet interrelated sub-processes. </a:t>
            </a:r>
            <a:endParaRPr lang="en-US" sz="1400" dirty="0"/>
          </a:p>
          <a:p>
            <a:r>
              <a:rPr lang="en-US" sz="1300" dirty="0" smtClean="0"/>
              <a:t>The </a:t>
            </a:r>
            <a:r>
              <a:rPr lang="en-US" sz="1300" dirty="0"/>
              <a:t>portfolio criteria and metrics established in the first sub-process are used in each following sub-process</a:t>
            </a:r>
            <a:r>
              <a:rPr lang="en-US" sz="1300" dirty="0" smtClean="0"/>
              <a:t>.</a:t>
            </a:r>
            <a:endParaRPr lang="en-US" sz="1200" dirty="0"/>
          </a:p>
        </p:txBody>
      </p:sp>
      <p:graphicFrame>
        <p:nvGraphicFramePr>
          <p:cNvPr id="9" name="Table 1"/>
          <p:cNvGraphicFramePr>
            <a:graphicFrameLocks noGrp="1"/>
          </p:cNvGraphicFramePr>
          <p:nvPr>
            <p:extLst>
              <p:ext uri="{D42A27DB-BD31-4B8C-83A1-F6EECF244321}">
                <p14:modId xmlns:p14="http://schemas.microsoft.com/office/powerpoint/2010/main" val="2669617131"/>
              </p:ext>
            </p:extLst>
          </p:nvPr>
        </p:nvGraphicFramePr>
        <p:xfrm>
          <a:off x="325785" y="4599632"/>
          <a:ext cx="2360772" cy="1828800"/>
        </p:xfrm>
        <a:graphic>
          <a:graphicData uri="http://schemas.openxmlformats.org/drawingml/2006/table">
            <a:tbl>
              <a:tblPr firstRow="1" bandRow="1">
                <a:tableStyleId>{69012ECD-51FC-41F1-AA8D-1B2483CD663E}</a:tableStyleId>
              </a:tblPr>
              <a:tblGrid>
                <a:gridCol w="1180386">
                  <a:extLst>
                    <a:ext uri="{9D8B030D-6E8A-4147-A177-3AD203B41FA5}">
                      <a16:colId xmlns="" xmlns:a16="http://schemas.microsoft.com/office/drawing/2014/main" val="20000"/>
                    </a:ext>
                  </a:extLst>
                </a:gridCol>
                <a:gridCol w="1180386">
                  <a:extLst>
                    <a:ext uri="{9D8B030D-6E8A-4147-A177-3AD203B41FA5}">
                      <a16:colId xmlns="" xmlns:a16="http://schemas.microsoft.com/office/drawing/2014/main" val="20001"/>
                    </a:ext>
                  </a:extLst>
                </a:gridCol>
              </a:tblGrid>
              <a:tr h="144209">
                <a:tc>
                  <a:txBody>
                    <a:bodyPr/>
                    <a:lstStyle/>
                    <a:p>
                      <a:pPr algn="ctr"/>
                      <a:r>
                        <a:rPr lang="en-CA" sz="1200" dirty="0" smtClean="0"/>
                        <a:t>External</a:t>
                      </a:r>
                      <a:r>
                        <a:rPr lang="en-CA" sz="1200" baseline="0" dirty="0"/>
                        <a:t> </a:t>
                      </a:r>
                      <a:r>
                        <a:rPr lang="en-CA" sz="1200" baseline="0" dirty="0" smtClean="0"/>
                        <a:t>Inputs</a:t>
                      </a:r>
                      <a:endParaRPr lang="en-CA" sz="1200" dirty="0"/>
                    </a:p>
                  </a:txBody>
                  <a:tcPr anchor="ctr"/>
                </a:tc>
                <a:tc>
                  <a:txBody>
                    <a:bodyPr/>
                    <a:lstStyle/>
                    <a:p>
                      <a:pPr algn="ctr"/>
                      <a:r>
                        <a:rPr lang="en-CA" sz="1200" dirty="0"/>
                        <a:t>Source of Input</a:t>
                      </a:r>
                    </a:p>
                  </a:txBody>
                  <a:tcPr anchor="ctr"/>
                </a:tc>
                <a:extLst>
                  <a:ext uri="{0D108BD9-81ED-4DB2-BD59-A6C34878D82A}">
                    <a16:rowId xmlns="" xmlns:a16="http://schemas.microsoft.com/office/drawing/2014/main" val="10000"/>
                  </a:ext>
                </a:extLst>
              </a:tr>
              <a:tr h="240349">
                <a:tc>
                  <a:txBody>
                    <a:bodyPr/>
                    <a:lstStyle/>
                    <a:p>
                      <a:r>
                        <a:rPr lang="en-CA" sz="1200" dirty="0"/>
                        <a:t>Strategic and operational goals</a:t>
                      </a:r>
                    </a:p>
                  </a:txBody>
                  <a:tcPr anchor="ctr"/>
                </a:tc>
                <a:tc>
                  <a:txBody>
                    <a:bodyPr/>
                    <a:lstStyle/>
                    <a:p>
                      <a:r>
                        <a:rPr lang="en-CA" sz="1200" dirty="0"/>
                        <a:t>Executive</a:t>
                      </a:r>
                    </a:p>
                  </a:txBody>
                  <a:tcPr anchor="ctr"/>
                </a:tc>
                <a:extLst>
                  <a:ext uri="{0D108BD9-81ED-4DB2-BD59-A6C34878D82A}">
                    <a16:rowId xmlns="" xmlns:a16="http://schemas.microsoft.com/office/drawing/2014/main" val="10001"/>
                  </a:ext>
                </a:extLst>
              </a:tr>
              <a:tr h="144818">
                <a:tc>
                  <a:txBody>
                    <a:bodyPr/>
                    <a:lstStyle/>
                    <a:p>
                      <a:r>
                        <a:rPr lang="en-CA" sz="1200" dirty="0"/>
                        <a:t>Annual </a:t>
                      </a:r>
                      <a:r>
                        <a:rPr lang="en-CA" sz="1200" dirty="0" smtClean="0"/>
                        <a:t>budget</a:t>
                      </a:r>
                      <a:endParaRPr lang="en-CA" sz="1200" dirty="0"/>
                    </a:p>
                  </a:txBody>
                  <a:tcPr anchor="ctr"/>
                </a:tc>
                <a:tc>
                  <a:txBody>
                    <a:bodyPr/>
                    <a:lstStyle/>
                    <a:p>
                      <a:r>
                        <a:rPr lang="en-CA" sz="1200" dirty="0"/>
                        <a:t>CFO</a:t>
                      </a:r>
                    </a:p>
                  </a:txBody>
                  <a:tcPr anchor="ctr"/>
                </a:tc>
                <a:extLst>
                  <a:ext uri="{0D108BD9-81ED-4DB2-BD59-A6C34878D82A}">
                    <a16:rowId xmlns="" xmlns:a16="http://schemas.microsoft.com/office/drawing/2014/main" val="10002"/>
                  </a:ext>
                </a:extLst>
              </a:tr>
              <a:tr h="144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Resource </a:t>
                      </a:r>
                      <a:r>
                        <a:rPr lang="en-CA" sz="1200" dirty="0" smtClean="0"/>
                        <a:t>capacity</a:t>
                      </a:r>
                      <a:endParaRPr lang="en-CA" sz="1200" dirty="0"/>
                    </a:p>
                  </a:txBody>
                  <a:tcPr anchor="ctr"/>
                </a:tc>
                <a:tc>
                  <a:txBody>
                    <a:bodyPr/>
                    <a:lstStyle/>
                    <a:p>
                      <a:r>
                        <a:rPr lang="en-CA" sz="1200" dirty="0"/>
                        <a:t>HR</a:t>
                      </a:r>
                    </a:p>
                  </a:txBody>
                  <a:tcPr anchor="ctr"/>
                </a:tc>
                <a:extLst>
                  <a:ext uri="{0D108BD9-81ED-4DB2-BD59-A6C34878D82A}">
                    <a16:rowId xmlns="" xmlns:a16="http://schemas.microsoft.com/office/drawing/2014/main" val="10003"/>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2695060923"/>
              </p:ext>
            </p:extLst>
          </p:nvPr>
        </p:nvGraphicFramePr>
        <p:xfrm>
          <a:off x="2778551" y="4599632"/>
          <a:ext cx="1611108" cy="1296000"/>
        </p:xfrm>
        <a:graphic>
          <a:graphicData uri="http://schemas.openxmlformats.org/drawingml/2006/table">
            <a:tbl>
              <a:tblPr firstRow="1" bandRow="1">
                <a:tableStyleId>{69012ECD-51FC-41F1-AA8D-1B2483CD663E}</a:tableStyleId>
              </a:tblPr>
              <a:tblGrid>
                <a:gridCol w="1611108">
                  <a:extLst>
                    <a:ext uri="{9D8B030D-6E8A-4147-A177-3AD203B41FA5}">
                      <a16:colId xmlns="" xmlns:a16="http://schemas.microsoft.com/office/drawing/2014/main" val="20000"/>
                    </a:ext>
                  </a:extLst>
                </a:gridCol>
              </a:tblGrid>
              <a:tr h="360000">
                <a:tc>
                  <a:txBody>
                    <a:bodyPr/>
                    <a:lstStyle/>
                    <a:p>
                      <a:pPr algn="ctr"/>
                      <a:r>
                        <a:rPr lang="en-CA" sz="1200" dirty="0"/>
                        <a:t>External</a:t>
                      </a:r>
                      <a:r>
                        <a:rPr lang="en-CA" sz="1200" baseline="0" dirty="0"/>
                        <a:t> Outputs</a:t>
                      </a:r>
                      <a:endParaRPr lang="en-CA" sz="1200" dirty="0"/>
                    </a:p>
                  </a:txBody>
                  <a:tcPr anchor="ctr"/>
                </a:tc>
                <a:extLst>
                  <a:ext uri="{0D108BD9-81ED-4DB2-BD59-A6C34878D82A}">
                    <a16:rowId xmlns="" xmlns:a16="http://schemas.microsoft.com/office/drawing/2014/main" val="10000"/>
                  </a:ext>
                </a:extLst>
              </a:tr>
              <a:tr h="468000">
                <a:tc>
                  <a:txBody>
                    <a:bodyPr/>
                    <a:lstStyle/>
                    <a:p>
                      <a:r>
                        <a:rPr lang="en-CA" sz="1200" dirty="0"/>
                        <a:t>Portfolio </a:t>
                      </a:r>
                      <a:r>
                        <a:rPr lang="en-CA" sz="1200" dirty="0" smtClean="0"/>
                        <a:t>reports</a:t>
                      </a:r>
                      <a:r>
                        <a:rPr lang="en-CA" sz="1200" baseline="0" dirty="0" smtClean="0"/>
                        <a:t> and/or dashboard</a:t>
                      </a:r>
                      <a:endParaRPr lang="en-CA" sz="1200" dirty="0"/>
                    </a:p>
                  </a:txBody>
                  <a:tcPr anchor="ctr"/>
                </a:tc>
                <a:extLst>
                  <a:ext uri="{0D108BD9-81ED-4DB2-BD59-A6C34878D82A}">
                    <a16:rowId xmlns="" xmlns:a16="http://schemas.microsoft.com/office/drawing/2014/main" val="10001"/>
                  </a:ext>
                </a:extLst>
              </a:tr>
              <a:tr h="468000">
                <a:tc>
                  <a:txBody>
                    <a:bodyPr/>
                    <a:lstStyle/>
                    <a:p>
                      <a:r>
                        <a:rPr lang="en-CA" sz="1200" dirty="0"/>
                        <a:t>Project and </a:t>
                      </a:r>
                      <a:r>
                        <a:rPr lang="en-CA" sz="1200" dirty="0" smtClean="0"/>
                        <a:t>program benefits report</a:t>
                      </a:r>
                      <a:endParaRPr lang="en-CA" sz="1200" dirty="0"/>
                    </a:p>
                  </a:txBody>
                  <a:tcPr anchor="ctr"/>
                </a:tc>
                <a:extLst>
                  <a:ext uri="{0D108BD9-81ED-4DB2-BD59-A6C34878D82A}">
                    <a16:rowId xmlns="" xmlns:a16="http://schemas.microsoft.com/office/drawing/2014/main" val="10002"/>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654" y="1221897"/>
            <a:ext cx="4528995" cy="5259797"/>
          </a:xfrm>
          <a:prstGeom prst="rect">
            <a:avLst/>
          </a:prstGeom>
        </p:spPr>
      </p:pic>
      <p:sp>
        <p:nvSpPr>
          <p:cNvPr id="14" name="TextBox 3"/>
          <p:cNvSpPr txBox="1"/>
          <p:nvPr/>
        </p:nvSpPr>
        <p:spPr>
          <a:xfrm>
            <a:off x="257174" y="1221897"/>
            <a:ext cx="4224480" cy="1027689"/>
          </a:xfrm>
          <a:prstGeom prst="rect">
            <a:avLst/>
          </a:prstGeom>
          <a:noFill/>
        </p:spPr>
        <p:txBody>
          <a:bodyPr wrap="square" rtlCol="0" anchor="t">
            <a:noAutofit/>
          </a:bodyPr>
          <a:lstStyle/>
          <a:p>
            <a:r>
              <a:rPr lang="en-US" sz="1400" b="1" dirty="0"/>
              <a:t>This blueprint </a:t>
            </a:r>
            <a:r>
              <a:rPr lang="en-US" sz="1400" b="1" dirty="0" smtClean="0"/>
              <a:t>provides </a:t>
            </a:r>
            <a:r>
              <a:rPr lang="en-US" sz="1400" b="1" dirty="0"/>
              <a:t>a tactical </a:t>
            </a:r>
            <a:r>
              <a:rPr lang="en-US" sz="1400" b="1" dirty="0" smtClean="0"/>
              <a:t>approach </a:t>
            </a:r>
            <a:r>
              <a:rPr lang="en-US" sz="1400" b="1" dirty="0"/>
              <a:t>to APO05, helping </a:t>
            </a:r>
            <a:r>
              <a:rPr lang="en-US" sz="1400" b="1" dirty="0" smtClean="0"/>
              <a:t>organizations </a:t>
            </a:r>
            <a:r>
              <a:rPr lang="en-US" sz="1400" b="1" dirty="0"/>
              <a:t>of all sizes incorporate COBIT best practices into their portfolio management </a:t>
            </a:r>
            <a:r>
              <a:rPr lang="en-US" sz="1400" b="1" dirty="0" smtClean="0"/>
              <a:t>practices.   </a:t>
            </a:r>
            <a:endParaRPr lang="en-US" sz="1400" b="1" dirty="0"/>
          </a:p>
        </p:txBody>
      </p:sp>
      <p:sp>
        <p:nvSpPr>
          <p:cNvPr id="2" name="Rectangular Callout 6"/>
          <p:cNvSpPr/>
          <p:nvPr/>
        </p:nvSpPr>
        <p:spPr>
          <a:xfrm>
            <a:off x="257174" y="3227955"/>
            <a:ext cx="4132485" cy="1092607"/>
          </a:xfrm>
          <a:prstGeom prst="wedgeRectCallout">
            <a:avLst>
              <a:gd name="adj1" fmla="val 54042"/>
              <a:gd name="adj2" fmla="val -19835"/>
            </a:avLst>
          </a:prstGeom>
          <a:solidFill>
            <a:schemeClr val="accent1"/>
          </a:solidFill>
        </p:spPr>
        <p:txBody>
          <a:bodyPr wrap="square">
            <a:spAutoFit/>
          </a:bodyPr>
          <a:lstStyle/>
          <a:p>
            <a:pPr>
              <a:spcAft>
                <a:spcPts val="800"/>
              </a:spcAft>
            </a:pPr>
            <a:r>
              <a:rPr lang="en-US" sz="1300" dirty="0">
                <a:solidFill>
                  <a:schemeClr val="bg1"/>
                </a:solidFill>
              </a:rPr>
              <a:t>This blueprint will help you define these criteria and metrics for your portfolio. It </a:t>
            </a:r>
            <a:r>
              <a:rPr lang="en-US" sz="1300" dirty="0" smtClean="0">
                <a:solidFill>
                  <a:schemeClr val="bg1"/>
                </a:solidFill>
              </a:rPr>
              <a:t>will then help </a:t>
            </a:r>
            <a:r>
              <a:rPr lang="en-US" sz="1300" dirty="0">
                <a:solidFill>
                  <a:schemeClr val="bg1"/>
                </a:solidFill>
              </a:rPr>
              <a:t>to build a set of processes around </a:t>
            </a:r>
            <a:r>
              <a:rPr lang="en-US" sz="1300" dirty="0" smtClean="0">
                <a:solidFill>
                  <a:schemeClr val="bg1"/>
                </a:solidFill>
              </a:rPr>
              <a:t>your criteria </a:t>
            </a:r>
            <a:r>
              <a:rPr lang="en-US" sz="1300" dirty="0">
                <a:solidFill>
                  <a:schemeClr val="bg1"/>
                </a:solidFill>
              </a:rPr>
              <a:t>to ensure they </a:t>
            </a:r>
            <a:r>
              <a:rPr lang="en-US" sz="1300" dirty="0" smtClean="0">
                <a:solidFill>
                  <a:schemeClr val="bg1"/>
                </a:solidFill>
              </a:rPr>
              <a:t>guide </a:t>
            </a:r>
            <a:r>
              <a:rPr lang="en-US" sz="1300" dirty="0">
                <a:solidFill>
                  <a:schemeClr val="bg1"/>
                </a:solidFill>
              </a:rPr>
              <a:t>portfolio decisions and </a:t>
            </a:r>
            <a:r>
              <a:rPr lang="en-US" sz="1300" dirty="0" smtClean="0">
                <a:solidFill>
                  <a:schemeClr val="bg1"/>
                </a:solidFill>
              </a:rPr>
              <a:t>help the organize realize value from its project activity. </a:t>
            </a:r>
            <a:endParaRPr lang="en-US" sz="1300" dirty="0">
              <a:solidFill>
                <a:schemeClr val="bg1"/>
              </a:solidFill>
            </a:endParaRPr>
          </a:p>
        </p:txBody>
      </p:sp>
    </p:spTree>
    <p:extLst>
      <p:ext uri="{BB962C8B-B14F-4D97-AF65-F5344CB8AC3E}">
        <p14:creationId xmlns:p14="http://schemas.microsoft.com/office/powerpoint/2010/main" val="2310350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latin typeface="+mj-lt"/>
            </a:endParaRPr>
          </a:p>
        </p:txBody>
      </p:sp>
      <p:sp>
        <p:nvSpPr>
          <p:cNvPr id="4" name="TextBox 3"/>
          <p:cNvSpPr txBox="1"/>
          <p:nvPr/>
        </p:nvSpPr>
        <p:spPr>
          <a:xfrm>
            <a:off x="102464" y="1984711"/>
            <a:ext cx="5004767" cy="4493538"/>
          </a:xfrm>
          <a:prstGeom prst="rect">
            <a:avLst/>
          </a:prstGeom>
        </p:spPr>
        <p:txBody>
          <a:bodyPr wrap="square" rtlCol="0">
            <a:spAutoFit/>
          </a:bodyPr>
          <a:lstStyle/>
          <a:p>
            <a:r>
              <a:rPr lang="en-US" sz="1200" b="1" dirty="0" smtClean="0">
                <a:solidFill>
                  <a:schemeClr val="bg1"/>
                </a:solidFill>
              </a:rPr>
              <a:t>Challenge</a:t>
            </a:r>
          </a:p>
          <a:p>
            <a:pPr marL="108000"/>
            <a:r>
              <a:rPr lang="en-US" sz="1200" dirty="0" smtClean="0">
                <a:solidFill>
                  <a:schemeClr val="bg1"/>
                </a:solidFill>
              </a:rPr>
              <a:t>A new director was hired to take over a three-year-old PMO. During those three years the PMO had implemented standard project management processes and artifacts; however, based on previous experience the new director believed that also improving portfolio management could help improve the strategic alignment of the portfolio and the overall success of the organization.</a:t>
            </a:r>
          </a:p>
          <a:p>
            <a:pPr>
              <a:spcBef>
                <a:spcPts val="600"/>
              </a:spcBef>
            </a:pPr>
            <a:r>
              <a:rPr lang="en-US" sz="1200" b="1" dirty="0" smtClean="0">
                <a:solidFill>
                  <a:schemeClr val="bg1"/>
                </a:solidFill>
              </a:rPr>
              <a:t>Solution </a:t>
            </a:r>
          </a:p>
          <a:p>
            <a:pPr marL="108000"/>
            <a:r>
              <a:rPr lang="en-US" sz="1200" dirty="0" smtClean="0">
                <a:solidFill>
                  <a:schemeClr val="bg1"/>
                </a:solidFill>
              </a:rPr>
              <a:t>The new director started by carrying out a thorough current-state assessment of project and portfolio management at the organization. The diagnostic and analysis confirmed that there were gaps in portfolio management processes and highlighted project prioritization as a particular area in need of improvement. </a:t>
            </a:r>
          </a:p>
          <a:p>
            <a:pPr>
              <a:spcBef>
                <a:spcPts val="600"/>
              </a:spcBef>
            </a:pPr>
            <a:r>
              <a:rPr lang="en-US" sz="1200" b="1" dirty="0" smtClean="0">
                <a:solidFill>
                  <a:schemeClr val="bg1"/>
                </a:solidFill>
              </a:rPr>
              <a:t>Results </a:t>
            </a:r>
          </a:p>
          <a:p>
            <a:pPr marL="108000"/>
            <a:r>
              <a:rPr lang="en-US" sz="1200" dirty="0" smtClean="0">
                <a:solidFill>
                  <a:schemeClr val="bg1"/>
                </a:solidFill>
              </a:rPr>
              <a:t>Based on the current-state analysis, the new director was able to create a prioritized high-level (quarter by quarter) roadmap of portfolio management improvements. They started by identifying clear prioritization criteria and implementing a prioritization process. They also clarified portfolio management roles and responsibilities. Implementation challenges arose, but adopting organizational change management practices allowed them to adapt and learn from them. Ultimately, they were able to achieve greater strategic alignment of the portfolio and showed this to the organization.</a:t>
            </a:r>
            <a:endParaRPr lang="en-US" sz="1200" dirty="0">
              <a:solidFill>
                <a:schemeClr val="bg1"/>
              </a:solidFill>
            </a:endParaRPr>
          </a:p>
        </p:txBody>
      </p:sp>
      <p:grpSp>
        <p:nvGrpSpPr>
          <p:cNvPr id="12" name="Group 11"/>
          <p:cNvGrpSpPr/>
          <p:nvPr/>
        </p:nvGrpSpPr>
        <p:grpSpPr>
          <a:xfrm>
            <a:off x="-1" y="1081207"/>
            <a:ext cx="9144001" cy="854695"/>
            <a:chOff x="-2" y="236260"/>
            <a:chExt cx="9144001" cy="854695"/>
          </a:xfrm>
          <a:solidFill>
            <a:schemeClr val="accent3"/>
          </a:solidFill>
        </p:grpSpPr>
        <p:sp>
          <p:nvSpPr>
            <p:cNvPr id="13" name="Rectangle 12"/>
            <p:cNvSpPr/>
            <p:nvPr/>
          </p:nvSpPr>
          <p:spPr>
            <a:xfrm>
              <a:off x="-2" y="236260"/>
              <a:ext cx="9144001" cy="854695"/>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46091"/>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46092"/>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Healthcare</a:t>
              </a:r>
            </a:p>
            <a:p>
              <a:r>
                <a:rPr lang="en-CA" b="0" dirty="0"/>
                <a:t>PMI</a:t>
              </a:r>
              <a:r>
                <a:rPr lang="en-CA" b="0" i="1" dirty="0"/>
                <a:t>. PMI Case Study: AmeriHealth Mercy, </a:t>
              </a:r>
              <a:r>
                <a:rPr lang="en-CA" b="0" dirty="0"/>
                <a:t>2014.</a:t>
              </a:r>
            </a:p>
          </p:txBody>
        </p:sp>
      </p:grpSp>
      <p:grpSp>
        <p:nvGrpSpPr>
          <p:cNvPr id="19" name="Group 18"/>
          <p:cNvGrpSpPr/>
          <p:nvPr/>
        </p:nvGrpSpPr>
        <p:grpSpPr>
          <a:xfrm>
            <a:off x="5304400" y="2516985"/>
            <a:ext cx="3685169" cy="3428990"/>
            <a:chOff x="4846417" y="1771707"/>
            <a:chExt cx="3685169" cy="3428990"/>
          </a:xfrm>
        </p:grpSpPr>
        <p:sp>
          <p:nvSpPr>
            <p:cNvPr id="20" name="Rectangle 19"/>
            <p:cNvSpPr/>
            <p:nvPr/>
          </p:nvSpPr>
          <p:spPr>
            <a:xfrm>
              <a:off x="4889001" y="1771707"/>
              <a:ext cx="3600000" cy="3428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 name="Group 20"/>
            <p:cNvGrpSpPr/>
            <p:nvPr/>
          </p:nvGrpSpPr>
          <p:grpSpPr>
            <a:xfrm>
              <a:off x="4846417" y="1771707"/>
              <a:ext cx="3685169" cy="3428990"/>
              <a:chOff x="4846417" y="1771707"/>
              <a:chExt cx="3685169" cy="3428990"/>
            </a:xfrm>
          </p:grpSpPr>
          <p:sp>
            <p:nvSpPr>
              <p:cNvPr id="22" name="Freeform 21"/>
              <p:cNvSpPr/>
              <p:nvPr/>
            </p:nvSpPr>
            <p:spPr>
              <a:xfrm>
                <a:off x="7119507" y="1848006"/>
                <a:ext cx="1214592" cy="1214592"/>
              </a:xfrm>
              <a:custGeom>
                <a:avLst/>
                <a:gdLst>
                  <a:gd name="connsiteX0" fmla="*/ 0 w 1214592"/>
                  <a:gd name="connsiteY0" fmla="*/ 0 h 1214592"/>
                  <a:gd name="connsiteX1" fmla="*/ 1214592 w 1214592"/>
                  <a:gd name="connsiteY1" fmla="*/ 0 h 1214592"/>
                  <a:gd name="connsiteX2" fmla="*/ 1214592 w 1214592"/>
                  <a:gd name="connsiteY2" fmla="*/ 1214592 h 1214592"/>
                  <a:gd name="connsiteX3" fmla="*/ 0 w 1214592"/>
                  <a:gd name="connsiteY3" fmla="*/ 1214592 h 1214592"/>
                  <a:gd name="connsiteX4" fmla="*/ 0 w 1214592"/>
                  <a:gd name="connsiteY4" fmla="*/ 0 h 121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592" h="1214592">
                    <a:moveTo>
                      <a:pt x="0" y="0"/>
                    </a:moveTo>
                    <a:lnTo>
                      <a:pt x="1214592" y="0"/>
                    </a:lnTo>
                    <a:lnTo>
                      <a:pt x="1214592" y="1214592"/>
                    </a:lnTo>
                    <a:lnTo>
                      <a:pt x="0" y="121459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100000"/>
                  </a:lnSpc>
                  <a:spcBef>
                    <a:spcPct val="0"/>
                  </a:spcBef>
                  <a:spcAft>
                    <a:spcPts val="0"/>
                  </a:spcAft>
                </a:pPr>
                <a:r>
                  <a:rPr lang="en-CA" sz="1200" kern="1200" dirty="0">
                    <a:solidFill>
                      <a:schemeClr val="accent1"/>
                    </a:solidFill>
                    <a:ea typeface="+mn-ea"/>
                    <a:cs typeface="+mn-cs"/>
                  </a:rPr>
                  <a:t>Record revised rules, roles, relationships and criteria.</a:t>
                </a:r>
              </a:p>
            </p:txBody>
          </p:sp>
          <p:sp>
            <p:nvSpPr>
              <p:cNvPr id="23" name="Circular Arrow 22"/>
              <p:cNvSpPr/>
              <p:nvPr/>
            </p:nvSpPr>
            <p:spPr>
              <a:xfrm>
                <a:off x="4981408" y="1771707"/>
                <a:ext cx="3428990" cy="3428990"/>
              </a:xfrm>
              <a:prstGeom prst="circularArrow">
                <a:avLst>
                  <a:gd name="adj1" fmla="val 6904"/>
                  <a:gd name="adj2" fmla="val 465506"/>
                  <a:gd name="adj3" fmla="val 548766"/>
                  <a:gd name="adj4" fmla="val 20585728"/>
                  <a:gd name="adj5" fmla="val 8055"/>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4" name="Freeform 23"/>
              <p:cNvSpPr/>
              <p:nvPr/>
            </p:nvSpPr>
            <p:spPr>
              <a:xfrm>
                <a:off x="6922021" y="4061612"/>
                <a:ext cx="1609565" cy="910980"/>
              </a:xfrm>
              <a:custGeom>
                <a:avLst/>
                <a:gdLst>
                  <a:gd name="connsiteX0" fmla="*/ 0 w 1609565"/>
                  <a:gd name="connsiteY0" fmla="*/ 0 h 910980"/>
                  <a:gd name="connsiteX1" fmla="*/ 1609565 w 1609565"/>
                  <a:gd name="connsiteY1" fmla="*/ 0 h 910980"/>
                  <a:gd name="connsiteX2" fmla="*/ 1609565 w 1609565"/>
                  <a:gd name="connsiteY2" fmla="*/ 910980 h 910980"/>
                  <a:gd name="connsiteX3" fmla="*/ 0 w 1609565"/>
                  <a:gd name="connsiteY3" fmla="*/ 910980 h 910980"/>
                  <a:gd name="connsiteX4" fmla="*/ 0 w 1609565"/>
                  <a:gd name="connsiteY4" fmla="*/ 0 h 91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565" h="910980">
                    <a:moveTo>
                      <a:pt x="0" y="0"/>
                    </a:moveTo>
                    <a:lnTo>
                      <a:pt x="1609565" y="0"/>
                    </a:lnTo>
                    <a:lnTo>
                      <a:pt x="1609565" y="910980"/>
                    </a:lnTo>
                    <a:lnTo>
                      <a:pt x="0" y="91098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100000"/>
                  </a:lnSpc>
                  <a:spcBef>
                    <a:spcPct val="0"/>
                  </a:spcBef>
                  <a:spcAft>
                    <a:spcPts val="0"/>
                  </a:spcAft>
                </a:pPr>
                <a:r>
                  <a:rPr lang="en-CA" sz="1200" b="1" kern="1200" dirty="0">
                    <a:solidFill>
                      <a:schemeClr val="accent1"/>
                    </a:solidFill>
                    <a:ea typeface="+mn-ea"/>
                    <a:cs typeface="+mn-cs"/>
                  </a:rPr>
                  <a:t>FRAMEWORK:</a:t>
                </a:r>
                <a:r>
                  <a:rPr lang="en-CA" sz="1200" kern="1200" dirty="0">
                    <a:solidFill>
                      <a:schemeClr val="accent1"/>
                    </a:solidFill>
                    <a:ea typeface="+mn-ea"/>
                    <a:cs typeface="+mn-cs"/>
                  </a:rPr>
                  <a:t> </a:t>
                </a:r>
              </a:p>
              <a:p>
                <a:pPr lvl="0" algn="ctr" defTabSz="533400">
                  <a:lnSpc>
                    <a:spcPct val="100000"/>
                  </a:lnSpc>
                  <a:spcBef>
                    <a:spcPct val="0"/>
                  </a:spcBef>
                  <a:spcAft>
                    <a:spcPts val="0"/>
                  </a:spcAft>
                </a:pPr>
                <a:r>
                  <a:rPr lang="en-CA" sz="1200" kern="1200" dirty="0">
                    <a:solidFill>
                      <a:schemeClr val="accent1"/>
                    </a:solidFill>
                    <a:ea typeface="+mn-ea"/>
                    <a:cs typeface="+mn-cs"/>
                  </a:rPr>
                  <a:t>Use a framework to organize and harmonize rules and criteria.</a:t>
                </a:r>
              </a:p>
            </p:txBody>
          </p:sp>
          <p:sp>
            <p:nvSpPr>
              <p:cNvPr id="25" name="Circular Arrow 24"/>
              <p:cNvSpPr/>
              <p:nvPr/>
            </p:nvSpPr>
            <p:spPr>
              <a:xfrm>
                <a:off x="4981408" y="1771707"/>
                <a:ext cx="3428990" cy="3428990"/>
              </a:xfrm>
              <a:prstGeom prst="circularArrow">
                <a:avLst>
                  <a:gd name="adj1" fmla="val 6904"/>
                  <a:gd name="adj2" fmla="val 465506"/>
                  <a:gd name="adj3" fmla="val 5948766"/>
                  <a:gd name="adj4" fmla="val 4385728"/>
                  <a:gd name="adj5" fmla="val 8055"/>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6" name="Freeform 25"/>
              <p:cNvSpPr/>
              <p:nvPr/>
            </p:nvSpPr>
            <p:spPr>
              <a:xfrm>
                <a:off x="5057707" y="3909806"/>
                <a:ext cx="1214592" cy="1214592"/>
              </a:xfrm>
              <a:custGeom>
                <a:avLst/>
                <a:gdLst>
                  <a:gd name="connsiteX0" fmla="*/ 0 w 1214592"/>
                  <a:gd name="connsiteY0" fmla="*/ 0 h 1214592"/>
                  <a:gd name="connsiteX1" fmla="*/ 1214592 w 1214592"/>
                  <a:gd name="connsiteY1" fmla="*/ 0 h 1214592"/>
                  <a:gd name="connsiteX2" fmla="*/ 1214592 w 1214592"/>
                  <a:gd name="connsiteY2" fmla="*/ 1214592 h 1214592"/>
                  <a:gd name="connsiteX3" fmla="*/ 0 w 1214592"/>
                  <a:gd name="connsiteY3" fmla="*/ 1214592 h 1214592"/>
                  <a:gd name="connsiteX4" fmla="*/ 0 w 1214592"/>
                  <a:gd name="connsiteY4" fmla="*/ 0 h 121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592" h="1214592">
                    <a:moveTo>
                      <a:pt x="0" y="0"/>
                    </a:moveTo>
                    <a:lnTo>
                      <a:pt x="1214592" y="0"/>
                    </a:lnTo>
                    <a:lnTo>
                      <a:pt x="1214592" y="1214592"/>
                    </a:lnTo>
                    <a:lnTo>
                      <a:pt x="0" y="121459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100000"/>
                  </a:lnSpc>
                  <a:spcBef>
                    <a:spcPct val="0"/>
                  </a:spcBef>
                  <a:spcAft>
                    <a:spcPts val="0"/>
                  </a:spcAft>
                </a:pPr>
                <a:r>
                  <a:rPr lang="en-CA" sz="1200" kern="1200" dirty="0">
                    <a:solidFill>
                      <a:schemeClr val="accent1"/>
                    </a:solidFill>
                    <a:ea typeface="+mn-ea"/>
                    <a:cs typeface="+mn-cs"/>
                  </a:rPr>
                  <a:t>Record revised rules, roles, relationships, and criteria.</a:t>
                </a:r>
              </a:p>
            </p:txBody>
          </p:sp>
          <p:sp>
            <p:nvSpPr>
              <p:cNvPr id="27" name="Circular Arrow 26"/>
              <p:cNvSpPr/>
              <p:nvPr/>
            </p:nvSpPr>
            <p:spPr>
              <a:xfrm>
                <a:off x="4981408" y="1771707"/>
                <a:ext cx="3428990" cy="3428990"/>
              </a:xfrm>
              <a:prstGeom prst="circularArrow">
                <a:avLst>
                  <a:gd name="adj1" fmla="val 6904"/>
                  <a:gd name="adj2" fmla="val 465506"/>
                  <a:gd name="adj3" fmla="val 11348766"/>
                  <a:gd name="adj4" fmla="val 9785728"/>
                  <a:gd name="adj5" fmla="val 8055"/>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8" name="Freeform 27"/>
              <p:cNvSpPr/>
              <p:nvPr/>
            </p:nvSpPr>
            <p:spPr>
              <a:xfrm>
                <a:off x="4846417" y="1904303"/>
                <a:ext cx="1637173" cy="1101999"/>
              </a:xfrm>
              <a:custGeom>
                <a:avLst/>
                <a:gdLst>
                  <a:gd name="connsiteX0" fmla="*/ 0 w 1637173"/>
                  <a:gd name="connsiteY0" fmla="*/ 0 h 1101999"/>
                  <a:gd name="connsiteX1" fmla="*/ 1637173 w 1637173"/>
                  <a:gd name="connsiteY1" fmla="*/ 0 h 1101999"/>
                  <a:gd name="connsiteX2" fmla="*/ 1637173 w 1637173"/>
                  <a:gd name="connsiteY2" fmla="*/ 1101999 h 1101999"/>
                  <a:gd name="connsiteX3" fmla="*/ 0 w 1637173"/>
                  <a:gd name="connsiteY3" fmla="*/ 1101999 h 1101999"/>
                  <a:gd name="connsiteX4" fmla="*/ 0 w 1637173"/>
                  <a:gd name="connsiteY4" fmla="*/ 0 h 110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73" h="1101999">
                    <a:moveTo>
                      <a:pt x="0" y="0"/>
                    </a:moveTo>
                    <a:lnTo>
                      <a:pt x="1637173" y="0"/>
                    </a:lnTo>
                    <a:lnTo>
                      <a:pt x="1637173" y="1101999"/>
                    </a:lnTo>
                    <a:lnTo>
                      <a:pt x="0" y="110199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100000"/>
                  </a:lnSpc>
                  <a:spcBef>
                    <a:spcPct val="0"/>
                  </a:spcBef>
                  <a:spcAft>
                    <a:spcPts val="0"/>
                  </a:spcAft>
                </a:pPr>
                <a:r>
                  <a:rPr lang="en-CA" sz="1200" b="1" kern="1200" dirty="0">
                    <a:solidFill>
                      <a:schemeClr val="accent1"/>
                    </a:solidFill>
                    <a:ea typeface="+mn-ea"/>
                    <a:cs typeface="+mn-cs"/>
                  </a:rPr>
                  <a:t>EXPERIENCE:</a:t>
                </a:r>
                <a:r>
                  <a:rPr lang="en-CA" sz="1200" kern="1200" dirty="0">
                    <a:solidFill>
                      <a:schemeClr val="accent1"/>
                    </a:solidFill>
                    <a:ea typeface="+mn-ea"/>
                    <a:cs typeface="+mn-cs"/>
                  </a:rPr>
                  <a:t> </a:t>
                </a:r>
              </a:p>
              <a:p>
                <a:pPr lvl="0" algn="ctr" defTabSz="533400">
                  <a:lnSpc>
                    <a:spcPct val="100000"/>
                  </a:lnSpc>
                  <a:spcBef>
                    <a:spcPct val="0"/>
                  </a:spcBef>
                  <a:spcAft>
                    <a:spcPts val="0"/>
                  </a:spcAft>
                </a:pPr>
                <a:r>
                  <a:rPr lang="en-CA" sz="1200" kern="1200" dirty="0">
                    <a:solidFill>
                      <a:schemeClr val="accent1"/>
                    </a:solidFill>
                    <a:ea typeface="+mn-ea"/>
                    <a:cs typeface="+mn-cs"/>
                  </a:rPr>
                  <a:t>Assess the effectiveness of rules and criteria in practical experience.</a:t>
                </a:r>
              </a:p>
            </p:txBody>
          </p:sp>
          <p:sp>
            <p:nvSpPr>
              <p:cNvPr id="29" name="Circular Arrow 28"/>
              <p:cNvSpPr/>
              <p:nvPr/>
            </p:nvSpPr>
            <p:spPr>
              <a:xfrm>
                <a:off x="4981408" y="1771707"/>
                <a:ext cx="3428990" cy="3428990"/>
              </a:xfrm>
              <a:prstGeom prst="circularArrow">
                <a:avLst>
                  <a:gd name="adj1" fmla="val 6904"/>
                  <a:gd name="adj2" fmla="val 465506"/>
                  <a:gd name="adj3" fmla="val 16748766"/>
                  <a:gd name="adj4" fmla="val 15185728"/>
                  <a:gd name="adj5" fmla="val 8055"/>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grpSp>
      </p:grpSp>
      <p:sp>
        <p:nvSpPr>
          <p:cNvPr id="5" name="Title 4"/>
          <p:cNvSpPr>
            <a:spLocks noGrp="1"/>
          </p:cNvSpPr>
          <p:nvPr>
            <p:ph type="title"/>
          </p:nvPr>
        </p:nvSpPr>
        <p:spPr>
          <a:xfrm>
            <a:off x="257174" y="255588"/>
            <a:ext cx="8689810" cy="877887"/>
          </a:xfrm>
        </p:spPr>
        <p:txBody>
          <a:bodyPr/>
          <a:lstStyle/>
          <a:p>
            <a:r>
              <a:rPr lang="en-US" dirty="0" smtClean="0"/>
              <a:t>Improved portfolio management through current-state analysis, framework adoption, and organizational change management</a:t>
            </a:r>
            <a:endParaRPr lang="en-US" dirty="0"/>
          </a:p>
        </p:txBody>
      </p:sp>
    </p:spTree>
    <p:extLst>
      <p:ext uri="{BB962C8B-B14F-4D97-AF65-F5344CB8AC3E}">
        <p14:creationId xmlns:p14="http://schemas.microsoft.com/office/powerpoint/2010/main" val="189285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Follow Info-Tech’s blueprint to maintain an organized portfolio of projects and programs</a:t>
            </a:r>
            <a:endParaRPr lang="en-US" dirty="0"/>
          </a:p>
        </p:txBody>
      </p:sp>
      <p:sp>
        <p:nvSpPr>
          <p:cNvPr id="486" name="Rounded Rectangle 24"/>
          <p:cNvSpPr/>
          <p:nvPr/>
        </p:nvSpPr>
        <p:spPr>
          <a:xfrm>
            <a:off x="6894993" y="1167161"/>
            <a:ext cx="2160000" cy="720000"/>
          </a:xfrm>
          <a:prstGeom prst="roundRect">
            <a:avLst/>
          </a:prstGeom>
          <a:solidFill>
            <a:schemeClr val="accent1"/>
          </a:solidFill>
          <a:ln w="25400" cap="flat" cmpd="sng" algn="ctr">
            <a:solidFill>
              <a:schemeClr val="tx1"/>
            </a:solidFill>
            <a:prstDash val="solid"/>
          </a:ln>
          <a:effectLst>
            <a:outerShdw dist="12700" dir="2700000" algn="tl" rotWithShape="0">
              <a:prstClr val="black">
                <a:alpha val="14000"/>
              </a:prstClr>
            </a:outerShdw>
          </a:effectLst>
        </p:spPr>
        <p:txBody>
          <a:bodyPr rtlCol="0" anchor="t"/>
          <a:lstStyle/>
          <a:p>
            <a:pPr algn="ctr">
              <a:spcAft>
                <a:spcPts val="500"/>
              </a:spcAft>
            </a:pPr>
            <a:r>
              <a:rPr lang="en-CA" sz="1200" b="1" dirty="0">
                <a:solidFill>
                  <a:schemeClr val="bg1"/>
                </a:solidFill>
              </a:rPr>
              <a:t>Implement improved portfolio management practices </a:t>
            </a:r>
          </a:p>
        </p:txBody>
      </p:sp>
      <p:grpSp>
        <p:nvGrpSpPr>
          <p:cNvPr id="80" name="Group 79"/>
          <p:cNvGrpSpPr/>
          <p:nvPr/>
        </p:nvGrpSpPr>
        <p:grpSpPr>
          <a:xfrm>
            <a:off x="6894992" y="1994872"/>
            <a:ext cx="2160000" cy="1800000"/>
            <a:chOff x="6894993" y="1994872"/>
            <a:chExt cx="2160000" cy="1800000"/>
          </a:xfrm>
        </p:grpSpPr>
        <p:sp>
          <p:nvSpPr>
            <p:cNvPr id="462" name="Rectangle 175"/>
            <p:cNvSpPr/>
            <p:nvPr/>
          </p:nvSpPr>
          <p:spPr>
            <a:xfrm>
              <a:off x="6894993" y="1994872"/>
              <a:ext cx="2160000" cy="1800000"/>
            </a:xfrm>
            <a:prstGeom prst="rect">
              <a:avLst/>
            </a:prstGeom>
            <a:solidFill>
              <a:schemeClr val="accent1"/>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1. Plan organizational changes necessary to improve portfolio management practices </a:t>
              </a:r>
            </a:p>
            <a:p>
              <a:pPr marL="0" marR="0" lvl="0" indent="0" algn="ctr" defTabSz="914400" eaLnBrk="1" fontAlgn="auto" latinLnBrk="0" hangingPunct="1">
                <a:lnSpc>
                  <a:spcPct val="100000"/>
                </a:lnSpc>
                <a:spcBef>
                  <a:spcPts val="0"/>
                </a:spcBef>
                <a:spcAft>
                  <a:spcPts val="0"/>
                </a:spcAft>
                <a:buClrTx/>
                <a:buSzTx/>
                <a:buFontTx/>
                <a:buNone/>
                <a:tabLst/>
                <a:defRPr/>
              </a:pPr>
              <a:r>
                <a:rPr lang="en-CA" sz="900" kern="0" dirty="0">
                  <a:latin typeface="Arial"/>
                </a:rPr>
                <a:t> </a:t>
              </a:r>
              <a:endParaRPr kumimoji="0" lang="en-CA" sz="900" b="0" i="0" u="none" strike="noStrike" kern="0" cap="none" spc="0" normalizeH="0" baseline="0" noProof="0" dirty="0">
                <a:ln>
                  <a:noFill/>
                </a:ln>
                <a:effectLst/>
                <a:uLnTx/>
                <a:uFillTx/>
                <a:latin typeface="Arial"/>
              </a:endParaRPr>
            </a:p>
          </p:txBody>
        </p:sp>
        <p:grpSp>
          <p:nvGrpSpPr>
            <p:cNvPr id="156" name="Group 155"/>
            <p:cNvGrpSpPr/>
            <p:nvPr/>
          </p:nvGrpSpPr>
          <p:grpSpPr>
            <a:xfrm>
              <a:off x="6926475" y="3016501"/>
              <a:ext cx="2097037" cy="461665"/>
              <a:chOff x="6949507" y="2603448"/>
              <a:chExt cx="2097037" cy="461665"/>
            </a:xfrm>
          </p:grpSpPr>
          <p:pic>
            <p:nvPicPr>
              <p:cNvPr id="215"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507" y="2690280"/>
                <a:ext cx="257936" cy="288000"/>
              </a:xfrm>
              <a:prstGeom prst="rect">
                <a:avLst/>
              </a:prstGeom>
              <a:solidFill>
                <a:schemeClr val="accent1"/>
              </a:solidFill>
              <a:ln>
                <a:noFill/>
              </a:ln>
            </p:spPr>
          </p:pic>
          <p:sp>
            <p:nvSpPr>
              <p:cNvPr id="216" name="Rectangle 177"/>
              <p:cNvSpPr/>
              <p:nvPr/>
            </p:nvSpPr>
            <p:spPr>
              <a:xfrm>
                <a:off x="7234537" y="2603448"/>
                <a:ext cx="1812007" cy="461665"/>
              </a:xfrm>
              <a:prstGeom prst="rect">
                <a:avLst/>
              </a:prstGeom>
              <a:noFill/>
            </p:spPr>
            <p:txBody>
              <a:bodyPr wrap="square">
                <a:spAutoFit/>
              </a:bodyPr>
              <a:lstStyle/>
              <a:p>
                <a:r>
                  <a:rPr lang="en-CA" sz="1200" dirty="0">
                    <a:solidFill>
                      <a:schemeClr val="bg1"/>
                    </a:solidFill>
                  </a:rPr>
                  <a:t>Change Impact Analysis</a:t>
                </a:r>
              </a:p>
            </p:txBody>
          </p:sp>
        </p:grpSp>
      </p:grpSp>
      <p:sp>
        <p:nvSpPr>
          <p:cNvPr id="262" name="Rounded Rectangle 24"/>
          <p:cNvSpPr/>
          <p:nvPr/>
        </p:nvSpPr>
        <p:spPr>
          <a:xfrm>
            <a:off x="100454" y="1167161"/>
            <a:ext cx="2160000" cy="720000"/>
          </a:xfrm>
          <a:prstGeom prst="round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Assess the current state of the portfolio </a:t>
            </a:r>
          </a:p>
          <a:p>
            <a:pPr algn="ctr"/>
            <a:r>
              <a:rPr lang="en-CA" sz="1200" b="1" dirty="0">
                <a:solidFill>
                  <a:schemeClr val="bg1"/>
                </a:solidFill>
              </a:rPr>
              <a:t>and PPM processes</a:t>
            </a:r>
          </a:p>
        </p:txBody>
      </p:sp>
      <p:grpSp>
        <p:nvGrpSpPr>
          <p:cNvPr id="263" name="Group 262"/>
          <p:cNvGrpSpPr/>
          <p:nvPr/>
        </p:nvGrpSpPr>
        <p:grpSpPr>
          <a:xfrm>
            <a:off x="100454" y="1994873"/>
            <a:ext cx="2182960" cy="1080000"/>
            <a:chOff x="129775" y="2017901"/>
            <a:chExt cx="2182960" cy="1080000"/>
          </a:xfrm>
        </p:grpSpPr>
        <p:sp>
          <p:nvSpPr>
            <p:cNvPr id="264" name="Rectangle 175"/>
            <p:cNvSpPr/>
            <p:nvPr/>
          </p:nvSpPr>
          <p:spPr>
            <a:xfrm>
              <a:off x="129775" y="2017901"/>
              <a:ext cx="2160000" cy="1080000"/>
            </a:xfrm>
            <a:prstGeom prst="rect">
              <a:avLst/>
            </a:prstGeom>
            <a:solidFill>
              <a:schemeClr val="accent3"/>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1. Assess the current state of the portfolio mix</a:t>
              </a:r>
            </a:p>
            <a:p>
              <a:pPr marL="0" marR="0" lvl="0" indent="0" algn="ctr" defTabSz="914400" eaLnBrk="1" fontAlgn="auto" latinLnBrk="0" hangingPunct="1">
                <a:lnSpc>
                  <a:spcPct val="100000"/>
                </a:lnSpc>
                <a:spcBef>
                  <a:spcPts val="0"/>
                </a:spcBef>
                <a:spcAft>
                  <a:spcPts val="0"/>
                </a:spcAft>
                <a:buClrTx/>
                <a:buSzTx/>
                <a:buFontTx/>
                <a:buNone/>
                <a:tabLst/>
                <a:defRPr/>
              </a:pPr>
              <a:r>
                <a:rPr lang="en-CA" sz="900" kern="0" dirty="0">
                  <a:latin typeface="Arial"/>
                </a:rPr>
                <a:t> </a:t>
              </a:r>
              <a:endParaRPr kumimoji="0" lang="en-CA" sz="900" b="0" i="0" u="none" strike="noStrike" kern="0" cap="none" spc="0" normalizeH="0" baseline="0" noProof="0" dirty="0">
                <a:ln>
                  <a:noFill/>
                </a:ln>
                <a:effectLst/>
                <a:uLnTx/>
                <a:uFillTx/>
                <a:latin typeface="Arial"/>
              </a:endParaRPr>
            </a:p>
          </p:txBody>
        </p:sp>
        <p:grpSp>
          <p:nvGrpSpPr>
            <p:cNvPr id="265" name="Group 264"/>
            <p:cNvGrpSpPr/>
            <p:nvPr/>
          </p:nvGrpSpPr>
          <p:grpSpPr>
            <a:xfrm>
              <a:off x="189944" y="2537905"/>
              <a:ext cx="2122791" cy="461665"/>
              <a:chOff x="357646" y="2506732"/>
              <a:chExt cx="2122791" cy="461665"/>
            </a:xfrm>
          </p:grpSpPr>
          <p:sp>
            <p:nvSpPr>
              <p:cNvPr id="266" name="TextBox 92"/>
              <p:cNvSpPr txBox="1"/>
              <p:nvPr/>
            </p:nvSpPr>
            <p:spPr>
              <a:xfrm>
                <a:off x="660722" y="2506732"/>
                <a:ext cx="1819715" cy="461665"/>
              </a:xfrm>
              <a:prstGeom prst="rect">
                <a:avLst/>
              </a:prstGeom>
              <a:noFill/>
              <a:ln>
                <a:noFill/>
              </a:ln>
            </p:spPr>
            <p:txBody>
              <a:bodyPr wrap="square" rtlCol="0">
                <a:spAutoFit/>
              </a:bodyPr>
              <a:lstStyle/>
              <a:p>
                <a:r>
                  <a:rPr lang="en-CA" sz="1200" dirty="0">
                    <a:solidFill>
                      <a:schemeClr val="bg1"/>
                    </a:solidFill>
                  </a:rPr>
                  <a:t>Portfolio Mix Assessment</a:t>
                </a:r>
              </a:p>
            </p:txBody>
          </p:sp>
          <p:pic>
            <p:nvPicPr>
              <p:cNvPr id="267" name="Picture 2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46" y="2593564"/>
                <a:ext cx="299520" cy="288000"/>
              </a:xfrm>
              <a:prstGeom prst="rect">
                <a:avLst/>
              </a:prstGeom>
            </p:spPr>
          </p:pic>
        </p:grpSp>
      </p:grpSp>
      <p:grpSp>
        <p:nvGrpSpPr>
          <p:cNvPr id="268" name="Group 267"/>
          <p:cNvGrpSpPr/>
          <p:nvPr/>
        </p:nvGrpSpPr>
        <p:grpSpPr>
          <a:xfrm>
            <a:off x="100454" y="3670962"/>
            <a:ext cx="2160000" cy="1080000"/>
            <a:chOff x="203139" y="3693825"/>
            <a:chExt cx="2160000" cy="1080000"/>
          </a:xfrm>
        </p:grpSpPr>
        <p:sp>
          <p:nvSpPr>
            <p:cNvPr id="269" name="Rectangle 111"/>
            <p:cNvSpPr/>
            <p:nvPr/>
          </p:nvSpPr>
          <p:spPr>
            <a:xfrm>
              <a:off x="203139" y="3693825"/>
              <a:ext cx="2160000" cy="1080000"/>
            </a:xfrm>
            <a:prstGeom prst="rect">
              <a:avLst/>
            </a:prstGeom>
            <a:solidFill>
              <a:schemeClr val="accent3"/>
            </a:solidFill>
            <a:ln w="38100" cap="flat" cmpd="sng" algn="ctr">
              <a:noFill/>
              <a:prstDash val="solid"/>
            </a:ln>
            <a:effectLst>
              <a:outerShdw blurRad="12700" dist="12700" dir="2700000" algn="tl" rotWithShape="0">
                <a:prstClr val="black">
                  <a:alpha val="15000"/>
                </a:prstClr>
              </a:outerShdw>
            </a:effectLst>
          </p:spPr>
          <p:txBody>
            <a:bodyPr rtlCol="0" anchor="t"/>
            <a:lstStyle/>
            <a:p>
              <a:pPr>
                <a:spcAft>
                  <a:spcPts val="500"/>
                </a:spcAft>
              </a:pPr>
              <a:r>
                <a:rPr lang="en-CA" sz="1200" b="1" dirty="0">
                  <a:solidFill>
                    <a:schemeClr val="bg1"/>
                  </a:solidFill>
                </a:rPr>
                <a:t>2. Assess the current state of PPM processes</a:t>
              </a:r>
            </a:p>
            <a:p>
              <a:pPr lvl="0">
                <a:spcBef>
                  <a:spcPts val="600"/>
                </a:spcBef>
                <a:defRPr/>
              </a:pPr>
              <a:endParaRPr lang="en-CA" sz="900" b="1" i="1" kern="0" dirty="0">
                <a:solidFill>
                  <a:srgbClr val="FFFFFF"/>
                </a:solidFill>
              </a:endParaRPr>
            </a:p>
          </p:txBody>
        </p:sp>
        <p:grpSp>
          <p:nvGrpSpPr>
            <p:cNvPr id="270" name="Group 269"/>
            <p:cNvGrpSpPr/>
            <p:nvPr/>
          </p:nvGrpSpPr>
          <p:grpSpPr>
            <a:xfrm>
              <a:off x="258276" y="4214532"/>
              <a:ext cx="2049727" cy="461665"/>
              <a:chOff x="313412" y="4318442"/>
              <a:chExt cx="2049727" cy="461665"/>
            </a:xfrm>
          </p:grpSpPr>
          <p:sp>
            <p:nvSpPr>
              <p:cNvPr id="271" name="TextBox 92"/>
              <p:cNvSpPr txBox="1"/>
              <p:nvPr/>
            </p:nvSpPr>
            <p:spPr>
              <a:xfrm>
                <a:off x="628518" y="4318442"/>
                <a:ext cx="1734621" cy="461665"/>
              </a:xfrm>
              <a:prstGeom prst="rect">
                <a:avLst/>
              </a:prstGeom>
              <a:noFill/>
              <a:ln>
                <a:noFill/>
              </a:ln>
            </p:spPr>
            <p:txBody>
              <a:bodyPr wrap="square" rtlCol="0">
                <a:spAutoFit/>
              </a:bodyPr>
              <a:lstStyle/>
              <a:p>
                <a:r>
                  <a:rPr lang="en-CA" sz="1200" dirty="0">
                    <a:solidFill>
                      <a:schemeClr val="bg1"/>
                    </a:solidFill>
                  </a:rPr>
                  <a:t>Portfolio Management Process Assessment</a:t>
                </a:r>
              </a:p>
            </p:txBody>
          </p:sp>
          <p:pic>
            <p:nvPicPr>
              <p:cNvPr id="272" name="Picture 2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12" y="4405274"/>
                <a:ext cx="299520" cy="288000"/>
              </a:xfrm>
              <a:prstGeom prst="rect">
                <a:avLst/>
              </a:prstGeom>
            </p:spPr>
          </p:pic>
        </p:grpSp>
      </p:grpSp>
      <p:cxnSp>
        <p:nvCxnSpPr>
          <p:cNvPr id="274" name="Straight Arrow Connector 273"/>
          <p:cNvCxnSpPr>
            <a:stCxn id="264" idx="2"/>
            <a:endCxn id="269" idx="0"/>
          </p:cNvCxnSpPr>
          <p:nvPr/>
        </p:nvCxnSpPr>
        <p:spPr>
          <a:xfrm>
            <a:off x="1180454" y="3074873"/>
            <a:ext cx="0" cy="596089"/>
          </a:xfrm>
          <a:prstGeom prst="straightConnector1">
            <a:avLst/>
          </a:prstGeom>
          <a:ln w="28575">
            <a:solidFill>
              <a:schemeClr val="bg1">
                <a:lumMod val="6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78" name="Straight Arrow Connector 29"/>
          <p:cNvCxnSpPr>
            <a:stCxn id="176" idx="3"/>
            <a:endCxn id="139" idx="1"/>
          </p:cNvCxnSpPr>
          <p:nvPr/>
        </p:nvCxnSpPr>
        <p:spPr>
          <a:xfrm>
            <a:off x="4451723" y="5048727"/>
            <a:ext cx="252000" cy="0"/>
          </a:xfrm>
          <a:prstGeom prst="straightConnector1">
            <a:avLst/>
          </a:prstGeom>
          <a:solidFill>
            <a:schemeClr val="accent1"/>
          </a:solidFill>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2597723" y="1167161"/>
            <a:ext cx="3960000" cy="5277721"/>
            <a:chOff x="2597723" y="1167161"/>
            <a:chExt cx="3960000" cy="5277721"/>
          </a:xfrm>
        </p:grpSpPr>
        <p:cxnSp>
          <p:nvCxnSpPr>
            <p:cNvPr id="183" name="Straight Arrow Connector 29"/>
            <p:cNvCxnSpPr>
              <a:stCxn id="167" idx="3"/>
              <a:endCxn id="137" idx="1"/>
            </p:cNvCxnSpPr>
            <p:nvPr/>
          </p:nvCxnSpPr>
          <p:spPr>
            <a:xfrm>
              <a:off x="4451723" y="2436419"/>
              <a:ext cx="252000" cy="0"/>
            </a:xfrm>
            <a:prstGeom prst="straightConnector1">
              <a:avLst/>
            </a:prstGeom>
            <a:solidFill>
              <a:schemeClr val="accent1"/>
            </a:solidFill>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29"/>
            <p:cNvCxnSpPr>
              <a:stCxn id="109" idx="3"/>
              <a:endCxn id="138" idx="1"/>
            </p:cNvCxnSpPr>
            <p:nvPr/>
          </p:nvCxnSpPr>
          <p:spPr>
            <a:xfrm>
              <a:off x="4451723" y="3742573"/>
              <a:ext cx="252000" cy="0"/>
            </a:xfrm>
            <a:prstGeom prst="straightConnector1">
              <a:avLst/>
            </a:prstGeom>
            <a:solidFill>
              <a:schemeClr val="accent1"/>
            </a:solidFill>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5" name="Rounded Rectangle 23"/>
            <p:cNvSpPr/>
            <p:nvPr/>
          </p:nvSpPr>
          <p:spPr>
            <a:xfrm>
              <a:off x="2597723" y="1167161"/>
              <a:ext cx="3960000" cy="720000"/>
            </a:xfrm>
            <a:prstGeom prst="roundRect">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Enhance portfolio organization </a:t>
              </a:r>
            </a:p>
            <a:p>
              <a:pPr algn="ctr"/>
              <a:r>
                <a:rPr lang="en-CA" sz="1200" b="1" dirty="0">
                  <a:solidFill>
                    <a:schemeClr val="bg1"/>
                  </a:solidFill>
                </a:rPr>
                <a:t>through improved PPM criteria and processes</a:t>
              </a:r>
            </a:p>
          </p:txBody>
        </p:sp>
        <p:grpSp>
          <p:nvGrpSpPr>
            <p:cNvPr id="499" name="Group 498"/>
            <p:cNvGrpSpPr/>
            <p:nvPr/>
          </p:nvGrpSpPr>
          <p:grpSpPr>
            <a:xfrm>
              <a:off x="2723723" y="1986419"/>
              <a:ext cx="3708000" cy="900000"/>
              <a:chOff x="2762703" y="2315122"/>
              <a:chExt cx="3708000" cy="900000"/>
            </a:xfrm>
          </p:grpSpPr>
          <p:sp>
            <p:nvSpPr>
              <p:cNvPr id="167" name="Rectangle 93"/>
              <p:cNvSpPr/>
              <p:nvPr/>
            </p:nvSpPr>
            <p:spPr>
              <a:xfrm>
                <a:off x="2762703" y="2315122"/>
                <a:ext cx="1728000" cy="90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1. Establish the target investment mix (APO05.01)</a:t>
                </a:r>
              </a:p>
            </p:txBody>
          </p:sp>
          <p:sp>
            <p:nvSpPr>
              <p:cNvPr id="137" name="Rectangle 93"/>
              <p:cNvSpPr/>
              <p:nvPr/>
            </p:nvSpPr>
            <p:spPr>
              <a:xfrm>
                <a:off x="4742703" y="2315122"/>
                <a:ext cx="1728000" cy="90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2. Determine the availability and sources of funds (APO05.02)</a:t>
                </a:r>
              </a:p>
            </p:txBody>
          </p:sp>
        </p:grpSp>
        <p:grpSp>
          <p:nvGrpSpPr>
            <p:cNvPr id="500" name="Group 499"/>
            <p:cNvGrpSpPr/>
            <p:nvPr/>
          </p:nvGrpSpPr>
          <p:grpSpPr>
            <a:xfrm>
              <a:off x="2723723" y="3292573"/>
              <a:ext cx="3708000" cy="900000"/>
              <a:chOff x="2762703" y="3455386"/>
              <a:chExt cx="3708000" cy="900000"/>
            </a:xfrm>
          </p:grpSpPr>
          <p:sp>
            <p:nvSpPr>
              <p:cNvPr id="109" name="Rectangle 93"/>
              <p:cNvSpPr/>
              <p:nvPr/>
            </p:nvSpPr>
            <p:spPr>
              <a:xfrm>
                <a:off x="2762703" y="3455386"/>
                <a:ext cx="1728000" cy="90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3. Evaluate and select projects or programs to fund (APO05.03)</a:t>
                </a:r>
              </a:p>
            </p:txBody>
          </p:sp>
          <p:sp>
            <p:nvSpPr>
              <p:cNvPr id="138" name="Rectangle 93"/>
              <p:cNvSpPr/>
              <p:nvPr/>
            </p:nvSpPr>
            <p:spPr>
              <a:xfrm>
                <a:off x="4742703" y="3455386"/>
                <a:ext cx="1728000" cy="90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4. Monitor portfolio performance (APO05.04)</a:t>
                </a:r>
              </a:p>
            </p:txBody>
          </p:sp>
        </p:grpSp>
        <p:grpSp>
          <p:nvGrpSpPr>
            <p:cNvPr id="501" name="Group 500"/>
            <p:cNvGrpSpPr/>
            <p:nvPr/>
          </p:nvGrpSpPr>
          <p:grpSpPr>
            <a:xfrm>
              <a:off x="2723723" y="4598727"/>
              <a:ext cx="3708000" cy="900000"/>
              <a:chOff x="2762703" y="4601191"/>
              <a:chExt cx="3708000" cy="900000"/>
            </a:xfrm>
          </p:grpSpPr>
          <p:sp>
            <p:nvSpPr>
              <p:cNvPr id="176" name="Rectangle 93"/>
              <p:cNvSpPr/>
              <p:nvPr/>
            </p:nvSpPr>
            <p:spPr>
              <a:xfrm>
                <a:off x="2762703" y="4601191"/>
                <a:ext cx="1728000" cy="90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5. Maintain the portfolio (APO05.05)</a:t>
                </a:r>
              </a:p>
            </p:txBody>
          </p:sp>
          <p:sp>
            <p:nvSpPr>
              <p:cNvPr id="139" name="Rectangle 93"/>
              <p:cNvSpPr/>
              <p:nvPr/>
            </p:nvSpPr>
            <p:spPr>
              <a:xfrm>
                <a:off x="4742703" y="4601191"/>
                <a:ext cx="1728000" cy="90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1200" b="1" dirty="0">
                    <a:solidFill>
                      <a:schemeClr val="bg1"/>
                    </a:solidFill>
                  </a:rPr>
                  <a:t>6. Manage </a:t>
                </a:r>
                <a:r>
                  <a:rPr lang="en-CA" sz="1200" b="1" dirty="0" smtClean="0">
                    <a:solidFill>
                      <a:schemeClr val="bg1"/>
                    </a:solidFill>
                  </a:rPr>
                  <a:t>benefits achievement (</a:t>
                </a:r>
                <a:r>
                  <a:rPr lang="en-CA" sz="1200" b="1" dirty="0">
                    <a:solidFill>
                      <a:schemeClr val="bg1"/>
                    </a:solidFill>
                  </a:rPr>
                  <a:t>APO05.06)</a:t>
                </a:r>
              </a:p>
            </p:txBody>
          </p:sp>
        </p:grpSp>
        <p:grpSp>
          <p:nvGrpSpPr>
            <p:cNvPr id="79" name="Group 78"/>
            <p:cNvGrpSpPr/>
            <p:nvPr/>
          </p:nvGrpSpPr>
          <p:grpSpPr>
            <a:xfrm>
              <a:off x="2777723" y="5904882"/>
              <a:ext cx="3600000" cy="540000"/>
              <a:chOff x="2942703" y="5811363"/>
              <a:chExt cx="3600000" cy="540000"/>
            </a:xfrm>
          </p:grpSpPr>
          <p:sp>
            <p:nvSpPr>
              <p:cNvPr id="247" name="Rectangle 93"/>
              <p:cNvSpPr/>
              <p:nvPr/>
            </p:nvSpPr>
            <p:spPr>
              <a:xfrm>
                <a:off x="2942703" y="5811363"/>
                <a:ext cx="3600000" cy="540000"/>
              </a:xfrm>
              <a:prstGeom prst="rect">
                <a:avLst/>
              </a:prstGeom>
              <a:solidFill>
                <a:schemeClr val="accent3">
                  <a:lumMod val="75000"/>
                </a:schemeClr>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endParaRPr lang="en-CA" sz="900" b="1" dirty="0">
                  <a:solidFill>
                    <a:schemeClr val="bg1"/>
                  </a:solidFill>
                </a:endParaRPr>
              </a:p>
            </p:txBody>
          </p:sp>
          <p:grpSp>
            <p:nvGrpSpPr>
              <p:cNvPr id="78" name="Group 77"/>
              <p:cNvGrpSpPr/>
              <p:nvPr/>
            </p:nvGrpSpPr>
            <p:grpSpPr>
              <a:xfrm>
                <a:off x="3025853" y="5937363"/>
                <a:ext cx="3485368" cy="290967"/>
                <a:chOff x="3046657" y="5894364"/>
                <a:chExt cx="3485368" cy="290967"/>
              </a:xfrm>
            </p:grpSpPr>
            <p:sp>
              <p:nvSpPr>
                <p:cNvPr id="248" name="TextBox 92"/>
                <p:cNvSpPr txBox="1"/>
                <p:nvPr/>
              </p:nvSpPr>
              <p:spPr>
                <a:xfrm>
                  <a:off x="3331851" y="5908332"/>
                  <a:ext cx="3200174" cy="276999"/>
                </a:xfrm>
                <a:prstGeom prst="rect">
                  <a:avLst/>
                </a:prstGeom>
                <a:noFill/>
                <a:ln>
                  <a:noFill/>
                </a:ln>
              </p:spPr>
              <p:txBody>
                <a:bodyPr wrap="square" rtlCol="0">
                  <a:spAutoFit/>
                </a:bodyPr>
                <a:lstStyle/>
                <a:p>
                  <a:r>
                    <a:rPr lang="en-CA" sz="1200" dirty="0">
                      <a:solidFill>
                        <a:schemeClr val="bg1"/>
                      </a:solidFill>
                    </a:rPr>
                    <a:t>Portfolio Management </a:t>
                  </a:r>
                  <a:r>
                    <a:rPr lang="en-CA" sz="1200" dirty="0" smtClean="0">
                      <a:solidFill>
                        <a:schemeClr val="bg1"/>
                      </a:solidFill>
                    </a:rPr>
                    <a:t>SOP</a:t>
                  </a:r>
                  <a:endParaRPr lang="en-CA" sz="1200" dirty="0">
                    <a:solidFill>
                      <a:schemeClr val="bg1"/>
                    </a:solidFill>
                  </a:endParaRPr>
                </a:p>
              </p:txBody>
            </p:sp>
            <p:pic>
              <p:nvPicPr>
                <p:cNvPr id="249" name="Picture 2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6657" y="5894364"/>
                  <a:ext cx="259200" cy="288000"/>
                </a:xfrm>
                <a:prstGeom prst="rect">
                  <a:avLst/>
                </a:prstGeom>
              </p:spPr>
            </p:pic>
          </p:grpSp>
        </p:grpSp>
        <p:cxnSp>
          <p:nvCxnSpPr>
            <p:cNvPr id="64" name="Elbow Connector 63"/>
            <p:cNvCxnSpPr>
              <a:stCxn id="137" idx="2"/>
              <a:endCxn id="109" idx="0"/>
            </p:cNvCxnSpPr>
            <p:nvPr/>
          </p:nvCxnSpPr>
          <p:spPr>
            <a:xfrm rot="5400000">
              <a:off x="4374646" y="2099496"/>
              <a:ext cx="406154" cy="1980000"/>
            </a:xfrm>
            <a:prstGeom prst="bentConnector3">
              <a:avLst>
                <a:gd name="adj1" fmla="val 50000"/>
              </a:avLst>
            </a:prstGeom>
            <a:ln w="28575">
              <a:solidFill>
                <a:schemeClr val="bg1">
                  <a:lumMod val="6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88" name="Elbow Connector 287"/>
            <p:cNvCxnSpPr>
              <a:stCxn id="138" idx="2"/>
              <a:endCxn id="176" idx="0"/>
            </p:cNvCxnSpPr>
            <p:nvPr/>
          </p:nvCxnSpPr>
          <p:spPr>
            <a:xfrm rot="5400000">
              <a:off x="4374646" y="3405650"/>
              <a:ext cx="406154" cy="1980000"/>
            </a:xfrm>
            <a:prstGeom prst="bentConnector3">
              <a:avLst>
                <a:gd name="adj1" fmla="val 50000"/>
              </a:avLst>
            </a:prstGeom>
            <a:ln w="28575">
              <a:solidFill>
                <a:schemeClr val="bg1">
                  <a:lumMod val="6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89" name="Elbow Connector 288"/>
            <p:cNvCxnSpPr>
              <a:stCxn id="139" idx="2"/>
              <a:endCxn id="247" idx="0"/>
            </p:cNvCxnSpPr>
            <p:nvPr/>
          </p:nvCxnSpPr>
          <p:spPr>
            <a:xfrm rot="5400000">
              <a:off x="4869646" y="5206804"/>
              <a:ext cx="406155" cy="990000"/>
            </a:xfrm>
            <a:prstGeom prst="bentConnector3">
              <a:avLst>
                <a:gd name="adj1" fmla="val 50000"/>
              </a:avLst>
            </a:prstGeom>
            <a:ln w="28575">
              <a:solidFill>
                <a:schemeClr val="bg1">
                  <a:lumMod val="65000"/>
                </a:schemeClr>
              </a:solidFill>
              <a:tailEnd type="triangle"/>
            </a:ln>
          </p:spPr>
          <p:style>
            <a:lnRef idx="1">
              <a:schemeClr val="accent2"/>
            </a:lnRef>
            <a:fillRef idx="0">
              <a:schemeClr val="accent2"/>
            </a:fillRef>
            <a:effectRef idx="0">
              <a:schemeClr val="accent2"/>
            </a:effectRef>
            <a:fontRef idx="minor">
              <a:schemeClr val="tx1"/>
            </a:fontRef>
          </p:style>
        </p:cxnSp>
      </p:grpSp>
      <p:cxnSp>
        <p:nvCxnSpPr>
          <p:cNvPr id="440" name="Elbow Connector 101"/>
          <p:cNvCxnSpPr/>
          <p:nvPr/>
        </p:nvCxnSpPr>
        <p:spPr>
          <a:xfrm flipV="1">
            <a:off x="2260454" y="2325203"/>
            <a:ext cx="463269" cy="1947793"/>
          </a:xfrm>
          <a:prstGeom prst="bentConnector3">
            <a:avLst>
              <a:gd name="adj1" fmla="val 50000"/>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247" idx="3"/>
            <a:endCxn id="462" idx="1"/>
          </p:cNvCxnSpPr>
          <p:nvPr/>
        </p:nvCxnSpPr>
        <p:spPr>
          <a:xfrm flipV="1">
            <a:off x="6377723" y="2894872"/>
            <a:ext cx="517269" cy="3280010"/>
          </a:xfrm>
          <a:prstGeom prst="bentConnector3">
            <a:avLst>
              <a:gd name="adj1" fmla="val 50000"/>
            </a:avLst>
          </a:prstGeom>
          <a:solidFill>
            <a:schemeClr val="accent1"/>
          </a:solidFill>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262" idx="3"/>
            <a:endCxn id="485" idx="1"/>
          </p:cNvCxnSpPr>
          <p:nvPr/>
        </p:nvCxnSpPr>
        <p:spPr>
          <a:xfrm>
            <a:off x="2260454" y="1527161"/>
            <a:ext cx="337269"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a:stCxn id="485" idx="3"/>
            <a:endCxn id="486" idx="1"/>
          </p:cNvCxnSpPr>
          <p:nvPr/>
        </p:nvCxnSpPr>
        <p:spPr>
          <a:xfrm>
            <a:off x="6557723" y="1527161"/>
            <a:ext cx="33727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007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593059"/>
            <a:ext cx="9144001" cy="17295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65" y="4889124"/>
            <a:ext cx="4410075" cy="1371600"/>
          </a:xfrm>
          <a:prstGeom prst="rect">
            <a:avLst/>
          </a:prstGeom>
          <a:noFill/>
          <a:ln>
            <a:noFill/>
          </a:ln>
        </p:spPr>
      </p:pic>
      <p:sp>
        <p:nvSpPr>
          <p:cNvPr id="3" name="TextBox 2"/>
          <p:cNvSpPr txBox="1"/>
          <p:nvPr/>
        </p:nvSpPr>
        <p:spPr>
          <a:xfrm>
            <a:off x="251518" y="1135472"/>
            <a:ext cx="8637911" cy="1754326"/>
          </a:xfrm>
          <a:prstGeom prst="rect">
            <a:avLst/>
          </a:prstGeom>
        </p:spPr>
        <p:txBody>
          <a:bodyPr wrap="square" rtlCol="0">
            <a:spAutoFit/>
          </a:bodyPr>
          <a:lstStyle/>
          <a:p>
            <a:r>
              <a:rPr lang="en-US" sz="1200" dirty="0"/>
              <a:t>Relative to project management research and frameworks, the literature available on portfolio management is in its </a:t>
            </a:r>
            <a:r>
              <a:rPr lang="en-US" sz="1200" dirty="0" smtClean="0"/>
              <a:t>early </a:t>
            </a:r>
            <a:r>
              <a:rPr lang="en-US" sz="1200" dirty="0"/>
              <a:t>stages of development; however, industry best practices can still provide insight – so long as they’re consumed with a view of the day-to-day reality of IT departments in </a:t>
            </a:r>
            <a:r>
              <a:rPr lang="en-US" sz="1200" dirty="0" smtClean="0"/>
              <a:t>the present. </a:t>
            </a:r>
            <a:endParaRPr lang="en-US" sz="1200" dirty="0"/>
          </a:p>
          <a:p>
            <a:endParaRPr lang="en-US" sz="1200" dirty="0"/>
          </a:p>
          <a:p>
            <a:r>
              <a:rPr lang="en-US" sz="1200" dirty="0"/>
              <a:t>Info-Tech consulted </a:t>
            </a:r>
            <a:r>
              <a:rPr lang="en-US" sz="1200" b="1" dirty="0"/>
              <a:t>PMI</a:t>
            </a:r>
            <a:r>
              <a:rPr lang="en-US" sz="1200" dirty="0"/>
              <a:t> and </a:t>
            </a:r>
            <a:r>
              <a:rPr lang="en-US" sz="1200" b="1" dirty="0"/>
              <a:t>COBIT 5</a:t>
            </a:r>
            <a:r>
              <a:rPr lang="en-US" sz="1200" b="1" i="1" dirty="0"/>
              <a:t> </a:t>
            </a:r>
            <a:r>
              <a:rPr lang="en-US" sz="1200" dirty="0"/>
              <a:t>frameworks where appropriate. Our understanding of the role of project portfolio management is generally aligned with these frameworks. The process outlined for implementing portfolio management processes is directly based upon the COBIT framework, especially APO05. In fact, Phase 2 provides advice and activities to help </a:t>
            </a:r>
            <a:r>
              <a:rPr lang="en-US" sz="1200" dirty="0" smtClean="0"/>
              <a:t>organizations </a:t>
            </a:r>
            <a:r>
              <a:rPr lang="en-US" sz="1200" dirty="0"/>
              <a:t>implement the six sub-processes for APO05 and uses the </a:t>
            </a:r>
            <a:r>
              <a:rPr lang="en-US" sz="1200" dirty="0" smtClean="0"/>
              <a:t>title </a:t>
            </a:r>
            <a:r>
              <a:rPr lang="en-US" sz="1200" dirty="0"/>
              <a:t>of each sub-process for the steps in that phase. </a:t>
            </a:r>
          </a:p>
        </p:txBody>
      </p:sp>
      <p:sp>
        <p:nvSpPr>
          <p:cNvPr id="11" name="TextBox 16"/>
          <p:cNvSpPr txBox="1"/>
          <p:nvPr/>
        </p:nvSpPr>
        <p:spPr>
          <a:xfrm>
            <a:off x="553730" y="3879512"/>
            <a:ext cx="3932944" cy="646331"/>
          </a:xfrm>
          <a:prstGeom prst="rect">
            <a:avLst/>
          </a:prstGeom>
        </p:spPr>
        <p:txBody>
          <a:bodyPr wrap="square" rtlCol="0">
            <a:spAutoFit/>
          </a:bodyPr>
          <a:lstStyle/>
          <a:p>
            <a:r>
              <a:rPr lang="en-US" sz="1200" b="1" dirty="0">
                <a:solidFill>
                  <a:schemeClr val="bg1">
                    <a:lumMod val="50000"/>
                  </a:schemeClr>
                </a:solidFill>
              </a:rPr>
              <a:t>PMBOK </a:t>
            </a:r>
            <a:r>
              <a:rPr lang="en-US" sz="1200" dirty="0">
                <a:solidFill>
                  <a:schemeClr val="bg1">
                    <a:lumMod val="50000"/>
                  </a:schemeClr>
                </a:solidFill>
              </a:rPr>
              <a:t>is the leading project management industry framework, providing project management best practices and process guidelines. </a:t>
            </a:r>
          </a:p>
        </p:txBody>
      </p:sp>
      <p:pic>
        <p:nvPicPr>
          <p:cNvPr id="1030" name="Picture 6" descr="http://www.analytix.co.za/Portals/0/COBIT-User%20Logo%5b345915%5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6504" y="3055485"/>
            <a:ext cx="2232830" cy="7442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2"/>
          <p:cNvCxnSpPr/>
          <p:nvPr/>
        </p:nvCxnSpPr>
        <p:spPr>
          <a:xfrm flipV="1">
            <a:off x="4586754" y="2898125"/>
            <a:ext cx="0" cy="131004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Info-Tech’s approach to portfolio management </a:t>
            </a:r>
            <a:r>
              <a:rPr lang="en-US" dirty="0" smtClean="0"/>
              <a:t>is </a:t>
            </a:r>
            <a:r>
              <a:rPr lang="en-US" dirty="0"/>
              <a:t>informed by industry best practices and rooted in practical research</a:t>
            </a:r>
          </a:p>
        </p:txBody>
      </p:sp>
      <p:sp>
        <p:nvSpPr>
          <p:cNvPr id="18" name="TextBox 7"/>
          <p:cNvSpPr txBox="1"/>
          <p:nvPr/>
        </p:nvSpPr>
        <p:spPr>
          <a:xfrm>
            <a:off x="6221162" y="5668036"/>
            <a:ext cx="2668268" cy="553998"/>
          </a:xfrm>
          <a:prstGeom prst="rect">
            <a:avLst/>
          </a:prstGeom>
        </p:spPr>
        <p:txBody>
          <a:bodyPr wrap="square" rtlCol="0">
            <a:spAutoFit/>
          </a:bodyPr>
          <a:lstStyle/>
          <a:p>
            <a:r>
              <a:rPr lang="en-US" sz="1000" dirty="0"/>
              <a:t>Our team conducts primary and secondary research to ensure that our approach is enhanced by best practices.</a:t>
            </a:r>
          </a:p>
        </p:txBody>
      </p:sp>
      <p:sp>
        <p:nvSpPr>
          <p:cNvPr id="19" name="TextBox 18"/>
          <p:cNvSpPr txBox="1"/>
          <p:nvPr/>
        </p:nvSpPr>
        <p:spPr>
          <a:xfrm>
            <a:off x="251520" y="4593059"/>
            <a:ext cx="8625779" cy="523220"/>
          </a:xfrm>
          <a:prstGeom prst="rect">
            <a:avLst/>
          </a:prstGeom>
        </p:spPr>
        <p:txBody>
          <a:bodyPr wrap="square" rtlCol="0">
            <a:spAutoFit/>
          </a:bodyPr>
          <a:lstStyle/>
          <a:p>
            <a:r>
              <a:rPr lang="en-US" sz="1400" dirty="0"/>
              <a:t>In addition to industry-leading frameworks, our best-practice approach is enhanced by the insights and guidance from </a:t>
            </a:r>
            <a:r>
              <a:rPr lang="en-US" sz="1400" b="1" dirty="0"/>
              <a:t>our analysts, industry experts, and clients.</a:t>
            </a:r>
            <a:r>
              <a:rPr lang="en-US" sz="1400" dirty="0"/>
              <a:t> </a:t>
            </a:r>
          </a:p>
        </p:txBody>
      </p:sp>
      <p:sp>
        <p:nvSpPr>
          <p:cNvPr id="20" name="Rectangle 19"/>
          <p:cNvSpPr/>
          <p:nvPr/>
        </p:nvSpPr>
        <p:spPr>
          <a:xfrm>
            <a:off x="4725240" y="5361387"/>
            <a:ext cx="1495922" cy="523220"/>
          </a:xfrm>
          <a:prstGeom prst="rect">
            <a:avLst/>
          </a:prstGeom>
        </p:spPr>
        <p:txBody>
          <a:bodyPr wrap="none">
            <a:spAutoFit/>
          </a:bodyPr>
          <a:lstStyle/>
          <a:p>
            <a:pPr algn="ctr"/>
            <a:r>
              <a:rPr lang="en-US" sz="2800" b="1" dirty="0">
                <a:solidFill>
                  <a:schemeClr val="accent1"/>
                </a:solidFill>
              </a:rPr>
              <a:t>33,000+</a:t>
            </a:r>
          </a:p>
        </p:txBody>
      </p:sp>
      <p:cxnSp>
        <p:nvCxnSpPr>
          <p:cNvPr id="32" name="Straight Connector 2"/>
          <p:cNvCxnSpPr/>
          <p:nvPr/>
        </p:nvCxnSpPr>
        <p:spPr>
          <a:xfrm flipH="1">
            <a:off x="6502011" y="5622855"/>
            <a:ext cx="207129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16"/>
          <p:cNvSpPr txBox="1"/>
          <p:nvPr/>
        </p:nvSpPr>
        <p:spPr>
          <a:xfrm>
            <a:off x="4925615" y="3971844"/>
            <a:ext cx="3814608" cy="461665"/>
          </a:xfrm>
          <a:prstGeom prst="rect">
            <a:avLst/>
          </a:prstGeom>
        </p:spPr>
        <p:txBody>
          <a:bodyPr wrap="square" rtlCol="0">
            <a:spAutoFit/>
          </a:bodyPr>
          <a:lstStyle/>
          <a:p>
            <a:r>
              <a:rPr lang="en-US" sz="1200" b="1" dirty="0">
                <a:solidFill>
                  <a:schemeClr val="bg1">
                    <a:lumMod val="50000"/>
                  </a:schemeClr>
                </a:solidFill>
              </a:rPr>
              <a:t>COBIT 5 </a:t>
            </a:r>
            <a:r>
              <a:rPr lang="en-US" sz="1200" dirty="0">
                <a:solidFill>
                  <a:schemeClr val="bg1">
                    <a:lumMod val="50000"/>
                  </a:schemeClr>
                </a:solidFill>
              </a:rPr>
              <a:t>is the leading framework for the governance and management of enterprise IT. </a:t>
            </a:r>
          </a:p>
        </p:txBody>
      </p:sp>
      <p:sp>
        <p:nvSpPr>
          <p:cNvPr id="13" name="TextBox 7"/>
          <p:cNvSpPr txBox="1"/>
          <p:nvPr/>
        </p:nvSpPr>
        <p:spPr>
          <a:xfrm>
            <a:off x="6221162" y="5061735"/>
            <a:ext cx="2548091" cy="553998"/>
          </a:xfrm>
          <a:prstGeom prst="rect">
            <a:avLst/>
          </a:prstGeom>
        </p:spPr>
        <p:txBody>
          <a:bodyPr wrap="square" rtlCol="0">
            <a:spAutoFit/>
          </a:bodyPr>
          <a:lstStyle/>
          <a:p>
            <a:r>
              <a:rPr lang="en-US" sz="1000" dirty="0"/>
              <a:t>Our peer network of over 33,000 happy clients proves the effectiveness of our research.</a:t>
            </a:r>
            <a:endParaRPr lang="en-US" sz="1100" dirty="0"/>
          </a:p>
        </p:txBody>
      </p:sp>
      <p:pic>
        <p:nvPicPr>
          <p:cNvPr id="5" name="Picture 4"/>
          <p:cNvPicPr>
            <a:picLocks noChangeAspect="1"/>
          </p:cNvPicPr>
          <p:nvPr/>
        </p:nvPicPr>
        <p:blipFill>
          <a:blip r:embed="rId5"/>
          <a:stretch>
            <a:fillRect/>
          </a:stretch>
        </p:blipFill>
        <p:spPr>
          <a:xfrm>
            <a:off x="1656202" y="2957014"/>
            <a:ext cx="1728000" cy="941220"/>
          </a:xfrm>
          <a:prstGeom prst="rect">
            <a:avLst/>
          </a:prstGeom>
        </p:spPr>
      </p:pic>
    </p:spTree>
    <p:extLst>
      <p:ext uri="{BB962C8B-B14F-4D97-AF65-F5344CB8AC3E}">
        <p14:creationId xmlns:p14="http://schemas.microsoft.com/office/powerpoint/2010/main" val="265571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9475F"/>
                </a:solidFill>
                <a:effectLst/>
                <a:uLnTx/>
                <a:uFillTx/>
              </a:rPr>
              <a:t>Diagnostics and consistent frameworks used throughout all four options</a:t>
            </a:r>
            <a:endParaRPr kumimoji="0" lang="en-US" sz="1600" b="1" i="0" u="none" strike="noStrike" kern="0" cap="none" spc="0" normalizeH="0" baseline="0" noProof="0" dirty="0">
              <a:ln>
                <a:noFill/>
              </a:ln>
              <a:solidFill>
                <a:srgbClr val="29475F"/>
              </a:solidFill>
              <a:effectLst/>
              <a:uLnTx/>
              <a:uFillTx/>
            </a:endParaRP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US" dirty="0" smtClean="0"/>
              <a:t>Info-Tech offers various levels of support to best suit your needs</a:t>
            </a:r>
            <a:endParaRPr lang="en-US" dirty="0"/>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2082249"/>
              </p:ext>
            </p:extLst>
          </p:nvPr>
        </p:nvGraphicFramePr>
        <p:xfrm>
          <a:off x="77423" y="1605578"/>
          <a:ext cx="8799876" cy="4853935"/>
        </p:xfrm>
        <a:graphic>
          <a:graphicData uri="http://schemas.openxmlformats.org/drawingml/2006/table">
            <a:tbl>
              <a:tblPr firstRow="1" bandRow="1">
                <a:tableStyleId>{5C22544A-7EE6-4342-B048-85BDC9FD1C3A}</a:tableStyleId>
              </a:tblPr>
              <a:tblGrid>
                <a:gridCol w="1191600">
                  <a:extLst>
                    <a:ext uri="{9D8B030D-6E8A-4147-A177-3AD203B41FA5}">
                      <a16:colId xmlns="" xmlns:a16="http://schemas.microsoft.com/office/drawing/2014/main" val="20000"/>
                    </a:ext>
                  </a:extLst>
                </a:gridCol>
                <a:gridCol w="2536092">
                  <a:extLst>
                    <a:ext uri="{9D8B030D-6E8A-4147-A177-3AD203B41FA5}">
                      <a16:colId xmlns="" xmlns:a16="http://schemas.microsoft.com/office/drawing/2014/main" val="20001"/>
                    </a:ext>
                  </a:extLst>
                </a:gridCol>
                <a:gridCol w="2536092">
                  <a:extLst>
                    <a:ext uri="{9D8B030D-6E8A-4147-A177-3AD203B41FA5}">
                      <a16:colId xmlns="" xmlns:a16="http://schemas.microsoft.com/office/drawing/2014/main" val="20002"/>
                    </a:ext>
                  </a:extLst>
                </a:gridCol>
                <a:gridCol w="2536092">
                  <a:extLst>
                    <a:ext uri="{9D8B030D-6E8A-4147-A177-3AD203B41FA5}">
                      <a16:colId xmlns="" xmlns:a16="http://schemas.microsoft.com/office/drawing/2014/main" val="20003"/>
                    </a:ext>
                  </a:extLst>
                </a:gridCol>
              </a:tblGrid>
              <a:tr h="2098113">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Assess current</a:t>
                      </a:r>
                      <a:r>
                        <a:rPr lang="en-CA" sz="1000" baseline="0" dirty="0">
                          <a:solidFill>
                            <a:schemeClr val="tx1"/>
                          </a:solidFill>
                        </a:rPr>
                        <a:t> portfolio mix</a:t>
                      </a:r>
                      <a:endParaRPr lang="en-CA" sz="400" b="0" dirty="0">
                        <a:solidFill>
                          <a:schemeClr val="tx1"/>
                        </a:solidFill>
                      </a:endParaRPr>
                    </a:p>
                    <a:p>
                      <a:pPr>
                        <a:spcAft>
                          <a:spcPts val="600"/>
                        </a:spcAft>
                      </a:pPr>
                      <a:r>
                        <a:rPr lang="en-CA" sz="1000" dirty="0">
                          <a:solidFill>
                            <a:schemeClr val="tx1"/>
                          </a:solidFill>
                        </a:rPr>
                        <a:t>1.2 Assess current portfolio management </a:t>
                      </a:r>
                      <a:r>
                        <a:rPr lang="en-CA" sz="1000" dirty="0" smtClean="0">
                          <a:solidFill>
                            <a:schemeClr val="tx1"/>
                          </a:solidFill>
                        </a:rPr>
                        <a:t>practices</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Establish the target mix (APO05.01)</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t>
                      </a:r>
                      <a:r>
                        <a:rPr kumimoji="0" lang="en-CA" sz="1000" b="1" i="0" u="none" strike="noStrike" kern="1200" cap="none" spc="0" normalizeH="0" baseline="0" noProof="0" dirty="0" smtClean="0">
                          <a:ln>
                            <a:noFill/>
                          </a:ln>
                          <a:solidFill>
                            <a:srgbClr val="333333"/>
                          </a:solidFill>
                          <a:effectLst/>
                          <a:uLnTx/>
                          <a:uFillTx/>
                          <a:latin typeface="+mn-lt"/>
                        </a:rPr>
                        <a:t>Determine sources </a:t>
                      </a:r>
                      <a:r>
                        <a:rPr kumimoji="0" lang="en-CA" sz="1000" b="1" i="0" u="none" strike="noStrike" kern="1200" cap="none" spc="0" normalizeH="0" baseline="0" noProof="0" dirty="0">
                          <a:ln>
                            <a:noFill/>
                          </a:ln>
                          <a:solidFill>
                            <a:srgbClr val="333333"/>
                          </a:solidFill>
                          <a:effectLst/>
                          <a:uLnTx/>
                          <a:uFillTx/>
                          <a:latin typeface="+mn-lt"/>
                        </a:rPr>
                        <a:t>of funding and resourcing (APO05.02)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a:t>
                      </a:r>
                      <a:r>
                        <a:rPr kumimoji="0" lang="en-CA" sz="1000" b="1" i="0" u="none" strike="noStrike" kern="1200" cap="none" spc="0" normalizeH="0" baseline="0" noProof="0" dirty="0" smtClean="0">
                          <a:ln>
                            <a:noFill/>
                          </a:ln>
                          <a:solidFill>
                            <a:srgbClr val="333333"/>
                          </a:solidFill>
                          <a:effectLst/>
                          <a:uLnTx/>
                          <a:uFillTx/>
                          <a:latin typeface="+mn-lt"/>
                        </a:rPr>
                        <a:t>Select </a:t>
                      </a:r>
                      <a:r>
                        <a:rPr kumimoji="0" lang="en-CA" sz="1000" b="1" i="0" u="none" strike="noStrike" kern="1200" cap="none" spc="0" normalizeH="0" baseline="0" noProof="0" dirty="0">
                          <a:ln>
                            <a:noFill/>
                          </a:ln>
                          <a:solidFill>
                            <a:srgbClr val="333333"/>
                          </a:solidFill>
                          <a:effectLst/>
                          <a:uLnTx/>
                          <a:uFillTx/>
                          <a:latin typeface="+mn-lt"/>
                        </a:rPr>
                        <a:t>projects and programs (APO05.03)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2.4 </a:t>
                      </a:r>
                      <a:r>
                        <a:rPr kumimoji="0" lang="en-CA" sz="1000" b="1" i="0" u="none" strike="noStrike" kern="1200" cap="none" spc="0" normalizeH="0" baseline="0" noProof="0" dirty="0" smtClean="0">
                          <a:ln>
                            <a:noFill/>
                          </a:ln>
                          <a:solidFill>
                            <a:srgbClr val="333333"/>
                          </a:solidFill>
                          <a:effectLst/>
                          <a:uLnTx/>
                          <a:uFillTx/>
                          <a:latin typeface="+mn-lt"/>
                        </a:rPr>
                        <a:t>Monitor </a:t>
                      </a:r>
                      <a:r>
                        <a:rPr kumimoji="0" lang="en-CA" sz="1000" b="1" i="0" u="none" strike="noStrike" kern="1200" cap="none" spc="0" normalizeH="0" baseline="0" noProof="0" dirty="0">
                          <a:ln>
                            <a:noFill/>
                          </a:ln>
                          <a:solidFill>
                            <a:srgbClr val="333333"/>
                          </a:solidFill>
                          <a:effectLst/>
                          <a:uLnTx/>
                          <a:uFillTx/>
                          <a:latin typeface="+mn-lt"/>
                        </a:rPr>
                        <a:t>performance (APO05.04)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2.5 </a:t>
                      </a:r>
                      <a:r>
                        <a:rPr kumimoji="0" lang="en-CA" sz="1000" b="1" i="0" u="none" strike="noStrike" kern="1200" cap="none" spc="0" normalizeH="0" baseline="0" noProof="0" dirty="0" smtClean="0">
                          <a:ln>
                            <a:noFill/>
                          </a:ln>
                          <a:solidFill>
                            <a:srgbClr val="333333"/>
                          </a:solidFill>
                          <a:effectLst/>
                          <a:uLnTx/>
                          <a:uFillTx/>
                          <a:latin typeface="+mn-lt"/>
                        </a:rPr>
                        <a:t>Maintain </a:t>
                      </a:r>
                      <a:r>
                        <a:rPr kumimoji="0" lang="en-CA" sz="1000" b="1" i="0" u="none" strike="noStrike" kern="1200" cap="none" spc="0" normalizeH="0" baseline="0" noProof="0" dirty="0">
                          <a:ln>
                            <a:noFill/>
                          </a:ln>
                          <a:solidFill>
                            <a:srgbClr val="333333"/>
                          </a:solidFill>
                          <a:effectLst/>
                          <a:uLnTx/>
                          <a:uFillTx/>
                          <a:latin typeface="+mn-lt"/>
                        </a:rPr>
                        <a:t>through closure, termination, and reprioritization (APO05.05)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2.6 </a:t>
                      </a:r>
                      <a:r>
                        <a:rPr kumimoji="0" lang="en-CA" sz="1000" b="1" i="0" u="none" strike="noStrike" kern="1200" cap="none" spc="0" normalizeH="0" baseline="0" noProof="0" dirty="0" smtClean="0">
                          <a:ln>
                            <a:noFill/>
                          </a:ln>
                          <a:solidFill>
                            <a:srgbClr val="333333"/>
                          </a:solidFill>
                          <a:effectLst/>
                          <a:uLnTx/>
                          <a:uFillTx/>
                          <a:latin typeface="+mn-lt"/>
                        </a:rPr>
                        <a:t>Track benefits </a:t>
                      </a:r>
                      <a:r>
                        <a:rPr kumimoji="0" lang="en-CA" sz="1000" b="1" i="0" u="none" strike="noStrike" kern="1200" cap="none" spc="0" normalizeH="0" baseline="0" noProof="0" dirty="0">
                          <a:ln>
                            <a:noFill/>
                          </a:ln>
                          <a:solidFill>
                            <a:srgbClr val="333333"/>
                          </a:solidFill>
                          <a:effectLst/>
                          <a:uLnTx/>
                          <a:uFillTx/>
                          <a:latin typeface="+mn-lt"/>
                        </a:rPr>
                        <a:t>(APO05.06)</a:t>
                      </a: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CA" sz="1000" dirty="0">
                          <a:solidFill>
                            <a:schemeClr val="tx1"/>
                          </a:solidFill>
                        </a:rPr>
                        <a:t>3.1 </a:t>
                      </a:r>
                      <a:r>
                        <a:rPr lang="en-CA" sz="1000" b="1" dirty="0" smtClean="0">
                          <a:solidFill>
                            <a:schemeClr val="tx2"/>
                          </a:solidFill>
                        </a:rPr>
                        <a:t>Prepare the organization for portfolio management change</a:t>
                      </a:r>
                      <a:endParaRPr lang="en-CA" sz="1000" b="1" baseline="0" dirty="0" smtClean="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104894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Assess portfolio</a:t>
                      </a:r>
                      <a:r>
                        <a:rPr lang="en-US" sz="1000" b="0" baseline="0" dirty="0">
                          <a:cs typeface="Open Sans"/>
                        </a:rPr>
                        <a:t> </a:t>
                      </a:r>
                      <a:r>
                        <a:rPr lang="en-US" sz="1000" b="0" baseline="0" dirty="0" smtClean="0">
                          <a:cs typeface="Open Sans"/>
                        </a:rPr>
                        <a:t>mix.</a:t>
                      </a:r>
                      <a:endParaRPr lang="en-US" sz="1000" b="0" dirty="0">
                        <a:cs typeface="Open Sans"/>
                      </a:endParaRPr>
                    </a:p>
                    <a:p>
                      <a:pPr marL="228600" indent="-228600">
                        <a:spcAft>
                          <a:spcPts val="600"/>
                        </a:spcAft>
                        <a:buSzPct val="150000"/>
                        <a:buBlip>
                          <a:blip r:embed="rId3"/>
                        </a:buBlip>
                      </a:pPr>
                      <a:r>
                        <a:rPr lang="en-US" sz="1000" b="0" dirty="0">
                          <a:cs typeface="Open Sans"/>
                        </a:rPr>
                        <a:t>Assess portfolio management</a:t>
                      </a:r>
                      <a:r>
                        <a:rPr lang="en-US" sz="1000" b="0" baseline="0" dirty="0">
                          <a:cs typeface="Open Sans"/>
                        </a:rPr>
                        <a:t> </a:t>
                      </a:r>
                      <a:r>
                        <a:rPr lang="en-US" sz="1000" b="0" baseline="0" dirty="0" smtClean="0">
                          <a:cs typeface="Open Sans"/>
                        </a:rPr>
                        <a:t>practices.</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Integrating standard portfolio criteria across all portfolio management </a:t>
                      </a:r>
                      <a:r>
                        <a:rPr lang="en-US" sz="1000" b="0" dirty="0" smtClean="0">
                          <a:cs typeface="Open Sans"/>
                        </a:rPr>
                        <a:t>sub-processes.</a:t>
                      </a:r>
                      <a:endParaRPr lang="en-US" sz="1000" b="0" dirty="0">
                        <a:cs typeface="Open Sans"/>
                      </a:endParaRPr>
                    </a:p>
                    <a:p>
                      <a:pPr marL="228600" indent="-228600">
                        <a:spcAft>
                          <a:spcPts val="600"/>
                        </a:spcAft>
                        <a:buSzPct val="150000"/>
                        <a:buBlip>
                          <a:blip r:embed="rId3"/>
                        </a:buBlip>
                      </a:pPr>
                      <a:r>
                        <a:rPr lang="en-US" sz="1000" b="0" dirty="0">
                          <a:cs typeface="Open Sans"/>
                        </a:rPr>
                        <a:t>Review the </a:t>
                      </a:r>
                      <a:r>
                        <a:rPr lang="en-US" sz="1000" b="0" dirty="0" smtClean="0">
                          <a:cs typeface="Open Sans"/>
                        </a:rPr>
                        <a:t>SOP.</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0" dirty="0" smtClean="0">
                          <a:cs typeface="Open Sans"/>
                        </a:rPr>
                        <a:t>Create </a:t>
                      </a:r>
                      <a:r>
                        <a:rPr lang="en-CA" sz="1000" b="0" dirty="0">
                          <a:cs typeface="Open Sans"/>
                        </a:rPr>
                        <a:t>a stakeholder engagement </a:t>
                      </a:r>
                      <a:r>
                        <a:rPr lang="en-CA" sz="1000" b="0" dirty="0" smtClean="0">
                          <a:cs typeface="Open Sans"/>
                        </a:rPr>
                        <a:t>plan.</a:t>
                      </a:r>
                      <a:endParaRPr lang="en-CA" sz="1000" b="0" dirty="0">
                        <a:cs typeface="Open Sans"/>
                      </a:endParaRPr>
                    </a:p>
                    <a:p>
                      <a:pPr marL="228600" indent="-228600">
                        <a:spcAft>
                          <a:spcPts val="600"/>
                        </a:spcAft>
                        <a:buSzPct val="150000"/>
                        <a:buBlip>
                          <a:blip r:embed="rId3"/>
                        </a:buBlip>
                      </a:pPr>
                      <a:r>
                        <a:rPr lang="en-CA" sz="1000" b="0" dirty="0">
                          <a:latin typeface="Arial" pitchFamily="34" charset="0"/>
                          <a:cs typeface="Arial" pitchFamily="34" charset="0"/>
                        </a:rPr>
                        <a:t>Initiate the projects and </a:t>
                      </a:r>
                      <a:r>
                        <a:rPr lang="en-CA" sz="1000" b="0" dirty="0" smtClean="0">
                          <a:latin typeface="Arial" pitchFamily="34" charset="0"/>
                          <a:cs typeface="Arial" pitchFamily="34" charset="0"/>
                        </a:rPr>
                        <a:t>engagement.</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833293">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Assess the current state of your portfolio and your portfolio</a:t>
                      </a:r>
                      <a:r>
                        <a:rPr lang="en-CA" sz="1000" baseline="0" dirty="0"/>
                        <a:t> management practices</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Enhance</a:t>
                      </a:r>
                      <a:r>
                        <a:rPr lang="en-CA" sz="1000" baseline="0" dirty="0"/>
                        <a:t> portfolio organization through improved portfolio criteria and improved workflows</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Ensure sustainable long-term adoption of proposed</a:t>
                      </a:r>
                      <a:r>
                        <a:rPr lang="en-CA" sz="1000" baseline="0" dirty="0"/>
                        <a:t> changes through stakeholder engagement</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833293">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pPr>
                      <a:r>
                        <a:rPr lang="en-CA" sz="1000" dirty="0" smtClean="0"/>
                        <a:t>Current-state </a:t>
                      </a:r>
                      <a:r>
                        <a:rPr lang="en-CA" sz="1000" dirty="0"/>
                        <a:t>assessment</a:t>
                      </a:r>
                    </a:p>
                    <a:p>
                      <a:pPr marL="171450" indent="-171450">
                        <a:buFont typeface="Arial" panose="020B0604020202020204" pitchFamily="34" charset="0"/>
                        <a:buChar char="•"/>
                      </a:pPr>
                      <a:r>
                        <a:rPr lang="en-CA" sz="1000" dirty="0"/>
                        <a:t>PPM</a:t>
                      </a:r>
                      <a:r>
                        <a:rPr lang="en-CA" sz="1000" baseline="0" dirty="0"/>
                        <a:t> improvement roadmap</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pPr>
                      <a:r>
                        <a:rPr lang="en-CA" sz="1000" dirty="0"/>
                        <a:t>Improved PPM processes based</a:t>
                      </a:r>
                      <a:r>
                        <a:rPr lang="en-CA" sz="1000" baseline="0" dirty="0"/>
                        <a:t> upon clearly defined and standard criteria</a:t>
                      </a:r>
                      <a:endParaRPr lang="en-CA" sz="1000" dirty="0"/>
                    </a:p>
                    <a:p>
                      <a:pPr marL="171450" indent="-171450">
                        <a:buFont typeface="Arial" panose="020B0604020202020204" pitchFamily="34" charset="0"/>
                        <a:buChar char="•"/>
                      </a:pPr>
                      <a:r>
                        <a:rPr lang="en-CA" sz="1000" dirty="0"/>
                        <a:t>Portfolio Management SOP</a:t>
                      </a:r>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pPr>
                      <a:r>
                        <a:rPr lang="en-CA" sz="1000" dirty="0"/>
                        <a:t>Change impact</a:t>
                      </a:r>
                      <a:r>
                        <a:rPr lang="en-CA" sz="1000" baseline="0" dirty="0"/>
                        <a:t> analysis</a:t>
                      </a:r>
                    </a:p>
                    <a:p>
                      <a:pPr marL="171450" indent="-171450">
                        <a:buFont typeface="Arial" panose="020B0604020202020204" pitchFamily="34" charset="0"/>
                        <a:buChar char="•"/>
                      </a:pPr>
                      <a:r>
                        <a:rPr lang="en-CA" sz="1000" baseline="0" dirty="0"/>
                        <a:t>Stakeholder engagement plan</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87216" y="3670591"/>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22073" y="2026664"/>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76439" y="4797713"/>
            <a:ext cx="752006" cy="483279"/>
          </a:xfrm>
          <a:prstGeom prst="rect">
            <a:avLst/>
          </a:prstGeom>
          <a:effectLst/>
        </p:spPr>
      </p:pic>
      <p:sp>
        <p:nvSpPr>
          <p:cNvPr id="15" name="Chevron 14"/>
          <p:cNvSpPr/>
          <p:nvPr/>
        </p:nvSpPr>
        <p:spPr>
          <a:xfrm>
            <a:off x="1301687" y="1135775"/>
            <a:ext cx="2692549" cy="46800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FFFFFF"/>
                </a:solidFill>
              </a:rPr>
              <a:t>1. Assess </a:t>
            </a:r>
          </a:p>
          <a:p>
            <a:pPr algn="ctr"/>
            <a:r>
              <a:rPr lang="en-US" sz="1400" dirty="0">
                <a:solidFill>
                  <a:srgbClr val="FFFFFF"/>
                </a:solidFill>
              </a:rPr>
              <a:t>Current State</a:t>
            </a:r>
          </a:p>
        </p:txBody>
      </p:sp>
      <p:sp>
        <p:nvSpPr>
          <p:cNvPr id="16" name="Chevron 15"/>
          <p:cNvSpPr/>
          <p:nvPr/>
        </p:nvSpPr>
        <p:spPr>
          <a:xfrm>
            <a:off x="3838233" y="1135774"/>
            <a:ext cx="2697480" cy="46800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FFFFFF"/>
                </a:solidFill>
              </a:rPr>
              <a:t>2. Enhance Portfolio Organization</a:t>
            </a:r>
          </a:p>
        </p:txBody>
      </p:sp>
      <p:sp>
        <p:nvSpPr>
          <p:cNvPr id="17" name="Chevron 16"/>
          <p:cNvSpPr/>
          <p:nvPr/>
        </p:nvSpPr>
        <p:spPr>
          <a:xfrm>
            <a:off x="6371121" y="1135774"/>
            <a:ext cx="2532888" cy="46800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FFFFFF"/>
                </a:solidFill>
              </a:rPr>
              <a:t>3. Plan to Implement Changes</a:t>
            </a:r>
          </a:p>
        </p:txBody>
      </p:sp>
      <p:sp>
        <p:nvSpPr>
          <p:cNvPr id="4" name="Title 3"/>
          <p:cNvSpPr>
            <a:spLocks noGrp="1"/>
          </p:cNvSpPr>
          <p:nvPr>
            <p:ph type="title"/>
          </p:nvPr>
        </p:nvSpPr>
        <p:spPr/>
        <p:txBody>
          <a:bodyPr/>
          <a:lstStyle/>
          <a:p>
            <a:r>
              <a:rPr lang="en-US" dirty="0"/>
              <a:t>Maintain an Organized Portfolio </a:t>
            </a:r>
            <a:r>
              <a:rPr lang="en-US" dirty="0" smtClean="0"/>
              <a:t>– </a:t>
            </a:r>
            <a:r>
              <a:rPr lang="en-US" dirty="0"/>
              <a:t>project </a:t>
            </a:r>
            <a:r>
              <a:rPr lang="en-US" dirty="0" smtClean="0"/>
              <a:t>overview</a:t>
            </a:r>
            <a:endParaRPr lang="en-US" dirty="0"/>
          </a:p>
        </p:txBody>
      </p:sp>
    </p:spTree>
    <p:extLst>
      <p:ext uri="{BB962C8B-B14F-4D97-AF65-F5344CB8AC3E}">
        <p14:creationId xmlns:p14="http://schemas.microsoft.com/office/powerpoint/2010/main" val="2371893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801612" y="2129009"/>
            <a:ext cx="7540778" cy="3485570"/>
          </a:xfrm>
          <a:prstGeom prst="rect">
            <a:avLst/>
          </a:prstGeom>
        </p:spPr>
        <p:txBody>
          <a:bodyPr wrap="square" rtlCol="0">
            <a:spAutoFit/>
          </a:bodyPr>
          <a:lstStyle/>
          <a:p>
            <a:pPr>
              <a:spcAft>
                <a:spcPts val="500"/>
              </a:spcAft>
            </a:pPr>
            <a:r>
              <a:rPr lang="en-US" sz="1600" i="1" dirty="0" smtClean="0">
                <a:solidFill>
                  <a:srgbClr val="FFFFFF"/>
                </a:solidFill>
                <a:latin typeface="Georgia"/>
              </a:rPr>
              <a:t>Businesses put a lot of rigor into spending controls, down to lunch expenses and that new $30 mouse for your notebook.</a:t>
            </a:r>
          </a:p>
          <a:p>
            <a:pPr>
              <a:spcAft>
                <a:spcPts val="500"/>
              </a:spcAft>
            </a:pPr>
            <a:r>
              <a:rPr lang="en-US" sz="1600" i="1" dirty="0" smtClean="0">
                <a:solidFill>
                  <a:srgbClr val="FFFFFF"/>
                </a:solidFill>
                <a:latin typeface="Georgia"/>
              </a:rPr>
              <a:t>If we all put that level of rigor into our project portfolio, we would have the right number of projects and the right amount of time. We wouldn’t have to cancel many projects mid-stream and we wouldn’t commit to dates and deliverables that are unrealistic. Mostly, the leadership would feel like they are in control, guiding and steering as needed with a responsive organization pulling in the same direction. </a:t>
            </a:r>
          </a:p>
          <a:p>
            <a:pPr>
              <a:spcAft>
                <a:spcPts val="500"/>
              </a:spcAft>
            </a:pPr>
            <a:r>
              <a:rPr lang="en-US" sz="1600" i="1" dirty="0" smtClean="0">
                <a:solidFill>
                  <a:srgbClr val="FFFFFF"/>
                </a:solidFill>
                <a:latin typeface="Georgia"/>
              </a:rPr>
              <a:t>Integrate your portfolio management practice into the broader realm of IT governance. Make it practical so that you can be certain that it will always be followed, helping to drive project throughput, and never viewed as an inhibitor. </a:t>
            </a:r>
          </a:p>
          <a:p>
            <a:pPr>
              <a:spcAft>
                <a:spcPts val="500"/>
              </a:spcAft>
            </a:pPr>
            <a:r>
              <a:rPr lang="en-US" sz="1600" i="1" dirty="0" smtClean="0">
                <a:solidFill>
                  <a:srgbClr val="FFFFFF"/>
                </a:solidFill>
                <a:latin typeface="Georgia"/>
              </a:rPr>
              <a:t>Do this and your organization will be able to focus on delivery instead of the process itself.</a:t>
            </a:r>
            <a:endParaRPr lang="en-US" sz="1600" b="1" i="1" dirty="0">
              <a:solidFill>
                <a:schemeClr val="bg1"/>
              </a:solidFill>
              <a:latin typeface="+mj-lt"/>
            </a:endParaRPr>
          </a:p>
        </p:txBody>
      </p:sp>
      <p:sp>
        <p:nvSpPr>
          <p:cNvPr id="10" name="TextBox 9"/>
          <p:cNvSpPr txBox="1"/>
          <p:nvPr/>
        </p:nvSpPr>
        <p:spPr>
          <a:xfrm>
            <a:off x="526211" y="1451718"/>
            <a:ext cx="8212347" cy="584775"/>
          </a:xfrm>
          <a:prstGeom prst="rect">
            <a:avLst/>
          </a:prstGeom>
        </p:spPr>
        <p:txBody>
          <a:bodyPr wrap="square" rtlCol="0">
            <a:spAutoFit/>
          </a:bodyPr>
          <a:lstStyle/>
          <a:p>
            <a:r>
              <a:rPr lang="en-US" sz="1600" b="1" dirty="0" smtClean="0">
                <a:solidFill>
                  <a:srgbClr val="FFFFFF"/>
                </a:solidFill>
              </a:rPr>
              <a:t>Integrate your portfolio management practices into the broader realm of IT governance. </a:t>
            </a:r>
            <a:endParaRPr lang="en-US" sz="1600" b="1" dirty="0">
              <a:solidFill>
                <a:srgbClr val="FFFFFF"/>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chemeClr val="bg1"/>
                </a:solidFill>
              </a:rPr>
              <a:t>ANALYST PERSPECTIVE </a:t>
            </a:r>
            <a:endParaRPr lang="en-US" sz="4000" b="1" dirty="0">
              <a:solidFill>
                <a:schemeClr val="bg1"/>
              </a:solidFill>
            </a:endParaRPr>
          </a:p>
        </p:txBody>
      </p:sp>
      <p:pic>
        <p:nvPicPr>
          <p:cNvPr id="14" name="Picture 100"/>
          <p:cNvPicPr>
            <a:picLocks noChangeAspect="1"/>
          </p:cNvPicPr>
          <p:nvPr/>
        </p:nvPicPr>
        <p:blipFill>
          <a:blip r:embed="rId3"/>
          <a:stretch>
            <a:fillRect/>
          </a:stretch>
        </p:blipFill>
        <p:spPr>
          <a:xfrm>
            <a:off x="245975" y="2036493"/>
            <a:ext cx="678666" cy="619651"/>
          </a:xfrm>
          <a:prstGeom prst="rect">
            <a:avLst/>
          </a:prstGeom>
        </p:spPr>
      </p:pic>
      <p:pic>
        <p:nvPicPr>
          <p:cNvPr id="15" name="Picture 101"/>
          <p:cNvPicPr>
            <a:picLocks noChangeAspect="1"/>
          </p:cNvPicPr>
          <p:nvPr/>
        </p:nvPicPr>
        <p:blipFill>
          <a:blip r:embed="rId4"/>
          <a:stretch>
            <a:fillRect/>
          </a:stretch>
        </p:blipFill>
        <p:spPr>
          <a:xfrm>
            <a:off x="8082024" y="5066906"/>
            <a:ext cx="656535" cy="538507"/>
          </a:xfrm>
          <a:prstGeom prst="rect">
            <a:avLst/>
          </a:prstGeom>
        </p:spPr>
      </p:pic>
      <p:sp>
        <p:nvSpPr>
          <p:cNvPr id="12" name="TextBox 11"/>
          <p:cNvSpPr txBox="1"/>
          <p:nvPr/>
        </p:nvSpPr>
        <p:spPr>
          <a:xfrm>
            <a:off x="4037393" y="5614579"/>
            <a:ext cx="4460917" cy="738664"/>
          </a:xfrm>
          <a:prstGeom prst="rect">
            <a:avLst/>
          </a:prstGeom>
        </p:spPr>
        <p:txBody>
          <a:bodyPr wrap="square" rtlCol="0">
            <a:spAutoFit/>
          </a:bodyPr>
          <a:lstStyle/>
          <a:p>
            <a:pPr algn="r"/>
            <a:r>
              <a:rPr lang="en-US" sz="1400" b="1" dirty="0" smtClean="0">
                <a:solidFill>
                  <a:srgbClr val="FFFFFF"/>
                </a:solidFill>
              </a:rPr>
              <a:t>Barry Cousins, </a:t>
            </a:r>
          </a:p>
          <a:p>
            <a:pPr algn="r"/>
            <a:r>
              <a:rPr lang="en-US" sz="1400" dirty="0" smtClean="0">
                <a:solidFill>
                  <a:srgbClr val="FFFFFF"/>
                </a:solidFill>
              </a:rPr>
              <a:t>Senior Director, PMO Research </a:t>
            </a:r>
            <a:br>
              <a:rPr lang="en-US" sz="1400" dirty="0" smtClean="0">
                <a:solidFill>
                  <a:srgbClr val="FFFFFF"/>
                </a:solidFill>
              </a:rPr>
            </a:br>
            <a:r>
              <a:rPr lang="en-US" sz="1400" dirty="0" smtClean="0">
                <a:solidFill>
                  <a:srgbClr val="FFFFFF"/>
                </a:solidFill>
              </a:rPr>
              <a:t>Info-Tech Research Group</a:t>
            </a:r>
            <a:endParaRPr lang="en-US" sz="1400" dirty="0">
              <a:solidFill>
                <a:srgbClr val="FFFFFF"/>
              </a:solidFill>
            </a:endParaRPr>
          </a:p>
        </p:txBody>
      </p:sp>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178624149"/>
              </p:ext>
            </p:extLst>
          </p:nvPr>
        </p:nvGraphicFramePr>
        <p:xfrm>
          <a:off x="251518" y="1500156"/>
          <a:ext cx="8625781" cy="4890471"/>
        </p:xfrm>
        <a:graphic>
          <a:graphicData uri="http://schemas.openxmlformats.org/drawingml/2006/table">
            <a:tbl>
              <a:tblPr firstRow="1" bandRow="1">
                <a:tableStyleId>{5C22544A-7EE6-4342-B048-85BDC9FD1C3A}</a:tableStyleId>
              </a:tblPr>
              <a:tblGrid>
                <a:gridCol w="325131">
                  <a:extLst>
                    <a:ext uri="{9D8B030D-6E8A-4147-A177-3AD203B41FA5}">
                      <a16:colId xmlns="" xmlns:a16="http://schemas.microsoft.com/office/drawing/2014/main" val="20000"/>
                    </a:ext>
                  </a:extLst>
                </a:gridCol>
                <a:gridCol w="1660130">
                  <a:extLst>
                    <a:ext uri="{9D8B030D-6E8A-4147-A177-3AD203B41FA5}">
                      <a16:colId xmlns="" xmlns:a16="http://schemas.microsoft.com/office/drawing/2014/main" val="20001"/>
                    </a:ext>
                  </a:extLst>
                </a:gridCol>
                <a:gridCol w="1660130">
                  <a:extLst>
                    <a:ext uri="{9D8B030D-6E8A-4147-A177-3AD203B41FA5}">
                      <a16:colId xmlns="" xmlns:a16="http://schemas.microsoft.com/office/drawing/2014/main" val="20002"/>
                    </a:ext>
                  </a:extLst>
                </a:gridCol>
                <a:gridCol w="1660130">
                  <a:extLst>
                    <a:ext uri="{9D8B030D-6E8A-4147-A177-3AD203B41FA5}">
                      <a16:colId xmlns="" xmlns:a16="http://schemas.microsoft.com/office/drawing/2014/main" val="20003"/>
                    </a:ext>
                  </a:extLst>
                </a:gridCol>
                <a:gridCol w="1660130">
                  <a:extLst>
                    <a:ext uri="{9D8B030D-6E8A-4147-A177-3AD203B41FA5}">
                      <a16:colId xmlns="" xmlns:a16="http://schemas.microsoft.com/office/drawing/2014/main" val="20004"/>
                    </a:ext>
                  </a:extLst>
                </a:gridCol>
                <a:gridCol w="1660130">
                  <a:extLst>
                    <a:ext uri="{9D8B030D-6E8A-4147-A177-3AD203B41FA5}">
                      <a16:colId xmlns="" xmlns:a16="http://schemas.microsoft.com/office/drawing/2014/main" val="20005"/>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a:solidFill>
                            <a:schemeClr val="tx1"/>
                          </a:solidFill>
                        </a:rPr>
                        <a:t>Assess</a:t>
                      </a:r>
                      <a:r>
                        <a:rPr lang="en-CA" sz="1000" b="1" baseline="0" dirty="0">
                          <a:solidFill>
                            <a:schemeClr val="tx1"/>
                          </a:solidFill>
                        </a:rPr>
                        <a:t> Portfolio Mix Current State</a:t>
                      </a:r>
                      <a:endParaRPr lang="en-CA" sz="1000" b="1" dirty="0">
                        <a:solidFill>
                          <a:schemeClr val="tx1"/>
                        </a:solidFill>
                      </a:endParaRPr>
                    </a:p>
                    <a:p>
                      <a:pPr marL="216000" indent="-457200">
                        <a:spcAft>
                          <a:spcPts val="0"/>
                        </a:spcAft>
                      </a:pPr>
                      <a:r>
                        <a:rPr lang="en-CA" sz="1000" b="1" dirty="0">
                          <a:solidFill>
                            <a:schemeClr val="tx1"/>
                          </a:solidFill>
                        </a:rPr>
                        <a:t>1.1 </a:t>
                      </a:r>
                      <a:r>
                        <a:rPr lang="en-CA" sz="1000" b="0" dirty="0">
                          <a:solidFill>
                            <a:schemeClr val="tx1"/>
                          </a:solidFill>
                        </a:rPr>
                        <a:t>(Pre-work:</a:t>
                      </a:r>
                      <a:r>
                        <a:rPr lang="en-CA" sz="1000" b="0" baseline="0" dirty="0">
                          <a:solidFill>
                            <a:schemeClr val="tx1"/>
                          </a:solidFill>
                        </a:rPr>
                        <a:t> Prepare a complete project list.)</a:t>
                      </a:r>
                      <a:endParaRPr lang="en-CA" sz="1000" b="0" dirty="0">
                        <a:solidFill>
                          <a:schemeClr val="tx1"/>
                        </a:solidFill>
                      </a:endParaRPr>
                    </a:p>
                    <a:p>
                      <a:pPr marL="216000" indent="-457200">
                        <a:spcAft>
                          <a:spcPts val="0"/>
                        </a:spcAft>
                      </a:pPr>
                      <a:r>
                        <a:rPr lang="en-CA" sz="1000" b="1" dirty="0">
                          <a:solidFill>
                            <a:schemeClr val="tx1"/>
                          </a:solidFill>
                        </a:rPr>
                        <a:t>1.2 </a:t>
                      </a:r>
                      <a:r>
                        <a:rPr lang="en-CA" sz="1000" b="0" dirty="0">
                          <a:solidFill>
                            <a:schemeClr val="tx1"/>
                          </a:solidFill>
                        </a:rPr>
                        <a:t>Define</a:t>
                      </a:r>
                      <a:r>
                        <a:rPr lang="en-CA" sz="1000" b="0" baseline="0" dirty="0">
                          <a:solidFill>
                            <a:schemeClr val="tx1"/>
                          </a:solidFill>
                        </a:rPr>
                        <a:t> existing portfolio categories, criteria, and targets.</a:t>
                      </a:r>
                      <a:endParaRPr lang="en-CA" sz="1000" b="0" dirty="0">
                        <a:solidFill>
                          <a:schemeClr val="tx1"/>
                        </a:solidFill>
                      </a:endParaRPr>
                    </a:p>
                    <a:p>
                      <a:pPr marL="216000" indent="-457200">
                        <a:spcAft>
                          <a:spcPts val="0"/>
                        </a:spcAft>
                      </a:pPr>
                      <a:r>
                        <a:rPr lang="en-CA" sz="1000" b="1" dirty="0">
                          <a:solidFill>
                            <a:schemeClr val="tx1"/>
                          </a:solidFill>
                        </a:rPr>
                        <a:t>1.3 </a:t>
                      </a:r>
                      <a:r>
                        <a:rPr lang="en-CA" sz="1000" b="0" dirty="0">
                          <a:solidFill>
                            <a:schemeClr val="tx1"/>
                          </a:solidFill>
                        </a:rPr>
                        <a:t>Analyze the current</a:t>
                      </a:r>
                      <a:r>
                        <a:rPr lang="en-CA" sz="1000" b="0" baseline="0" dirty="0">
                          <a:solidFill>
                            <a:schemeClr val="tx1"/>
                          </a:solidFill>
                        </a:rPr>
                        <a:t> portfolio mix.</a:t>
                      </a:r>
                      <a:endParaRPr lang="en-CA" sz="1000" b="0" dirty="0">
                        <a:solidFill>
                          <a:schemeClr val="tx1"/>
                        </a:solidFill>
                      </a:endParaRPr>
                    </a:p>
                    <a:p>
                      <a:pPr marL="216000" indent="-457200">
                        <a:spcAft>
                          <a:spcPts val="0"/>
                        </a:spcAft>
                      </a:pPr>
                      <a:r>
                        <a:rPr lang="en-CA" sz="1000" b="1" dirty="0">
                          <a:solidFill>
                            <a:schemeClr val="tx1"/>
                          </a:solidFill>
                        </a:rPr>
                        <a:t>1.4 </a:t>
                      </a:r>
                      <a:r>
                        <a:rPr lang="en-CA" sz="1000" b="0" dirty="0">
                          <a:solidFill>
                            <a:schemeClr val="tx1"/>
                          </a:solidFill>
                        </a:rPr>
                        <a:t>Identify areas of concern with current portfolio mix. </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Assess Portfolio Process Current State</a:t>
                      </a:r>
                      <a:endParaRPr lang="en-CA" sz="1000" b="1" baseline="0" dirty="0">
                        <a:solidFill>
                          <a:schemeClr val="tx1"/>
                        </a:solidFill>
                      </a:endParaRPr>
                    </a:p>
                    <a:p>
                      <a:pPr marL="216000" indent="-457200">
                        <a:spcAft>
                          <a:spcPts val="0"/>
                        </a:spcAft>
                      </a:pPr>
                      <a:r>
                        <a:rPr lang="en-CA" sz="1000" b="1" dirty="0">
                          <a:solidFill>
                            <a:schemeClr val="tx1"/>
                          </a:solidFill>
                        </a:rPr>
                        <a:t>2.1</a:t>
                      </a:r>
                      <a:r>
                        <a:rPr lang="en-CA" sz="1000" b="0" dirty="0">
                          <a:solidFill>
                            <a:schemeClr val="tx1"/>
                          </a:solidFill>
                        </a:rPr>
                        <a:t> Review</a:t>
                      </a:r>
                      <a:r>
                        <a:rPr lang="en-CA" sz="1000" b="0" baseline="0" dirty="0">
                          <a:solidFill>
                            <a:schemeClr val="tx1"/>
                          </a:solidFill>
                        </a:rPr>
                        <a:t> the six COBIT sub-processes for portfolio management (APO05.01-06</a:t>
                      </a:r>
                      <a:r>
                        <a:rPr lang="en-CA" sz="1000" b="0" baseline="0" dirty="0" smtClean="0">
                          <a:solidFill>
                            <a:schemeClr val="tx1"/>
                          </a:solidFill>
                        </a:rPr>
                        <a:t>).</a:t>
                      </a:r>
                      <a:endParaRPr lang="en-CA" sz="1000" b="0" baseline="0" dirty="0">
                        <a:solidFill>
                          <a:schemeClr val="tx1"/>
                        </a:solidFill>
                      </a:endParaRPr>
                    </a:p>
                    <a:p>
                      <a:pPr marL="216000" indent="-457200">
                        <a:spcAft>
                          <a:spcPts val="0"/>
                        </a:spcAft>
                      </a:pPr>
                      <a:r>
                        <a:rPr lang="en-CA" sz="1000" b="1" dirty="0">
                          <a:solidFill>
                            <a:schemeClr val="tx1"/>
                          </a:solidFill>
                        </a:rPr>
                        <a:t>2.2</a:t>
                      </a:r>
                      <a:r>
                        <a:rPr lang="en-CA" sz="1000" b="0" dirty="0">
                          <a:solidFill>
                            <a:schemeClr val="tx1"/>
                          </a:solidFill>
                        </a:rPr>
                        <a:t> Assess the degree to which these</a:t>
                      </a:r>
                      <a:r>
                        <a:rPr lang="en-CA" sz="1000" b="0" baseline="0" dirty="0">
                          <a:solidFill>
                            <a:schemeClr val="tx1"/>
                          </a:solidFill>
                        </a:rPr>
                        <a:t> sub-processes have been currently achieved at the organization.</a:t>
                      </a:r>
                      <a:endParaRPr lang="en-CA" sz="1000" b="0" dirty="0">
                        <a:solidFill>
                          <a:schemeClr val="tx1"/>
                        </a:solidFill>
                      </a:endParaRPr>
                    </a:p>
                    <a:p>
                      <a:pPr marL="216000" indent="-457200">
                        <a:spcAft>
                          <a:spcPts val="0"/>
                        </a:spcAft>
                      </a:pPr>
                      <a:r>
                        <a:rPr lang="en-CA" sz="1000" b="1" dirty="0">
                          <a:solidFill>
                            <a:schemeClr val="tx1"/>
                          </a:solidFill>
                        </a:rPr>
                        <a:t>2.3</a:t>
                      </a:r>
                      <a:r>
                        <a:rPr lang="en-CA" sz="1000" b="0" dirty="0">
                          <a:solidFill>
                            <a:schemeClr val="tx1"/>
                          </a:solidFill>
                        </a:rPr>
                        <a:t> Assess the degree to which portfolio supporting IT</a:t>
                      </a:r>
                      <a:r>
                        <a:rPr lang="en-CA" sz="1000" b="0" baseline="0" dirty="0">
                          <a:solidFill>
                            <a:schemeClr val="tx1"/>
                          </a:solidFill>
                        </a:rPr>
                        <a:t> governance and management processes exist.</a:t>
                      </a:r>
                      <a:endParaRPr lang="en-CA" sz="1000" b="0" dirty="0">
                        <a:solidFill>
                          <a:schemeClr val="tx1"/>
                        </a:solidFill>
                      </a:endParaRPr>
                    </a:p>
                    <a:p>
                      <a:pPr marL="216000" indent="-457200">
                        <a:spcAft>
                          <a:spcPts val="0"/>
                        </a:spcAft>
                      </a:pPr>
                      <a:r>
                        <a:rPr lang="en-CA" sz="1000" b="1" dirty="0">
                          <a:solidFill>
                            <a:schemeClr val="tx1"/>
                          </a:solidFill>
                        </a:rPr>
                        <a:t>2.4</a:t>
                      </a:r>
                      <a:r>
                        <a:rPr lang="en-CA" sz="1000" b="0" dirty="0">
                          <a:solidFill>
                            <a:schemeClr val="tx1"/>
                          </a:solidFill>
                        </a:rPr>
                        <a:t> </a:t>
                      </a:r>
                      <a:r>
                        <a:rPr lang="en-CA" sz="1000" b="0" dirty="0" smtClean="0">
                          <a:solidFill>
                            <a:schemeClr val="tx1"/>
                          </a:solidFill>
                        </a:rPr>
                        <a:t>Perform</a:t>
                      </a:r>
                      <a:r>
                        <a:rPr lang="en-CA" sz="1000" b="0" baseline="0" dirty="0" smtClean="0">
                          <a:solidFill>
                            <a:schemeClr val="tx1"/>
                          </a:solidFill>
                        </a:rPr>
                        <a:t> a g</a:t>
                      </a:r>
                      <a:r>
                        <a:rPr lang="en-CA" sz="1000" b="0" dirty="0" smtClean="0">
                          <a:solidFill>
                            <a:schemeClr val="tx1"/>
                          </a:solidFill>
                        </a:rPr>
                        <a:t>ap analysis.</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Define Portfolio Target Mix,</a:t>
                      </a:r>
                      <a:r>
                        <a:rPr lang="en-CA" sz="1000" b="1" baseline="0" dirty="0">
                          <a:solidFill>
                            <a:schemeClr val="tx1"/>
                          </a:solidFill>
                        </a:rPr>
                        <a:t> Criteria, and Roadmap</a:t>
                      </a:r>
                      <a:endParaRPr lang="en-CA" sz="1000" b="1" dirty="0">
                        <a:solidFill>
                          <a:schemeClr val="tx1"/>
                        </a:solidFill>
                      </a:endParaRPr>
                    </a:p>
                    <a:p>
                      <a:pPr marL="216000" indent="-457200">
                        <a:spcAft>
                          <a:spcPts val="0"/>
                        </a:spcAft>
                      </a:pPr>
                      <a:r>
                        <a:rPr lang="en-CA" sz="1000" b="1" dirty="0">
                          <a:solidFill>
                            <a:schemeClr val="tx1"/>
                          </a:solidFill>
                        </a:rPr>
                        <a:t>3.1 </a:t>
                      </a:r>
                      <a:r>
                        <a:rPr lang="en-CA" sz="1000" b="0" dirty="0">
                          <a:solidFill>
                            <a:schemeClr val="tx1"/>
                          </a:solidFill>
                        </a:rPr>
                        <a:t>Identify</a:t>
                      </a:r>
                      <a:r>
                        <a:rPr lang="en-CA" sz="1000" b="0" baseline="0" dirty="0">
                          <a:solidFill>
                            <a:schemeClr val="tx1"/>
                          </a:solidFill>
                        </a:rPr>
                        <a:t> determinants of the portfolio mix, criteria, and constraints.</a:t>
                      </a:r>
                      <a:endParaRPr lang="en-CA" sz="1000" b="0" dirty="0">
                        <a:solidFill>
                          <a:schemeClr val="tx1"/>
                        </a:solidFill>
                      </a:endParaRPr>
                    </a:p>
                    <a:p>
                      <a:pPr marL="216000" indent="-457200">
                        <a:spcAft>
                          <a:spcPts val="0"/>
                        </a:spcAft>
                      </a:pPr>
                      <a:r>
                        <a:rPr lang="en-CA" sz="1000" b="1" dirty="0">
                          <a:solidFill>
                            <a:schemeClr val="tx1"/>
                          </a:solidFill>
                        </a:rPr>
                        <a:t>3.2 </a:t>
                      </a:r>
                      <a:r>
                        <a:rPr lang="en-CA" sz="1000" b="0" dirty="0">
                          <a:solidFill>
                            <a:schemeClr val="tx1"/>
                          </a:solidFill>
                        </a:rPr>
                        <a:t>Define the</a:t>
                      </a:r>
                      <a:r>
                        <a:rPr lang="en-CA" sz="1000" b="0" baseline="0" dirty="0">
                          <a:solidFill>
                            <a:schemeClr val="tx1"/>
                          </a:solidFill>
                        </a:rPr>
                        <a:t> target mix, portfolio criteria, and portfolio metrics. </a:t>
                      </a:r>
                      <a:endParaRPr lang="en-CA" sz="1000" b="0" dirty="0">
                        <a:solidFill>
                          <a:schemeClr val="tx1"/>
                        </a:solidFill>
                      </a:endParaRPr>
                    </a:p>
                    <a:p>
                      <a:pPr marL="216000" indent="-457200">
                        <a:spcAft>
                          <a:spcPts val="0"/>
                        </a:spcAft>
                      </a:pPr>
                      <a:r>
                        <a:rPr lang="en-CA" sz="1000" b="1" dirty="0">
                          <a:solidFill>
                            <a:schemeClr val="tx1"/>
                          </a:solidFill>
                        </a:rPr>
                        <a:t>3.3</a:t>
                      </a:r>
                      <a:r>
                        <a:rPr lang="en-CA" sz="1000" b="0" dirty="0">
                          <a:solidFill>
                            <a:schemeClr val="tx1"/>
                          </a:solidFill>
                        </a:rPr>
                        <a:t> Identify sources of funding and resourcing.</a:t>
                      </a:r>
                    </a:p>
                    <a:p>
                      <a:pPr marL="216000" indent="-457200">
                        <a:spcAft>
                          <a:spcPts val="0"/>
                        </a:spcAft>
                      </a:pPr>
                      <a:r>
                        <a:rPr lang="en-CA" sz="1000" b="1" dirty="0">
                          <a:solidFill>
                            <a:schemeClr val="tx1"/>
                          </a:solidFill>
                        </a:rPr>
                        <a:t>3.4</a:t>
                      </a:r>
                      <a:r>
                        <a:rPr lang="en-CA" sz="1000" b="0" dirty="0">
                          <a:solidFill>
                            <a:schemeClr val="tx1"/>
                          </a:solidFill>
                        </a:rPr>
                        <a:t> Review</a:t>
                      </a:r>
                      <a:r>
                        <a:rPr lang="en-CA" sz="1000" b="0" baseline="0" dirty="0">
                          <a:solidFill>
                            <a:schemeClr val="tx1"/>
                          </a:solidFill>
                        </a:rPr>
                        <a:t> and record the portfolio criteria based upon the goals and constraints. </a:t>
                      </a:r>
                    </a:p>
                    <a:p>
                      <a:pPr marL="216000" indent="-457200">
                        <a:spcAft>
                          <a:spcPts val="0"/>
                        </a:spcAft>
                      </a:pPr>
                      <a:r>
                        <a:rPr lang="en-CA" sz="1000" b="1" baseline="0" dirty="0">
                          <a:solidFill>
                            <a:schemeClr val="tx1"/>
                          </a:solidFill>
                        </a:rPr>
                        <a:t>3.5</a:t>
                      </a:r>
                      <a:r>
                        <a:rPr lang="en-CA" sz="1000" b="0" baseline="0" dirty="0">
                          <a:solidFill>
                            <a:schemeClr val="tx1"/>
                          </a:solidFill>
                        </a:rPr>
                        <a:t> Create a PPM improvement </a:t>
                      </a:r>
                      <a:r>
                        <a:rPr lang="en-CA" sz="1000" b="0" baseline="0" dirty="0" smtClean="0">
                          <a:solidFill>
                            <a:schemeClr val="tx1"/>
                          </a:solidFill>
                        </a:rPr>
                        <a:t>roadmap.</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Design Improved </a:t>
                      </a:r>
                      <a:r>
                        <a:rPr lang="en-CA" sz="1000" b="1" baseline="0" dirty="0">
                          <a:solidFill>
                            <a:schemeClr val="tx1"/>
                          </a:solidFill>
                        </a:rPr>
                        <a:t>Portfolio Sub-Processes</a:t>
                      </a:r>
                      <a:endParaRPr lang="en-CA" sz="1000" b="1" dirty="0">
                        <a:solidFill>
                          <a:schemeClr val="tx1"/>
                        </a:solidFill>
                      </a:endParaRPr>
                    </a:p>
                    <a:p>
                      <a:pPr marL="216000" indent="-457200">
                        <a:spcAft>
                          <a:spcPts val="0"/>
                        </a:spcAft>
                      </a:pPr>
                      <a:r>
                        <a:rPr lang="en-CA" sz="1000" b="1" dirty="0">
                          <a:solidFill>
                            <a:schemeClr val="tx1"/>
                          </a:solidFill>
                        </a:rPr>
                        <a:t>4.1 </a:t>
                      </a:r>
                      <a:r>
                        <a:rPr lang="en-CA" sz="1000" b="0" dirty="0">
                          <a:solidFill>
                            <a:schemeClr val="tx1"/>
                          </a:solidFill>
                        </a:rPr>
                        <a:t>Ensure that</a:t>
                      </a:r>
                      <a:r>
                        <a:rPr lang="en-CA" sz="1000" b="0" baseline="0" dirty="0">
                          <a:solidFill>
                            <a:schemeClr val="tx1"/>
                          </a:solidFill>
                        </a:rPr>
                        <a:t> the metrics used for each sub-process are based upon the standard portfolio criteria</a:t>
                      </a:r>
                      <a:r>
                        <a:rPr lang="en-CA" sz="1000" b="0" dirty="0">
                          <a:solidFill>
                            <a:schemeClr val="tx1"/>
                          </a:solidFill>
                        </a:rPr>
                        <a:t>.</a:t>
                      </a:r>
                    </a:p>
                    <a:p>
                      <a:pPr marL="216000" indent="-457200">
                        <a:spcAft>
                          <a:spcPts val="0"/>
                        </a:spcAft>
                      </a:pPr>
                      <a:r>
                        <a:rPr lang="en-CA" sz="1000" b="1" dirty="0">
                          <a:solidFill>
                            <a:schemeClr val="tx1"/>
                          </a:solidFill>
                        </a:rPr>
                        <a:t>4.2</a:t>
                      </a:r>
                      <a:r>
                        <a:rPr lang="en-CA" sz="1000" b="0" dirty="0">
                          <a:solidFill>
                            <a:schemeClr val="tx1"/>
                          </a:solidFill>
                        </a:rPr>
                        <a:t> Establish</a:t>
                      </a:r>
                      <a:r>
                        <a:rPr lang="en-CA" sz="1000" b="0" baseline="0" dirty="0">
                          <a:solidFill>
                            <a:schemeClr val="tx1"/>
                          </a:solidFill>
                        </a:rPr>
                        <a:t> the roles, accountabilities, and responsibilities for each sub-process needing improvement</a:t>
                      </a:r>
                      <a:r>
                        <a:rPr lang="en-CA" sz="1000" b="0" dirty="0">
                          <a:solidFill>
                            <a:schemeClr val="tx1"/>
                          </a:solidFill>
                        </a:rPr>
                        <a:t>.</a:t>
                      </a:r>
                    </a:p>
                    <a:p>
                      <a:pPr marL="216000" indent="-457200">
                        <a:spcAft>
                          <a:spcPts val="0"/>
                        </a:spcAft>
                      </a:pPr>
                      <a:r>
                        <a:rPr lang="en-CA" sz="1000" b="1" dirty="0">
                          <a:solidFill>
                            <a:schemeClr val="tx1"/>
                          </a:solidFill>
                        </a:rPr>
                        <a:t>4.3</a:t>
                      </a:r>
                      <a:r>
                        <a:rPr lang="en-CA" sz="1000" b="0" dirty="0">
                          <a:solidFill>
                            <a:schemeClr val="tx1"/>
                          </a:solidFill>
                        </a:rPr>
                        <a:t> Outline</a:t>
                      </a:r>
                      <a:r>
                        <a:rPr lang="en-CA" sz="1000" b="0" baseline="0" dirty="0">
                          <a:solidFill>
                            <a:schemeClr val="tx1"/>
                          </a:solidFill>
                        </a:rPr>
                        <a:t> the workflow for each sub-process needing improvement</a:t>
                      </a:r>
                      <a:r>
                        <a:rPr lang="en-CA" sz="1000" b="0" dirty="0">
                          <a:solidFill>
                            <a:schemeClr val="tx1"/>
                          </a:solidFill>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Change Impact Analysis and Stakeholder</a:t>
                      </a:r>
                      <a:r>
                        <a:rPr lang="en-CA" sz="1000" b="1" baseline="0" dirty="0">
                          <a:solidFill>
                            <a:schemeClr val="tx1"/>
                          </a:solidFill>
                        </a:rPr>
                        <a:t> Engagement Plan</a:t>
                      </a:r>
                    </a:p>
                    <a:p>
                      <a:pPr marL="216000" indent="-457200">
                        <a:spcAft>
                          <a:spcPts val="0"/>
                        </a:spcAft>
                      </a:pPr>
                      <a:r>
                        <a:rPr lang="en-CA" sz="1000" b="1" dirty="0">
                          <a:solidFill>
                            <a:schemeClr val="tx1"/>
                          </a:solidFill>
                        </a:rPr>
                        <a:t>5.1 </a:t>
                      </a:r>
                      <a:r>
                        <a:rPr lang="en-CA" sz="1000" b="0" dirty="0">
                          <a:solidFill>
                            <a:schemeClr val="tx1"/>
                          </a:solidFill>
                        </a:rPr>
                        <a:t>Conduct a change impact analysis.</a:t>
                      </a:r>
                    </a:p>
                    <a:p>
                      <a:pPr marL="216000" indent="-457200">
                        <a:spcAft>
                          <a:spcPts val="0"/>
                        </a:spcAft>
                      </a:pPr>
                      <a:r>
                        <a:rPr lang="en-CA" sz="1000" b="1" dirty="0">
                          <a:solidFill>
                            <a:schemeClr val="tx1"/>
                          </a:solidFill>
                        </a:rPr>
                        <a:t>5.2</a:t>
                      </a:r>
                      <a:r>
                        <a:rPr lang="en-CA" sz="1000" b="0" dirty="0">
                          <a:solidFill>
                            <a:schemeClr val="tx1"/>
                          </a:solidFill>
                        </a:rPr>
                        <a:t> Create a stakeholder engagement</a:t>
                      </a:r>
                      <a:r>
                        <a:rPr lang="en-CA" sz="1000" b="0" baseline="0" dirty="0">
                          <a:solidFill>
                            <a:schemeClr val="tx1"/>
                          </a:solidFill>
                        </a:rPr>
                        <a:t> plan</a:t>
                      </a:r>
                      <a:r>
                        <a:rPr lang="en-CA" sz="1000" b="0" dirty="0">
                          <a:solidFill>
                            <a:schemeClr val="tx1"/>
                          </a:solidFill>
                        </a:rPr>
                        <a:t>.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1"/>
                  </a:ext>
                </a:extLst>
              </a:tr>
              <a:tr h="1220401">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a:solidFill>
                            <a:schemeClr val="tx1"/>
                          </a:solidFill>
                        </a:rPr>
                        <a:t>Analysis of the current portfolio </a:t>
                      </a:r>
                      <a:r>
                        <a:rPr lang="en-CA" sz="1000" b="0" i="0" baseline="0" dirty="0" smtClean="0">
                          <a:solidFill>
                            <a:schemeClr val="tx1"/>
                          </a:solidFill>
                        </a:rPr>
                        <a:t>mix </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i="0" baseline="0" dirty="0">
                          <a:solidFill>
                            <a:schemeClr val="tx1"/>
                          </a:solidFill>
                        </a:rPr>
                        <a:t>Assessment of COBIT alignment and gap </a:t>
                      </a:r>
                      <a:r>
                        <a:rPr lang="en-CA" sz="1000" b="0" i="0" baseline="0" dirty="0" smtClean="0">
                          <a:solidFill>
                            <a:schemeClr val="tx1"/>
                          </a:solidFill>
                        </a:rPr>
                        <a:t>analysis</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i="0" dirty="0">
                          <a:solidFill>
                            <a:schemeClr val="tx1"/>
                          </a:solidFill>
                        </a:rPr>
                        <a:t>Portfolio</a:t>
                      </a:r>
                      <a:r>
                        <a:rPr lang="en-CA" sz="1000" b="0" i="0" baseline="0" dirty="0">
                          <a:solidFill>
                            <a:schemeClr val="tx1"/>
                          </a:solidFill>
                        </a:rPr>
                        <a:t> </a:t>
                      </a:r>
                      <a:r>
                        <a:rPr lang="en-CA" sz="1000" b="0" i="0" baseline="0" dirty="0" smtClean="0">
                          <a:solidFill>
                            <a:schemeClr val="tx1"/>
                          </a:solidFill>
                        </a:rPr>
                        <a:t>criteria</a:t>
                      </a:r>
                      <a:endParaRPr lang="en-CA" sz="1000" b="0" i="0" baseline="0" dirty="0">
                        <a:solidFill>
                          <a:schemeClr val="tx1"/>
                        </a:solidFill>
                      </a:endParaRPr>
                    </a:p>
                    <a:p>
                      <a:pPr marL="144000" indent="-144000">
                        <a:spcAft>
                          <a:spcPts val="0"/>
                        </a:spcAft>
                        <a:buClrTx/>
                        <a:buFont typeface="+mj-lt"/>
                        <a:buAutoNum type="arabicPeriod"/>
                      </a:pPr>
                      <a:r>
                        <a:rPr lang="en-CA" sz="1000" b="0" i="0" baseline="0" dirty="0">
                          <a:solidFill>
                            <a:schemeClr val="tx1"/>
                          </a:solidFill>
                        </a:rPr>
                        <a:t>Portfolio </a:t>
                      </a:r>
                      <a:r>
                        <a:rPr lang="en-CA" sz="1000" b="0" i="0" baseline="0" dirty="0" smtClean="0">
                          <a:solidFill>
                            <a:schemeClr val="tx1"/>
                          </a:solidFill>
                        </a:rPr>
                        <a:t>metrics for intake, monitoring, closure, termination, reprioritization, and benefits tracking</a:t>
                      </a:r>
                      <a:endParaRPr lang="en-CA" sz="1000" b="0" i="0" baseline="0" dirty="0">
                        <a:solidFill>
                          <a:schemeClr val="tx1"/>
                        </a:solidFill>
                      </a:endParaRPr>
                    </a:p>
                    <a:p>
                      <a:pPr marL="144000" indent="-144000">
                        <a:spcAft>
                          <a:spcPts val="0"/>
                        </a:spcAft>
                        <a:buClrTx/>
                        <a:buFont typeface="+mj-lt"/>
                        <a:buAutoNum type="arabicPeriod"/>
                      </a:pPr>
                      <a:r>
                        <a:rPr lang="en-CA" sz="1000" b="0" i="0" baseline="0" dirty="0">
                          <a:solidFill>
                            <a:schemeClr val="tx1"/>
                          </a:solidFill>
                        </a:rPr>
                        <a:t>Portfolio </a:t>
                      </a:r>
                      <a:r>
                        <a:rPr lang="en-CA" sz="1000" b="0" i="0" baseline="0" dirty="0" smtClean="0">
                          <a:solidFill>
                            <a:schemeClr val="tx1"/>
                          </a:solidFill>
                        </a:rPr>
                        <a:t>management improvement roadmap</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i="0" dirty="0">
                          <a:solidFill>
                            <a:schemeClr val="tx1"/>
                          </a:solidFill>
                        </a:rPr>
                        <a:t>A RACI chart for each sub-process</a:t>
                      </a:r>
                      <a:endParaRPr lang="en-CA" sz="1000" b="0" i="0" baseline="0" dirty="0">
                        <a:solidFill>
                          <a:schemeClr val="tx1"/>
                        </a:solidFill>
                      </a:endParaRPr>
                    </a:p>
                    <a:p>
                      <a:pPr marL="144000" indent="-144000">
                        <a:spcAft>
                          <a:spcPts val="0"/>
                        </a:spcAft>
                        <a:buClrTx/>
                        <a:buFont typeface="+mj-lt"/>
                        <a:buAutoNum type="arabicPeriod"/>
                      </a:pPr>
                      <a:r>
                        <a:rPr lang="en-CA" sz="1000" b="0" i="0" dirty="0">
                          <a:solidFill>
                            <a:schemeClr val="tx1"/>
                          </a:solidFill>
                        </a:rPr>
                        <a:t>A workflow for each sub-process</a:t>
                      </a:r>
                      <a:endParaRPr lang="en-CA" sz="1000" b="0" i="0" baseline="0" dirty="0">
                        <a:solidFill>
                          <a:schemeClr val="tx1"/>
                        </a:solidFill>
                      </a:endParaRPr>
                    </a:p>
                    <a:p>
                      <a:pPr marL="0" indent="0">
                        <a:spcAft>
                          <a:spcPts val="0"/>
                        </a:spcAft>
                        <a:buClrTx/>
                        <a:buFont typeface="+mj-lt"/>
                        <a:buNone/>
                      </a:pP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i="0" dirty="0">
                          <a:solidFill>
                            <a:schemeClr val="tx1"/>
                          </a:solidFill>
                        </a:rPr>
                        <a:t>Portfolio </a:t>
                      </a:r>
                      <a:r>
                        <a:rPr lang="en-CA" sz="1000" b="0" i="0" dirty="0" smtClean="0">
                          <a:solidFill>
                            <a:schemeClr val="tx1"/>
                          </a:solidFill>
                        </a:rPr>
                        <a:t>management</a:t>
                      </a:r>
                      <a:r>
                        <a:rPr lang="en-CA" sz="1000" b="0" i="0" baseline="0" dirty="0" smtClean="0">
                          <a:solidFill>
                            <a:schemeClr val="tx1"/>
                          </a:solidFill>
                        </a:rPr>
                        <a:t> SOP </a:t>
                      </a:r>
                      <a:r>
                        <a:rPr lang="en-CA" sz="1000" b="0" i="0" baseline="0" dirty="0">
                          <a:solidFill>
                            <a:schemeClr val="tx1"/>
                          </a:solidFill>
                        </a:rPr>
                        <a:t>(combining the outputs of days 3 and 4)</a:t>
                      </a:r>
                    </a:p>
                    <a:p>
                      <a:pPr marL="144000" indent="-144000">
                        <a:spcAft>
                          <a:spcPts val="0"/>
                        </a:spcAft>
                        <a:buClrTx/>
                        <a:buFont typeface="+mj-lt"/>
                        <a:buAutoNum type="arabicPeriod"/>
                      </a:pPr>
                      <a:r>
                        <a:rPr lang="en-CA" sz="1000" b="0" i="0" dirty="0">
                          <a:solidFill>
                            <a:schemeClr val="tx1"/>
                          </a:solidFill>
                        </a:rPr>
                        <a:t>Change </a:t>
                      </a:r>
                      <a:r>
                        <a:rPr lang="en-CA" sz="1000" b="0" i="0" dirty="0" smtClean="0">
                          <a:solidFill>
                            <a:schemeClr val="tx1"/>
                          </a:solidFill>
                        </a:rPr>
                        <a:t>impact analysis</a:t>
                      </a:r>
                      <a:endParaRPr lang="en-CA" sz="1000" b="0" i="0" baseline="0" dirty="0" smtClean="0">
                        <a:solidFill>
                          <a:schemeClr val="tx1"/>
                        </a:solidFill>
                      </a:endParaRP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i="0" dirty="0" smtClean="0">
                          <a:solidFill>
                            <a:schemeClr val="tx1"/>
                          </a:solidFill>
                        </a:rPr>
                        <a:t>Stakeholder engagement plan</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pPr lvl="0"/>
            <a:r>
              <a:rPr lang="en-US" b="1" dirty="0" smtClean="0"/>
              <a:t>Portfolio Managers and PMO Directors </a:t>
            </a:r>
            <a:r>
              <a:rPr lang="en-US" dirty="0" smtClean="0"/>
              <a:t>who need to establish more disciplined and mature portfolio management practices.</a:t>
            </a:r>
          </a:p>
          <a:p>
            <a:r>
              <a:rPr lang="en-US" b="1" dirty="0" smtClean="0"/>
              <a:t>PMO Leaders and CIOs </a:t>
            </a:r>
            <a:r>
              <a:rPr lang="en-US" dirty="0" smtClean="0"/>
              <a:t>who want to standardize IT’s portfolio management practices and metrics in order to better maintain the project portfolio throughout its lifecycle. </a:t>
            </a:r>
          </a:p>
          <a:p>
            <a:endParaRPr lang="en-US" b="1" dirty="0"/>
          </a:p>
        </p:txBody>
      </p:sp>
      <p:sp>
        <p:nvSpPr>
          <p:cNvPr id="14" name="Text Placeholder 13"/>
          <p:cNvSpPr>
            <a:spLocks noGrp="1"/>
          </p:cNvSpPr>
          <p:nvPr>
            <p:ph type="body" sz="quarter" idx="26"/>
          </p:nvPr>
        </p:nvSpPr>
        <p:spPr>
          <a:xfrm>
            <a:off x="4835436" y="1607231"/>
            <a:ext cx="4041648" cy="2248077"/>
          </a:xfrm>
        </p:spPr>
        <p:txBody>
          <a:bodyPr/>
          <a:lstStyle/>
          <a:p>
            <a:pPr lvl="0"/>
            <a:r>
              <a:rPr lang="en-US" dirty="0" smtClean="0"/>
              <a:t>Better understand the current state of your project portfolio.</a:t>
            </a:r>
          </a:p>
          <a:p>
            <a:pPr lvl="0"/>
            <a:r>
              <a:rPr lang="en-US" dirty="0" smtClean="0"/>
              <a:t>Establish a target mix of projects and programs for your portfolio.</a:t>
            </a:r>
          </a:p>
          <a:p>
            <a:pPr lvl="0"/>
            <a:r>
              <a:rPr lang="en-US" dirty="0" smtClean="0"/>
              <a:t>Align your portfolio management processes with broader IT frameworks (i.e. COBIT 5).</a:t>
            </a:r>
          </a:p>
          <a:p>
            <a:endParaRPr lang="en-US" dirty="0"/>
          </a:p>
        </p:txBody>
      </p:sp>
      <p:sp>
        <p:nvSpPr>
          <p:cNvPr id="15" name="Text Placeholder 14"/>
          <p:cNvSpPr>
            <a:spLocks noGrp="1"/>
          </p:cNvSpPr>
          <p:nvPr>
            <p:ph type="body" sz="quarter" idx="27"/>
          </p:nvPr>
        </p:nvSpPr>
        <p:spPr/>
        <p:txBody>
          <a:bodyPr/>
          <a:lstStyle/>
          <a:p>
            <a:pPr lvl="0"/>
            <a:r>
              <a:rPr lang="en-US" b="1" dirty="0" smtClean="0"/>
              <a:t>CIOs</a:t>
            </a:r>
            <a:r>
              <a:rPr lang="en-US" dirty="0" smtClean="0"/>
              <a:t> looking for ways to improve the value of the IT project portfolio. </a:t>
            </a:r>
            <a:endParaRPr lang="en-US" b="1" dirty="0" smtClean="0"/>
          </a:p>
          <a:p>
            <a:pPr lvl="0"/>
            <a:r>
              <a:rPr lang="en-US" b="1" dirty="0" smtClean="0"/>
              <a:t>IT Steering Committee members </a:t>
            </a:r>
            <a:r>
              <a:rPr lang="en-US" dirty="0" smtClean="0"/>
              <a:t>looking for more rigorous portfolio governance standards.</a:t>
            </a:r>
          </a:p>
          <a:p>
            <a:endParaRPr lang="en-US" dirty="0"/>
          </a:p>
        </p:txBody>
      </p:sp>
      <p:sp>
        <p:nvSpPr>
          <p:cNvPr id="16" name="Text Placeholder 15"/>
          <p:cNvSpPr>
            <a:spLocks noGrp="1"/>
          </p:cNvSpPr>
          <p:nvPr>
            <p:ph type="body" sz="quarter" idx="28"/>
          </p:nvPr>
        </p:nvSpPr>
        <p:spPr/>
        <p:txBody>
          <a:bodyPr/>
          <a:lstStyle/>
          <a:p>
            <a:pPr lvl="0"/>
            <a:r>
              <a:rPr lang="en-US" dirty="0" smtClean="0"/>
              <a:t>Better understand how the project portfolio can be aligned to strategic goals and financial and resource capacity. </a:t>
            </a:r>
          </a:p>
          <a:p>
            <a:pPr lvl="0"/>
            <a:r>
              <a:rPr lang="en-US" dirty="0" smtClean="0"/>
              <a:t>Govern the portfolio by ensuring that those charged with managing it have a clear understanding of the criteria that should guide portfolio management decisions. </a:t>
            </a:r>
          </a:p>
          <a:p>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smtClean="0"/>
              <a:t>As portfolio manager, you’re responsible for maintaining a portfolio of projects and programs that represent the organization’s strategic and operational goals.</a:t>
            </a:r>
          </a:p>
          <a:p>
            <a:r>
              <a:rPr lang="en-US" dirty="0" smtClean="0"/>
              <a:t>You need processes and criteria to ensure the portfolio remains aligned with these goals and bound by financial and resourcing constraints.</a:t>
            </a:r>
            <a:endParaRPr lang="en-US" dirty="0"/>
          </a:p>
        </p:txBody>
      </p:sp>
      <p:sp>
        <p:nvSpPr>
          <p:cNvPr id="4" name="Text Placeholder 3"/>
          <p:cNvSpPr>
            <a:spLocks noGrp="1"/>
          </p:cNvSpPr>
          <p:nvPr>
            <p:ph type="body" sz="quarter" idx="11"/>
          </p:nvPr>
        </p:nvSpPr>
        <p:spPr/>
        <p:txBody>
          <a:bodyPr/>
          <a:lstStyle/>
          <a:p>
            <a:r>
              <a:rPr lang="en-US" dirty="0" smtClean="0"/>
              <a:t>At present, the shape of the portfolio is largely determined by squeaky wheels. It’s more like an unorganized heap of stakeholder demand rather than an organized collection of strategically valuable work. </a:t>
            </a:r>
          </a:p>
          <a:p>
            <a:r>
              <a:rPr lang="en-US" dirty="0" smtClean="0"/>
              <a:t>You lack a way forward for organizing the portfolio. The business has no agreed-upon standard for determining portfolio value and for judging those projects that are most worthy of inclusion. </a:t>
            </a:r>
          </a:p>
        </p:txBody>
      </p:sp>
      <p:sp>
        <p:nvSpPr>
          <p:cNvPr id="5" name="Text Placeholder 4"/>
          <p:cNvSpPr>
            <a:spLocks noGrp="1"/>
          </p:cNvSpPr>
          <p:nvPr>
            <p:ph type="body" sz="quarter" idx="12"/>
          </p:nvPr>
        </p:nvSpPr>
        <p:spPr>
          <a:xfrm>
            <a:off x="255868" y="4512652"/>
            <a:ext cx="8623607" cy="1948533"/>
          </a:xfrm>
          <a:noFill/>
        </p:spPr>
        <p:txBody>
          <a:bodyPr/>
          <a:lstStyle/>
          <a:p>
            <a:r>
              <a:rPr lang="en-US" b="1" dirty="0" smtClean="0"/>
              <a:t>Establish clear and consistent criteria for portfolio success. </a:t>
            </a:r>
            <a:r>
              <a:rPr lang="en-US" dirty="0" smtClean="0"/>
              <a:t>An organized portfolio depends upon a consistent set of criteria that can be used as a guiding star for portfolio value when it comes to project selection. Use this blueprint to help define the appropriate criteria for your portfolio and to help establish a process for managing the portfolio by this criteria.</a:t>
            </a:r>
            <a:endParaRPr lang="en-US" b="1" dirty="0" smtClean="0"/>
          </a:p>
          <a:p>
            <a:r>
              <a:rPr lang="en-US" b="1" dirty="0" smtClean="0"/>
              <a:t>Equip yourself with the right portfolio organizers. </a:t>
            </a:r>
            <a:r>
              <a:rPr lang="en-US" dirty="0" smtClean="0"/>
              <a:t>Use the tools associated with this blueprint to help analyze the current state of your portfolio and identify how the organization more optimally spend its financial and human resource budgets to better align with and drive the organization’s strategic goals. </a:t>
            </a:r>
          </a:p>
          <a:p>
            <a:r>
              <a:rPr lang="en-US" b="1" dirty="0" smtClean="0"/>
              <a:t>Grow </a:t>
            </a:r>
            <a:r>
              <a:rPr lang="en-US" b="1" i="1" dirty="0" smtClean="0"/>
              <a:t>within </a:t>
            </a:r>
            <a:r>
              <a:rPr lang="en-US" b="1" dirty="0" smtClean="0"/>
              <a:t>a portfolio management framework</a:t>
            </a:r>
            <a:r>
              <a:rPr lang="en-US" b="1" i="1" dirty="0" smtClean="0"/>
              <a:t>, </a:t>
            </a:r>
            <a:r>
              <a:rPr lang="en-US" b="1" dirty="0" smtClean="0"/>
              <a:t>not</a:t>
            </a:r>
            <a:r>
              <a:rPr lang="en-US" b="1" i="1" dirty="0" smtClean="0"/>
              <a:t> into </a:t>
            </a:r>
            <a:r>
              <a:rPr lang="en-US" b="1" dirty="0" smtClean="0"/>
              <a:t>one.</a:t>
            </a:r>
            <a:r>
              <a:rPr lang="en-US" b="1" i="1" dirty="0" smtClean="0"/>
              <a:t> </a:t>
            </a:r>
            <a:r>
              <a:rPr lang="en-US" dirty="0" smtClean="0"/>
              <a:t>While industry frameworks like COBIT outline the necessary processes, they are often perceived as unrealistic or unattainable for organizations with low PPM maturity. This blueprint helps distill industry best practices into an actionable portfolio management program that can be scaled for use by organizations at any stage of PPM maturity.</a:t>
            </a:r>
          </a:p>
          <a:p>
            <a:pPr marL="0" indent="0">
              <a:buNone/>
            </a:pPr>
            <a:endParaRPr lang="en-US" dirty="0" smtClean="0"/>
          </a:p>
          <a:p>
            <a:endParaRPr lang="en-US" dirty="0"/>
          </a:p>
        </p:txBody>
      </p:sp>
      <p:sp>
        <p:nvSpPr>
          <p:cNvPr id="6" name="Text Placeholder 5"/>
          <p:cNvSpPr>
            <a:spLocks noGrp="1"/>
          </p:cNvSpPr>
          <p:nvPr>
            <p:ph type="body" sz="quarter" idx="13"/>
          </p:nvPr>
        </p:nvSpPr>
        <p:spPr>
          <a:xfrm>
            <a:off x="5737241" y="1475116"/>
            <a:ext cx="3083231" cy="2698532"/>
          </a:xfrm>
        </p:spPr>
        <p:txBody>
          <a:bodyPr lIns="45720" anchor="t"/>
          <a:lstStyle/>
          <a:p>
            <a:pPr marL="0" indent="0">
              <a:spcBef>
                <a:spcPts val="0"/>
              </a:spcBef>
              <a:spcAft>
                <a:spcPts val="400"/>
              </a:spcAft>
              <a:buSzPct val="100000"/>
              <a:buNone/>
            </a:pPr>
            <a:r>
              <a:rPr lang="en-US" b="1" dirty="0" smtClean="0">
                <a:solidFill>
                  <a:srgbClr val="333333"/>
                </a:solidFill>
              </a:rPr>
              <a:t>Portfoli</a:t>
            </a:r>
            <a:r>
              <a:rPr lang="en-US" b="1" dirty="0" smtClean="0"/>
              <a:t>o management is primarily about portfolios, not processes.</a:t>
            </a:r>
            <a:r>
              <a:rPr lang="en-US" dirty="0" smtClean="0"/>
              <a:t> In project portfolio management (PPM), it is </a:t>
            </a:r>
            <a:r>
              <a:rPr lang="en-US" dirty="0" smtClean="0"/>
              <a:t>common </a:t>
            </a:r>
            <a:r>
              <a:rPr lang="en-US" dirty="0" smtClean="0"/>
              <a:t>to get too fixated on processes and lose sight of the importance of the actual content of the portfolio. </a:t>
            </a:r>
          </a:p>
          <a:p>
            <a:pPr marL="0" indent="0">
              <a:spcBef>
                <a:spcPts val="0"/>
              </a:spcBef>
              <a:spcAft>
                <a:spcPts val="400"/>
              </a:spcAft>
              <a:buSzPct val="100000"/>
              <a:buNone/>
            </a:pPr>
            <a:r>
              <a:rPr lang="en-US" dirty="0" smtClean="0"/>
              <a:t>While processes are important, what is actually </a:t>
            </a:r>
            <a:r>
              <a:rPr lang="en-US" i="1" dirty="0" smtClean="0"/>
              <a:t>in </a:t>
            </a:r>
            <a:r>
              <a:rPr lang="en-US" dirty="0" smtClean="0"/>
              <a:t>the portfolio directly impacts the level of value creation achieved through it.</a:t>
            </a:r>
          </a:p>
          <a:p>
            <a:pPr marL="0" indent="0">
              <a:spcBef>
                <a:spcPts val="0"/>
              </a:spcBef>
              <a:spcAft>
                <a:spcPts val="400"/>
              </a:spcAft>
              <a:buSzPct val="100000"/>
              <a:buNone/>
            </a:pPr>
            <a:r>
              <a:rPr lang="en-US" dirty="0" smtClean="0"/>
              <a:t>A portfolio structured around well-defined value criteria, and driven by strong project selection practices, is the best way to keep the organization’s project activity aligned with its strategic goals. </a:t>
            </a:r>
            <a:r>
              <a:rPr lang="en-US" b="1" dirty="0" smtClean="0">
                <a:solidFill>
                  <a:srgbClr val="333333"/>
                </a:solidFill>
              </a:rPr>
              <a:t/>
            </a:r>
            <a:br>
              <a:rPr lang="en-US" b="1" dirty="0" smtClean="0">
                <a:solidFill>
                  <a:srgbClr val="333333"/>
                </a:solidFill>
              </a:rPr>
            </a:br>
            <a:endParaRPr lang="en-US" dirty="0">
              <a:solidFill>
                <a:srgbClr val="333333"/>
              </a:solidFill>
            </a:endParaRPr>
          </a:p>
        </p:txBody>
      </p:sp>
    </p:spTree>
    <p:extLst>
      <p:ext uri="{BB962C8B-B14F-4D97-AF65-F5344CB8AC3E}">
        <p14:creationId xmlns:p14="http://schemas.microsoft.com/office/powerpoint/2010/main" val="1079687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0000" y="1222937"/>
            <a:ext cx="3888000" cy="2592000"/>
          </a:xfrm>
          <a:prstGeom prst="rect">
            <a:avLst/>
          </a:prstGeom>
        </p:spPr>
      </p:pic>
      <p:pic>
        <p:nvPicPr>
          <p:cNvPr id="7"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6000" y="1222937"/>
            <a:ext cx="3888000" cy="2592000"/>
          </a:xfrm>
          <a:prstGeom prst="rect">
            <a:avLst/>
          </a:prstGeom>
        </p:spPr>
      </p:pic>
      <p:sp>
        <p:nvSpPr>
          <p:cNvPr id="2" name="Title 1"/>
          <p:cNvSpPr>
            <a:spLocks noGrp="1"/>
          </p:cNvSpPr>
          <p:nvPr>
            <p:ph type="title"/>
          </p:nvPr>
        </p:nvSpPr>
        <p:spPr/>
        <p:txBody>
          <a:bodyPr/>
          <a:lstStyle/>
          <a:p>
            <a:r>
              <a:rPr lang="en-US" dirty="0" smtClean="0"/>
              <a:t>Use clear standardized portfolio criteria and processes to organize your portfolio and improve portfolio management</a:t>
            </a:r>
            <a:endParaRPr lang="en-US" dirty="0"/>
          </a:p>
        </p:txBody>
      </p:sp>
      <p:sp>
        <p:nvSpPr>
          <p:cNvPr id="5" name="TextBox 4"/>
          <p:cNvSpPr txBox="1"/>
          <p:nvPr/>
        </p:nvSpPr>
        <p:spPr>
          <a:xfrm>
            <a:off x="456000" y="3814937"/>
            <a:ext cx="3888000" cy="2677656"/>
          </a:xfrm>
          <a:prstGeom prst="rect">
            <a:avLst/>
          </a:prstGeom>
        </p:spPr>
        <p:txBody>
          <a:bodyPr wrap="square" rtlCol="0">
            <a:spAutoFit/>
          </a:bodyPr>
          <a:lstStyle/>
          <a:p>
            <a:r>
              <a:rPr lang="en-US" sz="1400" b="1" dirty="0" smtClean="0"/>
              <a:t>This image is absolutely terrifying for anyone in IT.</a:t>
            </a:r>
          </a:p>
          <a:p>
            <a:endParaRPr lang="en-US" sz="1400" b="1" dirty="0" smtClean="0"/>
          </a:p>
          <a:p>
            <a:r>
              <a:rPr lang="en-US" sz="1400" b="1" dirty="0" smtClean="0"/>
              <a:t>BUT, this is exactly what a portfolio of programs and projects turns into if it is not carefully and continually organized and maintained. </a:t>
            </a:r>
          </a:p>
          <a:p>
            <a:endParaRPr lang="en-US" sz="1400" b="1" dirty="0" smtClean="0"/>
          </a:p>
          <a:p>
            <a:r>
              <a:rPr lang="en-US" sz="1400" b="1" dirty="0" smtClean="0"/>
              <a:t>If this is not acceptable for $10 wires, why is it acceptable for projects and programs that can be worth hundreds of thousands (if not millions) of dollars?</a:t>
            </a:r>
            <a:endParaRPr lang="en-US" sz="1400" b="1" dirty="0"/>
          </a:p>
        </p:txBody>
      </p:sp>
      <p:sp>
        <p:nvSpPr>
          <p:cNvPr id="6" name="TextBox 5"/>
          <p:cNvSpPr txBox="1"/>
          <p:nvPr/>
        </p:nvSpPr>
        <p:spPr>
          <a:xfrm>
            <a:off x="4800000" y="3814937"/>
            <a:ext cx="3888000" cy="2677656"/>
          </a:xfrm>
          <a:prstGeom prst="rect">
            <a:avLst/>
          </a:prstGeom>
        </p:spPr>
        <p:txBody>
          <a:bodyPr wrap="square" rtlCol="0">
            <a:spAutoFit/>
          </a:bodyPr>
          <a:lstStyle/>
          <a:p>
            <a:r>
              <a:rPr lang="en-US" sz="1400" b="1" dirty="0" smtClean="0"/>
              <a:t>Just as the wiring in this image is possible with clear plans and rules, so too is an organized portfolio possible if a clear portfolio target mix is established and effective portfolio processes are in place. </a:t>
            </a:r>
          </a:p>
          <a:p>
            <a:endParaRPr lang="en-US" sz="1400" b="1" dirty="0" smtClean="0"/>
          </a:p>
          <a:p>
            <a:r>
              <a:rPr lang="en-US" sz="1400" b="1" dirty="0" smtClean="0"/>
              <a:t>Portfolio management can be transformed from a random and overwhelming guessing game to an organized and manageable collection of projects that are contained within the organization’s actual capacity and aligned to the organization’s goals.</a:t>
            </a:r>
            <a:endParaRPr lang="en-US" sz="1400" b="1" dirty="0"/>
          </a:p>
        </p:txBody>
      </p:sp>
    </p:spTree>
    <p:extLst>
      <p:ext uri="{BB962C8B-B14F-4D97-AF65-F5344CB8AC3E}">
        <p14:creationId xmlns:p14="http://schemas.microsoft.com/office/powerpoint/2010/main" val="2147066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18010" y="3525857"/>
            <a:ext cx="2838887" cy="2127684"/>
          </a:xfrm>
          <a:prstGeom prst="rect">
            <a:avLst/>
          </a:prstGeom>
          <a:noFill/>
          <a:ln>
            <a:noFill/>
          </a:ln>
        </p:spPr>
      </p:pic>
      <p:sp>
        <p:nvSpPr>
          <p:cNvPr id="2" name="Title 1"/>
          <p:cNvSpPr>
            <a:spLocks noGrp="1"/>
          </p:cNvSpPr>
          <p:nvPr>
            <p:ph type="title"/>
          </p:nvPr>
        </p:nvSpPr>
        <p:spPr/>
        <p:txBody>
          <a:bodyPr/>
          <a:lstStyle/>
          <a:p>
            <a:r>
              <a:rPr lang="en-US" dirty="0" smtClean="0"/>
              <a:t>Choose between doing nothing to better maintain an organized portfolio or accepting significant project losses</a:t>
            </a:r>
            <a:endParaRPr lang="en-US" dirty="0"/>
          </a:p>
        </p:txBody>
      </p:sp>
      <p:sp>
        <p:nvSpPr>
          <p:cNvPr id="3" name="TextBox 2"/>
          <p:cNvSpPr txBox="1"/>
          <p:nvPr/>
        </p:nvSpPr>
        <p:spPr>
          <a:xfrm>
            <a:off x="285018" y="2044357"/>
            <a:ext cx="4192092" cy="1261884"/>
          </a:xfrm>
          <a:prstGeom prst="rect">
            <a:avLst/>
          </a:prstGeom>
          <a:solidFill>
            <a:schemeClr val="bg1">
              <a:lumMod val="95000"/>
              <a:alpha val="1000"/>
            </a:schemeClr>
          </a:solidFill>
        </p:spPr>
        <p:txBody>
          <a:bodyPr wrap="square" rtlCol="0">
            <a:spAutoFit/>
          </a:bodyPr>
          <a:lstStyle/>
          <a:p>
            <a:pPr>
              <a:spcAft>
                <a:spcPts val="600"/>
              </a:spcAft>
            </a:pPr>
            <a:r>
              <a:rPr lang="en-US" dirty="0" smtClean="0"/>
              <a:t>      </a:t>
            </a:r>
            <a:r>
              <a:rPr lang="en-US" sz="2000" i="1" dirty="0" smtClean="0">
                <a:latin typeface="+mj-lt"/>
              </a:rPr>
              <a:t>Organizations </a:t>
            </a:r>
            <a:r>
              <a:rPr lang="en-US" sz="2000" b="1" i="1" dirty="0" smtClean="0">
                <a:solidFill>
                  <a:schemeClr val="accent2"/>
                </a:solidFill>
                <a:latin typeface="+mj-lt"/>
              </a:rPr>
              <a:t>LOSE </a:t>
            </a:r>
            <a:r>
              <a:rPr lang="en-US" sz="2000" i="1" dirty="0" smtClean="0">
                <a:latin typeface="+mj-lt"/>
              </a:rPr>
              <a:t>an average of </a:t>
            </a:r>
            <a:r>
              <a:rPr lang="en-US" sz="2000" b="1" i="1" dirty="0" smtClean="0">
                <a:solidFill>
                  <a:schemeClr val="accent2"/>
                </a:solidFill>
                <a:latin typeface="+mj-lt"/>
              </a:rPr>
              <a:t>$109 MILLION</a:t>
            </a:r>
            <a:r>
              <a:rPr lang="en-US" sz="2000" i="1" dirty="0" smtClean="0">
                <a:solidFill>
                  <a:schemeClr val="accent2"/>
                </a:solidFill>
                <a:latin typeface="+mj-lt"/>
              </a:rPr>
              <a:t> </a:t>
            </a:r>
            <a:r>
              <a:rPr lang="en-US" sz="2000" i="1" dirty="0" smtClean="0">
                <a:latin typeface="+mj-lt"/>
              </a:rPr>
              <a:t>for every $1 billion spent on projects.</a:t>
            </a:r>
            <a:endParaRPr lang="en-US" i="1" dirty="0" smtClean="0">
              <a:latin typeface="+mj-lt"/>
            </a:endParaRPr>
          </a:p>
          <a:p>
            <a:pPr algn="r"/>
            <a:r>
              <a:rPr lang="en-US" sz="1100" dirty="0" smtClean="0"/>
              <a:t>– PMI, High Cost of Low Performance, 2014</a:t>
            </a:r>
            <a:endParaRPr lang="en-US" sz="1100" dirty="0"/>
          </a:p>
        </p:txBody>
      </p:sp>
      <p:sp>
        <p:nvSpPr>
          <p:cNvPr id="9" name="TextBox 8"/>
          <p:cNvSpPr txBox="1"/>
          <p:nvPr/>
        </p:nvSpPr>
        <p:spPr>
          <a:xfrm>
            <a:off x="213216" y="1229801"/>
            <a:ext cx="4263893" cy="369332"/>
          </a:xfrm>
          <a:prstGeom prst="rect">
            <a:avLst/>
          </a:prstGeom>
          <a:solidFill>
            <a:schemeClr val="accent1"/>
          </a:solidFill>
        </p:spPr>
        <p:txBody>
          <a:bodyPr wrap="square" rtlCol="0">
            <a:spAutoFit/>
          </a:bodyPr>
          <a:lstStyle/>
          <a:p>
            <a:pPr algn="ctr"/>
            <a:r>
              <a:rPr lang="en-US" b="1" dirty="0" smtClean="0">
                <a:solidFill>
                  <a:schemeClr val="bg1"/>
                </a:solidFill>
              </a:rPr>
              <a:t>Monetary Losses</a:t>
            </a:r>
            <a:endParaRPr lang="en-US" b="1" dirty="0">
              <a:solidFill>
                <a:schemeClr val="bg1"/>
              </a:solidFill>
            </a:endParaRPr>
          </a:p>
        </p:txBody>
      </p:sp>
      <p:sp>
        <p:nvSpPr>
          <p:cNvPr id="10" name="TextBox 9"/>
          <p:cNvSpPr txBox="1"/>
          <p:nvPr/>
        </p:nvSpPr>
        <p:spPr>
          <a:xfrm>
            <a:off x="4740522" y="1236018"/>
            <a:ext cx="4294963" cy="369332"/>
          </a:xfrm>
          <a:prstGeom prst="rect">
            <a:avLst/>
          </a:prstGeom>
          <a:solidFill>
            <a:schemeClr val="accent1"/>
          </a:solidFill>
        </p:spPr>
        <p:txBody>
          <a:bodyPr wrap="square" rtlCol="0">
            <a:spAutoFit/>
          </a:bodyPr>
          <a:lstStyle/>
          <a:p>
            <a:pPr algn="ctr"/>
            <a:r>
              <a:rPr lang="en-US" b="1" dirty="0" smtClean="0">
                <a:solidFill>
                  <a:schemeClr val="bg1"/>
                </a:solidFill>
              </a:rPr>
              <a:t>Opportunities Lost</a:t>
            </a:r>
            <a:endParaRPr lang="en-US" b="1" dirty="0">
              <a:solidFill>
                <a:schemeClr val="bg1"/>
              </a:solidFill>
            </a:endParaRPr>
          </a:p>
        </p:txBody>
      </p:sp>
      <p:sp>
        <p:nvSpPr>
          <p:cNvPr id="8" name="TextBox 7"/>
          <p:cNvSpPr txBox="1"/>
          <p:nvPr/>
        </p:nvSpPr>
        <p:spPr>
          <a:xfrm>
            <a:off x="4995433" y="4548533"/>
            <a:ext cx="3905981" cy="1631216"/>
          </a:xfrm>
          <a:prstGeom prst="rect">
            <a:avLst/>
          </a:prstGeom>
        </p:spPr>
        <p:txBody>
          <a:bodyPr wrap="square" rtlCol="0">
            <a:spAutoFit/>
          </a:bodyPr>
          <a:lstStyle/>
          <a:p>
            <a:pPr>
              <a:spcAft>
                <a:spcPts val="600"/>
              </a:spcAft>
            </a:pPr>
            <a:r>
              <a:rPr lang="en-US" sz="1400" dirty="0" smtClean="0">
                <a:latin typeface="+mj-lt"/>
              </a:rPr>
              <a:t>      </a:t>
            </a:r>
            <a:r>
              <a:rPr lang="en-US" sz="1400" i="1" dirty="0" smtClean="0">
                <a:latin typeface="+mj-lt"/>
              </a:rPr>
              <a:t>Despite this, </a:t>
            </a:r>
            <a:r>
              <a:rPr lang="en-US" sz="1400" b="1" i="1" dirty="0" smtClean="0">
                <a:latin typeface="+mj-lt"/>
              </a:rPr>
              <a:t>only 15 percent </a:t>
            </a:r>
            <a:r>
              <a:rPr lang="en-US" sz="1400" i="1" dirty="0" smtClean="0">
                <a:latin typeface="+mj-lt"/>
              </a:rPr>
              <a:t>report high levels of organizational agility*, suggesting that organizations are </a:t>
            </a:r>
            <a:r>
              <a:rPr lang="en-US" sz="1400" b="1" i="1" dirty="0" smtClean="0">
                <a:latin typeface="+mj-lt"/>
              </a:rPr>
              <a:t>not prepared to adapt </a:t>
            </a:r>
            <a:r>
              <a:rPr lang="en-US" sz="1400" i="1" dirty="0" smtClean="0">
                <a:latin typeface="+mj-lt"/>
              </a:rPr>
              <a:t>to shifts in today’s complex market environment and shifts in consumer demands and expectations.</a:t>
            </a:r>
          </a:p>
          <a:p>
            <a:pPr algn="r"/>
            <a:r>
              <a:rPr lang="en-US" sz="1100" dirty="0" smtClean="0"/>
              <a:t>– PMI, </a:t>
            </a:r>
            <a:r>
              <a:rPr lang="en-US" sz="1100" i="1" dirty="0" smtClean="0"/>
              <a:t>High Cost of Low Performance, </a:t>
            </a:r>
            <a:r>
              <a:rPr lang="en-US" sz="1100" dirty="0" smtClean="0"/>
              <a:t>2014</a:t>
            </a:r>
            <a:endParaRPr lang="en-US" sz="1100" dirty="0"/>
          </a:p>
        </p:txBody>
      </p:sp>
      <p:graphicFrame>
        <p:nvGraphicFramePr>
          <p:cNvPr id="14" name="Table 13"/>
          <p:cNvGraphicFramePr>
            <a:graphicFrameLocks noGrp="1"/>
          </p:cNvGraphicFramePr>
          <p:nvPr>
            <p:extLst>
              <p:ext uri="{D42A27DB-BD31-4B8C-83A1-F6EECF244321}">
                <p14:modId xmlns:p14="http://schemas.microsoft.com/office/powerpoint/2010/main" val="3951825249"/>
              </p:ext>
            </p:extLst>
          </p:nvPr>
        </p:nvGraphicFramePr>
        <p:xfrm>
          <a:off x="5025539" y="2146597"/>
          <a:ext cx="3833444" cy="1026248"/>
        </p:xfrm>
        <a:graphic>
          <a:graphicData uri="http://schemas.openxmlformats.org/drawingml/2006/table">
            <a:tbl>
              <a:tblPr firstRow="1" bandRow="1">
                <a:tableStyleId>{F2DE63D5-997A-4646-A377-4702673A728D}</a:tableStyleId>
              </a:tblPr>
              <a:tblGrid>
                <a:gridCol w="1336429">
                  <a:extLst>
                    <a:ext uri="{9D8B030D-6E8A-4147-A177-3AD203B41FA5}">
                      <a16:colId xmlns="" xmlns:a16="http://schemas.microsoft.com/office/drawing/2014/main" val="20000"/>
                    </a:ext>
                  </a:extLst>
                </a:gridCol>
                <a:gridCol w="813366">
                  <a:extLst>
                    <a:ext uri="{9D8B030D-6E8A-4147-A177-3AD203B41FA5}">
                      <a16:colId xmlns="" xmlns:a16="http://schemas.microsoft.com/office/drawing/2014/main" val="20001"/>
                    </a:ext>
                  </a:extLst>
                </a:gridCol>
                <a:gridCol w="813366">
                  <a:extLst>
                    <a:ext uri="{9D8B030D-6E8A-4147-A177-3AD203B41FA5}">
                      <a16:colId xmlns="" xmlns:a16="http://schemas.microsoft.com/office/drawing/2014/main" val="20002"/>
                    </a:ext>
                  </a:extLst>
                </a:gridCol>
                <a:gridCol w="870283">
                  <a:extLst>
                    <a:ext uri="{9D8B030D-6E8A-4147-A177-3AD203B41FA5}">
                      <a16:colId xmlns="" xmlns:a16="http://schemas.microsoft.com/office/drawing/2014/main" val="20003"/>
                    </a:ext>
                  </a:extLst>
                </a:gridCol>
              </a:tblGrid>
              <a:tr h="477608">
                <a:tc>
                  <a:txBody>
                    <a:bodyPr/>
                    <a:lstStyle/>
                    <a:p>
                      <a:endParaRPr lang="en-CA" sz="1050" dirty="0"/>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CA" sz="1000" dirty="0">
                          <a:solidFill>
                            <a:schemeClr val="bg1"/>
                          </a:solidFill>
                        </a:rPr>
                        <a:t>Higher Strategic</a:t>
                      </a:r>
                      <a:r>
                        <a:rPr lang="en-CA" sz="1000" baseline="0" dirty="0">
                          <a:solidFill>
                            <a:schemeClr val="bg1"/>
                          </a:solidFill>
                        </a:rPr>
                        <a:t> Alignment</a:t>
                      </a:r>
                      <a:endParaRPr lang="en-CA" sz="1000" dirty="0">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CA" sz="1000" dirty="0">
                          <a:solidFill>
                            <a:schemeClr val="bg1"/>
                          </a:solidFill>
                        </a:rPr>
                        <a:t>Lower Strategic Alignment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CA" sz="1000" dirty="0">
                          <a:solidFill>
                            <a:schemeClr val="bg1"/>
                          </a:solidFill>
                        </a:rPr>
                        <a:t>Agility Sacrificed w/o PPM</a:t>
                      </a:r>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477608">
                <a:tc>
                  <a:txBody>
                    <a:bodyPr/>
                    <a:lstStyle/>
                    <a:p>
                      <a:r>
                        <a:rPr lang="en-CA" sz="1100" dirty="0"/>
                        <a:t>% identifying</a:t>
                      </a:r>
                      <a:r>
                        <a:rPr lang="en-CA" sz="1100" baseline="0" dirty="0"/>
                        <a:t> as “highly agile”*</a:t>
                      </a:r>
                      <a:endParaRPr lang="en-CA" sz="1100" dirty="0"/>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CA" sz="2400" dirty="0"/>
                        <a:t>23%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CA" sz="2400" dirty="0"/>
                        <a:t>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CA" sz="2400" b="1" dirty="0">
                          <a:solidFill>
                            <a:schemeClr val="accent2"/>
                          </a:solidFill>
                        </a:rPr>
                        <a:t>-18</a:t>
                      </a: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tx1"/>
                    </a:solidFill>
                  </a:tcPr>
                </a:tc>
                <a:extLst>
                  <a:ext uri="{0D108BD9-81ED-4DB2-BD59-A6C34878D82A}">
                    <a16:rowId xmlns="" xmlns:a16="http://schemas.microsoft.com/office/drawing/2014/main" val="10001"/>
                  </a:ext>
                </a:extLst>
              </a:tr>
            </a:tbl>
          </a:graphicData>
        </a:graphic>
      </p:graphicFrame>
      <p:sp>
        <p:nvSpPr>
          <p:cNvPr id="15" name="TextBox 14"/>
          <p:cNvSpPr txBox="1"/>
          <p:nvPr/>
        </p:nvSpPr>
        <p:spPr>
          <a:xfrm>
            <a:off x="258288" y="5813766"/>
            <a:ext cx="4133671" cy="615553"/>
          </a:xfrm>
          <a:prstGeom prst="rect">
            <a:avLst/>
          </a:prstGeom>
        </p:spPr>
        <p:txBody>
          <a:bodyPr wrap="square" rtlCol="0">
            <a:spAutoFit/>
          </a:bodyPr>
          <a:lstStyle/>
          <a:p>
            <a:r>
              <a:rPr lang="en-US" sz="1200" i="1" dirty="0" smtClean="0"/>
              <a:t>*</a:t>
            </a:r>
            <a:r>
              <a:rPr lang="en-US" sz="1100" i="1" dirty="0" smtClean="0"/>
              <a:t>Note: In these quotes “agile” and “agility” refer to the ability “to respond successfully to change” and not the project management methodology. </a:t>
            </a:r>
            <a:endParaRPr lang="en-US" sz="1100" i="1" dirty="0"/>
          </a:p>
        </p:txBody>
      </p:sp>
      <p:graphicFrame>
        <p:nvGraphicFramePr>
          <p:cNvPr id="16" name="Table 15"/>
          <p:cNvGraphicFramePr>
            <a:graphicFrameLocks noGrp="1"/>
          </p:cNvGraphicFramePr>
          <p:nvPr>
            <p:extLst>
              <p:ext uri="{D42A27DB-BD31-4B8C-83A1-F6EECF244321}">
                <p14:modId xmlns:p14="http://schemas.microsoft.com/office/powerpoint/2010/main" val="2173884221"/>
              </p:ext>
            </p:extLst>
          </p:nvPr>
        </p:nvGraphicFramePr>
        <p:xfrm>
          <a:off x="5025539" y="3172845"/>
          <a:ext cx="3833444" cy="1143000"/>
        </p:xfrm>
        <a:graphic>
          <a:graphicData uri="http://schemas.openxmlformats.org/drawingml/2006/table">
            <a:tbl>
              <a:tblPr firstRow="1" bandRow="1">
                <a:tableStyleId>{F2DE63D5-997A-4646-A377-4702673A728D}</a:tableStyleId>
              </a:tblPr>
              <a:tblGrid>
                <a:gridCol w="1345221">
                  <a:extLst>
                    <a:ext uri="{9D8B030D-6E8A-4147-A177-3AD203B41FA5}">
                      <a16:colId xmlns="" xmlns:a16="http://schemas.microsoft.com/office/drawing/2014/main" val="20000"/>
                    </a:ext>
                  </a:extLst>
                </a:gridCol>
                <a:gridCol w="810435">
                  <a:extLst>
                    <a:ext uri="{9D8B030D-6E8A-4147-A177-3AD203B41FA5}">
                      <a16:colId xmlns="" xmlns:a16="http://schemas.microsoft.com/office/drawing/2014/main" val="20001"/>
                    </a:ext>
                  </a:extLst>
                </a:gridCol>
                <a:gridCol w="810435">
                  <a:extLst>
                    <a:ext uri="{9D8B030D-6E8A-4147-A177-3AD203B41FA5}">
                      <a16:colId xmlns="" xmlns:a16="http://schemas.microsoft.com/office/drawing/2014/main" val="20002"/>
                    </a:ext>
                  </a:extLst>
                </a:gridCol>
                <a:gridCol w="867353">
                  <a:extLst>
                    <a:ext uri="{9D8B030D-6E8A-4147-A177-3AD203B41FA5}">
                      <a16:colId xmlns="" xmlns:a16="http://schemas.microsoft.com/office/drawing/2014/main" val="20003"/>
                    </a:ext>
                  </a:extLst>
                </a:gridCol>
              </a:tblGrid>
              <a:tr h="477608">
                <a:tc>
                  <a:txBody>
                    <a:bodyPr/>
                    <a:lstStyle/>
                    <a:p>
                      <a:endParaRPr lang="en-CA" sz="1200" dirty="0"/>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CA" sz="1000" dirty="0">
                          <a:solidFill>
                            <a:schemeClr val="bg1"/>
                          </a:solidFill>
                        </a:rPr>
                        <a:t>Higher agility*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CA" sz="1000" dirty="0">
                          <a:solidFill>
                            <a:schemeClr val="bg1"/>
                          </a:solidFill>
                        </a:rPr>
                        <a:t>Lower agility*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CA" sz="1000" dirty="0">
                          <a:solidFill>
                            <a:schemeClr val="bg1"/>
                          </a:solidFill>
                        </a:rPr>
                        <a:t>Success Sacrificed w/o PPM</a:t>
                      </a:r>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477608">
                <a:tc>
                  <a:txBody>
                    <a:bodyPr/>
                    <a:lstStyle/>
                    <a:p>
                      <a:r>
                        <a:rPr lang="en-CA" sz="1100" dirty="0"/>
                        <a:t>% reporting successful strategic initiatives</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CA" sz="2400" dirty="0"/>
                        <a:t>69%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CA" sz="2400" dirty="0"/>
                        <a:t>45%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CA" sz="2400" b="1" dirty="0">
                          <a:solidFill>
                            <a:schemeClr val="accent2"/>
                          </a:solidFill>
                        </a:rPr>
                        <a:t>-24</a:t>
                      </a: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tx1"/>
                    </a:solidFill>
                  </a:tcPr>
                </a:tc>
                <a:extLst>
                  <a:ext uri="{0D108BD9-81ED-4DB2-BD59-A6C34878D82A}">
                    <a16:rowId xmlns="" xmlns:a16="http://schemas.microsoft.com/office/drawing/2014/main" val="10001"/>
                  </a:ext>
                </a:extLst>
              </a:tr>
            </a:tbl>
          </a:graphicData>
        </a:graphic>
      </p:graphicFrame>
      <p:sp>
        <p:nvSpPr>
          <p:cNvPr id="17" name="TextBox 16"/>
          <p:cNvSpPr txBox="1"/>
          <p:nvPr/>
        </p:nvSpPr>
        <p:spPr>
          <a:xfrm>
            <a:off x="5995257" y="1599133"/>
            <a:ext cx="1894007" cy="307777"/>
          </a:xfrm>
          <a:prstGeom prst="rect">
            <a:avLst/>
          </a:prstGeom>
        </p:spPr>
        <p:txBody>
          <a:bodyPr wrap="square" rtlCol="0">
            <a:spAutoFit/>
          </a:bodyPr>
          <a:lstStyle/>
          <a:p>
            <a:r>
              <a:rPr lang="en-US" sz="1400" b="1" dirty="0" smtClean="0"/>
              <a:t>Don’t miss the boat.</a:t>
            </a:r>
            <a:endParaRPr lang="en-US" sz="1400" b="1" dirty="0"/>
          </a:p>
        </p:txBody>
      </p:sp>
      <p:sp>
        <p:nvSpPr>
          <p:cNvPr id="18" name="TextBox 17"/>
          <p:cNvSpPr txBox="1"/>
          <p:nvPr/>
        </p:nvSpPr>
        <p:spPr>
          <a:xfrm>
            <a:off x="1524000" y="1599133"/>
            <a:ext cx="1508612" cy="307777"/>
          </a:xfrm>
          <a:prstGeom prst="rect">
            <a:avLst/>
          </a:prstGeom>
        </p:spPr>
        <p:txBody>
          <a:bodyPr wrap="square" rtlCol="0">
            <a:spAutoFit/>
          </a:bodyPr>
          <a:lstStyle/>
          <a:p>
            <a:r>
              <a:rPr lang="en-US" sz="1400" b="1" dirty="0" smtClean="0"/>
              <a:t>Stop the leaks.</a:t>
            </a:r>
            <a:endParaRPr lang="en-US" sz="1400" b="1" dirty="0"/>
          </a:p>
        </p:txBody>
      </p:sp>
      <p:pic>
        <p:nvPicPr>
          <p:cNvPr id="22" name="Picture 100"/>
          <p:cNvPicPr>
            <a:picLocks noChangeAspect="1"/>
          </p:cNvPicPr>
          <p:nvPr/>
        </p:nvPicPr>
        <p:blipFill>
          <a:blip r:embed="rId4"/>
          <a:stretch>
            <a:fillRect/>
          </a:stretch>
        </p:blipFill>
        <p:spPr>
          <a:xfrm>
            <a:off x="285018" y="1952884"/>
            <a:ext cx="455961" cy="416312"/>
          </a:xfrm>
          <a:prstGeom prst="rect">
            <a:avLst/>
          </a:prstGeom>
          <a:noFill/>
        </p:spPr>
      </p:pic>
      <p:pic>
        <p:nvPicPr>
          <p:cNvPr id="23" name="Picture 101"/>
          <p:cNvPicPr>
            <a:picLocks noChangeAspect="1"/>
          </p:cNvPicPr>
          <p:nvPr/>
        </p:nvPicPr>
        <p:blipFill>
          <a:blip r:embed="rId5"/>
          <a:stretch>
            <a:fillRect/>
          </a:stretch>
        </p:blipFill>
        <p:spPr>
          <a:xfrm>
            <a:off x="4230321" y="2645146"/>
            <a:ext cx="455475" cy="373593"/>
          </a:xfrm>
          <a:prstGeom prst="rect">
            <a:avLst/>
          </a:prstGeom>
          <a:noFill/>
        </p:spPr>
      </p:pic>
      <p:pic>
        <p:nvPicPr>
          <p:cNvPr id="25" name="Picture 102"/>
          <p:cNvPicPr>
            <a:picLocks noChangeAspect="1"/>
          </p:cNvPicPr>
          <p:nvPr/>
        </p:nvPicPr>
        <p:blipFill>
          <a:blip r:embed="rId6"/>
          <a:stretch>
            <a:fillRect/>
          </a:stretch>
        </p:blipFill>
        <p:spPr>
          <a:xfrm>
            <a:off x="5025539" y="4547163"/>
            <a:ext cx="292633" cy="219475"/>
          </a:xfrm>
          <a:prstGeom prst="rect">
            <a:avLst/>
          </a:prstGeom>
        </p:spPr>
      </p:pic>
      <p:pic>
        <p:nvPicPr>
          <p:cNvPr id="26" name="Picture 103"/>
          <p:cNvPicPr>
            <a:picLocks noChangeAspect="1"/>
          </p:cNvPicPr>
          <p:nvPr/>
        </p:nvPicPr>
        <p:blipFill>
          <a:blip r:embed="rId7"/>
          <a:stretch>
            <a:fillRect/>
          </a:stretch>
        </p:blipFill>
        <p:spPr>
          <a:xfrm>
            <a:off x="6467012" y="5599340"/>
            <a:ext cx="274344" cy="286537"/>
          </a:xfrm>
          <a:prstGeom prst="rect">
            <a:avLst/>
          </a:prstGeom>
        </p:spPr>
      </p:pic>
      <p:sp>
        <p:nvSpPr>
          <p:cNvPr id="19" name="TextBox 18"/>
          <p:cNvSpPr txBox="1"/>
          <p:nvPr/>
        </p:nvSpPr>
        <p:spPr>
          <a:xfrm>
            <a:off x="230575" y="3521721"/>
            <a:ext cx="2094549" cy="1707108"/>
          </a:xfrm>
          <a:prstGeom prst="rect">
            <a:avLst/>
          </a:prstGeom>
          <a:solidFill>
            <a:srgbClr val="19190F"/>
          </a:solidFill>
          <a:ln>
            <a:noFill/>
          </a:ln>
          <a:effectLst/>
        </p:spPr>
        <p:txBody>
          <a:bodyPr wrap="square" rtlCol="0">
            <a:noAutofit/>
          </a:bodyPr>
          <a:lstStyle/>
          <a:p>
            <a:pPr algn="ctr"/>
            <a:endParaRPr lang="en-US" b="1" i="1" dirty="0">
              <a:solidFill>
                <a:schemeClr val="bg1"/>
              </a:solidFill>
            </a:endParaRPr>
          </a:p>
        </p:txBody>
      </p:sp>
      <p:sp>
        <p:nvSpPr>
          <p:cNvPr id="24" name="TextBox 23"/>
          <p:cNvSpPr txBox="1"/>
          <p:nvPr/>
        </p:nvSpPr>
        <p:spPr>
          <a:xfrm>
            <a:off x="230575" y="5036972"/>
            <a:ext cx="2148991" cy="621956"/>
          </a:xfrm>
          <a:prstGeom prst="rect">
            <a:avLst/>
          </a:prstGeom>
          <a:solidFill>
            <a:srgbClr val="070704"/>
          </a:solidFill>
          <a:effectLst/>
        </p:spPr>
        <p:txBody>
          <a:bodyPr wrap="square" rtlCol="0">
            <a:noAutofit/>
          </a:bodyPr>
          <a:lstStyle/>
          <a:p>
            <a:pPr algn="ctr"/>
            <a:endParaRPr lang="en-US" b="1" i="1" dirty="0">
              <a:solidFill>
                <a:schemeClr val="bg1"/>
              </a:solidFill>
            </a:endParaRPr>
          </a:p>
        </p:txBody>
      </p:sp>
      <p:cxnSp>
        <p:nvCxnSpPr>
          <p:cNvPr id="6" name="Curved Connector 5"/>
          <p:cNvCxnSpPr/>
          <p:nvPr/>
        </p:nvCxnSpPr>
        <p:spPr>
          <a:xfrm rot="10800000">
            <a:off x="230579" y="4998872"/>
            <a:ext cx="1123768" cy="1"/>
          </a:xfrm>
          <a:prstGeom prst="curvedConnector3">
            <a:avLst>
              <a:gd name="adj1" fmla="val 50000"/>
            </a:avLst>
          </a:prstGeom>
          <a:ln w="19050">
            <a:solidFill>
              <a:srgbClr val="A6A962"/>
            </a:solidFill>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0800000">
            <a:off x="1099406" y="5004484"/>
            <a:ext cx="1280160" cy="1"/>
          </a:xfrm>
          <a:prstGeom prst="curvedConnector3">
            <a:avLst>
              <a:gd name="adj1" fmla="val 50000"/>
            </a:avLst>
          </a:prstGeom>
          <a:ln w="19050">
            <a:solidFill>
              <a:srgbClr val="A6A96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6184" y="3558087"/>
            <a:ext cx="2317476" cy="1892826"/>
          </a:xfrm>
          <a:prstGeom prst="rect">
            <a:avLst/>
          </a:prstGeom>
        </p:spPr>
        <p:txBody>
          <a:bodyPr wrap="square">
            <a:spAutoFit/>
          </a:bodyPr>
          <a:lstStyle/>
          <a:p>
            <a:pPr lvl="0"/>
            <a:r>
              <a:rPr lang="en-US" sz="1300" b="1" dirty="0" smtClean="0">
                <a:solidFill>
                  <a:schemeClr val="bg1"/>
                </a:solidFill>
              </a:rPr>
              <a:t>Earning a net positive ROI on projects is difficult enough. </a:t>
            </a:r>
          </a:p>
          <a:p>
            <a:pPr lvl="0"/>
            <a:endParaRPr lang="en-US" sz="1300" b="1" dirty="0" smtClean="0">
              <a:solidFill>
                <a:schemeClr val="bg1"/>
              </a:solidFill>
            </a:endParaRPr>
          </a:p>
          <a:p>
            <a:pPr lvl="0"/>
            <a:r>
              <a:rPr lang="en-US" sz="1300" b="1" dirty="0" smtClean="0">
                <a:solidFill>
                  <a:schemeClr val="bg1"/>
                </a:solidFill>
              </a:rPr>
              <a:t>Don’t find yourself fighting against rising losses that can be mitigated through improved portfolio management. </a:t>
            </a:r>
            <a:endParaRPr lang="en-US" sz="1300" b="1" dirty="0">
              <a:solidFill>
                <a:schemeClr val="bg1"/>
              </a:solidFill>
            </a:endParaRPr>
          </a:p>
        </p:txBody>
      </p:sp>
    </p:spTree>
    <p:extLst>
      <p:ext uri="{BB962C8B-B14F-4D97-AF65-F5344CB8AC3E}">
        <p14:creationId xmlns:p14="http://schemas.microsoft.com/office/powerpoint/2010/main" val="236489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Investing in improved portfolio organization and management can yield net benefits</a:t>
            </a:r>
            <a:endParaRPr lang="en-US" dirty="0"/>
          </a:p>
        </p:txBody>
      </p:sp>
      <p:sp>
        <p:nvSpPr>
          <p:cNvPr id="17" name="Rectangle 8"/>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15"/>
          <p:cNvSpPr>
            <a:spLocks noChangeArrowheads="1"/>
          </p:cNvSpPr>
          <p:nvPr/>
        </p:nvSpPr>
        <p:spPr bwMode="auto">
          <a:xfrm>
            <a:off x="152400" y="240268"/>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 name="Group 3"/>
          <p:cNvGrpSpPr/>
          <p:nvPr/>
        </p:nvGrpSpPr>
        <p:grpSpPr>
          <a:xfrm>
            <a:off x="6022974" y="2493208"/>
            <a:ext cx="2854325" cy="3219312"/>
            <a:chOff x="5869460" y="1614016"/>
            <a:chExt cx="2854325" cy="3219312"/>
          </a:xfrm>
        </p:grpSpPr>
        <p:grpSp>
          <p:nvGrpSpPr>
            <p:cNvPr id="10" name="Group 9"/>
            <p:cNvGrpSpPr/>
            <p:nvPr/>
          </p:nvGrpSpPr>
          <p:grpSpPr>
            <a:xfrm>
              <a:off x="5951839" y="2429102"/>
              <a:ext cx="2696082" cy="900001"/>
              <a:chOff x="-683611" y="1045123"/>
              <a:chExt cx="2696706" cy="900727"/>
            </a:xfrm>
          </p:grpSpPr>
          <p:sp>
            <p:nvSpPr>
              <p:cNvPr id="11" name="Rectangle 10"/>
              <p:cNvSpPr/>
              <p:nvPr/>
            </p:nvSpPr>
            <p:spPr>
              <a:xfrm>
                <a:off x="32636" y="1135196"/>
                <a:ext cx="1980459" cy="720581"/>
              </a:xfrm>
              <a:prstGeom prst="rect">
                <a:avLst/>
              </a:prstGeom>
              <a:solidFill>
                <a:srgbClr val="FFFFFF"/>
              </a:solidFill>
              <a:ln w="25400" cap="flat" cmpd="sng" algn="ctr">
                <a:noFill/>
                <a:prstDash val="solid"/>
              </a:ln>
              <a:effectLst>
                <a:outerShdw blurRad="12700" dist="12700" dir="2700000" algn="tl" rotWithShape="0">
                  <a:prstClr val="black">
                    <a:alpha val="15000"/>
                  </a:prstClr>
                </a:outerShdw>
              </a:effectLst>
            </p:spPr>
            <p:txBody>
              <a:bodyPr lIns="396000" rtlCol="0" anchor="ctr"/>
              <a:lstStyle/>
              <a:p>
                <a:pPr marL="0" marR="0">
                  <a:spcBef>
                    <a:spcPts val="0"/>
                  </a:spcBef>
                  <a:spcAft>
                    <a:spcPts val="0"/>
                  </a:spcAft>
                </a:pPr>
                <a:r>
                  <a:rPr lang="en-CA" sz="1600" dirty="0">
                    <a:solidFill>
                      <a:srgbClr val="1B2F47"/>
                    </a:solidFill>
                    <a:effectLst/>
                    <a:ea typeface="Roboto" panose="02000000000000000000" pitchFamily="2" charset="0"/>
                    <a:cs typeface="Times New Roman" panose="02020603050405020304" pitchFamily="18" charset="0"/>
                  </a:rPr>
                  <a:t>reported an </a:t>
                </a:r>
                <a:r>
                  <a:rPr lang="en-CA" sz="1600" b="1" dirty="0">
                    <a:solidFill>
                      <a:schemeClr val="accent2"/>
                    </a:solidFill>
                    <a:effectLst/>
                    <a:ea typeface="Roboto" panose="02000000000000000000" pitchFamily="2" charset="0"/>
                    <a:cs typeface="Times New Roman" panose="02020603050405020304" pitchFamily="18" charset="0"/>
                  </a:rPr>
                  <a:t>ROI of 10% or more</a:t>
                </a:r>
                <a:endParaRPr lang="en-CA" sz="1600" dirty="0">
                  <a:solidFill>
                    <a:schemeClr val="accent2"/>
                  </a:solidFill>
                  <a:effectLst/>
                  <a:ea typeface="Times New Roman" panose="02020603050405020304" pitchFamily="18" charset="0"/>
                </a:endParaRPr>
              </a:p>
            </p:txBody>
          </p:sp>
          <p:sp>
            <p:nvSpPr>
              <p:cNvPr id="12" name="Oval 11"/>
              <p:cNvSpPr>
                <a:spLocks noChangeAspect="1"/>
              </p:cNvSpPr>
              <p:nvPr/>
            </p:nvSpPr>
            <p:spPr>
              <a:xfrm>
                <a:off x="-683611" y="1045123"/>
                <a:ext cx="900730" cy="900727"/>
              </a:xfrm>
              <a:prstGeom prst="ellipse">
                <a:avLst/>
              </a:prstGeom>
              <a:solidFill>
                <a:schemeClr val="accent1"/>
              </a:solidFill>
              <a:ln w="38100" cap="flat" cmpd="sng" algn="ctr">
                <a:noFill/>
                <a:prstDash val="solid"/>
              </a:ln>
              <a:effectLst>
                <a:outerShdw dist="12700" dir="2700000" algn="tl" rotWithShape="0">
                  <a:prstClr val="black">
                    <a:alpha val="14000"/>
                  </a:prstClr>
                </a:outerShdw>
              </a:effectLst>
            </p:spPr>
            <p:txBody>
              <a:bodyPr lIns="0" rIns="0" rtlCol="0" anchor="ctr"/>
              <a:lstStyle/>
              <a:p>
                <a:pPr marL="0" marR="0" algn="ctr">
                  <a:spcBef>
                    <a:spcPts val="0"/>
                  </a:spcBef>
                  <a:spcAft>
                    <a:spcPts val="0"/>
                  </a:spcAft>
                </a:pPr>
                <a:r>
                  <a:rPr lang="en-CA" sz="2400" b="1" dirty="0">
                    <a:solidFill>
                      <a:srgbClr val="FFFFFF"/>
                    </a:solidFill>
                    <a:effectLst/>
                    <a:ea typeface="Roboto" panose="02000000000000000000" pitchFamily="2" charset="0"/>
                    <a:cs typeface="Times New Roman" panose="02020603050405020304" pitchFamily="18" charset="0"/>
                  </a:rPr>
                  <a:t>63%</a:t>
                </a:r>
                <a:endParaRPr lang="en-CA" sz="1600" dirty="0">
                  <a:effectLst/>
                  <a:ea typeface="Times New Roman" panose="02020603050405020304" pitchFamily="18" charset="0"/>
                </a:endParaRPr>
              </a:p>
            </p:txBody>
          </p:sp>
        </p:grpSp>
        <p:grpSp>
          <p:nvGrpSpPr>
            <p:cNvPr id="13" name="Group 12"/>
            <p:cNvGrpSpPr/>
            <p:nvPr/>
          </p:nvGrpSpPr>
          <p:grpSpPr>
            <a:xfrm>
              <a:off x="5948581" y="3503577"/>
              <a:ext cx="2696082" cy="900000"/>
              <a:chOff x="-683613" y="2103401"/>
              <a:chExt cx="2696708" cy="900727"/>
            </a:xfrm>
          </p:grpSpPr>
          <p:sp>
            <p:nvSpPr>
              <p:cNvPr id="14" name="Rectangle 13"/>
              <p:cNvSpPr/>
              <p:nvPr/>
            </p:nvSpPr>
            <p:spPr>
              <a:xfrm>
                <a:off x="32635" y="2193474"/>
                <a:ext cx="1980460" cy="720582"/>
              </a:xfrm>
              <a:prstGeom prst="rect">
                <a:avLst/>
              </a:prstGeom>
              <a:solidFill>
                <a:srgbClr val="FFFFFF"/>
              </a:solidFill>
              <a:ln w="25400" cap="flat" cmpd="sng" algn="ctr">
                <a:noFill/>
                <a:prstDash val="solid"/>
              </a:ln>
              <a:effectLst>
                <a:outerShdw blurRad="12700" dist="12700" dir="2700000" algn="tl" rotWithShape="0">
                  <a:prstClr val="black">
                    <a:alpha val="15000"/>
                  </a:prstClr>
                </a:outerShdw>
              </a:effectLst>
            </p:spPr>
            <p:txBody>
              <a:bodyPr lIns="396000" rtlCol="0" anchor="ctr"/>
              <a:lstStyle/>
              <a:p>
                <a:pPr marL="0" marR="0">
                  <a:spcBef>
                    <a:spcPts val="0"/>
                  </a:spcBef>
                  <a:spcAft>
                    <a:spcPts val="0"/>
                  </a:spcAft>
                </a:pPr>
                <a:r>
                  <a:rPr lang="en-CA" sz="1600" b="1" dirty="0">
                    <a:solidFill>
                      <a:schemeClr val="accent2"/>
                    </a:solidFill>
                    <a:effectLst/>
                    <a:ea typeface="Roboto" panose="02000000000000000000" pitchFamily="2" charset="0"/>
                    <a:cs typeface="Times New Roman" panose="02020603050405020304" pitchFamily="18" charset="0"/>
                  </a:rPr>
                  <a:t>ROI</a:t>
                </a:r>
                <a:r>
                  <a:rPr lang="en-CA" sz="1600" b="1" dirty="0">
                    <a:solidFill>
                      <a:srgbClr val="1B2F47"/>
                    </a:solidFill>
                    <a:effectLst/>
                    <a:ea typeface="Roboto" panose="02000000000000000000" pitchFamily="2" charset="0"/>
                    <a:cs typeface="Times New Roman" panose="02020603050405020304" pitchFamily="18" charset="0"/>
                  </a:rPr>
                  <a:t> </a:t>
                </a:r>
                <a:r>
                  <a:rPr lang="en-CA" sz="1600" dirty="0">
                    <a:solidFill>
                      <a:srgbClr val="1B2F47"/>
                    </a:solidFill>
                    <a:effectLst/>
                    <a:ea typeface="Roboto" panose="02000000000000000000" pitchFamily="2" charset="0"/>
                    <a:cs typeface="Times New Roman" panose="02020603050405020304" pitchFamily="18" charset="0"/>
                  </a:rPr>
                  <a:t>was </a:t>
                </a:r>
                <a:r>
                  <a:rPr lang="en-CA" sz="1600" b="1" dirty="0">
                    <a:solidFill>
                      <a:schemeClr val="accent2"/>
                    </a:solidFill>
                    <a:effectLst/>
                    <a:ea typeface="Roboto" panose="02000000000000000000" pitchFamily="2" charset="0"/>
                    <a:cs typeface="Times New Roman" panose="02020603050405020304" pitchFamily="18" charset="0"/>
                  </a:rPr>
                  <a:t>reported by 10%</a:t>
                </a:r>
                <a:endParaRPr lang="en-CA" sz="1600" b="1" dirty="0">
                  <a:solidFill>
                    <a:schemeClr val="accent2"/>
                  </a:solidFill>
                  <a:effectLst/>
                  <a:ea typeface="Times New Roman" panose="02020603050405020304" pitchFamily="18" charset="0"/>
                </a:endParaRPr>
              </a:p>
            </p:txBody>
          </p:sp>
          <p:sp>
            <p:nvSpPr>
              <p:cNvPr id="15" name="Oval 14"/>
              <p:cNvSpPr>
                <a:spLocks noChangeAspect="1"/>
              </p:cNvSpPr>
              <p:nvPr/>
            </p:nvSpPr>
            <p:spPr>
              <a:xfrm>
                <a:off x="-683613" y="2103401"/>
                <a:ext cx="900730" cy="900727"/>
              </a:xfrm>
              <a:prstGeom prst="ellipse">
                <a:avLst/>
              </a:prstGeom>
              <a:solidFill>
                <a:schemeClr val="accent1"/>
              </a:solidFill>
              <a:ln w="38100" cap="flat" cmpd="sng" algn="ctr">
                <a:noFill/>
                <a:prstDash val="solid"/>
              </a:ln>
              <a:effectLst>
                <a:outerShdw dist="12700" dir="2700000" algn="tl" rotWithShape="0">
                  <a:prstClr val="black">
                    <a:alpha val="14000"/>
                  </a:prstClr>
                </a:outerShdw>
              </a:effectLst>
            </p:spPr>
            <p:txBody>
              <a:bodyPr lIns="0" rIns="0" rtlCol="0" anchor="ctr"/>
              <a:lstStyle/>
              <a:p>
                <a:pPr marL="0" marR="0" algn="ctr">
                  <a:spcBef>
                    <a:spcPts val="0"/>
                  </a:spcBef>
                  <a:spcAft>
                    <a:spcPts val="0"/>
                  </a:spcAft>
                </a:pPr>
                <a:r>
                  <a:rPr lang="en-CA" sz="2400" b="1" dirty="0">
                    <a:solidFill>
                      <a:srgbClr val="FFFFFF"/>
                    </a:solidFill>
                    <a:effectLst/>
                    <a:ea typeface="Roboto" panose="02000000000000000000" pitchFamily="2" charset="0"/>
                    <a:cs typeface="Times New Roman" panose="02020603050405020304" pitchFamily="18" charset="0"/>
                  </a:rPr>
                  <a:t>50%</a:t>
                </a:r>
                <a:endParaRPr lang="en-CA" sz="1600" dirty="0">
                  <a:effectLst/>
                  <a:ea typeface="Times New Roman" panose="02020603050405020304" pitchFamily="18" charset="0"/>
                </a:endParaRPr>
              </a:p>
            </p:txBody>
          </p:sp>
        </p:grpSp>
        <p:sp>
          <p:nvSpPr>
            <p:cNvPr id="16" name="TextBox 10"/>
            <p:cNvSpPr txBox="1">
              <a:spLocks noChangeArrowheads="1"/>
            </p:cNvSpPr>
            <p:nvPr/>
          </p:nvSpPr>
          <p:spPr bwMode="auto">
            <a:xfrm>
              <a:off x="5869460" y="1614016"/>
              <a:ext cx="2854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ea typeface="+mn-ea" charset="0"/>
                  <a:cs typeface="+mn-cs" charset="0"/>
                </a:rPr>
                <a:t>Out of those organizations that tracked the benefits of maturing their PPM processes: </a:t>
              </a:r>
              <a:endParaRPr kumimoji="0" lang="en-US" altLang="en-US" b="0" i="0" u="none" strike="noStrike" cap="none" normalizeH="0" baseline="0" dirty="0">
                <a:ln>
                  <a:noFill/>
                </a:ln>
                <a:solidFill>
                  <a:schemeClr val="tx1"/>
                </a:solidFill>
                <a:effectLst/>
              </a:endParaRPr>
            </a:p>
          </p:txBody>
        </p:sp>
        <p:sp>
          <p:nvSpPr>
            <p:cNvPr id="20" name="Rectangle 19"/>
            <p:cNvSpPr/>
            <p:nvPr/>
          </p:nvSpPr>
          <p:spPr>
            <a:xfrm>
              <a:off x="5869460" y="4402441"/>
              <a:ext cx="2854325" cy="430887"/>
            </a:xfrm>
            <a:prstGeom prst="rect">
              <a:avLst/>
            </a:prstGeom>
          </p:spPr>
          <p:txBody>
            <a:bodyPr wrap="square">
              <a:spAutoFit/>
            </a:bodyPr>
            <a:lstStyle/>
            <a:p>
              <a:r>
                <a:rPr lang="en-CA" sz="1050" dirty="0" smtClean="0">
                  <a:ea typeface="Calibri" panose="020F0502020204030204" pitchFamily="34" charset="0"/>
                  <a:cs typeface="Times New Roman" panose="02020603050405020304" pitchFamily="18" charset="0"/>
                </a:rPr>
                <a:t>Source: PM </a:t>
              </a:r>
              <a:r>
                <a:rPr lang="en-CA" sz="1050" dirty="0">
                  <a:ea typeface="Calibri" panose="020F0502020204030204" pitchFamily="34" charset="0"/>
                  <a:cs typeface="Times New Roman" panose="02020603050405020304" pitchFamily="18" charset="0"/>
                </a:rPr>
                <a:t>Solutions, “The State of Project Portfolio Management (PPM): 2013.”</a:t>
              </a:r>
              <a:endParaRPr lang="en-CA" sz="1600" dirty="0"/>
            </a:p>
          </p:txBody>
        </p:sp>
      </p:grpSp>
      <p:sp>
        <p:nvSpPr>
          <p:cNvPr id="22" name="TextBox 21"/>
          <p:cNvSpPr txBox="1"/>
          <p:nvPr/>
        </p:nvSpPr>
        <p:spPr>
          <a:xfrm>
            <a:off x="0" y="1124239"/>
            <a:ext cx="9144000" cy="749556"/>
          </a:xfrm>
          <a:prstGeom prst="rect">
            <a:avLst/>
          </a:prstGeom>
          <a:solidFill>
            <a:schemeClr val="bg1">
              <a:lumMod val="95000"/>
            </a:schemeClr>
          </a:solidFill>
        </p:spPr>
        <p:txBody>
          <a:bodyPr wrap="square" rtlCol="0" anchor="ctr">
            <a:noAutofit/>
          </a:bodyPr>
          <a:lstStyle/>
          <a:p>
            <a:pPr marL="173038"/>
            <a:r>
              <a:rPr lang="en-US" sz="1600" b="1" dirty="0" smtClean="0"/>
              <a:t>Organizations identified as “portfolio management leaders” in a PMI survey are far more likely to report positively in the following areas:</a:t>
            </a:r>
            <a:endParaRPr lang="en-US" sz="1600" b="1" dirty="0"/>
          </a:p>
        </p:txBody>
      </p:sp>
      <p:graphicFrame>
        <p:nvGraphicFramePr>
          <p:cNvPr id="23" name="Table 22"/>
          <p:cNvGraphicFramePr>
            <a:graphicFrameLocks noGrp="1"/>
          </p:cNvGraphicFramePr>
          <p:nvPr>
            <p:extLst>
              <p:ext uri="{D42A27DB-BD31-4B8C-83A1-F6EECF244321}">
                <p14:modId xmlns:p14="http://schemas.microsoft.com/office/powerpoint/2010/main" val="4228788749"/>
              </p:ext>
            </p:extLst>
          </p:nvPr>
        </p:nvGraphicFramePr>
        <p:xfrm>
          <a:off x="257174" y="1949843"/>
          <a:ext cx="5284645" cy="4096754"/>
        </p:xfrm>
        <a:graphic>
          <a:graphicData uri="http://schemas.openxmlformats.org/drawingml/2006/table">
            <a:tbl>
              <a:tblPr firstRow="1" bandRow="1">
                <a:tableStyleId>{F2DE63D5-997A-4646-A377-4702673A728D}</a:tableStyleId>
              </a:tblPr>
              <a:tblGrid>
                <a:gridCol w="1765590">
                  <a:extLst>
                    <a:ext uri="{9D8B030D-6E8A-4147-A177-3AD203B41FA5}">
                      <a16:colId xmlns="" xmlns:a16="http://schemas.microsoft.com/office/drawing/2014/main" val="20000"/>
                    </a:ext>
                  </a:extLst>
                </a:gridCol>
                <a:gridCol w="1148699">
                  <a:extLst>
                    <a:ext uri="{9D8B030D-6E8A-4147-A177-3AD203B41FA5}">
                      <a16:colId xmlns="" xmlns:a16="http://schemas.microsoft.com/office/drawing/2014/main" val="20001"/>
                    </a:ext>
                  </a:extLst>
                </a:gridCol>
                <a:gridCol w="854509">
                  <a:extLst>
                    <a:ext uri="{9D8B030D-6E8A-4147-A177-3AD203B41FA5}">
                      <a16:colId xmlns="" xmlns:a16="http://schemas.microsoft.com/office/drawing/2014/main" val="20002"/>
                    </a:ext>
                  </a:extLst>
                </a:gridCol>
                <a:gridCol w="1515847">
                  <a:extLst>
                    <a:ext uri="{9D8B030D-6E8A-4147-A177-3AD203B41FA5}">
                      <a16:colId xmlns="" xmlns:a16="http://schemas.microsoft.com/office/drawing/2014/main" val="20003"/>
                    </a:ext>
                  </a:extLst>
                </a:gridCol>
              </a:tblGrid>
              <a:tr h="813637">
                <a:tc>
                  <a:txBody>
                    <a:bodyPr/>
                    <a:lstStyle/>
                    <a:p>
                      <a:pPr algn="ctr"/>
                      <a:r>
                        <a:rPr lang="en-CA" sz="1200" dirty="0"/>
                        <a:t>Senior Management Satisfaction</a:t>
                      </a:r>
                      <a:r>
                        <a:rPr lang="en-CA" sz="1200" baseline="0" dirty="0"/>
                        <a:t> </a:t>
                      </a:r>
                      <a:r>
                        <a:rPr lang="en-CA" sz="1200" dirty="0"/>
                        <a:t>Reported</a:t>
                      </a:r>
                    </a:p>
                  </a:txBody>
                  <a:tcPr anchor="ctr">
                    <a:solidFill>
                      <a:schemeClr val="accent1"/>
                    </a:solidFill>
                  </a:tcPr>
                </a:tc>
                <a:tc>
                  <a:txBody>
                    <a:bodyPr/>
                    <a:lstStyle/>
                    <a:p>
                      <a:pPr algn="ctr"/>
                      <a:r>
                        <a:rPr lang="en-CA" sz="1200" dirty="0"/>
                        <a:t>“Portfolio</a:t>
                      </a:r>
                      <a:r>
                        <a:rPr lang="en-CA" sz="1200" baseline="0" dirty="0"/>
                        <a:t> Management Leaders”</a:t>
                      </a:r>
                      <a:endParaRPr lang="en-CA" sz="1200" dirty="0"/>
                    </a:p>
                  </a:txBody>
                  <a:tcPr anchor="ctr">
                    <a:solidFill>
                      <a:schemeClr val="accent1"/>
                    </a:solidFill>
                  </a:tcPr>
                </a:tc>
                <a:tc>
                  <a:txBody>
                    <a:bodyPr/>
                    <a:lstStyle/>
                    <a:p>
                      <a:pPr algn="ctr"/>
                      <a:r>
                        <a:rPr lang="en-CA" sz="1200" dirty="0"/>
                        <a:t>“Others”</a:t>
                      </a:r>
                    </a:p>
                  </a:txBody>
                  <a:tcPr anchor="ctr">
                    <a:solidFill>
                      <a:schemeClr val="accent1"/>
                    </a:solidFill>
                  </a:tcPr>
                </a:tc>
                <a:tc>
                  <a:txBody>
                    <a:bodyPr/>
                    <a:lstStyle/>
                    <a:p>
                      <a:pPr algn="ctr"/>
                      <a:r>
                        <a:rPr lang="en-CA" sz="1200" dirty="0"/>
                        <a:t>Net</a:t>
                      </a:r>
                      <a:r>
                        <a:rPr lang="en-CA" sz="1200" baseline="0" dirty="0"/>
                        <a:t> Benefit for Portfolio Leaders</a:t>
                      </a:r>
                      <a:endParaRPr lang="en-CA" sz="1200" dirty="0"/>
                    </a:p>
                  </a:txBody>
                  <a:tcPr anchor="ctr">
                    <a:solidFill>
                      <a:schemeClr val="accent1"/>
                    </a:solidFill>
                  </a:tcPr>
                </a:tc>
                <a:extLst>
                  <a:ext uri="{0D108BD9-81ED-4DB2-BD59-A6C34878D82A}">
                    <a16:rowId xmlns="" xmlns:a16="http://schemas.microsoft.com/office/drawing/2014/main" val="10000"/>
                  </a:ext>
                </a:extLst>
              </a:tr>
              <a:tr h="476709">
                <a:tc>
                  <a:txBody>
                    <a:bodyPr/>
                    <a:lstStyle/>
                    <a:p>
                      <a:r>
                        <a:rPr lang="en-CA" sz="1200" b="1" dirty="0"/>
                        <a:t>ROI from strategic initiatives</a:t>
                      </a:r>
                    </a:p>
                  </a:txBody>
                  <a:tcPr anchor="ctr">
                    <a:solidFill>
                      <a:schemeClr val="bg1"/>
                    </a:solidFill>
                  </a:tcPr>
                </a:tc>
                <a:tc>
                  <a:txBody>
                    <a:bodyPr/>
                    <a:lstStyle/>
                    <a:p>
                      <a:pPr algn="ctr"/>
                      <a:r>
                        <a:rPr lang="en-CA" sz="1200" dirty="0"/>
                        <a:t>30%</a:t>
                      </a:r>
                    </a:p>
                  </a:txBody>
                  <a:tcPr anchor="ctr">
                    <a:solidFill>
                      <a:schemeClr val="bg1"/>
                    </a:solidFill>
                  </a:tcPr>
                </a:tc>
                <a:tc>
                  <a:txBody>
                    <a:bodyPr/>
                    <a:lstStyle/>
                    <a:p>
                      <a:pPr algn="ctr"/>
                      <a:r>
                        <a:rPr lang="en-CA" sz="1200" dirty="0"/>
                        <a:t>7%</a:t>
                      </a:r>
                    </a:p>
                  </a:txBody>
                  <a:tcPr anchor="ctr">
                    <a:solidFill>
                      <a:schemeClr val="bg1"/>
                    </a:solidFill>
                  </a:tcPr>
                </a:tc>
                <a:tc>
                  <a:txBody>
                    <a:bodyPr/>
                    <a:lstStyle/>
                    <a:p>
                      <a:pPr algn="ctr"/>
                      <a:r>
                        <a:rPr lang="en-CA" sz="2400" b="1" dirty="0">
                          <a:solidFill>
                            <a:schemeClr val="accent1"/>
                          </a:solidFill>
                        </a:rPr>
                        <a:t>+23%</a:t>
                      </a:r>
                    </a:p>
                  </a:txBody>
                  <a:tcPr anchor="ctr">
                    <a:solidFill>
                      <a:schemeClr val="bg1"/>
                    </a:solidFill>
                  </a:tcPr>
                </a:tc>
                <a:extLst>
                  <a:ext uri="{0D108BD9-81ED-4DB2-BD59-A6C34878D82A}">
                    <a16:rowId xmlns="" xmlns:a16="http://schemas.microsoft.com/office/drawing/2014/main" val="10001"/>
                  </a:ext>
                </a:extLst>
              </a:tr>
              <a:tr h="701602">
                <a:tc>
                  <a:txBody>
                    <a:bodyPr/>
                    <a:lstStyle/>
                    <a:p>
                      <a:r>
                        <a:rPr lang="en-CA" sz="1200" b="1" dirty="0"/>
                        <a:t>Quality of decision making</a:t>
                      </a:r>
                    </a:p>
                  </a:txBody>
                  <a:tcPr anchor="ctr">
                    <a:solidFill>
                      <a:schemeClr val="bg1"/>
                    </a:solidFill>
                  </a:tcPr>
                </a:tc>
                <a:tc>
                  <a:txBody>
                    <a:bodyPr/>
                    <a:lstStyle/>
                    <a:p>
                      <a:pPr algn="ctr"/>
                      <a:r>
                        <a:rPr lang="en-CA" sz="1200" dirty="0"/>
                        <a:t>32%</a:t>
                      </a:r>
                    </a:p>
                  </a:txBody>
                  <a:tcPr anchor="ctr">
                    <a:solidFill>
                      <a:schemeClr val="bg1"/>
                    </a:solidFill>
                  </a:tcPr>
                </a:tc>
                <a:tc>
                  <a:txBody>
                    <a:bodyPr/>
                    <a:lstStyle/>
                    <a:p>
                      <a:pPr algn="ctr"/>
                      <a:r>
                        <a:rPr lang="en-CA" sz="1200" dirty="0"/>
                        <a:t>7%</a:t>
                      </a:r>
                    </a:p>
                  </a:txBody>
                  <a:tcPr anchor="ctr">
                    <a:solidFill>
                      <a:schemeClr val="bg1"/>
                    </a:solidFill>
                  </a:tcPr>
                </a:tc>
                <a:tc>
                  <a:txBody>
                    <a:bodyPr/>
                    <a:lstStyle/>
                    <a:p>
                      <a:pPr algn="ctr"/>
                      <a:r>
                        <a:rPr lang="en-CA" sz="2400" b="1" dirty="0">
                          <a:solidFill>
                            <a:schemeClr val="accent1"/>
                          </a:solidFill>
                        </a:rPr>
                        <a:t>+25%</a:t>
                      </a:r>
                    </a:p>
                  </a:txBody>
                  <a:tcPr anchor="ctr">
                    <a:solidFill>
                      <a:schemeClr val="bg1"/>
                    </a:solidFill>
                  </a:tcPr>
                </a:tc>
                <a:extLst>
                  <a:ext uri="{0D108BD9-81ED-4DB2-BD59-A6C34878D82A}">
                    <a16:rowId xmlns="" xmlns:a16="http://schemas.microsoft.com/office/drawing/2014/main" val="10002"/>
                  </a:ext>
                </a:extLst>
              </a:tr>
              <a:tr h="701602">
                <a:tc>
                  <a:txBody>
                    <a:bodyPr/>
                    <a:lstStyle/>
                    <a:p>
                      <a:r>
                        <a:rPr lang="en-CA" sz="1200" b="1" dirty="0"/>
                        <a:t>Speed of implementation</a:t>
                      </a:r>
                    </a:p>
                  </a:txBody>
                  <a:tcPr anchor="ctr">
                    <a:solidFill>
                      <a:schemeClr val="bg1"/>
                    </a:solidFill>
                  </a:tcPr>
                </a:tc>
                <a:tc>
                  <a:txBody>
                    <a:bodyPr/>
                    <a:lstStyle/>
                    <a:p>
                      <a:pPr algn="ctr"/>
                      <a:r>
                        <a:rPr lang="en-CA" sz="1200" dirty="0"/>
                        <a:t>35%</a:t>
                      </a:r>
                    </a:p>
                  </a:txBody>
                  <a:tcPr anchor="ctr">
                    <a:solidFill>
                      <a:schemeClr val="bg1"/>
                    </a:solidFill>
                  </a:tcPr>
                </a:tc>
                <a:tc>
                  <a:txBody>
                    <a:bodyPr/>
                    <a:lstStyle/>
                    <a:p>
                      <a:pPr algn="ctr"/>
                      <a:r>
                        <a:rPr lang="en-CA" sz="1200" dirty="0"/>
                        <a:t>8%</a:t>
                      </a:r>
                    </a:p>
                  </a:txBody>
                  <a:tcPr anchor="ctr">
                    <a:solidFill>
                      <a:schemeClr val="bg1"/>
                    </a:solidFill>
                  </a:tcPr>
                </a:tc>
                <a:tc>
                  <a:txBody>
                    <a:bodyPr/>
                    <a:lstStyle/>
                    <a:p>
                      <a:pPr algn="ctr"/>
                      <a:r>
                        <a:rPr lang="en-CA" sz="2400" b="1" dirty="0">
                          <a:solidFill>
                            <a:schemeClr val="accent1"/>
                          </a:solidFill>
                        </a:rPr>
                        <a:t>+27%</a:t>
                      </a:r>
                    </a:p>
                  </a:txBody>
                  <a:tcPr anchor="ctr">
                    <a:solidFill>
                      <a:schemeClr val="bg1"/>
                    </a:solidFill>
                  </a:tcPr>
                </a:tc>
                <a:extLst>
                  <a:ext uri="{0D108BD9-81ED-4DB2-BD59-A6C34878D82A}">
                    <a16:rowId xmlns="" xmlns:a16="http://schemas.microsoft.com/office/drawing/2014/main" val="10003"/>
                  </a:ext>
                </a:extLst>
              </a:tr>
              <a:tr h="701602">
                <a:tc>
                  <a:txBody>
                    <a:bodyPr/>
                    <a:lstStyle/>
                    <a:p>
                      <a:r>
                        <a:rPr lang="en-CA" sz="1200" b="1" dirty="0"/>
                        <a:t>Strategic agility</a:t>
                      </a:r>
                    </a:p>
                  </a:txBody>
                  <a:tcPr anchor="ctr">
                    <a:solidFill>
                      <a:schemeClr val="bg1"/>
                    </a:solidFill>
                  </a:tcPr>
                </a:tc>
                <a:tc>
                  <a:txBody>
                    <a:bodyPr/>
                    <a:lstStyle/>
                    <a:p>
                      <a:pPr algn="ctr"/>
                      <a:r>
                        <a:rPr lang="en-CA" sz="1200" dirty="0"/>
                        <a:t>26%</a:t>
                      </a:r>
                    </a:p>
                  </a:txBody>
                  <a:tcPr anchor="ctr">
                    <a:solidFill>
                      <a:schemeClr val="bg1"/>
                    </a:solidFill>
                  </a:tcPr>
                </a:tc>
                <a:tc>
                  <a:txBody>
                    <a:bodyPr/>
                    <a:lstStyle/>
                    <a:p>
                      <a:pPr algn="ctr"/>
                      <a:r>
                        <a:rPr lang="en-CA" sz="1200" dirty="0"/>
                        <a:t>6%</a:t>
                      </a:r>
                    </a:p>
                  </a:txBody>
                  <a:tcPr anchor="ctr">
                    <a:solidFill>
                      <a:schemeClr val="bg1"/>
                    </a:solidFill>
                  </a:tcPr>
                </a:tc>
                <a:tc>
                  <a:txBody>
                    <a:bodyPr/>
                    <a:lstStyle/>
                    <a:p>
                      <a:pPr algn="ctr"/>
                      <a:r>
                        <a:rPr lang="en-CA" sz="2400" b="1" dirty="0">
                          <a:solidFill>
                            <a:schemeClr val="accent1"/>
                          </a:solidFill>
                        </a:rPr>
                        <a:t>+20%</a:t>
                      </a:r>
                    </a:p>
                  </a:txBody>
                  <a:tcPr anchor="ctr">
                    <a:solidFill>
                      <a:schemeClr val="bg1"/>
                    </a:solidFill>
                  </a:tcPr>
                </a:tc>
                <a:extLst>
                  <a:ext uri="{0D108BD9-81ED-4DB2-BD59-A6C34878D82A}">
                    <a16:rowId xmlns="" xmlns:a16="http://schemas.microsoft.com/office/drawing/2014/main" val="10004"/>
                  </a:ext>
                </a:extLst>
              </a:tr>
              <a:tr h="701602">
                <a:tc>
                  <a:txBody>
                    <a:bodyPr/>
                    <a:lstStyle/>
                    <a:p>
                      <a:r>
                        <a:rPr lang="en-CA" sz="1200" b="1" dirty="0"/>
                        <a:t>Strategic</a:t>
                      </a:r>
                      <a:r>
                        <a:rPr lang="en-CA" sz="1200" b="1" baseline="0" dirty="0"/>
                        <a:t> adaptability </a:t>
                      </a:r>
                      <a:endParaRPr lang="en-CA" sz="1200" b="1" dirty="0"/>
                    </a:p>
                  </a:txBody>
                  <a:tcPr anchor="ctr">
                    <a:solidFill>
                      <a:schemeClr val="bg1"/>
                    </a:solidFill>
                  </a:tcPr>
                </a:tc>
                <a:tc>
                  <a:txBody>
                    <a:bodyPr/>
                    <a:lstStyle/>
                    <a:p>
                      <a:pPr algn="ctr"/>
                      <a:r>
                        <a:rPr lang="en-CA" sz="1200" dirty="0"/>
                        <a:t>38%</a:t>
                      </a:r>
                    </a:p>
                  </a:txBody>
                  <a:tcPr anchor="ctr">
                    <a:solidFill>
                      <a:schemeClr val="bg1"/>
                    </a:solidFill>
                  </a:tcPr>
                </a:tc>
                <a:tc>
                  <a:txBody>
                    <a:bodyPr/>
                    <a:lstStyle/>
                    <a:p>
                      <a:pPr algn="ctr"/>
                      <a:r>
                        <a:rPr lang="en-CA" sz="1200" dirty="0"/>
                        <a:t>6%</a:t>
                      </a:r>
                    </a:p>
                  </a:txBody>
                  <a:tcPr anchor="ctr">
                    <a:solidFill>
                      <a:schemeClr val="bg1"/>
                    </a:solidFill>
                  </a:tcPr>
                </a:tc>
                <a:tc>
                  <a:txBody>
                    <a:bodyPr/>
                    <a:lstStyle/>
                    <a:p>
                      <a:pPr algn="ctr"/>
                      <a:r>
                        <a:rPr lang="en-CA" sz="2400" b="1" dirty="0">
                          <a:solidFill>
                            <a:schemeClr val="accent1"/>
                          </a:solidFill>
                        </a:rPr>
                        <a:t>+32%</a:t>
                      </a:r>
                    </a:p>
                  </a:txBody>
                  <a:tcPr anchor="ctr">
                    <a:solidFill>
                      <a:schemeClr val="bg1"/>
                    </a:solidFill>
                  </a:tcPr>
                </a:tc>
                <a:extLst>
                  <a:ext uri="{0D108BD9-81ED-4DB2-BD59-A6C34878D82A}">
                    <a16:rowId xmlns="" xmlns:a16="http://schemas.microsoft.com/office/drawing/2014/main" val="10005"/>
                  </a:ext>
                </a:extLst>
              </a:tr>
            </a:tbl>
          </a:graphicData>
        </a:graphic>
      </p:graphicFrame>
      <p:sp>
        <p:nvSpPr>
          <p:cNvPr id="3" name="Rectangle 2"/>
          <p:cNvSpPr/>
          <p:nvPr/>
        </p:nvSpPr>
        <p:spPr>
          <a:xfrm>
            <a:off x="2035731" y="6046597"/>
            <a:ext cx="3506088" cy="246221"/>
          </a:xfrm>
          <a:prstGeom prst="rect">
            <a:avLst/>
          </a:prstGeom>
        </p:spPr>
        <p:txBody>
          <a:bodyPr wrap="square">
            <a:spAutoFit/>
          </a:bodyPr>
          <a:lstStyle/>
          <a:p>
            <a:pPr lvl="0" algn="r"/>
            <a:r>
              <a:rPr lang="en-US" sz="1000" dirty="0" smtClean="0">
                <a:solidFill>
                  <a:srgbClr val="333333"/>
                </a:solidFill>
              </a:rPr>
              <a:t>(PMI, </a:t>
            </a:r>
            <a:r>
              <a:rPr lang="en-US" sz="1000" i="1" dirty="0" smtClean="0">
                <a:solidFill>
                  <a:srgbClr val="333333"/>
                </a:solidFill>
              </a:rPr>
              <a:t>Implementing Project Portfolio,</a:t>
            </a:r>
            <a:r>
              <a:rPr lang="en-US" sz="1000" dirty="0" smtClean="0">
                <a:solidFill>
                  <a:srgbClr val="333333"/>
                </a:solidFill>
              </a:rPr>
              <a:t> 2015, p. 10)</a:t>
            </a:r>
            <a:endParaRPr lang="en-US" sz="1000" dirty="0">
              <a:solidFill>
                <a:srgbClr val="333333"/>
              </a:solidFill>
            </a:endParaRPr>
          </a:p>
        </p:txBody>
      </p:sp>
    </p:spTree>
    <p:extLst>
      <p:ext uri="{BB962C8B-B14F-4D97-AF65-F5344CB8AC3E}">
        <p14:creationId xmlns:p14="http://schemas.microsoft.com/office/powerpoint/2010/main" val="540592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organization throughout the portfolio lifecycle</a:t>
            </a:r>
            <a:endParaRPr lang="en-US" dirty="0"/>
          </a:p>
        </p:txBody>
      </p:sp>
      <p:grpSp>
        <p:nvGrpSpPr>
          <p:cNvPr id="3" name="Group 2"/>
          <p:cNvGrpSpPr/>
          <p:nvPr/>
        </p:nvGrpSpPr>
        <p:grpSpPr>
          <a:xfrm>
            <a:off x="3974772" y="1324644"/>
            <a:ext cx="4902527" cy="4983100"/>
            <a:chOff x="2120736" y="937449"/>
            <a:chExt cx="4902527" cy="4983100"/>
          </a:xfrm>
        </p:grpSpPr>
        <p:grpSp>
          <p:nvGrpSpPr>
            <p:cNvPr id="4" name="Group 3"/>
            <p:cNvGrpSpPr/>
            <p:nvPr/>
          </p:nvGrpSpPr>
          <p:grpSpPr>
            <a:xfrm>
              <a:off x="2120736" y="937449"/>
              <a:ext cx="4902527" cy="4983100"/>
              <a:chOff x="2120736" y="937449"/>
              <a:chExt cx="4902527" cy="4983100"/>
            </a:xfrm>
          </p:grpSpPr>
          <p:sp>
            <p:nvSpPr>
              <p:cNvPr id="10" name="Freeform 9"/>
              <p:cNvSpPr/>
              <p:nvPr/>
            </p:nvSpPr>
            <p:spPr>
              <a:xfrm>
                <a:off x="3900463" y="937449"/>
                <a:ext cx="1343073" cy="872997"/>
              </a:xfrm>
              <a:custGeom>
                <a:avLst/>
                <a:gdLst>
                  <a:gd name="connsiteX0" fmla="*/ 0 w 1343073"/>
                  <a:gd name="connsiteY0" fmla="*/ 145502 h 872997"/>
                  <a:gd name="connsiteX1" fmla="*/ 145502 w 1343073"/>
                  <a:gd name="connsiteY1" fmla="*/ 0 h 872997"/>
                  <a:gd name="connsiteX2" fmla="*/ 1197571 w 1343073"/>
                  <a:gd name="connsiteY2" fmla="*/ 0 h 872997"/>
                  <a:gd name="connsiteX3" fmla="*/ 1343073 w 1343073"/>
                  <a:gd name="connsiteY3" fmla="*/ 145502 h 872997"/>
                  <a:gd name="connsiteX4" fmla="*/ 1343073 w 1343073"/>
                  <a:gd name="connsiteY4" fmla="*/ 727495 h 872997"/>
                  <a:gd name="connsiteX5" fmla="*/ 1197571 w 1343073"/>
                  <a:gd name="connsiteY5" fmla="*/ 872997 h 872997"/>
                  <a:gd name="connsiteX6" fmla="*/ 145502 w 1343073"/>
                  <a:gd name="connsiteY6" fmla="*/ 872997 h 872997"/>
                  <a:gd name="connsiteX7" fmla="*/ 0 w 1343073"/>
                  <a:gd name="connsiteY7" fmla="*/ 727495 h 872997"/>
                  <a:gd name="connsiteX8" fmla="*/ 0 w 1343073"/>
                  <a:gd name="connsiteY8" fmla="*/ 145502 h 8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73" h="872997">
                    <a:moveTo>
                      <a:pt x="0" y="145502"/>
                    </a:moveTo>
                    <a:cubicBezTo>
                      <a:pt x="0" y="65143"/>
                      <a:pt x="65143" y="0"/>
                      <a:pt x="145502" y="0"/>
                    </a:cubicBezTo>
                    <a:lnTo>
                      <a:pt x="1197571" y="0"/>
                    </a:lnTo>
                    <a:cubicBezTo>
                      <a:pt x="1277930" y="0"/>
                      <a:pt x="1343073" y="65143"/>
                      <a:pt x="1343073" y="145502"/>
                    </a:cubicBezTo>
                    <a:lnTo>
                      <a:pt x="1343073" y="727495"/>
                    </a:lnTo>
                    <a:cubicBezTo>
                      <a:pt x="1343073" y="807854"/>
                      <a:pt x="1277930" y="872997"/>
                      <a:pt x="1197571" y="872997"/>
                    </a:cubicBezTo>
                    <a:lnTo>
                      <a:pt x="145502" y="872997"/>
                    </a:lnTo>
                    <a:cubicBezTo>
                      <a:pt x="65143" y="872997"/>
                      <a:pt x="0" y="807854"/>
                      <a:pt x="0" y="727495"/>
                    </a:cubicBezTo>
                    <a:lnTo>
                      <a:pt x="0" y="145502"/>
                    </a:lnTo>
                    <a:close/>
                  </a:path>
                </a:pathLst>
              </a:custGeom>
              <a:solidFill>
                <a:schemeClr val="accent3"/>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336" tIns="88336" rIns="88336" bIns="8833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ea typeface="+mn-ea"/>
                    <a:cs typeface="+mn-cs"/>
                  </a:rPr>
                  <a:t>Represent Current Portfolio Mix</a:t>
                </a:r>
              </a:p>
            </p:txBody>
          </p:sp>
          <p:sp>
            <p:nvSpPr>
              <p:cNvPr id="11" name="Freeform 10"/>
              <p:cNvSpPr/>
              <p:nvPr/>
            </p:nvSpPr>
            <p:spPr>
              <a:xfrm>
                <a:off x="2516948" y="1373948"/>
                <a:ext cx="4110103" cy="4110103"/>
              </a:xfrm>
              <a:custGeom>
                <a:avLst/>
                <a:gdLst/>
                <a:ahLst/>
                <a:cxnLst/>
                <a:rect l="0" t="0" r="0" b="0"/>
                <a:pathLst>
                  <a:path>
                    <a:moveTo>
                      <a:pt x="2895184" y="179574"/>
                    </a:moveTo>
                    <a:arcTo wR="2055051" hR="2055051" stAng="17647820" swAng="922898"/>
                  </a:path>
                </a:pathLst>
              </a:custGeom>
              <a:noFill/>
              <a:ln w="38100" cap="flat" cmpd="sng" algn="ctr">
                <a:solidFill>
                  <a:schemeClr val="accent3"/>
                </a:solidFill>
                <a:prstDash val="solid"/>
                <a:miter lim="800000"/>
                <a:tailEnd type="arrow"/>
              </a:ln>
              <a:effectLst/>
            </p:spPr>
          </p:sp>
          <p:sp>
            <p:nvSpPr>
              <p:cNvPr id="12" name="Freeform 11"/>
              <p:cNvSpPr/>
              <p:nvPr/>
            </p:nvSpPr>
            <p:spPr>
              <a:xfrm>
                <a:off x="5680190" y="1964975"/>
                <a:ext cx="1343073" cy="872997"/>
              </a:xfrm>
              <a:custGeom>
                <a:avLst/>
                <a:gdLst>
                  <a:gd name="connsiteX0" fmla="*/ 0 w 1343073"/>
                  <a:gd name="connsiteY0" fmla="*/ 145502 h 872997"/>
                  <a:gd name="connsiteX1" fmla="*/ 145502 w 1343073"/>
                  <a:gd name="connsiteY1" fmla="*/ 0 h 872997"/>
                  <a:gd name="connsiteX2" fmla="*/ 1197571 w 1343073"/>
                  <a:gd name="connsiteY2" fmla="*/ 0 h 872997"/>
                  <a:gd name="connsiteX3" fmla="*/ 1343073 w 1343073"/>
                  <a:gd name="connsiteY3" fmla="*/ 145502 h 872997"/>
                  <a:gd name="connsiteX4" fmla="*/ 1343073 w 1343073"/>
                  <a:gd name="connsiteY4" fmla="*/ 727495 h 872997"/>
                  <a:gd name="connsiteX5" fmla="*/ 1197571 w 1343073"/>
                  <a:gd name="connsiteY5" fmla="*/ 872997 h 872997"/>
                  <a:gd name="connsiteX6" fmla="*/ 145502 w 1343073"/>
                  <a:gd name="connsiteY6" fmla="*/ 872997 h 872997"/>
                  <a:gd name="connsiteX7" fmla="*/ 0 w 1343073"/>
                  <a:gd name="connsiteY7" fmla="*/ 727495 h 872997"/>
                  <a:gd name="connsiteX8" fmla="*/ 0 w 1343073"/>
                  <a:gd name="connsiteY8" fmla="*/ 145502 h 8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73" h="872997">
                    <a:moveTo>
                      <a:pt x="0" y="145502"/>
                    </a:moveTo>
                    <a:cubicBezTo>
                      <a:pt x="0" y="65143"/>
                      <a:pt x="65143" y="0"/>
                      <a:pt x="145502" y="0"/>
                    </a:cubicBezTo>
                    <a:lnTo>
                      <a:pt x="1197571" y="0"/>
                    </a:lnTo>
                    <a:cubicBezTo>
                      <a:pt x="1277930" y="0"/>
                      <a:pt x="1343073" y="65143"/>
                      <a:pt x="1343073" y="145502"/>
                    </a:cubicBezTo>
                    <a:lnTo>
                      <a:pt x="1343073" y="727495"/>
                    </a:lnTo>
                    <a:cubicBezTo>
                      <a:pt x="1343073" y="807854"/>
                      <a:pt x="1277930" y="872997"/>
                      <a:pt x="1197571" y="872997"/>
                    </a:cubicBezTo>
                    <a:lnTo>
                      <a:pt x="145502" y="872997"/>
                    </a:lnTo>
                    <a:cubicBezTo>
                      <a:pt x="65143" y="872997"/>
                      <a:pt x="0" y="807854"/>
                      <a:pt x="0" y="727495"/>
                    </a:cubicBezTo>
                    <a:lnTo>
                      <a:pt x="0" y="145502"/>
                    </a:lnTo>
                    <a:close/>
                  </a:path>
                </a:pathLst>
              </a:custGeom>
              <a:solidFill>
                <a:schemeClr val="accent3"/>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336" tIns="88336" rIns="88336" bIns="8833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ea typeface="+mn-ea"/>
                    <a:cs typeface="+mn-cs"/>
                  </a:rPr>
                  <a:t>Assess Alignment and Viability of Current Portfolio Mix</a:t>
                </a:r>
              </a:p>
            </p:txBody>
          </p:sp>
          <p:sp>
            <p:nvSpPr>
              <p:cNvPr id="13" name="Freeform 12"/>
              <p:cNvSpPr/>
              <p:nvPr/>
            </p:nvSpPr>
            <p:spPr>
              <a:xfrm>
                <a:off x="2516948" y="1373948"/>
                <a:ext cx="4110103" cy="4110103"/>
              </a:xfrm>
              <a:custGeom>
                <a:avLst/>
                <a:gdLst/>
                <a:ahLst/>
                <a:cxnLst/>
                <a:rect l="0" t="0" r="0" b="0"/>
                <a:pathLst>
                  <a:path>
                    <a:moveTo>
                      <a:pt x="4078111" y="1693854"/>
                    </a:moveTo>
                    <a:arcTo wR="2055051" hR="2055051" stAng="20992625" swAng="1214750"/>
                  </a:path>
                </a:pathLst>
              </a:custGeom>
              <a:noFill/>
              <a:ln w="38100" cap="flat" cmpd="sng" algn="ctr">
                <a:solidFill>
                  <a:schemeClr val="accent3"/>
                </a:solidFill>
                <a:prstDash val="solid"/>
                <a:miter lim="800000"/>
                <a:tailEnd type="arrow"/>
              </a:ln>
              <a:effectLst/>
            </p:spPr>
          </p:sp>
          <p:sp>
            <p:nvSpPr>
              <p:cNvPr id="14" name="Freeform 13"/>
              <p:cNvSpPr/>
              <p:nvPr/>
            </p:nvSpPr>
            <p:spPr>
              <a:xfrm>
                <a:off x="5680190" y="4020026"/>
                <a:ext cx="1343073" cy="872997"/>
              </a:xfrm>
              <a:custGeom>
                <a:avLst/>
                <a:gdLst>
                  <a:gd name="connsiteX0" fmla="*/ 0 w 1343073"/>
                  <a:gd name="connsiteY0" fmla="*/ 145502 h 872997"/>
                  <a:gd name="connsiteX1" fmla="*/ 145502 w 1343073"/>
                  <a:gd name="connsiteY1" fmla="*/ 0 h 872997"/>
                  <a:gd name="connsiteX2" fmla="*/ 1197571 w 1343073"/>
                  <a:gd name="connsiteY2" fmla="*/ 0 h 872997"/>
                  <a:gd name="connsiteX3" fmla="*/ 1343073 w 1343073"/>
                  <a:gd name="connsiteY3" fmla="*/ 145502 h 872997"/>
                  <a:gd name="connsiteX4" fmla="*/ 1343073 w 1343073"/>
                  <a:gd name="connsiteY4" fmla="*/ 727495 h 872997"/>
                  <a:gd name="connsiteX5" fmla="*/ 1197571 w 1343073"/>
                  <a:gd name="connsiteY5" fmla="*/ 872997 h 872997"/>
                  <a:gd name="connsiteX6" fmla="*/ 145502 w 1343073"/>
                  <a:gd name="connsiteY6" fmla="*/ 872997 h 872997"/>
                  <a:gd name="connsiteX7" fmla="*/ 0 w 1343073"/>
                  <a:gd name="connsiteY7" fmla="*/ 727495 h 872997"/>
                  <a:gd name="connsiteX8" fmla="*/ 0 w 1343073"/>
                  <a:gd name="connsiteY8" fmla="*/ 145502 h 8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73" h="872997">
                    <a:moveTo>
                      <a:pt x="0" y="145502"/>
                    </a:moveTo>
                    <a:cubicBezTo>
                      <a:pt x="0" y="65143"/>
                      <a:pt x="65143" y="0"/>
                      <a:pt x="145502" y="0"/>
                    </a:cubicBezTo>
                    <a:lnTo>
                      <a:pt x="1197571" y="0"/>
                    </a:lnTo>
                    <a:cubicBezTo>
                      <a:pt x="1277930" y="0"/>
                      <a:pt x="1343073" y="65143"/>
                      <a:pt x="1343073" y="145502"/>
                    </a:cubicBezTo>
                    <a:lnTo>
                      <a:pt x="1343073" y="727495"/>
                    </a:lnTo>
                    <a:cubicBezTo>
                      <a:pt x="1343073" y="807854"/>
                      <a:pt x="1277930" y="872997"/>
                      <a:pt x="1197571" y="872997"/>
                    </a:cubicBezTo>
                    <a:lnTo>
                      <a:pt x="145502" y="872997"/>
                    </a:lnTo>
                    <a:cubicBezTo>
                      <a:pt x="65143" y="872997"/>
                      <a:pt x="0" y="807854"/>
                      <a:pt x="0" y="727495"/>
                    </a:cubicBezTo>
                    <a:lnTo>
                      <a:pt x="0" y="145502"/>
                    </a:lnTo>
                    <a:close/>
                  </a:path>
                </a:pathLst>
              </a:custGeom>
              <a:solidFill>
                <a:schemeClr val="accent3"/>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336" tIns="88336" rIns="88336" bIns="8833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ea typeface="+mn-ea"/>
                    <a:cs typeface="+mn-cs"/>
                  </a:rPr>
                  <a:t>Close and Terminate Projects/ Programs</a:t>
                </a:r>
              </a:p>
            </p:txBody>
          </p:sp>
          <p:sp>
            <p:nvSpPr>
              <p:cNvPr id="15" name="Freeform 14"/>
              <p:cNvSpPr/>
              <p:nvPr/>
            </p:nvSpPr>
            <p:spPr>
              <a:xfrm>
                <a:off x="2516948" y="1373948"/>
                <a:ext cx="4110103" cy="4110103"/>
              </a:xfrm>
              <a:custGeom>
                <a:avLst/>
                <a:gdLst/>
                <a:ahLst/>
                <a:cxnLst/>
                <a:rect l="0" t="0" r="0" b="0"/>
                <a:pathLst>
                  <a:path>
                    <a:moveTo>
                      <a:pt x="3362556" y="3640506"/>
                    </a:moveTo>
                    <a:arcTo wR="2055051" hR="2055051" stAng="3029282" swAng="922898"/>
                  </a:path>
                </a:pathLst>
              </a:custGeom>
              <a:noFill/>
              <a:ln w="38100" cap="flat" cmpd="sng" algn="ctr">
                <a:solidFill>
                  <a:schemeClr val="accent3"/>
                </a:solidFill>
                <a:prstDash val="solid"/>
                <a:miter lim="800000"/>
                <a:tailEnd type="arrow"/>
              </a:ln>
              <a:effectLst/>
            </p:spPr>
          </p:sp>
          <p:sp>
            <p:nvSpPr>
              <p:cNvPr id="16" name="Freeform 15"/>
              <p:cNvSpPr/>
              <p:nvPr/>
            </p:nvSpPr>
            <p:spPr>
              <a:xfrm>
                <a:off x="3900463" y="5047552"/>
                <a:ext cx="1343073" cy="872997"/>
              </a:xfrm>
              <a:custGeom>
                <a:avLst/>
                <a:gdLst>
                  <a:gd name="connsiteX0" fmla="*/ 0 w 1343073"/>
                  <a:gd name="connsiteY0" fmla="*/ 145502 h 872997"/>
                  <a:gd name="connsiteX1" fmla="*/ 145502 w 1343073"/>
                  <a:gd name="connsiteY1" fmla="*/ 0 h 872997"/>
                  <a:gd name="connsiteX2" fmla="*/ 1197571 w 1343073"/>
                  <a:gd name="connsiteY2" fmla="*/ 0 h 872997"/>
                  <a:gd name="connsiteX3" fmla="*/ 1343073 w 1343073"/>
                  <a:gd name="connsiteY3" fmla="*/ 145502 h 872997"/>
                  <a:gd name="connsiteX4" fmla="*/ 1343073 w 1343073"/>
                  <a:gd name="connsiteY4" fmla="*/ 727495 h 872997"/>
                  <a:gd name="connsiteX5" fmla="*/ 1197571 w 1343073"/>
                  <a:gd name="connsiteY5" fmla="*/ 872997 h 872997"/>
                  <a:gd name="connsiteX6" fmla="*/ 145502 w 1343073"/>
                  <a:gd name="connsiteY6" fmla="*/ 872997 h 872997"/>
                  <a:gd name="connsiteX7" fmla="*/ 0 w 1343073"/>
                  <a:gd name="connsiteY7" fmla="*/ 727495 h 872997"/>
                  <a:gd name="connsiteX8" fmla="*/ 0 w 1343073"/>
                  <a:gd name="connsiteY8" fmla="*/ 145502 h 8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73" h="872997">
                    <a:moveTo>
                      <a:pt x="0" y="145502"/>
                    </a:moveTo>
                    <a:cubicBezTo>
                      <a:pt x="0" y="65143"/>
                      <a:pt x="65143" y="0"/>
                      <a:pt x="145502" y="0"/>
                    </a:cubicBezTo>
                    <a:lnTo>
                      <a:pt x="1197571" y="0"/>
                    </a:lnTo>
                    <a:cubicBezTo>
                      <a:pt x="1277930" y="0"/>
                      <a:pt x="1343073" y="65143"/>
                      <a:pt x="1343073" y="145502"/>
                    </a:cubicBezTo>
                    <a:lnTo>
                      <a:pt x="1343073" y="727495"/>
                    </a:lnTo>
                    <a:cubicBezTo>
                      <a:pt x="1343073" y="807854"/>
                      <a:pt x="1277930" y="872997"/>
                      <a:pt x="1197571" y="872997"/>
                    </a:cubicBezTo>
                    <a:lnTo>
                      <a:pt x="145502" y="872997"/>
                    </a:lnTo>
                    <a:cubicBezTo>
                      <a:pt x="65143" y="872997"/>
                      <a:pt x="0" y="807854"/>
                      <a:pt x="0" y="727495"/>
                    </a:cubicBezTo>
                    <a:lnTo>
                      <a:pt x="0" y="145502"/>
                    </a:lnTo>
                    <a:close/>
                  </a:path>
                </a:pathLst>
              </a:custGeom>
              <a:solidFill>
                <a:schemeClr val="accent3"/>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336" tIns="88336" rIns="88336" bIns="8833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ea typeface="+mn-ea"/>
                    <a:cs typeface="+mn-cs"/>
                  </a:rPr>
                  <a:t>Assess Project/Program Benefits Achieved</a:t>
                </a:r>
              </a:p>
            </p:txBody>
          </p:sp>
          <p:sp>
            <p:nvSpPr>
              <p:cNvPr id="17" name="Freeform 16"/>
              <p:cNvSpPr/>
              <p:nvPr/>
            </p:nvSpPr>
            <p:spPr>
              <a:xfrm>
                <a:off x="2516948" y="1373948"/>
                <a:ext cx="4110103" cy="4110103"/>
              </a:xfrm>
              <a:custGeom>
                <a:avLst/>
                <a:gdLst/>
                <a:ahLst/>
                <a:cxnLst/>
                <a:rect l="0" t="0" r="0" b="0"/>
                <a:pathLst>
                  <a:path>
                    <a:moveTo>
                      <a:pt x="1214918" y="3930528"/>
                    </a:moveTo>
                    <a:arcTo wR="2055051" hR="2055051" stAng="6847820" swAng="922898"/>
                  </a:path>
                </a:pathLst>
              </a:custGeom>
              <a:noFill/>
              <a:ln w="38100" cap="flat" cmpd="sng" algn="ctr">
                <a:solidFill>
                  <a:schemeClr val="accent3"/>
                </a:solidFill>
                <a:prstDash val="solid"/>
                <a:miter lim="800000"/>
                <a:tailEnd type="arrow"/>
              </a:ln>
              <a:effectLst/>
            </p:spPr>
          </p:sp>
          <p:sp>
            <p:nvSpPr>
              <p:cNvPr id="18" name="Freeform 17"/>
              <p:cNvSpPr/>
              <p:nvPr/>
            </p:nvSpPr>
            <p:spPr>
              <a:xfrm>
                <a:off x="2120736" y="4020026"/>
                <a:ext cx="1343073" cy="872997"/>
              </a:xfrm>
              <a:custGeom>
                <a:avLst/>
                <a:gdLst>
                  <a:gd name="connsiteX0" fmla="*/ 0 w 1343073"/>
                  <a:gd name="connsiteY0" fmla="*/ 145502 h 872997"/>
                  <a:gd name="connsiteX1" fmla="*/ 145502 w 1343073"/>
                  <a:gd name="connsiteY1" fmla="*/ 0 h 872997"/>
                  <a:gd name="connsiteX2" fmla="*/ 1197571 w 1343073"/>
                  <a:gd name="connsiteY2" fmla="*/ 0 h 872997"/>
                  <a:gd name="connsiteX3" fmla="*/ 1343073 w 1343073"/>
                  <a:gd name="connsiteY3" fmla="*/ 145502 h 872997"/>
                  <a:gd name="connsiteX4" fmla="*/ 1343073 w 1343073"/>
                  <a:gd name="connsiteY4" fmla="*/ 727495 h 872997"/>
                  <a:gd name="connsiteX5" fmla="*/ 1197571 w 1343073"/>
                  <a:gd name="connsiteY5" fmla="*/ 872997 h 872997"/>
                  <a:gd name="connsiteX6" fmla="*/ 145502 w 1343073"/>
                  <a:gd name="connsiteY6" fmla="*/ 872997 h 872997"/>
                  <a:gd name="connsiteX7" fmla="*/ 0 w 1343073"/>
                  <a:gd name="connsiteY7" fmla="*/ 727495 h 872997"/>
                  <a:gd name="connsiteX8" fmla="*/ 0 w 1343073"/>
                  <a:gd name="connsiteY8" fmla="*/ 145502 h 8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73" h="872997">
                    <a:moveTo>
                      <a:pt x="0" y="145502"/>
                    </a:moveTo>
                    <a:cubicBezTo>
                      <a:pt x="0" y="65143"/>
                      <a:pt x="65143" y="0"/>
                      <a:pt x="145502" y="0"/>
                    </a:cubicBezTo>
                    <a:lnTo>
                      <a:pt x="1197571" y="0"/>
                    </a:lnTo>
                    <a:cubicBezTo>
                      <a:pt x="1277930" y="0"/>
                      <a:pt x="1343073" y="65143"/>
                      <a:pt x="1343073" y="145502"/>
                    </a:cubicBezTo>
                    <a:lnTo>
                      <a:pt x="1343073" y="727495"/>
                    </a:lnTo>
                    <a:cubicBezTo>
                      <a:pt x="1343073" y="807854"/>
                      <a:pt x="1277930" y="872997"/>
                      <a:pt x="1197571" y="872997"/>
                    </a:cubicBezTo>
                    <a:lnTo>
                      <a:pt x="145502" y="872997"/>
                    </a:lnTo>
                    <a:cubicBezTo>
                      <a:pt x="65143" y="872997"/>
                      <a:pt x="0" y="807854"/>
                      <a:pt x="0" y="727495"/>
                    </a:cubicBezTo>
                    <a:lnTo>
                      <a:pt x="0" y="145502"/>
                    </a:lnTo>
                    <a:close/>
                  </a:path>
                </a:pathLst>
              </a:custGeom>
              <a:solidFill>
                <a:schemeClr val="accent3"/>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336" tIns="88336" rIns="88336" bIns="8833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ea typeface="+mn-ea"/>
                    <a:cs typeface="+mn-cs"/>
                  </a:rPr>
                  <a:t>Accept New Projects/</a:t>
                </a:r>
                <a:r>
                  <a:rPr kumimoji="0" lang="en-CA" sz="1200" b="0" i="0" u="none" strike="noStrike" kern="0" cap="none" spc="0" normalizeH="0" noProof="0" dirty="0">
                    <a:ln>
                      <a:noFill/>
                    </a:ln>
                    <a:solidFill>
                      <a:sysClr val="windowText" lastClr="000000"/>
                    </a:solidFill>
                    <a:effectLst/>
                    <a:uLnTx/>
                    <a:uFillTx/>
                    <a:ea typeface="+mn-ea"/>
                    <a:cs typeface="+mn-cs"/>
                  </a:rPr>
                  <a:t> </a:t>
                </a:r>
                <a:r>
                  <a:rPr kumimoji="0" lang="en-CA" sz="1200" b="0" i="0" u="none" strike="noStrike" kern="0" cap="none" spc="0" normalizeH="0" baseline="0" noProof="0" dirty="0">
                    <a:ln>
                      <a:noFill/>
                    </a:ln>
                    <a:solidFill>
                      <a:sysClr val="windowText" lastClr="000000"/>
                    </a:solidFill>
                    <a:effectLst/>
                    <a:uLnTx/>
                    <a:uFillTx/>
                    <a:ea typeface="+mn-ea"/>
                    <a:cs typeface="+mn-cs"/>
                  </a:rPr>
                  <a:t>Programs</a:t>
                </a:r>
              </a:p>
            </p:txBody>
          </p:sp>
          <p:sp>
            <p:nvSpPr>
              <p:cNvPr id="19" name="Freeform 18"/>
              <p:cNvSpPr/>
              <p:nvPr/>
            </p:nvSpPr>
            <p:spPr>
              <a:xfrm>
                <a:off x="2516948" y="1373948"/>
                <a:ext cx="4110103" cy="4110103"/>
              </a:xfrm>
              <a:custGeom>
                <a:avLst/>
                <a:gdLst/>
                <a:ahLst/>
                <a:cxnLst/>
                <a:rect l="0" t="0" r="0" b="0"/>
                <a:pathLst>
                  <a:path>
                    <a:moveTo>
                      <a:pt x="31991" y="2416248"/>
                    </a:moveTo>
                    <a:arcTo wR="2055051" hR="2055051" stAng="10192625" swAng="1214750"/>
                  </a:path>
                </a:pathLst>
              </a:custGeom>
              <a:noFill/>
              <a:ln w="38100" cap="flat" cmpd="sng" algn="ctr">
                <a:solidFill>
                  <a:schemeClr val="accent3"/>
                </a:solidFill>
                <a:prstDash val="solid"/>
                <a:miter lim="800000"/>
                <a:tailEnd type="arrow"/>
              </a:ln>
              <a:effectLst/>
            </p:spPr>
          </p:sp>
          <p:sp>
            <p:nvSpPr>
              <p:cNvPr id="20" name="Freeform 19"/>
              <p:cNvSpPr/>
              <p:nvPr/>
            </p:nvSpPr>
            <p:spPr>
              <a:xfrm>
                <a:off x="2120736" y="1964975"/>
                <a:ext cx="1343073" cy="872997"/>
              </a:xfrm>
              <a:custGeom>
                <a:avLst/>
                <a:gdLst>
                  <a:gd name="connsiteX0" fmla="*/ 0 w 1343073"/>
                  <a:gd name="connsiteY0" fmla="*/ 145502 h 872997"/>
                  <a:gd name="connsiteX1" fmla="*/ 145502 w 1343073"/>
                  <a:gd name="connsiteY1" fmla="*/ 0 h 872997"/>
                  <a:gd name="connsiteX2" fmla="*/ 1197571 w 1343073"/>
                  <a:gd name="connsiteY2" fmla="*/ 0 h 872997"/>
                  <a:gd name="connsiteX3" fmla="*/ 1343073 w 1343073"/>
                  <a:gd name="connsiteY3" fmla="*/ 145502 h 872997"/>
                  <a:gd name="connsiteX4" fmla="*/ 1343073 w 1343073"/>
                  <a:gd name="connsiteY4" fmla="*/ 727495 h 872997"/>
                  <a:gd name="connsiteX5" fmla="*/ 1197571 w 1343073"/>
                  <a:gd name="connsiteY5" fmla="*/ 872997 h 872997"/>
                  <a:gd name="connsiteX6" fmla="*/ 145502 w 1343073"/>
                  <a:gd name="connsiteY6" fmla="*/ 872997 h 872997"/>
                  <a:gd name="connsiteX7" fmla="*/ 0 w 1343073"/>
                  <a:gd name="connsiteY7" fmla="*/ 727495 h 872997"/>
                  <a:gd name="connsiteX8" fmla="*/ 0 w 1343073"/>
                  <a:gd name="connsiteY8" fmla="*/ 145502 h 8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73" h="872997">
                    <a:moveTo>
                      <a:pt x="0" y="145502"/>
                    </a:moveTo>
                    <a:cubicBezTo>
                      <a:pt x="0" y="65143"/>
                      <a:pt x="65143" y="0"/>
                      <a:pt x="145502" y="0"/>
                    </a:cubicBezTo>
                    <a:lnTo>
                      <a:pt x="1197571" y="0"/>
                    </a:lnTo>
                    <a:cubicBezTo>
                      <a:pt x="1277930" y="0"/>
                      <a:pt x="1343073" y="65143"/>
                      <a:pt x="1343073" y="145502"/>
                    </a:cubicBezTo>
                    <a:lnTo>
                      <a:pt x="1343073" y="727495"/>
                    </a:lnTo>
                    <a:cubicBezTo>
                      <a:pt x="1343073" y="807854"/>
                      <a:pt x="1277930" y="872997"/>
                      <a:pt x="1197571" y="872997"/>
                    </a:cubicBezTo>
                    <a:lnTo>
                      <a:pt x="145502" y="872997"/>
                    </a:lnTo>
                    <a:cubicBezTo>
                      <a:pt x="65143" y="872997"/>
                      <a:pt x="0" y="807854"/>
                      <a:pt x="0" y="727495"/>
                    </a:cubicBezTo>
                    <a:lnTo>
                      <a:pt x="0" y="145502"/>
                    </a:lnTo>
                    <a:close/>
                  </a:path>
                </a:pathLst>
              </a:custGeom>
              <a:solidFill>
                <a:schemeClr val="accent3"/>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336" tIns="88336" rIns="88336" bIns="8833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200" b="0" i="0" u="none" strike="noStrike" kern="0" cap="none" spc="0" normalizeH="0" baseline="0" noProof="0" dirty="0" smtClean="0">
                    <a:ln>
                      <a:noFill/>
                    </a:ln>
                    <a:solidFill>
                      <a:sysClr val="windowText" lastClr="000000"/>
                    </a:solidFill>
                    <a:effectLst/>
                    <a:uLnTx/>
                    <a:uFillTx/>
                    <a:ea typeface="+mn-ea"/>
                    <a:cs typeface="+mn-cs"/>
                  </a:rPr>
                  <a:t>Reprioritize </a:t>
                </a:r>
                <a:r>
                  <a:rPr kumimoji="0" lang="en-CA" sz="1200" b="0" i="0" u="none" strike="noStrike" kern="0" cap="none" spc="0" normalizeH="0" baseline="0" noProof="0" dirty="0">
                    <a:ln>
                      <a:noFill/>
                    </a:ln>
                    <a:solidFill>
                      <a:sysClr val="windowText" lastClr="000000"/>
                    </a:solidFill>
                    <a:effectLst/>
                    <a:uLnTx/>
                    <a:uFillTx/>
                    <a:ea typeface="+mn-ea"/>
                    <a:cs typeface="+mn-cs"/>
                  </a:rPr>
                  <a:t>Projects/</a:t>
                </a:r>
                <a:r>
                  <a:rPr kumimoji="0" lang="en-CA" sz="1200" b="0" i="0" u="none" strike="noStrike" kern="0" cap="none" spc="0" normalizeH="0" noProof="0" dirty="0">
                    <a:ln>
                      <a:noFill/>
                    </a:ln>
                    <a:solidFill>
                      <a:sysClr val="windowText" lastClr="000000"/>
                    </a:solidFill>
                    <a:effectLst/>
                    <a:uLnTx/>
                    <a:uFillTx/>
                    <a:ea typeface="+mn-ea"/>
                    <a:cs typeface="+mn-cs"/>
                  </a:rPr>
                  <a:t> </a:t>
                </a:r>
                <a:r>
                  <a:rPr kumimoji="0" lang="en-CA" sz="1200" b="0" i="0" u="none" strike="noStrike" kern="0" cap="none" spc="0" normalizeH="0" baseline="0" noProof="0" dirty="0">
                    <a:ln>
                      <a:noFill/>
                    </a:ln>
                    <a:solidFill>
                      <a:sysClr val="windowText" lastClr="000000"/>
                    </a:solidFill>
                    <a:effectLst/>
                    <a:uLnTx/>
                    <a:uFillTx/>
                    <a:ea typeface="+mn-ea"/>
                    <a:cs typeface="+mn-cs"/>
                  </a:rPr>
                  <a:t>Programs</a:t>
                </a:r>
              </a:p>
            </p:txBody>
          </p:sp>
          <p:sp>
            <p:nvSpPr>
              <p:cNvPr id="21" name="Freeform 20"/>
              <p:cNvSpPr/>
              <p:nvPr/>
            </p:nvSpPr>
            <p:spPr>
              <a:xfrm>
                <a:off x="2516948" y="1373948"/>
                <a:ext cx="4110103" cy="4110103"/>
              </a:xfrm>
              <a:custGeom>
                <a:avLst/>
                <a:gdLst/>
                <a:ahLst/>
                <a:cxnLst/>
                <a:rect l="0" t="0" r="0" b="0"/>
                <a:pathLst>
                  <a:path>
                    <a:moveTo>
                      <a:pt x="747546" y="469596"/>
                    </a:moveTo>
                    <a:arcTo wR="2055051" hR="2055051" stAng="13829282" swAng="922898"/>
                  </a:path>
                </a:pathLst>
              </a:custGeom>
              <a:noFill/>
              <a:ln w="38100" cap="flat" cmpd="sng" algn="ctr">
                <a:solidFill>
                  <a:schemeClr val="accent3"/>
                </a:solidFill>
                <a:prstDash val="solid"/>
                <a:miter lim="800000"/>
                <a:tailEnd type="arrow"/>
              </a:ln>
              <a:effectLst/>
            </p:spPr>
          </p:sp>
        </p:grpSp>
        <p:cxnSp>
          <p:nvCxnSpPr>
            <p:cNvPr id="5" name="Straight Arrow Connector 4"/>
            <p:cNvCxnSpPr/>
            <p:nvPr/>
          </p:nvCxnSpPr>
          <p:spPr>
            <a:xfrm>
              <a:off x="4572000" y="1810447"/>
              <a:ext cx="0" cy="1080000"/>
            </a:xfrm>
            <a:prstGeom prst="straightConnector1">
              <a:avLst/>
            </a:prstGeom>
            <a:noFill/>
            <a:ln w="38100" cap="flat" cmpd="sng" algn="ctr">
              <a:solidFill>
                <a:schemeClr val="accent1"/>
              </a:solidFill>
              <a:prstDash val="solid"/>
              <a:miter lim="800000"/>
              <a:headEnd type="triangle"/>
              <a:tailEnd type="triangle"/>
            </a:ln>
            <a:effectLst/>
          </p:spPr>
        </p:cxnSp>
        <p:cxnSp>
          <p:nvCxnSpPr>
            <p:cNvPr id="6" name="Straight Arrow Connector 5"/>
            <p:cNvCxnSpPr/>
            <p:nvPr/>
          </p:nvCxnSpPr>
          <p:spPr>
            <a:xfrm flipH="1">
              <a:off x="3445659" y="2382691"/>
              <a:ext cx="2252682" cy="2092618"/>
            </a:xfrm>
            <a:prstGeom prst="straightConnector1">
              <a:avLst/>
            </a:prstGeom>
            <a:noFill/>
            <a:ln w="38100" cap="flat" cmpd="sng" algn="ctr">
              <a:solidFill>
                <a:schemeClr val="accent1"/>
              </a:solidFill>
              <a:prstDash val="solid"/>
              <a:miter lim="800000"/>
              <a:headEnd type="triangle"/>
              <a:tailEnd type="triangle"/>
            </a:ln>
            <a:effectLst/>
          </p:spPr>
        </p:cxnSp>
        <p:cxnSp>
          <p:nvCxnSpPr>
            <p:cNvPr id="7" name="Straight Arrow Connector 6"/>
            <p:cNvCxnSpPr/>
            <p:nvPr/>
          </p:nvCxnSpPr>
          <p:spPr>
            <a:xfrm flipH="1" flipV="1">
              <a:off x="3445659" y="2382691"/>
              <a:ext cx="2252682" cy="2092618"/>
            </a:xfrm>
            <a:prstGeom prst="straightConnector1">
              <a:avLst/>
            </a:prstGeom>
            <a:noFill/>
            <a:ln w="38100" cap="flat" cmpd="sng" algn="ctr">
              <a:solidFill>
                <a:schemeClr val="accent1"/>
              </a:solidFill>
              <a:prstDash val="solid"/>
              <a:miter lim="800000"/>
              <a:headEnd type="triangle"/>
              <a:tailEnd type="triangle"/>
            </a:ln>
            <a:effectLst/>
          </p:spPr>
        </p:cxnSp>
        <p:sp>
          <p:nvSpPr>
            <p:cNvPr id="8" name="Freeform 7"/>
            <p:cNvSpPr/>
            <p:nvPr/>
          </p:nvSpPr>
          <p:spPr>
            <a:xfrm>
              <a:off x="4032000" y="2889000"/>
              <a:ext cx="1211536" cy="1080000"/>
            </a:xfrm>
            <a:custGeom>
              <a:avLst/>
              <a:gdLst>
                <a:gd name="connsiteX0" fmla="*/ 0 w 1469342"/>
                <a:gd name="connsiteY0" fmla="*/ 159182 h 955072"/>
                <a:gd name="connsiteX1" fmla="*/ 159182 w 1469342"/>
                <a:gd name="connsiteY1" fmla="*/ 0 h 955072"/>
                <a:gd name="connsiteX2" fmla="*/ 1310160 w 1469342"/>
                <a:gd name="connsiteY2" fmla="*/ 0 h 955072"/>
                <a:gd name="connsiteX3" fmla="*/ 1469342 w 1469342"/>
                <a:gd name="connsiteY3" fmla="*/ 159182 h 955072"/>
                <a:gd name="connsiteX4" fmla="*/ 1469342 w 1469342"/>
                <a:gd name="connsiteY4" fmla="*/ 795890 h 955072"/>
                <a:gd name="connsiteX5" fmla="*/ 1310160 w 1469342"/>
                <a:gd name="connsiteY5" fmla="*/ 955072 h 955072"/>
                <a:gd name="connsiteX6" fmla="*/ 159182 w 1469342"/>
                <a:gd name="connsiteY6" fmla="*/ 955072 h 955072"/>
                <a:gd name="connsiteX7" fmla="*/ 0 w 1469342"/>
                <a:gd name="connsiteY7" fmla="*/ 795890 h 955072"/>
                <a:gd name="connsiteX8" fmla="*/ 0 w 1469342"/>
                <a:gd name="connsiteY8" fmla="*/ 159182 h 95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342" h="955072">
                  <a:moveTo>
                    <a:pt x="0" y="159182"/>
                  </a:moveTo>
                  <a:cubicBezTo>
                    <a:pt x="0" y="71268"/>
                    <a:pt x="71268" y="0"/>
                    <a:pt x="159182" y="0"/>
                  </a:cubicBezTo>
                  <a:lnTo>
                    <a:pt x="1310160" y="0"/>
                  </a:lnTo>
                  <a:cubicBezTo>
                    <a:pt x="1398074" y="0"/>
                    <a:pt x="1469342" y="71268"/>
                    <a:pt x="1469342" y="159182"/>
                  </a:cubicBezTo>
                  <a:lnTo>
                    <a:pt x="1469342" y="795890"/>
                  </a:lnTo>
                  <a:cubicBezTo>
                    <a:pt x="1469342" y="883804"/>
                    <a:pt x="1398074" y="955072"/>
                    <a:pt x="1310160" y="955072"/>
                  </a:cubicBezTo>
                  <a:lnTo>
                    <a:pt x="159182" y="955072"/>
                  </a:lnTo>
                  <a:cubicBezTo>
                    <a:pt x="71268" y="955072"/>
                    <a:pt x="0" y="883804"/>
                    <a:pt x="0" y="795890"/>
                  </a:cubicBezTo>
                  <a:lnTo>
                    <a:pt x="0" y="159182"/>
                  </a:lnTo>
                  <a:close/>
                </a:path>
              </a:pathLst>
            </a:custGeom>
            <a:solidFill>
              <a:schemeClr val="accent1"/>
            </a:solidFill>
            <a:ln w="12700" cap="flat" cmpd="sng" algn="ctr">
              <a:solidFill>
                <a:sysClr val="window" lastClr="FFFFFF">
                  <a:hueOff val="0"/>
                  <a:satOff val="0"/>
                  <a:lumOff val="0"/>
                  <a:alphaOff val="0"/>
                </a:sysClr>
              </a:solidFill>
              <a:prstDash val="solid"/>
              <a:miter lim="800000"/>
            </a:ln>
            <a:effectLst/>
          </p:spPr>
          <p:txBody>
            <a:bodyPr spcFirstLastPara="0" vert="horz" wrap="square" lIns="96153" tIns="96153" rIns="96153" bIns="96153" numCol="1" spcCol="1270" anchor="ctr" anchorCtr="0">
              <a:noAutofit/>
            </a:bodyPr>
            <a:lstStyle/>
            <a:p>
              <a:pPr marL="0" marR="0" lvl="0" indent="0" algn="ctr" defTabSz="577850" eaLnBrk="1" fontAlgn="auto" latinLnBrk="0" hangingPunct="1">
                <a:lnSpc>
                  <a:spcPct val="90000"/>
                </a:lnSpc>
                <a:spcBef>
                  <a:spcPct val="0"/>
                </a:spcBef>
                <a:buClrTx/>
                <a:buSzTx/>
                <a:buFontTx/>
                <a:buNone/>
                <a:tabLst/>
                <a:defRPr/>
              </a:pPr>
              <a:r>
                <a:rPr kumimoji="0" lang="en-CA" sz="1300" b="1" i="0" u="none" strike="noStrike" kern="0" cap="none" spc="0" normalizeH="0" baseline="0" noProof="0" dirty="0">
                  <a:ln>
                    <a:noFill/>
                  </a:ln>
                  <a:solidFill>
                    <a:schemeClr val="bg2"/>
                  </a:solidFill>
                  <a:effectLst/>
                  <a:uLnTx/>
                  <a:uFillTx/>
                </a:rPr>
                <a:t>Portfolio Criteria</a:t>
              </a:r>
            </a:p>
            <a:p>
              <a:pPr marL="0" marR="0" lvl="0" indent="0" algn="ctr" defTabSz="577850" eaLnBrk="1" fontAlgn="auto" latinLnBrk="0" hangingPunct="1">
                <a:lnSpc>
                  <a:spcPct val="90000"/>
                </a:lnSpc>
                <a:spcBef>
                  <a:spcPct val="0"/>
                </a:spcBef>
                <a:buClrTx/>
                <a:buSzTx/>
                <a:buFontTx/>
                <a:buNone/>
                <a:tabLst/>
                <a:defRPr/>
              </a:pPr>
              <a:r>
                <a:rPr lang="en-CA" sz="1300" b="1" kern="0" dirty="0">
                  <a:solidFill>
                    <a:schemeClr val="bg2"/>
                  </a:solidFill>
                </a:rPr>
                <a:t>And </a:t>
              </a:r>
            </a:p>
            <a:p>
              <a:pPr marL="0" marR="0" lvl="0" indent="0" algn="ctr" defTabSz="577850" eaLnBrk="1" fontAlgn="auto" latinLnBrk="0" hangingPunct="1">
                <a:lnSpc>
                  <a:spcPct val="90000"/>
                </a:lnSpc>
                <a:spcBef>
                  <a:spcPct val="0"/>
                </a:spcBef>
                <a:buClrTx/>
                <a:buSzTx/>
                <a:buFontTx/>
                <a:buNone/>
                <a:tabLst/>
                <a:defRPr/>
              </a:pPr>
              <a:r>
                <a:rPr kumimoji="0" lang="en-CA" sz="1300" b="1" i="0" u="none" strike="noStrike" kern="0" cap="none" spc="0" normalizeH="0" baseline="0" noProof="0" dirty="0">
                  <a:ln>
                    <a:noFill/>
                  </a:ln>
                  <a:solidFill>
                    <a:schemeClr val="bg2"/>
                  </a:solidFill>
                  <a:effectLst/>
                  <a:uLnTx/>
                  <a:uFillTx/>
                </a:rPr>
                <a:t>Constraints</a:t>
              </a:r>
            </a:p>
          </p:txBody>
        </p:sp>
        <p:cxnSp>
          <p:nvCxnSpPr>
            <p:cNvPr id="9" name="Straight Arrow Connector 8"/>
            <p:cNvCxnSpPr/>
            <p:nvPr/>
          </p:nvCxnSpPr>
          <p:spPr>
            <a:xfrm>
              <a:off x="4572000" y="3969000"/>
              <a:ext cx="0" cy="1080000"/>
            </a:xfrm>
            <a:prstGeom prst="straightConnector1">
              <a:avLst/>
            </a:prstGeom>
            <a:noFill/>
            <a:ln w="38100" cap="flat" cmpd="sng" algn="ctr">
              <a:solidFill>
                <a:schemeClr val="accent1"/>
              </a:solidFill>
              <a:prstDash val="solid"/>
              <a:miter lim="800000"/>
              <a:headEnd type="triangle"/>
              <a:tailEnd type="triangle"/>
            </a:ln>
            <a:effectLst/>
          </p:spPr>
        </p:cxnSp>
      </p:grpSp>
      <p:sp>
        <p:nvSpPr>
          <p:cNvPr id="22" name="Rectangle 21"/>
          <p:cNvSpPr/>
          <p:nvPr/>
        </p:nvSpPr>
        <p:spPr>
          <a:xfrm>
            <a:off x="135184" y="1800258"/>
            <a:ext cx="3778044" cy="4031873"/>
          </a:xfrm>
          <a:prstGeom prst="rect">
            <a:avLst/>
          </a:prstGeom>
        </p:spPr>
        <p:txBody>
          <a:bodyPr wrap="square">
            <a:spAutoFit/>
          </a:bodyPr>
          <a:lstStyle/>
          <a:p>
            <a:r>
              <a:rPr lang="en-US" sz="1600" dirty="0" smtClean="0"/>
              <a:t>All too often, discussions of portfolio management focus on processes, but PPM is </a:t>
            </a:r>
            <a:r>
              <a:rPr lang="en-US" sz="1600" b="1" dirty="0" smtClean="0"/>
              <a:t>ultimately about the portfolio.</a:t>
            </a:r>
            <a:r>
              <a:rPr lang="en-US" sz="1600" dirty="0" smtClean="0"/>
              <a:t> </a:t>
            </a:r>
          </a:p>
          <a:p>
            <a:endParaRPr lang="en-US" sz="1600" dirty="0" smtClean="0"/>
          </a:p>
          <a:p>
            <a:r>
              <a:rPr lang="en-US" sz="1600" dirty="0" smtClean="0"/>
              <a:t>Processes are necessary to maintain the portfolio, but they are ultimately a  means to an end. </a:t>
            </a:r>
          </a:p>
          <a:p>
            <a:endParaRPr lang="en-US" sz="1600" dirty="0" smtClean="0"/>
          </a:p>
          <a:p>
            <a:r>
              <a:rPr lang="en-US" sz="1600" dirty="0" smtClean="0"/>
              <a:t>Effective portfolio managers keep constantly focused on the portfolio itself and not merely adherence to workflows.</a:t>
            </a:r>
          </a:p>
          <a:p>
            <a:endParaRPr lang="en-US" sz="1600" dirty="0" smtClean="0"/>
          </a:p>
          <a:p>
            <a:r>
              <a:rPr lang="en-US" sz="1600" dirty="0" smtClean="0"/>
              <a:t>Having clearly defined criteria and constraints ensures that the </a:t>
            </a:r>
            <a:r>
              <a:rPr lang="en-US" sz="1600" i="1" dirty="0" smtClean="0"/>
              <a:t>right kind </a:t>
            </a:r>
            <a:r>
              <a:rPr lang="en-US" sz="1600" dirty="0" smtClean="0"/>
              <a:t>of projects enter and leave the portfolio at the </a:t>
            </a:r>
            <a:r>
              <a:rPr lang="en-US" sz="1600" i="1" dirty="0" smtClean="0"/>
              <a:t>right time</a:t>
            </a:r>
            <a:r>
              <a:rPr lang="en-US" sz="1600" dirty="0" smtClean="0"/>
              <a:t>.  </a:t>
            </a:r>
            <a:endParaRPr lang="en-US" sz="1600" dirty="0"/>
          </a:p>
        </p:txBody>
      </p:sp>
    </p:spTree>
    <p:extLst>
      <p:ext uri="{BB962C8B-B14F-4D97-AF65-F5344CB8AC3E}">
        <p14:creationId xmlns:p14="http://schemas.microsoft.com/office/powerpoint/2010/main" val="407121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3" y="1133475"/>
            <a:ext cx="4335018" cy="5388094"/>
          </a:xfrm>
          <a:prstGeom prst="rect">
            <a:avLst/>
          </a:prstGeom>
          <a:solidFill>
            <a:srgbClr val="C9C9C9"/>
          </a:solidFill>
        </p:spPr>
      </p:pic>
      <p:sp>
        <p:nvSpPr>
          <p:cNvPr id="2" name="Title 1"/>
          <p:cNvSpPr>
            <a:spLocks noGrp="1"/>
          </p:cNvSpPr>
          <p:nvPr>
            <p:ph type="title"/>
          </p:nvPr>
        </p:nvSpPr>
        <p:spPr/>
        <p:txBody>
          <a:bodyPr/>
          <a:lstStyle/>
          <a:p>
            <a:r>
              <a:rPr lang="en-US" dirty="0" smtClean="0"/>
              <a:t>Organize your portfolio with clearly defined goals and constraints</a:t>
            </a:r>
            <a:endParaRPr lang="en-US" dirty="0"/>
          </a:p>
        </p:txBody>
      </p:sp>
      <p:grpSp>
        <p:nvGrpSpPr>
          <p:cNvPr id="48" name="Group 47"/>
          <p:cNvGrpSpPr/>
          <p:nvPr/>
        </p:nvGrpSpPr>
        <p:grpSpPr>
          <a:xfrm>
            <a:off x="4522250" y="1705832"/>
            <a:ext cx="4410230" cy="4132123"/>
            <a:chOff x="4590178" y="1792605"/>
            <a:chExt cx="4410230" cy="4132123"/>
          </a:xfrm>
        </p:grpSpPr>
        <p:grpSp>
          <p:nvGrpSpPr>
            <p:cNvPr id="3" name="Group 2"/>
            <p:cNvGrpSpPr/>
            <p:nvPr/>
          </p:nvGrpSpPr>
          <p:grpSpPr>
            <a:xfrm>
              <a:off x="6039293" y="4974840"/>
              <a:ext cx="1512000" cy="949888"/>
              <a:chOff x="5029962" y="4371865"/>
              <a:chExt cx="1512000" cy="949888"/>
            </a:xfrm>
          </p:grpSpPr>
          <p:grpSp>
            <p:nvGrpSpPr>
              <p:cNvPr id="4" name="Group 3"/>
              <p:cNvGrpSpPr/>
              <p:nvPr/>
            </p:nvGrpSpPr>
            <p:grpSpPr>
              <a:xfrm>
                <a:off x="5029962" y="4371865"/>
                <a:ext cx="1512000" cy="246221"/>
                <a:chOff x="5029962" y="4371865"/>
                <a:chExt cx="1512000" cy="246221"/>
              </a:xfrm>
            </p:grpSpPr>
            <p:sp>
              <p:nvSpPr>
                <p:cNvPr id="11" name="Rectangle 10"/>
                <p:cNvSpPr/>
                <p:nvPr/>
              </p:nvSpPr>
              <p:spPr>
                <a:xfrm>
                  <a:off x="5029962" y="4409327"/>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solidFill>
                      <a:schemeClr val="tx1"/>
                    </a:solidFill>
                  </a:endParaRPr>
                </a:p>
              </p:txBody>
            </p:sp>
            <p:sp>
              <p:nvSpPr>
                <p:cNvPr id="12" name="TextBox 11"/>
                <p:cNvSpPr txBox="1"/>
                <p:nvPr/>
              </p:nvSpPr>
              <p:spPr>
                <a:xfrm>
                  <a:off x="5389962" y="4371865"/>
                  <a:ext cx="1152000" cy="246221"/>
                </a:xfrm>
                <a:prstGeom prst="rect">
                  <a:avLst/>
                </a:prstGeom>
              </p:spPr>
              <p:txBody>
                <a:bodyPr wrap="square" rtlCol="0" anchor="ctr">
                  <a:spAutoFit/>
                </a:bodyPr>
                <a:lstStyle/>
                <a:p>
                  <a:r>
                    <a:rPr lang="en-CA" sz="1000" dirty="0"/>
                    <a:t>Strategic Goal 1</a:t>
                  </a:r>
                </a:p>
              </p:txBody>
            </p:sp>
          </p:grpSp>
          <p:grpSp>
            <p:nvGrpSpPr>
              <p:cNvPr id="5" name="Group 4"/>
              <p:cNvGrpSpPr/>
              <p:nvPr/>
            </p:nvGrpSpPr>
            <p:grpSpPr>
              <a:xfrm>
                <a:off x="5029962" y="4698242"/>
                <a:ext cx="1512000" cy="246221"/>
                <a:chOff x="5029962" y="4371865"/>
                <a:chExt cx="1512000" cy="246221"/>
              </a:xfrm>
            </p:grpSpPr>
            <p:sp>
              <p:nvSpPr>
                <p:cNvPr id="9" name="Rectangle 8"/>
                <p:cNvSpPr/>
                <p:nvPr/>
              </p:nvSpPr>
              <p:spPr>
                <a:xfrm>
                  <a:off x="5029962" y="4409327"/>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solidFill>
                      <a:schemeClr val="tx1"/>
                    </a:solidFill>
                  </a:endParaRPr>
                </a:p>
              </p:txBody>
            </p:sp>
            <p:sp>
              <p:nvSpPr>
                <p:cNvPr id="10" name="TextBox 9"/>
                <p:cNvSpPr txBox="1"/>
                <p:nvPr/>
              </p:nvSpPr>
              <p:spPr>
                <a:xfrm>
                  <a:off x="5389962" y="4371865"/>
                  <a:ext cx="1152000" cy="246221"/>
                </a:xfrm>
                <a:prstGeom prst="rect">
                  <a:avLst/>
                </a:prstGeom>
              </p:spPr>
              <p:txBody>
                <a:bodyPr wrap="square" rtlCol="0" anchor="ctr">
                  <a:spAutoFit/>
                </a:bodyPr>
                <a:lstStyle/>
                <a:p>
                  <a:r>
                    <a:rPr lang="en-CA" sz="1000" dirty="0"/>
                    <a:t>Strategic Goal 2</a:t>
                  </a:r>
                </a:p>
              </p:txBody>
            </p:sp>
          </p:grpSp>
          <p:grpSp>
            <p:nvGrpSpPr>
              <p:cNvPr id="6" name="Group 5"/>
              <p:cNvGrpSpPr/>
              <p:nvPr/>
            </p:nvGrpSpPr>
            <p:grpSpPr>
              <a:xfrm>
                <a:off x="5029962" y="5075532"/>
                <a:ext cx="1512000" cy="246221"/>
                <a:chOff x="5029962" y="4371865"/>
                <a:chExt cx="1512000" cy="246221"/>
              </a:xfrm>
            </p:grpSpPr>
            <p:sp>
              <p:nvSpPr>
                <p:cNvPr id="7" name="Rectangle 6"/>
                <p:cNvSpPr/>
                <p:nvPr/>
              </p:nvSpPr>
              <p:spPr>
                <a:xfrm>
                  <a:off x="5029962" y="4409327"/>
                  <a:ext cx="36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solidFill>
                      <a:schemeClr val="tx1"/>
                    </a:solidFill>
                  </a:endParaRPr>
                </a:p>
              </p:txBody>
            </p:sp>
            <p:sp>
              <p:nvSpPr>
                <p:cNvPr id="8" name="TextBox 7"/>
                <p:cNvSpPr txBox="1"/>
                <p:nvPr/>
              </p:nvSpPr>
              <p:spPr>
                <a:xfrm>
                  <a:off x="5389962" y="4371865"/>
                  <a:ext cx="1152000" cy="246221"/>
                </a:xfrm>
                <a:prstGeom prst="rect">
                  <a:avLst/>
                </a:prstGeom>
              </p:spPr>
              <p:txBody>
                <a:bodyPr wrap="square" rtlCol="0" anchor="ctr">
                  <a:spAutoFit/>
                </a:bodyPr>
                <a:lstStyle/>
                <a:p>
                  <a:r>
                    <a:rPr lang="en-CA" sz="1000" dirty="0"/>
                    <a:t>Strategic Goal 3</a:t>
                  </a:r>
                </a:p>
              </p:txBody>
            </p:sp>
          </p:grpSp>
        </p:grpSp>
        <p:grpSp>
          <p:nvGrpSpPr>
            <p:cNvPr id="13" name="Group 12"/>
            <p:cNvGrpSpPr/>
            <p:nvPr/>
          </p:nvGrpSpPr>
          <p:grpSpPr>
            <a:xfrm>
              <a:off x="4590178" y="1792605"/>
              <a:ext cx="4410230" cy="3016580"/>
              <a:chOff x="4590178" y="1792605"/>
              <a:chExt cx="4410230" cy="3016580"/>
            </a:xfrm>
          </p:grpSpPr>
          <p:grpSp>
            <p:nvGrpSpPr>
              <p:cNvPr id="14" name="Group 13"/>
              <p:cNvGrpSpPr/>
              <p:nvPr/>
            </p:nvGrpSpPr>
            <p:grpSpPr>
              <a:xfrm>
                <a:off x="4870444" y="2064012"/>
                <a:ext cx="3817314" cy="2354494"/>
                <a:chOff x="5029962" y="1912808"/>
                <a:chExt cx="3817314" cy="2354494"/>
              </a:xfrm>
            </p:grpSpPr>
            <p:grpSp>
              <p:nvGrpSpPr>
                <p:cNvPr id="31" name="Group 30"/>
                <p:cNvGrpSpPr/>
                <p:nvPr/>
              </p:nvGrpSpPr>
              <p:grpSpPr>
                <a:xfrm>
                  <a:off x="5029962" y="1912808"/>
                  <a:ext cx="3817314" cy="2354494"/>
                  <a:chOff x="4243176" y="1928110"/>
                  <a:chExt cx="3817314" cy="2354494"/>
                </a:xfrm>
              </p:grpSpPr>
              <p:sp>
                <p:nvSpPr>
                  <p:cNvPr id="33" name="Rectangle 32"/>
                  <p:cNvSpPr/>
                  <p:nvPr/>
                </p:nvSpPr>
                <p:spPr>
                  <a:xfrm>
                    <a:off x="4243176" y="1928110"/>
                    <a:ext cx="3817314" cy="23544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4" name="Group 33"/>
                  <p:cNvGrpSpPr/>
                  <p:nvPr/>
                </p:nvGrpSpPr>
                <p:grpSpPr>
                  <a:xfrm>
                    <a:off x="4290964" y="1973332"/>
                    <a:ext cx="3721739" cy="2264050"/>
                    <a:chOff x="4522410" y="1782274"/>
                    <a:chExt cx="3721739" cy="2264050"/>
                  </a:xfrm>
                </p:grpSpPr>
                <p:sp>
                  <p:nvSpPr>
                    <p:cNvPr id="35" name="Rectangle 34"/>
                    <p:cNvSpPr/>
                    <p:nvPr/>
                  </p:nvSpPr>
                  <p:spPr>
                    <a:xfrm>
                      <a:off x="5462990" y="1785583"/>
                      <a:ext cx="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Sales</a:t>
                      </a:r>
                    </a:p>
                  </p:txBody>
                </p:sp>
                <p:sp>
                  <p:nvSpPr>
                    <p:cNvPr id="36" name="Rectangle 35"/>
                    <p:cNvSpPr/>
                    <p:nvPr/>
                  </p:nvSpPr>
                  <p:spPr>
                    <a:xfrm>
                      <a:off x="6403570" y="1786076"/>
                      <a:ext cx="9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Sales</a:t>
                      </a:r>
                    </a:p>
                  </p:txBody>
                </p:sp>
                <p:sp>
                  <p:nvSpPr>
                    <p:cNvPr id="37" name="Rectangle 36"/>
                    <p:cNvSpPr/>
                    <p:nvPr/>
                  </p:nvSpPr>
                  <p:spPr>
                    <a:xfrm>
                      <a:off x="4528419" y="3326324"/>
                      <a:ext cx="90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Production</a:t>
                      </a:r>
                    </a:p>
                  </p:txBody>
                </p:sp>
                <p:sp>
                  <p:nvSpPr>
                    <p:cNvPr id="38" name="Rectangle 37"/>
                    <p:cNvSpPr/>
                    <p:nvPr/>
                  </p:nvSpPr>
                  <p:spPr>
                    <a:xfrm>
                      <a:off x="5464638" y="2555953"/>
                      <a:ext cx="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Production</a:t>
                      </a:r>
                    </a:p>
                  </p:txBody>
                </p:sp>
                <p:sp>
                  <p:nvSpPr>
                    <p:cNvPr id="39" name="Rectangle 38"/>
                    <p:cNvSpPr/>
                    <p:nvPr/>
                  </p:nvSpPr>
                  <p:spPr>
                    <a:xfrm>
                      <a:off x="6402892" y="3326324"/>
                      <a:ext cx="9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IT</a:t>
                      </a:r>
                    </a:p>
                  </p:txBody>
                </p:sp>
                <p:sp>
                  <p:nvSpPr>
                    <p:cNvPr id="40" name="Rectangle 39"/>
                    <p:cNvSpPr/>
                    <p:nvPr/>
                  </p:nvSpPr>
                  <p:spPr>
                    <a:xfrm>
                      <a:off x="7337075" y="3326324"/>
                      <a:ext cx="9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Production</a:t>
                      </a:r>
                    </a:p>
                  </p:txBody>
                </p:sp>
                <p:sp>
                  <p:nvSpPr>
                    <p:cNvPr id="41" name="Rectangle 40"/>
                    <p:cNvSpPr/>
                    <p:nvPr/>
                  </p:nvSpPr>
                  <p:spPr>
                    <a:xfrm>
                      <a:off x="7337075" y="2554299"/>
                      <a:ext cx="9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Sales</a:t>
                      </a:r>
                    </a:p>
                  </p:txBody>
                </p:sp>
                <p:sp>
                  <p:nvSpPr>
                    <p:cNvPr id="42" name="Rectangle 41"/>
                    <p:cNvSpPr/>
                    <p:nvPr/>
                  </p:nvSpPr>
                  <p:spPr>
                    <a:xfrm>
                      <a:off x="7344149" y="1782274"/>
                      <a:ext cx="9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Sales</a:t>
                      </a:r>
                    </a:p>
                  </p:txBody>
                </p:sp>
                <p:sp>
                  <p:nvSpPr>
                    <p:cNvPr id="43" name="Rectangle 42"/>
                    <p:cNvSpPr/>
                    <p:nvPr/>
                  </p:nvSpPr>
                  <p:spPr>
                    <a:xfrm>
                      <a:off x="4528419" y="2554299"/>
                      <a:ext cx="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IT</a:t>
                      </a:r>
                    </a:p>
                  </p:txBody>
                </p:sp>
                <p:sp>
                  <p:nvSpPr>
                    <p:cNvPr id="44" name="Rectangle 43"/>
                    <p:cNvSpPr/>
                    <p:nvPr/>
                  </p:nvSpPr>
                  <p:spPr>
                    <a:xfrm>
                      <a:off x="4522410" y="1782274"/>
                      <a:ext cx="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Marketing</a:t>
                      </a:r>
                    </a:p>
                  </p:txBody>
                </p:sp>
                <p:sp>
                  <p:nvSpPr>
                    <p:cNvPr id="45" name="Rectangle 44"/>
                    <p:cNvSpPr/>
                    <p:nvPr/>
                  </p:nvSpPr>
                  <p:spPr>
                    <a:xfrm>
                      <a:off x="6400857" y="2556200"/>
                      <a:ext cx="90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bg1"/>
                          </a:solidFill>
                        </a:rPr>
                        <a:t>Marketing</a:t>
                      </a:r>
                    </a:p>
                  </p:txBody>
                </p:sp>
                <p:sp>
                  <p:nvSpPr>
                    <p:cNvPr id="46" name="Rectangle 45"/>
                    <p:cNvSpPr/>
                    <p:nvPr/>
                  </p:nvSpPr>
                  <p:spPr>
                    <a:xfrm>
                      <a:off x="5465967" y="3326324"/>
                      <a:ext cx="9000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Production</a:t>
                      </a:r>
                    </a:p>
                  </p:txBody>
                </p:sp>
              </p:grpSp>
            </p:grpSp>
            <p:sp>
              <p:nvSpPr>
                <p:cNvPr id="32" name="Rectangle 31"/>
                <p:cNvSpPr/>
                <p:nvPr/>
              </p:nvSpPr>
              <p:spPr>
                <a:xfrm>
                  <a:off x="6018330" y="3895159"/>
                  <a:ext cx="9000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IT</a:t>
                  </a:r>
                </a:p>
              </p:txBody>
            </p:sp>
          </p:grpSp>
          <p:grpSp>
            <p:nvGrpSpPr>
              <p:cNvPr id="15" name="Group 14"/>
              <p:cNvGrpSpPr/>
              <p:nvPr/>
            </p:nvGrpSpPr>
            <p:grpSpPr>
              <a:xfrm>
                <a:off x="6372873" y="1792605"/>
                <a:ext cx="812457" cy="246221"/>
                <a:chOff x="6319452" y="1808763"/>
                <a:chExt cx="812457" cy="246221"/>
              </a:xfrm>
            </p:grpSpPr>
            <p:sp>
              <p:nvSpPr>
                <p:cNvPr id="28" name="TextBox 27"/>
                <p:cNvSpPr txBox="1"/>
                <p:nvPr/>
              </p:nvSpPr>
              <p:spPr>
                <a:xfrm>
                  <a:off x="6319452" y="1808763"/>
                  <a:ext cx="812457" cy="246221"/>
                </a:xfrm>
                <a:prstGeom prst="rect">
                  <a:avLst/>
                </a:prstGeom>
              </p:spPr>
              <p:txBody>
                <a:bodyPr wrap="square" rtlCol="0">
                  <a:spAutoFit/>
                </a:bodyPr>
                <a:lstStyle/>
                <a:p>
                  <a:pPr algn="ctr"/>
                  <a:r>
                    <a:rPr lang="en-CA" sz="1000" dirty="0"/>
                    <a:t>Budget</a:t>
                  </a:r>
                </a:p>
              </p:txBody>
            </p:sp>
            <p:cxnSp>
              <p:nvCxnSpPr>
                <p:cNvPr id="29" name="Straight Arrow Connector 28"/>
                <p:cNvCxnSpPr/>
                <p:nvPr/>
              </p:nvCxnSpPr>
              <p:spPr>
                <a:xfrm>
                  <a:off x="6319452" y="1814826"/>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131909" y="1814826"/>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372873" y="4409075"/>
                <a:ext cx="812457" cy="400110"/>
                <a:chOff x="6319452" y="1808763"/>
                <a:chExt cx="812457" cy="400110"/>
              </a:xfrm>
            </p:grpSpPr>
            <p:sp>
              <p:nvSpPr>
                <p:cNvPr id="25" name="TextBox 24"/>
                <p:cNvSpPr txBox="1"/>
                <p:nvPr/>
              </p:nvSpPr>
              <p:spPr>
                <a:xfrm>
                  <a:off x="6319452" y="1808763"/>
                  <a:ext cx="812457" cy="400110"/>
                </a:xfrm>
                <a:prstGeom prst="rect">
                  <a:avLst/>
                </a:prstGeom>
              </p:spPr>
              <p:txBody>
                <a:bodyPr wrap="square" rtlCol="0">
                  <a:spAutoFit/>
                </a:bodyPr>
                <a:lstStyle/>
                <a:p>
                  <a:pPr algn="ctr"/>
                  <a:r>
                    <a:rPr lang="en-CA" sz="1000" dirty="0"/>
                    <a:t>Human Resources</a:t>
                  </a:r>
                </a:p>
              </p:txBody>
            </p:sp>
            <p:cxnSp>
              <p:nvCxnSpPr>
                <p:cNvPr id="26" name="Straight Arrow Connector 25"/>
                <p:cNvCxnSpPr/>
                <p:nvPr/>
              </p:nvCxnSpPr>
              <p:spPr>
                <a:xfrm flipH="1" flipV="1">
                  <a:off x="6319452" y="1891771"/>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31909" y="1891771"/>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5400000">
                <a:off x="8591568" y="3106075"/>
                <a:ext cx="547312" cy="270369"/>
                <a:chOff x="6319452" y="1778552"/>
                <a:chExt cx="547312" cy="270369"/>
              </a:xfrm>
            </p:grpSpPr>
            <p:sp>
              <p:nvSpPr>
                <p:cNvPr id="22" name="TextBox 21"/>
                <p:cNvSpPr txBox="1"/>
                <p:nvPr/>
              </p:nvSpPr>
              <p:spPr>
                <a:xfrm>
                  <a:off x="6360158" y="1778552"/>
                  <a:ext cx="465901" cy="246221"/>
                </a:xfrm>
                <a:prstGeom prst="rect">
                  <a:avLst/>
                </a:prstGeom>
              </p:spPr>
              <p:txBody>
                <a:bodyPr wrap="square" rtlCol="0">
                  <a:spAutoFit/>
                </a:bodyPr>
                <a:lstStyle/>
                <a:p>
                  <a:pPr algn="ctr"/>
                  <a:r>
                    <a:rPr lang="en-CA" sz="1000" dirty="0"/>
                    <a:t>Risk</a:t>
                  </a:r>
                </a:p>
              </p:txBody>
            </p:sp>
            <p:cxnSp>
              <p:nvCxnSpPr>
                <p:cNvPr id="23" name="Straight Arrow Connector 22"/>
                <p:cNvCxnSpPr/>
                <p:nvPr/>
              </p:nvCxnSpPr>
              <p:spPr>
                <a:xfrm>
                  <a:off x="6319452" y="1814826"/>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66764" y="1814826"/>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5400000">
                <a:off x="4276386" y="3118149"/>
                <a:ext cx="873805" cy="246221"/>
                <a:chOff x="6310036" y="1885708"/>
                <a:chExt cx="873805" cy="246221"/>
              </a:xfrm>
            </p:grpSpPr>
            <p:sp>
              <p:nvSpPr>
                <p:cNvPr id="19" name="TextBox 18"/>
                <p:cNvSpPr txBox="1"/>
                <p:nvPr/>
              </p:nvSpPr>
              <p:spPr>
                <a:xfrm>
                  <a:off x="6310036" y="1885708"/>
                  <a:ext cx="873805" cy="246221"/>
                </a:xfrm>
                <a:prstGeom prst="rect">
                  <a:avLst/>
                </a:prstGeom>
              </p:spPr>
              <p:txBody>
                <a:bodyPr wrap="square" rtlCol="0">
                  <a:spAutoFit/>
                </a:bodyPr>
                <a:lstStyle/>
                <a:p>
                  <a:pPr algn="ctr"/>
                  <a:r>
                    <a:rPr lang="en-CA" sz="1000" dirty="0"/>
                    <a:t>Technology</a:t>
                  </a:r>
                </a:p>
              </p:txBody>
            </p:sp>
            <p:cxnSp>
              <p:nvCxnSpPr>
                <p:cNvPr id="20" name="Straight Arrow Connector 19"/>
                <p:cNvCxnSpPr/>
                <p:nvPr/>
              </p:nvCxnSpPr>
              <p:spPr>
                <a:xfrm flipH="1" flipV="1">
                  <a:off x="6319452" y="1891771"/>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74423" y="1892268"/>
                  <a:ext cx="0" cy="2340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grpSp>
      <p:sp>
        <p:nvSpPr>
          <p:cNvPr id="47" name="TextBox 46"/>
          <p:cNvSpPr txBox="1"/>
          <p:nvPr/>
        </p:nvSpPr>
        <p:spPr>
          <a:xfrm>
            <a:off x="0" y="1133472"/>
            <a:ext cx="4335015" cy="4298434"/>
          </a:xfrm>
          <a:prstGeom prst="rect">
            <a:avLst/>
          </a:prstGeom>
          <a:solidFill>
            <a:schemeClr val="bg1">
              <a:alpha val="59000"/>
            </a:schemeClr>
          </a:solidFill>
        </p:spPr>
        <p:txBody>
          <a:bodyPr wrap="square" rtlCol="0" anchor="ctr">
            <a:noAutofit/>
          </a:bodyPr>
          <a:lstStyle/>
          <a:p>
            <a:pPr marL="230188"/>
            <a:r>
              <a:rPr lang="en-US" sz="1600" dirty="0" smtClean="0"/>
              <a:t>Goals: Mission, Strategic, and Operational</a:t>
            </a:r>
          </a:p>
          <a:p>
            <a:pPr marL="746125" indent="-285750">
              <a:buFont typeface="Arial" panose="020B0604020202020204" pitchFamily="34" charset="0"/>
              <a:buChar char="•"/>
            </a:pPr>
            <a:r>
              <a:rPr lang="en-US" sz="1600" dirty="0" smtClean="0"/>
              <a:t>These tell you:</a:t>
            </a:r>
          </a:p>
          <a:p>
            <a:pPr marL="1198563" lvl="1" indent="-285750">
              <a:buFont typeface="Courier New" panose="02070309020205020404" pitchFamily="49" charset="0"/>
              <a:buChar char="o"/>
            </a:pPr>
            <a:r>
              <a:rPr lang="en-US" sz="1600" dirty="0" smtClean="0"/>
              <a:t>What the outputs of the portfolio should be.</a:t>
            </a:r>
          </a:p>
          <a:p>
            <a:pPr marL="1198563" lvl="1" indent="-285750">
              <a:buFont typeface="Courier New" panose="02070309020205020404" pitchFamily="49" charset="0"/>
              <a:buChar char="o"/>
            </a:pPr>
            <a:r>
              <a:rPr lang="en-US" sz="1600" dirty="0" smtClean="0"/>
              <a:t>How much of the portfolio should be going to each division of the organization. </a:t>
            </a:r>
          </a:p>
          <a:p>
            <a:pPr marL="285750" indent="-285750">
              <a:buFont typeface="Arial" panose="020B0604020202020204" pitchFamily="34" charset="0"/>
              <a:buChar char="•"/>
            </a:pPr>
            <a:endParaRPr lang="en-US" sz="1600" dirty="0" smtClean="0"/>
          </a:p>
          <a:p>
            <a:pPr marL="230188"/>
            <a:r>
              <a:rPr lang="en-US" sz="1600" dirty="0" smtClean="0"/>
              <a:t>Constraints: Financial, Human Resourcing, Technology, Risk</a:t>
            </a:r>
          </a:p>
          <a:p>
            <a:pPr marL="746125" indent="-284163">
              <a:buFont typeface="Arial" panose="020B0604020202020204" pitchFamily="34" charset="0"/>
              <a:buChar char="•"/>
            </a:pPr>
            <a:r>
              <a:rPr lang="en-US" sz="1600" dirty="0" smtClean="0"/>
              <a:t>These tell you:</a:t>
            </a:r>
          </a:p>
          <a:p>
            <a:pPr marL="1198563" lvl="1" indent="-285750">
              <a:buFont typeface="Courier New" panose="02070309020205020404" pitchFamily="49" charset="0"/>
              <a:buChar char="o"/>
            </a:pPr>
            <a:r>
              <a:rPr lang="en-US" sz="1600" dirty="0" smtClean="0"/>
              <a:t>What you have to work with.</a:t>
            </a:r>
          </a:p>
          <a:p>
            <a:pPr marL="1198563" lvl="1" indent="-285750">
              <a:buFont typeface="Courier New" panose="02070309020205020404" pitchFamily="49" charset="0"/>
              <a:buChar char="o"/>
            </a:pPr>
            <a:r>
              <a:rPr lang="en-US" sz="1600" dirty="0" smtClean="0"/>
              <a:t>How large the portfolio can be.</a:t>
            </a:r>
            <a:endParaRPr lang="en-US" sz="1600" dirty="0"/>
          </a:p>
        </p:txBody>
      </p:sp>
    </p:spTree>
    <p:extLst>
      <p:ext uri="{BB962C8B-B14F-4D97-AF65-F5344CB8AC3E}">
        <p14:creationId xmlns:p14="http://schemas.microsoft.com/office/powerpoint/2010/main" val="41681214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3511</Words>
  <Application>Microsoft Office PowerPoint</Application>
  <PresentationFormat>On-screen Show (4:3)</PresentationFormat>
  <Paragraphs>357</Paragraphs>
  <Slides>20</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30" baseType="lpstr">
      <vt:lpstr>Arial</vt:lpstr>
      <vt:lpstr>Calibri</vt:lpstr>
      <vt:lpstr>Courier New</vt:lpstr>
      <vt:lpstr>Georgia</vt:lpstr>
      <vt:lpstr>Open Sans</vt:lpstr>
      <vt:lpstr>Roboto</vt:lpstr>
      <vt:lpstr>Times New Roman</vt:lpstr>
      <vt:lpstr>Wingdings</vt:lpstr>
      <vt:lpstr>Theme1</vt:lpstr>
      <vt:lpstr>PowerPoint Presentation</vt:lpstr>
      <vt:lpstr>PowerPoint Presentation</vt:lpstr>
      <vt:lpstr>Our understanding of the problem</vt:lpstr>
      <vt:lpstr>Executive summary</vt:lpstr>
      <vt:lpstr>Use clear standardized portfolio criteria and processes to organize your portfolio and improve portfolio management</vt:lpstr>
      <vt:lpstr>Choose between doing nothing to better maintain an organized portfolio or accepting significant project losses</vt:lpstr>
      <vt:lpstr>Investing in improved portfolio organization and management can yield net benefits</vt:lpstr>
      <vt:lpstr>Sustain organization throughout the portfolio lifecycle</vt:lpstr>
      <vt:lpstr>Organize your portfolio with clearly defined goals and constraints</vt:lpstr>
      <vt:lpstr>Don’t grow into a framework, grow within one</vt:lpstr>
      <vt:lpstr>Align your PPM processes with industry standards</vt:lpstr>
      <vt:lpstr>Info-Tech uses COBIT to help situate portfolio management within a large IT governance framework</vt:lpstr>
      <vt:lpstr>Take an actionable approach to COBIT APO05</vt:lpstr>
      <vt:lpstr>Improved portfolio management through current-state analysis, framework adoption, and organizational change management</vt:lpstr>
      <vt:lpstr>Follow Info-Tech’s blueprint to maintain an organized portfolio of projects and programs</vt:lpstr>
      <vt:lpstr>Info-Tech’s approach to portfolio management is informed by industry best practices and rooted in practical research</vt:lpstr>
      <vt:lpstr>Use these icons to help direct you as you navigate this research </vt:lpstr>
      <vt:lpstr>Info-Tech offers various levels of support to best suit your needs</vt:lpstr>
      <vt:lpstr>Maintain an Organized Portfolio – project overview</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2017-03-29T20:49:28Z</dcterms:created>
  <dcterms:modified xsi:type="dcterms:W3CDTF">2017-04-20T17:18:55Z</dcterms:modified>
</cp:coreProperties>
</file>