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28"/>
  </p:notesMasterIdLst>
  <p:handoutMasterIdLst>
    <p:handoutMasterId r:id="rId29"/>
  </p:handoutMasterIdLst>
  <p:sldIdLst>
    <p:sldId id="278" r:id="rId2"/>
    <p:sldId id="484" r:id="rId3"/>
    <p:sldId id="403" r:id="rId4"/>
    <p:sldId id="399" r:id="rId5"/>
    <p:sldId id="569" r:id="rId6"/>
    <p:sldId id="586" r:id="rId7"/>
    <p:sldId id="640" r:id="rId8"/>
    <p:sldId id="619" r:id="rId9"/>
    <p:sldId id="642" r:id="rId10"/>
    <p:sldId id="620" r:id="rId11"/>
    <p:sldId id="582" r:id="rId12"/>
    <p:sldId id="585" r:id="rId13"/>
    <p:sldId id="612" r:id="rId14"/>
    <p:sldId id="587" r:id="rId15"/>
    <p:sldId id="567" r:id="rId16"/>
    <p:sldId id="554" r:id="rId17"/>
    <p:sldId id="555" r:id="rId18"/>
    <p:sldId id="561" r:id="rId19"/>
    <p:sldId id="572" r:id="rId20"/>
    <p:sldId id="780" r:id="rId21"/>
    <p:sldId id="608" r:id="rId22"/>
    <p:sldId id="485" r:id="rId23"/>
    <p:sldId id="426" r:id="rId24"/>
    <p:sldId id="410" r:id="rId25"/>
    <p:sldId id="411" r:id="rId26"/>
    <p:sldId id="413" r:id="rId27"/>
  </p:sldIdLst>
  <p:sldSz cx="9144000" cy="6858000" type="screen4x3"/>
  <p:notesSz cx="6858000" cy="9144000"/>
  <p:custShowLst>
    <p:custShow name="Custom Show 1" id="0">
      <p:sldLst>
        <p:sld r:id="rId2"/>
      </p:sldLst>
    </p:custShow>
  </p:custShowLst>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927" userDrawn="1">
          <p15:clr>
            <a:srgbClr val="A4A3A4"/>
          </p15:clr>
        </p15:guide>
        <p15:guide id="3" pos="176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C534"/>
    <a:srgbClr val="858585"/>
    <a:srgbClr val="96B8D2"/>
    <a:srgbClr val="000000"/>
    <a:srgbClr val="93A42C"/>
    <a:srgbClr val="F4F7FA"/>
    <a:srgbClr val="5089B4"/>
    <a:srgbClr val="8D9E2A"/>
    <a:srgbClr val="F5F8E4"/>
    <a:srgbClr val="F1F5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85573" autoAdjust="0"/>
  </p:normalViewPr>
  <p:slideViewPr>
    <p:cSldViewPr snapToGrid="0">
      <p:cViewPr varScale="1">
        <p:scale>
          <a:sx n="114" d="100"/>
          <a:sy n="114" d="100"/>
        </p:scale>
        <p:origin x="2304" y="102"/>
      </p:cViewPr>
      <p:guideLst>
        <p:guide orient="horz" pos="2160"/>
        <p:guide pos="1927"/>
        <p:guide pos="1769"/>
      </p:guideLst>
    </p:cSldViewPr>
  </p:slideViewPr>
  <p:outlineViewPr>
    <p:cViewPr>
      <p:scale>
        <a:sx n="33" d="100"/>
        <a:sy n="33" d="100"/>
      </p:scale>
      <p:origin x="0" y="-276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joh\Documents\Diagnostic%20Results\Copy%20of%20CEO%20CIO%20and%20CXO%20Results.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rgbClr val="B0C534"/>
              </a:solidFill>
              <a:ln w="19050">
                <a:solidFill>
                  <a:schemeClr val="lt1"/>
                </a:solidFill>
              </a:ln>
              <a:effectLst/>
            </c:spPr>
            <c:extLst>
              <c:ext xmlns:c16="http://schemas.microsoft.com/office/drawing/2014/chart" uri="{C3380CC4-5D6E-409C-BE32-E72D297353CC}">
                <c16:uniqueId val="{00000001-3C1A-4C73-8F18-D157CB29324E}"/>
              </c:ext>
            </c:extLst>
          </c:dPt>
          <c:dPt>
            <c:idx val="1"/>
            <c:bubble3D val="0"/>
            <c:spPr>
              <a:solidFill>
                <a:srgbClr val="29475F"/>
              </a:solidFill>
              <a:ln w="19050">
                <a:solidFill>
                  <a:schemeClr val="lt1"/>
                </a:solidFill>
              </a:ln>
              <a:effectLst/>
            </c:spPr>
            <c:extLst>
              <c:ext xmlns:c16="http://schemas.microsoft.com/office/drawing/2014/chart" uri="{C3380CC4-5D6E-409C-BE32-E72D297353CC}">
                <c16:uniqueId val="{00000003-3C1A-4C73-8F18-D157CB29324E}"/>
              </c:ext>
            </c:extLst>
          </c:dPt>
          <c:val>
            <c:numRef>
              <c:f>Sheet1!$H$2:$H$3</c:f>
              <c:numCache>
                <c:formatCode>0%</c:formatCode>
                <c:ptCount val="2"/>
                <c:pt idx="0">
                  <c:v>0.8</c:v>
                </c:pt>
                <c:pt idx="1">
                  <c:v>0.2</c:v>
                </c:pt>
              </c:numCache>
            </c:numRef>
          </c:val>
          <c:extLst>
            <c:ext xmlns:c16="http://schemas.microsoft.com/office/drawing/2014/chart" uri="{C3380CC4-5D6E-409C-BE32-E72D297353CC}">
              <c16:uniqueId val="{00000004-3C1A-4C73-8F18-D157CB29324E}"/>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904590587752113"/>
          <c:y val="5.9884076990376206E-2"/>
          <c:w val="0.84904344576526047"/>
          <c:h val="0.67394356955380574"/>
        </c:manualLayout>
      </c:layout>
      <c:lineChart>
        <c:grouping val="standard"/>
        <c:varyColors val="0"/>
        <c:ser>
          <c:idx val="0"/>
          <c:order val="0"/>
          <c:tx>
            <c:strRef>
              <c:f>'CEO-CIO Alignment (2)'!$C$30</c:f>
              <c:strCache>
                <c:ptCount val="1"/>
                <c:pt idx="0">
                  <c:v>Understand Business Goals</c:v>
                </c:pt>
              </c:strCache>
            </c:strRef>
          </c:tx>
          <c:spPr>
            <a:ln w="38100" cap="rnd">
              <a:solidFill>
                <a:srgbClr val="5089B4"/>
              </a:solidFill>
              <a:round/>
            </a:ln>
            <a:effectLst/>
          </c:spPr>
          <c:marker>
            <c:symbol val="none"/>
          </c:marker>
          <c:cat>
            <c:strRef>
              <c:f>'CEO-CIO Alignment (2)'!$B$31:$B$33</c:f>
              <c:strCache>
                <c:ptCount val="3"/>
                <c:pt idx="0">
                  <c:v>Struggles and Supports</c:v>
                </c:pt>
                <c:pt idx="1">
                  <c:v>Optimizes</c:v>
                </c:pt>
                <c:pt idx="2">
                  <c:v>Expands and Transforms</c:v>
                </c:pt>
              </c:strCache>
            </c:strRef>
          </c:cat>
          <c:val>
            <c:numRef>
              <c:f>'CEO-CIO Alignment (2)'!$C$31:$C$33</c:f>
              <c:numCache>
                <c:formatCode>0%</c:formatCode>
                <c:ptCount val="3"/>
                <c:pt idx="0">
                  <c:v>0.25</c:v>
                </c:pt>
                <c:pt idx="1">
                  <c:v>0.56896551724137934</c:v>
                </c:pt>
                <c:pt idx="2">
                  <c:v>0.72222222222222221</c:v>
                </c:pt>
              </c:numCache>
            </c:numRef>
          </c:val>
          <c:smooth val="0"/>
          <c:extLst>
            <c:ext xmlns:c16="http://schemas.microsoft.com/office/drawing/2014/chart" uri="{C3380CC4-5D6E-409C-BE32-E72D297353CC}">
              <c16:uniqueId val="{00000000-8895-44DB-866D-57B8BCE9EB7D}"/>
            </c:ext>
          </c:extLst>
        </c:ser>
        <c:dLbls>
          <c:showLegendKey val="0"/>
          <c:showVal val="0"/>
          <c:showCatName val="0"/>
          <c:showSerName val="0"/>
          <c:showPercent val="0"/>
          <c:showBubbleSize val="0"/>
        </c:dLbls>
        <c:smooth val="0"/>
        <c:axId val="274255496"/>
        <c:axId val="274255888"/>
      </c:lineChart>
      <c:catAx>
        <c:axId val="274255496"/>
        <c:scaling>
          <c:orientation val="minMax"/>
        </c:scaling>
        <c:delete val="1"/>
        <c:axPos val="b"/>
        <c:numFmt formatCode="General" sourceLinked="1"/>
        <c:majorTickMark val="none"/>
        <c:minorTickMark val="none"/>
        <c:tickLblPos val="nextTo"/>
        <c:crossAx val="274255888"/>
        <c:crosses val="autoZero"/>
        <c:auto val="1"/>
        <c:lblAlgn val="ctr"/>
        <c:lblOffset val="100"/>
        <c:noMultiLvlLbl val="0"/>
      </c:catAx>
      <c:valAx>
        <c:axId val="274255888"/>
        <c:scaling>
          <c:orientation val="minMax"/>
          <c:max val="0.8"/>
          <c:min val="0"/>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rgbClr val="080808"/>
                </a:solidFill>
                <a:latin typeface="+mn-lt"/>
                <a:ea typeface="+mn-ea"/>
                <a:cs typeface="+mn-cs"/>
              </a:defRPr>
            </a:pPr>
            <a:endParaRPr lang="en-US"/>
          </a:p>
        </c:txPr>
        <c:crossAx val="274255496"/>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sz="1300" b="1">
          <a:solidFill>
            <a:srgbClr val="080808"/>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0907020593306914"/>
          <c:y val="0.17959972196167659"/>
          <c:w val="0.55248204924603717"/>
          <c:h val="0.61481066559188768"/>
        </c:manualLayout>
      </c:layout>
      <c:barChart>
        <c:barDir val="bar"/>
        <c:grouping val="percentStacked"/>
        <c:varyColors val="0"/>
        <c:ser>
          <c:idx val="0"/>
          <c:order val="0"/>
          <c:tx>
            <c:strRef>
              <c:f>'Business Value Analysis'!$J$7</c:f>
              <c:strCache>
                <c:ptCount val="1"/>
                <c:pt idx="0">
                  <c:v>Major Pain</c:v>
                </c:pt>
              </c:strCache>
            </c:strRef>
          </c:tx>
          <c:spPr>
            <a:solidFill>
              <a:srgbClr val="29475F"/>
            </a:solidFill>
            <a:ln>
              <a:solidFill>
                <a:srgbClr val="FFFFFF"/>
              </a:solidFill>
            </a:ln>
            <a:effectLst/>
          </c:spPr>
          <c:invertIfNegative val="0"/>
          <c:cat>
            <c:strRef>
              <c:f>'Business Value Analysis'!$I$8:$I$10</c:f>
              <c:strCache>
                <c:ptCount val="3"/>
                <c:pt idx="0">
                  <c:v>Significant Improvement Necessary</c:v>
                </c:pt>
                <c:pt idx="1">
                  <c:v>Some Improvement Necessary</c:v>
                </c:pt>
                <c:pt idx="2">
                  <c:v>Effective</c:v>
                </c:pt>
              </c:strCache>
            </c:strRef>
          </c:cat>
          <c:val>
            <c:numRef>
              <c:f>'Business Value Analysis'!$J$8:$J$10</c:f>
              <c:numCache>
                <c:formatCode>0%</c:formatCode>
                <c:ptCount val="3"/>
                <c:pt idx="0">
                  <c:v>0.33734939759036142</c:v>
                </c:pt>
                <c:pt idx="1">
                  <c:v>0.18571428571428572</c:v>
                </c:pt>
                <c:pt idx="2">
                  <c:v>5.2631578947368418E-2</c:v>
                </c:pt>
              </c:numCache>
            </c:numRef>
          </c:val>
          <c:extLst>
            <c:ext xmlns:c16="http://schemas.microsoft.com/office/drawing/2014/chart" uri="{C3380CC4-5D6E-409C-BE32-E72D297353CC}">
              <c16:uniqueId val="{00000000-7E5F-4FE3-9027-624698A3F0F7}"/>
            </c:ext>
          </c:extLst>
        </c:ser>
        <c:ser>
          <c:idx val="1"/>
          <c:order val="1"/>
          <c:tx>
            <c:strRef>
              <c:f>'Business Value Analysis'!$K$7</c:f>
              <c:strCache>
                <c:ptCount val="1"/>
                <c:pt idx="0">
                  <c:v>Minor Pain</c:v>
                </c:pt>
              </c:strCache>
            </c:strRef>
          </c:tx>
          <c:spPr>
            <a:solidFill>
              <a:srgbClr val="B0C534"/>
            </a:solidFill>
            <a:ln>
              <a:solidFill>
                <a:srgbClr val="FFFFFF"/>
              </a:solidFill>
            </a:ln>
            <a:effectLst/>
          </c:spPr>
          <c:invertIfNegative val="0"/>
          <c:cat>
            <c:strRef>
              <c:f>'Business Value Analysis'!$I$8:$I$10</c:f>
              <c:strCache>
                <c:ptCount val="3"/>
                <c:pt idx="0">
                  <c:v>Significant Improvement Necessary</c:v>
                </c:pt>
                <c:pt idx="1">
                  <c:v>Some Improvement Necessary</c:v>
                </c:pt>
                <c:pt idx="2">
                  <c:v>Effective</c:v>
                </c:pt>
              </c:strCache>
            </c:strRef>
          </c:cat>
          <c:val>
            <c:numRef>
              <c:f>'Business Value Analysis'!$K$8:$K$10</c:f>
              <c:numCache>
                <c:formatCode>0%</c:formatCode>
                <c:ptCount val="3"/>
                <c:pt idx="0">
                  <c:v>0.54819277108433739</c:v>
                </c:pt>
                <c:pt idx="1">
                  <c:v>0.5714285714285714</c:v>
                </c:pt>
                <c:pt idx="2">
                  <c:v>0.47368421052631576</c:v>
                </c:pt>
              </c:numCache>
            </c:numRef>
          </c:val>
          <c:extLst>
            <c:ext xmlns:c16="http://schemas.microsoft.com/office/drawing/2014/chart" uri="{C3380CC4-5D6E-409C-BE32-E72D297353CC}">
              <c16:uniqueId val="{00000001-7E5F-4FE3-9027-624698A3F0F7}"/>
            </c:ext>
          </c:extLst>
        </c:ser>
        <c:ser>
          <c:idx val="2"/>
          <c:order val="2"/>
          <c:tx>
            <c:strRef>
              <c:f>'Business Value Analysis'!$L$7</c:f>
              <c:strCache>
                <c:ptCount val="1"/>
                <c:pt idx="0">
                  <c:v>No Pain</c:v>
                </c:pt>
              </c:strCache>
            </c:strRef>
          </c:tx>
          <c:spPr>
            <a:solidFill>
              <a:srgbClr val="6D9DC1"/>
            </a:solidFill>
            <a:ln>
              <a:solidFill>
                <a:srgbClr val="FFFFFF"/>
              </a:solidFill>
            </a:ln>
            <a:effectLst/>
          </c:spPr>
          <c:invertIfNegative val="0"/>
          <c:cat>
            <c:strRef>
              <c:f>'Business Value Analysis'!$I$8:$I$10</c:f>
              <c:strCache>
                <c:ptCount val="3"/>
                <c:pt idx="0">
                  <c:v>Significant Improvement Necessary</c:v>
                </c:pt>
                <c:pt idx="1">
                  <c:v>Some Improvement Necessary</c:v>
                </c:pt>
                <c:pt idx="2">
                  <c:v>Effective</c:v>
                </c:pt>
              </c:strCache>
            </c:strRef>
          </c:cat>
          <c:val>
            <c:numRef>
              <c:f>'Business Value Analysis'!$L$8:$L$10</c:f>
              <c:numCache>
                <c:formatCode>0%</c:formatCode>
                <c:ptCount val="3"/>
                <c:pt idx="0">
                  <c:v>0.1144578313253012</c:v>
                </c:pt>
                <c:pt idx="1">
                  <c:v>0.24285714285714285</c:v>
                </c:pt>
                <c:pt idx="2">
                  <c:v>0.47368421052631576</c:v>
                </c:pt>
              </c:numCache>
            </c:numRef>
          </c:val>
          <c:extLst>
            <c:ext xmlns:c16="http://schemas.microsoft.com/office/drawing/2014/chart" uri="{C3380CC4-5D6E-409C-BE32-E72D297353CC}">
              <c16:uniqueId val="{00000002-7E5F-4FE3-9027-624698A3F0F7}"/>
            </c:ext>
          </c:extLst>
        </c:ser>
        <c:dLbls>
          <c:showLegendKey val="0"/>
          <c:showVal val="0"/>
          <c:showCatName val="0"/>
          <c:showSerName val="0"/>
          <c:showPercent val="0"/>
          <c:showBubbleSize val="0"/>
        </c:dLbls>
        <c:gapWidth val="100"/>
        <c:overlap val="100"/>
        <c:axId val="472234152"/>
        <c:axId val="472234544"/>
      </c:barChart>
      <c:catAx>
        <c:axId val="472234152"/>
        <c:scaling>
          <c:orientation val="minMax"/>
        </c:scaling>
        <c:delete val="1"/>
        <c:axPos val="l"/>
        <c:numFmt formatCode="General" sourceLinked="1"/>
        <c:majorTickMark val="none"/>
        <c:minorTickMark val="none"/>
        <c:tickLblPos val="nextTo"/>
        <c:crossAx val="472234544"/>
        <c:crosses val="autoZero"/>
        <c:auto val="1"/>
        <c:lblAlgn val="ctr"/>
        <c:lblOffset val="100"/>
        <c:noMultiLvlLbl val="0"/>
      </c:catAx>
      <c:valAx>
        <c:axId val="472234544"/>
        <c:scaling>
          <c:orientation val="minMax"/>
        </c:scaling>
        <c:delete val="0"/>
        <c:axPos val="b"/>
        <c:numFmt formatCode="0%"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72234152"/>
        <c:crosses val="autoZero"/>
        <c:crossBetween val="between"/>
      </c:valAx>
      <c:spPr>
        <a:noFill/>
        <a:ln>
          <a:solidFill>
            <a:schemeClr val="bg1">
              <a:lumMod val="85000"/>
            </a:schemeClr>
          </a:solidFill>
        </a:ln>
        <a:effectLst/>
      </c:spPr>
    </c:plotArea>
    <c:legend>
      <c:legendPos val="b"/>
      <c:layout>
        <c:manualLayout>
          <c:xMode val="edge"/>
          <c:yMode val="edge"/>
          <c:x val="0.39434353257557786"/>
          <c:y val="0.92083593494690252"/>
          <c:w val="0.51025342362949344"/>
          <c:h val="7.297805209021467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2">
                  <a:lumMod val="50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percentStacked"/>
        <c:varyColors val="0"/>
        <c:ser>
          <c:idx val="0"/>
          <c:order val="0"/>
          <c:tx>
            <c:strRef>
              <c:f>Sheet1!$B$5</c:f>
              <c:strCache>
                <c:ptCount val="1"/>
                <c:pt idx="0">
                  <c:v>Benefits Realisation</c:v>
                </c:pt>
              </c:strCache>
            </c:strRef>
          </c:tx>
          <c:spPr>
            <a:solidFill>
              <a:srgbClr val="B0C534"/>
            </a:solidFill>
            <a:ln w="19050">
              <a:solidFill>
                <a:srgbClr val="FFFFFF"/>
              </a:solid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Sheet1!$A$6:$A$7</c:f>
              <c:strCache>
                <c:ptCount val="2"/>
                <c:pt idx="0">
                  <c:v>CIO</c:v>
                </c:pt>
                <c:pt idx="1">
                  <c:v>CEO</c:v>
                </c:pt>
              </c:strCache>
            </c:strRef>
          </c:cat>
          <c:val>
            <c:numRef>
              <c:f>Sheet1!$B$6:$B$7</c:f>
              <c:numCache>
                <c:formatCode>0%</c:formatCode>
                <c:ptCount val="2"/>
                <c:pt idx="0">
                  <c:v>0.39932489999999998</c:v>
                </c:pt>
                <c:pt idx="1">
                  <c:v>0.4115992</c:v>
                </c:pt>
              </c:numCache>
            </c:numRef>
          </c:val>
          <c:extLst>
            <c:ext xmlns:c16="http://schemas.microsoft.com/office/drawing/2014/chart" uri="{C3380CC4-5D6E-409C-BE32-E72D297353CC}">
              <c16:uniqueId val="{00000000-C50F-4ADA-8163-FD801CDA3BEF}"/>
            </c:ext>
          </c:extLst>
        </c:ser>
        <c:ser>
          <c:idx val="1"/>
          <c:order val="1"/>
          <c:tx>
            <c:strRef>
              <c:f>Sheet1!$C$5</c:f>
              <c:strCache>
                <c:ptCount val="1"/>
                <c:pt idx="0">
                  <c:v>Risk Optimisation</c:v>
                </c:pt>
              </c:strCache>
            </c:strRef>
          </c:tx>
          <c:spPr>
            <a:solidFill>
              <a:srgbClr val="FFFFFF">
                <a:lumMod val="75000"/>
              </a:srgbClr>
            </a:solidFill>
            <a:ln w="19050">
              <a:solidFill>
                <a:srgbClr val="FFFFFF"/>
              </a:solidFill>
            </a:ln>
            <a:effectLst/>
          </c:spPr>
          <c:invertIfNegative val="0"/>
          <c:dPt>
            <c:idx val="1"/>
            <c:invertIfNegative val="0"/>
            <c:bubble3D val="0"/>
            <c:spPr>
              <a:solidFill>
                <a:srgbClr val="FFFFFF">
                  <a:lumMod val="75000"/>
                </a:srgbClr>
              </a:solidFill>
              <a:ln w="19050">
                <a:solidFill>
                  <a:srgbClr val="FFFFFF"/>
                </a:solidFill>
              </a:ln>
              <a:effectLst/>
            </c:spPr>
            <c:extLst>
              <c:ext xmlns:c16="http://schemas.microsoft.com/office/drawing/2014/chart" uri="{C3380CC4-5D6E-409C-BE32-E72D297353CC}">
                <c16:uniqueId val="{00000002-C50F-4ADA-8163-FD801CDA3BEF}"/>
              </c:ext>
            </c:extLst>
          </c:dPt>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Sheet1!$A$6:$A$7</c:f>
              <c:strCache>
                <c:ptCount val="2"/>
                <c:pt idx="0">
                  <c:v>CIO</c:v>
                </c:pt>
                <c:pt idx="1">
                  <c:v>CEO</c:v>
                </c:pt>
              </c:strCache>
            </c:strRef>
          </c:cat>
          <c:val>
            <c:numRef>
              <c:f>Sheet1!$C$6:$C$7</c:f>
              <c:numCache>
                <c:formatCode>0%</c:formatCode>
                <c:ptCount val="2"/>
                <c:pt idx="0">
                  <c:v>0.39494000000000001</c:v>
                </c:pt>
                <c:pt idx="1">
                  <c:v>0.38324000000000003</c:v>
                </c:pt>
              </c:numCache>
            </c:numRef>
          </c:val>
          <c:extLst>
            <c:ext xmlns:c16="http://schemas.microsoft.com/office/drawing/2014/chart" uri="{C3380CC4-5D6E-409C-BE32-E72D297353CC}">
              <c16:uniqueId val="{00000003-C50F-4ADA-8163-FD801CDA3BEF}"/>
            </c:ext>
          </c:extLst>
        </c:ser>
        <c:ser>
          <c:idx val="2"/>
          <c:order val="2"/>
          <c:tx>
            <c:strRef>
              <c:f>Sheet1!$D$5</c:f>
              <c:strCache>
                <c:ptCount val="1"/>
                <c:pt idx="0">
                  <c:v>Resources Optimisation</c:v>
                </c:pt>
              </c:strCache>
            </c:strRef>
          </c:tx>
          <c:spPr>
            <a:solidFill>
              <a:srgbClr val="6D9DC1"/>
            </a:solidFill>
            <a:ln w="19050">
              <a:solidFill>
                <a:srgbClr val="FFFFFF"/>
              </a:solid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Sheet1!$A$6:$A$7</c:f>
              <c:strCache>
                <c:ptCount val="2"/>
                <c:pt idx="0">
                  <c:v>CIO</c:v>
                </c:pt>
                <c:pt idx="1">
                  <c:v>CEO</c:v>
                </c:pt>
              </c:strCache>
            </c:strRef>
          </c:cat>
          <c:val>
            <c:numRef>
              <c:f>Sheet1!$D$6:$D$7</c:f>
              <c:numCache>
                <c:formatCode>0%</c:formatCode>
                <c:ptCount val="2"/>
                <c:pt idx="0">
                  <c:v>0.20573520000000001</c:v>
                </c:pt>
                <c:pt idx="1">
                  <c:v>0.2051607</c:v>
                </c:pt>
              </c:numCache>
            </c:numRef>
          </c:val>
          <c:extLst>
            <c:ext xmlns:c16="http://schemas.microsoft.com/office/drawing/2014/chart" uri="{C3380CC4-5D6E-409C-BE32-E72D297353CC}">
              <c16:uniqueId val="{00000004-C50F-4ADA-8163-FD801CDA3BEF}"/>
            </c:ext>
          </c:extLst>
        </c:ser>
        <c:dLbls>
          <c:dLblPos val="ctr"/>
          <c:showLegendKey val="0"/>
          <c:showVal val="1"/>
          <c:showCatName val="0"/>
          <c:showSerName val="0"/>
          <c:showPercent val="0"/>
          <c:showBubbleSize val="0"/>
        </c:dLbls>
        <c:gapWidth val="100"/>
        <c:overlap val="100"/>
        <c:axId val="474100096"/>
        <c:axId val="474100488"/>
      </c:barChart>
      <c:catAx>
        <c:axId val="47410009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74100488"/>
        <c:crosses val="autoZero"/>
        <c:auto val="1"/>
        <c:lblAlgn val="ctr"/>
        <c:lblOffset val="100"/>
        <c:noMultiLvlLbl val="0"/>
      </c:catAx>
      <c:valAx>
        <c:axId val="474100488"/>
        <c:scaling>
          <c:orientation val="minMax"/>
        </c:scaling>
        <c:delete val="1"/>
        <c:axPos val="b"/>
        <c:numFmt formatCode="0%" sourceLinked="1"/>
        <c:majorTickMark val="out"/>
        <c:minorTickMark val="none"/>
        <c:tickLblPos val="nextTo"/>
        <c:crossAx val="474100096"/>
        <c:crosses val="autoZero"/>
        <c:crossBetween val="between"/>
      </c:valAx>
      <c:spPr>
        <a:noFill/>
        <a:ln>
          <a:noFill/>
        </a:ln>
        <a:effectLst/>
      </c:spPr>
    </c:plotArea>
    <c:legend>
      <c:legendPos val="t"/>
      <c:layout>
        <c:manualLayout>
          <c:xMode val="edge"/>
          <c:yMode val="edge"/>
          <c:x val="0"/>
          <c:y val="2.4703517268633891E-2"/>
          <c:w val="1"/>
          <c:h val="0.14342045159456016"/>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577741-FBC6-4498-9B71-39C832C089B3}" type="doc">
      <dgm:prSet loTypeId="urn:microsoft.com/office/officeart/2005/8/layout/radial6" loCatId="relationship" qsTypeId="urn:microsoft.com/office/officeart/2005/8/quickstyle/simple1" qsCatId="simple" csTypeId="urn:microsoft.com/office/officeart/2005/8/colors/colorful2" csCatId="colorful" phldr="1"/>
      <dgm:spPr/>
      <dgm:t>
        <a:bodyPr/>
        <a:lstStyle/>
        <a:p>
          <a:endParaRPr lang="en-CA"/>
        </a:p>
      </dgm:t>
    </dgm:pt>
    <dgm:pt modelId="{C50669AF-1CDF-4023-9F1B-2B95D66CC7EC}">
      <dgm:prSet phldrT="[Text]"/>
      <dgm:spPr/>
      <dgm:t>
        <a:bodyPr/>
        <a:lstStyle/>
        <a:p>
          <a:pPr algn="ctr"/>
          <a:r>
            <a:rPr lang="en-CA" b="1" dirty="0"/>
            <a:t>Value is… </a:t>
          </a:r>
          <a:endParaRPr lang="en-CA" dirty="0"/>
        </a:p>
      </dgm:t>
    </dgm:pt>
    <dgm:pt modelId="{5214FF1F-5824-4429-AEBB-DB8A5137873D}" type="parTrans" cxnId="{BE2115B8-5104-42EF-AB3D-7287EA2FC9C0}">
      <dgm:prSet/>
      <dgm:spPr/>
      <dgm:t>
        <a:bodyPr/>
        <a:lstStyle/>
        <a:p>
          <a:endParaRPr lang="en-CA">
            <a:solidFill>
              <a:schemeClr val="bg1"/>
            </a:solidFill>
          </a:endParaRPr>
        </a:p>
      </dgm:t>
    </dgm:pt>
    <dgm:pt modelId="{1184BFF2-D101-4AD3-A142-1AE819DF933B}" type="sibTrans" cxnId="{BE2115B8-5104-42EF-AB3D-7287EA2FC9C0}">
      <dgm:prSet/>
      <dgm:spPr/>
      <dgm:t>
        <a:bodyPr/>
        <a:lstStyle/>
        <a:p>
          <a:endParaRPr lang="en-CA">
            <a:solidFill>
              <a:schemeClr val="bg1"/>
            </a:solidFill>
          </a:endParaRPr>
        </a:p>
      </dgm:t>
    </dgm:pt>
    <dgm:pt modelId="{468F27D6-2CFD-4CA4-BA9F-BDB010DED49C}">
      <dgm:prSet phldrT="[Text]" custT="1"/>
      <dgm:spPr/>
      <dgm:t>
        <a:bodyPr/>
        <a:lstStyle/>
        <a:p>
          <a:r>
            <a:rPr lang="en-CA" sz="1400" dirty="0"/>
            <a:t>Derived from business context. </a:t>
          </a:r>
        </a:p>
      </dgm:t>
    </dgm:pt>
    <dgm:pt modelId="{2EA216D2-D798-4943-94CD-59566A6254B4}" type="parTrans" cxnId="{DE31F07F-37B3-4F04-B194-66D2FA62EE39}">
      <dgm:prSet/>
      <dgm:spPr/>
      <dgm:t>
        <a:bodyPr/>
        <a:lstStyle/>
        <a:p>
          <a:endParaRPr lang="en-CA">
            <a:solidFill>
              <a:schemeClr val="bg1"/>
            </a:solidFill>
          </a:endParaRPr>
        </a:p>
      </dgm:t>
    </dgm:pt>
    <dgm:pt modelId="{F3D3C1CB-926A-4F3C-A600-C5EA3B37765A}" type="sibTrans" cxnId="{DE31F07F-37B3-4F04-B194-66D2FA62EE39}">
      <dgm:prSet/>
      <dgm:spPr/>
      <dgm:t>
        <a:bodyPr/>
        <a:lstStyle/>
        <a:p>
          <a:endParaRPr lang="en-CA">
            <a:solidFill>
              <a:schemeClr val="bg1"/>
            </a:solidFill>
          </a:endParaRPr>
        </a:p>
      </dgm:t>
    </dgm:pt>
    <dgm:pt modelId="{34376CCF-2D61-467D-99E9-203022FD4BB2}">
      <dgm:prSet phldrT="[Text]" custT="1"/>
      <dgm:spPr>
        <a:solidFill>
          <a:srgbClr val="A6A6A6"/>
        </a:solidFill>
      </dgm:spPr>
      <dgm:t>
        <a:bodyPr/>
        <a:lstStyle/>
        <a:p>
          <a:r>
            <a:rPr lang="en-CA" sz="1400" dirty="0"/>
            <a:t>Enabled through governance and strategy. </a:t>
          </a:r>
        </a:p>
      </dgm:t>
    </dgm:pt>
    <dgm:pt modelId="{A22C94AA-612B-4713-A7CB-243C4CE5DC9A}" type="parTrans" cxnId="{8A277C41-98D7-498C-8BA6-4DCCD856DC46}">
      <dgm:prSet/>
      <dgm:spPr/>
      <dgm:t>
        <a:bodyPr/>
        <a:lstStyle/>
        <a:p>
          <a:endParaRPr lang="en-CA">
            <a:solidFill>
              <a:schemeClr val="bg1"/>
            </a:solidFill>
          </a:endParaRPr>
        </a:p>
      </dgm:t>
    </dgm:pt>
    <dgm:pt modelId="{5126D7EC-C7EB-41E5-A68C-AB874D4E1746}" type="sibTrans" cxnId="{8A277C41-98D7-498C-8BA6-4DCCD856DC46}">
      <dgm:prSet/>
      <dgm:spPr>
        <a:solidFill>
          <a:srgbClr val="A6A6A6"/>
        </a:solidFill>
      </dgm:spPr>
      <dgm:t>
        <a:bodyPr/>
        <a:lstStyle/>
        <a:p>
          <a:endParaRPr lang="en-CA">
            <a:solidFill>
              <a:schemeClr val="bg1"/>
            </a:solidFill>
          </a:endParaRPr>
        </a:p>
      </dgm:t>
    </dgm:pt>
    <dgm:pt modelId="{44CCFF48-2E0C-4B3B-AAFC-51D5C8CB439E}">
      <dgm:prSet phldrT="[Text]" custT="1"/>
      <dgm:spPr/>
      <dgm:t>
        <a:bodyPr/>
        <a:lstStyle/>
        <a:p>
          <a:r>
            <a:rPr lang="en-CA" sz="1400" dirty="0"/>
            <a:t>The underlying context for decision making. </a:t>
          </a:r>
        </a:p>
      </dgm:t>
    </dgm:pt>
    <dgm:pt modelId="{DB1443AB-A0E8-4373-8F3D-5C83AE9FF82D}" type="parTrans" cxnId="{76E3406E-D5F5-442B-ABA5-B6FDC5975E98}">
      <dgm:prSet/>
      <dgm:spPr/>
      <dgm:t>
        <a:bodyPr/>
        <a:lstStyle/>
        <a:p>
          <a:endParaRPr lang="en-CA">
            <a:solidFill>
              <a:schemeClr val="bg1"/>
            </a:solidFill>
          </a:endParaRPr>
        </a:p>
      </dgm:t>
    </dgm:pt>
    <dgm:pt modelId="{477295CB-78DE-4169-968B-9F08BB4701CD}" type="sibTrans" cxnId="{76E3406E-D5F5-442B-ABA5-B6FDC5975E98}">
      <dgm:prSet/>
      <dgm:spPr/>
      <dgm:t>
        <a:bodyPr/>
        <a:lstStyle/>
        <a:p>
          <a:endParaRPr lang="en-CA">
            <a:solidFill>
              <a:schemeClr val="bg1"/>
            </a:solidFill>
          </a:endParaRPr>
        </a:p>
      </dgm:t>
    </dgm:pt>
    <dgm:pt modelId="{72D9B902-CA54-45D4-B226-5D5B8AAABBE3}">
      <dgm:prSet phldrT="[Text]" custT="1"/>
      <dgm:spPr/>
      <dgm:t>
        <a:bodyPr/>
        <a:lstStyle/>
        <a:p>
          <a:r>
            <a:rPr lang="en-CA" sz="1400" dirty="0"/>
            <a:t>A measure of achievement. </a:t>
          </a:r>
        </a:p>
      </dgm:t>
    </dgm:pt>
    <dgm:pt modelId="{A00939B2-7034-40A7-850D-65D6FF28255D}" type="parTrans" cxnId="{48E9EB32-049E-4332-93B2-684D49D5DB2B}">
      <dgm:prSet/>
      <dgm:spPr/>
      <dgm:t>
        <a:bodyPr/>
        <a:lstStyle/>
        <a:p>
          <a:endParaRPr lang="en-CA">
            <a:solidFill>
              <a:schemeClr val="bg1"/>
            </a:solidFill>
          </a:endParaRPr>
        </a:p>
      </dgm:t>
    </dgm:pt>
    <dgm:pt modelId="{B4548F59-2377-4985-823B-F6018C333638}" type="sibTrans" cxnId="{48E9EB32-049E-4332-93B2-684D49D5DB2B}">
      <dgm:prSet/>
      <dgm:spPr/>
      <dgm:t>
        <a:bodyPr/>
        <a:lstStyle/>
        <a:p>
          <a:endParaRPr lang="en-CA">
            <a:solidFill>
              <a:schemeClr val="bg1"/>
            </a:solidFill>
          </a:endParaRPr>
        </a:p>
      </dgm:t>
    </dgm:pt>
    <dgm:pt modelId="{A4A024DC-2BFD-4563-B807-58514FFCC4B8}" type="pres">
      <dgm:prSet presAssocID="{E8577741-FBC6-4498-9B71-39C832C089B3}" presName="Name0" presStyleCnt="0">
        <dgm:presLayoutVars>
          <dgm:chMax val="1"/>
          <dgm:dir/>
          <dgm:animLvl val="ctr"/>
          <dgm:resizeHandles val="exact"/>
        </dgm:presLayoutVars>
      </dgm:prSet>
      <dgm:spPr/>
    </dgm:pt>
    <dgm:pt modelId="{2F938F04-77FF-49BF-AAEF-EC917AF8C048}" type="pres">
      <dgm:prSet presAssocID="{C50669AF-1CDF-4023-9F1B-2B95D66CC7EC}" presName="centerShape" presStyleLbl="node0" presStyleIdx="0" presStyleCnt="1"/>
      <dgm:spPr/>
    </dgm:pt>
    <dgm:pt modelId="{1034D86E-3D92-4AF7-891B-060CBCD604DC}" type="pres">
      <dgm:prSet presAssocID="{468F27D6-2CFD-4CA4-BA9F-BDB010DED49C}" presName="node" presStyleLbl="node1" presStyleIdx="0" presStyleCnt="4" custScaleX="143367" custScaleY="143367">
        <dgm:presLayoutVars>
          <dgm:bulletEnabled val="1"/>
        </dgm:presLayoutVars>
      </dgm:prSet>
      <dgm:spPr/>
    </dgm:pt>
    <dgm:pt modelId="{4DFC7A00-5B1A-4501-AD72-24F1A210BDF4}" type="pres">
      <dgm:prSet presAssocID="{468F27D6-2CFD-4CA4-BA9F-BDB010DED49C}" presName="dummy" presStyleCnt="0"/>
      <dgm:spPr/>
    </dgm:pt>
    <dgm:pt modelId="{6339A81B-119D-41C0-95E8-2F9F045A8609}" type="pres">
      <dgm:prSet presAssocID="{F3D3C1CB-926A-4F3C-A600-C5EA3B37765A}" presName="sibTrans" presStyleLbl="sibTrans2D1" presStyleIdx="0" presStyleCnt="4"/>
      <dgm:spPr/>
    </dgm:pt>
    <dgm:pt modelId="{E7D19859-67D9-4B19-B0A0-817D937A2192}" type="pres">
      <dgm:prSet presAssocID="{34376CCF-2D61-467D-99E9-203022FD4BB2}" presName="node" presStyleLbl="node1" presStyleIdx="1" presStyleCnt="4" custScaleX="143367" custScaleY="143367">
        <dgm:presLayoutVars>
          <dgm:bulletEnabled val="1"/>
        </dgm:presLayoutVars>
      </dgm:prSet>
      <dgm:spPr/>
    </dgm:pt>
    <dgm:pt modelId="{21B49443-5A64-41F8-9CA6-BBBBA24F2B70}" type="pres">
      <dgm:prSet presAssocID="{34376CCF-2D61-467D-99E9-203022FD4BB2}" presName="dummy" presStyleCnt="0"/>
      <dgm:spPr/>
    </dgm:pt>
    <dgm:pt modelId="{45F012E9-98F5-477E-8308-374B7E06F077}" type="pres">
      <dgm:prSet presAssocID="{5126D7EC-C7EB-41E5-A68C-AB874D4E1746}" presName="sibTrans" presStyleLbl="sibTrans2D1" presStyleIdx="1" presStyleCnt="4"/>
      <dgm:spPr/>
    </dgm:pt>
    <dgm:pt modelId="{45E70153-1285-4508-99EB-EF39968AB8B0}" type="pres">
      <dgm:prSet presAssocID="{44CCFF48-2E0C-4B3B-AAFC-51D5C8CB439E}" presName="node" presStyleLbl="node1" presStyleIdx="2" presStyleCnt="4" custScaleX="143367" custScaleY="143367">
        <dgm:presLayoutVars>
          <dgm:bulletEnabled val="1"/>
        </dgm:presLayoutVars>
      </dgm:prSet>
      <dgm:spPr/>
    </dgm:pt>
    <dgm:pt modelId="{E952F360-0D96-4CCB-A528-F740C65A3B50}" type="pres">
      <dgm:prSet presAssocID="{44CCFF48-2E0C-4B3B-AAFC-51D5C8CB439E}" presName="dummy" presStyleCnt="0"/>
      <dgm:spPr/>
    </dgm:pt>
    <dgm:pt modelId="{89D04EC7-5DF5-4B60-AFB7-C20789EBE63D}" type="pres">
      <dgm:prSet presAssocID="{477295CB-78DE-4169-968B-9F08BB4701CD}" presName="sibTrans" presStyleLbl="sibTrans2D1" presStyleIdx="2" presStyleCnt="4"/>
      <dgm:spPr/>
    </dgm:pt>
    <dgm:pt modelId="{4B955281-27D5-4AB8-94CB-6B875F8DA2EF}" type="pres">
      <dgm:prSet presAssocID="{72D9B902-CA54-45D4-B226-5D5B8AAABBE3}" presName="node" presStyleLbl="node1" presStyleIdx="3" presStyleCnt="4" custScaleX="143367" custScaleY="143367">
        <dgm:presLayoutVars>
          <dgm:bulletEnabled val="1"/>
        </dgm:presLayoutVars>
      </dgm:prSet>
      <dgm:spPr/>
    </dgm:pt>
    <dgm:pt modelId="{08C42478-C6C2-4437-AE40-3707CCF5A84F}" type="pres">
      <dgm:prSet presAssocID="{72D9B902-CA54-45D4-B226-5D5B8AAABBE3}" presName="dummy" presStyleCnt="0"/>
      <dgm:spPr/>
    </dgm:pt>
    <dgm:pt modelId="{D380C483-C8D0-4219-92C5-6E60F1C6FA30}" type="pres">
      <dgm:prSet presAssocID="{B4548F59-2377-4985-823B-F6018C333638}" presName="sibTrans" presStyleLbl="sibTrans2D1" presStyleIdx="3" presStyleCnt="4"/>
      <dgm:spPr/>
    </dgm:pt>
  </dgm:ptLst>
  <dgm:cxnLst>
    <dgm:cxn modelId="{5C48A213-85D1-462C-90ED-91BDF381E12A}" type="presOf" srcId="{5126D7EC-C7EB-41E5-A68C-AB874D4E1746}" destId="{45F012E9-98F5-477E-8308-374B7E06F077}" srcOrd="0" destOrd="0" presId="urn:microsoft.com/office/officeart/2005/8/layout/radial6"/>
    <dgm:cxn modelId="{758C501F-7C89-48EE-A6FE-9613422434F7}" type="presOf" srcId="{E8577741-FBC6-4498-9B71-39C832C089B3}" destId="{A4A024DC-2BFD-4563-B807-58514FFCC4B8}" srcOrd="0" destOrd="0" presId="urn:microsoft.com/office/officeart/2005/8/layout/radial6"/>
    <dgm:cxn modelId="{28842726-60BE-4154-8A33-98067322F31E}" type="presOf" srcId="{477295CB-78DE-4169-968B-9F08BB4701CD}" destId="{89D04EC7-5DF5-4B60-AFB7-C20789EBE63D}" srcOrd="0" destOrd="0" presId="urn:microsoft.com/office/officeart/2005/8/layout/radial6"/>
    <dgm:cxn modelId="{8015FB28-C91A-4167-B125-878E486F3518}" type="presOf" srcId="{34376CCF-2D61-467D-99E9-203022FD4BB2}" destId="{E7D19859-67D9-4B19-B0A0-817D937A2192}" srcOrd="0" destOrd="0" presId="urn:microsoft.com/office/officeart/2005/8/layout/radial6"/>
    <dgm:cxn modelId="{48E9EB32-049E-4332-93B2-684D49D5DB2B}" srcId="{C50669AF-1CDF-4023-9F1B-2B95D66CC7EC}" destId="{72D9B902-CA54-45D4-B226-5D5B8AAABBE3}" srcOrd="3" destOrd="0" parTransId="{A00939B2-7034-40A7-850D-65D6FF28255D}" sibTransId="{B4548F59-2377-4985-823B-F6018C333638}"/>
    <dgm:cxn modelId="{8A277C41-98D7-498C-8BA6-4DCCD856DC46}" srcId="{C50669AF-1CDF-4023-9F1B-2B95D66CC7EC}" destId="{34376CCF-2D61-467D-99E9-203022FD4BB2}" srcOrd="1" destOrd="0" parTransId="{A22C94AA-612B-4713-A7CB-243C4CE5DC9A}" sibTransId="{5126D7EC-C7EB-41E5-A68C-AB874D4E1746}"/>
    <dgm:cxn modelId="{76E3406E-D5F5-442B-ABA5-B6FDC5975E98}" srcId="{C50669AF-1CDF-4023-9F1B-2B95D66CC7EC}" destId="{44CCFF48-2E0C-4B3B-AAFC-51D5C8CB439E}" srcOrd="2" destOrd="0" parTransId="{DB1443AB-A0E8-4373-8F3D-5C83AE9FF82D}" sibTransId="{477295CB-78DE-4169-968B-9F08BB4701CD}"/>
    <dgm:cxn modelId="{329AF357-2198-459B-B43A-56E084889811}" type="presOf" srcId="{72D9B902-CA54-45D4-B226-5D5B8AAABBE3}" destId="{4B955281-27D5-4AB8-94CB-6B875F8DA2EF}" srcOrd="0" destOrd="0" presId="urn:microsoft.com/office/officeart/2005/8/layout/radial6"/>
    <dgm:cxn modelId="{DE31F07F-37B3-4F04-B194-66D2FA62EE39}" srcId="{C50669AF-1CDF-4023-9F1B-2B95D66CC7EC}" destId="{468F27D6-2CFD-4CA4-BA9F-BDB010DED49C}" srcOrd="0" destOrd="0" parTransId="{2EA216D2-D798-4943-94CD-59566A6254B4}" sibTransId="{F3D3C1CB-926A-4F3C-A600-C5EA3B37765A}"/>
    <dgm:cxn modelId="{98F6A088-3712-40A1-A493-83CC6D4DFE33}" type="presOf" srcId="{C50669AF-1CDF-4023-9F1B-2B95D66CC7EC}" destId="{2F938F04-77FF-49BF-AAEF-EC917AF8C048}" srcOrd="0" destOrd="0" presId="urn:microsoft.com/office/officeart/2005/8/layout/radial6"/>
    <dgm:cxn modelId="{91FBCF92-E389-423A-A6C6-9F14A3F6C295}" type="presOf" srcId="{44CCFF48-2E0C-4B3B-AAFC-51D5C8CB439E}" destId="{45E70153-1285-4508-99EB-EF39968AB8B0}" srcOrd="0" destOrd="0" presId="urn:microsoft.com/office/officeart/2005/8/layout/radial6"/>
    <dgm:cxn modelId="{FB66E29B-8DDA-49A2-869B-E47DC58D3B1C}" type="presOf" srcId="{468F27D6-2CFD-4CA4-BA9F-BDB010DED49C}" destId="{1034D86E-3D92-4AF7-891B-060CBCD604DC}" srcOrd="0" destOrd="0" presId="urn:microsoft.com/office/officeart/2005/8/layout/radial6"/>
    <dgm:cxn modelId="{BE2115B8-5104-42EF-AB3D-7287EA2FC9C0}" srcId="{E8577741-FBC6-4498-9B71-39C832C089B3}" destId="{C50669AF-1CDF-4023-9F1B-2B95D66CC7EC}" srcOrd="0" destOrd="0" parTransId="{5214FF1F-5824-4429-AEBB-DB8A5137873D}" sibTransId="{1184BFF2-D101-4AD3-A142-1AE819DF933B}"/>
    <dgm:cxn modelId="{CFC686F7-6990-4843-BD0D-6BB28B77DE57}" type="presOf" srcId="{F3D3C1CB-926A-4F3C-A600-C5EA3B37765A}" destId="{6339A81B-119D-41C0-95E8-2F9F045A8609}" srcOrd="0" destOrd="0" presId="urn:microsoft.com/office/officeart/2005/8/layout/radial6"/>
    <dgm:cxn modelId="{17FE94F8-3A59-4836-B2BF-BFCA086C1A22}" type="presOf" srcId="{B4548F59-2377-4985-823B-F6018C333638}" destId="{D380C483-C8D0-4219-92C5-6E60F1C6FA30}" srcOrd="0" destOrd="0" presId="urn:microsoft.com/office/officeart/2005/8/layout/radial6"/>
    <dgm:cxn modelId="{3015C691-79E4-4AAE-93FD-9988FF20862F}" type="presParOf" srcId="{A4A024DC-2BFD-4563-B807-58514FFCC4B8}" destId="{2F938F04-77FF-49BF-AAEF-EC917AF8C048}" srcOrd="0" destOrd="0" presId="urn:microsoft.com/office/officeart/2005/8/layout/radial6"/>
    <dgm:cxn modelId="{6D99AA00-88F6-4C6C-8847-8AF642A9CE0E}" type="presParOf" srcId="{A4A024DC-2BFD-4563-B807-58514FFCC4B8}" destId="{1034D86E-3D92-4AF7-891B-060CBCD604DC}" srcOrd="1" destOrd="0" presId="urn:microsoft.com/office/officeart/2005/8/layout/radial6"/>
    <dgm:cxn modelId="{219798DD-A896-4385-AD9A-46650FCCDC0C}" type="presParOf" srcId="{A4A024DC-2BFD-4563-B807-58514FFCC4B8}" destId="{4DFC7A00-5B1A-4501-AD72-24F1A210BDF4}" srcOrd="2" destOrd="0" presId="urn:microsoft.com/office/officeart/2005/8/layout/radial6"/>
    <dgm:cxn modelId="{0092FFA3-4DB1-4769-A1E6-F40CAB0DE715}" type="presParOf" srcId="{A4A024DC-2BFD-4563-B807-58514FFCC4B8}" destId="{6339A81B-119D-41C0-95E8-2F9F045A8609}" srcOrd="3" destOrd="0" presId="urn:microsoft.com/office/officeart/2005/8/layout/radial6"/>
    <dgm:cxn modelId="{4545D582-773E-4177-8945-0D22D8BAC524}" type="presParOf" srcId="{A4A024DC-2BFD-4563-B807-58514FFCC4B8}" destId="{E7D19859-67D9-4B19-B0A0-817D937A2192}" srcOrd="4" destOrd="0" presId="urn:microsoft.com/office/officeart/2005/8/layout/radial6"/>
    <dgm:cxn modelId="{536BF2C4-1F61-423A-9B07-94894E15D9C7}" type="presParOf" srcId="{A4A024DC-2BFD-4563-B807-58514FFCC4B8}" destId="{21B49443-5A64-41F8-9CA6-BBBBA24F2B70}" srcOrd="5" destOrd="0" presId="urn:microsoft.com/office/officeart/2005/8/layout/radial6"/>
    <dgm:cxn modelId="{5D75D1EB-30A8-4AA1-8698-E4F5388867F5}" type="presParOf" srcId="{A4A024DC-2BFD-4563-B807-58514FFCC4B8}" destId="{45F012E9-98F5-477E-8308-374B7E06F077}" srcOrd="6" destOrd="0" presId="urn:microsoft.com/office/officeart/2005/8/layout/radial6"/>
    <dgm:cxn modelId="{71610C88-62FD-495E-86D2-D83488C52B83}" type="presParOf" srcId="{A4A024DC-2BFD-4563-B807-58514FFCC4B8}" destId="{45E70153-1285-4508-99EB-EF39968AB8B0}" srcOrd="7" destOrd="0" presId="urn:microsoft.com/office/officeart/2005/8/layout/radial6"/>
    <dgm:cxn modelId="{8364A76B-2972-42B3-837F-F928D268089D}" type="presParOf" srcId="{A4A024DC-2BFD-4563-B807-58514FFCC4B8}" destId="{E952F360-0D96-4CCB-A528-F740C65A3B50}" srcOrd="8" destOrd="0" presId="urn:microsoft.com/office/officeart/2005/8/layout/radial6"/>
    <dgm:cxn modelId="{DB3EF536-4BC4-488F-9D89-954018ADCA3B}" type="presParOf" srcId="{A4A024DC-2BFD-4563-B807-58514FFCC4B8}" destId="{89D04EC7-5DF5-4B60-AFB7-C20789EBE63D}" srcOrd="9" destOrd="0" presId="urn:microsoft.com/office/officeart/2005/8/layout/radial6"/>
    <dgm:cxn modelId="{65EECFAC-05E6-463F-A45E-04EC49D936EB}" type="presParOf" srcId="{A4A024DC-2BFD-4563-B807-58514FFCC4B8}" destId="{4B955281-27D5-4AB8-94CB-6B875F8DA2EF}" srcOrd="10" destOrd="0" presId="urn:microsoft.com/office/officeart/2005/8/layout/radial6"/>
    <dgm:cxn modelId="{FB4D9886-2D1D-40D0-99D1-9FEE41385904}" type="presParOf" srcId="{A4A024DC-2BFD-4563-B807-58514FFCC4B8}" destId="{08C42478-C6C2-4437-AE40-3707CCF5A84F}" srcOrd="11" destOrd="0" presId="urn:microsoft.com/office/officeart/2005/8/layout/radial6"/>
    <dgm:cxn modelId="{D9152ADF-15D1-4069-9A88-35DA71FC70D0}" type="presParOf" srcId="{A4A024DC-2BFD-4563-B807-58514FFCC4B8}" destId="{D380C483-C8D0-4219-92C5-6E60F1C6FA30}"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86960A-7532-4858-A57E-3D61F4D9A2E8}" type="doc">
      <dgm:prSet loTypeId="urn:microsoft.com/office/officeart/2005/8/layout/pyramid1" loCatId="pyramid" qsTypeId="urn:microsoft.com/office/officeart/2005/8/quickstyle/simple1" qsCatId="simple" csTypeId="urn:microsoft.com/office/officeart/2005/8/colors/colorful2" csCatId="colorful" phldr="1"/>
      <dgm:spPr/>
    </dgm:pt>
    <dgm:pt modelId="{9647DF66-1309-4E96-B8BB-BF5813149D05}">
      <dgm:prSet phldrT="[Text]" custT="1"/>
      <dgm:spPr>
        <a:solidFill>
          <a:srgbClr val="29475F"/>
        </a:solidFill>
      </dgm:spPr>
      <dgm:t>
        <a:bodyPr/>
        <a:lstStyle/>
        <a:p>
          <a:br>
            <a:rPr lang="en-CA" sz="1400" b="1" dirty="0">
              <a:solidFill>
                <a:schemeClr val="bg1"/>
              </a:solidFill>
            </a:rPr>
          </a:br>
          <a:br>
            <a:rPr lang="en-CA" sz="1400" b="1" dirty="0">
              <a:solidFill>
                <a:schemeClr val="bg1"/>
              </a:solidFill>
            </a:rPr>
          </a:br>
          <a:br>
            <a:rPr lang="en-CA" sz="1400" b="1" dirty="0">
              <a:solidFill>
                <a:schemeClr val="bg1"/>
              </a:solidFill>
            </a:rPr>
          </a:br>
          <a:r>
            <a:rPr lang="en-CA" sz="1400" b="1" dirty="0">
              <a:solidFill>
                <a:schemeClr val="bg1"/>
              </a:solidFill>
            </a:rPr>
            <a:t>Info-Tech </a:t>
          </a:r>
          <a:br>
            <a:rPr lang="en-CA" sz="1400" b="1" dirty="0">
              <a:solidFill>
                <a:schemeClr val="bg1"/>
              </a:solidFill>
            </a:rPr>
          </a:br>
          <a:r>
            <a:rPr lang="en-CA" sz="1400" b="1" dirty="0">
              <a:solidFill>
                <a:schemeClr val="bg1"/>
              </a:solidFill>
            </a:rPr>
            <a:t>Insights</a:t>
          </a:r>
          <a:br>
            <a:rPr lang="en-CA" sz="1400" b="1" dirty="0">
              <a:solidFill>
                <a:schemeClr val="bg1"/>
              </a:solidFill>
            </a:rPr>
          </a:br>
          <a:r>
            <a:rPr lang="en-CA" sz="1200" b="0" dirty="0">
              <a:solidFill>
                <a:schemeClr val="bg1"/>
              </a:solidFill>
            </a:rPr>
            <a:t>Analysts</a:t>
          </a:r>
          <a:br>
            <a:rPr lang="en-CA" sz="1200" b="0" dirty="0">
              <a:solidFill>
                <a:schemeClr val="bg1"/>
              </a:solidFill>
            </a:rPr>
          </a:br>
          <a:r>
            <a:rPr lang="en-CA" sz="1200" b="0" dirty="0">
              <a:solidFill>
                <a:schemeClr val="bg1"/>
              </a:solidFill>
            </a:rPr>
            <a:t>Experts</a:t>
          </a:r>
          <a:br>
            <a:rPr lang="en-CA" sz="1200" b="0" dirty="0">
              <a:solidFill>
                <a:schemeClr val="bg1"/>
              </a:solidFill>
            </a:rPr>
          </a:br>
          <a:r>
            <a:rPr lang="en-CA" sz="1200" b="0" dirty="0">
              <a:solidFill>
                <a:schemeClr val="bg1"/>
              </a:solidFill>
            </a:rPr>
            <a:t>Clients</a:t>
          </a:r>
        </a:p>
      </dgm:t>
    </dgm:pt>
    <dgm:pt modelId="{60F973D7-D8FB-4617-A6FD-4A6E675D0BFD}" type="parTrans" cxnId="{5FFFB681-A1CC-45E1-AA97-96E2CF4D2EEA}">
      <dgm:prSet/>
      <dgm:spPr/>
      <dgm:t>
        <a:bodyPr/>
        <a:lstStyle/>
        <a:p>
          <a:endParaRPr lang="en-CA" sz="1400"/>
        </a:p>
      </dgm:t>
    </dgm:pt>
    <dgm:pt modelId="{2C522F48-9B31-4713-AE5E-7A40C4DA00C5}" type="sibTrans" cxnId="{5FFFB681-A1CC-45E1-AA97-96E2CF4D2EEA}">
      <dgm:prSet/>
      <dgm:spPr/>
      <dgm:t>
        <a:bodyPr/>
        <a:lstStyle/>
        <a:p>
          <a:endParaRPr lang="en-CA" sz="1400"/>
        </a:p>
      </dgm:t>
    </dgm:pt>
    <dgm:pt modelId="{590A24DE-A4E5-4C51-88A7-73048D08B01D}">
      <dgm:prSet phldrT="[Text]" custT="1"/>
      <dgm:spPr>
        <a:solidFill>
          <a:schemeClr val="bg1">
            <a:lumMod val="75000"/>
          </a:schemeClr>
        </a:solidFill>
      </dgm:spPr>
      <dgm:t>
        <a:bodyPr/>
        <a:lstStyle/>
        <a:p>
          <a:r>
            <a:rPr lang="en-CA" sz="1400" b="1" dirty="0"/>
            <a:t>IT Governance</a:t>
          </a:r>
        </a:p>
        <a:p>
          <a:r>
            <a:rPr lang="en-CA" sz="1400" b="1" dirty="0"/>
            <a:t>Best Practices</a:t>
          </a:r>
        </a:p>
      </dgm:t>
    </dgm:pt>
    <dgm:pt modelId="{A05EF4C1-71C7-4C45-A846-F0FB427BE3E3}" type="parTrans" cxnId="{31415C78-CB3A-40B6-A0C4-1F1A8433F800}">
      <dgm:prSet/>
      <dgm:spPr/>
      <dgm:t>
        <a:bodyPr/>
        <a:lstStyle/>
        <a:p>
          <a:endParaRPr lang="en-CA" sz="1400"/>
        </a:p>
      </dgm:t>
    </dgm:pt>
    <dgm:pt modelId="{BD92C7AA-F126-4C96-B235-21F2EABD7268}" type="sibTrans" cxnId="{31415C78-CB3A-40B6-A0C4-1F1A8433F800}">
      <dgm:prSet/>
      <dgm:spPr/>
      <dgm:t>
        <a:bodyPr/>
        <a:lstStyle/>
        <a:p>
          <a:endParaRPr lang="en-CA" sz="1400"/>
        </a:p>
      </dgm:t>
    </dgm:pt>
    <dgm:pt modelId="{44A6E318-661D-45C3-9AE3-54CF5B0F0031}">
      <dgm:prSet phldrT="[Text]" custT="1"/>
      <dgm:spPr>
        <a:solidFill>
          <a:srgbClr val="96B8D2"/>
        </a:solidFill>
      </dgm:spPr>
      <dgm:t>
        <a:bodyPr/>
        <a:lstStyle/>
        <a:p>
          <a:endParaRPr lang="en-CA" sz="1400" b="1" dirty="0"/>
        </a:p>
      </dgm:t>
    </dgm:pt>
    <dgm:pt modelId="{00BE6892-64E3-4590-A06C-AF92786AAABA}" type="parTrans" cxnId="{88A85BB6-F247-45D2-95FC-237E0E545143}">
      <dgm:prSet/>
      <dgm:spPr/>
      <dgm:t>
        <a:bodyPr/>
        <a:lstStyle/>
        <a:p>
          <a:endParaRPr lang="en-CA" sz="1400"/>
        </a:p>
      </dgm:t>
    </dgm:pt>
    <dgm:pt modelId="{BB42EA43-1647-4B4B-BA90-2229D703F65C}" type="sibTrans" cxnId="{88A85BB6-F247-45D2-95FC-237E0E545143}">
      <dgm:prSet/>
      <dgm:spPr/>
      <dgm:t>
        <a:bodyPr/>
        <a:lstStyle/>
        <a:p>
          <a:endParaRPr lang="en-CA" sz="1400"/>
        </a:p>
      </dgm:t>
    </dgm:pt>
    <dgm:pt modelId="{AEBD38ED-37CA-44AA-916B-3B5393D64E69}" type="pres">
      <dgm:prSet presAssocID="{6886960A-7532-4858-A57E-3D61F4D9A2E8}" presName="Name0" presStyleCnt="0">
        <dgm:presLayoutVars>
          <dgm:dir/>
          <dgm:animLvl val="lvl"/>
          <dgm:resizeHandles val="exact"/>
        </dgm:presLayoutVars>
      </dgm:prSet>
      <dgm:spPr/>
    </dgm:pt>
    <dgm:pt modelId="{319EDC77-BD35-431F-ACE8-A38F4A0ABA25}" type="pres">
      <dgm:prSet presAssocID="{9647DF66-1309-4E96-B8BB-BF5813149D05}" presName="Name8" presStyleCnt="0"/>
      <dgm:spPr/>
    </dgm:pt>
    <dgm:pt modelId="{35982F13-647E-4572-BE4B-2339BC6B3195}" type="pres">
      <dgm:prSet presAssocID="{9647DF66-1309-4E96-B8BB-BF5813149D05}" presName="level" presStyleLbl="node1" presStyleIdx="0" presStyleCnt="3">
        <dgm:presLayoutVars>
          <dgm:chMax val="1"/>
          <dgm:bulletEnabled val="1"/>
        </dgm:presLayoutVars>
      </dgm:prSet>
      <dgm:spPr/>
    </dgm:pt>
    <dgm:pt modelId="{BDA8F5CB-4206-47DB-A509-D66D539487C7}" type="pres">
      <dgm:prSet presAssocID="{9647DF66-1309-4E96-B8BB-BF5813149D05}" presName="levelTx" presStyleLbl="revTx" presStyleIdx="0" presStyleCnt="0">
        <dgm:presLayoutVars>
          <dgm:chMax val="1"/>
          <dgm:bulletEnabled val="1"/>
        </dgm:presLayoutVars>
      </dgm:prSet>
      <dgm:spPr/>
    </dgm:pt>
    <dgm:pt modelId="{15513243-54B0-4341-ADB3-82E65A78552F}" type="pres">
      <dgm:prSet presAssocID="{590A24DE-A4E5-4C51-88A7-73048D08B01D}" presName="Name8" presStyleCnt="0"/>
      <dgm:spPr/>
    </dgm:pt>
    <dgm:pt modelId="{F4D2F1ED-2C26-4584-A4C3-4C381BE37B50}" type="pres">
      <dgm:prSet presAssocID="{590A24DE-A4E5-4C51-88A7-73048D08B01D}" presName="level" presStyleLbl="node1" presStyleIdx="1" presStyleCnt="3" custScaleY="43557">
        <dgm:presLayoutVars>
          <dgm:chMax val="1"/>
          <dgm:bulletEnabled val="1"/>
        </dgm:presLayoutVars>
      </dgm:prSet>
      <dgm:spPr/>
    </dgm:pt>
    <dgm:pt modelId="{33D990F1-3495-4A7D-9AA0-97A0D6F10C4D}" type="pres">
      <dgm:prSet presAssocID="{590A24DE-A4E5-4C51-88A7-73048D08B01D}" presName="levelTx" presStyleLbl="revTx" presStyleIdx="0" presStyleCnt="0">
        <dgm:presLayoutVars>
          <dgm:chMax val="1"/>
          <dgm:bulletEnabled val="1"/>
        </dgm:presLayoutVars>
      </dgm:prSet>
      <dgm:spPr/>
    </dgm:pt>
    <dgm:pt modelId="{9FD2D385-BDA9-438B-87B6-78A0270531D6}" type="pres">
      <dgm:prSet presAssocID="{44A6E318-661D-45C3-9AE3-54CF5B0F0031}" presName="Name8" presStyleCnt="0"/>
      <dgm:spPr/>
    </dgm:pt>
    <dgm:pt modelId="{DD9B8E31-BB87-4033-BD99-A96BA3E44A1A}" type="pres">
      <dgm:prSet presAssocID="{44A6E318-661D-45C3-9AE3-54CF5B0F0031}" presName="level" presStyleLbl="node1" presStyleIdx="2" presStyleCnt="3" custScaleY="41891">
        <dgm:presLayoutVars>
          <dgm:chMax val="1"/>
          <dgm:bulletEnabled val="1"/>
        </dgm:presLayoutVars>
      </dgm:prSet>
      <dgm:spPr/>
    </dgm:pt>
    <dgm:pt modelId="{8FCF55B4-4BAA-49E8-B35B-0E9982EEC414}" type="pres">
      <dgm:prSet presAssocID="{44A6E318-661D-45C3-9AE3-54CF5B0F0031}" presName="levelTx" presStyleLbl="revTx" presStyleIdx="0" presStyleCnt="0">
        <dgm:presLayoutVars>
          <dgm:chMax val="1"/>
          <dgm:bulletEnabled val="1"/>
        </dgm:presLayoutVars>
      </dgm:prSet>
      <dgm:spPr/>
    </dgm:pt>
  </dgm:ptLst>
  <dgm:cxnLst>
    <dgm:cxn modelId="{DB9B7630-FD39-4ACE-967D-85D5695667B5}" type="presOf" srcId="{590A24DE-A4E5-4C51-88A7-73048D08B01D}" destId="{33D990F1-3495-4A7D-9AA0-97A0D6F10C4D}" srcOrd="1" destOrd="0" presId="urn:microsoft.com/office/officeart/2005/8/layout/pyramid1"/>
    <dgm:cxn modelId="{21FBDC30-6F6A-4C11-9DB8-8FEACC9F4F5B}" type="presOf" srcId="{9647DF66-1309-4E96-B8BB-BF5813149D05}" destId="{BDA8F5CB-4206-47DB-A509-D66D539487C7}" srcOrd="1" destOrd="0" presId="urn:microsoft.com/office/officeart/2005/8/layout/pyramid1"/>
    <dgm:cxn modelId="{F4975D40-C6C9-4E36-A130-1237355064F6}" type="presOf" srcId="{44A6E318-661D-45C3-9AE3-54CF5B0F0031}" destId="{8FCF55B4-4BAA-49E8-B35B-0E9982EEC414}" srcOrd="1" destOrd="0" presId="urn:microsoft.com/office/officeart/2005/8/layout/pyramid1"/>
    <dgm:cxn modelId="{35247749-0123-47EE-8C81-C4A2CD159B94}" type="presOf" srcId="{9647DF66-1309-4E96-B8BB-BF5813149D05}" destId="{35982F13-647E-4572-BE4B-2339BC6B3195}" srcOrd="0" destOrd="0" presId="urn:microsoft.com/office/officeart/2005/8/layout/pyramid1"/>
    <dgm:cxn modelId="{31415C78-CB3A-40B6-A0C4-1F1A8433F800}" srcId="{6886960A-7532-4858-A57E-3D61F4D9A2E8}" destId="{590A24DE-A4E5-4C51-88A7-73048D08B01D}" srcOrd="1" destOrd="0" parTransId="{A05EF4C1-71C7-4C45-A846-F0FB427BE3E3}" sibTransId="{BD92C7AA-F126-4C96-B235-21F2EABD7268}"/>
    <dgm:cxn modelId="{5FFFB681-A1CC-45E1-AA97-96E2CF4D2EEA}" srcId="{6886960A-7532-4858-A57E-3D61F4D9A2E8}" destId="{9647DF66-1309-4E96-B8BB-BF5813149D05}" srcOrd="0" destOrd="0" parTransId="{60F973D7-D8FB-4617-A6FD-4A6E675D0BFD}" sibTransId="{2C522F48-9B31-4713-AE5E-7A40C4DA00C5}"/>
    <dgm:cxn modelId="{B04BA591-3175-46AB-B8CA-28BED8BF2FE3}" type="presOf" srcId="{44A6E318-661D-45C3-9AE3-54CF5B0F0031}" destId="{DD9B8E31-BB87-4033-BD99-A96BA3E44A1A}" srcOrd="0" destOrd="0" presId="urn:microsoft.com/office/officeart/2005/8/layout/pyramid1"/>
    <dgm:cxn modelId="{51AC5C96-B16D-461B-849D-84DABBAA25AA}" type="presOf" srcId="{6886960A-7532-4858-A57E-3D61F4D9A2E8}" destId="{AEBD38ED-37CA-44AA-916B-3B5393D64E69}" srcOrd="0" destOrd="0" presId="urn:microsoft.com/office/officeart/2005/8/layout/pyramid1"/>
    <dgm:cxn modelId="{88A85BB6-F247-45D2-95FC-237E0E545143}" srcId="{6886960A-7532-4858-A57E-3D61F4D9A2E8}" destId="{44A6E318-661D-45C3-9AE3-54CF5B0F0031}" srcOrd="2" destOrd="0" parTransId="{00BE6892-64E3-4590-A06C-AF92786AAABA}" sibTransId="{BB42EA43-1647-4B4B-BA90-2229D703F65C}"/>
    <dgm:cxn modelId="{F2F810CB-7D9E-497A-9F29-70EE329BC23C}" type="presOf" srcId="{590A24DE-A4E5-4C51-88A7-73048D08B01D}" destId="{F4D2F1ED-2C26-4584-A4C3-4C381BE37B50}" srcOrd="0" destOrd="0" presId="urn:microsoft.com/office/officeart/2005/8/layout/pyramid1"/>
    <dgm:cxn modelId="{4438F64D-8DC5-4FEB-AE61-77D150F5CBD7}" type="presParOf" srcId="{AEBD38ED-37CA-44AA-916B-3B5393D64E69}" destId="{319EDC77-BD35-431F-ACE8-A38F4A0ABA25}" srcOrd="0" destOrd="0" presId="urn:microsoft.com/office/officeart/2005/8/layout/pyramid1"/>
    <dgm:cxn modelId="{5EA2D5F8-C730-4359-9357-7CAA6070958A}" type="presParOf" srcId="{319EDC77-BD35-431F-ACE8-A38F4A0ABA25}" destId="{35982F13-647E-4572-BE4B-2339BC6B3195}" srcOrd="0" destOrd="0" presId="urn:microsoft.com/office/officeart/2005/8/layout/pyramid1"/>
    <dgm:cxn modelId="{0D9F85A3-BC60-4164-A330-EA1BC1E25877}" type="presParOf" srcId="{319EDC77-BD35-431F-ACE8-A38F4A0ABA25}" destId="{BDA8F5CB-4206-47DB-A509-D66D539487C7}" srcOrd="1" destOrd="0" presId="urn:microsoft.com/office/officeart/2005/8/layout/pyramid1"/>
    <dgm:cxn modelId="{D17F8B9C-171F-4DC9-99DD-7EE5E915FF73}" type="presParOf" srcId="{AEBD38ED-37CA-44AA-916B-3B5393D64E69}" destId="{15513243-54B0-4341-ADB3-82E65A78552F}" srcOrd="1" destOrd="0" presId="urn:microsoft.com/office/officeart/2005/8/layout/pyramid1"/>
    <dgm:cxn modelId="{B4DED3C1-0B34-4197-913E-2B25CB142648}" type="presParOf" srcId="{15513243-54B0-4341-ADB3-82E65A78552F}" destId="{F4D2F1ED-2C26-4584-A4C3-4C381BE37B50}" srcOrd="0" destOrd="0" presId="urn:microsoft.com/office/officeart/2005/8/layout/pyramid1"/>
    <dgm:cxn modelId="{0573BD07-0B2C-4B1F-8CD8-3F78D924FA6F}" type="presParOf" srcId="{15513243-54B0-4341-ADB3-82E65A78552F}" destId="{33D990F1-3495-4A7D-9AA0-97A0D6F10C4D}" srcOrd="1" destOrd="0" presId="urn:microsoft.com/office/officeart/2005/8/layout/pyramid1"/>
    <dgm:cxn modelId="{AD5E6042-9D5C-4914-9130-3A3591CD2589}" type="presParOf" srcId="{AEBD38ED-37CA-44AA-916B-3B5393D64E69}" destId="{9FD2D385-BDA9-438B-87B6-78A0270531D6}" srcOrd="2" destOrd="0" presId="urn:microsoft.com/office/officeart/2005/8/layout/pyramid1"/>
    <dgm:cxn modelId="{CBCC190E-96FD-4FA9-9CC8-D1E123CC90F0}" type="presParOf" srcId="{9FD2D385-BDA9-438B-87B6-78A0270531D6}" destId="{DD9B8E31-BB87-4033-BD99-A96BA3E44A1A}" srcOrd="0" destOrd="0" presId="urn:microsoft.com/office/officeart/2005/8/layout/pyramid1"/>
    <dgm:cxn modelId="{A7EF8917-FF3A-4B9B-AB11-DB53E7465A3F}" type="presParOf" srcId="{9FD2D385-BDA9-438B-87B6-78A0270531D6}" destId="{8FCF55B4-4BAA-49E8-B35B-0E9982EEC414}" srcOrd="1" destOrd="0" presId="urn:microsoft.com/office/officeart/2005/8/layout/pyramid1"/>
  </dgm:cxnLst>
  <dgm:bg>
    <a:effectLst/>
  </dgm:bg>
  <dgm:whole>
    <a:ln w="6350">
      <a:noFill/>
    </a:ln>
    <a:effectLst/>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75BD4A-89E5-4262-85BA-ED41AB3B7C3C}"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en-CA"/>
        </a:p>
      </dgm:t>
    </dgm:pt>
    <dgm:pt modelId="{7B88510D-41F0-4305-B8E6-19A860AE08EE}">
      <dgm:prSet phldrT="[Text]" custT="1"/>
      <dgm:spPr/>
      <dgm:t>
        <a:bodyPr/>
        <a:lstStyle/>
        <a:p>
          <a:pPr>
            <a:spcBef>
              <a:spcPts val="600"/>
            </a:spcBef>
          </a:pPr>
          <a:r>
            <a:rPr lang="en-CA" sz="1800" b="1" dirty="0"/>
            <a:t>Obtain stakeholder buy-in. </a:t>
          </a:r>
          <a:br>
            <a:rPr lang="en-CA" sz="1800" b="1" dirty="0"/>
          </a:br>
          <a:r>
            <a:rPr lang="en-CA" sz="1400" b="0" dirty="0"/>
            <a:t>Gaining advocates for the benefits realization process is critical since stakeholders </a:t>
          </a:r>
          <a:r>
            <a:rPr lang="en-CA" sz="1400" dirty="0"/>
            <a:t>will be involved in requesting and approving IT initiatives.</a:t>
          </a:r>
        </a:p>
      </dgm:t>
    </dgm:pt>
    <dgm:pt modelId="{90B24063-0BD2-474E-AACD-5B1430CD6B34}" type="parTrans" cxnId="{4FC36359-534B-4AC5-8676-6CB2D7C7CB9E}">
      <dgm:prSet/>
      <dgm:spPr/>
      <dgm:t>
        <a:bodyPr/>
        <a:lstStyle/>
        <a:p>
          <a:endParaRPr lang="en-CA"/>
        </a:p>
      </dgm:t>
    </dgm:pt>
    <dgm:pt modelId="{CB2B45C9-5D6C-4F13-BAC0-38C8A0D4EAFB}" type="sibTrans" cxnId="{4FC36359-534B-4AC5-8676-6CB2D7C7CB9E}">
      <dgm:prSet/>
      <dgm:spPr/>
      <dgm:t>
        <a:bodyPr/>
        <a:lstStyle/>
        <a:p>
          <a:endParaRPr lang="en-CA"/>
        </a:p>
      </dgm:t>
    </dgm:pt>
    <dgm:pt modelId="{1701C428-90CC-4092-AA4C-D2CBCDFA3BA1}">
      <dgm:prSet phldrT="[Text]" custT="1"/>
      <dgm:spPr>
        <a:solidFill>
          <a:schemeClr val="bg1">
            <a:lumMod val="65000"/>
          </a:schemeClr>
        </a:solidFill>
      </dgm:spPr>
      <dgm:t>
        <a:bodyPr/>
        <a:lstStyle/>
        <a:p>
          <a:r>
            <a:rPr lang="en-CA" sz="1800" b="1" dirty="0"/>
            <a:t>Assign ownership to the benefits realization process. </a:t>
          </a:r>
          <a:br>
            <a:rPr lang="en-CA" sz="1800" b="1" dirty="0"/>
          </a:br>
          <a:r>
            <a:rPr lang="en-CA" sz="1400" b="0" dirty="0"/>
            <a:t>Giving ownership to an individual for process implementation and maintenance ensures there is accountability to ensure the governance of benefits realization stays on track.</a:t>
          </a:r>
          <a:endParaRPr lang="en-CA" sz="1400" dirty="0"/>
        </a:p>
      </dgm:t>
    </dgm:pt>
    <dgm:pt modelId="{A6421B76-FA40-40C0-B8F6-4277FBD1F7AF}" type="parTrans" cxnId="{37333FDD-307C-4451-BFC0-1662DB51F1C8}">
      <dgm:prSet/>
      <dgm:spPr/>
      <dgm:t>
        <a:bodyPr/>
        <a:lstStyle/>
        <a:p>
          <a:endParaRPr lang="en-CA"/>
        </a:p>
      </dgm:t>
    </dgm:pt>
    <dgm:pt modelId="{6FB248C0-6C85-41C9-A02E-84655466E22D}" type="sibTrans" cxnId="{37333FDD-307C-4451-BFC0-1662DB51F1C8}">
      <dgm:prSet/>
      <dgm:spPr/>
      <dgm:t>
        <a:bodyPr/>
        <a:lstStyle/>
        <a:p>
          <a:endParaRPr lang="en-CA"/>
        </a:p>
      </dgm:t>
    </dgm:pt>
    <dgm:pt modelId="{FD52272B-245E-4FC0-A9B9-32C57D56A593}">
      <dgm:prSet phldrT="[Text]" custT="1"/>
      <dgm:spPr/>
      <dgm:t>
        <a:bodyPr/>
        <a:lstStyle/>
        <a:p>
          <a:r>
            <a:rPr lang="en-CA" sz="1800" b="1" dirty="0"/>
            <a:t>Track benefits achievement throughout the initiative lifecycle. </a:t>
          </a:r>
          <a:r>
            <a:rPr lang="en-CA" sz="1400" dirty="0"/>
            <a:t>Monitoring initiatives’ progress beyond project completion allows the organization to determine whether initiatives are still valuable and to redirect their course accordingly.</a:t>
          </a:r>
        </a:p>
      </dgm:t>
    </dgm:pt>
    <dgm:pt modelId="{B0D0B714-1832-4C81-BCBB-5FDA0E102663}" type="parTrans" cxnId="{E72E2E11-FF5C-4A00-A6A2-FFD1769D24B3}">
      <dgm:prSet/>
      <dgm:spPr/>
      <dgm:t>
        <a:bodyPr/>
        <a:lstStyle/>
        <a:p>
          <a:endParaRPr lang="en-CA"/>
        </a:p>
      </dgm:t>
    </dgm:pt>
    <dgm:pt modelId="{2AB69EE3-F68E-4E29-B65B-755F2C9D0027}" type="sibTrans" cxnId="{E72E2E11-FF5C-4A00-A6A2-FFD1769D24B3}">
      <dgm:prSet/>
      <dgm:spPr/>
      <dgm:t>
        <a:bodyPr/>
        <a:lstStyle/>
        <a:p>
          <a:endParaRPr lang="en-CA"/>
        </a:p>
      </dgm:t>
    </dgm:pt>
    <dgm:pt modelId="{B42B5E13-3567-48AD-8B07-AB5E30A81324}" type="pres">
      <dgm:prSet presAssocID="{7275BD4A-89E5-4262-85BA-ED41AB3B7C3C}" presName="Name0" presStyleCnt="0">
        <dgm:presLayoutVars>
          <dgm:chMax val="7"/>
          <dgm:chPref val="7"/>
          <dgm:dir/>
        </dgm:presLayoutVars>
      </dgm:prSet>
      <dgm:spPr/>
    </dgm:pt>
    <dgm:pt modelId="{5DFE6C46-D45E-4239-BCB6-9C59D129C1C4}" type="pres">
      <dgm:prSet presAssocID="{7275BD4A-89E5-4262-85BA-ED41AB3B7C3C}" presName="Name1" presStyleCnt="0"/>
      <dgm:spPr/>
    </dgm:pt>
    <dgm:pt modelId="{890F31CB-05D4-43A2-9DEB-ADABA11F72AD}" type="pres">
      <dgm:prSet presAssocID="{7275BD4A-89E5-4262-85BA-ED41AB3B7C3C}" presName="cycle" presStyleCnt="0"/>
      <dgm:spPr/>
    </dgm:pt>
    <dgm:pt modelId="{866B6AC1-E64A-4F34-87D8-9EA391B905B6}" type="pres">
      <dgm:prSet presAssocID="{7275BD4A-89E5-4262-85BA-ED41AB3B7C3C}" presName="srcNode" presStyleLbl="node1" presStyleIdx="0" presStyleCnt="3"/>
      <dgm:spPr/>
    </dgm:pt>
    <dgm:pt modelId="{F78CF68A-5841-442D-8522-512B954EE876}" type="pres">
      <dgm:prSet presAssocID="{7275BD4A-89E5-4262-85BA-ED41AB3B7C3C}" presName="conn" presStyleLbl="parChTrans1D2" presStyleIdx="0" presStyleCnt="1"/>
      <dgm:spPr/>
    </dgm:pt>
    <dgm:pt modelId="{CCDAE888-F36E-44E5-AE2B-FBC2A07EA70F}" type="pres">
      <dgm:prSet presAssocID="{7275BD4A-89E5-4262-85BA-ED41AB3B7C3C}" presName="extraNode" presStyleLbl="node1" presStyleIdx="0" presStyleCnt="3"/>
      <dgm:spPr/>
    </dgm:pt>
    <dgm:pt modelId="{590DB43E-69B0-47F7-BE83-15526A98170A}" type="pres">
      <dgm:prSet presAssocID="{7275BD4A-89E5-4262-85BA-ED41AB3B7C3C}" presName="dstNode" presStyleLbl="node1" presStyleIdx="0" presStyleCnt="3"/>
      <dgm:spPr/>
    </dgm:pt>
    <dgm:pt modelId="{CEAEF8C2-FBB9-4437-8325-F3FFC98D8361}" type="pres">
      <dgm:prSet presAssocID="{7B88510D-41F0-4305-B8E6-19A860AE08EE}" presName="text_1" presStyleLbl="node1" presStyleIdx="0" presStyleCnt="3">
        <dgm:presLayoutVars>
          <dgm:bulletEnabled val="1"/>
        </dgm:presLayoutVars>
      </dgm:prSet>
      <dgm:spPr/>
    </dgm:pt>
    <dgm:pt modelId="{465D0893-8D28-4DFC-8304-C151585CD9CB}" type="pres">
      <dgm:prSet presAssocID="{7B88510D-41F0-4305-B8E6-19A860AE08EE}" presName="accent_1" presStyleCnt="0"/>
      <dgm:spPr/>
    </dgm:pt>
    <dgm:pt modelId="{487A37AB-DBD7-4891-8FD9-B224D66D2939}" type="pres">
      <dgm:prSet presAssocID="{7B88510D-41F0-4305-B8E6-19A860AE08EE}" presName="accentRepeatNode" presStyleLbl="solidFgAcc1" presStyleIdx="0" presStyleCnt="3"/>
      <dgm:spPr/>
    </dgm:pt>
    <dgm:pt modelId="{B0E3E25D-5978-4B03-8B6B-B411235B8DC3}" type="pres">
      <dgm:prSet presAssocID="{1701C428-90CC-4092-AA4C-D2CBCDFA3BA1}" presName="text_2" presStyleLbl="node1" presStyleIdx="1" presStyleCnt="3">
        <dgm:presLayoutVars>
          <dgm:bulletEnabled val="1"/>
        </dgm:presLayoutVars>
      </dgm:prSet>
      <dgm:spPr/>
    </dgm:pt>
    <dgm:pt modelId="{8EA7D10E-9CF6-463B-BB3F-F9A44F2A693A}" type="pres">
      <dgm:prSet presAssocID="{1701C428-90CC-4092-AA4C-D2CBCDFA3BA1}" presName="accent_2" presStyleCnt="0"/>
      <dgm:spPr/>
    </dgm:pt>
    <dgm:pt modelId="{5E15A445-E2FB-40D3-BCB7-57977E6FCD00}" type="pres">
      <dgm:prSet presAssocID="{1701C428-90CC-4092-AA4C-D2CBCDFA3BA1}" presName="accentRepeatNode" presStyleLbl="solidFgAcc1" presStyleIdx="1" presStyleCnt="3"/>
      <dgm:spPr>
        <a:ln>
          <a:solidFill>
            <a:srgbClr val="A6A6A6"/>
          </a:solidFill>
        </a:ln>
      </dgm:spPr>
    </dgm:pt>
    <dgm:pt modelId="{E43A442E-E500-4B7F-9DFE-425E7DED0247}" type="pres">
      <dgm:prSet presAssocID="{FD52272B-245E-4FC0-A9B9-32C57D56A593}" presName="text_3" presStyleLbl="node1" presStyleIdx="2" presStyleCnt="3">
        <dgm:presLayoutVars>
          <dgm:bulletEnabled val="1"/>
        </dgm:presLayoutVars>
      </dgm:prSet>
      <dgm:spPr/>
    </dgm:pt>
    <dgm:pt modelId="{E72F5A19-83AD-4288-B593-618042E1AE9E}" type="pres">
      <dgm:prSet presAssocID="{FD52272B-245E-4FC0-A9B9-32C57D56A593}" presName="accent_3" presStyleCnt="0"/>
      <dgm:spPr/>
    </dgm:pt>
    <dgm:pt modelId="{B7E8FB74-3CD4-4442-8F24-AF850419A226}" type="pres">
      <dgm:prSet presAssocID="{FD52272B-245E-4FC0-A9B9-32C57D56A593}" presName="accentRepeatNode" presStyleLbl="solidFgAcc1" presStyleIdx="2" presStyleCnt="3"/>
      <dgm:spPr/>
    </dgm:pt>
  </dgm:ptLst>
  <dgm:cxnLst>
    <dgm:cxn modelId="{E72E2E11-FF5C-4A00-A6A2-FFD1769D24B3}" srcId="{7275BD4A-89E5-4262-85BA-ED41AB3B7C3C}" destId="{FD52272B-245E-4FC0-A9B9-32C57D56A593}" srcOrd="2" destOrd="0" parTransId="{B0D0B714-1832-4C81-BCBB-5FDA0E102663}" sibTransId="{2AB69EE3-F68E-4E29-B65B-755F2C9D0027}"/>
    <dgm:cxn modelId="{7AF62F27-DC4D-4C67-A9E7-93260EF688F7}" type="presOf" srcId="{CB2B45C9-5D6C-4F13-BAC0-38C8A0D4EAFB}" destId="{F78CF68A-5841-442D-8522-512B954EE876}" srcOrd="0" destOrd="0" presId="urn:microsoft.com/office/officeart/2008/layout/VerticalCurvedList"/>
    <dgm:cxn modelId="{4FC36359-534B-4AC5-8676-6CB2D7C7CB9E}" srcId="{7275BD4A-89E5-4262-85BA-ED41AB3B7C3C}" destId="{7B88510D-41F0-4305-B8E6-19A860AE08EE}" srcOrd="0" destOrd="0" parTransId="{90B24063-0BD2-474E-AACD-5B1430CD6B34}" sibTransId="{CB2B45C9-5D6C-4F13-BAC0-38C8A0D4EAFB}"/>
    <dgm:cxn modelId="{4EF01B84-2D0D-47B2-B0B2-8B7B8E42FD73}" type="presOf" srcId="{FD52272B-245E-4FC0-A9B9-32C57D56A593}" destId="{E43A442E-E500-4B7F-9DFE-425E7DED0247}" srcOrd="0" destOrd="0" presId="urn:microsoft.com/office/officeart/2008/layout/VerticalCurvedList"/>
    <dgm:cxn modelId="{D28233BE-8DE3-4109-8599-183521C3174D}" type="presOf" srcId="{7275BD4A-89E5-4262-85BA-ED41AB3B7C3C}" destId="{B42B5E13-3567-48AD-8B07-AB5E30A81324}" srcOrd="0" destOrd="0" presId="urn:microsoft.com/office/officeart/2008/layout/VerticalCurvedList"/>
    <dgm:cxn modelId="{3E19A6BE-7CF8-4F8D-A2AB-A322FAE90826}" type="presOf" srcId="{7B88510D-41F0-4305-B8E6-19A860AE08EE}" destId="{CEAEF8C2-FBB9-4437-8325-F3FFC98D8361}" srcOrd="0" destOrd="0" presId="urn:microsoft.com/office/officeart/2008/layout/VerticalCurvedList"/>
    <dgm:cxn modelId="{37333FDD-307C-4451-BFC0-1662DB51F1C8}" srcId="{7275BD4A-89E5-4262-85BA-ED41AB3B7C3C}" destId="{1701C428-90CC-4092-AA4C-D2CBCDFA3BA1}" srcOrd="1" destOrd="0" parTransId="{A6421B76-FA40-40C0-B8F6-4277FBD1F7AF}" sibTransId="{6FB248C0-6C85-41C9-A02E-84655466E22D}"/>
    <dgm:cxn modelId="{EE323EFD-47D5-4236-8FBA-E01F7AE1B734}" type="presOf" srcId="{1701C428-90CC-4092-AA4C-D2CBCDFA3BA1}" destId="{B0E3E25D-5978-4B03-8B6B-B411235B8DC3}" srcOrd="0" destOrd="0" presId="urn:microsoft.com/office/officeart/2008/layout/VerticalCurvedList"/>
    <dgm:cxn modelId="{35892760-1534-4BBC-ADDC-7170E38B6A4B}" type="presParOf" srcId="{B42B5E13-3567-48AD-8B07-AB5E30A81324}" destId="{5DFE6C46-D45E-4239-BCB6-9C59D129C1C4}" srcOrd="0" destOrd="0" presId="urn:microsoft.com/office/officeart/2008/layout/VerticalCurvedList"/>
    <dgm:cxn modelId="{E40D3B93-8B37-4D50-B8E3-AD90BF091B7E}" type="presParOf" srcId="{5DFE6C46-D45E-4239-BCB6-9C59D129C1C4}" destId="{890F31CB-05D4-43A2-9DEB-ADABA11F72AD}" srcOrd="0" destOrd="0" presId="urn:microsoft.com/office/officeart/2008/layout/VerticalCurvedList"/>
    <dgm:cxn modelId="{8CB9A5DE-6AAF-426C-A006-553536DA6E74}" type="presParOf" srcId="{890F31CB-05D4-43A2-9DEB-ADABA11F72AD}" destId="{866B6AC1-E64A-4F34-87D8-9EA391B905B6}" srcOrd="0" destOrd="0" presId="urn:microsoft.com/office/officeart/2008/layout/VerticalCurvedList"/>
    <dgm:cxn modelId="{23A95D86-AC89-4ACD-9AB8-A7DFFF27D91C}" type="presParOf" srcId="{890F31CB-05D4-43A2-9DEB-ADABA11F72AD}" destId="{F78CF68A-5841-442D-8522-512B954EE876}" srcOrd="1" destOrd="0" presId="urn:microsoft.com/office/officeart/2008/layout/VerticalCurvedList"/>
    <dgm:cxn modelId="{18211421-2AA8-4EB4-B8D7-8A0AA3407467}" type="presParOf" srcId="{890F31CB-05D4-43A2-9DEB-ADABA11F72AD}" destId="{CCDAE888-F36E-44E5-AE2B-FBC2A07EA70F}" srcOrd="2" destOrd="0" presId="urn:microsoft.com/office/officeart/2008/layout/VerticalCurvedList"/>
    <dgm:cxn modelId="{D7414AC8-5AED-408B-AB8A-6B9BAC037A5B}" type="presParOf" srcId="{890F31CB-05D4-43A2-9DEB-ADABA11F72AD}" destId="{590DB43E-69B0-47F7-BE83-15526A98170A}" srcOrd="3" destOrd="0" presId="urn:microsoft.com/office/officeart/2008/layout/VerticalCurvedList"/>
    <dgm:cxn modelId="{72D4F2DA-831E-422F-BE12-0FFC10137041}" type="presParOf" srcId="{5DFE6C46-D45E-4239-BCB6-9C59D129C1C4}" destId="{CEAEF8C2-FBB9-4437-8325-F3FFC98D8361}" srcOrd="1" destOrd="0" presId="urn:microsoft.com/office/officeart/2008/layout/VerticalCurvedList"/>
    <dgm:cxn modelId="{768BC2EC-C6B2-444D-AEC8-1586692DB3CD}" type="presParOf" srcId="{5DFE6C46-D45E-4239-BCB6-9C59D129C1C4}" destId="{465D0893-8D28-4DFC-8304-C151585CD9CB}" srcOrd="2" destOrd="0" presId="urn:microsoft.com/office/officeart/2008/layout/VerticalCurvedList"/>
    <dgm:cxn modelId="{5F720B38-83E2-4D92-AFE2-1A98AB8E0DC6}" type="presParOf" srcId="{465D0893-8D28-4DFC-8304-C151585CD9CB}" destId="{487A37AB-DBD7-4891-8FD9-B224D66D2939}" srcOrd="0" destOrd="0" presId="urn:microsoft.com/office/officeart/2008/layout/VerticalCurvedList"/>
    <dgm:cxn modelId="{3119D168-2267-4B1C-9275-614B2D806504}" type="presParOf" srcId="{5DFE6C46-D45E-4239-BCB6-9C59D129C1C4}" destId="{B0E3E25D-5978-4B03-8B6B-B411235B8DC3}" srcOrd="3" destOrd="0" presId="urn:microsoft.com/office/officeart/2008/layout/VerticalCurvedList"/>
    <dgm:cxn modelId="{B8C2BDAB-5E60-4A33-BCA6-B4C53FD64AB1}" type="presParOf" srcId="{5DFE6C46-D45E-4239-BCB6-9C59D129C1C4}" destId="{8EA7D10E-9CF6-463B-BB3F-F9A44F2A693A}" srcOrd="4" destOrd="0" presId="urn:microsoft.com/office/officeart/2008/layout/VerticalCurvedList"/>
    <dgm:cxn modelId="{C601FD6B-B383-4257-A448-D6CE6FEED1C2}" type="presParOf" srcId="{8EA7D10E-9CF6-463B-BB3F-F9A44F2A693A}" destId="{5E15A445-E2FB-40D3-BCB7-57977E6FCD00}" srcOrd="0" destOrd="0" presId="urn:microsoft.com/office/officeart/2008/layout/VerticalCurvedList"/>
    <dgm:cxn modelId="{3B3151B8-67BA-4A54-9986-941234879767}" type="presParOf" srcId="{5DFE6C46-D45E-4239-BCB6-9C59D129C1C4}" destId="{E43A442E-E500-4B7F-9DFE-425E7DED0247}" srcOrd="5" destOrd="0" presId="urn:microsoft.com/office/officeart/2008/layout/VerticalCurvedList"/>
    <dgm:cxn modelId="{09D732F0-EC6C-493F-8EF1-2D69EEF4FC11}" type="presParOf" srcId="{5DFE6C46-D45E-4239-BCB6-9C59D129C1C4}" destId="{E72F5A19-83AD-4288-B593-618042E1AE9E}" srcOrd="6" destOrd="0" presId="urn:microsoft.com/office/officeart/2008/layout/VerticalCurvedList"/>
    <dgm:cxn modelId="{35F28D03-52F3-42C8-9639-BE63FF9E449F}" type="presParOf" srcId="{E72F5A19-83AD-4288-B593-618042E1AE9E}" destId="{B7E8FB74-3CD4-4442-8F24-AF850419A22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80C483-C8D0-4219-92C5-6E60F1C6FA30}">
      <dsp:nvSpPr>
        <dsp:cNvPr id="0" name=""/>
        <dsp:cNvSpPr/>
      </dsp:nvSpPr>
      <dsp:spPr>
        <a:xfrm>
          <a:off x="1751213" y="507305"/>
          <a:ext cx="3390564" cy="3390564"/>
        </a:xfrm>
        <a:prstGeom prst="blockArc">
          <a:avLst>
            <a:gd name="adj1" fmla="val 10800000"/>
            <a:gd name="adj2" fmla="val 16200000"/>
            <a:gd name="adj3" fmla="val 4643"/>
          </a:avLst>
        </a:prstGeom>
        <a:solidFill>
          <a:schemeClr val="accent2">
            <a:hueOff val="8238624"/>
            <a:satOff val="-18233"/>
            <a:lumOff val="2176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9D04EC7-5DF5-4B60-AFB7-C20789EBE63D}">
      <dsp:nvSpPr>
        <dsp:cNvPr id="0" name=""/>
        <dsp:cNvSpPr/>
      </dsp:nvSpPr>
      <dsp:spPr>
        <a:xfrm>
          <a:off x="1751213" y="507305"/>
          <a:ext cx="3390564" cy="3390564"/>
        </a:xfrm>
        <a:prstGeom prst="blockArc">
          <a:avLst>
            <a:gd name="adj1" fmla="val 5400000"/>
            <a:gd name="adj2" fmla="val 10800000"/>
            <a:gd name="adj3" fmla="val 4643"/>
          </a:avLst>
        </a:prstGeom>
        <a:solidFill>
          <a:schemeClr val="accent2">
            <a:hueOff val="5492416"/>
            <a:satOff val="-12155"/>
            <a:lumOff val="1450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5F012E9-98F5-477E-8308-374B7E06F077}">
      <dsp:nvSpPr>
        <dsp:cNvPr id="0" name=""/>
        <dsp:cNvSpPr/>
      </dsp:nvSpPr>
      <dsp:spPr>
        <a:xfrm>
          <a:off x="1751213" y="507305"/>
          <a:ext cx="3390564" cy="3390564"/>
        </a:xfrm>
        <a:prstGeom prst="blockArc">
          <a:avLst>
            <a:gd name="adj1" fmla="val 0"/>
            <a:gd name="adj2" fmla="val 5400000"/>
            <a:gd name="adj3" fmla="val 4643"/>
          </a:avLst>
        </a:prstGeom>
        <a:solidFill>
          <a:srgbClr val="A6A6A6"/>
        </a:solidFill>
        <a:ln>
          <a:noFill/>
        </a:ln>
        <a:effectLst/>
      </dsp:spPr>
      <dsp:style>
        <a:lnRef idx="0">
          <a:scrgbClr r="0" g="0" b="0"/>
        </a:lnRef>
        <a:fillRef idx="1">
          <a:scrgbClr r="0" g="0" b="0"/>
        </a:fillRef>
        <a:effectRef idx="0">
          <a:scrgbClr r="0" g="0" b="0"/>
        </a:effectRef>
        <a:fontRef idx="minor">
          <a:schemeClr val="lt1"/>
        </a:fontRef>
      </dsp:style>
    </dsp:sp>
    <dsp:sp modelId="{6339A81B-119D-41C0-95E8-2F9F045A8609}">
      <dsp:nvSpPr>
        <dsp:cNvPr id="0" name=""/>
        <dsp:cNvSpPr/>
      </dsp:nvSpPr>
      <dsp:spPr>
        <a:xfrm>
          <a:off x="1751213" y="507305"/>
          <a:ext cx="3390564" cy="3390564"/>
        </a:xfrm>
        <a:prstGeom prst="blockArc">
          <a:avLst>
            <a:gd name="adj1" fmla="val 16200000"/>
            <a:gd name="adj2" fmla="val 0"/>
            <a:gd name="adj3" fmla="val 4643"/>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F938F04-77FF-49BF-AAEF-EC917AF8C048}">
      <dsp:nvSpPr>
        <dsp:cNvPr id="0" name=""/>
        <dsp:cNvSpPr/>
      </dsp:nvSpPr>
      <dsp:spPr>
        <a:xfrm>
          <a:off x="2665648" y="1421741"/>
          <a:ext cx="1561693" cy="15616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CA" sz="3000" b="1" kern="1200" dirty="0"/>
            <a:t>Value is… </a:t>
          </a:r>
          <a:endParaRPr lang="en-CA" sz="3000" kern="1200" dirty="0"/>
        </a:p>
      </dsp:txBody>
      <dsp:txXfrm>
        <a:off x="2894353" y="1650446"/>
        <a:ext cx="1104283" cy="1104283"/>
      </dsp:txXfrm>
    </dsp:sp>
    <dsp:sp modelId="{1034D86E-3D92-4AF7-891B-060CBCD604DC}">
      <dsp:nvSpPr>
        <dsp:cNvPr id="0" name=""/>
        <dsp:cNvSpPr/>
      </dsp:nvSpPr>
      <dsp:spPr>
        <a:xfrm>
          <a:off x="2662862" y="-236973"/>
          <a:ext cx="1567266" cy="156726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CA" sz="1400" kern="1200" dirty="0"/>
            <a:t>Derived from business context. </a:t>
          </a:r>
        </a:p>
      </dsp:txBody>
      <dsp:txXfrm>
        <a:off x="2892383" y="-7452"/>
        <a:ext cx="1108224" cy="1108224"/>
      </dsp:txXfrm>
    </dsp:sp>
    <dsp:sp modelId="{E7D19859-67D9-4B19-B0A0-817D937A2192}">
      <dsp:nvSpPr>
        <dsp:cNvPr id="0" name=""/>
        <dsp:cNvSpPr/>
      </dsp:nvSpPr>
      <dsp:spPr>
        <a:xfrm>
          <a:off x="4318789" y="1418954"/>
          <a:ext cx="1567266" cy="1567266"/>
        </a:xfrm>
        <a:prstGeom prst="ellipse">
          <a:avLst/>
        </a:prstGeom>
        <a:solidFill>
          <a:srgbClr val="A6A6A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CA" sz="1400" kern="1200" dirty="0"/>
            <a:t>Enabled through governance and strategy. </a:t>
          </a:r>
        </a:p>
      </dsp:txBody>
      <dsp:txXfrm>
        <a:off x="4548310" y="1648475"/>
        <a:ext cx="1108224" cy="1108224"/>
      </dsp:txXfrm>
    </dsp:sp>
    <dsp:sp modelId="{45E70153-1285-4508-99EB-EF39968AB8B0}">
      <dsp:nvSpPr>
        <dsp:cNvPr id="0" name=""/>
        <dsp:cNvSpPr/>
      </dsp:nvSpPr>
      <dsp:spPr>
        <a:xfrm>
          <a:off x="2662862" y="3074882"/>
          <a:ext cx="1567266" cy="1567266"/>
        </a:xfrm>
        <a:prstGeom prst="ellipse">
          <a:avLst/>
        </a:prstGeom>
        <a:solidFill>
          <a:schemeClr val="accent2">
            <a:hueOff val="5492416"/>
            <a:satOff val="-12155"/>
            <a:lumOff val="1450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CA" sz="1400" kern="1200" dirty="0"/>
            <a:t>The underlying context for decision making. </a:t>
          </a:r>
        </a:p>
      </dsp:txBody>
      <dsp:txXfrm>
        <a:off x="2892383" y="3304403"/>
        <a:ext cx="1108224" cy="1108224"/>
      </dsp:txXfrm>
    </dsp:sp>
    <dsp:sp modelId="{4B955281-27D5-4AB8-94CB-6B875F8DA2EF}">
      <dsp:nvSpPr>
        <dsp:cNvPr id="0" name=""/>
        <dsp:cNvSpPr/>
      </dsp:nvSpPr>
      <dsp:spPr>
        <a:xfrm>
          <a:off x="1006934" y="1418954"/>
          <a:ext cx="1567266" cy="1567266"/>
        </a:xfrm>
        <a:prstGeom prst="ellipse">
          <a:avLst/>
        </a:prstGeom>
        <a:solidFill>
          <a:schemeClr val="accent2">
            <a:hueOff val="8238624"/>
            <a:satOff val="-18233"/>
            <a:lumOff val="217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CA" sz="1400" kern="1200" dirty="0"/>
            <a:t>A measure of achievement. </a:t>
          </a:r>
        </a:p>
      </dsp:txBody>
      <dsp:txXfrm>
        <a:off x="1236455" y="1648475"/>
        <a:ext cx="1108224" cy="11082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982F13-647E-4572-BE4B-2339BC6B3195}">
      <dsp:nvSpPr>
        <dsp:cNvPr id="0" name=""/>
        <dsp:cNvSpPr/>
      </dsp:nvSpPr>
      <dsp:spPr>
        <a:xfrm>
          <a:off x="931972" y="0"/>
          <a:ext cx="2181379" cy="1898697"/>
        </a:xfrm>
        <a:prstGeom prst="trapezoid">
          <a:avLst>
            <a:gd name="adj" fmla="val 57444"/>
          </a:avLst>
        </a:prstGeom>
        <a:solidFill>
          <a:srgbClr val="29475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br>
            <a:rPr lang="en-CA" sz="1400" b="1" kern="1200" dirty="0">
              <a:solidFill>
                <a:schemeClr val="bg1"/>
              </a:solidFill>
            </a:rPr>
          </a:br>
          <a:br>
            <a:rPr lang="en-CA" sz="1400" b="1" kern="1200" dirty="0">
              <a:solidFill>
                <a:schemeClr val="bg1"/>
              </a:solidFill>
            </a:rPr>
          </a:br>
          <a:br>
            <a:rPr lang="en-CA" sz="1400" b="1" kern="1200" dirty="0">
              <a:solidFill>
                <a:schemeClr val="bg1"/>
              </a:solidFill>
            </a:rPr>
          </a:br>
          <a:r>
            <a:rPr lang="en-CA" sz="1400" b="1" kern="1200" dirty="0">
              <a:solidFill>
                <a:schemeClr val="bg1"/>
              </a:solidFill>
            </a:rPr>
            <a:t>Info-Tech </a:t>
          </a:r>
          <a:br>
            <a:rPr lang="en-CA" sz="1400" b="1" kern="1200" dirty="0">
              <a:solidFill>
                <a:schemeClr val="bg1"/>
              </a:solidFill>
            </a:rPr>
          </a:br>
          <a:r>
            <a:rPr lang="en-CA" sz="1400" b="1" kern="1200" dirty="0">
              <a:solidFill>
                <a:schemeClr val="bg1"/>
              </a:solidFill>
            </a:rPr>
            <a:t>Insights</a:t>
          </a:r>
          <a:br>
            <a:rPr lang="en-CA" sz="1400" b="1" kern="1200" dirty="0">
              <a:solidFill>
                <a:schemeClr val="bg1"/>
              </a:solidFill>
            </a:rPr>
          </a:br>
          <a:r>
            <a:rPr lang="en-CA" sz="1200" b="0" kern="1200" dirty="0">
              <a:solidFill>
                <a:schemeClr val="bg1"/>
              </a:solidFill>
            </a:rPr>
            <a:t>Analysts</a:t>
          </a:r>
          <a:br>
            <a:rPr lang="en-CA" sz="1200" b="0" kern="1200" dirty="0">
              <a:solidFill>
                <a:schemeClr val="bg1"/>
              </a:solidFill>
            </a:rPr>
          </a:br>
          <a:r>
            <a:rPr lang="en-CA" sz="1200" b="0" kern="1200" dirty="0">
              <a:solidFill>
                <a:schemeClr val="bg1"/>
              </a:solidFill>
            </a:rPr>
            <a:t>Experts</a:t>
          </a:r>
          <a:br>
            <a:rPr lang="en-CA" sz="1200" b="0" kern="1200" dirty="0">
              <a:solidFill>
                <a:schemeClr val="bg1"/>
              </a:solidFill>
            </a:rPr>
          </a:br>
          <a:r>
            <a:rPr lang="en-CA" sz="1200" b="0" kern="1200" dirty="0">
              <a:solidFill>
                <a:schemeClr val="bg1"/>
              </a:solidFill>
            </a:rPr>
            <a:t>Clients</a:t>
          </a:r>
        </a:p>
      </dsp:txBody>
      <dsp:txXfrm>
        <a:off x="931972" y="0"/>
        <a:ext cx="2181379" cy="1898697"/>
      </dsp:txXfrm>
    </dsp:sp>
    <dsp:sp modelId="{F4D2F1ED-2C26-4584-A4C3-4C381BE37B50}">
      <dsp:nvSpPr>
        <dsp:cNvPr id="0" name=""/>
        <dsp:cNvSpPr/>
      </dsp:nvSpPr>
      <dsp:spPr>
        <a:xfrm>
          <a:off x="456900" y="1898697"/>
          <a:ext cx="3131522" cy="827015"/>
        </a:xfrm>
        <a:prstGeom prst="trapezoid">
          <a:avLst>
            <a:gd name="adj" fmla="val 57444"/>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CA" sz="1400" b="1" kern="1200" dirty="0"/>
            <a:t>IT Governance</a:t>
          </a:r>
        </a:p>
        <a:p>
          <a:pPr marL="0" lvl="0" indent="0" algn="ctr" defTabSz="622300">
            <a:lnSpc>
              <a:spcPct val="90000"/>
            </a:lnSpc>
            <a:spcBef>
              <a:spcPct val="0"/>
            </a:spcBef>
            <a:spcAft>
              <a:spcPct val="35000"/>
            </a:spcAft>
            <a:buNone/>
          </a:pPr>
          <a:r>
            <a:rPr lang="en-CA" sz="1400" b="1" kern="1200" dirty="0"/>
            <a:t>Best Practices</a:t>
          </a:r>
        </a:p>
      </dsp:txBody>
      <dsp:txXfrm>
        <a:off x="1004917" y="1898697"/>
        <a:ext cx="2035489" cy="827015"/>
      </dsp:txXfrm>
    </dsp:sp>
    <dsp:sp modelId="{DD9B8E31-BB87-4033-BD99-A96BA3E44A1A}">
      <dsp:nvSpPr>
        <dsp:cNvPr id="0" name=""/>
        <dsp:cNvSpPr/>
      </dsp:nvSpPr>
      <dsp:spPr>
        <a:xfrm>
          <a:off x="0" y="2725713"/>
          <a:ext cx="4045324" cy="795383"/>
        </a:xfrm>
        <a:prstGeom prst="trapezoid">
          <a:avLst>
            <a:gd name="adj" fmla="val 57444"/>
          </a:avLst>
        </a:prstGeom>
        <a:solidFill>
          <a:srgbClr val="96B8D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endParaRPr lang="en-CA" sz="1400" b="1" kern="1200" dirty="0"/>
        </a:p>
      </dsp:txBody>
      <dsp:txXfrm>
        <a:off x="707931" y="2725713"/>
        <a:ext cx="2629460" cy="7953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8CF68A-5841-442D-8522-512B954EE876}">
      <dsp:nvSpPr>
        <dsp:cNvPr id="0" name=""/>
        <dsp:cNvSpPr/>
      </dsp:nvSpPr>
      <dsp:spPr>
        <a:xfrm>
          <a:off x="-4565598" y="-700039"/>
          <a:ext cx="5438678" cy="5438678"/>
        </a:xfrm>
        <a:prstGeom prst="blockArc">
          <a:avLst>
            <a:gd name="adj1" fmla="val 18900000"/>
            <a:gd name="adj2" fmla="val 2700000"/>
            <a:gd name="adj3" fmla="val 397"/>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AEF8C2-FBB9-4437-8325-F3FFC98D8361}">
      <dsp:nvSpPr>
        <dsp:cNvPr id="0" name=""/>
        <dsp:cNvSpPr/>
      </dsp:nvSpPr>
      <dsp:spPr>
        <a:xfrm>
          <a:off x="561504" y="403860"/>
          <a:ext cx="8003834" cy="80772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1128" tIns="45720" rIns="45720" bIns="45720" numCol="1" spcCol="1270" anchor="ctr" anchorCtr="0">
          <a:noAutofit/>
        </a:bodyPr>
        <a:lstStyle/>
        <a:p>
          <a:pPr marL="0" lvl="0" indent="0" algn="l" defTabSz="800100">
            <a:lnSpc>
              <a:spcPct val="90000"/>
            </a:lnSpc>
            <a:spcBef>
              <a:spcPct val="0"/>
            </a:spcBef>
            <a:spcAft>
              <a:spcPct val="35000"/>
            </a:spcAft>
            <a:buNone/>
          </a:pPr>
          <a:r>
            <a:rPr lang="en-CA" sz="1800" b="1" kern="1200" dirty="0"/>
            <a:t>Obtain stakeholder buy-in. </a:t>
          </a:r>
          <a:br>
            <a:rPr lang="en-CA" sz="1800" b="1" kern="1200" dirty="0"/>
          </a:br>
          <a:r>
            <a:rPr lang="en-CA" sz="1400" b="0" kern="1200" dirty="0"/>
            <a:t>Gaining advocates for the benefits realization process is critical since stakeholders </a:t>
          </a:r>
          <a:r>
            <a:rPr lang="en-CA" sz="1400" kern="1200" dirty="0"/>
            <a:t>will be involved in requesting and approving IT initiatives.</a:t>
          </a:r>
        </a:p>
      </dsp:txBody>
      <dsp:txXfrm>
        <a:off x="561504" y="403860"/>
        <a:ext cx="8003834" cy="807720"/>
      </dsp:txXfrm>
    </dsp:sp>
    <dsp:sp modelId="{487A37AB-DBD7-4891-8FD9-B224D66D2939}">
      <dsp:nvSpPr>
        <dsp:cNvPr id="0" name=""/>
        <dsp:cNvSpPr/>
      </dsp:nvSpPr>
      <dsp:spPr>
        <a:xfrm>
          <a:off x="56679" y="302895"/>
          <a:ext cx="1009650" cy="100965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E3E25D-5978-4B03-8B6B-B411235B8DC3}">
      <dsp:nvSpPr>
        <dsp:cNvPr id="0" name=""/>
        <dsp:cNvSpPr/>
      </dsp:nvSpPr>
      <dsp:spPr>
        <a:xfrm>
          <a:off x="855111" y="1615440"/>
          <a:ext cx="7710228" cy="807720"/>
        </a:xfrm>
        <a:prstGeom prst="rect">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1128" tIns="45720" rIns="45720" bIns="45720" numCol="1" spcCol="1270" anchor="ctr" anchorCtr="0">
          <a:noAutofit/>
        </a:bodyPr>
        <a:lstStyle/>
        <a:p>
          <a:pPr marL="0" lvl="0" indent="0" algn="l" defTabSz="800100">
            <a:lnSpc>
              <a:spcPct val="90000"/>
            </a:lnSpc>
            <a:spcBef>
              <a:spcPct val="0"/>
            </a:spcBef>
            <a:spcAft>
              <a:spcPct val="35000"/>
            </a:spcAft>
            <a:buNone/>
          </a:pPr>
          <a:r>
            <a:rPr lang="en-CA" sz="1800" b="1" kern="1200" dirty="0"/>
            <a:t>Assign ownership to the benefits realization process. </a:t>
          </a:r>
          <a:br>
            <a:rPr lang="en-CA" sz="1800" b="1" kern="1200" dirty="0"/>
          </a:br>
          <a:r>
            <a:rPr lang="en-CA" sz="1400" b="0" kern="1200" dirty="0"/>
            <a:t>Giving ownership to an individual for process implementation and maintenance ensures there is accountability to ensure the governance of benefits realization stays on track.</a:t>
          </a:r>
          <a:endParaRPr lang="en-CA" sz="1400" kern="1200" dirty="0"/>
        </a:p>
      </dsp:txBody>
      <dsp:txXfrm>
        <a:off x="855111" y="1615440"/>
        <a:ext cx="7710228" cy="807720"/>
      </dsp:txXfrm>
    </dsp:sp>
    <dsp:sp modelId="{5E15A445-E2FB-40D3-BCB7-57977E6FCD00}">
      <dsp:nvSpPr>
        <dsp:cNvPr id="0" name=""/>
        <dsp:cNvSpPr/>
      </dsp:nvSpPr>
      <dsp:spPr>
        <a:xfrm>
          <a:off x="350286" y="1514475"/>
          <a:ext cx="1009650" cy="1009650"/>
        </a:xfrm>
        <a:prstGeom prst="ellipse">
          <a:avLst/>
        </a:prstGeom>
        <a:solidFill>
          <a:schemeClr val="lt1">
            <a:hueOff val="0"/>
            <a:satOff val="0"/>
            <a:lumOff val="0"/>
            <a:alphaOff val="0"/>
          </a:schemeClr>
        </a:solidFill>
        <a:ln w="25400" cap="flat" cmpd="sng" algn="ctr">
          <a:solidFill>
            <a:srgbClr val="A6A6A6"/>
          </a:solidFill>
          <a:prstDash val="solid"/>
        </a:ln>
        <a:effectLst/>
      </dsp:spPr>
      <dsp:style>
        <a:lnRef idx="2">
          <a:scrgbClr r="0" g="0" b="0"/>
        </a:lnRef>
        <a:fillRef idx="1">
          <a:scrgbClr r="0" g="0" b="0"/>
        </a:fillRef>
        <a:effectRef idx="0">
          <a:scrgbClr r="0" g="0" b="0"/>
        </a:effectRef>
        <a:fontRef idx="minor"/>
      </dsp:style>
    </dsp:sp>
    <dsp:sp modelId="{E43A442E-E500-4B7F-9DFE-425E7DED0247}">
      <dsp:nvSpPr>
        <dsp:cNvPr id="0" name=""/>
        <dsp:cNvSpPr/>
      </dsp:nvSpPr>
      <dsp:spPr>
        <a:xfrm>
          <a:off x="561504" y="2827020"/>
          <a:ext cx="8003834" cy="807720"/>
        </a:xfrm>
        <a:prstGeom prst="rect">
          <a:avLst/>
        </a:prstGeom>
        <a:solidFill>
          <a:schemeClr val="accent2">
            <a:hueOff val="8238624"/>
            <a:satOff val="-18233"/>
            <a:lumOff val="217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1128" tIns="45720" rIns="45720" bIns="45720" numCol="1" spcCol="1270" anchor="ctr" anchorCtr="0">
          <a:noAutofit/>
        </a:bodyPr>
        <a:lstStyle/>
        <a:p>
          <a:pPr marL="0" lvl="0" indent="0" algn="l" defTabSz="800100">
            <a:lnSpc>
              <a:spcPct val="90000"/>
            </a:lnSpc>
            <a:spcBef>
              <a:spcPct val="0"/>
            </a:spcBef>
            <a:spcAft>
              <a:spcPct val="35000"/>
            </a:spcAft>
            <a:buNone/>
          </a:pPr>
          <a:r>
            <a:rPr lang="en-CA" sz="1800" b="1" kern="1200" dirty="0"/>
            <a:t>Track benefits achievement throughout the initiative lifecycle. </a:t>
          </a:r>
          <a:r>
            <a:rPr lang="en-CA" sz="1400" kern="1200" dirty="0"/>
            <a:t>Monitoring initiatives’ progress beyond project completion allows the organization to determine whether initiatives are still valuable and to redirect their course accordingly.</a:t>
          </a:r>
        </a:p>
      </dsp:txBody>
      <dsp:txXfrm>
        <a:off x="561504" y="2827020"/>
        <a:ext cx="8003834" cy="807720"/>
      </dsp:txXfrm>
    </dsp:sp>
    <dsp:sp modelId="{B7E8FB74-3CD4-4442-8F24-AF850419A226}">
      <dsp:nvSpPr>
        <dsp:cNvPr id="0" name=""/>
        <dsp:cNvSpPr/>
      </dsp:nvSpPr>
      <dsp:spPr>
        <a:xfrm>
          <a:off x="56679" y="2726055"/>
          <a:ext cx="1009650" cy="1009650"/>
        </a:xfrm>
        <a:prstGeom prst="ellipse">
          <a:avLst/>
        </a:prstGeom>
        <a:solidFill>
          <a:schemeClr val="lt1">
            <a:hueOff val="0"/>
            <a:satOff val="0"/>
            <a:lumOff val="0"/>
            <a:alphaOff val="0"/>
          </a:schemeClr>
        </a:solidFill>
        <a:ln w="25400" cap="flat" cmpd="sng" algn="ctr">
          <a:solidFill>
            <a:schemeClr val="accent2">
              <a:hueOff val="8238624"/>
              <a:satOff val="-18233"/>
              <a:lumOff val="21764"/>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7/2/2020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7/2/2020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3847180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15</a:t>
            </a:fld>
            <a:endParaRPr lang="en-US" dirty="0"/>
          </a:p>
        </p:txBody>
      </p:sp>
    </p:spTree>
    <p:extLst>
      <p:ext uri="{BB962C8B-B14F-4D97-AF65-F5344CB8AC3E}">
        <p14:creationId xmlns:p14="http://schemas.microsoft.com/office/powerpoint/2010/main" val="992171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16</a:t>
            </a:fld>
            <a:endParaRPr lang="en-US" dirty="0"/>
          </a:p>
        </p:txBody>
      </p:sp>
    </p:spTree>
    <p:extLst>
      <p:ext uri="{BB962C8B-B14F-4D97-AF65-F5344CB8AC3E}">
        <p14:creationId xmlns:p14="http://schemas.microsoft.com/office/powerpoint/2010/main" val="4154516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17</a:t>
            </a:fld>
            <a:endParaRPr lang="en-US" dirty="0"/>
          </a:p>
        </p:txBody>
      </p:sp>
    </p:spTree>
    <p:extLst>
      <p:ext uri="{BB962C8B-B14F-4D97-AF65-F5344CB8AC3E}">
        <p14:creationId xmlns:p14="http://schemas.microsoft.com/office/powerpoint/2010/main" val="2305398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18</a:t>
            </a:fld>
            <a:endParaRPr lang="en-US" dirty="0"/>
          </a:p>
        </p:txBody>
      </p:sp>
    </p:spTree>
    <p:extLst>
      <p:ext uri="{BB962C8B-B14F-4D97-AF65-F5344CB8AC3E}">
        <p14:creationId xmlns:p14="http://schemas.microsoft.com/office/powerpoint/2010/main" val="3767826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19</a:t>
            </a:fld>
            <a:endParaRPr lang="en-US" dirty="0"/>
          </a:p>
        </p:txBody>
      </p:sp>
    </p:spTree>
    <p:extLst>
      <p:ext uri="{BB962C8B-B14F-4D97-AF65-F5344CB8AC3E}">
        <p14:creationId xmlns:p14="http://schemas.microsoft.com/office/powerpoint/2010/main" val="2641017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20</a:t>
            </a:fld>
            <a:endParaRPr lang="en-US" dirty="0"/>
          </a:p>
        </p:txBody>
      </p:sp>
    </p:spTree>
    <p:extLst>
      <p:ext uri="{BB962C8B-B14F-4D97-AF65-F5344CB8AC3E}">
        <p14:creationId xmlns:p14="http://schemas.microsoft.com/office/powerpoint/2010/main" val="1912186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21</a:t>
            </a:fld>
            <a:endParaRPr lang="en-US" dirty="0"/>
          </a:p>
        </p:txBody>
      </p:sp>
    </p:spTree>
    <p:extLst>
      <p:ext uri="{BB962C8B-B14F-4D97-AF65-F5344CB8AC3E}">
        <p14:creationId xmlns:p14="http://schemas.microsoft.com/office/powerpoint/2010/main" val="1396986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23</a:t>
            </a:fld>
            <a:endParaRPr lang="en-US" dirty="0"/>
          </a:p>
        </p:txBody>
      </p:sp>
    </p:spTree>
    <p:extLst>
      <p:ext uri="{BB962C8B-B14F-4D97-AF65-F5344CB8AC3E}">
        <p14:creationId xmlns:p14="http://schemas.microsoft.com/office/powerpoint/2010/main" val="10901115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24</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8798466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25</a:t>
            </a:fld>
            <a:endParaRPr lang="en-US" dirty="0"/>
          </a:p>
        </p:txBody>
      </p:sp>
    </p:spTree>
    <p:extLst>
      <p:ext uri="{BB962C8B-B14F-4D97-AF65-F5344CB8AC3E}">
        <p14:creationId xmlns:p14="http://schemas.microsoft.com/office/powerpoint/2010/main" val="123244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5F1ACBD-245E-4A24-AC78-063168A88622}" type="slidenum">
              <a:rPr lang="en-US" smtClean="0"/>
              <a:t>26</a:t>
            </a:fld>
            <a:endParaRPr lang="en-US" dirty="0"/>
          </a:p>
        </p:txBody>
      </p:sp>
    </p:spTree>
    <p:extLst>
      <p:ext uri="{BB962C8B-B14F-4D97-AF65-F5344CB8AC3E}">
        <p14:creationId xmlns:p14="http://schemas.microsoft.com/office/powerpoint/2010/main" val="2377887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22558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284960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2422952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4898" fontAlgn="base">
              <a:spcBef>
                <a:spcPts val="1012"/>
              </a:spcBef>
              <a:spcAft>
                <a:spcPct val="0"/>
              </a:spcAft>
            </a:pPr>
            <a:endParaRPr lang="en-CA" dirty="0">
              <a:solidFill>
                <a:srgbClr val="333333"/>
              </a:solidFill>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1884495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2480019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4898" fontAlgn="base">
              <a:spcBef>
                <a:spcPts val="1012"/>
              </a:spcBef>
              <a:spcAft>
                <a:spcPct val="0"/>
              </a:spcAft>
            </a:pPr>
            <a:endParaRPr lang="en-CA" dirty="0">
              <a:solidFill>
                <a:srgbClr val="333333"/>
              </a:solidFill>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1645100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1579824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1997-2017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1997-2017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Tree>
    <p:extLst>
      <p:ext uri="{BB962C8B-B14F-4D97-AF65-F5344CB8AC3E}">
        <p14:creationId xmlns:p14="http://schemas.microsoft.com/office/powerpoint/2010/main" val="2129235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1158274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924668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727075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588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5295333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78222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rgbClr val="29475F"/>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94825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rgbClr val="29475F"/>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17253708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a:solidFill>
                  <a:srgbClr val="FFFFFF"/>
                </a:solidFill>
              </a:rPr>
              <a:t>The following are sample activities that will be conducted by Info-Tech analysts with your team:</a:t>
            </a: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Tree>
    <p:extLst>
      <p:ext uri="{BB962C8B-B14F-4D97-AF65-F5344CB8AC3E}">
        <p14:creationId xmlns:p14="http://schemas.microsoft.com/office/powerpoint/2010/main" val="4275186559"/>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368679510"/>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1781622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313050"/>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615607"/>
            <a:ext cx="8623607" cy="17054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366028"/>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769" r:id="rId14"/>
    <p:sldLayoutId id="2147483773" r:id="rId15"/>
    <p:sldLayoutId id="2147483775" r:id="rId16"/>
    <p:sldLayoutId id="2147483776" r:id="rId17"/>
    <p:sldLayoutId id="2147483778" r:id="rId18"/>
    <p:sldLayoutId id="2147483781" r:id="rId19"/>
    <p:sldLayoutId id="2147483782" r:id="rId20"/>
    <p:sldLayoutId id="2147483783" r:id="rId21"/>
    <p:sldLayoutId id="2147483784" r:id="rId22"/>
    <p:sldLayoutId id="2147483785" r:id="rId23"/>
    <p:sldLayoutId id="2147483818" r:id="rId24"/>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notesSlide" Target="../notesSlides/notesSlide17.xml"/><Relationship Id="rId5" Type="http://schemas.openxmlformats.org/officeDocument/2006/relationships/tags" Target="../tags/tag6.xml"/><Relationship Id="rId10" Type="http://schemas.openxmlformats.org/officeDocument/2006/relationships/slideLayout" Target="../slideLayouts/slideLayout2.xml"/><Relationship Id="rId4" Type="http://schemas.openxmlformats.org/officeDocument/2006/relationships/tags" Target="../tags/tag5.xml"/><Relationship Id="rId9" Type="http://schemas.openxmlformats.org/officeDocument/2006/relationships/tags" Target="../tags/tag10.xml"/></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2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24.png"/><Relationship Id="rId4" Type="http://schemas.openxmlformats.org/officeDocument/2006/relationships/image" Target="../media/image30.png"/></Relationships>
</file>

<file path=ppt/slides/_rels/slide26.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agline"/>
          <p:cNvSpPr>
            <a:spLocks noGrp="1"/>
          </p:cNvSpPr>
          <p:nvPr>
            <p:ph type="body" sz="quarter" idx="16"/>
          </p:nvPr>
        </p:nvSpPr>
        <p:spPr/>
        <p:txBody>
          <a:bodyPr/>
          <a:lstStyle/>
          <a:p>
            <a:r>
              <a:rPr lang="en-US"/>
              <a:t>Embed lightweight value checking into your governance process.</a:t>
            </a:r>
            <a:endParaRPr lang="en-US" dirty="0"/>
          </a:p>
        </p:txBody>
      </p:sp>
      <p:sp>
        <p:nvSpPr>
          <p:cNvPr id="7" name="Blueprint Title"/>
          <p:cNvSpPr>
            <a:spLocks noGrp="1"/>
          </p:cNvSpPr>
          <p:nvPr>
            <p:ph type="body" sz="quarter" idx="15"/>
          </p:nvPr>
        </p:nvSpPr>
        <p:spPr>
          <a:xfrm>
            <a:off x="774700" y="2826328"/>
            <a:ext cx="7454900" cy="889638"/>
          </a:xfrm>
        </p:spPr>
        <p:txBody>
          <a:bodyPr/>
          <a:lstStyle/>
          <a:p>
            <a:r>
              <a:rPr lang="en-US"/>
              <a:t>Maximize Business Value From IT Through Benefits Realization</a:t>
            </a:r>
            <a:endParaRPr lang="en-US" dirty="0"/>
          </a:p>
        </p:txBody>
      </p:sp>
      <p:pic>
        <p:nvPicPr>
          <p:cNvPr id="4" name="Picture 3"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5321" y="4096145"/>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a:graphicFrameLocks/>
          </p:cNvGraphicFramePr>
          <p:nvPr>
            <p:extLst>
              <p:ext uri="{D42A27DB-BD31-4B8C-83A1-F6EECF244321}">
                <p14:modId xmlns:p14="http://schemas.microsoft.com/office/powerpoint/2010/main" val="1852014255"/>
              </p:ext>
            </p:extLst>
          </p:nvPr>
        </p:nvGraphicFramePr>
        <p:xfrm>
          <a:off x="2982839" y="2716752"/>
          <a:ext cx="5783044" cy="3354488"/>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Group 4"/>
          <p:cNvGrpSpPr/>
          <p:nvPr/>
        </p:nvGrpSpPr>
        <p:grpSpPr>
          <a:xfrm>
            <a:off x="4163474" y="2746709"/>
            <a:ext cx="4484842" cy="2752755"/>
            <a:chOff x="4045907" y="2746709"/>
            <a:chExt cx="4484842" cy="2752755"/>
          </a:xfrm>
        </p:grpSpPr>
        <p:sp>
          <p:nvSpPr>
            <p:cNvPr id="25" name="Rectangle 24"/>
            <p:cNvSpPr/>
            <p:nvPr/>
          </p:nvSpPr>
          <p:spPr>
            <a:xfrm>
              <a:off x="4045907" y="3500048"/>
              <a:ext cx="1096768" cy="1999416"/>
            </a:xfrm>
            <a:prstGeom prst="rect">
              <a:avLst/>
            </a:prstGeom>
            <a:noFill/>
          </p:spPr>
          <p:txBody>
            <a:bodyPr wrap="square">
              <a:noAutofit/>
            </a:bodyPr>
            <a:lstStyle/>
            <a:p>
              <a:pPr algn="r">
                <a:defRPr sz="1000" b="0" i="0" u="none" strike="noStrike" kern="1200" baseline="0">
                  <a:solidFill>
                    <a:prstClr val="black">
                      <a:lumMod val="65000"/>
                      <a:lumOff val="35000"/>
                    </a:prstClr>
                  </a:solidFill>
                  <a:latin typeface="+mn-lt"/>
                  <a:ea typeface="+mn-ea"/>
                  <a:cs typeface="+mn-cs"/>
                </a:defRPr>
              </a:pPr>
              <a:r>
                <a:rPr lang="en-CA" sz="1200" dirty="0">
                  <a:solidFill>
                    <a:schemeClr val="tx2"/>
                  </a:solidFill>
                </a:rPr>
                <a:t>Effective</a:t>
              </a:r>
            </a:p>
            <a:p>
              <a:pPr algn="r">
                <a:defRPr sz="1000" b="0" i="0" u="none" strike="noStrike" kern="1200" baseline="0">
                  <a:solidFill>
                    <a:prstClr val="black">
                      <a:lumMod val="65000"/>
                      <a:lumOff val="35000"/>
                    </a:prstClr>
                  </a:solidFill>
                  <a:latin typeface="+mn-lt"/>
                  <a:ea typeface="+mn-ea"/>
                  <a:cs typeface="+mn-cs"/>
                </a:defRPr>
              </a:pPr>
              <a:endParaRPr lang="en-CA" sz="1200" dirty="0">
                <a:solidFill>
                  <a:schemeClr val="tx2"/>
                </a:solidFill>
              </a:endParaRPr>
            </a:p>
            <a:p>
              <a:pPr algn="r">
                <a:defRPr sz="1000" b="0" i="0" u="none" strike="noStrike" kern="1200" baseline="0">
                  <a:solidFill>
                    <a:prstClr val="black">
                      <a:lumMod val="65000"/>
                      <a:lumOff val="35000"/>
                    </a:prstClr>
                  </a:solidFill>
                  <a:latin typeface="+mn-lt"/>
                  <a:ea typeface="+mn-ea"/>
                  <a:cs typeface="+mn-cs"/>
                </a:defRPr>
              </a:pPr>
              <a:endParaRPr lang="en-CA" sz="1200" dirty="0">
                <a:solidFill>
                  <a:schemeClr val="tx2"/>
                </a:solidFill>
              </a:endParaRPr>
            </a:p>
            <a:p>
              <a:pPr algn="r">
                <a:defRPr sz="1000" b="0" i="0" u="none" strike="noStrike" kern="1200" baseline="0">
                  <a:solidFill>
                    <a:prstClr val="black">
                      <a:lumMod val="65000"/>
                      <a:lumOff val="35000"/>
                    </a:prstClr>
                  </a:solidFill>
                  <a:latin typeface="+mn-lt"/>
                  <a:ea typeface="+mn-ea"/>
                  <a:cs typeface="+mn-cs"/>
                </a:defRPr>
              </a:pPr>
              <a:r>
                <a:rPr lang="en-CA" sz="1200" dirty="0">
                  <a:solidFill>
                    <a:schemeClr val="tx2"/>
                  </a:solidFill>
                </a:rPr>
                <a:t>Some </a:t>
              </a:r>
              <a:br>
                <a:rPr lang="en-CA" sz="1200" dirty="0">
                  <a:solidFill>
                    <a:schemeClr val="tx2"/>
                  </a:solidFill>
                </a:rPr>
              </a:br>
              <a:r>
                <a:rPr lang="en-CA" sz="1200" dirty="0">
                  <a:solidFill>
                    <a:schemeClr val="tx2"/>
                  </a:solidFill>
                </a:rPr>
                <a:t>Improvement</a:t>
              </a:r>
            </a:p>
            <a:p>
              <a:pPr algn="r">
                <a:defRPr sz="1000" b="0" i="0" u="none" strike="noStrike" kern="1200" baseline="0">
                  <a:solidFill>
                    <a:prstClr val="black">
                      <a:lumMod val="65000"/>
                      <a:lumOff val="35000"/>
                    </a:prstClr>
                  </a:solidFill>
                  <a:latin typeface="+mn-lt"/>
                  <a:ea typeface="+mn-ea"/>
                  <a:cs typeface="+mn-cs"/>
                </a:defRPr>
              </a:pPr>
              <a:r>
                <a:rPr lang="en-CA" sz="1200" dirty="0">
                  <a:solidFill>
                    <a:schemeClr val="tx2"/>
                  </a:solidFill>
                </a:rPr>
                <a:t>Necessary</a:t>
              </a:r>
            </a:p>
            <a:p>
              <a:pPr algn="r">
                <a:defRPr sz="1000" b="0" i="0" u="none" strike="noStrike" kern="1200" baseline="0">
                  <a:solidFill>
                    <a:prstClr val="black">
                      <a:lumMod val="65000"/>
                      <a:lumOff val="35000"/>
                    </a:prstClr>
                  </a:solidFill>
                  <a:latin typeface="+mn-lt"/>
                  <a:ea typeface="+mn-ea"/>
                  <a:cs typeface="+mn-cs"/>
                </a:defRPr>
              </a:pPr>
              <a:endParaRPr lang="en-CA" sz="1200" dirty="0">
                <a:solidFill>
                  <a:schemeClr val="tx2"/>
                </a:solidFill>
              </a:endParaRPr>
            </a:p>
            <a:p>
              <a:pPr algn="r">
                <a:defRPr sz="1000" b="0" i="0" u="none" strike="noStrike" kern="1200" baseline="0">
                  <a:solidFill>
                    <a:prstClr val="black">
                      <a:lumMod val="65000"/>
                      <a:lumOff val="35000"/>
                    </a:prstClr>
                  </a:solidFill>
                  <a:latin typeface="+mn-lt"/>
                  <a:ea typeface="+mn-ea"/>
                  <a:cs typeface="+mn-cs"/>
                </a:defRPr>
              </a:pPr>
              <a:r>
                <a:rPr lang="en-CA" sz="1200" dirty="0">
                  <a:solidFill>
                    <a:schemeClr val="tx2"/>
                  </a:solidFill>
                </a:rPr>
                <a:t>Significant </a:t>
              </a:r>
              <a:br>
                <a:rPr lang="en-CA" sz="1200" dirty="0">
                  <a:solidFill>
                    <a:schemeClr val="tx2"/>
                  </a:solidFill>
                </a:rPr>
              </a:br>
              <a:r>
                <a:rPr lang="en-CA" sz="1200" dirty="0">
                  <a:solidFill>
                    <a:schemeClr val="tx2"/>
                  </a:solidFill>
                </a:rPr>
                <a:t>Improvement</a:t>
              </a:r>
            </a:p>
            <a:p>
              <a:pPr algn="r">
                <a:defRPr sz="1000" b="0" i="0" u="none" strike="noStrike" kern="1200" baseline="0">
                  <a:solidFill>
                    <a:prstClr val="black">
                      <a:lumMod val="65000"/>
                      <a:lumOff val="35000"/>
                    </a:prstClr>
                  </a:solidFill>
                  <a:latin typeface="+mn-lt"/>
                  <a:ea typeface="+mn-ea"/>
                  <a:cs typeface="+mn-cs"/>
                </a:defRPr>
              </a:pPr>
              <a:r>
                <a:rPr lang="en-CA" sz="1200" dirty="0">
                  <a:solidFill>
                    <a:schemeClr val="tx2"/>
                  </a:solidFill>
                </a:rPr>
                <a:t>Necessary</a:t>
              </a:r>
            </a:p>
            <a:p>
              <a:pPr algn="r">
                <a:defRPr sz="1000" b="0" i="0" u="none" strike="noStrike" kern="1200" baseline="0">
                  <a:solidFill>
                    <a:prstClr val="black">
                      <a:lumMod val="65000"/>
                      <a:lumOff val="35000"/>
                    </a:prstClr>
                  </a:solidFill>
                  <a:latin typeface="+mn-lt"/>
                  <a:ea typeface="+mn-ea"/>
                  <a:cs typeface="+mn-cs"/>
                </a:defRPr>
              </a:pPr>
              <a:endParaRPr lang="en-CA" sz="1200" dirty="0">
                <a:solidFill>
                  <a:schemeClr val="tx2"/>
                </a:solidFill>
              </a:endParaRPr>
            </a:p>
          </p:txBody>
        </p:sp>
        <p:sp>
          <p:nvSpPr>
            <p:cNvPr id="4" name="Rectangle 3"/>
            <p:cNvSpPr/>
            <p:nvPr/>
          </p:nvSpPr>
          <p:spPr>
            <a:xfrm>
              <a:off x="5108017" y="2746709"/>
              <a:ext cx="3422732" cy="523220"/>
            </a:xfrm>
            <a:prstGeom prst="rect">
              <a:avLst/>
            </a:prstGeom>
          </p:spPr>
          <p:txBody>
            <a:bodyPr wrap="none">
              <a:spAutoFit/>
            </a:bodyPr>
            <a:lstStyle/>
            <a:p>
              <a:pPr algn="ctr">
                <a:defRPr sz="1000" b="0" i="0" u="none" strike="noStrike" kern="1200" baseline="0">
                  <a:solidFill>
                    <a:prstClr val="black">
                      <a:lumMod val="65000"/>
                      <a:lumOff val="35000"/>
                    </a:prstClr>
                  </a:solidFill>
                  <a:latin typeface="+mn-lt"/>
                  <a:ea typeface="+mn-ea"/>
                  <a:cs typeface="+mn-cs"/>
                </a:defRPr>
              </a:pPr>
              <a:r>
                <a:rPr lang="en-CA" sz="1400" b="1" dirty="0">
                  <a:solidFill>
                    <a:schemeClr val="tx2"/>
                  </a:solidFill>
                </a:rPr>
                <a:t>IT’s effectiveness in measuring </a:t>
              </a:r>
              <a:br>
                <a:rPr lang="en-CA" sz="1400" b="1" dirty="0">
                  <a:solidFill>
                    <a:schemeClr val="tx2"/>
                  </a:solidFill>
                </a:rPr>
              </a:br>
              <a:r>
                <a:rPr lang="en-CA" sz="1400" b="1" dirty="0">
                  <a:solidFill>
                    <a:schemeClr val="tx2"/>
                  </a:solidFill>
                </a:rPr>
                <a:t>business value decreases pain with IT</a:t>
              </a:r>
            </a:p>
          </p:txBody>
        </p:sp>
      </p:grpSp>
      <p:sp>
        <p:nvSpPr>
          <p:cNvPr id="2" name="Title 1"/>
          <p:cNvSpPr>
            <a:spLocks noGrp="1"/>
          </p:cNvSpPr>
          <p:nvPr>
            <p:ph type="title"/>
          </p:nvPr>
        </p:nvSpPr>
        <p:spPr/>
        <p:txBody>
          <a:bodyPr/>
          <a:lstStyle/>
          <a:p>
            <a:r>
              <a:rPr lang="en-CA" dirty="0"/>
              <a:t>Improve IT’s ability to provide business value metrics</a:t>
            </a:r>
          </a:p>
        </p:txBody>
      </p:sp>
      <p:grpSp>
        <p:nvGrpSpPr>
          <p:cNvPr id="18" name="Group 17"/>
          <p:cNvGrpSpPr/>
          <p:nvPr/>
        </p:nvGrpSpPr>
        <p:grpSpPr>
          <a:xfrm>
            <a:off x="423278" y="1047400"/>
            <a:ext cx="8225038" cy="1354767"/>
            <a:chOff x="991004" y="3077546"/>
            <a:chExt cx="8225038" cy="1354767"/>
          </a:xfrm>
        </p:grpSpPr>
        <p:sp>
          <p:nvSpPr>
            <p:cNvPr id="19" name="Rectangle 29"/>
            <p:cNvSpPr/>
            <p:nvPr/>
          </p:nvSpPr>
          <p:spPr>
            <a:xfrm>
              <a:off x="2367951" y="3478206"/>
              <a:ext cx="6848091" cy="954107"/>
            </a:xfrm>
            <a:prstGeom prst="rect">
              <a:avLst/>
            </a:prstGeom>
          </p:spPr>
          <p:txBody>
            <a:bodyPr wrap="square">
              <a:spAutoFit/>
            </a:bodyPr>
            <a:lstStyle/>
            <a:p>
              <a:pPr lvl="0"/>
              <a:r>
                <a:rPr lang="en-CA" b="1" dirty="0"/>
                <a:t>Establish a value governance process.</a:t>
              </a:r>
            </a:p>
            <a:p>
              <a:pPr lvl="0">
                <a:spcBef>
                  <a:spcPts val="1200"/>
                </a:spcBef>
              </a:pPr>
              <a:r>
                <a:rPr lang="en-CA" sz="1400" dirty="0">
                  <a:solidFill>
                    <a:srgbClr val="FFFFFF">
                      <a:lumMod val="50000"/>
                    </a:srgbClr>
                  </a:solidFill>
                </a:rPr>
                <a:t>Implement a structure to govern benefits realization, which identifies and validates IT’s achievement of expected benefits.</a:t>
              </a:r>
            </a:p>
          </p:txBody>
        </p:sp>
        <p:grpSp>
          <p:nvGrpSpPr>
            <p:cNvPr id="20" name="Group 19"/>
            <p:cNvGrpSpPr/>
            <p:nvPr/>
          </p:nvGrpSpPr>
          <p:grpSpPr>
            <a:xfrm>
              <a:off x="991004" y="3077546"/>
              <a:ext cx="1266315" cy="1200329"/>
              <a:chOff x="4446037" y="2016814"/>
              <a:chExt cx="1266315" cy="1200329"/>
            </a:xfrm>
          </p:grpSpPr>
          <p:sp>
            <p:nvSpPr>
              <p:cNvPr id="21" name="TextBox 32"/>
              <p:cNvSpPr txBox="1"/>
              <p:nvPr/>
            </p:nvSpPr>
            <p:spPr>
              <a:xfrm>
                <a:off x="4446037" y="2016814"/>
                <a:ext cx="570308" cy="1200329"/>
              </a:xfrm>
              <a:prstGeom prst="rect">
                <a:avLst/>
              </a:prstGeom>
            </p:spPr>
            <p:txBody>
              <a:bodyPr wrap="square" rtlCol="0">
                <a:spAutoFit/>
              </a:bodyPr>
              <a:lstStyle/>
              <a:p>
                <a:r>
                  <a:rPr lang="en-CA" sz="7200" b="1" dirty="0">
                    <a:solidFill>
                      <a:schemeClr val="bg1">
                        <a:lumMod val="75000"/>
                      </a:schemeClr>
                    </a:solidFill>
                    <a:latin typeface="+mj-lt"/>
                  </a:rPr>
                  <a:t>2</a:t>
                </a:r>
              </a:p>
            </p:txBody>
          </p:sp>
          <p:pic>
            <p:nvPicPr>
              <p:cNvPr id="22" name="Picture 21"/>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5189174" y="2437253"/>
                <a:ext cx="523178" cy="605785"/>
              </a:xfrm>
              <a:prstGeom prst="rect">
                <a:avLst/>
              </a:prstGeom>
            </p:spPr>
          </p:pic>
        </p:grpSp>
      </p:grpSp>
      <p:sp>
        <p:nvSpPr>
          <p:cNvPr id="23" name="Rectangle 22"/>
          <p:cNvSpPr/>
          <p:nvPr/>
        </p:nvSpPr>
        <p:spPr>
          <a:xfrm>
            <a:off x="355367" y="2921788"/>
            <a:ext cx="3690540" cy="3149452"/>
          </a:xfrm>
          <a:prstGeom prst="rect">
            <a:avLst/>
          </a:prstGeom>
          <a:solidFill>
            <a:srgbClr val="F2F2F2"/>
          </a:solidFill>
        </p:spPr>
        <p:txBody>
          <a:bodyPr wrap="square" anchor="ctr" anchorCtr="0">
            <a:noAutofit/>
          </a:bodyPr>
          <a:lstStyle/>
          <a:p>
            <a:pPr marL="252000" fontAlgn="base">
              <a:spcBef>
                <a:spcPts val="1000"/>
              </a:spcBef>
              <a:spcAft>
                <a:spcPct val="0"/>
              </a:spcAft>
            </a:pPr>
            <a:r>
              <a:rPr lang="en-CA" sz="1600" b="1" dirty="0">
                <a:solidFill>
                  <a:srgbClr val="333333"/>
                </a:solidFill>
              </a:rPr>
              <a:t>Improve satisfaction with IT.</a:t>
            </a:r>
          </a:p>
          <a:p>
            <a:pPr marL="252000" fontAlgn="base">
              <a:spcBef>
                <a:spcPts val="1000"/>
              </a:spcBef>
              <a:spcAft>
                <a:spcPct val="0"/>
              </a:spcAft>
            </a:pPr>
            <a:r>
              <a:rPr lang="en-CA" sz="1400" i="1" dirty="0">
                <a:solidFill>
                  <a:srgbClr val="333333"/>
                </a:solidFill>
              </a:rPr>
              <a:t>Or</a:t>
            </a:r>
            <a:r>
              <a:rPr lang="en-CA" sz="1400" dirty="0">
                <a:solidFill>
                  <a:srgbClr val="333333"/>
                </a:solidFill>
              </a:rPr>
              <a:t> decrease business frustration with IT. Improving the effectiveness of business value metrics helps to decrease the perception of failed benefit delivery.</a:t>
            </a:r>
            <a:r>
              <a:rPr lang="en-CA" sz="1400" baseline="30000" dirty="0">
                <a:solidFill>
                  <a:srgbClr val="333333"/>
                </a:solidFill>
              </a:rPr>
              <a:t>1</a:t>
            </a:r>
            <a:endParaRPr lang="en-CA" sz="1400" dirty="0">
              <a:solidFill>
                <a:srgbClr val="333333"/>
              </a:solidFill>
            </a:endParaRPr>
          </a:p>
        </p:txBody>
      </p:sp>
      <p:sp>
        <p:nvSpPr>
          <p:cNvPr id="27" name="Rectangle 3"/>
          <p:cNvSpPr/>
          <p:nvPr/>
        </p:nvSpPr>
        <p:spPr>
          <a:xfrm>
            <a:off x="4572000" y="6257814"/>
            <a:ext cx="4305298" cy="230832"/>
          </a:xfrm>
          <a:prstGeom prst="rect">
            <a:avLst/>
          </a:prstGeom>
        </p:spPr>
        <p:txBody>
          <a:bodyPr wrap="square">
            <a:spAutoFit/>
          </a:bodyPr>
          <a:lstStyle/>
          <a:p>
            <a:pPr algn="r"/>
            <a:r>
              <a:rPr lang="en-CA" sz="900" baseline="30000" dirty="0">
                <a:solidFill>
                  <a:prstClr val="black">
                    <a:lumMod val="85000"/>
                    <a:lumOff val="15000"/>
                  </a:prstClr>
                </a:solidFill>
                <a:ea typeface="Roboto" panose="02000000000000000000" pitchFamily="2" charset="0"/>
              </a:rPr>
              <a:t>1 </a:t>
            </a:r>
            <a:r>
              <a:rPr lang="en-CA" sz="900" dirty="0">
                <a:solidFill>
                  <a:prstClr val="black">
                    <a:lumMod val="85000"/>
                    <a:lumOff val="15000"/>
                  </a:prstClr>
                </a:solidFill>
                <a:ea typeface="Roboto" panose="02000000000000000000" pitchFamily="2" charset="0"/>
              </a:rPr>
              <a:t>Info-Tech Research Group, CEO-CIO Alignment Diagnostic Survey, </a:t>
            </a:r>
            <a:r>
              <a:rPr lang="en-CA" sz="900" i="1" dirty="0">
                <a:solidFill>
                  <a:prstClr val="black">
                    <a:lumMod val="85000"/>
                    <a:lumOff val="15000"/>
                  </a:prstClr>
                </a:solidFill>
                <a:ea typeface="Roboto" panose="02000000000000000000" pitchFamily="2" charset="0"/>
              </a:rPr>
              <a:t>N=343</a:t>
            </a:r>
            <a:endParaRPr lang="en-CA" sz="900" i="1" dirty="0"/>
          </a:p>
        </p:txBody>
      </p:sp>
    </p:spTree>
    <p:extLst>
      <p:ext uri="{BB962C8B-B14F-4D97-AF65-F5344CB8AC3E}">
        <p14:creationId xmlns:p14="http://schemas.microsoft.com/office/powerpoint/2010/main" val="2152528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Realize the benefits of implementing benefits realization</a:t>
            </a:r>
          </a:p>
        </p:txBody>
      </p:sp>
      <p:graphicFrame>
        <p:nvGraphicFramePr>
          <p:cNvPr id="5" name="Table 2"/>
          <p:cNvGraphicFramePr>
            <a:graphicFrameLocks noGrp="1"/>
          </p:cNvGraphicFramePr>
          <p:nvPr>
            <p:extLst>
              <p:ext uri="{D42A27DB-BD31-4B8C-83A1-F6EECF244321}">
                <p14:modId xmlns:p14="http://schemas.microsoft.com/office/powerpoint/2010/main" val="3169087944"/>
              </p:ext>
            </p:extLst>
          </p:nvPr>
        </p:nvGraphicFramePr>
        <p:xfrm>
          <a:off x="381001" y="2847052"/>
          <a:ext cx="8230338" cy="3291840"/>
        </p:xfrm>
        <a:graphic>
          <a:graphicData uri="http://schemas.openxmlformats.org/drawingml/2006/table">
            <a:tbl>
              <a:tblPr firstRow="1" bandRow="1">
                <a:tableStyleId>{5C22544A-7EE6-4342-B048-85BDC9FD1C3A}</a:tableStyleId>
              </a:tblPr>
              <a:tblGrid>
                <a:gridCol w="1101487">
                  <a:extLst>
                    <a:ext uri="{9D8B030D-6E8A-4147-A177-3AD203B41FA5}">
                      <a16:colId xmlns:a16="http://schemas.microsoft.com/office/drawing/2014/main" val="20000"/>
                    </a:ext>
                  </a:extLst>
                </a:gridCol>
                <a:gridCol w="3133900">
                  <a:extLst>
                    <a:ext uri="{9D8B030D-6E8A-4147-A177-3AD203B41FA5}">
                      <a16:colId xmlns:a16="http://schemas.microsoft.com/office/drawing/2014/main" val="20001"/>
                    </a:ext>
                  </a:extLst>
                </a:gridCol>
                <a:gridCol w="523783">
                  <a:extLst>
                    <a:ext uri="{9D8B030D-6E8A-4147-A177-3AD203B41FA5}">
                      <a16:colId xmlns:a16="http://schemas.microsoft.com/office/drawing/2014/main" val="20002"/>
                    </a:ext>
                  </a:extLst>
                </a:gridCol>
                <a:gridCol w="3471168">
                  <a:extLst>
                    <a:ext uri="{9D8B030D-6E8A-4147-A177-3AD203B41FA5}">
                      <a16:colId xmlns:a16="http://schemas.microsoft.com/office/drawing/2014/main" val="20003"/>
                    </a:ext>
                  </a:extLst>
                </a:gridCol>
              </a:tblGrid>
              <a:tr h="822960">
                <a:tc>
                  <a:txBody>
                    <a:bodyPr/>
                    <a:lstStyle/>
                    <a:p>
                      <a:pPr algn="r"/>
                      <a:endParaRPr lang="en-CA" sz="1600" b="0" dirty="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b="0" kern="1200" dirty="0">
                          <a:solidFill>
                            <a:schemeClr val="tx1"/>
                          </a:solidFill>
                          <a:latin typeface="+mn-lt"/>
                          <a:ea typeface="+mn-ea"/>
                          <a:cs typeface="+mn-cs"/>
                        </a:rPr>
                        <a:t>Make</a:t>
                      </a:r>
                      <a:r>
                        <a:rPr lang="en-CA" sz="1600" b="0" kern="1200" baseline="0" dirty="0">
                          <a:solidFill>
                            <a:schemeClr val="tx1"/>
                          </a:solidFill>
                          <a:latin typeface="+mn-lt"/>
                          <a:ea typeface="+mn-ea"/>
                          <a:cs typeface="+mn-cs"/>
                        </a:rPr>
                        <a:t> </a:t>
                      </a:r>
                      <a:r>
                        <a:rPr lang="en-CA" sz="1600" b="0" kern="1200" dirty="0">
                          <a:solidFill>
                            <a:schemeClr val="tx1"/>
                          </a:solidFill>
                          <a:latin typeface="+mn-lt"/>
                          <a:ea typeface="+mn-ea"/>
                          <a:cs typeface="+mn-cs"/>
                        </a:rPr>
                        <a:t>decisions with consistency and transparency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CA" sz="1800" b="1" dirty="0">
                          <a:solidFill>
                            <a:srgbClr val="6D9DC1"/>
                          </a:solidFill>
                        </a:rPr>
                        <a:t>BY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b="0" dirty="0">
                          <a:solidFill>
                            <a:schemeClr val="tx1"/>
                          </a:solidFill>
                        </a:rPr>
                        <a:t>assessing and prioritizing investments using the same</a:t>
                      </a:r>
                      <a:r>
                        <a:rPr lang="en-CA" sz="1600" b="0" baseline="0" dirty="0">
                          <a:solidFill>
                            <a:schemeClr val="tx1"/>
                          </a:solidFill>
                        </a:rPr>
                        <a:t> criteria</a:t>
                      </a:r>
                      <a:endParaRPr lang="en-CA" sz="1600" b="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822960">
                <a:tc>
                  <a:txBody>
                    <a:bodyPr/>
                    <a:lstStyle/>
                    <a:p>
                      <a:pPr algn="r"/>
                      <a:endParaRPr lang="en-CA" sz="1600" b="0" dirty="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CA" sz="1600" b="0" dirty="0">
                          <a:solidFill>
                            <a:schemeClr val="tx1"/>
                          </a:solidFill>
                        </a:rPr>
                        <a:t>Validate how</a:t>
                      </a:r>
                      <a:r>
                        <a:rPr lang="en-CA" sz="1600" b="0" baseline="0" dirty="0">
                          <a:solidFill>
                            <a:schemeClr val="tx1"/>
                          </a:solidFill>
                        </a:rPr>
                        <a:t> well </a:t>
                      </a:r>
                      <a:r>
                        <a:rPr lang="en-CA" sz="1600" b="0" dirty="0">
                          <a:solidFill>
                            <a:schemeClr val="tx1"/>
                          </a:solidFill>
                        </a:rPr>
                        <a:t>initiatives are realizing their expected benefits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CA" sz="1800" b="1" dirty="0">
                          <a:solidFill>
                            <a:srgbClr val="6D9DC1"/>
                          </a:solidFill>
                        </a:rPr>
                        <a:t>BY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CA" sz="1600" b="0" kern="1200" dirty="0">
                          <a:solidFill>
                            <a:schemeClr val="tx1"/>
                          </a:solidFill>
                          <a:latin typeface="+mn-lt"/>
                          <a:ea typeface="+mn-ea"/>
                          <a:cs typeface="+mn-cs"/>
                        </a:rPr>
                        <a:t>tracking and confirming value achievement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822960">
                <a:tc>
                  <a:txBody>
                    <a:bodyPr/>
                    <a:lstStyle/>
                    <a:p>
                      <a:pPr algn="r"/>
                      <a:endParaRPr lang="en-CA" sz="1600" b="0" dirty="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CA" sz="1600" b="0" dirty="0">
                          <a:solidFill>
                            <a:schemeClr val="tx1"/>
                          </a:solidFill>
                        </a:rPr>
                        <a:t>Confirm optimized spend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CA" sz="1800" b="1" dirty="0">
                          <a:solidFill>
                            <a:srgbClr val="6D9DC1"/>
                          </a:solidFill>
                        </a:rPr>
                        <a:t>BY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CA" sz="1600" b="0" kern="1200" dirty="0">
                          <a:solidFill>
                            <a:schemeClr val="tx1"/>
                          </a:solidFill>
                          <a:latin typeface="+mn-lt"/>
                          <a:ea typeface="+mn-ea"/>
                          <a:cs typeface="+mn-cs"/>
                        </a:rPr>
                        <a:t>prioritizing initiatives according to </a:t>
                      </a:r>
                      <a:r>
                        <a:rPr lang="en-CA" sz="1600" b="0" kern="1200" baseline="0" dirty="0">
                          <a:solidFill>
                            <a:schemeClr val="tx1"/>
                          </a:solidFill>
                          <a:latin typeface="+mn-lt"/>
                          <a:ea typeface="+mn-ea"/>
                          <a:cs typeface="+mn-cs"/>
                        </a:rPr>
                        <a:t>their </a:t>
                      </a:r>
                      <a:r>
                        <a:rPr lang="en-CA" sz="1600" b="0" kern="1200" dirty="0">
                          <a:solidFill>
                            <a:schemeClr val="tx1"/>
                          </a:solidFill>
                          <a:latin typeface="+mn-lt"/>
                          <a:ea typeface="+mn-ea"/>
                          <a:cs typeface="+mn-cs"/>
                        </a:rPr>
                        <a:t>value to the organization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822960">
                <a:tc>
                  <a:txBody>
                    <a:bodyPr/>
                    <a:lstStyle/>
                    <a:p>
                      <a:pPr algn="r"/>
                      <a:endParaRPr lang="en-CA" sz="1600" b="0" dirty="0">
                        <a:solidFill>
                          <a:srgbClr val="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CA" sz="1600" b="0" dirty="0">
                          <a:solidFill>
                            <a:schemeClr val="tx1"/>
                          </a:solidFill>
                        </a:rPr>
                        <a:t>Improve stakeholder and employee satisfaction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CA" sz="1800" b="1" dirty="0">
                          <a:solidFill>
                            <a:srgbClr val="6D9DC1"/>
                          </a:solidFill>
                        </a:rPr>
                        <a:t>BY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CA" sz="1600" dirty="0">
                          <a:solidFill>
                            <a:schemeClr val="tx1"/>
                          </a:solidFill>
                        </a:rPr>
                        <a:t>making decisions with transparency and prioritizing job tasks</a:t>
                      </a:r>
                      <a:endParaRPr lang="en-CA" sz="1600" b="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
        <p:nvSpPr>
          <p:cNvPr id="17" name="Rectangle 97"/>
          <p:cNvSpPr/>
          <p:nvPr/>
        </p:nvSpPr>
        <p:spPr>
          <a:xfrm>
            <a:off x="1" y="1241988"/>
            <a:ext cx="2076450" cy="1037750"/>
          </a:xfrm>
          <a:prstGeom prst="rect">
            <a:avLst/>
          </a:prstGeom>
          <a:solidFill>
            <a:srgbClr val="B0C534"/>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algn="ctr" fontAlgn="base">
              <a:spcBef>
                <a:spcPts val="1000"/>
              </a:spcBef>
              <a:spcAft>
                <a:spcPct val="0"/>
              </a:spcAft>
            </a:pPr>
            <a:endParaRPr lang="en-CA" sz="100" dirty="0">
              <a:solidFill>
                <a:srgbClr val="333333"/>
              </a:solidFill>
            </a:endParaRPr>
          </a:p>
          <a:p>
            <a:pPr marL="252000" algn="r" fontAlgn="base">
              <a:spcAft>
                <a:spcPct val="0"/>
              </a:spcAft>
            </a:pPr>
            <a:r>
              <a:rPr lang="en-CA" sz="2000" b="1" dirty="0">
                <a:solidFill>
                  <a:schemeClr val="bg1"/>
                </a:solidFill>
              </a:rPr>
              <a:t>Business </a:t>
            </a:r>
            <a:br>
              <a:rPr lang="en-CA" sz="2000" b="1" dirty="0">
                <a:solidFill>
                  <a:schemeClr val="bg1"/>
                </a:solidFill>
              </a:rPr>
            </a:br>
            <a:r>
              <a:rPr lang="en-CA" sz="2000" b="1" dirty="0">
                <a:solidFill>
                  <a:schemeClr val="bg1"/>
                </a:solidFill>
              </a:rPr>
              <a:t>Benefits</a:t>
            </a:r>
            <a:endParaRPr lang="en-CA" sz="1200" b="1" dirty="0">
              <a:solidFill>
                <a:schemeClr val="bg1"/>
              </a:solidFill>
            </a:endParaRPr>
          </a:p>
        </p:txBody>
      </p:sp>
      <p:pic>
        <p:nvPicPr>
          <p:cNvPr id="10" name="Picture 6"/>
          <p:cNvPicPr>
            <a:picLocks noChangeAspect="1"/>
          </p:cNvPicPr>
          <p:nvPr/>
        </p:nvPicPr>
        <p:blipFill>
          <a:blip r:embed="rId3">
            <a:duotone>
              <a:prstClr val="black"/>
              <a:srgbClr val="5089B4">
                <a:tint val="45000"/>
                <a:satMod val="400000"/>
              </a:srgbClr>
            </a:duotone>
            <a:extLst>
              <a:ext uri="{28A0092B-C50C-407E-A947-70E740481C1C}">
                <a14:useLocalDpi xmlns:a14="http://schemas.microsoft.com/office/drawing/2010/main" val="0"/>
              </a:ext>
            </a:extLst>
          </a:blip>
          <a:stretch>
            <a:fillRect/>
          </a:stretch>
        </p:blipFill>
        <p:spPr>
          <a:xfrm>
            <a:off x="733582" y="2930923"/>
            <a:ext cx="535860" cy="612411"/>
          </a:xfrm>
          <a:prstGeom prst="rect">
            <a:avLst/>
          </a:prstGeom>
        </p:spPr>
      </p:pic>
      <p:pic>
        <p:nvPicPr>
          <p:cNvPr id="11" name="Picture 7"/>
          <p:cNvPicPr>
            <a:picLocks noChangeAspect="1"/>
          </p:cNvPicPr>
          <p:nvPr/>
        </p:nvPicPr>
        <p:blipFill>
          <a:blip r:embed="rId4">
            <a:duotone>
              <a:prstClr val="black"/>
              <a:srgbClr val="5089B4">
                <a:tint val="45000"/>
                <a:satMod val="400000"/>
              </a:srgbClr>
            </a:duotone>
            <a:extLst>
              <a:ext uri="{28A0092B-C50C-407E-A947-70E740481C1C}">
                <a14:useLocalDpi xmlns:a14="http://schemas.microsoft.com/office/drawing/2010/main" val="0"/>
              </a:ext>
            </a:extLst>
          </a:blip>
          <a:stretch>
            <a:fillRect/>
          </a:stretch>
        </p:blipFill>
        <p:spPr>
          <a:xfrm>
            <a:off x="794837" y="4610206"/>
            <a:ext cx="336797" cy="538876"/>
          </a:xfrm>
          <a:prstGeom prst="rect">
            <a:avLst/>
          </a:prstGeom>
        </p:spPr>
      </p:pic>
      <p:pic>
        <p:nvPicPr>
          <p:cNvPr id="14" name="Picture 8"/>
          <p:cNvPicPr>
            <a:picLocks noChangeAspect="1"/>
          </p:cNvPicPr>
          <p:nvPr/>
        </p:nvPicPr>
        <p:blipFill>
          <a:blip r:embed="rId5">
            <a:duotone>
              <a:prstClr val="black"/>
              <a:srgbClr val="5089B4">
                <a:tint val="45000"/>
                <a:satMod val="400000"/>
              </a:srgbClr>
            </a:duotone>
            <a:extLst>
              <a:ext uri="{28A0092B-C50C-407E-A947-70E740481C1C}">
                <a14:useLocalDpi xmlns:a14="http://schemas.microsoft.com/office/drawing/2010/main" val="0"/>
              </a:ext>
            </a:extLst>
          </a:blip>
          <a:stretch>
            <a:fillRect/>
          </a:stretch>
        </p:blipFill>
        <p:spPr>
          <a:xfrm>
            <a:off x="657030" y="5526480"/>
            <a:ext cx="612412" cy="612412"/>
          </a:xfrm>
          <a:prstGeom prst="rect">
            <a:avLst/>
          </a:prstGeom>
        </p:spPr>
      </p:pic>
      <p:pic>
        <p:nvPicPr>
          <p:cNvPr id="15" name="Picture 11"/>
          <p:cNvPicPr>
            <a:picLocks noChangeAspect="1"/>
          </p:cNvPicPr>
          <p:nvPr/>
        </p:nvPicPr>
        <p:blipFill>
          <a:blip r:embed="rId6">
            <a:duotone>
              <a:prstClr val="black"/>
              <a:srgbClr val="5089B4">
                <a:tint val="45000"/>
                <a:satMod val="400000"/>
              </a:srgbClr>
            </a:duotone>
            <a:extLst>
              <a:ext uri="{28A0092B-C50C-407E-A947-70E740481C1C}">
                <a14:useLocalDpi xmlns:a14="http://schemas.microsoft.com/office/drawing/2010/main" val="0"/>
              </a:ext>
            </a:extLst>
          </a:blip>
          <a:stretch>
            <a:fillRect/>
          </a:stretch>
        </p:blipFill>
        <p:spPr>
          <a:xfrm>
            <a:off x="618754" y="3859901"/>
            <a:ext cx="688964" cy="421033"/>
          </a:xfrm>
          <a:prstGeom prst="rect">
            <a:avLst/>
          </a:prstGeom>
        </p:spPr>
      </p:pic>
      <p:sp>
        <p:nvSpPr>
          <p:cNvPr id="3" name="Rectangle 2"/>
          <p:cNvSpPr/>
          <p:nvPr/>
        </p:nvSpPr>
        <p:spPr>
          <a:xfrm>
            <a:off x="2237173" y="1367956"/>
            <a:ext cx="6498454" cy="9117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lvl="1"/>
            <a:r>
              <a:rPr lang="en-CA" sz="1600" b="1" dirty="0">
                <a:solidFill>
                  <a:schemeClr val="tx1"/>
                </a:solidFill>
              </a:rPr>
              <a:t>The benefits realization process achieves transparency with decision making, and identifies how IT initiatives contribute to business objectives.</a:t>
            </a:r>
          </a:p>
        </p:txBody>
      </p:sp>
      <p:cxnSp>
        <p:nvCxnSpPr>
          <p:cNvPr id="7" name="Straight Connector 6"/>
          <p:cNvCxnSpPr/>
          <p:nvPr/>
        </p:nvCxnSpPr>
        <p:spPr>
          <a:xfrm>
            <a:off x="628692" y="2612570"/>
            <a:ext cx="78866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5242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1790700" y="3149286"/>
            <a:ext cx="7086600" cy="3151306"/>
            <a:chOff x="1052187" y="1851756"/>
            <a:chExt cx="7825113" cy="4448836"/>
          </a:xfrm>
        </p:grpSpPr>
        <p:sp>
          <p:nvSpPr>
            <p:cNvPr id="19" name="Rectangle 18"/>
            <p:cNvSpPr/>
            <p:nvPr/>
          </p:nvSpPr>
          <p:spPr>
            <a:xfrm>
              <a:off x="5458818" y="1851756"/>
              <a:ext cx="3418481" cy="9197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CA" sz="1400" b="1" dirty="0">
                  <a:solidFill>
                    <a:schemeClr val="bg1"/>
                  </a:solidFill>
                </a:rPr>
                <a:t>Achieve credibility as a business leader</a:t>
              </a:r>
            </a:p>
          </p:txBody>
        </p:sp>
        <p:sp>
          <p:nvSpPr>
            <p:cNvPr id="18" name="Rectangle 17"/>
            <p:cNvSpPr/>
            <p:nvPr/>
          </p:nvSpPr>
          <p:spPr>
            <a:xfrm>
              <a:off x="4448292" y="2734020"/>
              <a:ext cx="4429008" cy="919781"/>
            </a:xfrm>
            <a:prstGeom prst="rect">
              <a:avLst/>
            </a:prstGeom>
            <a:solidFill>
              <a:srgbClr val="90B5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CA" sz="1400" dirty="0">
                  <a:solidFill>
                    <a:srgbClr val="333333"/>
                  </a:solidFill>
                </a:rPr>
                <a:t>Earn your seat in strategic business discussions</a:t>
              </a:r>
            </a:p>
          </p:txBody>
        </p:sp>
        <p:sp>
          <p:nvSpPr>
            <p:cNvPr id="17" name="Rectangle 16"/>
            <p:cNvSpPr/>
            <p:nvPr/>
          </p:nvSpPr>
          <p:spPr>
            <a:xfrm>
              <a:off x="3423129" y="3616284"/>
              <a:ext cx="5454171" cy="919780"/>
            </a:xfrm>
            <a:prstGeom prst="rect">
              <a:avLst/>
            </a:prstGeom>
            <a:solidFill>
              <a:srgbClr val="B0C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CA" sz="1400" dirty="0">
                  <a:solidFill>
                    <a:srgbClr val="333333"/>
                  </a:solidFill>
                </a:rPr>
                <a:t>Develop business relationships with senior management</a:t>
              </a:r>
            </a:p>
          </p:txBody>
        </p:sp>
        <p:sp>
          <p:nvSpPr>
            <p:cNvPr id="16" name="Rectangle 15"/>
            <p:cNvSpPr/>
            <p:nvPr/>
          </p:nvSpPr>
          <p:spPr>
            <a:xfrm>
              <a:off x="2173854" y="4498548"/>
              <a:ext cx="6703446" cy="919780"/>
            </a:xfrm>
            <a:prstGeom prst="rect">
              <a:avLst/>
            </a:prstGeom>
            <a:solidFill>
              <a:srgbClr val="CDDD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CA" sz="1400" dirty="0">
                  <a:solidFill>
                    <a:srgbClr val="333333"/>
                  </a:solidFill>
                </a:rPr>
                <a:t>Validate the delivery of expected value to the organization</a:t>
              </a:r>
            </a:p>
          </p:txBody>
        </p:sp>
        <p:sp>
          <p:nvSpPr>
            <p:cNvPr id="13" name="Rectangle 12"/>
            <p:cNvSpPr/>
            <p:nvPr/>
          </p:nvSpPr>
          <p:spPr>
            <a:xfrm>
              <a:off x="1052187" y="5380812"/>
              <a:ext cx="7825113" cy="919780"/>
            </a:xfrm>
            <a:prstGeom prst="rect">
              <a:avLst/>
            </a:prstGeom>
            <a:solidFill>
              <a:srgbClr val="E1EB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CA" sz="1400" dirty="0">
                  <a:solidFill>
                    <a:srgbClr val="333333"/>
                  </a:solidFill>
                </a:rPr>
                <a:t>Articulate the need to implement benefits realization</a:t>
              </a:r>
            </a:p>
          </p:txBody>
        </p:sp>
      </p:grpSp>
      <p:sp>
        <p:nvSpPr>
          <p:cNvPr id="2" name="Title 1"/>
          <p:cNvSpPr>
            <a:spLocks noGrp="1"/>
          </p:cNvSpPr>
          <p:nvPr>
            <p:ph type="title"/>
          </p:nvPr>
        </p:nvSpPr>
        <p:spPr/>
        <p:txBody>
          <a:bodyPr/>
          <a:lstStyle/>
          <a:p>
            <a:r>
              <a:rPr lang="en-CA" dirty="0"/>
              <a:t>Reap these benefits to become a strategic CIO</a:t>
            </a:r>
          </a:p>
        </p:txBody>
      </p:sp>
      <p:pic>
        <p:nvPicPr>
          <p:cNvPr id="4098" name="Picture 2" descr="Image result"/>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9724428">
            <a:off x="1726584" y="3627038"/>
            <a:ext cx="1611426" cy="1544283"/>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97"/>
          <p:cNvSpPr/>
          <p:nvPr/>
        </p:nvSpPr>
        <p:spPr>
          <a:xfrm>
            <a:off x="1" y="1241988"/>
            <a:ext cx="2076450" cy="1037750"/>
          </a:xfrm>
          <a:prstGeom prst="rect">
            <a:avLst/>
          </a:prstGeom>
          <a:solidFill>
            <a:srgbClr val="B0C534"/>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algn="ctr" fontAlgn="base">
              <a:spcBef>
                <a:spcPts val="1000"/>
              </a:spcBef>
              <a:spcAft>
                <a:spcPct val="0"/>
              </a:spcAft>
            </a:pPr>
            <a:endParaRPr lang="en-CA" sz="100" dirty="0">
              <a:solidFill>
                <a:srgbClr val="333333"/>
              </a:solidFill>
            </a:endParaRPr>
          </a:p>
          <a:p>
            <a:pPr marL="252000" algn="r" fontAlgn="base">
              <a:spcAft>
                <a:spcPct val="0"/>
              </a:spcAft>
            </a:pPr>
            <a:r>
              <a:rPr lang="en-CA" sz="2000" b="1" dirty="0">
                <a:solidFill>
                  <a:schemeClr val="bg1"/>
                </a:solidFill>
              </a:rPr>
              <a:t>CIO</a:t>
            </a:r>
            <a:br>
              <a:rPr lang="en-CA" sz="2000" b="1" dirty="0">
                <a:solidFill>
                  <a:schemeClr val="bg1"/>
                </a:solidFill>
              </a:rPr>
            </a:br>
            <a:r>
              <a:rPr lang="en-CA" sz="2000" b="1" dirty="0">
                <a:solidFill>
                  <a:schemeClr val="bg1"/>
                </a:solidFill>
              </a:rPr>
              <a:t>Benefits</a:t>
            </a:r>
            <a:endParaRPr lang="en-CA" sz="1200" b="1" dirty="0">
              <a:solidFill>
                <a:schemeClr val="bg1"/>
              </a:solidFill>
            </a:endParaRPr>
          </a:p>
        </p:txBody>
      </p:sp>
      <p:sp>
        <p:nvSpPr>
          <p:cNvPr id="21" name="Rectangle 20"/>
          <p:cNvSpPr/>
          <p:nvPr/>
        </p:nvSpPr>
        <p:spPr>
          <a:xfrm>
            <a:off x="2237173" y="1305222"/>
            <a:ext cx="6498454" cy="9745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lvl="1"/>
            <a:r>
              <a:rPr lang="en-CA" sz="1600" b="1" dirty="0">
                <a:solidFill>
                  <a:schemeClr val="tx1"/>
                </a:solidFill>
              </a:rPr>
              <a:t>By being an integral member of the benefits realization process, the CIO will hone the skills that are necessary to achieve credibility as a business leader.</a:t>
            </a:r>
          </a:p>
        </p:txBody>
      </p:sp>
      <p:cxnSp>
        <p:nvCxnSpPr>
          <p:cNvPr id="22" name="Straight Connector 21"/>
          <p:cNvCxnSpPr/>
          <p:nvPr/>
        </p:nvCxnSpPr>
        <p:spPr>
          <a:xfrm>
            <a:off x="628692" y="2612570"/>
            <a:ext cx="78866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2374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Realize value through governance and strategy</a:t>
            </a:r>
          </a:p>
        </p:txBody>
      </p:sp>
      <p:grpSp>
        <p:nvGrpSpPr>
          <p:cNvPr id="3" name="Group 2"/>
          <p:cNvGrpSpPr/>
          <p:nvPr/>
        </p:nvGrpSpPr>
        <p:grpSpPr>
          <a:xfrm rot="16200000">
            <a:off x="1575133" y="1860453"/>
            <a:ext cx="2448277" cy="4613825"/>
            <a:chOff x="358894" y="1569959"/>
            <a:chExt cx="2448277" cy="4613825"/>
          </a:xfrm>
        </p:grpSpPr>
        <p:sp>
          <p:nvSpPr>
            <p:cNvPr id="4" name="Right Arrow 3"/>
            <p:cNvSpPr/>
            <p:nvPr/>
          </p:nvSpPr>
          <p:spPr>
            <a:xfrm rot="5400000">
              <a:off x="-39619" y="1968472"/>
              <a:ext cx="3245303" cy="2448277"/>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5" name="Group 4"/>
            <p:cNvGrpSpPr/>
            <p:nvPr/>
          </p:nvGrpSpPr>
          <p:grpSpPr>
            <a:xfrm rot="5400000">
              <a:off x="-356139" y="3531101"/>
              <a:ext cx="3856582" cy="1448784"/>
              <a:chOff x="1009026" y="3617560"/>
              <a:chExt cx="3856582" cy="1448784"/>
            </a:xfrm>
          </p:grpSpPr>
          <p:grpSp>
            <p:nvGrpSpPr>
              <p:cNvPr id="7" name="Group 6"/>
              <p:cNvGrpSpPr/>
              <p:nvPr/>
            </p:nvGrpSpPr>
            <p:grpSpPr>
              <a:xfrm rot="5400000">
                <a:off x="1866258" y="2760328"/>
                <a:ext cx="1448784" cy="3163247"/>
                <a:chOff x="4968217" y="1275053"/>
                <a:chExt cx="1330571" cy="2916173"/>
              </a:xfrm>
            </p:grpSpPr>
            <p:sp>
              <p:nvSpPr>
                <p:cNvPr id="10" name="Right Arrow 9"/>
                <p:cNvSpPr/>
                <p:nvPr/>
              </p:nvSpPr>
              <p:spPr>
                <a:xfrm rot="16200000">
                  <a:off x="4167325" y="2075945"/>
                  <a:ext cx="2902625" cy="1300842"/>
                </a:xfrm>
                <a:prstGeom prst="rightArrow">
                  <a:avLst/>
                </a:prstGeom>
                <a:solidFill>
                  <a:schemeClr val="accent4">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p:cNvPicPr>
                  <a:picLocks noChangeAspect="1"/>
                </p:cNvPicPr>
                <p:nvPr/>
              </p:nvPicPr>
              <p:blipFill rotWithShape="1">
                <a:blip r:embed="rId2">
                  <a:duotone>
                    <a:prstClr val="black"/>
                    <a:srgbClr val="7CADD4">
                      <a:tint val="45000"/>
                      <a:satMod val="400000"/>
                    </a:srgbClr>
                  </a:duotone>
                </a:blip>
                <a:srcRect l="49162"/>
                <a:stretch/>
              </p:blipFill>
              <p:spPr>
                <a:xfrm>
                  <a:off x="5638622" y="1289277"/>
                  <a:ext cx="660166" cy="2901949"/>
                </a:xfrm>
                <a:prstGeom prst="rect">
                  <a:avLst/>
                </a:prstGeom>
              </p:spPr>
            </p:pic>
          </p:grpSp>
          <p:sp>
            <p:nvSpPr>
              <p:cNvPr id="8" name="TextBox 7"/>
              <p:cNvSpPr txBox="1"/>
              <p:nvPr/>
            </p:nvSpPr>
            <p:spPr>
              <a:xfrm>
                <a:off x="1686085" y="3956436"/>
                <a:ext cx="2991173" cy="369332"/>
              </a:xfrm>
              <a:prstGeom prst="rect">
                <a:avLst/>
              </a:prstGeom>
            </p:spPr>
            <p:txBody>
              <a:bodyPr wrap="square" rtlCol="0">
                <a:spAutoFit/>
              </a:bodyPr>
              <a:lstStyle/>
              <a:p>
                <a:r>
                  <a:rPr lang="en-CA" dirty="0">
                    <a:solidFill>
                      <a:schemeClr val="bg1"/>
                    </a:solidFill>
                  </a:rPr>
                  <a:t>Governance</a:t>
                </a:r>
              </a:p>
            </p:txBody>
          </p:sp>
          <p:sp>
            <p:nvSpPr>
              <p:cNvPr id="9" name="TextBox 8"/>
              <p:cNvSpPr txBox="1"/>
              <p:nvPr/>
            </p:nvSpPr>
            <p:spPr>
              <a:xfrm>
                <a:off x="1874435" y="4295312"/>
                <a:ext cx="2991173" cy="369332"/>
              </a:xfrm>
              <a:prstGeom prst="rect">
                <a:avLst/>
              </a:prstGeom>
            </p:spPr>
            <p:txBody>
              <a:bodyPr wrap="square" rtlCol="0">
                <a:spAutoFit/>
              </a:bodyPr>
              <a:lstStyle/>
              <a:p>
                <a:r>
                  <a:rPr lang="en-CA" dirty="0">
                    <a:solidFill>
                      <a:schemeClr val="bg1"/>
                    </a:solidFill>
                  </a:rPr>
                  <a:t>Strategy</a:t>
                </a:r>
              </a:p>
            </p:txBody>
          </p:sp>
        </p:grpSp>
        <p:sp>
          <p:nvSpPr>
            <p:cNvPr id="6" name="TextBox 5"/>
            <p:cNvSpPr txBox="1"/>
            <p:nvPr/>
          </p:nvSpPr>
          <p:spPr>
            <a:xfrm>
              <a:off x="987840" y="1681016"/>
              <a:ext cx="1190384" cy="646331"/>
            </a:xfrm>
            <a:prstGeom prst="rect">
              <a:avLst/>
            </a:prstGeom>
          </p:spPr>
          <p:txBody>
            <a:bodyPr wrap="square" rtlCol="0">
              <a:spAutoFit/>
            </a:bodyPr>
            <a:lstStyle/>
            <a:p>
              <a:pPr algn="ctr"/>
              <a:r>
                <a:rPr lang="en-CA" dirty="0"/>
                <a:t>Business</a:t>
              </a:r>
            </a:p>
            <a:p>
              <a:pPr algn="ctr"/>
              <a:r>
                <a:rPr lang="en-CA" dirty="0"/>
                <a:t>Value</a:t>
              </a:r>
            </a:p>
          </p:txBody>
        </p:sp>
      </p:grpSp>
      <p:grpSp>
        <p:nvGrpSpPr>
          <p:cNvPr id="22" name="Group 30"/>
          <p:cNvGrpSpPr/>
          <p:nvPr/>
        </p:nvGrpSpPr>
        <p:grpSpPr>
          <a:xfrm>
            <a:off x="3561826" y="5202760"/>
            <a:ext cx="576000" cy="576000"/>
            <a:chOff x="4927350" y="6080006"/>
            <a:chExt cx="728420" cy="770434"/>
          </a:xfrm>
        </p:grpSpPr>
        <p:sp>
          <p:nvSpPr>
            <p:cNvPr id="14" name="Oval 31"/>
            <p:cNvSpPr/>
            <p:nvPr/>
          </p:nvSpPr>
          <p:spPr>
            <a:xfrm>
              <a:off x="4927350" y="6080006"/>
              <a:ext cx="728420" cy="770434"/>
            </a:xfrm>
            <a:prstGeom prst="ellipse">
              <a:avLst/>
            </a:prstGeom>
            <a:solidFill>
              <a:srgbClr val="789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5" name="Picture 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7134" y="6248122"/>
              <a:ext cx="388851" cy="411725"/>
            </a:xfrm>
            <a:prstGeom prst="rect">
              <a:avLst/>
            </a:prstGeom>
          </p:spPr>
        </p:pic>
      </p:grpSp>
      <p:sp>
        <p:nvSpPr>
          <p:cNvPr id="16" name="Rectangle 15"/>
          <p:cNvSpPr/>
          <p:nvPr/>
        </p:nvSpPr>
        <p:spPr>
          <a:xfrm>
            <a:off x="257174" y="1430890"/>
            <a:ext cx="8566865" cy="584775"/>
          </a:xfrm>
          <a:prstGeom prst="rect">
            <a:avLst/>
          </a:prstGeom>
        </p:spPr>
        <p:txBody>
          <a:bodyPr wrap="square">
            <a:spAutoFit/>
          </a:bodyPr>
          <a:lstStyle/>
          <a:p>
            <a:pPr marL="252000" fontAlgn="base">
              <a:spcBef>
                <a:spcPts val="1000"/>
              </a:spcBef>
              <a:spcAft>
                <a:spcPct val="0"/>
              </a:spcAft>
            </a:pPr>
            <a:r>
              <a:rPr lang="en-CA" sz="1600" b="1" dirty="0">
                <a:solidFill>
                  <a:srgbClr val="333333"/>
                </a:solidFill>
              </a:rPr>
              <a:t>The achievement of business value is enabled through the execution of enterprise governance and strategy.</a:t>
            </a:r>
            <a:endParaRPr lang="en-CA" sz="1400" dirty="0">
              <a:solidFill>
                <a:srgbClr val="333333"/>
              </a:solidFill>
            </a:endParaRPr>
          </a:p>
        </p:txBody>
      </p:sp>
      <p:sp>
        <p:nvSpPr>
          <p:cNvPr id="17" name="Rectangle 16"/>
          <p:cNvSpPr/>
          <p:nvPr/>
        </p:nvSpPr>
        <p:spPr>
          <a:xfrm>
            <a:off x="3972541" y="2320693"/>
            <a:ext cx="4494363" cy="954107"/>
          </a:xfrm>
          <a:prstGeom prst="rect">
            <a:avLst/>
          </a:prstGeom>
        </p:spPr>
        <p:txBody>
          <a:bodyPr wrap="square">
            <a:spAutoFit/>
          </a:bodyPr>
          <a:lstStyle/>
          <a:p>
            <a:pPr marL="252000" fontAlgn="base">
              <a:spcBef>
                <a:spcPts val="1000"/>
              </a:spcBef>
              <a:spcAft>
                <a:spcPct val="0"/>
              </a:spcAft>
            </a:pPr>
            <a:r>
              <a:rPr lang="en-CA" sz="1400" dirty="0">
                <a:solidFill>
                  <a:srgbClr val="333333"/>
                </a:solidFill>
                <a:sym typeface="Wingdings" panose="05000000000000000000" pitchFamily="2" charset="2"/>
              </a:rPr>
              <a:t>Governance is the compass to keep your value on course. It sets the direction, confirms achievement, and redirects the course to ensure the organization is on the right path. </a:t>
            </a:r>
          </a:p>
        </p:txBody>
      </p:sp>
      <p:sp>
        <p:nvSpPr>
          <p:cNvPr id="26" name="Rectangle 25"/>
          <p:cNvSpPr/>
          <p:nvPr/>
        </p:nvSpPr>
        <p:spPr>
          <a:xfrm>
            <a:off x="4032587" y="4444255"/>
            <a:ext cx="4599053" cy="1426031"/>
          </a:xfrm>
          <a:prstGeom prst="rect">
            <a:avLst/>
          </a:prstGeom>
        </p:spPr>
        <p:txBody>
          <a:bodyPr wrap="square">
            <a:spAutoFit/>
          </a:bodyPr>
          <a:lstStyle/>
          <a:p>
            <a:pPr marL="252000" fontAlgn="base">
              <a:spcBef>
                <a:spcPts val="1000"/>
              </a:spcBef>
              <a:spcAft>
                <a:spcPct val="0"/>
              </a:spcAft>
            </a:pPr>
            <a:endParaRPr lang="en-CA" sz="1400" dirty="0">
              <a:solidFill>
                <a:srgbClr val="333333"/>
              </a:solidFill>
              <a:sym typeface="Wingdings" panose="05000000000000000000" pitchFamily="2" charset="2"/>
            </a:endParaRPr>
          </a:p>
          <a:p>
            <a:pPr marL="252000" fontAlgn="base">
              <a:spcBef>
                <a:spcPts val="1000"/>
              </a:spcBef>
              <a:spcAft>
                <a:spcPct val="0"/>
              </a:spcAft>
            </a:pPr>
            <a:endParaRPr lang="en-CA" sz="1400" dirty="0">
              <a:solidFill>
                <a:srgbClr val="333333"/>
              </a:solidFill>
            </a:endParaRPr>
          </a:p>
          <a:p>
            <a:pPr marL="252000" fontAlgn="base">
              <a:spcBef>
                <a:spcPts val="1000"/>
              </a:spcBef>
              <a:spcAft>
                <a:spcPct val="0"/>
              </a:spcAft>
            </a:pPr>
            <a:r>
              <a:rPr lang="en-CA" sz="1400" dirty="0">
                <a:solidFill>
                  <a:srgbClr val="333333"/>
                </a:solidFill>
              </a:rPr>
              <a:t>Strategy </a:t>
            </a:r>
            <a:r>
              <a:rPr lang="en-CA" sz="1400" dirty="0">
                <a:solidFill>
                  <a:srgbClr val="333333"/>
                </a:solidFill>
                <a:sym typeface="Wingdings" panose="05000000000000000000" pitchFamily="2" charset="2"/>
              </a:rPr>
              <a:t>is the map used to reach the target state. It outlines strategic initiatives that enable and realize value.</a:t>
            </a:r>
            <a:endParaRPr lang="en-CA" sz="1400" dirty="0">
              <a:solidFill>
                <a:srgbClr val="333333"/>
              </a:solidFill>
            </a:endParaRPr>
          </a:p>
        </p:txBody>
      </p:sp>
      <p:sp>
        <p:nvSpPr>
          <p:cNvPr id="27" name="Chevron 26"/>
          <p:cNvSpPr/>
          <p:nvPr/>
        </p:nvSpPr>
        <p:spPr>
          <a:xfrm>
            <a:off x="5157117" y="3868500"/>
            <a:ext cx="423080" cy="708208"/>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8" name="Rectangle 29"/>
          <p:cNvSpPr/>
          <p:nvPr/>
        </p:nvSpPr>
        <p:spPr>
          <a:xfrm>
            <a:off x="5875122" y="3781354"/>
            <a:ext cx="2052456" cy="9232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t>BENEFITS </a:t>
            </a:r>
            <a:endParaRPr lang="en-CA" dirty="0"/>
          </a:p>
        </p:txBody>
      </p:sp>
      <p:grpSp>
        <p:nvGrpSpPr>
          <p:cNvPr id="30" name="Group 36"/>
          <p:cNvGrpSpPr/>
          <p:nvPr/>
        </p:nvGrpSpPr>
        <p:grpSpPr>
          <a:xfrm>
            <a:off x="3456587" y="2434635"/>
            <a:ext cx="576000" cy="576000"/>
            <a:chOff x="3389489" y="5226283"/>
            <a:chExt cx="576000" cy="576000"/>
          </a:xfrm>
        </p:grpSpPr>
        <p:grpSp>
          <p:nvGrpSpPr>
            <p:cNvPr id="21" name="Group 37"/>
            <p:cNvGrpSpPr/>
            <p:nvPr/>
          </p:nvGrpSpPr>
          <p:grpSpPr>
            <a:xfrm>
              <a:off x="3389489" y="5226283"/>
              <a:ext cx="576000" cy="576000"/>
              <a:chOff x="7208327" y="6465223"/>
              <a:chExt cx="728420" cy="770434"/>
            </a:xfrm>
            <a:solidFill>
              <a:schemeClr val="accent3"/>
            </a:solidFill>
          </p:grpSpPr>
          <p:sp>
            <p:nvSpPr>
              <p:cNvPr id="12" name="Oval 39"/>
              <p:cNvSpPr/>
              <p:nvPr/>
            </p:nvSpPr>
            <p:spPr>
              <a:xfrm>
                <a:off x="7208327" y="6465223"/>
                <a:ext cx="728420" cy="770434"/>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Oval 40"/>
              <p:cNvSpPr/>
              <p:nvPr/>
            </p:nvSpPr>
            <p:spPr>
              <a:xfrm>
                <a:off x="7361694" y="6631063"/>
                <a:ext cx="432000" cy="431999"/>
              </a:xfrm>
              <a:prstGeom prst="ellipse">
                <a:avLst/>
              </a:prstGeom>
              <a:solidFill>
                <a:srgbClr val="A6A6A6"/>
              </a:solid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Isosceles Triangle 38"/>
            <p:cNvSpPr/>
            <p:nvPr/>
          </p:nvSpPr>
          <p:spPr>
            <a:xfrm>
              <a:off x="3642127" y="5391504"/>
              <a:ext cx="72000" cy="1440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extLst>
      <p:ext uri="{BB962C8B-B14F-4D97-AF65-F5344CB8AC3E}">
        <p14:creationId xmlns:p14="http://schemas.microsoft.com/office/powerpoint/2010/main" val="1129271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CA" dirty="0"/>
              <a:t>Redesign IT governance in accordance with COBIT and proven good practice</a:t>
            </a:r>
          </a:p>
        </p:txBody>
      </p:sp>
      <p:graphicFrame>
        <p:nvGraphicFramePr>
          <p:cNvPr id="32" name="Diagram 4"/>
          <p:cNvGraphicFramePr/>
          <p:nvPr>
            <p:extLst>
              <p:ext uri="{D42A27DB-BD31-4B8C-83A1-F6EECF244321}">
                <p14:modId xmlns:p14="http://schemas.microsoft.com/office/powerpoint/2010/main" val="2878439590"/>
              </p:ext>
            </p:extLst>
          </p:nvPr>
        </p:nvGraphicFramePr>
        <p:xfrm>
          <a:off x="4769889" y="1234852"/>
          <a:ext cx="4045324" cy="35210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2" name="Group 11"/>
          <p:cNvGrpSpPr/>
          <p:nvPr/>
        </p:nvGrpSpPr>
        <p:grpSpPr>
          <a:xfrm>
            <a:off x="1709478" y="5323725"/>
            <a:ext cx="6845772" cy="1054800"/>
            <a:chOff x="1356931" y="2521994"/>
            <a:chExt cx="6432835" cy="1171404"/>
          </a:xfrm>
          <a:solidFill>
            <a:srgbClr val="96B8D2"/>
          </a:solidFill>
        </p:grpSpPr>
        <p:grpSp>
          <p:nvGrpSpPr>
            <p:cNvPr id="14" name="Group 13"/>
            <p:cNvGrpSpPr/>
            <p:nvPr/>
          </p:nvGrpSpPr>
          <p:grpSpPr>
            <a:xfrm>
              <a:off x="2671532" y="2521994"/>
              <a:ext cx="3791407" cy="1171404"/>
              <a:chOff x="5125128" y="3068244"/>
              <a:chExt cx="3791407" cy="1171404"/>
            </a:xfrm>
            <a:grpFill/>
          </p:grpSpPr>
          <p:sp>
            <p:nvSpPr>
              <p:cNvPr id="18" name="Rectangle 17"/>
              <p:cNvSpPr/>
              <p:nvPr/>
            </p:nvSpPr>
            <p:spPr>
              <a:xfrm>
                <a:off x="5125128" y="3068244"/>
                <a:ext cx="1260000" cy="1171404"/>
              </a:xfrm>
              <a:prstGeom prst="rect">
                <a:avLst/>
              </a:prstGeom>
              <a:grpFill/>
              <a:ln w="12700" cap="flat" cmpd="sng" algn="ctr">
                <a:solidFill>
                  <a:schemeClr val="bg1"/>
                </a:solidFill>
                <a:prstDash val="solid"/>
                <a:miter lim="800000"/>
              </a:ln>
              <a:effectLst/>
            </p:spPr>
            <p:txBody>
              <a:bodyPr rtlCol="0" anchor="ctr"/>
              <a:lstStyle/>
              <a:p>
                <a:pPr lvl="0" algn="ctr">
                  <a:defRPr/>
                </a:pPr>
                <a:r>
                  <a:rPr lang="en-CA" sz="1200" dirty="0">
                    <a:solidFill>
                      <a:srgbClr val="29475F"/>
                    </a:solidFill>
                  </a:rPr>
                  <a:t>EDM02</a:t>
                </a:r>
                <a:endParaRPr kumimoji="0" lang="en-CA" sz="1200" i="0" u="none" strike="noStrike" kern="0" cap="none" spc="0" normalizeH="0" baseline="0" noProof="0" dirty="0">
                  <a:ln>
                    <a:noFill/>
                  </a:ln>
                  <a:solidFill>
                    <a:srgbClr val="29475F"/>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a:ln>
                      <a:noFill/>
                    </a:ln>
                    <a:solidFill>
                      <a:prstClr val="white"/>
                    </a:solidFill>
                    <a:effectLst/>
                    <a:uLnTx/>
                    <a:uFillTx/>
                    <a:ea typeface="+mn-ea"/>
                    <a:cs typeface="+mn-cs"/>
                  </a:rPr>
                  <a:t>Benefits Realization</a:t>
                </a:r>
              </a:p>
            </p:txBody>
          </p:sp>
          <p:sp>
            <p:nvSpPr>
              <p:cNvPr id="19" name="Rectangle 18"/>
              <p:cNvSpPr/>
              <p:nvPr/>
            </p:nvSpPr>
            <p:spPr>
              <a:xfrm>
                <a:off x="7656535" y="3068244"/>
                <a:ext cx="1260000" cy="1171404"/>
              </a:xfrm>
              <a:prstGeom prst="rect">
                <a:avLst/>
              </a:prstGeom>
              <a:grpFill/>
              <a:ln w="12700" cap="flat" cmpd="sng" algn="ctr">
                <a:solidFill>
                  <a:schemeClr val="bg1"/>
                </a:solidFill>
                <a:prstDash val="solid"/>
                <a:miter lim="800000"/>
              </a:ln>
              <a:effectLst/>
            </p:spPr>
            <p:txBody>
              <a:bodyPr rtlCol="0" anchor="ctr"/>
              <a:lstStyle/>
              <a:p>
                <a:pPr lvl="0" algn="ctr">
                  <a:defRPr/>
                </a:pPr>
                <a:r>
                  <a:rPr lang="en-CA" sz="1200" dirty="0">
                    <a:solidFill>
                      <a:srgbClr val="29475F"/>
                    </a:solidFill>
                  </a:rPr>
                  <a:t>EDM04</a:t>
                </a:r>
                <a:endParaRPr kumimoji="0" lang="en-CA" sz="1200" i="0" u="none" strike="noStrike" kern="0" cap="none" spc="0" normalizeH="0" baseline="0" noProof="0" dirty="0">
                  <a:ln>
                    <a:noFill/>
                  </a:ln>
                  <a:solidFill>
                    <a:prstClr val="white"/>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a:ln>
                      <a:noFill/>
                    </a:ln>
                    <a:solidFill>
                      <a:prstClr val="white"/>
                    </a:solidFill>
                    <a:effectLst/>
                    <a:uLnTx/>
                    <a:uFillTx/>
                    <a:ea typeface="+mn-ea"/>
                    <a:cs typeface="+mn-cs"/>
                  </a:rPr>
                  <a:t>Resource Optimization</a:t>
                </a:r>
              </a:p>
            </p:txBody>
          </p:sp>
          <p:sp>
            <p:nvSpPr>
              <p:cNvPr id="20" name="Rectangle 19"/>
              <p:cNvSpPr/>
              <p:nvPr/>
            </p:nvSpPr>
            <p:spPr>
              <a:xfrm>
                <a:off x="6390831" y="3068244"/>
                <a:ext cx="1260000" cy="1171404"/>
              </a:xfrm>
              <a:prstGeom prst="rect">
                <a:avLst/>
              </a:prstGeom>
              <a:grpFill/>
              <a:ln w="12700" cap="flat" cmpd="sng" algn="ctr">
                <a:solidFill>
                  <a:schemeClr val="bg1"/>
                </a:solidFill>
                <a:prstDash val="solid"/>
                <a:miter lim="800000"/>
              </a:ln>
              <a:effectLst/>
            </p:spPr>
            <p:txBody>
              <a:bodyPr rtlCol="0" anchor="ctr"/>
              <a:lstStyle/>
              <a:p>
                <a:pPr lvl="0" algn="ctr">
                  <a:defRPr/>
                </a:pPr>
                <a:r>
                  <a:rPr lang="en-CA" sz="1200" dirty="0">
                    <a:solidFill>
                      <a:srgbClr val="29475F"/>
                    </a:solidFill>
                  </a:rPr>
                  <a:t>EDM03</a:t>
                </a:r>
                <a:endParaRPr kumimoji="0" lang="en-CA" sz="1200" i="0" u="none" strike="noStrike" kern="0" cap="none" spc="0" normalizeH="0" baseline="0" noProof="0" dirty="0">
                  <a:ln>
                    <a:noFill/>
                  </a:ln>
                  <a:solidFill>
                    <a:prstClr val="white"/>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a:ln>
                      <a:noFill/>
                    </a:ln>
                    <a:solidFill>
                      <a:prstClr val="white"/>
                    </a:solidFill>
                    <a:effectLst/>
                    <a:uLnTx/>
                    <a:uFillTx/>
                    <a:ea typeface="+mn-ea"/>
                    <a:cs typeface="+mn-cs"/>
                  </a:rPr>
                  <a:t>Risk Optimization</a:t>
                </a:r>
              </a:p>
            </p:txBody>
          </p:sp>
        </p:grpSp>
        <p:sp>
          <p:nvSpPr>
            <p:cNvPr id="15" name="Rectangle 14"/>
            <p:cNvSpPr/>
            <p:nvPr/>
          </p:nvSpPr>
          <p:spPr>
            <a:xfrm>
              <a:off x="1356931" y="2521994"/>
              <a:ext cx="1308897" cy="1171404"/>
            </a:xfrm>
            <a:prstGeom prst="rect">
              <a:avLst/>
            </a:prstGeom>
            <a:grp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rgbClr val="29475F"/>
                  </a:solidFill>
                </a:rPr>
                <a:t>EDM01</a:t>
              </a:r>
            </a:p>
            <a:p>
              <a:pPr algn="ctr"/>
              <a:r>
                <a:rPr lang="en-CA" sz="1200" b="1" dirty="0"/>
                <a:t>Set / Maintain Governance Framework</a:t>
              </a:r>
            </a:p>
          </p:txBody>
        </p:sp>
        <p:sp>
          <p:nvSpPr>
            <p:cNvPr id="16" name="Rectangle 15"/>
            <p:cNvSpPr/>
            <p:nvPr/>
          </p:nvSpPr>
          <p:spPr>
            <a:xfrm>
              <a:off x="6480869" y="2521994"/>
              <a:ext cx="1308897" cy="1171404"/>
            </a:xfrm>
            <a:prstGeom prst="rect">
              <a:avLst/>
            </a:prstGeom>
            <a:grp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rgbClr val="29475F"/>
                  </a:solidFill>
                </a:rPr>
                <a:t>EDM05</a:t>
              </a:r>
              <a:endParaRPr lang="en-CA" sz="1200" dirty="0"/>
            </a:p>
            <a:p>
              <a:pPr algn="ctr"/>
              <a:r>
                <a:rPr lang="en-CA" sz="1200" b="1" dirty="0"/>
                <a:t>Stakeholder Transparency</a:t>
              </a:r>
            </a:p>
          </p:txBody>
        </p:sp>
      </p:grpSp>
      <p:sp>
        <p:nvSpPr>
          <p:cNvPr id="21" name="Rectangle 20"/>
          <p:cNvSpPr/>
          <p:nvPr/>
        </p:nvSpPr>
        <p:spPr>
          <a:xfrm>
            <a:off x="417399" y="1353407"/>
            <a:ext cx="3271463" cy="3970318"/>
          </a:xfrm>
          <a:prstGeom prst="rect">
            <a:avLst/>
          </a:prstGeom>
        </p:spPr>
        <p:txBody>
          <a:bodyPr wrap="square">
            <a:spAutoFit/>
          </a:bodyPr>
          <a:lstStyle/>
          <a:p>
            <a:r>
              <a:rPr lang="en-CA" sz="1400" dirty="0"/>
              <a:t>Info-Tech’s approach to governance redesign is </a:t>
            </a:r>
            <a:r>
              <a:rPr lang="en-CA" sz="1400" dirty="0">
                <a:solidFill>
                  <a:srgbClr val="5089B4"/>
                </a:solidFill>
              </a:rPr>
              <a:t>rooted in COBIT</a:t>
            </a:r>
            <a:r>
              <a:rPr lang="en-CA" sz="1400" b="1" dirty="0"/>
              <a:t>, </a:t>
            </a:r>
            <a:r>
              <a:rPr lang="en-CA" sz="1400" dirty="0"/>
              <a:t>a collection of world class and open-source IT standards. </a:t>
            </a:r>
          </a:p>
          <a:p>
            <a:endParaRPr lang="en-CA" sz="1400" dirty="0"/>
          </a:p>
          <a:p>
            <a:r>
              <a:rPr lang="en-CA" sz="1400" dirty="0"/>
              <a:t>We build on these standards with industry best practices and a </a:t>
            </a:r>
            <a:r>
              <a:rPr lang="en-CA" sz="1400" dirty="0">
                <a:solidFill>
                  <a:srgbClr val="5089B4"/>
                </a:solidFill>
              </a:rPr>
              <a:t>practical approach </a:t>
            </a:r>
            <a:r>
              <a:rPr lang="en-CA" sz="1400" dirty="0"/>
              <a:t>based on member feedback.</a:t>
            </a:r>
          </a:p>
          <a:p>
            <a:endParaRPr lang="en-CA" sz="1400" dirty="0"/>
          </a:p>
          <a:p>
            <a:r>
              <a:rPr lang="en-CA" sz="1400" dirty="0"/>
              <a:t>COBIT begins with the highest level of governance, EDM – </a:t>
            </a:r>
            <a:r>
              <a:rPr lang="en-CA" sz="1400" dirty="0">
                <a:solidFill>
                  <a:srgbClr val="5089B4"/>
                </a:solidFill>
              </a:rPr>
              <a:t>Evaluate, Direct, and Monitor. </a:t>
            </a:r>
          </a:p>
          <a:p>
            <a:endParaRPr lang="en-CA" sz="1400" dirty="0">
              <a:solidFill>
                <a:srgbClr val="5089B4"/>
              </a:solidFill>
            </a:endParaRPr>
          </a:p>
          <a:p>
            <a:r>
              <a:rPr lang="en-CA" sz="1400" dirty="0">
                <a:solidFill>
                  <a:srgbClr val="8D9E2A"/>
                </a:solidFill>
              </a:rPr>
              <a:t>This blueprint focuses on </a:t>
            </a:r>
            <a:br>
              <a:rPr lang="en-CA" sz="1400" dirty="0">
                <a:solidFill>
                  <a:srgbClr val="8D9E2A"/>
                </a:solidFill>
              </a:rPr>
            </a:br>
            <a:r>
              <a:rPr lang="en-CA" sz="1400" dirty="0">
                <a:solidFill>
                  <a:srgbClr val="8D9E2A"/>
                </a:solidFill>
              </a:rPr>
              <a:t>ensuring that IT investments </a:t>
            </a:r>
            <a:br>
              <a:rPr lang="en-CA" sz="1400" dirty="0">
                <a:solidFill>
                  <a:srgbClr val="8D9E2A"/>
                </a:solidFill>
              </a:rPr>
            </a:br>
            <a:r>
              <a:rPr lang="en-CA" sz="1400" dirty="0">
                <a:solidFill>
                  <a:srgbClr val="8D9E2A"/>
                </a:solidFill>
              </a:rPr>
              <a:t>are aligned with the value of the organization in order to achieve benefits realization. </a:t>
            </a:r>
          </a:p>
        </p:txBody>
      </p:sp>
      <p:pic>
        <p:nvPicPr>
          <p:cNvPr id="22" name="Picture 4" descr="COBIT Online 5 log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17004" y="4152917"/>
            <a:ext cx="918818" cy="326033"/>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3152739" y="4166182"/>
            <a:ext cx="1326136" cy="1011476"/>
            <a:chOff x="3061298" y="4216822"/>
            <a:chExt cx="1326136" cy="1011476"/>
          </a:xfrm>
        </p:grpSpPr>
        <p:sp>
          <p:nvSpPr>
            <p:cNvPr id="2" name="Rectangle 1"/>
            <p:cNvSpPr/>
            <p:nvPr/>
          </p:nvSpPr>
          <p:spPr>
            <a:xfrm>
              <a:off x="3061298" y="4216822"/>
              <a:ext cx="1326136" cy="822491"/>
            </a:xfrm>
            <a:prstGeom prst="rect">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CA" sz="600" b="1" dirty="0">
                <a:solidFill>
                  <a:schemeClr val="tx1"/>
                </a:solidFill>
              </a:endParaRPr>
            </a:p>
            <a:p>
              <a:pPr algn="ctr"/>
              <a:r>
                <a:rPr lang="en-CA" sz="1400" b="1" dirty="0">
                  <a:solidFill>
                    <a:schemeClr val="tx1"/>
                  </a:solidFill>
                </a:rPr>
                <a:t>This project will focus on EDM02. </a:t>
              </a:r>
            </a:p>
          </p:txBody>
        </p:sp>
        <p:sp>
          <p:nvSpPr>
            <p:cNvPr id="4" name="Isosceles Triangle 3"/>
            <p:cNvSpPr/>
            <p:nvPr/>
          </p:nvSpPr>
          <p:spPr>
            <a:xfrm rot="10800000">
              <a:off x="3061298" y="5039314"/>
              <a:ext cx="1324400" cy="188984"/>
            </a:xfrm>
            <a:prstGeom prst="triangle">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extLst>
      <p:ext uri="{BB962C8B-B14F-4D97-AF65-F5344CB8AC3E}">
        <p14:creationId xmlns:p14="http://schemas.microsoft.com/office/powerpoint/2010/main" val="1516794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Understand that benefits realization is a part of business value</a:t>
            </a:r>
          </a:p>
        </p:txBody>
      </p:sp>
      <p:sp>
        <p:nvSpPr>
          <p:cNvPr id="16" name="Rectangle 97"/>
          <p:cNvSpPr/>
          <p:nvPr/>
        </p:nvSpPr>
        <p:spPr>
          <a:xfrm>
            <a:off x="5212080" y="1382793"/>
            <a:ext cx="3445435" cy="46522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ts val="1000"/>
              </a:spcBef>
              <a:spcAft>
                <a:spcPct val="0"/>
              </a:spcAft>
            </a:pPr>
            <a:r>
              <a:rPr lang="en-CA" sz="1300" dirty="0">
                <a:solidFill>
                  <a:srgbClr val="333333"/>
                </a:solidFill>
              </a:rPr>
              <a:t>The governance of value is driven by three segments, as standardized by COBIT5. </a:t>
            </a:r>
          </a:p>
          <a:p>
            <a:pPr marL="252000" fontAlgn="base">
              <a:spcBef>
                <a:spcPts val="1000"/>
              </a:spcBef>
              <a:spcAft>
                <a:spcPct val="0"/>
              </a:spcAft>
            </a:pPr>
            <a:r>
              <a:rPr lang="en-CA" sz="1300" dirty="0">
                <a:solidFill>
                  <a:srgbClr val="333333"/>
                </a:solidFill>
              </a:rPr>
              <a:t>Each organization derives value from the business context. All activities within the organization should be driven toward a common set of goals. </a:t>
            </a:r>
          </a:p>
          <a:p>
            <a:pPr marL="252000" fontAlgn="base">
              <a:spcBef>
                <a:spcPts val="1000"/>
              </a:spcBef>
              <a:spcAft>
                <a:spcPct val="0"/>
              </a:spcAft>
            </a:pPr>
            <a:r>
              <a:rPr lang="en-CA" sz="1300" dirty="0">
                <a:solidFill>
                  <a:srgbClr val="8D9E2A"/>
                </a:solidFill>
                <a:sym typeface="Wingdings" panose="05000000000000000000" pitchFamily="2" charset="2"/>
              </a:rPr>
              <a:t>Benefits realization </a:t>
            </a:r>
            <a:r>
              <a:rPr lang="en-CA" sz="1300" dirty="0">
                <a:solidFill>
                  <a:schemeClr val="tx1"/>
                </a:solidFill>
                <a:sym typeface="Wingdings" panose="05000000000000000000" pitchFamily="2" charset="2"/>
              </a:rPr>
              <a:t>is the process used to identify and measure the extent to which </a:t>
            </a:r>
            <a:r>
              <a:rPr lang="en-CA" sz="1300" dirty="0">
                <a:solidFill>
                  <a:schemeClr val="tx1"/>
                </a:solidFill>
              </a:rPr>
              <a:t>investments achieve their expected outcomes.</a:t>
            </a:r>
            <a:endParaRPr lang="en-CA" sz="1300" dirty="0">
              <a:solidFill>
                <a:srgbClr val="333333"/>
              </a:solidFill>
            </a:endParaRPr>
          </a:p>
          <a:p>
            <a:pPr marL="252000" fontAlgn="base">
              <a:spcBef>
                <a:spcPts val="1000"/>
              </a:spcBef>
              <a:spcAft>
                <a:spcPct val="0"/>
              </a:spcAft>
            </a:pPr>
            <a:r>
              <a:rPr lang="en-CA" sz="1300" dirty="0">
                <a:solidFill>
                  <a:srgbClr val="333333"/>
                </a:solidFill>
              </a:rPr>
              <a:t>This blueprint will focus on how to govern </a:t>
            </a:r>
            <a:r>
              <a:rPr lang="en-CA" sz="1300" dirty="0">
                <a:solidFill>
                  <a:srgbClr val="8D9E2A"/>
                </a:solidFill>
              </a:rPr>
              <a:t>benefits realization</a:t>
            </a:r>
            <a:r>
              <a:rPr lang="en-CA" sz="1300" dirty="0">
                <a:solidFill>
                  <a:srgbClr val="333333"/>
                </a:solidFill>
              </a:rPr>
              <a:t>, but will touch on </a:t>
            </a:r>
            <a:r>
              <a:rPr lang="en-CA" sz="1300" dirty="0">
                <a:solidFill>
                  <a:srgbClr val="5089B4"/>
                </a:solidFill>
              </a:rPr>
              <a:t>risk optimization </a:t>
            </a:r>
            <a:r>
              <a:rPr lang="en-CA" sz="1300" dirty="0">
                <a:solidFill>
                  <a:srgbClr val="333333"/>
                </a:solidFill>
              </a:rPr>
              <a:t>and </a:t>
            </a:r>
            <a:r>
              <a:rPr lang="en-CA" sz="1300" dirty="0">
                <a:solidFill>
                  <a:srgbClr val="5089B4"/>
                </a:solidFill>
              </a:rPr>
              <a:t>resource optimization</a:t>
            </a:r>
            <a:r>
              <a:rPr lang="en-CA" sz="1300" dirty="0">
                <a:solidFill>
                  <a:schemeClr val="tx1"/>
                </a:solidFill>
              </a:rPr>
              <a:t>, as all three work together to achieve value.</a:t>
            </a:r>
            <a:endParaRPr lang="en-CA" sz="1300" dirty="0">
              <a:solidFill>
                <a:srgbClr val="333333"/>
              </a:solidFill>
            </a:endParaRPr>
          </a:p>
        </p:txBody>
      </p:sp>
      <p:grpSp>
        <p:nvGrpSpPr>
          <p:cNvPr id="4" name="Group 3"/>
          <p:cNvGrpSpPr/>
          <p:nvPr/>
        </p:nvGrpSpPr>
        <p:grpSpPr>
          <a:xfrm>
            <a:off x="466451" y="1382793"/>
            <a:ext cx="4510496" cy="4652248"/>
            <a:chOff x="503290" y="1769915"/>
            <a:chExt cx="3794977" cy="4652248"/>
          </a:xfrm>
        </p:grpSpPr>
        <p:grpSp>
          <p:nvGrpSpPr>
            <p:cNvPr id="12" name="Group 2"/>
            <p:cNvGrpSpPr/>
            <p:nvPr/>
          </p:nvGrpSpPr>
          <p:grpSpPr>
            <a:xfrm>
              <a:off x="503290" y="1769915"/>
              <a:ext cx="3794977" cy="4652248"/>
              <a:chOff x="522143" y="1357460"/>
              <a:chExt cx="3794977" cy="4652248"/>
            </a:xfrm>
          </p:grpSpPr>
          <p:sp>
            <p:nvSpPr>
              <p:cNvPr id="7" name="Rectangle 3"/>
              <p:cNvSpPr/>
              <p:nvPr/>
            </p:nvSpPr>
            <p:spPr>
              <a:xfrm>
                <a:off x="525714" y="1357460"/>
                <a:ext cx="3791406" cy="753387"/>
              </a:xfrm>
              <a:prstGeom prst="rect">
                <a:avLst/>
              </a:prstGeom>
              <a:solidFill>
                <a:srgbClr val="262626"/>
              </a:solid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prstClr val="white"/>
                    </a:solidFill>
                    <a:effectLst/>
                    <a:uLnTx/>
                    <a:uFillTx/>
                  </a:rPr>
                  <a:t>Business Context: </a:t>
                </a:r>
              </a:p>
              <a:p>
                <a:pPr marL="0" marR="0" lvl="0" indent="0" algn="ctr" defTabSz="914400" eaLnBrk="1" fontAlgn="auto" latinLnBrk="0" hangingPunct="1">
                  <a:lnSpc>
                    <a:spcPct val="100000"/>
                  </a:lnSpc>
                  <a:spcBef>
                    <a:spcPts val="0"/>
                  </a:spcBef>
                  <a:spcAft>
                    <a:spcPts val="0"/>
                  </a:spcAft>
                  <a:buClrTx/>
                  <a:buSzTx/>
                  <a:buFontTx/>
                  <a:buNone/>
                  <a:tabLst/>
                  <a:defRPr/>
                </a:pPr>
                <a:r>
                  <a:rPr lang="en-CA" sz="1200" i="1" kern="0" noProof="0" dirty="0">
                    <a:solidFill>
                      <a:prstClr val="white"/>
                    </a:solidFill>
                  </a:rPr>
                  <a:t>M</a:t>
                </a:r>
                <a:r>
                  <a:rPr kumimoji="0" lang="en-CA" sz="1200" b="0" i="1" u="none" strike="noStrike" kern="0" cap="none" spc="0" normalizeH="0" baseline="0" noProof="0" dirty="0">
                    <a:ln>
                      <a:noFill/>
                    </a:ln>
                    <a:solidFill>
                      <a:prstClr val="white"/>
                    </a:solidFill>
                    <a:effectLst/>
                    <a:uLnTx/>
                    <a:uFillTx/>
                  </a:rPr>
                  <a:t>ission, Vision, Environment,</a:t>
                </a:r>
                <a:r>
                  <a:rPr kumimoji="0" lang="en-CA" sz="1200" b="0" i="1" u="none" strike="noStrike" kern="0" cap="none" spc="0" normalizeH="0" noProof="0" dirty="0">
                    <a:ln>
                      <a:noFill/>
                    </a:ln>
                    <a:solidFill>
                      <a:prstClr val="white"/>
                    </a:solidFill>
                    <a:effectLst/>
                    <a:uLnTx/>
                    <a:uFillTx/>
                  </a:rPr>
                  <a:t> Leadership</a:t>
                </a:r>
                <a:endParaRPr kumimoji="0" lang="en-CA" sz="1200" b="0" i="1" u="none" strike="noStrike" kern="0" cap="none" spc="0" normalizeH="0" baseline="0" noProof="0" dirty="0">
                  <a:ln>
                    <a:noFill/>
                  </a:ln>
                  <a:solidFill>
                    <a:prstClr val="white"/>
                  </a:solidFill>
                  <a:effectLst/>
                  <a:uLnTx/>
                  <a:uFillTx/>
                </a:endParaRPr>
              </a:p>
            </p:txBody>
          </p:sp>
          <p:sp>
            <p:nvSpPr>
              <p:cNvPr id="71" name="Right Arrow 4"/>
              <p:cNvSpPr/>
              <p:nvPr/>
            </p:nvSpPr>
            <p:spPr>
              <a:xfrm rot="5400000">
                <a:off x="2220859" y="2007006"/>
                <a:ext cx="401116" cy="691206"/>
              </a:xfrm>
              <a:prstGeom prst="rightArrow">
                <a:avLst/>
              </a:prstGeom>
              <a:solidFill>
                <a:schemeClr val="bg1">
                  <a:lumMod val="7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nvGrpSpPr>
              <p:cNvPr id="11" name="Group 5"/>
              <p:cNvGrpSpPr/>
              <p:nvPr/>
            </p:nvGrpSpPr>
            <p:grpSpPr>
              <a:xfrm>
                <a:off x="522143" y="2608359"/>
                <a:ext cx="3783951" cy="3401349"/>
                <a:chOff x="522143" y="2608359"/>
                <a:chExt cx="3783951" cy="3401349"/>
              </a:xfrm>
            </p:grpSpPr>
            <p:sp>
              <p:nvSpPr>
                <p:cNvPr id="9" name="Rectangle 7"/>
                <p:cNvSpPr/>
                <p:nvPr/>
              </p:nvSpPr>
              <p:spPr>
                <a:xfrm>
                  <a:off x="522143" y="2608359"/>
                  <a:ext cx="3783951" cy="442412"/>
                </a:xfrm>
                <a:prstGeom prst="rect">
                  <a:avLst/>
                </a:prstGeom>
                <a:solidFill>
                  <a:srgbClr val="16476E"/>
                </a:solid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prstClr val="white"/>
                      </a:solidFill>
                      <a:effectLst/>
                      <a:uLnTx/>
                      <a:uFillTx/>
                      <a:ea typeface="+mn-ea"/>
                      <a:cs typeface="+mn-cs"/>
                    </a:rPr>
                    <a:t>Value</a:t>
                  </a:r>
                  <a:endParaRPr kumimoji="0" lang="en-CA" b="1" i="0" u="none" strike="noStrike" kern="0" cap="none" spc="0" normalizeH="0" baseline="0" noProof="0" dirty="0">
                    <a:ln>
                      <a:noFill/>
                    </a:ln>
                    <a:solidFill>
                      <a:prstClr val="white"/>
                    </a:solidFill>
                    <a:effectLst/>
                    <a:uLnTx/>
                    <a:uFillTx/>
                    <a:ea typeface="+mn-ea"/>
                    <a:cs typeface="+mn-cs"/>
                  </a:endParaRPr>
                </a:p>
              </p:txBody>
            </p:sp>
            <p:sp>
              <p:nvSpPr>
                <p:cNvPr id="19" name="Rectangle 9"/>
                <p:cNvSpPr/>
                <p:nvPr/>
              </p:nvSpPr>
              <p:spPr>
                <a:xfrm>
                  <a:off x="533170" y="3042026"/>
                  <a:ext cx="1260000" cy="720000"/>
                </a:xfrm>
                <a:prstGeom prst="rect">
                  <a:avLst/>
                </a:prstGeom>
                <a:solidFill>
                  <a:srgbClr val="7CADD4"/>
                </a:solidFill>
                <a:ln w="12700" cap="flat" cmpd="sng" algn="ctr">
                  <a:solidFill>
                    <a:schemeClr val="bg1"/>
                  </a:solidFill>
                  <a:prstDash val="solid"/>
                  <a:miter lim="800000"/>
                </a:ln>
                <a:effectLst/>
              </p:spPr>
              <p:txBody>
                <a:bodyPr rtlCol="0" anchor="ctr"/>
                <a:lstStyle/>
                <a:p>
                  <a:pPr algn="ctr"/>
                  <a:r>
                    <a:rPr lang="en-CA" sz="1300" kern="0" dirty="0">
                      <a:solidFill>
                        <a:prstClr val="white"/>
                      </a:solidFill>
                    </a:rPr>
                    <a:t>EDM02</a:t>
                  </a:r>
                  <a:br>
                    <a:rPr lang="en-CA" sz="1300" kern="0" dirty="0">
                      <a:solidFill>
                        <a:prstClr val="white"/>
                      </a:solidFill>
                    </a:rPr>
                  </a:br>
                  <a:r>
                    <a:rPr lang="en-CA" sz="1300" b="1" kern="0" dirty="0">
                      <a:solidFill>
                        <a:prstClr val="white"/>
                      </a:solidFill>
                    </a:rPr>
                    <a:t>Benefits realization</a:t>
                  </a:r>
                </a:p>
              </p:txBody>
            </p:sp>
            <p:sp>
              <p:nvSpPr>
                <p:cNvPr id="23" name="Rectangle 12"/>
                <p:cNvSpPr/>
                <p:nvPr/>
              </p:nvSpPr>
              <p:spPr>
                <a:xfrm>
                  <a:off x="3046094" y="3042026"/>
                  <a:ext cx="1260000" cy="720000"/>
                </a:xfrm>
                <a:prstGeom prst="rect">
                  <a:avLst/>
                </a:prstGeom>
                <a:solidFill>
                  <a:srgbClr val="7CADD4"/>
                </a:solid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300" b="0" i="0" u="none" strike="noStrike" kern="0" cap="none" spc="0" normalizeH="0" baseline="0" noProof="0" dirty="0">
                      <a:ln>
                        <a:noFill/>
                      </a:ln>
                      <a:solidFill>
                        <a:prstClr val="white"/>
                      </a:solidFill>
                      <a:effectLst/>
                      <a:uLnTx/>
                      <a:uFillTx/>
                      <a:ea typeface="+mn-ea"/>
                      <a:cs typeface="+mn-cs"/>
                    </a:rPr>
                    <a:t>EDM04</a:t>
                  </a:r>
                  <a:br>
                    <a:rPr kumimoji="0" lang="en-CA" sz="1300" b="0" i="0" u="none" strike="noStrike" kern="0" cap="none" spc="0" normalizeH="0" baseline="0" noProof="0" dirty="0">
                      <a:ln>
                        <a:noFill/>
                      </a:ln>
                      <a:solidFill>
                        <a:prstClr val="white"/>
                      </a:solidFill>
                      <a:effectLst/>
                      <a:uLnTx/>
                      <a:uFillTx/>
                      <a:ea typeface="+mn-ea"/>
                      <a:cs typeface="+mn-cs"/>
                    </a:rPr>
                  </a:br>
                  <a:r>
                    <a:rPr kumimoji="0" lang="en-CA" sz="1300" b="1" i="0" u="none" strike="noStrike" kern="0" cap="none" spc="0" normalizeH="0" baseline="0" noProof="0" dirty="0">
                      <a:ln>
                        <a:noFill/>
                      </a:ln>
                      <a:solidFill>
                        <a:prstClr val="white"/>
                      </a:solidFill>
                      <a:effectLst/>
                      <a:uLnTx/>
                      <a:uFillTx/>
                      <a:ea typeface="+mn-ea"/>
                      <a:cs typeface="+mn-cs"/>
                    </a:rPr>
                    <a:t>Resource optimization</a:t>
                  </a:r>
                </a:p>
              </p:txBody>
            </p:sp>
            <p:sp>
              <p:nvSpPr>
                <p:cNvPr id="24" name="Rectangle 13"/>
                <p:cNvSpPr/>
                <p:nvPr/>
              </p:nvSpPr>
              <p:spPr>
                <a:xfrm>
                  <a:off x="1789632" y="3042026"/>
                  <a:ext cx="1260000" cy="720000"/>
                </a:xfrm>
                <a:prstGeom prst="rect">
                  <a:avLst/>
                </a:prstGeom>
                <a:solidFill>
                  <a:srgbClr val="7CADD4"/>
                </a:solid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300" b="0" i="0" u="none" strike="noStrike" kern="0" cap="none" spc="0" normalizeH="0" baseline="0" noProof="0" dirty="0">
                      <a:ln>
                        <a:noFill/>
                      </a:ln>
                      <a:solidFill>
                        <a:prstClr val="white"/>
                      </a:solidFill>
                      <a:effectLst/>
                      <a:uLnTx/>
                      <a:uFillTx/>
                      <a:ea typeface="+mn-ea"/>
                      <a:cs typeface="+mn-cs"/>
                    </a:rPr>
                    <a:t>EDM03</a:t>
                  </a:r>
                  <a:br>
                    <a:rPr kumimoji="0" lang="en-CA" sz="1300" b="0" i="0" u="none" strike="noStrike" kern="0" cap="none" spc="0" normalizeH="0" baseline="0" noProof="0" dirty="0">
                      <a:ln>
                        <a:noFill/>
                      </a:ln>
                      <a:solidFill>
                        <a:prstClr val="white"/>
                      </a:solidFill>
                      <a:effectLst/>
                      <a:uLnTx/>
                      <a:uFillTx/>
                      <a:ea typeface="+mn-ea"/>
                      <a:cs typeface="+mn-cs"/>
                    </a:rPr>
                  </a:br>
                  <a:r>
                    <a:rPr kumimoji="0" lang="en-CA" sz="1300" b="1" i="0" u="none" strike="noStrike" kern="0" cap="none" spc="0" normalizeH="0" baseline="0" noProof="0" dirty="0">
                      <a:ln>
                        <a:noFill/>
                      </a:ln>
                      <a:solidFill>
                        <a:prstClr val="white"/>
                      </a:solidFill>
                      <a:effectLst/>
                      <a:uLnTx/>
                      <a:uFillTx/>
                      <a:ea typeface="+mn-ea"/>
                      <a:cs typeface="+mn-cs"/>
                    </a:rPr>
                    <a:t>Risk optimization</a:t>
                  </a:r>
                </a:p>
              </p:txBody>
            </p:sp>
            <p:sp>
              <p:nvSpPr>
                <p:cNvPr id="21" name="Rectangle 14"/>
                <p:cNvSpPr/>
                <p:nvPr/>
              </p:nvSpPr>
              <p:spPr>
                <a:xfrm>
                  <a:off x="533170" y="3756814"/>
                  <a:ext cx="1260000" cy="2252894"/>
                </a:xfrm>
                <a:prstGeom prst="rect">
                  <a:avLst/>
                </a:prstGeom>
                <a:solidFill>
                  <a:srgbClr val="CADEEE"/>
                </a:solidFill>
                <a:ln w="12700" cap="flat" cmpd="sng" algn="ctr">
                  <a:solidFill>
                    <a:schemeClr val="bg1"/>
                  </a:solidFill>
                  <a:prstDash val="solid"/>
                  <a:miter lim="800000"/>
                </a:ln>
                <a:effectLst/>
              </p:spPr>
              <p:txBody>
                <a:bodyPr rtlCol="0" anchor="ctr"/>
                <a:lstStyle/>
                <a:p>
                  <a:r>
                    <a:rPr lang="en-CA" sz="1200" dirty="0"/>
                    <a:t>Optimize the value contribution to the business from the business processes, IT services and IT assets resulting from investments made by IT at</a:t>
                  </a:r>
                </a:p>
                <a:p>
                  <a:r>
                    <a:rPr lang="en-CA" sz="1200" dirty="0"/>
                    <a:t>acceptable costs.</a:t>
                  </a:r>
                  <a:r>
                    <a:rPr lang="en-CA" sz="1200" baseline="30000" dirty="0"/>
                    <a:t>1</a:t>
                  </a:r>
                  <a:endParaRPr lang="en-CA" sz="1200" kern="0" dirty="0">
                    <a:solidFill>
                      <a:sysClr val="windowText" lastClr="000000"/>
                    </a:solidFill>
                  </a:endParaRPr>
                </a:p>
              </p:txBody>
            </p:sp>
            <p:sp>
              <p:nvSpPr>
                <p:cNvPr id="22" name="Rectangle 16"/>
                <p:cNvSpPr/>
                <p:nvPr/>
              </p:nvSpPr>
              <p:spPr>
                <a:xfrm>
                  <a:off x="3046094" y="3756814"/>
                  <a:ext cx="1260000" cy="2252894"/>
                </a:xfrm>
                <a:prstGeom prst="rect">
                  <a:avLst/>
                </a:prstGeom>
                <a:solidFill>
                  <a:srgbClr val="CADEEE"/>
                </a:solidFill>
                <a:ln w="12700" cap="flat" cmpd="sng" algn="ctr">
                  <a:solidFill>
                    <a:schemeClr val="bg1"/>
                  </a:solidFill>
                  <a:prstDash val="solid"/>
                  <a:miter lim="800000"/>
                </a:ln>
                <a:effectLst/>
              </p:spPr>
              <p:txBody>
                <a:bodyPr rtlCol="0" anchor="ctr"/>
                <a:lstStyle/>
                <a:p>
                  <a:r>
                    <a:rPr lang="en-CA" sz="1200" dirty="0"/>
                    <a:t>Ensure that adequate and sufficient IT-related capabilities (people, process, and technology) are available to support enterprise objectives effectively at</a:t>
                  </a:r>
                </a:p>
                <a:p>
                  <a:r>
                    <a:rPr lang="en-CA" sz="1200" dirty="0"/>
                    <a:t>optimal cost.</a:t>
                  </a:r>
                  <a:r>
                    <a:rPr lang="en-CA" sz="1200" baseline="30000" dirty="0"/>
                    <a:t> 1</a:t>
                  </a:r>
                  <a:endParaRPr kumimoji="0" lang="en-CA" sz="1200" b="0" i="0" u="none" strike="noStrike" kern="0" cap="none" spc="0" normalizeH="0" baseline="0" noProof="0" dirty="0">
                    <a:ln>
                      <a:noFill/>
                    </a:ln>
                    <a:solidFill>
                      <a:sysClr val="windowText" lastClr="000000"/>
                    </a:solidFill>
                    <a:effectLst/>
                    <a:uLnTx/>
                    <a:uFillTx/>
                  </a:endParaRPr>
                </a:p>
              </p:txBody>
            </p:sp>
            <p:sp>
              <p:nvSpPr>
                <p:cNvPr id="25" name="Rectangle 17"/>
                <p:cNvSpPr/>
                <p:nvPr/>
              </p:nvSpPr>
              <p:spPr>
                <a:xfrm>
                  <a:off x="1789632" y="3756814"/>
                  <a:ext cx="1260000" cy="2252894"/>
                </a:xfrm>
                <a:prstGeom prst="rect">
                  <a:avLst/>
                </a:prstGeom>
                <a:solidFill>
                  <a:srgbClr val="CADEEE"/>
                </a:solidFill>
                <a:ln w="12700" cap="flat" cmpd="sng" algn="ctr">
                  <a:solidFill>
                    <a:schemeClr val="bg1"/>
                  </a:solidFill>
                  <a:prstDash val="solid"/>
                  <a:miter lim="800000"/>
                </a:ln>
                <a:effectLst/>
              </p:spPr>
              <p:txBody>
                <a:bodyPr rtlCol="0" anchor="ctr"/>
                <a:lstStyle/>
                <a:p>
                  <a:r>
                    <a:rPr lang="en-CA" sz="1200" dirty="0"/>
                    <a:t>Ensure that the enterprise’s risk appetite and tolerance are understood, articulated and communicated, and that risk to enterprise value related to the use</a:t>
                  </a:r>
                </a:p>
                <a:p>
                  <a:r>
                    <a:rPr lang="en-CA" sz="1200" dirty="0"/>
                    <a:t>of IT is identified and managed.</a:t>
                  </a:r>
                  <a:r>
                    <a:rPr lang="en-CA" sz="1200" baseline="30000" dirty="0"/>
                    <a:t> 1</a:t>
                  </a:r>
                  <a:endParaRPr lang="en-CA" sz="1200" kern="0" dirty="0">
                    <a:solidFill>
                      <a:sysClr val="windowText" lastClr="000000"/>
                    </a:solidFill>
                  </a:endParaRPr>
                </a:p>
              </p:txBody>
            </p:sp>
          </p:grpSp>
        </p:grpSp>
        <p:sp>
          <p:nvSpPr>
            <p:cNvPr id="3" name="Rectangle 2"/>
            <p:cNvSpPr/>
            <p:nvPr/>
          </p:nvSpPr>
          <p:spPr>
            <a:xfrm>
              <a:off x="503290" y="3463226"/>
              <a:ext cx="1267489" cy="2958937"/>
            </a:xfrm>
            <a:prstGeom prst="rect">
              <a:avLst/>
            </a:prstGeom>
            <a:noFill/>
            <a:ln w="76200">
              <a:solidFill>
                <a:srgbClr val="B0C5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5" name="Rectangle 4"/>
          <p:cNvSpPr/>
          <p:nvPr/>
        </p:nvSpPr>
        <p:spPr>
          <a:xfrm>
            <a:off x="466451" y="6267456"/>
            <a:ext cx="957747" cy="261610"/>
          </a:xfrm>
          <a:prstGeom prst="rect">
            <a:avLst/>
          </a:prstGeom>
        </p:spPr>
        <p:txBody>
          <a:bodyPr wrap="square">
            <a:spAutoFit/>
          </a:bodyPr>
          <a:lstStyle/>
          <a:p>
            <a:r>
              <a:rPr lang="en-CA" sz="1100" baseline="30000" dirty="0"/>
              <a:t>1</a:t>
            </a:r>
            <a:r>
              <a:rPr lang="en-CA" sz="1100" dirty="0"/>
              <a:t> COBIT5</a:t>
            </a:r>
          </a:p>
        </p:txBody>
      </p:sp>
    </p:spTree>
    <p:extLst>
      <p:ext uri="{BB962C8B-B14F-4D97-AF65-F5344CB8AC3E}">
        <p14:creationId xmlns:p14="http://schemas.microsoft.com/office/powerpoint/2010/main" val="3565058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Leverage your CEO–CIO alignment</a:t>
            </a:r>
          </a:p>
        </p:txBody>
      </p:sp>
      <p:graphicFrame>
        <p:nvGraphicFramePr>
          <p:cNvPr id="13" name="Chart 3"/>
          <p:cNvGraphicFramePr>
            <a:graphicFrameLocks/>
          </p:cNvGraphicFramePr>
          <p:nvPr>
            <p:extLst>
              <p:ext uri="{D42A27DB-BD31-4B8C-83A1-F6EECF244321}">
                <p14:modId xmlns:p14="http://schemas.microsoft.com/office/powerpoint/2010/main" val="1204889661"/>
              </p:ext>
            </p:extLst>
          </p:nvPr>
        </p:nvGraphicFramePr>
        <p:xfrm>
          <a:off x="358945" y="2905107"/>
          <a:ext cx="4575005" cy="3084581"/>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3"/>
          <p:cNvSpPr/>
          <p:nvPr/>
        </p:nvSpPr>
        <p:spPr>
          <a:xfrm>
            <a:off x="112734" y="6301360"/>
            <a:ext cx="4181570" cy="230832"/>
          </a:xfrm>
          <a:prstGeom prst="rect">
            <a:avLst/>
          </a:prstGeom>
        </p:spPr>
        <p:txBody>
          <a:bodyPr wrap="square">
            <a:spAutoFit/>
          </a:bodyPr>
          <a:lstStyle/>
          <a:p>
            <a:pPr algn="r"/>
            <a:r>
              <a:rPr lang="en-CA" sz="900" baseline="30000" dirty="0">
                <a:solidFill>
                  <a:prstClr val="black">
                    <a:lumMod val="85000"/>
                    <a:lumOff val="15000"/>
                  </a:prstClr>
                </a:solidFill>
                <a:ea typeface="Roboto" panose="02000000000000000000" pitchFamily="2" charset="0"/>
              </a:rPr>
              <a:t>1 </a:t>
            </a:r>
            <a:r>
              <a:rPr lang="en-CA" sz="900" dirty="0">
                <a:solidFill>
                  <a:prstClr val="black">
                    <a:lumMod val="85000"/>
                    <a:lumOff val="15000"/>
                  </a:prstClr>
                </a:solidFill>
                <a:ea typeface="Roboto" panose="02000000000000000000" pitchFamily="2" charset="0"/>
              </a:rPr>
              <a:t>Info-Tech Research Group, CEO-CIO Alignment Diagnostic Survey, </a:t>
            </a:r>
            <a:r>
              <a:rPr lang="en-CA" sz="900" i="1" dirty="0">
                <a:solidFill>
                  <a:prstClr val="black">
                    <a:lumMod val="85000"/>
                    <a:lumOff val="15000"/>
                  </a:prstClr>
                </a:solidFill>
                <a:ea typeface="Roboto" panose="02000000000000000000" pitchFamily="2" charset="0"/>
              </a:rPr>
              <a:t>N=343</a:t>
            </a:r>
            <a:endParaRPr lang="en-CA" sz="900" i="1" dirty="0"/>
          </a:p>
        </p:txBody>
      </p:sp>
      <p:sp>
        <p:nvSpPr>
          <p:cNvPr id="5" name="TextBox 4"/>
          <p:cNvSpPr txBox="1"/>
          <p:nvPr/>
        </p:nvSpPr>
        <p:spPr>
          <a:xfrm>
            <a:off x="515068" y="1429791"/>
            <a:ext cx="8113865" cy="923330"/>
          </a:xfrm>
          <a:prstGeom prst="rect">
            <a:avLst/>
          </a:prstGeom>
        </p:spPr>
        <p:txBody>
          <a:bodyPr wrap="square" rtlCol="0">
            <a:spAutoFit/>
          </a:bodyPr>
          <a:lstStyle/>
          <a:p>
            <a:r>
              <a:rPr lang="en-CA" dirty="0"/>
              <a:t>CIOs are often </a:t>
            </a:r>
            <a:r>
              <a:rPr lang="en-CA" dirty="0">
                <a:solidFill>
                  <a:srgbClr val="8D9E2A"/>
                </a:solidFill>
              </a:rPr>
              <a:t>directed to reduce cost,</a:t>
            </a:r>
            <a:r>
              <a:rPr lang="en-CA" dirty="0"/>
              <a:t> and as an extension of this, to optimize their resources. Info-Tech asked CEOs and CIOs what they believe to be the </a:t>
            </a:r>
            <a:r>
              <a:rPr lang="en-CA" dirty="0">
                <a:solidFill>
                  <a:srgbClr val="8D9E2A"/>
                </a:solidFill>
              </a:rPr>
              <a:t>most important aspect of value</a:t>
            </a:r>
            <a:r>
              <a:rPr lang="en-CA" dirty="0"/>
              <a:t>, and the answers were surprising.</a:t>
            </a:r>
          </a:p>
        </p:txBody>
      </p:sp>
      <p:sp>
        <p:nvSpPr>
          <p:cNvPr id="8" name="Rectangle 7"/>
          <p:cNvSpPr/>
          <p:nvPr/>
        </p:nvSpPr>
        <p:spPr>
          <a:xfrm>
            <a:off x="5267325" y="3114675"/>
            <a:ext cx="3456140" cy="2438400"/>
          </a:xfrm>
          <a:prstGeom prst="rect">
            <a:avLst/>
          </a:prstGeom>
          <a:solidFill>
            <a:schemeClr val="bg1">
              <a:lumMod val="95000"/>
            </a:schemeClr>
          </a:solidFill>
        </p:spPr>
        <p:txBody>
          <a:bodyPr wrap="square" anchor="ctr" anchorCtr="0">
            <a:noAutofit/>
          </a:bodyPr>
          <a:lstStyle/>
          <a:p>
            <a:pPr algn="ctr"/>
            <a:r>
              <a:rPr lang="en-CA" sz="1600" dirty="0"/>
              <a:t>As it turns out, most CEOs and CIOs </a:t>
            </a:r>
            <a:r>
              <a:rPr lang="en-CA" sz="1600" dirty="0">
                <a:solidFill>
                  <a:srgbClr val="8D9E2A"/>
                </a:solidFill>
              </a:rPr>
              <a:t>both believe that benefits realization is the CIO’s priority. </a:t>
            </a:r>
          </a:p>
        </p:txBody>
      </p:sp>
      <p:cxnSp>
        <p:nvCxnSpPr>
          <p:cNvPr id="17" name="Straight Connector 16"/>
          <p:cNvCxnSpPr/>
          <p:nvPr/>
        </p:nvCxnSpPr>
        <p:spPr>
          <a:xfrm>
            <a:off x="628692" y="2612570"/>
            <a:ext cx="78866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1368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Create and maintain value in benefits realization</a:t>
            </a:r>
          </a:p>
        </p:txBody>
      </p:sp>
      <p:sp>
        <p:nvSpPr>
          <p:cNvPr id="3" name="Rectangle 9"/>
          <p:cNvSpPr/>
          <p:nvPr/>
        </p:nvSpPr>
        <p:spPr>
          <a:xfrm>
            <a:off x="257174" y="1237598"/>
            <a:ext cx="8620125" cy="1323439"/>
          </a:xfrm>
          <a:prstGeom prst="rect">
            <a:avLst/>
          </a:prstGeom>
        </p:spPr>
        <p:txBody>
          <a:bodyPr wrap="square">
            <a:spAutoFit/>
          </a:bodyPr>
          <a:lstStyle/>
          <a:p>
            <a:r>
              <a:rPr lang="en-CA" sz="1600" dirty="0"/>
              <a:t>All of IT’s investments and initiatives should provide visible value and benefits. This can be achieved by creating </a:t>
            </a:r>
            <a:r>
              <a:rPr lang="en-CA" sz="1600" dirty="0">
                <a:solidFill>
                  <a:srgbClr val="5089B4"/>
                </a:solidFill>
              </a:rPr>
              <a:t>new </a:t>
            </a:r>
            <a:r>
              <a:rPr lang="en-CA" sz="1600" dirty="0"/>
              <a:t>value, or maintaining </a:t>
            </a:r>
            <a:r>
              <a:rPr lang="en-CA" sz="1600" dirty="0">
                <a:solidFill>
                  <a:srgbClr val="5089B4"/>
                </a:solidFill>
              </a:rPr>
              <a:t>existing</a:t>
            </a:r>
            <a:r>
              <a:rPr lang="en-CA" sz="1600" dirty="0"/>
              <a:t> value. </a:t>
            </a:r>
          </a:p>
          <a:p>
            <a:endParaRPr lang="en-CA" sz="1600" dirty="0"/>
          </a:p>
          <a:p>
            <a:r>
              <a:rPr lang="en-CA" sz="1600" dirty="0">
                <a:solidFill>
                  <a:srgbClr val="5089B4"/>
                </a:solidFill>
              </a:rPr>
              <a:t>Value is not restricted to newly generated value</a:t>
            </a:r>
            <a:r>
              <a:rPr lang="en-CA" sz="1600" dirty="0"/>
              <a:t>. Value can be generated by enabling day-to-day business activities. </a:t>
            </a:r>
          </a:p>
        </p:txBody>
      </p:sp>
      <p:grpSp>
        <p:nvGrpSpPr>
          <p:cNvPr id="23" name="Group 22"/>
          <p:cNvGrpSpPr/>
          <p:nvPr/>
        </p:nvGrpSpPr>
        <p:grpSpPr>
          <a:xfrm>
            <a:off x="257174" y="2822674"/>
            <a:ext cx="8620124" cy="3559571"/>
            <a:chOff x="65889" y="2714590"/>
            <a:chExt cx="8987312" cy="3711197"/>
          </a:xfrm>
        </p:grpSpPr>
        <p:grpSp>
          <p:nvGrpSpPr>
            <p:cNvPr id="22" name="Group 21"/>
            <p:cNvGrpSpPr/>
            <p:nvPr/>
          </p:nvGrpSpPr>
          <p:grpSpPr>
            <a:xfrm>
              <a:off x="65889" y="2857037"/>
              <a:ext cx="3226731" cy="1829054"/>
              <a:chOff x="65889" y="2857037"/>
              <a:chExt cx="3226731" cy="1829054"/>
            </a:xfrm>
          </p:grpSpPr>
          <p:cxnSp>
            <p:nvCxnSpPr>
              <p:cNvPr id="18" name="Straight Connector 17"/>
              <p:cNvCxnSpPr/>
              <p:nvPr/>
            </p:nvCxnSpPr>
            <p:spPr>
              <a:xfrm>
                <a:off x="2525486" y="3491942"/>
                <a:ext cx="767134" cy="144384"/>
              </a:xfrm>
              <a:prstGeom prst="line">
                <a:avLst/>
              </a:prstGeom>
              <a:ln w="762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5889" y="2857037"/>
                <a:ext cx="2685120" cy="1829054"/>
              </a:xfrm>
              <a:prstGeom prst="rect">
                <a:avLst/>
              </a:prstGeom>
              <a:solidFill>
                <a:schemeClr val="bg1">
                  <a:lumMod val="95000"/>
                </a:schemeClr>
              </a:solidFill>
            </p:spPr>
            <p:txBody>
              <a:bodyPr wrap="square">
                <a:spAutoFit/>
              </a:bodyPr>
              <a:lstStyle/>
              <a:p>
                <a:pPr algn="r"/>
                <a:r>
                  <a:rPr lang="en-CA" sz="1400" dirty="0"/>
                  <a:t>Introduce a novel solution to resolve company pains </a:t>
                </a:r>
                <a:endParaRPr lang="en-CA" sz="1400" i="1" dirty="0">
                  <a:solidFill>
                    <a:schemeClr val="tx1">
                      <a:lumMod val="60000"/>
                      <a:lumOff val="40000"/>
                    </a:schemeClr>
                  </a:solidFill>
                </a:endParaRPr>
              </a:p>
              <a:p>
                <a:pPr algn="r">
                  <a:spcBef>
                    <a:spcPts val="1200"/>
                  </a:spcBef>
                </a:pPr>
                <a:r>
                  <a:rPr lang="en-CA" sz="1400" i="1" dirty="0">
                    <a:solidFill>
                      <a:schemeClr val="tx1">
                        <a:lumMod val="60000"/>
                        <a:lumOff val="40000"/>
                      </a:schemeClr>
                    </a:solidFill>
                  </a:rPr>
                  <a:t>Implement an interactive mobile scheduling and communication platform to increase attractiveness of a college to potential students</a:t>
                </a:r>
                <a:endParaRPr lang="en-CA" sz="1400" dirty="0">
                  <a:solidFill>
                    <a:schemeClr val="tx1">
                      <a:lumMod val="60000"/>
                      <a:lumOff val="40000"/>
                    </a:schemeClr>
                  </a:solidFill>
                </a:endParaRPr>
              </a:p>
            </p:txBody>
          </p:sp>
        </p:grpSp>
        <p:grpSp>
          <p:nvGrpSpPr>
            <p:cNvPr id="20" name="Group 19"/>
            <p:cNvGrpSpPr/>
            <p:nvPr/>
          </p:nvGrpSpPr>
          <p:grpSpPr>
            <a:xfrm>
              <a:off x="5750847" y="4438790"/>
              <a:ext cx="3302354" cy="1829054"/>
              <a:chOff x="5750847" y="4438790"/>
              <a:chExt cx="3302354" cy="1829054"/>
            </a:xfrm>
          </p:grpSpPr>
          <p:cxnSp>
            <p:nvCxnSpPr>
              <p:cNvPr id="21" name="Straight Connector 20"/>
              <p:cNvCxnSpPr/>
              <p:nvPr/>
            </p:nvCxnSpPr>
            <p:spPr>
              <a:xfrm flipV="1">
                <a:off x="5750847" y="5184556"/>
                <a:ext cx="784624" cy="262795"/>
              </a:xfrm>
              <a:prstGeom prst="line">
                <a:avLst/>
              </a:prstGeom>
              <a:ln w="762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193964" y="4438790"/>
                <a:ext cx="2859237" cy="1829054"/>
              </a:xfrm>
              <a:prstGeom prst="rect">
                <a:avLst/>
              </a:prstGeom>
              <a:solidFill>
                <a:schemeClr val="bg1">
                  <a:lumMod val="95000"/>
                </a:schemeClr>
              </a:solidFill>
            </p:spPr>
            <p:txBody>
              <a:bodyPr wrap="square">
                <a:spAutoFit/>
              </a:bodyPr>
              <a:lstStyle/>
              <a:p>
                <a:r>
                  <a:rPr lang="en-CA" sz="1400" dirty="0"/>
                  <a:t>Run the company’s foundational operations </a:t>
                </a:r>
                <a:endParaRPr lang="en-CA" sz="1400" i="1" dirty="0"/>
              </a:p>
              <a:p>
                <a:pPr>
                  <a:spcBef>
                    <a:spcPts val="1200"/>
                  </a:spcBef>
                </a:pPr>
                <a:r>
                  <a:rPr lang="en-CA" sz="1400" i="1" dirty="0">
                    <a:solidFill>
                      <a:schemeClr val="tx1">
                        <a:lumMod val="60000"/>
                        <a:lumOff val="40000"/>
                      </a:schemeClr>
                    </a:solidFill>
                  </a:rPr>
                  <a:t>Ensure A/V equipment in classrooms is in working condition for professors to share content with students during lectures</a:t>
                </a:r>
                <a:endParaRPr lang="en-CA" sz="1400" dirty="0">
                  <a:solidFill>
                    <a:schemeClr val="tx1">
                      <a:lumMod val="60000"/>
                      <a:lumOff val="40000"/>
                    </a:schemeClr>
                  </a:solidFill>
                </a:endParaRPr>
              </a:p>
            </p:txBody>
          </p:sp>
        </p:grpSp>
        <p:grpSp>
          <p:nvGrpSpPr>
            <p:cNvPr id="10" name="Group 9"/>
            <p:cNvGrpSpPr/>
            <p:nvPr/>
          </p:nvGrpSpPr>
          <p:grpSpPr>
            <a:xfrm>
              <a:off x="2751011" y="2714590"/>
              <a:ext cx="3448403" cy="3711197"/>
              <a:chOff x="717197" y="2612240"/>
              <a:chExt cx="4120354" cy="4434356"/>
            </a:xfrm>
          </p:grpSpPr>
          <p:sp>
            <p:nvSpPr>
              <p:cNvPr id="7" name="Circular Arrow 6"/>
              <p:cNvSpPr/>
              <p:nvPr/>
            </p:nvSpPr>
            <p:spPr>
              <a:xfrm>
                <a:off x="717198" y="2612240"/>
                <a:ext cx="4120353" cy="4120353"/>
              </a:xfrm>
              <a:prstGeom prst="circularArrow">
                <a:avLst>
                  <a:gd name="adj1" fmla="val 9207"/>
                  <a:gd name="adj2" fmla="val 1219729"/>
                  <a:gd name="adj3" fmla="val 20279089"/>
                  <a:gd name="adj4" fmla="val 10800000"/>
                  <a:gd name="adj5" fmla="val 8031"/>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8" name="Rectangle 7"/>
              <p:cNvSpPr/>
              <p:nvPr/>
            </p:nvSpPr>
            <p:spPr>
              <a:xfrm>
                <a:off x="2408681" y="2955369"/>
                <a:ext cx="737383" cy="282970"/>
              </a:xfrm>
              <a:prstGeom prst="rect">
                <a:avLst/>
              </a:prstGeom>
            </p:spPr>
            <p:txBody>
              <a:bodyPr wrap="none">
                <a:prstTxWarp prst="textArchUp">
                  <a:avLst/>
                </a:prstTxWarp>
                <a:spAutoFit/>
              </a:bodyPr>
              <a:lstStyle/>
              <a:p>
                <a:pPr algn="ctr"/>
                <a:r>
                  <a:rPr lang="en-CA" sz="2400" b="1" dirty="0">
                    <a:solidFill>
                      <a:schemeClr val="bg1"/>
                    </a:solidFill>
                  </a:rPr>
                  <a:t>Create</a:t>
                </a:r>
              </a:p>
            </p:txBody>
          </p:sp>
          <p:sp>
            <p:nvSpPr>
              <p:cNvPr id="11" name="Circular Arrow 10"/>
              <p:cNvSpPr/>
              <p:nvPr/>
            </p:nvSpPr>
            <p:spPr>
              <a:xfrm flipH="1" flipV="1">
                <a:off x="717197" y="2710635"/>
                <a:ext cx="4120353" cy="4335961"/>
              </a:xfrm>
              <a:prstGeom prst="circularArrow">
                <a:avLst>
                  <a:gd name="adj1" fmla="val 9207"/>
                  <a:gd name="adj2" fmla="val 1219729"/>
                  <a:gd name="adj3" fmla="val 20279089"/>
                  <a:gd name="adj4" fmla="val 10800000"/>
                  <a:gd name="adj5" fmla="val 8031"/>
                </a:avLst>
              </a:prstGeom>
              <a:solidFill>
                <a:srgbClr val="96B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2" name="Rectangle 11"/>
              <p:cNvSpPr/>
              <p:nvPr/>
            </p:nvSpPr>
            <p:spPr>
              <a:xfrm rot="10800000" flipH="1" flipV="1">
                <a:off x="2209956" y="6398250"/>
                <a:ext cx="1134831" cy="334343"/>
              </a:xfrm>
              <a:prstGeom prst="rect">
                <a:avLst/>
              </a:prstGeom>
            </p:spPr>
            <p:txBody>
              <a:bodyPr wrap="none">
                <a:prstTxWarp prst="textArchDown">
                  <a:avLst/>
                </a:prstTxWarp>
                <a:spAutoFit/>
              </a:bodyPr>
              <a:lstStyle/>
              <a:p>
                <a:pPr algn="ctr"/>
                <a:r>
                  <a:rPr lang="en-CA" sz="2400" b="1" dirty="0">
                    <a:solidFill>
                      <a:schemeClr val="bg1"/>
                    </a:solidFill>
                  </a:rPr>
                  <a:t>Maintain</a:t>
                </a:r>
              </a:p>
            </p:txBody>
          </p:sp>
          <p:sp>
            <p:nvSpPr>
              <p:cNvPr id="9" name="Oval 8"/>
              <p:cNvSpPr/>
              <p:nvPr/>
            </p:nvSpPr>
            <p:spPr>
              <a:xfrm>
                <a:off x="1459888" y="3506401"/>
                <a:ext cx="2653711" cy="265371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t>Benefits Realization</a:t>
                </a:r>
              </a:p>
            </p:txBody>
          </p:sp>
        </p:grpSp>
      </p:grpSp>
    </p:spTree>
    <p:extLst>
      <p:ext uri="{BB962C8B-B14F-4D97-AF65-F5344CB8AC3E}">
        <p14:creationId xmlns:p14="http://schemas.microsoft.com/office/powerpoint/2010/main" val="1826929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Set your benefits realization process up for success</a:t>
            </a:r>
          </a:p>
        </p:txBody>
      </p:sp>
      <p:graphicFrame>
        <p:nvGraphicFramePr>
          <p:cNvPr id="7" name="Diagram 4"/>
          <p:cNvGraphicFramePr/>
          <p:nvPr>
            <p:extLst>
              <p:ext uri="{D42A27DB-BD31-4B8C-83A1-F6EECF244321}">
                <p14:modId xmlns:p14="http://schemas.microsoft.com/office/powerpoint/2010/main" val="3639777793"/>
              </p:ext>
            </p:extLst>
          </p:nvPr>
        </p:nvGraphicFramePr>
        <p:xfrm>
          <a:off x="257174" y="2228850"/>
          <a:ext cx="8620125"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p:cNvSpPr txBox="1"/>
          <p:nvPr/>
        </p:nvSpPr>
        <p:spPr>
          <a:xfrm>
            <a:off x="510303" y="1355703"/>
            <a:ext cx="8113865" cy="646331"/>
          </a:xfrm>
          <a:prstGeom prst="rect">
            <a:avLst/>
          </a:prstGeom>
        </p:spPr>
        <p:txBody>
          <a:bodyPr wrap="square" rtlCol="0">
            <a:spAutoFit/>
          </a:bodyPr>
          <a:lstStyle/>
          <a:p>
            <a:r>
              <a:rPr lang="en-CA" b="1" dirty="0"/>
              <a:t>The following critical success factors are integral to the initiation and maintenance of a successful benefits realization process.</a:t>
            </a:r>
          </a:p>
        </p:txBody>
      </p:sp>
    </p:spTree>
    <p:extLst>
      <p:ext uri="{BB962C8B-B14F-4D97-AF65-F5344CB8AC3E}">
        <p14:creationId xmlns:p14="http://schemas.microsoft.com/office/powerpoint/2010/main" val="2357210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Use metrics to measure the success of implementing benefits realization</a:t>
            </a:r>
          </a:p>
        </p:txBody>
      </p:sp>
      <p:cxnSp>
        <p:nvCxnSpPr>
          <p:cNvPr id="5" name="Straight Connector 4"/>
          <p:cNvCxnSpPr/>
          <p:nvPr/>
        </p:nvCxnSpPr>
        <p:spPr>
          <a:xfrm>
            <a:off x="509292" y="6312343"/>
            <a:ext cx="8254652" cy="0"/>
          </a:xfrm>
          <a:prstGeom prst="line">
            <a:avLst/>
          </a:prstGeom>
          <a:ln w="28575">
            <a:solidFill>
              <a:srgbClr val="29475F"/>
            </a:solidFill>
          </a:ln>
        </p:spPr>
        <p:style>
          <a:lnRef idx="1">
            <a:schemeClr val="accent2"/>
          </a:lnRef>
          <a:fillRef idx="0">
            <a:schemeClr val="accent2"/>
          </a:fillRef>
          <a:effectRef idx="0">
            <a:schemeClr val="accent2"/>
          </a:effectRef>
          <a:fontRef idx="minor">
            <a:schemeClr val="tx1"/>
          </a:fontRef>
        </p:style>
      </p:cxnSp>
      <p:grpSp>
        <p:nvGrpSpPr>
          <p:cNvPr id="7" name="Group 2"/>
          <p:cNvGrpSpPr/>
          <p:nvPr/>
        </p:nvGrpSpPr>
        <p:grpSpPr>
          <a:xfrm>
            <a:off x="509292" y="3164577"/>
            <a:ext cx="8225039" cy="3170649"/>
            <a:chOff x="991004" y="3077546"/>
            <a:chExt cx="8225039" cy="3170649"/>
          </a:xfrm>
        </p:grpSpPr>
        <p:sp>
          <p:nvSpPr>
            <p:cNvPr id="8" name="Rectangle 29"/>
            <p:cNvSpPr/>
            <p:nvPr/>
          </p:nvSpPr>
          <p:spPr>
            <a:xfrm>
              <a:off x="2430149" y="3478206"/>
              <a:ext cx="6785894" cy="2769989"/>
            </a:xfrm>
            <a:prstGeom prst="rect">
              <a:avLst/>
            </a:prstGeom>
          </p:spPr>
          <p:txBody>
            <a:bodyPr wrap="square">
              <a:spAutoFit/>
            </a:bodyPr>
            <a:lstStyle/>
            <a:p>
              <a:r>
                <a:rPr lang="en-CA" b="1" dirty="0"/>
                <a:t>Ability to govern effectively to ensure benefit realization.</a:t>
              </a:r>
            </a:p>
            <a:p>
              <a:pPr marL="285750" indent="-285750">
                <a:buFont typeface="Arial" panose="020B0604020202020204" pitchFamily="34" charset="0"/>
                <a:buChar char="•"/>
              </a:pPr>
              <a:r>
                <a:rPr lang="en-CA" sz="1400" dirty="0">
                  <a:solidFill>
                    <a:schemeClr val="bg1">
                      <a:lumMod val="50000"/>
                    </a:schemeClr>
                  </a:solidFill>
                </a:rPr>
                <a:t>Percent of approved projects that have a direct impact on value.</a:t>
              </a:r>
            </a:p>
            <a:p>
              <a:pPr marL="285750" indent="-285750">
                <a:buFont typeface="Arial" panose="020B0604020202020204" pitchFamily="34" charset="0"/>
                <a:buChar char="•"/>
              </a:pPr>
              <a:r>
                <a:rPr lang="en-CA" sz="1400" dirty="0">
                  <a:solidFill>
                    <a:schemeClr val="bg1">
                      <a:lumMod val="50000"/>
                    </a:schemeClr>
                  </a:solidFill>
                </a:rPr>
                <a:t>Percent of strategic and investment meetings where value is used to drive decisions.</a:t>
              </a:r>
            </a:p>
            <a:p>
              <a:pPr marL="285750" indent="-285750">
                <a:buFont typeface="Arial" panose="020B0604020202020204" pitchFamily="34" charset="0"/>
                <a:buChar char="•"/>
              </a:pPr>
              <a:r>
                <a:rPr lang="en-CA" sz="1400" dirty="0">
                  <a:solidFill>
                    <a:schemeClr val="bg1">
                      <a:lumMod val="50000"/>
                    </a:schemeClr>
                  </a:solidFill>
                </a:rPr>
                <a:t>Percent of IT initiatives in the overall portfolio where value is being managed through the full lifecycle (COBIT).</a:t>
              </a:r>
            </a:p>
            <a:p>
              <a:pPr marL="285750" indent="-285750">
                <a:buFont typeface="Arial" panose="020B0604020202020204" pitchFamily="34" charset="0"/>
                <a:buChar char="•"/>
              </a:pPr>
              <a:r>
                <a:rPr lang="en-CA" sz="1400" dirty="0">
                  <a:solidFill>
                    <a:schemeClr val="bg1">
                      <a:lumMod val="50000"/>
                    </a:schemeClr>
                  </a:solidFill>
                </a:rPr>
                <a:t>Level of executive management satisfaction with IT’s value delivery and cost (COBIT).</a:t>
              </a:r>
            </a:p>
            <a:p>
              <a:pPr marL="285750" indent="-285750">
                <a:buFont typeface="Arial" panose="020B0604020202020204" pitchFamily="34" charset="0"/>
                <a:buChar char="•"/>
              </a:pPr>
              <a:r>
                <a:rPr lang="en-CA" sz="1400" dirty="0">
                  <a:solidFill>
                    <a:schemeClr val="bg1">
                      <a:lumMod val="50000"/>
                    </a:schemeClr>
                  </a:solidFill>
                </a:rPr>
                <a:t>Level of stakeholder satisfaction with the enterprise’s ability to obtain value from IT-enabled initiatives (COBIT).</a:t>
              </a:r>
            </a:p>
            <a:p>
              <a:pPr marL="285750" indent="-285750">
                <a:buFont typeface="Arial" panose="020B0604020202020204" pitchFamily="34" charset="0"/>
                <a:buChar char="•"/>
              </a:pPr>
              <a:r>
                <a:rPr lang="en-CA" sz="1400" dirty="0">
                  <a:solidFill>
                    <a:schemeClr val="bg1">
                      <a:lumMod val="50000"/>
                    </a:schemeClr>
                  </a:solidFill>
                </a:rPr>
                <a:t>Percent of expected outcome realized (COBIT).</a:t>
              </a:r>
            </a:p>
            <a:p>
              <a:endParaRPr lang="en-CA" sz="1400" dirty="0">
                <a:solidFill>
                  <a:schemeClr val="bg1">
                    <a:lumMod val="50000"/>
                  </a:schemeClr>
                </a:solidFill>
              </a:endParaRPr>
            </a:p>
          </p:txBody>
        </p:sp>
        <p:grpSp>
          <p:nvGrpSpPr>
            <p:cNvPr id="10" name="Group 5"/>
            <p:cNvGrpSpPr/>
            <p:nvPr/>
          </p:nvGrpSpPr>
          <p:grpSpPr>
            <a:xfrm>
              <a:off x="991004" y="3077546"/>
              <a:ext cx="1266315" cy="1200329"/>
              <a:chOff x="4446037" y="2016814"/>
              <a:chExt cx="1266315" cy="1200329"/>
            </a:xfrm>
          </p:grpSpPr>
          <p:sp>
            <p:nvSpPr>
              <p:cNvPr id="11" name="TextBox 32"/>
              <p:cNvSpPr txBox="1"/>
              <p:nvPr/>
            </p:nvSpPr>
            <p:spPr>
              <a:xfrm>
                <a:off x="4446037" y="2016814"/>
                <a:ext cx="570308" cy="1200329"/>
              </a:xfrm>
              <a:prstGeom prst="rect">
                <a:avLst/>
              </a:prstGeom>
            </p:spPr>
            <p:txBody>
              <a:bodyPr wrap="square" rtlCol="0">
                <a:spAutoFit/>
              </a:bodyPr>
              <a:lstStyle/>
              <a:p>
                <a:r>
                  <a:rPr lang="en-CA" sz="7200" b="1" dirty="0">
                    <a:solidFill>
                      <a:schemeClr val="bg1">
                        <a:lumMod val="75000"/>
                      </a:schemeClr>
                    </a:solidFill>
                    <a:latin typeface="+mj-lt"/>
                  </a:rPr>
                  <a:t>2</a:t>
                </a:r>
              </a:p>
            </p:txBody>
          </p:sp>
          <p:pic>
            <p:nvPicPr>
              <p:cNvPr id="12" name="Picture 15"/>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5189174" y="2437253"/>
                <a:ext cx="523178" cy="605785"/>
              </a:xfrm>
              <a:prstGeom prst="rect">
                <a:avLst/>
              </a:prstGeom>
            </p:spPr>
          </p:pic>
        </p:grpSp>
      </p:grpSp>
      <p:grpSp>
        <p:nvGrpSpPr>
          <p:cNvPr id="13" name="Group 26"/>
          <p:cNvGrpSpPr/>
          <p:nvPr/>
        </p:nvGrpSpPr>
        <p:grpSpPr>
          <a:xfrm>
            <a:off x="509292" y="1849009"/>
            <a:ext cx="8412384" cy="1601882"/>
            <a:chOff x="1133261" y="1549073"/>
            <a:chExt cx="8412384" cy="1601882"/>
          </a:xfrm>
        </p:grpSpPr>
        <p:sp>
          <p:nvSpPr>
            <p:cNvPr id="14" name="Rectangle 19"/>
            <p:cNvSpPr/>
            <p:nvPr/>
          </p:nvSpPr>
          <p:spPr>
            <a:xfrm>
              <a:off x="2582242" y="1919849"/>
              <a:ext cx="6963403" cy="1231106"/>
            </a:xfrm>
            <a:prstGeom prst="rect">
              <a:avLst/>
            </a:prstGeom>
          </p:spPr>
          <p:txBody>
            <a:bodyPr wrap="square">
              <a:spAutoFit/>
            </a:bodyPr>
            <a:lstStyle/>
            <a:p>
              <a:r>
                <a:rPr lang="en-CA" b="1" dirty="0"/>
                <a:t>Ability to understand business context of value.</a:t>
              </a:r>
            </a:p>
            <a:p>
              <a:pPr marL="285750" indent="-285750">
                <a:buFont typeface="Arial" panose="020B0604020202020204" pitchFamily="34" charset="0"/>
                <a:buChar char="•"/>
              </a:pPr>
              <a:r>
                <a:rPr lang="en-CA" sz="1400" dirty="0">
                  <a:solidFill>
                    <a:schemeClr val="bg1">
                      <a:lumMod val="50000"/>
                    </a:schemeClr>
                  </a:solidFill>
                </a:rPr>
                <a:t>Percentage of management that have an accurate understanding of business value.</a:t>
              </a:r>
            </a:p>
            <a:p>
              <a:pPr marL="285750" indent="-285750">
                <a:buFont typeface="Arial" panose="020B0604020202020204" pitchFamily="34" charset="0"/>
                <a:buChar char="•"/>
              </a:pPr>
              <a:r>
                <a:rPr lang="en-CA" sz="1400" dirty="0">
                  <a:solidFill>
                    <a:schemeClr val="bg1">
                      <a:lumMod val="50000"/>
                    </a:schemeClr>
                  </a:solidFill>
                </a:rPr>
                <a:t>Level of stakeholder satisfaction toward identified goals, with value delivery (COBIT).</a:t>
              </a:r>
            </a:p>
          </p:txBody>
        </p:sp>
        <p:grpSp>
          <p:nvGrpSpPr>
            <p:cNvPr id="15" name="Group 28"/>
            <p:cNvGrpSpPr/>
            <p:nvPr/>
          </p:nvGrpSpPr>
          <p:grpSpPr>
            <a:xfrm>
              <a:off x="1133261" y="1549073"/>
              <a:ext cx="1124058" cy="1200329"/>
              <a:chOff x="-75477" y="2057749"/>
              <a:chExt cx="1124058" cy="1200329"/>
            </a:xfrm>
          </p:grpSpPr>
          <p:sp>
            <p:nvSpPr>
              <p:cNvPr id="17" name="TextBox 31"/>
              <p:cNvSpPr txBox="1"/>
              <p:nvPr/>
            </p:nvSpPr>
            <p:spPr>
              <a:xfrm>
                <a:off x="-75477" y="2057749"/>
                <a:ext cx="570308" cy="1200329"/>
              </a:xfrm>
              <a:prstGeom prst="rect">
                <a:avLst/>
              </a:prstGeom>
            </p:spPr>
            <p:txBody>
              <a:bodyPr wrap="square" rtlCol="0">
                <a:spAutoFit/>
              </a:bodyPr>
              <a:lstStyle/>
              <a:p>
                <a:r>
                  <a:rPr lang="en-CA" sz="7200" b="1" dirty="0">
                    <a:solidFill>
                      <a:schemeClr val="bg1">
                        <a:lumMod val="75000"/>
                      </a:schemeClr>
                    </a:solidFill>
                    <a:latin typeface="+mj-lt"/>
                  </a:rPr>
                  <a:t>1</a:t>
                </a:r>
              </a:p>
            </p:txBody>
          </p:sp>
          <p:grpSp>
            <p:nvGrpSpPr>
              <p:cNvPr id="18" name="Group 30"/>
              <p:cNvGrpSpPr/>
              <p:nvPr/>
            </p:nvGrpSpPr>
            <p:grpSpPr>
              <a:xfrm>
                <a:off x="500369" y="2477105"/>
                <a:ext cx="548212" cy="512403"/>
                <a:chOff x="585924" y="2490073"/>
                <a:chExt cx="548212" cy="512403"/>
              </a:xfrm>
            </p:grpSpPr>
            <p:pic>
              <p:nvPicPr>
                <p:cNvPr id="19" name="Picture 31"/>
                <p:cNvPicPr>
                  <a:picLocks noChangeAspect="1"/>
                </p:cNvPicPr>
                <p:nvPr/>
              </p:nvPicPr>
              <p:blipFill>
                <a:blip r:embed="rId4">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585924" y="2490073"/>
                  <a:ext cx="395812" cy="372529"/>
                </a:xfrm>
                <a:prstGeom prst="rect">
                  <a:avLst/>
                </a:prstGeom>
              </p:spPr>
            </p:pic>
            <p:pic>
              <p:nvPicPr>
                <p:cNvPr id="20" name="Picture 32"/>
                <p:cNvPicPr>
                  <a:picLocks noChangeAspect="1"/>
                </p:cNvPicPr>
                <p:nvPr/>
              </p:nvPicPr>
              <p:blipFill>
                <a:blip r:embed="rId4">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738324" y="2629947"/>
                  <a:ext cx="395812" cy="372529"/>
                </a:xfrm>
                <a:prstGeom prst="rect">
                  <a:avLst/>
                </a:prstGeom>
              </p:spPr>
            </p:pic>
          </p:grpSp>
        </p:grpSp>
      </p:grpSp>
      <p:sp>
        <p:nvSpPr>
          <p:cNvPr id="21" name="TextBox 20"/>
          <p:cNvSpPr txBox="1"/>
          <p:nvPr/>
        </p:nvSpPr>
        <p:spPr>
          <a:xfrm>
            <a:off x="442035" y="1198994"/>
            <a:ext cx="8307396" cy="830997"/>
          </a:xfrm>
          <a:prstGeom prst="rect">
            <a:avLst/>
          </a:prstGeom>
        </p:spPr>
        <p:txBody>
          <a:bodyPr wrap="square" rtlCol="0">
            <a:spAutoFit/>
          </a:bodyPr>
          <a:lstStyle/>
          <a:p>
            <a:r>
              <a:rPr lang="en-CA" sz="1600" dirty="0"/>
              <a:t>In order to measure the success of your governance process implementation, you must establish baseline metrics to measure and monitor progress. Outcome metrics indicate the </a:t>
            </a:r>
            <a:r>
              <a:rPr lang="en-CA" sz="1600" dirty="0">
                <a:solidFill>
                  <a:srgbClr val="93A42C"/>
                </a:solidFill>
              </a:rPr>
              <a:t>level of success with establishing benefits realization </a:t>
            </a:r>
            <a:r>
              <a:rPr lang="en-CA" sz="1600" dirty="0"/>
              <a:t>in your governance process.</a:t>
            </a:r>
          </a:p>
        </p:txBody>
      </p:sp>
    </p:spTree>
    <p:extLst>
      <p:ext uri="{BB962C8B-B14F-4D97-AF65-F5344CB8AC3E}">
        <p14:creationId xmlns:p14="http://schemas.microsoft.com/office/powerpoint/2010/main" val="68259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075977" y="2440692"/>
            <a:ext cx="6702685" cy="3108543"/>
          </a:xfrm>
          <a:prstGeom prst="rect">
            <a:avLst/>
          </a:prstGeom>
        </p:spPr>
        <p:txBody>
          <a:bodyPr wrap="square" rtlCol="0">
            <a:spAutoFit/>
          </a:bodyPr>
          <a:lstStyle/>
          <a:p>
            <a:pPr>
              <a:spcBef>
                <a:spcPts val="1200"/>
              </a:spcBef>
            </a:pPr>
            <a:r>
              <a:rPr lang="en-CA" sz="1600" i="1" dirty="0">
                <a:solidFill>
                  <a:schemeClr val="bg1"/>
                </a:solidFill>
                <a:latin typeface="+mj-lt"/>
              </a:rPr>
              <a:t>The key to identifying how IT produces business value is to understand the manner in which IT generates value.</a:t>
            </a:r>
          </a:p>
          <a:p>
            <a:pPr>
              <a:spcBef>
                <a:spcPts val="1200"/>
              </a:spcBef>
            </a:pPr>
            <a:r>
              <a:rPr lang="en-CA" sz="1600" i="1" dirty="0">
                <a:solidFill>
                  <a:schemeClr val="bg1"/>
                </a:solidFill>
                <a:latin typeface="+mj-lt"/>
              </a:rPr>
              <a:t>IT provides value by </a:t>
            </a:r>
            <a:r>
              <a:rPr lang="en-CA" sz="1600" b="1" i="1" dirty="0">
                <a:solidFill>
                  <a:schemeClr val="bg1"/>
                </a:solidFill>
                <a:latin typeface="+mj-lt"/>
              </a:rPr>
              <a:t>maintaining the value </a:t>
            </a:r>
            <a:r>
              <a:rPr lang="en-CA" sz="1600" i="1" dirty="0">
                <a:solidFill>
                  <a:schemeClr val="bg1"/>
                </a:solidFill>
                <a:latin typeface="+mj-lt"/>
              </a:rPr>
              <a:t>of existing services and functions it provides, </a:t>
            </a:r>
            <a:r>
              <a:rPr lang="en-CA" sz="1600" b="1" i="1" dirty="0">
                <a:solidFill>
                  <a:schemeClr val="bg1"/>
                </a:solidFill>
                <a:latin typeface="+mj-lt"/>
              </a:rPr>
              <a:t>eliminating</a:t>
            </a:r>
            <a:r>
              <a:rPr lang="en-CA" sz="1600" i="1" dirty="0">
                <a:solidFill>
                  <a:schemeClr val="bg1"/>
                </a:solidFill>
                <a:latin typeface="+mj-lt"/>
              </a:rPr>
              <a:t> services that are </a:t>
            </a:r>
            <a:r>
              <a:rPr lang="en-CA" sz="1600" b="1" i="1" dirty="0">
                <a:solidFill>
                  <a:schemeClr val="bg1"/>
                </a:solidFill>
                <a:latin typeface="+mj-lt"/>
              </a:rPr>
              <a:t>no longer of value,</a:t>
            </a:r>
            <a:r>
              <a:rPr lang="en-CA" sz="1600" i="1" dirty="0">
                <a:solidFill>
                  <a:schemeClr val="bg1"/>
                </a:solidFill>
                <a:latin typeface="+mj-lt"/>
              </a:rPr>
              <a:t> and by </a:t>
            </a:r>
            <a:r>
              <a:rPr lang="en-CA" sz="1600" b="1" i="1" dirty="0">
                <a:solidFill>
                  <a:schemeClr val="bg1"/>
                </a:solidFill>
                <a:latin typeface="+mj-lt"/>
              </a:rPr>
              <a:t>creating new value.</a:t>
            </a:r>
            <a:r>
              <a:rPr lang="en-CA" sz="1600" i="1" dirty="0">
                <a:solidFill>
                  <a:schemeClr val="bg1"/>
                </a:solidFill>
                <a:latin typeface="+mj-lt"/>
              </a:rPr>
              <a:t> This is true whether IT operates as a utility, a broad enabler of business value closer to the user experience, or represents the entire value chain of value provision from end to end.</a:t>
            </a:r>
          </a:p>
          <a:p>
            <a:pPr>
              <a:spcBef>
                <a:spcPts val="1200"/>
              </a:spcBef>
              <a:spcAft>
                <a:spcPts val="500"/>
              </a:spcAft>
            </a:pPr>
            <a:r>
              <a:rPr lang="en-CA" sz="1600" b="1" i="1" dirty="0">
                <a:solidFill>
                  <a:schemeClr val="bg1"/>
                </a:solidFill>
                <a:latin typeface="+mj-lt"/>
              </a:rPr>
              <a:t>If we cannot trace IT’s spend </a:t>
            </a:r>
            <a:r>
              <a:rPr lang="en-CA" sz="1600" i="1" dirty="0">
                <a:solidFill>
                  <a:schemeClr val="bg1"/>
                </a:solidFill>
                <a:latin typeface="+mj-lt"/>
              </a:rPr>
              <a:t>and activities back to where they maintain or create business value, </a:t>
            </a:r>
            <a:r>
              <a:rPr lang="en-CA" sz="1600" b="1" i="1" dirty="0">
                <a:solidFill>
                  <a:schemeClr val="bg1"/>
                </a:solidFill>
                <a:latin typeface="+mj-lt"/>
              </a:rPr>
              <a:t>then there is no true purpose </a:t>
            </a:r>
            <a:r>
              <a:rPr lang="en-CA" sz="1600" i="1" dirty="0">
                <a:solidFill>
                  <a:schemeClr val="bg1"/>
                </a:solidFill>
                <a:latin typeface="+mj-lt"/>
              </a:rPr>
              <a:t>or reason for that money to be spent or those activities to be carried out.</a:t>
            </a:r>
            <a:endParaRPr lang="en-CA" sz="1600" b="1" i="1" dirty="0">
              <a:solidFill>
                <a:schemeClr val="bg1"/>
              </a:solidFill>
              <a:latin typeface="+mj-lt"/>
            </a:endParaRPr>
          </a:p>
        </p:txBody>
      </p:sp>
      <p:sp>
        <p:nvSpPr>
          <p:cNvPr id="9" name="TextBox 8"/>
          <p:cNvSpPr txBox="1"/>
          <p:nvPr/>
        </p:nvSpPr>
        <p:spPr>
          <a:xfrm>
            <a:off x="3129676" y="5680036"/>
            <a:ext cx="4460917" cy="738664"/>
          </a:xfrm>
          <a:prstGeom prst="rect">
            <a:avLst/>
          </a:prstGeom>
        </p:spPr>
        <p:txBody>
          <a:bodyPr wrap="square" rtlCol="0">
            <a:spAutoFit/>
          </a:bodyPr>
          <a:lstStyle/>
          <a:p>
            <a:pPr algn="r"/>
            <a:r>
              <a:rPr lang="en-CA" sz="1400" b="1" i="1" dirty="0">
                <a:solidFill>
                  <a:schemeClr val="bg1"/>
                </a:solidFill>
              </a:rPr>
              <a:t>Valence Howden, </a:t>
            </a:r>
          </a:p>
          <a:p>
            <a:pPr algn="r"/>
            <a:r>
              <a:rPr lang="en-CA" sz="1400" i="1" dirty="0">
                <a:solidFill>
                  <a:schemeClr val="bg1"/>
                </a:solidFill>
              </a:rPr>
              <a:t>Director, CIO Practice </a:t>
            </a:r>
            <a:br>
              <a:rPr lang="en-CA" sz="1400" i="1" dirty="0">
                <a:solidFill>
                  <a:schemeClr val="bg1"/>
                </a:solidFill>
              </a:rPr>
            </a:br>
            <a:r>
              <a:rPr lang="en-CA" sz="1400" i="1" dirty="0">
                <a:solidFill>
                  <a:schemeClr val="bg1"/>
                </a:solidFill>
              </a:rPr>
              <a:t>Info-Tech Research Group</a:t>
            </a:r>
          </a:p>
        </p:txBody>
      </p:sp>
      <p:sp>
        <p:nvSpPr>
          <p:cNvPr id="10" name="TextBox 9"/>
          <p:cNvSpPr txBox="1"/>
          <p:nvPr/>
        </p:nvSpPr>
        <p:spPr>
          <a:xfrm>
            <a:off x="1" y="1575549"/>
            <a:ext cx="9143999" cy="369332"/>
          </a:xfrm>
          <a:prstGeom prst="rect">
            <a:avLst/>
          </a:prstGeom>
        </p:spPr>
        <p:txBody>
          <a:bodyPr wrap="square" rtlCol="0">
            <a:spAutoFit/>
          </a:bodyPr>
          <a:lstStyle/>
          <a:p>
            <a:pPr algn="ctr"/>
            <a:r>
              <a:rPr lang="en-CA" b="1" dirty="0">
                <a:solidFill>
                  <a:schemeClr val="bg1"/>
                </a:solidFill>
              </a:rPr>
              <a:t>As part of the business, everything IT provides must have real business value.</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0"/>
          <p:cNvPicPr>
            <a:picLocks noChangeAspect="1"/>
          </p:cNvPicPr>
          <p:nvPr/>
        </p:nvPicPr>
        <p:blipFill>
          <a:blip r:embed="rId2"/>
          <a:stretch>
            <a:fillRect/>
          </a:stretch>
        </p:blipFill>
        <p:spPr>
          <a:xfrm>
            <a:off x="397311" y="2311024"/>
            <a:ext cx="678666" cy="619651"/>
          </a:xfrm>
          <a:prstGeom prst="rect">
            <a:avLst/>
          </a:prstGeom>
        </p:spPr>
      </p:pic>
      <p:pic>
        <p:nvPicPr>
          <p:cNvPr id="15" name="Picture 101"/>
          <p:cNvPicPr>
            <a:picLocks noChangeAspect="1"/>
          </p:cNvPicPr>
          <p:nvPr/>
        </p:nvPicPr>
        <p:blipFill>
          <a:blip r:embed="rId3"/>
          <a:stretch>
            <a:fillRect/>
          </a:stretch>
        </p:blipFill>
        <p:spPr>
          <a:xfrm>
            <a:off x="7704997" y="5019437"/>
            <a:ext cx="656535" cy="538507"/>
          </a:xfrm>
          <a:prstGeom prst="rect">
            <a:avLst/>
          </a:prstGeom>
        </p:spPr>
      </p:pic>
    </p:spTree>
    <p:extLst>
      <p:ext uri="{BB962C8B-B14F-4D97-AF65-F5344CB8AC3E}">
        <p14:creationId xmlns:p14="http://schemas.microsoft.com/office/powerpoint/2010/main" val="3785094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Capture monetary value by establishing and monitoring key metrics</a:t>
            </a:r>
          </a:p>
        </p:txBody>
      </p:sp>
      <p:sp>
        <p:nvSpPr>
          <p:cNvPr id="3" name="Rectangle 8"/>
          <p:cNvSpPr/>
          <p:nvPr/>
        </p:nvSpPr>
        <p:spPr>
          <a:xfrm rot="5400000">
            <a:off x="833953" y="3033078"/>
            <a:ext cx="1418130" cy="136017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b="1" dirty="0"/>
              <a:t>METRIC</a:t>
            </a:r>
          </a:p>
        </p:txBody>
      </p:sp>
      <p:sp>
        <p:nvSpPr>
          <p:cNvPr id="4" name="TextBox 10"/>
          <p:cNvSpPr txBox="1"/>
          <p:nvPr/>
        </p:nvSpPr>
        <p:spPr>
          <a:xfrm>
            <a:off x="336404" y="1364384"/>
            <a:ext cx="8461663" cy="1477328"/>
          </a:xfrm>
          <a:prstGeom prst="rect">
            <a:avLst/>
          </a:prstGeom>
        </p:spPr>
        <p:txBody>
          <a:bodyPr wrap="square" rtlCol="0">
            <a:spAutoFit/>
          </a:bodyPr>
          <a:lstStyle/>
          <a:p>
            <a:r>
              <a:rPr lang="en-CA" dirty="0"/>
              <a:t>While the results of benefits realization are often consequential, the power of an effective process can be demonstrated through financial gains. </a:t>
            </a:r>
          </a:p>
          <a:p>
            <a:endParaRPr lang="en-CA" dirty="0">
              <a:solidFill>
                <a:srgbClr val="C00000"/>
              </a:solidFill>
            </a:endParaRPr>
          </a:p>
          <a:p>
            <a:endParaRPr lang="en-CA" dirty="0">
              <a:solidFill>
                <a:srgbClr val="C00000"/>
              </a:solidFill>
            </a:endParaRPr>
          </a:p>
          <a:p>
            <a:pPr algn="ctr"/>
            <a:r>
              <a:rPr lang="en-CA" b="1" dirty="0">
                <a:solidFill>
                  <a:srgbClr val="29475F"/>
                </a:solidFill>
              </a:rPr>
              <a:t>Measure the return on expected gains</a:t>
            </a:r>
          </a:p>
        </p:txBody>
      </p:sp>
      <p:sp>
        <p:nvSpPr>
          <p:cNvPr id="13" name="Rectangle 20"/>
          <p:cNvSpPr/>
          <p:nvPr/>
        </p:nvSpPr>
        <p:spPr>
          <a:xfrm>
            <a:off x="2183660" y="3004099"/>
            <a:ext cx="5791464" cy="1418130"/>
          </a:xfrm>
          <a:prstGeom prst="rect">
            <a:avLst/>
          </a:prstGeom>
          <a:solidFill>
            <a:srgbClr val="F4F7FA"/>
          </a:solidFill>
        </p:spPr>
        <p:txBody>
          <a:bodyPr wrap="square" anchor="ctr" anchorCtr="0">
            <a:noAutofit/>
          </a:bodyPr>
          <a:lstStyle/>
          <a:p>
            <a:pPr marL="41275"/>
            <a:r>
              <a:rPr lang="en-CA" sz="1400" dirty="0"/>
              <a:t>Track the </a:t>
            </a:r>
            <a:r>
              <a:rPr lang="en-CA" sz="1400" b="1" dirty="0"/>
              <a:t>percentage of initiatives that provided expected ROI year over year. </a:t>
            </a:r>
            <a:r>
              <a:rPr lang="en-CA" sz="1400" dirty="0"/>
              <a:t>The optimization of the benefits realization process should generate an increase in this metric. Monitor this metric for continuous improvement opportunities. </a:t>
            </a:r>
          </a:p>
        </p:txBody>
      </p:sp>
      <p:pic>
        <p:nvPicPr>
          <p:cNvPr id="5" name="Picture 4"/>
          <p:cNvPicPr>
            <a:picLocks noChangeAspect="1"/>
          </p:cNvPicPr>
          <p:nvPr/>
        </p:nvPicPr>
        <p:blipFill>
          <a:blip r:embed="rId3"/>
          <a:stretch>
            <a:fillRect/>
          </a:stretch>
        </p:blipFill>
        <p:spPr>
          <a:xfrm>
            <a:off x="2138957" y="4533023"/>
            <a:ext cx="5836166" cy="1292410"/>
          </a:xfrm>
          <a:prstGeom prst="rect">
            <a:avLst/>
          </a:prstGeom>
        </p:spPr>
      </p:pic>
      <p:sp>
        <p:nvSpPr>
          <p:cNvPr id="6" name="Rectangle 9"/>
          <p:cNvSpPr/>
          <p:nvPr/>
        </p:nvSpPr>
        <p:spPr>
          <a:xfrm rot="5400000">
            <a:off x="873133" y="4514906"/>
            <a:ext cx="1300326" cy="1320727"/>
          </a:xfrm>
          <a:prstGeom prst="rect">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b="1" dirty="0"/>
              <a:t>FORMULA </a:t>
            </a:r>
          </a:p>
        </p:txBody>
      </p:sp>
    </p:spTree>
    <p:extLst>
      <p:ext uri="{BB962C8B-B14F-4D97-AF65-F5344CB8AC3E}">
        <p14:creationId xmlns:p14="http://schemas.microsoft.com/office/powerpoint/2010/main" val="311274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3207970" y="1315153"/>
            <a:ext cx="5781649" cy="506682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1"/>
            <a:endParaRPr lang="en-CA" sz="1400" dirty="0">
              <a:solidFill>
                <a:schemeClr val="tx1"/>
              </a:solidFill>
            </a:endParaRPr>
          </a:p>
          <a:p>
            <a:endParaRPr lang="en-CA" sz="1200" i="1" dirty="0">
              <a:solidFill>
                <a:schemeClr val="tx1"/>
              </a:solidFill>
            </a:endParaRPr>
          </a:p>
        </p:txBody>
      </p:sp>
      <p:sp>
        <p:nvSpPr>
          <p:cNvPr id="2" name="Title 1"/>
          <p:cNvSpPr>
            <a:spLocks noGrp="1"/>
          </p:cNvSpPr>
          <p:nvPr>
            <p:ph type="title"/>
          </p:nvPr>
        </p:nvSpPr>
        <p:spPr/>
        <p:txBody>
          <a:bodyPr/>
          <a:lstStyle/>
          <a:p>
            <a:r>
              <a:rPr lang="en-US" dirty="0"/>
              <a:t>Our approach</a:t>
            </a:r>
          </a:p>
        </p:txBody>
      </p:sp>
      <p:sp>
        <p:nvSpPr>
          <p:cNvPr id="8" name="Text Placeholder 1"/>
          <p:cNvSpPr txBox="1">
            <a:spLocks/>
          </p:cNvSpPr>
          <p:nvPr/>
        </p:nvSpPr>
        <p:spPr>
          <a:xfrm>
            <a:off x="4000729" y="1476036"/>
            <a:ext cx="3335624" cy="441786"/>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t>Understand business value</a:t>
            </a:r>
          </a:p>
        </p:txBody>
      </p:sp>
      <p:sp>
        <p:nvSpPr>
          <p:cNvPr id="15" name="Oval 30"/>
          <p:cNvSpPr/>
          <p:nvPr/>
        </p:nvSpPr>
        <p:spPr>
          <a:xfrm>
            <a:off x="3440866" y="1426133"/>
            <a:ext cx="491688" cy="491688"/>
          </a:xfrm>
          <a:prstGeom prst="ellipse">
            <a:avLst/>
          </a:prstGeom>
          <a:solidFill>
            <a:schemeClr val="accent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a:t>
            </a:r>
            <a:endParaRPr lang="en-US" sz="1600" b="1" dirty="0">
              <a:solidFill>
                <a:schemeClr val="tx1"/>
              </a:solidFill>
            </a:endParaRPr>
          </a:p>
        </p:txBody>
      </p:sp>
      <p:sp>
        <p:nvSpPr>
          <p:cNvPr id="21" name="Text Placeholder 1"/>
          <p:cNvSpPr txBox="1">
            <a:spLocks/>
          </p:cNvSpPr>
          <p:nvPr/>
        </p:nvSpPr>
        <p:spPr>
          <a:xfrm>
            <a:off x="4000729" y="3105627"/>
            <a:ext cx="5380777" cy="431859"/>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t>Incorporate benefits realization into governance</a:t>
            </a:r>
          </a:p>
        </p:txBody>
      </p:sp>
      <p:sp>
        <p:nvSpPr>
          <p:cNvPr id="22" name="Text Placeholder 1"/>
          <p:cNvSpPr txBox="1">
            <a:spLocks/>
          </p:cNvSpPr>
          <p:nvPr/>
        </p:nvSpPr>
        <p:spPr>
          <a:xfrm>
            <a:off x="3932554" y="4835236"/>
            <a:ext cx="4256106" cy="410501"/>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t>Ensure an accurate reference of value</a:t>
            </a:r>
          </a:p>
        </p:txBody>
      </p:sp>
      <p:sp>
        <p:nvSpPr>
          <p:cNvPr id="23" name="Oval 30"/>
          <p:cNvSpPr/>
          <p:nvPr/>
        </p:nvSpPr>
        <p:spPr>
          <a:xfrm>
            <a:off x="3440867" y="3075712"/>
            <a:ext cx="491688" cy="491688"/>
          </a:xfrm>
          <a:prstGeom prst="ellipse">
            <a:avLst/>
          </a:prstGeom>
          <a:solidFill>
            <a:srgbClr val="96B8D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2</a:t>
            </a:r>
            <a:endParaRPr lang="en-US" sz="1600" b="1" dirty="0">
              <a:solidFill>
                <a:schemeClr val="tx1"/>
              </a:solidFill>
            </a:endParaRPr>
          </a:p>
        </p:txBody>
      </p:sp>
      <p:sp>
        <p:nvSpPr>
          <p:cNvPr id="24" name="Oval 30"/>
          <p:cNvSpPr/>
          <p:nvPr/>
        </p:nvSpPr>
        <p:spPr>
          <a:xfrm>
            <a:off x="3440866" y="4749914"/>
            <a:ext cx="491688" cy="491688"/>
          </a:xfrm>
          <a:prstGeom prst="ellipse">
            <a:avLst/>
          </a:prstGeom>
          <a:solidFill>
            <a:srgbClr val="858585"/>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3</a:t>
            </a:r>
            <a:endParaRPr lang="en-US" sz="1600" b="1" dirty="0">
              <a:solidFill>
                <a:schemeClr val="tx1"/>
              </a:solidFill>
            </a:endParaRPr>
          </a:p>
        </p:txBody>
      </p:sp>
      <p:grpSp>
        <p:nvGrpSpPr>
          <p:cNvPr id="3" name="Group 2"/>
          <p:cNvGrpSpPr/>
          <p:nvPr/>
        </p:nvGrpSpPr>
        <p:grpSpPr>
          <a:xfrm>
            <a:off x="301403" y="2389094"/>
            <a:ext cx="2632491" cy="2120196"/>
            <a:chOff x="658138" y="2843026"/>
            <a:chExt cx="1954158" cy="1573870"/>
          </a:xfrm>
        </p:grpSpPr>
        <p:sp>
          <p:nvSpPr>
            <p:cNvPr id="27" name="Curved Left Arrow 26"/>
            <p:cNvSpPr/>
            <p:nvPr/>
          </p:nvSpPr>
          <p:spPr>
            <a:xfrm>
              <a:off x="2069676" y="3013733"/>
              <a:ext cx="542620" cy="1368254"/>
            </a:xfrm>
            <a:prstGeom prst="curved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8" name="Curved Left Arrow 27"/>
            <p:cNvSpPr/>
            <p:nvPr/>
          </p:nvSpPr>
          <p:spPr>
            <a:xfrm flipH="1" flipV="1">
              <a:off x="1076042" y="2919051"/>
              <a:ext cx="542620" cy="1368254"/>
            </a:xfrm>
            <a:prstGeom prst="curvedLeftArrow">
              <a:avLst/>
            </a:prstGeom>
            <a:solidFill>
              <a:srgbClr val="858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9" name="Oval 30"/>
            <p:cNvSpPr/>
            <p:nvPr/>
          </p:nvSpPr>
          <p:spPr>
            <a:xfrm>
              <a:off x="1662887" y="2843026"/>
              <a:ext cx="358346" cy="358346"/>
            </a:xfrm>
            <a:prstGeom prst="ellipse">
              <a:avLst/>
            </a:prstGeom>
            <a:solidFill>
              <a:schemeClr val="accent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1</a:t>
              </a:r>
              <a:endParaRPr lang="en-US" sz="1200" b="1" dirty="0">
                <a:solidFill>
                  <a:schemeClr val="tx1"/>
                </a:solidFill>
              </a:endParaRPr>
            </a:p>
          </p:txBody>
        </p:sp>
        <p:sp>
          <p:nvSpPr>
            <p:cNvPr id="30" name="Oval 30"/>
            <p:cNvSpPr/>
            <p:nvPr/>
          </p:nvSpPr>
          <p:spPr>
            <a:xfrm>
              <a:off x="1664624" y="4058550"/>
              <a:ext cx="358346" cy="358346"/>
            </a:xfrm>
            <a:prstGeom prst="ellipse">
              <a:avLst/>
            </a:prstGeom>
            <a:solidFill>
              <a:srgbClr val="96B8D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2</a:t>
              </a:r>
              <a:endParaRPr lang="en-US" sz="1200" b="1" dirty="0">
                <a:solidFill>
                  <a:schemeClr val="tx1"/>
                </a:solidFill>
              </a:endParaRPr>
            </a:p>
          </p:txBody>
        </p:sp>
        <p:sp>
          <p:nvSpPr>
            <p:cNvPr id="31" name="Oval 30"/>
            <p:cNvSpPr/>
            <p:nvPr/>
          </p:nvSpPr>
          <p:spPr>
            <a:xfrm>
              <a:off x="658138" y="3472646"/>
              <a:ext cx="358346" cy="358346"/>
            </a:xfrm>
            <a:prstGeom prst="ellipse">
              <a:avLst/>
            </a:prstGeom>
            <a:solidFill>
              <a:srgbClr val="858585"/>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3</a:t>
              </a:r>
              <a:endParaRPr lang="en-US" sz="1200" b="1" dirty="0">
                <a:solidFill>
                  <a:schemeClr val="tx1"/>
                </a:solidFill>
              </a:endParaRPr>
            </a:p>
          </p:txBody>
        </p:sp>
      </p:grpSp>
      <p:grpSp>
        <p:nvGrpSpPr>
          <p:cNvPr id="25" name="Group 24"/>
          <p:cNvGrpSpPr/>
          <p:nvPr/>
        </p:nvGrpSpPr>
        <p:grpSpPr>
          <a:xfrm>
            <a:off x="4131175" y="5200727"/>
            <a:ext cx="1708752" cy="1143420"/>
            <a:chOff x="3567461" y="2036712"/>
            <a:chExt cx="3398654" cy="1143420"/>
          </a:xfrm>
        </p:grpSpPr>
        <p:sp>
          <p:nvSpPr>
            <p:cNvPr id="26" name="Pentagon 112"/>
            <p:cNvSpPr/>
            <p:nvPr>
              <p:custDataLst>
                <p:tags r:id="rId9"/>
              </p:custDataLst>
            </p:nvPr>
          </p:nvSpPr>
          <p:spPr bwMode="auto">
            <a:xfrm>
              <a:off x="3803709" y="2036712"/>
              <a:ext cx="1502413" cy="673497"/>
            </a:xfrm>
            <a:prstGeom prst="homePlate">
              <a:avLst/>
            </a:prstGeom>
            <a:solidFill>
              <a:srgbClr val="858585"/>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333333"/>
                  </a:solidFill>
                  <a:latin typeface="Georgia"/>
                </a:rPr>
                <a:t>1</a:t>
              </a:r>
            </a:p>
          </p:txBody>
        </p:sp>
        <p:sp>
          <p:nvSpPr>
            <p:cNvPr id="35" name="TextBox 110"/>
            <p:cNvSpPr txBox="1"/>
            <p:nvPr/>
          </p:nvSpPr>
          <p:spPr>
            <a:xfrm>
              <a:off x="3567461" y="2724706"/>
              <a:ext cx="3398654" cy="455426"/>
            </a:xfrm>
            <a:prstGeom prst="rect">
              <a:avLst/>
            </a:prstGeom>
            <a:noFill/>
          </p:spPr>
          <p:txBody>
            <a:bodyPr wrap="square" rtlCol="0">
              <a:noAutofit/>
            </a:bodyPr>
            <a:lstStyle/>
            <a:p>
              <a:pPr lvl="0"/>
              <a:r>
                <a:rPr lang="en-CA" sz="1100" dirty="0"/>
                <a:t>Continuously revisit the value definition </a:t>
              </a:r>
            </a:p>
          </p:txBody>
        </p:sp>
      </p:grpSp>
      <p:grpSp>
        <p:nvGrpSpPr>
          <p:cNvPr id="36" name="Group 35"/>
          <p:cNvGrpSpPr/>
          <p:nvPr/>
        </p:nvGrpSpPr>
        <p:grpSpPr>
          <a:xfrm>
            <a:off x="4131175" y="3522473"/>
            <a:ext cx="4745042" cy="1286899"/>
            <a:chOff x="992918" y="2037970"/>
            <a:chExt cx="9437744" cy="1286899"/>
          </a:xfrm>
        </p:grpSpPr>
        <p:cxnSp>
          <p:nvCxnSpPr>
            <p:cNvPr id="37" name="Straight Connector 111"/>
            <p:cNvCxnSpPr/>
            <p:nvPr>
              <p:custDataLst>
                <p:tags r:id="rId5"/>
              </p:custDataLst>
            </p:nvPr>
          </p:nvCxnSpPr>
          <p:spPr>
            <a:xfrm flipH="1" flipV="1">
              <a:off x="1330042" y="2364063"/>
              <a:ext cx="6918336" cy="10956"/>
            </a:xfrm>
            <a:prstGeom prst="line">
              <a:avLst/>
            </a:prstGeom>
            <a:ln w="41275" cap="rnd">
              <a:solidFill>
                <a:schemeClr val="tx2">
                  <a:lumMod val="6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992918" y="2037970"/>
              <a:ext cx="9437744" cy="1286899"/>
              <a:chOff x="992918" y="2037970"/>
              <a:chExt cx="9437744" cy="1286899"/>
            </a:xfrm>
          </p:grpSpPr>
          <p:grpSp>
            <p:nvGrpSpPr>
              <p:cNvPr id="39" name="Group 38"/>
              <p:cNvGrpSpPr/>
              <p:nvPr/>
            </p:nvGrpSpPr>
            <p:grpSpPr>
              <a:xfrm>
                <a:off x="4554641" y="2037970"/>
                <a:ext cx="2855752" cy="1286899"/>
                <a:chOff x="4162815" y="2037970"/>
                <a:chExt cx="2855752" cy="1286899"/>
              </a:xfrm>
            </p:grpSpPr>
            <p:sp>
              <p:nvSpPr>
                <p:cNvPr id="46" name="Pentagon 113"/>
                <p:cNvSpPr/>
                <p:nvPr>
                  <p:custDataLst>
                    <p:tags r:id="rId8"/>
                  </p:custDataLst>
                </p:nvPr>
              </p:nvSpPr>
              <p:spPr bwMode="auto">
                <a:xfrm>
                  <a:off x="4349353" y="2037970"/>
                  <a:ext cx="1502414" cy="673497"/>
                </a:xfrm>
                <a:prstGeom prst="homePlate">
                  <a:avLst/>
                </a:prstGeom>
                <a:solidFill>
                  <a:srgbClr val="96B8D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Georgia"/>
                    </a:rPr>
                    <a:t>2</a:t>
                  </a:r>
                </a:p>
              </p:txBody>
            </p:sp>
            <p:sp>
              <p:nvSpPr>
                <p:cNvPr id="47" name="TextBox 104"/>
                <p:cNvSpPr txBox="1"/>
                <p:nvPr/>
              </p:nvSpPr>
              <p:spPr>
                <a:xfrm>
                  <a:off x="4162815" y="2724705"/>
                  <a:ext cx="2855752" cy="600164"/>
                </a:xfrm>
                <a:prstGeom prst="rect">
                  <a:avLst/>
                </a:prstGeom>
                <a:noFill/>
              </p:spPr>
              <p:txBody>
                <a:bodyPr wrap="square" rtlCol="0">
                  <a:spAutoFit/>
                </a:bodyPr>
                <a:lstStyle/>
                <a:p>
                  <a:pPr lvl="0"/>
                  <a:r>
                    <a:rPr lang="en-CA" sz="1100" dirty="0"/>
                    <a:t>Present the changes to stakeholders</a:t>
                  </a:r>
                </a:p>
              </p:txBody>
            </p:sp>
          </p:grpSp>
          <p:grpSp>
            <p:nvGrpSpPr>
              <p:cNvPr id="40" name="Group 39"/>
              <p:cNvGrpSpPr/>
              <p:nvPr/>
            </p:nvGrpSpPr>
            <p:grpSpPr>
              <a:xfrm>
                <a:off x="992918" y="2037970"/>
                <a:ext cx="3107038" cy="1142162"/>
                <a:chOff x="992918" y="2037970"/>
                <a:chExt cx="3107038" cy="1142162"/>
              </a:xfrm>
            </p:grpSpPr>
            <p:sp>
              <p:nvSpPr>
                <p:cNvPr id="44" name="Pentagon 112"/>
                <p:cNvSpPr/>
                <p:nvPr>
                  <p:custDataLst>
                    <p:tags r:id="rId7"/>
                  </p:custDataLst>
                </p:nvPr>
              </p:nvSpPr>
              <p:spPr bwMode="auto">
                <a:xfrm>
                  <a:off x="1179454" y="2037970"/>
                  <a:ext cx="1502413" cy="673497"/>
                </a:xfrm>
                <a:prstGeom prst="homePlate">
                  <a:avLst/>
                </a:prstGeom>
                <a:solidFill>
                  <a:srgbClr val="96B8D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Georgia"/>
                    </a:rPr>
                    <a:t>1</a:t>
                  </a:r>
                </a:p>
              </p:txBody>
            </p:sp>
            <p:sp>
              <p:nvSpPr>
                <p:cNvPr id="45" name="TextBox 110"/>
                <p:cNvSpPr txBox="1"/>
                <p:nvPr/>
              </p:nvSpPr>
              <p:spPr>
                <a:xfrm>
                  <a:off x="992918" y="2724706"/>
                  <a:ext cx="3107038" cy="455426"/>
                </a:xfrm>
                <a:prstGeom prst="rect">
                  <a:avLst/>
                </a:prstGeom>
                <a:noFill/>
              </p:spPr>
              <p:txBody>
                <a:bodyPr wrap="square" rtlCol="0">
                  <a:noAutofit/>
                </a:bodyPr>
                <a:lstStyle/>
                <a:p>
                  <a:pPr lvl="0"/>
                  <a:r>
                    <a:rPr lang="en-CA" sz="1100" dirty="0"/>
                    <a:t>Adjust your governing process documentation</a:t>
                  </a:r>
                </a:p>
              </p:txBody>
            </p:sp>
          </p:grpSp>
          <p:grpSp>
            <p:nvGrpSpPr>
              <p:cNvPr id="41" name="Group 40"/>
              <p:cNvGrpSpPr/>
              <p:nvPr/>
            </p:nvGrpSpPr>
            <p:grpSpPr>
              <a:xfrm>
                <a:off x="7574910" y="2037970"/>
                <a:ext cx="2855752" cy="1286899"/>
                <a:chOff x="7574910" y="2037970"/>
                <a:chExt cx="2855752" cy="1286899"/>
              </a:xfrm>
            </p:grpSpPr>
            <p:sp>
              <p:nvSpPr>
                <p:cNvPr id="42" name="Pentagon 113"/>
                <p:cNvSpPr/>
                <p:nvPr>
                  <p:custDataLst>
                    <p:tags r:id="rId6"/>
                  </p:custDataLst>
                </p:nvPr>
              </p:nvSpPr>
              <p:spPr bwMode="auto">
                <a:xfrm>
                  <a:off x="7738131" y="2037970"/>
                  <a:ext cx="1502414" cy="673497"/>
                </a:xfrm>
                <a:prstGeom prst="homePlate">
                  <a:avLst/>
                </a:prstGeom>
                <a:solidFill>
                  <a:srgbClr val="96B8D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Georgia"/>
                    </a:rPr>
                    <a:t>3</a:t>
                  </a:r>
                </a:p>
              </p:txBody>
            </p:sp>
            <p:sp>
              <p:nvSpPr>
                <p:cNvPr id="43" name="TextBox 104"/>
                <p:cNvSpPr txBox="1"/>
                <p:nvPr/>
              </p:nvSpPr>
              <p:spPr>
                <a:xfrm>
                  <a:off x="7574910" y="2724705"/>
                  <a:ext cx="2855752" cy="600164"/>
                </a:xfrm>
                <a:prstGeom prst="rect">
                  <a:avLst/>
                </a:prstGeom>
                <a:noFill/>
              </p:spPr>
              <p:txBody>
                <a:bodyPr wrap="square" rtlCol="0">
                  <a:spAutoFit/>
                </a:bodyPr>
                <a:lstStyle/>
                <a:p>
                  <a:pPr lvl="0"/>
                  <a:r>
                    <a:rPr lang="en-CA" sz="1100" dirty="0"/>
                    <a:t>Implement changes to the governance process</a:t>
                  </a:r>
                </a:p>
              </p:txBody>
            </p:sp>
          </p:grpSp>
        </p:grpSp>
      </p:grpSp>
      <p:grpSp>
        <p:nvGrpSpPr>
          <p:cNvPr id="48" name="Group 47"/>
          <p:cNvGrpSpPr/>
          <p:nvPr/>
        </p:nvGrpSpPr>
        <p:grpSpPr>
          <a:xfrm>
            <a:off x="4165449" y="1857834"/>
            <a:ext cx="4824170" cy="1142162"/>
            <a:chOff x="992916" y="2037970"/>
            <a:chExt cx="9595127" cy="1142162"/>
          </a:xfrm>
        </p:grpSpPr>
        <p:cxnSp>
          <p:nvCxnSpPr>
            <p:cNvPr id="49" name="Straight Connector 111"/>
            <p:cNvCxnSpPr/>
            <p:nvPr>
              <p:custDataLst>
                <p:tags r:id="rId1"/>
              </p:custDataLst>
            </p:nvPr>
          </p:nvCxnSpPr>
          <p:spPr>
            <a:xfrm flipH="1" flipV="1">
              <a:off x="1330040" y="2364063"/>
              <a:ext cx="6231345" cy="9868"/>
            </a:xfrm>
            <a:prstGeom prst="line">
              <a:avLst/>
            </a:prstGeom>
            <a:ln w="41275" cap="rnd">
              <a:solidFill>
                <a:schemeClr val="tx2">
                  <a:lumMod val="6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50" name="Group 49"/>
            <p:cNvGrpSpPr/>
            <p:nvPr/>
          </p:nvGrpSpPr>
          <p:grpSpPr>
            <a:xfrm>
              <a:off x="992916" y="2037970"/>
              <a:ext cx="9595127" cy="1142162"/>
              <a:chOff x="992916" y="2037970"/>
              <a:chExt cx="9595127" cy="1142162"/>
            </a:xfrm>
          </p:grpSpPr>
          <p:grpSp>
            <p:nvGrpSpPr>
              <p:cNvPr id="51" name="Group 50"/>
              <p:cNvGrpSpPr/>
              <p:nvPr/>
            </p:nvGrpSpPr>
            <p:grpSpPr>
              <a:xfrm>
                <a:off x="4486467" y="2037970"/>
                <a:ext cx="3565337" cy="1117622"/>
                <a:chOff x="4094641" y="2037970"/>
                <a:chExt cx="3565337" cy="1117622"/>
              </a:xfrm>
            </p:grpSpPr>
            <p:sp>
              <p:nvSpPr>
                <p:cNvPr id="58" name="Pentagon 113"/>
                <p:cNvSpPr/>
                <p:nvPr>
                  <p:custDataLst>
                    <p:tags r:id="rId4"/>
                  </p:custDataLst>
                </p:nvPr>
              </p:nvSpPr>
              <p:spPr bwMode="auto">
                <a:xfrm>
                  <a:off x="4281180" y="2037970"/>
                  <a:ext cx="1502414" cy="673497"/>
                </a:xfrm>
                <a:prstGeom prst="homePlate">
                  <a:avLst/>
                </a:prstGeom>
                <a:solidFill>
                  <a:srgbClr val="B0C534"/>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333333"/>
                      </a:solidFill>
                      <a:latin typeface="Georgia"/>
                    </a:rPr>
                    <a:t>2</a:t>
                  </a:r>
                </a:p>
              </p:txBody>
            </p:sp>
            <p:sp>
              <p:nvSpPr>
                <p:cNvPr id="59" name="TextBox 104"/>
                <p:cNvSpPr txBox="1"/>
                <p:nvPr/>
              </p:nvSpPr>
              <p:spPr>
                <a:xfrm>
                  <a:off x="4094641" y="2724705"/>
                  <a:ext cx="3565337" cy="430887"/>
                </a:xfrm>
                <a:prstGeom prst="rect">
                  <a:avLst/>
                </a:prstGeom>
                <a:noFill/>
              </p:spPr>
              <p:txBody>
                <a:bodyPr wrap="square" rtlCol="0">
                  <a:spAutoFit/>
                </a:bodyPr>
                <a:lstStyle/>
                <a:p>
                  <a:r>
                    <a:rPr lang="en-CA" sz="1100" dirty="0"/>
                    <a:t>Devise the business value statement</a:t>
                  </a:r>
                  <a:endParaRPr lang="en-CA" sz="1100" dirty="0">
                    <a:solidFill>
                      <a:srgbClr val="333333"/>
                    </a:solidFill>
                  </a:endParaRPr>
                </a:p>
              </p:txBody>
            </p:sp>
          </p:grpSp>
          <p:grpSp>
            <p:nvGrpSpPr>
              <p:cNvPr id="52" name="Group 51"/>
              <p:cNvGrpSpPr/>
              <p:nvPr/>
            </p:nvGrpSpPr>
            <p:grpSpPr>
              <a:xfrm>
                <a:off x="992916" y="2037970"/>
                <a:ext cx="3680092" cy="1142162"/>
                <a:chOff x="992916" y="2037970"/>
                <a:chExt cx="3680092" cy="1142162"/>
              </a:xfrm>
            </p:grpSpPr>
            <p:sp>
              <p:nvSpPr>
                <p:cNvPr id="56" name="Pentagon 112"/>
                <p:cNvSpPr/>
                <p:nvPr>
                  <p:custDataLst>
                    <p:tags r:id="rId3"/>
                  </p:custDataLst>
                </p:nvPr>
              </p:nvSpPr>
              <p:spPr bwMode="auto">
                <a:xfrm>
                  <a:off x="1179454" y="2037970"/>
                  <a:ext cx="1502413" cy="673497"/>
                </a:xfrm>
                <a:prstGeom prst="homePlate">
                  <a:avLst/>
                </a:prstGeom>
                <a:solidFill>
                  <a:srgbClr val="B0C534"/>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333333"/>
                      </a:solidFill>
                      <a:latin typeface="Georgia"/>
                    </a:rPr>
                    <a:t>1</a:t>
                  </a:r>
                </a:p>
              </p:txBody>
            </p:sp>
            <p:sp>
              <p:nvSpPr>
                <p:cNvPr id="57" name="TextBox 110"/>
                <p:cNvSpPr txBox="1"/>
                <p:nvPr/>
              </p:nvSpPr>
              <p:spPr>
                <a:xfrm>
                  <a:off x="992916" y="2724706"/>
                  <a:ext cx="3680092" cy="455426"/>
                </a:xfrm>
                <a:prstGeom prst="rect">
                  <a:avLst/>
                </a:prstGeom>
                <a:noFill/>
              </p:spPr>
              <p:txBody>
                <a:bodyPr wrap="square" rtlCol="0">
                  <a:noAutofit/>
                </a:bodyPr>
                <a:lstStyle/>
                <a:p>
                  <a:pPr lvl="0"/>
                  <a:r>
                    <a:rPr lang="en-CA" sz="1100" dirty="0"/>
                    <a:t>Identify governance bodies and business value</a:t>
                  </a:r>
                </a:p>
              </p:txBody>
            </p:sp>
          </p:grpSp>
          <p:grpSp>
            <p:nvGrpSpPr>
              <p:cNvPr id="53" name="Group 52"/>
              <p:cNvGrpSpPr/>
              <p:nvPr/>
            </p:nvGrpSpPr>
            <p:grpSpPr>
              <a:xfrm>
                <a:off x="7485237" y="2037970"/>
                <a:ext cx="3102806" cy="1117622"/>
                <a:chOff x="7485237" y="2037970"/>
                <a:chExt cx="3102806" cy="1117622"/>
              </a:xfrm>
            </p:grpSpPr>
            <p:sp>
              <p:nvSpPr>
                <p:cNvPr id="54" name="Pentagon 113"/>
                <p:cNvSpPr/>
                <p:nvPr>
                  <p:custDataLst>
                    <p:tags r:id="rId2"/>
                  </p:custDataLst>
                </p:nvPr>
              </p:nvSpPr>
              <p:spPr bwMode="auto">
                <a:xfrm>
                  <a:off x="7648460" y="2037970"/>
                  <a:ext cx="1502414" cy="673497"/>
                </a:xfrm>
                <a:prstGeom prst="homePlate">
                  <a:avLst/>
                </a:prstGeom>
                <a:solidFill>
                  <a:srgbClr val="B0C534"/>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333333"/>
                      </a:solidFill>
                      <a:latin typeface="Georgia"/>
                    </a:rPr>
                    <a:t>3</a:t>
                  </a:r>
                </a:p>
              </p:txBody>
            </p:sp>
            <p:sp>
              <p:nvSpPr>
                <p:cNvPr id="55" name="TextBox 104"/>
                <p:cNvSpPr txBox="1"/>
                <p:nvPr/>
              </p:nvSpPr>
              <p:spPr>
                <a:xfrm>
                  <a:off x="7485237" y="2724705"/>
                  <a:ext cx="3102806" cy="430887"/>
                </a:xfrm>
                <a:prstGeom prst="rect">
                  <a:avLst/>
                </a:prstGeom>
                <a:noFill/>
              </p:spPr>
              <p:txBody>
                <a:bodyPr wrap="square" rtlCol="0">
                  <a:spAutoFit/>
                </a:bodyPr>
                <a:lstStyle/>
                <a:p>
                  <a:r>
                    <a:rPr lang="en-CA" sz="1100" dirty="0"/>
                    <a:t>Confirm the business value statement</a:t>
                  </a:r>
                  <a:endParaRPr lang="en-CA" sz="1100" dirty="0">
                    <a:solidFill>
                      <a:srgbClr val="333333"/>
                    </a:solidFill>
                  </a:endParaRPr>
                </a:p>
              </p:txBody>
            </p:sp>
          </p:grpSp>
        </p:grpSp>
      </p:grpSp>
    </p:spTree>
    <p:extLst>
      <p:ext uri="{BB962C8B-B14F-4D97-AF65-F5344CB8AC3E}">
        <p14:creationId xmlns:p14="http://schemas.microsoft.com/office/powerpoint/2010/main" val="2504566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p:nvPr/>
        </p:nvSpPr>
        <p:spPr>
          <a:xfrm>
            <a:off x="-1" y="1884974"/>
            <a:ext cx="514997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a:t>A healthcare organization uses benefits realization to direct IT spending</a:t>
            </a:r>
            <a:endParaRPr lang="en-CA" sz="2400" dirty="0">
              <a:latin typeface="+mj-lt"/>
            </a:endParaRPr>
          </a:p>
        </p:txBody>
      </p:sp>
      <p:sp>
        <p:nvSpPr>
          <p:cNvPr id="4" name="TextBox 3"/>
          <p:cNvSpPr txBox="1"/>
          <p:nvPr/>
        </p:nvSpPr>
        <p:spPr>
          <a:xfrm>
            <a:off x="227373" y="2016272"/>
            <a:ext cx="4766046" cy="4580741"/>
          </a:xfrm>
          <a:prstGeom prst="rect">
            <a:avLst/>
          </a:prstGeom>
        </p:spPr>
        <p:txBody>
          <a:bodyPr wrap="square" rtlCol="0">
            <a:spAutoFit/>
          </a:bodyPr>
          <a:lstStyle/>
          <a:p>
            <a:pPr>
              <a:spcAft>
                <a:spcPts val="600"/>
              </a:spcAft>
            </a:pPr>
            <a:r>
              <a:rPr lang="en-CA" sz="1200" b="1" dirty="0">
                <a:solidFill>
                  <a:schemeClr val="bg1"/>
                </a:solidFill>
              </a:rPr>
              <a:t>Situation</a:t>
            </a:r>
          </a:p>
          <a:p>
            <a:pPr>
              <a:spcAft>
                <a:spcPts val="600"/>
              </a:spcAft>
            </a:pPr>
            <a:r>
              <a:rPr lang="en-CA" sz="1200" dirty="0">
                <a:solidFill>
                  <a:schemeClr val="bg1"/>
                </a:solidFill>
              </a:rPr>
              <a:t>A change in the government’s healthcare mandate necessitated an adjustment to the goals and purpose of a related healthcare organization.  </a:t>
            </a:r>
          </a:p>
          <a:p>
            <a:pPr>
              <a:spcBef>
                <a:spcPts val="1000"/>
              </a:spcBef>
              <a:spcAft>
                <a:spcPts val="600"/>
              </a:spcAft>
            </a:pPr>
            <a:r>
              <a:rPr lang="en-CA" sz="1200" b="1" dirty="0">
                <a:solidFill>
                  <a:schemeClr val="bg1"/>
                </a:solidFill>
              </a:rPr>
              <a:t>Complication</a:t>
            </a:r>
          </a:p>
          <a:p>
            <a:pPr>
              <a:spcAft>
                <a:spcPts val="600"/>
              </a:spcAft>
            </a:pPr>
            <a:r>
              <a:rPr lang="en-CA" sz="1200" dirty="0">
                <a:solidFill>
                  <a:schemeClr val="bg1"/>
                </a:solidFill>
              </a:rPr>
              <a:t>The organization had a list of active and planned initiatives that were no longer aligned with the purpose and direction required by the new mandate.</a:t>
            </a:r>
          </a:p>
          <a:p>
            <a:pPr>
              <a:spcAft>
                <a:spcPts val="600"/>
              </a:spcAft>
            </a:pPr>
            <a:r>
              <a:rPr lang="en-CA" sz="1200" dirty="0">
                <a:solidFill>
                  <a:schemeClr val="bg1"/>
                </a:solidFill>
              </a:rPr>
              <a:t>In addition, the current governing bodies used a prioritization matrix that was based on a perspective of value that was no longer correct, and a set of risk factors that had changed for the organization.</a:t>
            </a:r>
          </a:p>
          <a:p>
            <a:pPr>
              <a:spcAft>
                <a:spcPts val="600"/>
              </a:spcAft>
            </a:pPr>
            <a:r>
              <a:rPr lang="en-CA" sz="1200" dirty="0">
                <a:solidFill>
                  <a:schemeClr val="bg1"/>
                </a:solidFill>
              </a:rPr>
              <a:t>With a new budget cycle coming up, decisions about which activities to approve for the fiscal year would have to be made quickly.</a:t>
            </a:r>
          </a:p>
          <a:p>
            <a:pPr>
              <a:spcBef>
                <a:spcPts val="1000"/>
              </a:spcBef>
              <a:spcAft>
                <a:spcPts val="600"/>
              </a:spcAft>
            </a:pPr>
            <a:r>
              <a:rPr lang="en-CA" sz="1200" b="1" dirty="0">
                <a:solidFill>
                  <a:schemeClr val="bg1"/>
                </a:solidFill>
              </a:rPr>
              <a:t>Approach</a:t>
            </a:r>
          </a:p>
          <a:p>
            <a:pPr>
              <a:spcAft>
                <a:spcPts val="600"/>
              </a:spcAft>
            </a:pPr>
            <a:r>
              <a:rPr lang="en-CA" sz="1200" dirty="0">
                <a:solidFill>
                  <a:schemeClr val="bg1"/>
                </a:solidFill>
              </a:rPr>
              <a:t>A review of the prioritization matrix and associated value drivers was initiated by the Enterprise Architecture team and all members of the governance review board were provided with a detailed outline of the new organizational mandate and purpose.</a:t>
            </a:r>
          </a:p>
        </p:txBody>
      </p:sp>
      <p:sp>
        <p:nvSpPr>
          <p:cNvPr id="5" name="TextBox 4"/>
          <p:cNvSpPr txBox="1"/>
          <p:nvPr/>
        </p:nvSpPr>
        <p:spPr>
          <a:xfrm>
            <a:off x="5279912" y="2016272"/>
            <a:ext cx="3734146" cy="4985980"/>
          </a:xfrm>
          <a:prstGeom prst="rect">
            <a:avLst/>
          </a:prstGeom>
        </p:spPr>
        <p:txBody>
          <a:bodyPr wrap="square" rtlCol="0">
            <a:spAutoFit/>
          </a:bodyPr>
          <a:lstStyle/>
          <a:p>
            <a:pPr>
              <a:spcBef>
                <a:spcPts val="600"/>
              </a:spcBef>
              <a:spcAft>
                <a:spcPts val="600"/>
              </a:spcAft>
            </a:pPr>
            <a:r>
              <a:rPr lang="en-CA" sz="1200" b="1" dirty="0">
                <a:solidFill>
                  <a:srgbClr val="B0C534"/>
                </a:solidFill>
              </a:rPr>
              <a:t>Results </a:t>
            </a:r>
          </a:p>
          <a:p>
            <a:pPr>
              <a:spcAft>
                <a:spcPts val="600"/>
              </a:spcAft>
            </a:pPr>
            <a:r>
              <a:rPr lang="en-CA" sz="1200" dirty="0"/>
              <a:t>All members came back with revised value drivers related to their areas of expertise, based on the current intake documentation and organizational needs, which were discussed and debated until a new context and matrix was established and approved. This was communicated throughout the organization as well as a drive to revise associated documentation. </a:t>
            </a:r>
          </a:p>
          <a:p>
            <a:pPr>
              <a:spcAft>
                <a:spcPts val="600"/>
              </a:spcAft>
            </a:pPr>
            <a:r>
              <a:rPr lang="en-CA" sz="1200" dirty="0"/>
              <a:t>The revised process was formally approved at the next governance meeting and confirmed in the executive management committee. </a:t>
            </a:r>
          </a:p>
          <a:p>
            <a:pPr>
              <a:spcAft>
                <a:spcPts val="600"/>
              </a:spcAft>
            </a:pPr>
            <a:r>
              <a:rPr lang="en-CA" sz="1200" dirty="0"/>
              <a:t>The new process was used in the reprioritization of initiatives and active projects, leading to the </a:t>
            </a:r>
            <a:r>
              <a:rPr lang="en-CA" sz="1600" b="1" dirty="0">
                <a:solidFill>
                  <a:srgbClr val="B0C534"/>
                </a:solidFill>
              </a:rPr>
              <a:t>cancellation and deferral of 20%</a:t>
            </a:r>
            <a:r>
              <a:rPr lang="en-CA" sz="1400" dirty="0">
                <a:solidFill>
                  <a:srgbClr val="B0C534"/>
                </a:solidFill>
              </a:rPr>
              <a:t> </a:t>
            </a:r>
            <a:r>
              <a:rPr lang="en-CA" sz="1200" dirty="0"/>
              <a:t>of active and planned projects, </a:t>
            </a:r>
            <a:r>
              <a:rPr lang="en-CA" sz="1600" b="1" dirty="0">
                <a:solidFill>
                  <a:srgbClr val="B0C534"/>
                </a:solidFill>
              </a:rPr>
              <a:t>recovering $35M of planned IT spend,</a:t>
            </a:r>
            <a:r>
              <a:rPr lang="en-CA" sz="1200" dirty="0">
                <a:solidFill>
                  <a:srgbClr val="B0C534"/>
                </a:solidFill>
              </a:rPr>
              <a:t> </a:t>
            </a:r>
            <a:r>
              <a:rPr lang="en-CA" sz="1200" dirty="0"/>
              <a:t>which was allocated to more important initiatives tied to the organization’s new mandate.</a:t>
            </a:r>
          </a:p>
          <a:p>
            <a:pPr>
              <a:spcAft>
                <a:spcPts val="600"/>
              </a:spcAft>
            </a:pPr>
            <a:endParaRPr lang="en-CA" sz="1200" dirty="0"/>
          </a:p>
          <a:p>
            <a:pPr>
              <a:spcAft>
                <a:spcPts val="600"/>
              </a:spcAft>
            </a:pPr>
            <a:endParaRPr lang="en-CA" sz="1200" dirty="0"/>
          </a:p>
          <a:p>
            <a:pPr>
              <a:spcAft>
                <a:spcPts val="600"/>
              </a:spcAft>
            </a:pPr>
            <a:endParaRPr lang="en-CA" sz="1200" dirty="0"/>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a:t>CASE STUDY</a:t>
              </a:r>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a:solidFill>
                    <a:schemeClr val="bg1"/>
                  </a:solidFill>
                </a:rPr>
                <a:t>Industry</a:t>
              </a:r>
            </a:p>
            <a:p>
              <a:pPr algn="r">
                <a:lnSpc>
                  <a:spcPct val="150000"/>
                </a:lnSpc>
              </a:pPr>
              <a:r>
                <a:rPr lang="en-CA" sz="1200" b="1" dirty="0">
                  <a:solidFill>
                    <a:schemeClr val="bg1"/>
                  </a:solidFill>
                </a:rPr>
                <a:t>Source</a:t>
              </a: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a:t>Healthcare</a:t>
              </a:r>
            </a:p>
            <a:p>
              <a:r>
                <a:rPr lang="en-CA" b="0" i="1" dirty="0"/>
                <a:t>Anonymous</a:t>
              </a:r>
            </a:p>
          </p:txBody>
        </p:sp>
      </p:grpSp>
    </p:spTree>
    <p:extLst>
      <p:ext uri="{BB962C8B-B14F-4D97-AF65-F5344CB8AC3E}">
        <p14:creationId xmlns:p14="http://schemas.microsoft.com/office/powerpoint/2010/main" val="867703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49479"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6" name="Rounded Rectangle 45"/>
          <p:cNvSpPr/>
          <p:nvPr/>
        </p:nvSpPr>
        <p:spPr>
          <a:xfrm>
            <a:off x="361346"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11401" y="2920539"/>
            <a:ext cx="7769458"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44182"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34987"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67160"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69850"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68616"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3" name="Title 2"/>
          <p:cNvSpPr>
            <a:spLocks noGrp="1"/>
          </p:cNvSpPr>
          <p:nvPr>
            <p:ph type="title"/>
          </p:nvPr>
        </p:nvSpPr>
        <p:spPr>
          <a:xfrm>
            <a:off x="257175" y="255588"/>
            <a:ext cx="8554316" cy="877887"/>
          </a:xfrm>
        </p:spPr>
        <p:txBody>
          <a:bodyPr/>
          <a:lstStyle/>
          <a:p>
            <a:pPr lvl="0">
              <a:lnSpc>
                <a:spcPts val="2600"/>
              </a:lnSpc>
              <a:defRPr/>
            </a:pPr>
            <a:r>
              <a:rPr lang="en-CA" dirty="0"/>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70404988"/>
              </p:ext>
            </p:extLst>
          </p:nvPr>
        </p:nvGraphicFramePr>
        <p:xfrm>
          <a:off x="86984" y="1589010"/>
          <a:ext cx="8799876" cy="4867565"/>
        </p:xfrm>
        <a:graphic>
          <a:graphicData uri="http://schemas.openxmlformats.org/drawingml/2006/table">
            <a:tbl>
              <a:tblPr firstRow="1" bandRow="1">
                <a:tableStyleId>{5C22544A-7EE6-4342-B048-85BDC9FD1C3A}</a:tableStyleId>
              </a:tblPr>
              <a:tblGrid>
                <a:gridCol w="1191600">
                  <a:extLst>
                    <a:ext uri="{9D8B030D-6E8A-4147-A177-3AD203B41FA5}">
                      <a16:colId xmlns:a16="http://schemas.microsoft.com/office/drawing/2014/main" val="20000"/>
                    </a:ext>
                  </a:extLst>
                </a:gridCol>
                <a:gridCol w="2536092">
                  <a:extLst>
                    <a:ext uri="{9D8B030D-6E8A-4147-A177-3AD203B41FA5}">
                      <a16:colId xmlns:a16="http://schemas.microsoft.com/office/drawing/2014/main" val="20001"/>
                    </a:ext>
                  </a:extLst>
                </a:gridCol>
                <a:gridCol w="2536092">
                  <a:extLst>
                    <a:ext uri="{9D8B030D-6E8A-4147-A177-3AD203B41FA5}">
                      <a16:colId xmlns:a16="http://schemas.microsoft.com/office/drawing/2014/main" val="20002"/>
                    </a:ext>
                  </a:extLst>
                </a:gridCol>
                <a:gridCol w="2536092">
                  <a:extLst>
                    <a:ext uri="{9D8B030D-6E8A-4147-A177-3AD203B41FA5}">
                      <a16:colId xmlns:a16="http://schemas.microsoft.com/office/drawing/2014/main" val="20003"/>
                    </a:ext>
                  </a:extLst>
                </a:gridCol>
              </a:tblGrid>
              <a:tr h="1632242">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a:solidFill>
                            <a:schemeClr val="tx1"/>
                          </a:solidFill>
                        </a:rPr>
                        <a:t>1.1 Identify governance bodies and business value</a:t>
                      </a:r>
                    </a:p>
                    <a:p>
                      <a:pPr>
                        <a:spcAft>
                          <a:spcPts val="600"/>
                        </a:spcAft>
                      </a:pPr>
                      <a:r>
                        <a:rPr lang="en-CA" sz="1000" dirty="0">
                          <a:solidFill>
                            <a:schemeClr val="tx1"/>
                          </a:solidFill>
                        </a:rPr>
                        <a:t>1.2 Devise the business value statement</a:t>
                      </a:r>
                    </a:p>
                    <a:p>
                      <a:pPr>
                        <a:spcAft>
                          <a:spcPts val="600"/>
                        </a:spcAft>
                      </a:pPr>
                      <a:r>
                        <a:rPr lang="en-CA" sz="1000" dirty="0">
                          <a:solidFill>
                            <a:schemeClr val="tx1"/>
                          </a:solidFill>
                        </a:rPr>
                        <a:t>1.3 Confirm the business value statement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2.1 Adjust your governing process documentation</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2.2 Present the changes to stakeholders</a:t>
                      </a:r>
                    </a:p>
                    <a:p>
                      <a:pPr marL="0" indent="0">
                        <a:spcAft>
                          <a:spcPts val="600"/>
                        </a:spcAft>
                        <a:buSzPct val="175000"/>
                        <a:buNone/>
                      </a:pPr>
                      <a:r>
                        <a:rPr lang="en-CA" sz="1000" b="1" dirty="0">
                          <a:solidFill>
                            <a:schemeClr val="tx1"/>
                          </a:solidFill>
                        </a:rPr>
                        <a:t>2.3</a:t>
                      </a:r>
                      <a:r>
                        <a:rPr lang="en-CA" sz="1000" b="1" baseline="0" dirty="0">
                          <a:solidFill>
                            <a:schemeClr val="tx1"/>
                          </a:solidFill>
                        </a:rPr>
                        <a:t> Implement changes to the governance process</a:t>
                      </a:r>
                    </a:p>
                    <a:p>
                      <a:pPr marL="0" indent="0">
                        <a:spcAft>
                          <a:spcPts val="600"/>
                        </a:spcAft>
                        <a:buSzPct val="175000"/>
                        <a:buNone/>
                      </a:pPr>
                      <a:endParaRPr lang="en-CA" sz="1000" b="1"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a:solidFill>
                            <a:schemeClr val="tx1"/>
                          </a:solidFill>
                        </a:rPr>
                        <a:t>3.1 Continuously revisit the value definition </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329483">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CA" sz="1000" b="0" dirty="0">
                          <a:cs typeface="Open Sans"/>
                        </a:rPr>
                        <a:t>Identify key stakeholders and business value statement </a:t>
                      </a:r>
                    </a:p>
                    <a:p>
                      <a:pPr marL="228600" indent="-228600">
                        <a:spcAft>
                          <a:spcPts val="600"/>
                        </a:spcAft>
                        <a:buSzPct val="150000"/>
                        <a:buBlip>
                          <a:blip r:embed="rId3"/>
                        </a:buBlip>
                      </a:pPr>
                      <a:r>
                        <a:rPr lang="en-CA" sz="1000" b="0" dirty="0">
                          <a:cs typeface="Open Sans"/>
                        </a:rPr>
                        <a:t>Devise a business value statement</a:t>
                      </a:r>
                    </a:p>
                    <a:p>
                      <a:pPr marL="228600" indent="-228600">
                        <a:spcAft>
                          <a:spcPts val="600"/>
                        </a:spcAft>
                        <a:buSzPct val="150000"/>
                        <a:buBlip>
                          <a:blip r:embed="rId3"/>
                        </a:buBlip>
                      </a:pPr>
                      <a:r>
                        <a:rPr lang="en-CA" sz="1000" b="0" dirty="0">
                          <a:latin typeface="Arial" pitchFamily="34" charset="0"/>
                          <a:cs typeface="Arial" pitchFamily="34" charset="0"/>
                        </a:rPr>
                        <a:t>Establish stakeholder understanding of business value drivers and benefits realization</a:t>
                      </a:r>
                      <a:endParaRPr lang="en-US" sz="1000" b="0" dirty="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a:cs typeface="Open Sans"/>
                        </a:rPr>
                        <a:t>Adjust your governing process documentation</a:t>
                      </a:r>
                    </a:p>
                    <a:p>
                      <a:pPr marL="228600" indent="-228600">
                        <a:spcAft>
                          <a:spcPts val="600"/>
                        </a:spcAft>
                        <a:buSzPct val="150000"/>
                        <a:buBlip>
                          <a:blip r:embed="rId3"/>
                        </a:buBlip>
                      </a:pPr>
                      <a:r>
                        <a:rPr lang="en-CA" sz="1000" b="0" dirty="0">
                          <a:cs typeface="Open Sans"/>
                        </a:rPr>
                        <a:t>Present the changes to stakeholders</a:t>
                      </a:r>
                    </a:p>
                    <a:p>
                      <a:pPr marL="228600" indent="-228600">
                        <a:spcAft>
                          <a:spcPts val="600"/>
                        </a:spcAft>
                        <a:buSzPct val="150000"/>
                        <a:buBlip>
                          <a:blip r:embed="rId3"/>
                        </a:buBlip>
                      </a:pPr>
                      <a:r>
                        <a:rPr lang="en-CA" sz="1000" b="0" dirty="0">
                          <a:solidFill>
                            <a:schemeClr val="tx1"/>
                          </a:solidFill>
                          <a:cs typeface="+mn-cs"/>
                        </a:rPr>
                        <a:t>Implement changes to the governing process</a:t>
                      </a:r>
                      <a:br>
                        <a:rPr lang="en-CA" sz="1000" b="0" dirty="0">
                          <a:solidFill>
                            <a:schemeClr val="tx1"/>
                          </a:solidFill>
                          <a:cs typeface="+mn-cs"/>
                        </a:rPr>
                      </a:br>
                      <a:endParaRPr lang="en-CA" sz="1000" b="0" dirty="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a:cs typeface="Open Sans"/>
                        </a:rPr>
                        <a:t>Continuously revisit the value definition </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900000">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a:t>Module</a:t>
                      </a:r>
                      <a:r>
                        <a:rPr lang="en-CA" sz="1000" b="1" baseline="0" dirty="0"/>
                        <a:t> 1</a:t>
                      </a:r>
                      <a:r>
                        <a:rPr lang="en-CA" sz="1000" b="1" dirty="0"/>
                        <a:t>:</a:t>
                      </a:r>
                    </a:p>
                    <a:p>
                      <a:pPr marL="0" indent="0">
                        <a:buFont typeface="Arial" panose="020B0604020202020204" pitchFamily="34" charset="0"/>
                        <a:buNone/>
                      </a:pPr>
                      <a:r>
                        <a:rPr lang="en-CA" sz="1000" dirty="0"/>
                        <a:t>Collaborate with stakeholders</a:t>
                      </a:r>
                      <a:r>
                        <a:rPr lang="en-CA" sz="1000" baseline="0" dirty="0"/>
                        <a:t> to d</a:t>
                      </a:r>
                      <a:r>
                        <a:rPr lang="en-CA" sz="1000" dirty="0"/>
                        <a:t>evise</a:t>
                      </a:r>
                      <a:r>
                        <a:rPr lang="en-CA" sz="1000" baseline="0" dirty="0"/>
                        <a:t> the business value statement</a:t>
                      </a:r>
                      <a:endParaRPr lang="en-CA" sz="1000" dirty="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2</a:t>
                      </a:r>
                      <a:r>
                        <a:rPr lang="en-CA" sz="1000" b="1" dirty="0"/>
                        <a:t>:</a:t>
                      </a:r>
                    </a:p>
                    <a:p>
                      <a:pPr marL="0" indent="0">
                        <a:buFont typeface="Arial" panose="020B0604020202020204" pitchFamily="34" charset="0"/>
                        <a:buNone/>
                      </a:pPr>
                      <a:r>
                        <a:rPr lang="en-CA" sz="1000" dirty="0"/>
                        <a:t>Incorporate benefits realization process with</a:t>
                      </a:r>
                      <a:r>
                        <a:rPr lang="en-CA" sz="1000" baseline="0" dirty="0"/>
                        <a:t> existing governance structure </a:t>
                      </a:r>
                      <a:endParaRPr lang="en-CA" sz="1000" dirty="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3</a:t>
                      </a:r>
                      <a:r>
                        <a:rPr lang="en-CA" sz="1000" b="1" dirty="0"/>
                        <a:t>:</a:t>
                      </a:r>
                    </a:p>
                    <a:p>
                      <a:pPr marL="0" indent="0">
                        <a:buFont typeface="Arial" panose="020B0604020202020204" pitchFamily="34" charset="0"/>
                        <a:buNone/>
                      </a:pPr>
                      <a:r>
                        <a:rPr lang="en-CA" sz="1000" dirty="0"/>
                        <a:t>Establish</a:t>
                      </a:r>
                      <a:r>
                        <a:rPr lang="en-CA" sz="1000" baseline="0" dirty="0"/>
                        <a:t> a </a:t>
                      </a:r>
                      <a:r>
                        <a:rPr lang="en-CA" sz="1000" dirty="0"/>
                        <a:t>process</a:t>
                      </a:r>
                      <a:r>
                        <a:rPr lang="en-CA" sz="1000" baseline="0" dirty="0"/>
                        <a:t> to keep the value definition current </a:t>
                      </a:r>
                      <a:endParaRPr lang="en-CA" sz="1000" dirty="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Outcome:</a:t>
                      </a:r>
                    </a:p>
                    <a:p>
                      <a:pPr marL="171450" indent="-171450">
                        <a:buFont typeface="Arial" panose="020B0604020202020204" pitchFamily="34" charset="0"/>
                        <a:buChar char="•"/>
                      </a:pPr>
                      <a:r>
                        <a:rPr lang="en-CA" sz="1000" dirty="0"/>
                        <a:t>Establish</a:t>
                      </a:r>
                      <a:r>
                        <a:rPr lang="en-CA" sz="1000" baseline="0" dirty="0"/>
                        <a:t> business value drivers</a:t>
                      </a:r>
                    </a:p>
                    <a:p>
                      <a:pPr marL="171450" indent="-171450">
                        <a:buFont typeface="Arial" panose="020B0604020202020204" pitchFamily="34" charset="0"/>
                        <a:buChar char="•"/>
                      </a:pPr>
                      <a:r>
                        <a:rPr lang="en-CA" sz="1000" baseline="0" dirty="0"/>
                        <a:t>Understand the importance of a benefits realization process</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Outcome:</a:t>
                      </a:r>
                    </a:p>
                    <a:p>
                      <a:pPr marL="171450" indent="-171450">
                        <a:buFont typeface="Arial" panose="020B0604020202020204" pitchFamily="34" charset="0"/>
                        <a:buChar char="•"/>
                      </a:pPr>
                      <a:r>
                        <a:rPr lang="en-CA" sz="1000" dirty="0"/>
                        <a:t>Plan</a:t>
                      </a:r>
                      <a:r>
                        <a:rPr lang="en-CA" sz="1000" baseline="0" dirty="0"/>
                        <a:t> the implementation and monitoring of a successful benefits realization process</a:t>
                      </a:r>
                    </a:p>
                    <a:p>
                      <a:pPr marL="171450" indent="-171450">
                        <a:buFont typeface="Arial" panose="020B0604020202020204" pitchFamily="34" charset="0"/>
                        <a:buChar char="•"/>
                      </a:pPr>
                      <a:r>
                        <a:rPr lang="en-CA" sz="1000" baseline="0" dirty="0"/>
                        <a:t>Implement the process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3 Outcome:</a:t>
                      </a:r>
                    </a:p>
                    <a:p>
                      <a:pPr marL="171450" indent="-171450">
                        <a:buFont typeface="Arial" panose="020B0604020202020204" pitchFamily="34" charset="0"/>
                        <a:buChar char="•"/>
                      </a:pPr>
                      <a:r>
                        <a:rPr lang="en-CA" sz="1000" dirty="0"/>
                        <a:t>Set</a:t>
                      </a:r>
                      <a:r>
                        <a:rPr lang="en-CA" sz="1000" baseline="0" dirty="0"/>
                        <a:t> up a plan to revisit the value definition on a regular, and irregular, basis</a:t>
                      </a:r>
                    </a:p>
                    <a:p>
                      <a:pPr marL="171450" indent="-171450">
                        <a:buFont typeface="Arial" panose="020B0604020202020204" pitchFamily="34" charset="0"/>
                        <a:buChar char="•"/>
                      </a:pPr>
                      <a:r>
                        <a:rPr lang="en-CA" sz="1000" dirty="0"/>
                        <a:t>Understand</a:t>
                      </a:r>
                      <a:r>
                        <a:rPr lang="en-CA" sz="1000" baseline="0" dirty="0"/>
                        <a:t> how to monitor compliance to the value definition</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238326"/>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5123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646681"/>
            <a:ext cx="752006" cy="483279"/>
          </a:xfrm>
          <a:prstGeom prst="rect">
            <a:avLst/>
          </a:prstGeom>
          <a:effectLst/>
        </p:spPr>
      </p:pic>
      <p:sp>
        <p:nvSpPr>
          <p:cNvPr id="15" name="Chevron 14"/>
          <p:cNvSpPr/>
          <p:nvPr/>
        </p:nvSpPr>
        <p:spPr>
          <a:xfrm>
            <a:off x="1301687"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1. Understand </a:t>
            </a:r>
            <a:br>
              <a:rPr lang="en-US" sz="1200" dirty="0">
                <a:solidFill>
                  <a:srgbClr val="FFFFFF"/>
                </a:solidFill>
              </a:rPr>
            </a:br>
            <a:r>
              <a:rPr lang="en-US" sz="1200" dirty="0">
                <a:solidFill>
                  <a:srgbClr val="FFFFFF"/>
                </a:solidFill>
              </a:rPr>
              <a:t>business value</a:t>
            </a:r>
          </a:p>
        </p:txBody>
      </p:sp>
      <p:sp>
        <p:nvSpPr>
          <p:cNvPr id="16" name="Chevron 15"/>
          <p:cNvSpPr/>
          <p:nvPr/>
        </p:nvSpPr>
        <p:spPr>
          <a:xfrm>
            <a:off x="3838233"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2. </a:t>
            </a:r>
            <a:r>
              <a:rPr lang="en-CA" sz="1200" dirty="0">
                <a:solidFill>
                  <a:srgbClr val="FFFFFF"/>
                </a:solidFill>
              </a:rPr>
              <a:t>Incorporate benefits realization into governance</a:t>
            </a:r>
          </a:p>
        </p:txBody>
      </p:sp>
      <p:sp>
        <p:nvSpPr>
          <p:cNvPr id="17" name="Chevron 16"/>
          <p:cNvSpPr/>
          <p:nvPr/>
        </p:nvSpPr>
        <p:spPr>
          <a:xfrm>
            <a:off x="6371121" y="113577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3. </a:t>
            </a:r>
            <a:r>
              <a:rPr lang="en-US" sz="1200" dirty="0"/>
              <a:t>Ensure an accurate reference of value</a:t>
            </a:r>
          </a:p>
        </p:txBody>
      </p:sp>
      <p:sp>
        <p:nvSpPr>
          <p:cNvPr id="4" name="Title 3"/>
          <p:cNvSpPr>
            <a:spLocks noGrp="1"/>
          </p:cNvSpPr>
          <p:nvPr>
            <p:ph type="title"/>
          </p:nvPr>
        </p:nvSpPr>
        <p:spPr/>
        <p:txBody>
          <a:bodyPr/>
          <a:lstStyle/>
          <a:p>
            <a:r>
              <a:rPr lang="en-US" dirty="0"/>
              <a:t>Maximize business value from IT through benefits realization</a:t>
            </a:r>
            <a:br>
              <a:rPr lang="en-US" dirty="0"/>
            </a:br>
            <a:r>
              <a:rPr lang="en-US" dirty="0"/>
              <a:t>– project overview (three phases)</a:t>
            </a:r>
          </a:p>
        </p:txBody>
      </p:sp>
      <p:sp>
        <p:nvSpPr>
          <p:cNvPr id="11" name="Text Placeholder 1"/>
          <p:cNvSpPr txBox="1">
            <a:spLocks/>
          </p:cNvSpPr>
          <p:nvPr/>
        </p:nvSpPr>
        <p:spPr>
          <a:xfrm>
            <a:off x="5755101" y="1029469"/>
            <a:ext cx="3335624" cy="441786"/>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800" dirty="0"/>
          </a:p>
        </p:txBody>
      </p:sp>
    </p:spTree>
    <p:extLst>
      <p:ext uri="{BB962C8B-B14F-4D97-AF65-F5344CB8AC3E}">
        <p14:creationId xmlns:p14="http://schemas.microsoft.com/office/powerpoint/2010/main" val="2371893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overview </a:t>
            </a: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2356444997"/>
              </p:ext>
            </p:extLst>
          </p:nvPr>
        </p:nvGraphicFramePr>
        <p:xfrm>
          <a:off x="639475" y="1489853"/>
          <a:ext cx="7844123" cy="4902996"/>
        </p:xfrm>
        <a:graphic>
          <a:graphicData uri="http://schemas.openxmlformats.org/drawingml/2006/table">
            <a:tbl>
              <a:tblPr firstRow="1" bandRow="1">
                <a:tableStyleId>{5C22544A-7EE6-4342-B048-85BDC9FD1C3A}</a:tableStyleId>
              </a:tblPr>
              <a:tblGrid>
                <a:gridCol w="295668">
                  <a:extLst>
                    <a:ext uri="{9D8B030D-6E8A-4147-A177-3AD203B41FA5}">
                      <a16:colId xmlns:a16="http://schemas.microsoft.com/office/drawing/2014/main" val="20000"/>
                    </a:ext>
                  </a:extLst>
                </a:gridCol>
                <a:gridCol w="1509691">
                  <a:extLst>
                    <a:ext uri="{9D8B030D-6E8A-4147-A177-3AD203B41FA5}">
                      <a16:colId xmlns:a16="http://schemas.microsoft.com/office/drawing/2014/main" val="20001"/>
                    </a:ext>
                  </a:extLst>
                </a:gridCol>
                <a:gridCol w="1509691">
                  <a:extLst>
                    <a:ext uri="{9D8B030D-6E8A-4147-A177-3AD203B41FA5}">
                      <a16:colId xmlns:a16="http://schemas.microsoft.com/office/drawing/2014/main" val="20002"/>
                    </a:ext>
                  </a:extLst>
                </a:gridCol>
                <a:gridCol w="1509691">
                  <a:extLst>
                    <a:ext uri="{9D8B030D-6E8A-4147-A177-3AD203B41FA5}">
                      <a16:colId xmlns:a16="http://schemas.microsoft.com/office/drawing/2014/main" val="20003"/>
                    </a:ext>
                  </a:extLst>
                </a:gridCol>
                <a:gridCol w="1509691">
                  <a:extLst>
                    <a:ext uri="{9D8B030D-6E8A-4147-A177-3AD203B41FA5}">
                      <a16:colId xmlns:a16="http://schemas.microsoft.com/office/drawing/2014/main" val="20004"/>
                    </a:ext>
                  </a:extLst>
                </a:gridCol>
                <a:gridCol w="1509691">
                  <a:extLst>
                    <a:ext uri="{9D8B030D-6E8A-4147-A177-3AD203B41FA5}">
                      <a16:colId xmlns:a16="http://schemas.microsoft.com/office/drawing/2014/main" val="20005"/>
                    </a:ext>
                  </a:extLst>
                </a:gridCol>
              </a:tblGrid>
              <a:tr h="176693">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algn="ctr"/>
                      <a:r>
                        <a:rPr lang="en-CA" sz="1200" b="1" dirty="0">
                          <a:solidFill>
                            <a:schemeClr val="bg1"/>
                          </a:solidFill>
                        </a:rPr>
                        <a:t>VALUE</a:t>
                      </a:r>
                      <a:r>
                        <a:rPr lang="en-CA" sz="1200" b="1" baseline="0" dirty="0">
                          <a:solidFill>
                            <a:schemeClr val="bg1"/>
                          </a:solidFill>
                        </a:rPr>
                        <a:t> GOVERNANCE WORKSHOP</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hMerge="1">
                  <a:txBody>
                    <a:bodyPr/>
                    <a:lstStyle/>
                    <a:p>
                      <a:pPr algn="ct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hMerge="1">
                  <a:txBody>
                    <a:bodyPr/>
                    <a:lstStyle/>
                    <a:p>
                      <a:pPr algn="ct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hMerge="1">
                  <a:txBody>
                    <a:bodyPr/>
                    <a:lstStyle/>
                    <a:p>
                      <a:pPr algn="ct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hMerge="1">
                  <a:txBody>
                    <a:bodyPr/>
                    <a:lstStyle/>
                    <a:p>
                      <a:pPr algn="ct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extLst>
                  <a:ext uri="{0D108BD9-81ED-4DB2-BD59-A6C34878D82A}">
                    <a16:rowId xmlns:a16="http://schemas.microsoft.com/office/drawing/2014/main" val="10000"/>
                  </a:ext>
                </a:extLst>
              </a:tr>
              <a:tr h="176693">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Preparation</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Workshop Day 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extLst>
                  <a:ext uri="{0D108BD9-81ED-4DB2-BD59-A6C34878D82A}">
                    <a16:rowId xmlns:a16="http://schemas.microsoft.com/office/drawing/2014/main" val="10001"/>
                  </a:ext>
                </a:extLst>
              </a:tr>
              <a:tr h="2668679">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a:solidFill>
                            <a:schemeClr val="tx1"/>
                          </a:solidFill>
                        </a:rPr>
                        <a:t>Task – Preparation: Assemble</a:t>
                      </a:r>
                      <a:r>
                        <a:rPr lang="en-CA" sz="1000" b="1" baseline="0" dirty="0">
                          <a:solidFill>
                            <a:schemeClr val="tx1"/>
                          </a:solidFill>
                        </a:rPr>
                        <a:t> documentation and key people</a:t>
                      </a:r>
                      <a:endParaRPr lang="en-CA" sz="1000" b="1" dirty="0">
                        <a:solidFill>
                          <a:schemeClr val="tx1"/>
                        </a:solidFill>
                      </a:endParaRPr>
                    </a:p>
                    <a:p>
                      <a:pPr marL="216000" indent="-457200">
                        <a:spcAft>
                          <a:spcPts val="0"/>
                        </a:spcAft>
                      </a:pPr>
                      <a:r>
                        <a:rPr lang="en-CA" sz="1000" b="1" dirty="0">
                          <a:solidFill>
                            <a:schemeClr val="tx1"/>
                          </a:solidFill>
                        </a:rPr>
                        <a:t>1.1 </a:t>
                      </a:r>
                      <a:r>
                        <a:rPr lang="en-CA" sz="1000" b="0" dirty="0">
                          <a:solidFill>
                            <a:schemeClr val="tx1"/>
                          </a:solidFill>
                        </a:rPr>
                        <a:t>Review CIO/CXO</a:t>
                      </a:r>
                      <a:r>
                        <a:rPr lang="en-CA" sz="1000" b="0" baseline="0" dirty="0">
                          <a:solidFill>
                            <a:schemeClr val="tx1"/>
                          </a:solidFill>
                        </a:rPr>
                        <a:t> alignment report results</a:t>
                      </a:r>
                    </a:p>
                    <a:p>
                      <a:pPr marL="216000" indent="-457200">
                        <a:spcAft>
                          <a:spcPts val="0"/>
                        </a:spcAft>
                      </a:pPr>
                      <a:r>
                        <a:rPr lang="en-CA" sz="1000" b="1" dirty="0">
                          <a:solidFill>
                            <a:schemeClr val="tx1"/>
                          </a:solidFill>
                        </a:rPr>
                        <a:t>1.2 </a:t>
                      </a:r>
                      <a:r>
                        <a:rPr lang="en-CA" sz="1000" b="0" dirty="0">
                          <a:solidFill>
                            <a:schemeClr val="tx1"/>
                          </a:solidFill>
                        </a:rPr>
                        <a:t>Determine</a:t>
                      </a:r>
                      <a:r>
                        <a:rPr lang="en-CA" sz="1000" b="0" baseline="0" dirty="0">
                          <a:solidFill>
                            <a:schemeClr val="tx1"/>
                          </a:solidFill>
                        </a:rPr>
                        <a:t> key participants</a:t>
                      </a:r>
                      <a:endParaRPr lang="en-CA" sz="1000" b="0" dirty="0">
                        <a:solidFill>
                          <a:schemeClr val="tx1"/>
                        </a:solidFill>
                      </a:endParaRPr>
                    </a:p>
                    <a:p>
                      <a:pPr marL="216000" indent="-457200">
                        <a:spcAft>
                          <a:spcPts val="0"/>
                        </a:spcAft>
                      </a:pPr>
                      <a:r>
                        <a:rPr lang="en-CA" sz="1000" b="1" dirty="0">
                          <a:solidFill>
                            <a:schemeClr val="tx1"/>
                          </a:solidFill>
                        </a:rPr>
                        <a:t>1.3 </a:t>
                      </a:r>
                      <a:r>
                        <a:rPr lang="en-CA" sz="1000" b="0" dirty="0">
                          <a:solidFill>
                            <a:schemeClr val="tx1"/>
                          </a:solidFill>
                        </a:rPr>
                        <a:t>Gather copies</a:t>
                      </a:r>
                      <a:r>
                        <a:rPr lang="en-CA" sz="1000" b="0" baseline="0" dirty="0">
                          <a:solidFill>
                            <a:schemeClr val="tx1"/>
                          </a:solidFill>
                        </a:rPr>
                        <a:t> of governance structure documentation</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Task – Understand value</a:t>
                      </a:r>
                      <a:r>
                        <a:rPr lang="en-CA" sz="1000" b="1" baseline="0" dirty="0">
                          <a:solidFill>
                            <a:schemeClr val="tx1"/>
                          </a:solidFill>
                        </a:rPr>
                        <a:t> governance and begin with benefits realization</a:t>
                      </a:r>
                      <a:endParaRPr lang="en-CA" sz="1000" b="1" dirty="0">
                        <a:solidFill>
                          <a:schemeClr val="tx1"/>
                        </a:solidFill>
                      </a:endParaRPr>
                    </a:p>
                    <a:p>
                      <a:pPr marL="216000" indent="-457200">
                        <a:spcAft>
                          <a:spcPts val="0"/>
                        </a:spcAft>
                      </a:pPr>
                      <a:r>
                        <a:rPr lang="en-CA" sz="1000" b="1" dirty="0">
                          <a:solidFill>
                            <a:schemeClr val="tx1"/>
                          </a:solidFill>
                        </a:rPr>
                        <a:t>1.1 </a:t>
                      </a:r>
                      <a:r>
                        <a:rPr lang="en-CA" sz="1000" b="0" dirty="0">
                          <a:solidFill>
                            <a:schemeClr val="tx1"/>
                          </a:solidFill>
                        </a:rPr>
                        <a:t>Set up the framework of what value governance will achieve</a:t>
                      </a:r>
                    </a:p>
                    <a:p>
                      <a:pPr marL="216000" indent="-457200">
                        <a:spcAft>
                          <a:spcPts val="0"/>
                        </a:spcAft>
                      </a:pPr>
                      <a:r>
                        <a:rPr lang="en-CA" sz="1000" b="1" dirty="0">
                          <a:solidFill>
                            <a:schemeClr val="tx1"/>
                          </a:solidFill>
                        </a:rPr>
                        <a:t>1.2</a:t>
                      </a:r>
                      <a:r>
                        <a:rPr lang="en-CA" sz="1000" b="0" baseline="0" dirty="0">
                          <a:solidFill>
                            <a:schemeClr val="tx1"/>
                          </a:solidFill>
                        </a:rPr>
                        <a:t> Identify the organization’s context of business value</a:t>
                      </a:r>
                      <a:endParaRPr lang="en-CA" sz="1000" b="0" dirty="0">
                        <a:solidFill>
                          <a:schemeClr val="tx1"/>
                        </a:solidFill>
                      </a:endParaRPr>
                    </a:p>
                    <a:p>
                      <a:pPr marL="216000" indent="-457200">
                        <a:spcAft>
                          <a:spcPts val="0"/>
                        </a:spcAft>
                      </a:pPr>
                      <a:r>
                        <a:rPr lang="en-CA" sz="1000" b="1" dirty="0">
                          <a:solidFill>
                            <a:schemeClr val="tx1"/>
                          </a:solidFill>
                        </a:rPr>
                        <a:t>1.3</a:t>
                      </a:r>
                      <a:r>
                        <a:rPr lang="en-CA" sz="1000" b="0" baseline="0" dirty="0">
                          <a:solidFill>
                            <a:schemeClr val="tx1"/>
                          </a:solidFill>
                        </a:rPr>
                        <a:t> Introduce governance of benefits realization</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Task – Optimize</a:t>
                      </a:r>
                      <a:r>
                        <a:rPr lang="en-CA" sz="1000" b="1" baseline="0" dirty="0">
                          <a:solidFill>
                            <a:schemeClr val="tx1"/>
                          </a:solidFill>
                        </a:rPr>
                        <a:t> resources</a:t>
                      </a:r>
                    </a:p>
                    <a:p>
                      <a:pPr algn="ctr">
                        <a:spcAft>
                          <a:spcPts val="1200"/>
                        </a:spcAft>
                      </a:pPr>
                      <a:endParaRPr lang="en-CA" sz="1000" b="1" baseline="0" dirty="0">
                        <a:solidFill>
                          <a:schemeClr val="tx1"/>
                        </a:solidFill>
                      </a:endParaRPr>
                    </a:p>
                    <a:p>
                      <a:pPr marL="216000" indent="-457200">
                        <a:spcAft>
                          <a:spcPts val="0"/>
                        </a:spcAft>
                      </a:pPr>
                      <a:r>
                        <a:rPr lang="en-CA" sz="1000" b="1" dirty="0">
                          <a:solidFill>
                            <a:schemeClr val="tx1"/>
                          </a:solidFill>
                        </a:rPr>
                        <a:t>2.1</a:t>
                      </a:r>
                      <a:r>
                        <a:rPr lang="en-CA" sz="1000" b="0" dirty="0">
                          <a:solidFill>
                            <a:schemeClr val="tx1"/>
                          </a:solidFill>
                        </a:rPr>
                        <a:t> Establish</a:t>
                      </a:r>
                      <a:r>
                        <a:rPr lang="en-CA" sz="1000" b="0" baseline="0" dirty="0">
                          <a:solidFill>
                            <a:schemeClr val="tx1"/>
                          </a:solidFill>
                        </a:rPr>
                        <a:t> the benefits realization process</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a:solidFill>
                            <a:schemeClr val="tx1"/>
                          </a:solidFill>
                        </a:rPr>
                        <a:t>2.2</a:t>
                      </a:r>
                      <a:r>
                        <a:rPr lang="en-CA" sz="1000" b="0" dirty="0">
                          <a:solidFill>
                            <a:schemeClr val="tx1"/>
                          </a:solidFill>
                        </a:rPr>
                        <a:t> Determine resourcing</a:t>
                      </a:r>
                      <a:r>
                        <a:rPr lang="en-CA" sz="1000" b="0" baseline="0" dirty="0">
                          <a:solidFill>
                            <a:schemeClr val="tx1"/>
                          </a:solidFill>
                        </a:rPr>
                        <a:t> needs and capability requirements</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a:solidFill>
                            <a:schemeClr val="tx1"/>
                          </a:solidFill>
                        </a:rPr>
                        <a:t>2.1</a:t>
                      </a:r>
                      <a:r>
                        <a:rPr lang="en-CA" sz="1000" b="0" dirty="0">
                          <a:solidFill>
                            <a:schemeClr val="tx1"/>
                          </a:solidFill>
                        </a:rPr>
                        <a:t> Confirm that resource-to-cost ratio is optimized</a:t>
                      </a:r>
                      <a:endParaRPr lang="en-CA" sz="1000" b="0" baseline="0" dirty="0">
                        <a:solidFill>
                          <a:schemeClr val="tx1"/>
                        </a:solidFill>
                      </a:endParaRPr>
                    </a:p>
                    <a:p>
                      <a:pPr marL="216000" indent="-457200">
                        <a:spcAft>
                          <a:spcPts val="0"/>
                        </a:spcAft>
                      </a:pP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Task – Ensure risk</a:t>
                      </a:r>
                      <a:r>
                        <a:rPr lang="en-CA" sz="1000" b="1" baseline="0" dirty="0">
                          <a:solidFill>
                            <a:schemeClr val="tx1"/>
                          </a:solidFill>
                        </a:rPr>
                        <a:t> optimization</a:t>
                      </a:r>
                    </a:p>
                    <a:p>
                      <a:pPr algn="ctr">
                        <a:spcAft>
                          <a:spcPts val="1200"/>
                        </a:spcAft>
                      </a:pPr>
                      <a:endParaRPr lang="en-CA" sz="1000" b="1" dirty="0">
                        <a:solidFill>
                          <a:schemeClr val="tx1"/>
                        </a:solidFill>
                      </a:endParaRPr>
                    </a:p>
                    <a:p>
                      <a:pPr marL="216000" indent="-457200">
                        <a:spcAft>
                          <a:spcPts val="0"/>
                        </a:spcAft>
                      </a:pPr>
                      <a:r>
                        <a:rPr lang="en-CA" sz="1000" b="1" dirty="0">
                          <a:solidFill>
                            <a:schemeClr val="tx1"/>
                          </a:solidFill>
                        </a:rPr>
                        <a:t>3.1 </a:t>
                      </a:r>
                      <a:r>
                        <a:rPr lang="en-CA" sz="1000" b="0" dirty="0">
                          <a:solidFill>
                            <a:schemeClr val="tx1"/>
                          </a:solidFill>
                        </a:rPr>
                        <a:t>Determine organization risk profile: appetite</a:t>
                      </a:r>
                      <a:r>
                        <a:rPr lang="en-CA" sz="1000" b="0" baseline="0" dirty="0">
                          <a:solidFill>
                            <a:schemeClr val="tx1"/>
                          </a:solidFill>
                        </a:rPr>
                        <a:t> and tolerance</a:t>
                      </a:r>
                      <a:endParaRPr lang="en-CA" sz="1000" b="0" dirty="0">
                        <a:solidFill>
                          <a:schemeClr val="tx1"/>
                        </a:solidFill>
                      </a:endParaRP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a:solidFill>
                            <a:schemeClr val="tx1"/>
                          </a:solidFill>
                        </a:rPr>
                        <a:t>3.2 </a:t>
                      </a:r>
                      <a:r>
                        <a:rPr lang="en-CA" sz="1000" b="0" dirty="0">
                          <a:solidFill>
                            <a:schemeClr val="tx1"/>
                          </a:solidFill>
                        </a:rPr>
                        <a:t>Identify</a:t>
                      </a:r>
                      <a:r>
                        <a:rPr lang="en-CA" sz="1000" b="0" baseline="0" dirty="0">
                          <a:solidFill>
                            <a:schemeClr val="tx1"/>
                          </a:solidFill>
                        </a:rPr>
                        <a:t> that risk to enterprise value is managed</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Task – Integrate with existing governance structure </a:t>
                      </a:r>
                    </a:p>
                    <a:p>
                      <a:pPr marL="216000" indent="-457200">
                        <a:spcAft>
                          <a:spcPts val="0"/>
                        </a:spcAft>
                      </a:pPr>
                      <a:endParaRPr lang="en-CA" sz="1000" b="1" dirty="0">
                        <a:solidFill>
                          <a:schemeClr val="tx1"/>
                        </a:solidFill>
                      </a:endParaRPr>
                    </a:p>
                    <a:p>
                      <a:pPr marL="216000" indent="-457200">
                        <a:spcAft>
                          <a:spcPts val="0"/>
                        </a:spcAft>
                      </a:pPr>
                      <a:r>
                        <a:rPr lang="en-CA" sz="1000" b="1" dirty="0">
                          <a:solidFill>
                            <a:schemeClr val="tx1"/>
                          </a:solidFill>
                        </a:rPr>
                        <a:t>4.1</a:t>
                      </a:r>
                      <a:r>
                        <a:rPr lang="en-CA" sz="1000" b="0" baseline="0" dirty="0">
                          <a:solidFill>
                            <a:schemeClr val="tx1"/>
                          </a:solidFill>
                        </a:rPr>
                        <a:t> Make modifications to the existing governance structure and processes</a:t>
                      </a:r>
                      <a:endParaRPr lang="en-CA" sz="1000" b="0" dirty="0">
                        <a:solidFill>
                          <a:schemeClr val="tx1"/>
                        </a:solidFill>
                      </a:endParaRP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a:solidFill>
                            <a:schemeClr val="tx1"/>
                          </a:solidFill>
                        </a:rPr>
                        <a:t>4.2 </a:t>
                      </a:r>
                      <a:r>
                        <a:rPr lang="en-CA" sz="1000" b="0" dirty="0">
                          <a:solidFill>
                            <a:schemeClr val="tx1"/>
                          </a:solidFill>
                        </a:rPr>
                        <a:t>Devise</a:t>
                      </a:r>
                      <a:r>
                        <a:rPr lang="en-CA" sz="1000" b="0" baseline="0" dirty="0">
                          <a:solidFill>
                            <a:schemeClr val="tx1"/>
                          </a:solidFill>
                        </a:rPr>
                        <a:t> timelines, communication plans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2"/>
                  </a:ext>
                </a:extLst>
              </a:tr>
              <a:tr h="1685677">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Arial" panose="020B0604020202020204" pitchFamily="34" charset="0"/>
                        <a:buChar char="•"/>
                      </a:pPr>
                      <a:r>
                        <a:rPr lang="en-CA" sz="1000" b="0" i="0" baseline="0" dirty="0">
                          <a:solidFill>
                            <a:schemeClr val="tx1"/>
                          </a:solidFill>
                        </a:rPr>
                        <a:t>Defined list of participants</a:t>
                      </a:r>
                    </a:p>
                    <a:p>
                      <a:pPr marL="228600" indent="-228600">
                        <a:spcAft>
                          <a:spcPts val="0"/>
                        </a:spcAft>
                        <a:buClrTx/>
                        <a:buFont typeface="Arial" panose="020B0604020202020204" pitchFamily="34" charset="0"/>
                        <a:buChar char="•"/>
                      </a:pPr>
                      <a:r>
                        <a:rPr lang="en-CA" sz="1000" b="0" i="0" baseline="0" dirty="0">
                          <a:solidFill>
                            <a:schemeClr val="tx1"/>
                          </a:solidFill>
                        </a:rPr>
                        <a:t>Governance documentation</a:t>
                      </a:r>
                    </a:p>
                    <a:p>
                      <a:pPr marL="171450" indent="-171450">
                        <a:spcAft>
                          <a:spcPts val="0"/>
                        </a:spcAft>
                        <a:buClrTx/>
                        <a:buFont typeface="Arial" panose="020B0604020202020204" pitchFamily="34" charset="0"/>
                        <a:buChar char="•"/>
                      </a:pP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spcAft>
                          <a:spcPts val="0"/>
                        </a:spcAft>
                        <a:buClrTx/>
                        <a:buFont typeface="Arial" panose="020B0604020202020204" pitchFamily="34" charset="0"/>
                        <a:buChar char="•"/>
                      </a:pPr>
                      <a:r>
                        <a:rPr lang="en-CA" sz="1000" b="0" i="0" baseline="0" dirty="0">
                          <a:solidFill>
                            <a:schemeClr val="tx1"/>
                          </a:solidFill>
                        </a:rPr>
                        <a:t>Organization value driver statement</a:t>
                      </a:r>
                    </a:p>
                    <a:p>
                      <a:pPr marL="228600" indent="-228600">
                        <a:spcAft>
                          <a:spcPts val="0"/>
                        </a:spcAft>
                        <a:buClrTx/>
                        <a:buFont typeface="Arial" panose="020B0604020202020204" pitchFamily="34" charset="0"/>
                        <a:buChar char="•"/>
                      </a:pP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71450" indent="-171450">
                        <a:spcAft>
                          <a:spcPts val="0"/>
                        </a:spcAft>
                        <a:buClrTx/>
                        <a:buFont typeface="Arial" panose="020B0604020202020204" pitchFamily="34" charset="0"/>
                        <a:buChar char="•"/>
                      </a:pPr>
                      <a:r>
                        <a:rPr lang="en-CA" sz="1000" b="0" dirty="0">
                          <a:solidFill>
                            <a:schemeClr val="tx1"/>
                          </a:solidFill>
                        </a:rPr>
                        <a:t>Resource</a:t>
                      </a:r>
                      <a:r>
                        <a:rPr lang="en-CA" sz="1000" b="0" baseline="0" dirty="0">
                          <a:solidFill>
                            <a:schemeClr val="tx1"/>
                          </a:solidFill>
                        </a:rPr>
                        <a:t> planning map</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71450" indent="-171450">
                        <a:spcAft>
                          <a:spcPts val="0"/>
                        </a:spcAft>
                        <a:buClrTx/>
                        <a:buFont typeface="Arial" panose="020B0604020202020204" pitchFamily="34" charset="0"/>
                        <a:buChar char="•"/>
                      </a:pPr>
                      <a:r>
                        <a:rPr lang="en-CA" sz="1000" b="0" dirty="0">
                          <a:solidFill>
                            <a:schemeClr val="tx1"/>
                          </a:solidFill>
                        </a:rPr>
                        <a:t>Risk</a:t>
                      </a:r>
                      <a:r>
                        <a:rPr lang="en-CA" sz="1000" b="0" baseline="0" dirty="0">
                          <a:solidFill>
                            <a:schemeClr val="tx1"/>
                          </a:solidFill>
                        </a:rPr>
                        <a:t> profile document</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000" b="0" i="0" u="none" strike="noStrike" kern="1200" cap="none" spc="0" normalizeH="0" baseline="0" noProof="0" dirty="0">
                          <a:ln>
                            <a:noFill/>
                          </a:ln>
                          <a:solidFill>
                            <a:srgbClr val="333333"/>
                          </a:solidFill>
                          <a:effectLst/>
                          <a:uLnTx/>
                          <a:uFillTx/>
                          <a:latin typeface="+mn-lt"/>
                          <a:ea typeface="+mn-ea"/>
                          <a:cs typeface="+mn-cs"/>
                        </a:rPr>
                        <a:t>Modified governance structure documents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000" b="0" i="0" u="none" strike="noStrike" kern="1200" cap="none" spc="0" normalizeH="0" baseline="0" noProof="0" dirty="0">
                          <a:ln>
                            <a:noFill/>
                          </a:ln>
                          <a:solidFill>
                            <a:srgbClr val="333333"/>
                          </a:solidFill>
                          <a:effectLst/>
                          <a:uLnTx/>
                          <a:uFillTx/>
                          <a:latin typeface="+mn-lt"/>
                          <a:ea typeface="+mn-ea"/>
                          <a:cs typeface="+mn-cs"/>
                        </a:rPr>
                        <a:t>Action and communication plans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000" b="0" i="0" u="none" strike="noStrike" kern="1200" cap="none" spc="0" normalizeH="0" baseline="0" noProof="0" dirty="0">
                          <a:ln>
                            <a:noFill/>
                          </a:ln>
                          <a:solidFill>
                            <a:srgbClr val="333333"/>
                          </a:solidFill>
                          <a:effectLst/>
                          <a:uLnTx/>
                          <a:uFillTx/>
                          <a:latin typeface="+mn-lt"/>
                          <a:ea typeface="+mn-ea"/>
                          <a:cs typeface="+mn-cs"/>
                        </a:rPr>
                        <a:t>Implementation roadmap</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2918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CIOs</a:t>
            </a:r>
          </a:p>
          <a:p>
            <a:r>
              <a:rPr lang="en-US" dirty="0"/>
              <a:t>Members of IT governing committees</a:t>
            </a:r>
          </a:p>
          <a:p>
            <a:r>
              <a:rPr lang="en-US" dirty="0"/>
              <a:t>IT senior management </a:t>
            </a:r>
          </a:p>
        </p:txBody>
      </p:sp>
      <p:sp>
        <p:nvSpPr>
          <p:cNvPr id="14" name="Text Placeholder 13"/>
          <p:cNvSpPr>
            <a:spLocks noGrp="1"/>
          </p:cNvSpPr>
          <p:nvPr>
            <p:ph type="body" sz="quarter" idx="26"/>
          </p:nvPr>
        </p:nvSpPr>
        <p:spPr>
          <a:xfrm>
            <a:off x="4835436" y="1607231"/>
            <a:ext cx="4041648" cy="2192873"/>
          </a:xfrm>
        </p:spPr>
        <p:txBody>
          <a:bodyPr/>
          <a:lstStyle/>
          <a:p>
            <a:r>
              <a:rPr lang="en-US" dirty="0"/>
              <a:t>Obtain the value drivers of the organization from the business. </a:t>
            </a:r>
          </a:p>
          <a:p>
            <a:r>
              <a:rPr lang="en-US" dirty="0"/>
              <a:t>Embed the value context and approach in all governance processes to establish a unified path for IT. </a:t>
            </a:r>
          </a:p>
          <a:p>
            <a:r>
              <a:rPr lang="en-US" dirty="0"/>
              <a:t>Use the governance process to make decisions to ensure the achievement of value from IT investment. </a:t>
            </a:r>
          </a:p>
          <a:p>
            <a:r>
              <a:rPr lang="en-US" dirty="0"/>
              <a:t>Validate the achievement of expected benefits.</a:t>
            </a:r>
          </a:p>
        </p:txBody>
      </p:sp>
      <p:sp>
        <p:nvSpPr>
          <p:cNvPr id="15" name="Text Placeholder 14"/>
          <p:cNvSpPr>
            <a:spLocks noGrp="1"/>
          </p:cNvSpPr>
          <p:nvPr>
            <p:ph type="body" sz="quarter" idx="27"/>
          </p:nvPr>
        </p:nvSpPr>
        <p:spPr/>
        <p:txBody>
          <a:bodyPr/>
          <a:lstStyle/>
          <a:p>
            <a:r>
              <a:rPr lang="en-US" dirty="0"/>
              <a:t>CEO</a:t>
            </a:r>
          </a:p>
          <a:p>
            <a:r>
              <a:rPr lang="en-US" dirty="0"/>
              <a:t>Business executives</a:t>
            </a:r>
          </a:p>
        </p:txBody>
      </p:sp>
      <p:sp>
        <p:nvSpPr>
          <p:cNvPr id="16" name="Text Placeholder 15"/>
          <p:cNvSpPr>
            <a:spLocks noGrp="1"/>
          </p:cNvSpPr>
          <p:nvPr>
            <p:ph type="body" sz="quarter" idx="28"/>
          </p:nvPr>
        </p:nvSpPr>
        <p:spPr/>
        <p:txBody>
          <a:bodyPr/>
          <a:lstStyle/>
          <a:p>
            <a:r>
              <a:rPr lang="en-US" dirty="0"/>
              <a:t>Articulate to IT the perspectives of value that drive the organization.</a:t>
            </a:r>
          </a:p>
          <a:p>
            <a:r>
              <a:rPr lang="en-US" dirty="0"/>
              <a:t>Establish a process to prioritize IT investments that are aligned with the strategic outlook of the organization. </a:t>
            </a:r>
          </a:p>
        </p:txBody>
      </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p:txBody>
          <a:bodyPr/>
          <a:lstStyle/>
          <a:p>
            <a:r>
              <a:rPr lang="en-US" dirty="0"/>
              <a:t>IT and the business are often misaligned because business value is not well defined and communicated. </a:t>
            </a:r>
          </a:p>
          <a:p>
            <a:r>
              <a:rPr lang="en-CA" dirty="0"/>
              <a:t>Decisions are made without a shared perspective of value. This results in cost misallocation and unexploited opportunities to improve efficiency and drive innovation. </a:t>
            </a:r>
            <a:endParaRPr lang="en-US" dirty="0"/>
          </a:p>
        </p:txBody>
      </p:sp>
      <p:sp>
        <p:nvSpPr>
          <p:cNvPr id="4" name="Text Placeholder 3"/>
          <p:cNvSpPr>
            <a:spLocks noGrp="1"/>
          </p:cNvSpPr>
          <p:nvPr>
            <p:ph type="body" sz="quarter" idx="11"/>
          </p:nvPr>
        </p:nvSpPr>
        <p:spPr>
          <a:xfrm>
            <a:off x="247848" y="2974004"/>
            <a:ext cx="5257800" cy="1201756"/>
          </a:xfrm>
        </p:spPr>
        <p:txBody>
          <a:bodyPr/>
          <a:lstStyle/>
          <a:p>
            <a:r>
              <a:rPr lang="en-CA" dirty="0"/>
              <a:t>Most IT organizations lack a way to define value which complicates the process of making strategic value-based</a:t>
            </a:r>
            <a:r>
              <a:rPr lang="en-CA" dirty="0">
                <a:solidFill>
                  <a:srgbClr val="FF0000"/>
                </a:solidFill>
              </a:rPr>
              <a:t> </a:t>
            </a:r>
            <a:r>
              <a:rPr lang="en-CA" dirty="0"/>
              <a:t>business decisions.</a:t>
            </a:r>
          </a:p>
          <a:p>
            <a:r>
              <a:rPr lang="en-US" dirty="0"/>
              <a:t>IT doesn’t have an established process to govern benefits realization, and struggles to demonstrate how it provides value from its investments.</a:t>
            </a:r>
          </a:p>
          <a:p>
            <a:r>
              <a:rPr lang="en-US" dirty="0"/>
              <a:t>The inability to articulate value leads to IT being perceived as a cost center. </a:t>
            </a:r>
          </a:p>
          <a:p>
            <a:endParaRPr lang="en-US" dirty="0"/>
          </a:p>
        </p:txBody>
      </p:sp>
      <p:sp>
        <p:nvSpPr>
          <p:cNvPr id="5" name="Text Placeholder 4"/>
          <p:cNvSpPr>
            <a:spLocks noGrp="1"/>
          </p:cNvSpPr>
          <p:nvPr>
            <p:ph type="body" sz="quarter" idx="12"/>
          </p:nvPr>
        </p:nvSpPr>
        <p:spPr/>
        <p:txBody>
          <a:bodyPr/>
          <a:lstStyle/>
          <a:p>
            <a:r>
              <a:rPr lang="en-CA" dirty="0"/>
              <a:t>Ensure there is a common understanding of what is valuable within the organization to drive growth and consistent strategic decision making. </a:t>
            </a:r>
          </a:p>
          <a:p>
            <a:r>
              <a:rPr lang="en-CA" dirty="0"/>
              <a:t>Equip IT to evaluate, direct, and monitor investments to support the achievement of organizational values and business benefits. </a:t>
            </a:r>
          </a:p>
          <a:p>
            <a:r>
              <a:rPr lang="en-CA" dirty="0"/>
              <a:t>Align IT spend with business value through an enhanced governance structure to achieve cost optimization. Ensure IT provides visible contribution to the creation and maintenance of value. </a:t>
            </a:r>
          </a:p>
        </p:txBody>
      </p:sp>
      <p:sp>
        <p:nvSpPr>
          <p:cNvPr id="6" name="Text Placeholder 5"/>
          <p:cNvSpPr>
            <a:spLocks noGrp="1"/>
          </p:cNvSpPr>
          <p:nvPr>
            <p:ph type="body" sz="quarter" idx="13"/>
          </p:nvPr>
        </p:nvSpPr>
        <p:spPr>
          <a:xfrm>
            <a:off x="5737241" y="1573322"/>
            <a:ext cx="3083231" cy="1222129"/>
          </a:xfrm>
        </p:spPr>
        <p:txBody>
          <a:bodyPr anchor="t"/>
          <a:lstStyle/>
          <a:p>
            <a:pPr marL="228600" indent="-228600">
              <a:spcBef>
                <a:spcPts val="600"/>
              </a:spcBef>
              <a:spcAft>
                <a:spcPts val="600"/>
              </a:spcAft>
              <a:buSzPct val="100000"/>
              <a:buFont typeface="+mj-lt"/>
              <a:buAutoNum type="arabicPeriod"/>
            </a:pPr>
            <a:r>
              <a:rPr lang="en-US" b="1" dirty="0">
                <a:solidFill>
                  <a:srgbClr val="333333"/>
                </a:solidFill>
              </a:rPr>
              <a:t>Pursue value first, solutions second. </a:t>
            </a:r>
          </a:p>
          <a:p>
            <a:pPr marL="228600" indent="-228600">
              <a:spcBef>
                <a:spcPts val="600"/>
              </a:spcBef>
              <a:spcAft>
                <a:spcPts val="600"/>
              </a:spcAft>
              <a:buSzPct val="100000"/>
              <a:buFont typeface="+mj-lt"/>
              <a:buAutoNum type="arabicPeriod"/>
            </a:pPr>
            <a:r>
              <a:rPr lang="en-US" dirty="0"/>
              <a:t>IT exists to provide business value and is part of the business value chain. </a:t>
            </a:r>
            <a:r>
              <a:rPr lang="en-US" b="1" dirty="0">
                <a:solidFill>
                  <a:srgbClr val="333333"/>
                </a:solidFill>
              </a:rPr>
              <a:t>IT must link its spend to business value to justify its investments.</a:t>
            </a:r>
          </a:p>
        </p:txBody>
      </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193594"/>
            <a:ext cx="8620125" cy="877887"/>
          </a:xfrm>
        </p:spPr>
        <p:txBody>
          <a:bodyPr/>
          <a:lstStyle/>
          <a:p>
            <a:r>
              <a:rPr lang="en-CA" dirty="0"/>
              <a:t>Delivering value and benefits is the top priority for CIOs</a:t>
            </a:r>
          </a:p>
        </p:txBody>
      </p:sp>
      <p:sp>
        <p:nvSpPr>
          <p:cNvPr id="16" name="Rectangle 3"/>
          <p:cNvSpPr/>
          <p:nvPr/>
        </p:nvSpPr>
        <p:spPr>
          <a:xfrm>
            <a:off x="112734" y="6301360"/>
            <a:ext cx="4181570" cy="230832"/>
          </a:xfrm>
          <a:prstGeom prst="rect">
            <a:avLst/>
          </a:prstGeom>
        </p:spPr>
        <p:txBody>
          <a:bodyPr wrap="square">
            <a:spAutoFit/>
          </a:bodyPr>
          <a:lstStyle/>
          <a:p>
            <a:pPr algn="r"/>
            <a:r>
              <a:rPr lang="en-CA" sz="900" baseline="30000" dirty="0">
                <a:solidFill>
                  <a:prstClr val="black">
                    <a:lumMod val="85000"/>
                    <a:lumOff val="15000"/>
                  </a:prstClr>
                </a:solidFill>
                <a:ea typeface="Roboto" panose="02000000000000000000" pitchFamily="2" charset="0"/>
              </a:rPr>
              <a:t>1 </a:t>
            </a:r>
            <a:r>
              <a:rPr lang="en-CA" sz="900" dirty="0">
                <a:solidFill>
                  <a:prstClr val="black">
                    <a:lumMod val="85000"/>
                    <a:lumOff val="15000"/>
                  </a:prstClr>
                </a:solidFill>
                <a:ea typeface="Roboto" panose="02000000000000000000" pitchFamily="2" charset="0"/>
              </a:rPr>
              <a:t>Info-Tech Research Group, CEO-CIO Alignment Diagnostic Survey, </a:t>
            </a:r>
            <a:r>
              <a:rPr lang="en-CA" sz="900" i="1" dirty="0">
                <a:solidFill>
                  <a:prstClr val="black">
                    <a:lumMod val="85000"/>
                    <a:lumOff val="15000"/>
                  </a:prstClr>
                </a:solidFill>
                <a:ea typeface="Roboto" panose="02000000000000000000" pitchFamily="2" charset="0"/>
              </a:rPr>
              <a:t>N=343</a:t>
            </a:r>
            <a:endParaRPr lang="en-CA" sz="900" i="1" dirty="0"/>
          </a:p>
        </p:txBody>
      </p:sp>
      <p:sp>
        <p:nvSpPr>
          <p:cNvPr id="8" name="TextBox 3"/>
          <p:cNvSpPr txBox="1"/>
          <p:nvPr/>
        </p:nvSpPr>
        <p:spPr>
          <a:xfrm>
            <a:off x="299020" y="1503497"/>
            <a:ext cx="8545961" cy="646331"/>
          </a:xfrm>
          <a:prstGeom prst="rect">
            <a:avLst/>
          </a:prstGeom>
        </p:spPr>
        <p:txBody>
          <a:bodyPr wrap="square" rtlCol="0">
            <a:spAutoFit/>
          </a:bodyPr>
          <a:lstStyle/>
          <a:p>
            <a:r>
              <a:rPr lang="en-CA" dirty="0"/>
              <a:t>The role of an IT leader is not to provide technology, but to </a:t>
            </a:r>
            <a:r>
              <a:rPr lang="en-CA" dirty="0">
                <a:solidFill>
                  <a:srgbClr val="8D9E2A"/>
                </a:solidFill>
              </a:rPr>
              <a:t>enable the delivery of business value and benefits through technology. </a:t>
            </a:r>
          </a:p>
        </p:txBody>
      </p:sp>
      <p:grpSp>
        <p:nvGrpSpPr>
          <p:cNvPr id="26" name="Group 25"/>
          <p:cNvGrpSpPr/>
          <p:nvPr/>
        </p:nvGrpSpPr>
        <p:grpSpPr>
          <a:xfrm>
            <a:off x="380567" y="2458858"/>
            <a:ext cx="8373338" cy="1661914"/>
            <a:chOff x="386790" y="1939052"/>
            <a:chExt cx="8373338" cy="1661914"/>
          </a:xfrm>
        </p:grpSpPr>
        <p:sp>
          <p:nvSpPr>
            <p:cNvPr id="23" name="Rectangle 22"/>
            <p:cNvSpPr/>
            <p:nvPr/>
          </p:nvSpPr>
          <p:spPr>
            <a:xfrm>
              <a:off x="386790" y="2255191"/>
              <a:ext cx="1494442" cy="1031809"/>
            </a:xfrm>
            <a:prstGeom prst="rect">
              <a:avLst/>
            </a:prstGeom>
            <a:solidFill>
              <a:srgbClr val="F8FAEA"/>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2000" lvl="1"/>
              <a:r>
                <a:rPr lang="en-CA" sz="3200" b="1" dirty="0">
                  <a:solidFill>
                    <a:schemeClr val="tx1"/>
                  </a:solidFill>
                  <a:ea typeface="Roboto" panose="02000000000000000000" pitchFamily="2" charset="0"/>
                </a:rPr>
                <a:t>  #1</a:t>
              </a:r>
              <a:endParaRPr lang="en-CA" sz="1400" b="1" dirty="0">
                <a:solidFill>
                  <a:prstClr val="black">
                    <a:lumMod val="65000"/>
                    <a:lumOff val="35000"/>
                  </a:prstClr>
                </a:solidFill>
                <a:ea typeface="Roboto" panose="02000000000000000000" pitchFamily="2" charset="0"/>
              </a:endParaRPr>
            </a:p>
          </p:txBody>
        </p:sp>
        <p:sp>
          <p:nvSpPr>
            <p:cNvPr id="24" name="Rectangle 23"/>
            <p:cNvSpPr/>
            <p:nvPr/>
          </p:nvSpPr>
          <p:spPr>
            <a:xfrm>
              <a:off x="1881232" y="2255191"/>
              <a:ext cx="2499282" cy="1031809"/>
            </a:xfrm>
            <a:prstGeom prst="rect">
              <a:avLst/>
            </a:prstGeom>
            <a:solidFill>
              <a:srgbClr val="F8FAEA"/>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dirty="0">
                  <a:solidFill>
                    <a:prstClr val="black">
                      <a:lumMod val="85000"/>
                      <a:lumOff val="15000"/>
                    </a:prstClr>
                  </a:solidFill>
                  <a:ea typeface="Roboto" panose="02000000000000000000" pitchFamily="2" charset="0"/>
                </a:rPr>
                <a:t>IT </a:t>
              </a:r>
              <a:r>
                <a:rPr lang="en-CA" sz="1400" dirty="0">
                  <a:solidFill>
                    <a:prstClr val="black">
                      <a:lumMod val="65000"/>
                      <a:lumOff val="35000"/>
                    </a:prstClr>
                  </a:solidFill>
                  <a:ea typeface="Roboto" panose="02000000000000000000" pitchFamily="2" charset="0"/>
                </a:rPr>
                <a:t>mandate is ensuring </a:t>
              </a:r>
              <a:r>
                <a:rPr lang="en-CA" sz="1400" b="1" dirty="0">
                  <a:solidFill>
                    <a:prstClr val="black">
                      <a:lumMod val="85000"/>
                      <a:lumOff val="15000"/>
                    </a:prstClr>
                  </a:solidFill>
                  <a:ea typeface="Roboto" panose="02000000000000000000" pitchFamily="2" charset="0"/>
                </a:rPr>
                <a:t>benefits delivery.</a:t>
              </a:r>
              <a:r>
                <a:rPr lang="en-CA" sz="1400" b="1" baseline="30000" dirty="0">
                  <a:solidFill>
                    <a:prstClr val="black">
                      <a:lumMod val="85000"/>
                      <a:lumOff val="15000"/>
                    </a:prstClr>
                  </a:solidFill>
                  <a:ea typeface="Roboto" panose="02000000000000000000" pitchFamily="2" charset="0"/>
                </a:rPr>
                <a:t> 1</a:t>
              </a:r>
              <a:endParaRPr lang="en-CA" sz="1050" dirty="0">
                <a:solidFill>
                  <a:prstClr val="black">
                    <a:lumMod val="65000"/>
                    <a:lumOff val="35000"/>
                  </a:prstClr>
                </a:solidFill>
                <a:latin typeface="Roboto" panose="02000000000000000000" pitchFamily="2" charset="0"/>
                <a:ea typeface="Roboto" panose="02000000000000000000" pitchFamily="2" charset="0"/>
              </a:endParaRPr>
            </a:p>
          </p:txBody>
        </p:sp>
        <p:grpSp>
          <p:nvGrpSpPr>
            <p:cNvPr id="13" name="Group 12"/>
            <p:cNvGrpSpPr/>
            <p:nvPr/>
          </p:nvGrpSpPr>
          <p:grpSpPr>
            <a:xfrm>
              <a:off x="4766404" y="2254103"/>
              <a:ext cx="3993724" cy="1031809"/>
              <a:chOff x="2371542" y="3618383"/>
              <a:chExt cx="4958195" cy="1139860"/>
            </a:xfrm>
          </p:grpSpPr>
          <p:sp>
            <p:nvSpPr>
              <p:cNvPr id="14" name="Rectangle 13"/>
              <p:cNvSpPr/>
              <p:nvPr/>
            </p:nvSpPr>
            <p:spPr>
              <a:xfrm>
                <a:off x="2371542" y="3618383"/>
                <a:ext cx="2135262" cy="1139860"/>
              </a:xfrm>
              <a:prstGeom prst="rect">
                <a:avLst/>
              </a:prstGeom>
              <a:solidFill>
                <a:srgbClr val="F8FAEA"/>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CA" sz="3200" b="1" dirty="0">
                    <a:solidFill>
                      <a:schemeClr val="tx1"/>
                    </a:solidFill>
                    <a:ea typeface="Roboto" panose="02000000000000000000" pitchFamily="2" charset="0"/>
                  </a:rPr>
                  <a:t> 80%</a:t>
                </a:r>
                <a:endParaRPr lang="en-CA" sz="1400" b="1" dirty="0">
                  <a:solidFill>
                    <a:prstClr val="black">
                      <a:lumMod val="65000"/>
                      <a:lumOff val="35000"/>
                    </a:prstClr>
                  </a:solidFill>
                  <a:ea typeface="Roboto" panose="02000000000000000000" pitchFamily="2" charset="0"/>
                </a:endParaRPr>
              </a:p>
            </p:txBody>
          </p:sp>
          <p:sp>
            <p:nvSpPr>
              <p:cNvPr id="15" name="Rectangle 14"/>
              <p:cNvSpPr/>
              <p:nvPr/>
            </p:nvSpPr>
            <p:spPr>
              <a:xfrm>
                <a:off x="4506805" y="3618383"/>
                <a:ext cx="2822932" cy="1139860"/>
              </a:xfrm>
              <a:prstGeom prst="rect">
                <a:avLst/>
              </a:prstGeom>
              <a:solidFill>
                <a:srgbClr val="F8FAEA"/>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dirty="0">
                    <a:solidFill>
                      <a:prstClr val="black">
                        <a:lumMod val="85000"/>
                        <a:lumOff val="15000"/>
                      </a:prstClr>
                    </a:solidFill>
                    <a:ea typeface="Roboto" panose="02000000000000000000" pitchFamily="2" charset="0"/>
                  </a:rPr>
                  <a:t>of</a:t>
                </a:r>
                <a:r>
                  <a:rPr lang="en-CA" sz="1400" b="1" dirty="0">
                    <a:solidFill>
                      <a:prstClr val="black">
                        <a:lumMod val="85000"/>
                        <a:lumOff val="15000"/>
                      </a:prstClr>
                    </a:solidFill>
                    <a:ea typeface="Roboto" panose="02000000000000000000" pitchFamily="2" charset="0"/>
                  </a:rPr>
                  <a:t> CIOs </a:t>
                </a:r>
                <a:r>
                  <a:rPr lang="en-CA" sz="1400" dirty="0">
                    <a:solidFill>
                      <a:prstClr val="black">
                        <a:lumMod val="65000"/>
                        <a:lumOff val="35000"/>
                      </a:prstClr>
                    </a:solidFill>
                    <a:ea typeface="Roboto" panose="02000000000000000000" pitchFamily="2" charset="0"/>
                  </a:rPr>
                  <a:t>and</a:t>
                </a:r>
                <a:r>
                  <a:rPr lang="en-CA" sz="1400" b="1" dirty="0">
                    <a:solidFill>
                      <a:prstClr val="black">
                        <a:lumMod val="65000"/>
                        <a:lumOff val="35000"/>
                      </a:prstClr>
                    </a:solidFill>
                    <a:ea typeface="Roboto" panose="02000000000000000000" pitchFamily="2" charset="0"/>
                  </a:rPr>
                  <a:t> </a:t>
                </a:r>
                <a:r>
                  <a:rPr lang="en-CA" sz="1400" b="1" dirty="0">
                    <a:solidFill>
                      <a:prstClr val="black">
                        <a:lumMod val="85000"/>
                        <a:lumOff val="15000"/>
                      </a:prstClr>
                    </a:solidFill>
                    <a:ea typeface="Roboto" panose="02000000000000000000" pitchFamily="2" charset="0"/>
                  </a:rPr>
                  <a:t>CEOs </a:t>
                </a:r>
                <a:r>
                  <a:rPr lang="en-CA" sz="1400" dirty="0">
                    <a:solidFill>
                      <a:prstClr val="black">
                        <a:lumMod val="85000"/>
                        <a:lumOff val="15000"/>
                      </a:prstClr>
                    </a:solidFill>
                    <a:ea typeface="Roboto" panose="02000000000000000000" pitchFamily="2" charset="0"/>
                  </a:rPr>
                  <a:t>on average</a:t>
                </a:r>
                <a:r>
                  <a:rPr lang="en-CA" sz="1400" b="1" dirty="0">
                    <a:solidFill>
                      <a:prstClr val="black">
                        <a:lumMod val="85000"/>
                        <a:lumOff val="15000"/>
                      </a:prstClr>
                    </a:solidFill>
                    <a:ea typeface="Roboto" panose="02000000000000000000" pitchFamily="2" charset="0"/>
                  </a:rPr>
                  <a:t> </a:t>
                </a:r>
                <a:r>
                  <a:rPr lang="en-CA" sz="1400" dirty="0">
                    <a:solidFill>
                      <a:prstClr val="black">
                        <a:lumMod val="65000"/>
                        <a:lumOff val="35000"/>
                      </a:prstClr>
                    </a:solidFill>
                    <a:ea typeface="Roboto" panose="02000000000000000000" pitchFamily="2" charset="0"/>
                  </a:rPr>
                  <a:t>experience</a:t>
                </a:r>
                <a:r>
                  <a:rPr lang="en-CA" sz="1400" b="1" dirty="0">
                    <a:solidFill>
                      <a:prstClr val="black">
                        <a:lumMod val="65000"/>
                        <a:lumOff val="35000"/>
                      </a:prstClr>
                    </a:solidFill>
                    <a:ea typeface="Roboto" panose="02000000000000000000" pitchFamily="2" charset="0"/>
                  </a:rPr>
                  <a:t> </a:t>
                </a:r>
                <a:r>
                  <a:rPr lang="en-CA" sz="1400" b="1" dirty="0">
                    <a:solidFill>
                      <a:prstClr val="black">
                        <a:lumMod val="85000"/>
                        <a:lumOff val="15000"/>
                      </a:prstClr>
                    </a:solidFill>
                    <a:ea typeface="Roboto" panose="02000000000000000000" pitchFamily="2" charset="0"/>
                  </a:rPr>
                  <a:t>frustration </a:t>
                </a:r>
                <a:r>
                  <a:rPr lang="en-CA" sz="1400" dirty="0">
                    <a:solidFill>
                      <a:prstClr val="black">
                        <a:lumMod val="65000"/>
                        <a:lumOff val="35000"/>
                      </a:prstClr>
                    </a:solidFill>
                    <a:ea typeface="Roboto" panose="02000000000000000000" pitchFamily="2" charset="0"/>
                  </a:rPr>
                  <a:t>with</a:t>
                </a:r>
                <a:r>
                  <a:rPr lang="en-CA" sz="1400" b="1" dirty="0">
                    <a:solidFill>
                      <a:prstClr val="black">
                        <a:lumMod val="65000"/>
                        <a:lumOff val="35000"/>
                      </a:prstClr>
                    </a:solidFill>
                    <a:ea typeface="Roboto" panose="02000000000000000000" pitchFamily="2" charset="0"/>
                  </a:rPr>
                  <a:t> </a:t>
                </a:r>
                <a:r>
                  <a:rPr lang="en-CA" sz="1400" b="1" dirty="0">
                    <a:solidFill>
                      <a:prstClr val="black">
                        <a:lumMod val="85000"/>
                        <a:lumOff val="15000"/>
                      </a:prstClr>
                    </a:solidFill>
                    <a:ea typeface="Roboto" panose="02000000000000000000" pitchFamily="2" charset="0"/>
                  </a:rPr>
                  <a:t>IT’s failure to deliver value</a:t>
                </a:r>
                <a:r>
                  <a:rPr lang="en-CA" sz="1400" b="1" dirty="0">
                    <a:solidFill>
                      <a:prstClr val="black">
                        <a:lumMod val="65000"/>
                        <a:lumOff val="35000"/>
                      </a:prstClr>
                    </a:solidFill>
                    <a:ea typeface="Roboto" panose="02000000000000000000" pitchFamily="2" charset="0"/>
                  </a:rPr>
                  <a:t>.</a:t>
                </a:r>
                <a:r>
                  <a:rPr lang="en-CA" sz="1400" b="1" baseline="30000" dirty="0">
                    <a:solidFill>
                      <a:prstClr val="black">
                        <a:lumMod val="85000"/>
                        <a:lumOff val="15000"/>
                      </a:prstClr>
                    </a:solidFill>
                    <a:ea typeface="Roboto" panose="02000000000000000000" pitchFamily="2" charset="0"/>
                  </a:rPr>
                  <a:t> 1</a:t>
                </a:r>
                <a:r>
                  <a:rPr lang="en-CA" sz="1400" b="1" dirty="0">
                    <a:solidFill>
                      <a:prstClr val="black">
                        <a:lumMod val="65000"/>
                        <a:lumOff val="35000"/>
                      </a:prstClr>
                    </a:solidFill>
                    <a:ea typeface="Roboto" panose="02000000000000000000" pitchFamily="2" charset="0"/>
                  </a:rPr>
                  <a:t> </a:t>
                </a:r>
              </a:p>
            </p:txBody>
          </p:sp>
        </p:grpSp>
        <p:grpSp>
          <p:nvGrpSpPr>
            <p:cNvPr id="5" name="Group 4"/>
            <p:cNvGrpSpPr/>
            <p:nvPr/>
          </p:nvGrpSpPr>
          <p:grpSpPr>
            <a:xfrm>
              <a:off x="3528582" y="1939052"/>
              <a:ext cx="2086836" cy="1661914"/>
              <a:chOff x="612822" y="4602871"/>
              <a:chExt cx="2590800" cy="1835949"/>
            </a:xfrm>
          </p:grpSpPr>
          <p:sp>
            <p:nvSpPr>
              <p:cNvPr id="4" name="Oval 3"/>
              <p:cNvSpPr/>
              <p:nvPr/>
            </p:nvSpPr>
            <p:spPr>
              <a:xfrm>
                <a:off x="1222540" y="4819849"/>
                <a:ext cx="1371364" cy="13713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6600" dirty="0">
                    <a:solidFill>
                      <a:schemeClr val="tx1"/>
                    </a:solidFill>
                    <a:latin typeface="Bauhaus 93" panose="04030905020B02020C02" pitchFamily="82" charset="0"/>
                  </a:rPr>
                  <a:t>!</a:t>
                </a:r>
              </a:p>
            </p:txBody>
          </p:sp>
          <p:graphicFrame>
            <p:nvGraphicFramePr>
              <p:cNvPr id="10" name="Chart 9"/>
              <p:cNvGraphicFramePr>
                <a:graphicFrameLocks/>
              </p:cNvGraphicFramePr>
              <p:nvPr>
                <p:extLst>
                  <p:ext uri="{D42A27DB-BD31-4B8C-83A1-F6EECF244321}">
                    <p14:modId xmlns:p14="http://schemas.microsoft.com/office/powerpoint/2010/main" val="3162052789"/>
                  </p:ext>
                </p:extLst>
              </p:nvPr>
            </p:nvGraphicFramePr>
            <p:xfrm>
              <a:off x="612822" y="4602871"/>
              <a:ext cx="2590800" cy="1835949"/>
            </p:xfrm>
            <a:graphic>
              <a:graphicData uri="http://schemas.openxmlformats.org/drawingml/2006/chart">
                <c:chart xmlns:c="http://schemas.openxmlformats.org/drawingml/2006/chart" xmlns:r="http://schemas.openxmlformats.org/officeDocument/2006/relationships" r:id="rId3"/>
              </a:graphicData>
            </a:graphic>
          </p:graphicFrame>
        </p:grpSp>
      </p:grpSp>
      <p:sp>
        <p:nvSpPr>
          <p:cNvPr id="29" name="Rectangle 28"/>
          <p:cNvSpPr/>
          <p:nvPr/>
        </p:nvSpPr>
        <p:spPr>
          <a:xfrm>
            <a:off x="386790" y="4120769"/>
            <a:ext cx="8373338" cy="1956455"/>
          </a:xfrm>
          <a:prstGeom prst="rect">
            <a:avLst/>
          </a:prstGeom>
        </p:spPr>
        <p:txBody>
          <a:bodyPr wrap="square" anchor="ctr" anchorCtr="0">
            <a:noAutofit/>
          </a:bodyPr>
          <a:lstStyle/>
          <a:p>
            <a:r>
              <a:rPr lang="en-CA" sz="1400" dirty="0"/>
              <a:t>Info-Tech’s CEO-CIO Alignment Diagnostic survey indicates that C-suite leaders have consistently stated that delivering benefits is the most important goal for IT. </a:t>
            </a:r>
          </a:p>
          <a:p>
            <a:endParaRPr lang="en-CA" sz="1400" dirty="0"/>
          </a:p>
          <a:p>
            <a:r>
              <a:rPr lang="en-CA" sz="1400" dirty="0"/>
              <a:t>Ensuring benefits delivery will mitigate several pain points, such as hidden IT spend, resource waste from duplication, and senior management’s unwillingness to sponsor IT. In particular, </a:t>
            </a:r>
            <a:r>
              <a:rPr lang="en-CA" sz="1400" dirty="0">
                <a:solidFill>
                  <a:srgbClr val="93A42C"/>
                </a:solidFill>
              </a:rPr>
              <a:t>a solid benefits realization process mitigates business frustration with IT’s failure to deliver value,</a:t>
            </a:r>
            <a:r>
              <a:rPr lang="en-CA" sz="1400" dirty="0"/>
              <a:t> which would solve every 4 out of 5 CIOs’ and CEOs’ issue with this lack of capability. </a:t>
            </a:r>
          </a:p>
        </p:txBody>
      </p:sp>
    </p:spTree>
    <p:extLst>
      <p:ext uri="{BB962C8B-B14F-4D97-AF65-F5344CB8AC3E}">
        <p14:creationId xmlns:p14="http://schemas.microsoft.com/office/powerpoint/2010/main" val="3736096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3635" y="1292561"/>
            <a:ext cx="3340307" cy="4979534"/>
          </a:xfrm>
          <a:prstGeom prst="rect">
            <a:avLst/>
          </a:prstGeom>
        </p:spPr>
        <p:txBody>
          <a:bodyPr wrap="square" anchor="ctr" anchorCtr="0">
            <a:noAutofit/>
          </a:bodyPr>
          <a:lstStyle/>
          <a:p>
            <a:r>
              <a:rPr lang="en-CA" sz="1600" dirty="0"/>
              <a:t>Often, IT </a:t>
            </a:r>
            <a:r>
              <a:rPr lang="en-CA" sz="1600" dirty="0">
                <a:solidFill>
                  <a:srgbClr val="5089B4"/>
                </a:solidFill>
              </a:rPr>
              <a:t>misses the opportunity to become a strategic partner </a:t>
            </a:r>
            <a:r>
              <a:rPr lang="en-CA" sz="1600" dirty="0"/>
              <a:t>because it doesn’t understand how to communicate and measure its value to the business.</a:t>
            </a:r>
          </a:p>
          <a:p>
            <a:endParaRPr lang="en-CA" sz="1600" dirty="0"/>
          </a:p>
          <a:p>
            <a:endParaRPr lang="en-CA" sz="1600" dirty="0"/>
          </a:p>
          <a:p>
            <a:endParaRPr lang="en-CA" sz="1600" dirty="0"/>
          </a:p>
          <a:p>
            <a:endParaRPr lang="en-CA" sz="1600" dirty="0"/>
          </a:p>
          <a:p>
            <a:endParaRPr lang="en-CA" sz="1600" dirty="0"/>
          </a:p>
          <a:p>
            <a:endParaRPr lang="en-CA" sz="1600" dirty="0"/>
          </a:p>
          <a:p>
            <a:endParaRPr lang="en-CA" sz="1600" dirty="0"/>
          </a:p>
          <a:p>
            <a:r>
              <a:rPr lang="en-CA" sz="1600" dirty="0"/>
              <a:t>Being able to </a:t>
            </a:r>
            <a:r>
              <a:rPr lang="en-CA" sz="1600" dirty="0">
                <a:solidFill>
                  <a:srgbClr val="5089B4"/>
                </a:solidFill>
              </a:rPr>
              <a:t>understand the value context</a:t>
            </a:r>
            <a:r>
              <a:rPr lang="en-CA" sz="1600" dirty="0">
                <a:solidFill>
                  <a:srgbClr val="8D9E2A"/>
                </a:solidFill>
              </a:rPr>
              <a:t> </a:t>
            </a:r>
            <a:r>
              <a:rPr lang="en-CA" sz="1600" dirty="0"/>
              <a:t>will allow IT to articulate where IT spend supports business value, and how it enables business goal achievement.</a:t>
            </a:r>
          </a:p>
        </p:txBody>
      </p:sp>
      <p:sp>
        <p:nvSpPr>
          <p:cNvPr id="2" name="Title 1"/>
          <p:cNvSpPr>
            <a:spLocks noGrp="1"/>
          </p:cNvSpPr>
          <p:nvPr>
            <p:ph type="title"/>
          </p:nvPr>
        </p:nvSpPr>
        <p:spPr/>
        <p:txBody>
          <a:bodyPr/>
          <a:lstStyle/>
          <a:p>
            <a:r>
              <a:rPr lang="en-CA" dirty="0"/>
              <a:t>Derive value that will propel the growth of the organization</a:t>
            </a:r>
          </a:p>
        </p:txBody>
      </p:sp>
      <p:graphicFrame>
        <p:nvGraphicFramePr>
          <p:cNvPr id="27" name="Diagram 2"/>
          <p:cNvGraphicFramePr/>
          <p:nvPr>
            <p:extLst>
              <p:ext uri="{D42A27DB-BD31-4B8C-83A1-F6EECF244321}">
                <p14:modId xmlns:p14="http://schemas.microsoft.com/office/powerpoint/2010/main" val="120803176"/>
              </p:ext>
            </p:extLst>
          </p:nvPr>
        </p:nvGraphicFramePr>
        <p:xfrm>
          <a:off x="2968627" y="1389835"/>
          <a:ext cx="6892991" cy="4405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9" name="Group 4"/>
          <p:cNvGrpSpPr/>
          <p:nvPr/>
        </p:nvGrpSpPr>
        <p:grpSpPr>
          <a:xfrm>
            <a:off x="89609" y="3162261"/>
            <a:ext cx="3771900" cy="991738"/>
            <a:chOff x="257174" y="4629573"/>
            <a:chExt cx="3771900" cy="991738"/>
          </a:xfrm>
        </p:grpSpPr>
        <p:sp>
          <p:nvSpPr>
            <p:cNvPr id="38" name="Rectangle 5"/>
            <p:cNvSpPr/>
            <p:nvPr/>
          </p:nvSpPr>
          <p:spPr>
            <a:xfrm>
              <a:off x="257174" y="4744148"/>
              <a:ext cx="3771900" cy="877163"/>
            </a:xfrm>
            <a:prstGeom prst="rect">
              <a:avLst/>
            </a:prstGeom>
          </p:spPr>
          <p:txBody>
            <a:bodyPr wrap="square">
              <a:spAutoFit/>
            </a:bodyPr>
            <a:lstStyle/>
            <a:p>
              <a:pPr lvl="0" algn="ctr">
                <a:spcAft>
                  <a:spcPts val="600"/>
                </a:spcAft>
              </a:pPr>
              <a:r>
                <a:rPr lang="en-CA" sz="1600" i="1" dirty="0">
                  <a:solidFill>
                    <a:schemeClr val="tx1">
                      <a:lumMod val="60000"/>
                      <a:lumOff val="40000"/>
                    </a:schemeClr>
                  </a:solidFill>
                  <a:latin typeface="Georgia"/>
                </a:rPr>
                <a:t>Price is what you pay. </a:t>
              </a:r>
              <a:br>
                <a:rPr lang="en-CA" sz="1600" i="1" dirty="0">
                  <a:solidFill>
                    <a:schemeClr val="tx1">
                      <a:lumMod val="60000"/>
                      <a:lumOff val="40000"/>
                    </a:schemeClr>
                  </a:solidFill>
                  <a:latin typeface="Georgia"/>
                </a:rPr>
              </a:br>
              <a:r>
                <a:rPr lang="en-CA" sz="1600" i="1" dirty="0">
                  <a:solidFill>
                    <a:schemeClr val="tx1">
                      <a:lumMod val="60000"/>
                      <a:lumOff val="40000"/>
                    </a:schemeClr>
                  </a:solidFill>
                  <a:latin typeface="Georgia"/>
                </a:rPr>
                <a:t>Value is what you get</a:t>
              </a:r>
              <a:r>
                <a:rPr lang="en-CA" sz="1600" i="1" dirty="0">
                  <a:solidFill>
                    <a:schemeClr val="tx1">
                      <a:lumMod val="60000"/>
                      <a:lumOff val="40000"/>
                    </a:schemeClr>
                  </a:solidFill>
                </a:rPr>
                <a:t>.</a:t>
              </a:r>
            </a:p>
            <a:p>
              <a:pPr lvl="0" algn="ctr"/>
              <a:r>
                <a:rPr lang="en-CA" sz="1400" dirty="0">
                  <a:solidFill>
                    <a:schemeClr val="tx1">
                      <a:lumMod val="60000"/>
                      <a:lumOff val="40000"/>
                    </a:schemeClr>
                  </a:solidFill>
                </a:rPr>
                <a:t>– Warren Buffett</a:t>
              </a:r>
            </a:p>
          </p:txBody>
        </p:sp>
        <p:pic>
          <p:nvPicPr>
            <p:cNvPr id="39" name="Picture 100"/>
            <p:cNvPicPr>
              <a:picLocks noChangeAspect="1"/>
            </p:cNvPicPr>
            <p:nvPr/>
          </p:nvPicPr>
          <p:blipFill>
            <a:blip r:embed="rId8"/>
            <a:stretch>
              <a:fillRect/>
            </a:stretch>
          </p:blipFill>
          <p:spPr>
            <a:xfrm>
              <a:off x="569442" y="4629573"/>
              <a:ext cx="560881" cy="512108"/>
            </a:xfrm>
            <a:prstGeom prst="rect">
              <a:avLst/>
            </a:prstGeom>
          </p:spPr>
        </p:pic>
        <p:pic>
          <p:nvPicPr>
            <p:cNvPr id="40" name="Picture 101"/>
            <p:cNvPicPr>
              <a:picLocks noChangeAspect="1"/>
            </p:cNvPicPr>
            <p:nvPr/>
          </p:nvPicPr>
          <p:blipFill>
            <a:blip r:embed="rId9"/>
            <a:stretch>
              <a:fillRect/>
            </a:stretch>
          </p:blipFill>
          <p:spPr>
            <a:xfrm>
              <a:off x="3152724" y="4987559"/>
              <a:ext cx="542591" cy="445047"/>
            </a:xfrm>
            <a:prstGeom prst="rect">
              <a:avLst/>
            </a:prstGeom>
          </p:spPr>
        </p:pic>
      </p:grpSp>
      <p:cxnSp>
        <p:nvCxnSpPr>
          <p:cNvPr id="6" name="Straight Connector 5"/>
          <p:cNvCxnSpPr/>
          <p:nvPr/>
        </p:nvCxnSpPr>
        <p:spPr>
          <a:xfrm>
            <a:off x="3839390" y="1389835"/>
            <a:ext cx="0" cy="4705873"/>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2361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8"/>
          <p:cNvSpPr/>
          <p:nvPr/>
        </p:nvSpPr>
        <p:spPr>
          <a:xfrm>
            <a:off x="370421" y="2738478"/>
            <a:ext cx="3878581" cy="33367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CA" sz="1600" b="1" dirty="0">
                <a:solidFill>
                  <a:schemeClr val="tx1"/>
                </a:solidFill>
              </a:rPr>
              <a:t>YOUR CHALLENGES</a:t>
            </a:r>
          </a:p>
          <a:p>
            <a:endParaRPr lang="en-CA" sz="1400" dirty="0">
              <a:solidFill>
                <a:schemeClr val="tx1"/>
              </a:solidFill>
            </a:endParaRPr>
          </a:p>
          <a:p>
            <a:r>
              <a:rPr lang="en-CA" sz="1400" dirty="0">
                <a:solidFill>
                  <a:schemeClr val="tx1"/>
                </a:solidFill>
              </a:rPr>
              <a:t>The business doesn’t communicate, or you don’t have the capacity to discover the company‘s </a:t>
            </a:r>
            <a:r>
              <a:rPr lang="en-CA" sz="1400" dirty="0">
                <a:solidFill>
                  <a:srgbClr val="5089B4"/>
                </a:solidFill>
              </a:rPr>
              <a:t>critical drivers </a:t>
            </a:r>
            <a:r>
              <a:rPr lang="en-CA" sz="1400" dirty="0">
                <a:solidFill>
                  <a:schemeClr val="tx1"/>
                </a:solidFill>
              </a:rPr>
              <a:t>that enable strategic objectives. </a:t>
            </a:r>
          </a:p>
          <a:p>
            <a:endParaRPr lang="en-CA" sz="1400" dirty="0">
              <a:solidFill>
                <a:schemeClr val="tx1"/>
              </a:solidFill>
            </a:endParaRPr>
          </a:p>
          <a:p>
            <a:r>
              <a:rPr lang="en-CA" sz="1400" dirty="0">
                <a:solidFill>
                  <a:schemeClr val="tx1"/>
                </a:solidFill>
              </a:rPr>
              <a:t>You find it difficult to make </a:t>
            </a:r>
            <a:r>
              <a:rPr lang="en-CA" sz="1400" dirty="0">
                <a:solidFill>
                  <a:srgbClr val="5089B4"/>
                </a:solidFill>
              </a:rPr>
              <a:t>persuasive cases </a:t>
            </a:r>
            <a:r>
              <a:rPr lang="en-CA" sz="1400" dirty="0">
                <a:solidFill>
                  <a:schemeClr val="tx1"/>
                </a:solidFill>
              </a:rPr>
              <a:t>regarding how each IT investment will help the company, especially during budget meetings. </a:t>
            </a:r>
          </a:p>
          <a:p>
            <a:endParaRPr lang="en-CA" sz="1400" dirty="0">
              <a:solidFill>
                <a:schemeClr val="tx1"/>
              </a:solidFill>
            </a:endParaRPr>
          </a:p>
          <a:p>
            <a:r>
              <a:rPr lang="en-CA" sz="1400" dirty="0">
                <a:solidFill>
                  <a:schemeClr val="tx1"/>
                </a:solidFill>
              </a:rPr>
              <a:t>The business puts a cap on your initiatives, strictly </a:t>
            </a:r>
            <a:r>
              <a:rPr lang="en-CA" sz="1400" dirty="0">
                <a:solidFill>
                  <a:srgbClr val="5089B4"/>
                </a:solidFill>
              </a:rPr>
              <a:t>based on budget</a:t>
            </a:r>
            <a:r>
              <a:rPr lang="en-CA" sz="1400" dirty="0">
                <a:solidFill>
                  <a:schemeClr val="tx1"/>
                </a:solidFill>
              </a:rPr>
              <a:t>, not considering the additional strategic benefits the investment could bring. </a:t>
            </a:r>
          </a:p>
          <a:p>
            <a:endParaRPr lang="en-CA" sz="1400" dirty="0">
              <a:solidFill>
                <a:schemeClr val="tx1"/>
              </a:solidFill>
            </a:endParaRPr>
          </a:p>
          <a:p>
            <a:endParaRPr lang="en-CA" sz="1400" dirty="0">
              <a:solidFill>
                <a:schemeClr val="tx1"/>
              </a:solidFill>
            </a:endParaRPr>
          </a:p>
        </p:txBody>
      </p:sp>
      <p:sp>
        <p:nvSpPr>
          <p:cNvPr id="2" name="Title 1"/>
          <p:cNvSpPr>
            <a:spLocks noGrp="1"/>
          </p:cNvSpPr>
          <p:nvPr>
            <p:ph type="title"/>
          </p:nvPr>
        </p:nvSpPr>
        <p:spPr/>
        <p:txBody>
          <a:bodyPr/>
          <a:lstStyle/>
          <a:p>
            <a:r>
              <a:rPr lang="en-CA" dirty="0"/>
              <a:t>Use ITRG’s solution to understand value</a:t>
            </a:r>
          </a:p>
        </p:txBody>
      </p:sp>
      <p:sp>
        <p:nvSpPr>
          <p:cNvPr id="19" name="Rectangle 18"/>
          <p:cNvSpPr/>
          <p:nvPr/>
        </p:nvSpPr>
        <p:spPr>
          <a:xfrm>
            <a:off x="4972832" y="2738478"/>
            <a:ext cx="3837777" cy="33367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CA" sz="1600" b="1" dirty="0">
                <a:solidFill>
                  <a:schemeClr val="tx1"/>
                </a:solidFill>
              </a:rPr>
              <a:t>OUR SOLUTION</a:t>
            </a:r>
          </a:p>
          <a:p>
            <a:endParaRPr lang="en-CA" sz="1400" b="1" dirty="0">
              <a:solidFill>
                <a:schemeClr val="tx1"/>
              </a:solidFill>
            </a:endParaRPr>
          </a:p>
          <a:p>
            <a:pPr marL="171450" indent="-171450">
              <a:spcBef>
                <a:spcPts val="600"/>
              </a:spcBef>
              <a:buFont typeface="Arial" panose="020B0604020202020204" pitchFamily="34" charset="0"/>
              <a:buChar char="•"/>
            </a:pPr>
            <a:r>
              <a:rPr lang="en-CA" sz="1400" dirty="0">
                <a:solidFill>
                  <a:schemeClr val="tx1"/>
                </a:solidFill>
              </a:rPr>
              <a:t>Make the case for clarifying business value.</a:t>
            </a:r>
          </a:p>
          <a:p>
            <a:pPr marL="171450" indent="-171450">
              <a:spcBef>
                <a:spcPts val="600"/>
              </a:spcBef>
              <a:buFont typeface="Arial" panose="020B0604020202020204" pitchFamily="34" charset="0"/>
              <a:buChar char="•"/>
            </a:pPr>
            <a:r>
              <a:rPr lang="en-CA" sz="1400" dirty="0">
                <a:solidFill>
                  <a:schemeClr val="tx1"/>
                </a:solidFill>
              </a:rPr>
              <a:t>Identify the factors integral to the company achieving its future state.</a:t>
            </a:r>
          </a:p>
          <a:p>
            <a:pPr marL="171450" indent="-171450">
              <a:spcBef>
                <a:spcPts val="600"/>
              </a:spcBef>
              <a:buFont typeface="Arial" panose="020B0604020202020204" pitchFamily="34" charset="0"/>
              <a:buChar char="•"/>
            </a:pPr>
            <a:r>
              <a:rPr lang="en-CA" sz="1400" dirty="0">
                <a:solidFill>
                  <a:schemeClr val="tx1"/>
                </a:solidFill>
              </a:rPr>
              <a:t>Align business stakeholders to establish a </a:t>
            </a:r>
            <a:r>
              <a:rPr lang="en-CA" sz="1400" dirty="0">
                <a:solidFill>
                  <a:srgbClr val="5089B4"/>
                </a:solidFill>
              </a:rPr>
              <a:t>common definition of value.</a:t>
            </a:r>
          </a:p>
          <a:p>
            <a:pPr marL="171450" indent="-171450">
              <a:spcBef>
                <a:spcPts val="600"/>
              </a:spcBef>
              <a:buFont typeface="Arial" panose="020B0604020202020204" pitchFamily="34" charset="0"/>
              <a:buChar char="•"/>
            </a:pPr>
            <a:r>
              <a:rPr lang="en-CA" sz="1400" dirty="0">
                <a:solidFill>
                  <a:schemeClr val="tx1"/>
                </a:solidFill>
              </a:rPr>
              <a:t>Use value criteria to determine expected investment outcomes valuable to the organization as a whole.</a:t>
            </a:r>
          </a:p>
          <a:p>
            <a:pPr marL="171450" indent="-171450">
              <a:spcBef>
                <a:spcPts val="600"/>
              </a:spcBef>
              <a:buFont typeface="Arial" panose="020B0604020202020204" pitchFamily="34" charset="0"/>
              <a:buChar char="•"/>
            </a:pPr>
            <a:r>
              <a:rPr lang="en-CA" sz="1400" dirty="0">
                <a:solidFill>
                  <a:schemeClr val="tx1"/>
                </a:solidFill>
              </a:rPr>
              <a:t>Align all efforts in IT with the priorities of the organization.</a:t>
            </a:r>
          </a:p>
        </p:txBody>
      </p:sp>
      <p:sp>
        <p:nvSpPr>
          <p:cNvPr id="6" name="Chevron 5"/>
          <p:cNvSpPr/>
          <p:nvPr/>
        </p:nvSpPr>
        <p:spPr>
          <a:xfrm>
            <a:off x="4403122" y="3890223"/>
            <a:ext cx="295265" cy="701459"/>
          </a:xfrm>
          <a:prstGeom prst="chevron">
            <a:avLst>
              <a:gd name="adj" fmla="val 74138"/>
            </a:avLst>
          </a:prstGeom>
          <a:solidFill>
            <a:srgbClr val="BD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nvGrpSpPr>
          <p:cNvPr id="40" name="Group 39"/>
          <p:cNvGrpSpPr/>
          <p:nvPr/>
        </p:nvGrpSpPr>
        <p:grpSpPr>
          <a:xfrm>
            <a:off x="423278" y="1047400"/>
            <a:ext cx="8412383" cy="1324883"/>
            <a:chOff x="1133261" y="1549073"/>
            <a:chExt cx="8412383" cy="1324883"/>
          </a:xfrm>
        </p:grpSpPr>
        <p:sp>
          <p:nvSpPr>
            <p:cNvPr id="41" name="Rectangle 19"/>
            <p:cNvSpPr/>
            <p:nvPr/>
          </p:nvSpPr>
          <p:spPr>
            <a:xfrm>
              <a:off x="2510207" y="1919849"/>
              <a:ext cx="7035437" cy="954107"/>
            </a:xfrm>
            <a:prstGeom prst="rect">
              <a:avLst/>
            </a:prstGeom>
          </p:spPr>
          <p:txBody>
            <a:bodyPr wrap="square">
              <a:spAutoFit/>
            </a:bodyPr>
            <a:lstStyle/>
            <a:p>
              <a:r>
                <a:rPr lang="en-CA" b="1" dirty="0"/>
                <a:t>Understand the business context of value.</a:t>
              </a:r>
            </a:p>
            <a:p>
              <a:pPr>
                <a:spcBef>
                  <a:spcPts val="1200"/>
                </a:spcBef>
              </a:pPr>
              <a:r>
                <a:rPr lang="en-CA" sz="1400" dirty="0">
                  <a:solidFill>
                    <a:schemeClr val="bg1">
                      <a:lumMod val="50000"/>
                    </a:schemeClr>
                  </a:solidFill>
                </a:rPr>
                <a:t>Establish a uniform perspective on what is important to the organization in order to make value-based strategic business decisions at the governance level.</a:t>
              </a:r>
            </a:p>
          </p:txBody>
        </p:sp>
        <p:grpSp>
          <p:nvGrpSpPr>
            <p:cNvPr id="42" name="Group 41"/>
            <p:cNvGrpSpPr/>
            <p:nvPr/>
          </p:nvGrpSpPr>
          <p:grpSpPr>
            <a:xfrm>
              <a:off x="1133261" y="1549073"/>
              <a:ext cx="1124058" cy="1200329"/>
              <a:chOff x="-75477" y="2057749"/>
              <a:chExt cx="1124058" cy="1200329"/>
            </a:xfrm>
          </p:grpSpPr>
          <p:sp>
            <p:nvSpPr>
              <p:cNvPr id="43" name="TextBox 31"/>
              <p:cNvSpPr txBox="1"/>
              <p:nvPr/>
            </p:nvSpPr>
            <p:spPr>
              <a:xfrm>
                <a:off x="-75477" y="2057749"/>
                <a:ext cx="570308" cy="1200329"/>
              </a:xfrm>
              <a:prstGeom prst="rect">
                <a:avLst/>
              </a:prstGeom>
            </p:spPr>
            <p:txBody>
              <a:bodyPr wrap="square" rtlCol="0">
                <a:spAutoFit/>
              </a:bodyPr>
              <a:lstStyle/>
              <a:p>
                <a:r>
                  <a:rPr lang="en-CA" sz="7200" b="1" dirty="0">
                    <a:solidFill>
                      <a:schemeClr val="bg1">
                        <a:lumMod val="75000"/>
                      </a:schemeClr>
                    </a:solidFill>
                    <a:latin typeface="+mj-lt"/>
                  </a:rPr>
                  <a:t>1</a:t>
                </a:r>
              </a:p>
            </p:txBody>
          </p:sp>
          <p:grpSp>
            <p:nvGrpSpPr>
              <p:cNvPr id="44" name="Group 43"/>
              <p:cNvGrpSpPr/>
              <p:nvPr/>
            </p:nvGrpSpPr>
            <p:grpSpPr>
              <a:xfrm>
                <a:off x="500369" y="2477105"/>
                <a:ext cx="548212" cy="512403"/>
                <a:chOff x="585924" y="2490073"/>
                <a:chExt cx="548212" cy="512403"/>
              </a:xfrm>
            </p:grpSpPr>
            <p:pic>
              <p:nvPicPr>
                <p:cNvPr id="45" name="Picture 44"/>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585924" y="2490073"/>
                  <a:ext cx="395812" cy="372529"/>
                </a:xfrm>
                <a:prstGeom prst="rect">
                  <a:avLst/>
                </a:prstGeom>
              </p:spPr>
            </p:pic>
            <p:pic>
              <p:nvPicPr>
                <p:cNvPr id="46" name="Picture 45"/>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738324" y="2629947"/>
                  <a:ext cx="395812" cy="372529"/>
                </a:xfrm>
                <a:prstGeom prst="rect">
                  <a:avLst/>
                </a:prstGeom>
              </p:spPr>
            </p:pic>
          </p:grpSp>
        </p:grpSp>
      </p:grpSp>
    </p:spTree>
    <p:extLst>
      <p:ext uri="{BB962C8B-B14F-4D97-AF65-F5344CB8AC3E}">
        <p14:creationId xmlns:p14="http://schemas.microsoft.com/office/powerpoint/2010/main" val="1489310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Align to business goals to grow IT</a:t>
            </a:r>
          </a:p>
        </p:txBody>
      </p:sp>
      <p:graphicFrame>
        <p:nvGraphicFramePr>
          <p:cNvPr id="11" name="Chart 10"/>
          <p:cNvGraphicFramePr>
            <a:graphicFrameLocks/>
          </p:cNvGraphicFramePr>
          <p:nvPr>
            <p:extLst>
              <p:ext uri="{D42A27DB-BD31-4B8C-83A1-F6EECF244321}">
                <p14:modId xmlns:p14="http://schemas.microsoft.com/office/powerpoint/2010/main" val="748181066"/>
              </p:ext>
            </p:extLst>
          </p:nvPr>
        </p:nvGraphicFramePr>
        <p:xfrm>
          <a:off x="399072" y="3171284"/>
          <a:ext cx="4377849" cy="2743200"/>
        </p:xfrm>
        <a:graphic>
          <a:graphicData uri="http://schemas.openxmlformats.org/drawingml/2006/chart">
            <c:chart xmlns:c="http://schemas.openxmlformats.org/drawingml/2006/chart" xmlns:r="http://schemas.openxmlformats.org/officeDocument/2006/relationships" r:id="rId3"/>
          </a:graphicData>
        </a:graphic>
      </p:graphicFrame>
      <p:grpSp>
        <p:nvGrpSpPr>
          <p:cNvPr id="18" name="Group 17"/>
          <p:cNvGrpSpPr/>
          <p:nvPr/>
        </p:nvGrpSpPr>
        <p:grpSpPr>
          <a:xfrm>
            <a:off x="423278" y="1047400"/>
            <a:ext cx="8412384" cy="1324883"/>
            <a:chOff x="1133261" y="1549073"/>
            <a:chExt cx="8412384" cy="1324883"/>
          </a:xfrm>
        </p:grpSpPr>
        <p:sp>
          <p:nvSpPr>
            <p:cNvPr id="19" name="Rectangle 19"/>
            <p:cNvSpPr/>
            <p:nvPr/>
          </p:nvSpPr>
          <p:spPr>
            <a:xfrm>
              <a:off x="2510208" y="1919849"/>
              <a:ext cx="7035437" cy="954107"/>
            </a:xfrm>
            <a:prstGeom prst="rect">
              <a:avLst/>
            </a:prstGeom>
          </p:spPr>
          <p:txBody>
            <a:bodyPr wrap="square">
              <a:spAutoFit/>
            </a:bodyPr>
            <a:lstStyle/>
            <a:p>
              <a:pPr lvl="0"/>
              <a:r>
                <a:rPr lang="en-CA" b="1" dirty="0"/>
                <a:t>Understand the business context of value.</a:t>
              </a:r>
            </a:p>
            <a:p>
              <a:pPr lvl="0">
                <a:spcBef>
                  <a:spcPts val="1200"/>
                </a:spcBef>
              </a:pPr>
              <a:r>
                <a:rPr lang="en-CA" sz="1400" dirty="0">
                  <a:solidFill>
                    <a:srgbClr val="FFFFFF">
                      <a:lumMod val="50000"/>
                    </a:srgbClr>
                  </a:solidFill>
                </a:rPr>
                <a:t>Establish a uniform perspective on what is important to the organization in order to make value-based strategic business decisions at the governance level.</a:t>
              </a:r>
            </a:p>
          </p:txBody>
        </p:sp>
        <p:grpSp>
          <p:nvGrpSpPr>
            <p:cNvPr id="20" name="Group 19"/>
            <p:cNvGrpSpPr/>
            <p:nvPr/>
          </p:nvGrpSpPr>
          <p:grpSpPr>
            <a:xfrm>
              <a:off x="1133261" y="1549073"/>
              <a:ext cx="1124058" cy="1200329"/>
              <a:chOff x="-75477" y="2057749"/>
              <a:chExt cx="1124058" cy="1200329"/>
            </a:xfrm>
          </p:grpSpPr>
          <p:sp>
            <p:nvSpPr>
              <p:cNvPr id="21" name="TextBox 31"/>
              <p:cNvSpPr txBox="1"/>
              <p:nvPr/>
            </p:nvSpPr>
            <p:spPr>
              <a:xfrm>
                <a:off x="-75477" y="2057749"/>
                <a:ext cx="570308" cy="1200329"/>
              </a:xfrm>
              <a:prstGeom prst="rect">
                <a:avLst/>
              </a:prstGeom>
            </p:spPr>
            <p:txBody>
              <a:bodyPr wrap="square" rtlCol="0">
                <a:spAutoFit/>
              </a:bodyPr>
              <a:lstStyle/>
              <a:p>
                <a:r>
                  <a:rPr lang="en-CA" sz="7200" b="1" dirty="0">
                    <a:solidFill>
                      <a:schemeClr val="bg1">
                        <a:lumMod val="75000"/>
                      </a:schemeClr>
                    </a:solidFill>
                    <a:latin typeface="+mj-lt"/>
                  </a:rPr>
                  <a:t>1</a:t>
                </a:r>
              </a:p>
            </p:txBody>
          </p:sp>
          <p:grpSp>
            <p:nvGrpSpPr>
              <p:cNvPr id="22" name="Group 21"/>
              <p:cNvGrpSpPr/>
              <p:nvPr/>
            </p:nvGrpSpPr>
            <p:grpSpPr>
              <a:xfrm>
                <a:off x="500369" y="2477105"/>
                <a:ext cx="548212" cy="512403"/>
                <a:chOff x="585924" y="2490073"/>
                <a:chExt cx="548212" cy="512403"/>
              </a:xfrm>
            </p:grpSpPr>
            <p:pic>
              <p:nvPicPr>
                <p:cNvPr id="23" name="Picture 22"/>
                <p:cNvPicPr>
                  <a:picLocks noChangeAspect="1"/>
                </p:cNvPicPr>
                <p:nvPr/>
              </p:nvPicPr>
              <p:blipFill>
                <a:blip r:embed="rId4">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585924" y="2490073"/>
                  <a:ext cx="395812" cy="372529"/>
                </a:xfrm>
                <a:prstGeom prst="rect">
                  <a:avLst/>
                </a:prstGeom>
              </p:spPr>
            </p:pic>
            <p:pic>
              <p:nvPicPr>
                <p:cNvPr id="24" name="Picture 23"/>
                <p:cNvPicPr>
                  <a:picLocks noChangeAspect="1"/>
                </p:cNvPicPr>
                <p:nvPr/>
              </p:nvPicPr>
              <p:blipFill>
                <a:blip r:embed="rId4">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738324" y="2629947"/>
                  <a:ext cx="395812" cy="372529"/>
                </a:xfrm>
                <a:prstGeom prst="rect">
                  <a:avLst/>
                </a:prstGeom>
              </p:spPr>
            </p:pic>
          </p:grpSp>
        </p:grpSp>
      </p:grpSp>
      <p:sp>
        <p:nvSpPr>
          <p:cNvPr id="25" name="Rectangle 24"/>
          <p:cNvSpPr/>
          <p:nvPr/>
        </p:nvSpPr>
        <p:spPr>
          <a:xfrm>
            <a:off x="4901241" y="2765032"/>
            <a:ext cx="3831982" cy="3149452"/>
          </a:xfrm>
          <a:prstGeom prst="rect">
            <a:avLst/>
          </a:prstGeom>
          <a:solidFill>
            <a:srgbClr val="F2F2F2"/>
          </a:solidFill>
        </p:spPr>
        <p:txBody>
          <a:bodyPr wrap="square" anchor="ctr" anchorCtr="0">
            <a:noAutofit/>
          </a:bodyPr>
          <a:lstStyle/>
          <a:p>
            <a:pPr marL="252000" lvl="0" fontAlgn="base">
              <a:spcBef>
                <a:spcPts val="1000"/>
              </a:spcBef>
              <a:spcAft>
                <a:spcPct val="0"/>
              </a:spcAft>
            </a:pPr>
            <a:r>
              <a:rPr lang="en-CA" sz="1400" b="1" dirty="0">
                <a:solidFill>
                  <a:srgbClr val="333333"/>
                </a:solidFill>
              </a:rPr>
              <a:t>Be “that” organization.</a:t>
            </a:r>
          </a:p>
          <a:p>
            <a:pPr marL="252000" fontAlgn="base">
              <a:spcBef>
                <a:spcPts val="1000"/>
              </a:spcBef>
              <a:spcAft>
                <a:spcPct val="0"/>
              </a:spcAft>
            </a:pPr>
            <a:r>
              <a:rPr lang="en-CA" sz="1200" dirty="0">
                <a:solidFill>
                  <a:srgbClr val="333333"/>
                </a:solidFill>
              </a:rPr>
              <a:t>IT’s ability to transform into a strategic business partner requires a clear understanding of business goals.</a:t>
            </a:r>
          </a:p>
          <a:p>
            <a:pPr marL="252000" lvl="0" fontAlgn="base">
              <a:spcBef>
                <a:spcPts val="1000"/>
              </a:spcBef>
              <a:spcAft>
                <a:spcPct val="0"/>
              </a:spcAft>
            </a:pPr>
            <a:r>
              <a:rPr lang="en-CA" sz="1200" dirty="0">
                <a:solidFill>
                  <a:srgbClr val="333333"/>
                </a:solidFill>
              </a:rPr>
              <a:t>Only 25% of business leaders in struggling IT organizations believe IT has an effective understanding of business goals, whereas 72% of leaders in expanding and transforming organizations believe IT understands goals effectively.</a:t>
            </a:r>
            <a:r>
              <a:rPr lang="en-CA" sz="1200" baseline="30000" dirty="0">
                <a:solidFill>
                  <a:prstClr val="black">
                    <a:lumMod val="85000"/>
                    <a:lumOff val="15000"/>
                  </a:prstClr>
                </a:solidFill>
                <a:ea typeface="Roboto" panose="02000000000000000000" pitchFamily="2" charset="0"/>
              </a:rPr>
              <a:t> 1</a:t>
            </a:r>
            <a:r>
              <a:rPr lang="en-CA" sz="1200" dirty="0">
                <a:solidFill>
                  <a:srgbClr val="333333"/>
                </a:solidFill>
              </a:rPr>
              <a:t> </a:t>
            </a:r>
          </a:p>
        </p:txBody>
      </p:sp>
      <p:grpSp>
        <p:nvGrpSpPr>
          <p:cNvPr id="5" name="Group 4"/>
          <p:cNvGrpSpPr/>
          <p:nvPr/>
        </p:nvGrpSpPr>
        <p:grpSpPr>
          <a:xfrm>
            <a:off x="1040242" y="5311910"/>
            <a:ext cx="3472268" cy="400110"/>
            <a:chOff x="1118620" y="5612359"/>
            <a:chExt cx="3472268" cy="400110"/>
          </a:xfrm>
        </p:grpSpPr>
        <p:sp>
          <p:nvSpPr>
            <p:cNvPr id="4" name="TextBox 3"/>
            <p:cNvSpPr txBox="1"/>
            <p:nvPr/>
          </p:nvSpPr>
          <p:spPr>
            <a:xfrm>
              <a:off x="1118620" y="5612359"/>
              <a:ext cx="1005403" cy="400110"/>
            </a:xfrm>
            <a:prstGeom prst="rect">
              <a:avLst/>
            </a:prstGeom>
            <a:solidFill>
              <a:schemeClr val="bg1"/>
            </a:solidFill>
          </p:spPr>
          <p:txBody>
            <a:bodyPr wrap="none" rtlCol="0">
              <a:spAutoFit/>
            </a:bodyPr>
            <a:lstStyle/>
            <a:p>
              <a:pPr algn="ctr"/>
              <a:r>
                <a:rPr lang="en-CA" sz="1000" dirty="0"/>
                <a:t>Struggles and </a:t>
              </a:r>
              <a:br>
                <a:rPr lang="en-CA" sz="1000" dirty="0"/>
              </a:br>
              <a:r>
                <a:rPr lang="en-CA" sz="1000" dirty="0"/>
                <a:t>Supports</a:t>
              </a:r>
            </a:p>
          </p:txBody>
        </p:sp>
        <p:sp>
          <p:nvSpPr>
            <p:cNvPr id="15" name="TextBox 14"/>
            <p:cNvSpPr txBox="1"/>
            <p:nvPr/>
          </p:nvSpPr>
          <p:spPr>
            <a:xfrm>
              <a:off x="2463250" y="5612359"/>
              <a:ext cx="753732" cy="246221"/>
            </a:xfrm>
            <a:prstGeom prst="rect">
              <a:avLst/>
            </a:prstGeom>
            <a:solidFill>
              <a:schemeClr val="bg1"/>
            </a:solidFill>
          </p:spPr>
          <p:txBody>
            <a:bodyPr wrap="none" rtlCol="0">
              <a:spAutoFit/>
            </a:bodyPr>
            <a:lstStyle/>
            <a:p>
              <a:pPr algn="ctr"/>
              <a:r>
                <a:rPr lang="en-CA" sz="1000" dirty="0"/>
                <a:t>Optimizes</a:t>
              </a:r>
            </a:p>
          </p:txBody>
        </p:sp>
        <p:sp>
          <p:nvSpPr>
            <p:cNvPr id="16" name="TextBox 15"/>
            <p:cNvSpPr txBox="1"/>
            <p:nvPr/>
          </p:nvSpPr>
          <p:spPr>
            <a:xfrm>
              <a:off x="3664031" y="5612359"/>
              <a:ext cx="926857" cy="400110"/>
            </a:xfrm>
            <a:prstGeom prst="rect">
              <a:avLst/>
            </a:prstGeom>
            <a:solidFill>
              <a:schemeClr val="bg1"/>
            </a:solidFill>
          </p:spPr>
          <p:txBody>
            <a:bodyPr wrap="none" rtlCol="0">
              <a:spAutoFit/>
            </a:bodyPr>
            <a:lstStyle/>
            <a:p>
              <a:pPr algn="ctr"/>
              <a:r>
                <a:rPr lang="en-CA" sz="1000" dirty="0"/>
                <a:t>Expands and</a:t>
              </a:r>
              <a:br>
                <a:rPr lang="en-CA" sz="1000" dirty="0"/>
              </a:br>
              <a:r>
                <a:rPr lang="en-CA" sz="1000" dirty="0"/>
                <a:t>Transforms</a:t>
              </a:r>
            </a:p>
          </p:txBody>
        </p:sp>
      </p:grpSp>
      <p:sp>
        <p:nvSpPr>
          <p:cNvPr id="17" name="TextBox 16"/>
          <p:cNvSpPr txBox="1"/>
          <p:nvPr/>
        </p:nvSpPr>
        <p:spPr>
          <a:xfrm>
            <a:off x="1378186" y="5812348"/>
            <a:ext cx="2767104" cy="307777"/>
          </a:xfrm>
          <a:prstGeom prst="rect">
            <a:avLst/>
          </a:prstGeom>
          <a:solidFill>
            <a:schemeClr val="bg1"/>
          </a:solidFill>
        </p:spPr>
        <p:txBody>
          <a:bodyPr wrap="none" rtlCol="0">
            <a:spAutoFit/>
          </a:bodyPr>
          <a:lstStyle/>
          <a:p>
            <a:pPr algn="ctr"/>
            <a:r>
              <a:rPr lang="en-CA" sz="1400" b="1" dirty="0"/>
              <a:t>Maturity of the IT Organization</a:t>
            </a:r>
          </a:p>
        </p:txBody>
      </p:sp>
      <p:sp>
        <p:nvSpPr>
          <p:cNvPr id="7" name="5-Point Star 6"/>
          <p:cNvSpPr/>
          <p:nvPr/>
        </p:nvSpPr>
        <p:spPr>
          <a:xfrm>
            <a:off x="3931920" y="3304900"/>
            <a:ext cx="323195" cy="313509"/>
          </a:xfrm>
          <a:prstGeom prst="star5">
            <a:avLst/>
          </a:prstGeom>
          <a:solidFill>
            <a:srgbClr val="C6E8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7" name="Rectangle 3"/>
          <p:cNvSpPr/>
          <p:nvPr/>
        </p:nvSpPr>
        <p:spPr>
          <a:xfrm>
            <a:off x="112734" y="6301358"/>
            <a:ext cx="4475920" cy="230832"/>
          </a:xfrm>
          <a:prstGeom prst="rect">
            <a:avLst/>
          </a:prstGeom>
        </p:spPr>
        <p:txBody>
          <a:bodyPr wrap="square">
            <a:spAutoFit/>
          </a:bodyPr>
          <a:lstStyle/>
          <a:p>
            <a:pPr algn="r"/>
            <a:r>
              <a:rPr lang="en-CA" sz="900" baseline="30000" dirty="0">
                <a:solidFill>
                  <a:prstClr val="black">
                    <a:lumMod val="85000"/>
                    <a:lumOff val="15000"/>
                  </a:prstClr>
                </a:solidFill>
                <a:ea typeface="Roboto" panose="02000000000000000000" pitchFamily="2" charset="0"/>
              </a:rPr>
              <a:t>1 </a:t>
            </a:r>
            <a:r>
              <a:rPr lang="en-CA" sz="900" dirty="0">
                <a:solidFill>
                  <a:prstClr val="black">
                    <a:lumMod val="85000"/>
                    <a:lumOff val="15000"/>
                  </a:prstClr>
                </a:solidFill>
                <a:ea typeface="Roboto" panose="02000000000000000000" pitchFamily="2" charset="0"/>
              </a:rPr>
              <a:t>Info-Tech Research Group, CEO-CIO Alignment Diagnostic Survey, </a:t>
            </a:r>
            <a:r>
              <a:rPr lang="en-CA" sz="900" i="1" dirty="0">
                <a:solidFill>
                  <a:prstClr val="black">
                    <a:lumMod val="85000"/>
                    <a:lumOff val="15000"/>
                  </a:prstClr>
                </a:solidFill>
                <a:ea typeface="Roboto" panose="02000000000000000000" pitchFamily="2" charset="0"/>
              </a:rPr>
              <a:t>N=343</a:t>
            </a:r>
            <a:endParaRPr lang="en-CA" sz="900" i="1" dirty="0"/>
          </a:p>
        </p:txBody>
      </p:sp>
      <p:sp>
        <p:nvSpPr>
          <p:cNvPr id="26" name="TextBox 25"/>
          <p:cNvSpPr txBox="1"/>
          <p:nvPr/>
        </p:nvSpPr>
        <p:spPr>
          <a:xfrm>
            <a:off x="257174" y="2612959"/>
            <a:ext cx="4372527" cy="461665"/>
          </a:xfrm>
          <a:prstGeom prst="rect">
            <a:avLst/>
          </a:prstGeom>
          <a:solidFill>
            <a:schemeClr val="bg1"/>
          </a:solidFill>
        </p:spPr>
        <p:txBody>
          <a:bodyPr wrap="square" rtlCol="0">
            <a:spAutoFit/>
          </a:bodyPr>
          <a:lstStyle/>
          <a:p>
            <a:pPr algn="ctr"/>
            <a:r>
              <a:rPr lang="en-CA" sz="1200" b="1" dirty="0"/>
              <a:t>The maturity of an IT organization strongly correlates with its ability to understand business goals</a:t>
            </a:r>
          </a:p>
        </p:txBody>
      </p:sp>
    </p:spTree>
    <p:extLst>
      <p:ext uri="{BB962C8B-B14F-4D97-AF65-F5344CB8AC3E}">
        <p14:creationId xmlns:p14="http://schemas.microsoft.com/office/powerpoint/2010/main" val="2051307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Make value-driven decisions with ITRG’s solution</a:t>
            </a:r>
          </a:p>
        </p:txBody>
      </p:sp>
      <p:grpSp>
        <p:nvGrpSpPr>
          <p:cNvPr id="21" name="Group 20"/>
          <p:cNvGrpSpPr/>
          <p:nvPr/>
        </p:nvGrpSpPr>
        <p:grpSpPr>
          <a:xfrm>
            <a:off x="429942" y="1071676"/>
            <a:ext cx="8225038" cy="1354767"/>
            <a:chOff x="991004" y="3077546"/>
            <a:chExt cx="8225038" cy="1354767"/>
          </a:xfrm>
        </p:grpSpPr>
        <p:sp>
          <p:nvSpPr>
            <p:cNvPr id="22" name="Rectangle 29"/>
            <p:cNvSpPr/>
            <p:nvPr/>
          </p:nvSpPr>
          <p:spPr>
            <a:xfrm>
              <a:off x="2367951" y="3478206"/>
              <a:ext cx="6848091" cy="954107"/>
            </a:xfrm>
            <a:prstGeom prst="rect">
              <a:avLst/>
            </a:prstGeom>
          </p:spPr>
          <p:txBody>
            <a:bodyPr wrap="square">
              <a:spAutoFit/>
            </a:bodyPr>
            <a:lstStyle/>
            <a:p>
              <a:r>
                <a:rPr lang="en-CA" b="1" dirty="0"/>
                <a:t>Establish a value governance process.</a:t>
              </a:r>
            </a:p>
            <a:p>
              <a:pPr>
                <a:spcBef>
                  <a:spcPts val="1200"/>
                </a:spcBef>
              </a:pPr>
              <a:r>
                <a:rPr lang="en-CA" sz="1400" dirty="0">
                  <a:solidFill>
                    <a:schemeClr val="bg1">
                      <a:lumMod val="50000"/>
                    </a:schemeClr>
                  </a:solidFill>
                </a:rPr>
                <a:t>Implement a structure to govern benefits realization, which identifies and validates IT’s achievement of expected benefits.</a:t>
              </a:r>
            </a:p>
          </p:txBody>
        </p:sp>
        <p:grpSp>
          <p:nvGrpSpPr>
            <p:cNvPr id="23" name="Group 22"/>
            <p:cNvGrpSpPr/>
            <p:nvPr/>
          </p:nvGrpSpPr>
          <p:grpSpPr>
            <a:xfrm>
              <a:off x="991004" y="3077546"/>
              <a:ext cx="1266315" cy="1200329"/>
              <a:chOff x="4446037" y="2016814"/>
              <a:chExt cx="1266315" cy="1200329"/>
            </a:xfrm>
          </p:grpSpPr>
          <p:sp>
            <p:nvSpPr>
              <p:cNvPr id="24" name="TextBox 32"/>
              <p:cNvSpPr txBox="1"/>
              <p:nvPr/>
            </p:nvSpPr>
            <p:spPr>
              <a:xfrm>
                <a:off x="4446037" y="2016814"/>
                <a:ext cx="570308" cy="1200329"/>
              </a:xfrm>
              <a:prstGeom prst="rect">
                <a:avLst/>
              </a:prstGeom>
            </p:spPr>
            <p:txBody>
              <a:bodyPr wrap="square" rtlCol="0">
                <a:spAutoFit/>
              </a:bodyPr>
              <a:lstStyle/>
              <a:p>
                <a:r>
                  <a:rPr lang="en-CA" sz="7200" b="1" dirty="0">
                    <a:solidFill>
                      <a:schemeClr val="bg1">
                        <a:lumMod val="75000"/>
                      </a:schemeClr>
                    </a:solidFill>
                    <a:latin typeface="+mj-lt"/>
                  </a:rPr>
                  <a:t>2</a:t>
                </a:r>
              </a:p>
            </p:txBody>
          </p:sp>
          <p:pic>
            <p:nvPicPr>
              <p:cNvPr id="25" name="Picture 24"/>
              <p:cNvPicPr>
                <a:picLocks noChangeAspect="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5189174" y="2437253"/>
                <a:ext cx="523178" cy="605785"/>
              </a:xfrm>
              <a:prstGeom prst="rect">
                <a:avLst/>
              </a:prstGeom>
            </p:spPr>
          </p:pic>
        </p:grpSp>
      </p:grpSp>
      <p:sp>
        <p:nvSpPr>
          <p:cNvPr id="33" name="Rectangle 18"/>
          <p:cNvSpPr/>
          <p:nvPr/>
        </p:nvSpPr>
        <p:spPr>
          <a:xfrm>
            <a:off x="370421" y="2738478"/>
            <a:ext cx="3878581" cy="33367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CA" sz="1600" b="1" dirty="0">
                <a:solidFill>
                  <a:schemeClr val="tx1"/>
                </a:solidFill>
              </a:rPr>
              <a:t>YOUR CHALLENGES</a:t>
            </a:r>
          </a:p>
          <a:p>
            <a:endParaRPr lang="en-CA" sz="1400" dirty="0">
              <a:solidFill>
                <a:schemeClr val="tx1"/>
              </a:solidFill>
            </a:endParaRPr>
          </a:p>
          <a:p>
            <a:r>
              <a:rPr lang="en-CA" sz="1400" dirty="0">
                <a:solidFill>
                  <a:schemeClr val="tx1"/>
                </a:solidFill>
              </a:rPr>
              <a:t>The organization makes </a:t>
            </a:r>
            <a:r>
              <a:rPr lang="en-CA" sz="1400" dirty="0">
                <a:solidFill>
                  <a:srgbClr val="5089B4"/>
                </a:solidFill>
              </a:rPr>
              <a:t>inconsistent</a:t>
            </a:r>
            <a:r>
              <a:rPr lang="en-CA" sz="1400" dirty="0">
                <a:solidFill>
                  <a:schemeClr val="tx1"/>
                </a:solidFill>
              </a:rPr>
              <a:t> investment decisions based on a number of factors, including trends, political power, or “gut” instincts.</a:t>
            </a:r>
          </a:p>
          <a:p>
            <a:endParaRPr lang="en-CA" sz="1400" dirty="0">
              <a:solidFill>
                <a:schemeClr val="tx1"/>
              </a:solidFill>
            </a:endParaRPr>
          </a:p>
          <a:p>
            <a:r>
              <a:rPr lang="en-CA" sz="1400" dirty="0">
                <a:solidFill>
                  <a:schemeClr val="tx1"/>
                </a:solidFill>
              </a:rPr>
              <a:t>The business wants to pursue the </a:t>
            </a:r>
            <a:r>
              <a:rPr lang="en-CA" sz="1400" dirty="0">
                <a:solidFill>
                  <a:srgbClr val="5089B4"/>
                </a:solidFill>
              </a:rPr>
              <a:t>next “big thing”</a:t>
            </a:r>
            <a:r>
              <a:rPr lang="en-CA" sz="1400" dirty="0">
                <a:solidFill>
                  <a:schemeClr val="tx1"/>
                </a:solidFill>
              </a:rPr>
              <a:t> because it’s catchy, but the desire deviates from the strategic outcome for the organization. </a:t>
            </a:r>
          </a:p>
          <a:p>
            <a:endParaRPr lang="en-CA" sz="1400" dirty="0">
              <a:solidFill>
                <a:schemeClr val="tx1"/>
              </a:solidFill>
            </a:endParaRPr>
          </a:p>
          <a:p>
            <a:r>
              <a:rPr lang="en-CA" sz="1400" dirty="0">
                <a:solidFill>
                  <a:schemeClr val="tx1"/>
                </a:solidFill>
              </a:rPr>
              <a:t>You understand business value, but don’t have the process to monitor how investments are contributing to value, or </a:t>
            </a:r>
            <a:r>
              <a:rPr lang="en-CA" sz="1400" dirty="0">
                <a:solidFill>
                  <a:srgbClr val="5089B4"/>
                </a:solidFill>
              </a:rPr>
              <a:t>why investments fail </a:t>
            </a:r>
            <a:r>
              <a:rPr lang="en-CA" sz="1400" dirty="0">
                <a:solidFill>
                  <a:schemeClr val="tx1"/>
                </a:solidFill>
              </a:rPr>
              <a:t>to generate expected benefits. </a:t>
            </a:r>
          </a:p>
          <a:p>
            <a:br>
              <a:rPr lang="en-CA" sz="1400" dirty="0">
                <a:solidFill>
                  <a:schemeClr val="tx1"/>
                </a:solidFill>
              </a:rPr>
            </a:br>
            <a:endParaRPr lang="en-CA" sz="1400" dirty="0">
              <a:solidFill>
                <a:schemeClr val="tx1"/>
              </a:solidFill>
            </a:endParaRPr>
          </a:p>
          <a:p>
            <a:endParaRPr lang="en-CA" sz="1400" dirty="0">
              <a:solidFill>
                <a:schemeClr val="tx1"/>
              </a:solidFill>
            </a:endParaRPr>
          </a:p>
          <a:p>
            <a:endParaRPr lang="en-CA" sz="1400" dirty="0">
              <a:solidFill>
                <a:schemeClr val="tx1"/>
              </a:solidFill>
            </a:endParaRPr>
          </a:p>
          <a:p>
            <a:endParaRPr lang="en-CA" sz="1400" dirty="0">
              <a:solidFill>
                <a:schemeClr val="tx1"/>
              </a:solidFill>
            </a:endParaRPr>
          </a:p>
        </p:txBody>
      </p:sp>
      <p:sp>
        <p:nvSpPr>
          <p:cNvPr id="34" name="Rectangle 33"/>
          <p:cNvSpPr/>
          <p:nvPr/>
        </p:nvSpPr>
        <p:spPr>
          <a:xfrm>
            <a:off x="4972832" y="2738478"/>
            <a:ext cx="3837777" cy="33367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CA" sz="1600" b="1" dirty="0">
                <a:solidFill>
                  <a:schemeClr val="tx1"/>
                </a:solidFill>
              </a:rPr>
              <a:t>OUR SOLUTION</a:t>
            </a:r>
          </a:p>
          <a:p>
            <a:endParaRPr lang="en-CA" sz="1400" dirty="0">
              <a:solidFill>
                <a:schemeClr val="tx1"/>
              </a:solidFill>
            </a:endParaRPr>
          </a:p>
          <a:p>
            <a:pPr marL="171450" indent="-171450">
              <a:spcBef>
                <a:spcPts val="600"/>
              </a:spcBef>
              <a:buFont typeface="Arial" panose="020B0604020202020204" pitchFamily="34" charset="0"/>
              <a:buChar char="•"/>
            </a:pPr>
            <a:r>
              <a:rPr lang="en-CA" sz="1400" dirty="0">
                <a:solidFill>
                  <a:schemeClr val="tx1"/>
                </a:solidFill>
              </a:rPr>
              <a:t>Initiate a standard value-based decision-making process to evaluate investments.</a:t>
            </a:r>
          </a:p>
          <a:p>
            <a:pPr marL="171450" indent="-171450">
              <a:spcBef>
                <a:spcPts val="600"/>
              </a:spcBef>
              <a:buFont typeface="Arial" panose="020B0604020202020204" pitchFamily="34" charset="0"/>
              <a:buChar char="•"/>
            </a:pPr>
            <a:r>
              <a:rPr lang="en-CA" sz="1400" dirty="0">
                <a:solidFill>
                  <a:schemeClr val="tx1"/>
                </a:solidFill>
              </a:rPr>
              <a:t>Leverage your existing governance bodies to integrate benefits realization.</a:t>
            </a:r>
          </a:p>
          <a:p>
            <a:pPr marL="171450" indent="-171450">
              <a:spcBef>
                <a:spcPts val="600"/>
              </a:spcBef>
              <a:buFont typeface="Arial" panose="020B0604020202020204" pitchFamily="34" charset="0"/>
              <a:buChar char="•"/>
            </a:pPr>
            <a:r>
              <a:rPr lang="en-CA" sz="1400" dirty="0">
                <a:solidFill>
                  <a:schemeClr val="tx1"/>
                </a:solidFill>
              </a:rPr>
              <a:t>Ensure that </a:t>
            </a:r>
            <a:r>
              <a:rPr lang="en-CA" sz="1400" dirty="0">
                <a:solidFill>
                  <a:srgbClr val="5089B4"/>
                </a:solidFill>
              </a:rPr>
              <a:t>investments are being evaluated based on the</a:t>
            </a:r>
            <a:r>
              <a:rPr lang="en-CA" sz="1400" dirty="0">
                <a:solidFill>
                  <a:schemeClr val="tx1"/>
                </a:solidFill>
              </a:rPr>
              <a:t> </a:t>
            </a:r>
            <a:r>
              <a:rPr lang="en-CA" sz="1400" dirty="0">
                <a:solidFill>
                  <a:srgbClr val="5089B4"/>
                </a:solidFill>
              </a:rPr>
              <a:t>value </a:t>
            </a:r>
            <a:r>
              <a:rPr lang="en-CA" sz="1400" dirty="0">
                <a:solidFill>
                  <a:schemeClr val="tx1"/>
                </a:solidFill>
              </a:rPr>
              <a:t>they provide to the organization, instead of solely on cost.</a:t>
            </a:r>
          </a:p>
          <a:p>
            <a:pPr marL="171450" indent="-171450">
              <a:spcBef>
                <a:spcPts val="600"/>
              </a:spcBef>
              <a:buFont typeface="Arial" panose="020B0604020202020204" pitchFamily="34" charset="0"/>
              <a:buChar char="•"/>
            </a:pPr>
            <a:r>
              <a:rPr lang="en-CA" sz="1400" dirty="0">
                <a:solidFill>
                  <a:schemeClr val="tx1"/>
                </a:solidFill>
              </a:rPr>
              <a:t>Implement a process to monitor the benefits achieved throughout the lifecycle of investments.</a:t>
            </a:r>
          </a:p>
          <a:p>
            <a:pPr marL="171450" indent="-171450">
              <a:spcBef>
                <a:spcPts val="600"/>
              </a:spcBef>
              <a:buFont typeface="Arial" panose="020B0604020202020204" pitchFamily="34" charset="0"/>
              <a:buChar char="•"/>
            </a:pPr>
            <a:endParaRPr lang="en-CA" sz="1400" dirty="0">
              <a:solidFill>
                <a:schemeClr val="tx1"/>
              </a:solidFill>
            </a:endParaRPr>
          </a:p>
          <a:p>
            <a:pPr>
              <a:spcBef>
                <a:spcPts val="600"/>
              </a:spcBef>
            </a:pPr>
            <a:endParaRPr lang="en-CA" sz="1400" dirty="0">
              <a:solidFill>
                <a:schemeClr val="tx1"/>
              </a:solidFill>
            </a:endParaRPr>
          </a:p>
          <a:p>
            <a:pPr marL="171450" indent="-171450">
              <a:buFont typeface="Arial" panose="020B0604020202020204" pitchFamily="34" charset="0"/>
              <a:buChar char="•"/>
            </a:pPr>
            <a:endParaRPr lang="en-CA" sz="1400" dirty="0">
              <a:solidFill>
                <a:schemeClr val="tx1"/>
              </a:solidFill>
            </a:endParaRPr>
          </a:p>
        </p:txBody>
      </p:sp>
      <p:sp>
        <p:nvSpPr>
          <p:cNvPr id="35" name="Chevron 34"/>
          <p:cNvSpPr/>
          <p:nvPr/>
        </p:nvSpPr>
        <p:spPr>
          <a:xfrm>
            <a:off x="4542461" y="3890223"/>
            <a:ext cx="295265" cy="701459"/>
          </a:xfrm>
          <a:prstGeom prst="chevron">
            <a:avLst>
              <a:gd name="adj" fmla="val 74138"/>
            </a:avLst>
          </a:prstGeom>
          <a:solidFill>
            <a:srgbClr val="BD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Tree>
    <p:extLst>
      <p:ext uri="{BB962C8B-B14F-4D97-AF65-F5344CB8AC3E}">
        <p14:creationId xmlns:p14="http://schemas.microsoft.com/office/powerpoint/2010/main" val="11683265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OGWnekO3c0mQzmfrE9jU2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OGWnekO3c0mQzmfrE9jU2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3429</Words>
  <Application>Microsoft Office PowerPoint</Application>
  <PresentationFormat>On-screen Show (4:3)</PresentationFormat>
  <Paragraphs>399</Paragraphs>
  <Slides>26</Slides>
  <Notes>21</Notes>
  <HiddenSlides>0</HiddenSlides>
  <MMClips>0</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26</vt:i4>
      </vt:variant>
      <vt:variant>
        <vt:lpstr>Custom Shows</vt:lpstr>
      </vt:variant>
      <vt:variant>
        <vt:i4>1</vt:i4>
      </vt:variant>
    </vt:vector>
  </HeadingPairs>
  <TitlesOfParts>
    <vt:vector size="35" baseType="lpstr">
      <vt:lpstr>Arial</vt:lpstr>
      <vt:lpstr>Bauhaus 93</vt:lpstr>
      <vt:lpstr>Calibri</vt:lpstr>
      <vt:lpstr>Georgia</vt:lpstr>
      <vt:lpstr>Open Sans</vt:lpstr>
      <vt:lpstr>Roboto</vt:lpstr>
      <vt:lpstr>Wingdings</vt:lpstr>
      <vt:lpstr>Theme1</vt:lpstr>
      <vt:lpstr>PowerPoint Presentation</vt:lpstr>
      <vt:lpstr>PowerPoint Presentation</vt:lpstr>
      <vt:lpstr>Our understanding of the problem</vt:lpstr>
      <vt:lpstr>Executive summary</vt:lpstr>
      <vt:lpstr>Delivering value and benefits is the top priority for CIOs</vt:lpstr>
      <vt:lpstr>Derive value that will propel the growth of the organization</vt:lpstr>
      <vt:lpstr>Use ITRG’s solution to understand value</vt:lpstr>
      <vt:lpstr>Align to business goals to grow IT</vt:lpstr>
      <vt:lpstr>Make value-driven decisions with ITRG’s solution</vt:lpstr>
      <vt:lpstr>Improve IT’s ability to provide business value metrics</vt:lpstr>
      <vt:lpstr>Realize the benefits of implementing benefits realization</vt:lpstr>
      <vt:lpstr>Reap these benefits to become a strategic CIO</vt:lpstr>
      <vt:lpstr>Realize value through governance and strategy</vt:lpstr>
      <vt:lpstr>Redesign IT governance in accordance with COBIT and proven good practice</vt:lpstr>
      <vt:lpstr>Understand that benefits realization is a part of business value</vt:lpstr>
      <vt:lpstr>Leverage your CEO–CIO alignment</vt:lpstr>
      <vt:lpstr>Create and maintain value in benefits realization</vt:lpstr>
      <vt:lpstr>Set your benefits realization process up for success</vt:lpstr>
      <vt:lpstr>Use metrics to measure the success of implementing benefits realization</vt:lpstr>
      <vt:lpstr>Capture monetary value by establishing and monitoring key metrics</vt:lpstr>
      <vt:lpstr>Our approach</vt:lpstr>
      <vt:lpstr>PowerPoint Presentation</vt:lpstr>
      <vt:lpstr>Use these icons to help direct you as you navigate this research </vt:lpstr>
      <vt:lpstr>Info-Tech offers various levels of support to best suit your needs</vt:lpstr>
      <vt:lpstr>Maximize business value from IT through benefits realization – project overview (three phases)</vt:lpstr>
      <vt:lpstr>Workshop overview </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2017-03-21T14:28:17Z</dcterms:created>
  <dcterms:modified xsi:type="dcterms:W3CDTF">2020-07-02T17:57:33Z</dcterms:modified>
</cp:coreProperties>
</file>