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484" r:id="rId3"/>
    <p:sldId id="815" r:id="rId4"/>
    <p:sldId id="403" r:id="rId5"/>
    <p:sldId id="399" r:id="rId6"/>
    <p:sldId id="829" r:id="rId7"/>
    <p:sldId id="771" r:id="rId8"/>
    <p:sldId id="828" r:id="rId9"/>
    <p:sldId id="773" r:id="rId10"/>
    <p:sldId id="702" r:id="rId11"/>
    <p:sldId id="636" r:id="rId12"/>
    <p:sldId id="544" r:id="rId13"/>
  </p:sldIdLst>
  <p:sldSz cx="9144000" cy="6858000" type="screen4x3"/>
  <p:notesSz cx="6950075" cy="9236075"/>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xecutive Brief" id="{C4881256-2E62-4AB5-91CA-137832623AC4}">
          <p14:sldIdLst>
            <p14:sldId id="278"/>
            <p14:sldId id="484"/>
            <p14:sldId id="815"/>
            <p14:sldId id="403"/>
            <p14:sldId id="399"/>
            <p14:sldId id="829"/>
            <p14:sldId id="771"/>
            <p14:sldId id="828"/>
            <p14:sldId id="773"/>
            <p14:sldId id="702"/>
            <p14:sldId id="636"/>
            <p14:sldId id="544"/>
          </p14:sldIdLst>
        </p14:section>
      </p14:sectionLst>
    </p:ext>
    <p:ext uri="{EFAFB233-063F-42B5-8137-9DF3F51BA10A}">
      <p15:sldGuideLst xmlns:p15="http://schemas.microsoft.com/office/powerpoint/2012/main">
        <p15:guide id="1" orient="horz" pos="822" userDrawn="1">
          <p15:clr>
            <a:srgbClr val="A4A3A4"/>
          </p15:clr>
        </p15:guide>
        <p15:guide id="2" pos="40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1924"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546C7F"/>
    <a:srgbClr val="71B12D"/>
    <a:srgbClr val="D17D08"/>
    <a:srgbClr val="2576B7"/>
    <a:srgbClr val="1E5E92"/>
    <a:srgbClr val="D3EFFB"/>
    <a:srgbClr val="E2EDF6"/>
    <a:srgbClr val="CDE0EF"/>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992C6F-1B89-4164-B5AD-60EE8D75535A}" v="44" dt="2020-02-27T18:49:04.6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6279" autoAdjust="0"/>
  </p:normalViewPr>
  <p:slideViewPr>
    <p:cSldViewPr snapToGrid="0">
      <p:cViewPr varScale="1">
        <p:scale>
          <a:sx n="108" d="100"/>
          <a:sy n="108" d="100"/>
        </p:scale>
        <p:origin x="486" y="78"/>
      </p:cViewPr>
      <p:guideLst>
        <p:guide orient="horz" pos="822"/>
        <p:guide pos="40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2017</c:v>
                </c:pt>
              </c:strCache>
            </c:strRef>
          </c:tx>
          <c:spPr>
            <a:ln>
              <a:noFill/>
            </a:ln>
          </c:spPr>
          <c:dPt>
            <c:idx val="0"/>
            <c:bubble3D val="0"/>
            <c:spPr>
              <a:solidFill>
                <a:schemeClr val="accent1">
                  <a:lumMod val="60000"/>
                  <a:lumOff val="40000"/>
                </a:schemeClr>
              </a:solidFill>
              <a:ln w="19050">
                <a:noFill/>
              </a:ln>
              <a:effectLst/>
            </c:spPr>
            <c:extLst>
              <c:ext xmlns:c16="http://schemas.microsoft.com/office/drawing/2014/chart" uri="{C3380CC4-5D6E-409C-BE32-E72D297353CC}">
                <c16:uniqueId val="{00000001-3B1B-4280-8007-524D251C557F}"/>
              </c:ext>
            </c:extLst>
          </c:dPt>
          <c:dPt>
            <c:idx val="1"/>
            <c:bubble3D val="0"/>
            <c:spPr>
              <a:solidFill>
                <a:schemeClr val="bg2">
                  <a:lumMod val="85000"/>
                </a:schemeClr>
              </a:solidFill>
              <a:ln w="19050">
                <a:noFill/>
              </a:ln>
              <a:effectLst/>
            </c:spPr>
            <c:extLst>
              <c:ext xmlns:c16="http://schemas.microsoft.com/office/drawing/2014/chart" uri="{C3380CC4-5D6E-409C-BE32-E72D297353CC}">
                <c16:uniqueId val="{00000003-3B1B-4280-8007-524D251C557F}"/>
              </c:ext>
            </c:extLst>
          </c:dPt>
          <c:cat>
            <c:strRef>
              <c:f>Sheet1!$A$2:$A$3</c:f>
              <c:strCache>
                <c:ptCount val="2"/>
                <c:pt idx="0">
                  <c:v>Champion</c:v>
                </c:pt>
                <c:pt idx="1">
                  <c:v>Non-Champion</c:v>
                </c:pt>
              </c:strCache>
            </c:strRef>
          </c:cat>
          <c:val>
            <c:numRef>
              <c:f>Sheet1!$B$2:$B$3</c:f>
              <c:numCache>
                <c:formatCode>0%</c:formatCode>
                <c:ptCount val="2"/>
                <c:pt idx="0">
                  <c:v>0.18</c:v>
                </c:pt>
                <c:pt idx="1">
                  <c:v>0.82</c:v>
                </c:pt>
              </c:numCache>
            </c:numRef>
          </c:val>
          <c:extLst>
            <c:ext xmlns:c16="http://schemas.microsoft.com/office/drawing/2014/chart" uri="{C3380CC4-5D6E-409C-BE32-E72D297353CC}">
              <c16:uniqueId val="{00000004-3B1B-4280-8007-524D251C557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2017</c:v>
                </c:pt>
              </c:strCache>
            </c:strRef>
          </c:tx>
          <c:spPr>
            <a:ln>
              <a:noFill/>
            </a:ln>
          </c:spPr>
          <c:dPt>
            <c:idx val="0"/>
            <c:bubble3D val="0"/>
            <c:spPr>
              <a:solidFill>
                <a:schemeClr val="accent1">
                  <a:lumMod val="60000"/>
                  <a:lumOff val="40000"/>
                </a:schemeClr>
              </a:solidFill>
              <a:ln w="19050">
                <a:noFill/>
              </a:ln>
              <a:effectLst/>
            </c:spPr>
            <c:extLst>
              <c:ext xmlns:c16="http://schemas.microsoft.com/office/drawing/2014/chart" uri="{C3380CC4-5D6E-409C-BE32-E72D297353CC}">
                <c16:uniqueId val="{00000001-48BE-423D-9337-A3F9A0DEF35F}"/>
              </c:ext>
            </c:extLst>
          </c:dPt>
          <c:dPt>
            <c:idx val="1"/>
            <c:bubble3D val="0"/>
            <c:spPr>
              <a:solidFill>
                <a:schemeClr val="bg2">
                  <a:lumMod val="85000"/>
                </a:schemeClr>
              </a:solidFill>
              <a:ln w="19050">
                <a:noFill/>
              </a:ln>
              <a:effectLst/>
            </c:spPr>
            <c:extLst>
              <c:ext xmlns:c16="http://schemas.microsoft.com/office/drawing/2014/chart" uri="{C3380CC4-5D6E-409C-BE32-E72D297353CC}">
                <c16:uniqueId val="{00000003-48BE-423D-9337-A3F9A0DEF35F}"/>
              </c:ext>
            </c:extLst>
          </c:dPt>
          <c:cat>
            <c:strRef>
              <c:f>Sheet1!$A$2:$A$3</c:f>
              <c:strCache>
                <c:ptCount val="2"/>
                <c:pt idx="0">
                  <c:v>Champion</c:v>
                </c:pt>
                <c:pt idx="1">
                  <c:v>Non-Champion</c:v>
                </c:pt>
              </c:strCache>
            </c:strRef>
          </c:cat>
          <c:val>
            <c:numRef>
              <c:f>Sheet1!$B$2:$B$3</c:f>
              <c:numCache>
                <c:formatCode>0%</c:formatCode>
                <c:ptCount val="2"/>
                <c:pt idx="0">
                  <c:v>0.33</c:v>
                </c:pt>
                <c:pt idx="1">
                  <c:v>0.67</c:v>
                </c:pt>
              </c:numCache>
            </c:numRef>
          </c:val>
          <c:extLst>
            <c:ext xmlns:c16="http://schemas.microsoft.com/office/drawing/2014/chart" uri="{C3380CC4-5D6E-409C-BE32-E72D297353CC}">
              <c16:uniqueId val="{00000004-48BE-423D-9337-A3F9A0DEF35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2017</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69AF-4D22-AA64-5B283DD7208A}"/>
              </c:ext>
            </c:extLst>
          </c:dPt>
          <c:dPt>
            <c:idx val="1"/>
            <c:bubble3D val="0"/>
            <c:spPr>
              <a:solidFill>
                <a:schemeClr val="bg2">
                  <a:lumMod val="85000"/>
                </a:schemeClr>
              </a:solidFill>
              <a:ln w="19050">
                <a:noFill/>
              </a:ln>
              <a:effectLst/>
            </c:spPr>
            <c:extLst>
              <c:ext xmlns:c16="http://schemas.microsoft.com/office/drawing/2014/chart" uri="{C3380CC4-5D6E-409C-BE32-E72D297353CC}">
                <c16:uniqueId val="{00000003-69AF-4D22-AA64-5B283DD7208A}"/>
              </c:ext>
            </c:extLst>
          </c:dPt>
          <c:cat>
            <c:strRef>
              <c:f>Sheet1!$A$2:$A$3</c:f>
              <c:strCache>
                <c:ptCount val="2"/>
                <c:pt idx="0">
                  <c:v>Champion</c:v>
                </c:pt>
                <c:pt idx="1">
                  <c:v>Non-Champion</c:v>
                </c:pt>
              </c:strCache>
            </c:strRef>
          </c:cat>
          <c:val>
            <c:numRef>
              <c:f>Sheet1!$B$2:$B$3</c:f>
              <c:numCache>
                <c:formatCode>0%</c:formatCode>
                <c:ptCount val="2"/>
                <c:pt idx="0">
                  <c:v>0.47</c:v>
                </c:pt>
                <c:pt idx="1">
                  <c:v>0.53</c:v>
                </c:pt>
              </c:numCache>
            </c:numRef>
          </c:val>
          <c:extLst>
            <c:ext xmlns:c16="http://schemas.microsoft.com/office/drawing/2014/chart" uri="{C3380CC4-5D6E-409C-BE32-E72D297353CC}">
              <c16:uniqueId val="{00000004-69AF-4D22-AA64-5B283DD7208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2017</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1DD4-4511-B835-E22172D88FCF}"/>
              </c:ext>
            </c:extLst>
          </c:dPt>
          <c:dPt>
            <c:idx val="1"/>
            <c:bubble3D val="0"/>
            <c:spPr>
              <a:solidFill>
                <a:schemeClr val="bg2">
                  <a:lumMod val="85000"/>
                </a:schemeClr>
              </a:solidFill>
              <a:ln w="19050">
                <a:noFill/>
              </a:ln>
              <a:effectLst/>
            </c:spPr>
            <c:extLst>
              <c:ext xmlns:c16="http://schemas.microsoft.com/office/drawing/2014/chart" uri="{C3380CC4-5D6E-409C-BE32-E72D297353CC}">
                <c16:uniqueId val="{00000003-1DD4-4511-B835-E22172D88FCF}"/>
              </c:ext>
            </c:extLst>
          </c:dPt>
          <c:cat>
            <c:strRef>
              <c:f>Sheet1!$A$2:$A$3</c:f>
              <c:strCache>
                <c:ptCount val="2"/>
                <c:pt idx="0">
                  <c:v>Champion</c:v>
                </c:pt>
                <c:pt idx="1">
                  <c:v>Non-Champion</c:v>
                </c:pt>
              </c:strCache>
            </c:strRef>
          </c:cat>
          <c:val>
            <c:numRef>
              <c:f>Sheet1!$B$2:$B$3</c:f>
              <c:numCache>
                <c:formatCode>0%</c:formatCode>
                <c:ptCount val="2"/>
                <c:pt idx="0">
                  <c:v>0.49</c:v>
                </c:pt>
                <c:pt idx="1">
                  <c:v>0.51</c:v>
                </c:pt>
              </c:numCache>
            </c:numRef>
          </c:val>
          <c:extLst>
            <c:ext xmlns:c16="http://schemas.microsoft.com/office/drawing/2014/chart" uri="{C3380CC4-5D6E-409C-BE32-E72D297353CC}">
              <c16:uniqueId val="{00000004-1DD4-4511-B835-E22172D88FC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2/27/2020</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2/27/2020</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502429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a:p>
        </p:txBody>
      </p:sp>
    </p:spTree>
    <p:extLst>
      <p:ext uri="{BB962C8B-B14F-4D97-AF65-F5344CB8AC3E}">
        <p14:creationId xmlns:p14="http://schemas.microsoft.com/office/powerpoint/2010/main" val="1118265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a:p>
        </p:txBody>
      </p:sp>
    </p:spTree>
    <p:extLst>
      <p:ext uri="{BB962C8B-B14F-4D97-AF65-F5344CB8AC3E}">
        <p14:creationId xmlns:p14="http://schemas.microsoft.com/office/powerpoint/2010/main" val="2578418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a:solidFill>
                  <a:srgbClr val="333333"/>
                </a:solidFill>
              </a:rPr>
              <a:t>If you want additional support, have our analysts guide </a:t>
            </a:r>
            <a:br>
              <a:rPr lang="en-US">
                <a:solidFill>
                  <a:srgbClr val="333333"/>
                </a:solidFill>
              </a:rPr>
            </a:br>
            <a:r>
              <a:rPr lang="en-US">
                <a:solidFill>
                  <a:srgbClr val="333333"/>
                </a:solidFill>
              </a:rPr>
              <a:t>you through this phase as part of an Info-Tech workshop</a:t>
            </a:r>
            <a:endParaRPr lang="en-CA">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a:t>Page Header (Georgia, 24pt) </a:t>
            </a:r>
            <a:endParaRPr lang="en-CA"/>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336192"/>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a:t>Situation</a:t>
            </a:r>
          </a:p>
        </p:txBody>
      </p:sp>
      <p:sp>
        <p:nvSpPr>
          <p:cNvPr id="11" name="Rectangle 10"/>
          <p:cNvSpPr/>
          <p:nvPr userDrawn="1"/>
        </p:nvSpPr>
        <p:spPr>
          <a:xfrm>
            <a:off x="247848" y="2820611"/>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3134871"/>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661501"/>
            <a:ext cx="8623607" cy="16595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389170"/>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876940"/>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23698" y="1210905"/>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 (Georgia, 24pt)</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build-an-it-strategy-for-small-enterprises/build-an-it-strategy-for-small-enterprises-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2" Type="http://schemas.openxmlformats.org/officeDocument/2006/relationships/image" Target="../media/image21.png"/><Relationship Id="rId16" Type="http://schemas.openxmlformats.org/officeDocument/2006/relationships/hyperlink" Target="https://www.infotech.com/research/ss/design-build-a-user-facing-service-catalog" TargetMode="External"/><Relationship Id="rId29" Type="http://schemas.openxmlformats.org/officeDocument/2006/relationships/hyperlink" Target="https://www.infotech.com/research/ss/establish-a-right-sized-release-and-deployment-management-process" TargetMode="External"/><Relationship Id="rId1" Type="http://schemas.openxmlformats.org/officeDocument/2006/relationships/slideLayout" Target="../slideLayouts/slideLayout9.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 Id="rId8" Type="http://schemas.openxmlformats.org/officeDocument/2006/relationships/hyperlink" Target="https://www.infotech.com/research/ss/establish-the-benefits-realization-process" TargetMode="External"/><Relationship Id="rId3" Type="http://schemas.openxmlformats.org/officeDocument/2006/relationships/hyperlink" Target="https://www.infotech.com/research/ss/redesign-it-governance-to-drive-optimal-business-result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0" Type="http://schemas.openxmlformats.org/officeDocument/2006/relationships/hyperlink" Target="https://www.infotech.com/research/ss/establish-a-program-to-enable-effective-performance-monitoring" TargetMode="External"/><Relationship Id="rId41" Type="http://schemas.openxmlformats.org/officeDocument/2006/relationships/hyperlink" Target="https://www.infotech.com/research/ss/drive-organizational-change-from-the-pm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05721"/>
            <a:ext cx="7454900" cy="655267"/>
          </a:xfrm>
        </p:spPr>
        <p:txBody>
          <a:bodyPr/>
          <a:lstStyle/>
          <a:p>
            <a:r>
              <a:rPr lang="en-US" dirty="0"/>
              <a:t>Build an IT Strategy for Small Enterprises</a:t>
            </a:r>
          </a:p>
        </p:txBody>
      </p:sp>
      <p:sp>
        <p:nvSpPr>
          <p:cNvPr id="5" name="Tagline"/>
          <p:cNvSpPr>
            <a:spLocks noGrp="1"/>
          </p:cNvSpPr>
          <p:nvPr>
            <p:ph type="body" sz="quarter" idx="16"/>
          </p:nvPr>
        </p:nvSpPr>
        <p:spPr>
          <a:xfrm>
            <a:off x="774700" y="3304701"/>
            <a:ext cx="7467600" cy="508000"/>
          </a:xfrm>
        </p:spPr>
        <p:txBody>
          <a:bodyPr/>
          <a:lstStyle/>
          <a:p>
            <a:r>
              <a:rPr lang="en-US" dirty="0"/>
              <a:t>Get in front of your workload with a right-sized and business-aligned IT strategy.</a:t>
            </a:r>
          </a:p>
        </p:txBody>
      </p:sp>
      <p:grpSp>
        <p:nvGrpSpPr>
          <p:cNvPr id="6" name="Group 5">
            <a:extLst>
              <a:ext uri="{FF2B5EF4-FFF2-40B4-BE49-F238E27FC236}">
                <a16:creationId xmlns:a16="http://schemas.microsoft.com/office/drawing/2014/main" id="{B8573D78-09AC-4B27-971D-6A1FB1BE66D4}"/>
              </a:ext>
            </a:extLst>
          </p:cNvPr>
          <p:cNvGrpSpPr/>
          <p:nvPr/>
        </p:nvGrpSpPr>
        <p:grpSpPr>
          <a:xfrm>
            <a:off x="0" y="5421970"/>
            <a:ext cx="9144000" cy="1455539"/>
            <a:chOff x="0" y="5402461"/>
            <a:chExt cx="9144000" cy="1455539"/>
          </a:xfrm>
        </p:grpSpPr>
        <p:sp>
          <p:nvSpPr>
            <p:cNvPr id="7" name="Rectangle 6">
              <a:extLst>
                <a:ext uri="{FF2B5EF4-FFF2-40B4-BE49-F238E27FC236}">
                  <a16:creationId xmlns:a16="http://schemas.microsoft.com/office/drawing/2014/main" id="{A514FBC4-F77F-40BA-B40C-FA9008FA23E0}"/>
                </a:ext>
              </a:extLst>
            </p:cNvPr>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8" name="Group 7">
              <a:extLst>
                <a:ext uri="{FF2B5EF4-FFF2-40B4-BE49-F238E27FC236}">
                  <a16:creationId xmlns:a16="http://schemas.microsoft.com/office/drawing/2014/main" id="{41DC8F17-AFC6-4D31-B76F-35854BE6C129}"/>
                </a:ext>
              </a:extLst>
            </p:cNvPr>
            <p:cNvGrpSpPr/>
            <p:nvPr/>
          </p:nvGrpSpPr>
          <p:grpSpPr>
            <a:xfrm>
              <a:off x="0" y="5402461"/>
              <a:ext cx="9144000" cy="1455539"/>
              <a:chOff x="0" y="5402461"/>
              <a:chExt cx="9144000" cy="1455539"/>
            </a:xfrm>
          </p:grpSpPr>
          <p:pic>
            <p:nvPicPr>
              <p:cNvPr id="9" name="Picture 8" descr="sample-titlebar-itrgNEW.gif">
                <a:hlinkClick r:id="rId3"/>
                <a:extLst>
                  <a:ext uri="{FF2B5EF4-FFF2-40B4-BE49-F238E27FC236}">
                    <a16:creationId xmlns:a16="http://schemas.microsoft.com/office/drawing/2014/main" id="{859556B4-9B78-4B4C-A765-318A966DCBD7}"/>
                  </a:ext>
                </a:extLst>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a:extLst>
                  <a:ext uri="{FF2B5EF4-FFF2-40B4-BE49-F238E27FC236}">
                    <a16:creationId xmlns:a16="http://schemas.microsoft.com/office/drawing/2014/main" id="{1F49A950-C5A5-4B69-A92A-F2E9AA4207FB}"/>
                  </a:ext>
                </a:extLst>
              </p:cNvPr>
              <p:cNvGrpSpPr/>
              <p:nvPr/>
            </p:nvGrpSpPr>
            <p:grpSpPr>
              <a:xfrm>
                <a:off x="0" y="6266557"/>
                <a:ext cx="9144000" cy="591443"/>
                <a:chOff x="0" y="6266557"/>
                <a:chExt cx="9144000" cy="591443"/>
              </a:xfrm>
            </p:grpSpPr>
            <p:sp>
              <p:nvSpPr>
                <p:cNvPr id="11" name="Rectangle 10">
                  <a:extLst>
                    <a:ext uri="{FF2B5EF4-FFF2-40B4-BE49-F238E27FC236}">
                      <a16:creationId xmlns:a16="http://schemas.microsoft.com/office/drawing/2014/main" id="{FB49AB26-CE88-4EC2-ABA0-1CE7DC0EDEFC}"/>
                    </a:ext>
                  </a:extLst>
                </p:cNvPr>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174625" marR="0" lvl="0" indent="0" algn="r" defTabSz="914400" rtl="0" eaLnBrk="1" fontAlgn="base" latinLnBrk="0" hangingPunct="1">
                    <a:lnSpc>
                      <a:spcPct val="100000"/>
                    </a:lnSpc>
                    <a:spcBef>
                      <a:spcPct val="0"/>
                    </a:spcBef>
                    <a:spcAft>
                      <a:spcPct val="0"/>
                    </a:spcAft>
                    <a:buClrTx/>
                    <a:buSzTx/>
                    <a:buFontTx/>
                    <a:buNone/>
                    <a:tabLst/>
                    <a:defRPr/>
                  </a:pPr>
                  <a:r>
                    <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rPr>
                  </a:br>
                  <a:r>
                    <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rPr>
                    <a:t>and templates that cover the full spectrum of IT concerns</a:t>
                  </a:r>
                  <a:r>
                    <a:rPr kumimoji="0" lang="en-CA" sz="800" b="0" i="0" u="none" strike="noStrike" kern="1200" cap="none" spc="0" normalizeH="0" baseline="0" noProof="0">
                      <a:ln>
                        <a:noFill/>
                      </a:ln>
                      <a:solidFill>
                        <a:srgbClr val="FFFFFF">
                          <a:lumMod val="65000"/>
                        </a:srgbClr>
                      </a:solidFill>
                      <a:effectLst/>
                      <a:uLnTx/>
                      <a:uFillTx/>
                      <a:latin typeface="Arial"/>
                      <a:ea typeface="+mn-ea"/>
                      <a:cs typeface="+mn-cs"/>
                    </a:rPr>
                    <a:t>.© 1997-2020 </a:t>
                  </a:r>
                  <a:r>
                    <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rPr>
                    <a:t>Info-Tech Research Group</a:t>
                  </a:r>
                </a:p>
              </p:txBody>
            </p:sp>
            <p:sp>
              <p:nvSpPr>
                <p:cNvPr id="12" name="Rectangle 11">
                  <a:extLst>
                    <a:ext uri="{FF2B5EF4-FFF2-40B4-BE49-F238E27FC236}">
                      <a16:creationId xmlns:a16="http://schemas.microsoft.com/office/drawing/2014/main" id="{B7407238-2CED-4787-8C5F-7EE13146EDF6}"/>
                    </a:ext>
                  </a:extLst>
                </p:cNvPr>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3" name="Picture 12" descr="itrg-logo-blue.png">
                  <a:extLst>
                    <a:ext uri="{FF2B5EF4-FFF2-40B4-BE49-F238E27FC236}">
                      <a16:creationId xmlns:a16="http://schemas.microsoft.com/office/drawing/2014/main" id="{25CDA989-8CB7-411F-9E62-CBD08F0A382B}"/>
                    </a:ext>
                  </a:extLst>
                </p:cNvPr>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organizations that have used Info-Tech’s methodology to build IT strategies experienced significant value</a:t>
            </a:r>
            <a:endParaRPr lang="en-CA" dirty="0"/>
          </a:p>
        </p:txBody>
      </p:sp>
      <p:sp>
        <p:nvSpPr>
          <p:cNvPr id="4" name="TextBox 3"/>
          <p:cNvSpPr txBox="1"/>
          <p:nvPr/>
        </p:nvSpPr>
        <p:spPr>
          <a:xfrm>
            <a:off x="468726" y="1635319"/>
            <a:ext cx="8244968" cy="338554"/>
          </a:xfrm>
          <a:prstGeom prst="rect">
            <a:avLst/>
          </a:prstGeom>
        </p:spPr>
        <p:txBody>
          <a:bodyPr wrap="square" rtlCol="0">
            <a:spAutoFit/>
          </a:bodyPr>
          <a:lstStyle/>
          <a:p>
            <a:pPr algn="ctr"/>
            <a:r>
              <a:rPr lang="en-US" sz="1600" b="1" i="1" dirty="0"/>
              <a:t>Measured value for Info-Tech’s IT Strategy Workshop with small enterprises</a:t>
            </a:r>
            <a:endParaRPr lang="en-CA" sz="1600" b="1" i="1" dirty="0"/>
          </a:p>
        </p:txBody>
      </p:sp>
      <p:sp>
        <p:nvSpPr>
          <p:cNvPr id="7" name="TextBox 6"/>
          <p:cNvSpPr txBox="1"/>
          <p:nvPr/>
        </p:nvSpPr>
        <p:spPr>
          <a:xfrm>
            <a:off x="1721493" y="4350229"/>
            <a:ext cx="1234947" cy="400110"/>
          </a:xfrm>
          <a:prstGeom prst="rect">
            <a:avLst/>
          </a:prstGeom>
        </p:spPr>
        <p:txBody>
          <a:bodyPr wrap="square" rtlCol="0">
            <a:spAutoFit/>
          </a:bodyPr>
          <a:lstStyle/>
          <a:p>
            <a:pPr algn="ctr"/>
            <a:r>
              <a:rPr lang="en-US" sz="2000" i="1" dirty="0"/>
              <a:t>38,800</a:t>
            </a:r>
            <a:endParaRPr lang="en-CA" sz="2000" i="1" dirty="0"/>
          </a:p>
        </p:txBody>
      </p:sp>
      <p:sp>
        <p:nvSpPr>
          <p:cNvPr id="8" name="TextBox 7"/>
          <p:cNvSpPr txBox="1"/>
          <p:nvPr/>
        </p:nvSpPr>
        <p:spPr>
          <a:xfrm>
            <a:off x="6485855" y="4345230"/>
            <a:ext cx="758952" cy="400110"/>
          </a:xfrm>
          <a:prstGeom prst="rect">
            <a:avLst/>
          </a:prstGeom>
        </p:spPr>
        <p:txBody>
          <a:bodyPr wrap="square" rtlCol="0">
            <a:spAutoFit/>
          </a:bodyPr>
          <a:lstStyle/>
          <a:p>
            <a:pPr algn="ctr"/>
            <a:r>
              <a:rPr lang="en-US" sz="2000" i="1" dirty="0"/>
              <a:t>34.9</a:t>
            </a:r>
            <a:endParaRPr lang="en-CA" sz="2000" i="1" dirty="0"/>
          </a:p>
        </p:txBody>
      </p:sp>
      <p:sp>
        <p:nvSpPr>
          <p:cNvPr id="9" name="TextBox 8"/>
          <p:cNvSpPr txBox="1"/>
          <p:nvPr/>
        </p:nvSpPr>
        <p:spPr>
          <a:xfrm>
            <a:off x="1397547" y="4750339"/>
            <a:ext cx="1892808" cy="523220"/>
          </a:xfrm>
          <a:prstGeom prst="rect">
            <a:avLst/>
          </a:prstGeom>
        </p:spPr>
        <p:txBody>
          <a:bodyPr wrap="square" rtlCol="0">
            <a:spAutoFit/>
          </a:bodyPr>
          <a:lstStyle/>
          <a:p>
            <a:pPr algn="ctr"/>
            <a:r>
              <a:rPr lang="en-CA" sz="1400" b="1" i="1" dirty="0"/>
              <a:t>Average Dollar Impact*</a:t>
            </a:r>
          </a:p>
        </p:txBody>
      </p:sp>
      <p:sp>
        <p:nvSpPr>
          <p:cNvPr id="10" name="TextBox 9"/>
          <p:cNvSpPr txBox="1"/>
          <p:nvPr/>
        </p:nvSpPr>
        <p:spPr>
          <a:xfrm>
            <a:off x="5918927" y="4745340"/>
            <a:ext cx="1892808" cy="523220"/>
          </a:xfrm>
          <a:prstGeom prst="rect">
            <a:avLst/>
          </a:prstGeom>
        </p:spPr>
        <p:txBody>
          <a:bodyPr wrap="square" rtlCol="0">
            <a:spAutoFit/>
          </a:bodyPr>
          <a:lstStyle/>
          <a:p>
            <a:pPr algn="ctr"/>
            <a:r>
              <a:rPr lang="en-CA" sz="1400" b="1" i="1" dirty="0"/>
              <a:t>Average Days Saved</a:t>
            </a:r>
          </a:p>
        </p:txBody>
      </p:sp>
      <p:sp>
        <p:nvSpPr>
          <p:cNvPr id="19" name="Oval 18"/>
          <p:cNvSpPr/>
          <p:nvPr/>
        </p:nvSpPr>
        <p:spPr>
          <a:xfrm>
            <a:off x="1525526" y="2536572"/>
            <a:ext cx="1626881" cy="1650609"/>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6051891" y="2536572"/>
            <a:ext cx="1626881" cy="1650609"/>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4016" y="3126837"/>
            <a:ext cx="309898" cy="495837"/>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1901" y="3111011"/>
            <a:ext cx="498656" cy="498656"/>
          </a:xfrm>
          <a:prstGeom prst="rect">
            <a:avLst/>
          </a:prstGeom>
        </p:spPr>
      </p:pic>
      <p:cxnSp>
        <p:nvCxnSpPr>
          <p:cNvPr id="12" name="Straight Connector 11"/>
          <p:cNvCxnSpPr/>
          <p:nvPr/>
        </p:nvCxnSpPr>
        <p:spPr>
          <a:xfrm>
            <a:off x="4590707" y="2108628"/>
            <a:ext cx="0" cy="4052699"/>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370575" y="5564162"/>
            <a:ext cx="2981308" cy="230832"/>
          </a:xfrm>
          <a:prstGeom prst="rect">
            <a:avLst/>
          </a:prstGeom>
        </p:spPr>
        <p:txBody>
          <a:bodyPr wrap="square" rtlCol="0">
            <a:spAutoFit/>
          </a:bodyPr>
          <a:lstStyle/>
          <a:p>
            <a:pPr algn="ctr">
              <a:defRPr sz="1000" b="0" i="0" u="none" strike="noStrike" kern="1200" baseline="0">
                <a:solidFill>
                  <a:prstClr val="black">
                    <a:lumMod val="65000"/>
                    <a:lumOff val="35000"/>
                  </a:prstClr>
                </a:solidFill>
                <a:latin typeface="+mn-lt"/>
                <a:ea typeface="+mn-ea"/>
                <a:cs typeface="+mn-cs"/>
              </a:defRPr>
            </a:pPr>
            <a:r>
              <a:rPr lang="en-CA" sz="900" dirty="0"/>
              <a:t>Info-Tech’s Measured Value Surveys</a:t>
            </a:r>
          </a:p>
        </p:txBody>
      </p:sp>
      <p:sp>
        <p:nvSpPr>
          <p:cNvPr id="14" name="TextBox 13"/>
          <p:cNvSpPr txBox="1"/>
          <p:nvPr/>
        </p:nvSpPr>
        <p:spPr>
          <a:xfrm>
            <a:off x="848311" y="5313497"/>
            <a:ext cx="2981308" cy="507831"/>
          </a:xfrm>
          <a:prstGeom prst="rect">
            <a:avLst/>
          </a:prstGeom>
        </p:spPr>
        <p:txBody>
          <a:bodyPr wrap="square" rtlCol="0">
            <a:spAutoFit/>
          </a:bodyPr>
          <a:lstStyle/>
          <a:p>
            <a:pPr algn="ctr">
              <a:defRPr sz="1000" b="0" i="0" u="none" strike="noStrike" kern="1200" baseline="0">
                <a:solidFill>
                  <a:prstClr val="black">
                    <a:lumMod val="65000"/>
                    <a:lumOff val="35000"/>
                  </a:prstClr>
                </a:solidFill>
                <a:latin typeface="+mn-lt"/>
                <a:ea typeface="+mn-ea"/>
                <a:cs typeface="+mn-cs"/>
              </a:defRPr>
            </a:pPr>
            <a:r>
              <a:rPr lang="en-US" sz="900" dirty="0"/>
              <a:t>*Only includes value experienced from Info-Tech’s workshops. Does not include additional monetary impact (e.g. budget increases, IT initiative approvals).</a:t>
            </a:r>
            <a:endParaRPr lang="en-CA" sz="900" dirty="0"/>
          </a:p>
        </p:txBody>
      </p:sp>
      <p:grpSp>
        <p:nvGrpSpPr>
          <p:cNvPr id="15" name="Group 14">
            <a:extLst>
              <a:ext uri="{FF2B5EF4-FFF2-40B4-BE49-F238E27FC236}">
                <a16:creationId xmlns:a16="http://schemas.microsoft.com/office/drawing/2014/main" id="{8405E31C-2C27-4B36-A494-A28DA64702F0}"/>
              </a:ext>
            </a:extLst>
          </p:cNvPr>
          <p:cNvGrpSpPr/>
          <p:nvPr/>
        </p:nvGrpSpPr>
        <p:grpSpPr>
          <a:xfrm>
            <a:off x="0" y="6519972"/>
            <a:ext cx="9154925" cy="338028"/>
            <a:chOff x="-10926" y="6519972"/>
            <a:chExt cx="9154925" cy="338028"/>
          </a:xfrm>
        </p:grpSpPr>
        <p:sp>
          <p:nvSpPr>
            <p:cNvPr id="16" name="Rectangle 15">
              <a:extLst>
                <a:ext uri="{FF2B5EF4-FFF2-40B4-BE49-F238E27FC236}">
                  <a16:creationId xmlns:a16="http://schemas.microsoft.com/office/drawing/2014/main" id="{9930F97A-04FA-4F93-AB11-561FE1A99941}"/>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7" name="Rectangle 16">
              <a:extLst>
                <a:ext uri="{FF2B5EF4-FFF2-40B4-BE49-F238E27FC236}">
                  <a16:creationId xmlns:a16="http://schemas.microsoft.com/office/drawing/2014/main" id="{C966ECB6-7CC8-4890-A80D-DFE9A6005989}"/>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246091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This blueprint is designed to create a roadmap that moves IT from the current state to target state</a:t>
            </a:r>
          </a:p>
        </p:txBody>
      </p:sp>
      <p:sp>
        <p:nvSpPr>
          <p:cNvPr id="3" name="Rectangle 2"/>
          <p:cNvSpPr/>
          <p:nvPr/>
        </p:nvSpPr>
        <p:spPr>
          <a:xfrm>
            <a:off x="696664" y="2565862"/>
            <a:ext cx="2674649" cy="146090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chemeClr val="bg2"/>
                </a:solidFill>
              </a:rPr>
              <a:t>IT Current State</a:t>
            </a:r>
          </a:p>
        </p:txBody>
      </p:sp>
      <p:sp>
        <p:nvSpPr>
          <p:cNvPr id="4" name="Right Arrow 3"/>
          <p:cNvSpPr/>
          <p:nvPr/>
        </p:nvSpPr>
        <p:spPr>
          <a:xfrm>
            <a:off x="3831255" y="2845383"/>
            <a:ext cx="1471961" cy="901864"/>
          </a:xfrm>
          <a:prstGeom prst="rightArrow">
            <a:avLst/>
          </a:prstGeom>
          <a:solidFill>
            <a:schemeClr val="bg2">
              <a:lumMod val="50000"/>
            </a:schemeClr>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Roadmap</a:t>
            </a:r>
          </a:p>
        </p:txBody>
      </p:sp>
      <p:sp>
        <p:nvSpPr>
          <p:cNvPr id="5" name="Rectangle 4"/>
          <p:cNvSpPr/>
          <p:nvPr/>
        </p:nvSpPr>
        <p:spPr>
          <a:xfrm>
            <a:off x="5767432" y="2565862"/>
            <a:ext cx="2674649" cy="146090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chemeClr val="bg1"/>
                </a:solidFill>
              </a:rPr>
              <a:t>IT Target State</a:t>
            </a:r>
          </a:p>
        </p:txBody>
      </p:sp>
      <p:cxnSp>
        <p:nvCxnSpPr>
          <p:cNvPr id="6" name="Straight Connector 5"/>
          <p:cNvCxnSpPr/>
          <p:nvPr/>
        </p:nvCxnSpPr>
        <p:spPr>
          <a:xfrm>
            <a:off x="3612917" y="2236102"/>
            <a:ext cx="10511" cy="2160000"/>
          </a:xfrm>
          <a:prstGeom prst="line">
            <a:avLst/>
          </a:prstGeom>
          <a:ln w="28575">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15317" y="2236102"/>
            <a:ext cx="10511" cy="2160000"/>
          </a:xfrm>
          <a:prstGeom prst="line">
            <a:avLst/>
          </a:prstGeom>
          <a:ln w="28575">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745665" y="4482755"/>
            <a:ext cx="1755525" cy="369332"/>
          </a:xfrm>
          <a:prstGeom prst="rect">
            <a:avLst/>
          </a:prstGeom>
          <a:noFill/>
        </p:spPr>
        <p:txBody>
          <a:bodyPr wrap="square" rtlCol="0">
            <a:spAutoFit/>
          </a:bodyPr>
          <a:lstStyle/>
          <a:p>
            <a:pPr algn="ctr"/>
            <a:r>
              <a:rPr lang="en-US" b="1" dirty="0"/>
              <a:t>Start</a:t>
            </a:r>
            <a:endParaRPr lang="en-US" sz="1600" b="1" dirty="0"/>
          </a:p>
        </p:txBody>
      </p:sp>
      <p:sp>
        <p:nvSpPr>
          <p:cNvPr id="9" name="TextBox 8"/>
          <p:cNvSpPr txBox="1"/>
          <p:nvPr/>
        </p:nvSpPr>
        <p:spPr>
          <a:xfrm>
            <a:off x="4648065" y="4482755"/>
            <a:ext cx="1755525" cy="369332"/>
          </a:xfrm>
          <a:prstGeom prst="rect">
            <a:avLst/>
          </a:prstGeom>
          <a:noFill/>
        </p:spPr>
        <p:txBody>
          <a:bodyPr wrap="square" rtlCol="0">
            <a:spAutoFit/>
          </a:bodyPr>
          <a:lstStyle/>
          <a:p>
            <a:pPr algn="ctr"/>
            <a:r>
              <a:rPr lang="en-US" b="1" dirty="0"/>
              <a:t>Finish</a:t>
            </a:r>
            <a:endParaRPr lang="en-US" sz="1600" b="1" dirty="0"/>
          </a:p>
        </p:txBody>
      </p:sp>
      <p:sp>
        <p:nvSpPr>
          <p:cNvPr id="27" name="Text Placeholder 5"/>
          <p:cNvSpPr txBox="1">
            <a:spLocks/>
          </p:cNvSpPr>
          <p:nvPr/>
        </p:nvSpPr>
        <p:spPr>
          <a:xfrm>
            <a:off x="258001" y="1191912"/>
            <a:ext cx="8627997" cy="88376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Font typeface="Arial" pitchFamily="34" charset="0"/>
              <a:buNone/>
            </a:pPr>
            <a:r>
              <a:rPr lang="en-US" sz="1600" dirty="0"/>
              <a:t>Reaching the target state is the ultimate goal of an organization, accomplished via the completion of initiatives. By uncovering the current state and the ideal target state, a roadmap can be created to chart initiatives and achieve the organization’s goals.</a:t>
            </a:r>
          </a:p>
        </p:txBody>
      </p:sp>
      <p:sp>
        <p:nvSpPr>
          <p:cNvPr id="28" name="Text Placeholder 5"/>
          <p:cNvSpPr txBox="1">
            <a:spLocks/>
          </p:cNvSpPr>
          <p:nvPr/>
        </p:nvSpPr>
        <p:spPr>
          <a:xfrm>
            <a:off x="253236" y="5609554"/>
            <a:ext cx="8627997" cy="6204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Font typeface="Arial" pitchFamily="34" charset="0"/>
              <a:buNone/>
            </a:pPr>
            <a:endParaRPr lang="en-US" sz="1400" dirty="0"/>
          </a:p>
        </p:txBody>
      </p:sp>
      <p:sp>
        <p:nvSpPr>
          <p:cNvPr id="30" name="Rectangle 97"/>
          <p:cNvSpPr/>
          <p:nvPr/>
        </p:nvSpPr>
        <p:spPr>
          <a:xfrm>
            <a:off x="1199072" y="5531622"/>
            <a:ext cx="7576937"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400" dirty="0">
                <a:solidFill>
                  <a:srgbClr val="333333"/>
                </a:solidFill>
              </a:rPr>
              <a:t>Although it might be tempting to jump right into putting projects on a roadmap, a thorough understanding of both the target and current states are needed to build a successful IT strategy.</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456" y="5525808"/>
            <a:ext cx="1652415" cy="698379"/>
          </a:xfrm>
          <a:prstGeom prst="rect">
            <a:avLst/>
          </a:prstGeom>
        </p:spPr>
      </p:pic>
      <p:grpSp>
        <p:nvGrpSpPr>
          <p:cNvPr id="14" name="Group 13">
            <a:extLst>
              <a:ext uri="{FF2B5EF4-FFF2-40B4-BE49-F238E27FC236}">
                <a16:creationId xmlns:a16="http://schemas.microsoft.com/office/drawing/2014/main" id="{C938C444-B275-4F0A-8B2E-065154D43701}"/>
              </a:ext>
            </a:extLst>
          </p:cNvPr>
          <p:cNvGrpSpPr/>
          <p:nvPr/>
        </p:nvGrpSpPr>
        <p:grpSpPr>
          <a:xfrm>
            <a:off x="0" y="6519972"/>
            <a:ext cx="9154925" cy="338028"/>
            <a:chOff x="-10926" y="6519972"/>
            <a:chExt cx="9154925" cy="338028"/>
          </a:xfrm>
        </p:grpSpPr>
        <p:sp>
          <p:nvSpPr>
            <p:cNvPr id="16" name="Rectangle 15">
              <a:extLst>
                <a:ext uri="{FF2B5EF4-FFF2-40B4-BE49-F238E27FC236}">
                  <a16:creationId xmlns:a16="http://schemas.microsoft.com/office/drawing/2014/main" id="{6F9E7565-367F-4999-921A-C1AC9900C013}"/>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7" name="Rectangle 16">
              <a:extLst>
                <a:ext uri="{FF2B5EF4-FFF2-40B4-BE49-F238E27FC236}">
                  <a16:creationId xmlns:a16="http://schemas.microsoft.com/office/drawing/2014/main" id="{CC0B2DE8-B3A4-4900-84B2-2A2A7AD76FD4}"/>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1492583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0E2BA-1880-42B6-9E97-4010D664C71E}"/>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a:solidFill>
                  <a:srgbClr val="FFFFFF">
                    <a:lumMod val="85000"/>
                  </a:srgbClr>
                </a:solidFill>
                <a:cs typeface="Arial" panose="020B0604020202020204" pitchFamily="34" charset="0"/>
              </a:rPr>
              <a:t>SAMPLE</a:t>
            </a:r>
          </a:p>
        </p:txBody>
      </p:sp>
      <p:pic>
        <p:nvPicPr>
          <p:cNvPr id="3" name="Picture 2">
            <a:extLst>
              <a:ext uri="{FF2B5EF4-FFF2-40B4-BE49-F238E27FC236}">
                <a16:creationId xmlns:a16="http://schemas.microsoft.com/office/drawing/2014/main" id="{F8FF2DEE-FB08-447E-ABBD-F189A7598A8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2443" y="1573429"/>
            <a:ext cx="7705505" cy="4370700"/>
          </a:xfrm>
          <a:prstGeom prst="rect">
            <a:avLst/>
          </a:prstGeom>
        </p:spPr>
      </p:pic>
      <p:sp>
        <p:nvSpPr>
          <p:cNvPr id="4" name="Rectangle 3">
            <a:hlinkClick r:id="rId3"/>
            <a:extLst>
              <a:ext uri="{FF2B5EF4-FFF2-40B4-BE49-F238E27FC236}">
                <a16:creationId xmlns:a16="http://schemas.microsoft.com/office/drawing/2014/main" id="{8FE09A5B-BF06-4FC0-AF95-06D172AC8A3C}"/>
              </a:ext>
            </a:extLst>
          </p:cNvPr>
          <p:cNvSpPr/>
          <p:nvPr/>
        </p:nvSpPr>
        <p:spPr>
          <a:xfrm>
            <a:off x="896361" y="18757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4">
            <a:hlinkClick r:id="rId4"/>
            <a:extLst>
              <a:ext uri="{FF2B5EF4-FFF2-40B4-BE49-F238E27FC236}">
                <a16:creationId xmlns:a16="http://schemas.microsoft.com/office/drawing/2014/main" id="{EC4B48ED-B3C9-422C-A23B-7315BD6D852B}"/>
              </a:ext>
            </a:extLst>
          </p:cNvPr>
          <p:cNvSpPr/>
          <p:nvPr/>
        </p:nvSpPr>
        <p:spPr>
          <a:xfrm>
            <a:off x="896361" y="25422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Rectangle 5">
            <a:hlinkClick r:id="rId5"/>
            <a:extLst>
              <a:ext uri="{FF2B5EF4-FFF2-40B4-BE49-F238E27FC236}">
                <a16:creationId xmlns:a16="http://schemas.microsoft.com/office/drawing/2014/main" id="{78BCB049-B35A-442E-9389-FDC1705C2265}"/>
              </a:ext>
            </a:extLst>
          </p:cNvPr>
          <p:cNvSpPr/>
          <p:nvPr/>
        </p:nvSpPr>
        <p:spPr>
          <a:xfrm>
            <a:off x="913705" y="31405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 name="Rectangle 6">
            <a:hlinkClick r:id="rId6"/>
            <a:extLst>
              <a:ext uri="{FF2B5EF4-FFF2-40B4-BE49-F238E27FC236}">
                <a16:creationId xmlns:a16="http://schemas.microsoft.com/office/drawing/2014/main" id="{C180BA80-1BD4-4931-9D4A-2834F41C05B5}"/>
              </a:ext>
            </a:extLst>
          </p:cNvPr>
          <p:cNvSpPr/>
          <p:nvPr/>
        </p:nvSpPr>
        <p:spPr>
          <a:xfrm>
            <a:off x="1694890" y="31929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a:hlinkClick r:id="rId7"/>
            <a:extLst>
              <a:ext uri="{FF2B5EF4-FFF2-40B4-BE49-F238E27FC236}">
                <a16:creationId xmlns:a16="http://schemas.microsoft.com/office/drawing/2014/main" id="{B5386AD6-6203-4E59-8DE4-59656D3F7E4A}"/>
              </a:ext>
            </a:extLst>
          </p:cNvPr>
          <p:cNvSpPr/>
          <p:nvPr/>
        </p:nvSpPr>
        <p:spPr>
          <a:xfrm>
            <a:off x="1680050" y="25262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a:hlinkClick r:id="rId8"/>
            <a:extLst>
              <a:ext uri="{FF2B5EF4-FFF2-40B4-BE49-F238E27FC236}">
                <a16:creationId xmlns:a16="http://schemas.microsoft.com/office/drawing/2014/main" id="{3FB17AD7-E23A-4847-9683-2FB858B17C72}"/>
              </a:ext>
            </a:extLst>
          </p:cNvPr>
          <p:cNvSpPr/>
          <p:nvPr/>
        </p:nvSpPr>
        <p:spPr>
          <a:xfrm>
            <a:off x="904161" y="37783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Rectangle 9">
            <a:hlinkClick r:id="rId9"/>
            <a:extLst>
              <a:ext uri="{FF2B5EF4-FFF2-40B4-BE49-F238E27FC236}">
                <a16:creationId xmlns:a16="http://schemas.microsoft.com/office/drawing/2014/main" id="{11500CFF-703E-4CEF-80E4-31032809645C}"/>
              </a:ext>
            </a:extLst>
          </p:cNvPr>
          <p:cNvSpPr/>
          <p:nvPr/>
        </p:nvSpPr>
        <p:spPr>
          <a:xfrm>
            <a:off x="896361" y="46249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Rectangle 10">
            <a:hlinkClick r:id="rId9"/>
            <a:extLst>
              <a:ext uri="{FF2B5EF4-FFF2-40B4-BE49-F238E27FC236}">
                <a16:creationId xmlns:a16="http://schemas.microsoft.com/office/drawing/2014/main" id="{770E0BEB-167D-484B-8CBB-F0A5B682553B}"/>
              </a:ext>
            </a:extLst>
          </p:cNvPr>
          <p:cNvSpPr/>
          <p:nvPr/>
        </p:nvSpPr>
        <p:spPr>
          <a:xfrm>
            <a:off x="908626" y="44213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hlinkClick r:id="rId10"/>
            <a:extLst>
              <a:ext uri="{FF2B5EF4-FFF2-40B4-BE49-F238E27FC236}">
                <a16:creationId xmlns:a16="http://schemas.microsoft.com/office/drawing/2014/main" id="{602C5C3A-7A75-49C4-91E2-0DEF4AFA22DE}"/>
              </a:ext>
            </a:extLst>
          </p:cNvPr>
          <p:cNvSpPr/>
          <p:nvPr/>
        </p:nvSpPr>
        <p:spPr>
          <a:xfrm>
            <a:off x="905592" y="50699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Rectangle 12">
            <a:hlinkClick r:id="rId11"/>
            <a:extLst>
              <a:ext uri="{FF2B5EF4-FFF2-40B4-BE49-F238E27FC236}">
                <a16:creationId xmlns:a16="http://schemas.microsoft.com/office/drawing/2014/main" id="{619B307E-8BEF-40FC-BC44-DB8CDE17CDBE}"/>
              </a:ext>
            </a:extLst>
          </p:cNvPr>
          <p:cNvSpPr/>
          <p:nvPr/>
        </p:nvSpPr>
        <p:spPr>
          <a:xfrm>
            <a:off x="1681064" y="44199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Rectangle 13">
            <a:hlinkClick r:id="rId12"/>
            <a:extLst>
              <a:ext uri="{FF2B5EF4-FFF2-40B4-BE49-F238E27FC236}">
                <a16:creationId xmlns:a16="http://schemas.microsoft.com/office/drawing/2014/main" id="{93E33FEC-0359-40E1-87A2-3D3BDA9A5B9B}"/>
              </a:ext>
            </a:extLst>
          </p:cNvPr>
          <p:cNvSpPr/>
          <p:nvPr/>
        </p:nvSpPr>
        <p:spPr>
          <a:xfrm>
            <a:off x="1678414" y="50436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13"/>
            <a:extLst>
              <a:ext uri="{FF2B5EF4-FFF2-40B4-BE49-F238E27FC236}">
                <a16:creationId xmlns:a16="http://schemas.microsoft.com/office/drawing/2014/main" id="{C99A1D33-E453-435C-B011-6BE132810F4C}"/>
              </a:ext>
            </a:extLst>
          </p:cNvPr>
          <p:cNvSpPr/>
          <p:nvPr/>
        </p:nvSpPr>
        <p:spPr>
          <a:xfrm>
            <a:off x="2438889" y="31331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14"/>
            <a:extLst>
              <a:ext uri="{FF2B5EF4-FFF2-40B4-BE49-F238E27FC236}">
                <a16:creationId xmlns:a16="http://schemas.microsoft.com/office/drawing/2014/main" id="{D8594BF2-7C95-4BE2-BDF0-A8059DD0985F}"/>
              </a:ext>
            </a:extLst>
          </p:cNvPr>
          <p:cNvSpPr/>
          <p:nvPr/>
        </p:nvSpPr>
        <p:spPr>
          <a:xfrm>
            <a:off x="2445382" y="37793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rId15"/>
            <a:extLst>
              <a:ext uri="{FF2B5EF4-FFF2-40B4-BE49-F238E27FC236}">
                <a16:creationId xmlns:a16="http://schemas.microsoft.com/office/drawing/2014/main" id="{B089AC74-6986-4009-AA7F-04DB0F946E9B}"/>
              </a:ext>
            </a:extLst>
          </p:cNvPr>
          <p:cNvSpPr/>
          <p:nvPr/>
        </p:nvSpPr>
        <p:spPr>
          <a:xfrm>
            <a:off x="2455672" y="43995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8" name="Rectangle 17">
            <a:hlinkClick r:id="rId16"/>
            <a:extLst>
              <a:ext uri="{FF2B5EF4-FFF2-40B4-BE49-F238E27FC236}">
                <a16:creationId xmlns:a16="http://schemas.microsoft.com/office/drawing/2014/main" id="{996AE126-09EC-465A-9012-745C7FCBCF4A}"/>
              </a:ext>
            </a:extLst>
          </p:cNvPr>
          <p:cNvSpPr/>
          <p:nvPr/>
        </p:nvSpPr>
        <p:spPr>
          <a:xfrm>
            <a:off x="2439106" y="50434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hlinkClick r:id="rId17"/>
            <a:extLst>
              <a:ext uri="{FF2B5EF4-FFF2-40B4-BE49-F238E27FC236}">
                <a16:creationId xmlns:a16="http://schemas.microsoft.com/office/drawing/2014/main" id="{C980CE9B-7DBE-4FC9-8C0A-5D00FABC763C}"/>
              </a:ext>
            </a:extLst>
          </p:cNvPr>
          <p:cNvSpPr/>
          <p:nvPr/>
        </p:nvSpPr>
        <p:spPr>
          <a:xfrm>
            <a:off x="3212703" y="378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Rectangle 19">
            <a:hlinkClick r:id="rId18"/>
            <a:extLst>
              <a:ext uri="{FF2B5EF4-FFF2-40B4-BE49-F238E27FC236}">
                <a16:creationId xmlns:a16="http://schemas.microsoft.com/office/drawing/2014/main" id="{5FC803C6-655E-4831-A953-D7282F65D433}"/>
              </a:ext>
            </a:extLst>
          </p:cNvPr>
          <p:cNvSpPr/>
          <p:nvPr/>
        </p:nvSpPr>
        <p:spPr>
          <a:xfrm>
            <a:off x="3204660" y="44084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hlinkClick r:id="rId19"/>
            <a:extLst>
              <a:ext uri="{FF2B5EF4-FFF2-40B4-BE49-F238E27FC236}">
                <a16:creationId xmlns:a16="http://schemas.microsoft.com/office/drawing/2014/main" id="{A13B545A-D69A-444D-A8C0-72621832F10B}"/>
              </a:ext>
            </a:extLst>
          </p:cNvPr>
          <p:cNvSpPr/>
          <p:nvPr/>
        </p:nvSpPr>
        <p:spPr>
          <a:xfrm>
            <a:off x="3198890" y="50315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a:hlinkClick r:id="rId20"/>
            <a:extLst>
              <a:ext uri="{FF2B5EF4-FFF2-40B4-BE49-F238E27FC236}">
                <a16:creationId xmlns:a16="http://schemas.microsoft.com/office/drawing/2014/main" id="{11861F2B-FA6F-4E32-B2DC-5509DB198A2F}"/>
              </a:ext>
            </a:extLst>
          </p:cNvPr>
          <p:cNvSpPr/>
          <p:nvPr/>
        </p:nvSpPr>
        <p:spPr>
          <a:xfrm>
            <a:off x="3992132" y="37647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hlinkClick r:id="rId21"/>
            <a:extLst>
              <a:ext uri="{FF2B5EF4-FFF2-40B4-BE49-F238E27FC236}">
                <a16:creationId xmlns:a16="http://schemas.microsoft.com/office/drawing/2014/main" id="{817B3F38-8EA5-4431-A211-2DD0BD55B3FC}"/>
              </a:ext>
            </a:extLst>
          </p:cNvPr>
          <p:cNvSpPr/>
          <p:nvPr/>
        </p:nvSpPr>
        <p:spPr>
          <a:xfrm>
            <a:off x="3978306" y="43945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Rectangle 23">
            <a:hlinkClick r:id="rId22"/>
            <a:extLst>
              <a:ext uri="{FF2B5EF4-FFF2-40B4-BE49-F238E27FC236}">
                <a16:creationId xmlns:a16="http://schemas.microsoft.com/office/drawing/2014/main" id="{F8C70FB5-FFEF-4A81-881E-CA4112651F67}"/>
              </a:ext>
            </a:extLst>
          </p:cNvPr>
          <p:cNvSpPr/>
          <p:nvPr/>
        </p:nvSpPr>
        <p:spPr>
          <a:xfrm>
            <a:off x="3999249" y="50332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Rectangle 24">
            <a:hlinkClick r:id="rId23"/>
            <a:extLst>
              <a:ext uri="{FF2B5EF4-FFF2-40B4-BE49-F238E27FC236}">
                <a16:creationId xmlns:a16="http://schemas.microsoft.com/office/drawing/2014/main" id="{20022D83-2915-40C9-8A86-09ED3B112247}"/>
              </a:ext>
            </a:extLst>
          </p:cNvPr>
          <p:cNvSpPr/>
          <p:nvPr/>
        </p:nvSpPr>
        <p:spPr>
          <a:xfrm>
            <a:off x="4763483" y="37792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6" name="Rectangle 25">
            <a:hlinkClick r:id="rId24"/>
            <a:extLst>
              <a:ext uri="{FF2B5EF4-FFF2-40B4-BE49-F238E27FC236}">
                <a16:creationId xmlns:a16="http://schemas.microsoft.com/office/drawing/2014/main" id="{CFFE21E8-964E-41B8-9E00-A0C3CE8298E8}"/>
              </a:ext>
            </a:extLst>
          </p:cNvPr>
          <p:cNvSpPr/>
          <p:nvPr/>
        </p:nvSpPr>
        <p:spPr>
          <a:xfrm>
            <a:off x="4771405" y="44594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Rectangle 26">
            <a:hlinkClick r:id="rId25"/>
            <a:extLst>
              <a:ext uri="{FF2B5EF4-FFF2-40B4-BE49-F238E27FC236}">
                <a16:creationId xmlns:a16="http://schemas.microsoft.com/office/drawing/2014/main" id="{C0FB8F80-4000-4B90-BC18-35D205323549}"/>
              </a:ext>
            </a:extLst>
          </p:cNvPr>
          <p:cNvSpPr/>
          <p:nvPr/>
        </p:nvSpPr>
        <p:spPr>
          <a:xfrm>
            <a:off x="4772370" y="50177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Rectangle 27">
            <a:hlinkClick r:id="rId26"/>
            <a:extLst>
              <a:ext uri="{FF2B5EF4-FFF2-40B4-BE49-F238E27FC236}">
                <a16:creationId xmlns:a16="http://schemas.microsoft.com/office/drawing/2014/main" id="{C5EB8E50-ED93-49A4-B3D4-76E75AC098B4}"/>
              </a:ext>
            </a:extLst>
          </p:cNvPr>
          <p:cNvSpPr/>
          <p:nvPr/>
        </p:nvSpPr>
        <p:spPr>
          <a:xfrm>
            <a:off x="5561896" y="37650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9" name="Rectangle 28">
            <a:hlinkClick r:id="rId27"/>
            <a:extLst>
              <a:ext uri="{FF2B5EF4-FFF2-40B4-BE49-F238E27FC236}">
                <a16:creationId xmlns:a16="http://schemas.microsoft.com/office/drawing/2014/main" id="{5D7A8745-272C-45AC-A59A-FEA8A37880A6}"/>
              </a:ext>
            </a:extLst>
          </p:cNvPr>
          <p:cNvSpPr/>
          <p:nvPr/>
        </p:nvSpPr>
        <p:spPr>
          <a:xfrm>
            <a:off x="1688324" y="37955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Rectangle 29">
            <a:hlinkClick r:id="rId28"/>
            <a:extLst>
              <a:ext uri="{FF2B5EF4-FFF2-40B4-BE49-F238E27FC236}">
                <a16:creationId xmlns:a16="http://schemas.microsoft.com/office/drawing/2014/main" id="{08934D05-59B0-45D7-88FC-51DF4CA1947C}"/>
              </a:ext>
            </a:extLst>
          </p:cNvPr>
          <p:cNvSpPr/>
          <p:nvPr/>
        </p:nvSpPr>
        <p:spPr>
          <a:xfrm>
            <a:off x="5537579" y="31416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1" name="Rectangle 30">
            <a:hlinkClick r:id="rId29"/>
            <a:extLst>
              <a:ext uri="{FF2B5EF4-FFF2-40B4-BE49-F238E27FC236}">
                <a16:creationId xmlns:a16="http://schemas.microsoft.com/office/drawing/2014/main" id="{3CDAACE9-B1BF-4594-87C6-04368B8AEB6B}"/>
              </a:ext>
            </a:extLst>
          </p:cNvPr>
          <p:cNvSpPr/>
          <p:nvPr/>
        </p:nvSpPr>
        <p:spPr>
          <a:xfrm>
            <a:off x="5523521" y="43945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2" name="Rectangle 31">
            <a:hlinkClick r:id="rId30"/>
            <a:extLst>
              <a:ext uri="{FF2B5EF4-FFF2-40B4-BE49-F238E27FC236}">
                <a16:creationId xmlns:a16="http://schemas.microsoft.com/office/drawing/2014/main" id="{E5C452E2-8163-469D-AC69-A6B0251D4039}"/>
              </a:ext>
            </a:extLst>
          </p:cNvPr>
          <p:cNvSpPr/>
          <p:nvPr/>
        </p:nvSpPr>
        <p:spPr>
          <a:xfrm>
            <a:off x="5537579" y="50304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3" name="Rectangle 32">
            <a:hlinkClick r:id="rId31"/>
            <a:extLst>
              <a:ext uri="{FF2B5EF4-FFF2-40B4-BE49-F238E27FC236}">
                <a16:creationId xmlns:a16="http://schemas.microsoft.com/office/drawing/2014/main" id="{DF2A11BE-C971-4356-BAB2-3A08B0D1F191}"/>
              </a:ext>
            </a:extLst>
          </p:cNvPr>
          <p:cNvSpPr/>
          <p:nvPr/>
        </p:nvSpPr>
        <p:spPr>
          <a:xfrm>
            <a:off x="6308933" y="25172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4" name="Rectangle 33">
            <a:hlinkClick r:id="rId32"/>
            <a:extLst>
              <a:ext uri="{FF2B5EF4-FFF2-40B4-BE49-F238E27FC236}">
                <a16:creationId xmlns:a16="http://schemas.microsoft.com/office/drawing/2014/main" id="{21AEBD81-496F-40C6-A228-4C62FBA678D5}"/>
              </a:ext>
            </a:extLst>
          </p:cNvPr>
          <p:cNvSpPr/>
          <p:nvPr/>
        </p:nvSpPr>
        <p:spPr>
          <a:xfrm>
            <a:off x="6307531" y="31461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5" name="Rectangle 34">
            <a:hlinkClick r:id="rId33"/>
            <a:extLst>
              <a:ext uri="{FF2B5EF4-FFF2-40B4-BE49-F238E27FC236}">
                <a16:creationId xmlns:a16="http://schemas.microsoft.com/office/drawing/2014/main" id="{63EFD658-9D44-4979-B113-1899F62EEDF5}"/>
              </a:ext>
            </a:extLst>
          </p:cNvPr>
          <p:cNvSpPr/>
          <p:nvPr/>
        </p:nvSpPr>
        <p:spPr>
          <a:xfrm>
            <a:off x="6304704" y="377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6" name="Rectangle 35">
            <a:hlinkClick r:id="rId34"/>
            <a:extLst>
              <a:ext uri="{FF2B5EF4-FFF2-40B4-BE49-F238E27FC236}">
                <a16:creationId xmlns:a16="http://schemas.microsoft.com/office/drawing/2014/main" id="{D9C69CC3-CF99-4A24-AB37-B141676F18BD}"/>
              </a:ext>
            </a:extLst>
          </p:cNvPr>
          <p:cNvSpPr/>
          <p:nvPr/>
        </p:nvSpPr>
        <p:spPr>
          <a:xfrm>
            <a:off x="6319063" y="44242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7" name="Rectangle 36">
            <a:hlinkClick r:id="rId35"/>
            <a:extLst>
              <a:ext uri="{FF2B5EF4-FFF2-40B4-BE49-F238E27FC236}">
                <a16:creationId xmlns:a16="http://schemas.microsoft.com/office/drawing/2014/main" id="{1337ACE5-FF67-40A1-9FCA-72AED6301771}"/>
              </a:ext>
            </a:extLst>
          </p:cNvPr>
          <p:cNvSpPr/>
          <p:nvPr/>
        </p:nvSpPr>
        <p:spPr>
          <a:xfrm>
            <a:off x="6311724" y="50431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8" name="Rectangle 37">
            <a:hlinkClick r:id="rId36"/>
            <a:extLst>
              <a:ext uri="{FF2B5EF4-FFF2-40B4-BE49-F238E27FC236}">
                <a16:creationId xmlns:a16="http://schemas.microsoft.com/office/drawing/2014/main" id="{7E8C2B1A-B806-42C4-BED7-C63E91CD3A7B}"/>
              </a:ext>
            </a:extLst>
          </p:cNvPr>
          <p:cNvSpPr/>
          <p:nvPr/>
        </p:nvSpPr>
        <p:spPr>
          <a:xfrm>
            <a:off x="7088885" y="18842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39" name="Rectangle 38">
            <a:hlinkClick r:id="rId37"/>
            <a:extLst>
              <a:ext uri="{FF2B5EF4-FFF2-40B4-BE49-F238E27FC236}">
                <a16:creationId xmlns:a16="http://schemas.microsoft.com/office/drawing/2014/main" id="{98D62E42-D3BA-4456-8C5F-5B6EF16BF7AF}"/>
              </a:ext>
            </a:extLst>
          </p:cNvPr>
          <p:cNvSpPr/>
          <p:nvPr/>
        </p:nvSpPr>
        <p:spPr>
          <a:xfrm>
            <a:off x="7096702" y="25007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0" name="Rectangle 39">
            <a:hlinkClick r:id="rId38"/>
            <a:extLst>
              <a:ext uri="{FF2B5EF4-FFF2-40B4-BE49-F238E27FC236}">
                <a16:creationId xmlns:a16="http://schemas.microsoft.com/office/drawing/2014/main" id="{C8878F65-BC77-4F5A-B707-958B904542EB}"/>
              </a:ext>
            </a:extLst>
          </p:cNvPr>
          <p:cNvSpPr/>
          <p:nvPr/>
        </p:nvSpPr>
        <p:spPr>
          <a:xfrm>
            <a:off x="7064173" y="31534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1" name="Rectangle 40">
            <a:hlinkClick r:id="rId39"/>
            <a:extLst>
              <a:ext uri="{FF2B5EF4-FFF2-40B4-BE49-F238E27FC236}">
                <a16:creationId xmlns:a16="http://schemas.microsoft.com/office/drawing/2014/main" id="{86AB6077-A0C9-4F0C-9B1F-76FE0139B424}"/>
              </a:ext>
            </a:extLst>
          </p:cNvPr>
          <p:cNvSpPr/>
          <p:nvPr/>
        </p:nvSpPr>
        <p:spPr>
          <a:xfrm>
            <a:off x="7085887" y="378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2" name="Rectangle 41">
            <a:hlinkClick r:id="rId40"/>
            <a:extLst>
              <a:ext uri="{FF2B5EF4-FFF2-40B4-BE49-F238E27FC236}">
                <a16:creationId xmlns:a16="http://schemas.microsoft.com/office/drawing/2014/main" id="{D3DC837C-692B-4973-A6F3-7090DE0B2202}"/>
              </a:ext>
            </a:extLst>
          </p:cNvPr>
          <p:cNvSpPr/>
          <p:nvPr/>
        </p:nvSpPr>
        <p:spPr>
          <a:xfrm>
            <a:off x="7081173" y="4411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3" name="Rectangle 42">
            <a:hlinkClick r:id="rId41"/>
            <a:extLst>
              <a:ext uri="{FF2B5EF4-FFF2-40B4-BE49-F238E27FC236}">
                <a16:creationId xmlns:a16="http://schemas.microsoft.com/office/drawing/2014/main" id="{AB79A5F7-FFD8-455F-8F62-234ACB9AEB1A}"/>
              </a:ext>
            </a:extLst>
          </p:cNvPr>
          <p:cNvSpPr/>
          <p:nvPr/>
        </p:nvSpPr>
        <p:spPr>
          <a:xfrm>
            <a:off x="7082071" y="50360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4" name="Rectangle 43">
            <a:hlinkClick r:id="rId42"/>
            <a:extLst>
              <a:ext uri="{FF2B5EF4-FFF2-40B4-BE49-F238E27FC236}">
                <a16:creationId xmlns:a16="http://schemas.microsoft.com/office/drawing/2014/main" id="{E6D0BC3C-E4F7-4005-880F-FFD6447D227B}"/>
              </a:ext>
            </a:extLst>
          </p:cNvPr>
          <p:cNvSpPr/>
          <p:nvPr/>
        </p:nvSpPr>
        <p:spPr>
          <a:xfrm>
            <a:off x="7859757" y="18925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5" name="Rectangle 44">
            <a:hlinkClick r:id="rId43"/>
            <a:extLst>
              <a:ext uri="{FF2B5EF4-FFF2-40B4-BE49-F238E27FC236}">
                <a16:creationId xmlns:a16="http://schemas.microsoft.com/office/drawing/2014/main" id="{9D8D8297-DF8D-46B1-88CD-268AB7524B9A}"/>
              </a:ext>
            </a:extLst>
          </p:cNvPr>
          <p:cNvSpPr/>
          <p:nvPr/>
        </p:nvSpPr>
        <p:spPr>
          <a:xfrm>
            <a:off x="7858686" y="25105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6" name="Rectangle 45">
            <a:hlinkClick r:id="rId44"/>
            <a:extLst>
              <a:ext uri="{FF2B5EF4-FFF2-40B4-BE49-F238E27FC236}">
                <a16:creationId xmlns:a16="http://schemas.microsoft.com/office/drawing/2014/main" id="{1C7B2745-A054-4E9C-A5E5-B2C84E76BED4}"/>
              </a:ext>
            </a:extLst>
          </p:cNvPr>
          <p:cNvSpPr/>
          <p:nvPr/>
        </p:nvSpPr>
        <p:spPr>
          <a:xfrm>
            <a:off x="7870243" y="31609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7" name="Rectangle 46">
            <a:hlinkClick r:id="rId45"/>
            <a:extLst>
              <a:ext uri="{FF2B5EF4-FFF2-40B4-BE49-F238E27FC236}">
                <a16:creationId xmlns:a16="http://schemas.microsoft.com/office/drawing/2014/main" id="{13279C25-7906-4E4F-917C-365581028445}"/>
              </a:ext>
            </a:extLst>
          </p:cNvPr>
          <p:cNvSpPr/>
          <p:nvPr/>
        </p:nvSpPr>
        <p:spPr>
          <a:xfrm>
            <a:off x="7869705" y="377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8" name="Rectangle 47">
            <a:hlinkClick r:id="rId46"/>
            <a:extLst>
              <a:ext uri="{FF2B5EF4-FFF2-40B4-BE49-F238E27FC236}">
                <a16:creationId xmlns:a16="http://schemas.microsoft.com/office/drawing/2014/main" id="{0EF2264B-D6FA-4BD0-B19E-FE5E23F731F6}"/>
              </a:ext>
            </a:extLst>
          </p:cNvPr>
          <p:cNvSpPr/>
          <p:nvPr/>
        </p:nvSpPr>
        <p:spPr>
          <a:xfrm>
            <a:off x="7843283" y="44316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49" name="Rectangle 48">
            <a:hlinkClick r:id="rId47"/>
            <a:extLst>
              <a:ext uri="{FF2B5EF4-FFF2-40B4-BE49-F238E27FC236}">
                <a16:creationId xmlns:a16="http://schemas.microsoft.com/office/drawing/2014/main" id="{E5A67A4D-AE73-4D5B-A71A-FF692136BFB0}"/>
              </a:ext>
            </a:extLst>
          </p:cNvPr>
          <p:cNvSpPr/>
          <p:nvPr/>
        </p:nvSpPr>
        <p:spPr>
          <a:xfrm>
            <a:off x="7807020" y="50506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 </a:t>
            </a:r>
          </a:p>
        </p:txBody>
      </p:sp>
      <p:sp>
        <p:nvSpPr>
          <p:cNvPr id="50" name="TextBox 49">
            <a:extLst>
              <a:ext uri="{FF2B5EF4-FFF2-40B4-BE49-F238E27FC236}">
                <a16:creationId xmlns:a16="http://schemas.microsoft.com/office/drawing/2014/main" id="{A48A0315-5029-4C31-8F58-1D500676D617}"/>
              </a:ext>
            </a:extLst>
          </p:cNvPr>
          <p:cNvSpPr txBox="1"/>
          <p:nvPr/>
        </p:nvSpPr>
        <p:spPr>
          <a:xfrm>
            <a:off x="152400" y="330406"/>
            <a:ext cx="9143999" cy="830997"/>
          </a:xfrm>
          <a:prstGeom prst="rect">
            <a:avLst/>
          </a:prstGeom>
        </p:spPr>
        <p:txBody>
          <a:bodyPr wrap="square" rtlCol="0">
            <a:spAutoFit/>
          </a:bodyPr>
          <a:lstStyle/>
          <a:p>
            <a:pPr algn="ctr"/>
            <a:r>
              <a:rPr lang="en-CA" sz="2400" b="1" dirty="0">
                <a:solidFill>
                  <a:srgbClr val="333333"/>
                </a:solidFill>
              </a:rPr>
              <a:t>Dive Deeper Into Our Research </a:t>
            </a:r>
          </a:p>
          <a:p>
            <a:pPr algn="ctr"/>
            <a:r>
              <a:rPr lang="en-CA" sz="2400" b="1" dirty="0">
                <a:solidFill>
                  <a:srgbClr val="333333"/>
                </a:solidFill>
              </a:rPr>
              <a:t>by Clicking One of the Elements Below</a:t>
            </a:r>
            <a:endParaRPr lang="en-CA" sz="1200" dirty="0">
              <a:solidFill>
                <a:srgbClr val="333333"/>
              </a:solidFill>
            </a:endParaRPr>
          </a:p>
        </p:txBody>
      </p:sp>
      <p:sp>
        <p:nvSpPr>
          <p:cNvPr id="51" name="TextBox 50">
            <a:extLst>
              <a:ext uri="{FF2B5EF4-FFF2-40B4-BE49-F238E27FC236}">
                <a16:creationId xmlns:a16="http://schemas.microsoft.com/office/drawing/2014/main" id="{FD737F46-74A4-43F8-968A-58AA1565274F}"/>
              </a:ext>
            </a:extLst>
          </p:cNvPr>
          <p:cNvSpPr txBox="1"/>
          <p:nvPr/>
        </p:nvSpPr>
        <p:spPr>
          <a:xfrm>
            <a:off x="808876" y="6249677"/>
            <a:ext cx="7840920" cy="446276"/>
          </a:xfrm>
          <a:prstGeom prst="rect">
            <a:avLst/>
          </a:prstGeom>
        </p:spPr>
        <p:txBody>
          <a:bodyPr wrap="square" rtlCol="0">
            <a:spAutoFit/>
          </a:bodyPr>
          <a:lstStyle/>
          <a:p>
            <a:r>
              <a:rPr lang="en-CA" sz="1100" dirty="0">
                <a:solidFill>
                  <a:srgbClr val="333333"/>
                </a:solidFill>
                <a:ea typeface="Roboto" panose="02000000000000000000" pitchFamily="2" charset="0"/>
              </a:rPr>
              <a:t>Find out how Info-Tech makes your job easier.  	  </a:t>
            </a:r>
            <a:r>
              <a:rPr lang="en-CA" sz="1100" b="1" dirty="0">
                <a:solidFill>
                  <a:srgbClr val="96B8D2">
                    <a:lumMod val="50000"/>
                  </a:srgbClr>
                </a:solidFill>
                <a:ea typeface="Roboto" panose="02000000000000000000" pitchFamily="2" charset="0"/>
              </a:rPr>
              <a:t>Contact Us Today:</a:t>
            </a:r>
            <a:r>
              <a:rPr lang="en-CA" sz="1100" b="1" dirty="0">
                <a:solidFill>
                  <a:srgbClr val="333333"/>
                </a:solidFill>
                <a:ea typeface="Roboto" panose="02000000000000000000" pitchFamily="2" charset="0"/>
              </a:rPr>
              <a:t> </a:t>
            </a:r>
            <a:r>
              <a:rPr lang="en-CA" sz="1100" dirty="0">
                <a:solidFill>
                  <a:srgbClr val="333333"/>
                </a:solidFill>
              </a:rPr>
              <a:t>Toll-Free (US &amp; Canada): </a:t>
            </a:r>
            <a:r>
              <a:rPr lang="en-CA" sz="1100" b="1" dirty="0">
                <a:solidFill>
                  <a:srgbClr val="333333"/>
                </a:solidFill>
              </a:rPr>
              <a:t>1-888-670-8889</a:t>
            </a:r>
          </a:p>
          <a:p>
            <a:r>
              <a:rPr lang="en-CA" sz="1200" dirty="0">
                <a:solidFill>
                  <a:srgbClr val="333333"/>
                </a:solidFill>
                <a:ea typeface="Roboto" panose="02000000000000000000" pitchFamily="2" charset="0"/>
              </a:rPr>
              <a:t>					 </a:t>
            </a:r>
          </a:p>
        </p:txBody>
      </p:sp>
      <p:sp>
        <p:nvSpPr>
          <p:cNvPr id="52" name="Rectangle 51">
            <a:extLst>
              <a:ext uri="{FF2B5EF4-FFF2-40B4-BE49-F238E27FC236}">
                <a16:creationId xmlns:a16="http://schemas.microsoft.com/office/drawing/2014/main" id="{B1A1A667-622B-4C23-B5B4-349AE212366D}"/>
              </a:ext>
            </a:extLst>
          </p:cNvPr>
          <p:cNvSpPr/>
          <p:nvPr/>
        </p:nvSpPr>
        <p:spPr>
          <a:xfrm>
            <a:off x="2253049" y="17834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53" name="Group 52">
            <a:extLst>
              <a:ext uri="{FF2B5EF4-FFF2-40B4-BE49-F238E27FC236}">
                <a16:creationId xmlns:a16="http://schemas.microsoft.com/office/drawing/2014/main" id="{2D3A6F1C-E306-499B-A0D7-18BDBA6DEFBE}"/>
              </a:ext>
            </a:extLst>
          </p:cNvPr>
          <p:cNvGrpSpPr/>
          <p:nvPr/>
        </p:nvGrpSpPr>
        <p:grpSpPr>
          <a:xfrm>
            <a:off x="0" y="6519972"/>
            <a:ext cx="9154925" cy="338028"/>
            <a:chOff x="-10926" y="6519972"/>
            <a:chExt cx="9154925" cy="338028"/>
          </a:xfrm>
        </p:grpSpPr>
        <p:sp>
          <p:nvSpPr>
            <p:cNvPr id="54" name="Rectangle 53">
              <a:extLst>
                <a:ext uri="{FF2B5EF4-FFF2-40B4-BE49-F238E27FC236}">
                  <a16:creationId xmlns:a16="http://schemas.microsoft.com/office/drawing/2014/main" id="{05DF87F7-8657-4D98-AD3F-03C6D0E97075}"/>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55" name="Rectangle 54">
              <a:extLst>
                <a:ext uri="{FF2B5EF4-FFF2-40B4-BE49-F238E27FC236}">
                  <a16:creationId xmlns:a16="http://schemas.microsoft.com/office/drawing/2014/main" id="{5157CA89-2E18-4C58-B7D8-A39DE0CBF564}"/>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352630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328711"/>
            <a:ext cx="6866710" cy="2816156"/>
          </a:xfrm>
          <a:prstGeom prst="rect">
            <a:avLst/>
          </a:prstGeom>
        </p:spPr>
        <p:txBody>
          <a:bodyPr wrap="square" rtlCol="0">
            <a:spAutoFit/>
          </a:bodyPr>
          <a:lstStyle/>
          <a:p>
            <a:pPr>
              <a:spcAft>
                <a:spcPts val="600"/>
              </a:spcAft>
            </a:pPr>
            <a:r>
              <a:rPr lang="en-CA" i="1" dirty="0">
                <a:solidFill>
                  <a:schemeClr val="bg1"/>
                </a:solidFill>
                <a:latin typeface="+mj-lt"/>
              </a:rPr>
              <a:t>Many smaller IT departments are consumed by their operational responsibilities and attempts to fulfill a barrage of requests for service.</a:t>
            </a:r>
            <a:endParaRPr lang="en-US" i="1" dirty="0">
              <a:solidFill>
                <a:schemeClr val="bg1"/>
              </a:solidFill>
              <a:latin typeface="+mj-lt"/>
            </a:endParaRPr>
          </a:p>
          <a:p>
            <a:pPr>
              <a:spcAft>
                <a:spcPts val="600"/>
              </a:spcAft>
            </a:pPr>
            <a:r>
              <a:rPr lang="en-US" i="1" dirty="0">
                <a:solidFill>
                  <a:schemeClr val="bg1"/>
                </a:solidFill>
                <a:latin typeface="+mj-lt"/>
              </a:rPr>
              <a:t>An IT strategy aligned to business priorities helps gain the needed support to find the balance between the day-to-day and securing your role in the business’s future. </a:t>
            </a:r>
          </a:p>
          <a:p>
            <a:pPr>
              <a:spcAft>
                <a:spcPts val="600"/>
              </a:spcAft>
            </a:pPr>
            <a:r>
              <a:rPr lang="en-US" i="1" dirty="0">
                <a:solidFill>
                  <a:schemeClr val="bg1"/>
                </a:solidFill>
                <a:latin typeface="+mj-lt"/>
              </a:rPr>
              <a:t>Without a strategy, IT’s capacity will remain challenged and their capabilities viewed as purely supportive or accessorial.</a:t>
            </a:r>
          </a:p>
          <a:p>
            <a:pPr>
              <a:spcAft>
                <a:spcPts val="600"/>
              </a:spcAft>
            </a:pPr>
            <a:endParaRPr lang="en-US" i="1" dirty="0">
              <a:solidFill>
                <a:schemeClr val="bg1"/>
              </a:solidFill>
              <a:latin typeface="+mj-lt"/>
            </a:endParaRPr>
          </a:p>
        </p:txBody>
      </p:sp>
      <p:sp>
        <p:nvSpPr>
          <p:cNvPr id="9" name="TextBox 8"/>
          <p:cNvSpPr txBox="1"/>
          <p:nvPr/>
        </p:nvSpPr>
        <p:spPr>
          <a:xfrm>
            <a:off x="3203042" y="5737903"/>
            <a:ext cx="4460917" cy="738664"/>
          </a:xfrm>
          <a:prstGeom prst="rect">
            <a:avLst/>
          </a:prstGeom>
        </p:spPr>
        <p:txBody>
          <a:bodyPr wrap="square" rtlCol="0">
            <a:spAutoFit/>
          </a:bodyPr>
          <a:lstStyle/>
          <a:p>
            <a:pPr algn="r"/>
            <a:r>
              <a:rPr lang="en-CA" sz="1400" b="1" dirty="0">
                <a:solidFill>
                  <a:schemeClr val="bg1"/>
                </a:solidFill>
              </a:rPr>
              <a:t>Ben Mackle</a:t>
            </a:r>
          </a:p>
          <a:p>
            <a:pPr algn="r"/>
            <a:r>
              <a:rPr lang="en-CA" sz="1400" dirty="0">
                <a:solidFill>
                  <a:schemeClr val="bg1"/>
                </a:solidFill>
              </a:rPr>
              <a:t>Research Manager, Small Enterprise</a:t>
            </a:r>
            <a:br>
              <a:rPr lang="en-CA" sz="1400" dirty="0">
                <a:solidFill>
                  <a:schemeClr val="bg1"/>
                </a:solidFill>
              </a:rPr>
            </a:br>
            <a:r>
              <a:rPr lang="en-CA" sz="1400" dirty="0">
                <a:solidFill>
                  <a:schemeClr val="bg1"/>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545852" y="2168165"/>
            <a:ext cx="693419" cy="501622"/>
          </a:xfrm>
          <a:prstGeom prst="rect">
            <a:avLst/>
          </a:prstGeom>
        </p:spPr>
      </p:pic>
      <p:pic>
        <p:nvPicPr>
          <p:cNvPr id="15" name="Picture 109"/>
          <p:cNvPicPr>
            <a:picLocks noChangeAspect="1"/>
          </p:cNvPicPr>
          <p:nvPr/>
        </p:nvPicPr>
        <p:blipFill>
          <a:blip r:embed="rId3"/>
          <a:stretch>
            <a:fillRect/>
          </a:stretch>
        </p:blipFill>
        <p:spPr>
          <a:xfrm>
            <a:off x="7474489" y="4758988"/>
            <a:ext cx="674751" cy="615711"/>
          </a:xfrm>
          <a:prstGeom prst="rect">
            <a:avLst/>
          </a:prstGeom>
        </p:spPr>
      </p:pic>
      <p:grpSp>
        <p:nvGrpSpPr>
          <p:cNvPr id="7" name="Group 6">
            <a:extLst>
              <a:ext uri="{FF2B5EF4-FFF2-40B4-BE49-F238E27FC236}">
                <a16:creationId xmlns:a16="http://schemas.microsoft.com/office/drawing/2014/main" id="{28E38367-FAEB-4099-8234-632DE216ACBF}"/>
              </a:ext>
            </a:extLst>
          </p:cNvPr>
          <p:cNvGrpSpPr/>
          <p:nvPr/>
        </p:nvGrpSpPr>
        <p:grpSpPr>
          <a:xfrm>
            <a:off x="0" y="6519972"/>
            <a:ext cx="9154925" cy="338028"/>
            <a:chOff x="-10926" y="6519972"/>
            <a:chExt cx="9154925" cy="338028"/>
          </a:xfrm>
        </p:grpSpPr>
        <p:sp>
          <p:nvSpPr>
            <p:cNvPr id="10" name="Rectangle 9">
              <a:extLst>
                <a:ext uri="{FF2B5EF4-FFF2-40B4-BE49-F238E27FC236}">
                  <a16:creationId xmlns:a16="http://schemas.microsoft.com/office/drawing/2014/main" id="{0E94F1D5-B6F4-4DE1-83D8-7D3631963CE6}"/>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2" name="Rectangle 11">
              <a:extLst>
                <a:ext uri="{FF2B5EF4-FFF2-40B4-BE49-F238E27FC236}">
                  <a16:creationId xmlns:a16="http://schemas.microsoft.com/office/drawing/2014/main" id="{D4038B03-5DA0-4F91-9F68-FE6CEC5A1637}"/>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27367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research right for you?</a:t>
            </a:r>
          </a:p>
        </p:txBody>
      </p:sp>
      <p:sp>
        <p:nvSpPr>
          <p:cNvPr id="27" name="TextBox 17"/>
          <p:cNvSpPr txBox="1"/>
          <p:nvPr/>
        </p:nvSpPr>
        <p:spPr>
          <a:xfrm>
            <a:off x="199759" y="1614794"/>
            <a:ext cx="8436881" cy="1256754"/>
          </a:xfrm>
          <a:prstGeom prst="rect">
            <a:avLst/>
          </a:prstGeom>
        </p:spPr>
        <p:txBody>
          <a:bodyPr wrap="square" rtlCol="0" anchor="ctr">
            <a:spAutoFit/>
          </a:bodyPr>
          <a:lstStyle/>
          <a:p>
            <a:pPr>
              <a:spcBef>
                <a:spcPts val="600"/>
              </a:spcBef>
              <a:spcAft>
                <a:spcPts val="200"/>
              </a:spcAft>
            </a:pPr>
            <a:r>
              <a:rPr lang="en-US" b="1" dirty="0">
                <a:solidFill>
                  <a:srgbClr val="2576B7"/>
                </a:solidFill>
              </a:rPr>
              <a:t>Research Navigation</a:t>
            </a:r>
            <a:endParaRPr lang="en-US" dirty="0">
              <a:solidFill>
                <a:srgbClr val="2576B7"/>
              </a:solidFill>
            </a:endParaRPr>
          </a:p>
          <a:p>
            <a:pPr>
              <a:spcAft>
                <a:spcPts val="200"/>
              </a:spcAft>
            </a:pPr>
            <a:r>
              <a:rPr lang="en-US" sz="1400" b="1" dirty="0">
                <a:solidFill>
                  <a:srgbClr val="333333"/>
                </a:solidFill>
              </a:rPr>
              <a:t>Formalizing an IT strategy is an essential step in satisfying and supporting the business. </a:t>
            </a:r>
            <a:r>
              <a:rPr lang="en-US" sz="1400" dirty="0">
                <a:solidFill>
                  <a:srgbClr val="333333"/>
                </a:solidFill>
              </a:rPr>
              <a:t>Each organization needs an IT strategy to ensure alignment between what the business wants and what IT does. Use the questions below to help guide you to the right Info-Tech resources that best align with the outcomes you want to achieve.</a:t>
            </a:r>
            <a:r>
              <a:rPr lang="en-US" sz="1400" dirty="0">
                <a:solidFill>
                  <a:srgbClr val="FFFFFF"/>
                </a:solidFill>
              </a:rPr>
              <a:t>.</a:t>
            </a:r>
            <a:endParaRPr lang="en-CA" sz="1400" dirty="0">
              <a:solidFill>
                <a:srgbClr val="FFFFF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41572477"/>
              </p:ext>
            </p:extLst>
          </p:nvPr>
        </p:nvGraphicFramePr>
        <p:xfrm>
          <a:off x="314587" y="3058953"/>
          <a:ext cx="8322053" cy="2745650"/>
        </p:xfrm>
        <a:graphic>
          <a:graphicData uri="http://schemas.openxmlformats.org/drawingml/2006/table">
            <a:tbl>
              <a:tblPr bandRow="1">
                <a:tableStyleId>{5C22544A-7EE6-4342-B048-85BDC9FD1C3A}</a:tableStyleId>
              </a:tblPr>
              <a:tblGrid>
                <a:gridCol w="2858082">
                  <a:extLst>
                    <a:ext uri="{9D8B030D-6E8A-4147-A177-3AD203B41FA5}">
                      <a16:colId xmlns:a16="http://schemas.microsoft.com/office/drawing/2014/main" val="20000"/>
                    </a:ext>
                  </a:extLst>
                </a:gridCol>
                <a:gridCol w="2808115">
                  <a:extLst>
                    <a:ext uri="{9D8B030D-6E8A-4147-A177-3AD203B41FA5}">
                      <a16:colId xmlns:a16="http://schemas.microsoft.com/office/drawing/2014/main" val="20001"/>
                    </a:ext>
                  </a:extLst>
                </a:gridCol>
                <a:gridCol w="2655856">
                  <a:extLst>
                    <a:ext uri="{9D8B030D-6E8A-4147-A177-3AD203B41FA5}">
                      <a16:colId xmlns:a16="http://schemas.microsoft.com/office/drawing/2014/main" val="20002"/>
                    </a:ext>
                  </a:extLst>
                </a:gridCol>
              </a:tblGrid>
              <a:tr h="323811">
                <a:tc>
                  <a:txBody>
                    <a:bodyPr/>
                    <a:lstStyle/>
                    <a:p>
                      <a:r>
                        <a:rPr lang="en-CA" sz="1600" b="1" dirty="0">
                          <a:solidFill>
                            <a:srgbClr val="226AA6"/>
                          </a:solidFill>
                          <a:latin typeface="Arial" panose="020B0604020202020204" pitchFamily="34" charset="0"/>
                          <a:cs typeface="Arial" panose="020B0604020202020204" pitchFamily="34" charset="0"/>
                        </a:rPr>
                        <a:t>Question</a:t>
                      </a:r>
                    </a:p>
                  </a:txBody>
                  <a:tcPr>
                    <a:solidFill>
                      <a:srgbClr val="ECECEC"/>
                    </a:solidFill>
                  </a:tcPr>
                </a:tc>
                <a:tc>
                  <a:txBody>
                    <a:bodyPr/>
                    <a:lstStyle/>
                    <a:p>
                      <a:r>
                        <a:rPr lang="en-CA" sz="1600" b="1" dirty="0">
                          <a:solidFill>
                            <a:srgbClr val="226AA6"/>
                          </a:solidFill>
                          <a:latin typeface="Arial" panose="020B0604020202020204" pitchFamily="34" charset="0"/>
                          <a:cs typeface="Arial" panose="020B0604020202020204" pitchFamily="34" charset="0"/>
                        </a:rPr>
                        <a:t>If you answered no</a:t>
                      </a:r>
                    </a:p>
                  </a:txBody>
                  <a:tcPr>
                    <a:solidFill>
                      <a:srgbClr val="ECECEC"/>
                    </a:solidFill>
                  </a:tcPr>
                </a:tc>
                <a:tc>
                  <a:txBody>
                    <a:bodyPr/>
                    <a:lstStyle/>
                    <a:p>
                      <a:r>
                        <a:rPr lang="en-CA" sz="1600" b="1" dirty="0">
                          <a:solidFill>
                            <a:srgbClr val="226AA6"/>
                          </a:solidFill>
                          <a:latin typeface="Arial" panose="020B0604020202020204" pitchFamily="34" charset="0"/>
                          <a:cs typeface="Arial" panose="020B0604020202020204" pitchFamily="34" charset="0"/>
                        </a:rPr>
                        <a:t>If you answered yes</a:t>
                      </a:r>
                    </a:p>
                  </a:txBody>
                  <a:tcPr>
                    <a:solidFill>
                      <a:srgbClr val="ECECEC"/>
                    </a:solidFill>
                  </a:tcPr>
                </a:tc>
                <a:extLst>
                  <a:ext uri="{0D108BD9-81ED-4DB2-BD59-A6C34878D82A}">
                    <a16:rowId xmlns:a16="http://schemas.microsoft.com/office/drawing/2014/main" val="10000"/>
                  </a:ext>
                </a:extLst>
              </a:tr>
              <a:tr h="422644">
                <a:tc>
                  <a:txBody>
                    <a:bodyPr/>
                    <a:lstStyle/>
                    <a:p>
                      <a:r>
                        <a:rPr lang="en-CA" sz="1200" dirty="0">
                          <a:latin typeface="Arial" panose="020B0604020202020204" pitchFamily="34" charset="0"/>
                          <a:cs typeface="Arial" panose="020B0604020202020204" pitchFamily="34" charset="0"/>
                        </a:rPr>
                        <a:t>Do</a:t>
                      </a:r>
                      <a:r>
                        <a:rPr lang="en-CA" sz="1200" baseline="0" dirty="0">
                          <a:latin typeface="Arial" panose="020B0604020202020204" pitchFamily="34" charset="0"/>
                          <a:cs typeface="Arial" panose="020B0604020202020204" pitchFamily="34" charset="0"/>
                        </a:rPr>
                        <a:t>es your IT department have less than 15 employees and is your organization’s revenue less than $25 million?</a:t>
                      </a:r>
                      <a:endParaRPr lang="en-CA" sz="1200" dirty="0">
                        <a:latin typeface="Arial" panose="020B0604020202020204" pitchFamily="34" charset="0"/>
                        <a:cs typeface="Arial" panose="020B0604020202020204" pitchFamily="34" charset="0"/>
                      </a:endParaRPr>
                    </a:p>
                  </a:txBody>
                  <a:tcPr>
                    <a:lnB w="12700" cap="flat" cmpd="sng" algn="ctr">
                      <a:solidFill>
                        <a:schemeClr val="bg1">
                          <a:lumMod val="65000"/>
                        </a:schemeClr>
                      </a:solidFill>
                      <a:prstDash val="solid"/>
                      <a:round/>
                      <a:headEnd type="none" w="med" len="med"/>
                      <a:tailEnd type="none" w="med" len="med"/>
                    </a:lnB>
                    <a:noFill/>
                  </a:tcPr>
                </a:tc>
                <a:tc>
                  <a:txBody>
                    <a:bodyPr/>
                    <a:lstStyle/>
                    <a:p>
                      <a:r>
                        <a:rPr lang="en-CA" sz="1200" dirty="0">
                          <a:latin typeface="Arial" panose="020B0604020202020204" pitchFamily="34" charset="0"/>
                          <a:cs typeface="Arial" panose="020B0604020202020204" pitchFamily="34" charset="0"/>
                        </a:rPr>
                        <a:t>Review Info-Tech’s library of research for mid-sized and large enterprise clients. </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txBody>
                  <a:tcPr>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CA" sz="1200" b="1" dirty="0">
                          <a:latin typeface="Arial" panose="020B0604020202020204" pitchFamily="34" charset="0"/>
                          <a:cs typeface="Arial" panose="020B0604020202020204" pitchFamily="34" charset="0"/>
                        </a:rPr>
                        <a:t>Follow</a:t>
                      </a:r>
                      <a:r>
                        <a:rPr lang="en-CA" sz="1200" b="1" baseline="0" dirty="0">
                          <a:latin typeface="Arial" panose="020B0604020202020204" pitchFamily="34" charset="0"/>
                          <a:cs typeface="Arial" panose="020B0604020202020204" pitchFamily="34" charset="0"/>
                        </a:rPr>
                        <a:t> the guidance in this blueprint.</a:t>
                      </a:r>
                      <a:endParaRPr lang="en-CA" sz="1200" b="1" dirty="0">
                        <a:latin typeface="Arial" panose="020B0604020202020204" pitchFamily="34" charset="0"/>
                        <a:cs typeface="Arial" panose="020B0604020202020204" pitchFamily="34" charset="0"/>
                      </a:endParaRPr>
                    </a:p>
                    <a:p>
                      <a:endParaRPr lang="en-CA" sz="1200" dirty="0">
                        <a:latin typeface="Arial" panose="020B0604020202020204" pitchFamily="34" charset="0"/>
                        <a:cs typeface="Arial" panose="020B0604020202020204" pitchFamily="34" charset="0"/>
                      </a:endParaRPr>
                    </a:p>
                  </a:txBody>
                  <a:tcPr>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1"/>
                  </a:ext>
                </a:extLst>
              </a:tr>
              <a:tr h="1221650">
                <a:tc>
                  <a:txBody>
                    <a:bodyPr/>
                    <a:lstStyle/>
                    <a:p>
                      <a:r>
                        <a:rPr lang="en-US" sz="1200" baseline="0" dirty="0">
                          <a:solidFill>
                            <a:schemeClr val="tx1"/>
                          </a:solidFill>
                          <a:latin typeface="Arial" panose="020B0604020202020204" pitchFamily="34" charset="0"/>
                          <a:cs typeface="Arial" panose="020B0604020202020204" pitchFamily="34" charset="0"/>
                        </a:rPr>
                        <a:t>Does your organization require more than the essential IT capabilities outlined within our </a:t>
                      </a:r>
                      <a:r>
                        <a:rPr lang="en-US" sz="1200" baseline="0" dirty="0">
                          <a:solidFill>
                            <a:schemeClr val="tx1"/>
                          </a:solidFill>
                          <a:latin typeface="Arial" panose="020B0604020202020204" pitchFamily="34" charset="0"/>
                          <a:cs typeface="Arial" panose="020B0604020202020204" pitchFamily="34" charset="0"/>
                          <a:hlinkClick r:id="rId3" action="ppaction://hlinksldjump"/>
                        </a:rPr>
                        <a:t>Small Enterprise Management &amp; Governance Framework?</a:t>
                      </a:r>
                      <a:endParaRPr lang="en-CA" sz="1200" dirty="0">
                        <a:solidFill>
                          <a:schemeClr val="tx1"/>
                        </a:solidFill>
                        <a:latin typeface="Arial" panose="020B0604020202020204" pitchFamily="34" charset="0"/>
                        <a:cs typeface="Arial" panose="020B0604020202020204" pitchFamily="34" charset="0"/>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latin typeface="Arial" panose="020B0604020202020204" pitchFamily="34" charset="0"/>
                          <a:cs typeface="Arial" panose="020B0604020202020204" pitchFamily="34" charset="0"/>
                        </a:rPr>
                        <a:t>Follow</a:t>
                      </a:r>
                      <a:r>
                        <a:rPr lang="en-CA" sz="1200" b="1" baseline="0" dirty="0">
                          <a:latin typeface="Arial" panose="020B0604020202020204" pitchFamily="34" charset="0"/>
                          <a:cs typeface="Arial" panose="020B0604020202020204" pitchFamily="34" charset="0"/>
                        </a:rPr>
                        <a:t> the guidance in this blueprint.</a:t>
                      </a:r>
                      <a:endParaRPr lang="en-CA" sz="1200" b="1" dirty="0">
                        <a:latin typeface="Arial" panose="020B0604020202020204" pitchFamily="34" charset="0"/>
                        <a:cs typeface="Arial" panose="020B0604020202020204" pitchFamily="34" charset="0"/>
                      </a:endParaRPr>
                    </a:p>
                    <a:p>
                      <a:endParaRPr lang="en-CA" sz="1200" dirty="0">
                        <a:latin typeface="Arial" panose="020B0604020202020204" pitchFamily="34" charset="0"/>
                        <a:cs typeface="Arial" panose="020B0604020202020204" pitchFamily="34" charset="0"/>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CA" sz="1200" dirty="0">
                          <a:latin typeface="Arial" panose="020B0604020202020204" pitchFamily="34" charset="0"/>
                          <a:cs typeface="Arial" panose="020B0604020202020204" pitchFamily="34" charset="0"/>
                        </a:rPr>
                        <a:t>Review Info-Tech’s library of research for mid-sized and large enterprise clients.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CA" sz="1200" b="0" dirty="0">
                        <a:latin typeface="Arial" panose="020B0604020202020204" pitchFamily="34" charset="0"/>
                        <a:cs typeface="Arial" panose="020B0604020202020204" pitchFamily="34" charset="0"/>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6" name="Group 5">
            <a:extLst>
              <a:ext uri="{FF2B5EF4-FFF2-40B4-BE49-F238E27FC236}">
                <a16:creationId xmlns:a16="http://schemas.microsoft.com/office/drawing/2014/main" id="{7F4B5175-7991-4787-A376-A21350E6C49B}"/>
              </a:ext>
            </a:extLst>
          </p:cNvPr>
          <p:cNvGrpSpPr/>
          <p:nvPr/>
        </p:nvGrpSpPr>
        <p:grpSpPr>
          <a:xfrm>
            <a:off x="0" y="6519972"/>
            <a:ext cx="9154925" cy="338028"/>
            <a:chOff x="-10926" y="6519972"/>
            <a:chExt cx="9154925" cy="338028"/>
          </a:xfrm>
        </p:grpSpPr>
        <p:sp>
          <p:nvSpPr>
            <p:cNvPr id="7" name="Rectangle 6">
              <a:extLst>
                <a:ext uri="{FF2B5EF4-FFF2-40B4-BE49-F238E27FC236}">
                  <a16:creationId xmlns:a16="http://schemas.microsoft.com/office/drawing/2014/main" id="{A5F3BFE6-1A71-4B10-A562-31E3F3025746}"/>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8" name="Rectangle 7">
              <a:extLst>
                <a:ext uri="{FF2B5EF4-FFF2-40B4-BE49-F238E27FC236}">
                  <a16:creationId xmlns:a16="http://schemas.microsoft.com/office/drawing/2014/main" id="{66DADCCB-B350-4F47-B452-71AFF4C7610B}"/>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88747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IT Directors/Managers or CIOs who need to develop, document, or improve their IT strategy. </a:t>
            </a:r>
          </a:p>
          <a:p>
            <a:r>
              <a:rPr lang="en-US" dirty="0"/>
              <a:t>IT leaders looking to become more effective.</a:t>
            </a:r>
          </a:p>
          <a:p>
            <a:r>
              <a:rPr lang="en-US" dirty="0"/>
              <a:t>IT leaders desiring to drive increased business value. </a:t>
            </a:r>
            <a:endParaRPr lang="en-CA" dirty="0"/>
          </a:p>
          <a:p>
            <a:pPr marL="0" indent="0">
              <a:buNone/>
            </a:pPr>
            <a:endParaRPr lang="en-US" dirty="0"/>
          </a:p>
        </p:txBody>
      </p:sp>
      <p:sp>
        <p:nvSpPr>
          <p:cNvPr id="14" name="Text Placeholder 13"/>
          <p:cNvSpPr>
            <a:spLocks noGrp="1"/>
          </p:cNvSpPr>
          <p:nvPr>
            <p:ph type="body" sz="quarter" idx="26"/>
          </p:nvPr>
        </p:nvSpPr>
        <p:spPr>
          <a:xfrm>
            <a:off x="4835436" y="1607231"/>
            <a:ext cx="4041648" cy="2212294"/>
          </a:xfrm>
        </p:spPr>
        <p:txBody>
          <a:bodyPr/>
          <a:lstStyle/>
          <a:p>
            <a:r>
              <a:rPr lang="en-US" dirty="0"/>
              <a:t>Create an IT strategy using an efficient and logical process.</a:t>
            </a:r>
            <a:endParaRPr lang="en-CA" dirty="0"/>
          </a:p>
          <a:p>
            <a:r>
              <a:rPr lang="en-US" dirty="0"/>
              <a:t>Visualize IT’s target state and articulate how it will empower the organization’s success.</a:t>
            </a:r>
            <a:r>
              <a:rPr lang="en-CA" dirty="0"/>
              <a:t> </a:t>
            </a:r>
          </a:p>
          <a:p>
            <a:r>
              <a:rPr lang="en-US" dirty="0"/>
              <a:t>Develop the IT target state and IT initiatives designed to optimize business performance and enhance IT maturity. </a:t>
            </a:r>
            <a:endParaRPr lang="en-CA" dirty="0"/>
          </a:p>
          <a:p>
            <a:r>
              <a:rPr lang="en-US" dirty="0"/>
              <a:t>Communicate the IT strategy to key stakeholders.</a:t>
            </a:r>
            <a:endParaRPr lang="en-CA" dirty="0"/>
          </a:p>
          <a:p>
            <a:pPr marL="0" indent="0">
              <a:buNone/>
            </a:pPr>
            <a:endParaRPr lang="en-US" dirty="0"/>
          </a:p>
        </p:txBody>
      </p:sp>
      <p:sp>
        <p:nvSpPr>
          <p:cNvPr id="15" name="Text Placeholder 14"/>
          <p:cNvSpPr>
            <a:spLocks noGrp="1"/>
          </p:cNvSpPr>
          <p:nvPr>
            <p:ph type="body" sz="quarter" idx="27"/>
          </p:nvPr>
        </p:nvSpPr>
        <p:spPr/>
        <p:txBody>
          <a:bodyPr/>
          <a:lstStyle/>
          <a:p>
            <a:r>
              <a:rPr lang="en-US" dirty="0"/>
              <a:t>IT departmental leaders who need to participate in or lead sections of the development of an IT strategy. </a:t>
            </a:r>
            <a:endParaRPr lang="en-CA" dirty="0"/>
          </a:p>
          <a:p>
            <a:pPr marL="0" indent="0">
              <a:buNone/>
            </a:pPr>
            <a:endParaRPr lang="en-US" dirty="0"/>
          </a:p>
        </p:txBody>
      </p:sp>
      <p:sp>
        <p:nvSpPr>
          <p:cNvPr id="16" name="Text Placeholder 15"/>
          <p:cNvSpPr>
            <a:spLocks noGrp="1"/>
          </p:cNvSpPr>
          <p:nvPr>
            <p:ph type="body" sz="quarter" idx="28"/>
          </p:nvPr>
        </p:nvSpPr>
        <p:spPr/>
        <p:txBody>
          <a:bodyPr/>
          <a:lstStyle/>
          <a:p>
            <a:r>
              <a:rPr lang="en-US" dirty="0"/>
              <a:t>Drive internal and external IT alignment through a common vision and a shared sense of purpose.</a:t>
            </a:r>
            <a:r>
              <a:rPr lang="en-CA" dirty="0"/>
              <a:t> </a:t>
            </a:r>
          </a:p>
          <a:p>
            <a:r>
              <a:rPr lang="en-US" dirty="0"/>
              <a:t>Create a collection of initiatives that streamline progression to the target IT state.</a:t>
            </a:r>
          </a:p>
          <a:p>
            <a:r>
              <a:rPr lang="en-US" dirty="0"/>
              <a:t>Establish a roadmap of initiatives to achieve the future of IT.</a:t>
            </a:r>
            <a:endParaRPr lang="en-CA" dirty="0"/>
          </a:p>
          <a:p>
            <a:pPr marL="0" indent="0">
              <a:buNone/>
            </a:pPr>
            <a:endParaRPr lang="en-US" dirty="0"/>
          </a:p>
        </p:txBody>
      </p:sp>
      <p:grpSp>
        <p:nvGrpSpPr>
          <p:cNvPr id="7" name="Group 6">
            <a:extLst>
              <a:ext uri="{FF2B5EF4-FFF2-40B4-BE49-F238E27FC236}">
                <a16:creationId xmlns:a16="http://schemas.microsoft.com/office/drawing/2014/main" id="{DB26ED0D-D734-491B-8B09-CCC9971AE2C9}"/>
              </a:ext>
            </a:extLst>
          </p:cNvPr>
          <p:cNvGrpSpPr/>
          <p:nvPr/>
        </p:nvGrpSpPr>
        <p:grpSpPr>
          <a:xfrm>
            <a:off x="0" y="6519972"/>
            <a:ext cx="9154925" cy="338028"/>
            <a:chOff x="-10926" y="6519972"/>
            <a:chExt cx="9154925" cy="338028"/>
          </a:xfrm>
        </p:grpSpPr>
        <p:sp>
          <p:nvSpPr>
            <p:cNvPr id="8" name="Rectangle 7">
              <a:extLst>
                <a:ext uri="{FF2B5EF4-FFF2-40B4-BE49-F238E27FC236}">
                  <a16:creationId xmlns:a16="http://schemas.microsoft.com/office/drawing/2014/main" id="{2FA10001-1F53-4AE4-AAF7-965A099896B5}"/>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9" name="Rectangle 8">
              <a:extLst>
                <a:ext uri="{FF2B5EF4-FFF2-40B4-BE49-F238E27FC236}">
                  <a16:creationId xmlns:a16="http://schemas.microsoft.com/office/drawing/2014/main" id="{87907E1F-33A6-48FE-87C3-7913CF9DF84A}"/>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619900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176002" y="1535364"/>
            <a:ext cx="5503603" cy="1260088"/>
          </a:xfrm>
        </p:spPr>
        <p:txBody>
          <a:bodyPr/>
          <a:lstStyle/>
          <a:p>
            <a:pPr>
              <a:spcBef>
                <a:spcPts val="600"/>
              </a:spcBef>
            </a:pPr>
            <a:r>
              <a:rPr lang="en-US" dirty="0"/>
              <a:t>Small enterprise (SE) IT departments are so overburdened with managing the day-to-day that strategic thinking is an afterthought. </a:t>
            </a:r>
            <a:r>
              <a:rPr lang="en-US" b="1" dirty="0"/>
              <a:t>69% of SE IT departments surveyed say their IT strategies were less than adequate</a:t>
            </a:r>
            <a:r>
              <a:rPr lang="en-CA" b="1" dirty="0"/>
              <a:t>.</a:t>
            </a:r>
            <a:endParaRPr lang="en-US" dirty="0"/>
          </a:p>
          <a:p>
            <a:pPr>
              <a:spcBef>
                <a:spcPts val="600"/>
              </a:spcBef>
            </a:pPr>
            <a:r>
              <a:rPr lang="en-US" dirty="0"/>
              <a:t>IT struggles to communicate its current or potential support of business goals. </a:t>
            </a:r>
            <a:r>
              <a:rPr lang="en-US" b="1" dirty="0"/>
              <a:t>41% of SE business leaders feel that their goals are unsupported by IT.</a:t>
            </a:r>
            <a:endParaRPr lang="en-CA" dirty="0"/>
          </a:p>
          <a:p>
            <a:pPr>
              <a:spcBef>
                <a:spcPts val="600"/>
              </a:spcBef>
            </a:pPr>
            <a:endParaRPr lang="en-CA" dirty="0"/>
          </a:p>
          <a:p>
            <a:pPr>
              <a:spcBef>
                <a:spcPts val="600"/>
              </a:spcBef>
            </a:pPr>
            <a:endParaRPr lang="en-US" dirty="0"/>
          </a:p>
        </p:txBody>
      </p:sp>
      <p:sp>
        <p:nvSpPr>
          <p:cNvPr id="4" name="Text Placeholder 3"/>
          <p:cNvSpPr>
            <a:spLocks noGrp="1"/>
          </p:cNvSpPr>
          <p:nvPr>
            <p:ph type="body" sz="quarter" idx="11"/>
          </p:nvPr>
        </p:nvSpPr>
        <p:spPr>
          <a:xfrm>
            <a:off x="176002" y="3127271"/>
            <a:ext cx="5353940" cy="1197946"/>
          </a:xfrm>
        </p:spPr>
        <p:txBody>
          <a:bodyPr/>
          <a:lstStyle/>
          <a:p>
            <a:pPr>
              <a:spcBef>
                <a:spcPts val="600"/>
              </a:spcBef>
            </a:pPr>
            <a:r>
              <a:rPr lang="en-US" dirty="0"/>
              <a:t>SE IT leaders don’t always get a seat at the table. Informal approaches to building and communicating IT’s strategic direction simply won’t cut it. </a:t>
            </a:r>
            <a:endParaRPr lang="en-CA" dirty="0"/>
          </a:p>
          <a:p>
            <a:pPr>
              <a:spcBef>
                <a:spcPts val="600"/>
              </a:spcBef>
            </a:pPr>
            <a:r>
              <a:rPr lang="en-CA" dirty="0"/>
              <a:t>All IT departments are limited by their capacity, but SEs feel this constraint more than their medium and large enterprise (MLE) counterparts. Necessary strategic initiatives are neglected if their value and risk don’t translate to business terms.</a:t>
            </a:r>
          </a:p>
          <a:p>
            <a:pPr>
              <a:spcBef>
                <a:spcPts val="600"/>
              </a:spcBef>
            </a:pPr>
            <a:endParaRPr lang="en-US" dirty="0"/>
          </a:p>
        </p:txBody>
      </p:sp>
      <p:sp>
        <p:nvSpPr>
          <p:cNvPr id="5" name="Text Placeholder 4"/>
          <p:cNvSpPr>
            <a:spLocks noGrp="1"/>
          </p:cNvSpPr>
          <p:nvPr>
            <p:ph type="body" sz="quarter" idx="12"/>
          </p:nvPr>
        </p:nvSpPr>
        <p:spPr>
          <a:xfrm>
            <a:off x="176002" y="4661501"/>
            <a:ext cx="8781291" cy="1659590"/>
          </a:xfrm>
        </p:spPr>
        <p:txBody>
          <a:bodyPr/>
          <a:lstStyle/>
          <a:p>
            <a:pPr>
              <a:spcBef>
                <a:spcPts val="600"/>
              </a:spcBef>
            </a:pPr>
            <a:r>
              <a:rPr lang="en-US" dirty="0"/>
              <a:t>Use Info-Tech’s </a:t>
            </a:r>
            <a:r>
              <a:rPr lang="en-US" i="1" dirty="0"/>
              <a:t>IT Implications Checklist </a:t>
            </a:r>
            <a:r>
              <a:rPr lang="en-US" dirty="0"/>
              <a:t>to discern IT implications from the business context.</a:t>
            </a:r>
            <a:endParaRPr lang="en-CA" dirty="0"/>
          </a:p>
          <a:p>
            <a:pPr>
              <a:spcBef>
                <a:spcPts val="600"/>
              </a:spcBef>
            </a:pPr>
            <a:r>
              <a:rPr lang="en-CA" dirty="0"/>
              <a:t>Clearly communicate to business executives how IT will support the organization’s key objectives and initiatives using the Small Enterprise </a:t>
            </a:r>
            <a:r>
              <a:rPr lang="en-CA" i="1" dirty="0"/>
              <a:t>Executive Presentation Template. </a:t>
            </a:r>
          </a:p>
          <a:p>
            <a:pPr>
              <a:spcBef>
                <a:spcPts val="600"/>
              </a:spcBef>
            </a:pPr>
            <a:r>
              <a:rPr lang="en-CA" dirty="0"/>
              <a:t>Use Info-Tech’s </a:t>
            </a:r>
            <a:r>
              <a:rPr lang="en-CA" i="1" dirty="0"/>
              <a:t>Initiative Prioritization Tool </a:t>
            </a:r>
            <a:r>
              <a:rPr lang="en-CA" dirty="0"/>
              <a:t>to help make project decisions in a holistic manner that allows for the selection of the most valuable initiatives to become part of the IT strategic roadmap.</a:t>
            </a:r>
          </a:p>
          <a:p>
            <a:pPr>
              <a:spcBef>
                <a:spcPts val="600"/>
              </a:spcBef>
            </a:pPr>
            <a:r>
              <a:rPr lang="en-CA" dirty="0"/>
              <a:t>Demonstrate to business executives and the IT organization how the IT strategy was created using Info-Tech’s Small Enterprise </a:t>
            </a:r>
            <a:r>
              <a:rPr lang="en-CA" i="1" dirty="0"/>
              <a:t>IT Strategy Template. </a:t>
            </a:r>
          </a:p>
          <a:p>
            <a:pPr>
              <a:spcBef>
                <a:spcPts val="600"/>
              </a:spcBef>
            </a:pPr>
            <a:endParaRPr lang="en-US" dirty="0"/>
          </a:p>
        </p:txBody>
      </p:sp>
      <p:sp>
        <p:nvSpPr>
          <p:cNvPr id="6" name="Text Placeholder 5"/>
          <p:cNvSpPr>
            <a:spLocks noGrp="1"/>
          </p:cNvSpPr>
          <p:nvPr>
            <p:ph type="body" sz="quarter" idx="13"/>
          </p:nvPr>
        </p:nvSpPr>
        <p:spPr>
          <a:xfrm>
            <a:off x="5679606" y="1558091"/>
            <a:ext cx="3464394" cy="2711763"/>
          </a:xfrm>
        </p:spPr>
        <p:txBody>
          <a:bodyPr anchor="t" anchorCtr="0"/>
          <a:lstStyle/>
          <a:p>
            <a:pPr marL="0" indent="0">
              <a:spcAft>
                <a:spcPts val="600"/>
              </a:spcAft>
              <a:buNone/>
            </a:pPr>
            <a:r>
              <a:rPr lang="en-US" dirty="0"/>
              <a:t>Don’t build a strategy to appease executives or view it as a request for permission. You’re making the case for the enhancements to the whole organization’s capabilities through the technology you deliver and operate. </a:t>
            </a:r>
          </a:p>
          <a:p>
            <a:pPr marL="0" indent="0">
              <a:spcAft>
                <a:spcPts val="600"/>
              </a:spcAft>
              <a:buNone/>
            </a:pPr>
            <a:r>
              <a:rPr lang="en-CA" dirty="0"/>
              <a:t>Business stakeholders cannot translate how IT initiatives will help achieve their objectives or mitigate risk. Explain IT’s role in value creation and share the ownership of tech risk.</a:t>
            </a:r>
            <a:endParaRPr lang="en-US" dirty="0"/>
          </a:p>
          <a:p>
            <a:pPr marL="0" indent="0">
              <a:spcAft>
                <a:spcPts val="600"/>
              </a:spcAft>
              <a:buNone/>
            </a:pPr>
            <a:r>
              <a:rPr lang="en-US" dirty="0"/>
              <a:t>SEs invariably have less capacity, talent and tools to meet to meet a similar demand to MLEs. Prioritization is imperative to success, as is conveying how all gaps impact the business. </a:t>
            </a:r>
          </a:p>
          <a:p>
            <a:pPr>
              <a:spcAft>
                <a:spcPts val="600"/>
              </a:spcAft>
            </a:pPr>
            <a:endParaRPr lang="en-CA" dirty="0"/>
          </a:p>
        </p:txBody>
      </p:sp>
      <p:sp>
        <p:nvSpPr>
          <p:cNvPr id="8" name="Rectangle 7"/>
          <p:cNvSpPr/>
          <p:nvPr/>
        </p:nvSpPr>
        <p:spPr>
          <a:xfrm>
            <a:off x="5724399" y="1235598"/>
            <a:ext cx="2629989" cy="226423"/>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Info-Tech </a:t>
            </a:r>
            <a:r>
              <a:rPr lang="en-US" sz="1200" b="1" dirty="0"/>
              <a:t>SE Insight</a:t>
            </a:r>
            <a:endParaRPr lang="en-CA" sz="1200" b="1" dirty="0"/>
          </a:p>
        </p:txBody>
      </p:sp>
      <p:grpSp>
        <p:nvGrpSpPr>
          <p:cNvPr id="9" name="Group 8">
            <a:extLst>
              <a:ext uri="{FF2B5EF4-FFF2-40B4-BE49-F238E27FC236}">
                <a16:creationId xmlns:a16="http://schemas.microsoft.com/office/drawing/2014/main" id="{59A7171E-ABC8-48B4-9669-39D182EC60CD}"/>
              </a:ext>
            </a:extLst>
          </p:cNvPr>
          <p:cNvGrpSpPr/>
          <p:nvPr/>
        </p:nvGrpSpPr>
        <p:grpSpPr>
          <a:xfrm>
            <a:off x="0" y="6519972"/>
            <a:ext cx="9154925" cy="338028"/>
            <a:chOff x="-10926" y="6519972"/>
            <a:chExt cx="9154925" cy="338028"/>
          </a:xfrm>
        </p:grpSpPr>
        <p:sp>
          <p:nvSpPr>
            <p:cNvPr id="10" name="Rectangle 9">
              <a:extLst>
                <a:ext uri="{FF2B5EF4-FFF2-40B4-BE49-F238E27FC236}">
                  <a16:creationId xmlns:a16="http://schemas.microsoft.com/office/drawing/2014/main" id="{F7797F22-229F-4900-BE13-4C158120B545}"/>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1" name="Rectangle 10">
              <a:extLst>
                <a:ext uri="{FF2B5EF4-FFF2-40B4-BE49-F238E27FC236}">
                  <a16:creationId xmlns:a16="http://schemas.microsoft.com/office/drawing/2014/main" id="{47AF54A3-7E0E-41B1-A4AC-10FC9C66633A}"/>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6198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Your SE IT strategy defines the objectives and roadmap to develop the processes you need to deliver value</a:t>
            </a:r>
            <a:endParaRPr lang="en-CA" dirty="0"/>
          </a:p>
        </p:txBody>
      </p:sp>
      <p:grpSp>
        <p:nvGrpSpPr>
          <p:cNvPr id="6" name="Group 5"/>
          <p:cNvGrpSpPr/>
          <p:nvPr/>
        </p:nvGrpSpPr>
        <p:grpSpPr>
          <a:xfrm>
            <a:off x="398323" y="5572629"/>
            <a:ext cx="8337823" cy="682753"/>
            <a:chOff x="323389" y="3283951"/>
            <a:chExt cx="8337823" cy="682753"/>
          </a:xfrm>
        </p:grpSpPr>
        <p:sp>
          <p:nvSpPr>
            <p:cNvPr id="7"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dirty="0">
                  <a:solidFill>
                    <a:schemeClr val="tx1"/>
                  </a:solidFill>
                </a:rPr>
                <a:t>IT processes do not exist in a vacuum. They ensure the business has the technology it needs to operate effectively, and they must evolve to ensure the business achieves its future goals. Your IT strategy is the foundation for becoming a partner jointly committed to achieving those goals. </a:t>
              </a:r>
              <a:endParaRPr lang="en-CA" sz="1200" dirty="0">
                <a:solidFill>
                  <a:schemeClr val="tx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pic>
        <p:nvPicPr>
          <p:cNvPr id="3" name="Picture 2"/>
          <p:cNvPicPr>
            <a:picLocks noChangeAspect="1"/>
          </p:cNvPicPr>
          <p:nvPr/>
        </p:nvPicPr>
        <p:blipFill>
          <a:blip r:embed="rId3"/>
          <a:stretch>
            <a:fillRect/>
          </a:stretch>
        </p:blipFill>
        <p:spPr>
          <a:xfrm>
            <a:off x="1417369" y="1269244"/>
            <a:ext cx="6299733" cy="4167615"/>
          </a:xfrm>
          <a:prstGeom prst="rect">
            <a:avLst/>
          </a:prstGeom>
        </p:spPr>
      </p:pic>
      <p:grpSp>
        <p:nvGrpSpPr>
          <p:cNvPr id="9" name="Group 8">
            <a:extLst>
              <a:ext uri="{FF2B5EF4-FFF2-40B4-BE49-F238E27FC236}">
                <a16:creationId xmlns:a16="http://schemas.microsoft.com/office/drawing/2014/main" id="{77E7BDC8-EBE2-411A-90FD-02C0D4219433}"/>
              </a:ext>
            </a:extLst>
          </p:cNvPr>
          <p:cNvGrpSpPr/>
          <p:nvPr/>
        </p:nvGrpSpPr>
        <p:grpSpPr>
          <a:xfrm>
            <a:off x="0" y="6519972"/>
            <a:ext cx="9154925" cy="338028"/>
            <a:chOff x="-10926" y="6519972"/>
            <a:chExt cx="9154925" cy="338028"/>
          </a:xfrm>
        </p:grpSpPr>
        <p:sp>
          <p:nvSpPr>
            <p:cNvPr id="10" name="Rectangle 9">
              <a:extLst>
                <a:ext uri="{FF2B5EF4-FFF2-40B4-BE49-F238E27FC236}">
                  <a16:creationId xmlns:a16="http://schemas.microsoft.com/office/drawing/2014/main" id="{0B7398A9-4AA6-4A27-86C4-B04E642B33F5}"/>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1" name="Rectangle 10">
              <a:extLst>
                <a:ext uri="{FF2B5EF4-FFF2-40B4-BE49-F238E27FC236}">
                  <a16:creationId xmlns:a16="http://schemas.microsoft.com/office/drawing/2014/main" id="{2BB89D6B-C0D7-4CD6-9D1C-1503AA7E089F}"/>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461853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departments without IT strategies experience alignment, organization, prioritization, and ongoing resourcing issues</a:t>
            </a:r>
            <a:endParaRPr lang="en-CA" dirty="0"/>
          </a:p>
        </p:txBody>
      </p:sp>
      <p:sp>
        <p:nvSpPr>
          <p:cNvPr id="4" name="Rectangle 3"/>
          <p:cNvSpPr/>
          <p:nvPr/>
        </p:nvSpPr>
        <p:spPr>
          <a:xfrm>
            <a:off x="1466465" y="2831920"/>
            <a:ext cx="7015638" cy="695175"/>
          </a:xfrm>
          <a:prstGeom prst="rect">
            <a:avLst/>
          </a:prstGeom>
          <a:noFill/>
          <a:ln>
            <a:solidFill>
              <a:schemeClr val="accent1"/>
            </a:solidFill>
          </a:ln>
        </p:spPr>
        <p:txBody>
          <a:bodyPr wrap="square"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a:t>IT’s financial, technical, and human resources are </a:t>
            </a:r>
            <a:r>
              <a:rPr lang="en-CA" sz="1200" b="1" dirty="0"/>
              <a:t>chaotic and reactionary </a:t>
            </a:r>
            <a:r>
              <a:rPr lang="en-CA" sz="1200" dirty="0"/>
              <a:t>instead of being organized around a common understanding of goals and objectives. </a:t>
            </a:r>
          </a:p>
        </p:txBody>
      </p:sp>
      <p:sp>
        <p:nvSpPr>
          <p:cNvPr id="5" name="Rectangle 4"/>
          <p:cNvSpPr/>
          <p:nvPr/>
        </p:nvSpPr>
        <p:spPr>
          <a:xfrm>
            <a:off x="1468675" y="2505331"/>
            <a:ext cx="5057197"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400" b="1" dirty="0"/>
              <a:t>Lack of organization</a:t>
            </a:r>
            <a:endParaRPr lang="en-US" sz="1400" b="1" dirty="0"/>
          </a:p>
        </p:txBody>
      </p:sp>
      <p:sp>
        <p:nvSpPr>
          <p:cNvPr id="6" name="Rectangle 5"/>
          <p:cNvSpPr/>
          <p:nvPr/>
        </p:nvSpPr>
        <p:spPr>
          <a:xfrm>
            <a:off x="1466465" y="3958794"/>
            <a:ext cx="7015638" cy="698889"/>
          </a:xfrm>
          <a:prstGeom prst="rect">
            <a:avLst/>
          </a:prstGeom>
          <a:noFill/>
          <a:ln>
            <a:solidFill>
              <a:schemeClr val="accent1"/>
            </a:solidFill>
          </a:ln>
        </p:spPr>
        <p:txBody>
          <a:bodyPr wrap="square"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a:t>Projects and initiatives are not prioritized around business value. Synergies and dependencies are recognized too late. Projects often </a:t>
            </a:r>
            <a:r>
              <a:rPr lang="en-CA" sz="1200" b="1" dirty="0"/>
              <a:t>are late, are put on hold, or fail </a:t>
            </a:r>
            <a:r>
              <a:rPr lang="en-CA" sz="1200" dirty="0"/>
              <a:t>because of sudden changes to business requirements. </a:t>
            </a:r>
          </a:p>
        </p:txBody>
      </p:sp>
      <p:sp>
        <p:nvSpPr>
          <p:cNvPr id="7" name="Rectangle 6"/>
          <p:cNvSpPr/>
          <p:nvPr/>
        </p:nvSpPr>
        <p:spPr>
          <a:xfrm>
            <a:off x="1468675" y="3632205"/>
            <a:ext cx="5057197" cy="32004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400" b="1" dirty="0"/>
              <a:t>Project prioritization issues</a:t>
            </a:r>
          </a:p>
        </p:txBody>
      </p:sp>
      <p:sp>
        <p:nvSpPr>
          <p:cNvPr id="10" name="Oval 9"/>
          <p:cNvSpPr/>
          <p:nvPr/>
        </p:nvSpPr>
        <p:spPr>
          <a:xfrm>
            <a:off x="418262" y="2665351"/>
            <a:ext cx="770102" cy="76697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sz="3600" dirty="0"/>
          </a:p>
        </p:txBody>
      </p:sp>
      <p:sp>
        <p:nvSpPr>
          <p:cNvPr id="11" name="Oval 10"/>
          <p:cNvSpPr/>
          <p:nvPr/>
        </p:nvSpPr>
        <p:spPr>
          <a:xfrm>
            <a:off x="418262" y="3795639"/>
            <a:ext cx="770102" cy="766972"/>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sz="3600"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887" y="3982496"/>
            <a:ext cx="388851" cy="411725"/>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673" y="2878100"/>
            <a:ext cx="376037" cy="376037"/>
          </a:xfrm>
          <a:prstGeom prst="rect">
            <a:avLst/>
          </a:prstGeom>
        </p:spPr>
      </p:pic>
      <p:sp>
        <p:nvSpPr>
          <p:cNvPr id="16" name="Rectangle 15"/>
          <p:cNvSpPr/>
          <p:nvPr/>
        </p:nvSpPr>
        <p:spPr>
          <a:xfrm>
            <a:off x="1468675" y="1723890"/>
            <a:ext cx="7015638" cy="659103"/>
          </a:xfrm>
          <a:prstGeom prst="rect">
            <a:avLst/>
          </a:prstGeom>
          <a:noFill/>
          <a:ln>
            <a:solidFill>
              <a:schemeClr val="accent1"/>
            </a:solidFill>
          </a:ln>
        </p:spPr>
        <p:txBody>
          <a:bodyPr wrap="square"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CA" sz="1200" dirty="0">
                <a:cs typeface="Arial" charset="0"/>
              </a:rPr>
              <a:t>When the organization views the IT department only in terms of IT functions, executive decision makers concern themselves accordingly. The business fails to see IT’s role in growth and enablement and believes that </a:t>
            </a:r>
            <a:r>
              <a:rPr lang="en-CA" sz="1200" b="1" dirty="0">
                <a:cs typeface="Arial" charset="0"/>
              </a:rPr>
              <a:t>IT risk only has IT consequences. </a:t>
            </a:r>
          </a:p>
        </p:txBody>
      </p:sp>
      <p:sp>
        <p:nvSpPr>
          <p:cNvPr id="17" name="Rectangle 16"/>
          <p:cNvSpPr/>
          <p:nvPr/>
        </p:nvSpPr>
        <p:spPr>
          <a:xfrm>
            <a:off x="1470885" y="1397301"/>
            <a:ext cx="5057197" cy="32004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400" b="1" dirty="0"/>
              <a:t>Missing alignment with business executives</a:t>
            </a:r>
          </a:p>
        </p:txBody>
      </p:sp>
      <p:sp>
        <p:nvSpPr>
          <p:cNvPr id="18" name="Oval 17"/>
          <p:cNvSpPr/>
          <p:nvPr/>
        </p:nvSpPr>
        <p:spPr>
          <a:xfrm>
            <a:off x="418262" y="1557321"/>
            <a:ext cx="770102" cy="76697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sz="3600" dirty="0"/>
          </a:p>
        </p:txBody>
      </p:sp>
      <p:sp>
        <p:nvSpPr>
          <p:cNvPr id="15" name="Rectangle 14"/>
          <p:cNvSpPr/>
          <p:nvPr/>
        </p:nvSpPr>
        <p:spPr>
          <a:xfrm>
            <a:off x="418262" y="5290788"/>
            <a:ext cx="7015638" cy="698889"/>
          </a:xfrm>
          <a:prstGeom prst="rect">
            <a:avLst/>
          </a:prstGeom>
          <a:noFill/>
          <a:ln>
            <a:solidFill>
              <a:schemeClr val="accent1"/>
            </a:solidFill>
          </a:ln>
        </p:spPr>
        <p:txBody>
          <a:bodyPr wrap="square"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dirty="0"/>
              <a:t>Every IT organization has limited resources. </a:t>
            </a:r>
            <a:r>
              <a:rPr lang="en-CA" sz="1200" b="1" dirty="0"/>
              <a:t>In SEs, even more so</a:t>
            </a:r>
            <a:r>
              <a:rPr lang="en-CA" sz="1200" dirty="0"/>
              <a:t>. IT leaders must communicate the rationale for investment and resourcing necessary to fulfill the organization’s technology needs or they will suffer from cyclical capacity issues that force IT into firefighting and instability.</a:t>
            </a:r>
          </a:p>
        </p:txBody>
      </p:sp>
      <p:sp>
        <p:nvSpPr>
          <p:cNvPr id="20" name="Rectangle 19"/>
          <p:cNvSpPr/>
          <p:nvPr/>
        </p:nvSpPr>
        <p:spPr>
          <a:xfrm>
            <a:off x="2376703" y="4970748"/>
            <a:ext cx="5057197" cy="320040"/>
          </a:xfrm>
          <a:prstGeom prst="rect">
            <a:avLst/>
          </a:prstGeom>
          <a:solidFill>
            <a:schemeClr val="accent2"/>
          </a:solid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en-US" sz="1400" b="1" dirty="0"/>
              <a:t>Limits to investment</a:t>
            </a:r>
          </a:p>
        </p:txBody>
      </p:sp>
      <p:sp>
        <p:nvSpPr>
          <p:cNvPr id="21" name="Oval 20"/>
          <p:cNvSpPr/>
          <p:nvPr/>
        </p:nvSpPr>
        <p:spPr>
          <a:xfrm>
            <a:off x="7712001" y="5089382"/>
            <a:ext cx="770102" cy="766972"/>
          </a:xfrm>
          <a:prstGeom prst="ellipse">
            <a:avLst/>
          </a:prstGeom>
          <a:solidFill>
            <a:schemeClr val="accent2"/>
          </a:solidFill>
          <a:ln>
            <a:solidFill>
              <a:srgbClr val="A2413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sz="3600" dirty="0"/>
          </a:p>
        </p:txBody>
      </p:sp>
      <p:sp>
        <p:nvSpPr>
          <p:cNvPr id="3" name="TextBox 2"/>
          <p:cNvSpPr txBox="1"/>
          <p:nvPr/>
        </p:nvSpPr>
        <p:spPr>
          <a:xfrm>
            <a:off x="7902928" y="5089382"/>
            <a:ext cx="388248" cy="769441"/>
          </a:xfrm>
          <a:prstGeom prst="rect">
            <a:avLst/>
          </a:prstGeom>
        </p:spPr>
        <p:txBody>
          <a:bodyPr wrap="none" rtlCol="0">
            <a:spAutoFit/>
          </a:bodyPr>
          <a:lstStyle/>
          <a:p>
            <a:r>
              <a:rPr lang="en-US" sz="4400" b="1" dirty="0">
                <a:solidFill>
                  <a:schemeClr val="bg2"/>
                </a:solidFill>
                <a:latin typeface="Bookman Old Style" panose="02050604050505020204" pitchFamily="18" charset="0"/>
              </a:rPr>
              <a:t>!</a:t>
            </a:r>
            <a:endParaRPr lang="en-CA" sz="4400" b="1" dirty="0">
              <a:solidFill>
                <a:schemeClr val="bg2"/>
              </a:solidFill>
              <a:latin typeface="Bookman Old Style" panose="02050604050505020204" pitchFamily="18" charset="0"/>
            </a:endParaRPr>
          </a:p>
        </p:txBody>
      </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463" y="1761550"/>
            <a:ext cx="358513" cy="358513"/>
          </a:xfrm>
          <a:prstGeom prst="rect">
            <a:avLst/>
          </a:prstGeom>
        </p:spPr>
      </p:pic>
      <p:grpSp>
        <p:nvGrpSpPr>
          <p:cNvPr id="19" name="Group 18">
            <a:extLst>
              <a:ext uri="{FF2B5EF4-FFF2-40B4-BE49-F238E27FC236}">
                <a16:creationId xmlns:a16="http://schemas.microsoft.com/office/drawing/2014/main" id="{4E4BC2F2-CC08-44D6-80F4-9130F39EC3B9}"/>
              </a:ext>
            </a:extLst>
          </p:cNvPr>
          <p:cNvGrpSpPr/>
          <p:nvPr/>
        </p:nvGrpSpPr>
        <p:grpSpPr>
          <a:xfrm>
            <a:off x="0" y="6519972"/>
            <a:ext cx="9154925" cy="338028"/>
            <a:chOff x="-10926" y="6519972"/>
            <a:chExt cx="9154925" cy="338028"/>
          </a:xfrm>
        </p:grpSpPr>
        <p:sp>
          <p:nvSpPr>
            <p:cNvPr id="23" name="Rectangle 22">
              <a:extLst>
                <a:ext uri="{FF2B5EF4-FFF2-40B4-BE49-F238E27FC236}">
                  <a16:creationId xmlns:a16="http://schemas.microsoft.com/office/drawing/2014/main" id="{C7F0288A-4424-42E0-828A-1BD24F84B3EF}"/>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24" name="Rectangle 23">
              <a:extLst>
                <a:ext uri="{FF2B5EF4-FFF2-40B4-BE49-F238E27FC236}">
                  <a16:creationId xmlns:a16="http://schemas.microsoft.com/office/drawing/2014/main" id="{C389FA0D-3D33-4E8E-AC24-822F7CA79BE0}"/>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713821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on SEs create an increased need to develop quality IT strategies compared to MLEs.</a:t>
            </a:r>
            <a:endParaRPr lang="en-CA" dirty="0"/>
          </a:p>
        </p:txBody>
      </p:sp>
      <p:sp>
        <p:nvSpPr>
          <p:cNvPr id="3" name="TextBox 2"/>
          <p:cNvSpPr txBox="1"/>
          <p:nvPr/>
        </p:nvSpPr>
        <p:spPr>
          <a:xfrm>
            <a:off x="111295" y="1331320"/>
            <a:ext cx="4320000" cy="2277547"/>
          </a:xfrm>
          <a:prstGeom prst="rect">
            <a:avLst/>
          </a:prstGeom>
          <a:ln w="28575">
            <a:solidFill>
              <a:schemeClr val="accent2">
                <a:lumMod val="75000"/>
              </a:schemeClr>
            </a:solidFill>
          </a:ln>
        </p:spPr>
        <p:txBody>
          <a:bodyPr wrap="square" rtlCol="0">
            <a:spAutoFit/>
          </a:bodyPr>
          <a:lstStyle>
            <a:defPPr>
              <a:defRPr lang="en-US"/>
            </a:defPPr>
            <a:lvl1pPr>
              <a:defRPr sz="1600"/>
            </a:lvl1pPr>
          </a:lstStyle>
          <a:p>
            <a:r>
              <a:rPr lang="en-US" b="1" dirty="0"/>
              <a:t>The same demand, but less capacity to delivery on it. </a:t>
            </a:r>
          </a:p>
          <a:p>
            <a:endParaRPr lang="en-US" sz="1400" dirty="0"/>
          </a:p>
          <a:p>
            <a:r>
              <a:rPr lang="en-US" sz="1200" dirty="0"/>
              <a:t>Small enterprise IT departments often live with resource constraints, while still experiencing a similar demand that any organization would face. </a:t>
            </a:r>
          </a:p>
          <a:p>
            <a:endParaRPr lang="en-US" sz="1200" dirty="0"/>
          </a:p>
          <a:p>
            <a:r>
              <a:rPr lang="en-US" sz="1200" dirty="0"/>
              <a:t>The business need for a diverse set of tools and services doesn’t really scale down with organization size alone. You need to build a strategy that prioritizes what's most important so it gets done. </a:t>
            </a:r>
          </a:p>
        </p:txBody>
      </p:sp>
      <p:sp>
        <p:nvSpPr>
          <p:cNvPr id="5" name="Rectangle 4"/>
          <p:cNvSpPr/>
          <p:nvPr/>
        </p:nvSpPr>
        <p:spPr>
          <a:xfrm>
            <a:off x="129227" y="3942499"/>
            <a:ext cx="4320000" cy="2308324"/>
          </a:xfrm>
          <a:prstGeom prst="rect">
            <a:avLst/>
          </a:prstGeom>
          <a:ln w="28575">
            <a:solidFill>
              <a:schemeClr val="accent3"/>
            </a:solidFill>
          </a:ln>
        </p:spPr>
        <p:txBody>
          <a:bodyPr wrap="square" rtlCol="0">
            <a:spAutoFit/>
          </a:bodyPr>
          <a:lstStyle/>
          <a:p>
            <a:r>
              <a:rPr lang="en-US" sz="1600" b="1" dirty="0"/>
              <a:t>The same need for adaptivity, but an imbalance of ops over innovation. </a:t>
            </a:r>
          </a:p>
          <a:p>
            <a:endParaRPr lang="en-US" sz="1600" b="1" dirty="0"/>
          </a:p>
          <a:p>
            <a:r>
              <a:rPr lang="en-US" sz="1200" dirty="0"/>
              <a:t>Any organization needs to be adaptive to changes in the marketplace, but when 100% of your time is spent keeping the organization’s current capabilities afloat, nothing is left over for exploring new opportunities. </a:t>
            </a:r>
          </a:p>
          <a:p>
            <a:endParaRPr lang="en-US" sz="1200" dirty="0"/>
          </a:p>
          <a:p>
            <a:r>
              <a:rPr lang="en-US" sz="1200" dirty="0"/>
              <a:t>Being small doesn’t mean you’re not subject to the volatility of a changing marketplace. In fact, it may mean you’re more vulnerable to trends or disruption. </a:t>
            </a:r>
            <a:endParaRPr lang="en-CA" sz="1200" dirty="0"/>
          </a:p>
        </p:txBody>
      </p:sp>
      <p:sp>
        <p:nvSpPr>
          <p:cNvPr id="6" name="TextBox 5"/>
          <p:cNvSpPr txBox="1"/>
          <p:nvPr/>
        </p:nvSpPr>
        <p:spPr>
          <a:xfrm>
            <a:off x="4725405" y="1331319"/>
            <a:ext cx="4320000" cy="2308324"/>
          </a:xfrm>
          <a:prstGeom prst="rect">
            <a:avLst/>
          </a:prstGeom>
          <a:ln w="28575">
            <a:solidFill>
              <a:schemeClr val="accent1"/>
            </a:solidFill>
          </a:ln>
        </p:spPr>
        <p:txBody>
          <a:bodyPr wrap="square" rtlCol="0">
            <a:spAutoFit/>
          </a:bodyPr>
          <a:lstStyle>
            <a:defPPr>
              <a:defRPr lang="en-US"/>
            </a:defPPr>
            <a:lvl1pPr>
              <a:defRPr sz="1600" b="1"/>
            </a:lvl1pPr>
          </a:lstStyle>
          <a:p>
            <a:r>
              <a:rPr lang="en-US" dirty="0"/>
              <a:t>The same risks, but fewer experts to mitigate them. </a:t>
            </a:r>
          </a:p>
          <a:p>
            <a:endParaRPr lang="en-US" dirty="0"/>
          </a:p>
          <a:p>
            <a:r>
              <a:rPr lang="en-US" sz="1200" b="0" dirty="0"/>
              <a:t>Small enterprise IT departments can’t always afford to build a team with high skillset diversity and security experts, yet they still need to keep the organization safe and secure.</a:t>
            </a:r>
          </a:p>
          <a:p>
            <a:endParaRPr lang="en-US" sz="1200" b="0" dirty="0"/>
          </a:p>
          <a:p>
            <a:r>
              <a:rPr lang="en-US" sz="1200" b="0" dirty="0"/>
              <a:t>The size of the organization doesn’t exempt it from external threats. You need to build a strategy that addresses your vulnerabilities regardless of whether you currently have the expertise. </a:t>
            </a:r>
          </a:p>
        </p:txBody>
      </p:sp>
      <p:sp>
        <p:nvSpPr>
          <p:cNvPr id="7" name="Rectangle 6"/>
          <p:cNvSpPr/>
          <p:nvPr/>
        </p:nvSpPr>
        <p:spPr>
          <a:xfrm>
            <a:off x="4712493" y="3942499"/>
            <a:ext cx="4320000" cy="2308324"/>
          </a:xfrm>
          <a:prstGeom prst="rect">
            <a:avLst/>
          </a:prstGeom>
          <a:ln w="28575">
            <a:solidFill>
              <a:schemeClr val="accent1">
                <a:lumMod val="60000"/>
                <a:lumOff val="40000"/>
              </a:schemeClr>
            </a:solidFill>
          </a:ln>
        </p:spPr>
        <p:txBody>
          <a:bodyPr wrap="square" rtlCol="0">
            <a:spAutoFit/>
          </a:bodyPr>
          <a:lstStyle/>
          <a:p>
            <a:r>
              <a:rPr lang="en-US" sz="1600" b="1" dirty="0"/>
              <a:t>The same need for technology leadership, but no seat at the table.</a:t>
            </a:r>
          </a:p>
          <a:p>
            <a:endParaRPr lang="en-US" sz="1600" b="1" dirty="0"/>
          </a:p>
          <a:p>
            <a:r>
              <a:rPr lang="en-US" sz="1200" dirty="0"/>
              <a:t>Decision making on technology needs to be informed by both those who know the business and those who know technology, but SE IT leaders often report through corporate service roles and have a diluted influence on key decisions. </a:t>
            </a:r>
          </a:p>
          <a:p>
            <a:endParaRPr lang="en-US" sz="1200" dirty="0"/>
          </a:p>
          <a:p>
            <a:r>
              <a:rPr lang="en-US" sz="1200" dirty="0"/>
              <a:t>You need to build a strategy that presents the alignment between technology and its impact on business goals to help make the best possible decisions for the organization.</a:t>
            </a:r>
            <a:endParaRPr lang="en-CA" sz="1200" dirty="0"/>
          </a:p>
        </p:txBody>
      </p:sp>
      <p:cxnSp>
        <p:nvCxnSpPr>
          <p:cNvPr id="8" name="Straight Connector 7"/>
          <p:cNvCxnSpPr/>
          <p:nvPr/>
        </p:nvCxnSpPr>
        <p:spPr>
          <a:xfrm>
            <a:off x="4572000" y="1684451"/>
            <a:ext cx="0" cy="4052699"/>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01113" y="3799712"/>
            <a:ext cx="8370360" cy="0"/>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26B95709-0286-4DF1-ABFD-C6835B46144D}"/>
              </a:ext>
            </a:extLst>
          </p:cNvPr>
          <p:cNvGrpSpPr/>
          <p:nvPr/>
        </p:nvGrpSpPr>
        <p:grpSpPr>
          <a:xfrm>
            <a:off x="0" y="6519972"/>
            <a:ext cx="9154925" cy="338028"/>
            <a:chOff x="-10926" y="6519972"/>
            <a:chExt cx="9154925" cy="338028"/>
          </a:xfrm>
        </p:grpSpPr>
        <p:sp>
          <p:nvSpPr>
            <p:cNvPr id="11" name="Rectangle 10">
              <a:extLst>
                <a:ext uri="{FF2B5EF4-FFF2-40B4-BE49-F238E27FC236}">
                  <a16:creationId xmlns:a16="http://schemas.microsoft.com/office/drawing/2014/main" id="{5EEC6A34-0B06-435D-ADF4-D094ACEC4574}"/>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2" name="Rectangle 11">
              <a:extLst>
                <a:ext uri="{FF2B5EF4-FFF2-40B4-BE49-F238E27FC236}">
                  <a16:creationId xmlns:a16="http://schemas.microsoft.com/office/drawing/2014/main" id="{2A1B99F9-C800-4495-847D-7FEBD69A7995}"/>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560887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CIOs who developed IT strategies are seen as more effective managers and stronger business partners</a:t>
            </a:r>
            <a:endParaRPr lang="en-CA" dirty="0"/>
          </a:p>
        </p:txBody>
      </p:sp>
      <p:graphicFrame>
        <p:nvGraphicFramePr>
          <p:cNvPr id="6" name="Chart 5"/>
          <p:cNvGraphicFramePr/>
          <p:nvPr>
            <p:extLst>
              <p:ext uri="{D42A27DB-BD31-4B8C-83A1-F6EECF244321}">
                <p14:modId xmlns:p14="http://schemas.microsoft.com/office/powerpoint/2010/main" val="2545959166"/>
              </p:ext>
            </p:extLst>
          </p:nvPr>
        </p:nvGraphicFramePr>
        <p:xfrm>
          <a:off x="-187289" y="2517120"/>
          <a:ext cx="2174296" cy="12763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484347656"/>
              </p:ext>
            </p:extLst>
          </p:nvPr>
        </p:nvGraphicFramePr>
        <p:xfrm>
          <a:off x="-211920" y="4190672"/>
          <a:ext cx="2223558" cy="1251072"/>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607531" y="2885820"/>
            <a:ext cx="758952" cy="400110"/>
          </a:xfrm>
          <a:prstGeom prst="rect">
            <a:avLst/>
          </a:prstGeom>
        </p:spPr>
        <p:txBody>
          <a:bodyPr wrap="square" rtlCol="0">
            <a:spAutoFit/>
          </a:bodyPr>
          <a:lstStyle/>
          <a:p>
            <a:r>
              <a:rPr lang="en-CA" sz="2000" i="1" dirty="0"/>
              <a:t>18%</a:t>
            </a:r>
          </a:p>
        </p:txBody>
      </p:sp>
      <p:sp>
        <p:nvSpPr>
          <p:cNvPr id="9" name="TextBox 8"/>
          <p:cNvSpPr txBox="1"/>
          <p:nvPr/>
        </p:nvSpPr>
        <p:spPr>
          <a:xfrm>
            <a:off x="1607531" y="4616153"/>
            <a:ext cx="758952" cy="400110"/>
          </a:xfrm>
          <a:prstGeom prst="rect">
            <a:avLst/>
          </a:prstGeom>
        </p:spPr>
        <p:txBody>
          <a:bodyPr wrap="square" rtlCol="0">
            <a:spAutoFit/>
          </a:bodyPr>
          <a:lstStyle/>
          <a:p>
            <a:r>
              <a:rPr lang="en-CA" sz="2000" i="1" dirty="0"/>
              <a:t>29%</a:t>
            </a:r>
          </a:p>
        </p:txBody>
      </p:sp>
      <p:sp>
        <p:nvSpPr>
          <p:cNvPr id="10" name="TextBox 9"/>
          <p:cNvSpPr txBox="1"/>
          <p:nvPr/>
        </p:nvSpPr>
        <p:spPr>
          <a:xfrm>
            <a:off x="1607531" y="3218726"/>
            <a:ext cx="1892808" cy="461665"/>
          </a:xfrm>
          <a:prstGeom prst="rect">
            <a:avLst/>
          </a:prstGeom>
        </p:spPr>
        <p:txBody>
          <a:bodyPr wrap="square" rtlCol="0">
            <a:spAutoFit/>
          </a:bodyPr>
          <a:lstStyle/>
          <a:p>
            <a:r>
              <a:rPr lang="en-US" sz="1200" b="1" i="1" dirty="0"/>
              <a:t>Alignment with business</a:t>
            </a:r>
            <a:endParaRPr lang="en-CA" sz="1200" b="1" i="1" dirty="0"/>
          </a:p>
        </p:txBody>
      </p:sp>
      <p:sp>
        <p:nvSpPr>
          <p:cNvPr id="11" name="TextBox 10"/>
          <p:cNvSpPr txBox="1"/>
          <p:nvPr/>
        </p:nvSpPr>
        <p:spPr>
          <a:xfrm>
            <a:off x="1607531" y="4925834"/>
            <a:ext cx="1892808" cy="276999"/>
          </a:xfrm>
          <a:prstGeom prst="rect">
            <a:avLst/>
          </a:prstGeom>
        </p:spPr>
        <p:txBody>
          <a:bodyPr wrap="square" rtlCol="0">
            <a:spAutoFit/>
          </a:bodyPr>
          <a:lstStyle/>
          <a:p>
            <a:r>
              <a:rPr lang="en-US" sz="1200" b="1" i="1" dirty="0"/>
              <a:t>Project prioritization </a:t>
            </a:r>
            <a:endParaRPr lang="en-CA" sz="1200" b="1" i="1" dirty="0"/>
          </a:p>
        </p:txBody>
      </p:sp>
      <p:cxnSp>
        <p:nvCxnSpPr>
          <p:cNvPr id="12" name="Straight Connector 11"/>
          <p:cNvCxnSpPr/>
          <p:nvPr/>
        </p:nvCxnSpPr>
        <p:spPr>
          <a:xfrm>
            <a:off x="4509036" y="2032794"/>
            <a:ext cx="0" cy="4052699"/>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p:nvPr>
            <p:extLst>
              <p:ext uri="{D42A27DB-BD31-4B8C-83A1-F6EECF244321}">
                <p14:modId xmlns:p14="http://schemas.microsoft.com/office/powerpoint/2010/main" val="3070750001"/>
              </p:ext>
            </p:extLst>
          </p:nvPr>
        </p:nvGraphicFramePr>
        <p:xfrm>
          <a:off x="4509036" y="2518710"/>
          <a:ext cx="2174296" cy="12763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p:nvPr>
            <p:extLst>
              <p:ext uri="{D42A27DB-BD31-4B8C-83A1-F6EECF244321}">
                <p14:modId xmlns:p14="http://schemas.microsoft.com/office/powerpoint/2010/main" val="3766832460"/>
              </p:ext>
            </p:extLst>
          </p:nvPr>
        </p:nvGraphicFramePr>
        <p:xfrm>
          <a:off x="4484405" y="4190672"/>
          <a:ext cx="2223558" cy="1251072"/>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p:cNvSpPr txBox="1"/>
          <p:nvPr/>
        </p:nvSpPr>
        <p:spPr>
          <a:xfrm>
            <a:off x="774885" y="1857022"/>
            <a:ext cx="3053764" cy="338554"/>
          </a:xfrm>
          <a:prstGeom prst="rect">
            <a:avLst/>
          </a:prstGeom>
        </p:spPr>
        <p:txBody>
          <a:bodyPr wrap="square" rtlCol="0">
            <a:spAutoFit/>
          </a:bodyPr>
          <a:lstStyle/>
          <a:p>
            <a:pPr algn="ctr"/>
            <a:r>
              <a:rPr lang="en-US" sz="1600" b="1" i="1" dirty="0"/>
              <a:t>Without IT strategy:</a:t>
            </a:r>
            <a:endParaRPr lang="en-CA" sz="1600" b="1" i="1" dirty="0"/>
          </a:p>
        </p:txBody>
      </p:sp>
      <p:sp>
        <p:nvSpPr>
          <p:cNvPr id="16" name="TextBox 15"/>
          <p:cNvSpPr txBox="1"/>
          <p:nvPr/>
        </p:nvSpPr>
        <p:spPr>
          <a:xfrm>
            <a:off x="5199025" y="1857022"/>
            <a:ext cx="3053764" cy="338554"/>
          </a:xfrm>
          <a:prstGeom prst="rect">
            <a:avLst/>
          </a:prstGeom>
        </p:spPr>
        <p:txBody>
          <a:bodyPr wrap="square" rtlCol="0">
            <a:spAutoFit/>
          </a:bodyPr>
          <a:lstStyle/>
          <a:p>
            <a:pPr algn="ctr"/>
            <a:r>
              <a:rPr lang="en-US" sz="1600" b="1" i="1" dirty="0"/>
              <a:t>With IT strategy:</a:t>
            </a:r>
            <a:endParaRPr lang="en-CA" sz="1600" b="1" i="1" dirty="0"/>
          </a:p>
        </p:txBody>
      </p:sp>
      <p:sp>
        <p:nvSpPr>
          <p:cNvPr id="17" name="TextBox 16"/>
          <p:cNvSpPr txBox="1"/>
          <p:nvPr/>
        </p:nvSpPr>
        <p:spPr>
          <a:xfrm>
            <a:off x="6247982" y="2885820"/>
            <a:ext cx="758952" cy="400110"/>
          </a:xfrm>
          <a:prstGeom prst="rect">
            <a:avLst/>
          </a:prstGeom>
        </p:spPr>
        <p:txBody>
          <a:bodyPr wrap="square" rtlCol="0">
            <a:spAutoFit/>
          </a:bodyPr>
          <a:lstStyle/>
          <a:p>
            <a:r>
              <a:rPr lang="en-CA" sz="2000" i="1" dirty="0"/>
              <a:t>47%</a:t>
            </a:r>
          </a:p>
        </p:txBody>
      </p:sp>
      <p:sp>
        <p:nvSpPr>
          <p:cNvPr id="18" name="TextBox 17"/>
          <p:cNvSpPr txBox="1"/>
          <p:nvPr/>
        </p:nvSpPr>
        <p:spPr>
          <a:xfrm>
            <a:off x="6247982" y="4616153"/>
            <a:ext cx="758952" cy="400110"/>
          </a:xfrm>
          <a:prstGeom prst="rect">
            <a:avLst/>
          </a:prstGeom>
        </p:spPr>
        <p:txBody>
          <a:bodyPr wrap="square" rtlCol="0">
            <a:spAutoFit/>
          </a:bodyPr>
          <a:lstStyle/>
          <a:p>
            <a:r>
              <a:rPr lang="en-CA" sz="2000" i="1" dirty="0"/>
              <a:t>49%</a:t>
            </a:r>
          </a:p>
        </p:txBody>
      </p:sp>
      <p:sp>
        <p:nvSpPr>
          <p:cNvPr id="19" name="TextBox 18"/>
          <p:cNvSpPr txBox="1"/>
          <p:nvPr/>
        </p:nvSpPr>
        <p:spPr>
          <a:xfrm>
            <a:off x="6247982" y="3218726"/>
            <a:ext cx="1892808" cy="461665"/>
          </a:xfrm>
          <a:prstGeom prst="rect">
            <a:avLst/>
          </a:prstGeom>
        </p:spPr>
        <p:txBody>
          <a:bodyPr wrap="square" rtlCol="0">
            <a:spAutoFit/>
          </a:bodyPr>
          <a:lstStyle/>
          <a:p>
            <a:r>
              <a:rPr lang="en-CA" sz="1200" b="1" i="1" dirty="0"/>
              <a:t>Alignment with business</a:t>
            </a:r>
          </a:p>
        </p:txBody>
      </p:sp>
      <p:sp>
        <p:nvSpPr>
          <p:cNvPr id="20" name="TextBox 19"/>
          <p:cNvSpPr txBox="1"/>
          <p:nvPr/>
        </p:nvSpPr>
        <p:spPr>
          <a:xfrm>
            <a:off x="6247982" y="4925834"/>
            <a:ext cx="1892808" cy="276999"/>
          </a:xfrm>
          <a:prstGeom prst="rect">
            <a:avLst/>
          </a:prstGeom>
        </p:spPr>
        <p:txBody>
          <a:bodyPr wrap="square" rtlCol="0">
            <a:spAutoFit/>
          </a:bodyPr>
          <a:lstStyle/>
          <a:p>
            <a:r>
              <a:rPr lang="en-CA" sz="1200" b="1" i="1" dirty="0"/>
              <a:t>Project prioritization</a:t>
            </a:r>
          </a:p>
        </p:txBody>
      </p:sp>
      <p:sp>
        <p:nvSpPr>
          <p:cNvPr id="21" name="TextBox 9"/>
          <p:cNvSpPr txBox="1"/>
          <p:nvPr/>
        </p:nvSpPr>
        <p:spPr>
          <a:xfrm>
            <a:off x="251520" y="1124744"/>
            <a:ext cx="8598647" cy="523220"/>
          </a:xfrm>
          <a:prstGeom prst="rect">
            <a:avLst/>
          </a:prstGeom>
        </p:spPr>
        <p:txBody>
          <a:bodyPr wrap="square" rtlCol="0">
            <a:spAutoFit/>
          </a:bodyPr>
          <a:lstStyle/>
          <a:p>
            <a:r>
              <a:rPr lang="en-CA" sz="1400" dirty="0"/>
              <a:t>The percentage of business executives that rate CIOs as “effective” and/or “very effective” in the following areas changes significantly depending on whether the CIO has developed an IT strategy.  </a:t>
            </a:r>
          </a:p>
        </p:txBody>
      </p:sp>
      <p:sp>
        <p:nvSpPr>
          <p:cNvPr id="22" name="TextBox 8"/>
          <p:cNvSpPr txBox="1"/>
          <p:nvPr/>
        </p:nvSpPr>
        <p:spPr>
          <a:xfrm>
            <a:off x="5374467" y="6015485"/>
            <a:ext cx="3313198" cy="246221"/>
          </a:xfrm>
          <a:prstGeom prst="rect">
            <a:avLst/>
          </a:prstGeom>
        </p:spPr>
        <p:txBody>
          <a:bodyPr wrap="square" rtlCol="0">
            <a:spAutoFit/>
          </a:bodyPr>
          <a:lstStyle/>
          <a:p>
            <a:pPr algn="r"/>
            <a:r>
              <a:rPr lang="en-CA" sz="1000" dirty="0"/>
              <a:t>Source: McKinsey &amp; Company, 2015</a:t>
            </a:r>
          </a:p>
        </p:txBody>
      </p:sp>
      <p:grpSp>
        <p:nvGrpSpPr>
          <p:cNvPr id="23" name="Group 22">
            <a:extLst>
              <a:ext uri="{FF2B5EF4-FFF2-40B4-BE49-F238E27FC236}">
                <a16:creationId xmlns:a16="http://schemas.microsoft.com/office/drawing/2014/main" id="{127A7CE3-9F8B-42B0-893C-032421AC4B58}"/>
              </a:ext>
            </a:extLst>
          </p:cNvPr>
          <p:cNvGrpSpPr/>
          <p:nvPr/>
        </p:nvGrpSpPr>
        <p:grpSpPr>
          <a:xfrm>
            <a:off x="0" y="6519972"/>
            <a:ext cx="9154925" cy="338028"/>
            <a:chOff x="-10926" y="6519972"/>
            <a:chExt cx="9154925" cy="338028"/>
          </a:xfrm>
        </p:grpSpPr>
        <p:sp>
          <p:nvSpPr>
            <p:cNvPr id="24" name="Rectangle 23">
              <a:extLst>
                <a:ext uri="{FF2B5EF4-FFF2-40B4-BE49-F238E27FC236}">
                  <a16:creationId xmlns:a16="http://schemas.microsoft.com/office/drawing/2014/main" id="{286EA5F6-3179-4E68-962B-3A9EAF852B7D}"/>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25" name="Rectangle 24">
              <a:extLst>
                <a:ext uri="{FF2B5EF4-FFF2-40B4-BE49-F238E27FC236}">
                  <a16:creationId xmlns:a16="http://schemas.microsoft.com/office/drawing/2014/main" id="{748D66A3-A7BB-4437-B531-CD11537B7DBA}"/>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8882606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1718</Words>
  <Application>Microsoft Office PowerPoint</Application>
  <PresentationFormat>On-screen Show (4:3)</PresentationFormat>
  <Paragraphs>160</Paragraphs>
  <Slides>12</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9" baseType="lpstr">
      <vt:lpstr>Arial</vt:lpstr>
      <vt:lpstr>Bookman Old Style</vt:lpstr>
      <vt:lpstr>Calibri</vt:lpstr>
      <vt:lpstr>Georgia</vt:lpstr>
      <vt:lpstr>Wingdings</vt:lpstr>
      <vt:lpstr>Theme1</vt:lpstr>
      <vt:lpstr>PowerPoint Presentation</vt:lpstr>
      <vt:lpstr>PowerPoint Presentation</vt:lpstr>
      <vt:lpstr>Is this research right for you?</vt:lpstr>
      <vt:lpstr>Our understanding of the problem</vt:lpstr>
      <vt:lpstr>Executive summary</vt:lpstr>
      <vt:lpstr>Your SE IT strategy defines the objectives and roadmap to develop the processes you need to deliver value</vt:lpstr>
      <vt:lpstr>IT departments without IT strategies experience alignment, organization, prioritization, and ongoing resourcing issues</vt:lpstr>
      <vt:lpstr>Limitations on SEs create an increased need to develop quality IT strategies compared to MLEs.</vt:lpstr>
      <vt:lpstr>CIOs who developed IT strategies are seen as more effective managers and stronger business partners</vt:lpstr>
      <vt:lpstr>IT organizations that have used Info-Tech’s methodology to build IT strategies experienced significant value</vt:lpstr>
      <vt:lpstr>This blueprint is designed to create a roadmap that moves IT from the current state to target state</vt:lpstr>
      <vt:lpstr>PowerPoint Presentation</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2020-02-27T20:53:50Z</dcterms:modified>
</cp:coreProperties>
</file>