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6"/>
  </p:notesMasterIdLst>
  <p:handoutMasterIdLst>
    <p:handoutMasterId r:id="rId17"/>
  </p:handoutMasterIdLst>
  <p:sldIdLst>
    <p:sldId id="278" r:id="rId2"/>
    <p:sldId id="484" r:id="rId3"/>
    <p:sldId id="403" r:id="rId4"/>
    <p:sldId id="399" r:id="rId5"/>
    <p:sldId id="593" r:id="rId6"/>
    <p:sldId id="516" r:id="rId7"/>
    <p:sldId id="583" r:id="rId8"/>
    <p:sldId id="557" r:id="rId9"/>
    <p:sldId id="591" r:id="rId10"/>
    <p:sldId id="558" r:id="rId11"/>
    <p:sldId id="426" r:id="rId12"/>
    <p:sldId id="410" r:id="rId13"/>
    <p:sldId id="411" r:id="rId14"/>
    <p:sldId id="413" r:id="rId15"/>
  </p:sldIdLst>
  <p:sldSz cx="9144000" cy="6858000" type="screen4x3"/>
  <p:notesSz cx="6858000" cy="9144000"/>
  <p:custShowLst>
    <p:custShow name="Custom Show 1" id="0">
      <p:sldLst>
        <p:sld r:id="rId2"/>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47"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243F54"/>
    <a:srgbClr val="DDDECE"/>
    <a:srgbClr val="EEE9B2"/>
    <a:srgbClr val="D3D18D"/>
    <a:srgbClr val="D9A210"/>
    <a:srgbClr val="A24130"/>
    <a:srgbClr val="F2F2F2"/>
    <a:srgbClr val="000000"/>
    <a:srgbClr val="CBD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3/21/2018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3/21/2018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2478245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2057666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2011730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863588" y="256032"/>
            <a:ext cx="8013712"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[Provide estimated time for workshop activity or other guidelines.]</a:t>
            </a:r>
          </a:p>
        </p:txBody>
      </p:sp>
      <p:sp>
        <p:nvSpPr>
          <p:cNvPr id="9" name="Pentagon 8"/>
          <p:cNvSpPr/>
          <p:nvPr userDrawn="1"/>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Text Placeholder 20"/>
          <p:cNvSpPr>
            <a:spLocks noGrp="1"/>
          </p:cNvSpPr>
          <p:nvPr>
            <p:ph type="body" sz="quarter" idx="12"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1972735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ppendix Cover Slide">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Appendix</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023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Tree>
    <p:extLst>
      <p:ext uri="{BB962C8B-B14F-4D97-AF65-F5344CB8AC3E}">
        <p14:creationId xmlns:p14="http://schemas.microsoft.com/office/powerpoint/2010/main" val="202900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863588" y="260648"/>
            <a:ext cx="8013712"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4" name="Pentagon 3"/>
          <p:cNvSpPr/>
          <p:nvPr userDrawn="1"/>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14249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one large (Georgia, 24pt)</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67" r:id="rId4"/>
    <p:sldLayoutId id="2147483702" r:id="rId5"/>
    <p:sldLayoutId id="2147483706" r:id="rId6"/>
    <p:sldLayoutId id="2147483721" r:id="rId7"/>
    <p:sldLayoutId id="2147483710" r:id="rId8"/>
    <p:sldLayoutId id="2147483711" r:id="rId9"/>
    <p:sldLayoutId id="2147483726" r:id="rId10"/>
    <p:sldLayoutId id="2147483768" r:id="rId11"/>
    <p:sldLayoutId id="2147483764" r:id="rId12"/>
    <p:sldLayoutId id="2147483762" r:id="rId13"/>
    <p:sldLayoutId id="2147483769" r:id="rId14"/>
    <p:sldLayoutId id="2147483761" r:id="rId15"/>
    <p:sldLayoutId id="2147483763" r:id="rId16"/>
    <p:sldLayoutId id="2147483770" r:id="rId17"/>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7.pn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hyperlink" Target="https://www.infotech.com/research/threat-and-risk-assessment-process-template" TargetMode="External"/><Relationship Id="rId4" Type="http://schemas.openxmlformats.org/officeDocument/2006/relationships/hyperlink" Target="https://www.infotech.com/research/threat-and-risk-assessment-too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65964"/>
            <a:ext cx="7454900" cy="858108"/>
          </a:xfrm>
        </p:spPr>
        <p:txBody>
          <a:bodyPr/>
          <a:lstStyle/>
          <a:p>
            <a:r>
              <a:rPr lang="en-US" dirty="0"/>
              <a:t>Develop and Conduct Threat and Risk Assessments</a:t>
            </a:r>
          </a:p>
        </p:txBody>
      </p:sp>
      <p:sp>
        <p:nvSpPr>
          <p:cNvPr id="5" name="Tagline"/>
          <p:cNvSpPr>
            <a:spLocks noGrp="1"/>
          </p:cNvSpPr>
          <p:nvPr>
            <p:ph type="body" sz="quarter" idx="16"/>
          </p:nvPr>
        </p:nvSpPr>
        <p:spPr/>
        <p:txBody>
          <a:bodyPr/>
          <a:lstStyle/>
          <a:p>
            <a:r>
              <a:rPr lang="en-US" dirty="0"/>
              <a:t>If you don’t assess risk, you’re accepting it.</a:t>
            </a:r>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Threat and risk assessments fit as part of a highly mature risk management program</a:t>
            </a:r>
          </a:p>
        </p:txBody>
      </p:sp>
      <p:pic>
        <p:nvPicPr>
          <p:cNvPr id="3" name="Picture 2"/>
          <p:cNvPicPr>
            <a:picLocks noChangeAspect="1"/>
          </p:cNvPicPr>
          <p:nvPr/>
        </p:nvPicPr>
        <p:blipFill>
          <a:blip r:embed="rId2"/>
          <a:stretch>
            <a:fillRect/>
          </a:stretch>
        </p:blipFill>
        <p:spPr>
          <a:xfrm>
            <a:off x="1797755" y="1249487"/>
            <a:ext cx="5331179" cy="5164461"/>
          </a:xfrm>
          <a:prstGeom prst="rect">
            <a:avLst/>
          </a:prstGeom>
        </p:spPr>
      </p:pic>
    </p:spTree>
    <p:extLst>
      <p:ext uri="{BB962C8B-B14F-4D97-AF65-F5344CB8AC3E}">
        <p14:creationId xmlns:p14="http://schemas.microsoft.com/office/powerpoint/2010/main" val="1747640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dirty="0">
                <a:latin typeface="Arial" panose="020B0604020202020204" pitchFamily="34" charset="0"/>
                <a:cs typeface="Arial" panose="020B0604020202020204" pitchFamily="34" charset="0"/>
              </a:rPr>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87790238"/>
              </p:ext>
            </p:extLst>
          </p:nvPr>
        </p:nvGraphicFramePr>
        <p:xfrm>
          <a:off x="86984" y="1604020"/>
          <a:ext cx="8799876" cy="4879235"/>
        </p:xfrm>
        <a:graphic>
          <a:graphicData uri="http://schemas.openxmlformats.org/drawingml/2006/table">
            <a:tbl>
              <a:tblPr firstRow="1" bandRow="1">
                <a:tableStyleId>{5C22544A-7EE6-4342-B048-85BDC9FD1C3A}</a:tableStyleId>
              </a:tblPr>
              <a:tblGrid>
                <a:gridCol w="1191600">
                  <a:extLst>
                    <a:ext uri="{9D8B030D-6E8A-4147-A177-3AD203B41FA5}">
                      <a16:colId xmlns="" xmlns:a16="http://schemas.microsoft.com/office/drawing/2014/main" val="20000"/>
                    </a:ext>
                  </a:extLst>
                </a:gridCol>
                <a:gridCol w="2270159">
                  <a:extLst>
                    <a:ext uri="{9D8B030D-6E8A-4147-A177-3AD203B41FA5}">
                      <a16:colId xmlns="" xmlns:a16="http://schemas.microsoft.com/office/drawing/2014/main" val="20001"/>
                    </a:ext>
                  </a:extLst>
                </a:gridCol>
                <a:gridCol w="2623457">
                  <a:extLst>
                    <a:ext uri="{9D8B030D-6E8A-4147-A177-3AD203B41FA5}">
                      <a16:colId xmlns="" xmlns:a16="http://schemas.microsoft.com/office/drawing/2014/main" val="20002"/>
                    </a:ext>
                  </a:extLst>
                </a:gridCol>
                <a:gridCol w="2714660">
                  <a:extLst>
                    <a:ext uri="{9D8B030D-6E8A-4147-A177-3AD203B41FA5}">
                      <a16:colId xmlns="" xmlns:a16="http://schemas.microsoft.com/office/drawing/2014/main" val="20003"/>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CA" sz="1000" dirty="0">
                          <a:solidFill>
                            <a:schemeClr val="tx1"/>
                          </a:solidFill>
                        </a:rPr>
                        <a:t>1.1 Determine when to initiate a threat and risk assessment</a:t>
                      </a:r>
                    </a:p>
                    <a:p>
                      <a:pPr>
                        <a:spcAft>
                          <a:spcPts val="600"/>
                        </a:spcAft>
                      </a:pPr>
                      <a:r>
                        <a:rPr lang="en-CA" sz="1000" dirty="0">
                          <a:solidFill>
                            <a:schemeClr val="tx1"/>
                          </a:solidFill>
                        </a:rPr>
                        <a:t>1.2 Determine your data classification scheme</a:t>
                      </a:r>
                      <a:endParaRPr lang="en-CA" sz="400" b="0" dirty="0">
                        <a:solidFill>
                          <a:schemeClr val="tx1"/>
                        </a:solidFill>
                      </a:endParaRPr>
                    </a:p>
                    <a:p>
                      <a:pPr>
                        <a:spcAft>
                          <a:spcPts val="600"/>
                        </a:spcAft>
                      </a:pPr>
                      <a:r>
                        <a:rPr lang="en-CA" sz="1000" dirty="0">
                          <a:solidFill>
                            <a:schemeClr val="tx1"/>
                          </a:solidFill>
                        </a:rPr>
                        <a:t>1.3 Identify the system elements</a:t>
                      </a:r>
                      <a:r>
                        <a:rPr lang="en-CA" sz="1000" baseline="0" dirty="0">
                          <a:solidFill>
                            <a:schemeClr val="tx1"/>
                          </a:solidFill>
                        </a:rPr>
                        <a:t> and perform data discovery</a:t>
                      </a:r>
                      <a:endParaRPr lang="en-CA" sz="1000" dirty="0">
                        <a:solidFill>
                          <a:schemeClr val="tx1"/>
                        </a:solidFill>
                      </a:endParaRPr>
                    </a:p>
                    <a:p>
                      <a:pPr>
                        <a:spcAft>
                          <a:spcPts val="600"/>
                        </a:spcAft>
                      </a:pPr>
                      <a:r>
                        <a:rPr lang="en-CA" sz="1000" dirty="0">
                          <a:solidFill>
                            <a:schemeClr val="tx1"/>
                          </a:solidFill>
                        </a:rPr>
                        <a:t>1.4 Map data types to the elements</a:t>
                      </a:r>
                    </a:p>
                    <a:p>
                      <a:pPr>
                        <a:spcAft>
                          <a:spcPts val="600"/>
                        </a:spcAft>
                      </a:pPr>
                      <a:r>
                        <a:rPr lang="en-CA" sz="1000" dirty="0">
                          <a:solidFill>
                            <a:schemeClr val="tx1"/>
                          </a:solidFill>
                        </a:rPr>
                        <a:t>1.5 Define the organizational risk tolerance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2.1-2.3 Define the frequency and impact, and determine weightings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2.4 Identify STRIDE threats and assign frequency and impact rankings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2.5 Determine risk actions being taken currently and indicate which countermeasures are in place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2.6 Calculate mitigated risk severity based on the countermeasures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2.7 Review the results of the risk assessment</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 Proceed with the project, if below the risk tolerance</a:t>
                      </a:r>
                    </a:p>
                    <a:p>
                      <a:pPr>
                        <a:spcAft>
                          <a:spcPts val="600"/>
                        </a:spcAft>
                      </a:pPr>
                      <a:r>
                        <a:rPr lang="en-CA" sz="1000" baseline="0" dirty="0">
                          <a:solidFill>
                            <a:schemeClr val="tx1"/>
                          </a:solidFill>
                        </a:rPr>
                        <a:t>3.2 Mitigate against threats in order for your project to proceed below the risk tolerance level</a:t>
                      </a:r>
                    </a:p>
                    <a:p>
                      <a:pPr>
                        <a:spcAft>
                          <a:spcPts val="600"/>
                        </a:spcAft>
                      </a:pPr>
                      <a:r>
                        <a:rPr lang="en-CA" sz="1000" baseline="0" dirty="0">
                          <a:solidFill>
                            <a:schemeClr val="tx1"/>
                          </a:solidFill>
                        </a:rPr>
                        <a:t>3.3 Look for opportunities to transfer the risk</a:t>
                      </a:r>
                    </a:p>
                    <a:p>
                      <a:pPr>
                        <a:spcAft>
                          <a:spcPts val="600"/>
                        </a:spcAft>
                      </a:pPr>
                      <a:r>
                        <a:rPr lang="en-CA" sz="1000" baseline="0" dirty="0">
                          <a:solidFill>
                            <a:schemeClr val="tx1"/>
                          </a:solidFill>
                        </a:rPr>
                        <a:t>3.4 Terminate the project, if still above the risk tolerance, or proceed with caution</a:t>
                      </a:r>
                    </a:p>
                    <a:p>
                      <a:pPr>
                        <a:spcAft>
                          <a:spcPts val="600"/>
                        </a:spcAft>
                      </a:pPr>
                      <a:r>
                        <a:rPr lang="en-CA" sz="1000" baseline="0" dirty="0">
                          <a:solidFill>
                            <a:schemeClr val="tx1"/>
                          </a:solidFill>
                        </a:rPr>
                        <a:t>3.5 Enter the results into your risk register as part of risk management</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0"/>
                  </a:ext>
                </a:extLst>
              </a:tr>
              <a:tr h="1174741">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Determine when to initiate</a:t>
                      </a:r>
                      <a:r>
                        <a:rPr lang="en-US" sz="1000" b="0" baseline="0" dirty="0">
                          <a:cs typeface="Open Sans"/>
                        </a:rPr>
                        <a:t> a risk assessment.</a:t>
                      </a:r>
                      <a:endParaRPr lang="en-US" sz="1000" b="0" dirty="0">
                        <a:cs typeface="Open Sans"/>
                      </a:endParaRPr>
                    </a:p>
                    <a:p>
                      <a:pPr marL="228600" indent="-228600">
                        <a:spcAft>
                          <a:spcPts val="600"/>
                        </a:spcAft>
                        <a:buSzPct val="150000"/>
                        <a:buBlip>
                          <a:blip r:embed="rId3"/>
                        </a:buBlip>
                      </a:pPr>
                      <a:r>
                        <a:rPr lang="en-US" sz="1000" b="0" dirty="0">
                          <a:cs typeface="Open Sans"/>
                        </a:rPr>
                        <a:t>Define the scope of the assessment.</a:t>
                      </a:r>
                    </a:p>
                    <a:p>
                      <a:pPr marL="228600" indent="-228600">
                        <a:spcAft>
                          <a:spcPts val="600"/>
                        </a:spcAft>
                        <a:buSzPct val="150000"/>
                        <a:buBlip>
                          <a:blip r:embed="rId3"/>
                        </a:buBlip>
                      </a:pPr>
                      <a:r>
                        <a:rPr lang="en-US" sz="1000" b="0" dirty="0">
                          <a:latin typeface="Arial" pitchFamily="34" charset="0"/>
                          <a:cs typeface="Arial" pitchFamily="34" charset="0"/>
                        </a:rPr>
                        <a:t>Identify the organizational risk tolerance.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Define frequency and impact.</a:t>
                      </a:r>
                    </a:p>
                    <a:p>
                      <a:pPr marL="228600" indent="-228600">
                        <a:spcAft>
                          <a:spcPts val="600"/>
                        </a:spcAft>
                        <a:buSzPct val="150000"/>
                        <a:buBlip>
                          <a:blip r:embed="rId3"/>
                        </a:buBlip>
                      </a:pPr>
                      <a:r>
                        <a:rPr lang="en-US" sz="1000" b="0" dirty="0">
                          <a:cs typeface="Open Sans"/>
                        </a:rPr>
                        <a:t>Identify STRIDE threats.</a:t>
                      </a:r>
                    </a:p>
                    <a:p>
                      <a:pPr marL="228600" indent="-228600">
                        <a:spcAft>
                          <a:spcPts val="600"/>
                        </a:spcAft>
                        <a:buSzPct val="150000"/>
                        <a:buBlip>
                          <a:blip r:embed="rId3"/>
                        </a:buBlip>
                      </a:pPr>
                      <a:r>
                        <a:rPr lang="en-US" sz="1000" b="0" dirty="0">
                          <a:cs typeface="Open Sans"/>
                        </a:rPr>
                        <a:t>Assign countermeasures</a:t>
                      </a:r>
                      <a:r>
                        <a:rPr lang="en-US" sz="1000" b="0" baseline="0" dirty="0">
                          <a:cs typeface="Open Sans"/>
                        </a:rPr>
                        <a:t> and review final results.</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Discuss</a:t>
                      </a:r>
                      <a:r>
                        <a:rPr lang="en-US" sz="1000" b="0" baseline="0" dirty="0">
                          <a:cs typeface="Open Sans"/>
                        </a:rPr>
                        <a:t> potential risk action options.</a:t>
                      </a:r>
                    </a:p>
                    <a:p>
                      <a:pPr marL="228600" indent="-228600">
                        <a:spcAft>
                          <a:spcPts val="600"/>
                        </a:spcAft>
                        <a:buSzPct val="150000"/>
                        <a:buBlip>
                          <a:blip r:embed="rId3"/>
                        </a:buBlip>
                      </a:pPr>
                      <a:r>
                        <a:rPr lang="en-US" sz="1000" b="0" baseline="0" dirty="0">
                          <a:latin typeface="Arial" pitchFamily="34" charset="0"/>
                          <a:cs typeface="Arial" pitchFamily="34" charset="0"/>
                        </a:rPr>
                        <a:t>Perform “what if” analysis with mitigations.</a:t>
                      </a:r>
                    </a:p>
                    <a:p>
                      <a:pPr marL="228600" indent="-228600">
                        <a:spcAft>
                          <a:spcPts val="600"/>
                        </a:spcAft>
                        <a:buSzPct val="150000"/>
                        <a:buBlip>
                          <a:blip r:embed="rId3"/>
                        </a:buBlip>
                      </a:pPr>
                      <a:r>
                        <a:rPr lang="en-US" sz="1000" b="0" baseline="0" dirty="0">
                          <a:latin typeface="Arial" pitchFamily="34" charset="0"/>
                          <a:cs typeface="Arial" pitchFamily="34" charset="0"/>
                        </a:rPr>
                        <a:t>Connect to the risk management program.</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1"/>
                  </a:ext>
                </a:extLst>
              </a:tr>
              <a:tr h="90000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CA" sz="1000" dirty="0"/>
                        <a:t>Define the Scope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pPr marL="0" indent="0">
                        <a:buFont typeface="Arial" panose="020B0604020202020204" pitchFamily="34" charset="0"/>
                        <a:buNone/>
                      </a:pPr>
                      <a:r>
                        <a:rPr lang="en-CA" sz="1000" dirty="0"/>
                        <a:t>Conduct the Risk Assessment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pPr marL="0" indent="0">
                        <a:buFont typeface="Arial" panose="020B0604020202020204" pitchFamily="34" charset="0"/>
                        <a:buNone/>
                      </a:pPr>
                      <a:r>
                        <a:rPr lang="en-CA" sz="1000" dirty="0"/>
                        <a:t>Communicate and Manage Results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Defined scope of</a:t>
                      </a:r>
                      <a:r>
                        <a:rPr lang="en-CA" sz="1000" baseline="0" dirty="0"/>
                        <a:t> the risk assessment including data and assets.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a:t>Final risk assessment results, including highest identified threats and comparison to risk tolerance.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Outcome:</a:t>
                      </a:r>
                    </a:p>
                    <a:p>
                      <a:pPr marL="171450" indent="-171450">
                        <a:buFont typeface="Arial" panose="020B0604020202020204" pitchFamily="34" charset="0"/>
                        <a:buChar char="•"/>
                      </a:pPr>
                      <a:r>
                        <a:rPr lang="en-CA" sz="1000" dirty="0"/>
                        <a:t>Understanding of how risk</a:t>
                      </a:r>
                      <a:r>
                        <a:rPr lang="en-CA" sz="1000" baseline="0" dirty="0"/>
                        <a:t> assessments connect to risk management best practices.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45917" y="3748906"/>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6624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57174" y="5008331"/>
            <a:ext cx="752006" cy="483279"/>
          </a:xfrm>
          <a:prstGeom prst="rect">
            <a:avLst/>
          </a:prstGeom>
          <a:effectLst/>
        </p:spPr>
      </p:pic>
      <p:sp>
        <p:nvSpPr>
          <p:cNvPr id="15" name="Chevron 14"/>
          <p:cNvSpPr/>
          <p:nvPr/>
        </p:nvSpPr>
        <p:spPr>
          <a:xfrm>
            <a:off x="1301688" y="1150786"/>
            <a:ext cx="2257942"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Define the Scope</a:t>
            </a:r>
          </a:p>
        </p:txBody>
      </p:sp>
      <p:sp>
        <p:nvSpPr>
          <p:cNvPr id="16" name="Chevron 15"/>
          <p:cNvSpPr/>
          <p:nvPr/>
        </p:nvSpPr>
        <p:spPr>
          <a:xfrm>
            <a:off x="3396343" y="1150785"/>
            <a:ext cx="2786743"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Conduct the Risk Assessment</a:t>
            </a:r>
          </a:p>
        </p:txBody>
      </p:sp>
      <p:sp>
        <p:nvSpPr>
          <p:cNvPr id="17" name="Chevron 16"/>
          <p:cNvSpPr/>
          <p:nvPr/>
        </p:nvSpPr>
        <p:spPr>
          <a:xfrm>
            <a:off x="6041571" y="1150785"/>
            <a:ext cx="286243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3. Communicate and Manage Results</a:t>
            </a:r>
          </a:p>
        </p:txBody>
      </p:sp>
      <p:sp>
        <p:nvSpPr>
          <p:cNvPr id="4" name="Title 3"/>
          <p:cNvSpPr>
            <a:spLocks noGrp="1"/>
          </p:cNvSpPr>
          <p:nvPr>
            <p:ph type="title"/>
          </p:nvPr>
        </p:nvSpPr>
        <p:spPr/>
        <p:txBody>
          <a:bodyPr/>
          <a:lstStyle/>
          <a:p>
            <a:r>
              <a:rPr lang="en-US" dirty="0"/>
              <a:t>Develop and Conduct Threat and Risk Assessments – project overview</a:t>
            </a:r>
            <a:endParaRPr lang="en-CA" dirty="0"/>
          </a:p>
        </p:txBody>
      </p:sp>
    </p:spTree>
    <p:extLst>
      <p:ext uri="{BB962C8B-B14F-4D97-AF65-F5344CB8AC3E}">
        <p14:creationId xmlns:p14="http://schemas.microsoft.com/office/powerpoint/2010/main" val="2371893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overview </a:t>
            </a:r>
            <a:endParaRPr lang="en-CA"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852703599"/>
              </p:ext>
            </p:extLst>
          </p:nvPr>
        </p:nvGraphicFramePr>
        <p:xfrm>
          <a:off x="273540" y="1489853"/>
          <a:ext cx="8587392" cy="5002476"/>
        </p:xfrm>
        <a:graphic>
          <a:graphicData uri="http://schemas.openxmlformats.org/drawingml/2006/table">
            <a:tbl>
              <a:tblPr firstRow="1" bandRow="1">
                <a:tableStyleId>{5C22544A-7EE6-4342-B048-85BDC9FD1C3A}</a:tableStyleId>
              </a:tblPr>
              <a:tblGrid>
                <a:gridCol w="400828">
                  <a:extLst>
                    <a:ext uri="{9D8B030D-6E8A-4147-A177-3AD203B41FA5}">
                      <a16:colId xmlns="" xmlns:a16="http://schemas.microsoft.com/office/drawing/2014/main" val="20000"/>
                    </a:ext>
                  </a:extLst>
                </a:gridCol>
                <a:gridCol w="2046641">
                  <a:extLst>
                    <a:ext uri="{9D8B030D-6E8A-4147-A177-3AD203B41FA5}">
                      <a16:colId xmlns="" xmlns:a16="http://schemas.microsoft.com/office/drawing/2014/main" val="20001"/>
                    </a:ext>
                  </a:extLst>
                </a:gridCol>
                <a:gridCol w="2046641">
                  <a:extLst>
                    <a:ext uri="{9D8B030D-6E8A-4147-A177-3AD203B41FA5}">
                      <a16:colId xmlns="" xmlns:a16="http://schemas.microsoft.com/office/drawing/2014/main" val="20002"/>
                    </a:ext>
                  </a:extLst>
                </a:gridCol>
                <a:gridCol w="2046641">
                  <a:extLst>
                    <a:ext uri="{9D8B030D-6E8A-4147-A177-3AD203B41FA5}">
                      <a16:colId xmlns="" xmlns:a16="http://schemas.microsoft.com/office/drawing/2014/main" val="20003"/>
                    </a:ext>
                  </a:extLst>
                </a:gridCol>
                <a:gridCol w="2046641">
                  <a:extLst>
                    <a:ext uri="{9D8B030D-6E8A-4147-A177-3AD203B41FA5}">
                      <a16:colId xmlns="" xmlns:a16="http://schemas.microsoft.com/office/drawing/2014/main" val="20004"/>
                    </a:ext>
                  </a:extLst>
                </a:gridCol>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 xmlns:a16="http://schemas.microsoft.com/office/drawing/2014/main" val="10000"/>
                  </a:ext>
                </a:extLst>
              </a:tr>
              <a:tr h="2426569">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Define the scope</a:t>
                      </a:r>
                    </a:p>
                    <a:p>
                      <a:pPr marL="216000" indent="-457200">
                        <a:spcAft>
                          <a:spcPts val="0"/>
                        </a:spcAft>
                      </a:pPr>
                      <a:r>
                        <a:rPr lang="en-CA" sz="1000" b="1" dirty="0">
                          <a:solidFill>
                            <a:schemeClr val="tx1"/>
                          </a:solidFill>
                        </a:rPr>
                        <a:t>1.1 </a:t>
                      </a:r>
                      <a:r>
                        <a:rPr lang="en-CA" sz="1000" b="0" dirty="0">
                          <a:solidFill>
                            <a:schemeClr val="tx1"/>
                          </a:solidFill>
                        </a:rPr>
                        <a:t>Determine when to initiate</a:t>
                      </a:r>
                      <a:r>
                        <a:rPr lang="en-CA" sz="1000" b="0" baseline="0" dirty="0">
                          <a:solidFill>
                            <a:schemeClr val="tx1"/>
                          </a:solidFill>
                        </a:rPr>
                        <a:t> a risk assessment.</a:t>
                      </a:r>
                      <a:endParaRPr lang="en-CA" sz="1000" b="0" dirty="0">
                        <a:solidFill>
                          <a:schemeClr val="tx1"/>
                        </a:solidFill>
                      </a:endParaRPr>
                    </a:p>
                    <a:p>
                      <a:pPr marL="216000" indent="-457200">
                        <a:spcAft>
                          <a:spcPts val="0"/>
                        </a:spcAft>
                      </a:pPr>
                      <a:r>
                        <a:rPr lang="en-CA" sz="1000" b="1" dirty="0">
                          <a:solidFill>
                            <a:schemeClr val="tx1"/>
                          </a:solidFill>
                        </a:rPr>
                        <a:t>1.2 </a:t>
                      </a:r>
                      <a:r>
                        <a:rPr lang="en-CA" sz="1000" b="0" dirty="0">
                          <a:solidFill>
                            <a:schemeClr val="tx1"/>
                          </a:solidFill>
                        </a:rPr>
                        <a:t>Review appropriate data classification scheme.</a:t>
                      </a:r>
                    </a:p>
                    <a:p>
                      <a:pPr marL="216000" indent="-457200">
                        <a:spcAft>
                          <a:spcPts val="0"/>
                        </a:spcAft>
                      </a:pPr>
                      <a:r>
                        <a:rPr lang="en-CA" sz="1000" b="1" dirty="0">
                          <a:solidFill>
                            <a:schemeClr val="tx1"/>
                          </a:solidFill>
                        </a:rPr>
                        <a:t>1.3 </a:t>
                      </a:r>
                      <a:r>
                        <a:rPr lang="en-CA" sz="1000" b="0" dirty="0">
                          <a:solidFill>
                            <a:schemeClr val="tx1"/>
                          </a:solidFill>
                        </a:rPr>
                        <a:t>Identify system elements and perform data</a:t>
                      </a:r>
                      <a:r>
                        <a:rPr lang="en-CA" sz="1000" b="0" baseline="0" dirty="0">
                          <a:solidFill>
                            <a:schemeClr val="tx1"/>
                          </a:solidFill>
                        </a:rPr>
                        <a:t> discovery.</a:t>
                      </a:r>
                      <a:endParaRPr lang="en-CA" sz="1000" b="0" dirty="0">
                        <a:solidFill>
                          <a:schemeClr val="tx1"/>
                        </a:solidFill>
                      </a:endParaRPr>
                    </a:p>
                    <a:p>
                      <a:pPr marL="216000" indent="-457200">
                        <a:spcAft>
                          <a:spcPts val="0"/>
                        </a:spcAft>
                      </a:pPr>
                      <a:r>
                        <a:rPr lang="en-CA" sz="1000" b="1" dirty="0">
                          <a:solidFill>
                            <a:schemeClr val="tx1"/>
                          </a:solidFill>
                        </a:rPr>
                        <a:t>1.4 </a:t>
                      </a:r>
                      <a:r>
                        <a:rPr lang="en-CA" sz="1000" b="0" dirty="0">
                          <a:solidFill>
                            <a:schemeClr val="tx1"/>
                          </a:solidFill>
                        </a:rPr>
                        <a:t>Map data types to the elements.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Define the organizational risk tolerance</a:t>
                      </a:r>
                      <a:endParaRPr lang="en-CA" sz="1000" b="1" baseline="0" dirty="0">
                        <a:solidFill>
                          <a:schemeClr val="tx1"/>
                        </a:solidFill>
                      </a:endParaRPr>
                    </a:p>
                    <a:p>
                      <a:pPr>
                        <a:spcBef>
                          <a:spcPts val="0"/>
                        </a:spcBef>
                        <a:spcAft>
                          <a:spcPts val="0"/>
                        </a:spcAft>
                      </a:pPr>
                      <a:r>
                        <a:rPr lang="en-CA" sz="1000" b="1" dirty="0">
                          <a:solidFill>
                            <a:schemeClr val="tx1"/>
                          </a:solidFill>
                        </a:rPr>
                        <a:t>2.1 </a:t>
                      </a:r>
                      <a:r>
                        <a:rPr lang="en-CA" sz="1000" b="0" dirty="0">
                          <a:solidFill>
                            <a:schemeClr val="tx1"/>
                          </a:solidFill>
                        </a:rPr>
                        <a:t>Define the security executive function RACI chart.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a:ln>
                            <a:noFill/>
                          </a:ln>
                          <a:solidFill>
                            <a:schemeClr val="tx1"/>
                          </a:solidFill>
                          <a:effectLst/>
                          <a:uLnTx/>
                          <a:uFillTx/>
                          <a:latin typeface="+mn-lt"/>
                          <a:ea typeface="+mn-ea"/>
                          <a:cs typeface="+mn-cs"/>
                        </a:rPr>
                        <a:t>2.2 </a:t>
                      </a:r>
                      <a:r>
                        <a:rPr kumimoji="0" lang="en-CA" sz="1000" b="0" i="0" u="none" strike="noStrike" kern="1200" cap="none" spc="0" normalizeH="0" baseline="0" dirty="0">
                          <a:ln>
                            <a:noFill/>
                          </a:ln>
                          <a:solidFill>
                            <a:schemeClr val="tx1"/>
                          </a:solidFill>
                          <a:effectLst/>
                          <a:uLnTx/>
                          <a:uFillTx/>
                          <a:latin typeface="+mn-lt"/>
                          <a:ea typeface="+mn-ea"/>
                          <a:cs typeface="+mn-cs"/>
                        </a:rPr>
                        <a:t>Assess your organizational risk culture.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a:ln>
                            <a:noFill/>
                          </a:ln>
                          <a:solidFill>
                            <a:schemeClr val="tx1"/>
                          </a:solidFill>
                          <a:effectLst/>
                          <a:uLnTx/>
                          <a:uFillTx/>
                          <a:latin typeface="+mn-lt"/>
                          <a:ea typeface="+mn-ea"/>
                          <a:cs typeface="+mn-cs"/>
                        </a:rPr>
                        <a:t>2.3 </a:t>
                      </a:r>
                      <a:r>
                        <a:rPr kumimoji="0" lang="en-CA" sz="1000" b="0" i="0" u="none" strike="noStrike" kern="1200" cap="none" spc="0" normalizeH="0" baseline="0" dirty="0">
                          <a:ln>
                            <a:noFill/>
                          </a:ln>
                          <a:solidFill>
                            <a:schemeClr val="tx1"/>
                          </a:solidFill>
                          <a:effectLst/>
                          <a:uLnTx/>
                          <a:uFillTx/>
                          <a:latin typeface="+mn-lt"/>
                          <a:ea typeface="+mn-ea"/>
                          <a:cs typeface="+mn-cs"/>
                        </a:rPr>
                        <a:t>Perform a cursory assessment of management risk culture.</a:t>
                      </a:r>
                      <a:endParaRPr kumimoji="0" lang="en-CA" sz="1000" b="0" i="0" u="none" strike="noStrike" kern="1200" cap="none" spc="0" normalizeH="0" baseline="0" noProof="0" dirty="0">
                        <a:ln>
                          <a:noFill/>
                        </a:ln>
                        <a:solidFill>
                          <a:schemeClr val="tx1"/>
                        </a:solidFill>
                        <a:effectLst/>
                        <a:uLnTx/>
                        <a:uFillTx/>
                        <a:latin typeface="+mn-lt"/>
                      </a:endParaRPr>
                    </a:p>
                    <a:p>
                      <a:pPr>
                        <a:spcBef>
                          <a:spcPts val="0"/>
                        </a:spcBef>
                        <a:spcAft>
                          <a:spcPts val="0"/>
                        </a:spcAft>
                      </a:pPr>
                      <a:r>
                        <a:rPr lang="en-CA" sz="1000" b="1" baseline="0" dirty="0">
                          <a:solidFill>
                            <a:schemeClr val="tx1"/>
                          </a:solidFill>
                        </a:rPr>
                        <a:t>2.4</a:t>
                      </a:r>
                      <a:r>
                        <a:rPr lang="en-CA" sz="1000" baseline="0" dirty="0">
                          <a:solidFill>
                            <a:schemeClr val="tx1"/>
                          </a:solidFill>
                        </a:rPr>
                        <a:t> </a:t>
                      </a:r>
                      <a:r>
                        <a:rPr lang="en-CA" sz="1000" b="0" dirty="0">
                          <a:solidFill>
                            <a:schemeClr val="tx1"/>
                          </a:solidFill>
                        </a:rPr>
                        <a:t>Define frequency or impact thresholds outside of individual risk tolerance level.</a:t>
                      </a:r>
                      <a:endParaRPr lang="en-CA" sz="1000" b="1" dirty="0">
                        <a:solidFill>
                          <a:schemeClr val="tx1"/>
                        </a:solidFill>
                      </a:endParaRPr>
                    </a:p>
                    <a:p>
                      <a:pPr>
                        <a:spcBef>
                          <a:spcPts val="0"/>
                        </a:spcBef>
                        <a:spcAft>
                          <a:spcPts val="0"/>
                        </a:spcAft>
                      </a:pPr>
                      <a:r>
                        <a:rPr lang="en-CA" sz="1000" b="1" dirty="0">
                          <a:solidFill>
                            <a:schemeClr val="tx1"/>
                          </a:solidFill>
                        </a:rPr>
                        <a:t>2.5</a:t>
                      </a:r>
                      <a:r>
                        <a:rPr lang="en-CA" sz="1000" dirty="0">
                          <a:solidFill>
                            <a:schemeClr val="tx1"/>
                          </a:solidFill>
                        </a:rPr>
                        <a:t> </a:t>
                      </a:r>
                      <a:r>
                        <a:rPr lang="en-CA" sz="1000" b="0" dirty="0">
                          <a:solidFill>
                            <a:schemeClr val="tx1"/>
                          </a:solidFill>
                        </a:rPr>
                        <a:t>Evaluate risk scenarios to determine your individual risk tolerance level.</a:t>
                      </a:r>
                    </a:p>
                    <a:p>
                      <a:pPr>
                        <a:spcBef>
                          <a:spcPts val="0"/>
                        </a:spcBef>
                        <a:spcAft>
                          <a:spcPts val="0"/>
                        </a:spcAft>
                      </a:pPr>
                      <a:r>
                        <a:rPr lang="en-CA" sz="1000" b="1" dirty="0">
                          <a:solidFill>
                            <a:schemeClr val="tx1"/>
                          </a:solidFill>
                        </a:rPr>
                        <a:t>2.6</a:t>
                      </a:r>
                      <a:r>
                        <a:rPr lang="en-CA" sz="1000" b="0" dirty="0">
                          <a:solidFill>
                            <a:schemeClr val="tx1"/>
                          </a:solidFill>
                        </a:rPr>
                        <a:t> Finalize the individual risk tolerance level.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Conduct the </a:t>
                      </a:r>
                      <a:r>
                        <a:rPr lang="en-CA" sz="1000" b="1" dirty="0" smtClean="0">
                          <a:solidFill>
                            <a:schemeClr val="tx1"/>
                          </a:solidFill>
                        </a:rPr>
                        <a:t>risk assessment</a:t>
                      </a:r>
                      <a:endParaRPr lang="en-CA" sz="1000" b="1" dirty="0">
                        <a:solidFill>
                          <a:schemeClr val="tx1"/>
                        </a:solidFill>
                      </a:endParaRPr>
                    </a:p>
                    <a:p>
                      <a:pPr marL="216000" indent="-457200">
                        <a:spcAft>
                          <a:spcPts val="0"/>
                        </a:spcAft>
                      </a:pPr>
                      <a:r>
                        <a:rPr lang="en-CA" sz="1000" b="1" dirty="0">
                          <a:solidFill>
                            <a:schemeClr val="tx1"/>
                          </a:solidFill>
                        </a:rPr>
                        <a:t>3.1 </a:t>
                      </a:r>
                      <a:r>
                        <a:rPr lang="en-CA" sz="1000" b="0" dirty="0">
                          <a:solidFill>
                            <a:schemeClr val="tx1"/>
                          </a:solidFill>
                        </a:rPr>
                        <a:t>Define frequency and impact. </a:t>
                      </a:r>
                    </a:p>
                    <a:p>
                      <a:pPr marL="216000" indent="-457200">
                        <a:spcAft>
                          <a:spcPts val="0"/>
                        </a:spcAft>
                      </a:pPr>
                      <a:r>
                        <a:rPr lang="en-CA" sz="1000" b="1" dirty="0">
                          <a:solidFill>
                            <a:schemeClr val="tx1"/>
                          </a:solidFill>
                        </a:rPr>
                        <a:t>3.2 </a:t>
                      </a:r>
                      <a:r>
                        <a:rPr lang="en-CA" sz="1000" b="0" dirty="0">
                          <a:solidFill>
                            <a:schemeClr val="tx1"/>
                          </a:solidFill>
                        </a:rPr>
                        <a:t>Identify STRIDE threats and assign rankings.</a:t>
                      </a:r>
                    </a:p>
                    <a:p>
                      <a:pPr marL="216000" indent="-457200">
                        <a:spcAft>
                          <a:spcPts val="0"/>
                        </a:spcAft>
                      </a:pPr>
                      <a:r>
                        <a:rPr lang="en-CA" sz="1000" b="1" dirty="0">
                          <a:solidFill>
                            <a:schemeClr val="tx1"/>
                          </a:solidFill>
                        </a:rPr>
                        <a:t>3.3</a:t>
                      </a:r>
                      <a:r>
                        <a:rPr lang="en-CA" sz="1000" b="0" dirty="0">
                          <a:solidFill>
                            <a:schemeClr val="tx1"/>
                          </a:solidFill>
                        </a:rPr>
                        <a:t> Determine</a:t>
                      </a:r>
                      <a:r>
                        <a:rPr lang="en-CA" sz="1000" b="0" baseline="0" dirty="0">
                          <a:solidFill>
                            <a:schemeClr val="tx1"/>
                          </a:solidFill>
                        </a:rPr>
                        <a:t> risk actions taking place and assign countermeasures</a:t>
                      </a:r>
                      <a:r>
                        <a:rPr lang="en-CA" sz="1000" b="0" dirty="0">
                          <a:solidFill>
                            <a:schemeClr val="tx1"/>
                          </a:solidFill>
                        </a:rPr>
                        <a:t>.</a:t>
                      </a:r>
                    </a:p>
                    <a:p>
                      <a:pPr marL="216000" indent="-457200">
                        <a:spcAft>
                          <a:spcPts val="0"/>
                        </a:spcAft>
                      </a:pPr>
                      <a:r>
                        <a:rPr lang="en-CA" sz="1000" b="1" dirty="0">
                          <a:solidFill>
                            <a:schemeClr val="tx1"/>
                          </a:solidFill>
                        </a:rPr>
                        <a:t>3.4</a:t>
                      </a:r>
                      <a:r>
                        <a:rPr lang="en-CA" sz="1000" b="0" dirty="0">
                          <a:solidFill>
                            <a:schemeClr val="tx1"/>
                          </a:solidFill>
                        </a:rPr>
                        <a:t> Calculate mitigated risk severity based on actions.</a:t>
                      </a:r>
                    </a:p>
                    <a:p>
                      <a:pPr marL="216000" indent="-457200">
                        <a:spcAft>
                          <a:spcPts val="0"/>
                        </a:spcAft>
                      </a:pPr>
                      <a:r>
                        <a:rPr lang="en-CA" sz="1000" b="1" dirty="0">
                          <a:solidFill>
                            <a:schemeClr val="tx1"/>
                          </a:solidFill>
                        </a:rPr>
                        <a:t>3.5</a:t>
                      </a:r>
                      <a:r>
                        <a:rPr lang="en-CA" sz="1000" b="0" baseline="0" dirty="0">
                          <a:solidFill>
                            <a:schemeClr val="tx1"/>
                          </a:solidFill>
                        </a:rPr>
                        <a:t> Review results of the risk assessment.</a:t>
                      </a: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Manage </a:t>
                      </a:r>
                      <a:r>
                        <a:rPr lang="en-CA" sz="1000" b="1" dirty="0" smtClean="0">
                          <a:solidFill>
                            <a:schemeClr val="tx1"/>
                          </a:solidFill>
                        </a:rPr>
                        <a:t>results</a:t>
                      </a:r>
                      <a:endParaRPr lang="en-CA" sz="1000" b="1" dirty="0">
                        <a:solidFill>
                          <a:schemeClr val="tx1"/>
                        </a:solidFill>
                      </a:endParaRPr>
                    </a:p>
                    <a:p>
                      <a:pPr marL="216000" indent="-457200">
                        <a:spcAft>
                          <a:spcPts val="0"/>
                        </a:spcAft>
                      </a:pPr>
                      <a:r>
                        <a:rPr lang="en-CA" sz="1000" b="1" dirty="0">
                          <a:solidFill>
                            <a:schemeClr val="tx1"/>
                          </a:solidFill>
                        </a:rPr>
                        <a:t>4.1 </a:t>
                      </a:r>
                      <a:r>
                        <a:rPr lang="en-CA" sz="1000" b="0" dirty="0">
                          <a:solidFill>
                            <a:schemeClr val="tx1"/>
                          </a:solidFill>
                        </a:rPr>
                        <a:t>Determine</a:t>
                      </a:r>
                      <a:r>
                        <a:rPr lang="en-CA" sz="1000" b="0" baseline="0" dirty="0">
                          <a:solidFill>
                            <a:schemeClr val="tx1"/>
                          </a:solidFill>
                        </a:rPr>
                        <a:t> decision to make based on results. This includes:</a:t>
                      </a:r>
                    </a:p>
                    <a:p>
                      <a:pPr marL="215900" indent="-122238">
                        <a:spcAft>
                          <a:spcPts val="0"/>
                        </a:spcAft>
                        <a:buFont typeface="Arial" panose="020B0604020202020204" pitchFamily="34" charset="0"/>
                        <a:buChar char="•"/>
                      </a:pPr>
                      <a:r>
                        <a:rPr lang="en-CA" sz="1000" b="0" baseline="0" dirty="0">
                          <a:solidFill>
                            <a:schemeClr val="tx1"/>
                          </a:solidFill>
                        </a:rPr>
                        <a:t>Proceed with the project.</a:t>
                      </a:r>
                    </a:p>
                    <a:p>
                      <a:pPr marL="215900" indent="-122238">
                        <a:spcAft>
                          <a:spcPts val="0"/>
                        </a:spcAft>
                        <a:buFont typeface="Arial" panose="020B0604020202020204" pitchFamily="34" charset="0"/>
                        <a:buChar char="•"/>
                      </a:pPr>
                      <a:r>
                        <a:rPr lang="en-CA" sz="1000" b="0" baseline="0" dirty="0">
                          <a:solidFill>
                            <a:schemeClr val="tx1"/>
                          </a:solidFill>
                        </a:rPr>
                        <a:t>Mitigate against threats.</a:t>
                      </a:r>
                    </a:p>
                    <a:p>
                      <a:pPr marL="215900" indent="-122238">
                        <a:spcAft>
                          <a:spcPts val="0"/>
                        </a:spcAft>
                        <a:buFont typeface="Arial" panose="020B0604020202020204" pitchFamily="34" charset="0"/>
                        <a:buChar char="•"/>
                      </a:pPr>
                      <a:r>
                        <a:rPr lang="en-CA" sz="1000" b="0" baseline="0" dirty="0">
                          <a:solidFill>
                            <a:schemeClr val="tx1"/>
                          </a:solidFill>
                        </a:rPr>
                        <a:t>Look for opportunities to transfer the risk.</a:t>
                      </a:r>
                    </a:p>
                    <a:p>
                      <a:pPr marL="215900" indent="-122238">
                        <a:spcAft>
                          <a:spcPts val="0"/>
                        </a:spcAft>
                        <a:buFont typeface="Arial" panose="020B0604020202020204" pitchFamily="34" charset="0"/>
                        <a:buChar char="•"/>
                      </a:pPr>
                      <a:r>
                        <a:rPr lang="en-CA" sz="1000" b="0" baseline="0" dirty="0">
                          <a:solidFill>
                            <a:schemeClr val="tx1"/>
                          </a:solidFill>
                        </a:rPr>
                        <a:t>Terminate the project, if necessary.</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ea typeface="+mn-ea"/>
                          <a:cs typeface="+mn-cs"/>
                        </a:rPr>
                        <a:t>4.2</a:t>
                      </a:r>
                      <a:r>
                        <a:rPr kumimoji="0" lang="en-CA" sz="1000" b="0" i="0" u="none" strike="noStrike" kern="1200" cap="none" spc="0" normalizeH="0" baseline="0" noProof="0" dirty="0">
                          <a:ln>
                            <a:noFill/>
                          </a:ln>
                          <a:solidFill>
                            <a:srgbClr val="333333"/>
                          </a:solidFill>
                          <a:effectLst/>
                          <a:uLnTx/>
                          <a:uFillTx/>
                          <a:latin typeface="+mn-lt"/>
                          <a:ea typeface="+mn-ea"/>
                          <a:cs typeface="+mn-cs"/>
                        </a:rPr>
                        <a:t> Enter results into risk register.</a:t>
                      </a:r>
                      <a:endParaRPr kumimoji="0" lang="en-CA" sz="1000" b="1" i="0" u="none" strike="noStrike" kern="1200" cap="none" spc="0" normalizeH="0" baseline="0" noProof="0" dirty="0">
                        <a:ln>
                          <a:noFill/>
                        </a:ln>
                        <a:solidFill>
                          <a:srgbClr val="333333"/>
                        </a:solidFill>
                        <a:effectLst/>
                        <a:uLnTx/>
                        <a:uFillTx/>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 xmlns:a16="http://schemas.microsoft.com/office/drawing/2014/main" val="10001"/>
                  </a:ext>
                </a:extLst>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Established criteria for conducting risk assessments.</a:t>
                      </a:r>
                    </a:p>
                    <a:p>
                      <a:pPr marL="228600" indent="-228600">
                        <a:spcAft>
                          <a:spcPts val="0"/>
                        </a:spcAft>
                        <a:buClrTx/>
                        <a:buFont typeface="+mj-lt"/>
                        <a:buAutoNum type="arabicPeriod"/>
                      </a:pPr>
                      <a:r>
                        <a:rPr lang="en-CA" sz="1000" b="0" i="0" baseline="0" dirty="0">
                          <a:solidFill>
                            <a:schemeClr val="tx1"/>
                          </a:solidFill>
                        </a:rPr>
                        <a:t>Clear scope of system elements and data within the assessment.</a:t>
                      </a:r>
                    </a:p>
                    <a:p>
                      <a:pPr marL="228600" indent="-228600">
                        <a:spcAft>
                          <a:spcPts val="0"/>
                        </a:spcAft>
                        <a:buClrTx/>
                        <a:buFont typeface="+mj-lt"/>
                        <a:buAutoNum type="arabicPeriod"/>
                      </a:pPr>
                      <a:r>
                        <a:rPr lang="en-CA" sz="1000" b="0" i="0" baseline="0" dirty="0" smtClean="0">
                          <a:solidFill>
                            <a:schemeClr val="tx1"/>
                          </a:solidFill>
                        </a:rPr>
                        <a:t>Mapped </a:t>
                      </a:r>
                      <a:r>
                        <a:rPr lang="en-CA" sz="1000" b="0" i="0" baseline="0" dirty="0">
                          <a:solidFill>
                            <a:schemeClr val="tx1"/>
                          </a:solidFill>
                        </a:rPr>
                        <a:t>data to the different element types.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Defined individual risk tolerance level for all IT projects and initiatives.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Clear frequency and impact definitions.</a:t>
                      </a:r>
                    </a:p>
                    <a:p>
                      <a:pPr marL="144000" indent="-144000">
                        <a:spcAft>
                          <a:spcPts val="0"/>
                        </a:spcAft>
                        <a:buClrTx/>
                        <a:buFont typeface="+mj-lt"/>
                        <a:buAutoNum type="arabicPeriod"/>
                      </a:pPr>
                      <a:r>
                        <a:rPr lang="en-CA" sz="1000" b="0" baseline="0" dirty="0">
                          <a:solidFill>
                            <a:schemeClr val="tx1"/>
                          </a:solidFill>
                        </a:rPr>
                        <a:t>Identification of STRIDE threats that apply and existing controls in place to mitigate against threats.</a:t>
                      </a:r>
                    </a:p>
                    <a:p>
                      <a:pPr marL="144000" indent="-144000">
                        <a:spcAft>
                          <a:spcPts val="0"/>
                        </a:spcAft>
                        <a:buClrTx/>
                        <a:buFont typeface="+mj-lt"/>
                        <a:buAutoNum type="arabicPeriod"/>
                      </a:pPr>
                      <a:r>
                        <a:rPr lang="en-CA" sz="1000" b="0" baseline="0" dirty="0">
                          <a:solidFill>
                            <a:schemeClr val="tx1"/>
                          </a:solidFill>
                        </a:rPr>
                        <a:t>Results of the threat and risk assessment.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Risk-based decision, based on the assessment.</a:t>
                      </a:r>
                    </a:p>
                    <a:p>
                      <a:pPr marL="144000" indent="-144000">
                        <a:spcAft>
                          <a:spcPts val="0"/>
                        </a:spcAft>
                        <a:buClrTx/>
                        <a:buFont typeface="+mj-lt"/>
                        <a:buAutoNum type="arabicPeriod"/>
                      </a:pPr>
                      <a:r>
                        <a:rPr lang="en-CA" sz="1000" b="0" baseline="0" dirty="0">
                          <a:solidFill>
                            <a:schemeClr val="tx1"/>
                          </a:solidFill>
                        </a:rPr>
                        <a:t>Entering results as part of the risk register.</a:t>
                      </a:r>
                    </a:p>
                    <a:p>
                      <a:pPr marL="144000" indent="-144000">
                        <a:spcAft>
                          <a:spcPts val="0"/>
                        </a:spcAft>
                        <a:buClrTx/>
                        <a:buFont typeface="+mj-lt"/>
                        <a:buAutoNum type="arabicPeriod"/>
                      </a:pPr>
                      <a:endParaRPr lang="en-CA" sz="1000" b="0" baseline="0" dirty="0">
                        <a:solidFill>
                          <a:schemeClr val="tx1"/>
                        </a:solidFill>
                      </a:endParaRPr>
                    </a:p>
                    <a:p>
                      <a:pPr marL="144000" indent="-144000">
                        <a:spcAft>
                          <a:spcPts val="0"/>
                        </a:spcAft>
                        <a:buClrTx/>
                        <a:buFont typeface="+mj-lt"/>
                        <a:buAutoNum type="arabicPeriod"/>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5291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015670"/>
            <a:ext cx="6589368" cy="2929007"/>
          </a:xfrm>
          <a:prstGeom prst="rect">
            <a:avLst/>
          </a:prstGeom>
        </p:spPr>
        <p:txBody>
          <a:bodyPr wrap="square" rtlCol="0">
            <a:spAutoFit/>
          </a:bodyPr>
          <a:lstStyle/>
          <a:p>
            <a:pPr>
              <a:spcAft>
                <a:spcPts val="500"/>
              </a:spcAft>
            </a:pPr>
            <a:r>
              <a:rPr lang="en-CA" sz="1600" i="1" dirty="0">
                <a:solidFill>
                  <a:schemeClr val="bg1"/>
                </a:solidFill>
                <a:latin typeface="+mj-lt"/>
              </a:rPr>
              <a:t>Any new project or initiative is judged for the risk it may possess to the organization. First, there is the evaluation of whether the project carries too much risk to move forward and, second, whether your current security controls are sufficient to handle those risks.</a:t>
            </a:r>
          </a:p>
          <a:p>
            <a:pPr>
              <a:spcAft>
                <a:spcPts val="500"/>
              </a:spcAft>
            </a:pPr>
            <a:r>
              <a:rPr lang="en-CA" sz="1600" i="1" dirty="0">
                <a:solidFill>
                  <a:schemeClr val="bg1"/>
                </a:solidFill>
                <a:latin typeface="+mj-lt"/>
              </a:rPr>
              <a:t>However, this is often done very informally. It can start as the ‘bad feeling’ you have about project that can show up in a meeting. But how can you validate this bad feeling to know whether it is justified?</a:t>
            </a:r>
          </a:p>
          <a:p>
            <a:pPr>
              <a:spcAft>
                <a:spcPts val="500"/>
              </a:spcAft>
            </a:pPr>
            <a:r>
              <a:rPr lang="en-CA" sz="1600" i="1" dirty="0">
                <a:solidFill>
                  <a:schemeClr val="bg1"/>
                </a:solidFill>
                <a:latin typeface="+mj-lt"/>
              </a:rPr>
              <a:t>This blueprint will help you assess the risk of any IT project or initiative in a quantifiable model. By completing this assessment once, you can use the </a:t>
            </a:r>
            <a:r>
              <a:rPr lang="en-CA" sz="1600" b="1" i="1" dirty="0">
                <a:solidFill>
                  <a:schemeClr val="bg1"/>
                </a:solidFill>
                <a:latin typeface="+mj-lt"/>
              </a:rPr>
              <a:t>same</a:t>
            </a:r>
            <a:r>
              <a:rPr lang="en-CA" sz="1600" i="1" dirty="0">
                <a:solidFill>
                  <a:schemeClr val="bg1"/>
                </a:solidFill>
                <a:latin typeface="+mj-lt"/>
              </a:rPr>
              <a:t> model to regularly assess and compare risk and make informed treatment decisions.</a:t>
            </a:r>
            <a:endParaRPr lang="en-CA" sz="1600" b="1" i="1" dirty="0">
              <a:solidFill>
                <a:schemeClr val="bg1"/>
              </a:solidFill>
              <a:latin typeface="+mj-lt"/>
            </a:endParaRPr>
          </a:p>
        </p:txBody>
      </p:sp>
      <p:sp>
        <p:nvSpPr>
          <p:cNvPr id="9" name="TextBox 8"/>
          <p:cNvSpPr txBox="1"/>
          <p:nvPr/>
        </p:nvSpPr>
        <p:spPr>
          <a:xfrm>
            <a:off x="3022600" y="5424862"/>
            <a:ext cx="4641359" cy="738664"/>
          </a:xfrm>
          <a:prstGeom prst="rect">
            <a:avLst/>
          </a:prstGeom>
        </p:spPr>
        <p:txBody>
          <a:bodyPr wrap="square" rtlCol="0">
            <a:spAutoFit/>
          </a:bodyPr>
          <a:lstStyle/>
          <a:p>
            <a:pPr algn="r"/>
            <a:r>
              <a:rPr lang="en-CA" sz="1400" b="1" dirty="0">
                <a:solidFill>
                  <a:schemeClr val="bg1"/>
                </a:solidFill>
              </a:rPr>
              <a:t>Filipe De Souza </a:t>
            </a:r>
          </a:p>
          <a:p>
            <a:pPr algn="r"/>
            <a:r>
              <a:rPr lang="en-CA" sz="1400" dirty="0">
                <a:solidFill>
                  <a:schemeClr val="bg1"/>
                </a:solidFill>
              </a:rPr>
              <a:t>Research Manager – Security, Risk &amp; Compliance </a:t>
            </a:r>
            <a:br>
              <a:rPr lang="en-CA" sz="1400" dirty="0">
                <a:solidFill>
                  <a:schemeClr val="bg1"/>
                </a:solidFill>
              </a:rPr>
            </a:br>
            <a:r>
              <a:rPr lang="en-CA" sz="1400" dirty="0">
                <a:solidFill>
                  <a:schemeClr val="bg1"/>
                </a:solidFill>
              </a:rPr>
              <a:t>Info-Tech Research Group</a:t>
            </a:r>
          </a:p>
        </p:txBody>
      </p:sp>
      <p:sp>
        <p:nvSpPr>
          <p:cNvPr id="10" name="TextBox 9"/>
          <p:cNvSpPr txBox="1"/>
          <p:nvPr/>
        </p:nvSpPr>
        <p:spPr>
          <a:xfrm>
            <a:off x="545852" y="1496991"/>
            <a:ext cx="6777815" cy="338554"/>
          </a:xfrm>
          <a:prstGeom prst="rect">
            <a:avLst/>
          </a:prstGeom>
        </p:spPr>
        <p:txBody>
          <a:bodyPr wrap="square" rtlCol="0">
            <a:spAutoFit/>
          </a:bodyPr>
          <a:lstStyle/>
          <a:p>
            <a:r>
              <a:rPr lang="en-CA" sz="1600" b="1" dirty="0">
                <a:solidFill>
                  <a:schemeClr val="bg1"/>
                </a:solidFill>
              </a:rPr>
              <a:t>How are you assessing the risk related to new or existing projects?</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545852" y="1855124"/>
            <a:ext cx="693419" cy="501622"/>
          </a:xfrm>
          <a:prstGeom prst="rect">
            <a:avLst/>
          </a:prstGeom>
        </p:spPr>
      </p:pic>
      <p:pic>
        <p:nvPicPr>
          <p:cNvPr id="15" name="Picture 109"/>
          <p:cNvPicPr>
            <a:picLocks noChangeAspect="1"/>
          </p:cNvPicPr>
          <p:nvPr/>
        </p:nvPicPr>
        <p:blipFill>
          <a:blip r:embed="rId3"/>
          <a:stretch>
            <a:fillRect/>
          </a:stretch>
        </p:blipFill>
        <p:spPr>
          <a:xfrm>
            <a:off x="7663959" y="4700941"/>
            <a:ext cx="674751" cy="615711"/>
          </a:xfrm>
          <a:prstGeom prst="rect">
            <a:avLst/>
          </a:prstGeom>
        </p:spPr>
      </p:pic>
    </p:spTree>
    <p:extLst>
      <p:ext uri="{BB962C8B-B14F-4D97-AF65-F5344CB8AC3E}">
        <p14:creationId xmlns:p14="http://schemas.microsoft.com/office/powerpoint/2010/main" val="227367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CISOs</a:t>
            </a:r>
          </a:p>
          <a:p>
            <a:r>
              <a:rPr lang="en-US" dirty="0"/>
              <a:t>Security Directors &amp; Managers</a:t>
            </a:r>
          </a:p>
          <a:p>
            <a:r>
              <a:rPr lang="en-US" dirty="0"/>
              <a:t>IT Risk Managers</a:t>
            </a:r>
          </a:p>
          <a:p>
            <a:r>
              <a:rPr lang="en-US" dirty="0"/>
              <a:t>CIOs</a:t>
            </a:r>
          </a:p>
        </p:txBody>
      </p:sp>
      <p:sp>
        <p:nvSpPr>
          <p:cNvPr id="14" name="Text Placeholder 13"/>
          <p:cNvSpPr>
            <a:spLocks noGrp="1"/>
          </p:cNvSpPr>
          <p:nvPr>
            <p:ph type="body" sz="quarter" idx="26"/>
          </p:nvPr>
        </p:nvSpPr>
        <p:spPr/>
        <p:txBody>
          <a:bodyPr/>
          <a:lstStyle/>
          <a:p>
            <a:r>
              <a:rPr lang="en-US" dirty="0"/>
              <a:t>Conduct a threat and risk assessment for any new or existing IT project or initiative.</a:t>
            </a:r>
          </a:p>
          <a:p>
            <a:r>
              <a:rPr lang="en-US" dirty="0"/>
              <a:t>Determine how a particular project compares in light of the organizational risk tolerance.</a:t>
            </a:r>
          </a:p>
          <a:p>
            <a:r>
              <a:rPr lang="en-US" dirty="0"/>
              <a:t>Leverage the results of a risk assessment into wider risk management best practices.</a:t>
            </a:r>
          </a:p>
          <a:p>
            <a:endParaRPr lang="en-US" dirty="0"/>
          </a:p>
        </p:txBody>
      </p:sp>
      <p:sp>
        <p:nvSpPr>
          <p:cNvPr id="15" name="Text Placeholder 14"/>
          <p:cNvSpPr>
            <a:spLocks noGrp="1"/>
          </p:cNvSpPr>
          <p:nvPr>
            <p:ph type="body" sz="quarter" idx="27"/>
          </p:nvPr>
        </p:nvSpPr>
        <p:spPr/>
        <p:txBody>
          <a:bodyPr/>
          <a:lstStyle/>
          <a:p>
            <a:r>
              <a:rPr lang="en-US" dirty="0"/>
              <a:t>Any IT professional looking to understand the risk associated with their project.</a:t>
            </a:r>
          </a:p>
          <a:p>
            <a:r>
              <a:rPr lang="en-US" dirty="0"/>
              <a:t>Risk </a:t>
            </a:r>
            <a:r>
              <a:rPr lang="en-US" dirty="0" smtClean="0"/>
              <a:t>managers</a:t>
            </a:r>
            <a:r>
              <a:rPr lang="en-US" dirty="0"/>
              <a:t>, from other departments, looking for new methodologies for assessing risk.</a:t>
            </a:r>
          </a:p>
        </p:txBody>
      </p:sp>
      <p:sp>
        <p:nvSpPr>
          <p:cNvPr id="16" name="Text Placeholder 15"/>
          <p:cNvSpPr>
            <a:spLocks noGrp="1"/>
          </p:cNvSpPr>
          <p:nvPr>
            <p:ph type="body" sz="quarter" idx="28"/>
          </p:nvPr>
        </p:nvSpPr>
        <p:spPr/>
        <p:txBody>
          <a:bodyPr/>
          <a:lstStyle/>
          <a:p>
            <a:r>
              <a:rPr lang="en-US" dirty="0"/>
              <a:t>Assess the risk with any IT project.</a:t>
            </a:r>
          </a:p>
          <a:p>
            <a:r>
              <a:rPr lang="en-US" dirty="0"/>
              <a:t>Leverage a new model in which to understand the threats the organization faces.</a:t>
            </a:r>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US" dirty="0"/>
              <a:t>IT departments are tasked with implementing new projects or initiatives, but are often unsure how to assess the associated risk.</a:t>
            </a:r>
          </a:p>
          <a:p>
            <a:r>
              <a:rPr lang="en-US" dirty="0"/>
              <a:t>Often, stakeholders will have an informal discussion regarding any risks and make a final decision based on that.</a:t>
            </a:r>
          </a:p>
        </p:txBody>
      </p:sp>
      <p:sp>
        <p:nvSpPr>
          <p:cNvPr id="4" name="Text Placeholder 3"/>
          <p:cNvSpPr>
            <a:spLocks noGrp="1"/>
          </p:cNvSpPr>
          <p:nvPr>
            <p:ph type="body" sz="quarter" idx="11"/>
          </p:nvPr>
        </p:nvSpPr>
        <p:spPr>
          <a:xfrm>
            <a:off x="247848" y="2974004"/>
            <a:ext cx="5257800" cy="1233929"/>
          </a:xfrm>
        </p:spPr>
        <p:txBody>
          <a:bodyPr/>
          <a:lstStyle/>
          <a:p>
            <a:r>
              <a:rPr lang="en-US" dirty="0"/>
              <a:t>Informal, ad hoc discussions do not allow for informed risk assessments, which can affect how the organization as a whole manages risk.</a:t>
            </a:r>
          </a:p>
          <a:p>
            <a:r>
              <a:rPr lang="en-US" dirty="0"/>
              <a:t>Even for companies looking to adopt formal risk management, there are numerous frameworks and assessment techniques that offer best-practice advice, but no clear methodology on how to complete a threat and risk assessment.</a:t>
            </a:r>
          </a:p>
        </p:txBody>
      </p:sp>
      <p:sp>
        <p:nvSpPr>
          <p:cNvPr id="5" name="Text Placeholder 4"/>
          <p:cNvSpPr>
            <a:spLocks noGrp="1"/>
          </p:cNvSpPr>
          <p:nvPr>
            <p:ph type="body" sz="quarter" idx="12"/>
          </p:nvPr>
        </p:nvSpPr>
        <p:spPr/>
        <p:txBody>
          <a:bodyPr/>
          <a:lstStyle/>
          <a:p>
            <a:r>
              <a:rPr lang="en-US" dirty="0"/>
              <a:t>Use Info-Tech’s risk assessment methodology to quantifiably evaluate the threat severity for any new or existing project and initiative.</a:t>
            </a:r>
          </a:p>
          <a:p>
            <a:r>
              <a:rPr lang="en-US" dirty="0"/>
              <a:t>Determine what the scope of the assessment is and build frequency and impact definitions in order to have a repeatable process.</a:t>
            </a:r>
          </a:p>
          <a:p>
            <a:r>
              <a:rPr lang="en-US" dirty="0"/>
              <a:t>Make informed risk treatment decisions based on the results – whether to accept, transfer, mitigate, or terminate the risk.</a:t>
            </a:r>
          </a:p>
          <a:p>
            <a:r>
              <a:rPr lang="en-US" dirty="0"/>
              <a:t>Connect your threat and risk assessment results to your wider risk management program. Doing this can inform the organization as to the aggregate level of risk that it faces.</a:t>
            </a:r>
          </a:p>
        </p:txBody>
      </p:sp>
      <p:sp>
        <p:nvSpPr>
          <p:cNvPr id="6" name="Text Placeholder 5"/>
          <p:cNvSpPr>
            <a:spLocks noGrp="1"/>
          </p:cNvSpPr>
          <p:nvPr>
            <p:ph type="body" sz="quarter" idx="13"/>
          </p:nvPr>
        </p:nvSpPr>
        <p:spPr>
          <a:xfrm>
            <a:off x="5703373" y="1495997"/>
            <a:ext cx="3140058" cy="2711936"/>
          </a:xfrm>
        </p:spPr>
        <p:txBody>
          <a:bodyPr/>
          <a:lstStyle/>
          <a:p>
            <a:pPr marL="228600" indent="-228600">
              <a:spcBef>
                <a:spcPts val="600"/>
              </a:spcBef>
              <a:spcAft>
                <a:spcPts val="600"/>
              </a:spcAft>
              <a:buSzPct val="100000"/>
              <a:buFont typeface="+mj-lt"/>
              <a:buAutoNum type="arabicPeriod"/>
            </a:pPr>
            <a:r>
              <a:rPr lang="en-US" b="1" dirty="0">
                <a:solidFill>
                  <a:srgbClr val="333333"/>
                </a:solidFill>
              </a:rPr>
              <a:t>Standardize your risk assumptions.</a:t>
            </a:r>
            <a:br>
              <a:rPr lang="en-US" b="1" dirty="0">
                <a:solidFill>
                  <a:srgbClr val="333333"/>
                </a:solidFill>
              </a:rPr>
            </a:br>
            <a:r>
              <a:rPr lang="en-US" dirty="0"/>
              <a:t>When evaluating risk, you need to assume what the frequency and impact will be for any potential threats. You need to establish clear definitions for these assumptions that can be used repeatedly in order to help validate the results of the report.</a:t>
            </a:r>
            <a:endParaRPr lang="en-US" dirty="0">
              <a:solidFill>
                <a:srgbClr val="333333"/>
              </a:solidFill>
            </a:endParaRPr>
          </a:p>
          <a:p>
            <a:pPr marL="228600" indent="-228600">
              <a:spcBef>
                <a:spcPts val="600"/>
              </a:spcBef>
              <a:spcAft>
                <a:spcPts val="600"/>
              </a:spcAft>
              <a:buSzPct val="100000"/>
              <a:buFont typeface="+mj-lt"/>
              <a:buAutoNum type="arabicPeriod"/>
            </a:pPr>
            <a:r>
              <a:rPr lang="en-US" b="1" dirty="0"/>
              <a:t>Risk assessments can extend to the entire IT department and beyond.</a:t>
            </a:r>
            <a:r>
              <a:rPr lang="en-US" dirty="0"/>
              <a:t/>
            </a:r>
            <a:br>
              <a:rPr lang="en-US" dirty="0"/>
            </a:br>
            <a:r>
              <a:rPr lang="en-US" dirty="0"/>
              <a:t>The Info-Tech risk framework is adaptable to all projects and </a:t>
            </a:r>
            <a:r>
              <a:rPr lang="en-US" dirty="0" smtClean="0"/>
              <a:t>initiatives </a:t>
            </a:r>
            <a:r>
              <a:rPr lang="en-US" dirty="0"/>
              <a:t>and can even extend to non-IT areas.</a:t>
            </a:r>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Shape 1">
            <a:extLst>
              <a:ext uri="{FF2B5EF4-FFF2-40B4-BE49-F238E27FC236}">
                <a16:creationId xmlns="" xmlns:a16="http://schemas.microsoft.com/office/drawing/2014/main" id="{1A45CD86-CA13-4554-A93C-F487C3280BFF}"/>
              </a:ext>
            </a:extLst>
          </p:cNvPr>
          <p:cNvSpPr/>
          <p:nvPr/>
        </p:nvSpPr>
        <p:spPr>
          <a:xfrm>
            <a:off x="2321248" y="1169378"/>
            <a:ext cx="6700308" cy="5249008"/>
          </a:xfrm>
          <a:prstGeom prst="corner">
            <a:avLst>
              <a:gd name="adj1" fmla="val 12615"/>
              <a:gd name="adj2" fmla="val 43035"/>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44000"/>
            <a:r>
              <a:rPr lang="en-CA" sz="1600" b="1" dirty="0">
                <a:solidFill>
                  <a:schemeClr val="tx1"/>
                </a:solidFill>
              </a:rPr>
              <a:t>This blueprint addresses the ASSESS step of risk management – using your risk </a:t>
            </a:r>
            <a:r>
              <a:rPr lang="en-CA" sz="1600" b="1" dirty="0" smtClean="0">
                <a:solidFill>
                  <a:schemeClr val="tx1"/>
                </a:solidFill>
              </a:rPr>
              <a:t>frame </a:t>
            </a:r>
            <a:r>
              <a:rPr lang="en-CA" sz="1600" b="1" dirty="0">
                <a:solidFill>
                  <a:schemeClr val="tx1"/>
                </a:solidFill>
              </a:rPr>
              <a:t>to identify and quantify </a:t>
            </a:r>
            <a:r>
              <a:rPr lang="en-CA" sz="1600" b="1" dirty="0" smtClean="0">
                <a:solidFill>
                  <a:schemeClr val="tx1"/>
                </a:solidFill>
              </a:rPr>
              <a:t>risk.</a:t>
            </a:r>
            <a:endParaRPr lang="en-CA" sz="1600" dirty="0">
              <a:solidFill>
                <a:schemeClr val="tx1"/>
              </a:solidFill>
            </a:endParaRPr>
          </a:p>
        </p:txBody>
      </p:sp>
      <p:cxnSp>
        <p:nvCxnSpPr>
          <p:cNvPr id="4" name="Straight Connector 3"/>
          <p:cNvCxnSpPr>
            <a:cxnSpLocks/>
          </p:cNvCxnSpPr>
          <p:nvPr/>
        </p:nvCxnSpPr>
        <p:spPr>
          <a:xfrm flipH="1">
            <a:off x="57051" y="3207189"/>
            <a:ext cx="1" cy="25266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p:cNvCxnSpPr>
          <p:nvPr/>
        </p:nvCxnSpPr>
        <p:spPr>
          <a:xfrm flipH="1">
            <a:off x="2312370" y="3207189"/>
            <a:ext cx="4" cy="25266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p:cNvCxnSpPr>
          <p:nvPr/>
        </p:nvCxnSpPr>
        <p:spPr>
          <a:xfrm flipH="1">
            <a:off x="4567692" y="3207189"/>
            <a:ext cx="6" cy="25266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flipH="1">
            <a:off x="6823016" y="3207189"/>
            <a:ext cx="2" cy="252665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22711" y="3202203"/>
            <a:ext cx="2124000" cy="2677656"/>
          </a:xfrm>
          <a:prstGeom prst="rect">
            <a:avLst/>
          </a:prstGeom>
        </p:spPr>
        <p:txBody>
          <a:bodyPr wrap="square" rtlCol="0">
            <a:spAutoFit/>
          </a:bodyPr>
          <a:lstStyle/>
          <a:p>
            <a:r>
              <a:rPr lang="en-CA" sz="1200" dirty="0"/>
              <a:t>Establish the context for risk-based business decisions.</a:t>
            </a:r>
          </a:p>
          <a:p>
            <a:endParaRPr lang="en-CA" sz="1200" dirty="0"/>
          </a:p>
          <a:p>
            <a:pPr marL="171450" indent="-171450">
              <a:buFont typeface="Arial" panose="020B0604020202020204" pitchFamily="34" charset="0"/>
              <a:buChar char="•"/>
            </a:pPr>
            <a:r>
              <a:rPr lang="en-CA" sz="1200" dirty="0"/>
              <a:t>How do we define risk?</a:t>
            </a:r>
          </a:p>
          <a:p>
            <a:pPr marL="171450" indent="-171450">
              <a:buFont typeface="Arial" panose="020B0604020202020204" pitchFamily="34" charset="0"/>
              <a:buChar char="•"/>
            </a:pPr>
            <a:r>
              <a:rPr lang="en-CA" sz="1200" dirty="0"/>
              <a:t>What is the organizational culture towards risk acceptance </a:t>
            </a:r>
            <a:r>
              <a:rPr lang="en-CA" sz="1200" dirty="0" smtClean="0"/>
              <a:t>or </a:t>
            </a:r>
            <a:r>
              <a:rPr lang="en-CA" sz="1200" dirty="0"/>
              <a:t>avoidance?</a:t>
            </a:r>
          </a:p>
          <a:p>
            <a:pPr marL="171450" indent="-171450">
              <a:buFont typeface="Arial" panose="020B0604020202020204" pitchFamily="34" charset="0"/>
              <a:buChar char="•"/>
            </a:pPr>
            <a:r>
              <a:rPr lang="en-CA" sz="1200" dirty="0"/>
              <a:t>What types of business impact could we </a:t>
            </a:r>
            <a:r>
              <a:rPr lang="en-CA" sz="1200" dirty="0" smtClean="0"/>
              <a:t>tolerate </a:t>
            </a:r>
            <a:r>
              <a:rPr lang="en-CA" sz="1200" dirty="0"/>
              <a:t>and how often?</a:t>
            </a:r>
          </a:p>
          <a:p>
            <a:pPr marL="171450" indent="-171450">
              <a:buFont typeface="Arial" panose="020B0604020202020204" pitchFamily="34" charset="0"/>
              <a:buChar char="•"/>
            </a:pPr>
            <a:r>
              <a:rPr lang="en-CA" sz="1200" dirty="0"/>
              <a:t>What are our strategic business priorities?</a:t>
            </a:r>
          </a:p>
        </p:txBody>
      </p:sp>
      <p:sp>
        <p:nvSpPr>
          <p:cNvPr id="20" name="TextBox 19"/>
          <p:cNvSpPr txBox="1"/>
          <p:nvPr/>
        </p:nvSpPr>
        <p:spPr>
          <a:xfrm>
            <a:off x="2378033" y="3202203"/>
            <a:ext cx="2124000" cy="2308324"/>
          </a:xfrm>
          <a:prstGeom prst="rect">
            <a:avLst/>
          </a:prstGeom>
        </p:spPr>
        <p:txBody>
          <a:bodyPr wrap="square" rtlCol="0">
            <a:spAutoFit/>
          </a:bodyPr>
          <a:lstStyle>
            <a:defPPr>
              <a:defRPr lang="en-US"/>
            </a:defPPr>
            <a:lvl1pPr>
              <a:defRPr sz="1200"/>
            </a:lvl1pPr>
          </a:lstStyle>
          <a:p>
            <a:pPr marL="0" lvl="1"/>
            <a:r>
              <a:rPr lang="en-CA" sz="1200" dirty="0"/>
              <a:t>Develop a formal process for assessing risk that is relevant for the business and will identify:</a:t>
            </a:r>
          </a:p>
          <a:p>
            <a:pPr marL="0" lvl="1"/>
            <a:endParaRPr lang="en-CA" sz="1200" dirty="0"/>
          </a:p>
          <a:p>
            <a:pPr marL="171450" lvl="1" indent="-171450">
              <a:buFont typeface="Arial" panose="020B0604020202020204" pitchFamily="34" charset="0"/>
              <a:buChar char="•"/>
            </a:pPr>
            <a:r>
              <a:rPr lang="en-CA" sz="1200" dirty="0"/>
              <a:t>Threats and vulnerability exposure</a:t>
            </a:r>
          </a:p>
          <a:p>
            <a:pPr marL="171450" lvl="1" indent="-171450">
              <a:buFont typeface="Arial" panose="020B0604020202020204" pitchFamily="34" charset="0"/>
              <a:buChar char="•"/>
            </a:pPr>
            <a:r>
              <a:rPr lang="en-CA" sz="1200" dirty="0"/>
              <a:t>The impact </a:t>
            </a:r>
            <a:r>
              <a:rPr lang="en-CA" sz="1200" dirty="0" smtClean="0"/>
              <a:t>or </a:t>
            </a:r>
            <a:r>
              <a:rPr lang="en-CA" sz="1200" dirty="0"/>
              <a:t>harm that would occur if a threat were exploited</a:t>
            </a:r>
          </a:p>
          <a:p>
            <a:pPr marL="171450" lvl="1" indent="-171450">
              <a:buFont typeface="Arial" panose="020B0604020202020204" pitchFamily="34" charset="0"/>
              <a:buChar char="•"/>
            </a:pPr>
            <a:r>
              <a:rPr lang="en-CA" sz="1200" dirty="0"/>
              <a:t>The likelihood that the impact will occur</a:t>
            </a:r>
          </a:p>
        </p:txBody>
      </p:sp>
      <p:sp>
        <p:nvSpPr>
          <p:cNvPr id="21" name="TextBox 20"/>
          <p:cNvSpPr txBox="1"/>
          <p:nvPr/>
        </p:nvSpPr>
        <p:spPr>
          <a:xfrm>
            <a:off x="4633357" y="3202203"/>
            <a:ext cx="2124000" cy="2492990"/>
          </a:xfrm>
          <a:prstGeom prst="rect">
            <a:avLst/>
          </a:prstGeom>
        </p:spPr>
        <p:txBody>
          <a:bodyPr wrap="square" rtlCol="0">
            <a:spAutoFit/>
          </a:bodyPr>
          <a:lstStyle/>
          <a:p>
            <a:r>
              <a:rPr lang="en-CA" sz="1200" dirty="0"/>
              <a:t>Implement a consistent and formal process to respond to security risks and security assessment </a:t>
            </a:r>
            <a:r>
              <a:rPr lang="en-CA" sz="1200" dirty="0" smtClean="0"/>
              <a:t>results.</a:t>
            </a:r>
            <a:endParaRPr lang="en-CA" sz="1200" dirty="0"/>
          </a:p>
          <a:p>
            <a:endParaRPr lang="en-CA" sz="1200" dirty="0"/>
          </a:p>
          <a:p>
            <a:pPr marL="171450" indent="-171450">
              <a:buFont typeface="Arial" panose="020B0604020202020204" pitchFamily="34" charset="0"/>
              <a:buChar char="•"/>
            </a:pPr>
            <a:r>
              <a:rPr lang="en-CA" sz="1200" dirty="0"/>
              <a:t>Determine whether </a:t>
            </a:r>
            <a:r>
              <a:rPr lang="en-CA" sz="1200" dirty="0" smtClean="0"/>
              <a:t>risks </a:t>
            </a:r>
            <a:r>
              <a:rPr lang="en-CA" sz="1200" dirty="0"/>
              <a:t>are tolerable or not</a:t>
            </a:r>
          </a:p>
          <a:p>
            <a:pPr marL="171450" indent="-171450">
              <a:buFont typeface="Arial" panose="020B0604020202020204" pitchFamily="34" charset="0"/>
              <a:buChar char="•"/>
            </a:pPr>
            <a:r>
              <a:rPr lang="en-CA" sz="1200" dirty="0"/>
              <a:t>Determine the appropriate course of action</a:t>
            </a:r>
          </a:p>
          <a:p>
            <a:pPr marL="171450" indent="-171450">
              <a:buFont typeface="Arial" panose="020B0604020202020204" pitchFamily="34" charset="0"/>
              <a:buChar char="•"/>
            </a:pPr>
            <a:r>
              <a:rPr lang="en-CA" sz="1200" dirty="0"/>
              <a:t>Implement the appropriate risk response (</a:t>
            </a:r>
            <a:r>
              <a:rPr lang="en-CA" sz="1200" dirty="0" smtClean="0"/>
              <a:t>accept, reject, or </a:t>
            </a:r>
            <a:r>
              <a:rPr lang="en-CA" sz="1200" dirty="0"/>
              <a:t>additional mitigations)</a:t>
            </a:r>
          </a:p>
        </p:txBody>
      </p:sp>
      <p:grpSp>
        <p:nvGrpSpPr>
          <p:cNvPr id="50" name="Group 49">
            <a:extLst>
              <a:ext uri="{FF2B5EF4-FFF2-40B4-BE49-F238E27FC236}">
                <a16:creationId xmlns="" xmlns:a16="http://schemas.microsoft.com/office/drawing/2014/main" id="{70CDE241-A6A2-47CC-B4CC-523FD9F4594F}"/>
              </a:ext>
            </a:extLst>
          </p:cNvPr>
          <p:cNvGrpSpPr/>
          <p:nvPr/>
        </p:nvGrpSpPr>
        <p:grpSpPr>
          <a:xfrm>
            <a:off x="331648" y="1242677"/>
            <a:ext cx="1666397" cy="548112"/>
            <a:chOff x="505965" y="1116517"/>
            <a:chExt cx="1666397" cy="548112"/>
          </a:xfrm>
        </p:grpSpPr>
        <p:sp>
          <p:nvSpPr>
            <p:cNvPr id="7" name="Rectangle 6"/>
            <p:cNvSpPr/>
            <p:nvPr/>
          </p:nvSpPr>
          <p:spPr>
            <a:xfrm>
              <a:off x="908743"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Frame</a:t>
              </a:r>
            </a:p>
          </p:txBody>
        </p:sp>
        <p:sp>
          <p:nvSpPr>
            <p:cNvPr id="32" name="Oval 31">
              <a:extLst>
                <a:ext uri="{FF2B5EF4-FFF2-40B4-BE49-F238E27FC236}">
                  <a16:creationId xmlns="" xmlns:a16="http://schemas.microsoft.com/office/drawing/2014/main" id="{0C1A681C-5E3F-4F1A-8528-DB6735B3C2AF}"/>
                </a:ext>
              </a:extLst>
            </p:cNvPr>
            <p:cNvSpPr/>
            <p:nvPr/>
          </p:nvSpPr>
          <p:spPr>
            <a:xfrm>
              <a:off x="505965"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F</a:t>
              </a:r>
            </a:p>
          </p:txBody>
        </p:sp>
      </p:grpSp>
      <p:grpSp>
        <p:nvGrpSpPr>
          <p:cNvPr id="49" name="Group 48">
            <a:extLst>
              <a:ext uri="{FF2B5EF4-FFF2-40B4-BE49-F238E27FC236}">
                <a16:creationId xmlns="" xmlns:a16="http://schemas.microsoft.com/office/drawing/2014/main" id="{9277A892-7A7C-4204-B27B-0C9AC00AB9C9}"/>
              </a:ext>
            </a:extLst>
          </p:cNvPr>
          <p:cNvGrpSpPr/>
          <p:nvPr/>
        </p:nvGrpSpPr>
        <p:grpSpPr>
          <a:xfrm>
            <a:off x="2644913" y="1242677"/>
            <a:ext cx="1666397" cy="548112"/>
            <a:chOff x="2680847" y="1121396"/>
            <a:chExt cx="1666397" cy="548112"/>
          </a:xfrm>
        </p:grpSpPr>
        <p:sp>
          <p:nvSpPr>
            <p:cNvPr id="34" name="Rectangle 33">
              <a:extLst>
                <a:ext uri="{FF2B5EF4-FFF2-40B4-BE49-F238E27FC236}">
                  <a16:creationId xmlns="" xmlns:a16="http://schemas.microsoft.com/office/drawing/2014/main" id="{1713B9B5-0B8D-4210-B20C-529489882167}"/>
                </a:ext>
              </a:extLst>
            </p:cNvPr>
            <p:cNvSpPr/>
            <p:nvPr/>
          </p:nvSpPr>
          <p:spPr>
            <a:xfrm>
              <a:off x="3083625" y="1204870"/>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Assess</a:t>
              </a:r>
            </a:p>
          </p:txBody>
        </p:sp>
        <p:sp>
          <p:nvSpPr>
            <p:cNvPr id="35" name="Oval 34">
              <a:extLst>
                <a:ext uri="{FF2B5EF4-FFF2-40B4-BE49-F238E27FC236}">
                  <a16:creationId xmlns="" xmlns:a16="http://schemas.microsoft.com/office/drawing/2014/main" id="{D59871E7-0975-4AE4-9A06-586F6FCD3F60}"/>
                </a:ext>
              </a:extLst>
            </p:cNvPr>
            <p:cNvSpPr/>
            <p:nvPr/>
          </p:nvSpPr>
          <p:spPr>
            <a:xfrm>
              <a:off x="2680847" y="1121396"/>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A</a:t>
              </a:r>
            </a:p>
          </p:txBody>
        </p:sp>
      </p:grpSp>
      <p:grpSp>
        <p:nvGrpSpPr>
          <p:cNvPr id="48" name="Group 47">
            <a:extLst>
              <a:ext uri="{FF2B5EF4-FFF2-40B4-BE49-F238E27FC236}">
                <a16:creationId xmlns="" xmlns:a16="http://schemas.microsoft.com/office/drawing/2014/main" id="{12363C14-51E4-416F-BE53-8967EAD0D6BB}"/>
              </a:ext>
            </a:extLst>
          </p:cNvPr>
          <p:cNvGrpSpPr/>
          <p:nvPr/>
        </p:nvGrpSpPr>
        <p:grpSpPr>
          <a:xfrm>
            <a:off x="4808714" y="1242677"/>
            <a:ext cx="1666397" cy="548112"/>
            <a:chOff x="4720411" y="1116517"/>
            <a:chExt cx="1666397" cy="548112"/>
          </a:xfrm>
        </p:grpSpPr>
        <p:sp>
          <p:nvSpPr>
            <p:cNvPr id="36" name="Rectangle 35">
              <a:extLst>
                <a:ext uri="{FF2B5EF4-FFF2-40B4-BE49-F238E27FC236}">
                  <a16:creationId xmlns="" xmlns:a16="http://schemas.microsoft.com/office/drawing/2014/main" id="{9EF4724D-496F-4A42-BDCA-41BE1D063191}"/>
                </a:ext>
              </a:extLst>
            </p:cNvPr>
            <p:cNvSpPr/>
            <p:nvPr/>
          </p:nvSpPr>
          <p:spPr>
            <a:xfrm>
              <a:off x="5123189"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Respond</a:t>
              </a:r>
            </a:p>
          </p:txBody>
        </p:sp>
        <p:sp>
          <p:nvSpPr>
            <p:cNvPr id="37" name="Oval 36">
              <a:extLst>
                <a:ext uri="{FF2B5EF4-FFF2-40B4-BE49-F238E27FC236}">
                  <a16:creationId xmlns="" xmlns:a16="http://schemas.microsoft.com/office/drawing/2014/main" id="{0BC562C8-51BA-4ACE-989E-C61C140D20C0}"/>
                </a:ext>
              </a:extLst>
            </p:cNvPr>
            <p:cNvSpPr/>
            <p:nvPr/>
          </p:nvSpPr>
          <p:spPr>
            <a:xfrm>
              <a:off x="4720411"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R</a:t>
              </a:r>
            </a:p>
          </p:txBody>
        </p:sp>
      </p:grpSp>
      <p:grpSp>
        <p:nvGrpSpPr>
          <p:cNvPr id="33" name="Group 32">
            <a:extLst>
              <a:ext uri="{FF2B5EF4-FFF2-40B4-BE49-F238E27FC236}">
                <a16:creationId xmlns="" xmlns:a16="http://schemas.microsoft.com/office/drawing/2014/main" id="{ECB4CB39-434D-4EBF-8A0C-5AE56F832159}"/>
              </a:ext>
            </a:extLst>
          </p:cNvPr>
          <p:cNvGrpSpPr/>
          <p:nvPr/>
        </p:nvGrpSpPr>
        <p:grpSpPr>
          <a:xfrm>
            <a:off x="6972515" y="1242677"/>
            <a:ext cx="1666397" cy="548112"/>
            <a:chOff x="6789164" y="1116517"/>
            <a:chExt cx="1666397" cy="548112"/>
          </a:xfrm>
        </p:grpSpPr>
        <p:sp>
          <p:nvSpPr>
            <p:cNvPr id="38" name="Rectangle 37">
              <a:extLst>
                <a:ext uri="{FF2B5EF4-FFF2-40B4-BE49-F238E27FC236}">
                  <a16:creationId xmlns="" xmlns:a16="http://schemas.microsoft.com/office/drawing/2014/main" id="{3F024B4A-58D4-41C2-860A-E8D8BF8B3B97}"/>
                </a:ext>
              </a:extLst>
            </p:cNvPr>
            <p:cNvSpPr/>
            <p:nvPr/>
          </p:nvSpPr>
          <p:spPr>
            <a:xfrm>
              <a:off x="7191942"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Monitor</a:t>
              </a:r>
            </a:p>
          </p:txBody>
        </p:sp>
        <p:sp>
          <p:nvSpPr>
            <p:cNvPr id="39" name="Oval 38">
              <a:extLst>
                <a:ext uri="{FF2B5EF4-FFF2-40B4-BE49-F238E27FC236}">
                  <a16:creationId xmlns="" xmlns:a16="http://schemas.microsoft.com/office/drawing/2014/main" id="{61E902F6-3DCA-49E7-9682-AAA96D2950E7}"/>
                </a:ext>
              </a:extLst>
            </p:cNvPr>
            <p:cNvSpPr/>
            <p:nvPr/>
          </p:nvSpPr>
          <p:spPr>
            <a:xfrm>
              <a:off x="6789164"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M</a:t>
              </a:r>
            </a:p>
          </p:txBody>
        </p:sp>
      </p:grpSp>
      <p:sp>
        <p:nvSpPr>
          <p:cNvPr id="40" name="Rectangle 39">
            <a:extLst>
              <a:ext uri="{FF2B5EF4-FFF2-40B4-BE49-F238E27FC236}">
                <a16:creationId xmlns="" xmlns:a16="http://schemas.microsoft.com/office/drawing/2014/main" id="{26F6BD08-16E8-411B-92E4-DACFD99AA981}"/>
              </a:ext>
            </a:extLst>
          </p:cNvPr>
          <p:cNvSpPr/>
          <p:nvPr/>
        </p:nvSpPr>
        <p:spPr>
          <a:xfrm>
            <a:off x="301718"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Determine the organizational risk tolerance</a:t>
            </a:r>
          </a:p>
        </p:txBody>
      </p:sp>
      <p:sp>
        <p:nvSpPr>
          <p:cNvPr id="42" name="Rectangle 41">
            <a:extLst>
              <a:ext uri="{FF2B5EF4-FFF2-40B4-BE49-F238E27FC236}">
                <a16:creationId xmlns="" xmlns:a16="http://schemas.microsoft.com/office/drawing/2014/main" id="{E834AD7A-DACA-40C5-BD37-25169C86367F}"/>
              </a:ext>
            </a:extLst>
          </p:cNvPr>
          <p:cNvSpPr/>
          <p:nvPr/>
        </p:nvSpPr>
        <p:spPr>
          <a:xfrm>
            <a:off x="2592845"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Develop and implement threat and risk assessments</a:t>
            </a:r>
          </a:p>
        </p:txBody>
      </p:sp>
      <p:sp>
        <p:nvSpPr>
          <p:cNvPr id="43" name="Rectangle 42">
            <a:extLst>
              <a:ext uri="{FF2B5EF4-FFF2-40B4-BE49-F238E27FC236}">
                <a16:creationId xmlns="" xmlns:a16="http://schemas.microsoft.com/office/drawing/2014/main" id="{C0DCD166-A227-4DF3-A1DA-052C3D1FF012}"/>
              </a:ext>
            </a:extLst>
          </p:cNvPr>
          <p:cNvSpPr/>
          <p:nvPr/>
        </p:nvSpPr>
        <p:spPr>
          <a:xfrm>
            <a:off x="4776564"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Implement formal processes for risk approval </a:t>
            </a:r>
            <a:r>
              <a:rPr lang="en-CA" sz="1400" dirty="0" smtClean="0"/>
              <a:t>or </a:t>
            </a:r>
            <a:r>
              <a:rPr lang="en-CA" sz="1400" dirty="0"/>
              <a:t>rejection</a:t>
            </a:r>
          </a:p>
        </p:txBody>
      </p:sp>
      <p:sp>
        <p:nvSpPr>
          <p:cNvPr id="44" name="Rectangle 43">
            <a:extLst>
              <a:ext uri="{FF2B5EF4-FFF2-40B4-BE49-F238E27FC236}">
                <a16:creationId xmlns="" xmlns:a16="http://schemas.microsoft.com/office/drawing/2014/main" id="{432CF5EA-1CD4-4198-B7D8-00178202111D}"/>
              </a:ext>
            </a:extLst>
          </p:cNvPr>
          <p:cNvSpPr/>
          <p:nvPr/>
        </p:nvSpPr>
        <p:spPr>
          <a:xfrm>
            <a:off x="6960283"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Continuously track and manage the organizational risk </a:t>
            </a:r>
            <a:r>
              <a:rPr lang="en-CA" sz="1400" dirty="0" smtClean="0"/>
              <a:t>profile</a:t>
            </a:r>
            <a:endParaRPr lang="en-CA" sz="1400" dirty="0"/>
          </a:p>
        </p:txBody>
      </p:sp>
      <p:sp>
        <p:nvSpPr>
          <p:cNvPr id="51" name="TextBox 50">
            <a:extLst>
              <a:ext uri="{FF2B5EF4-FFF2-40B4-BE49-F238E27FC236}">
                <a16:creationId xmlns="" xmlns:a16="http://schemas.microsoft.com/office/drawing/2014/main" id="{EC761DB9-80B7-427B-AEAF-638959F77338}"/>
              </a:ext>
            </a:extLst>
          </p:cNvPr>
          <p:cNvSpPr txBox="1"/>
          <p:nvPr/>
        </p:nvSpPr>
        <p:spPr>
          <a:xfrm>
            <a:off x="6888677" y="3202203"/>
            <a:ext cx="2124000" cy="2308324"/>
          </a:xfrm>
          <a:prstGeom prst="rect">
            <a:avLst/>
          </a:prstGeom>
        </p:spPr>
        <p:txBody>
          <a:bodyPr wrap="square" rtlCol="0">
            <a:spAutoFit/>
          </a:bodyPr>
          <a:lstStyle/>
          <a:p>
            <a:r>
              <a:rPr lang="en-CA" sz="1200" dirty="0"/>
              <a:t>Address how the organization plans to:</a:t>
            </a:r>
          </a:p>
          <a:p>
            <a:pPr marL="171450" indent="-171450">
              <a:buFont typeface="Arial" panose="020B0604020202020204" pitchFamily="34" charset="0"/>
              <a:buChar char="•"/>
            </a:pPr>
            <a:endParaRPr lang="en-CA" sz="1200" dirty="0"/>
          </a:p>
          <a:p>
            <a:pPr marL="171450" indent="-171450">
              <a:buFont typeface="Arial" panose="020B0604020202020204" pitchFamily="34" charset="0"/>
              <a:buChar char="•"/>
            </a:pPr>
            <a:r>
              <a:rPr lang="en-CA" sz="1200" dirty="0"/>
              <a:t>Verify that the planned risk responses have been implemented</a:t>
            </a:r>
          </a:p>
          <a:p>
            <a:pPr marL="171450" indent="-171450">
              <a:buFont typeface="Arial" panose="020B0604020202020204" pitchFamily="34" charset="0"/>
              <a:buChar char="•"/>
            </a:pPr>
            <a:r>
              <a:rPr lang="en-CA" sz="1200" dirty="0"/>
              <a:t>Manage ongoing effectiveness of security controls in mitigating risk</a:t>
            </a:r>
          </a:p>
          <a:p>
            <a:pPr marL="171450" indent="-171450">
              <a:buFont typeface="Arial" panose="020B0604020202020204" pitchFamily="34" charset="0"/>
              <a:buChar char="•"/>
            </a:pPr>
            <a:r>
              <a:rPr lang="en-CA" sz="1200" dirty="0"/>
              <a:t>Monitor and manage the overall risk profile of the organization</a:t>
            </a:r>
          </a:p>
        </p:txBody>
      </p:sp>
      <p:cxnSp>
        <p:nvCxnSpPr>
          <p:cNvPr id="52" name="Straight Connector 51">
            <a:extLst>
              <a:ext uri="{FF2B5EF4-FFF2-40B4-BE49-F238E27FC236}">
                <a16:creationId xmlns="" xmlns:a16="http://schemas.microsoft.com/office/drawing/2014/main" id="{9C630F1D-03AA-4DBD-B56B-25ACF58CC685}"/>
              </a:ext>
            </a:extLst>
          </p:cNvPr>
          <p:cNvCxnSpPr>
            <a:cxnSpLocks/>
          </p:cNvCxnSpPr>
          <p:nvPr/>
        </p:nvCxnSpPr>
        <p:spPr>
          <a:xfrm flipH="1">
            <a:off x="9078336" y="3207189"/>
            <a:ext cx="1" cy="2526656"/>
          </a:xfrm>
          <a:prstGeom prst="line">
            <a:avLst/>
          </a:prstGeom>
        </p:spPr>
        <p:style>
          <a:lnRef idx="1">
            <a:schemeClr val="accent1"/>
          </a:lnRef>
          <a:fillRef idx="0">
            <a:schemeClr val="accent1"/>
          </a:fillRef>
          <a:effectRef idx="0">
            <a:schemeClr val="accent1"/>
          </a:effectRef>
          <a:fontRef idx="minor">
            <a:schemeClr val="tx1"/>
          </a:fontRef>
        </p:style>
      </p:cxnSp>
      <p:sp>
        <p:nvSpPr>
          <p:cNvPr id="5" name="Title 4">
            <a:extLst>
              <a:ext uri="{FF2B5EF4-FFF2-40B4-BE49-F238E27FC236}">
                <a16:creationId xmlns="" xmlns:a16="http://schemas.microsoft.com/office/drawing/2014/main" id="{59694C20-53F6-4EA3-8125-3201DC6D7299}"/>
              </a:ext>
            </a:extLst>
          </p:cNvPr>
          <p:cNvSpPr>
            <a:spLocks noGrp="1"/>
          </p:cNvSpPr>
          <p:nvPr>
            <p:ph type="title"/>
          </p:nvPr>
        </p:nvSpPr>
        <p:spPr/>
        <p:txBody>
          <a:bodyPr/>
          <a:lstStyle/>
          <a:p>
            <a:r>
              <a:rPr lang="en-CA" dirty="0"/>
              <a:t>The FARM acronym defines the </a:t>
            </a:r>
            <a:r>
              <a:rPr lang="en-CA" dirty="0" smtClean="0"/>
              <a:t>risk management lifecycle</a:t>
            </a:r>
            <a:endParaRPr lang="en-CA" dirty="0"/>
          </a:p>
        </p:txBody>
      </p:sp>
    </p:spTree>
    <p:extLst>
      <p:ext uri="{BB962C8B-B14F-4D97-AF65-F5344CB8AC3E}">
        <p14:creationId xmlns:p14="http://schemas.microsoft.com/office/powerpoint/2010/main" val="409280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764" y="5148557"/>
            <a:ext cx="9144000" cy="8822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itle 6"/>
          <p:cNvSpPr>
            <a:spLocks noGrp="1"/>
          </p:cNvSpPr>
          <p:nvPr>
            <p:ph type="title"/>
          </p:nvPr>
        </p:nvSpPr>
        <p:spPr/>
        <p:txBody>
          <a:bodyPr/>
          <a:lstStyle/>
          <a:p>
            <a:r>
              <a:rPr lang="en-CA" dirty="0"/>
              <a:t>A critical aspect of risk management is the ability to assess risk on a per-project basis</a:t>
            </a:r>
          </a:p>
        </p:txBody>
      </p:sp>
      <p:grpSp>
        <p:nvGrpSpPr>
          <p:cNvPr id="13" name="Group 9"/>
          <p:cNvGrpSpPr/>
          <p:nvPr/>
        </p:nvGrpSpPr>
        <p:grpSpPr>
          <a:xfrm>
            <a:off x="2023533" y="3531355"/>
            <a:ext cx="7120467" cy="1310641"/>
            <a:chOff x="2707216" y="3609695"/>
            <a:chExt cx="6436784" cy="1715284"/>
          </a:xfrm>
        </p:grpSpPr>
        <p:sp>
          <p:nvSpPr>
            <p:cNvPr id="12" name="Rectangle 14"/>
            <p:cNvSpPr/>
            <p:nvPr/>
          </p:nvSpPr>
          <p:spPr>
            <a:xfrm>
              <a:off x="2707216" y="3609695"/>
              <a:ext cx="6436784" cy="1715284"/>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4" name="TextBox 15"/>
            <p:cNvSpPr txBox="1"/>
            <p:nvPr/>
          </p:nvSpPr>
          <p:spPr>
            <a:xfrm>
              <a:off x="2707216" y="3609698"/>
              <a:ext cx="6170083" cy="1631334"/>
            </a:xfrm>
            <a:prstGeom prst="rect">
              <a:avLst/>
            </a:prstGeom>
          </p:spPr>
          <p:txBody>
            <a:bodyPr wrap="square" rtlCol="0">
              <a:spAutoFit/>
            </a:bodyPr>
            <a:lstStyle/>
            <a:p>
              <a:r>
                <a:rPr lang="en-CA" sz="1250" b="1" dirty="0">
                  <a:solidFill>
                    <a:schemeClr val="bg1"/>
                  </a:solidFill>
                </a:rPr>
                <a:t>To conduct a TRA, the following process is used:</a:t>
              </a:r>
            </a:p>
            <a:p>
              <a:pPr marL="171450" indent="-171450">
                <a:buFont typeface="Arial" panose="020B0604020202020204" pitchFamily="34" charset="0"/>
                <a:buChar char="•"/>
              </a:pPr>
              <a:r>
                <a:rPr lang="en-CA" sz="1250" dirty="0">
                  <a:solidFill>
                    <a:schemeClr val="bg1"/>
                  </a:solidFill>
                </a:rPr>
                <a:t>Overall risk is assessed based on the potential threats and their impact and frequency.</a:t>
              </a:r>
            </a:p>
            <a:p>
              <a:pPr marL="171450" indent="-171450">
                <a:buFont typeface="Arial" panose="020B0604020202020204" pitchFamily="34" charset="0"/>
                <a:buChar char="•"/>
              </a:pPr>
              <a:r>
                <a:rPr lang="en-CA" sz="1250" dirty="0">
                  <a:solidFill>
                    <a:schemeClr val="bg1"/>
                  </a:solidFill>
                </a:rPr>
                <a:t>Existing controls are evaluated to view how the overall risk is being mitigated and how much residual risk is left over.</a:t>
              </a:r>
            </a:p>
            <a:p>
              <a:pPr marL="171450" indent="-171450">
                <a:buFont typeface="Arial" panose="020B0604020202020204" pitchFamily="34" charset="0"/>
                <a:buChar char="•"/>
              </a:pPr>
              <a:r>
                <a:rPr lang="en-CA" sz="1250" dirty="0">
                  <a:solidFill>
                    <a:schemeClr val="bg1"/>
                  </a:solidFill>
                </a:rPr>
                <a:t>Risk actions will be determined – whether to accept, mitigate, transfer, or terminate the risk.</a:t>
              </a:r>
            </a:p>
            <a:p>
              <a:pPr marL="171450" indent="-171450">
                <a:buFont typeface="Arial" panose="020B0604020202020204" pitchFamily="34" charset="0"/>
                <a:buChar char="•"/>
              </a:pPr>
              <a:r>
                <a:rPr lang="en-CA" sz="1250" dirty="0">
                  <a:solidFill>
                    <a:schemeClr val="bg1"/>
                  </a:solidFill>
                </a:rPr>
                <a:t>Final risk decisions will become part of the larger organizational risk management program.</a:t>
              </a:r>
            </a:p>
          </p:txBody>
        </p:sp>
      </p:grpSp>
      <p:sp>
        <p:nvSpPr>
          <p:cNvPr id="3" name="Rectangle 2"/>
          <p:cNvSpPr/>
          <p:nvPr/>
        </p:nvSpPr>
        <p:spPr>
          <a:xfrm>
            <a:off x="2286000" y="2551837"/>
            <a:ext cx="4572000" cy="276999"/>
          </a:xfrm>
          <a:prstGeom prst="rect">
            <a:avLst/>
          </a:prstGeom>
        </p:spPr>
        <p:txBody>
          <a:bodyPr>
            <a:spAutoFit/>
          </a:bodyPr>
          <a:lstStyle/>
          <a:p>
            <a:endParaRPr lang="en-CA" sz="1200" dirty="0"/>
          </a:p>
        </p:txBody>
      </p:sp>
      <p:sp>
        <p:nvSpPr>
          <p:cNvPr id="5" name="Rectangle 4"/>
          <p:cNvSpPr/>
          <p:nvPr/>
        </p:nvSpPr>
        <p:spPr>
          <a:xfrm>
            <a:off x="257173" y="1133475"/>
            <a:ext cx="8620126" cy="892552"/>
          </a:xfrm>
          <a:prstGeom prst="rect">
            <a:avLst/>
          </a:prstGeom>
        </p:spPr>
        <p:txBody>
          <a:bodyPr wrap="square">
            <a:spAutoFit/>
          </a:bodyPr>
          <a:lstStyle/>
          <a:p>
            <a:r>
              <a:rPr lang="en-CA" sz="1300" dirty="0"/>
              <a:t>As new projects, initiatives, or even vulnerabilities are identified within the organization, it will be necessary to assess the risk associated with these through threat and risk assessments (TRAs). By understanding the risk associated with a particular project or scenario, it is possible to know if existing security controls are sufficient to meet organizational requirements and expectations.</a:t>
            </a:r>
          </a:p>
        </p:txBody>
      </p:sp>
      <p:grpSp>
        <p:nvGrpSpPr>
          <p:cNvPr id="14" name="Group 19"/>
          <p:cNvGrpSpPr/>
          <p:nvPr/>
        </p:nvGrpSpPr>
        <p:grpSpPr>
          <a:xfrm>
            <a:off x="0" y="2135106"/>
            <a:ext cx="8085516" cy="1246496"/>
            <a:chOff x="-1" y="2090170"/>
            <a:chExt cx="8085516" cy="1246496"/>
          </a:xfrm>
        </p:grpSpPr>
        <p:sp>
          <p:nvSpPr>
            <p:cNvPr id="11" name="Rectangle 20"/>
            <p:cNvSpPr/>
            <p:nvPr/>
          </p:nvSpPr>
          <p:spPr>
            <a:xfrm>
              <a:off x="-1" y="2090170"/>
              <a:ext cx="8085515" cy="1246496"/>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9" name="TextBox 21"/>
            <p:cNvSpPr txBox="1"/>
            <p:nvPr/>
          </p:nvSpPr>
          <p:spPr>
            <a:xfrm>
              <a:off x="257173" y="2090171"/>
              <a:ext cx="7828342" cy="1246495"/>
            </a:xfrm>
            <a:prstGeom prst="rect">
              <a:avLst/>
            </a:prstGeom>
          </p:spPr>
          <p:txBody>
            <a:bodyPr wrap="square" rtlCol="0">
              <a:spAutoFit/>
            </a:bodyPr>
            <a:lstStyle/>
            <a:p>
              <a:r>
                <a:rPr lang="en-CA" sz="1250" b="1" dirty="0">
                  <a:solidFill>
                    <a:schemeClr val="bg1"/>
                  </a:solidFill>
                </a:rPr>
                <a:t>TRAs allow organizations to:</a:t>
              </a:r>
            </a:p>
            <a:p>
              <a:pPr marL="171450" indent="-171450">
                <a:buFont typeface="Arial" panose="020B0604020202020204" pitchFamily="34" charset="0"/>
                <a:buChar char="•"/>
              </a:pPr>
              <a:r>
                <a:rPr lang="en-CA" sz="1250" dirty="0">
                  <a:solidFill>
                    <a:schemeClr val="bg1"/>
                  </a:solidFill>
                </a:rPr>
                <a:t>Conduct objective and repeatable assessments of existing risk.</a:t>
              </a:r>
            </a:p>
            <a:p>
              <a:pPr marL="171450" indent="-171450">
                <a:buFont typeface="Arial" panose="020B0604020202020204" pitchFamily="34" charset="0"/>
                <a:buChar char="•"/>
              </a:pPr>
              <a:r>
                <a:rPr lang="en-CA" sz="1250" dirty="0">
                  <a:solidFill>
                    <a:schemeClr val="bg1"/>
                  </a:solidFill>
                </a:rPr>
                <a:t>Determine how this compares to the organizational risk tolerance level and the current state of security controls. </a:t>
              </a:r>
            </a:p>
            <a:p>
              <a:r>
                <a:rPr lang="en-CA" sz="1250" dirty="0">
                  <a:solidFill>
                    <a:schemeClr val="bg1"/>
                  </a:solidFill>
                </a:rPr>
                <a:t>In addition, any risk information from any one individual project can be managed into a larger risk management program that evaluates organizations.</a:t>
              </a:r>
            </a:p>
          </p:txBody>
        </p:sp>
      </p:grpSp>
      <p:sp>
        <p:nvSpPr>
          <p:cNvPr id="2" name="TextBox 1"/>
          <p:cNvSpPr txBox="1"/>
          <p:nvPr/>
        </p:nvSpPr>
        <p:spPr>
          <a:xfrm>
            <a:off x="274106" y="5297303"/>
            <a:ext cx="8620126" cy="584775"/>
          </a:xfrm>
          <a:prstGeom prst="rect">
            <a:avLst/>
          </a:prstGeom>
        </p:spPr>
        <p:txBody>
          <a:bodyPr wrap="square" rtlCol="0">
            <a:spAutoFit/>
          </a:bodyPr>
          <a:lstStyle/>
          <a:p>
            <a:pPr algn="ctr"/>
            <a:r>
              <a:rPr lang="en-CA" sz="1600" b="1" dirty="0">
                <a:solidFill>
                  <a:schemeClr val="bg2"/>
                </a:solidFill>
              </a:rPr>
              <a:t>Info-Tech has built a risk methodology and model that will allow you to validate all projects being assessed.</a:t>
            </a:r>
          </a:p>
        </p:txBody>
      </p:sp>
    </p:spTree>
    <p:extLst>
      <p:ext uri="{BB962C8B-B14F-4D97-AF65-F5344CB8AC3E}">
        <p14:creationId xmlns:p14="http://schemas.microsoft.com/office/powerpoint/2010/main" val="2467187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Many organizations struggle with risk analysis and management</a:t>
            </a:r>
          </a:p>
        </p:txBody>
      </p:sp>
      <p:sp>
        <p:nvSpPr>
          <p:cNvPr id="3" name="Rectangle 2"/>
          <p:cNvSpPr/>
          <p:nvPr/>
        </p:nvSpPr>
        <p:spPr>
          <a:xfrm>
            <a:off x="1" y="5021557"/>
            <a:ext cx="9144000" cy="8822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TextBox 3"/>
          <p:cNvSpPr txBox="1"/>
          <p:nvPr/>
        </p:nvSpPr>
        <p:spPr>
          <a:xfrm>
            <a:off x="257173" y="5149773"/>
            <a:ext cx="8620126" cy="584775"/>
          </a:xfrm>
          <a:prstGeom prst="rect">
            <a:avLst/>
          </a:prstGeom>
        </p:spPr>
        <p:txBody>
          <a:bodyPr wrap="square" rtlCol="0">
            <a:spAutoFit/>
          </a:bodyPr>
          <a:lstStyle/>
          <a:p>
            <a:r>
              <a:rPr lang="en-CA" sz="1600" dirty="0">
                <a:solidFill>
                  <a:schemeClr val="bg2"/>
                </a:solidFill>
              </a:rPr>
              <a:t>According to a report by ESI International, </a:t>
            </a:r>
            <a:r>
              <a:rPr lang="en-CA" sz="1600" b="1" dirty="0">
                <a:solidFill>
                  <a:schemeClr val="bg2"/>
                </a:solidFill>
              </a:rPr>
              <a:t>more than half </a:t>
            </a:r>
            <a:r>
              <a:rPr lang="en-CA" sz="1600" dirty="0">
                <a:solidFill>
                  <a:schemeClr val="bg2"/>
                </a:solidFill>
              </a:rPr>
              <a:t>of organizations surveyed are under the impression that they are somewhat or not very effective at risk assessments.</a:t>
            </a:r>
          </a:p>
        </p:txBody>
      </p:sp>
      <p:sp>
        <p:nvSpPr>
          <p:cNvPr id="5" name="Rectangle 4"/>
          <p:cNvSpPr/>
          <p:nvPr/>
        </p:nvSpPr>
        <p:spPr>
          <a:xfrm>
            <a:off x="4567236" y="5903826"/>
            <a:ext cx="4572000" cy="246221"/>
          </a:xfrm>
          <a:prstGeom prst="rect">
            <a:avLst/>
          </a:prstGeom>
        </p:spPr>
        <p:txBody>
          <a:bodyPr>
            <a:spAutoFit/>
          </a:bodyPr>
          <a:lstStyle/>
          <a:p>
            <a:r>
              <a:rPr lang="en-CA" sz="1000" dirty="0"/>
              <a:t>Source: ESI </a:t>
            </a:r>
            <a:r>
              <a:rPr lang="en-CA" sz="1000" dirty="0" smtClean="0"/>
              <a:t>International</a:t>
            </a:r>
            <a:endParaRPr lang="en-CA" sz="1000" dirty="0"/>
          </a:p>
        </p:txBody>
      </p:sp>
      <p:sp>
        <p:nvSpPr>
          <p:cNvPr id="7" name="Rectangle 6"/>
          <p:cNvSpPr/>
          <p:nvPr/>
        </p:nvSpPr>
        <p:spPr>
          <a:xfrm>
            <a:off x="737723" y="2683355"/>
            <a:ext cx="5299010" cy="4543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CA" sz="1200" dirty="0" smtClean="0">
                <a:solidFill>
                  <a:schemeClr val="tx1"/>
                </a:solidFill>
              </a:rPr>
              <a:t>of </a:t>
            </a:r>
            <a:r>
              <a:rPr lang="en-CA" sz="1200" dirty="0">
                <a:solidFill>
                  <a:schemeClr val="tx1"/>
                </a:solidFill>
              </a:rPr>
              <a:t>CEOs indicate that they want IT to provide better risk metrics.</a:t>
            </a:r>
          </a:p>
          <a:p>
            <a:pPr algn="r"/>
            <a:r>
              <a:rPr lang="en-CA" sz="1000" dirty="0">
                <a:solidFill>
                  <a:schemeClr val="tx1"/>
                </a:solidFill>
              </a:rPr>
              <a:t>(CIO-CEO Alignment survey data, Info-Tech Research Group)</a:t>
            </a:r>
          </a:p>
        </p:txBody>
      </p:sp>
      <p:sp>
        <p:nvSpPr>
          <p:cNvPr id="8" name="Oval 2"/>
          <p:cNvSpPr/>
          <p:nvPr/>
        </p:nvSpPr>
        <p:spPr>
          <a:xfrm>
            <a:off x="398958" y="2586278"/>
            <a:ext cx="729387" cy="729387"/>
          </a:xfrm>
          <a:prstGeom prst="ellipse">
            <a:avLst/>
          </a:prstGeom>
          <a:solidFill>
            <a:srgbClr val="A24130"/>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smtClean="0"/>
              <a:t>63%</a:t>
            </a:r>
            <a:endParaRPr lang="en-US" sz="1600" b="1" dirty="0"/>
          </a:p>
        </p:txBody>
      </p:sp>
      <p:sp>
        <p:nvSpPr>
          <p:cNvPr id="10" name="Rectangle 9"/>
          <p:cNvSpPr/>
          <p:nvPr/>
        </p:nvSpPr>
        <p:spPr>
          <a:xfrm>
            <a:off x="3396257" y="3330287"/>
            <a:ext cx="5553010" cy="689715"/>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200" dirty="0" smtClean="0">
                <a:solidFill>
                  <a:schemeClr val="tx1"/>
                </a:solidFill>
              </a:rPr>
              <a:t>of </a:t>
            </a:r>
            <a:r>
              <a:rPr lang="en-US" sz="1200" dirty="0">
                <a:solidFill>
                  <a:schemeClr val="tx1"/>
                </a:solidFill>
              </a:rPr>
              <a:t>survey respondents were unsure whether organizations have a good understanding of the IT security risks they face.</a:t>
            </a:r>
          </a:p>
          <a:p>
            <a:pPr algn="r"/>
            <a:r>
              <a:rPr lang="en-US" sz="1000" dirty="0">
                <a:solidFill>
                  <a:schemeClr val="tx1"/>
                </a:solidFill>
              </a:rPr>
              <a:t>(Kaspersky </a:t>
            </a:r>
            <a:r>
              <a:rPr lang="en-US" sz="1000" dirty="0" smtClean="0">
                <a:solidFill>
                  <a:schemeClr val="tx1"/>
                </a:solidFill>
              </a:rPr>
              <a:t>Lab)</a:t>
            </a:r>
            <a:endParaRPr lang="en-US" sz="1200" dirty="0">
              <a:solidFill>
                <a:schemeClr val="tx1"/>
              </a:solidFill>
            </a:endParaRPr>
          </a:p>
        </p:txBody>
      </p:sp>
      <p:sp>
        <p:nvSpPr>
          <p:cNvPr id="11" name="Oval 2"/>
          <p:cNvSpPr/>
          <p:nvPr/>
        </p:nvSpPr>
        <p:spPr>
          <a:xfrm>
            <a:off x="3057492" y="3290615"/>
            <a:ext cx="729387"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t>46%</a:t>
            </a:r>
            <a:endParaRPr lang="en-US" b="1" dirty="0"/>
          </a:p>
        </p:txBody>
      </p:sp>
      <p:sp>
        <p:nvSpPr>
          <p:cNvPr id="12" name="TextBox 11"/>
          <p:cNvSpPr txBox="1"/>
          <p:nvPr/>
        </p:nvSpPr>
        <p:spPr>
          <a:xfrm>
            <a:off x="398958" y="4316714"/>
            <a:ext cx="6899309" cy="430887"/>
          </a:xfrm>
          <a:prstGeom prst="rect">
            <a:avLst/>
          </a:prstGeom>
        </p:spPr>
        <p:txBody>
          <a:bodyPr wrap="square" rtlCol="0">
            <a:spAutoFit/>
          </a:bodyPr>
          <a:lstStyle/>
          <a:p>
            <a:r>
              <a:rPr lang="en-CA" sz="1200" dirty="0"/>
              <a:t>According to the Allianz Risk Barometer, cyber risk is the </a:t>
            </a:r>
            <a:r>
              <a:rPr lang="en-CA" sz="1200" b="1" dirty="0"/>
              <a:t>most underestimated </a:t>
            </a:r>
            <a:r>
              <a:rPr lang="en-CA" sz="1200" dirty="0"/>
              <a:t>risk by businesses.</a:t>
            </a:r>
          </a:p>
          <a:p>
            <a:pPr algn="r"/>
            <a:r>
              <a:rPr lang="en-CA" sz="1000" dirty="0"/>
              <a:t>(Alliance Global Corporate &amp; </a:t>
            </a:r>
            <a:r>
              <a:rPr lang="en-CA" sz="1000" dirty="0" smtClean="0"/>
              <a:t>Speciality)</a:t>
            </a:r>
            <a:endParaRPr lang="en-CA" sz="1000" dirty="0"/>
          </a:p>
        </p:txBody>
      </p:sp>
      <p:sp>
        <p:nvSpPr>
          <p:cNvPr id="13" name="TextBox 12"/>
          <p:cNvSpPr txBox="1"/>
          <p:nvPr/>
        </p:nvSpPr>
        <p:spPr>
          <a:xfrm>
            <a:off x="257173" y="1278467"/>
            <a:ext cx="8620126" cy="1169551"/>
          </a:xfrm>
          <a:prstGeom prst="rect">
            <a:avLst/>
          </a:prstGeom>
        </p:spPr>
        <p:txBody>
          <a:bodyPr wrap="square" rtlCol="0">
            <a:spAutoFit/>
          </a:bodyPr>
          <a:lstStyle/>
          <a:p>
            <a:r>
              <a:rPr lang="en-CA" sz="1400" dirty="0"/>
              <a:t>Risk assessments are not easy:</a:t>
            </a:r>
          </a:p>
          <a:p>
            <a:pPr marL="171450" indent="-171450">
              <a:buFont typeface="Arial" panose="020B0604020202020204" pitchFamily="34" charset="0"/>
              <a:buChar char="•"/>
            </a:pPr>
            <a:r>
              <a:rPr lang="en-CA" sz="1400" dirty="0"/>
              <a:t>Much of the analysis around risk is formed around assumptions – whether a threat is likely to occur, what the potential impact can be, how it can vary in the future, etc.</a:t>
            </a:r>
          </a:p>
          <a:p>
            <a:pPr marL="171450" indent="-171450">
              <a:buFont typeface="Arial" panose="020B0604020202020204" pitchFamily="34" charset="0"/>
              <a:buChar char="•"/>
            </a:pPr>
            <a:r>
              <a:rPr lang="en-CA" sz="1400" dirty="0"/>
              <a:t>There is difficulty associated with quantifying these assumptions as they often are just qualitative “hunches” or “</a:t>
            </a:r>
            <a:r>
              <a:rPr lang="en-CA" sz="1400" dirty="0" smtClean="0"/>
              <a:t>feelings” </a:t>
            </a:r>
            <a:r>
              <a:rPr lang="en-CA" sz="1400" dirty="0"/>
              <a:t>rather than an actual value.</a:t>
            </a:r>
          </a:p>
        </p:txBody>
      </p:sp>
    </p:spTree>
    <p:extLst>
      <p:ext uri="{BB962C8B-B14F-4D97-AF65-F5344CB8AC3E}">
        <p14:creationId xmlns:p14="http://schemas.microsoft.com/office/powerpoint/2010/main" val="1559965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This blueprint will walk you through </a:t>
            </a:r>
            <a:r>
              <a:rPr lang="en-CA" b="1" dirty="0"/>
              <a:t>two key deliverables</a:t>
            </a:r>
            <a:r>
              <a:rPr lang="en-CA" dirty="0"/>
              <a:t> as you build your TRA</a:t>
            </a:r>
          </a:p>
        </p:txBody>
      </p:sp>
      <p:sp>
        <p:nvSpPr>
          <p:cNvPr id="7" name="TextBox 6"/>
          <p:cNvSpPr txBox="1"/>
          <p:nvPr/>
        </p:nvSpPr>
        <p:spPr>
          <a:xfrm>
            <a:off x="257173" y="1223495"/>
            <a:ext cx="8620125" cy="523220"/>
          </a:xfrm>
          <a:prstGeom prst="rect">
            <a:avLst/>
          </a:prstGeom>
        </p:spPr>
        <p:txBody>
          <a:bodyPr wrap="square" rtlCol="0">
            <a:spAutoFit/>
          </a:bodyPr>
          <a:lstStyle/>
          <a:p>
            <a:r>
              <a:rPr lang="en-CA" sz="1400" dirty="0"/>
              <a:t>The first tool will help you establish a repeatable </a:t>
            </a:r>
            <a:r>
              <a:rPr lang="en-CA" sz="1400" dirty="0" smtClean="0"/>
              <a:t>process, </a:t>
            </a:r>
            <a:r>
              <a:rPr lang="en-CA" sz="1400" dirty="0"/>
              <a:t>while the other will be used when conducting threat and risk assessments.</a:t>
            </a:r>
          </a:p>
        </p:txBody>
      </p:sp>
      <p:sp>
        <p:nvSpPr>
          <p:cNvPr id="4" name="TextBox 3"/>
          <p:cNvSpPr txBox="1"/>
          <p:nvPr/>
        </p:nvSpPr>
        <p:spPr>
          <a:xfrm>
            <a:off x="257174" y="5765800"/>
            <a:ext cx="8620125" cy="523220"/>
          </a:xfrm>
          <a:prstGeom prst="rect">
            <a:avLst/>
          </a:prstGeom>
        </p:spPr>
        <p:txBody>
          <a:bodyPr wrap="square" rtlCol="0">
            <a:spAutoFit/>
          </a:bodyPr>
          <a:lstStyle/>
          <a:p>
            <a:pPr algn="ctr"/>
            <a:r>
              <a:rPr lang="en-CA" sz="1400" dirty="0"/>
              <a:t>By completing this process once, you will have established your risk criteria. This means this same criteria can be used again for future TRAs as part of a repeatable and objective process.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8668" y="2180052"/>
            <a:ext cx="2798110" cy="1900927"/>
          </a:xfrm>
          <a:prstGeom prst="rect">
            <a:avLst/>
          </a:prstGeom>
          <a:effectLst>
            <a:outerShdw blurRad="50800" dist="38100" dir="2700000" algn="tl" rotWithShape="0">
              <a:prstClr val="black">
                <a:alpha val="40000"/>
              </a:prstClr>
            </a:outerShdw>
          </a:effectLst>
        </p:spPr>
      </p:pic>
      <p:pic>
        <p:nvPicPr>
          <p:cNvPr id="2" name="Picture 1"/>
          <p:cNvPicPr>
            <a:picLocks noChangeAspect="1"/>
          </p:cNvPicPr>
          <p:nvPr/>
        </p:nvPicPr>
        <p:blipFill rotWithShape="1">
          <a:blip r:embed="rId3"/>
          <a:srcRect b="20253"/>
          <a:stretch/>
        </p:blipFill>
        <p:spPr>
          <a:xfrm>
            <a:off x="6140452" y="3587716"/>
            <a:ext cx="2487255" cy="2000283"/>
          </a:xfrm>
          <a:prstGeom prst="rect">
            <a:avLst/>
          </a:prstGeom>
          <a:effectLst>
            <a:outerShdw blurRad="50800" dist="38100" dir="2700000" algn="tl" rotWithShape="0">
              <a:prstClr val="black">
                <a:alpha val="40000"/>
              </a:prstClr>
            </a:outerShdw>
          </a:effectLst>
        </p:spPr>
      </p:pic>
      <p:sp>
        <p:nvSpPr>
          <p:cNvPr id="9" name="Rectangle 8"/>
          <p:cNvSpPr/>
          <p:nvPr/>
        </p:nvSpPr>
        <p:spPr>
          <a:xfrm>
            <a:off x="435739" y="1924516"/>
            <a:ext cx="4813594" cy="3677930"/>
          </a:xfrm>
          <a:prstGeom prst="rect">
            <a:avLst/>
          </a:prstGeom>
        </p:spPr>
        <p:txBody>
          <a:bodyPr wrap="square">
            <a:spAutoFit/>
          </a:bodyPr>
          <a:lstStyle/>
          <a:p>
            <a:r>
              <a:rPr lang="en-US" sz="1200" i="1" dirty="0">
                <a:hlinkClick r:id="rId4"/>
              </a:rPr>
              <a:t>Threat and Risk Assessment Tool</a:t>
            </a:r>
            <a:endParaRPr lang="en-US" sz="1200" i="1" dirty="0"/>
          </a:p>
          <a:p>
            <a:pPr marL="171450" indent="-171450">
              <a:buFont typeface="Arial" panose="020B0604020202020204" pitchFamily="34" charset="0"/>
              <a:buChar char="•"/>
            </a:pPr>
            <a:r>
              <a:rPr lang="en-US" sz="1200" dirty="0"/>
              <a:t>This tool serves as the </a:t>
            </a:r>
            <a:r>
              <a:rPr lang="en-US" sz="1200" b="1" dirty="0"/>
              <a:t>functional </a:t>
            </a:r>
            <a:r>
              <a:rPr lang="en-US" sz="1200" dirty="0"/>
              <a:t>portion of your risk assessment. For any new project that needs to be evaluated, a copy of this tool can be used to analyze it.</a:t>
            </a:r>
          </a:p>
          <a:p>
            <a:pPr marL="171450" indent="-171450">
              <a:buFont typeface="Arial" panose="020B0604020202020204" pitchFamily="34" charset="0"/>
              <a:buChar char="•"/>
            </a:pPr>
            <a:r>
              <a:rPr lang="en-US" sz="1200" dirty="0"/>
              <a:t>Using Info-Tech’s risk model, you can examine threats associated with your project, existing security controls in place to address them, and the frequency and impact associated with those threats.</a:t>
            </a:r>
          </a:p>
          <a:p>
            <a:pPr marL="171450" indent="-171450">
              <a:buFont typeface="Arial" panose="020B0604020202020204" pitchFamily="34" charset="0"/>
              <a:buChar char="•"/>
            </a:pPr>
            <a:r>
              <a:rPr lang="en-US" sz="1200" dirty="0"/>
              <a:t>This tool will identify the threats with the highest risk associated with this project in a quantitative fashion. The results of this tool can then be used to explain the risk associated with the overall project. </a:t>
            </a:r>
          </a:p>
          <a:p>
            <a:pPr>
              <a:spcBef>
                <a:spcPts val="600"/>
              </a:spcBef>
            </a:pPr>
            <a:r>
              <a:rPr lang="en-US" sz="1200" i="1" dirty="0">
                <a:hlinkClick r:id="rId5"/>
              </a:rPr>
              <a:t>Threat and Risk Assessment Process Template</a:t>
            </a:r>
            <a:endParaRPr lang="en-US" sz="1200" i="1" dirty="0"/>
          </a:p>
          <a:p>
            <a:pPr marL="171450" indent="-171450">
              <a:buFont typeface="Arial" panose="020B0604020202020204" pitchFamily="34" charset="0"/>
              <a:buChar char="•"/>
            </a:pPr>
            <a:r>
              <a:rPr lang="en-US" sz="1200" dirty="0"/>
              <a:t>This document will serve as the document that describes the exact process used when conducting a threat and risk assessment, which will help to standardize the risk assumptions.</a:t>
            </a:r>
          </a:p>
          <a:p>
            <a:pPr marL="171450" indent="-171450">
              <a:buFont typeface="Arial" panose="020B0604020202020204" pitchFamily="34" charset="0"/>
              <a:buChar char="•"/>
            </a:pPr>
            <a:r>
              <a:rPr lang="en-US" sz="1200" dirty="0"/>
              <a:t>Any reader of this document will understand the process that is completed, including the threat identification, frequency and impact definitions, and the effectiveness of the mitigating controls.</a:t>
            </a:r>
          </a:p>
        </p:txBody>
      </p:sp>
    </p:spTree>
    <p:extLst>
      <p:ext uri="{BB962C8B-B14F-4D97-AF65-F5344CB8AC3E}">
        <p14:creationId xmlns:p14="http://schemas.microsoft.com/office/powerpoint/2010/main" val="1666774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Overall value of Guided Implementation</a:t>
            </a:r>
          </a:p>
        </p:txBody>
      </p:sp>
      <p:pic>
        <p:nvPicPr>
          <p:cNvPr id="5" name="Picture 4"/>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076452" y="331770"/>
            <a:ext cx="713758" cy="713758"/>
          </a:xfrm>
          <a:prstGeom prst="rect">
            <a:avLst/>
          </a:prstGeom>
        </p:spPr>
      </p:pic>
      <p:graphicFrame>
        <p:nvGraphicFramePr>
          <p:cNvPr id="6" name="Table 1"/>
          <p:cNvGraphicFramePr>
            <a:graphicFrameLocks noGrp="1"/>
          </p:cNvGraphicFramePr>
          <p:nvPr>
            <p:extLst>
              <p:ext uri="{D42A27DB-BD31-4B8C-83A1-F6EECF244321}">
                <p14:modId xmlns:p14="http://schemas.microsoft.com/office/powerpoint/2010/main" val="3498987124"/>
              </p:ext>
            </p:extLst>
          </p:nvPr>
        </p:nvGraphicFramePr>
        <p:xfrm>
          <a:off x="4118919" y="1323785"/>
          <a:ext cx="4750088" cy="4955818"/>
        </p:xfrm>
        <a:graphic>
          <a:graphicData uri="http://schemas.openxmlformats.org/drawingml/2006/table">
            <a:tbl>
              <a:tblPr firstRow="1" bandRow="1">
                <a:tableStyleId>{5C22544A-7EE6-4342-B048-85BDC9FD1C3A}</a:tableStyleId>
              </a:tblPr>
              <a:tblGrid>
                <a:gridCol w="1262872">
                  <a:extLst>
                    <a:ext uri="{9D8B030D-6E8A-4147-A177-3AD203B41FA5}">
                      <a16:colId xmlns="" xmlns:a16="http://schemas.microsoft.com/office/drawing/2014/main" val="20000"/>
                    </a:ext>
                  </a:extLst>
                </a:gridCol>
                <a:gridCol w="3487216">
                  <a:extLst>
                    <a:ext uri="{9D8B030D-6E8A-4147-A177-3AD203B41FA5}">
                      <a16:colId xmlns="" xmlns:a16="http://schemas.microsoft.com/office/drawing/2014/main" val="20001"/>
                    </a:ext>
                  </a:extLst>
                </a:gridCol>
              </a:tblGrid>
              <a:tr h="394899">
                <a:tc>
                  <a:txBody>
                    <a:bodyPr/>
                    <a:lstStyle/>
                    <a:p>
                      <a:pPr>
                        <a:spcBef>
                          <a:spcPts val="0"/>
                        </a:spcBef>
                        <a:spcAft>
                          <a:spcPts val="0"/>
                        </a:spcAft>
                      </a:pPr>
                      <a:r>
                        <a:rPr lang="en-CA" sz="1100" dirty="0"/>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0"/>
                        </a:spcBef>
                        <a:spcAft>
                          <a:spcPts val="0"/>
                        </a:spcAft>
                      </a:pPr>
                      <a:r>
                        <a:rPr lang="en-CA" sz="1100" dirty="0"/>
                        <a:t>Guided Implementation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1103811">
                <a:tc>
                  <a:txBody>
                    <a:bodyPr/>
                    <a:lstStyle/>
                    <a:p>
                      <a:pPr algn="l">
                        <a:spcBef>
                          <a:spcPts val="0"/>
                        </a:spcBef>
                        <a:spcAft>
                          <a:spcPts val="0"/>
                        </a:spcAft>
                      </a:pPr>
                      <a:r>
                        <a:rPr lang="en-CA" sz="1050" b="1" u="none" dirty="0"/>
                        <a:t>Phase 1:</a:t>
                      </a:r>
                      <a:br>
                        <a:rPr lang="en-CA" sz="1050" b="1" u="none" dirty="0"/>
                      </a:br>
                      <a:r>
                        <a:rPr lang="en-CA" sz="1050" u="none" dirty="0"/>
                        <a:t>Define the scope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a:t>Cost to define the scope of</a:t>
                      </a:r>
                      <a:r>
                        <a:rPr lang="en-CA" sz="1050" baseline="0" dirty="0"/>
                        <a:t> the project</a:t>
                      </a:r>
                      <a:endParaRPr lang="en-CA" sz="1050" dirty="0"/>
                    </a:p>
                    <a:p>
                      <a:pPr marL="171450" indent="-171450">
                        <a:buFont typeface="Arial" panose="020B0604020202020204" pitchFamily="34" charset="0"/>
                        <a:buChar char="•"/>
                      </a:pPr>
                      <a:r>
                        <a:rPr lang="en-CA" sz="1050" dirty="0"/>
                        <a:t>40 FTE hours @ $80k</a:t>
                      </a:r>
                      <a:r>
                        <a:rPr lang="en-CA" sz="1050" baseline="0" dirty="0"/>
                        <a:t> per </a:t>
                      </a:r>
                      <a:r>
                        <a:rPr lang="en-CA" sz="1050" dirty="0"/>
                        <a:t>year</a:t>
                      </a:r>
                      <a:r>
                        <a:rPr lang="en-CA" sz="1050" baseline="0" dirty="0"/>
                        <a:t> = </a:t>
                      </a:r>
                      <a:r>
                        <a:rPr lang="en-CA" sz="1050" b="1" baseline="0" dirty="0"/>
                        <a:t>$1,600</a:t>
                      </a:r>
                      <a:br>
                        <a:rPr lang="en-CA" sz="1050" b="1" baseline="0" dirty="0"/>
                      </a:br>
                      <a:endParaRPr lang="en-CA" sz="1050" b="1" baseline="0" dirty="0"/>
                    </a:p>
                    <a:p>
                      <a:pPr marL="0" indent="0">
                        <a:buFont typeface="Arial" panose="020B0604020202020204" pitchFamily="34" charset="0"/>
                        <a:buNone/>
                      </a:pPr>
                      <a:r>
                        <a:rPr lang="en-CA" sz="1050" baseline="0" dirty="0"/>
                        <a:t>Cost to perform data discovery</a:t>
                      </a:r>
                    </a:p>
                    <a:p>
                      <a:pPr marL="171450" indent="-171450">
                        <a:buFont typeface="Arial" panose="020B0604020202020204" pitchFamily="34" charset="0"/>
                        <a:buChar char="•"/>
                      </a:pPr>
                      <a:r>
                        <a:rPr lang="en-CA" sz="1050" dirty="0"/>
                        <a:t>80 FTE hours @ $80k</a:t>
                      </a:r>
                      <a:r>
                        <a:rPr lang="en-CA" sz="1050" baseline="0" dirty="0"/>
                        <a:t> per </a:t>
                      </a:r>
                      <a:r>
                        <a:rPr lang="en-CA" sz="1050" dirty="0"/>
                        <a:t>year</a:t>
                      </a:r>
                      <a:r>
                        <a:rPr lang="en-CA" sz="1050" baseline="0" dirty="0"/>
                        <a:t> = </a:t>
                      </a:r>
                      <a:r>
                        <a:rPr lang="en-CA" sz="1050" b="1" baseline="0" dirty="0"/>
                        <a:t>$3,200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613949">
                <a:tc>
                  <a:txBody>
                    <a:bodyPr/>
                    <a:lstStyle/>
                    <a:p>
                      <a:pPr algn="l">
                        <a:spcBef>
                          <a:spcPts val="0"/>
                        </a:spcBef>
                        <a:spcAft>
                          <a:spcPts val="0"/>
                        </a:spcAft>
                      </a:pPr>
                      <a:r>
                        <a:rPr lang="en-CA" sz="1050" b="1" u="none" dirty="0"/>
                        <a:t>Phase 2:</a:t>
                      </a:r>
                      <a:br>
                        <a:rPr lang="en-CA" sz="1050" b="1" u="none" dirty="0"/>
                      </a:br>
                      <a:r>
                        <a:rPr lang="en-CA" sz="1050" u="none" dirty="0"/>
                        <a:t>Conduct the risk assessment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a:t>Cost of conducting</a:t>
                      </a:r>
                      <a:r>
                        <a:rPr lang="en-CA" sz="1050" baseline="0" dirty="0"/>
                        <a:t> the risk assessment</a:t>
                      </a:r>
                    </a:p>
                    <a:p>
                      <a:pPr marL="171450" indent="-171450">
                        <a:buFont typeface="Arial" panose="020B0604020202020204" pitchFamily="34" charset="0"/>
                        <a:buChar char="•"/>
                      </a:pPr>
                      <a:r>
                        <a:rPr lang="en-CA" sz="1050" dirty="0"/>
                        <a:t>160 FTE hours @ $80k</a:t>
                      </a:r>
                      <a:r>
                        <a:rPr lang="en-CA" sz="1050" baseline="0" dirty="0"/>
                        <a:t> per </a:t>
                      </a:r>
                      <a:r>
                        <a:rPr lang="en-CA" sz="1050" dirty="0"/>
                        <a:t>year</a:t>
                      </a:r>
                      <a:r>
                        <a:rPr lang="en-CA" sz="1050" baseline="0" dirty="0"/>
                        <a:t> = </a:t>
                      </a:r>
                      <a:r>
                        <a:rPr lang="en-CA" sz="1050" b="1" baseline="0" dirty="0"/>
                        <a:t>$6,400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648538">
                <a:tc>
                  <a:txBody>
                    <a:bodyPr/>
                    <a:lstStyle/>
                    <a:p>
                      <a:pPr algn="l">
                        <a:spcBef>
                          <a:spcPts val="0"/>
                        </a:spcBef>
                        <a:spcAft>
                          <a:spcPts val="0"/>
                        </a:spcAft>
                      </a:pPr>
                      <a:r>
                        <a:rPr lang="en-CA" sz="1050" b="1" u="none" dirty="0"/>
                        <a:t>Phase 3:</a:t>
                      </a:r>
                      <a:br>
                        <a:rPr lang="en-CA" sz="1050" b="1" u="none" dirty="0"/>
                      </a:br>
                      <a:r>
                        <a:rPr lang="en-CA" sz="1050" u="none" dirty="0"/>
                        <a:t>Communicate and manage results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a:t>Cost to manage results and</a:t>
                      </a:r>
                      <a:r>
                        <a:rPr lang="en-CA" sz="1050" baseline="0" dirty="0"/>
                        <a:t> communicate to stakeholders</a:t>
                      </a:r>
                    </a:p>
                    <a:p>
                      <a:pPr marL="171450" indent="-171450">
                        <a:buFont typeface="Arial" panose="020B0604020202020204" pitchFamily="34" charset="0"/>
                        <a:buChar char="•"/>
                      </a:pPr>
                      <a:r>
                        <a:rPr lang="en-CA" sz="1050" dirty="0"/>
                        <a:t>100 FTE hours @ $80k</a:t>
                      </a:r>
                      <a:r>
                        <a:rPr lang="en-CA" sz="1050" baseline="0" dirty="0"/>
                        <a:t> per </a:t>
                      </a:r>
                      <a:r>
                        <a:rPr lang="en-CA" sz="1050" dirty="0"/>
                        <a:t>year</a:t>
                      </a:r>
                      <a:r>
                        <a:rPr lang="en-CA" sz="1050" baseline="0" dirty="0"/>
                        <a:t> = </a:t>
                      </a:r>
                      <a:r>
                        <a:rPr lang="en-CA" sz="1050" b="1" baseline="0" dirty="0"/>
                        <a:t>$4,000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2111639">
                <a:tc>
                  <a:txBody>
                    <a:bodyPr/>
                    <a:lstStyle/>
                    <a:p>
                      <a:pPr algn="l">
                        <a:spcBef>
                          <a:spcPts val="0"/>
                        </a:spcBef>
                        <a:spcAft>
                          <a:spcPts val="0"/>
                        </a:spcAft>
                      </a:pPr>
                      <a:r>
                        <a:rPr lang="en-CA" sz="1050" b="1" dirty="0"/>
                        <a:t>Potential financial savings</a:t>
                      </a:r>
                      <a:r>
                        <a:rPr lang="en-CA" sz="1050" b="1" baseline="0" dirty="0"/>
                        <a:t> from utilizing Info-Tech resources:</a:t>
                      </a:r>
                      <a:endParaRPr lang="en-CA"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50" kern="1200" dirty="0">
                          <a:solidFill>
                            <a:schemeClr val="tx1"/>
                          </a:solidFill>
                          <a:latin typeface="+mn-lt"/>
                          <a:ea typeface="+mn-ea"/>
                          <a:cs typeface="+mn-cs"/>
                        </a:rPr>
                        <a:t>Phase</a:t>
                      </a:r>
                      <a:r>
                        <a:rPr lang="en-CA" sz="1050" kern="1200" baseline="0" dirty="0">
                          <a:solidFill>
                            <a:schemeClr val="tx1"/>
                          </a:solidFill>
                          <a:latin typeface="+mn-lt"/>
                          <a:ea typeface="+mn-ea"/>
                          <a:cs typeface="+mn-cs"/>
                        </a:rPr>
                        <a:t> 1 ($4,800) + Phase 2 ($6,400) + Phase 3 ($4,000) = </a:t>
                      </a:r>
                      <a:r>
                        <a:rPr lang="en-CA" sz="1050" b="0" kern="1200" baseline="0" dirty="0">
                          <a:solidFill>
                            <a:schemeClr val="tx1"/>
                          </a:solidFill>
                          <a:latin typeface="+mn-lt"/>
                          <a:ea typeface="+mn-ea"/>
                          <a:cs typeface="+mn-cs"/>
                        </a:rPr>
                        <a:t>$15,200</a:t>
                      </a:r>
                      <a:br>
                        <a:rPr lang="en-CA" sz="1050" b="0" kern="1200" baseline="0" dirty="0">
                          <a:solidFill>
                            <a:schemeClr val="tx1"/>
                          </a:solidFill>
                          <a:latin typeface="+mn-lt"/>
                          <a:ea typeface="+mn-ea"/>
                          <a:cs typeface="+mn-cs"/>
                        </a:rPr>
                      </a:br>
                      <a:r>
                        <a:rPr lang="en-CA" sz="1050" b="0" kern="1200" baseline="0" dirty="0">
                          <a:solidFill>
                            <a:schemeClr val="tx1"/>
                          </a:solidFill>
                          <a:latin typeface="+mn-lt"/>
                          <a:ea typeface="+mn-ea"/>
                          <a:cs typeface="+mn-cs"/>
                        </a:rPr>
                        <a:t>By using our Guided Implementation rather than a self-directed implementation, you can expect to save ~75% of the overall cost, which represents </a:t>
                      </a:r>
                      <a:r>
                        <a:rPr lang="en-CA" sz="1050" b="1" kern="1200" baseline="0" dirty="0">
                          <a:solidFill>
                            <a:schemeClr val="tx1"/>
                          </a:solidFill>
                          <a:latin typeface="+mn-lt"/>
                          <a:ea typeface="+mn-ea"/>
                          <a:cs typeface="+mn-cs"/>
                        </a:rPr>
                        <a:t>~$11,400.</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050" b="1"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050" b="0" kern="1200" baseline="0" dirty="0">
                          <a:solidFill>
                            <a:schemeClr val="tx1"/>
                          </a:solidFill>
                          <a:latin typeface="+mn-lt"/>
                          <a:ea typeface="+mn-ea"/>
                          <a:cs typeface="+mn-cs"/>
                        </a:rPr>
                        <a:t>Engage with Info-Tech from the outset for the best opportunity to maximize your benefits.</a:t>
                      </a:r>
                      <a:endParaRPr lang="en-CA" sz="105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bl>
          </a:graphicData>
        </a:graphic>
      </p:graphicFrame>
      <p:sp>
        <p:nvSpPr>
          <p:cNvPr id="7" name="Rectangle 6"/>
          <p:cNvSpPr/>
          <p:nvPr/>
        </p:nvSpPr>
        <p:spPr>
          <a:xfrm>
            <a:off x="251519" y="1820333"/>
            <a:ext cx="3776783" cy="3327400"/>
          </a:xfrm>
          <a:prstGeom prst="rect">
            <a:avLst/>
          </a:prstGeom>
          <a:solidFill>
            <a:schemeClr val="bg1">
              <a:lumMod val="95000"/>
            </a:schemeClr>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100" dirty="0">
                <a:solidFill>
                  <a:schemeClr val="tx1"/>
                </a:solidFill>
              </a:rPr>
              <a:t>Completing a threat and risk assessment will help you </a:t>
            </a:r>
            <a:r>
              <a:rPr lang="en-US" sz="1100" dirty="0" smtClean="0">
                <a:solidFill>
                  <a:schemeClr val="tx1"/>
                </a:solidFill>
              </a:rPr>
              <a:t>identify </a:t>
            </a:r>
            <a:r>
              <a:rPr lang="en-US" sz="1100" dirty="0">
                <a:solidFill>
                  <a:schemeClr val="tx1"/>
                </a:solidFill>
              </a:rPr>
              <a:t>the risk associated with any particular project. This can be useful for:</a:t>
            </a:r>
          </a:p>
          <a:p>
            <a:pPr marL="171450" indent="-171450">
              <a:buFont typeface="Arial" panose="020B0604020202020204" pitchFamily="34" charset="0"/>
              <a:buChar char="•"/>
            </a:pPr>
            <a:r>
              <a:rPr lang="en-US" sz="1100" dirty="0">
                <a:solidFill>
                  <a:schemeClr val="tx1"/>
                </a:solidFill>
              </a:rPr>
              <a:t>Upcoming initiatives where you are unsure of the risk. Turn “the feeling” that there is some risk </a:t>
            </a:r>
            <a:r>
              <a:rPr lang="en-US" sz="1100" dirty="0" smtClean="0">
                <a:solidFill>
                  <a:schemeClr val="tx1"/>
                </a:solidFill>
              </a:rPr>
              <a:t>into </a:t>
            </a:r>
            <a:r>
              <a:rPr lang="en-US" sz="1100" dirty="0">
                <a:solidFill>
                  <a:schemeClr val="tx1"/>
                </a:solidFill>
              </a:rPr>
              <a:t>something more quantifiable.</a:t>
            </a:r>
          </a:p>
          <a:p>
            <a:pPr marL="171450" indent="-171450">
              <a:buFont typeface="Arial" panose="020B0604020202020204" pitchFamily="34" charset="0"/>
              <a:buChar char="•"/>
            </a:pPr>
            <a:r>
              <a:rPr lang="en-US" sz="1100" dirty="0">
                <a:solidFill>
                  <a:schemeClr val="tx1"/>
                </a:solidFill>
              </a:rPr>
              <a:t>Existing projects that need to be reviewed as to the threat they can pose to the organization.</a:t>
            </a:r>
          </a:p>
          <a:p>
            <a:pPr marL="171450" indent="-171450">
              <a:buFont typeface="Arial" panose="020B0604020202020204" pitchFamily="34" charset="0"/>
              <a:buChar char="•"/>
            </a:pPr>
            <a:endParaRPr lang="en-US" sz="1100" dirty="0">
              <a:solidFill>
                <a:schemeClr val="tx1"/>
              </a:solidFill>
            </a:endParaRPr>
          </a:p>
          <a:p>
            <a:r>
              <a:rPr lang="en-US" sz="1100" dirty="0">
                <a:solidFill>
                  <a:schemeClr val="tx1"/>
                </a:solidFill>
              </a:rPr>
              <a:t>By doing this process once with Info-Tech’s methodology, it can then be repeated, allowing all future risk assessments to run more smoothly.</a:t>
            </a:r>
          </a:p>
          <a:p>
            <a:endParaRPr lang="en-US" sz="1100" dirty="0">
              <a:solidFill>
                <a:schemeClr val="tx1"/>
              </a:solidFill>
            </a:endParaRPr>
          </a:p>
          <a:p>
            <a:r>
              <a:rPr lang="en-US" sz="1100" dirty="0">
                <a:solidFill>
                  <a:schemeClr val="tx1"/>
                </a:solidFill>
              </a:rPr>
              <a:t>In addition, this process relates to Info-Tech’s other research on risk management, mitigation effectiveness, and risk tolerance, meaning that this model follows through all these respective actions.</a:t>
            </a:r>
          </a:p>
        </p:txBody>
      </p:sp>
      <p:sp>
        <p:nvSpPr>
          <p:cNvPr id="8" name="Rectangle 7"/>
          <p:cNvSpPr/>
          <p:nvPr/>
        </p:nvSpPr>
        <p:spPr>
          <a:xfrm>
            <a:off x="251520" y="1323785"/>
            <a:ext cx="3777718" cy="496548"/>
          </a:xfrm>
          <a:prstGeom prst="rect">
            <a:avLst/>
          </a:prstGeom>
          <a:solidFill>
            <a:schemeClr val="accent2"/>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400" b="1" dirty="0">
                <a:solidFill>
                  <a:schemeClr val="bg1"/>
                </a:solidFill>
              </a:rPr>
              <a:t>The value of a threat and risk assessment</a:t>
            </a:r>
          </a:p>
        </p:txBody>
      </p:sp>
    </p:spTree>
    <p:extLst>
      <p:ext uri="{BB962C8B-B14F-4D97-AF65-F5344CB8AC3E}">
        <p14:creationId xmlns:p14="http://schemas.microsoft.com/office/powerpoint/2010/main" val="14899938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2539</Words>
  <Application>Microsoft Office PowerPoint</Application>
  <PresentationFormat>On-screen Show (4:3)</PresentationFormat>
  <Paragraphs>236</Paragraphs>
  <Slides>14</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14</vt:i4>
      </vt:variant>
      <vt:variant>
        <vt:lpstr>Custom Shows</vt:lpstr>
      </vt:variant>
      <vt:variant>
        <vt:i4>1</vt:i4>
      </vt:variant>
    </vt:vector>
  </HeadingPairs>
  <TitlesOfParts>
    <vt:vector size="21" baseType="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The FARM acronym defines the risk management lifecycle</vt:lpstr>
      <vt:lpstr>A critical aspect of risk management is the ability to assess risk on a per-project basis</vt:lpstr>
      <vt:lpstr>Many organizations struggle with risk analysis and management</vt:lpstr>
      <vt:lpstr>This blueprint will walk you through two key deliverables as you build your TRA</vt:lpstr>
      <vt:lpstr>Overall value of Guided Implementation</vt:lpstr>
      <vt:lpstr>Threat and risk assessments fit as part of a highly mature risk management program</vt:lpstr>
      <vt:lpstr>Use these icons to help direct you as you navigate this research </vt:lpstr>
      <vt:lpstr>Info-Tech offers various levels of support to best suit your needs</vt:lpstr>
      <vt:lpstr>Develop and Conduct Threat and Risk Assessments –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2018-03-21T15:18:36Z</dcterms:created>
  <dcterms:modified xsi:type="dcterms:W3CDTF">2018-03-21T15:19:53Z</dcterms:modified>
</cp:coreProperties>
</file>