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20"/>
  </p:notesMasterIdLst>
  <p:handoutMasterIdLst>
    <p:handoutMasterId r:id="rId21"/>
  </p:handoutMasterIdLst>
  <p:sldIdLst>
    <p:sldId id="278" r:id="rId2"/>
    <p:sldId id="488" r:id="rId3"/>
    <p:sldId id="490" r:id="rId4"/>
    <p:sldId id="491" r:id="rId5"/>
    <p:sldId id="629" r:id="rId6"/>
    <p:sldId id="492" r:id="rId7"/>
    <p:sldId id="493" r:id="rId8"/>
    <p:sldId id="494" r:id="rId9"/>
    <p:sldId id="496" r:id="rId10"/>
    <p:sldId id="495" r:id="rId11"/>
    <p:sldId id="630" r:id="rId12"/>
    <p:sldId id="639" r:id="rId13"/>
    <p:sldId id="626" r:id="rId14"/>
    <p:sldId id="497" r:id="rId15"/>
    <p:sldId id="498" r:id="rId16"/>
    <p:sldId id="499" r:id="rId17"/>
    <p:sldId id="768" r:id="rId18"/>
    <p:sldId id="774" r:id="rId19"/>
  </p:sldIdLst>
  <p:sldSz cx="9144000" cy="6858000" type="screen4x3"/>
  <p:notesSz cx="6858000" cy="9144000"/>
  <p:custShowLst>
    <p:custShow name="Custom Show 1" id="0">
      <p:sldLst>
        <p:sld r:id="rId2"/>
      </p:sldLst>
    </p:custShow>
  </p:custShowLst>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Author" initials="A" lastIdx="25"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1F7"/>
    <a:srgbClr val="BFBFBF"/>
    <a:srgbClr val="FFC000"/>
    <a:srgbClr val="FFFF99"/>
    <a:srgbClr val="858585"/>
    <a:srgbClr val="243F54"/>
    <a:srgbClr val="F2F2F2"/>
    <a:srgbClr val="29475F"/>
    <a:srgbClr val="CDCDC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27" autoAdjust="0"/>
    <p:restoredTop sz="96433" autoAdjust="0"/>
  </p:normalViewPr>
  <p:slideViewPr>
    <p:cSldViewPr snapToGrid="0">
      <p:cViewPr varScale="1">
        <p:scale>
          <a:sx n="88" d="100"/>
          <a:sy n="88" d="100"/>
        </p:scale>
        <p:origin x="2016" y="96"/>
      </p:cViewPr>
      <p:guideLst>
        <p:guide orient="horz" pos="2160"/>
        <p:guide pos="2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96"/>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2/3/2017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2/3/2017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17</a:t>
            </a:fld>
            <a:endParaRPr lang="en-US" dirty="0"/>
          </a:p>
        </p:txBody>
      </p:sp>
    </p:spTree>
    <p:extLst>
      <p:ext uri="{BB962C8B-B14F-4D97-AF65-F5344CB8AC3E}">
        <p14:creationId xmlns:p14="http://schemas.microsoft.com/office/powerpoint/2010/main" val="2641240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18</a:t>
            </a:fld>
            <a:endParaRPr lang="en-US" dirty="0"/>
          </a:p>
        </p:txBody>
      </p:sp>
    </p:spTree>
    <p:extLst>
      <p:ext uri="{BB962C8B-B14F-4D97-AF65-F5344CB8AC3E}">
        <p14:creationId xmlns:p14="http://schemas.microsoft.com/office/powerpoint/2010/main" val="2488587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995856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266768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extLst>
      <p:ext uri="{BB962C8B-B14F-4D97-AF65-F5344CB8AC3E}">
        <p14:creationId xmlns:p14="http://schemas.microsoft.com/office/powerpoint/2010/main" val="1614599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val="979874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2725641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extLst>
      <p:ext uri="{BB962C8B-B14F-4D97-AF65-F5344CB8AC3E}">
        <p14:creationId xmlns:p14="http://schemas.microsoft.com/office/powerpoint/2010/main" val="1550827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15</a:t>
            </a:fld>
            <a:endParaRPr lang="en-US" dirty="0"/>
          </a:p>
        </p:txBody>
      </p:sp>
    </p:spTree>
    <p:extLst>
      <p:ext uri="{BB962C8B-B14F-4D97-AF65-F5344CB8AC3E}">
        <p14:creationId xmlns:p14="http://schemas.microsoft.com/office/powerpoint/2010/main" val="3344451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16</a:t>
            </a:fld>
            <a:endParaRPr lang="en-US" dirty="0">
              <a:solidFill>
                <a:prstClr val="black"/>
              </a:solidFill>
            </a:endParaRPr>
          </a:p>
        </p:txBody>
      </p:sp>
    </p:spTree>
    <p:extLst>
      <p:ext uri="{BB962C8B-B14F-4D97-AF65-F5344CB8AC3E}">
        <p14:creationId xmlns:p14="http://schemas.microsoft.com/office/powerpoint/2010/main" val="38307042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04BAF95-AFC4-48F4-99ED-62EF46420EE1}" type="datetimeFigureOut">
              <a:rPr lang="en-US" smtClean="0"/>
              <a:t>2/3/2017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7CA0975A-2194-4DD6-AD5A-5852845A1506}" type="slidenum">
              <a:rPr lang="en-US" smtClean="0"/>
              <a:t>‹#›</a:t>
            </a:fld>
            <a:endParaRPr lang="en-US"/>
          </a:p>
        </p:txBody>
      </p:sp>
    </p:spTree>
    <p:extLst>
      <p:ext uri="{BB962C8B-B14F-4D97-AF65-F5344CB8AC3E}">
        <p14:creationId xmlns:p14="http://schemas.microsoft.com/office/powerpoint/2010/main" val="2399903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4171895"/>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4171895"/>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496178"/>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491935"/>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4171895"/>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4171895"/>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5258924"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11951"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21" r:id="rId5"/>
    <p:sldLayoutId id="2147483710" r:id="rId6"/>
    <p:sldLayoutId id="2147483711" r:id="rId7"/>
    <p:sldLayoutId id="2147483726" r:id="rId8"/>
    <p:sldLayoutId id="2147483764" r:id="rId9"/>
    <p:sldLayoutId id="2147483762" r:id="rId10"/>
    <p:sldLayoutId id="2147483761" r:id="rId11"/>
    <p:sldLayoutId id="2147483763" r:id="rId12"/>
    <p:sldLayoutId id="2147483781" r:id="rId13"/>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8.xml"/><Relationship Id="rId5" Type="http://schemas.openxmlformats.org/officeDocument/2006/relationships/image" Target="../media/image16.jpg"/><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7.png"/><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CA" dirty="0"/>
              <a:t>Implement a Proactive and Consistent Vendor Selection Process </a:t>
            </a:r>
            <a:endParaRPr lang="en-US" dirty="0"/>
          </a:p>
        </p:txBody>
      </p:sp>
      <p:sp>
        <p:nvSpPr>
          <p:cNvPr id="5" name="Tagline"/>
          <p:cNvSpPr>
            <a:spLocks noGrp="1"/>
          </p:cNvSpPr>
          <p:nvPr>
            <p:ph type="body" sz="quarter" idx="16"/>
          </p:nvPr>
        </p:nvSpPr>
        <p:spPr>
          <a:xfrm>
            <a:off x="774700" y="3963062"/>
            <a:ext cx="7467600" cy="508000"/>
          </a:xfrm>
        </p:spPr>
        <p:txBody>
          <a:bodyPr/>
          <a:lstStyle/>
          <a:p>
            <a:r>
              <a:rPr lang="en-US" dirty="0" smtClean="0"/>
              <a:t>Formalize your process to eliminate bias and maximize value.</a:t>
            </a:r>
            <a:endParaRPr lang="en-US" dirty="0"/>
          </a:p>
        </p:txBody>
      </p:sp>
      <p:pic>
        <p:nvPicPr>
          <p:cNvPr id="6" name="Picture 5"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ight Arrow 8"/>
          <p:cNvSpPr/>
          <p:nvPr/>
        </p:nvSpPr>
        <p:spPr>
          <a:xfrm>
            <a:off x="1" y="2640821"/>
            <a:ext cx="8819621" cy="708374"/>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US" dirty="0" smtClean="0"/>
              <a:t>Track </a:t>
            </a:r>
            <a:r>
              <a:rPr lang="en-US" dirty="0"/>
              <a:t>overall vendor </a:t>
            </a:r>
            <a:r>
              <a:rPr lang="en-US" dirty="0" smtClean="0"/>
              <a:t>management metrics to prove ROI</a:t>
            </a:r>
          </a:p>
        </p:txBody>
      </p:sp>
      <p:graphicFrame>
        <p:nvGraphicFramePr>
          <p:cNvPr id="15" name="Table 14"/>
          <p:cNvGraphicFramePr>
            <a:graphicFrameLocks noGrp="1"/>
          </p:cNvGraphicFramePr>
          <p:nvPr>
            <p:extLst>
              <p:ext uri="{D42A27DB-BD31-4B8C-83A1-F6EECF244321}">
                <p14:modId xmlns:p14="http://schemas.microsoft.com/office/powerpoint/2010/main" val="1108035480"/>
              </p:ext>
            </p:extLst>
          </p:nvPr>
        </p:nvGraphicFramePr>
        <p:xfrm>
          <a:off x="318854" y="3621559"/>
          <a:ext cx="8506293" cy="2335011"/>
        </p:xfrm>
        <a:graphic>
          <a:graphicData uri="http://schemas.openxmlformats.org/drawingml/2006/table">
            <a:tbl>
              <a:tblPr firstRow="1" bandRow="1">
                <a:tableStyleId>{5940675A-B579-460E-94D1-54222C63F5DA}</a:tableStyleId>
              </a:tblPr>
              <a:tblGrid>
                <a:gridCol w="2012373"/>
                <a:gridCol w="3122713"/>
                <a:gridCol w="960190"/>
                <a:gridCol w="729726"/>
                <a:gridCol w="841584"/>
                <a:gridCol w="839707"/>
              </a:tblGrid>
              <a:tr h="460491">
                <a:tc>
                  <a:txBody>
                    <a:bodyPr/>
                    <a:lstStyle/>
                    <a:p>
                      <a:pPr algn="ctr"/>
                      <a:r>
                        <a:rPr lang="en-US" sz="1100" b="1" dirty="0" smtClean="0">
                          <a:solidFill>
                            <a:schemeClr val="bg1"/>
                          </a:solidFill>
                        </a:rPr>
                        <a:t>Metric</a:t>
                      </a:r>
                      <a:r>
                        <a:rPr lang="en-US" sz="1100" b="1" baseline="0" dirty="0" smtClean="0">
                          <a:solidFill>
                            <a:schemeClr val="bg1"/>
                          </a:solidFill>
                        </a:rPr>
                        <a:t> Description</a:t>
                      </a:r>
                      <a:endParaRPr lang="en-US" sz="1100" b="1" dirty="0">
                        <a:solidFill>
                          <a:schemeClr val="bg1"/>
                        </a:solidFill>
                      </a:endParaRPr>
                    </a:p>
                  </a:txBody>
                  <a:tcPr anchor="ctr">
                    <a:lnL w="12700" cmpd="sng">
                      <a:noFill/>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dirty="0" smtClean="0">
                          <a:solidFill>
                            <a:schemeClr val="bg1"/>
                          </a:solidFill>
                        </a:rPr>
                        <a:t>Metric Goals</a:t>
                      </a:r>
                      <a:endParaRPr lang="en-US" sz="11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dirty="0" smtClean="0">
                          <a:solidFill>
                            <a:schemeClr val="bg1"/>
                          </a:solidFill>
                        </a:rPr>
                        <a:t> Check-point 1</a:t>
                      </a:r>
                      <a:endParaRPr lang="en-US" sz="11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dirty="0" smtClean="0">
                          <a:solidFill>
                            <a:schemeClr val="bg1"/>
                          </a:solidFill>
                        </a:rPr>
                        <a:t>Check- point 2</a:t>
                      </a:r>
                      <a:endParaRPr lang="en-US" sz="11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dirty="0" smtClean="0">
                          <a:solidFill>
                            <a:schemeClr val="bg1"/>
                          </a:solidFill>
                        </a:rPr>
                        <a:t>Check-point 3</a:t>
                      </a:r>
                      <a:endParaRPr lang="en-US" sz="11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dirty="0" smtClean="0">
                          <a:solidFill>
                            <a:schemeClr val="bg1"/>
                          </a:solidFill>
                        </a:rPr>
                        <a:t>Check-point 4</a:t>
                      </a:r>
                      <a:endParaRPr lang="en-US" sz="1100" b="1" dirty="0">
                        <a:solidFill>
                          <a:schemeClr val="bg1"/>
                        </a:solidFill>
                      </a:endParaRPr>
                    </a:p>
                  </a:txBody>
                  <a:tcPr anchor="ctr">
                    <a:lnL w="19050" cap="flat" cmpd="sng" algn="ctr">
                      <a:solidFill>
                        <a:schemeClr val="bg1"/>
                      </a:solidFill>
                      <a:prstDash val="solid"/>
                      <a:round/>
                      <a:headEnd type="none" w="med" len="med"/>
                      <a:tailEnd type="none" w="med" len="med"/>
                    </a:lnL>
                    <a:lnR w="12700" cmpd="sng">
                      <a:noFill/>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238833">
                <a:tc>
                  <a:txBody>
                    <a:bodyPr/>
                    <a:lstStyle/>
                    <a:p>
                      <a:r>
                        <a:rPr lang="en-CA" sz="1100" b="1" dirty="0" smtClean="0"/>
                        <a:t>Cost savings</a:t>
                      </a:r>
                      <a:r>
                        <a:rPr lang="en-CA" sz="1100" b="1" baseline="0" dirty="0" smtClean="0"/>
                        <a:t>/avoidance</a:t>
                      </a:r>
                      <a:endParaRPr lang="en-US" sz="1100" b="1" dirty="0"/>
                    </a:p>
                  </a:txBody>
                  <a:tcPr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smtClean="0"/>
                        <a:t>Spend</a:t>
                      </a:r>
                      <a:r>
                        <a:rPr lang="en-US" sz="1100" baseline="0" dirty="0" smtClean="0"/>
                        <a:t> per vendor lowered 5%</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smtClean="0"/>
                        <a:t>Jun </a:t>
                      </a:r>
                    </a:p>
                    <a:p>
                      <a:pPr algn="ctr"/>
                      <a:r>
                        <a:rPr lang="en-US" sz="1100" dirty="0" smtClean="0"/>
                        <a:t>2017</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smtClean="0"/>
                        <a:t>Dec </a:t>
                      </a:r>
                      <a:r>
                        <a:rPr lang="en-US" sz="1100" baseline="0" dirty="0" smtClean="0"/>
                        <a:t>2017</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smtClean="0"/>
                        <a:t>Jun</a:t>
                      </a:r>
                      <a:r>
                        <a:rPr lang="en-US" sz="1100" baseline="0" dirty="0" smtClean="0"/>
                        <a:t> </a:t>
                      </a:r>
                    </a:p>
                    <a:p>
                      <a:pPr algn="ctr"/>
                      <a:r>
                        <a:rPr lang="en-US" sz="1100" baseline="0" dirty="0" smtClean="0"/>
                        <a:t>2018</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smtClean="0"/>
                        <a:t>Dec</a:t>
                      </a:r>
                      <a:r>
                        <a:rPr lang="en-US" sz="1100" baseline="0" dirty="0" smtClean="0"/>
                        <a:t> </a:t>
                      </a:r>
                    </a:p>
                    <a:p>
                      <a:pPr algn="ctr"/>
                      <a:r>
                        <a:rPr lang="en-US" sz="1100" baseline="0" dirty="0" smtClean="0"/>
                        <a:t>2018</a:t>
                      </a:r>
                      <a:endParaRPr lang="en-US" sz="1100" dirty="0"/>
                    </a:p>
                  </a:txBody>
                  <a:tcPr anchor="ct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25127">
                <a:tc>
                  <a:txBody>
                    <a:bodyPr/>
                    <a:lstStyle/>
                    <a:p>
                      <a:r>
                        <a:rPr lang="en-US" sz="1100" b="1" dirty="0" smtClean="0"/>
                        <a:t>Improved</a:t>
                      </a:r>
                      <a:r>
                        <a:rPr lang="en-US" sz="1100" b="1" baseline="0" dirty="0" smtClean="0"/>
                        <a:t> service levels</a:t>
                      </a:r>
                      <a:endParaRPr lang="en-US" sz="1100" b="1" dirty="0"/>
                    </a:p>
                  </a:txBody>
                  <a:tcPr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smtClean="0"/>
                        <a:t>Increase</a:t>
                      </a:r>
                      <a:r>
                        <a:rPr lang="en-US" sz="1100" baseline="0" dirty="0" smtClean="0"/>
                        <a:t> % of contracts under standardized SLA by 15%</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smtClean="0"/>
                        <a:t>Jun </a:t>
                      </a:r>
                    </a:p>
                    <a:p>
                      <a:pPr algn="ctr"/>
                      <a:r>
                        <a:rPr lang="en-US" sz="1100" dirty="0" smtClean="0"/>
                        <a:t>2017</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smtClean="0"/>
                        <a:t>Dec </a:t>
                      </a:r>
                      <a:r>
                        <a:rPr lang="en-US" sz="1100" baseline="0" dirty="0" smtClean="0"/>
                        <a:t>2017</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smtClean="0"/>
                        <a:t>Jun</a:t>
                      </a:r>
                      <a:r>
                        <a:rPr lang="en-US" sz="1100" baseline="0" dirty="0" smtClean="0"/>
                        <a:t> </a:t>
                      </a:r>
                    </a:p>
                    <a:p>
                      <a:pPr algn="ctr"/>
                      <a:r>
                        <a:rPr lang="en-US" sz="1100" baseline="0" dirty="0" smtClean="0"/>
                        <a:t>2018</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smtClean="0"/>
                        <a:t>Dec</a:t>
                      </a:r>
                      <a:r>
                        <a:rPr lang="en-US" sz="1100" baseline="0" dirty="0" smtClean="0"/>
                        <a:t> </a:t>
                      </a:r>
                    </a:p>
                    <a:p>
                      <a:pPr algn="ctr"/>
                      <a:r>
                        <a:rPr lang="en-US" sz="1100" baseline="0" dirty="0" smtClean="0"/>
                        <a:t>2018</a:t>
                      </a:r>
                      <a:endParaRPr lang="en-US" sz="1100" dirty="0"/>
                    </a:p>
                  </a:txBody>
                  <a:tcPr anchor="ct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98056">
                <a:tc>
                  <a:txBody>
                    <a:bodyPr/>
                    <a:lstStyle/>
                    <a:p>
                      <a:r>
                        <a:rPr lang="en-CA" sz="1100" b="1" dirty="0" smtClean="0"/>
                        <a:t>Increase in internal customer satisfaction </a:t>
                      </a:r>
                    </a:p>
                    <a:p>
                      <a:r>
                        <a:rPr lang="en-CA" sz="1100" b="1" i="1" dirty="0" smtClean="0"/>
                        <a:t>(measured via surveys)</a:t>
                      </a:r>
                      <a:endParaRPr lang="en-CA" sz="1100" b="1" i="1" dirty="0"/>
                    </a:p>
                  </a:txBody>
                  <a:tcPr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smtClean="0"/>
                        <a:t>30%</a:t>
                      </a:r>
                      <a:r>
                        <a:rPr lang="en-US" sz="1100" baseline="0" dirty="0" smtClean="0"/>
                        <a:t> increase in stakeholder vendor rating</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smtClean="0"/>
                        <a:t>Jun </a:t>
                      </a:r>
                    </a:p>
                    <a:p>
                      <a:pPr algn="ctr"/>
                      <a:r>
                        <a:rPr lang="en-US" sz="1100" dirty="0" smtClean="0"/>
                        <a:t>2017</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smtClean="0"/>
                        <a:t>Dec </a:t>
                      </a:r>
                      <a:r>
                        <a:rPr lang="en-US" sz="1100" baseline="0" dirty="0" smtClean="0"/>
                        <a:t>2017</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smtClean="0"/>
                        <a:t>Jun</a:t>
                      </a:r>
                      <a:r>
                        <a:rPr lang="en-US" sz="1100" baseline="0" dirty="0" smtClean="0"/>
                        <a:t> </a:t>
                      </a:r>
                    </a:p>
                    <a:p>
                      <a:pPr algn="ctr"/>
                      <a:r>
                        <a:rPr lang="en-US" sz="1100" baseline="0" dirty="0" smtClean="0"/>
                        <a:t>2018</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smtClean="0"/>
                        <a:t>Dec</a:t>
                      </a:r>
                    </a:p>
                    <a:p>
                      <a:pPr algn="ctr"/>
                      <a:r>
                        <a:rPr lang="en-US" sz="1100" baseline="0" dirty="0" smtClean="0"/>
                        <a:t>2018</a:t>
                      </a:r>
                      <a:endParaRPr lang="en-US" sz="1100" dirty="0"/>
                    </a:p>
                  </a:txBody>
                  <a:tcPr anchor="ct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2388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1" dirty="0" smtClean="0"/>
                        <a:t>Lower TCO for IT</a:t>
                      </a:r>
                      <a:endParaRPr lang="en-US" sz="1100" b="1" dirty="0" smtClean="0"/>
                    </a:p>
                  </a:txBody>
                  <a:tcPr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smtClean="0"/>
                        <a:t>5% decrease</a:t>
                      </a:r>
                      <a:r>
                        <a:rPr lang="en-US" sz="1100" baseline="0" dirty="0" smtClean="0"/>
                        <a:t> in TCO per vendor</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smtClean="0"/>
                        <a:t>Jun </a:t>
                      </a:r>
                    </a:p>
                    <a:p>
                      <a:pPr algn="ctr"/>
                      <a:r>
                        <a:rPr lang="en-US" sz="1100" dirty="0" smtClean="0"/>
                        <a:t>2017</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smtClean="0"/>
                        <a:t>Dec </a:t>
                      </a:r>
                      <a:r>
                        <a:rPr lang="en-US" sz="1100" baseline="0" dirty="0" smtClean="0"/>
                        <a:t>2017</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smtClean="0"/>
                        <a:t>Jun</a:t>
                      </a:r>
                      <a:r>
                        <a:rPr lang="en-US" sz="1100" baseline="0" dirty="0" smtClean="0"/>
                        <a:t> </a:t>
                      </a:r>
                    </a:p>
                    <a:p>
                      <a:pPr algn="ctr"/>
                      <a:r>
                        <a:rPr lang="en-US" sz="1100" baseline="0" dirty="0" smtClean="0"/>
                        <a:t>2018</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smtClean="0"/>
                        <a:t>Dec</a:t>
                      </a:r>
                      <a:r>
                        <a:rPr lang="en-US" sz="1100" baseline="0" dirty="0" smtClean="0"/>
                        <a:t> </a:t>
                      </a:r>
                    </a:p>
                    <a:p>
                      <a:pPr algn="ctr"/>
                      <a:r>
                        <a:rPr lang="en-US" sz="1100" baseline="0" dirty="0" smtClean="0"/>
                        <a:t>2018</a:t>
                      </a:r>
                      <a:endParaRPr lang="en-US" sz="1100" dirty="0"/>
                    </a:p>
                  </a:txBody>
                  <a:tcPr anchor="ct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13" name="Text Placeholder 3"/>
          <p:cNvSpPr txBox="1">
            <a:spLocks/>
          </p:cNvSpPr>
          <p:nvPr/>
        </p:nvSpPr>
        <p:spPr bwMode="auto">
          <a:xfrm>
            <a:off x="251520" y="1552414"/>
            <a:ext cx="8517768" cy="8668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SzPct val="100000"/>
              <a:buNone/>
            </a:pPr>
            <a:r>
              <a:rPr lang="en-CA" sz="1400" dirty="0" smtClean="0">
                <a:solidFill>
                  <a:srgbClr val="333333"/>
                </a:solidFill>
              </a:rPr>
              <a:t>Look </a:t>
            </a:r>
            <a:r>
              <a:rPr lang="en-CA" sz="1400" dirty="0">
                <a:solidFill>
                  <a:srgbClr val="333333"/>
                </a:solidFill>
              </a:rPr>
              <a:t>at the end-state in terms of the value </a:t>
            </a:r>
            <a:r>
              <a:rPr lang="en-CA" sz="1400" dirty="0" smtClean="0">
                <a:solidFill>
                  <a:srgbClr val="333333"/>
                </a:solidFill>
              </a:rPr>
              <a:t>that your vendor management will </a:t>
            </a:r>
            <a:r>
              <a:rPr lang="en-CA" sz="1400" dirty="0">
                <a:solidFill>
                  <a:srgbClr val="333333"/>
                </a:solidFill>
              </a:rPr>
              <a:t>add over </a:t>
            </a:r>
            <a:r>
              <a:rPr lang="en-CA" sz="1400" dirty="0" smtClean="0">
                <a:solidFill>
                  <a:srgbClr val="333333"/>
                </a:solidFill>
              </a:rPr>
              <a:t>time, as opposed to measuring </a:t>
            </a:r>
            <a:r>
              <a:rPr lang="en-CA" sz="1400" dirty="0">
                <a:solidFill>
                  <a:srgbClr val="333333"/>
                </a:solidFill>
              </a:rPr>
              <a:t>the </a:t>
            </a:r>
            <a:r>
              <a:rPr lang="en-CA" sz="1400" dirty="0" smtClean="0">
                <a:solidFill>
                  <a:srgbClr val="333333"/>
                </a:solidFill>
              </a:rPr>
              <a:t>vendor selection activities</a:t>
            </a:r>
            <a:r>
              <a:rPr lang="en-CA" sz="1400" dirty="0">
                <a:solidFill>
                  <a:srgbClr val="333333"/>
                </a:solidFill>
              </a:rPr>
              <a:t>. </a:t>
            </a:r>
            <a:r>
              <a:rPr lang="en-CA" sz="1400" dirty="0" smtClean="0">
                <a:solidFill>
                  <a:srgbClr val="333333"/>
                </a:solidFill>
              </a:rPr>
              <a:t>Define SMART metrics based on </a:t>
            </a:r>
            <a:r>
              <a:rPr lang="en-CA" sz="1400" b="1" dirty="0" smtClean="0">
                <a:solidFill>
                  <a:srgbClr val="333333"/>
                </a:solidFill>
              </a:rPr>
              <a:t>your organization’s specific needs</a:t>
            </a:r>
            <a:r>
              <a:rPr lang="en-CA" sz="1400" dirty="0" smtClean="0">
                <a:solidFill>
                  <a:srgbClr val="333333"/>
                </a:solidFill>
              </a:rPr>
              <a:t>. </a:t>
            </a:r>
            <a:r>
              <a:rPr lang="en-CA" sz="1400" dirty="0"/>
              <a:t>Set checkpoints to track progress against target and </a:t>
            </a:r>
            <a:r>
              <a:rPr lang="en-CA" sz="1400" dirty="0" smtClean="0"/>
              <a:t>reassess </a:t>
            </a:r>
            <a:r>
              <a:rPr lang="en-CA" sz="1400" dirty="0"/>
              <a:t>if </a:t>
            </a:r>
            <a:r>
              <a:rPr lang="en-CA" sz="1400" dirty="0" smtClean="0"/>
              <a:t>needed</a:t>
            </a:r>
            <a:r>
              <a:rPr lang="en-CA" sz="1400" dirty="0" smtClean="0">
                <a:solidFill>
                  <a:srgbClr val="333333"/>
                </a:solidFill>
              </a:rPr>
              <a:t>.</a:t>
            </a:r>
            <a:endParaRPr lang="en-CA" sz="1400" dirty="0"/>
          </a:p>
        </p:txBody>
      </p:sp>
      <p:sp>
        <p:nvSpPr>
          <p:cNvPr id="6" name="TextBox 5"/>
          <p:cNvSpPr txBox="1"/>
          <p:nvPr/>
        </p:nvSpPr>
        <p:spPr>
          <a:xfrm>
            <a:off x="337573" y="2833539"/>
            <a:ext cx="2034944" cy="307777"/>
          </a:xfrm>
          <a:prstGeom prst="rect">
            <a:avLst/>
          </a:prstGeom>
        </p:spPr>
        <p:txBody>
          <a:bodyPr wrap="square" rtlCol="0">
            <a:spAutoFit/>
          </a:bodyPr>
          <a:lstStyle/>
          <a:p>
            <a:r>
              <a:rPr lang="en-CA" sz="1400" b="1" dirty="0" smtClean="0">
                <a:solidFill>
                  <a:schemeClr val="bg2"/>
                </a:solidFill>
              </a:rPr>
              <a:t>Choose your metrics. </a:t>
            </a:r>
          </a:p>
        </p:txBody>
      </p:sp>
      <p:sp>
        <p:nvSpPr>
          <p:cNvPr id="10" name="TextBox 9"/>
          <p:cNvSpPr txBox="1"/>
          <p:nvPr/>
        </p:nvSpPr>
        <p:spPr>
          <a:xfrm>
            <a:off x="3069478" y="2833539"/>
            <a:ext cx="1488400" cy="307777"/>
          </a:xfrm>
          <a:prstGeom prst="rect">
            <a:avLst/>
          </a:prstGeom>
        </p:spPr>
        <p:txBody>
          <a:bodyPr wrap="square" rtlCol="0">
            <a:spAutoFit/>
          </a:bodyPr>
          <a:lstStyle/>
          <a:p>
            <a:r>
              <a:rPr lang="en-CA" sz="1400" b="1" dirty="0" smtClean="0">
                <a:solidFill>
                  <a:schemeClr val="bg2"/>
                </a:solidFill>
              </a:rPr>
              <a:t>Define a target.</a:t>
            </a:r>
          </a:p>
        </p:txBody>
      </p:sp>
      <p:sp>
        <p:nvSpPr>
          <p:cNvPr id="11" name="TextBox 10"/>
          <p:cNvSpPr txBox="1"/>
          <p:nvPr/>
        </p:nvSpPr>
        <p:spPr>
          <a:xfrm>
            <a:off x="4818126" y="2888945"/>
            <a:ext cx="1948577" cy="369332"/>
          </a:xfrm>
          <a:prstGeom prst="rect">
            <a:avLst/>
          </a:prstGeom>
        </p:spPr>
        <p:txBody>
          <a:bodyPr wrap="square" rtlCol="0">
            <a:spAutoFit/>
          </a:bodyPr>
          <a:lstStyle/>
          <a:p>
            <a:endParaRPr lang="en-CA" dirty="0" smtClean="0"/>
          </a:p>
        </p:txBody>
      </p:sp>
      <p:sp>
        <p:nvSpPr>
          <p:cNvPr id="8" name="Left Brace 7"/>
          <p:cNvSpPr/>
          <p:nvPr/>
        </p:nvSpPr>
        <p:spPr>
          <a:xfrm rot="5400000">
            <a:off x="7002273" y="1707678"/>
            <a:ext cx="266750" cy="3367947"/>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16" name="Left Brace 15"/>
          <p:cNvSpPr/>
          <p:nvPr/>
        </p:nvSpPr>
        <p:spPr>
          <a:xfrm rot="5400000">
            <a:off x="3729585" y="1805725"/>
            <a:ext cx="275676" cy="3168502"/>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17" name="Left Brace 16"/>
          <p:cNvSpPr/>
          <p:nvPr/>
        </p:nvSpPr>
        <p:spPr>
          <a:xfrm rot="5400000">
            <a:off x="1161806" y="2403662"/>
            <a:ext cx="272890" cy="1969842"/>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18" name="TextBox 17"/>
          <p:cNvSpPr txBox="1"/>
          <p:nvPr/>
        </p:nvSpPr>
        <p:spPr>
          <a:xfrm>
            <a:off x="6203621" y="2833539"/>
            <a:ext cx="1948577" cy="307777"/>
          </a:xfrm>
          <a:prstGeom prst="rect">
            <a:avLst/>
          </a:prstGeom>
        </p:spPr>
        <p:txBody>
          <a:bodyPr wrap="square" rtlCol="0">
            <a:spAutoFit/>
          </a:bodyPr>
          <a:lstStyle/>
          <a:p>
            <a:r>
              <a:rPr lang="en-CA" sz="1400" b="1" dirty="0" smtClean="0">
                <a:solidFill>
                  <a:schemeClr val="bg2"/>
                </a:solidFill>
              </a:rPr>
              <a:t>Set checkpoints.</a:t>
            </a:r>
          </a:p>
        </p:txBody>
      </p:sp>
    </p:spTree>
    <p:extLst>
      <p:ext uri="{BB962C8B-B14F-4D97-AF65-F5344CB8AC3E}">
        <p14:creationId xmlns:p14="http://schemas.microsoft.com/office/powerpoint/2010/main" val="3366352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64" y="4760573"/>
            <a:ext cx="9144000" cy="14094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itle 5"/>
          <p:cNvSpPr>
            <a:spLocks noGrp="1"/>
          </p:cNvSpPr>
          <p:nvPr>
            <p:ph type="title"/>
          </p:nvPr>
        </p:nvSpPr>
        <p:spPr/>
        <p:txBody>
          <a:bodyPr/>
          <a:lstStyle/>
          <a:p>
            <a:r>
              <a:rPr lang="en-CA" dirty="0" smtClean="0"/>
              <a:t>Use this blueprint to build a dynamic process</a:t>
            </a:r>
            <a:endParaRPr lang="en-CA" dirty="0"/>
          </a:p>
        </p:txBody>
      </p:sp>
      <p:sp>
        <p:nvSpPr>
          <p:cNvPr id="8" name="Text Placeholder 7"/>
          <p:cNvSpPr>
            <a:spLocks noGrp="1"/>
          </p:cNvSpPr>
          <p:nvPr>
            <p:ph type="body" sz="quarter" idx="4294967295"/>
          </p:nvPr>
        </p:nvSpPr>
        <p:spPr>
          <a:xfrm>
            <a:off x="571679" y="4903152"/>
            <a:ext cx="8054068" cy="1170477"/>
          </a:xfrm>
        </p:spPr>
        <p:txBody>
          <a:bodyPr/>
          <a:lstStyle/>
          <a:p>
            <a:pPr marL="0" indent="0">
              <a:buNone/>
            </a:pPr>
            <a:r>
              <a:rPr lang="en-CA" sz="1600" b="1" dirty="0">
                <a:solidFill>
                  <a:schemeClr val="bg1"/>
                </a:solidFill>
              </a:rPr>
              <a:t>U</a:t>
            </a:r>
            <a:r>
              <a:rPr lang="en-CA" sz="1600" b="1" dirty="0" smtClean="0">
                <a:solidFill>
                  <a:schemeClr val="bg1"/>
                </a:solidFill>
              </a:rPr>
              <a:t>pgrade </a:t>
            </a:r>
            <a:r>
              <a:rPr lang="en-CA" sz="1600" b="1" dirty="0">
                <a:solidFill>
                  <a:schemeClr val="bg1"/>
                </a:solidFill>
              </a:rPr>
              <a:t>your standard selection </a:t>
            </a:r>
            <a:r>
              <a:rPr lang="en-CA" sz="1600" b="1" dirty="0" smtClean="0">
                <a:solidFill>
                  <a:schemeClr val="bg1"/>
                </a:solidFill>
              </a:rPr>
              <a:t>process and create one that you can right-size every time. In this blueprint, Info-Tech will guide you toward a standardized process, complete with the tools needed to </a:t>
            </a:r>
            <a:r>
              <a:rPr lang="en-CA" sz="1600" b="1" dirty="0">
                <a:solidFill>
                  <a:schemeClr val="bg1"/>
                </a:solidFill>
              </a:rPr>
              <a:t>dynamically </a:t>
            </a:r>
            <a:r>
              <a:rPr lang="en-CA" sz="1600" b="1" dirty="0" smtClean="0">
                <a:solidFill>
                  <a:schemeClr val="bg1"/>
                </a:solidFill>
              </a:rPr>
              <a:t>configure </a:t>
            </a:r>
            <a:r>
              <a:rPr lang="en-CA" sz="1600" b="1" dirty="0">
                <a:solidFill>
                  <a:schemeClr val="bg1"/>
                </a:solidFill>
              </a:rPr>
              <a:t>each process step for the </a:t>
            </a:r>
            <a:r>
              <a:rPr lang="en-CA" sz="1600" b="1" dirty="0" smtClean="0">
                <a:solidFill>
                  <a:schemeClr val="bg1"/>
                </a:solidFill>
              </a:rPr>
              <a:t>individual vendor selections. </a:t>
            </a:r>
            <a:endParaRPr lang="en-CA" sz="1600" b="1" dirty="0">
              <a:solidFill>
                <a:schemeClr val="bg1"/>
              </a:solidFill>
            </a:endParaRPr>
          </a:p>
        </p:txBody>
      </p:sp>
      <p:sp>
        <p:nvSpPr>
          <p:cNvPr id="4" name="TextBox 3"/>
          <p:cNvSpPr txBox="1"/>
          <p:nvPr/>
        </p:nvSpPr>
        <p:spPr>
          <a:xfrm>
            <a:off x="2250944" y="1527746"/>
            <a:ext cx="4695537" cy="338554"/>
          </a:xfrm>
          <a:prstGeom prst="rect">
            <a:avLst/>
          </a:prstGeom>
        </p:spPr>
        <p:txBody>
          <a:bodyPr wrap="square" rtlCol="0">
            <a:spAutoFit/>
          </a:bodyPr>
          <a:lstStyle/>
          <a:p>
            <a:r>
              <a:rPr lang="en-CA" sz="1600" dirty="0" smtClean="0"/>
              <a:t>This research will help you accomplish two things: </a:t>
            </a:r>
          </a:p>
        </p:txBody>
      </p:sp>
      <p:sp>
        <p:nvSpPr>
          <p:cNvPr id="7" name="Oval 2"/>
          <p:cNvSpPr/>
          <p:nvPr/>
        </p:nvSpPr>
        <p:spPr>
          <a:xfrm>
            <a:off x="2380672" y="2269936"/>
            <a:ext cx="570998" cy="582784"/>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a:t>
            </a:r>
            <a:endParaRPr lang="en-US" b="1" dirty="0"/>
          </a:p>
        </p:txBody>
      </p:sp>
      <p:sp>
        <p:nvSpPr>
          <p:cNvPr id="9" name="Oval 2"/>
          <p:cNvSpPr/>
          <p:nvPr/>
        </p:nvSpPr>
        <p:spPr>
          <a:xfrm>
            <a:off x="6210241" y="2265375"/>
            <a:ext cx="570998" cy="59190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a:t>
            </a:r>
            <a:endParaRPr lang="en-US" b="1" dirty="0"/>
          </a:p>
        </p:txBody>
      </p:sp>
      <p:sp>
        <p:nvSpPr>
          <p:cNvPr id="5" name="Rectangle 4"/>
          <p:cNvSpPr/>
          <p:nvPr/>
        </p:nvSpPr>
        <p:spPr>
          <a:xfrm>
            <a:off x="1029377" y="3046750"/>
            <a:ext cx="3273588" cy="307777"/>
          </a:xfrm>
          <a:prstGeom prst="rect">
            <a:avLst/>
          </a:prstGeom>
        </p:spPr>
        <p:txBody>
          <a:bodyPr wrap="none">
            <a:spAutoFit/>
          </a:bodyPr>
          <a:lstStyle/>
          <a:p>
            <a:r>
              <a:rPr lang="en-CA" sz="1400" b="1" dirty="0"/>
              <a:t>Write a </a:t>
            </a:r>
            <a:r>
              <a:rPr lang="en-CA" sz="1400" b="1" dirty="0" smtClean="0"/>
              <a:t>process for vendor selection</a:t>
            </a:r>
            <a:endParaRPr lang="en-CA" sz="1400" b="1" dirty="0"/>
          </a:p>
        </p:txBody>
      </p:sp>
      <p:sp>
        <p:nvSpPr>
          <p:cNvPr id="10" name="Rectangle 9"/>
          <p:cNvSpPr/>
          <p:nvPr/>
        </p:nvSpPr>
        <p:spPr>
          <a:xfrm>
            <a:off x="4894462" y="2939028"/>
            <a:ext cx="3191026" cy="523220"/>
          </a:xfrm>
          <a:prstGeom prst="rect">
            <a:avLst/>
          </a:prstGeom>
        </p:spPr>
        <p:txBody>
          <a:bodyPr wrap="square">
            <a:spAutoFit/>
          </a:bodyPr>
          <a:lstStyle/>
          <a:p>
            <a:pPr algn="ctr"/>
            <a:r>
              <a:rPr lang="en-CA" sz="1400" b="1" dirty="0" smtClean="0"/>
              <a:t>Configure that process for a specific procurement</a:t>
            </a:r>
            <a:endParaRPr lang="en-CA" sz="1400" b="1" dirty="0"/>
          </a:p>
        </p:txBody>
      </p:sp>
      <p:sp>
        <p:nvSpPr>
          <p:cNvPr id="11" name="TextBox 10"/>
          <p:cNvSpPr txBox="1"/>
          <p:nvPr/>
        </p:nvSpPr>
        <p:spPr>
          <a:xfrm>
            <a:off x="1167808" y="3511249"/>
            <a:ext cx="2996726" cy="830997"/>
          </a:xfrm>
          <a:prstGeom prst="rect">
            <a:avLst/>
          </a:prstGeom>
        </p:spPr>
        <p:txBody>
          <a:bodyPr wrap="square" rtlCol="0">
            <a:spAutoFit/>
          </a:bodyPr>
          <a:lstStyle/>
          <a:p>
            <a:r>
              <a:rPr lang="en-CA" sz="1200" dirty="0" smtClean="0"/>
              <a:t>Use Phase 1 to formalize and document a consistent vendor selection process. Every procurement should follow these same high-level steps. </a:t>
            </a:r>
          </a:p>
        </p:txBody>
      </p:sp>
      <p:cxnSp>
        <p:nvCxnSpPr>
          <p:cNvPr id="13" name="Straight Connector 12"/>
          <p:cNvCxnSpPr/>
          <p:nvPr/>
        </p:nvCxnSpPr>
        <p:spPr>
          <a:xfrm flipH="1">
            <a:off x="4598713" y="2317898"/>
            <a:ext cx="1" cy="204145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991612" y="3511249"/>
            <a:ext cx="2996726" cy="830997"/>
          </a:xfrm>
          <a:prstGeom prst="rect">
            <a:avLst/>
          </a:prstGeom>
        </p:spPr>
        <p:txBody>
          <a:bodyPr wrap="square" rtlCol="0">
            <a:spAutoFit/>
          </a:bodyPr>
          <a:lstStyle/>
          <a:p>
            <a:r>
              <a:rPr lang="en-CA" sz="1200" dirty="0" smtClean="0"/>
              <a:t>Use Phases 2 &amp; 3 to customize the process for specific procurements. Every procurement is different and may require slightly different steps. </a:t>
            </a:r>
          </a:p>
        </p:txBody>
      </p:sp>
    </p:spTree>
    <p:extLst>
      <p:ext uri="{BB962C8B-B14F-4D97-AF65-F5344CB8AC3E}">
        <p14:creationId xmlns:p14="http://schemas.microsoft.com/office/powerpoint/2010/main" val="1703769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45408"/>
          <p:cNvSpPr/>
          <p:nvPr/>
        </p:nvSpPr>
        <p:spPr>
          <a:xfrm>
            <a:off x="1010410" y="2252197"/>
            <a:ext cx="400612"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a:t>2</a:t>
            </a:r>
            <a:endParaRPr lang="en-CA" b="1" dirty="0">
              <a:solidFill>
                <a:schemeClr val="bg2"/>
              </a:solidFill>
            </a:endParaRPr>
          </a:p>
        </p:txBody>
      </p:sp>
      <p:sp>
        <p:nvSpPr>
          <p:cNvPr id="20" name="Oval 145408"/>
          <p:cNvSpPr/>
          <p:nvPr/>
        </p:nvSpPr>
        <p:spPr>
          <a:xfrm>
            <a:off x="1010410" y="2831087"/>
            <a:ext cx="400612"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CA" b="1"/>
              <a:t>3</a:t>
            </a:r>
            <a:endParaRPr lang="en-CA" b="1" dirty="0">
              <a:solidFill>
                <a:schemeClr val="bg2"/>
              </a:solidFill>
            </a:endParaRPr>
          </a:p>
        </p:txBody>
      </p:sp>
      <p:sp>
        <p:nvSpPr>
          <p:cNvPr id="21" name="Oval 145408"/>
          <p:cNvSpPr/>
          <p:nvPr/>
        </p:nvSpPr>
        <p:spPr>
          <a:xfrm>
            <a:off x="1010410" y="3409977"/>
            <a:ext cx="400612"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CA" b="1"/>
              <a:t>4</a:t>
            </a:r>
            <a:endParaRPr lang="en-CA" b="1" dirty="0">
              <a:solidFill>
                <a:schemeClr val="bg2"/>
              </a:solidFill>
            </a:endParaRPr>
          </a:p>
        </p:txBody>
      </p:sp>
      <p:sp>
        <p:nvSpPr>
          <p:cNvPr id="22" name="Oval 145408"/>
          <p:cNvSpPr/>
          <p:nvPr/>
        </p:nvSpPr>
        <p:spPr>
          <a:xfrm>
            <a:off x="1010410" y="3988867"/>
            <a:ext cx="400612"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CA" b="1"/>
              <a:t>5</a:t>
            </a:r>
            <a:endParaRPr lang="en-CA" b="1" dirty="0">
              <a:solidFill>
                <a:schemeClr val="bg2"/>
              </a:solidFill>
            </a:endParaRPr>
          </a:p>
        </p:txBody>
      </p:sp>
      <p:sp>
        <p:nvSpPr>
          <p:cNvPr id="23" name="Oval 145408"/>
          <p:cNvSpPr/>
          <p:nvPr/>
        </p:nvSpPr>
        <p:spPr>
          <a:xfrm>
            <a:off x="1010410" y="4567757"/>
            <a:ext cx="400612"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CA" b="1"/>
              <a:t>6</a:t>
            </a:r>
            <a:endParaRPr lang="en-CA" b="1" dirty="0">
              <a:solidFill>
                <a:schemeClr val="bg2"/>
              </a:solidFill>
            </a:endParaRPr>
          </a:p>
        </p:txBody>
      </p:sp>
      <p:sp>
        <p:nvSpPr>
          <p:cNvPr id="24" name="Oval 145408"/>
          <p:cNvSpPr/>
          <p:nvPr/>
        </p:nvSpPr>
        <p:spPr>
          <a:xfrm>
            <a:off x="1010410" y="5146648"/>
            <a:ext cx="400612"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CA" b="1"/>
              <a:t>7</a:t>
            </a:r>
            <a:endParaRPr lang="en-CA" b="1" dirty="0">
              <a:solidFill>
                <a:schemeClr val="bg2"/>
              </a:solidFill>
            </a:endParaRPr>
          </a:p>
        </p:txBody>
      </p:sp>
      <p:sp>
        <p:nvSpPr>
          <p:cNvPr id="13" name="Oval 145407"/>
          <p:cNvSpPr/>
          <p:nvPr/>
        </p:nvSpPr>
        <p:spPr>
          <a:xfrm>
            <a:off x="1010410" y="1701265"/>
            <a:ext cx="400612"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b="1"/>
              <a:t>1</a:t>
            </a:r>
            <a:endParaRPr lang="en-US" b="1" dirty="0">
              <a:solidFill>
                <a:schemeClr val="bg2"/>
              </a:solidFill>
            </a:endParaRPr>
          </a:p>
        </p:txBody>
      </p:sp>
      <p:sp>
        <p:nvSpPr>
          <p:cNvPr id="2" name="Title 1"/>
          <p:cNvSpPr>
            <a:spLocks noGrp="1"/>
          </p:cNvSpPr>
          <p:nvPr>
            <p:ph type="title"/>
          </p:nvPr>
        </p:nvSpPr>
        <p:spPr/>
        <p:txBody>
          <a:bodyPr/>
          <a:lstStyle/>
          <a:p>
            <a:r>
              <a:rPr lang="en-CA" dirty="0" smtClean="0"/>
              <a:t>Focus your efforts in these key areas</a:t>
            </a:r>
            <a:endParaRPr lang="en-CA" dirty="0"/>
          </a:p>
        </p:txBody>
      </p:sp>
      <p:sp>
        <p:nvSpPr>
          <p:cNvPr id="25" name="Rectangle 24"/>
          <p:cNvSpPr/>
          <p:nvPr/>
        </p:nvSpPr>
        <p:spPr>
          <a:xfrm>
            <a:off x="1379528" y="1760760"/>
            <a:ext cx="1914395" cy="276999"/>
          </a:xfrm>
          <a:prstGeom prst="rect">
            <a:avLst/>
          </a:prstGeom>
        </p:spPr>
        <p:txBody>
          <a:bodyPr wrap="square">
            <a:spAutoFit/>
          </a:bodyPr>
          <a:lstStyle/>
          <a:p>
            <a:r>
              <a:rPr lang="en-CA" sz="1200" dirty="0"/>
              <a:t>Prepare before you begin</a:t>
            </a:r>
          </a:p>
        </p:txBody>
      </p:sp>
      <p:sp>
        <p:nvSpPr>
          <p:cNvPr id="26" name="Rectangle 25"/>
          <p:cNvSpPr/>
          <p:nvPr/>
        </p:nvSpPr>
        <p:spPr>
          <a:xfrm>
            <a:off x="1379528" y="2221661"/>
            <a:ext cx="2963426" cy="461665"/>
          </a:xfrm>
          <a:prstGeom prst="rect">
            <a:avLst/>
          </a:prstGeom>
        </p:spPr>
        <p:txBody>
          <a:bodyPr wrap="square">
            <a:spAutoFit/>
          </a:bodyPr>
          <a:lstStyle/>
          <a:p>
            <a:r>
              <a:rPr lang="en-CA" sz="1200" dirty="0"/>
              <a:t>Obtain and maintain engagement with your stakeholders</a:t>
            </a:r>
          </a:p>
        </p:txBody>
      </p:sp>
      <p:sp>
        <p:nvSpPr>
          <p:cNvPr id="27" name="Rectangle 26"/>
          <p:cNvSpPr/>
          <p:nvPr/>
        </p:nvSpPr>
        <p:spPr>
          <a:xfrm>
            <a:off x="1379528" y="2800551"/>
            <a:ext cx="3268240" cy="461665"/>
          </a:xfrm>
          <a:prstGeom prst="rect">
            <a:avLst/>
          </a:prstGeom>
        </p:spPr>
        <p:txBody>
          <a:bodyPr wrap="square">
            <a:spAutoFit/>
          </a:bodyPr>
          <a:lstStyle/>
          <a:p>
            <a:pPr lvl="0">
              <a:defRPr/>
            </a:pPr>
            <a:r>
              <a:rPr lang="en-CA" sz="1200" dirty="0"/>
              <a:t>Ensure appropriate governance over the procurement process</a:t>
            </a:r>
          </a:p>
        </p:txBody>
      </p:sp>
      <p:sp>
        <p:nvSpPr>
          <p:cNvPr id="28" name="Rectangle 27"/>
          <p:cNvSpPr/>
          <p:nvPr/>
        </p:nvSpPr>
        <p:spPr>
          <a:xfrm>
            <a:off x="1379528" y="3379441"/>
            <a:ext cx="3299717" cy="461665"/>
          </a:xfrm>
          <a:prstGeom prst="rect">
            <a:avLst/>
          </a:prstGeom>
        </p:spPr>
        <p:txBody>
          <a:bodyPr wrap="square">
            <a:spAutoFit/>
          </a:bodyPr>
          <a:lstStyle/>
          <a:p>
            <a:pPr lvl="0">
              <a:defRPr/>
            </a:pPr>
            <a:r>
              <a:rPr lang="en-CA" sz="1200" dirty="0"/>
              <a:t>Formalize and standardize your procurement process</a:t>
            </a:r>
          </a:p>
        </p:txBody>
      </p:sp>
      <p:sp>
        <p:nvSpPr>
          <p:cNvPr id="29" name="Rectangle 28"/>
          <p:cNvSpPr/>
          <p:nvPr/>
        </p:nvSpPr>
        <p:spPr>
          <a:xfrm>
            <a:off x="1379528" y="3958332"/>
            <a:ext cx="3331193" cy="461665"/>
          </a:xfrm>
          <a:prstGeom prst="rect">
            <a:avLst/>
          </a:prstGeom>
        </p:spPr>
        <p:txBody>
          <a:bodyPr wrap="square">
            <a:spAutoFit/>
          </a:bodyPr>
          <a:lstStyle/>
          <a:p>
            <a:pPr lvl="0">
              <a:defRPr/>
            </a:pPr>
            <a:r>
              <a:rPr lang="en-CA" sz="1200" dirty="0"/>
              <a:t>Configure and optimize the procurement process for each unique procurement</a:t>
            </a:r>
          </a:p>
        </p:txBody>
      </p:sp>
      <p:sp>
        <p:nvSpPr>
          <p:cNvPr id="30" name="Rectangle 29"/>
          <p:cNvSpPr/>
          <p:nvPr/>
        </p:nvSpPr>
        <p:spPr>
          <a:xfrm>
            <a:off x="1379528" y="4537221"/>
            <a:ext cx="2798660" cy="461665"/>
          </a:xfrm>
          <a:prstGeom prst="rect">
            <a:avLst/>
          </a:prstGeom>
        </p:spPr>
        <p:txBody>
          <a:bodyPr wrap="square">
            <a:spAutoFit/>
          </a:bodyPr>
          <a:lstStyle/>
          <a:p>
            <a:pPr lvl="0">
              <a:defRPr/>
            </a:pPr>
            <a:r>
              <a:rPr lang="en-CA" sz="1200" dirty="0"/>
              <a:t>Simplify and clarify your procurement documentation</a:t>
            </a:r>
          </a:p>
        </p:txBody>
      </p:sp>
      <p:sp>
        <p:nvSpPr>
          <p:cNvPr id="31" name="Rectangle 30"/>
          <p:cNvSpPr/>
          <p:nvPr/>
        </p:nvSpPr>
        <p:spPr>
          <a:xfrm>
            <a:off x="1379528" y="5225223"/>
            <a:ext cx="2016992" cy="276999"/>
          </a:xfrm>
          <a:prstGeom prst="rect">
            <a:avLst/>
          </a:prstGeom>
        </p:spPr>
        <p:txBody>
          <a:bodyPr wrap="square">
            <a:spAutoFit/>
          </a:bodyPr>
          <a:lstStyle/>
          <a:p>
            <a:pPr lvl="0">
              <a:defRPr/>
            </a:pPr>
            <a:r>
              <a:rPr lang="en-CA" sz="1200" dirty="0"/>
              <a:t>Engage your vendors early</a:t>
            </a:r>
          </a:p>
        </p:txBody>
      </p:sp>
      <p:sp>
        <p:nvSpPr>
          <p:cNvPr id="32" name="Oval 145408"/>
          <p:cNvSpPr/>
          <p:nvPr/>
        </p:nvSpPr>
        <p:spPr>
          <a:xfrm>
            <a:off x="4816655" y="2252197"/>
            <a:ext cx="400612"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a:t>9</a:t>
            </a:r>
            <a:endParaRPr lang="en-CA" b="1" dirty="0">
              <a:solidFill>
                <a:schemeClr val="bg2"/>
              </a:solidFill>
            </a:endParaRPr>
          </a:p>
        </p:txBody>
      </p:sp>
      <p:sp>
        <p:nvSpPr>
          <p:cNvPr id="33" name="Oval 145408"/>
          <p:cNvSpPr/>
          <p:nvPr/>
        </p:nvSpPr>
        <p:spPr>
          <a:xfrm>
            <a:off x="4816655" y="2831087"/>
            <a:ext cx="400612"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endParaRPr lang="en-CA" b="1" dirty="0">
              <a:solidFill>
                <a:schemeClr val="bg2"/>
              </a:solidFill>
            </a:endParaRPr>
          </a:p>
        </p:txBody>
      </p:sp>
      <p:sp>
        <p:nvSpPr>
          <p:cNvPr id="34" name="Oval 145408"/>
          <p:cNvSpPr/>
          <p:nvPr/>
        </p:nvSpPr>
        <p:spPr>
          <a:xfrm>
            <a:off x="4816655" y="3409977"/>
            <a:ext cx="400612"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endParaRPr lang="en-CA" b="1" dirty="0">
              <a:solidFill>
                <a:schemeClr val="bg2"/>
              </a:solidFill>
            </a:endParaRPr>
          </a:p>
        </p:txBody>
      </p:sp>
      <p:sp>
        <p:nvSpPr>
          <p:cNvPr id="35" name="Oval 145408"/>
          <p:cNvSpPr/>
          <p:nvPr/>
        </p:nvSpPr>
        <p:spPr>
          <a:xfrm>
            <a:off x="4816655" y="3988867"/>
            <a:ext cx="400612"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endParaRPr lang="en-CA" b="1" dirty="0">
              <a:solidFill>
                <a:schemeClr val="bg2"/>
              </a:solidFill>
            </a:endParaRPr>
          </a:p>
        </p:txBody>
      </p:sp>
      <p:sp>
        <p:nvSpPr>
          <p:cNvPr id="36" name="Oval 145408"/>
          <p:cNvSpPr/>
          <p:nvPr/>
        </p:nvSpPr>
        <p:spPr>
          <a:xfrm>
            <a:off x="4816655" y="4567757"/>
            <a:ext cx="400612"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endParaRPr lang="en-CA" b="1" dirty="0">
              <a:solidFill>
                <a:schemeClr val="bg2"/>
              </a:solidFill>
            </a:endParaRPr>
          </a:p>
        </p:txBody>
      </p:sp>
      <p:sp>
        <p:nvSpPr>
          <p:cNvPr id="37" name="Oval 145408"/>
          <p:cNvSpPr/>
          <p:nvPr/>
        </p:nvSpPr>
        <p:spPr>
          <a:xfrm>
            <a:off x="4816655" y="5146648"/>
            <a:ext cx="400612"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endParaRPr lang="en-CA" b="1" dirty="0">
              <a:solidFill>
                <a:schemeClr val="bg2"/>
              </a:solidFill>
            </a:endParaRPr>
          </a:p>
        </p:txBody>
      </p:sp>
      <p:sp>
        <p:nvSpPr>
          <p:cNvPr id="38" name="Oval 145407"/>
          <p:cNvSpPr/>
          <p:nvPr/>
        </p:nvSpPr>
        <p:spPr>
          <a:xfrm>
            <a:off x="4816655" y="1673307"/>
            <a:ext cx="400612"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b="1" dirty="0" smtClean="0"/>
              <a:t>8</a:t>
            </a:r>
            <a:endParaRPr lang="en-US" b="1" dirty="0">
              <a:solidFill>
                <a:schemeClr val="bg2"/>
              </a:solidFill>
            </a:endParaRPr>
          </a:p>
        </p:txBody>
      </p:sp>
      <p:sp>
        <p:nvSpPr>
          <p:cNvPr id="39" name="Rectangle 38"/>
          <p:cNvSpPr/>
          <p:nvPr/>
        </p:nvSpPr>
        <p:spPr>
          <a:xfrm>
            <a:off x="5226312" y="1731203"/>
            <a:ext cx="2025006" cy="276999"/>
          </a:xfrm>
          <a:prstGeom prst="rect">
            <a:avLst/>
          </a:prstGeom>
        </p:spPr>
        <p:txBody>
          <a:bodyPr wrap="square">
            <a:spAutoFit/>
          </a:bodyPr>
          <a:lstStyle/>
          <a:p>
            <a:pPr lvl="0">
              <a:defRPr/>
            </a:pPr>
            <a:r>
              <a:rPr lang="en-CA" sz="1200" dirty="0"/>
              <a:t>Improve your due diligence</a:t>
            </a:r>
          </a:p>
        </p:txBody>
      </p:sp>
      <p:sp>
        <p:nvSpPr>
          <p:cNvPr id="40" name="Rectangle 39"/>
          <p:cNvSpPr/>
          <p:nvPr/>
        </p:nvSpPr>
        <p:spPr>
          <a:xfrm>
            <a:off x="5226312" y="2313993"/>
            <a:ext cx="2945622" cy="276999"/>
          </a:xfrm>
          <a:prstGeom prst="rect">
            <a:avLst/>
          </a:prstGeom>
        </p:spPr>
        <p:txBody>
          <a:bodyPr wrap="square">
            <a:spAutoFit/>
          </a:bodyPr>
          <a:lstStyle/>
          <a:p>
            <a:pPr lvl="0">
              <a:defRPr/>
            </a:pPr>
            <a:r>
              <a:rPr lang="en-CA" sz="1200" dirty="0"/>
              <a:t>Effectively gather and elicit requirements</a:t>
            </a:r>
          </a:p>
        </p:txBody>
      </p:sp>
      <p:sp>
        <p:nvSpPr>
          <p:cNvPr id="41" name="Rectangle 40"/>
          <p:cNvSpPr/>
          <p:nvPr/>
        </p:nvSpPr>
        <p:spPr>
          <a:xfrm>
            <a:off x="5226312" y="2896783"/>
            <a:ext cx="2674253" cy="276999"/>
          </a:xfrm>
          <a:prstGeom prst="rect">
            <a:avLst/>
          </a:prstGeom>
        </p:spPr>
        <p:txBody>
          <a:bodyPr wrap="square">
            <a:spAutoFit/>
          </a:bodyPr>
          <a:lstStyle/>
          <a:p>
            <a:pPr lvl="0">
              <a:defRPr/>
            </a:pPr>
            <a:r>
              <a:rPr lang="en-CA" sz="1200" dirty="0"/>
              <a:t>Prioritize your requirements carefully</a:t>
            </a:r>
          </a:p>
        </p:txBody>
      </p:sp>
      <p:sp>
        <p:nvSpPr>
          <p:cNvPr id="42" name="Rectangle 41"/>
          <p:cNvSpPr/>
          <p:nvPr/>
        </p:nvSpPr>
        <p:spPr>
          <a:xfrm>
            <a:off x="5226312" y="3408391"/>
            <a:ext cx="3238347" cy="461665"/>
          </a:xfrm>
          <a:prstGeom prst="rect">
            <a:avLst/>
          </a:prstGeom>
        </p:spPr>
        <p:txBody>
          <a:bodyPr wrap="square">
            <a:spAutoFit/>
          </a:bodyPr>
          <a:lstStyle/>
          <a:p>
            <a:pPr lvl="0">
              <a:defRPr/>
            </a:pPr>
            <a:r>
              <a:rPr lang="en-CA" sz="1200" dirty="0"/>
              <a:t>Be definitive about your evaluation criteria and process</a:t>
            </a:r>
          </a:p>
        </p:txBody>
      </p:sp>
      <p:sp>
        <p:nvSpPr>
          <p:cNvPr id="43" name="Rectangle 42"/>
          <p:cNvSpPr/>
          <p:nvPr/>
        </p:nvSpPr>
        <p:spPr>
          <a:xfrm>
            <a:off x="5226312" y="3983063"/>
            <a:ext cx="3028141" cy="461665"/>
          </a:xfrm>
          <a:prstGeom prst="rect">
            <a:avLst/>
          </a:prstGeom>
        </p:spPr>
        <p:txBody>
          <a:bodyPr wrap="square">
            <a:spAutoFit/>
          </a:bodyPr>
          <a:lstStyle/>
          <a:p>
            <a:pPr lvl="0">
              <a:defRPr/>
            </a:pPr>
            <a:r>
              <a:rPr lang="en-CA" sz="1200" dirty="0"/>
              <a:t>Differentiate between sticker price and true cost</a:t>
            </a:r>
          </a:p>
        </p:txBody>
      </p:sp>
      <p:sp>
        <p:nvSpPr>
          <p:cNvPr id="44" name="Rectangle 43"/>
          <p:cNvSpPr/>
          <p:nvPr/>
        </p:nvSpPr>
        <p:spPr>
          <a:xfrm>
            <a:off x="5226312" y="4623591"/>
            <a:ext cx="2076305" cy="276999"/>
          </a:xfrm>
          <a:prstGeom prst="rect">
            <a:avLst/>
          </a:prstGeom>
        </p:spPr>
        <p:txBody>
          <a:bodyPr wrap="square">
            <a:spAutoFit/>
          </a:bodyPr>
          <a:lstStyle/>
          <a:p>
            <a:pPr lvl="0">
              <a:defRPr/>
            </a:pPr>
            <a:r>
              <a:rPr lang="en-CA" sz="1200" dirty="0"/>
              <a:t>Solidify management buy-in</a:t>
            </a:r>
          </a:p>
        </p:txBody>
      </p:sp>
      <p:sp>
        <p:nvSpPr>
          <p:cNvPr id="45" name="Rectangle 44"/>
          <p:cNvSpPr/>
          <p:nvPr/>
        </p:nvSpPr>
        <p:spPr>
          <a:xfrm>
            <a:off x="5226312" y="5127226"/>
            <a:ext cx="3473005" cy="461665"/>
          </a:xfrm>
          <a:prstGeom prst="rect">
            <a:avLst/>
          </a:prstGeom>
        </p:spPr>
        <p:txBody>
          <a:bodyPr wrap="square">
            <a:spAutoFit/>
          </a:bodyPr>
          <a:lstStyle/>
          <a:p>
            <a:pPr lvl="0">
              <a:defRPr/>
            </a:pPr>
            <a:r>
              <a:rPr lang="en-CA" sz="1200" dirty="0"/>
              <a:t>Measure your efforts and track your improvements</a:t>
            </a:r>
          </a:p>
        </p:txBody>
      </p:sp>
      <p:sp>
        <p:nvSpPr>
          <p:cNvPr id="46" name="Rectangle 45"/>
          <p:cNvSpPr/>
          <p:nvPr/>
        </p:nvSpPr>
        <p:spPr>
          <a:xfrm>
            <a:off x="4796378" y="2846717"/>
            <a:ext cx="441166" cy="369332"/>
          </a:xfrm>
          <a:prstGeom prst="rect">
            <a:avLst/>
          </a:prstGeom>
        </p:spPr>
        <p:txBody>
          <a:bodyPr wrap="square">
            <a:spAutoFit/>
          </a:bodyPr>
          <a:lstStyle/>
          <a:p>
            <a:pPr lvl="0" algn="ctr">
              <a:defRPr/>
            </a:pPr>
            <a:r>
              <a:rPr lang="en-CA" b="1" dirty="0">
                <a:solidFill>
                  <a:schemeClr val="bg2"/>
                </a:solidFill>
              </a:rPr>
              <a:t>10</a:t>
            </a:r>
          </a:p>
        </p:txBody>
      </p:sp>
      <p:sp>
        <p:nvSpPr>
          <p:cNvPr id="47" name="Rectangle 46"/>
          <p:cNvSpPr/>
          <p:nvPr/>
        </p:nvSpPr>
        <p:spPr>
          <a:xfrm>
            <a:off x="4802758" y="3419839"/>
            <a:ext cx="428407" cy="369332"/>
          </a:xfrm>
          <a:prstGeom prst="rect">
            <a:avLst/>
          </a:prstGeom>
        </p:spPr>
        <p:txBody>
          <a:bodyPr wrap="square">
            <a:spAutoFit/>
          </a:bodyPr>
          <a:lstStyle/>
          <a:p>
            <a:pPr lvl="0" algn="ctr">
              <a:defRPr/>
            </a:pPr>
            <a:r>
              <a:rPr lang="en-CA" b="1" dirty="0" smtClean="0">
                <a:solidFill>
                  <a:schemeClr val="bg2"/>
                </a:solidFill>
              </a:rPr>
              <a:t>11</a:t>
            </a:r>
            <a:endParaRPr lang="en-CA" b="1" dirty="0">
              <a:solidFill>
                <a:schemeClr val="bg2"/>
              </a:solidFill>
            </a:endParaRPr>
          </a:p>
        </p:txBody>
      </p:sp>
      <p:sp>
        <p:nvSpPr>
          <p:cNvPr id="48" name="Rectangle 47"/>
          <p:cNvSpPr/>
          <p:nvPr/>
        </p:nvSpPr>
        <p:spPr>
          <a:xfrm>
            <a:off x="4796378" y="4008202"/>
            <a:ext cx="441167" cy="369332"/>
          </a:xfrm>
          <a:prstGeom prst="rect">
            <a:avLst/>
          </a:prstGeom>
        </p:spPr>
        <p:txBody>
          <a:bodyPr wrap="square">
            <a:spAutoFit/>
          </a:bodyPr>
          <a:lstStyle/>
          <a:p>
            <a:pPr lvl="0" algn="ctr">
              <a:defRPr/>
            </a:pPr>
            <a:r>
              <a:rPr lang="en-CA" b="1" dirty="0" smtClean="0">
                <a:solidFill>
                  <a:schemeClr val="bg2"/>
                </a:solidFill>
              </a:rPr>
              <a:t>12</a:t>
            </a:r>
            <a:endParaRPr lang="en-CA" b="1" dirty="0">
              <a:solidFill>
                <a:schemeClr val="bg2"/>
              </a:solidFill>
            </a:endParaRPr>
          </a:p>
        </p:txBody>
      </p:sp>
      <p:sp>
        <p:nvSpPr>
          <p:cNvPr id="50" name="Rectangle 49"/>
          <p:cNvSpPr/>
          <p:nvPr/>
        </p:nvSpPr>
        <p:spPr>
          <a:xfrm>
            <a:off x="4796378" y="4577424"/>
            <a:ext cx="441167" cy="369332"/>
          </a:xfrm>
          <a:prstGeom prst="rect">
            <a:avLst/>
          </a:prstGeom>
        </p:spPr>
        <p:txBody>
          <a:bodyPr wrap="square">
            <a:spAutoFit/>
          </a:bodyPr>
          <a:lstStyle/>
          <a:p>
            <a:pPr lvl="0" algn="ctr">
              <a:defRPr/>
            </a:pPr>
            <a:r>
              <a:rPr lang="en-CA" b="1" dirty="0" smtClean="0">
                <a:solidFill>
                  <a:schemeClr val="bg2"/>
                </a:solidFill>
              </a:rPr>
              <a:t>13</a:t>
            </a:r>
            <a:endParaRPr lang="en-CA" b="1" dirty="0">
              <a:solidFill>
                <a:schemeClr val="bg2"/>
              </a:solidFill>
            </a:endParaRPr>
          </a:p>
        </p:txBody>
      </p:sp>
      <p:sp>
        <p:nvSpPr>
          <p:cNvPr id="51" name="Rectangle 50"/>
          <p:cNvSpPr/>
          <p:nvPr/>
        </p:nvSpPr>
        <p:spPr>
          <a:xfrm>
            <a:off x="4796378" y="5156314"/>
            <a:ext cx="441167" cy="369332"/>
          </a:xfrm>
          <a:prstGeom prst="rect">
            <a:avLst/>
          </a:prstGeom>
        </p:spPr>
        <p:txBody>
          <a:bodyPr wrap="square">
            <a:spAutoFit/>
          </a:bodyPr>
          <a:lstStyle/>
          <a:p>
            <a:pPr lvl="0" algn="ctr">
              <a:defRPr/>
            </a:pPr>
            <a:r>
              <a:rPr lang="en-CA" b="1" dirty="0" smtClean="0">
                <a:solidFill>
                  <a:schemeClr val="bg2"/>
                </a:solidFill>
              </a:rPr>
              <a:t>14</a:t>
            </a:r>
            <a:endParaRPr lang="en-CA" b="1" dirty="0">
              <a:solidFill>
                <a:schemeClr val="bg2"/>
              </a:solidFill>
            </a:endParaRPr>
          </a:p>
        </p:txBody>
      </p:sp>
    </p:spTree>
    <p:extLst>
      <p:ext uri="{BB962C8B-B14F-4D97-AF65-F5344CB8AC3E}">
        <p14:creationId xmlns:p14="http://schemas.microsoft.com/office/powerpoint/2010/main" val="52182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a:xfrm>
            <a:off x="189167" y="1160798"/>
            <a:ext cx="8625780" cy="53183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1" name="Rettangolo arrotondato 4"/>
          <p:cNvSpPr/>
          <p:nvPr/>
        </p:nvSpPr>
        <p:spPr>
          <a:xfrm>
            <a:off x="384103" y="4722012"/>
            <a:ext cx="7431592" cy="330490"/>
          </a:xfrm>
          <a:prstGeom prst="roundRect">
            <a:avLst/>
          </a:prstGeom>
          <a:solidFill>
            <a:schemeClr val="bg2"/>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endParaRPr lang="en-US" sz="900" b="1" dirty="0">
              <a:solidFill>
                <a:prstClr val="black"/>
              </a:solidFill>
            </a:endParaRPr>
          </a:p>
        </p:txBody>
      </p:sp>
      <p:sp>
        <p:nvSpPr>
          <p:cNvPr id="2" name="Title 1"/>
          <p:cNvSpPr>
            <a:spLocks noGrp="1"/>
          </p:cNvSpPr>
          <p:nvPr>
            <p:ph type="title"/>
          </p:nvPr>
        </p:nvSpPr>
        <p:spPr/>
        <p:txBody>
          <a:bodyPr/>
          <a:lstStyle/>
          <a:p>
            <a:r>
              <a:rPr lang="en-CA" dirty="0" smtClean="0"/>
              <a:t>Info-Tech’s </a:t>
            </a:r>
            <a:r>
              <a:rPr lang="en-CA" dirty="0"/>
              <a:t>V</a:t>
            </a:r>
            <a:r>
              <a:rPr lang="en-CA" dirty="0" smtClean="0"/>
              <a:t>endor </a:t>
            </a:r>
            <a:r>
              <a:rPr lang="en-CA" dirty="0"/>
              <a:t>M</a:t>
            </a:r>
            <a:r>
              <a:rPr lang="en-CA" dirty="0" smtClean="0"/>
              <a:t>anagement </a:t>
            </a:r>
            <a:r>
              <a:rPr lang="en-CA" dirty="0"/>
              <a:t>F</a:t>
            </a:r>
            <a:r>
              <a:rPr lang="en-CA" dirty="0" smtClean="0"/>
              <a:t>ramework</a:t>
            </a:r>
            <a:endParaRPr lang="en-CA" dirty="0"/>
          </a:p>
        </p:txBody>
      </p:sp>
      <p:sp>
        <p:nvSpPr>
          <p:cNvPr id="4" name="Right Brace 3"/>
          <p:cNvSpPr/>
          <p:nvPr/>
        </p:nvSpPr>
        <p:spPr>
          <a:xfrm>
            <a:off x="7847210" y="1299366"/>
            <a:ext cx="323681" cy="5079864"/>
          </a:xfrm>
          <a:prstGeom prst="rightBrace">
            <a:avLst>
              <a:gd name="adj1" fmla="val 30709"/>
              <a:gd name="adj2" fmla="val 50532"/>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 name="Rettangolo arrotondato 8"/>
          <p:cNvSpPr/>
          <p:nvPr/>
        </p:nvSpPr>
        <p:spPr>
          <a:xfrm>
            <a:off x="384103" y="5498284"/>
            <a:ext cx="804314" cy="788953"/>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900" b="1" dirty="0" smtClean="0">
                <a:solidFill>
                  <a:schemeClr val="bg2"/>
                </a:solidFill>
              </a:rPr>
              <a:t>Legal</a:t>
            </a:r>
            <a:endParaRPr lang="en-US" altLang="en-US" sz="1200" b="1" dirty="0">
              <a:solidFill>
                <a:schemeClr val="bg2"/>
              </a:solidFill>
            </a:endParaRPr>
          </a:p>
        </p:txBody>
      </p:sp>
      <p:sp>
        <p:nvSpPr>
          <p:cNvPr id="7" name="Freccia bidirezionale verticale 88"/>
          <p:cNvSpPr/>
          <p:nvPr/>
        </p:nvSpPr>
        <p:spPr bwMode="auto">
          <a:xfrm>
            <a:off x="648885" y="5134212"/>
            <a:ext cx="271931" cy="365760"/>
          </a:xfrm>
          <a:prstGeom prst="upDownArrow">
            <a:avLst>
              <a:gd name="adj1" fmla="val 45907"/>
              <a:gd name="adj2" fmla="val 31582"/>
            </a:avLst>
          </a:prstGeom>
          <a:solidFill>
            <a:schemeClr val="accent1"/>
          </a:solidFill>
          <a:ln>
            <a:noFill/>
          </a:ln>
          <a:effectLst>
            <a:outerShdw sx="1000" sy="1000" rotWithShape="0">
              <a:srgbClr val="000000"/>
            </a:out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dirty="0">
              <a:solidFill>
                <a:schemeClr val="accent1"/>
              </a:solidFill>
            </a:endParaRPr>
          </a:p>
        </p:txBody>
      </p:sp>
      <p:sp>
        <p:nvSpPr>
          <p:cNvPr id="8" name="Freccia bidirezionale verticale 88"/>
          <p:cNvSpPr/>
          <p:nvPr/>
        </p:nvSpPr>
        <p:spPr bwMode="auto">
          <a:xfrm>
            <a:off x="1476990" y="5132524"/>
            <a:ext cx="271931" cy="365760"/>
          </a:xfrm>
          <a:prstGeom prst="upDownArrow">
            <a:avLst>
              <a:gd name="adj1" fmla="val 45907"/>
              <a:gd name="adj2" fmla="val 31582"/>
            </a:avLst>
          </a:prstGeom>
          <a:solidFill>
            <a:schemeClr val="accent1"/>
          </a:solidFill>
          <a:ln>
            <a:noFill/>
          </a:ln>
          <a:effectLst>
            <a:outerShdw sx="1000" sy="1000" rotWithShape="0">
              <a:srgbClr val="000000"/>
            </a:out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dirty="0">
              <a:solidFill>
                <a:schemeClr val="accent1"/>
              </a:solidFill>
            </a:endParaRPr>
          </a:p>
        </p:txBody>
      </p:sp>
      <p:sp>
        <p:nvSpPr>
          <p:cNvPr id="9" name="Freccia bidirezionale verticale 88"/>
          <p:cNvSpPr/>
          <p:nvPr/>
        </p:nvSpPr>
        <p:spPr bwMode="auto">
          <a:xfrm>
            <a:off x="6443173" y="5136864"/>
            <a:ext cx="270437" cy="365760"/>
          </a:xfrm>
          <a:prstGeom prst="upDownArrow">
            <a:avLst>
              <a:gd name="adj1" fmla="val 45907"/>
              <a:gd name="adj2" fmla="val 31582"/>
            </a:avLst>
          </a:prstGeom>
          <a:solidFill>
            <a:schemeClr val="accent1"/>
          </a:solidFill>
          <a:ln>
            <a:noFill/>
          </a:ln>
          <a:effectLst>
            <a:outerShdw sx="1000" sy="1000" rotWithShape="0">
              <a:srgbClr val="000000"/>
            </a:out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dirty="0">
              <a:solidFill>
                <a:schemeClr val="accent1"/>
              </a:solidFill>
            </a:endParaRPr>
          </a:p>
        </p:txBody>
      </p:sp>
      <p:grpSp>
        <p:nvGrpSpPr>
          <p:cNvPr id="10" name="Group 9"/>
          <p:cNvGrpSpPr/>
          <p:nvPr/>
        </p:nvGrpSpPr>
        <p:grpSpPr>
          <a:xfrm>
            <a:off x="513623" y="4745582"/>
            <a:ext cx="7287780" cy="280174"/>
            <a:chOff x="1002501" y="3376503"/>
            <a:chExt cx="7148140" cy="280174"/>
          </a:xfrm>
        </p:grpSpPr>
        <p:sp>
          <p:nvSpPr>
            <p:cNvPr id="12" name="CasellaDiTesto 3"/>
            <p:cNvSpPr txBox="1">
              <a:spLocks noChangeArrowheads="1"/>
            </p:cNvSpPr>
            <p:nvPr/>
          </p:nvSpPr>
          <p:spPr bwMode="auto">
            <a:xfrm>
              <a:off x="1002501" y="3376503"/>
              <a:ext cx="13709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1200" b="1" dirty="0" smtClean="0"/>
                <a:t>VM Governance</a:t>
              </a:r>
              <a:endParaRPr lang="en-US" altLang="en-US" sz="1200" b="1" dirty="0"/>
            </a:p>
          </p:txBody>
        </p:sp>
        <p:sp>
          <p:nvSpPr>
            <p:cNvPr id="13" name="Freccia bidirezionale verticale 88"/>
            <p:cNvSpPr/>
            <p:nvPr/>
          </p:nvSpPr>
          <p:spPr bwMode="auto">
            <a:xfrm rot="5400000">
              <a:off x="4202413" y="1474528"/>
              <a:ext cx="270437" cy="4074388"/>
            </a:xfrm>
            <a:prstGeom prst="upDownArrow">
              <a:avLst>
                <a:gd name="adj1" fmla="val 45907"/>
                <a:gd name="adj2" fmla="val 31582"/>
              </a:avLst>
            </a:prstGeom>
            <a:solidFill>
              <a:schemeClr val="accent1"/>
            </a:solidFill>
            <a:ln>
              <a:noFill/>
            </a:ln>
            <a:effectLst>
              <a:outerShdw sx="1000" sy="1000" rotWithShape="0">
                <a:srgbClr val="000000"/>
              </a:out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dirty="0">
                <a:solidFill>
                  <a:schemeClr val="accent1"/>
                </a:solidFill>
              </a:endParaRPr>
            </a:p>
          </p:txBody>
        </p:sp>
        <p:sp>
          <p:nvSpPr>
            <p:cNvPr id="14" name="CasellaDiTesto 3"/>
            <p:cNvSpPr txBox="1">
              <a:spLocks noChangeArrowheads="1"/>
            </p:cNvSpPr>
            <p:nvPr/>
          </p:nvSpPr>
          <p:spPr bwMode="auto">
            <a:xfrm>
              <a:off x="6291186" y="3379678"/>
              <a:ext cx="18594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1200" b="1" dirty="0" smtClean="0"/>
                <a:t>Contract Management</a:t>
              </a:r>
              <a:endParaRPr lang="en-US" altLang="en-US" sz="1200" b="1" dirty="0"/>
            </a:p>
          </p:txBody>
        </p:sp>
      </p:grpSp>
      <p:grpSp>
        <p:nvGrpSpPr>
          <p:cNvPr id="29" name="Group 28"/>
          <p:cNvGrpSpPr/>
          <p:nvPr/>
        </p:nvGrpSpPr>
        <p:grpSpPr>
          <a:xfrm>
            <a:off x="786553" y="1299557"/>
            <a:ext cx="1619961" cy="2109581"/>
            <a:chOff x="1688834" y="490686"/>
            <a:chExt cx="1934443" cy="2109581"/>
          </a:xfrm>
        </p:grpSpPr>
        <p:sp>
          <p:nvSpPr>
            <p:cNvPr id="30" name="Rettangolo arrotondato 4"/>
            <p:cNvSpPr/>
            <p:nvPr/>
          </p:nvSpPr>
          <p:spPr>
            <a:xfrm>
              <a:off x="1688834" y="490686"/>
              <a:ext cx="1934443" cy="2109581"/>
            </a:xfrm>
            <a:prstGeom prst="roundRect">
              <a:avLst/>
            </a:prstGeom>
            <a:solidFill>
              <a:schemeClr val="accent1"/>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endParaRPr lang="en-US" sz="900" b="1" dirty="0">
                <a:solidFill>
                  <a:prstClr val="black"/>
                </a:solidFill>
              </a:endParaRPr>
            </a:p>
          </p:txBody>
        </p:sp>
        <p:sp>
          <p:nvSpPr>
            <p:cNvPr id="31" name="Rettangolo arrotondato 96"/>
            <p:cNvSpPr/>
            <p:nvPr/>
          </p:nvSpPr>
          <p:spPr bwMode="auto">
            <a:xfrm>
              <a:off x="1801520" y="699798"/>
              <a:ext cx="1692000" cy="648000"/>
            </a:xfrm>
            <a:prstGeom prst="roundRect">
              <a:avLst/>
            </a:prstGeom>
            <a:solidFill>
              <a:schemeClr val="accent5">
                <a:lumMod val="40000"/>
                <a:lumOff val="6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1050" b="1" dirty="0" smtClean="0">
                  <a:solidFill>
                    <a:schemeClr val="accent3"/>
                  </a:solidFill>
                </a:rPr>
                <a:t>Vendor Management Program Creation</a:t>
              </a:r>
              <a:endParaRPr lang="en-US" altLang="en-US" sz="1600" dirty="0">
                <a:solidFill>
                  <a:schemeClr val="accent3"/>
                </a:solidFill>
              </a:endParaRPr>
            </a:p>
          </p:txBody>
        </p:sp>
        <p:sp>
          <p:nvSpPr>
            <p:cNvPr id="32" name="Rettangolo arrotondato 79"/>
            <p:cNvSpPr/>
            <p:nvPr/>
          </p:nvSpPr>
          <p:spPr>
            <a:xfrm>
              <a:off x="1929271" y="1455226"/>
              <a:ext cx="720000" cy="468000"/>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smtClean="0">
                  <a:solidFill>
                    <a:schemeClr val="bg2"/>
                  </a:solidFill>
                </a:rPr>
                <a:t>Mission, Vision, Values</a:t>
              </a:r>
              <a:endParaRPr lang="en-US" sz="700" b="1" dirty="0">
                <a:solidFill>
                  <a:schemeClr val="bg2"/>
                </a:solidFill>
              </a:endParaRPr>
            </a:p>
          </p:txBody>
        </p:sp>
        <p:sp>
          <p:nvSpPr>
            <p:cNvPr id="33" name="Rettangolo arrotondato 81"/>
            <p:cNvSpPr/>
            <p:nvPr/>
          </p:nvSpPr>
          <p:spPr>
            <a:xfrm>
              <a:off x="2669485" y="1455226"/>
              <a:ext cx="720000" cy="468000"/>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smtClean="0">
                  <a:solidFill>
                    <a:schemeClr val="bg2"/>
                  </a:solidFill>
                </a:rPr>
                <a:t>Strategic Roadmap</a:t>
              </a:r>
              <a:endParaRPr lang="en-US" sz="700" b="1" dirty="0">
                <a:solidFill>
                  <a:schemeClr val="bg2"/>
                </a:solidFill>
              </a:endParaRPr>
            </a:p>
          </p:txBody>
        </p:sp>
        <p:sp>
          <p:nvSpPr>
            <p:cNvPr id="34" name="Rettangolo arrotondato 81"/>
            <p:cNvSpPr/>
            <p:nvPr/>
          </p:nvSpPr>
          <p:spPr>
            <a:xfrm>
              <a:off x="1928971" y="1944303"/>
              <a:ext cx="720000" cy="468000"/>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smtClean="0">
                  <a:solidFill>
                    <a:schemeClr val="bg2"/>
                  </a:solidFill>
                </a:rPr>
                <a:t>Org. Structure</a:t>
              </a:r>
              <a:endParaRPr lang="en-US" sz="700" b="1" dirty="0">
                <a:solidFill>
                  <a:schemeClr val="bg2"/>
                </a:solidFill>
              </a:endParaRPr>
            </a:p>
          </p:txBody>
        </p:sp>
        <p:sp>
          <p:nvSpPr>
            <p:cNvPr id="35" name="Rettangolo arrotondato 81"/>
            <p:cNvSpPr/>
            <p:nvPr/>
          </p:nvSpPr>
          <p:spPr>
            <a:xfrm>
              <a:off x="2669485" y="1940861"/>
              <a:ext cx="720000" cy="468000"/>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smtClean="0">
                  <a:solidFill>
                    <a:schemeClr val="bg2"/>
                  </a:solidFill>
                </a:rPr>
                <a:t>VM Operating Model</a:t>
              </a:r>
              <a:endParaRPr lang="en-US" sz="700" b="1" dirty="0">
                <a:solidFill>
                  <a:schemeClr val="bg2"/>
                </a:solidFill>
              </a:endParaRPr>
            </a:p>
          </p:txBody>
        </p:sp>
      </p:grpSp>
      <p:sp>
        <p:nvSpPr>
          <p:cNvPr id="36" name="Rettangolo arrotondato 8"/>
          <p:cNvSpPr/>
          <p:nvPr/>
        </p:nvSpPr>
        <p:spPr>
          <a:xfrm>
            <a:off x="1212513" y="5498284"/>
            <a:ext cx="804314" cy="788953"/>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900" b="1" dirty="0">
                <a:solidFill>
                  <a:schemeClr val="bg2"/>
                </a:solidFill>
              </a:rPr>
              <a:t>Accounting</a:t>
            </a:r>
          </a:p>
        </p:txBody>
      </p:sp>
      <p:sp>
        <p:nvSpPr>
          <p:cNvPr id="37" name="Rettangolo arrotondato 8"/>
          <p:cNvSpPr/>
          <p:nvPr/>
        </p:nvSpPr>
        <p:spPr>
          <a:xfrm>
            <a:off x="2040923" y="5498284"/>
            <a:ext cx="804314" cy="788953"/>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900" b="1" dirty="0">
                <a:solidFill>
                  <a:schemeClr val="bg2"/>
                </a:solidFill>
              </a:rPr>
              <a:t>Finance</a:t>
            </a:r>
          </a:p>
        </p:txBody>
      </p:sp>
      <p:sp>
        <p:nvSpPr>
          <p:cNvPr id="38" name="Rettangolo arrotondato 8"/>
          <p:cNvSpPr/>
          <p:nvPr/>
        </p:nvSpPr>
        <p:spPr>
          <a:xfrm>
            <a:off x="2869333" y="5494559"/>
            <a:ext cx="804314" cy="788953"/>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900" b="1" dirty="0">
                <a:solidFill>
                  <a:schemeClr val="bg2"/>
                </a:solidFill>
              </a:rPr>
              <a:t>ITAM/SAM</a:t>
            </a:r>
          </a:p>
        </p:txBody>
      </p:sp>
      <p:sp>
        <p:nvSpPr>
          <p:cNvPr id="39" name="Rettangolo arrotondato 8"/>
          <p:cNvSpPr/>
          <p:nvPr/>
        </p:nvSpPr>
        <p:spPr>
          <a:xfrm>
            <a:off x="3697743" y="5494559"/>
            <a:ext cx="804314" cy="788953"/>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900" b="1" dirty="0">
                <a:solidFill>
                  <a:schemeClr val="bg2"/>
                </a:solidFill>
              </a:rPr>
              <a:t>ERM</a:t>
            </a:r>
          </a:p>
        </p:txBody>
      </p:sp>
      <p:sp>
        <p:nvSpPr>
          <p:cNvPr id="40" name="Rettangolo arrotondato 8"/>
          <p:cNvSpPr/>
          <p:nvPr/>
        </p:nvSpPr>
        <p:spPr>
          <a:xfrm>
            <a:off x="4526153" y="5494558"/>
            <a:ext cx="804314" cy="788953"/>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900" b="1" dirty="0">
                <a:solidFill>
                  <a:schemeClr val="bg2"/>
                </a:solidFill>
              </a:rPr>
              <a:t>IT </a:t>
            </a:r>
            <a:r>
              <a:rPr lang="en-US" altLang="en-US" sz="900" b="1" dirty="0" smtClean="0">
                <a:solidFill>
                  <a:schemeClr val="bg2"/>
                </a:solidFill>
              </a:rPr>
              <a:t>– </a:t>
            </a:r>
            <a:r>
              <a:rPr lang="en-US" altLang="en-US" sz="900" b="1" dirty="0">
                <a:solidFill>
                  <a:schemeClr val="bg2"/>
                </a:solidFill>
              </a:rPr>
              <a:t>Security</a:t>
            </a:r>
          </a:p>
        </p:txBody>
      </p:sp>
      <p:sp>
        <p:nvSpPr>
          <p:cNvPr id="41" name="Rettangolo arrotondato 8"/>
          <p:cNvSpPr/>
          <p:nvPr/>
        </p:nvSpPr>
        <p:spPr>
          <a:xfrm>
            <a:off x="5354563" y="5494018"/>
            <a:ext cx="804314" cy="788953"/>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900" b="1" dirty="0">
                <a:solidFill>
                  <a:schemeClr val="bg2"/>
                </a:solidFill>
              </a:rPr>
              <a:t>IT – Enterprise Architecture</a:t>
            </a:r>
          </a:p>
        </p:txBody>
      </p:sp>
      <p:sp>
        <p:nvSpPr>
          <p:cNvPr id="42" name="Rettangolo arrotondato 8"/>
          <p:cNvSpPr/>
          <p:nvPr/>
        </p:nvSpPr>
        <p:spPr>
          <a:xfrm>
            <a:off x="6182973" y="5502624"/>
            <a:ext cx="804314" cy="788953"/>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900" b="1" dirty="0">
                <a:solidFill>
                  <a:schemeClr val="bg2"/>
                </a:solidFill>
              </a:rPr>
              <a:t>IT – Service Delivery</a:t>
            </a:r>
          </a:p>
        </p:txBody>
      </p:sp>
      <p:sp>
        <p:nvSpPr>
          <p:cNvPr id="43" name="Rettangolo arrotondato 8"/>
          <p:cNvSpPr/>
          <p:nvPr/>
        </p:nvSpPr>
        <p:spPr>
          <a:xfrm>
            <a:off x="7011381" y="5502624"/>
            <a:ext cx="804314" cy="788953"/>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900" b="1" dirty="0">
                <a:solidFill>
                  <a:schemeClr val="bg2"/>
                </a:solidFill>
              </a:rPr>
              <a:t>IT – Functional </a:t>
            </a:r>
            <a:r>
              <a:rPr lang="en-US" altLang="en-US" sz="900" b="1" dirty="0" smtClean="0">
                <a:solidFill>
                  <a:schemeClr val="bg2"/>
                </a:solidFill>
              </a:rPr>
              <a:t>Leads </a:t>
            </a:r>
          </a:p>
        </p:txBody>
      </p:sp>
      <p:sp>
        <p:nvSpPr>
          <p:cNvPr id="44" name="Freccia bidirezionale verticale 88"/>
          <p:cNvSpPr/>
          <p:nvPr/>
        </p:nvSpPr>
        <p:spPr bwMode="auto">
          <a:xfrm>
            <a:off x="2304512" y="5128799"/>
            <a:ext cx="271931" cy="365760"/>
          </a:xfrm>
          <a:prstGeom prst="upDownArrow">
            <a:avLst>
              <a:gd name="adj1" fmla="val 45907"/>
              <a:gd name="adj2" fmla="val 31582"/>
            </a:avLst>
          </a:prstGeom>
          <a:solidFill>
            <a:schemeClr val="accent1"/>
          </a:solidFill>
          <a:ln>
            <a:noFill/>
          </a:ln>
          <a:effectLst>
            <a:outerShdw sx="1000" sy="1000" rotWithShape="0">
              <a:srgbClr val="000000"/>
            </a:out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dirty="0">
              <a:solidFill>
                <a:schemeClr val="accent1"/>
              </a:solidFill>
            </a:endParaRPr>
          </a:p>
        </p:txBody>
      </p:sp>
      <p:sp>
        <p:nvSpPr>
          <p:cNvPr id="45" name="Freccia bidirezionale verticale 88"/>
          <p:cNvSpPr/>
          <p:nvPr/>
        </p:nvSpPr>
        <p:spPr bwMode="auto">
          <a:xfrm>
            <a:off x="3131754" y="5128258"/>
            <a:ext cx="271931" cy="365760"/>
          </a:xfrm>
          <a:prstGeom prst="upDownArrow">
            <a:avLst>
              <a:gd name="adj1" fmla="val 45907"/>
              <a:gd name="adj2" fmla="val 31582"/>
            </a:avLst>
          </a:prstGeom>
          <a:solidFill>
            <a:schemeClr val="accent1"/>
          </a:solidFill>
          <a:ln>
            <a:noFill/>
          </a:ln>
          <a:effectLst>
            <a:outerShdw sx="1000" sy="1000" rotWithShape="0">
              <a:srgbClr val="000000"/>
            </a:out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dirty="0">
              <a:solidFill>
                <a:schemeClr val="accent1"/>
              </a:solidFill>
            </a:endParaRPr>
          </a:p>
        </p:txBody>
      </p:sp>
      <p:sp>
        <p:nvSpPr>
          <p:cNvPr id="46" name="Freccia bidirezionale verticale 88"/>
          <p:cNvSpPr/>
          <p:nvPr/>
        </p:nvSpPr>
        <p:spPr bwMode="auto">
          <a:xfrm>
            <a:off x="3962549" y="5128948"/>
            <a:ext cx="271931" cy="365760"/>
          </a:xfrm>
          <a:prstGeom prst="upDownArrow">
            <a:avLst>
              <a:gd name="adj1" fmla="val 45907"/>
              <a:gd name="adj2" fmla="val 31582"/>
            </a:avLst>
          </a:prstGeom>
          <a:solidFill>
            <a:schemeClr val="accent1"/>
          </a:solidFill>
          <a:ln>
            <a:noFill/>
          </a:ln>
          <a:effectLst>
            <a:outerShdw sx="1000" sy="1000" rotWithShape="0">
              <a:srgbClr val="000000"/>
            </a:out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dirty="0">
              <a:solidFill>
                <a:schemeClr val="accent1"/>
              </a:solidFill>
            </a:endParaRPr>
          </a:p>
        </p:txBody>
      </p:sp>
      <p:sp>
        <p:nvSpPr>
          <p:cNvPr id="47" name="Freccia bidirezionale verticale 88"/>
          <p:cNvSpPr/>
          <p:nvPr/>
        </p:nvSpPr>
        <p:spPr bwMode="auto">
          <a:xfrm>
            <a:off x="4793499" y="5128258"/>
            <a:ext cx="271931" cy="365760"/>
          </a:xfrm>
          <a:prstGeom prst="upDownArrow">
            <a:avLst>
              <a:gd name="adj1" fmla="val 45907"/>
              <a:gd name="adj2" fmla="val 31582"/>
            </a:avLst>
          </a:prstGeom>
          <a:solidFill>
            <a:schemeClr val="accent1"/>
          </a:solidFill>
          <a:ln>
            <a:noFill/>
          </a:ln>
          <a:effectLst>
            <a:outerShdw sx="1000" sy="1000" rotWithShape="0">
              <a:srgbClr val="000000"/>
            </a:out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dirty="0">
              <a:solidFill>
                <a:schemeClr val="accent1"/>
              </a:solidFill>
            </a:endParaRPr>
          </a:p>
        </p:txBody>
      </p:sp>
      <p:sp>
        <p:nvSpPr>
          <p:cNvPr id="48" name="Freccia bidirezionale verticale 88"/>
          <p:cNvSpPr/>
          <p:nvPr/>
        </p:nvSpPr>
        <p:spPr bwMode="auto">
          <a:xfrm>
            <a:off x="5612011" y="5128258"/>
            <a:ext cx="271931" cy="365760"/>
          </a:xfrm>
          <a:prstGeom prst="upDownArrow">
            <a:avLst>
              <a:gd name="adj1" fmla="val 45907"/>
              <a:gd name="adj2" fmla="val 31582"/>
            </a:avLst>
          </a:prstGeom>
          <a:solidFill>
            <a:schemeClr val="accent1"/>
          </a:solidFill>
          <a:ln>
            <a:noFill/>
          </a:ln>
          <a:effectLst>
            <a:outerShdw sx="1000" sy="1000" rotWithShape="0">
              <a:srgbClr val="000000"/>
            </a:out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dirty="0">
              <a:solidFill>
                <a:schemeClr val="accent1"/>
              </a:solidFill>
            </a:endParaRPr>
          </a:p>
        </p:txBody>
      </p:sp>
      <p:sp>
        <p:nvSpPr>
          <p:cNvPr id="49" name="Freccia bidirezionale verticale 88"/>
          <p:cNvSpPr/>
          <p:nvPr/>
        </p:nvSpPr>
        <p:spPr bwMode="auto">
          <a:xfrm>
            <a:off x="7278928" y="5136864"/>
            <a:ext cx="271931" cy="365760"/>
          </a:xfrm>
          <a:prstGeom prst="upDownArrow">
            <a:avLst>
              <a:gd name="adj1" fmla="val 45907"/>
              <a:gd name="adj2" fmla="val 31582"/>
            </a:avLst>
          </a:prstGeom>
          <a:solidFill>
            <a:schemeClr val="accent1"/>
          </a:solidFill>
          <a:ln>
            <a:noFill/>
          </a:ln>
          <a:effectLst>
            <a:outerShdw sx="1000" sy="1000" rotWithShape="0">
              <a:srgbClr val="000000"/>
            </a:out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dirty="0">
              <a:solidFill>
                <a:schemeClr val="accent1"/>
              </a:solidFill>
            </a:endParaRPr>
          </a:p>
        </p:txBody>
      </p:sp>
      <p:grpSp>
        <p:nvGrpSpPr>
          <p:cNvPr id="69" name="Group 68"/>
          <p:cNvGrpSpPr/>
          <p:nvPr/>
        </p:nvGrpSpPr>
        <p:grpSpPr>
          <a:xfrm>
            <a:off x="775576" y="3559980"/>
            <a:ext cx="3327204" cy="1078371"/>
            <a:chOff x="-47137" y="3939305"/>
            <a:chExt cx="4310670" cy="1078371"/>
          </a:xfrm>
        </p:grpSpPr>
        <p:sp>
          <p:nvSpPr>
            <p:cNvPr id="52" name="Rettangolo arrotondato 8"/>
            <p:cNvSpPr/>
            <p:nvPr/>
          </p:nvSpPr>
          <p:spPr>
            <a:xfrm>
              <a:off x="-47137" y="3939305"/>
              <a:ext cx="4310670" cy="1078371"/>
            </a:xfrm>
            <a:prstGeom prst="roundRect">
              <a:avLst/>
            </a:prstGeom>
            <a:solidFill>
              <a:srgbClr val="CBDBE7"/>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endParaRPr lang="en-US" altLang="en-US" sz="900" b="1" u="sng" dirty="0" smtClean="0">
                <a:solidFill>
                  <a:schemeClr val="tx1"/>
                </a:solidFill>
              </a:endParaRPr>
            </a:p>
            <a:p>
              <a:pPr algn="ctr"/>
              <a:endParaRPr lang="en-US" altLang="en-US" sz="900" b="1" u="sng" dirty="0" smtClean="0">
                <a:solidFill>
                  <a:schemeClr val="tx1"/>
                </a:solidFill>
              </a:endParaRPr>
            </a:p>
            <a:p>
              <a:pPr algn="ctr"/>
              <a:r>
                <a:rPr lang="en-US" altLang="en-US" sz="900" b="1" dirty="0" smtClean="0">
                  <a:solidFill>
                    <a:schemeClr val="tx1"/>
                  </a:solidFill>
                </a:rPr>
                <a:t>SOURCE TO CONTRACT CYCLE</a:t>
              </a:r>
            </a:p>
            <a:p>
              <a:pPr marL="171450" indent="-171450">
                <a:buFont typeface="Arial" panose="020B0604020202020204" pitchFamily="34" charset="0"/>
                <a:buChar char="•"/>
              </a:pPr>
              <a:r>
                <a:rPr lang="en-US" altLang="en-US" sz="900" dirty="0" smtClean="0">
                  <a:solidFill>
                    <a:schemeClr val="tx1"/>
                  </a:solidFill>
                </a:rPr>
                <a:t>Sourcing Strategy Alignment with Enterprise Strategy</a:t>
              </a:r>
            </a:p>
            <a:p>
              <a:pPr marL="171450" indent="-171450">
                <a:buFont typeface="Arial" panose="020B0604020202020204" pitchFamily="34" charset="0"/>
                <a:buChar char="•"/>
              </a:pPr>
              <a:r>
                <a:rPr lang="en-US" altLang="en-US" sz="900" dirty="0" smtClean="0">
                  <a:solidFill>
                    <a:schemeClr val="tx1"/>
                  </a:solidFill>
                </a:rPr>
                <a:t>Strategic Initiative Prioritization</a:t>
              </a:r>
            </a:p>
            <a:p>
              <a:pPr marL="171450" indent="-171450">
                <a:buFont typeface="Arial" panose="020B0604020202020204" pitchFamily="34" charset="0"/>
                <a:buChar char="•"/>
              </a:pPr>
              <a:r>
                <a:rPr lang="en-US" altLang="en-US" sz="900" dirty="0" smtClean="0">
                  <a:solidFill>
                    <a:schemeClr val="tx1"/>
                  </a:solidFill>
                </a:rPr>
                <a:t>Strategic Sourcing Roadmap</a:t>
              </a:r>
              <a:endParaRPr lang="en-US" altLang="en-US" sz="1200" dirty="0">
                <a:solidFill>
                  <a:schemeClr val="tx1"/>
                </a:solidFill>
              </a:endParaRPr>
            </a:p>
          </p:txBody>
        </p:sp>
        <p:sp>
          <p:nvSpPr>
            <p:cNvPr id="65" name="Rectangle 64"/>
            <p:cNvSpPr/>
            <p:nvPr/>
          </p:nvSpPr>
          <p:spPr>
            <a:xfrm>
              <a:off x="-43529" y="4096288"/>
              <a:ext cx="4303387" cy="1567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800" b="1" dirty="0">
                  <a:solidFill>
                    <a:schemeClr val="tx1"/>
                  </a:solidFill>
                </a:rPr>
                <a:t>STRATEGIC </a:t>
              </a:r>
              <a:r>
                <a:rPr lang="en-US" altLang="en-US" sz="800" b="1" dirty="0" smtClean="0">
                  <a:solidFill>
                    <a:schemeClr val="tx1"/>
                  </a:solidFill>
                </a:rPr>
                <a:t>SOURCING </a:t>
              </a:r>
              <a:r>
                <a:rPr lang="en-US" altLang="en-US" sz="800" b="1" i="1" dirty="0" smtClean="0">
                  <a:solidFill>
                    <a:schemeClr val="tx1"/>
                  </a:solidFill>
                </a:rPr>
                <a:t>(if </a:t>
              </a:r>
              <a:r>
                <a:rPr lang="en-US" altLang="en-US" sz="800" b="1" i="1" dirty="0">
                  <a:solidFill>
                    <a:schemeClr val="tx1"/>
                  </a:solidFill>
                </a:rPr>
                <a:t>separate function)</a:t>
              </a:r>
            </a:p>
          </p:txBody>
        </p:sp>
      </p:grpSp>
      <p:grpSp>
        <p:nvGrpSpPr>
          <p:cNvPr id="70" name="Group 69"/>
          <p:cNvGrpSpPr/>
          <p:nvPr/>
        </p:nvGrpSpPr>
        <p:grpSpPr>
          <a:xfrm>
            <a:off x="4179891" y="3534743"/>
            <a:ext cx="3321842" cy="1078371"/>
            <a:chOff x="4841819" y="3913414"/>
            <a:chExt cx="3854697" cy="1078371"/>
          </a:xfrm>
        </p:grpSpPr>
        <p:sp>
          <p:nvSpPr>
            <p:cNvPr id="51" name="Rettangolo arrotondato 8"/>
            <p:cNvSpPr/>
            <p:nvPr/>
          </p:nvSpPr>
          <p:spPr>
            <a:xfrm>
              <a:off x="4845162" y="3913414"/>
              <a:ext cx="3851354" cy="1078371"/>
            </a:xfrm>
            <a:prstGeom prst="roundRect">
              <a:avLst/>
            </a:prstGeom>
            <a:solidFill>
              <a:srgbClr val="CBDBE7"/>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endParaRPr lang="en-US" altLang="en-US" sz="900" b="1" u="sng" dirty="0" smtClean="0">
                <a:solidFill>
                  <a:schemeClr val="tx1"/>
                </a:solidFill>
              </a:endParaRPr>
            </a:p>
            <a:p>
              <a:pPr algn="ctr"/>
              <a:endParaRPr lang="en-US" altLang="en-US" sz="900" b="1" u="sng" dirty="0">
                <a:solidFill>
                  <a:schemeClr val="tx1"/>
                </a:solidFill>
              </a:endParaRPr>
            </a:p>
            <a:p>
              <a:pPr algn="ctr"/>
              <a:r>
                <a:rPr lang="en-US" altLang="en-US" sz="900" b="1" dirty="0" smtClean="0">
                  <a:solidFill>
                    <a:schemeClr val="tx1"/>
                  </a:solidFill>
                </a:rPr>
                <a:t>PROCURE TO PAY CYCLE</a:t>
              </a:r>
            </a:p>
            <a:p>
              <a:pPr marL="171450" indent="-171450">
                <a:buFont typeface="Arial" panose="020B0604020202020204" pitchFamily="34" charset="0"/>
                <a:buChar char="•"/>
              </a:pPr>
              <a:r>
                <a:rPr lang="en-US" altLang="en-US" sz="900" dirty="0" smtClean="0">
                  <a:solidFill>
                    <a:schemeClr val="tx1"/>
                  </a:solidFill>
                </a:rPr>
                <a:t>Tactical Sourcing</a:t>
              </a:r>
            </a:p>
            <a:p>
              <a:pPr marL="171450" indent="-171450">
                <a:buFont typeface="Arial" panose="020B0604020202020204" pitchFamily="34" charset="0"/>
                <a:buChar char="•"/>
              </a:pPr>
              <a:r>
                <a:rPr lang="en-US" altLang="en-US" sz="900" dirty="0" smtClean="0">
                  <a:solidFill>
                    <a:schemeClr val="tx1"/>
                  </a:solidFill>
                </a:rPr>
                <a:t>Spend Management</a:t>
              </a:r>
            </a:p>
            <a:p>
              <a:pPr marL="171450" indent="-171450">
                <a:buFont typeface="Arial" panose="020B0604020202020204" pitchFamily="34" charset="0"/>
                <a:buChar char="•"/>
              </a:pPr>
              <a:r>
                <a:rPr lang="en-US" altLang="en-US" sz="900" dirty="0" smtClean="0">
                  <a:solidFill>
                    <a:schemeClr val="tx1"/>
                  </a:solidFill>
                </a:rPr>
                <a:t>Contract Execution</a:t>
              </a:r>
              <a:endParaRPr lang="en-US" altLang="en-US" sz="1200" dirty="0">
                <a:solidFill>
                  <a:schemeClr val="tx1"/>
                </a:solidFill>
              </a:endParaRPr>
            </a:p>
          </p:txBody>
        </p:sp>
        <p:sp>
          <p:nvSpPr>
            <p:cNvPr id="66" name="Rectangle 65"/>
            <p:cNvSpPr/>
            <p:nvPr/>
          </p:nvSpPr>
          <p:spPr>
            <a:xfrm>
              <a:off x="4841819" y="4086029"/>
              <a:ext cx="3854521" cy="1454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800" b="1" dirty="0" smtClean="0">
                  <a:solidFill>
                    <a:schemeClr val="tx1"/>
                  </a:solidFill>
                </a:rPr>
                <a:t>IT PROCUREMENT </a:t>
              </a:r>
              <a:r>
                <a:rPr lang="en-US" altLang="en-US" sz="800" b="1" i="1" dirty="0" smtClean="0">
                  <a:solidFill>
                    <a:schemeClr val="tx1"/>
                  </a:solidFill>
                </a:rPr>
                <a:t>(if </a:t>
              </a:r>
              <a:r>
                <a:rPr lang="en-US" altLang="en-US" sz="800" b="1" i="1" dirty="0">
                  <a:solidFill>
                    <a:schemeClr val="tx1"/>
                  </a:solidFill>
                </a:rPr>
                <a:t>separate function)</a:t>
              </a:r>
            </a:p>
          </p:txBody>
        </p:sp>
      </p:grpSp>
      <p:cxnSp>
        <p:nvCxnSpPr>
          <p:cNvPr id="73" name="Straight Arrow Connector 72"/>
          <p:cNvCxnSpPr>
            <a:stCxn id="30" idx="2"/>
            <a:endCxn id="52" idx="0"/>
          </p:cNvCxnSpPr>
          <p:nvPr/>
        </p:nvCxnSpPr>
        <p:spPr>
          <a:xfrm>
            <a:off x="1596534" y="3409138"/>
            <a:ext cx="842644" cy="15084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107" idx="2"/>
            <a:endCxn id="52" idx="0"/>
          </p:cNvCxnSpPr>
          <p:nvPr/>
        </p:nvCxnSpPr>
        <p:spPr>
          <a:xfrm flipH="1">
            <a:off x="2439178" y="3417381"/>
            <a:ext cx="868409" cy="142599"/>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114" idx="2"/>
            <a:endCxn id="51" idx="0"/>
          </p:cNvCxnSpPr>
          <p:nvPr/>
        </p:nvCxnSpPr>
        <p:spPr>
          <a:xfrm>
            <a:off x="5011579" y="3417381"/>
            <a:ext cx="830674" cy="11736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81" name="Rettangolo arrotondato 4"/>
          <p:cNvSpPr/>
          <p:nvPr/>
        </p:nvSpPr>
        <p:spPr>
          <a:xfrm>
            <a:off x="8293575" y="1307800"/>
            <a:ext cx="394255" cy="5024389"/>
          </a:xfrm>
          <a:prstGeom prst="roundRect">
            <a:avLst/>
          </a:prstGeom>
          <a:solidFill>
            <a:schemeClr val="accent1"/>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1200" b="1" dirty="0" smtClean="0">
                <a:solidFill>
                  <a:schemeClr val="bg1"/>
                </a:solidFill>
              </a:rPr>
              <a:t>B</a:t>
            </a:r>
          </a:p>
          <a:p>
            <a:pPr algn="ctr">
              <a:defRPr/>
            </a:pPr>
            <a:r>
              <a:rPr lang="en-US" sz="1200" b="1" dirty="0" smtClean="0">
                <a:solidFill>
                  <a:schemeClr val="bg1"/>
                </a:solidFill>
              </a:rPr>
              <a:t>U</a:t>
            </a:r>
          </a:p>
          <a:p>
            <a:pPr algn="ctr">
              <a:defRPr/>
            </a:pPr>
            <a:r>
              <a:rPr lang="en-US" sz="1200" b="1" dirty="0" smtClean="0">
                <a:solidFill>
                  <a:schemeClr val="bg1"/>
                </a:solidFill>
              </a:rPr>
              <a:t>S</a:t>
            </a:r>
          </a:p>
          <a:p>
            <a:pPr algn="ctr">
              <a:defRPr/>
            </a:pPr>
            <a:r>
              <a:rPr lang="en-US" sz="1200" b="1" dirty="0" smtClean="0">
                <a:solidFill>
                  <a:schemeClr val="bg1"/>
                </a:solidFill>
              </a:rPr>
              <a:t>I</a:t>
            </a:r>
          </a:p>
          <a:p>
            <a:pPr algn="ctr">
              <a:defRPr/>
            </a:pPr>
            <a:r>
              <a:rPr lang="en-US" sz="1200" b="1" dirty="0" smtClean="0">
                <a:solidFill>
                  <a:schemeClr val="bg1"/>
                </a:solidFill>
              </a:rPr>
              <a:t>N</a:t>
            </a:r>
          </a:p>
          <a:p>
            <a:pPr algn="ctr">
              <a:defRPr/>
            </a:pPr>
            <a:r>
              <a:rPr lang="en-US" sz="1200" b="1" dirty="0" smtClean="0">
                <a:solidFill>
                  <a:schemeClr val="bg1"/>
                </a:solidFill>
              </a:rPr>
              <a:t>E</a:t>
            </a:r>
          </a:p>
          <a:p>
            <a:pPr algn="ctr">
              <a:defRPr/>
            </a:pPr>
            <a:r>
              <a:rPr lang="en-US" sz="1200" b="1" dirty="0" smtClean="0">
                <a:solidFill>
                  <a:schemeClr val="bg1"/>
                </a:solidFill>
              </a:rPr>
              <a:t>S</a:t>
            </a:r>
          </a:p>
          <a:p>
            <a:pPr algn="ctr">
              <a:defRPr/>
            </a:pPr>
            <a:r>
              <a:rPr lang="en-US" sz="1200" b="1" dirty="0" smtClean="0">
                <a:solidFill>
                  <a:schemeClr val="bg1"/>
                </a:solidFill>
              </a:rPr>
              <a:t>S</a:t>
            </a:r>
          </a:p>
          <a:p>
            <a:pPr algn="ctr">
              <a:defRPr/>
            </a:pPr>
            <a:endParaRPr lang="en-US" sz="1200" b="1" dirty="0">
              <a:solidFill>
                <a:schemeClr val="bg1"/>
              </a:solidFill>
            </a:endParaRPr>
          </a:p>
          <a:p>
            <a:pPr algn="ctr">
              <a:defRPr/>
            </a:pPr>
            <a:r>
              <a:rPr lang="en-US" sz="1200" b="1" dirty="0" smtClean="0">
                <a:solidFill>
                  <a:schemeClr val="bg1"/>
                </a:solidFill>
              </a:rPr>
              <a:t>S</a:t>
            </a:r>
            <a:endParaRPr lang="en-US" sz="1200" b="1" dirty="0">
              <a:solidFill>
                <a:schemeClr val="bg1"/>
              </a:solidFill>
            </a:endParaRPr>
          </a:p>
          <a:p>
            <a:pPr algn="ctr">
              <a:defRPr/>
            </a:pPr>
            <a:r>
              <a:rPr lang="en-US" sz="1200" b="1" dirty="0" smtClean="0">
                <a:solidFill>
                  <a:schemeClr val="bg1"/>
                </a:solidFill>
              </a:rPr>
              <a:t>T</a:t>
            </a:r>
          </a:p>
          <a:p>
            <a:pPr algn="ctr">
              <a:defRPr/>
            </a:pPr>
            <a:r>
              <a:rPr lang="en-US" sz="1200" b="1" dirty="0" smtClean="0">
                <a:solidFill>
                  <a:schemeClr val="bg1"/>
                </a:solidFill>
              </a:rPr>
              <a:t>A</a:t>
            </a:r>
          </a:p>
          <a:p>
            <a:pPr algn="ctr">
              <a:defRPr/>
            </a:pPr>
            <a:r>
              <a:rPr lang="en-US" sz="1200" b="1" dirty="0" smtClean="0">
                <a:solidFill>
                  <a:schemeClr val="bg1"/>
                </a:solidFill>
              </a:rPr>
              <a:t>K</a:t>
            </a:r>
          </a:p>
          <a:p>
            <a:pPr algn="ctr">
              <a:defRPr/>
            </a:pPr>
            <a:r>
              <a:rPr lang="en-US" sz="1200" b="1" dirty="0" smtClean="0">
                <a:solidFill>
                  <a:schemeClr val="bg1"/>
                </a:solidFill>
              </a:rPr>
              <a:t>E</a:t>
            </a:r>
          </a:p>
          <a:p>
            <a:pPr algn="ctr">
              <a:defRPr/>
            </a:pPr>
            <a:r>
              <a:rPr lang="en-US" sz="1200" b="1" dirty="0" smtClean="0">
                <a:solidFill>
                  <a:schemeClr val="bg1"/>
                </a:solidFill>
              </a:rPr>
              <a:t>H</a:t>
            </a:r>
          </a:p>
          <a:p>
            <a:pPr algn="ctr">
              <a:defRPr/>
            </a:pPr>
            <a:r>
              <a:rPr lang="en-US" sz="1200" b="1" dirty="0" smtClean="0">
                <a:solidFill>
                  <a:schemeClr val="bg1"/>
                </a:solidFill>
              </a:rPr>
              <a:t>O</a:t>
            </a:r>
          </a:p>
          <a:p>
            <a:pPr algn="ctr">
              <a:defRPr/>
            </a:pPr>
            <a:r>
              <a:rPr lang="en-US" sz="1200" b="1" dirty="0" smtClean="0">
                <a:solidFill>
                  <a:schemeClr val="bg1"/>
                </a:solidFill>
              </a:rPr>
              <a:t>L</a:t>
            </a:r>
          </a:p>
          <a:p>
            <a:pPr algn="ctr">
              <a:defRPr/>
            </a:pPr>
            <a:r>
              <a:rPr lang="en-US" sz="1200" b="1" dirty="0" smtClean="0">
                <a:solidFill>
                  <a:schemeClr val="bg1"/>
                </a:solidFill>
              </a:rPr>
              <a:t>D</a:t>
            </a:r>
          </a:p>
          <a:p>
            <a:pPr algn="ctr">
              <a:defRPr/>
            </a:pPr>
            <a:r>
              <a:rPr lang="en-US" sz="1200" b="1" dirty="0" smtClean="0">
                <a:solidFill>
                  <a:schemeClr val="bg1"/>
                </a:solidFill>
              </a:rPr>
              <a:t>E</a:t>
            </a:r>
          </a:p>
          <a:p>
            <a:pPr algn="ctr">
              <a:defRPr/>
            </a:pPr>
            <a:r>
              <a:rPr lang="en-US" sz="1200" b="1" dirty="0" smtClean="0">
                <a:solidFill>
                  <a:schemeClr val="bg1"/>
                </a:solidFill>
              </a:rPr>
              <a:t>R</a:t>
            </a:r>
          </a:p>
          <a:p>
            <a:pPr algn="ctr">
              <a:defRPr/>
            </a:pPr>
            <a:r>
              <a:rPr lang="en-US" sz="1200" b="1" dirty="0">
                <a:solidFill>
                  <a:schemeClr val="bg1"/>
                </a:solidFill>
              </a:rPr>
              <a:t>S</a:t>
            </a:r>
            <a:endParaRPr lang="en-US" sz="1200" b="1" dirty="0" smtClean="0">
              <a:solidFill>
                <a:schemeClr val="bg1"/>
              </a:solidFill>
            </a:endParaRPr>
          </a:p>
        </p:txBody>
      </p:sp>
      <p:sp>
        <p:nvSpPr>
          <p:cNvPr id="82" name="Rectangle 81"/>
          <p:cNvSpPr/>
          <p:nvPr/>
        </p:nvSpPr>
        <p:spPr>
          <a:xfrm>
            <a:off x="662449" y="3304002"/>
            <a:ext cx="172016" cy="159608"/>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4" name="Rectangle 83"/>
          <p:cNvSpPr/>
          <p:nvPr/>
        </p:nvSpPr>
        <p:spPr>
          <a:xfrm>
            <a:off x="3861521" y="3210338"/>
            <a:ext cx="172016" cy="159608"/>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7" name="Rectangle 86"/>
          <p:cNvSpPr/>
          <p:nvPr/>
        </p:nvSpPr>
        <p:spPr>
          <a:xfrm>
            <a:off x="572846" y="4609844"/>
            <a:ext cx="135110" cy="96593"/>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98" name="Straight Arrow Connector 97"/>
          <p:cNvCxnSpPr>
            <a:stCxn id="135" idx="2"/>
            <a:endCxn id="51" idx="0"/>
          </p:cNvCxnSpPr>
          <p:nvPr/>
        </p:nvCxnSpPr>
        <p:spPr>
          <a:xfrm flipH="1">
            <a:off x="5842253" y="3417381"/>
            <a:ext cx="882135" cy="11736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9" name="Rectangle 98"/>
          <p:cNvSpPr/>
          <p:nvPr/>
        </p:nvSpPr>
        <p:spPr>
          <a:xfrm>
            <a:off x="627955" y="4599119"/>
            <a:ext cx="182572" cy="7239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nvGrpSpPr>
          <p:cNvPr id="106" name="Group 105"/>
          <p:cNvGrpSpPr/>
          <p:nvPr/>
        </p:nvGrpSpPr>
        <p:grpSpPr>
          <a:xfrm>
            <a:off x="2497606" y="1316043"/>
            <a:ext cx="1619961" cy="2101338"/>
            <a:chOff x="1699593" y="524262"/>
            <a:chExt cx="1934443" cy="2101338"/>
          </a:xfrm>
        </p:grpSpPr>
        <p:sp>
          <p:nvSpPr>
            <p:cNvPr id="107" name="Rettangolo arrotondato 4"/>
            <p:cNvSpPr/>
            <p:nvPr/>
          </p:nvSpPr>
          <p:spPr>
            <a:xfrm>
              <a:off x="1699593" y="524262"/>
              <a:ext cx="1934443" cy="2101338"/>
            </a:xfrm>
            <a:prstGeom prst="roundRect">
              <a:avLst/>
            </a:prstGeom>
            <a:solidFill>
              <a:schemeClr val="accent1"/>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endParaRPr lang="en-US" sz="900" b="1" dirty="0">
                <a:solidFill>
                  <a:prstClr val="black"/>
                </a:solidFill>
              </a:endParaRPr>
            </a:p>
          </p:txBody>
        </p:sp>
        <p:sp>
          <p:nvSpPr>
            <p:cNvPr id="108" name="Rettangolo arrotondato 96"/>
            <p:cNvSpPr/>
            <p:nvPr/>
          </p:nvSpPr>
          <p:spPr bwMode="auto">
            <a:xfrm>
              <a:off x="1801520" y="699798"/>
              <a:ext cx="1692000" cy="648000"/>
            </a:xfrm>
            <a:prstGeom prst="roundRect">
              <a:avLst/>
            </a:prstGeom>
            <a:solidFill>
              <a:schemeClr val="accent5">
                <a:lumMod val="40000"/>
                <a:lumOff val="6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1050" b="1" dirty="0" smtClean="0">
                  <a:solidFill>
                    <a:schemeClr val="accent3"/>
                  </a:solidFill>
                </a:rPr>
                <a:t>Vendor Risk Management</a:t>
              </a:r>
              <a:endParaRPr lang="en-US" altLang="en-US" sz="1600" dirty="0">
                <a:solidFill>
                  <a:schemeClr val="accent3"/>
                </a:solidFill>
              </a:endParaRPr>
            </a:p>
          </p:txBody>
        </p:sp>
        <p:sp>
          <p:nvSpPr>
            <p:cNvPr id="109" name="Rettangolo arrotondato 79"/>
            <p:cNvSpPr/>
            <p:nvPr/>
          </p:nvSpPr>
          <p:spPr>
            <a:xfrm>
              <a:off x="1929271" y="1455226"/>
              <a:ext cx="720000" cy="468000"/>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smtClean="0">
                  <a:solidFill>
                    <a:schemeClr val="bg2"/>
                  </a:solidFill>
                </a:rPr>
                <a:t>Financial Risk</a:t>
              </a:r>
            </a:p>
          </p:txBody>
        </p:sp>
        <p:sp>
          <p:nvSpPr>
            <p:cNvPr id="110" name="Rettangolo arrotondato 81"/>
            <p:cNvSpPr/>
            <p:nvPr/>
          </p:nvSpPr>
          <p:spPr>
            <a:xfrm>
              <a:off x="2669485" y="1455226"/>
              <a:ext cx="720000" cy="468000"/>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smtClean="0">
                  <a:solidFill>
                    <a:schemeClr val="bg2"/>
                  </a:solidFill>
                </a:rPr>
                <a:t>IT Security Risk</a:t>
              </a:r>
              <a:endParaRPr lang="en-US" sz="700" b="1" dirty="0">
                <a:solidFill>
                  <a:schemeClr val="bg2"/>
                </a:solidFill>
              </a:endParaRPr>
            </a:p>
          </p:txBody>
        </p:sp>
        <p:sp>
          <p:nvSpPr>
            <p:cNvPr id="111" name="Rettangolo arrotondato 81"/>
            <p:cNvSpPr/>
            <p:nvPr/>
          </p:nvSpPr>
          <p:spPr>
            <a:xfrm>
              <a:off x="1928971" y="1944303"/>
              <a:ext cx="720000" cy="468000"/>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smtClean="0">
                  <a:solidFill>
                    <a:schemeClr val="bg2"/>
                  </a:solidFill>
                </a:rPr>
                <a:t>Operational</a:t>
              </a:r>
            </a:p>
            <a:p>
              <a:pPr algn="ctr">
                <a:defRPr/>
              </a:pPr>
              <a:r>
                <a:rPr lang="en-US" sz="700" b="1" dirty="0" smtClean="0">
                  <a:solidFill>
                    <a:schemeClr val="bg2"/>
                  </a:solidFill>
                </a:rPr>
                <a:t>Risk</a:t>
              </a:r>
              <a:endParaRPr lang="en-US" sz="700" b="1" dirty="0">
                <a:solidFill>
                  <a:schemeClr val="bg2"/>
                </a:solidFill>
              </a:endParaRPr>
            </a:p>
          </p:txBody>
        </p:sp>
        <p:sp>
          <p:nvSpPr>
            <p:cNvPr id="112" name="Rettangolo arrotondato 81"/>
            <p:cNvSpPr/>
            <p:nvPr/>
          </p:nvSpPr>
          <p:spPr>
            <a:xfrm>
              <a:off x="2669485" y="1940861"/>
              <a:ext cx="720000" cy="468000"/>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smtClean="0">
                  <a:solidFill>
                    <a:schemeClr val="bg2"/>
                  </a:solidFill>
                </a:rPr>
                <a:t>Compliance Risk</a:t>
              </a:r>
              <a:endParaRPr lang="en-US" sz="700" b="1" dirty="0">
                <a:solidFill>
                  <a:schemeClr val="bg2"/>
                </a:solidFill>
              </a:endParaRPr>
            </a:p>
          </p:txBody>
        </p:sp>
      </p:grpSp>
      <p:grpSp>
        <p:nvGrpSpPr>
          <p:cNvPr id="113" name="Group 112"/>
          <p:cNvGrpSpPr/>
          <p:nvPr/>
        </p:nvGrpSpPr>
        <p:grpSpPr>
          <a:xfrm>
            <a:off x="4201598" y="1307800"/>
            <a:ext cx="1619961" cy="2109581"/>
            <a:chOff x="1688834" y="490686"/>
            <a:chExt cx="1934443" cy="2109581"/>
          </a:xfrm>
        </p:grpSpPr>
        <p:sp>
          <p:nvSpPr>
            <p:cNvPr id="114" name="Rettangolo arrotondato 4"/>
            <p:cNvSpPr/>
            <p:nvPr/>
          </p:nvSpPr>
          <p:spPr>
            <a:xfrm>
              <a:off x="1688834" y="490686"/>
              <a:ext cx="1934443" cy="2109581"/>
            </a:xfrm>
            <a:prstGeom prst="roundRect">
              <a:avLst/>
            </a:prstGeom>
            <a:solidFill>
              <a:schemeClr val="accent1"/>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endParaRPr lang="en-US" sz="900" b="1" dirty="0">
                <a:solidFill>
                  <a:prstClr val="black"/>
                </a:solidFill>
              </a:endParaRPr>
            </a:p>
          </p:txBody>
        </p:sp>
        <p:sp>
          <p:nvSpPr>
            <p:cNvPr id="115" name="Rettangolo arrotondato 96"/>
            <p:cNvSpPr/>
            <p:nvPr/>
          </p:nvSpPr>
          <p:spPr bwMode="auto">
            <a:xfrm>
              <a:off x="1801520" y="699798"/>
              <a:ext cx="1692000" cy="648000"/>
            </a:xfrm>
            <a:prstGeom prst="roundRect">
              <a:avLst/>
            </a:prstGeom>
            <a:solidFill>
              <a:schemeClr val="accent5">
                <a:lumMod val="40000"/>
                <a:lumOff val="6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1050" b="1" dirty="0" smtClean="0">
                  <a:solidFill>
                    <a:schemeClr val="accent3"/>
                  </a:solidFill>
                </a:rPr>
                <a:t>Vendor Relations &amp; Performance Management</a:t>
              </a:r>
              <a:endParaRPr lang="en-US" altLang="en-US" sz="1600" dirty="0">
                <a:solidFill>
                  <a:schemeClr val="accent3"/>
                </a:solidFill>
              </a:endParaRPr>
            </a:p>
          </p:txBody>
        </p:sp>
        <p:sp>
          <p:nvSpPr>
            <p:cNvPr id="116" name="Rettangolo arrotondato 79"/>
            <p:cNvSpPr/>
            <p:nvPr/>
          </p:nvSpPr>
          <p:spPr>
            <a:xfrm>
              <a:off x="1929271" y="1455226"/>
              <a:ext cx="720000" cy="468000"/>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smtClean="0">
                  <a:solidFill>
                    <a:schemeClr val="bg2"/>
                  </a:solidFill>
                </a:rPr>
                <a:t>Vendor KPIs</a:t>
              </a:r>
            </a:p>
          </p:txBody>
        </p:sp>
        <p:sp>
          <p:nvSpPr>
            <p:cNvPr id="117" name="Rettangolo arrotondato 81"/>
            <p:cNvSpPr/>
            <p:nvPr/>
          </p:nvSpPr>
          <p:spPr>
            <a:xfrm>
              <a:off x="2669485" y="1455226"/>
              <a:ext cx="720000" cy="468000"/>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smtClean="0">
                  <a:solidFill>
                    <a:schemeClr val="bg2"/>
                  </a:solidFill>
                </a:rPr>
                <a:t>C-Level Value Metrics</a:t>
              </a:r>
              <a:endParaRPr lang="en-US" sz="700" b="1" dirty="0">
                <a:solidFill>
                  <a:schemeClr val="bg2"/>
                </a:solidFill>
              </a:endParaRPr>
            </a:p>
          </p:txBody>
        </p:sp>
        <p:sp>
          <p:nvSpPr>
            <p:cNvPr id="118" name="Rettangolo arrotondato 81"/>
            <p:cNvSpPr/>
            <p:nvPr/>
          </p:nvSpPr>
          <p:spPr>
            <a:xfrm>
              <a:off x="1928971" y="1944303"/>
              <a:ext cx="720000" cy="468000"/>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smtClean="0">
                  <a:solidFill>
                    <a:schemeClr val="bg2"/>
                  </a:solidFill>
                </a:rPr>
                <a:t>Vendor Transitions</a:t>
              </a:r>
              <a:endParaRPr lang="en-US" sz="700" b="1" dirty="0">
                <a:solidFill>
                  <a:schemeClr val="bg2"/>
                </a:solidFill>
              </a:endParaRPr>
            </a:p>
          </p:txBody>
        </p:sp>
      </p:grpSp>
      <p:grpSp>
        <p:nvGrpSpPr>
          <p:cNvPr id="134" name="Group 133"/>
          <p:cNvGrpSpPr/>
          <p:nvPr/>
        </p:nvGrpSpPr>
        <p:grpSpPr>
          <a:xfrm>
            <a:off x="5914407" y="1307800"/>
            <a:ext cx="1619961" cy="2109581"/>
            <a:chOff x="1688834" y="490686"/>
            <a:chExt cx="1934443" cy="2109581"/>
          </a:xfrm>
        </p:grpSpPr>
        <p:sp>
          <p:nvSpPr>
            <p:cNvPr id="135" name="Rettangolo arrotondato 4"/>
            <p:cNvSpPr/>
            <p:nvPr/>
          </p:nvSpPr>
          <p:spPr>
            <a:xfrm>
              <a:off x="1688834" y="490686"/>
              <a:ext cx="1934443" cy="2109581"/>
            </a:xfrm>
            <a:prstGeom prst="roundRect">
              <a:avLst/>
            </a:prstGeom>
            <a:solidFill>
              <a:schemeClr val="accent1"/>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endParaRPr lang="en-US" sz="900" b="1" dirty="0">
                <a:solidFill>
                  <a:prstClr val="black"/>
                </a:solidFill>
              </a:endParaRPr>
            </a:p>
          </p:txBody>
        </p:sp>
        <p:sp>
          <p:nvSpPr>
            <p:cNvPr id="136" name="Rettangolo arrotondato 96"/>
            <p:cNvSpPr/>
            <p:nvPr/>
          </p:nvSpPr>
          <p:spPr bwMode="auto">
            <a:xfrm>
              <a:off x="1801520" y="699798"/>
              <a:ext cx="1692000" cy="648000"/>
            </a:xfrm>
            <a:prstGeom prst="roundRect">
              <a:avLst/>
            </a:prstGeom>
            <a:solidFill>
              <a:schemeClr val="accent5">
                <a:lumMod val="40000"/>
                <a:lumOff val="6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1050" b="1" dirty="0" smtClean="0">
                  <a:solidFill>
                    <a:schemeClr val="accent3"/>
                  </a:solidFill>
                </a:rPr>
                <a:t>Vendor Management Continual Improvement</a:t>
              </a:r>
              <a:endParaRPr lang="en-US" altLang="en-US" sz="1600" dirty="0">
                <a:solidFill>
                  <a:schemeClr val="accent3"/>
                </a:solidFill>
              </a:endParaRPr>
            </a:p>
          </p:txBody>
        </p:sp>
        <p:sp>
          <p:nvSpPr>
            <p:cNvPr id="137" name="Rettangolo arrotondato 79"/>
            <p:cNvSpPr/>
            <p:nvPr/>
          </p:nvSpPr>
          <p:spPr>
            <a:xfrm>
              <a:off x="1929271" y="1455226"/>
              <a:ext cx="720000" cy="468000"/>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smtClean="0">
                  <a:solidFill>
                    <a:schemeClr val="bg2"/>
                  </a:solidFill>
                </a:rPr>
                <a:t>Strategic Partners</a:t>
              </a:r>
            </a:p>
          </p:txBody>
        </p:sp>
        <p:sp>
          <p:nvSpPr>
            <p:cNvPr id="138" name="Rettangolo arrotondato 81"/>
            <p:cNvSpPr/>
            <p:nvPr/>
          </p:nvSpPr>
          <p:spPr>
            <a:xfrm>
              <a:off x="2669485" y="1455226"/>
              <a:ext cx="720000" cy="468000"/>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smtClean="0">
                  <a:solidFill>
                    <a:schemeClr val="bg2"/>
                  </a:solidFill>
                </a:rPr>
                <a:t>Innovation</a:t>
              </a:r>
              <a:endParaRPr lang="en-US" sz="700" b="1" dirty="0">
                <a:solidFill>
                  <a:schemeClr val="bg2"/>
                </a:solidFill>
              </a:endParaRPr>
            </a:p>
          </p:txBody>
        </p:sp>
        <p:sp>
          <p:nvSpPr>
            <p:cNvPr id="139" name="Rettangolo arrotondato 81"/>
            <p:cNvSpPr/>
            <p:nvPr/>
          </p:nvSpPr>
          <p:spPr>
            <a:xfrm>
              <a:off x="1928971" y="1944303"/>
              <a:ext cx="720000" cy="468000"/>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smtClean="0">
                  <a:solidFill>
                    <a:schemeClr val="bg2"/>
                  </a:solidFill>
                </a:rPr>
                <a:t>Vendor Categories</a:t>
              </a:r>
              <a:endParaRPr lang="en-US" sz="700" b="1" dirty="0">
                <a:solidFill>
                  <a:schemeClr val="bg2"/>
                </a:solidFill>
              </a:endParaRPr>
            </a:p>
          </p:txBody>
        </p:sp>
        <p:sp>
          <p:nvSpPr>
            <p:cNvPr id="140" name="Rettangolo arrotondato 81"/>
            <p:cNvSpPr/>
            <p:nvPr/>
          </p:nvSpPr>
          <p:spPr>
            <a:xfrm>
              <a:off x="2669485" y="1940861"/>
              <a:ext cx="720000" cy="468000"/>
            </a:xfrm>
            <a:prstGeom prst="roundRect">
              <a:avLst/>
            </a:prstGeom>
            <a:solidFill>
              <a:schemeClr val="accent3"/>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smtClean="0">
                  <a:solidFill>
                    <a:schemeClr val="bg2"/>
                  </a:solidFill>
                </a:rPr>
                <a:t>Business Value</a:t>
              </a:r>
              <a:endParaRPr lang="en-US" sz="700" b="1" dirty="0">
                <a:solidFill>
                  <a:schemeClr val="bg2"/>
                </a:solidFill>
              </a:endParaRPr>
            </a:p>
          </p:txBody>
        </p:sp>
      </p:grpSp>
      <p:sp>
        <p:nvSpPr>
          <p:cNvPr id="141" name="Rectangle 140"/>
          <p:cNvSpPr/>
          <p:nvPr/>
        </p:nvSpPr>
        <p:spPr>
          <a:xfrm>
            <a:off x="2387119" y="3322431"/>
            <a:ext cx="172016" cy="159608"/>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2" name="Rectangle 141"/>
          <p:cNvSpPr/>
          <p:nvPr/>
        </p:nvSpPr>
        <p:spPr>
          <a:xfrm>
            <a:off x="4069786" y="3345900"/>
            <a:ext cx="172016" cy="159608"/>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3" name="Rectangle 142"/>
          <p:cNvSpPr/>
          <p:nvPr/>
        </p:nvSpPr>
        <p:spPr>
          <a:xfrm>
            <a:off x="5773139" y="3344909"/>
            <a:ext cx="172016" cy="159608"/>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4" name="Rectangle 143"/>
          <p:cNvSpPr/>
          <p:nvPr/>
        </p:nvSpPr>
        <p:spPr>
          <a:xfrm>
            <a:off x="4037563" y="4588842"/>
            <a:ext cx="182572" cy="7239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6" name="Rettangolo arrotondato 81"/>
          <p:cNvSpPr/>
          <p:nvPr/>
        </p:nvSpPr>
        <p:spPr>
          <a:xfrm>
            <a:off x="5035595" y="2761417"/>
            <a:ext cx="602950" cy="468000"/>
          </a:xfrm>
          <a:prstGeom prst="roundRect">
            <a:avLst/>
          </a:prstGeom>
          <a:solidFill>
            <a:schemeClr val="accent2"/>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smtClean="0">
                <a:solidFill>
                  <a:schemeClr val="bg2"/>
                </a:solidFill>
              </a:rPr>
              <a:t>Select &amp; Evaluate Vendors</a:t>
            </a:r>
            <a:endParaRPr lang="en-US" sz="700" b="1" dirty="0">
              <a:solidFill>
                <a:schemeClr val="bg2"/>
              </a:solidFill>
            </a:endParaRPr>
          </a:p>
        </p:txBody>
      </p:sp>
    </p:spTree>
    <p:extLst>
      <p:ext uri="{BB962C8B-B14F-4D97-AF65-F5344CB8AC3E}">
        <p14:creationId xmlns:p14="http://schemas.microsoft.com/office/powerpoint/2010/main" val="3706598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785358" y="4555278"/>
            <a:ext cx="4358642" cy="1976151"/>
          </a:xfrm>
          <a:prstGeom prst="rect">
            <a:avLst/>
          </a:prstGeom>
          <a:solidFill>
            <a:srgbClr val="858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3"/>
          <p:cNvSpPr/>
          <p:nvPr/>
        </p:nvSpPr>
        <p:spPr>
          <a:xfrm>
            <a:off x="-2" y="1920034"/>
            <a:ext cx="4916677" cy="4611395"/>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t"/>
          <a:lstStyle/>
          <a:p>
            <a:pPr>
              <a:spcAft>
                <a:spcPts val="800"/>
              </a:spcAft>
            </a:pPr>
            <a:endParaRPr lang="en-CA" sz="100" dirty="0" smtClean="0"/>
          </a:p>
          <a:p>
            <a:pPr>
              <a:spcAft>
                <a:spcPts val="800"/>
              </a:spcAft>
            </a:pPr>
            <a:endParaRPr lang="en-CA" sz="1200" dirty="0"/>
          </a:p>
          <a:p>
            <a:pPr>
              <a:spcAft>
                <a:spcPts val="800"/>
              </a:spcAft>
            </a:pPr>
            <a:endParaRPr lang="en-CA" sz="1200" dirty="0"/>
          </a:p>
        </p:txBody>
      </p:sp>
      <p:sp>
        <p:nvSpPr>
          <p:cNvPr id="2" name="Rectangle 3"/>
          <p:cNvSpPr/>
          <p:nvPr/>
        </p:nvSpPr>
        <p:spPr>
          <a:xfrm>
            <a:off x="-1" y="-1905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smtClean="0"/>
              <a:t>The vendor selection process can have a direct impact on business continuity </a:t>
            </a:r>
            <a:endParaRPr lang="en-CA" sz="2400" dirty="0">
              <a:latin typeface="+mj-lt"/>
            </a:endParaRPr>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14" name="TextBox 13"/>
            <p:cNvSpPr txBox="1"/>
            <p:nvPr/>
          </p:nvSpPr>
          <p:spPr>
            <a:xfrm>
              <a:off x="3399712" y="357559"/>
              <a:ext cx="2008310" cy="646331"/>
            </a:xfrm>
            <a:prstGeom prst="rect">
              <a:avLst/>
            </a:prstGeom>
            <a:solidFill>
              <a:schemeClr val="accent1"/>
            </a:solidFill>
          </p:spPr>
          <p:txBody>
            <a:bodyPr wrap="square" rtlCol="0">
              <a:spAutoFit/>
            </a:bodyPr>
            <a:lstStyle/>
            <a:p>
              <a:pPr>
                <a:lnSpc>
                  <a:spcPct val="150000"/>
                </a:lnSpc>
              </a:pPr>
              <a:r>
                <a:rPr lang="en-CA" sz="1200" b="1" dirty="0" smtClean="0">
                  <a:solidFill>
                    <a:schemeClr val="bg1"/>
                  </a:solidFill>
                </a:rPr>
                <a:t>Industry </a:t>
              </a:r>
              <a:r>
                <a:rPr lang="en-CA" sz="1200" i="1" dirty="0" smtClean="0">
                  <a:solidFill>
                    <a:schemeClr val="bg1"/>
                  </a:solidFill>
                </a:rPr>
                <a:t>Government</a:t>
              </a:r>
            </a:p>
            <a:p>
              <a:pPr>
                <a:lnSpc>
                  <a:spcPct val="150000"/>
                </a:lnSpc>
              </a:pPr>
              <a:r>
                <a:rPr lang="en-CA" sz="1200" b="1" dirty="0" smtClean="0">
                  <a:solidFill>
                    <a:schemeClr val="bg1"/>
                  </a:solidFill>
                </a:rPr>
                <a:t>Location </a:t>
              </a:r>
              <a:r>
                <a:rPr lang="en-CA" sz="1200" i="1" dirty="0" smtClean="0">
                  <a:solidFill>
                    <a:schemeClr val="bg1"/>
                  </a:solidFill>
                </a:rPr>
                <a:t>United States</a:t>
              </a:r>
              <a:endParaRPr lang="en-CA" sz="1200" i="1" dirty="0">
                <a:solidFill>
                  <a:schemeClr val="bg1"/>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grpSp>
      <p:sp>
        <p:nvSpPr>
          <p:cNvPr id="8" name="Rectangle 7"/>
          <p:cNvSpPr/>
          <p:nvPr/>
        </p:nvSpPr>
        <p:spPr>
          <a:xfrm>
            <a:off x="4916675" y="5042000"/>
            <a:ext cx="3849188" cy="1015663"/>
          </a:xfrm>
          <a:prstGeom prst="rect">
            <a:avLst/>
          </a:prstGeom>
          <a:solidFill>
            <a:srgbClr val="858585"/>
          </a:solidFill>
        </p:spPr>
        <p:txBody>
          <a:bodyPr wrap="square">
            <a:spAutoFit/>
          </a:bodyPr>
          <a:lstStyle/>
          <a:p>
            <a:pPr lvl="0">
              <a:spcAft>
                <a:spcPts val="800"/>
              </a:spcAft>
            </a:pPr>
            <a:r>
              <a:rPr lang="en-CA" sz="1200" dirty="0">
                <a:solidFill>
                  <a:srgbClr val="FFFFFF"/>
                </a:solidFill>
              </a:rPr>
              <a:t>A thorough and structured due diligence process is needed in the selection process to assess all aspects of a prospective vendor’s business </a:t>
            </a:r>
            <a:r>
              <a:rPr lang="en-CA" sz="1200" dirty="0" smtClean="0">
                <a:solidFill>
                  <a:srgbClr val="FFFFFF"/>
                </a:solidFill>
              </a:rPr>
              <a:t>model. Better </a:t>
            </a:r>
            <a:r>
              <a:rPr lang="en-CA" sz="1200" dirty="0">
                <a:solidFill>
                  <a:srgbClr val="FFFFFF"/>
                </a:solidFill>
              </a:rPr>
              <a:t>reference </a:t>
            </a:r>
            <a:r>
              <a:rPr lang="en-CA" sz="1200" dirty="0" smtClean="0">
                <a:solidFill>
                  <a:srgbClr val="FFFFFF"/>
                </a:solidFill>
              </a:rPr>
              <a:t>checks (paying special attention to size </a:t>
            </a:r>
            <a:r>
              <a:rPr lang="en-CA" sz="1200" dirty="0">
                <a:solidFill>
                  <a:srgbClr val="FFFFFF"/>
                </a:solidFill>
              </a:rPr>
              <a:t>and </a:t>
            </a:r>
            <a:r>
              <a:rPr lang="en-CA" sz="1200" dirty="0" smtClean="0">
                <a:solidFill>
                  <a:srgbClr val="FFFFFF"/>
                </a:solidFill>
              </a:rPr>
              <a:t>scale) could have mitigated this entire lawsuit. </a:t>
            </a:r>
            <a:endParaRPr lang="en-CA" sz="1200" dirty="0">
              <a:solidFill>
                <a:srgbClr val="FFFFFF"/>
              </a:solidFill>
            </a:endParaRPr>
          </a:p>
        </p:txBody>
      </p:sp>
      <p:sp>
        <p:nvSpPr>
          <p:cNvPr id="10" name="Rectangle 9"/>
          <p:cNvSpPr/>
          <p:nvPr/>
        </p:nvSpPr>
        <p:spPr>
          <a:xfrm>
            <a:off x="459869" y="2186951"/>
            <a:ext cx="4188333" cy="4093428"/>
          </a:xfrm>
          <a:prstGeom prst="rect">
            <a:avLst/>
          </a:prstGeom>
        </p:spPr>
        <p:txBody>
          <a:bodyPr wrap="square">
            <a:spAutoFit/>
          </a:bodyPr>
          <a:lstStyle/>
          <a:p>
            <a:pPr>
              <a:spcAft>
                <a:spcPts val="800"/>
              </a:spcAft>
            </a:pPr>
            <a:r>
              <a:rPr lang="en-CA" sz="1200" dirty="0">
                <a:solidFill>
                  <a:schemeClr val="bg2"/>
                </a:solidFill>
              </a:rPr>
              <a:t>In 2013, Orange County sued Tata Consultancy Services for $26 million on the basis they “violated the California False Claims Act and engaged in fraud, intentional misrepresentation, negligent misrepresentation and fraudulent concealment, as well as breach of contract.”</a:t>
            </a:r>
          </a:p>
          <a:p>
            <a:pPr>
              <a:spcAft>
                <a:spcPts val="800"/>
              </a:spcAft>
            </a:pPr>
            <a:r>
              <a:rPr lang="en-CA" sz="1200" dirty="0">
                <a:solidFill>
                  <a:schemeClr val="bg2"/>
                </a:solidFill>
              </a:rPr>
              <a:t>Tata </a:t>
            </a:r>
            <a:r>
              <a:rPr lang="en-CA" sz="1200" dirty="0" smtClean="0">
                <a:solidFill>
                  <a:schemeClr val="bg2"/>
                </a:solidFill>
              </a:rPr>
              <a:t>had been </a:t>
            </a:r>
            <a:r>
              <a:rPr lang="en-CA" sz="1200" dirty="0">
                <a:solidFill>
                  <a:schemeClr val="bg2"/>
                </a:solidFill>
              </a:rPr>
              <a:t>selected to help the county replace their aging property tax system at a cost of $6.4 million. Tata subsequently attempted to increase the solution price to $17M over six years.</a:t>
            </a:r>
          </a:p>
          <a:p>
            <a:pPr>
              <a:spcAft>
                <a:spcPts val="800"/>
              </a:spcAft>
            </a:pPr>
            <a:r>
              <a:rPr lang="en-CA" sz="1200" dirty="0">
                <a:solidFill>
                  <a:schemeClr val="bg2"/>
                </a:solidFill>
              </a:rPr>
              <a:t>In June of 2010, the county agreed to extend the completion date by a year and increase spend by another </a:t>
            </a:r>
            <a:r>
              <a:rPr lang="en-CA" sz="1200" dirty="0" smtClean="0">
                <a:solidFill>
                  <a:schemeClr val="bg2"/>
                </a:solidFill>
              </a:rPr>
              <a:t>$1.2 </a:t>
            </a:r>
            <a:r>
              <a:rPr lang="en-CA" sz="1200" dirty="0">
                <a:solidFill>
                  <a:schemeClr val="bg2"/>
                </a:solidFill>
              </a:rPr>
              <a:t>million. In June of 2011, another 2.7 million was reluctantly approved, with the total cost now sitting at </a:t>
            </a:r>
            <a:r>
              <a:rPr lang="en-CA" sz="1200" dirty="0" smtClean="0">
                <a:solidFill>
                  <a:schemeClr val="bg2"/>
                </a:solidFill>
              </a:rPr>
              <a:t>$10.3 million and a completion </a:t>
            </a:r>
            <a:r>
              <a:rPr lang="en-CA" sz="1200" dirty="0">
                <a:solidFill>
                  <a:schemeClr val="bg2"/>
                </a:solidFill>
              </a:rPr>
              <a:t>date of 2012. </a:t>
            </a:r>
          </a:p>
          <a:p>
            <a:pPr>
              <a:spcAft>
                <a:spcPts val="800"/>
              </a:spcAft>
            </a:pPr>
            <a:r>
              <a:rPr lang="en-CA" sz="1200" dirty="0">
                <a:solidFill>
                  <a:schemeClr val="bg2"/>
                </a:solidFill>
              </a:rPr>
              <a:t>Finally in August of 2016, Tata settled for $26 million instead of taking the case to trial. Tata had originally asked the court to dismiss the claim, but in the original discovery, emails from Tata employees were presented proving Tata’s fraudulent claims, and the extent of negligence </a:t>
            </a:r>
            <a:r>
              <a:rPr lang="en-CA" sz="1200" dirty="0" smtClean="0">
                <a:solidFill>
                  <a:schemeClr val="bg2"/>
                </a:solidFill>
              </a:rPr>
              <a:t>was </a:t>
            </a:r>
            <a:r>
              <a:rPr lang="en-CA" sz="1200" dirty="0">
                <a:solidFill>
                  <a:schemeClr val="bg2"/>
                </a:solidFill>
              </a:rPr>
              <a:t>brought to light. </a:t>
            </a:r>
          </a:p>
        </p:txBody>
      </p:sp>
      <p:pic>
        <p:nvPicPr>
          <p:cNvPr id="1026" name="Picture 2" descr="Image result for orange county california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50080" y="1091180"/>
            <a:ext cx="757657" cy="75765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ata consultancy servi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87865" y="1213549"/>
            <a:ext cx="1723445" cy="58597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916675" y="1937452"/>
            <a:ext cx="4227325" cy="2815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8019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7338671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a:t>Info-Tech offers various levels of support to best suit your </a:t>
            </a:r>
            <a:r>
              <a:rPr lang="en-CA" smtClean="0"/>
              <a:t>needs</a:t>
            </a:r>
            <a:endParaRPr lang="en-CA"/>
          </a:p>
        </p:txBody>
      </p:sp>
    </p:spTree>
    <p:extLst>
      <p:ext uri="{BB962C8B-B14F-4D97-AF65-F5344CB8AC3E}">
        <p14:creationId xmlns:p14="http://schemas.microsoft.com/office/powerpoint/2010/main" val="516596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3851940"/>
              </p:ext>
            </p:extLst>
          </p:nvPr>
        </p:nvGraphicFramePr>
        <p:xfrm>
          <a:off x="86984" y="1589010"/>
          <a:ext cx="8799876" cy="4896338"/>
        </p:xfrm>
        <a:graphic>
          <a:graphicData uri="http://schemas.openxmlformats.org/drawingml/2006/table">
            <a:tbl>
              <a:tblPr firstRow="1" bandRow="1">
                <a:tableStyleId>{5C22544A-7EE6-4342-B048-85BDC9FD1C3A}</a:tableStyleId>
              </a:tblPr>
              <a:tblGrid>
                <a:gridCol w="1191600"/>
                <a:gridCol w="2536092"/>
                <a:gridCol w="2536092"/>
                <a:gridCol w="2536092"/>
              </a:tblGrid>
              <a:tr h="1632242">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Map</a:t>
                      </a:r>
                      <a:r>
                        <a:rPr lang="en-CA" sz="1000" baseline="0" dirty="0" smtClean="0">
                          <a:solidFill>
                            <a:schemeClr val="tx1"/>
                          </a:solidFill>
                        </a:rPr>
                        <a:t> current process</a:t>
                      </a:r>
                      <a:endParaRPr lang="en-CA" sz="400" b="0" dirty="0" smtClean="0">
                        <a:solidFill>
                          <a:schemeClr val="tx1"/>
                        </a:solidFill>
                      </a:endParaRPr>
                    </a:p>
                    <a:p>
                      <a:pPr>
                        <a:spcAft>
                          <a:spcPts val="600"/>
                        </a:spcAft>
                      </a:pPr>
                      <a:r>
                        <a:rPr lang="en-CA" sz="1000" dirty="0" smtClean="0">
                          <a:solidFill>
                            <a:schemeClr val="tx1"/>
                          </a:solidFill>
                        </a:rPr>
                        <a:t>1.2 Identify</a:t>
                      </a:r>
                      <a:r>
                        <a:rPr lang="en-CA" sz="1000" baseline="0" dirty="0" smtClean="0">
                          <a:solidFill>
                            <a:schemeClr val="tx1"/>
                          </a:solidFill>
                        </a:rPr>
                        <a:t> gaps in current process</a:t>
                      </a:r>
                      <a:endParaRPr lang="en-CA" sz="1000" dirty="0" smtClean="0">
                        <a:solidFill>
                          <a:schemeClr val="tx1"/>
                        </a:solidFill>
                      </a:endParaRPr>
                    </a:p>
                    <a:p>
                      <a:pPr>
                        <a:spcAft>
                          <a:spcPts val="600"/>
                        </a:spcAft>
                      </a:pPr>
                      <a:r>
                        <a:rPr lang="en-CA" sz="1000" dirty="0" smtClean="0">
                          <a:solidFill>
                            <a:schemeClr val="tx1"/>
                          </a:solidFill>
                        </a:rPr>
                        <a:t>1.3 Amend</a:t>
                      </a:r>
                      <a:r>
                        <a:rPr lang="en-CA" sz="1000" baseline="0" dirty="0" smtClean="0">
                          <a:solidFill>
                            <a:schemeClr val="tx1"/>
                          </a:solidFill>
                        </a:rPr>
                        <a:t> and document process </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Write a project plan</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Gather and prioritize requirements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2.3 Select, write, and publish your RFx </a:t>
                      </a:r>
                    </a:p>
                    <a:p>
                      <a:pPr marL="0" indent="0">
                        <a:spcAft>
                          <a:spcPts val="600"/>
                        </a:spcAft>
                        <a:buSzPct val="175000"/>
                        <a:buNone/>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3.1 Select</a:t>
                      </a:r>
                      <a:r>
                        <a:rPr lang="en-CA" sz="1000" baseline="0" dirty="0" smtClean="0">
                          <a:solidFill>
                            <a:schemeClr val="tx1"/>
                          </a:solidFill>
                        </a:rPr>
                        <a:t> evaluation method and framework </a:t>
                      </a:r>
                    </a:p>
                    <a:p>
                      <a:pPr>
                        <a:spcAft>
                          <a:spcPts val="600"/>
                        </a:spcAft>
                      </a:pPr>
                      <a:r>
                        <a:rPr lang="en-CA" sz="1000" baseline="0" dirty="0" smtClean="0">
                          <a:solidFill>
                            <a:schemeClr val="tx1"/>
                          </a:solidFill>
                        </a:rPr>
                        <a:t>3.2 Perform due diligence </a:t>
                      </a:r>
                    </a:p>
                    <a:p>
                      <a:pPr>
                        <a:spcAft>
                          <a:spcPts val="600"/>
                        </a:spcAft>
                      </a:pPr>
                      <a:r>
                        <a:rPr lang="en-CA" sz="1000" baseline="0" dirty="0" smtClean="0">
                          <a:solidFill>
                            <a:schemeClr val="tx1"/>
                          </a:solidFill>
                        </a:rPr>
                        <a:t>3.3 Evaluate pricing</a:t>
                      </a:r>
                    </a:p>
                    <a:p>
                      <a:pPr>
                        <a:spcAft>
                          <a:spcPts val="600"/>
                        </a:spcAft>
                      </a:pPr>
                      <a:r>
                        <a:rPr lang="en-CA" sz="1000" baseline="0" dirty="0" smtClean="0">
                          <a:solidFill>
                            <a:schemeClr val="tx1"/>
                          </a:solidFill>
                        </a:rPr>
                        <a:t>3.4 Select and recommend a vendor </a:t>
                      </a:r>
                      <a:endParaRPr lang="en-CA" sz="900" dirty="0" smtClean="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32242">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CA" sz="1000" b="0" dirty="0" smtClean="0">
                          <a:cs typeface="Open Sans"/>
                        </a:rPr>
                        <a:t>Map current process</a:t>
                      </a:r>
                    </a:p>
                    <a:p>
                      <a:pPr marL="228600" indent="-228600">
                        <a:spcAft>
                          <a:spcPts val="600"/>
                        </a:spcAft>
                        <a:buSzPct val="150000"/>
                        <a:buBlip>
                          <a:blip r:embed="rId3"/>
                        </a:buBlip>
                      </a:pPr>
                      <a:r>
                        <a:rPr lang="en-CA" sz="1000" b="0" dirty="0" smtClean="0">
                          <a:cs typeface="Open Sans"/>
                        </a:rPr>
                        <a:t>Identify gaps in current process</a:t>
                      </a:r>
                    </a:p>
                    <a:p>
                      <a:pPr marL="228600" indent="-228600">
                        <a:spcAft>
                          <a:spcPts val="600"/>
                        </a:spcAft>
                        <a:buSzPct val="150000"/>
                        <a:buBlip>
                          <a:blip r:embed="rId3"/>
                        </a:buBlip>
                      </a:pPr>
                      <a:r>
                        <a:rPr lang="en-CA" sz="1000" b="0" dirty="0" smtClean="0">
                          <a:cs typeface="Open Sans"/>
                        </a:rPr>
                        <a:t>Amend and document process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smtClean="0">
                          <a:cs typeface="Open Sans"/>
                        </a:rPr>
                        <a:t>Write a project plan</a:t>
                      </a:r>
                    </a:p>
                    <a:p>
                      <a:pPr marL="228600" indent="-228600">
                        <a:spcAft>
                          <a:spcPts val="600"/>
                        </a:spcAft>
                        <a:buSzPct val="150000"/>
                        <a:buBlip>
                          <a:blip r:embed="rId3"/>
                        </a:buBlip>
                      </a:pPr>
                      <a:r>
                        <a:rPr lang="en-CA" sz="1000" b="0" dirty="0" smtClean="0">
                          <a:cs typeface="Open Sans"/>
                        </a:rPr>
                        <a:t>Discuss</a:t>
                      </a:r>
                      <a:r>
                        <a:rPr lang="en-CA" sz="1000" b="0" baseline="0" dirty="0" smtClean="0">
                          <a:cs typeface="Open Sans"/>
                        </a:rPr>
                        <a:t> a</a:t>
                      </a:r>
                      <a:r>
                        <a:rPr lang="en-CA" sz="1000" b="0" dirty="0" smtClean="0">
                          <a:cs typeface="Open Sans"/>
                        </a:rPr>
                        <a:t>nd prioritize gathered requirements </a:t>
                      </a:r>
                    </a:p>
                    <a:p>
                      <a:pPr marL="228600" indent="-228600">
                        <a:spcAft>
                          <a:spcPts val="600"/>
                        </a:spcAft>
                        <a:buSzPct val="150000"/>
                        <a:buBlip>
                          <a:blip r:embed="rId3"/>
                        </a:buBlip>
                      </a:pPr>
                      <a:r>
                        <a:rPr lang="en-CA" sz="1000" b="0" dirty="0" smtClean="0">
                          <a:cs typeface="Open Sans"/>
                        </a:rPr>
                        <a:t>Review your RFx before</a:t>
                      </a:r>
                      <a:r>
                        <a:rPr lang="en-CA" sz="1000" b="0" baseline="0" dirty="0" smtClean="0">
                          <a:cs typeface="Open Sans"/>
                        </a:rPr>
                        <a:t> publication</a:t>
                      </a:r>
                      <a:endParaRPr lang="en-CA" sz="1000" b="0" dirty="0" smtClean="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smtClean="0">
                          <a:cs typeface="Open Sans"/>
                        </a:rPr>
                        <a:t>Select evaluation method and framework </a:t>
                      </a:r>
                    </a:p>
                    <a:p>
                      <a:pPr marL="228600" indent="-228600">
                        <a:spcAft>
                          <a:spcPts val="600"/>
                        </a:spcAft>
                        <a:buSzPct val="150000"/>
                        <a:buBlip>
                          <a:blip r:embed="rId3"/>
                        </a:buBlip>
                      </a:pPr>
                      <a:r>
                        <a:rPr lang="en-CA" sz="1000" b="0" dirty="0" smtClean="0">
                          <a:cs typeface="Open Sans"/>
                        </a:rPr>
                        <a:t>Review</a:t>
                      </a:r>
                      <a:r>
                        <a:rPr lang="en-CA" sz="1000" b="0" baseline="0" dirty="0" smtClean="0">
                          <a:cs typeface="Open Sans"/>
                        </a:rPr>
                        <a:t> d</a:t>
                      </a:r>
                      <a:r>
                        <a:rPr lang="en-CA" sz="1000" b="0" dirty="0" smtClean="0">
                          <a:cs typeface="Open Sans"/>
                        </a:rPr>
                        <a:t>ue diligence activities</a:t>
                      </a:r>
                      <a:r>
                        <a:rPr lang="en-CA" sz="1000" b="0" baseline="0" dirty="0" smtClean="0">
                          <a:cs typeface="Open Sans"/>
                        </a:rPr>
                        <a:t> </a:t>
                      </a:r>
                      <a:endParaRPr lang="en-CA" sz="1000" b="0" dirty="0" smtClean="0">
                        <a:cs typeface="Open Sans"/>
                      </a:endParaRPr>
                    </a:p>
                    <a:p>
                      <a:pPr marL="228600" indent="-228600">
                        <a:spcAft>
                          <a:spcPts val="600"/>
                        </a:spcAft>
                        <a:buSzPct val="150000"/>
                        <a:buBlip>
                          <a:blip r:embed="rId3"/>
                        </a:buBlip>
                      </a:pPr>
                      <a:r>
                        <a:rPr lang="en-CA" sz="1000" b="0" dirty="0" smtClean="0">
                          <a:cs typeface="Open Sans"/>
                        </a:rPr>
                        <a:t>Review</a:t>
                      </a:r>
                      <a:r>
                        <a:rPr lang="en-CA" sz="1000" b="0" baseline="0" dirty="0" smtClean="0">
                          <a:cs typeface="Open Sans"/>
                        </a:rPr>
                        <a:t> and validate vendor s</a:t>
                      </a:r>
                      <a:r>
                        <a:rPr lang="en-CA" sz="1000" b="0" dirty="0" smtClean="0">
                          <a:cs typeface="Open Sans"/>
                        </a:rPr>
                        <a:t>election</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00000">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Establish and</a:t>
                      </a:r>
                      <a:r>
                        <a:rPr lang="en-CA" sz="1000" baseline="0" dirty="0" smtClean="0"/>
                        <a:t> Formalize Process </a:t>
                      </a:r>
                      <a:endParaRPr lang="en-CA" sz="100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Modules</a:t>
                      </a:r>
                      <a:r>
                        <a:rPr lang="en-CA" sz="1000" b="1" baseline="0" dirty="0" smtClean="0"/>
                        <a:t> 2 and 3</a:t>
                      </a:r>
                      <a:r>
                        <a:rPr lang="en-CA" sz="1000" b="1" dirty="0" smtClean="0"/>
                        <a:t>:</a:t>
                      </a:r>
                    </a:p>
                    <a:p>
                      <a:pPr marL="0" indent="0">
                        <a:buFont typeface="Arial" panose="020B0604020202020204" pitchFamily="34" charset="0"/>
                        <a:buNone/>
                      </a:pPr>
                      <a:r>
                        <a:rPr lang="en-CA" sz="1000" dirty="0" smtClean="0"/>
                        <a:t>Gather Requirements and Write RFx</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Modules</a:t>
                      </a:r>
                      <a:r>
                        <a:rPr lang="en-CA" sz="1000" b="1" baseline="0" dirty="0" smtClean="0"/>
                        <a:t> 4 and 5</a:t>
                      </a:r>
                      <a:r>
                        <a:rPr lang="en-CA" sz="1000" b="1" dirty="0" smtClean="0"/>
                        <a:t>:</a:t>
                      </a:r>
                    </a:p>
                    <a:p>
                      <a:pPr marL="0" indent="0">
                        <a:buFont typeface="Arial" panose="020B0604020202020204" pitchFamily="34" charset="0"/>
                        <a:buNone/>
                      </a:pPr>
                      <a:r>
                        <a:rPr lang="en-CA" sz="1000" dirty="0" smtClean="0"/>
                        <a:t>Perform Due Diligence; Evaluate and Select Vendor</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171450" indent="-171450">
                        <a:buFont typeface="Arial" panose="020B0604020202020204" pitchFamily="34" charset="0"/>
                        <a:buChar char="•"/>
                      </a:pPr>
                      <a:r>
                        <a:rPr lang="en-CA" sz="1000" dirty="0" smtClean="0"/>
                        <a:t>A</a:t>
                      </a:r>
                      <a:r>
                        <a:rPr lang="en-CA" sz="1000" baseline="0" dirty="0" smtClean="0"/>
                        <a:t> documented vendor selection process </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Outcome:</a:t>
                      </a:r>
                    </a:p>
                    <a:p>
                      <a:pPr marL="171450" indent="-171450">
                        <a:buFont typeface="Arial" panose="020B0604020202020204" pitchFamily="34" charset="0"/>
                        <a:buChar char="•"/>
                      </a:pPr>
                      <a:r>
                        <a:rPr lang="en-CA" sz="1000" dirty="0" smtClean="0"/>
                        <a:t>A</a:t>
                      </a:r>
                      <a:r>
                        <a:rPr lang="en-CA" sz="1000" baseline="0" dirty="0" smtClean="0"/>
                        <a:t> completed project plan</a:t>
                      </a:r>
                    </a:p>
                    <a:p>
                      <a:pPr marL="171450" indent="-171450">
                        <a:buFont typeface="Arial" panose="020B0604020202020204" pitchFamily="34" charset="0"/>
                        <a:buChar char="•"/>
                      </a:pPr>
                      <a:r>
                        <a:rPr lang="en-CA" sz="1000" baseline="0" dirty="0" smtClean="0"/>
                        <a:t>Comprehensive requirements </a:t>
                      </a:r>
                    </a:p>
                    <a:p>
                      <a:pPr marL="171450" indent="-171450">
                        <a:buFont typeface="Arial" panose="020B0604020202020204" pitchFamily="34" charset="0"/>
                        <a:buChar char="•"/>
                      </a:pPr>
                      <a:r>
                        <a:rPr lang="en-CA" sz="1000" baseline="0" dirty="0" smtClean="0"/>
                        <a:t>A published RFx package</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Outcome:</a:t>
                      </a:r>
                    </a:p>
                    <a:p>
                      <a:pPr marL="171450" indent="-171450">
                        <a:buFont typeface="Arial" panose="020B0604020202020204" pitchFamily="34" charset="0"/>
                        <a:buChar char="•"/>
                      </a:pPr>
                      <a:r>
                        <a:rPr lang="en-CA" sz="1000" dirty="0" smtClean="0"/>
                        <a:t>Thorough</a:t>
                      </a:r>
                      <a:r>
                        <a:rPr lang="en-CA" sz="1000" baseline="0" dirty="0" smtClean="0"/>
                        <a:t> evaluations of vendor proposals </a:t>
                      </a:r>
                      <a:endParaRPr lang="en-CA" sz="1000" baseline="0" dirty="0"/>
                    </a:p>
                    <a:p>
                      <a:pPr marL="171450" indent="-171450">
                        <a:buFont typeface="Arial" panose="020B0604020202020204" pitchFamily="34" charset="0"/>
                        <a:buChar char="•"/>
                      </a:pPr>
                      <a:r>
                        <a:rPr lang="en-CA" sz="1000" baseline="0" dirty="0" smtClean="0"/>
                        <a:t>Vendor selection and recommendation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482880"/>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51239"/>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4912502"/>
            <a:ext cx="752006" cy="483279"/>
          </a:xfrm>
          <a:prstGeom prst="rect">
            <a:avLst/>
          </a:prstGeom>
          <a:effectLst/>
        </p:spPr>
      </p:pic>
      <p:sp>
        <p:nvSpPr>
          <p:cNvPr id="15" name="Chevron 14"/>
          <p:cNvSpPr/>
          <p:nvPr/>
        </p:nvSpPr>
        <p:spPr>
          <a:xfrm>
            <a:off x="1301687"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1. Establish and Formalize Process</a:t>
            </a:r>
            <a:endParaRPr lang="en-US" sz="1400" dirty="0"/>
          </a:p>
        </p:txBody>
      </p:sp>
      <p:sp>
        <p:nvSpPr>
          <p:cNvPr id="16" name="Chevron 15"/>
          <p:cNvSpPr/>
          <p:nvPr/>
        </p:nvSpPr>
        <p:spPr>
          <a:xfrm>
            <a:off x="3838233" y="113577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2. Gather </a:t>
            </a:r>
            <a:r>
              <a:rPr lang="en-US" sz="1400" dirty="0" smtClean="0"/>
              <a:t>Requirements </a:t>
            </a:r>
            <a:r>
              <a:rPr lang="en-US" sz="1400" dirty="0"/>
              <a:t>and </a:t>
            </a:r>
            <a:r>
              <a:rPr lang="en-US" sz="1400" dirty="0" smtClean="0"/>
              <a:t>Write RFx</a:t>
            </a:r>
            <a:endParaRPr lang="en-US" sz="1400" dirty="0">
              <a:solidFill>
                <a:srgbClr val="FFFFFF"/>
              </a:solidFill>
            </a:endParaRPr>
          </a:p>
        </p:txBody>
      </p:sp>
      <p:sp>
        <p:nvSpPr>
          <p:cNvPr id="17" name="Chevron 16"/>
          <p:cNvSpPr/>
          <p:nvPr/>
        </p:nvSpPr>
        <p:spPr>
          <a:xfrm>
            <a:off x="6371121" y="113577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3. Evaluate and Select Vendor</a:t>
            </a:r>
            <a:endParaRPr lang="en-US" sz="1400" dirty="0">
              <a:solidFill>
                <a:srgbClr val="FFFFFF"/>
              </a:solidFill>
            </a:endParaRPr>
          </a:p>
        </p:txBody>
      </p:sp>
      <p:sp>
        <p:nvSpPr>
          <p:cNvPr id="4" name="Title 3"/>
          <p:cNvSpPr>
            <a:spLocks noGrp="1"/>
          </p:cNvSpPr>
          <p:nvPr>
            <p:ph type="title"/>
          </p:nvPr>
        </p:nvSpPr>
        <p:spPr/>
        <p:txBody>
          <a:bodyPr/>
          <a:lstStyle/>
          <a:p>
            <a:r>
              <a:rPr lang="en-CA" dirty="0"/>
              <a:t>Implement a Proactive and Consistent Vendor Selection Process </a:t>
            </a:r>
            <a:r>
              <a:rPr lang="en-US" dirty="0" smtClean="0"/>
              <a:t>– </a:t>
            </a:r>
            <a:r>
              <a:rPr lang="en-US" dirty="0"/>
              <a:t>project </a:t>
            </a:r>
            <a:r>
              <a:rPr lang="en-US" dirty="0" smtClean="0"/>
              <a:t>overview</a:t>
            </a:r>
            <a:endParaRPr lang="en-CA" dirty="0"/>
          </a:p>
        </p:txBody>
      </p:sp>
    </p:spTree>
    <p:extLst>
      <p:ext uri="{BB962C8B-B14F-4D97-AF65-F5344CB8AC3E}">
        <p14:creationId xmlns:p14="http://schemas.microsoft.com/office/powerpoint/2010/main" val="25084447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Implement a Proactive and Consistent Vendor Selection Process </a:t>
            </a:r>
            <a:r>
              <a:rPr lang="en-CA" dirty="0" smtClean="0"/>
              <a:t>– </a:t>
            </a:r>
            <a:r>
              <a:rPr lang="en-US" dirty="0" smtClean="0"/>
              <a:t>workshop overview </a:t>
            </a:r>
            <a:endParaRPr lang="en-US"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1728813962"/>
              </p:ext>
            </p:extLst>
          </p:nvPr>
        </p:nvGraphicFramePr>
        <p:xfrm>
          <a:off x="251519" y="1677686"/>
          <a:ext cx="8587394" cy="4594405"/>
        </p:xfrm>
        <a:graphic>
          <a:graphicData uri="http://schemas.openxmlformats.org/drawingml/2006/table">
            <a:tbl>
              <a:tblPr firstRow="1" bandRow="1">
                <a:tableStyleId>{5C22544A-7EE6-4342-B048-85BDC9FD1C3A}</a:tableStyleId>
              </a:tblPr>
              <a:tblGrid>
                <a:gridCol w="323684"/>
                <a:gridCol w="1652742"/>
                <a:gridCol w="1652742"/>
                <a:gridCol w="1652742"/>
                <a:gridCol w="1652742"/>
                <a:gridCol w="1652742"/>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a:t>
                      </a:r>
                      <a:r>
                        <a:rPr lang="en-CA" sz="1200" b="1" baseline="0" dirty="0" smtClean="0">
                          <a:solidFill>
                            <a:schemeClr val="bg1"/>
                          </a:solidFill>
                        </a:rPr>
                        <a:t> Day 4</a:t>
                      </a:r>
                      <a:endParaRPr lang="en-CA" sz="1200" b="1" dirty="0" smtClean="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smtClean="0">
                          <a:solidFill>
                            <a:schemeClr val="bg1"/>
                          </a:solidFill>
                        </a:rPr>
                        <a:t>Workshop Day 5</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r>
              <a:tr h="2426569">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Task – Establish</a:t>
                      </a:r>
                      <a:r>
                        <a:rPr lang="en-CA" sz="1000" b="1" baseline="0" dirty="0" smtClean="0">
                          <a:solidFill>
                            <a:schemeClr val="tx1"/>
                          </a:solidFill>
                        </a:rPr>
                        <a:t> Vendor Selection Process</a:t>
                      </a:r>
                      <a:endParaRPr lang="en-CA" sz="1000" b="1" dirty="0" smtClean="0">
                        <a:solidFill>
                          <a:schemeClr val="tx1"/>
                        </a:solidFill>
                      </a:endParaRPr>
                    </a:p>
                    <a:p>
                      <a:pPr marL="216000" indent="-457200">
                        <a:spcAft>
                          <a:spcPts val="0"/>
                        </a:spcAft>
                      </a:pPr>
                      <a:r>
                        <a:rPr lang="en-CA" sz="1000" b="1" dirty="0" smtClean="0">
                          <a:solidFill>
                            <a:schemeClr val="tx1"/>
                          </a:solidFill>
                        </a:rPr>
                        <a:t>1.1</a:t>
                      </a:r>
                      <a:r>
                        <a:rPr lang="en-CA" sz="1000" b="0" dirty="0" smtClean="0">
                          <a:solidFill>
                            <a:schemeClr val="tx1"/>
                          </a:solidFill>
                        </a:rPr>
                        <a:t> Map current process</a:t>
                      </a:r>
                    </a:p>
                    <a:p>
                      <a:pPr marL="216000" indent="-457200">
                        <a:spcAft>
                          <a:spcPts val="0"/>
                        </a:spcAft>
                      </a:pPr>
                      <a:r>
                        <a:rPr lang="en-CA" sz="1000" b="1" dirty="0" smtClean="0">
                          <a:solidFill>
                            <a:schemeClr val="tx1"/>
                          </a:solidFill>
                        </a:rPr>
                        <a:t>1.2</a:t>
                      </a:r>
                      <a:r>
                        <a:rPr lang="en-CA" sz="1000" b="0" dirty="0" smtClean="0">
                          <a:solidFill>
                            <a:schemeClr val="tx1"/>
                          </a:solidFill>
                        </a:rPr>
                        <a:t> Identify gaps in current process</a:t>
                      </a:r>
                    </a:p>
                    <a:p>
                      <a:pPr marL="216000" indent="-457200">
                        <a:spcAft>
                          <a:spcPts val="0"/>
                        </a:spcAft>
                      </a:pPr>
                      <a:r>
                        <a:rPr lang="en-CA" sz="1000" b="1" dirty="0" smtClean="0">
                          <a:solidFill>
                            <a:schemeClr val="tx1"/>
                          </a:solidFill>
                        </a:rPr>
                        <a:t>1.3</a:t>
                      </a:r>
                      <a:r>
                        <a:rPr lang="en-CA" sz="1000" b="0" dirty="0" smtClean="0">
                          <a:solidFill>
                            <a:schemeClr val="tx1"/>
                          </a:solidFill>
                        </a:rPr>
                        <a:t> Amend and document process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Task – Gather Requirements </a:t>
                      </a:r>
                    </a:p>
                    <a:p>
                      <a:pPr marL="216000" indent="-457200">
                        <a:spcAft>
                          <a:spcPts val="0"/>
                        </a:spcAft>
                      </a:pPr>
                      <a:r>
                        <a:rPr lang="en-CA" sz="1000" b="1" dirty="0" smtClean="0">
                          <a:solidFill>
                            <a:schemeClr val="tx1"/>
                          </a:solidFill>
                        </a:rPr>
                        <a:t>2.1</a:t>
                      </a:r>
                      <a:r>
                        <a:rPr lang="en-CA" sz="1000" b="0" dirty="0" smtClean="0">
                          <a:solidFill>
                            <a:schemeClr val="tx1"/>
                          </a:solidFill>
                        </a:rPr>
                        <a:t> Write a project plan</a:t>
                      </a:r>
                    </a:p>
                    <a:p>
                      <a:pPr marL="216000" indent="-457200">
                        <a:spcAft>
                          <a:spcPts val="0"/>
                        </a:spcAft>
                      </a:pPr>
                      <a:r>
                        <a:rPr lang="en-CA" sz="1000" b="1" dirty="0" smtClean="0">
                          <a:solidFill>
                            <a:schemeClr val="tx1"/>
                          </a:solidFill>
                        </a:rPr>
                        <a:t>2.2</a:t>
                      </a:r>
                      <a:r>
                        <a:rPr lang="en-CA" sz="1000" b="0" dirty="0" smtClean="0">
                          <a:solidFill>
                            <a:schemeClr val="tx1"/>
                          </a:solidFill>
                        </a:rPr>
                        <a:t> Gather and prioritize requirements </a:t>
                      </a:r>
                    </a:p>
                    <a:p>
                      <a:pPr marL="216000" indent="-457200">
                        <a:spcAft>
                          <a:spcPts val="0"/>
                        </a:spcAft>
                      </a:pPr>
                      <a:r>
                        <a:rPr lang="en-CA" sz="1000" b="1" dirty="0" smtClean="0">
                          <a:solidFill>
                            <a:schemeClr val="tx1"/>
                          </a:solidFill>
                        </a:rPr>
                        <a:t>2.3</a:t>
                      </a:r>
                      <a:r>
                        <a:rPr lang="en-CA" sz="1000" b="0" dirty="0" smtClean="0">
                          <a:solidFill>
                            <a:schemeClr val="tx1"/>
                          </a:solidFill>
                        </a:rPr>
                        <a:t> Write your</a:t>
                      </a:r>
                      <a:r>
                        <a:rPr lang="en-CA" sz="1000" b="0" baseline="0" dirty="0" smtClean="0">
                          <a:solidFill>
                            <a:schemeClr val="tx1"/>
                          </a:solidFill>
                        </a:rPr>
                        <a:t> scenario and use cases</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Task – Write</a:t>
                      </a:r>
                      <a:r>
                        <a:rPr lang="en-CA" sz="1000" b="1" baseline="0" dirty="0" smtClean="0">
                          <a:solidFill>
                            <a:schemeClr val="tx1"/>
                          </a:solidFill>
                        </a:rPr>
                        <a:t> and Assemble RFx Package</a:t>
                      </a:r>
                      <a:endParaRPr lang="en-CA" sz="1000" b="1" dirty="0" smtClean="0">
                        <a:solidFill>
                          <a:schemeClr val="tx1"/>
                        </a:solidFill>
                      </a:endParaRPr>
                    </a:p>
                    <a:p>
                      <a:pPr marL="216000" indent="-457200">
                        <a:spcAft>
                          <a:spcPts val="0"/>
                        </a:spcAft>
                      </a:pPr>
                      <a:r>
                        <a:rPr lang="en-CA" sz="1000" b="1" dirty="0" smtClean="0">
                          <a:solidFill>
                            <a:schemeClr val="tx1"/>
                          </a:solidFill>
                        </a:rPr>
                        <a:t>3.1 </a:t>
                      </a:r>
                      <a:r>
                        <a:rPr lang="en-CA" sz="1000" b="0" dirty="0" smtClean="0">
                          <a:solidFill>
                            <a:schemeClr val="tx1"/>
                          </a:solidFill>
                        </a:rPr>
                        <a:t>Review</a:t>
                      </a:r>
                      <a:r>
                        <a:rPr lang="en-CA" sz="1000" b="0" baseline="0" dirty="0" smtClean="0">
                          <a:solidFill>
                            <a:schemeClr val="tx1"/>
                          </a:solidFill>
                        </a:rPr>
                        <a:t> different RFx options</a:t>
                      </a:r>
                      <a:endParaRPr lang="en-CA" sz="1000" b="0" dirty="0" smtClean="0">
                        <a:solidFill>
                          <a:schemeClr val="tx1"/>
                        </a:solidFill>
                      </a:endParaRPr>
                    </a:p>
                    <a:p>
                      <a:pPr marL="216000" indent="-457200">
                        <a:spcAft>
                          <a:spcPts val="0"/>
                        </a:spcAft>
                      </a:pPr>
                      <a:r>
                        <a:rPr lang="en-CA" sz="1000" b="1" dirty="0" smtClean="0">
                          <a:solidFill>
                            <a:schemeClr val="tx1"/>
                          </a:solidFill>
                        </a:rPr>
                        <a:t>3.2 </a:t>
                      </a:r>
                      <a:r>
                        <a:rPr lang="en-CA" sz="1000" b="0" dirty="0" smtClean="0">
                          <a:solidFill>
                            <a:schemeClr val="tx1"/>
                          </a:solidFill>
                        </a:rPr>
                        <a:t>Draft</a:t>
                      </a:r>
                      <a:r>
                        <a:rPr lang="en-CA" sz="1000" b="0" baseline="0" dirty="0" smtClean="0">
                          <a:solidFill>
                            <a:schemeClr val="tx1"/>
                          </a:solidFill>
                        </a:rPr>
                        <a:t> RFx</a:t>
                      </a:r>
                      <a:endParaRPr lang="en-CA" sz="1000" b="0" dirty="0" smtClean="0">
                        <a:solidFill>
                          <a:schemeClr val="tx1"/>
                        </a:solidFill>
                      </a:endParaRPr>
                    </a:p>
                    <a:p>
                      <a:pPr marL="216000" indent="-457200">
                        <a:spcAft>
                          <a:spcPts val="0"/>
                        </a:spcAft>
                      </a:pPr>
                      <a:r>
                        <a:rPr lang="en-CA" sz="1000" b="1" dirty="0" smtClean="0">
                          <a:solidFill>
                            <a:schemeClr val="tx1"/>
                          </a:solidFill>
                        </a:rPr>
                        <a:t>3.3</a:t>
                      </a:r>
                      <a:r>
                        <a:rPr lang="en-CA" sz="1000" b="0" dirty="0" smtClean="0">
                          <a:solidFill>
                            <a:schemeClr val="tx1"/>
                          </a:solidFill>
                        </a:rPr>
                        <a:t> Make</a:t>
                      </a:r>
                      <a:r>
                        <a:rPr lang="en-CA" sz="1000" b="0" baseline="0" dirty="0" smtClean="0">
                          <a:solidFill>
                            <a:schemeClr val="tx1"/>
                          </a:solidFill>
                        </a:rPr>
                        <a:t> a plan for soliciting feedback and publishing the RFx</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Task – Due Diligence</a:t>
                      </a:r>
                    </a:p>
                    <a:p>
                      <a:pPr marL="216000" indent="-457200">
                        <a:spcAft>
                          <a:spcPts val="0"/>
                        </a:spcAft>
                      </a:pPr>
                      <a:r>
                        <a:rPr lang="en-CA" sz="1000" b="1" dirty="0" smtClean="0">
                          <a:solidFill>
                            <a:schemeClr val="tx1"/>
                          </a:solidFill>
                        </a:rPr>
                        <a:t>4.1 </a:t>
                      </a:r>
                      <a:r>
                        <a:rPr lang="en-CA" sz="1000" b="0" dirty="0" smtClean="0">
                          <a:solidFill>
                            <a:schemeClr val="tx1"/>
                          </a:solidFill>
                        </a:rPr>
                        <a:t>Customize a vendor reference script</a:t>
                      </a:r>
                    </a:p>
                    <a:p>
                      <a:pPr marL="216000" indent="-457200">
                        <a:spcAft>
                          <a:spcPts val="0"/>
                        </a:spcAft>
                      </a:pPr>
                      <a:r>
                        <a:rPr lang="en-CA" sz="1000" b="1" dirty="0" smtClean="0">
                          <a:solidFill>
                            <a:schemeClr val="tx1"/>
                          </a:solidFill>
                        </a:rPr>
                        <a:t>4.2 </a:t>
                      </a:r>
                      <a:r>
                        <a:rPr lang="en-CA" sz="1000" b="0" dirty="0" smtClean="0">
                          <a:solidFill>
                            <a:schemeClr val="tx1"/>
                          </a:solidFill>
                        </a:rPr>
                        <a:t>Review</a:t>
                      </a:r>
                      <a:r>
                        <a:rPr lang="en-CA" sz="1000" b="0" baseline="0" dirty="0" smtClean="0">
                          <a:solidFill>
                            <a:schemeClr val="tx1"/>
                          </a:solidFill>
                        </a:rPr>
                        <a:t> the due diligence checklist and key activities </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Task – Evaluate Candidate</a:t>
                      </a:r>
                      <a:r>
                        <a:rPr lang="en-CA" sz="1000" b="1" baseline="0" dirty="0" smtClean="0">
                          <a:solidFill>
                            <a:schemeClr val="tx1"/>
                          </a:solidFill>
                        </a:rPr>
                        <a:t> Solutions</a:t>
                      </a:r>
                      <a:endParaRPr lang="en-CA" sz="1000" b="1" dirty="0" smtClean="0">
                        <a:solidFill>
                          <a:schemeClr val="tx1"/>
                        </a:solidFill>
                      </a:endParaRPr>
                    </a:p>
                    <a:p>
                      <a:pPr marL="216000" indent="-457200">
                        <a:spcAft>
                          <a:spcPts val="0"/>
                        </a:spcAft>
                      </a:pPr>
                      <a:r>
                        <a:rPr lang="en-CA" sz="1000" b="1" dirty="0" smtClean="0">
                          <a:solidFill>
                            <a:schemeClr val="tx1"/>
                          </a:solidFill>
                        </a:rPr>
                        <a:t>5.1 </a:t>
                      </a:r>
                      <a:r>
                        <a:rPr lang="en-CA" sz="1000" b="0" dirty="0" smtClean="0">
                          <a:solidFill>
                            <a:schemeClr val="tx1"/>
                          </a:solidFill>
                        </a:rPr>
                        <a:t>Calculate TCO</a:t>
                      </a:r>
                    </a:p>
                    <a:p>
                      <a:pPr marL="216000" indent="-457200">
                        <a:spcAft>
                          <a:spcPts val="0"/>
                        </a:spcAft>
                      </a:pPr>
                      <a:r>
                        <a:rPr lang="en-CA" sz="1000" b="1" dirty="0" smtClean="0">
                          <a:solidFill>
                            <a:schemeClr val="tx1"/>
                          </a:solidFill>
                        </a:rPr>
                        <a:t>5.2</a:t>
                      </a:r>
                      <a:r>
                        <a:rPr lang="en-CA" sz="1000" b="0" dirty="0" smtClean="0">
                          <a:solidFill>
                            <a:schemeClr val="tx1"/>
                          </a:solidFill>
                        </a:rPr>
                        <a:t> Define</a:t>
                      </a:r>
                      <a:r>
                        <a:rPr lang="en-CA" sz="1000" b="0" baseline="0" dirty="0" smtClean="0">
                          <a:solidFill>
                            <a:schemeClr val="tx1"/>
                          </a:solidFill>
                        </a:rPr>
                        <a:t> evaluation framework</a:t>
                      </a:r>
                      <a:endParaRPr lang="en-CA" sz="1000" b="0" dirty="0" smtClean="0">
                        <a:solidFill>
                          <a:schemeClr val="tx1"/>
                        </a:solidFill>
                      </a:endParaRPr>
                    </a:p>
                    <a:p>
                      <a:pPr marL="216000" indent="-457200">
                        <a:spcAft>
                          <a:spcPts val="0"/>
                        </a:spcAft>
                      </a:pPr>
                      <a:r>
                        <a:rPr lang="en-CA" sz="1000" b="1" dirty="0" smtClean="0">
                          <a:solidFill>
                            <a:schemeClr val="tx1"/>
                          </a:solidFill>
                        </a:rPr>
                        <a:t>5.3</a:t>
                      </a:r>
                      <a:r>
                        <a:rPr lang="en-CA" sz="1000" b="0" dirty="0" smtClean="0">
                          <a:solidFill>
                            <a:schemeClr val="tx1"/>
                          </a:solidFill>
                        </a:rPr>
                        <a:t> Prepare final evaluation</a:t>
                      </a:r>
                    </a:p>
                    <a:p>
                      <a:pPr marL="216000" indent="-457200">
                        <a:spcAft>
                          <a:spcPts val="0"/>
                        </a:spcAft>
                      </a:pPr>
                      <a:r>
                        <a:rPr lang="en-CA" sz="1000" b="1" dirty="0" smtClean="0">
                          <a:solidFill>
                            <a:schemeClr val="tx1"/>
                          </a:solidFill>
                        </a:rPr>
                        <a:t>5.4</a:t>
                      </a:r>
                      <a:r>
                        <a:rPr lang="en-CA" sz="1000" b="0" dirty="0" smtClean="0">
                          <a:solidFill>
                            <a:schemeClr val="tx1"/>
                          </a:solidFill>
                        </a:rPr>
                        <a:t> Prepare</a:t>
                      </a:r>
                      <a:r>
                        <a:rPr lang="en-CA" sz="1000" b="0" baseline="0" dirty="0" smtClean="0">
                          <a:solidFill>
                            <a:schemeClr val="tx1"/>
                          </a:solidFill>
                        </a:rPr>
                        <a:t> presentation for management </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smtClean="0">
                          <a:solidFill>
                            <a:schemeClr val="tx1"/>
                          </a:solidFill>
                        </a:rPr>
                        <a:t>Documented current vendor selection process</a:t>
                      </a:r>
                    </a:p>
                    <a:p>
                      <a:pPr marL="228600" indent="-228600">
                        <a:spcAft>
                          <a:spcPts val="0"/>
                        </a:spcAft>
                        <a:buClrTx/>
                        <a:buFont typeface="+mj-lt"/>
                        <a:buAutoNum type="arabicPeriod"/>
                      </a:pPr>
                      <a:r>
                        <a:rPr lang="en-CA" sz="1000" b="0" i="0" baseline="0" dirty="0" smtClean="0">
                          <a:solidFill>
                            <a:schemeClr val="tx1"/>
                          </a:solidFill>
                        </a:rPr>
                        <a:t>Gap analysis of current vendor selection process</a:t>
                      </a:r>
                    </a:p>
                    <a:p>
                      <a:pPr marL="228600" indent="-228600">
                        <a:spcAft>
                          <a:spcPts val="0"/>
                        </a:spcAft>
                        <a:buClrTx/>
                        <a:buFont typeface="+mj-lt"/>
                        <a:buAutoNum type="arabicPeriod"/>
                      </a:pPr>
                      <a:r>
                        <a:rPr lang="en-CA" sz="1000" b="0" i="0" baseline="0" dirty="0" smtClean="0">
                          <a:solidFill>
                            <a:schemeClr val="tx1"/>
                          </a:solidFill>
                        </a:rPr>
                        <a:t>Formalized and amended process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Project Plan</a:t>
                      </a:r>
                    </a:p>
                    <a:p>
                      <a:pPr marL="144000" indent="-144000">
                        <a:spcAft>
                          <a:spcPts val="0"/>
                        </a:spcAft>
                        <a:buClrTx/>
                        <a:buFont typeface="+mj-lt"/>
                        <a:buAutoNum type="arabicPeriod"/>
                      </a:pPr>
                      <a:r>
                        <a:rPr lang="en-CA" sz="1000" b="0" baseline="0" dirty="0" smtClean="0">
                          <a:solidFill>
                            <a:schemeClr val="tx1"/>
                          </a:solidFill>
                        </a:rPr>
                        <a:t>Proposal Evaluation Tool </a:t>
                      </a:r>
                    </a:p>
                    <a:p>
                      <a:pPr marL="144000" indent="-144000">
                        <a:spcAft>
                          <a:spcPts val="0"/>
                        </a:spcAft>
                        <a:buClrTx/>
                        <a:buFont typeface="+mj-lt"/>
                        <a:buAutoNum type="arabicPeriod"/>
                      </a:pPr>
                      <a:r>
                        <a:rPr lang="en-CA" sz="1000" b="0" baseline="0" dirty="0" smtClean="0">
                          <a:solidFill>
                            <a:schemeClr val="tx1"/>
                          </a:solidFill>
                        </a:rPr>
                        <a:t>Ranked Requirements</a:t>
                      </a:r>
                    </a:p>
                    <a:p>
                      <a:pPr marL="144000" indent="-144000">
                        <a:spcAft>
                          <a:spcPts val="0"/>
                        </a:spcAft>
                        <a:buClrTx/>
                        <a:buFont typeface="+mj-lt"/>
                        <a:buAutoNum type="arabicPeriod"/>
                      </a:pPr>
                      <a:r>
                        <a:rPr lang="en-CA" sz="1000" b="0" baseline="0" dirty="0" smtClean="0">
                          <a:solidFill>
                            <a:schemeClr val="tx1"/>
                          </a:solidFill>
                        </a:rPr>
                        <a:t>Scenarios and Use Cases</a:t>
                      </a:r>
                    </a:p>
                    <a:p>
                      <a:pPr marL="144000" indent="-144000">
                        <a:spcAft>
                          <a:spcPts val="0"/>
                        </a:spcAft>
                        <a:buClrTx/>
                        <a:buFont typeface="+mj-lt"/>
                        <a:buAutoNum type="arabicPeriod"/>
                      </a:pPr>
                      <a:r>
                        <a:rPr lang="en-CA" sz="1000" b="0" baseline="0" dirty="0" smtClean="0">
                          <a:solidFill>
                            <a:schemeClr val="tx1"/>
                          </a:solidFill>
                        </a:rPr>
                        <a:t>Scenario Template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RFx Package</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Reference Script Template</a:t>
                      </a:r>
                    </a:p>
                    <a:p>
                      <a:pPr marL="144000" indent="-144000">
                        <a:spcAft>
                          <a:spcPts val="0"/>
                        </a:spcAft>
                        <a:buClrTx/>
                        <a:buFont typeface="+mj-lt"/>
                        <a:buAutoNum type="arabicPeriod"/>
                      </a:pPr>
                      <a:r>
                        <a:rPr lang="en-CA" sz="1000" b="0" baseline="0" dirty="0" smtClean="0">
                          <a:solidFill>
                            <a:schemeClr val="tx1"/>
                          </a:solidFill>
                        </a:rPr>
                        <a:t>Due Diligence Checklist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Evaluator’s Guidebook</a:t>
                      </a:r>
                      <a:endParaRPr lang="en-CA" sz="1000" b="0" baseline="0" dirty="0" smtClean="0">
                        <a:solidFill>
                          <a:schemeClr val="tx1"/>
                        </a:solidFill>
                      </a:endParaRPr>
                    </a:p>
                    <a:p>
                      <a:pPr marL="144000" indent="-144000">
                        <a:spcAft>
                          <a:spcPts val="0"/>
                        </a:spcAft>
                        <a:buClrTx/>
                        <a:buFont typeface="+mj-lt"/>
                        <a:buAutoNum type="arabicPeriod"/>
                      </a:pPr>
                      <a:r>
                        <a:rPr lang="en-CA" sz="1000" b="0" baseline="0" dirty="0" smtClean="0">
                          <a:solidFill>
                            <a:schemeClr val="tx1"/>
                          </a:solidFill>
                        </a:rPr>
                        <a:t>TCO Calculator</a:t>
                      </a:r>
                    </a:p>
                    <a:p>
                      <a:pPr marL="144000" marR="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dirty="0" smtClean="0">
                          <a:solidFill>
                            <a:schemeClr val="tx1"/>
                          </a:solidFill>
                        </a:rPr>
                        <a:t>Proposal Evaluation</a:t>
                      </a:r>
                      <a:r>
                        <a:rPr lang="en-CA" sz="1000" b="0" baseline="0" dirty="0" smtClean="0">
                          <a:solidFill>
                            <a:schemeClr val="tx1"/>
                          </a:solidFill>
                        </a:rPr>
                        <a:t> Tool or Pugh Matrix</a:t>
                      </a:r>
                    </a:p>
                    <a:p>
                      <a:pPr marL="144000" marR="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baseline="0" dirty="0" smtClean="0">
                          <a:solidFill>
                            <a:schemeClr val="tx1"/>
                          </a:solidFill>
                        </a:rPr>
                        <a:t>Presentation for Management </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Tree>
    <p:extLst>
      <p:ext uri="{BB962C8B-B14F-4D97-AF65-F5344CB8AC3E}">
        <p14:creationId xmlns:p14="http://schemas.microsoft.com/office/powerpoint/2010/main" val="1122789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1" cy="652272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extBox 1"/>
          <p:cNvSpPr txBox="1"/>
          <p:nvPr/>
        </p:nvSpPr>
        <p:spPr>
          <a:xfrm>
            <a:off x="1151134" y="2015670"/>
            <a:ext cx="6590786" cy="3421449"/>
          </a:xfrm>
          <a:prstGeom prst="rect">
            <a:avLst/>
          </a:prstGeom>
        </p:spPr>
        <p:txBody>
          <a:bodyPr wrap="square" rtlCol="0">
            <a:spAutoFit/>
          </a:bodyPr>
          <a:lstStyle/>
          <a:p>
            <a:pPr>
              <a:spcAft>
                <a:spcPts val="500"/>
              </a:spcAft>
            </a:pPr>
            <a:r>
              <a:rPr lang="en-CA" sz="1600" i="1" dirty="0">
                <a:solidFill>
                  <a:schemeClr val="bg1"/>
                </a:solidFill>
                <a:latin typeface="+mj-lt"/>
              </a:rPr>
              <a:t>Vendor selection is politically charged, time consuming, and resource intensive. Selecting the right vendor goes beyond product and price; balancing cost and satisfaction is a crucial balance that’s difficult </a:t>
            </a:r>
            <a:r>
              <a:rPr lang="en-CA" sz="1600" i="1" dirty="0" smtClean="0">
                <a:solidFill>
                  <a:schemeClr val="bg1"/>
                </a:solidFill>
                <a:latin typeface="+mj-lt"/>
              </a:rPr>
              <a:t>to achieve. </a:t>
            </a:r>
            <a:endParaRPr lang="en-CA" sz="1600" i="1" dirty="0">
              <a:solidFill>
                <a:schemeClr val="bg1"/>
              </a:solidFill>
              <a:latin typeface="+mj-lt"/>
            </a:endParaRPr>
          </a:p>
          <a:p>
            <a:pPr>
              <a:spcAft>
                <a:spcPts val="500"/>
              </a:spcAft>
            </a:pPr>
            <a:r>
              <a:rPr lang="en-CA" sz="1600" i="1" dirty="0" smtClean="0">
                <a:solidFill>
                  <a:schemeClr val="bg1"/>
                </a:solidFill>
                <a:latin typeface="+mj-lt"/>
              </a:rPr>
              <a:t>It’s </a:t>
            </a:r>
            <a:r>
              <a:rPr lang="en-CA" sz="1600" i="1" dirty="0">
                <a:solidFill>
                  <a:schemeClr val="bg1"/>
                </a:solidFill>
                <a:latin typeface="+mj-lt"/>
              </a:rPr>
              <a:t>crucial to enter into the vendor selection process unbiased. Establish a robust process that forces your organization to prioritize and focus on your own requirements. </a:t>
            </a:r>
          </a:p>
          <a:p>
            <a:pPr>
              <a:spcAft>
                <a:spcPts val="500"/>
              </a:spcAft>
            </a:pPr>
            <a:r>
              <a:rPr lang="en-CA" sz="1600" i="1" dirty="0">
                <a:solidFill>
                  <a:schemeClr val="bg1"/>
                </a:solidFill>
                <a:latin typeface="+mj-lt"/>
              </a:rPr>
              <a:t>For each major purchase, right-size your selection process to maximize value and minimize time to acquisition. Having the right tools in place is critical – this will ensure your selection can stay as objective as possible, and help </a:t>
            </a:r>
            <a:r>
              <a:rPr lang="en-CA" sz="1600" i="1" dirty="0" smtClean="0">
                <a:solidFill>
                  <a:schemeClr val="bg1"/>
                </a:solidFill>
                <a:latin typeface="+mj-lt"/>
              </a:rPr>
              <a:t>to </a:t>
            </a:r>
            <a:r>
              <a:rPr lang="en-CA" sz="1600" i="1" dirty="0">
                <a:solidFill>
                  <a:schemeClr val="bg1"/>
                </a:solidFill>
                <a:latin typeface="+mj-lt"/>
              </a:rPr>
              <a:t>balance cost vs. quality to select the right solution. As the process rolls out, track your success over time to prove ROI. </a:t>
            </a:r>
            <a:endParaRPr lang="en-CA" sz="1600" b="1" i="1" dirty="0">
              <a:latin typeface="+mj-lt"/>
            </a:endParaRPr>
          </a:p>
        </p:txBody>
      </p:sp>
      <p:sp>
        <p:nvSpPr>
          <p:cNvPr id="3" name="TextBox 2"/>
          <p:cNvSpPr txBox="1"/>
          <p:nvPr/>
        </p:nvSpPr>
        <p:spPr>
          <a:xfrm>
            <a:off x="3203042" y="5424862"/>
            <a:ext cx="4460917" cy="738664"/>
          </a:xfrm>
          <a:prstGeom prst="rect">
            <a:avLst/>
          </a:prstGeom>
        </p:spPr>
        <p:txBody>
          <a:bodyPr wrap="square" rtlCol="0">
            <a:spAutoFit/>
          </a:bodyPr>
          <a:lstStyle/>
          <a:p>
            <a:pPr algn="r"/>
            <a:r>
              <a:rPr lang="en-CA" sz="1400" b="1" i="1" dirty="0">
                <a:solidFill>
                  <a:schemeClr val="bg1"/>
                </a:solidFill>
              </a:rPr>
              <a:t>Scott Bickley</a:t>
            </a:r>
          </a:p>
          <a:p>
            <a:pPr algn="r"/>
            <a:r>
              <a:rPr lang="en-CA" sz="1400" i="1" dirty="0">
                <a:solidFill>
                  <a:schemeClr val="bg1"/>
                </a:solidFill>
              </a:rPr>
              <a:t>Senior Director, Vendor Advisory </a:t>
            </a:r>
            <a:br>
              <a:rPr lang="en-CA" sz="1400" i="1" dirty="0">
                <a:solidFill>
                  <a:schemeClr val="bg1"/>
                </a:solidFill>
              </a:rPr>
            </a:br>
            <a:r>
              <a:rPr lang="en-CA" sz="1400" i="1" dirty="0">
                <a:solidFill>
                  <a:schemeClr val="bg1"/>
                </a:solidFill>
              </a:rPr>
              <a:t>Info-Tech Research Group</a:t>
            </a:r>
          </a:p>
        </p:txBody>
      </p:sp>
      <p:sp>
        <p:nvSpPr>
          <p:cNvPr id="4" name="TextBox 3"/>
          <p:cNvSpPr txBox="1"/>
          <p:nvPr/>
        </p:nvSpPr>
        <p:spPr>
          <a:xfrm>
            <a:off x="545852" y="1502566"/>
            <a:ext cx="7875337" cy="338554"/>
          </a:xfrm>
          <a:prstGeom prst="rect">
            <a:avLst/>
          </a:prstGeom>
        </p:spPr>
        <p:txBody>
          <a:bodyPr wrap="square" rtlCol="0">
            <a:spAutoFit/>
          </a:bodyPr>
          <a:lstStyle/>
          <a:p>
            <a:r>
              <a:rPr lang="en-CA" sz="1600" b="1" dirty="0" smtClean="0">
                <a:solidFill>
                  <a:schemeClr val="bg1"/>
                </a:solidFill>
              </a:rPr>
              <a:t>Formalize a process that follows the 3 Rs: robust, ruthless, and reasonable. </a:t>
            </a:r>
            <a:endParaRPr lang="en-CA" sz="1600" b="1" dirty="0">
              <a:solidFill>
                <a:schemeClr val="bg1"/>
              </a:solidFill>
            </a:endParaRPr>
          </a:p>
        </p:txBody>
      </p:sp>
      <p:sp>
        <p:nvSpPr>
          <p:cNvPr id="5" name="Rectangle 4"/>
          <p:cNvSpPr/>
          <p:nvPr/>
        </p:nvSpPr>
        <p:spPr>
          <a:xfrm>
            <a:off x="1" y="356594"/>
            <a:ext cx="9143999"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4"/>
          <p:cNvPicPr>
            <a:picLocks noChangeAspect="1"/>
          </p:cNvPicPr>
          <p:nvPr/>
        </p:nvPicPr>
        <p:blipFill rotWithShape="1">
          <a:blip r:embed="rId2"/>
          <a:srcRect l="34768" t="21801" r="35751" b="57796"/>
          <a:stretch/>
        </p:blipFill>
        <p:spPr>
          <a:xfrm>
            <a:off x="545852" y="1952876"/>
            <a:ext cx="598068" cy="528294"/>
          </a:xfrm>
          <a:prstGeom prst="rect">
            <a:avLst/>
          </a:prstGeom>
        </p:spPr>
      </p:pic>
      <p:pic>
        <p:nvPicPr>
          <p:cNvPr id="9" name="Picture 105"/>
          <p:cNvPicPr>
            <a:picLocks noChangeAspect="1"/>
          </p:cNvPicPr>
          <p:nvPr/>
        </p:nvPicPr>
        <p:blipFill>
          <a:blip r:embed="rId3"/>
          <a:stretch>
            <a:fillRect/>
          </a:stretch>
        </p:blipFill>
        <p:spPr>
          <a:xfrm>
            <a:off x="7663959" y="4915148"/>
            <a:ext cx="619651" cy="457362"/>
          </a:xfrm>
          <a:prstGeom prst="rect">
            <a:avLst/>
          </a:prstGeom>
        </p:spPr>
      </p:pic>
    </p:spTree>
    <p:extLst>
      <p:ext uri="{BB962C8B-B14F-4D97-AF65-F5344CB8AC3E}">
        <p14:creationId xmlns:p14="http://schemas.microsoft.com/office/powerpoint/2010/main" val="1420642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a:xfrm>
            <a:off x="246703" y="1607231"/>
            <a:ext cx="4041648" cy="1677491"/>
          </a:xfrm>
        </p:spPr>
        <p:txBody>
          <a:bodyPr/>
          <a:lstStyle/>
          <a:p>
            <a:r>
              <a:rPr lang="en-CA" sz="1200" dirty="0" smtClean="0"/>
              <a:t>Procurement</a:t>
            </a:r>
          </a:p>
          <a:p>
            <a:r>
              <a:rPr lang="en-CA" sz="1200" dirty="0" smtClean="0"/>
              <a:t>Vendor management</a:t>
            </a:r>
          </a:p>
          <a:p>
            <a:r>
              <a:rPr lang="en-CA" sz="1200" dirty="0" smtClean="0"/>
              <a:t>Chief Procurement Officers</a:t>
            </a:r>
          </a:p>
          <a:p>
            <a:r>
              <a:rPr lang="en-CA" sz="1200" dirty="0" smtClean="0"/>
              <a:t>Any IT </a:t>
            </a:r>
            <a:r>
              <a:rPr lang="en-CA" sz="1200" dirty="0"/>
              <a:t>leaders who oversee or lead </a:t>
            </a:r>
            <a:r>
              <a:rPr lang="en-CA" sz="1200" dirty="0" smtClean="0"/>
              <a:t>procurements, including: </a:t>
            </a:r>
            <a:endParaRPr lang="en-CA" sz="1200" dirty="0"/>
          </a:p>
          <a:p>
            <a:pPr lvl="1"/>
            <a:r>
              <a:rPr lang="en-CA" sz="1200" dirty="0" smtClean="0"/>
              <a:t>CIOs </a:t>
            </a:r>
            <a:r>
              <a:rPr lang="en-CA" sz="1200" dirty="0"/>
              <a:t>overseeing IT procurement</a:t>
            </a:r>
          </a:p>
          <a:p>
            <a:pPr lvl="1"/>
            <a:r>
              <a:rPr lang="en-CA" sz="1200" dirty="0"/>
              <a:t>IT </a:t>
            </a:r>
            <a:r>
              <a:rPr lang="en-CA" sz="1200" dirty="0" smtClean="0"/>
              <a:t>directors</a:t>
            </a:r>
            <a:endParaRPr lang="en-CA" sz="1200" dirty="0"/>
          </a:p>
          <a:p>
            <a:pPr lvl="1"/>
            <a:r>
              <a:rPr lang="en-CA" sz="1200" dirty="0"/>
              <a:t>IT </a:t>
            </a:r>
            <a:r>
              <a:rPr lang="en-CA" sz="1200" dirty="0" smtClean="0"/>
              <a:t>managers</a:t>
            </a:r>
            <a:endParaRPr lang="en-CA" sz="1200" dirty="0"/>
          </a:p>
          <a:p>
            <a:pPr lvl="1"/>
            <a:r>
              <a:rPr lang="en-CA" sz="1200" dirty="0"/>
              <a:t>IT procurement </a:t>
            </a:r>
            <a:r>
              <a:rPr lang="en-CA" sz="1200" dirty="0" smtClean="0"/>
              <a:t>managers</a:t>
            </a:r>
            <a:endParaRPr lang="en-CA" sz="1200" dirty="0"/>
          </a:p>
          <a:p>
            <a:endParaRPr lang="en-US" dirty="0"/>
          </a:p>
        </p:txBody>
      </p:sp>
      <p:sp>
        <p:nvSpPr>
          <p:cNvPr id="14" name="Text Placeholder 13"/>
          <p:cNvSpPr>
            <a:spLocks noGrp="1"/>
          </p:cNvSpPr>
          <p:nvPr>
            <p:ph type="body" sz="quarter" idx="26"/>
          </p:nvPr>
        </p:nvSpPr>
        <p:spPr/>
        <p:txBody>
          <a:bodyPr/>
          <a:lstStyle/>
          <a:p>
            <a:pPr marL="180975" indent="-180975" eaLnBrk="0" hangingPunct="0">
              <a:spcBef>
                <a:spcPct val="20000"/>
              </a:spcBef>
              <a:defRPr/>
            </a:pPr>
            <a:r>
              <a:rPr lang="en-CA" sz="1200" dirty="0" smtClean="0"/>
              <a:t>Objectively </a:t>
            </a:r>
            <a:r>
              <a:rPr lang="en-CA" sz="1200" dirty="0"/>
              <a:t>evaluate vendor solutions based on your requirements and </a:t>
            </a:r>
            <a:r>
              <a:rPr lang="en-CA" sz="1200" dirty="0" smtClean="0"/>
              <a:t>criteria</a:t>
            </a:r>
          </a:p>
          <a:p>
            <a:pPr marL="180975" indent="-180975" eaLnBrk="0" hangingPunct="0">
              <a:spcBef>
                <a:spcPct val="20000"/>
              </a:spcBef>
              <a:defRPr/>
            </a:pPr>
            <a:r>
              <a:rPr lang="en-CA" sz="1200" dirty="0" smtClean="0"/>
              <a:t>Identify </a:t>
            </a:r>
            <a:r>
              <a:rPr lang="en-CA" sz="1200" dirty="0"/>
              <a:t>how your current vendor management processes can </a:t>
            </a:r>
            <a:r>
              <a:rPr lang="en-CA" sz="1200"/>
              <a:t>be </a:t>
            </a:r>
            <a:r>
              <a:rPr lang="en-CA" sz="1200" smtClean="0"/>
              <a:t>improved</a:t>
            </a:r>
            <a:endParaRPr lang="en-CA" sz="1200" dirty="0"/>
          </a:p>
          <a:p>
            <a:pPr marL="180975" indent="-180975" eaLnBrk="0" hangingPunct="0">
              <a:spcBef>
                <a:spcPct val="20000"/>
              </a:spcBef>
              <a:defRPr/>
            </a:pPr>
            <a:r>
              <a:rPr lang="en-CA" sz="1200" dirty="0"/>
              <a:t>Establish a detailed vendor selection and review </a:t>
            </a:r>
            <a:r>
              <a:rPr lang="en-CA" sz="1200" dirty="0" smtClean="0"/>
              <a:t>process</a:t>
            </a:r>
          </a:p>
          <a:p>
            <a:pPr marL="180975" indent="-180975" eaLnBrk="0" hangingPunct="0">
              <a:spcBef>
                <a:spcPct val="20000"/>
              </a:spcBef>
              <a:defRPr/>
            </a:pPr>
            <a:r>
              <a:rPr lang="en-CA" sz="1200" dirty="0"/>
              <a:t>Choose the right procurement vehicle: RFI, RFQ, RFP, or direct award</a:t>
            </a:r>
          </a:p>
          <a:p>
            <a:pPr marL="0" indent="0" eaLnBrk="0" hangingPunct="0">
              <a:spcBef>
                <a:spcPct val="20000"/>
              </a:spcBef>
              <a:buNone/>
              <a:defRPr/>
            </a:pPr>
            <a:endParaRPr lang="en-CA" dirty="0"/>
          </a:p>
          <a:p>
            <a:endParaRPr lang="en-CA" dirty="0"/>
          </a:p>
          <a:p>
            <a:endParaRPr lang="en-US" dirty="0"/>
          </a:p>
        </p:txBody>
      </p:sp>
      <p:sp>
        <p:nvSpPr>
          <p:cNvPr id="15" name="Text Placeholder 14"/>
          <p:cNvSpPr>
            <a:spLocks noGrp="1"/>
          </p:cNvSpPr>
          <p:nvPr>
            <p:ph type="body" sz="quarter" idx="27"/>
          </p:nvPr>
        </p:nvSpPr>
        <p:spPr/>
        <p:txBody>
          <a:bodyPr/>
          <a:lstStyle/>
          <a:p>
            <a:r>
              <a:rPr lang="en-CA" sz="1200" dirty="0"/>
              <a:t>CTOs, CFOs, and CMOs</a:t>
            </a:r>
          </a:p>
          <a:p>
            <a:pPr marL="180975" indent="-180975" eaLnBrk="0" hangingPunct="0">
              <a:spcBef>
                <a:spcPct val="20000"/>
              </a:spcBef>
              <a:defRPr/>
            </a:pPr>
            <a:r>
              <a:rPr lang="en-CA" sz="1200" dirty="0"/>
              <a:t>IT leaders seeking to improve the effectiveness of their organizations’ </a:t>
            </a:r>
            <a:r>
              <a:rPr lang="en-CA" sz="1200" dirty="0" smtClean="0"/>
              <a:t>processes </a:t>
            </a:r>
            <a:r>
              <a:rPr lang="en-CA" sz="1200" dirty="0"/>
              <a:t>for vendor selection and performance </a:t>
            </a:r>
            <a:r>
              <a:rPr lang="en-CA" sz="1200" dirty="0" smtClean="0"/>
              <a:t>management</a:t>
            </a:r>
            <a:endParaRPr lang="en-CA" sz="1200" dirty="0"/>
          </a:p>
          <a:p>
            <a:pPr marL="180975" indent="-180975" eaLnBrk="0" hangingPunct="0">
              <a:spcBef>
                <a:spcPct val="20000"/>
              </a:spcBef>
              <a:defRPr/>
            </a:pPr>
            <a:r>
              <a:rPr lang="en-CA" sz="1200" dirty="0"/>
              <a:t>IT leaders seeking to formalize and manage vendor relationships and </a:t>
            </a:r>
            <a:r>
              <a:rPr lang="en-CA" sz="1200" dirty="0" smtClean="0"/>
              <a:t>contracts</a:t>
            </a:r>
            <a:endParaRPr lang="en-CA" sz="1200" dirty="0"/>
          </a:p>
          <a:p>
            <a:endParaRPr lang="en-CA" dirty="0"/>
          </a:p>
          <a:p>
            <a:endParaRPr lang="en-CA" dirty="0"/>
          </a:p>
          <a:p>
            <a:endParaRPr lang="en-US" dirty="0"/>
          </a:p>
        </p:txBody>
      </p:sp>
      <p:sp>
        <p:nvSpPr>
          <p:cNvPr id="16" name="Text Placeholder 15"/>
          <p:cNvSpPr>
            <a:spLocks noGrp="1"/>
          </p:cNvSpPr>
          <p:nvPr>
            <p:ph type="body" sz="quarter" idx="28"/>
          </p:nvPr>
        </p:nvSpPr>
        <p:spPr/>
        <p:txBody>
          <a:bodyPr/>
          <a:lstStyle/>
          <a:p>
            <a:r>
              <a:rPr lang="en-CA" sz="1200" dirty="0"/>
              <a:t>Identify viable candidates for business and technical needs, </a:t>
            </a:r>
            <a:r>
              <a:rPr lang="en-CA" sz="1200" dirty="0" smtClean="0"/>
              <a:t>including </a:t>
            </a:r>
            <a:r>
              <a:rPr lang="en-CA" sz="1200" dirty="0"/>
              <a:t>the best candidate for selection</a:t>
            </a:r>
          </a:p>
          <a:p>
            <a:r>
              <a:rPr lang="en-CA" sz="1200" dirty="0"/>
              <a:t>Prepare technology acquisition/evaluation team</a:t>
            </a:r>
          </a:p>
          <a:p>
            <a:r>
              <a:rPr lang="en-CA" sz="1200" dirty="0"/>
              <a:t>Position the organization for success by ensuring that your selections will succeed</a:t>
            </a:r>
          </a:p>
          <a:p>
            <a:pPr marL="0" indent="0">
              <a:buNone/>
            </a:pPr>
            <a:endParaRPr lang="en-CA" dirty="0"/>
          </a:p>
          <a:p>
            <a:endParaRPr lang="en-US" dirty="0"/>
          </a:p>
        </p:txBody>
      </p:sp>
    </p:spTree>
    <p:extLst>
      <p:ext uri="{BB962C8B-B14F-4D97-AF65-F5344CB8AC3E}">
        <p14:creationId xmlns:p14="http://schemas.microsoft.com/office/powerpoint/2010/main" val="3286414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CA" sz="1150" dirty="0"/>
              <a:t>Organizations are increasingly dependent on technology vendors for essential business functions, meaning that choosing the right vendor should be one of their highest priorities</a:t>
            </a:r>
            <a:r>
              <a:rPr lang="en-CA" sz="1150" dirty="0" smtClean="0"/>
              <a:t>.</a:t>
            </a:r>
          </a:p>
          <a:p>
            <a:r>
              <a:rPr lang="en-CA" sz="1150" dirty="0" smtClean="0"/>
              <a:t>Software </a:t>
            </a:r>
            <a:r>
              <a:rPr lang="en-CA" sz="1150" dirty="0"/>
              <a:t>represents an enormous part of IT budgets, adding pressure to find the right price and the correct functionality. </a:t>
            </a:r>
            <a:endParaRPr lang="en-US" sz="1150" dirty="0"/>
          </a:p>
        </p:txBody>
      </p:sp>
      <p:sp>
        <p:nvSpPr>
          <p:cNvPr id="4" name="Text Placeholder 3"/>
          <p:cNvSpPr>
            <a:spLocks noGrp="1"/>
          </p:cNvSpPr>
          <p:nvPr>
            <p:ph type="body" sz="quarter" idx="11"/>
          </p:nvPr>
        </p:nvSpPr>
        <p:spPr>
          <a:xfrm>
            <a:off x="247848" y="2957904"/>
            <a:ext cx="5257800" cy="1076983"/>
          </a:xfrm>
        </p:spPr>
        <p:txBody>
          <a:bodyPr/>
          <a:lstStyle/>
          <a:p>
            <a:r>
              <a:rPr lang="en-CA" sz="1150" dirty="0"/>
              <a:t>Vendor selection is politically </a:t>
            </a:r>
            <a:r>
              <a:rPr lang="en-CA" sz="1150" dirty="0" smtClean="0"/>
              <a:t>charged, requiring procurement to navigate around stakeholder biases and existing relationships. </a:t>
            </a:r>
          </a:p>
          <a:p>
            <a:r>
              <a:rPr lang="en-CA" sz="1150" dirty="0" smtClean="0"/>
              <a:t>The process is </a:t>
            </a:r>
            <a:r>
              <a:rPr lang="en-CA" sz="1150" dirty="0"/>
              <a:t>time </a:t>
            </a:r>
            <a:r>
              <a:rPr lang="en-CA" sz="1150" dirty="0" smtClean="0"/>
              <a:t>consuming and often started too late. In </a:t>
            </a:r>
            <a:r>
              <a:rPr lang="en-CA" sz="1150" dirty="0"/>
              <a:t>the absence of </a:t>
            </a:r>
            <a:r>
              <a:rPr lang="en-CA" sz="1150" dirty="0" smtClean="0"/>
              <a:t>clarity </a:t>
            </a:r>
            <a:r>
              <a:rPr lang="en-CA" sz="1150" dirty="0"/>
              <a:t>around </a:t>
            </a:r>
            <a:r>
              <a:rPr lang="en-CA" sz="1150" dirty="0" smtClean="0"/>
              <a:t>requirements, it is too easy to default </a:t>
            </a:r>
            <a:r>
              <a:rPr lang="en-CA" sz="1150" dirty="0"/>
              <a:t>to looking at price instead of best fit. </a:t>
            </a:r>
            <a:endParaRPr lang="en-CA" sz="1150" dirty="0" smtClean="0"/>
          </a:p>
          <a:p>
            <a:endParaRPr lang="en-US" sz="1150" dirty="0"/>
          </a:p>
          <a:p>
            <a:endParaRPr lang="en-US" sz="1150" dirty="0"/>
          </a:p>
        </p:txBody>
      </p:sp>
      <p:sp>
        <p:nvSpPr>
          <p:cNvPr id="5" name="Text Placeholder 4"/>
          <p:cNvSpPr>
            <a:spLocks noGrp="1"/>
          </p:cNvSpPr>
          <p:nvPr>
            <p:ph type="body" sz="quarter" idx="12"/>
          </p:nvPr>
        </p:nvSpPr>
        <p:spPr>
          <a:xfrm>
            <a:off x="255869" y="4512653"/>
            <a:ext cx="5249780" cy="1808438"/>
          </a:xfrm>
        </p:spPr>
        <p:txBody>
          <a:bodyPr/>
          <a:lstStyle/>
          <a:p>
            <a:r>
              <a:rPr lang="en-US" sz="1150" dirty="0"/>
              <a:t>Design a procurement process that is robust, ruthless, and reasonable. </a:t>
            </a:r>
          </a:p>
          <a:p>
            <a:r>
              <a:rPr lang="en-US" sz="1150" dirty="0"/>
              <a:t>Take control of vendor communications: set clear guidelines around contact and make sure they are enforced.</a:t>
            </a:r>
          </a:p>
          <a:p>
            <a:r>
              <a:rPr lang="en-US" sz="1150" dirty="0"/>
              <a:t>Gather a solid set of requirements, and make sure they remain </a:t>
            </a:r>
            <a:r>
              <a:rPr lang="en-US" sz="1150" dirty="0" smtClean="0"/>
              <a:t>the </a:t>
            </a:r>
            <a:r>
              <a:rPr lang="en-US" sz="1150" dirty="0"/>
              <a:t>primary focus</a:t>
            </a:r>
            <a:r>
              <a:rPr lang="en-US" sz="1150" dirty="0" smtClean="0"/>
              <a:t>.</a:t>
            </a:r>
            <a:endParaRPr lang="en-US" sz="1150" dirty="0"/>
          </a:p>
        </p:txBody>
      </p:sp>
      <p:sp>
        <p:nvSpPr>
          <p:cNvPr id="6" name="Text Placeholder 5"/>
          <p:cNvSpPr>
            <a:spLocks noGrp="1"/>
          </p:cNvSpPr>
          <p:nvPr>
            <p:ph type="body" sz="quarter" idx="13"/>
          </p:nvPr>
        </p:nvSpPr>
        <p:spPr>
          <a:xfrm>
            <a:off x="5706443" y="2614356"/>
            <a:ext cx="3083231" cy="2523241"/>
          </a:xfrm>
        </p:spPr>
        <p:txBody>
          <a:bodyPr/>
          <a:lstStyle/>
          <a:p>
            <a:pPr marL="228600" indent="-228600">
              <a:spcBef>
                <a:spcPts val="600"/>
              </a:spcBef>
              <a:spcAft>
                <a:spcPts val="600"/>
              </a:spcAft>
              <a:buSzPct val="100000"/>
              <a:buFont typeface="+mj-lt"/>
              <a:buAutoNum type="arabicPeriod"/>
            </a:pPr>
            <a:r>
              <a:rPr lang="en-CA" sz="1150" b="1" dirty="0" smtClean="0"/>
              <a:t>Rooting out bias is essential. </a:t>
            </a:r>
            <a:r>
              <a:rPr lang="en-CA" sz="1150" dirty="0" smtClean="0"/>
              <a:t>Establishing </a:t>
            </a:r>
            <a:r>
              <a:rPr lang="en-CA" sz="1150" dirty="0"/>
              <a:t>a robust, ruthless, but reasonable process is </a:t>
            </a:r>
            <a:r>
              <a:rPr lang="en-CA" sz="1150" dirty="0" smtClean="0"/>
              <a:t>vital to </a:t>
            </a:r>
            <a:r>
              <a:rPr lang="en-CA" sz="1150" dirty="0"/>
              <a:t>making unbiased vendor selections</a:t>
            </a:r>
            <a:r>
              <a:rPr lang="en-CA" sz="1150" dirty="0" smtClean="0"/>
              <a:t>.</a:t>
            </a:r>
          </a:p>
          <a:p>
            <a:pPr marL="228600" indent="-228600">
              <a:spcBef>
                <a:spcPts val="600"/>
              </a:spcBef>
              <a:spcAft>
                <a:spcPts val="600"/>
              </a:spcAft>
              <a:buSzPct val="100000"/>
              <a:buFont typeface="+mj-lt"/>
              <a:buAutoNum type="arabicPeriod"/>
            </a:pPr>
            <a:r>
              <a:rPr lang="en-CA" sz="1150" b="1" dirty="0" smtClean="0"/>
              <a:t>Price comes last, requirements come first. </a:t>
            </a:r>
            <a:r>
              <a:rPr lang="en-CA" sz="1150" dirty="0" smtClean="0"/>
              <a:t>Spend </a:t>
            </a:r>
            <a:r>
              <a:rPr lang="en-CA" sz="1150" dirty="0"/>
              <a:t>time up front to make sure that your key </a:t>
            </a:r>
            <a:r>
              <a:rPr lang="en-CA" sz="1150" dirty="0" smtClean="0"/>
              <a:t>requirements </a:t>
            </a:r>
            <a:r>
              <a:rPr lang="en-CA" sz="1150" dirty="0"/>
              <a:t>are complete before proceeding </a:t>
            </a:r>
            <a:r>
              <a:rPr lang="en-CA" sz="1150" dirty="0" smtClean="0"/>
              <a:t>with vendor selection. </a:t>
            </a:r>
          </a:p>
          <a:p>
            <a:pPr marL="228600" indent="-228600">
              <a:spcBef>
                <a:spcPts val="600"/>
              </a:spcBef>
              <a:spcAft>
                <a:spcPts val="600"/>
              </a:spcAft>
              <a:buSzPct val="100000"/>
              <a:buFont typeface="+mj-lt"/>
              <a:buAutoNum type="arabicPeriod"/>
            </a:pPr>
            <a:r>
              <a:rPr lang="en-CA" sz="1150" b="1" dirty="0" smtClean="0"/>
              <a:t>Differentiate business needs from wants. </a:t>
            </a:r>
            <a:r>
              <a:rPr lang="en-CA" sz="1150" dirty="0" smtClean="0"/>
              <a:t>Comparing </a:t>
            </a:r>
            <a:r>
              <a:rPr lang="en-CA" sz="1150" dirty="0"/>
              <a:t>proposals against each other leads to confusion. </a:t>
            </a:r>
            <a:r>
              <a:rPr lang="en-CA" sz="1150" dirty="0" smtClean="0"/>
              <a:t>Know </a:t>
            </a:r>
            <a:r>
              <a:rPr lang="en-CA" sz="1150" dirty="0"/>
              <a:t>your true minimum mandatory requirements </a:t>
            </a:r>
            <a:r>
              <a:rPr lang="en-CA" sz="1150" dirty="0" smtClean="0"/>
              <a:t>vs. </a:t>
            </a:r>
            <a:r>
              <a:rPr lang="en-CA" sz="1150" dirty="0"/>
              <a:t>nice-to-have features, and compare proposals against your RFP instead of each other</a:t>
            </a:r>
            <a:r>
              <a:rPr lang="en-CA" sz="1150" dirty="0" smtClean="0"/>
              <a:t>.</a:t>
            </a:r>
          </a:p>
          <a:p>
            <a:pPr marL="228600" indent="-228600">
              <a:spcBef>
                <a:spcPts val="600"/>
              </a:spcBef>
              <a:spcAft>
                <a:spcPts val="600"/>
              </a:spcAft>
              <a:buSzPct val="100000"/>
              <a:buFont typeface="+mj-lt"/>
              <a:buAutoNum type="arabicPeriod"/>
            </a:pPr>
            <a:r>
              <a:rPr lang="en-CA" sz="1150" b="1" dirty="0" smtClean="0"/>
              <a:t>Price is not cost. </a:t>
            </a:r>
            <a:r>
              <a:rPr lang="en-CA" sz="1150" dirty="0" smtClean="0"/>
              <a:t>Calculate TCO when considering internal and external cost.</a:t>
            </a:r>
          </a:p>
          <a:p>
            <a:pPr marL="228600" indent="-228600">
              <a:spcBef>
                <a:spcPts val="600"/>
              </a:spcBef>
              <a:spcAft>
                <a:spcPts val="600"/>
              </a:spcAft>
              <a:buSzPct val="100000"/>
              <a:buFont typeface="+mj-lt"/>
              <a:buAutoNum type="arabicPeriod"/>
            </a:pPr>
            <a:r>
              <a:rPr lang="en-CA" sz="1150" b="1" dirty="0" smtClean="0"/>
              <a:t>Keep two vendors in the running through the entire selection process. </a:t>
            </a:r>
            <a:r>
              <a:rPr lang="en-CA" sz="1150" dirty="0" smtClean="0"/>
              <a:t>If you don’t commit to a serious evaluation of two candidates, you are severely limiting your negotiation leverage. </a:t>
            </a:r>
          </a:p>
        </p:txBody>
      </p:sp>
    </p:spTree>
    <p:extLst>
      <p:ext uri="{BB962C8B-B14F-4D97-AF65-F5344CB8AC3E}">
        <p14:creationId xmlns:p14="http://schemas.microsoft.com/office/powerpoint/2010/main" val="1465063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Diagnose a poor selection process</a:t>
            </a:r>
            <a:endParaRPr lang="en-CA" dirty="0"/>
          </a:p>
        </p:txBody>
      </p:sp>
      <p:cxnSp>
        <p:nvCxnSpPr>
          <p:cNvPr id="17" name="Straight Connector 16"/>
          <p:cNvCxnSpPr/>
          <p:nvPr/>
        </p:nvCxnSpPr>
        <p:spPr>
          <a:xfrm>
            <a:off x="4676687" y="2603040"/>
            <a:ext cx="0" cy="2988332"/>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661853" y="1265864"/>
            <a:ext cx="7820295" cy="523220"/>
          </a:xfrm>
          <a:prstGeom prst="rect">
            <a:avLst/>
          </a:prstGeom>
        </p:spPr>
        <p:txBody>
          <a:bodyPr wrap="square">
            <a:spAutoFit/>
          </a:bodyPr>
          <a:lstStyle/>
          <a:p>
            <a:pPr lvl="0" algn="ctr" eaLnBrk="0" hangingPunct="0">
              <a:spcBef>
                <a:spcPts val="500"/>
              </a:spcBef>
              <a:buClr>
                <a:srgbClr val="333333"/>
              </a:buClr>
              <a:buSzPct val="120000"/>
            </a:pPr>
            <a:r>
              <a:rPr lang="en-CA" sz="1400" b="1" dirty="0">
                <a:solidFill>
                  <a:schemeClr val="accent3"/>
                </a:solidFill>
              </a:rPr>
              <a:t>Buying IT is a difficult </a:t>
            </a:r>
            <a:r>
              <a:rPr lang="en-CA" sz="1400" b="1" dirty="0" smtClean="0">
                <a:solidFill>
                  <a:schemeClr val="accent3"/>
                </a:solidFill>
              </a:rPr>
              <a:t>task, but it’s even </a:t>
            </a:r>
            <a:r>
              <a:rPr lang="en-CA" sz="1400" b="1" dirty="0">
                <a:solidFill>
                  <a:schemeClr val="accent3"/>
                </a:solidFill>
              </a:rPr>
              <a:t>more difficult to tell if it is </a:t>
            </a:r>
            <a:r>
              <a:rPr lang="en-CA" sz="1400" b="1" dirty="0" smtClean="0">
                <a:solidFill>
                  <a:schemeClr val="accent3"/>
                </a:solidFill>
              </a:rPr>
              <a:t>done </a:t>
            </a:r>
            <a:r>
              <a:rPr lang="en-CA" sz="1400" b="1" dirty="0">
                <a:solidFill>
                  <a:schemeClr val="accent3"/>
                </a:solidFill>
              </a:rPr>
              <a:t>well. </a:t>
            </a:r>
            <a:r>
              <a:rPr lang="en-CA" sz="1400" b="1" dirty="0" smtClean="0">
                <a:solidFill>
                  <a:schemeClr val="accent3"/>
                </a:solidFill>
              </a:rPr>
              <a:t>Once a purchase has been made, how can you tell you made </a:t>
            </a:r>
            <a:r>
              <a:rPr lang="en-CA" sz="1400" b="1" dirty="0">
                <a:solidFill>
                  <a:schemeClr val="accent3"/>
                </a:solidFill>
              </a:rPr>
              <a:t>the right choice?</a:t>
            </a:r>
          </a:p>
        </p:txBody>
      </p:sp>
      <p:sp>
        <p:nvSpPr>
          <p:cNvPr id="7" name="Rectangle 6"/>
          <p:cNvSpPr/>
          <p:nvPr/>
        </p:nvSpPr>
        <p:spPr>
          <a:xfrm>
            <a:off x="725289" y="2385171"/>
            <a:ext cx="3595036" cy="4002634"/>
          </a:xfrm>
          <a:prstGeom prst="rect">
            <a:avLst/>
          </a:prstGeom>
        </p:spPr>
        <p:txBody>
          <a:bodyPr wrap="square">
            <a:spAutoFit/>
          </a:bodyPr>
          <a:lstStyle/>
          <a:p>
            <a:pPr marL="171450" lvl="0" indent="-171450" fontAlgn="base">
              <a:spcBef>
                <a:spcPct val="20000"/>
              </a:spcBef>
              <a:spcAft>
                <a:spcPts val="700"/>
              </a:spcAft>
              <a:buSzPct val="100000"/>
              <a:buFont typeface="Arial" panose="020B0604020202020204" pitchFamily="34" charset="0"/>
              <a:buChar char="•"/>
              <a:defRPr/>
            </a:pPr>
            <a:r>
              <a:rPr lang="en-CA" sz="1200" dirty="0" smtClean="0"/>
              <a:t>Employees </a:t>
            </a:r>
            <a:r>
              <a:rPr lang="en-CA" sz="1200" dirty="0"/>
              <a:t>spend time finding workarounds to tasks that the system cannot do</a:t>
            </a:r>
          </a:p>
          <a:p>
            <a:pPr marL="171450" lvl="0" indent="-171450" fontAlgn="base">
              <a:spcBef>
                <a:spcPct val="20000"/>
              </a:spcBef>
              <a:spcAft>
                <a:spcPts val="700"/>
              </a:spcAft>
              <a:buSzPct val="100000"/>
              <a:buFont typeface="Arial" panose="020B0604020202020204" pitchFamily="34" charset="0"/>
              <a:buChar char="•"/>
              <a:defRPr/>
            </a:pPr>
            <a:r>
              <a:rPr lang="en-CA" sz="1200" dirty="0"/>
              <a:t>The system is always being “fixed”</a:t>
            </a:r>
          </a:p>
          <a:p>
            <a:pPr marL="171450" lvl="0" indent="-171450" fontAlgn="base">
              <a:spcBef>
                <a:spcPct val="20000"/>
              </a:spcBef>
              <a:spcAft>
                <a:spcPts val="700"/>
              </a:spcAft>
              <a:buSzPct val="100000"/>
              <a:buFont typeface="Arial" panose="020B0604020202020204" pitchFamily="34" charset="0"/>
              <a:buChar char="•"/>
              <a:defRPr/>
            </a:pPr>
            <a:r>
              <a:rPr lang="en-CA" sz="1200" dirty="0"/>
              <a:t>Budgets are overrun</a:t>
            </a:r>
          </a:p>
          <a:p>
            <a:pPr marL="171450" lvl="0" indent="-171450" fontAlgn="base">
              <a:spcBef>
                <a:spcPct val="20000"/>
              </a:spcBef>
              <a:spcAft>
                <a:spcPts val="700"/>
              </a:spcAft>
              <a:buSzPct val="100000"/>
              <a:buFont typeface="Arial" panose="020B0604020202020204" pitchFamily="34" charset="0"/>
              <a:buChar char="•"/>
              <a:defRPr/>
            </a:pPr>
            <a:r>
              <a:rPr lang="en-CA" sz="1200" dirty="0"/>
              <a:t>The system </a:t>
            </a:r>
            <a:r>
              <a:rPr lang="en-CA" sz="1200" dirty="0" smtClean="0"/>
              <a:t>takes </a:t>
            </a:r>
            <a:r>
              <a:rPr lang="en-CA" sz="1200" dirty="0"/>
              <a:t>so long to buy that the competitive opportunity is lost</a:t>
            </a:r>
          </a:p>
          <a:p>
            <a:pPr marL="171450" lvl="0" indent="-171450" fontAlgn="base">
              <a:spcBef>
                <a:spcPct val="20000"/>
              </a:spcBef>
              <a:spcAft>
                <a:spcPts val="700"/>
              </a:spcAft>
              <a:buSzPct val="100000"/>
              <a:buFont typeface="Arial" panose="020B0604020202020204" pitchFamily="34" charset="0"/>
              <a:buChar char="•"/>
              <a:defRPr/>
            </a:pPr>
            <a:r>
              <a:rPr lang="en-CA" sz="1200" dirty="0"/>
              <a:t>People tell you that things are missing that you never knew were </a:t>
            </a:r>
            <a:r>
              <a:rPr lang="en-CA" sz="1200" dirty="0" smtClean="0"/>
              <a:t>wanted</a:t>
            </a:r>
            <a:endParaRPr lang="en-CA" sz="1200" dirty="0"/>
          </a:p>
          <a:p>
            <a:pPr marL="171450" lvl="0" indent="-171450">
              <a:spcAft>
                <a:spcPts val="700"/>
              </a:spcAft>
              <a:buSzPct val="100000"/>
              <a:buFont typeface="Arial" panose="020B0604020202020204" pitchFamily="34" charset="0"/>
              <a:buChar char="•"/>
              <a:defRPr/>
            </a:pPr>
            <a:r>
              <a:rPr lang="en-CA" sz="1200" dirty="0"/>
              <a:t>There are complaints that the system doesn’t </a:t>
            </a:r>
            <a:r>
              <a:rPr lang="en-CA" sz="1200" dirty="0" smtClean="0"/>
              <a:t>work</a:t>
            </a:r>
            <a:endParaRPr lang="en-CA" sz="1200" dirty="0"/>
          </a:p>
          <a:p>
            <a:pPr marL="171450" lvl="0" indent="-171450">
              <a:spcAft>
                <a:spcPts val="700"/>
              </a:spcAft>
              <a:buSzPct val="100000"/>
              <a:buFont typeface="Arial" panose="020B0604020202020204" pitchFamily="34" charset="0"/>
              <a:buChar char="•"/>
              <a:defRPr/>
            </a:pPr>
            <a:r>
              <a:rPr lang="en-CA" sz="1200" dirty="0"/>
              <a:t>The vendor keeps asking for more </a:t>
            </a:r>
            <a:r>
              <a:rPr lang="en-CA" sz="1200" dirty="0" smtClean="0"/>
              <a:t>money</a:t>
            </a:r>
            <a:endParaRPr lang="en-CA" sz="1200" dirty="0"/>
          </a:p>
          <a:p>
            <a:pPr marL="171450" lvl="0" indent="-171450">
              <a:spcAft>
                <a:spcPts val="700"/>
              </a:spcAft>
              <a:buSzPct val="100000"/>
              <a:buFont typeface="Arial" panose="020B0604020202020204" pitchFamily="34" charset="0"/>
              <a:buChar char="•"/>
              <a:defRPr/>
            </a:pPr>
            <a:r>
              <a:rPr lang="en-CA" sz="1200" dirty="0" smtClean="0"/>
              <a:t>People </a:t>
            </a:r>
            <a:r>
              <a:rPr lang="en-CA" sz="1200" dirty="0"/>
              <a:t>challenge how the decision </a:t>
            </a:r>
            <a:r>
              <a:rPr lang="en-CA" sz="1200" dirty="0" smtClean="0"/>
              <a:t>was made to </a:t>
            </a:r>
            <a:r>
              <a:rPr lang="en-CA" sz="1200" dirty="0"/>
              <a:t>buy this </a:t>
            </a:r>
            <a:r>
              <a:rPr lang="en-CA" sz="1200" dirty="0" smtClean="0"/>
              <a:t>solution</a:t>
            </a:r>
            <a:endParaRPr lang="en-CA" sz="1200" dirty="0"/>
          </a:p>
          <a:p>
            <a:pPr marL="171450" lvl="0" indent="-171450">
              <a:spcAft>
                <a:spcPts val="700"/>
              </a:spcAft>
              <a:buSzPct val="100000"/>
              <a:buFont typeface="Arial" panose="020B0604020202020204" pitchFamily="34" charset="0"/>
              <a:buChar char="•"/>
              <a:defRPr/>
            </a:pPr>
            <a:r>
              <a:rPr lang="en-CA" sz="1200" dirty="0"/>
              <a:t>It seemed to take forever to come to a buying </a:t>
            </a:r>
            <a:r>
              <a:rPr lang="en-CA" sz="1200" dirty="0" smtClean="0"/>
              <a:t>decision</a:t>
            </a:r>
            <a:endParaRPr lang="en-CA" sz="1200" dirty="0"/>
          </a:p>
          <a:p>
            <a:pPr marL="171450" lvl="0" indent="-171450">
              <a:spcAft>
                <a:spcPts val="700"/>
              </a:spcAft>
              <a:buSzPct val="100000"/>
              <a:buFont typeface="Arial" panose="020B0604020202020204" pitchFamily="34" charset="0"/>
              <a:buChar char="•"/>
              <a:defRPr/>
            </a:pPr>
            <a:r>
              <a:rPr lang="en-CA" sz="1200" dirty="0"/>
              <a:t>The cost was much higher than </a:t>
            </a:r>
            <a:r>
              <a:rPr lang="en-CA" sz="1200" dirty="0" smtClean="0"/>
              <a:t>expected</a:t>
            </a:r>
            <a:endParaRPr lang="en-CA" sz="1200" dirty="0"/>
          </a:p>
        </p:txBody>
      </p:sp>
      <p:sp>
        <p:nvSpPr>
          <p:cNvPr id="8" name="Rectangle 7"/>
          <p:cNvSpPr/>
          <p:nvPr/>
        </p:nvSpPr>
        <p:spPr>
          <a:xfrm>
            <a:off x="725289" y="2003474"/>
            <a:ext cx="3599540" cy="307777"/>
          </a:xfrm>
          <a:prstGeom prst="rect">
            <a:avLst/>
          </a:prstGeom>
          <a:solidFill>
            <a:schemeClr val="accent2"/>
          </a:solidFill>
        </p:spPr>
        <p:txBody>
          <a:bodyPr wrap="square">
            <a:spAutoFit/>
          </a:bodyPr>
          <a:lstStyle/>
          <a:p>
            <a:pPr lvl="0" fontAlgn="base">
              <a:spcBef>
                <a:spcPct val="20000"/>
              </a:spcBef>
              <a:spcAft>
                <a:spcPct val="0"/>
              </a:spcAft>
              <a:buClr>
                <a:srgbClr val="333333"/>
              </a:buClr>
              <a:buSzPct val="120000"/>
              <a:defRPr/>
            </a:pPr>
            <a:r>
              <a:rPr lang="en-CA" sz="1400" b="1" dirty="0" smtClean="0">
                <a:solidFill>
                  <a:schemeClr val="bg1"/>
                </a:solidFill>
              </a:rPr>
              <a:t>Symptoms of a poor selection: </a:t>
            </a:r>
            <a:endParaRPr lang="en-CA" sz="1400" b="1" dirty="0">
              <a:solidFill>
                <a:schemeClr val="bg1"/>
              </a:solidFill>
            </a:endParaRPr>
          </a:p>
        </p:txBody>
      </p:sp>
      <p:sp>
        <p:nvSpPr>
          <p:cNvPr id="9" name="Rectangle 8"/>
          <p:cNvSpPr/>
          <p:nvPr/>
        </p:nvSpPr>
        <p:spPr>
          <a:xfrm>
            <a:off x="4724842" y="2385171"/>
            <a:ext cx="3192996" cy="2382704"/>
          </a:xfrm>
          <a:prstGeom prst="rect">
            <a:avLst/>
          </a:prstGeom>
        </p:spPr>
        <p:txBody>
          <a:bodyPr wrap="square">
            <a:spAutoFit/>
          </a:bodyPr>
          <a:lstStyle/>
          <a:p>
            <a:pPr marL="171450" lvl="0" indent="-171450">
              <a:spcAft>
                <a:spcPts val="700"/>
              </a:spcAft>
              <a:buClrTx/>
              <a:buFont typeface="Arial" panose="020B0604020202020204" pitchFamily="34" charset="0"/>
              <a:buChar char="•"/>
            </a:pPr>
            <a:r>
              <a:rPr lang="en-CA" sz="1200" dirty="0">
                <a:solidFill>
                  <a:schemeClr val="tx2"/>
                </a:solidFill>
              </a:rPr>
              <a:t>Happy, productive users</a:t>
            </a:r>
          </a:p>
          <a:p>
            <a:pPr marL="171450" lvl="0" indent="-171450">
              <a:spcAft>
                <a:spcPts val="700"/>
              </a:spcAft>
              <a:buClrTx/>
              <a:buFont typeface="Arial" panose="020B0604020202020204" pitchFamily="34" charset="0"/>
              <a:buChar char="•"/>
            </a:pPr>
            <a:r>
              <a:rPr lang="en-CA" sz="1200" dirty="0">
                <a:solidFill>
                  <a:schemeClr val="tx2"/>
                </a:solidFill>
              </a:rPr>
              <a:t>Appropriate system functionality</a:t>
            </a:r>
          </a:p>
          <a:p>
            <a:pPr marL="171450" lvl="0" indent="-171450">
              <a:spcAft>
                <a:spcPts val="700"/>
              </a:spcAft>
              <a:buClrTx/>
              <a:buFont typeface="Arial" panose="020B0604020202020204" pitchFamily="34" charset="0"/>
              <a:buChar char="•"/>
            </a:pPr>
            <a:r>
              <a:rPr lang="en-CA" sz="1200" dirty="0">
                <a:solidFill>
                  <a:schemeClr val="tx2"/>
                </a:solidFill>
              </a:rPr>
              <a:t>Fair, transparent, and predictable pricing</a:t>
            </a:r>
          </a:p>
          <a:p>
            <a:pPr marL="171450" lvl="0" indent="-171450">
              <a:spcAft>
                <a:spcPts val="700"/>
              </a:spcAft>
              <a:buClrTx/>
              <a:buFont typeface="Arial" panose="020B0604020202020204" pitchFamily="34" charset="0"/>
              <a:buChar char="•"/>
            </a:pPr>
            <a:r>
              <a:rPr lang="en-CA" sz="1200" dirty="0">
                <a:solidFill>
                  <a:schemeClr val="tx2"/>
                </a:solidFill>
              </a:rPr>
              <a:t>Minimal wastage</a:t>
            </a:r>
          </a:p>
          <a:p>
            <a:pPr marL="171450" lvl="0" indent="-171450">
              <a:spcAft>
                <a:spcPts val="700"/>
              </a:spcAft>
              <a:buClrTx/>
              <a:buFont typeface="Arial" panose="020B0604020202020204" pitchFamily="34" charset="0"/>
              <a:buChar char="•"/>
            </a:pPr>
            <a:r>
              <a:rPr lang="en-CA" sz="1200" dirty="0">
                <a:solidFill>
                  <a:schemeClr val="tx2"/>
                </a:solidFill>
              </a:rPr>
              <a:t>Eliminated surprises</a:t>
            </a:r>
          </a:p>
          <a:p>
            <a:pPr marL="171450" lvl="0" indent="-171450">
              <a:spcAft>
                <a:spcPts val="700"/>
              </a:spcAft>
              <a:buClrTx/>
              <a:buFont typeface="Arial" panose="020B0604020202020204" pitchFamily="34" charset="0"/>
              <a:buChar char="•"/>
            </a:pPr>
            <a:r>
              <a:rPr lang="en-CA" sz="1200" dirty="0">
                <a:solidFill>
                  <a:schemeClr val="tx2"/>
                </a:solidFill>
              </a:rPr>
              <a:t>Enhanced procurement process transparency and auditability</a:t>
            </a:r>
          </a:p>
          <a:p>
            <a:pPr marL="171450" lvl="0" indent="-171450">
              <a:spcAft>
                <a:spcPts val="700"/>
              </a:spcAft>
              <a:buClrTx/>
              <a:buFont typeface="Arial" panose="020B0604020202020204" pitchFamily="34" charset="0"/>
              <a:buChar char="•"/>
            </a:pPr>
            <a:r>
              <a:rPr lang="en-CA" sz="1200" dirty="0">
                <a:solidFill>
                  <a:schemeClr val="tx2"/>
                </a:solidFill>
              </a:rPr>
              <a:t>Cost reduction</a:t>
            </a:r>
          </a:p>
          <a:p>
            <a:pPr marL="171450" lvl="0" indent="-171450">
              <a:spcAft>
                <a:spcPts val="700"/>
              </a:spcAft>
              <a:buClrTx/>
              <a:buFont typeface="Arial" panose="020B0604020202020204" pitchFamily="34" charset="0"/>
              <a:buChar char="•"/>
            </a:pPr>
            <a:r>
              <a:rPr lang="en-CA" sz="1200" dirty="0">
                <a:solidFill>
                  <a:schemeClr val="tx2"/>
                </a:solidFill>
              </a:rPr>
              <a:t>Faster procurements</a:t>
            </a:r>
          </a:p>
        </p:txBody>
      </p:sp>
      <p:sp>
        <p:nvSpPr>
          <p:cNvPr id="11" name="Rectangle 10"/>
          <p:cNvSpPr/>
          <p:nvPr/>
        </p:nvSpPr>
        <p:spPr>
          <a:xfrm>
            <a:off x="4724842" y="2003474"/>
            <a:ext cx="3752541" cy="307777"/>
          </a:xfrm>
          <a:prstGeom prst="rect">
            <a:avLst/>
          </a:prstGeom>
          <a:solidFill>
            <a:schemeClr val="accent1"/>
          </a:solidFill>
        </p:spPr>
        <p:txBody>
          <a:bodyPr wrap="square">
            <a:spAutoFit/>
          </a:bodyPr>
          <a:lstStyle/>
          <a:p>
            <a:pPr lvl="0">
              <a:defRPr/>
            </a:pPr>
            <a:r>
              <a:rPr lang="en-CA" sz="1400" b="1" dirty="0" smtClean="0">
                <a:solidFill>
                  <a:schemeClr val="bg1"/>
                </a:solidFill>
              </a:rPr>
              <a:t>Results of a good selection:</a:t>
            </a:r>
            <a:endParaRPr lang="en-CA" sz="1400" b="1" dirty="0">
              <a:solidFill>
                <a:schemeClr val="bg1"/>
              </a:solidFill>
            </a:endParaRPr>
          </a:p>
        </p:txBody>
      </p:sp>
      <p:cxnSp>
        <p:nvCxnSpPr>
          <p:cNvPr id="13" name="Straight Connector 12"/>
          <p:cNvCxnSpPr/>
          <p:nvPr/>
        </p:nvCxnSpPr>
        <p:spPr>
          <a:xfrm flipH="1">
            <a:off x="4500901" y="2087654"/>
            <a:ext cx="47869" cy="430015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624838" y="4937661"/>
            <a:ext cx="3952548" cy="738664"/>
          </a:xfrm>
          <a:prstGeom prst="rect">
            <a:avLst/>
          </a:prstGeom>
        </p:spPr>
        <p:txBody>
          <a:bodyPr wrap="square">
            <a:spAutoFit/>
          </a:bodyPr>
          <a:lstStyle/>
          <a:p>
            <a:pPr lvl="0" algn="ctr" eaLnBrk="0" hangingPunct="0">
              <a:spcBef>
                <a:spcPts val="500"/>
              </a:spcBef>
              <a:buClr>
                <a:srgbClr val="333333"/>
              </a:buClr>
              <a:buSzPct val="120000"/>
            </a:pPr>
            <a:r>
              <a:rPr lang="en-CA" sz="1400" b="1" dirty="0" smtClean="0">
                <a:solidFill>
                  <a:schemeClr val="accent3"/>
                </a:solidFill>
              </a:rPr>
              <a:t>Following Info-Tech’s methodology will result in a transparent and robust process, which leads to a good selection. </a:t>
            </a:r>
            <a:endParaRPr lang="en-CA" sz="1400" b="1" dirty="0">
              <a:solidFill>
                <a:schemeClr val="accent3"/>
              </a:solidFill>
            </a:endParaRPr>
          </a:p>
        </p:txBody>
      </p:sp>
    </p:spTree>
    <p:extLst>
      <p:ext uri="{BB962C8B-B14F-4D97-AF65-F5344CB8AC3E}">
        <p14:creationId xmlns:p14="http://schemas.microsoft.com/office/powerpoint/2010/main" val="4210311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1" y="4393953"/>
            <a:ext cx="4519460" cy="215479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p:nvSpPr>
        <p:spPr>
          <a:xfrm>
            <a:off x="4519461" y="1133474"/>
            <a:ext cx="4624540" cy="5401731"/>
          </a:xfrm>
          <a:prstGeom prst="rect">
            <a:avLst/>
          </a:prstGeom>
          <a:solidFill>
            <a:schemeClr val="accent6">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itle 6"/>
          <p:cNvSpPr>
            <a:spLocks noGrp="1"/>
          </p:cNvSpPr>
          <p:nvPr>
            <p:ph type="title"/>
          </p:nvPr>
        </p:nvSpPr>
        <p:spPr>
          <a:xfrm>
            <a:off x="209398" y="242045"/>
            <a:ext cx="8620125" cy="877887"/>
          </a:xfrm>
        </p:spPr>
        <p:txBody>
          <a:bodyPr/>
          <a:lstStyle/>
          <a:p>
            <a:r>
              <a:rPr lang="en-CA" dirty="0" smtClean="0"/>
              <a:t>IT vendor selection is heavily influenced by the entire organization</a:t>
            </a:r>
            <a:endParaRPr lang="en-CA" dirty="0"/>
          </a:p>
        </p:txBody>
      </p:sp>
      <p:sp>
        <p:nvSpPr>
          <p:cNvPr id="3" name="Rectangle 2"/>
          <p:cNvSpPr/>
          <p:nvPr/>
        </p:nvSpPr>
        <p:spPr>
          <a:xfrm>
            <a:off x="5165098" y="1437858"/>
            <a:ext cx="3324827" cy="523220"/>
          </a:xfrm>
          <a:prstGeom prst="rect">
            <a:avLst/>
          </a:prstGeom>
        </p:spPr>
        <p:txBody>
          <a:bodyPr wrap="square">
            <a:spAutoFit/>
          </a:bodyPr>
          <a:lstStyle/>
          <a:p>
            <a:pPr algn="ctr"/>
            <a:r>
              <a:rPr lang="en-CA" sz="1400" b="1" dirty="0" smtClean="0">
                <a:solidFill>
                  <a:schemeClr val="tx2"/>
                </a:solidFill>
              </a:rPr>
              <a:t>Business-led </a:t>
            </a:r>
            <a:r>
              <a:rPr lang="en-CA" sz="1400" b="1" dirty="0">
                <a:solidFill>
                  <a:schemeClr val="tx2"/>
                </a:solidFill>
              </a:rPr>
              <a:t>IT spending </a:t>
            </a:r>
            <a:r>
              <a:rPr lang="en-CA" sz="1400" b="1" dirty="0" smtClean="0">
                <a:solidFill>
                  <a:schemeClr val="tx2"/>
                </a:solidFill>
              </a:rPr>
              <a:t>is reshaping </a:t>
            </a:r>
            <a:r>
              <a:rPr lang="en-CA" sz="1400" b="1" dirty="0">
                <a:solidFill>
                  <a:schemeClr val="tx2"/>
                </a:solidFill>
              </a:rPr>
              <a:t>the IT </a:t>
            </a:r>
            <a:r>
              <a:rPr lang="en-CA" sz="1400" b="1" dirty="0" smtClean="0">
                <a:solidFill>
                  <a:schemeClr val="tx2"/>
                </a:solidFill>
              </a:rPr>
              <a:t>budget. </a:t>
            </a:r>
            <a:endParaRPr lang="en-CA" sz="1400" b="1" i="0" dirty="0">
              <a:solidFill>
                <a:schemeClr val="tx2"/>
              </a:solidFill>
              <a:effectLst/>
              <a:latin typeface="Calibri" panose="020F0502020204030204" pitchFamily="34" charset="0"/>
            </a:endParaRPr>
          </a:p>
        </p:txBody>
      </p:sp>
      <p:sp>
        <p:nvSpPr>
          <p:cNvPr id="4" name="Rectangle 3"/>
          <p:cNvSpPr/>
          <p:nvPr/>
        </p:nvSpPr>
        <p:spPr>
          <a:xfrm>
            <a:off x="5165098" y="2547480"/>
            <a:ext cx="3411523" cy="3190617"/>
          </a:xfrm>
          <a:prstGeom prst="rect">
            <a:avLst/>
          </a:prstGeom>
        </p:spPr>
        <p:txBody>
          <a:bodyPr wrap="square">
            <a:spAutoFit/>
          </a:bodyPr>
          <a:lstStyle/>
          <a:p>
            <a:pPr>
              <a:spcAft>
                <a:spcPts val="1000"/>
              </a:spcAft>
            </a:pPr>
            <a:r>
              <a:rPr lang="en-CA" sz="1200" dirty="0" smtClean="0">
                <a:solidFill>
                  <a:schemeClr val="bg1">
                    <a:lumMod val="50000"/>
                  </a:schemeClr>
                </a:solidFill>
                <a:latin typeface="NeueHaasGroteskText W01"/>
              </a:rPr>
              <a:t>For example: while the </a:t>
            </a:r>
            <a:r>
              <a:rPr lang="en-CA" sz="1200" dirty="0">
                <a:solidFill>
                  <a:schemeClr val="bg1">
                    <a:lumMod val="50000"/>
                  </a:schemeClr>
                </a:solidFill>
                <a:latin typeface="NeueHaasGroteskText W01"/>
              </a:rPr>
              <a:t>more technical aspects of cloud, such as deployment and integration, remain more the domain of </a:t>
            </a:r>
            <a:r>
              <a:rPr lang="en-CA" sz="1200" dirty="0" smtClean="0">
                <a:solidFill>
                  <a:schemeClr val="bg1">
                    <a:lumMod val="50000"/>
                  </a:schemeClr>
                </a:solidFill>
                <a:latin typeface="NeueHaasGroteskText W01"/>
              </a:rPr>
              <a:t>IT, cloud </a:t>
            </a:r>
            <a:r>
              <a:rPr lang="en-CA" sz="1200" dirty="0">
                <a:solidFill>
                  <a:schemeClr val="bg1">
                    <a:lumMod val="50000"/>
                  </a:schemeClr>
                </a:solidFill>
                <a:latin typeface="NeueHaasGroteskText W01"/>
              </a:rPr>
              <a:t>management is now a </a:t>
            </a:r>
            <a:r>
              <a:rPr lang="en-CA" sz="1200" dirty="0" smtClean="0">
                <a:solidFill>
                  <a:schemeClr val="bg1">
                    <a:lumMod val="50000"/>
                  </a:schemeClr>
                </a:solidFill>
                <a:latin typeface="NeueHaasGroteskText W01"/>
              </a:rPr>
              <a:t>blended responsibility between </a:t>
            </a:r>
            <a:r>
              <a:rPr lang="en-CA" sz="1200" dirty="0">
                <a:solidFill>
                  <a:schemeClr val="bg1">
                    <a:lumMod val="50000"/>
                  </a:schemeClr>
                </a:solidFill>
                <a:latin typeface="NeueHaasGroteskText W01"/>
              </a:rPr>
              <a:t>IT and the </a:t>
            </a:r>
            <a:r>
              <a:rPr lang="en-CA" sz="1200" dirty="0" smtClean="0">
                <a:solidFill>
                  <a:schemeClr val="bg1">
                    <a:lumMod val="50000"/>
                  </a:schemeClr>
                </a:solidFill>
                <a:latin typeface="NeueHaasGroteskText W01"/>
              </a:rPr>
              <a:t>business:</a:t>
            </a:r>
          </a:p>
          <a:p>
            <a:pPr marL="285750" indent="-285750">
              <a:spcAft>
                <a:spcPts val="1000"/>
              </a:spcAft>
              <a:buFont typeface="Arial" panose="020B0604020202020204" pitchFamily="34" charset="0"/>
              <a:buChar char="•"/>
            </a:pPr>
            <a:r>
              <a:rPr lang="en-CA" sz="1200" dirty="0" smtClean="0">
                <a:solidFill>
                  <a:schemeClr val="bg1">
                    <a:lumMod val="50000"/>
                  </a:schemeClr>
                </a:solidFill>
                <a:latin typeface="NeueHaasGroteskText W01"/>
              </a:rPr>
              <a:t>26</a:t>
            </a:r>
            <a:r>
              <a:rPr lang="en-CA" sz="1200" dirty="0">
                <a:solidFill>
                  <a:schemeClr val="bg1">
                    <a:lumMod val="50000"/>
                  </a:schemeClr>
                </a:solidFill>
                <a:latin typeface="NeueHaasGroteskText W01"/>
              </a:rPr>
              <a:t>% of respondents said that IT and the business were equally responsible for cloud deployment</a:t>
            </a:r>
            <a:r>
              <a:rPr lang="en-CA" sz="1200" dirty="0" smtClean="0">
                <a:solidFill>
                  <a:schemeClr val="bg1">
                    <a:lumMod val="50000"/>
                  </a:schemeClr>
                </a:solidFill>
                <a:latin typeface="NeueHaasGroteskText W01"/>
              </a:rPr>
              <a:t>.</a:t>
            </a:r>
            <a:endParaRPr lang="en-CA" sz="1200" dirty="0">
              <a:solidFill>
                <a:schemeClr val="bg1">
                  <a:lumMod val="50000"/>
                </a:schemeClr>
              </a:solidFill>
              <a:latin typeface="NeueHaasGroteskText W01"/>
            </a:endParaRPr>
          </a:p>
          <a:p>
            <a:pPr marL="285750" indent="-285750">
              <a:spcAft>
                <a:spcPts val="1000"/>
              </a:spcAft>
              <a:buFont typeface="Arial" panose="020B0604020202020204" pitchFamily="34" charset="0"/>
              <a:buChar char="•"/>
            </a:pPr>
            <a:r>
              <a:rPr lang="en-CA" sz="1200" dirty="0">
                <a:solidFill>
                  <a:schemeClr val="bg1">
                    <a:lumMod val="50000"/>
                  </a:schemeClr>
                </a:solidFill>
                <a:latin typeface="NeueHaasGroteskText W01"/>
              </a:rPr>
              <a:t>27% said IT and the business were equally responsible for integration.</a:t>
            </a:r>
          </a:p>
          <a:p>
            <a:pPr marL="285750" indent="-285750">
              <a:spcAft>
                <a:spcPts val="1000"/>
              </a:spcAft>
              <a:buFont typeface="Arial" panose="020B0604020202020204" pitchFamily="34" charset="0"/>
              <a:buChar char="•"/>
            </a:pPr>
            <a:r>
              <a:rPr lang="en-CA" sz="1200" b="1" dirty="0">
                <a:solidFill>
                  <a:schemeClr val="bg1">
                    <a:lumMod val="50000"/>
                  </a:schemeClr>
                </a:solidFill>
                <a:latin typeface="NeueHaasGroteskText W01"/>
              </a:rPr>
              <a:t>46% </a:t>
            </a:r>
            <a:r>
              <a:rPr lang="en-CA" sz="1200" dirty="0">
                <a:solidFill>
                  <a:schemeClr val="bg1">
                    <a:lumMod val="50000"/>
                  </a:schemeClr>
                </a:solidFill>
                <a:latin typeface="NeueHaasGroteskText W01"/>
              </a:rPr>
              <a:t>said IT and the business were equally responsible for vendor selection.</a:t>
            </a:r>
          </a:p>
          <a:p>
            <a:pPr marL="285750" indent="-285750">
              <a:spcAft>
                <a:spcPts val="1000"/>
              </a:spcAft>
              <a:buFont typeface="Arial" panose="020B0604020202020204" pitchFamily="34" charset="0"/>
              <a:buChar char="•"/>
            </a:pPr>
            <a:r>
              <a:rPr lang="en-CA" sz="1200" dirty="0">
                <a:solidFill>
                  <a:schemeClr val="bg1">
                    <a:lumMod val="50000"/>
                  </a:schemeClr>
                </a:solidFill>
                <a:latin typeface="NeueHaasGroteskText W01"/>
              </a:rPr>
              <a:t>47% said IT and the business were equally responsible for cloud </a:t>
            </a:r>
            <a:r>
              <a:rPr lang="en-CA" sz="1200" dirty="0" smtClean="0">
                <a:solidFill>
                  <a:schemeClr val="bg1">
                    <a:lumMod val="50000"/>
                  </a:schemeClr>
                </a:solidFill>
                <a:latin typeface="NeueHaasGroteskText W01"/>
              </a:rPr>
              <a:t>requirements.</a:t>
            </a:r>
            <a:r>
              <a:rPr lang="en-CA" sz="1200" baseline="30000" dirty="0" smtClean="0">
                <a:solidFill>
                  <a:schemeClr val="bg1">
                    <a:lumMod val="50000"/>
                  </a:schemeClr>
                </a:solidFill>
                <a:latin typeface="NeueHaasGroteskText W01"/>
              </a:rPr>
              <a:t>1</a:t>
            </a:r>
            <a:endParaRPr lang="en-CA" sz="1200" i="0" baseline="30000" dirty="0">
              <a:solidFill>
                <a:schemeClr val="bg1">
                  <a:lumMod val="50000"/>
                </a:schemeClr>
              </a:solidFill>
              <a:effectLst/>
              <a:latin typeface="NeueHaasGroteskText W01"/>
            </a:endParaRPr>
          </a:p>
        </p:txBody>
      </p:sp>
      <p:sp>
        <p:nvSpPr>
          <p:cNvPr id="9" name="TextBox 8"/>
          <p:cNvSpPr txBox="1"/>
          <p:nvPr/>
        </p:nvSpPr>
        <p:spPr>
          <a:xfrm>
            <a:off x="7298422" y="6273662"/>
            <a:ext cx="1845577" cy="246221"/>
          </a:xfrm>
          <a:prstGeom prst="rect">
            <a:avLst/>
          </a:prstGeom>
        </p:spPr>
        <p:txBody>
          <a:bodyPr wrap="square" rtlCol="0">
            <a:spAutoFit/>
          </a:bodyPr>
          <a:lstStyle/>
          <a:p>
            <a:r>
              <a:rPr lang="en-CA" sz="1000" baseline="30000" dirty="0" smtClean="0"/>
              <a:t>1</a:t>
            </a:r>
            <a:r>
              <a:rPr lang="en-CA" sz="1000" dirty="0" smtClean="0"/>
              <a:t>Tech Target, </a:t>
            </a:r>
            <a:r>
              <a:rPr lang="en-CA" sz="1000" baseline="30000" dirty="0" smtClean="0"/>
              <a:t>2</a:t>
            </a:r>
            <a:r>
              <a:rPr lang="en-CA" sz="1000" dirty="0" smtClean="0"/>
              <a:t>KPMG</a:t>
            </a:r>
          </a:p>
        </p:txBody>
      </p:sp>
      <p:pic>
        <p:nvPicPr>
          <p:cNvPr id="15" name="Picture 104"/>
          <p:cNvPicPr>
            <a:picLocks noChangeAspect="1"/>
          </p:cNvPicPr>
          <p:nvPr/>
        </p:nvPicPr>
        <p:blipFill rotWithShape="1">
          <a:blip r:embed="rId2"/>
          <a:srcRect l="34768" t="21801" r="35751" b="57796"/>
          <a:stretch/>
        </p:blipFill>
        <p:spPr>
          <a:xfrm>
            <a:off x="6528478" y="2021247"/>
            <a:ext cx="598068" cy="528294"/>
          </a:xfrm>
          <a:prstGeom prst="rect">
            <a:avLst/>
          </a:prstGeom>
        </p:spPr>
      </p:pic>
      <p:pic>
        <p:nvPicPr>
          <p:cNvPr id="16" name="Picture 105"/>
          <p:cNvPicPr>
            <a:picLocks noChangeAspect="1"/>
          </p:cNvPicPr>
          <p:nvPr/>
        </p:nvPicPr>
        <p:blipFill>
          <a:blip r:embed="rId3"/>
          <a:stretch>
            <a:fillRect/>
          </a:stretch>
        </p:blipFill>
        <p:spPr>
          <a:xfrm>
            <a:off x="6567486" y="5788779"/>
            <a:ext cx="619651" cy="457362"/>
          </a:xfrm>
          <a:prstGeom prst="rect">
            <a:avLst/>
          </a:prstGeom>
        </p:spPr>
      </p:pic>
      <p:sp>
        <p:nvSpPr>
          <p:cNvPr id="18" name="Rectangle 17"/>
          <p:cNvSpPr/>
          <p:nvPr/>
        </p:nvSpPr>
        <p:spPr>
          <a:xfrm>
            <a:off x="506655" y="1961078"/>
            <a:ext cx="3793651" cy="1384995"/>
          </a:xfrm>
          <a:prstGeom prst="rect">
            <a:avLst/>
          </a:prstGeom>
        </p:spPr>
        <p:txBody>
          <a:bodyPr wrap="square">
            <a:spAutoFit/>
          </a:bodyPr>
          <a:lstStyle/>
          <a:p>
            <a:r>
              <a:rPr lang="en-CA" sz="1400" dirty="0" smtClean="0">
                <a:latin typeface="Arial" panose="020B0604020202020204" pitchFamily="34" charset="0"/>
                <a:cs typeface="Arial" panose="020B0604020202020204" pitchFamily="34" charset="0"/>
              </a:rPr>
              <a:t>A survey conducted by HBR and Oracle found that </a:t>
            </a:r>
            <a:r>
              <a:rPr lang="en-CA" sz="1400" dirty="0" smtClean="0">
                <a:solidFill>
                  <a:schemeClr val="accent2"/>
                </a:solidFill>
                <a:latin typeface="Arial" panose="020B0604020202020204" pitchFamily="34" charset="0"/>
                <a:cs typeface="Arial" panose="020B0604020202020204" pitchFamily="34" charset="0"/>
              </a:rPr>
              <a:t>60</a:t>
            </a:r>
            <a:r>
              <a:rPr lang="en-CA" sz="1400" dirty="0">
                <a:solidFill>
                  <a:schemeClr val="accent2"/>
                </a:solidFill>
                <a:latin typeface="Arial" panose="020B0604020202020204" pitchFamily="34" charset="0"/>
                <a:cs typeface="Arial" panose="020B0604020202020204" pitchFamily="34" charset="0"/>
              </a:rPr>
              <a:t>% </a:t>
            </a:r>
            <a:r>
              <a:rPr lang="en-CA" sz="1400" dirty="0">
                <a:latin typeface="Arial" panose="020B0604020202020204" pitchFamily="34" charset="0"/>
                <a:cs typeface="Arial" panose="020B0604020202020204" pitchFamily="34" charset="0"/>
              </a:rPr>
              <a:t>of </a:t>
            </a:r>
            <a:r>
              <a:rPr lang="en-CA" sz="1400" dirty="0" smtClean="0">
                <a:latin typeface="Arial" panose="020B0604020202020204" pitchFamily="34" charset="0"/>
                <a:cs typeface="Arial" panose="020B0604020202020204" pitchFamily="34" charset="0"/>
              </a:rPr>
              <a:t>respondents </a:t>
            </a:r>
            <a:r>
              <a:rPr lang="en-CA" sz="1400" dirty="0">
                <a:latin typeface="Arial" panose="020B0604020202020204" pitchFamily="34" charset="0"/>
                <a:cs typeface="Arial" panose="020B0604020202020204" pitchFamily="34" charset="0"/>
              </a:rPr>
              <a:t>said they were directly involved in making IT decisions. </a:t>
            </a:r>
            <a:endParaRPr lang="en-CA" sz="1400" dirty="0" smtClean="0">
              <a:latin typeface="Arial" panose="020B0604020202020204" pitchFamily="34" charset="0"/>
              <a:cs typeface="Arial" panose="020B0604020202020204" pitchFamily="34" charset="0"/>
            </a:endParaRPr>
          </a:p>
          <a:p>
            <a:r>
              <a:rPr lang="en-CA" sz="1400" b="1" dirty="0" smtClean="0">
                <a:latin typeface="Arial" panose="020B0604020202020204" pitchFamily="34" charset="0"/>
                <a:cs typeface="Arial" panose="020B0604020202020204" pitchFamily="34" charset="0"/>
              </a:rPr>
              <a:t/>
            </a:r>
            <a:br>
              <a:rPr lang="en-CA" sz="1400" b="1" dirty="0" smtClean="0">
                <a:latin typeface="Arial" panose="020B0604020202020204" pitchFamily="34" charset="0"/>
                <a:cs typeface="Arial" panose="020B0604020202020204" pitchFamily="34" charset="0"/>
              </a:rPr>
            </a:br>
            <a:r>
              <a:rPr lang="en-CA" sz="1400" b="1" dirty="0" smtClean="0">
                <a:latin typeface="Arial" panose="020B0604020202020204" pitchFamily="34" charset="0"/>
                <a:cs typeface="Arial" panose="020B0604020202020204" pitchFamily="34" charset="0"/>
              </a:rPr>
              <a:t>However</a:t>
            </a:r>
            <a:r>
              <a:rPr lang="en-CA" sz="1400" b="1" dirty="0">
                <a:latin typeface="Arial" panose="020B0604020202020204" pitchFamily="34" charset="0"/>
                <a:cs typeface="Arial" panose="020B0604020202020204" pitchFamily="34" charset="0"/>
              </a:rPr>
              <a:t>, only </a:t>
            </a:r>
            <a:r>
              <a:rPr lang="en-CA" sz="1400" b="1" dirty="0">
                <a:solidFill>
                  <a:schemeClr val="accent2"/>
                </a:solidFill>
                <a:latin typeface="Arial" panose="020B0604020202020204" pitchFamily="34" charset="0"/>
                <a:cs typeface="Arial" panose="020B0604020202020204" pitchFamily="34" charset="0"/>
              </a:rPr>
              <a:t>27% </a:t>
            </a:r>
            <a:r>
              <a:rPr lang="en-CA" sz="1400" b="1" dirty="0">
                <a:latin typeface="Arial" panose="020B0604020202020204" pitchFamily="34" charset="0"/>
                <a:cs typeface="Arial" panose="020B0604020202020204" pitchFamily="34" charset="0"/>
              </a:rPr>
              <a:t>of those respondents actually worked in </a:t>
            </a:r>
            <a:r>
              <a:rPr lang="en-CA" sz="1400" b="1" dirty="0" smtClean="0">
                <a:latin typeface="Arial" panose="020B0604020202020204" pitchFamily="34" charset="0"/>
                <a:cs typeface="Arial" panose="020B0604020202020204" pitchFamily="34" charset="0"/>
              </a:rPr>
              <a:t>IT.</a:t>
            </a:r>
            <a:r>
              <a:rPr lang="en-CA" sz="1400" baseline="30000" dirty="0" smtClean="0">
                <a:latin typeface="Arial" panose="020B0604020202020204" pitchFamily="34" charset="0"/>
                <a:cs typeface="Arial" panose="020B0604020202020204" pitchFamily="34" charset="0"/>
              </a:rPr>
              <a:t>1</a:t>
            </a:r>
            <a:endParaRPr lang="en-CA" sz="1400" baseline="30000" dirty="0">
              <a:latin typeface="Arial" panose="020B0604020202020204" pitchFamily="34" charset="0"/>
              <a:cs typeface="Arial" panose="020B0604020202020204" pitchFamily="34" charset="0"/>
            </a:endParaRPr>
          </a:p>
        </p:txBody>
      </p:sp>
      <p:sp>
        <p:nvSpPr>
          <p:cNvPr id="22" name="Rectangle 21"/>
          <p:cNvSpPr/>
          <p:nvPr/>
        </p:nvSpPr>
        <p:spPr>
          <a:xfrm>
            <a:off x="506655" y="4994296"/>
            <a:ext cx="3327491" cy="954107"/>
          </a:xfrm>
          <a:prstGeom prst="rect">
            <a:avLst/>
          </a:prstGeom>
        </p:spPr>
        <p:txBody>
          <a:bodyPr wrap="square">
            <a:spAutoFit/>
          </a:bodyPr>
          <a:lstStyle/>
          <a:p>
            <a:r>
              <a:rPr lang="en-CA" sz="1400" dirty="0">
                <a:solidFill>
                  <a:schemeClr val="bg1"/>
                </a:solidFill>
              </a:rPr>
              <a:t>R</a:t>
            </a:r>
            <a:r>
              <a:rPr lang="en-CA" sz="1400" dirty="0" smtClean="0">
                <a:solidFill>
                  <a:schemeClr val="bg1"/>
                </a:solidFill>
              </a:rPr>
              <a:t>esearch </a:t>
            </a:r>
            <a:r>
              <a:rPr lang="en-CA" sz="1400" dirty="0">
                <a:solidFill>
                  <a:schemeClr val="bg1"/>
                </a:solidFill>
              </a:rPr>
              <a:t>shows there is a direct link between cost savings and maturity in category management, strategic sourcing &amp; </a:t>
            </a:r>
            <a:r>
              <a:rPr lang="en-CA" sz="1400" dirty="0" smtClean="0">
                <a:solidFill>
                  <a:schemeClr val="bg1"/>
                </a:solidFill>
              </a:rPr>
              <a:t>SRM.</a:t>
            </a:r>
            <a:r>
              <a:rPr lang="en-CA" sz="1400" baseline="30000" dirty="0" smtClean="0">
                <a:solidFill>
                  <a:schemeClr val="bg1"/>
                </a:solidFill>
              </a:rPr>
              <a:t>2</a:t>
            </a:r>
            <a:r>
              <a:rPr lang="en-CA" sz="1400" dirty="0" smtClean="0">
                <a:solidFill>
                  <a:schemeClr val="bg1"/>
                </a:solidFill>
              </a:rPr>
              <a:t> </a:t>
            </a:r>
            <a:endParaRPr lang="en-CA" sz="1400" dirty="0">
              <a:solidFill>
                <a:schemeClr val="bg1"/>
              </a:solidFill>
            </a:endParaRPr>
          </a:p>
        </p:txBody>
      </p:sp>
    </p:spTree>
    <p:extLst>
      <p:ext uri="{BB962C8B-B14F-4D97-AF65-F5344CB8AC3E}">
        <p14:creationId xmlns:p14="http://schemas.microsoft.com/office/powerpoint/2010/main" val="1467077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6403" y="1132114"/>
            <a:ext cx="4624540" cy="5383410"/>
          </a:xfrm>
          <a:prstGeom prst="rect">
            <a:avLst/>
          </a:prstGeom>
          <a:solidFill>
            <a:schemeClr val="accent6">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itle 6"/>
          <p:cNvSpPr>
            <a:spLocks noGrp="1"/>
          </p:cNvSpPr>
          <p:nvPr>
            <p:ph type="title"/>
          </p:nvPr>
        </p:nvSpPr>
        <p:spPr/>
        <p:txBody>
          <a:bodyPr/>
          <a:lstStyle/>
          <a:p>
            <a:r>
              <a:rPr lang="en-CA" dirty="0" smtClean="0"/>
              <a:t>Price is no longer the most important criteria</a:t>
            </a:r>
            <a:endParaRPr lang="en-CA" dirty="0"/>
          </a:p>
        </p:txBody>
      </p:sp>
      <p:sp>
        <p:nvSpPr>
          <p:cNvPr id="8" name="Rectangle 7"/>
          <p:cNvSpPr/>
          <p:nvPr/>
        </p:nvSpPr>
        <p:spPr>
          <a:xfrm>
            <a:off x="718473" y="1745752"/>
            <a:ext cx="3200400" cy="3970318"/>
          </a:xfrm>
          <a:prstGeom prst="rect">
            <a:avLst/>
          </a:prstGeom>
        </p:spPr>
        <p:txBody>
          <a:bodyPr wrap="square">
            <a:spAutoFit/>
          </a:bodyPr>
          <a:lstStyle/>
          <a:p>
            <a:r>
              <a:rPr lang="en-CA" sz="1400" dirty="0" smtClean="0">
                <a:latin typeface="Arial" panose="020B0604020202020204" pitchFamily="34" charset="0"/>
                <a:ea typeface="Calibri" panose="020F0502020204030204" pitchFamily="34" charset="0"/>
                <a:cs typeface="Arial" panose="020B0604020202020204" pitchFamily="34" charset="0"/>
              </a:rPr>
              <a:t>Cost </a:t>
            </a:r>
            <a:r>
              <a:rPr lang="en-CA" sz="1400" dirty="0">
                <a:latin typeface="Arial" panose="020B0604020202020204" pitchFamily="34" charset="0"/>
                <a:ea typeface="Calibri" panose="020F0502020204030204" pitchFamily="34" charset="0"/>
                <a:cs typeface="Arial" panose="020B0604020202020204" pitchFamily="34" charset="0"/>
              </a:rPr>
              <a:t>savings </a:t>
            </a:r>
            <a:r>
              <a:rPr lang="en-CA" sz="1400" dirty="0" smtClean="0">
                <a:latin typeface="Arial" panose="020B0604020202020204" pitchFamily="34" charset="0"/>
                <a:ea typeface="Calibri" panose="020F0502020204030204" pitchFamily="34" charset="0"/>
                <a:cs typeface="Arial" panose="020B0604020202020204" pitchFamily="34" charset="0"/>
              </a:rPr>
              <a:t>is – and has always been – important</a:t>
            </a:r>
            <a:r>
              <a:rPr lang="en-CA" sz="1400" dirty="0">
                <a:latin typeface="Arial" panose="020B0604020202020204" pitchFamily="34" charset="0"/>
                <a:ea typeface="Calibri" panose="020F0502020204030204" pitchFamily="34" charset="0"/>
                <a:cs typeface="Arial" panose="020B0604020202020204" pitchFamily="34" charset="0"/>
              </a:rPr>
              <a:t>. Data from Ardent Partners illustrates </a:t>
            </a:r>
            <a:r>
              <a:rPr lang="en-CA" sz="1400" dirty="0" smtClean="0">
                <a:latin typeface="Arial" panose="020B0604020202020204" pitchFamily="34" charset="0"/>
                <a:ea typeface="Calibri" panose="020F0502020204030204" pitchFamily="34" charset="0"/>
                <a:cs typeface="Arial" panose="020B0604020202020204" pitchFamily="34" charset="0"/>
              </a:rPr>
              <a:t>how the pressure on Chief Procurement Officers (CPOs) to deliver cost savings has declined significantly, year over year. </a:t>
            </a:r>
            <a:endParaRPr lang="en-CA" sz="14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CA" sz="1400" b="1" dirty="0" smtClean="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CA" sz="1400" b="1" dirty="0" smtClean="0">
                <a:solidFill>
                  <a:schemeClr val="accent2"/>
                </a:solidFill>
                <a:latin typeface="Arial" panose="020B0604020202020204" pitchFamily="34" charset="0"/>
                <a:ea typeface="Calibri" panose="020F0502020204030204" pitchFamily="34" charset="0"/>
                <a:cs typeface="Arial" panose="020B0604020202020204" pitchFamily="34" charset="0"/>
              </a:rPr>
              <a:t>Priorities shift. </a:t>
            </a:r>
            <a:r>
              <a:rPr lang="en-CA" sz="1400" b="1" dirty="0" smtClean="0">
                <a:latin typeface="Arial" panose="020B0604020202020204" pitchFamily="34" charset="0"/>
                <a:ea typeface="Calibri" panose="020F0502020204030204" pitchFamily="34" charset="0"/>
                <a:cs typeface="Arial" panose="020B0604020202020204" pitchFamily="34" charset="0"/>
              </a:rPr>
              <a:t>Today, what matters more is how the vendor helps the organization meet the overall business goals. </a:t>
            </a:r>
          </a:p>
          <a:p>
            <a:pPr>
              <a:spcAft>
                <a:spcPts val="0"/>
              </a:spcAft>
            </a:pPr>
            <a:endParaRPr lang="en-CA" sz="14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CA" sz="1400" dirty="0" smtClean="0">
                <a:latin typeface="Arial" panose="020B0604020202020204" pitchFamily="34" charset="0"/>
                <a:ea typeface="Calibri" panose="020F0502020204030204" pitchFamily="34" charset="0"/>
                <a:cs typeface="Arial" panose="020B0604020202020204" pitchFamily="34" charset="0"/>
              </a:rPr>
              <a:t>For smaller to mid-size organizations, where IT, and not a CPO, is charged with strategy, price may still be paramount. However, IT needs to be able to make the case internally to look broader than just cost. </a:t>
            </a:r>
            <a:endParaRPr lang="en-CA" sz="1600" b="1" dirty="0" smtClean="0">
              <a:latin typeface="Arial" panose="020B0604020202020204" pitchFamily="34" charset="0"/>
              <a:ea typeface="Calibri" panose="020F0502020204030204" pitchFamily="34" charset="0"/>
              <a:cs typeface="Arial" panose="020B0604020202020204" pitchFamily="34" charset="0"/>
            </a:endParaRPr>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cxnSp>
        <p:nvCxnSpPr>
          <p:cNvPr id="3" name="Straight Connector 2"/>
          <p:cNvCxnSpPr/>
          <p:nvPr/>
        </p:nvCxnSpPr>
        <p:spPr>
          <a:xfrm>
            <a:off x="4889453" y="4769657"/>
            <a:ext cx="3958455"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5192396" y="2822197"/>
            <a:ext cx="435428" cy="19474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7354903" y="3727143"/>
            <a:ext cx="435428" cy="10425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p:nvSpPr>
        <p:spPr>
          <a:xfrm>
            <a:off x="8066125" y="3944857"/>
            <a:ext cx="435428" cy="82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p:cNvSpPr/>
          <p:nvPr/>
        </p:nvSpPr>
        <p:spPr>
          <a:xfrm>
            <a:off x="6664527" y="3587806"/>
            <a:ext cx="435428" cy="11818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nvSpPr>
        <p:spPr>
          <a:xfrm>
            <a:off x="5942394" y="3343966"/>
            <a:ext cx="435428" cy="14256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4" name="Straight Connector 13"/>
          <p:cNvCxnSpPr>
            <a:stCxn id="4" idx="0"/>
            <a:endCxn id="11" idx="0"/>
          </p:cNvCxnSpPr>
          <p:nvPr/>
        </p:nvCxnSpPr>
        <p:spPr>
          <a:xfrm>
            <a:off x="5410110" y="2822197"/>
            <a:ext cx="2873729" cy="1122660"/>
          </a:xfrm>
          <a:prstGeom prst="line">
            <a:avLst/>
          </a:prstGeom>
          <a:ln w="22225" cap="rnd">
            <a:solidFill>
              <a:schemeClr val="accent2"/>
            </a:solidFill>
            <a:prstDash val="sysDash"/>
            <a:beve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70624" y="4785012"/>
            <a:ext cx="478971" cy="246221"/>
          </a:xfrm>
          <a:prstGeom prst="rect">
            <a:avLst/>
          </a:prstGeom>
        </p:spPr>
        <p:txBody>
          <a:bodyPr wrap="square" rtlCol="0">
            <a:spAutoFit/>
          </a:bodyPr>
          <a:lstStyle/>
          <a:p>
            <a:r>
              <a:rPr lang="en-CA" sz="1000" b="1" dirty="0" smtClean="0"/>
              <a:t>2009</a:t>
            </a:r>
          </a:p>
        </p:txBody>
      </p:sp>
      <p:sp>
        <p:nvSpPr>
          <p:cNvPr id="19" name="TextBox 18"/>
          <p:cNvSpPr txBox="1"/>
          <p:nvPr/>
        </p:nvSpPr>
        <p:spPr>
          <a:xfrm>
            <a:off x="5920622" y="4785012"/>
            <a:ext cx="478971" cy="246221"/>
          </a:xfrm>
          <a:prstGeom prst="rect">
            <a:avLst/>
          </a:prstGeom>
        </p:spPr>
        <p:txBody>
          <a:bodyPr wrap="square" rtlCol="0">
            <a:spAutoFit/>
          </a:bodyPr>
          <a:lstStyle/>
          <a:p>
            <a:r>
              <a:rPr lang="en-CA" sz="1000" b="1" dirty="0" smtClean="0"/>
              <a:t>2011</a:t>
            </a:r>
          </a:p>
        </p:txBody>
      </p:sp>
      <p:sp>
        <p:nvSpPr>
          <p:cNvPr id="20" name="TextBox 19"/>
          <p:cNvSpPr txBox="1"/>
          <p:nvPr/>
        </p:nvSpPr>
        <p:spPr>
          <a:xfrm>
            <a:off x="6629194" y="4777175"/>
            <a:ext cx="478971" cy="246221"/>
          </a:xfrm>
          <a:prstGeom prst="rect">
            <a:avLst/>
          </a:prstGeom>
        </p:spPr>
        <p:txBody>
          <a:bodyPr wrap="square" rtlCol="0">
            <a:spAutoFit/>
          </a:bodyPr>
          <a:lstStyle/>
          <a:p>
            <a:r>
              <a:rPr lang="en-CA" sz="1000" b="1" dirty="0" smtClean="0"/>
              <a:t>2014</a:t>
            </a:r>
          </a:p>
        </p:txBody>
      </p:sp>
      <p:sp>
        <p:nvSpPr>
          <p:cNvPr id="21" name="TextBox 20"/>
          <p:cNvSpPr txBox="1"/>
          <p:nvPr/>
        </p:nvSpPr>
        <p:spPr>
          <a:xfrm>
            <a:off x="7333131" y="4768333"/>
            <a:ext cx="478971" cy="246221"/>
          </a:xfrm>
          <a:prstGeom prst="rect">
            <a:avLst/>
          </a:prstGeom>
        </p:spPr>
        <p:txBody>
          <a:bodyPr wrap="square" rtlCol="0">
            <a:spAutoFit/>
          </a:bodyPr>
          <a:lstStyle/>
          <a:p>
            <a:r>
              <a:rPr lang="en-CA" sz="1000" b="1" dirty="0" smtClean="0"/>
              <a:t>2015</a:t>
            </a:r>
          </a:p>
        </p:txBody>
      </p:sp>
      <p:sp>
        <p:nvSpPr>
          <p:cNvPr id="22" name="TextBox 21"/>
          <p:cNvSpPr txBox="1"/>
          <p:nvPr/>
        </p:nvSpPr>
        <p:spPr>
          <a:xfrm>
            <a:off x="8044353" y="4768332"/>
            <a:ext cx="478971" cy="246221"/>
          </a:xfrm>
          <a:prstGeom prst="rect">
            <a:avLst/>
          </a:prstGeom>
        </p:spPr>
        <p:txBody>
          <a:bodyPr wrap="square" rtlCol="0">
            <a:spAutoFit/>
          </a:bodyPr>
          <a:lstStyle/>
          <a:p>
            <a:r>
              <a:rPr lang="en-CA" sz="1000" b="1" dirty="0" smtClean="0"/>
              <a:t>2016</a:t>
            </a:r>
          </a:p>
        </p:txBody>
      </p:sp>
      <p:sp>
        <p:nvSpPr>
          <p:cNvPr id="18" name="TextBox 17"/>
          <p:cNvSpPr txBox="1"/>
          <p:nvPr/>
        </p:nvSpPr>
        <p:spPr>
          <a:xfrm>
            <a:off x="5370387" y="2353191"/>
            <a:ext cx="2940765" cy="261610"/>
          </a:xfrm>
          <a:prstGeom prst="rect">
            <a:avLst/>
          </a:prstGeom>
        </p:spPr>
        <p:txBody>
          <a:bodyPr wrap="square" rtlCol="0">
            <a:spAutoFit/>
          </a:bodyPr>
          <a:lstStyle/>
          <a:p>
            <a:r>
              <a:rPr lang="en-CA" sz="1100" b="1" dirty="0" smtClean="0"/>
              <a:t>CPOs Pressure to Deliver More Savings</a:t>
            </a:r>
            <a:r>
              <a:rPr lang="en-CA" sz="1100" b="1" baseline="30000" dirty="0" smtClean="0"/>
              <a:t>1</a:t>
            </a:r>
          </a:p>
        </p:txBody>
      </p:sp>
      <p:sp>
        <p:nvSpPr>
          <p:cNvPr id="23" name="TextBox 22"/>
          <p:cNvSpPr txBox="1"/>
          <p:nvPr/>
        </p:nvSpPr>
        <p:spPr>
          <a:xfrm>
            <a:off x="5174979" y="2865101"/>
            <a:ext cx="510513" cy="261610"/>
          </a:xfrm>
          <a:prstGeom prst="rect">
            <a:avLst/>
          </a:prstGeom>
        </p:spPr>
        <p:txBody>
          <a:bodyPr wrap="square" rtlCol="0">
            <a:spAutoFit/>
          </a:bodyPr>
          <a:lstStyle/>
          <a:p>
            <a:r>
              <a:rPr lang="en-CA" sz="1100" b="1" dirty="0" smtClean="0">
                <a:solidFill>
                  <a:schemeClr val="bg1"/>
                </a:solidFill>
              </a:rPr>
              <a:t>91%</a:t>
            </a:r>
          </a:p>
        </p:txBody>
      </p:sp>
      <p:sp>
        <p:nvSpPr>
          <p:cNvPr id="27" name="TextBox 26"/>
          <p:cNvSpPr txBox="1"/>
          <p:nvPr/>
        </p:nvSpPr>
        <p:spPr>
          <a:xfrm>
            <a:off x="5942500" y="3361579"/>
            <a:ext cx="510513" cy="261610"/>
          </a:xfrm>
          <a:prstGeom prst="rect">
            <a:avLst/>
          </a:prstGeom>
        </p:spPr>
        <p:txBody>
          <a:bodyPr wrap="square" rtlCol="0">
            <a:spAutoFit/>
          </a:bodyPr>
          <a:lstStyle/>
          <a:p>
            <a:r>
              <a:rPr lang="en-CA" sz="1100" b="1" dirty="0" smtClean="0">
                <a:solidFill>
                  <a:schemeClr val="bg1"/>
                </a:solidFill>
              </a:rPr>
              <a:t>65%</a:t>
            </a:r>
          </a:p>
        </p:txBody>
      </p:sp>
      <p:sp>
        <p:nvSpPr>
          <p:cNvPr id="28" name="TextBox 27"/>
          <p:cNvSpPr txBox="1"/>
          <p:nvPr/>
        </p:nvSpPr>
        <p:spPr>
          <a:xfrm>
            <a:off x="6636840" y="3587805"/>
            <a:ext cx="510513" cy="261610"/>
          </a:xfrm>
          <a:prstGeom prst="rect">
            <a:avLst/>
          </a:prstGeom>
        </p:spPr>
        <p:txBody>
          <a:bodyPr wrap="square" rtlCol="0">
            <a:spAutoFit/>
          </a:bodyPr>
          <a:lstStyle/>
          <a:p>
            <a:r>
              <a:rPr lang="en-CA" sz="1100" b="1" dirty="0" smtClean="0">
                <a:solidFill>
                  <a:schemeClr val="bg1"/>
                </a:solidFill>
              </a:rPr>
              <a:t>56%</a:t>
            </a:r>
          </a:p>
        </p:txBody>
      </p:sp>
      <p:sp>
        <p:nvSpPr>
          <p:cNvPr id="29" name="TextBox 28"/>
          <p:cNvSpPr txBox="1"/>
          <p:nvPr/>
        </p:nvSpPr>
        <p:spPr>
          <a:xfrm>
            <a:off x="7365067" y="3727142"/>
            <a:ext cx="510513" cy="261610"/>
          </a:xfrm>
          <a:prstGeom prst="rect">
            <a:avLst/>
          </a:prstGeom>
        </p:spPr>
        <p:txBody>
          <a:bodyPr wrap="square" rtlCol="0">
            <a:spAutoFit/>
          </a:bodyPr>
          <a:lstStyle/>
          <a:p>
            <a:r>
              <a:rPr lang="en-CA" sz="1100" b="1" dirty="0" smtClean="0">
                <a:solidFill>
                  <a:schemeClr val="bg1"/>
                </a:solidFill>
              </a:rPr>
              <a:t>51%</a:t>
            </a:r>
          </a:p>
        </p:txBody>
      </p:sp>
      <p:sp>
        <p:nvSpPr>
          <p:cNvPr id="30" name="TextBox 29"/>
          <p:cNvSpPr txBox="1"/>
          <p:nvPr/>
        </p:nvSpPr>
        <p:spPr>
          <a:xfrm>
            <a:off x="8066125" y="3933683"/>
            <a:ext cx="510513" cy="261610"/>
          </a:xfrm>
          <a:prstGeom prst="rect">
            <a:avLst/>
          </a:prstGeom>
        </p:spPr>
        <p:txBody>
          <a:bodyPr wrap="square" rtlCol="0">
            <a:spAutoFit/>
          </a:bodyPr>
          <a:lstStyle/>
          <a:p>
            <a:r>
              <a:rPr lang="en-CA" sz="1100" b="1" dirty="0" smtClean="0">
                <a:solidFill>
                  <a:schemeClr val="bg1"/>
                </a:solidFill>
              </a:rPr>
              <a:t>36%</a:t>
            </a:r>
          </a:p>
        </p:txBody>
      </p:sp>
      <p:sp>
        <p:nvSpPr>
          <p:cNvPr id="26" name="TextBox 25"/>
          <p:cNvSpPr txBox="1"/>
          <p:nvPr/>
        </p:nvSpPr>
        <p:spPr>
          <a:xfrm>
            <a:off x="7740528" y="6250983"/>
            <a:ext cx="1403472" cy="246221"/>
          </a:xfrm>
          <a:prstGeom prst="rect">
            <a:avLst/>
          </a:prstGeom>
        </p:spPr>
        <p:txBody>
          <a:bodyPr wrap="square" rtlCol="0">
            <a:spAutoFit/>
          </a:bodyPr>
          <a:lstStyle/>
          <a:p>
            <a:r>
              <a:rPr lang="en-CA" sz="1000" baseline="30000" dirty="0" smtClean="0"/>
              <a:t>1</a:t>
            </a:r>
            <a:r>
              <a:rPr lang="en-CA" sz="1000" dirty="0" smtClean="0"/>
              <a:t>Ardent Partners</a:t>
            </a:r>
          </a:p>
        </p:txBody>
      </p:sp>
    </p:spTree>
    <p:extLst>
      <p:ext uri="{BB962C8B-B14F-4D97-AF65-F5344CB8AC3E}">
        <p14:creationId xmlns:p14="http://schemas.microsoft.com/office/powerpoint/2010/main" val="353839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Don’t let conventional wisdom become your roadblock</a:t>
            </a:r>
            <a:endParaRPr lang="en-CA" dirty="0"/>
          </a:p>
        </p:txBody>
      </p:sp>
      <p:graphicFrame>
        <p:nvGraphicFramePr>
          <p:cNvPr id="4" name="Table 2"/>
          <p:cNvGraphicFramePr>
            <a:graphicFrameLocks noGrp="1"/>
          </p:cNvGraphicFramePr>
          <p:nvPr>
            <p:extLst>
              <p:ext uri="{D42A27DB-BD31-4B8C-83A1-F6EECF244321}">
                <p14:modId xmlns:p14="http://schemas.microsoft.com/office/powerpoint/2010/main" val="3270393898"/>
              </p:ext>
            </p:extLst>
          </p:nvPr>
        </p:nvGraphicFramePr>
        <p:xfrm>
          <a:off x="334980" y="1685813"/>
          <a:ext cx="8542319" cy="4076019"/>
        </p:xfrm>
        <a:graphic>
          <a:graphicData uri="http://schemas.openxmlformats.org/drawingml/2006/table">
            <a:tbl>
              <a:tblPr firstRow="1" bandRow="1">
                <a:tableStyleId>{D27102A9-8310-4765-A935-A1911B00CA55}</a:tableStyleId>
              </a:tblPr>
              <a:tblGrid>
                <a:gridCol w="540510"/>
                <a:gridCol w="3729461"/>
                <a:gridCol w="3743179"/>
                <a:gridCol w="529169"/>
              </a:tblGrid>
              <a:tr h="892359">
                <a:tc rowSpan="4">
                  <a:txBody>
                    <a:bodyPr/>
                    <a:lstStyle/>
                    <a:p>
                      <a:pPr algn="ctr"/>
                      <a:r>
                        <a:rPr lang="en-CA" sz="1400" b="1" dirty="0" smtClean="0">
                          <a:solidFill>
                            <a:schemeClr val="bg2"/>
                          </a:solidFill>
                        </a:rPr>
                        <a:t>Conventional</a:t>
                      </a:r>
                      <a:r>
                        <a:rPr lang="en-CA" sz="1400" b="1" baseline="0" dirty="0" smtClean="0">
                          <a:solidFill>
                            <a:schemeClr val="bg2"/>
                          </a:solidFill>
                        </a:rPr>
                        <a:t> Wisdom </a:t>
                      </a:r>
                      <a:endParaRPr lang="en-CA" sz="1400" b="1" dirty="0">
                        <a:solidFill>
                          <a:schemeClr val="bg2"/>
                        </a:solidFill>
                      </a:endParaRPr>
                    </a:p>
                  </a:txBody>
                  <a:tcPr vert="vert270"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b="0" i="1" dirty="0" smtClean="0">
                          <a:solidFill>
                            <a:schemeClr val="tx1"/>
                          </a:solidFill>
                        </a:rPr>
                        <a:t>Price is the most important criteria.</a:t>
                      </a:r>
                      <a:r>
                        <a:rPr lang="en-CA" sz="1400" b="0" i="1" baseline="0" dirty="0" smtClean="0">
                          <a:solidFill>
                            <a:schemeClr val="tx1"/>
                          </a:solidFill>
                        </a:rPr>
                        <a:t> </a:t>
                      </a:r>
                      <a:endParaRPr lang="en-CA" sz="1400" b="0" i="1" dirty="0" smtClean="0">
                        <a:solidFill>
                          <a:schemeClr val="tx1"/>
                        </a:solidFill>
                      </a:endParaRP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rowSpan="4">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400" b="0" i="0" dirty="0" smtClean="0">
                          <a:solidFill>
                            <a:schemeClr val="tx1"/>
                          </a:solidFill>
                        </a:rPr>
                        <a:t>Price</a:t>
                      </a:r>
                      <a:r>
                        <a:rPr lang="en-CA" sz="1400" b="0" i="0" baseline="0" dirty="0" smtClean="0">
                          <a:solidFill>
                            <a:schemeClr val="tx1"/>
                          </a:solidFill>
                        </a:rPr>
                        <a:t> is the least important criteria.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400" b="0" i="0"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400" b="1" i="0" baseline="0" dirty="0" smtClean="0">
                          <a:solidFill>
                            <a:schemeClr val="tx1"/>
                          </a:solidFill>
                        </a:rPr>
                        <a:t>Instead, prioritize selecting a vendor who can truly meet all your minimum mandatory requirements.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400" b="0" i="0"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400" b="0" i="0" dirty="0" smtClean="0">
                          <a:solidFill>
                            <a:schemeClr val="tx1"/>
                          </a:solidFill>
                        </a:rPr>
                        <a:t>Ensure</a:t>
                      </a:r>
                      <a:r>
                        <a:rPr lang="en-CA" sz="1400" b="0" i="0" baseline="0" dirty="0" smtClean="0">
                          <a:solidFill>
                            <a:schemeClr val="tx1"/>
                          </a:solidFill>
                        </a:rPr>
                        <a:t> you know your requirements inside and out so that extra features aren’t distracting. Make sure you know how you will evaluate your proposals before you send out the RFP so that you can stay true to your own requirements. </a:t>
                      </a:r>
                      <a:endParaRPr lang="en-CA" sz="1400" b="0" i="0" dirty="0" smtClean="0">
                        <a:solidFill>
                          <a:schemeClr val="tx1"/>
                        </a:solidFill>
                      </a:endParaRPr>
                    </a:p>
                    <a:p>
                      <a:pPr marL="0" indent="0" algn="l">
                        <a:buFont typeface="Arial" panose="020B0604020202020204" pitchFamily="34" charset="0"/>
                        <a:buNone/>
                      </a:pPr>
                      <a:endParaRPr lang="en-CA" sz="1400" b="0" i="0" dirty="0" smtClean="0">
                        <a:solidFill>
                          <a:schemeClr val="tx1"/>
                        </a:solidFill>
                      </a:endParaRP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rowSpan="4">
                  <a:txBody>
                    <a:bodyPr/>
                    <a:lstStyle/>
                    <a:p>
                      <a:pPr algn="ctr"/>
                      <a:r>
                        <a:rPr lang="en-CA" sz="1400" b="1" dirty="0" smtClean="0">
                          <a:solidFill>
                            <a:schemeClr val="bg2"/>
                          </a:solidFill>
                        </a:rPr>
                        <a:t>Info-Tech</a:t>
                      </a:r>
                      <a:r>
                        <a:rPr lang="en-CA" sz="1400" b="1" baseline="0" dirty="0" smtClean="0">
                          <a:solidFill>
                            <a:schemeClr val="bg2"/>
                          </a:solidFill>
                        </a:rPr>
                        <a:t> Perspective</a:t>
                      </a:r>
                      <a:endParaRPr lang="en-CA" sz="1400" b="1" dirty="0">
                        <a:solidFill>
                          <a:schemeClr val="bg2"/>
                        </a:solidFill>
                      </a:endParaRPr>
                    </a:p>
                  </a:txBody>
                  <a:tcPr vert="vert">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r>
              <a:tr h="1003169">
                <a:tc vMerge="1">
                  <a:txBody>
                    <a:bodyPr/>
                    <a:lstStyle/>
                    <a:p>
                      <a:pPr algn="ctr"/>
                      <a:endParaRPr lang="en-CA" sz="1200" b="1" dirty="0">
                        <a:solidFill>
                          <a:schemeClr val="bg2"/>
                        </a:solidFill>
                      </a:endParaRPr>
                    </a:p>
                  </a:txBody>
                  <a:tcPr vert="vert270">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c>
                  <a:txBody>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CA" sz="1400" i="1" dirty="0" smtClean="0">
                          <a:solidFill>
                            <a:schemeClr val="tx1"/>
                          </a:solidFill>
                        </a:rPr>
                        <a:t>Send</a:t>
                      </a:r>
                      <a:r>
                        <a:rPr lang="en-CA" sz="1400" i="1" baseline="0" dirty="0" smtClean="0">
                          <a:solidFill>
                            <a:schemeClr val="tx1"/>
                          </a:solidFill>
                        </a:rPr>
                        <a:t> your RFP first, then decide how to evaluate proposals.</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vMerge="1">
                  <a:txBody>
                    <a:bodyPr/>
                    <a:lstStyle/>
                    <a:p>
                      <a:pPr marL="0" indent="0" algn="l">
                        <a:buFont typeface="Arial" panose="020B0604020202020204" pitchFamily="34" charset="0"/>
                        <a:buNone/>
                      </a:pPr>
                      <a:endParaRPr lang="en-CA" sz="1200" b="0" i="0" dirty="0" smtClean="0">
                        <a:solidFill>
                          <a:schemeClr val="tx1"/>
                        </a:solidFill>
                      </a:endParaRP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vMerge="1">
                  <a:txBody>
                    <a:bodyPr/>
                    <a:lstStyle/>
                    <a:p>
                      <a:pPr algn="ctr"/>
                      <a:endParaRPr lang="en-CA" sz="1200" b="1" dirty="0">
                        <a:solidFill>
                          <a:schemeClr val="bg2"/>
                        </a:solidFill>
                      </a:endParaRPr>
                    </a:p>
                  </a:txBody>
                  <a:tcPr vert="vert">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r>
              <a:tr h="1022251">
                <a:tc vMerge="1">
                  <a:txBody>
                    <a:bodyPr/>
                    <a:lstStyle/>
                    <a:p>
                      <a:endParaRPr lang="en-CA"/>
                    </a:p>
                  </a:txBody>
                  <a:tcPr/>
                </a:tc>
                <a:tc>
                  <a:txBody>
                    <a:bodyPr/>
                    <a:lstStyle/>
                    <a:p>
                      <a:pPr algn="l"/>
                      <a:r>
                        <a:rPr lang="en-CA" sz="1400" i="1" dirty="0" smtClean="0">
                          <a:solidFill>
                            <a:schemeClr val="tx1"/>
                          </a:solidFill>
                        </a:rPr>
                        <a:t>The vendor</a:t>
                      </a:r>
                      <a:r>
                        <a:rPr lang="en-CA" sz="1400" i="1" baseline="0" dirty="0" smtClean="0">
                          <a:solidFill>
                            <a:schemeClr val="tx1"/>
                          </a:solidFill>
                        </a:rPr>
                        <a:t> with the best feature set is likely the best option. </a:t>
                      </a:r>
                      <a:endParaRPr lang="en-CA" sz="1400" i="1" dirty="0" smtClean="0">
                        <a:solidFill>
                          <a:schemeClr val="tx1"/>
                        </a:solidFill>
                      </a:endParaRP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vMerge="1">
                  <a:txBody>
                    <a:bodyPr/>
                    <a:lstStyle/>
                    <a:p>
                      <a:pPr marL="0" indent="0" algn="l">
                        <a:buFont typeface="Arial" panose="020B0604020202020204" pitchFamily="34" charset="0"/>
                        <a:buNone/>
                      </a:pPr>
                      <a:endParaRPr lang="en-CA" sz="1200" b="0" i="0" dirty="0" smtClean="0">
                        <a:solidFill>
                          <a:schemeClr val="tx1"/>
                        </a:solidFill>
                      </a:endParaRP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vMerge="1">
                  <a:txBody>
                    <a:bodyPr/>
                    <a:lstStyle/>
                    <a:p>
                      <a:endParaRPr lang="en-CA"/>
                    </a:p>
                  </a:txBody>
                  <a:tcPr/>
                </a:tc>
              </a:tr>
              <a:tr h="1022251">
                <a:tc vMerge="1">
                  <a:txBody>
                    <a:bodyPr/>
                    <a:lstStyle/>
                    <a:p>
                      <a:pPr algn="ctr"/>
                      <a:endParaRPr lang="en-CA" sz="1800" b="1" dirty="0">
                        <a:solidFill>
                          <a:schemeClr val="bg2"/>
                        </a:solidFill>
                      </a:endParaRPr>
                    </a:p>
                  </a:txBody>
                  <a:tcPr vert="vert270"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c>
                  <a:txBody>
                    <a:bodyPr/>
                    <a:lstStyle/>
                    <a:p>
                      <a:pPr algn="l"/>
                      <a:endParaRPr lang="en-CA" sz="1400" i="1"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b="0" i="1" baseline="0" dirty="0" smtClean="0">
                          <a:solidFill>
                            <a:schemeClr val="tx1"/>
                          </a:solidFill>
                        </a:rPr>
                        <a:t>The vendor with the most brand awareness or industry recognition is the one you should select. </a:t>
                      </a:r>
                      <a:endParaRPr lang="en-CA" sz="1400" b="0" i="1" dirty="0" smtClean="0">
                        <a:solidFill>
                          <a:schemeClr val="tx1"/>
                        </a:solidFill>
                      </a:endParaRPr>
                    </a:p>
                    <a:p>
                      <a:pPr algn="l"/>
                      <a:endParaRPr lang="en-CA" sz="1400" i="1" dirty="0" smtClean="0">
                        <a:solidFill>
                          <a:schemeClr val="tx1"/>
                        </a:solidFill>
                      </a:endParaRP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vMerge="1">
                  <a:txBody>
                    <a:bodyPr/>
                    <a:lstStyle/>
                    <a:p>
                      <a:pPr marL="0" indent="0" algn="l">
                        <a:buFont typeface="Arial" panose="020B0604020202020204" pitchFamily="34" charset="0"/>
                        <a:buNone/>
                      </a:pPr>
                      <a:endParaRPr lang="en-CA" sz="1200" b="0" i="0" dirty="0" smtClean="0">
                        <a:solidFill>
                          <a:schemeClr val="tx1"/>
                        </a:solidFill>
                      </a:endParaRP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vMerge="1">
                  <a:txBody>
                    <a:bodyPr/>
                    <a:lstStyle/>
                    <a:p>
                      <a:pPr algn="ctr"/>
                      <a:endParaRPr lang="en-CA" sz="1800" b="1" dirty="0">
                        <a:solidFill>
                          <a:schemeClr val="bg2"/>
                        </a:solidFill>
                      </a:endParaRPr>
                    </a:p>
                  </a:txBody>
                  <a:tcPr vert="vert">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r>
            </a:tbl>
          </a:graphicData>
        </a:graphic>
      </p:graphicFrame>
    </p:spTree>
    <p:extLst>
      <p:ext uri="{BB962C8B-B14F-4D97-AF65-F5344CB8AC3E}">
        <p14:creationId xmlns:p14="http://schemas.microsoft.com/office/powerpoint/2010/main" val="3478083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None/>
            </a:pPr>
            <a:r>
              <a:rPr lang="en-CA" dirty="0" smtClean="0"/>
              <a:t>Measure </a:t>
            </a:r>
            <a:r>
              <a:rPr lang="en-CA" dirty="0"/>
              <a:t>the selection </a:t>
            </a:r>
            <a:r>
              <a:rPr lang="en-CA" dirty="0" smtClean="0"/>
              <a:t>process to demonstrate </a:t>
            </a:r>
            <a:r>
              <a:rPr lang="en-CA" dirty="0"/>
              <a:t>continuous improvement and </a:t>
            </a:r>
            <a:r>
              <a:rPr lang="en-CA" dirty="0" smtClean="0"/>
              <a:t>value</a:t>
            </a:r>
            <a:endParaRPr lang="en-CA" dirty="0"/>
          </a:p>
        </p:txBody>
      </p:sp>
      <p:sp>
        <p:nvSpPr>
          <p:cNvPr id="15" name="Text Placeholder 14"/>
          <p:cNvSpPr>
            <a:spLocks noGrp="1"/>
          </p:cNvSpPr>
          <p:nvPr>
            <p:ph type="body" sz="quarter" idx="4294967295"/>
          </p:nvPr>
        </p:nvSpPr>
        <p:spPr>
          <a:xfrm>
            <a:off x="370529" y="1304449"/>
            <a:ext cx="8364538" cy="2210537"/>
          </a:xfrm>
        </p:spPr>
        <p:txBody>
          <a:bodyPr/>
          <a:lstStyle/>
          <a:p>
            <a:pPr marL="0" indent="0">
              <a:spcBef>
                <a:spcPts val="600"/>
              </a:spcBef>
              <a:spcAft>
                <a:spcPts val="600"/>
              </a:spcAft>
              <a:buNone/>
            </a:pPr>
            <a:r>
              <a:rPr lang="en-CA" sz="1400" dirty="0" smtClean="0"/>
              <a:t>There </a:t>
            </a:r>
            <a:r>
              <a:rPr lang="en-CA" sz="1400" dirty="0"/>
              <a:t>are very few industry standard metrics </a:t>
            </a:r>
            <a:r>
              <a:rPr lang="en-CA" sz="1400" dirty="0" smtClean="0"/>
              <a:t>to measure the procurement process and </a:t>
            </a:r>
            <a:r>
              <a:rPr lang="en-CA" sz="1400" dirty="0"/>
              <a:t>it is hard to directly </a:t>
            </a:r>
            <a:r>
              <a:rPr lang="en-CA" sz="1400" dirty="0" smtClean="0"/>
              <a:t>and exclusively attribute the </a:t>
            </a:r>
            <a:r>
              <a:rPr lang="en-CA" sz="1400" dirty="0"/>
              <a:t>success of a procurement to </a:t>
            </a:r>
            <a:r>
              <a:rPr lang="en-CA" sz="1400" dirty="0" smtClean="0"/>
              <a:t>the </a:t>
            </a:r>
            <a:r>
              <a:rPr lang="en-CA" sz="1400" dirty="0"/>
              <a:t>procurement process itself. </a:t>
            </a:r>
            <a:r>
              <a:rPr lang="en-CA" sz="1400" dirty="0" smtClean="0"/>
              <a:t>Despite the difficulty, proving ROI is essential to gaining support and buy-in for process changes. Start </a:t>
            </a:r>
            <a:r>
              <a:rPr lang="en-CA" sz="1400" dirty="0"/>
              <a:t>measuring, even if it’s imperfect</a:t>
            </a:r>
            <a:r>
              <a:rPr lang="en-CA" sz="1400" dirty="0" smtClean="0"/>
              <a:t>. </a:t>
            </a:r>
          </a:p>
          <a:p>
            <a:pPr marL="0" indent="0">
              <a:spcBef>
                <a:spcPts val="600"/>
              </a:spcBef>
              <a:spcAft>
                <a:spcPts val="600"/>
              </a:spcAft>
              <a:buNone/>
            </a:pPr>
            <a:r>
              <a:rPr lang="en-CA" sz="1400" dirty="0" smtClean="0"/>
              <a:t>Info-Tech recommends selecting two or three of the metrics below to </a:t>
            </a:r>
            <a:r>
              <a:rPr lang="en-CA" sz="1400" dirty="0"/>
              <a:t>establish a baseline and to </a:t>
            </a:r>
            <a:r>
              <a:rPr lang="en-CA" sz="1400" dirty="0" smtClean="0"/>
              <a:t>measure </a:t>
            </a:r>
            <a:r>
              <a:rPr lang="en-CA" sz="1400" dirty="0"/>
              <a:t>the progress and improvement of your procurement </a:t>
            </a:r>
            <a:r>
              <a:rPr lang="en-CA" sz="1400" dirty="0" smtClean="0"/>
              <a:t>process.</a:t>
            </a:r>
            <a:endParaRPr lang="en-CA" sz="1400" dirty="0"/>
          </a:p>
          <a:p>
            <a:pPr marL="0" indent="0">
              <a:spcBef>
                <a:spcPts val="600"/>
              </a:spcBef>
              <a:spcAft>
                <a:spcPts val="600"/>
              </a:spcAft>
              <a:buNone/>
            </a:pPr>
            <a:r>
              <a:rPr lang="en-CA" sz="1400" b="1" dirty="0" smtClean="0">
                <a:solidFill>
                  <a:schemeClr val="accent2"/>
                </a:solidFill>
              </a:rPr>
              <a:t>Pick two metrics and measure how you are doing today. Compare these metrics against how well you do at the end of this blueprint.</a:t>
            </a:r>
            <a:endParaRPr lang="en-CA" sz="1400" b="1" dirty="0">
              <a:solidFill>
                <a:schemeClr val="accent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74969479"/>
              </p:ext>
            </p:extLst>
          </p:nvPr>
        </p:nvGraphicFramePr>
        <p:xfrm>
          <a:off x="395537" y="3642377"/>
          <a:ext cx="8352927" cy="2581665"/>
        </p:xfrm>
        <a:graphic>
          <a:graphicData uri="http://schemas.openxmlformats.org/drawingml/2006/table">
            <a:tbl>
              <a:tblPr firstRow="1" bandRow="1">
                <a:tableStyleId>{5C22544A-7EE6-4342-B048-85BDC9FD1C3A}</a:tableStyleId>
              </a:tblPr>
              <a:tblGrid>
                <a:gridCol w="2784309"/>
                <a:gridCol w="2784309"/>
                <a:gridCol w="2784309"/>
              </a:tblGrid>
              <a:tr h="447484">
                <a:tc>
                  <a:txBody>
                    <a:bodyPr/>
                    <a:lstStyle/>
                    <a:p>
                      <a:pPr algn="ctr"/>
                      <a:r>
                        <a:rPr lang="en-US" sz="1100" dirty="0" smtClean="0"/>
                        <a:t>Metric</a:t>
                      </a:r>
                      <a:endParaRPr lang="en-US" sz="1100" dirty="0"/>
                    </a:p>
                  </a:txBody>
                  <a:tcPr anchor="ctr"/>
                </a:tc>
                <a:tc>
                  <a:txBody>
                    <a:bodyPr/>
                    <a:lstStyle/>
                    <a:p>
                      <a:pPr algn="ctr"/>
                      <a:r>
                        <a:rPr lang="en-US" sz="1100" dirty="0" smtClean="0"/>
                        <a:t>Measure</a:t>
                      </a:r>
                      <a:endParaRPr lang="en-US" sz="1100" dirty="0"/>
                    </a:p>
                  </a:txBody>
                  <a:tcPr anchor="ctr"/>
                </a:tc>
                <a:tc>
                  <a:txBody>
                    <a:bodyPr/>
                    <a:lstStyle/>
                    <a:p>
                      <a:pPr algn="ctr"/>
                      <a:r>
                        <a:rPr lang="en-US" sz="1100" dirty="0" smtClean="0"/>
                        <a:t>How to</a:t>
                      </a:r>
                      <a:r>
                        <a:rPr lang="en-US" sz="1100" baseline="0" dirty="0" smtClean="0"/>
                        <a:t> Measure</a:t>
                      </a:r>
                      <a:endParaRPr lang="en-US" sz="1100" dirty="0"/>
                    </a:p>
                  </a:txBody>
                  <a:tcPr anchor="ctr"/>
                </a:tc>
              </a:tr>
              <a:tr h="274320">
                <a:tc>
                  <a:txBody>
                    <a:bodyPr/>
                    <a:lstStyle/>
                    <a:p>
                      <a:r>
                        <a:rPr lang="en-CA" sz="1100" dirty="0" smtClean="0"/>
                        <a:t>Compliance to process </a:t>
                      </a:r>
                      <a:endParaRPr lang="en-US" sz="1100" dirty="0"/>
                    </a:p>
                  </a:txBody>
                  <a:tcPr>
                    <a:solidFill>
                      <a:srgbClr val="F2F2F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t>Number of deviations</a:t>
                      </a:r>
                      <a:endParaRPr lang="en-US" sz="1100" dirty="0"/>
                    </a:p>
                  </a:txBody>
                  <a:tcPr>
                    <a:solidFill>
                      <a:srgbClr val="F2F2F2"/>
                    </a:solidFill>
                  </a:tcPr>
                </a:tc>
                <a:tc>
                  <a:txBody>
                    <a:bodyPr/>
                    <a:lstStyle/>
                    <a:p>
                      <a:r>
                        <a:rPr lang="en-US" sz="1100" dirty="0" smtClean="0"/>
                        <a:t>%</a:t>
                      </a:r>
                      <a:r>
                        <a:rPr lang="en-US" sz="1100" baseline="0" dirty="0" smtClean="0"/>
                        <a:t> of spend under management</a:t>
                      </a:r>
                      <a:endParaRPr lang="en-US" sz="1100" dirty="0"/>
                    </a:p>
                  </a:txBody>
                  <a:tcPr>
                    <a:solidFill>
                      <a:srgbClr val="F2F2F2"/>
                    </a:solidFill>
                  </a:tcPr>
                </a:tc>
              </a:tr>
              <a:tr h="290141">
                <a:tc>
                  <a:txBody>
                    <a:bodyPr/>
                    <a:lstStyle/>
                    <a:p>
                      <a:r>
                        <a:rPr lang="en-US" sz="1100" dirty="0" smtClean="0"/>
                        <a:t>Value ROI of VMO</a:t>
                      </a:r>
                      <a:endParaRPr lang="en-US" sz="1100" dirty="0"/>
                    </a:p>
                  </a:txBody>
                  <a:tcPr>
                    <a:solidFill>
                      <a:srgbClr val="F2F2F2"/>
                    </a:solidFill>
                  </a:tcPr>
                </a:tc>
                <a:tc>
                  <a:txBody>
                    <a:bodyPr/>
                    <a:lstStyle/>
                    <a:p>
                      <a:r>
                        <a:rPr lang="en-US" sz="1100" dirty="0" smtClean="0"/>
                        <a:t>Dollars</a:t>
                      </a:r>
                      <a:endParaRPr lang="en-US" sz="1100" dirty="0"/>
                    </a:p>
                  </a:txBody>
                  <a:tcPr>
                    <a:solidFill>
                      <a:srgbClr val="F2F2F2"/>
                    </a:solidFill>
                  </a:tcPr>
                </a:tc>
                <a:tc>
                  <a:txBody>
                    <a:bodyPr/>
                    <a:lstStyle/>
                    <a:p>
                      <a:r>
                        <a:rPr lang="en-US" sz="1100" dirty="0" smtClean="0"/>
                        <a:t>Value/</a:t>
                      </a:r>
                      <a:r>
                        <a:rPr lang="en-US" sz="1100" baseline="0" dirty="0" smtClean="0"/>
                        <a:t>savings per headcount</a:t>
                      </a:r>
                      <a:endParaRPr lang="en-US" sz="1100" dirty="0"/>
                    </a:p>
                  </a:txBody>
                  <a:tcPr>
                    <a:solidFill>
                      <a:srgbClr val="F2F2F2"/>
                    </a:solidFill>
                  </a:tcPr>
                </a:tc>
              </a:tr>
              <a:tr h="274320">
                <a:tc>
                  <a:txBody>
                    <a:bodyPr/>
                    <a:lstStyle/>
                    <a:p>
                      <a:r>
                        <a:rPr lang="en-CA" sz="1100" dirty="0" smtClean="0"/>
                        <a:t>Solution requirements</a:t>
                      </a:r>
                      <a:endParaRPr lang="en-US" sz="1100" dirty="0"/>
                    </a:p>
                  </a:txBody>
                  <a:tcPr>
                    <a:solidFill>
                      <a:srgbClr val="F2F2F2"/>
                    </a:solidFill>
                  </a:tcPr>
                </a:tc>
                <a:tc>
                  <a:txBody>
                    <a:bodyPr/>
                    <a:lstStyle/>
                    <a:p>
                      <a:r>
                        <a:rPr lang="en-US" sz="1100" dirty="0" smtClean="0"/>
                        <a:t>Proportion</a:t>
                      </a:r>
                      <a:r>
                        <a:rPr lang="en-US" sz="1100" baseline="0" dirty="0" smtClean="0"/>
                        <a:t> of fit</a:t>
                      </a:r>
                      <a:endParaRPr lang="en-US" sz="1100" dirty="0"/>
                    </a:p>
                  </a:txBody>
                  <a:tcPr>
                    <a:solidFill>
                      <a:srgbClr val="F2F2F2"/>
                    </a:solidFill>
                  </a:tcPr>
                </a:tc>
                <a:tc>
                  <a:txBody>
                    <a:bodyPr/>
                    <a:lstStyle/>
                    <a:p>
                      <a:r>
                        <a:rPr lang="en-US" sz="1100" dirty="0" smtClean="0"/>
                        <a:t>Compare solution against</a:t>
                      </a:r>
                      <a:r>
                        <a:rPr lang="en-US" sz="1100" baseline="0" dirty="0" smtClean="0"/>
                        <a:t> functionality requested</a:t>
                      </a:r>
                      <a:endParaRPr lang="en-US" sz="1100" dirty="0"/>
                    </a:p>
                  </a:txBody>
                  <a:tcPr>
                    <a:solidFill>
                      <a:srgbClr val="F2F2F2"/>
                    </a:solidFill>
                  </a:tcPr>
                </a:tc>
              </a:tr>
              <a:tr h="274320">
                <a:tc>
                  <a:txBody>
                    <a:bodyPr/>
                    <a:lstStyle/>
                    <a:p>
                      <a:r>
                        <a:rPr lang="en-CA" sz="1100" dirty="0" smtClean="0"/>
                        <a:t>Time to acquisition </a:t>
                      </a:r>
                      <a:endParaRPr lang="en-US" sz="1100" dirty="0"/>
                    </a:p>
                  </a:txBody>
                  <a:tcPr>
                    <a:solidFill>
                      <a:srgbClr val="F2F2F2"/>
                    </a:solidFill>
                  </a:tcPr>
                </a:tc>
                <a:tc>
                  <a:txBody>
                    <a:bodyPr/>
                    <a:lstStyle/>
                    <a:p>
                      <a:r>
                        <a:rPr lang="en-CA" sz="1100" dirty="0" smtClean="0"/>
                        <a:t>Days</a:t>
                      </a:r>
                      <a:endParaRPr lang="en-US" sz="1100" dirty="0"/>
                    </a:p>
                  </a:txBody>
                  <a:tcPr>
                    <a:solidFill>
                      <a:srgbClr val="F2F2F2"/>
                    </a:solidFill>
                  </a:tcPr>
                </a:tc>
                <a:tc>
                  <a:txBody>
                    <a:bodyPr/>
                    <a:lstStyle/>
                    <a:p>
                      <a:r>
                        <a:rPr lang="en-US" sz="1100" dirty="0" smtClean="0"/>
                        <a:t>Count from</a:t>
                      </a:r>
                      <a:r>
                        <a:rPr lang="en-US" sz="1100" baseline="0" dirty="0" smtClean="0"/>
                        <a:t> request to vendor selection</a:t>
                      </a:r>
                      <a:endParaRPr lang="en-US" sz="1100" dirty="0"/>
                    </a:p>
                  </a:txBody>
                  <a:tcPr>
                    <a:solidFill>
                      <a:srgbClr val="F2F2F2"/>
                    </a:solidFill>
                  </a:tcPr>
                </a:tc>
              </a:tr>
              <a:tr h="274320">
                <a:tc>
                  <a:txBody>
                    <a:bodyPr/>
                    <a:lstStyle/>
                    <a:p>
                      <a:r>
                        <a:rPr lang="en-CA" sz="1100" dirty="0" smtClean="0"/>
                        <a:t>Variance in vendor proposals </a:t>
                      </a:r>
                      <a:endParaRPr lang="en-US" sz="1100" dirty="0"/>
                    </a:p>
                  </a:txBody>
                  <a:tcPr>
                    <a:solidFill>
                      <a:srgbClr val="F2F2F2"/>
                    </a:solidFill>
                  </a:tcPr>
                </a:tc>
                <a:tc>
                  <a:txBody>
                    <a:bodyPr/>
                    <a:lstStyle/>
                    <a:p>
                      <a:r>
                        <a:rPr lang="en-CA" sz="1100" dirty="0" smtClean="0"/>
                        <a:t>Price and specification</a:t>
                      </a:r>
                      <a:endParaRPr lang="en-US" sz="1100" dirty="0"/>
                    </a:p>
                  </a:txBody>
                  <a:tcPr>
                    <a:solidFill>
                      <a:srgbClr val="F2F2F2"/>
                    </a:solidFill>
                  </a:tcPr>
                </a:tc>
                <a:tc>
                  <a:txBody>
                    <a:bodyPr/>
                    <a:lstStyle/>
                    <a:p>
                      <a:r>
                        <a:rPr lang="en-US" sz="1100" dirty="0" smtClean="0"/>
                        <a:t>Compare prices</a:t>
                      </a:r>
                      <a:r>
                        <a:rPr lang="en-US" sz="1100" baseline="0" dirty="0" smtClean="0"/>
                        <a:t> and solution offerings</a:t>
                      </a:r>
                      <a:endParaRPr lang="en-US" sz="1100" dirty="0"/>
                    </a:p>
                  </a:txBody>
                  <a:tcPr>
                    <a:solidFill>
                      <a:srgbClr val="F2F2F2"/>
                    </a:solidFill>
                  </a:tcPr>
                </a:tc>
              </a:tr>
              <a:tr h="274320">
                <a:tc>
                  <a:txBody>
                    <a:bodyPr/>
                    <a:lstStyle/>
                    <a:p>
                      <a:r>
                        <a:rPr lang="en-CA" sz="1100" dirty="0" smtClean="0"/>
                        <a:t>Missing functionality </a:t>
                      </a:r>
                    </a:p>
                    <a:p>
                      <a:r>
                        <a:rPr lang="en-CA" sz="1100" i="1" dirty="0" smtClean="0"/>
                        <a:t>(measured during </a:t>
                      </a:r>
                      <a:r>
                        <a:rPr lang="en-CA" sz="1100" i="1" baseline="0" dirty="0" smtClean="0"/>
                        <a:t>implementation, post selection)</a:t>
                      </a:r>
                      <a:endParaRPr lang="en-US" sz="1100" i="1" dirty="0"/>
                    </a:p>
                  </a:txBody>
                  <a:tcPr>
                    <a:solidFill>
                      <a:srgbClr val="F2F2F2"/>
                    </a:solidFill>
                  </a:tcPr>
                </a:tc>
                <a:tc>
                  <a:txBody>
                    <a:bodyPr/>
                    <a:lstStyle/>
                    <a:p>
                      <a:r>
                        <a:rPr lang="en-CA" sz="1100" dirty="0" smtClean="0"/>
                        <a:t>Change requests</a:t>
                      </a:r>
                      <a:endParaRPr lang="en-US" sz="1100" dirty="0"/>
                    </a:p>
                  </a:txBody>
                  <a:tcPr>
                    <a:solidFill>
                      <a:srgbClr val="F2F2F2"/>
                    </a:solidFill>
                  </a:tcPr>
                </a:tc>
                <a:tc>
                  <a:txBody>
                    <a:bodyPr/>
                    <a:lstStyle/>
                    <a:p>
                      <a:r>
                        <a:rPr lang="en-US" sz="1100" dirty="0" smtClean="0"/>
                        <a:t>Count number during implementation</a:t>
                      </a:r>
                      <a:endParaRPr lang="en-US" sz="1100" dirty="0"/>
                    </a:p>
                  </a:txBody>
                  <a:tcPr>
                    <a:solidFill>
                      <a:srgbClr val="F2F2F2"/>
                    </a:solidFill>
                  </a:tcPr>
                </a:tc>
              </a:tr>
            </a:tbl>
          </a:graphicData>
        </a:graphic>
      </p:graphicFrame>
    </p:spTree>
    <p:extLst>
      <p:ext uri="{BB962C8B-B14F-4D97-AF65-F5344CB8AC3E}">
        <p14:creationId xmlns:p14="http://schemas.microsoft.com/office/powerpoint/2010/main" val="146081070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2783</Words>
  <Application>Microsoft Office PowerPoint</Application>
  <PresentationFormat>On-screen Show (4:3)</PresentationFormat>
  <Paragraphs>408</Paragraphs>
  <Slides>18</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18</vt:i4>
      </vt:variant>
      <vt:variant>
        <vt:lpstr>Custom Shows</vt:lpstr>
      </vt:variant>
      <vt:variant>
        <vt:i4>1</vt:i4>
      </vt:variant>
    </vt:vector>
  </HeadingPairs>
  <TitlesOfParts>
    <vt:vector size="26" baseType="lpstr">
      <vt:lpstr>Arial</vt:lpstr>
      <vt:lpstr>Calibri</vt:lpstr>
      <vt:lpstr>Georgia</vt:lpstr>
      <vt:lpstr>NeueHaasGroteskText W01</vt:lpstr>
      <vt:lpstr>Open Sans</vt:lpstr>
      <vt:lpstr>Wingdings</vt:lpstr>
      <vt:lpstr>Theme1</vt:lpstr>
      <vt:lpstr>PowerPoint Presentation</vt:lpstr>
      <vt:lpstr>PowerPoint Presentation</vt:lpstr>
      <vt:lpstr>Our understanding of the problem</vt:lpstr>
      <vt:lpstr>Executive summary</vt:lpstr>
      <vt:lpstr>Diagnose a poor selection process</vt:lpstr>
      <vt:lpstr>IT vendor selection is heavily influenced by the entire organization</vt:lpstr>
      <vt:lpstr>Price is no longer the most important criteria</vt:lpstr>
      <vt:lpstr>Don’t let conventional wisdom become your roadblock</vt:lpstr>
      <vt:lpstr>Measure the selection process to demonstrate continuous improvement and value</vt:lpstr>
      <vt:lpstr>Track overall vendor management metrics to prove ROI</vt:lpstr>
      <vt:lpstr>Use this blueprint to build a dynamic process</vt:lpstr>
      <vt:lpstr>Focus your efforts in these key areas</vt:lpstr>
      <vt:lpstr>Info-Tech’s Vendor Management Framework</vt:lpstr>
      <vt:lpstr>PowerPoint Presentation</vt:lpstr>
      <vt:lpstr>Use these icons to help direct you as you navigate this research </vt:lpstr>
      <vt:lpstr>Info-Tech offers various levels of support to best suit your needs</vt:lpstr>
      <vt:lpstr>Implement a Proactive and Consistent Vendor Selection Process – project overview</vt:lpstr>
      <vt:lpstr>Implement a Proactive and Consistent Vendor Selection Process – 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2017-02-03T17:02:10Z</dcterms:created>
  <dcterms:modified xsi:type="dcterms:W3CDTF">2017-02-03T18:43:45Z</dcterms:modified>
</cp:coreProperties>
</file>