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850" r:id="rId2"/>
  </p:sldMasterIdLst>
  <p:notesMasterIdLst>
    <p:notesMasterId r:id="rId12"/>
  </p:notesMasterIdLst>
  <p:handoutMasterIdLst>
    <p:handoutMasterId r:id="rId13"/>
  </p:handoutMasterIdLst>
  <p:sldIdLst>
    <p:sldId id="438" r:id="rId3"/>
    <p:sldId id="671" r:id="rId4"/>
    <p:sldId id="626" r:id="rId5"/>
    <p:sldId id="653" r:id="rId6"/>
    <p:sldId id="652" r:id="rId7"/>
    <p:sldId id="674" r:id="rId8"/>
    <p:sldId id="619" r:id="rId9"/>
    <p:sldId id="627" r:id="rId10"/>
    <p:sldId id="442" r:id="rId11"/>
  </p:sldIdLst>
  <p:sldSz cx="9144000" cy="6858000" type="screen4x3"/>
  <p:notesSz cx="6858000" cy="9144000"/>
  <p:custShowLst>
    <p:custShow name="Custom Show 1" id="0">
      <p:sldLst/>
    </p:custShow>
  </p:custShow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3" userDrawn="1">
          <p15:clr>
            <a:srgbClr val="A4A3A4"/>
          </p15:clr>
        </p15:guide>
        <p15:guide id="3" pos="680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1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AA6"/>
    <a:srgbClr val="44B280"/>
    <a:srgbClr val="34C5D0"/>
    <a:srgbClr val="3AC0CF"/>
    <a:srgbClr val="85DCE3"/>
    <a:srgbClr val="FFFFFF"/>
    <a:srgbClr val="269DA6"/>
    <a:srgbClr val="328CD6"/>
    <a:srgbClr val="7ACCA7"/>
    <a:srgbClr val="42B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2244" y="108"/>
      </p:cViewPr>
      <p:guideLst>
        <p:guide pos="3833"/>
        <p:guide pos="680"/>
        <p:guide orient="horz" pos="1185"/>
        <p:guide orient="horz" pos="4110"/>
        <p:guide orient="horz" pos="164"/>
        <p:guide orient="horz" pos="79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4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0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8"/>
            <a:ext cx="9144000" cy="68622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chemeClr val="bg1"/>
                </a:solidFill>
              </a:rPr>
              <a:t>Info-Tech Research Group, Inc. is a global leader in providing IT research and advice.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© </a:t>
            </a:r>
            <a:r>
              <a:rPr lang="en-CA" sz="800" dirty="0" smtClean="0">
                <a:solidFill>
                  <a:schemeClr val="bg1"/>
                </a:solidFill>
              </a:rPr>
              <a:t>1997-2017 </a:t>
            </a:r>
            <a:r>
              <a:rPr lang="en-CA" sz="800" dirty="0">
                <a:solidFill>
                  <a:schemeClr val="bg1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5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150"/>
            <a:ext cx="9144000" cy="1884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4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437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-Tech's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553440" y="2667695"/>
            <a:ext cx="8037121" cy="545002"/>
            <a:chOff x="540256" y="2473298"/>
            <a:chExt cx="8037121" cy="545002"/>
          </a:xfrm>
        </p:grpSpPr>
        <p:sp>
          <p:nvSpPr>
            <p:cNvPr id="32" name="TextBox 31"/>
            <p:cNvSpPr txBox="1"/>
            <p:nvPr/>
          </p:nvSpPr>
          <p:spPr>
            <a:xfrm>
              <a:off x="6957377" y="2478300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b="1" dirty="0">
                  <a:solidFill>
                    <a:schemeClr val="accent1"/>
                  </a:solidFill>
                  <a:latin typeface="+mn-lt"/>
                </a:rPr>
                <a:t>Management</a:t>
              </a:r>
              <a:r>
                <a:rPr kumimoji="0" lang="en-CA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</a:rPr>
                <a:t>Consulting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98216" y="2478300"/>
              <a:ext cx="212944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</a:rPr>
                <a:t>Guided Implementations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0256" y="2478300"/>
              <a:ext cx="1266712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</a:rPr>
                <a:t>DIY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</a:rPr>
                <a:t>Toolkits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96182" y="2478300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</a:rPr>
                <a:t>Onsite Workshops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6461" y="2473298"/>
              <a:ext cx="1468526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</a:rPr>
                <a:t>Diagnostic Surveys</a:t>
              </a:r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302853" y="187743"/>
            <a:ext cx="500651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chemeClr val="accent1"/>
                </a:solidFill>
                <a:latin typeface="+mn-lt"/>
              </a:rPr>
              <a:t>INFO-TECH RESEARCH GROUP 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67824" y="1367485"/>
            <a:ext cx="420778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2000" b="1" i="0" dirty="0">
                <a:latin typeface="+mn-lt"/>
              </a:rPr>
              <a:t>Achieve Measurable Results </a:t>
            </a:r>
          </a:p>
        </p:txBody>
      </p:sp>
      <p:sp>
        <p:nvSpPr>
          <p:cNvPr id="39" name="Round Same Side Corner Rectangle 97"/>
          <p:cNvSpPr/>
          <p:nvPr userDrawn="1"/>
        </p:nvSpPr>
        <p:spPr>
          <a:xfrm>
            <a:off x="330606" y="1724877"/>
            <a:ext cx="3591536" cy="101127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280836" y="4387816"/>
            <a:ext cx="4572000" cy="871311"/>
            <a:chOff x="1855542" y="4120084"/>
            <a:chExt cx="4572000" cy="871311"/>
          </a:xfrm>
        </p:grpSpPr>
        <p:sp>
          <p:nvSpPr>
            <p:cNvPr id="41" name="Rectangle 40"/>
            <p:cNvSpPr/>
            <p:nvPr/>
          </p:nvSpPr>
          <p:spPr>
            <a:xfrm>
              <a:off x="1855542" y="4622063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CA" sz="1800" dirty="0">
                  <a:latin typeface="+mn-lt"/>
                </a:rPr>
                <a:t>Help IT leaders and their teams:</a:t>
              </a:r>
              <a:endParaRPr lang="en-CA" sz="1800" b="1" dirty="0">
                <a:latin typeface="+mn-lt"/>
              </a:endParaRPr>
            </a:p>
          </p:txBody>
        </p:sp>
        <p:sp>
          <p:nvSpPr>
            <p:cNvPr id="42" name="TextBox 16"/>
            <p:cNvSpPr txBox="1"/>
            <p:nvPr/>
          </p:nvSpPr>
          <p:spPr>
            <a:xfrm>
              <a:off x="2161204" y="4120084"/>
              <a:ext cx="3960675" cy="49090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CA" sz="2800" b="1" dirty="0">
                  <a:latin typeface="+mn-lt"/>
                  <a:ea typeface="Roboto" panose="02000000000000000000" pitchFamily="2" charset="0"/>
                </a:rPr>
                <a:t>Info-Tech’s Mission </a:t>
              </a:r>
              <a:endParaRPr lang="en-CA" sz="1600" b="1" spc="300" dirty="0">
                <a:latin typeface="+mn-lt"/>
                <a:ea typeface="Roboto Thin" pitchFamily="2" charset="0"/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2169042" y="5306003"/>
            <a:ext cx="4760324" cy="1200329"/>
            <a:chOff x="-500681" y="3195034"/>
            <a:chExt cx="4760324" cy="1200329"/>
          </a:xfrm>
        </p:grpSpPr>
        <p:sp>
          <p:nvSpPr>
            <p:cNvPr id="44" name="Rectangle 43"/>
            <p:cNvSpPr/>
            <p:nvPr/>
          </p:nvSpPr>
          <p:spPr>
            <a:xfrm>
              <a:off x="-500681" y="3195034"/>
              <a:ext cx="22678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800" dirty="0">
                  <a:solidFill>
                    <a:schemeClr val="tx2"/>
                  </a:solidFill>
                  <a:latin typeface="+mn-lt"/>
                </a:rPr>
                <a:t>Systematically improve their core processes and functions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18461" y="3195034"/>
              <a:ext cx="22411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800" dirty="0">
                  <a:solidFill>
                    <a:schemeClr val="tx2"/>
                  </a:solidFill>
                  <a:latin typeface="+mn-lt"/>
                </a:rPr>
                <a:t>Successfully implement critical technology projects</a:t>
              </a:r>
              <a:endParaRPr lang="en-CA" sz="1800" b="1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905885" y="3302447"/>
              <a:ext cx="0" cy="954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 userDrawn="1"/>
        </p:nvGrpSpPr>
        <p:grpSpPr>
          <a:xfrm>
            <a:off x="988017" y="3357807"/>
            <a:ext cx="7035429" cy="503094"/>
            <a:chOff x="1200669" y="3391523"/>
            <a:chExt cx="7035429" cy="50309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701" y="3414137"/>
              <a:ext cx="480480" cy="480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669" y="3391523"/>
              <a:ext cx="393666" cy="4499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47" y="3470725"/>
              <a:ext cx="506140" cy="33742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076" y="3400427"/>
              <a:ext cx="478022" cy="47802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2160">
              <a:off x="2743618" y="3391524"/>
              <a:ext cx="449903" cy="449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36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68305" y="0"/>
            <a:ext cx="3075694" cy="657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2576B7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7174" y="255588"/>
            <a:ext cx="5811131" cy="87788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608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150"/>
            <a:ext cx="9144000" cy="1884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38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st 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9653" y="410698"/>
            <a:ext cx="5188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0" dirty="0">
                <a:solidFill>
                  <a:schemeClr val="bg1">
                    <a:lumMod val="65000"/>
                  </a:schemeClr>
                </a:solidFill>
              </a:rPr>
              <a:t>Info-Tech Research Group</a:t>
            </a:r>
          </a:p>
          <a:p>
            <a:r>
              <a:rPr lang="en-CA" sz="3200" b="1" dirty="0">
                <a:solidFill>
                  <a:schemeClr val="tx2"/>
                </a:solidFill>
              </a:rPr>
              <a:t>ANALYST PERSPECTIVE </a:t>
            </a:r>
          </a:p>
        </p:txBody>
      </p:sp>
    </p:spTree>
    <p:extLst>
      <p:ext uri="{BB962C8B-B14F-4D97-AF65-F5344CB8AC3E}">
        <p14:creationId xmlns:p14="http://schemas.microsoft.com/office/powerpoint/2010/main" val="12442610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77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326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004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21016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>
                <a:solidFill>
                  <a:schemeClr val="bg1">
                    <a:lumMod val="65000"/>
                  </a:schemeClr>
                </a:solidFill>
              </a:rPr>
              <a:t>					Info-Tech Research Group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21016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chemeClr val="bg1">
                    <a:lumMod val="65000"/>
                  </a:schemeClr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85" r:id="rId2"/>
    <p:sldLayoutId id="2147483782" r:id="rId3"/>
    <p:sldLayoutId id="2147483773" r:id="rId4"/>
    <p:sldLayoutId id="2147483790" r:id="rId5"/>
    <p:sldLayoutId id="2147483788" r:id="rId6"/>
    <p:sldLayoutId id="2147483795" r:id="rId7"/>
    <p:sldLayoutId id="2147483796" r:id="rId8"/>
    <p:sldLayoutId id="214748379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21016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>
                <a:solidFill>
                  <a:schemeClr val="bg1">
                    <a:lumMod val="65000"/>
                  </a:schemeClr>
                </a:solidFill>
              </a:rPr>
              <a:t>					Info-Tech Research Group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88424" y="6521016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chemeClr val="bg1">
                    <a:lumMod val="65000"/>
                  </a:schemeClr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2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2" r:id="rId2"/>
    <p:sldLayoutId id="2147483869" r:id="rId3"/>
    <p:sldLayoutId id="21474838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hyperlink" Target="https://www.infrascale.com/25-disaster-recovery-statistics-for-2015-infographic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create-a-right-sized-disaster-recovery-pla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infotech.com/research/ss/document-the-dr-pla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print Title"/>
          <p:cNvSpPr txBox="1">
            <a:spLocks/>
          </p:cNvSpPr>
          <p:nvPr/>
        </p:nvSpPr>
        <p:spPr bwMode="auto">
          <a:xfrm>
            <a:off x="567264" y="2646391"/>
            <a:ext cx="7734763" cy="93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Document a Disaster Recovery Plan for the Small Enterprise</a:t>
            </a:r>
            <a:endParaRPr lang="en-US" sz="1400" dirty="0"/>
          </a:p>
        </p:txBody>
      </p:sp>
      <p:sp>
        <p:nvSpPr>
          <p:cNvPr id="3" name="Tagline"/>
          <p:cNvSpPr txBox="1">
            <a:spLocks/>
          </p:cNvSpPr>
          <p:nvPr/>
        </p:nvSpPr>
        <p:spPr bwMode="auto">
          <a:xfrm>
            <a:off x="559626" y="3580924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the business you are ready to handle a crisis. </a:t>
            </a: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04640"/>
              </p:ext>
            </p:extLst>
          </p:nvPr>
        </p:nvGraphicFramePr>
        <p:xfrm>
          <a:off x="440265" y="285003"/>
          <a:ext cx="45450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1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8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CA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solidFill>
                            <a:schemeClr val="bg2"/>
                          </a:solidFill>
                        </a:rPr>
                        <a:t>Applications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r>
                        <a:rPr lang="en-CA" sz="14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10453" y="751192"/>
            <a:ext cx="2233547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000" i="1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CA" sz="1000" b="1" i="1" dirty="0">
                <a:solidFill>
                  <a:schemeClr val="bg1">
                    <a:lumMod val="95000"/>
                  </a:schemeClr>
                </a:solidFill>
              </a:rPr>
              <a:t>small</a:t>
            </a:r>
            <a:r>
              <a:rPr lang="en-CA" sz="1000" i="1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CA" sz="1000" b="1" i="1" dirty="0">
                <a:solidFill>
                  <a:schemeClr val="bg1">
                    <a:lumMod val="95000"/>
                  </a:schemeClr>
                </a:solidFill>
              </a:rPr>
              <a:t>medium</a:t>
            </a:r>
            <a:r>
              <a:rPr lang="en-CA" sz="1000" i="1" dirty="0">
                <a:solidFill>
                  <a:schemeClr val="bg1">
                    <a:lumMod val="95000"/>
                  </a:schemeClr>
                </a:solidFill>
              </a:rPr>
              <a:t> enterprises</a:t>
            </a:r>
            <a:endParaRPr lang="en-CA" sz="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7563"/>
            <a:ext cx="9144000" cy="370840"/>
          </a:xfrm>
          <a:prstGeom prst="rect">
            <a:avLst/>
          </a:prstGeom>
          <a:solidFill>
            <a:schemeClr val="bg2">
              <a:lumMod val="9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2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4323" y="3761203"/>
            <a:ext cx="749873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189" y="1355219"/>
            <a:ext cx="792549" cy="6401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7532" y="1555914"/>
            <a:ext cx="3906664" cy="342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i="1" dirty="0" smtClean="0">
                <a:solidFill>
                  <a:schemeClr val="tx1"/>
                </a:solidFill>
                <a:latin typeface="Georgia"/>
              </a:rPr>
              <a:t>An </a:t>
            </a:r>
            <a:r>
              <a:rPr lang="en-US" sz="1400" i="1" dirty="0">
                <a:solidFill>
                  <a:schemeClr val="tx1"/>
                </a:solidFill>
                <a:latin typeface="Georgia"/>
              </a:rPr>
              <a:t>effective </a:t>
            </a:r>
            <a:r>
              <a:rPr lang="en-US" sz="1400" i="1" dirty="0" smtClean="0">
                <a:solidFill>
                  <a:schemeClr val="tx1"/>
                </a:solidFill>
                <a:latin typeface="Georgia"/>
              </a:rPr>
              <a:t>disaster recovery plan (DRP) </a:t>
            </a:r>
            <a:r>
              <a:rPr lang="en-US" sz="1400" i="1" dirty="0">
                <a:solidFill>
                  <a:schemeClr val="tx1"/>
                </a:solidFill>
                <a:latin typeface="Georgia"/>
              </a:rPr>
              <a:t>addresses common outages such as hardware and software failures, as well as regional events, to provide day-to-day service continuity. It’s not just an insurance policy you might never cash in.</a:t>
            </a:r>
          </a:p>
          <a:p>
            <a:pPr>
              <a:lnSpc>
                <a:spcPts val="2000"/>
              </a:lnSpc>
            </a:pPr>
            <a:r>
              <a:rPr lang="en-US" sz="1400" i="1" dirty="0">
                <a:solidFill>
                  <a:schemeClr val="tx1"/>
                </a:solidFill>
                <a:latin typeface="Georgia"/>
              </a:rPr>
              <a:t>Customers are also demanding evidence of an effective DRP. Organizations without a DRP will risk impact not only from extended outages but also from lost sales.</a:t>
            </a:r>
          </a:p>
          <a:p>
            <a:pPr algn="r"/>
            <a:endParaRPr lang="en-US" sz="1400" dirty="0">
              <a:solidFill>
                <a:schemeClr val="tx1"/>
              </a:solidFill>
            </a:endParaRPr>
          </a:p>
          <a:p>
            <a:pPr algn="r"/>
            <a:endParaRPr lang="en-US" sz="1400" dirty="0">
              <a:solidFill>
                <a:schemeClr val="tx1"/>
              </a:solidFill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</a:rPr>
              <a:t>Frank Trovato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Director, Infrastructure</a:t>
            </a:r>
          </a:p>
          <a:p>
            <a:pPr algn="r"/>
            <a:r>
              <a:rPr lang="en-US" sz="1400" i="1" dirty="0">
                <a:solidFill>
                  <a:schemeClr val="tx1"/>
                </a:solidFill>
              </a:rPr>
              <a:t>Info-Tech Research Group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2492" y="0"/>
            <a:ext cx="3281508" cy="65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8393" y="526412"/>
            <a:ext cx="8626475" cy="863600"/>
          </a:xfrm>
        </p:spPr>
        <p:txBody>
          <a:bodyPr/>
          <a:lstStyle/>
          <a:p>
            <a:pPr algn="ctr"/>
            <a:r>
              <a:rPr lang="en-CA" b="1" dirty="0">
                <a:latin typeface="+mn-lt"/>
              </a:rPr>
              <a:t>SMBs understand the importance of an effective DRP, but have trouble putting one into action</a:t>
            </a:r>
            <a:endParaRPr lang="en-CA" sz="14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615" y="6181270"/>
            <a:ext cx="110646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dirty="0">
                <a:solidFill>
                  <a:schemeClr val="accent1"/>
                </a:solidFill>
              </a:rPr>
              <a:t>Sources |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18463" y="5283690"/>
            <a:ext cx="824198" cy="780810"/>
            <a:chOff x="4981617" y="2346283"/>
            <a:chExt cx="863463" cy="926452"/>
          </a:xfrm>
        </p:grpSpPr>
        <p:sp>
          <p:nvSpPr>
            <p:cNvPr id="27" name="Rectangle 26"/>
            <p:cNvSpPr/>
            <p:nvPr/>
          </p:nvSpPr>
          <p:spPr>
            <a:xfrm>
              <a:off x="5284254" y="2346283"/>
              <a:ext cx="193532" cy="912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CA" sz="4400" dirty="0">
                <a:solidFill>
                  <a:srgbClr val="34C5D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81617" y="2359773"/>
              <a:ext cx="863463" cy="91296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endParaRPr lang="en-CA" sz="4400" b="1" dirty="0">
                <a:solidFill>
                  <a:srgbClr val="34C5D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31587" y="2468543"/>
            <a:ext cx="313623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Unplanned data center outages cost an SMB</a:t>
            </a:r>
          </a:p>
          <a:p>
            <a:r>
              <a:rPr lang="en-CA" sz="1400" dirty="0"/>
              <a:t>a</a:t>
            </a:r>
            <a:r>
              <a:rPr lang="en-CA" sz="1400" dirty="0" smtClean="0"/>
              <a:t>n </a:t>
            </a:r>
            <a:r>
              <a:rPr lang="en-CA" sz="1400" dirty="0"/>
              <a:t>average of $8,000 an hour.</a:t>
            </a:r>
            <a:r>
              <a:rPr lang="en-CA" sz="1400" baseline="30000" dirty="0"/>
              <a:t>1</a:t>
            </a:r>
            <a:endParaRPr lang="en-CA" sz="1400" i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1587" y="3754551"/>
            <a:ext cx="3645078" cy="8002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Disruption </a:t>
            </a:r>
            <a:r>
              <a:rPr lang="en-CA" b="1" dirty="0" smtClean="0">
                <a:solidFill>
                  <a:schemeClr val="accent1"/>
                </a:solidFill>
              </a:rPr>
              <a:t>lasts</a:t>
            </a:r>
            <a:endParaRPr lang="en-CA" b="1" dirty="0">
              <a:solidFill>
                <a:schemeClr val="accent1"/>
              </a:solidFill>
            </a:endParaRPr>
          </a:p>
          <a:p>
            <a:r>
              <a:rPr lang="en-CA" sz="1400" dirty="0"/>
              <a:t>a</a:t>
            </a:r>
            <a:r>
              <a:rPr lang="en-CA" sz="1400" dirty="0" smtClean="0"/>
              <a:t>n </a:t>
            </a:r>
            <a:r>
              <a:rPr lang="en-CA" sz="1400" dirty="0"/>
              <a:t>average of 18.5 hours in </a:t>
            </a:r>
            <a:r>
              <a:rPr lang="en-CA" sz="1400" dirty="0" smtClean="0"/>
              <a:t>length before recovery.</a:t>
            </a:r>
            <a:r>
              <a:rPr lang="en-CA" sz="1400" baseline="30000" dirty="0" smtClean="0"/>
              <a:t>1</a:t>
            </a:r>
            <a:endParaRPr lang="en-CA" sz="1400" baseline="300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676665" y="2595855"/>
            <a:ext cx="0" cy="3237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8430" y="4972666"/>
            <a:ext cx="31493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Average cost per incident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6769" y="5259485"/>
            <a:ext cx="1891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/>
              <a:t>$148,200</a:t>
            </a:r>
            <a:endParaRPr lang="en-CA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8" y="3723247"/>
            <a:ext cx="711111" cy="8126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6" y="5020749"/>
            <a:ext cx="507936" cy="8126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46769" y="6208818"/>
            <a:ext cx="46523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– Infrascale</a:t>
            </a:r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000" dirty="0">
                <a:hlinkClick r:id="rId5" tooltip="Permanent Link: 25 Disaster Recovery Statistics for 2015 [Infographic]"/>
              </a:rPr>
              <a:t>25 Disaster Recovery Statistics for 2015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8" y="2519831"/>
            <a:ext cx="718612" cy="718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5270" y="2468543"/>
            <a:ext cx="3959597" cy="8002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/>
                </a:solidFill>
              </a:rPr>
              <a:t>40% </a:t>
            </a:r>
            <a:r>
              <a:rPr lang="en-CA" sz="1400" dirty="0"/>
              <a:t>of organizations rate their disaster recovery capabilities as “fair” or “poor”.</a:t>
            </a:r>
            <a:r>
              <a:rPr lang="en-CA" sz="1400" baseline="30000" dirty="0"/>
              <a:t>1</a:t>
            </a:r>
            <a:r>
              <a:rPr lang="en-CA" sz="14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5270" y="3678672"/>
            <a:ext cx="3873427" cy="8002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/>
                </a:solidFill>
              </a:rPr>
              <a:t>75%</a:t>
            </a:r>
            <a:r>
              <a:rPr lang="en-CA" sz="3200" b="1" dirty="0">
                <a:solidFill>
                  <a:srgbClr val="226AA6"/>
                </a:solidFill>
              </a:rPr>
              <a:t> </a:t>
            </a:r>
            <a:r>
              <a:rPr lang="en-CA" sz="1400" dirty="0"/>
              <a:t>of organizations </a:t>
            </a:r>
            <a:r>
              <a:rPr lang="en-CA" sz="1400" dirty="0" smtClean="0"/>
              <a:t>get </a:t>
            </a:r>
            <a:r>
              <a:rPr lang="en-CA" sz="1400" dirty="0"/>
              <a:t>a failing grade for their disaster recovery capabilities.</a:t>
            </a:r>
            <a:r>
              <a:rPr lang="en-CA" sz="1400" baseline="30000" dirty="0"/>
              <a:t>1</a:t>
            </a:r>
            <a:endParaRPr lang="en-CA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45271" y="4929971"/>
            <a:ext cx="3732028" cy="8002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/>
                </a:solidFill>
              </a:rPr>
              <a:t>36%</a:t>
            </a:r>
            <a:r>
              <a:rPr lang="en-CA" sz="3200" b="1" dirty="0">
                <a:solidFill>
                  <a:srgbClr val="226AA6"/>
                </a:solidFill>
              </a:rPr>
              <a:t> </a:t>
            </a:r>
            <a:r>
              <a:rPr lang="en-CA" sz="1400" dirty="0"/>
              <a:t>of organizations with a DRP in place feel that their plan is incomplete.</a:t>
            </a:r>
            <a:r>
              <a:rPr lang="en-CA" sz="1400" baseline="30000" dirty="0"/>
              <a:t>1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479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72954" y="203200"/>
            <a:ext cx="8631559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atin typeface="+mn-lt"/>
              </a:rPr>
              <a:t>Use this research to develop and document the DRP</a:t>
            </a:r>
            <a:endParaRPr lang="en-US" b="1" i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25220"/>
              </p:ext>
            </p:extLst>
          </p:nvPr>
        </p:nvGraphicFramePr>
        <p:xfrm>
          <a:off x="272955" y="1471764"/>
          <a:ext cx="4939125" cy="4455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9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3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Intended Audience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9450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IT leaders and employees that need to carry out initiatives to improve DR capabilities.</a:t>
                      </a:r>
                    </a:p>
                    <a:p>
                      <a:pPr marL="180975" indent="-180975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Business leaders who want to minimize business downtime.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Research Includes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15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Guidance on how to create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and document a DRP.</a:t>
                      </a:r>
                    </a:p>
                    <a:p>
                      <a:pPr marL="180975" indent="-180975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Tools and</a:t>
                      </a:r>
                      <a:r>
                        <a:rPr lang="en-US" sz="1400" baseline="0" dirty="0"/>
                        <a:t> instructions on how </a:t>
                      </a:r>
                      <a:r>
                        <a:rPr lang="en-US" sz="1400" dirty="0"/>
                        <a:t>to perform a </a:t>
                      </a:r>
                      <a:r>
                        <a:rPr lang="en-US" sz="1400" dirty="0" smtClean="0"/>
                        <a:t>business impact analysis.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Expected Benefits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7848">
                <a:tc>
                  <a:txBody>
                    <a:bodyPr/>
                    <a:lstStyle/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Identification</a:t>
                      </a:r>
                      <a:r>
                        <a:rPr lang="en-US" sz="1400" baseline="0" dirty="0"/>
                        <a:t> of</a:t>
                      </a:r>
                      <a:r>
                        <a:rPr lang="en-US" sz="1400" dirty="0"/>
                        <a:t> which applications are critical to business operations.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Pinpointed</a:t>
                      </a:r>
                      <a:r>
                        <a:rPr lang="en-US" sz="1400" baseline="0" dirty="0"/>
                        <a:t> set of </a:t>
                      </a:r>
                      <a:r>
                        <a:rPr lang="en-US" sz="1400" dirty="0"/>
                        <a:t>recovery time and point objectives for critical applications.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Initiatives to improve DR capabilities.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Repositioning DRP as a key component of your business strategy.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95282"/>
              </p:ext>
            </p:extLst>
          </p:nvPr>
        </p:nvGraphicFramePr>
        <p:xfrm>
          <a:off x="5448008" y="1471764"/>
          <a:ext cx="3695991" cy="230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0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76B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WALK AWAY FROM THIS BLUEPRINT WITH: </a:t>
                      </a:r>
                      <a:endParaRPr lang="en-CA" sz="1400" dirty="0"/>
                    </a:p>
                  </a:txBody>
                  <a:tcP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64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</a:t>
                      </a:r>
                      <a:r>
                        <a:rPr lang="en-US" sz="1400" baseline="0" dirty="0"/>
                        <a:t> comprehensive DRP that covers a diverse range of situations.</a:t>
                      </a:r>
                      <a:endParaRPr lang="en-US" sz="1400" dirty="0"/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An overall increase in organizational resiliency.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</a:t>
                      </a:r>
                      <a:r>
                        <a:rPr lang="en-US" sz="1400" baseline="0" dirty="0"/>
                        <a:t> comprehensive set of </a:t>
                      </a:r>
                      <a:r>
                        <a:rPr lang="en-US" sz="1400" dirty="0"/>
                        <a:t>deliverables to assist you in the</a:t>
                      </a:r>
                      <a:r>
                        <a:rPr lang="en-US" sz="1400" baseline="0" dirty="0"/>
                        <a:t> creation and maintenance of your DRP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3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18499" y="277448"/>
            <a:ext cx="59210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atin typeface="Arial"/>
                <a:cs typeface="Arial" panose="020B0604020202020204" pitchFamily="34" charset="0"/>
              </a:rPr>
              <a:t>Is </a:t>
            </a:r>
            <a:r>
              <a:rPr lang="en-US" b="1" dirty="0" smtClean="0">
                <a:latin typeface="Arial"/>
                <a:cs typeface="Arial" panose="020B0604020202020204" pitchFamily="34" charset="0"/>
              </a:rPr>
              <a:t>this research right for you?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318499" y="1077746"/>
            <a:ext cx="8436881" cy="8258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b="1" dirty="0">
                <a:solidFill>
                  <a:schemeClr val="accent1"/>
                </a:solidFill>
              </a:rPr>
              <a:t>Research Navigation</a:t>
            </a:r>
            <a:endParaRPr lang="en-US" dirty="0">
              <a:solidFill>
                <a:schemeClr val="accent1"/>
              </a:solidFill>
            </a:endParaRPr>
          </a:p>
          <a:p>
            <a:pPr>
              <a:spcAft>
                <a:spcPts val="200"/>
              </a:spcAft>
            </a:pPr>
            <a:r>
              <a:rPr lang="en-CA" sz="1400" b="1" dirty="0">
                <a:solidFill>
                  <a:srgbClr val="333333"/>
                </a:solidFill>
              </a:rPr>
              <a:t>Creating a DRP is the first step to achieving service continuity. </a:t>
            </a:r>
            <a:r>
              <a:rPr lang="en-US" sz="1400" dirty="0">
                <a:solidFill>
                  <a:schemeClr val="tx2"/>
                </a:solidFill>
              </a:rPr>
              <a:t>Answer the following questions to determine whether the activities in this deck are relevant to your DRP needs.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06664"/>
              </p:ext>
            </p:extLst>
          </p:nvPr>
        </p:nvGraphicFramePr>
        <p:xfrm>
          <a:off x="395574" y="1955634"/>
          <a:ext cx="8282730" cy="415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2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439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accent1"/>
                          </a:solidFill>
                        </a:rPr>
                        <a:t>Question</a:t>
                      </a:r>
                    </a:p>
                  </a:txBody>
                  <a:tcP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accent1"/>
                          </a:solidFill>
                        </a:rPr>
                        <a:t>If you answered no</a:t>
                      </a:r>
                    </a:p>
                  </a:txBody>
                  <a:tcP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accent1"/>
                          </a:solidFill>
                        </a:rPr>
                        <a:t>If you answered yes</a:t>
                      </a:r>
                    </a:p>
                  </a:txBody>
                  <a:tcP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336">
                <a:tc>
                  <a:txBody>
                    <a:bodyPr/>
                    <a:lstStyle/>
                    <a:p>
                      <a:r>
                        <a:rPr lang="en-CA" sz="1200" dirty="0"/>
                        <a:t>Do</a:t>
                      </a:r>
                      <a:r>
                        <a:rPr lang="en-CA" sz="1200" baseline="0" dirty="0"/>
                        <a:t> you have less than 15 staff currently in IT?</a:t>
                      </a:r>
                      <a:endParaRPr lang="en-CA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Review Info-Tech’s</a:t>
                      </a:r>
                      <a:r>
                        <a:rPr lang="en-CA" sz="1200" baseline="0" dirty="0"/>
                        <a:t> </a:t>
                      </a:r>
                      <a:r>
                        <a:rPr lang="en-US" sz="1200" i="1" dirty="0">
                          <a:hlinkClick r:id="rId3"/>
                        </a:rPr>
                        <a:t>Create a </a:t>
                      </a:r>
                      <a:r>
                        <a:rPr lang="en-US" sz="1200" i="1" dirty="0" smtClean="0">
                          <a:hlinkClick r:id="rId3"/>
                        </a:rPr>
                        <a:t>Right-Sized </a:t>
                      </a:r>
                      <a:r>
                        <a:rPr lang="en-US" sz="1200" i="1" dirty="0">
                          <a:hlinkClick r:id="rId3"/>
                        </a:rPr>
                        <a:t>DRP</a:t>
                      </a:r>
                      <a:r>
                        <a:rPr lang="en-US" sz="1200" dirty="0"/>
                        <a:t> </a:t>
                      </a:r>
                      <a:r>
                        <a:rPr lang="en-CA" sz="1200" dirty="0" smtClean="0"/>
                        <a:t>blueprint </a:t>
                      </a:r>
                      <a:endParaRPr lang="en-CA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/>
                        <a:t>Follow</a:t>
                      </a:r>
                      <a:r>
                        <a:rPr lang="en-CA" sz="1200" b="1" baseline="0" dirty="0"/>
                        <a:t> the guidance in this </a:t>
                      </a:r>
                      <a:r>
                        <a:rPr lang="en-CA" sz="1200" b="1" baseline="0" dirty="0" smtClean="0"/>
                        <a:t>blueprint.</a:t>
                      </a:r>
                      <a:endParaRPr lang="en-CA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aseline="0" dirty="0">
                          <a:solidFill>
                            <a:schemeClr val="tx2"/>
                          </a:solidFill>
                        </a:rPr>
                        <a:t>Does the organization need to create a DRP?</a:t>
                      </a:r>
                      <a:endParaRPr lang="en-CA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/>
                        <a:t>Review Info-Tech’s other disaster recovery </a:t>
                      </a:r>
                      <a:r>
                        <a:rPr lang="en-CA" sz="1200" b="0" dirty="0" smtClean="0"/>
                        <a:t>offerings.</a:t>
                      </a:r>
                      <a:endParaRPr lang="en-CA" sz="1200" b="0" dirty="0"/>
                    </a:p>
                    <a:p>
                      <a:endParaRPr lang="en-CA" sz="12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/>
                        <a:t>Small </a:t>
                      </a:r>
                      <a:r>
                        <a:rPr lang="en-CA" sz="1200" b="1" dirty="0" smtClean="0"/>
                        <a:t>Enterprises:</a:t>
                      </a:r>
                      <a:r>
                        <a:rPr lang="en-CA" sz="1200" b="1" baseline="0" dirty="0" smtClean="0"/>
                        <a:t> </a:t>
                      </a:r>
                      <a:r>
                        <a:rPr lang="en-CA" sz="1200" b="1" dirty="0" smtClean="0"/>
                        <a:t>Follow</a:t>
                      </a:r>
                      <a:r>
                        <a:rPr lang="en-CA" sz="1200" b="1" baseline="0" dirty="0" smtClean="0"/>
                        <a:t> </a:t>
                      </a:r>
                      <a:r>
                        <a:rPr lang="en-CA" sz="1200" b="1" baseline="0" dirty="0"/>
                        <a:t>the guidance in this </a:t>
                      </a:r>
                      <a:r>
                        <a:rPr lang="en-CA" sz="1200" b="1" baseline="0" dirty="0" smtClean="0"/>
                        <a:t>blueprint.</a:t>
                      </a:r>
                      <a:endParaRPr lang="en-CA" sz="1200" b="0" dirty="0"/>
                    </a:p>
                    <a:p>
                      <a:endParaRPr lang="en-CA" sz="12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aseline="0" dirty="0" smtClean="0">
                          <a:solidFill>
                            <a:schemeClr val="tx2"/>
                          </a:solidFill>
                        </a:rPr>
                        <a:t>Does the organization lack documented agreement on how much downtime and data loss would be tolerated by the business?</a:t>
                      </a:r>
                      <a:endParaRPr lang="en-CA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 smtClean="0"/>
                        <a:t>Review Info-Tech’s other disaster recovery</a:t>
                      </a:r>
                      <a:r>
                        <a:rPr lang="en-CA" sz="1200" b="0" baseline="0" dirty="0" smtClean="0"/>
                        <a:t> offerings.</a:t>
                      </a:r>
                      <a:endParaRPr lang="en-CA" sz="1200" b="0" dirty="0" smtClean="0"/>
                    </a:p>
                    <a:p>
                      <a:endParaRPr lang="en-CA" sz="1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/>
                        <a:t>Small Enterprises: Follow</a:t>
                      </a:r>
                      <a:r>
                        <a:rPr lang="en-CA" sz="1200" b="1" baseline="0" dirty="0" smtClean="0"/>
                        <a:t> the guidance in this blueprint.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baseline="0" dirty="0" smtClean="0"/>
                        <a:t>Large Enterprises: </a:t>
                      </a:r>
                      <a:r>
                        <a:rPr lang="en-CA" sz="1200" b="0" dirty="0" smtClean="0"/>
                        <a:t>Review Info-Tech’s</a:t>
                      </a:r>
                      <a:r>
                        <a:rPr lang="en-CA" sz="1200" b="0" baseline="0" dirty="0" smtClean="0"/>
                        <a:t> </a:t>
                      </a:r>
                      <a:r>
                        <a:rPr lang="en-US" sz="1200" b="0" i="1" dirty="0" smtClean="0">
                          <a:hlinkClick r:id="rId3"/>
                        </a:rPr>
                        <a:t>Create a Right-Sized DRP</a:t>
                      </a:r>
                      <a:r>
                        <a:rPr lang="en-US" sz="1200" b="0" i="1" dirty="0" smtClean="0"/>
                        <a:t> </a:t>
                      </a:r>
                      <a:r>
                        <a:rPr lang="en-CA" sz="1200" b="0" dirty="0" smtClean="0"/>
                        <a:t>blueprint. </a:t>
                      </a:r>
                    </a:p>
                  </a:txBody>
                  <a:tcPr>
                    <a:noFill/>
                  </a:tcPr>
                </a:tc>
              </a:tr>
              <a:tr h="539336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Is </a:t>
                      </a:r>
                      <a:r>
                        <a:rPr lang="en-CA" sz="1200" dirty="0"/>
                        <a:t>there a lack of DR documentation?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 smtClean="0"/>
                        <a:t>Review </a:t>
                      </a:r>
                      <a:r>
                        <a:rPr lang="en-CA" sz="1200" b="0" dirty="0"/>
                        <a:t>Info-Tech’s other disaster recovery </a:t>
                      </a:r>
                      <a:r>
                        <a:rPr lang="en-CA" sz="1200" b="0" dirty="0" smtClean="0"/>
                        <a:t>offerings.</a:t>
                      </a:r>
                      <a:endParaRPr lang="en-CA" sz="1200" b="0" dirty="0"/>
                    </a:p>
                    <a:p>
                      <a:endParaRPr lang="en-CA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/>
                        <a:t>Small Enterprises: </a:t>
                      </a:r>
                      <a:r>
                        <a:rPr lang="en-CA" sz="1200" b="1" dirty="0"/>
                        <a:t>Follow</a:t>
                      </a:r>
                      <a:r>
                        <a:rPr lang="en-CA" sz="1200" b="1" baseline="0" dirty="0"/>
                        <a:t> the guidance in this </a:t>
                      </a:r>
                      <a:r>
                        <a:rPr lang="en-CA" sz="1200" b="1" baseline="0" dirty="0" smtClean="0"/>
                        <a:t>blueprint.</a:t>
                      </a:r>
                      <a:endParaRPr lang="en-CA" sz="1200" b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baseline="0" dirty="0"/>
                        <a:t>Large </a:t>
                      </a:r>
                      <a:r>
                        <a:rPr lang="en-CA" sz="1200" b="0" baseline="0" dirty="0" smtClean="0"/>
                        <a:t>Enterprises: </a:t>
                      </a:r>
                      <a:r>
                        <a:rPr lang="en-CA" sz="1200" b="0" dirty="0"/>
                        <a:t>Review Info-Tech’s</a:t>
                      </a:r>
                      <a:r>
                        <a:rPr lang="en-CA" sz="1200" b="0" baseline="0" dirty="0"/>
                        <a:t> </a:t>
                      </a:r>
                      <a:r>
                        <a:rPr lang="en-US" sz="1200" i="1" dirty="0">
                          <a:hlinkClick r:id="rId4"/>
                        </a:rPr>
                        <a:t>Document and Maintain the DRP</a:t>
                      </a:r>
                      <a:r>
                        <a:rPr lang="en-US" sz="1200" dirty="0"/>
                        <a:t> </a:t>
                      </a:r>
                      <a:r>
                        <a:rPr lang="en-CA" sz="1200" b="0" dirty="0" smtClean="0"/>
                        <a:t>blueprint.</a:t>
                      </a:r>
                      <a:endParaRPr lang="en-CA" sz="1200" b="0" dirty="0"/>
                    </a:p>
                    <a:p>
                      <a:endParaRPr lang="en-CA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92" y="1985855"/>
            <a:ext cx="264852" cy="264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16" y="1985855"/>
            <a:ext cx="260731" cy="2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7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854165" y="0"/>
            <a:ext cx="3289835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8417" y="261825"/>
            <a:ext cx="4846638" cy="877887"/>
          </a:xfrm>
        </p:spPr>
        <p:txBody>
          <a:bodyPr/>
          <a:lstStyle/>
          <a:p>
            <a:r>
              <a:rPr lang="en-CA" b="1" dirty="0">
                <a:latin typeface="+mn-lt"/>
              </a:rPr>
              <a:t>Table of Contents </a:t>
            </a:r>
          </a:p>
        </p:txBody>
      </p:sp>
      <p:graphicFrame>
        <p:nvGraphicFramePr>
          <p:cNvPr id="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58690"/>
              </p:ext>
            </p:extLst>
          </p:nvPr>
        </p:nvGraphicFramePr>
        <p:xfrm>
          <a:off x="408787" y="1011392"/>
          <a:ext cx="5445377" cy="52728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45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452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accent1"/>
                          </a:solidFill>
                        </a:rPr>
                        <a:t>Section 1: Define</a:t>
                      </a:r>
                      <a:r>
                        <a:rPr lang="en-CA" sz="1600" b="1" baseline="0" dirty="0">
                          <a:solidFill>
                            <a:schemeClr val="accent1"/>
                          </a:solidFill>
                        </a:rPr>
                        <a:t> parameters for the DRP</a:t>
                      </a:r>
                      <a:endParaRPr lang="en-CA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707">
                <a:tc>
                  <a:txBody>
                    <a:bodyPr/>
                    <a:lstStyle/>
                    <a:p>
                      <a:r>
                        <a:rPr lang="en-CA" sz="1200" i="1" dirty="0">
                          <a:solidFill>
                            <a:schemeClr val="tx2"/>
                          </a:solidFill>
                        </a:rPr>
                        <a:t>Activity 1.1 </a:t>
                      </a:r>
                      <a:r>
                        <a:rPr lang="en-CA" sz="1200" b="0" dirty="0"/>
                        <a:t>Get to know what’s important to the business </a:t>
                      </a:r>
                    </a:p>
                    <a:p>
                      <a:r>
                        <a:rPr lang="en-CA" sz="1200" i="1" dirty="0">
                          <a:solidFill>
                            <a:schemeClr val="tx2"/>
                          </a:solidFill>
                        </a:rPr>
                        <a:t>Activity 1.2 </a:t>
                      </a:r>
                      <a:r>
                        <a:rPr lang="en-CA" sz="1200" i="0" dirty="0"/>
                        <a:t>Inventory critical business applications (Part A/B)</a:t>
                      </a:r>
                      <a:endParaRPr lang="en-CA" sz="1200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0" dirty="0">
                          <a:solidFill>
                            <a:schemeClr val="accent1"/>
                          </a:solidFill>
                        </a:rPr>
                        <a:t>Section</a:t>
                      </a:r>
                      <a:r>
                        <a:rPr lang="en-CA" sz="1600" b="1" i="0" baseline="0" dirty="0">
                          <a:solidFill>
                            <a:schemeClr val="accent1"/>
                          </a:solidFill>
                        </a:rPr>
                        <a:t> 2: Determine impact of downtime</a:t>
                      </a:r>
                      <a:endParaRPr lang="en-CA" sz="1600" b="1" i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472">
                <a:tc>
                  <a:txBody>
                    <a:bodyPr/>
                    <a:lstStyle/>
                    <a:p>
                      <a:r>
                        <a:rPr lang="en-CA" sz="1200" i="1" dirty="0">
                          <a:solidFill>
                            <a:schemeClr val="tx2"/>
                          </a:solidFill>
                        </a:rPr>
                        <a:t>Activity 2.1 </a:t>
                      </a:r>
                      <a:r>
                        <a:rPr lang="en-CA" sz="1200" b="0" i="0" dirty="0"/>
                        <a:t>Estimate and document the impact of downtime for each application</a:t>
                      </a:r>
                    </a:p>
                    <a:p>
                      <a:r>
                        <a:rPr lang="en-CA" sz="1200" b="0" i="1" dirty="0">
                          <a:solidFill>
                            <a:schemeClr val="tx2"/>
                          </a:solidFill>
                        </a:rPr>
                        <a:t>Activity 2.2 </a:t>
                      </a:r>
                      <a:r>
                        <a:rPr lang="en-CA" sz="1200" b="0" dirty="0"/>
                        <a:t>Perform a vulnerability assessment on critical applications</a:t>
                      </a:r>
                      <a:endParaRPr lang="en-CA" sz="1200" b="0" i="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CA" sz="1200" i="1" dirty="0">
                          <a:solidFill>
                            <a:schemeClr val="tx2"/>
                          </a:solidFill>
                        </a:rPr>
                        <a:t>Activity 2.3</a:t>
                      </a:r>
                      <a:r>
                        <a:rPr lang="en-CA" sz="1200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CA" sz="1200" b="0" i="0" dirty="0"/>
                        <a:t>Determine desired failover and failback for RTOs and RPOs</a:t>
                      </a:r>
                      <a:endParaRPr lang="en-CA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0" dirty="0">
                          <a:solidFill>
                            <a:schemeClr val="accent1"/>
                          </a:solidFill>
                        </a:rPr>
                        <a:t>Section</a:t>
                      </a:r>
                      <a:r>
                        <a:rPr lang="en-CA" sz="1600" b="1" i="0" baseline="0" dirty="0">
                          <a:solidFill>
                            <a:schemeClr val="accent1"/>
                          </a:solidFill>
                        </a:rPr>
                        <a:t> 3: Determine recovery workflow and gaps</a:t>
                      </a:r>
                      <a:endParaRPr lang="en-CA" sz="1600" b="1" i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7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>
                          <a:solidFill>
                            <a:schemeClr val="tx2"/>
                          </a:solidFill>
                        </a:rPr>
                        <a:t>Activity 3.1 </a:t>
                      </a:r>
                      <a:r>
                        <a:rPr lang="en-CA" sz="1200" i="0" dirty="0">
                          <a:solidFill>
                            <a:schemeClr val="tx2"/>
                          </a:solidFill>
                        </a:rPr>
                        <a:t>Initiate the tabletop planning 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1" dirty="0">
                          <a:solidFill>
                            <a:schemeClr val="tx2"/>
                          </a:solidFill>
                        </a:rPr>
                        <a:t>Activity 3.2 (A)</a:t>
                      </a:r>
                      <a:r>
                        <a:rPr lang="en-CA" sz="1200" b="0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CA" sz="1200" b="0" dirty="0"/>
                        <a:t>Identify notification and declaration activities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1" dirty="0"/>
                        <a:t>Activity 3.2 (B) </a:t>
                      </a:r>
                      <a:r>
                        <a:rPr lang="en-CA" sz="1200" b="0" dirty="0"/>
                        <a:t>Recover, restore, and return operations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1" dirty="0">
                          <a:solidFill>
                            <a:schemeClr val="tx2"/>
                          </a:solidFill>
                        </a:rPr>
                        <a:t>Activity</a:t>
                      </a:r>
                      <a:r>
                        <a:rPr lang="en-CA" sz="1200" b="0" i="1" baseline="0" dirty="0">
                          <a:solidFill>
                            <a:schemeClr val="tx2"/>
                          </a:solidFill>
                        </a:rPr>
                        <a:t> 3.2 (C)</a:t>
                      </a:r>
                      <a:r>
                        <a:rPr lang="en-CA" sz="1200" b="0" dirty="0"/>
                        <a:t> Determine desired failover and failback for RTOs and RPOs</a:t>
                      </a:r>
                      <a:endParaRPr lang="en-CA" sz="1200" b="0" i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1" dirty="0">
                          <a:solidFill>
                            <a:schemeClr val="tx2"/>
                          </a:solidFill>
                        </a:rPr>
                        <a:t>Activity 3.3 </a:t>
                      </a:r>
                      <a:r>
                        <a:rPr lang="en-CA" sz="1200" b="0" dirty="0"/>
                        <a:t>Develop the project roadmap to address RPO and RTO gaps</a:t>
                      </a:r>
                      <a:endParaRPr lang="en-CA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1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accent1"/>
                          </a:solidFill>
                        </a:rPr>
                        <a:t>Section 4: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Create recovery procedures and document</a:t>
                      </a:r>
                      <a:endParaRPr lang="en-CA" sz="1600" b="1" i="0" baseline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>
                          <a:solidFill>
                            <a:schemeClr val="tx2"/>
                          </a:solidFill>
                        </a:rPr>
                        <a:t>Activity 4.1 </a:t>
                      </a:r>
                      <a:r>
                        <a:rPr lang="en-US" sz="1200" b="0" dirty="0">
                          <a:latin typeface="+mn-lt"/>
                        </a:rPr>
                        <a:t>Develop a system recovery checklist to supplement the flowchart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1" dirty="0">
                          <a:solidFill>
                            <a:schemeClr val="tx2"/>
                          </a:solidFill>
                        </a:rPr>
                        <a:t>Activity 4.2 </a:t>
                      </a:r>
                      <a:r>
                        <a:rPr lang="en-CA" sz="1200" b="0" i="0" dirty="0">
                          <a:solidFill>
                            <a:schemeClr val="tx2"/>
                          </a:solidFill>
                        </a:rPr>
                        <a:t>Create a client-facing DRP summary document</a:t>
                      </a:r>
                      <a:endParaRPr lang="en-CA" sz="1600" b="1" i="0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CA" sz="1600" b="1" i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CA" sz="1600" b="1" i="0" dirty="0">
                          <a:solidFill>
                            <a:schemeClr val="accent1"/>
                          </a:solidFill>
                        </a:rPr>
                        <a:t>Appendix</a:t>
                      </a:r>
                      <a:r>
                        <a:rPr lang="en-CA" sz="1200" b="0" i="0" dirty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CA" sz="1200" b="0" i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Evaluate </a:t>
                      </a:r>
                      <a:r>
                        <a:rPr lang="en-CA" sz="1200" b="0" dirty="0" smtClean="0">
                          <a:solidFill>
                            <a:schemeClr val="tx1"/>
                          </a:solidFill>
                        </a:rPr>
                        <a:t>Your 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Co-Location Options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200" b="0" baseline="0" dirty="0">
                          <a:solidFill>
                            <a:schemeClr val="tx1"/>
                          </a:solidFill>
                        </a:rPr>
                        <a:t>Company Overview</a:t>
                      </a:r>
                      <a:br>
                        <a:rPr lang="en-CA" sz="12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200" b="0" baseline="0" dirty="0">
                          <a:solidFill>
                            <a:schemeClr val="tx1"/>
                          </a:solidFill>
                        </a:rPr>
                        <a:t>Guided Implementation Overview</a:t>
                      </a:r>
                      <a:br>
                        <a:rPr lang="en-CA" sz="12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200" b="0" baseline="0" dirty="0">
                          <a:solidFill>
                            <a:schemeClr val="tx1"/>
                          </a:solidFill>
                        </a:rPr>
                        <a:t>Bibliography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6284" y="238990"/>
            <a:ext cx="3267716" cy="646331"/>
          </a:xfrm>
          <a:prstGeom prst="rect">
            <a:avLst/>
          </a:prstGeom>
        </p:spPr>
        <p:txBody>
          <a:bodyPr wrap="square" lIns="180000" rIns="180000" rtlCol="0">
            <a:sp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STREAMLINE YOUR 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4165" y="872635"/>
            <a:ext cx="3289835" cy="646331"/>
          </a:xfrm>
          <a:prstGeom prst="rect">
            <a:avLst/>
          </a:prstGeom>
        </p:spPr>
        <p:txBody>
          <a:bodyPr wrap="square" lIns="180000" r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1200" dirty="0"/>
              <a:t>Use these navigation shortcuts to find the guidance that best aligns to the organization’s DRP needs.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5849" y="1757956"/>
            <a:ext cx="2358151" cy="4170372"/>
          </a:xfrm>
          <a:prstGeom prst="rect">
            <a:avLst/>
          </a:prstGeom>
        </p:spPr>
        <p:txBody>
          <a:bodyPr wrap="square" rIns="180000">
            <a:spAutoFit/>
          </a:bodyPr>
          <a:lstStyle/>
          <a:p>
            <a:pPr lvl="0">
              <a:defRPr/>
            </a:pPr>
            <a:r>
              <a:rPr lang="en-CA" sz="1200" i="1" dirty="0"/>
              <a:t>Is the organization looking for immediate advice on how to inventory and classify applications? </a:t>
            </a:r>
            <a:endParaRPr lang="en-CA" sz="1400" i="1" dirty="0"/>
          </a:p>
          <a:p>
            <a:pPr lvl="0">
              <a:defRPr/>
            </a:pPr>
            <a:r>
              <a:rPr lang="en-CA" sz="1200" dirty="0">
                <a:hlinkClick r:id="" action="ppaction://noaction"/>
              </a:rPr>
              <a:t>Review Activity 1.2</a:t>
            </a:r>
            <a:endParaRPr lang="en-CA" sz="1400" dirty="0"/>
          </a:p>
          <a:p>
            <a:pPr>
              <a:spcAft>
                <a:spcPts val="300"/>
              </a:spcAft>
            </a:pPr>
            <a:endParaRPr lang="en-CA" sz="1200" i="1" dirty="0"/>
          </a:p>
          <a:p>
            <a:pPr>
              <a:spcAft>
                <a:spcPts val="300"/>
              </a:spcAft>
            </a:pPr>
            <a:r>
              <a:rPr lang="en-CA" sz="1200" i="1" dirty="0"/>
              <a:t>Are you looking to determine desired recovery time and recovery point objectives?</a:t>
            </a:r>
          </a:p>
          <a:p>
            <a:pPr>
              <a:spcAft>
                <a:spcPts val="600"/>
              </a:spcAft>
            </a:pPr>
            <a:r>
              <a:rPr lang="en-CA" sz="1200" dirty="0">
                <a:hlinkClick r:id="" action="ppaction://noaction"/>
              </a:rPr>
              <a:t>Determine desired failover and failback for RTOs and RPOs</a:t>
            </a:r>
            <a:endParaRPr lang="en-CA" sz="1200" dirty="0"/>
          </a:p>
          <a:p>
            <a:pPr>
              <a:spcAft>
                <a:spcPts val="600"/>
              </a:spcAft>
            </a:pPr>
            <a:r>
              <a:rPr lang="en-CA" sz="1200" i="1" dirty="0"/>
              <a:t>Does your organization need to test the effectiveness of your DRP?</a:t>
            </a:r>
          </a:p>
          <a:p>
            <a:pPr>
              <a:spcAft>
                <a:spcPts val="600"/>
              </a:spcAft>
            </a:pPr>
            <a:r>
              <a:rPr lang="en-CA" sz="1200" dirty="0">
                <a:hlinkClick r:id="" action="ppaction://noaction"/>
              </a:rPr>
              <a:t>Work through the tabletop planning activity</a:t>
            </a:r>
            <a:endParaRPr lang="en-CA" sz="1200" dirty="0"/>
          </a:p>
          <a:p>
            <a:pPr>
              <a:spcAft>
                <a:spcPts val="600"/>
              </a:spcAft>
            </a:pPr>
            <a:r>
              <a:rPr lang="en-CA" sz="1200" i="1" dirty="0"/>
              <a:t>Is your organization looking to document </a:t>
            </a:r>
            <a:r>
              <a:rPr lang="en-CA" sz="1200" i="1" dirty="0" smtClean="0"/>
              <a:t>and </a:t>
            </a:r>
            <a:r>
              <a:rPr lang="en-CA" sz="1200" i="1" dirty="0"/>
              <a:t>summarize the DRP?</a:t>
            </a:r>
          </a:p>
          <a:p>
            <a:pPr>
              <a:spcAft>
                <a:spcPts val="600"/>
              </a:spcAft>
            </a:pPr>
            <a:r>
              <a:rPr lang="en-CA" sz="1200" dirty="0">
                <a:hlinkClick r:id="" action="ppaction://noaction"/>
              </a:rPr>
              <a:t>Review Section 4</a:t>
            </a:r>
            <a:endParaRPr lang="en-CA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71" y="5106133"/>
            <a:ext cx="526050" cy="601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36" y="3955466"/>
            <a:ext cx="601200" cy="60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89" y="2900992"/>
            <a:ext cx="561415" cy="6500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95" y="1835416"/>
            <a:ext cx="56583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t="11610" b="2558"/>
          <a:stretch/>
        </p:blipFill>
        <p:spPr>
          <a:xfrm flipH="1">
            <a:off x="-14861" y="1124744"/>
            <a:ext cx="9157832" cy="395416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49338" y="3105128"/>
            <a:ext cx="8460000" cy="102058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Right Arrow 30"/>
          <p:cNvSpPr/>
          <p:nvPr/>
        </p:nvSpPr>
        <p:spPr>
          <a:xfrm>
            <a:off x="449338" y="3105128"/>
            <a:ext cx="4230000" cy="10205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Start with </a:t>
            </a:r>
            <a:r>
              <a:rPr lang="en-CA" b="1" dirty="0" smtClean="0">
                <a:latin typeface="+mn-lt"/>
              </a:rPr>
              <a:t>disaster recovery </a:t>
            </a:r>
            <a:r>
              <a:rPr lang="en-CA" b="1" dirty="0">
                <a:latin typeface="+mn-lt"/>
              </a:rPr>
              <a:t>and move to service continuity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244" y="3426035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/>
              <a:t>Disaster </a:t>
            </a:r>
            <a:r>
              <a:rPr lang="en-CA" b="1" dirty="0" smtClean="0"/>
              <a:t>Recovery Plan </a:t>
            </a:r>
            <a:endParaRPr lang="en-CA" b="1" dirty="0"/>
          </a:p>
        </p:txBody>
      </p:sp>
      <p:sp>
        <p:nvSpPr>
          <p:cNvPr id="7" name="Rectangle 6"/>
          <p:cNvSpPr/>
          <p:nvPr/>
        </p:nvSpPr>
        <p:spPr>
          <a:xfrm>
            <a:off x="449338" y="1629916"/>
            <a:ext cx="36728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</a:rPr>
              <a:t>Disaster recovery plan (DRP) </a:t>
            </a:r>
          </a:p>
          <a:p>
            <a:r>
              <a:rPr lang="en-US" sz="1400" kern="0" dirty="0">
                <a:solidFill>
                  <a:schemeClr val="bg1"/>
                </a:solidFill>
              </a:rPr>
              <a:t>Plans that </a:t>
            </a:r>
            <a:r>
              <a:rPr lang="en-US" sz="1400" kern="0" dirty="0" smtClean="0">
                <a:solidFill>
                  <a:schemeClr val="bg1"/>
                </a:solidFill>
              </a:rPr>
              <a:t>consist </a:t>
            </a:r>
            <a:r>
              <a:rPr lang="en-US" sz="1400" kern="0" dirty="0">
                <a:solidFill>
                  <a:schemeClr val="bg1"/>
                </a:solidFill>
              </a:rPr>
              <a:t>of a set of procedures and supporting information that enables an organization to restore its IT services after a disruption.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9339" y="341094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</a:rPr>
              <a:t>Business Continuity </a:t>
            </a:r>
            <a:r>
              <a:rPr lang="en-CA" b="1" dirty="0" smtClean="0">
                <a:solidFill>
                  <a:schemeClr val="bg1"/>
                </a:solidFill>
              </a:rPr>
              <a:t>Plan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6662" y="1629916"/>
            <a:ext cx="383547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</a:rPr>
              <a:t>Business continuity plan (BCP) </a:t>
            </a:r>
          </a:p>
          <a:p>
            <a:pPr>
              <a:defRPr/>
            </a:pPr>
            <a:r>
              <a:rPr lang="en-CA" sz="1400" dirty="0">
                <a:solidFill>
                  <a:schemeClr val="bg1"/>
                </a:solidFill>
              </a:rPr>
              <a:t>An outline of the essential resources needed to continue business operations, coupled with a set of response procedures that enable the organization to resume critical activities at a minimal level of operational acceptability following a notable business disruption.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8225" y="5371159"/>
            <a:ext cx="731391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i="1" dirty="0">
                <a:latin typeface="+mj-lt"/>
              </a:rPr>
              <a:t>Regardless of your size or industry, the end goal in any DRP is to work towards constant service continuity.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09082" y="5579457"/>
            <a:ext cx="423745" cy="40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8404" y="5283006"/>
            <a:ext cx="409298" cy="330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79740" y="5839601"/>
            <a:ext cx="2187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/>
              <a:t>Darin Stahl</a:t>
            </a:r>
          </a:p>
          <a:p>
            <a:pPr algn="r"/>
            <a:r>
              <a:rPr lang="en-US" sz="1200" dirty="0"/>
              <a:t>Senior Director, Infrastructure</a:t>
            </a:r>
          </a:p>
          <a:p>
            <a:pPr algn="r"/>
            <a:r>
              <a:rPr lang="en-US" sz="1200" i="1" dirty="0"/>
              <a:t>Info-Tech Research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5450" y="6186632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19291" y="203200"/>
            <a:ext cx="8805921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atin typeface="Arial"/>
                <a:cs typeface="Arial" panose="020B0604020202020204" pitchFamily="34" charset="0"/>
              </a:rPr>
              <a:t>Disaster Recovery Plans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91" r="1752"/>
          <a:stretch/>
        </p:blipFill>
        <p:spPr>
          <a:xfrm>
            <a:off x="4465674" y="0"/>
            <a:ext cx="4678326" cy="6572912"/>
          </a:xfrm>
          <a:prstGeom prst="rect">
            <a:avLst/>
          </a:prstGeom>
        </p:spPr>
      </p:pic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65174"/>
              </p:ext>
            </p:extLst>
          </p:nvPr>
        </p:nvGraphicFramePr>
        <p:xfrm>
          <a:off x="4566886" y="1227646"/>
          <a:ext cx="4526954" cy="49334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17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9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06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MYTH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FACT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80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DRPs need to focus only on major events such as natural disasters or other highly destructive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incidents.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</a:rPr>
                        <a:t>The most common threats to service continuity are hardware and software failures, network outages, and power outages.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4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665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Effective DRPs start with identifying and evaluating potential risks.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solidFill>
                            <a:schemeClr val="accent5"/>
                          </a:solidFill>
                        </a:rPr>
                        <a:t>Effective DRPs focus on recovery regardless of what causes the </a:t>
                      </a:r>
                      <a:r>
                        <a:rPr lang="en-CA" sz="1400" b="0" dirty="0" smtClean="0">
                          <a:solidFill>
                            <a:schemeClr val="accent5"/>
                          </a:solidFill>
                        </a:rPr>
                        <a:t>outage.</a:t>
                      </a:r>
                      <a:endParaRPr lang="en-CA" sz="14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7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DRPs are a separate entity from average, day-to-day operations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</a:rPr>
                        <a:t>The DRP serves to enhance</a:t>
                      </a:r>
                      <a:r>
                        <a:rPr lang="en-US" sz="1400" b="0" baseline="0" dirty="0">
                          <a:solidFill>
                            <a:schemeClr val="accent5"/>
                          </a:solidFill>
                        </a:rPr>
                        <a:t> day-to-day operations. </a:t>
                      </a:r>
                      <a:endParaRPr lang="en-CA" sz="14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03462"/>
              </p:ext>
            </p:extLst>
          </p:nvPr>
        </p:nvGraphicFramePr>
        <p:xfrm>
          <a:off x="219291" y="878620"/>
          <a:ext cx="4069486" cy="226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accent5"/>
                          </a:solidFill>
                        </a:rPr>
                        <a:t>The value of a </a:t>
                      </a:r>
                      <a:r>
                        <a:rPr lang="en-CA" sz="1600" b="1" dirty="0" smtClean="0">
                          <a:solidFill>
                            <a:schemeClr val="accent5"/>
                          </a:solidFill>
                        </a:rPr>
                        <a:t>DRP: </a:t>
                      </a:r>
                      <a:endParaRPr lang="en-CA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364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/>
                        <a:t>The operational and financial impact of an unplanned business disruption is minimized (e.g. a loss of a utility service or a catastrophic event).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2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/>
                        <a:t>DRPs enable IT services to be restored as quickly as possible.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5674" y="382990"/>
            <a:ext cx="467832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DR </a:t>
            </a:r>
            <a:r>
              <a:rPr lang="en-CA" sz="2400" b="1" dirty="0" smtClean="0">
                <a:solidFill>
                  <a:schemeClr val="bg1"/>
                </a:solidFill>
              </a:rPr>
              <a:t>Myth Busting</a:t>
            </a:r>
            <a:endParaRPr lang="en-CA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67433"/>
              </p:ext>
            </p:extLst>
          </p:nvPr>
        </p:nvGraphicFramePr>
        <p:xfrm>
          <a:off x="219291" y="3402992"/>
          <a:ext cx="4170698" cy="3071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8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accent5"/>
                          </a:solidFill>
                        </a:rPr>
                        <a:t>The</a:t>
                      </a:r>
                      <a:r>
                        <a:rPr lang="en-CA" sz="1600" b="1" baseline="0" dirty="0">
                          <a:solidFill>
                            <a:schemeClr val="accent5"/>
                          </a:solidFill>
                        </a:rPr>
                        <a:t> DRP must accomplish the following:</a:t>
                      </a:r>
                      <a:endParaRPr lang="en-CA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5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Ensure</a:t>
                      </a:r>
                      <a:r>
                        <a:rPr lang="en-CA" sz="1400" baseline="0" dirty="0"/>
                        <a:t> that the </a:t>
                      </a:r>
                      <a:r>
                        <a:rPr lang="en-CA" sz="1400" dirty="0"/>
                        <a:t>business is able to quickly respond and minimize </a:t>
                      </a:r>
                      <a:r>
                        <a:rPr lang="en-CA" sz="1400" dirty="0" smtClean="0"/>
                        <a:t>losses</a:t>
                      </a:r>
                      <a:r>
                        <a:rPr lang="en-CA" sz="1400" baseline="0" dirty="0" smtClean="0"/>
                        <a:t> or </a:t>
                      </a:r>
                      <a:r>
                        <a:rPr lang="en-CA" sz="1400" dirty="0" smtClean="0"/>
                        <a:t>impact </a:t>
                      </a:r>
                      <a:r>
                        <a:rPr lang="en-CA" sz="1400" dirty="0"/>
                        <a:t>(e.g. revenue loss, data loss, ensure personnel safety).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8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Drive efficient and coordinated recovery, while</a:t>
                      </a:r>
                      <a:r>
                        <a:rPr lang="en-CA" sz="1400" baseline="0" dirty="0"/>
                        <a:t> also</a:t>
                      </a:r>
                      <a:r>
                        <a:rPr lang="en-CA" sz="1400" dirty="0"/>
                        <a:t> defining clear escalation and assessment guidelines</a:t>
                      </a:r>
                      <a:r>
                        <a:rPr lang="en-CA" sz="1400" baseline="0" dirty="0"/>
                        <a:t> to avoid unnecessary delays in plan execution.</a:t>
                      </a:r>
                      <a:endParaRPr lang="en-CA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90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76213" algn="l"/>
                        </a:tabLst>
                      </a:pPr>
                      <a:r>
                        <a:rPr lang="en-CA" sz="1400" dirty="0"/>
                        <a:t>Be</a:t>
                      </a:r>
                      <a:r>
                        <a:rPr lang="en-CA" sz="1400" baseline="0" dirty="0"/>
                        <a:t> presented and documented in a concise, usable manner, written with an IT audience in mind, and be easy to maintain. </a:t>
                      </a:r>
                      <a:endParaRPr lang="en-CA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Custom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576B7"/>
      </a:accent1>
      <a:accent2>
        <a:srgbClr val="5DC295"/>
      </a:accent2>
      <a:accent3>
        <a:srgbClr val="B3252E"/>
      </a:accent3>
      <a:accent4>
        <a:srgbClr val="F37A27"/>
      </a:accent4>
      <a:accent5>
        <a:srgbClr val="F8C435"/>
      </a:accent5>
      <a:accent6>
        <a:srgbClr val="34C5D0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2_Theme1">
  <a:themeElements>
    <a:clrScheme name="Custom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576B7"/>
      </a:accent1>
      <a:accent2>
        <a:srgbClr val="5DC295"/>
      </a:accent2>
      <a:accent3>
        <a:srgbClr val="B3252E"/>
      </a:accent3>
      <a:accent4>
        <a:srgbClr val="F37A27"/>
      </a:accent4>
      <a:accent5>
        <a:srgbClr val="F8C435"/>
      </a:accent5>
      <a:accent6>
        <a:srgbClr val="34C5D0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1131</Words>
  <Application>Microsoft Office PowerPoint</Application>
  <PresentationFormat>On-screen Show (4:3)</PresentationFormat>
  <Paragraphs>123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Calibri</vt:lpstr>
      <vt:lpstr>Georgia</vt:lpstr>
      <vt:lpstr>Roboto</vt:lpstr>
      <vt:lpstr>Roboto Thin</vt:lpstr>
      <vt:lpstr>Times New Roman</vt:lpstr>
      <vt:lpstr>Wingdings</vt:lpstr>
      <vt:lpstr>Theme1</vt:lpstr>
      <vt:lpstr>2_Theme1</vt:lpstr>
      <vt:lpstr>PowerPoint Presentation</vt:lpstr>
      <vt:lpstr>PowerPoint Presentation</vt:lpstr>
      <vt:lpstr>SMBs understand the importance of an effective DRP, but have trouble putting one into action</vt:lpstr>
      <vt:lpstr>PowerPoint Presentation</vt:lpstr>
      <vt:lpstr>PowerPoint Presentation</vt:lpstr>
      <vt:lpstr>PowerPoint Presentation</vt:lpstr>
      <vt:lpstr>Table of Contents </vt:lpstr>
      <vt:lpstr>Start with disaster recovery and move to service continuity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2017-01-12T18:42:45Z</dcterms:created>
  <dcterms:modified xsi:type="dcterms:W3CDTF">2017-01-12T18:51:51Z</dcterms:modified>
  <cp:contentStatus/>
</cp:coreProperties>
</file>