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3" r:id="rId1"/>
    <p:sldMasterId id="2147483771" r:id="rId2"/>
    <p:sldMasterId id="2147483788" r:id="rId3"/>
    <p:sldMasterId id="2147483667" r:id="rId4"/>
    <p:sldMasterId id="2147483816" r:id="rId5"/>
    <p:sldMasterId id="2147483827" r:id="rId6"/>
  </p:sldMasterIdLst>
  <p:notesMasterIdLst>
    <p:notesMasterId r:id="rId24"/>
  </p:notesMasterIdLst>
  <p:handoutMasterIdLst>
    <p:handoutMasterId r:id="rId25"/>
  </p:handoutMasterIdLst>
  <p:sldIdLst>
    <p:sldId id="552" r:id="rId7"/>
    <p:sldId id="557" r:id="rId8"/>
    <p:sldId id="4744" r:id="rId9"/>
    <p:sldId id="4745" r:id="rId10"/>
    <p:sldId id="558" r:id="rId11"/>
    <p:sldId id="4413" r:id="rId12"/>
    <p:sldId id="4746" r:id="rId13"/>
    <p:sldId id="4371" r:id="rId14"/>
    <p:sldId id="4538" r:id="rId15"/>
    <p:sldId id="4539" r:id="rId16"/>
    <p:sldId id="4540" r:id="rId17"/>
    <p:sldId id="4541" r:id="rId18"/>
    <p:sldId id="4542" r:id="rId19"/>
    <p:sldId id="4543" r:id="rId20"/>
    <p:sldId id="4665" r:id="rId21"/>
    <p:sldId id="4429" r:id="rId22"/>
    <p:sldId id="4430" r:id="rId23"/>
  </p:sldIdLst>
  <p:sldSz cx="12193588" cy="6858000"/>
  <p:notesSz cx="11309350" cy="20104100"/>
  <p:embeddedFontLst>
    <p:embeddedFont>
      <p:font typeface="Exo" panose="02000503000000000000" pitchFamily="2" charset="0"/>
      <p:regular r:id="rId26"/>
      <p:bold r:id="rId27"/>
      <p:italic r:id="rId28"/>
      <p:boldItalic r:id="rId29"/>
    </p:embeddedFont>
    <p:embeddedFont>
      <p:font typeface="Exo DemiBold" panose="02000703000000000000" pitchFamily="2" charset="0"/>
      <p:regular r:id="rId30"/>
      <p:bold r:id="rId31"/>
      <p:italic r:id="rId32"/>
      <p:boldItalic r:id="rId33"/>
    </p:embeddedFont>
    <p:embeddedFont>
      <p:font typeface="Exo Light" pitchFamily="2" charset="0"/>
      <p:regular r:id="rId34"/>
      <p:italic r:id="rId35"/>
    </p:embeddedFont>
    <p:embeddedFont>
      <p:font typeface="Exo Medium" pitchFamily="2" charset="0"/>
      <p:italic r:id="rId36"/>
    </p:embeddedFont>
    <p:embeddedFont>
      <p:font typeface="Exo SemiBold" pitchFamily="2" charset="0"/>
      <p:bold r:id="rId37"/>
      <p:boldItalic r:id="rId38"/>
    </p:embeddedFont>
    <p:embeddedFont>
      <p:font typeface="Montserrat" pitchFamily="2" charset="0"/>
      <p:regular r:id="rId39"/>
      <p:bold r:id="rId40"/>
      <p:italic r:id="rId41"/>
      <p:boldItalic r:id="rId42"/>
    </p:embeddedFont>
    <p:embeddedFont>
      <p:font typeface="Montserrat Light" pitchFamily="2" charset="0"/>
      <p:regular r:id="rId43"/>
      <p:italic r:id="rId44"/>
    </p:embeddedFont>
    <p:embeddedFont>
      <p:font typeface="Montserrat Medium" panose="00000600000000000000" pitchFamily="2" charset="0"/>
      <p:regular r:id="rId45"/>
      <p:bold r:id="rId46"/>
      <p:italic r:id="rId47"/>
    </p:embeddedFont>
    <p:embeddedFont>
      <p:font typeface="Montserrat SemiBold" panose="00000700000000000000" pitchFamily="2" charset="0"/>
      <p:regular r:id="rId48"/>
      <p:bold r:id="rId49"/>
      <p:italic r:id="rId50"/>
      <p:boldItalic r:id="rId51"/>
    </p:embeddedFont>
    <p:embeddedFont>
      <p:font typeface="Roboto Condensed" panose="02000000000000000000" pitchFamily="2" charset="0"/>
      <p:regular r:id="rId52"/>
      <p:bold r:id="rId53"/>
      <p:italic r:id="rId54"/>
      <p:boldItalic r:id="rId55"/>
    </p:embeddedFont>
    <p:embeddedFont>
      <p:font typeface="Roboto Condensed Light" panose="02000000000000000000" pitchFamily="2" charset="0"/>
      <p:regular r:id="rId56"/>
      <p:italic r:id="rId57"/>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Executive Brief" id="{0D02B3F6-70F4-8645-B5BA-8B11454C6E34}">
          <p14:sldIdLst>
            <p14:sldId id="552"/>
            <p14:sldId id="557"/>
            <p14:sldId id="4744"/>
            <p14:sldId id="4745"/>
            <p14:sldId id="558"/>
            <p14:sldId id="4413"/>
            <p14:sldId id="4746"/>
            <p14:sldId id="4371"/>
            <p14:sldId id="4538"/>
            <p14:sldId id="4539"/>
            <p14:sldId id="4540"/>
            <p14:sldId id="4541"/>
            <p14:sldId id="4542"/>
            <p14:sldId id="4543"/>
            <p14:sldId id="4665"/>
            <p14:sldId id="4429"/>
            <p14:sldId id="4430"/>
          </p14:sldIdLst>
        </p14:section>
      </p14:sectionLst>
    </p:ext>
    <p:ext uri="{EFAFB233-063F-42B5-8137-9DF3F51BA10A}">
      <p15:sldGuideLst xmlns:p15="http://schemas.microsoft.com/office/powerpoint/2012/main">
        <p15:guide id="1" orient="horz" pos="3744" userDrawn="1">
          <p15:clr>
            <a:srgbClr val="A4A3A4"/>
          </p15:clr>
        </p15:guide>
        <p15:guide id="2" pos="379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A4A"/>
    <a:srgbClr val="206AA6"/>
    <a:srgbClr val="F17A26"/>
    <a:srgbClr val="1F5C92"/>
    <a:srgbClr val="15456E"/>
    <a:srgbClr val="7DADD4"/>
    <a:srgbClr val="2B7BBB"/>
    <a:srgbClr val="000000"/>
    <a:srgbClr val="1F6FAE"/>
    <a:srgbClr val="7CAD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57" autoAdjust="0"/>
    <p:restoredTop sz="96341" autoAdjust="0"/>
  </p:normalViewPr>
  <p:slideViewPr>
    <p:cSldViewPr snapToGrid="0">
      <p:cViewPr varScale="1">
        <p:scale>
          <a:sx n="107" d="100"/>
          <a:sy n="107" d="100"/>
        </p:scale>
        <p:origin x="234" y="114"/>
      </p:cViewPr>
      <p:guideLst>
        <p:guide orient="horz" pos="3744"/>
        <p:guide pos="3793"/>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5.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font" Target="fonts/font30.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4.fntdata"/><Relationship Id="rId11" Type="http://schemas.openxmlformats.org/officeDocument/2006/relationships/slide" Target="slides/slide5.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8"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font" Target="fonts/font31.fntdata"/><Relationship Id="rId8" Type="http://schemas.openxmlformats.org/officeDocument/2006/relationships/slide" Target="slides/slide2.xml"/><Relationship Id="rId51"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16.fntdata"/><Relationship Id="rId54" Type="http://schemas.openxmlformats.org/officeDocument/2006/relationships/font" Target="fonts/font29.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font" Target="fonts/font32.fntdata"/><Relationship Id="rId10" Type="http://schemas.openxmlformats.org/officeDocument/2006/relationships/slide" Target="slides/slide4.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A53E-0C48-859D-40EE8169E553}"/>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A53E-0C48-859D-40EE8169E553}"/>
              </c:ext>
            </c:extLst>
          </c:dPt>
          <c:cat>
            <c:strRef>
              <c:f>Sheet1!$A$2:$A$3</c:f>
              <c:strCache>
                <c:ptCount val="2"/>
                <c:pt idx="0">
                  <c:v>1st Qtr</c:v>
                </c:pt>
                <c:pt idx="1">
                  <c:v>2nd Qtr</c:v>
                </c:pt>
              </c:strCache>
            </c:strRef>
          </c:cat>
          <c:val>
            <c:numRef>
              <c:f>Sheet1!$B$2:$B$3</c:f>
              <c:numCache>
                <c:formatCode>General</c:formatCode>
                <c:ptCount val="2"/>
                <c:pt idx="0">
                  <c:v>93</c:v>
                </c:pt>
                <c:pt idx="1">
                  <c:v>7</c:v>
                </c:pt>
              </c:numCache>
            </c:numRef>
          </c:val>
          <c:extLst>
            <c:ext xmlns:c16="http://schemas.microsoft.com/office/drawing/2014/chart" uri="{C3380CC4-5D6E-409C-BE32-E72D297353CC}">
              <c16:uniqueId val="{00000004-A53E-0C48-859D-40EE8169E55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19B7-FF4C-8F85-6655FDDADCB1}"/>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19B7-FF4C-8F85-6655FDDADCB1}"/>
              </c:ext>
            </c:extLst>
          </c:dPt>
          <c:cat>
            <c:strRef>
              <c:f>Sheet1!$A$2:$A$3</c:f>
              <c:strCache>
                <c:ptCount val="2"/>
                <c:pt idx="0">
                  <c:v>1st Qtr</c:v>
                </c:pt>
                <c:pt idx="1">
                  <c:v>2nd Qtr</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4-19B7-FF4C-8F85-6655FDDADCB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B6F9-8B4E-9905-058EDCFA849A}"/>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B6F9-8B4E-9905-058EDCFA849A}"/>
              </c:ext>
            </c:extLst>
          </c:dPt>
          <c:cat>
            <c:strRef>
              <c:f>Sheet1!$A$2:$A$3</c:f>
              <c:strCache>
                <c:ptCount val="2"/>
                <c:pt idx="0">
                  <c:v>1st Qtr</c:v>
                </c:pt>
                <c:pt idx="1">
                  <c:v>2nd Qtr</c:v>
                </c:pt>
              </c:strCache>
            </c:strRef>
          </c:cat>
          <c:val>
            <c:numRef>
              <c:f>Sheet1!$B$2:$B$3</c:f>
              <c:numCache>
                <c:formatCode>General</c:formatCode>
                <c:ptCount val="2"/>
                <c:pt idx="0">
                  <c:v>47</c:v>
                </c:pt>
                <c:pt idx="1">
                  <c:v>53</c:v>
                </c:pt>
              </c:numCache>
            </c:numRef>
          </c:val>
          <c:extLst>
            <c:ext xmlns:c16="http://schemas.microsoft.com/office/drawing/2014/chart" uri="{C3380CC4-5D6E-409C-BE32-E72D297353CC}">
              <c16:uniqueId val="{00000004-B6F9-8B4E-9905-058EDCFA849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Sheet1!$B$1</c:f>
              <c:strCache>
                <c:ptCount val="1"/>
                <c:pt idx="0">
                  <c:v>Sales</c:v>
                </c:pt>
              </c:strCache>
            </c:strRef>
          </c:tx>
          <c:spPr>
            <a:solidFill>
              <a:srgbClr val="2576B7"/>
            </a:solidFill>
            <a:ln>
              <a:noFill/>
            </a:ln>
          </c:spPr>
          <c:dPt>
            <c:idx val="0"/>
            <c:bubble3D val="0"/>
            <c:spPr>
              <a:gradFill>
                <a:gsLst>
                  <a:gs pos="0">
                    <a:schemeClr val="accent1">
                      <a:lumMod val="40000"/>
                      <a:lumOff val="60000"/>
                    </a:schemeClr>
                  </a:gs>
                  <a:gs pos="65000">
                    <a:srgbClr val="2576B7"/>
                  </a:gs>
                </a:gsLst>
                <a:lin ang="2700000" scaled="0"/>
              </a:gradFill>
              <a:ln w="66675">
                <a:noFill/>
              </a:ln>
              <a:effectLst/>
            </c:spPr>
            <c:extLst>
              <c:ext xmlns:c16="http://schemas.microsoft.com/office/drawing/2014/chart" uri="{C3380CC4-5D6E-409C-BE32-E72D297353CC}">
                <c16:uniqueId val="{00000001-9195-B54E-8E5D-484AB6278551}"/>
              </c:ext>
            </c:extLst>
          </c:dPt>
          <c:dPt>
            <c:idx val="1"/>
            <c:bubble3D val="0"/>
            <c:spPr>
              <a:gradFill>
                <a:gsLst>
                  <a:gs pos="0">
                    <a:srgbClr val="2576B7">
                      <a:alpha val="3000"/>
                    </a:srgbClr>
                  </a:gs>
                  <a:gs pos="99000">
                    <a:srgbClr val="2576B7">
                      <a:alpha val="26000"/>
                    </a:srgbClr>
                  </a:gs>
                </a:gsLst>
                <a:lin ang="2700000" scaled="0"/>
              </a:gradFill>
              <a:ln w="19050">
                <a:noFill/>
              </a:ln>
              <a:effectLst/>
            </c:spPr>
            <c:extLst>
              <c:ext xmlns:c16="http://schemas.microsoft.com/office/drawing/2014/chart" uri="{C3380CC4-5D6E-409C-BE32-E72D297353CC}">
                <c16:uniqueId val="{00000003-9195-B54E-8E5D-484AB6278551}"/>
              </c:ext>
            </c:extLst>
          </c:dPt>
          <c:cat>
            <c:strRef>
              <c:f>Sheet1!$A$2:$A$3</c:f>
              <c:strCache>
                <c:ptCount val="2"/>
                <c:pt idx="0">
                  <c:v>1st Qtr</c:v>
                </c:pt>
                <c:pt idx="1">
                  <c:v>2nd Qtr</c:v>
                </c:pt>
              </c:strCache>
            </c:strRef>
          </c:cat>
          <c:val>
            <c:numRef>
              <c:f>Sheet1!$B$2:$B$3</c:f>
              <c:numCache>
                <c:formatCode>General</c:formatCode>
                <c:ptCount val="2"/>
                <c:pt idx="0">
                  <c:v>61</c:v>
                </c:pt>
                <c:pt idx="1">
                  <c:v>39</c:v>
                </c:pt>
              </c:numCache>
            </c:numRef>
          </c:val>
          <c:extLst>
            <c:ext xmlns:c16="http://schemas.microsoft.com/office/drawing/2014/chart" uri="{C3380CC4-5D6E-409C-BE32-E72D297353CC}">
              <c16:uniqueId val="{00000004-9195-B54E-8E5D-484AB627855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Not High Satisfaction with Policies</c:v>
                </c:pt>
              </c:strCache>
            </c:strRef>
          </c:tx>
          <c:spPr>
            <a:solidFill>
              <a:schemeClr val="accent1"/>
            </a:solidFill>
            <a:ln>
              <a:noFill/>
            </a:ln>
            <a:effectLst/>
          </c:spPr>
          <c:invertIfNegative val="0"/>
          <c:cat>
            <c:strRef>
              <c:f>Sheet1!$A$2</c:f>
              <c:strCache>
                <c:ptCount val="1"/>
                <c:pt idx="0">
                  <c:v>High Overall Satisfaction with IT</c:v>
                </c:pt>
              </c:strCache>
            </c:strRef>
          </c:cat>
          <c:val>
            <c:numRef>
              <c:f>Sheet1!$B$2</c:f>
              <c:numCache>
                <c:formatCode>General</c:formatCode>
                <c:ptCount val="1"/>
                <c:pt idx="0">
                  <c:v>20</c:v>
                </c:pt>
              </c:numCache>
            </c:numRef>
          </c:val>
          <c:extLst>
            <c:ext xmlns:c16="http://schemas.microsoft.com/office/drawing/2014/chart" uri="{C3380CC4-5D6E-409C-BE32-E72D297353CC}">
              <c16:uniqueId val="{00000000-A7F4-C548-BFE1-76C31391DB9D}"/>
            </c:ext>
          </c:extLst>
        </c:ser>
        <c:ser>
          <c:idx val="1"/>
          <c:order val="1"/>
          <c:tx>
            <c:strRef>
              <c:f>Sheet1!$C$1</c:f>
              <c:strCache>
                <c:ptCount val="1"/>
                <c:pt idx="0">
                  <c:v>High Satisfaction with Policies</c:v>
                </c:pt>
              </c:strCache>
            </c:strRef>
          </c:tx>
          <c:spPr>
            <a:solidFill>
              <a:schemeClr val="accent2"/>
            </a:solidFill>
            <a:ln>
              <a:noFill/>
            </a:ln>
            <a:effectLst/>
          </c:spPr>
          <c:invertIfNegative val="0"/>
          <c:cat>
            <c:strRef>
              <c:f>Sheet1!$A$2</c:f>
              <c:strCache>
                <c:ptCount val="1"/>
                <c:pt idx="0">
                  <c:v>High Overall Satisfaction with IT</c:v>
                </c:pt>
              </c:strCache>
            </c:strRef>
          </c:cat>
          <c:val>
            <c:numRef>
              <c:f>Sheet1!$C$2</c:f>
              <c:numCache>
                <c:formatCode>General</c:formatCode>
                <c:ptCount val="1"/>
                <c:pt idx="0">
                  <c:v>74</c:v>
                </c:pt>
              </c:numCache>
            </c:numRef>
          </c:val>
          <c:extLst>
            <c:ext xmlns:c16="http://schemas.microsoft.com/office/drawing/2014/chart" uri="{C3380CC4-5D6E-409C-BE32-E72D297353CC}">
              <c16:uniqueId val="{00000001-A7F4-C548-BFE1-76C31391DB9D}"/>
            </c:ext>
          </c:extLst>
        </c:ser>
        <c:dLbls>
          <c:showLegendKey val="0"/>
          <c:showVal val="0"/>
          <c:showCatName val="0"/>
          <c:showSerName val="0"/>
          <c:showPercent val="0"/>
          <c:showBubbleSize val="0"/>
        </c:dLbls>
        <c:gapWidth val="219"/>
        <c:overlap val="-27"/>
        <c:axId val="1995560671"/>
        <c:axId val="1727472719"/>
      </c:barChart>
      <c:catAx>
        <c:axId val="1995560671"/>
        <c:scaling>
          <c:orientation val="minMax"/>
        </c:scaling>
        <c:delete val="0"/>
        <c:axPos val="b"/>
        <c:numFmt formatCode="General" sourceLinked="1"/>
        <c:majorTickMark val="out"/>
        <c:minorTickMark val="none"/>
        <c:tickLblPos val="nextTo"/>
        <c:spPr>
          <a:noFill/>
          <a:ln w="9525" cap="flat" cmpd="sng" algn="ctr">
            <a:solidFill>
              <a:srgbClr val="4A4A4A"/>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727472719"/>
        <c:crosses val="autoZero"/>
        <c:auto val="1"/>
        <c:lblAlgn val="ctr"/>
        <c:lblOffset val="100"/>
        <c:noMultiLvlLbl val="0"/>
      </c:catAx>
      <c:valAx>
        <c:axId val="1727472719"/>
        <c:scaling>
          <c:orientation val="minMax"/>
        </c:scaling>
        <c:delete val="0"/>
        <c:axPos val="l"/>
        <c:majorGridlines>
          <c:spPr>
            <a:ln w="9525" cap="flat" cmpd="sng" algn="ctr">
              <a:noFill/>
              <a:round/>
            </a:ln>
            <a:effectLst/>
          </c:spPr>
        </c:majorGridlines>
        <c:numFmt formatCode="General" sourceLinked="0"/>
        <c:majorTickMark val="out"/>
        <c:minorTickMark val="none"/>
        <c:tickLblPos val="nextTo"/>
        <c:spPr>
          <a:noFill/>
          <a:ln>
            <a:solidFill>
              <a:srgbClr val="575757"/>
            </a:solid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1995560671"/>
        <c:crosses val="autoZero"/>
        <c:crossBetween val="between"/>
        <c:majorUnit val="20"/>
        <c:minorUnit val="1"/>
      </c:valAx>
      <c:spPr>
        <a:noFill/>
        <a:ln>
          <a:noFill/>
        </a:ln>
        <a:effectLst/>
      </c:spPr>
    </c:plotArea>
    <c:legend>
      <c:legendPos val="b"/>
      <c:layout>
        <c:manualLayout>
          <c:xMode val="edge"/>
          <c:yMode val="edge"/>
          <c:x val="0.23815305546213944"/>
          <c:y val="0.87367334893649273"/>
          <c:w val="0.52369378194039007"/>
          <c:h val="7.4584713231513527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Sales</c:v>
                </c:pt>
              </c:strCache>
            </c:strRef>
          </c:tx>
          <c:spPr>
            <a:ln>
              <a:solidFill>
                <a:srgbClr val="7CADD4"/>
              </a:solidFill>
            </a:ln>
          </c:spPr>
          <c:dPt>
            <c:idx val="0"/>
            <c:bubble3D val="0"/>
            <c:spPr>
              <a:solidFill>
                <a:schemeClr val="accent1"/>
              </a:solidFill>
              <a:ln w="25400">
                <a:solidFill>
                  <a:srgbClr val="7CADD4"/>
                </a:solidFill>
              </a:ln>
              <a:effectLst/>
              <a:sp3d contourW="25400">
                <a:contourClr>
                  <a:srgbClr val="7CADD4"/>
                </a:contourClr>
              </a:sp3d>
            </c:spPr>
            <c:extLst>
              <c:ext xmlns:c16="http://schemas.microsoft.com/office/drawing/2014/chart" uri="{C3380CC4-5D6E-409C-BE32-E72D297353CC}">
                <c16:uniqueId val="{00000001-2F6B-FA4F-B50A-43929889726E}"/>
              </c:ext>
            </c:extLst>
          </c:dPt>
          <c:dPt>
            <c:idx val="1"/>
            <c:bubble3D val="0"/>
            <c:spPr>
              <a:solidFill>
                <a:srgbClr val="16466E"/>
              </a:solidFill>
              <a:ln w="25400">
                <a:solidFill>
                  <a:srgbClr val="7CADD4"/>
                </a:solidFill>
              </a:ln>
              <a:effectLst/>
              <a:sp3d contourW="25400">
                <a:contourClr>
                  <a:srgbClr val="7CADD4"/>
                </a:contourClr>
              </a:sp3d>
            </c:spPr>
            <c:extLst>
              <c:ext xmlns:c16="http://schemas.microsoft.com/office/drawing/2014/chart" uri="{C3380CC4-5D6E-409C-BE32-E72D297353CC}">
                <c16:uniqueId val="{00000003-2F6B-FA4F-B50A-43929889726E}"/>
              </c:ext>
            </c:extLst>
          </c:dPt>
          <c:dLbls>
            <c:dLbl>
              <c:idx val="0"/>
              <c:tx>
                <c:rich>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Exo 2 SemiBold" pitchFamily="2" charset="77"/>
                        <a:ea typeface="Roboto Condensed" panose="02000000000000000000" pitchFamily="2" charset="0"/>
                        <a:cs typeface="Roboto Condensed" panose="02000000000000000000" pitchFamily="2" charset="0"/>
                      </a:defRPr>
                    </a:pPr>
                    <a:fld id="{6CDD44C9-1918-974C-A7DD-9B2854596757}" type="VALUE">
                      <a:rPr lang="en-US" sz="2000" b="1" i="0" smtClean="0">
                        <a:latin typeface="Exo SemiBold" panose="020F0502020204030204" pitchFamily="2" charset="0"/>
                        <a:ea typeface="Roboto Condensed" panose="02000000000000000000" pitchFamily="2" charset="0"/>
                        <a:cs typeface="Roboto Condensed" panose="02000000000000000000" pitchFamily="2" charset="0"/>
                      </a:rPr>
                      <a:pPr>
                        <a:defRPr sz="2000" b="1">
                          <a:solidFill>
                            <a:schemeClr val="bg1"/>
                          </a:solidFill>
                          <a:latin typeface="Exo 2 SemiBold" pitchFamily="2" charset="77"/>
                          <a:ea typeface="Roboto Condensed" panose="02000000000000000000" pitchFamily="2" charset="0"/>
                          <a:cs typeface="Roboto Condensed" panose="02000000000000000000" pitchFamily="2" charset="0"/>
                        </a:defRPr>
                      </a:pPr>
                      <a:t>[VALUE]</a:t>
                    </a:fld>
                    <a:r>
                      <a:rPr lang="en-US" sz="2000" b="1" i="0" dirty="0">
                        <a:latin typeface="Exo SemiBold" panose="020F0502020204030204" pitchFamily="2" charset="0"/>
                        <a:ea typeface="Roboto Condensed" panose="02000000000000000000" pitchFamily="2" charset="0"/>
                        <a:cs typeface="Roboto Condensed" panose="02000000000000000000" pitchFamily="2" charset="0"/>
                      </a:rPr>
                      <a:t>%</a:t>
                    </a:r>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Exo 2 SemiBold" pitchFamily="2" charset="77"/>
                      <a:ea typeface="Roboto Condensed" panose="02000000000000000000" pitchFamily="2" charset="0"/>
                      <a:cs typeface="Roboto Condensed" panose="02000000000000000000" pitchFamily="2"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F6B-FA4F-B50A-43929889726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2F6B-FA4F-B50A-43929889726E}"/>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latin typeface="Arial" panose="020B0604020202020204" pitchFamily="34" charset="0"/>
              </a:rPr>
              <a:t>3/28/2024</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3/28/2024</a:t>
            </a:fld>
            <a:endParaRPr lang="en-US"/>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a:p>
        </p:txBody>
      </p:sp>
    </p:spTree>
    <p:extLst>
      <p:ext uri="{BB962C8B-B14F-4D97-AF65-F5344CB8AC3E}">
        <p14:creationId xmlns:p14="http://schemas.microsoft.com/office/powerpoint/2010/main" val="186056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569742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852081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434922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462880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2955314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66875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6373260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367535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1961921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6.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44.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4.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5.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073C0FF6-D442-914B-9216-4F54FD61656B}"/>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4" name="Text Placeholder 12">
            <a:extLst>
              <a:ext uri="{FF2B5EF4-FFF2-40B4-BE49-F238E27FC236}">
                <a16:creationId xmlns:a16="http://schemas.microsoft.com/office/drawing/2014/main" id="{4AE50A6D-273E-6141-9516-88813B07621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162790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ackCov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B8C1-6C40-CD43-B475-2AF9EA36EA9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6195411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0736667"/>
      </p:ext>
    </p:extLst>
  </p:cSld>
  <p:clrMapOvr>
    <a:masterClrMapping/>
  </p:clrMapOvr>
  <p:extLst>
    <p:ext uri="{DCECCB84-F9BA-43D5-87BE-67443E8EF086}">
      <p15:sldGuideLst xmlns:p15="http://schemas.microsoft.com/office/powerpoint/2012/main">
        <p15:guide id="1" orient="horz" pos="88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4761556"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214753"/>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42186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000420"/>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477943580"/>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5343"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4407"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userDrawn="1"/>
        </p:nvSpPr>
        <p:spPr>
          <a:xfrm>
            <a:off x="3026131" y="2367553"/>
            <a:ext cx="2619118"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2012486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3747066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8"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00644632"/>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0021105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634609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455200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ackCov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718FE-C921-3842-8576-F58124F911E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8255391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1081701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7754157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8272700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7204787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7993177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9006529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4Phases -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E83D57-631D-53BC-C10F-697916CD87FB}"/>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6193" y="1049712"/>
            <a:ext cx="10114986" cy="6195429"/>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310823"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439887"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59612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72519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8466761" y="4720830"/>
            <a:ext cx="3438335"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44498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57404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751300"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880364"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8470828" y="662318"/>
            <a:ext cx="3422724"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9690129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5942087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5472" y="913211"/>
            <a:ext cx="10097260" cy="618457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24819" y="2587635"/>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76038" y="2873125"/>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681342" y="2587635"/>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832561" y="2873125"/>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530200" y="4520688"/>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681419" y="4806178"/>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836516" y="4520688"/>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987735" y="4806178"/>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2293264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80401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BackCov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0122FD-5377-C042-9CE6-05CAB010AC8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39142423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6930" y="814040"/>
            <a:ext cx="10339130" cy="6332718"/>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963618" y="2486264"/>
            <a:ext cx="2309046" cy="413497"/>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092681" y="2754153"/>
            <a:ext cx="2022047" cy="1165886"/>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248921" y="2486264"/>
            <a:ext cx="2309046" cy="413497"/>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377984" y="2754153"/>
            <a:ext cx="2022047" cy="1165886"/>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097779" y="4419317"/>
            <a:ext cx="2309046" cy="413497"/>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226842" y="4687206"/>
            <a:ext cx="2022047" cy="1165886"/>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404095" y="4419317"/>
            <a:ext cx="2309046" cy="413497"/>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533158" y="4687206"/>
            <a:ext cx="2022047" cy="1165886"/>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878932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83994394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9715" y="675861"/>
            <a:ext cx="10624229" cy="6507339"/>
          </a:xfrm>
          <a:prstGeom prst="rect">
            <a:avLst/>
          </a:prstGeom>
        </p:spPr>
      </p:pic>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8657016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4Phases - 4">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9715" y="675861"/>
            <a:ext cx="10624229" cy="6507339"/>
          </a:xfrm>
          <a:prstGeom prst="rect">
            <a:avLst/>
          </a:prstGeom>
        </p:spPr>
      </p:pic>
    </p:spTree>
    <p:extLst>
      <p:ext uri="{BB962C8B-B14F-4D97-AF65-F5344CB8AC3E}">
        <p14:creationId xmlns:p14="http://schemas.microsoft.com/office/powerpoint/2010/main" val="29611984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062140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4452730"/>
            <a:ext cx="12193586" cy="253862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42045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a:latin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41421002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259962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97918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12711"/>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1"/>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1191820"/>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1543A14-FBE3-E74D-9BF8-2D7D77196EF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CADED78A-D9C6-374D-B07F-1B03506009A5}"/>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2045076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19907"/>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25830604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2725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a:solidFill>
                  <a:schemeClr val="bg1"/>
                </a:solidFill>
                <a:latin typeface="Montserrat SemiBold" pitchFamily="2" charset="77"/>
              </a:rPr>
              <a:t>Establish Baseline Metrics</a:t>
            </a:r>
            <a:endParaRPr lang="en-US" sz="4000" b="1" i="0" spc="-3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3080738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2253655343"/>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Tree>
    <p:extLst>
      <p:ext uri="{BB962C8B-B14F-4D97-AF65-F5344CB8AC3E}">
        <p14:creationId xmlns:p14="http://schemas.microsoft.com/office/powerpoint/2010/main" val="107429899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err="1">
                <a:solidFill>
                  <a:schemeClr val="bg1"/>
                </a:solidFill>
                <a:latin typeface="Exo" panose="02000503000000000000" pitchFamily="2" charset="77"/>
              </a:rPr>
              <a:t>workshops@infotech.com</a:t>
            </a:r>
            <a:r>
              <a:rPr lang="en-US" sz="1600">
                <a:solidFill>
                  <a:schemeClr val="bg1"/>
                </a:solidFill>
                <a:latin typeface="Exo" panose="02000503000000000000" pitchFamily="2" charset="77"/>
              </a:rPr>
              <a:t>  </a:t>
            </a:r>
            <a:br>
              <a:rPr lang="en-US" sz="1600">
                <a:solidFill>
                  <a:schemeClr val="bg1"/>
                </a:solidFill>
                <a:latin typeface="Exo" panose="02000503000000000000" pitchFamily="2" charset="77"/>
              </a:rPr>
            </a:br>
            <a:r>
              <a:rPr lang="en-US" sz="160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4A4A4A"/>
                </a:solidFill>
                <a:latin typeface="Montserrat SemiBold" pitchFamily="2" charset="77"/>
              </a:rPr>
              <a:t>Summary of Accomplishment</a:t>
            </a:r>
            <a:endParaRPr lang="en-US" sz="4000" b="1" i="0" spc="-3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2854135"/>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4A4A4A"/>
                </a:solidFill>
                <a:latin typeface="Montserrat SemiBold" pitchFamily="2" charset="77"/>
              </a:rPr>
              <a:t>Info-Tech offers various levels of support to best suit your needs</a:t>
            </a:r>
            <a:endParaRPr lang="en-US" sz="4000" b="1" i="0" spc="-3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814133314"/>
      </p:ext>
    </p:extLst>
  </p:cSld>
  <p:clrMapOvr>
    <a:masterClrMapping/>
  </p:clrMapOvr>
  <p:extLst>
    <p:ext uri="{DCECCB84-F9BA-43D5-87BE-67443E8EF086}">
      <p15:sldGuideLst xmlns:p15="http://schemas.microsoft.com/office/powerpoint/2012/main">
        <p15:guide id="1" orient="horz" pos="1865">
          <p15:clr>
            <a:srgbClr val="FBAE40"/>
          </p15:clr>
        </p15:guide>
        <p15:guide id="2" orient="horz" pos="1979">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dirty="0"/>
              <a:t>Project Step </a:t>
            </a:r>
            <a:br>
              <a:rPr lang="en-US" dirty="0"/>
            </a:br>
            <a:r>
              <a:rPr lang="en-US" dirty="0"/>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dirty="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dirty="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dirty="0">
                <a:latin typeface="Roboto Condensed Light" panose="02000000000000000000" pitchFamily="2" charset="0"/>
                <a:ea typeface="Roboto Condensed Light" panose="02000000000000000000" pitchFamily="2" charset="0"/>
              </a:rPr>
              <a:t>Map PCI’s 12 core requirements to your PCI practices.</a:t>
            </a:r>
          </a:p>
          <a:p>
            <a:pPr lvl="0"/>
            <a:r>
              <a:rPr lang="en-US" b="0" i="0" dirty="0">
                <a:latin typeface="Roboto Condensed Light" panose="02000000000000000000" pitchFamily="2" charset="0"/>
                <a:ea typeface="Roboto Condensed Light" panose="02000000000000000000" pitchFamily="2" charset="0"/>
              </a:rPr>
              <a:t>Perform a gap analysis.</a:t>
            </a:r>
          </a:p>
          <a:p>
            <a:pPr lvl="0"/>
            <a:r>
              <a:rPr lang="en-US" b="0" i="0" dirty="0">
                <a:latin typeface="Roboto Condensed Light" panose="02000000000000000000" pitchFamily="2" charset="0"/>
                <a:ea typeface="Roboto Condensed Light" panose="02000000000000000000" pitchFamily="2" charset="0"/>
              </a:rPr>
              <a:t>Complete gap prioritization.</a:t>
            </a:r>
          </a:p>
          <a:p>
            <a:pPr lvl="0"/>
            <a:r>
              <a:rPr lang="en-US" b="0" i="0" dirty="0">
                <a:latin typeface="Roboto Condensed Light" panose="02000000000000000000" pitchFamily="2" charset="0"/>
                <a:ea typeface="Roboto Condensed Light" panose="02000000000000000000" pitchFamily="2" charset="0"/>
              </a:rPr>
              <a:t>Identify PCI Simplification Strategy.</a:t>
            </a:r>
          </a:p>
          <a:p>
            <a:pPr lvl="0"/>
            <a:r>
              <a:rPr lang="en-US" b="0" i="0" dirty="0">
                <a:latin typeface="Roboto Condensed Light" panose="02000000000000000000" pitchFamily="2" charset="0"/>
                <a:ea typeface="Roboto Condensed Light" panose="02000000000000000000" pitchFamily="2" charset="0"/>
              </a:rPr>
              <a:t>Develop a PCI Simplification Launch Plan.</a:t>
            </a:r>
            <a:endParaRPr lang="en-US" dirty="0"/>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866465749"/>
      </p:ext>
    </p:extLst>
  </p:cSld>
  <p:clrMapOvr>
    <a:masterClrMapping/>
  </p:clrMapOvr>
  <p:extLst>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4A4A4A"/>
                </a:solidFill>
                <a:latin typeface="Montserrat SemiBold" pitchFamily="2" charset="77"/>
              </a:rPr>
              <a:t>Additional Support</a:t>
            </a:r>
            <a:endParaRPr lang="en-US" sz="4000" b="1" i="0" spc="-3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rgbClr val="000000"/>
              </a:solidFill>
              <a:latin typeface="Exo" panose="02000503000000000000" pitchFamily="2" charset="77"/>
            </a:endParaRPr>
          </a:p>
        </p:txBody>
      </p:sp>
    </p:spTree>
    <p:extLst>
      <p:ext uri="{BB962C8B-B14F-4D97-AF65-F5344CB8AC3E}">
        <p14:creationId xmlns:p14="http://schemas.microsoft.com/office/powerpoint/2010/main" val="710013605"/>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E453C2-D989-DD4C-9EFE-3D02BE90C63E}"/>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FC6A3F1C-FCB8-7942-B8C8-9B80FCC0E48C}"/>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34889608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4A4A4A"/>
                </a:solidFill>
                <a:latin typeface="Montserrat SemiBold" pitchFamily="2" charset="77"/>
              </a:rPr>
              <a:t>Research Contributors and Experts</a:t>
            </a:r>
            <a:endParaRPr lang="en-US" sz="4000" b="1" i="0" spc="-3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15594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6" y="530021"/>
            <a:ext cx="6713321" cy="1130188"/>
          </a:xfrm>
        </p:spPr>
        <p:txBody>
          <a:bodyPr>
            <a:noAutofit/>
          </a:bodyPr>
          <a:lstStyle>
            <a:lvl1pPr>
              <a:lnSpc>
                <a:spcPct val="90000"/>
              </a:lnSpc>
              <a:defRPr/>
            </a:lvl1pPr>
          </a:lstStyle>
          <a:p>
            <a:r>
              <a:rPr lang="en-US" dirty="0"/>
              <a:t>Research Contributors and Experts</a:t>
            </a:r>
          </a:p>
        </p:txBody>
      </p:sp>
      <p:sp>
        <p:nvSpPr>
          <p:cNvPr id="7" name="object 5">
            <a:extLst>
              <a:ext uri="{FF2B5EF4-FFF2-40B4-BE49-F238E27FC236}">
                <a16:creationId xmlns:a16="http://schemas.microsoft.com/office/drawing/2014/main" id="{9260A85E-D49A-B64A-B4F7-90C6CF1430F1}"/>
              </a:ext>
            </a:extLst>
          </p:cNvPr>
          <p:cNvSpPr/>
          <p:nvPr userDrawn="1"/>
        </p:nvSpPr>
        <p:spPr>
          <a:xfrm>
            <a:off x="2324430" y="2457277"/>
            <a:ext cx="9576000"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3"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endParaRPr lang="en-US"/>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5"/>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dirty="0"/>
              <a:t>Senior Demographer</a:t>
            </a:r>
          </a:p>
          <a:p>
            <a:pPr lvl="0"/>
            <a:r>
              <a:rPr lang="en-US" dirty="0"/>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6163" y="2561477"/>
            <a:ext cx="9577387" cy="33183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23343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err="1">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8793102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74639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1671323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66872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latin typeface="Arial" panose="020B0604020202020204" pitchFamily="34" charset="0"/>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94293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latin typeface="Arial" panose="020B0604020202020204" pitchFamily="34" charset="0"/>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2157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1371655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latin typeface="Arial" panose="020B0604020202020204" pitchFamily="34" charset="0"/>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5940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F3D0AD-86D8-2D4D-BCBE-2699EBE711E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AC10CD92-8C94-1749-AA26-057CEA6B36C0}"/>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4998010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7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1F5C92"/>
              </a:gs>
              <a:gs pos="85000">
                <a:srgbClr val="14456E"/>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latin typeface="Arial" panose="020B0604020202020204" pitchFamily="34" charset="0"/>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1912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Content Slide-Dark-bk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311CFB-EEE5-72B6-C3B7-1F2A0052BAE6}"/>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5428"/>
                    </a14:imgEffect>
                  </a14:imgLayer>
                </a14:imgProps>
              </a:ext>
              <a:ext uri="{28A0092B-C50C-407E-A947-70E740481C1C}">
                <a14:useLocalDpi xmlns:a14="http://schemas.microsoft.com/office/drawing/2010/main" val="0"/>
              </a:ext>
            </a:extLst>
          </a:blip>
          <a:srcRect/>
          <a:stretch/>
        </p:blipFill>
        <p:spPr>
          <a:xfrm>
            <a:off x="8267358" y="0"/>
            <a:ext cx="3926230" cy="6858000"/>
          </a:xfrm>
          <a:prstGeom prst="rect">
            <a:avLst/>
          </a:prstGeom>
        </p:spPr>
      </p:pic>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69107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Content Slide-Dark-bk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23C07-AAEC-9E55-6FC0-FF0A222BAC87}"/>
              </a:ext>
            </a:extLst>
          </p:cNvPr>
          <p:cNvPicPr>
            <a:picLocks noChangeAspect="1"/>
          </p:cNvPicPr>
          <p:nvPr userDrawn="1"/>
        </p:nvPicPr>
        <p:blipFill rotWithShape="1">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2000"/>
                    </a14:imgEffect>
                    <a14:imgEffect>
                      <a14:colorTemperature colorTemp="6870"/>
                    </a14:imgEffect>
                    <a14:imgEffect>
                      <a14:saturation sat="137000"/>
                    </a14:imgEffect>
                    <a14:imgEffect>
                      <a14:brightnessContrast bright="-15000" contrast="-11000"/>
                    </a14:imgEffect>
                  </a14:imgLayer>
                </a14:imgProps>
              </a:ext>
            </a:extLst>
          </a:blip>
          <a:srcRect t="17184"/>
          <a:stretch/>
        </p:blipFill>
        <p:spPr>
          <a:xfrm>
            <a:off x="8394895" y="0"/>
            <a:ext cx="3798693" cy="6862766"/>
          </a:xfrm>
          <a:prstGeom prst="rect">
            <a:avLst/>
          </a:prstGeom>
        </p:spPr>
      </p:pic>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837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4_Content Slide-Dark-bk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7A3C656-B063-8B1F-4E46-3AEA9D53C20E}"/>
              </a:ext>
            </a:extLst>
          </p:cNvPr>
          <p:cNvPicPr>
            <a:picLocks noChangeAspect="1" noChangeArrowheads="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sharpenSoften amount="-9000"/>
                    </a14:imgEffect>
                    <a14:imgEffect>
                      <a14:colorTemperature colorTemp="5042"/>
                    </a14:imgEffect>
                    <a14:imgEffect>
                      <a14:saturation sat="38000"/>
                    </a14:imgEffect>
                    <a14:imgEffect>
                      <a14:brightnessContrast bright="8000" contrast="-64000"/>
                    </a14:imgEffect>
                  </a14:imgLayer>
                </a14:imgProps>
              </a:ext>
              <a:ext uri="{28A0092B-C50C-407E-A947-70E740481C1C}">
                <a14:useLocalDpi xmlns:a14="http://schemas.microsoft.com/office/drawing/2010/main" val="0"/>
              </a:ext>
            </a:extLst>
          </a:blip>
          <a:srcRect/>
          <a:stretch/>
        </p:blipFill>
        <p:spPr bwMode="auto">
          <a:xfrm>
            <a:off x="8398828" y="0"/>
            <a:ext cx="379476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AAA1760-41E4-CD0D-217D-2565AB8A0415}"/>
              </a:ext>
            </a:extLst>
          </p:cNvPr>
          <p:cNvSpPr/>
          <p:nvPr userDrawn="1"/>
        </p:nvSpPr>
        <p:spPr>
          <a:xfrm>
            <a:off x="8420670" y="0"/>
            <a:ext cx="3797302" cy="6858000"/>
          </a:xfrm>
          <a:prstGeom prst="rect">
            <a:avLst/>
          </a:prstGeom>
          <a:gradFill>
            <a:gsLst>
              <a:gs pos="45000">
                <a:srgbClr val="7CADD4">
                  <a:alpha val="0"/>
                </a:srgbClr>
              </a:gs>
              <a:gs pos="100000">
                <a:srgbClr val="14456E"/>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52662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_Content Slide-Dark-bk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4AA37-98A4-1171-BD0E-BF1221CCC979}"/>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sharpenSoften amount="11000"/>
                    </a14:imgEffect>
                    <a14:imgEffect>
                      <a14:colorTemperature colorTemp="8768"/>
                    </a14:imgEffect>
                    <a14:imgEffect>
                      <a14:saturation sat="198000"/>
                    </a14:imgEffect>
                    <a14:imgEffect>
                      <a14:brightnessContrast bright="8000"/>
                    </a14:imgEffect>
                  </a14:imgLayer>
                </a14:imgProps>
              </a:ext>
              <a:ext uri="{28A0092B-C50C-407E-A947-70E740481C1C}">
                <a14:useLocalDpi xmlns:a14="http://schemas.microsoft.com/office/drawing/2010/main" val="0"/>
              </a:ext>
            </a:extLst>
          </a:blip>
          <a:srcRect/>
          <a:stretch/>
        </p:blipFill>
        <p:spPr>
          <a:xfrm>
            <a:off x="8447596" y="0"/>
            <a:ext cx="3794760" cy="6858000"/>
          </a:xfrm>
          <a:prstGeom prst="rect">
            <a:avLst/>
          </a:prstGeom>
        </p:spPr>
      </p:pic>
      <p:sp>
        <p:nvSpPr>
          <p:cNvPr id="5" name="Rectangle 4">
            <a:extLst>
              <a:ext uri="{FF2B5EF4-FFF2-40B4-BE49-F238E27FC236}">
                <a16:creationId xmlns:a16="http://schemas.microsoft.com/office/drawing/2014/main" id="{8A72841A-220B-6716-ED5A-59BB24E53E01}"/>
              </a:ext>
            </a:extLst>
          </p:cNvPr>
          <p:cNvSpPr/>
          <p:nvPr userDrawn="1"/>
        </p:nvSpPr>
        <p:spPr>
          <a:xfrm>
            <a:off x="8447596" y="0"/>
            <a:ext cx="3794760" cy="6858000"/>
          </a:xfrm>
          <a:prstGeom prst="rect">
            <a:avLst/>
          </a:prstGeom>
          <a:solidFill>
            <a:schemeClr val="bg2">
              <a:alpha val="169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4283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Content Slide-Dark-bk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7C59FB-473C-93FE-81DC-58F673477D07}"/>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2721"/>
                    </a14:imgEffect>
                    <a14:imgEffect>
                      <a14:saturation sat="2000"/>
                    </a14:imgEffect>
                  </a14:imgLayer>
                </a14:imgProps>
              </a:ext>
              <a:ext uri="{28A0092B-C50C-407E-A947-70E740481C1C}">
                <a14:useLocalDpi xmlns:a14="http://schemas.microsoft.com/office/drawing/2010/main" val="0"/>
              </a:ext>
            </a:extLst>
          </a:blip>
          <a:srcRect/>
          <a:stretch/>
        </p:blipFill>
        <p:spPr>
          <a:xfrm>
            <a:off x="8398828" y="0"/>
            <a:ext cx="3794760" cy="6863627"/>
          </a:xfrm>
          <a:prstGeom prst="rect">
            <a:avLst/>
          </a:prstGeom>
        </p:spPr>
      </p:pic>
      <p:sp>
        <p:nvSpPr>
          <p:cNvPr id="4" name="Rectangle 3">
            <a:extLst>
              <a:ext uri="{FF2B5EF4-FFF2-40B4-BE49-F238E27FC236}">
                <a16:creationId xmlns:a16="http://schemas.microsoft.com/office/drawing/2014/main" id="{2C1C6566-4FFB-F2EC-196E-18BD7D951F0F}"/>
              </a:ext>
            </a:extLst>
          </p:cNvPr>
          <p:cNvSpPr/>
          <p:nvPr userDrawn="1"/>
        </p:nvSpPr>
        <p:spPr>
          <a:xfrm>
            <a:off x="8392417" y="0"/>
            <a:ext cx="3794760" cy="6858000"/>
          </a:xfrm>
          <a:prstGeom prst="rect">
            <a:avLst/>
          </a:prstGeom>
          <a:solidFill>
            <a:schemeClr val="bg2">
              <a:alpha val="169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2849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0_Content Slide-Dark-bkg">
    <p:spTree>
      <p:nvGrpSpPr>
        <p:cNvPr id="1" name=""/>
        <p:cNvGrpSpPr/>
        <p:nvPr/>
      </p:nvGrpSpPr>
      <p:grpSpPr>
        <a:xfrm>
          <a:off x="0" y="0"/>
          <a:ext cx="0" cy="0"/>
          <a:chOff x="0" y="0"/>
          <a:chExt cx="0" cy="0"/>
        </a:xfrm>
      </p:grpSpPr>
      <p:pic>
        <p:nvPicPr>
          <p:cNvPr id="8" name="Picture 7" descr="A person standing in front of a white board&#10;&#10;Description automatically generated">
            <a:extLst>
              <a:ext uri="{FF2B5EF4-FFF2-40B4-BE49-F238E27FC236}">
                <a16:creationId xmlns:a16="http://schemas.microsoft.com/office/drawing/2014/main" id="{07C37D7B-E1C5-876B-8BA8-312241FFDA6F}"/>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8800"/>
                    </a14:imgEffect>
                    <a14:imgEffect>
                      <a14:saturation sat="400000"/>
                    </a14:imgEffect>
                    <a14:imgEffect>
                      <a14:brightnessContrast bright="-14000" contrast="17000"/>
                    </a14:imgEffect>
                  </a14:imgLayer>
                </a14:imgProps>
              </a:ext>
              <a:ext uri="{28A0092B-C50C-407E-A947-70E740481C1C}">
                <a14:useLocalDpi xmlns:a14="http://schemas.microsoft.com/office/drawing/2010/main" val="0"/>
              </a:ext>
            </a:extLst>
          </a:blip>
          <a:srcRect t="-28"/>
          <a:stretch/>
        </p:blipFill>
        <p:spPr>
          <a:xfrm>
            <a:off x="8398828" y="0"/>
            <a:ext cx="3794760" cy="6858000"/>
          </a:xfrm>
          <a:prstGeom prst="rect">
            <a:avLst/>
          </a:prstGeom>
          <a:ln>
            <a:noFill/>
          </a:ln>
        </p:spPr>
      </p:pic>
      <p:sp>
        <p:nvSpPr>
          <p:cNvPr id="4" name="Rectangle 3">
            <a:extLst>
              <a:ext uri="{FF2B5EF4-FFF2-40B4-BE49-F238E27FC236}">
                <a16:creationId xmlns:a16="http://schemas.microsoft.com/office/drawing/2014/main" id="{2C1C6566-4FFB-F2EC-196E-18BD7D951F0F}"/>
              </a:ext>
            </a:extLst>
          </p:cNvPr>
          <p:cNvSpPr/>
          <p:nvPr userDrawn="1"/>
        </p:nvSpPr>
        <p:spPr>
          <a:xfrm>
            <a:off x="8398828" y="0"/>
            <a:ext cx="3794760" cy="6858000"/>
          </a:xfrm>
          <a:prstGeom prst="rect">
            <a:avLst/>
          </a:prstGeom>
          <a:solidFill>
            <a:schemeClr val="bg2">
              <a:alpha val="169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900618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1_Content Slide-Dark-bkg">
    <p:spTree>
      <p:nvGrpSpPr>
        <p:cNvPr id="1" name=""/>
        <p:cNvGrpSpPr/>
        <p:nvPr/>
      </p:nvGrpSpPr>
      <p:grpSpPr>
        <a:xfrm>
          <a:off x="0" y="0"/>
          <a:ext cx="0" cy="0"/>
          <a:chOff x="0" y="0"/>
          <a:chExt cx="0" cy="0"/>
        </a:xfrm>
      </p:grpSpPr>
      <p:pic>
        <p:nvPicPr>
          <p:cNvPr id="3" name="Picture 2" descr="A magnifying glass on top of files&#10;&#10;Description automatically generated">
            <a:extLst>
              <a:ext uri="{FF2B5EF4-FFF2-40B4-BE49-F238E27FC236}">
                <a16:creationId xmlns:a16="http://schemas.microsoft.com/office/drawing/2014/main" id="{1AC1AE79-1E4D-7996-2276-AC6D7649C371}"/>
              </a:ext>
            </a:extLst>
          </p:cNvPr>
          <p:cNvPicPr>
            <a:picLocks noChangeAspect="1"/>
          </p:cNvPicPr>
          <p:nvPr userDrawn="1"/>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b="-36"/>
          <a:stretch/>
        </p:blipFill>
        <p:spPr>
          <a:xfrm>
            <a:off x="8394587" y="0"/>
            <a:ext cx="3794760" cy="6858000"/>
          </a:xfrm>
          <a:prstGeom prst="rect">
            <a:avLst/>
          </a:prstGeom>
        </p:spPr>
      </p:pic>
      <p:sp>
        <p:nvSpPr>
          <p:cNvPr id="4" name="Rectangle 3">
            <a:extLst>
              <a:ext uri="{FF2B5EF4-FFF2-40B4-BE49-F238E27FC236}">
                <a16:creationId xmlns:a16="http://schemas.microsoft.com/office/drawing/2014/main" id="{2C1C6566-4FFB-F2EC-196E-18BD7D951F0F}"/>
              </a:ext>
            </a:extLst>
          </p:cNvPr>
          <p:cNvSpPr/>
          <p:nvPr userDrawn="1"/>
        </p:nvSpPr>
        <p:spPr>
          <a:xfrm>
            <a:off x="8404419" y="0"/>
            <a:ext cx="3794760" cy="6858000"/>
          </a:xfrm>
          <a:prstGeom prst="rect">
            <a:avLst/>
          </a:prstGeom>
          <a:solidFill>
            <a:schemeClr val="bg2">
              <a:alpha val="169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7265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8_Content Slide-Dark-bk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9D6F7-012D-C2DC-1C65-EE559F4DE60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5257800"/>
            <a:ext cx="12193587" cy="1600200"/>
          </a:xfrm>
          <a:prstGeom prst="rect">
            <a:avLst/>
          </a:prstGeom>
        </p:spPr>
      </p:pic>
      <p:sp>
        <p:nvSpPr>
          <p:cNvPr id="8" name="Rectangle 7">
            <a:extLst>
              <a:ext uri="{FF2B5EF4-FFF2-40B4-BE49-F238E27FC236}">
                <a16:creationId xmlns:a16="http://schemas.microsoft.com/office/drawing/2014/main" id="{F4FE3C55-18E8-0B26-D72A-04442F649141}"/>
              </a:ext>
            </a:extLst>
          </p:cNvPr>
          <p:cNvSpPr/>
          <p:nvPr userDrawn="1"/>
        </p:nvSpPr>
        <p:spPr>
          <a:xfrm>
            <a:off x="1" y="5257798"/>
            <a:ext cx="12193588" cy="1600201"/>
          </a:xfrm>
          <a:prstGeom prst="rect">
            <a:avLst/>
          </a:prstGeom>
          <a:gradFill>
            <a:gsLst>
              <a:gs pos="15000">
                <a:srgbClr val="3B688F">
                  <a:alpha val="91496"/>
                </a:srgbClr>
              </a:gs>
              <a:gs pos="85000">
                <a:srgbClr val="14456E">
                  <a:alpha val="96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latin typeface="Arial" panose="020B0604020202020204" pitchFamily="34" charset="0"/>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5" name="Title 1">
            <a:extLst>
              <a:ext uri="{FF2B5EF4-FFF2-40B4-BE49-F238E27FC236}">
                <a16:creationId xmlns:a16="http://schemas.microsoft.com/office/drawing/2014/main" id="{B48D65A9-CD55-28CD-4E7F-A16CD338DEDC}"/>
              </a:ext>
            </a:extLst>
          </p:cNvPr>
          <p:cNvSpPr>
            <a:spLocks noGrp="1"/>
          </p:cNvSpPr>
          <p:nvPr>
            <p:ph type="title" hasCustomPrompt="1"/>
          </p:nvPr>
        </p:nvSpPr>
        <p:spPr>
          <a:xfrm>
            <a:off x="354106" y="530021"/>
            <a:ext cx="7611333" cy="1130188"/>
          </a:xfrm>
        </p:spPr>
        <p:txBody>
          <a:bodyPr>
            <a:noAutofit/>
          </a:bodyPr>
          <a:lstStyle>
            <a:lvl1pPr>
              <a:lnSpc>
                <a:spcPct val="90000"/>
              </a:lnSpc>
              <a:defRPr/>
            </a:lvl1pPr>
          </a:lstStyle>
          <a:p>
            <a:r>
              <a:rPr lang="en-US" dirty="0"/>
              <a:t>Project Step Summary</a:t>
            </a:r>
          </a:p>
        </p:txBody>
      </p:sp>
    </p:spTree>
    <p:extLst>
      <p:ext uri="{BB962C8B-B14F-4D97-AF65-F5344CB8AC3E}">
        <p14:creationId xmlns:p14="http://schemas.microsoft.com/office/powerpoint/2010/main" val="7998950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9_Content Slide-Dark-bk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EA73B-E450-4D5D-578B-69943B84455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15000"/>
                    </a14:imgEffect>
                  </a14:imgLayer>
                </a14:imgProps>
              </a:ext>
              <a:ext uri="{28A0092B-C50C-407E-A947-70E740481C1C}">
                <a14:useLocalDpi xmlns:a14="http://schemas.microsoft.com/office/drawing/2010/main" val="0"/>
              </a:ext>
            </a:extLst>
          </a:blip>
          <a:srcRect l="-88"/>
          <a:stretch/>
        </p:blipFill>
        <p:spPr>
          <a:xfrm>
            <a:off x="-12220" y="5257800"/>
            <a:ext cx="12199282" cy="1600200"/>
          </a:xfrm>
          <a:prstGeom prst="rect">
            <a:avLst/>
          </a:prstGeom>
        </p:spPr>
      </p:pic>
      <p:sp>
        <p:nvSpPr>
          <p:cNvPr id="8" name="Rectangle 7">
            <a:extLst>
              <a:ext uri="{FF2B5EF4-FFF2-40B4-BE49-F238E27FC236}">
                <a16:creationId xmlns:a16="http://schemas.microsoft.com/office/drawing/2014/main" id="{F4FE3C55-18E8-0B26-D72A-04442F649141}"/>
              </a:ext>
            </a:extLst>
          </p:cNvPr>
          <p:cNvSpPr/>
          <p:nvPr userDrawn="1"/>
        </p:nvSpPr>
        <p:spPr>
          <a:xfrm>
            <a:off x="1" y="5257798"/>
            <a:ext cx="12193588" cy="1600201"/>
          </a:xfrm>
          <a:prstGeom prst="rect">
            <a:avLst/>
          </a:prstGeom>
          <a:gradFill>
            <a:gsLst>
              <a:gs pos="15000">
                <a:srgbClr val="2476B7">
                  <a:alpha val="60000"/>
                </a:srgbClr>
              </a:gs>
              <a:gs pos="85000">
                <a:srgbClr val="14456E"/>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latin typeface="Arial" panose="020B0604020202020204" pitchFamily="34" charset="0"/>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5" name="Title 1">
            <a:extLst>
              <a:ext uri="{FF2B5EF4-FFF2-40B4-BE49-F238E27FC236}">
                <a16:creationId xmlns:a16="http://schemas.microsoft.com/office/drawing/2014/main" id="{B48D65A9-CD55-28CD-4E7F-A16CD338DEDC}"/>
              </a:ext>
            </a:extLst>
          </p:cNvPr>
          <p:cNvSpPr>
            <a:spLocks noGrp="1"/>
          </p:cNvSpPr>
          <p:nvPr>
            <p:ph type="title" hasCustomPrompt="1"/>
          </p:nvPr>
        </p:nvSpPr>
        <p:spPr>
          <a:xfrm>
            <a:off x="354106" y="530021"/>
            <a:ext cx="7611333" cy="1130188"/>
          </a:xfrm>
        </p:spPr>
        <p:txBody>
          <a:bodyPr>
            <a:noAutofit/>
          </a:bodyPr>
          <a:lstStyle>
            <a:lvl1pPr>
              <a:lnSpc>
                <a:spcPct val="90000"/>
              </a:lnSpc>
              <a:defRPr/>
            </a:lvl1pPr>
          </a:lstStyle>
          <a:p>
            <a:r>
              <a:rPr lang="en-US" dirty="0"/>
              <a:t>Project Step Summary</a:t>
            </a:r>
          </a:p>
        </p:txBody>
      </p:sp>
    </p:spTree>
    <p:extLst>
      <p:ext uri="{BB962C8B-B14F-4D97-AF65-F5344CB8AC3E}">
        <p14:creationId xmlns:p14="http://schemas.microsoft.com/office/powerpoint/2010/main" val="3421020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81DF0FFB-F8E2-464F-B20A-C02D00DFF9C1}"/>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E7226C8B-4FCE-874E-81E2-7F0E98039C29}"/>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rgbClr val="2576B7"/>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46984819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latin typeface="Arial" panose="020B0604020202020204" pitchFamily="34" charset="0"/>
            </a:endParaRPr>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27517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08142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851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_Back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9BD9F-7A9F-7349-BC43-F51F09199B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707793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ackCover-Light-A">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B9BD9F-7A9F-7349-BC43-F51F09199BF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40258552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Back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3851885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85599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Light-B">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85C6A1F9-C420-9640-AF59-2E698DB2C0A5}"/>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3079196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Back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4F0444-218F-494B-BC2E-F0EA2E530B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65108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dirty="0"/>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0" y="2039815"/>
            <a:ext cx="3296168"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7" y="1643564"/>
            <a:ext cx="1938567"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7345795"/>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1" y="2074127"/>
            <a:ext cx="3289611"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836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5"/>
            <a:ext cx="3289610"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4173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423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741173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Study-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35" name="Picture Placeholder 4">
            <a:extLst>
              <a:ext uri="{FF2B5EF4-FFF2-40B4-BE49-F238E27FC236}">
                <a16:creationId xmlns:a16="http://schemas.microsoft.com/office/drawing/2014/main" id="{AFE4CAC1-B9B9-024E-B3E7-4D1206EF72DF}"/>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4" name="Text Placeholder 12">
            <a:extLst>
              <a:ext uri="{FF2B5EF4-FFF2-40B4-BE49-F238E27FC236}">
                <a16:creationId xmlns:a16="http://schemas.microsoft.com/office/drawing/2014/main" id="{7D441952-BD23-B242-9B5C-D5C6DA3DE40B}"/>
              </a:ext>
            </a:extLst>
          </p:cNvPr>
          <p:cNvSpPr>
            <a:spLocks noGrp="1"/>
          </p:cNvSpPr>
          <p:nvPr>
            <p:ph type="body" sz="quarter" idx="15"/>
          </p:nvPr>
        </p:nvSpPr>
        <p:spPr>
          <a:xfrm>
            <a:off x="8005763" y="1124222"/>
            <a:ext cx="1404051" cy="410110"/>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8D823B61-7726-3346-846D-40B1264E5986}"/>
              </a:ext>
            </a:extLst>
          </p:cNvPr>
          <p:cNvSpPr>
            <a:spLocks noGrp="1"/>
          </p:cNvSpPr>
          <p:nvPr>
            <p:ph type="body" sz="quarter" idx="16" hasCustomPrompt="1"/>
          </p:nvPr>
        </p:nvSpPr>
        <p:spPr>
          <a:xfrm>
            <a:off x="8005764" y="977814"/>
            <a:ext cx="1173968" cy="122566"/>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6" name="Text Placeholder 12">
            <a:extLst>
              <a:ext uri="{FF2B5EF4-FFF2-40B4-BE49-F238E27FC236}">
                <a16:creationId xmlns:a16="http://schemas.microsoft.com/office/drawing/2014/main" id="{AF958D72-D010-BD41-AAB3-D39EB2105AF5}"/>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B09F62B-9BDB-BC45-A3AC-9FFB6C0402B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0" name="Text Placeholder 14">
            <a:extLst>
              <a:ext uri="{FF2B5EF4-FFF2-40B4-BE49-F238E27FC236}">
                <a16:creationId xmlns:a16="http://schemas.microsoft.com/office/drawing/2014/main" id="{1BC12CB5-9BB7-8C49-8194-139E3BAA7D69}"/>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1" name="Text Placeholder 11">
            <a:extLst>
              <a:ext uri="{FF2B5EF4-FFF2-40B4-BE49-F238E27FC236}">
                <a16:creationId xmlns:a16="http://schemas.microsoft.com/office/drawing/2014/main" id="{36501568-0B5A-3B46-9D7A-7765F33AA1B2}"/>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 Placeholder 4">
            <a:extLst>
              <a:ext uri="{FF2B5EF4-FFF2-40B4-BE49-F238E27FC236}">
                <a16:creationId xmlns:a16="http://schemas.microsoft.com/office/drawing/2014/main" id="{462CEC65-B9EA-EA44-A6D5-1231E78B0881}"/>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a:extLst>
              <a:ext uri="{FF2B5EF4-FFF2-40B4-BE49-F238E27FC236}">
                <a16:creationId xmlns:a16="http://schemas.microsoft.com/office/drawing/2014/main" id="{1C874C85-5C23-4C46-A544-C114B1F3C76E}"/>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256557"/>
      </p:ext>
    </p:extLst>
  </p:cSld>
  <p:clrMapOvr>
    <a:masterClrMapping/>
  </p:clrMapOvr>
  <p:extLst>
    <p:ext uri="{DCECCB84-F9BA-43D5-87BE-67443E8EF086}">
      <p15:sldGuideLst xmlns:p15="http://schemas.microsoft.com/office/powerpoint/2012/main">
        <p15:guide id="1" orient="horz" pos="888"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Study-Text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dirty="0">
                <a:solidFill>
                  <a:srgbClr val="636363"/>
                </a:solidFill>
              </a:rPr>
              <a:t>Executive</a:t>
            </a:r>
            <a:r>
              <a:rPr lang="en-CA" spc="-188" dirty="0">
                <a:solidFill>
                  <a:srgbClr val="636363"/>
                </a:solidFill>
              </a:rPr>
              <a:t> </a:t>
            </a:r>
            <a:r>
              <a:rPr lang="en-CA" spc="-79" dirty="0">
                <a:solidFill>
                  <a:srgbClr val="636363"/>
                </a:solidFill>
              </a:rPr>
              <a:t>Brief  </a:t>
            </a:r>
            <a:r>
              <a:rPr lang="en-CA" spc="-61" dirty="0">
                <a:solidFill>
                  <a:srgbClr val="636363"/>
                </a:solidFill>
              </a:rPr>
              <a:t>Case</a:t>
            </a:r>
            <a:r>
              <a:rPr lang="en-CA" spc="-158" dirty="0">
                <a:solidFill>
                  <a:srgbClr val="636363"/>
                </a:solidFill>
              </a:rPr>
              <a:t> </a:t>
            </a:r>
            <a:r>
              <a:rPr lang="en-CA" spc="-79" dirty="0">
                <a:solidFill>
                  <a:srgbClr val="636363"/>
                </a:solidFill>
              </a:rPr>
              <a:t>Study</a:t>
            </a:r>
            <a:endParaRPr lang="en-US" dirty="0"/>
          </a:p>
        </p:txBody>
      </p:sp>
      <p:sp>
        <p:nvSpPr>
          <p:cNvPr id="23" name="Text Placeholder 12">
            <a:extLst>
              <a:ext uri="{FF2B5EF4-FFF2-40B4-BE49-F238E27FC236}">
                <a16:creationId xmlns:a16="http://schemas.microsoft.com/office/drawing/2014/main" id="{29150395-533A-924C-B5E0-5EE9880D89B5}"/>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4" name="Text Placeholder 12">
            <a:extLst>
              <a:ext uri="{FF2B5EF4-FFF2-40B4-BE49-F238E27FC236}">
                <a16:creationId xmlns:a16="http://schemas.microsoft.com/office/drawing/2014/main" id="{3300E188-1864-0246-AEEF-0DA302745A09}"/>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12">
            <a:extLst>
              <a:ext uri="{FF2B5EF4-FFF2-40B4-BE49-F238E27FC236}">
                <a16:creationId xmlns:a16="http://schemas.microsoft.com/office/drawing/2014/main" id="{4042EDEF-8EFA-AA4F-9826-DC81E340633B}"/>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32" name="Text Placeholder 12">
            <a:extLst>
              <a:ext uri="{FF2B5EF4-FFF2-40B4-BE49-F238E27FC236}">
                <a16:creationId xmlns:a16="http://schemas.microsoft.com/office/drawing/2014/main" id="{70B19ABB-4B00-E74B-89A8-C90E3AFF7591}"/>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3" name="Text Placeholder 12">
            <a:extLst>
              <a:ext uri="{FF2B5EF4-FFF2-40B4-BE49-F238E27FC236}">
                <a16:creationId xmlns:a16="http://schemas.microsoft.com/office/drawing/2014/main" id="{4481DEEF-1C68-3741-B514-B679F5DBB67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36" name="Text Placeholder 14">
            <a:extLst>
              <a:ext uri="{FF2B5EF4-FFF2-40B4-BE49-F238E27FC236}">
                <a16:creationId xmlns:a16="http://schemas.microsoft.com/office/drawing/2014/main" id="{92FE754F-3797-DD43-AF5E-29DB12099C03}"/>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7" name="Text Placeholder 11">
            <a:extLst>
              <a:ext uri="{FF2B5EF4-FFF2-40B4-BE49-F238E27FC236}">
                <a16:creationId xmlns:a16="http://schemas.microsoft.com/office/drawing/2014/main" id="{80FAEFFE-1DAD-5547-BDCC-FC025A6BEEB1}"/>
              </a:ext>
            </a:extLst>
          </p:cNvPr>
          <p:cNvSpPr>
            <a:spLocks noGrp="1"/>
          </p:cNvSpPr>
          <p:nvPr>
            <p:ph type="body" sz="quarter" idx="11"/>
          </p:nvPr>
        </p:nvSpPr>
        <p:spPr>
          <a:xfrm>
            <a:off x="367657" y="1998139"/>
            <a:ext cx="4761556"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Rectangle 37">
            <a:extLst>
              <a:ext uri="{FF2B5EF4-FFF2-40B4-BE49-F238E27FC236}">
                <a16:creationId xmlns:a16="http://schemas.microsoft.com/office/drawing/2014/main" id="{B584FF99-9DA9-0047-B0E1-4CADD3930676}"/>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39" name="Text Placeholder 14">
            <a:extLst>
              <a:ext uri="{FF2B5EF4-FFF2-40B4-BE49-F238E27FC236}">
                <a16:creationId xmlns:a16="http://schemas.microsoft.com/office/drawing/2014/main" id="{258EAA78-7F51-8E4F-9E61-E2647A6F8767}"/>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40" name="Text Placeholder 14">
            <a:extLst>
              <a:ext uri="{FF2B5EF4-FFF2-40B4-BE49-F238E27FC236}">
                <a16:creationId xmlns:a16="http://schemas.microsoft.com/office/drawing/2014/main" id="{4B9AA5B1-BA22-C24C-A0E6-CA575EEBE6A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1" name="Text Placeholder 14">
            <a:extLst>
              <a:ext uri="{FF2B5EF4-FFF2-40B4-BE49-F238E27FC236}">
                <a16:creationId xmlns:a16="http://schemas.microsoft.com/office/drawing/2014/main" id="{2755B4EA-F05E-CC41-A285-92E1AF10B13A}"/>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2" name="Text Placeholder 14">
            <a:extLst>
              <a:ext uri="{FF2B5EF4-FFF2-40B4-BE49-F238E27FC236}">
                <a16:creationId xmlns:a16="http://schemas.microsoft.com/office/drawing/2014/main" id="{6A0DA0F8-4895-FF44-B91D-5112B0B838EB}"/>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3" name="Text Placeholder 14">
            <a:extLst>
              <a:ext uri="{FF2B5EF4-FFF2-40B4-BE49-F238E27FC236}">
                <a16:creationId xmlns:a16="http://schemas.microsoft.com/office/drawing/2014/main" id="{2A95364D-BAED-AE40-AC31-BEBB9DD40ABD}"/>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4" name="Text Placeholder 14">
            <a:extLst>
              <a:ext uri="{FF2B5EF4-FFF2-40B4-BE49-F238E27FC236}">
                <a16:creationId xmlns:a16="http://schemas.microsoft.com/office/drawing/2014/main" id="{B765E2A1-DDBC-BF46-9AC6-3AE0D46B4085}"/>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5" name="Text Placeholder 14">
            <a:extLst>
              <a:ext uri="{FF2B5EF4-FFF2-40B4-BE49-F238E27FC236}">
                <a16:creationId xmlns:a16="http://schemas.microsoft.com/office/drawing/2014/main" id="{371799F4-9286-BF45-92F2-0A8083CE9245}"/>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ct val="1000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46" name="Text Placeholder 14">
            <a:extLst>
              <a:ext uri="{FF2B5EF4-FFF2-40B4-BE49-F238E27FC236}">
                <a16:creationId xmlns:a16="http://schemas.microsoft.com/office/drawing/2014/main" id="{103D2457-DE1F-044E-87B3-0D345D9FABC4}"/>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4A4A4A"/>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4">
            <a:extLst>
              <a:ext uri="{FF2B5EF4-FFF2-40B4-BE49-F238E27FC236}">
                <a16:creationId xmlns:a16="http://schemas.microsoft.com/office/drawing/2014/main" id="{279345FD-BE68-FC47-9A8F-DB7EFEC6E2C9}"/>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a:extLst>
              <a:ext uri="{FF2B5EF4-FFF2-40B4-BE49-F238E27FC236}">
                <a16:creationId xmlns:a16="http://schemas.microsoft.com/office/drawing/2014/main" id="{FCCF63A8-C5C7-7A40-847E-1DA929CB145A}"/>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5684148"/>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3906"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Study-TextLogo-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44309"/>
            <a:ext cx="4239409"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5" name="Picture Placeholder 4">
            <a:extLst>
              <a:ext uri="{FF2B5EF4-FFF2-40B4-BE49-F238E27FC236}">
                <a16:creationId xmlns:a16="http://schemas.microsoft.com/office/drawing/2014/main" id="{BD02F7BC-5E27-B947-98B0-D0410A83F4FB}"/>
              </a:ext>
            </a:extLst>
          </p:cNvPr>
          <p:cNvSpPr>
            <a:spLocks noGrp="1"/>
          </p:cNvSpPr>
          <p:nvPr>
            <p:ph type="pic" sz="quarter" idx="30"/>
          </p:nvPr>
        </p:nvSpPr>
        <p:spPr>
          <a:xfrm>
            <a:off x="7032624" y="2124635"/>
            <a:ext cx="4860925" cy="4047564"/>
          </a:xfrm>
          <a:prstGeom prst="rect">
            <a:avLst/>
          </a:prstGeom>
        </p:spPr>
        <p:txBody>
          <a:bodyPr>
            <a:noAutofit/>
          </a:bodyPr>
          <a:lstStyle>
            <a:lvl1pPr marL="0" indent="0">
              <a:buNone/>
              <a:defRPr b="0" i="0">
                <a:latin typeface="Roboto Condensed Light" panose="02000000000000000000" pitchFamily="2" charset="0"/>
              </a:defRPr>
            </a:lvl1pPr>
          </a:lstStyle>
          <a:p>
            <a:endParaRPr lang="en-US"/>
          </a:p>
        </p:txBody>
      </p:sp>
      <p:sp>
        <p:nvSpPr>
          <p:cNvPr id="15" name="Text Placeholder 12">
            <a:extLst>
              <a:ext uri="{FF2B5EF4-FFF2-40B4-BE49-F238E27FC236}">
                <a16:creationId xmlns:a16="http://schemas.microsoft.com/office/drawing/2014/main" id="{45266D87-0C7A-414D-A0E7-C3EE0FAF03AF}"/>
              </a:ext>
            </a:extLst>
          </p:cNvPr>
          <p:cNvSpPr>
            <a:spLocks noGrp="1"/>
          </p:cNvSpPr>
          <p:nvPr>
            <p:ph type="body" sz="quarter" idx="28"/>
          </p:nvPr>
        </p:nvSpPr>
        <p:spPr>
          <a:xfrm>
            <a:off x="5151718" y="925505"/>
            <a:ext cx="2597946" cy="381201"/>
          </a:xfrm>
          <a:prstGeom prst="rect">
            <a:avLst/>
          </a:prstGeom>
        </p:spPr>
        <p:txBody>
          <a:bodyPr lIns="0" tIns="0" rIns="0" bIns="0">
            <a:noAutofit/>
          </a:bodyPr>
          <a:lstStyle>
            <a:lvl1pPr marL="0" indent="0" algn="r">
              <a:lnSpc>
                <a:spcPct val="90000"/>
              </a:lnSpc>
              <a:buNone/>
              <a:defRPr sz="2000" b="0" i="0">
                <a:solidFill>
                  <a:srgbClr val="4A4A4A"/>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8" name="Text Placeholder 12">
            <a:extLst>
              <a:ext uri="{FF2B5EF4-FFF2-40B4-BE49-F238E27FC236}">
                <a16:creationId xmlns:a16="http://schemas.microsoft.com/office/drawing/2014/main" id="{719C0AE2-AB57-1644-8AF6-82870D4A15E9}"/>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9" name="Text Placeholder 12">
            <a:extLst>
              <a:ext uri="{FF2B5EF4-FFF2-40B4-BE49-F238E27FC236}">
                <a16:creationId xmlns:a16="http://schemas.microsoft.com/office/drawing/2014/main" id="{294AE0B8-F042-3F4C-A603-A61DB8663A87}"/>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22" name="Text Placeholder 14">
            <a:extLst>
              <a:ext uri="{FF2B5EF4-FFF2-40B4-BE49-F238E27FC236}">
                <a16:creationId xmlns:a16="http://schemas.microsoft.com/office/drawing/2014/main" id="{768D6B12-D592-844A-A11A-1D641D012FC3}"/>
              </a:ext>
            </a:extLst>
          </p:cNvPr>
          <p:cNvSpPr>
            <a:spLocks noGrp="1"/>
          </p:cNvSpPr>
          <p:nvPr>
            <p:ph type="body" sz="quarter" idx="32"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4" name="Text Placeholder 11">
            <a:extLst>
              <a:ext uri="{FF2B5EF4-FFF2-40B4-BE49-F238E27FC236}">
                <a16:creationId xmlns:a16="http://schemas.microsoft.com/office/drawing/2014/main" id="{0AE0CB94-67C4-3F42-91A7-2523A297FAF1}"/>
              </a:ext>
            </a:extLst>
          </p:cNvPr>
          <p:cNvSpPr>
            <a:spLocks noGrp="1"/>
          </p:cNvSpPr>
          <p:nvPr>
            <p:ph type="body" sz="quarter" idx="11"/>
          </p:nvPr>
        </p:nvSpPr>
        <p:spPr>
          <a:xfrm>
            <a:off x="367657" y="1998139"/>
            <a:ext cx="42186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5" name="Text Placeholder 12">
            <a:extLst>
              <a:ext uri="{FF2B5EF4-FFF2-40B4-BE49-F238E27FC236}">
                <a16:creationId xmlns:a16="http://schemas.microsoft.com/office/drawing/2014/main" id="{2AF4A2C2-413E-9F46-8232-6C8CD572737C}"/>
              </a:ext>
            </a:extLst>
          </p:cNvPr>
          <p:cNvSpPr>
            <a:spLocks noGrp="1"/>
          </p:cNvSpPr>
          <p:nvPr>
            <p:ph type="body" sz="quarter" idx="15"/>
          </p:nvPr>
        </p:nvSpPr>
        <p:spPr>
          <a:xfrm>
            <a:off x="8260185" y="1124222"/>
            <a:ext cx="1381527"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2">
            <a:extLst>
              <a:ext uri="{FF2B5EF4-FFF2-40B4-BE49-F238E27FC236}">
                <a16:creationId xmlns:a16="http://schemas.microsoft.com/office/drawing/2014/main" id="{6C559F7C-31EF-B041-94F9-D3CE8E504EFC}"/>
              </a:ext>
            </a:extLst>
          </p:cNvPr>
          <p:cNvSpPr>
            <a:spLocks noGrp="1"/>
          </p:cNvSpPr>
          <p:nvPr>
            <p:ph type="body" sz="quarter" idx="16" hasCustomPrompt="1"/>
          </p:nvPr>
        </p:nvSpPr>
        <p:spPr>
          <a:xfrm>
            <a:off x="8260186" y="977814"/>
            <a:ext cx="1372180"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13" name="Text Placeholder 4">
            <a:extLst>
              <a:ext uri="{FF2B5EF4-FFF2-40B4-BE49-F238E27FC236}">
                <a16:creationId xmlns:a16="http://schemas.microsoft.com/office/drawing/2014/main" id="{6E334AE2-793B-9F46-A419-F162100593A5}"/>
              </a:ext>
            </a:extLst>
          </p:cNvPr>
          <p:cNvSpPr>
            <a:spLocks noGrp="1"/>
          </p:cNvSpPr>
          <p:nvPr>
            <p:ph type="body" sz="quarter" idx="33"/>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a:extLst>
              <a:ext uri="{FF2B5EF4-FFF2-40B4-BE49-F238E27FC236}">
                <a16:creationId xmlns:a16="http://schemas.microsoft.com/office/drawing/2014/main" id="{F263D700-4A55-874F-9875-649ED8EF2AD4}"/>
              </a:ext>
            </a:extLst>
          </p:cNvPr>
          <p:cNvSpPr>
            <a:spLocks noGrp="1"/>
          </p:cNvSpPr>
          <p:nvPr>
            <p:ph type="body" sz="quarter" idx="34"/>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28539"/>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3305343"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3434407"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2" name="Oval 1">
            <a:extLst>
              <a:ext uri="{FF2B5EF4-FFF2-40B4-BE49-F238E27FC236}">
                <a16:creationId xmlns:a16="http://schemas.microsoft.com/office/drawing/2014/main" id="{0DA71C9C-A5A5-1848-9CFA-69359FB0B067}"/>
              </a:ext>
            </a:extLst>
          </p:cNvPr>
          <p:cNvSpPr/>
          <p:nvPr userDrawn="1"/>
        </p:nvSpPr>
        <p:spPr>
          <a:xfrm>
            <a:off x="3026131" y="2367553"/>
            <a:ext cx="2619118" cy="2619118"/>
          </a:xfrm>
          <a:prstGeom prst="ellipse">
            <a:avLst/>
          </a:prstGeom>
          <a:noFill/>
          <a:ln w="508000">
            <a:solidFill>
              <a:srgbClr val="2576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Tree>
    <p:extLst>
      <p:ext uri="{BB962C8B-B14F-4D97-AF65-F5344CB8AC3E}">
        <p14:creationId xmlns:p14="http://schemas.microsoft.com/office/powerpoint/2010/main" val="4078449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Phases -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102E03-5BB3-CC4F-8193-98E9C98DF2D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88263"/>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5" name="Text Placeholder 14">
            <a:extLst>
              <a:ext uri="{FF2B5EF4-FFF2-40B4-BE49-F238E27FC236}">
                <a16:creationId xmlns:a16="http://schemas.microsoft.com/office/drawing/2014/main" id="{312E6863-BDB7-D44D-B1CC-7376119A5141}"/>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0CBD82B0-B116-3445-A793-D0EDAB24F10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91652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Phases -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6F24D62-0AF3-0345-8903-F5D9E8017FFF}"/>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8" y="1697742"/>
            <a:ext cx="10581003" cy="3971319"/>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214639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227545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47575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48865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6" name="Text Placeholder 14">
            <a:extLst>
              <a:ext uri="{FF2B5EF4-FFF2-40B4-BE49-F238E27FC236}">
                <a16:creationId xmlns:a16="http://schemas.microsoft.com/office/drawing/2014/main" id="{CB6B5EA5-1A6A-AA4D-A42C-881B41C31A8E}"/>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6DA26D8F-F449-F647-89CF-859BCE537307}"/>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1654157"/>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Phases - 1">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94A49C4-26C6-F747-A948-6F248247D1D3}"/>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20"/>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CD080FB1-EBFC-8046-8481-0C6839CE648F}"/>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9FAD2C74-B2C9-3C42-A9A3-29E2877B57E6}"/>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A239B8F6-3AE0-4D93-A3DA-A8577D884267}"/>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30C801AE-00D6-4820-A793-C41E238CF846}"/>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9703010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Phases - 2">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CF527A54-705D-3546-96E2-BEB5EFD3F2C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697742"/>
            <a:ext cx="10581006" cy="3971319"/>
          </a:xfrm>
          <a:prstGeom prst="rect">
            <a:avLst/>
          </a:prstGeom>
        </p:spPr>
      </p:pic>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411517B8-6A3E-EA46-B44F-5257BEE2FF8B}"/>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Box 24">
            <a:extLst>
              <a:ext uri="{FF2B5EF4-FFF2-40B4-BE49-F238E27FC236}">
                <a16:creationId xmlns:a16="http://schemas.microsoft.com/office/drawing/2014/main" id="{EAB38534-59C8-AB42-8101-EB37B1EC4E88}"/>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364B2857-0349-4295-A09F-BC1F3F187279}"/>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17E7439-B4AF-49B8-ACA3-5699AC95DD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6656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Phases - 3">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AB425FD-3D89-C248-A85B-4B68C01FA877}"/>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1" name="Picture 20">
            <a:extLst>
              <a:ext uri="{FF2B5EF4-FFF2-40B4-BE49-F238E27FC236}">
                <a16:creationId xmlns:a16="http://schemas.microsoft.com/office/drawing/2014/main" id="{F47C9913-5718-874D-9BAB-81EE03C551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5089" y="1700496"/>
            <a:ext cx="10581006" cy="3965811"/>
          </a:xfrm>
          <a:prstGeom prst="rect">
            <a:avLst/>
          </a:prstGeom>
        </p:spPr>
      </p:pic>
      <p:sp>
        <p:nvSpPr>
          <p:cNvPr id="6" name="Text Placeholder 14">
            <a:extLst>
              <a:ext uri="{FF2B5EF4-FFF2-40B4-BE49-F238E27FC236}">
                <a16:creationId xmlns:a16="http://schemas.microsoft.com/office/drawing/2014/main" id="{74E863AB-F0D1-E945-8334-6F5A93C81567}"/>
              </a:ext>
            </a:extLst>
          </p:cNvPr>
          <p:cNvSpPr>
            <a:spLocks noGrp="1"/>
          </p:cNvSpPr>
          <p:nvPr>
            <p:ph type="body" sz="quarter" idx="12"/>
          </p:nvPr>
        </p:nvSpPr>
        <p:spPr>
          <a:xfrm>
            <a:off x="9362364" y="662318"/>
            <a:ext cx="2531187" cy="539728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383858" y="571500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17">
            <a:extLst>
              <a:ext uri="{FF2B5EF4-FFF2-40B4-BE49-F238E27FC236}">
                <a16:creationId xmlns:a16="http://schemas.microsoft.com/office/drawing/2014/main" id="{C88F8756-2789-9C44-8E94-B8F2D55E69A4}"/>
              </a:ext>
            </a:extLst>
          </p:cNvPr>
          <p:cNvSpPr>
            <a:spLocks noGrp="1"/>
          </p:cNvSpPr>
          <p:nvPr>
            <p:ph type="body" sz="quarter" idx="16"/>
          </p:nvPr>
        </p:nvSpPr>
        <p:spPr>
          <a:xfrm>
            <a:off x="84591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4" name="Text Placeholder 17">
            <a:extLst>
              <a:ext uri="{FF2B5EF4-FFF2-40B4-BE49-F238E27FC236}">
                <a16:creationId xmlns:a16="http://schemas.microsoft.com/office/drawing/2014/main" id="{2562FEB0-7A4E-064A-9714-05D7FEABEEE0}"/>
              </a:ext>
            </a:extLst>
          </p:cNvPr>
          <p:cNvSpPr>
            <a:spLocks noGrp="1"/>
          </p:cNvSpPr>
          <p:nvPr>
            <p:ph type="body" sz="quarter" idx="17"/>
          </p:nvPr>
        </p:nvSpPr>
        <p:spPr>
          <a:xfrm>
            <a:off x="97497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7">
            <a:extLst>
              <a:ext uri="{FF2B5EF4-FFF2-40B4-BE49-F238E27FC236}">
                <a16:creationId xmlns:a16="http://schemas.microsoft.com/office/drawing/2014/main" id="{95180202-FB5D-F94C-BB6D-AEA8675BF86A}"/>
              </a:ext>
            </a:extLst>
          </p:cNvPr>
          <p:cNvSpPr>
            <a:spLocks noGrp="1"/>
          </p:cNvSpPr>
          <p:nvPr>
            <p:ph type="body" sz="quarter" idx="18"/>
          </p:nvPr>
        </p:nvSpPr>
        <p:spPr>
          <a:xfrm>
            <a:off x="345703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8" name="Text Placeholder 17">
            <a:extLst>
              <a:ext uri="{FF2B5EF4-FFF2-40B4-BE49-F238E27FC236}">
                <a16:creationId xmlns:a16="http://schemas.microsoft.com/office/drawing/2014/main" id="{58E8B607-4E77-764D-9F28-AFB22E9A0527}"/>
              </a:ext>
            </a:extLst>
          </p:cNvPr>
          <p:cNvSpPr>
            <a:spLocks noGrp="1"/>
          </p:cNvSpPr>
          <p:nvPr>
            <p:ph type="body" sz="quarter" idx="19"/>
          </p:nvPr>
        </p:nvSpPr>
        <p:spPr>
          <a:xfrm>
            <a:off x="358609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EA10E58D-5C00-A54A-812B-4083B4CDAEF8}"/>
              </a:ext>
            </a:extLst>
          </p:cNvPr>
          <p:cNvSpPr>
            <a:spLocks noGrp="1"/>
          </p:cNvSpPr>
          <p:nvPr>
            <p:ph type="body" sz="quarter" idx="20"/>
          </p:nvPr>
        </p:nvSpPr>
        <p:spPr>
          <a:xfrm>
            <a:off x="6068150" y="3024465"/>
            <a:ext cx="2076769" cy="371902"/>
          </a:xfrm>
          <a:prstGeom prst="rect">
            <a:avLst/>
          </a:prstGeom>
        </p:spPr>
        <p:txBody>
          <a:bodyPr lIns="0" tIns="0" rIns="0" bIns="0">
            <a:noAutofit/>
          </a:bodyPr>
          <a:lstStyle>
            <a:lvl1pPr marL="0" indent="0" algn="ctr">
              <a:lnSpc>
                <a:spcPct val="110000"/>
              </a:lnSpc>
              <a:buNone/>
              <a:defRPr sz="20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4E732226-B0CE-4141-BA0A-B0610C10DF1A}"/>
              </a:ext>
            </a:extLst>
          </p:cNvPr>
          <p:cNvSpPr>
            <a:spLocks noGrp="1"/>
          </p:cNvSpPr>
          <p:nvPr>
            <p:ph type="body" sz="quarter" idx="21"/>
          </p:nvPr>
        </p:nvSpPr>
        <p:spPr>
          <a:xfrm>
            <a:off x="6197214" y="3368040"/>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16075586-BA0A-1847-A4BF-C2DDA4965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5" name="Title 9">
            <a:extLst>
              <a:ext uri="{FF2B5EF4-FFF2-40B4-BE49-F238E27FC236}">
                <a16:creationId xmlns:a16="http://schemas.microsoft.com/office/drawing/2014/main" id="{C35D8806-3285-4BE5-B0AE-3463590F7BBA}"/>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6" name="Text Placeholder 11">
            <a:extLst>
              <a:ext uri="{FF2B5EF4-FFF2-40B4-BE49-F238E27FC236}">
                <a16:creationId xmlns:a16="http://schemas.microsoft.com/office/drawing/2014/main" id="{E5B3A946-1D9F-49EB-B505-DC02CC241C9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640038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Light-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166CBD23-F230-3A4E-AC77-C2D2D4B6CADB}"/>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503973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Phases - 1">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93B8FA13-DDF5-7548-8A67-CB12EDA06DD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4D995306-C8D6-E447-965A-D9329857EEF5}"/>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Box 22">
            <a:extLst>
              <a:ext uri="{FF2B5EF4-FFF2-40B4-BE49-F238E27FC236}">
                <a16:creationId xmlns:a16="http://schemas.microsoft.com/office/drawing/2014/main" id="{B0DAA7CC-40D8-3E41-9CD3-83C0C10AE9AB}"/>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4DC97C7-02F3-463B-9D89-A5808487AD5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5536D64-8A46-4C17-B8EF-74A9D3B557E3}"/>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2493091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A94E45-B883-3943-B236-D1329A7EC986}"/>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61922"/>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0A5C0A8B-9191-DF4B-9E93-A86912D8DBE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6D8C871D-3515-494A-B816-02DBB2F88ED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3C891429-3435-46A2-9A21-EA265BF822F1}"/>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7F43F4BC-37EB-4E91-98B2-834E7E762368}"/>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249853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FE4F615-BD55-9045-AFAD-98070A997A4B}"/>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51E5FA73-4AE8-EA45-9C15-894C1F59D7E9}"/>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33BEE54B-D3A2-EB40-8CE7-12910A4679F3}"/>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997632BC-BD38-4FFA-8A49-6CDD221B5778}"/>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B170C4F8-BB47-4B45-B9B1-CE3ECEE1D97D}"/>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393173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B533029-8ABD-B44A-A64E-B9DD99015610}"/>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0352" y="1527275"/>
            <a:ext cx="9296014" cy="5695684"/>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D0B2E5C-C80D-3043-93DB-55F002ABB964}"/>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46FA83B6-F384-A04C-A1D2-4073FDC6FF71}"/>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6DFD0F89-7A9E-4354-8071-82B4B6AB98ED}"/>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CD29BA36-3574-4625-8138-6820D7E948FE}"/>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15452609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Phases - 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4304" y="1527275"/>
            <a:ext cx="9303919"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08667"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37731"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393970"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523034"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7">
            <a:extLst>
              <a:ext uri="{FF2B5EF4-FFF2-40B4-BE49-F238E27FC236}">
                <a16:creationId xmlns:a16="http://schemas.microsoft.com/office/drawing/2014/main" id="{874A4594-091B-2541-B3CF-274B03EEEC71}"/>
              </a:ext>
            </a:extLst>
          </p:cNvPr>
          <p:cNvSpPr>
            <a:spLocks noGrp="1"/>
          </p:cNvSpPr>
          <p:nvPr>
            <p:ph type="body" sz="quarter" idx="20"/>
          </p:nvPr>
        </p:nvSpPr>
        <p:spPr>
          <a:xfrm>
            <a:off x="5689776"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4" name="Text Placeholder 17">
            <a:extLst>
              <a:ext uri="{FF2B5EF4-FFF2-40B4-BE49-F238E27FC236}">
                <a16:creationId xmlns:a16="http://schemas.microsoft.com/office/drawing/2014/main" id="{FA8D8B03-CD7C-8D48-A54E-D81F5F67A8EC}"/>
              </a:ext>
            </a:extLst>
          </p:cNvPr>
          <p:cNvSpPr>
            <a:spLocks noGrp="1"/>
          </p:cNvSpPr>
          <p:nvPr>
            <p:ph type="body" sz="quarter" idx="21"/>
          </p:nvPr>
        </p:nvSpPr>
        <p:spPr>
          <a:xfrm>
            <a:off x="5818840"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242828"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371892"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549144"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678208"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 Placeholder 14">
            <a:extLst>
              <a:ext uri="{FF2B5EF4-FFF2-40B4-BE49-F238E27FC236}">
                <a16:creationId xmlns:a16="http://schemas.microsoft.com/office/drawing/2014/main" id="{67866EFA-B98A-6249-958E-DB853F856A08}"/>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Box 23">
            <a:extLst>
              <a:ext uri="{FF2B5EF4-FFF2-40B4-BE49-F238E27FC236}">
                <a16:creationId xmlns:a16="http://schemas.microsoft.com/office/drawing/2014/main" id="{A20F9423-1112-3344-A4CB-4B415DDF96A0}"/>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9" name="Title 9">
            <a:extLst>
              <a:ext uri="{FF2B5EF4-FFF2-40B4-BE49-F238E27FC236}">
                <a16:creationId xmlns:a16="http://schemas.microsoft.com/office/drawing/2014/main" id="{7E1C97AB-EEDF-4305-8621-CC06849E2A4E}"/>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20" name="Text Placeholder 11">
            <a:extLst>
              <a:ext uri="{FF2B5EF4-FFF2-40B4-BE49-F238E27FC236}">
                <a16:creationId xmlns:a16="http://schemas.microsoft.com/office/drawing/2014/main" id="{A9921107-ABDC-435C-B787-CC3DAE1D36EA}"/>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3415502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272450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720829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242467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545080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ases tabl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1" y="5054266"/>
            <a:ext cx="12193586" cy="1937084"/>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371475" y="5198224"/>
            <a:ext cx="5689600" cy="1334923"/>
          </a:xfrm>
          <a:prstGeom prst="rect">
            <a:avLst/>
          </a:prstGeom>
        </p:spPr>
        <p:txBody>
          <a:bodyPr lIns="0" tIns="0" rIns="0" bIns="0" numCol="2"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7193883" y="5190061"/>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7">
            <a:extLst>
              <a:ext uri="{FF2B5EF4-FFF2-40B4-BE49-F238E27FC236}">
                <a16:creationId xmlns:a16="http://schemas.microsoft.com/office/drawing/2014/main" id="{87CC9A51-A52D-E842-9650-65635AA1CCED}"/>
              </a:ext>
            </a:extLst>
          </p:cNvPr>
          <p:cNvSpPr>
            <a:spLocks noGrp="1"/>
          </p:cNvSpPr>
          <p:nvPr>
            <p:ph type="body" sz="quarter" idx="16"/>
          </p:nvPr>
        </p:nvSpPr>
        <p:spPr>
          <a:xfrm>
            <a:off x="1814518" y="2667857"/>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7">
            <a:extLst>
              <a:ext uri="{FF2B5EF4-FFF2-40B4-BE49-F238E27FC236}">
                <a16:creationId xmlns:a16="http://schemas.microsoft.com/office/drawing/2014/main" id="{EE7AE534-5D92-7542-94CD-46B93F8B035B}"/>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9556F70E-8924-D244-81F8-898F318C8A2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065777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5C159DB-E140-2142-A538-00EA82E4EAB0}"/>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5" name="Text Placeholder 12">
            <a:extLst>
              <a:ext uri="{FF2B5EF4-FFF2-40B4-BE49-F238E27FC236}">
                <a16:creationId xmlns:a16="http://schemas.microsoft.com/office/drawing/2014/main" id="{9F40FDD0-3CC9-E242-BC04-78D2DEF4846A}"/>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26263076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a:latin typeface="Arial" panose="020B0604020202020204" pitchFamily="34" charset="0"/>
            </a:endParaRPr>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aseStudy-Overview">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933AFED-7F68-D14D-8FF8-7CF369A24AA9}"/>
              </a:ext>
            </a:extLst>
          </p:cNvPr>
          <p:cNvSpPr/>
          <p:nvPr userDrawn="1"/>
        </p:nvSpPr>
        <p:spPr>
          <a:xfrm>
            <a:off x="467837" y="2211573"/>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26" name="Rectangle 25">
            <a:extLst>
              <a:ext uri="{FF2B5EF4-FFF2-40B4-BE49-F238E27FC236}">
                <a16:creationId xmlns:a16="http://schemas.microsoft.com/office/drawing/2014/main" id="{B38A9B09-49D1-CE44-A049-6DA802C9A72D}"/>
              </a:ext>
            </a:extLst>
          </p:cNvPr>
          <p:cNvSpPr/>
          <p:nvPr userDrawn="1"/>
        </p:nvSpPr>
        <p:spPr>
          <a:xfrm>
            <a:off x="4354834" y="2200941"/>
            <a:ext cx="3678865" cy="3891517"/>
          </a:xfrm>
          <a:prstGeom prst="rect">
            <a:avLst/>
          </a:prstGeom>
          <a:gradFill>
            <a:gsLst>
              <a:gs pos="0">
                <a:srgbClr val="299D48">
                  <a:alpha val="17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882007"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7" name="Text Placeholder 11">
            <a:extLst>
              <a:ext uri="{FF2B5EF4-FFF2-40B4-BE49-F238E27FC236}">
                <a16:creationId xmlns:a16="http://schemas.microsoft.com/office/drawing/2014/main" id="{12597800-6F28-C54E-B9B2-4BE07EA00286}"/>
              </a:ext>
            </a:extLst>
          </p:cNvPr>
          <p:cNvSpPr>
            <a:spLocks noGrp="1"/>
          </p:cNvSpPr>
          <p:nvPr>
            <p:ph type="body" sz="quarter" idx="33"/>
          </p:nvPr>
        </p:nvSpPr>
        <p:spPr>
          <a:xfrm>
            <a:off x="478234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Rectangle 19">
            <a:extLst>
              <a:ext uri="{FF2B5EF4-FFF2-40B4-BE49-F238E27FC236}">
                <a16:creationId xmlns:a16="http://schemas.microsoft.com/office/drawing/2014/main" id="{19BB4306-6F73-514A-8275-451C49DE6376}"/>
              </a:ext>
            </a:extLst>
          </p:cNvPr>
          <p:cNvSpPr/>
          <p:nvPr userDrawn="1"/>
        </p:nvSpPr>
        <p:spPr>
          <a:xfrm>
            <a:off x="4274820" y="2124635"/>
            <a:ext cx="7612380"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3" name="Rectangle 22">
            <a:extLst>
              <a:ext uri="{FF2B5EF4-FFF2-40B4-BE49-F238E27FC236}">
                <a16:creationId xmlns:a16="http://schemas.microsoft.com/office/drawing/2014/main" id="{06CD7AF2-1439-1042-84B1-9FA17C1579F2}"/>
              </a:ext>
            </a:extLst>
          </p:cNvPr>
          <p:cNvSpPr/>
          <p:nvPr userDrawn="1"/>
        </p:nvSpPr>
        <p:spPr>
          <a:xfrm>
            <a:off x="381794" y="2124635"/>
            <a:ext cx="3887787" cy="4087906"/>
          </a:xfrm>
          <a:prstGeom prst="rect">
            <a:avLst/>
          </a:prstGeom>
          <a:noFill/>
          <a:ln w="3175">
            <a:solidFill>
              <a:srgbClr val="C9C9C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8002111" y="2124635"/>
            <a:ext cx="38880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49709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Rectangle 28">
            <a:extLst>
              <a:ext uri="{FF2B5EF4-FFF2-40B4-BE49-F238E27FC236}">
                <a16:creationId xmlns:a16="http://schemas.microsoft.com/office/drawing/2014/main" id="{D84F50E7-9C84-0041-B92B-5909E8001F65}"/>
              </a:ext>
            </a:extLst>
          </p:cNvPr>
          <p:cNvSpPr/>
          <p:nvPr userDrawn="1"/>
        </p:nvSpPr>
        <p:spPr>
          <a:xfrm>
            <a:off x="8001845" y="2119122"/>
            <a:ext cx="38880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21" name="Text Placeholder 4">
            <a:extLst>
              <a:ext uri="{FF2B5EF4-FFF2-40B4-BE49-F238E27FC236}">
                <a16:creationId xmlns:a16="http://schemas.microsoft.com/office/drawing/2014/main" id="{D66884E8-D3EE-4E4C-B7CB-7A9079FAB012}"/>
              </a:ext>
            </a:extLst>
          </p:cNvPr>
          <p:cNvSpPr>
            <a:spLocks noGrp="1"/>
          </p:cNvSpPr>
          <p:nvPr>
            <p:ph type="body" sz="quarter" idx="36"/>
          </p:nvPr>
        </p:nvSpPr>
        <p:spPr>
          <a:xfrm>
            <a:off x="881838"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4">
            <a:extLst>
              <a:ext uri="{FF2B5EF4-FFF2-40B4-BE49-F238E27FC236}">
                <a16:creationId xmlns:a16="http://schemas.microsoft.com/office/drawing/2014/main" id="{39AD2FE5-1A1C-8F4A-8981-1B6428087B4F}"/>
              </a:ext>
            </a:extLst>
          </p:cNvPr>
          <p:cNvSpPr>
            <a:spLocks noGrp="1"/>
          </p:cNvSpPr>
          <p:nvPr>
            <p:ph type="body" sz="quarter" idx="37"/>
          </p:nvPr>
        </p:nvSpPr>
        <p:spPr>
          <a:xfrm>
            <a:off x="4788992"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a:extLst>
              <a:ext uri="{FF2B5EF4-FFF2-40B4-BE49-F238E27FC236}">
                <a16:creationId xmlns:a16="http://schemas.microsoft.com/office/drawing/2014/main" id="{9B48A8C3-06D8-B942-939C-E150561466EB}"/>
              </a:ext>
            </a:extLst>
          </p:cNvPr>
          <p:cNvSpPr>
            <a:spLocks noGrp="1"/>
          </p:cNvSpPr>
          <p:nvPr>
            <p:ph type="body" sz="quarter" idx="38"/>
          </p:nvPr>
        </p:nvSpPr>
        <p:spPr>
          <a:xfrm>
            <a:off x="8501526" y="2816659"/>
            <a:ext cx="2924618" cy="3084411"/>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797898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seStudy-Challeng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CCCD150-1E43-B047-BBCD-E7CD4E6655BC}"/>
              </a:ext>
            </a:extLst>
          </p:cNvPr>
          <p:cNvSpPr/>
          <p:nvPr userDrawn="1"/>
        </p:nvSpPr>
        <p:spPr>
          <a:xfrm>
            <a:off x="471384" y="2215122"/>
            <a:ext cx="3678865" cy="3891517"/>
          </a:xfrm>
          <a:prstGeom prst="rect">
            <a:avLst/>
          </a:prstGeom>
          <a:gradFill>
            <a:gsLst>
              <a:gs pos="0">
                <a:srgbClr val="F17A26">
                  <a:alpha val="19000"/>
                </a:srgbClr>
              </a:gs>
              <a:gs pos="55000">
                <a:srgbClr val="F17A26">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7913"/>
            <a:ext cx="4983207"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27458"/>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3" y="1081050"/>
            <a:ext cx="1364984" cy="138064"/>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27458"/>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81050"/>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51869"/>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F17A26"/>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7CC5F6BB-EA9F-D840-8B69-03B879A19A3B}"/>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8869445"/>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Study-Solutio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6B6B27B-BCD4-EC48-AEB7-B3D393D6BBC5}"/>
              </a:ext>
            </a:extLst>
          </p:cNvPr>
          <p:cNvSpPr/>
          <p:nvPr userDrawn="1"/>
        </p:nvSpPr>
        <p:spPr>
          <a:xfrm>
            <a:off x="471384" y="2215122"/>
            <a:ext cx="3678865" cy="3891517"/>
          </a:xfrm>
          <a:prstGeom prst="rect">
            <a:avLst/>
          </a:prstGeom>
          <a:gradFill>
            <a:gsLst>
              <a:gs pos="0">
                <a:srgbClr val="299D48">
                  <a:alpha val="18000"/>
                </a:srgbClr>
              </a:gs>
              <a:gs pos="55000">
                <a:srgbClr val="299D48">
                  <a:alpha val="0"/>
                </a:srgb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16" name="Rectangle 15">
            <a:extLst>
              <a:ext uri="{FF2B5EF4-FFF2-40B4-BE49-F238E27FC236}">
                <a16:creationId xmlns:a16="http://schemas.microsoft.com/office/drawing/2014/main" id="{95371860-ED38-0C40-8EE6-0ED187190BD6}"/>
              </a:ext>
            </a:extLst>
          </p:cNvPr>
          <p:cNvSpPr/>
          <p:nvPr userDrawn="1"/>
        </p:nvSpPr>
        <p:spPr>
          <a:xfrm>
            <a:off x="378300" y="2124635"/>
            <a:ext cx="11516400" cy="4087906"/>
          </a:xfrm>
          <a:prstGeom prst="rect">
            <a:avLst/>
          </a:prstGeom>
          <a:no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8"/>
            <a:ext cx="4983207" cy="1130188"/>
          </a:xfrm>
        </p:spPr>
        <p:txBody>
          <a:bodyPr>
            <a:noAutofit/>
          </a:bodyPr>
          <a:lstStyle>
            <a:lvl1pPr>
              <a:lnSpc>
                <a:spcPct val="90000"/>
              </a:lnSpc>
              <a:defRPr b="0" i="0"/>
            </a:lvl1pPr>
          </a:lstStyle>
          <a:p>
            <a:r>
              <a:rPr lang="en-US"/>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1" y="1212711"/>
            <a:ext cx="1411479"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395981" cy="200057"/>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1"/>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3"/>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2"/>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99D48"/>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3" name="Text Placeholder 4">
            <a:extLst>
              <a:ext uri="{FF2B5EF4-FFF2-40B4-BE49-F238E27FC236}">
                <a16:creationId xmlns:a16="http://schemas.microsoft.com/office/drawing/2014/main" id="{EBC06712-582F-5A4A-B1A9-40F085BF682E}"/>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2508613"/>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aseStudy-Resul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p:nvPr>
        </p:nvSpPr>
        <p:spPr>
          <a:xfrm>
            <a:off x="354106" y="545357"/>
            <a:ext cx="4983207" cy="113018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7995992" y="1212711"/>
            <a:ext cx="1411479" cy="379114"/>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7995992" y="1066302"/>
            <a:ext cx="197410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443419" y="1212710"/>
            <a:ext cx="2450131" cy="381201"/>
          </a:xfrm>
          <a:prstGeom prst="rect">
            <a:avLst/>
          </a:prstGeom>
        </p:spPr>
        <p:txBody>
          <a:bodyPr lIns="0" tIns="0" rIns="0" bIns="0">
            <a:noAutofit/>
          </a:bodyPr>
          <a:lstStyle>
            <a:lvl1pPr marL="0" indent="0" algn="l">
              <a:lnSpc>
                <a:spcPct val="11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446820" y="1066302"/>
            <a:ext cx="2433555" cy="148752"/>
          </a:xfrm>
          <a:prstGeom prst="rect">
            <a:avLst/>
          </a:prstGeom>
        </p:spPr>
        <p:txBody>
          <a:bodyPr lIns="0" tIns="0" rIns="0" bIns="0">
            <a:noAutofit/>
          </a:bodyPr>
          <a:lstStyle>
            <a:lvl1pPr marL="0" indent="0" algn="l">
              <a:lnSpc>
                <a:spcPct val="11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1337121"/>
            <a:ext cx="3764382" cy="466166"/>
          </a:xfrm>
          <a:prstGeom prst="rect">
            <a:avLst/>
          </a:prstGeom>
        </p:spPr>
        <p:txBody>
          <a:bodyPr lIns="0" tIns="0" rIns="0" bIns="0">
            <a:noAutofit/>
          </a:bodyPr>
          <a:lstStyle>
            <a:lvl1pPr marL="0" indent="0" algn="l">
              <a:lnSpc>
                <a:spcPct val="110000"/>
              </a:lnSpc>
              <a:buNone/>
              <a:defRPr sz="1600" b="0" i="0">
                <a:solidFill>
                  <a:srgbClr val="000000"/>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378300" y="2124635"/>
            <a:ext cx="11516400"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b="0" i="0">
              <a:latin typeface="Roboto Condensed Light" panose="02000000000000000000" pitchFamily="2" charset="0"/>
            </a:endParaRPr>
          </a:p>
        </p:txBody>
      </p:sp>
      <p:sp>
        <p:nvSpPr>
          <p:cNvPr id="18" name="Text Placeholder 14">
            <a:extLst>
              <a:ext uri="{FF2B5EF4-FFF2-40B4-BE49-F238E27FC236}">
                <a16:creationId xmlns:a16="http://schemas.microsoft.com/office/drawing/2014/main" id="{64575029-F9F4-2248-A2E0-0D606CABA3CE}"/>
              </a:ext>
            </a:extLst>
          </p:cNvPr>
          <p:cNvSpPr>
            <a:spLocks noGrp="1"/>
          </p:cNvSpPr>
          <p:nvPr>
            <p:ph type="body" sz="quarter" idx="34"/>
          </p:nvPr>
        </p:nvSpPr>
        <p:spPr>
          <a:xfrm>
            <a:off x="877102" y="2823210"/>
            <a:ext cx="2906863" cy="3097530"/>
          </a:xfrm>
          <a:prstGeom prst="rect">
            <a:avLst/>
          </a:prstGeom>
        </p:spPr>
        <p:txBody>
          <a:bodyPr lIns="0" tIns="0" rIns="0" bIns="0">
            <a:noAutofit/>
          </a:bodyPr>
          <a:lstStyle>
            <a:lvl1pPr marL="0" indent="0">
              <a:lnSpc>
                <a:spcPct val="11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873284" y="2478199"/>
            <a:ext cx="2777181" cy="939371"/>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Rectangle 23">
            <a:extLst>
              <a:ext uri="{FF2B5EF4-FFF2-40B4-BE49-F238E27FC236}">
                <a16:creationId xmlns:a16="http://schemas.microsoft.com/office/drawing/2014/main" id="{B39A272B-80C2-6041-B7D7-2757D1FF9673}"/>
              </a:ext>
            </a:extLst>
          </p:cNvPr>
          <p:cNvSpPr/>
          <p:nvPr userDrawn="1"/>
        </p:nvSpPr>
        <p:spPr>
          <a:xfrm>
            <a:off x="378301" y="2119122"/>
            <a:ext cx="11516400"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Roboto Condensed Light" panose="02000000000000000000" pitchFamily="2" charset="0"/>
            </a:endParaRPr>
          </a:p>
        </p:txBody>
      </p:sp>
      <p:sp>
        <p:nvSpPr>
          <p:cNvPr id="13" name="Text Placeholder 4">
            <a:extLst>
              <a:ext uri="{FF2B5EF4-FFF2-40B4-BE49-F238E27FC236}">
                <a16:creationId xmlns:a16="http://schemas.microsoft.com/office/drawing/2014/main" id="{4F68E92D-CD33-6243-896E-3C6A0C308B22}"/>
              </a:ext>
            </a:extLst>
          </p:cNvPr>
          <p:cNvSpPr>
            <a:spLocks noGrp="1"/>
          </p:cNvSpPr>
          <p:nvPr>
            <p:ph type="body" sz="quarter" idx="33"/>
          </p:nvPr>
        </p:nvSpPr>
        <p:spPr>
          <a:xfrm>
            <a:off x="4773353" y="2859190"/>
            <a:ext cx="6291521" cy="270163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4079180"/>
      </p:ext>
    </p:extLst>
  </p:cSld>
  <p:clrMapOvr>
    <a:masterClrMapping/>
  </p:clrMapOvr>
  <p:extLst>
    <p:ext uri="{DCECCB84-F9BA-43D5-87BE-67443E8EF086}">
      <p15:sldGuideLst xmlns:p15="http://schemas.microsoft.com/office/powerpoint/2012/main">
        <p15:guide id="1" orient="horz" pos="890">
          <p15:clr>
            <a:srgbClr val="FBAE40"/>
          </p15:clr>
        </p15:guide>
        <p15:guide id="2" orient="horz" pos="1911"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stablish Baseline Metric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F98D3B-482F-0747-9502-8D7180CE448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1547" b="28119"/>
          <a:stretch/>
        </p:blipFill>
        <p:spPr>
          <a:xfrm>
            <a:off x="0" y="-1"/>
            <a:ext cx="4116388" cy="6873276"/>
          </a:xfrm>
          <a:prstGeom prst="rect">
            <a:avLst/>
          </a:prstGeom>
        </p:spPr>
      </p:pic>
      <p:sp>
        <p:nvSpPr>
          <p:cNvPr id="12" name="Rectangle 11">
            <a:extLst>
              <a:ext uri="{FF2B5EF4-FFF2-40B4-BE49-F238E27FC236}">
                <a16:creationId xmlns:a16="http://schemas.microsoft.com/office/drawing/2014/main" id="{E7372BDB-ADAA-F141-8B07-251E621C94BC}"/>
              </a:ext>
            </a:extLst>
          </p:cNvPr>
          <p:cNvSpPr/>
          <p:nvPr userDrawn="1"/>
        </p:nvSpPr>
        <p:spPr>
          <a:xfrm>
            <a:off x="1" y="0"/>
            <a:ext cx="4116387"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30" name="Table Placeholder 17">
            <a:extLst>
              <a:ext uri="{FF2B5EF4-FFF2-40B4-BE49-F238E27FC236}">
                <a16:creationId xmlns:a16="http://schemas.microsoft.com/office/drawing/2014/main" id="{7A09F54A-526E-F440-AECD-03D132A8D622}"/>
              </a:ext>
            </a:extLst>
          </p:cNvPr>
          <p:cNvSpPr>
            <a:spLocks noGrp="1"/>
          </p:cNvSpPr>
          <p:nvPr>
            <p:ph type="tbl" sz="quarter" idx="11"/>
          </p:nvPr>
        </p:nvSpPr>
        <p:spPr>
          <a:xfrm>
            <a:off x="4578171" y="515733"/>
            <a:ext cx="7242353" cy="5708493"/>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32" name="Text Placeholder 2">
            <a:extLst>
              <a:ext uri="{FF2B5EF4-FFF2-40B4-BE49-F238E27FC236}">
                <a16:creationId xmlns:a16="http://schemas.microsoft.com/office/drawing/2014/main" id="{3A6860E1-C025-B84A-897E-EE5DA2B84DBC}"/>
              </a:ext>
            </a:extLst>
          </p:cNvPr>
          <p:cNvSpPr>
            <a:spLocks noGrp="1"/>
          </p:cNvSpPr>
          <p:nvPr>
            <p:ph type="body" sz="quarter" idx="13" hasCustomPrompt="1"/>
          </p:nvPr>
        </p:nvSpPr>
        <p:spPr>
          <a:xfrm>
            <a:off x="354013" y="3073956"/>
            <a:ext cx="3146833" cy="3379898"/>
          </a:xfrm>
          <a:prstGeom prst="rect">
            <a:avLst/>
          </a:prstGeom>
        </p:spPr>
        <p:txBody>
          <a:bodyPr lIns="0">
            <a:noAutofit/>
          </a:bodyPr>
          <a:lstStyle>
            <a:lvl1pPr marL="342900" indent="-342900">
              <a:lnSpc>
                <a:spcPct val="110000"/>
              </a:lnSpc>
              <a:buFont typeface="+mj-lt"/>
              <a:buAutoNum type="arabicPeriod"/>
              <a:defRPr sz="1400" b="0" i="0">
                <a:solidFill>
                  <a:schemeClr val="bg1"/>
                </a:solidFill>
                <a:latin typeface="Roboto Condensed Light" panose="02000000000000000000" pitchFamily="2" charset="0"/>
                <a:ea typeface="Roboto Condensed Light" panose="02000000000000000000" pitchFamily="2" charset="0"/>
              </a:defRPr>
            </a:lvl1pPr>
            <a:lvl2pPr marL="457200" indent="0">
              <a:lnSpc>
                <a:spcPct val="110000"/>
              </a:lnSpc>
              <a:buNone/>
              <a:defRPr sz="1400" b="0" i="0">
                <a:solidFill>
                  <a:schemeClr val="bg1"/>
                </a:solidFill>
                <a:latin typeface="Roboto Condensed Light" panose="02000000000000000000" pitchFamily="2" charset="0"/>
                <a:ea typeface="Roboto Condensed Light" panose="02000000000000000000" pitchFamily="2" charset="0"/>
              </a:defRPr>
            </a:lvl2pPr>
            <a:lvl3pPr>
              <a:defRPr sz="1800" b="0" i="0">
                <a:solidFill>
                  <a:schemeClr val="bg1"/>
                </a:solidFill>
                <a:latin typeface="Montserrat Light" pitchFamily="2" charset="77"/>
              </a:defRPr>
            </a:lvl3pPr>
            <a:lvl4pPr>
              <a:defRPr sz="1800" b="0" i="0">
                <a:solidFill>
                  <a:schemeClr val="bg1"/>
                </a:solidFill>
                <a:latin typeface="Montserrat Light" pitchFamily="2" charset="77"/>
              </a:defRPr>
            </a:lvl4pPr>
            <a:lvl5pPr>
              <a:defRPr sz="1800" b="0" i="0">
                <a:solidFill>
                  <a:schemeClr val="bg1"/>
                </a:solidFill>
                <a:latin typeface="Montserrat Light" pitchFamily="2" charset="77"/>
              </a:defRPr>
            </a:lvl5pPr>
          </a:lstStyle>
          <a:p>
            <a:pPr lvl="0"/>
            <a:r>
              <a:rPr lang="en-US"/>
              <a:t>Increased Help Desk Efficiency</a:t>
            </a:r>
            <a:br>
              <a:rPr lang="en-US"/>
            </a:br>
            <a:r>
              <a:rPr lang="en-US"/>
              <a:t>Through training of personnel and increased efficiency of processes</a:t>
            </a:r>
          </a:p>
          <a:p>
            <a:pPr lvl="1"/>
            <a:endParaRPr lang="en-US"/>
          </a:p>
          <a:p>
            <a:pPr lvl="0"/>
            <a:endParaRPr lang="en-US"/>
          </a:p>
        </p:txBody>
      </p:sp>
      <p:sp>
        <p:nvSpPr>
          <p:cNvPr id="2" name="TextBox 1">
            <a:extLst>
              <a:ext uri="{FF2B5EF4-FFF2-40B4-BE49-F238E27FC236}">
                <a16:creationId xmlns:a16="http://schemas.microsoft.com/office/drawing/2014/main" id="{F16E9EDA-45C8-534C-88DF-427C9EF2E9E8}"/>
              </a:ext>
            </a:extLst>
          </p:cNvPr>
          <p:cNvSpPr txBox="1"/>
          <p:nvPr userDrawn="1"/>
        </p:nvSpPr>
        <p:spPr>
          <a:xfrm>
            <a:off x="365460" y="2212911"/>
            <a:ext cx="2995596" cy="758486"/>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55"/>
              </a:spcBef>
              <a:spcAft>
                <a:spcPts val="0"/>
              </a:spcAft>
              <a:buClrTx/>
              <a:buSzTx/>
              <a:buFontTx/>
              <a:buNone/>
              <a:tabLst/>
              <a:defRPr/>
            </a:pPr>
            <a:r>
              <a:rPr lang="en-US" sz="1600">
                <a:solidFill>
                  <a:schemeClr val="bg1"/>
                </a:solidFill>
                <a:latin typeface="Exo" panose="02000503000000000000" pitchFamily="2" charset="77"/>
              </a:rPr>
              <a:t>Baseline metrics will be improved through:</a:t>
            </a:r>
          </a:p>
          <a:p>
            <a:pPr marL="7701" marR="242975" algn="l">
              <a:lnSpc>
                <a:spcPct val="110000"/>
              </a:lnSpc>
              <a:spcBef>
                <a:spcPts val="55"/>
              </a:spcBef>
            </a:pPr>
            <a:endParaRPr lang="en-US" sz="1600" spc="-30">
              <a:solidFill>
                <a:schemeClr val="bg1"/>
              </a:solidFill>
              <a:latin typeface="Exo" panose="02000503000000000000" pitchFamily="2" charset="77"/>
              <a:cs typeface="Arial Narrow"/>
            </a:endParaRPr>
          </a:p>
        </p:txBody>
      </p:sp>
      <p:sp>
        <p:nvSpPr>
          <p:cNvPr id="8" name="TextBox 7">
            <a:extLst>
              <a:ext uri="{FF2B5EF4-FFF2-40B4-BE49-F238E27FC236}">
                <a16:creationId xmlns:a16="http://schemas.microsoft.com/office/drawing/2014/main" id="{D18D8AB7-A57D-1241-931E-54086C3A65D6}"/>
              </a:ext>
            </a:extLst>
          </p:cNvPr>
          <p:cNvSpPr txBox="1"/>
          <p:nvPr userDrawn="1"/>
        </p:nvSpPr>
        <p:spPr>
          <a:xfrm>
            <a:off x="346510" y="524427"/>
            <a:ext cx="3176337" cy="1545881"/>
          </a:xfrm>
          <a:prstGeom prst="rect">
            <a:avLst/>
          </a:prstGeom>
        </p:spPr>
        <p:txBody>
          <a:bodyPr vert="horz" wrap="square" lIns="0" tIns="6931" rIns="0" bIns="0" rtlCol="0">
            <a:noAutofit/>
          </a:bodyPr>
          <a:lstStyle/>
          <a:p>
            <a:pPr marL="7701" marR="242975" algn="just">
              <a:lnSpc>
                <a:spcPct val="90000"/>
              </a:lnSpc>
              <a:spcBef>
                <a:spcPts val="55"/>
              </a:spcBef>
            </a:pPr>
            <a:r>
              <a:rPr lang="en-US" sz="4000" b="1" i="0">
                <a:solidFill>
                  <a:schemeClr val="bg1"/>
                </a:solidFill>
                <a:latin typeface="Montserrat SemiBold" pitchFamily="2" charset="77"/>
              </a:rPr>
              <a:t>Establish Baseline Metrics</a:t>
            </a:r>
            <a:endParaRPr lang="en-US" sz="4000" b="1" i="0" spc="-30">
              <a:solidFill>
                <a:schemeClr val="bg1"/>
              </a:solidFill>
              <a:latin typeface="Montserrat SemiBold" pitchFamily="2" charset="77"/>
              <a:cs typeface="Arial Narrow"/>
            </a:endParaRPr>
          </a:p>
        </p:txBody>
      </p:sp>
    </p:spTree>
    <p:extLst>
      <p:ext uri="{BB962C8B-B14F-4D97-AF65-F5344CB8AC3E}">
        <p14:creationId xmlns:p14="http://schemas.microsoft.com/office/powerpoint/2010/main" val="30206218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367595563"/>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sight Breakdown">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F654C735-FD88-7044-AFDF-38F27B3DBF4F}"/>
              </a:ext>
            </a:extLst>
          </p:cNvPr>
          <p:cNvSpPr>
            <a:spLocks noGrp="1"/>
          </p:cNvSpPr>
          <p:nvPr>
            <p:ph type="body" sz="quarter" idx="11" hasCustomPrompt="1"/>
          </p:nvPr>
        </p:nvSpPr>
        <p:spPr>
          <a:xfrm>
            <a:off x="354106"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54106" y="530021"/>
            <a:ext cx="5146582" cy="570117"/>
          </a:xfrm>
        </p:spPr>
        <p:txBody>
          <a:bodyPr>
            <a:noAutofit/>
          </a:bodyPr>
          <a:lstStyle>
            <a:lvl1pPr>
              <a:defRPr b="0" i="0">
                <a:solidFill>
                  <a:srgbClr val="2576B7"/>
                </a:solidFill>
              </a:defRPr>
            </a:lvl1pPr>
          </a:lstStyle>
          <a:p>
            <a:r>
              <a:rPr lang="en-US"/>
              <a:t>Insight Breakdown</a:t>
            </a:r>
          </a:p>
        </p:txBody>
      </p:sp>
      <p:sp>
        <p:nvSpPr>
          <p:cNvPr id="21" name="object 16">
            <a:extLst>
              <a:ext uri="{FF2B5EF4-FFF2-40B4-BE49-F238E27FC236}">
                <a16:creationId xmlns:a16="http://schemas.microsoft.com/office/drawing/2014/main" id="{D04A7FA4-1F63-4045-89C0-A25EC0589AD3}"/>
              </a:ext>
            </a:extLst>
          </p:cNvPr>
          <p:cNvSpPr/>
          <p:nvPr userDrawn="1"/>
        </p:nvSpPr>
        <p:spPr>
          <a:xfrm>
            <a:off x="354106"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24" name="Text Placeholder 23">
            <a:extLst>
              <a:ext uri="{FF2B5EF4-FFF2-40B4-BE49-F238E27FC236}">
                <a16:creationId xmlns:a16="http://schemas.microsoft.com/office/drawing/2014/main" id="{A65B8B33-0F77-6C46-B190-E0EB622E48D4}"/>
              </a:ext>
            </a:extLst>
          </p:cNvPr>
          <p:cNvSpPr>
            <a:spLocks noGrp="1"/>
          </p:cNvSpPr>
          <p:nvPr>
            <p:ph type="body" sz="quarter" idx="10" hasCustomPrompt="1"/>
          </p:nvPr>
        </p:nvSpPr>
        <p:spPr>
          <a:xfrm>
            <a:off x="354106"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1</a:t>
            </a:r>
          </a:p>
        </p:txBody>
      </p:sp>
      <p:sp>
        <p:nvSpPr>
          <p:cNvPr id="28" name="Text Placeholder 26">
            <a:extLst>
              <a:ext uri="{FF2B5EF4-FFF2-40B4-BE49-F238E27FC236}">
                <a16:creationId xmlns:a16="http://schemas.microsoft.com/office/drawing/2014/main" id="{7C3E8B87-3295-C145-8AD0-F82DD56BEEBA}"/>
              </a:ext>
            </a:extLst>
          </p:cNvPr>
          <p:cNvSpPr>
            <a:spLocks noGrp="1"/>
          </p:cNvSpPr>
          <p:nvPr>
            <p:ph type="body" sz="quarter" idx="12" hasCustomPrompt="1"/>
          </p:nvPr>
        </p:nvSpPr>
        <p:spPr>
          <a:xfrm>
            <a:off x="4274132"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0" name="Text Placeholder 23">
            <a:extLst>
              <a:ext uri="{FF2B5EF4-FFF2-40B4-BE49-F238E27FC236}">
                <a16:creationId xmlns:a16="http://schemas.microsoft.com/office/drawing/2014/main" id="{9743512F-3223-8E49-BB0C-4A8840D17C23}"/>
              </a:ext>
            </a:extLst>
          </p:cNvPr>
          <p:cNvSpPr>
            <a:spLocks noGrp="1"/>
          </p:cNvSpPr>
          <p:nvPr>
            <p:ph type="body" sz="quarter" idx="13" hasCustomPrompt="1"/>
          </p:nvPr>
        </p:nvSpPr>
        <p:spPr>
          <a:xfrm>
            <a:off x="4274132"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2</a:t>
            </a:r>
          </a:p>
        </p:txBody>
      </p:sp>
      <p:sp>
        <p:nvSpPr>
          <p:cNvPr id="31" name="Text Placeholder 26">
            <a:extLst>
              <a:ext uri="{FF2B5EF4-FFF2-40B4-BE49-F238E27FC236}">
                <a16:creationId xmlns:a16="http://schemas.microsoft.com/office/drawing/2014/main" id="{80D89366-ED52-A949-A16B-4146CDE0F6F2}"/>
              </a:ext>
            </a:extLst>
          </p:cNvPr>
          <p:cNvSpPr>
            <a:spLocks noGrp="1"/>
          </p:cNvSpPr>
          <p:nvPr>
            <p:ph type="body" sz="quarter" idx="14" hasCustomPrompt="1"/>
          </p:nvPr>
        </p:nvSpPr>
        <p:spPr>
          <a:xfrm>
            <a:off x="8194158" y="1561998"/>
            <a:ext cx="3696155" cy="1292818"/>
          </a:xfrm>
          <a:prstGeom prst="rect">
            <a:avLst/>
          </a:prstGeom>
          <a:solidFill>
            <a:schemeClr val="bg1"/>
          </a:solidFill>
          <a:effectLst>
            <a:outerShdw blurRad="254000" sx="102000" sy="102000" algn="ctr" rotWithShape="0">
              <a:prstClr val="black">
                <a:alpha val="25000"/>
              </a:prstClr>
            </a:outerShdw>
          </a:effectLst>
        </p:spPr>
        <p:txBody>
          <a:bodyPr wrap="square" lIns="180000" tIns="612000" rIns="180000" bIns="180000">
            <a:noAutofit/>
          </a:bodyPr>
          <a:lstStyle>
            <a:lvl1pPr marL="0" indent="0">
              <a:lnSpc>
                <a:spcPct val="110000"/>
              </a:lnSpc>
              <a:buNone/>
              <a:defRPr sz="1400" b="0" i="0">
                <a:solidFill>
                  <a:srgbClr val="000000"/>
                </a:solidFill>
                <a:latin typeface="Roboto Condensed Light" panose="02000000000000000000" pitchFamily="2" charset="0"/>
                <a:ea typeface="Roboto Condensed Light" panose="02000000000000000000" pitchFamily="2" charset="0"/>
              </a:defRPr>
            </a:lvl1pPr>
            <a:lvl2pPr>
              <a:defRPr sz="1600" b="0" i="0">
                <a:latin typeface="Roboto Condensed Light" panose="02000000000000000000" pitchFamily="2" charset="0"/>
                <a:ea typeface="Roboto Condensed Light" panose="02000000000000000000" pitchFamily="2" charset="0"/>
              </a:defRPr>
            </a:lvl2pPr>
            <a:lvl3pPr>
              <a:defRPr sz="1600" b="0" i="0">
                <a:latin typeface="Roboto Condensed Light" panose="02000000000000000000" pitchFamily="2" charset="0"/>
                <a:ea typeface="Roboto Condensed Light" panose="02000000000000000000" pitchFamily="2" charset="0"/>
              </a:defRPr>
            </a:lvl3pPr>
            <a:lvl4pPr>
              <a:defRPr sz="1600" b="0" i="0">
                <a:latin typeface="Roboto Condensed Light" panose="02000000000000000000" pitchFamily="2" charset="0"/>
                <a:ea typeface="Roboto Condensed Light" panose="02000000000000000000" pitchFamily="2" charset="0"/>
              </a:defRPr>
            </a:lvl4pPr>
            <a:lvl5pPr>
              <a:defRPr sz="1600" b="0" i="0">
                <a:latin typeface="Roboto Condensed Light" panose="02000000000000000000" pitchFamily="2" charset="0"/>
                <a:ea typeface="Roboto Condensed Light" panose="02000000000000000000" pitchFamily="2" charset="0"/>
              </a:defRPr>
            </a:lvl5pPr>
          </a:lstStyle>
          <a:p>
            <a:pPr lvl="0"/>
            <a:r>
              <a:rPr lang="en-US" dirty="0"/>
              <a:t>I throw myself down among the tall grass by the trickling steam.</a:t>
            </a:r>
          </a:p>
        </p:txBody>
      </p:sp>
      <p:sp>
        <p:nvSpPr>
          <p:cNvPr id="33" name="Text Placeholder 23">
            <a:extLst>
              <a:ext uri="{FF2B5EF4-FFF2-40B4-BE49-F238E27FC236}">
                <a16:creationId xmlns:a16="http://schemas.microsoft.com/office/drawing/2014/main" id="{E6236606-0F02-C14B-9674-361BBE98B74C}"/>
              </a:ext>
            </a:extLst>
          </p:cNvPr>
          <p:cNvSpPr>
            <a:spLocks noGrp="1"/>
          </p:cNvSpPr>
          <p:nvPr>
            <p:ph type="body" sz="quarter" idx="15" hasCustomPrompt="1"/>
          </p:nvPr>
        </p:nvSpPr>
        <p:spPr>
          <a:xfrm>
            <a:off x="8194158" y="1760226"/>
            <a:ext cx="3696155" cy="379405"/>
          </a:xfrm>
          <a:prstGeom prst="rect">
            <a:avLst/>
          </a:prstGeom>
          <a:solidFill>
            <a:schemeClr val="bg1"/>
          </a:solidFill>
        </p:spPr>
        <p:txBody>
          <a:bodyPr lIns="180000" rIns="180000">
            <a:noAutofit/>
          </a:bodyPr>
          <a:lstStyle>
            <a:lvl1pPr marL="0" indent="0">
              <a:lnSpc>
                <a:spcPct val="110000"/>
              </a:lnSpc>
              <a:buNone/>
              <a:defRPr sz="2000" b="1" i="0">
                <a:solidFill>
                  <a:schemeClr val="accent1"/>
                </a:solidFill>
                <a:latin typeface="Montserrat SemiBold" pitchFamily="2" charset="77"/>
              </a:defRPr>
            </a:lvl1pPr>
            <a:lvl2pPr>
              <a:defRPr sz="1800" b="1" i="0">
                <a:solidFill>
                  <a:schemeClr val="accent1"/>
                </a:solidFill>
                <a:latin typeface="Montserrat SemiBold" pitchFamily="2" charset="77"/>
              </a:defRPr>
            </a:lvl2pPr>
            <a:lvl3pPr>
              <a:defRPr sz="1800" b="1" i="0">
                <a:solidFill>
                  <a:schemeClr val="accent1"/>
                </a:solidFill>
                <a:latin typeface="Montserrat SemiBold" pitchFamily="2" charset="77"/>
              </a:defRPr>
            </a:lvl3pPr>
            <a:lvl4pPr>
              <a:defRPr sz="1800" b="1" i="0">
                <a:solidFill>
                  <a:schemeClr val="accent1"/>
                </a:solidFill>
                <a:latin typeface="Montserrat SemiBold" pitchFamily="2" charset="77"/>
              </a:defRPr>
            </a:lvl4pPr>
            <a:lvl5pPr>
              <a:defRPr sz="1800" b="1" i="0">
                <a:solidFill>
                  <a:schemeClr val="accent1"/>
                </a:solidFill>
                <a:latin typeface="Montserrat SemiBold" pitchFamily="2" charset="77"/>
              </a:defRPr>
            </a:lvl5pPr>
          </a:lstStyle>
          <a:p>
            <a:pPr lvl="0"/>
            <a:r>
              <a:rPr lang="en-US"/>
              <a:t>Insight 3</a:t>
            </a:r>
          </a:p>
        </p:txBody>
      </p:sp>
      <p:sp>
        <p:nvSpPr>
          <p:cNvPr id="34" name="object 16">
            <a:extLst>
              <a:ext uri="{FF2B5EF4-FFF2-40B4-BE49-F238E27FC236}">
                <a16:creationId xmlns:a16="http://schemas.microsoft.com/office/drawing/2014/main" id="{5C72A593-5B47-6640-87D0-7DC19FF0C12E}"/>
              </a:ext>
            </a:extLst>
          </p:cNvPr>
          <p:cNvSpPr/>
          <p:nvPr userDrawn="1"/>
        </p:nvSpPr>
        <p:spPr>
          <a:xfrm>
            <a:off x="4272711"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35" name="object 16">
            <a:extLst>
              <a:ext uri="{FF2B5EF4-FFF2-40B4-BE49-F238E27FC236}">
                <a16:creationId xmlns:a16="http://schemas.microsoft.com/office/drawing/2014/main" id="{BD3F10A2-41C4-BB46-A5B1-57481F194818}"/>
              </a:ext>
            </a:extLst>
          </p:cNvPr>
          <p:cNvSpPr/>
          <p:nvPr userDrawn="1"/>
        </p:nvSpPr>
        <p:spPr>
          <a:xfrm>
            <a:off x="8194397" y="1514461"/>
            <a:ext cx="3700877" cy="54000"/>
          </a:xfrm>
          <a:custGeom>
            <a:avLst/>
            <a:gdLst/>
            <a:ahLst/>
            <a:cxnLst/>
            <a:rect l="l" t="t" r="r" b="b"/>
            <a:pathLst>
              <a:path w="6284595" h="20955">
                <a:moveTo>
                  <a:pt x="0" y="20941"/>
                </a:moveTo>
                <a:lnTo>
                  <a:pt x="6284279" y="20941"/>
                </a:lnTo>
                <a:lnTo>
                  <a:pt x="6284279" y="0"/>
                </a:lnTo>
                <a:lnTo>
                  <a:pt x="0" y="0"/>
                </a:lnTo>
                <a:lnTo>
                  <a:pt x="0" y="20941"/>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Tree>
    <p:extLst>
      <p:ext uri="{BB962C8B-B14F-4D97-AF65-F5344CB8AC3E}">
        <p14:creationId xmlns:p14="http://schemas.microsoft.com/office/powerpoint/2010/main" val="393496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A9BAF7-9CF6-5841-AD8E-FFB5205BEB1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015924EB-B7C6-B44F-9370-05D45757CDB8}"/>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729387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err="1">
                <a:solidFill>
                  <a:schemeClr val="bg1"/>
                </a:solidFill>
                <a:latin typeface="Exo" panose="02000503000000000000" pitchFamily="2" charset="77"/>
              </a:rPr>
              <a:t>workshops@infotech.com</a:t>
            </a:r>
            <a:r>
              <a:rPr lang="en-US" sz="1600">
                <a:solidFill>
                  <a:schemeClr val="bg1"/>
                </a:solidFill>
                <a:latin typeface="Exo" panose="02000503000000000000" pitchFamily="2" charset="77"/>
              </a:rPr>
              <a:t>  </a:t>
            </a:r>
            <a:br>
              <a:rPr lang="en-US" sz="1600">
                <a:solidFill>
                  <a:schemeClr val="bg1"/>
                </a:solidFill>
                <a:latin typeface="Exo" panose="02000503000000000000" pitchFamily="2" charset="77"/>
              </a:rPr>
            </a:br>
            <a:r>
              <a:rPr lang="en-US" sz="160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oject Step Summar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9A2786-ECFC-144B-AE26-54D79588906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4" name="Rectangle 13">
            <a:extLst>
              <a:ext uri="{FF2B5EF4-FFF2-40B4-BE49-F238E27FC236}">
                <a16:creationId xmlns:a16="http://schemas.microsoft.com/office/drawing/2014/main" id="{332DBE19-10F2-5346-BAC1-53F174E84D7E}"/>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2" name="Title 1">
            <a:extLst>
              <a:ext uri="{FF2B5EF4-FFF2-40B4-BE49-F238E27FC236}">
                <a16:creationId xmlns:a16="http://schemas.microsoft.com/office/drawing/2014/main" id="{B88A6C45-179D-D346-9D3E-74C32F8AA777}"/>
              </a:ext>
            </a:extLst>
          </p:cNvPr>
          <p:cNvSpPr>
            <a:spLocks noGrp="1"/>
          </p:cNvSpPr>
          <p:nvPr>
            <p:ph type="title" hasCustomPrompt="1"/>
          </p:nvPr>
        </p:nvSpPr>
        <p:spPr>
          <a:xfrm>
            <a:off x="354107" y="530021"/>
            <a:ext cx="5706968" cy="1130188"/>
          </a:xfrm>
        </p:spPr>
        <p:txBody>
          <a:bodyPr>
            <a:noAutofit/>
          </a:bodyPr>
          <a:lstStyle>
            <a:lvl1pPr>
              <a:lnSpc>
                <a:spcPct val="90000"/>
              </a:lnSpc>
              <a:defRPr/>
            </a:lvl1pPr>
          </a:lstStyle>
          <a:p>
            <a:r>
              <a:rPr lang="en-US"/>
              <a:t>Project Step </a:t>
            </a:r>
            <a:br>
              <a:rPr lang="en-US"/>
            </a:br>
            <a:r>
              <a:rPr lang="en-US"/>
              <a:t>Summary</a:t>
            </a:r>
          </a:p>
        </p:txBody>
      </p:sp>
      <p:sp>
        <p:nvSpPr>
          <p:cNvPr id="5" name="Text Placeholder 4">
            <a:extLst>
              <a:ext uri="{FF2B5EF4-FFF2-40B4-BE49-F238E27FC236}">
                <a16:creationId xmlns:a16="http://schemas.microsoft.com/office/drawing/2014/main" id="{86E5F82B-DCED-8B4F-88A2-8A928648A8FF}"/>
              </a:ext>
            </a:extLst>
          </p:cNvPr>
          <p:cNvSpPr>
            <a:spLocks noGrp="1"/>
          </p:cNvSpPr>
          <p:nvPr>
            <p:ph type="body" sz="quarter" idx="11" hasCustomPrompt="1"/>
          </p:nvPr>
        </p:nvSpPr>
        <p:spPr>
          <a:xfrm>
            <a:off x="371475" y="2261454"/>
            <a:ext cx="6661150" cy="2906712"/>
          </a:xfrm>
          <a:prstGeom prst="rect">
            <a:avLst/>
          </a:prstGeom>
        </p:spPr>
        <p:txBody>
          <a:bodyPr lIns="0">
            <a:noAutofit/>
          </a:bodyPr>
          <a:lstStyle>
            <a:lvl1pPr marL="342900" indent="-342900">
              <a:lnSpc>
                <a:spcPct val="110000"/>
              </a:lnSpc>
              <a:buClr>
                <a:srgbClr val="2576B7"/>
              </a:buClr>
              <a:buSzPct val="100000"/>
              <a:buFont typeface="+mj-lt"/>
              <a:buAutoNum type="arabicPeriod"/>
              <a:defRPr sz="16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dirty="0">
                <a:latin typeface="Roboto Condensed Light" panose="02000000000000000000" pitchFamily="2" charset="0"/>
                <a:ea typeface="Roboto Condensed Light" panose="02000000000000000000" pitchFamily="2" charset="0"/>
              </a:rPr>
              <a:t>Set your goals – what do you want to achieve in your PCI project?</a:t>
            </a:r>
          </a:p>
          <a:p>
            <a:pPr lvl="0"/>
            <a:r>
              <a:rPr lang="en-US" b="0" i="0" dirty="0">
                <a:latin typeface="Roboto Condensed Light" panose="02000000000000000000" pitchFamily="2" charset="0"/>
                <a:ea typeface="Roboto Condensed Light" panose="02000000000000000000" pitchFamily="2" charset="0"/>
              </a:rPr>
              <a:t>Evaluate your current organization’s posture in relation to PCI.</a:t>
            </a:r>
          </a:p>
          <a:p>
            <a:pPr lvl="0"/>
            <a:r>
              <a:rPr lang="en-US" b="0" i="0" dirty="0">
                <a:latin typeface="Roboto Condensed Light" panose="02000000000000000000" pitchFamily="2" charset="0"/>
                <a:ea typeface="Roboto Condensed Light" panose="02000000000000000000" pitchFamily="2" charset="0"/>
              </a:rPr>
              <a:t>Map PCI’s 12 core requirements to your PCI practices.</a:t>
            </a:r>
          </a:p>
          <a:p>
            <a:pPr lvl="0"/>
            <a:r>
              <a:rPr lang="en-US" b="0" i="0" dirty="0">
                <a:latin typeface="Roboto Condensed Light" panose="02000000000000000000" pitchFamily="2" charset="0"/>
                <a:ea typeface="Roboto Condensed Light" panose="02000000000000000000" pitchFamily="2" charset="0"/>
              </a:rPr>
              <a:t>Perform a gap analysis.</a:t>
            </a:r>
          </a:p>
          <a:p>
            <a:pPr lvl="0"/>
            <a:r>
              <a:rPr lang="en-US" b="0" i="0" dirty="0">
                <a:latin typeface="Roboto Condensed Light" panose="02000000000000000000" pitchFamily="2" charset="0"/>
                <a:ea typeface="Roboto Condensed Light" panose="02000000000000000000" pitchFamily="2" charset="0"/>
              </a:rPr>
              <a:t>Complete gap prioritization.</a:t>
            </a:r>
          </a:p>
          <a:p>
            <a:pPr lvl="0"/>
            <a:r>
              <a:rPr lang="en-US" b="0" i="0" dirty="0">
                <a:latin typeface="Roboto Condensed Light" panose="02000000000000000000" pitchFamily="2" charset="0"/>
                <a:ea typeface="Roboto Condensed Light" panose="02000000000000000000" pitchFamily="2" charset="0"/>
              </a:rPr>
              <a:t>Identify PCI Simplification Strategy.</a:t>
            </a:r>
          </a:p>
          <a:p>
            <a:pPr lvl="0"/>
            <a:r>
              <a:rPr lang="en-US" b="0" i="0" dirty="0">
                <a:latin typeface="Roboto Condensed Light" panose="02000000000000000000" pitchFamily="2" charset="0"/>
                <a:ea typeface="Roboto Condensed Light" panose="02000000000000000000" pitchFamily="2" charset="0"/>
              </a:rPr>
              <a:t>Develop a PCI Simplification Launch Plan.</a:t>
            </a:r>
            <a:endParaRPr lang="en-US" dirty="0"/>
          </a:p>
        </p:txBody>
      </p:sp>
      <p:sp>
        <p:nvSpPr>
          <p:cNvPr id="16"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381817" y="1914619"/>
            <a:ext cx="5547929" cy="346835"/>
          </a:xfrm>
          <a:prstGeom prst="rect">
            <a:avLst/>
          </a:prstGeom>
        </p:spPr>
        <p:txBody>
          <a:bodyPr lIns="0" tIns="0" rIns="0" bIns="0">
            <a:noAutofit/>
          </a:bodyPr>
          <a:lstStyle>
            <a:lvl1pPr marL="0" indent="0">
              <a:lnSpc>
                <a:spcPct val="110000"/>
              </a:lnSpc>
              <a:buNone/>
              <a:defRPr sz="2000" b="1" i="0" spc="0">
                <a:solidFill>
                  <a:srgbClr val="2576B7"/>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Box 7">
            <a:extLst>
              <a:ext uri="{FF2B5EF4-FFF2-40B4-BE49-F238E27FC236}">
                <a16:creationId xmlns:a16="http://schemas.microsoft.com/office/drawing/2014/main" id="{07C742F6-0374-194A-A48E-6874C2EC5AE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dirty="0">
                <a:solidFill>
                  <a:schemeClr val="bg1"/>
                </a:solidFill>
                <a:latin typeface="Exo" panose="02000503000000000000" pitchFamily="2" charset="77"/>
              </a:rPr>
              <a:t>Info-</a:t>
            </a:r>
            <a:r>
              <a:rPr lang="en-CA" sz="800" spc="-103" dirty="0">
                <a:solidFill>
                  <a:schemeClr val="bg1"/>
                </a:solidFill>
                <a:latin typeface="Exo" panose="02000503000000000000" pitchFamily="2" charset="77"/>
              </a:rPr>
              <a:t>T</a:t>
            </a:r>
            <a:r>
              <a:rPr lang="en-CA" sz="800" spc="-15" dirty="0">
                <a:solidFill>
                  <a:schemeClr val="bg1"/>
                </a:solidFill>
                <a:latin typeface="Exo" panose="02000503000000000000" pitchFamily="2" charset="77"/>
              </a:rPr>
              <a:t>ec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Researc</a:t>
            </a:r>
            <a:r>
              <a:rPr lang="en-CA" sz="800" spc="6" dirty="0">
                <a:solidFill>
                  <a:schemeClr val="bg1"/>
                </a:solidFill>
                <a:latin typeface="Exo" panose="02000503000000000000" pitchFamily="2" charset="77"/>
              </a:rPr>
              <a:t>h</a:t>
            </a:r>
            <a:r>
              <a:rPr lang="en-CA" sz="800" spc="-39" dirty="0">
                <a:solidFill>
                  <a:schemeClr val="bg1"/>
                </a:solidFill>
                <a:latin typeface="Exo" panose="02000503000000000000" pitchFamily="2" charset="77"/>
              </a:rPr>
              <a:t> </a:t>
            </a:r>
            <a:r>
              <a:rPr lang="en-CA" sz="800" spc="-15" dirty="0">
                <a:solidFill>
                  <a:schemeClr val="bg1"/>
                </a:solidFill>
                <a:latin typeface="Exo" panose="02000503000000000000" pitchFamily="2" charset="77"/>
              </a:rPr>
              <a:t>Grou</a:t>
            </a:r>
            <a:r>
              <a:rPr lang="en-CA" sz="800" spc="6" dirty="0">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dirty="0">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542984876"/>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B">
    <p:spTree>
      <p:nvGrpSpPr>
        <p:cNvPr id="1" name=""/>
        <p:cNvGrpSpPr/>
        <p:nvPr/>
      </p:nvGrpSpPr>
      <p:grpSpPr>
        <a:xfrm>
          <a:off x="0" y="0"/>
          <a:ext cx="0" cy="0"/>
          <a:chOff x="0" y="0"/>
          <a:chExt cx="0" cy="0"/>
        </a:xfrm>
      </p:grpSpPr>
      <p:sp>
        <p:nvSpPr>
          <p:cNvPr id="7" name="object 5">
            <a:extLst>
              <a:ext uri="{FF2B5EF4-FFF2-40B4-BE49-F238E27FC236}">
                <a16:creationId xmlns:a16="http://schemas.microsoft.com/office/drawing/2014/main" id="{9260A85E-D49A-B64A-B4F7-90C6CF1430F1}"/>
              </a:ext>
            </a:extLst>
          </p:cNvPr>
          <p:cNvSpPr/>
          <p:nvPr userDrawn="1"/>
        </p:nvSpPr>
        <p:spPr>
          <a:xfrm>
            <a:off x="1707594" y="2457276"/>
            <a:ext cx="4242631"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1715620"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0" name="Text Placeholder 8">
            <a:extLst>
              <a:ext uri="{FF2B5EF4-FFF2-40B4-BE49-F238E27FC236}">
                <a16:creationId xmlns:a16="http://schemas.microsoft.com/office/drawing/2014/main" id="{20CC50DE-8543-1446-90E6-8AEF1CF32DC8}"/>
              </a:ext>
            </a:extLst>
          </p:cNvPr>
          <p:cNvSpPr>
            <a:spLocks noGrp="1"/>
          </p:cNvSpPr>
          <p:nvPr>
            <p:ph type="body" sz="quarter" idx="12" hasCustomPrompt="1"/>
          </p:nvPr>
        </p:nvSpPr>
        <p:spPr>
          <a:xfrm>
            <a:off x="1715620" y="1921449"/>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2" name="object 5">
            <a:extLst>
              <a:ext uri="{FF2B5EF4-FFF2-40B4-BE49-F238E27FC236}">
                <a16:creationId xmlns:a16="http://schemas.microsoft.com/office/drawing/2014/main" id="{AD174F76-9714-0046-8434-6A3B94BD9179}"/>
              </a:ext>
            </a:extLst>
          </p:cNvPr>
          <p:cNvSpPr/>
          <p:nvPr userDrawn="1"/>
        </p:nvSpPr>
        <p:spPr>
          <a:xfrm>
            <a:off x="7559828" y="2457276"/>
            <a:ext cx="4234076" cy="312427"/>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5" name="Text Placeholder 8">
            <a:extLst>
              <a:ext uri="{FF2B5EF4-FFF2-40B4-BE49-F238E27FC236}">
                <a16:creationId xmlns:a16="http://schemas.microsoft.com/office/drawing/2014/main" id="{9A018879-2AAE-DD4D-BED8-A9EBF65B3327}"/>
              </a:ext>
            </a:extLst>
          </p:cNvPr>
          <p:cNvSpPr>
            <a:spLocks noGrp="1"/>
          </p:cNvSpPr>
          <p:nvPr>
            <p:ph type="body" sz="quarter" idx="17" hasCustomPrompt="1"/>
          </p:nvPr>
        </p:nvSpPr>
        <p:spPr>
          <a:xfrm>
            <a:off x="7564252"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7" name="Text Placeholder 8">
            <a:extLst>
              <a:ext uri="{FF2B5EF4-FFF2-40B4-BE49-F238E27FC236}">
                <a16:creationId xmlns:a16="http://schemas.microsoft.com/office/drawing/2014/main" id="{BA22E391-D54A-C649-8259-B59C6D235D8E}"/>
              </a:ext>
            </a:extLst>
          </p:cNvPr>
          <p:cNvSpPr>
            <a:spLocks noGrp="1"/>
          </p:cNvSpPr>
          <p:nvPr>
            <p:ph type="body" sz="quarter" idx="18" hasCustomPrompt="1"/>
          </p:nvPr>
        </p:nvSpPr>
        <p:spPr>
          <a:xfrm>
            <a:off x="7564252" y="1921450"/>
            <a:ext cx="3849687" cy="455988"/>
          </a:xfrm>
          <a:prstGeom prst="rect">
            <a:avLst/>
          </a:prstGeom>
        </p:spPr>
        <p:txBody>
          <a:bodyPr lIns="0" tIns="0" rIns="0" bIns="0">
            <a:noAutofit/>
          </a:bodyPr>
          <a:lstStyle>
            <a:lvl1pPr marL="0" indent="0">
              <a:lnSpc>
                <a:spcPct val="110000"/>
              </a:lnSpc>
              <a:spcBef>
                <a:spcPts val="0"/>
              </a:spcBef>
              <a:buNone/>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Senior Demographer</a:t>
            </a:r>
            <a:br>
              <a:rPr lang="en-US"/>
            </a:br>
            <a:r>
              <a:rPr lang="en-US"/>
              <a:t>Info-Tech Research Group</a:t>
            </a:r>
          </a:p>
        </p:txBody>
      </p:sp>
      <p:sp>
        <p:nvSpPr>
          <p:cNvPr id="20" name="Picture Placeholder 15">
            <a:extLst>
              <a:ext uri="{FF2B5EF4-FFF2-40B4-BE49-F238E27FC236}">
                <a16:creationId xmlns:a16="http://schemas.microsoft.com/office/drawing/2014/main" id="{B376A439-0F38-1245-AC0A-D61918E1F362}"/>
              </a:ext>
            </a:extLst>
          </p:cNvPr>
          <p:cNvSpPr>
            <a:spLocks noGrp="1"/>
          </p:cNvSpPr>
          <p:nvPr>
            <p:ph type="pic" sz="quarter" idx="21"/>
          </p:nvPr>
        </p:nvSpPr>
        <p:spPr>
          <a:xfrm>
            <a:off x="6199714" y="1670231"/>
            <a:ext cx="1210818" cy="1210818"/>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600" b="1" i="0">
                <a:latin typeface="Montserrat SemiBold" pitchFamily="2" charset="77"/>
              </a:defRPr>
            </a:lvl1pPr>
          </a:lstStyle>
          <a:p>
            <a:endParaRPr lang="en-US"/>
          </a:p>
        </p:txBody>
      </p:sp>
      <p:sp>
        <p:nvSpPr>
          <p:cNvPr id="19" name="TextBox 18">
            <a:extLst>
              <a:ext uri="{FF2B5EF4-FFF2-40B4-BE49-F238E27FC236}">
                <a16:creationId xmlns:a16="http://schemas.microsoft.com/office/drawing/2014/main" id="{A6483C06-5D8D-1B47-B88B-5FEE88718A75}"/>
              </a:ext>
            </a:extLst>
          </p:cNvPr>
          <p:cNvSpPr txBox="1"/>
          <p:nvPr userDrawn="1"/>
        </p:nvSpPr>
        <p:spPr>
          <a:xfrm>
            <a:off x="336886" y="536067"/>
            <a:ext cx="11242306"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Research Contributors and Experts</a:t>
            </a:r>
            <a:endParaRPr lang="en-US" sz="4000" b="1" i="0" spc="-30" dirty="0">
              <a:solidFill>
                <a:srgbClr val="4A4A4A"/>
              </a:solidFill>
              <a:latin typeface="Montserrat SemiBold" pitchFamily="2" charset="77"/>
              <a:cs typeface="Arial Narrow"/>
            </a:endParaRPr>
          </a:p>
        </p:txBody>
      </p:sp>
      <p:sp>
        <p:nvSpPr>
          <p:cNvPr id="13" name="Text Placeholder 4">
            <a:extLst>
              <a:ext uri="{FF2B5EF4-FFF2-40B4-BE49-F238E27FC236}">
                <a16:creationId xmlns:a16="http://schemas.microsoft.com/office/drawing/2014/main" id="{BEEA8162-DD20-8A4F-A217-8DF5CF442F3D}"/>
              </a:ext>
            </a:extLst>
          </p:cNvPr>
          <p:cNvSpPr>
            <a:spLocks noGrp="1"/>
          </p:cNvSpPr>
          <p:nvPr>
            <p:ph type="body" sz="quarter" idx="33"/>
          </p:nvPr>
        </p:nvSpPr>
        <p:spPr>
          <a:xfrm>
            <a:off x="1714242"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22AA1EFD-B430-5B4D-AF9A-DB8AAC4C9735}"/>
              </a:ext>
            </a:extLst>
          </p:cNvPr>
          <p:cNvSpPr>
            <a:spLocks noGrp="1"/>
          </p:cNvSpPr>
          <p:nvPr>
            <p:ph type="body" sz="quarter" idx="34"/>
          </p:nvPr>
        </p:nvSpPr>
        <p:spPr>
          <a:xfrm>
            <a:off x="7544594" y="2614641"/>
            <a:ext cx="4346833" cy="342465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270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Research Contributors and Expert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DF3A-D7BD-4347-93CE-2595601EC355}"/>
              </a:ext>
            </a:extLst>
          </p:cNvPr>
          <p:cNvSpPr>
            <a:spLocks noGrp="1"/>
          </p:cNvSpPr>
          <p:nvPr>
            <p:ph type="title" hasCustomPrompt="1"/>
          </p:nvPr>
        </p:nvSpPr>
        <p:spPr>
          <a:xfrm>
            <a:off x="354106" y="530021"/>
            <a:ext cx="6713321" cy="1130188"/>
          </a:xfrm>
        </p:spPr>
        <p:txBody>
          <a:bodyPr>
            <a:noAutofit/>
          </a:bodyPr>
          <a:lstStyle>
            <a:lvl1pPr>
              <a:lnSpc>
                <a:spcPct val="90000"/>
              </a:lnSpc>
              <a:defRPr/>
            </a:lvl1pPr>
          </a:lstStyle>
          <a:p>
            <a:r>
              <a:rPr lang="en-US" dirty="0"/>
              <a:t>Research Contributors and Experts</a:t>
            </a:r>
          </a:p>
        </p:txBody>
      </p:sp>
      <p:sp>
        <p:nvSpPr>
          <p:cNvPr id="7" name="object 5">
            <a:extLst>
              <a:ext uri="{FF2B5EF4-FFF2-40B4-BE49-F238E27FC236}">
                <a16:creationId xmlns:a16="http://schemas.microsoft.com/office/drawing/2014/main" id="{9260A85E-D49A-B64A-B4F7-90C6CF1430F1}"/>
              </a:ext>
            </a:extLst>
          </p:cNvPr>
          <p:cNvSpPr/>
          <p:nvPr userDrawn="1"/>
        </p:nvSpPr>
        <p:spPr>
          <a:xfrm>
            <a:off x="2324430" y="2457277"/>
            <a:ext cx="9576000" cy="0"/>
          </a:xfrm>
          <a:custGeom>
            <a:avLst/>
            <a:gdLst/>
            <a:ahLst/>
            <a:cxnLst/>
            <a:rect l="l" t="t" r="r" b="b"/>
            <a:pathLst>
              <a:path w="15601950">
                <a:moveTo>
                  <a:pt x="0" y="0"/>
                </a:moveTo>
                <a:lnTo>
                  <a:pt x="15601619" y="0"/>
                </a:lnTo>
              </a:path>
            </a:pathLst>
          </a:custGeom>
          <a:ln w="20941">
            <a:solidFill>
              <a:srgbClr val="0076B7"/>
            </a:solidFill>
          </a:ln>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9" name="Text Placeholder 8">
            <a:extLst>
              <a:ext uri="{FF2B5EF4-FFF2-40B4-BE49-F238E27FC236}">
                <a16:creationId xmlns:a16="http://schemas.microsoft.com/office/drawing/2014/main" id="{0A7A87E3-6D99-8946-A365-05075C72EA60}"/>
              </a:ext>
            </a:extLst>
          </p:cNvPr>
          <p:cNvSpPr>
            <a:spLocks noGrp="1"/>
          </p:cNvSpPr>
          <p:nvPr>
            <p:ph type="body" sz="quarter" idx="11" hasCustomPrompt="1"/>
          </p:nvPr>
        </p:nvSpPr>
        <p:spPr>
          <a:xfrm>
            <a:off x="2323663" y="1669609"/>
            <a:ext cx="3849687" cy="264974"/>
          </a:xfrm>
          <a:prstGeom prst="rect">
            <a:avLst/>
          </a:prstGeom>
        </p:spPr>
        <p:txBody>
          <a:bodyPr lIns="0" tIns="0" rIns="0" bIns="0">
            <a:noAutofit/>
          </a:bodyPr>
          <a:lstStyle>
            <a:lvl1pPr marL="0" indent="0">
              <a:lnSpc>
                <a:spcPct val="110000"/>
              </a:lnSpc>
              <a:buNone/>
              <a:defRPr sz="1400" b="1" i="0">
                <a:solidFill>
                  <a:srgbClr val="2576B7"/>
                </a:solidFill>
                <a:latin typeface="Montserrat SemiBold"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a:t>Paul </a:t>
            </a:r>
            <a:r>
              <a:rPr lang="en-US" err="1"/>
              <a:t>Willson</a:t>
            </a:r>
            <a:r>
              <a:rPr lang="en-US"/>
              <a:t> </a:t>
            </a:r>
          </a:p>
        </p:txBody>
      </p:sp>
      <p:sp>
        <p:nvSpPr>
          <p:cNvPr id="16" name="Picture Placeholder 15">
            <a:extLst>
              <a:ext uri="{FF2B5EF4-FFF2-40B4-BE49-F238E27FC236}">
                <a16:creationId xmlns:a16="http://schemas.microsoft.com/office/drawing/2014/main" id="{4AEE503A-ADB0-3C49-91AB-D3E44B6DC58A}"/>
              </a:ext>
            </a:extLst>
          </p:cNvPr>
          <p:cNvSpPr>
            <a:spLocks noGrp="1"/>
          </p:cNvSpPr>
          <p:nvPr>
            <p:ph type="pic" sz="quarter" idx="16"/>
          </p:nvPr>
        </p:nvSpPr>
        <p:spPr>
          <a:xfrm>
            <a:off x="354106" y="1670231"/>
            <a:ext cx="1806482" cy="180648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800" b="1" i="0">
                <a:latin typeface="Montserrat SemiBold" pitchFamily="2" charset="77"/>
              </a:defRPr>
            </a:lvl1pPr>
          </a:lstStyle>
          <a:p>
            <a:endParaRPr lang="en-US"/>
          </a:p>
        </p:txBody>
      </p:sp>
      <p:sp>
        <p:nvSpPr>
          <p:cNvPr id="15" name="Text Placeholder 8">
            <a:extLst>
              <a:ext uri="{FF2B5EF4-FFF2-40B4-BE49-F238E27FC236}">
                <a16:creationId xmlns:a16="http://schemas.microsoft.com/office/drawing/2014/main" id="{32FA5BF0-482C-C048-BF1A-BF2D6BE55AF6}"/>
              </a:ext>
            </a:extLst>
          </p:cNvPr>
          <p:cNvSpPr>
            <a:spLocks noGrp="1"/>
          </p:cNvSpPr>
          <p:nvPr>
            <p:ph type="body" sz="quarter" idx="12" hasCustomPrompt="1"/>
          </p:nvPr>
        </p:nvSpPr>
        <p:spPr>
          <a:xfrm>
            <a:off x="2336006" y="1956285"/>
            <a:ext cx="3849687" cy="438571"/>
          </a:xfrm>
          <a:prstGeom prst="rect">
            <a:avLst/>
          </a:prstGeom>
        </p:spPr>
        <p:txBody>
          <a:bodyPr lIns="0" tIns="0" rIns="0" bIns="0">
            <a:noAutofit/>
          </a:bodyPr>
          <a:lstStyle>
            <a:lvl1pPr marL="0" marR="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sz="1200" b="0" i="0">
                <a:solidFill>
                  <a:srgbClr val="000000"/>
                </a:solidFill>
                <a:latin typeface="Exo" pitchFamily="2" charset="77"/>
              </a:defRPr>
            </a:lvl1pPr>
            <a:lvl2pPr>
              <a:defRPr sz="1500" b="1" i="0">
                <a:latin typeface="Montserrat SemiBold" pitchFamily="2" charset="77"/>
              </a:defRPr>
            </a:lvl2pPr>
            <a:lvl3pPr>
              <a:defRPr sz="1500" b="1" i="0">
                <a:latin typeface="Montserrat SemiBold" pitchFamily="2" charset="77"/>
              </a:defRPr>
            </a:lvl3pPr>
            <a:lvl4pPr>
              <a:defRPr sz="1500" b="1" i="0">
                <a:latin typeface="Montserrat SemiBold" pitchFamily="2" charset="77"/>
              </a:defRPr>
            </a:lvl4pPr>
            <a:lvl5pPr>
              <a:defRPr sz="1500" b="1" i="0">
                <a:latin typeface="Montserrat SemiBold" pitchFamily="2" charset="77"/>
              </a:defRPr>
            </a:lvl5pPr>
          </a:lstStyle>
          <a:p>
            <a:pPr lvl="0"/>
            <a:r>
              <a:rPr lang="en-US" dirty="0"/>
              <a:t>Senior Demographer</a:t>
            </a:r>
          </a:p>
          <a:p>
            <a:pPr lvl="0"/>
            <a:r>
              <a:rPr lang="en-US" dirty="0"/>
              <a:t>Info-Tech Research Group</a:t>
            </a:r>
          </a:p>
        </p:txBody>
      </p:sp>
      <p:sp>
        <p:nvSpPr>
          <p:cNvPr id="8" name="Text Placeholder 4">
            <a:extLst>
              <a:ext uri="{FF2B5EF4-FFF2-40B4-BE49-F238E27FC236}">
                <a16:creationId xmlns:a16="http://schemas.microsoft.com/office/drawing/2014/main" id="{C6B7AE9C-B978-B146-B05A-A85368127C31}"/>
              </a:ext>
            </a:extLst>
          </p:cNvPr>
          <p:cNvSpPr>
            <a:spLocks noGrp="1"/>
          </p:cNvSpPr>
          <p:nvPr>
            <p:ph type="body" sz="quarter" idx="33"/>
          </p:nvPr>
        </p:nvSpPr>
        <p:spPr>
          <a:xfrm>
            <a:off x="2316163" y="2561477"/>
            <a:ext cx="9577387" cy="33183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6718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294910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elated Research B">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BF8330-F21B-D442-AE37-1705C7870D3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9" name="Rectangle 28">
            <a:extLst>
              <a:ext uri="{FF2B5EF4-FFF2-40B4-BE49-F238E27FC236}">
                <a16:creationId xmlns:a16="http://schemas.microsoft.com/office/drawing/2014/main" id="{9942D4EE-B043-184F-8E87-10B454B4B973}"/>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latin typeface="Arial" panose="020B0604020202020204" pitchFamily="34" charset="0"/>
            </a:endParaRPr>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3983"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4" name="Picture Placeholder 31">
            <a:extLst>
              <a:ext uri="{FF2B5EF4-FFF2-40B4-BE49-F238E27FC236}">
                <a16:creationId xmlns:a16="http://schemas.microsoft.com/office/drawing/2014/main" id="{9D81BA75-D3B6-FE4B-9E28-055DAEF016DA}"/>
              </a:ext>
            </a:extLst>
          </p:cNvPr>
          <p:cNvSpPr>
            <a:spLocks noGrp="1"/>
          </p:cNvSpPr>
          <p:nvPr>
            <p:ph type="pic" sz="quarter" idx="13"/>
          </p:nvPr>
        </p:nvSpPr>
        <p:spPr>
          <a:xfrm>
            <a:off x="6463627"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15" name="Picture Placeholder 31">
            <a:extLst>
              <a:ext uri="{FF2B5EF4-FFF2-40B4-BE49-F238E27FC236}">
                <a16:creationId xmlns:a16="http://schemas.microsoft.com/office/drawing/2014/main" id="{63BF6C5D-F071-0843-B2AB-0EEC00DDAA7E}"/>
              </a:ext>
            </a:extLst>
          </p:cNvPr>
          <p:cNvSpPr>
            <a:spLocks noGrp="1"/>
          </p:cNvSpPr>
          <p:nvPr>
            <p:ph type="pic" sz="quarter" idx="14"/>
          </p:nvPr>
        </p:nvSpPr>
        <p:spPr>
          <a:xfrm>
            <a:off x="9280205" y="481675"/>
            <a:ext cx="2419409"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35FEB7B1-6275-0248-A0C2-CFA4FE5E587C}"/>
              </a:ext>
            </a:extLst>
          </p:cNvPr>
          <p:cNvSpPr>
            <a:spLocks noGrp="1"/>
          </p:cNvSpPr>
          <p:nvPr>
            <p:ph type="body" sz="quarter" idx="15" hasCustomPrompt="1"/>
          </p:nvPr>
        </p:nvSpPr>
        <p:spPr>
          <a:xfrm>
            <a:off x="3661721"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4" name="Text Placeholder 3">
            <a:extLst>
              <a:ext uri="{FF2B5EF4-FFF2-40B4-BE49-F238E27FC236}">
                <a16:creationId xmlns:a16="http://schemas.microsoft.com/office/drawing/2014/main" id="{108CB76C-02AD-EF41-B531-F5DB3CB2D699}"/>
              </a:ext>
            </a:extLst>
          </p:cNvPr>
          <p:cNvSpPr>
            <a:spLocks noGrp="1"/>
          </p:cNvSpPr>
          <p:nvPr>
            <p:ph type="body" sz="quarter" idx="19" hasCustomPrompt="1"/>
          </p:nvPr>
        </p:nvSpPr>
        <p:spPr>
          <a:xfrm>
            <a:off x="6476173"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6" name="Text Placeholder 3">
            <a:extLst>
              <a:ext uri="{FF2B5EF4-FFF2-40B4-BE49-F238E27FC236}">
                <a16:creationId xmlns:a16="http://schemas.microsoft.com/office/drawing/2014/main" id="{8AD22B1A-68AA-BD46-9959-0E6C0630032C}"/>
              </a:ext>
            </a:extLst>
          </p:cNvPr>
          <p:cNvSpPr>
            <a:spLocks noGrp="1"/>
          </p:cNvSpPr>
          <p:nvPr>
            <p:ph type="body" sz="quarter" idx="21" hasCustomPrompt="1"/>
          </p:nvPr>
        </p:nvSpPr>
        <p:spPr>
          <a:xfrm>
            <a:off x="9284687" y="2852939"/>
            <a:ext cx="2435073" cy="446087"/>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7" name="Title 1">
            <a:extLst>
              <a:ext uri="{FF2B5EF4-FFF2-40B4-BE49-F238E27FC236}">
                <a16:creationId xmlns:a16="http://schemas.microsoft.com/office/drawing/2014/main" id="{0E684A7A-566C-524F-9059-7AED86894B10}"/>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20" name="Text Placeholder 4">
            <a:extLst>
              <a:ext uri="{FF2B5EF4-FFF2-40B4-BE49-F238E27FC236}">
                <a16:creationId xmlns:a16="http://schemas.microsoft.com/office/drawing/2014/main" id="{601906B8-F10B-5344-931F-79A91218159A}"/>
              </a:ext>
            </a:extLst>
          </p:cNvPr>
          <p:cNvSpPr>
            <a:spLocks noGrp="1"/>
          </p:cNvSpPr>
          <p:nvPr>
            <p:ph type="body" sz="quarter" idx="33"/>
          </p:nvPr>
        </p:nvSpPr>
        <p:spPr>
          <a:xfrm>
            <a:off x="3654167"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7CDAC451-E2DC-5E43-8A65-BDD2C214A4E3}"/>
              </a:ext>
            </a:extLst>
          </p:cNvPr>
          <p:cNvSpPr>
            <a:spLocks noGrp="1"/>
          </p:cNvSpPr>
          <p:nvPr>
            <p:ph type="body" sz="quarter" idx="34"/>
          </p:nvPr>
        </p:nvSpPr>
        <p:spPr>
          <a:xfrm>
            <a:off x="64777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20852FC8-6DA5-4540-982F-D5CBC2F29FE2}"/>
              </a:ext>
            </a:extLst>
          </p:cNvPr>
          <p:cNvSpPr>
            <a:spLocks noGrp="1"/>
          </p:cNvSpPr>
          <p:nvPr>
            <p:ph type="body" sz="quarter" idx="35"/>
          </p:nvPr>
        </p:nvSpPr>
        <p:spPr>
          <a:xfrm>
            <a:off x="9297194" y="3518409"/>
            <a:ext cx="2551371" cy="23613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64590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Dark-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4CF44-3FA5-AB47-A9F1-3ABFB8945ADF}"/>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905BC031-740B-CC4C-8978-657A3DB9FD02}"/>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010324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latin typeface="Arial" panose="020B0604020202020204" pitchFamily="34" charset="0"/>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latin typeface="Arial" panose="020B0604020202020204" pitchFamily="34" charset="0"/>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Content Slide-blue-rightSideba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188F3D-7758-C6DA-1BCA-4B4EC101A9F1}"/>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p:blipFill>
        <p:spPr>
          <a:xfrm>
            <a:off x="8535988" y="0"/>
            <a:ext cx="3657600" cy="6858000"/>
          </a:xfrm>
          <a:prstGeom prst="rect">
            <a:avLst/>
          </a:prstGeom>
        </p:spPr>
      </p:pic>
      <p:sp>
        <p:nvSpPr>
          <p:cNvPr id="3" name="Rectangle 2">
            <a:extLst>
              <a:ext uri="{FF2B5EF4-FFF2-40B4-BE49-F238E27FC236}">
                <a16:creationId xmlns:a16="http://schemas.microsoft.com/office/drawing/2014/main" id="{1E385A49-3789-8810-B20F-6F5E9FD8562A}"/>
              </a:ext>
            </a:extLst>
          </p:cNvPr>
          <p:cNvSpPr/>
          <p:nvPr userDrawn="1"/>
        </p:nvSpPr>
        <p:spPr>
          <a:xfrm>
            <a:off x="8535987" y="0"/>
            <a:ext cx="3657601" cy="6858000"/>
          </a:xfrm>
          <a:prstGeom prst="rect">
            <a:avLst/>
          </a:prstGeom>
          <a:gradFill flip="none" rotWithShape="1">
            <a:gsLst>
              <a:gs pos="1000">
                <a:srgbClr val="15456E">
                  <a:alpha val="79000"/>
                </a:srgbClr>
              </a:gs>
              <a:gs pos="100000">
                <a:srgbClr val="16466E">
                  <a:alpha val="51000"/>
                </a:srgbClr>
              </a:gs>
              <a:gs pos="57000">
                <a:srgbClr val="2576B7">
                  <a:alpha val="62319"/>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800688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Content Slide-blue-rightSideba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BC4A45-43A3-AEFB-2251-E858B4B61E45}"/>
              </a:ext>
            </a:extLst>
          </p:cNvPr>
          <p:cNvPicPr>
            <a:picLocks noChangeAspect="1"/>
          </p:cNvPicPr>
          <p:nvPr userDrawn="1"/>
        </p:nvPicPr>
        <p:blipFill rotWithShape="1">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p:blipFill>
        <p:spPr>
          <a:xfrm>
            <a:off x="8535988" y="0"/>
            <a:ext cx="3657600" cy="6858000"/>
          </a:xfrm>
          <a:prstGeom prst="rect">
            <a:avLst/>
          </a:prstGeom>
        </p:spPr>
      </p:pic>
      <p:sp>
        <p:nvSpPr>
          <p:cNvPr id="5" name="Rectangle 4">
            <a:extLst>
              <a:ext uri="{FF2B5EF4-FFF2-40B4-BE49-F238E27FC236}">
                <a16:creationId xmlns:a16="http://schemas.microsoft.com/office/drawing/2014/main" id="{A018F0FD-2499-EEBA-800B-E00D6FEB0941}"/>
              </a:ext>
            </a:extLst>
          </p:cNvPr>
          <p:cNvSpPr/>
          <p:nvPr userDrawn="1"/>
        </p:nvSpPr>
        <p:spPr>
          <a:xfrm>
            <a:off x="8535986" y="-2819"/>
            <a:ext cx="3657601" cy="6858000"/>
          </a:xfrm>
          <a:prstGeom prst="rect">
            <a:avLst/>
          </a:prstGeom>
          <a:gradFill flip="none" rotWithShape="1">
            <a:gsLst>
              <a:gs pos="1000">
                <a:srgbClr val="15456E">
                  <a:alpha val="79000"/>
                </a:srgbClr>
              </a:gs>
              <a:gs pos="100000">
                <a:srgbClr val="16466E">
                  <a:alpha val="51000"/>
                </a:srgbClr>
              </a:gs>
              <a:gs pos="57000">
                <a:srgbClr val="2576B7">
                  <a:alpha val="62319"/>
                </a:srgb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Rectangle 5">
            <a:extLst>
              <a:ext uri="{FF2B5EF4-FFF2-40B4-BE49-F238E27FC236}">
                <a16:creationId xmlns:a16="http://schemas.microsoft.com/office/drawing/2014/main" id="{5BBA7723-9CB7-2967-0CBB-1B84E277812E}"/>
              </a:ext>
            </a:extLst>
          </p:cNvPr>
          <p:cNvSpPr/>
          <p:nvPr userDrawn="1"/>
        </p:nvSpPr>
        <p:spPr>
          <a:xfrm>
            <a:off x="8535986" y="5431971"/>
            <a:ext cx="3657602" cy="1426029"/>
          </a:xfrm>
          <a:prstGeom prst="rect">
            <a:avLst/>
          </a:prstGeom>
          <a:gradFill flip="none" rotWithShape="1">
            <a:gsLst>
              <a:gs pos="100000">
                <a:srgbClr val="15456E">
                  <a:alpha val="79000"/>
                </a:srgbClr>
              </a:gs>
              <a:gs pos="0">
                <a:srgbClr val="16466E">
                  <a:alpha val="0"/>
                </a:srgbClr>
              </a:gs>
            </a:gsLst>
            <a:lin ang="5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2503853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ontent Slide-Dark-bk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5BD26176-8E72-8545-BF35-F0975CEECAC1}"/>
              </a:ext>
            </a:extLst>
          </p:cNvPr>
          <p:cNvSpPr/>
          <p:nvPr userDrawn="1"/>
        </p:nvSpPr>
        <p:spPr>
          <a:xfrm>
            <a:off x="8005764" y="0"/>
            <a:ext cx="4187824" cy="6858000"/>
          </a:xfrm>
          <a:prstGeom prst="rect">
            <a:avLst/>
          </a:prstGeom>
          <a:gradFill>
            <a:gsLst>
              <a:gs pos="0">
                <a:srgbClr val="414141"/>
              </a:gs>
              <a:gs pos="85000">
                <a:schemeClr val="tx2">
                  <a:lumMod val="50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latin typeface="Arial" panose="020B0604020202020204" pitchFamily="34" charset="0"/>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B0D1623B-96EE-2840-8716-288265D76E04}"/>
              </a:ext>
            </a:extLst>
          </p:cNvPr>
          <p:cNvSpPr>
            <a:spLocks noGrp="1"/>
          </p:cNvSpPr>
          <p:nvPr>
            <p:ph type="body" sz="quarter" idx="33"/>
          </p:nvPr>
        </p:nvSpPr>
        <p:spPr>
          <a:xfrm>
            <a:off x="371476" y="3146269"/>
            <a:ext cx="5689599"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5981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latin typeface="Arial" panose="020B0604020202020204" pitchFamily="34" charset="0"/>
            </a:endParaRPr>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39749"/>
            <a:ext cx="4967041" cy="1130188"/>
          </a:xfrm>
        </p:spPr>
        <p:txBody>
          <a:bodyPr>
            <a:noAutofit/>
          </a:bodyPr>
          <a:lstStyle>
            <a:lvl1pPr>
              <a:lnSpc>
                <a:spcPct val="90000"/>
              </a:lnSpc>
              <a:defRPr sz="3000" b="0" i="0"/>
            </a:lvl1pPr>
          </a:lstStyle>
          <a:p>
            <a:r>
              <a:rPr lang="en-US"/>
              <a:t>Click to edit Master title style</a:t>
            </a:r>
          </a:p>
        </p:txBody>
      </p:sp>
      <p:sp>
        <p:nvSpPr>
          <p:cNvPr id="8" name="Text Placeholder 4">
            <a:extLst>
              <a:ext uri="{FF2B5EF4-FFF2-40B4-BE49-F238E27FC236}">
                <a16:creationId xmlns:a16="http://schemas.microsoft.com/office/drawing/2014/main" id="{72B6490B-6D4F-0845-B0AE-4710BA366ADC}"/>
              </a:ext>
            </a:extLst>
          </p:cNvPr>
          <p:cNvSpPr>
            <a:spLocks noGrp="1"/>
          </p:cNvSpPr>
          <p:nvPr>
            <p:ph type="body" sz="quarter" idx="33"/>
          </p:nvPr>
        </p:nvSpPr>
        <p:spPr>
          <a:xfrm>
            <a:off x="371475" y="3135637"/>
            <a:ext cx="6678613" cy="264847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3300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972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8_Content Slide-Dark-bk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9D6F7-012D-C2DC-1C65-EE559F4DE60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5257800"/>
            <a:ext cx="12193587" cy="1600200"/>
          </a:xfrm>
          <a:prstGeom prst="rect">
            <a:avLst/>
          </a:prstGeom>
        </p:spPr>
      </p:pic>
      <p:sp>
        <p:nvSpPr>
          <p:cNvPr id="8" name="Rectangle 7">
            <a:extLst>
              <a:ext uri="{FF2B5EF4-FFF2-40B4-BE49-F238E27FC236}">
                <a16:creationId xmlns:a16="http://schemas.microsoft.com/office/drawing/2014/main" id="{F4FE3C55-18E8-0B26-D72A-04442F649141}"/>
              </a:ext>
            </a:extLst>
          </p:cNvPr>
          <p:cNvSpPr/>
          <p:nvPr userDrawn="1"/>
        </p:nvSpPr>
        <p:spPr>
          <a:xfrm>
            <a:off x="1" y="5257798"/>
            <a:ext cx="12193588" cy="1600201"/>
          </a:xfrm>
          <a:prstGeom prst="rect">
            <a:avLst/>
          </a:prstGeom>
          <a:gradFill>
            <a:gsLst>
              <a:gs pos="15000">
                <a:srgbClr val="3B688F">
                  <a:alpha val="91496"/>
                </a:srgbClr>
              </a:gs>
              <a:gs pos="85000">
                <a:srgbClr val="14456E">
                  <a:alpha val="96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latin typeface="Arial" panose="020B0604020202020204" pitchFamily="34" charset="0"/>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5" name="Title 1">
            <a:extLst>
              <a:ext uri="{FF2B5EF4-FFF2-40B4-BE49-F238E27FC236}">
                <a16:creationId xmlns:a16="http://schemas.microsoft.com/office/drawing/2014/main" id="{B48D65A9-CD55-28CD-4E7F-A16CD338DEDC}"/>
              </a:ext>
            </a:extLst>
          </p:cNvPr>
          <p:cNvSpPr>
            <a:spLocks noGrp="1"/>
          </p:cNvSpPr>
          <p:nvPr>
            <p:ph type="title" hasCustomPrompt="1"/>
          </p:nvPr>
        </p:nvSpPr>
        <p:spPr>
          <a:xfrm>
            <a:off x="354106" y="530021"/>
            <a:ext cx="7611333" cy="1130188"/>
          </a:xfrm>
        </p:spPr>
        <p:txBody>
          <a:bodyPr>
            <a:noAutofit/>
          </a:bodyPr>
          <a:lstStyle>
            <a:lvl1pPr>
              <a:lnSpc>
                <a:spcPct val="90000"/>
              </a:lnSpc>
              <a:defRPr/>
            </a:lvl1pPr>
          </a:lstStyle>
          <a:p>
            <a:r>
              <a:rPr lang="en-US" dirty="0"/>
              <a:t>Project Step Summary</a:t>
            </a:r>
          </a:p>
        </p:txBody>
      </p:sp>
    </p:spTree>
    <p:extLst>
      <p:ext uri="{BB962C8B-B14F-4D97-AF65-F5344CB8AC3E}">
        <p14:creationId xmlns:p14="http://schemas.microsoft.com/office/powerpoint/2010/main" val="2306638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Dark-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14B7172-3763-3F4E-A60C-A4838FED374A}"/>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4" name="Text Placeholder 12">
            <a:extLst>
              <a:ext uri="{FF2B5EF4-FFF2-40B4-BE49-F238E27FC236}">
                <a16:creationId xmlns:a16="http://schemas.microsoft.com/office/drawing/2014/main" id="{35F93421-B711-D74E-A4F2-F4F97F9D6AFD}"/>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Subtitle text here</a:t>
            </a:r>
          </a:p>
        </p:txBody>
      </p:sp>
    </p:spTree>
    <p:extLst>
      <p:ext uri="{BB962C8B-B14F-4D97-AF65-F5344CB8AC3E}">
        <p14:creationId xmlns:p14="http://schemas.microsoft.com/office/powerpoint/2010/main" val="12658555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Content Slide-Dark-bk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9D6F7-012D-C2DC-1C65-EE559F4DE60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4796288"/>
            <a:ext cx="12193587" cy="2057400"/>
          </a:xfrm>
          <a:prstGeom prst="rect">
            <a:avLst/>
          </a:prstGeom>
        </p:spPr>
      </p:pic>
      <p:sp>
        <p:nvSpPr>
          <p:cNvPr id="8" name="Rectangle 7">
            <a:extLst>
              <a:ext uri="{FF2B5EF4-FFF2-40B4-BE49-F238E27FC236}">
                <a16:creationId xmlns:a16="http://schemas.microsoft.com/office/drawing/2014/main" id="{F4FE3C55-18E8-0B26-D72A-04442F649141}"/>
              </a:ext>
            </a:extLst>
          </p:cNvPr>
          <p:cNvSpPr/>
          <p:nvPr userDrawn="1"/>
        </p:nvSpPr>
        <p:spPr>
          <a:xfrm>
            <a:off x="0" y="4796288"/>
            <a:ext cx="12193588" cy="2061712"/>
          </a:xfrm>
          <a:prstGeom prst="rect">
            <a:avLst/>
          </a:prstGeom>
          <a:gradFill>
            <a:gsLst>
              <a:gs pos="15000">
                <a:srgbClr val="3B688F">
                  <a:alpha val="91496"/>
                </a:srgbClr>
              </a:gs>
              <a:gs pos="85000">
                <a:srgbClr val="14456E">
                  <a:alpha val="96000"/>
                </a:srgb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noFill/>
              </a:ln>
              <a:latin typeface="Arial" panose="020B0604020202020204" pitchFamily="34" charset="0"/>
            </a:endParaRP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5" name="Title 1">
            <a:extLst>
              <a:ext uri="{FF2B5EF4-FFF2-40B4-BE49-F238E27FC236}">
                <a16:creationId xmlns:a16="http://schemas.microsoft.com/office/drawing/2014/main" id="{B48D65A9-CD55-28CD-4E7F-A16CD338DEDC}"/>
              </a:ext>
            </a:extLst>
          </p:cNvPr>
          <p:cNvSpPr>
            <a:spLocks noGrp="1"/>
          </p:cNvSpPr>
          <p:nvPr>
            <p:ph type="title" hasCustomPrompt="1"/>
          </p:nvPr>
        </p:nvSpPr>
        <p:spPr>
          <a:xfrm>
            <a:off x="354106" y="530021"/>
            <a:ext cx="7611333" cy="1130188"/>
          </a:xfrm>
        </p:spPr>
        <p:txBody>
          <a:bodyPr>
            <a:noAutofit/>
          </a:bodyPr>
          <a:lstStyle>
            <a:lvl1pPr>
              <a:lnSpc>
                <a:spcPct val="90000"/>
              </a:lnSpc>
              <a:defRPr/>
            </a:lvl1pPr>
          </a:lstStyle>
          <a:p>
            <a:r>
              <a:rPr lang="en-US" dirty="0"/>
              <a:t>Project Step Summary</a:t>
            </a:r>
          </a:p>
        </p:txBody>
      </p:sp>
    </p:spTree>
    <p:extLst>
      <p:ext uri="{BB962C8B-B14F-4D97-AF65-F5344CB8AC3E}">
        <p14:creationId xmlns:p14="http://schemas.microsoft.com/office/powerpoint/2010/main" val="37678290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583000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3103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a:solidFill>
                  <a:srgbClr val="4A4A4A"/>
                </a:solidFill>
                <a:latin typeface="Montserrat SemiBold" pitchFamily="2" charset="77"/>
              </a:rPr>
              <a:t>Info-Tech offers various levels of support to best suit your needs</a:t>
            </a:r>
            <a:endParaRPr lang="en-US" sz="4000" b="1" i="0" spc="-3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2656403"/>
      </p:ext>
    </p:extLst>
  </p:cSld>
  <p:clrMapOvr>
    <a:masterClrMapping/>
  </p:clrMapOvr>
  <p:extLst>
    <p:ext uri="{DCECCB84-F9BA-43D5-87BE-67443E8EF086}">
      <p15:sldGuideLst xmlns:p15="http://schemas.microsoft.com/office/powerpoint/2012/main">
        <p15:guide id="1" orient="horz" pos="1865">
          <p15:clr>
            <a:srgbClr val="FBAE40"/>
          </p15:clr>
        </p15:guide>
        <p15:guide id="2" orient="horz" pos="197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300756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66145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80743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840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7549020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Bersin</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Josh.</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“Time</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to</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Scrap</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Appraisals?”</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Forbes</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5</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Web.  </a:t>
            </a:r>
            <a:r>
              <a:rPr lang="en-CA" sz="1200" spc="-21">
                <a:solidFill>
                  <a:srgbClr val="000000"/>
                </a:solidFill>
                <a:latin typeface="Roboto Condensed Light" panose="02000000000000000000" pitchFamily="2" charset="0"/>
                <a:cs typeface="Arial Narrow"/>
              </a:rPr>
              <a:t>30 </a:t>
            </a:r>
            <a:r>
              <a:rPr lang="en-CA" sz="1200" spc="-24">
                <a:solidFill>
                  <a:srgbClr val="000000"/>
                </a:solidFill>
                <a:latin typeface="Roboto Condensed Light" panose="02000000000000000000" pitchFamily="2" charset="0"/>
                <a:cs typeface="Arial Narrow"/>
              </a:rPr>
              <a:t>Oct </a:t>
            </a:r>
            <a:r>
              <a:rPr lang="en-CA" sz="1200" spc="-30">
                <a:solidFill>
                  <a:srgbClr val="000000"/>
                </a:solidFill>
                <a:latin typeface="Roboto Condensed Light" panose="02000000000000000000" pitchFamily="2" charset="0"/>
                <a:cs typeface="Arial Narrow"/>
              </a:rPr>
              <a:t>2013. </a:t>
            </a:r>
            <a:r>
              <a:rPr lang="en-CA" sz="1200" spc="-36">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2576B7"/>
                </a:solidFill>
                <a:latin typeface="Roboto Condensed Light" panose="02000000000000000000" pitchFamily="2" charset="0"/>
                <a:cs typeface="Arial Narrow"/>
              </a:rPr>
              <a:t> </a:t>
            </a:r>
            <a:r>
              <a:rPr lang="en-CA" sz="1200" spc="-33">
                <a:solidFill>
                  <a:srgbClr val="2576B7"/>
                </a:solidFill>
                <a:latin typeface="Roboto Condensed Light" panose="02000000000000000000" pitchFamily="2" charset="0"/>
                <a:cs typeface="Arial Narrow"/>
              </a:rPr>
              <a:t>appraisals/&gt;.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a:solidFill>
                  <a:srgbClr val="000000"/>
                </a:solidFill>
                <a:latin typeface="Roboto Condensed Light" panose="02000000000000000000" pitchFamily="2" charset="0"/>
                <a:cs typeface="Arial Narrow"/>
              </a:rPr>
              <a:t>Cheese,</a:t>
            </a:r>
            <a:r>
              <a:rPr lang="en-CA" sz="1200" spc="-67">
                <a:solidFill>
                  <a:srgbClr val="000000"/>
                </a:solidFill>
                <a:latin typeface="Roboto Condensed Light" panose="02000000000000000000" pitchFamily="2" charset="0"/>
                <a:cs typeface="Arial Narrow"/>
              </a:rPr>
              <a:t> </a:t>
            </a:r>
            <a:r>
              <a:rPr lang="en-CA" sz="1200" spc="-39">
                <a:solidFill>
                  <a:srgbClr val="000000"/>
                </a:solidFill>
                <a:latin typeface="Roboto Condensed Light" panose="02000000000000000000" pitchFamily="2" charset="0"/>
                <a:cs typeface="Arial Narrow"/>
              </a:rPr>
              <a:t>Peter,</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Creating</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an</a:t>
            </a:r>
            <a:r>
              <a:rPr lang="en-CA" sz="1200" spc="-12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Agile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Organization.”</a:t>
            </a:r>
            <a:r>
              <a:rPr lang="en-CA" sz="1200" spc="-12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Accenture.</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2009.</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2576B7"/>
                </a:solidFill>
                <a:latin typeface="Roboto Condensed Light" panose="02000000000000000000" pitchFamily="2" charset="0"/>
                <a:cs typeface="Arial Narrow"/>
              </a:rPr>
              <a:t> </a:t>
            </a:r>
            <a:r>
              <a:rPr lang="en-CA" sz="1200" spc="-30">
                <a:solidFill>
                  <a:srgbClr val="2576B7"/>
                </a:solidFill>
                <a:latin typeface="Roboto Condensed Light" panose="02000000000000000000" pitchFamily="2" charset="0"/>
                <a:cs typeface="Arial Narrow"/>
              </a:rPr>
              <a:t>pdf&gt;.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Croxon</a:t>
            </a:r>
            <a:r>
              <a:rPr lang="en-CA" sz="1200" spc="-30">
                <a:solidFill>
                  <a:srgbClr val="000000"/>
                </a:solidFill>
                <a:latin typeface="Roboto Condensed Light" panose="02000000000000000000" pitchFamily="2" charset="0"/>
                <a:cs typeface="Arial Narrow"/>
              </a:rPr>
              <a: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“Dinner</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Series:</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Management</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30" err="1">
                <a:solidFill>
                  <a:srgbClr val="000000"/>
                </a:solidFill>
                <a:latin typeface="Roboto Condensed Light" panose="02000000000000000000" pitchFamily="2" charset="0"/>
                <a:cs typeface="Arial Narrow"/>
              </a:rPr>
              <a:t>Croxon</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from</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CBC’s  ‘Dragon’s </a:t>
            </a:r>
            <a:r>
              <a:rPr lang="en-CA" sz="1200" spc="-30">
                <a:solidFill>
                  <a:srgbClr val="000000"/>
                </a:solidFill>
                <a:latin typeface="Roboto Condensed Light" panose="02000000000000000000" pitchFamily="2" charset="0"/>
                <a:cs typeface="Arial Narrow"/>
              </a:rPr>
              <a:t>Den’” </a:t>
            </a:r>
            <a:r>
              <a:rPr lang="en-CA" sz="1200" spc="-49">
                <a:solidFill>
                  <a:srgbClr val="000000"/>
                </a:solidFill>
                <a:latin typeface="Roboto Condensed Light" panose="02000000000000000000" pitchFamily="2" charset="0"/>
                <a:cs typeface="Arial Narrow"/>
              </a:rPr>
              <a:t>HRPA Toronto </a:t>
            </a:r>
            <a:r>
              <a:rPr lang="en-CA" sz="1200" spc="-39">
                <a:solidFill>
                  <a:srgbClr val="000000"/>
                </a:solidFill>
                <a:latin typeface="Roboto Condensed Light" panose="02000000000000000000" pitchFamily="2" charset="0"/>
                <a:cs typeface="Arial Narrow"/>
              </a:rPr>
              <a:t>Chapter. </a:t>
            </a:r>
            <a:r>
              <a:rPr lang="en-CA" sz="1200" spc="-33">
                <a:solidFill>
                  <a:srgbClr val="000000"/>
                </a:solidFill>
                <a:latin typeface="Roboto Condensed Light" panose="02000000000000000000" pitchFamily="2" charset="0"/>
                <a:cs typeface="Arial Narrow"/>
              </a:rPr>
              <a:t>Sheraton </a:t>
            </a:r>
            <a:r>
              <a:rPr lang="en-CA" sz="1200" spc="-30">
                <a:solidFill>
                  <a:srgbClr val="000000"/>
                </a:solidFill>
                <a:latin typeface="Roboto Condensed Light" panose="02000000000000000000" pitchFamily="2" charset="0"/>
                <a:cs typeface="Arial Narrow"/>
              </a:rPr>
              <a:t>Hotel, </a:t>
            </a:r>
            <a:r>
              <a:rPr lang="en-CA" sz="1200" spc="-45">
                <a:solidFill>
                  <a:srgbClr val="000000"/>
                </a:solidFill>
                <a:latin typeface="Roboto Condensed Light" panose="02000000000000000000" pitchFamily="2" charset="0"/>
                <a:cs typeface="Arial Narrow"/>
              </a:rPr>
              <a:t>Toronto, </a:t>
            </a:r>
            <a:r>
              <a:rPr lang="en-CA" sz="1200" spc="-24">
                <a:solidFill>
                  <a:srgbClr val="000000"/>
                </a:solidFill>
                <a:latin typeface="Roboto Condensed Light" panose="02000000000000000000" pitchFamily="2" charset="0"/>
                <a:cs typeface="Arial Narrow"/>
              </a:rPr>
              <a:t>ON. </a:t>
            </a:r>
            <a:r>
              <a:rPr lang="en-CA" sz="1200" spc="-21">
                <a:solidFill>
                  <a:srgbClr val="000000"/>
                </a:solidFill>
                <a:latin typeface="Roboto Condensed Light" panose="02000000000000000000" pitchFamily="2" charset="0"/>
                <a:cs typeface="Arial Narrow"/>
              </a:rPr>
              <a:t>12 </a:t>
            </a:r>
            <a:r>
              <a:rPr lang="en-CA" sz="1200" spc="-49">
                <a:solidFill>
                  <a:srgbClr val="000000"/>
                </a:solidFill>
                <a:latin typeface="Roboto Condensed Light" panose="02000000000000000000" pitchFamily="2" charset="0"/>
                <a:cs typeface="Arial Narrow"/>
              </a:rPr>
              <a:t>Nov. </a:t>
            </a:r>
            <a:r>
              <a:rPr lang="en-CA" sz="1200" spc="-30">
                <a:solidFill>
                  <a:srgbClr val="000000"/>
                </a:solidFill>
                <a:latin typeface="Roboto Condensed Light" panose="02000000000000000000" pitchFamily="2" charset="0"/>
                <a:cs typeface="Arial Narrow"/>
              </a:rPr>
              <a:t>2013. </a:t>
            </a:r>
            <a:r>
              <a:rPr lang="en-CA" sz="1200" spc="-36">
                <a:solidFill>
                  <a:srgbClr val="000000"/>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err="1">
                <a:solidFill>
                  <a:srgbClr val="000000"/>
                </a:solidFill>
                <a:latin typeface="Roboto Condensed Light" panose="02000000000000000000" pitchFamily="2" charset="0"/>
                <a:cs typeface="Arial Narrow"/>
              </a:rPr>
              <a:t>Culbert</a:t>
            </a:r>
            <a:r>
              <a:rPr lang="en-CA" sz="1200" spc="-33">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Samuel. </a:t>
            </a:r>
            <a:r>
              <a:rPr lang="en-CA" sz="1200" spc="-24">
                <a:solidFill>
                  <a:srgbClr val="000000"/>
                </a:solidFill>
                <a:latin typeface="Roboto Condensed Light" panose="02000000000000000000" pitchFamily="2" charset="0"/>
                <a:cs typeface="Arial Narrow"/>
              </a:rPr>
              <a:t>“10 </a:t>
            </a:r>
            <a:r>
              <a:rPr lang="en-CA" sz="1200" spc="-33">
                <a:solidFill>
                  <a:srgbClr val="000000"/>
                </a:solidFill>
                <a:latin typeface="Roboto Condensed Light" panose="02000000000000000000" pitchFamily="2" charset="0"/>
                <a:cs typeface="Arial Narrow"/>
              </a:rPr>
              <a:t>Reasons </a:t>
            </a:r>
            <a:r>
              <a:rPr lang="en-CA" sz="1200" spc="-18">
                <a:solidFill>
                  <a:srgbClr val="000000"/>
                </a:solidFill>
                <a:latin typeface="Roboto Condensed Light" panose="02000000000000000000" pitchFamily="2" charset="0"/>
                <a:cs typeface="Arial Narrow"/>
              </a:rPr>
              <a:t>to </a:t>
            </a:r>
            <a:r>
              <a:rPr lang="en-CA" sz="1200" spc="-24">
                <a:solidFill>
                  <a:srgbClr val="000000"/>
                </a:solidFill>
                <a:latin typeface="Roboto Condensed Light" panose="02000000000000000000" pitchFamily="2" charset="0"/>
                <a:cs typeface="Arial Narrow"/>
              </a:rPr>
              <a:t>Get Rid </a:t>
            </a:r>
            <a:r>
              <a:rPr lang="en-CA" sz="1200" spc="-18">
                <a:solidFill>
                  <a:srgbClr val="000000"/>
                </a:solidFill>
                <a:latin typeface="Roboto Condensed Light" panose="02000000000000000000" pitchFamily="2" charset="0"/>
                <a:cs typeface="Arial Narrow"/>
              </a:rPr>
              <a:t>of </a:t>
            </a:r>
            <a:r>
              <a:rPr lang="en-CA" sz="1200" spc="-33">
                <a:solidFill>
                  <a:srgbClr val="000000"/>
                </a:solidFill>
                <a:latin typeface="Roboto Condensed Light" panose="02000000000000000000" pitchFamily="2" charset="0"/>
                <a:cs typeface="Arial Narrow"/>
              </a:rPr>
              <a:t>Performance Reviews.” </a:t>
            </a:r>
            <a:r>
              <a:rPr lang="en-CA" sz="1200" spc="-30">
                <a:solidFill>
                  <a:srgbClr val="000000"/>
                </a:solidFill>
                <a:latin typeface="Roboto Condensed Light" panose="02000000000000000000" pitchFamily="2" charset="0"/>
                <a:cs typeface="Arial Narrow"/>
              </a:rPr>
              <a:t>Huffington </a:t>
            </a:r>
            <a:r>
              <a:rPr lang="en-CA" sz="1200" spc="-27">
                <a:solidFill>
                  <a:srgbClr val="000000"/>
                </a:solidFill>
                <a:latin typeface="Roboto Condensed Light" panose="02000000000000000000" pitchFamily="2" charset="0"/>
                <a:cs typeface="Arial Narrow"/>
              </a:rPr>
              <a:t>Post </a:t>
            </a:r>
            <a:r>
              <a:rPr lang="en-CA" sz="1200" spc="-36">
                <a:solidFill>
                  <a:srgbClr val="000000"/>
                </a:solidFill>
                <a:latin typeface="Roboto Condensed Light" panose="02000000000000000000" pitchFamily="2" charset="0"/>
                <a:cs typeface="Arial Narrow"/>
              </a:rPr>
              <a:t>Business.  </a:t>
            </a:r>
            <a:r>
              <a:rPr lang="en-CA" sz="1200" spc="-21">
                <a:solidFill>
                  <a:srgbClr val="000000"/>
                </a:solidFill>
                <a:latin typeface="Roboto Condensed Light" panose="02000000000000000000" pitchFamily="2" charset="0"/>
                <a:cs typeface="Arial Narrow"/>
              </a:rPr>
              <a:t>18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Dec.</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28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58">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2576B7"/>
                </a:solidFill>
                <a:latin typeface="Roboto Condensed Light" panose="02000000000000000000" pitchFamily="2" charset="0"/>
                <a:cs typeface="Arial Narrow"/>
              </a:rPr>
              <a:t> reviews_b_2325104.html&gt;.</a:t>
            </a:r>
            <a:endParaRPr lang="en-CA" sz="1200" spc="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a:solidFill>
                  <a:srgbClr val="000000"/>
                </a:solidFill>
                <a:latin typeface="Roboto Condensed Light" panose="02000000000000000000" pitchFamily="2" charset="0"/>
                <a:cs typeface="Arial Narrow"/>
              </a:rPr>
              <a:t>Denning, </a:t>
            </a:r>
            <a:r>
              <a:rPr lang="en-CA" sz="1200" spc="-30">
                <a:solidFill>
                  <a:srgbClr val="000000"/>
                </a:solidFill>
                <a:latin typeface="Roboto Condensed Light" panose="02000000000000000000" pitchFamily="2" charset="0"/>
                <a:cs typeface="Arial Narrow"/>
              </a:rPr>
              <a:t>Steve. </a:t>
            </a:r>
            <a:r>
              <a:rPr lang="en-CA" sz="1200" spc="-27">
                <a:solidFill>
                  <a:srgbClr val="000000"/>
                </a:solidFill>
                <a:latin typeface="Roboto Condensed Light" panose="02000000000000000000" pitchFamily="2" charset="0"/>
                <a:cs typeface="Arial Narrow"/>
              </a:rPr>
              <a:t>“The Case </a:t>
            </a:r>
            <a:r>
              <a:rPr lang="en-CA" sz="1200" spc="-30">
                <a:solidFill>
                  <a:srgbClr val="000000"/>
                </a:solidFill>
                <a:latin typeface="Roboto Condensed Light" panose="02000000000000000000" pitchFamily="2" charset="0"/>
                <a:cs typeface="Arial Narrow"/>
              </a:rPr>
              <a:t>Against Agile: </a:t>
            </a:r>
            <a:r>
              <a:rPr lang="en-CA" sz="1200" spc="-64">
                <a:solidFill>
                  <a:srgbClr val="000000"/>
                </a:solidFill>
                <a:latin typeface="Roboto Condensed Light" panose="02000000000000000000" pitchFamily="2" charset="0"/>
                <a:cs typeface="Arial Narrow"/>
              </a:rPr>
              <a:t>Ten </a:t>
            </a:r>
            <a:r>
              <a:rPr lang="en-CA" sz="1200" spc="-33">
                <a:solidFill>
                  <a:srgbClr val="000000"/>
                </a:solidFill>
                <a:latin typeface="Roboto Condensed Light" panose="02000000000000000000" pitchFamily="2" charset="0"/>
                <a:cs typeface="Arial Narrow"/>
              </a:rPr>
              <a:t>Perennial Management Objections.” </a:t>
            </a:r>
            <a:r>
              <a:rPr lang="en-CA" sz="1200" spc="-36">
                <a:solidFill>
                  <a:srgbClr val="000000"/>
                </a:solidFill>
                <a:latin typeface="Roboto Condensed Light" panose="02000000000000000000" pitchFamily="2" charset="0"/>
                <a:cs typeface="Arial Narrow"/>
              </a:rPr>
              <a:t>Forbes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12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Apr.</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58">
                <a:solidFill>
                  <a:srgbClr val="000000"/>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2576B7"/>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the-case-against-agile-ten-perennial-management-objections/&gt;.</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Estis</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Ryan.</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“Blowing</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up</a:t>
            </a:r>
            <a:r>
              <a:rPr lang="en-CA" sz="1200" spc="-61">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the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Review:</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Interview</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Adobe’s</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Donna</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Morris.”</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Ryan  </a:t>
            </a:r>
            <a:r>
              <a:rPr lang="en-CA" sz="1200" spc="-30" err="1">
                <a:solidFill>
                  <a:srgbClr val="000000"/>
                </a:solidFill>
                <a:latin typeface="Roboto Condensed Light" panose="02000000000000000000" pitchFamily="2" charset="0"/>
                <a:cs typeface="Arial Narrow"/>
              </a:rPr>
              <a:t>Estis</a:t>
            </a:r>
            <a:r>
              <a:rPr lang="en-CA" sz="1200" spc="-61">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&amp;</a:t>
            </a:r>
            <a:r>
              <a:rPr lang="en-CA" sz="1200" spc="-118">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Associates.</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61">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rPr>
              <a:t>&lt;</a:t>
            </a:r>
            <a:r>
              <a:rPr lang="en-CA" sz="1200" spc="-36">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2576B7"/>
                </a:solidFill>
                <a:latin typeface="Roboto Condensed Light" panose="02000000000000000000" pitchFamily="2" charset="0"/>
                <a:cs typeface="Arial Narrow"/>
              </a:rPr>
              <a:t>.</a:t>
            </a:r>
            <a:endParaRPr lang="en-CA" sz="120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a:solidFill>
                <a:srgbClr val="000000"/>
              </a:solidFill>
            </a:endParaRPr>
          </a:p>
          <a:p>
            <a:pPr marL="0" indent="0" algn="l">
              <a:lnSpc>
                <a:spcPct val="110000"/>
              </a:lnSpc>
              <a:spcAft>
                <a:spcPts val="1200"/>
              </a:spcAft>
              <a:buFont typeface="Arial" panose="020B0604020202020204" pitchFamily="34" charset="0"/>
              <a:buNone/>
              <a:tabLst/>
            </a:pPr>
            <a:endParaRPr lang="en-US" sz="120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Bersin</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Josh.</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“Time</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to</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Scrap</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Appraisals?”</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Forbes</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5</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Web.  </a:t>
            </a:r>
            <a:r>
              <a:rPr lang="en-CA" sz="1200" spc="-21">
                <a:solidFill>
                  <a:srgbClr val="000000"/>
                </a:solidFill>
                <a:latin typeface="Roboto Condensed Light" panose="02000000000000000000" pitchFamily="2" charset="0"/>
                <a:cs typeface="Arial Narrow"/>
              </a:rPr>
              <a:t>30 </a:t>
            </a:r>
            <a:r>
              <a:rPr lang="en-CA" sz="1200" spc="-24">
                <a:solidFill>
                  <a:srgbClr val="000000"/>
                </a:solidFill>
                <a:latin typeface="Roboto Condensed Light" panose="02000000000000000000" pitchFamily="2" charset="0"/>
                <a:cs typeface="Arial Narrow"/>
              </a:rPr>
              <a:t>Oct </a:t>
            </a:r>
            <a:r>
              <a:rPr lang="en-CA" sz="1200" spc="-30">
                <a:solidFill>
                  <a:srgbClr val="000000"/>
                </a:solidFill>
                <a:latin typeface="Roboto Condensed Light" panose="02000000000000000000" pitchFamily="2" charset="0"/>
                <a:cs typeface="Arial Narrow"/>
              </a:rPr>
              <a:t>2013. </a:t>
            </a:r>
            <a:r>
              <a:rPr lang="en-CA" sz="1200" spc="-36">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a:solidFill>
                  <a:srgbClr val="2576B7"/>
                </a:solidFill>
                <a:latin typeface="Roboto Condensed Light" panose="02000000000000000000" pitchFamily="2" charset="0"/>
                <a:cs typeface="Arial Narrow"/>
              </a:rPr>
              <a:t> </a:t>
            </a:r>
            <a:r>
              <a:rPr lang="en-CA" sz="1200" spc="-33">
                <a:solidFill>
                  <a:srgbClr val="2576B7"/>
                </a:solidFill>
                <a:latin typeface="Roboto Condensed Light" panose="02000000000000000000" pitchFamily="2" charset="0"/>
                <a:cs typeface="Arial Narrow"/>
              </a:rPr>
              <a:t>appraisals/&gt;.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a:solidFill>
                  <a:srgbClr val="000000"/>
                </a:solidFill>
                <a:latin typeface="Roboto Condensed Light" panose="02000000000000000000" pitchFamily="2" charset="0"/>
                <a:cs typeface="Arial Narrow"/>
              </a:rPr>
              <a:t>Cheese,</a:t>
            </a:r>
            <a:r>
              <a:rPr lang="en-CA" sz="1200" spc="-67">
                <a:solidFill>
                  <a:srgbClr val="000000"/>
                </a:solidFill>
                <a:latin typeface="Roboto Condensed Light" panose="02000000000000000000" pitchFamily="2" charset="0"/>
                <a:cs typeface="Arial Narrow"/>
              </a:rPr>
              <a:t> </a:t>
            </a:r>
            <a:r>
              <a:rPr lang="en-CA" sz="1200" spc="-39">
                <a:solidFill>
                  <a:srgbClr val="000000"/>
                </a:solidFill>
                <a:latin typeface="Roboto Condensed Light" panose="02000000000000000000" pitchFamily="2" charset="0"/>
                <a:cs typeface="Arial Narrow"/>
              </a:rPr>
              <a:t>Peter,</a:t>
            </a:r>
            <a:r>
              <a:rPr lang="en-CA" sz="1200" spc="-64">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4">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Creating</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an</a:t>
            </a:r>
            <a:r>
              <a:rPr lang="en-CA" sz="1200" spc="-12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Agile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Organization.”</a:t>
            </a:r>
            <a:r>
              <a:rPr lang="en-CA" sz="1200" spc="-12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Accenture.</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2009.</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2013.</a:t>
            </a:r>
            <a:br>
              <a:rPr lang="en-CA" sz="1200" spc="0">
                <a:solidFill>
                  <a:srgbClr val="000000"/>
                </a:solidFill>
                <a:latin typeface="Roboto Condensed Light" panose="02000000000000000000" pitchFamily="2" charset="0"/>
                <a:cs typeface="Arial Narrow"/>
              </a:rPr>
            </a:br>
            <a:r>
              <a:rPr lang="en-CA" sz="1200" spc="-36">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a:solidFill>
                  <a:srgbClr val="2576B7"/>
                </a:solidFill>
                <a:latin typeface="Roboto Condensed Light" panose="02000000000000000000" pitchFamily="2" charset="0"/>
                <a:cs typeface="Arial Narrow"/>
              </a:rPr>
              <a:t> </a:t>
            </a:r>
            <a:r>
              <a:rPr lang="en-CA" sz="1200" spc="-30">
                <a:solidFill>
                  <a:srgbClr val="2576B7"/>
                </a:solidFill>
                <a:latin typeface="Roboto Condensed Light" panose="02000000000000000000" pitchFamily="2" charset="0"/>
                <a:cs typeface="Arial Narrow"/>
              </a:rPr>
              <a:t>pdf&gt;.</a:t>
            </a:r>
            <a:endParaRPr lang="en-CA" sz="1200" spc="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Croxon</a:t>
            </a:r>
            <a:r>
              <a:rPr lang="en-CA" sz="1200" spc="-30">
                <a:solidFill>
                  <a:srgbClr val="000000"/>
                </a:solidFill>
                <a:latin typeface="Roboto Condensed Light" panose="02000000000000000000" pitchFamily="2" charset="0"/>
                <a:cs typeface="Arial Narrow"/>
              </a:rPr>
              <a:t>,</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18">
                <a:solidFill>
                  <a:srgbClr val="000000"/>
                </a:solidFill>
                <a:latin typeface="Roboto Condensed Light" panose="02000000000000000000" pitchFamily="2" charset="0"/>
                <a:cs typeface="Arial Narrow"/>
              </a:rPr>
              <a:t>et</a:t>
            </a:r>
            <a:r>
              <a:rPr lang="en-CA" sz="1200" spc="-64">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al.</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“Dinner</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Series:</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Management</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67">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Bruce</a:t>
            </a:r>
            <a:r>
              <a:rPr lang="en-CA" sz="1200" spc="-67">
                <a:solidFill>
                  <a:srgbClr val="000000"/>
                </a:solidFill>
                <a:latin typeface="Roboto Condensed Light" panose="02000000000000000000" pitchFamily="2" charset="0"/>
                <a:cs typeface="Arial Narrow"/>
              </a:rPr>
              <a:t> </a:t>
            </a:r>
            <a:r>
              <a:rPr lang="en-CA" sz="1200" spc="-30" err="1">
                <a:solidFill>
                  <a:srgbClr val="000000"/>
                </a:solidFill>
                <a:latin typeface="Roboto Condensed Light" panose="02000000000000000000" pitchFamily="2" charset="0"/>
                <a:cs typeface="Arial Narrow"/>
              </a:rPr>
              <a:t>Croxon</a:t>
            </a:r>
            <a:r>
              <a:rPr lang="en-CA" sz="1200" spc="-64">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from</a:t>
            </a:r>
            <a:r>
              <a:rPr lang="en-CA" sz="1200" spc="-67">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CBC’s  ‘Dragon’s </a:t>
            </a:r>
            <a:r>
              <a:rPr lang="en-CA" sz="1200" spc="-30">
                <a:solidFill>
                  <a:srgbClr val="000000"/>
                </a:solidFill>
                <a:latin typeface="Roboto Condensed Light" panose="02000000000000000000" pitchFamily="2" charset="0"/>
                <a:cs typeface="Arial Narrow"/>
              </a:rPr>
              <a:t>Den’” </a:t>
            </a:r>
            <a:r>
              <a:rPr lang="en-CA" sz="1200" spc="-49">
                <a:solidFill>
                  <a:srgbClr val="000000"/>
                </a:solidFill>
                <a:latin typeface="Roboto Condensed Light" panose="02000000000000000000" pitchFamily="2" charset="0"/>
                <a:cs typeface="Arial Narrow"/>
              </a:rPr>
              <a:t>HRPA Toronto </a:t>
            </a:r>
            <a:r>
              <a:rPr lang="en-CA" sz="1200" spc="-39">
                <a:solidFill>
                  <a:srgbClr val="000000"/>
                </a:solidFill>
                <a:latin typeface="Roboto Condensed Light" panose="02000000000000000000" pitchFamily="2" charset="0"/>
                <a:cs typeface="Arial Narrow"/>
              </a:rPr>
              <a:t>Chapter. </a:t>
            </a:r>
            <a:r>
              <a:rPr lang="en-CA" sz="1200" spc="-33">
                <a:solidFill>
                  <a:srgbClr val="000000"/>
                </a:solidFill>
                <a:latin typeface="Roboto Condensed Light" panose="02000000000000000000" pitchFamily="2" charset="0"/>
                <a:cs typeface="Arial Narrow"/>
              </a:rPr>
              <a:t>Sheraton </a:t>
            </a:r>
            <a:r>
              <a:rPr lang="en-CA" sz="1200" spc="-30">
                <a:solidFill>
                  <a:srgbClr val="000000"/>
                </a:solidFill>
                <a:latin typeface="Roboto Condensed Light" panose="02000000000000000000" pitchFamily="2" charset="0"/>
                <a:cs typeface="Arial Narrow"/>
              </a:rPr>
              <a:t>Hotel, </a:t>
            </a:r>
            <a:r>
              <a:rPr lang="en-CA" sz="1200" spc="-45">
                <a:solidFill>
                  <a:srgbClr val="000000"/>
                </a:solidFill>
                <a:latin typeface="Roboto Condensed Light" panose="02000000000000000000" pitchFamily="2" charset="0"/>
                <a:cs typeface="Arial Narrow"/>
              </a:rPr>
              <a:t>Toronto, </a:t>
            </a:r>
            <a:r>
              <a:rPr lang="en-CA" sz="1200" spc="-24">
                <a:solidFill>
                  <a:srgbClr val="000000"/>
                </a:solidFill>
                <a:latin typeface="Roboto Condensed Light" panose="02000000000000000000" pitchFamily="2" charset="0"/>
                <a:cs typeface="Arial Narrow"/>
              </a:rPr>
              <a:t>ON. </a:t>
            </a:r>
            <a:r>
              <a:rPr lang="en-CA" sz="1200" spc="-21">
                <a:solidFill>
                  <a:srgbClr val="000000"/>
                </a:solidFill>
                <a:latin typeface="Roboto Condensed Light" panose="02000000000000000000" pitchFamily="2" charset="0"/>
                <a:cs typeface="Arial Narrow"/>
              </a:rPr>
              <a:t>12 </a:t>
            </a:r>
            <a:r>
              <a:rPr lang="en-CA" sz="1200" spc="-49">
                <a:solidFill>
                  <a:srgbClr val="000000"/>
                </a:solidFill>
                <a:latin typeface="Roboto Condensed Light" panose="02000000000000000000" pitchFamily="2" charset="0"/>
                <a:cs typeface="Arial Narrow"/>
              </a:rPr>
              <a:t>Nov. </a:t>
            </a:r>
            <a:r>
              <a:rPr lang="en-CA" sz="1200" spc="-30">
                <a:solidFill>
                  <a:srgbClr val="000000"/>
                </a:solidFill>
                <a:latin typeface="Roboto Condensed Light" panose="02000000000000000000" pitchFamily="2" charset="0"/>
                <a:cs typeface="Arial Narrow"/>
              </a:rPr>
              <a:t>2013. </a:t>
            </a:r>
            <a:r>
              <a:rPr lang="en-CA" sz="1200" spc="-36">
                <a:solidFill>
                  <a:srgbClr val="000000"/>
                </a:solidFill>
                <a:latin typeface="Roboto Condensed Light" panose="02000000000000000000" pitchFamily="2" charset="0"/>
                <a:cs typeface="Arial Narrow"/>
              </a:rPr>
              <a:t>Panel  discussion.</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err="1">
                <a:solidFill>
                  <a:srgbClr val="000000"/>
                </a:solidFill>
                <a:latin typeface="Roboto Condensed Light" panose="02000000000000000000" pitchFamily="2" charset="0"/>
                <a:cs typeface="Arial Narrow"/>
              </a:rPr>
              <a:t>Culbert</a:t>
            </a:r>
            <a:r>
              <a:rPr lang="en-CA" sz="1200" spc="-33">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Samuel. </a:t>
            </a:r>
            <a:r>
              <a:rPr lang="en-CA" sz="1200" spc="-24">
                <a:solidFill>
                  <a:srgbClr val="000000"/>
                </a:solidFill>
                <a:latin typeface="Roboto Condensed Light" panose="02000000000000000000" pitchFamily="2" charset="0"/>
                <a:cs typeface="Arial Narrow"/>
              </a:rPr>
              <a:t>“10 </a:t>
            </a:r>
            <a:r>
              <a:rPr lang="en-CA" sz="1200" spc="-33">
                <a:solidFill>
                  <a:srgbClr val="000000"/>
                </a:solidFill>
                <a:latin typeface="Roboto Condensed Light" panose="02000000000000000000" pitchFamily="2" charset="0"/>
                <a:cs typeface="Arial Narrow"/>
              </a:rPr>
              <a:t>Reasons </a:t>
            </a:r>
            <a:r>
              <a:rPr lang="en-CA" sz="1200" spc="-18">
                <a:solidFill>
                  <a:srgbClr val="000000"/>
                </a:solidFill>
                <a:latin typeface="Roboto Condensed Light" panose="02000000000000000000" pitchFamily="2" charset="0"/>
                <a:cs typeface="Arial Narrow"/>
              </a:rPr>
              <a:t>to </a:t>
            </a:r>
            <a:r>
              <a:rPr lang="en-CA" sz="1200" spc="-24">
                <a:solidFill>
                  <a:srgbClr val="000000"/>
                </a:solidFill>
                <a:latin typeface="Roboto Condensed Light" panose="02000000000000000000" pitchFamily="2" charset="0"/>
                <a:cs typeface="Arial Narrow"/>
              </a:rPr>
              <a:t>Get Rid </a:t>
            </a:r>
            <a:r>
              <a:rPr lang="en-CA" sz="1200" spc="-18">
                <a:solidFill>
                  <a:srgbClr val="000000"/>
                </a:solidFill>
                <a:latin typeface="Roboto Condensed Light" panose="02000000000000000000" pitchFamily="2" charset="0"/>
                <a:cs typeface="Arial Narrow"/>
              </a:rPr>
              <a:t>of </a:t>
            </a:r>
            <a:r>
              <a:rPr lang="en-CA" sz="1200" spc="-33">
                <a:solidFill>
                  <a:srgbClr val="000000"/>
                </a:solidFill>
                <a:latin typeface="Roboto Condensed Light" panose="02000000000000000000" pitchFamily="2" charset="0"/>
                <a:cs typeface="Arial Narrow"/>
              </a:rPr>
              <a:t>Performance Reviews.” </a:t>
            </a:r>
            <a:r>
              <a:rPr lang="en-CA" sz="1200" spc="-30">
                <a:solidFill>
                  <a:srgbClr val="000000"/>
                </a:solidFill>
                <a:latin typeface="Roboto Condensed Light" panose="02000000000000000000" pitchFamily="2" charset="0"/>
                <a:cs typeface="Arial Narrow"/>
              </a:rPr>
              <a:t>Huffington </a:t>
            </a:r>
            <a:r>
              <a:rPr lang="en-CA" sz="1200" spc="-27">
                <a:solidFill>
                  <a:srgbClr val="000000"/>
                </a:solidFill>
                <a:latin typeface="Roboto Condensed Light" panose="02000000000000000000" pitchFamily="2" charset="0"/>
                <a:cs typeface="Arial Narrow"/>
              </a:rPr>
              <a:t>Post </a:t>
            </a:r>
            <a:r>
              <a:rPr lang="en-CA" sz="1200" spc="-36">
                <a:solidFill>
                  <a:srgbClr val="000000"/>
                </a:solidFill>
                <a:latin typeface="Roboto Condensed Light" panose="02000000000000000000" pitchFamily="2" charset="0"/>
                <a:cs typeface="Arial Narrow"/>
              </a:rPr>
              <a:t>Business.  </a:t>
            </a:r>
            <a:r>
              <a:rPr lang="en-CA" sz="1200" spc="-21">
                <a:solidFill>
                  <a:srgbClr val="000000"/>
                </a:solidFill>
                <a:latin typeface="Roboto Condensed Light" panose="02000000000000000000" pitchFamily="2" charset="0"/>
                <a:cs typeface="Arial Narrow"/>
              </a:rPr>
              <a:t>18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Dec.</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28</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58">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a:solidFill>
                  <a:srgbClr val="2576B7"/>
                </a:solidFill>
                <a:latin typeface="Roboto Condensed Light" panose="02000000000000000000" pitchFamily="2" charset="0"/>
                <a:cs typeface="Arial Narrow"/>
              </a:rPr>
              <a:t> reviews_b_2325104.html&gt;.</a:t>
            </a:r>
            <a:endParaRPr lang="en-CA" sz="1200" spc="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a:solidFill>
                  <a:srgbClr val="000000"/>
                </a:solidFill>
                <a:latin typeface="Roboto Condensed Light" panose="02000000000000000000" pitchFamily="2" charset="0"/>
                <a:cs typeface="Arial Narrow"/>
              </a:rPr>
              <a:t>Denning, </a:t>
            </a:r>
            <a:r>
              <a:rPr lang="en-CA" sz="1200" spc="-30">
                <a:solidFill>
                  <a:srgbClr val="000000"/>
                </a:solidFill>
                <a:latin typeface="Roboto Condensed Light" panose="02000000000000000000" pitchFamily="2" charset="0"/>
                <a:cs typeface="Arial Narrow"/>
              </a:rPr>
              <a:t>Steve. </a:t>
            </a:r>
            <a:r>
              <a:rPr lang="en-CA" sz="1200" spc="-27">
                <a:solidFill>
                  <a:srgbClr val="000000"/>
                </a:solidFill>
                <a:latin typeface="Roboto Condensed Light" panose="02000000000000000000" pitchFamily="2" charset="0"/>
                <a:cs typeface="Arial Narrow"/>
              </a:rPr>
              <a:t>“The Case </a:t>
            </a:r>
            <a:r>
              <a:rPr lang="en-CA" sz="1200" spc="-30">
                <a:solidFill>
                  <a:srgbClr val="000000"/>
                </a:solidFill>
                <a:latin typeface="Roboto Condensed Light" panose="02000000000000000000" pitchFamily="2" charset="0"/>
                <a:cs typeface="Arial Narrow"/>
              </a:rPr>
              <a:t>Against Agile: </a:t>
            </a:r>
            <a:r>
              <a:rPr lang="en-CA" sz="1200" spc="-64">
                <a:solidFill>
                  <a:srgbClr val="000000"/>
                </a:solidFill>
                <a:latin typeface="Roboto Condensed Light" panose="02000000000000000000" pitchFamily="2" charset="0"/>
                <a:cs typeface="Arial Narrow"/>
              </a:rPr>
              <a:t>Ten </a:t>
            </a:r>
            <a:r>
              <a:rPr lang="en-CA" sz="1200" spc="-33">
                <a:solidFill>
                  <a:srgbClr val="000000"/>
                </a:solidFill>
                <a:latin typeface="Roboto Condensed Light" panose="02000000000000000000" pitchFamily="2" charset="0"/>
                <a:cs typeface="Arial Narrow"/>
              </a:rPr>
              <a:t>Perennial Management Objections.” </a:t>
            </a:r>
            <a:r>
              <a:rPr lang="en-CA" sz="1200" spc="-36">
                <a:solidFill>
                  <a:srgbClr val="000000"/>
                </a:solidFill>
                <a:latin typeface="Roboto Condensed Light" panose="02000000000000000000" pitchFamily="2" charset="0"/>
                <a:cs typeface="Arial Narrow"/>
              </a:rPr>
              <a:t>Forbes  </a:t>
            </a:r>
            <a:r>
              <a:rPr lang="en-CA" sz="1200" spc="-33">
                <a:solidFill>
                  <a:srgbClr val="000000"/>
                </a:solidFill>
                <a:latin typeface="Roboto Condensed Light" panose="02000000000000000000" pitchFamily="2" charset="0"/>
                <a:cs typeface="Arial Narrow"/>
              </a:rPr>
              <a:t>Magazine.</a:t>
            </a:r>
            <a:r>
              <a:rPr lang="en-CA" sz="1200" spc="-64">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124">
                <a:solidFill>
                  <a:srgbClr val="000000"/>
                </a:solidFill>
                <a:latin typeface="Roboto Condensed Light" panose="02000000000000000000" pitchFamily="2" charset="0"/>
                <a:cs typeface="Arial Narrow"/>
              </a:rPr>
              <a:t> </a:t>
            </a:r>
            <a:r>
              <a:rPr lang="en-CA" sz="1200" spc="-42">
                <a:solidFill>
                  <a:srgbClr val="000000"/>
                </a:solidFill>
                <a:latin typeface="Roboto Condensed Light" panose="02000000000000000000" pitchFamily="2" charset="0"/>
                <a:cs typeface="Arial Narrow"/>
              </a:rPr>
              <a:t>Apr.</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2012.</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4">
                <a:solidFill>
                  <a:srgbClr val="000000"/>
                </a:solidFill>
                <a:latin typeface="Roboto Condensed Light" panose="02000000000000000000" pitchFamily="2" charset="0"/>
                <a:cs typeface="Arial Narrow"/>
              </a:rPr>
              <a:t> </a:t>
            </a:r>
            <a:r>
              <a:rPr lang="en-CA" sz="1200" spc="-49">
                <a:solidFill>
                  <a:srgbClr val="000000"/>
                </a:solidFill>
                <a:latin typeface="Roboto Condensed Light" panose="02000000000000000000" pitchFamily="2" charset="0"/>
                <a:cs typeface="Arial Narrow"/>
              </a:rPr>
              <a:t>Nov.</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58">
                <a:solidFill>
                  <a:srgbClr val="000000"/>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a:solidFill>
                  <a:srgbClr val="2576B7"/>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the-case-against-agile-ten-perennial-management-objections/&gt;.</a:t>
            </a:r>
            <a:endParaRPr lang="en-CA" sz="1200" spc="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err="1">
                <a:solidFill>
                  <a:srgbClr val="000000"/>
                </a:solidFill>
                <a:latin typeface="Roboto Condensed Light" panose="02000000000000000000" pitchFamily="2" charset="0"/>
                <a:cs typeface="Arial Narrow"/>
              </a:rPr>
              <a:t>Estis</a:t>
            </a:r>
            <a:r>
              <a:rPr lang="en-CA" sz="1200" spc="-30">
                <a:solidFill>
                  <a:srgbClr val="000000"/>
                </a:solidFill>
                <a:latin typeface="Roboto Condensed Light" panose="02000000000000000000" pitchFamily="2" charset="0"/>
                <a:cs typeface="Arial Narrow"/>
              </a:rPr>
              <a:t>,</a:t>
            </a:r>
            <a:r>
              <a:rPr lang="en-CA" sz="1200" spc="-64">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Ryan.</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“Blowing</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up</a:t>
            </a:r>
            <a:r>
              <a:rPr lang="en-CA" sz="1200" spc="-61">
                <a:solidFill>
                  <a:srgbClr val="000000"/>
                </a:solidFill>
                <a:latin typeface="Roboto Condensed Light" panose="02000000000000000000" pitchFamily="2" charset="0"/>
                <a:cs typeface="Arial Narrow"/>
              </a:rPr>
              <a:t> </a:t>
            </a:r>
            <a:r>
              <a:rPr lang="en-CA" sz="1200" spc="-24">
                <a:solidFill>
                  <a:srgbClr val="000000"/>
                </a:solidFill>
                <a:latin typeface="Roboto Condensed Light" panose="02000000000000000000" pitchFamily="2" charset="0"/>
                <a:cs typeface="Arial Narrow"/>
              </a:rPr>
              <a:t>the</a:t>
            </a:r>
            <a:r>
              <a:rPr lang="en-CA" sz="1200" spc="-64">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Performance</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Review:</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Interview</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with</a:t>
            </a:r>
            <a:r>
              <a:rPr lang="en-CA" sz="1200" spc="-12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Adobe’s</a:t>
            </a:r>
            <a:r>
              <a:rPr lang="en-CA" sz="1200" spc="-61">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Donna</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Morris.”</a:t>
            </a:r>
            <a:r>
              <a:rPr lang="en-CA" sz="1200" spc="-64">
                <a:solidFill>
                  <a:srgbClr val="000000"/>
                </a:solidFill>
                <a:latin typeface="Roboto Condensed Light" panose="02000000000000000000" pitchFamily="2" charset="0"/>
                <a:cs typeface="Arial Narrow"/>
              </a:rPr>
              <a:t> </a:t>
            </a:r>
            <a:r>
              <a:rPr lang="en-CA" sz="1200" spc="-36">
                <a:solidFill>
                  <a:srgbClr val="000000"/>
                </a:solidFill>
                <a:latin typeface="Roboto Condensed Light" panose="02000000000000000000" pitchFamily="2" charset="0"/>
                <a:cs typeface="Arial Narrow"/>
              </a:rPr>
              <a:t>Ryan  </a:t>
            </a:r>
            <a:r>
              <a:rPr lang="en-CA" sz="1200" spc="-30" err="1">
                <a:solidFill>
                  <a:srgbClr val="000000"/>
                </a:solidFill>
                <a:latin typeface="Roboto Condensed Light" panose="02000000000000000000" pitchFamily="2" charset="0"/>
                <a:cs typeface="Arial Narrow"/>
              </a:rPr>
              <a:t>Estis</a:t>
            </a:r>
            <a:r>
              <a:rPr lang="en-CA" sz="1200" spc="-61">
                <a:solidFill>
                  <a:srgbClr val="000000"/>
                </a:solidFill>
                <a:latin typeface="Roboto Condensed Light" panose="02000000000000000000" pitchFamily="2" charset="0"/>
                <a:cs typeface="Arial Narrow"/>
              </a:rPr>
              <a:t> </a:t>
            </a:r>
            <a:r>
              <a:rPr lang="en-CA" sz="1200" spc="-3">
                <a:solidFill>
                  <a:srgbClr val="000000"/>
                </a:solidFill>
                <a:latin typeface="Roboto Condensed Light" panose="02000000000000000000" pitchFamily="2" charset="0"/>
                <a:cs typeface="Arial Narrow"/>
              </a:rPr>
              <a:t>&amp;</a:t>
            </a:r>
            <a:r>
              <a:rPr lang="en-CA" sz="1200" spc="-118">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Associates.</a:t>
            </a:r>
            <a:r>
              <a:rPr lang="en-CA" sz="1200" spc="-61">
                <a:solidFill>
                  <a:srgbClr val="000000"/>
                </a:solidFill>
                <a:latin typeface="Roboto Condensed Light" panose="02000000000000000000" pitchFamily="2" charset="0"/>
                <a:cs typeface="Arial Narrow"/>
              </a:rPr>
              <a:t> </a:t>
            </a:r>
            <a:r>
              <a:rPr lang="en-CA" sz="1200" spc="-21">
                <a:solidFill>
                  <a:srgbClr val="000000"/>
                </a:solidFill>
                <a:latin typeface="Roboto Condensed Light" panose="02000000000000000000" pitchFamily="2" charset="0"/>
                <a:cs typeface="Arial Narrow"/>
              </a:rPr>
              <a:t>17</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June</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61">
                <a:solidFill>
                  <a:srgbClr val="000000"/>
                </a:solidFill>
                <a:latin typeface="Roboto Condensed Light" panose="02000000000000000000" pitchFamily="2" charset="0"/>
                <a:cs typeface="Arial Narrow"/>
              </a:rPr>
              <a:t> </a:t>
            </a:r>
            <a:r>
              <a:rPr lang="en-CA" sz="1200" spc="-33">
                <a:solidFill>
                  <a:srgbClr val="000000"/>
                </a:solidFill>
                <a:latin typeface="Roboto Condensed Light" panose="02000000000000000000" pitchFamily="2" charset="0"/>
                <a:cs typeface="Arial Narrow"/>
              </a:rPr>
              <a:t>Web.</a:t>
            </a:r>
            <a:r>
              <a:rPr lang="en-CA" sz="1200" spc="-61">
                <a:solidFill>
                  <a:srgbClr val="000000"/>
                </a:solidFill>
                <a:latin typeface="Roboto Condensed Light" panose="02000000000000000000" pitchFamily="2" charset="0"/>
                <a:cs typeface="Arial Narrow"/>
              </a:rPr>
              <a:t> </a:t>
            </a:r>
            <a:r>
              <a:rPr lang="en-CA" sz="1200" spc="-27">
                <a:solidFill>
                  <a:srgbClr val="000000"/>
                </a:solidFill>
                <a:latin typeface="Roboto Condensed Light" panose="02000000000000000000" pitchFamily="2" charset="0"/>
                <a:cs typeface="Arial Narrow"/>
              </a:rPr>
              <a:t>Oct.</a:t>
            </a:r>
            <a:r>
              <a:rPr lang="en-CA" sz="1200" spc="-58">
                <a:solidFill>
                  <a:srgbClr val="000000"/>
                </a:solidFill>
                <a:latin typeface="Roboto Condensed Light" panose="02000000000000000000" pitchFamily="2" charset="0"/>
                <a:cs typeface="Arial Narrow"/>
              </a:rPr>
              <a:t> </a:t>
            </a:r>
            <a:r>
              <a:rPr lang="en-CA" sz="1200" spc="-30">
                <a:solidFill>
                  <a:srgbClr val="000000"/>
                </a:solidFill>
                <a:latin typeface="Roboto Condensed Light" panose="02000000000000000000" pitchFamily="2" charset="0"/>
                <a:cs typeface="Arial Narrow"/>
              </a:rPr>
              <a:t>2013</a:t>
            </a:r>
            <a:r>
              <a:rPr lang="en-CA" sz="1200" spc="-30">
                <a:solidFill>
                  <a:srgbClr val="2576B7"/>
                </a:solidFill>
                <a:latin typeface="Roboto Condensed Light" panose="02000000000000000000" pitchFamily="2" charset="0"/>
                <a:cs typeface="Arial Narrow"/>
              </a:rPr>
              <a:t>.</a:t>
            </a:r>
            <a:r>
              <a:rPr lang="en-CA" sz="1200" spc="-61">
                <a:solidFill>
                  <a:srgbClr val="2576B7"/>
                </a:solidFill>
                <a:latin typeface="Roboto Condensed Light" panose="02000000000000000000" pitchFamily="2" charset="0"/>
                <a:cs typeface="Arial Narrow"/>
              </a:rPr>
              <a:t> </a:t>
            </a:r>
            <a:r>
              <a:rPr lang="en-CA" sz="1200" spc="-36">
                <a:solidFill>
                  <a:srgbClr val="2576B7"/>
                </a:solidFill>
                <a:latin typeface="Roboto Condensed Light" panose="02000000000000000000" pitchFamily="2" charset="0"/>
                <a:cs typeface="Arial Narrow"/>
              </a:rPr>
              <a:t>&lt;</a:t>
            </a:r>
            <a:r>
              <a:rPr lang="en-CA" sz="1200" spc="-36">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a:solidFill>
                  <a:srgbClr val="2576B7"/>
                </a:solidFill>
                <a:latin typeface="Roboto Condensed Light" panose="02000000000000000000" pitchFamily="2" charset="0"/>
                <a:cs typeface="Arial Narrow"/>
              </a:rPr>
              <a:t>.</a:t>
            </a:r>
            <a:endParaRPr lang="en-CA" sz="120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a:solidFill>
                <a:srgbClr val="000000"/>
              </a:solidFill>
            </a:endParaRPr>
          </a:p>
          <a:p>
            <a:pPr marL="0" indent="0" algn="l">
              <a:lnSpc>
                <a:spcPct val="110000"/>
              </a:lnSpc>
              <a:spcAft>
                <a:spcPts val="1200"/>
              </a:spcAft>
              <a:buFont typeface="Arial" panose="020B0604020202020204" pitchFamily="34" charset="0"/>
              <a:buNone/>
              <a:tabLst/>
            </a:pPr>
            <a:endParaRPr lang="en-US" sz="120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90246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ackCover-Dark-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B0AC2-66C7-D54F-818A-30CDDABE106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87693" y="2785036"/>
            <a:ext cx="2818202" cy="965200"/>
          </a:xfrm>
          <a:prstGeom prst="rect">
            <a:avLst/>
          </a:prstGeom>
        </p:spPr>
      </p:pic>
    </p:spTree>
    <p:extLst>
      <p:ext uri="{BB962C8B-B14F-4D97-AF65-F5344CB8AC3E}">
        <p14:creationId xmlns:p14="http://schemas.microsoft.com/office/powerpoint/2010/main" val="21201888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65472" y="913211"/>
            <a:ext cx="10097260" cy="618457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124819" y="2587635"/>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276038" y="2873125"/>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3681342" y="2587635"/>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3832561" y="2873125"/>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530200" y="4520688"/>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2681419" y="4806178"/>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4836516" y="4520688"/>
            <a:ext cx="2255027" cy="403824"/>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4987735" y="4806178"/>
            <a:ext cx="1974743" cy="1138611"/>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4917418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758577"/>
      </p:ext>
    </p:extLst>
  </p:cSld>
  <p:clrMapOvr>
    <a:masterClrMapping/>
  </p:clrMapOvr>
  <p:extLst>
    <p:ext uri="{DCECCB84-F9BA-43D5-87BE-67443E8EF086}">
      <p15:sldGuideLst xmlns:p15="http://schemas.microsoft.com/office/powerpoint/2012/main">
        <p15:guide id="1" orient="horz" pos="57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4115967753"/>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6627011"/>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ExecSummary-Situa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B5A0D7-1CFE-114F-BE64-C4BB6DE4825E}"/>
              </a:ext>
            </a:extLst>
          </p:cNvPr>
          <p:cNvSpPr/>
          <p:nvPr userDrawn="1"/>
        </p:nvSpPr>
        <p:spPr>
          <a:xfrm>
            <a:off x="1" y="0"/>
            <a:ext cx="3293806" cy="6858000"/>
          </a:xfrm>
          <a:prstGeom prst="rect">
            <a:avLst/>
          </a:prstGeom>
          <a:gradFill>
            <a:gsLst>
              <a:gs pos="27000">
                <a:srgbClr val="B3252E"/>
              </a:gs>
              <a:gs pos="100000">
                <a:schemeClr val="accent5">
                  <a:lumMod val="60000"/>
                  <a:lumOff val="40000"/>
                  <a:alpha val="83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defRPr b="0" i="0">
                <a:solidFill>
                  <a:schemeClr val="bg1"/>
                </a:solidFill>
              </a:defRPr>
            </a:lvl1pPr>
          </a:lstStyle>
          <a:p>
            <a:r>
              <a:rPr lang="en-US" dirty="0"/>
              <a:t>Click to edit Master title style</a:t>
            </a:r>
          </a:p>
        </p:txBody>
      </p:sp>
      <p:pic>
        <p:nvPicPr>
          <p:cNvPr id="16" name="Picture 15" descr="A close up of a logo&#10;&#10;Description automatically generated">
            <a:extLst>
              <a:ext uri="{FF2B5EF4-FFF2-40B4-BE49-F238E27FC236}">
                <a16:creationId xmlns:a16="http://schemas.microsoft.com/office/drawing/2014/main" id="{95A47295-3336-6046-B665-40160098849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4886" t="2140" r="30868" b="8926"/>
          <a:stretch/>
        </p:blipFill>
        <p:spPr>
          <a:xfrm>
            <a:off x="0" y="2039815"/>
            <a:ext cx="3296168" cy="4816800"/>
          </a:xfrm>
          <a:prstGeom prst="rect">
            <a:avLst/>
          </a:prstGeom>
        </p:spPr>
      </p:pic>
      <p:sp>
        <p:nvSpPr>
          <p:cNvPr id="8" name="Text Placeholder 11">
            <a:extLst>
              <a:ext uri="{FF2B5EF4-FFF2-40B4-BE49-F238E27FC236}">
                <a16:creationId xmlns:a16="http://schemas.microsoft.com/office/drawing/2014/main" id="{E92CA91A-4327-E649-BDB7-0B30E06376CD}"/>
              </a:ext>
            </a:extLst>
          </p:cNvPr>
          <p:cNvSpPr>
            <a:spLocks noGrp="1"/>
          </p:cNvSpPr>
          <p:nvPr>
            <p:ph type="body" sz="quarter" idx="11"/>
          </p:nvPr>
        </p:nvSpPr>
        <p:spPr>
          <a:xfrm>
            <a:off x="367657" y="1643564"/>
            <a:ext cx="1938567" cy="1689100"/>
          </a:xfrm>
          <a:prstGeom prst="rect">
            <a:avLst/>
          </a:prstGeom>
        </p:spPr>
        <p:txBody>
          <a:bodyPr lIns="0" tIns="0" rIns="0" bIns="0" anchor="t">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F6687A7F-9C00-B742-8C4F-A99637E14E60}"/>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5057561"/>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ExecSummary-Complic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2F0F0-7ED7-E04F-8CCE-E5086DAB9ED0}"/>
              </a:ext>
            </a:extLst>
          </p:cNvPr>
          <p:cNvSpPr/>
          <p:nvPr userDrawn="1"/>
        </p:nvSpPr>
        <p:spPr>
          <a:xfrm>
            <a:off x="1" y="0"/>
            <a:ext cx="3293806" cy="6858000"/>
          </a:xfrm>
          <a:prstGeom prst="rect">
            <a:avLst/>
          </a:prstGeom>
          <a:gradFill>
            <a:gsLst>
              <a:gs pos="5000">
                <a:srgbClr val="F17A26"/>
              </a:gs>
              <a:gs pos="99000">
                <a:schemeClr val="accent6">
                  <a:lumMod val="60000"/>
                  <a:lumOff val="40000"/>
                  <a:alpha val="86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8164E876-EF92-D04A-AD22-79C09C5D94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r="35825" b="19361"/>
          <a:stretch/>
        </p:blipFill>
        <p:spPr>
          <a:xfrm>
            <a:off x="-1" y="2074127"/>
            <a:ext cx="3289611" cy="4783874"/>
          </a:xfrm>
          <a:prstGeom prst="rect">
            <a:avLst/>
          </a:prstGeom>
        </p:spPr>
      </p:pic>
      <p:sp>
        <p:nvSpPr>
          <p:cNvPr id="15" name="Text Placeholder 11">
            <a:extLst>
              <a:ext uri="{FF2B5EF4-FFF2-40B4-BE49-F238E27FC236}">
                <a16:creationId xmlns:a16="http://schemas.microsoft.com/office/drawing/2014/main" id="{FBDCF573-0606-AE4B-81C3-75507023CE55}"/>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4">
            <a:extLst>
              <a:ext uri="{FF2B5EF4-FFF2-40B4-BE49-F238E27FC236}">
                <a16:creationId xmlns:a16="http://schemas.microsoft.com/office/drawing/2014/main" id="{671F3CAE-CECA-8E4D-8A10-590756C93A61}"/>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4594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xecSummary-Resolu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0109CA-D1B3-9242-AFBD-3B98EF620AB6}"/>
              </a:ext>
            </a:extLst>
          </p:cNvPr>
          <p:cNvSpPr/>
          <p:nvPr userDrawn="1"/>
        </p:nvSpPr>
        <p:spPr>
          <a:xfrm>
            <a:off x="1" y="0"/>
            <a:ext cx="3293806" cy="6858000"/>
          </a:xfrm>
          <a:prstGeom prst="rect">
            <a:avLst/>
          </a:prstGeom>
          <a:gradFill>
            <a:gsLst>
              <a:gs pos="21000">
                <a:srgbClr val="2B9E48"/>
              </a:gs>
              <a:gs pos="100000">
                <a:schemeClr val="accent4">
                  <a:lumMod val="60000"/>
                  <a:lumOff val="40000"/>
                  <a:alpha val="84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56E9B647-9AFE-2044-840F-85CE251FAB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2971" t="7332" r="35825" b="19360"/>
          <a:stretch/>
        </p:blipFill>
        <p:spPr>
          <a:xfrm>
            <a:off x="0" y="2509025"/>
            <a:ext cx="3289610" cy="4348975"/>
          </a:xfrm>
          <a:prstGeom prst="rect">
            <a:avLst/>
          </a:prstGeom>
        </p:spPr>
      </p:pic>
      <p:sp>
        <p:nvSpPr>
          <p:cNvPr id="16" name="Text Placeholder 11">
            <a:extLst>
              <a:ext uri="{FF2B5EF4-FFF2-40B4-BE49-F238E27FC236}">
                <a16:creationId xmlns:a16="http://schemas.microsoft.com/office/drawing/2014/main" id="{1D7403FD-7A26-084E-889B-C321E8984873}"/>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110000"/>
              </a:lnSpc>
              <a:buNone/>
              <a:defRPr sz="2000" b="0" i="0" spc="0">
                <a:solidFill>
                  <a:schemeClr val="bg1"/>
                </a:solidFill>
                <a:latin typeface="Montserrat"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1" name="Text Placeholder 4">
            <a:extLst>
              <a:ext uri="{FF2B5EF4-FFF2-40B4-BE49-F238E27FC236}">
                <a16:creationId xmlns:a16="http://schemas.microsoft.com/office/drawing/2014/main" id="{AA3D98B5-D921-874D-A4FE-904585B6DA69}"/>
              </a:ext>
            </a:extLst>
          </p:cNvPr>
          <p:cNvSpPr>
            <a:spLocks noGrp="1"/>
          </p:cNvSpPr>
          <p:nvPr>
            <p:ph type="body" sz="quarter" idx="14"/>
          </p:nvPr>
        </p:nvSpPr>
        <p:spPr>
          <a:xfrm>
            <a:off x="5243286" y="1710873"/>
            <a:ext cx="6661150" cy="3924384"/>
          </a:xfrm>
          <a:prstGeom prst="rect">
            <a:avLst/>
          </a:prstGeom>
        </p:spPr>
        <p:txBody>
          <a:bodyPr lIns="0" tIns="0" rIns="0" bIns="0" numCol="2"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51501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0425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Arial" panose="020B0604020202020204" pitchFamily="34" charset="0"/>
            </a:endParaRPr>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084244"/>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ase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603-5D1D-774A-BC2E-2BB19F77B19A}"/>
              </a:ext>
            </a:extLst>
          </p:cNvPr>
          <p:cNvSpPr>
            <a:spLocks noGrp="1"/>
          </p:cNvSpPr>
          <p:nvPr>
            <p:ph type="title" hasCustomPrompt="1"/>
          </p:nvPr>
        </p:nvSpPr>
        <p:spPr>
          <a:xfrm>
            <a:off x="354106" y="530021"/>
            <a:ext cx="4983207" cy="1130188"/>
          </a:xfrm>
        </p:spPr>
        <p:txBody>
          <a:bodyPr>
            <a:noAutofit/>
          </a:bodyPr>
          <a:lstStyle>
            <a:lvl1pPr>
              <a:lnSpc>
                <a:spcPct val="90000"/>
              </a:lnSpc>
              <a:defRPr b="0" i="0">
                <a:solidFill>
                  <a:srgbClr val="4A4A4A"/>
                </a:solidFill>
              </a:defRPr>
            </a:lvl1pPr>
          </a:lstStyle>
          <a:p>
            <a:r>
              <a:rPr lang="en-CA" spc="-85">
                <a:solidFill>
                  <a:srgbClr val="636363"/>
                </a:solidFill>
              </a:rPr>
              <a:t>Executive</a:t>
            </a:r>
            <a:r>
              <a:rPr lang="en-CA" spc="-188">
                <a:solidFill>
                  <a:srgbClr val="636363"/>
                </a:solidFill>
              </a:rPr>
              <a:t> </a:t>
            </a:r>
            <a:r>
              <a:rPr lang="en-CA" spc="-79">
                <a:solidFill>
                  <a:srgbClr val="636363"/>
                </a:solidFill>
              </a:rPr>
              <a:t>Brief  </a:t>
            </a:r>
            <a:r>
              <a:rPr lang="en-CA" spc="-61">
                <a:solidFill>
                  <a:srgbClr val="636363"/>
                </a:solidFill>
              </a:rPr>
              <a:t>Case</a:t>
            </a:r>
            <a:r>
              <a:rPr lang="en-CA" spc="-158">
                <a:solidFill>
                  <a:srgbClr val="636363"/>
                </a:solidFill>
              </a:rPr>
              <a:t> </a:t>
            </a:r>
            <a:r>
              <a:rPr lang="en-CA" spc="-79">
                <a:solidFill>
                  <a:srgbClr val="636363"/>
                </a:solidFill>
              </a:rPr>
              <a:t>Study</a:t>
            </a:r>
            <a:endParaRPr lang="en-US"/>
          </a:p>
        </p:txBody>
      </p:sp>
      <p:sp>
        <p:nvSpPr>
          <p:cNvPr id="32" name="Rectangle 31">
            <a:extLst>
              <a:ext uri="{FF2B5EF4-FFF2-40B4-BE49-F238E27FC236}">
                <a16:creationId xmlns:a16="http://schemas.microsoft.com/office/drawing/2014/main" id="{2ACB767A-45FC-9F48-B418-D7EC7355E710}"/>
              </a:ext>
            </a:extLst>
          </p:cNvPr>
          <p:cNvSpPr/>
          <p:nvPr userDrawn="1"/>
        </p:nvSpPr>
        <p:spPr>
          <a:xfrm>
            <a:off x="7032625" y="2124635"/>
            <a:ext cx="4860925" cy="4087906"/>
          </a:xfrm>
          <a:prstGeom prst="rect">
            <a:avLst/>
          </a:prstGeom>
          <a:solidFill>
            <a:schemeClr val="bg1"/>
          </a:solidFill>
          <a:ln>
            <a:noFill/>
          </a:ln>
          <a:effectLst>
            <a:outerShdw blurRad="266700" sx="105000" sy="105000" algn="ctr"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b="0" i="0">
              <a:latin typeface="Roboto Condensed Light" panose="02000000000000000000" pitchFamily="2" charset="0"/>
            </a:endParaRPr>
          </a:p>
        </p:txBody>
      </p:sp>
      <p:sp>
        <p:nvSpPr>
          <p:cNvPr id="49" name="Text Placeholder 12">
            <a:extLst>
              <a:ext uri="{FF2B5EF4-FFF2-40B4-BE49-F238E27FC236}">
                <a16:creationId xmlns:a16="http://schemas.microsoft.com/office/drawing/2014/main" id="{83E3CE5B-BC3A-9749-A3C9-0981EBB0D25F}"/>
              </a:ext>
            </a:extLst>
          </p:cNvPr>
          <p:cNvSpPr>
            <a:spLocks noGrp="1"/>
          </p:cNvSpPr>
          <p:nvPr>
            <p:ph type="body" sz="quarter" idx="15"/>
          </p:nvPr>
        </p:nvSpPr>
        <p:spPr>
          <a:xfrm>
            <a:off x="8005763" y="1124222"/>
            <a:ext cx="1445326" cy="394612"/>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0" name="Text Placeholder 12">
            <a:extLst>
              <a:ext uri="{FF2B5EF4-FFF2-40B4-BE49-F238E27FC236}">
                <a16:creationId xmlns:a16="http://schemas.microsoft.com/office/drawing/2014/main" id="{94D26957-23BC-244C-9C15-BD8319838C87}"/>
              </a:ext>
            </a:extLst>
          </p:cNvPr>
          <p:cNvSpPr>
            <a:spLocks noGrp="1"/>
          </p:cNvSpPr>
          <p:nvPr>
            <p:ph type="body" sz="quarter" idx="16" hasCustomPrompt="1"/>
          </p:nvPr>
        </p:nvSpPr>
        <p:spPr>
          <a:xfrm>
            <a:off x="8005763" y="977814"/>
            <a:ext cx="1251459" cy="15356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INDUSTRY</a:t>
            </a:r>
          </a:p>
        </p:txBody>
      </p:sp>
      <p:sp>
        <p:nvSpPr>
          <p:cNvPr id="51" name="Text Placeholder 12">
            <a:extLst>
              <a:ext uri="{FF2B5EF4-FFF2-40B4-BE49-F238E27FC236}">
                <a16:creationId xmlns:a16="http://schemas.microsoft.com/office/drawing/2014/main" id="{1AEFA7E8-5374-634A-90A1-FBA969346214}"/>
              </a:ext>
            </a:extLst>
          </p:cNvPr>
          <p:cNvSpPr>
            <a:spLocks noGrp="1"/>
          </p:cNvSpPr>
          <p:nvPr>
            <p:ph type="body" sz="quarter" idx="17"/>
          </p:nvPr>
        </p:nvSpPr>
        <p:spPr>
          <a:xfrm>
            <a:off x="9603439" y="1124222"/>
            <a:ext cx="2245661" cy="381201"/>
          </a:xfrm>
          <a:prstGeom prst="rect">
            <a:avLst/>
          </a:prstGeom>
        </p:spPr>
        <p:txBody>
          <a:bodyPr lIns="0" tIns="0" rIns="0" bIns="0">
            <a:noAutofit/>
          </a:bodyPr>
          <a:lstStyle>
            <a:lvl1pPr marL="0" indent="0" algn="l">
              <a:lnSpc>
                <a:spcPct val="100000"/>
              </a:lnSpc>
              <a:buNone/>
              <a:defRPr sz="12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2" name="Text Placeholder 12">
            <a:extLst>
              <a:ext uri="{FF2B5EF4-FFF2-40B4-BE49-F238E27FC236}">
                <a16:creationId xmlns:a16="http://schemas.microsoft.com/office/drawing/2014/main" id="{D8566A2D-58FD-544A-9993-5A75E8DE7954}"/>
              </a:ext>
            </a:extLst>
          </p:cNvPr>
          <p:cNvSpPr>
            <a:spLocks noGrp="1"/>
          </p:cNvSpPr>
          <p:nvPr>
            <p:ph type="body" sz="quarter" idx="18" hasCustomPrompt="1"/>
          </p:nvPr>
        </p:nvSpPr>
        <p:spPr>
          <a:xfrm>
            <a:off x="9606841" y="977814"/>
            <a:ext cx="2230468" cy="148752"/>
          </a:xfrm>
          <a:prstGeom prst="rect">
            <a:avLst/>
          </a:prstGeom>
        </p:spPr>
        <p:txBody>
          <a:bodyPr lIns="0" tIns="0" rIns="0" bIns="0">
            <a:noAutofit/>
          </a:bodyPr>
          <a:lstStyle>
            <a:lvl1pPr marL="0" indent="0" algn="l">
              <a:lnSpc>
                <a:spcPct val="100000"/>
              </a:lnSpc>
              <a:buNone/>
              <a:defRPr sz="800" b="0" i="0">
                <a:solidFill>
                  <a:srgbClr val="2576B7"/>
                </a:solidFill>
                <a:latin typeface="Montserrat SemiBold"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a:t>
            </a:r>
          </a:p>
        </p:txBody>
      </p:sp>
      <p:sp>
        <p:nvSpPr>
          <p:cNvPr id="54" name="Text Placeholder 14">
            <a:extLst>
              <a:ext uri="{FF2B5EF4-FFF2-40B4-BE49-F238E27FC236}">
                <a16:creationId xmlns:a16="http://schemas.microsoft.com/office/drawing/2014/main" id="{F31ECC89-3950-A44A-B9C2-4DF5545FAD1B}"/>
              </a:ext>
            </a:extLst>
          </p:cNvPr>
          <p:cNvSpPr>
            <a:spLocks noGrp="1"/>
          </p:cNvSpPr>
          <p:nvPr>
            <p:ph type="body" sz="quarter" idx="19"/>
          </p:nvPr>
        </p:nvSpPr>
        <p:spPr>
          <a:xfrm>
            <a:off x="7580896" y="2505635"/>
            <a:ext cx="3764382" cy="466166"/>
          </a:xfrm>
          <a:prstGeom prst="rect">
            <a:avLst/>
          </a:prstGeom>
        </p:spPr>
        <p:txBody>
          <a:bodyPr lIns="0" tIns="0" rIns="0" bIns="0">
            <a:noAutofit/>
          </a:bodyPr>
          <a:lstStyle>
            <a:lvl1pPr marL="0" indent="0" algn="ctr">
              <a:lnSpc>
                <a:spcPct val="100000"/>
              </a:lnSpc>
              <a:buNone/>
              <a:defRPr sz="1200" b="1" i="0">
                <a:solidFill>
                  <a:srgbClr val="4A4A4A"/>
                </a:solidFill>
                <a:latin typeface="Montserrat"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6" name="Text Placeholder 14">
            <a:extLst>
              <a:ext uri="{FF2B5EF4-FFF2-40B4-BE49-F238E27FC236}">
                <a16:creationId xmlns:a16="http://schemas.microsoft.com/office/drawing/2014/main" id="{A22EAF47-EEBC-D948-B06F-19136CA108E3}"/>
              </a:ext>
            </a:extLst>
          </p:cNvPr>
          <p:cNvSpPr>
            <a:spLocks noGrp="1"/>
          </p:cNvSpPr>
          <p:nvPr>
            <p:ph type="body" sz="quarter" idx="21"/>
          </p:nvPr>
        </p:nvSpPr>
        <p:spPr>
          <a:xfrm>
            <a:off x="7930078" y="5545418"/>
            <a:ext cx="1523206"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7" name="Text Placeholder 14">
            <a:extLst>
              <a:ext uri="{FF2B5EF4-FFF2-40B4-BE49-F238E27FC236}">
                <a16:creationId xmlns:a16="http://schemas.microsoft.com/office/drawing/2014/main" id="{225195DF-386A-244D-B51F-F0ACC086AAA5}"/>
              </a:ext>
            </a:extLst>
          </p:cNvPr>
          <p:cNvSpPr>
            <a:spLocks noGrp="1"/>
          </p:cNvSpPr>
          <p:nvPr>
            <p:ph type="body" sz="quarter" idx="22"/>
          </p:nvPr>
        </p:nvSpPr>
        <p:spPr>
          <a:xfrm>
            <a:off x="7648132" y="3106269"/>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8" name="Text Placeholder 14">
            <a:extLst>
              <a:ext uri="{FF2B5EF4-FFF2-40B4-BE49-F238E27FC236}">
                <a16:creationId xmlns:a16="http://schemas.microsoft.com/office/drawing/2014/main" id="{E048AD23-3AE7-3B47-A0E6-79A758C4FE7C}"/>
              </a:ext>
            </a:extLst>
          </p:cNvPr>
          <p:cNvSpPr>
            <a:spLocks noGrp="1"/>
          </p:cNvSpPr>
          <p:nvPr>
            <p:ph type="body" sz="quarter" idx="23"/>
          </p:nvPr>
        </p:nvSpPr>
        <p:spPr>
          <a:xfrm>
            <a:off x="7648132" y="3555625"/>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9" name="Text Placeholder 14">
            <a:extLst>
              <a:ext uri="{FF2B5EF4-FFF2-40B4-BE49-F238E27FC236}">
                <a16:creationId xmlns:a16="http://schemas.microsoft.com/office/drawing/2014/main" id="{E09D719C-E598-1F42-A9D2-1903F3008133}"/>
              </a:ext>
            </a:extLst>
          </p:cNvPr>
          <p:cNvSpPr>
            <a:spLocks noGrp="1"/>
          </p:cNvSpPr>
          <p:nvPr>
            <p:ph type="body" sz="quarter" idx="24"/>
          </p:nvPr>
        </p:nvSpPr>
        <p:spPr>
          <a:xfrm>
            <a:off x="7648132" y="4004981"/>
            <a:ext cx="3629911" cy="413999"/>
          </a:xfrm>
          <a:prstGeom prst="rect">
            <a:avLst/>
          </a:prstGeom>
          <a:solidFill>
            <a:srgbClr val="16476E"/>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0" name="Text Placeholder 14">
            <a:extLst>
              <a:ext uri="{FF2B5EF4-FFF2-40B4-BE49-F238E27FC236}">
                <a16:creationId xmlns:a16="http://schemas.microsoft.com/office/drawing/2014/main" id="{D32BE5B8-1D82-2A41-AFFB-C4E4055FFAA1}"/>
              </a:ext>
            </a:extLst>
          </p:cNvPr>
          <p:cNvSpPr>
            <a:spLocks noGrp="1"/>
          </p:cNvSpPr>
          <p:nvPr>
            <p:ph type="body" sz="quarter" idx="25"/>
          </p:nvPr>
        </p:nvSpPr>
        <p:spPr>
          <a:xfrm>
            <a:off x="7648132" y="4454337"/>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1" name="Text Placeholder 14">
            <a:extLst>
              <a:ext uri="{FF2B5EF4-FFF2-40B4-BE49-F238E27FC236}">
                <a16:creationId xmlns:a16="http://schemas.microsoft.com/office/drawing/2014/main" id="{8772DFBE-EF03-9343-AAE3-3C089F7E3230}"/>
              </a:ext>
            </a:extLst>
          </p:cNvPr>
          <p:cNvSpPr>
            <a:spLocks noGrp="1"/>
          </p:cNvSpPr>
          <p:nvPr>
            <p:ph type="body" sz="quarter" idx="26"/>
          </p:nvPr>
        </p:nvSpPr>
        <p:spPr>
          <a:xfrm>
            <a:off x="7648132" y="4903694"/>
            <a:ext cx="3629911" cy="413999"/>
          </a:xfrm>
          <a:prstGeom prst="rect">
            <a:avLst/>
          </a:prstGeom>
          <a:solidFill>
            <a:srgbClr val="2576B7"/>
          </a:solidFill>
        </p:spPr>
        <p:txBody>
          <a:bodyPr lIns="0" tIns="0" rIns="0" bIns="0" anchor="ctr" anchorCtr="0">
            <a:noAutofit/>
          </a:bodyPr>
          <a:lstStyle>
            <a:lvl1pPr marL="0" indent="0" algn="ctr">
              <a:lnSpc>
                <a:spcPts val="1700"/>
              </a:lnSpc>
              <a:buNone/>
              <a:defRPr sz="1200" b="0" i="0">
                <a:solidFill>
                  <a:schemeClr val="bg1"/>
                </a:solidFill>
                <a:latin typeface="Montserrat SemiBold"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63" name="Text Placeholder 14">
            <a:extLst>
              <a:ext uri="{FF2B5EF4-FFF2-40B4-BE49-F238E27FC236}">
                <a16:creationId xmlns:a16="http://schemas.microsoft.com/office/drawing/2014/main" id="{668AF041-2646-BB44-9FCB-DC5E5E798237}"/>
              </a:ext>
            </a:extLst>
          </p:cNvPr>
          <p:cNvSpPr>
            <a:spLocks noGrp="1"/>
          </p:cNvSpPr>
          <p:nvPr>
            <p:ph type="body" sz="quarter" idx="27"/>
          </p:nvPr>
        </p:nvSpPr>
        <p:spPr>
          <a:xfrm>
            <a:off x="9960583" y="5545418"/>
            <a:ext cx="1342417" cy="363070"/>
          </a:xfrm>
          <a:prstGeom prst="rect">
            <a:avLst/>
          </a:prstGeom>
        </p:spPr>
        <p:txBody>
          <a:bodyPr lIns="0" tIns="0" rIns="0" bIns="0">
            <a:noAutofit/>
          </a:bodyPr>
          <a:lstStyle>
            <a:lvl1pPr marL="0" indent="0" algn="l">
              <a:lnSpc>
                <a:spcPct val="100000"/>
              </a:lnSpc>
              <a:buNone/>
              <a:defRPr sz="10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1" name="Text Placeholder 14">
            <a:extLst>
              <a:ext uri="{FF2B5EF4-FFF2-40B4-BE49-F238E27FC236}">
                <a16:creationId xmlns:a16="http://schemas.microsoft.com/office/drawing/2014/main" id="{632DA5D6-4B5D-374C-8DA0-06C05A352A7F}"/>
              </a:ext>
            </a:extLst>
          </p:cNvPr>
          <p:cNvSpPr>
            <a:spLocks noGrp="1"/>
          </p:cNvSpPr>
          <p:nvPr>
            <p:ph type="body" sz="quarter" idx="31" hasCustomPrompt="1"/>
          </p:nvPr>
        </p:nvSpPr>
        <p:spPr>
          <a:xfrm>
            <a:off x="381794" y="5157693"/>
            <a:ext cx="3764382" cy="466166"/>
          </a:xfrm>
          <a:prstGeom prst="rect">
            <a:avLst/>
          </a:prstGeom>
        </p:spPr>
        <p:txBody>
          <a:bodyPr lIns="0" tIns="0" rIns="0" bIns="0">
            <a:noAutofit/>
          </a:bodyPr>
          <a:lstStyle>
            <a:lvl1pPr marL="0" indent="0" algn="l">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Results</a:t>
            </a:r>
          </a:p>
        </p:txBody>
      </p:sp>
      <p:sp>
        <p:nvSpPr>
          <p:cNvPr id="22" name="Text Placeholder 11">
            <a:extLst>
              <a:ext uri="{FF2B5EF4-FFF2-40B4-BE49-F238E27FC236}">
                <a16:creationId xmlns:a16="http://schemas.microsoft.com/office/drawing/2014/main" id="{D99FFE4F-9691-A64B-AC9F-F3ECB412E67D}"/>
              </a:ext>
            </a:extLst>
          </p:cNvPr>
          <p:cNvSpPr>
            <a:spLocks noGrp="1"/>
          </p:cNvSpPr>
          <p:nvPr>
            <p:ph type="body" sz="quarter" idx="11"/>
          </p:nvPr>
        </p:nvSpPr>
        <p:spPr>
          <a:xfrm>
            <a:off x="367657" y="1998139"/>
            <a:ext cx="5247331" cy="36406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0" name="Text Placeholder 4">
            <a:extLst>
              <a:ext uri="{FF2B5EF4-FFF2-40B4-BE49-F238E27FC236}">
                <a16:creationId xmlns:a16="http://schemas.microsoft.com/office/drawing/2014/main" id="{0EA0FFF8-F61B-EC44-B4DB-C862F0CA1FB3}"/>
              </a:ext>
            </a:extLst>
          </p:cNvPr>
          <p:cNvSpPr>
            <a:spLocks noGrp="1"/>
          </p:cNvSpPr>
          <p:nvPr>
            <p:ph type="body" sz="quarter" idx="32"/>
          </p:nvPr>
        </p:nvSpPr>
        <p:spPr>
          <a:xfrm>
            <a:off x="371475" y="2412622"/>
            <a:ext cx="5689600" cy="2605945"/>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a:extLst>
              <a:ext uri="{FF2B5EF4-FFF2-40B4-BE49-F238E27FC236}">
                <a16:creationId xmlns:a16="http://schemas.microsoft.com/office/drawing/2014/main" id="{CDAEF467-C38A-4640-8685-AE1876532B8F}"/>
              </a:ext>
            </a:extLst>
          </p:cNvPr>
          <p:cNvSpPr>
            <a:spLocks noGrp="1"/>
          </p:cNvSpPr>
          <p:nvPr>
            <p:ph type="body" sz="quarter" idx="33"/>
          </p:nvPr>
        </p:nvSpPr>
        <p:spPr>
          <a:xfrm>
            <a:off x="371475" y="5410201"/>
            <a:ext cx="5689600" cy="79921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945042"/>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slideLayout" Target="../slideLayouts/slideLayout75.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8" Type="http://schemas.openxmlformats.org/officeDocument/2006/relationships/slideLayout" Target="../slideLayouts/slideLayout78.xml"/><Relationship Id="rId5" Type="http://schemas.openxmlformats.org/officeDocument/2006/relationships/slideLayout" Target="../slideLayouts/slideLayout25.xml"/><Relationship Id="rId61" Type="http://schemas.openxmlformats.org/officeDocument/2006/relationships/theme" Target="../theme/theme4.xml"/><Relationship Id="rId19" Type="http://schemas.openxmlformats.org/officeDocument/2006/relationships/slideLayout" Target="../slideLayouts/slideLayout3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56" Type="http://schemas.openxmlformats.org/officeDocument/2006/relationships/slideLayout" Target="../slideLayouts/slideLayout76.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59" Type="http://schemas.openxmlformats.org/officeDocument/2006/relationships/slideLayout" Target="../slideLayouts/slideLayout79.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 Id="rId57" Type="http://schemas.openxmlformats.org/officeDocument/2006/relationships/slideLayout" Target="../slideLayouts/slideLayout77.xml"/><Relationship Id="rId10" Type="http://schemas.openxmlformats.org/officeDocument/2006/relationships/slideLayout" Target="../slideLayouts/slideLayout30.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60" Type="http://schemas.openxmlformats.org/officeDocument/2006/relationships/slideLayout" Target="../slideLayouts/slideLayout8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theme" Target="../theme/theme5.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16.xml"/><Relationship Id="rId21" Type="http://schemas.openxmlformats.org/officeDocument/2006/relationships/slideLayout" Target="../slideLayouts/slideLayout111.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66" Type="http://schemas.openxmlformats.org/officeDocument/2006/relationships/slideLayout" Target="../slideLayouts/slideLayout156.xml"/><Relationship Id="rId74" Type="http://schemas.openxmlformats.org/officeDocument/2006/relationships/theme" Target="../theme/theme6.xml"/><Relationship Id="rId5" Type="http://schemas.openxmlformats.org/officeDocument/2006/relationships/slideLayout" Target="../slideLayouts/slideLayout95.xml"/><Relationship Id="rId61" Type="http://schemas.openxmlformats.org/officeDocument/2006/relationships/slideLayout" Target="../slideLayouts/slideLayout151.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slideLayout" Target="../slideLayouts/slideLayout146.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slideLayout" Target="../slideLayouts/slideLayout162.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73" Type="http://schemas.openxmlformats.org/officeDocument/2006/relationships/slideLayout" Target="../slideLayouts/slideLayout163.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 Id="rId34" Type="http://schemas.openxmlformats.org/officeDocument/2006/relationships/slideLayout" Target="../slideLayouts/slideLayout124.xml"/><Relationship Id="rId50" Type="http://schemas.openxmlformats.org/officeDocument/2006/relationships/slideLayout" Target="../slideLayouts/slideLayout140.xml"/><Relationship Id="rId55" Type="http://schemas.openxmlformats.org/officeDocument/2006/relationships/slideLayout" Target="../slideLayouts/slideLayout145.xml"/><Relationship Id="rId7" Type="http://schemas.openxmlformats.org/officeDocument/2006/relationships/slideLayout" Target="../slideLayouts/slideLayout97.xml"/><Relationship Id="rId71"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advice</a:t>
            </a:r>
            <a:r>
              <a:rPr sz="788" b="0" i="0" spc="12"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with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1997-20</a:t>
            </a:r>
            <a:r>
              <a:rPr lang="en-US" sz="788" b="0" i="0" spc="3" dirty="0">
                <a:solidFill>
                  <a:schemeClr val="tx1"/>
                </a:solidFill>
                <a:latin typeface="Roboto Condensed Light" panose="02000000000000000000" pitchFamily="2" charset="0"/>
                <a:ea typeface="Roboto Condensed Light" panose="02000000000000000000" pitchFamily="2" charset="0"/>
                <a:cs typeface="Arial"/>
              </a:rPr>
              <a:t>21</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801" r:id="rId5"/>
    <p:sldLayoutId id="2147483802" r:id="rId6"/>
    <p:sldLayoutId id="2147483803" r:id="rId7"/>
    <p:sldLayoutId id="2147483804"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3" r:id="rId4"/>
    <p:sldLayoutId id="2147483674" r:id="rId5"/>
    <p:sldLayoutId id="2147483675" r:id="rId6"/>
    <p:sldLayoutId id="2147483677" r:id="rId7"/>
    <p:sldLayoutId id="2147483676" r:id="rId8"/>
    <p:sldLayoutId id="2147483678" r:id="rId9"/>
    <p:sldLayoutId id="2147483680" r:id="rId10"/>
    <p:sldLayoutId id="2147483679" r:id="rId11"/>
    <p:sldLayoutId id="2147483681" r:id="rId12"/>
    <p:sldLayoutId id="2147483669" r:id="rId13"/>
    <p:sldLayoutId id="2147483690" r:id="rId14"/>
    <p:sldLayoutId id="2147483805" r:id="rId15"/>
    <p:sldLayoutId id="2147483692" r:id="rId16"/>
    <p:sldLayoutId id="2147483683" r:id="rId17"/>
    <p:sldLayoutId id="2147483688" r:id="rId18"/>
    <p:sldLayoutId id="2147483689" r:id="rId19"/>
    <p:sldLayoutId id="2147483694" r:id="rId20"/>
    <p:sldLayoutId id="2147483709" r:id="rId21"/>
    <p:sldLayoutId id="2147483710" r:id="rId22"/>
    <p:sldLayoutId id="2147483711" r:id="rId23"/>
    <p:sldLayoutId id="2147483712" r:id="rId24"/>
    <p:sldLayoutId id="2147483728" r:id="rId25"/>
    <p:sldLayoutId id="2147483729" r:id="rId26"/>
    <p:sldLayoutId id="2147483730" r:id="rId27"/>
    <p:sldLayoutId id="2147483731" r:id="rId28"/>
    <p:sldLayoutId id="2147483737" r:id="rId29"/>
    <p:sldLayoutId id="2147483734" r:id="rId30"/>
    <p:sldLayoutId id="2147483697" r:id="rId31"/>
    <p:sldLayoutId id="2147483704" r:id="rId32"/>
    <p:sldLayoutId id="2147483705" r:id="rId33"/>
    <p:sldLayoutId id="2147483706" r:id="rId34"/>
    <p:sldLayoutId id="2147483682" r:id="rId35"/>
    <p:sldLayoutId id="2147483732" r:id="rId36"/>
    <p:sldLayoutId id="2147483707" r:id="rId37"/>
    <p:sldLayoutId id="2147483703" r:id="rId38"/>
    <p:sldLayoutId id="2147483702" r:id="rId39"/>
    <p:sldLayoutId id="2147483701" r:id="rId40"/>
    <p:sldLayoutId id="2147483695" r:id="rId41"/>
    <p:sldLayoutId id="2147483698" r:id="rId42"/>
    <p:sldLayoutId id="2147483693" r:id="rId43"/>
    <p:sldLayoutId id="2147483691" r:id="rId44"/>
    <p:sldLayoutId id="2147483687" r:id="rId45"/>
    <p:sldLayoutId id="2147483685" r:id="rId46"/>
    <p:sldLayoutId id="2147483686" r:id="rId47"/>
    <p:sldLayoutId id="2147483684" r:id="rId48"/>
    <p:sldLayoutId id="2147483739" r:id="rId49"/>
    <p:sldLayoutId id="2147483741" r:id="rId50"/>
    <p:sldLayoutId id="2147483742" r:id="rId51"/>
    <p:sldLayoutId id="2147483905" r:id="rId52"/>
    <p:sldLayoutId id="2147483906" r:id="rId53"/>
    <p:sldLayoutId id="2147483708" r:id="rId54"/>
    <p:sldLayoutId id="2147483738" r:id="rId55"/>
    <p:sldLayoutId id="2147483740" r:id="rId56"/>
    <p:sldLayoutId id="2147483735" r:id="rId57"/>
    <p:sldLayoutId id="2147483736" r:id="rId58"/>
    <p:sldLayoutId id="2147483902" r:id="rId59"/>
    <p:sldLayoutId id="2147483903" r:id="rId60"/>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03665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56134634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 id="2147483858" r:id="rId31"/>
    <p:sldLayoutId id="2147483859" r:id="rId32"/>
    <p:sldLayoutId id="2147483860" r:id="rId33"/>
    <p:sldLayoutId id="2147483861" r:id="rId34"/>
    <p:sldLayoutId id="2147483862" r:id="rId35"/>
    <p:sldLayoutId id="2147483863" r:id="rId36"/>
    <p:sldLayoutId id="2147483864" r:id="rId37"/>
    <p:sldLayoutId id="2147483865" r:id="rId38"/>
    <p:sldLayoutId id="2147483866" r:id="rId39"/>
    <p:sldLayoutId id="2147483867" r:id="rId40"/>
    <p:sldLayoutId id="2147483868" r:id="rId41"/>
    <p:sldLayoutId id="2147483869" r:id="rId42"/>
    <p:sldLayoutId id="2147483870" r:id="rId43"/>
    <p:sldLayoutId id="2147483871" r:id="rId44"/>
    <p:sldLayoutId id="2147483872" r:id="rId45"/>
    <p:sldLayoutId id="2147483873" r:id="rId46"/>
    <p:sldLayoutId id="2147483874" r:id="rId47"/>
    <p:sldLayoutId id="2147483875" r:id="rId48"/>
    <p:sldLayoutId id="2147483876" r:id="rId49"/>
    <p:sldLayoutId id="2147483877" r:id="rId50"/>
    <p:sldLayoutId id="2147483878" r:id="rId51"/>
    <p:sldLayoutId id="2147483879" r:id="rId52"/>
    <p:sldLayoutId id="2147483880" r:id="rId53"/>
    <p:sldLayoutId id="2147483881" r:id="rId54"/>
    <p:sldLayoutId id="2147483882" r:id="rId55"/>
    <p:sldLayoutId id="2147483883" r:id="rId56"/>
    <p:sldLayoutId id="2147483884" r:id="rId57"/>
    <p:sldLayoutId id="2147483885" r:id="rId58"/>
    <p:sldLayoutId id="2147483886" r:id="rId59"/>
    <p:sldLayoutId id="2147483887" r:id="rId60"/>
    <p:sldLayoutId id="2147483888" r:id="rId61"/>
    <p:sldLayoutId id="2147483889" r:id="rId62"/>
    <p:sldLayoutId id="2147483890" r:id="rId63"/>
    <p:sldLayoutId id="2147483891" r:id="rId64"/>
    <p:sldLayoutId id="2147483892" r:id="rId65"/>
    <p:sldLayoutId id="2147483893" r:id="rId66"/>
    <p:sldLayoutId id="2147483894" r:id="rId67"/>
    <p:sldLayoutId id="2147483895" r:id="rId68"/>
    <p:sldLayoutId id="2147483896" r:id="rId69"/>
    <p:sldLayoutId id="2147483897" r:id="rId70"/>
    <p:sldLayoutId id="2147483898" r:id="rId71"/>
    <p:sldLayoutId id="2147483899" r:id="rId72"/>
    <p:sldLayoutId id="2147483901" r:id="rId73"/>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chart" Target="../charts/chart6.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4.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4.xml"/><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hyperlink" Target="http://Workshops@InfoTech.com" TargetMode="External"/><Relationship Id="rId2" Type="http://schemas.openxmlformats.org/officeDocument/2006/relationships/notesSlide" Target="../notesSlides/notesSlide10.xml"/><Relationship Id="rId1" Type="http://schemas.openxmlformats.org/officeDocument/2006/relationships/slideLayout" Target="../slideLayouts/slideLayout88.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58.xml"/><Relationship Id="rId5" Type="http://schemas.openxmlformats.org/officeDocument/2006/relationships/image" Target="../media/image48.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6.xml"/><Relationship Id="rId5" Type="http://schemas.openxmlformats.org/officeDocument/2006/relationships/chart" Target="../charts/char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body" sz="quarter" idx="10"/>
          </p:nvPr>
        </p:nvSpPr>
        <p:spPr/>
        <p:txBody>
          <a:bodyPr/>
          <a:lstStyle/>
          <a:p>
            <a:r>
              <a:rPr lang="en-US" dirty="0"/>
              <a:t>Review and Improve Your IT Policy Library</a:t>
            </a:r>
          </a:p>
        </p:txBody>
      </p:sp>
      <p:sp>
        <p:nvSpPr>
          <p:cNvPr id="5" name="Text Placeholder 4">
            <a:extLst>
              <a:ext uri="{FF2B5EF4-FFF2-40B4-BE49-F238E27FC236}">
                <a16:creationId xmlns:a16="http://schemas.microsoft.com/office/drawing/2014/main" id="{D2E36ABC-364E-584B-A19D-34FC9EC8ACD0}"/>
              </a:ext>
            </a:extLst>
          </p:cNvPr>
          <p:cNvSpPr>
            <a:spLocks noGrp="1"/>
          </p:cNvSpPr>
          <p:nvPr>
            <p:ph type="body" sz="quarter" idx="11"/>
          </p:nvPr>
        </p:nvSpPr>
        <p:spPr/>
        <p:txBody>
          <a:bodyPr/>
          <a:lstStyle/>
          <a:p>
            <a:r>
              <a:rPr lang="en-US" dirty="0"/>
              <a:t>Create policies for the risks that matter most to your organization.</a:t>
            </a:r>
          </a:p>
        </p:txBody>
      </p:sp>
    </p:spTree>
    <p:extLst>
      <p:ext uri="{BB962C8B-B14F-4D97-AF65-F5344CB8AC3E}">
        <p14:creationId xmlns:p14="http://schemas.microsoft.com/office/powerpoint/2010/main" val="205268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A9E3229E-ACA4-49F6-83FA-4309B7A27BD0}"/>
              </a:ext>
            </a:extLst>
          </p:cNvPr>
          <p:cNvSpPr txBox="1">
            <a:spLocks/>
          </p:cNvSpPr>
          <p:nvPr/>
        </p:nvSpPr>
        <p:spPr>
          <a:xfrm>
            <a:off x="9465733" y="1720559"/>
            <a:ext cx="2419350" cy="4176406"/>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en-US" sz="1400" b="1" u="none" strike="noStrike" kern="1200" cap="none" spc="0" normalizeH="0" baseline="0" noProof="0" dirty="0">
                <a:ln>
                  <a:noFill/>
                </a:ln>
                <a:solidFill>
                  <a:schemeClr val="bg1"/>
                </a:solidFill>
                <a:effectLst/>
                <a:uLnTx/>
                <a:uFillTx/>
                <a:latin typeface="Montserrat SemiBold" panose="02000505000000020004" pitchFamily="2" charset="77"/>
              </a:rPr>
              <a:t>You have an opportunity to improve your employee alignment and satisfaction, improve organizational agility, and obtain high policy adherence. This is achieved by translating your corporate culture into a policy-based compliance culture.</a:t>
            </a:r>
          </a:p>
        </p:txBody>
      </p:sp>
      <p:sp>
        <p:nvSpPr>
          <p:cNvPr id="3" name="Title 2">
            <a:extLst>
              <a:ext uri="{FF2B5EF4-FFF2-40B4-BE49-F238E27FC236}">
                <a16:creationId xmlns:a16="http://schemas.microsoft.com/office/drawing/2014/main" id="{14E07FBC-C5EE-13D5-AE81-46759CFCCF8B}"/>
              </a:ext>
            </a:extLst>
          </p:cNvPr>
          <p:cNvSpPr txBox="1">
            <a:spLocks/>
          </p:cNvSpPr>
          <p:nvPr/>
        </p:nvSpPr>
        <p:spPr>
          <a:xfrm>
            <a:off x="340228" y="624682"/>
            <a:ext cx="8603218" cy="939439"/>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2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rPr>
              <a:t>Realize </a:t>
            </a: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the full </a:t>
            </a:r>
            <a:r>
              <a:rPr lang="en-US" altLang="en-US" sz="3200" dirty="0"/>
              <a:t>v</a:t>
            </a: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alue of your </a:t>
            </a:r>
            <a:r>
              <a:rPr lang="en-US" altLang="en-US" sz="3200" dirty="0"/>
              <a:t>p</a:t>
            </a: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olicies </a:t>
            </a:r>
            <a:br>
              <a:rPr kumimoji="0" lang="en-US" altLang="en-US" sz="32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rPr>
            </a:br>
            <a:r>
              <a:rPr kumimoji="0" lang="en-US" altLang="en-US" sz="32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rPr>
              <a:t>as </a:t>
            </a: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a launch </a:t>
            </a:r>
            <a:r>
              <a:rPr lang="en-US" altLang="en-US" sz="3200" dirty="0"/>
              <a:t>p</a:t>
            </a: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oint for creating </a:t>
            </a:r>
            <a:r>
              <a:rPr kumimoji="0" lang="en-US" altLang="en-US" sz="32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rPr>
              <a:t>a </a:t>
            </a:r>
            <a:b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b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compliance </a:t>
            </a:r>
            <a:r>
              <a:rPr lang="en-US" altLang="en-US" sz="3200" dirty="0"/>
              <a:t>c</a:t>
            </a: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ulture</a:t>
            </a:r>
            <a:endParaRPr kumimoji="0" lang="en-US" altLang="en-US" sz="32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4" name="Text Placeholder 1">
            <a:extLst>
              <a:ext uri="{FF2B5EF4-FFF2-40B4-BE49-F238E27FC236}">
                <a16:creationId xmlns:a16="http://schemas.microsoft.com/office/drawing/2014/main" id="{0FD2DF59-58AA-4EF6-8896-3FB697A71E65}"/>
              </a:ext>
            </a:extLst>
          </p:cNvPr>
          <p:cNvSpPr txBox="1">
            <a:spLocks/>
          </p:cNvSpPr>
          <p:nvPr/>
        </p:nvSpPr>
        <p:spPr>
          <a:xfrm>
            <a:off x="371475" y="2135165"/>
            <a:ext cx="3744913" cy="2854349"/>
          </a:xfrm>
          <a:prstGeom prst="rect">
            <a:avLst/>
          </a:prstGeom>
        </p:spPr>
        <p:txBody>
          <a:bodyPr lIns="0" tIns="0" rIns="0" bIns="0" numCol="1"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1880"/>
              </a:lnSpc>
              <a:spcBef>
                <a:spcPts val="1000"/>
              </a:spcBef>
              <a:spcAft>
                <a:spcPts val="600"/>
              </a:spcAft>
              <a:buClrTx/>
              <a:buSzTx/>
              <a:buNone/>
              <a:tabLst/>
              <a:defRPr/>
            </a:pP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A </a:t>
            </a:r>
            <a:r>
              <a:rPr kumimoji="0" lang="en-CA" b="1" u="none" strike="noStrike" kern="1200" cap="none" spc="0" normalizeH="0" baseline="0" noProof="0" dirty="0">
                <a:ln>
                  <a:noFill/>
                </a:ln>
                <a:solidFill>
                  <a:srgbClr val="F17A26"/>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compliance culture </a:t>
            </a: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is a component of an overall corporate culture where </a:t>
            </a:r>
            <a:r>
              <a:rPr kumimoji="0" lang="en-CA" b="1" u="none" strike="noStrike" kern="1200" cap="none" spc="0" normalizeH="0" baseline="0" noProof="0" dirty="0">
                <a:ln>
                  <a:noFill/>
                </a:ln>
                <a:solidFill>
                  <a:srgbClr val="4A4A4A"/>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elements of company culture are embedded in policy.</a:t>
            </a:r>
          </a:p>
          <a:p>
            <a:pPr marL="179388" marR="0" lvl="0" indent="-179388" algn="l" defTabSz="914400" rtl="0" eaLnBrk="1" fontAlgn="auto" latinLnBrk="0" hangingPunct="1">
              <a:lnSpc>
                <a:spcPts val="1880"/>
              </a:lnSpc>
              <a:spcBef>
                <a:spcPts val="1000"/>
              </a:spcBef>
              <a:spcAft>
                <a:spcPts val="600"/>
              </a:spcAft>
              <a:buClrTx/>
              <a:buSzTx/>
              <a:buFont typeface="Arial" panose="020B0604020202020204" pitchFamily="34" charset="0"/>
              <a:buChar char="•"/>
              <a:tabLst/>
              <a:defRPr/>
            </a:pPr>
            <a:r>
              <a:rPr kumimoji="0" lang="en-CA" b="1" u="none" strike="noStrike" kern="1200" cap="none" spc="0" normalizeH="0" baseline="0" noProof="0" dirty="0">
                <a:ln>
                  <a:noFill/>
                </a:ln>
                <a:solidFill>
                  <a:srgbClr val="4A4A4A"/>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A compliance culture can be a competitive advantage </a:t>
            </a: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 corporate foundation of integrity and accountability increases employee satisfaction and customer confidence.</a:t>
            </a:r>
          </a:p>
          <a:p>
            <a:pPr marL="179388" marR="0" lvl="0" indent="-179388" algn="l" defTabSz="914400" rtl="0" eaLnBrk="1" fontAlgn="auto" latinLnBrk="0" hangingPunct="1">
              <a:lnSpc>
                <a:spcPts val="1880"/>
              </a:lnSpc>
              <a:spcBef>
                <a:spcPts val="1000"/>
              </a:spcBef>
              <a:spcAft>
                <a:spcPts val="600"/>
              </a:spcAft>
              <a:buClrTx/>
              <a:buSzTx/>
              <a:buFont typeface="Arial" panose="020B0604020202020204" pitchFamily="34" charset="0"/>
              <a:buChar char="•"/>
              <a:tabLst/>
              <a:defRPr/>
            </a:pPr>
            <a:r>
              <a:rPr kumimoji="0" lang="en-CA" b="1" u="none" strike="noStrike" kern="1200" cap="none" spc="0" normalizeH="0" baseline="0" noProof="0" dirty="0">
                <a:ln>
                  <a:noFill/>
                </a:ln>
                <a:solidFill>
                  <a:srgbClr val="4A4A4A"/>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Not having a compliance culture can be costly </a:t>
            </a: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in 2015, Volkswagen faced fines up to $18 billion for allegedly cheating on its emission tests for </a:t>
            </a:r>
            <a:b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b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new vehicles.</a:t>
            </a:r>
          </a:p>
        </p:txBody>
      </p:sp>
      <p:sp>
        <p:nvSpPr>
          <p:cNvPr id="6" name="Text Placeholder 6">
            <a:extLst>
              <a:ext uri="{FF2B5EF4-FFF2-40B4-BE49-F238E27FC236}">
                <a16:creationId xmlns:a16="http://schemas.microsoft.com/office/drawing/2014/main" id="{56841BB8-63BC-5745-7FE0-BC594CF32A93}"/>
              </a:ext>
            </a:extLst>
          </p:cNvPr>
          <p:cNvSpPr txBox="1">
            <a:spLocks/>
          </p:cNvSpPr>
          <p:nvPr/>
        </p:nvSpPr>
        <p:spPr>
          <a:xfrm>
            <a:off x="4638675" y="5721373"/>
            <a:ext cx="3633682" cy="30777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100" dirty="0">
                <a:solidFill>
                  <a:srgbClr val="000000"/>
                </a:solidFill>
                <a:latin typeface="Roboto Condensed Light"/>
              </a:rPr>
              <a:t>Source: NAVEX Global, “2016 Ethics &amp; Compliance Policy Management Benchmark Report”</a:t>
            </a:r>
          </a:p>
        </p:txBody>
      </p:sp>
      <p:graphicFrame>
        <p:nvGraphicFramePr>
          <p:cNvPr id="8" name="Chart 7">
            <a:extLst>
              <a:ext uri="{FF2B5EF4-FFF2-40B4-BE49-F238E27FC236}">
                <a16:creationId xmlns:a16="http://schemas.microsoft.com/office/drawing/2014/main" id="{D94DD33D-9B57-733E-CEBD-F9178E7D114E}"/>
              </a:ext>
            </a:extLst>
          </p:cNvPr>
          <p:cNvGraphicFramePr/>
          <p:nvPr>
            <p:extLst>
              <p:ext uri="{D42A27DB-BD31-4B8C-83A1-F6EECF244321}">
                <p14:modId xmlns:p14="http://schemas.microsoft.com/office/powerpoint/2010/main" val="3669442480"/>
              </p:ext>
            </p:extLst>
          </p:nvPr>
        </p:nvGraphicFramePr>
        <p:xfrm>
          <a:off x="4525487" y="2963430"/>
          <a:ext cx="3876992" cy="258466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6">
            <a:extLst>
              <a:ext uri="{FF2B5EF4-FFF2-40B4-BE49-F238E27FC236}">
                <a16:creationId xmlns:a16="http://schemas.microsoft.com/office/drawing/2014/main" id="{AC68BA4A-29BC-45D6-33C9-B5BDAE9E770C}"/>
              </a:ext>
            </a:extLst>
          </p:cNvPr>
          <p:cNvSpPr txBox="1">
            <a:spLocks/>
          </p:cNvSpPr>
          <p:nvPr/>
        </p:nvSpPr>
        <p:spPr>
          <a:xfrm>
            <a:off x="4638675" y="2141515"/>
            <a:ext cx="4200525" cy="739302"/>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effectLst/>
                <a:uLnTx/>
                <a:uFillTx/>
                <a:latin typeface="Montserrat Medium" pitchFamily="2" charset="77"/>
                <a:ea typeface="+mn-ea"/>
                <a:cs typeface="Arial" panose="020B0604020202020204" pitchFamily="34" charset="0"/>
              </a:rPr>
              <a:t>40% of organizations rated training employees on policies as one of their top three policy management challenges</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400" b="1" i="0" u="none" strike="noStrike" kern="1200" cap="none" spc="0" normalizeH="0" baseline="0" noProof="0" dirty="0">
              <a:ln>
                <a:noFill/>
              </a:ln>
              <a:effectLst/>
              <a:uLnTx/>
              <a:uFillTx/>
              <a:latin typeface="Montserrat Medium" pitchFamily="2" charset="77"/>
              <a:ea typeface="+mn-ea"/>
              <a:cs typeface="Arial" panose="020B0604020202020204" pitchFamily="34" charset="0"/>
            </a:endParaRPr>
          </a:p>
        </p:txBody>
      </p:sp>
      <p:sp>
        <p:nvSpPr>
          <p:cNvPr id="12" name="Text Placeholder 6">
            <a:extLst>
              <a:ext uri="{FF2B5EF4-FFF2-40B4-BE49-F238E27FC236}">
                <a16:creationId xmlns:a16="http://schemas.microsoft.com/office/drawing/2014/main" id="{DD955E76-CA98-16BE-F563-458456EBFF83}"/>
              </a:ext>
            </a:extLst>
          </p:cNvPr>
          <p:cNvSpPr txBox="1">
            <a:spLocks/>
          </p:cNvSpPr>
          <p:nvPr/>
        </p:nvSpPr>
        <p:spPr>
          <a:xfrm>
            <a:off x="377058" y="5720490"/>
            <a:ext cx="3633683" cy="30777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100" dirty="0">
                <a:solidFill>
                  <a:srgbClr val="000000"/>
                </a:solidFill>
                <a:latin typeface="Roboto Condensed Light"/>
              </a:rPr>
              <a:t>Source: Thomson Reuters, “A Culture of Compliance: How Compliance Can Affect Corporate Culture For the Better”</a:t>
            </a:r>
          </a:p>
        </p:txBody>
      </p:sp>
      <p:pic>
        <p:nvPicPr>
          <p:cNvPr id="13" name="Picture 12">
            <a:extLst>
              <a:ext uri="{FF2B5EF4-FFF2-40B4-BE49-F238E27FC236}">
                <a16:creationId xmlns:a16="http://schemas.microsoft.com/office/drawing/2014/main" id="{CC025F66-E34F-19CF-019F-6063CDA6EB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36109" y="814108"/>
            <a:ext cx="804429" cy="804429"/>
          </a:xfrm>
          <a:prstGeom prst="rect">
            <a:avLst/>
          </a:prstGeom>
        </p:spPr>
      </p:pic>
    </p:spTree>
    <p:extLst>
      <p:ext uri="{BB962C8B-B14F-4D97-AF65-F5344CB8AC3E}">
        <p14:creationId xmlns:p14="http://schemas.microsoft.com/office/powerpoint/2010/main" val="1612181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1752C3-971B-95B3-E72B-AB723A01CB63}"/>
              </a:ext>
            </a:extLst>
          </p:cNvPr>
          <p:cNvSpPr txBox="1">
            <a:spLocks/>
          </p:cNvSpPr>
          <p:nvPr/>
        </p:nvSpPr>
        <p:spPr>
          <a:xfrm>
            <a:off x="360059" y="649770"/>
            <a:ext cx="11333104" cy="5499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9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Southwest </a:t>
            </a:r>
            <a:r>
              <a:rPr lang="en-US" altLang="en-US" sz="2900"/>
              <a:t>C</a:t>
            </a:r>
            <a:r>
              <a:rPr kumimoji="0" lang="en-US" altLang="en-US" sz="29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are </a:t>
            </a:r>
            <a:r>
              <a:rPr kumimoji="0" lang="en-US" altLang="en-US" sz="29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rPr>
              <a:t>Center – </a:t>
            </a:r>
            <a:r>
              <a:rPr kumimoji="0" lang="en-US" altLang="en-US" sz="29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A policy </a:t>
            </a:r>
            <a:r>
              <a:rPr lang="en-US" altLang="en-US" sz="2900"/>
              <a:t>w</a:t>
            </a:r>
            <a:r>
              <a:rPr kumimoji="0" lang="en-US" altLang="en-US" sz="29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orkshop </a:t>
            </a:r>
            <a:r>
              <a:rPr lang="en-US" altLang="en-US" sz="2900"/>
              <a:t>s</a:t>
            </a:r>
            <a:r>
              <a:rPr kumimoji="0" lang="en-US" altLang="en-US" sz="29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uccess </a:t>
            </a:r>
            <a:r>
              <a:rPr lang="en-US" altLang="en-US" sz="2900" dirty="0"/>
              <a:t>s</a:t>
            </a:r>
            <a:r>
              <a:rPr kumimoji="0" lang="en-US" altLang="en-US" sz="29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tory</a:t>
            </a:r>
            <a:endParaRPr kumimoji="0" lang="en-US" altLang="en-US" sz="29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7" name="Text Placeholder 4">
            <a:extLst>
              <a:ext uri="{FF2B5EF4-FFF2-40B4-BE49-F238E27FC236}">
                <a16:creationId xmlns:a16="http://schemas.microsoft.com/office/drawing/2014/main" id="{37315A74-6470-6D52-2A1E-DE52F308FE90}"/>
              </a:ext>
            </a:extLst>
          </p:cNvPr>
          <p:cNvSpPr txBox="1">
            <a:spLocks/>
          </p:cNvSpPr>
          <p:nvPr/>
        </p:nvSpPr>
        <p:spPr>
          <a:xfrm>
            <a:off x="853274" y="1304893"/>
            <a:ext cx="1366465" cy="430560"/>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1600" b="0" i="0" kern="1200">
                <a:solidFill>
                  <a:srgbClr val="2576B7"/>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2576B7"/>
                </a:solidFill>
                <a:effectLst/>
                <a:uLnTx/>
                <a:uFillTx/>
                <a:latin typeface="Exo" panose="02000503000000000000" pitchFamily="2" charset="77"/>
                <a:ea typeface="+mn-ea"/>
                <a:cs typeface="Arial" charset="0"/>
              </a:rPr>
              <a:t>Case Study</a:t>
            </a:r>
          </a:p>
        </p:txBody>
      </p:sp>
      <p:sp>
        <p:nvSpPr>
          <p:cNvPr id="8" name="TextBox 7">
            <a:extLst>
              <a:ext uri="{FF2B5EF4-FFF2-40B4-BE49-F238E27FC236}">
                <a16:creationId xmlns:a16="http://schemas.microsoft.com/office/drawing/2014/main" id="{79CBF359-3B59-BCC9-523D-EA19972377D4}"/>
              </a:ext>
            </a:extLst>
          </p:cNvPr>
          <p:cNvSpPr txBox="1"/>
          <p:nvPr/>
        </p:nvSpPr>
        <p:spPr>
          <a:xfrm>
            <a:off x="2165626" y="1304894"/>
            <a:ext cx="894250" cy="558410"/>
          </a:xfrm>
          <a:prstGeom prst="rect">
            <a:avLst/>
          </a:prstGeom>
        </p:spPr>
        <p:txBody>
          <a:bodyPr wrap="square" lIns="0" tIns="0" rIns="0" bIns="0" numCol="1" spcCol="360000" rtlCol="0">
            <a:noAutofit/>
          </a:bodyPr>
          <a:lstStyle/>
          <a:p>
            <a:pPr marL="0" marR="0" lvl="0" indent="0" algn="l" defTabSz="554492" rtl="0" eaLnBrk="1" fontAlgn="auto" latinLnBrk="0" hangingPunct="1">
              <a:lnSpc>
                <a:spcPct val="11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76B7"/>
                </a:solidFill>
                <a:effectLst/>
                <a:uLnTx/>
                <a:uFillTx/>
                <a:latin typeface="Roboto Condensed Light" panose="02000000000000000000" pitchFamily="2" charset="0"/>
                <a:ea typeface="Roboto Condensed Light" panose="02000000000000000000" pitchFamily="2" charset="0"/>
                <a:cs typeface="+mn-cs"/>
              </a:rPr>
              <a:t>Industry:</a:t>
            </a:r>
            <a:endParaRPr kumimoji="0" lang="en-US" sz="1400" b="0" i="0" u="none" strike="noStrike" kern="1200" cap="none" spc="0" normalizeH="0" baseline="0" noProof="0" dirty="0">
              <a:ln>
                <a:noFill/>
              </a:ln>
              <a:solidFill>
                <a:srgbClr val="2476B7"/>
              </a:solidFill>
              <a:effectLst/>
              <a:uLnTx/>
              <a:uFillTx/>
              <a:latin typeface="Roboto Condensed Light" panose="02000000000000000000" pitchFamily="2" charset="0"/>
              <a:ea typeface="Roboto Condensed Light" panose="02000000000000000000" pitchFamily="2" charset="0"/>
              <a:cs typeface="+mn-cs"/>
            </a:endParaRPr>
          </a:p>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76B7"/>
                </a:solidFill>
                <a:effectLst/>
                <a:uLnTx/>
                <a:uFillTx/>
                <a:latin typeface="Roboto Condensed Light" panose="02000000000000000000" pitchFamily="2" charset="0"/>
                <a:ea typeface="Roboto Condensed Light" panose="02000000000000000000" pitchFamily="2" charset="0"/>
                <a:cs typeface="+mn-cs"/>
              </a:rPr>
              <a:t>Source:</a:t>
            </a:r>
            <a:endParaRPr kumimoji="0" lang="en-US" sz="1400" b="0" i="0" u="none" strike="noStrike" kern="1200" cap="none" spc="0" normalizeH="0" baseline="0" noProof="0" dirty="0">
              <a:ln>
                <a:noFill/>
              </a:ln>
              <a:solidFill>
                <a:srgbClr val="2476B7"/>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8B9AF541-C0C9-2B1D-B00E-0054360407CE}"/>
              </a:ext>
            </a:extLst>
          </p:cNvPr>
          <p:cNvSpPr txBox="1"/>
          <p:nvPr/>
        </p:nvSpPr>
        <p:spPr>
          <a:xfrm>
            <a:off x="3152638" y="1318151"/>
            <a:ext cx="3391431" cy="530677"/>
          </a:xfrm>
          <a:prstGeom prst="rect">
            <a:avLst/>
          </a:prstGeom>
        </p:spPr>
        <p:txBody>
          <a:bodyPr wrap="square" lIns="0" tIns="0" rIns="0" bIns="0" numCol="1" spcCol="360000" rtlCol="0">
            <a:noAutofit/>
          </a:bodyPr>
          <a:lstStyle/>
          <a:p>
            <a:pPr marL="0" marR="0" lvl="0" indent="0" algn="l" defTabSz="554492"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Healthcare</a:t>
            </a:r>
          </a:p>
          <a:p>
            <a:pPr marL="0" marR="0" lvl="0" indent="0" algn="l" defTabSz="554492"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rPr>
              <a:t>Interview Candidate</a:t>
            </a:r>
          </a:p>
        </p:txBody>
      </p:sp>
      <p:pic>
        <p:nvPicPr>
          <p:cNvPr id="10" name="Picture 9">
            <a:extLst>
              <a:ext uri="{FF2B5EF4-FFF2-40B4-BE49-F238E27FC236}">
                <a16:creationId xmlns:a16="http://schemas.microsoft.com/office/drawing/2014/main" id="{394AC1A0-8922-C0ED-C9A9-1699EDA3B0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2983" y="1228943"/>
            <a:ext cx="635000" cy="635000"/>
          </a:xfrm>
          <a:prstGeom prst="rect">
            <a:avLst/>
          </a:prstGeom>
        </p:spPr>
      </p:pic>
      <p:sp>
        <p:nvSpPr>
          <p:cNvPr id="11" name="TextBox 10">
            <a:extLst>
              <a:ext uri="{FF2B5EF4-FFF2-40B4-BE49-F238E27FC236}">
                <a16:creationId xmlns:a16="http://schemas.microsoft.com/office/drawing/2014/main" id="{951B9F01-1357-9D28-056B-A28A1D2488C5}"/>
              </a:ext>
            </a:extLst>
          </p:cNvPr>
          <p:cNvSpPr txBox="1"/>
          <p:nvPr/>
        </p:nvSpPr>
        <p:spPr>
          <a:xfrm>
            <a:off x="362144" y="2505536"/>
            <a:ext cx="2925569" cy="2060381"/>
          </a:xfrm>
          <a:prstGeom prst="rect">
            <a:avLst/>
          </a:prstGeom>
        </p:spPr>
        <p:txBody>
          <a:bodyPr wrap="square" lIns="0" tIns="0" rIns="0" bIns="0" numCol="1" spcCol="360000" rtlCol="0" anchor="t">
            <a:noAutofit/>
          </a:bodyPr>
          <a:lstStyle/>
          <a:p>
            <a:pPr>
              <a:lnSpc>
                <a:spcPct val="150000"/>
              </a:lnSpc>
              <a:spcBef>
                <a:spcPts val="800"/>
              </a:spcBef>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Southwest Care Center is a health organization that has been serving Albuquerque and Santa Fe, New Mexico with clinic and pharmacy services in HIV, Hepatitis C, family medicine, and primary care services for over 20 years.</a:t>
            </a:r>
          </a:p>
        </p:txBody>
      </p:sp>
      <p:sp>
        <p:nvSpPr>
          <p:cNvPr id="12" name="TextBox 11">
            <a:extLst>
              <a:ext uri="{FF2B5EF4-FFF2-40B4-BE49-F238E27FC236}">
                <a16:creationId xmlns:a16="http://schemas.microsoft.com/office/drawing/2014/main" id="{26D43C8E-D49F-F563-9066-EB47D4D30D14}"/>
              </a:ext>
            </a:extLst>
          </p:cNvPr>
          <p:cNvSpPr txBox="1"/>
          <p:nvPr/>
        </p:nvSpPr>
        <p:spPr>
          <a:xfrm>
            <a:off x="362144" y="2109480"/>
            <a:ext cx="2491123" cy="338328"/>
          </a:xfrm>
          <a:prstGeom prst="rect">
            <a:avLst/>
          </a:prstGeom>
        </p:spPr>
        <p:txBody>
          <a:bodyPr wrap="square" lIns="0" tIns="0" rIns="0" bIns="0" numCol="1" spcCol="360000" rtlCol="0" anchor="t">
            <a:noAutofit/>
          </a:bodyPr>
          <a:lstStyle/>
          <a:p>
            <a:pPr>
              <a:lnSpc>
                <a:spcPct val="150000"/>
              </a:lnSpc>
              <a:spcBef>
                <a:spcPts val="800"/>
              </a:spcBef>
              <a:defRPr/>
            </a:pPr>
            <a:r>
              <a:rPr lang="en-US" sz="1400" b="1" dirty="0">
                <a:solidFill>
                  <a:srgbClr val="2576B7"/>
                </a:solidFill>
                <a:latin typeface="Exo SemiBold" pitchFamily="2" charset="0"/>
                <a:ea typeface="Roboto Condensed Light" panose="02000000000000000000" pitchFamily="2" charset="0"/>
                <a:cs typeface="Roboto Condensed Light" panose="02000000000000000000" pitchFamily="2" charset="0"/>
              </a:rPr>
              <a:t>Southwest Care Center</a:t>
            </a:r>
          </a:p>
        </p:txBody>
      </p:sp>
      <p:sp>
        <p:nvSpPr>
          <p:cNvPr id="13" name="TextBox 12">
            <a:extLst>
              <a:ext uri="{FF2B5EF4-FFF2-40B4-BE49-F238E27FC236}">
                <a16:creationId xmlns:a16="http://schemas.microsoft.com/office/drawing/2014/main" id="{2B1BE9FD-7320-7C2B-E9C2-BA5E6A0608D6}"/>
              </a:ext>
            </a:extLst>
          </p:cNvPr>
          <p:cNvSpPr txBox="1"/>
          <p:nvPr/>
        </p:nvSpPr>
        <p:spPr>
          <a:xfrm>
            <a:off x="3842376" y="2505536"/>
            <a:ext cx="3754244" cy="2060381"/>
          </a:xfrm>
          <a:prstGeom prst="rect">
            <a:avLst/>
          </a:prstGeom>
        </p:spPr>
        <p:txBody>
          <a:bodyPr wrap="square" lIns="0" tIns="0" rIns="0" bIns="0" numCol="1" spcCol="360000" rtlCol="0" anchor="t">
            <a:noAutofit/>
          </a:bodyPr>
          <a:lstStyle/>
          <a:p>
            <a:pPr>
              <a:lnSpc>
                <a:spcPct val="150000"/>
              </a:lnSpc>
              <a:spcBef>
                <a:spcPts val="800"/>
              </a:spcBef>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Having experienced rapid organizational growth beginning in 2013, Southwest Care needed to shift from a policy network based in unwritten rules, precedent, and best practices, to one with written policies. Southwest Care needed not only to mitigate organizational and regulatory risks, but also to provide employees with structure and guidance without significantly impeding their ability to provide high-quality patient services.</a:t>
            </a:r>
          </a:p>
        </p:txBody>
      </p:sp>
      <p:sp>
        <p:nvSpPr>
          <p:cNvPr id="14" name="TextBox 13">
            <a:extLst>
              <a:ext uri="{FF2B5EF4-FFF2-40B4-BE49-F238E27FC236}">
                <a16:creationId xmlns:a16="http://schemas.microsoft.com/office/drawing/2014/main" id="{739B69B5-3D0E-34CE-5200-36B6A026E504}"/>
              </a:ext>
            </a:extLst>
          </p:cNvPr>
          <p:cNvSpPr txBox="1"/>
          <p:nvPr/>
        </p:nvSpPr>
        <p:spPr>
          <a:xfrm>
            <a:off x="3842376" y="2109480"/>
            <a:ext cx="2491123" cy="338328"/>
          </a:xfrm>
          <a:prstGeom prst="rect">
            <a:avLst/>
          </a:prstGeom>
        </p:spPr>
        <p:txBody>
          <a:bodyPr wrap="square" lIns="0" tIns="0" rIns="0" bIns="0" numCol="1" spcCol="360000" rtlCol="0" anchor="t">
            <a:noAutofit/>
          </a:bodyPr>
          <a:lstStyle/>
          <a:p>
            <a:pPr>
              <a:lnSpc>
                <a:spcPct val="150000"/>
              </a:lnSpc>
              <a:spcBef>
                <a:spcPts val="800"/>
              </a:spcBef>
              <a:defRPr/>
            </a:pPr>
            <a:r>
              <a:rPr lang="en-US" sz="1400" b="1" dirty="0">
                <a:solidFill>
                  <a:srgbClr val="2576B7"/>
                </a:solidFill>
                <a:latin typeface="Exo SemiBold" pitchFamily="2" charset="0"/>
                <a:ea typeface="Roboto Condensed Light" panose="02000000000000000000" pitchFamily="2" charset="0"/>
                <a:cs typeface="Roboto Condensed Light" panose="02000000000000000000" pitchFamily="2" charset="0"/>
              </a:rPr>
              <a:t>Policy Management Initiative</a:t>
            </a:r>
          </a:p>
        </p:txBody>
      </p:sp>
      <p:sp>
        <p:nvSpPr>
          <p:cNvPr id="15" name="TextBox 14">
            <a:extLst>
              <a:ext uri="{FF2B5EF4-FFF2-40B4-BE49-F238E27FC236}">
                <a16:creationId xmlns:a16="http://schemas.microsoft.com/office/drawing/2014/main" id="{4D072144-3952-5511-3924-DC6BF758325D}"/>
              </a:ext>
            </a:extLst>
          </p:cNvPr>
          <p:cNvSpPr txBox="1"/>
          <p:nvPr/>
        </p:nvSpPr>
        <p:spPr>
          <a:xfrm>
            <a:off x="8148638" y="2505536"/>
            <a:ext cx="3754244" cy="2060381"/>
          </a:xfrm>
          <a:prstGeom prst="rect">
            <a:avLst/>
          </a:prstGeom>
        </p:spPr>
        <p:txBody>
          <a:bodyPr wrap="square" lIns="0" tIns="0" rIns="0" bIns="0" numCol="1" spcCol="360000" rtlCol="0" anchor="t">
            <a:noAutofit/>
          </a:bodyPr>
          <a:lstStyle/>
          <a:p>
            <a:pPr>
              <a:lnSpc>
                <a:spcPct val="150000"/>
              </a:lnSpc>
              <a:spcBef>
                <a:spcPts val="800"/>
              </a:spcBef>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During the Info-Tech policy workshop, the team drafted four policies and later wrote an additional two. The new written policies significantly improved employee understanding of rules and created an avenue for discussion and feedback on organizational values. Southwest Care has not needed to write new policies since – processes and guidelines were adapted in response to growth.</a:t>
            </a:r>
          </a:p>
        </p:txBody>
      </p:sp>
      <p:sp>
        <p:nvSpPr>
          <p:cNvPr id="16" name="TextBox 15">
            <a:extLst>
              <a:ext uri="{FF2B5EF4-FFF2-40B4-BE49-F238E27FC236}">
                <a16:creationId xmlns:a16="http://schemas.microsoft.com/office/drawing/2014/main" id="{413DCB56-5404-EAE4-E1DE-5276806C8F6F}"/>
              </a:ext>
            </a:extLst>
          </p:cNvPr>
          <p:cNvSpPr txBox="1"/>
          <p:nvPr/>
        </p:nvSpPr>
        <p:spPr>
          <a:xfrm>
            <a:off x="8148638" y="2109480"/>
            <a:ext cx="2491123" cy="338328"/>
          </a:xfrm>
          <a:prstGeom prst="rect">
            <a:avLst/>
          </a:prstGeom>
        </p:spPr>
        <p:txBody>
          <a:bodyPr wrap="square" lIns="0" tIns="0" rIns="0" bIns="0" numCol="1" spcCol="360000" rtlCol="0" anchor="t">
            <a:noAutofit/>
          </a:bodyPr>
          <a:lstStyle/>
          <a:p>
            <a:pPr>
              <a:lnSpc>
                <a:spcPct val="150000"/>
              </a:lnSpc>
              <a:spcBef>
                <a:spcPts val="800"/>
              </a:spcBef>
              <a:defRPr/>
            </a:pPr>
            <a:r>
              <a:rPr lang="en-US" sz="1400" b="1" dirty="0">
                <a:solidFill>
                  <a:srgbClr val="2576B7"/>
                </a:solidFill>
                <a:latin typeface="Exo SemiBold" pitchFamily="2" charset="0"/>
                <a:ea typeface="Roboto Condensed Light" panose="02000000000000000000" pitchFamily="2" charset="0"/>
                <a:cs typeface="Roboto Condensed Light" panose="02000000000000000000" pitchFamily="2" charset="0"/>
              </a:rPr>
              <a:t>Results</a:t>
            </a:r>
          </a:p>
        </p:txBody>
      </p:sp>
      <p:sp>
        <p:nvSpPr>
          <p:cNvPr id="17" name="Oval 16">
            <a:extLst>
              <a:ext uri="{FF2B5EF4-FFF2-40B4-BE49-F238E27FC236}">
                <a16:creationId xmlns:a16="http://schemas.microsoft.com/office/drawing/2014/main" id="{DF69A5A5-4E3C-FA1A-A210-0662296406CF}"/>
              </a:ext>
            </a:extLst>
          </p:cNvPr>
          <p:cNvSpPr/>
          <p:nvPr/>
        </p:nvSpPr>
        <p:spPr>
          <a:xfrm>
            <a:off x="378149" y="5730157"/>
            <a:ext cx="529260" cy="529260"/>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Roboto Condensed Light"/>
              <a:ea typeface="+mn-ea"/>
              <a:cs typeface="+mn-cs"/>
            </a:endParaRPr>
          </a:p>
        </p:txBody>
      </p:sp>
      <p:sp>
        <p:nvSpPr>
          <p:cNvPr id="18" name="TextBox 17">
            <a:extLst>
              <a:ext uri="{FF2B5EF4-FFF2-40B4-BE49-F238E27FC236}">
                <a16:creationId xmlns:a16="http://schemas.microsoft.com/office/drawing/2014/main" id="{DA7F20AF-C01D-953A-DF45-0B0FCC8C4585}"/>
              </a:ext>
            </a:extLst>
          </p:cNvPr>
          <p:cNvSpPr txBox="1"/>
          <p:nvPr/>
        </p:nvSpPr>
        <p:spPr>
          <a:xfrm>
            <a:off x="198538" y="5814015"/>
            <a:ext cx="884807" cy="338328"/>
          </a:xfrm>
          <a:prstGeom prst="rect">
            <a:avLst/>
          </a:prstGeom>
        </p:spPr>
        <p:txBody>
          <a:bodyPr wrap="square" lIns="0" tIns="0" rIns="0" bIns="0" numCol="1" spcCol="360000" rtlCol="0" anchor="ctr">
            <a:noAutofit/>
          </a:bodyPr>
          <a:lstStyle/>
          <a:p>
            <a:pPr algn="ctr">
              <a:spcBef>
                <a:spcPts val="800"/>
              </a:spcBef>
              <a:defRPr/>
            </a:pPr>
            <a:r>
              <a:rPr lang="en-US" sz="2400" b="1" dirty="0">
                <a:solidFill>
                  <a:srgbClr val="F17A26"/>
                </a:solidFill>
                <a:latin typeface="Exo SemiBold" pitchFamily="2" charset="0"/>
                <a:ea typeface="Roboto Condensed Light" panose="02000000000000000000" pitchFamily="2" charset="0"/>
                <a:cs typeface="Roboto Condensed Light" panose="02000000000000000000" pitchFamily="2" charset="0"/>
              </a:rPr>
              <a:t>1</a:t>
            </a:r>
          </a:p>
        </p:txBody>
      </p:sp>
      <p:sp>
        <p:nvSpPr>
          <p:cNvPr id="21" name="TextBox 20">
            <a:extLst>
              <a:ext uri="{FF2B5EF4-FFF2-40B4-BE49-F238E27FC236}">
                <a16:creationId xmlns:a16="http://schemas.microsoft.com/office/drawing/2014/main" id="{87E5CA2A-FB46-06AA-682F-DA823922EEF7}"/>
              </a:ext>
            </a:extLst>
          </p:cNvPr>
          <p:cNvSpPr txBox="1"/>
          <p:nvPr/>
        </p:nvSpPr>
        <p:spPr>
          <a:xfrm>
            <a:off x="1064419" y="5816244"/>
            <a:ext cx="882549" cy="338328"/>
          </a:xfrm>
          <a:prstGeom prst="rect">
            <a:avLst/>
          </a:prstGeom>
        </p:spPr>
        <p:txBody>
          <a:bodyPr wrap="square" lIns="0" tIns="0" rIns="0" bIns="0" numCol="1" spcCol="360000" rtlCol="0" anchor="t">
            <a:noAutofit/>
          </a:bodyPr>
          <a:lstStyle/>
          <a:p>
            <a:pPr>
              <a:lnSpc>
                <a:spcPct val="150000"/>
              </a:lnSpc>
              <a:spcBef>
                <a:spcPts val="800"/>
              </a:spcBef>
              <a:defRPr/>
            </a:pPr>
            <a:r>
              <a:rPr lang="en-US" sz="1400" b="1" dirty="0">
                <a:solidFill>
                  <a:schemeClr val="bg1"/>
                </a:solidFill>
                <a:latin typeface="Exo SemiBold" pitchFamily="2" charset="0"/>
                <a:ea typeface="Roboto Condensed Light" panose="02000000000000000000" pitchFamily="2" charset="0"/>
                <a:cs typeface="Roboto Condensed Light" panose="02000000000000000000" pitchFamily="2" charset="0"/>
              </a:rPr>
              <a:t>Assess</a:t>
            </a:r>
          </a:p>
        </p:txBody>
      </p:sp>
      <p:sp>
        <p:nvSpPr>
          <p:cNvPr id="25" name="Oval 24">
            <a:extLst>
              <a:ext uri="{FF2B5EF4-FFF2-40B4-BE49-F238E27FC236}">
                <a16:creationId xmlns:a16="http://schemas.microsoft.com/office/drawing/2014/main" id="{D01E2634-08EA-3B21-A383-25FA8D5CF0E6}"/>
              </a:ext>
            </a:extLst>
          </p:cNvPr>
          <p:cNvSpPr/>
          <p:nvPr/>
        </p:nvSpPr>
        <p:spPr>
          <a:xfrm>
            <a:off x="3153950" y="5730157"/>
            <a:ext cx="529260" cy="529260"/>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Roboto Condensed Light"/>
              <a:ea typeface="+mn-ea"/>
              <a:cs typeface="+mn-cs"/>
            </a:endParaRPr>
          </a:p>
        </p:txBody>
      </p:sp>
      <p:sp>
        <p:nvSpPr>
          <p:cNvPr id="26" name="TextBox 25">
            <a:extLst>
              <a:ext uri="{FF2B5EF4-FFF2-40B4-BE49-F238E27FC236}">
                <a16:creationId xmlns:a16="http://schemas.microsoft.com/office/drawing/2014/main" id="{B7B1CEF3-05CF-E931-D17A-82F956703409}"/>
              </a:ext>
            </a:extLst>
          </p:cNvPr>
          <p:cNvSpPr txBox="1"/>
          <p:nvPr/>
        </p:nvSpPr>
        <p:spPr>
          <a:xfrm>
            <a:off x="2974339" y="5814015"/>
            <a:ext cx="884807" cy="338328"/>
          </a:xfrm>
          <a:prstGeom prst="rect">
            <a:avLst/>
          </a:prstGeom>
        </p:spPr>
        <p:txBody>
          <a:bodyPr wrap="square" lIns="0" tIns="0" rIns="0" bIns="0" numCol="1" spcCol="360000" rtlCol="0" anchor="ctr">
            <a:noAutofit/>
          </a:bodyPr>
          <a:lstStyle/>
          <a:p>
            <a:pPr algn="ctr">
              <a:spcBef>
                <a:spcPts val="800"/>
              </a:spcBef>
              <a:defRPr/>
            </a:pPr>
            <a:r>
              <a:rPr lang="en-US" sz="2400" b="1" dirty="0">
                <a:solidFill>
                  <a:srgbClr val="F17A26"/>
                </a:solidFill>
                <a:latin typeface="Exo SemiBold" pitchFamily="2" charset="0"/>
                <a:ea typeface="Roboto Condensed Light" panose="02000000000000000000" pitchFamily="2" charset="0"/>
                <a:cs typeface="Roboto Condensed Light" panose="02000000000000000000" pitchFamily="2" charset="0"/>
              </a:rPr>
              <a:t>2</a:t>
            </a:r>
          </a:p>
        </p:txBody>
      </p:sp>
      <p:sp>
        <p:nvSpPr>
          <p:cNvPr id="36" name="TextBox 35">
            <a:extLst>
              <a:ext uri="{FF2B5EF4-FFF2-40B4-BE49-F238E27FC236}">
                <a16:creationId xmlns:a16="http://schemas.microsoft.com/office/drawing/2014/main" id="{683F1272-F405-6E3F-7388-F404B5C03899}"/>
              </a:ext>
            </a:extLst>
          </p:cNvPr>
          <p:cNvSpPr txBox="1"/>
          <p:nvPr/>
        </p:nvSpPr>
        <p:spPr>
          <a:xfrm>
            <a:off x="3840220" y="5816244"/>
            <a:ext cx="2038133" cy="338328"/>
          </a:xfrm>
          <a:prstGeom prst="rect">
            <a:avLst/>
          </a:prstGeom>
        </p:spPr>
        <p:txBody>
          <a:bodyPr wrap="square" lIns="0" tIns="0" rIns="0" bIns="0" numCol="1" spcCol="360000" rtlCol="0" anchor="t">
            <a:noAutofit/>
          </a:bodyPr>
          <a:lstStyle/>
          <a:p>
            <a:pPr>
              <a:lnSpc>
                <a:spcPct val="150000"/>
              </a:lnSpc>
              <a:spcBef>
                <a:spcPts val="800"/>
              </a:spcBef>
              <a:defRPr/>
            </a:pPr>
            <a:r>
              <a:rPr lang="en-US" sz="1400" b="1" dirty="0">
                <a:solidFill>
                  <a:schemeClr val="bg1"/>
                </a:solidFill>
                <a:latin typeface="Exo SemiBold" pitchFamily="2" charset="0"/>
                <a:ea typeface="Roboto Condensed Light" panose="02000000000000000000" pitchFamily="2" charset="0"/>
                <a:cs typeface="Roboto Condensed Light" panose="02000000000000000000" pitchFamily="2" charset="0"/>
              </a:rPr>
              <a:t>Draft and Implement</a:t>
            </a:r>
          </a:p>
          <a:p>
            <a:pPr>
              <a:lnSpc>
                <a:spcPct val="150000"/>
              </a:lnSpc>
              <a:spcBef>
                <a:spcPts val="800"/>
              </a:spcBef>
              <a:defRPr/>
            </a:pPr>
            <a:endParaRPr lang="en-US" sz="1400" b="1" dirty="0">
              <a:solidFill>
                <a:schemeClr val="bg1"/>
              </a:solidFill>
              <a:latin typeface="Exo SemiBold" pitchFamily="2" charset="0"/>
              <a:ea typeface="Roboto Condensed Light" panose="02000000000000000000" pitchFamily="2" charset="0"/>
              <a:cs typeface="Roboto Condensed Light" panose="02000000000000000000" pitchFamily="2" charset="0"/>
            </a:endParaRPr>
          </a:p>
        </p:txBody>
      </p:sp>
      <p:sp>
        <p:nvSpPr>
          <p:cNvPr id="37" name="Oval 36">
            <a:extLst>
              <a:ext uri="{FF2B5EF4-FFF2-40B4-BE49-F238E27FC236}">
                <a16:creationId xmlns:a16="http://schemas.microsoft.com/office/drawing/2014/main" id="{880FBB93-9D78-B279-7CB2-3DDAD6785D37}"/>
              </a:ext>
            </a:extLst>
          </p:cNvPr>
          <p:cNvSpPr/>
          <p:nvPr/>
        </p:nvSpPr>
        <p:spPr>
          <a:xfrm>
            <a:off x="6711929" y="5730157"/>
            <a:ext cx="529260" cy="529260"/>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Roboto Condensed Light"/>
              <a:ea typeface="+mn-ea"/>
              <a:cs typeface="+mn-cs"/>
            </a:endParaRPr>
          </a:p>
        </p:txBody>
      </p:sp>
      <p:sp>
        <p:nvSpPr>
          <p:cNvPr id="38" name="TextBox 37">
            <a:extLst>
              <a:ext uri="{FF2B5EF4-FFF2-40B4-BE49-F238E27FC236}">
                <a16:creationId xmlns:a16="http://schemas.microsoft.com/office/drawing/2014/main" id="{E6C75DBE-1021-099E-DB28-61D37FD7ECC9}"/>
              </a:ext>
            </a:extLst>
          </p:cNvPr>
          <p:cNvSpPr txBox="1"/>
          <p:nvPr/>
        </p:nvSpPr>
        <p:spPr>
          <a:xfrm>
            <a:off x="6532318" y="5814015"/>
            <a:ext cx="884807" cy="338328"/>
          </a:xfrm>
          <a:prstGeom prst="rect">
            <a:avLst/>
          </a:prstGeom>
        </p:spPr>
        <p:txBody>
          <a:bodyPr wrap="square" lIns="0" tIns="0" rIns="0" bIns="0" numCol="1" spcCol="360000" rtlCol="0" anchor="ctr">
            <a:noAutofit/>
          </a:bodyPr>
          <a:lstStyle/>
          <a:p>
            <a:pPr algn="ctr">
              <a:spcBef>
                <a:spcPts val="800"/>
              </a:spcBef>
              <a:defRPr/>
            </a:pPr>
            <a:r>
              <a:rPr lang="en-US" sz="2400" b="1" dirty="0">
                <a:solidFill>
                  <a:srgbClr val="F17A26"/>
                </a:solidFill>
                <a:latin typeface="Exo SemiBold" pitchFamily="2" charset="0"/>
                <a:ea typeface="Roboto Condensed Light" panose="02000000000000000000" pitchFamily="2" charset="0"/>
                <a:cs typeface="Roboto Condensed Light" panose="02000000000000000000" pitchFamily="2" charset="0"/>
              </a:rPr>
              <a:t>3</a:t>
            </a:r>
          </a:p>
        </p:txBody>
      </p:sp>
      <p:sp>
        <p:nvSpPr>
          <p:cNvPr id="39" name="TextBox 38">
            <a:extLst>
              <a:ext uri="{FF2B5EF4-FFF2-40B4-BE49-F238E27FC236}">
                <a16:creationId xmlns:a16="http://schemas.microsoft.com/office/drawing/2014/main" id="{F5A5B4FC-C4FB-9948-8200-0AEE6C7BF37F}"/>
              </a:ext>
            </a:extLst>
          </p:cNvPr>
          <p:cNvSpPr txBox="1"/>
          <p:nvPr/>
        </p:nvSpPr>
        <p:spPr>
          <a:xfrm>
            <a:off x="7398199" y="5816244"/>
            <a:ext cx="2216302" cy="338328"/>
          </a:xfrm>
          <a:prstGeom prst="rect">
            <a:avLst/>
          </a:prstGeom>
        </p:spPr>
        <p:txBody>
          <a:bodyPr wrap="square" lIns="0" tIns="0" rIns="0" bIns="0" numCol="1" spcCol="360000" rtlCol="0" anchor="t">
            <a:noAutofit/>
          </a:bodyPr>
          <a:lstStyle/>
          <a:p>
            <a:pPr>
              <a:lnSpc>
                <a:spcPct val="150000"/>
              </a:lnSpc>
              <a:spcBef>
                <a:spcPts val="800"/>
              </a:spcBef>
              <a:defRPr/>
            </a:pPr>
            <a:r>
              <a:rPr lang="en-US" sz="1400" b="1" dirty="0">
                <a:solidFill>
                  <a:schemeClr val="bg1"/>
                </a:solidFill>
                <a:latin typeface="Exo SemiBold" pitchFamily="2" charset="0"/>
                <a:ea typeface="Roboto Condensed Light" panose="02000000000000000000" pitchFamily="2" charset="0"/>
                <a:cs typeface="Roboto Condensed Light" panose="02000000000000000000" pitchFamily="2" charset="0"/>
              </a:rPr>
              <a:t>Monitor, Enforce, Revise</a:t>
            </a:r>
          </a:p>
        </p:txBody>
      </p:sp>
      <p:sp>
        <p:nvSpPr>
          <p:cNvPr id="40" name="TextBox 39">
            <a:extLst>
              <a:ext uri="{FF2B5EF4-FFF2-40B4-BE49-F238E27FC236}">
                <a16:creationId xmlns:a16="http://schemas.microsoft.com/office/drawing/2014/main" id="{51EB15E1-D30E-C177-E902-FF6110CB2AE7}"/>
              </a:ext>
            </a:extLst>
          </p:cNvPr>
          <p:cNvSpPr txBox="1"/>
          <p:nvPr/>
        </p:nvSpPr>
        <p:spPr>
          <a:xfrm>
            <a:off x="368680" y="5101660"/>
            <a:ext cx="5767011" cy="338328"/>
          </a:xfrm>
          <a:prstGeom prst="rect">
            <a:avLst/>
          </a:prstGeom>
        </p:spPr>
        <p:txBody>
          <a:bodyPr wrap="square" lIns="0" tIns="0" rIns="0" bIns="0" numCol="1" spcCol="360000" rtlCol="0" anchor="t">
            <a:noAutofit/>
          </a:bodyPr>
          <a:lstStyle/>
          <a:p>
            <a:pPr>
              <a:lnSpc>
                <a:spcPct val="150000"/>
              </a:lnSpc>
              <a:spcBef>
                <a:spcPts val="800"/>
              </a:spcBef>
              <a:defRPr/>
            </a:pPr>
            <a:r>
              <a:rPr lang="en-US" sz="1400" b="1" dirty="0">
                <a:solidFill>
                  <a:schemeClr val="bg1"/>
                </a:solidFill>
                <a:latin typeface="Montserrat SemiBold" panose="02000505000000020004" pitchFamily="2" charset="77"/>
                <a:ea typeface="Roboto Condensed Light" panose="02000000000000000000" pitchFamily="2" charset="0"/>
                <a:cs typeface="Roboto Condensed Light" panose="02000000000000000000" pitchFamily="2" charset="0"/>
              </a:rPr>
              <a:t>Follow this case through the three phases of this blueprint:</a:t>
            </a:r>
          </a:p>
          <a:p>
            <a:pPr>
              <a:lnSpc>
                <a:spcPct val="150000"/>
              </a:lnSpc>
              <a:spcBef>
                <a:spcPts val="800"/>
              </a:spcBef>
              <a:defRPr/>
            </a:pPr>
            <a:endParaRPr lang="en-US" sz="1400" b="1" dirty="0">
              <a:solidFill>
                <a:schemeClr val="bg1"/>
              </a:solidFill>
              <a:latin typeface="Montserrat SemiBold" panose="02000505000000020004" pitchFamily="2" charset="77"/>
              <a:ea typeface="Roboto Condensed Light" panose="02000000000000000000" pitchFamily="2" charset="0"/>
              <a:cs typeface="Roboto Condensed Light" panose="02000000000000000000" pitchFamily="2" charset="0"/>
            </a:endParaRPr>
          </a:p>
        </p:txBody>
      </p:sp>
    </p:spTree>
    <p:extLst>
      <p:ext uri="{BB962C8B-B14F-4D97-AF65-F5344CB8AC3E}">
        <p14:creationId xmlns:p14="http://schemas.microsoft.com/office/powerpoint/2010/main" val="15367252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35635" y="531967"/>
            <a:ext cx="11549289" cy="959396"/>
          </a:xfrm>
        </p:spPr>
        <p:txBody>
          <a:bodyPr/>
          <a:lstStyle/>
          <a:p>
            <a:r>
              <a:rPr lang="en-US" altLang="en-US" dirty="0"/>
              <a:t>Following </a:t>
            </a:r>
            <a:r>
              <a:rPr lang="en-US" altLang="en-US"/>
              <a:t>Info-Tech’s approach to policy management will help </a:t>
            </a:r>
            <a:r>
              <a:rPr lang="en-US" altLang="en-US" dirty="0"/>
              <a:t>y</a:t>
            </a:r>
            <a:r>
              <a:rPr lang="en-US" altLang="en-US"/>
              <a:t>ou</a:t>
            </a:r>
            <a:r>
              <a:rPr lang="en-US" altLang="en-US" dirty="0"/>
              <a:t>…</a:t>
            </a:r>
          </a:p>
        </p:txBody>
      </p:sp>
      <p:sp>
        <p:nvSpPr>
          <p:cNvPr id="14" name="TextBox 13">
            <a:extLst>
              <a:ext uri="{FF2B5EF4-FFF2-40B4-BE49-F238E27FC236}">
                <a16:creationId xmlns:a16="http://schemas.microsoft.com/office/drawing/2014/main" id="{6DDB6068-689C-8325-D28E-BC22BC3ED2E9}"/>
              </a:ext>
            </a:extLst>
          </p:cNvPr>
          <p:cNvSpPr txBox="1"/>
          <p:nvPr/>
        </p:nvSpPr>
        <p:spPr>
          <a:xfrm>
            <a:off x="593016" y="3460504"/>
            <a:ext cx="2690968" cy="2258807"/>
          </a:xfrm>
          <a:prstGeom prst="rect">
            <a:avLst/>
          </a:prstGeom>
        </p:spPr>
        <p:txBody>
          <a:bodyPr wrap="square" lIns="0" tIns="0" rIns="0" bIns="0" numCol="1" spcCol="360000" rtlCol="0" anchor="t">
            <a:noAutofit/>
          </a:bodyPr>
          <a:lstStyle/>
          <a:p>
            <a:pPr marL="171450" indent="-171450">
              <a:lnSpc>
                <a:spcPct val="150000"/>
              </a:lnSpc>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Clearly express your policy’s goals </a:t>
            </a:r>
            <a:b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b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and objectives.</a:t>
            </a:r>
          </a:p>
          <a:p>
            <a:pPr marL="171450" indent="-171450">
              <a:lnSpc>
                <a:spcPct val="150000"/>
              </a:lnSpc>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Standardize the approach to employee problem solving.</a:t>
            </a:r>
          </a:p>
          <a:p>
            <a:pPr marL="171450" indent="-171450">
              <a:lnSpc>
                <a:spcPct val="150000"/>
              </a:lnSpc>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Write concise policies that your employees will actually read.</a:t>
            </a:r>
          </a:p>
          <a:p>
            <a:pPr marL="171450" indent="-171450">
              <a:lnSpc>
                <a:spcPct val="150000"/>
              </a:lnSpc>
              <a:spcBef>
                <a:spcPts val="800"/>
              </a:spcBef>
              <a:buFont typeface="Arial" panose="020B0604020202020204" pitchFamily="34" charset="0"/>
              <a:buChar char="•"/>
              <a:defRPr/>
            </a:pPr>
            <a:endPar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15" name="Rounded Rectangle 14">
            <a:extLst>
              <a:ext uri="{FF2B5EF4-FFF2-40B4-BE49-F238E27FC236}">
                <a16:creationId xmlns:a16="http://schemas.microsoft.com/office/drawing/2014/main" id="{FB5E0095-CFDE-CF0F-BA6A-841A54387743}"/>
              </a:ext>
            </a:extLst>
          </p:cNvPr>
          <p:cNvSpPr/>
          <p:nvPr/>
        </p:nvSpPr>
        <p:spPr>
          <a:xfrm>
            <a:off x="377365" y="2141793"/>
            <a:ext cx="3150839" cy="1104835"/>
          </a:xfrm>
          <a:prstGeom prst="roundRect">
            <a:avLst/>
          </a:prstGeom>
          <a:solidFill>
            <a:srgbClr val="7CAD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TextBox 16">
            <a:extLst>
              <a:ext uri="{FF2B5EF4-FFF2-40B4-BE49-F238E27FC236}">
                <a16:creationId xmlns:a16="http://schemas.microsoft.com/office/drawing/2014/main" id="{00FC5DA6-AB7D-6B55-7570-CBECB810369F}"/>
              </a:ext>
            </a:extLst>
          </p:cNvPr>
          <p:cNvSpPr txBox="1"/>
          <p:nvPr/>
        </p:nvSpPr>
        <p:spPr>
          <a:xfrm>
            <a:off x="371475" y="2141792"/>
            <a:ext cx="3150839" cy="1104835"/>
          </a:xfrm>
          <a:prstGeom prst="rect">
            <a:avLst/>
          </a:prstGeom>
        </p:spPr>
        <p:txBody>
          <a:bodyPr wrap="square" lIns="0" tIns="0" rIns="0" bIns="0" numCol="1" spcCol="360000" rtlCol="0" anchor="ctr">
            <a:noAutofit/>
          </a:bodyPr>
          <a:lstStyle/>
          <a:p>
            <a:pPr algn="ctr">
              <a:lnSpc>
                <a:spcPct val="150000"/>
              </a:lnSpc>
              <a:spcBef>
                <a:spcPts val="800"/>
              </a:spcBef>
              <a:defRPr/>
            </a:pPr>
            <a:r>
              <a:rPr lang="en-US" sz="1400" b="1" dirty="0">
                <a:solidFill>
                  <a:schemeClr val="bg1"/>
                </a:solidFill>
                <a:latin typeface="Exo SemiBold" pitchFamily="2" charset="0"/>
                <a:ea typeface="Roboto Condensed Light" panose="02000000000000000000" pitchFamily="2" charset="0"/>
                <a:cs typeface="Roboto Condensed Light" panose="02000000000000000000" pitchFamily="2" charset="0"/>
              </a:rPr>
              <a:t>1. Develop more effective IT policies</a:t>
            </a:r>
          </a:p>
        </p:txBody>
      </p:sp>
      <p:sp>
        <p:nvSpPr>
          <p:cNvPr id="18" name="TextBox 17">
            <a:extLst>
              <a:ext uri="{FF2B5EF4-FFF2-40B4-BE49-F238E27FC236}">
                <a16:creationId xmlns:a16="http://schemas.microsoft.com/office/drawing/2014/main" id="{9BF24506-4A5F-D575-C3B2-30C639BAF438}"/>
              </a:ext>
            </a:extLst>
          </p:cNvPr>
          <p:cNvSpPr txBox="1"/>
          <p:nvPr/>
        </p:nvSpPr>
        <p:spPr>
          <a:xfrm>
            <a:off x="4779926" y="3460504"/>
            <a:ext cx="2681362" cy="2258807"/>
          </a:xfrm>
          <a:prstGeom prst="rect">
            <a:avLst/>
          </a:prstGeom>
        </p:spPr>
        <p:txBody>
          <a:bodyPr wrap="square" lIns="0" tIns="0" rIns="0" bIns="0" numCol="1" spcCol="360000" rtlCol="0" anchor="t">
            <a:noAutofit/>
          </a:bodyPr>
          <a:lstStyle/>
          <a:p>
            <a:pPr marL="171450" indent="-171450">
              <a:lnSpc>
                <a:spcPct val="150000"/>
              </a:lnSpc>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Ensure compliance with both regulatory and industry best-practice frameworks.</a:t>
            </a:r>
          </a:p>
          <a:p>
            <a:pPr marL="171450" indent="-171450">
              <a:lnSpc>
                <a:spcPct val="150000"/>
              </a:lnSpc>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Establish a method for reporting, documenting, and communicating your response to risks.</a:t>
            </a:r>
          </a:p>
          <a:p>
            <a:pPr marL="171450" indent="-171450">
              <a:lnSpc>
                <a:spcPct val="150000"/>
              </a:lnSpc>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Easily prepare documentation to satisfy auditors.</a:t>
            </a:r>
          </a:p>
        </p:txBody>
      </p:sp>
      <p:sp>
        <p:nvSpPr>
          <p:cNvPr id="20" name="Rounded Rectangle 19">
            <a:extLst>
              <a:ext uri="{FF2B5EF4-FFF2-40B4-BE49-F238E27FC236}">
                <a16:creationId xmlns:a16="http://schemas.microsoft.com/office/drawing/2014/main" id="{E3749BBC-CBB4-F25F-FB75-A6E6508B06AC}"/>
              </a:ext>
            </a:extLst>
          </p:cNvPr>
          <p:cNvSpPr/>
          <p:nvPr/>
        </p:nvSpPr>
        <p:spPr>
          <a:xfrm>
            <a:off x="4560038" y="2141793"/>
            <a:ext cx="3150839" cy="110483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TextBox 20">
            <a:extLst>
              <a:ext uri="{FF2B5EF4-FFF2-40B4-BE49-F238E27FC236}">
                <a16:creationId xmlns:a16="http://schemas.microsoft.com/office/drawing/2014/main" id="{05DA38FF-EC40-9EF6-E65C-C645287C6A2B}"/>
              </a:ext>
            </a:extLst>
          </p:cNvPr>
          <p:cNvSpPr txBox="1"/>
          <p:nvPr/>
        </p:nvSpPr>
        <p:spPr>
          <a:xfrm>
            <a:off x="4560038" y="2141792"/>
            <a:ext cx="3150839" cy="1104835"/>
          </a:xfrm>
          <a:prstGeom prst="rect">
            <a:avLst/>
          </a:prstGeom>
        </p:spPr>
        <p:txBody>
          <a:bodyPr wrap="square" lIns="0" tIns="0" rIns="0" bIns="0" numCol="1" spcCol="360000" rtlCol="0" anchor="ctr">
            <a:noAutofit/>
          </a:bodyPr>
          <a:lstStyle/>
          <a:p>
            <a:pPr algn="ctr">
              <a:lnSpc>
                <a:spcPct val="150000"/>
              </a:lnSpc>
              <a:spcBef>
                <a:spcPts val="800"/>
              </a:spcBef>
              <a:defRPr/>
            </a:pPr>
            <a:r>
              <a:rPr lang="en-US" sz="1400" b="1" dirty="0">
                <a:solidFill>
                  <a:schemeClr val="bg1"/>
                </a:solidFill>
                <a:latin typeface="Exo SemiBold" pitchFamily="2" charset="0"/>
                <a:ea typeface="Roboto Condensed Light" panose="02000000000000000000" pitchFamily="2" charset="0"/>
                <a:cs typeface="Roboto Condensed Light" panose="02000000000000000000" pitchFamily="2" charset="0"/>
              </a:rPr>
              <a:t>2. Improve risk coverage</a:t>
            </a:r>
          </a:p>
        </p:txBody>
      </p:sp>
      <p:sp>
        <p:nvSpPr>
          <p:cNvPr id="24" name="TextBox 23">
            <a:extLst>
              <a:ext uri="{FF2B5EF4-FFF2-40B4-BE49-F238E27FC236}">
                <a16:creationId xmlns:a16="http://schemas.microsoft.com/office/drawing/2014/main" id="{659E0396-9E9A-013B-C3B2-BDC37F51752B}"/>
              </a:ext>
            </a:extLst>
          </p:cNvPr>
          <p:cNvSpPr txBox="1"/>
          <p:nvPr/>
        </p:nvSpPr>
        <p:spPr>
          <a:xfrm>
            <a:off x="8972031" y="3460504"/>
            <a:ext cx="2812966" cy="2258807"/>
          </a:xfrm>
          <a:prstGeom prst="rect">
            <a:avLst/>
          </a:prstGeom>
        </p:spPr>
        <p:txBody>
          <a:bodyPr wrap="square" lIns="0" tIns="0" rIns="0" bIns="0" numCol="1" spcCol="360000" rtlCol="0" anchor="t">
            <a:noAutofit/>
          </a:bodyPr>
          <a:lstStyle/>
          <a:p>
            <a:pPr marL="171450" indent="-171450">
              <a:lnSpc>
                <a:spcPct val="150000"/>
              </a:lnSpc>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Empathize with your employees and </a:t>
            </a:r>
            <a:b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b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write policies that enable rather than </a:t>
            </a:r>
            <a:b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b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restrict them.</a:t>
            </a:r>
          </a:p>
          <a:p>
            <a:pPr marL="171450" indent="-171450">
              <a:lnSpc>
                <a:spcPct val="150000"/>
              </a:lnSpc>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Communicate and train employees using your policies.</a:t>
            </a:r>
          </a:p>
          <a:p>
            <a:pPr marL="171450" indent="-171450">
              <a:lnSpc>
                <a:spcPct val="150000"/>
              </a:lnSpc>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Avoid being perceived as “the police” by engaging your audience throughout the policy process.</a:t>
            </a:r>
          </a:p>
        </p:txBody>
      </p:sp>
      <p:sp>
        <p:nvSpPr>
          <p:cNvPr id="25" name="Rounded Rectangle 24">
            <a:extLst>
              <a:ext uri="{FF2B5EF4-FFF2-40B4-BE49-F238E27FC236}">
                <a16:creationId xmlns:a16="http://schemas.microsoft.com/office/drawing/2014/main" id="{2EA1BF8E-C9E7-4AFA-FF14-72B8CEBBB571}"/>
              </a:ext>
            </a:extLst>
          </p:cNvPr>
          <p:cNvSpPr/>
          <p:nvPr/>
        </p:nvSpPr>
        <p:spPr>
          <a:xfrm>
            <a:off x="8742711" y="2141793"/>
            <a:ext cx="3150839" cy="1104835"/>
          </a:xfrm>
          <a:prstGeom prst="roundRect">
            <a:avLst/>
          </a:prstGeom>
          <a:solidFill>
            <a:srgbClr val="1646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TextBox 25">
            <a:extLst>
              <a:ext uri="{FF2B5EF4-FFF2-40B4-BE49-F238E27FC236}">
                <a16:creationId xmlns:a16="http://schemas.microsoft.com/office/drawing/2014/main" id="{3C38D883-B44F-2946-D47F-9FD2A3381BD7}"/>
              </a:ext>
            </a:extLst>
          </p:cNvPr>
          <p:cNvSpPr txBox="1"/>
          <p:nvPr/>
        </p:nvSpPr>
        <p:spPr>
          <a:xfrm>
            <a:off x="8736821" y="2141792"/>
            <a:ext cx="3150839" cy="1104835"/>
          </a:xfrm>
          <a:prstGeom prst="rect">
            <a:avLst/>
          </a:prstGeom>
        </p:spPr>
        <p:txBody>
          <a:bodyPr wrap="square" lIns="0" tIns="0" rIns="0" bIns="0" numCol="1" spcCol="360000" rtlCol="0" anchor="ctr">
            <a:noAutofit/>
          </a:bodyPr>
          <a:lstStyle/>
          <a:p>
            <a:pPr algn="ctr">
              <a:lnSpc>
                <a:spcPct val="150000"/>
              </a:lnSpc>
              <a:spcBef>
                <a:spcPts val="800"/>
              </a:spcBef>
              <a:defRPr/>
            </a:pPr>
            <a:r>
              <a:rPr lang="en-US" sz="1400" b="1" dirty="0">
                <a:solidFill>
                  <a:schemeClr val="bg1"/>
                </a:solidFill>
                <a:latin typeface="Exo SemiBold" pitchFamily="2" charset="0"/>
                <a:ea typeface="Roboto Condensed Light" panose="02000000000000000000" pitchFamily="2" charset="0"/>
                <a:cs typeface="Roboto Condensed Light" panose="02000000000000000000" pitchFamily="2" charset="0"/>
              </a:rPr>
              <a:t>3. Improve employee compliance</a:t>
            </a:r>
          </a:p>
        </p:txBody>
      </p:sp>
    </p:spTree>
    <p:extLst>
      <p:ext uri="{BB962C8B-B14F-4D97-AF65-F5344CB8AC3E}">
        <p14:creationId xmlns:p14="http://schemas.microsoft.com/office/powerpoint/2010/main" val="692377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35635" y="583723"/>
            <a:ext cx="11849327" cy="959396"/>
          </a:xfrm>
        </p:spPr>
        <p:txBody>
          <a:bodyPr/>
          <a:lstStyle/>
          <a:p>
            <a:r>
              <a:rPr lang="en-US" altLang="en-US" sz="3600"/>
              <a:t>Establish baseline </a:t>
            </a:r>
            <a:r>
              <a:rPr lang="en-US" altLang="en-US" sz="3600" dirty="0"/>
              <a:t>m</a:t>
            </a:r>
            <a:r>
              <a:rPr lang="en-US" altLang="en-US" sz="3600"/>
              <a:t>etrics to measure </a:t>
            </a:r>
            <a:r>
              <a:rPr lang="en-US" altLang="en-US" sz="3600" dirty="0"/>
              <a:t>the </a:t>
            </a:r>
            <a:br>
              <a:rPr lang="en-US" altLang="en-US" sz="3600"/>
            </a:br>
            <a:r>
              <a:rPr lang="en-US" altLang="en-US" sz="3600"/>
              <a:t>financial </a:t>
            </a:r>
            <a:r>
              <a:rPr lang="en-US" altLang="en-US" sz="3600" dirty="0"/>
              <a:t>i</a:t>
            </a:r>
            <a:r>
              <a:rPr lang="en-US" altLang="en-US" sz="3600"/>
              <a:t>mpact of effective policy </a:t>
            </a:r>
            <a:r>
              <a:rPr lang="en-US" altLang="en-US" sz="3600" dirty="0"/>
              <a:t>m</a:t>
            </a:r>
            <a:r>
              <a:rPr lang="en-US" altLang="en-US" sz="3600"/>
              <a:t>anagement</a:t>
            </a:r>
            <a:endParaRPr lang="en-CA" sz="3600"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60387" y="1974971"/>
            <a:ext cx="5212278" cy="412795"/>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Baseline metrics will improve through:</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endParaRPr>
          </a:p>
        </p:txBody>
      </p:sp>
      <p:sp>
        <p:nvSpPr>
          <p:cNvPr id="2" name="TextBox 1">
            <a:extLst>
              <a:ext uri="{FF2B5EF4-FFF2-40B4-BE49-F238E27FC236}">
                <a16:creationId xmlns:a16="http://schemas.microsoft.com/office/drawing/2014/main" id="{312704E3-198F-0825-7FEB-636AB034D9F2}"/>
              </a:ext>
            </a:extLst>
          </p:cNvPr>
          <p:cNvSpPr txBox="1"/>
          <p:nvPr/>
        </p:nvSpPr>
        <p:spPr>
          <a:xfrm>
            <a:off x="377364" y="2668886"/>
            <a:ext cx="11516185" cy="1250830"/>
          </a:xfrm>
          <a:prstGeom prst="rect">
            <a:avLst/>
          </a:prstGeom>
        </p:spPr>
        <p:txBody>
          <a:bodyPr wrap="square" lIns="0" tIns="0" rIns="0" bIns="0" numCol="3" spcCol="360000" rtlCol="0" anchor="t">
            <a:noAutofit/>
          </a:bodyPr>
          <a:lstStyle/>
          <a:p>
            <a:pPr marL="228600" indent="-228600">
              <a:lnSpc>
                <a:spcPct val="150000"/>
              </a:lnSpc>
              <a:spcBef>
                <a:spcPts val="800"/>
              </a:spcBef>
              <a:buFont typeface="+mj-lt"/>
              <a:buAutoNum type="arabicPeriod"/>
              <a:defRPr/>
            </a:pP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Cost of risk occurrences per year where no mitigating policy existed. </a:t>
            </a: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The dollar amount spent remediating a risk occurrence that did not have a mitigating policy associated with it. </a:t>
            </a:r>
          </a:p>
          <a:p>
            <a:pPr marL="228600" indent="-228600">
              <a:lnSpc>
                <a:spcPct val="150000"/>
              </a:lnSpc>
              <a:spcBef>
                <a:spcPts val="800"/>
              </a:spcBef>
              <a:buFont typeface="+mj-lt"/>
              <a:buAutoNum type="arabicPeriod"/>
              <a:defRPr/>
            </a:pPr>
            <a:endPar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28600" indent="-228600">
              <a:lnSpc>
                <a:spcPct val="150000"/>
              </a:lnSpc>
              <a:spcBef>
                <a:spcPts val="800"/>
              </a:spcBef>
              <a:buFont typeface="+mj-lt"/>
              <a:buAutoNum type="arabicPeriod"/>
              <a:defRPr/>
            </a:pPr>
            <a:endPar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28600" indent="-228600">
              <a:lnSpc>
                <a:spcPct val="150000"/>
              </a:lnSpc>
              <a:spcBef>
                <a:spcPts val="800"/>
              </a:spcBef>
              <a:buFont typeface="+mj-lt"/>
              <a:buAutoNum type="arabicPeriod"/>
              <a:defRPr/>
            </a:pP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Cost of consultancy fees for policy need identification. </a:t>
            </a: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The amount of money that your organization would pay a third party auditor to identify areas which require a policy creation or remediation. </a:t>
            </a:r>
          </a:p>
          <a:p>
            <a:pPr marL="228600" indent="-228600">
              <a:lnSpc>
                <a:spcPct val="150000"/>
              </a:lnSpc>
              <a:spcBef>
                <a:spcPts val="800"/>
              </a:spcBef>
              <a:buFont typeface="+mj-lt"/>
              <a:buAutoNum type="arabicPeriod"/>
              <a:defRPr/>
            </a:pPr>
            <a:endPar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28600" indent="-228600">
              <a:lnSpc>
                <a:spcPct val="150000"/>
              </a:lnSpc>
              <a:spcBef>
                <a:spcPts val="800"/>
              </a:spcBef>
              <a:buFont typeface="+mj-lt"/>
              <a:buAutoNum type="arabicPeriod"/>
              <a:defRPr/>
            </a:pPr>
            <a:endPar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28600" indent="-228600">
              <a:lnSpc>
                <a:spcPct val="150000"/>
              </a:lnSpc>
              <a:spcBef>
                <a:spcPts val="800"/>
              </a:spcBef>
              <a:buFont typeface="+mj-lt"/>
              <a:buAutoNum type="arabicPeriod"/>
              <a:defRPr/>
            </a:pP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Cost of compliance related fines. </a:t>
            </a: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The dollar value your organization has spent per year on compliance related fines. Being proactive with your policy management will help ensure you are compliant with all standards. (This will vary depending on organization and industry.)</a:t>
            </a:r>
          </a:p>
          <a:p>
            <a:pPr marL="228600" indent="-228600">
              <a:lnSpc>
                <a:spcPct val="150000"/>
              </a:lnSpc>
              <a:spcBef>
                <a:spcPts val="800"/>
              </a:spcBef>
              <a:buFont typeface="+mj-lt"/>
              <a:buAutoNum type="arabicPeriod"/>
              <a:defRPr/>
            </a:pPr>
            <a:endPar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228600" indent="-228600">
              <a:lnSpc>
                <a:spcPct val="150000"/>
              </a:lnSpc>
              <a:spcBef>
                <a:spcPts val="800"/>
              </a:spcBef>
              <a:buFont typeface="+mj-lt"/>
              <a:buAutoNum type="arabicPeriod"/>
              <a:defRPr/>
            </a:pPr>
            <a:endPar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graphicFrame>
        <p:nvGraphicFramePr>
          <p:cNvPr id="3" name="Table 6">
            <a:extLst>
              <a:ext uri="{FF2B5EF4-FFF2-40B4-BE49-F238E27FC236}">
                <a16:creationId xmlns:a16="http://schemas.microsoft.com/office/drawing/2014/main" id="{F9D9E159-DBD7-9AC0-15B1-D1C9D18CD90A}"/>
              </a:ext>
            </a:extLst>
          </p:cNvPr>
          <p:cNvGraphicFramePr>
            <a:graphicFrameLocks noGrp="1"/>
          </p:cNvGraphicFramePr>
          <p:nvPr>
            <p:extLst>
              <p:ext uri="{D42A27DB-BD31-4B8C-83A1-F6EECF244321}">
                <p14:modId xmlns:p14="http://schemas.microsoft.com/office/powerpoint/2010/main" val="339721117"/>
              </p:ext>
            </p:extLst>
          </p:nvPr>
        </p:nvGraphicFramePr>
        <p:xfrm>
          <a:off x="1448564" y="4546379"/>
          <a:ext cx="9296460" cy="1483360"/>
        </p:xfrm>
        <a:graphic>
          <a:graphicData uri="http://schemas.openxmlformats.org/drawingml/2006/table">
            <a:tbl>
              <a:tblPr firstRow="1" bandRow="1">
                <a:tableStyleId>{5C22544A-7EE6-4342-B048-85BDC9FD1C3A}</a:tableStyleId>
              </a:tblPr>
              <a:tblGrid>
                <a:gridCol w="5762478">
                  <a:extLst>
                    <a:ext uri="{9D8B030D-6E8A-4147-A177-3AD203B41FA5}">
                      <a16:colId xmlns:a16="http://schemas.microsoft.com/office/drawing/2014/main" val="811705525"/>
                    </a:ext>
                  </a:extLst>
                </a:gridCol>
                <a:gridCol w="1703587">
                  <a:extLst>
                    <a:ext uri="{9D8B030D-6E8A-4147-A177-3AD203B41FA5}">
                      <a16:colId xmlns:a16="http://schemas.microsoft.com/office/drawing/2014/main" val="64896374"/>
                    </a:ext>
                  </a:extLst>
                </a:gridCol>
                <a:gridCol w="1830395">
                  <a:extLst>
                    <a:ext uri="{9D8B030D-6E8A-4147-A177-3AD203B41FA5}">
                      <a16:colId xmlns:a16="http://schemas.microsoft.com/office/drawing/2014/main" val="3122779527"/>
                    </a:ext>
                  </a:extLst>
                </a:gridCol>
              </a:tblGrid>
              <a:tr h="370840">
                <a:tc>
                  <a:txBody>
                    <a:bodyPr/>
                    <a:lstStyle/>
                    <a:p>
                      <a:r>
                        <a:rPr lang="en-US" sz="1400" b="1" i="0" dirty="0">
                          <a:solidFill>
                            <a:schemeClr val="bg1"/>
                          </a:solidFill>
                          <a:latin typeface="Exo SemiBold" pitchFamily="2" charset="0"/>
                          <a:ea typeface="Roboto Condensed Light" panose="02000000000000000000" pitchFamily="2" charset="0"/>
                          <a:cs typeface="Roboto Condensed Light" panose="02000000000000000000" pitchFamily="2" charset="0"/>
                        </a:rPr>
                        <a:t>Metric Description</a:t>
                      </a:r>
                    </a:p>
                  </a:txBody>
                  <a:tcPr marT="0" anchor="ctr"/>
                </a:tc>
                <a:tc>
                  <a:txBody>
                    <a:bodyPr/>
                    <a:lstStyle/>
                    <a:p>
                      <a:pPr algn="ctr"/>
                      <a:r>
                        <a:rPr lang="en-US" sz="1400" b="1" i="0" dirty="0">
                          <a:solidFill>
                            <a:schemeClr val="bg1"/>
                          </a:solidFill>
                          <a:latin typeface="Exo SemiBold" pitchFamily="2" charset="0"/>
                          <a:ea typeface="Roboto Condensed Light" panose="02000000000000000000" pitchFamily="2" charset="0"/>
                          <a:cs typeface="Roboto Condensed Light" panose="02000000000000000000" pitchFamily="2" charset="0"/>
                        </a:rPr>
                        <a:t>Current Metric</a:t>
                      </a:r>
                    </a:p>
                  </a:txBody>
                  <a:tcPr marT="0" anchor="ctr"/>
                </a:tc>
                <a:tc>
                  <a:txBody>
                    <a:bodyPr/>
                    <a:lstStyle/>
                    <a:p>
                      <a:pPr algn="ctr"/>
                      <a:r>
                        <a:rPr lang="en-US" sz="1400" b="1" i="0" dirty="0">
                          <a:solidFill>
                            <a:schemeClr val="bg1"/>
                          </a:solidFill>
                          <a:latin typeface="Exo SemiBold" pitchFamily="2" charset="0"/>
                          <a:ea typeface="Roboto Condensed Light" panose="02000000000000000000" pitchFamily="2" charset="0"/>
                          <a:cs typeface="Roboto Condensed Light" panose="02000000000000000000" pitchFamily="2" charset="0"/>
                        </a:rPr>
                        <a:t>Future Goal</a:t>
                      </a:r>
                    </a:p>
                  </a:txBody>
                  <a:tcPr marT="0" anchor="ctr"/>
                </a:tc>
                <a:extLst>
                  <a:ext uri="{0D108BD9-81ED-4DB2-BD59-A6C34878D82A}">
                    <a16:rowId xmlns:a16="http://schemas.microsoft.com/office/drawing/2014/main" val="486845798"/>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Cost of risk occurrences</a:t>
                      </a:r>
                      <a:r>
                        <a:rPr lang="en-US" sz="1200" b="0" i="0" baseline="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 per </a:t>
                      </a: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year where no mitigating policy existed</a:t>
                      </a:r>
                      <a:r>
                        <a:rPr lang="en-US" sz="1200" b="0" i="0" baseline="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 </a:t>
                      </a: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a:t>
                      </a:r>
                    </a:p>
                  </a:txBody>
                  <a:tcPr anchor="ctr"/>
                </a:tc>
                <a:tc>
                  <a:txBody>
                    <a:bodyPr/>
                    <a:lstStyle/>
                    <a:p>
                      <a:pPr algn="ct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0% Reduction</a:t>
                      </a:r>
                    </a:p>
                  </a:txBody>
                  <a:tcPr anchor="ctr"/>
                </a:tc>
                <a:tc>
                  <a:txBody>
                    <a:bodyPr/>
                    <a:lstStyle/>
                    <a:p>
                      <a:pPr algn="ct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50%</a:t>
                      </a:r>
                      <a:endPar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anchor="ctr"/>
                </a:tc>
                <a:extLst>
                  <a:ext uri="{0D108BD9-81ED-4DB2-BD59-A6C34878D82A}">
                    <a16:rowId xmlns:a16="http://schemas.microsoft.com/office/drawing/2014/main" val="289668617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Cost </a:t>
                      </a:r>
                      <a:r>
                        <a:rPr lang="en-US" sz="1200" b="0" i="0" baseline="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of </a:t>
                      </a: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consultancy fees for policy development ($)</a:t>
                      </a:r>
                    </a:p>
                  </a:txBody>
                  <a:tcPr anchor="ctr"/>
                </a:tc>
                <a:tc>
                  <a:txBody>
                    <a:bodyPr/>
                    <a:lstStyle/>
                    <a:p>
                      <a:pPr algn="ct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0% Reduction</a:t>
                      </a:r>
                    </a:p>
                  </a:txBody>
                  <a:tcPr anchor="ctr"/>
                </a:tc>
                <a:tc>
                  <a:txBody>
                    <a:bodyPr/>
                    <a:lstStyle/>
                    <a:p>
                      <a:pPr algn="ct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50%</a:t>
                      </a:r>
                      <a:endPar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anchor="ctr"/>
                </a:tc>
                <a:extLst>
                  <a:ext uri="{0D108BD9-81ED-4DB2-BD59-A6C34878D82A}">
                    <a16:rowId xmlns:a16="http://schemas.microsoft.com/office/drawing/2014/main" val="119582107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Cost</a:t>
                      </a:r>
                      <a:r>
                        <a:rPr lang="en-US" sz="1200" b="0" i="0" baseline="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 </a:t>
                      </a: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of</a:t>
                      </a:r>
                      <a:r>
                        <a:rPr lang="en-US" sz="1200" b="0" i="0" baseline="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 compliance related fines </a:t>
                      </a: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a:t>
                      </a:r>
                    </a:p>
                  </a:txBody>
                  <a:tcPr anchor="ctr"/>
                </a:tc>
                <a:tc>
                  <a:txBody>
                    <a:bodyPr/>
                    <a:lstStyle/>
                    <a:p>
                      <a:pPr algn="ct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0% Reduction</a:t>
                      </a:r>
                    </a:p>
                  </a:txBody>
                  <a:tcPr anchor="ctr"/>
                </a:tc>
                <a:tc>
                  <a:txBody>
                    <a:bodyPr/>
                    <a:lstStyle/>
                    <a:p>
                      <a:pPr algn="ct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80%</a:t>
                      </a:r>
                    </a:p>
                  </a:txBody>
                  <a:tcPr anchor="ctr"/>
                </a:tc>
                <a:extLst>
                  <a:ext uri="{0D108BD9-81ED-4DB2-BD59-A6C34878D82A}">
                    <a16:rowId xmlns:a16="http://schemas.microsoft.com/office/drawing/2014/main" val="4187276694"/>
                  </a:ext>
                </a:extLst>
              </a:tr>
            </a:tbl>
          </a:graphicData>
        </a:graphic>
      </p:graphicFrame>
    </p:spTree>
    <p:extLst>
      <p:ext uri="{BB962C8B-B14F-4D97-AF65-F5344CB8AC3E}">
        <p14:creationId xmlns:p14="http://schemas.microsoft.com/office/powerpoint/2010/main" val="1869193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44261" y="592349"/>
            <a:ext cx="11849327" cy="959396"/>
          </a:xfrm>
        </p:spPr>
        <p:txBody>
          <a:bodyPr/>
          <a:lstStyle/>
          <a:p>
            <a:r>
              <a:rPr lang="en-US" altLang="en-US" sz="3400" dirty="0"/>
              <a:t>Align with </a:t>
            </a:r>
            <a:r>
              <a:rPr lang="en-US" altLang="en-US" sz="3400"/>
              <a:t>COBIT metrics to show the improvement in your policy management </a:t>
            </a:r>
            <a:r>
              <a:rPr lang="en-US" altLang="en-US" sz="3400" dirty="0"/>
              <a:t>c</a:t>
            </a:r>
            <a:r>
              <a:rPr lang="en-US" altLang="en-US" sz="3400"/>
              <a:t>apability</a:t>
            </a:r>
            <a:endParaRPr lang="en-CA" sz="3400"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60386" y="1647701"/>
            <a:ext cx="11533163" cy="412795"/>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COBIT 5 defines a range of enabling processes, activities, and metrics that help you evaluate the success of your policy management program. Refer to the following processes for metrics and guidelines relevant to policy management:</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endParaRPr>
          </a:p>
        </p:txBody>
      </p:sp>
      <p:sp>
        <p:nvSpPr>
          <p:cNvPr id="2" name="TextBox 1">
            <a:extLst>
              <a:ext uri="{FF2B5EF4-FFF2-40B4-BE49-F238E27FC236}">
                <a16:creationId xmlns:a16="http://schemas.microsoft.com/office/drawing/2014/main" id="{312704E3-198F-0825-7FEB-636AB034D9F2}"/>
              </a:ext>
            </a:extLst>
          </p:cNvPr>
          <p:cNvSpPr txBox="1"/>
          <p:nvPr/>
        </p:nvSpPr>
        <p:spPr>
          <a:xfrm>
            <a:off x="1448564" y="2794959"/>
            <a:ext cx="4151503" cy="1250830"/>
          </a:xfrm>
          <a:prstGeom prst="rect">
            <a:avLst/>
          </a:prstGeom>
        </p:spPr>
        <p:txBody>
          <a:bodyPr wrap="square" lIns="0" tIns="0" rIns="0" bIns="0" numCol="3" spcCol="360000" rtlCol="0" anchor="t">
            <a:noAutofit/>
          </a:bodyPr>
          <a:lstStyle/>
          <a:p>
            <a:pPr marL="171450" indent="-171450">
              <a:lnSpc>
                <a:spcPct val="150000"/>
              </a:lnSpc>
              <a:spcBef>
                <a:spcPts val="800"/>
              </a:spcBef>
              <a:buFont typeface="Arial" panose="020B0604020202020204" pitchFamily="34" charset="0"/>
              <a:buChar char="•"/>
              <a:defRPr/>
            </a:pPr>
            <a:r>
              <a:rPr lang="en-US" sz="1200" b="1" dirty="0">
                <a:solidFill>
                  <a:srgbClr val="4A4A4A"/>
                </a:solidFill>
                <a:latin typeface="Exo SemiBold" pitchFamily="2" charset="0"/>
                <a:ea typeface="Roboto Condensed Light" panose="02000000000000000000" pitchFamily="2" charset="0"/>
                <a:cs typeface="Roboto Condensed Light" panose="02000000000000000000" pitchFamily="2" charset="0"/>
              </a:rPr>
              <a:t>APO01.03</a:t>
            </a:r>
          </a:p>
          <a:p>
            <a:pPr marL="171450" indent="-171450">
              <a:lnSpc>
                <a:spcPct val="150000"/>
              </a:lnSpc>
              <a:spcBef>
                <a:spcPts val="800"/>
              </a:spcBef>
              <a:buFont typeface="Arial" panose="020B0604020202020204" pitchFamily="34" charset="0"/>
              <a:buChar char="•"/>
              <a:defRPr/>
            </a:pPr>
            <a:r>
              <a:rPr lang="en-US" sz="1200" b="1" dirty="0">
                <a:solidFill>
                  <a:srgbClr val="4A4A4A"/>
                </a:solidFill>
                <a:latin typeface="Exo SemiBold" pitchFamily="2" charset="0"/>
                <a:ea typeface="Roboto Condensed Light" panose="02000000000000000000" pitchFamily="2" charset="0"/>
                <a:cs typeface="Roboto Condensed Light" panose="02000000000000000000" pitchFamily="2" charset="0"/>
              </a:rPr>
              <a:t>EDM01.03</a:t>
            </a:r>
          </a:p>
          <a:p>
            <a:pPr marL="171450" indent="-171450">
              <a:lnSpc>
                <a:spcPct val="150000"/>
              </a:lnSpc>
              <a:spcBef>
                <a:spcPts val="800"/>
              </a:spcBef>
              <a:buFont typeface="Arial" panose="020B0604020202020204" pitchFamily="34" charset="0"/>
              <a:buChar char="•"/>
              <a:defRPr/>
            </a:pPr>
            <a:r>
              <a:rPr lang="en-US" sz="1200" b="1" dirty="0">
                <a:solidFill>
                  <a:srgbClr val="4A4A4A"/>
                </a:solidFill>
                <a:latin typeface="Exo SemiBold" pitchFamily="2" charset="0"/>
                <a:ea typeface="Roboto Condensed Light" panose="02000000000000000000" pitchFamily="2" charset="0"/>
                <a:cs typeface="Roboto Condensed Light" panose="02000000000000000000" pitchFamily="2" charset="0"/>
              </a:rPr>
              <a:t>APO12.01</a:t>
            </a:r>
          </a:p>
          <a:p>
            <a:pPr marL="171450" indent="-171450">
              <a:lnSpc>
                <a:spcPct val="150000"/>
              </a:lnSpc>
              <a:spcBef>
                <a:spcPts val="800"/>
              </a:spcBef>
              <a:buFont typeface="Arial" panose="020B0604020202020204" pitchFamily="34" charset="0"/>
              <a:buChar char="•"/>
              <a:defRPr/>
            </a:pPr>
            <a:r>
              <a:rPr lang="en-US" sz="1200" b="1" dirty="0">
                <a:solidFill>
                  <a:srgbClr val="4A4A4A"/>
                </a:solidFill>
                <a:latin typeface="Exo SemiBold" pitchFamily="2" charset="0"/>
                <a:ea typeface="Roboto Condensed Light" panose="02000000000000000000" pitchFamily="2" charset="0"/>
                <a:cs typeface="Roboto Condensed Light" panose="02000000000000000000" pitchFamily="2" charset="0"/>
              </a:rPr>
              <a:t>EDM03</a:t>
            </a:r>
          </a:p>
          <a:p>
            <a:pPr marL="171450" indent="-171450">
              <a:lnSpc>
                <a:spcPct val="150000"/>
              </a:lnSpc>
              <a:spcBef>
                <a:spcPts val="800"/>
              </a:spcBef>
              <a:buFont typeface="Arial" panose="020B0604020202020204" pitchFamily="34" charset="0"/>
              <a:buChar char="•"/>
              <a:defRPr/>
            </a:pPr>
            <a:r>
              <a:rPr lang="en-US" sz="1200" b="1" dirty="0">
                <a:solidFill>
                  <a:srgbClr val="4A4A4A"/>
                </a:solidFill>
                <a:latin typeface="Exo SemiBold" pitchFamily="2" charset="0"/>
                <a:ea typeface="Roboto Condensed Light" panose="02000000000000000000" pitchFamily="2" charset="0"/>
                <a:cs typeface="Roboto Condensed Light" panose="02000000000000000000" pitchFamily="2" charset="0"/>
              </a:rPr>
              <a:t>MEA03</a:t>
            </a:r>
          </a:p>
          <a:p>
            <a:pPr marL="171450" indent="-171450">
              <a:lnSpc>
                <a:spcPct val="150000"/>
              </a:lnSpc>
              <a:spcBef>
                <a:spcPts val="800"/>
              </a:spcBef>
              <a:buFont typeface="Arial" panose="020B0604020202020204" pitchFamily="34" charset="0"/>
              <a:buChar char="•"/>
              <a:defRPr/>
            </a:pPr>
            <a:endPar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graphicFrame>
        <p:nvGraphicFramePr>
          <p:cNvPr id="3" name="Table 6">
            <a:extLst>
              <a:ext uri="{FF2B5EF4-FFF2-40B4-BE49-F238E27FC236}">
                <a16:creationId xmlns:a16="http://schemas.microsoft.com/office/drawing/2014/main" id="{F9D9E159-DBD7-9AC0-15B1-D1C9D18CD90A}"/>
              </a:ext>
            </a:extLst>
          </p:cNvPr>
          <p:cNvGraphicFramePr>
            <a:graphicFrameLocks noGrp="1"/>
          </p:cNvGraphicFramePr>
          <p:nvPr>
            <p:extLst>
              <p:ext uri="{D42A27DB-BD31-4B8C-83A1-F6EECF244321}">
                <p14:modId xmlns:p14="http://schemas.microsoft.com/office/powerpoint/2010/main" val="2499179709"/>
              </p:ext>
            </p:extLst>
          </p:nvPr>
        </p:nvGraphicFramePr>
        <p:xfrm>
          <a:off x="1448564" y="4104330"/>
          <a:ext cx="9296460" cy="1854200"/>
        </p:xfrm>
        <a:graphic>
          <a:graphicData uri="http://schemas.openxmlformats.org/drawingml/2006/table">
            <a:tbl>
              <a:tblPr firstRow="1" bandRow="1">
                <a:tableStyleId>{5C22544A-7EE6-4342-B048-85BDC9FD1C3A}</a:tableStyleId>
              </a:tblPr>
              <a:tblGrid>
                <a:gridCol w="5762478">
                  <a:extLst>
                    <a:ext uri="{9D8B030D-6E8A-4147-A177-3AD203B41FA5}">
                      <a16:colId xmlns:a16="http://schemas.microsoft.com/office/drawing/2014/main" val="811705525"/>
                    </a:ext>
                  </a:extLst>
                </a:gridCol>
                <a:gridCol w="1703587">
                  <a:extLst>
                    <a:ext uri="{9D8B030D-6E8A-4147-A177-3AD203B41FA5}">
                      <a16:colId xmlns:a16="http://schemas.microsoft.com/office/drawing/2014/main" val="64896374"/>
                    </a:ext>
                  </a:extLst>
                </a:gridCol>
                <a:gridCol w="1830395">
                  <a:extLst>
                    <a:ext uri="{9D8B030D-6E8A-4147-A177-3AD203B41FA5}">
                      <a16:colId xmlns:a16="http://schemas.microsoft.com/office/drawing/2014/main" val="3122779527"/>
                    </a:ext>
                  </a:extLst>
                </a:gridCol>
              </a:tblGrid>
              <a:tr h="370840">
                <a:tc>
                  <a:txBody>
                    <a:bodyPr/>
                    <a:lstStyle/>
                    <a:p>
                      <a:r>
                        <a:rPr lang="en-US" sz="1400" b="1" i="0" dirty="0">
                          <a:solidFill>
                            <a:schemeClr val="bg1"/>
                          </a:solidFill>
                          <a:latin typeface="Exo SemiBold" pitchFamily="2" charset="0"/>
                          <a:ea typeface="Roboto Condensed Light" panose="02000000000000000000" pitchFamily="2" charset="0"/>
                          <a:cs typeface="Roboto Condensed Light" panose="02000000000000000000" pitchFamily="2" charset="0"/>
                        </a:rPr>
                        <a:t>Metric Description</a:t>
                      </a:r>
                    </a:p>
                  </a:txBody>
                  <a:tcPr anchor="ctr"/>
                </a:tc>
                <a:tc>
                  <a:txBody>
                    <a:bodyPr/>
                    <a:lstStyle/>
                    <a:p>
                      <a:pPr algn="ctr"/>
                      <a:r>
                        <a:rPr lang="en-US" sz="1400" b="1" i="0" dirty="0">
                          <a:solidFill>
                            <a:schemeClr val="bg1"/>
                          </a:solidFill>
                          <a:latin typeface="Exo SemiBold" pitchFamily="2" charset="0"/>
                          <a:ea typeface="Roboto Condensed Light" panose="02000000000000000000" pitchFamily="2" charset="0"/>
                          <a:cs typeface="Roboto Condensed Light" panose="02000000000000000000" pitchFamily="2" charset="0"/>
                        </a:rPr>
                        <a:t>Current Metric</a:t>
                      </a:r>
                    </a:p>
                  </a:txBody>
                  <a:tcPr anchor="ctr"/>
                </a:tc>
                <a:tc>
                  <a:txBody>
                    <a:bodyPr/>
                    <a:lstStyle/>
                    <a:p>
                      <a:pPr algn="ctr"/>
                      <a:r>
                        <a:rPr lang="en-US" sz="1400" b="1" i="0" dirty="0">
                          <a:solidFill>
                            <a:schemeClr val="bg1"/>
                          </a:solidFill>
                          <a:latin typeface="Exo SemiBold" pitchFamily="2" charset="0"/>
                          <a:ea typeface="Roboto Condensed Light" panose="02000000000000000000" pitchFamily="2" charset="0"/>
                          <a:cs typeface="Roboto Condensed Light" panose="02000000000000000000" pitchFamily="2" charset="0"/>
                        </a:rPr>
                        <a:t>Future Goal</a:t>
                      </a:r>
                    </a:p>
                  </a:txBody>
                  <a:tcPr anchor="ctr"/>
                </a:tc>
                <a:extLst>
                  <a:ext uri="{0D108BD9-81ED-4DB2-BD59-A6C34878D82A}">
                    <a16:rowId xmlns:a16="http://schemas.microsoft.com/office/drawing/2014/main" val="486845798"/>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Percent of active policies, standards, and other enablers documented</a:t>
                      </a:r>
                      <a:r>
                        <a:rPr lang="en-US" sz="1200" b="0" i="0" baseline="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 and up to date</a:t>
                      </a:r>
                      <a:endPar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0% Reduction</a:t>
                      </a: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50%</a:t>
                      </a:r>
                      <a:endPar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a:tc>
                <a:extLst>
                  <a:ext uri="{0D108BD9-81ED-4DB2-BD59-A6C34878D82A}">
                    <a16:rowId xmlns:a16="http://schemas.microsoft.com/office/drawing/2014/main" val="2896686175"/>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Number</a:t>
                      </a:r>
                      <a:r>
                        <a:rPr lang="en-US" sz="1200" b="0" i="0" baseline="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 of risk exposures due to inadequacies in the design of the control environment</a:t>
                      </a:r>
                      <a:endPar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0% Reduction</a:t>
                      </a: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50%</a:t>
                      </a:r>
                      <a:endPar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a:tc>
                <a:extLst>
                  <a:ext uri="{0D108BD9-81ED-4DB2-BD59-A6C34878D82A}">
                    <a16:rowId xmlns:a16="http://schemas.microsoft.com/office/drawing/2014/main" val="1195821072"/>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Number of staff who attended training or awareness sessions</a:t>
                      </a: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0% Reduction</a:t>
                      </a: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80%</a:t>
                      </a:r>
                    </a:p>
                  </a:txBody>
                  <a:tcPr/>
                </a:tc>
                <a:extLst>
                  <a:ext uri="{0D108BD9-81ED-4DB2-BD59-A6C34878D82A}">
                    <a16:rowId xmlns:a16="http://schemas.microsoft.com/office/drawing/2014/main" val="4187276694"/>
                  </a:ext>
                </a:extLst>
              </a:tr>
              <a:tr h="37084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Percent of third-party</a:t>
                      </a:r>
                      <a:r>
                        <a:rPr lang="en-US" sz="1200" b="0" i="0" baseline="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 suppliers who have contracts defining control requirements</a:t>
                      </a:r>
                      <a:endPar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0% Reduction</a:t>
                      </a:r>
                    </a:p>
                  </a:txBody>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r>
                        <a:rPr lang="en-US"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50%</a:t>
                      </a:r>
                    </a:p>
                  </a:txBody>
                  <a:tcPr/>
                </a:tc>
                <a:extLst>
                  <a:ext uri="{0D108BD9-81ED-4DB2-BD59-A6C34878D82A}">
                    <a16:rowId xmlns:a16="http://schemas.microsoft.com/office/drawing/2014/main" val="759596204"/>
                  </a:ext>
                </a:extLst>
              </a:tr>
            </a:tbl>
          </a:graphicData>
        </a:graphic>
      </p:graphicFrame>
    </p:spTree>
    <p:extLst>
      <p:ext uri="{BB962C8B-B14F-4D97-AF65-F5344CB8AC3E}">
        <p14:creationId xmlns:p14="http://schemas.microsoft.com/office/powerpoint/2010/main" val="2127411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36169" y="532612"/>
            <a:ext cx="9256939" cy="807905"/>
          </a:xfrm>
        </p:spPr>
        <p:txBody>
          <a:bodyPr/>
          <a:lstStyle/>
          <a:p>
            <a:r>
              <a:rPr lang="en-US" altLang="en-US"/>
              <a:t>Use these </a:t>
            </a:r>
            <a:r>
              <a:rPr lang="en-US" altLang="en-US" dirty="0"/>
              <a:t>i</a:t>
            </a:r>
            <a:r>
              <a:rPr lang="en-US" altLang="en-US"/>
              <a:t>cons to help direct </a:t>
            </a:r>
            <a:r>
              <a:rPr lang="en-US" altLang="en-US" dirty="0"/>
              <a:t>y</a:t>
            </a:r>
            <a:r>
              <a:rPr lang="en-US" altLang="en-US"/>
              <a:t>ou as you </a:t>
            </a:r>
            <a:r>
              <a:rPr lang="en-US" altLang="en-US" dirty="0"/>
              <a:t>n</a:t>
            </a:r>
            <a:r>
              <a:rPr lang="en-US" altLang="en-US"/>
              <a:t>avigate this research </a:t>
            </a:r>
            <a:endParaRPr lang="en-CA"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77365" y="2027507"/>
            <a:ext cx="10179799" cy="89737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rPr>
              <a:t>Use these icons to help guide you through each step of the blueprint and direct you to content related to the recommended activities. </a:t>
            </a:r>
          </a:p>
          <a:p>
            <a:pPr marL="0" marR="0" lvl="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a:pPr>
            <a:endParaRPr kumimoji="0" lang="en-US" sz="1600" b="1" i="0" u="none" strike="noStrike" kern="1200" cap="none" spc="0" normalizeH="0" baseline="0" noProof="0" dirty="0">
              <a:ln>
                <a:noFill/>
              </a:ln>
              <a:solidFill>
                <a:srgbClr val="F17A26"/>
              </a:solidFill>
              <a:effectLst/>
              <a:uLnTx/>
              <a:uFillTx/>
              <a:latin typeface="Montserrat Medium" pitchFamily="2" charset="77"/>
              <a:ea typeface="+mn-ea"/>
              <a:cs typeface="Arial" panose="020B0604020202020204" pitchFamily="34" charset="0"/>
            </a:endParaRPr>
          </a:p>
        </p:txBody>
      </p:sp>
      <p:grpSp>
        <p:nvGrpSpPr>
          <p:cNvPr id="2" name="Group 1">
            <a:extLst>
              <a:ext uri="{FF2B5EF4-FFF2-40B4-BE49-F238E27FC236}">
                <a16:creationId xmlns:a16="http://schemas.microsoft.com/office/drawing/2014/main" id="{1469FF05-B6F8-ED09-D2DB-0822A4D50E61}"/>
              </a:ext>
            </a:extLst>
          </p:cNvPr>
          <p:cNvGrpSpPr/>
          <p:nvPr/>
        </p:nvGrpSpPr>
        <p:grpSpPr>
          <a:xfrm>
            <a:off x="6351558" y="3502250"/>
            <a:ext cx="1599602" cy="1599602"/>
            <a:chOff x="6351558" y="3312250"/>
            <a:chExt cx="1599602" cy="1599602"/>
          </a:xfrm>
        </p:grpSpPr>
        <p:sp>
          <p:nvSpPr>
            <p:cNvPr id="15" name="Oval 14">
              <a:extLst>
                <a:ext uri="{FF2B5EF4-FFF2-40B4-BE49-F238E27FC236}">
                  <a16:creationId xmlns:a16="http://schemas.microsoft.com/office/drawing/2014/main" id="{DF7992CF-6E04-5139-F5F6-82E56472CAA9}"/>
                </a:ext>
              </a:extLst>
            </p:cNvPr>
            <p:cNvSpPr>
              <a:spLocks noChangeAspect="1"/>
            </p:cNvSpPr>
            <p:nvPr/>
          </p:nvSpPr>
          <p:spPr>
            <a:xfrm>
              <a:off x="6363433" y="3334812"/>
              <a:ext cx="1554480" cy="1554480"/>
            </a:xfrm>
            <a:prstGeom prst="ellipse">
              <a:avLst/>
            </a:prstGeom>
            <a:solidFill>
              <a:srgbClr val="36AA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6" name="Picture 15">
              <a:extLst>
                <a:ext uri="{FF2B5EF4-FFF2-40B4-BE49-F238E27FC236}">
                  <a16:creationId xmlns:a16="http://schemas.microsoft.com/office/drawing/2014/main" id="{47252D58-3507-534D-10EF-032B3E7449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1558" y="3312250"/>
              <a:ext cx="1599602" cy="1599602"/>
            </a:xfrm>
            <a:prstGeom prst="rect">
              <a:avLst/>
            </a:prstGeom>
          </p:spPr>
        </p:pic>
      </p:grpSp>
      <p:sp>
        <p:nvSpPr>
          <p:cNvPr id="13" name="Oval 12">
            <a:extLst>
              <a:ext uri="{FF2B5EF4-FFF2-40B4-BE49-F238E27FC236}">
                <a16:creationId xmlns:a16="http://schemas.microsoft.com/office/drawing/2014/main" id="{B12273CF-2C95-279F-3B0E-E9110D2C015B}"/>
              </a:ext>
            </a:extLst>
          </p:cNvPr>
          <p:cNvSpPr>
            <a:spLocks noChangeAspect="1"/>
          </p:cNvSpPr>
          <p:nvPr/>
        </p:nvSpPr>
        <p:spPr>
          <a:xfrm>
            <a:off x="377365" y="3502250"/>
            <a:ext cx="1554480" cy="1554480"/>
          </a:xfrm>
          <a:prstGeom prst="ellipse">
            <a:avLst/>
          </a:prstGeom>
          <a:solidFill>
            <a:srgbClr val="5F33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7" name="Picture 16">
            <a:extLst>
              <a:ext uri="{FF2B5EF4-FFF2-40B4-BE49-F238E27FC236}">
                <a16:creationId xmlns:a16="http://schemas.microsoft.com/office/drawing/2014/main" id="{CD2A0678-60B2-614B-EDAA-CA575C6BFF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074" y="3635032"/>
            <a:ext cx="1286113" cy="1286113"/>
          </a:xfrm>
          <a:prstGeom prst="rect">
            <a:avLst/>
          </a:prstGeom>
        </p:spPr>
      </p:pic>
      <p:sp>
        <p:nvSpPr>
          <p:cNvPr id="20" name="TextBox 19">
            <a:extLst>
              <a:ext uri="{FF2B5EF4-FFF2-40B4-BE49-F238E27FC236}">
                <a16:creationId xmlns:a16="http://schemas.microsoft.com/office/drawing/2014/main" id="{0AB396A5-8D91-D23D-6D0C-505118212438}"/>
              </a:ext>
            </a:extLst>
          </p:cNvPr>
          <p:cNvSpPr txBox="1"/>
          <p:nvPr/>
        </p:nvSpPr>
        <p:spPr>
          <a:xfrm>
            <a:off x="2239635" y="2862115"/>
            <a:ext cx="3507396" cy="2785336"/>
          </a:xfrm>
          <a:prstGeom prst="rect">
            <a:avLst/>
          </a:prstGeom>
        </p:spPr>
        <p:txBody>
          <a:bodyPr wrap="square" lIns="0" tIns="0" rIns="0" bIns="0" numCol="1" spcCol="360000" rtlCol="0" anchor="ctr">
            <a:noAutofit/>
          </a:bodyPr>
          <a:lstStyle/>
          <a:p>
            <a:pPr marR="0" lvl="0" algn="l" defTabSz="554492" rtl="0" eaLnBrk="1" fontAlgn="auto" latinLnBrk="0" hangingPunct="1">
              <a:lnSpc>
                <a:spcPct val="150000"/>
              </a:lnSpc>
              <a:spcBef>
                <a:spcPts val="800"/>
              </a:spcBef>
              <a:spcAft>
                <a:spcPts val="0"/>
              </a:spcAft>
              <a:buClrTx/>
              <a:buSzTx/>
              <a:tabLst/>
              <a:defRPr/>
            </a:pPr>
            <a:r>
              <a:rPr kumimoji="0" lang="en-US" sz="1400" i="0" u="none" strike="noStrike" kern="1200" cap="none" spc="0" normalizeH="0" baseline="0" noProof="0" dirty="0">
                <a:ln>
                  <a:noFill/>
                </a:ln>
                <a:solidFill>
                  <a:srgbClr val="000000"/>
                </a:solidFill>
                <a:effectLst/>
                <a:uLnTx/>
                <a:uFillTx/>
                <a:latin typeface="Roboto Condensed Light"/>
                <a:ea typeface="Roboto Condensed" panose="02000000000000000000" pitchFamily="2" charset="0"/>
                <a:cs typeface="Roboto Condensed" panose="02000000000000000000" pitchFamily="2" charset="0"/>
              </a:rPr>
              <a:t>This icon denotes a slide where a supporting Info-Tech tool or template will help you perform the activity or step associated with the slide. Refer to the supporting tool or template to get the best results and proceed to the next step of the project.</a:t>
            </a:r>
          </a:p>
        </p:txBody>
      </p:sp>
      <p:sp>
        <p:nvSpPr>
          <p:cNvPr id="22" name="TextBox 21">
            <a:extLst>
              <a:ext uri="{FF2B5EF4-FFF2-40B4-BE49-F238E27FC236}">
                <a16:creationId xmlns:a16="http://schemas.microsoft.com/office/drawing/2014/main" id="{9E1B6512-5098-ED21-547B-6B4B08A225DC}"/>
              </a:ext>
            </a:extLst>
          </p:cNvPr>
          <p:cNvSpPr txBox="1"/>
          <p:nvPr/>
        </p:nvSpPr>
        <p:spPr>
          <a:xfrm>
            <a:off x="8243925" y="2862115"/>
            <a:ext cx="3386433" cy="2785336"/>
          </a:xfrm>
          <a:prstGeom prst="rect">
            <a:avLst/>
          </a:prstGeom>
        </p:spPr>
        <p:txBody>
          <a:bodyPr wrap="square" lIns="0" tIns="0" rIns="0" bIns="0" numCol="1" spcCol="360000" rtlCol="0" anchor="ctr">
            <a:noAutofit/>
          </a:bodyPr>
          <a:lstStyle/>
          <a:p>
            <a:pPr marR="0" lvl="0" algn="l" defTabSz="554492" rtl="0" eaLnBrk="1" fontAlgn="auto" latinLnBrk="0" hangingPunct="1">
              <a:lnSpc>
                <a:spcPct val="150000"/>
              </a:lnSpc>
              <a:spcBef>
                <a:spcPts val="800"/>
              </a:spcBef>
              <a:spcAft>
                <a:spcPts val="0"/>
              </a:spcAft>
              <a:buClrTx/>
              <a:buSzTx/>
              <a:tabLst/>
              <a:defRPr/>
            </a:pPr>
            <a:r>
              <a:rPr kumimoji="0" lang="en-US" sz="1400" i="0" u="none" strike="noStrike" kern="1200" cap="none" spc="0" normalizeH="0" baseline="0" noProof="0" dirty="0">
                <a:ln>
                  <a:noFill/>
                </a:ln>
                <a:solidFill>
                  <a:srgbClr val="000000"/>
                </a:solidFill>
                <a:effectLst/>
                <a:uLnTx/>
                <a:uFillTx/>
                <a:latin typeface="Roboto Condensed Light"/>
                <a:ea typeface="Roboto Condensed" panose="02000000000000000000" pitchFamily="2" charset="0"/>
                <a:cs typeface="Roboto Condensed" panose="02000000000000000000" pitchFamily="2" charset="0"/>
              </a:rPr>
              <a:t>This icon denotes a slide with an associated activity. The activity can be performed either as part of your project or with the support of Info-Tech team members, who will come onsite to facilitate a workshop for your organization.</a:t>
            </a:r>
          </a:p>
        </p:txBody>
      </p:sp>
      <p:sp>
        <p:nvSpPr>
          <p:cNvPr id="3" name="TextBox 2">
            <a:extLst>
              <a:ext uri="{FF2B5EF4-FFF2-40B4-BE49-F238E27FC236}">
                <a16:creationId xmlns:a16="http://schemas.microsoft.com/office/drawing/2014/main" id="{FF2F3A8D-5F14-FB32-4ECF-05BB2C60178A}"/>
              </a:ext>
            </a:extLst>
          </p:cNvPr>
          <p:cNvSpPr txBox="1"/>
          <p:nvPr/>
        </p:nvSpPr>
        <p:spPr>
          <a:xfrm>
            <a:off x="6013174" y="-626165"/>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6733061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44261" y="670176"/>
            <a:ext cx="11549289" cy="807905"/>
          </a:xfrm>
        </p:spPr>
        <p:txBody>
          <a:bodyPr/>
          <a:lstStyle/>
          <a:p>
            <a:r>
              <a:rPr lang="en-US" altLang="en-US" sz="2800" dirty="0"/>
              <a:t>Review </a:t>
            </a:r>
            <a:r>
              <a:rPr lang="en-US" altLang="en-US" sz="2800"/>
              <a:t>and Improve </a:t>
            </a:r>
            <a:r>
              <a:rPr lang="en-US" altLang="en-US" sz="2800" dirty="0"/>
              <a:t>Your IT Policy Library – Project Overview</a:t>
            </a:r>
            <a:endParaRPr lang="en-CA" sz="2800" dirty="0"/>
          </a:p>
        </p:txBody>
      </p:sp>
      <p:graphicFrame>
        <p:nvGraphicFramePr>
          <p:cNvPr id="4" name="Table 5">
            <a:extLst>
              <a:ext uri="{FF2B5EF4-FFF2-40B4-BE49-F238E27FC236}">
                <a16:creationId xmlns:a16="http://schemas.microsoft.com/office/drawing/2014/main" id="{7F0CE04A-0B05-A43E-1BF5-3B7030CF72A0}"/>
              </a:ext>
            </a:extLst>
          </p:cNvPr>
          <p:cNvGraphicFramePr>
            <a:graphicFrameLocks noGrp="1"/>
          </p:cNvGraphicFramePr>
          <p:nvPr>
            <p:extLst>
              <p:ext uri="{D42A27DB-BD31-4B8C-83A1-F6EECF244321}">
                <p14:modId xmlns:p14="http://schemas.microsoft.com/office/powerpoint/2010/main" val="3359183461"/>
              </p:ext>
            </p:extLst>
          </p:nvPr>
        </p:nvGraphicFramePr>
        <p:xfrm>
          <a:off x="267963" y="1802527"/>
          <a:ext cx="11386324" cy="4179097"/>
        </p:xfrm>
        <a:graphic>
          <a:graphicData uri="http://schemas.openxmlformats.org/drawingml/2006/table">
            <a:tbl>
              <a:tblPr bandRow="1">
                <a:tableStyleId>{5C22544A-7EE6-4342-B048-85BDC9FD1C3A}</a:tableStyleId>
              </a:tblPr>
              <a:tblGrid>
                <a:gridCol w="2147712">
                  <a:extLst>
                    <a:ext uri="{9D8B030D-6E8A-4147-A177-3AD203B41FA5}">
                      <a16:colId xmlns:a16="http://schemas.microsoft.com/office/drawing/2014/main" val="3233081646"/>
                    </a:ext>
                  </a:extLst>
                </a:gridCol>
                <a:gridCol w="3545450">
                  <a:extLst>
                    <a:ext uri="{9D8B030D-6E8A-4147-A177-3AD203B41FA5}">
                      <a16:colId xmlns:a16="http://schemas.microsoft.com/office/drawing/2014/main" val="1082276018"/>
                    </a:ext>
                  </a:extLst>
                </a:gridCol>
                <a:gridCol w="2846581">
                  <a:extLst>
                    <a:ext uri="{9D8B030D-6E8A-4147-A177-3AD203B41FA5}">
                      <a16:colId xmlns:a16="http://schemas.microsoft.com/office/drawing/2014/main" val="38325746"/>
                    </a:ext>
                  </a:extLst>
                </a:gridCol>
                <a:gridCol w="2846581">
                  <a:extLst>
                    <a:ext uri="{9D8B030D-6E8A-4147-A177-3AD203B41FA5}">
                      <a16:colId xmlns:a16="http://schemas.microsoft.com/office/drawing/2014/main" val="548632695"/>
                    </a:ext>
                  </a:extLst>
                </a:gridCol>
              </a:tblGrid>
              <a:tr h="11667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Roboto Condensed Light"/>
                        <a:ea typeface="+mn-ea"/>
                        <a:cs typeface="+mn-cs"/>
                      </a:endParaRPr>
                    </a:p>
                  </a:txBody>
                  <a:tcPr>
                    <a:solidFill>
                      <a:srgbClr val="14446E"/>
                    </a:solidFill>
                  </a:tcPr>
                </a:tc>
                <a:tc>
                  <a:txBody>
                    <a:bodyPr/>
                    <a:lstStyle/>
                    <a:p>
                      <a:pPr>
                        <a:spcAft>
                          <a:spcPts val="600"/>
                        </a:spcAft>
                      </a:pPr>
                      <a:r>
                        <a:rPr lang="en-CA" sz="1200" b="1"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1.1 Establish Governance Objectives</a:t>
                      </a:r>
                    </a:p>
                    <a:p>
                      <a:pPr>
                        <a:spcAft>
                          <a:spcPts val="600"/>
                        </a:spcAft>
                      </a:pPr>
                      <a:r>
                        <a:rPr lang="en-CA" sz="1200" b="1"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1.2 Assess Risk Framework</a:t>
                      </a:r>
                    </a:p>
                    <a:p>
                      <a:pPr>
                        <a:spcAft>
                          <a:spcPts val="600"/>
                        </a:spcAft>
                      </a:pPr>
                      <a:r>
                        <a:rPr lang="en-CA" sz="1200" b="1"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1.3 Analyze Existing Policies and Identify Policy Gaps</a:t>
                      </a:r>
                    </a:p>
                  </a:txBody>
                  <a:tcPr anchor="ctr">
                    <a:solidFill>
                      <a:srgbClr val="E9ECF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2.1 Identify and Involve Key Stakeholders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2.2 Communicate Intentions and </a:t>
                      </a:r>
                      <a:br>
                        <a:rPr kumimoji="0" lang="en-CA"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br>
                      <a:r>
                        <a:rPr kumimoji="0" lang="en-CA"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Gather Input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2.3 Write Policies and Seek Approval</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2.4 Publish and Communicate Policies</a:t>
                      </a:r>
                    </a:p>
                  </a:txBody>
                  <a:tcPr anchor="ctr">
                    <a:solidFill>
                      <a:srgbClr val="E9ECF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3.1 Ensure Policy Adherence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3.2 Mandate Audits and Revisions</a:t>
                      </a:r>
                    </a:p>
                  </a:txBody>
                  <a:tcPr anchor="ctr">
                    <a:solidFill>
                      <a:srgbClr val="E9ECF3"/>
                    </a:solidFill>
                  </a:tcPr>
                </a:tc>
                <a:extLst>
                  <a:ext uri="{0D108BD9-81ED-4DB2-BD59-A6C34878D82A}">
                    <a16:rowId xmlns:a16="http://schemas.microsoft.com/office/drawing/2014/main" val="1304162544"/>
                  </a:ext>
                </a:extLst>
              </a:tr>
              <a:tr h="13093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a:solidFill>
                      <a:srgbClr val="14446E"/>
                    </a:solidFill>
                  </a:tcPr>
                </a:tc>
                <a:tc>
                  <a:txBody>
                    <a:bodyPr/>
                    <a:lstStyle/>
                    <a:p>
                      <a:pPr marL="228600" indent="-228600">
                        <a:spcAft>
                          <a:spcPts val="600"/>
                        </a:spcAft>
                        <a:buClrTx/>
                        <a:buSzPct val="100000"/>
                        <a:buFont typeface="Arial" panose="020B0604020202020204" pitchFamily="34" charset="0"/>
                        <a:buChar char="•"/>
                      </a:pP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Scope your policy development plan.</a:t>
                      </a:r>
                    </a:p>
                    <a:p>
                      <a:pPr marL="228600" indent="-228600">
                        <a:spcAft>
                          <a:spcPts val="600"/>
                        </a:spcAft>
                        <a:buClrTx/>
                        <a:buSzPct val="100000"/>
                        <a:buFont typeface="Arial" panose="020B0604020202020204" pitchFamily="34" charset="0"/>
                        <a:buChar char="•"/>
                      </a:pP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Discuss policy governance roles and objectives.</a:t>
                      </a:r>
                    </a:p>
                    <a:p>
                      <a:pPr marL="228600" indent="-228600">
                        <a:spcAft>
                          <a:spcPts val="600"/>
                        </a:spcAft>
                        <a:buClrTx/>
                        <a:buSzPct val="100000"/>
                        <a:buFont typeface="Arial" panose="020B0604020202020204" pitchFamily="34" charset="0"/>
                        <a:buChar char="•"/>
                      </a:pP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Assess the high-level risks to be addressed by policy.</a:t>
                      </a:r>
                    </a:p>
                  </a:txBody>
                  <a:tcPr anchor="ctr">
                    <a:solidFill>
                      <a:srgbClr val="CDD6E6"/>
                    </a:solidFill>
                  </a:tcPr>
                </a:tc>
                <a:tc>
                  <a:txBody>
                    <a:bodyPr/>
                    <a:lstStyle/>
                    <a:p>
                      <a:pPr marL="228600" indent="-228600">
                        <a:spcAft>
                          <a:spcPts val="600"/>
                        </a:spcAft>
                        <a:buClrTx/>
                        <a:buSzPct val="100000"/>
                        <a:buFont typeface="Arial" panose="020B0604020202020204" pitchFamily="34" charset="0"/>
                        <a:buChar char="•"/>
                      </a:pP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Identify stakeholders and plan to gather their input.</a:t>
                      </a:r>
                    </a:p>
                    <a:p>
                      <a:pPr marL="228600" indent="-228600">
                        <a:spcAft>
                          <a:spcPts val="600"/>
                        </a:spcAft>
                        <a:buClrTx/>
                        <a:buSzPct val="100000"/>
                        <a:buFont typeface="Arial" panose="020B0604020202020204" pitchFamily="34" charset="0"/>
                        <a:buChar char="•"/>
                      </a:pP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Discuss critical components of policies.</a:t>
                      </a:r>
                    </a:p>
                    <a:p>
                      <a:pPr marL="228600" indent="-228600">
                        <a:spcAft>
                          <a:spcPts val="600"/>
                        </a:spcAft>
                        <a:buClrTx/>
                        <a:buSzPct val="100000"/>
                        <a:buFont typeface="Arial" panose="020B0604020202020204" pitchFamily="34" charset="0"/>
                        <a:buChar char="•"/>
                      </a:pP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Plan sign-off and publication of finished policies.</a:t>
                      </a:r>
                    </a:p>
                  </a:txBody>
                  <a:tcPr anchor="ctr">
                    <a:solidFill>
                      <a:srgbClr val="CDD6E6"/>
                    </a:solidFill>
                  </a:tcPr>
                </a:tc>
                <a:tc>
                  <a:txBody>
                    <a:bodyPr/>
                    <a:lstStyle/>
                    <a:p>
                      <a:pPr marL="228600" indent="-228600">
                        <a:spcAft>
                          <a:spcPts val="600"/>
                        </a:spcAft>
                        <a:buClrTx/>
                        <a:buSzPct val="100000"/>
                        <a:buFont typeface="Arial" panose="020B0604020202020204" pitchFamily="34" charset="0"/>
                        <a:buChar char="•"/>
                      </a:pP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Discuss policies in the context of company culture.</a:t>
                      </a:r>
                    </a:p>
                    <a:p>
                      <a:pPr marL="228600" indent="-228600">
                        <a:spcAft>
                          <a:spcPts val="600"/>
                        </a:spcAft>
                        <a:buClrTx/>
                        <a:buSzPct val="100000"/>
                        <a:buFont typeface="Arial" panose="020B0604020202020204" pitchFamily="34" charset="0"/>
                        <a:buChar char="•"/>
                      </a:pP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Review key performance indicators.</a:t>
                      </a:r>
                    </a:p>
                    <a:p>
                      <a:pPr marL="228600" indent="-228600">
                        <a:spcAft>
                          <a:spcPts val="600"/>
                        </a:spcAft>
                        <a:buClrTx/>
                        <a:buSzPct val="100000"/>
                        <a:buFont typeface="Arial" panose="020B0604020202020204" pitchFamily="34" charset="0"/>
                        <a:buChar char="•"/>
                      </a:pPr>
                      <a:r>
                        <a:rPr lang="en-CA" sz="1200" b="0" i="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Perform root-cause analysis on non-compliance.</a:t>
                      </a:r>
                    </a:p>
                  </a:txBody>
                  <a:tcPr anchor="ctr">
                    <a:solidFill>
                      <a:srgbClr val="CDD6E6"/>
                    </a:solidFill>
                  </a:tcPr>
                </a:tc>
                <a:extLst>
                  <a:ext uri="{0D108BD9-81ED-4DB2-BD59-A6C34878D82A}">
                    <a16:rowId xmlns:a16="http://schemas.microsoft.com/office/drawing/2014/main" val="3550178897"/>
                  </a:ext>
                </a:extLst>
              </a:tr>
              <a:tr h="812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a:solidFill>
                      <a:srgbClr val="14446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76B7"/>
                          </a:solidFill>
                          <a:effectLst/>
                          <a:uLnTx/>
                          <a:uFillTx/>
                          <a:latin typeface="Exo SemiBold" pitchFamily="2" charset="0"/>
                          <a:ea typeface="Roboto Condensed Light" panose="02000000000000000000" pitchFamily="2" charset="0"/>
                          <a:cs typeface="ROBOTO CONDENSED LIGHT" panose="02000000000000000000" pitchFamily="2" charset="0"/>
                        </a:rPr>
                        <a:t>Module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Assess Risks and Create a Policy Action Plan</a:t>
                      </a:r>
                    </a:p>
                  </a:txBody>
                  <a:tcPr anchor="ctr">
                    <a:solidFill>
                      <a:srgbClr val="E9EC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76B7"/>
                          </a:solidFill>
                          <a:effectLst/>
                          <a:uLnTx/>
                          <a:uFillTx/>
                          <a:latin typeface="Exo SemiBold" pitchFamily="2" charset="0"/>
                          <a:ea typeface="Roboto Condensed Light" panose="02000000000000000000" pitchFamily="2" charset="0"/>
                          <a:cs typeface="ROBOTO CONDENSED LIGHT" panose="02000000000000000000" pitchFamily="2" charset="0"/>
                        </a:rPr>
                        <a:t>Module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Develop Policies and Create Policy Communication and Implementation Plan</a:t>
                      </a:r>
                    </a:p>
                  </a:txBody>
                  <a:tcPr anchor="ctr">
                    <a:solidFill>
                      <a:srgbClr val="E9EC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76B7"/>
                          </a:solidFill>
                          <a:effectLst/>
                          <a:uLnTx/>
                          <a:uFillTx/>
                          <a:latin typeface="Exo SemiBold" pitchFamily="2" charset="0"/>
                          <a:ea typeface="Roboto Condensed Light" panose="02000000000000000000" pitchFamily="2" charset="0"/>
                          <a:cs typeface="ROBOTO CONDENSED LIGHT" panose="02000000000000000000" pitchFamily="2" charset="0"/>
                        </a:rPr>
                        <a:t>Module 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Monitor and Reassess the Portfolio</a:t>
                      </a:r>
                    </a:p>
                  </a:txBody>
                  <a:tcPr anchor="ctr">
                    <a:solidFill>
                      <a:srgbClr val="E9ECF3"/>
                    </a:solidFill>
                  </a:tcPr>
                </a:tc>
                <a:extLst>
                  <a:ext uri="{0D108BD9-81ED-4DB2-BD59-A6C34878D82A}">
                    <a16:rowId xmlns:a16="http://schemas.microsoft.com/office/drawing/2014/main" val="1999354928"/>
                  </a:ext>
                </a:extLst>
              </a:tr>
              <a:tr h="812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76B7"/>
                          </a:solidFill>
                          <a:effectLst/>
                          <a:uLnTx/>
                          <a:uFillTx/>
                          <a:latin typeface="Exo SemiBold" pitchFamily="2" charset="0"/>
                          <a:ea typeface="Roboto Condensed Light" panose="02000000000000000000" pitchFamily="2" charset="0"/>
                          <a:cs typeface="ROBOTO CONDENSED LIGHT" panose="02000000000000000000" pitchFamily="2" charset="0"/>
                        </a:rPr>
                        <a:t>Phase 1 Results: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Policy Process Map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Prioritized List of IT Risks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Policy Action Plan</a:t>
                      </a:r>
                    </a:p>
                  </a:txBody>
                  <a:tcPr anchor="ctr">
                    <a:solidFill>
                      <a:srgbClr val="CDD6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76B7"/>
                          </a:solidFill>
                          <a:effectLst/>
                          <a:uLnTx/>
                          <a:uFillTx/>
                          <a:latin typeface="Exo SemiBold" pitchFamily="2" charset="0"/>
                          <a:ea typeface="Roboto Condensed Light" panose="02000000000000000000" pitchFamily="2" charset="0"/>
                          <a:cs typeface="ROBOTO CONDENSED LIGHT" panose="02000000000000000000" pitchFamily="2" charset="0"/>
                        </a:rPr>
                        <a:t>Phase 2 </a:t>
                      </a:r>
                      <a:r>
                        <a:rPr kumimoji="0" lang="en-US" sz="1200" b="1" i="0" u="none" strike="noStrike" kern="1200" cap="none" spc="0" normalizeH="0" baseline="0" noProof="0" dirty="0">
                          <a:ln>
                            <a:noFill/>
                          </a:ln>
                          <a:solidFill>
                            <a:srgbClr val="2476B7"/>
                          </a:solidFill>
                          <a:effectLst/>
                          <a:uLnTx/>
                          <a:uFillTx/>
                          <a:latin typeface="Exo SemiBold" pitchFamily="2" charset="0"/>
                          <a:ea typeface="Roboto Condensed Light" panose="02000000000000000000" pitchFamily="2" charset="0"/>
                          <a:cs typeface="Roboto Condensed Light" panose="02000000000000000000" pitchFamily="2" charset="0"/>
                        </a:rPr>
                        <a:t>Outcome: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Drafted Policies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Completed Communication and Implementation Plan</a:t>
                      </a:r>
                    </a:p>
                  </a:txBody>
                  <a:tcPr anchor="ctr">
                    <a:solidFill>
                      <a:srgbClr val="CDD6E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76B7"/>
                          </a:solidFill>
                          <a:effectLst/>
                          <a:uLnTx/>
                          <a:uFillTx/>
                          <a:latin typeface="Exo SemiBold" pitchFamily="2" charset="0"/>
                          <a:ea typeface="Roboto Condensed Light" panose="02000000000000000000" pitchFamily="2" charset="0"/>
                          <a:cs typeface="ROBOTO CONDENSED LIGHT" panose="02000000000000000000" pitchFamily="2" charset="0"/>
                        </a:rPr>
                        <a:t>Phase 3 </a:t>
                      </a:r>
                      <a:r>
                        <a:rPr kumimoji="0" lang="en-US" sz="1200" b="1" i="0" u="none" strike="noStrike" kern="1200" cap="none" spc="0" normalizeH="0" baseline="0" noProof="0" dirty="0">
                          <a:ln>
                            <a:noFill/>
                          </a:ln>
                          <a:solidFill>
                            <a:srgbClr val="2476B7"/>
                          </a:solidFill>
                          <a:effectLst/>
                          <a:uLnTx/>
                          <a:uFillTx/>
                          <a:latin typeface="Exo SemiBold" pitchFamily="2" charset="0"/>
                          <a:ea typeface="Roboto Condensed Light" panose="02000000000000000000" pitchFamily="2" charset="0"/>
                          <a:cs typeface="Roboto Condensed Light" panose="02000000000000000000" pitchFamily="2" charset="0"/>
                        </a:rPr>
                        <a:t>Outcome: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Finalized Policies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KPI Tracking Log</a:t>
                      </a:r>
                    </a:p>
                  </a:txBody>
                  <a:tcPr anchor="ctr">
                    <a:solidFill>
                      <a:srgbClr val="CDD6E6"/>
                    </a:solidFill>
                  </a:tcPr>
                </a:tc>
                <a:extLst>
                  <a:ext uri="{0D108BD9-81ED-4DB2-BD59-A6C34878D82A}">
                    <a16:rowId xmlns:a16="http://schemas.microsoft.com/office/drawing/2014/main" val="4168408550"/>
                  </a:ext>
                </a:extLst>
              </a:tr>
            </a:tbl>
          </a:graphicData>
        </a:graphic>
      </p:graphicFrame>
      <p:pic>
        <p:nvPicPr>
          <p:cNvPr id="7" name="Picture 6">
            <a:extLst>
              <a:ext uri="{FF2B5EF4-FFF2-40B4-BE49-F238E27FC236}">
                <a16:creationId xmlns:a16="http://schemas.microsoft.com/office/drawing/2014/main" id="{C951E32D-09C9-F0AD-2C56-0596BFFCBB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842" y="4349180"/>
            <a:ext cx="669471" cy="669471"/>
          </a:xfrm>
          <a:prstGeom prst="rect">
            <a:avLst/>
          </a:prstGeom>
        </p:spPr>
      </p:pic>
      <p:pic>
        <p:nvPicPr>
          <p:cNvPr id="15" name="Picture 14">
            <a:extLst>
              <a:ext uri="{FF2B5EF4-FFF2-40B4-BE49-F238E27FC236}">
                <a16:creationId xmlns:a16="http://schemas.microsoft.com/office/drawing/2014/main" id="{8624DEE3-C30F-1598-6D27-06F6BA4155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7780" y="2043784"/>
            <a:ext cx="689717" cy="689717"/>
          </a:xfrm>
          <a:prstGeom prst="rect">
            <a:avLst/>
          </a:prstGeom>
        </p:spPr>
      </p:pic>
      <p:pic>
        <p:nvPicPr>
          <p:cNvPr id="17" name="Picture 16">
            <a:extLst>
              <a:ext uri="{FF2B5EF4-FFF2-40B4-BE49-F238E27FC236}">
                <a16:creationId xmlns:a16="http://schemas.microsoft.com/office/drawing/2014/main" id="{1BBF18A5-E152-A82F-14C6-CBE382F27D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0468" y="3288110"/>
            <a:ext cx="635000" cy="635000"/>
          </a:xfrm>
          <a:prstGeom prst="rect">
            <a:avLst/>
          </a:prstGeom>
        </p:spPr>
      </p:pic>
      <p:sp>
        <p:nvSpPr>
          <p:cNvPr id="24" name="TextBox 23">
            <a:extLst>
              <a:ext uri="{FF2B5EF4-FFF2-40B4-BE49-F238E27FC236}">
                <a16:creationId xmlns:a16="http://schemas.microsoft.com/office/drawing/2014/main" id="{DA5F4D3F-9DD8-184C-4F0D-0D5E204E8173}"/>
              </a:ext>
            </a:extLst>
          </p:cNvPr>
          <p:cNvSpPr txBox="1"/>
          <p:nvPr/>
        </p:nvSpPr>
        <p:spPr>
          <a:xfrm>
            <a:off x="1009838" y="2979012"/>
            <a:ext cx="1566353" cy="1300053"/>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1400" b="1" dirty="0">
                <a:solidFill>
                  <a:schemeClr val="bg1"/>
                </a:solidFill>
                <a:latin typeface="Exo DemiBold" panose="02000503000000000000" pitchFamily="2" charset="77"/>
              </a:rPr>
              <a:t>Guided </a:t>
            </a:r>
            <a:br>
              <a:rPr lang="en-US" sz="1400" b="1" dirty="0">
                <a:solidFill>
                  <a:schemeClr val="bg1"/>
                </a:solidFill>
                <a:latin typeface="Exo DemiBold" panose="02000503000000000000" pitchFamily="2" charset="77"/>
              </a:rPr>
            </a:br>
            <a:r>
              <a:rPr lang="en-US" sz="1400" b="1" dirty="0">
                <a:solidFill>
                  <a:schemeClr val="bg1"/>
                </a:solidFill>
                <a:latin typeface="Exo DemiBold" panose="02000503000000000000" pitchFamily="2" charset="77"/>
              </a:rPr>
              <a:t>Implementation</a:t>
            </a:r>
            <a:endParaRPr lang="en-US" sz="1200" b="1" dirty="0">
              <a:solidFill>
                <a:schemeClr val="bg1"/>
              </a:solidFill>
              <a:latin typeface="Arial" panose="020B0604020202020204" pitchFamily="34" charset="0"/>
            </a:endParaRPr>
          </a:p>
        </p:txBody>
      </p:sp>
      <p:sp>
        <p:nvSpPr>
          <p:cNvPr id="25" name="TextBox 24">
            <a:extLst>
              <a:ext uri="{FF2B5EF4-FFF2-40B4-BE49-F238E27FC236}">
                <a16:creationId xmlns:a16="http://schemas.microsoft.com/office/drawing/2014/main" id="{C7EB3DFA-E406-1E86-DCD8-85431BEF075F}"/>
              </a:ext>
            </a:extLst>
          </p:cNvPr>
          <p:cNvSpPr txBox="1"/>
          <p:nvPr/>
        </p:nvSpPr>
        <p:spPr>
          <a:xfrm>
            <a:off x="1009838" y="2000930"/>
            <a:ext cx="1566353" cy="804456"/>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1400" b="1" dirty="0">
                <a:solidFill>
                  <a:schemeClr val="bg1"/>
                </a:solidFill>
                <a:latin typeface="Exo DemiBold" panose="02000503000000000000" pitchFamily="2" charset="77"/>
              </a:rPr>
              <a:t>Best-Practices</a:t>
            </a:r>
            <a:br>
              <a:rPr lang="en-US" sz="1400" b="1" dirty="0">
                <a:solidFill>
                  <a:schemeClr val="bg1"/>
                </a:solidFill>
                <a:latin typeface="Exo DemiBold" panose="02000503000000000000" pitchFamily="2" charset="77"/>
              </a:rPr>
            </a:br>
            <a:r>
              <a:rPr lang="en-US" sz="1400" b="1" dirty="0">
                <a:solidFill>
                  <a:schemeClr val="bg1"/>
                </a:solidFill>
                <a:latin typeface="Exo DemiBold" panose="02000503000000000000" pitchFamily="2" charset="77"/>
              </a:rPr>
              <a:t>Toolkit</a:t>
            </a:r>
            <a:endParaRPr lang="en-US" sz="1200" b="1" dirty="0">
              <a:solidFill>
                <a:schemeClr val="bg1"/>
              </a:solidFill>
              <a:latin typeface="Arial" panose="020B0604020202020204" pitchFamily="34" charset="0"/>
            </a:endParaRPr>
          </a:p>
        </p:txBody>
      </p:sp>
      <p:sp>
        <p:nvSpPr>
          <p:cNvPr id="26" name="TextBox 25">
            <a:extLst>
              <a:ext uri="{FF2B5EF4-FFF2-40B4-BE49-F238E27FC236}">
                <a16:creationId xmlns:a16="http://schemas.microsoft.com/office/drawing/2014/main" id="{D1451A83-1168-149C-85E4-F848864C85A1}"/>
              </a:ext>
            </a:extLst>
          </p:cNvPr>
          <p:cNvSpPr txBox="1"/>
          <p:nvPr/>
        </p:nvSpPr>
        <p:spPr>
          <a:xfrm>
            <a:off x="1009838" y="4286931"/>
            <a:ext cx="1566353" cy="804456"/>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1400" b="1" dirty="0">
                <a:solidFill>
                  <a:schemeClr val="bg1"/>
                </a:solidFill>
                <a:latin typeface="Exo DemiBold" panose="02000503000000000000" pitchFamily="2" charset="77"/>
              </a:rPr>
              <a:t>Onsite Workshop</a:t>
            </a:r>
            <a:endParaRPr lang="en-US" sz="1200" b="1" dirty="0">
              <a:solidFill>
                <a:schemeClr val="bg1"/>
              </a:solidFill>
              <a:latin typeface="Arial" panose="020B0604020202020204" pitchFamily="34" charset="0"/>
            </a:endParaRPr>
          </a:p>
        </p:txBody>
      </p:sp>
      <p:sp>
        <p:nvSpPr>
          <p:cNvPr id="29" name="Pentagon 28">
            <a:extLst>
              <a:ext uri="{FF2B5EF4-FFF2-40B4-BE49-F238E27FC236}">
                <a16:creationId xmlns:a16="http://schemas.microsoft.com/office/drawing/2014/main" id="{17E33074-5A1B-662D-3213-1C1308FB991E}"/>
              </a:ext>
            </a:extLst>
          </p:cNvPr>
          <p:cNvSpPr/>
          <p:nvPr/>
        </p:nvSpPr>
        <p:spPr>
          <a:xfrm>
            <a:off x="8721307" y="1267227"/>
            <a:ext cx="3189940" cy="535299"/>
          </a:xfrm>
          <a:prstGeom prst="homePlate">
            <a:avLst/>
          </a:prstGeom>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latin typeface="Arial" panose="020B0604020202020204" pitchFamily="34" charset="0"/>
            </a:endParaRPr>
          </a:p>
        </p:txBody>
      </p:sp>
      <p:sp>
        <p:nvSpPr>
          <p:cNvPr id="30" name="Pentagon 29">
            <a:extLst>
              <a:ext uri="{FF2B5EF4-FFF2-40B4-BE49-F238E27FC236}">
                <a16:creationId xmlns:a16="http://schemas.microsoft.com/office/drawing/2014/main" id="{DB55668A-E0CE-208A-6B5C-9B3AB7DF23A6}"/>
              </a:ext>
            </a:extLst>
          </p:cNvPr>
          <p:cNvSpPr/>
          <p:nvPr/>
        </p:nvSpPr>
        <p:spPr>
          <a:xfrm>
            <a:off x="5667555" y="1267227"/>
            <a:ext cx="3439933" cy="535299"/>
          </a:xfrm>
          <a:prstGeom prst="homePlate">
            <a:avLst/>
          </a:prstGeom>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latin typeface="Arial" panose="020B0604020202020204" pitchFamily="34" charset="0"/>
            </a:endParaRPr>
          </a:p>
        </p:txBody>
      </p:sp>
      <p:sp>
        <p:nvSpPr>
          <p:cNvPr id="31" name="Pentagon 30">
            <a:extLst>
              <a:ext uri="{FF2B5EF4-FFF2-40B4-BE49-F238E27FC236}">
                <a16:creationId xmlns:a16="http://schemas.microsoft.com/office/drawing/2014/main" id="{CF39B859-CB59-D6EB-6493-565A81D78A28}"/>
              </a:ext>
            </a:extLst>
          </p:cNvPr>
          <p:cNvSpPr/>
          <p:nvPr/>
        </p:nvSpPr>
        <p:spPr>
          <a:xfrm>
            <a:off x="2437165" y="1267226"/>
            <a:ext cx="3795183" cy="535299"/>
          </a:xfrm>
          <a:prstGeom prst="homePlate">
            <a:avLst/>
          </a:prstGeom>
          <a:ln w="158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latin typeface="Arial" panose="020B0604020202020204" pitchFamily="34" charset="0"/>
            </a:endParaRPr>
          </a:p>
        </p:txBody>
      </p:sp>
      <p:sp>
        <p:nvSpPr>
          <p:cNvPr id="32" name="TextBox 31">
            <a:extLst>
              <a:ext uri="{FF2B5EF4-FFF2-40B4-BE49-F238E27FC236}">
                <a16:creationId xmlns:a16="http://schemas.microsoft.com/office/drawing/2014/main" id="{35E4120B-C78D-4B38-C41E-14523ED03788}"/>
              </a:ext>
            </a:extLst>
          </p:cNvPr>
          <p:cNvSpPr txBox="1"/>
          <p:nvPr/>
        </p:nvSpPr>
        <p:spPr>
          <a:xfrm>
            <a:off x="2867856" y="1431241"/>
            <a:ext cx="2106831" cy="438003"/>
          </a:xfrm>
          <a:prstGeom prst="rect">
            <a:avLst/>
          </a:prstGeom>
        </p:spPr>
        <p:txBody>
          <a:bodyPr wrap="square" lIns="0" tIns="0" rIns="0" bIns="0" numCol="1" spcCol="360000" rtlCol="0">
            <a:noAutofit/>
          </a:bodyPr>
          <a:lstStyle/>
          <a:p>
            <a:pPr marL="7701" marR="242975" lvl="0" defTabSz="554492" rtl="0" eaLnBrk="1" fontAlgn="auto" latinLnBrk="0" hangingPunct="1">
              <a:lnSpc>
                <a:spcPct val="100000"/>
              </a:lnSpc>
              <a:spcBef>
                <a:spcPts val="55"/>
              </a:spcBef>
              <a:spcAft>
                <a:spcPts val="0"/>
              </a:spcAft>
              <a:buClrTx/>
              <a:buSzTx/>
              <a:tabLst/>
              <a:defRPr/>
            </a:pPr>
            <a:r>
              <a:rPr lang="en-US" sz="1200" b="1" dirty="0">
                <a:solidFill>
                  <a:schemeClr val="bg1"/>
                </a:solidFill>
                <a:latin typeface="Exo SemiBold" pitchFamily="2" charset="0"/>
              </a:rPr>
              <a:t>Assess</a:t>
            </a:r>
          </a:p>
        </p:txBody>
      </p:sp>
      <p:sp>
        <p:nvSpPr>
          <p:cNvPr id="33" name="TextBox 32">
            <a:extLst>
              <a:ext uri="{FF2B5EF4-FFF2-40B4-BE49-F238E27FC236}">
                <a16:creationId xmlns:a16="http://schemas.microsoft.com/office/drawing/2014/main" id="{8CB7B84D-D67E-6545-EBFA-D8B40D8DB67E}"/>
              </a:ext>
            </a:extLst>
          </p:cNvPr>
          <p:cNvSpPr txBox="1"/>
          <p:nvPr/>
        </p:nvSpPr>
        <p:spPr>
          <a:xfrm>
            <a:off x="6764143" y="1431241"/>
            <a:ext cx="2106831" cy="438003"/>
          </a:xfrm>
          <a:prstGeom prst="rect">
            <a:avLst/>
          </a:prstGeom>
        </p:spPr>
        <p:txBody>
          <a:bodyPr wrap="square" lIns="0" tIns="0" rIns="0" bIns="0" numCol="1" spcCol="360000" rtlCol="0">
            <a:noAutofit/>
          </a:bodyPr>
          <a:lstStyle/>
          <a:p>
            <a:pPr marL="7701" marR="242975" lvl="0" defTabSz="554492" rtl="0" eaLnBrk="1" fontAlgn="auto" latinLnBrk="0" hangingPunct="1">
              <a:lnSpc>
                <a:spcPct val="100000"/>
              </a:lnSpc>
              <a:spcBef>
                <a:spcPts val="55"/>
              </a:spcBef>
              <a:spcAft>
                <a:spcPts val="0"/>
              </a:spcAft>
              <a:buClrTx/>
              <a:buSzTx/>
              <a:tabLst/>
              <a:defRPr/>
            </a:pPr>
            <a:r>
              <a:rPr lang="en-US" sz="1200" b="1" dirty="0">
                <a:solidFill>
                  <a:schemeClr val="bg1"/>
                </a:solidFill>
                <a:latin typeface="Exo SemiBold" pitchFamily="2" charset="0"/>
              </a:rPr>
              <a:t>Draft and Implement</a:t>
            </a:r>
          </a:p>
        </p:txBody>
      </p:sp>
      <p:sp>
        <p:nvSpPr>
          <p:cNvPr id="34" name="TextBox 33">
            <a:extLst>
              <a:ext uri="{FF2B5EF4-FFF2-40B4-BE49-F238E27FC236}">
                <a16:creationId xmlns:a16="http://schemas.microsoft.com/office/drawing/2014/main" id="{AEF65428-69A0-1E2A-08CA-56F4792148DB}"/>
              </a:ext>
            </a:extLst>
          </p:cNvPr>
          <p:cNvSpPr txBox="1"/>
          <p:nvPr/>
        </p:nvSpPr>
        <p:spPr>
          <a:xfrm>
            <a:off x="9627961" y="1364522"/>
            <a:ext cx="2106831" cy="438003"/>
          </a:xfrm>
          <a:prstGeom prst="rect">
            <a:avLst/>
          </a:prstGeom>
        </p:spPr>
        <p:txBody>
          <a:bodyPr wrap="square" lIns="0" tIns="0" rIns="0" bIns="0" numCol="1" spcCol="360000" rtlCol="0">
            <a:noAutofit/>
          </a:bodyPr>
          <a:lstStyle/>
          <a:p>
            <a:pPr marL="7701" marR="242975" lvl="0" defTabSz="554492" rtl="0" eaLnBrk="1" fontAlgn="auto" latinLnBrk="0" hangingPunct="1">
              <a:lnSpc>
                <a:spcPct val="100000"/>
              </a:lnSpc>
              <a:spcBef>
                <a:spcPts val="55"/>
              </a:spcBef>
              <a:spcAft>
                <a:spcPts val="0"/>
              </a:spcAft>
              <a:buClrTx/>
              <a:buSzTx/>
              <a:tabLst/>
              <a:defRPr/>
            </a:pPr>
            <a:r>
              <a:rPr lang="en-US" sz="1200" b="1" dirty="0">
                <a:solidFill>
                  <a:schemeClr val="bg1"/>
                </a:solidFill>
                <a:latin typeface="Exo SemiBold" pitchFamily="2" charset="0"/>
              </a:rPr>
              <a:t>Monitor, Enforce </a:t>
            </a:r>
            <a:br>
              <a:rPr lang="en-US" sz="1200" b="1" dirty="0">
                <a:solidFill>
                  <a:schemeClr val="bg1"/>
                </a:solidFill>
                <a:latin typeface="Exo SemiBold" pitchFamily="2" charset="0"/>
              </a:rPr>
            </a:br>
            <a:r>
              <a:rPr lang="en-US" sz="1200" b="1" dirty="0">
                <a:solidFill>
                  <a:schemeClr val="bg1"/>
                </a:solidFill>
                <a:latin typeface="Exo SemiBold" pitchFamily="2" charset="0"/>
              </a:rPr>
              <a:t>and Revise</a:t>
            </a:r>
          </a:p>
        </p:txBody>
      </p:sp>
      <p:sp>
        <p:nvSpPr>
          <p:cNvPr id="36" name="TextBox 35">
            <a:extLst>
              <a:ext uri="{FF2B5EF4-FFF2-40B4-BE49-F238E27FC236}">
                <a16:creationId xmlns:a16="http://schemas.microsoft.com/office/drawing/2014/main" id="{75D897BF-E6FA-FC67-1EF1-6A8AD5A07952}"/>
              </a:ext>
            </a:extLst>
          </p:cNvPr>
          <p:cNvSpPr txBox="1"/>
          <p:nvPr/>
        </p:nvSpPr>
        <p:spPr>
          <a:xfrm>
            <a:off x="2609223" y="1236324"/>
            <a:ext cx="344920" cy="569805"/>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2800" dirty="0">
                <a:solidFill>
                  <a:schemeClr val="bg1"/>
                </a:solidFill>
                <a:latin typeface="Exo Medium" panose="020F0502020204030204" pitchFamily="2" charset="0"/>
              </a:rPr>
              <a:t>1</a:t>
            </a:r>
            <a:endParaRPr lang="en-US" sz="2400" dirty="0">
              <a:solidFill>
                <a:schemeClr val="bg1"/>
              </a:solidFill>
              <a:latin typeface="Exo Medium" panose="020F0502020204030204" pitchFamily="2" charset="0"/>
            </a:endParaRPr>
          </a:p>
        </p:txBody>
      </p:sp>
      <p:sp>
        <p:nvSpPr>
          <p:cNvPr id="37" name="TextBox 36">
            <a:extLst>
              <a:ext uri="{FF2B5EF4-FFF2-40B4-BE49-F238E27FC236}">
                <a16:creationId xmlns:a16="http://schemas.microsoft.com/office/drawing/2014/main" id="{578C9737-5217-E33F-03BF-093AA8E8A0B2}"/>
              </a:ext>
            </a:extLst>
          </p:cNvPr>
          <p:cNvSpPr txBox="1"/>
          <p:nvPr/>
        </p:nvSpPr>
        <p:spPr>
          <a:xfrm>
            <a:off x="6464565" y="1236324"/>
            <a:ext cx="344920" cy="569805"/>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2800" dirty="0">
                <a:solidFill>
                  <a:schemeClr val="bg1"/>
                </a:solidFill>
                <a:latin typeface="Exo Medium" panose="020F0502020204030204" pitchFamily="2" charset="0"/>
              </a:rPr>
              <a:t>2</a:t>
            </a:r>
            <a:endParaRPr lang="en-US" sz="2400" dirty="0">
              <a:solidFill>
                <a:schemeClr val="bg1"/>
              </a:solidFill>
              <a:latin typeface="Exo Medium" panose="020F0502020204030204" pitchFamily="2" charset="0"/>
            </a:endParaRPr>
          </a:p>
        </p:txBody>
      </p:sp>
      <p:sp>
        <p:nvSpPr>
          <p:cNvPr id="39" name="TextBox 38">
            <a:extLst>
              <a:ext uri="{FF2B5EF4-FFF2-40B4-BE49-F238E27FC236}">
                <a16:creationId xmlns:a16="http://schemas.microsoft.com/office/drawing/2014/main" id="{0D450E3A-F745-F0DD-2AE7-5FF02340A01B}"/>
              </a:ext>
            </a:extLst>
          </p:cNvPr>
          <p:cNvSpPr txBox="1"/>
          <p:nvPr/>
        </p:nvSpPr>
        <p:spPr>
          <a:xfrm>
            <a:off x="9335207" y="1236324"/>
            <a:ext cx="344920" cy="569805"/>
          </a:xfrm>
          <a:prstGeom prst="rect">
            <a:avLst/>
          </a:prstGeom>
        </p:spPr>
        <p:txBody>
          <a:bodyPr wrap="square" lIns="0" tIns="0" rIns="0" bIns="0" numCol="1" spcCol="360000" rtlCol="0" anchor="ctr">
            <a:noAutofit/>
          </a:bodyPr>
          <a:lstStyle/>
          <a:p>
            <a:pPr marL="7701" marR="242975" lvl="0" indent="0" defTabSz="554492" rtl="0" eaLnBrk="1" fontAlgn="auto" latinLnBrk="0" hangingPunct="1">
              <a:lnSpc>
                <a:spcPct val="100000"/>
              </a:lnSpc>
              <a:spcBef>
                <a:spcPts val="55"/>
              </a:spcBef>
              <a:spcAft>
                <a:spcPts val="0"/>
              </a:spcAft>
              <a:buClrTx/>
              <a:buSzTx/>
              <a:buFontTx/>
              <a:buNone/>
              <a:tabLst/>
              <a:defRPr/>
            </a:pPr>
            <a:r>
              <a:rPr lang="en-US" sz="2800" dirty="0">
                <a:solidFill>
                  <a:schemeClr val="bg1"/>
                </a:solidFill>
                <a:latin typeface="Exo Medium" panose="020F0502020204030204" pitchFamily="2" charset="0"/>
              </a:rPr>
              <a:t>3</a:t>
            </a:r>
            <a:endParaRPr lang="en-US" sz="2400" dirty="0">
              <a:solidFill>
                <a:schemeClr val="bg1"/>
              </a:solidFill>
              <a:latin typeface="Exo Medium" panose="020F0502020204030204" pitchFamily="2" charset="0"/>
            </a:endParaRPr>
          </a:p>
        </p:txBody>
      </p:sp>
    </p:spTree>
    <p:extLst>
      <p:ext uri="{BB962C8B-B14F-4D97-AF65-F5344CB8AC3E}">
        <p14:creationId xmlns:p14="http://schemas.microsoft.com/office/powerpoint/2010/main" val="3211092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44261" y="620482"/>
            <a:ext cx="7804377" cy="492552"/>
          </a:xfrm>
        </p:spPr>
        <p:txBody>
          <a:bodyPr/>
          <a:lstStyle/>
          <a:p>
            <a:r>
              <a:rPr lang="en-US" altLang="en-US" sz="3200" dirty="0"/>
              <a:t>Workshop Overview </a:t>
            </a:r>
            <a:endParaRPr lang="en-CA" sz="3200" dirty="0"/>
          </a:p>
        </p:txBody>
      </p:sp>
      <p:graphicFrame>
        <p:nvGraphicFramePr>
          <p:cNvPr id="4" name="Table 5">
            <a:extLst>
              <a:ext uri="{FF2B5EF4-FFF2-40B4-BE49-F238E27FC236}">
                <a16:creationId xmlns:a16="http://schemas.microsoft.com/office/drawing/2014/main" id="{7F0CE04A-0B05-A43E-1BF5-3B7030CF72A0}"/>
              </a:ext>
            </a:extLst>
          </p:cNvPr>
          <p:cNvGraphicFramePr>
            <a:graphicFrameLocks noGrp="1"/>
          </p:cNvGraphicFramePr>
          <p:nvPr>
            <p:extLst>
              <p:ext uri="{D42A27DB-BD31-4B8C-83A1-F6EECF244321}">
                <p14:modId xmlns:p14="http://schemas.microsoft.com/office/powerpoint/2010/main" val="1435787923"/>
              </p:ext>
            </p:extLst>
          </p:nvPr>
        </p:nvGraphicFramePr>
        <p:xfrm>
          <a:off x="377680" y="1284787"/>
          <a:ext cx="11515871" cy="4465424"/>
        </p:xfrm>
        <a:graphic>
          <a:graphicData uri="http://schemas.openxmlformats.org/drawingml/2006/table">
            <a:tbl>
              <a:tblPr firstRow="1" bandRow="1">
                <a:tableStyleId>{5C22544A-7EE6-4342-B048-85BDC9FD1C3A}</a:tableStyleId>
              </a:tblPr>
              <a:tblGrid>
                <a:gridCol w="410584">
                  <a:extLst>
                    <a:ext uri="{9D8B030D-6E8A-4147-A177-3AD203B41FA5}">
                      <a16:colId xmlns:a16="http://schemas.microsoft.com/office/drawing/2014/main" val="3233081646"/>
                    </a:ext>
                  </a:extLst>
                </a:gridCol>
                <a:gridCol w="2928613">
                  <a:extLst>
                    <a:ext uri="{9D8B030D-6E8A-4147-A177-3AD203B41FA5}">
                      <a16:colId xmlns:a16="http://schemas.microsoft.com/office/drawing/2014/main" val="38325746"/>
                    </a:ext>
                  </a:extLst>
                </a:gridCol>
                <a:gridCol w="2788525">
                  <a:extLst>
                    <a:ext uri="{9D8B030D-6E8A-4147-A177-3AD203B41FA5}">
                      <a16:colId xmlns:a16="http://schemas.microsoft.com/office/drawing/2014/main" val="548632695"/>
                    </a:ext>
                  </a:extLst>
                </a:gridCol>
                <a:gridCol w="2898570">
                  <a:extLst>
                    <a:ext uri="{9D8B030D-6E8A-4147-A177-3AD203B41FA5}">
                      <a16:colId xmlns:a16="http://schemas.microsoft.com/office/drawing/2014/main" val="1208822123"/>
                    </a:ext>
                  </a:extLst>
                </a:gridCol>
                <a:gridCol w="2489579">
                  <a:extLst>
                    <a:ext uri="{9D8B030D-6E8A-4147-A177-3AD203B41FA5}">
                      <a16:colId xmlns:a16="http://schemas.microsoft.com/office/drawing/2014/main" val="968428627"/>
                    </a:ext>
                  </a:extLst>
                </a:gridCol>
              </a:tblGrid>
              <a:tr h="3616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Roboto Condensed Light"/>
                        <a:ea typeface="+mn-ea"/>
                        <a:cs typeface="+mn-cs"/>
                      </a:endParaRPr>
                    </a:p>
                  </a:txBody>
                  <a:tcPr>
                    <a:lnL w="12700" cap="flat" cmpd="sng" algn="ctr">
                      <a:no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7701" marR="242975" lvl="0" indent="0" algn="l" defTabSz="554492" rtl="0" eaLnBrk="1" fontAlgn="auto" latinLnBrk="0" hangingPunct="1">
                        <a:lnSpc>
                          <a:spcPct val="10000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Workshop Day 1</a:t>
                      </a:r>
                      <a:endParaRPr kumimoji="0" lang="en-US" sz="1100" b="1" i="0" u="none" strike="noStrike" kern="1200" cap="none" spc="0" normalizeH="0" baseline="0" noProof="0" dirty="0">
                        <a:ln>
                          <a:noFill/>
                        </a:ln>
                        <a:solidFill>
                          <a:srgbClr val="FFFFFF"/>
                        </a:solidFill>
                        <a:effectLst/>
                        <a:uLnTx/>
                        <a:uFillTx/>
                        <a:latin typeface="+mn-lt"/>
                        <a:ea typeface="+mn-ea"/>
                        <a:cs typeface="+mn-cs"/>
                      </a:endParaRPr>
                    </a:p>
                  </a:txBody>
                  <a:tcPr anchor="ct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solidFill>
                      <a:srgbClr val="5091C5"/>
                    </a:solidFill>
                  </a:tcPr>
                </a:tc>
                <a:tc>
                  <a:txBody>
                    <a:bodyPr/>
                    <a:lstStyle/>
                    <a:p>
                      <a:pPr marL="7701" marR="242975" lvl="0" indent="0" algn="l" defTabSz="554492" rtl="0" eaLnBrk="1" fontAlgn="auto" latinLnBrk="0" hangingPunct="1">
                        <a:lnSpc>
                          <a:spcPct val="10000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Workshop Day 2</a:t>
                      </a:r>
                      <a:endParaRPr kumimoji="0" lang="en-US" sz="1100" b="1" i="0" u="none" strike="noStrike" kern="1200" cap="none" spc="0" normalizeH="0" baseline="0" noProof="0" dirty="0">
                        <a:ln>
                          <a:noFill/>
                        </a:ln>
                        <a:solidFill>
                          <a:srgbClr val="FFFFFF"/>
                        </a:solidFill>
                        <a:effectLst/>
                        <a:uLnTx/>
                        <a:uFillTx/>
                        <a:latin typeface="+mn-lt"/>
                        <a:ea typeface="+mn-ea"/>
                        <a:cs typeface="+mn-cs"/>
                      </a:endParaRPr>
                    </a:p>
                  </a:txBody>
                  <a:tcPr anchor="ct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solidFill>
                      <a:srgbClr val="2476B7"/>
                    </a:solidFill>
                  </a:tcPr>
                </a:tc>
                <a:tc>
                  <a:txBody>
                    <a:bodyPr/>
                    <a:lstStyle/>
                    <a:p>
                      <a:pPr marL="7701" marR="242975" lvl="0" indent="0" algn="l" defTabSz="554492" rtl="0" eaLnBrk="1" fontAlgn="auto" latinLnBrk="0" hangingPunct="1">
                        <a:lnSpc>
                          <a:spcPct val="10000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Workshop Day 3</a:t>
                      </a:r>
                      <a:endParaRPr kumimoji="0" lang="en-US" sz="1100" b="1" i="0" u="none" strike="noStrike" kern="1200" cap="none" spc="0" normalizeH="0" baseline="0" noProof="0" dirty="0">
                        <a:ln>
                          <a:noFill/>
                        </a:ln>
                        <a:solidFill>
                          <a:srgbClr val="FFFFFF"/>
                        </a:solidFill>
                        <a:effectLst/>
                        <a:uLnTx/>
                        <a:uFillTx/>
                        <a:latin typeface="+mn-lt"/>
                        <a:ea typeface="+mn-ea"/>
                        <a:cs typeface="+mn-cs"/>
                      </a:endParaRPr>
                    </a:p>
                  </a:txBody>
                  <a:tcPr anchor="ct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solidFill>
                      <a:srgbClr val="1E5D92"/>
                    </a:solidFill>
                  </a:tcPr>
                </a:tc>
                <a:tc>
                  <a:txBody>
                    <a:bodyPr/>
                    <a:lstStyle/>
                    <a:p>
                      <a:pPr marL="7701" marR="242975" lvl="0" indent="0" algn="l" defTabSz="554492" rtl="0" eaLnBrk="1" fontAlgn="auto" latinLnBrk="0" hangingPunct="1">
                        <a:lnSpc>
                          <a:spcPct val="10000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Workshop Day 4</a:t>
                      </a:r>
                      <a:endParaRPr kumimoji="0" lang="en-US" sz="1100" b="1" i="0" u="none" strike="noStrike" kern="1200" cap="none" spc="0" normalizeH="0" baseline="0" noProof="0" dirty="0">
                        <a:ln>
                          <a:noFill/>
                        </a:ln>
                        <a:solidFill>
                          <a:srgbClr val="FFFFFF"/>
                        </a:solidFill>
                        <a:effectLst/>
                        <a:uLnTx/>
                        <a:uFillTx/>
                        <a:latin typeface="+mn-lt"/>
                        <a:ea typeface="+mn-ea"/>
                        <a:cs typeface="+mn-cs"/>
                      </a:endParaRPr>
                    </a:p>
                  </a:txBody>
                  <a:tcPr anchor="ctr">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solidFill>
                      <a:srgbClr val="15436E"/>
                    </a:solidFill>
                  </a:tcPr>
                </a:tc>
                <a:extLst>
                  <a:ext uri="{0D108BD9-81ED-4DB2-BD59-A6C34878D82A}">
                    <a16:rowId xmlns:a16="http://schemas.microsoft.com/office/drawing/2014/main" val="1430410189"/>
                  </a:ext>
                </a:extLst>
              </a:tr>
              <a:tr h="2364886">
                <a:tc>
                  <a:txBody>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mn-lt"/>
                        <a:ea typeface="+mn-ea"/>
                        <a:cs typeface="+mn-cs"/>
                      </a:endParaRPr>
                    </a:p>
                  </a:txBody>
                  <a:tcPr vert="vert270" anchor="ctr">
                    <a:lnL w="12700" cap="flat" cmpd="sng" algn="ctr">
                      <a:no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5091C5"/>
                          </a:solidFill>
                          <a:effectLst/>
                          <a:uLnTx/>
                          <a:uFillTx/>
                          <a:latin typeface="Exo SemiBold" pitchFamily="2" charset="0"/>
                          <a:ea typeface="Roboto Condensed" panose="02000000000000000000" pitchFamily="2" charset="0"/>
                          <a:cs typeface="Roboto Condensed" panose="02000000000000000000" pitchFamily="2" charset="0"/>
                        </a:rPr>
                        <a:t>Launch the Project &amp; Establish Governance</a:t>
                      </a: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1.1</a:t>
                      </a:r>
                      <a:r>
                        <a:rPr kumimoji="0" lang="en-US" sz="1000" b="0" i="0" u="none" strike="noStrike" kern="1200" cap="none" spc="0" normalizeH="0" baseline="0" noProof="0" dirty="0">
                          <a:ln>
                            <a:noFill/>
                          </a:ln>
                          <a:solidFill>
                            <a:srgbClr val="000000"/>
                          </a:solidFill>
                          <a:effectLst/>
                          <a:uLnTx/>
                          <a:uFillTx/>
                          <a:latin typeface="+mn-lt"/>
                          <a:ea typeface="+mn-ea"/>
                          <a:cs typeface="+mn-cs"/>
                        </a:rPr>
                        <a:t> Workshop introduction.</a:t>
                      </a: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1.2</a:t>
                      </a:r>
                      <a:r>
                        <a:rPr kumimoji="0" lang="en-US" sz="1000" b="0" i="0" u="none" strike="noStrike" kern="1200" cap="none" spc="0" normalizeH="0" baseline="0" noProof="0" dirty="0">
                          <a:ln>
                            <a:noFill/>
                          </a:ln>
                          <a:solidFill>
                            <a:srgbClr val="000000"/>
                          </a:solidFill>
                          <a:effectLst/>
                          <a:uLnTx/>
                          <a:uFillTx/>
                          <a:latin typeface="+mn-lt"/>
                          <a:ea typeface="+mn-ea"/>
                          <a:cs typeface="+mn-cs"/>
                        </a:rPr>
                        <a:t> Identify the current pain points with policy management.</a:t>
                      </a: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1.3</a:t>
                      </a:r>
                      <a:r>
                        <a:rPr kumimoji="0" lang="en-US" sz="1000" b="0" i="0" u="none" strike="noStrike" kern="1200" cap="none" spc="0" normalizeH="0" baseline="0" noProof="0" dirty="0">
                          <a:ln>
                            <a:noFill/>
                          </a:ln>
                          <a:solidFill>
                            <a:srgbClr val="000000"/>
                          </a:solidFill>
                          <a:effectLst/>
                          <a:uLnTx/>
                          <a:uFillTx/>
                          <a:latin typeface="+mn-lt"/>
                          <a:ea typeface="+mn-ea"/>
                          <a:cs typeface="+mn-cs"/>
                        </a:rPr>
                        <a:t> Establish high-level goals around policy management.</a:t>
                      </a: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1.4</a:t>
                      </a:r>
                      <a:r>
                        <a:rPr kumimoji="0" lang="en-US" sz="1000" b="0" i="0" u="none" strike="noStrike" kern="1200" cap="none" spc="0" normalizeH="0" baseline="0" noProof="0" dirty="0">
                          <a:ln>
                            <a:noFill/>
                          </a:ln>
                          <a:solidFill>
                            <a:srgbClr val="000000"/>
                          </a:solidFill>
                          <a:effectLst/>
                          <a:uLnTx/>
                          <a:uFillTx/>
                          <a:latin typeface="+mn-lt"/>
                          <a:ea typeface="+mn-ea"/>
                          <a:cs typeface="+mn-cs"/>
                        </a:rPr>
                        <a:t> Select metrics to measure achievement of goals.</a:t>
                      </a: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1.5</a:t>
                      </a:r>
                      <a:r>
                        <a:rPr kumimoji="0" lang="en-US" sz="1000" b="0" i="0" u="none" strike="noStrike" kern="1200" cap="none" spc="0" normalizeH="0" baseline="0" noProof="0" dirty="0">
                          <a:ln>
                            <a:noFill/>
                          </a:ln>
                          <a:solidFill>
                            <a:srgbClr val="000000"/>
                          </a:solidFill>
                          <a:effectLst/>
                          <a:uLnTx/>
                          <a:uFillTx/>
                          <a:latin typeface="+mn-lt"/>
                          <a:ea typeface="+mn-ea"/>
                          <a:cs typeface="+mn-cs"/>
                        </a:rPr>
                        <a:t> Create an IT policy working group (ITPWG).</a:t>
                      </a: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1.6</a:t>
                      </a:r>
                      <a:r>
                        <a:rPr kumimoji="0" lang="en-US" sz="1000" b="0" i="0" u="none" strike="noStrike" kern="1200" cap="none" spc="0" normalizeH="0" baseline="0" noProof="0" dirty="0">
                          <a:ln>
                            <a:noFill/>
                          </a:ln>
                          <a:solidFill>
                            <a:srgbClr val="000000"/>
                          </a:solidFill>
                          <a:effectLst/>
                          <a:uLnTx/>
                          <a:uFillTx/>
                          <a:latin typeface="+mn-lt"/>
                          <a:ea typeface="+mn-ea"/>
                          <a:cs typeface="+mn-cs"/>
                        </a:rPr>
                        <a:t> Define the scope and purpose of the ITPWG.</a:t>
                      </a:r>
                    </a:p>
                  </a:txBody>
                  <a:tcPr marT="182880">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2476B7"/>
                          </a:solidFill>
                          <a:effectLst/>
                          <a:uLnTx/>
                          <a:uFillTx/>
                          <a:latin typeface="Exo SemiBold" pitchFamily="2" charset="0"/>
                          <a:ea typeface="Roboto Condensed" panose="02000000000000000000" pitchFamily="2" charset="0"/>
                          <a:cs typeface="Roboto Condensed" panose="02000000000000000000" pitchFamily="2" charset="0"/>
                        </a:rPr>
                        <a:t>Assess your Risk Landscape &amp; Map Policies to Risks, Create a Policy Action Plan</a:t>
                      </a: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2.1</a:t>
                      </a:r>
                      <a:r>
                        <a:rPr kumimoji="0" lang="en-US" sz="1000" b="0" i="0" u="none" strike="noStrike" kern="1200" cap="none" spc="0" normalizeH="0" baseline="0" noProof="0" dirty="0">
                          <a:ln>
                            <a:noFill/>
                          </a:ln>
                          <a:solidFill>
                            <a:srgbClr val="000000"/>
                          </a:solidFill>
                          <a:effectLst/>
                          <a:uLnTx/>
                          <a:uFillTx/>
                          <a:latin typeface="+mn-lt"/>
                          <a:ea typeface="+mn-ea"/>
                          <a:cs typeface="+mn-cs"/>
                        </a:rPr>
                        <a:t> Identify risks at a high level.</a:t>
                      </a: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2.2</a:t>
                      </a:r>
                      <a:r>
                        <a:rPr kumimoji="0" lang="en-US" sz="1000" b="0" i="0" u="none" strike="noStrike" kern="1200" cap="none" spc="0" normalizeH="0" baseline="0" noProof="0" dirty="0">
                          <a:ln>
                            <a:noFill/>
                          </a:ln>
                          <a:solidFill>
                            <a:srgbClr val="000000"/>
                          </a:solidFill>
                          <a:effectLst/>
                          <a:uLnTx/>
                          <a:uFillTx/>
                          <a:latin typeface="+mn-lt"/>
                          <a:ea typeface="+mn-ea"/>
                          <a:cs typeface="+mn-cs"/>
                        </a:rPr>
                        <a:t> Assess each identified risk scenario for impact and likelihood.</a:t>
                      </a: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2.3</a:t>
                      </a:r>
                      <a:r>
                        <a:rPr kumimoji="0" lang="en-US" sz="1000" b="0" i="0" u="none" strike="noStrike" kern="1200" cap="none" spc="0" normalizeH="0" baseline="0" noProof="0" dirty="0">
                          <a:ln>
                            <a:noFill/>
                          </a:ln>
                          <a:solidFill>
                            <a:srgbClr val="000000"/>
                          </a:solidFill>
                          <a:effectLst/>
                          <a:uLnTx/>
                          <a:uFillTx/>
                          <a:latin typeface="+mn-lt"/>
                          <a:ea typeface="+mn-ea"/>
                          <a:cs typeface="+mn-cs"/>
                        </a:rPr>
                        <a:t> Map current and required policies to risks.</a:t>
                      </a: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2.4</a:t>
                      </a:r>
                      <a:r>
                        <a:rPr kumimoji="0" lang="en-US" sz="1000" b="0" i="0" u="none" strike="noStrike" kern="1200" cap="none" spc="0" normalizeH="0" baseline="0" noProof="0" dirty="0">
                          <a:ln>
                            <a:noFill/>
                          </a:ln>
                          <a:solidFill>
                            <a:srgbClr val="000000"/>
                          </a:solidFill>
                          <a:effectLst/>
                          <a:uLnTx/>
                          <a:uFillTx/>
                          <a:latin typeface="+mn-lt"/>
                          <a:ea typeface="+mn-ea"/>
                          <a:cs typeface="+mn-cs"/>
                        </a:rPr>
                        <a:t> Assess policy effectiveness.</a:t>
                      </a: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2.5 </a:t>
                      </a:r>
                      <a:r>
                        <a:rPr kumimoji="0" lang="en-US" sz="1000" b="0" i="0" u="none" strike="noStrike" kern="1200" cap="none" spc="0" normalizeH="0" baseline="0" noProof="0" dirty="0">
                          <a:ln>
                            <a:noFill/>
                          </a:ln>
                          <a:solidFill>
                            <a:srgbClr val="000000"/>
                          </a:solidFill>
                          <a:effectLst/>
                          <a:uLnTx/>
                          <a:uFillTx/>
                          <a:latin typeface="+mn-lt"/>
                          <a:ea typeface="+mn-ea"/>
                          <a:cs typeface="+mn-cs"/>
                        </a:rPr>
                        <a:t>Create a policy action plan.</a:t>
                      </a:r>
                    </a:p>
                    <a:p>
                      <a:pPr marL="182880" marR="0" lvl="0" indent="-45720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2.6 </a:t>
                      </a:r>
                      <a:r>
                        <a:rPr kumimoji="0" lang="en-US" sz="1000" b="0" i="0" u="none" strike="noStrike" kern="1200" cap="none" spc="0" normalizeH="0" baseline="0" noProof="0" dirty="0">
                          <a:ln>
                            <a:noFill/>
                          </a:ln>
                          <a:solidFill>
                            <a:srgbClr val="000000"/>
                          </a:solidFill>
                          <a:effectLst/>
                          <a:uLnTx/>
                          <a:uFillTx/>
                          <a:latin typeface="+mn-lt"/>
                          <a:ea typeface="+mn-ea"/>
                          <a:cs typeface="+mn-cs"/>
                        </a:rPr>
                        <a:t>Select policies to be developed during workshop.</a:t>
                      </a:r>
                    </a:p>
                    <a:p>
                      <a:pPr marL="171450" marR="0" lvl="0" indent="-171450" algn="l" defTabSz="9144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mn-lt"/>
                        <a:ea typeface="+mn-ea"/>
                        <a:cs typeface="+mn-cs"/>
                      </a:endParaRPr>
                    </a:p>
                  </a:txBody>
                  <a:tcPr marT="182880">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1D598D"/>
                          </a:solidFill>
                          <a:effectLst/>
                          <a:uLnTx/>
                          <a:uFillTx/>
                          <a:latin typeface="Exo SemiBold" pitchFamily="2" charset="0"/>
                          <a:ea typeface="Roboto Condensed" panose="02000000000000000000" pitchFamily="2" charset="0"/>
                          <a:cs typeface="Roboto Condensed" panose="02000000000000000000" pitchFamily="2" charset="0"/>
                        </a:rPr>
                        <a:t>Develop Policies</a:t>
                      </a:r>
                    </a:p>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3.1</a:t>
                      </a:r>
                      <a:r>
                        <a:rPr kumimoji="0" lang="en-US" sz="1000" b="0" i="0" u="none" strike="noStrike" kern="1200" cap="none" spc="0" normalizeH="0" baseline="0" noProof="0" dirty="0">
                          <a:ln>
                            <a:noFill/>
                          </a:ln>
                          <a:solidFill>
                            <a:srgbClr val="000000"/>
                          </a:solidFill>
                          <a:effectLst/>
                          <a:uLnTx/>
                          <a:uFillTx/>
                          <a:latin typeface="+mn-lt"/>
                          <a:ea typeface="+mn-ea"/>
                          <a:cs typeface="+mn-cs"/>
                        </a:rPr>
                        <a:t> Define the policy audience, constraints, and in-scope and out-of-scope requirements for a policy.</a:t>
                      </a:r>
                    </a:p>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000000"/>
                          </a:solidFill>
                          <a:effectLst/>
                          <a:uLnTx/>
                          <a:uFillTx/>
                          <a:latin typeface="+mn-lt"/>
                          <a:ea typeface="+mn-ea"/>
                          <a:cs typeface="+mn-cs"/>
                        </a:rPr>
                        <a:t>3.2</a:t>
                      </a:r>
                      <a:r>
                        <a:rPr kumimoji="0" lang="en-US" sz="1000" b="0" i="0" u="none" strike="noStrike" kern="1200" cap="none" spc="0" normalizeH="0" baseline="0" noProof="0" dirty="0">
                          <a:ln>
                            <a:noFill/>
                          </a:ln>
                          <a:solidFill>
                            <a:srgbClr val="000000"/>
                          </a:solidFill>
                          <a:effectLst/>
                          <a:uLnTx/>
                          <a:uFillTx/>
                          <a:latin typeface="+mn-lt"/>
                          <a:ea typeface="+mn-ea"/>
                          <a:cs typeface="+mn-cs"/>
                        </a:rPr>
                        <a:t> Draft two to four policies.</a:t>
                      </a:r>
                    </a:p>
                  </a:txBody>
                  <a:tcPr marT="182880">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00" b="1" i="0" u="none" strike="noStrike" kern="1200" cap="none" spc="0" normalizeH="0" baseline="0" noProof="0" dirty="0">
                          <a:ln>
                            <a:noFill/>
                          </a:ln>
                          <a:solidFill>
                            <a:srgbClr val="15436E"/>
                          </a:solidFill>
                          <a:effectLst/>
                          <a:uLnTx/>
                          <a:uFillTx/>
                          <a:latin typeface="Exo SemiBold" pitchFamily="2" charset="0"/>
                          <a:ea typeface="Roboto Condensed" panose="02000000000000000000" pitchFamily="2" charset="0"/>
                          <a:cs typeface="Roboto Condensed" panose="02000000000000000000" pitchFamily="2" charset="0"/>
                        </a:rPr>
                        <a:t>Create a Policy Communication and Implementation Plan and Monitor &amp; Reassess the Portfolio</a:t>
                      </a:r>
                    </a:p>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00000"/>
                          </a:solidFill>
                          <a:effectLst/>
                          <a:uLnTx/>
                          <a:uFillTx/>
                          <a:latin typeface="+mn-lt"/>
                          <a:ea typeface="+mn-ea"/>
                          <a:cs typeface="+mn-cs"/>
                        </a:rPr>
                        <a:t>4.1</a:t>
                      </a:r>
                      <a:r>
                        <a:rPr kumimoji="0" lang="en-US" sz="1050" b="0" i="0" u="none" strike="noStrike" kern="1200" cap="none" spc="0" normalizeH="0" baseline="0" noProof="0" dirty="0">
                          <a:ln>
                            <a:noFill/>
                          </a:ln>
                          <a:solidFill>
                            <a:srgbClr val="000000"/>
                          </a:solidFill>
                          <a:effectLst/>
                          <a:uLnTx/>
                          <a:uFillTx/>
                          <a:latin typeface="+mn-lt"/>
                          <a:ea typeface="+mn-ea"/>
                          <a:cs typeface="+mn-cs"/>
                        </a:rPr>
                        <a:t> Review draft policies and update.</a:t>
                      </a:r>
                    </a:p>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00000"/>
                          </a:solidFill>
                          <a:effectLst/>
                          <a:uLnTx/>
                          <a:uFillTx/>
                          <a:latin typeface="+mn-lt"/>
                          <a:ea typeface="+mn-ea"/>
                          <a:cs typeface="+mn-cs"/>
                        </a:rPr>
                        <a:t>4.2</a:t>
                      </a:r>
                      <a:r>
                        <a:rPr kumimoji="0" lang="en-US" sz="1050" b="0" i="0" u="none" strike="noStrike" kern="1200" cap="none" spc="0" normalizeH="0" baseline="0" noProof="0" dirty="0">
                          <a:ln>
                            <a:noFill/>
                          </a:ln>
                          <a:solidFill>
                            <a:srgbClr val="000000"/>
                          </a:solidFill>
                          <a:effectLst/>
                          <a:uLnTx/>
                          <a:uFillTx/>
                          <a:latin typeface="+mn-lt"/>
                          <a:ea typeface="+mn-ea"/>
                          <a:cs typeface="+mn-cs"/>
                        </a:rPr>
                        <a:t> Create a policy communication plan.</a:t>
                      </a:r>
                    </a:p>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00000"/>
                          </a:solidFill>
                          <a:effectLst/>
                          <a:uLnTx/>
                          <a:uFillTx/>
                          <a:latin typeface="+mn-lt"/>
                          <a:ea typeface="+mn-ea"/>
                          <a:cs typeface="+mn-cs"/>
                        </a:rPr>
                        <a:t>4.3</a:t>
                      </a:r>
                      <a:r>
                        <a:rPr kumimoji="0" lang="en-US" sz="1050" b="0" i="0" u="none" strike="noStrike" kern="1200" cap="none" spc="0" normalizeH="0" baseline="0" noProof="0" dirty="0">
                          <a:ln>
                            <a:noFill/>
                          </a:ln>
                          <a:solidFill>
                            <a:srgbClr val="000000"/>
                          </a:solidFill>
                          <a:effectLst/>
                          <a:uLnTx/>
                          <a:uFillTx/>
                          <a:latin typeface="+mn-lt"/>
                          <a:ea typeface="+mn-ea"/>
                          <a:cs typeface="+mn-cs"/>
                        </a:rPr>
                        <a:t> Select KPIs.</a:t>
                      </a:r>
                    </a:p>
                    <a:p>
                      <a:pPr marL="0" marR="0" lvl="0" indent="0" algn="l" defTabSz="914400" rtl="0" eaLnBrk="1" fontAlgn="auto" latinLnBrk="0" hangingPunct="1">
                        <a:lnSpc>
                          <a:spcPct val="100000"/>
                        </a:lnSpc>
                        <a:spcBef>
                          <a:spcPts val="0"/>
                        </a:spcBef>
                        <a:spcAft>
                          <a:spcPts val="750"/>
                        </a:spcAft>
                        <a:buClrTx/>
                        <a:buSzTx/>
                        <a:buFont typeface="Arial" panose="020B0604020202020204" pitchFamily="34" charset="0"/>
                        <a:buNone/>
                        <a:tabLst/>
                        <a:defRPr/>
                      </a:pPr>
                      <a:r>
                        <a:rPr kumimoji="0" lang="en-US" sz="1050" b="1" i="0" u="none" strike="noStrike" kern="1200" cap="none" spc="0" normalizeH="0" baseline="0" noProof="0" dirty="0">
                          <a:ln>
                            <a:noFill/>
                          </a:ln>
                          <a:solidFill>
                            <a:srgbClr val="000000"/>
                          </a:solidFill>
                          <a:effectLst/>
                          <a:uLnTx/>
                          <a:uFillTx/>
                          <a:latin typeface="+mn-lt"/>
                          <a:ea typeface="+mn-ea"/>
                          <a:cs typeface="+mn-cs"/>
                        </a:rPr>
                        <a:t>4.4</a:t>
                      </a:r>
                      <a:r>
                        <a:rPr kumimoji="0" lang="en-US" sz="1050" b="0" i="0" u="none" strike="noStrike" kern="1200" cap="none" spc="0" normalizeH="0" baseline="0" noProof="0" dirty="0">
                          <a:ln>
                            <a:noFill/>
                          </a:ln>
                          <a:solidFill>
                            <a:srgbClr val="000000"/>
                          </a:solidFill>
                          <a:effectLst/>
                          <a:uLnTx/>
                          <a:uFillTx/>
                          <a:latin typeface="+mn-lt"/>
                          <a:ea typeface="+mn-ea"/>
                          <a:cs typeface="+mn-cs"/>
                        </a:rPr>
                        <a:t> Review root-cause analysis techniques.</a:t>
                      </a:r>
                    </a:p>
                  </a:txBody>
                  <a:tcPr marT="182880">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extLst>
                  <a:ext uri="{0D108BD9-81ED-4DB2-BD59-A6C34878D82A}">
                    <a16:rowId xmlns:a16="http://schemas.microsoft.com/office/drawing/2014/main" val="1304162544"/>
                  </a:ext>
                </a:extLst>
              </a:tr>
              <a:tr h="1640014">
                <a:tc>
                  <a:txBody>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endParaRPr kumimoji="0" lang="en-US" sz="1300" b="1" i="0" u="none" strike="noStrike" kern="1200" cap="none" spc="0" normalizeH="0" baseline="0" noProof="0">
                        <a:ln>
                          <a:noFill/>
                        </a:ln>
                        <a:solidFill>
                          <a:srgbClr val="FFFFFF"/>
                        </a:solidFill>
                        <a:effectLst/>
                        <a:uLnTx/>
                        <a:uFillTx/>
                        <a:latin typeface="+mn-lt"/>
                        <a:ea typeface="+mn-ea"/>
                        <a:cs typeface="+mn-cs"/>
                      </a:endParaRPr>
                    </a:p>
                  </a:txBody>
                  <a:tcPr vert="vert270" anchor="ctr">
                    <a:lnL w="12700" cap="flat" cmpd="sng" algn="ctr">
                      <a:no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List of issues and pain points for policy management</a:t>
                      </a:r>
                    </a:p>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Set of six to ten goals for policy management</a:t>
                      </a:r>
                    </a:p>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Baseline and target measured value</a:t>
                      </a:r>
                    </a:p>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Amended steering committee or ITPWG charter</a:t>
                      </a:r>
                    </a:p>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RACI chart</a:t>
                      </a:r>
                    </a:p>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Documented policy development process</a:t>
                      </a:r>
                    </a:p>
                  </a:txBody>
                  <a:tcPr marT="182880">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Ranked list of IT’s risk scenarios</a:t>
                      </a:r>
                    </a:p>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Prioritized list of IT risks (simplified risk register)</a:t>
                      </a:r>
                    </a:p>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Policy action plan</a:t>
                      </a:r>
                    </a:p>
                  </a:txBody>
                  <a:tcPr marT="182880">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Drafted policies</a:t>
                      </a:r>
                    </a:p>
                  </a:txBody>
                  <a:tcPr marT="182880">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tc>
                  <a:txBody>
                    <a:bodyPr/>
                    <a:lstStyle/>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Policy communications plan</a:t>
                      </a:r>
                    </a:p>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Final draft policies</a:t>
                      </a:r>
                    </a:p>
                    <a:p>
                      <a:pPr marL="228600" marR="0" lvl="0" indent="-228600" algn="l" defTabSz="914400" rtl="0" eaLnBrk="1" fontAlgn="auto" latinLnBrk="0" hangingPunct="1">
                        <a:lnSpc>
                          <a:spcPts val="1020"/>
                        </a:lnSpc>
                        <a:spcBef>
                          <a:spcPts val="0"/>
                        </a:spcBef>
                        <a:spcAft>
                          <a:spcPts val="600"/>
                        </a:spcAft>
                        <a:buClrTx/>
                        <a:buSzTx/>
                        <a:buFont typeface="+mj-lt"/>
                        <a:buAutoNum type="arabicPeriod"/>
                        <a:tabLst/>
                        <a:defRPr/>
                      </a:pPr>
                      <a:r>
                        <a:rPr kumimoji="0" lang="en-US" sz="1000" b="0" i="0" u="none" strike="noStrike" kern="1200" cap="none" spc="0" normalizeH="0" baseline="0" noProof="0" dirty="0">
                          <a:ln>
                            <a:noFill/>
                          </a:ln>
                          <a:solidFill>
                            <a:srgbClr val="000000"/>
                          </a:solidFill>
                          <a:effectLst/>
                          <a:uLnTx/>
                          <a:uFillTx/>
                          <a:latin typeface="+mn-lt"/>
                          <a:ea typeface="+mn-ea"/>
                          <a:cs typeface="+mn-cs"/>
                        </a:rPr>
                        <a:t>KPI tracking log</a:t>
                      </a:r>
                    </a:p>
                  </a:txBody>
                  <a:tcPr marT="182880">
                    <a:lnL w="12700" cap="flat" cmpd="sng" algn="ctr">
                      <a:solidFill>
                        <a:srgbClr val="CDD6E6"/>
                      </a:solidFill>
                      <a:prstDash val="solid"/>
                      <a:round/>
                      <a:headEnd type="none" w="med" len="med"/>
                      <a:tailEnd type="none" w="med" len="med"/>
                    </a:lnL>
                    <a:lnR w="12700" cap="flat" cmpd="sng" algn="ctr">
                      <a:solidFill>
                        <a:srgbClr val="CDD6E6"/>
                      </a:solidFill>
                      <a:prstDash val="solid"/>
                      <a:round/>
                      <a:headEnd type="none" w="med" len="med"/>
                      <a:tailEnd type="none" w="med" len="med"/>
                    </a:lnR>
                    <a:lnT w="12700" cap="flat" cmpd="sng" algn="ctr">
                      <a:solidFill>
                        <a:srgbClr val="CDD6E6"/>
                      </a:solidFill>
                      <a:prstDash val="solid"/>
                      <a:round/>
                      <a:headEnd type="none" w="med" len="med"/>
                      <a:tailEnd type="none" w="med" len="med"/>
                    </a:lnT>
                    <a:lnB w="12700" cap="flat" cmpd="sng" algn="ctr">
                      <a:solidFill>
                        <a:srgbClr val="CDD6E6"/>
                      </a:solidFill>
                      <a:prstDash val="solid"/>
                      <a:round/>
                      <a:headEnd type="none" w="med" len="med"/>
                      <a:tailEnd type="none" w="med" len="med"/>
                    </a:lnB>
                    <a:noFill/>
                  </a:tcPr>
                </a:tc>
                <a:extLst>
                  <a:ext uri="{0D108BD9-81ED-4DB2-BD59-A6C34878D82A}">
                    <a16:rowId xmlns:a16="http://schemas.microsoft.com/office/drawing/2014/main" val="3550178897"/>
                  </a:ext>
                </a:extLst>
              </a:tr>
            </a:tbl>
          </a:graphicData>
        </a:graphic>
      </p:graphicFrame>
      <p:sp>
        <p:nvSpPr>
          <p:cNvPr id="11" name="TextBox 10">
            <a:extLst>
              <a:ext uri="{FF2B5EF4-FFF2-40B4-BE49-F238E27FC236}">
                <a16:creationId xmlns:a16="http://schemas.microsoft.com/office/drawing/2014/main" id="{8946F718-3ADE-C0F1-BC25-422FEA41E897}"/>
              </a:ext>
            </a:extLst>
          </p:cNvPr>
          <p:cNvSpPr txBox="1"/>
          <p:nvPr/>
        </p:nvSpPr>
        <p:spPr>
          <a:xfrm rot="16200000">
            <a:off x="-265916" y="4682231"/>
            <a:ext cx="1659835" cy="278297"/>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rgbClr val="2476B7"/>
                </a:solidFill>
                <a:effectLst/>
                <a:uLnTx/>
                <a:uFillTx/>
                <a:latin typeface="Exo DemiBold" panose="02000503000000000000" pitchFamily="2" charset="77"/>
                <a:ea typeface="+mn-ea"/>
                <a:cs typeface="+mn-cs"/>
              </a:rPr>
              <a:t>Deliverables</a:t>
            </a:r>
            <a:endParaRPr kumimoji="0" lang="en-US" sz="1600" b="1" i="0" u="none" strike="noStrike" kern="1200" cap="none" spc="0" normalizeH="0" baseline="0" noProof="0" dirty="0">
              <a:ln>
                <a:noFill/>
              </a:ln>
              <a:solidFill>
                <a:srgbClr val="2476B7"/>
              </a:solidFill>
              <a:effectLst/>
              <a:uLnTx/>
              <a:uFillTx/>
              <a:latin typeface="Roboto Condensed Light"/>
              <a:ea typeface="+mn-ea"/>
              <a:cs typeface="+mn-cs"/>
            </a:endParaRPr>
          </a:p>
        </p:txBody>
      </p:sp>
      <p:sp>
        <p:nvSpPr>
          <p:cNvPr id="13" name="Text Placeholder 6">
            <a:extLst>
              <a:ext uri="{FF2B5EF4-FFF2-40B4-BE49-F238E27FC236}">
                <a16:creationId xmlns:a16="http://schemas.microsoft.com/office/drawing/2014/main" id="{F7473ADE-9D84-97FB-E461-3F4725F2AA7A}"/>
              </a:ext>
            </a:extLst>
          </p:cNvPr>
          <p:cNvSpPr txBox="1">
            <a:spLocks/>
          </p:cNvSpPr>
          <p:nvPr/>
        </p:nvSpPr>
        <p:spPr>
          <a:xfrm>
            <a:off x="1269679" y="5940931"/>
            <a:ext cx="11471962" cy="316465"/>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rgbClr val="000000"/>
                </a:solidFill>
                <a:effectLst/>
                <a:uLnTx/>
                <a:uFillTx/>
                <a:latin typeface="Roboto Condensed Light"/>
                <a:ea typeface="+mn-ea"/>
                <a:cs typeface="Arial" panose="020B0604020202020204" pitchFamily="34" charset="0"/>
              </a:rPr>
              <a:t>Contact your account representative or email </a:t>
            </a:r>
            <a:r>
              <a:rPr kumimoji="0" lang="en-US" sz="1200" b="0" i="0" u="none" strike="noStrike" kern="1200" cap="none" spc="0" normalizeH="0" baseline="0" noProof="0" dirty="0">
                <a:ln>
                  <a:noFill/>
                </a:ln>
                <a:solidFill>
                  <a:srgbClr val="000000"/>
                </a:solidFill>
                <a:effectLst/>
                <a:uLnTx/>
                <a:uFillTx/>
                <a:latin typeface="Roboto Condensed Light"/>
                <a:ea typeface="+mn-ea"/>
                <a:cs typeface="Arial" panose="020B0604020202020204" pitchFamily="34" charset="0"/>
                <a:hlinkClick r:id="rId3"/>
              </a:rPr>
              <a:t>Workshops@InfoTech.com </a:t>
            </a:r>
            <a:r>
              <a:rPr kumimoji="0" lang="en-US" sz="1200" b="0" i="0" u="none" strike="noStrike" kern="1200" cap="none" spc="0" normalizeH="0" baseline="0" noProof="0" dirty="0">
                <a:ln>
                  <a:noFill/>
                </a:ln>
                <a:solidFill>
                  <a:srgbClr val="000000"/>
                </a:solidFill>
                <a:effectLst/>
                <a:uLnTx/>
                <a:uFillTx/>
                <a:latin typeface="Roboto Condensed Light"/>
                <a:ea typeface="+mn-ea"/>
                <a:cs typeface="Arial" panose="020B0604020202020204" pitchFamily="34" charset="0"/>
              </a:rPr>
              <a:t>for more information.</a:t>
            </a:r>
          </a:p>
        </p:txBody>
      </p:sp>
      <p:sp>
        <p:nvSpPr>
          <p:cNvPr id="18" name="TextBox 17">
            <a:extLst>
              <a:ext uri="{FF2B5EF4-FFF2-40B4-BE49-F238E27FC236}">
                <a16:creationId xmlns:a16="http://schemas.microsoft.com/office/drawing/2014/main" id="{25BEF389-B8C0-3793-092D-51480AB9A2CE}"/>
              </a:ext>
            </a:extLst>
          </p:cNvPr>
          <p:cNvSpPr txBox="1"/>
          <p:nvPr/>
        </p:nvSpPr>
        <p:spPr>
          <a:xfrm rot="16200000">
            <a:off x="-265916" y="2599176"/>
            <a:ext cx="1659835" cy="278297"/>
          </a:xfrm>
          <a:prstGeom prst="rect">
            <a:avLst/>
          </a:prstGeom>
        </p:spPr>
        <p:txBody>
          <a:bodyPr wrap="square" lIns="0" tIns="0" rIns="0" bIns="0" numCol="1" spcCol="360000" rtlCol="0">
            <a:noAutofit/>
          </a:bodyPr>
          <a:lstStyle/>
          <a:p>
            <a:pPr marL="7701" marR="242975" lvl="0" indent="0" algn="ctr" defTabSz="554492" rtl="0" eaLnBrk="1" fontAlgn="auto" latinLnBrk="0" hangingPunct="1">
              <a:lnSpc>
                <a:spcPct val="100000"/>
              </a:lnSpc>
              <a:spcBef>
                <a:spcPts val="55"/>
              </a:spcBef>
              <a:spcAft>
                <a:spcPts val="0"/>
              </a:spcAft>
              <a:buClrTx/>
              <a:buSzTx/>
              <a:buFontTx/>
              <a:buNone/>
              <a:tabLst/>
              <a:defRPr/>
            </a:pPr>
            <a:r>
              <a:rPr kumimoji="0" lang="en-US" sz="1600" b="1" i="0" u="none" strike="noStrike" kern="1200" cap="none" spc="0" normalizeH="0" baseline="0" noProof="0" dirty="0">
                <a:ln>
                  <a:noFill/>
                </a:ln>
                <a:solidFill>
                  <a:srgbClr val="2476B7"/>
                </a:solidFill>
                <a:effectLst/>
                <a:uLnTx/>
                <a:uFillTx/>
                <a:latin typeface="Exo DemiBold" panose="02000503000000000000" pitchFamily="2" charset="77"/>
                <a:ea typeface="+mn-ea"/>
                <a:cs typeface="+mn-cs"/>
              </a:rPr>
              <a:t>Activities</a:t>
            </a:r>
            <a:endParaRPr kumimoji="0" lang="en-US" sz="1600" b="1" i="0" u="none" strike="noStrike" kern="1200" cap="none" spc="0" normalizeH="0" baseline="0" noProof="0" dirty="0">
              <a:ln>
                <a:noFill/>
              </a:ln>
              <a:solidFill>
                <a:srgbClr val="2476B7"/>
              </a:solidFill>
              <a:effectLst/>
              <a:uLnTx/>
              <a:uFillTx/>
              <a:latin typeface="Roboto Condensed Light"/>
              <a:ea typeface="+mn-ea"/>
              <a:cs typeface="+mn-cs"/>
            </a:endParaRPr>
          </a:p>
        </p:txBody>
      </p:sp>
      <p:pic>
        <p:nvPicPr>
          <p:cNvPr id="7" name="Picture 6" descr="A blue and black chat bubbles&#10;&#10;Description automatically generated">
            <a:extLst>
              <a:ext uri="{FF2B5EF4-FFF2-40B4-BE49-F238E27FC236}">
                <a16:creationId xmlns:a16="http://schemas.microsoft.com/office/drawing/2014/main" id="{6AE7281E-FFE2-774F-2A5D-7C760FA87B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452" y="5715100"/>
            <a:ext cx="640080" cy="640080"/>
          </a:xfrm>
          <a:prstGeom prst="rect">
            <a:avLst/>
          </a:prstGeom>
        </p:spPr>
      </p:pic>
    </p:spTree>
    <p:extLst>
      <p:ext uri="{BB962C8B-B14F-4D97-AF65-F5344CB8AC3E}">
        <p14:creationId xmlns:p14="http://schemas.microsoft.com/office/powerpoint/2010/main" val="3394112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63B89FF1-906F-A031-A877-5CAC2A201ECF}"/>
              </a:ext>
            </a:extLst>
          </p:cNvPr>
          <p:cNvSpPr>
            <a:spLocks noGrp="1"/>
          </p:cNvSpPr>
          <p:nvPr>
            <p:ph type="title"/>
          </p:nvPr>
        </p:nvSpPr>
        <p:spPr>
          <a:xfrm>
            <a:off x="377363" y="542721"/>
            <a:ext cx="6672725" cy="1130188"/>
          </a:xfrm>
        </p:spPr>
        <p:txBody>
          <a:bodyPr/>
          <a:lstStyle/>
          <a:p>
            <a:r>
              <a:rPr lang="en-US" dirty="0"/>
              <a:t>ANALYST PERSPECTIVE</a:t>
            </a:r>
          </a:p>
        </p:txBody>
      </p:sp>
      <p:sp>
        <p:nvSpPr>
          <p:cNvPr id="17" name="Text Placeholder 3">
            <a:extLst>
              <a:ext uri="{FF2B5EF4-FFF2-40B4-BE49-F238E27FC236}">
                <a16:creationId xmlns:a16="http://schemas.microsoft.com/office/drawing/2014/main" id="{B5499B1E-384A-3D5A-31A1-51C3BC1FC1FF}"/>
              </a:ext>
            </a:extLst>
          </p:cNvPr>
          <p:cNvSpPr txBox="1">
            <a:spLocks/>
          </p:cNvSpPr>
          <p:nvPr/>
        </p:nvSpPr>
        <p:spPr>
          <a:xfrm>
            <a:off x="8559384" y="1524000"/>
            <a:ext cx="3030954" cy="4391297"/>
          </a:xfrm>
          <a:prstGeom prst="rect">
            <a:avLst/>
          </a:prstGeom>
        </p:spPr>
        <p:txBody>
          <a:bodyPr lIns="0" tIns="0" rIns="0" bIns="0" anchor="ctr" anchorCtr="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chemeClr val="bg1"/>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marR="0" lvl="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FFFFFF"/>
                </a:solidFill>
                <a:effectLst/>
                <a:uLnTx/>
                <a:uFillTx/>
                <a:latin typeface="Montserrat Medium" pitchFamily="2" charset="77"/>
                <a:ea typeface="+mn-ea"/>
                <a:cs typeface="Arial" panose="020B0604020202020204" pitchFamily="34" charset="0"/>
              </a:rPr>
              <a:t>Choose the tool that fits, then make sure you know how to use it.</a:t>
            </a:r>
          </a:p>
        </p:txBody>
      </p:sp>
      <p:sp>
        <p:nvSpPr>
          <p:cNvPr id="18" name="Text Placeholder 7">
            <a:extLst>
              <a:ext uri="{FF2B5EF4-FFF2-40B4-BE49-F238E27FC236}">
                <a16:creationId xmlns:a16="http://schemas.microsoft.com/office/drawing/2014/main" id="{33E1BAF8-652F-A2E7-40F4-7688649DB4AF}"/>
              </a:ext>
            </a:extLst>
          </p:cNvPr>
          <p:cNvSpPr txBox="1">
            <a:spLocks/>
          </p:cNvSpPr>
          <p:nvPr/>
        </p:nvSpPr>
        <p:spPr>
          <a:xfrm>
            <a:off x="672556" y="1925619"/>
            <a:ext cx="6678613" cy="3920462"/>
          </a:xfrm>
          <a:prstGeom prst="rect">
            <a:avLst/>
          </a:prstGeom>
        </p:spPr>
        <p:txBody>
          <a:bodyPr lIns="0" tIns="0" rIns="0" bIns="0" numCol="1"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180"/>
              </a:lnSpc>
              <a:spcBef>
                <a:spcPts val="1000"/>
              </a:spcBef>
              <a:spcAft>
                <a:spcPts val="0"/>
              </a:spcAft>
              <a:buClrTx/>
              <a:buSzTx/>
              <a:buFont typeface="Arial" panose="020B0604020202020204" pitchFamily="34" charset="0"/>
              <a:buNone/>
              <a:tabLst/>
              <a:defRPr/>
            </a:pP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Policies, procedures, standards – they each have their specific purposes and functions within the context of corporate governance.</a:t>
            </a:r>
          </a:p>
          <a:p>
            <a:pPr marL="0" marR="0" lvl="0" indent="0" algn="l" defTabSz="914400" rtl="0" eaLnBrk="1" fontAlgn="auto" latinLnBrk="0" hangingPunct="1">
              <a:lnSpc>
                <a:spcPts val="2180"/>
              </a:lnSpc>
              <a:spcBef>
                <a:spcPts val="1000"/>
              </a:spcBef>
              <a:spcAft>
                <a:spcPts val="0"/>
              </a:spcAft>
              <a:buClrTx/>
              <a:buSzTx/>
              <a:buFont typeface="Arial" panose="020B0604020202020204" pitchFamily="34" charset="0"/>
              <a:buNone/>
              <a:tabLst/>
              <a:defRPr/>
            </a:pP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Unfortunately, policies and procedures are easily confused with each other, and this can lead to the perception (and often, the reality) that an organization has become too strict or rigid to perform efficiently.</a:t>
            </a:r>
          </a:p>
          <a:p>
            <a:pPr marL="0" marR="0" lvl="0" indent="0" algn="l" defTabSz="914400" rtl="0" eaLnBrk="1" fontAlgn="auto" latinLnBrk="0" hangingPunct="1">
              <a:lnSpc>
                <a:spcPts val="2180"/>
              </a:lnSpc>
              <a:spcBef>
                <a:spcPts val="1000"/>
              </a:spcBef>
              <a:spcAft>
                <a:spcPts val="0"/>
              </a:spcAft>
              <a:buClrTx/>
              <a:buSzTx/>
              <a:buFont typeface="Arial" panose="020B0604020202020204" pitchFamily="34" charset="0"/>
              <a:buNone/>
              <a:tabLst/>
              <a:defRPr/>
            </a:pPr>
            <a:r>
              <a:rPr kumimoji="0" lang="en-CA" sz="1400" b="0" i="0" u="none" strike="noStrike" kern="1200" cap="none" spc="0" normalizeH="0" baseline="0" noProof="0" dirty="0">
                <a:ln>
                  <a:noFill/>
                </a:ln>
                <a:effectLst/>
                <a:uLnTx/>
                <a:uFillTx/>
                <a:latin typeface="Roboto Condensed Light" panose="02000000000000000000" pitchFamily="2" charset="0"/>
                <a:ea typeface="Roboto Condensed Light" panose="02000000000000000000" pitchFamily="2" charset="0"/>
                <a:cs typeface="+mn-cs"/>
              </a:rPr>
              <a:t>Policies are a communication tool; they help your organization spread the message of what needs to be done and how it should be done.</a:t>
            </a:r>
          </a:p>
          <a:p>
            <a:pPr marL="0" marR="0" lvl="0" indent="0" algn="l" defTabSz="914400" rtl="0" eaLnBrk="1" fontAlgn="auto" latinLnBrk="0" hangingPunct="1">
              <a:lnSpc>
                <a:spcPts val="1980"/>
              </a:lnSpc>
              <a:spcBef>
                <a:spcPts val="1000"/>
              </a:spcBef>
              <a:spcAft>
                <a:spcPts val="0"/>
              </a:spcAft>
              <a:buClrTx/>
              <a:buSzTx/>
              <a:buFont typeface="Arial" panose="020B0604020202020204" pitchFamily="34" charset="0"/>
              <a:buNone/>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a:p>
            <a:pPr marL="0" marR="0" lvl="0" indent="0" algn="l" defTabSz="914400" rtl="0" eaLnBrk="1" fontAlgn="auto" latinLnBrk="0" hangingPunct="1">
              <a:lnSpc>
                <a:spcPts val="1980"/>
              </a:lnSpc>
              <a:spcBef>
                <a:spcPts val="1000"/>
              </a:spcBef>
              <a:spcAft>
                <a:spcPts val="0"/>
              </a:spcAft>
              <a:buClrTx/>
              <a:buSzTx/>
              <a:buFont typeface="Arial" panose="020B0604020202020204" pitchFamily="34" charset="0"/>
              <a:buNone/>
              <a:tabLst/>
              <a:defRPr/>
            </a:pPr>
            <a:r>
              <a:rPr kumimoji="0" lang="en-CA" sz="1200" b="1" i="0" u="none" strike="noStrike" kern="1200" cap="none" spc="0" normalizeH="0" baseline="0" noProof="0" dirty="0">
                <a:ln>
                  <a:noFill/>
                </a:ln>
                <a:solidFill>
                  <a:srgbClr val="4A4A4A"/>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David Glazer, </a:t>
            </a:r>
          </a:p>
          <a:p>
            <a:pPr marL="0" marR="0" lvl="0" indent="0" algn="l" defTabSz="914400" rtl="0" eaLnBrk="1" fontAlgn="auto" latinLnBrk="0" hangingPunct="1">
              <a:lnSpc>
                <a:spcPts val="1980"/>
              </a:lnSpc>
              <a:spcBef>
                <a:spcPts val="1000"/>
              </a:spcBef>
              <a:spcAft>
                <a:spcPts val="0"/>
              </a:spcAft>
              <a:buClrTx/>
              <a:buSzTx/>
              <a:buFont typeface="Arial" panose="020B0604020202020204" pitchFamily="34" charset="0"/>
              <a:buNone/>
              <a:tabLst/>
              <a:defRPr/>
            </a:pPr>
            <a:r>
              <a:rPr kumimoji="0" lang="en-CA"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Research Manager, CIO Practice </a:t>
            </a:r>
            <a:br>
              <a:rPr kumimoji="0" lang="en-CA"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br>
            <a:r>
              <a:rPr kumimoji="0" lang="en-CA" sz="12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Info-Tech Research Group</a:t>
            </a:r>
          </a:p>
        </p:txBody>
      </p:sp>
      <p:sp>
        <p:nvSpPr>
          <p:cNvPr id="19" name="TextBox 18">
            <a:extLst>
              <a:ext uri="{FF2B5EF4-FFF2-40B4-BE49-F238E27FC236}">
                <a16:creationId xmlns:a16="http://schemas.microsoft.com/office/drawing/2014/main" id="{2FEAE177-CA3D-EBAE-AE57-62C1AF4B9B15}"/>
              </a:ext>
            </a:extLst>
          </p:cNvPr>
          <p:cNvSpPr txBox="1"/>
          <p:nvPr/>
        </p:nvSpPr>
        <p:spPr>
          <a:xfrm>
            <a:off x="3744982" y="3719648"/>
            <a:ext cx="533759" cy="1107996"/>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576B7"/>
                </a:solidFill>
                <a:effectLst/>
                <a:uLnTx/>
                <a:uFillTx/>
                <a:latin typeface="Montserrat" pitchFamily="2" charset="77"/>
                <a:ea typeface="+mn-ea"/>
                <a:cs typeface="+mn-cs"/>
              </a:rPr>
              <a:t>”</a:t>
            </a:r>
          </a:p>
        </p:txBody>
      </p:sp>
      <p:sp>
        <p:nvSpPr>
          <p:cNvPr id="20" name="TextBox 19">
            <a:extLst>
              <a:ext uri="{FF2B5EF4-FFF2-40B4-BE49-F238E27FC236}">
                <a16:creationId xmlns:a16="http://schemas.microsoft.com/office/drawing/2014/main" id="{3D94F9B0-4E77-A140-A3DE-F3E83FC65D3D}"/>
              </a:ext>
            </a:extLst>
          </p:cNvPr>
          <p:cNvSpPr txBox="1"/>
          <p:nvPr/>
        </p:nvSpPr>
        <p:spPr>
          <a:xfrm>
            <a:off x="251666" y="1647509"/>
            <a:ext cx="470988" cy="1107996"/>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2576B7"/>
                </a:solidFill>
                <a:effectLst/>
                <a:uLnTx/>
                <a:uFillTx/>
                <a:latin typeface="Montserrat" pitchFamily="2" charset="77"/>
                <a:ea typeface="+mn-ea"/>
                <a:cs typeface="+mn-cs"/>
              </a:rPr>
              <a:t>“</a:t>
            </a:r>
          </a:p>
        </p:txBody>
      </p:sp>
      <p:pic>
        <p:nvPicPr>
          <p:cNvPr id="2" name="Picture 1">
            <a:extLst>
              <a:ext uri="{FF2B5EF4-FFF2-40B4-BE49-F238E27FC236}">
                <a16:creationId xmlns:a16="http://schemas.microsoft.com/office/drawing/2014/main" id="{5E34D463-18F3-F43A-963D-9B92A993EB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79973" y="1660209"/>
            <a:ext cx="944207" cy="944207"/>
          </a:xfrm>
          <a:prstGeom prst="rect">
            <a:avLst/>
          </a:prstGeom>
        </p:spPr>
      </p:pic>
    </p:spTree>
    <p:extLst>
      <p:ext uri="{BB962C8B-B14F-4D97-AF65-F5344CB8AC3E}">
        <p14:creationId xmlns:p14="http://schemas.microsoft.com/office/powerpoint/2010/main" val="895516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67FE597-3B43-D9E7-E146-5CB201BDF469}"/>
              </a:ext>
            </a:extLst>
          </p:cNvPr>
          <p:cNvSpPr/>
          <p:nvPr/>
        </p:nvSpPr>
        <p:spPr>
          <a:xfrm>
            <a:off x="375240" y="1723006"/>
            <a:ext cx="4882192" cy="2993969"/>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42" name="Rectangle 41">
            <a:extLst>
              <a:ext uri="{FF2B5EF4-FFF2-40B4-BE49-F238E27FC236}">
                <a16:creationId xmlns:a16="http://schemas.microsoft.com/office/drawing/2014/main" id="{76585BD5-28E3-CA73-1F24-8232F1EA2500}"/>
              </a:ext>
            </a:extLst>
          </p:cNvPr>
          <p:cNvSpPr/>
          <p:nvPr/>
        </p:nvSpPr>
        <p:spPr>
          <a:xfrm>
            <a:off x="374973" y="1718359"/>
            <a:ext cx="4882193" cy="66859"/>
          </a:xfrm>
          <a:prstGeom prst="rect">
            <a:avLst/>
          </a:prstGeom>
          <a:solidFill>
            <a:srgbClr val="B4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75062" y="2331588"/>
            <a:ext cx="3503304" cy="1866099"/>
          </a:xfrm>
          <a:prstGeom prst="rect">
            <a:avLst/>
          </a:prstGeom>
        </p:spPr>
      </p:pic>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t>E</a:t>
            </a:r>
            <a:r>
              <a:rPr lang="en-CA" spc="-130" dirty="0"/>
              <a:t>x</a:t>
            </a:r>
            <a:r>
              <a:rPr lang="en-CA" spc="-79" dirty="0"/>
              <a:t>ecuti</a:t>
            </a:r>
            <a:r>
              <a:rPr lang="en-CA" spc="-158" dirty="0"/>
              <a:t>v</a:t>
            </a:r>
            <a:r>
              <a:rPr lang="en-CA" spc="-3" dirty="0"/>
              <a:t>e </a:t>
            </a:r>
            <a:r>
              <a:rPr lang="en-CA" spc="-42" dirty="0"/>
              <a:t>Summary</a:t>
            </a:r>
            <a:endParaRPr lang="en-US" dirty="0"/>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4294967295"/>
          </p:nvPr>
        </p:nvSpPr>
        <p:spPr>
          <a:xfrm>
            <a:off x="636628" y="2549525"/>
            <a:ext cx="3462338" cy="1430338"/>
          </a:xfrm>
          <a:prstGeom prst="rect">
            <a:avLst/>
          </a:prstGeom>
        </p:spPr>
        <p:txBody>
          <a:bodyPr/>
          <a:lstStyle/>
          <a:p>
            <a:pPr>
              <a:lnSpc>
                <a:spcPct val="150000"/>
              </a:lnSpc>
            </a:pPr>
            <a:r>
              <a:rPr lang="en-CA" sz="1400" dirty="0">
                <a:solidFill>
                  <a:srgbClr val="000000"/>
                </a:solidFill>
                <a:latin typeface="Roboto Condensed Light" panose="02000000000000000000" pitchFamily="2" charset="0"/>
                <a:ea typeface="Roboto Condensed Light" panose="02000000000000000000" pitchFamily="2" charset="0"/>
              </a:rPr>
              <a:t>The need for a new policy is generally initiated in response to a new regulatory compliance standard or industry framework, or because of a mandate from the business that requires some degree of guidance over a new initiative. </a:t>
            </a:r>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4294967295"/>
          </p:nvPr>
        </p:nvSpPr>
        <p:spPr>
          <a:xfrm>
            <a:off x="636628" y="1989138"/>
            <a:ext cx="3741738" cy="298450"/>
          </a:xfrm>
          <a:prstGeom prst="rect">
            <a:avLst/>
          </a:prstGeom>
        </p:spPr>
        <p:txBody>
          <a:bodyPr/>
          <a:lstStyle/>
          <a:p>
            <a:pPr marL="0" indent="0">
              <a:buNone/>
            </a:pPr>
            <a:r>
              <a:rPr lang="en-US" sz="1600" b="1" dirty="0">
                <a:solidFill>
                  <a:srgbClr val="F17A25"/>
                </a:solidFill>
                <a:latin typeface="Exo SemiBold" panose="020F0502020204030204" pitchFamily="2" charset="0"/>
                <a:cs typeface="Arial" panose="020B0604020202020204" pitchFamily="34" charset="0"/>
              </a:rPr>
              <a:t>Situation</a:t>
            </a:r>
          </a:p>
          <a:p>
            <a:endParaRPr lang="en-US" sz="1600" dirty="0">
              <a:latin typeface="Arial" panose="020B0604020202020204" pitchFamily="34" charset="0"/>
            </a:endParaRPr>
          </a:p>
        </p:txBody>
      </p:sp>
      <p:sp>
        <p:nvSpPr>
          <p:cNvPr id="3" name="Rectangle 2">
            <a:extLst>
              <a:ext uri="{FF2B5EF4-FFF2-40B4-BE49-F238E27FC236}">
                <a16:creationId xmlns:a16="http://schemas.microsoft.com/office/drawing/2014/main" id="{86A143E6-54B3-ECBE-5032-ACBE4EF8E25B}"/>
              </a:ext>
            </a:extLst>
          </p:cNvPr>
          <p:cNvSpPr/>
          <p:nvPr/>
        </p:nvSpPr>
        <p:spPr>
          <a:xfrm>
            <a:off x="5757254" y="1723006"/>
            <a:ext cx="5561272" cy="2993969"/>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6" name="Rectangle 15">
            <a:extLst>
              <a:ext uri="{FF2B5EF4-FFF2-40B4-BE49-F238E27FC236}">
                <a16:creationId xmlns:a16="http://schemas.microsoft.com/office/drawing/2014/main" id="{2E2B0E69-A725-E1A0-CC72-55894824326F}"/>
              </a:ext>
            </a:extLst>
          </p:cNvPr>
          <p:cNvSpPr/>
          <p:nvPr/>
        </p:nvSpPr>
        <p:spPr>
          <a:xfrm>
            <a:off x="5756988" y="1718359"/>
            <a:ext cx="5561272" cy="66858"/>
          </a:xfrm>
          <a:prstGeom prst="rect">
            <a:avLst/>
          </a:prstGeom>
          <a:solidFill>
            <a:srgbClr val="F1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8" name="Text Placeholder 4">
            <a:extLst>
              <a:ext uri="{FF2B5EF4-FFF2-40B4-BE49-F238E27FC236}">
                <a16:creationId xmlns:a16="http://schemas.microsoft.com/office/drawing/2014/main" id="{001ED671-D157-C901-F62D-00251F5F7DAB}"/>
              </a:ext>
            </a:extLst>
          </p:cNvPr>
          <p:cNvSpPr txBox="1">
            <a:spLocks/>
          </p:cNvSpPr>
          <p:nvPr/>
        </p:nvSpPr>
        <p:spPr>
          <a:xfrm>
            <a:off x="6094758" y="1989540"/>
            <a:ext cx="3742305" cy="29731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B3252E"/>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u="none" strike="noStrike" kern="1200" cap="none" spc="0" normalizeH="0" baseline="0" noProof="0" dirty="0">
                <a:ln>
                  <a:noFill/>
                </a:ln>
                <a:solidFill>
                  <a:srgbClr val="F17A25"/>
                </a:solidFill>
                <a:effectLst/>
                <a:uLnTx/>
                <a:uFillTx/>
                <a:latin typeface="Exo SemiBold" panose="020F0502020204030204" pitchFamily="2" charset="0"/>
              </a:rPr>
              <a:t>Complication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B3252E"/>
              </a:solidFill>
              <a:effectLst/>
              <a:uLnTx/>
              <a:uFillTx/>
              <a:latin typeface="Exo" panose="02000503000000000000" pitchFamily="2" charset="77"/>
              <a:ea typeface="+mn-ea"/>
              <a:cs typeface="Arial" panose="020B0604020202020204" pitchFamily="34" charset="0"/>
            </a:endParaRPr>
          </a:p>
        </p:txBody>
      </p:sp>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6173925" y="2319308"/>
            <a:ext cx="3730916" cy="1987340"/>
          </a:xfrm>
          <a:prstGeom prst="rect">
            <a:avLst/>
          </a:prstGeom>
        </p:spPr>
      </p:pic>
      <p:sp>
        <p:nvSpPr>
          <p:cNvPr id="17" name="Text Placeholder 3">
            <a:extLst>
              <a:ext uri="{FF2B5EF4-FFF2-40B4-BE49-F238E27FC236}">
                <a16:creationId xmlns:a16="http://schemas.microsoft.com/office/drawing/2014/main" id="{89D9DD4E-BDC4-BFA2-B0E8-C80C16EBD512}"/>
              </a:ext>
            </a:extLst>
          </p:cNvPr>
          <p:cNvSpPr txBox="1">
            <a:spLocks/>
          </p:cNvSpPr>
          <p:nvPr/>
        </p:nvSpPr>
        <p:spPr>
          <a:xfrm>
            <a:off x="6090706" y="2322655"/>
            <a:ext cx="4883553" cy="1429963"/>
          </a:xfrm>
          <a:prstGeom prst="rect">
            <a:avLst/>
          </a:prstGeom>
        </p:spPr>
        <p:txBody>
          <a:bodyPr lIns="0" tIns="0" rIns="0" bIns="0" numCol="1"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388" marR="0" lvl="0" indent="-179388"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Approaching policy creation in this reactive manner often results in an excessive number of documents that are narrow in scope and don’t address the underlying risk.</a:t>
            </a:r>
          </a:p>
          <a:p>
            <a:pPr marL="179388" marR="0" lvl="0" indent="-179388"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Policies lag behind changing business and technology demands and compliance requirements.</a:t>
            </a:r>
          </a:p>
          <a:p>
            <a:pPr marL="179388" marR="0" lvl="0" indent="-179388"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CA"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Employees complain that policies restrict them from doing their job.</a:t>
            </a:r>
          </a:p>
        </p:txBody>
      </p:sp>
      <p:pic>
        <p:nvPicPr>
          <p:cNvPr id="25" name="Picture 24">
            <a:extLst>
              <a:ext uri="{FF2B5EF4-FFF2-40B4-BE49-F238E27FC236}">
                <a16:creationId xmlns:a16="http://schemas.microsoft.com/office/drawing/2014/main" id="{9CF2870C-D0BE-338A-7174-F022A7D615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56759" y="5534840"/>
            <a:ext cx="635000" cy="635000"/>
          </a:xfrm>
          <a:prstGeom prst="rect">
            <a:avLst/>
          </a:prstGeom>
        </p:spPr>
      </p:pic>
    </p:spTree>
    <p:extLst>
      <p:ext uri="{BB962C8B-B14F-4D97-AF65-F5344CB8AC3E}">
        <p14:creationId xmlns:p14="http://schemas.microsoft.com/office/powerpoint/2010/main" val="52574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a:xfrm>
            <a:off x="327210" y="530021"/>
            <a:ext cx="5769584" cy="700515"/>
          </a:xfrm>
        </p:spPr>
        <p:txBody>
          <a:bodyPr/>
          <a:lstStyle/>
          <a:p>
            <a:r>
              <a:rPr lang="en-CA" spc="-79" dirty="0"/>
              <a:t>E</a:t>
            </a:r>
            <a:r>
              <a:rPr lang="en-CA" spc="-130" dirty="0"/>
              <a:t>x</a:t>
            </a:r>
            <a:r>
              <a:rPr lang="en-CA" spc="-79" dirty="0"/>
              <a:t>ecuti</a:t>
            </a:r>
            <a:r>
              <a:rPr lang="en-CA" spc="-158" dirty="0"/>
              <a:t>v</a:t>
            </a:r>
            <a:r>
              <a:rPr lang="en-CA" spc="-3" dirty="0"/>
              <a:t>e </a:t>
            </a:r>
            <a:r>
              <a:rPr lang="en-CA" spc="-42" dirty="0"/>
              <a:t>Summary</a:t>
            </a:r>
            <a:endParaRPr lang="en-US" dirty="0"/>
          </a:p>
        </p:txBody>
      </p:sp>
      <p:sp>
        <p:nvSpPr>
          <p:cNvPr id="12" name="Rectangle 11">
            <a:extLst>
              <a:ext uri="{FF2B5EF4-FFF2-40B4-BE49-F238E27FC236}">
                <a16:creationId xmlns:a16="http://schemas.microsoft.com/office/drawing/2014/main" id="{7DF0ECC3-CFEC-0A49-1958-3AC905D30548}"/>
              </a:ext>
            </a:extLst>
          </p:cNvPr>
          <p:cNvSpPr/>
          <p:nvPr/>
        </p:nvSpPr>
        <p:spPr>
          <a:xfrm>
            <a:off x="8577987" y="1278507"/>
            <a:ext cx="3315563" cy="4779393"/>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3" name="Rectangle 12">
            <a:extLst>
              <a:ext uri="{FF2B5EF4-FFF2-40B4-BE49-F238E27FC236}">
                <a16:creationId xmlns:a16="http://schemas.microsoft.com/office/drawing/2014/main" id="{3D02B5D6-7356-ED35-D6E1-CD0F5AFF7AD5}"/>
              </a:ext>
            </a:extLst>
          </p:cNvPr>
          <p:cNvSpPr/>
          <p:nvPr/>
        </p:nvSpPr>
        <p:spPr>
          <a:xfrm>
            <a:off x="8577721" y="1273859"/>
            <a:ext cx="3315563" cy="50218"/>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4" name="Rectangle 13">
            <a:extLst>
              <a:ext uri="{FF2B5EF4-FFF2-40B4-BE49-F238E27FC236}">
                <a16:creationId xmlns:a16="http://schemas.microsoft.com/office/drawing/2014/main" id="{E44EB983-22AF-F948-EB65-BA3F6DA90D8B}"/>
              </a:ext>
            </a:extLst>
          </p:cNvPr>
          <p:cNvSpPr/>
          <p:nvPr/>
        </p:nvSpPr>
        <p:spPr>
          <a:xfrm>
            <a:off x="371740" y="1278507"/>
            <a:ext cx="7776898" cy="4779393"/>
          </a:xfrm>
          <a:prstGeom prst="rect">
            <a:avLst/>
          </a:prstGeom>
          <a:solidFill>
            <a:schemeClr val="bg1"/>
          </a:solidFill>
          <a:ln>
            <a:noFill/>
          </a:ln>
          <a:effectLst>
            <a:outerShdw blurRad="254000" sx="105000" sy="105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sp>
        <p:nvSpPr>
          <p:cNvPr id="15" name="Rectangle 14">
            <a:extLst>
              <a:ext uri="{FF2B5EF4-FFF2-40B4-BE49-F238E27FC236}">
                <a16:creationId xmlns:a16="http://schemas.microsoft.com/office/drawing/2014/main" id="{61DFA7D3-1AB2-362C-9B55-2C74EFECBB2D}"/>
              </a:ext>
            </a:extLst>
          </p:cNvPr>
          <p:cNvSpPr/>
          <p:nvPr/>
        </p:nvSpPr>
        <p:spPr>
          <a:xfrm>
            <a:off x="371474" y="1273859"/>
            <a:ext cx="7777164" cy="50218"/>
          </a:xfrm>
          <a:prstGeom prst="rect">
            <a:avLst/>
          </a:prstGeom>
          <a:solidFill>
            <a:srgbClr val="2A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FFFFFF"/>
              </a:solidFill>
              <a:effectLst/>
              <a:uLnTx/>
              <a:uFillTx/>
              <a:latin typeface="Roboto Condensed Light" panose="02000000000000000000" pitchFamily="2" charset="0"/>
              <a:ea typeface="+mn-ea"/>
              <a:cs typeface="+mn-cs"/>
            </a:endParaRPr>
          </a:p>
        </p:txBody>
      </p:sp>
      <p:pic>
        <p:nvPicPr>
          <p:cNvPr id="19" name="Picture 18">
            <a:extLst>
              <a:ext uri="{FF2B5EF4-FFF2-40B4-BE49-F238E27FC236}">
                <a16:creationId xmlns:a16="http://schemas.microsoft.com/office/drawing/2014/main" id="{9EB2BA84-C08A-E03E-2A42-CDC3D34D1C12}"/>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1095045" y="2730330"/>
            <a:ext cx="2584957" cy="1534942"/>
          </a:xfrm>
          <a:prstGeom prst="rect">
            <a:avLst/>
          </a:prstGeom>
        </p:spPr>
      </p:pic>
      <p:sp>
        <p:nvSpPr>
          <p:cNvPr id="21" name="Text Placeholder 5">
            <a:extLst>
              <a:ext uri="{FF2B5EF4-FFF2-40B4-BE49-F238E27FC236}">
                <a16:creationId xmlns:a16="http://schemas.microsoft.com/office/drawing/2014/main" id="{C4031A15-2D7F-19B9-7299-9C85EFF341F5}"/>
              </a:ext>
            </a:extLst>
          </p:cNvPr>
          <p:cNvSpPr txBox="1">
            <a:spLocks/>
          </p:cNvSpPr>
          <p:nvPr/>
        </p:nvSpPr>
        <p:spPr>
          <a:xfrm>
            <a:off x="586292" y="2518296"/>
            <a:ext cx="7347527" cy="3330263"/>
          </a:xfrm>
          <a:prstGeom prst="rect">
            <a:avLst/>
          </a:prstGeom>
        </p:spPr>
        <p:txBody>
          <a:bodyPr lIns="0" tIns="0" rIns="0" bIns="0" numCol="2"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CA" dirty="0"/>
              <a:t>Find the right balance between policy and process – understand your risk landscape to identify key policy areas. In areas where policy is not necessary, establish SOPs, best practices, and guidelines to prescribe behavior.</a:t>
            </a:r>
          </a:p>
          <a:p>
            <a:pPr>
              <a:lnSpc>
                <a:spcPct val="100000"/>
              </a:lnSpc>
            </a:pPr>
            <a:r>
              <a:rPr lang="en-CA" dirty="0"/>
              <a:t>Policy work can be extremely tedious – start by aligning your policies with your greatest risks. </a:t>
            </a:r>
          </a:p>
          <a:p>
            <a:pPr>
              <a:lnSpc>
                <a:spcPct val="100000"/>
              </a:lnSpc>
            </a:pPr>
            <a:r>
              <a:rPr lang="en-CA" dirty="0"/>
              <a:t>It’s a misconception that your most severe risks each need a specific policy – write SOPs, standards, and guidelines to fit under your policy umbrella. Revise your policies regularly so you know they still enable your critical procedures.</a:t>
            </a:r>
          </a:p>
          <a:p>
            <a:pPr>
              <a:lnSpc>
                <a:spcPct val="100000"/>
              </a:lnSpc>
            </a:pPr>
            <a:r>
              <a:rPr lang="en-CA" dirty="0"/>
              <a:t>Write your policies on the right level – policies need to be understandable to the parts of the organization they affect. </a:t>
            </a:r>
          </a:p>
          <a:p>
            <a:pPr>
              <a:lnSpc>
                <a:spcPct val="100000"/>
              </a:lnSpc>
            </a:pPr>
            <a:r>
              <a:rPr lang="en-CA" dirty="0"/>
              <a:t>Develop an avenue for policy communication and make your policies available for reference in one place at any time.</a:t>
            </a:r>
          </a:p>
          <a:p>
            <a:pPr>
              <a:lnSpc>
                <a:spcPct val="100000"/>
              </a:lnSpc>
            </a:pPr>
            <a:r>
              <a:rPr lang="en-CA" dirty="0"/>
              <a:t>Listen to the feedback you get from your employees and talk it out. The best way to get buy-in is to make your employees part of the policy process - use their feedback and analysis to revise your policies.</a:t>
            </a:r>
          </a:p>
          <a:p>
            <a:pPr marL="0" indent="0">
              <a:lnSpc>
                <a:spcPct val="150000"/>
              </a:lnSpc>
              <a:buFont typeface="Arial" panose="020B0604020202020204" pitchFamily="34" charset="0"/>
              <a:buNone/>
            </a:pPr>
            <a:endParaRPr lang="en-CA" dirty="0"/>
          </a:p>
        </p:txBody>
      </p:sp>
      <p:sp>
        <p:nvSpPr>
          <p:cNvPr id="22" name="Text Placeholder 6">
            <a:extLst>
              <a:ext uri="{FF2B5EF4-FFF2-40B4-BE49-F238E27FC236}">
                <a16:creationId xmlns:a16="http://schemas.microsoft.com/office/drawing/2014/main" id="{26C4612A-B083-E2FB-9DF2-F17C9DDE7D54}"/>
              </a:ext>
            </a:extLst>
          </p:cNvPr>
          <p:cNvSpPr txBox="1">
            <a:spLocks/>
          </p:cNvSpPr>
          <p:nvPr/>
        </p:nvSpPr>
        <p:spPr>
          <a:xfrm>
            <a:off x="586292" y="2127441"/>
            <a:ext cx="4379815" cy="29731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F17A26"/>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rgbClr val="2A9E48"/>
                </a:solidFill>
                <a:latin typeface="Exo SemiBold" panose="020F0502020204030204" pitchFamily="2" charset="0"/>
              </a:rPr>
              <a:t>Resolution</a:t>
            </a:r>
          </a:p>
        </p:txBody>
      </p:sp>
      <p:sp>
        <p:nvSpPr>
          <p:cNvPr id="23" name="Text Placeholder 8">
            <a:extLst>
              <a:ext uri="{FF2B5EF4-FFF2-40B4-BE49-F238E27FC236}">
                <a16:creationId xmlns:a16="http://schemas.microsoft.com/office/drawing/2014/main" id="{5B1C5922-34FD-7B2C-7786-9AAAE008D22E}"/>
              </a:ext>
            </a:extLst>
          </p:cNvPr>
          <p:cNvSpPr txBox="1">
            <a:spLocks/>
          </p:cNvSpPr>
          <p:nvPr/>
        </p:nvSpPr>
        <p:spPr>
          <a:xfrm>
            <a:off x="8739830" y="2127441"/>
            <a:ext cx="3182329" cy="297314"/>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rgbClr val="2B9E48"/>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1" dirty="0">
                <a:solidFill>
                  <a:srgbClr val="2576B7"/>
                </a:solidFill>
                <a:latin typeface="Exo SemiBold" panose="020F0502020204030204" pitchFamily="2" charset="0"/>
              </a:rPr>
              <a:t>Info-Tech Insight</a:t>
            </a:r>
          </a:p>
        </p:txBody>
      </p:sp>
      <p:sp>
        <p:nvSpPr>
          <p:cNvPr id="24" name="Text Placeholder 7">
            <a:extLst>
              <a:ext uri="{FF2B5EF4-FFF2-40B4-BE49-F238E27FC236}">
                <a16:creationId xmlns:a16="http://schemas.microsoft.com/office/drawing/2014/main" id="{6C52879D-305C-2623-F626-2BAEF852D6F5}"/>
              </a:ext>
            </a:extLst>
          </p:cNvPr>
          <p:cNvSpPr txBox="1">
            <a:spLocks/>
          </p:cNvSpPr>
          <p:nvPr/>
        </p:nvSpPr>
        <p:spPr>
          <a:xfrm>
            <a:off x="8739830" y="2518296"/>
            <a:ext cx="2991343" cy="3867179"/>
          </a:xfrm>
          <a:prstGeom prst="rect">
            <a:avLst/>
          </a:prstGeom>
        </p:spPr>
        <p:txBody>
          <a:bodyPr lIns="0" tIns="0" rIns="0" bIns="0" numCol="1" spcCol="292608"/>
          <a:lstStyle>
            <a:lvl1pPr marL="179388" indent="-179388" algn="l" defTabSz="914400" rtl="0" eaLnBrk="1" latinLnBrk="0" hangingPunct="1">
              <a:lnSpc>
                <a:spcPct val="110000"/>
              </a:lnSpc>
              <a:spcBef>
                <a:spcPts val="10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1pPr>
            <a:lvl2pPr marL="6286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2pPr>
            <a:lvl3pPr marL="1089025" indent="-174625"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3pPr>
            <a:lvl4pPr marL="1549400" indent="-17780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4pPr>
            <a:lvl5pPr marL="2000250" indent="-171450" algn="l" defTabSz="914400" rtl="0" eaLnBrk="1" latinLnBrk="0" hangingPunct="1">
              <a:lnSpc>
                <a:spcPct val="110000"/>
              </a:lnSpc>
              <a:spcBef>
                <a:spcPts val="500"/>
              </a:spcBef>
              <a:buFont typeface="Arial" panose="020B0604020202020204" pitchFamily="34" charset="0"/>
              <a:buChar char="•"/>
              <a:tabLst/>
              <a:defRPr sz="1400" kern="1200">
                <a:solidFill>
                  <a:srgbClr val="000000"/>
                </a:solidFill>
                <a:latin typeface="Roboto Condensed Light" panose="02000000000000000000" pitchFamily="2" charset="0"/>
                <a:ea typeface="Roboto Condensed Light"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CA"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Policies aren’t just your rules – they communicate how you do business.</a:t>
            </a:r>
          </a:p>
          <a:p>
            <a:pPr marL="0" indent="0">
              <a:lnSpc>
                <a:spcPct val="100000"/>
              </a:lnSpc>
              <a:buFont typeface="Arial" panose="020B0604020202020204" pitchFamily="34" charset="0"/>
              <a:buNone/>
            </a:pPr>
            <a:r>
              <a:rPr lang="en-CA" dirty="0">
                <a:cs typeface="Roboto Condensed Light" panose="02000000000000000000" pitchFamily="2" charset="0"/>
              </a:rPr>
              <a:t>Policies are your friend – use them to start a discussion with employees on how you do what you do.</a:t>
            </a:r>
          </a:p>
          <a:p>
            <a:pPr marL="0" indent="0">
              <a:lnSpc>
                <a:spcPct val="100000"/>
              </a:lnSpc>
              <a:buFont typeface="Arial" panose="020B0604020202020204" pitchFamily="34" charset="0"/>
              <a:buNone/>
            </a:pPr>
            <a:r>
              <a:rPr lang="en-CA"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More isn’t always better – in fact, it can be worse.</a:t>
            </a:r>
          </a:p>
          <a:p>
            <a:pPr marL="0" indent="0">
              <a:lnSpc>
                <a:spcPct val="100000"/>
              </a:lnSpc>
              <a:buFont typeface="Arial" panose="020B0604020202020204" pitchFamily="34" charset="0"/>
              <a:buNone/>
            </a:pPr>
            <a:r>
              <a:rPr lang="en-CA" dirty="0">
                <a:cs typeface="Roboto Condensed Light" panose="02000000000000000000" pitchFamily="2" charset="0"/>
              </a:rPr>
              <a:t>You don’t need a policy for every risk – </a:t>
            </a:r>
            <a:br>
              <a:rPr lang="en-CA" dirty="0">
                <a:cs typeface="Roboto Condensed Light" panose="02000000000000000000" pitchFamily="2" charset="0"/>
              </a:rPr>
            </a:br>
            <a:r>
              <a:rPr lang="en-CA" dirty="0">
                <a:cs typeface="Roboto Condensed Light" panose="02000000000000000000" pitchFamily="2" charset="0"/>
              </a:rPr>
              <a:t>just the ones that matter most to your organization.</a:t>
            </a:r>
          </a:p>
        </p:txBody>
      </p:sp>
      <p:pic>
        <p:nvPicPr>
          <p:cNvPr id="20" name="Picture 19">
            <a:extLst>
              <a:ext uri="{FF2B5EF4-FFF2-40B4-BE49-F238E27FC236}">
                <a16:creationId xmlns:a16="http://schemas.microsoft.com/office/drawing/2014/main" id="{4A3F2450-0A91-E809-5F49-65E978933F6A}"/>
              </a:ext>
            </a:extLst>
          </p:cNvPr>
          <p:cNvPicPr>
            <a:picLocks noChangeAspect="1"/>
          </p:cNvPicPr>
          <p:nvPr/>
        </p:nvPicPr>
        <p:blipFill>
          <a:blip r:embed="rId4" cstate="screen">
            <a:alphaModFix amt="70000"/>
            <a:extLst>
              <a:ext uri="{28A0092B-C50C-407E-A947-70E740481C1C}">
                <a14:useLocalDpi xmlns:a14="http://schemas.microsoft.com/office/drawing/2010/main"/>
              </a:ext>
            </a:extLst>
          </a:blip>
          <a:stretch>
            <a:fillRect/>
          </a:stretch>
        </p:blipFill>
        <p:spPr>
          <a:xfrm>
            <a:off x="10765015" y="4980124"/>
            <a:ext cx="999983" cy="1077776"/>
          </a:xfrm>
          <a:prstGeom prst="rect">
            <a:avLst/>
          </a:prstGeom>
        </p:spPr>
      </p:pic>
    </p:spTree>
    <p:extLst>
      <p:ext uri="{BB962C8B-B14F-4D97-AF65-F5344CB8AC3E}">
        <p14:creationId xmlns:p14="http://schemas.microsoft.com/office/powerpoint/2010/main" val="3916756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0A5E07F-766A-6A26-12E2-EED2CA61F4A2}"/>
              </a:ext>
            </a:extLst>
          </p:cNvPr>
          <p:cNvSpPr txBox="1">
            <a:spLocks/>
          </p:cNvSpPr>
          <p:nvPr/>
        </p:nvSpPr>
        <p:spPr>
          <a:xfrm>
            <a:off x="353447" y="533048"/>
            <a:ext cx="10904719" cy="72425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rPr>
              <a:t>Our Understanding of the Problem</a:t>
            </a:r>
            <a:endParaRPr kumimoji="0" lang="en-US" sz="40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grpSp>
        <p:nvGrpSpPr>
          <p:cNvPr id="10" name="Group 20">
            <a:extLst>
              <a:ext uri="{FF2B5EF4-FFF2-40B4-BE49-F238E27FC236}">
                <a16:creationId xmlns:a16="http://schemas.microsoft.com/office/drawing/2014/main" id="{9B23DAB0-A75C-1292-B542-FC655B25E36F}"/>
              </a:ext>
            </a:extLst>
          </p:cNvPr>
          <p:cNvGrpSpPr/>
          <p:nvPr/>
        </p:nvGrpSpPr>
        <p:grpSpPr>
          <a:xfrm>
            <a:off x="373995" y="1799186"/>
            <a:ext cx="2779432" cy="3505671"/>
            <a:chOff x="6304540" y="3022388"/>
            <a:chExt cx="2571570" cy="2963926"/>
          </a:xfrm>
        </p:grpSpPr>
        <p:sp>
          <p:nvSpPr>
            <p:cNvPr id="11" name="Rectangle 10">
              <a:extLst>
                <a:ext uri="{FF2B5EF4-FFF2-40B4-BE49-F238E27FC236}">
                  <a16:creationId xmlns:a16="http://schemas.microsoft.com/office/drawing/2014/main" id="{895E610F-9FF5-8B16-6F90-D4B014B44AE3}"/>
                </a:ext>
              </a:extLst>
            </p:cNvPr>
            <p:cNvSpPr/>
            <p:nvPr/>
          </p:nvSpPr>
          <p:spPr>
            <a:xfrm>
              <a:off x="6304543" y="3022388"/>
              <a:ext cx="2571567" cy="446870"/>
            </a:xfrm>
            <a:prstGeom prst="rect">
              <a:avLst/>
            </a:prstGeom>
            <a:solidFill>
              <a:srgbClr val="7DADD4"/>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7701" marR="242975" lvl="0" indent="0" algn="l" defTabSz="554492" rtl="0" eaLnBrk="1" fontAlgn="auto" latinLnBrk="0" hangingPunct="1">
                <a:lnSpc>
                  <a:spcPct val="10000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This Research is Designed for:</a:t>
              </a:r>
            </a:p>
          </p:txBody>
        </p:sp>
        <p:sp>
          <p:nvSpPr>
            <p:cNvPr id="12" name="Rectangle 22">
              <a:extLst>
                <a:ext uri="{FF2B5EF4-FFF2-40B4-BE49-F238E27FC236}">
                  <a16:creationId xmlns:a16="http://schemas.microsoft.com/office/drawing/2014/main" id="{4DD2621A-B2BA-D797-E50D-79E27B377CE1}"/>
                </a:ext>
              </a:extLst>
            </p:cNvPr>
            <p:cNvSpPr/>
            <p:nvPr/>
          </p:nvSpPr>
          <p:spPr>
            <a:xfrm>
              <a:off x="6304540" y="3469259"/>
              <a:ext cx="2571569" cy="2517055"/>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CIOs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lang="en-US" sz="1400" dirty="0">
                  <a:solidFill>
                    <a:srgbClr val="000000"/>
                  </a:solidFill>
                  <a:latin typeface="Roboto Condensed Light"/>
                </a:rPr>
                <a:t>Heads of IT</a:t>
              </a:r>
              <a:endParaRPr kumimoji="0" lang="en-US" sz="1400" b="0" i="0" u="none" strike="noStrike" kern="1200" cap="none" spc="0" normalizeH="0" baseline="0" noProof="0" dirty="0">
                <a:ln>
                  <a:noFill/>
                </a:ln>
                <a:solidFill>
                  <a:srgbClr val="000000"/>
                </a:solidFill>
                <a:effectLst/>
                <a:uLnTx/>
                <a:uFillTx/>
                <a:latin typeface="Roboto Condensed Light"/>
                <a:ea typeface="+mn-ea"/>
                <a:cs typeface="+mn-cs"/>
              </a:endParaRPr>
            </a:p>
            <a:p>
              <a:pPr marL="0" marR="0" lvl="0" indent="0" algn="l" defTabSz="554492" rtl="0" eaLnBrk="1" fontAlgn="auto" latinLnBrk="0" hangingPunct="1">
                <a:lnSpc>
                  <a:spcPts val="164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boto Condensed Light"/>
                <a:ea typeface="+mn-ea"/>
                <a:cs typeface="+mn-cs"/>
              </a:endParaRPr>
            </a:p>
          </p:txBody>
        </p:sp>
      </p:grpSp>
      <p:grpSp>
        <p:nvGrpSpPr>
          <p:cNvPr id="13" name="Group 20">
            <a:extLst>
              <a:ext uri="{FF2B5EF4-FFF2-40B4-BE49-F238E27FC236}">
                <a16:creationId xmlns:a16="http://schemas.microsoft.com/office/drawing/2014/main" id="{427795BB-0CB5-3186-5B95-35D8999ECEE1}"/>
              </a:ext>
            </a:extLst>
          </p:cNvPr>
          <p:cNvGrpSpPr/>
          <p:nvPr/>
        </p:nvGrpSpPr>
        <p:grpSpPr>
          <a:xfrm>
            <a:off x="6205538" y="1799186"/>
            <a:ext cx="2779432" cy="3505671"/>
            <a:chOff x="6304540" y="3022388"/>
            <a:chExt cx="2571570" cy="2963926"/>
          </a:xfrm>
        </p:grpSpPr>
        <p:sp>
          <p:nvSpPr>
            <p:cNvPr id="14" name="Rectangle 13">
              <a:extLst>
                <a:ext uri="{FF2B5EF4-FFF2-40B4-BE49-F238E27FC236}">
                  <a16:creationId xmlns:a16="http://schemas.microsoft.com/office/drawing/2014/main" id="{E9CA370A-8B4A-DE35-9F89-502E31885BC2}"/>
                </a:ext>
              </a:extLst>
            </p:cNvPr>
            <p:cNvSpPr/>
            <p:nvPr/>
          </p:nvSpPr>
          <p:spPr>
            <a:xfrm>
              <a:off x="6304543" y="3022388"/>
              <a:ext cx="2571567" cy="446870"/>
            </a:xfrm>
            <a:prstGeom prst="rect">
              <a:avLst/>
            </a:prstGeom>
            <a:solidFill>
              <a:srgbClr val="1F5C92"/>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7701" marR="242975" lvl="0" indent="0" algn="l" defTabSz="554492" rtl="0" eaLnBrk="1" fontAlgn="auto" latinLnBrk="0" hangingPunct="1">
                <a:lnSpc>
                  <a:spcPts val="164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This Research Will Help You:</a:t>
              </a:r>
            </a:p>
          </p:txBody>
        </p:sp>
        <p:sp>
          <p:nvSpPr>
            <p:cNvPr id="15" name="Rectangle 22">
              <a:extLst>
                <a:ext uri="{FF2B5EF4-FFF2-40B4-BE49-F238E27FC236}">
                  <a16:creationId xmlns:a16="http://schemas.microsoft.com/office/drawing/2014/main" id="{7F45A98F-F25B-0C8E-0231-19F7761112C7}"/>
                </a:ext>
              </a:extLst>
            </p:cNvPr>
            <p:cNvSpPr/>
            <p:nvPr/>
          </p:nvSpPr>
          <p:spPr>
            <a:xfrm>
              <a:off x="6304540" y="3469259"/>
              <a:ext cx="2571569" cy="2517055"/>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Identify the set of IT policies your organization needs.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Identify and assess IT’s greatest risks.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Write effective policies.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Communicate policy initiatives.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Reassess the effectiveness of your IT policies</a:t>
              </a:r>
            </a:p>
          </p:txBody>
        </p:sp>
      </p:grpSp>
      <p:grpSp>
        <p:nvGrpSpPr>
          <p:cNvPr id="16" name="Group 20">
            <a:extLst>
              <a:ext uri="{FF2B5EF4-FFF2-40B4-BE49-F238E27FC236}">
                <a16:creationId xmlns:a16="http://schemas.microsoft.com/office/drawing/2014/main" id="{47839646-72CD-38A3-5912-C2D8F1A5A7F3}"/>
              </a:ext>
            </a:extLst>
          </p:cNvPr>
          <p:cNvGrpSpPr/>
          <p:nvPr/>
        </p:nvGrpSpPr>
        <p:grpSpPr>
          <a:xfrm>
            <a:off x="3287713" y="1799186"/>
            <a:ext cx="2779432" cy="3505671"/>
            <a:chOff x="6304540" y="3022388"/>
            <a:chExt cx="2571570" cy="2963926"/>
          </a:xfrm>
        </p:grpSpPr>
        <p:sp>
          <p:nvSpPr>
            <p:cNvPr id="17" name="Rectangle 16">
              <a:extLst>
                <a:ext uri="{FF2B5EF4-FFF2-40B4-BE49-F238E27FC236}">
                  <a16:creationId xmlns:a16="http://schemas.microsoft.com/office/drawing/2014/main" id="{71652359-24D3-B74D-4CAA-EF6A8F7AEDDA}"/>
                </a:ext>
              </a:extLst>
            </p:cNvPr>
            <p:cNvSpPr/>
            <p:nvPr/>
          </p:nvSpPr>
          <p:spPr>
            <a:xfrm>
              <a:off x="6304543" y="3022388"/>
              <a:ext cx="2571567" cy="446870"/>
            </a:xfrm>
            <a:prstGeom prst="rect">
              <a:avLst/>
            </a:prstGeom>
            <a:solidFill>
              <a:schemeClr val="accent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7701" marR="242975" lvl="0" indent="0" algn="l" defTabSz="554492" rtl="0" eaLnBrk="1" fontAlgn="auto" latinLnBrk="0" hangingPunct="1">
                <a:lnSpc>
                  <a:spcPts val="164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This Research Will Also Assist:</a:t>
              </a:r>
            </a:p>
          </p:txBody>
        </p:sp>
        <p:sp>
          <p:nvSpPr>
            <p:cNvPr id="18" name="Rectangle 22">
              <a:extLst>
                <a:ext uri="{FF2B5EF4-FFF2-40B4-BE49-F238E27FC236}">
                  <a16:creationId xmlns:a16="http://schemas.microsoft.com/office/drawing/2014/main" id="{F604CDCF-5EB4-593E-0984-599B9D2C564E}"/>
                </a:ext>
              </a:extLst>
            </p:cNvPr>
            <p:cNvSpPr/>
            <p:nvPr/>
          </p:nvSpPr>
          <p:spPr>
            <a:xfrm>
              <a:off x="6304540" y="3469259"/>
              <a:ext cx="2571569" cy="2517055"/>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IT Risk &amp; Compliance Officers</a:t>
              </a:r>
            </a:p>
            <a:p>
              <a:pPr marL="0" marR="0" lvl="0" indent="0" algn="l" defTabSz="554492" rtl="0" eaLnBrk="1" fontAlgn="auto" latinLnBrk="0" hangingPunct="1">
                <a:lnSpc>
                  <a:spcPts val="164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Roboto Condensed Light"/>
                <a:ea typeface="+mn-ea"/>
                <a:cs typeface="+mn-cs"/>
              </a:endParaRPr>
            </a:p>
          </p:txBody>
        </p:sp>
      </p:grpSp>
      <p:grpSp>
        <p:nvGrpSpPr>
          <p:cNvPr id="19" name="Group 20">
            <a:extLst>
              <a:ext uri="{FF2B5EF4-FFF2-40B4-BE49-F238E27FC236}">
                <a16:creationId xmlns:a16="http://schemas.microsoft.com/office/drawing/2014/main" id="{E83CEEDF-8D43-1FD3-BB37-C94757C02651}"/>
              </a:ext>
            </a:extLst>
          </p:cNvPr>
          <p:cNvGrpSpPr/>
          <p:nvPr/>
        </p:nvGrpSpPr>
        <p:grpSpPr>
          <a:xfrm>
            <a:off x="9119255" y="1799186"/>
            <a:ext cx="2779432" cy="3505671"/>
            <a:chOff x="6304540" y="3022388"/>
            <a:chExt cx="2571570" cy="2963926"/>
          </a:xfrm>
        </p:grpSpPr>
        <p:sp>
          <p:nvSpPr>
            <p:cNvPr id="20" name="Rectangle 19">
              <a:extLst>
                <a:ext uri="{FF2B5EF4-FFF2-40B4-BE49-F238E27FC236}">
                  <a16:creationId xmlns:a16="http://schemas.microsoft.com/office/drawing/2014/main" id="{8B660FF7-D070-3C78-677F-FAEDA81D091D}"/>
                </a:ext>
              </a:extLst>
            </p:cNvPr>
            <p:cNvSpPr/>
            <p:nvPr/>
          </p:nvSpPr>
          <p:spPr>
            <a:xfrm>
              <a:off x="6304543" y="3022388"/>
              <a:ext cx="2571567" cy="446870"/>
            </a:xfrm>
            <a:prstGeom prst="rect">
              <a:avLst/>
            </a:prstGeom>
            <a:solidFill>
              <a:srgbClr val="15456E"/>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ctr"/>
            <a:lstStyle/>
            <a:p>
              <a:pPr marL="7701" marR="242975" lvl="0" indent="0" algn="l" defTabSz="554492" rtl="0" eaLnBrk="1" fontAlgn="auto" latinLnBrk="0" hangingPunct="1">
                <a:lnSpc>
                  <a:spcPts val="1640"/>
                </a:lnSpc>
                <a:spcBef>
                  <a:spcPts val="55"/>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Exo DemiBold" panose="02000503000000000000" pitchFamily="2" charset="77"/>
                  <a:ea typeface="+mn-ea"/>
                  <a:cs typeface="+mn-cs"/>
                </a:rPr>
                <a:t>This Research Will Help Them:</a:t>
              </a:r>
            </a:p>
          </p:txBody>
        </p:sp>
        <p:sp>
          <p:nvSpPr>
            <p:cNvPr id="21" name="Rectangle 22">
              <a:extLst>
                <a:ext uri="{FF2B5EF4-FFF2-40B4-BE49-F238E27FC236}">
                  <a16:creationId xmlns:a16="http://schemas.microsoft.com/office/drawing/2014/main" id="{BAEF7454-BAC4-08C9-615C-6666C20DC332}"/>
                </a:ext>
              </a:extLst>
            </p:cNvPr>
            <p:cNvSpPr/>
            <p:nvPr/>
          </p:nvSpPr>
          <p:spPr>
            <a:xfrm>
              <a:off x="6304540" y="3469259"/>
              <a:ext cx="2571569" cy="2517055"/>
            </a:xfrm>
            <a:prstGeom prst="rect">
              <a:avLst/>
            </a:prstGeom>
            <a:solidFill>
              <a:schemeClr val="bg1"/>
            </a:solidFill>
            <a:ln w="12700">
              <a:noFill/>
            </a:ln>
            <a:effectLst>
              <a:outerShdw blurRad="25400" dist="25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Ensure IT policies are aligned with organizational policies.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Identify and assess IT’s risks.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Govern IT risks.</a:t>
              </a: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00000"/>
                </a:solidFill>
                <a:effectLst/>
                <a:uLnTx/>
                <a:uFillTx/>
                <a:latin typeface="Roboto Condensed Light"/>
                <a:ea typeface="+mn-ea"/>
                <a:cs typeface="+mn-cs"/>
              </a:endParaRPr>
            </a:p>
            <a:p>
              <a:pPr marL="342900" marR="0" lvl="0" indent="-342900" algn="l" defTabSz="554492" rtl="0" eaLnBrk="1" fontAlgn="auto" latinLnBrk="0" hangingPunct="1">
                <a:lnSpc>
                  <a:spcPts val="164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Roboto Condensed Light"/>
                  <a:ea typeface="+mn-ea"/>
                  <a:cs typeface="+mn-cs"/>
                </a:rPr>
                <a:t>Gain insight into the effectiveness of IT policies.</a:t>
              </a:r>
            </a:p>
          </p:txBody>
        </p:sp>
      </p:grpSp>
      <p:sp>
        <p:nvSpPr>
          <p:cNvPr id="22" name="TextBox 21">
            <a:extLst>
              <a:ext uri="{FF2B5EF4-FFF2-40B4-BE49-F238E27FC236}">
                <a16:creationId xmlns:a16="http://schemas.microsoft.com/office/drawing/2014/main" id="{D18FE493-25F7-07D8-4063-EF8E1D9EBDCB}"/>
              </a:ext>
            </a:extLst>
          </p:cNvPr>
          <p:cNvSpPr txBox="1"/>
          <p:nvPr/>
        </p:nvSpPr>
        <p:spPr>
          <a:xfrm>
            <a:off x="11174506" y="1465729"/>
            <a:ext cx="0" cy="0"/>
          </a:xfrm>
          <a:prstGeom prst="rect">
            <a:avLst/>
          </a:prstGeom>
        </p:spPr>
        <p:txBody>
          <a:bodyPr wrap="none" lIns="0" tIns="0" rIns="0" bIns="0" numCol="1" spcCol="360000" rtlCol="0">
            <a:noAutofit/>
          </a:bodyPr>
          <a:lstStyle/>
          <a:p>
            <a:pPr marL="179388" marR="0" lvl="0" indent="-179388" algn="l" defTabSz="554492"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pic>
        <p:nvPicPr>
          <p:cNvPr id="2" name="Picture 1">
            <a:extLst>
              <a:ext uri="{FF2B5EF4-FFF2-40B4-BE49-F238E27FC236}">
                <a16:creationId xmlns:a16="http://schemas.microsoft.com/office/drawing/2014/main" id="{A2970569-E209-2F09-134E-4670524C96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75623" y="5504020"/>
            <a:ext cx="635000" cy="635000"/>
          </a:xfrm>
          <a:prstGeom prst="rect">
            <a:avLst/>
          </a:prstGeom>
        </p:spPr>
      </p:pic>
    </p:spTree>
    <p:extLst>
      <p:ext uri="{BB962C8B-B14F-4D97-AF65-F5344CB8AC3E}">
        <p14:creationId xmlns:p14="http://schemas.microsoft.com/office/powerpoint/2010/main" val="4112614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F0A5E07F-766A-6A26-12E2-EED2CA61F4A2}"/>
              </a:ext>
            </a:extLst>
          </p:cNvPr>
          <p:cNvSpPr txBox="1">
            <a:spLocks/>
          </p:cNvSpPr>
          <p:nvPr/>
        </p:nvSpPr>
        <p:spPr>
          <a:xfrm>
            <a:off x="340192" y="620441"/>
            <a:ext cx="10904719" cy="72425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Business-as-usual </a:t>
            </a:r>
            <a:r>
              <a:rPr lang="en-US" altLang="en-US" sz="3200" dirty="0"/>
              <a:t>a</a:t>
            </a: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ctivities are more </a:t>
            </a:r>
            <a:r>
              <a:rPr lang="en-US" altLang="en-US" sz="3200"/>
              <a:t>c</a:t>
            </a: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hallenging </a:t>
            </a:r>
            <a:r>
              <a:rPr lang="en-US" altLang="en-US" sz="3200"/>
              <a:t>w</a:t>
            </a: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hen policies are </a:t>
            </a:r>
            <a:r>
              <a:rPr lang="en-US" altLang="en-US" sz="3200"/>
              <a:t>m</a:t>
            </a:r>
            <a:r>
              <a:rPr kumimoji="0" lang="en-US" altLang="en-US" sz="32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anaged reactively</a:t>
            </a:r>
            <a:endParaRPr kumimoji="0" lang="en-US" sz="32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22" name="TextBox 21">
            <a:extLst>
              <a:ext uri="{FF2B5EF4-FFF2-40B4-BE49-F238E27FC236}">
                <a16:creationId xmlns:a16="http://schemas.microsoft.com/office/drawing/2014/main" id="{D18FE493-25F7-07D8-4063-EF8E1D9EBDCB}"/>
              </a:ext>
            </a:extLst>
          </p:cNvPr>
          <p:cNvSpPr txBox="1"/>
          <p:nvPr/>
        </p:nvSpPr>
        <p:spPr>
          <a:xfrm>
            <a:off x="11174506" y="1708103"/>
            <a:ext cx="0" cy="0"/>
          </a:xfrm>
          <a:prstGeom prst="rect">
            <a:avLst/>
          </a:prstGeom>
        </p:spPr>
        <p:txBody>
          <a:bodyPr wrap="none" lIns="0" tIns="0" rIns="0" bIns="0" numCol="1" spcCol="360000" rtlCol="0">
            <a:noAutofit/>
          </a:bodyPr>
          <a:lstStyle/>
          <a:p>
            <a:pPr marL="179388" marR="0" lvl="0" indent="-179388" algn="l" defTabSz="554492" rtl="0" eaLnBrk="1" fontAlgn="auto" latinLnBrk="0" hangingPunct="1">
              <a:lnSpc>
                <a:spcPct val="11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494949">
                  <a:lumMod val="50000"/>
                </a:srgbClr>
              </a:solidFill>
              <a:effectLst/>
              <a:uLnTx/>
              <a:uFillTx/>
              <a:latin typeface="Roboto Condensed Light" panose="02000000000000000000" pitchFamily="2" charset="0"/>
              <a:ea typeface="Roboto Condensed Light" panose="02000000000000000000" pitchFamily="2" charset="0"/>
              <a:cs typeface="+mn-cs"/>
            </a:endParaRPr>
          </a:p>
        </p:txBody>
      </p:sp>
      <p:sp>
        <p:nvSpPr>
          <p:cNvPr id="2" name="Rectangle 1">
            <a:extLst>
              <a:ext uri="{FF2B5EF4-FFF2-40B4-BE49-F238E27FC236}">
                <a16:creationId xmlns:a16="http://schemas.microsoft.com/office/drawing/2014/main" id="{CEC47056-EDC9-A8B6-0939-2C6B79A055C9}"/>
              </a:ext>
            </a:extLst>
          </p:cNvPr>
          <p:cNvSpPr/>
          <p:nvPr/>
        </p:nvSpPr>
        <p:spPr>
          <a:xfrm>
            <a:off x="1912388" y="3061227"/>
            <a:ext cx="3278357" cy="369332"/>
          </a:xfrm>
          <a:prstGeom prst="rect">
            <a:avLst/>
          </a:prstGeom>
        </p:spPr>
        <p:txBody>
          <a:bodyPr wrap="square" lIns="0" tIns="0" rIns="0" bIns="0">
            <a:spAutoFit/>
          </a:bodyPr>
          <a:lstStyle/>
          <a:p>
            <a:r>
              <a:rPr lang="en-CA" sz="1200" dirty="0">
                <a:solidFill>
                  <a:srgbClr val="4A4A4A"/>
                </a:solidFill>
                <a:latin typeface="Montserrat" pitchFamily="2" charset="77"/>
                <a:ea typeface="Roboto" panose="02000000000000000000" pitchFamily="2" charset="0"/>
              </a:rPr>
              <a:t>of organizations reported a need to manage their policies.</a:t>
            </a:r>
          </a:p>
        </p:txBody>
      </p:sp>
      <p:grpSp>
        <p:nvGrpSpPr>
          <p:cNvPr id="3" name="Group 2">
            <a:extLst>
              <a:ext uri="{FF2B5EF4-FFF2-40B4-BE49-F238E27FC236}">
                <a16:creationId xmlns:a16="http://schemas.microsoft.com/office/drawing/2014/main" id="{D7237E32-89D5-3AFD-9306-0CC1AEE5930F}"/>
              </a:ext>
            </a:extLst>
          </p:cNvPr>
          <p:cNvGrpSpPr/>
          <p:nvPr/>
        </p:nvGrpSpPr>
        <p:grpSpPr>
          <a:xfrm>
            <a:off x="-194449" y="2406955"/>
            <a:ext cx="2582171" cy="1703503"/>
            <a:chOff x="3439440" y="4137949"/>
            <a:chExt cx="3273953" cy="2159884"/>
          </a:xfrm>
        </p:grpSpPr>
        <p:graphicFrame>
          <p:nvGraphicFramePr>
            <p:cNvPr id="4" name="Chart 3">
              <a:extLst>
                <a:ext uri="{FF2B5EF4-FFF2-40B4-BE49-F238E27FC236}">
                  <a16:creationId xmlns:a16="http://schemas.microsoft.com/office/drawing/2014/main" id="{C6682726-5D78-CFDB-D339-175724950312}"/>
                </a:ext>
              </a:extLst>
            </p:cNvPr>
            <p:cNvGraphicFramePr/>
            <p:nvPr>
              <p:extLst>
                <p:ext uri="{D42A27DB-BD31-4B8C-83A1-F6EECF244321}">
                  <p14:modId xmlns:p14="http://schemas.microsoft.com/office/powerpoint/2010/main" val="234965701"/>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3075E89A-122D-86F8-108B-9399FCBC488F}"/>
                </a:ext>
              </a:extLst>
            </p:cNvPr>
            <p:cNvSpPr txBox="1"/>
            <p:nvPr/>
          </p:nvSpPr>
          <p:spPr>
            <a:xfrm>
              <a:off x="3898634" y="5046023"/>
              <a:ext cx="2343149" cy="39023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93%</a:t>
              </a:r>
            </a:p>
          </p:txBody>
        </p:sp>
      </p:grpSp>
      <p:sp>
        <p:nvSpPr>
          <p:cNvPr id="6" name="Rectangle 5">
            <a:extLst>
              <a:ext uri="{FF2B5EF4-FFF2-40B4-BE49-F238E27FC236}">
                <a16:creationId xmlns:a16="http://schemas.microsoft.com/office/drawing/2014/main" id="{BD5723F3-B733-A8AF-F5C3-26101839B0A7}"/>
              </a:ext>
            </a:extLst>
          </p:cNvPr>
          <p:cNvSpPr/>
          <p:nvPr/>
        </p:nvSpPr>
        <p:spPr>
          <a:xfrm>
            <a:off x="7605116" y="3064221"/>
            <a:ext cx="3459759" cy="369332"/>
          </a:xfrm>
          <a:prstGeom prst="rect">
            <a:avLst/>
          </a:prstGeom>
        </p:spPr>
        <p:txBody>
          <a:bodyPr wrap="square" lIns="0" tIns="0" rIns="0" bIns="0">
            <a:spAutoFit/>
          </a:bodyPr>
          <a:lstStyle/>
          <a:p>
            <a:r>
              <a:rPr lang="en-CA" sz="1200" dirty="0">
                <a:solidFill>
                  <a:srgbClr val="4A4A4A"/>
                </a:solidFill>
                <a:latin typeface="Montserrat" pitchFamily="2" charset="77"/>
                <a:ea typeface="Roboto" panose="02000000000000000000" pitchFamily="2" charset="0"/>
              </a:rPr>
              <a:t>of organizations reported a need to manage their procedures or protocols.</a:t>
            </a:r>
          </a:p>
        </p:txBody>
      </p:sp>
      <p:grpSp>
        <p:nvGrpSpPr>
          <p:cNvPr id="7" name="Group 6">
            <a:extLst>
              <a:ext uri="{FF2B5EF4-FFF2-40B4-BE49-F238E27FC236}">
                <a16:creationId xmlns:a16="http://schemas.microsoft.com/office/drawing/2014/main" id="{107A4507-44FE-97C6-9640-18845EF72E64}"/>
              </a:ext>
            </a:extLst>
          </p:cNvPr>
          <p:cNvGrpSpPr/>
          <p:nvPr/>
        </p:nvGrpSpPr>
        <p:grpSpPr>
          <a:xfrm>
            <a:off x="5498279" y="2406955"/>
            <a:ext cx="2582171" cy="1703503"/>
            <a:chOff x="3439440" y="4137949"/>
            <a:chExt cx="3273953" cy="2159884"/>
          </a:xfrm>
        </p:grpSpPr>
        <p:graphicFrame>
          <p:nvGraphicFramePr>
            <p:cNvPr id="8" name="Chart 7">
              <a:extLst>
                <a:ext uri="{FF2B5EF4-FFF2-40B4-BE49-F238E27FC236}">
                  <a16:creationId xmlns:a16="http://schemas.microsoft.com/office/drawing/2014/main" id="{C5C8B77C-4F66-2949-B03E-C79AC02F5B9F}"/>
                </a:ext>
              </a:extLst>
            </p:cNvPr>
            <p:cNvGraphicFramePr/>
            <p:nvPr>
              <p:extLst>
                <p:ext uri="{D42A27DB-BD31-4B8C-83A1-F6EECF244321}">
                  <p14:modId xmlns:p14="http://schemas.microsoft.com/office/powerpoint/2010/main" val="123909888"/>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3"/>
            </a:graphicData>
          </a:graphic>
        </p:graphicFrame>
        <p:sp>
          <p:nvSpPr>
            <p:cNvPr id="23" name="TextBox 22">
              <a:extLst>
                <a:ext uri="{FF2B5EF4-FFF2-40B4-BE49-F238E27FC236}">
                  <a16:creationId xmlns:a16="http://schemas.microsoft.com/office/drawing/2014/main" id="{B35F58B9-985B-F59E-538A-BBB6FDE2DEF6}"/>
                </a:ext>
              </a:extLst>
            </p:cNvPr>
            <p:cNvSpPr txBox="1"/>
            <p:nvPr/>
          </p:nvSpPr>
          <p:spPr>
            <a:xfrm>
              <a:off x="3898634" y="5046023"/>
              <a:ext cx="2343149" cy="39023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85%</a:t>
              </a:r>
            </a:p>
          </p:txBody>
        </p:sp>
      </p:grpSp>
      <p:sp>
        <p:nvSpPr>
          <p:cNvPr id="24" name="Rectangle 23">
            <a:extLst>
              <a:ext uri="{FF2B5EF4-FFF2-40B4-BE49-F238E27FC236}">
                <a16:creationId xmlns:a16="http://schemas.microsoft.com/office/drawing/2014/main" id="{EB391C3D-8C28-0F17-DB18-5E0B8E02D471}"/>
              </a:ext>
            </a:extLst>
          </p:cNvPr>
          <p:cNvSpPr/>
          <p:nvPr/>
        </p:nvSpPr>
        <p:spPr>
          <a:xfrm>
            <a:off x="1912388" y="4662444"/>
            <a:ext cx="3278357" cy="738664"/>
          </a:xfrm>
          <a:prstGeom prst="rect">
            <a:avLst/>
          </a:prstGeom>
        </p:spPr>
        <p:txBody>
          <a:bodyPr wrap="square" lIns="0" tIns="0" rIns="0" bIns="0">
            <a:spAutoFit/>
          </a:bodyPr>
          <a:lstStyle/>
          <a:p>
            <a:r>
              <a:rPr lang="en-CA" sz="1200" dirty="0">
                <a:solidFill>
                  <a:srgbClr val="4A4A4A"/>
                </a:solidFill>
                <a:latin typeface="Montserrat" pitchFamily="2" charset="77"/>
                <a:ea typeface="Roboto" panose="02000000000000000000" pitchFamily="2" charset="0"/>
              </a:rPr>
              <a:t>of organizations included keeping policies up to date with regulations in their top three policy management challenges.</a:t>
            </a:r>
          </a:p>
          <a:p>
            <a:endParaRPr lang="en-CA" sz="1200" dirty="0">
              <a:solidFill>
                <a:srgbClr val="4A4A4A"/>
              </a:solidFill>
              <a:latin typeface="Montserrat" pitchFamily="2" charset="77"/>
              <a:ea typeface="Roboto" panose="02000000000000000000" pitchFamily="2" charset="0"/>
            </a:endParaRPr>
          </a:p>
        </p:txBody>
      </p:sp>
      <p:grpSp>
        <p:nvGrpSpPr>
          <p:cNvPr id="25" name="Group 24">
            <a:extLst>
              <a:ext uri="{FF2B5EF4-FFF2-40B4-BE49-F238E27FC236}">
                <a16:creationId xmlns:a16="http://schemas.microsoft.com/office/drawing/2014/main" id="{BD67F83A-E759-BE34-7789-3D9A6E336929}"/>
              </a:ext>
            </a:extLst>
          </p:cNvPr>
          <p:cNvGrpSpPr/>
          <p:nvPr/>
        </p:nvGrpSpPr>
        <p:grpSpPr>
          <a:xfrm>
            <a:off x="-199346" y="4087825"/>
            <a:ext cx="2582171" cy="1703503"/>
            <a:chOff x="3439440" y="4137949"/>
            <a:chExt cx="3273953" cy="2159884"/>
          </a:xfrm>
        </p:grpSpPr>
        <p:graphicFrame>
          <p:nvGraphicFramePr>
            <p:cNvPr id="26" name="Chart 25">
              <a:extLst>
                <a:ext uri="{FF2B5EF4-FFF2-40B4-BE49-F238E27FC236}">
                  <a16:creationId xmlns:a16="http://schemas.microsoft.com/office/drawing/2014/main" id="{B3529731-EA93-95C5-BC8C-0C468107E424}"/>
                </a:ext>
              </a:extLst>
            </p:cNvPr>
            <p:cNvGraphicFramePr/>
            <p:nvPr>
              <p:extLst>
                <p:ext uri="{D42A27DB-BD31-4B8C-83A1-F6EECF244321}">
                  <p14:modId xmlns:p14="http://schemas.microsoft.com/office/powerpoint/2010/main" val="3245834173"/>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a:extLst>
                <a:ext uri="{FF2B5EF4-FFF2-40B4-BE49-F238E27FC236}">
                  <a16:creationId xmlns:a16="http://schemas.microsoft.com/office/drawing/2014/main" id="{5DF190C4-C166-F534-261E-AEFE92BAC292}"/>
                </a:ext>
              </a:extLst>
            </p:cNvPr>
            <p:cNvSpPr txBox="1"/>
            <p:nvPr/>
          </p:nvSpPr>
          <p:spPr>
            <a:xfrm>
              <a:off x="3898634" y="5046023"/>
              <a:ext cx="2343149" cy="39023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47%</a:t>
              </a:r>
            </a:p>
          </p:txBody>
        </p:sp>
      </p:grpSp>
      <p:sp>
        <p:nvSpPr>
          <p:cNvPr id="28" name="Rectangle 27">
            <a:extLst>
              <a:ext uri="{FF2B5EF4-FFF2-40B4-BE49-F238E27FC236}">
                <a16:creationId xmlns:a16="http://schemas.microsoft.com/office/drawing/2014/main" id="{9C13F1B6-832A-FD28-4CB5-37B745BB98FE}"/>
              </a:ext>
            </a:extLst>
          </p:cNvPr>
          <p:cNvSpPr/>
          <p:nvPr/>
        </p:nvSpPr>
        <p:spPr>
          <a:xfrm>
            <a:off x="7605116" y="4773246"/>
            <a:ext cx="3459759" cy="369332"/>
          </a:xfrm>
          <a:prstGeom prst="rect">
            <a:avLst/>
          </a:prstGeom>
        </p:spPr>
        <p:txBody>
          <a:bodyPr wrap="square" lIns="0" tIns="0" rIns="0" bIns="0">
            <a:spAutoFit/>
          </a:bodyPr>
          <a:lstStyle/>
          <a:p>
            <a:r>
              <a:rPr lang="en-CA" sz="1200" dirty="0">
                <a:solidFill>
                  <a:srgbClr val="4A4A4A"/>
                </a:solidFill>
                <a:latin typeface="Montserrat" pitchFamily="2" charset="77"/>
                <a:ea typeface="Roboto" panose="02000000000000000000" pitchFamily="2" charset="0"/>
              </a:rPr>
              <a:t>of organizations considered IT an active stakeholder in policy management.</a:t>
            </a:r>
          </a:p>
        </p:txBody>
      </p:sp>
      <p:grpSp>
        <p:nvGrpSpPr>
          <p:cNvPr id="29" name="Group 28">
            <a:extLst>
              <a:ext uri="{FF2B5EF4-FFF2-40B4-BE49-F238E27FC236}">
                <a16:creationId xmlns:a16="http://schemas.microsoft.com/office/drawing/2014/main" id="{A921E792-6241-4AA6-1B31-4EEEA4C0C8CB}"/>
              </a:ext>
            </a:extLst>
          </p:cNvPr>
          <p:cNvGrpSpPr/>
          <p:nvPr/>
        </p:nvGrpSpPr>
        <p:grpSpPr>
          <a:xfrm>
            <a:off x="5498279" y="4087825"/>
            <a:ext cx="2582171" cy="1703503"/>
            <a:chOff x="3439440" y="4137949"/>
            <a:chExt cx="3273953" cy="2159884"/>
          </a:xfrm>
        </p:grpSpPr>
        <p:graphicFrame>
          <p:nvGraphicFramePr>
            <p:cNvPr id="30" name="Chart 29">
              <a:extLst>
                <a:ext uri="{FF2B5EF4-FFF2-40B4-BE49-F238E27FC236}">
                  <a16:creationId xmlns:a16="http://schemas.microsoft.com/office/drawing/2014/main" id="{2478DF4E-9DA1-2ABD-74F0-7C609552AF59}"/>
                </a:ext>
              </a:extLst>
            </p:cNvPr>
            <p:cNvGraphicFramePr/>
            <p:nvPr>
              <p:extLst>
                <p:ext uri="{D42A27DB-BD31-4B8C-83A1-F6EECF244321}">
                  <p14:modId xmlns:p14="http://schemas.microsoft.com/office/powerpoint/2010/main" val="3253695730"/>
                </p:ext>
              </p:extLst>
            </p:nvPr>
          </p:nvGraphicFramePr>
          <p:xfrm>
            <a:off x="3439440" y="4137949"/>
            <a:ext cx="3273953" cy="2159884"/>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7869983C-97C9-B5BC-992A-46903A821556}"/>
                </a:ext>
              </a:extLst>
            </p:cNvPr>
            <p:cNvSpPr txBox="1"/>
            <p:nvPr/>
          </p:nvSpPr>
          <p:spPr>
            <a:xfrm>
              <a:off x="3898634" y="5046023"/>
              <a:ext cx="2343149" cy="390233"/>
            </a:xfrm>
            <a:prstGeom prst="rect">
              <a:avLst/>
            </a:prstGeom>
          </p:spPr>
          <p:txBody>
            <a:bodyPr vert="horz" wrap="square" lIns="0" tIns="0" rIns="0" bIns="0" rtlCol="0">
              <a:spAutoFit/>
            </a:bodyPr>
            <a:lstStyle/>
            <a:p>
              <a:pPr marL="289946" marR="242975" lvl="1" algn="ctr">
                <a:spcBef>
                  <a:spcPts val="55"/>
                </a:spcBef>
              </a:pPr>
              <a:r>
                <a:rPr lang="en-US" sz="2000" spc="-30" dirty="0">
                  <a:solidFill>
                    <a:srgbClr val="2576B7"/>
                  </a:solidFill>
                  <a:latin typeface="Exo" panose="02000503000000000000" pitchFamily="2" charset="77"/>
                  <a:cs typeface="Arial Narrow"/>
                </a:rPr>
                <a:t>61%</a:t>
              </a:r>
            </a:p>
          </p:txBody>
        </p:sp>
      </p:grpSp>
      <p:sp>
        <p:nvSpPr>
          <p:cNvPr id="32" name="Text Placeholder 6">
            <a:extLst>
              <a:ext uri="{FF2B5EF4-FFF2-40B4-BE49-F238E27FC236}">
                <a16:creationId xmlns:a16="http://schemas.microsoft.com/office/drawing/2014/main" id="{706D15DB-7170-3C99-03B6-EE105FA033B4}"/>
              </a:ext>
            </a:extLst>
          </p:cNvPr>
          <p:cNvSpPr txBox="1">
            <a:spLocks/>
          </p:cNvSpPr>
          <p:nvPr/>
        </p:nvSpPr>
        <p:spPr>
          <a:xfrm>
            <a:off x="391259" y="5876928"/>
            <a:ext cx="6232478" cy="30777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200" dirty="0">
                <a:solidFill>
                  <a:srgbClr val="000000"/>
                </a:solidFill>
                <a:latin typeface="Roboto Condensed Light"/>
              </a:rPr>
              <a:t>Source: NAVEX Global, “2016 Ethics &amp; Compliance Policy Management Benchmark Report”</a:t>
            </a:r>
          </a:p>
          <a:p>
            <a:pPr>
              <a:lnSpc>
                <a:spcPct val="100000"/>
              </a:lnSpc>
              <a:defRPr/>
            </a:pPr>
            <a:endParaRPr lang="en-US" sz="1200" dirty="0">
              <a:solidFill>
                <a:srgbClr val="000000"/>
              </a:solidFill>
              <a:latin typeface="Roboto Condensed Light"/>
            </a:endParaRPr>
          </a:p>
        </p:txBody>
      </p:sp>
      <p:sp>
        <p:nvSpPr>
          <p:cNvPr id="34" name="Text Placeholder 2">
            <a:extLst>
              <a:ext uri="{FF2B5EF4-FFF2-40B4-BE49-F238E27FC236}">
                <a16:creationId xmlns:a16="http://schemas.microsoft.com/office/drawing/2014/main" id="{8D72CC74-F4E1-B71F-9279-39F279A71E3D}"/>
              </a:ext>
            </a:extLst>
          </p:cNvPr>
          <p:cNvSpPr>
            <a:spLocks noGrp="1"/>
          </p:cNvSpPr>
          <p:nvPr>
            <p:ph type="body" sz="quarter" idx="11"/>
          </p:nvPr>
        </p:nvSpPr>
        <p:spPr>
          <a:xfrm>
            <a:off x="367658" y="1654473"/>
            <a:ext cx="9950718" cy="669978"/>
          </a:xfrm>
        </p:spPr>
        <p:txBody>
          <a:bodyPr/>
          <a:lstStyle/>
          <a:p>
            <a:r>
              <a:rPr lang="en-US" b="1" dirty="0">
                <a:solidFill>
                  <a:srgbClr val="F17A26"/>
                </a:solidFill>
                <a:latin typeface="Montserrat SemiBold" panose="02000505000000020004" pitchFamily="2" charset="77"/>
              </a:rPr>
              <a:t>64% of organizations who managed policies reactively rated project execution as fair or poor.</a:t>
            </a:r>
          </a:p>
        </p:txBody>
      </p:sp>
    </p:spTree>
    <p:extLst>
      <p:ext uri="{BB962C8B-B14F-4D97-AF65-F5344CB8AC3E}">
        <p14:creationId xmlns:p14="http://schemas.microsoft.com/office/powerpoint/2010/main" val="2049579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763FB723-0D57-5F74-5EE2-A9185BABAE37}"/>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9" name="Title 1">
            <a:extLst>
              <a:ext uri="{FF2B5EF4-FFF2-40B4-BE49-F238E27FC236}">
                <a16:creationId xmlns:a16="http://schemas.microsoft.com/office/drawing/2014/main" id="{B0459026-DAE5-0979-DDB7-36BC237A0902}"/>
              </a:ext>
            </a:extLst>
          </p:cNvPr>
          <p:cNvSpPr>
            <a:spLocks noGrp="1"/>
          </p:cNvSpPr>
          <p:nvPr>
            <p:ph type="title"/>
          </p:nvPr>
        </p:nvSpPr>
        <p:spPr>
          <a:xfrm>
            <a:off x="333987" y="578779"/>
            <a:ext cx="11549289" cy="959396"/>
          </a:xfrm>
        </p:spPr>
        <p:txBody>
          <a:bodyPr/>
          <a:lstStyle/>
          <a:p>
            <a:r>
              <a:rPr lang="en-US" altLang="en-US" sz="3600" dirty="0"/>
              <a:t>Likelihood </a:t>
            </a:r>
            <a:r>
              <a:rPr lang="en-US" altLang="en-US" sz="3600"/>
              <a:t>of being </a:t>
            </a:r>
            <a:r>
              <a:rPr lang="en-US" altLang="en-US" sz="3600" dirty="0"/>
              <a:t>s</a:t>
            </a:r>
            <a:r>
              <a:rPr lang="en-US" altLang="en-US" sz="3600"/>
              <a:t>atisfied </a:t>
            </a:r>
            <a:r>
              <a:rPr lang="en-US" altLang="en-US" sz="3600" dirty="0"/>
              <a:t>with </a:t>
            </a:r>
            <a:r>
              <a:rPr lang="en-US" altLang="en-US" sz="3600"/>
              <a:t>IT increases when you are satisfied with your IT policies</a:t>
            </a:r>
            <a:endParaRPr lang="en-CA" sz="3600" dirty="0"/>
          </a:p>
        </p:txBody>
      </p:sp>
      <p:sp>
        <p:nvSpPr>
          <p:cNvPr id="5" name="Text Placeholder 6">
            <a:extLst>
              <a:ext uri="{FF2B5EF4-FFF2-40B4-BE49-F238E27FC236}">
                <a16:creationId xmlns:a16="http://schemas.microsoft.com/office/drawing/2014/main" id="{C3CB586B-6FF0-AB3B-9C0D-54C2CE41D409}"/>
              </a:ext>
            </a:extLst>
          </p:cNvPr>
          <p:cNvSpPr txBox="1">
            <a:spLocks/>
          </p:cNvSpPr>
          <p:nvPr/>
        </p:nvSpPr>
        <p:spPr>
          <a:xfrm>
            <a:off x="377639" y="1692982"/>
            <a:ext cx="10149888" cy="640703"/>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400" b="1" u="none" strike="noStrike" kern="1200" cap="none" spc="0" normalizeH="0" baseline="0" noProof="0" dirty="0">
                <a:ln>
                  <a:noFill/>
                </a:ln>
                <a:solidFill>
                  <a:srgbClr val="F17A26"/>
                </a:solidFill>
                <a:effectLst/>
                <a:uLnTx/>
                <a:uFillTx/>
                <a:latin typeface="Montserrat SemiBold" panose="02000505000000020004" pitchFamily="2" charset="77"/>
              </a:rPr>
              <a:t>Organizations that were highly satisfied with their IT policies were 3.7 times more likely to be highly satisfied with IT when compared to those organizations that did not have high satisfaction with their IT policies.</a:t>
            </a:r>
          </a:p>
        </p:txBody>
      </p:sp>
      <p:graphicFrame>
        <p:nvGraphicFramePr>
          <p:cNvPr id="4" name="Chart 3">
            <a:extLst>
              <a:ext uri="{FF2B5EF4-FFF2-40B4-BE49-F238E27FC236}">
                <a16:creationId xmlns:a16="http://schemas.microsoft.com/office/drawing/2014/main" id="{7D06A437-6C8A-F881-A0EF-5E3FF051ECE9}"/>
              </a:ext>
            </a:extLst>
          </p:cNvPr>
          <p:cNvGraphicFramePr/>
          <p:nvPr>
            <p:extLst>
              <p:ext uri="{D42A27DB-BD31-4B8C-83A1-F6EECF244321}">
                <p14:modId xmlns:p14="http://schemas.microsoft.com/office/powerpoint/2010/main" val="3721696070"/>
              </p:ext>
            </p:extLst>
          </p:nvPr>
        </p:nvGraphicFramePr>
        <p:xfrm>
          <a:off x="292892" y="2635044"/>
          <a:ext cx="8162740" cy="368173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3">
            <a:extLst>
              <a:ext uri="{FF2B5EF4-FFF2-40B4-BE49-F238E27FC236}">
                <a16:creationId xmlns:a16="http://schemas.microsoft.com/office/drawing/2014/main" id="{26D8161A-520D-D261-6529-D0D1E4D902D8}"/>
              </a:ext>
            </a:extLst>
          </p:cNvPr>
          <p:cNvSpPr txBox="1">
            <a:spLocks/>
          </p:cNvSpPr>
          <p:nvPr/>
        </p:nvSpPr>
        <p:spPr>
          <a:xfrm>
            <a:off x="5236564" y="2635044"/>
            <a:ext cx="707492" cy="2832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4A4A4A"/>
                </a:solidFill>
                <a:effectLst/>
                <a:uLnTx/>
                <a:uFillTx/>
                <a:latin typeface="Roboto Condensed Light"/>
                <a:ea typeface="+mn-ea"/>
                <a:cs typeface="Arial Narrow" panose="020B0604020202020204" pitchFamily="34" charset="0"/>
              </a:rPr>
              <a:t>72%</a:t>
            </a:r>
          </a:p>
        </p:txBody>
      </p:sp>
      <p:sp>
        <p:nvSpPr>
          <p:cNvPr id="11" name="Text Placeholder 3">
            <a:extLst>
              <a:ext uri="{FF2B5EF4-FFF2-40B4-BE49-F238E27FC236}">
                <a16:creationId xmlns:a16="http://schemas.microsoft.com/office/drawing/2014/main" id="{353E7C86-0267-C3E1-26D8-71EC627E338C}"/>
              </a:ext>
            </a:extLst>
          </p:cNvPr>
          <p:cNvSpPr txBox="1">
            <a:spLocks/>
          </p:cNvSpPr>
          <p:nvPr/>
        </p:nvSpPr>
        <p:spPr>
          <a:xfrm>
            <a:off x="3047275" y="3429125"/>
            <a:ext cx="707492" cy="527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4A4A4A"/>
                </a:solidFill>
                <a:effectLst/>
                <a:uLnTx/>
                <a:uFillTx/>
                <a:latin typeface="Roboto Condensed Light"/>
                <a:ea typeface="+mn-ea"/>
                <a:cs typeface="Arial Narrow" panose="020B0604020202020204" pitchFamily="34" charset="0"/>
              </a:rPr>
              <a:t>3.7x</a:t>
            </a:r>
            <a:br>
              <a:rPr kumimoji="0" lang="en-US" altLang="en-US" sz="1400" b="1" i="0" u="none" strike="noStrike" kern="1200" cap="none" spc="0" normalizeH="0" baseline="0" noProof="0" dirty="0">
                <a:ln>
                  <a:noFill/>
                </a:ln>
                <a:solidFill>
                  <a:srgbClr val="4A4A4A"/>
                </a:solidFill>
                <a:effectLst/>
                <a:uLnTx/>
                <a:uFillTx/>
                <a:latin typeface="Roboto Condensed Light"/>
                <a:ea typeface="+mn-ea"/>
                <a:cs typeface="Arial Narrow" panose="020B0604020202020204" pitchFamily="34" charset="0"/>
              </a:rPr>
            </a:br>
            <a:r>
              <a:rPr kumimoji="0" lang="en-US" altLang="en-US" sz="1400" b="1" i="0" u="none" strike="noStrike" kern="1200" cap="none" spc="0" normalizeH="0" baseline="0" noProof="0" dirty="0">
                <a:ln>
                  <a:noFill/>
                </a:ln>
                <a:solidFill>
                  <a:srgbClr val="4A4A4A"/>
                </a:solidFill>
                <a:effectLst/>
                <a:uLnTx/>
                <a:uFillTx/>
                <a:latin typeface="Roboto Condensed Light"/>
                <a:ea typeface="+mn-ea"/>
                <a:cs typeface="Arial Narrow" panose="020B0604020202020204" pitchFamily="34" charset="0"/>
              </a:rPr>
              <a:t>Higher</a:t>
            </a:r>
          </a:p>
        </p:txBody>
      </p:sp>
      <p:sp>
        <p:nvSpPr>
          <p:cNvPr id="27" name="Text Placeholder 3">
            <a:extLst>
              <a:ext uri="{FF2B5EF4-FFF2-40B4-BE49-F238E27FC236}">
                <a16:creationId xmlns:a16="http://schemas.microsoft.com/office/drawing/2014/main" id="{778D6532-0B87-5248-A9AA-DEBEE76D9659}"/>
              </a:ext>
            </a:extLst>
          </p:cNvPr>
          <p:cNvSpPr txBox="1">
            <a:spLocks/>
          </p:cNvSpPr>
          <p:nvPr/>
        </p:nvSpPr>
        <p:spPr>
          <a:xfrm>
            <a:off x="3047275" y="4511151"/>
            <a:ext cx="707492" cy="527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altLang="en-US" sz="1400" b="1" i="0" u="none" strike="noStrike" kern="1200" cap="none" spc="0" normalizeH="0" baseline="0" noProof="0" dirty="0">
                <a:ln>
                  <a:noFill/>
                </a:ln>
                <a:solidFill>
                  <a:srgbClr val="4A4A4A"/>
                </a:solidFill>
                <a:effectLst/>
                <a:uLnTx/>
                <a:uFillTx/>
                <a:latin typeface="Roboto Condensed Light"/>
                <a:ea typeface="+mn-ea"/>
                <a:cs typeface="Arial Narrow" panose="020B0604020202020204" pitchFamily="34" charset="0"/>
              </a:rPr>
              <a:t>3%</a:t>
            </a:r>
          </a:p>
        </p:txBody>
      </p:sp>
      <p:sp>
        <p:nvSpPr>
          <p:cNvPr id="31" name="Text Placeholder 6">
            <a:extLst>
              <a:ext uri="{FF2B5EF4-FFF2-40B4-BE49-F238E27FC236}">
                <a16:creationId xmlns:a16="http://schemas.microsoft.com/office/drawing/2014/main" id="{92650234-CDC4-4397-A20A-60DDDFCDFA89}"/>
              </a:ext>
            </a:extLst>
          </p:cNvPr>
          <p:cNvSpPr txBox="1">
            <a:spLocks/>
          </p:cNvSpPr>
          <p:nvPr/>
        </p:nvSpPr>
        <p:spPr>
          <a:xfrm>
            <a:off x="8977313" y="3121870"/>
            <a:ext cx="2512039" cy="1402446"/>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Organizations that had a satisfaction score of 8 or more were classified as High Satisfaction, while everyone else was classified as Not High Satisfaction.</a:t>
            </a:r>
          </a:p>
        </p:txBody>
      </p:sp>
      <p:sp>
        <p:nvSpPr>
          <p:cNvPr id="32" name="Text Placeholder 6">
            <a:extLst>
              <a:ext uri="{FF2B5EF4-FFF2-40B4-BE49-F238E27FC236}">
                <a16:creationId xmlns:a16="http://schemas.microsoft.com/office/drawing/2014/main" id="{628DE88F-DD59-3DE6-7827-0CA96B324CC4}"/>
              </a:ext>
            </a:extLst>
          </p:cNvPr>
          <p:cNvSpPr txBox="1">
            <a:spLocks/>
          </p:cNvSpPr>
          <p:nvPr/>
        </p:nvSpPr>
        <p:spPr>
          <a:xfrm>
            <a:off x="8977313" y="4706309"/>
            <a:ext cx="2512039" cy="662799"/>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rPr>
              <a:t>N=431 organizations from Info-Tech’s CIO Business Vision Diagnostic</a:t>
            </a:r>
          </a:p>
        </p:txBody>
      </p:sp>
      <p:cxnSp>
        <p:nvCxnSpPr>
          <p:cNvPr id="16" name="Straight Arrow Connector 15">
            <a:extLst>
              <a:ext uri="{FF2B5EF4-FFF2-40B4-BE49-F238E27FC236}">
                <a16:creationId xmlns:a16="http://schemas.microsoft.com/office/drawing/2014/main" id="{B67D4574-77EC-1F7E-0D99-306F5BDADE73}"/>
              </a:ext>
            </a:extLst>
          </p:cNvPr>
          <p:cNvCxnSpPr>
            <a:cxnSpLocks/>
          </p:cNvCxnSpPr>
          <p:nvPr/>
        </p:nvCxnSpPr>
        <p:spPr>
          <a:xfrm>
            <a:off x="3380904" y="3020449"/>
            <a:ext cx="134700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297918-23BD-ABF0-D86E-F00B8D7C65B6}"/>
              </a:ext>
            </a:extLst>
          </p:cNvPr>
          <p:cNvCxnSpPr/>
          <p:nvPr/>
        </p:nvCxnSpPr>
        <p:spPr>
          <a:xfrm>
            <a:off x="3380904" y="3016031"/>
            <a:ext cx="0" cy="35644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F442C1A-B365-B5C4-5B8D-735B82D9BFAD}"/>
              </a:ext>
            </a:extLst>
          </p:cNvPr>
          <p:cNvCxnSpPr>
            <a:cxnSpLocks/>
          </p:cNvCxnSpPr>
          <p:nvPr/>
        </p:nvCxnSpPr>
        <p:spPr>
          <a:xfrm>
            <a:off x="3380904" y="3965953"/>
            <a:ext cx="0" cy="54078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302F4F9-DCB6-83B0-F7ED-943944E01336}"/>
              </a:ext>
            </a:extLst>
          </p:cNvPr>
          <p:cNvSpPr txBox="1"/>
          <p:nvPr/>
        </p:nvSpPr>
        <p:spPr>
          <a:xfrm>
            <a:off x="9226193" y="-904126"/>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737457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ight Arrow 16">
            <a:extLst>
              <a:ext uri="{FF2B5EF4-FFF2-40B4-BE49-F238E27FC236}">
                <a16:creationId xmlns:a16="http://schemas.microsoft.com/office/drawing/2014/main" id="{A3DA8EF8-6D29-3792-0427-C10E770F41FA}"/>
              </a:ext>
            </a:extLst>
          </p:cNvPr>
          <p:cNvSpPr/>
          <p:nvPr/>
        </p:nvSpPr>
        <p:spPr>
          <a:xfrm>
            <a:off x="4084855" y="4911852"/>
            <a:ext cx="839660" cy="54864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7B5B39A8-A091-83E5-53E8-5969D3E86CAA}"/>
              </a:ext>
            </a:extLst>
          </p:cNvPr>
          <p:cNvSpPr txBox="1">
            <a:spLocks/>
          </p:cNvSpPr>
          <p:nvPr/>
        </p:nvSpPr>
        <p:spPr>
          <a:xfrm>
            <a:off x="377363" y="663215"/>
            <a:ext cx="8513718" cy="121448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Without proactive </a:t>
            </a:r>
            <a:r>
              <a:rPr lang="en-US" altLang="en-US" sz="2800"/>
              <a:t>p</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olicy </a:t>
            </a:r>
            <a:r>
              <a:rPr lang="en-US" altLang="en-US" sz="2800" dirty="0"/>
              <a:t>m</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anagement, responding to change is nearly </a:t>
            </a:r>
            <a:r>
              <a:rPr lang="en-US" altLang="en-US" sz="2800" dirty="0"/>
              <a:t>i</a:t>
            </a:r>
            <a:r>
              <a:rPr kumimoji="0" lang="en-US" altLang="en-US" sz="28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mpossible</a:t>
            </a:r>
            <a:endParaRPr kumimoji="0" lang="en-US" sz="28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29" name="Text Placeholder 3">
            <a:extLst>
              <a:ext uri="{FF2B5EF4-FFF2-40B4-BE49-F238E27FC236}">
                <a16:creationId xmlns:a16="http://schemas.microsoft.com/office/drawing/2014/main" id="{CB07CDA4-121D-B108-CC75-52815F80106C}"/>
              </a:ext>
            </a:extLst>
          </p:cNvPr>
          <p:cNvSpPr txBox="1">
            <a:spLocks/>
          </p:cNvSpPr>
          <p:nvPr/>
        </p:nvSpPr>
        <p:spPr>
          <a:xfrm>
            <a:off x="9535732" y="1370712"/>
            <a:ext cx="2413140" cy="2744209"/>
          </a:xfrm>
          <a:prstGeom prst="rect">
            <a:avLst/>
          </a:prstGeom>
        </p:spPr>
        <p:txBody>
          <a:bodyPr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bg1"/>
                </a:solidFill>
                <a:latin typeface="Exo" panose="02000503000000000000" pitchFamily="2" charset="77"/>
                <a:ea typeface="+mn-ea"/>
                <a:cs typeface="Arial" panose="020B0604020202020204" pitchFamily="34" charset="0"/>
              </a:defRPr>
            </a:lvl1pPr>
            <a:lvl2pPr marL="4572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400"/>
              </a:lnSpc>
              <a:spcBef>
                <a:spcPts val="500"/>
              </a:spcBef>
              <a:buFont typeface="Arial" panose="020B0604020202020204" pitchFamily="34" charset="0"/>
              <a:buNone/>
              <a:defRPr sz="1400" kern="1200">
                <a:solidFill>
                  <a:srgbClr val="2576B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marR="0" lvl="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FFFFFF"/>
                </a:solidFill>
                <a:effectLst/>
                <a:uLnTx/>
                <a:uFillTx/>
                <a:latin typeface="Montserrat SemiBold" panose="02000505000000020004" pitchFamily="2" charset="77"/>
              </a:rPr>
              <a:t>A lot of employees are saying, ‘This is the way I'm working now,’ so a lot of these IT policies need to catch up.</a:t>
            </a:r>
          </a:p>
          <a:p>
            <a:pPr marL="14288"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FFFFFF"/>
                </a:solidFill>
                <a:effectLst/>
                <a:uLnTx/>
                <a:uFillTx/>
                <a:latin typeface="Montserrat Medium" pitchFamily="2" charset="77"/>
                <a:ea typeface="+mn-ea"/>
                <a:cs typeface="Arial" panose="020B0604020202020204" pitchFamily="34" charset="0"/>
              </a:rPr>
              <a:t>John Maddison, </a:t>
            </a:r>
            <a:br>
              <a:rPr kumimoji="0" lang="en-US" sz="1100" b="0" i="0" u="none" strike="noStrike" kern="1200" cap="none" spc="0" normalizeH="0" baseline="0" noProof="0" dirty="0">
                <a:ln>
                  <a:noFill/>
                </a:ln>
                <a:solidFill>
                  <a:srgbClr val="FFFFFF"/>
                </a:solidFill>
                <a:effectLst/>
                <a:uLnTx/>
                <a:uFillTx/>
                <a:latin typeface="Montserrat Medium" pitchFamily="2" charset="77"/>
                <a:ea typeface="+mn-ea"/>
                <a:cs typeface="Arial" panose="020B0604020202020204" pitchFamily="34" charset="0"/>
              </a:rPr>
            </a:br>
            <a:r>
              <a:rPr kumimoji="0" lang="en-US" sz="1100" b="0" i="0" u="none" strike="noStrike" kern="1200" cap="none" spc="0" normalizeH="0" baseline="0" noProof="0" dirty="0">
                <a:ln>
                  <a:noFill/>
                </a:ln>
                <a:solidFill>
                  <a:srgbClr val="FFFFFF"/>
                </a:solidFill>
                <a:effectLst/>
                <a:uLnTx/>
                <a:uFillTx/>
                <a:latin typeface="Montserrat Medium" pitchFamily="2" charset="77"/>
                <a:ea typeface="+mn-ea"/>
                <a:cs typeface="Arial" panose="020B0604020202020204" pitchFamily="34" charset="0"/>
              </a:rPr>
              <a:t>Vice President of Marketing, Fortinet Inc.*</a:t>
            </a:r>
            <a:endParaRPr kumimoji="0" lang="en-US" sz="2000" b="0" i="0" u="none" strike="noStrike" kern="1200" cap="none" spc="0" normalizeH="0" baseline="0" noProof="0" dirty="0">
              <a:ln>
                <a:noFill/>
              </a:ln>
              <a:solidFill>
                <a:srgbClr val="FFFFFF"/>
              </a:solidFill>
              <a:effectLst/>
              <a:uLnTx/>
              <a:uFillTx/>
              <a:latin typeface="Montserrat" panose="02000505000000020004" pitchFamily="2" charset="77"/>
              <a:ea typeface="+mn-ea"/>
              <a:cs typeface="Arial" panose="020B0604020202020204" pitchFamily="34" charset="0"/>
            </a:endParaRPr>
          </a:p>
        </p:txBody>
      </p:sp>
      <p:sp>
        <p:nvSpPr>
          <p:cNvPr id="5" name="Text Placeholder 6">
            <a:extLst>
              <a:ext uri="{FF2B5EF4-FFF2-40B4-BE49-F238E27FC236}">
                <a16:creationId xmlns:a16="http://schemas.microsoft.com/office/drawing/2014/main" id="{40BE4D39-C827-06C9-203A-8C04C7B501EB}"/>
              </a:ext>
            </a:extLst>
          </p:cNvPr>
          <p:cNvSpPr txBox="1">
            <a:spLocks/>
          </p:cNvSpPr>
          <p:nvPr/>
        </p:nvSpPr>
        <p:spPr>
          <a:xfrm>
            <a:off x="377639" y="1724610"/>
            <a:ext cx="8368796" cy="2246364"/>
          </a:xfrm>
          <a:prstGeom prst="rect">
            <a:avLst/>
          </a:prstGeom>
        </p:spPr>
        <p:txBody>
          <a:bodyPr lIns="0" tIns="0" rIns="0" bIns="0" numCol="2" spcCol="18288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The pace of business has increased substantially in recent years. Policies often lag behind changing business and technology demands and compliance requirements.</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Organizations need to be proactive in identifying how business changes and new technologies will impact the business in order to successfully manage policies. Moreover, organizations need to predict and respond to how their employees will react to organizational and technological change.</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Some employees don’t care about restrictive IT policies, even if they are crucial for risk mitigation. A recent report from Fortinet found that </a:t>
            </a:r>
            <a:r>
              <a:rPr kumimoji="0" lang="en-US" sz="1400" b="1" u="none" strike="noStrike" kern="1200" cap="none" spc="0" normalizeH="0" baseline="0" noProof="0" dirty="0">
                <a:ln>
                  <a:noFill/>
                </a:ln>
                <a:solidFill>
                  <a:srgbClr val="4A4A4A"/>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36%</a:t>
            </a:r>
            <a:r>
              <a:rPr kumimoji="0" lang="en-US" sz="140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rPr>
              <a:t> of respondents said that they would use the cloud even if such activity was </a:t>
            </a:r>
            <a:r>
              <a:rPr kumimoji="0" lang="en-US" sz="1400" b="1" u="none" strike="noStrike" kern="1200" cap="none" spc="0" normalizeH="0" baseline="0" noProof="0" dirty="0">
                <a:ln>
                  <a:noFill/>
                </a:ln>
                <a:solidFill>
                  <a:srgbClr val="4A4A4A"/>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prohibited by IT policies.*</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40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7" name="Text Placeholder 6">
            <a:extLst>
              <a:ext uri="{FF2B5EF4-FFF2-40B4-BE49-F238E27FC236}">
                <a16:creationId xmlns:a16="http://schemas.microsoft.com/office/drawing/2014/main" id="{55AB386A-A569-BD31-A024-2DBEE9C1C3C2}"/>
              </a:ext>
            </a:extLst>
          </p:cNvPr>
          <p:cNvSpPr txBox="1">
            <a:spLocks/>
          </p:cNvSpPr>
          <p:nvPr/>
        </p:nvSpPr>
        <p:spPr>
          <a:xfrm>
            <a:off x="9535731" y="5509322"/>
            <a:ext cx="2313751" cy="30777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200" dirty="0">
                <a:solidFill>
                  <a:schemeClr val="bg1"/>
                </a:solidFill>
                <a:latin typeface="Roboto Condensed Light"/>
              </a:rPr>
              <a:t>*Source: TechTarget, “Survey: IT's cloud, BYOD policies don't deter </a:t>
            </a:r>
            <a:br>
              <a:rPr lang="en-US" sz="1200" dirty="0">
                <a:solidFill>
                  <a:schemeClr val="bg1"/>
                </a:solidFill>
                <a:latin typeface="Roboto Condensed Light"/>
              </a:rPr>
            </a:br>
            <a:r>
              <a:rPr lang="en-US" sz="1200" dirty="0">
                <a:solidFill>
                  <a:schemeClr val="bg1"/>
                </a:solidFill>
                <a:latin typeface="Roboto Condensed Light"/>
              </a:rPr>
              <a:t>Gen Y use”</a:t>
            </a:r>
          </a:p>
        </p:txBody>
      </p:sp>
      <p:sp>
        <p:nvSpPr>
          <p:cNvPr id="10" name="Rounded Rectangle 9">
            <a:extLst>
              <a:ext uri="{FF2B5EF4-FFF2-40B4-BE49-F238E27FC236}">
                <a16:creationId xmlns:a16="http://schemas.microsoft.com/office/drawing/2014/main" id="{7F04393D-0CF8-2337-EE98-FDA8F8F71F7D}"/>
              </a:ext>
            </a:extLst>
          </p:cNvPr>
          <p:cNvSpPr/>
          <p:nvPr/>
        </p:nvSpPr>
        <p:spPr>
          <a:xfrm>
            <a:off x="607551" y="4352544"/>
            <a:ext cx="3508837" cy="166725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D84028C-1E30-C4D5-9B58-C013F111FD47}"/>
              </a:ext>
            </a:extLst>
          </p:cNvPr>
          <p:cNvSpPr/>
          <p:nvPr/>
        </p:nvSpPr>
        <p:spPr>
          <a:xfrm>
            <a:off x="5078967" y="4352544"/>
            <a:ext cx="3508837" cy="1667256"/>
          </a:xfrm>
          <a:prstGeom prst="roundRect">
            <a:avLst/>
          </a:prstGeom>
          <a:solidFill>
            <a:srgbClr val="1646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6">
            <a:extLst>
              <a:ext uri="{FF2B5EF4-FFF2-40B4-BE49-F238E27FC236}">
                <a16:creationId xmlns:a16="http://schemas.microsoft.com/office/drawing/2014/main" id="{B635BCF0-B981-2DD9-EE87-5C0BC8044010}"/>
              </a:ext>
            </a:extLst>
          </p:cNvPr>
          <p:cNvSpPr txBox="1">
            <a:spLocks/>
          </p:cNvSpPr>
          <p:nvPr/>
        </p:nvSpPr>
        <p:spPr>
          <a:xfrm>
            <a:off x="834921" y="4725233"/>
            <a:ext cx="3054096" cy="1049894"/>
          </a:xfrm>
          <a:prstGeom prst="rect">
            <a:avLst/>
          </a:prstGeom>
        </p:spPr>
        <p:txBody>
          <a:bodyPr lIns="0" tIns="0" rIns="0" bIns="0" numCol="1">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1" u="none" strike="noStrike" kern="1200" cap="none" spc="0" normalizeH="0" baseline="0" noProof="0" dirty="0">
                <a:ln>
                  <a:noFill/>
                </a:ln>
                <a:solidFill>
                  <a:schemeClr val="bg1"/>
                </a:solidFill>
                <a:effectLst/>
                <a:uLnTx/>
                <a:uFillTx/>
                <a:latin typeface="Exo SemiBold" panose="020F0502020204030204" pitchFamily="2" charset="0"/>
                <a:ea typeface="Roboto Condensed Light" panose="02000000000000000000" pitchFamily="2" charset="0"/>
                <a:cs typeface="Roboto Condensed Light" panose="02000000000000000000" pitchFamily="2" charset="0"/>
              </a:rPr>
              <a:t>100% of respondents to a Symantec security survey indicated an extreme concern of loss of proprietary or confidential data.</a:t>
            </a: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400" b="1" u="none" strike="noStrike" kern="1200" cap="none" spc="0" normalizeH="0" baseline="0" noProof="0" dirty="0">
              <a:ln>
                <a:noFill/>
              </a:ln>
              <a:solidFill>
                <a:schemeClr val="bg1"/>
              </a:solidFill>
              <a:effectLst/>
              <a:uLnTx/>
              <a:uFillTx/>
              <a:latin typeface="Exo SemiBold" panose="020F0502020204030204" pitchFamily="2" charset="0"/>
              <a:ea typeface="Roboto Condensed Light" panose="02000000000000000000" pitchFamily="2" charset="0"/>
              <a:cs typeface="Roboto Condensed Light" panose="02000000000000000000" pitchFamily="2" charset="0"/>
            </a:endParaRP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400" b="1" u="none" strike="noStrike" kern="1200" cap="none" spc="0" normalizeH="0" baseline="0" noProof="0" dirty="0">
              <a:ln>
                <a:noFill/>
              </a:ln>
              <a:solidFill>
                <a:schemeClr val="bg1"/>
              </a:solidFill>
              <a:effectLst/>
              <a:uLnTx/>
              <a:uFillTx/>
              <a:latin typeface="Exo SemiBold" panose="020F0502020204030204" pitchFamily="2" charset="0"/>
              <a:ea typeface="Roboto Condensed Light" panose="02000000000000000000" pitchFamily="2" charset="0"/>
              <a:cs typeface="Roboto Condensed Light" panose="02000000000000000000" pitchFamily="2" charset="0"/>
            </a:endParaRPr>
          </a:p>
        </p:txBody>
      </p:sp>
      <p:sp>
        <p:nvSpPr>
          <p:cNvPr id="16" name="Text Placeholder 6">
            <a:extLst>
              <a:ext uri="{FF2B5EF4-FFF2-40B4-BE49-F238E27FC236}">
                <a16:creationId xmlns:a16="http://schemas.microsoft.com/office/drawing/2014/main" id="{40BA7378-E826-A0D8-66CB-36687C841EC6}"/>
              </a:ext>
            </a:extLst>
          </p:cNvPr>
          <p:cNvSpPr txBox="1">
            <a:spLocks/>
          </p:cNvSpPr>
          <p:nvPr/>
        </p:nvSpPr>
        <p:spPr>
          <a:xfrm>
            <a:off x="5517930" y="4828031"/>
            <a:ext cx="2594161" cy="837367"/>
          </a:xfrm>
          <a:prstGeom prst="rect">
            <a:avLst/>
          </a:prstGeom>
        </p:spPr>
        <p:txBody>
          <a:bodyPr lIns="0" tIns="0" rIns="0" bIns="0" numCol="1">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spc="0">
                <a:solidFill>
                  <a:srgbClr val="2576B7"/>
                </a:solidFill>
                <a:latin typeface="Montserrat Medium"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400" b="1" u="none" strike="noStrike" kern="1200" cap="none" spc="0" normalizeH="0" baseline="0" noProof="0" dirty="0">
                <a:ln>
                  <a:noFill/>
                </a:ln>
                <a:solidFill>
                  <a:schemeClr val="bg1"/>
                </a:solidFill>
                <a:effectLst/>
                <a:uLnTx/>
                <a:uFillTx/>
                <a:latin typeface="Exo SemiBold" panose="020F0502020204030204" pitchFamily="2" charset="0"/>
                <a:ea typeface="Roboto Condensed Light" panose="02000000000000000000" pitchFamily="2" charset="0"/>
                <a:cs typeface="Roboto Condensed Light" panose="02000000000000000000" pitchFamily="2" charset="0"/>
              </a:rPr>
              <a:t>Only 34% of these respondents have implemented any form of data loss prevention controls.</a:t>
            </a:r>
          </a:p>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1400" b="1" u="none" strike="noStrike" kern="1200" cap="none" spc="0" normalizeH="0" baseline="0" noProof="0" dirty="0">
              <a:ln>
                <a:noFill/>
              </a:ln>
              <a:solidFill>
                <a:schemeClr val="bg1"/>
              </a:solidFill>
              <a:effectLst/>
              <a:uLnTx/>
              <a:uFillTx/>
              <a:latin typeface="Exo SemiBold" panose="020F0502020204030204" pitchFamily="2" charset="0"/>
              <a:ea typeface="Roboto Condensed Light" panose="02000000000000000000" pitchFamily="2" charset="0"/>
              <a:cs typeface="Roboto Condensed Light" panose="02000000000000000000" pitchFamily="2" charset="0"/>
            </a:endParaRPr>
          </a:p>
        </p:txBody>
      </p:sp>
      <p:sp>
        <p:nvSpPr>
          <p:cNvPr id="2" name="TextBox 1">
            <a:extLst>
              <a:ext uri="{FF2B5EF4-FFF2-40B4-BE49-F238E27FC236}">
                <a16:creationId xmlns:a16="http://schemas.microsoft.com/office/drawing/2014/main" id="{791AEC24-D231-E353-1A3F-75A820C5DBEC}"/>
              </a:ext>
            </a:extLst>
          </p:cNvPr>
          <p:cNvSpPr txBox="1"/>
          <p:nvPr/>
        </p:nvSpPr>
        <p:spPr>
          <a:xfrm>
            <a:off x="11669702" y="3396726"/>
            <a:ext cx="533759" cy="1107996"/>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Montserrat" pitchFamily="2" charset="77"/>
                <a:ea typeface="+mn-ea"/>
                <a:cs typeface="+mn-cs"/>
              </a:rPr>
              <a:t>”</a:t>
            </a:r>
          </a:p>
        </p:txBody>
      </p:sp>
      <p:sp>
        <p:nvSpPr>
          <p:cNvPr id="3" name="TextBox 2">
            <a:extLst>
              <a:ext uri="{FF2B5EF4-FFF2-40B4-BE49-F238E27FC236}">
                <a16:creationId xmlns:a16="http://schemas.microsoft.com/office/drawing/2014/main" id="{7192766E-BDEB-18EC-D2E6-E78BFD946F5D}"/>
              </a:ext>
            </a:extLst>
          </p:cNvPr>
          <p:cNvSpPr txBox="1"/>
          <p:nvPr/>
        </p:nvSpPr>
        <p:spPr>
          <a:xfrm>
            <a:off x="9151414" y="1185032"/>
            <a:ext cx="470988" cy="1107996"/>
          </a:xfrm>
          <a:prstGeom prst="rect">
            <a:avLst/>
          </a:prstGeom>
          <a:noFill/>
        </p:spPr>
        <p:txBody>
          <a:bodyPr wrap="square">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FFFF"/>
                </a:solidFill>
                <a:effectLst/>
                <a:uLnTx/>
                <a:uFillTx/>
                <a:latin typeface="Montserrat" pitchFamily="2" charset="77"/>
                <a:ea typeface="+mn-ea"/>
                <a:cs typeface="+mn-cs"/>
              </a:rPr>
              <a:t>“</a:t>
            </a:r>
          </a:p>
        </p:txBody>
      </p:sp>
    </p:spTree>
    <p:extLst>
      <p:ext uri="{BB962C8B-B14F-4D97-AF65-F5344CB8AC3E}">
        <p14:creationId xmlns:p14="http://schemas.microsoft.com/office/powerpoint/2010/main" val="2744874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EDBD71C9-F31D-29E7-2E0E-0B4FC991378F}"/>
              </a:ext>
            </a:extLst>
          </p:cNvPr>
          <p:cNvSpPr txBox="1">
            <a:spLocks/>
          </p:cNvSpPr>
          <p:nvPr/>
        </p:nvSpPr>
        <p:spPr>
          <a:xfrm>
            <a:off x="377365" y="579120"/>
            <a:ext cx="9590648" cy="112825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54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5" name="Title 1">
            <a:extLst>
              <a:ext uri="{FF2B5EF4-FFF2-40B4-BE49-F238E27FC236}">
                <a16:creationId xmlns:a16="http://schemas.microsoft.com/office/drawing/2014/main" id="{DCC2DC31-ED5F-562C-A075-FB8EE5AAC6CA}"/>
              </a:ext>
            </a:extLst>
          </p:cNvPr>
          <p:cNvSpPr txBox="1">
            <a:spLocks/>
          </p:cNvSpPr>
          <p:nvPr/>
        </p:nvSpPr>
        <p:spPr>
          <a:xfrm>
            <a:off x="336169" y="532612"/>
            <a:ext cx="10810367" cy="80790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40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Right-size </a:t>
            </a:r>
            <a:r>
              <a:rPr lang="en-US" altLang="en-US"/>
              <a:t>y</a:t>
            </a:r>
            <a:r>
              <a:rPr kumimoji="0" lang="en-US" altLang="en-US" sz="40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our </a:t>
            </a:r>
            <a:r>
              <a:rPr lang="en-US" altLang="en-US" dirty="0"/>
              <a:t>p</a:t>
            </a:r>
            <a:r>
              <a:rPr kumimoji="0" lang="en-US" altLang="en-US" sz="40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olicies to maximize </a:t>
            </a:r>
            <a:r>
              <a:rPr lang="en-US" altLang="en-US"/>
              <a:t>y</a:t>
            </a:r>
            <a:r>
              <a:rPr kumimoji="0" lang="en-US" altLang="en-US" sz="40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our </a:t>
            </a:r>
            <a:r>
              <a:rPr lang="en-US" altLang="en-US"/>
              <a:t>p</a:t>
            </a:r>
            <a:r>
              <a:rPr kumimoji="0" lang="en-US" altLang="en-US" sz="40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olicy </a:t>
            </a:r>
            <a:r>
              <a:rPr lang="en-US" altLang="en-US" dirty="0"/>
              <a:t>u</a:t>
            </a:r>
            <a:r>
              <a:rPr kumimoji="0" lang="en-US" altLang="en-US" sz="4000" b="0" i="0" u="none" strike="noStrike" kern="1200" cap="none" spc="0" normalizeH="0" baseline="0" noProof="0">
                <a:ln>
                  <a:noFill/>
                </a:ln>
                <a:solidFill>
                  <a:srgbClr val="4A4A4A"/>
                </a:solidFill>
                <a:effectLst/>
                <a:uLnTx/>
                <a:uFillTx/>
                <a:latin typeface="Montserrat SemiBold" pitchFamily="2" charset="77"/>
                <a:ea typeface="+mj-ea"/>
                <a:cs typeface="Arial" panose="020B0604020202020204" pitchFamily="34" charset="0"/>
              </a:rPr>
              <a:t>tility</a:t>
            </a:r>
            <a:endParaRPr kumimoji="0" lang="en-CA" sz="4000" b="0" i="0" u="none" strike="noStrike" kern="1200" cap="none" spc="0" normalizeH="0" baseline="0" noProof="0" dirty="0">
              <a:ln>
                <a:noFill/>
              </a:ln>
              <a:solidFill>
                <a:srgbClr val="4A4A4A"/>
              </a:solidFill>
              <a:effectLst/>
              <a:uLnTx/>
              <a:uFillTx/>
              <a:latin typeface="Montserrat SemiBold" pitchFamily="2" charset="77"/>
              <a:ea typeface="+mj-ea"/>
              <a:cs typeface="Arial" panose="020B0604020202020204" pitchFamily="34" charset="0"/>
            </a:endParaRPr>
          </a:p>
        </p:txBody>
      </p:sp>
      <p:sp>
        <p:nvSpPr>
          <p:cNvPr id="6" name="TextBox 5">
            <a:extLst>
              <a:ext uri="{FF2B5EF4-FFF2-40B4-BE49-F238E27FC236}">
                <a16:creationId xmlns:a16="http://schemas.microsoft.com/office/drawing/2014/main" id="{F1A700C5-23E6-A91D-E629-9A3214852219}"/>
              </a:ext>
            </a:extLst>
          </p:cNvPr>
          <p:cNvSpPr txBox="1"/>
          <p:nvPr/>
        </p:nvSpPr>
        <p:spPr>
          <a:xfrm>
            <a:off x="371474" y="1991743"/>
            <a:ext cx="4097784" cy="2886200"/>
          </a:xfrm>
          <a:prstGeom prst="rect">
            <a:avLst/>
          </a:prstGeom>
        </p:spPr>
        <p:txBody>
          <a:bodyPr wrap="square" lIns="0" tIns="0" rIns="0" bIns="0" numCol="1" spcCol="360000" rtlCol="0" anchor="t">
            <a:noAutofit/>
          </a:bodyPr>
          <a:lstStyle/>
          <a:p>
            <a:pPr marL="171450" indent="-171450">
              <a:spcBef>
                <a:spcPts val="800"/>
              </a:spcBef>
              <a:buFont typeface="Arial" panose="020B0604020202020204" pitchFamily="34" charset="0"/>
              <a:buChar char="•"/>
              <a:defRPr/>
            </a:pP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Too few policies </a:t>
            </a:r>
            <a:r>
              <a:rPr lang="en-US" sz="1200" dirty="0">
                <a:solidFill>
                  <a:srgbClr val="000000"/>
                </a:solidFill>
                <a:latin typeface="Roboto Condensed Light"/>
                <a:ea typeface="Roboto Condensed" panose="02000000000000000000" pitchFamily="2" charset="0"/>
                <a:cs typeface="Roboto Condensed" panose="02000000000000000000" pitchFamily="2" charset="0"/>
              </a:rPr>
              <a:t>can leave your organization </a:t>
            </a: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susceptible to risk. </a:t>
            </a:r>
          </a:p>
          <a:p>
            <a:pPr marL="171450" indent="-171450">
              <a:spcBef>
                <a:spcPts val="800"/>
              </a:spcBef>
              <a:buFont typeface="Arial" panose="020B0604020202020204" pitchFamily="34" charset="0"/>
              <a:buChar char="•"/>
              <a:defRPr/>
            </a:pP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Too many policies </a:t>
            </a:r>
            <a:r>
              <a:rPr lang="en-US" sz="1200" dirty="0">
                <a:solidFill>
                  <a:srgbClr val="000000"/>
                </a:solidFill>
                <a:latin typeface="Roboto Condensed Light"/>
                <a:ea typeface="Roboto Condensed" panose="02000000000000000000" pitchFamily="2" charset="0"/>
                <a:cs typeface="Roboto Condensed" panose="02000000000000000000" pitchFamily="2" charset="0"/>
              </a:rPr>
              <a:t>can confuse employees and </a:t>
            </a: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detract </a:t>
            </a:r>
            <a:b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b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from compliance. </a:t>
            </a:r>
          </a:p>
          <a:p>
            <a:pPr marL="171450" indent="-171450">
              <a:spcBef>
                <a:spcPts val="800"/>
              </a:spcBef>
              <a:buFont typeface="Arial" panose="020B0604020202020204" pitchFamily="34" charset="0"/>
              <a:buChar char="•"/>
              <a:defRPr/>
            </a:pP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Complex or differentiated policy ownership </a:t>
            </a:r>
            <a:r>
              <a:rPr lang="en-US" sz="1200" dirty="0">
                <a:solidFill>
                  <a:srgbClr val="000000"/>
                </a:solidFill>
                <a:latin typeface="Roboto Condensed Light"/>
                <a:ea typeface="Roboto Condensed" panose="02000000000000000000" pitchFamily="2" charset="0"/>
                <a:cs typeface="Roboto Condensed" panose="02000000000000000000" pitchFamily="2" charset="0"/>
              </a:rPr>
              <a:t>is likely to cause </a:t>
            </a: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behavioral inconsistency across organizational departments.</a:t>
            </a:r>
          </a:p>
          <a:p>
            <a:pPr marL="171450" indent="-171450">
              <a:spcBef>
                <a:spcPts val="800"/>
              </a:spcBef>
              <a:buFont typeface="Arial" panose="020B0604020202020204" pitchFamily="34" charset="0"/>
              <a:buChar char="•"/>
              <a:defRPr/>
            </a:pPr>
            <a:r>
              <a:rPr lang="en-US" sz="1200" dirty="0">
                <a:solidFill>
                  <a:srgbClr val="000000"/>
                </a:solidFill>
                <a:latin typeface="Roboto Condensed Light"/>
                <a:ea typeface="Roboto Condensed" panose="02000000000000000000" pitchFamily="2" charset="0"/>
                <a:cs typeface="Roboto Condensed" panose="02000000000000000000" pitchFamily="2" charset="0"/>
              </a:rPr>
              <a:t>Policy managers must strive to </a:t>
            </a: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find the right balance of operational efficiency and internal control. </a:t>
            </a:r>
          </a:p>
          <a:p>
            <a:pPr marL="171450" indent="-171450">
              <a:spcBef>
                <a:spcPts val="800"/>
              </a:spcBef>
              <a:buFont typeface="Arial" panose="020B0604020202020204" pitchFamily="34" charset="0"/>
              <a:buChar char="•"/>
              <a:defRPr/>
            </a:pPr>
            <a:r>
              <a:rPr lang="en-US" sz="1200" dirty="0">
                <a:solidFill>
                  <a:srgbClr val="000000"/>
                </a:solidFill>
                <a:latin typeface="Roboto Condensed Light"/>
                <a:ea typeface="Roboto Condensed" panose="02000000000000000000" pitchFamily="2" charset="0"/>
                <a:cs typeface="Roboto Condensed" panose="02000000000000000000" pitchFamily="2" charset="0"/>
              </a:rPr>
              <a:t>Take a risk-based approach to policy management and </a:t>
            </a:r>
            <a:r>
              <a:rPr lang="en-US" sz="1200" b="1" dirty="0">
                <a:solidFill>
                  <a:srgbClr val="4A4A4A"/>
                </a:solidFill>
                <a:latin typeface="Roboto Condensed" panose="02000000000000000000" pitchFamily="2" charset="0"/>
                <a:ea typeface="Roboto Condensed" panose="02000000000000000000" pitchFamily="2" charset="0"/>
                <a:cs typeface="Roboto Condensed" panose="02000000000000000000" pitchFamily="2" charset="0"/>
              </a:rPr>
              <a:t>create policies to address your greatest risks. </a:t>
            </a:r>
          </a:p>
        </p:txBody>
      </p:sp>
      <p:sp>
        <p:nvSpPr>
          <p:cNvPr id="23" name="TextBox 22">
            <a:extLst>
              <a:ext uri="{FF2B5EF4-FFF2-40B4-BE49-F238E27FC236}">
                <a16:creationId xmlns:a16="http://schemas.microsoft.com/office/drawing/2014/main" id="{BBE9EAD3-71A9-4D37-ECD4-66E2DFFB0850}"/>
              </a:ext>
            </a:extLst>
          </p:cNvPr>
          <p:cNvSpPr txBox="1"/>
          <p:nvPr/>
        </p:nvSpPr>
        <p:spPr>
          <a:xfrm>
            <a:off x="5501258" y="2480499"/>
            <a:ext cx="6392292" cy="1938528"/>
          </a:xfrm>
          <a:prstGeom prst="rect">
            <a:avLst/>
          </a:prstGeom>
        </p:spPr>
        <p:txBody>
          <a:bodyPr wrap="square" lIns="0" tIns="0" rIns="0" bIns="0" numCol="2" spcCol="360000" rtlCol="0" anchor="t">
            <a:noAutofit/>
          </a:bodyPr>
          <a:lstStyle/>
          <a:p>
            <a:pPr marL="171450" indent="-171450">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Redundant or Conflicting Policies</a:t>
            </a:r>
          </a:p>
          <a:p>
            <a:pPr marL="171450" indent="-171450">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Low Policy Awareness</a:t>
            </a:r>
          </a:p>
          <a:p>
            <a:pPr marL="171450" indent="-171450">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Wasted Effort in Developing and </a:t>
            </a:r>
            <a:b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b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Maintaining Policies</a:t>
            </a:r>
          </a:p>
          <a:p>
            <a:pPr marL="171450" indent="-171450">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Unnecessary Bureaucracy</a:t>
            </a:r>
          </a:p>
          <a:p>
            <a:pPr marL="171450" indent="-171450">
              <a:lnSpc>
                <a:spcPct val="150000"/>
              </a:lnSpc>
              <a:spcBef>
                <a:spcPts val="800"/>
              </a:spcBef>
              <a:buFont typeface="Arial" panose="020B0604020202020204" pitchFamily="34" charset="0"/>
              <a:buChar char="•"/>
              <a:defRPr/>
            </a:pPr>
            <a:endParaRPr lang="en-US" sz="120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p>
            <a:pPr>
              <a:spcBef>
                <a:spcPts val="800"/>
              </a:spcBef>
              <a:defRPr/>
            </a:pPr>
            <a:endPar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a:p>
            <a:pPr marL="171450" indent="-171450">
              <a:spcBef>
                <a:spcPts val="800"/>
              </a:spcBef>
              <a:buFont typeface="Arial" panose="020B0604020202020204" pitchFamily="34" charset="0"/>
              <a:buChar char="•"/>
              <a:defRPr/>
            </a:pPr>
            <a:r>
              <a:rPr lang="en-US" sz="120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No </a:t>
            </a: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Expectations Set With Employees</a:t>
            </a:r>
          </a:p>
          <a:p>
            <a:pPr marL="171450" indent="-171450">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Inconsistent Employee Behavior</a:t>
            </a:r>
          </a:p>
          <a:p>
            <a:pPr marL="171450" indent="-171450">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Non-Compliance With Regulatory Requirements</a:t>
            </a:r>
          </a:p>
          <a:p>
            <a:pPr marL="171450" indent="-171450">
              <a:spcBef>
                <a:spcPts val="800"/>
              </a:spcBef>
              <a:buFont typeface="Arial" panose="020B0604020202020204" pitchFamily="34" charset="0"/>
              <a:buChar char="•"/>
              <a:defRPr/>
            </a:pPr>
            <a:r>
              <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rPr>
              <a:t>Unnecessary Exposure to Risk</a:t>
            </a:r>
          </a:p>
          <a:p>
            <a:pPr marL="171450" indent="-171450">
              <a:lnSpc>
                <a:spcPct val="150000"/>
              </a:lnSpc>
              <a:spcBef>
                <a:spcPts val="800"/>
              </a:spcBef>
              <a:buFont typeface="Arial" panose="020B0604020202020204" pitchFamily="34" charset="0"/>
              <a:buChar char="•"/>
              <a:defRPr/>
            </a:pPr>
            <a:endParaRPr lang="en-US" sz="1200" dirty="0">
              <a:solidFill>
                <a:srgbClr val="000000"/>
              </a:solidFill>
              <a:latin typeface="Roboto Condensed Light" panose="02000000000000000000" pitchFamily="2" charset="0"/>
              <a:ea typeface="Roboto Condensed Light" panose="02000000000000000000" pitchFamily="2" charset="0"/>
              <a:cs typeface="Roboto Condensed Light" panose="02000000000000000000" pitchFamily="2" charset="0"/>
            </a:endParaRPr>
          </a:p>
        </p:txBody>
      </p:sp>
      <p:sp>
        <p:nvSpPr>
          <p:cNvPr id="24" name="TextBox 23">
            <a:extLst>
              <a:ext uri="{FF2B5EF4-FFF2-40B4-BE49-F238E27FC236}">
                <a16:creationId xmlns:a16="http://schemas.microsoft.com/office/drawing/2014/main" id="{86520A79-FD97-75CB-4673-220B181A35AA}"/>
              </a:ext>
            </a:extLst>
          </p:cNvPr>
          <p:cNvSpPr txBox="1"/>
          <p:nvPr/>
        </p:nvSpPr>
        <p:spPr>
          <a:xfrm>
            <a:off x="5501258" y="2084443"/>
            <a:ext cx="6478409" cy="338328"/>
          </a:xfrm>
          <a:prstGeom prst="rect">
            <a:avLst/>
          </a:prstGeom>
        </p:spPr>
        <p:txBody>
          <a:bodyPr wrap="square" lIns="0" tIns="0" rIns="0" bIns="0" numCol="2" spcCol="360000" rtlCol="0" anchor="t">
            <a:noAutofit/>
          </a:bodyPr>
          <a:lstStyle/>
          <a:p>
            <a:pPr>
              <a:lnSpc>
                <a:spcPct val="150000"/>
              </a:lnSpc>
              <a:spcBef>
                <a:spcPts val="800"/>
              </a:spcBef>
              <a:defRPr/>
            </a:pPr>
            <a:r>
              <a:rPr lang="en-US" sz="1400" b="1" dirty="0">
                <a:solidFill>
                  <a:srgbClr val="2576B7"/>
                </a:solidFill>
                <a:latin typeface="Exo SemiBold" panose="020F0502020204030204" pitchFamily="2" charset="0"/>
                <a:ea typeface="Roboto Condensed Light" panose="02000000000000000000" pitchFamily="2" charset="0"/>
                <a:cs typeface="Roboto Condensed Light" panose="02000000000000000000" pitchFamily="2" charset="0"/>
              </a:rPr>
              <a:t>Too Many Policies:</a:t>
            </a:r>
          </a:p>
          <a:p>
            <a:pPr>
              <a:lnSpc>
                <a:spcPct val="150000"/>
              </a:lnSpc>
              <a:spcBef>
                <a:spcPts val="800"/>
              </a:spcBef>
              <a:defRPr/>
            </a:pPr>
            <a:endParaRPr lang="en-US" sz="1400" b="1" dirty="0">
              <a:solidFill>
                <a:srgbClr val="2576B7"/>
              </a:solidFill>
              <a:latin typeface="Exo SemiBold" panose="020F0502020204030204" pitchFamily="2" charset="0"/>
              <a:ea typeface="Roboto Condensed Light" panose="02000000000000000000" pitchFamily="2" charset="0"/>
              <a:cs typeface="Roboto Condensed Light" panose="02000000000000000000" pitchFamily="2" charset="0"/>
            </a:endParaRPr>
          </a:p>
          <a:p>
            <a:pPr>
              <a:lnSpc>
                <a:spcPct val="150000"/>
              </a:lnSpc>
              <a:spcBef>
                <a:spcPts val="800"/>
              </a:spcBef>
              <a:defRPr/>
            </a:pPr>
            <a:r>
              <a:rPr lang="en-US" sz="1400" b="1" dirty="0">
                <a:solidFill>
                  <a:srgbClr val="2576B7"/>
                </a:solidFill>
                <a:latin typeface="Exo SemiBold" panose="020F0502020204030204" pitchFamily="2" charset="0"/>
                <a:ea typeface="Roboto Condensed Light" panose="02000000000000000000" pitchFamily="2" charset="0"/>
                <a:cs typeface="Roboto Condensed Light" panose="02000000000000000000" pitchFamily="2" charset="0"/>
              </a:rPr>
              <a:t>Not Enough Policies:</a:t>
            </a:r>
          </a:p>
          <a:p>
            <a:pPr>
              <a:lnSpc>
                <a:spcPct val="150000"/>
              </a:lnSpc>
              <a:spcBef>
                <a:spcPts val="800"/>
              </a:spcBef>
              <a:defRPr/>
            </a:pPr>
            <a:endParaRPr lang="en-US" sz="1400" b="1" dirty="0">
              <a:solidFill>
                <a:srgbClr val="2576B7"/>
              </a:solidFill>
              <a:latin typeface="Exo SemiBold" panose="020F0502020204030204" pitchFamily="2" charset="0"/>
              <a:ea typeface="Roboto Condensed Light" panose="02000000000000000000" pitchFamily="2" charset="0"/>
              <a:cs typeface="Roboto Condensed Light" panose="02000000000000000000" pitchFamily="2" charset="0"/>
            </a:endParaRPr>
          </a:p>
        </p:txBody>
      </p:sp>
      <p:sp>
        <p:nvSpPr>
          <p:cNvPr id="27" name="Text Placeholder 6">
            <a:extLst>
              <a:ext uri="{FF2B5EF4-FFF2-40B4-BE49-F238E27FC236}">
                <a16:creationId xmlns:a16="http://schemas.microsoft.com/office/drawing/2014/main" id="{EF28DA2C-20E1-9BCF-6D33-794EBDF32E23}"/>
              </a:ext>
            </a:extLst>
          </p:cNvPr>
          <p:cNvSpPr txBox="1">
            <a:spLocks/>
          </p:cNvSpPr>
          <p:nvPr/>
        </p:nvSpPr>
        <p:spPr>
          <a:xfrm>
            <a:off x="5499418" y="4662098"/>
            <a:ext cx="6232478" cy="30777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4A4A4A"/>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defRPr/>
            </a:pPr>
            <a:r>
              <a:rPr lang="en-US" sz="1100" dirty="0">
                <a:solidFill>
                  <a:srgbClr val="000000"/>
                </a:solidFill>
                <a:latin typeface="Roboto Condensed Light"/>
              </a:rPr>
              <a:t>▽ Source: NAVEX Global, “2016 Ethics &amp; Compliance Policy Management Benchmark Report” (2016). ▽</a:t>
            </a:r>
          </a:p>
        </p:txBody>
      </p:sp>
      <p:pic>
        <p:nvPicPr>
          <p:cNvPr id="28" name="Picture 27">
            <a:extLst>
              <a:ext uri="{FF2B5EF4-FFF2-40B4-BE49-F238E27FC236}">
                <a16:creationId xmlns:a16="http://schemas.microsoft.com/office/drawing/2014/main" id="{7F1934C0-3E7F-D6D6-C8B8-AB0B06C31C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64418" y="1986431"/>
            <a:ext cx="635000" cy="635000"/>
          </a:xfrm>
          <a:prstGeom prst="rect">
            <a:avLst/>
          </a:prstGeom>
        </p:spPr>
      </p:pic>
      <p:pic>
        <p:nvPicPr>
          <p:cNvPr id="29" name="Picture 28">
            <a:extLst>
              <a:ext uri="{FF2B5EF4-FFF2-40B4-BE49-F238E27FC236}">
                <a16:creationId xmlns:a16="http://schemas.microsoft.com/office/drawing/2014/main" id="{A5D15A38-2560-0363-1F29-3747BBF501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83681" y="1986431"/>
            <a:ext cx="635000" cy="635000"/>
          </a:xfrm>
          <a:prstGeom prst="rect">
            <a:avLst/>
          </a:prstGeom>
        </p:spPr>
      </p:pic>
      <p:sp>
        <p:nvSpPr>
          <p:cNvPr id="30" name="Oval 29">
            <a:extLst>
              <a:ext uri="{FF2B5EF4-FFF2-40B4-BE49-F238E27FC236}">
                <a16:creationId xmlns:a16="http://schemas.microsoft.com/office/drawing/2014/main" id="{AE7C2609-8971-40A3-90BE-465631E7A500}"/>
              </a:ext>
            </a:extLst>
          </p:cNvPr>
          <p:cNvSpPr/>
          <p:nvPr/>
        </p:nvSpPr>
        <p:spPr>
          <a:xfrm>
            <a:off x="389763" y="5557983"/>
            <a:ext cx="886968" cy="886968"/>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Roboto Condensed Light"/>
              <a:ea typeface="+mn-ea"/>
              <a:cs typeface="+mn-cs"/>
            </a:endParaRPr>
          </a:p>
        </p:txBody>
      </p:sp>
      <p:sp>
        <p:nvSpPr>
          <p:cNvPr id="31" name="TextBox 30">
            <a:extLst>
              <a:ext uri="{FF2B5EF4-FFF2-40B4-BE49-F238E27FC236}">
                <a16:creationId xmlns:a16="http://schemas.microsoft.com/office/drawing/2014/main" id="{22A1E4B8-B44C-5927-B1F8-5C8D03F65E8F}"/>
              </a:ext>
            </a:extLst>
          </p:cNvPr>
          <p:cNvSpPr txBox="1"/>
          <p:nvPr/>
        </p:nvSpPr>
        <p:spPr>
          <a:xfrm>
            <a:off x="417196" y="5814015"/>
            <a:ext cx="884807" cy="338328"/>
          </a:xfrm>
          <a:prstGeom prst="rect">
            <a:avLst/>
          </a:prstGeom>
        </p:spPr>
        <p:txBody>
          <a:bodyPr wrap="square" lIns="0" tIns="0" rIns="0" bIns="0" numCol="1" spcCol="360000" rtlCol="0" anchor="ctr">
            <a:noAutofit/>
          </a:bodyPr>
          <a:lstStyle/>
          <a:p>
            <a:pPr algn="ctr">
              <a:spcBef>
                <a:spcPts val="800"/>
              </a:spcBef>
              <a:defRPr/>
            </a:pPr>
            <a:r>
              <a:rPr lang="en-US" sz="2400" b="1" dirty="0">
                <a:solidFill>
                  <a:srgbClr val="F17A26"/>
                </a:solidFill>
                <a:latin typeface="Exo SemiBold" panose="020F0502020204030204" pitchFamily="2" charset="0"/>
                <a:ea typeface="Roboto Condensed Light" panose="02000000000000000000" pitchFamily="2" charset="0"/>
                <a:cs typeface="Roboto Condensed Light" panose="02000000000000000000" pitchFamily="2" charset="0"/>
              </a:rPr>
              <a:t>57%</a:t>
            </a:r>
          </a:p>
        </p:txBody>
      </p:sp>
      <p:sp>
        <p:nvSpPr>
          <p:cNvPr id="32" name="Oval 31">
            <a:extLst>
              <a:ext uri="{FF2B5EF4-FFF2-40B4-BE49-F238E27FC236}">
                <a16:creationId xmlns:a16="http://schemas.microsoft.com/office/drawing/2014/main" id="{91D39D1A-D8AA-6A1E-F2F9-5630A8C83A4C}"/>
              </a:ext>
            </a:extLst>
          </p:cNvPr>
          <p:cNvSpPr/>
          <p:nvPr/>
        </p:nvSpPr>
        <p:spPr>
          <a:xfrm>
            <a:off x="5323848" y="5557983"/>
            <a:ext cx="886968" cy="886968"/>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Roboto Condensed Light"/>
              <a:ea typeface="+mn-ea"/>
              <a:cs typeface="+mn-cs"/>
            </a:endParaRPr>
          </a:p>
        </p:txBody>
      </p:sp>
      <p:sp>
        <p:nvSpPr>
          <p:cNvPr id="33" name="TextBox 32">
            <a:extLst>
              <a:ext uri="{FF2B5EF4-FFF2-40B4-BE49-F238E27FC236}">
                <a16:creationId xmlns:a16="http://schemas.microsoft.com/office/drawing/2014/main" id="{66B7E393-191B-1947-A4F0-B4F6CA8B81B1}"/>
              </a:ext>
            </a:extLst>
          </p:cNvPr>
          <p:cNvSpPr txBox="1"/>
          <p:nvPr/>
        </p:nvSpPr>
        <p:spPr>
          <a:xfrm>
            <a:off x="5351281" y="5814015"/>
            <a:ext cx="884807" cy="338328"/>
          </a:xfrm>
          <a:prstGeom prst="rect">
            <a:avLst/>
          </a:prstGeom>
        </p:spPr>
        <p:txBody>
          <a:bodyPr wrap="square" lIns="0" tIns="0" rIns="0" bIns="0" numCol="1" spcCol="360000" rtlCol="0" anchor="ctr">
            <a:noAutofit/>
          </a:bodyPr>
          <a:lstStyle/>
          <a:p>
            <a:pPr algn="ctr">
              <a:spcBef>
                <a:spcPts val="800"/>
              </a:spcBef>
              <a:defRPr/>
            </a:pPr>
            <a:r>
              <a:rPr lang="en-US" sz="2400" b="1" dirty="0">
                <a:solidFill>
                  <a:srgbClr val="F17A26"/>
                </a:solidFill>
                <a:latin typeface="Exo SemiBold" panose="020F0502020204030204" pitchFamily="2" charset="0"/>
                <a:ea typeface="Roboto Condensed Light" panose="02000000000000000000" pitchFamily="2" charset="0"/>
                <a:cs typeface="Roboto Condensed Light" panose="02000000000000000000" pitchFamily="2" charset="0"/>
              </a:rPr>
              <a:t>18%</a:t>
            </a:r>
          </a:p>
        </p:txBody>
      </p:sp>
      <p:sp>
        <p:nvSpPr>
          <p:cNvPr id="34" name="TextBox 33">
            <a:extLst>
              <a:ext uri="{FF2B5EF4-FFF2-40B4-BE49-F238E27FC236}">
                <a16:creationId xmlns:a16="http://schemas.microsoft.com/office/drawing/2014/main" id="{8DFF43CD-D018-F0E1-2E27-7621C27033AD}"/>
              </a:ext>
            </a:extLst>
          </p:cNvPr>
          <p:cNvSpPr txBox="1"/>
          <p:nvPr/>
        </p:nvSpPr>
        <p:spPr>
          <a:xfrm>
            <a:off x="1384679" y="5824711"/>
            <a:ext cx="5321548" cy="338328"/>
          </a:xfrm>
          <a:prstGeom prst="rect">
            <a:avLst/>
          </a:prstGeom>
        </p:spPr>
        <p:txBody>
          <a:bodyPr wrap="square" lIns="0" tIns="0" rIns="0" bIns="0" numCol="1" spcCol="360000" rtlCol="0" anchor="t">
            <a:noAutofit/>
          </a:bodyPr>
          <a:lstStyle/>
          <a:p>
            <a:pPr>
              <a:lnSpc>
                <a:spcPct val="150000"/>
              </a:lnSpc>
              <a:spcBef>
                <a:spcPts val="800"/>
              </a:spcBef>
              <a:defRPr/>
            </a:pPr>
            <a:r>
              <a:rPr lang="en-US" sz="1400" b="1" dirty="0">
                <a:solidFill>
                  <a:schemeClr val="bg1"/>
                </a:solidFill>
                <a:latin typeface="Exo SemiBold" panose="020F0502020204030204" pitchFamily="2" charset="0"/>
                <a:ea typeface="Roboto Condensed Light" panose="02000000000000000000" pitchFamily="2" charset="0"/>
                <a:cs typeface="Roboto Condensed Light" panose="02000000000000000000" pitchFamily="2" charset="0"/>
              </a:rPr>
              <a:t>of organizations manage over 50 policies.</a:t>
            </a:r>
          </a:p>
        </p:txBody>
      </p:sp>
      <p:sp>
        <p:nvSpPr>
          <p:cNvPr id="35" name="TextBox 34">
            <a:extLst>
              <a:ext uri="{FF2B5EF4-FFF2-40B4-BE49-F238E27FC236}">
                <a16:creationId xmlns:a16="http://schemas.microsoft.com/office/drawing/2014/main" id="{F8BCE91B-D95D-1224-D419-AF71B4F33E7D}"/>
              </a:ext>
            </a:extLst>
          </p:cNvPr>
          <p:cNvSpPr txBox="1"/>
          <p:nvPr/>
        </p:nvSpPr>
        <p:spPr>
          <a:xfrm>
            <a:off x="6300476" y="5824711"/>
            <a:ext cx="5321548" cy="338328"/>
          </a:xfrm>
          <a:prstGeom prst="rect">
            <a:avLst/>
          </a:prstGeom>
        </p:spPr>
        <p:txBody>
          <a:bodyPr wrap="square" lIns="0" tIns="0" rIns="0" bIns="0" numCol="1" spcCol="360000" rtlCol="0" anchor="t">
            <a:noAutofit/>
          </a:bodyPr>
          <a:lstStyle/>
          <a:p>
            <a:pPr>
              <a:lnSpc>
                <a:spcPct val="150000"/>
              </a:lnSpc>
              <a:spcBef>
                <a:spcPts val="800"/>
              </a:spcBef>
              <a:defRPr/>
            </a:pPr>
            <a:r>
              <a:rPr lang="en-US" sz="1400" b="1" dirty="0">
                <a:solidFill>
                  <a:schemeClr val="bg1"/>
                </a:solidFill>
                <a:latin typeface="Exo SemiBold" panose="020F0502020204030204" pitchFamily="2" charset="0"/>
                <a:ea typeface="Roboto Condensed Light" panose="02000000000000000000" pitchFamily="2" charset="0"/>
                <a:cs typeface="Roboto Condensed Light" panose="02000000000000000000" pitchFamily="2" charset="0"/>
              </a:rPr>
              <a:t>of organizations couldn’t identify how many policies they had.</a:t>
            </a:r>
          </a:p>
        </p:txBody>
      </p:sp>
    </p:spTree>
    <p:extLst>
      <p:ext uri="{BB962C8B-B14F-4D97-AF65-F5344CB8AC3E}">
        <p14:creationId xmlns:p14="http://schemas.microsoft.com/office/powerpoint/2010/main" val="1968690675"/>
      </p:ext>
    </p:extLst>
  </p:cSld>
  <p:clrMapOvr>
    <a:masterClrMapping/>
  </p:clrMapOvr>
</p:sld>
</file>

<file path=ppt/theme/theme1.xml><?xml version="1.0" encoding="utf-8"?>
<a:theme xmlns:a="http://schemas.openxmlformats.org/drawingml/2006/main" name="FrontCovers-Light">
  <a:themeElements>
    <a:clrScheme name="ITR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4.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lide-Generic">
  <a:themeElements>
    <a:clrScheme name="ITRG">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_ITRG">
      <a:majorFont>
        <a:latin typeface="Montserrat SemiBold"/>
        <a:ea typeface=""/>
        <a:cs typeface=""/>
      </a:majorFont>
      <a:minorFont>
        <a:latin typeface="Roboto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2624</Words>
  <Application>Microsoft Office PowerPoint</Application>
  <PresentationFormat>Custom</PresentationFormat>
  <Paragraphs>295</Paragraphs>
  <Slides>17</Slides>
  <Notes>10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17</vt:i4>
      </vt:variant>
    </vt:vector>
  </HeadingPairs>
  <TitlesOfParts>
    <vt:vector size="35" baseType="lpstr">
      <vt:lpstr>Exo DemiBold</vt:lpstr>
      <vt:lpstr>Montserrat Light</vt:lpstr>
      <vt:lpstr>Roboto Condensed Light</vt:lpstr>
      <vt:lpstr>Montserrat</vt:lpstr>
      <vt:lpstr>Exo</vt:lpstr>
      <vt:lpstr>Montserrat SemiBold</vt:lpstr>
      <vt:lpstr>Exo Light</vt:lpstr>
      <vt:lpstr>Roboto Condensed</vt:lpstr>
      <vt:lpstr>Arial</vt:lpstr>
      <vt:lpstr>Exo Medium</vt:lpstr>
      <vt:lpstr>Exo SemiBold</vt:lpstr>
      <vt:lpstr>Montserrat Medium</vt:lpstr>
      <vt:lpstr>FrontCovers-Light</vt:lpstr>
      <vt:lpstr>BackCovers&amp;Dividers-Dark</vt:lpstr>
      <vt:lpstr>BackCovers&amp;Dividers-Light</vt:lpstr>
      <vt:lpstr>Slide-Generic</vt:lpstr>
      <vt:lpstr>1_Slide-Generic</vt:lpstr>
      <vt:lpstr>2_Slide-Generic</vt:lpstr>
      <vt:lpstr>PowerPoint Presentation</vt:lpstr>
      <vt:lpstr>ANALYST PERSPECTIVE</vt:lpstr>
      <vt:lpstr>Executive Summary</vt:lpstr>
      <vt:lpstr>Executive Summary</vt:lpstr>
      <vt:lpstr>PowerPoint Presentation</vt:lpstr>
      <vt:lpstr>PowerPoint Presentation</vt:lpstr>
      <vt:lpstr>Likelihood of being satisfied with IT increases when you are satisfied with your IT policies</vt:lpstr>
      <vt:lpstr>PowerPoint Presentation</vt:lpstr>
      <vt:lpstr>PowerPoint Presentation</vt:lpstr>
      <vt:lpstr>PowerPoint Presentation</vt:lpstr>
      <vt:lpstr>PowerPoint Presentation</vt:lpstr>
      <vt:lpstr>Following Info-Tech’s approach to policy management will help you…</vt:lpstr>
      <vt:lpstr>Establish baseline metrics to measure the  financial impact of effective policy management</vt:lpstr>
      <vt:lpstr>Align with COBIT metrics to show the improvement in your policy management capability</vt:lpstr>
      <vt:lpstr>Use these icons to help direct you as you navigate this research </vt:lpstr>
      <vt:lpstr>Review and Improve Your IT Policy Library – Project Overview</vt:lpstr>
      <vt:lpstr>Workshop Overview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2024-03-28T15:28:56Z</dcterms:created>
  <dcterms:modified xsi:type="dcterms:W3CDTF">2024-03-28T15:29:00Z</dcterms:modified>
</cp:coreProperties>
</file>