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1"/>
  </p:notesMasterIdLst>
  <p:handoutMasterIdLst>
    <p:handoutMasterId r:id="rId22"/>
  </p:handoutMasterIdLst>
  <p:sldIdLst>
    <p:sldId id="278" r:id="rId2"/>
    <p:sldId id="484" r:id="rId3"/>
    <p:sldId id="403" r:id="rId4"/>
    <p:sldId id="399" r:id="rId5"/>
    <p:sldId id="605" r:id="rId6"/>
    <p:sldId id="606" r:id="rId7"/>
    <p:sldId id="607" r:id="rId8"/>
    <p:sldId id="637" r:id="rId9"/>
    <p:sldId id="609" r:id="rId10"/>
    <p:sldId id="635" r:id="rId11"/>
    <p:sldId id="611" r:id="rId12"/>
    <p:sldId id="646" r:id="rId13"/>
    <p:sldId id="638" r:id="rId14"/>
    <p:sldId id="614" r:id="rId15"/>
    <p:sldId id="485" r:id="rId16"/>
    <p:sldId id="426" r:id="rId17"/>
    <p:sldId id="410" r:id="rId18"/>
    <p:sldId id="660" r:id="rId19"/>
    <p:sldId id="413" r:id="rId20"/>
  </p:sldIdLst>
  <p:sldSz cx="9144000" cy="6858000" type="screen4x3"/>
  <p:notesSz cx="6858000" cy="9144000"/>
  <p:custShowLst>
    <p:custShow name="Custom Show 1" id="0">
      <p:sldLst>
        <p:sld r:id="rId2"/>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43F54"/>
    <a:srgbClr val="939393"/>
    <a:srgbClr val="E8E9EA"/>
    <a:srgbClr val="B0C534"/>
    <a:srgbClr val="000000"/>
    <a:srgbClr val="A24130"/>
    <a:srgbClr val="CBDBE7"/>
    <a:srgbClr val="2576B7"/>
    <a:srgbClr val="365D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75551" autoAdjust="0"/>
  </p:normalViewPr>
  <p:slideViewPr>
    <p:cSldViewPr snapToGrid="0">
      <p:cViewPr varScale="1">
        <p:scale>
          <a:sx n="114" d="100"/>
          <a:sy n="114" d="100"/>
        </p:scale>
        <p:origin x="2304" y="102"/>
      </p:cViewPr>
      <p:guideLst>
        <p:guide orient="horz" pos="2160"/>
        <p:guide pos="367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a:effectLst/>
              </a:rPr>
              <a:t>Existing EA function vs. no EA function</a:t>
            </a:r>
            <a:endParaRPr lang="en-CA"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IT operating cost reduction</c:v>
                </c:pt>
                <c:pt idx="1">
                  <c:v>IT integration cost reduction</c:v>
                </c:pt>
                <c:pt idx="2">
                  <c:v>IT development cost reduction</c:v>
                </c:pt>
                <c:pt idx="3">
                  <c:v>Regulatory compliance increase</c:v>
                </c:pt>
                <c:pt idx="4">
                  <c:v>IT alignment increase</c:v>
                </c:pt>
                <c:pt idx="5">
                  <c:v>Faster time to business value</c:v>
                </c:pt>
              </c:strCache>
            </c:strRef>
          </c:cat>
          <c:val>
            <c:numRef>
              <c:f>Sheet1!$B$2:$B$7</c:f>
              <c:numCache>
                <c:formatCode>0%</c:formatCode>
                <c:ptCount val="6"/>
                <c:pt idx="0">
                  <c:v>0.15</c:v>
                </c:pt>
                <c:pt idx="1">
                  <c:v>0.2</c:v>
                </c:pt>
                <c:pt idx="2">
                  <c:v>0.15</c:v>
                </c:pt>
                <c:pt idx="3">
                  <c:v>0.18</c:v>
                </c:pt>
                <c:pt idx="4">
                  <c:v>0.23</c:v>
                </c:pt>
                <c:pt idx="5">
                  <c:v>0.17</c:v>
                </c:pt>
              </c:numCache>
            </c:numRef>
          </c:val>
          <c:extLst>
            <c:ext xmlns:c16="http://schemas.microsoft.com/office/drawing/2014/chart" uri="{C3380CC4-5D6E-409C-BE32-E72D297353CC}">
              <c16:uniqueId val="{00000000-F5BC-42EA-9F87-9DEBE5F7ACF5}"/>
            </c:ext>
          </c:extLst>
        </c:ser>
        <c:ser>
          <c:idx val="1"/>
          <c:order val="1"/>
          <c:tx>
            <c:strRef>
              <c:f>Sheet1!$C$1</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IT operating cost reduction</c:v>
                </c:pt>
                <c:pt idx="1">
                  <c:v>IT integration cost reduction</c:v>
                </c:pt>
                <c:pt idx="2">
                  <c:v>IT development cost reduction</c:v>
                </c:pt>
                <c:pt idx="3">
                  <c:v>Regulatory compliance increase</c:v>
                </c:pt>
                <c:pt idx="4">
                  <c:v>IT alignment increase</c:v>
                </c:pt>
                <c:pt idx="5">
                  <c:v>Faster time to business value</c:v>
                </c:pt>
              </c:strCache>
            </c:strRef>
          </c:cat>
          <c:val>
            <c:numRef>
              <c:f>Sheet1!$C$2:$C$7</c:f>
              <c:numCache>
                <c:formatCode>0%</c:formatCode>
                <c:ptCount val="6"/>
                <c:pt idx="0">
                  <c:v>0.19</c:v>
                </c:pt>
                <c:pt idx="1">
                  <c:v>0.22</c:v>
                </c:pt>
                <c:pt idx="2">
                  <c:v>0.19</c:v>
                </c:pt>
                <c:pt idx="3">
                  <c:v>0.23</c:v>
                </c:pt>
                <c:pt idx="4">
                  <c:v>0.27</c:v>
                </c:pt>
                <c:pt idx="5">
                  <c:v>0.19</c:v>
                </c:pt>
              </c:numCache>
            </c:numRef>
          </c:val>
          <c:extLst>
            <c:ext xmlns:c16="http://schemas.microsoft.com/office/drawing/2014/chart" uri="{C3380CC4-5D6E-409C-BE32-E72D297353CC}">
              <c16:uniqueId val="{00000001-F5BC-42EA-9F87-9DEBE5F7ACF5}"/>
            </c:ext>
          </c:extLst>
        </c:ser>
        <c:dLbls>
          <c:showLegendKey val="0"/>
          <c:showVal val="0"/>
          <c:showCatName val="0"/>
          <c:showSerName val="0"/>
          <c:showPercent val="0"/>
          <c:showBubbleSize val="0"/>
        </c:dLbls>
        <c:gapWidth val="219"/>
        <c:overlap val="-27"/>
        <c:axId val="748697808"/>
        <c:axId val="748704880"/>
      </c:barChart>
      <c:catAx>
        <c:axId val="74869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8704880"/>
        <c:crosses val="autoZero"/>
        <c:auto val="1"/>
        <c:lblAlgn val="ctr"/>
        <c:lblOffset val="100"/>
        <c:noMultiLvlLbl val="0"/>
      </c:catAx>
      <c:valAx>
        <c:axId val="7487048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a:t>Impact</a:t>
                </a:r>
                <a:r>
                  <a:rPr lang="en-CA" baseline="0" dirty="0"/>
                  <a:t> from EA  (%)</a:t>
                </a:r>
                <a:endParaRPr lang="en-CA"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8697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7/28/2020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7/28/2020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799566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CA" sz="1200" kern="1200" dirty="0">
              <a:solidFill>
                <a:schemeClr val="bg2">
                  <a:lumMod val="50000"/>
                </a:schemeClr>
              </a:solidFill>
              <a:latin typeface="+mn-lt"/>
              <a:ea typeface="+mn-ea"/>
              <a:cs typeface="+mn-cs"/>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4189971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1055296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237788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841932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00816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41539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18945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92594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906955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5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3346923594"/>
      </p:ext>
    </p:extLst>
  </p:cSld>
  <p:clrMapOvr>
    <a:masterClrMapping/>
  </p:clrMapOvr>
  <p:extLst>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496612"/>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780059"/>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3094319"/>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93249"/>
            <a:ext cx="8623607" cy="16278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41569"/>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820348"/>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80" r:id="rId19"/>
    <p:sldLayoutId id="2147483781" r:id="rId20"/>
    <p:sldLayoutId id="2147483782" r:id="rId21"/>
    <p:sldLayoutId id="2147483783" r:id="rId22"/>
    <p:sldLayoutId id="2147483784" r:id="rId23"/>
    <p:sldLayoutId id="2147483785" r:id="rId2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3.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a:t>Design an Enterprise Architecture Strategy</a:t>
            </a:r>
            <a:endParaRPr lang="en-US" dirty="0"/>
          </a:p>
        </p:txBody>
      </p:sp>
      <p:sp>
        <p:nvSpPr>
          <p:cNvPr id="2" name="TextBox 1"/>
          <p:cNvSpPr txBox="1"/>
          <p:nvPr/>
        </p:nvSpPr>
        <p:spPr>
          <a:xfrm>
            <a:off x="774700" y="3715965"/>
            <a:ext cx="5028692" cy="307777"/>
          </a:xfrm>
          <a:prstGeom prst="rect">
            <a:avLst/>
          </a:prstGeom>
        </p:spPr>
        <p:txBody>
          <a:bodyPr wrap="square" rtlCol="0">
            <a:spAutoFit/>
          </a:bodyPr>
          <a:lstStyle/>
          <a:p>
            <a:r>
              <a:rPr lang="en-US" sz="1400"/>
              <a:t>Demystify enterprise architecture value with key metrics.</a:t>
            </a:r>
            <a:endParaRPr lang="en-CA" sz="1400" b="1" i="1"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Successful EA functions distinguish themselves by gathering support at the top </a:t>
            </a:r>
          </a:p>
        </p:txBody>
      </p:sp>
      <p:sp>
        <p:nvSpPr>
          <p:cNvPr id="3" name="Text Placeholder 2"/>
          <p:cNvSpPr txBox="1">
            <a:spLocks/>
          </p:cNvSpPr>
          <p:nvPr/>
        </p:nvSpPr>
        <p:spPr>
          <a:xfrm>
            <a:off x="551781" y="5152740"/>
            <a:ext cx="8050670" cy="142373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i="1" dirty="0">
                <a:solidFill>
                  <a:schemeClr val="bg2">
                    <a:lumMod val="50000"/>
                  </a:schemeClr>
                </a:solidFill>
                <a:latin typeface="+mj-lt"/>
              </a:rPr>
              <a:t>Ultimately, the success of any EA function depends on its relevance to business decision makers, and the business value it creates — and that, in turn, depends on how helpful it is in aligning enterprise structure with overall business strategy. Thus, every EA function must be structured from the start to ensure its efforts are directed toward projects of significant business importance.  </a:t>
            </a:r>
          </a:p>
          <a:p>
            <a:pPr marL="3705225" lvl="8" indent="0" algn="r">
              <a:spcBef>
                <a:spcPts val="1200"/>
              </a:spcBef>
              <a:buNone/>
            </a:pPr>
            <a:r>
              <a:rPr lang="en-CA" sz="1400" dirty="0">
                <a:solidFill>
                  <a:schemeClr val="bg2">
                    <a:lumMod val="50000"/>
                  </a:schemeClr>
                </a:solidFill>
              </a:rPr>
              <a:t>– Peter Burns, Booz &amp; Company.</a:t>
            </a:r>
          </a:p>
          <a:p>
            <a:pPr marL="0" indent="0">
              <a:buFont typeface="Arial" pitchFamily="34" charset="0"/>
              <a:buNone/>
            </a:pPr>
            <a:endParaRPr lang="en-CA" sz="1400" dirty="0">
              <a:solidFill>
                <a:schemeClr val="bg2">
                  <a:lumMod val="50000"/>
                </a:schemeClr>
              </a:solidFill>
              <a:latin typeface="+mj-lt"/>
            </a:endParaRPr>
          </a:p>
          <a:p>
            <a:pPr marL="0" indent="0">
              <a:buFont typeface="Arial" pitchFamily="34" charset="0"/>
              <a:buNone/>
            </a:pPr>
            <a:endParaRPr lang="en-CA" sz="1400" dirty="0">
              <a:solidFill>
                <a:schemeClr val="bg2">
                  <a:lumMod val="50000"/>
                </a:schemeClr>
              </a:solidFill>
              <a:latin typeface="+mj-lt"/>
            </a:endParaRPr>
          </a:p>
          <a:p>
            <a:pPr marL="0" indent="0">
              <a:buFont typeface="Arial" pitchFamily="34" charset="0"/>
              <a:buNone/>
            </a:pPr>
            <a:endParaRPr lang="en-CA" sz="1400" dirty="0">
              <a:solidFill>
                <a:schemeClr val="bg2">
                  <a:lumMod val="50000"/>
                </a:schemeClr>
              </a:solidFill>
              <a:latin typeface="+mj-lt"/>
            </a:endParaRPr>
          </a:p>
        </p:txBody>
      </p:sp>
      <p:pic>
        <p:nvPicPr>
          <p:cNvPr id="4" name="Picture 100"/>
          <p:cNvPicPr>
            <a:picLocks noChangeAspect="1"/>
          </p:cNvPicPr>
          <p:nvPr/>
        </p:nvPicPr>
        <p:blipFill>
          <a:blip r:embed="rId3"/>
          <a:stretch>
            <a:fillRect/>
          </a:stretch>
        </p:blipFill>
        <p:spPr>
          <a:xfrm>
            <a:off x="249302" y="5153831"/>
            <a:ext cx="429968" cy="384755"/>
          </a:xfrm>
          <a:prstGeom prst="rect">
            <a:avLst/>
          </a:prstGeom>
        </p:spPr>
      </p:pic>
      <p:pic>
        <p:nvPicPr>
          <p:cNvPr id="5" name="Picture 101"/>
          <p:cNvPicPr>
            <a:picLocks noChangeAspect="1"/>
          </p:cNvPicPr>
          <p:nvPr/>
        </p:nvPicPr>
        <p:blipFill>
          <a:blip r:embed="rId4"/>
          <a:stretch>
            <a:fillRect/>
          </a:stretch>
        </p:blipFill>
        <p:spPr>
          <a:xfrm>
            <a:off x="8438378" y="5775764"/>
            <a:ext cx="407657" cy="334370"/>
          </a:xfrm>
          <a:prstGeom prst="rect">
            <a:avLst/>
          </a:prstGeom>
        </p:spPr>
      </p:pic>
      <p:sp>
        <p:nvSpPr>
          <p:cNvPr id="6" name="Text Placeholder 5"/>
          <p:cNvSpPr txBox="1">
            <a:spLocks/>
          </p:cNvSpPr>
          <p:nvPr/>
        </p:nvSpPr>
        <p:spPr>
          <a:xfrm>
            <a:off x="249302" y="1181000"/>
            <a:ext cx="8627997" cy="84870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To create a successful EA function, an organization must first seek to communicate how the EA function can add value to the top stakeholders in the organization. Doing so will create </a:t>
            </a:r>
            <a:r>
              <a:rPr lang="en-US" sz="1400" b="1" i="1" dirty="0"/>
              <a:t>strategic alignment,</a:t>
            </a:r>
            <a:r>
              <a:rPr lang="en-US" sz="1400" dirty="0"/>
              <a:t> which is cited as the biggest factor in generating value for EA .  </a:t>
            </a:r>
          </a:p>
        </p:txBody>
      </p:sp>
      <p:sp>
        <p:nvSpPr>
          <p:cNvPr id="20" name="Oval 19"/>
          <p:cNvSpPr/>
          <p:nvPr/>
        </p:nvSpPr>
        <p:spPr>
          <a:xfrm>
            <a:off x="371473" y="2294328"/>
            <a:ext cx="546680" cy="53504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extBox 20"/>
          <p:cNvSpPr txBox="1"/>
          <p:nvPr/>
        </p:nvSpPr>
        <p:spPr>
          <a:xfrm>
            <a:off x="1010012" y="2214338"/>
            <a:ext cx="3640347" cy="830997"/>
          </a:xfrm>
          <a:prstGeom prst="rect">
            <a:avLst/>
          </a:prstGeom>
        </p:spPr>
        <p:txBody>
          <a:bodyPr wrap="square" rtlCol="0">
            <a:spAutoFit/>
          </a:bodyPr>
          <a:lstStyle/>
          <a:p>
            <a:r>
              <a:rPr lang="en-CA" sz="1200" b="1" dirty="0"/>
              <a:t>Description: </a:t>
            </a:r>
            <a:r>
              <a:rPr lang="en-CA" sz="1200" dirty="0"/>
              <a:t>The extent to which the EA function is involved in both business and technology strategic planning and how well EA engages with the wider organization. </a:t>
            </a:r>
          </a:p>
        </p:txBody>
      </p:sp>
      <p:sp>
        <p:nvSpPr>
          <p:cNvPr id="22" name="Oval 21"/>
          <p:cNvSpPr/>
          <p:nvPr/>
        </p:nvSpPr>
        <p:spPr>
          <a:xfrm>
            <a:off x="382975" y="3263593"/>
            <a:ext cx="546680" cy="53504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extBox 22"/>
          <p:cNvSpPr txBox="1"/>
          <p:nvPr/>
        </p:nvSpPr>
        <p:spPr>
          <a:xfrm>
            <a:off x="1021514" y="3149777"/>
            <a:ext cx="3640347" cy="830997"/>
          </a:xfrm>
          <a:prstGeom prst="rect">
            <a:avLst/>
          </a:prstGeom>
        </p:spPr>
        <p:txBody>
          <a:bodyPr wrap="square" rtlCol="0">
            <a:spAutoFit/>
          </a:bodyPr>
          <a:lstStyle/>
          <a:p>
            <a:r>
              <a:rPr lang="en-CA" sz="1200" b="1" dirty="0"/>
              <a:t>Link to value: </a:t>
            </a:r>
            <a:r>
              <a:rPr lang="en-CA" sz="1200" dirty="0"/>
              <a:t>EA functions that reported common EA values achieved a 1.7 higher score on strategic alignment vs. EA functions that did not report value. Score is on a 5 point scale.  </a:t>
            </a:r>
          </a:p>
        </p:txBody>
      </p:sp>
      <p:sp>
        <p:nvSpPr>
          <p:cNvPr id="24" name="Oval 23"/>
          <p:cNvSpPr/>
          <p:nvPr/>
        </p:nvSpPr>
        <p:spPr>
          <a:xfrm>
            <a:off x="382975" y="4175111"/>
            <a:ext cx="546680" cy="53504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extBox 24"/>
          <p:cNvSpPr txBox="1"/>
          <p:nvPr/>
        </p:nvSpPr>
        <p:spPr>
          <a:xfrm>
            <a:off x="1010011" y="4095678"/>
            <a:ext cx="3640347" cy="646331"/>
          </a:xfrm>
          <a:prstGeom prst="rect">
            <a:avLst/>
          </a:prstGeom>
        </p:spPr>
        <p:txBody>
          <a:bodyPr wrap="square" rtlCol="0">
            <a:spAutoFit/>
          </a:bodyPr>
          <a:lstStyle/>
          <a:p>
            <a:r>
              <a:rPr lang="en-CA" sz="1200" b="1" dirty="0"/>
              <a:t>Challenges: </a:t>
            </a:r>
            <a:r>
              <a:rPr lang="en-CA" sz="1200" dirty="0"/>
              <a:t>40% of respondents view strategic alignment as the key challenge to maturing an EA function and then making it drive value. </a:t>
            </a:r>
          </a:p>
        </p:txBody>
      </p:sp>
      <p:sp>
        <p:nvSpPr>
          <p:cNvPr id="8" name="Right Brace 7"/>
          <p:cNvSpPr/>
          <p:nvPr/>
        </p:nvSpPr>
        <p:spPr>
          <a:xfrm>
            <a:off x="4742217" y="2234614"/>
            <a:ext cx="284671" cy="255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6" name="TextBox 25"/>
          <p:cNvSpPr txBox="1"/>
          <p:nvPr/>
        </p:nvSpPr>
        <p:spPr>
          <a:xfrm>
            <a:off x="5084275" y="3112804"/>
            <a:ext cx="3640347" cy="830997"/>
          </a:xfrm>
          <a:prstGeom prst="rect">
            <a:avLst/>
          </a:prstGeom>
          <a:ln>
            <a:solidFill>
              <a:schemeClr val="accent2"/>
            </a:solidFill>
          </a:ln>
        </p:spPr>
        <p:txBody>
          <a:bodyPr wrap="square" rtlCol="0">
            <a:spAutoFit/>
          </a:bodyPr>
          <a:lstStyle/>
          <a:p>
            <a:r>
              <a:rPr lang="en-CA" sz="1200" b="1" i="1" dirty="0"/>
              <a:t>The leading practices to achieve strategic alignment for mature and, in turn, successful EA functions is to focus EA on issues most relevant to the business.</a:t>
            </a:r>
            <a:endParaRPr lang="en-CA" sz="1200" dirty="0"/>
          </a:p>
        </p:txBody>
      </p:sp>
      <p:sp>
        <p:nvSpPr>
          <p:cNvPr id="27" name="TextBox 26"/>
          <p:cNvSpPr txBox="1"/>
          <p:nvPr/>
        </p:nvSpPr>
        <p:spPr>
          <a:xfrm>
            <a:off x="6615194" y="4268250"/>
            <a:ext cx="2230841" cy="261610"/>
          </a:xfrm>
          <a:prstGeom prst="rect">
            <a:avLst/>
          </a:prstGeom>
        </p:spPr>
        <p:txBody>
          <a:bodyPr wrap="square" rtlCol="0">
            <a:spAutoFit/>
          </a:bodyPr>
          <a:lstStyle/>
          <a:p>
            <a:pPr algn="r"/>
            <a:r>
              <a:rPr lang="en-CA" sz="1100" dirty="0"/>
              <a:t>Source: Burns, Booz &amp; Co. </a:t>
            </a: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181" y="4269126"/>
            <a:ext cx="300112" cy="342986"/>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8211" y="3368162"/>
            <a:ext cx="356207" cy="356207"/>
          </a:xfrm>
          <a:prstGeom prst="rect">
            <a:avLst/>
          </a:prstGeom>
        </p:spPr>
      </p:pic>
      <p:pic>
        <p:nvPicPr>
          <p:cNvPr id="19" name="Pictur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716" y="2372546"/>
            <a:ext cx="375195" cy="375195"/>
          </a:xfrm>
          <a:prstGeom prst="rect">
            <a:avLst/>
          </a:prstGeom>
        </p:spPr>
      </p:pic>
    </p:spTree>
    <p:extLst>
      <p:ext uri="{BB962C8B-B14F-4D97-AF65-F5344CB8AC3E}">
        <p14:creationId xmlns:p14="http://schemas.microsoft.com/office/powerpoint/2010/main" val="666078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Establish the foundation for EA function success with an enterprise architecture strategy</a:t>
            </a:r>
          </a:p>
        </p:txBody>
      </p:sp>
      <p:sp>
        <p:nvSpPr>
          <p:cNvPr id="3" name="Text Placeholder 5"/>
          <p:cNvSpPr txBox="1">
            <a:spLocks/>
          </p:cNvSpPr>
          <p:nvPr/>
        </p:nvSpPr>
        <p:spPr>
          <a:xfrm>
            <a:off x="249302" y="1232756"/>
            <a:ext cx="8627997" cy="84870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dirty="0"/>
              <a:t>This blueprint focuses on creating an </a:t>
            </a:r>
            <a:r>
              <a:rPr lang="en-US" sz="1400" b="1" i="1" dirty="0"/>
              <a:t>enterprise architecture strategy</a:t>
            </a:r>
            <a:r>
              <a:rPr lang="en-US" sz="1400" dirty="0"/>
              <a:t> by creating an EA value proposition, EA fundamentals, and defining EA services.</a:t>
            </a:r>
          </a:p>
        </p:txBody>
      </p:sp>
      <p:sp>
        <p:nvSpPr>
          <p:cNvPr id="4" name="TextBox 3"/>
          <p:cNvSpPr txBox="1"/>
          <p:nvPr/>
        </p:nvSpPr>
        <p:spPr>
          <a:xfrm>
            <a:off x="341375" y="2157971"/>
            <a:ext cx="4160074" cy="4018542"/>
          </a:xfrm>
          <a:prstGeom prst="rect">
            <a:avLst/>
          </a:prstGeom>
          <a:ln w="53975">
            <a:solidFill>
              <a:schemeClr val="accent2"/>
            </a:solidFill>
          </a:ln>
        </p:spPr>
        <p:txBody>
          <a:bodyPr wrap="square" rtlCol="0">
            <a:noAutofit/>
          </a:bodyPr>
          <a:lstStyle/>
          <a:p>
            <a:pPr algn="ctr"/>
            <a:r>
              <a:rPr lang="en-US" sz="1400" b="1" dirty="0"/>
              <a:t>Enterprise architecture strategy</a:t>
            </a:r>
          </a:p>
          <a:p>
            <a:pPr algn="ctr"/>
            <a:endParaRPr lang="en-US" sz="1400" b="1" dirty="0"/>
          </a:p>
          <a:p>
            <a:pPr algn="ctr"/>
            <a:endParaRPr lang="en-US" sz="1400" b="1" dirty="0"/>
          </a:p>
          <a:p>
            <a:pPr algn="ctr"/>
            <a:endParaRPr lang="en-US" sz="1400" b="1" dirty="0"/>
          </a:p>
          <a:p>
            <a:pPr algn="ctr"/>
            <a:endParaRPr lang="en-US" sz="1400" b="1" dirty="0"/>
          </a:p>
          <a:p>
            <a:pPr algn="ctr"/>
            <a:endParaRPr lang="en-US" sz="1400" b="1" dirty="0"/>
          </a:p>
          <a:p>
            <a:pPr algn="ctr"/>
            <a:endParaRPr lang="en-US" sz="1400" b="1" dirty="0"/>
          </a:p>
          <a:p>
            <a:endParaRPr lang="en-US" sz="1400" b="1" dirty="0"/>
          </a:p>
          <a:p>
            <a:pPr algn="ctr"/>
            <a:endParaRPr lang="en-US" sz="1400" b="1" dirty="0"/>
          </a:p>
          <a:p>
            <a:pPr algn="ctr"/>
            <a:endParaRPr lang="en-US" sz="1300" b="1" dirty="0"/>
          </a:p>
          <a:p>
            <a:endParaRPr lang="en-US" sz="1400" dirty="0"/>
          </a:p>
        </p:txBody>
      </p:sp>
      <p:sp>
        <p:nvSpPr>
          <p:cNvPr id="5" name="TextBox 4"/>
          <p:cNvSpPr txBox="1"/>
          <p:nvPr/>
        </p:nvSpPr>
        <p:spPr>
          <a:xfrm>
            <a:off x="4589252" y="2157970"/>
            <a:ext cx="4197051" cy="4018543"/>
          </a:xfrm>
          <a:prstGeom prst="rect">
            <a:avLst/>
          </a:prstGeom>
          <a:ln w="3175">
            <a:solidFill>
              <a:schemeClr val="accent1"/>
            </a:solidFill>
          </a:ln>
        </p:spPr>
        <p:txBody>
          <a:bodyPr wrap="square" rtlCol="0">
            <a:noAutofit/>
          </a:bodyPr>
          <a:lstStyle/>
          <a:p>
            <a:pPr algn="ctr"/>
            <a:r>
              <a:rPr lang="en-US" sz="1400" b="1" dirty="0"/>
              <a:t>Enterprise architecture operating model</a:t>
            </a:r>
          </a:p>
          <a:p>
            <a:endParaRPr lang="en-US" sz="1400" b="1" dirty="0"/>
          </a:p>
        </p:txBody>
      </p:sp>
      <p:pic>
        <p:nvPicPr>
          <p:cNvPr id="7" name="Picture 6" descr="Stock Photo: Logical Graph"/>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7000" contrast="7000"/>
                    </a14:imgEffect>
                  </a14:imgLayer>
                </a14:imgProps>
              </a:ext>
            </a:extLst>
          </a:blip>
          <a:stretch>
            <a:fillRect/>
          </a:stretch>
        </p:blipFill>
        <p:spPr bwMode="auto">
          <a:xfrm>
            <a:off x="5469649" y="2674674"/>
            <a:ext cx="2348454" cy="1515710"/>
          </a:xfrm>
          <a:prstGeom prst="rect">
            <a:avLst/>
          </a:prstGeom>
          <a:noFill/>
        </p:spPr>
      </p:pic>
      <p:sp>
        <p:nvSpPr>
          <p:cNvPr id="8" name="TextBox 7"/>
          <p:cNvSpPr txBox="1"/>
          <p:nvPr/>
        </p:nvSpPr>
        <p:spPr>
          <a:xfrm>
            <a:off x="473249" y="4475056"/>
            <a:ext cx="3804249" cy="1569660"/>
          </a:xfrm>
          <a:prstGeom prst="rect">
            <a:avLst/>
          </a:prstGeom>
        </p:spPr>
        <p:txBody>
          <a:bodyPr wrap="square" rtlCol="0">
            <a:spAutoFit/>
          </a:bodyPr>
          <a:lstStyle/>
          <a:p>
            <a:r>
              <a:rPr lang="en-CA" sz="1200" dirty="0"/>
              <a:t>This blueprint focuses on setting up an enterprise architecture function, with the goal of maximizing the likelihood of EA success. </a:t>
            </a:r>
            <a:r>
              <a:rPr lang="en-CA" sz="1200" b="1" dirty="0"/>
              <a:t>The blueprint puts into place the components that will align the EA function with the needs of the stakeholders, guide the decision making of the EA function, and define the services EA can provide to the organization. </a:t>
            </a:r>
          </a:p>
        </p:txBody>
      </p:sp>
      <p:sp>
        <p:nvSpPr>
          <p:cNvPr id="9" name="TextBox 8"/>
          <p:cNvSpPr txBox="1"/>
          <p:nvPr/>
        </p:nvSpPr>
        <p:spPr>
          <a:xfrm>
            <a:off x="4785652" y="4659721"/>
            <a:ext cx="3804249" cy="1200329"/>
          </a:xfrm>
          <a:prstGeom prst="rect">
            <a:avLst/>
          </a:prstGeom>
        </p:spPr>
        <p:txBody>
          <a:bodyPr wrap="square" rtlCol="0">
            <a:spAutoFit/>
          </a:bodyPr>
          <a:lstStyle/>
          <a:p>
            <a:r>
              <a:rPr lang="en-CA" sz="1200" dirty="0"/>
              <a:t>An EA operating model helps design and organize the EA function, ensuring adherence to architectural standards and delivery of EA services. </a:t>
            </a:r>
            <a:r>
              <a:rPr lang="en-CA" sz="1200" b="1" dirty="0"/>
              <a:t>This blueprint acts on the EA strategy by creating methods to engage, govern, and develop architecture as a part of the larger organization. </a:t>
            </a:r>
            <a:endParaRPr lang="en-CA" sz="1200" dirty="0"/>
          </a:p>
        </p:txBody>
      </p:sp>
      <p:pic>
        <p:nvPicPr>
          <p:cNvPr id="11" name="Picture 10"/>
          <p:cNvPicPr>
            <a:picLocks noChangeAspect="1"/>
          </p:cNvPicPr>
          <p:nvPr/>
        </p:nvPicPr>
        <p:blipFill>
          <a:blip r:embed="rId4"/>
          <a:stretch>
            <a:fillRect/>
          </a:stretch>
        </p:blipFill>
        <p:spPr>
          <a:xfrm>
            <a:off x="1247185" y="2674674"/>
            <a:ext cx="2348454" cy="1515710"/>
          </a:xfrm>
          <a:prstGeom prst="rect">
            <a:avLst/>
          </a:prstGeom>
        </p:spPr>
      </p:pic>
    </p:spTree>
    <p:extLst>
      <p:ext uri="{BB962C8B-B14F-4D97-AF65-F5344CB8AC3E}">
        <p14:creationId xmlns:p14="http://schemas.microsoft.com/office/powerpoint/2010/main" val="2315897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Construct the EA strategy by creating a value proposition, a set of EA fundamentals, and defining EA services</a:t>
            </a:r>
          </a:p>
        </p:txBody>
      </p:sp>
      <p:sp>
        <p:nvSpPr>
          <p:cNvPr id="3" name="Text Placeholder 2"/>
          <p:cNvSpPr txBox="1">
            <a:spLocks/>
          </p:cNvSpPr>
          <p:nvPr/>
        </p:nvSpPr>
        <p:spPr bwMode="auto">
          <a:xfrm>
            <a:off x="314808" y="1189750"/>
            <a:ext cx="8549097" cy="5352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a:t>Establish an optimal EA strategy through the following steps. Use Info-Tech’s deliverables to help produce the outputs in each step. </a:t>
            </a:r>
          </a:p>
        </p:txBody>
      </p:sp>
      <p:sp>
        <p:nvSpPr>
          <p:cNvPr id="8" name="Rectangle 7"/>
          <p:cNvSpPr/>
          <p:nvPr/>
        </p:nvSpPr>
        <p:spPr>
          <a:xfrm>
            <a:off x="997302" y="2857359"/>
            <a:ext cx="1331835" cy="74187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Value Proposition</a:t>
            </a:r>
          </a:p>
        </p:txBody>
      </p:sp>
      <p:sp>
        <p:nvSpPr>
          <p:cNvPr id="9" name="Left Brace 8"/>
          <p:cNvSpPr/>
          <p:nvPr/>
        </p:nvSpPr>
        <p:spPr>
          <a:xfrm>
            <a:off x="2459164" y="2795596"/>
            <a:ext cx="318165" cy="9342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0" name="TextBox 9"/>
          <p:cNvSpPr txBox="1"/>
          <p:nvPr/>
        </p:nvSpPr>
        <p:spPr>
          <a:xfrm>
            <a:off x="2825279" y="2838586"/>
            <a:ext cx="2695628" cy="830997"/>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accent1"/>
                </a:solidFill>
              </a:rPr>
              <a:t>Identified and prioritized EA stakeholders</a:t>
            </a:r>
          </a:p>
          <a:p>
            <a:pPr marL="171450" indent="-171450">
              <a:buFont typeface="Arial" panose="020B0604020202020204" pitchFamily="34" charset="0"/>
              <a:buChar char="•"/>
            </a:pPr>
            <a:r>
              <a:rPr lang="en-CA" sz="1200" dirty="0">
                <a:solidFill>
                  <a:schemeClr val="accent1"/>
                </a:solidFill>
              </a:rPr>
              <a:t>Business and technology drivers</a:t>
            </a:r>
          </a:p>
          <a:p>
            <a:pPr marL="171450" indent="-171450">
              <a:buFont typeface="Arial" panose="020B0604020202020204" pitchFamily="34" charset="0"/>
              <a:buChar char="•"/>
            </a:pPr>
            <a:r>
              <a:rPr lang="en-CA" sz="1200" dirty="0">
                <a:solidFill>
                  <a:schemeClr val="accent1"/>
                </a:solidFill>
              </a:rPr>
              <a:t>EA function value proposition</a:t>
            </a:r>
          </a:p>
        </p:txBody>
      </p:sp>
      <p:sp>
        <p:nvSpPr>
          <p:cNvPr id="11" name="Oval 145407"/>
          <p:cNvSpPr/>
          <p:nvPr/>
        </p:nvSpPr>
        <p:spPr>
          <a:xfrm>
            <a:off x="444860" y="3023682"/>
            <a:ext cx="400594" cy="400594"/>
          </a:xfrm>
          <a:prstGeom prst="ellipse">
            <a:avLst/>
          </a:prstGeom>
          <a:solidFill>
            <a:schemeClr val="accent2"/>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13" name="Rectangle 12"/>
          <p:cNvSpPr/>
          <p:nvPr/>
        </p:nvSpPr>
        <p:spPr>
          <a:xfrm>
            <a:off x="997301" y="4047115"/>
            <a:ext cx="1331835" cy="74187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EA Fundamentals</a:t>
            </a:r>
          </a:p>
        </p:txBody>
      </p:sp>
      <p:sp>
        <p:nvSpPr>
          <p:cNvPr id="14" name="Left Brace 13"/>
          <p:cNvSpPr/>
          <p:nvPr/>
        </p:nvSpPr>
        <p:spPr>
          <a:xfrm>
            <a:off x="2471984" y="3948274"/>
            <a:ext cx="307759" cy="9342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5" name="TextBox 14"/>
          <p:cNvSpPr txBox="1"/>
          <p:nvPr/>
        </p:nvSpPr>
        <p:spPr>
          <a:xfrm>
            <a:off x="2858712" y="3895320"/>
            <a:ext cx="2091131" cy="1015663"/>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accent1"/>
                </a:solidFill>
              </a:rPr>
              <a:t>EA vision statement</a:t>
            </a:r>
          </a:p>
          <a:p>
            <a:pPr marL="171450" indent="-171450">
              <a:buFont typeface="Arial" panose="020B0604020202020204" pitchFamily="34" charset="0"/>
              <a:buChar char="•"/>
            </a:pPr>
            <a:r>
              <a:rPr lang="en-CA" sz="1200" dirty="0">
                <a:solidFill>
                  <a:schemeClr val="accent1"/>
                </a:solidFill>
              </a:rPr>
              <a:t>EA mission statement</a:t>
            </a:r>
          </a:p>
          <a:p>
            <a:pPr marL="171450" indent="-171450">
              <a:buFont typeface="Arial" panose="020B0604020202020204" pitchFamily="34" charset="0"/>
              <a:buChar char="•"/>
            </a:pPr>
            <a:r>
              <a:rPr lang="en-CA" sz="1200" dirty="0">
                <a:solidFill>
                  <a:schemeClr val="accent1"/>
                </a:solidFill>
              </a:rPr>
              <a:t>EA goals and objectives</a:t>
            </a:r>
          </a:p>
          <a:p>
            <a:pPr marL="171450" indent="-171450">
              <a:buFont typeface="Arial" panose="020B0604020202020204" pitchFamily="34" charset="0"/>
              <a:buChar char="•"/>
            </a:pPr>
            <a:r>
              <a:rPr lang="en-CA" sz="1200" dirty="0">
                <a:solidFill>
                  <a:schemeClr val="accent1"/>
                </a:solidFill>
              </a:rPr>
              <a:t>EA scope</a:t>
            </a:r>
          </a:p>
          <a:p>
            <a:pPr marL="171450" indent="-171450">
              <a:buFont typeface="Arial" panose="020B0604020202020204" pitchFamily="34" charset="0"/>
              <a:buChar char="•"/>
            </a:pPr>
            <a:r>
              <a:rPr lang="en-CA" sz="1200" dirty="0">
                <a:solidFill>
                  <a:schemeClr val="accent1"/>
                </a:solidFill>
              </a:rPr>
              <a:t>EA principles</a:t>
            </a:r>
          </a:p>
        </p:txBody>
      </p:sp>
      <p:sp>
        <p:nvSpPr>
          <p:cNvPr id="16" name="Oval 145408"/>
          <p:cNvSpPr/>
          <p:nvPr/>
        </p:nvSpPr>
        <p:spPr>
          <a:xfrm>
            <a:off x="444402" y="4245850"/>
            <a:ext cx="400594" cy="400594"/>
          </a:xfrm>
          <a:prstGeom prst="ellipse">
            <a:avLst/>
          </a:prstGeom>
          <a:solidFill>
            <a:schemeClr val="accent2"/>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18" name="Rectangle 17"/>
          <p:cNvSpPr/>
          <p:nvPr/>
        </p:nvSpPr>
        <p:spPr>
          <a:xfrm>
            <a:off x="997302" y="5169120"/>
            <a:ext cx="1331834" cy="74187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EA Service Design</a:t>
            </a:r>
          </a:p>
        </p:txBody>
      </p:sp>
      <p:sp>
        <p:nvSpPr>
          <p:cNvPr id="19" name="Left Brace 18"/>
          <p:cNvSpPr/>
          <p:nvPr/>
        </p:nvSpPr>
        <p:spPr>
          <a:xfrm>
            <a:off x="2474305" y="5055055"/>
            <a:ext cx="307759" cy="9342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0" name="TextBox 19"/>
          <p:cNvSpPr txBox="1"/>
          <p:nvPr/>
        </p:nvSpPr>
        <p:spPr>
          <a:xfrm>
            <a:off x="2858712" y="5327312"/>
            <a:ext cx="1948429" cy="461665"/>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accent1"/>
                </a:solidFill>
              </a:rPr>
              <a:t>EA function services</a:t>
            </a:r>
          </a:p>
          <a:p>
            <a:endParaRPr lang="en-CA" sz="1200" b="1" i="1" dirty="0">
              <a:solidFill>
                <a:schemeClr val="accent1"/>
              </a:solidFill>
            </a:endParaRPr>
          </a:p>
        </p:txBody>
      </p:sp>
      <p:sp>
        <p:nvSpPr>
          <p:cNvPr id="21" name="Oval 145410"/>
          <p:cNvSpPr/>
          <p:nvPr/>
        </p:nvSpPr>
        <p:spPr>
          <a:xfrm>
            <a:off x="444860" y="5388383"/>
            <a:ext cx="400594" cy="400594"/>
          </a:xfrm>
          <a:prstGeom prst="ellipse">
            <a:avLst/>
          </a:prstGeom>
          <a:solidFill>
            <a:schemeClr val="accent2"/>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grpSp>
        <p:nvGrpSpPr>
          <p:cNvPr id="49" name="Group 48"/>
          <p:cNvGrpSpPr/>
          <p:nvPr/>
        </p:nvGrpSpPr>
        <p:grpSpPr>
          <a:xfrm>
            <a:off x="5382109" y="3114125"/>
            <a:ext cx="639128" cy="2471861"/>
            <a:chOff x="5382109" y="3070995"/>
            <a:chExt cx="639128" cy="2471861"/>
          </a:xfrm>
        </p:grpSpPr>
        <p:cxnSp>
          <p:nvCxnSpPr>
            <p:cNvPr id="26" name="Elbow Connector 25"/>
            <p:cNvCxnSpPr/>
            <p:nvPr/>
          </p:nvCxnSpPr>
          <p:spPr>
            <a:xfrm flipV="1">
              <a:off x="5402065" y="3070995"/>
              <a:ext cx="608631" cy="13370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5382109" y="4411994"/>
              <a:ext cx="639128" cy="1130862"/>
            </a:xfrm>
            <a:prstGeom prst="bentConnector3">
              <a:avLst>
                <a:gd name="adj1" fmla="val 5183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702060" y="4408089"/>
              <a:ext cx="3086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6245526" y="2841605"/>
            <a:ext cx="2389516" cy="6654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i="1" dirty="0">
                <a:solidFill>
                  <a:schemeClr val="accent1"/>
                </a:solidFill>
              </a:rPr>
              <a:t>Stakeholder Power Map </a:t>
            </a:r>
          </a:p>
          <a:p>
            <a:pPr marL="171450" indent="-171450">
              <a:buFont typeface="Arial" panose="020B0604020202020204" pitchFamily="34" charset="0"/>
              <a:buChar char="•"/>
            </a:pPr>
            <a:r>
              <a:rPr lang="en-CA" sz="1200" i="1" dirty="0">
                <a:solidFill>
                  <a:schemeClr val="accent1"/>
                </a:solidFill>
              </a:rPr>
              <a:t>EA Value Proposition Template</a:t>
            </a:r>
          </a:p>
        </p:txBody>
      </p:sp>
      <p:sp>
        <p:nvSpPr>
          <p:cNvPr id="38" name="Rectangle 37"/>
          <p:cNvSpPr/>
          <p:nvPr/>
        </p:nvSpPr>
        <p:spPr>
          <a:xfrm>
            <a:off x="6245526" y="3944622"/>
            <a:ext cx="2389516" cy="8856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i="1" dirty="0">
                <a:solidFill>
                  <a:schemeClr val="accent1"/>
                </a:solidFill>
              </a:rPr>
              <a:t>EA Goals and Objectives Template</a:t>
            </a:r>
          </a:p>
          <a:p>
            <a:pPr marL="171450" indent="-171450">
              <a:buFont typeface="Arial" panose="020B0604020202020204" pitchFamily="34" charset="0"/>
              <a:buChar char="•"/>
            </a:pPr>
            <a:r>
              <a:rPr lang="en-CA" sz="1200" i="1" dirty="0">
                <a:solidFill>
                  <a:schemeClr val="accent1"/>
                </a:solidFill>
              </a:rPr>
              <a:t>EA Principles Template – </a:t>
            </a:r>
            <a:br>
              <a:rPr lang="en-CA" sz="1200" i="1" dirty="0">
                <a:solidFill>
                  <a:schemeClr val="accent1"/>
                </a:solidFill>
              </a:rPr>
            </a:br>
            <a:r>
              <a:rPr lang="en-CA" sz="1200" i="1" dirty="0">
                <a:solidFill>
                  <a:schemeClr val="accent1"/>
                </a:solidFill>
              </a:rPr>
              <a:t>EA Strategy</a:t>
            </a:r>
          </a:p>
        </p:txBody>
      </p:sp>
      <p:sp>
        <p:nvSpPr>
          <p:cNvPr id="39" name="Rectangle 38"/>
          <p:cNvSpPr/>
          <p:nvPr/>
        </p:nvSpPr>
        <p:spPr>
          <a:xfrm>
            <a:off x="6245526" y="5255685"/>
            <a:ext cx="2389516" cy="6049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i="1" dirty="0">
                <a:solidFill>
                  <a:schemeClr val="accent1"/>
                </a:solidFill>
              </a:rPr>
              <a:t>EA Service Planning Tool</a:t>
            </a:r>
          </a:p>
        </p:txBody>
      </p:sp>
      <p:grpSp>
        <p:nvGrpSpPr>
          <p:cNvPr id="40" name="Group 39"/>
          <p:cNvGrpSpPr/>
          <p:nvPr/>
        </p:nvGrpSpPr>
        <p:grpSpPr>
          <a:xfrm>
            <a:off x="444402" y="1827455"/>
            <a:ext cx="2003737" cy="837769"/>
            <a:chOff x="2617261" y="4954293"/>
            <a:chExt cx="1502371" cy="837769"/>
          </a:xfrm>
        </p:grpSpPr>
        <p:sp>
          <p:nvSpPr>
            <p:cNvPr id="41" name="Left Brace 40"/>
            <p:cNvSpPr/>
            <p:nvPr/>
          </p:nvSpPr>
          <p:spPr>
            <a:xfrm rot="5400000">
              <a:off x="3226083" y="4898513"/>
              <a:ext cx="284727" cy="1502371"/>
            </a:xfrm>
            <a:prstGeom prst="leftBrace">
              <a:avLst>
                <a:gd name="adj1" fmla="val 0"/>
                <a:gd name="adj2" fmla="val 48821"/>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CA" dirty="0"/>
            </a:p>
          </p:txBody>
        </p:sp>
        <p:sp>
          <p:nvSpPr>
            <p:cNvPr id="42" name="TextBox 41"/>
            <p:cNvSpPr txBox="1"/>
            <p:nvPr/>
          </p:nvSpPr>
          <p:spPr>
            <a:xfrm>
              <a:off x="2666849" y="4954293"/>
              <a:ext cx="1403195" cy="307777"/>
            </a:xfrm>
            <a:prstGeom prst="rect">
              <a:avLst/>
            </a:prstGeom>
          </p:spPr>
          <p:txBody>
            <a:bodyPr wrap="square" rtlCol="0">
              <a:spAutoFit/>
            </a:bodyPr>
            <a:lstStyle/>
            <a:p>
              <a:pPr algn="ctr"/>
              <a:r>
                <a:rPr lang="en-CA" sz="1400" b="1" i="1" dirty="0"/>
                <a:t>Phases</a:t>
              </a:r>
            </a:p>
          </p:txBody>
        </p:sp>
      </p:grpSp>
      <p:grpSp>
        <p:nvGrpSpPr>
          <p:cNvPr id="43" name="Group 42"/>
          <p:cNvGrpSpPr/>
          <p:nvPr/>
        </p:nvGrpSpPr>
        <p:grpSpPr>
          <a:xfrm>
            <a:off x="2885663" y="1827456"/>
            <a:ext cx="2635243" cy="837768"/>
            <a:chOff x="4912288" y="4860807"/>
            <a:chExt cx="1403195" cy="837768"/>
          </a:xfrm>
        </p:grpSpPr>
        <p:sp>
          <p:nvSpPr>
            <p:cNvPr id="44" name="Left Brace 43"/>
            <p:cNvSpPr/>
            <p:nvPr/>
          </p:nvSpPr>
          <p:spPr>
            <a:xfrm rot="5400000">
              <a:off x="5456460" y="4841203"/>
              <a:ext cx="313200" cy="1401544"/>
            </a:xfrm>
            <a:prstGeom prst="leftBrace">
              <a:avLst>
                <a:gd name="adj1" fmla="val 0"/>
                <a:gd name="adj2" fmla="val 48821"/>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CA" dirty="0"/>
            </a:p>
          </p:txBody>
        </p:sp>
        <p:sp>
          <p:nvSpPr>
            <p:cNvPr id="45" name="TextBox 44"/>
            <p:cNvSpPr txBox="1"/>
            <p:nvPr/>
          </p:nvSpPr>
          <p:spPr>
            <a:xfrm>
              <a:off x="4912288" y="4860807"/>
              <a:ext cx="1403195" cy="307777"/>
            </a:xfrm>
            <a:prstGeom prst="rect">
              <a:avLst/>
            </a:prstGeom>
          </p:spPr>
          <p:txBody>
            <a:bodyPr wrap="square" rtlCol="0">
              <a:spAutoFit/>
            </a:bodyPr>
            <a:lstStyle/>
            <a:p>
              <a:pPr algn="ctr"/>
              <a:r>
                <a:rPr lang="en-CA" sz="1400" b="1" i="1" dirty="0"/>
                <a:t>Outputs</a:t>
              </a:r>
            </a:p>
          </p:txBody>
        </p:sp>
      </p:grpSp>
      <p:grpSp>
        <p:nvGrpSpPr>
          <p:cNvPr id="46" name="Group 45"/>
          <p:cNvGrpSpPr/>
          <p:nvPr/>
        </p:nvGrpSpPr>
        <p:grpSpPr>
          <a:xfrm>
            <a:off x="6245526" y="1827456"/>
            <a:ext cx="2389516" cy="837768"/>
            <a:chOff x="4912288" y="4860807"/>
            <a:chExt cx="1403195" cy="837768"/>
          </a:xfrm>
        </p:grpSpPr>
        <p:sp>
          <p:nvSpPr>
            <p:cNvPr id="47" name="Left Brace 46"/>
            <p:cNvSpPr/>
            <p:nvPr/>
          </p:nvSpPr>
          <p:spPr>
            <a:xfrm rot="5400000">
              <a:off x="5456460" y="4841203"/>
              <a:ext cx="313200" cy="1401544"/>
            </a:xfrm>
            <a:prstGeom prst="leftBrace">
              <a:avLst>
                <a:gd name="adj1" fmla="val 0"/>
                <a:gd name="adj2" fmla="val 48821"/>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CA" dirty="0"/>
            </a:p>
          </p:txBody>
        </p:sp>
        <p:sp>
          <p:nvSpPr>
            <p:cNvPr id="48" name="TextBox 47"/>
            <p:cNvSpPr txBox="1"/>
            <p:nvPr/>
          </p:nvSpPr>
          <p:spPr>
            <a:xfrm>
              <a:off x="4912288" y="4860807"/>
              <a:ext cx="1403195" cy="307777"/>
            </a:xfrm>
            <a:prstGeom prst="rect">
              <a:avLst/>
            </a:prstGeom>
          </p:spPr>
          <p:txBody>
            <a:bodyPr wrap="square" rtlCol="0">
              <a:spAutoFit/>
            </a:bodyPr>
            <a:lstStyle/>
            <a:p>
              <a:pPr algn="ctr"/>
              <a:r>
                <a:rPr lang="en-CA" sz="1400" b="1" i="1" dirty="0"/>
                <a:t>Deliverables</a:t>
              </a:r>
            </a:p>
          </p:txBody>
        </p:sp>
      </p:grpSp>
    </p:spTree>
    <p:extLst>
      <p:ext uri="{BB962C8B-B14F-4D97-AF65-F5344CB8AC3E}">
        <p14:creationId xmlns:p14="http://schemas.microsoft.com/office/powerpoint/2010/main" val="313049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 the EA strategy effectiveness by tracking the benefits it provides </a:t>
            </a:r>
          </a:p>
        </p:txBody>
      </p:sp>
      <p:sp>
        <p:nvSpPr>
          <p:cNvPr id="5" name="Rectangle 4"/>
          <p:cNvSpPr/>
          <p:nvPr/>
        </p:nvSpPr>
        <p:spPr>
          <a:xfrm>
            <a:off x="376304" y="2937466"/>
            <a:ext cx="2691750" cy="2268000"/>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171450" lvl="2" indent="-171450">
              <a:buFont typeface="Arial" panose="020B0604020202020204" pitchFamily="34" charset="0"/>
              <a:buChar char="•"/>
            </a:pPr>
            <a:r>
              <a:rPr lang="en-CA" sz="1200" dirty="0">
                <a:solidFill>
                  <a:schemeClr val="tx1"/>
                </a:solidFill>
              </a:rPr>
              <a:t>Reduction in operating costs</a:t>
            </a:r>
          </a:p>
          <a:p>
            <a:pPr marL="171450" lvl="2" indent="-171450">
              <a:buFont typeface="Arial" panose="020B0604020202020204" pitchFamily="34" charset="0"/>
              <a:buChar char="•"/>
            </a:pPr>
            <a:r>
              <a:rPr lang="en-CA" sz="1200" dirty="0">
                <a:solidFill>
                  <a:schemeClr val="tx1"/>
                </a:solidFill>
              </a:rPr>
              <a:t>Decrease in regulatory compliance infractions</a:t>
            </a:r>
          </a:p>
          <a:p>
            <a:pPr marL="171450" lvl="2" indent="-171450">
              <a:buFont typeface="Arial" panose="020B0604020202020204" pitchFamily="34" charset="0"/>
              <a:buChar char="•"/>
            </a:pPr>
            <a:r>
              <a:rPr lang="en-GB" sz="1200" dirty="0">
                <a:solidFill>
                  <a:schemeClr val="tx1"/>
                </a:solidFill>
              </a:rPr>
              <a:t>Increased revenue from existing channels</a:t>
            </a:r>
          </a:p>
          <a:p>
            <a:pPr marL="171450" lvl="2" indent="-171450">
              <a:buFont typeface="Arial" panose="020B0604020202020204" pitchFamily="34" charset="0"/>
              <a:buChar char="•"/>
            </a:pPr>
            <a:r>
              <a:rPr lang="en-GB" sz="1200" dirty="0">
                <a:solidFill>
                  <a:schemeClr val="tx1"/>
                </a:solidFill>
              </a:rPr>
              <a:t>Increased revenue from new channels</a:t>
            </a:r>
            <a:endParaRPr lang="en-CA" sz="1200" dirty="0">
              <a:solidFill>
                <a:schemeClr val="tx1"/>
              </a:solidFill>
            </a:endParaRPr>
          </a:p>
          <a:p>
            <a:pPr marL="171450" lvl="2" indent="-171450">
              <a:buFont typeface="Arial" panose="020B0604020202020204" pitchFamily="34" charset="0"/>
              <a:buChar char="•"/>
            </a:pPr>
            <a:r>
              <a:rPr lang="en-CA" sz="1200" dirty="0">
                <a:solidFill>
                  <a:schemeClr val="tx1"/>
                </a:solidFill>
              </a:rPr>
              <a:t>Faster time to business value</a:t>
            </a:r>
          </a:p>
          <a:p>
            <a:pPr marL="171450" lvl="2" indent="-171450">
              <a:buFont typeface="Arial" panose="020B0604020202020204" pitchFamily="34" charset="0"/>
              <a:buChar char="•"/>
            </a:pPr>
            <a:r>
              <a:rPr lang="en-CA" sz="1200" dirty="0">
                <a:solidFill>
                  <a:schemeClr val="tx1"/>
                </a:solidFill>
              </a:rPr>
              <a:t>Improved business agility</a:t>
            </a:r>
          </a:p>
          <a:p>
            <a:pPr marL="171450" lvl="2" indent="-171450">
              <a:buFont typeface="Arial" panose="020B0604020202020204" pitchFamily="34" charset="0"/>
              <a:buChar char="•"/>
            </a:pPr>
            <a:r>
              <a:rPr lang="en-GB" sz="1200" dirty="0">
                <a:solidFill>
                  <a:schemeClr val="tx1"/>
                </a:solidFill>
              </a:rPr>
              <a:t>Reduction in enterprise risk exposure</a:t>
            </a:r>
            <a:endParaRPr lang="en-CA" sz="1200" dirty="0">
              <a:solidFill>
                <a:schemeClr val="tx1"/>
              </a:solidFill>
            </a:endParaRPr>
          </a:p>
        </p:txBody>
      </p:sp>
      <p:sp>
        <p:nvSpPr>
          <p:cNvPr id="6" name="Rectangle 5"/>
          <p:cNvSpPr/>
          <p:nvPr/>
        </p:nvSpPr>
        <p:spPr>
          <a:xfrm>
            <a:off x="376303" y="2608603"/>
            <a:ext cx="2691750" cy="32886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200" b="1" dirty="0">
                <a:solidFill>
                  <a:schemeClr val="bg1"/>
                </a:solidFill>
              </a:rPr>
              <a:t>EA-enabled business outcomes</a:t>
            </a:r>
          </a:p>
        </p:txBody>
      </p:sp>
      <p:sp>
        <p:nvSpPr>
          <p:cNvPr id="7" name="Rectangle 4"/>
          <p:cNvSpPr/>
          <p:nvPr/>
        </p:nvSpPr>
        <p:spPr>
          <a:xfrm>
            <a:off x="3227788" y="2937466"/>
            <a:ext cx="2691750" cy="22680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171450" lvl="2" indent="-171450">
              <a:buFont typeface="Arial" panose="020B0604020202020204" pitchFamily="34" charset="0"/>
              <a:buChar char="•"/>
            </a:pPr>
            <a:r>
              <a:rPr lang="en-CA" sz="1200" dirty="0">
                <a:solidFill>
                  <a:schemeClr val="tx1"/>
                </a:solidFill>
              </a:rPr>
              <a:t>Alignment of IT investments to business strategy </a:t>
            </a:r>
          </a:p>
          <a:p>
            <a:pPr marL="171450" lvl="2" indent="-171450">
              <a:buFont typeface="Arial" panose="020B0604020202020204" pitchFamily="34" charset="0"/>
              <a:buChar char="•"/>
            </a:pPr>
            <a:r>
              <a:rPr lang="en-CA" sz="1200" dirty="0">
                <a:solidFill>
                  <a:schemeClr val="tx1"/>
                </a:solidFill>
              </a:rPr>
              <a:t>Achievement of business results directly linked to IT involvement</a:t>
            </a:r>
          </a:p>
          <a:p>
            <a:pPr marL="171450" lvl="2" indent="-171450">
              <a:buFont typeface="Arial" panose="020B0604020202020204" pitchFamily="34" charset="0"/>
              <a:buChar char="•"/>
            </a:pPr>
            <a:r>
              <a:rPr lang="en-CA" sz="1200" dirty="0">
                <a:solidFill>
                  <a:schemeClr val="tx1"/>
                </a:solidFill>
              </a:rPr>
              <a:t>Reduction in IT integration cost</a:t>
            </a:r>
          </a:p>
          <a:p>
            <a:pPr marL="171450" lvl="2" indent="-171450">
              <a:buFont typeface="Arial" panose="020B0604020202020204" pitchFamily="34" charset="0"/>
              <a:buChar char="•"/>
            </a:pPr>
            <a:r>
              <a:rPr lang="en-CA" sz="1200" dirty="0">
                <a:solidFill>
                  <a:schemeClr val="tx1"/>
                </a:solidFill>
              </a:rPr>
              <a:t>Higher organizational satisfaction with technology-enabled services and solutions</a:t>
            </a:r>
          </a:p>
          <a:p>
            <a:pPr marL="171450" lvl="2" indent="-171450">
              <a:buFont typeface="Arial" panose="020B0604020202020204" pitchFamily="34" charset="0"/>
              <a:buChar char="•"/>
            </a:pPr>
            <a:endParaRPr lang="en-CA" sz="1200" dirty="0">
              <a:solidFill>
                <a:schemeClr val="tx1"/>
              </a:solidFill>
            </a:endParaRPr>
          </a:p>
          <a:p>
            <a:pPr marL="171450" lvl="2" indent="-171450">
              <a:buFont typeface="Arial" panose="020B0604020202020204" pitchFamily="34" charset="0"/>
              <a:buChar char="•"/>
            </a:pPr>
            <a:endParaRPr lang="en-US" sz="1200" dirty="0">
              <a:solidFill>
                <a:schemeClr val="tx1"/>
              </a:solidFill>
            </a:endParaRPr>
          </a:p>
          <a:p>
            <a:pPr marL="171450" lvl="2" indent="-171450">
              <a:buFont typeface="Arial" panose="020B0604020202020204" pitchFamily="34" charset="0"/>
              <a:buChar char="•"/>
            </a:pPr>
            <a:endParaRPr lang="en-US" sz="1200" dirty="0">
              <a:solidFill>
                <a:schemeClr val="tx1"/>
              </a:solidFill>
            </a:endParaRPr>
          </a:p>
        </p:txBody>
      </p:sp>
      <p:sp>
        <p:nvSpPr>
          <p:cNvPr id="8" name="Rectangle 5"/>
          <p:cNvSpPr/>
          <p:nvPr/>
        </p:nvSpPr>
        <p:spPr>
          <a:xfrm>
            <a:off x="3227787" y="2608603"/>
            <a:ext cx="2691750" cy="328863"/>
          </a:xfrm>
          <a:prstGeom prst="rect">
            <a:avLst/>
          </a:prstGeom>
          <a:solidFill>
            <a:schemeClr val="accent3">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200" b="1" dirty="0">
                <a:solidFill>
                  <a:schemeClr val="bg1"/>
                </a:solidFill>
              </a:rPr>
              <a:t>Business-IT strategic planning</a:t>
            </a:r>
          </a:p>
        </p:txBody>
      </p:sp>
      <p:sp>
        <p:nvSpPr>
          <p:cNvPr id="9" name="Rectangle 4"/>
          <p:cNvSpPr/>
          <p:nvPr/>
        </p:nvSpPr>
        <p:spPr>
          <a:xfrm>
            <a:off x="6079271" y="2937466"/>
            <a:ext cx="2691750" cy="226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171450" lvl="2" indent="-171450">
              <a:buFont typeface="Arial" panose="020B0604020202020204" pitchFamily="34" charset="0"/>
              <a:buChar char="•"/>
            </a:pPr>
            <a:r>
              <a:rPr lang="en-US" sz="1200" dirty="0">
                <a:solidFill>
                  <a:schemeClr val="tx1"/>
                </a:solidFill>
              </a:rPr>
              <a:t>Approved staff increase</a:t>
            </a:r>
          </a:p>
          <a:p>
            <a:pPr marL="171450" lvl="2" indent="-171450">
              <a:buFont typeface="Arial" panose="020B0604020202020204" pitchFamily="34" charset="0"/>
              <a:buChar char="•"/>
            </a:pPr>
            <a:r>
              <a:rPr lang="en-US" sz="1200" dirty="0">
                <a:solidFill>
                  <a:schemeClr val="tx1"/>
                </a:solidFill>
              </a:rPr>
              <a:t>Percentage of IT projects involving EA contribution</a:t>
            </a:r>
          </a:p>
          <a:p>
            <a:pPr marL="171450" lvl="2" indent="-171450">
              <a:buFont typeface="Arial" panose="020B0604020202020204" pitchFamily="34" charset="0"/>
              <a:buChar char="•"/>
            </a:pPr>
            <a:r>
              <a:rPr lang="en-US" sz="1200" dirty="0">
                <a:solidFill>
                  <a:schemeClr val="tx1"/>
                </a:solidFill>
              </a:rPr>
              <a:t>Percentage of business projects with EA involvement</a:t>
            </a:r>
          </a:p>
          <a:p>
            <a:pPr marL="171450" lvl="2" indent="-171450">
              <a:buFont typeface="Arial" panose="020B0604020202020204" pitchFamily="34" charset="0"/>
              <a:buChar char="•"/>
            </a:pPr>
            <a:r>
              <a:rPr lang="en-US" sz="1200" dirty="0">
                <a:solidFill>
                  <a:schemeClr val="tx1"/>
                </a:solidFill>
              </a:rPr>
              <a:t>Frequency of EA service usage</a:t>
            </a:r>
          </a:p>
          <a:p>
            <a:pPr marL="171450" lvl="2" indent="-171450">
              <a:buFont typeface="Arial" panose="020B0604020202020204" pitchFamily="34" charset="0"/>
              <a:buChar char="•"/>
            </a:pPr>
            <a:r>
              <a:rPr lang="en-US" sz="1200" dirty="0">
                <a:solidFill>
                  <a:schemeClr val="tx1"/>
                </a:solidFill>
              </a:rPr>
              <a:t>Stakeholder satisfaction with EA services</a:t>
            </a:r>
          </a:p>
          <a:p>
            <a:pPr marL="171450" lvl="2" indent="-171450">
              <a:buFont typeface="Arial" panose="020B0604020202020204" pitchFamily="34" charset="0"/>
              <a:buChar char="•"/>
            </a:pPr>
            <a:endParaRPr lang="en-US" sz="1200" dirty="0">
              <a:solidFill>
                <a:schemeClr val="tx1"/>
              </a:solidFill>
            </a:endParaRPr>
          </a:p>
        </p:txBody>
      </p:sp>
      <p:sp>
        <p:nvSpPr>
          <p:cNvPr id="10" name="Rectangle 5"/>
          <p:cNvSpPr/>
          <p:nvPr/>
        </p:nvSpPr>
        <p:spPr>
          <a:xfrm>
            <a:off x="6079270" y="2608603"/>
            <a:ext cx="2691750" cy="328863"/>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200" b="1" dirty="0">
                <a:solidFill>
                  <a:schemeClr val="bg1"/>
                </a:solidFill>
              </a:rPr>
              <a:t>EA capability</a:t>
            </a:r>
          </a:p>
        </p:txBody>
      </p:sp>
      <p:cxnSp>
        <p:nvCxnSpPr>
          <p:cNvPr id="11" name="Straight Arrow Connector 15"/>
          <p:cNvCxnSpPr/>
          <p:nvPr/>
        </p:nvCxnSpPr>
        <p:spPr>
          <a:xfrm>
            <a:off x="352680" y="5665328"/>
            <a:ext cx="8424000" cy="0"/>
          </a:xfrm>
          <a:prstGeom prst="straightConnector1">
            <a:avLst/>
          </a:prstGeom>
          <a:ln w="381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3"/>
          <p:cNvSpPr txBox="1"/>
          <p:nvPr/>
        </p:nvSpPr>
        <p:spPr>
          <a:xfrm>
            <a:off x="2698344" y="5673306"/>
            <a:ext cx="3635614" cy="307777"/>
          </a:xfrm>
          <a:prstGeom prst="rect">
            <a:avLst/>
          </a:prstGeom>
          <a:noFill/>
        </p:spPr>
        <p:txBody>
          <a:bodyPr wrap="square" rtlCol="0">
            <a:spAutoFit/>
          </a:bodyPr>
          <a:lstStyle/>
          <a:p>
            <a:pPr algn="ctr"/>
            <a:r>
              <a:rPr lang="en-US" sz="1400" b="1" dirty="0"/>
              <a:t>Type of Metrics</a:t>
            </a:r>
          </a:p>
        </p:txBody>
      </p:sp>
      <p:sp>
        <p:nvSpPr>
          <p:cNvPr id="13" name="TextBox 3"/>
          <p:cNvSpPr txBox="1"/>
          <p:nvPr/>
        </p:nvSpPr>
        <p:spPr>
          <a:xfrm>
            <a:off x="352680" y="5673306"/>
            <a:ext cx="796182" cy="261610"/>
          </a:xfrm>
          <a:prstGeom prst="rect">
            <a:avLst/>
          </a:prstGeom>
          <a:noFill/>
        </p:spPr>
        <p:txBody>
          <a:bodyPr wrap="square" rtlCol="0">
            <a:spAutoFit/>
          </a:bodyPr>
          <a:lstStyle/>
          <a:p>
            <a:pPr algn="ctr"/>
            <a:r>
              <a:rPr lang="en-US" sz="1100" b="1" i="1" dirty="0"/>
              <a:t>Strategic</a:t>
            </a:r>
            <a:endParaRPr lang="en-US" sz="1100" b="1" dirty="0"/>
          </a:p>
        </p:txBody>
      </p:sp>
      <p:sp>
        <p:nvSpPr>
          <p:cNvPr id="14" name="TextBox 3"/>
          <p:cNvSpPr txBox="1"/>
          <p:nvPr/>
        </p:nvSpPr>
        <p:spPr>
          <a:xfrm>
            <a:off x="7608277" y="5673306"/>
            <a:ext cx="974891" cy="261610"/>
          </a:xfrm>
          <a:prstGeom prst="rect">
            <a:avLst/>
          </a:prstGeom>
          <a:noFill/>
        </p:spPr>
        <p:txBody>
          <a:bodyPr wrap="square" rtlCol="0">
            <a:spAutoFit/>
          </a:bodyPr>
          <a:lstStyle/>
          <a:p>
            <a:pPr algn="ctr"/>
            <a:r>
              <a:rPr lang="en-US" sz="1100" b="1" i="1" dirty="0"/>
              <a:t>Operational</a:t>
            </a:r>
            <a:endParaRPr lang="en-US" sz="1100" b="1" dirty="0"/>
          </a:p>
        </p:txBody>
      </p:sp>
      <p:sp>
        <p:nvSpPr>
          <p:cNvPr id="15" name="Text Placeholder 5"/>
          <p:cNvSpPr txBox="1">
            <a:spLocks/>
          </p:cNvSpPr>
          <p:nvPr/>
        </p:nvSpPr>
        <p:spPr>
          <a:xfrm>
            <a:off x="249302" y="1232756"/>
            <a:ext cx="8627997" cy="103336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dirty="0"/>
              <a:t>The success of the EA function spans across three main dimensions:</a:t>
            </a:r>
          </a:p>
          <a:p>
            <a:r>
              <a:rPr lang="en-US" sz="1400" dirty="0"/>
              <a:t>The delivery of EA-enabled business outcomes that are most important to the enterprise.</a:t>
            </a:r>
          </a:p>
          <a:p>
            <a:r>
              <a:rPr lang="en-US" sz="1400" dirty="0"/>
              <a:t>The alignment between the business and the technology from a planning perspective.</a:t>
            </a:r>
          </a:p>
          <a:p>
            <a:r>
              <a:rPr lang="en-US" sz="1400" dirty="0"/>
              <a:t>Improvements in the maturity of the EA capability – if it already exists.</a:t>
            </a:r>
          </a:p>
        </p:txBody>
      </p:sp>
    </p:spTree>
    <p:extLst>
      <p:ext uri="{BB962C8B-B14F-4D97-AF65-F5344CB8AC3E}">
        <p14:creationId xmlns:p14="http://schemas.microsoft.com/office/powerpoint/2010/main" val="15009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Create the optimal EA strategy by using personnel who understand a broad set of topics in the organization</a:t>
            </a:r>
          </a:p>
        </p:txBody>
      </p:sp>
      <p:sp>
        <p:nvSpPr>
          <p:cNvPr id="3" name="Text Placeholder 5"/>
          <p:cNvSpPr txBox="1">
            <a:spLocks/>
          </p:cNvSpPr>
          <p:nvPr/>
        </p:nvSpPr>
        <p:spPr>
          <a:xfrm>
            <a:off x="249302" y="1232756"/>
            <a:ext cx="8627997" cy="848707"/>
          </a:xfrm>
          <a:prstGeom prst="rect">
            <a:avLst/>
          </a:prstGeom>
          <a:solidFill>
            <a:schemeClr val="bg1"/>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Assemble a team to assist with developing the outputs of the EA strategy. Below are some of the personnel characteristics an organization should consider when assembling the EA strategy creation team: </a:t>
            </a:r>
          </a:p>
        </p:txBody>
      </p:sp>
      <p:cxnSp>
        <p:nvCxnSpPr>
          <p:cNvPr id="5" name="Elbow Connector 4"/>
          <p:cNvCxnSpPr/>
          <p:nvPr/>
        </p:nvCxnSpPr>
        <p:spPr>
          <a:xfrm flipV="1">
            <a:off x="2320436" y="2501660"/>
            <a:ext cx="1397479" cy="105242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flipV="1">
            <a:off x="2320436" y="3165895"/>
            <a:ext cx="1716730" cy="6728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320436" y="4097550"/>
            <a:ext cx="19151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2320436" y="4356340"/>
            <a:ext cx="1578707" cy="638354"/>
          </a:xfrm>
          <a:prstGeom prst="bentConnector3">
            <a:avLst>
              <a:gd name="adj1" fmla="val 537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a:off x="2320436" y="4563374"/>
            <a:ext cx="1112881" cy="1058552"/>
          </a:xfrm>
          <a:prstGeom prst="bentConnector3">
            <a:avLst>
              <a:gd name="adj1" fmla="val 60534"/>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912716" y="2047633"/>
            <a:ext cx="727631" cy="71214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p:cNvSpPr/>
          <p:nvPr/>
        </p:nvSpPr>
        <p:spPr>
          <a:xfrm>
            <a:off x="4563300" y="2776899"/>
            <a:ext cx="727631" cy="71214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Oval 16"/>
          <p:cNvSpPr/>
          <p:nvPr/>
        </p:nvSpPr>
        <p:spPr>
          <a:xfrm>
            <a:off x="4640347" y="3687578"/>
            <a:ext cx="727631" cy="71214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Oval 17"/>
          <p:cNvSpPr/>
          <p:nvPr/>
        </p:nvSpPr>
        <p:spPr>
          <a:xfrm>
            <a:off x="4563300" y="4563374"/>
            <a:ext cx="727631" cy="71214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Oval 18"/>
          <p:cNvSpPr/>
          <p:nvPr/>
        </p:nvSpPr>
        <p:spPr>
          <a:xfrm>
            <a:off x="3912716" y="5338293"/>
            <a:ext cx="727631" cy="71214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19"/>
          <p:cNvSpPr txBox="1"/>
          <p:nvPr/>
        </p:nvSpPr>
        <p:spPr>
          <a:xfrm>
            <a:off x="4927115" y="2081463"/>
            <a:ext cx="3837323" cy="609979"/>
          </a:xfrm>
          <a:prstGeom prst="rect">
            <a:avLst/>
          </a:prstGeom>
        </p:spPr>
        <p:txBody>
          <a:bodyPr wrap="square" rtlCol="0">
            <a:spAutoFit/>
          </a:bodyPr>
          <a:lstStyle/>
          <a:p>
            <a:endParaRPr lang="en-CA" b="1" i="1" dirty="0"/>
          </a:p>
        </p:txBody>
      </p:sp>
      <p:sp>
        <p:nvSpPr>
          <p:cNvPr id="22" name="TextBox 21"/>
          <p:cNvSpPr txBox="1"/>
          <p:nvPr/>
        </p:nvSpPr>
        <p:spPr>
          <a:xfrm>
            <a:off x="4754307" y="1909546"/>
            <a:ext cx="3717271" cy="830997"/>
          </a:xfrm>
          <a:prstGeom prst="rect">
            <a:avLst/>
          </a:prstGeom>
        </p:spPr>
        <p:txBody>
          <a:bodyPr wrap="square" rtlCol="0">
            <a:spAutoFit/>
          </a:bodyPr>
          <a:lstStyle/>
          <a:p>
            <a:r>
              <a:rPr lang="en-CA" sz="1200" dirty="0"/>
              <a:t>Someone that has been in the organization for a long time and has built strong relationships with key stakeholders. This individual can exert influence and become the EA strategy sponsor.</a:t>
            </a:r>
          </a:p>
        </p:txBody>
      </p:sp>
      <p:sp>
        <p:nvSpPr>
          <p:cNvPr id="23" name="TextBox 22"/>
          <p:cNvSpPr txBox="1"/>
          <p:nvPr/>
        </p:nvSpPr>
        <p:spPr>
          <a:xfrm>
            <a:off x="5326526" y="2829031"/>
            <a:ext cx="3640347" cy="646331"/>
          </a:xfrm>
          <a:prstGeom prst="rect">
            <a:avLst/>
          </a:prstGeom>
        </p:spPr>
        <p:txBody>
          <a:bodyPr wrap="square" rtlCol="0">
            <a:spAutoFit/>
          </a:bodyPr>
          <a:lstStyle/>
          <a:p>
            <a:r>
              <a:rPr lang="en-CA" sz="1200" dirty="0"/>
              <a:t>An individual that understands how the different technology components in the organization supports its business operations. </a:t>
            </a:r>
          </a:p>
        </p:txBody>
      </p:sp>
      <p:sp>
        <p:nvSpPr>
          <p:cNvPr id="24" name="TextBox 23"/>
          <p:cNvSpPr txBox="1"/>
          <p:nvPr/>
        </p:nvSpPr>
        <p:spPr>
          <a:xfrm>
            <a:off x="5326526" y="4648876"/>
            <a:ext cx="3640347" cy="646331"/>
          </a:xfrm>
          <a:prstGeom prst="rect">
            <a:avLst/>
          </a:prstGeom>
        </p:spPr>
        <p:txBody>
          <a:bodyPr wrap="square" rtlCol="0">
            <a:spAutoFit/>
          </a:bodyPr>
          <a:lstStyle/>
          <a:p>
            <a:r>
              <a:rPr lang="en-CA" sz="1200" dirty="0"/>
              <a:t>An individual with a strategy background or perspective on the organization. This individual will understand where the organization is headed. </a:t>
            </a:r>
          </a:p>
        </p:txBody>
      </p:sp>
      <p:sp>
        <p:nvSpPr>
          <p:cNvPr id="25" name="TextBox 24"/>
          <p:cNvSpPr txBox="1"/>
          <p:nvPr/>
        </p:nvSpPr>
        <p:spPr>
          <a:xfrm>
            <a:off x="5462933" y="3654727"/>
            <a:ext cx="3189367" cy="830997"/>
          </a:xfrm>
          <a:prstGeom prst="rect">
            <a:avLst/>
          </a:prstGeom>
        </p:spPr>
        <p:txBody>
          <a:bodyPr wrap="square" rtlCol="0">
            <a:spAutoFit/>
          </a:bodyPr>
          <a:lstStyle/>
          <a:p>
            <a:r>
              <a:rPr lang="en-CA" sz="1200" dirty="0"/>
              <a:t>Someone in the organization that can communicate IT concepts to business managers in a language the business understands. </a:t>
            </a:r>
          </a:p>
        </p:txBody>
      </p:sp>
      <p:sp>
        <p:nvSpPr>
          <p:cNvPr id="26" name="TextBox 25"/>
          <p:cNvSpPr txBox="1"/>
          <p:nvPr/>
        </p:nvSpPr>
        <p:spPr>
          <a:xfrm>
            <a:off x="4754307" y="5378608"/>
            <a:ext cx="3897993" cy="646331"/>
          </a:xfrm>
          <a:prstGeom prst="rect">
            <a:avLst/>
          </a:prstGeom>
        </p:spPr>
        <p:txBody>
          <a:bodyPr wrap="square" rtlCol="0">
            <a:spAutoFit/>
          </a:bodyPr>
          <a:lstStyle/>
          <a:p>
            <a:r>
              <a:rPr lang="en-CA" sz="1200" dirty="0"/>
              <a:t>Any individuals who feel an acute pain as a result of poorly made investment decisions. They can be champions of EA strategy in their respective functions.</a:t>
            </a:r>
          </a:p>
        </p:txBody>
      </p:sp>
      <p:sp>
        <p:nvSpPr>
          <p:cNvPr id="27" name="Rounded Rectangle 26"/>
          <p:cNvSpPr/>
          <p:nvPr/>
        </p:nvSpPr>
        <p:spPr>
          <a:xfrm>
            <a:off x="471676" y="3077449"/>
            <a:ext cx="1699171" cy="2000082"/>
          </a:xfrm>
          <a:prstGeom prst="roundRect">
            <a:avLst/>
          </a:prstGeom>
          <a:noFill/>
          <a:ln w="12700">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620959" y="3190241"/>
            <a:ext cx="1380226" cy="1569660"/>
          </a:xfrm>
          <a:prstGeom prst="rect">
            <a:avLst/>
          </a:prstGeom>
          <a:ln>
            <a:noFill/>
          </a:ln>
        </p:spPr>
        <p:txBody>
          <a:bodyPr wrap="square" rtlCol="0">
            <a:spAutoFit/>
          </a:bodyPr>
          <a:lstStyle/>
          <a:p>
            <a:pPr algn="ctr"/>
            <a:r>
              <a:rPr lang="en-CA" sz="1200" dirty="0"/>
              <a:t>The team assembled to create the EA strategy will be defined as the </a:t>
            </a:r>
            <a:r>
              <a:rPr lang="en-CA" sz="1200" b="1" dirty="0"/>
              <a:t>“EA strategy creation team”</a:t>
            </a:r>
            <a:r>
              <a:rPr lang="en-CA" sz="1200" dirty="0"/>
              <a:t> in this blueprint. </a:t>
            </a: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2689" y="4721740"/>
            <a:ext cx="388851" cy="411725"/>
          </a:xfrm>
          <a:prstGeom prst="rect">
            <a:avLst/>
          </a:prstGeom>
        </p:spPr>
      </p:pic>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7357" y="2210773"/>
            <a:ext cx="398347" cy="398347"/>
          </a:xfrm>
          <a:prstGeom prst="rect">
            <a:avLst/>
          </a:prstGeom>
        </p:spPr>
      </p:pic>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4307" y="2961912"/>
            <a:ext cx="356207" cy="356207"/>
          </a:xfrm>
          <a:prstGeom prst="rect">
            <a:avLst/>
          </a:prstGeom>
        </p:spPr>
      </p:pic>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90265" y="5508101"/>
            <a:ext cx="372529" cy="372529"/>
          </a:xfrm>
          <a:prstGeom prst="rect">
            <a:avLst/>
          </a:prstGeom>
        </p:spPr>
      </p:pic>
      <p:pic>
        <p:nvPicPr>
          <p:cNvPr id="34" name="Picture 3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87587" y="3838755"/>
            <a:ext cx="433150" cy="433150"/>
          </a:xfrm>
          <a:prstGeom prst="rect">
            <a:avLst/>
          </a:prstGeom>
        </p:spPr>
      </p:pic>
    </p:spTree>
    <p:extLst>
      <p:ext uri="{BB962C8B-B14F-4D97-AF65-F5344CB8AC3E}">
        <p14:creationId xmlns:p14="http://schemas.microsoft.com/office/powerpoint/2010/main" val="144445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An oil &amp; gas corporation created an EA strategy to kick start a successful EA function </a:t>
            </a:r>
            <a:endParaRPr lang="en-CA" sz="2400" dirty="0">
              <a:latin typeface="+mj-lt"/>
            </a:endParaRPr>
          </a:p>
        </p:txBody>
      </p:sp>
      <p:sp>
        <p:nvSpPr>
          <p:cNvPr id="4" name="TextBox 3"/>
          <p:cNvSpPr txBox="1"/>
          <p:nvPr/>
        </p:nvSpPr>
        <p:spPr>
          <a:xfrm>
            <a:off x="227373" y="2016272"/>
            <a:ext cx="4656763" cy="4324261"/>
          </a:xfrm>
          <a:prstGeom prst="rect">
            <a:avLst/>
          </a:prstGeom>
        </p:spPr>
        <p:txBody>
          <a:bodyPr wrap="square" rtlCol="0">
            <a:spAutoFit/>
          </a:bodyPr>
          <a:lstStyle/>
          <a:p>
            <a:pPr>
              <a:spcAft>
                <a:spcPts val="600"/>
              </a:spcAft>
            </a:pPr>
            <a:r>
              <a:rPr lang="en-CA" sz="1200" b="1" dirty="0">
                <a:solidFill>
                  <a:schemeClr val="bg1"/>
                </a:solidFill>
              </a:rPr>
              <a:t>Situation</a:t>
            </a:r>
          </a:p>
          <a:p>
            <a:pPr>
              <a:spcAft>
                <a:spcPts val="600"/>
              </a:spcAft>
            </a:pPr>
            <a:r>
              <a:rPr lang="en-CA" sz="1200" dirty="0">
                <a:solidFill>
                  <a:schemeClr val="bg1"/>
                </a:solidFill>
              </a:rPr>
              <a:t>An oil and gas corporation operates in the Middle East, Latin America, and the United States. The CIO of the U.S. division gave the IT team a mandate to create an enterprise architecture function. </a:t>
            </a:r>
          </a:p>
          <a:p>
            <a:pPr>
              <a:spcBef>
                <a:spcPts val="600"/>
              </a:spcBef>
              <a:spcAft>
                <a:spcPts val="600"/>
              </a:spcAft>
            </a:pPr>
            <a:r>
              <a:rPr lang="en-CA" sz="1200" b="1" dirty="0">
                <a:solidFill>
                  <a:schemeClr val="bg1"/>
                </a:solidFill>
              </a:rPr>
              <a:t>Complication</a:t>
            </a:r>
          </a:p>
          <a:p>
            <a:pPr>
              <a:spcAft>
                <a:spcPts val="600"/>
              </a:spcAft>
            </a:pPr>
            <a:r>
              <a:rPr lang="en-CA" sz="1200" dirty="0">
                <a:solidFill>
                  <a:schemeClr val="bg1"/>
                </a:solidFill>
              </a:rPr>
              <a:t>There was no formalized EA function in place at the oil and gas corporation. Hence, there was no understanding as to the activities of an enterprise architecture function. This lack of understanding permeated both the IT team and business stakeholders. Further, EA roles had already been created in the organization. Due to the upfront investment in personnel, the EA function needed to succeed. </a:t>
            </a:r>
          </a:p>
          <a:p>
            <a:pPr>
              <a:spcBef>
                <a:spcPts val="600"/>
              </a:spcBef>
              <a:spcAft>
                <a:spcPts val="600"/>
              </a:spcAft>
            </a:pPr>
            <a:r>
              <a:rPr lang="en-CA" sz="1200" b="1" dirty="0">
                <a:solidFill>
                  <a:schemeClr val="bg1"/>
                </a:solidFill>
              </a:rPr>
              <a:t>Resolution</a:t>
            </a:r>
          </a:p>
          <a:p>
            <a:pPr>
              <a:spcAft>
                <a:spcPts val="600"/>
              </a:spcAft>
            </a:pPr>
            <a:r>
              <a:rPr lang="en-CA" sz="1200" dirty="0">
                <a:solidFill>
                  <a:schemeClr val="bg1"/>
                </a:solidFill>
              </a:rPr>
              <a:t>Info-Tech worked with the organization to create an EA strategy and define its EA operating model. As a result of the activities of the EA function, EA at the organization has evolved from an order taker to a strategic partner. Further, due to the insights discovered by EA, it has now become a key contributor to creating the organization’s IT strategy.  </a:t>
            </a:r>
          </a:p>
        </p:txBody>
      </p:sp>
      <p:sp>
        <p:nvSpPr>
          <p:cNvPr id="5" name="TextBox 4"/>
          <p:cNvSpPr txBox="1"/>
          <p:nvPr/>
        </p:nvSpPr>
        <p:spPr>
          <a:xfrm>
            <a:off x="5073593" y="2183846"/>
            <a:ext cx="3968018" cy="461665"/>
          </a:xfrm>
          <a:prstGeom prst="rect">
            <a:avLst/>
          </a:prstGeom>
        </p:spPr>
        <p:txBody>
          <a:bodyPr wrap="square" rtlCol="0">
            <a:spAutoFit/>
          </a:bodyPr>
          <a:lstStyle/>
          <a:p>
            <a:pPr algn="ctr"/>
            <a:r>
              <a:rPr lang="en-CA" sz="1200" b="1" dirty="0"/>
              <a:t>The Enterprise Architecture Strategy covers the following components:</a:t>
            </a:r>
          </a:p>
        </p:txBody>
      </p:sp>
      <p:grpSp>
        <p:nvGrpSpPr>
          <p:cNvPr id="6" name="Group 5"/>
          <p:cNvGrpSpPr/>
          <p:nvPr/>
        </p:nvGrpSpPr>
        <p:grpSpPr>
          <a:xfrm>
            <a:off x="6262328" y="2766373"/>
            <a:ext cx="1664656" cy="2496198"/>
            <a:chOff x="5940925" y="2770064"/>
            <a:chExt cx="1664656" cy="2496198"/>
          </a:xfrm>
        </p:grpSpPr>
        <p:sp>
          <p:nvSpPr>
            <p:cNvPr id="7" name="Rectangle 6"/>
            <p:cNvSpPr/>
            <p:nvPr/>
          </p:nvSpPr>
          <p:spPr>
            <a:xfrm>
              <a:off x="5940925" y="2770064"/>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Stakeholder Power Map</a:t>
              </a:r>
            </a:p>
          </p:txBody>
        </p:sp>
        <p:sp>
          <p:nvSpPr>
            <p:cNvPr id="8" name="Rectangle 7"/>
            <p:cNvSpPr/>
            <p:nvPr/>
          </p:nvSpPr>
          <p:spPr>
            <a:xfrm>
              <a:off x="5940925" y="3286626"/>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Value Proposition</a:t>
              </a:r>
            </a:p>
          </p:txBody>
        </p:sp>
        <p:sp>
          <p:nvSpPr>
            <p:cNvPr id="9" name="Rectangle 8"/>
            <p:cNvSpPr/>
            <p:nvPr/>
          </p:nvSpPr>
          <p:spPr>
            <a:xfrm>
              <a:off x="5940925" y="3803188"/>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EA Fundamentals</a:t>
              </a:r>
            </a:p>
          </p:txBody>
        </p:sp>
        <p:sp>
          <p:nvSpPr>
            <p:cNvPr id="10" name="Rectangle 9"/>
            <p:cNvSpPr/>
            <p:nvPr/>
          </p:nvSpPr>
          <p:spPr>
            <a:xfrm>
              <a:off x="5940925" y="4319750"/>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EA Function Scope</a:t>
              </a:r>
            </a:p>
          </p:txBody>
        </p:sp>
        <p:sp>
          <p:nvSpPr>
            <p:cNvPr id="11" name="Rectangle 10"/>
            <p:cNvSpPr/>
            <p:nvPr/>
          </p:nvSpPr>
          <p:spPr>
            <a:xfrm>
              <a:off x="5940925" y="4836313"/>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EA Service Design</a:t>
              </a:r>
            </a:p>
          </p:txBody>
        </p:sp>
      </p:grpSp>
      <p:grpSp>
        <p:nvGrpSpPr>
          <p:cNvPr id="12" name="Group 17"/>
          <p:cNvGrpSpPr/>
          <p:nvPr/>
        </p:nvGrpSpPr>
        <p:grpSpPr>
          <a:xfrm>
            <a:off x="-1" y="1139383"/>
            <a:ext cx="9144001" cy="796519"/>
            <a:chOff x="-2" y="294436"/>
            <a:chExt cx="9144001" cy="796519"/>
          </a:xfrm>
          <a:solidFill>
            <a:schemeClr val="accent3"/>
          </a:solidFill>
        </p:grpSpPr>
        <p:sp>
          <p:nvSpPr>
            <p:cNvPr id="13" name="Rectangle 2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2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2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Oil &amp; Gas</a:t>
              </a:r>
            </a:p>
            <a:p>
              <a:r>
                <a:rPr lang="en-CA" b="0" i="1" dirty="0"/>
                <a:t>Info-Tech</a:t>
              </a:r>
            </a:p>
          </p:txBody>
        </p:sp>
      </p:grpSp>
      <p:grpSp>
        <p:nvGrpSpPr>
          <p:cNvPr id="19" name="Group 18"/>
          <p:cNvGrpSpPr/>
          <p:nvPr/>
        </p:nvGrpSpPr>
        <p:grpSpPr>
          <a:xfrm>
            <a:off x="5339427" y="5947569"/>
            <a:ext cx="3804573" cy="261610"/>
            <a:chOff x="4727275" y="5975722"/>
            <a:chExt cx="4213955" cy="261610"/>
          </a:xfrm>
        </p:grpSpPr>
        <p:sp>
          <p:nvSpPr>
            <p:cNvPr id="20" name="Rectangle 19"/>
            <p:cNvSpPr/>
            <p:nvPr/>
          </p:nvSpPr>
          <p:spPr>
            <a:xfrm>
              <a:off x="4727275" y="5986113"/>
              <a:ext cx="365856" cy="21497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21" name="TextBox 20"/>
            <p:cNvSpPr txBox="1"/>
            <p:nvPr/>
          </p:nvSpPr>
          <p:spPr>
            <a:xfrm>
              <a:off x="5093131" y="5975722"/>
              <a:ext cx="3848099" cy="261610"/>
            </a:xfrm>
            <a:prstGeom prst="rect">
              <a:avLst/>
            </a:prstGeom>
          </p:spPr>
          <p:txBody>
            <a:bodyPr wrap="square" rtlCol="0">
              <a:spAutoFit/>
            </a:bodyPr>
            <a:lstStyle/>
            <a:p>
              <a:r>
                <a:rPr lang="en-CA" sz="1100" i="1" dirty="0"/>
                <a:t>Component falls into the scope of the case study</a:t>
              </a:r>
            </a:p>
          </p:txBody>
        </p:sp>
      </p:grpSp>
      <p:sp>
        <p:nvSpPr>
          <p:cNvPr id="22" name="TextBox 21"/>
          <p:cNvSpPr txBox="1"/>
          <p:nvPr/>
        </p:nvSpPr>
        <p:spPr>
          <a:xfrm>
            <a:off x="5228231" y="5619732"/>
            <a:ext cx="1371600" cy="246221"/>
          </a:xfrm>
          <a:prstGeom prst="rect">
            <a:avLst/>
          </a:prstGeom>
        </p:spPr>
        <p:txBody>
          <a:bodyPr wrap="square" rtlCol="0">
            <a:spAutoFit/>
          </a:bodyPr>
          <a:lstStyle/>
          <a:p>
            <a:r>
              <a:rPr lang="en-CA" sz="1000" b="1" dirty="0"/>
              <a:t>Legend </a:t>
            </a:r>
          </a:p>
        </p:txBody>
      </p:sp>
    </p:spTree>
    <p:extLst>
      <p:ext uri="{BB962C8B-B14F-4D97-AF65-F5344CB8AC3E}">
        <p14:creationId xmlns:p14="http://schemas.microsoft.com/office/powerpoint/2010/main" val="867703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576309917"/>
              </p:ext>
            </p:extLst>
          </p:nvPr>
        </p:nvGraphicFramePr>
        <p:xfrm>
          <a:off x="86984" y="1589010"/>
          <a:ext cx="8799876" cy="4829217"/>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0" dirty="0">
                          <a:solidFill>
                            <a:schemeClr val="tx1"/>
                          </a:solidFill>
                        </a:rPr>
                        <a:t>1.1–1.5 Identify</a:t>
                      </a:r>
                      <a:r>
                        <a:rPr lang="en-CA" sz="1000" b="0" baseline="0" dirty="0">
                          <a:solidFill>
                            <a:schemeClr val="tx1"/>
                          </a:solidFill>
                        </a:rPr>
                        <a:t> EA stakeholders, gather business and technology needs from information sources, and synthesize needs into drivers. </a:t>
                      </a:r>
                      <a:endParaRPr lang="en-CA" sz="400" b="0" dirty="0">
                        <a:solidFill>
                          <a:schemeClr val="tx1"/>
                        </a:solidFill>
                      </a:endParaRPr>
                    </a:p>
                    <a:p>
                      <a:pPr>
                        <a:spcAft>
                          <a:spcPts val="600"/>
                        </a:spcAft>
                      </a:pPr>
                      <a:r>
                        <a:rPr lang="en-CA" sz="1000" b="0" dirty="0">
                          <a:solidFill>
                            <a:schemeClr val="tx1"/>
                          </a:solidFill>
                        </a:rPr>
                        <a:t>1.6–1.8 Create an EA value proposition from business and technology needs by identifying</a:t>
                      </a:r>
                      <a:r>
                        <a:rPr lang="en-CA" sz="1000" b="0" baseline="0" dirty="0">
                          <a:solidFill>
                            <a:schemeClr val="tx1"/>
                          </a:solidFill>
                        </a:rPr>
                        <a:t> pains, EA contributions, and promises of value. </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2.1</a:t>
                      </a:r>
                      <a:r>
                        <a:rPr lang="en-CA" sz="1000" b="0" dirty="0">
                          <a:solidFill>
                            <a:schemeClr val="tx1"/>
                          </a:solidFill>
                        </a:rPr>
                        <a:t>–</a:t>
                      </a:r>
                      <a:r>
                        <a:rPr kumimoji="0" lang="en-CA" sz="1000" b="0" i="0" u="none" strike="noStrike" kern="1200" cap="none" spc="0" normalizeH="0" baseline="0" noProof="0" dirty="0">
                          <a:ln>
                            <a:noFill/>
                          </a:ln>
                          <a:solidFill>
                            <a:srgbClr val="333333"/>
                          </a:solidFill>
                          <a:effectLst/>
                          <a:uLnTx/>
                          <a:uFillTx/>
                          <a:latin typeface="+mn-lt"/>
                        </a:rPr>
                        <a:t>2.2 Create the EA vision and mission statements.</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2.3</a:t>
                      </a:r>
                      <a:r>
                        <a:rPr lang="en-CA" sz="1000" b="0" dirty="0">
                          <a:solidFill>
                            <a:schemeClr val="tx1"/>
                          </a:solidFill>
                        </a:rPr>
                        <a:t>–</a:t>
                      </a:r>
                      <a:r>
                        <a:rPr kumimoji="0" lang="en-CA" sz="1000" b="0" i="0" u="none" strike="noStrike" kern="1200" cap="none" spc="0" normalizeH="0" baseline="0" noProof="0" dirty="0">
                          <a:ln>
                            <a:noFill/>
                          </a:ln>
                          <a:solidFill>
                            <a:srgbClr val="333333"/>
                          </a:solidFill>
                          <a:effectLst/>
                          <a:uLnTx/>
                          <a:uFillTx/>
                          <a:latin typeface="+mn-lt"/>
                        </a:rPr>
                        <a:t>2.5 Create EA goals and EA objectives. Link the EA objectives to EA goals, and record the details of each EA objective.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2.6</a:t>
                      </a:r>
                      <a:r>
                        <a:rPr lang="en-CA" sz="1000" b="0" dirty="0">
                          <a:solidFill>
                            <a:schemeClr val="tx1"/>
                          </a:solidFill>
                        </a:rPr>
                        <a:t>–</a:t>
                      </a:r>
                      <a:r>
                        <a:rPr kumimoji="0" lang="en-CA" sz="1000" b="0" i="0" u="none" strike="noStrike" kern="1200" cap="none" spc="0" normalizeH="0" baseline="0" noProof="0" dirty="0">
                          <a:ln>
                            <a:noFill/>
                          </a:ln>
                          <a:solidFill>
                            <a:srgbClr val="333333"/>
                          </a:solidFill>
                          <a:effectLst/>
                          <a:uLnTx/>
                          <a:uFillTx/>
                          <a:latin typeface="+mn-lt"/>
                        </a:rPr>
                        <a:t>2.8 Determine EA function scope.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2.9</a:t>
                      </a:r>
                      <a:r>
                        <a:rPr lang="en-CA" sz="1000" b="0" dirty="0">
                          <a:solidFill>
                            <a:schemeClr val="tx1"/>
                          </a:solidFill>
                        </a:rPr>
                        <a:t>–</a:t>
                      </a:r>
                      <a:r>
                        <a:rPr kumimoji="0" lang="en-CA" sz="1000" b="0" i="0" u="none" strike="noStrike" kern="1200" cap="none" spc="0" normalizeH="0" baseline="0" noProof="0" dirty="0">
                          <a:ln>
                            <a:noFill/>
                          </a:ln>
                          <a:solidFill>
                            <a:srgbClr val="333333"/>
                          </a:solidFill>
                          <a:effectLst/>
                          <a:uLnTx/>
                          <a:uFillTx/>
                          <a:latin typeface="+mn-lt"/>
                        </a:rPr>
                        <a:t>2.11 Define EA principles, their rationale and implications, and how they will be operationalized.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0" dirty="0">
                          <a:solidFill>
                            <a:schemeClr val="tx1"/>
                          </a:solidFill>
                        </a:rPr>
                        <a:t>3.1–3.2</a:t>
                      </a:r>
                      <a:r>
                        <a:rPr lang="en-CA" sz="1000" b="0" baseline="0" dirty="0">
                          <a:solidFill>
                            <a:schemeClr val="tx1"/>
                          </a:solidFill>
                        </a:rPr>
                        <a:t> Define the EA services relevant to your organization. </a:t>
                      </a:r>
                    </a:p>
                    <a:p>
                      <a:pPr>
                        <a:spcAft>
                          <a:spcPts val="600"/>
                        </a:spcAft>
                      </a:pPr>
                      <a:r>
                        <a:rPr lang="en-CA" sz="1000" b="0" baseline="0" dirty="0">
                          <a:solidFill>
                            <a:schemeClr val="tx1"/>
                          </a:solidFill>
                        </a:rPr>
                        <a:t>3.3 Complete the service catalog fields for each service to show users how each service can be consumed. </a:t>
                      </a:r>
                      <a:endParaRPr lang="en-CA" sz="900" b="0" dirty="0">
                        <a:solidFill>
                          <a:schemeClr val="tx1"/>
                        </a:solidFill>
                      </a:endParaRPr>
                    </a:p>
                    <a:p>
                      <a:r>
                        <a:rPr lang="en-CA" sz="1000" b="0" dirty="0">
                          <a:solidFill>
                            <a:schemeClr val="tx1"/>
                          </a:solidFill>
                        </a:rPr>
                        <a:t>3.4 Secure the approval of your organization’s EA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292699">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Define the business and technology drivers of the organization. </a:t>
                      </a:r>
                    </a:p>
                    <a:p>
                      <a:pPr marL="228600" indent="-228600">
                        <a:spcAft>
                          <a:spcPts val="600"/>
                        </a:spcAft>
                        <a:buSzPct val="150000"/>
                        <a:buBlip>
                          <a:blip r:embed="rId3"/>
                        </a:buBlip>
                      </a:pPr>
                      <a:r>
                        <a:rPr lang="en-US" sz="1000" b="0" dirty="0">
                          <a:cs typeface="Open Sans"/>
                        </a:rPr>
                        <a:t>Create an</a:t>
                      </a:r>
                      <a:r>
                        <a:rPr lang="en-US" sz="1000" b="0" baseline="0" dirty="0">
                          <a:cs typeface="Open Sans"/>
                        </a:rPr>
                        <a:t> EA value proposition linked to business and technology drivers. </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Realize the importance of EA fundamentals.</a:t>
                      </a:r>
                    </a:p>
                    <a:p>
                      <a:pPr marL="228600" indent="-228600">
                        <a:spcAft>
                          <a:spcPts val="600"/>
                        </a:spcAft>
                        <a:buSzPct val="150000"/>
                        <a:buBlip>
                          <a:blip r:embed="rId3"/>
                        </a:buBlip>
                      </a:pPr>
                      <a:r>
                        <a:rPr lang="en-US" sz="1000" b="0" dirty="0">
                          <a:cs typeface="Open Sans"/>
                        </a:rPr>
                        <a:t>Create the EA function scope.</a:t>
                      </a:r>
                    </a:p>
                    <a:p>
                      <a:pPr marL="228600" indent="-228600">
                        <a:spcAft>
                          <a:spcPts val="600"/>
                        </a:spcAft>
                        <a:buSzPct val="150000"/>
                        <a:buBlip>
                          <a:blip r:embed="rId3"/>
                        </a:buBlip>
                      </a:pPr>
                      <a:r>
                        <a:rPr lang="en-US" sz="1000" b="0" dirty="0">
                          <a:cs typeface="Open Sans"/>
                        </a:rPr>
                        <a:t>Define the EA principles for the organization.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Define the relevant</a:t>
                      </a:r>
                      <a:r>
                        <a:rPr lang="en-US" sz="1000" b="0" baseline="0" dirty="0">
                          <a:cs typeface="Open Sans"/>
                        </a:rPr>
                        <a:t> EA services to your organization and how they will be consumed. </a:t>
                      </a:r>
                      <a:endParaRPr lang="en-US" sz="1000" b="0" dirty="0">
                        <a:cs typeface="Open Sans"/>
                      </a:endParaRPr>
                    </a:p>
                    <a:p>
                      <a:pPr marL="228600" indent="-228600">
                        <a:spcAft>
                          <a:spcPts val="600"/>
                        </a:spcAft>
                        <a:buSzPct val="150000"/>
                        <a:buBlip>
                          <a:blip r:embed="rId3"/>
                        </a:buBlip>
                      </a:pPr>
                      <a:r>
                        <a:rPr lang="en-US" sz="1000" b="0" dirty="0">
                          <a:cs typeface="Open Sans"/>
                        </a:rPr>
                        <a:t>Finalize</a:t>
                      </a:r>
                      <a:r>
                        <a:rPr lang="en-US" sz="1000" b="0" baseline="0" dirty="0">
                          <a:cs typeface="Open Sans"/>
                        </a:rPr>
                        <a:t> the set of services and secure approval for the EA strategy.</a:t>
                      </a:r>
                      <a:endParaRPr lang="en-US" sz="1000" b="0" dirty="0">
                        <a:cs typeface="Open Sans"/>
                      </a:endParaRPr>
                    </a:p>
                    <a:p>
                      <a:pPr marL="0" indent="0">
                        <a:spcAft>
                          <a:spcPts val="600"/>
                        </a:spcAft>
                        <a:buSzPct val="150000"/>
                        <a:buNone/>
                      </a:pP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39038">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EA</a:t>
                      </a:r>
                      <a:r>
                        <a:rPr lang="en-CA" sz="1000" baseline="0" dirty="0"/>
                        <a:t> Value Proposition</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EA Fundamentals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EA Service</a:t>
                      </a:r>
                      <a:r>
                        <a:rPr lang="en-CA" sz="1000" baseline="0" dirty="0"/>
                        <a:t> Design</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Create the EA</a:t>
                      </a:r>
                      <a:r>
                        <a:rPr lang="en-CA" sz="1000" baseline="0" dirty="0"/>
                        <a:t> function value proposition.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Create EA</a:t>
                      </a:r>
                      <a:r>
                        <a:rPr lang="en-CA" sz="1000" baseline="0" dirty="0"/>
                        <a:t> fundamentals (EA vision and mission statements, EA goals and measures, EA principles).</a:t>
                      </a:r>
                    </a:p>
                    <a:p>
                      <a:pPr marL="171450" indent="-171450">
                        <a:buFont typeface="Arial" panose="020B0604020202020204" pitchFamily="34" charset="0"/>
                        <a:buChar char="•"/>
                      </a:pPr>
                      <a:r>
                        <a:rPr lang="en-CA" sz="1000" baseline="0" dirty="0"/>
                        <a:t>Identify the EA function scope.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Define</a:t>
                      </a:r>
                      <a:r>
                        <a:rPr lang="en-CA" sz="1000" baseline="0" dirty="0"/>
                        <a:t> EA services the organization is committed to providing. </a:t>
                      </a:r>
                    </a:p>
                    <a:p>
                      <a:pPr marL="171450" indent="-171450">
                        <a:buFont typeface="Arial" panose="020B0604020202020204" pitchFamily="34" charset="0"/>
                        <a:buChar char="•"/>
                      </a:pPr>
                      <a:r>
                        <a:rPr lang="en-CA" sz="1000" baseline="0" dirty="0"/>
                        <a:t>Secure approval for the EA strategy. </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355068" y="4771199"/>
            <a:ext cx="632160" cy="406260"/>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Value Proposition</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EA Fundamentals</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EA Service Design</a:t>
            </a:r>
          </a:p>
        </p:txBody>
      </p:sp>
      <p:sp>
        <p:nvSpPr>
          <p:cNvPr id="4" name="Title 3"/>
          <p:cNvSpPr>
            <a:spLocks noGrp="1"/>
          </p:cNvSpPr>
          <p:nvPr>
            <p:ph type="title"/>
          </p:nvPr>
        </p:nvSpPr>
        <p:spPr/>
        <p:txBody>
          <a:bodyPr/>
          <a:lstStyle/>
          <a:p>
            <a:r>
              <a:rPr lang="en-US" dirty="0"/>
              <a:t>Design an EA Strategy – Blueprint Overview</a:t>
            </a:r>
          </a:p>
        </p:txBody>
      </p:sp>
    </p:spTree>
    <p:extLst>
      <p:ext uri="{BB962C8B-B14F-4D97-AF65-F5344CB8AC3E}">
        <p14:creationId xmlns:p14="http://schemas.microsoft.com/office/powerpoint/2010/main" val="531071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067675765"/>
              </p:ext>
            </p:extLst>
          </p:nvPr>
        </p:nvGraphicFramePr>
        <p:xfrm>
          <a:off x="251519" y="1677686"/>
          <a:ext cx="8625779" cy="4579041"/>
        </p:xfrm>
        <a:graphic>
          <a:graphicData uri="http://schemas.openxmlformats.org/drawingml/2006/table">
            <a:tbl>
              <a:tblPr firstRow="1" bandRow="1">
                <a:tableStyleId>{5C22544A-7EE6-4342-B048-85BDC9FD1C3A}</a:tableStyleId>
              </a:tblPr>
              <a:tblGrid>
                <a:gridCol w="402619">
                  <a:extLst>
                    <a:ext uri="{9D8B030D-6E8A-4147-A177-3AD203B41FA5}">
                      <a16:colId xmlns:a16="http://schemas.microsoft.com/office/drawing/2014/main" val="20000"/>
                    </a:ext>
                  </a:extLst>
                </a:gridCol>
                <a:gridCol w="2055790">
                  <a:extLst>
                    <a:ext uri="{9D8B030D-6E8A-4147-A177-3AD203B41FA5}">
                      <a16:colId xmlns:a16="http://schemas.microsoft.com/office/drawing/2014/main" val="20001"/>
                    </a:ext>
                  </a:extLst>
                </a:gridCol>
                <a:gridCol w="2055790">
                  <a:extLst>
                    <a:ext uri="{9D8B030D-6E8A-4147-A177-3AD203B41FA5}">
                      <a16:colId xmlns:a16="http://schemas.microsoft.com/office/drawing/2014/main" val="20002"/>
                    </a:ext>
                  </a:extLst>
                </a:gridCol>
                <a:gridCol w="2055790">
                  <a:extLst>
                    <a:ext uri="{9D8B030D-6E8A-4147-A177-3AD203B41FA5}">
                      <a16:colId xmlns:a16="http://schemas.microsoft.com/office/drawing/2014/main" val="20003"/>
                    </a:ext>
                  </a:extLst>
                </a:gridCol>
                <a:gridCol w="2055790">
                  <a:extLst>
                    <a:ext uri="{9D8B030D-6E8A-4147-A177-3AD203B41FA5}">
                      <a16:colId xmlns:a16="http://schemas.microsoft.com/office/drawing/2014/main" val="20004"/>
                    </a:ext>
                  </a:extLst>
                </a:gridCol>
              </a:tblGrid>
              <a:tr h="271744">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2530925">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Identify stakeholders and </a:t>
                      </a:r>
                      <a:br>
                        <a:rPr lang="en-CA" sz="1000" b="1" dirty="0">
                          <a:solidFill>
                            <a:schemeClr val="tx1"/>
                          </a:solidFill>
                        </a:rPr>
                      </a:br>
                      <a:r>
                        <a:rPr lang="en-CA" sz="1000" b="1" dirty="0">
                          <a:solidFill>
                            <a:schemeClr val="tx1"/>
                          </a:solidFill>
                        </a:rPr>
                        <a:t>their needs</a:t>
                      </a:r>
                    </a:p>
                    <a:p>
                      <a:pPr marL="216000" indent="-457200">
                        <a:spcAft>
                          <a:spcPts val="0"/>
                        </a:spcAft>
                      </a:pPr>
                      <a:r>
                        <a:rPr lang="en-CA" sz="1000" b="1" dirty="0">
                          <a:solidFill>
                            <a:schemeClr val="tx1"/>
                          </a:solidFill>
                        </a:rPr>
                        <a:t>1.1 </a:t>
                      </a:r>
                      <a:r>
                        <a:rPr lang="en-CA" sz="1000" b="0" dirty="0">
                          <a:solidFill>
                            <a:schemeClr val="tx1"/>
                          </a:solidFill>
                        </a:rPr>
                        <a:t>Identify and prioritize EA stakeholders. </a:t>
                      </a:r>
                    </a:p>
                    <a:p>
                      <a:pPr marL="216000" indent="-457200">
                        <a:spcAft>
                          <a:spcPts val="0"/>
                        </a:spcAft>
                      </a:pPr>
                      <a:r>
                        <a:rPr lang="en-CA" sz="1000" b="1" dirty="0">
                          <a:solidFill>
                            <a:schemeClr val="tx1"/>
                          </a:solidFill>
                        </a:rPr>
                        <a:t>1.2 </a:t>
                      </a:r>
                      <a:r>
                        <a:rPr lang="en-CA" sz="1000" b="0" dirty="0">
                          <a:solidFill>
                            <a:schemeClr val="tx1"/>
                          </a:solidFill>
                        </a:rPr>
                        <a:t>Review</a:t>
                      </a:r>
                      <a:r>
                        <a:rPr lang="en-CA" sz="1000" b="0" baseline="0" dirty="0">
                          <a:solidFill>
                            <a:schemeClr val="tx1"/>
                          </a:solidFill>
                        </a:rPr>
                        <a:t> strategic documents to understand organizational plans.</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Conduct PESTLE</a:t>
                      </a:r>
                      <a:r>
                        <a:rPr lang="en-CA" sz="1000" b="0" baseline="0" dirty="0">
                          <a:solidFill>
                            <a:schemeClr val="tx1"/>
                          </a:solidFill>
                        </a:rPr>
                        <a:t> analysis to identify business and technology trends. </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Interview stakeholders to identify</a:t>
                      </a:r>
                      <a:r>
                        <a:rPr lang="en-CA" sz="1000" b="0" baseline="0" dirty="0">
                          <a:solidFill>
                            <a:schemeClr val="tx1"/>
                          </a:solidFill>
                        </a:rPr>
                        <a:t> business and technology needs.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Create the EA value proposition</a:t>
                      </a:r>
                      <a:endParaRPr lang="en-CA" sz="1000" b="1" baseline="0"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Create</a:t>
                      </a:r>
                      <a:r>
                        <a:rPr lang="en-CA" sz="1000" b="0" baseline="0" dirty="0">
                          <a:solidFill>
                            <a:schemeClr val="tx1"/>
                          </a:solidFill>
                        </a:rPr>
                        <a:t> business and technology drivers from needs. </a:t>
                      </a:r>
                    </a:p>
                    <a:p>
                      <a:pPr marL="216000" indent="-457200">
                        <a:spcAft>
                          <a:spcPts val="0"/>
                        </a:spcAft>
                      </a:pPr>
                      <a:r>
                        <a:rPr lang="en-CA" sz="1000" b="1" dirty="0">
                          <a:solidFill>
                            <a:schemeClr val="tx1"/>
                          </a:solidFill>
                        </a:rPr>
                        <a:t>2.2</a:t>
                      </a:r>
                      <a:r>
                        <a:rPr lang="en-CA" sz="1000" b="0" dirty="0">
                          <a:solidFill>
                            <a:schemeClr val="tx1"/>
                          </a:solidFill>
                        </a:rPr>
                        <a:t> Identify</a:t>
                      </a:r>
                      <a:r>
                        <a:rPr lang="en-CA" sz="1000" b="0" baseline="0" dirty="0">
                          <a:solidFill>
                            <a:schemeClr val="tx1"/>
                          </a:solidFill>
                        </a:rPr>
                        <a:t> pains that obstruct stakeholders from addressing drivers</a:t>
                      </a:r>
                      <a:r>
                        <a:rPr lang="en-CA" sz="1000" b="0" dirty="0">
                          <a:solidFill>
                            <a:schemeClr val="tx1"/>
                          </a:solidFill>
                        </a:rPr>
                        <a:t>.</a:t>
                      </a:r>
                    </a:p>
                    <a:p>
                      <a:pPr marL="216000" indent="-457200">
                        <a:spcAft>
                          <a:spcPts val="0"/>
                        </a:spcAft>
                      </a:pPr>
                      <a:r>
                        <a:rPr lang="en-CA" sz="1000" b="1" dirty="0">
                          <a:solidFill>
                            <a:schemeClr val="tx1"/>
                          </a:solidFill>
                        </a:rPr>
                        <a:t>2.3</a:t>
                      </a:r>
                      <a:r>
                        <a:rPr lang="en-CA" sz="1000" b="0" dirty="0">
                          <a:solidFill>
                            <a:schemeClr val="tx1"/>
                          </a:solidFill>
                        </a:rPr>
                        <a:t> Brainstorm</a:t>
                      </a:r>
                      <a:r>
                        <a:rPr lang="en-CA" sz="1000" b="0" baseline="0" dirty="0">
                          <a:solidFill>
                            <a:schemeClr val="tx1"/>
                          </a:solidFill>
                        </a:rPr>
                        <a:t> EA contributions to alleviate pains.</a:t>
                      </a:r>
                      <a:endParaRPr lang="en-CA" sz="1000" b="0" dirty="0">
                        <a:solidFill>
                          <a:schemeClr val="tx1"/>
                        </a:solidFill>
                      </a:endParaRPr>
                    </a:p>
                    <a:p>
                      <a:pPr marL="216000" indent="-457200">
                        <a:spcAft>
                          <a:spcPts val="0"/>
                        </a:spcAft>
                      </a:pPr>
                      <a:r>
                        <a:rPr lang="en-CA" sz="1000" b="1" dirty="0">
                          <a:solidFill>
                            <a:schemeClr val="tx1"/>
                          </a:solidFill>
                        </a:rPr>
                        <a:t>2.4</a:t>
                      </a:r>
                      <a:r>
                        <a:rPr lang="en-CA" sz="1000" b="0" dirty="0">
                          <a:solidFill>
                            <a:schemeClr val="tx1"/>
                          </a:solidFill>
                        </a:rPr>
                        <a:t> Define</a:t>
                      </a:r>
                      <a:r>
                        <a:rPr lang="en-CA" sz="1000" b="0" baseline="0" dirty="0">
                          <a:solidFill>
                            <a:schemeClr val="tx1"/>
                          </a:solidFill>
                        </a:rPr>
                        <a:t> promises of value to articulate the EA value proposition</a:t>
                      </a:r>
                      <a:r>
                        <a:rPr lang="en-CA" sz="1000" b="0" dirty="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Define the </a:t>
                      </a:r>
                      <a:br>
                        <a:rPr lang="en-CA" sz="1000" b="1" dirty="0">
                          <a:solidFill>
                            <a:schemeClr val="tx1"/>
                          </a:solidFill>
                        </a:rPr>
                      </a:br>
                      <a:r>
                        <a:rPr lang="en-CA" sz="1000" b="1" dirty="0">
                          <a:solidFill>
                            <a:schemeClr val="tx1"/>
                          </a:solidFill>
                        </a:rPr>
                        <a:t>EA fundamentals</a:t>
                      </a:r>
                    </a:p>
                    <a:p>
                      <a:pPr marL="216000" indent="-457200">
                        <a:spcAft>
                          <a:spcPts val="0"/>
                        </a:spcAft>
                      </a:pPr>
                      <a:r>
                        <a:rPr lang="en-CA" sz="1000" b="1" dirty="0">
                          <a:solidFill>
                            <a:schemeClr val="tx1"/>
                          </a:solidFill>
                        </a:rPr>
                        <a:t>3.1 </a:t>
                      </a:r>
                      <a:r>
                        <a:rPr lang="en-CA" sz="1000" b="0" dirty="0">
                          <a:solidFill>
                            <a:schemeClr val="tx1"/>
                          </a:solidFill>
                        </a:rPr>
                        <a:t>Create</a:t>
                      </a:r>
                      <a:r>
                        <a:rPr lang="en-CA" sz="1000" b="0" baseline="0" dirty="0">
                          <a:solidFill>
                            <a:schemeClr val="tx1"/>
                          </a:solidFill>
                        </a:rPr>
                        <a:t> the EA vision and mission statement.</a:t>
                      </a:r>
                      <a:endParaRPr lang="en-CA" sz="1000" b="0" dirty="0">
                        <a:solidFill>
                          <a:schemeClr val="tx1"/>
                        </a:solidFill>
                      </a:endParaRPr>
                    </a:p>
                    <a:p>
                      <a:pPr marL="216000" indent="-457200">
                        <a:spcAft>
                          <a:spcPts val="0"/>
                        </a:spcAft>
                      </a:pPr>
                      <a:r>
                        <a:rPr lang="en-CA" sz="1000" b="1" dirty="0">
                          <a:solidFill>
                            <a:schemeClr val="tx1"/>
                          </a:solidFill>
                        </a:rPr>
                        <a:t>3.2 </a:t>
                      </a:r>
                      <a:r>
                        <a:rPr lang="en-CA" sz="1000" b="0" dirty="0">
                          <a:solidFill>
                            <a:schemeClr val="tx1"/>
                          </a:solidFill>
                        </a:rPr>
                        <a:t>Define</a:t>
                      </a:r>
                      <a:r>
                        <a:rPr lang="en-CA" sz="1000" b="0" baseline="0" dirty="0">
                          <a:solidFill>
                            <a:schemeClr val="tx1"/>
                          </a:solidFill>
                        </a:rPr>
                        <a:t> the EA goals and objectives. </a:t>
                      </a:r>
                      <a:endParaRPr lang="en-CA" sz="1000" b="0" dirty="0">
                        <a:solidFill>
                          <a:schemeClr val="tx1"/>
                        </a:solidFill>
                      </a:endParaRPr>
                    </a:p>
                    <a:p>
                      <a:pPr marL="216000" indent="-457200">
                        <a:spcAft>
                          <a:spcPts val="0"/>
                        </a:spcAft>
                      </a:pPr>
                      <a:r>
                        <a:rPr lang="en-CA" sz="1000" b="1" dirty="0">
                          <a:solidFill>
                            <a:schemeClr val="tx1"/>
                          </a:solidFill>
                        </a:rPr>
                        <a:t>3.3</a:t>
                      </a:r>
                      <a:r>
                        <a:rPr lang="en-CA" sz="1000" b="0" dirty="0">
                          <a:solidFill>
                            <a:schemeClr val="tx1"/>
                          </a:solidFill>
                        </a:rPr>
                        <a:t> Determine </a:t>
                      </a:r>
                      <a:r>
                        <a:rPr lang="en-CA" sz="1000" b="0" baseline="0" dirty="0">
                          <a:solidFill>
                            <a:schemeClr val="tx1"/>
                          </a:solidFill>
                        </a:rPr>
                        <a:t>EA scope. </a:t>
                      </a:r>
                      <a:endParaRPr lang="en-CA" sz="1000" b="0" dirty="0">
                        <a:solidFill>
                          <a:schemeClr val="tx1"/>
                        </a:solidFill>
                      </a:endParaRPr>
                    </a:p>
                    <a:p>
                      <a:pPr marL="216000" indent="-457200">
                        <a:spcAft>
                          <a:spcPts val="0"/>
                        </a:spcAft>
                      </a:pPr>
                      <a:r>
                        <a:rPr lang="en-CA" sz="1000" b="1" dirty="0">
                          <a:solidFill>
                            <a:schemeClr val="tx1"/>
                          </a:solidFill>
                        </a:rPr>
                        <a:t>3.4</a:t>
                      </a:r>
                      <a:r>
                        <a:rPr lang="en-CA" sz="1000" b="0" dirty="0">
                          <a:solidFill>
                            <a:schemeClr val="tx1"/>
                          </a:solidFill>
                        </a:rPr>
                        <a:t> Create</a:t>
                      </a:r>
                      <a:r>
                        <a:rPr lang="en-CA" sz="1000" b="0" baseline="0" dirty="0">
                          <a:solidFill>
                            <a:schemeClr val="tx1"/>
                          </a:solidFill>
                        </a:rPr>
                        <a:t> a set of EA principles.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Identify the EA services</a:t>
                      </a:r>
                      <a:r>
                        <a:rPr lang="en-CA" sz="1000" b="1" baseline="0" dirty="0">
                          <a:solidFill>
                            <a:schemeClr val="tx1"/>
                          </a:solidFill>
                        </a:rPr>
                        <a:t> and communicate the EA strategy</a:t>
                      </a: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Define</a:t>
                      </a:r>
                      <a:r>
                        <a:rPr lang="en-CA" sz="1000" b="0" baseline="0" dirty="0">
                          <a:solidFill>
                            <a:schemeClr val="tx1"/>
                          </a:solidFill>
                        </a:rPr>
                        <a:t> the services the EA function will provide. </a:t>
                      </a:r>
                      <a:endParaRPr lang="en-CA" sz="1000" b="0" dirty="0">
                        <a:solidFill>
                          <a:schemeClr val="tx1"/>
                        </a:solidFill>
                      </a:endParaRPr>
                    </a:p>
                    <a:p>
                      <a:pPr marL="216000" indent="-457200">
                        <a:spcAft>
                          <a:spcPts val="0"/>
                        </a:spcAft>
                      </a:pPr>
                      <a:r>
                        <a:rPr lang="en-CA" sz="1000" b="1" dirty="0">
                          <a:solidFill>
                            <a:schemeClr val="tx1"/>
                          </a:solidFill>
                        </a:rPr>
                        <a:t>4.2</a:t>
                      </a:r>
                      <a:r>
                        <a:rPr lang="en-CA" sz="1000" b="0" dirty="0">
                          <a:solidFill>
                            <a:schemeClr val="tx1"/>
                          </a:solidFill>
                        </a:rPr>
                        <a:t> Plan next steps for the EA function.</a:t>
                      </a:r>
                    </a:p>
                    <a:p>
                      <a:pPr marL="216000" indent="-457200">
                        <a:spcAft>
                          <a:spcPts val="0"/>
                        </a:spcAft>
                      </a:pPr>
                      <a:r>
                        <a:rPr lang="en-CA" sz="1000" b="1" dirty="0">
                          <a:solidFill>
                            <a:schemeClr val="tx1"/>
                          </a:solidFill>
                        </a:rPr>
                        <a:t>4.3</a:t>
                      </a:r>
                      <a:r>
                        <a:rPr lang="en-CA" sz="1000" b="0" dirty="0">
                          <a:solidFill>
                            <a:schemeClr val="tx1"/>
                          </a:solidFill>
                        </a:rPr>
                        <a:t> Present</a:t>
                      </a:r>
                      <a:r>
                        <a:rPr lang="en-CA" sz="1000" b="0" baseline="0" dirty="0">
                          <a:solidFill>
                            <a:schemeClr val="tx1"/>
                          </a:solidFill>
                        </a:rPr>
                        <a:t> workshop recommendations to EA stakeholders</a:t>
                      </a:r>
                      <a:r>
                        <a:rPr lang="en-CA" sz="1000" b="0" dirty="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773796">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Stakeholder Power Map</a:t>
                      </a:r>
                    </a:p>
                    <a:p>
                      <a:pPr marL="228600" indent="-228600">
                        <a:spcAft>
                          <a:spcPts val="0"/>
                        </a:spcAft>
                        <a:buClrTx/>
                        <a:buFont typeface="+mj-lt"/>
                        <a:buAutoNum type="arabicPeriod"/>
                      </a:pPr>
                      <a:r>
                        <a:rPr lang="en-CA" sz="1000" b="0" i="0" baseline="0" dirty="0">
                          <a:solidFill>
                            <a:schemeClr val="tx1"/>
                          </a:solidFill>
                        </a:rPr>
                        <a:t>PESTLE Analysis</a:t>
                      </a:r>
                    </a:p>
                    <a:p>
                      <a:pPr marL="228600" indent="-228600">
                        <a:spcAft>
                          <a:spcPts val="0"/>
                        </a:spcAft>
                        <a:buClrTx/>
                        <a:buFont typeface="+mj-lt"/>
                        <a:buAutoNum type="arabicPeriod"/>
                      </a:pPr>
                      <a:r>
                        <a:rPr lang="en-CA" sz="1000" b="0" i="0" baseline="0" dirty="0">
                          <a:solidFill>
                            <a:schemeClr val="tx1"/>
                          </a:solidFill>
                        </a:rPr>
                        <a:t>Stakeholder interviews</a:t>
                      </a:r>
                    </a:p>
                    <a:p>
                      <a:pPr marL="228600" indent="-228600">
                        <a:spcAft>
                          <a:spcPts val="0"/>
                        </a:spcAft>
                        <a:buClrTx/>
                        <a:buFont typeface="+mj-lt"/>
                        <a:buAutoNum type="arabicPeriod"/>
                      </a:pPr>
                      <a:r>
                        <a:rPr lang="en-CA" sz="1000" b="0" i="0" baseline="0" dirty="0">
                          <a:solidFill>
                            <a:schemeClr val="tx1"/>
                          </a:solidFill>
                        </a:rPr>
                        <a:t>List of business and technology needs</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List</a:t>
                      </a:r>
                      <a:r>
                        <a:rPr lang="en-CA" sz="1000" b="0" baseline="0" dirty="0">
                          <a:solidFill>
                            <a:schemeClr val="tx1"/>
                          </a:solidFill>
                        </a:rPr>
                        <a:t> of business and technology drivers. </a:t>
                      </a:r>
                    </a:p>
                    <a:p>
                      <a:pPr marL="144000" indent="-144000">
                        <a:spcAft>
                          <a:spcPts val="0"/>
                        </a:spcAft>
                        <a:buClrTx/>
                        <a:buFont typeface="+mj-lt"/>
                        <a:buAutoNum type="arabicPeriod"/>
                      </a:pPr>
                      <a:r>
                        <a:rPr lang="en-CA" sz="1000" b="0" baseline="0" dirty="0">
                          <a:solidFill>
                            <a:schemeClr val="tx1"/>
                          </a:solidFill>
                        </a:rPr>
                        <a:t>List of pains associated with business and technology drivers. </a:t>
                      </a:r>
                    </a:p>
                    <a:p>
                      <a:pPr marL="144000" indent="-144000">
                        <a:spcAft>
                          <a:spcPts val="0"/>
                        </a:spcAft>
                        <a:buClrTx/>
                        <a:buFont typeface="+mj-lt"/>
                        <a:buAutoNum type="arabicPeriod"/>
                      </a:pPr>
                      <a:r>
                        <a:rPr lang="en-CA" sz="1000" b="0" baseline="0" dirty="0">
                          <a:solidFill>
                            <a:schemeClr val="tx1"/>
                          </a:solidFill>
                        </a:rPr>
                        <a:t>Set of EA contributions to alleviate the pains. </a:t>
                      </a:r>
                    </a:p>
                    <a:p>
                      <a:pPr marL="144000" indent="-144000">
                        <a:spcAft>
                          <a:spcPts val="0"/>
                        </a:spcAft>
                        <a:buClrTx/>
                        <a:buFont typeface="+mj-lt"/>
                        <a:buAutoNum type="arabicPeriod"/>
                      </a:pPr>
                      <a:r>
                        <a:rPr lang="en-CA" sz="1000" b="0" baseline="0" dirty="0">
                          <a:solidFill>
                            <a:schemeClr val="tx1"/>
                          </a:solidFill>
                        </a:rPr>
                        <a:t>Promises of value to articulate the EA value proposition.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EA vision</a:t>
                      </a:r>
                      <a:r>
                        <a:rPr lang="en-CA" sz="1000" b="0" baseline="0" dirty="0">
                          <a:solidFill>
                            <a:schemeClr val="tx1"/>
                          </a:solidFill>
                        </a:rPr>
                        <a:t> statement. </a:t>
                      </a:r>
                    </a:p>
                    <a:p>
                      <a:pPr marL="144000" indent="-144000">
                        <a:spcAft>
                          <a:spcPts val="0"/>
                        </a:spcAft>
                        <a:buClrTx/>
                        <a:buFont typeface="+mj-lt"/>
                        <a:buAutoNum type="arabicPeriod"/>
                      </a:pPr>
                      <a:r>
                        <a:rPr lang="en-CA" sz="1000" b="0" baseline="0" dirty="0">
                          <a:solidFill>
                            <a:schemeClr val="tx1"/>
                          </a:solidFill>
                        </a:rPr>
                        <a:t>EA mission statement. </a:t>
                      </a:r>
                    </a:p>
                    <a:p>
                      <a:pPr marL="144000" indent="-144000">
                        <a:spcAft>
                          <a:spcPts val="0"/>
                        </a:spcAft>
                        <a:buClrTx/>
                        <a:buFont typeface="+mj-lt"/>
                        <a:buAutoNum type="arabicPeriod"/>
                      </a:pPr>
                      <a:r>
                        <a:rPr lang="en-CA" sz="1000" b="0" baseline="0" dirty="0">
                          <a:solidFill>
                            <a:schemeClr val="tx1"/>
                          </a:solidFill>
                        </a:rPr>
                        <a:t>EA goals and objectives. </a:t>
                      </a:r>
                    </a:p>
                    <a:p>
                      <a:pPr marL="144000" indent="-144000">
                        <a:spcAft>
                          <a:spcPts val="0"/>
                        </a:spcAft>
                        <a:buClrTx/>
                        <a:buFont typeface="+mj-lt"/>
                        <a:buAutoNum type="arabicPeriod"/>
                      </a:pPr>
                      <a:r>
                        <a:rPr lang="en-CA" sz="1000" b="0" baseline="0" dirty="0">
                          <a:solidFill>
                            <a:schemeClr val="tx1"/>
                          </a:solidFill>
                        </a:rPr>
                        <a:t>EA scope. </a:t>
                      </a:r>
                    </a:p>
                    <a:p>
                      <a:pPr marL="144000" indent="-144000">
                        <a:spcAft>
                          <a:spcPts val="0"/>
                        </a:spcAft>
                        <a:buClrTx/>
                        <a:buFont typeface="+mj-lt"/>
                        <a:buAutoNum type="arabicPeriod"/>
                      </a:pPr>
                      <a:r>
                        <a:rPr lang="en-CA" sz="1000" b="0" baseline="0" dirty="0">
                          <a:solidFill>
                            <a:schemeClr val="tx1"/>
                          </a:solidFill>
                        </a:rPr>
                        <a:t>List of EA principles.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Defined list of EA services that the EA function is committed</a:t>
                      </a:r>
                      <a:r>
                        <a:rPr lang="en-CA" sz="1000" b="0" baseline="0" dirty="0">
                          <a:solidFill>
                            <a:schemeClr val="tx1"/>
                          </a:solidFill>
                        </a:rPr>
                        <a:t> to providing. </a:t>
                      </a:r>
                    </a:p>
                    <a:p>
                      <a:pPr marL="144000" indent="-144000">
                        <a:spcAft>
                          <a:spcPts val="0"/>
                        </a:spcAft>
                        <a:buClrTx/>
                        <a:buFont typeface="+mj-lt"/>
                        <a:buAutoNum type="arabicPeriod"/>
                      </a:pPr>
                      <a:r>
                        <a:rPr lang="en-CA" sz="1000" b="0" dirty="0">
                          <a:solidFill>
                            <a:schemeClr val="tx1"/>
                          </a:solidFill>
                        </a:rPr>
                        <a:t>Executive presentation to EA stakeholders. </a:t>
                      </a:r>
                      <a:endParaRPr lang="en-CA" sz="1000" b="0" baseline="0" dirty="0">
                        <a:solidFill>
                          <a:schemeClr val="tx1"/>
                        </a:solidFill>
                      </a:endParaRP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235126"/>
            <a:ext cx="6589368" cy="2939266"/>
          </a:xfrm>
          <a:prstGeom prst="rect">
            <a:avLst/>
          </a:prstGeom>
        </p:spPr>
        <p:txBody>
          <a:bodyPr wrap="square" rtlCol="0">
            <a:spAutoFit/>
          </a:bodyPr>
          <a:lstStyle/>
          <a:p>
            <a:pPr>
              <a:spcAft>
                <a:spcPts val="1800"/>
              </a:spcAft>
            </a:pPr>
            <a:r>
              <a:rPr lang="en-CA" sz="1700" i="1" dirty="0">
                <a:solidFill>
                  <a:schemeClr val="bg1"/>
                </a:solidFill>
                <a:latin typeface="+mj-lt"/>
              </a:rPr>
              <a:t>The role of enterprise architecture (EA) is often misunderstood or unclear. Organizations without an EA function struggle to articulate the business need for a formalized discipline. Organizations with an existing EA function face additional hurdles as stakeholders are unsure of EA’s value.</a:t>
            </a:r>
          </a:p>
          <a:p>
            <a:pPr>
              <a:spcAft>
                <a:spcPts val="1800"/>
              </a:spcAft>
            </a:pPr>
            <a:r>
              <a:rPr lang="en-CA" sz="1700" i="1" dirty="0">
                <a:solidFill>
                  <a:schemeClr val="bg1"/>
                </a:solidFill>
                <a:latin typeface="+mj-lt"/>
              </a:rPr>
              <a:t>In response, EA needs to have a sponsored practice strategy that is anchored in an EA value proposition. This value proposition will set the appropriate expectations of the EA function, and will clearly articulate the role of EA in helping the enterprise achieve its strategic goals.</a:t>
            </a:r>
            <a:endParaRPr lang="en-CA" sz="1600" b="1" i="1" dirty="0">
              <a:solidFill>
                <a:schemeClr val="bg1"/>
              </a:solidFill>
              <a:latin typeface="+mj-lt"/>
            </a:endParaRPr>
          </a:p>
        </p:txBody>
      </p:sp>
      <p:sp>
        <p:nvSpPr>
          <p:cNvPr id="9" name="TextBox 8"/>
          <p:cNvSpPr txBox="1"/>
          <p:nvPr/>
        </p:nvSpPr>
        <p:spPr>
          <a:xfrm>
            <a:off x="3203041" y="5319094"/>
            <a:ext cx="4460917" cy="738664"/>
          </a:xfrm>
          <a:prstGeom prst="rect">
            <a:avLst/>
          </a:prstGeom>
        </p:spPr>
        <p:txBody>
          <a:bodyPr wrap="square" rtlCol="0">
            <a:spAutoFit/>
          </a:bodyPr>
          <a:lstStyle/>
          <a:p>
            <a:pPr algn="r"/>
            <a:r>
              <a:rPr lang="en-CA" sz="1400" b="1" i="1" dirty="0">
                <a:solidFill>
                  <a:schemeClr val="bg1"/>
                </a:solidFill>
              </a:rPr>
              <a:t>Gopi Bheemavarapu, </a:t>
            </a:r>
          </a:p>
          <a:p>
            <a:pPr algn="r"/>
            <a:r>
              <a:rPr lang="en-CA" sz="1400" i="1" dirty="0">
                <a:solidFill>
                  <a:schemeClr val="bg1"/>
                </a:solidFill>
              </a:rPr>
              <a:t>Director, CIO Advisory </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545852" y="1603617"/>
            <a:ext cx="8047163" cy="338554"/>
          </a:xfrm>
          <a:prstGeom prst="rect">
            <a:avLst/>
          </a:prstGeom>
        </p:spPr>
        <p:txBody>
          <a:bodyPr wrap="square" rtlCol="0">
            <a:spAutoFit/>
          </a:bodyPr>
          <a:lstStyle/>
          <a:p>
            <a:r>
              <a:rPr lang="en-GB" sz="1600" b="1" dirty="0">
                <a:solidFill>
                  <a:schemeClr val="bg1"/>
                </a:solidFill>
              </a:rPr>
              <a:t>Enterprise architecture is a strategic planning discipline, not red tape.</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3"/>
          <a:stretch>
            <a:fillRect/>
          </a:stretch>
        </p:blipFill>
        <p:spPr>
          <a:xfrm>
            <a:off x="545852" y="2090424"/>
            <a:ext cx="678666" cy="619651"/>
          </a:xfrm>
          <a:prstGeom prst="rect">
            <a:avLst/>
          </a:prstGeom>
        </p:spPr>
      </p:pic>
      <p:pic>
        <p:nvPicPr>
          <p:cNvPr id="15" name="Picture 101"/>
          <p:cNvPicPr>
            <a:picLocks noChangeAspect="1"/>
          </p:cNvPicPr>
          <p:nvPr/>
        </p:nvPicPr>
        <p:blipFill>
          <a:blip r:embed="rId4"/>
          <a:stretch>
            <a:fillRect/>
          </a:stretch>
        </p:blipFill>
        <p:spPr>
          <a:xfrm>
            <a:off x="7335691" y="4780587"/>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 </a:t>
            </a:r>
          </a:p>
          <a:p>
            <a:r>
              <a:rPr lang="en-US" dirty="0"/>
              <a:t>Head of Enterprise Architecture</a:t>
            </a:r>
          </a:p>
        </p:txBody>
      </p:sp>
      <p:sp>
        <p:nvSpPr>
          <p:cNvPr id="14" name="Text Placeholder 13"/>
          <p:cNvSpPr>
            <a:spLocks noGrp="1"/>
          </p:cNvSpPr>
          <p:nvPr>
            <p:ph type="body" sz="quarter" idx="26"/>
          </p:nvPr>
        </p:nvSpPr>
        <p:spPr/>
        <p:txBody>
          <a:bodyPr/>
          <a:lstStyle/>
          <a:p>
            <a:r>
              <a:rPr lang="en-US" dirty="0"/>
              <a:t>Articulate the value of EA and make the case for setting up a formalized EA function. </a:t>
            </a:r>
          </a:p>
          <a:p>
            <a:r>
              <a:rPr lang="en-US" dirty="0"/>
              <a:t>Establish the strategy and direction of the EA function. </a:t>
            </a:r>
          </a:p>
          <a:p>
            <a:r>
              <a:rPr lang="en-US" dirty="0"/>
              <a:t>Align and tailor the purpose of the EA function to best support the organization. </a:t>
            </a:r>
          </a:p>
        </p:txBody>
      </p:sp>
      <p:sp>
        <p:nvSpPr>
          <p:cNvPr id="15" name="Text Placeholder 14"/>
          <p:cNvSpPr>
            <a:spLocks noGrp="1"/>
          </p:cNvSpPr>
          <p:nvPr>
            <p:ph type="body" sz="quarter" idx="27"/>
          </p:nvPr>
        </p:nvSpPr>
        <p:spPr/>
        <p:txBody>
          <a:bodyPr/>
          <a:lstStyle/>
          <a:p>
            <a:r>
              <a:rPr lang="en-US" dirty="0"/>
              <a:t>Enterprise Architects</a:t>
            </a:r>
          </a:p>
          <a:p>
            <a:r>
              <a:rPr lang="en-US" dirty="0"/>
              <a:t>Domain Architects</a:t>
            </a:r>
          </a:p>
        </p:txBody>
      </p:sp>
      <p:sp>
        <p:nvSpPr>
          <p:cNvPr id="16" name="Text Placeholder 15"/>
          <p:cNvSpPr>
            <a:spLocks noGrp="1"/>
          </p:cNvSpPr>
          <p:nvPr>
            <p:ph type="body" sz="quarter" idx="28"/>
          </p:nvPr>
        </p:nvSpPr>
        <p:spPr/>
        <p:txBody>
          <a:bodyPr/>
          <a:lstStyle/>
          <a:p>
            <a:r>
              <a:rPr lang="en-US" dirty="0"/>
              <a:t>Set up the EA function based on the business and technology landscape of the organization. </a:t>
            </a:r>
          </a:p>
          <a:p>
            <a:r>
              <a:rPr lang="en-US" dirty="0"/>
              <a:t>Optimize the EA strategy of your existing function. </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7" y="1512504"/>
            <a:ext cx="5489393" cy="1078992"/>
          </a:xfrm>
        </p:spPr>
        <p:txBody>
          <a:bodyPr/>
          <a:lstStyle/>
          <a:p>
            <a:r>
              <a:rPr lang="en-US" dirty="0"/>
              <a:t>The EA team is constantly challenged to articulate the value of its function.</a:t>
            </a:r>
          </a:p>
          <a:p>
            <a:r>
              <a:rPr lang="en-US" dirty="0"/>
              <a:t>The CIO has asked the EA team to help them understand the value the team brings to their department.</a:t>
            </a:r>
          </a:p>
          <a:p>
            <a:r>
              <a:rPr lang="en-US" dirty="0"/>
              <a:t>While there may be an IT strategy documented, no EA strategy exists, or at best, some loose collection of ideas form the basis of the EA strategy.</a:t>
            </a:r>
          </a:p>
        </p:txBody>
      </p:sp>
      <p:sp>
        <p:nvSpPr>
          <p:cNvPr id="4" name="Text Placeholder 3"/>
          <p:cNvSpPr>
            <a:spLocks noGrp="1"/>
          </p:cNvSpPr>
          <p:nvPr>
            <p:ph type="body" sz="quarter" idx="11"/>
          </p:nvPr>
        </p:nvSpPr>
        <p:spPr>
          <a:xfrm>
            <a:off x="247848" y="3108878"/>
            <a:ext cx="5398572" cy="1243666"/>
          </a:xfrm>
        </p:spPr>
        <p:txBody>
          <a:bodyPr/>
          <a:lstStyle/>
          <a:p>
            <a:r>
              <a:rPr lang="en-US" dirty="0"/>
              <a:t>The business focuses on a project, ignoring the holistic value of an overarching architecture.</a:t>
            </a:r>
          </a:p>
          <a:p>
            <a:r>
              <a:rPr lang="en-US" dirty="0"/>
              <a:t>This “project-only” view results in poor technology investments, leading to massive technical debt, and most enterprises are not ready to adjust to the agile practices, further increasing technical debt.</a:t>
            </a:r>
          </a:p>
          <a:p>
            <a:r>
              <a:rPr lang="en-US" dirty="0"/>
              <a:t>In addition, enterprises struggle with rapidly changing technologies.</a:t>
            </a:r>
          </a:p>
        </p:txBody>
      </p:sp>
      <p:sp>
        <p:nvSpPr>
          <p:cNvPr id="5" name="Text Placeholder 4"/>
          <p:cNvSpPr>
            <a:spLocks noGrp="1"/>
          </p:cNvSpPr>
          <p:nvPr>
            <p:ph type="body" sz="quarter" idx="12"/>
          </p:nvPr>
        </p:nvSpPr>
        <p:spPr>
          <a:xfrm>
            <a:off x="255868" y="4809744"/>
            <a:ext cx="8623607" cy="1511346"/>
          </a:xfrm>
        </p:spPr>
        <p:txBody>
          <a:bodyPr anchor="t"/>
          <a:lstStyle/>
          <a:p>
            <a:r>
              <a:rPr lang="en-US" dirty="0"/>
              <a:t>Create an EA value proposition based on enterprise needs that clearly articulates the expected contributions of the EA function. </a:t>
            </a:r>
          </a:p>
          <a:p>
            <a:r>
              <a:rPr lang="en-US" dirty="0"/>
              <a:t>Establish the EA fundamentals (vision and mission statement, goals and objectives, and principles) needed to position the EA function to deliver the promised value proposition. </a:t>
            </a:r>
          </a:p>
          <a:p>
            <a:r>
              <a:rPr lang="en-US" dirty="0"/>
              <a:t>Identify the services that EA has to provide to the organization in order to deliver on the promised value proposition. </a:t>
            </a:r>
          </a:p>
        </p:txBody>
      </p:sp>
      <p:sp>
        <p:nvSpPr>
          <p:cNvPr id="6" name="Text Placeholder 5"/>
          <p:cNvSpPr>
            <a:spLocks noGrp="1"/>
          </p:cNvSpPr>
          <p:nvPr>
            <p:ph type="body" sz="quarter" idx="13"/>
          </p:nvPr>
        </p:nvSpPr>
        <p:spPr/>
        <p:txBody>
          <a:bodyPr/>
          <a:lstStyle/>
          <a:p>
            <a:pPr marL="0" indent="0">
              <a:spcBef>
                <a:spcPts val="1200"/>
              </a:spcBef>
              <a:buNone/>
            </a:pPr>
            <a:r>
              <a:rPr lang="en-CA" dirty="0"/>
              <a:t>EA can deliver many benefits to an organization. However, in order to increase the likelihood of success, the EA group needs to deliver value to their organization based on the operating environment and the direction of the enterprise. </a:t>
            </a:r>
          </a:p>
          <a:p>
            <a:pPr marL="0" indent="0">
              <a:spcBef>
                <a:spcPts val="1200"/>
              </a:spcBef>
              <a:buNone/>
            </a:pPr>
            <a:r>
              <a:rPr lang="en-CA" dirty="0"/>
              <a:t>An EA strategy anchored in a value proposition will ensure that EA focuses on driving the most critical outcomes in support of the organization’s enterprise strategy.</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Technological advances have decreased time to decisions, making accurate strategic planning essential</a:t>
            </a:r>
          </a:p>
        </p:txBody>
      </p:sp>
      <p:sp>
        <p:nvSpPr>
          <p:cNvPr id="3" name="Text Placeholder 5"/>
          <p:cNvSpPr txBox="1">
            <a:spLocks/>
          </p:cNvSpPr>
          <p:nvPr/>
        </p:nvSpPr>
        <p:spPr>
          <a:xfrm>
            <a:off x="249302" y="1232756"/>
            <a:ext cx="8627997" cy="84870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Technology has officially crept into every corner of business. As a result, every department has its own technology demands and the potential for IT budgets to grow unchecked has skyrocketed. This has resulted in organizational leaders requiring more technology-related leadership and advice to drive the strategic planning process. </a:t>
            </a:r>
          </a:p>
        </p:txBody>
      </p:sp>
      <p:sp>
        <p:nvSpPr>
          <p:cNvPr id="4" name="TextBox 3"/>
          <p:cNvSpPr txBox="1"/>
          <p:nvPr/>
        </p:nvSpPr>
        <p:spPr>
          <a:xfrm>
            <a:off x="6861975" y="2069685"/>
            <a:ext cx="1864249" cy="276999"/>
          </a:xfrm>
          <a:prstGeom prst="rect">
            <a:avLst/>
          </a:prstGeom>
        </p:spPr>
        <p:txBody>
          <a:bodyPr wrap="square" rtlCol="0">
            <a:spAutoFit/>
          </a:bodyPr>
          <a:lstStyle/>
          <a:p>
            <a:pPr algn="r"/>
            <a:r>
              <a:rPr lang="en-CA" sz="1200" dirty="0"/>
              <a:t>Source: 5Q Partners</a:t>
            </a:r>
          </a:p>
        </p:txBody>
      </p:sp>
      <p:grpSp>
        <p:nvGrpSpPr>
          <p:cNvPr id="5" name="Group 4"/>
          <p:cNvGrpSpPr/>
          <p:nvPr/>
        </p:nvGrpSpPr>
        <p:grpSpPr>
          <a:xfrm>
            <a:off x="1516210" y="3260456"/>
            <a:ext cx="5854259" cy="2861684"/>
            <a:chOff x="1119396" y="2656265"/>
            <a:chExt cx="5854259" cy="3462639"/>
          </a:xfrm>
        </p:grpSpPr>
        <p:sp>
          <p:nvSpPr>
            <p:cNvPr id="6" name="Rectangle 5"/>
            <p:cNvSpPr/>
            <p:nvPr/>
          </p:nvSpPr>
          <p:spPr>
            <a:xfrm>
              <a:off x="1413757" y="4976725"/>
              <a:ext cx="2462090" cy="584775"/>
            </a:xfrm>
            <a:prstGeom prst="rect">
              <a:avLst/>
            </a:prstGeom>
          </p:spPr>
          <p:txBody>
            <a:bodyPr wrap="square">
              <a:spAutoFit/>
            </a:bodyPr>
            <a:lstStyle/>
            <a:p>
              <a:pPr eaLnBrk="1" hangingPunct="1"/>
              <a:r>
                <a:rPr lang="en-US" altLang="en-US" sz="1600" b="1" dirty="0"/>
                <a:t>Time to old investment decisions</a:t>
              </a:r>
            </a:p>
          </p:txBody>
        </p:sp>
        <p:sp>
          <p:nvSpPr>
            <p:cNvPr id="7" name="Rectangle 6"/>
            <p:cNvSpPr/>
            <p:nvPr/>
          </p:nvSpPr>
          <p:spPr>
            <a:xfrm>
              <a:off x="4268803" y="2656265"/>
              <a:ext cx="2488639" cy="584775"/>
            </a:xfrm>
            <a:prstGeom prst="rect">
              <a:avLst/>
            </a:prstGeom>
          </p:spPr>
          <p:txBody>
            <a:bodyPr wrap="square">
              <a:spAutoFit/>
            </a:bodyPr>
            <a:lstStyle/>
            <a:p>
              <a:pPr eaLnBrk="1" hangingPunct="1"/>
              <a:r>
                <a:rPr lang="en-US" altLang="en-US" sz="1600" b="1" dirty="0"/>
                <a:t>Time to new investment decisions</a:t>
              </a:r>
            </a:p>
          </p:txBody>
        </p:sp>
        <p:cxnSp>
          <p:nvCxnSpPr>
            <p:cNvPr id="9" name="Straight Arrow Connector 8"/>
            <p:cNvCxnSpPr/>
            <p:nvPr/>
          </p:nvCxnSpPr>
          <p:spPr>
            <a:xfrm flipH="1" flipV="1">
              <a:off x="1119396" y="5680774"/>
              <a:ext cx="5854259" cy="0"/>
            </a:xfrm>
            <a:prstGeom prst="straightConnector1">
              <a:avLst/>
            </a:prstGeom>
            <a:ln>
              <a:headEnd type="triangle" w="lg" len="med"/>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225224" y="5746494"/>
              <a:ext cx="5571492" cy="372410"/>
            </a:xfrm>
            <a:prstGeom prst="rect">
              <a:avLst/>
            </a:prstGeom>
            <a:noFill/>
          </p:spPr>
          <p:txBody>
            <a:bodyPr wrap="square" rtlCol="0">
              <a:spAutoFit/>
            </a:bodyPr>
            <a:lstStyle/>
            <a:p>
              <a:pPr algn="r"/>
              <a:r>
                <a:rPr lang="en-US" sz="1400" i="1" dirty="0"/>
                <a:t>Frequency </a:t>
              </a:r>
            </a:p>
          </p:txBody>
        </p:sp>
        <p:sp>
          <p:nvSpPr>
            <p:cNvPr id="12" name="Freeform 11"/>
            <p:cNvSpPr/>
            <p:nvPr/>
          </p:nvSpPr>
          <p:spPr>
            <a:xfrm>
              <a:off x="1251927" y="3519447"/>
              <a:ext cx="5542252" cy="1234692"/>
            </a:xfrm>
            <a:custGeom>
              <a:avLst/>
              <a:gdLst>
                <a:gd name="connsiteX0" fmla="*/ 0 w 2751826"/>
                <a:gd name="connsiteY0" fmla="*/ 2786333 h 4477382"/>
                <a:gd name="connsiteX1" fmla="*/ 388188 w 2751826"/>
                <a:gd name="connsiteY1" fmla="*/ 2147978 h 4477382"/>
                <a:gd name="connsiteX2" fmla="*/ 707366 w 2751826"/>
                <a:gd name="connsiteY2" fmla="*/ 3312544 h 4477382"/>
                <a:gd name="connsiteX3" fmla="*/ 1121434 w 2751826"/>
                <a:gd name="connsiteY3" fmla="*/ 1837427 h 4477382"/>
                <a:gd name="connsiteX4" fmla="*/ 1371600 w 2751826"/>
                <a:gd name="connsiteY4" fmla="*/ 3597216 h 4477382"/>
                <a:gd name="connsiteX5" fmla="*/ 1613139 w 2751826"/>
                <a:gd name="connsiteY5" fmla="*/ 1380227 h 4477382"/>
                <a:gd name="connsiteX6" fmla="*/ 1751162 w 2751826"/>
                <a:gd name="connsiteY6" fmla="*/ 3743865 h 4477382"/>
                <a:gd name="connsiteX7" fmla="*/ 2001328 w 2751826"/>
                <a:gd name="connsiteY7" fmla="*/ 983412 h 4477382"/>
                <a:gd name="connsiteX8" fmla="*/ 2027207 w 2751826"/>
                <a:gd name="connsiteY8" fmla="*/ 3847382 h 4477382"/>
                <a:gd name="connsiteX9" fmla="*/ 2199736 w 2751826"/>
                <a:gd name="connsiteY9" fmla="*/ 914401 h 4477382"/>
                <a:gd name="connsiteX10" fmla="*/ 2242868 w 2751826"/>
                <a:gd name="connsiteY10" fmla="*/ 4045790 h 4477382"/>
                <a:gd name="connsiteX11" fmla="*/ 2294626 w 2751826"/>
                <a:gd name="connsiteY11" fmla="*/ 785005 h 4477382"/>
                <a:gd name="connsiteX12" fmla="*/ 2320505 w 2751826"/>
                <a:gd name="connsiteY12" fmla="*/ 4097548 h 4477382"/>
                <a:gd name="connsiteX13" fmla="*/ 2372264 w 2751826"/>
                <a:gd name="connsiteY13" fmla="*/ 638356 h 4477382"/>
                <a:gd name="connsiteX14" fmla="*/ 2424022 w 2751826"/>
                <a:gd name="connsiteY14" fmla="*/ 4063042 h 4477382"/>
                <a:gd name="connsiteX15" fmla="*/ 2467154 w 2751826"/>
                <a:gd name="connsiteY15" fmla="*/ 629729 h 4477382"/>
                <a:gd name="connsiteX16" fmla="*/ 2518913 w 2751826"/>
                <a:gd name="connsiteY16" fmla="*/ 4278703 h 4477382"/>
                <a:gd name="connsiteX17" fmla="*/ 2562045 w 2751826"/>
                <a:gd name="connsiteY17" fmla="*/ 362310 h 4477382"/>
                <a:gd name="connsiteX18" fmla="*/ 2639683 w 2751826"/>
                <a:gd name="connsiteY18" fmla="*/ 4477110 h 4477382"/>
                <a:gd name="connsiteX19" fmla="*/ 2665562 w 2751826"/>
                <a:gd name="connsiteY19" fmla="*/ 129397 h 4477382"/>
                <a:gd name="connsiteX20" fmla="*/ 2700068 w 2751826"/>
                <a:gd name="connsiteY20" fmla="*/ 4425352 h 4477382"/>
                <a:gd name="connsiteX21" fmla="*/ 2700068 w 2751826"/>
                <a:gd name="connsiteY21" fmla="*/ 1 h 4477382"/>
                <a:gd name="connsiteX22" fmla="*/ 2751826 w 2751826"/>
                <a:gd name="connsiteY22" fmla="*/ 4408099 h 447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1826" h="4477382">
                  <a:moveTo>
                    <a:pt x="0" y="2786333"/>
                  </a:moveTo>
                  <a:cubicBezTo>
                    <a:pt x="135147" y="2423304"/>
                    <a:pt x="270294" y="2060276"/>
                    <a:pt x="388188" y="2147978"/>
                  </a:cubicBezTo>
                  <a:cubicBezTo>
                    <a:pt x="506082" y="2235680"/>
                    <a:pt x="585158" y="3364303"/>
                    <a:pt x="707366" y="3312544"/>
                  </a:cubicBezTo>
                  <a:cubicBezTo>
                    <a:pt x="829574" y="3260786"/>
                    <a:pt x="1010728" y="1789982"/>
                    <a:pt x="1121434" y="1837427"/>
                  </a:cubicBezTo>
                  <a:cubicBezTo>
                    <a:pt x="1232140" y="1884872"/>
                    <a:pt x="1289649" y="3673416"/>
                    <a:pt x="1371600" y="3597216"/>
                  </a:cubicBezTo>
                  <a:cubicBezTo>
                    <a:pt x="1453551" y="3521016"/>
                    <a:pt x="1549879" y="1355785"/>
                    <a:pt x="1613139" y="1380227"/>
                  </a:cubicBezTo>
                  <a:cubicBezTo>
                    <a:pt x="1676399" y="1404669"/>
                    <a:pt x="1686464" y="3810001"/>
                    <a:pt x="1751162" y="3743865"/>
                  </a:cubicBezTo>
                  <a:cubicBezTo>
                    <a:pt x="1815860" y="3677729"/>
                    <a:pt x="1955321" y="966159"/>
                    <a:pt x="2001328" y="983412"/>
                  </a:cubicBezTo>
                  <a:cubicBezTo>
                    <a:pt x="2047335" y="1000665"/>
                    <a:pt x="1994139" y="3858884"/>
                    <a:pt x="2027207" y="3847382"/>
                  </a:cubicBezTo>
                  <a:cubicBezTo>
                    <a:pt x="2060275" y="3835880"/>
                    <a:pt x="2163793" y="881333"/>
                    <a:pt x="2199736" y="914401"/>
                  </a:cubicBezTo>
                  <a:cubicBezTo>
                    <a:pt x="2235679" y="947469"/>
                    <a:pt x="2227053" y="4067356"/>
                    <a:pt x="2242868" y="4045790"/>
                  </a:cubicBezTo>
                  <a:cubicBezTo>
                    <a:pt x="2258683" y="4024224"/>
                    <a:pt x="2281686" y="776379"/>
                    <a:pt x="2294626" y="785005"/>
                  </a:cubicBezTo>
                  <a:cubicBezTo>
                    <a:pt x="2307566" y="793631"/>
                    <a:pt x="2307565" y="4121989"/>
                    <a:pt x="2320505" y="4097548"/>
                  </a:cubicBezTo>
                  <a:cubicBezTo>
                    <a:pt x="2333445" y="4073107"/>
                    <a:pt x="2355011" y="644107"/>
                    <a:pt x="2372264" y="638356"/>
                  </a:cubicBezTo>
                  <a:cubicBezTo>
                    <a:pt x="2389517" y="632605"/>
                    <a:pt x="2408207" y="4064480"/>
                    <a:pt x="2424022" y="4063042"/>
                  </a:cubicBezTo>
                  <a:cubicBezTo>
                    <a:pt x="2439837" y="4061604"/>
                    <a:pt x="2451339" y="593786"/>
                    <a:pt x="2467154" y="629729"/>
                  </a:cubicBezTo>
                  <a:cubicBezTo>
                    <a:pt x="2482969" y="665672"/>
                    <a:pt x="2503098" y="4323273"/>
                    <a:pt x="2518913" y="4278703"/>
                  </a:cubicBezTo>
                  <a:cubicBezTo>
                    <a:pt x="2534728" y="4234133"/>
                    <a:pt x="2541917" y="329242"/>
                    <a:pt x="2562045" y="362310"/>
                  </a:cubicBezTo>
                  <a:cubicBezTo>
                    <a:pt x="2582173" y="395378"/>
                    <a:pt x="2622430" y="4515929"/>
                    <a:pt x="2639683" y="4477110"/>
                  </a:cubicBezTo>
                  <a:cubicBezTo>
                    <a:pt x="2656936" y="4438291"/>
                    <a:pt x="2655498" y="138023"/>
                    <a:pt x="2665562" y="129397"/>
                  </a:cubicBezTo>
                  <a:cubicBezTo>
                    <a:pt x="2675626" y="120771"/>
                    <a:pt x="2694317" y="4446918"/>
                    <a:pt x="2700068" y="4425352"/>
                  </a:cubicBezTo>
                  <a:cubicBezTo>
                    <a:pt x="2705819" y="4403786"/>
                    <a:pt x="2691442" y="2876"/>
                    <a:pt x="2700068" y="1"/>
                  </a:cubicBezTo>
                  <a:cubicBezTo>
                    <a:pt x="2708694" y="-2874"/>
                    <a:pt x="2741762" y="3812876"/>
                    <a:pt x="2751826" y="4408099"/>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13" name="Straight Connector 2"/>
          <p:cNvCxnSpPr/>
          <p:nvPr/>
        </p:nvCxnSpPr>
        <p:spPr>
          <a:xfrm flipH="1">
            <a:off x="252000" y="2423283"/>
            <a:ext cx="86400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029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Organizations lack a strategic planning entity that provides a holistic view for both the business and technology</a:t>
            </a:r>
          </a:p>
        </p:txBody>
      </p:sp>
      <p:sp>
        <p:nvSpPr>
          <p:cNvPr id="3" name="TextBox 105"/>
          <p:cNvSpPr txBox="1"/>
          <p:nvPr/>
        </p:nvSpPr>
        <p:spPr>
          <a:xfrm>
            <a:off x="978216" y="2204807"/>
            <a:ext cx="7458118" cy="2769989"/>
          </a:xfrm>
          <a:prstGeom prst="rect">
            <a:avLst/>
          </a:prstGeom>
          <a:noFill/>
        </p:spPr>
        <p:txBody>
          <a:bodyPr wrap="square" rtlCol="0">
            <a:spAutoFit/>
          </a:bodyPr>
          <a:lstStyle/>
          <a:p>
            <a:r>
              <a:rPr lang="en-US" i="1" dirty="0">
                <a:solidFill>
                  <a:schemeClr val="bg1">
                    <a:lumMod val="50000"/>
                  </a:schemeClr>
                </a:solidFill>
                <a:latin typeface="+mj-lt"/>
              </a:rPr>
              <a:t>The economic crisis has taught organizations a critical lesson: Only by focusing on long-term value can they ensure their survival during difficult times – and be ready to change when the opportunity or the need arises. Among the capability to create value now and </a:t>
            </a:r>
            <a:r>
              <a:rPr lang="en-US" b="1" i="1" dirty="0">
                <a:solidFill>
                  <a:schemeClr val="bg1">
                    <a:lumMod val="50000"/>
                  </a:schemeClr>
                </a:solidFill>
                <a:latin typeface="+mj-lt"/>
              </a:rPr>
              <a:t>in the long term</a:t>
            </a:r>
            <a:r>
              <a:rPr lang="en-US" i="1" dirty="0">
                <a:solidFill>
                  <a:schemeClr val="bg1">
                    <a:lumMod val="50000"/>
                  </a:schemeClr>
                </a:solidFill>
                <a:latin typeface="+mj-lt"/>
              </a:rPr>
              <a:t> is mastery of EA – the effort to </a:t>
            </a:r>
            <a:r>
              <a:rPr lang="en-US" b="1" i="1" dirty="0">
                <a:solidFill>
                  <a:schemeClr val="bg1">
                    <a:lumMod val="50000"/>
                  </a:schemeClr>
                </a:solidFill>
                <a:latin typeface="+mj-lt"/>
              </a:rPr>
              <a:t>align an enterprise’s operations, including business functions, processes, and information systems, with its business goals and strategic direction</a:t>
            </a:r>
            <a:r>
              <a:rPr lang="en-US" i="1" dirty="0">
                <a:solidFill>
                  <a:schemeClr val="bg1">
                    <a:lumMod val="50000"/>
                  </a:schemeClr>
                </a:solidFill>
                <a:latin typeface="+mj-lt"/>
              </a:rPr>
              <a:t>. </a:t>
            </a:r>
          </a:p>
          <a:p>
            <a:endParaRPr lang="en-US" sz="1400" dirty="0">
              <a:solidFill>
                <a:schemeClr val="bg1">
                  <a:lumMod val="50000"/>
                </a:schemeClr>
              </a:solidFill>
              <a:latin typeface="+mj-lt"/>
            </a:endParaRPr>
          </a:p>
          <a:p>
            <a:pPr algn="r"/>
            <a:r>
              <a:rPr lang="en-US" sz="1600" dirty="0">
                <a:solidFill>
                  <a:schemeClr val="bg1">
                    <a:lumMod val="50000"/>
                  </a:schemeClr>
                </a:solidFill>
              </a:rPr>
              <a:t>– Peter Burns, Booz &amp; Company, </a:t>
            </a:r>
            <a:r>
              <a:rPr lang="en-US" sz="1600" i="1" dirty="0">
                <a:solidFill>
                  <a:schemeClr val="bg1">
                    <a:lumMod val="50000"/>
                  </a:schemeClr>
                </a:solidFill>
              </a:rPr>
              <a:t>Building Value through Enterprise Architecture</a:t>
            </a:r>
          </a:p>
        </p:txBody>
      </p:sp>
      <p:pic>
        <p:nvPicPr>
          <p:cNvPr id="4" name="Picture 100"/>
          <p:cNvPicPr>
            <a:picLocks noChangeAspect="1"/>
          </p:cNvPicPr>
          <p:nvPr/>
        </p:nvPicPr>
        <p:blipFill>
          <a:blip r:embed="rId3"/>
          <a:stretch>
            <a:fillRect/>
          </a:stretch>
        </p:blipFill>
        <p:spPr>
          <a:xfrm>
            <a:off x="531494" y="2140799"/>
            <a:ext cx="560881" cy="512108"/>
          </a:xfrm>
          <a:prstGeom prst="rect">
            <a:avLst/>
          </a:prstGeom>
        </p:spPr>
      </p:pic>
      <p:pic>
        <p:nvPicPr>
          <p:cNvPr id="5" name="Picture 101"/>
          <p:cNvPicPr>
            <a:picLocks noChangeAspect="1"/>
          </p:cNvPicPr>
          <p:nvPr/>
        </p:nvPicPr>
        <p:blipFill>
          <a:blip r:embed="rId4"/>
          <a:stretch>
            <a:fillRect/>
          </a:stretch>
        </p:blipFill>
        <p:spPr>
          <a:xfrm>
            <a:off x="2285031" y="4140676"/>
            <a:ext cx="542591" cy="445047"/>
          </a:xfrm>
          <a:prstGeom prst="rect">
            <a:avLst/>
          </a:prstGeom>
        </p:spPr>
      </p:pic>
    </p:spTree>
    <p:extLst>
      <p:ext uri="{BB962C8B-B14F-4D97-AF65-F5344CB8AC3E}">
        <p14:creationId xmlns:p14="http://schemas.microsoft.com/office/powerpoint/2010/main" val="290930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flipV="1">
            <a:off x="5275344" y="3835015"/>
            <a:ext cx="290778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1"/>
          </p:cNvCxnSpPr>
          <p:nvPr/>
        </p:nvCxnSpPr>
        <p:spPr>
          <a:xfrm flipV="1">
            <a:off x="813554" y="3835016"/>
            <a:ext cx="3518416" cy="1"/>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t>The answer to the strategic planning entity dilemma is enterprise architecture </a:t>
            </a:r>
          </a:p>
        </p:txBody>
      </p:sp>
      <p:sp>
        <p:nvSpPr>
          <p:cNvPr id="3" name="Rectangle 2"/>
          <p:cNvSpPr/>
          <p:nvPr/>
        </p:nvSpPr>
        <p:spPr>
          <a:xfrm>
            <a:off x="5258653" y="2483888"/>
            <a:ext cx="2953751" cy="270225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endParaRPr lang="en-CA" sz="1600" b="1" dirty="0">
              <a:solidFill>
                <a:schemeClr val="tx1"/>
              </a:solidFill>
            </a:endParaRPr>
          </a:p>
        </p:txBody>
      </p:sp>
      <p:sp>
        <p:nvSpPr>
          <p:cNvPr id="4" name="Rectangle 3"/>
          <p:cNvSpPr/>
          <p:nvPr/>
        </p:nvSpPr>
        <p:spPr>
          <a:xfrm>
            <a:off x="813554" y="2483888"/>
            <a:ext cx="3656429" cy="270225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sz="1600" b="1" dirty="0">
              <a:solidFill>
                <a:schemeClr val="tx1"/>
              </a:solidFill>
            </a:endParaRPr>
          </a:p>
        </p:txBody>
      </p:sp>
      <p:sp>
        <p:nvSpPr>
          <p:cNvPr id="11" name="Rectangle 60"/>
          <p:cNvSpPr/>
          <p:nvPr/>
        </p:nvSpPr>
        <p:spPr>
          <a:xfrm>
            <a:off x="4224165" y="2745159"/>
            <a:ext cx="1260000" cy="22427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Enterprise Architecture</a:t>
            </a:r>
          </a:p>
        </p:txBody>
      </p:sp>
      <p:sp>
        <p:nvSpPr>
          <p:cNvPr id="13" name="Rectangle 17"/>
          <p:cNvSpPr/>
          <p:nvPr/>
        </p:nvSpPr>
        <p:spPr>
          <a:xfrm>
            <a:off x="3110753" y="5470576"/>
            <a:ext cx="5676300" cy="762315"/>
          </a:xfrm>
          <a:prstGeom prst="rect">
            <a:avLst/>
          </a:prstGeom>
          <a:noFill/>
          <a:ln w="31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400" b="1" dirty="0">
                <a:solidFill>
                  <a:schemeClr val="tx1"/>
                </a:solidFill>
              </a:rPr>
              <a:t>Enterprise architecture can become a strategic planning function because it can provide a holistic view of both the current and target state for the business and IT. </a:t>
            </a:r>
          </a:p>
        </p:txBody>
      </p:sp>
      <p:cxnSp>
        <p:nvCxnSpPr>
          <p:cNvPr id="14" name="Elbow Connector 19"/>
          <p:cNvCxnSpPr>
            <a:stCxn id="13" idx="0"/>
            <a:endCxn id="11" idx="2"/>
          </p:cNvCxnSpPr>
          <p:nvPr/>
        </p:nvCxnSpPr>
        <p:spPr>
          <a:xfrm rot="16200000" flipV="1">
            <a:off x="5160221" y="4681894"/>
            <a:ext cx="482626" cy="1094738"/>
          </a:xfrm>
          <a:prstGeom prst="bentConnector3">
            <a:avLst>
              <a:gd name="adj1" fmla="val 32549"/>
            </a:avLst>
          </a:prstGeom>
          <a:ln w="31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5" name="Text Placeholder 5"/>
          <p:cNvSpPr txBox="1">
            <a:spLocks/>
          </p:cNvSpPr>
          <p:nvPr/>
        </p:nvSpPr>
        <p:spPr>
          <a:xfrm>
            <a:off x="249302" y="1232756"/>
            <a:ext cx="8627997" cy="84870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i="1" dirty="0"/>
              <a:t>Enterprise architecture </a:t>
            </a:r>
            <a:r>
              <a:rPr lang="en-US" sz="1400" dirty="0"/>
              <a:t>is a discipline that defines the structure and operation of an organization. The intent of enterprise architecture is to determine how an organization can most effectively achieve its current and future objectives. </a:t>
            </a:r>
            <a:endParaRPr lang="en-US" sz="1400" b="1" i="1" dirty="0"/>
          </a:p>
        </p:txBody>
      </p:sp>
      <p:sp>
        <p:nvSpPr>
          <p:cNvPr id="16" name="TextBox 15"/>
          <p:cNvSpPr txBox="1"/>
          <p:nvPr/>
        </p:nvSpPr>
        <p:spPr>
          <a:xfrm>
            <a:off x="4713338" y="1874221"/>
            <a:ext cx="4112572" cy="246221"/>
          </a:xfrm>
          <a:prstGeom prst="rect">
            <a:avLst/>
          </a:prstGeom>
        </p:spPr>
        <p:txBody>
          <a:bodyPr wrap="square" rtlCol="0">
            <a:spAutoFit/>
          </a:bodyPr>
          <a:lstStyle/>
          <a:p>
            <a:pPr algn="r"/>
            <a:r>
              <a:rPr lang="en-CA" sz="1000" dirty="0"/>
              <a:t>Source: Rouse, SearchCIO.com</a:t>
            </a:r>
          </a:p>
        </p:txBody>
      </p:sp>
      <p:sp>
        <p:nvSpPr>
          <p:cNvPr id="17" name="TextBox 16"/>
          <p:cNvSpPr txBox="1"/>
          <p:nvPr/>
        </p:nvSpPr>
        <p:spPr>
          <a:xfrm>
            <a:off x="5581098" y="2464912"/>
            <a:ext cx="2308860" cy="276999"/>
          </a:xfrm>
          <a:prstGeom prst="rect">
            <a:avLst/>
          </a:prstGeom>
        </p:spPr>
        <p:txBody>
          <a:bodyPr wrap="square" rtlCol="0">
            <a:spAutoFit/>
          </a:bodyPr>
          <a:lstStyle/>
          <a:p>
            <a:pPr algn="ctr"/>
            <a:r>
              <a:rPr lang="en-CA" sz="1200" b="1" i="1" dirty="0"/>
              <a:t>IT current state</a:t>
            </a:r>
          </a:p>
        </p:txBody>
      </p:sp>
      <p:sp>
        <p:nvSpPr>
          <p:cNvPr id="18" name="TextBox 17"/>
          <p:cNvSpPr txBox="1"/>
          <p:nvPr/>
        </p:nvSpPr>
        <p:spPr>
          <a:xfrm>
            <a:off x="1487338" y="2464911"/>
            <a:ext cx="2308860" cy="276999"/>
          </a:xfrm>
          <a:prstGeom prst="rect">
            <a:avLst/>
          </a:prstGeom>
        </p:spPr>
        <p:txBody>
          <a:bodyPr wrap="square" rtlCol="0">
            <a:spAutoFit/>
          </a:bodyPr>
          <a:lstStyle/>
          <a:p>
            <a:pPr algn="ctr"/>
            <a:r>
              <a:rPr lang="en-CA" sz="1200" b="1" i="1" dirty="0"/>
              <a:t>Business current state</a:t>
            </a:r>
          </a:p>
        </p:txBody>
      </p:sp>
      <p:sp>
        <p:nvSpPr>
          <p:cNvPr id="22" name="TextBox 21"/>
          <p:cNvSpPr txBox="1"/>
          <p:nvPr/>
        </p:nvSpPr>
        <p:spPr>
          <a:xfrm>
            <a:off x="5581098" y="3842448"/>
            <a:ext cx="2308860" cy="276999"/>
          </a:xfrm>
          <a:prstGeom prst="rect">
            <a:avLst/>
          </a:prstGeom>
        </p:spPr>
        <p:txBody>
          <a:bodyPr wrap="square" rtlCol="0">
            <a:spAutoFit/>
          </a:bodyPr>
          <a:lstStyle/>
          <a:p>
            <a:pPr algn="ctr"/>
            <a:r>
              <a:rPr lang="en-CA" sz="1200" b="1" i="1" dirty="0"/>
              <a:t>IT target state</a:t>
            </a:r>
          </a:p>
        </p:txBody>
      </p:sp>
      <p:sp>
        <p:nvSpPr>
          <p:cNvPr id="23" name="TextBox 22"/>
          <p:cNvSpPr txBox="1"/>
          <p:nvPr/>
        </p:nvSpPr>
        <p:spPr>
          <a:xfrm>
            <a:off x="1487338" y="3830951"/>
            <a:ext cx="2308860" cy="276999"/>
          </a:xfrm>
          <a:prstGeom prst="rect">
            <a:avLst/>
          </a:prstGeom>
        </p:spPr>
        <p:txBody>
          <a:bodyPr wrap="square" rtlCol="0">
            <a:spAutoFit/>
          </a:bodyPr>
          <a:lstStyle/>
          <a:p>
            <a:pPr algn="ctr"/>
            <a:r>
              <a:rPr lang="en-CA" sz="1200" b="1" i="1" dirty="0"/>
              <a:t>Business target state</a:t>
            </a:r>
          </a:p>
        </p:txBody>
      </p:sp>
      <p:sp>
        <p:nvSpPr>
          <p:cNvPr id="24" name="Rectangle 23"/>
          <p:cNvSpPr/>
          <p:nvPr/>
        </p:nvSpPr>
        <p:spPr>
          <a:xfrm>
            <a:off x="1137766" y="2888350"/>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26" name="Rectangle 25"/>
          <p:cNvSpPr/>
          <p:nvPr/>
        </p:nvSpPr>
        <p:spPr>
          <a:xfrm>
            <a:off x="2154171" y="2893388"/>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27" name="Rectangle 26"/>
          <p:cNvSpPr/>
          <p:nvPr/>
        </p:nvSpPr>
        <p:spPr>
          <a:xfrm>
            <a:off x="3207760" y="2898088"/>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28" name="Rectangle 27"/>
          <p:cNvSpPr/>
          <p:nvPr/>
        </p:nvSpPr>
        <p:spPr>
          <a:xfrm>
            <a:off x="1643457" y="3389981"/>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29" name="Rectangle 28"/>
          <p:cNvSpPr/>
          <p:nvPr/>
        </p:nvSpPr>
        <p:spPr>
          <a:xfrm>
            <a:off x="2678454" y="3385875"/>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0" name="Rectangle 29"/>
          <p:cNvSpPr/>
          <p:nvPr/>
        </p:nvSpPr>
        <p:spPr>
          <a:xfrm>
            <a:off x="5671592" y="2806653"/>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IT asset management</a:t>
            </a:r>
          </a:p>
        </p:txBody>
      </p:sp>
      <p:sp>
        <p:nvSpPr>
          <p:cNvPr id="31" name="Rectangle 30"/>
          <p:cNvSpPr/>
          <p:nvPr/>
        </p:nvSpPr>
        <p:spPr>
          <a:xfrm>
            <a:off x="6890707" y="2805891"/>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Database services</a:t>
            </a:r>
          </a:p>
        </p:txBody>
      </p:sp>
      <p:sp>
        <p:nvSpPr>
          <p:cNvPr id="32" name="Rectangle 31"/>
          <p:cNvSpPr/>
          <p:nvPr/>
        </p:nvSpPr>
        <p:spPr>
          <a:xfrm>
            <a:off x="6189174" y="3304811"/>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Application development</a:t>
            </a:r>
          </a:p>
        </p:txBody>
      </p:sp>
      <p:sp>
        <p:nvSpPr>
          <p:cNvPr id="34" name="Rectangle 33"/>
          <p:cNvSpPr/>
          <p:nvPr/>
        </p:nvSpPr>
        <p:spPr>
          <a:xfrm>
            <a:off x="1143520" y="4213943"/>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5" name="Rectangle 34"/>
          <p:cNvSpPr/>
          <p:nvPr/>
        </p:nvSpPr>
        <p:spPr>
          <a:xfrm>
            <a:off x="2159925" y="4218981"/>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6" name="Rectangle 35"/>
          <p:cNvSpPr/>
          <p:nvPr/>
        </p:nvSpPr>
        <p:spPr>
          <a:xfrm>
            <a:off x="3213514" y="4223681"/>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7" name="Rectangle 36"/>
          <p:cNvSpPr/>
          <p:nvPr/>
        </p:nvSpPr>
        <p:spPr>
          <a:xfrm>
            <a:off x="1144251" y="4716223"/>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8" name="Rectangle 37"/>
          <p:cNvSpPr/>
          <p:nvPr/>
        </p:nvSpPr>
        <p:spPr>
          <a:xfrm>
            <a:off x="2154170" y="4716223"/>
            <a:ext cx="814161" cy="30270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Existing capability</a:t>
            </a:r>
          </a:p>
        </p:txBody>
      </p:sp>
      <p:sp>
        <p:nvSpPr>
          <p:cNvPr id="39" name="Rectangle 38"/>
          <p:cNvSpPr/>
          <p:nvPr/>
        </p:nvSpPr>
        <p:spPr>
          <a:xfrm>
            <a:off x="3217913" y="4716222"/>
            <a:ext cx="814161" cy="3027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New capability</a:t>
            </a:r>
          </a:p>
        </p:txBody>
      </p:sp>
      <p:sp>
        <p:nvSpPr>
          <p:cNvPr id="40" name="Rectangle 39"/>
          <p:cNvSpPr/>
          <p:nvPr/>
        </p:nvSpPr>
        <p:spPr>
          <a:xfrm>
            <a:off x="5685975" y="4175375"/>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IT asset management</a:t>
            </a:r>
          </a:p>
        </p:txBody>
      </p:sp>
      <p:sp>
        <p:nvSpPr>
          <p:cNvPr id="41" name="Rectangle 40"/>
          <p:cNvSpPr/>
          <p:nvPr/>
        </p:nvSpPr>
        <p:spPr>
          <a:xfrm>
            <a:off x="6896461" y="4173583"/>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Database services</a:t>
            </a:r>
          </a:p>
        </p:txBody>
      </p:sp>
      <p:sp>
        <p:nvSpPr>
          <p:cNvPr id="42" name="Rectangle 41"/>
          <p:cNvSpPr/>
          <p:nvPr/>
        </p:nvSpPr>
        <p:spPr>
          <a:xfrm>
            <a:off x="5685975" y="4673533"/>
            <a:ext cx="1083649" cy="40289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Application development</a:t>
            </a:r>
          </a:p>
        </p:txBody>
      </p:sp>
      <p:sp>
        <p:nvSpPr>
          <p:cNvPr id="43" name="Rectangle 42"/>
          <p:cNvSpPr/>
          <p:nvPr/>
        </p:nvSpPr>
        <p:spPr>
          <a:xfrm>
            <a:off x="6905825" y="4661532"/>
            <a:ext cx="1068531" cy="3973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Business analytics</a:t>
            </a:r>
          </a:p>
        </p:txBody>
      </p:sp>
    </p:spTree>
    <p:extLst>
      <p:ext uri="{BB962C8B-B14F-4D97-AF65-F5344CB8AC3E}">
        <p14:creationId xmlns:p14="http://schemas.microsoft.com/office/powerpoint/2010/main" val="348001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Organizations with EA functions outperform their peers without EA functions</a:t>
            </a:r>
          </a:p>
        </p:txBody>
      </p:sp>
      <p:sp>
        <p:nvSpPr>
          <p:cNvPr id="5" name="Text Placeholder 5"/>
          <p:cNvSpPr txBox="1">
            <a:spLocks/>
          </p:cNvSpPr>
          <p:nvPr/>
        </p:nvSpPr>
        <p:spPr>
          <a:xfrm>
            <a:off x="249302" y="1232757"/>
            <a:ext cx="8627997" cy="532434"/>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Info-Tech’s clients have demonstrated that by having an EA function their organizations can reduce costs, increase regulatory compliance, and achieve faster time to business value. </a:t>
            </a:r>
          </a:p>
        </p:txBody>
      </p:sp>
      <p:graphicFrame>
        <p:nvGraphicFramePr>
          <p:cNvPr id="8" name="Chart 7"/>
          <p:cNvGraphicFramePr/>
          <p:nvPr>
            <p:extLst>
              <p:ext uri="{D42A27DB-BD31-4B8C-83A1-F6EECF244321}">
                <p14:modId xmlns:p14="http://schemas.microsoft.com/office/powerpoint/2010/main" val="86226983"/>
              </p:ext>
            </p:extLst>
          </p:nvPr>
        </p:nvGraphicFramePr>
        <p:xfrm>
          <a:off x="882840" y="1875722"/>
          <a:ext cx="7360920" cy="447935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776193" y="6145845"/>
            <a:ext cx="2549096" cy="246221"/>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dirty="0"/>
              <a:t>Source: Info-Tech Research Group, </a:t>
            </a:r>
            <a:r>
              <a:rPr lang="en-US" sz="1000" i="1" dirty="0"/>
              <a:t>N=89</a:t>
            </a:r>
          </a:p>
        </p:txBody>
      </p:sp>
    </p:spTree>
    <p:extLst>
      <p:ext uri="{BB962C8B-B14F-4D97-AF65-F5344CB8AC3E}">
        <p14:creationId xmlns:p14="http://schemas.microsoft.com/office/powerpoint/2010/main" val="81557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Existing EA functions vary in the value they achieve due to their level of maturity</a:t>
            </a:r>
          </a:p>
        </p:txBody>
      </p:sp>
      <p:sp>
        <p:nvSpPr>
          <p:cNvPr id="4" name="Rectangle 3"/>
          <p:cNvSpPr/>
          <p:nvPr/>
        </p:nvSpPr>
        <p:spPr>
          <a:xfrm>
            <a:off x="1174152" y="1717877"/>
            <a:ext cx="2096824" cy="276999"/>
          </a:xfrm>
          <a:prstGeom prst="rect">
            <a:avLst/>
          </a:prstGeom>
          <a:solidFill>
            <a:schemeClr val="accent2"/>
          </a:solidFill>
          <a:ln>
            <a:solidFill>
              <a:schemeClr val="accent2"/>
            </a:solidFill>
          </a:ln>
        </p:spPr>
        <p:txBody>
          <a:bodyPr wrap="square">
            <a:spAutoFit/>
          </a:bodyPr>
          <a:lstStyle/>
          <a:p>
            <a:pPr algn="ctr">
              <a:spcBef>
                <a:spcPts val="0"/>
              </a:spcBef>
              <a:spcAft>
                <a:spcPts val="0"/>
              </a:spcAft>
            </a:pPr>
            <a:r>
              <a:rPr lang="en-CA" sz="1200" b="1" dirty="0">
                <a:solidFill>
                  <a:schemeClr val="bg1"/>
                </a:solidFill>
              </a:rPr>
              <a:t>Operationalized</a:t>
            </a:r>
          </a:p>
        </p:txBody>
      </p:sp>
      <p:sp>
        <p:nvSpPr>
          <p:cNvPr id="5" name="Rectangle 4"/>
          <p:cNvSpPr/>
          <p:nvPr/>
        </p:nvSpPr>
        <p:spPr>
          <a:xfrm>
            <a:off x="1174153" y="1996871"/>
            <a:ext cx="2096824" cy="1754326"/>
          </a:xfrm>
          <a:prstGeom prst="rect">
            <a:avLst/>
          </a:prstGeom>
          <a:ln>
            <a:solidFill>
              <a:schemeClr val="tx1"/>
            </a:solidFill>
          </a:ln>
        </p:spPr>
        <p:txBody>
          <a:bodyPr wrap="square">
            <a:spAutoFit/>
          </a:bodyPr>
          <a:lstStyle/>
          <a:p>
            <a:pPr marL="171450" indent="-171450">
              <a:spcBef>
                <a:spcPts val="0"/>
              </a:spcBef>
              <a:spcAft>
                <a:spcPts val="0"/>
              </a:spcAft>
              <a:buFont typeface="Arial" panose="020B0604020202020204" pitchFamily="34" charset="0"/>
              <a:buChar char="•"/>
            </a:pPr>
            <a:r>
              <a:rPr lang="en-CA" sz="1200" dirty="0"/>
              <a:t>EA function is operationalized and operates as an effective core function. </a:t>
            </a:r>
          </a:p>
          <a:p>
            <a:pPr marL="171450" indent="-171450">
              <a:spcBef>
                <a:spcPts val="0"/>
              </a:spcBef>
              <a:spcAft>
                <a:spcPts val="0"/>
              </a:spcAft>
              <a:buFont typeface="Arial" panose="020B0604020202020204" pitchFamily="34" charset="0"/>
              <a:buChar char="•"/>
            </a:pPr>
            <a:r>
              <a:rPr lang="en-CA" sz="1200" dirty="0"/>
              <a:t>Effectively aligns business and IT through governance, communication, and engagement.</a:t>
            </a:r>
          </a:p>
        </p:txBody>
      </p:sp>
      <p:sp>
        <p:nvSpPr>
          <p:cNvPr id="7" name="Rectangle 6"/>
          <p:cNvSpPr/>
          <p:nvPr/>
        </p:nvSpPr>
        <p:spPr>
          <a:xfrm>
            <a:off x="1174152" y="4247352"/>
            <a:ext cx="2096822" cy="1015663"/>
          </a:xfrm>
          <a:prstGeom prst="rect">
            <a:avLst/>
          </a:prstGeom>
          <a:ln>
            <a:solidFill>
              <a:schemeClr val="tx1"/>
            </a:solidFill>
          </a:ln>
        </p:spPr>
        <p:txBody>
          <a:bodyPr wrap="square">
            <a:spAutoFit/>
          </a:bodyPr>
          <a:lstStyle/>
          <a:p>
            <a:pPr marL="171450" lvl="0" indent="-171450">
              <a:buFont typeface="Arial" panose="020B0604020202020204" pitchFamily="34" charset="0"/>
              <a:buChar char="•"/>
              <a:defRPr/>
            </a:pPr>
            <a:r>
              <a:rPr lang="en-CA" sz="1200" dirty="0">
                <a:solidFill>
                  <a:srgbClr val="333333"/>
                </a:solidFill>
              </a:rPr>
              <a:t>Emerging but limited ad hoc EA function.</a:t>
            </a:r>
          </a:p>
          <a:p>
            <a:pPr marL="171450" lvl="0" indent="-171450">
              <a:buFont typeface="Arial" panose="020B0604020202020204" pitchFamily="34" charset="0"/>
              <a:buChar char="•"/>
              <a:defRPr/>
            </a:pPr>
            <a:r>
              <a:rPr lang="en-CA" sz="1200" dirty="0">
                <a:solidFill>
                  <a:srgbClr val="333333"/>
                </a:solidFill>
              </a:rPr>
              <a:t>Limited by lack of alignment to business and IT.</a:t>
            </a:r>
          </a:p>
        </p:txBody>
      </p:sp>
      <p:sp>
        <p:nvSpPr>
          <p:cNvPr id="8" name="Oval 7"/>
          <p:cNvSpPr/>
          <p:nvPr/>
        </p:nvSpPr>
        <p:spPr>
          <a:xfrm>
            <a:off x="404521" y="2460798"/>
            <a:ext cx="601348" cy="588551"/>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Oval 8"/>
          <p:cNvSpPr/>
          <p:nvPr/>
        </p:nvSpPr>
        <p:spPr>
          <a:xfrm>
            <a:off x="404521" y="4309150"/>
            <a:ext cx="601348" cy="588551"/>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03" y="2541955"/>
            <a:ext cx="426235" cy="42623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077" y="4394700"/>
            <a:ext cx="434702" cy="434702"/>
          </a:xfrm>
          <a:prstGeom prst="rect">
            <a:avLst/>
          </a:prstGeom>
        </p:spPr>
      </p:pic>
      <p:grpSp>
        <p:nvGrpSpPr>
          <p:cNvPr id="21" name="Group 20"/>
          <p:cNvGrpSpPr/>
          <p:nvPr/>
        </p:nvGrpSpPr>
        <p:grpSpPr>
          <a:xfrm>
            <a:off x="5015046" y="2328657"/>
            <a:ext cx="3476445" cy="2521589"/>
            <a:chOff x="5015046" y="2069863"/>
            <a:chExt cx="3476445" cy="2521589"/>
          </a:xfrm>
        </p:grpSpPr>
        <p:sp>
          <p:nvSpPr>
            <p:cNvPr id="19" name="Rectangle 18"/>
            <p:cNvSpPr/>
            <p:nvPr/>
          </p:nvSpPr>
          <p:spPr>
            <a:xfrm>
              <a:off x="5015046" y="2069863"/>
              <a:ext cx="3476445" cy="25215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8" name="Group 17"/>
            <p:cNvGrpSpPr/>
            <p:nvPr/>
          </p:nvGrpSpPr>
          <p:grpSpPr>
            <a:xfrm>
              <a:off x="5296618" y="2591790"/>
              <a:ext cx="2968205" cy="1886101"/>
              <a:chOff x="3902732" y="2225408"/>
              <a:chExt cx="4974567" cy="2999116"/>
            </a:xfrm>
          </p:grpSpPr>
          <p:sp>
            <p:nvSpPr>
              <p:cNvPr id="13" name="Rectangle 12"/>
              <p:cNvSpPr/>
              <p:nvPr/>
            </p:nvSpPr>
            <p:spPr>
              <a:xfrm>
                <a:off x="3902732" y="2225408"/>
                <a:ext cx="2441276" cy="145786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Decreased cost</a:t>
                </a:r>
              </a:p>
            </p:txBody>
          </p:sp>
          <p:sp>
            <p:nvSpPr>
              <p:cNvPr id="14" name="Rectangle 13"/>
              <p:cNvSpPr/>
              <p:nvPr/>
            </p:nvSpPr>
            <p:spPr>
              <a:xfrm>
                <a:off x="6436023" y="2225408"/>
                <a:ext cx="2441276" cy="145786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Reduced risk</a:t>
                </a:r>
              </a:p>
            </p:txBody>
          </p:sp>
          <p:sp>
            <p:nvSpPr>
              <p:cNvPr id="15" name="Rectangle 14"/>
              <p:cNvSpPr/>
              <p:nvPr/>
            </p:nvSpPr>
            <p:spPr>
              <a:xfrm>
                <a:off x="3902732" y="3766660"/>
                <a:ext cx="2441276" cy="145786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Reduced complexity</a:t>
                </a:r>
              </a:p>
            </p:txBody>
          </p:sp>
          <p:sp>
            <p:nvSpPr>
              <p:cNvPr id="16" name="Rectangle 15"/>
              <p:cNvSpPr/>
              <p:nvPr/>
            </p:nvSpPr>
            <p:spPr>
              <a:xfrm>
                <a:off x="6436023" y="3766660"/>
                <a:ext cx="2441276" cy="145786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Increased agility</a:t>
                </a:r>
              </a:p>
            </p:txBody>
          </p:sp>
        </p:grpSp>
        <p:sp>
          <p:nvSpPr>
            <p:cNvPr id="20" name="TextBox 19"/>
            <p:cNvSpPr txBox="1"/>
            <p:nvPr/>
          </p:nvSpPr>
          <p:spPr>
            <a:xfrm>
              <a:off x="5296618" y="2147977"/>
              <a:ext cx="2829465" cy="338554"/>
            </a:xfrm>
            <a:prstGeom prst="rect">
              <a:avLst/>
            </a:prstGeom>
          </p:spPr>
          <p:txBody>
            <a:bodyPr wrap="square" rtlCol="0">
              <a:spAutoFit/>
            </a:bodyPr>
            <a:lstStyle/>
            <a:p>
              <a:pPr algn="ctr"/>
              <a:r>
                <a:rPr lang="en-CA" sz="1600" dirty="0"/>
                <a:t>Common EA value</a:t>
              </a:r>
            </a:p>
          </p:txBody>
        </p:sp>
      </p:grpSp>
      <p:cxnSp>
        <p:nvCxnSpPr>
          <p:cNvPr id="23" name="Straight Arrow Connector 22"/>
          <p:cNvCxnSpPr/>
          <p:nvPr/>
        </p:nvCxnSpPr>
        <p:spPr>
          <a:xfrm flipV="1">
            <a:off x="3389254" y="2881956"/>
            <a:ext cx="150805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395142" y="4319853"/>
            <a:ext cx="1508057" cy="0"/>
          </a:xfrm>
          <a:prstGeom prst="straightConnector1">
            <a:avLst/>
          </a:prstGeom>
          <a:ln w="15875">
            <a:solidFill>
              <a:schemeClr val="bg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Multiply 24"/>
          <p:cNvSpPr/>
          <p:nvPr/>
        </p:nvSpPr>
        <p:spPr>
          <a:xfrm>
            <a:off x="3952887" y="4113644"/>
            <a:ext cx="380246" cy="412417"/>
          </a:xfrm>
          <a:prstGeom prst="mathMultipl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TextBox 25"/>
          <p:cNvSpPr txBox="1"/>
          <p:nvPr/>
        </p:nvSpPr>
        <p:spPr>
          <a:xfrm>
            <a:off x="6558112" y="5372173"/>
            <a:ext cx="1956770" cy="246221"/>
          </a:xfrm>
          <a:prstGeom prst="rect">
            <a:avLst/>
          </a:prstGeom>
        </p:spPr>
        <p:txBody>
          <a:bodyPr wrap="square" rtlCol="0">
            <a:spAutoFit/>
          </a:bodyPr>
          <a:lstStyle/>
          <a:p>
            <a:r>
              <a:rPr lang="en-CA" sz="1000" dirty="0"/>
              <a:t>Source: Burns, Booz &amp; Co. </a:t>
            </a:r>
          </a:p>
        </p:txBody>
      </p:sp>
      <p:sp>
        <p:nvSpPr>
          <p:cNvPr id="6" name="Rectangle 5"/>
          <p:cNvSpPr/>
          <p:nvPr/>
        </p:nvSpPr>
        <p:spPr>
          <a:xfrm>
            <a:off x="1174151" y="3970353"/>
            <a:ext cx="2096824" cy="276999"/>
          </a:xfrm>
          <a:prstGeom prst="rect">
            <a:avLst/>
          </a:prstGeom>
          <a:solidFill>
            <a:schemeClr val="bg2">
              <a:lumMod val="75000"/>
            </a:schemeClr>
          </a:solidFill>
          <a:ln>
            <a:solidFill>
              <a:schemeClr val="tx1">
                <a:lumMod val="40000"/>
                <a:lumOff val="60000"/>
              </a:schemeClr>
            </a:solidFill>
          </a:ln>
        </p:spPr>
        <p:txBody>
          <a:bodyPr wrap="square">
            <a:spAutoFit/>
          </a:bodyPr>
          <a:lstStyle/>
          <a:p>
            <a:pPr algn="ctr"/>
            <a:r>
              <a:rPr lang="en-CA" sz="1200" b="1" dirty="0">
                <a:solidFill>
                  <a:schemeClr val="bg1"/>
                </a:solidFill>
              </a:rPr>
              <a:t>Emerging</a:t>
            </a:r>
          </a:p>
        </p:txBody>
      </p:sp>
    </p:spTree>
    <p:extLst>
      <p:ext uri="{BB962C8B-B14F-4D97-AF65-F5344CB8AC3E}">
        <p14:creationId xmlns:p14="http://schemas.microsoft.com/office/powerpoint/2010/main" val="42484784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2872</Words>
  <Application>Microsoft Office PowerPoint</Application>
  <PresentationFormat>On-screen Show (4:3)</PresentationFormat>
  <Paragraphs>298</Paragraphs>
  <Slides>19</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19</vt:i4>
      </vt:variant>
      <vt:variant>
        <vt:lpstr>Custom Shows</vt:lpstr>
      </vt:variant>
      <vt:variant>
        <vt:i4>1</vt:i4>
      </vt:variant>
    </vt:vector>
  </HeadingPairs>
  <TitlesOfParts>
    <vt:vector size="26"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Technological advances have decreased time to decisions, making accurate strategic planning essential</vt:lpstr>
      <vt:lpstr>Organizations lack a strategic planning entity that provides a holistic view for both the business and technology</vt:lpstr>
      <vt:lpstr>The answer to the strategic planning entity dilemma is enterprise architecture </vt:lpstr>
      <vt:lpstr>Organizations with EA functions outperform their peers without EA functions</vt:lpstr>
      <vt:lpstr>Existing EA functions vary in the value they achieve due to their level of maturity</vt:lpstr>
      <vt:lpstr>Successful EA functions distinguish themselves by gathering support at the top </vt:lpstr>
      <vt:lpstr>Establish the foundation for EA function success with an enterprise architecture strategy</vt:lpstr>
      <vt:lpstr>Construct the EA strategy by creating a value proposition, a set of EA fundamentals, and defining EA services</vt:lpstr>
      <vt:lpstr>Measure the EA strategy effectiveness by tracking the benefits it provides </vt:lpstr>
      <vt:lpstr>Create the optimal EA strategy by using personnel who understand a broad set of topics in the organization</vt:lpstr>
      <vt:lpstr>PowerPoint Presentation</vt:lpstr>
      <vt:lpstr>Use these icons to help direct you as you navigate this research </vt:lpstr>
      <vt:lpstr>Info-Tech offers various levels of support to best suit your needs</vt:lpstr>
      <vt:lpstr>Design an EA Strategy – Blueprint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2017-01-06T18:16:14Z</dcterms:created>
  <dcterms:modified xsi:type="dcterms:W3CDTF">2020-07-28T17:03:54Z</dcterms:modified>
</cp:coreProperties>
</file>