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bookmarkIdSeed="2">
  <p:sldMasterIdLst>
    <p:sldMasterId id="2147483695" r:id="rId1"/>
    <p:sldMasterId id="2147483895" r:id="rId2"/>
  </p:sldMasterIdLst>
  <p:notesMasterIdLst>
    <p:notesMasterId r:id="rId14"/>
  </p:notesMasterIdLst>
  <p:handoutMasterIdLst>
    <p:handoutMasterId r:id="rId15"/>
  </p:handoutMasterIdLst>
  <p:sldIdLst>
    <p:sldId id="256" r:id="rId3"/>
    <p:sldId id="1661" r:id="rId4"/>
    <p:sldId id="1265" r:id="rId5"/>
    <p:sldId id="1239" r:id="rId6"/>
    <p:sldId id="1672" r:id="rId7"/>
    <p:sldId id="1666" r:id="rId8"/>
    <p:sldId id="1675" r:id="rId9"/>
    <p:sldId id="1680" r:id="rId10"/>
    <p:sldId id="1662" r:id="rId11"/>
    <p:sldId id="1682" r:id="rId12"/>
    <p:sldId id="1683" r:id="rId13"/>
  </p:sldIdLst>
  <p:sldSz cx="9144000" cy="6858000" type="screen4x3"/>
  <p:notesSz cx="6950075" cy="9236075"/>
  <p:embeddedFontLst>
    <p:embeddedFont>
      <p:font typeface="Georgia" panose="02040502050405020303" pitchFamily="18" charset="0"/>
      <p:regular r:id="rId16"/>
      <p:bold r:id="rId17"/>
      <p:italic r:id="rId18"/>
      <p:boldItalic r:id="rId19"/>
    </p:embeddedFont>
    <p:embeddedFont>
      <p:font typeface="Harvey Balls" panose="02000609000000000000" pitchFamily="49" charset="0"/>
      <p:regular r:id="rId20"/>
    </p:embeddedFont>
    <p:embeddedFont>
      <p:font typeface="Calibri" panose="020F0502020204030204" pitchFamily="34" charset="0"/>
      <p:regular r:id="rId21"/>
      <p:bold r:id="rId22"/>
      <p:italic r:id="rId23"/>
      <p:boldItalic r:id="rId24"/>
    </p:embeddedFont>
  </p:embeddedFontLst>
  <p:custShowLst>
    <p:custShow name="Custom Show 1" id="0">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userDrawn="1">
          <p15:clr>
            <a:srgbClr val="A4A3A4"/>
          </p15:clr>
        </p15:guide>
        <p15:guide id="2" orient="horz" pos="709" userDrawn="1">
          <p15:clr>
            <a:srgbClr val="A4A3A4"/>
          </p15:clr>
        </p15:guide>
        <p15:guide id="3" pos="181" userDrawn="1">
          <p15:clr>
            <a:srgbClr val="A4A3A4"/>
          </p15:clr>
        </p15:guide>
        <p15:guide id="4" pos="55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9" name="Author"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8D2"/>
    <a:srgbClr val="007698"/>
    <a:srgbClr val="E1B500"/>
    <a:srgbClr val="A24130"/>
    <a:srgbClr val="FFC000"/>
    <a:srgbClr val="E8E9EA"/>
    <a:srgbClr val="29475F"/>
    <a:srgbClr val="FF8E10"/>
    <a:srgbClr val="D9A21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4434" autoAdjust="0"/>
  </p:normalViewPr>
  <p:slideViewPr>
    <p:cSldViewPr snapToGrid="0">
      <p:cViewPr varScale="1">
        <p:scale>
          <a:sx n="116" d="100"/>
          <a:sy n="116" d="100"/>
        </p:scale>
        <p:origin x="2244" y="108"/>
      </p:cViewPr>
      <p:guideLst>
        <p:guide orient="horz" pos="4269"/>
        <p:guide orient="horz" pos="709"/>
        <p:guide pos="181"/>
        <p:guide pos="5511"/>
      </p:guideLst>
    </p:cSldViewPr>
  </p:slideViewPr>
  <p:outlineViewPr>
    <p:cViewPr>
      <p:scale>
        <a:sx n="33" d="100"/>
        <a:sy n="33" d="100"/>
      </p:scale>
      <p:origin x="0" y="-624"/>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8" d="100"/>
          <a:sy n="88" d="100"/>
        </p:scale>
        <p:origin x="379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Sheet3!$AA$10</c:f>
              <c:strCache>
                <c:ptCount val="1"/>
                <c:pt idx="0">
                  <c:v>ECM Market Growth</c:v>
                </c:pt>
              </c:strCache>
            </c:strRef>
          </c:tx>
          <c:spPr>
            <a:ln w="28575" cap="rnd">
              <a:gradFill>
                <a:gsLst>
                  <a:gs pos="0">
                    <a:schemeClr val="accent2"/>
                  </a:gs>
                  <a:gs pos="100000">
                    <a:schemeClr val="accent1"/>
                  </a:gs>
                </a:gsLst>
                <a:lin ang="5400000" scaled="1"/>
              </a:gradFill>
              <a:round/>
            </a:ln>
            <a:effectLst/>
          </c:spPr>
          <c:marker>
            <c:symbol val="none"/>
          </c:marker>
          <c:cat>
            <c:numRef>
              <c:f>Sheet3!$Z$11:$Z$14</c:f>
              <c:numCache>
                <c:formatCode>General</c:formatCode>
                <c:ptCount val="4"/>
                <c:pt idx="0">
                  <c:v>2015</c:v>
                </c:pt>
                <c:pt idx="1">
                  <c:v>2016</c:v>
                </c:pt>
                <c:pt idx="2">
                  <c:v>2020</c:v>
                </c:pt>
                <c:pt idx="3">
                  <c:v>2021</c:v>
                </c:pt>
              </c:numCache>
            </c:numRef>
          </c:cat>
          <c:val>
            <c:numRef>
              <c:f>Sheet3!$AA$11:$AA$14</c:f>
              <c:numCache>
                <c:formatCode>_-"$"* #,##0_-;\-"$"* #,##0_-;_-"$"* "-"??_-;_-@_-</c:formatCode>
                <c:ptCount val="4"/>
                <c:pt idx="0">
                  <c:v>24.62</c:v>
                </c:pt>
                <c:pt idx="1">
                  <c:v>28.1</c:v>
                </c:pt>
                <c:pt idx="2">
                  <c:v>59.87</c:v>
                </c:pt>
                <c:pt idx="3">
                  <c:v>66.27</c:v>
                </c:pt>
              </c:numCache>
            </c:numRef>
          </c:val>
          <c:smooth val="0"/>
        </c:ser>
        <c:dLbls>
          <c:showLegendKey val="0"/>
          <c:showVal val="0"/>
          <c:showCatName val="0"/>
          <c:showSerName val="0"/>
          <c:showPercent val="0"/>
          <c:showBubbleSize val="0"/>
        </c:dLbls>
        <c:smooth val="0"/>
        <c:axId val="656243432"/>
        <c:axId val="656243824"/>
      </c:lineChart>
      <c:catAx>
        <c:axId val="656243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43824"/>
        <c:crosses val="autoZero"/>
        <c:auto val="1"/>
        <c:lblAlgn val="ctr"/>
        <c:lblOffset val="100"/>
        <c:noMultiLvlLbl val="0"/>
      </c:catAx>
      <c:valAx>
        <c:axId val="656243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aseline="0" dirty="0"/>
                  <a:t>Billions ($USD)</a:t>
                </a:r>
                <a:endParaRPr lang="en-CA"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43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1724114589193"/>
          <c:y val="0.32816200058326039"/>
          <c:w val="0.43770583899160148"/>
          <c:h val="0.59872229512977548"/>
        </c:manualLayout>
      </c:layout>
      <c:doughnutChart>
        <c:varyColors val="1"/>
        <c:ser>
          <c:idx val="0"/>
          <c:order val="0"/>
          <c:explosion val="2"/>
          <c:dPt>
            <c:idx val="0"/>
            <c:bubble3D val="0"/>
            <c:spPr>
              <a:solidFill>
                <a:srgbClr val="29475F"/>
              </a:solidFill>
              <a:ln w="19050">
                <a:solidFill>
                  <a:schemeClr val="lt1"/>
                </a:solidFill>
              </a:ln>
              <a:effectLst/>
            </c:spPr>
          </c:dPt>
          <c:dPt>
            <c:idx val="1"/>
            <c:bubble3D val="0"/>
            <c:spPr>
              <a:solidFill>
                <a:srgbClr val="7CADD4"/>
              </a:solidFill>
              <a:ln w="19050">
                <a:solidFill>
                  <a:schemeClr val="lt1"/>
                </a:solidFill>
              </a:ln>
              <a:effectLst/>
            </c:spPr>
          </c:dPt>
          <c:dPt>
            <c:idx val="2"/>
            <c:bubble3D val="0"/>
            <c:spPr>
              <a:solidFill>
                <a:srgbClr val="B0C534"/>
              </a:solidFill>
              <a:ln w="19050">
                <a:solidFill>
                  <a:schemeClr val="lt1"/>
                </a:solidFill>
              </a:ln>
              <a:effectLst/>
            </c:spPr>
          </c:dPt>
          <c:dPt>
            <c:idx val="3"/>
            <c:bubble3D val="0"/>
            <c:spPr>
              <a:solidFill>
                <a:srgbClr val="FFC000"/>
              </a:solidFill>
              <a:ln w="19050">
                <a:solidFill>
                  <a:schemeClr val="lt1"/>
                </a:solidFill>
              </a:ln>
              <a:effectLst/>
            </c:spPr>
          </c:dPt>
          <c:dPt>
            <c:idx val="4"/>
            <c:bubble3D val="0"/>
            <c:spPr>
              <a:solidFill>
                <a:srgbClr val="FF8E10"/>
              </a:solidFill>
              <a:ln w="19050">
                <a:solidFill>
                  <a:schemeClr val="lt1"/>
                </a:solidFill>
              </a:ln>
              <a:effectLst/>
            </c:spPr>
          </c:dPt>
          <c:dPt>
            <c:idx val="5"/>
            <c:bubble3D val="0"/>
            <c:spPr>
              <a:solidFill>
                <a:srgbClr val="C00000"/>
              </a:solidFill>
              <a:ln w="19050">
                <a:solidFill>
                  <a:schemeClr val="lt1"/>
                </a:solidFill>
              </a:ln>
              <a:effectLst/>
            </c:spPr>
          </c:dPt>
          <c:dPt>
            <c:idx val="6"/>
            <c:bubble3D val="0"/>
            <c:spPr>
              <a:solidFill>
                <a:srgbClr val="333333">
                  <a:lumMod val="60000"/>
                  <a:lumOff val="40000"/>
                </a:srgb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Sheet3!$C$5:$C$11</c:f>
              <c:strCache>
                <c:ptCount val="7"/>
                <c:pt idx="0">
                  <c:v>Looking to replace existing capability</c:v>
                </c:pt>
                <c:pt idx="1">
                  <c:v>Completed an enterprise-wide capability</c:v>
                </c:pt>
                <c:pt idx="2">
                  <c:v>Rolling out enterprise-wide capability</c:v>
                </c:pt>
                <c:pt idx="3">
                  <c:v>Integrating capabilities across siloes</c:v>
                </c:pt>
                <c:pt idx="4">
                  <c:v>Rolling out siloed capabilities</c:v>
                </c:pt>
                <c:pt idx="5">
                  <c:v>Planning capability within next 18 months</c:v>
                </c:pt>
                <c:pt idx="6">
                  <c:v>No capability, no plans</c:v>
                </c:pt>
              </c:strCache>
            </c:strRef>
          </c:cat>
          <c:val>
            <c:numRef>
              <c:f>Sheet3!$D$5:$D$11</c:f>
              <c:numCache>
                <c:formatCode>0%</c:formatCode>
                <c:ptCount val="7"/>
                <c:pt idx="0">
                  <c:v>0.06</c:v>
                </c:pt>
                <c:pt idx="1">
                  <c:v>0.17</c:v>
                </c:pt>
                <c:pt idx="2">
                  <c:v>0.23</c:v>
                </c:pt>
                <c:pt idx="3">
                  <c:v>0.15</c:v>
                </c:pt>
                <c:pt idx="4">
                  <c:v>0.24</c:v>
                </c:pt>
                <c:pt idx="5">
                  <c:v>0.09</c:v>
                </c:pt>
                <c:pt idx="6">
                  <c:v>0.06</c:v>
                </c:pt>
              </c:numCache>
            </c:numRef>
          </c:val>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pPr/>
              <a:t>12/16/2016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427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9031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3</a:t>
            </a:fld>
            <a:endParaRPr lang="en-US" dirty="0"/>
          </a:p>
        </p:txBody>
      </p:sp>
    </p:spTree>
    <p:extLst>
      <p:ext uri="{BB962C8B-B14F-4D97-AF65-F5344CB8AC3E}">
        <p14:creationId xmlns:p14="http://schemas.microsoft.com/office/powerpoint/2010/main" val="14085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4</a:t>
            </a:fld>
            <a:endParaRPr lang="en-US" dirty="0"/>
          </a:p>
        </p:txBody>
      </p:sp>
    </p:spTree>
    <p:extLst>
      <p:ext uri="{BB962C8B-B14F-4D97-AF65-F5344CB8AC3E}">
        <p14:creationId xmlns:p14="http://schemas.microsoft.com/office/powerpoint/2010/main" val="281218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109171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49277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
                <a:srgbClr val="333333"/>
              </a:buClr>
              <a:buSzPct val="120000"/>
              <a:buFont typeface="Arial" pitchFamily="34" charset="0"/>
              <a:buNone/>
              <a:tabLst/>
              <a:defRPr/>
            </a:pPr>
            <a:endParaRPr kumimoji="0" lang="en-CA" sz="2000" b="0" i="0" u="none" strike="noStrike" kern="1200" cap="none" spc="0" normalizeH="0" baseline="0" noProof="0" dirty="0">
              <a:ln>
                <a:noFill/>
              </a:ln>
              <a:solidFill>
                <a:srgbClr val="29475F"/>
              </a:solidFill>
              <a:effectLst/>
              <a:uLnTx/>
              <a:uFillTx/>
              <a:latin typeface="Arial"/>
              <a:ea typeface="+mn-ea"/>
              <a:cs typeface="+mn-cs"/>
            </a:endParaRP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workshop - no number">
    <p:spTree>
      <p:nvGrpSpPr>
        <p:cNvPr id="1" name=""/>
        <p:cNvGrpSpPr/>
        <p:nvPr/>
      </p:nvGrpSpPr>
      <p:grpSpPr>
        <a:xfrm>
          <a:off x="0" y="0"/>
          <a:ext cx="0" cy="0"/>
          <a:chOff x="0" y="0"/>
          <a:chExt cx="0" cy="0"/>
        </a:xfrm>
      </p:grpSpPr>
      <p:sp>
        <p:nvSpPr>
          <p:cNvPr id="10" name="Rectangle 9"/>
          <p:cNvSpPr/>
          <p:nvPr userDrawn="1"/>
        </p:nvSpPr>
        <p:spPr>
          <a:xfrm>
            <a:off x="251520" y="1140955"/>
            <a:ext cx="8496944"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22935" y="1143465"/>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42718" y="1147295"/>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14"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78283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333333"/>
                </a:solidFill>
              </a:defRPr>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891862"/>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6438700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653800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ase Cover">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970456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xec Brief Header">
    <p:spTree>
      <p:nvGrpSpPr>
        <p:cNvPr id="1" name=""/>
        <p:cNvGrpSpPr/>
        <p:nvPr/>
      </p:nvGrpSpPr>
      <p:grpSpPr>
        <a:xfrm>
          <a:off x="0" y="0"/>
          <a:ext cx="0" cy="0"/>
          <a:chOff x="0" y="0"/>
          <a:chExt cx="0" cy="0"/>
        </a:xfrm>
      </p:grpSpPr>
      <p:sp>
        <p:nvSpPr>
          <p:cNvPr id="4" name="Rectangle 3"/>
          <p:cNvSpPr/>
          <p:nvPr userDrawn="1"/>
        </p:nvSpPr>
        <p:spPr>
          <a:xfrm>
            <a:off x="0" y="-1733"/>
            <a:ext cx="9144000" cy="1131094"/>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bg1"/>
                </a:solidFill>
                <a:latin typeface="+mn-lt"/>
              </a:defRPr>
            </a:lvl1pPr>
          </a:lstStyle>
          <a:p>
            <a:r>
              <a:rPr lang="en-US" dirty="0" smtClean="0"/>
              <a:t>Page Header (Arial, 24pt) </a:t>
            </a:r>
            <a:endParaRPr lang="en-CA" dirty="0"/>
          </a:p>
        </p:txBody>
      </p:sp>
    </p:spTree>
    <p:extLst>
      <p:ext uri="{BB962C8B-B14F-4D97-AF65-F5344CB8AC3E}">
        <p14:creationId xmlns:p14="http://schemas.microsoft.com/office/powerpoint/2010/main" val="2363263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sp>
        <p:nvSpPr>
          <p:cNvPr id="18" name="Rectangle 17"/>
          <p:cNvSpPr/>
          <p:nvPr userDrawn="1"/>
        </p:nvSpPr>
        <p:spPr>
          <a:xfrm>
            <a:off x="0" y="-1733"/>
            <a:ext cx="9144000" cy="1131094"/>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Rectangle 50"/>
          <p:cNvSpPr/>
          <p:nvPr userDrawn="1"/>
        </p:nvSpPr>
        <p:spPr>
          <a:xfrm>
            <a:off x="255868" y="4199835"/>
            <a:ext cx="8640578" cy="312818"/>
          </a:xfrm>
          <a:prstGeom prst="rect">
            <a:avLst/>
          </a:prstGeom>
          <a:solidFill>
            <a:srgbClr val="29475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srgbClr val="FFFFFF"/>
                </a:solidFill>
                <a:effectLst/>
                <a:uLnTx/>
                <a:uFillTx/>
                <a:latin typeface="Arial"/>
                <a:ea typeface="+mn-ea"/>
                <a:cs typeface="+mn-cs"/>
              </a:rPr>
              <a:t>Resolution</a:t>
            </a:r>
          </a:p>
        </p:txBody>
      </p:sp>
      <p:sp>
        <p:nvSpPr>
          <p:cNvPr id="52" name="Rectangle 51"/>
          <p:cNvSpPr/>
          <p:nvPr userDrawn="1"/>
        </p:nvSpPr>
        <p:spPr>
          <a:xfrm>
            <a:off x="247848" y="1210905"/>
            <a:ext cx="5266944" cy="320040"/>
          </a:xfrm>
          <a:prstGeom prst="rect">
            <a:avLst/>
          </a:prstGeom>
          <a:solidFill>
            <a:srgbClr val="29475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Situation</a:t>
            </a:r>
          </a:p>
        </p:txBody>
      </p:sp>
      <p:sp>
        <p:nvSpPr>
          <p:cNvPr id="53" name="Rectangle 52"/>
          <p:cNvSpPr/>
          <p:nvPr userDrawn="1"/>
        </p:nvSpPr>
        <p:spPr>
          <a:xfrm>
            <a:off x="247848" y="2659744"/>
            <a:ext cx="5266944" cy="320040"/>
          </a:xfrm>
          <a:prstGeom prst="rect">
            <a:avLst/>
          </a:prstGeom>
          <a:solidFill>
            <a:srgbClr val="29475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Complication</a:t>
            </a:r>
          </a:p>
        </p:txBody>
      </p:sp>
      <p:grpSp>
        <p:nvGrpSpPr>
          <p:cNvPr id="59" name="Group 58"/>
          <p:cNvGrpSpPr/>
          <p:nvPr userDrawn="1"/>
        </p:nvGrpSpPr>
        <p:grpSpPr>
          <a:xfrm>
            <a:off x="5736405" y="1210905"/>
            <a:ext cx="3084068" cy="285749"/>
            <a:chOff x="2267744" y="1844804"/>
            <a:chExt cx="3084068" cy="285749"/>
          </a:xfrm>
          <a:solidFill>
            <a:srgbClr val="B0C534"/>
          </a:solidFill>
        </p:grpSpPr>
        <p:sp>
          <p:nvSpPr>
            <p:cNvPr id="60" name="Round Same Side Corner Rectangle 97"/>
            <p:cNvSpPr/>
            <p:nvPr/>
          </p:nvSpPr>
          <p:spPr>
            <a:xfrm>
              <a:off x="2267744" y="1844804"/>
              <a:ext cx="3084068" cy="285749"/>
            </a:xfrm>
            <a:prstGeom prst="rect">
              <a:avLst/>
            </a:prstGeom>
            <a:solidFill>
              <a:srgbClr val="B0C534"/>
            </a:solidFill>
            <a:ln w="12700" cap="flat" cmpd="sng" algn="ctr">
              <a:solidFill>
                <a:srgbClr val="B0C534"/>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CA" sz="1100" b="0" i="1" u="none" strike="noStrike" kern="0" cap="none" spc="0" normalizeH="0" baseline="0" noProof="0" dirty="0" smtClean="0">
                  <a:ln>
                    <a:noFill/>
                  </a:ln>
                  <a:solidFill>
                    <a:srgbClr val="FFFFFF"/>
                  </a:solidFill>
                  <a:effectLst/>
                  <a:uLnTx/>
                  <a:uFillTx/>
                  <a:latin typeface="Georgia"/>
                  <a:ea typeface="+mn-ea"/>
                  <a:cs typeface="+mn-cs"/>
                </a:rPr>
                <a:t>Info-Tech Insight</a:t>
              </a:r>
            </a:p>
          </p:txBody>
        </p:sp>
        <p:pic>
          <p:nvPicPr>
            <p:cNvPr id="61" name="Picture 60" descr="insight-sm.wmf"/>
            <p:cNvPicPr>
              <a:picLocks noChangeAspect="1"/>
            </p:cNvPicPr>
            <p:nvPr/>
          </p:nvPicPr>
          <p:blipFill>
            <a:blip r:embed="rId2" cstate="print"/>
            <a:stretch>
              <a:fillRect/>
            </a:stretch>
          </p:blipFill>
          <p:spPr>
            <a:xfrm>
              <a:off x="5043623" y="1889932"/>
              <a:ext cx="240000" cy="180000"/>
            </a:xfrm>
            <a:prstGeom prst="rect">
              <a:avLst/>
            </a:prstGeom>
            <a:solidFill>
              <a:srgbClr val="B0C534"/>
            </a:solidFill>
            <a:ln>
              <a:solidFill>
                <a:srgbClr val="B0C534"/>
              </a:solidFill>
            </a:ln>
          </p:spPr>
        </p:pic>
      </p:grpSp>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63" name="Picture 6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
        <p:nvSpPr>
          <p:cNvPr id="21" name="Text Placeholder 2"/>
          <p:cNvSpPr>
            <a:spLocks noGrp="1"/>
          </p:cNvSpPr>
          <p:nvPr>
            <p:ph type="body" sz="quarter" idx="10"/>
          </p:nvPr>
        </p:nvSpPr>
        <p:spPr>
          <a:xfrm>
            <a:off x="247848" y="1535364"/>
            <a:ext cx="5257800" cy="1078992"/>
          </a:xfrm>
        </p:spPr>
        <p:txBody>
          <a:bodyPr/>
          <a:lstStyle>
            <a:lvl1pPr marL="180975" marR="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lvl1pPr>
            <a:lvl2pPr marL="361950" marR="0"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lvl2pPr>
            <a:lvl3pPr marL="542925" marR="0"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lvl3pPr>
            <a:lvl4pPr marL="714375" marR="0"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lvl4pPr>
          </a:lstStyle>
          <a:p>
            <a:pPr marL="180975" marR="0" lvl="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Click to edit Master text styles</a:t>
            </a:r>
          </a:p>
          <a:p>
            <a:pPr marL="361950" marR="0" lvl="1"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Second level</a:t>
            </a:r>
          </a:p>
          <a:p>
            <a:pPr marL="542925" marR="0" lvl="2"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Third level</a:t>
            </a:r>
          </a:p>
          <a:p>
            <a:pPr marL="714375" marR="0" lvl="3"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Fourth level</a:t>
            </a:r>
          </a:p>
          <a:p>
            <a:endParaRPr lang="en-US" dirty="0"/>
          </a:p>
        </p:txBody>
      </p:sp>
      <p:sp>
        <p:nvSpPr>
          <p:cNvPr id="22" name="Text Placeholder 3"/>
          <p:cNvSpPr>
            <a:spLocks noGrp="1"/>
          </p:cNvSpPr>
          <p:nvPr>
            <p:ph type="body" sz="quarter" idx="11"/>
          </p:nvPr>
        </p:nvSpPr>
        <p:spPr>
          <a:xfrm>
            <a:off x="247848" y="2974004"/>
            <a:ext cx="5257800" cy="1076983"/>
          </a:xfrm>
        </p:spPr>
        <p:txBody>
          <a:bodyPr/>
          <a:lstStyle>
            <a:lvl1pPr marL="180975" marR="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lvl1pPr>
            <a:lvl2pPr marL="361950" marR="0"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lvl2pPr>
            <a:lvl3pPr marL="542925" marR="0"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lvl3pPr>
            <a:lvl4pPr marL="714375" marR="0"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lvl4pPr>
          </a:lstStyle>
          <a:p>
            <a:pPr marL="180975" marR="0" lvl="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Click to edit Master text styles</a:t>
            </a:r>
          </a:p>
          <a:p>
            <a:pPr marL="361950" marR="0" lvl="1"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Second level</a:t>
            </a:r>
          </a:p>
          <a:p>
            <a:pPr marL="542925" marR="0" lvl="2"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Third level</a:t>
            </a:r>
          </a:p>
          <a:p>
            <a:pPr marL="714375" marR="0" lvl="3"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Fourth level</a:t>
            </a:r>
          </a:p>
          <a:p>
            <a:endParaRPr lang="en-US" dirty="0"/>
          </a:p>
        </p:txBody>
      </p:sp>
      <p:sp>
        <p:nvSpPr>
          <p:cNvPr id="23" name="Text Placeholder 4"/>
          <p:cNvSpPr>
            <a:spLocks noGrp="1"/>
          </p:cNvSpPr>
          <p:nvPr>
            <p:ph type="body" sz="quarter" idx="12"/>
          </p:nvPr>
        </p:nvSpPr>
        <p:spPr>
          <a:xfrm>
            <a:off x="255868" y="4512653"/>
            <a:ext cx="8623607" cy="1808438"/>
          </a:xfrm>
        </p:spPr>
        <p:txBody>
          <a:bodyPr/>
          <a:lstStyle>
            <a:lvl1pPr marL="180975" marR="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lvl1pPr>
            <a:lvl2pPr marL="361950" marR="0"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lvl2pPr>
            <a:lvl3pPr marL="542925" marR="0"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lvl3pPr>
            <a:lvl4pPr marL="714375" marR="0"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lvl4pPr>
          </a:lstStyle>
          <a:p>
            <a:pPr marL="180975" marR="0" lvl="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Click to edit Master text styles</a:t>
            </a:r>
          </a:p>
          <a:p>
            <a:pPr marL="361950" marR="0" lvl="1"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Second level</a:t>
            </a:r>
          </a:p>
          <a:p>
            <a:pPr marL="542925" marR="0" lvl="2"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Third level</a:t>
            </a:r>
          </a:p>
          <a:p>
            <a:pPr marL="714375" marR="0" lvl="3"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Fourth level</a:t>
            </a:r>
          </a:p>
          <a:p>
            <a:endParaRPr lang="en-US" dirty="0"/>
          </a:p>
        </p:txBody>
      </p:sp>
      <p:sp>
        <p:nvSpPr>
          <p:cNvPr id="24" name="Text Placeholder 5"/>
          <p:cNvSpPr>
            <a:spLocks noGrp="1"/>
          </p:cNvSpPr>
          <p:nvPr>
            <p:ph type="body" sz="quarter" idx="13"/>
          </p:nvPr>
        </p:nvSpPr>
        <p:spPr>
          <a:xfrm>
            <a:off x="5737241" y="1495997"/>
            <a:ext cx="3083231" cy="2523241"/>
          </a:xfrm>
        </p:spPr>
        <p:txBody>
          <a:bodyPr/>
          <a:lstStyle>
            <a:lvl1pPr>
              <a:defRPr>
                <a:solidFill>
                  <a:srgbClr val="333333"/>
                </a:solidFill>
              </a:defRPr>
            </a:lvl1pPr>
          </a:lstStyle>
          <a:p>
            <a:pPr marL="228600" indent="-228600">
              <a:spcBef>
                <a:spcPts val="600"/>
              </a:spcBef>
              <a:spcAft>
                <a:spcPts val="600"/>
              </a:spcAft>
              <a:buSzPct val="100000"/>
              <a:buFont typeface="+mj-lt"/>
              <a:buAutoNum type="arabicPeriod"/>
            </a:pPr>
            <a:r>
              <a:rPr lang="en-US" b="1" noProof="0" dirty="0" smtClean="0">
                <a:solidFill>
                  <a:srgbClr val="333333"/>
                </a:solidFill>
              </a:rPr>
              <a:t>Insight 1</a:t>
            </a:r>
            <a:br>
              <a:rPr lang="en-US" b="1" noProof="0" dirty="0" smtClean="0">
                <a:solidFill>
                  <a:srgbClr val="333333"/>
                </a:solidFill>
              </a:rPr>
            </a:br>
            <a:r>
              <a:rPr lang="en-US" noProof="0" dirty="0" smtClean="0">
                <a:solidFill>
                  <a:srgbClr val="333333"/>
                </a:solidFill>
              </a:rPr>
              <a:t>Brief description of insight. There is a slide to give more details at the back of the deck.</a:t>
            </a:r>
          </a:p>
          <a:p>
            <a:pPr marL="228600" indent="-228600">
              <a:spcBef>
                <a:spcPts val="600"/>
              </a:spcBef>
              <a:spcAft>
                <a:spcPts val="600"/>
              </a:spcAft>
              <a:buSzPct val="100000"/>
              <a:buFont typeface="+mj-lt"/>
              <a:buAutoNum type="arabicPeriod"/>
            </a:pPr>
            <a:r>
              <a:rPr lang="en-US" b="1" noProof="0" dirty="0" smtClean="0">
                <a:solidFill>
                  <a:srgbClr val="333333"/>
                </a:solidFill>
              </a:rPr>
              <a:t>Insight 2</a:t>
            </a:r>
            <a:br>
              <a:rPr lang="en-US" b="1" noProof="0" dirty="0" smtClean="0">
                <a:solidFill>
                  <a:srgbClr val="333333"/>
                </a:solidFill>
              </a:rPr>
            </a:br>
            <a:r>
              <a:rPr lang="en-US" noProof="0" dirty="0" smtClean="0">
                <a:solidFill>
                  <a:srgbClr val="333333"/>
                </a:solidFill>
              </a:rPr>
              <a:t>Brief description of insight. </a:t>
            </a:r>
          </a:p>
          <a:p>
            <a:pPr marL="228600" indent="-228600">
              <a:spcBef>
                <a:spcPts val="600"/>
              </a:spcBef>
              <a:spcAft>
                <a:spcPts val="600"/>
              </a:spcAft>
              <a:buSzPct val="100000"/>
              <a:buFont typeface="+mj-lt"/>
              <a:buAutoNum type="arabicPeriod"/>
            </a:pPr>
            <a:r>
              <a:rPr lang="en-US" b="1" noProof="0" dirty="0" smtClean="0">
                <a:solidFill>
                  <a:srgbClr val="333333"/>
                </a:solidFill>
              </a:rPr>
              <a:t>Insight 3</a:t>
            </a:r>
            <a:br>
              <a:rPr lang="en-US" b="1" noProof="0" dirty="0" smtClean="0">
                <a:solidFill>
                  <a:srgbClr val="333333"/>
                </a:solidFill>
              </a:rPr>
            </a:br>
            <a:r>
              <a:rPr lang="en-US" noProof="0" dirty="0" smtClean="0">
                <a:solidFill>
                  <a:srgbClr val="333333"/>
                </a:solidFill>
              </a:rPr>
              <a:t>Brief description of insight. </a:t>
            </a:r>
            <a:endParaRPr lang="en-US" noProof="0" dirty="0">
              <a:solidFill>
                <a:srgbClr val="333333"/>
              </a:solidFill>
            </a:endParaRPr>
          </a:p>
        </p:txBody>
      </p:sp>
      <p:sp>
        <p:nvSpPr>
          <p:cNvPr id="25"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dirty="0" smtClean="0"/>
              <a:t>Executive summary (Arial, 24pt)</a:t>
            </a:r>
            <a:endParaRPr lang="en-CA" dirty="0"/>
          </a:p>
        </p:txBody>
      </p:sp>
    </p:spTree>
    <p:extLst>
      <p:ext uri="{BB962C8B-B14F-4D97-AF65-F5344CB8AC3E}">
        <p14:creationId xmlns:p14="http://schemas.microsoft.com/office/powerpoint/2010/main" val="760235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Introduction">
    <p:spTree>
      <p:nvGrpSpPr>
        <p:cNvPr id="1" name=""/>
        <p:cNvGrpSpPr/>
        <p:nvPr/>
      </p:nvGrpSpPr>
      <p:grpSpPr>
        <a:xfrm>
          <a:off x="0" y="0"/>
          <a:ext cx="0" cy="0"/>
          <a:chOff x="0" y="0"/>
          <a:chExt cx="0" cy="0"/>
        </a:xfrm>
      </p:grpSpPr>
      <p:sp>
        <p:nvSpPr>
          <p:cNvPr id="24" name="Rectangle 23"/>
          <p:cNvSpPr/>
          <p:nvPr userDrawn="1"/>
        </p:nvSpPr>
        <p:spPr>
          <a:xfrm>
            <a:off x="0" y="-1733"/>
            <a:ext cx="9144000" cy="1131094"/>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dirty="0" smtClean="0"/>
              <a:t>Page Header (Arial, 24pt) </a:t>
            </a:r>
            <a:endParaRPr lang="en-CA" dirty="0"/>
          </a:p>
        </p:txBody>
      </p:sp>
      <p:sp>
        <p:nvSpPr>
          <p:cNvPr id="25" name="Text Placeholder 41"/>
          <p:cNvSpPr>
            <a:spLocks noGrp="1"/>
          </p:cNvSpPr>
          <p:nvPr>
            <p:ph type="body" sz="quarter" idx="16" hasCustomPrompt="1"/>
          </p:nvPr>
        </p:nvSpPr>
        <p:spPr>
          <a:xfrm>
            <a:off x="246703" y="155422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34183"/>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34183"/>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4047331"/>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4047331"/>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55422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37161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36737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34183"/>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Is Designed For:</a:t>
            </a:r>
            <a:endParaRPr lang="en-US" sz="1400" b="1" dirty="0">
              <a:solidFill>
                <a:srgbClr val="FFFFFF"/>
              </a:solidFill>
            </a:endParaRPr>
          </a:p>
        </p:txBody>
      </p:sp>
      <p:sp>
        <p:nvSpPr>
          <p:cNvPr id="20" name="Rectangle 19"/>
          <p:cNvSpPr/>
          <p:nvPr userDrawn="1"/>
        </p:nvSpPr>
        <p:spPr>
          <a:xfrm>
            <a:off x="4840036" y="1234183"/>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a:t>
            </a:r>
            <a:r>
              <a:rPr lang="en-US" sz="1400" b="1" baseline="0" dirty="0" smtClean="0">
                <a:solidFill>
                  <a:srgbClr val="FFFFFF"/>
                </a:solidFill>
              </a:rPr>
              <a:t> Help You:</a:t>
            </a:r>
            <a:endParaRPr lang="en-US" sz="1400" b="1" dirty="0">
              <a:solidFill>
                <a:srgbClr val="FFFFFF"/>
              </a:solidFill>
            </a:endParaRPr>
          </a:p>
        </p:txBody>
      </p:sp>
      <p:sp>
        <p:nvSpPr>
          <p:cNvPr id="21" name="Rectangle 20"/>
          <p:cNvSpPr/>
          <p:nvPr userDrawn="1"/>
        </p:nvSpPr>
        <p:spPr>
          <a:xfrm>
            <a:off x="251519" y="4047331"/>
            <a:ext cx="4041648"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4047331"/>
            <a:ext cx="4041648"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Help Them:</a:t>
            </a:r>
            <a:endParaRPr lang="en-US" sz="1400" b="1" dirty="0">
              <a:solidFill>
                <a:srgbClr val="FFFFFF"/>
              </a:solidFill>
            </a:endParaRPr>
          </a:p>
        </p:txBody>
      </p:sp>
    </p:spTree>
    <p:extLst>
      <p:ext uri="{BB962C8B-B14F-4D97-AF65-F5344CB8AC3E}">
        <p14:creationId xmlns:p14="http://schemas.microsoft.com/office/powerpoint/2010/main" val="1580713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solidFill>
                  <a:srgbClr val="333333"/>
                </a:solidFill>
              </a:defRPr>
            </a:lvl1pPr>
            <a:lvl2pPr marL="361950" indent="-180975">
              <a:lnSpc>
                <a:spcPct val="100000"/>
              </a:lnSpc>
              <a:spcBef>
                <a:spcPts val="500"/>
              </a:spcBef>
              <a:buClr>
                <a:schemeClr val="tx1"/>
              </a:buClr>
              <a:buSzPct val="150000"/>
              <a:buFont typeface="Arial" pitchFamily="34" charset="0"/>
              <a:buChar char="◦"/>
              <a:defRPr sz="1200">
                <a:solidFill>
                  <a:srgbClr val="333333"/>
                </a:solidFill>
              </a:defRPr>
            </a:lvl2pPr>
            <a:lvl3pPr marL="542925" indent="-180975">
              <a:lnSpc>
                <a:spcPct val="100000"/>
              </a:lnSpc>
              <a:spcBef>
                <a:spcPts val="500"/>
              </a:spcBef>
              <a:buClr>
                <a:schemeClr val="tx1"/>
              </a:buClr>
              <a:buSzPct val="100000"/>
              <a:buFont typeface="Arial" pitchFamily="34" charset="0"/>
              <a:buChar char="–"/>
              <a:defRPr sz="1200" baseline="0">
                <a:solidFill>
                  <a:srgbClr val="333333"/>
                </a:solidFill>
              </a:defRPr>
            </a:lvl3pPr>
            <a:lvl4pPr marL="714375" indent="-171450">
              <a:lnSpc>
                <a:spcPct val="100000"/>
              </a:lnSpc>
              <a:spcBef>
                <a:spcPts val="500"/>
              </a:spcBef>
              <a:buSzPct val="100000"/>
              <a:buFont typeface="Wingdings" pitchFamily="2" charset="2"/>
              <a:buChar char="§"/>
              <a:defRPr sz="12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6405943"/>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ol Header - no numb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47074"/>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3633665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VL symbol">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13" name="Rectangle 12"/>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4" name="Picture 13"/>
          <p:cNvPicPr>
            <a:picLocks noChangeAspect="1"/>
          </p:cNvPicPr>
          <p:nvPr userDrawn="1"/>
        </p:nvPicPr>
        <p:blipFill>
          <a:blip r:embed="rId2" cstate="print"/>
          <a:stretch>
            <a:fillRect/>
          </a:stretch>
        </p:blipFill>
        <p:spPr>
          <a:xfrm>
            <a:off x="316513" y="1216499"/>
            <a:ext cx="478173" cy="208779"/>
          </a:xfrm>
          <a:prstGeom prst="rect">
            <a:avLst/>
          </a:prstGeom>
        </p:spPr>
      </p:pic>
    </p:spTree>
    <p:extLst>
      <p:ext uri="{BB962C8B-B14F-4D97-AF65-F5344CB8AC3E}">
        <p14:creationId xmlns:p14="http://schemas.microsoft.com/office/powerpoint/2010/main" val="4111819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892" r:id="rId2"/>
    <p:sldLayoutId id="2147483699" r:id="rId3"/>
    <p:sldLayoutId id="2147483894" r:id="rId4"/>
    <p:sldLayoutId id="2147483727" r:id="rId5"/>
    <p:sldLayoutId id="2147483890" r:id="rId6"/>
    <p:sldLayoutId id="2147483716" r:id="rId7"/>
    <p:sldLayoutId id="2147483737" r:id="rId8"/>
    <p:sldLayoutId id="2147483740" r:id="rId9"/>
    <p:sldLayoutId id="2147483739" r:id="rId10"/>
    <p:sldLayoutId id="2147483710" r:id="rId11"/>
    <p:sldLayoutId id="2147483882"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rgbClr val="3333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rgbClr val="333333"/>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rgbClr val="333333"/>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grpSp>
        <p:nvGrpSpPr>
          <p:cNvPr id="11" name="Group 10"/>
          <p:cNvGrpSpPr/>
          <p:nvPr userDrawn="1"/>
        </p:nvGrpSpPr>
        <p:grpSpPr>
          <a:xfrm>
            <a:off x="0" y="6525344"/>
            <a:ext cx="9144000" cy="338028"/>
            <a:chOff x="0" y="6525344"/>
            <a:chExt cx="9144000" cy="338028"/>
          </a:xfrm>
        </p:grpSpPr>
        <p:sp>
          <p:nvSpPr>
            <p:cNvPr id="8" name="Rectangle 7"/>
            <p:cNvSpPr/>
            <p:nvPr userDrawn="1"/>
          </p:nvSpPr>
          <p:spPr>
            <a:xfrm>
              <a:off x="0" y="6525344"/>
              <a:ext cx="6408204"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6408204" y="6525344"/>
              <a:ext cx="2735796"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fontAlgn="base">
                <a:spcBef>
                  <a:spcPct val="0"/>
                </a:spcBef>
                <a:spcAft>
                  <a:spcPct val="0"/>
                </a:spcAft>
              </a:pPr>
              <a:fld id="{FF20F8B6-5AB9-41C4-A82C-4155E8A92B2C}" type="slidenum">
                <a:rPr lang="en-CA" sz="1000" smtClean="0">
                  <a:solidFill>
                    <a:srgbClr val="FFFFFF"/>
                  </a:solidFill>
                </a:rPr>
                <a:pPr marL="2151063" fontAlgn="base">
                  <a:spcBef>
                    <a:spcPct val="0"/>
                  </a:spcBef>
                  <a:spcAft>
                    <a:spcPct val="0"/>
                  </a:spcAft>
                </a:pPr>
                <a:t>‹#›</a:t>
              </a:fld>
              <a:endParaRPr lang="en-CA" sz="1000" dirty="0">
                <a:solidFill>
                  <a:srgbClr val="FFFFFF"/>
                </a:solidFill>
              </a:endParaRPr>
            </a:p>
          </p:txBody>
        </p:sp>
      </p:grpSp>
    </p:spTree>
    <p:extLst>
      <p:ext uri="{BB962C8B-B14F-4D97-AF65-F5344CB8AC3E}">
        <p14:creationId xmlns:p14="http://schemas.microsoft.com/office/powerpoint/2010/main" val="3668037061"/>
      </p:ext>
    </p:extLst>
  </p:cSld>
  <p:clrMap bg1="lt1" tx1="dk1" bg2="lt2" tx2="dk2" accent1="accent1" accent2="accent2" accent3="accent3" accent4="accent4" accent5="accent5" accent6="accent6" hlink="hlink" folHlink="folHlink"/>
  <p:sldLayoutIdLst>
    <p:sldLayoutId id="2147483896" r:id="rId1"/>
    <p:sldLayoutId id="2147483897"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ss/select-and-implement-an-enterprise-content-management-solution?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hyperlink" Target="https://www.infotech.com/research/ss/select-and-implement-an-enterprise-content-management-solution?utm_source=SS_Sample&amp;utm_medium=Collateral&amp;utm_campaign=Collateral" TargetMode="Externa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infotech.com/research/ss/select-and-implement-an-enterprise-content-management-solution?utm_source=SS_Sample&amp;utm_medium=Collateral&amp;utm_campaign=Collateral" TargetMode="External"/><Relationship Id="rId7" Type="http://schemas.openxmlformats.org/officeDocument/2006/relationships/image" Target="../media/image14.png"/><Relationship Id="rId2" Type="http://schemas.openxmlformats.org/officeDocument/2006/relationships/hyperlink" Target="http://www.infotech.com/" TargetMode="Externa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s://www.infotech.com/research/ss/select-and-implement-an-enterprise-content-management-solution?utm_source=SS_Sample&amp;utm_medium=Collateral&amp;utm_campaign=Collateral"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infotech.com/research/ss/select-and-implement-an-enterprise-content-management-solution?utm_source=SS_Sample&amp;utm_medium=Collateral&amp;utm_campaign=Collatera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infotech.com/research/ss/select-and-implement-an-enterprise-content-management-solution?utm_source=SS_Sample&amp;utm_medium=Collateral&amp;utm_campaign=Collatera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13.png"/><Relationship Id="rId5" Type="http://schemas.openxmlformats.org/officeDocument/2006/relationships/image" Target="../media/image18.png"/><Relationship Id="rId10" Type="http://schemas.openxmlformats.org/officeDocument/2006/relationships/hyperlink" Target="https://www.infotech.com/research/ss/select-and-implement-an-enterprise-content-management-solution?utm_source=SS_Sample&amp;utm_medium=Collateral&amp;utm_campaign=Collateral" TargetMode="External"/><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www.marketsandmarkets.com/Market-Reports/enterprise-content-management-market-226977096.html" TargetMode="External"/><Relationship Id="rId7"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www.infotech.com/research/ss/select-and-implement-an-enterprise-content-management-solution?utm_source=SS_Sample&amp;utm_medium=Collateral&amp;utm_campaign=Collateral" TargetMode="External"/><Relationship Id="rId4" Type="http://schemas.openxmlformats.org/officeDocument/2006/relationships/hyperlink" Target="http://www.project-consult.de/files/AIIM_IW_Infomation_Management_State_of_the_Industry_April_2016.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roject-consult.de/files/AIIM_IW_Infomation_Management_State_of_the_Industry_April_2016.pdf" TargetMode="External"/><Relationship Id="rId7"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www.infotech.com/research/ss/select-and-implement-an-enterprise-content-management-solution?utm_source=SS_Sample&amp;utm_medium=Collateral&amp;utm_campaign=Collateral"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infotech.com/research/ss/select-and-implement-an-enterprise-content-management-solution?utm_source=SS_Sample&amp;utm_medium=Collateral&amp;utm_campaign=Collatera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e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infotech.com/research/ss/select-and-implement-an-enterprise-content-management-solution?utm_source=SS_Sample&amp;utm_medium=Collateral&amp;utm_campaign=Collateral" TargetMode="External"/><Relationship Id="rId5" Type="http://schemas.openxmlformats.org/officeDocument/2006/relationships/image" Target="../media/image2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3060698"/>
            <a:ext cx="7696200" cy="968174"/>
          </a:xfrm>
        </p:spPr>
        <p:txBody>
          <a:bodyPr/>
          <a:lstStyle/>
          <a:p>
            <a:r>
              <a:rPr lang="en-US" dirty="0"/>
              <a:t>Select </a:t>
            </a:r>
            <a:r>
              <a:rPr lang="en-US" dirty="0" smtClean="0"/>
              <a:t>and Implement an Enterprise Content Management Solution</a:t>
            </a:r>
            <a:endParaRPr lang="en-US" dirty="0"/>
          </a:p>
        </p:txBody>
      </p:sp>
      <p:sp>
        <p:nvSpPr>
          <p:cNvPr id="5" name="Tagline"/>
          <p:cNvSpPr>
            <a:spLocks noGrp="1"/>
          </p:cNvSpPr>
          <p:nvPr>
            <p:ph type="body" sz="quarter" idx="16"/>
          </p:nvPr>
        </p:nvSpPr>
        <p:spPr>
          <a:xfrm>
            <a:off x="774700" y="4028872"/>
            <a:ext cx="7467600" cy="508000"/>
          </a:xfrm>
        </p:spPr>
        <p:txBody>
          <a:bodyPr/>
          <a:lstStyle/>
          <a:p>
            <a:r>
              <a:rPr lang="en-US" dirty="0" smtClean="0">
                <a:solidFill>
                  <a:schemeClr val="tx1"/>
                </a:solidFill>
              </a:rPr>
              <a:t>Understand the ECM vendor market, make an informed decision, and take a bottom-up, process-based approach for an agile solution implementation.</a:t>
            </a:r>
            <a:endParaRPr lang="en-US" dirty="0">
              <a:solidFill>
                <a:schemeClr val="tx1"/>
              </a:solidFill>
            </a:endParaRPr>
          </a:p>
        </p:txBody>
      </p:sp>
      <p:grpSp>
        <p:nvGrpSpPr>
          <p:cNvPr id="6" name="Group 5"/>
          <p:cNvGrpSpPr/>
          <p:nvPr/>
        </p:nvGrpSpPr>
        <p:grpSpPr>
          <a:xfrm>
            <a:off x="0" y="5402461"/>
            <a:ext cx="9144000" cy="1455539"/>
            <a:chOff x="0" y="5402461"/>
            <a:chExt cx="9144000" cy="1455539"/>
          </a:xfrm>
        </p:grpSpPr>
        <p:sp>
          <p:nvSpPr>
            <p:cNvPr id="7" name="Rectangle 6"/>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5402461"/>
              <a:ext cx="9144000" cy="1455539"/>
              <a:chOff x="0" y="5402461"/>
              <a:chExt cx="9144000" cy="1455539"/>
            </a:xfrm>
          </p:grpSpPr>
          <p:pic>
            <p:nvPicPr>
              <p:cNvPr id="9" name="Picture 8"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1997 - 2016 Info-Tech Research Group</a:t>
                  </a:r>
                  <a:endParaRPr lang="en-CA" sz="800" dirty="0">
                    <a:solidFill>
                      <a:schemeClr val="bg1">
                        <a:lumMod val="65000"/>
                      </a:schemeClr>
                    </a:solidFill>
                  </a:endParaRPr>
                </a:p>
              </p:txBody>
            </p:sp>
            <p:sp>
              <p:nvSpPr>
                <p:cNvPr id="12" name="Rectangle 11"/>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409101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88749213"/>
              </p:ext>
            </p:extLst>
          </p:nvPr>
        </p:nvGraphicFramePr>
        <p:xfrm>
          <a:off x="363860" y="1950339"/>
          <a:ext cx="8416280" cy="4354535"/>
        </p:xfrm>
        <a:graphic>
          <a:graphicData uri="http://schemas.openxmlformats.org/drawingml/2006/table">
            <a:tbl>
              <a:tblPr firstRow="1" bandRow="1">
                <a:tableStyleId>{5C22544A-7EE6-4342-B048-85BDC9FD1C3A}</a:tableStyleId>
              </a:tblPr>
              <a:tblGrid>
                <a:gridCol w="208280"/>
                <a:gridCol w="2052000"/>
                <a:gridCol w="2052000"/>
                <a:gridCol w="2052000"/>
                <a:gridCol w="2052000"/>
              </a:tblGrid>
              <a:tr h="396000">
                <a:tc>
                  <a:txBody>
                    <a:bodyPr/>
                    <a:lstStyle/>
                    <a:p>
                      <a:pPr marL="0" indent="0" algn="ctr">
                        <a:lnSpc>
                          <a:spcPct val="100000"/>
                        </a:lnSpc>
                        <a:spcBef>
                          <a:spcPts val="600"/>
                        </a:spcBef>
                        <a:spcAft>
                          <a:spcPts val="0"/>
                        </a:spcAft>
                        <a:buFont typeface="Arial" panose="020B0604020202020204" pitchFamily="34" charset="0"/>
                        <a:buNone/>
                      </a:pPr>
                      <a:endParaRPr lang="en-CA" sz="1200" b="1" dirty="0" smtClean="0">
                        <a:solidFill>
                          <a:schemeClr val="bg1"/>
                        </a:solidFill>
                      </a:endParaRPr>
                    </a:p>
                  </a:txBody>
                  <a:tcPr vert="vert27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600"/>
                        </a:spcBef>
                        <a:spcAft>
                          <a:spcPts val="0"/>
                        </a:spcAft>
                        <a:buFont typeface="Arial" panose="020B0604020202020204" pitchFamily="34" charset="0"/>
                        <a:buChar char="•"/>
                      </a:pPr>
                      <a:endParaRPr lang="en-CA" sz="1200" b="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srgbClr val="333333"/>
                        </a:solidFill>
                        <a:effectLst/>
                        <a:uLnTx/>
                        <a:uFillTx/>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600"/>
                        </a:spcBef>
                        <a:spcAft>
                          <a:spcPts val="0"/>
                        </a:spcAft>
                        <a:buFont typeface="Arial" panose="020B0604020202020204" pitchFamily="34" charset="0"/>
                        <a:buChar cha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980000">
                <a:tc>
                  <a:txBody>
                    <a:bodyPr/>
                    <a:lstStyle/>
                    <a:p>
                      <a:pPr marL="0" indent="0" algn="ctr">
                        <a:lnSpc>
                          <a:spcPct val="100000"/>
                        </a:lnSpc>
                        <a:spcBef>
                          <a:spcPts val="600"/>
                        </a:spcBef>
                        <a:spcAft>
                          <a:spcPts val="0"/>
                        </a:spcAft>
                        <a:buFont typeface="Arial" panose="020B0604020202020204" pitchFamily="34" charset="0"/>
                        <a:buNone/>
                      </a:pPr>
                      <a:r>
                        <a:rPr lang="en-CA" sz="1200" b="1" dirty="0" smtClean="0">
                          <a:solidFill>
                            <a:schemeClr val="bg1"/>
                          </a:solidFill>
                        </a:rPr>
                        <a:t>Table Stakes</a:t>
                      </a:r>
                    </a:p>
                  </a:txBody>
                  <a:tcPr vert="vert270" anchor="ctr">
                    <a:lnL w="12700" cap="flat" cmpd="sng" algn="ctr">
                      <a:solidFill>
                        <a:schemeClr val="accent3"/>
                      </a:solidFill>
                      <a:prstDash val="sys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lnSpc>
                          <a:spcPct val="100000"/>
                        </a:lnSpc>
                        <a:spcBef>
                          <a:spcPts val="600"/>
                        </a:spcBef>
                        <a:spcAft>
                          <a:spcPts val="0"/>
                        </a:spcAft>
                        <a:buFont typeface="Arial" panose="020B0604020202020204" pitchFamily="34" charset="0"/>
                        <a:buChar char="•"/>
                      </a:pPr>
                      <a:endParaRPr lang="en-CA" sz="1200" b="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srgbClr val="333333"/>
                        </a:solidFill>
                        <a:effectLst/>
                        <a:uLnTx/>
                        <a:uFillTx/>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spcBef>
                          <a:spcPts val="600"/>
                        </a:spcBef>
                        <a:spcAft>
                          <a:spcPts val="0"/>
                        </a:spcAft>
                        <a:buFont typeface="Arial" panose="020B0604020202020204" pitchFamily="34" charset="0"/>
                        <a:buChar cha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978535">
                <a:tc>
                  <a:txBody>
                    <a:bodyPr/>
                    <a:lstStyle/>
                    <a:p>
                      <a:pPr marL="0" indent="0" algn="ctr">
                        <a:lnSpc>
                          <a:spcPct val="100000"/>
                        </a:lnSpc>
                        <a:spcBef>
                          <a:spcPts val="600"/>
                        </a:spcBef>
                        <a:spcAft>
                          <a:spcPts val="0"/>
                        </a:spcAft>
                        <a:buFont typeface="Arial" panose="020B0604020202020204" pitchFamily="34" charset="0"/>
                        <a:buNone/>
                      </a:pPr>
                      <a:r>
                        <a:rPr lang="en-CA" sz="1200" b="1" dirty="0" smtClean="0">
                          <a:solidFill>
                            <a:schemeClr val="bg1"/>
                          </a:solidFill>
                        </a:rPr>
                        <a:t>Advanced Features</a:t>
                      </a:r>
                    </a:p>
                  </a:txBody>
                  <a:tcPr vert="vert270" anchor="ctr">
                    <a:lnL w="12700" cap="flat" cmpd="sng" algn="ctr">
                      <a:solidFill>
                        <a:schemeClr val="accent3"/>
                      </a:solidFill>
                      <a:prstDash val="sys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indent="-171450">
                        <a:lnSpc>
                          <a:spcPct val="100000"/>
                        </a:lnSpc>
                        <a:spcBef>
                          <a:spcPts val="600"/>
                        </a:spcBef>
                        <a:spcAft>
                          <a:spcPts val="0"/>
                        </a:spcAft>
                        <a:buFont typeface="Arial" panose="020B0604020202020204" pitchFamily="34" charset="0"/>
                        <a:buChar char="•"/>
                      </a:pPr>
                      <a:endParaRPr lang="en-CA" sz="1200" b="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srgbClr val="333333"/>
                        </a:solidFill>
                        <a:effectLst/>
                        <a:uLnTx/>
                        <a:uFillTx/>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defTabSz="914400" rtl="0" eaLnBrk="1" latinLnBrk="0" hangingPunct="1">
                        <a:spcBef>
                          <a:spcPts val="600"/>
                        </a:spcBef>
                        <a:spcAft>
                          <a:spcPts val="0"/>
                        </a:spcAft>
                        <a:buFont typeface="Arial" panose="020B0604020202020204" pitchFamily="34" charset="0"/>
                        <a:buChar cha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spcBef>
                          <a:spcPts val="600"/>
                        </a:spcBef>
                        <a:spcAft>
                          <a:spcPts val="0"/>
                        </a:spcAft>
                        <a:buFont typeface="Arial" panose="020B0604020202020204" pitchFamily="34" charset="0"/>
                        <a:buChar char="•"/>
                      </a:pPr>
                      <a:endParaRPr lang="en-CA" sz="1200" b="1"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 name="Title 1"/>
          <p:cNvSpPr>
            <a:spLocks noGrp="1"/>
          </p:cNvSpPr>
          <p:nvPr>
            <p:ph type="title"/>
          </p:nvPr>
        </p:nvSpPr>
        <p:spPr/>
        <p:txBody>
          <a:bodyPr/>
          <a:lstStyle/>
          <a:p>
            <a:r>
              <a:rPr lang="en-US" dirty="0"/>
              <a:t>Use Info-Tech’s ECM </a:t>
            </a:r>
            <a:r>
              <a:rPr lang="en-US" dirty="0" smtClean="0"/>
              <a:t>technology </a:t>
            </a:r>
            <a:r>
              <a:rPr lang="en-US" dirty="0"/>
              <a:t>framework to understand how ECM features apply across the information lifecycle</a:t>
            </a:r>
          </a:p>
        </p:txBody>
      </p:sp>
      <p:sp>
        <p:nvSpPr>
          <p:cNvPr id="31" name="TextBox 30"/>
          <p:cNvSpPr txBox="1"/>
          <p:nvPr/>
        </p:nvSpPr>
        <p:spPr>
          <a:xfrm>
            <a:off x="321274" y="6295381"/>
            <a:ext cx="8458865" cy="246221"/>
          </a:xfrm>
          <a:prstGeom prst="rect">
            <a:avLst/>
          </a:prstGeom>
        </p:spPr>
        <p:txBody>
          <a:bodyPr wrap="square" rtlCol="0">
            <a:spAutoFit/>
          </a:bodyPr>
          <a:lstStyle/>
          <a:p>
            <a:pPr algn="r"/>
            <a:r>
              <a:rPr lang="en-US" sz="1000" b="1" dirty="0" smtClean="0"/>
              <a:t>Please note: </a:t>
            </a:r>
            <a:r>
              <a:rPr lang="en-US" sz="1000" dirty="0" smtClean="0"/>
              <a:t>Different ECM features (such as document or records management and content capture) are displayed here in their component parts.</a:t>
            </a:r>
          </a:p>
        </p:txBody>
      </p:sp>
      <p:sp>
        <p:nvSpPr>
          <p:cNvPr id="3" name="Chevron 2"/>
          <p:cNvSpPr/>
          <p:nvPr/>
        </p:nvSpPr>
        <p:spPr>
          <a:xfrm>
            <a:off x="2695685" y="1993134"/>
            <a:ext cx="1920020" cy="323692"/>
          </a:xfrm>
          <a:prstGeom prst="chevron">
            <a:avLst/>
          </a:prstGeom>
          <a:solidFill>
            <a:schemeClr val="accent3"/>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Capture</a:t>
            </a:r>
          </a:p>
        </p:txBody>
      </p:sp>
      <p:sp>
        <p:nvSpPr>
          <p:cNvPr id="4" name="Pentagon 112">
            <a:hlinkClick r:id="" action="ppaction://noaction"/>
          </p:cNvPr>
          <p:cNvSpPr/>
          <p:nvPr>
            <p:custDataLst>
              <p:tags r:id="rId1"/>
            </p:custDataLst>
          </p:nvPr>
        </p:nvSpPr>
        <p:spPr bwMode="auto">
          <a:xfrm>
            <a:off x="645156" y="1993134"/>
            <a:ext cx="1920020" cy="323692"/>
          </a:xfrm>
          <a:prstGeom prst="homePlate">
            <a:avLst/>
          </a:prstGeom>
          <a:solidFill>
            <a:schemeClr val="bg1">
              <a:lumMod val="75000"/>
            </a:schemeClr>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Generate</a:t>
            </a:r>
          </a:p>
        </p:txBody>
      </p:sp>
      <p:sp>
        <p:nvSpPr>
          <p:cNvPr id="5" name="Chevron 4"/>
          <p:cNvSpPr/>
          <p:nvPr/>
        </p:nvSpPr>
        <p:spPr>
          <a:xfrm>
            <a:off x="4746213" y="1993134"/>
            <a:ext cx="1920020" cy="323692"/>
          </a:xfrm>
          <a:prstGeom prst="chevron">
            <a:avLst/>
          </a:prstGeom>
          <a:solidFill>
            <a:schemeClr val="bg1">
              <a:lumMod val="75000"/>
            </a:schemeClr>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Deliver </a:t>
            </a:r>
            <a:r>
              <a:rPr lang="en-US" sz="1400" b="1" dirty="0" smtClean="0">
                <a:solidFill>
                  <a:srgbClr val="FFFFFF"/>
                </a:solidFill>
              </a:rPr>
              <a:t>and </a:t>
            </a:r>
            <a:r>
              <a:rPr lang="en-US" sz="1400" b="1" dirty="0">
                <a:solidFill>
                  <a:srgbClr val="FFFFFF"/>
                </a:solidFill>
              </a:rPr>
              <a:t>Utilize</a:t>
            </a:r>
          </a:p>
        </p:txBody>
      </p:sp>
      <p:sp>
        <p:nvSpPr>
          <p:cNvPr id="6" name="Chevron 5"/>
          <p:cNvSpPr/>
          <p:nvPr/>
        </p:nvSpPr>
        <p:spPr>
          <a:xfrm>
            <a:off x="6796742" y="1993134"/>
            <a:ext cx="1920020" cy="323692"/>
          </a:xfrm>
          <a:prstGeom prst="chevron">
            <a:avLst/>
          </a:prstGeom>
          <a:solidFill>
            <a:schemeClr val="accent3"/>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Manage </a:t>
            </a:r>
            <a:r>
              <a:rPr lang="en-US" sz="1400" b="1" dirty="0" smtClean="0">
                <a:solidFill>
                  <a:srgbClr val="FFFFFF"/>
                </a:solidFill>
              </a:rPr>
              <a:t>and </a:t>
            </a:r>
            <a:r>
              <a:rPr lang="en-US" sz="1400" b="1" dirty="0">
                <a:solidFill>
                  <a:srgbClr val="FFFFFF"/>
                </a:solidFill>
              </a:rPr>
              <a:t>Retire</a:t>
            </a:r>
          </a:p>
        </p:txBody>
      </p:sp>
      <p:grpSp>
        <p:nvGrpSpPr>
          <p:cNvPr id="61" name="Group 60"/>
          <p:cNvGrpSpPr/>
          <p:nvPr/>
        </p:nvGrpSpPr>
        <p:grpSpPr>
          <a:xfrm>
            <a:off x="1098721" y="2427536"/>
            <a:ext cx="7139414" cy="1817643"/>
            <a:chOff x="1098721" y="2476088"/>
            <a:chExt cx="7139414" cy="1817643"/>
          </a:xfrm>
        </p:grpSpPr>
        <p:sp>
          <p:nvSpPr>
            <p:cNvPr id="14" name="Rectangle 13"/>
            <p:cNvSpPr/>
            <p:nvPr/>
          </p:nvSpPr>
          <p:spPr>
            <a:xfrm>
              <a:off x="4718301" y="2822963"/>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Library Services</a:t>
              </a:r>
            </a:p>
          </p:txBody>
        </p:sp>
        <p:sp>
          <p:nvSpPr>
            <p:cNvPr id="15" name="Rectangle 14"/>
            <p:cNvSpPr/>
            <p:nvPr/>
          </p:nvSpPr>
          <p:spPr>
            <a:xfrm>
              <a:off x="7266135" y="2476088"/>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Retention Mgmt.</a:t>
              </a:r>
            </a:p>
          </p:txBody>
        </p:sp>
        <p:sp>
          <p:nvSpPr>
            <p:cNvPr id="16" name="Rectangle 15"/>
            <p:cNvSpPr/>
            <p:nvPr/>
          </p:nvSpPr>
          <p:spPr>
            <a:xfrm>
              <a:off x="3155399" y="2476088"/>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Metadata Mgmt.</a:t>
              </a:r>
            </a:p>
          </p:txBody>
        </p:sp>
        <p:sp>
          <p:nvSpPr>
            <p:cNvPr id="17" name="Rectangle 16"/>
            <p:cNvSpPr/>
            <p:nvPr/>
          </p:nvSpPr>
          <p:spPr>
            <a:xfrm>
              <a:off x="4718301" y="3516712"/>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Version Controls</a:t>
              </a:r>
            </a:p>
          </p:txBody>
        </p:sp>
        <p:sp>
          <p:nvSpPr>
            <p:cNvPr id="18" name="Rectangle 17"/>
            <p:cNvSpPr/>
            <p:nvPr/>
          </p:nvSpPr>
          <p:spPr>
            <a:xfrm>
              <a:off x="5711815" y="3516712"/>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Access </a:t>
              </a:r>
              <a:r>
                <a:rPr lang="en-US" sz="1000" dirty="0" smtClean="0">
                  <a:solidFill>
                    <a:srgbClr val="FFFFFF"/>
                  </a:solidFill>
                </a:rPr>
                <a:t>&amp; </a:t>
              </a:r>
              <a:r>
                <a:rPr lang="en-US" sz="1000" dirty="0">
                  <a:solidFill>
                    <a:srgbClr val="FFFFFF"/>
                  </a:solidFill>
                </a:rPr>
                <a:t>Permissions</a:t>
              </a:r>
            </a:p>
          </p:txBody>
        </p:sp>
        <p:sp>
          <p:nvSpPr>
            <p:cNvPr id="30" name="Rectangle 29"/>
            <p:cNvSpPr/>
            <p:nvPr/>
          </p:nvSpPr>
          <p:spPr>
            <a:xfrm>
              <a:off x="3155399" y="3169838"/>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Document Imaging</a:t>
              </a:r>
            </a:p>
          </p:txBody>
        </p:sp>
        <p:sp>
          <p:nvSpPr>
            <p:cNvPr id="33" name="Rectangle 32"/>
            <p:cNvSpPr/>
            <p:nvPr/>
          </p:nvSpPr>
          <p:spPr>
            <a:xfrm>
              <a:off x="1098721" y="2822963"/>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Structured Collab.</a:t>
              </a:r>
            </a:p>
          </p:txBody>
        </p:sp>
        <p:sp>
          <p:nvSpPr>
            <p:cNvPr id="34" name="Rectangle 33"/>
            <p:cNvSpPr/>
            <p:nvPr/>
          </p:nvSpPr>
          <p:spPr>
            <a:xfrm>
              <a:off x="5711815" y="2822963"/>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Basic Workflows</a:t>
              </a:r>
            </a:p>
          </p:txBody>
        </p:sp>
        <p:sp>
          <p:nvSpPr>
            <p:cNvPr id="37" name="Rectangle 36"/>
            <p:cNvSpPr/>
            <p:nvPr/>
          </p:nvSpPr>
          <p:spPr>
            <a:xfrm>
              <a:off x="7266135" y="3169838"/>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Format Conversions</a:t>
              </a:r>
            </a:p>
          </p:txBody>
        </p:sp>
        <p:sp>
          <p:nvSpPr>
            <p:cNvPr id="45" name="Rectangle 44"/>
            <p:cNvSpPr/>
            <p:nvPr/>
          </p:nvSpPr>
          <p:spPr>
            <a:xfrm>
              <a:off x="1098721" y="3516712"/>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Version Controls</a:t>
              </a:r>
            </a:p>
          </p:txBody>
        </p:sp>
        <p:sp>
          <p:nvSpPr>
            <p:cNvPr id="55" name="Rectangle 54"/>
            <p:cNvSpPr/>
            <p:nvPr/>
          </p:nvSpPr>
          <p:spPr>
            <a:xfrm>
              <a:off x="3155399" y="3863586"/>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Format Conversions</a:t>
              </a:r>
            </a:p>
          </p:txBody>
        </p:sp>
        <p:sp>
          <p:nvSpPr>
            <p:cNvPr id="56" name="Rectangle 55"/>
            <p:cNvSpPr/>
            <p:nvPr/>
          </p:nvSpPr>
          <p:spPr>
            <a:xfrm>
              <a:off x="7266135" y="3863586"/>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Access </a:t>
              </a:r>
              <a:r>
                <a:rPr lang="en-US" sz="1000" dirty="0" smtClean="0">
                  <a:solidFill>
                    <a:srgbClr val="FFFFFF"/>
                  </a:solidFill>
                </a:rPr>
                <a:t>&amp; </a:t>
              </a:r>
              <a:r>
                <a:rPr lang="en-US" sz="1000" dirty="0">
                  <a:solidFill>
                    <a:srgbClr val="FFFFFF"/>
                  </a:solidFill>
                </a:rPr>
                <a:t>Permissions</a:t>
              </a:r>
            </a:p>
          </p:txBody>
        </p:sp>
      </p:grpSp>
      <p:sp>
        <p:nvSpPr>
          <p:cNvPr id="58" name="Rectangle 57"/>
          <p:cNvSpPr/>
          <p:nvPr/>
        </p:nvSpPr>
        <p:spPr>
          <a:xfrm>
            <a:off x="177092" y="1123019"/>
            <a:ext cx="8700208" cy="523220"/>
          </a:xfrm>
          <a:prstGeom prst="rect">
            <a:avLst/>
          </a:prstGeom>
        </p:spPr>
        <p:txBody>
          <a:bodyPr wrap="square">
            <a:spAutoFit/>
          </a:bodyPr>
          <a:lstStyle/>
          <a:p>
            <a:r>
              <a:rPr lang="en-US" sz="1400" dirty="0" smtClean="0">
                <a:solidFill>
                  <a:srgbClr val="333333"/>
                </a:solidFill>
              </a:rPr>
              <a:t>Table stakes </a:t>
            </a:r>
            <a:r>
              <a:rPr lang="en-US" sz="1400" dirty="0"/>
              <a:t>represent the minimum </a:t>
            </a:r>
            <a:r>
              <a:rPr lang="en-US" sz="1400" dirty="0" smtClean="0"/>
              <a:t>standard all ECM platforms offer, while advanced features can vary widely by vendor in terms of availability, quality</a:t>
            </a:r>
            <a:r>
              <a:rPr lang="en-US" sz="1400" dirty="0" smtClean="0">
                <a:solidFill>
                  <a:srgbClr val="333333"/>
                </a:solidFill>
              </a:rPr>
              <a:t>, and applicability to the information lifecycle.</a:t>
            </a:r>
            <a:endParaRPr lang="en-US" sz="1400" dirty="0">
              <a:solidFill>
                <a:srgbClr val="333333"/>
              </a:solidFill>
            </a:endParaRPr>
          </a:p>
        </p:txBody>
      </p:sp>
      <p:sp>
        <p:nvSpPr>
          <p:cNvPr id="59" name="TextBox 58"/>
          <p:cNvSpPr txBox="1"/>
          <p:nvPr/>
        </p:nvSpPr>
        <p:spPr>
          <a:xfrm>
            <a:off x="186288" y="1657693"/>
            <a:ext cx="444705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strike="noStrike" kern="0" cap="none" spc="0" normalizeH="0" baseline="0" noProof="0" dirty="0" smtClean="0">
                <a:ln>
                  <a:noFill/>
                </a:ln>
                <a:solidFill>
                  <a:srgbClr val="333333"/>
                </a:solidFill>
                <a:effectLst/>
                <a:uLnTx/>
                <a:uFillTx/>
              </a:rPr>
              <a:t>Information</a:t>
            </a:r>
            <a:r>
              <a:rPr kumimoji="0" lang="en-US" sz="1400" b="1" i="0" strike="noStrike" kern="0" cap="none" spc="0" normalizeH="0" noProof="0" dirty="0" smtClean="0">
                <a:ln>
                  <a:noFill/>
                </a:ln>
                <a:solidFill>
                  <a:srgbClr val="333333"/>
                </a:solidFill>
                <a:effectLst/>
                <a:uLnTx/>
                <a:uFillTx/>
              </a:rPr>
              <a:t> Lifecycle Model for </a:t>
            </a:r>
            <a:r>
              <a:rPr kumimoji="0" lang="en-US" sz="1400" b="1" i="0" strike="noStrike" kern="0" cap="none" spc="0" normalizeH="0" baseline="0" noProof="0" dirty="0" smtClean="0">
                <a:ln>
                  <a:noFill/>
                </a:ln>
                <a:solidFill>
                  <a:srgbClr val="333333"/>
                </a:solidFill>
                <a:effectLst/>
                <a:uLnTx/>
                <a:uFillTx/>
              </a:rPr>
              <a:t>ECM Technology:</a:t>
            </a:r>
          </a:p>
        </p:txBody>
      </p:sp>
      <p:grpSp>
        <p:nvGrpSpPr>
          <p:cNvPr id="63" name="Group 62"/>
          <p:cNvGrpSpPr/>
          <p:nvPr/>
        </p:nvGrpSpPr>
        <p:grpSpPr>
          <a:xfrm>
            <a:off x="1098721" y="4403415"/>
            <a:ext cx="7139414" cy="1817643"/>
            <a:chOff x="1098721" y="4403415"/>
            <a:chExt cx="7139414" cy="1817643"/>
          </a:xfrm>
        </p:grpSpPr>
        <p:grpSp>
          <p:nvGrpSpPr>
            <p:cNvPr id="60" name="Group 59"/>
            <p:cNvGrpSpPr/>
            <p:nvPr/>
          </p:nvGrpSpPr>
          <p:grpSpPr>
            <a:xfrm>
              <a:off x="1098721" y="4403415"/>
              <a:ext cx="7139414" cy="1817643"/>
              <a:chOff x="1098721" y="4451967"/>
              <a:chExt cx="7139414" cy="1817643"/>
            </a:xfrm>
          </p:grpSpPr>
          <p:sp>
            <p:nvSpPr>
              <p:cNvPr id="9" name="Rectangle 8"/>
              <p:cNvSpPr/>
              <p:nvPr/>
            </p:nvSpPr>
            <p:spPr>
              <a:xfrm>
                <a:off x="1098721" y="4798842"/>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Real-Time Collab.</a:t>
                </a:r>
              </a:p>
            </p:txBody>
          </p:sp>
          <p:sp>
            <p:nvSpPr>
              <p:cNvPr id="20" name="Rectangle 19"/>
              <p:cNvSpPr/>
              <p:nvPr/>
            </p:nvSpPr>
            <p:spPr>
              <a:xfrm>
                <a:off x="5711815" y="538139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Advanced Search</a:t>
                </a:r>
              </a:p>
            </p:txBody>
          </p:sp>
          <p:sp>
            <p:nvSpPr>
              <p:cNvPr id="21" name="Rectangle 20"/>
              <p:cNvSpPr/>
              <p:nvPr/>
            </p:nvSpPr>
            <p:spPr>
              <a:xfrm>
                <a:off x="5711815"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Case Mgmt.</a:t>
                </a:r>
              </a:p>
            </p:txBody>
          </p:sp>
          <p:sp>
            <p:nvSpPr>
              <p:cNvPr id="22" name="Rectangle 21"/>
              <p:cNvSpPr/>
              <p:nvPr/>
            </p:nvSpPr>
            <p:spPr>
              <a:xfrm>
                <a:off x="2671214" y="5839465"/>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Mobile Experience</a:t>
                </a:r>
              </a:p>
            </p:txBody>
          </p:sp>
          <p:sp>
            <p:nvSpPr>
              <p:cNvPr id="23" name="Rectangle 22"/>
              <p:cNvSpPr/>
              <p:nvPr/>
            </p:nvSpPr>
            <p:spPr>
              <a:xfrm>
                <a:off x="5711815" y="4916682"/>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Custom Views</a:t>
                </a:r>
              </a:p>
            </p:txBody>
          </p:sp>
          <p:sp>
            <p:nvSpPr>
              <p:cNvPr id="24" name="Rectangle 23"/>
              <p:cNvSpPr/>
              <p:nvPr/>
            </p:nvSpPr>
            <p:spPr>
              <a:xfrm>
                <a:off x="4718301"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Process </a:t>
                </a:r>
                <a:r>
                  <a:rPr lang="en-US" sz="1000" dirty="0" smtClean="0">
                    <a:solidFill>
                      <a:srgbClr val="FFFFFF"/>
                    </a:solidFill>
                  </a:rPr>
                  <a:t>&amp; </a:t>
                </a:r>
                <a:r>
                  <a:rPr lang="en-US" sz="1000" dirty="0">
                    <a:solidFill>
                      <a:srgbClr val="FFFFFF"/>
                    </a:solidFill>
                  </a:rPr>
                  <a:t>Workflow</a:t>
                </a:r>
              </a:p>
            </p:txBody>
          </p:sp>
          <p:sp>
            <p:nvSpPr>
              <p:cNvPr id="25" name="Rectangle 24"/>
              <p:cNvSpPr/>
              <p:nvPr/>
            </p:nvSpPr>
            <p:spPr>
              <a:xfrm>
                <a:off x="4718301" y="538139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External Sharing</a:t>
                </a:r>
              </a:p>
            </p:txBody>
          </p:sp>
          <p:sp>
            <p:nvSpPr>
              <p:cNvPr id="26" name="Rectangle 25"/>
              <p:cNvSpPr/>
              <p:nvPr/>
            </p:nvSpPr>
            <p:spPr>
              <a:xfrm>
                <a:off x="4718301" y="4916682"/>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eSignatures</a:t>
                </a:r>
              </a:p>
            </p:txBody>
          </p:sp>
          <p:sp>
            <p:nvSpPr>
              <p:cNvPr id="27" name="Rectangle 26"/>
              <p:cNvSpPr/>
              <p:nvPr/>
            </p:nvSpPr>
            <p:spPr>
              <a:xfrm>
                <a:off x="7266135" y="5145716"/>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eDiscovery</a:t>
                </a:r>
              </a:p>
            </p:txBody>
          </p:sp>
          <p:sp>
            <p:nvSpPr>
              <p:cNvPr id="28" name="Rectangle 27"/>
              <p:cNvSpPr/>
              <p:nvPr/>
            </p:nvSpPr>
            <p:spPr>
              <a:xfrm>
                <a:off x="7266135"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Defensible Disposal</a:t>
                </a:r>
              </a:p>
            </p:txBody>
          </p:sp>
          <p:sp>
            <p:nvSpPr>
              <p:cNvPr id="29" name="Rectangle 28"/>
              <p:cNvSpPr/>
              <p:nvPr/>
            </p:nvSpPr>
            <p:spPr>
              <a:xfrm>
                <a:off x="1098721" y="5492591"/>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Content Analytics</a:t>
                </a:r>
              </a:p>
            </p:txBody>
          </p:sp>
          <p:sp>
            <p:nvSpPr>
              <p:cNvPr id="38" name="Rectangle 37"/>
              <p:cNvSpPr/>
              <p:nvPr/>
            </p:nvSpPr>
            <p:spPr>
              <a:xfrm>
                <a:off x="2671214" y="514571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FFFFFF"/>
                    </a:solidFill>
                  </a:rPr>
                  <a:t>eForms</a:t>
                </a:r>
                <a:endParaRPr lang="en-US" sz="1000" dirty="0">
                  <a:solidFill>
                    <a:srgbClr val="FFFFFF"/>
                  </a:solidFill>
                </a:endParaRPr>
              </a:p>
            </p:txBody>
          </p:sp>
          <p:sp>
            <p:nvSpPr>
              <p:cNvPr id="39" name="Rectangle 38"/>
              <p:cNvSpPr/>
              <p:nvPr/>
            </p:nvSpPr>
            <p:spPr>
              <a:xfrm>
                <a:off x="2671214"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OCR/ICR</a:t>
                </a:r>
              </a:p>
            </p:txBody>
          </p:sp>
          <p:sp>
            <p:nvSpPr>
              <p:cNvPr id="40" name="Rectangle 39"/>
              <p:cNvSpPr/>
              <p:nvPr/>
            </p:nvSpPr>
            <p:spPr>
              <a:xfrm>
                <a:off x="3664728"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Multimedia and Email Capture</a:t>
                </a:r>
              </a:p>
            </p:txBody>
          </p:sp>
          <p:sp>
            <p:nvSpPr>
              <p:cNvPr id="41" name="Rectangle 40"/>
              <p:cNvSpPr/>
              <p:nvPr/>
            </p:nvSpPr>
            <p:spPr>
              <a:xfrm>
                <a:off x="3664728" y="5145716"/>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Auto-Indexing</a:t>
                </a:r>
              </a:p>
            </p:txBody>
          </p:sp>
          <p:sp>
            <p:nvSpPr>
              <p:cNvPr id="46" name="Rectangle 45"/>
              <p:cNvSpPr/>
              <p:nvPr/>
            </p:nvSpPr>
            <p:spPr>
              <a:xfrm>
                <a:off x="3664728" y="5839465"/>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Content Analytics</a:t>
                </a:r>
              </a:p>
            </p:txBody>
          </p:sp>
          <p:sp>
            <p:nvSpPr>
              <p:cNvPr id="47" name="Rectangle 46"/>
              <p:cNvSpPr/>
              <p:nvPr/>
            </p:nvSpPr>
            <p:spPr>
              <a:xfrm>
                <a:off x="5711815" y="5839465"/>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Content Analytics</a:t>
                </a:r>
              </a:p>
            </p:txBody>
          </p:sp>
          <p:sp>
            <p:nvSpPr>
              <p:cNvPr id="48" name="Rectangle 47"/>
              <p:cNvSpPr/>
              <p:nvPr/>
            </p:nvSpPr>
            <p:spPr>
              <a:xfrm>
                <a:off x="7266135" y="5839465"/>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Content Analytics</a:t>
                </a:r>
              </a:p>
            </p:txBody>
          </p:sp>
        </p:grpSp>
        <p:sp>
          <p:nvSpPr>
            <p:cNvPr id="62" name="Rectangle 61"/>
            <p:cNvSpPr/>
            <p:nvPr/>
          </p:nvSpPr>
          <p:spPr>
            <a:xfrm>
              <a:off x="4718301" y="5790913"/>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FFFFFF"/>
                  </a:solidFill>
                </a:rPr>
                <a:t>Mobile Experience</a:t>
              </a:r>
              <a:endParaRPr lang="en-US" sz="1000" dirty="0">
                <a:solidFill>
                  <a:srgbClr val="FFFFFF"/>
                </a:solidFill>
              </a:endParaRPr>
            </a:p>
          </p:txBody>
        </p:sp>
      </p:grpSp>
      <p:grpSp>
        <p:nvGrpSpPr>
          <p:cNvPr id="49" name="Group 48"/>
          <p:cNvGrpSpPr/>
          <p:nvPr/>
        </p:nvGrpSpPr>
        <p:grpSpPr>
          <a:xfrm>
            <a:off x="0" y="6422955"/>
            <a:ext cx="9144000" cy="437555"/>
            <a:chOff x="0" y="6422955"/>
            <a:chExt cx="9144000" cy="437555"/>
          </a:xfrm>
        </p:grpSpPr>
        <p:pic>
          <p:nvPicPr>
            <p:cNvPr id="5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51" name="Picture 5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82911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buClr>
                <a:srgbClr val="333333"/>
              </a:buClr>
              <a:buSzPct val="120000"/>
            </a:pPr>
            <a:r>
              <a:rPr lang="en-CA" b="1" dirty="0" smtClean="0">
                <a:solidFill>
                  <a:srgbClr val="333333"/>
                </a:solidFill>
              </a:rPr>
              <a:t>Sign up for free trial membership to get practical</a:t>
            </a:r>
          </a:p>
          <a:p>
            <a:pPr algn="ctr" eaLnBrk="0" fontAlgn="base" hangingPunct="0">
              <a:spcAft>
                <a:spcPct val="0"/>
              </a:spcAft>
              <a:buClr>
                <a:srgbClr val="333333"/>
              </a:buClr>
              <a:buSzPct val="120000"/>
            </a:pPr>
            <a:r>
              <a:rPr lang="en-CA" b="1" dirty="0" smtClean="0">
                <a:solidFill>
                  <a:srgbClr val="333333"/>
                </a:solidFill>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algn="r" eaLnBrk="0" fontAlgn="base" hangingPunct="0">
              <a:lnSpc>
                <a:spcPts val="1350"/>
              </a:lnSpc>
              <a:spcBef>
                <a:spcPts val="500"/>
              </a:spcBef>
              <a:spcAft>
                <a:spcPct val="0"/>
              </a:spcAft>
              <a:buClr>
                <a:srgbClr val="333333"/>
              </a:buClr>
              <a:buSzPct val="120000"/>
              <a:buFont typeface="Arial" pitchFamily="34" charset="0"/>
              <a:buNone/>
              <a:defRPr/>
            </a:pPr>
            <a:r>
              <a:rPr lang="en-CA" sz="1400" b="1" dirty="0" smtClean="0">
                <a:solidFill>
                  <a:srgbClr val="333333"/>
                </a:solidFill>
                <a:hlinkClick r:id="rId2"/>
              </a:rPr>
              <a:t>www.infotech.com</a:t>
            </a:r>
            <a:endParaRPr lang="en-CA" sz="1400" dirty="0">
              <a:solidFill>
                <a:srgbClr val="333333"/>
              </a:solidFill>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Quickly get up to speed</a:t>
            </a:r>
            <a:br>
              <a:rPr lang="en-CA" sz="1400" dirty="0" smtClean="0">
                <a:solidFill>
                  <a:srgbClr val="333333"/>
                </a:solidFill>
              </a:rPr>
            </a:br>
            <a:r>
              <a:rPr lang="en-CA" sz="1400" dirty="0" smtClean="0">
                <a:solidFill>
                  <a:srgbClr val="333333"/>
                </a:solidFill>
              </a:rPr>
              <a:t>with new technologies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Make the right technology</a:t>
            </a:r>
            <a:br>
              <a:rPr lang="en-CA" sz="1400" dirty="0" smtClean="0">
                <a:solidFill>
                  <a:srgbClr val="333333"/>
                </a:solidFill>
              </a:rPr>
            </a:br>
            <a:r>
              <a:rPr lang="en-CA" sz="1400" dirty="0" smtClean="0">
                <a:solidFill>
                  <a:srgbClr val="333333"/>
                </a:solidFill>
              </a:rPr>
              <a:t>purchasing decisions – fast</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Deliver critical IT</a:t>
            </a:r>
            <a:br>
              <a:rPr lang="en-CA" sz="1400" dirty="0" smtClean="0">
                <a:solidFill>
                  <a:srgbClr val="333333"/>
                </a:solidFill>
              </a:rPr>
            </a:br>
            <a:r>
              <a:rPr lang="en-CA" sz="1400" dirty="0" smtClean="0">
                <a:solidFill>
                  <a:srgbClr val="333333"/>
                </a:solidFill>
              </a:rPr>
              <a:t>projects, on time and</a:t>
            </a:r>
            <a:br>
              <a:rPr lang="en-CA" sz="1400" dirty="0" smtClean="0">
                <a:solidFill>
                  <a:srgbClr val="333333"/>
                </a:solidFill>
              </a:rPr>
            </a:br>
            <a:r>
              <a:rPr lang="en-CA" sz="1400" dirty="0" smtClean="0">
                <a:solidFill>
                  <a:srgbClr val="333333"/>
                </a:solidFill>
              </a:rPr>
              <a:t>within budget</a:t>
            </a:r>
          </a:p>
          <a:p>
            <a:pPr algn="ctr" fontAlgn="base">
              <a:spcBef>
                <a:spcPct val="0"/>
              </a:spcBef>
              <a:spcAft>
                <a:spcPct val="0"/>
              </a:spcAft>
            </a:pPr>
            <a:endParaRPr lang="en-CA" sz="1400" dirty="0">
              <a:solidFill>
                <a:srgbClr val="333333"/>
              </a:solidFill>
            </a:endParaRPr>
          </a:p>
        </p:txBody>
      </p:sp>
      <p:sp>
        <p:nvSpPr>
          <p:cNvPr id="9" name="Rectangle 8"/>
          <p:cNvSpPr/>
          <p:nvPr/>
        </p:nvSpPr>
        <p:spPr>
          <a:xfrm>
            <a:off x="3095836" y="1628800"/>
            <a:ext cx="3018680" cy="1600438"/>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Manage business expectations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Justify IT spending and</a:t>
            </a:r>
            <a:br>
              <a:rPr lang="en-CA" sz="1400" dirty="0" smtClean="0">
                <a:solidFill>
                  <a:srgbClr val="333333"/>
                </a:solidFill>
              </a:rPr>
            </a:br>
            <a:r>
              <a:rPr lang="en-CA" sz="1400" dirty="0" smtClean="0">
                <a:solidFill>
                  <a:srgbClr val="333333"/>
                </a:solidFill>
              </a:rPr>
              <a:t>prove the value of IT</a:t>
            </a:r>
            <a:r>
              <a:rPr lang="en-CA" sz="1400" dirty="0">
                <a:solidFill>
                  <a:srgbClr val="333333"/>
                </a:solidFill>
              </a:rPr>
              <a:t/>
            </a:r>
            <a:br>
              <a:rPr lang="en-CA" sz="1400" dirty="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Train IT staff and effectively</a:t>
            </a:r>
            <a:br>
              <a:rPr lang="en-CA" sz="1400" dirty="0" smtClean="0">
                <a:solidFill>
                  <a:srgbClr val="333333"/>
                </a:solidFill>
              </a:rPr>
            </a:br>
            <a:r>
              <a:rPr lang="en-CA" sz="1400" dirty="0" smtClean="0">
                <a:solidFill>
                  <a:srgbClr val="333333"/>
                </a:solidFill>
              </a:rPr>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eaLnBrk="0" fontAlgn="base" hangingPunct="0">
              <a:lnSpc>
                <a:spcPts val="1350"/>
              </a:lnSpc>
              <a:spcBef>
                <a:spcPts val="500"/>
              </a:spcBef>
              <a:spcAft>
                <a:spcPct val="0"/>
              </a:spcAft>
              <a:buClr>
                <a:srgbClr val="333333"/>
              </a:buClr>
              <a:buSzPct val="120000"/>
              <a:buFont typeface="Arial" pitchFamily="34" charset="0"/>
              <a:buNone/>
              <a:defRPr/>
            </a:pPr>
            <a:r>
              <a:rPr lang="en-CA" sz="1200" b="1" dirty="0" smtClean="0">
                <a:solidFill>
                  <a:srgbClr val="333333"/>
                </a:solidFill>
              </a:rPr>
              <a:t>Toll Free: </a:t>
            </a:r>
            <a:r>
              <a:rPr lang="en-CA" sz="1200" dirty="0" smtClean="0">
                <a:solidFill>
                  <a:srgbClr val="333333"/>
                </a:solidFill>
              </a:rPr>
              <a:t>1-888-670-8889</a:t>
            </a:r>
            <a:endParaRPr lang="en-CA" sz="1200" dirty="0">
              <a:solidFill>
                <a:srgbClr val="333333"/>
              </a:solidFill>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839290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042758" y="2010291"/>
            <a:ext cx="6870225" cy="3847207"/>
          </a:xfrm>
          <a:prstGeom prst="rect">
            <a:avLst/>
          </a:prstGeom>
        </p:spPr>
        <p:txBody>
          <a:bodyPr wrap="square" rtlCol="0">
            <a:spAutoFit/>
          </a:bodyPr>
          <a:lstStyle/>
          <a:p>
            <a:pPr>
              <a:spcBef>
                <a:spcPts val="600"/>
              </a:spcBef>
              <a:spcAft>
                <a:spcPts val="600"/>
              </a:spcAft>
            </a:pPr>
            <a:r>
              <a:rPr lang="en-US" sz="1600" i="1" dirty="0">
                <a:solidFill>
                  <a:schemeClr val="bg1"/>
                </a:solidFill>
              </a:rPr>
              <a:t>Enterprise </a:t>
            </a:r>
            <a:r>
              <a:rPr lang="en-US" sz="1600" i="1" dirty="0" smtClean="0">
                <a:solidFill>
                  <a:schemeClr val="bg1"/>
                </a:solidFill>
              </a:rPr>
              <a:t>content management (</a:t>
            </a:r>
            <a:r>
              <a:rPr lang="en-US" sz="1600" i="1" dirty="0">
                <a:solidFill>
                  <a:schemeClr val="bg1"/>
                </a:solidFill>
              </a:rPr>
              <a:t>ECM) platforms are a key component in the digital transformations taking hold in organizations everywhere. When deployed and managed properly, ECM provides a foundation on which to build out advanced information capabilities.</a:t>
            </a:r>
          </a:p>
          <a:p>
            <a:pPr>
              <a:spcBef>
                <a:spcPts val="600"/>
              </a:spcBef>
              <a:spcAft>
                <a:spcPts val="600"/>
              </a:spcAft>
            </a:pPr>
            <a:r>
              <a:rPr lang="en-US" sz="1600" i="1" dirty="0">
                <a:solidFill>
                  <a:schemeClr val="bg1"/>
                </a:solidFill>
              </a:rPr>
              <a:t>ECM projects often appear smaller than they turn out to be. The biggest mistake made during </a:t>
            </a:r>
            <a:r>
              <a:rPr lang="en-US" sz="1600" i="1" dirty="0" smtClean="0">
                <a:solidFill>
                  <a:schemeClr val="bg1"/>
                </a:solidFill>
              </a:rPr>
              <a:t>an ECM </a:t>
            </a:r>
            <a:r>
              <a:rPr lang="en-US" sz="1600" i="1" dirty="0">
                <a:solidFill>
                  <a:schemeClr val="bg1"/>
                </a:solidFill>
              </a:rPr>
              <a:t>implementation is not designing and configuring to architectural and governance standards </a:t>
            </a:r>
            <a:r>
              <a:rPr lang="en-US" sz="1600" i="1" dirty="0" smtClean="0">
                <a:solidFill>
                  <a:schemeClr val="bg1"/>
                </a:solidFill>
              </a:rPr>
              <a:t>before </a:t>
            </a:r>
            <a:r>
              <a:rPr lang="en-US" sz="1600" i="1" dirty="0">
                <a:solidFill>
                  <a:schemeClr val="bg1"/>
                </a:solidFill>
              </a:rPr>
              <a:t>rolling capabilities out to user communities. Without this planning, sins of the past are often repeated.</a:t>
            </a:r>
          </a:p>
          <a:p>
            <a:pPr>
              <a:spcBef>
                <a:spcPts val="600"/>
              </a:spcBef>
              <a:spcAft>
                <a:spcPts val="600"/>
              </a:spcAft>
            </a:pPr>
            <a:r>
              <a:rPr lang="en-US" sz="1600" i="1" dirty="0">
                <a:solidFill>
                  <a:schemeClr val="bg1"/>
                </a:solidFill>
              </a:rPr>
              <a:t>Following Info-Tech’s bottom-up, process-based approach to ECM avoids these costly pitfalls and ensures the right solution is adopted and configured in accordance with agreed upon standards, thus ensuring the quality of one of the most critical assets an organization has – its information.</a:t>
            </a: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r>
              <a:rPr lang="en-US" sz="4000" b="1" dirty="0" smtClean="0">
                <a:solidFill>
                  <a:srgbClr val="FFFFFF"/>
                </a:solidFill>
              </a:rPr>
              <a:t>ANALYST PERSPECTIVE </a:t>
            </a:r>
            <a:endParaRPr lang="en-US" sz="4000" b="1" dirty="0">
              <a:solidFill>
                <a:srgbClr val="FFFFFF"/>
              </a:solidFill>
            </a:endParaRPr>
          </a:p>
        </p:txBody>
      </p:sp>
      <p:pic>
        <p:nvPicPr>
          <p:cNvPr id="14" name="Picture 100"/>
          <p:cNvPicPr>
            <a:picLocks noChangeAspect="1"/>
          </p:cNvPicPr>
          <p:nvPr/>
        </p:nvPicPr>
        <p:blipFill>
          <a:blip r:embed="rId3"/>
          <a:stretch>
            <a:fillRect/>
          </a:stretch>
        </p:blipFill>
        <p:spPr>
          <a:xfrm>
            <a:off x="407868" y="1870968"/>
            <a:ext cx="678666" cy="619651"/>
          </a:xfrm>
          <a:prstGeom prst="rect">
            <a:avLst/>
          </a:prstGeom>
        </p:spPr>
      </p:pic>
      <p:pic>
        <p:nvPicPr>
          <p:cNvPr id="15" name="Picture 101"/>
          <p:cNvPicPr>
            <a:picLocks noChangeAspect="1"/>
          </p:cNvPicPr>
          <p:nvPr/>
        </p:nvPicPr>
        <p:blipFill>
          <a:blip r:embed="rId4"/>
          <a:stretch>
            <a:fillRect/>
          </a:stretch>
        </p:blipFill>
        <p:spPr>
          <a:xfrm>
            <a:off x="7632801" y="5153776"/>
            <a:ext cx="656535" cy="538507"/>
          </a:xfrm>
          <a:prstGeom prst="rect">
            <a:avLst/>
          </a:prstGeom>
        </p:spPr>
      </p:pic>
      <p:sp>
        <p:nvSpPr>
          <p:cNvPr id="12" name="TextBox 11"/>
          <p:cNvSpPr txBox="1"/>
          <p:nvPr/>
        </p:nvSpPr>
        <p:spPr>
          <a:xfrm>
            <a:off x="182783" y="1488936"/>
            <a:ext cx="8638488" cy="338554"/>
          </a:xfrm>
          <a:prstGeom prst="rect">
            <a:avLst/>
          </a:prstGeom>
        </p:spPr>
        <p:txBody>
          <a:bodyPr wrap="square" rtlCol="0">
            <a:spAutoFit/>
          </a:bodyPr>
          <a:lstStyle/>
          <a:p>
            <a:r>
              <a:rPr lang="en-US" sz="1600" b="1" dirty="0">
                <a:solidFill>
                  <a:srgbClr val="FFFFFF"/>
                </a:solidFill>
              </a:rPr>
              <a:t>Understand the market, but don’t forget your organizational needs </a:t>
            </a:r>
            <a:r>
              <a:rPr lang="en-US" sz="1600" b="1" dirty="0" smtClean="0">
                <a:solidFill>
                  <a:srgbClr val="FFFFFF"/>
                </a:solidFill>
              </a:rPr>
              <a:t>and culture.</a:t>
            </a:r>
            <a:endParaRPr lang="en-US" sz="1600" b="1" dirty="0">
              <a:solidFill>
                <a:srgbClr val="FF0000"/>
              </a:solidFill>
            </a:endParaRPr>
          </a:p>
        </p:txBody>
      </p:sp>
      <p:sp>
        <p:nvSpPr>
          <p:cNvPr id="13" name="TextBox 12"/>
          <p:cNvSpPr txBox="1"/>
          <p:nvPr/>
        </p:nvSpPr>
        <p:spPr>
          <a:xfrm>
            <a:off x="3640242" y="5709154"/>
            <a:ext cx="4460917" cy="738664"/>
          </a:xfrm>
          <a:prstGeom prst="rect">
            <a:avLst/>
          </a:prstGeom>
        </p:spPr>
        <p:txBody>
          <a:bodyPr wrap="square" rtlCol="0">
            <a:spAutoFit/>
          </a:bodyPr>
          <a:lstStyle/>
          <a:p>
            <a:pPr algn="r"/>
            <a:r>
              <a:rPr lang="en-US" sz="1400" b="1" dirty="0" smtClean="0">
                <a:solidFill>
                  <a:srgbClr val="FFFFFF"/>
                </a:solidFill>
              </a:rPr>
              <a:t>Ryan Smith</a:t>
            </a:r>
            <a:endParaRPr lang="en-US" sz="1400" b="1" dirty="0">
              <a:solidFill>
                <a:srgbClr val="FF0000"/>
              </a:solidFill>
            </a:endParaRPr>
          </a:p>
          <a:p>
            <a:pPr algn="r"/>
            <a:r>
              <a:rPr lang="en-US" sz="1400" dirty="0" smtClean="0">
                <a:solidFill>
                  <a:srgbClr val="FFFFFF"/>
                </a:solidFill>
              </a:rPr>
              <a:t>Associate Director, Information Management Practice</a:t>
            </a:r>
            <a:r>
              <a:rPr lang="en-US" sz="1400" dirty="0">
                <a:solidFill>
                  <a:srgbClr val="FFFFFF"/>
                </a:solidFill>
              </a:rPr>
              <a:t/>
            </a:r>
            <a:br>
              <a:rPr lang="en-US" sz="1400" dirty="0">
                <a:solidFill>
                  <a:srgbClr val="FFFFFF"/>
                </a:solidFill>
              </a:rPr>
            </a:br>
            <a:r>
              <a:rPr lang="en-US" sz="1400" dirty="0">
                <a:solidFill>
                  <a:srgbClr val="FFFFFF"/>
                </a:solidFill>
              </a:rPr>
              <a:t>Info-Tech Research Group</a:t>
            </a:r>
            <a:endParaRPr lang="en-US" sz="1400" dirty="0">
              <a:solidFill>
                <a:srgbClr val="FF0000"/>
              </a:solidFill>
            </a:endParaRPr>
          </a:p>
        </p:txBody>
      </p:sp>
      <p:grpSp>
        <p:nvGrpSpPr>
          <p:cNvPr id="9" name="Group 8"/>
          <p:cNvGrpSpPr/>
          <p:nvPr/>
        </p:nvGrpSpPr>
        <p:grpSpPr>
          <a:xfrm>
            <a:off x="0" y="6422955"/>
            <a:ext cx="9144000" cy="437555"/>
            <a:chOff x="0" y="6422955"/>
            <a:chExt cx="9144000" cy="437555"/>
          </a:xfrm>
        </p:grpSpPr>
        <p:pic>
          <p:nvPicPr>
            <p:cNvPr id="10"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97501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Are you ready for this project?</a:t>
            </a:r>
            <a:endParaRPr lang="en-US" dirty="0"/>
          </a:p>
        </p:txBody>
      </p:sp>
      <p:sp>
        <p:nvSpPr>
          <p:cNvPr id="3" name="Text Placeholder 2"/>
          <p:cNvSpPr>
            <a:spLocks noGrp="1"/>
          </p:cNvSpPr>
          <p:nvPr>
            <p:ph type="body" sz="quarter" idx="16"/>
          </p:nvPr>
        </p:nvSpPr>
        <p:spPr/>
        <p:txBody>
          <a:bodyPr/>
          <a:lstStyle/>
          <a:p>
            <a:r>
              <a:rPr lang="en-US" dirty="0" smtClean="0">
                <a:solidFill>
                  <a:schemeClr val="tx1"/>
                </a:solidFill>
              </a:rPr>
              <a:t>IT teams tasked with exploring the ECM vendor market and making recommendations.</a:t>
            </a:r>
          </a:p>
          <a:p>
            <a:r>
              <a:rPr lang="en-US" dirty="0" smtClean="0">
                <a:solidFill>
                  <a:schemeClr val="tx1"/>
                </a:solidFill>
              </a:rPr>
              <a:t>Business units </a:t>
            </a:r>
            <a:r>
              <a:rPr lang="en-CA" dirty="0">
                <a:solidFill>
                  <a:schemeClr val="tx1"/>
                </a:solidFill>
              </a:rPr>
              <a:t>going into the selection or early implementation phases of an </a:t>
            </a:r>
            <a:r>
              <a:rPr lang="en-CA" dirty="0" smtClean="0">
                <a:solidFill>
                  <a:schemeClr val="tx1"/>
                </a:solidFill>
              </a:rPr>
              <a:t>ECM technology project.</a:t>
            </a:r>
          </a:p>
          <a:p>
            <a:r>
              <a:rPr lang="en-CA" dirty="0" smtClean="0">
                <a:solidFill>
                  <a:schemeClr val="tx1"/>
                </a:solidFill>
              </a:rPr>
              <a:t>Organizations looking to review or change a specific component of their ECM platform.</a:t>
            </a:r>
            <a:endParaRPr lang="en-CA" dirty="0">
              <a:solidFill>
                <a:schemeClr val="tx1"/>
              </a:solidFill>
            </a:endParaRPr>
          </a:p>
        </p:txBody>
      </p:sp>
      <p:sp>
        <p:nvSpPr>
          <p:cNvPr id="4" name="Text Placeholder 3"/>
          <p:cNvSpPr>
            <a:spLocks noGrp="1"/>
          </p:cNvSpPr>
          <p:nvPr>
            <p:ph type="body" sz="quarter" idx="26"/>
          </p:nvPr>
        </p:nvSpPr>
        <p:spPr>
          <a:xfrm>
            <a:off x="4835436" y="1554223"/>
            <a:ext cx="4041648" cy="2416415"/>
          </a:xfrm>
        </p:spPr>
        <p:txBody>
          <a:bodyPr/>
          <a:lstStyle/>
          <a:p>
            <a:r>
              <a:rPr lang="en-US" dirty="0" smtClean="0">
                <a:solidFill>
                  <a:schemeClr val="tx1"/>
                </a:solidFill>
              </a:rPr>
              <a:t>Understand the ECM market of today, including functionality and vendor performance.</a:t>
            </a:r>
          </a:p>
          <a:p>
            <a:r>
              <a:rPr lang="en-US" dirty="0" smtClean="0">
                <a:solidFill>
                  <a:schemeClr val="tx1"/>
                </a:solidFill>
              </a:rPr>
              <a:t>Follow best practices to gather requirements and assess your organizational needs through a use-case lens.</a:t>
            </a:r>
          </a:p>
          <a:p>
            <a:r>
              <a:rPr lang="en-US" dirty="0" smtClean="0">
                <a:solidFill>
                  <a:schemeClr val="tx1"/>
                </a:solidFill>
              </a:rPr>
              <a:t>Structure the selection stage of your project, including vendor interactions.</a:t>
            </a:r>
          </a:p>
          <a:p>
            <a:r>
              <a:rPr lang="en-US" dirty="0" smtClean="0">
                <a:solidFill>
                  <a:schemeClr val="tx1"/>
                </a:solidFill>
              </a:rPr>
              <a:t>Follow a bottom-up, process-based ECM implementation methodology.</a:t>
            </a:r>
          </a:p>
          <a:p>
            <a:endParaRPr lang="en-US" dirty="0" smtClean="0">
              <a:solidFill>
                <a:schemeClr val="tx1"/>
              </a:solidFill>
            </a:endParaRPr>
          </a:p>
          <a:p>
            <a:endParaRPr lang="en-US" dirty="0">
              <a:solidFill>
                <a:schemeClr val="tx1"/>
              </a:solidFill>
            </a:endParaRPr>
          </a:p>
        </p:txBody>
      </p:sp>
      <p:sp>
        <p:nvSpPr>
          <p:cNvPr id="5" name="Text Placeholder 4"/>
          <p:cNvSpPr>
            <a:spLocks noGrp="1"/>
          </p:cNvSpPr>
          <p:nvPr>
            <p:ph type="body" sz="quarter" idx="27"/>
          </p:nvPr>
        </p:nvSpPr>
        <p:spPr>
          <a:xfrm>
            <a:off x="246702" y="4371614"/>
            <a:ext cx="4102875" cy="2136278"/>
          </a:xfrm>
        </p:spPr>
        <p:txBody>
          <a:bodyPr/>
          <a:lstStyle/>
          <a:p>
            <a:r>
              <a:rPr lang="en-US" dirty="0">
                <a:solidFill>
                  <a:schemeClr val="tx1"/>
                </a:solidFill>
              </a:rPr>
              <a:t>ECM project </a:t>
            </a:r>
            <a:r>
              <a:rPr lang="en-US" dirty="0" smtClean="0">
                <a:solidFill>
                  <a:schemeClr val="tx1"/>
                </a:solidFill>
              </a:rPr>
              <a:t>team or working group tasked with managing an RFP process for vendor selection.</a:t>
            </a:r>
            <a:endParaRPr lang="en-US" dirty="0">
              <a:solidFill>
                <a:schemeClr val="tx1"/>
              </a:solidFill>
            </a:endParaRPr>
          </a:p>
          <a:p>
            <a:r>
              <a:rPr lang="en-US" dirty="0" smtClean="0">
                <a:solidFill>
                  <a:schemeClr val="tx1"/>
                </a:solidFill>
              </a:rPr>
              <a:t>ECM project team or working group tasked with implementing the ECM solution in the organization.</a:t>
            </a:r>
          </a:p>
          <a:p>
            <a:r>
              <a:rPr lang="en-US" dirty="0">
                <a:solidFill>
                  <a:schemeClr val="tx1"/>
                </a:solidFill>
              </a:rPr>
              <a:t>ECM architects, </a:t>
            </a:r>
            <a:r>
              <a:rPr lang="en-US" dirty="0" smtClean="0">
                <a:solidFill>
                  <a:schemeClr val="tx1"/>
                </a:solidFill>
              </a:rPr>
              <a:t>developers, and administrators tasked with configuring ECM solutions in accordance with stakeholder needs.</a:t>
            </a:r>
            <a:endParaRPr lang="en-US" dirty="0">
              <a:solidFill>
                <a:schemeClr val="tx1"/>
              </a:solidFill>
            </a:endParaRPr>
          </a:p>
        </p:txBody>
      </p:sp>
      <p:sp>
        <p:nvSpPr>
          <p:cNvPr id="6" name="Text Placeholder 5"/>
          <p:cNvSpPr>
            <a:spLocks noGrp="1"/>
          </p:cNvSpPr>
          <p:nvPr>
            <p:ph type="body" sz="quarter" idx="28"/>
          </p:nvPr>
        </p:nvSpPr>
        <p:spPr>
          <a:xfrm>
            <a:off x="4830836" y="4367371"/>
            <a:ext cx="4041648" cy="2140521"/>
          </a:xfrm>
        </p:spPr>
        <p:txBody>
          <a:bodyPr/>
          <a:lstStyle/>
          <a:p>
            <a:r>
              <a:rPr lang="en-US" dirty="0" smtClean="0">
                <a:solidFill>
                  <a:schemeClr val="tx1"/>
                </a:solidFill>
              </a:rPr>
              <a:t>Draft an RFP, manage the review process, and select a vendor.</a:t>
            </a:r>
          </a:p>
          <a:p>
            <a:r>
              <a:rPr lang="en-US" dirty="0" smtClean="0">
                <a:solidFill>
                  <a:schemeClr val="tx1"/>
                </a:solidFill>
              </a:rPr>
              <a:t>Introduce ECM capabilities through an Agile methodology (i.e. minimum-viable solutions) with alignment to the organization’s greater ECM program vision.</a:t>
            </a:r>
          </a:p>
          <a:p>
            <a:r>
              <a:rPr lang="en-US" dirty="0" smtClean="0">
                <a:solidFill>
                  <a:schemeClr val="tx1"/>
                </a:solidFill>
              </a:rPr>
              <a:t>Follow best practices when designing systems, sites, taxonomy, naming conventions, metadata, policies, etc.</a:t>
            </a:r>
            <a:endParaRPr lang="en-US" dirty="0">
              <a:solidFill>
                <a:schemeClr val="tx1"/>
              </a:solidFill>
            </a:endParaRPr>
          </a:p>
        </p:txBody>
      </p:sp>
      <p:grpSp>
        <p:nvGrpSpPr>
          <p:cNvPr id="7" name="Group 6"/>
          <p:cNvGrpSpPr/>
          <p:nvPr/>
        </p:nvGrpSpPr>
        <p:grpSpPr>
          <a:xfrm>
            <a:off x="0" y="6422955"/>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5855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noFill/>
          <a:ln w="9525">
            <a:noFill/>
            <a:miter lim="800000"/>
            <a:headEnd/>
            <a:tailEnd/>
          </a:ln>
        </p:spPr>
        <p:txBody>
          <a:bodyPr vert="horz" wrap="square" lIns="36000" tIns="45720" rIns="0" bIns="45720" numCol="1" anchor="t" anchorCtr="0" compatLnSpc="1">
            <a:prstTxWarp prst="textNoShape">
              <a:avLst/>
            </a:prstTxWarp>
          </a:bodyPr>
          <a:lstStyle/>
          <a:p>
            <a:pPr>
              <a:spcBef>
                <a:spcPts val="200"/>
              </a:spcBef>
            </a:pPr>
            <a:r>
              <a:rPr lang="en-US" dirty="0"/>
              <a:t>Organizations everywhere are </a:t>
            </a:r>
            <a:r>
              <a:rPr lang="en-US" dirty="0" smtClean="0"/>
              <a:t>transforming their </a:t>
            </a:r>
            <a:r>
              <a:rPr lang="en-US" dirty="0"/>
              <a:t>information management practices, and look </a:t>
            </a:r>
            <a:r>
              <a:rPr lang="en-US" dirty="0" smtClean="0"/>
              <a:t>to introduce or update </a:t>
            </a:r>
            <a:r>
              <a:rPr lang="en-US" b="1" dirty="0" smtClean="0"/>
              <a:t>enterprise content management</a:t>
            </a:r>
            <a:r>
              <a:rPr lang="en-US" dirty="0" smtClean="0"/>
              <a:t> </a:t>
            </a:r>
            <a:r>
              <a:rPr lang="en-US" dirty="0"/>
              <a:t>(ECM) </a:t>
            </a:r>
            <a:r>
              <a:rPr lang="en-US" dirty="0" smtClean="0"/>
              <a:t>solutions as a foundational piece.</a:t>
            </a:r>
          </a:p>
          <a:p>
            <a:pPr>
              <a:spcBef>
                <a:spcPts val="200"/>
              </a:spcBef>
            </a:pPr>
            <a:r>
              <a:rPr lang="en-US" dirty="0" smtClean="0"/>
              <a:t>The ECM market is confusing and there is a need to disambiguate the players, shortlist and evaluate solutions, and arrive at a vendor decision.</a:t>
            </a:r>
            <a:endParaRPr lang="en-US" dirty="0"/>
          </a:p>
          <a:p>
            <a:pPr>
              <a:spcBef>
                <a:spcPts val="200"/>
              </a:spcBef>
            </a:pPr>
            <a:endParaRPr lang="en-US" dirty="0"/>
          </a:p>
        </p:txBody>
      </p:sp>
      <p:sp>
        <p:nvSpPr>
          <p:cNvPr id="3" name="Text Placeholder 2"/>
          <p:cNvSpPr>
            <a:spLocks noGrp="1"/>
          </p:cNvSpPr>
          <p:nvPr>
            <p:ph type="body" sz="quarter" idx="11"/>
          </p:nvPr>
        </p:nvSpPr>
        <p:spPr>
          <a:xfrm>
            <a:off x="247848" y="2974004"/>
            <a:ext cx="5257800" cy="1284958"/>
          </a:xfrm>
        </p:spPr>
        <p:txBody>
          <a:bodyPr lIns="36000" rIns="0"/>
          <a:lstStyle/>
          <a:p>
            <a:pPr>
              <a:spcBef>
                <a:spcPts val="200"/>
              </a:spcBef>
            </a:pPr>
            <a:r>
              <a:rPr lang="en-US" dirty="0" smtClean="0"/>
              <a:t>ECM technology is in a mature and saturated market, but not all solutions compare equally and understanding the nuances is a daunting task.</a:t>
            </a:r>
          </a:p>
          <a:p>
            <a:pPr>
              <a:spcBef>
                <a:spcPts val="200"/>
              </a:spcBef>
            </a:pPr>
            <a:r>
              <a:rPr lang="en-US" dirty="0"/>
              <a:t>ECM ends up serving many different use cases across the organization; coordinating and satisfying all these needs requires a structured approach.</a:t>
            </a:r>
          </a:p>
          <a:p>
            <a:pPr>
              <a:spcBef>
                <a:spcPts val="200"/>
              </a:spcBef>
            </a:pPr>
            <a:r>
              <a:rPr lang="en-US" dirty="0" smtClean="0"/>
              <a:t>Organizations often underestimate the effort involved with content transformations and attempt to roll out to too many areas at once. </a:t>
            </a:r>
            <a:endParaRPr lang="en-US" dirty="0"/>
          </a:p>
        </p:txBody>
      </p:sp>
      <p:sp>
        <p:nvSpPr>
          <p:cNvPr id="4" name="Text Placeholder 3"/>
          <p:cNvSpPr>
            <a:spLocks noGrp="1"/>
          </p:cNvSpPr>
          <p:nvPr>
            <p:ph type="body" sz="quarter" idx="12"/>
          </p:nvPr>
        </p:nvSpPr>
        <p:spPr>
          <a:xfrm>
            <a:off x="255868" y="4512653"/>
            <a:ext cx="8623607" cy="2118806"/>
          </a:xfrm>
          <a:noFill/>
          <a:ln w="9525">
            <a:noFill/>
            <a:miter lim="800000"/>
            <a:headEnd/>
            <a:tailEnd/>
          </a:ln>
        </p:spPr>
        <p:txBody>
          <a:bodyPr vert="horz" wrap="square" lIns="36000" tIns="45720" rIns="0" bIns="45720" numCol="1" anchor="t" anchorCtr="0" compatLnSpc="1">
            <a:prstTxWarp prst="textNoShape">
              <a:avLst/>
            </a:prstTxWarp>
          </a:bodyPr>
          <a:lstStyle/>
          <a:p>
            <a:pPr>
              <a:spcBef>
                <a:spcPts val="200"/>
              </a:spcBef>
            </a:pPr>
            <a:r>
              <a:rPr lang="en-US" dirty="0" smtClean="0"/>
              <a:t>Understand where you want to go by setting an ECM program vision aligned to your organization’s greater enterprise information management (EIM) vision, and by structuring your ECM selection and implementation project accordingly.</a:t>
            </a:r>
          </a:p>
          <a:p>
            <a:pPr>
              <a:spcBef>
                <a:spcPts val="200"/>
              </a:spcBef>
            </a:pPr>
            <a:r>
              <a:rPr lang="en-US" dirty="0" smtClean="0"/>
              <a:t>Align your ECM solution selection to the organization’s broader ECM/EIM system architecture (including network drives, other content management products, data architectures, and enterprise or LOB applications). </a:t>
            </a:r>
          </a:p>
          <a:p>
            <a:pPr>
              <a:spcBef>
                <a:spcPts val="200"/>
              </a:spcBef>
            </a:pPr>
            <a:r>
              <a:rPr lang="en-US" dirty="0" smtClean="0"/>
              <a:t>Explore the ECM vendor market through a use-case lens and benchmark performance of key functions to make an informed decision about requirements and priorities.</a:t>
            </a:r>
          </a:p>
          <a:p>
            <a:pPr>
              <a:spcBef>
                <a:spcPts val="200"/>
              </a:spcBef>
            </a:pPr>
            <a:r>
              <a:rPr lang="en-US" dirty="0" smtClean="0"/>
              <a:t>Structure and conduct due diligence activities when evaluating solutions in order to validate vendors’ claims during the selection process and arrive at a confident vendor selection.</a:t>
            </a:r>
          </a:p>
          <a:p>
            <a:pPr>
              <a:spcBef>
                <a:spcPts val="200"/>
              </a:spcBef>
            </a:pPr>
            <a:r>
              <a:rPr lang="en-US" dirty="0" smtClean="0"/>
              <a:t>Implement the ECM program gradually and in a way that avoids common pitfalls, overcomes resistance to change, and minimizes the need for costly re-work by following </a:t>
            </a:r>
            <a:r>
              <a:rPr lang="en-US" b="1" dirty="0" smtClean="0"/>
              <a:t>Info-Tech’s bottom-up, process-based approach for ECM.</a:t>
            </a:r>
            <a:endParaRPr lang="en-US" dirty="0"/>
          </a:p>
        </p:txBody>
      </p:sp>
      <p:sp>
        <p:nvSpPr>
          <p:cNvPr id="5" name="Text Placeholder 4"/>
          <p:cNvSpPr>
            <a:spLocks noGrp="1"/>
          </p:cNvSpPr>
          <p:nvPr>
            <p:ph type="body" sz="quarter" idx="13"/>
          </p:nvPr>
        </p:nvSpPr>
        <p:spPr>
          <a:xfrm>
            <a:off x="5737241" y="1495997"/>
            <a:ext cx="3083231" cy="2647635"/>
          </a:xfrm>
        </p:spPr>
        <p:txBody>
          <a:bodyPr/>
          <a:lstStyle/>
          <a:p>
            <a:pPr marL="228600" indent="-228600">
              <a:spcBef>
                <a:spcPts val="600"/>
              </a:spcBef>
              <a:spcAft>
                <a:spcPts val="600"/>
              </a:spcAft>
              <a:buSzPct val="100000"/>
              <a:buFont typeface="+mj-lt"/>
              <a:buAutoNum type="arabicPeriod"/>
            </a:pPr>
            <a:r>
              <a:rPr lang="en-US" b="1" dirty="0">
                <a:solidFill>
                  <a:srgbClr val="333333"/>
                </a:solidFill>
              </a:rPr>
              <a:t>ECM is a key piece of digital transformation. </a:t>
            </a:r>
            <a:r>
              <a:rPr lang="en-US" dirty="0">
                <a:solidFill>
                  <a:srgbClr val="333333"/>
                </a:solidFill>
              </a:rPr>
              <a:t>Quality information provides a foundation for innovation.</a:t>
            </a:r>
          </a:p>
          <a:p>
            <a:pPr marL="228600" indent="-228600">
              <a:spcBef>
                <a:spcPts val="600"/>
              </a:spcBef>
              <a:spcAft>
                <a:spcPts val="600"/>
              </a:spcAft>
              <a:buSzPct val="100000"/>
              <a:buFont typeface="+mj-lt"/>
              <a:buAutoNum type="arabicPeriod"/>
            </a:pPr>
            <a:r>
              <a:rPr lang="en-US" b="1" dirty="0"/>
              <a:t>Plan ahead or the sins of the past </a:t>
            </a:r>
            <a:r>
              <a:rPr lang="en-US" b="1" dirty="0" smtClean="0">
                <a:solidFill>
                  <a:srgbClr val="333333"/>
                </a:solidFill>
              </a:rPr>
              <a:t>will </a:t>
            </a:r>
            <a:r>
              <a:rPr lang="en-US" b="1" dirty="0"/>
              <a:t>be </a:t>
            </a:r>
            <a:r>
              <a:rPr lang="en-US" b="1" dirty="0" smtClean="0"/>
              <a:t>recreated</a:t>
            </a:r>
            <a:r>
              <a:rPr lang="en-US" b="1" dirty="0" smtClean="0">
                <a:solidFill>
                  <a:srgbClr val="333333"/>
                </a:solidFill>
              </a:rPr>
              <a:t>. </a:t>
            </a:r>
            <a:r>
              <a:rPr lang="en-US" dirty="0"/>
              <a:t>Without carefully planned </a:t>
            </a:r>
            <a:r>
              <a:rPr lang="en-US" dirty="0" smtClean="0"/>
              <a:t>architecture, governance, </a:t>
            </a:r>
            <a:r>
              <a:rPr lang="en-US" dirty="0"/>
              <a:t>and management, users will resort to the way they’ve always done </a:t>
            </a:r>
            <a:r>
              <a:rPr lang="en-US" dirty="0" smtClean="0"/>
              <a:t>things</a:t>
            </a:r>
            <a:r>
              <a:rPr lang="en-US" dirty="0" smtClean="0">
                <a:solidFill>
                  <a:srgbClr val="333333"/>
                </a:solidFill>
              </a:rPr>
              <a:t>.</a:t>
            </a:r>
            <a:endParaRPr lang="en-US" dirty="0">
              <a:solidFill>
                <a:srgbClr val="333333"/>
              </a:solidFill>
            </a:endParaRPr>
          </a:p>
          <a:p>
            <a:pPr marL="228600" indent="-228600">
              <a:spcBef>
                <a:spcPts val="600"/>
              </a:spcBef>
              <a:spcAft>
                <a:spcPts val="600"/>
              </a:spcAft>
              <a:buSzPct val="100000"/>
              <a:buFont typeface="+mj-lt"/>
              <a:buAutoNum type="arabicPeriod"/>
            </a:pPr>
            <a:r>
              <a:rPr lang="en-US" b="1" dirty="0">
                <a:solidFill>
                  <a:srgbClr val="333333"/>
                </a:solidFill>
              </a:rPr>
              <a:t>ECM technology on its own is not enough. </a:t>
            </a:r>
            <a:r>
              <a:rPr lang="en-US" dirty="0">
                <a:solidFill>
                  <a:srgbClr val="333333"/>
                </a:solidFill>
              </a:rPr>
              <a:t>To truly realize the benefits of ECM on an on-going </a:t>
            </a:r>
            <a:r>
              <a:rPr lang="en-US" dirty="0" smtClean="0">
                <a:solidFill>
                  <a:srgbClr val="333333"/>
                </a:solidFill>
              </a:rPr>
              <a:t>basis, </a:t>
            </a:r>
            <a:r>
              <a:rPr lang="en-US" dirty="0">
                <a:solidFill>
                  <a:srgbClr val="333333"/>
                </a:solidFill>
              </a:rPr>
              <a:t>a program is needed to manage it as a capability.</a:t>
            </a:r>
          </a:p>
          <a:p>
            <a:pPr marL="0" indent="0">
              <a:buNone/>
            </a:pPr>
            <a:endParaRPr lang="en-US" dirty="0"/>
          </a:p>
        </p:txBody>
      </p:sp>
      <p:sp>
        <p:nvSpPr>
          <p:cNvPr id="2" name="Title 1"/>
          <p:cNvSpPr>
            <a:spLocks noGrp="1"/>
          </p:cNvSpPr>
          <p:nvPr>
            <p:ph type="title"/>
          </p:nvPr>
        </p:nvSpPr>
        <p:spPr/>
        <p:txBody>
          <a:bodyPr/>
          <a:lstStyle/>
          <a:p>
            <a:r>
              <a:rPr lang="en-US" dirty="0" smtClean="0"/>
              <a:t>Executive summary and problem definition</a:t>
            </a:r>
            <a:endParaRPr lang="en-US" dirty="0"/>
          </a:p>
        </p:txBody>
      </p:sp>
      <p:grpSp>
        <p:nvGrpSpPr>
          <p:cNvPr id="7" name="Group 6"/>
          <p:cNvGrpSpPr/>
          <p:nvPr/>
        </p:nvGrpSpPr>
        <p:grpSpPr>
          <a:xfrm>
            <a:off x="0" y="6422955"/>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05772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102658" y="3866550"/>
            <a:ext cx="914400" cy="2090493"/>
            <a:chOff x="1102658" y="2898366"/>
            <a:chExt cx="914400" cy="2090493"/>
          </a:xfrm>
        </p:grpSpPr>
        <p:grpSp>
          <p:nvGrpSpPr>
            <p:cNvPr id="21" name="Group 20"/>
            <p:cNvGrpSpPr/>
            <p:nvPr/>
          </p:nvGrpSpPr>
          <p:grpSpPr>
            <a:xfrm>
              <a:off x="1345082" y="2898366"/>
              <a:ext cx="429552" cy="1176093"/>
              <a:chOff x="1345082" y="2898366"/>
              <a:chExt cx="429552" cy="1176093"/>
            </a:xfrm>
          </p:grpSpPr>
          <p:sp>
            <p:nvSpPr>
              <p:cNvPr id="7" name="Rectangle 6"/>
              <p:cNvSpPr/>
              <p:nvPr/>
            </p:nvSpPr>
            <p:spPr>
              <a:xfrm>
                <a:off x="1345082" y="2898366"/>
                <a:ext cx="429552" cy="2554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7" idx="2"/>
              </p:cNvCxnSpPr>
              <p:nvPr/>
            </p:nvCxnSpPr>
            <p:spPr>
              <a:xfrm>
                <a:off x="1559858" y="3153860"/>
                <a:ext cx="1" cy="92059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Oval 30"/>
            <p:cNvSpPr/>
            <p:nvPr/>
          </p:nvSpPr>
          <p:spPr>
            <a:xfrm>
              <a:off x="1102658" y="407445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3107761" y="2031550"/>
            <a:ext cx="914400" cy="2090494"/>
            <a:chOff x="3107761" y="1063366"/>
            <a:chExt cx="914400" cy="2090494"/>
          </a:xfrm>
        </p:grpSpPr>
        <p:grpSp>
          <p:nvGrpSpPr>
            <p:cNvPr id="22" name="Group 21"/>
            <p:cNvGrpSpPr/>
            <p:nvPr/>
          </p:nvGrpSpPr>
          <p:grpSpPr>
            <a:xfrm rot="10800000">
              <a:off x="3350187" y="1977767"/>
              <a:ext cx="429552" cy="1176093"/>
              <a:chOff x="1345082" y="2898366"/>
              <a:chExt cx="429552" cy="1176093"/>
            </a:xfrm>
          </p:grpSpPr>
          <p:sp>
            <p:nvSpPr>
              <p:cNvPr id="23" name="Rectangle 22"/>
              <p:cNvSpPr/>
              <p:nvPr/>
            </p:nvSpPr>
            <p:spPr>
              <a:xfrm>
                <a:off x="1345082" y="2898366"/>
                <a:ext cx="429552" cy="255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a:stCxn id="23" idx="2"/>
              </p:cNvCxnSpPr>
              <p:nvPr/>
            </p:nvCxnSpPr>
            <p:spPr>
              <a:xfrm>
                <a:off x="1559858" y="3153860"/>
                <a:ext cx="1" cy="92059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3107761" y="1063366"/>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7117969" y="2031550"/>
            <a:ext cx="914400" cy="2097742"/>
            <a:chOff x="7117969" y="1063366"/>
            <a:chExt cx="914400" cy="2097742"/>
          </a:xfrm>
        </p:grpSpPr>
        <p:grpSp>
          <p:nvGrpSpPr>
            <p:cNvPr id="28" name="Group 27"/>
            <p:cNvGrpSpPr/>
            <p:nvPr/>
          </p:nvGrpSpPr>
          <p:grpSpPr>
            <a:xfrm rot="10800000">
              <a:off x="7360399" y="1985015"/>
              <a:ext cx="429552" cy="1176093"/>
              <a:chOff x="1345082" y="2898366"/>
              <a:chExt cx="429552" cy="1176093"/>
            </a:xfrm>
          </p:grpSpPr>
          <p:sp>
            <p:nvSpPr>
              <p:cNvPr id="29" name="Rectangle 28"/>
              <p:cNvSpPr/>
              <p:nvPr/>
            </p:nvSpPr>
            <p:spPr>
              <a:xfrm>
                <a:off x="1345082" y="2898366"/>
                <a:ext cx="429552" cy="2554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29" idx="2"/>
              </p:cNvCxnSpPr>
              <p:nvPr/>
            </p:nvCxnSpPr>
            <p:spPr>
              <a:xfrm>
                <a:off x="1559858" y="3153860"/>
                <a:ext cx="1" cy="92059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7117969" y="1063366"/>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6" name="Picture 65"/>
          <p:cNvPicPr>
            <a:picLocks noChangeAspect="1"/>
          </p:cNvPicPr>
          <p:nvPr/>
        </p:nvPicPr>
        <p:blipFill>
          <a:blip r:embed="rId2"/>
          <a:stretch>
            <a:fillRect/>
          </a:stretch>
        </p:blipFill>
        <p:spPr>
          <a:xfrm>
            <a:off x="5217721" y="5137099"/>
            <a:ext cx="731583" cy="725487"/>
          </a:xfrm>
          <a:prstGeom prst="rect">
            <a:avLst/>
          </a:prstGeom>
        </p:spPr>
      </p:pic>
      <p:grpSp>
        <p:nvGrpSpPr>
          <p:cNvPr id="35" name="Group 34"/>
          <p:cNvGrpSpPr/>
          <p:nvPr/>
        </p:nvGrpSpPr>
        <p:grpSpPr>
          <a:xfrm>
            <a:off x="5112866" y="3866550"/>
            <a:ext cx="914400" cy="2090493"/>
            <a:chOff x="5112866" y="2898366"/>
            <a:chExt cx="914400" cy="2090493"/>
          </a:xfrm>
        </p:grpSpPr>
        <p:grpSp>
          <p:nvGrpSpPr>
            <p:cNvPr id="25" name="Group 24"/>
            <p:cNvGrpSpPr/>
            <p:nvPr/>
          </p:nvGrpSpPr>
          <p:grpSpPr>
            <a:xfrm>
              <a:off x="5355294" y="2898366"/>
              <a:ext cx="429552" cy="1176093"/>
              <a:chOff x="1345082" y="2898366"/>
              <a:chExt cx="429552" cy="1176093"/>
            </a:xfrm>
          </p:grpSpPr>
          <p:sp>
            <p:nvSpPr>
              <p:cNvPr id="26" name="Rectangle 25"/>
              <p:cNvSpPr/>
              <p:nvPr/>
            </p:nvSpPr>
            <p:spPr>
              <a:xfrm>
                <a:off x="1345082" y="2898366"/>
                <a:ext cx="429552" cy="255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a:stCxn id="26" idx="2"/>
              </p:cNvCxnSpPr>
              <p:nvPr/>
            </p:nvCxnSpPr>
            <p:spPr>
              <a:xfrm>
                <a:off x="1559858" y="3153860"/>
                <a:ext cx="1" cy="92059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112866" y="407445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3350188" y="3866550"/>
            <a:ext cx="429552" cy="2554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55294" y="3866550"/>
            <a:ext cx="429552" cy="25549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60399" y="3866550"/>
            <a:ext cx="429552" cy="255494"/>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Understand how </a:t>
            </a:r>
            <a:r>
              <a:rPr lang="en-US" dirty="0" smtClean="0"/>
              <a:t>content management technology </a:t>
            </a:r>
            <a:r>
              <a:rPr lang="en-US" dirty="0"/>
              <a:t>has evolved </a:t>
            </a:r>
            <a:r>
              <a:rPr lang="en-US" dirty="0" smtClean="0"/>
              <a:t>to continuously drive organizational efficiencies</a:t>
            </a:r>
            <a:endParaRPr lang="en-US" dirty="0"/>
          </a:p>
        </p:txBody>
      </p:sp>
      <p:sp>
        <p:nvSpPr>
          <p:cNvPr id="39" name="TextBox 38"/>
          <p:cNvSpPr txBox="1"/>
          <p:nvPr/>
        </p:nvSpPr>
        <p:spPr>
          <a:xfrm>
            <a:off x="203176" y="1102178"/>
            <a:ext cx="8642864" cy="646331"/>
          </a:xfrm>
          <a:prstGeom prst="rect">
            <a:avLst/>
          </a:prstGeom>
          <a:noFill/>
        </p:spPr>
        <p:txBody>
          <a:bodyPr wrap="square" rIns="0" rtlCol="0">
            <a:spAutoFit/>
          </a:bodyPr>
          <a:lstStyle/>
          <a:p>
            <a:r>
              <a:rPr lang="en-US" b="1" dirty="0" smtClean="0">
                <a:solidFill>
                  <a:srgbClr val="29475F"/>
                </a:solidFill>
              </a:rPr>
              <a:t>Vendor consolidation and functional integration helps organizations transform work from ad hoc to managed, person to process, and paper to paperless.</a:t>
            </a:r>
          </a:p>
        </p:txBody>
      </p:sp>
      <p:graphicFrame>
        <p:nvGraphicFramePr>
          <p:cNvPr id="3" name="Table 2"/>
          <p:cNvGraphicFramePr>
            <a:graphicFrameLocks noGrp="1"/>
          </p:cNvGraphicFramePr>
          <p:nvPr>
            <p:extLst>
              <p:ext uri="{D42A27DB-BD31-4B8C-83A1-F6EECF244321}">
                <p14:modId xmlns:p14="http://schemas.microsoft.com/office/powerpoint/2010/main" val="3101215496"/>
              </p:ext>
            </p:extLst>
          </p:nvPr>
        </p:nvGraphicFramePr>
        <p:xfrm>
          <a:off x="0" y="1748175"/>
          <a:ext cx="9144000" cy="4688632"/>
        </p:xfrm>
        <a:graphic>
          <a:graphicData uri="http://schemas.openxmlformats.org/drawingml/2006/table">
            <a:tbl>
              <a:tblPr firstRow="1" bandRow="1">
                <a:tableStyleId>{5C22544A-7EE6-4342-B048-85BDC9FD1C3A}</a:tableStyleId>
              </a:tblPr>
              <a:tblGrid>
                <a:gridCol w="569902"/>
                <a:gridCol w="2001049"/>
                <a:gridCol w="2001049"/>
                <a:gridCol w="2001049"/>
                <a:gridCol w="2060205"/>
                <a:gridCol w="510746"/>
              </a:tblGrid>
              <a:tr h="401456">
                <a:tc>
                  <a:txBody>
                    <a:bodyPr/>
                    <a:lstStyle/>
                    <a:p>
                      <a:pPr algn="ctr"/>
                      <a:endParaRPr lang="en-US" sz="1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The Age</a:t>
                      </a:r>
                      <a:r>
                        <a:rPr lang="en-US" sz="1200" b="1" baseline="0" dirty="0" smtClean="0">
                          <a:solidFill>
                            <a:schemeClr val="accent1"/>
                          </a:solidFill>
                        </a:rPr>
                        <a:t> of Productivity Pockets</a:t>
                      </a:r>
                      <a:endParaRPr lang="en-US" sz="1200" b="1" dirty="0" smtClean="0">
                        <a:solidFill>
                          <a:schemeClr val="accent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solidFill>
                        </a:rPr>
                        <a:t>The Age of Enterprise Information Management</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C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1284527">
                <a:tc>
                  <a:txBody>
                    <a:bodyPr/>
                    <a:lstStyle/>
                    <a:p>
                      <a:pPr algn="ct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lumMod val="60000"/>
                              <a:lumOff val="40000"/>
                            </a:schemeClr>
                          </a:solidFill>
                        </a:rPr>
                        <a:t>Content</a:t>
                      </a:r>
                      <a:r>
                        <a:rPr lang="en-US" sz="1100" b="0" baseline="0" dirty="0" smtClean="0">
                          <a:solidFill>
                            <a:schemeClr val="tx1">
                              <a:lumMod val="60000"/>
                              <a:lumOff val="40000"/>
                            </a:schemeClr>
                          </a:solidFill>
                        </a:rPr>
                        <a:t> imaging, workflow, document management, and records management available as standalone products and deployed as point solution for i</a:t>
                      </a:r>
                      <a:r>
                        <a:rPr lang="en-US" sz="1100" b="0" dirty="0" smtClean="0">
                          <a:solidFill>
                            <a:schemeClr val="tx1">
                              <a:lumMod val="60000"/>
                              <a:lumOff val="40000"/>
                            </a:schemeClr>
                          </a:solidFill>
                        </a:rPr>
                        <a:t>ndividuals</a:t>
                      </a:r>
                      <a:r>
                        <a:rPr lang="en-US" sz="1100" b="0" baseline="0" dirty="0" smtClean="0">
                          <a:solidFill>
                            <a:schemeClr val="tx1">
                              <a:lumMod val="60000"/>
                              <a:lumOff val="40000"/>
                            </a:schemeClr>
                          </a:solidFill>
                        </a:rPr>
                        <a:t> or teams.</a:t>
                      </a:r>
                      <a:endParaRPr lang="en-US" sz="1100" b="0" dirty="0" smtClean="0">
                        <a:solidFill>
                          <a:schemeClr val="tx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lumMod val="60000"/>
                              <a:lumOff val="40000"/>
                            </a:schemeClr>
                          </a:solidFill>
                        </a:rPr>
                        <a:t>End-to-end ECM solutions with process automation, integration capabilities, and cheaper scalability provide the technological foundation for enterprise-wide content management programs.</a:t>
                      </a:r>
                      <a:endParaRPr lang="en-US" sz="1100" b="0" dirty="0" smtClean="0">
                        <a:solidFill>
                          <a:schemeClr val="tx1">
                            <a:lumMod val="60000"/>
                            <a:lumOff val="40000"/>
                          </a:schemeClr>
                        </a:solidFill>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lumMod val="60000"/>
                            <a:lumOff val="4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325625">
                <a:tc>
                  <a:txBody>
                    <a:bodyPr/>
                    <a:lstStyle/>
                    <a:p>
                      <a:pPr algn="ct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solidFill>
                        </a:rPr>
                        <a:t>1980s</a:t>
                      </a:r>
                      <a:r>
                        <a:rPr lang="en-US" sz="1800" b="1" baseline="0" dirty="0" smtClean="0">
                          <a:solidFill>
                            <a:schemeClr val="accent1"/>
                          </a:solidFill>
                        </a:rPr>
                        <a:t> &amp; 1990s</a:t>
                      </a:r>
                      <a:endParaRPr lang="en-US" sz="1800" b="1" dirty="0" smtClean="0">
                        <a:solidFill>
                          <a:schemeClr val="accent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accent3"/>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solidFill>
                        </a:rPr>
                        <a:t>Today</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FFC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325625">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400" dirty="0" smtClean="0">
                          <a:solidFill>
                            <a:schemeClr val="bg1"/>
                          </a:solidFill>
                          <a:latin typeface="Harvey Balls" panose="02000609000000000000" pitchFamily="49" charset="0"/>
                        </a:rPr>
                        <a:t>4</a:t>
                      </a:r>
                      <a:endParaRPr lang="en-US" sz="1400" dirty="0">
                        <a:solidFill>
                          <a:schemeClr val="bg1"/>
                        </a:solidFill>
                        <a:latin typeface="Harvey Balls" panose="02000609000000000000" pitchFamily="49"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400" dirty="0" smtClean="0">
                          <a:solidFill>
                            <a:schemeClr val="bg1"/>
                          </a:solidFill>
                          <a:latin typeface="Harvey Balls" panose="02000609000000000000" pitchFamily="49" charset="0"/>
                        </a:rPr>
                        <a:t>4</a:t>
                      </a:r>
                      <a:endParaRPr lang="en-US" sz="1400" dirty="0">
                        <a:solidFill>
                          <a:schemeClr val="bg1"/>
                        </a:solidFill>
                        <a:latin typeface="Harvey Balls" panose="02000609000000000000" pitchFamily="49"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1400" dirty="0" smtClean="0">
                          <a:solidFill>
                            <a:schemeClr val="bg1"/>
                          </a:solidFill>
                          <a:latin typeface="Harvey Balls" panose="02000609000000000000" pitchFamily="49" charset="0"/>
                        </a:rPr>
                        <a:t>4</a:t>
                      </a:r>
                      <a:endParaRPr lang="en-US" sz="1400" dirty="0">
                        <a:solidFill>
                          <a:schemeClr val="bg1"/>
                        </a:solidFill>
                        <a:latin typeface="Harvey Balls" panose="02000609000000000000" pitchFamily="49" charset="0"/>
                      </a:endParaRP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dirty="0" smtClean="0">
                          <a:solidFill>
                            <a:schemeClr val="bg1"/>
                          </a:solidFill>
                          <a:latin typeface="Harvey Balls" panose="02000609000000000000" pitchFamily="49" charset="0"/>
                        </a:rPr>
                        <a:t>4</a:t>
                      </a:r>
                      <a:endParaRPr lang="en-US" sz="1400" dirty="0">
                        <a:solidFill>
                          <a:schemeClr val="bg1"/>
                        </a:solidFill>
                        <a:latin typeface="Harvey Balls" panose="02000609000000000000"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tr>
              <a:tr h="321165">
                <a:tc>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smtClean="0">
                          <a:solidFill>
                            <a:schemeClr val="accent3"/>
                          </a:solidFill>
                        </a:rPr>
                        <a:t>2000s &amp; 2010s</a:t>
                      </a:r>
                      <a:endParaRPr lang="en-US" sz="1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800"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smtClean="0">
                          <a:solidFill>
                            <a:srgbClr val="FFC000"/>
                          </a:solidFill>
                        </a:rPr>
                        <a:t>Tomorrow</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320739">
                <a:tc>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dirty="0">
                        <a:solidFill>
                          <a:schemeClr val="tx1">
                            <a:lumMod val="60000"/>
                            <a:lumOff val="4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dirty="0" smtClean="0">
                          <a:solidFill>
                            <a:schemeClr val="tx1">
                              <a:lumMod val="60000"/>
                              <a:lumOff val="40000"/>
                            </a:schemeClr>
                          </a:solidFill>
                        </a:rPr>
                        <a:t>Emergence</a:t>
                      </a:r>
                      <a:r>
                        <a:rPr lang="en-US" sz="1100" baseline="0" dirty="0" smtClean="0">
                          <a:solidFill>
                            <a:schemeClr val="tx1">
                              <a:lumMod val="60000"/>
                              <a:lumOff val="40000"/>
                            </a:schemeClr>
                          </a:solidFill>
                        </a:rPr>
                        <a:t> of collaboration and process management functionality provides full information lifecycle management capabilities deployed at content domain, process, or departmental levels of organizations.</a:t>
                      </a:r>
                      <a:endParaRPr lang="en-US" sz="1100" dirty="0">
                        <a:solidFill>
                          <a:schemeClr val="tx1">
                            <a:lumMod val="60000"/>
                            <a:lumOff val="4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solidFill>
                          <a:schemeClr val="tx1">
                            <a:lumMod val="60000"/>
                            <a:lumOff val="40000"/>
                          </a:schemeClr>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dirty="0" smtClean="0">
                          <a:solidFill>
                            <a:schemeClr val="tx1">
                              <a:lumMod val="60000"/>
                              <a:lumOff val="40000"/>
                            </a:schemeClr>
                          </a:solidFill>
                        </a:rPr>
                        <a:t>Enhanced </a:t>
                      </a:r>
                      <a:r>
                        <a:rPr lang="en-US" sz="1100" baseline="0" dirty="0" smtClean="0">
                          <a:solidFill>
                            <a:schemeClr val="tx1">
                              <a:lumMod val="60000"/>
                              <a:lumOff val="40000"/>
                            </a:schemeClr>
                          </a:solidFill>
                        </a:rPr>
                        <a:t>options for integration and process management and automation will continue to see more processes digitized (made paperless) and managed within centralized ECM platforms across organizations.</a:t>
                      </a:r>
                      <a:endParaRPr lang="en-US" sz="1100" dirty="0">
                        <a:solidFill>
                          <a:schemeClr val="tx1">
                            <a:lumMod val="60000"/>
                            <a:lumOff val="40000"/>
                          </a:schemeClr>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solidFill>
                        </a:rPr>
                        <a:t>The Age of Siloed Information</a:t>
                      </a:r>
                      <a:r>
                        <a:rPr lang="en-US" sz="1200" b="1" baseline="0" dirty="0" smtClean="0">
                          <a:solidFill>
                            <a:schemeClr val="accent3"/>
                          </a:solidFill>
                        </a:rPr>
                        <a:t> Management</a:t>
                      </a:r>
                      <a:endParaRPr lang="en-US" sz="1200" b="1" dirty="0" smtClean="0">
                        <a:solidFill>
                          <a:schemeClr val="accent3"/>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C000"/>
                          </a:solidFill>
                        </a:rPr>
                        <a:t>The Age of Digital Information</a:t>
                      </a:r>
                      <a:r>
                        <a:rPr lang="en-US" sz="1200" b="1" baseline="0" dirty="0" smtClean="0">
                          <a:solidFill>
                            <a:srgbClr val="FFC000"/>
                          </a:solidFill>
                        </a:rPr>
                        <a:t> Management</a:t>
                      </a:r>
                      <a:endParaRPr lang="en-US" sz="1200" b="1" dirty="0" smtClean="0">
                        <a:solidFill>
                          <a:srgbClr val="FFC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1"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5" name="Straight Arrow Connector 4"/>
          <p:cNvCxnSpPr/>
          <p:nvPr/>
        </p:nvCxnSpPr>
        <p:spPr>
          <a:xfrm>
            <a:off x="550106" y="4034118"/>
            <a:ext cx="8316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2"/>
          <a:stretch>
            <a:fillRect/>
          </a:stretch>
        </p:blipFill>
        <p:spPr>
          <a:xfrm>
            <a:off x="5217721" y="5137099"/>
            <a:ext cx="731583" cy="725487"/>
          </a:xfrm>
          <a:prstGeom prst="rect">
            <a:avLst/>
          </a:prstGeom>
          <a:noFill/>
          <a:ln>
            <a:noFill/>
          </a:ln>
        </p:spPr>
      </p:pic>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641149">
            <a:off x="7690646" y="2337632"/>
            <a:ext cx="212601" cy="512375"/>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5595" r="49207"/>
          <a:stretch/>
        </p:blipFill>
        <p:spPr>
          <a:xfrm rot="20659020">
            <a:off x="7269832" y="2333850"/>
            <a:ext cx="226659" cy="512375"/>
          </a:xfrm>
          <a:prstGeom prst="rect">
            <a:avLst/>
          </a:prstGeom>
        </p:spPr>
      </p:pic>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781" y="2162044"/>
            <a:ext cx="294900" cy="417774"/>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59845" y="2113689"/>
            <a:ext cx="719104" cy="744336"/>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3389" y="2167378"/>
            <a:ext cx="196049" cy="196049"/>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8388" y="5476849"/>
            <a:ext cx="385737" cy="385737"/>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62867" y="5064487"/>
            <a:ext cx="672986" cy="672986"/>
          </a:xfrm>
          <a:prstGeom prst="rect">
            <a:avLst/>
          </a:prstGeom>
        </p:spPr>
      </p:pic>
      <p:grpSp>
        <p:nvGrpSpPr>
          <p:cNvPr id="40" name="Group 39"/>
          <p:cNvGrpSpPr/>
          <p:nvPr/>
        </p:nvGrpSpPr>
        <p:grpSpPr>
          <a:xfrm>
            <a:off x="0" y="6422955"/>
            <a:ext cx="9144000" cy="437555"/>
            <a:chOff x="0" y="6422955"/>
            <a:chExt cx="9144000" cy="437555"/>
          </a:xfrm>
        </p:grpSpPr>
        <p:pic>
          <p:nvPicPr>
            <p:cNvPr id="41" name="Picture 3">
              <a:hlinkClick r:id="rId10"/>
            </p:cNvPr>
            <p:cNvPicPr>
              <a:picLocks noChangeAspect="1" noChangeArrowheads="1"/>
            </p:cNvPicPr>
            <p:nvPr/>
          </p:nvPicPr>
          <p:blipFill>
            <a:blip r:embed="rId11" cstate="print"/>
            <a:srcRect/>
            <a:stretch>
              <a:fillRect/>
            </a:stretch>
          </p:blipFill>
          <p:spPr bwMode="auto">
            <a:xfrm>
              <a:off x="0" y="6422955"/>
              <a:ext cx="9144000" cy="437555"/>
            </a:xfrm>
            <a:prstGeom prst="rect">
              <a:avLst/>
            </a:prstGeom>
            <a:noFill/>
            <a:ln w="9525">
              <a:noFill/>
              <a:miter lim="800000"/>
              <a:headEnd/>
              <a:tailEnd/>
            </a:ln>
          </p:spPr>
        </p:pic>
        <p:pic>
          <p:nvPicPr>
            <p:cNvPr id="42" name="Picture 41" descr="itrg-logo.png"/>
            <p:cNvPicPr>
              <a:picLocks noChangeAspect="1"/>
            </p:cNvPicPr>
            <p:nvPr/>
          </p:nvPicPr>
          <p:blipFill>
            <a:blip r:embed="rId1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13792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0" y="1128367"/>
            <a:ext cx="5067300" cy="5391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b="1" dirty="0">
              <a:solidFill>
                <a:schemeClr val="tx1"/>
              </a:solidFill>
            </a:endParaRPr>
          </a:p>
        </p:txBody>
      </p:sp>
      <p:sp>
        <p:nvSpPr>
          <p:cNvPr id="2" name="Title 1"/>
          <p:cNvSpPr>
            <a:spLocks noGrp="1"/>
          </p:cNvSpPr>
          <p:nvPr>
            <p:ph type="title"/>
          </p:nvPr>
        </p:nvSpPr>
        <p:spPr/>
        <p:txBody>
          <a:bodyPr/>
          <a:lstStyle/>
          <a:p>
            <a:r>
              <a:rPr lang="en-US" dirty="0" smtClean="0"/>
              <a:t>Today’s ECM technology market booms as organizations transform, unleashing the power of their information assets</a:t>
            </a:r>
            <a:endParaRPr lang="en-US" dirty="0"/>
          </a:p>
        </p:txBody>
      </p:sp>
      <p:sp>
        <p:nvSpPr>
          <p:cNvPr id="4" name="TextBox 3"/>
          <p:cNvSpPr txBox="1"/>
          <p:nvPr/>
        </p:nvSpPr>
        <p:spPr>
          <a:xfrm>
            <a:off x="-15375" y="1169585"/>
            <a:ext cx="5067301" cy="369332"/>
          </a:xfrm>
          <a:prstGeom prst="rect">
            <a:avLst/>
          </a:prstGeom>
          <a:noFill/>
        </p:spPr>
        <p:txBody>
          <a:bodyPr wrap="square" rtlCol="0">
            <a:spAutoFit/>
          </a:bodyPr>
          <a:lstStyle/>
          <a:p>
            <a:pPr algn="ctr"/>
            <a:r>
              <a:rPr lang="en-CA" b="1" dirty="0">
                <a:solidFill>
                  <a:schemeClr val="accent1"/>
                </a:solidFill>
              </a:rPr>
              <a:t>ECM </a:t>
            </a:r>
            <a:r>
              <a:rPr lang="en-CA" b="1" dirty="0" smtClean="0">
                <a:solidFill>
                  <a:schemeClr val="accent1"/>
                </a:solidFill>
              </a:rPr>
              <a:t>Technology Adoption (2016)</a:t>
            </a:r>
            <a:endParaRPr lang="en-US" sz="1200" dirty="0" smtClean="0"/>
          </a:p>
        </p:txBody>
      </p:sp>
      <p:graphicFrame>
        <p:nvGraphicFramePr>
          <p:cNvPr id="6" name="Chart 5"/>
          <p:cNvGraphicFramePr>
            <a:graphicFrameLocks/>
          </p:cNvGraphicFramePr>
          <p:nvPr>
            <p:extLst>
              <p:ext uri="{D42A27DB-BD31-4B8C-83A1-F6EECF244321}">
                <p14:modId xmlns:p14="http://schemas.microsoft.com/office/powerpoint/2010/main" val="1822345388"/>
              </p:ext>
            </p:extLst>
          </p:nvPr>
        </p:nvGraphicFramePr>
        <p:xfrm>
          <a:off x="5067300" y="1565031"/>
          <a:ext cx="3809999" cy="22895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730806" y="3005156"/>
            <a:ext cx="763351" cy="276999"/>
          </a:xfrm>
          <a:prstGeom prst="rect">
            <a:avLst/>
          </a:prstGeom>
          <a:noFill/>
        </p:spPr>
        <p:txBody>
          <a:bodyPr wrap="none" rtlCol="0">
            <a:spAutoFit/>
          </a:bodyPr>
          <a:lstStyle/>
          <a:p>
            <a:r>
              <a:rPr lang="en-US" sz="1200" b="1" dirty="0" smtClean="0">
                <a:solidFill>
                  <a:schemeClr val="accent1"/>
                </a:solidFill>
              </a:rPr>
              <a:t>$24.62B</a:t>
            </a:r>
            <a:endParaRPr lang="en-US" sz="1200" b="1" dirty="0">
              <a:solidFill>
                <a:schemeClr val="accent1"/>
              </a:solidFill>
            </a:endParaRPr>
          </a:p>
        </p:txBody>
      </p:sp>
      <p:sp>
        <p:nvSpPr>
          <p:cNvPr id="8" name="TextBox 7"/>
          <p:cNvSpPr txBox="1"/>
          <p:nvPr/>
        </p:nvSpPr>
        <p:spPr>
          <a:xfrm>
            <a:off x="7921015" y="1803497"/>
            <a:ext cx="763351" cy="276999"/>
          </a:xfrm>
          <a:prstGeom prst="rect">
            <a:avLst/>
          </a:prstGeom>
          <a:noFill/>
        </p:spPr>
        <p:txBody>
          <a:bodyPr wrap="none" rtlCol="0">
            <a:spAutoFit/>
          </a:bodyPr>
          <a:lstStyle/>
          <a:p>
            <a:r>
              <a:rPr lang="en-US" sz="1200" b="1" dirty="0" smtClean="0">
                <a:solidFill>
                  <a:schemeClr val="accent2"/>
                </a:solidFill>
              </a:rPr>
              <a:t>$66.27B</a:t>
            </a:r>
            <a:endParaRPr lang="en-US" sz="1200" b="1" dirty="0">
              <a:solidFill>
                <a:schemeClr val="accent2"/>
              </a:solidFill>
            </a:endParaRPr>
          </a:p>
        </p:txBody>
      </p:sp>
      <p:sp>
        <p:nvSpPr>
          <p:cNvPr id="9" name="TextBox 8"/>
          <p:cNvSpPr txBox="1"/>
          <p:nvPr/>
        </p:nvSpPr>
        <p:spPr>
          <a:xfrm>
            <a:off x="7528023" y="2245424"/>
            <a:ext cx="763351" cy="276999"/>
          </a:xfrm>
          <a:prstGeom prst="rect">
            <a:avLst/>
          </a:prstGeom>
          <a:noFill/>
        </p:spPr>
        <p:txBody>
          <a:bodyPr wrap="none" rtlCol="0">
            <a:spAutoFit/>
          </a:bodyPr>
          <a:lstStyle/>
          <a:p>
            <a:r>
              <a:rPr lang="en-US" sz="1200" b="1" dirty="0" smtClean="0">
                <a:solidFill>
                  <a:schemeClr val="accent2"/>
                </a:solidFill>
              </a:rPr>
              <a:t>$59.87B</a:t>
            </a:r>
            <a:endParaRPr lang="en-US" sz="1200" b="1" dirty="0">
              <a:solidFill>
                <a:schemeClr val="accent2"/>
              </a:solidFill>
            </a:endParaRPr>
          </a:p>
        </p:txBody>
      </p:sp>
      <p:sp>
        <p:nvSpPr>
          <p:cNvPr id="10" name="TextBox 9"/>
          <p:cNvSpPr txBox="1"/>
          <p:nvPr/>
        </p:nvSpPr>
        <p:spPr>
          <a:xfrm>
            <a:off x="6261919" y="2620027"/>
            <a:ext cx="763351" cy="276999"/>
          </a:xfrm>
          <a:prstGeom prst="rect">
            <a:avLst/>
          </a:prstGeom>
          <a:noFill/>
        </p:spPr>
        <p:txBody>
          <a:bodyPr wrap="none" rtlCol="0">
            <a:spAutoFit/>
          </a:bodyPr>
          <a:lstStyle/>
          <a:p>
            <a:r>
              <a:rPr lang="en-US" sz="1200" b="1" dirty="0" smtClean="0">
                <a:solidFill>
                  <a:schemeClr val="accent1"/>
                </a:solidFill>
              </a:rPr>
              <a:t>$28.10B</a:t>
            </a:r>
            <a:endParaRPr lang="en-US" sz="1200" b="1" dirty="0">
              <a:solidFill>
                <a:schemeClr val="accent1"/>
              </a:solidFill>
            </a:endParaRPr>
          </a:p>
        </p:txBody>
      </p:sp>
      <p:sp>
        <p:nvSpPr>
          <p:cNvPr id="11" name="Rectangle 10"/>
          <p:cNvSpPr/>
          <p:nvPr/>
        </p:nvSpPr>
        <p:spPr>
          <a:xfrm>
            <a:off x="5067299" y="1104898"/>
            <a:ext cx="4037597" cy="369332"/>
          </a:xfrm>
          <a:prstGeom prst="rect">
            <a:avLst/>
          </a:prstGeom>
        </p:spPr>
        <p:txBody>
          <a:bodyPr wrap="square">
            <a:spAutoFit/>
          </a:bodyPr>
          <a:lstStyle/>
          <a:p>
            <a:pPr algn="ctr"/>
            <a:r>
              <a:rPr lang="en-US" b="1" dirty="0">
                <a:solidFill>
                  <a:schemeClr val="accent3"/>
                </a:solidFill>
              </a:rPr>
              <a:t>ECM Technology Market </a:t>
            </a:r>
            <a:r>
              <a:rPr lang="en-US" b="1" dirty="0" smtClean="0">
                <a:solidFill>
                  <a:schemeClr val="accent3"/>
                </a:solidFill>
              </a:rPr>
              <a:t>Growth</a:t>
            </a:r>
            <a:endParaRPr lang="en-US" b="1" dirty="0">
              <a:solidFill>
                <a:schemeClr val="accent3"/>
              </a:solidFill>
            </a:endParaRPr>
          </a:p>
        </p:txBody>
      </p:sp>
      <p:sp>
        <p:nvSpPr>
          <p:cNvPr id="12" name="TextBox 11"/>
          <p:cNvSpPr txBox="1"/>
          <p:nvPr/>
        </p:nvSpPr>
        <p:spPr>
          <a:xfrm>
            <a:off x="6714499" y="3806720"/>
            <a:ext cx="2390398" cy="261610"/>
          </a:xfrm>
          <a:prstGeom prst="rect">
            <a:avLst/>
          </a:prstGeom>
          <a:noFill/>
        </p:spPr>
        <p:txBody>
          <a:bodyPr wrap="none" rtlCol="0">
            <a:spAutoFit/>
          </a:bodyPr>
          <a:lstStyle/>
          <a:p>
            <a:r>
              <a:rPr lang="en-US" sz="1050" dirty="0" smtClean="0"/>
              <a:t>Source: </a:t>
            </a:r>
            <a:r>
              <a:rPr lang="en-US" sz="1050" dirty="0" smtClean="0">
                <a:hlinkClick r:id="rId3"/>
              </a:rPr>
              <a:t>MarketsandMarkets (2016)</a:t>
            </a:r>
            <a:endParaRPr lang="en-US" sz="1050" dirty="0"/>
          </a:p>
        </p:txBody>
      </p:sp>
      <p:sp>
        <p:nvSpPr>
          <p:cNvPr id="13" name="Rectangle 12"/>
          <p:cNvSpPr/>
          <p:nvPr/>
        </p:nvSpPr>
        <p:spPr>
          <a:xfrm>
            <a:off x="5067299" y="4147703"/>
            <a:ext cx="4037598" cy="1815882"/>
          </a:xfrm>
          <a:prstGeom prst="rect">
            <a:avLst/>
          </a:prstGeom>
        </p:spPr>
        <p:txBody>
          <a:bodyPr wrap="square">
            <a:spAutoFit/>
          </a:bodyPr>
          <a:lstStyle/>
          <a:p>
            <a:r>
              <a:rPr lang="en-CA" sz="1400" b="1" dirty="0" smtClean="0">
                <a:solidFill>
                  <a:schemeClr val="accent1"/>
                </a:solidFill>
              </a:rPr>
              <a:t>The ECM market will double by 2021.</a:t>
            </a:r>
          </a:p>
          <a:p>
            <a:pPr marL="365125"/>
            <a:r>
              <a:rPr lang="en-CA" sz="1200" dirty="0" smtClean="0"/>
              <a:t>The global ECM market has grown 14% in the past year and is forecasted to grow an additional 136% in the next five years at a compound annual growth rate (CAGR) of 18.7%.</a:t>
            </a:r>
          </a:p>
          <a:p>
            <a:pPr marL="365125"/>
            <a:endParaRPr lang="en-CA" sz="1200" dirty="0" smtClean="0"/>
          </a:p>
          <a:p>
            <a:r>
              <a:rPr lang="en-CA" sz="1400" b="1" dirty="0" smtClean="0">
                <a:solidFill>
                  <a:schemeClr val="accent2"/>
                </a:solidFill>
              </a:rPr>
              <a:t>Process functionality is top spending area.</a:t>
            </a:r>
            <a:endParaRPr lang="en-CA" sz="1400" b="1" dirty="0">
              <a:solidFill>
                <a:schemeClr val="accent2"/>
              </a:solidFill>
            </a:endParaRPr>
          </a:p>
          <a:p>
            <a:pPr marL="365125"/>
            <a:r>
              <a:rPr lang="en-CA" sz="1200" dirty="0" smtClean="0"/>
              <a:t>AIIM identifies the top five ECM product spends as:</a:t>
            </a:r>
          </a:p>
          <a:p>
            <a:pPr marL="365125"/>
            <a:endParaRPr lang="en-CA" sz="1200" dirty="0" smtClean="0"/>
          </a:p>
        </p:txBody>
      </p:sp>
      <p:sp>
        <p:nvSpPr>
          <p:cNvPr id="14" name="Rectangle 13"/>
          <p:cNvSpPr/>
          <p:nvPr/>
        </p:nvSpPr>
        <p:spPr>
          <a:xfrm>
            <a:off x="7528023" y="5835209"/>
            <a:ext cx="1948375" cy="500137"/>
          </a:xfrm>
          <a:prstGeom prst="rect">
            <a:avLst/>
          </a:prstGeom>
        </p:spPr>
        <p:txBody>
          <a:bodyPr wrap="square">
            <a:spAutoFit/>
          </a:bodyPr>
          <a:lstStyle/>
          <a:p>
            <a:pPr>
              <a:spcAft>
                <a:spcPts val="300"/>
              </a:spcAft>
            </a:pPr>
            <a:r>
              <a:rPr lang="en-CA" sz="1200" i="1" dirty="0" smtClean="0"/>
              <a:t>Cloud </a:t>
            </a:r>
            <a:r>
              <a:rPr lang="en-CA" sz="1200" i="1" dirty="0"/>
              <a:t>Services</a:t>
            </a:r>
          </a:p>
          <a:p>
            <a:pPr>
              <a:spcAft>
                <a:spcPts val="300"/>
              </a:spcAft>
            </a:pPr>
            <a:r>
              <a:rPr lang="en-CA" sz="1200" i="1" dirty="0"/>
              <a:t>Email Management</a:t>
            </a:r>
            <a:endParaRPr lang="en-CA" sz="1100" i="1" dirty="0"/>
          </a:p>
        </p:txBody>
      </p:sp>
      <p:sp>
        <p:nvSpPr>
          <p:cNvPr id="15" name="Rectangle 14"/>
          <p:cNvSpPr/>
          <p:nvPr/>
        </p:nvSpPr>
        <p:spPr>
          <a:xfrm>
            <a:off x="5472332" y="5742876"/>
            <a:ext cx="2055691" cy="723275"/>
          </a:xfrm>
          <a:prstGeom prst="rect">
            <a:avLst/>
          </a:prstGeom>
        </p:spPr>
        <p:txBody>
          <a:bodyPr wrap="square">
            <a:spAutoFit/>
          </a:bodyPr>
          <a:lstStyle/>
          <a:p>
            <a:pPr>
              <a:spcAft>
                <a:spcPts val="300"/>
              </a:spcAft>
            </a:pPr>
            <a:r>
              <a:rPr lang="en-CA" sz="1200" i="1" dirty="0"/>
              <a:t>Workflow/BPM</a:t>
            </a:r>
          </a:p>
          <a:p>
            <a:pPr>
              <a:spcAft>
                <a:spcPts val="300"/>
              </a:spcAft>
            </a:pPr>
            <a:r>
              <a:rPr lang="en-CA" sz="1200" i="1" dirty="0"/>
              <a:t>Content Analytics/Big Data</a:t>
            </a:r>
          </a:p>
          <a:p>
            <a:pPr>
              <a:spcAft>
                <a:spcPts val="300"/>
              </a:spcAft>
            </a:pPr>
            <a:r>
              <a:rPr lang="en-CA" sz="1200" i="1" dirty="0"/>
              <a:t>Universal </a:t>
            </a:r>
            <a:r>
              <a:rPr lang="en-CA" sz="1200" i="1" dirty="0" smtClean="0"/>
              <a:t>Search</a:t>
            </a:r>
            <a:endParaRPr lang="en-CA" sz="1200" i="1" dirty="0"/>
          </a:p>
        </p:txBody>
      </p:sp>
      <p:grpSp>
        <p:nvGrpSpPr>
          <p:cNvPr id="27" name="Group 26"/>
          <p:cNvGrpSpPr/>
          <p:nvPr/>
        </p:nvGrpSpPr>
        <p:grpSpPr>
          <a:xfrm>
            <a:off x="37383" y="1642075"/>
            <a:ext cx="4900377" cy="2744309"/>
            <a:chOff x="37383" y="3541213"/>
            <a:chExt cx="4900377" cy="2744309"/>
          </a:xfrm>
        </p:grpSpPr>
        <p:grpSp>
          <p:nvGrpSpPr>
            <p:cNvPr id="21" name="Group 20"/>
            <p:cNvGrpSpPr/>
            <p:nvPr/>
          </p:nvGrpSpPr>
          <p:grpSpPr>
            <a:xfrm>
              <a:off x="291164" y="3935215"/>
              <a:ext cx="4224686" cy="830997"/>
              <a:chOff x="403708" y="1782858"/>
              <a:chExt cx="4224686" cy="830997"/>
            </a:xfrm>
          </p:grpSpPr>
          <p:sp>
            <p:nvSpPr>
              <p:cNvPr id="16" name="Oval 15"/>
              <p:cNvSpPr/>
              <p:nvPr/>
            </p:nvSpPr>
            <p:spPr>
              <a:xfrm>
                <a:off x="403708" y="1854855"/>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t>72%</a:t>
                </a:r>
                <a:endParaRPr lang="en-US" b="1" dirty="0"/>
              </a:p>
            </p:txBody>
          </p:sp>
          <p:sp>
            <p:nvSpPr>
              <p:cNvPr id="17" name="Rectangle 16"/>
              <p:cNvSpPr/>
              <p:nvPr/>
            </p:nvSpPr>
            <p:spPr>
              <a:xfrm>
                <a:off x="1090711" y="1782858"/>
                <a:ext cx="3537683" cy="830997"/>
              </a:xfrm>
              <a:prstGeom prst="rect">
                <a:avLst/>
              </a:prstGeom>
            </p:spPr>
            <p:txBody>
              <a:bodyPr wrap="square" anchor="ctr">
                <a:spAutoFit/>
              </a:bodyPr>
              <a:lstStyle/>
              <a:p>
                <a:r>
                  <a:rPr lang="en-US" sz="1200" dirty="0"/>
                  <a:t>u</a:t>
                </a:r>
                <a:r>
                  <a:rPr lang="en-US" sz="1200" dirty="0" smtClean="0"/>
                  <a:t>se a general purpose, single-vendor solution, including 20% that rely on out-of-the-box functions, 29% that leverage supplemental add-ons, and 23% with additional customization.</a:t>
                </a:r>
                <a:endParaRPr lang="en-US" dirty="0"/>
              </a:p>
            </p:txBody>
          </p:sp>
        </p:grpSp>
        <p:grpSp>
          <p:nvGrpSpPr>
            <p:cNvPr id="22" name="Group 21"/>
            <p:cNvGrpSpPr/>
            <p:nvPr/>
          </p:nvGrpSpPr>
          <p:grpSpPr>
            <a:xfrm>
              <a:off x="1015399" y="4838864"/>
              <a:ext cx="3922361" cy="687003"/>
              <a:chOff x="1276747" y="2738664"/>
              <a:chExt cx="3922361" cy="687003"/>
            </a:xfrm>
          </p:grpSpPr>
          <p:sp>
            <p:nvSpPr>
              <p:cNvPr id="18" name="Oval 17"/>
              <p:cNvSpPr/>
              <p:nvPr/>
            </p:nvSpPr>
            <p:spPr>
              <a:xfrm>
                <a:off x="1276747" y="2738664"/>
                <a:ext cx="687003" cy="6870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t>13%</a:t>
                </a:r>
                <a:endParaRPr lang="en-US" b="1" dirty="0"/>
              </a:p>
            </p:txBody>
          </p:sp>
          <p:sp>
            <p:nvSpPr>
              <p:cNvPr id="19" name="Rectangle 18"/>
              <p:cNvSpPr/>
              <p:nvPr/>
            </p:nvSpPr>
            <p:spPr>
              <a:xfrm>
                <a:off x="1952631" y="2851333"/>
                <a:ext cx="3246477" cy="461665"/>
              </a:xfrm>
              <a:prstGeom prst="rect">
                <a:avLst/>
              </a:prstGeom>
            </p:spPr>
            <p:txBody>
              <a:bodyPr wrap="square" anchor="ctr">
                <a:spAutoFit/>
              </a:bodyPr>
              <a:lstStyle/>
              <a:p>
                <a:r>
                  <a:rPr lang="en-US" sz="1200" dirty="0"/>
                  <a:t>h</a:t>
                </a:r>
                <a:r>
                  <a:rPr lang="en-US" sz="1200" dirty="0" smtClean="0"/>
                  <a:t>ave an integrated set of ECM best-of-breed components.</a:t>
                </a:r>
                <a:endParaRPr lang="en-US" dirty="0"/>
              </a:p>
            </p:txBody>
          </p:sp>
        </p:grpSp>
        <p:grpSp>
          <p:nvGrpSpPr>
            <p:cNvPr id="23" name="Group 22"/>
            <p:cNvGrpSpPr/>
            <p:nvPr/>
          </p:nvGrpSpPr>
          <p:grpSpPr>
            <a:xfrm>
              <a:off x="271009" y="5598519"/>
              <a:ext cx="4224686" cy="687003"/>
              <a:chOff x="403708" y="1854855"/>
              <a:chExt cx="4224686" cy="687003"/>
            </a:xfrm>
          </p:grpSpPr>
          <p:sp>
            <p:nvSpPr>
              <p:cNvPr id="24" name="Oval 23"/>
              <p:cNvSpPr/>
              <p:nvPr/>
            </p:nvSpPr>
            <p:spPr>
              <a:xfrm>
                <a:off x="403708" y="1854855"/>
                <a:ext cx="687003" cy="6870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t>13%</a:t>
                </a:r>
                <a:endParaRPr lang="en-US" b="1" dirty="0"/>
              </a:p>
            </p:txBody>
          </p:sp>
          <p:sp>
            <p:nvSpPr>
              <p:cNvPr id="25" name="Rectangle 24"/>
              <p:cNvSpPr/>
              <p:nvPr/>
            </p:nvSpPr>
            <p:spPr>
              <a:xfrm>
                <a:off x="1090711" y="1967524"/>
                <a:ext cx="3537683" cy="461665"/>
              </a:xfrm>
              <a:prstGeom prst="rect">
                <a:avLst/>
              </a:prstGeom>
            </p:spPr>
            <p:txBody>
              <a:bodyPr wrap="square" anchor="ctr">
                <a:spAutoFit/>
              </a:bodyPr>
              <a:lstStyle/>
              <a:p>
                <a:r>
                  <a:rPr lang="en-US" sz="1200" dirty="0"/>
                  <a:t>m</a:t>
                </a:r>
                <a:r>
                  <a:rPr lang="en-US" sz="1200" dirty="0" smtClean="0"/>
                  <a:t>anage content through an in-house developed solution (10%) or a sector-specific supplier (3%).</a:t>
                </a:r>
                <a:endParaRPr lang="en-US" dirty="0"/>
              </a:p>
            </p:txBody>
          </p:sp>
        </p:grpSp>
        <p:sp>
          <p:nvSpPr>
            <p:cNvPr id="26" name="Rectangle 25"/>
            <p:cNvSpPr/>
            <p:nvPr/>
          </p:nvSpPr>
          <p:spPr>
            <a:xfrm>
              <a:off x="37383" y="3541213"/>
              <a:ext cx="3655168" cy="307777"/>
            </a:xfrm>
            <a:prstGeom prst="rect">
              <a:avLst/>
            </a:prstGeom>
          </p:spPr>
          <p:txBody>
            <a:bodyPr wrap="none">
              <a:spAutoFit/>
            </a:bodyPr>
            <a:lstStyle/>
            <a:p>
              <a:r>
                <a:rPr lang="en-US" sz="1400" b="1" dirty="0">
                  <a:solidFill>
                    <a:schemeClr val="accent1"/>
                  </a:solidFill>
                </a:rPr>
                <a:t>Of organizations with an ECM platform…</a:t>
              </a:r>
              <a:endParaRPr lang="en-CA" sz="1400" b="1" dirty="0">
                <a:solidFill>
                  <a:schemeClr val="accent1"/>
                </a:solidFill>
              </a:endParaRPr>
            </a:p>
          </p:txBody>
        </p:sp>
      </p:grpSp>
      <p:sp>
        <p:nvSpPr>
          <p:cNvPr id="30" name="TextBox 29"/>
          <p:cNvSpPr txBox="1"/>
          <p:nvPr/>
        </p:nvSpPr>
        <p:spPr>
          <a:xfrm>
            <a:off x="3692551" y="6266060"/>
            <a:ext cx="1390124" cy="253916"/>
          </a:xfrm>
          <a:prstGeom prst="rect">
            <a:avLst/>
          </a:prstGeom>
          <a:noFill/>
        </p:spPr>
        <p:txBody>
          <a:bodyPr wrap="none" rtlCol="0">
            <a:spAutoFit/>
          </a:bodyPr>
          <a:lstStyle/>
          <a:p>
            <a:r>
              <a:rPr lang="en-US" sz="1050" dirty="0" smtClean="0"/>
              <a:t>Source: </a:t>
            </a:r>
            <a:r>
              <a:rPr lang="en-US" sz="1050" dirty="0" smtClean="0">
                <a:hlinkClick r:id="rId4"/>
              </a:rPr>
              <a:t>AIIM (2016)</a:t>
            </a:r>
            <a:endParaRPr lang="en-US" sz="1050" dirty="0"/>
          </a:p>
        </p:txBody>
      </p:sp>
      <p:sp>
        <p:nvSpPr>
          <p:cNvPr id="29" name="TextBox 28"/>
          <p:cNvSpPr txBox="1"/>
          <p:nvPr/>
        </p:nvSpPr>
        <p:spPr>
          <a:xfrm>
            <a:off x="146681" y="4854579"/>
            <a:ext cx="4902353" cy="1384995"/>
          </a:xfrm>
          <a:prstGeom prst="rect">
            <a:avLst/>
          </a:prstGeom>
          <a:noFill/>
        </p:spPr>
        <p:txBody>
          <a:bodyPr wrap="square" rtlCol="0">
            <a:spAutoFit/>
          </a:bodyPr>
          <a:lstStyle/>
          <a:p>
            <a:r>
              <a:rPr lang="en-US" sz="1200" dirty="0" smtClean="0"/>
              <a:t>At the same time, </a:t>
            </a:r>
            <a:r>
              <a:rPr lang="en-US" sz="1200" b="1" dirty="0" smtClean="0"/>
              <a:t>network drives </a:t>
            </a:r>
            <a:r>
              <a:rPr lang="en-US" sz="1200" dirty="0" smtClean="0"/>
              <a:t>remain a dominant piece of ECM system architectures for 53% of organizations in 2016 (down from 62% in 2015).</a:t>
            </a:r>
          </a:p>
          <a:p>
            <a:endParaRPr lang="en-US" sz="1200" dirty="0"/>
          </a:p>
          <a:p>
            <a:r>
              <a:rPr lang="en-US" sz="1200" dirty="0" smtClean="0"/>
              <a:t>However, improving </a:t>
            </a:r>
            <a:r>
              <a:rPr lang="en-US" sz="1200" b="1" dirty="0" smtClean="0"/>
              <a:t>collaboration and mobile or remote access to information is a key focus area </a:t>
            </a:r>
            <a:r>
              <a:rPr lang="en-US" sz="1200" dirty="0" smtClean="0"/>
              <a:t>for 51% of organizations in 2016, and ECM platforms will be a major part of attaining these goals.</a:t>
            </a:r>
          </a:p>
        </p:txBody>
      </p:sp>
      <p:sp>
        <p:nvSpPr>
          <p:cNvPr id="33" name="Rectangle 32"/>
          <p:cNvSpPr/>
          <p:nvPr/>
        </p:nvSpPr>
        <p:spPr>
          <a:xfrm>
            <a:off x="43521" y="4592701"/>
            <a:ext cx="2986715" cy="307777"/>
          </a:xfrm>
          <a:prstGeom prst="rect">
            <a:avLst/>
          </a:prstGeom>
        </p:spPr>
        <p:txBody>
          <a:bodyPr wrap="none">
            <a:spAutoFit/>
          </a:bodyPr>
          <a:lstStyle/>
          <a:p>
            <a:r>
              <a:rPr lang="en-US" sz="1400" b="1" dirty="0" smtClean="0">
                <a:solidFill>
                  <a:schemeClr val="accent1"/>
                </a:solidFill>
              </a:rPr>
              <a:t>Getting beyond network drives…</a:t>
            </a:r>
            <a:endParaRPr lang="en-CA" sz="1400" b="1" dirty="0">
              <a:solidFill>
                <a:schemeClr val="accent1"/>
              </a:solidFill>
            </a:endParaRPr>
          </a:p>
        </p:txBody>
      </p:sp>
      <p:grpSp>
        <p:nvGrpSpPr>
          <p:cNvPr id="31" name="Group 30"/>
          <p:cNvGrpSpPr/>
          <p:nvPr/>
        </p:nvGrpSpPr>
        <p:grpSpPr>
          <a:xfrm>
            <a:off x="0" y="6422955"/>
            <a:ext cx="9144000" cy="437555"/>
            <a:chOff x="0" y="6422955"/>
            <a:chExt cx="9144000" cy="437555"/>
          </a:xfrm>
        </p:grpSpPr>
        <p:pic>
          <p:nvPicPr>
            <p:cNvPr id="32"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34" name="Picture 33"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20477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68531" y="2000723"/>
            <a:ext cx="3780854" cy="2983212"/>
            <a:chOff x="239806" y="1874125"/>
            <a:chExt cx="4606759" cy="2983212"/>
          </a:xfrm>
        </p:grpSpPr>
        <p:cxnSp>
          <p:nvCxnSpPr>
            <p:cNvPr id="17" name="Elbow Connector 16"/>
            <p:cNvCxnSpPr>
              <a:endCxn id="11" idx="3"/>
            </p:cNvCxnSpPr>
            <p:nvPr/>
          </p:nvCxnSpPr>
          <p:spPr>
            <a:xfrm rot="10800000" flipV="1">
              <a:off x="2017785" y="4372587"/>
              <a:ext cx="404386" cy="242375"/>
            </a:xfrm>
            <a:prstGeom prst="bentConnector3">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763911" y="2373847"/>
              <a:ext cx="1151318" cy="323165"/>
            </a:xfrm>
            <a:prstGeom prst="rect">
              <a:avLst/>
            </a:prstGeom>
          </p:spPr>
          <p:txBody>
            <a:bodyPr wrap="square" lIns="0" tIns="0" rIns="0" bIns="0">
              <a:spAutoFit/>
            </a:bodyPr>
            <a:lstStyle/>
            <a:p>
              <a:pPr algn="ctr">
                <a:defRPr sz="1400" b="0" i="0" u="none" strike="noStrike" kern="1200" spc="0" baseline="0">
                  <a:solidFill>
                    <a:prstClr val="black">
                      <a:lumMod val="65000"/>
                      <a:lumOff val="35000"/>
                    </a:prstClr>
                  </a:solidFill>
                  <a:latin typeface="+mn-lt"/>
                  <a:ea typeface="+mn-ea"/>
                  <a:cs typeface="+mn-cs"/>
                </a:defRPr>
              </a:pPr>
              <a:r>
                <a:rPr lang="en-CA" sz="1050" dirty="0"/>
                <a:t>Looking </a:t>
              </a:r>
              <a:r>
                <a:rPr lang="en-CA" sz="1050" dirty="0">
                  <a:solidFill>
                    <a:prstClr val="black">
                      <a:lumMod val="65000"/>
                      <a:lumOff val="35000"/>
                    </a:prstClr>
                  </a:solidFill>
                </a:rPr>
                <a:t>to replace existing capability </a:t>
              </a:r>
              <a:endParaRPr lang="en-US" sz="1050" dirty="0">
                <a:solidFill>
                  <a:prstClr val="black">
                    <a:lumMod val="65000"/>
                    <a:lumOff val="35000"/>
                  </a:prstClr>
                </a:solidFill>
              </a:endParaRPr>
            </a:p>
          </p:txBody>
        </p:sp>
        <p:sp>
          <p:nvSpPr>
            <p:cNvPr id="9" name="Rectangle 8"/>
            <p:cNvSpPr/>
            <p:nvPr/>
          </p:nvSpPr>
          <p:spPr>
            <a:xfrm>
              <a:off x="3569244" y="2980134"/>
              <a:ext cx="1093626" cy="484748"/>
            </a:xfrm>
            <a:prstGeom prst="rect">
              <a:avLst/>
            </a:prstGeom>
          </p:spPr>
          <p:txBody>
            <a:bodyPr wrap="square" lIns="0" tIns="0" rIns="0" bIns="0">
              <a:spAutoFit/>
            </a:bodyPr>
            <a:lstStyle/>
            <a:p>
              <a:pPr algn="ctr"/>
              <a:r>
                <a:rPr lang="en-CA" sz="1050" dirty="0">
                  <a:solidFill>
                    <a:prstClr val="black">
                      <a:lumMod val="65000"/>
                      <a:lumOff val="35000"/>
                    </a:prstClr>
                  </a:solidFill>
                </a:rPr>
                <a:t>Completed an enterprise-wide capability </a:t>
              </a:r>
              <a:endParaRPr lang="en-US" sz="1050" dirty="0">
                <a:solidFill>
                  <a:prstClr val="black">
                    <a:lumMod val="65000"/>
                    <a:lumOff val="35000"/>
                  </a:prstClr>
                </a:solidFill>
              </a:endParaRPr>
            </a:p>
          </p:txBody>
        </p:sp>
        <p:sp>
          <p:nvSpPr>
            <p:cNvPr id="10" name="Rectangle 9"/>
            <p:cNvSpPr/>
            <p:nvPr/>
          </p:nvSpPr>
          <p:spPr>
            <a:xfrm>
              <a:off x="3569244" y="3876172"/>
              <a:ext cx="1277321" cy="484748"/>
            </a:xfrm>
            <a:prstGeom prst="rect">
              <a:avLst/>
            </a:prstGeom>
          </p:spPr>
          <p:txBody>
            <a:bodyPr wrap="square" lIns="0" tIns="0" rIns="0" bIns="0">
              <a:spAutoFit/>
            </a:bodyPr>
            <a:lstStyle/>
            <a:p>
              <a:pPr algn="ctr"/>
              <a:r>
                <a:rPr lang="en-CA" sz="1050" dirty="0">
                  <a:solidFill>
                    <a:prstClr val="black">
                      <a:lumMod val="65000"/>
                      <a:lumOff val="35000"/>
                    </a:prstClr>
                  </a:solidFill>
                </a:rPr>
                <a:t>Rolling out enterprise-wide capability </a:t>
              </a:r>
              <a:endParaRPr lang="en-US" sz="1050" dirty="0">
                <a:solidFill>
                  <a:prstClr val="black">
                    <a:lumMod val="65000"/>
                    <a:lumOff val="35000"/>
                  </a:prstClr>
                </a:solidFill>
              </a:endParaRPr>
            </a:p>
          </p:txBody>
        </p:sp>
        <p:sp>
          <p:nvSpPr>
            <p:cNvPr id="11" name="Rectangle 10"/>
            <p:cNvSpPr/>
            <p:nvPr/>
          </p:nvSpPr>
          <p:spPr>
            <a:xfrm>
              <a:off x="680527" y="4372589"/>
              <a:ext cx="1337257" cy="484748"/>
            </a:xfrm>
            <a:prstGeom prst="rect">
              <a:avLst/>
            </a:prstGeom>
          </p:spPr>
          <p:txBody>
            <a:bodyPr wrap="square" lIns="0" tIns="0" rIns="0" bIns="0">
              <a:spAutoFit/>
            </a:bodyPr>
            <a:lstStyle/>
            <a:p>
              <a:pPr algn="ctr"/>
              <a:r>
                <a:rPr lang="en-CA" sz="1050" dirty="0">
                  <a:solidFill>
                    <a:prstClr val="black">
                      <a:lumMod val="65000"/>
                      <a:lumOff val="35000"/>
                    </a:prstClr>
                  </a:solidFill>
                </a:rPr>
                <a:t>Integrating capabilities across siloes </a:t>
              </a:r>
              <a:endParaRPr lang="en-US" sz="1050" dirty="0">
                <a:solidFill>
                  <a:prstClr val="black">
                    <a:lumMod val="65000"/>
                    <a:lumOff val="35000"/>
                  </a:prstClr>
                </a:solidFill>
              </a:endParaRPr>
            </a:p>
          </p:txBody>
        </p:sp>
        <p:sp>
          <p:nvSpPr>
            <p:cNvPr id="12" name="Rectangle 11"/>
            <p:cNvSpPr/>
            <p:nvPr/>
          </p:nvSpPr>
          <p:spPr>
            <a:xfrm>
              <a:off x="538027" y="3523311"/>
              <a:ext cx="833559" cy="484748"/>
            </a:xfrm>
            <a:prstGeom prst="rect">
              <a:avLst/>
            </a:prstGeom>
          </p:spPr>
          <p:txBody>
            <a:bodyPr wrap="square" lIns="0" tIns="0" rIns="0" bIns="0">
              <a:spAutoFit/>
            </a:bodyPr>
            <a:lstStyle/>
            <a:p>
              <a:pPr algn="ctr"/>
              <a:r>
                <a:rPr lang="en-CA" sz="1050" dirty="0">
                  <a:solidFill>
                    <a:prstClr val="black">
                      <a:lumMod val="65000"/>
                      <a:lumOff val="35000"/>
                    </a:prstClr>
                  </a:solidFill>
                </a:rPr>
                <a:t>Rolling out siloed capabilities </a:t>
              </a:r>
              <a:endParaRPr lang="en-US" sz="1050" dirty="0">
                <a:solidFill>
                  <a:prstClr val="black">
                    <a:lumMod val="65000"/>
                    <a:lumOff val="35000"/>
                  </a:prstClr>
                </a:solidFill>
              </a:endParaRPr>
            </a:p>
          </p:txBody>
        </p:sp>
        <p:sp>
          <p:nvSpPr>
            <p:cNvPr id="13" name="Rectangle 12"/>
            <p:cNvSpPr/>
            <p:nvPr/>
          </p:nvSpPr>
          <p:spPr>
            <a:xfrm>
              <a:off x="422073" y="2697012"/>
              <a:ext cx="1163011" cy="323165"/>
            </a:xfrm>
            <a:prstGeom prst="rect">
              <a:avLst/>
            </a:prstGeom>
          </p:spPr>
          <p:txBody>
            <a:bodyPr wrap="square" lIns="0" tIns="0" rIns="0" bIns="0">
              <a:spAutoFit/>
            </a:bodyPr>
            <a:lstStyle/>
            <a:p>
              <a:pPr algn="ctr"/>
              <a:r>
                <a:rPr lang="en-CA" sz="1050" dirty="0">
                  <a:solidFill>
                    <a:prstClr val="black">
                      <a:lumMod val="65000"/>
                      <a:lumOff val="35000"/>
                    </a:prstClr>
                  </a:solidFill>
                </a:rPr>
                <a:t>Planning capability within next 18 months </a:t>
              </a:r>
              <a:endParaRPr lang="en-US" sz="1050" dirty="0">
                <a:solidFill>
                  <a:prstClr val="black">
                    <a:lumMod val="65000"/>
                    <a:lumOff val="35000"/>
                  </a:prstClr>
                </a:solidFill>
              </a:endParaRPr>
            </a:p>
          </p:txBody>
        </p:sp>
        <p:sp>
          <p:nvSpPr>
            <p:cNvPr id="14" name="Rectangle 13"/>
            <p:cNvSpPr/>
            <p:nvPr/>
          </p:nvSpPr>
          <p:spPr>
            <a:xfrm>
              <a:off x="1515861" y="2380694"/>
              <a:ext cx="1039586" cy="323165"/>
            </a:xfrm>
            <a:prstGeom prst="rect">
              <a:avLst/>
            </a:prstGeom>
          </p:spPr>
          <p:txBody>
            <a:bodyPr wrap="square" lIns="0" tIns="0" rIns="0" bIns="0">
              <a:spAutoFit/>
            </a:bodyPr>
            <a:lstStyle/>
            <a:p>
              <a:pPr algn="ctr">
                <a:defRPr sz="1400" b="0" i="0" u="none" strike="noStrike" kern="1200" spc="0" baseline="0">
                  <a:solidFill>
                    <a:prstClr val="black">
                      <a:lumMod val="65000"/>
                      <a:lumOff val="35000"/>
                    </a:prstClr>
                  </a:solidFill>
                  <a:latin typeface="+mn-lt"/>
                  <a:ea typeface="+mn-ea"/>
                  <a:cs typeface="+mn-cs"/>
                </a:defRPr>
              </a:pPr>
              <a:r>
                <a:rPr lang="en-CA" sz="1050" dirty="0">
                  <a:solidFill>
                    <a:prstClr val="black">
                      <a:lumMod val="65000"/>
                      <a:lumOff val="35000"/>
                    </a:prstClr>
                  </a:solidFill>
                </a:rPr>
                <a:t>No capability, no plans </a:t>
              </a:r>
              <a:endParaRPr lang="en-US" sz="1050" dirty="0">
                <a:solidFill>
                  <a:prstClr val="black">
                    <a:lumMod val="65000"/>
                    <a:lumOff val="35000"/>
                  </a:prstClr>
                </a:solidFill>
              </a:endParaRPr>
            </a:p>
          </p:txBody>
        </p:sp>
        <p:cxnSp>
          <p:nvCxnSpPr>
            <p:cNvPr id="20" name="Elbow Connector 19"/>
            <p:cNvCxnSpPr>
              <a:stCxn id="8" idx="1"/>
            </p:cNvCxnSpPr>
            <p:nvPr/>
          </p:nvCxnSpPr>
          <p:spPr>
            <a:xfrm rot="10800000" flipV="1">
              <a:off x="2671087" y="2535430"/>
              <a:ext cx="92824" cy="323164"/>
            </a:xfrm>
            <a:prstGeom prst="bentConnector2">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13" idx="3"/>
            </p:cNvCxnSpPr>
            <p:nvPr/>
          </p:nvCxnSpPr>
          <p:spPr>
            <a:xfrm rot="10800000">
              <a:off x="1585084" y="2946372"/>
              <a:ext cx="416316" cy="33775"/>
            </a:xfrm>
            <a:prstGeom prst="bentConnector3">
              <a:avLst>
                <a:gd name="adj1"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14" idx="2"/>
            </p:cNvCxnSpPr>
            <p:nvPr/>
          </p:nvCxnSpPr>
          <p:spPr>
            <a:xfrm rot="10800000">
              <a:off x="2035655" y="2703860"/>
              <a:ext cx="323895" cy="86957"/>
            </a:xfrm>
            <a:prstGeom prst="bentConnector2">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1"/>
            </p:cNvCxnSpPr>
            <p:nvPr/>
          </p:nvCxnSpPr>
          <p:spPr>
            <a:xfrm rot="10800000">
              <a:off x="3118483" y="3210428"/>
              <a:ext cx="450762" cy="12081"/>
            </a:xfrm>
            <a:prstGeom prst="bentConnector3">
              <a:avLst>
                <a:gd name="adj1"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0" idx="1"/>
            </p:cNvCxnSpPr>
            <p:nvPr/>
          </p:nvCxnSpPr>
          <p:spPr>
            <a:xfrm>
              <a:off x="3167784" y="4108123"/>
              <a:ext cx="401460" cy="10423"/>
            </a:xfrm>
            <a:prstGeom prst="bentConnector3">
              <a:avLst>
                <a:gd name="adj1"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12" idx="3"/>
            </p:cNvCxnSpPr>
            <p:nvPr/>
          </p:nvCxnSpPr>
          <p:spPr>
            <a:xfrm rot="10800000">
              <a:off x="1371588" y="3765686"/>
              <a:ext cx="437834" cy="44321"/>
            </a:xfrm>
            <a:prstGeom prst="bentConnector3">
              <a:avLst/>
            </a:prstGeom>
            <a:ln>
              <a:solidFill>
                <a:srgbClr val="595959"/>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508292706"/>
                </p:ext>
              </p:extLst>
            </p:nvPr>
          </p:nvGraphicFramePr>
          <p:xfrm>
            <a:off x="239806" y="187412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sp>
        <p:nvSpPr>
          <p:cNvPr id="2" name="Title 1"/>
          <p:cNvSpPr>
            <a:spLocks noGrp="1"/>
          </p:cNvSpPr>
          <p:nvPr>
            <p:ph type="title"/>
          </p:nvPr>
        </p:nvSpPr>
        <p:spPr/>
        <p:txBody>
          <a:bodyPr/>
          <a:lstStyle/>
          <a:p>
            <a:r>
              <a:rPr lang="en-US" dirty="0" smtClean="0"/>
              <a:t>Organizations get the most out of their ECM technology investments by deploying them as part of a larger program</a:t>
            </a:r>
            <a:endParaRPr lang="en-US" dirty="0"/>
          </a:p>
        </p:txBody>
      </p:sp>
      <p:sp>
        <p:nvSpPr>
          <p:cNvPr id="3" name="Rectangle 2"/>
          <p:cNvSpPr/>
          <p:nvPr/>
        </p:nvSpPr>
        <p:spPr>
          <a:xfrm>
            <a:off x="4109537" y="1133475"/>
            <a:ext cx="5040000" cy="5373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accent1"/>
                </a:solidFill>
              </a:rPr>
              <a:t>ECM Program Drivers</a:t>
            </a:r>
          </a:p>
          <a:p>
            <a:endParaRPr lang="en-US" sz="800" b="1" dirty="0">
              <a:solidFill>
                <a:schemeClr val="tx1"/>
              </a:solidFill>
            </a:endParaRPr>
          </a:p>
          <a:p>
            <a:r>
              <a:rPr lang="en-US" sz="1200" dirty="0" smtClean="0">
                <a:solidFill>
                  <a:schemeClr val="tx1"/>
                </a:solidFill>
              </a:rPr>
              <a:t>AIIM tracks the four primary drivers of ECM adoption to show how these change over time.</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7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r>
              <a:rPr lang="en-US" sz="1400" b="1" dirty="0" smtClean="0">
                <a:solidFill>
                  <a:schemeClr val="accent1"/>
                </a:solidFill>
              </a:rPr>
              <a:t>As of 2016…</a:t>
            </a:r>
            <a:endParaRPr lang="en-US" sz="1400" dirty="0" smtClean="0">
              <a:solidFill>
                <a:schemeClr val="tx1"/>
              </a:solidFill>
            </a:endParaRPr>
          </a:p>
          <a:p>
            <a:pPr marL="171450" indent="-171450">
              <a:spcAft>
                <a:spcPts val="300"/>
              </a:spcAft>
              <a:buFont typeface="Arial" panose="020B0604020202020204" pitchFamily="34" charset="0"/>
              <a:buChar char="•"/>
            </a:pPr>
            <a:r>
              <a:rPr lang="en-US" sz="1200" dirty="0" smtClean="0">
                <a:solidFill>
                  <a:schemeClr val="tx1"/>
                </a:solidFill>
              </a:rPr>
              <a:t>Enterprise (5,000+ employees) and mid-size (500-5,000 employees) organizations have elevated </a:t>
            </a:r>
            <a:r>
              <a:rPr lang="en-US" sz="1200" b="1" dirty="0" smtClean="0">
                <a:solidFill>
                  <a:schemeClr val="tx1"/>
                </a:solidFill>
              </a:rPr>
              <a:t>compliance and risk to the number one ECM driver position</a:t>
            </a:r>
            <a:r>
              <a:rPr lang="en-US" sz="1200" dirty="0" smtClean="0">
                <a:solidFill>
                  <a:schemeClr val="tx1"/>
                </a:solidFill>
              </a:rPr>
              <a:t>.</a:t>
            </a:r>
          </a:p>
          <a:p>
            <a:pPr marL="171450" indent="-171450">
              <a:spcAft>
                <a:spcPts val="300"/>
              </a:spcAft>
              <a:buFont typeface="Arial" panose="020B0604020202020204" pitchFamily="34" charset="0"/>
              <a:buChar char="•"/>
            </a:pPr>
            <a:r>
              <a:rPr lang="en-US" sz="1200" dirty="0" smtClean="0">
                <a:solidFill>
                  <a:schemeClr val="tx1"/>
                </a:solidFill>
              </a:rPr>
              <a:t>Smaller organizations (&lt;500 employees) keep </a:t>
            </a:r>
            <a:r>
              <a:rPr lang="en-US" sz="1200" b="1" dirty="0" smtClean="0">
                <a:solidFill>
                  <a:schemeClr val="tx1"/>
                </a:solidFill>
              </a:rPr>
              <a:t>cost and efficiency in the top two spot overall,</a:t>
            </a:r>
            <a:r>
              <a:rPr lang="en-US" sz="1200" dirty="0" smtClean="0">
                <a:solidFill>
                  <a:schemeClr val="tx1"/>
                </a:solidFill>
              </a:rPr>
              <a:t> with 40% stating it is the number one driver.</a:t>
            </a:r>
          </a:p>
          <a:p>
            <a:pPr>
              <a:spcAft>
                <a:spcPts val="300"/>
              </a:spcAft>
            </a:pPr>
            <a:r>
              <a:rPr lang="en-US" sz="400" dirty="0" smtClean="0">
                <a:solidFill>
                  <a:schemeClr val="tx1"/>
                </a:solidFill>
              </a:rPr>
              <a:t> </a:t>
            </a:r>
            <a:endParaRPr lang="en-US" sz="1100" dirty="0" smtClean="0">
              <a:solidFill>
                <a:schemeClr val="tx1"/>
              </a:solidFill>
            </a:endParaRPr>
          </a:p>
          <a:p>
            <a:r>
              <a:rPr lang="en-US" sz="1400" b="1" dirty="0" smtClean="0">
                <a:solidFill>
                  <a:schemeClr val="accent1"/>
                </a:solidFill>
              </a:rPr>
              <a:t>Improving ECM functionality is the number one project focus in 2016…</a:t>
            </a:r>
            <a:endParaRPr lang="en-US" sz="1400" dirty="0">
              <a:solidFill>
                <a:schemeClr val="tx1"/>
              </a:solidFill>
            </a:endParaRPr>
          </a:p>
          <a:p>
            <a:pPr marL="84138">
              <a:spcAft>
                <a:spcPts val="300"/>
              </a:spcAft>
            </a:pPr>
            <a:r>
              <a:rPr lang="en-US" sz="1200" dirty="0" smtClean="0">
                <a:solidFill>
                  <a:schemeClr val="tx1"/>
                </a:solidFill>
              </a:rPr>
              <a:t>AIIM indicates the remaining top project focuses include:</a:t>
            </a:r>
            <a:endParaRPr lang="en-US" sz="1200" dirty="0">
              <a:solidFill>
                <a:schemeClr val="tx1"/>
              </a:solidFill>
            </a:endParaRPr>
          </a:p>
          <a:p>
            <a:pPr marL="171450" indent="-171450">
              <a:spcAft>
                <a:spcPts val="300"/>
              </a:spcAft>
              <a:buFont typeface="Arial" panose="020B0604020202020204" pitchFamily="34" charset="0"/>
              <a:buChar char="•"/>
            </a:pPr>
            <a:endParaRPr lang="en-US" sz="1200" dirty="0" smtClean="0">
              <a:solidFill>
                <a:schemeClr val="tx1"/>
              </a:solidFill>
            </a:endParaRPr>
          </a:p>
        </p:txBody>
      </p:sp>
      <p:sp>
        <p:nvSpPr>
          <p:cNvPr id="4" name="TextBox 3"/>
          <p:cNvSpPr txBox="1"/>
          <p:nvPr/>
        </p:nvSpPr>
        <p:spPr>
          <a:xfrm>
            <a:off x="257173" y="1133475"/>
            <a:ext cx="3852364" cy="369332"/>
          </a:xfrm>
          <a:prstGeom prst="rect">
            <a:avLst/>
          </a:prstGeom>
          <a:noFill/>
        </p:spPr>
        <p:txBody>
          <a:bodyPr wrap="square" rtlCol="0">
            <a:spAutoFit/>
          </a:bodyPr>
          <a:lstStyle/>
          <a:p>
            <a:pPr algn="ctr"/>
            <a:r>
              <a:rPr lang="en-US" b="1" dirty="0" smtClean="0">
                <a:solidFill>
                  <a:schemeClr val="accent3"/>
                </a:solidFill>
              </a:rPr>
              <a:t>ECM Program Adoption (2016)</a:t>
            </a:r>
            <a:endParaRPr lang="en-US" sz="1200" dirty="0" smtClean="0">
              <a:solidFill>
                <a:schemeClr val="accent3"/>
              </a:solidFill>
            </a:endParaRPr>
          </a:p>
        </p:txBody>
      </p:sp>
      <p:sp>
        <p:nvSpPr>
          <p:cNvPr id="15" name="TextBox 14"/>
          <p:cNvSpPr txBox="1"/>
          <p:nvPr/>
        </p:nvSpPr>
        <p:spPr>
          <a:xfrm>
            <a:off x="7753176" y="6261183"/>
            <a:ext cx="1390124" cy="253916"/>
          </a:xfrm>
          <a:prstGeom prst="rect">
            <a:avLst/>
          </a:prstGeom>
          <a:noFill/>
        </p:spPr>
        <p:txBody>
          <a:bodyPr wrap="none" rtlCol="0">
            <a:spAutoFit/>
          </a:bodyPr>
          <a:lstStyle/>
          <a:p>
            <a:r>
              <a:rPr lang="en-US" sz="1050" dirty="0" smtClean="0"/>
              <a:t>Source: </a:t>
            </a:r>
            <a:r>
              <a:rPr lang="en-US" sz="1050" dirty="0" smtClean="0">
                <a:hlinkClick r:id="rId3"/>
              </a:rPr>
              <a:t>AIIM (2016)</a:t>
            </a:r>
            <a:endParaRPr lang="en-US" sz="1050" dirty="0"/>
          </a:p>
        </p:txBody>
      </p:sp>
      <p:grpSp>
        <p:nvGrpSpPr>
          <p:cNvPr id="47" name="Group 46"/>
          <p:cNvGrpSpPr/>
          <p:nvPr/>
        </p:nvGrpSpPr>
        <p:grpSpPr>
          <a:xfrm>
            <a:off x="305229" y="1501501"/>
            <a:ext cx="3804308" cy="830997"/>
            <a:chOff x="291164" y="1529637"/>
            <a:chExt cx="3804308" cy="830997"/>
          </a:xfrm>
        </p:grpSpPr>
        <p:sp>
          <p:nvSpPr>
            <p:cNvPr id="44" name="Oval 43"/>
            <p:cNvSpPr/>
            <p:nvPr/>
          </p:nvSpPr>
          <p:spPr>
            <a:xfrm>
              <a:off x="291164" y="1601634"/>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t>85%</a:t>
              </a:r>
              <a:endParaRPr lang="en-US" b="1" dirty="0"/>
            </a:p>
          </p:txBody>
        </p:sp>
        <p:sp>
          <p:nvSpPr>
            <p:cNvPr id="45" name="Rectangle 44"/>
            <p:cNvSpPr/>
            <p:nvPr/>
          </p:nvSpPr>
          <p:spPr>
            <a:xfrm>
              <a:off x="978167" y="1529637"/>
              <a:ext cx="3117305" cy="830997"/>
            </a:xfrm>
            <a:prstGeom prst="rect">
              <a:avLst/>
            </a:prstGeom>
          </p:spPr>
          <p:txBody>
            <a:bodyPr wrap="square" anchor="ctr">
              <a:spAutoFit/>
            </a:bodyPr>
            <a:lstStyle/>
            <a:p>
              <a:r>
                <a:rPr lang="en-US" sz="1200" dirty="0" smtClean="0"/>
                <a:t>of organizations have either recently completed an enterprise-wide ECM capability or are actively engaged in ECM program development.</a:t>
              </a:r>
              <a:endParaRPr lang="en-US" dirty="0"/>
            </a:p>
          </p:txBody>
        </p:sp>
      </p:grpSp>
      <p:sp>
        <p:nvSpPr>
          <p:cNvPr id="26" name="TextBox 25"/>
          <p:cNvSpPr txBox="1"/>
          <p:nvPr/>
        </p:nvSpPr>
        <p:spPr>
          <a:xfrm>
            <a:off x="271010" y="5500474"/>
            <a:ext cx="3838527" cy="830997"/>
          </a:xfrm>
          <a:prstGeom prst="rect">
            <a:avLst/>
          </a:prstGeom>
          <a:noFill/>
        </p:spPr>
        <p:txBody>
          <a:bodyPr wrap="square" rtlCol="0">
            <a:spAutoFit/>
          </a:bodyPr>
          <a:lstStyle/>
          <a:p>
            <a:r>
              <a:rPr lang="en-US" sz="1200" b="1" dirty="0" smtClean="0"/>
              <a:t>79% of organizations claim that they still have room to grow </a:t>
            </a:r>
            <a:r>
              <a:rPr lang="en-US" sz="1200" dirty="0" smtClean="0"/>
              <a:t>when it comes to their ECM programs, either by enhancing existing capabilities or extending these capabilities to other areas of the organization.</a:t>
            </a:r>
          </a:p>
        </p:txBody>
      </p:sp>
      <p:sp>
        <p:nvSpPr>
          <p:cNvPr id="27" name="Rectangle 26"/>
          <p:cNvSpPr/>
          <p:nvPr/>
        </p:nvSpPr>
        <p:spPr>
          <a:xfrm>
            <a:off x="43521" y="5211683"/>
            <a:ext cx="2890535" cy="307777"/>
          </a:xfrm>
          <a:prstGeom prst="rect">
            <a:avLst/>
          </a:prstGeom>
        </p:spPr>
        <p:txBody>
          <a:bodyPr wrap="none">
            <a:spAutoFit/>
          </a:bodyPr>
          <a:lstStyle/>
          <a:p>
            <a:r>
              <a:rPr lang="en-US" sz="1400" b="1" dirty="0" smtClean="0">
                <a:solidFill>
                  <a:schemeClr val="accent1"/>
                </a:solidFill>
              </a:rPr>
              <a:t>Putting the Enterprise in ECM…</a:t>
            </a:r>
            <a:endParaRPr lang="en-CA" sz="1400" b="1" dirty="0">
              <a:solidFill>
                <a:schemeClr val="accent1"/>
              </a:solidFill>
            </a:endParaRPr>
          </a:p>
        </p:txBody>
      </p:sp>
      <p:pic>
        <p:nvPicPr>
          <p:cNvPr id="18" name="Picture 17"/>
          <p:cNvPicPr>
            <a:picLocks noChangeAspect="1"/>
          </p:cNvPicPr>
          <p:nvPr/>
        </p:nvPicPr>
        <p:blipFill>
          <a:blip r:embed="rId4"/>
          <a:stretch>
            <a:fillRect/>
          </a:stretch>
        </p:blipFill>
        <p:spPr>
          <a:xfrm>
            <a:off x="4775824" y="1941314"/>
            <a:ext cx="4080297" cy="1680459"/>
          </a:xfrm>
          <a:prstGeom prst="rect">
            <a:avLst/>
          </a:prstGeom>
        </p:spPr>
      </p:pic>
      <p:sp>
        <p:nvSpPr>
          <p:cNvPr id="31" name="Rectangle 30"/>
          <p:cNvSpPr/>
          <p:nvPr/>
        </p:nvSpPr>
        <p:spPr>
          <a:xfrm>
            <a:off x="6696635" y="5835209"/>
            <a:ext cx="2299448" cy="500137"/>
          </a:xfrm>
          <a:prstGeom prst="rect">
            <a:avLst/>
          </a:prstGeom>
        </p:spPr>
        <p:txBody>
          <a:bodyPr wrap="square">
            <a:spAutoFit/>
          </a:bodyPr>
          <a:lstStyle/>
          <a:p>
            <a:pPr>
              <a:spcAft>
                <a:spcPts val="300"/>
              </a:spcAft>
            </a:pPr>
            <a:r>
              <a:rPr lang="en-CA" sz="1200" i="1" dirty="0" smtClean="0"/>
              <a:t>Rolling Out to More Users</a:t>
            </a:r>
          </a:p>
          <a:p>
            <a:pPr>
              <a:spcAft>
                <a:spcPts val="300"/>
              </a:spcAft>
            </a:pPr>
            <a:r>
              <a:rPr lang="en-CA" sz="1200" i="1" dirty="0" smtClean="0"/>
              <a:t>Integrating ILM Functionality</a:t>
            </a:r>
            <a:endParaRPr lang="en-CA" sz="1200" i="1" dirty="0"/>
          </a:p>
        </p:txBody>
      </p:sp>
      <p:sp>
        <p:nvSpPr>
          <p:cNvPr id="32" name="Rectangle 31"/>
          <p:cNvSpPr/>
          <p:nvPr/>
        </p:nvSpPr>
        <p:spPr>
          <a:xfrm>
            <a:off x="4784868" y="5742876"/>
            <a:ext cx="2055691" cy="684803"/>
          </a:xfrm>
          <a:prstGeom prst="rect">
            <a:avLst/>
          </a:prstGeom>
        </p:spPr>
        <p:txBody>
          <a:bodyPr wrap="square">
            <a:spAutoFit/>
          </a:bodyPr>
          <a:lstStyle/>
          <a:p>
            <a:pPr>
              <a:spcAft>
                <a:spcPts val="300"/>
              </a:spcAft>
            </a:pPr>
            <a:r>
              <a:rPr lang="en-CA" sz="1200" i="1" dirty="0" smtClean="0"/>
              <a:t>Digitizing Paper Processes</a:t>
            </a:r>
          </a:p>
          <a:p>
            <a:pPr>
              <a:spcAft>
                <a:spcPts val="300"/>
              </a:spcAft>
            </a:pPr>
            <a:r>
              <a:rPr lang="en-CA" sz="1200" i="1" dirty="0" smtClean="0"/>
              <a:t>Introducing or Enhancing Collaboration</a:t>
            </a:r>
            <a:endParaRPr lang="en-CA" sz="1200" i="1" dirty="0"/>
          </a:p>
        </p:txBody>
      </p:sp>
      <p:grpSp>
        <p:nvGrpSpPr>
          <p:cNvPr id="30" name="Group 29"/>
          <p:cNvGrpSpPr/>
          <p:nvPr/>
        </p:nvGrpSpPr>
        <p:grpSpPr>
          <a:xfrm>
            <a:off x="0" y="6422955"/>
            <a:ext cx="9144000" cy="437555"/>
            <a:chOff x="0" y="6422955"/>
            <a:chExt cx="9144000" cy="437555"/>
          </a:xfrm>
        </p:grpSpPr>
        <p:pic>
          <p:nvPicPr>
            <p:cNvPr id="33"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34" name="Picture 33"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880986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measure ECM project success across process </a:t>
            </a:r>
            <a:r>
              <a:rPr lang="en-US" dirty="0"/>
              <a:t>efficiency, resource efficiency, and risk mitigation </a:t>
            </a:r>
            <a:r>
              <a:rPr lang="en-US" dirty="0" smtClean="0"/>
              <a:t>metrics</a:t>
            </a:r>
            <a:endParaRPr lang="en-US" dirty="0"/>
          </a:p>
        </p:txBody>
      </p:sp>
      <p:sp>
        <p:nvSpPr>
          <p:cNvPr id="17" name="Rectangle 97"/>
          <p:cNvSpPr/>
          <p:nvPr/>
        </p:nvSpPr>
        <p:spPr>
          <a:xfrm>
            <a:off x="379085" y="5645387"/>
            <a:ext cx="8478814" cy="77303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56000" fontAlgn="base">
              <a:spcBef>
                <a:spcPct val="0"/>
              </a:spcBef>
              <a:spcAft>
                <a:spcPct val="0"/>
              </a:spcAft>
            </a:pPr>
            <a:r>
              <a:rPr lang="en-CA" sz="1200" b="1" dirty="0" smtClean="0">
                <a:solidFill>
                  <a:schemeClr val="tx1"/>
                </a:solidFill>
              </a:rPr>
              <a:t>Leverage the benefits to sell information improvement initiatives to the organization. </a:t>
            </a:r>
            <a:r>
              <a:rPr lang="en-CA" sz="1200" dirty="0" smtClean="0">
                <a:solidFill>
                  <a:schemeClr val="tx1"/>
                </a:solidFill>
              </a:rPr>
              <a:t>Whether you are embarking on ECM as a stand-alone initiative, as part of a broader transformational effort, or as some place in between, the positive impacts of ECM can be used to gain executive buy-in and organizational support. On its own, </a:t>
            </a:r>
            <a:r>
              <a:rPr lang="en-CA" sz="1200" dirty="0">
                <a:solidFill>
                  <a:schemeClr val="tx1"/>
                </a:solidFill>
              </a:rPr>
              <a:t>f</a:t>
            </a:r>
            <a:r>
              <a:rPr lang="en-CA" sz="1200" dirty="0" smtClean="0">
                <a:solidFill>
                  <a:schemeClr val="tx1"/>
                </a:solidFill>
              </a:rPr>
              <a:t>ront-load digital transformation or knowledge management projects with ECM work to unlock quick wins.</a:t>
            </a:r>
            <a:endParaRPr lang="en-CA" sz="1200" dirty="0">
              <a:solidFill>
                <a:schemeClr val="tx1"/>
              </a:solidFill>
            </a:endParaRPr>
          </a:p>
        </p:txBody>
      </p:sp>
      <p:sp>
        <p:nvSpPr>
          <p:cNvPr id="22" name="TextBox 21"/>
          <p:cNvSpPr txBox="1"/>
          <p:nvPr/>
        </p:nvSpPr>
        <p:spPr>
          <a:xfrm>
            <a:off x="257174" y="1133475"/>
            <a:ext cx="8620125" cy="584775"/>
          </a:xfrm>
          <a:prstGeom prst="rect">
            <a:avLst/>
          </a:prstGeom>
          <a:solidFill>
            <a:schemeClr val="bg1"/>
          </a:solidFill>
        </p:spPr>
        <p:txBody>
          <a:bodyPr wrap="square" rtlCol="0">
            <a:spAutoFit/>
          </a:bodyPr>
          <a:lstStyle/>
          <a:p>
            <a:r>
              <a:rPr lang="en-US" sz="1600" b="1" dirty="0" smtClean="0"/>
              <a:t>In its own right, ECM plays an important role in running an intelligent, efficient, and lean organization.</a:t>
            </a:r>
            <a:endParaRPr lang="en-US" sz="1600" b="1" dirty="0"/>
          </a:p>
        </p:txBody>
      </p:sp>
      <p:sp>
        <p:nvSpPr>
          <p:cNvPr id="23" name="Rectangle 9"/>
          <p:cNvSpPr/>
          <p:nvPr/>
        </p:nvSpPr>
        <p:spPr>
          <a:xfrm>
            <a:off x="257174" y="1706513"/>
            <a:ext cx="2809180" cy="419623"/>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chemeClr val="bg1"/>
                </a:solidFill>
              </a:rPr>
              <a:t>ECM Process Efficiency</a:t>
            </a:r>
          </a:p>
        </p:txBody>
      </p:sp>
      <p:sp>
        <p:nvSpPr>
          <p:cNvPr id="24" name="Rectangle 10"/>
          <p:cNvSpPr/>
          <p:nvPr/>
        </p:nvSpPr>
        <p:spPr>
          <a:xfrm>
            <a:off x="3153681" y="1706513"/>
            <a:ext cx="2809180" cy="419623"/>
          </a:xfrm>
          <a:prstGeom prst="rect">
            <a:avLst/>
          </a:prstGeom>
          <a:solidFill>
            <a:schemeClr val="accent3"/>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chemeClr val="bg1"/>
                </a:solidFill>
              </a:rPr>
              <a:t>ECM Resource Efficiency</a:t>
            </a:r>
          </a:p>
        </p:txBody>
      </p:sp>
      <p:sp>
        <p:nvSpPr>
          <p:cNvPr id="25" name="Rectangle 15"/>
          <p:cNvSpPr/>
          <p:nvPr/>
        </p:nvSpPr>
        <p:spPr>
          <a:xfrm>
            <a:off x="6050188" y="1706513"/>
            <a:ext cx="2809180" cy="419623"/>
          </a:xfrm>
          <a:prstGeom prst="rect">
            <a:avLst/>
          </a:prstGeom>
          <a:solidFill>
            <a:schemeClr val="accent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chemeClr val="bg1"/>
                </a:solidFill>
              </a:rPr>
              <a:t>ECM Risk Mitigation</a:t>
            </a:r>
          </a:p>
        </p:txBody>
      </p:sp>
      <p:graphicFrame>
        <p:nvGraphicFramePr>
          <p:cNvPr id="26" name="Table 30"/>
          <p:cNvGraphicFramePr>
            <a:graphicFrameLocks noGrp="1"/>
          </p:cNvGraphicFramePr>
          <p:nvPr>
            <p:extLst>
              <p:ext uri="{D42A27DB-BD31-4B8C-83A1-F6EECF244321}">
                <p14:modId xmlns:p14="http://schemas.microsoft.com/office/powerpoint/2010/main" val="2924369060"/>
              </p:ext>
            </p:extLst>
          </p:nvPr>
        </p:nvGraphicFramePr>
        <p:xfrm>
          <a:off x="257174" y="2070188"/>
          <a:ext cx="8602194" cy="3511462"/>
        </p:xfrm>
        <a:graphic>
          <a:graphicData uri="http://schemas.openxmlformats.org/drawingml/2006/table">
            <a:tbl>
              <a:tblPr firstRow="1" bandRow="1">
                <a:tableStyleId>{2D5ABB26-0587-4C30-8999-92F81FD0307C}</a:tableStyleId>
              </a:tblPr>
              <a:tblGrid>
                <a:gridCol w="2905126"/>
                <a:gridCol w="2882900"/>
                <a:gridCol w="2814168"/>
              </a:tblGrid>
              <a:tr h="1009650">
                <a:tc>
                  <a:txBody>
                    <a:bodyPr/>
                    <a:lstStyle/>
                    <a:p>
                      <a:pPr marL="6350" indent="0" algn="ctr">
                        <a:buFont typeface="Wingdings" panose="05000000000000000000" pitchFamily="2" charset="2"/>
                        <a:buNone/>
                      </a:pPr>
                      <a:r>
                        <a:rPr lang="en-CA" sz="1400" b="1" dirty="0" smtClean="0">
                          <a:solidFill>
                            <a:schemeClr val="accent2"/>
                          </a:solidFill>
                        </a:rPr>
                        <a:t>73% </a:t>
                      </a:r>
                      <a:r>
                        <a:rPr lang="en-CA" sz="1050" b="1" dirty="0" smtClean="0">
                          <a:solidFill>
                            <a:schemeClr val="accent1"/>
                          </a:solidFill>
                        </a:rPr>
                        <a:t>of knowledge workers </a:t>
                      </a:r>
                      <a:r>
                        <a:rPr lang="en-CA" sz="1050" b="1" dirty="0" smtClean="0">
                          <a:solidFill>
                            <a:schemeClr val="accent2"/>
                          </a:solidFill>
                        </a:rPr>
                        <a:t>waste time </a:t>
                      </a:r>
                      <a:r>
                        <a:rPr lang="en-CA" sz="1050" b="1" dirty="0" smtClean="0">
                          <a:solidFill>
                            <a:schemeClr val="accent1"/>
                          </a:solidFill>
                        </a:rPr>
                        <a:t>looking for files.</a:t>
                      </a:r>
                    </a:p>
                    <a:p>
                      <a:pPr marL="6350" indent="0" algn="ctr">
                        <a:buFont typeface="Wingdings" panose="05000000000000000000" pitchFamily="2" charset="2"/>
                        <a:buNone/>
                      </a:pPr>
                      <a:r>
                        <a:rPr lang="en-CA" sz="1400" b="1" dirty="0" smtClean="0">
                          <a:solidFill>
                            <a:schemeClr val="accent2"/>
                          </a:solidFill>
                        </a:rPr>
                        <a:t>47% </a:t>
                      </a:r>
                      <a:r>
                        <a:rPr lang="en-CA" sz="1050" b="1" dirty="0" smtClean="0">
                          <a:solidFill>
                            <a:schemeClr val="accent1"/>
                          </a:solidFill>
                        </a:rPr>
                        <a:t>of knowledge workers have worked on the </a:t>
                      </a:r>
                      <a:r>
                        <a:rPr lang="en-CA" sz="1050" b="1" dirty="0" smtClean="0">
                          <a:solidFill>
                            <a:schemeClr val="accent2"/>
                          </a:solidFill>
                        </a:rPr>
                        <a:t>wrong document.</a:t>
                      </a:r>
                      <a:endParaRPr lang="en-CA" sz="1050" b="1" dirty="0" smtClean="0">
                        <a:solidFill>
                          <a:schemeClr val="accent1"/>
                        </a:solidFill>
                      </a:endParaRPr>
                    </a:p>
                  </a:txBody>
                  <a:tcPr anchor="ctr"/>
                </a:tc>
                <a:tc>
                  <a:txBody>
                    <a:bodyPr/>
                    <a:lstStyle/>
                    <a:p>
                      <a:pPr marL="6350" indent="0" algn="ctr" defTabSz="914400" rtl="0" eaLnBrk="1" latinLnBrk="0" hangingPunct="1">
                        <a:buFont typeface="Wingdings" panose="05000000000000000000" pitchFamily="2" charset="2"/>
                        <a:buNone/>
                      </a:pPr>
                      <a:r>
                        <a:rPr lang="en-CA" sz="1400" b="1" kern="1200" dirty="0" smtClean="0">
                          <a:solidFill>
                            <a:schemeClr val="accent2"/>
                          </a:solidFill>
                          <a:latin typeface="+mn-lt"/>
                          <a:ea typeface="+mn-ea"/>
                          <a:cs typeface="+mn-cs"/>
                        </a:rPr>
                        <a:t>40% </a:t>
                      </a:r>
                      <a:r>
                        <a:rPr lang="en-CA" sz="1050" b="1" kern="1200" dirty="0" smtClean="0">
                          <a:solidFill>
                            <a:schemeClr val="accent1"/>
                          </a:solidFill>
                          <a:latin typeface="+mn-lt"/>
                          <a:ea typeface="+mn-ea"/>
                          <a:cs typeface="+mn-cs"/>
                        </a:rPr>
                        <a:t>of organizations report lowering costs and improving IT efficiency as the</a:t>
                      </a:r>
                      <a:r>
                        <a:rPr lang="en-CA" sz="1050" b="1" kern="1200" baseline="0" dirty="0" smtClean="0">
                          <a:solidFill>
                            <a:schemeClr val="accent1"/>
                          </a:solidFill>
                          <a:latin typeface="+mn-lt"/>
                          <a:ea typeface="+mn-ea"/>
                          <a:cs typeface="+mn-cs"/>
                        </a:rPr>
                        <a:t> </a:t>
                      </a:r>
                      <a:r>
                        <a:rPr lang="en-CA" sz="1050" b="1" kern="1200" dirty="0" smtClean="0">
                          <a:solidFill>
                            <a:schemeClr val="accent2"/>
                          </a:solidFill>
                          <a:latin typeface="+mn-lt"/>
                          <a:ea typeface="+mn-ea"/>
                          <a:cs typeface="+mn-cs"/>
                        </a:rPr>
                        <a:t>number one driver</a:t>
                      </a:r>
                      <a:r>
                        <a:rPr lang="en-CA" sz="1400" b="1" kern="1200" dirty="0" smtClean="0">
                          <a:solidFill>
                            <a:schemeClr val="accent2"/>
                          </a:solidFill>
                          <a:latin typeface="+mn-lt"/>
                          <a:ea typeface="+mn-ea"/>
                          <a:cs typeface="+mn-cs"/>
                        </a:rPr>
                        <a:t> </a:t>
                      </a:r>
                      <a:r>
                        <a:rPr lang="en-CA" sz="1050" b="1" kern="1200" dirty="0" smtClean="0">
                          <a:solidFill>
                            <a:schemeClr val="accent1"/>
                          </a:solidFill>
                          <a:latin typeface="+mn-lt"/>
                          <a:ea typeface="+mn-ea"/>
                          <a:cs typeface="+mn-cs"/>
                        </a:rPr>
                        <a:t>for ECM.</a:t>
                      </a:r>
                    </a:p>
                  </a:txBody>
                  <a:tcPr anchor="ctr"/>
                </a:tc>
                <a:tc>
                  <a:txBody>
                    <a:bodyPr/>
                    <a:lstStyle/>
                    <a:p>
                      <a:pPr marL="0" indent="0" algn="ctr" defTabSz="914400" rtl="0" eaLnBrk="1" latinLnBrk="0" hangingPunct="1">
                        <a:buFont typeface="Wingdings" panose="05000000000000000000" pitchFamily="2" charset="2"/>
                        <a:buNone/>
                      </a:pPr>
                      <a:r>
                        <a:rPr lang="en-CA" sz="1400" b="1" kern="1200" dirty="0" smtClean="0">
                          <a:solidFill>
                            <a:schemeClr val="accent2"/>
                          </a:solidFill>
                          <a:latin typeface="+mn-lt"/>
                          <a:ea typeface="+mn-ea"/>
                          <a:cs typeface="+mn-cs"/>
                        </a:rPr>
                        <a:t>33% </a:t>
                      </a:r>
                      <a:r>
                        <a:rPr lang="en-CA" sz="1050" b="1" kern="1200" dirty="0" smtClean="0">
                          <a:solidFill>
                            <a:schemeClr val="accent1"/>
                          </a:solidFill>
                          <a:latin typeface="+mn-lt"/>
                          <a:ea typeface="+mn-ea"/>
                          <a:cs typeface="+mn-cs"/>
                        </a:rPr>
                        <a:t>of organizations report </a:t>
                      </a:r>
                      <a:r>
                        <a:rPr lang="en-CA" sz="1050" b="1" kern="1200" dirty="0" smtClean="0">
                          <a:solidFill>
                            <a:schemeClr val="accent2"/>
                          </a:solidFill>
                          <a:latin typeface="+mn-lt"/>
                          <a:ea typeface="+mn-ea"/>
                          <a:cs typeface="+mn-cs"/>
                        </a:rPr>
                        <a:t>compliance and risk</a:t>
                      </a:r>
                      <a:r>
                        <a:rPr lang="en-CA" sz="1050" b="1" kern="1200" dirty="0" smtClean="0">
                          <a:solidFill>
                            <a:schemeClr val="accent1"/>
                          </a:solidFill>
                          <a:latin typeface="+mn-lt"/>
                          <a:ea typeface="+mn-ea"/>
                          <a:cs typeface="+mn-cs"/>
                        </a:rPr>
                        <a:t> as a critical driver for ECM.</a:t>
                      </a:r>
                    </a:p>
                  </a:txBody>
                  <a:tcPr anchor="ctr"/>
                </a:tc>
              </a:tr>
              <a:tr h="1345672">
                <a:tc>
                  <a:txBody>
                    <a:bodyPr/>
                    <a:lstStyle/>
                    <a:p>
                      <a:r>
                        <a:rPr lang="en-US" sz="1050" b="1" i="0" dirty="0" smtClean="0"/>
                        <a:t>Pains:</a:t>
                      </a:r>
                    </a:p>
                    <a:p>
                      <a:pPr marL="257175" indent="-171450">
                        <a:buFont typeface="Arial" panose="020B0604020202020204" pitchFamily="34" charset="0"/>
                        <a:buChar char="•"/>
                      </a:pPr>
                      <a:r>
                        <a:rPr lang="en-US" sz="1050" i="0" dirty="0" smtClean="0"/>
                        <a:t>Unable to find content; recreating content</a:t>
                      </a:r>
                    </a:p>
                    <a:p>
                      <a:pPr marL="257175" indent="-171450">
                        <a:buFont typeface="Arial" panose="020B0604020202020204" pitchFamily="34" charset="0"/>
                        <a:buChar char="•"/>
                      </a:pPr>
                      <a:r>
                        <a:rPr lang="en-US" sz="1050" i="0" dirty="0" smtClean="0"/>
                        <a:t>Manually</a:t>
                      </a:r>
                      <a:r>
                        <a:rPr lang="en-US" sz="1050" i="0" baseline="0" dirty="0" smtClean="0"/>
                        <a:t> indexing content</a:t>
                      </a:r>
                    </a:p>
                    <a:p>
                      <a:pPr marL="257175" indent="-171450">
                        <a:buFont typeface="Arial" panose="020B0604020202020204" pitchFamily="34" charset="0"/>
                        <a:buChar char="•"/>
                      </a:pPr>
                      <a:r>
                        <a:rPr lang="en-US" sz="1050" i="0" dirty="0" smtClean="0"/>
                        <a:t>Manually</a:t>
                      </a:r>
                      <a:r>
                        <a:rPr lang="en-US" sz="1050" i="0" baseline="0" dirty="0" smtClean="0"/>
                        <a:t> routing content through workflows</a:t>
                      </a:r>
                    </a:p>
                    <a:p>
                      <a:pPr marL="257175" indent="-171450">
                        <a:buFont typeface="Arial" panose="020B0604020202020204" pitchFamily="34" charset="0"/>
                        <a:buChar char="•"/>
                      </a:pPr>
                      <a:r>
                        <a:rPr lang="en-US" sz="1050" i="0" dirty="0" smtClean="0"/>
                        <a:t>Inaccurately</a:t>
                      </a:r>
                      <a:r>
                        <a:rPr lang="en-US" sz="1050" i="0" baseline="0" dirty="0" smtClean="0"/>
                        <a:t> stored content</a:t>
                      </a:r>
                    </a:p>
                    <a:p>
                      <a:pPr marL="257175" indent="-171450">
                        <a:buFont typeface="Arial" panose="020B0604020202020204" pitchFamily="34" charset="0"/>
                        <a:buChar char="•"/>
                      </a:pPr>
                      <a:r>
                        <a:rPr lang="en-US" sz="1050" i="0" baseline="0" dirty="0" smtClean="0"/>
                        <a:t>Print </a:t>
                      </a:r>
                      <a:r>
                        <a:rPr lang="en-US" sz="1050" i="0" baseline="0" dirty="0" smtClean="0">
                          <a:sym typeface="Wingdings" panose="05000000000000000000" pitchFamily="2" charset="2"/>
                        </a:rPr>
                        <a:t> Sign  Scan processes</a:t>
                      </a:r>
                      <a:endParaRPr lang="en-US" sz="1050" i="0" dirty="0"/>
                    </a:p>
                  </a:txBody>
                  <a:tcPr marL="36000" marR="36000" marT="0" marB="36000" anchor="ctr">
                    <a:solidFill>
                      <a:schemeClr val="accent3">
                        <a:lumMod val="20000"/>
                        <a:lumOff val="80000"/>
                      </a:schemeClr>
                    </a:solidFill>
                  </a:tcPr>
                </a:tc>
                <a:tc>
                  <a:txBody>
                    <a:bodyPr/>
                    <a:lstStyle/>
                    <a:p>
                      <a:r>
                        <a:rPr lang="en-US" sz="1050" b="1" i="0" dirty="0" smtClean="0"/>
                        <a:t>Pains:</a:t>
                      </a:r>
                    </a:p>
                    <a:p>
                      <a:pPr marL="257175" indent="-171450">
                        <a:buFont typeface="Arial" panose="020B0604020202020204" pitchFamily="34" charset="0"/>
                        <a:buChar char="•"/>
                      </a:pPr>
                      <a:r>
                        <a:rPr lang="en-US" sz="1050" i="0" dirty="0" smtClean="0"/>
                        <a:t>IT</a:t>
                      </a:r>
                      <a:r>
                        <a:rPr lang="en-US" sz="1050" i="0" baseline="0" dirty="0" smtClean="0"/>
                        <a:t> time spent managing storage environments</a:t>
                      </a:r>
                    </a:p>
                    <a:p>
                      <a:pPr marL="257175" indent="-171450">
                        <a:buFont typeface="Arial" panose="020B0604020202020204" pitchFamily="34" charset="0"/>
                        <a:buChar char="•"/>
                      </a:pPr>
                      <a:r>
                        <a:rPr lang="en-US" sz="1050" i="0" baseline="0" dirty="0" smtClean="0"/>
                        <a:t>Redundant, outdated, and trivial content stored in repositories</a:t>
                      </a:r>
                      <a:endParaRPr lang="en-US" sz="1050" i="0" dirty="0"/>
                    </a:p>
                  </a:txBody>
                  <a:tcPr marL="36000" marR="36000" marT="0" marB="36000" anchor="ctr">
                    <a:solidFill>
                      <a:schemeClr val="accent3">
                        <a:lumMod val="20000"/>
                        <a:lumOff val="80000"/>
                      </a:schemeClr>
                    </a:solidFill>
                  </a:tcPr>
                </a:tc>
                <a:tc>
                  <a:txBody>
                    <a:bodyPr/>
                    <a:lstStyle/>
                    <a:p>
                      <a:r>
                        <a:rPr lang="en-US" sz="1050" b="1" i="0" dirty="0" smtClean="0"/>
                        <a:t>Pains:</a:t>
                      </a:r>
                    </a:p>
                    <a:p>
                      <a:pPr marL="257175" indent="-171450">
                        <a:buFont typeface="Arial" panose="020B0604020202020204" pitchFamily="34" charset="0"/>
                        <a:buChar char="•"/>
                      </a:pPr>
                      <a:r>
                        <a:rPr lang="en-US" sz="1050" i="0" dirty="0" smtClean="0"/>
                        <a:t>Non-compliance</a:t>
                      </a:r>
                      <a:r>
                        <a:rPr lang="en-US" sz="1050" i="0" baseline="0" dirty="0" smtClean="0"/>
                        <a:t> fees</a:t>
                      </a:r>
                    </a:p>
                    <a:p>
                      <a:pPr marL="257175" indent="-171450">
                        <a:buFont typeface="Arial" panose="020B0604020202020204" pitchFamily="34" charset="0"/>
                        <a:buChar char="•"/>
                      </a:pPr>
                      <a:r>
                        <a:rPr lang="en-US" sz="1050" i="0" baseline="0" dirty="0" smtClean="0"/>
                        <a:t>Storing content beyond retention periods; litigation exposure</a:t>
                      </a:r>
                    </a:p>
                    <a:p>
                      <a:pPr marL="257175" indent="-171450">
                        <a:buFont typeface="Arial" panose="020B0604020202020204" pitchFamily="34" charset="0"/>
                        <a:buChar char="•"/>
                      </a:pPr>
                      <a:r>
                        <a:rPr lang="en-US" sz="1050" i="0" dirty="0" smtClean="0"/>
                        <a:t>Litigation </a:t>
                      </a:r>
                      <a:r>
                        <a:rPr lang="en-US" sz="1050" i="0" baseline="0" dirty="0" smtClean="0"/>
                        <a:t>discovery time and cost</a:t>
                      </a:r>
                    </a:p>
                    <a:p>
                      <a:pPr marL="257175" indent="-171450">
                        <a:buFont typeface="Arial" panose="020B0604020202020204" pitchFamily="34" charset="0"/>
                        <a:buChar char="•"/>
                      </a:pPr>
                      <a:r>
                        <a:rPr lang="en-US" sz="1050" i="0" baseline="0" dirty="0" smtClean="0"/>
                        <a:t>Off-brand content</a:t>
                      </a:r>
                    </a:p>
                  </a:txBody>
                  <a:tcPr marL="36000" marR="36000" marT="0" marB="36000" anchor="ctr">
                    <a:solidFill>
                      <a:schemeClr val="accent3">
                        <a:lumMod val="20000"/>
                        <a:lumOff val="80000"/>
                      </a:schemeClr>
                    </a:solidFill>
                  </a:tcPr>
                </a:tc>
              </a:tr>
              <a:tr h="1026053">
                <a:tc>
                  <a:txBody>
                    <a:bodyPr/>
                    <a:lstStyle/>
                    <a:p>
                      <a:r>
                        <a:rPr lang="en-US" sz="1050" b="1" i="0" dirty="0" smtClean="0"/>
                        <a:t>Gains:</a:t>
                      </a:r>
                    </a:p>
                    <a:p>
                      <a:pPr marL="257175" indent="-171450">
                        <a:buFont typeface="Arial" panose="020B0604020202020204" pitchFamily="34" charset="0"/>
                        <a:buChar char="•"/>
                      </a:pPr>
                      <a:r>
                        <a:rPr lang="en-US" sz="1050" i="0" dirty="0" smtClean="0"/>
                        <a:t>Automated</a:t>
                      </a:r>
                      <a:r>
                        <a:rPr lang="en-US" sz="1050" i="0" baseline="0" dirty="0" smtClean="0"/>
                        <a:t> content indexing</a:t>
                      </a:r>
                      <a:endParaRPr lang="en-US" sz="1050" i="0" dirty="0" smtClean="0"/>
                    </a:p>
                    <a:p>
                      <a:pPr marL="257175" indent="-171450">
                        <a:buFont typeface="Arial" panose="020B0604020202020204" pitchFamily="34" charset="0"/>
                        <a:buChar char="•"/>
                      </a:pPr>
                      <a:r>
                        <a:rPr lang="en-US" sz="1050" i="0" dirty="0" smtClean="0"/>
                        <a:t>Faster</a:t>
                      </a:r>
                      <a:r>
                        <a:rPr lang="en-US" sz="1050" i="0" baseline="0" dirty="0" smtClean="0"/>
                        <a:t> content retrieval</a:t>
                      </a:r>
                    </a:p>
                    <a:p>
                      <a:pPr marL="2571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baseline="0" dirty="0" smtClean="0"/>
                        <a:t>Digital workflows</a:t>
                      </a:r>
                      <a:endParaRPr lang="en-US" sz="1050" i="0" dirty="0" smtClean="0"/>
                    </a:p>
                    <a:p>
                      <a:pPr marL="257175" indent="-171450">
                        <a:buFont typeface="Arial" panose="020B0604020202020204" pitchFamily="34" charset="0"/>
                        <a:buChar char="•"/>
                      </a:pPr>
                      <a:r>
                        <a:rPr lang="en-US" sz="1050" i="0" baseline="0" dirty="0" smtClean="0"/>
                        <a:t>Just-in-time content delivery</a:t>
                      </a:r>
                    </a:p>
                    <a:p>
                      <a:pPr marL="257175" indent="-171450">
                        <a:buFont typeface="Arial" panose="020B0604020202020204" pitchFamily="34" charset="0"/>
                        <a:buChar char="•"/>
                      </a:pPr>
                      <a:r>
                        <a:rPr lang="en-US" sz="1050" i="0" dirty="0" smtClean="0"/>
                        <a:t>Faster collaboration</a:t>
                      </a:r>
                      <a:r>
                        <a:rPr lang="en-US" sz="1050" i="0" baseline="0" dirty="0" smtClean="0"/>
                        <a:t> and </a:t>
                      </a:r>
                      <a:r>
                        <a:rPr lang="en-US" sz="1050" i="0" dirty="0" smtClean="0"/>
                        <a:t>creation</a:t>
                      </a:r>
                    </a:p>
                    <a:p>
                      <a:pPr marL="257175" indent="-171450">
                        <a:buFont typeface="Arial" panose="020B0604020202020204" pitchFamily="34" charset="0"/>
                        <a:buChar char="•"/>
                      </a:pPr>
                      <a:r>
                        <a:rPr lang="en-US" sz="1050" i="0" dirty="0" smtClean="0"/>
                        <a:t>Improved employee experience</a:t>
                      </a:r>
                    </a:p>
                  </a:txBody>
                  <a:tcPr marL="36000" marR="36000" marT="0" marB="36000" anchor="ctr"/>
                </a:tc>
                <a:tc>
                  <a:txBody>
                    <a:bodyPr/>
                    <a:lstStyle/>
                    <a:p>
                      <a:r>
                        <a:rPr lang="en-US" sz="1050" b="1" i="0" dirty="0" smtClean="0"/>
                        <a:t>Gains:</a:t>
                      </a:r>
                    </a:p>
                    <a:p>
                      <a:pPr marL="257175" indent="-171450">
                        <a:buFont typeface="Arial" panose="020B0604020202020204" pitchFamily="34" charset="0"/>
                        <a:buChar char="•"/>
                      </a:pPr>
                      <a:r>
                        <a:rPr lang="en-US" sz="1050" i="0" dirty="0" smtClean="0"/>
                        <a:t>Reduced network</a:t>
                      </a:r>
                      <a:r>
                        <a:rPr lang="en-US" sz="1050" i="0" baseline="0" dirty="0" smtClean="0"/>
                        <a:t> demand</a:t>
                      </a:r>
                    </a:p>
                    <a:p>
                      <a:pPr marL="257175" indent="-171450">
                        <a:buFont typeface="Arial" panose="020B0604020202020204" pitchFamily="34" charset="0"/>
                        <a:buChar char="•"/>
                      </a:pPr>
                      <a:r>
                        <a:rPr lang="en-US" sz="1050" i="0" baseline="0" dirty="0" smtClean="0"/>
                        <a:t>Reduced storage consumption</a:t>
                      </a:r>
                    </a:p>
                    <a:p>
                      <a:pPr marL="257175" indent="-171450">
                        <a:buFont typeface="Arial" panose="020B0604020202020204" pitchFamily="34" charset="0"/>
                        <a:buChar char="•"/>
                      </a:pPr>
                      <a:r>
                        <a:rPr lang="en-US" sz="1050" i="0" dirty="0" smtClean="0"/>
                        <a:t>Optimal storage and archival media</a:t>
                      </a:r>
                    </a:p>
                    <a:p>
                      <a:pPr marL="257175" indent="-171450">
                        <a:buFont typeface="Arial" panose="020B0604020202020204" pitchFamily="34" charset="0"/>
                        <a:buChar char="•"/>
                      </a:pPr>
                      <a:r>
                        <a:rPr lang="en-US" sz="1050" i="0" dirty="0" smtClean="0"/>
                        <a:t>Resources</a:t>
                      </a:r>
                      <a:r>
                        <a:rPr lang="en-US" sz="1050" i="0" baseline="0" dirty="0" smtClean="0"/>
                        <a:t> reallocated to more innovative pursuits</a:t>
                      </a:r>
                      <a:endParaRPr lang="en-US" sz="1050" i="0" dirty="0" smtClean="0"/>
                    </a:p>
                  </a:txBody>
                  <a:tcPr marL="36000" marR="36000" marT="0" marB="36000" anchor="ctr"/>
                </a:tc>
                <a:tc>
                  <a:txBody>
                    <a:bodyPr/>
                    <a:lstStyle/>
                    <a:p>
                      <a:r>
                        <a:rPr lang="en-US" sz="1050" b="1" i="0" dirty="0" smtClean="0"/>
                        <a:t>Gains:</a:t>
                      </a:r>
                    </a:p>
                    <a:p>
                      <a:pPr marL="257175" indent="-171450">
                        <a:buFont typeface="Arial" panose="020B0604020202020204" pitchFamily="34" charset="0"/>
                        <a:buChar char="•"/>
                      </a:pPr>
                      <a:r>
                        <a:rPr lang="en-US" sz="1050" i="0" dirty="0" smtClean="0"/>
                        <a:t>Standard designs,</a:t>
                      </a:r>
                      <a:r>
                        <a:rPr lang="en-US" sz="1050" i="0" baseline="0" dirty="0" smtClean="0"/>
                        <a:t> naming conventions, and terminology</a:t>
                      </a:r>
                    </a:p>
                    <a:p>
                      <a:pPr marL="257175" indent="-171450">
                        <a:buFont typeface="Arial" panose="020B0604020202020204" pitchFamily="34" charset="0"/>
                        <a:buChar char="•"/>
                      </a:pPr>
                      <a:r>
                        <a:rPr lang="en-US" sz="1050" i="0" baseline="0" dirty="0" smtClean="0"/>
                        <a:t>Reduced litigation risk</a:t>
                      </a:r>
                    </a:p>
                    <a:p>
                      <a:pPr marL="257175" indent="-171450">
                        <a:buFont typeface="Arial" panose="020B0604020202020204" pitchFamily="34" charset="0"/>
                        <a:buChar char="•"/>
                      </a:pPr>
                      <a:r>
                        <a:rPr lang="en-US" sz="1050" i="0" baseline="0" dirty="0" smtClean="0"/>
                        <a:t>Automated and defensible content disposal</a:t>
                      </a:r>
                    </a:p>
                    <a:p>
                      <a:pPr marL="257175" indent="-171450">
                        <a:buFont typeface="Arial" panose="020B0604020202020204" pitchFamily="34" charset="0"/>
                        <a:buChar char="•"/>
                      </a:pPr>
                      <a:r>
                        <a:rPr lang="en-US" sz="1050" i="0" dirty="0" smtClean="0"/>
                        <a:t>eDiscovery</a:t>
                      </a:r>
                    </a:p>
                  </a:txBody>
                  <a:tcPr marL="36000" marR="36000" marT="0" marB="36000" anchor="ctr"/>
                </a:tc>
              </a:tr>
            </a:tbl>
          </a:graphicData>
        </a:graphic>
      </p:graphicFrame>
      <p:sp>
        <p:nvSpPr>
          <p:cNvPr id="27" name="Rectangle 32"/>
          <p:cNvSpPr/>
          <p:nvPr/>
        </p:nvSpPr>
        <p:spPr>
          <a:xfrm>
            <a:off x="1649743" y="2884843"/>
            <a:ext cx="1503938" cy="246221"/>
          </a:xfrm>
          <a:prstGeom prst="rect">
            <a:avLst/>
          </a:prstGeom>
        </p:spPr>
        <p:txBody>
          <a:bodyPr wrap="none">
            <a:spAutoFit/>
          </a:bodyPr>
          <a:lstStyle/>
          <a:p>
            <a:r>
              <a:rPr lang="en-US" sz="1000" dirty="0" smtClean="0"/>
              <a:t>Harris Interactive, 2012</a:t>
            </a:r>
            <a:endParaRPr lang="en-US" sz="1000" dirty="0"/>
          </a:p>
        </p:txBody>
      </p:sp>
      <p:sp>
        <p:nvSpPr>
          <p:cNvPr id="28" name="Rectangle 33"/>
          <p:cNvSpPr/>
          <p:nvPr/>
        </p:nvSpPr>
        <p:spPr>
          <a:xfrm>
            <a:off x="5441384" y="2799834"/>
            <a:ext cx="800219" cy="246221"/>
          </a:xfrm>
          <a:prstGeom prst="rect">
            <a:avLst/>
          </a:prstGeom>
        </p:spPr>
        <p:txBody>
          <a:bodyPr wrap="none">
            <a:spAutoFit/>
          </a:bodyPr>
          <a:lstStyle/>
          <a:p>
            <a:r>
              <a:rPr lang="en-US" sz="1000" dirty="0" smtClean="0"/>
              <a:t>AIIM, 2015</a:t>
            </a:r>
            <a:endParaRPr lang="en-US" sz="1000" dirty="0"/>
          </a:p>
        </p:txBody>
      </p:sp>
      <p:sp>
        <p:nvSpPr>
          <p:cNvPr id="29" name="Rectangle 34"/>
          <p:cNvSpPr/>
          <p:nvPr/>
        </p:nvSpPr>
        <p:spPr>
          <a:xfrm>
            <a:off x="8057680" y="2799833"/>
            <a:ext cx="800219" cy="246221"/>
          </a:xfrm>
          <a:prstGeom prst="rect">
            <a:avLst/>
          </a:prstGeom>
        </p:spPr>
        <p:txBody>
          <a:bodyPr wrap="none">
            <a:spAutoFit/>
          </a:bodyPr>
          <a:lstStyle/>
          <a:p>
            <a:r>
              <a:rPr lang="en-US" sz="1000" dirty="0" smtClean="0"/>
              <a:t>AIIM, 2015</a:t>
            </a:r>
            <a:endParaRPr lang="en-US" sz="1000" dirty="0"/>
          </a:p>
        </p:txBody>
      </p:sp>
      <p:pic>
        <p:nvPicPr>
          <p:cNvPr id="14"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85" y="5645386"/>
            <a:ext cx="729720" cy="773035"/>
          </a:xfrm>
          <a:prstGeom prst="rect">
            <a:avLst/>
          </a:prstGeom>
        </p:spPr>
      </p:pic>
      <p:grpSp>
        <p:nvGrpSpPr>
          <p:cNvPr id="13" name="Group 12"/>
          <p:cNvGrpSpPr/>
          <p:nvPr/>
        </p:nvGrpSpPr>
        <p:grpSpPr>
          <a:xfrm>
            <a:off x="0" y="6422955"/>
            <a:ext cx="9144000" cy="437555"/>
            <a:chOff x="0" y="6422955"/>
            <a:chExt cx="9144000" cy="437555"/>
          </a:xfrm>
        </p:grpSpPr>
        <p:pic>
          <p:nvPicPr>
            <p:cNvPr id="15"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618634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7950" y="1602870"/>
            <a:ext cx="4043258" cy="3950101"/>
          </a:xfrm>
          <a:prstGeom prst="rect">
            <a:avLst/>
          </a:prstGeom>
        </p:spPr>
      </p:pic>
      <p:sp>
        <p:nvSpPr>
          <p:cNvPr id="2" name="Title 1"/>
          <p:cNvSpPr>
            <a:spLocks noGrp="1"/>
          </p:cNvSpPr>
          <p:nvPr>
            <p:ph type="title"/>
          </p:nvPr>
        </p:nvSpPr>
        <p:spPr/>
        <p:txBody>
          <a:bodyPr/>
          <a:lstStyle/>
          <a:p>
            <a:r>
              <a:rPr lang="en-CA" dirty="0" smtClean="0"/>
              <a:t>Follow Info-Tech’s methodology for selection and implementation</a:t>
            </a:r>
            <a:endParaRPr lang="en-CA" dirty="0"/>
          </a:p>
        </p:txBody>
      </p:sp>
      <p:cxnSp>
        <p:nvCxnSpPr>
          <p:cNvPr id="14" name="Straight Connector 13"/>
          <p:cNvCxnSpPr/>
          <p:nvPr/>
        </p:nvCxnSpPr>
        <p:spPr>
          <a:xfrm flipH="1" flipV="1">
            <a:off x="4628079" y="1860018"/>
            <a:ext cx="10595" cy="3494239"/>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71930" y="1767319"/>
            <a:ext cx="3805368" cy="3785652"/>
          </a:xfrm>
          <a:prstGeom prst="rect">
            <a:avLst/>
          </a:prstGeom>
        </p:spPr>
        <p:txBody>
          <a:bodyPr wrap="square" rtlCol="0">
            <a:spAutoFit/>
          </a:bodyPr>
          <a:lstStyle/>
          <a:p>
            <a:r>
              <a:rPr lang="en-CA" sz="1200" dirty="0" smtClean="0">
                <a:solidFill>
                  <a:srgbClr val="333333"/>
                </a:solidFill>
              </a:rPr>
              <a:t>Follow Info-Tech’s enterprise applications program that covers the application lifecycle from the strategy stage, through selection and implementation, and up to governance and optimization. </a:t>
            </a:r>
          </a:p>
          <a:p>
            <a:endParaRPr lang="en-CA" sz="1200" dirty="0">
              <a:solidFill>
                <a:srgbClr val="333333"/>
              </a:solidFill>
            </a:endParaRPr>
          </a:p>
          <a:p>
            <a:r>
              <a:rPr lang="en-CA" sz="1200" dirty="0" smtClean="0">
                <a:solidFill>
                  <a:srgbClr val="333333"/>
                </a:solidFill>
              </a:rPr>
              <a:t>The </a:t>
            </a:r>
            <a:r>
              <a:rPr lang="en-CA" sz="1200" b="1" dirty="0" smtClean="0">
                <a:solidFill>
                  <a:srgbClr val="29475F"/>
                </a:solidFill>
              </a:rPr>
              <a:t>implementation and execution</a:t>
            </a:r>
            <a:r>
              <a:rPr lang="en-CA" sz="1200" b="1" dirty="0" smtClean="0">
                <a:solidFill>
                  <a:srgbClr val="333333"/>
                </a:solidFill>
              </a:rPr>
              <a:t> </a:t>
            </a:r>
            <a:r>
              <a:rPr lang="en-CA" sz="1200" dirty="0" smtClean="0">
                <a:solidFill>
                  <a:srgbClr val="333333"/>
                </a:solidFill>
              </a:rPr>
              <a:t>stage entails the following steps:</a:t>
            </a:r>
          </a:p>
          <a:p>
            <a:endParaRPr lang="en-CA" sz="1200" dirty="0" smtClean="0">
              <a:solidFill>
                <a:srgbClr val="333333"/>
              </a:solidFill>
            </a:endParaRPr>
          </a:p>
          <a:p>
            <a:r>
              <a:rPr lang="en-CA" sz="1200" dirty="0" smtClean="0">
                <a:solidFill>
                  <a:srgbClr val="333333"/>
                </a:solidFill>
              </a:rPr>
              <a:t>Define the business case.</a:t>
            </a:r>
          </a:p>
          <a:p>
            <a:endParaRPr lang="en-CA" sz="1200" dirty="0">
              <a:solidFill>
                <a:srgbClr val="333333"/>
              </a:solidFill>
            </a:endParaRPr>
          </a:p>
          <a:p>
            <a:r>
              <a:rPr lang="en-CA" sz="1200" dirty="0" smtClean="0">
                <a:solidFill>
                  <a:srgbClr val="333333"/>
                </a:solidFill>
              </a:rPr>
              <a:t>Gather and analyze requirements.</a:t>
            </a:r>
          </a:p>
          <a:p>
            <a:endParaRPr lang="en-CA" sz="1200" dirty="0">
              <a:solidFill>
                <a:srgbClr val="333333"/>
              </a:solidFill>
            </a:endParaRPr>
          </a:p>
          <a:p>
            <a:r>
              <a:rPr lang="en-CA" sz="1200" dirty="0" smtClean="0">
                <a:solidFill>
                  <a:srgbClr val="333333"/>
                </a:solidFill>
              </a:rPr>
              <a:t>Build the RFP.</a:t>
            </a:r>
          </a:p>
          <a:p>
            <a:endParaRPr lang="en-CA" sz="1200" dirty="0">
              <a:solidFill>
                <a:srgbClr val="333333"/>
              </a:solidFill>
            </a:endParaRPr>
          </a:p>
          <a:p>
            <a:r>
              <a:rPr lang="en-CA" sz="1200" dirty="0" smtClean="0">
                <a:solidFill>
                  <a:srgbClr val="333333"/>
                </a:solidFill>
              </a:rPr>
              <a:t>Conduct detailed vendor evaluations.</a:t>
            </a:r>
          </a:p>
          <a:p>
            <a:endParaRPr lang="en-CA" sz="1200" dirty="0">
              <a:solidFill>
                <a:srgbClr val="333333"/>
              </a:solidFill>
            </a:endParaRPr>
          </a:p>
          <a:p>
            <a:r>
              <a:rPr lang="en-CA" sz="1200" dirty="0" smtClean="0">
                <a:solidFill>
                  <a:srgbClr val="333333"/>
                </a:solidFill>
              </a:rPr>
              <a:t>Finalize vendor selection.</a:t>
            </a:r>
          </a:p>
          <a:p>
            <a:endParaRPr lang="en-CA" sz="1200" dirty="0">
              <a:solidFill>
                <a:srgbClr val="333333"/>
              </a:solidFill>
            </a:endParaRPr>
          </a:p>
          <a:p>
            <a:r>
              <a:rPr lang="en-CA" sz="1200" dirty="0" smtClean="0">
                <a:solidFill>
                  <a:srgbClr val="333333"/>
                </a:solidFill>
              </a:rPr>
              <a:t>Review implementation considerations.</a:t>
            </a:r>
          </a:p>
          <a:p>
            <a:endParaRPr lang="en-CA" sz="1200" dirty="0" smtClean="0">
              <a:solidFill>
                <a:srgbClr val="333333"/>
              </a:solidFill>
            </a:endParaRPr>
          </a:p>
        </p:txBody>
      </p:sp>
      <p:sp>
        <p:nvSpPr>
          <p:cNvPr id="23" name="Rectangle 97"/>
          <p:cNvSpPr/>
          <p:nvPr/>
        </p:nvSpPr>
        <p:spPr>
          <a:xfrm>
            <a:off x="257173" y="5658318"/>
            <a:ext cx="8620125" cy="769489"/>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CA" sz="1200" dirty="0" smtClean="0">
                <a:solidFill>
                  <a:srgbClr val="333333"/>
                </a:solidFill>
              </a:rPr>
              <a:t> A critical preceding task is developing a strategy that makes the case for the ECM procurement and creates alignment with corporate objectives. Use the </a:t>
            </a:r>
            <a:r>
              <a:rPr lang="en-CA" sz="1200" dirty="0" smtClean="0">
                <a:solidFill>
                  <a:srgbClr val="333333"/>
                </a:solidFill>
                <a:hlinkClick r:id="" action="ppaction://noaction"/>
              </a:rPr>
              <a:t>ECM Readiness Assessment Checklist</a:t>
            </a:r>
            <a:r>
              <a:rPr lang="en-CA" sz="1200" dirty="0" smtClean="0">
                <a:solidFill>
                  <a:srgbClr val="333333"/>
                </a:solidFill>
              </a:rPr>
              <a:t> to ensure you have completed the necessary steps.  </a:t>
            </a:r>
            <a:endParaRPr lang="en-CA" sz="1200" dirty="0">
              <a:solidFill>
                <a:srgbClr val="333333"/>
              </a:solidFill>
            </a:endParaRPr>
          </a:p>
        </p:txBody>
      </p:sp>
      <p:sp>
        <p:nvSpPr>
          <p:cNvPr id="25" name="Oval 145407"/>
          <p:cNvSpPr/>
          <p:nvPr/>
        </p:nvSpPr>
        <p:spPr>
          <a:xfrm>
            <a:off x="4818444" y="3256693"/>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rgbClr val="FFFFFF"/>
                </a:solidFill>
              </a:rPr>
              <a:t>1</a:t>
            </a:r>
            <a:endParaRPr lang="en-CA" sz="1200" b="1" dirty="0">
              <a:solidFill>
                <a:srgbClr val="FFFFFF"/>
              </a:solidFill>
            </a:endParaRPr>
          </a:p>
        </p:txBody>
      </p:sp>
      <p:sp>
        <p:nvSpPr>
          <p:cNvPr id="26" name="Oval 145408"/>
          <p:cNvSpPr/>
          <p:nvPr/>
        </p:nvSpPr>
        <p:spPr>
          <a:xfrm>
            <a:off x="4818444" y="3619230"/>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2</a:t>
            </a:r>
          </a:p>
        </p:txBody>
      </p:sp>
      <p:sp>
        <p:nvSpPr>
          <p:cNvPr id="27" name="Oval 145410"/>
          <p:cNvSpPr/>
          <p:nvPr/>
        </p:nvSpPr>
        <p:spPr>
          <a:xfrm>
            <a:off x="4818444" y="3981767"/>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3</a:t>
            </a:r>
          </a:p>
        </p:txBody>
      </p:sp>
      <p:sp>
        <p:nvSpPr>
          <p:cNvPr id="28" name="Oval 145410"/>
          <p:cNvSpPr/>
          <p:nvPr/>
        </p:nvSpPr>
        <p:spPr>
          <a:xfrm>
            <a:off x="4818444" y="4344304"/>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4</a:t>
            </a:r>
          </a:p>
        </p:txBody>
      </p:sp>
      <p:sp>
        <p:nvSpPr>
          <p:cNvPr id="29" name="Oval 145410"/>
          <p:cNvSpPr/>
          <p:nvPr/>
        </p:nvSpPr>
        <p:spPr>
          <a:xfrm>
            <a:off x="4818444" y="4706841"/>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5</a:t>
            </a:r>
          </a:p>
        </p:txBody>
      </p:sp>
      <p:sp>
        <p:nvSpPr>
          <p:cNvPr id="30" name="Oval 145410"/>
          <p:cNvSpPr/>
          <p:nvPr/>
        </p:nvSpPr>
        <p:spPr>
          <a:xfrm>
            <a:off x="4818444" y="5069376"/>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rgbClr val="FFFFFF"/>
                </a:solidFill>
              </a:rPr>
              <a:t>6</a:t>
            </a:r>
            <a:endParaRPr lang="en-CA" sz="1200" b="1" dirty="0">
              <a:solidFill>
                <a:srgbClr val="FFFFFF"/>
              </a:solidFill>
            </a:endParaRPr>
          </a:p>
        </p:txBody>
      </p:sp>
      <p:sp>
        <p:nvSpPr>
          <p:cNvPr id="32" name="Rectangle 10"/>
          <p:cNvSpPr/>
          <p:nvPr/>
        </p:nvSpPr>
        <p:spPr>
          <a:xfrm>
            <a:off x="257172" y="1131292"/>
            <a:ext cx="8620125" cy="646331"/>
          </a:xfrm>
          <a:prstGeom prst="rect">
            <a:avLst/>
          </a:prstGeom>
        </p:spPr>
        <p:txBody>
          <a:bodyPr wrap="square">
            <a:spAutoFit/>
          </a:bodyPr>
          <a:lstStyle/>
          <a:p>
            <a:r>
              <a:rPr lang="en-CA" dirty="0">
                <a:solidFill>
                  <a:srgbClr val="333333"/>
                </a:solidFill>
              </a:rPr>
              <a:t>Prior to embarking on the vendor selection stage, ensure you have set the right building blocks and completed the necessary </a:t>
            </a:r>
            <a:r>
              <a:rPr lang="en-CA" dirty="0" smtClean="0">
                <a:solidFill>
                  <a:srgbClr val="333333"/>
                </a:solidFill>
              </a:rPr>
              <a:t>prerequisites.</a:t>
            </a:r>
            <a:endParaRPr lang="en-CA" dirty="0">
              <a:solidFill>
                <a:srgbClr val="333333"/>
              </a:solidFill>
            </a:endParaRPr>
          </a:p>
        </p:txBody>
      </p:sp>
      <p:pic>
        <p:nvPicPr>
          <p:cNvPr id="19" name="Picture 18"/>
          <p:cNvPicPr>
            <a:picLocks noChangeAspect="1"/>
          </p:cNvPicPr>
          <p:nvPr/>
        </p:nvPicPr>
        <p:blipFill>
          <a:blip r:embed="rId4"/>
          <a:stretch>
            <a:fillRect/>
          </a:stretch>
        </p:blipFill>
        <p:spPr>
          <a:xfrm>
            <a:off x="1779579" y="2945724"/>
            <a:ext cx="1260000" cy="1264391"/>
          </a:xfrm>
          <a:prstGeom prst="rect">
            <a:avLst/>
          </a:prstGeom>
        </p:spPr>
      </p:pic>
      <p:pic>
        <p:nvPicPr>
          <p:cNvPr id="17"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172" y="5658318"/>
            <a:ext cx="729720" cy="773035"/>
          </a:xfrm>
          <a:prstGeom prst="rect">
            <a:avLst/>
          </a:prstGeom>
        </p:spPr>
      </p:pic>
      <p:grpSp>
        <p:nvGrpSpPr>
          <p:cNvPr id="16" name="Group 15"/>
          <p:cNvGrpSpPr/>
          <p:nvPr/>
        </p:nvGrpSpPr>
        <p:grpSpPr>
          <a:xfrm>
            <a:off x="0" y="6422955"/>
            <a:ext cx="9144000" cy="437555"/>
            <a:chOff x="0" y="6422955"/>
            <a:chExt cx="9144000" cy="437555"/>
          </a:xfrm>
        </p:grpSpPr>
        <p:pic>
          <p:nvPicPr>
            <p:cNvPr id="18"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20" name="Picture 19"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43795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365bbbcf4b61bb75aa21172c5b5d669e43f826"/>
  <p:tag name="ISPRING_RESOURCE_PATHS_HASH_PRESENTER" val="9fe85daf02742da1adfe8e7456ec82fbda11f6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pZ1ZSnW5kKfGGM0nambFA"/>
</p:tagLst>
</file>

<file path=ppt/theme/theme1.xml><?xml version="1.0" encoding="utf-8"?>
<a:theme xmlns:a="http://schemas.openxmlformats.org/drawingml/2006/main" name="Theme1">
  <a:themeElements>
    <a:clrScheme name="Custom 1">
      <a:dk1>
        <a:srgbClr val="333333"/>
      </a:dk1>
      <a:lt1>
        <a:sysClr val="window" lastClr="FFFFFF"/>
      </a:lt1>
      <a:dk2>
        <a:srgbClr val="000000"/>
      </a:dk2>
      <a:lt2>
        <a:srgbClr val="FFFFFF"/>
      </a:lt2>
      <a:accent1>
        <a:srgbClr val="29475F"/>
      </a:accent1>
      <a:accent2>
        <a:srgbClr val="B0C534"/>
      </a:accent2>
      <a:accent3>
        <a:srgbClr val="7CADD4"/>
      </a:accent3>
      <a:accent4>
        <a:srgbClr val="FFFFFF"/>
      </a:accent4>
      <a:accent5>
        <a:srgbClr val="FFFFFF"/>
      </a:accent5>
      <a:accent6>
        <a:srgbClr val="FFFFFF"/>
      </a:accent6>
      <a:hlink>
        <a:srgbClr val="0563C1"/>
      </a:hlink>
      <a:folHlink>
        <a:srgbClr val="954F72"/>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2119</Words>
  <Application>Microsoft Office PowerPoint</Application>
  <PresentationFormat>On-screen Show (4:3)</PresentationFormat>
  <Paragraphs>253</Paragraphs>
  <Slides>11</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11</vt:i4>
      </vt:variant>
      <vt:variant>
        <vt:lpstr>Custom Shows</vt:lpstr>
      </vt:variant>
      <vt:variant>
        <vt:i4>1</vt:i4>
      </vt:variant>
    </vt:vector>
  </HeadingPairs>
  <TitlesOfParts>
    <vt:vector size="19" baseType="lpstr">
      <vt:lpstr>Georgia</vt:lpstr>
      <vt:lpstr>Arial</vt:lpstr>
      <vt:lpstr>Wingdings</vt:lpstr>
      <vt:lpstr>Harvey Balls</vt:lpstr>
      <vt:lpstr>Calibri</vt:lpstr>
      <vt:lpstr>Theme1</vt:lpstr>
      <vt:lpstr>Office Theme</vt:lpstr>
      <vt:lpstr>PowerPoint Presentation</vt:lpstr>
      <vt:lpstr>PowerPoint Presentation</vt:lpstr>
      <vt:lpstr>Stop! Are you ready for this project?</vt:lpstr>
      <vt:lpstr>Executive summary and problem definition</vt:lpstr>
      <vt:lpstr>Understand how content management technology has evolved to continuously drive organizational efficiencies</vt:lpstr>
      <vt:lpstr>Today’s ECM technology market booms as organizations transform, unleashing the power of their information assets</vt:lpstr>
      <vt:lpstr>Organizations get the most out of their ECM technology investments by deploying them as part of a larger program</vt:lpstr>
      <vt:lpstr>Organizations measure ECM project success across process efficiency, resource efficiency, and risk mitigation metrics</vt:lpstr>
      <vt:lpstr>Follow Info-Tech’s methodology for selection and implementation</vt:lpstr>
      <vt:lpstr>Use Info-Tech’s ECM technology framework to understand how ECM features apply across the information lifecycle</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2016-12-16T20:24:27Z</dcterms:created>
  <dcterms:modified xsi:type="dcterms:W3CDTF">2016-12-16T20:31:10Z</dcterms:modified>
  <cp:contentStatus/>
</cp:coreProperties>
</file>