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9" r:id="rId2"/>
  </p:sldMasterIdLst>
  <p:notesMasterIdLst>
    <p:notesMasterId r:id="rId15"/>
  </p:notesMasterIdLst>
  <p:handoutMasterIdLst>
    <p:handoutMasterId r:id="rId16"/>
  </p:handoutMasterIdLst>
  <p:sldIdLst>
    <p:sldId id="593" r:id="rId3"/>
    <p:sldId id="484" r:id="rId4"/>
    <p:sldId id="403" r:id="rId5"/>
    <p:sldId id="399" r:id="rId6"/>
    <p:sldId id="592" r:id="rId7"/>
    <p:sldId id="540" r:id="rId8"/>
    <p:sldId id="426" r:id="rId9"/>
    <p:sldId id="410" r:id="rId10"/>
    <p:sldId id="411" r:id="rId11"/>
    <p:sldId id="413" r:id="rId12"/>
    <p:sldId id="517" r:id="rId13"/>
    <p:sldId id="594"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2" userDrawn="1">
          <p15:clr>
            <a:srgbClr val="A4A3A4"/>
          </p15:clr>
        </p15:guide>
        <p15:guide id="2"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EEB"/>
    <a:srgbClr val="AEC8DC"/>
    <a:srgbClr val="497EA9"/>
    <a:srgbClr val="A24130"/>
    <a:srgbClr val="5A7D5C"/>
    <a:srgbClr val="ED7D31"/>
    <a:srgbClr val="5B9BD5"/>
    <a:srgbClr val="243F54"/>
    <a:srgbClr val="000000"/>
    <a:srgbClr val="CBD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5815" autoAdjust="0"/>
  </p:normalViewPr>
  <p:slideViewPr>
    <p:cSldViewPr snapToGrid="0">
      <p:cViewPr varScale="1">
        <p:scale>
          <a:sx n="118" d="100"/>
          <a:sy n="118" d="100"/>
        </p:scale>
        <p:origin x="2106" y="102"/>
      </p:cViewPr>
      <p:guideLst>
        <p:guide orient="horz" pos="1842"/>
        <p:guide pos="206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2/15/2018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2/15/2018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2324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377887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Header Workshop Activity">
    <p:spTree>
      <p:nvGrpSpPr>
        <p:cNvPr id="1" name=""/>
        <p:cNvGrpSpPr/>
        <p:nvPr/>
      </p:nvGrpSpPr>
      <p:grpSpPr>
        <a:xfrm>
          <a:off x="0" y="0"/>
          <a:ext cx="0" cy="0"/>
          <a:chOff x="0" y="0"/>
          <a:chExt cx="0" cy="0"/>
        </a:xfrm>
      </p:grpSpPr>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
        <p:nvSpPr>
          <p:cNvPr id="9" name="Rectangle 8"/>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itle 1"/>
          <p:cNvSpPr>
            <a:spLocks noGrp="1"/>
          </p:cNvSpPr>
          <p:nvPr>
            <p:ph type="title" hasCustomPrompt="1"/>
          </p:nvPr>
        </p:nvSpPr>
        <p:spPr>
          <a:xfrm>
            <a:off x="257174" y="255588"/>
            <a:ext cx="8620125" cy="877887"/>
          </a:xfrm>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83057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2"/>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4" name="Group 3"/>
          <p:cNvGrpSpPr/>
          <p:nvPr userDrawn="1"/>
        </p:nvGrpSpPr>
        <p:grpSpPr>
          <a:xfrm>
            <a:off x="331100" y="1176588"/>
            <a:ext cx="343389" cy="339694"/>
            <a:chOff x="6986062" y="224644"/>
            <a:chExt cx="731520" cy="731520"/>
          </a:xfrm>
          <a:noFill/>
          <a:effectLst/>
        </p:grpSpPr>
        <p:sp>
          <p:nvSpPr>
            <p:cNvPr id="5" name="Rectangle 4"/>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3226431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a:xfrm>
            <a:off x="0" y="-31213"/>
            <a:ext cx="9144000" cy="1124744"/>
          </a:xfrm>
        </p:spPr>
        <p:txBody>
          <a:bodyPr/>
          <a:lstStyle>
            <a:lvl1pPr marL="182563" indent="0">
              <a:defRPr>
                <a:solidFill>
                  <a:schemeClr val="bg1"/>
                </a:solidFill>
                <a:latin typeface="+mn-lt"/>
              </a:defRPr>
            </a:lvl1pPr>
          </a:lstStyle>
          <a:p>
            <a:r>
              <a:rPr lang="en-US" dirty="0"/>
              <a:t>Executive Brief slide</a:t>
            </a:r>
            <a:endParaRPr lang="en-CA" dirty="0"/>
          </a:p>
        </p:txBody>
      </p:sp>
    </p:spTree>
    <p:extLst>
      <p:ext uri="{BB962C8B-B14F-4D97-AF65-F5344CB8AC3E}">
        <p14:creationId xmlns:p14="http://schemas.microsoft.com/office/powerpoint/2010/main" val="3205728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356572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17487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23698" y="122552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6" r:id="rId10"/>
    <p:sldLayoutId id="2147483767" r:id="rId11"/>
    <p:sldLayoutId id="2147483764" r:id="rId12"/>
    <p:sldLayoutId id="2147483762" r:id="rId13"/>
    <p:sldLayoutId id="2147483761" r:id="rId14"/>
    <p:sldLayoutId id="2147483763" r:id="rId15"/>
    <p:sldLayoutId id="2147483768" r:id="rId16"/>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068184626"/>
      </p:ext>
    </p:extLst>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define-the-information-security-risk-tolerance-level/define-the-information-security-risk-tolerance-level-phases-1-3"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hyperlink" Target="mailto:Workshops@InfoTech.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efine-the-information-security-risk-tolerance-level/define-the-information-security-risk-tolerance-level-phases-1-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ine-the-information-security-risk-tolerance-level/define-the-information-security-risk-tolerance-level-phases-1-3"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define-the-information-security-risk-tolerance-level/define-the-information-security-risk-tolerance-level-phases-1-3"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8.xml"/><Relationship Id="rId6" Type="http://schemas.openxmlformats.org/officeDocument/2006/relationships/image" Target="../media/image14.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efine-the-information-security-risk-tolerance-level/define-the-information-security-risk-tolerance-level-phases-1-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define-the-information-security-risk-tolerance-level/define-the-information-security-risk-tolerance-level-phases-1-3"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define-the-information-security-risk-tolerance-level/define-the-information-security-risk-tolerance-level-phases-1-3"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ine-the-information-security-risk-tolerance-level/define-the-information-security-risk-tolerance-level-phases-1-3" TargetMode="External"/><Relationship Id="rId1" Type="http://schemas.openxmlformats.org/officeDocument/2006/relationships/slideLayout" Target="../slideLayouts/slideLayout16.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ine-the-information-security-risk-tolerance-level/define-the-information-security-risk-tolerance-level-phases-1-3"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ss/define-the-information-security-risk-tolerance-level/define-the-information-security-risk-tolerance-level-phases-1-3" TargetMode="Externa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hyperlink" Target="https://www.infotech.com/research/ss/define-the-information-security-risk-tolerance-level/define-the-information-security-risk-tolerance-level-phases-1-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1.png"/><Relationship Id="rId7" Type="http://schemas.openxmlformats.org/officeDocument/2006/relationships/hyperlink" Target="https://www.infotech.com/research/ss/define-the-information-security-risk-tolerance-level/define-the-information-security-risk-tolerance-level-phases-1-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6.png"/><Relationship Id="rId4" Type="http://schemas.openxmlformats.org/officeDocument/2006/relationships/image" Target="../media/image22.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Define the Information Security Risk Tolerance Level </a:t>
            </a:r>
            <a:endParaRPr lang="en-US" dirty="0"/>
          </a:p>
        </p:txBody>
      </p:sp>
      <p:sp>
        <p:nvSpPr>
          <p:cNvPr id="8" name="Text Placeholder 7"/>
          <p:cNvSpPr>
            <a:spLocks noGrp="1"/>
          </p:cNvSpPr>
          <p:nvPr>
            <p:ph type="body" sz="quarter" idx="16"/>
          </p:nvPr>
        </p:nvSpPr>
        <p:spPr>
          <a:xfrm>
            <a:off x="774700" y="4017986"/>
            <a:ext cx="7467600" cy="508000"/>
          </a:xfrm>
        </p:spPr>
        <p:txBody>
          <a:bodyPr/>
          <a:lstStyle/>
          <a:p>
            <a:r>
              <a:rPr lang="en-CA" dirty="0"/>
              <a:t>Your best guess at what’s needed doesn’t cut it anymore.</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a:t>
              </a:r>
              <a:r>
                <a:rPr lang="en-CA" sz="800" dirty="0" smtClean="0">
                  <a:solidFill>
                    <a:schemeClr val="bg1">
                      <a:lumMod val="65000"/>
                    </a:schemeClr>
                  </a:solidFill>
                </a:rPr>
                <a:t>1997-2018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156381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899653624"/>
              </p:ext>
            </p:extLst>
          </p:nvPr>
        </p:nvGraphicFramePr>
        <p:xfrm>
          <a:off x="887759" y="1677686"/>
          <a:ext cx="7368482" cy="4594405"/>
        </p:xfrm>
        <a:graphic>
          <a:graphicData uri="http://schemas.openxmlformats.org/drawingml/2006/table">
            <a:tbl>
              <a:tblPr firstRow="1" bandRow="1">
                <a:tableStyleId>{5C22544A-7EE6-4342-B048-85BDC9FD1C3A}</a:tableStyleId>
              </a:tblPr>
              <a:tblGrid>
                <a:gridCol w="657192">
                  <a:extLst>
                    <a:ext uri="{9D8B030D-6E8A-4147-A177-3AD203B41FA5}">
                      <a16:colId xmlns:a16="http://schemas.microsoft.com/office/drawing/2014/main" xmlns="" val="20000"/>
                    </a:ext>
                  </a:extLst>
                </a:gridCol>
                <a:gridCol w="3355645">
                  <a:extLst>
                    <a:ext uri="{9D8B030D-6E8A-4147-A177-3AD203B41FA5}">
                      <a16:colId xmlns:a16="http://schemas.microsoft.com/office/drawing/2014/main" xmlns="" val="20001"/>
                    </a:ext>
                  </a:extLst>
                </a:gridCol>
                <a:gridCol w="3355645">
                  <a:extLst>
                    <a:ext uri="{9D8B030D-6E8A-4147-A177-3AD203B41FA5}">
                      <a16:colId xmlns:a16="http://schemas.microsoft.com/office/drawing/2014/main" xmlns="" val="20002"/>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extLst>
                  <a:ext uri="{0D108BD9-81ED-4DB2-BD59-A6C34878D82A}">
                    <a16:rowId xmlns:a16="http://schemas.microsoft.com/office/drawing/2014/main" xmlns=""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Assess Risk Culture </a:t>
                      </a:r>
                    </a:p>
                    <a:p>
                      <a:pPr>
                        <a:spcAft>
                          <a:spcPts val="600"/>
                        </a:spcAft>
                      </a:pPr>
                      <a:r>
                        <a:rPr lang="en-CA" sz="1000" b="1" dirty="0">
                          <a:solidFill>
                            <a:schemeClr val="tx1"/>
                          </a:solidFill>
                        </a:rPr>
                        <a:t>1.1 </a:t>
                      </a:r>
                      <a:r>
                        <a:rPr lang="en-CA" sz="1000" b="0" dirty="0">
                          <a:solidFill>
                            <a:schemeClr val="tx1"/>
                          </a:solidFill>
                        </a:rPr>
                        <a:t>Define the security executive function RACI chart.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2.1 </a:t>
                      </a:r>
                      <a:r>
                        <a:rPr kumimoji="0" lang="en-CA" sz="1000" b="0" i="0" u="none" strike="noStrike" kern="1200" cap="none" spc="0" normalizeH="0" baseline="0" dirty="0">
                          <a:ln>
                            <a:noFill/>
                          </a:ln>
                          <a:solidFill>
                            <a:schemeClr val="tx1"/>
                          </a:solidFill>
                          <a:effectLst/>
                          <a:uLnTx/>
                          <a:uFillTx/>
                          <a:latin typeface="+mn-lt"/>
                          <a:ea typeface="+mn-ea"/>
                          <a:cs typeface="+mn-cs"/>
                        </a:rPr>
                        <a:t>Assess your organizational risk culture.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2.2 </a:t>
                      </a:r>
                      <a:r>
                        <a:rPr kumimoji="0" lang="en-CA" sz="1000" b="0" i="0" u="none" strike="noStrike" kern="1200" cap="none" spc="0" normalizeH="0" baseline="0" dirty="0">
                          <a:ln>
                            <a:noFill/>
                          </a:ln>
                          <a:solidFill>
                            <a:schemeClr val="tx1"/>
                          </a:solidFill>
                          <a:effectLst/>
                          <a:uLnTx/>
                          <a:uFillTx/>
                          <a:latin typeface="+mn-lt"/>
                          <a:ea typeface="+mn-ea"/>
                          <a:cs typeface="+mn-cs"/>
                        </a:rPr>
                        <a:t>Perform a cursory assessment of management risk culture.</a:t>
                      </a:r>
                      <a:endParaRPr kumimoji="0" lang="en-CA" sz="1000" b="0" i="0" u="none" strike="noStrike" kern="1200" cap="none" spc="0" normalizeH="0" baseline="0" noProof="0" dirty="0">
                        <a:ln>
                          <a:noFill/>
                        </a:ln>
                        <a:solidFill>
                          <a:schemeClr val="tx1"/>
                        </a:solidFill>
                        <a:effectLst/>
                        <a:uLnTx/>
                        <a:uFillTx/>
                        <a:latin typeface="+mn-lt"/>
                      </a:endParaRPr>
                    </a:p>
                    <a:p>
                      <a:pPr>
                        <a:spcAft>
                          <a:spcPts val="600"/>
                        </a:spcAft>
                      </a:pPr>
                      <a:r>
                        <a:rPr lang="en-CA" sz="1000" b="1" dirty="0">
                          <a:solidFill>
                            <a:schemeClr val="tx1"/>
                          </a:solidFill>
                        </a:rPr>
                        <a:t>3.1</a:t>
                      </a:r>
                      <a:r>
                        <a:rPr lang="en-CA" sz="1000" dirty="0">
                          <a:solidFill>
                            <a:schemeClr val="tx1"/>
                          </a:solidFill>
                        </a:rPr>
                        <a:t> </a:t>
                      </a:r>
                      <a:r>
                        <a:rPr lang="en-CA" sz="1000" b="0" dirty="0">
                          <a:solidFill>
                            <a:schemeClr val="tx1"/>
                          </a:solidFill>
                        </a:rPr>
                        <a:t>Standardize impact terminology. </a:t>
                      </a:r>
                    </a:p>
                    <a:p>
                      <a:pPr>
                        <a:spcAft>
                          <a:spcPts val="600"/>
                        </a:spcAft>
                      </a:pPr>
                      <a:r>
                        <a:rPr lang="en-CA" sz="1000" b="1" baseline="0" dirty="0">
                          <a:solidFill>
                            <a:schemeClr val="tx1"/>
                          </a:solidFill>
                        </a:rPr>
                        <a:t>3.2</a:t>
                      </a:r>
                      <a:r>
                        <a:rPr lang="en-CA" sz="1000" baseline="0" dirty="0">
                          <a:solidFill>
                            <a:schemeClr val="tx1"/>
                          </a:solidFill>
                        </a:rPr>
                        <a:t> </a:t>
                      </a:r>
                      <a:r>
                        <a:rPr lang="en-CA" sz="1000" b="0" dirty="0">
                          <a:solidFill>
                            <a:schemeClr val="tx1"/>
                          </a:solidFill>
                        </a:rPr>
                        <a:t>Define frequency or impact thresholds outside of risk tolerance level.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Define Risk</a:t>
                      </a:r>
                      <a:r>
                        <a:rPr lang="en-CA" sz="1000" b="1" baseline="0" dirty="0">
                          <a:solidFill>
                            <a:schemeClr val="tx1"/>
                          </a:solidFill>
                        </a:rPr>
                        <a:t> Tolerance</a:t>
                      </a:r>
                    </a:p>
                    <a:p>
                      <a:pPr>
                        <a:spcAft>
                          <a:spcPts val="600"/>
                        </a:spcAft>
                      </a:pPr>
                      <a:r>
                        <a:rPr lang="en-CA" sz="1000" b="1" dirty="0">
                          <a:solidFill>
                            <a:schemeClr val="tx1"/>
                          </a:solidFill>
                        </a:rPr>
                        <a:t>3.3</a:t>
                      </a:r>
                      <a:r>
                        <a:rPr lang="en-CA" sz="1000" dirty="0">
                          <a:solidFill>
                            <a:schemeClr val="tx1"/>
                          </a:solidFill>
                        </a:rPr>
                        <a:t> </a:t>
                      </a:r>
                      <a:r>
                        <a:rPr lang="en-CA" sz="1000" b="0" dirty="0">
                          <a:solidFill>
                            <a:schemeClr val="tx1"/>
                          </a:solidFill>
                        </a:rPr>
                        <a:t>Evaluate risk scenarios to determine your risk tolerance level.</a:t>
                      </a:r>
                    </a:p>
                    <a:p>
                      <a:pPr>
                        <a:spcAft>
                          <a:spcPts val="600"/>
                        </a:spcAft>
                      </a:pPr>
                      <a:r>
                        <a:rPr lang="en-CA" sz="1000" b="1" dirty="0">
                          <a:solidFill>
                            <a:schemeClr val="tx1"/>
                          </a:solidFill>
                        </a:rPr>
                        <a:t>3.4</a:t>
                      </a:r>
                      <a:r>
                        <a:rPr lang="en-CA" sz="1000" baseline="0" dirty="0">
                          <a:solidFill>
                            <a:schemeClr val="tx1"/>
                          </a:solidFill>
                        </a:rPr>
                        <a:t> </a:t>
                      </a:r>
                      <a:r>
                        <a:rPr lang="en-CA" sz="1000" b="0" dirty="0">
                          <a:solidFill>
                            <a:schemeClr val="tx1"/>
                          </a:solidFill>
                        </a:rPr>
                        <a:t>Optimize the sensitivity of your screening test.</a:t>
                      </a:r>
                    </a:p>
                    <a:p>
                      <a:pPr>
                        <a:spcAft>
                          <a:spcPts val="600"/>
                        </a:spcAft>
                      </a:pPr>
                      <a:r>
                        <a:rPr lang="en-CA" sz="1000" b="1" dirty="0">
                          <a:solidFill>
                            <a:schemeClr val="tx1"/>
                          </a:solidFill>
                        </a:rPr>
                        <a:t>3.5</a:t>
                      </a:r>
                      <a:r>
                        <a:rPr lang="en-CA" sz="1000" b="0" baseline="0" dirty="0">
                          <a:solidFill>
                            <a:schemeClr val="tx1"/>
                          </a:solidFill>
                        </a:rPr>
                        <a:t> </a:t>
                      </a:r>
                      <a:r>
                        <a:rPr lang="en-CA" sz="1000" b="0" dirty="0">
                          <a:solidFill>
                            <a:schemeClr val="tx1"/>
                          </a:solidFill>
                        </a:rPr>
                        <a:t>Decide on a custom weighting.</a:t>
                      </a:r>
                    </a:p>
                    <a:p>
                      <a:pPr>
                        <a:spcAft>
                          <a:spcPts val="600"/>
                        </a:spcAft>
                      </a:pPr>
                      <a:r>
                        <a:rPr lang="en-CA" sz="1000" b="1" dirty="0">
                          <a:solidFill>
                            <a:schemeClr val="tx1"/>
                          </a:solidFill>
                        </a:rPr>
                        <a:t>3.6</a:t>
                      </a:r>
                      <a:r>
                        <a:rPr lang="en-CA" sz="1000" b="0" dirty="0">
                          <a:solidFill>
                            <a:schemeClr val="tx1"/>
                          </a:solidFill>
                        </a:rPr>
                        <a:t> Finalize the risk tolerance level. </a:t>
                      </a:r>
                    </a:p>
                    <a:p>
                      <a:pPr>
                        <a:spcAft>
                          <a:spcPts val="600"/>
                        </a:spcAft>
                      </a:pPr>
                      <a:r>
                        <a:rPr lang="en-CA" sz="1000" b="1" dirty="0">
                          <a:solidFill>
                            <a:schemeClr val="tx1"/>
                          </a:solidFill>
                        </a:rPr>
                        <a:t>3.7</a:t>
                      </a:r>
                      <a:r>
                        <a:rPr lang="en-CA" sz="1000" b="0" dirty="0">
                          <a:solidFill>
                            <a:schemeClr val="tx1"/>
                          </a:solidFill>
                        </a:rPr>
                        <a:t> Define risk tolerance level.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Bef>
                          <a:spcPts val="600"/>
                        </a:spcBef>
                        <a:spcAft>
                          <a:spcPts val="600"/>
                        </a:spcAft>
                        <a:buClrTx/>
                        <a:buFont typeface="+mj-lt"/>
                        <a:buAutoNum type="arabicPeriod"/>
                      </a:pPr>
                      <a:r>
                        <a:rPr lang="en-CA" sz="1000" b="0" i="0" baseline="0" dirty="0">
                          <a:solidFill>
                            <a:schemeClr val="tx1"/>
                          </a:solidFill>
                        </a:rPr>
                        <a:t>Defined IT mandate</a:t>
                      </a:r>
                    </a:p>
                    <a:p>
                      <a:pPr marL="228600" indent="-228600">
                        <a:spcBef>
                          <a:spcPts val="600"/>
                        </a:spcBef>
                        <a:spcAft>
                          <a:spcPts val="600"/>
                        </a:spcAft>
                        <a:buClrTx/>
                        <a:buFont typeface="+mj-lt"/>
                        <a:buAutoNum type="arabicPeriod"/>
                      </a:pPr>
                      <a:r>
                        <a:rPr lang="en-CA" sz="1000" b="0" i="0" baseline="0" dirty="0" smtClean="0">
                          <a:solidFill>
                            <a:schemeClr val="tx1"/>
                          </a:solidFill>
                        </a:rPr>
                        <a:t>IT and business leadership alignment report</a:t>
                      </a:r>
                    </a:p>
                    <a:p>
                      <a:pPr marL="228600" indent="-228600">
                        <a:spcBef>
                          <a:spcPts val="600"/>
                        </a:spcBef>
                        <a:spcAft>
                          <a:spcPts val="600"/>
                        </a:spcAft>
                        <a:buClrTx/>
                        <a:buFont typeface="+mj-lt"/>
                        <a:buAutoNum type="arabicPeriod"/>
                      </a:pPr>
                      <a:r>
                        <a:rPr lang="en-CA" sz="1000" b="0" i="0" baseline="0" dirty="0" smtClean="0">
                          <a:solidFill>
                            <a:schemeClr val="tx1"/>
                          </a:solidFill>
                        </a:rPr>
                        <a:t>Business leadership communication and reporting plan</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Defined</a:t>
                      </a:r>
                      <a:r>
                        <a:rPr lang="en-CA" sz="1000" b="0" baseline="0" dirty="0">
                          <a:solidFill>
                            <a:schemeClr val="tx1"/>
                          </a:solidFill>
                        </a:rPr>
                        <a:t> quantified risk tolerance and weightings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2"/>
                  </a:ext>
                </a:extLst>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 risk tolerance level?</a:t>
            </a:r>
          </a:p>
        </p:txBody>
      </p:sp>
      <p:sp>
        <p:nvSpPr>
          <p:cNvPr id="4" name="TextBox 3"/>
          <p:cNvSpPr txBox="1"/>
          <p:nvPr/>
        </p:nvSpPr>
        <p:spPr>
          <a:xfrm>
            <a:off x="240579" y="3046261"/>
            <a:ext cx="4230000" cy="3093154"/>
          </a:xfrm>
          <a:prstGeom prst="rect">
            <a:avLst/>
          </a:prstGeom>
        </p:spPr>
        <p:txBody>
          <a:bodyPr wrap="square" rtlCol="0" anchor="ctr">
            <a:spAutoFit/>
          </a:bodyPr>
          <a:lstStyle/>
          <a:p>
            <a:pPr marL="171450" indent="-171450">
              <a:spcAft>
                <a:spcPts val="600"/>
              </a:spcAft>
              <a:buFont typeface="Arial" panose="020B0604020202020204" pitchFamily="34" charset="0"/>
              <a:buChar char="•"/>
            </a:pPr>
            <a:r>
              <a:rPr lang="en-CA" sz="1200" dirty="0"/>
              <a:t>Having a defined risk tolerance level means the security program knows the degree that management requires the organization to be protected against confidentiality, integrity, or availability compromise. </a:t>
            </a:r>
          </a:p>
          <a:p>
            <a:pPr marL="171450" indent="-171450">
              <a:spcAft>
                <a:spcPts val="600"/>
              </a:spcAft>
              <a:buFont typeface="Arial" panose="020B0604020202020204" pitchFamily="34" charset="0"/>
              <a:buChar char="•"/>
            </a:pPr>
            <a:r>
              <a:rPr lang="en-CA" sz="1200" b="1" dirty="0"/>
              <a:t>NIST SP 800-39 defines risk tolerance as</a:t>
            </a:r>
            <a:r>
              <a:rPr lang="en-CA" sz="1200" dirty="0"/>
              <a:t> “</a:t>
            </a:r>
            <a:r>
              <a:rPr lang="en-CA" sz="1200" i="1" dirty="0"/>
              <a:t>the level of risk or degree of uncertainty that is acceptable to organizations and is a key element of the organizational risk frame</a:t>
            </a:r>
            <a:r>
              <a:rPr lang="en-CA" sz="1200" dirty="0"/>
              <a:t>.”</a:t>
            </a:r>
          </a:p>
          <a:p>
            <a:pPr marL="171450" indent="-171450">
              <a:spcAft>
                <a:spcPts val="600"/>
              </a:spcAft>
              <a:buFont typeface="Arial" panose="020B0604020202020204" pitchFamily="34" charset="0"/>
              <a:buChar char="•"/>
            </a:pPr>
            <a:r>
              <a:rPr lang="en-CA" sz="1200" b="1" dirty="0">
                <a:latin typeface="Helvetica Neue"/>
              </a:rPr>
              <a:t>Keep in mind there is no universally accepted security risk assumption model template. </a:t>
            </a:r>
            <a:r>
              <a:rPr lang="en-CA" sz="1200" dirty="0"/>
              <a:t>Some organizations are driven by compliance. Some are driven by customer security requirements. Some are driven by security risks of their IT systems. </a:t>
            </a:r>
            <a:endParaRPr lang="en-CA" sz="1200" i="1" dirty="0"/>
          </a:p>
          <a:p>
            <a:pPr marL="171450" indent="-171450">
              <a:spcAft>
                <a:spcPts val="600"/>
              </a:spcAft>
              <a:buFont typeface="Arial" panose="020B0604020202020204" pitchFamily="34" charset="0"/>
              <a:buChar char="•"/>
            </a:pPr>
            <a:r>
              <a:rPr lang="en-CA" sz="1200" dirty="0"/>
              <a:t>Determination of risk tolerance is often fraught with organizational issues that differ for each organization. </a:t>
            </a:r>
          </a:p>
        </p:txBody>
      </p:sp>
      <p:sp>
        <p:nvSpPr>
          <p:cNvPr id="3" name="Rectangle 2"/>
          <p:cNvSpPr/>
          <p:nvPr/>
        </p:nvSpPr>
        <p:spPr>
          <a:xfrm>
            <a:off x="4659084" y="1133475"/>
            <a:ext cx="4218213" cy="5171531"/>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 name="Group 4"/>
          <p:cNvGrpSpPr/>
          <p:nvPr/>
        </p:nvGrpSpPr>
        <p:grpSpPr>
          <a:xfrm>
            <a:off x="4877839" y="1378853"/>
            <a:ext cx="3774234" cy="4481202"/>
            <a:chOff x="6050249" y="941057"/>
            <a:chExt cx="2702982" cy="2831651"/>
          </a:xfrm>
        </p:grpSpPr>
        <p:grpSp>
          <p:nvGrpSpPr>
            <p:cNvPr id="6" name="Group 5"/>
            <p:cNvGrpSpPr/>
            <p:nvPr/>
          </p:nvGrpSpPr>
          <p:grpSpPr>
            <a:xfrm>
              <a:off x="6050249" y="941057"/>
              <a:ext cx="2702982" cy="2831651"/>
              <a:chOff x="6050249" y="941057"/>
              <a:chExt cx="2702982" cy="2831651"/>
            </a:xfrm>
          </p:grpSpPr>
          <p:cxnSp>
            <p:nvCxnSpPr>
              <p:cNvPr id="8" name="Straight Connector 7"/>
              <p:cNvCxnSpPr/>
              <p:nvPr/>
            </p:nvCxnSpPr>
            <p:spPr>
              <a:xfrm>
                <a:off x="6283569" y="1461477"/>
                <a:ext cx="0" cy="2102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6283570" y="3573865"/>
                <a:ext cx="2469661" cy="11722"/>
              </a:xfrm>
              <a:prstGeom prst="line">
                <a:avLst/>
              </a:prstGeom>
            </p:spPr>
            <p:style>
              <a:lnRef idx="1">
                <a:schemeClr val="accent1"/>
              </a:lnRef>
              <a:fillRef idx="0">
                <a:schemeClr val="accent1"/>
              </a:fillRef>
              <a:effectRef idx="0">
                <a:schemeClr val="accent1"/>
              </a:effectRef>
              <a:fontRef idx="minor">
                <a:schemeClr val="tx1"/>
              </a:fontRef>
            </p:style>
          </p:cxnSp>
          <p:sp>
            <p:nvSpPr>
              <p:cNvPr id="10" name="Arc 21"/>
              <p:cNvSpPr/>
              <p:nvPr/>
            </p:nvSpPr>
            <p:spPr>
              <a:xfrm rot="10800000">
                <a:off x="6601116" y="1572512"/>
                <a:ext cx="2033355" cy="1772472"/>
              </a:xfrm>
              <a:custGeom>
                <a:avLst/>
                <a:gdLst>
                  <a:gd name="connsiteX0" fmla="*/ 1858827 w 3717654"/>
                  <a:gd name="connsiteY0" fmla="*/ 0 h 3582148"/>
                  <a:gd name="connsiteX1" fmla="*/ 3717554 w 3717654"/>
                  <a:gd name="connsiteY1" fmla="*/ 1772472 h 3582148"/>
                  <a:gd name="connsiteX2" fmla="*/ 1858827 w 3717654"/>
                  <a:gd name="connsiteY2" fmla="*/ 1791074 h 3582148"/>
                  <a:gd name="connsiteX3" fmla="*/ 1858827 w 3717654"/>
                  <a:gd name="connsiteY3" fmla="*/ 0 h 3582148"/>
                  <a:gd name="connsiteX0" fmla="*/ 1858827 w 3717654"/>
                  <a:gd name="connsiteY0" fmla="*/ 0 h 3582148"/>
                  <a:gd name="connsiteX1" fmla="*/ 3717554 w 3717654"/>
                  <a:gd name="connsiteY1" fmla="*/ 1772472 h 3582148"/>
                  <a:gd name="connsiteX0" fmla="*/ 7816 w 1866543"/>
                  <a:gd name="connsiteY0" fmla="*/ 0 h 1772472"/>
                  <a:gd name="connsiteX1" fmla="*/ 1866543 w 1866543"/>
                  <a:gd name="connsiteY1" fmla="*/ 1772472 h 1772472"/>
                  <a:gd name="connsiteX2" fmla="*/ 0 w 1866543"/>
                  <a:gd name="connsiteY2" fmla="*/ 1767628 h 1772472"/>
                  <a:gd name="connsiteX3" fmla="*/ 7816 w 1866543"/>
                  <a:gd name="connsiteY3" fmla="*/ 0 h 1772472"/>
                  <a:gd name="connsiteX0" fmla="*/ 7816 w 1866543"/>
                  <a:gd name="connsiteY0" fmla="*/ 0 h 1772472"/>
                  <a:gd name="connsiteX1" fmla="*/ 1866543 w 1866543"/>
                  <a:gd name="connsiteY1" fmla="*/ 1772472 h 1772472"/>
                  <a:gd name="connsiteX0" fmla="*/ 1 w 1858728"/>
                  <a:gd name="connsiteY0" fmla="*/ 0 h 1772472"/>
                  <a:gd name="connsiteX1" fmla="*/ 1858728 w 1858728"/>
                  <a:gd name="connsiteY1" fmla="*/ 1772472 h 1772472"/>
                  <a:gd name="connsiteX2" fmla="*/ 0 w 1858728"/>
                  <a:gd name="connsiteY2" fmla="*/ 1767628 h 1772472"/>
                  <a:gd name="connsiteX3" fmla="*/ 1 w 1858728"/>
                  <a:gd name="connsiteY3" fmla="*/ 0 h 1772472"/>
                  <a:gd name="connsiteX0" fmla="*/ 1 w 1858728"/>
                  <a:gd name="connsiteY0" fmla="*/ 0 h 1772472"/>
                  <a:gd name="connsiteX1" fmla="*/ 1858728 w 1858728"/>
                  <a:gd name="connsiteY1" fmla="*/ 1772472 h 1772472"/>
                </a:gdLst>
                <a:ahLst/>
                <a:cxnLst>
                  <a:cxn ang="0">
                    <a:pos x="connsiteX0" y="connsiteY0"/>
                  </a:cxn>
                  <a:cxn ang="0">
                    <a:pos x="connsiteX1" y="connsiteY1"/>
                  </a:cxn>
                </a:cxnLst>
                <a:rect l="l" t="t" r="r" b="b"/>
                <a:pathLst>
                  <a:path w="1858728" h="1772472" stroke="0" extrusionOk="0">
                    <a:moveTo>
                      <a:pt x="1" y="0"/>
                    </a:moveTo>
                    <a:cubicBezTo>
                      <a:pt x="1019071" y="0"/>
                      <a:pt x="1848144" y="790599"/>
                      <a:pt x="1858728" y="1772472"/>
                    </a:cubicBezTo>
                    <a:lnTo>
                      <a:pt x="0" y="1767628"/>
                    </a:lnTo>
                    <a:cubicBezTo>
                      <a:pt x="0" y="1170603"/>
                      <a:pt x="1" y="597025"/>
                      <a:pt x="1" y="0"/>
                    </a:cubicBezTo>
                    <a:close/>
                  </a:path>
                  <a:path w="1858728" h="1772472" fill="none">
                    <a:moveTo>
                      <a:pt x="1" y="0"/>
                    </a:moveTo>
                    <a:cubicBezTo>
                      <a:pt x="1019071" y="0"/>
                      <a:pt x="1848144" y="790599"/>
                      <a:pt x="1858728" y="1772472"/>
                    </a:cubicBez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3200" dirty="0"/>
              </a:p>
            </p:txBody>
          </p:sp>
          <p:sp>
            <p:nvSpPr>
              <p:cNvPr id="11" name="TextBox 10"/>
              <p:cNvSpPr txBox="1"/>
              <p:nvPr/>
            </p:nvSpPr>
            <p:spPr>
              <a:xfrm>
                <a:off x="7121548" y="3578225"/>
                <a:ext cx="495119" cy="194483"/>
              </a:xfrm>
              <a:prstGeom prst="rect">
                <a:avLst/>
              </a:prstGeom>
            </p:spPr>
            <p:txBody>
              <a:bodyPr wrap="none" rtlCol="0">
                <a:spAutoFit/>
              </a:bodyPr>
              <a:lstStyle/>
              <a:p>
                <a:r>
                  <a:rPr lang="en-CA" sz="1400" dirty="0"/>
                  <a:t>Impact</a:t>
                </a:r>
              </a:p>
            </p:txBody>
          </p:sp>
          <p:sp>
            <p:nvSpPr>
              <p:cNvPr id="12" name="TextBox 11"/>
              <p:cNvSpPr txBox="1"/>
              <p:nvPr/>
            </p:nvSpPr>
            <p:spPr>
              <a:xfrm rot="16200000">
                <a:off x="5835207" y="2391582"/>
                <a:ext cx="650504" cy="220420"/>
              </a:xfrm>
              <a:prstGeom prst="rect">
                <a:avLst/>
              </a:prstGeom>
            </p:spPr>
            <p:txBody>
              <a:bodyPr wrap="none" rtlCol="0">
                <a:spAutoFit/>
              </a:bodyPr>
              <a:lstStyle/>
              <a:p>
                <a:r>
                  <a:rPr lang="en-CA" sz="1400" dirty="0"/>
                  <a:t>Frequency</a:t>
                </a:r>
              </a:p>
            </p:txBody>
          </p:sp>
          <p:sp>
            <p:nvSpPr>
              <p:cNvPr id="13" name="TextBox 12"/>
              <p:cNvSpPr txBox="1"/>
              <p:nvPr/>
            </p:nvSpPr>
            <p:spPr>
              <a:xfrm>
                <a:off x="6218749" y="941057"/>
                <a:ext cx="2370612" cy="291724"/>
              </a:xfrm>
              <a:prstGeom prst="rect">
                <a:avLst/>
              </a:prstGeom>
            </p:spPr>
            <p:txBody>
              <a:bodyPr wrap="none" rtlCol="0">
                <a:spAutoFit/>
              </a:bodyPr>
              <a:lstStyle/>
              <a:p>
                <a:pPr algn="ctr"/>
                <a:r>
                  <a:rPr lang="en-CA" sz="2400" b="1" dirty="0">
                    <a:solidFill>
                      <a:schemeClr val="accent1"/>
                    </a:solidFill>
                  </a:rPr>
                  <a:t>Risk Tolerance Curve</a:t>
                </a:r>
              </a:p>
            </p:txBody>
          </p:sp>
          <p:sp>
            <p:nvSpPr>
              <p:cNvPr id="14" name="TextBox 13"/>
              <p:cNvSpPr txBox="1"/>
              <p:nvPr/>
            </p:nvSpPr>
            <p:spPr>
              <a:xfrm>
                <a:off x="6407114" y="3146820"/>
                <a:ext cx="1066099" cy="194483"/>
              </a:xfrm>
              <a:prstGeom prst="rect">
                <a:avLst/>
              </a:prstGeom>
            </p:spPr>
            <p:txBody>
              <a:bodyPr wrap="square" rtlCol="0">
                <a:spAutoFit/>
              </a:bodyPr>
              <a:lstStyle/>
              <a:p>
                <a:pPr algn="ctr"/>
                <a:r>
                  <a:rPr lang="en-CA" sz="1400" b="1" dirty="0"/>
                  <a:t>Accept the risk</a:t>
                </a:r>
              </a:p>
            </p:txBody>
          </p:sp>
          <p:sp>
            <p:nvSpPr>
              <p:cNvPr id="15" name="TextBox 14"/>
              <p:cNvSpPr txBox="1"/>
              <p:nvPr/>
            </p:nvSpPr>
            <p:spPr>
              <a:xfrm>
                <a:off x="7409435" y="1928206"/>
                <a:ext cx="1031869" cy="330620"/>
              </a:xfrm>
              <a:prstGeom prst="rect">
                <a:avLst/>
              </a:prstGeom>
            </p:spPr>
            <p:txBody>
              <a:bodyPr wrap="square" rtlCol="0">
                <a:spAutoFit/>
              </a:bodyPr>
              <a:lstStyle/>
              <a:p>
                <a:pPr algn="ctr"/>
                <a:r>
                  <a:rPr lang="en-CA" sz="1400" b="1" dirty="0"/>
                  <a:t>Do not accept the risk</a:t>
                </a:r>
              </a:p>
            </p:txBody>
          </p:sp>
        </p:grpSp>
        <p:sp>
          <p:nvSpPr>
            <p:cNvPr id="7" name="TextBox 6"/>
            <p:cNvSpPr txBox="1"/>
            <p:nvPr/>
          </p:nvSpPr>
          <p:spPr>
            <a:xfrm rot="2693090">
              <a:off x="6882307" y="2616232"/>
              <a:ext cx="934722" cy="194483"/>
            </a:xfrm>
            <a:custGeom>
              <a:avLst/>
              <a:gdLst>
                <a:gd name="connsiteX0" fmla="*/ 0 w 1037463"/>
                <a:gd name="connsiteY0" fmla="*/ 0 h 246221"/>
                <a:gd name="connsiteX1" fmla="*/ 1037463 w 1037463"/>
                <a:gd name="connsiteY1" fmla="*/ 0 h 246221"/>
                <a:gd name="connsiteX2" fmla="*/ 1037463 w 1037463"/>
                <a:gd name="connsiteY2" fmla="*/ 246221 h 246221"/>
                <a:gd name="connsiteX3" fmla="*/ 0 w 1037463"/>
                <a:gd name="connsiteY3" fmla="*/ 246221 h 246221"/>
                <a:gd name="connsiteX4" fmla="*/ 0 w 1037463"/>
                <a:gd name="connsiteY4" fmla="*/ 0 h 246221"/>
                <a:gd name="connsiteX0" fmla="*/ 0 w 1037463"/>
                <a:gd name="connsiteY0" fmla="*/ 0 h 338629"/>
                <a:gd name="connsiteX1" fmla="*/ 1037463 w 1037463"/>
                <a:gd name="connsiteY1" fmla="*/ 0 h 338629"/>
                <a:gd name="connsiteX2" fmla="*/ 1037463 w 1037463"/>
                <a:gd name="connsiteY2" fmla="*/ 246221 h 338629"/>
                <a:gd name="connsiteX3" fmla="*/ 510276 w 1037463"/>
                <a:gd name="connsiteY3" fmla="*/ 338513 h 338629"/>
                <a:gd name="connsiteX4" fmla="*/ 0 w 1037463"/>
                <a:gd name="connsiteY4" fmla="*/ 246221 h 338629"/>
                <a:gd name="connsiteX5" fmla="*/ 0 w 1037463"/>
                <a:gd name="connsiteY5" fmla="*/ 0 h 338629"/>
                <a:gd name="connsiteX0" fmla="*/ 0 w 1037463"/>
                <a:gd name="connsiteY0" fmla="*/ 130 h 338759"/>
                <a:gd name="connsiteX1" fmla="*/ 458678 w 1037463"/>
                <a:gd name="connsiteY1" fmla="*/ 67393 h 338759"/>
                <a:gd name="connsiteX2" fmla="*/ 1037463 w 1037463"/>
                <a:gd name="connsiteY2" fmla="*/ 130 h 338759"/>
                <a:gd name="connsiteX3" fmla="*/ 1037463 w 1037463"/>
                <a:gd name="connsiteY3" fmla="*/ 246351 h 338759"/>
                <a:gd name="connsiteX4" fmla="*/ 510276 w 1037463"/>
                <a:gd name="connsiteY4" fmla="*/ 338643 h 338759"/>
                <a:gd name="connsiteX5" fmla="*/ 0 w 1037463"/>
                <a:gd name="connsiteY5" fmla="*/ 246351 h 338759"/>
                <a:gd name="connsiteX6" fmla="*/ 0 w 1037463"/>
                <a:gd name="connsiteY6" fmla="*/ 130 h 33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7463" h="338759">
                  <a:moveTo>
                    <a:pt x="0" y="130"/>
                  </a:moveTo>
                  <a:cubicBezTo>
                    <a:pt x="147730" y="-3531"/>
                    <a:pt x="310948" y="71054"/>
                    <a:pt x="458678" y="67393"/>
                  </a:cubicBezTo>
                  <a:lnTo>
                    <a:pt x="1037463" y="130"/>
                  </a:lnTo>
                  <a:lnTo>
                    <a:pt x="1037463" y="246351"/>
                  </a:lnTo>
                  <a:cubicBezTo>
                    <a:pt x="861804" y="242353"/>
                    <a:pt x="685935" y="342641"/>
                    <a:pt x="510276" y="338643"/>
                  </a:cubicBezTo>
                  <a:lnTo>
                    <a:pt x="0" y="246351"/>
                  </a:lnTo>
                  <a:lnTo>
                    <a:pt x="0" y="130"/>
                  </a:lnTo>
                  <a:close/>
                </a:path>
              </a:pathLst>
            </a:custGeom>
          </p:spPr>
          <p:txBody>
            <a:bodyPr wrap="none" rtlCol="0">
              <a:spAutoFit/>
            </a:bodyPr>
            <a:lstStyle/>
            <a:p>
              <a:r>
                <a:rPr lang="en-CA" sz="1400" i="1" dirty="0"/>
                <a:t>Risk Tolerance</a:t>
              </a:r>
            </a:p>
          </p:txBody>
        </p:sp>
      </p:grpSp>
      <p:sp>
        <p:nvSpPr>
          <p:cNvPr id="16" name="Rectangle 15"/>
          <p:cNvSpPr/>
          <p:nvPr/>
        </p:nvSpPr>
        <p:spPr>
          <a:xfrm>
            <a:off x="240579" y="1328230"/>
            <a:ext cx="4230000" cy="677108"/>
          </a:xfrm>
          <a:prstGeom prst="rect">
            <a:avLst/>
          </a:prstGeom>
          <a:solidFill>
            <a:schemeClr val="accent2"/>
          </a:solidFill>
        </p:spPr>
        <p:txBody>
          <a:bodyPr wrap="square">
            <a:spAutoFit/>
          </a:bodyPr>
          <a:lstStyle/>
          <a:p>
            <a:pPr>
              <a:spcAft>
                <a:spcPts val="600"/>
              </a:spcAft>
            </a:pPr>
            <a:r>
              <a:rPr lang="en-CA" sz="1400" b="1" dirty="0">
                <a:solidFill>
                  <a:schemeClr val="bg1"/>
                </a:solidFill>
              </a:rPr>
              <a:t>Risk tolerance </a:t>
            </a:r>
            <a:r>
              <a:rPr lang="en-CA" sz="1200" dirty="0">
                <a:solidFill>
                  <a:schemeClr val="bg1"/>
                </a:solidFill>
              </a:rPr>
              <a:t>is generally accepted as the degree of uncertainty, variability, and insecurity an organization is willing to accept in order to achieve its strategic goals. </a:t>
            </a:r>
          </a:p>
        </p:txBody>
      </p:sp>
      <p:sp>
        <p:nvSpPr>
          <p:cNvPr id="17" name="Rectangle 16"/>
          <p:cNvSpPr/>
          <p:nvPr/>
        </p:nvSpPr>
        <p:spPr>
          <a:xfrm>
            <a:off x="240579" y="2227706"/>
            <a:ext cx="4230000" cy="677108"/>
          </a:xfrm>
          <a:prstGeom prst="rect">
            <a:avLst/>
          </a:prstGeom>
          <a:solidFill>
            <a:schemeClr val="accent3"/>
          </a:solidFill>
        </p:spPr>
        <p:txBody>
          <a:bodyPr wrap="square">
            <a:spAutoFit/>
          </a:bodyPr>
          <a:lstStyle/>
          <a:p>
            <a:pPr>
              <a:spcAft>
                <a:spcPts val="600"/>
              </a:spcAft>
            </a:pPr>
            <a:r>
              <a:rPr lang="en-CA" sz="1400" b="1" dirty="0">
                <a:solidFill>
                  <a:schemeClr val="bg1"/>
                </a:solidFill>
              </a:rPr>
              <a:t>Information security risk tolerance </a:t>
            </a:r>
            <a:r>
              <a:rPr lang="en-CA" sz="1200" dirty="0">
                <a:solidFill>
                  <a:schemeClr val="bg1"/>
                </a:solidFill>
              </a:rPr>
              <a:t>is the degree of potential negative impact an organization is willing to accept to its systems and data to achieve its strategic goals.</a:t>
            </a:r>
          </a:p>
        </p:txBody>
      </p:sp>
      <p:grpSp>
        <p:nvGrpSpPr>
          <p:cNvPr id="18" name="Group 17"/>
          <p:cNvGrpSpPr/>
          <p:nvPr/>
        </p:nvGrpSpPr>
        <p:grpSpPr>
          <a:xfrm>
            <a:off x="0" y="6422955"/>
            <a:ext cx="9144000" cy="437555"/>
            <a:chOff x="0" y="6422955"/>
            <a:chExt cx="9144000" cy="437555"/>
          </a:xfrm>
        </p:grpSpPr>
        <p:pic>
          <p:nvPicPr>
            <p:cNvPr id="1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1666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83358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410077" y="2015670"/>
            <a:ext cx="6620695" cy="3354765"/>
          </a:xfrm>
          <a:prstGeom prst="rect">
            <a:avLst/>
          </a:prstGeom>
        </p:spPr>
        <p:txBody>
          <a:bodyPr wrap="square" rtlCol="0">
            <a:spAutoFit/>
          </a:bodyPr>
          <a:lstStyle/>
          <a:p>
            <a:pPr>
              <a:spcAft>
                <a:spcPts val="1200"/>
              </a:spcAft>
            </a:pPr>
            <a:r>
              <a:rPr lang="en-CA" sz="1600" i="1" dirty="0">
                <a:solidFill>
                  <a:schemeClr val="bg1"/>
                </a:solidFill>
                <a:latin typeface="+mj-lt"/>
              </a:rPr>
              <a:t>Defining your information security risk tolerance level is THE essential step for any security professional looking to mature their security program beyond reactive technological controls. If you don’t know your risk tolerance, how can you be expected to answer any questions from senior leadership or executive boards about the level of your organization’s security? </a:t>
            </a:r>
          </a:p>
          <a:p>
            <a:pPr>
              <a:spcAft>
                <a:spcPts val="1200"/>
              </a:spcAft>
            </a:pPr>
            <a:r>
              <a:rPr lang="en-CA" sz="1600" i="1" dirty="0">
                <a:solidFill>
                  <a:schemeClr val="bg1"/>
                </a:solidFill>
                <a:latin typeface="+mj-lt"/>
              </a:rPr>
              <a:t>Defining your risk tolerance level enables you to secure your organization, and more </a:t>
            </a:r>
            <a:r>
              <a:rPr lang="en-CA" sz="1600" i="1" dirty="0" smtClean="0">
                <a:solidFill>
                  <a:schemeClr val="bg1"/>
                </a:solidFill>
                <a:latin typeface="+mj-lt"/>
              </a:rPr>
              <a:t>specifically, </a:t>
            </a:r>
            <a:r>
              <a:rPr lang="en-CA" sz="1600" i="1" dirty="0">
                <a:solidFill>
                  <a:schemeClr val="bg1"/>
                </a:solidFill>
                <a:latin typeface="+mj-lt"/>
              </a:rPr>
              <a:t>secure it to the desired and approved level. </a:t>
            </a:r>
          </a:p>
          <a:p>
            <a:pPr>
              <a:spcAft>
                <a:spcPts val="1200"/>
              </a:spcAft>
            </a:pPr>
            <a:r>
              <a:rPr lang="en-CA" sz="1600" i="1" dirty="0">
                <a:solidFill>
                  <a:schemeClr val="bg1"/>
                </a:solidFill>
                <a:latin typeface="+mj-lt"/>
              </a:rPr>
              <a:t>Although information security risk is only one of many risks IT departments are concerned with, it is becoming increasingly dominant as the risk requiring quantification and mitigation. </a:t>
            </a:r>
          </a:p>
        </p:txBody>
      </p:sp>
      <p:sp>
        <p:nvSpPr>
          <p:cNvPr id="9" name="TextBox 8"/>
          <p:cNvSpPr txBox="1"/>
          <p:nvPr/>
        </p:nvSpPr>
        <p:spPr>
          <a:xfrm>
            <a:off x="2330695" y="5579778"/>
            <a:ext cx="5700077" cy="738664"/>
          </a:xfrm>
          <a:prstGeom prst="rect">
            <a:avLst/>
          </a:prstGeom>
        </p:spPr>
        <p:txBody>
          <a:bodyPr wrap="square" rtlCol="0">
            <a:spAutoFit/>
          </a:bodyPr>
          <a:lstStyle/>
          <a:p>
            <a:pPr algn="r"/>
            <a:r>
              <a:rPr lang="en-CA" sz="1400" b="1" i="1" dirty="0">
                <a:solidFill>
                  <a:schemeClr val="bg1"/>
                </a:solidFill>
              </a:rPr>
              <a:t>Wesley McPherson</a:t>
            </a:r>
          </a:p>
          <a:p>
            <a:pPr algn="r"/>
            <a:r>
              <a:rPr lang="en-CA" sz="1400" i="1" dirty="0">
                <a:solidFill>
                  <a:schemeClr val="bg1"/>
                </a:solidFill>
              </a:rPr>
              <a:t>Associate Research Director – Security, Risk &amp; Compliance</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1" y="1467773"/>
            <a:ext cx="9143999" cy="338554"/>
          </a:xfrm>
          <a:prstGeom prst="rect">
            <a:avLst/>
          </a:prstGeom>
        </p:spPr>
        <p:txBody>
          <a:bodyPr wrap="square" rtlCol="0">
            <a:spAutoFit/>
          </a:bodyPr>
          <a:lstStyle/>
          <a:p>
            <a:pPr algn="ctr"/>
            <a:r>
              <a:rPr lang="en-CA" sz="1600" b="1" dirty="0">
                <a:solidFill>
                  <a:schemeClr val="bg1"/>
                </a:solidFill>
              </a:rPr>
              <a:t>You need to know how much to secure before you can begin securing. </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804796" y="1870968"/>
            <a:ext cx="678666" cy="619651"/>
          </a:xfrm>
          <a:prstGeom prst="rect">
            <a:avLst/>
          </a:prstGeom>
        </p:spPr>
      </p:pic>
      <p:pic>
        <p:nvPicPr>
          <p:cNvPr id="15" name="Picture 101"/>
          <p:cNvPicPr>
            <a:picLocks noChangeAspect="1"/>
          </p:cNvPicPr>
          <p:nvPr/>
        </p:nvPicPr>
        <p:blipFill>
          <a:blip r:embed="rId3"/>
          <a:stretch>
            <a:fillRect/>
          </a:stretch>
        </p:blipFill>
        <p:spPr>
          <a:xfrm>
            <a:off x="7184615" y="4936599"/>
            <a:ext cx="656535" cy="538507"/>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 security directors, security managers, and other leaders of information security programs responsible for defining information security risk tolerance levels.</a:t>
            </a:r>
          </a:p>
        </p:txBody>
      </p:sp>
      <p:sp>
        <p:nvSpPr>
          <p:cNvPr id="14" name="Text Placeholder 13"/>
          <p:cNvSpPr>
            <a:spLocks noGrp="1"/>
          </p:cNvSpPr>
          <p:nvPr>
            <p:ph type="body" sz="quarter" idx="26"/>
          </p:nvPr>
        </p:nvSpPr>
        <p:spPr>
          <a:xfrm>
            <a:off x="4835436" y="1607231"/>
            <a:ext cx="4041648" cy="1912804"/>
          </a:xfrm>
        </p:spPr>
        <p:txBody>
          <a:bodyPr/>
          <a:lstStyle/>
          <a:p>
            <a:r>
              <a:rPr lang="en-US" dirty="0"/>
              <a:t>By providing a low-effort, high-benefit way to quantifiably determine the acceptable level of information security risk your organization is willing to accept.</a:t>
            </a:r>
          </a:p>
          <a:p>
            <a:r>
              <a:rPr lang="en-US" dirty="0"/>
              <a:t>Establish an environment to support risk-based decision making.</a:t>
            </a:r>
          </a:p>
          <a:p>
            <a:r>
              <a:rPr lang="en-US" dirty="0"/>
              <a:t>Provide context and content to provide support to primary risk decision makers.</a:t>
            </a:r>
          </a:p>
          <a:p>
            <a:endParaRPr lang="en-US" dirty="0"/>
          </a:p>
        </p:txBody>
      </p:sp>
      <p:sp>
        <p:nvSpPr>
          <p:cNvPr id="15" name="Text Placeholder 14"/>
          <p:cNvSpPr>
            <a:spLocks noGrp="1"/>
          </p:cNvSpPr>
          <p:nvPr>
            <p:ph type="body" sz="quarter" idx="27"/>
          </p:nvPr>
        </p:nvSpPr>
        <p:spPr/>
        <p:txBody>
          <a:bodyPr/>
          <a:lstStyle/>
          <a:p>
            <a:r>
              <a:rPr lang="en-US" dirty="0"/>
              <a:t>CIOs, CEOs, enterprise risk managers, and others who are responsible for general risk management.</a:t>
            </a:r>
          </a:p>
        </p:txBody>
      </p:sp>
      <p:sp>
        <p:nvSpPr>
          <p:cNvPr id="16" name="Text Placeholder 15"/>
          <p:cNvSpPr>
            <a:spLocks noGrp="1"/>
          </p:cNvSpPr>
          <p:nvPr>
            <p:ph type="body" sz="quarter" idx="28"/>
          </p:nvPr>
        </p:nvSpPr>
        <p:spPr/>
        <p:txBody>
          <a:bodyPr/>
          <a:lstStyle/>
          <a:p>
            <a:r>
              <a:rPr lang="en-US" dirty="0"/>
              <a:t>Gain an introductory understanding of information security risk management.</a:t>
            </a:r>
          </a:p>
          <a:p>
            <a:r>
              <a:rPr lang="en-US" dirty="0"/>
              <a:t>Support risk-based decision-making policies and processes.</a:t>
            </a:r>
          </a:p>
          <a:p>
            <a:r>
              <a:rPr lang="en-CA" dirty="0"/>
              <a:t>Enable the business to make informed investments when managing information security risks.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Most organizations make risk decisions informally based on their understanding of corporate culture or what they think is best. </a:t>
            </a:r>
          </a:p>
          <a:p>
            <a:r>
              <a:rPr lang="en-US" dirty="0"/>
              <a:t>The level to which security programs need to mature is based on what the security professional believes is best. </a:t>
            </a:r>
          </a:p>
          <a:p>
            <a:r>
              <a:rPr lang="en-US" dirty="0"/>
              <a:t>Security risk is often a foreign risk to business leaders. </a:t>
            </a:r>
          </a:p>
        </p:txBody>
      </p:sp>
      <p:sp>
        <p:nvSpPr>
          <p:cNvPr id="4" name="Text Placeholder 3"/>
          <p:cNvSpPr>
            <a:spLocks noGrp="1"/>
          </p:cNvSpPr>
          <p:nvPr>
            <p:ph type="body" sz="quarter" idx="11"/>
          </p:nvPr>
        </p:nvSpPr>
        <p:spPr/>
        <p:txBody>
          <a:bodyPr/>
          <a:lstStyle/>
          <a:p>
            <a:r>
              <a:rPr lang="en-US" dirty="0"/>
              <a:t>Information security risk is both a specific instance or project concern and an aggregate organizational concern. </a:t>
            </a:r>
          </a:p>
          <a:p>
            <a:r>
              <a:rPr lang="en-US" dirty="0"/>
              <a:t>Rarely are security risks analyzed in a consistent manner, let alone in a systematic and repeatable method to determine project risk as well as overall organizational risk exposure.</a:t>
            </a:r>
          </a:p>
        </p:txBody>
      </p:sp>
      <p:sp>
        <p:nvSpPr>
          <p:cNvPr id="5" name="Text Placeholder 4"/>
          <p:cNvSpPr>
            <a:spLocks noGrp="1"/>
          </p:cNvSpPr>
          <p:nvPr>
            <p:ph type="body" sz="quarter" idx="12"/>
          </p:nvPr>
        </p:nvSpPr>
        <p:spPr/>
        <p:txBody>
          <a:bodyPr/>
          <a:lstStyle/>
          <a:p>
            <a:r>
              <a:rPr lang="en-US" dirty="0"/>
              <a:t>Use Info-Tech’s information security risk tolerance determination methodology to create a defensible risk tolerance level for your organization. </a:t>
            </a:r>
          </a:p>
          <a:p>
            <a:r>
              <a:rPr lang="en-US" dirty="0"/>
              <a:t>Create an executive risk function to ensure clear responsibility and accountability for risk tolerance definition and subsequent risk acceptance roles. </a:t>
            </a:r>
          </a:p>
          <a:p>
            <a:r>
              <a:rPr lang="en-US" dirty="0"/>
              <a:t>Evaluate your organizational culture and informal risk appetite.</a:t>
            </a:r>
          </a:p>
          <a:p>
            <a:r>
              <a:rPr lang="en-US" dirty="0"/>
              <a:t>Perform a scenario-based sampling approach to various impact and frequency examples to determine an organizational quantified risk tolerance level.</a:t>
            </a:r>
          </a:p>
          <a:p>
            <a:r>
              <a:rPr lang="en-US" dirty="0"/>
              <a:t>Leverage the quantified risk tolerance level in broader risk management activities (e.g. threat/risk assessment, risk management).</a:t>
            </a:r>
          </a:p>
          <a:p>
            <a:endParaRPr lang="en-US" dirty="0"/>
          </a:p>
        </p:txBody>
      </p:sp>
      <p:sp>
        <p:nvSpPr>
          <p:cNvPr id="6" name="Text Placeholder 5"/>
          <p:cNvSpPr>
            <a:spLocks noGrp="1"/>
          </p:cNvSpPr>
          <p:nvPr>
            <p:ph type="body" sz="quarter" idx="13"/>
          </p:nvPr>
        </p:nvSpPr>
        <p:spPr>
          <a:xfrm>
            <a:off x="5737241" y="1495997"/>
            <a:ext cx="3140058" cy="2681148"/>
          </a:xfrm>
        </p:spPr>
        <p:txBody>
          <a:bodyPr/>
          <a:lstStyle/>
          <a:p>
            <a:pPr marL="180000" indent="-180000">
              <a:spcBef>
                <a:spcPts val="0"/>
              </a:spcBef>
              <a:spcAft>
                <a:spcPts val="0"/>
              </a:spcAft>
              <a:buSzPct val="100000"/>
              <a:buFont typeface="+mj-lt"/>
              <a:buAutoNum type="arabicPeriod"/>
            </a:pPr>
            <a:r>
              <a:rPr lang="en-CA" b="1" dirty="0"/>
              <a:t>Don’t think about threats or vulnerabilities. </a:t>
            </a:r>
            <a:r>
              <a:rPr lang="en-CA" dirty="0"/>
              <a:t>Threats or vulnerabilities limit your ability to think about a risk tolerance level that can be universally applied. Rather, think about business impact and frequency. These factors can be defensibly quantified and provide critical insight into threat </a:t>
            </a:r>
            <a:r>
              <a:rPr lang="en-CA" dirty="0" smtClean="0"/>
              <a:t>severity.</a:t>
            </a:r>
            <a:endParaRPr lang="en-CA" b="1" dirty="0"/>
          </a:p>
          <a:p>
            <a:pPr marL="180000" indent="-180000">
              <a:spcBef>
                <a:spcPts val="0"/>
              </a:spcBef>
              <a:spcAft>
                <a:spcPts val="0"/>
              </a:spcAft>
              <a:buSzPct val="100000"/>
              <a:buFont typeface="+mj-lt"/>
              <a:buAutoNum type="arabicPeriod"/>
            </a:pPr>
            <a:r>
              <a:rPr lang="en-US" b="1" dirty="0">
                <a:solidFill>
                  <a:srgbClr val="333333"/>
                </a:solidFill>
              </a:rPr>
              <a:t>All risks can be quantified. </a:t>
            </a:r>
            <a:r>
              <a:rPr lang="en-US" dirty="0">
                <a:solidFill>
                  <a:srgbClr val="333333"/>
                </a:solidFill>
              </a:rPr>
              <a:t>Security, compliance, legal, or other risks can be quantified using our methodology.</a:t>
            </a:r>
          </a:p>
          <a:p>
            <a:pPr marL="180000" indent="-180000">
              <a:spcBef>
                <a:spcPts val="0"/>
              </a:spcBef>
              <a:spcAft>
                <a:spcPts val="0"/>
              </a:spcAft>
              <a:buSzPct val="100000"/>
              <a:buFont typeface="+mj-lt"/>
              <a:buAutoNum type="arabicPeriod"/>
            </a:pPr>
            <a:r>
              <a:rPr lang="en-US" b="1" dirty="0"/>
              <a:t>Consider all impact.</a:t>
            </a:r>
            <a:r>
              <a:rPr lang="en-US" dirty="0"/>
              <a:t> Think about more than just informational </a:t>
            </a:r>
            <a:r>
              <a:rPr lang="en-US" dirty="0" smtClean="0"/>
              <a:t>impact – consider </a:t>
            </a:r>
            <a:r>
              <a:rPr lang="en-US" dirty="0"/>
              <a:t>functional and recoverability </a:t>
            </a:r>
            <a:r>
              <a:rPr lang="en-US" dirty="0" smtClean="0"/>
              <a:t>impact too.</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Shape 1">
            <a:extLst>
              <a:ext uri="{FF2B5EF4-FFF2-40B4-BE49-F238E27FC236}">
                <a16:creationId xmlns:a16="http://schemas.microsoft.com/office/drawing/2014/main" xmlns="" id="{1A45CD86-CA13-4554-A93C-F487C3280BFF}"/>
              </a:ext>
            </a:extLst>
          </p:cNvPr>
          <p:cNvSpPr/>
          <p:nvPr/>
        </p:nvSpPr>
        <p:spPr>
          <a:xfrm>
            <a:off x="122711" y="1169378"/>
            <a:ext cx="8889967" cy="5249008"/>
          </a:xfrm>
          <a:prstGeom prst="corner">
            <a:avLst>
              <a:gd name="adj1" fmla="val 12615"/>
              <a:gd name="adj2" fmla="val 41005"/>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44000"/>
            <a:r>
              <a:rPr lang="en-CA" sz="1600" b="1" dirty="0">
                <a:solidFill>
                  <a:schemeClr val="tx1"/>
                </a:solidFill>
              </a:rPr>
              <a:t>This blueprint is concerned with the FRAME step of risk management – the critical prerequisite to effectively managing security risks.</a:t>
            </a:r>
            <a:endParaRPr lang="en-CA" sz="1600" dirty="0">
              <a:solidFill>
                <a:schemeClr val="tx1"/>
              </a:solidFill>
            </a:endParaRPr>
          </a:p>
        </p:txBody>
      </p:sp>
      <p:sp>
        <p:nvSpPr>
          <p:cNvPr id="6" name="Title 5"/>
          <p:cNvSpPr>
            <a:spLocks noGrp="1"/>
          </p:cNvSpPr>
          <p:nvPr>
            <p:ph type="title"/>
          </p:nvPr>
        </p:nvSpPr>
        <p:spPr>
          <a:xfrm>
            <a:off x="0" y="-32540"/>
            <a:ext cx="9144000" cy="1124744"/>
          </a:xfrm>
        </p:spPr>
        <p:txBody>
          <a:bodyPr/>
          <a:lstStyle/>
          <a:p>
            <a:r>
              <a:rPr lang="en-CA" dirty="0"/>
              <a:t>The FARM acronym defines the </a:t>
            </a:r>
            <a:r>
              <a:rPr lang="en-CA" dirty="0" smtClean="0"/>
              <a:t>risk management lifecycle</a:t>
            </a:r>
            <a:endParaRPr lang="en-CA" dirty="0"/>
          </a:p>
        </p:txBody>
      </p:sp>
      <p:cxnSp>
        <p:nvCxnSpPr>
          <p:cNvPr id="4" name="Straight Connector 3"/>
          <p:cNvCxnSpPr>
            <a:cxnSpLocks/>
          </p:cNvCxnSpPr>
          <p:nvPr/>
        </p:nvCxnSpPr>
        <p:spPr>
          <a:xfrm flipH="1">
            <a:off x="57051" y="3207189"/>
            <a:ext cx="1" cy="2526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H="1">
            <a:off x="2312370" y="3207189"/>
            <a:ext cx="4" cy="2526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flipH="1">
            <a:off x="4567692" y="3207189"/>
            <a:ext cx="6" cy="2526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flipH="1">
            <a:off x="6823016" y="3207189"/>
            <a:ext cx="2" cy="252665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2711" y="3202203"/>
            <a:ext cx="2124000" cy="2492990"/>
          </a:xfrm>
          <a:prstGeom prst="rect">
            <a:avLst/>
          </a:prstGeom>
        </p:spPr>
        <p:txBody>
          <a:bodyPr wrap="square" rtlCol="0">
            <a:spAutoFit/>
          </a:bodyPr>
          <a:lstStyle/>
          <a:p>
            <a:r>
              <a:rPr lang="en-CA" sz="1200" dirty="0"/>
              <a:t>Establish the context for risk-based business </a:t>
            </a:r>
            <a:r>
              <a:rPr lang="en-CA" sz="1200" dirty="0" smtClean="0"/>
              <a:t>decisions:</a:t>
            </a:r>
            <a:endParaRPr lang="en-CA" sz="1200" dirty="0"/>
          </a:p>
          <a:p>
            <a:endParaRPr lang="en-CA" sz="1200" dirty="0"/>
          </a:p>
          <a:p>
            <a:pPr marL="171450" indent="-171450">
              <a:buFontTx/>
              <a:buChar char="-"/>
            </a:pPr>
            <a:r>
              <a:rPr lang="en-CA" sz="1200" dirty="0"/>
              <a:t>How do we define risk?</a:t>
            </a:r>
          </a:p>
          <a:p>
            <a:pPr marL="171450" indent="-171450">
              <a:buFontTx/>
              <a:buChar char="-"/>
            </a:pPr>
            <a:r>
              <a:rPr lang="en-CA" sz="1200" dirty="0"/>
              <a:t>What is the organizational culture </a:t>
            </a:r>
            <a:r>
              <a:rPr lang="en-CA" sz="1200" dirty="0" smtClean="0"/>
              <a:t>toward </a:t>
            </a:r>
            <a:r>
              <a:rPr lang="en-CA" sz="1200" dirty="0"/>
              <a:t>risk acceptance / avoidance?</a:t>
            </a:r>
          </a:p>
          <a:p>
            <a:pPr marL="171450" indent="-171450">
              <a:buFontTx/>
              <a:buChar char="-"/>
            </a:pPr>
            <a:r>
              <a:rPr lang="en-CA" sz="1200" dirty="0"/>
              <a:t>What types of business impact could we tolerate, and how often?</a:t>
            </a:r>
          </a:p>
          <a:p>
            <a:pPr marL="171450" indent="-171450">
              <a:buFontTx/>
              <a:buChar char="-"/>
            </a:pPr>
            <a:r>
              <a:rPr lang="en-CA" sz="1200" dirty="0"/>
              <a:t>What are our strategic business priorities?</a:t>
            </a:r>
          </a:p>
        </p:txBody>
      </p:sp>
      <p:sp>
        <p:nvSpPr>
          <p:cNvPr id="20" name="TextBox 19"/>
          <p:cNvSpPr txBox="1"/>
          <p:nvPr/>
        </p:nvSpPr>
        <p:spPr>
          <a:xfrm>
            <a:off x="2378033" y="3202203"/>
            <a:ext cx="2124000" cy="2308324"/>
          </a:xfrm>
          <a:prstGeom prst="rect">
            <a:avLst/>
          </a:prstGeom>
        </p:spPr>
        <p:txBody>
          <a:bodyPr wrap="square" rtlCol="0">
            <a:spAutoFit/>
          </a:bodyPr>
          <a:lstStyle>
            <a:defPPr>
              <a:defRPr lang="en-US"/>
            </a:defPPr>
            <a:lvl1pPr>
              <a:defRPr sz="1200"/>
            </a:lvl1pPr>
          </a:lstStyle>
          <a:p>
            <a:pPr marL="0" lvl="1"/>
            <a:r>
              <a:rPr lang="en-CA" sz="1200" dirty="0"/>
              <a:t>Develop a formal process for assessing risk that is relevant for the business and will identify:</a:t>
            </a:r>
          </a:p>
          <a:p>
            <a:pPr marL="0" lvl="1"/>
            <a:endParaRPr lang="en-CA" sz="1200" dirty="0"/>
          </a:p>
          <a:p>
            <a:pPr marL="171450" lvl="1" indent="-171450">
              <a:buFontTx/>
              <a:buChar char="-"/>
            </a:pPr>
            <a:r>
              <a:rPr lang="en-CA" sz="1200" dirty="0"/>
              <a:t>Threats and vulnerability exposure</a:t>
            </a:r>
          </a:p>
          <a:p>
            <a:pPr marL="171450" lvl="1" indent="-171450">
              <a:buFontTx/>
              <a:buChar char="-"/>
            </a:pPr>
            <a:r>
              <a:rPr lang="en-CA" sz="1200" dirty="0"/>
              <a:t>The impact / harm that would occur if a threat were exploited</a:t>
            </a:r>
          </a:p>
          <a:p>
            <a:pPr marL="171450" lvl="1" indent="-171450">
              <a:buFontTx/>
              <a:buChar char="-"/>
            </a:pPr>
            <a:r>
              <a:rPr lang="en-CA" sz="1200" dirty="0"/>
              <a:t>The likelihood that the impact will occur</a:t>
            </a:r>
          </a:p>
        </p:txBody>
      </p:sp>
      <p:sp>
        <p:nvSpPr>
          <p:cNvPr id="21" name="TextBox 20"/>
          <p:cNvSpPr txBox="1"/>
          <p:nvPr/>
        </p:nvSpPr>
        <p:spPr>
          <a:xfrm>
            <a:off x="4633357" y="3202203"/>
            <a:ext cx="2124000" cy="2492990"/>
          </a:xfrm>
          <a:prstGeom prst="rect">
            <a:avLst/>
          </a:prstGeom>
        </p:spPr>
        <p:txBody>
          <a:bodyPr wrap="square" rtlCol="0">
            <a:spAutoFit/>
          </a:bodyPr>
          <a:lstStyle/>
          <a:p>
            <a:r>
              <a:rPr lang="en-CA" sz="1200" dirty="0"/>
              <a:t>Implement a consistent and formal process to respond to security risks and security assessment </a:t>
            </a:r>
            <a:r>
              <a:rPr lang="en-CA" sz="1200" dirty="0" smtClean="0"/>
              <a:t>results:</a:t>
            </a:r>
            <a:endParaRPr lang="en-CA" sz="1200" dirty="0"/>
          </a:p>
          <a:p>
            <a:endParaRPr lang="en-CA" sz="1200" dirty="0"/>
          </a:p>
          <a:p>
            <a:pPr marL="171450" indent="-171450">
              <a:buFontTx/>
              <a:buChar char="-"/>
            </a:pPr>
            <a:r>
              <a:rPr lang="en-CA" sz="1200" dirty="0"/>
              <a:t>Determine whether risk </a:t>
            </a:r>
            <a:r>
              <a:rPr lang="en-CA" sz="1200" dirty="0" smtClean="0"/>
              <a:t>is </a:t>
            </a:r>
            <a:r>
              <a:rPr lang="en-CA" sz="1200" dirty="0"/>
              <a:t>tolerable or not</a:t>
            </a:r>
          </a:p>
          <a:p>
            <a:pPr marL="171450" indent="-171450">
              <a:buFontTx/>
              <a:buChar char="-"/>
            </a:pPr>
            <a:r>
              <a:rPr lang="en-CA" sz="1200" dirty="0"/>
              <a:t>Determine the appropriate course of action</a:t>
            </a:r>
          </a:p>
          <a:p>
            <a:pPr marL="171450" indent="-171450">
              <a:buFontTx/>
              <a:buChar char="-"/>
            </a:pPr>
            <a:r>
              <a:rPr lang="en-CA" sz="1200" dirty="0"/>
              <a:t>Implement the appropriate risk response (accept / reject / additional mitigations)</a:t>
            </a:r>
          </a:p>
        </p:txBody>
      </p:sp>
      <p:grpSp>
        <p:nvGrpSpPr>
          <p:cNvPr id="50" name="Group 49">
            <a:extLst>
              <a:ext uri="{FF2B5EF4-FFF2-40B4-BE49-F238E27FC236}">
                <a16:creationId xmlns:a16="http://schemas.microsoft.com/office/drawing/2014/main" xmlns="" id="{70CDE241-A6A2-47CC-B4CC-523FD9F4594F}"/>
              </a:ext>
            </a:extLst>
          </p:cNvPr>
          <p:cNvGrpSpPr/>
          <p:nvPr/>
        </p:nvGrpSpPr>
        <p:grpSpPr>
          <a:xfrm>
            <a:off x="351512" y="1242677"/>
            <a:ext cx="1666397" cy="548112"/>
            <a:chOff x="505965" y="1116517"/>
            <a:chExt cx="1666397" cy="548112"/>
          </a:xfrm>
        </p:grpSpPr>
        <p:sp>
          <p:nvSpPr>
            <p:cNvPr id="7" name="Rectangle 6"/>
            <p:cNvSpPr/>
            <p:nvPr/>
          </p:nvSpPr>
          <p:spPr>
            <a:xfrm>
              <a:off x="908743"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Frame</a:t>
              </a:r>
            </a:p>
          </p:txBody>
        </p:sp>
        <p:sp>
          <p:nvSpPr>
            <p:cNvPr id="32" name="Oval 31">
              <a:extLst>
                <a:ext uri="{FF2B5EF4-FFF2-40B4-BE49-F238E27FC236}">
                  <a16:creationId xmlns:a16="http://schemas.microsoft.com/office/drawing/2014/main" xmlns="" id="{0C1A681C-5E3F-4F1A-8528-DB6735B3C2AF}"/>
                </a:ext>
              </a:extLst>
            </p:cNvPr>
            <p:cNvSpPr/>
            <p:nvPr/>
          </p:nvSpPr>
          <p:spPr>
            <a:xfrm>
              <a:off x="505965"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F</a:t>
              </a:r>
            </a:p>
          </p:txBody>
        </p:sp>
      </p:grpSp>
      <p:grpSp>
        <p:nvGrpSpPr>
          <p:cNvPr id="49" name="Group 48">
            <a:extLst>
              <a:ext uri="{FF2B5EF4-FFF2-40B4-BE49-F238E27FC236}">
                <a16:creationId xmlns:a16="http://schemas.microsoft.com/office/drawing/2014/main" xmlns="" id="{9277A892-7A7C-4204-B27B-0C9AC00AB9C9}"/>
              </a:ext>
            </a:extLst>
          </p:cNvPr>
          <p:cNvGrpSpPr/>
          <p:nvPr/>
        </p:nvGrpSpPr>
        <p:grpSpPr>
          <a:xfrm>
            <a:off x="2642639" y="1242677"/>
            <a:ext cx="1666397" cy="548112"/>
            <a:chOff x="2680847" y="1121396"/>
            <a:chExt cx="1666397" cy="548112"/>
          </a:xfrm>
        </p:grpSpPr>
        <p:sp>
          <p:nvSpPr>
            <p:cNvPr id="34" name="Rectangle 33">
              <a:extLst>
                <a:ext uri="{FF2B5EF4-FFF2-40B4-BE49-F238E27FC236}">
                  <a16:creationId xmlns:a16="http://schemas.microsoft.com/office/drawing/2014/main" xmlns="" id="{1713B9B5-0B8D-4210-B20C-529489882167}"/>
                </a:ext>
              </a:extLst>
            </p:cNvPr>
            <p:cNvSpPr/>
            <p:nvPr/>
          </p:nvSpPr>
          <p:spPr>
            <a:xfrm>
              <a:off x="3083625" y="1204870"/>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Assess</a:t>
              </a:r>
            </a:p>
          </p:txBody>
        </p:sp>
        <p:sp>
          <p:nvSpPr>
            <p:cNvPr id="35" name="Oval 34">
              <a:extLst>
                <a:ext uri="{FF2B5EF4-FFF2-40B4-BE49-F238E27FC236}">
                  <a16:creationId xmlns:a16="http://schemas.microsoft.com/office/drawing/2014/main" xmlns="" id="{D59871E7-0975-4AE4-9A06-586F6FCD3F60}"/>
                </a:ext>
              </a:extLst>
            </p:cNvPr>
            <p:cNvSpPr/>
            <p:nvPr/>
          </p:nvSpPr>
          <p:spPr>
            <a:xfrm>
              <a:off x="2680847" y="1121396"/>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A</a:t>
              </a:r>
            </a:p>
          </p:txBody>
        </p:sp>
      </p:grpSp>
      <p:grpSp>
        <p:nvGrpSpPr>
          <p:cNvPr id="48" name="Group 47">
            <a:extLst>
              <a:ext uri="{FF2B5EF4-FFF2-40B4-BE49-F238E27FC236}">
                <a16:creationId xmlns:a16="http://schemas.microsoft.com/office/drawing/2014/main" xmlns="" id="{12363C14-51E4-416F-BE53-8967EAD0D6BB}"/>
              </a:ext>
            </a:extLst>
          </p:cNvPr>
          <p:cNvGrpSpPr/>
          <p:nvPr/>
        </p:nvGrpSpPr>
        <p:grpSpPr>
          <a:xfrm>
            <a:off x="4826358" y="1242677"/>
            <a:ext cx="1666397" cy="548112"/>
            <a:chOff x="4720411" y="1116517"/>
            <a:chExt cx="1666397" cy="548112"/>
          </a:xfrm>
        </p:grpSpPr>
        <p:sp>
          <p:nvSpPr>
            <p:cNvPr id="36" name="Rectangle 35">
              <a:extLst>
                <a:ext uri="{FF2B5EF4-FFF2-40B4-BE49-F238E27FC236}">
                  <a16:creationId xmlns:a16="http://schemas.microsoft.com/office/drawing/2014/main" xmlns="" id="{9EF4724D-496F-4A42-BDCA-41BE1D063191}"/>
                </a:ext>
              </a:extLst>
            </p:cNvPr>
            <p:cNvSpPr/>
            <p:nvPr/>
          </p:nvSpPr>
          <p:spPr>
            <a:xfrm>
              <a:off x="5123189"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Respond</a:t>
              </a:r>
            </a:p>
          </p:txBody>
        </p:sp>
        <p:sp>
          <p:nvSpPr>
            <p:cNvPr id="37" name="Oval 36">
              <a:extLst>
                <a:ext uri="{FF2B5EF4-FFF2-40B4-BE49-F238E27FC236}">
                  <a16:creationId xmlns:a16="http://schemas.microsoft.com/office/drawing/2014/main" xmlns="" id="{0BC562C8-51BA-4ACE-989E-C61C140D20C0}"/>
                </a:ext>
              </a:extLst>
            </p:cNvPr>
            <p:cNvSpPr/>
            <p:nvPr/>
          </p:nvSpPr>
          <p:spPr>
            <a:xfrm>
              <a:off x="4720411"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R</a:t>
              </a:r>
            </a:p>
          </p:txBody>
        </p:sp>
      </p:grpSp>
      <p:grpSp>
        <p:nvGrpSpPr>
          <p:cNvPr id="33" name="Group 32">
            <a:extLst>
              <a:ext uri="{FF2B5EF4-FFF2-40B4-BE49-F238E27FC236}">
                <a16:creationId xmlns:a16="http://schemas.microsoft.com/office/drawing/2014/main" xmlns="" id="{ECB4CB39-434D-4EBF-8A0C-5AE56F832159}"/>
              </a:ext>
            </a:extLst>
          </p:cNvPr>
          <p:cNvGrpSpPr/>
          <p:nvPr/>
        </p:nvGrpSpPr>
        <p:grpSpPr>
          <a:xfrm>
            <a:off x="7010077" y="1242677"/>
            <a:ext cx="1666397" cy="548112"/>
            <a:chOff x="6789164" y="1116517"/>
            <a:chExt cx="1666397" cy="548112"/>
          </a:xfrm>
        </p:grpSpPr>
        <p:sp>
          <p:nvSpPr>
            <p:cNvPr id="38" name="Rectangle 37">
              <a:extLst>
                <a:ext uri="{FF2B5EF4-FFF2-40B4-BE49-F238E27FC236}">
                  <a16:creationId xmlns:a16="http://schemas.microsoft.com/office/drawing/2014/main" xmlns="" id="{3F024B4A-58D4-41C2-860A-E8D8BF8B3B97}"/>
                </a:ext>
              </a:extLst>
            </p:cNvPr>
            <p:cNvSpPr/>
            <p:nvPr/>
          </p:nvSpPr>
          <p:spPr>
            <a:xfrm>
              <a:off x="7191942"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Monitor</a:t>
              </a:r>
            </a:p>
          </p:txBody>
        </p:sp>
        <p:sp>
          <p:nvSpPr>
            <p:cNvPr id="39" name="Oval 38">
              <a:extLst>
                <a:ext uri="{FF2B5EF4-FFF2-40B4-BE49-F238E27FC236}">
                  <a16:creationId xmlns:a16="http://schemas.microsoft.com/office/drawing/2014/main" xmlns="" id="{61E902F6-3DCA-49E7-9682-AAA96D2950E7}"/>
                </a:ext>
              </a:extLst>
            </p:cNvPr>
            <p:cNvSpPr/>
            <p:nvPr/>
          </p:nvSpPr>
          <p:spPr>
            <a:xfrm>
              <a:off x="6789164"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M</a:t>
              </a:r>
            </a:p>
          </p:txBody>
        </p:sp>
      </p:grpSp>
      <p:sp>
        <p:nvSpPr>
          <p:cNvPr id="40" name="Rectangle 39">
            <a:extLst>
              <a:ext uri="{FF2B5EF4-FFF2-40B4-BE49-F238E27FC236}">
                <a16:creationId xmlns:a16="http://schemas.microsoft.com/office/drawing/2014/main" xmlns="" id="{26F6BD08-16E8-411B-92E4-DACFD99AA981}"/>
              </a:ext>
            </a:extLst>
          </p:cNvPr>
          <p:cNvSpPr/>
          <p:nvPr/>
        </p:nvSpPr>
        <p:spPr>
          <a:xfrm>
            <a:off x="301718"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Determine the organizational risk tolerance</a:t>
            </a:r>
          </a:p>
        </p:txBody>
      </p:sp>
      <p:sp>
        <p:nvSpPr>
          <p:cNvPr id="42" name="Rectangle 41">
            <a:extLst>
              <a:ext uri="{FF2B5EF4-FFF2-40B4-BE49-F238E27FC236}">
                <a16:creationId xmlns:a16="http://schemas.microsoft.com/office/drawing/2014/main" xmlns="" id="{E834AD7A-DACA-40C5-BD37-25169C86367F}"/>
              </a:ext>
            </a:extLst>
          </p:cNvPr>
          <p:cNvSpPr/>
          <p:nvPr/>
        </p:nvSpPr>
        <p:spPr>
          <a:xfrm>
            <a:off x="2592845"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Develop and implement threat and risk assessments</a:t>
            </a:r>
          </a:p>
        </p:txBody>
      </p:sp>
      <p:sp>
        <p:nvSpPr>
          <p:cNvPr id="43" name="Rectangle 42">
            <a:extLst>
              <a:ext uri="{FF2B5EF4-FFF2-40B4-BE49-F238E27FC236}">
                <a16:creationId xmlns:a16="http://schemas.microsoft.com/office/drawing/2014/main" xmlns="" id="{C0DCD166-A227-4DF3-A1DA-052C3D1FF012}"/>
              </a:ext>
            </a:extLst>
          </p:cNvPr>
          <p:cNvSpPr/>
          <p:nvPr/>
        </p:nvSpPr>
        <p:spPr>
          <a:xfrm>
            <a:off x="4776564"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Implement formal processes for risk approval / rejection</a:t>
            </a:r>
          </a:p>
        </p:txBody>
      </p:sp>
      <p:sp>
        <p:nvSpPr>
          <p:cNvPr id="44" name="Rectangle 43">
            <a:extLst>
              <a:ext uri="{FF2B5EF4-FFF2-40B4-BE49-F238E27FC236}">
                <a16:creationId xmlns:a16="http://schemas.microsoft.com/office/drawing/2014/main" xmlns="" id="{432CF5EA-1CD4-4198-B7D8-00178202111D}"/>
              </a:ext>
            </a:extLst>
          </p:cNvPr>
          <p:cNvSpPr/>
          <p:nvPr/>
        </p:nvSpPr>
        <p:spPr>
          <a:xfrm>
            <a:off x="6933527" y="1967638"/>
            <a:ext cx="1819496"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Continuously monitor and manage the organizational risk </a:t>
            </a:r>
            <a:r>
              <a:rPr lang="en-CA" sz="1400" dirty="0" smtClean="0"/>
              <a:t>profile</a:t>
            </a:r>
            <a:endParaRPr lang="en-CA" sz="1400" dirty="0"/>
          </a:p>
        </p:txBody>
      </p:sp>
      <p:sp>
        <p:nvSpPr>
          <p:cNvPr id="51" name="TextBox 50">
            <a:extLst>
              <a:ext uri="{FF2B5EF4-FFF2-40B4-BE49-F238E27FC236}">
                <a16:creationId xmlns:a16="http://schemas.microsoft.com/office/drawing/2014/main" xmlns="" id="{EC761DB9-80B7-427B-AEAF-638959F77338}"/>
              </a:ext>
            </a:extLst>
          </p:cNvPr>
          <p:cNvSpPr txBox="1"/>
          <p:nvPr/>
        </p:nvSpPr>
        <p:spPr>
          <a:xfrm>
            <a:off x="6888677" y="3202203"/>
            <a:ext cx="2124000" cy="2308324"/>
          </a:xfrm>
          <a:prstGeom prst="rect">
            <a:avLst/>
          </a:prstGeom>
        </p:spPr>
        <p:txBody>
          <a:bodyPr wrap="square" rtlCol="0">
            <a:spAutoFit/>
          </a:bodyPr>
          <a:lstStyle/>
          <a:p>
            <a:r>
              <a:rPr lang="en-CA" sz="1200" dirty="0"/>
              <a:t>Address how the organization plans to:</a:t>
            </a:r>
          </a:p>
          <a:p>
            <a:endParaRPr lang="en-CA" sz="1200" dirty="0"/>
          </a:p>
          <a:p>
            <a:pPr marL="171450" indent="-171450">
              <a:buFontTx/>
              <a:buChar char="-"/>
            </a:pPr>
            <a:r>
              <a:rPr lang="en-CA" sz="1200" dirty="0"/>
              <a:t>Verify that the planned risk responses have been implemented</a:t>
            </a:r>
          </a:p>
          <a:p>
            <a:pPr marL="171450" indent="-171450">
              <a:buFontTx/>
              <a:buChar char="-"/>
            </a:pPr>
            <a:r>
              <a:rPr lang="en-CA" sz="1200" dirty="0"/>
              <a:t>Manage ongoing effectiveness of security controls in mitigating risk</a:t>
            </a:r>
          </a:p>
          <a:p>
            <a:pPr marL="171450" indent="-171450">
              <a:buFontTx/>
              <a:buChar char="-"/>
            </a:pPr>
            <a:r>
              <a:rPr lang="en-CA" sz="1200" dirty="0"/>
              <a:t>Monitor and manage the overall risk profile of the organization</a:t>
            </a:r>
          </a:p>
        </p:txBody>
      </p:sp>
      <p:cxnSp>
        <p:nvCxnSpPr>
          <p:cNvPr id="52" name="Straight Connector 51">
            <a:extLst>
              <a:ext uri="{FF2B5EF4-FFF2-40B4-BE49-F238E27FC236}">
                <a16:creationId xmlns:a16="http://schemas.microsoft.com/office/drawing/2014/main" xmlns="" id="{9C630F1D-03AA-4DBD-B56B-25ACF58CC685}"/>
              </a:ext>
            </a:extLst>
          </p:cNvPr>
          <p:cNvCxnSpPr>
            <a:cxnSpLocks/>
          </p:cNvCxnSpPr>
          <p:nvPr/>
        </p:nvCxnSpPr>
        <p:spPr>
          <a:xfrm flipH="1">
            <a:off x="9078336" y="3207189"/>
            <a:ext cx="1" cy="2526656"/>
          </a:xfrm>
          <a:prstGeom prst="line">
            <a:avLst/>
          </a:prstGeom>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0" y="6422955"/>
            <a:ext cx="9144000" cy="437555"/>
            <a:chOff x="0" y="6422955"/>
            <a:chExt cx="9144000" cy="437555"/>
          </a:xfrm>
        </p:grpSpPr>
        <p:pic>
          <p:nvPicPr>
            <p:cNvPr id="30"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9280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You don’t need to evaluate threats or vulnerabilities to determine your risk tolerance level</a:t>
            </a:r>
          </a:p>
        </p:txBody>
      </p:sp>
      <p:sp>
        <p:nvSpPr>
          <p:cNvPr id="9" name="Rectangle 8"/>
          <p:cNvSpPr/>
          <p:nvPr/>
        </p:nvSpPr>
        <p:spPr>
          <a:xfrm>
            <a:off x="4830945" y="2041447"/>
            <a:ext cx="4046354" cy="4047262"/>
          </a:xfrm>
          <a:prstGeom prst="rect">
            <a:avLst/>
          </a:prstGeom>
        </p:spPr>
        <p:txBody>
          <a:bodyPr wrap="square">
            <a:spAutoFit/>
          </a:bodyPr>
          <a:lstStyle/>
          <a:p>
            <a:pPr>
              <a:spcAft>
                <a:spcPts val="600"/>
              </a:spcAft>
            </a:pPr>
            <a:r>
              <a:rPr lang="en-CA" sz="1600" dirty="0">
                <a:latin typeface="Arial" panose="020B0604020202020204" pitchFamily="34" charset="0"/>
                <a:ea typeface="Calibri" panose="020F0502020204030204" pitchFamily="34" charset="0"/>
                <a:cs typeface="Arial" panose="020B0604020202020204" pitchFamily="34" charset="0"/>
              </a:rPr>
              <a:t>The right question:</a:t>
            </a:r>
          </a:p>
          <a:p>
            <a:pPr>
              <a:spcAft>
                <a:spcPts val="600"/>
              </a:spcAft>
            </a:pPr>
            <a:r>
              <a:rPr lang="en-CA" sz="1600" b="1" dirty="0">
                <a:solidFill>
                  <a:schemeClr val="accent2"/>
                </a:solidFill>
                <a:latin typeface="Arial" panose="020B0604020202020204" pitchFamily="34" charset="0"/>
                <a:ea typeface="Calibri" panose="020F0502020204030204" pitchFamily="34" charset="0"/>
                <a:cs typeface="Arial" panose="020B0604020202020204" pitchFamily="34" charset="0"/>
              </a:rPr>
              <a:t>What kinds of business impact could we accept? (And how often could they happen?)</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When you are defining a risk tolerance level, you want to create a definition that can be consistently applied </a:t>
            </a:r>
            <a:r>
              <a:rPr lang="en-CA" sz="1200" b="1" dirty="0">
                <a:latin typeface="Arial" panose="020B0604020202020204" pitchFamily="34" charset="0"/>
                <a:ea typeface="Calibri" panose="020F0502020204030204" pitchFamily="34" charset="0"/>
                <a:cs typeface="Arial" panose="020B0604020202020204" pitchFamily="34" charset="0"/>
              </a:rPr>
              <a:t>regardless of project, threat, vulnerability, or time.</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Info-Tech proposes a </a:t>
            </a:r>
            <a:r>
              <a:rPr lang="en-CA" sz="1200" b="1" dirty="0">
                <a:latin typeface="Arial" panose="020B0604020202020204" pitchFamily="34" charset="0"/>
                <a:ea typeface="Calibri" panose="020F0502020204030204" pitchFamily="34" charset="0"/>
                <a:cs typeface="Arial" panose="020B0604020202020204" pitchFamily="34" charset="0"/>
              </a:rPr>
              <a:t>business-centric</a:t>
            </a:r>
            <a:r>
              <a:rPr lang="en-CA" sz="1200" dirty="0">
                <a:latin typeface="Arial" panose="020B0604020202020204" pitchFamily="34" charset="0"/>
                <a:ea typeface="Calibri" panose="020F0502020204030204" pitchFamily="34" charset="0"/>
                <a:cs typeface="Arial" panose="020B0604020202020204" pitchFamily="34" charset="0"/>
              </a:rPr>
              <a:t> approach to risk tolerance, where the impact to the business is the main determinant in whether a risk is acceptable or not.</a:t>
            </a:r>
          </a:p>
          <a:p>
            <a:pPr marL="171450" indent="-171450">
              <a:spcAft>
                <a:spcPts val="600"/>
              </a:spcAft>
              <a:buFont typeface="Arial" panose="020B0604020202020204" pitchFamily="34" charset="0"/>
              <a:buChar char="•"/>
            </a:pPr>
            <a:r>
              <a:rPr lang="en-CA" sz="1200" b="1" dirty="0">
                <a:latin typeface="Arial" panose="020B0604020202020204" pitchFamily="34" charset="0"/>
                <a:ea typeface="Calibri" panose="020F0502020204030204" pitchFamily="34" charset="0"/>
                <a:cs typeface="Arial" panose="020B0604020202020204" pitchFamily="34" charset="0"/>
              </a:rPr>
              <a:t>Threats and vulnerabilities that organizations face change almost daily today.</a:t>
            </a:r>
            <a:r>
              <a:rPr lang="en-CA" sz="1200" dirty="0">
                <a:latin typeface="Arial" panose="020B0604020202020204" pitchFamily="34" charset="0"/>
                <a:ea typeface="Calibri" panose="020F0502020204030204" pitchFamily="34" charset="0"/>
                <a:cs typeface="Arial" panose="020B0604020202020204" pitchFamily="34" charset="0"/>
              </a:rPr>
              <a:t> But the business impact that you will tolerate is consistent over time. </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Our approach looks to define risk-framing assumptions for potential impact created by security incidents to support a common method for risk tolerance decisions. </a:t>
            </a:r>
          </a:p>
        </p:txBody>
      </p:sp>
      <p:sp>
        <p:nvSpPr>
          <p:cNvPr id="10" name="Rectangle 9"/>
          <p:cNvSpPr/>
          <p:nvPr/>
        </p:nvSpPr>
        <p:spPr>
          <a:xfrm>
            <a:off x="257174" y="2041447"/>
            <a:ext cx="4044662" cy="4047262"/>
          </a:xfrm>
          <a:prstGeom prst="rect">
            <a:avLst/>
          </a:prstGeom>
        </p:spPr>
        <p:txBody>
          <a:bodyPr wrap="square">
            <a:spAutoFit/>
          </a:bodyPr>
          <a:lstStyle/>
          <a:p>
            <a:pPr>
              <a:spcAft>
                <a:spcPts val="600"/>
              </a:spcAft>
            </a:pPr>
            <a:r>
              <a:rPr lang="en-CA" sz="1600" dirty="0">
                <a:latin typeface="Arial" panose="020B0604020202020204" pitchFamily="34" charset="0"/>
                <a:ea typeface="Calibri" panose="020F0502020204030204" pitchFamily="34" charset="0"/>
                <a:cs typeface="Arial" panose="020B0604020202020204" pitchFamily="34" charset="0"/>
              </a:rPr>
              <a:t>The wrong question: </a:t>
            </a:r>
          </a:p>
          <a:p>
            <a:pPr>
              <a:spcAft>
                <a:spcPts val="600"/>
              </a:spcAft>
            </a:pPr>
            <a:r>
              <a:rPr lang="en-CA" sz="1600" b="1" dirty="0">
                <a:solidFill>
                  <a:schemeClr val="accent3"/>
                </a:solidFill>
                <a:latin typeface="Arial" panose="020B0604020202020204" pitchFamily="34" charset="0"/>
                <a:ea typeface="Calibri" panose="020F0502020204030204" pitchFamily="34" charset="0"/>
                <a:cs typeface="Arial" panose="020B0604020202020204" pitchFamily="34" charset="0"/>
              </a:rPr>
              <a:t>What kinds of threats does the organization deem acceptable (or unacceptable)?</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This feels like a logical starting point, but </a:t>
            </a:r>
            <a:r>
              <a:rPr lang="en-CA" sz="1200" b="1" dirty="0">
                <a:latin typeface="Arial" panose="020B0604020202020204" pitchFamily="34" charset="0"/>
                <a:ea typeface="Calibri" panose="020F0502020204030204" pitchFamily="34" charset="0"/>
                <a:cs typeface="Arial" panose="020B0604020202020204" pitchFamily="34" charset="0"/>
              </a:rPr>
              <a:t>this is the wrong question to ask</a:t>
            </a:r>
            <a:r>
              <a:rPr lang="en-CA" sz="1200" dirty="0">
                <a:latin typeface="Arial" panose="020B0604020202020204" pitchFamily="34" charset="0"/>
                <a:ea typeface="Calibri" panose="020F0502020204030204" pitchFamily="34" charset="0"/>
                <a:cs typeface="Arial" panose="020B0604020202020204" pitchFamily="34" charset="0"/>
              </a:rPr>
              <a:t>.</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Risk tolerance is a tool that must apply universally to all threats. For that reason, you would narrow your field of view by defining your risk tolerance using specific threats.</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Some experts advise looking at risk tolerance from an attacker-centric perspective, where you try to measure the likelihood of an attack attempt or a vulnerability being exploited. In practice, this doesn’t work very well.</a:t>
            </a:r>
          </a:p>
          <a:p>
            <a:pPr marL="171450" indent="-171450">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We cannot accurately predict </a:t>
            </a:r>
            <a:r>
              <a:rPr lang="en-CA" sz="1200" dirty="0" smtClean="0">
                <a:latin typeface="Arial" panose="020B0604020202020204" pitchFamily="34" charset="0"/>
                <a:ea typeface="Calibri" panose="020F0502020204030204" pitchFamily="34" charset="0"/>
                <a:cs typeface="Arial" panose="020B0604020202020204" pitchFamily="34" charset="0"/>
              </a:rPr>
              <a:t>an attack, </a:t>
            </a:r>
            <a:r>
              <a:rPr lang="en-CA" sz="1200" dirty="0">
                <a:latin typeface="Arial" panose="020B0604020202020204" pitchFamily="34" charset="0"/>
                <a:ea typeface="Calibri" panose="020F0502020204030204" pitchFamily="34" charset="0"/>
                <a:cs typeface="Arial" panose="020B0604020202020204" pitchFamily="34" charset="0"/>
              </a:rPr>
              <a:t>and one bad prediction would expose the organization to unanticipated risks.</a:t>
            </a:r>
          </a:p>
        </p:txBody>
      </p:sp>
      <p:sp>
        <p:nvSpPr>
          <p:cNvPr id="12" name="TextBox 11"/>
          <p:cNvSpPr txBox="1"/>
          <p:nvPr/>
        </p:nvSpPr>
        <p:spPr>
          <a:xfrm>
            <a:off x="259167" y="1201449"/>
            <a:ext cx="8618132" cy="584775"/>
          </a:xfrm>
          <a:prstGeom prst="rect">
            <a:avLst/>
          </a:prstGeom>
        </p:spPr>
        <p:txBody>
          <a:bodyPr wrap="square" rtlCol="0">
            <a:spAutoFit/>
          </a:bodyPr>
          <a:lstStyle/>
          <a:p>
            <a:r>
              <a:rPr lang="en-CA" sz="1600" b="1" dirty="0"/>
              <a:t>Most organizations are asking the wrong questions about risk.</a:t>
            </a:r>
            <a:br>
              <a:rPr lang="en-CA" sz="1600" b="1" dirty="0"/>
            </a:br>
            <a:r>
              <a:rPr lang="en-CA" sz="1600" b="1" dirty="0"/>
              <a:t>You won’t get the answers you need if you aren’t asking the right questions!</a:t>
            </a:r>
          </a:p>
        </p:txBody>
      </p:sp>
      <p:grpSp>
        <p:nvGrpSpPr>
          <p:cNvPr id="6" name="Group 5"/>
          <p:cNvGrpSpPr/>
          <p:nvPr/>
        </p:nvGrpSpPr>
        <p:grpSpPr>
          <a:xfrm>
            <a:off x="0" y="6422955"/>
            <a:ext cx="9144000" cy="437555"/>
            <a:chOff x="0" y="6422955"/>
            <a:chExt cx="9144000" cy="437555"/>
          </a:xfrm>
        </p:grpSpPr>
        <p:pic>
          <p:nvPicPr>
            <p:cNvPr id="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5521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3923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p:cNvGraphicFramePr>
            <a:graphicFrameLocks noGrp="1"/>
          </p:cNvGraphicFramePr>
          <p:nvPr>
            <p:extLst>
              <p:ext uri="{D42A27DB-BD31-4B8C-83A1-F6EECF244321}">
                <p14:modId xmlns:p14="http://schemas.microsoft.com/office/powerpoint/2010/main" val="1057318399"/>
              </p:ext>
            </p:extLst>
          </p:nvPr>
        </p:nvGraphicFramePr>
        <p:xfrm>
          <a:off x="86984" y="1589010"/>
          <a:ext cx="8799876" cy="4874617"/>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xmlns="" val="20000"/>
                    </a:ext>
                  </a:extLst>
                </a:gridCol>
                <a:gridCol w="2316671">
                  <a:extLst>
                    <a:ext uri="{9D8B030D-6E8A-4147-A177-3AD203B41FA5}">
                      <a16:colId xmlns:a16="http://schemas.microsoft.com/office/drawing/2014/main" xmlns="" val="20001"/>
                    </a:ext>
                  </a:extLst>
                </a:gridCol>
                <a:gridCol w="2410690">
                  <a:extLst>
                    <a:ext uri="{9D8B030D-6E8A-4147-A177-3AD203B41FA5}">
                      <a16:colId xmlns:a16="http://schemas.microsoft.com/office/drawing/2014/main" xmlns="" val="20002"/>
                    </a:ext>
                  </a:extLst>
                </a:gridCol>
                <a:gridCol w="2880915">
                  <a:extLst>
                    <a:ext uri="{9D8B030D-6E8A-4147-A177-3AD203B41FA5}">
                      <a16:colId xmlns:a16="http://schemas.microsoft.com/office/drawing/2014/main" xmlns=""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a:t>
                      </a:r>
                      <a:r>
                        <a:rPr lang="en-CA" sz="1000" b="0" dirty="0">
                          <a:solidFill>
                            <a:schemeClr val="tx1"/>
                          </a:solidFill>
                        </a:rPr>
                        <a:t>Define the security executive function RACI chart</a:t>
                      </a:r>
                      <a:endParaRPr lang="en-CA" sz="1000" b="0" kern="1200" dirty="0">
                        <a:solidFill>
                          <a:schemeClr val="tx1"/>
                        </a:solidFill>
                        <a:latin typeface="+mn-lt"/>
                        <a:ea typeface="+mn-ea"/>
                        <a:cs typeface="+mn-cs"/>
                      </a:endParaRPr>
                    </a:p>
                    <a:p>
                      <a:pPr>
                        <a:spcAft>
                          <a:spcPts val="600"/>
                        </a:spcAft>
                      </a:pP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2.1 </a:t>
                      </a:r>
                      <a:r>
                        <a:rPr kumimoji="0" lang="en-CA" sz="1000" b="0" i="0" u="none" strike="noStrike" kern="1200" cap="none" spc="0" normalizeH="0" baseline="0" dirty="0">
                          <a:ln>
                            <a:noFill/>
                          </a:ln>
                          <a:solidFill>
                            <a:schemeClr val="tx1"/>
                          </a:solidFill>
                          <a:effectLst/>
                          <a:uLnTx/>
                          <a:uFillTx/>
                          <a:latin typeface="+mn-lt"/>
                          <a:ea typeface="+mn-ea"/>
                          <a:cs typeface="+mn-cs"/>
                        </a:rPr>
                        <a:t>Assess your organizational risk </a:t>
                      </a:r>
                      <a:r>
                        <a:rPr kumimoji="0" lang="en-CA" sz="1000" b="0" i="0" u="none" strike="noStrike" kern="1200" cap="none" spc="0" normalizeH="0" baseline="0" dirty="0" smtClean="0">
                          <a:ln>
                            <a:noFill/>
                          </a:ln>
                          <a:solidFill>
                            <a:schemeClr val="tx1"/>
                          </a:solidFill>
                          <a:effectLst/>
                          <a:uLnTx/>
                          <a:uFillTx/>
                          <a:latin typeface="+mn-lt"/>
                          <a:ea typeface="+mn-ea"/>
                          <a:cs typeface="+mn-cs"/>
                        </a:rPr>
                        <a:t>culture</a:t>
                      </a:r>
                      <a:endParaRPr kumimoji="0" lang="en-CA" sz="1000" b="0" i="0" u="none" strike="noStrike" kern="1200" cap="none" spc="0" normalizeH="0" baseline="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2.2 </a:t>
                      </a:r>
                      <a:r>
                        <a:rPr kumimoji="0" lang="en-CA" sz="1000" b="0" i="0" u="none" strike="noStrike" kern="1200" cap="none" spc="0" normalizeH="0" baseline="0" dirty="0">
                          <a:ln>
                            <a:noFill/>
                          </a:ln>
                          <a:solidFill>
                            <a:schemeClr val="tx1"/>
                          </a:solidFill>
                          <a:effectLst/>
                          <a:uLnTx/>
                          <a:uFillTx/>
                          <a:latin typeface="+mn-lt"/>
                          <a:ea typeface="+mn-ea"/>
                          <a:cs typeface="+mn-cs"/>
                        </a:rPr>
                        <a:t>Perform a lightweight assessment of management risk </a:t>
                      </a:r>
                      <a:r>
                        <a:rPr kumimoji="0" lang="en-CA" sz="1000" b="0" i="0" u="none" strike="noStrike" kern="1200" cap="none" spc="0" normalizeH="0" baseline="0" dirty="0" smtClean="0">
                          <a:ln>
                            <a:noFill/>
                          </a:ln>
                          <a:solidFill>
                            <a:schemeClr val="tx1"/>
                          </a:solidFill>
                          <a:effectLst/>
                          <a:uLnTx/>
                          <a:uFillTx/>
                          <a:latin typeface="+mn-lt"/>
                          <a:ea typeface="+mn-ea"/>
                          <a:cs typeface="+mn-cs"/>
                        </a:rPr>
                        <a:t>culture</a:t>
                      </a:r>
                      <a:endParaRPr kumimoji="0" lang="en-CA" sz="1000" b="0" i="0" u="none" strike="noStrike" kern="1200" cap="none" spc="0" normalizeH="0" baseline="0" noProof="0" dirty="0">
                        <a:ln>
                          <a:noFill/>
                        </a:ln>
                        <a:solidFill>
                          <a:schemeClr val="tx1"/>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a:t>
                      </a:r>
                      <a:r>
                        <a:rPr lang="en-CA" sz="1000" b="0" dirty="0">
                          <a:solidFill>
                            <a:schemeClr val="tx1"/>
                          </a:solidFill>
                        </a:rPr>
                        <a:t>Standardize impact </a:t>
                      </a:r>
                      <a:r>
                        <a:rPr lang="en-CA" sz="1000" b="0" dirty="0" smtClean="0">
                          <a:solidFill>
                            <a:schemeClr val="tx1"/>
                          </a:solidFill>
                        </a:rPr>
                        <a:t>terminology</a:t>
                      </a:r>
                      <a:endParaRPr lang="en-CA" sz="1000" b="0" dirty="0">
                        <a:solidFill>
                          <a:schemeClr val="tx1"/>
                        </a:solidFill>
                      </a:endParaRPr>
                    </a:p>
                    <a:p>
                      <a:pPr>
                        <a:spcAft>
                          <a:spcPts val="600"/>
                        </a:spcAft>
                      </a:pPr>
                      <a:r>
                        <a:rPr lang="en-CA" sz="1000" baseline="0" dirty="0">
                          <a:solidFill>
                            <a:schemeClr val="tx1"/>
                          </a:solidFill>
                        </a:rPr>
                        <a:t>3.2 </a:t>
                      </a:r>
                      <a:r>
                        <a:rPr lang="en-CA" sz="1000" b="0" dirty="0">
                          <a:solidFill>
                            <a:schemeClr val="tx1"/>
                          </a:solidFill>
                        </a:rPr>
                        <a:t>Define frequency or impact thresholds that violate the risk tolerance </a:t>
                      </a:r>
                      <a:r>
                        <a:rPr lang="en-CA" sz="1000" b="0" dirty="0" smtClean="0">
                          <a:solidFill>
                            <a:schemeClr val="tx1"/>
                          </a:solidFill>
                        </a:rPr>
                        <a:t>level</a:t>
                      </a:r>
                      <a:endParaRPr lang="en-CA" sz="1000" b="0" dirty="0">
                        <a:solidFill>
                          <a:schemeClr val="tx1"/>
                        </a:solidFill>
                      </a:endParaRPr>
                    </a:p>
                    <a:p>
                      <a:pPr>
                        <a:spcAft>
                          <a:spcPts val="600"/>
                        </a:spcAft>
                      </a:pPr>
                      <a:r>
                        <a:rPr lang="en-CA" sz="1000" dirty="0">
                          <a:solidFill>
                            <a:schemeClr val="tx1"/>
                          </a:solidFill>
                        </a:rPr>
                        <a:t>3.3 </a:t>
                      </a:r>
                      <a:r>
                        <a:rPr lang="en-CA" sz="1000" b="0" dirty="0">
                          <a:solidFill>
                            <a:schemeClr val="tx1"/>
                          </a:solidFill>
                        </a:rPr>
                        <a:t>Evaluate risk scenarios to determine your risk tolerance </a:t>
                      </a:r>
                      <a:r>
                        <a:rPr lang="en-CA" sz="1000" b="0" dirty="0" smtClean="0">
                          <a:solidFill>
                            <a:schemeClr val="tx1"/>
                          </a:solidFill>
                        </a:rPr>
                        <a:t>level</a:t>
                      </a:r>
                      <a:endParaRPr lang="en-CA" sz="1000" b="0" dirty="0">
                        <a:solidFill>
                          <a:schemeClr val="tx1"/>
                        </a:solidFill>
                      </a:endParaRPr>
                    </a:p>
                    <a:p>
                      <a:pPr>
                        <a:spcAft>
                          <a:spcPts val="600"/>
                        </a:spcAft>
                      </a:pPr>
                      <a:r>
                        <a:rPr lang="en-CA" sz="1000" dirty="0">
                          <a:solidFill>
                            <a:schemeClr val="tx1"/>
                          </a:solidFill>
                        </a:rPr>
                        <a:t>3.4</a:t>
                      </a:r>
                      <a:r>
                        <a:rPr lang="en-CA" sz="1000" baseline="0" dirty="0">
                          <a:solidFill>
                            <a:schemeClr val="tx1"/>
                          </a:solidFill>
                        </a:rPr>
                        <a:t> </a:t>
                      </a:r>
                      <a:r>
                        <a:rPr lang="en-CA" sz="1000" b="0" dirty="0">
                          <a:solidFill>
                            <a:schemeClr val="tx1"/>
                          </a:solidFill>
                        </a:rPr>
                        <a:t>Optimize the sensitivity of your screening </a:t>
                      </a:r>
                      <a:r>
                        <a:rPr lang="en-CA" sz="1000" b="0" dirty="0" smtClean="0">
                          <a:solidFill>
                            <a:schemeClr val="tx1"/>
                          </a:solidFill>
                        </a:rPr>
                        <a:t>test</a:t>
                      </a:r>
                      <a:endParaRPr lang="en-CA" sz="1000" b="0" dirty="0">
                        <a:solidFill>
                          <a:schemeClr val="tx1"/>
                        </a:solidFill>
                      </a:endParaRPr>
                    </a:p>
                    <a:p>
                      <a:pPr>
                        <a:spcAft>
                          <a:spcPts val="600"/>
                        </a:spcAft>
                      </a:pPr>
                      <a:r>
                        <a:rPr lang="en-CA" sz="1000" b="1" dirty="0">
                          <a:solidFill>
                            <a:schemeClr val="tx1"/>
                          </a:solidFill>
                        </a:rPr>
                        <a:t>3.5</a:t>
                      </a:r>
                      <a:r>
                        <a:rPr lang="en-CA" sz="1000" b="0" baseline="0" dirty="0">
                          <a:solidFill>
                            <a:schemeClr val="tx1"/>
                          </a:solidFill>
                        </a:rPr>
                        <a:t> </a:t>
                      </a:r>
                      <a:r>
                        <a:rPr lang="en-CA" sz="1000" b="0" dirty="0">
                          <a:solidFill>
                            <a:schemeClr val="tx1"/>
                          </a:solidFill>
                        </a:rPr>
                        <a:t>Decide on a custom </a:t>
                      </a:r>
                      <a:r>
                        <a:rPr lang="en-CA" sz="1000" b="0" dirty="0" smtClean="0">
                          <a:solidFill>
                            <a:schemeClr val="tx1"/>
                          </a:solidFill>
                        </a:rPr>
                        <a:t>weighting</a:t>
                      </a:r>
                      <a:endParaRPr lang="en-CA" sz="1000" b="0" dirty="0">
                        <a:solidFill>
                          <a:schemeClr val="tx1"/>
                        </a:solidFill>
                      </a:endParaRPr>
                    </a:p>
                    <a:p>
                      <a:pPr>
                        <a:spcAft>
                          <a:spcPts val="600"/>
                        </a:spcAft>
                      </a:pPr>
                      <a:r>
                        <a:rPr lang="en-CA" sz="1000" b="1" dirty="0">
                          <a:solidFill>
                            <a:schemeClr val="tx1"/>
                          </a:solidFill>
                        </a:rPr>
                        <a:t>3.6</a:t>
                      </a:r>
                      <a:r>
                        <a:rPr lang="en-CA" sz="1000" b="0" dirty="0">
                          <a:solidFill>
                            <a:schemeClr val="tx1"/>
                          </a:solidFill>
                        </a:rPr>
                        <a:t> Finalize the risk tolerance </a:t>
                      </a:r>
                      <a:r>
                        <a:rPr lang="en-CA" sz="1000" b="0" dirty="0" smtClean="0">
                          <a:solidFill>
                            <a:schemeClr val="tx1"/>
                          </a:solidFill>
                        </a:rPr>
                        <a:t>level</a:t>
                      </a:r>
                      <a:endParaRPr lang="en-CA" sz="1000" b="0" dirty="0">
                        <a:solidFill>
                          <a:schemeClr val="tx1"/>
                        </a:solidFill>
                      </a:endParaRPr>
                    </a:p>
                    <a:p>
                      <a:pPr>
                        <a:spcAft>
                          <a:spcPts val="600"/>
                        </a:spcAft>
                      </a:pPr>
                      <a:r>
                        <a:rPr lang="en-CA" sz="1000" b="1" dirty="0">
                          <a:solidFill>
                            <a:schemeClr val="tx1"/>
                          </a:solidFill>
                        </a:rPr>
                        <a:t>3.7</a:t>
                      </a:r>
                      <a:r>
                        <a:rPr lang="en-CA" sz="1000" b="0" dirty="0">
                          <a:solidFill>
                            <a:schemeClr val="tx1"/>
                          </a:solidFill>
                        </a:rPr>
                        <a:t> Define risk tolerance </a:t>
                      </a:r>
                      <a:r>
                        <a:rPr lang="en-CA" sz="1000" b="0" dirty="0" smtClean="0">
                          <a:solidFill>
                            <a:schemeClr val="tx1"/>
                          </a:solidFill>
                        </a:rPr>
                        <a:t>level</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1170123">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lgn="l" defTabSz="914400" rtl="0" eaLnBrk="1" latinLnBrk="0" hangingPunct="1">
                        <a:spcAft>
                          <a:spcPts val="600"/>
                        </a:spcAft>
                        <a:buSzPct val="150000"/>
                        <a:buFont typeface="Arial" panose="020B0604020202020204" pitchFamily="34" charset="0"/>
                        <a:buBlip>
                          <a:blip r:embed="rId3"/>
                        </a:buBlip>
                      </a:pPr>
                      <a:r>
                        <a:rPr lang="en-CA" sz="1000" b="0" kern="1200" dirty="0">
                          <a:solidFill>
                            <a:schemeClr val="dk1"/>
                          </a:solidFill>
                          <a:latin typeface="+mn-lt"/>
                          <a:ea typeface="+mn-ea"/>
                          <a:cs typeface="Open Sans"/>
                        </a:rPr>
                        <a:t>Review project steps and deliverables and confirm project methodology appropriateness.</a:t>
                      </a:r>
                      <a:r>
                        <a:rPr lang="en-CA" sz="1000" b="0" kern="1200" baseline="0" dirty="0">
                          <a:solidFill>
                            <a:schemeClr val="dk1"/>
                          </a:solidFill>
                          <a:latin typeface="+mn-lt"/>
                          <a:ea typeface="+mn-ea"/>
                          <a:cs typeface="Open Sans"/>
                        </a:rPr>
                        <a:t> </a:t>
                      </a:r>
                    </a:p>
                    <a:p>
                      <a:pPr marL="228600" marR="0" lvl="0" indent="-228600" algn="l" defTabSz="914400" rtl="0" eaLnBrk="1" fontAlgn="auto" latinLnBrk="0" hangingPunct="1">
                        <a:lnSpc>
                          <a:spcPct val="100000"/>
                        </a:lnSpc>
                        <a:spcBef>
                          <a:spcPts val="0"/>
                        </a:spcBef>
                        <a:spcAft>
                          <a:spcPts val="600"/>
                        </a:spcAft>
                        <a:buClrTx/>
                        <a:buSzPct val="150000"/>
                        <a:buFont typeface="Arial" panose="020B0604020202020204" pitchFamily="34" charset="0"/>
                        <a:buBlip>
                          <a:blip r:embed="rId3"/>
                        </a:buBlip>
                        <a:tabLst/>
                        <a:defRPr/>
                      </a:pPr>
                      <a:r>
                        <a:rPr lang="en-CA" sz="1000" dirty="0"/>
                        <a:t>Customize and complete the risk executive RACI chart.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dirty="0"/>
                        <a:t>Assess your organizational risk culture. </a:t>
                      </a:r>
                    </a:p>
                    <a:p>
                      <a:pPr marL="228600" indent="-228600">
                        <a:spcAft>
                          <a:spcPts val="600"/>
                        </a:spcAft>
                        <a:buSzPct val="150000"/>
                        <a:buBlip>
                          <a:blip r:embed="rId3"/>
                        </a:buBlip>
                      </a:pPr>
                      <a:r>
                        <a:rPr lang="en-CA" sz="1000" b="0" dirty="0"/>
                        <a:t>Perform a c</a:t>
                      </a:r>
                      <a:r>
                        <a:rPr lang="en-CA" sz="1000" dirty="0"/>
                        <a:t>ursory assessment of management risk culture.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dirty="0"/>
                        <a:t>Evaluate risk </a:t>
                      </a:r>
                      <a:r>
                        <a:rPr lang="en-CA" sz="1000" dirty="0" smtClean="0"/>
                        <a:t>scenarios.</a:t>
                      </a:r>
                      <a:endParaRPr lang="en-CA" sz="1000" dirty="0"/>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kern="1200" dirty="0">
                          <a:solidFill>
                            <a:schemeClr val="dk1"/>
                          </a:solidFill>
                          <a:latin typeface="+mn-lt"/>
                          <a:ea typeface="+mn-ea"/>
                          <a:cs typeface="+mn-cs"/>
                        </a:rPr>
                        <a:t>Optimize the sensitivity of your screening </a:t>
                      </a:r>
                      <a:r>
                        <a:rPr lang="en-CA" sz="1000" kern="1200" dirty="0" smtClean="0">
                          <a:solidFill>
                            <a:schemeClr val="dk1"/>
                          </a:solidFill>
                          <a:latin typeface="+mn-lt"/>
                          <a:ea typeface="+mn-ea"/>
                          <a:cs typeface="+mn-cs"/>
                        </a:rPr>
                        <a:t>test.</a:t>
                      </a:r>
                      <a:endParaRPr lang="en-CA" sz="1000" kern="1200" dirty="0">
                        <a:solidFill>
                          <a:schemeClr val="dk1"/>
                        </a:solidFill>
                        <a:latin typeface="+mn-lt"/>
                        <a:ea typeface="+mn-ea"/>
                        <a:cs typeface="+mn-cs"/>
                      </a:endParaRP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a:t>Define risk tolerance </a:t>
                      </a:r>
                      <a:r>
                        <a:rPr lang="en-CA" sz="1000" dirty="0" smtClean="0"/>
                        <a:t>level.</a:t>
                      </a:r>
                      <a:endParaRPr lang="en-CA" sz="1000" b="1" baseline="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r>
                        <a:rPr lang="en-US" sz="1000" dirty="0"/>
                        <a:t>Define the risk executive function.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r>
                        <a:rPr lang="en-US" sz="1000" dirty="0"/>
                        <a:t>Assess the organizational risk culture.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r>
                        <a:rPr lang="en-US" sz="1000" dirty="0"/>
                        <a:t>Define the organizational risk assumptions.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Customized</a:t>
                      </a:r>
                      <a:r>
                        <a:rPr lang="en-CA" sz="1000" baseline="0" dirty="0"/>
                        <a:t> risk executive function RACI chart</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Documented</a:t>
                      </a:r>
                      <a:r>
                        <a:rPr lang="en-CA" sz="1000" baseline="0" dirty="0"/>
                        <a:t> understanding of general organizational and management risk culture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a:t>
                      </a:r>
                      <a:r>
                        <a:rPr lang="en-CA" sz="1000" b="1" dirty="0" smtClean="0"/>
                        <a:t>Outcome:</a:t>
                      </a:r>
                      <a:endParaRPr lang="en-CA" sz="1000" b="1" dirty="0"/>
                    </a:p>
                    <a:p>
                      <a:pPr marL="171450" indent="-171450">
                        <a:buFont typeface="Arial" panose="020B0604020202020204" pitchFamily="34" charset="0"/>
                        <a:buChar char="•"/>
                      </a:pPr>
                      <a:r>
                        <a:rPr lang="en-CA" sz="1000" dirty="0"/>
                        <a:t>Defined risk tolerance level</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669917"/>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894701"/>
            <a:ext cx="752006" cy="483279"/>
          </a:xfrm>
          <a:prstGeom prst="rect">
            <a:avLst/>
          </a:prstGeom>
          <a:effectLst/>
        </p:spPr>
      </p:pic>
      <p:sp>
        <p:nvSpPr>
          <p:cNvPr id="15" name="Chevron 14"/>
          <p:cNvSpPr/>
          <p:nvPr/>
        </p:nvSpPr>
        <p:spPr>
          <a:xfrm>
            <a:off x="1301687" y="1135776"/>
            <a:ext cx="2536545"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a:t>
            </a:r>
            <a:r>
              <a:rPr lang="en-US" sz="1400" dirty="0"/>
              <a:t>Define the Risk Executive Function</a:t>
            </a:r>
          </a:p>
        </p:txBody>
      </p:sp>
      <p:sp>
        <p:nvSpPr>
          <p:cNvPr id="16" name="Chevron 15"/>
          <p:cNvSpPr/>
          <p:nvPr/>
        </p:nvSpPr>
        <p:spPr>
          <a:xfrm>
            <a:off x="3688774" y="1135775"/>
            <a:ext cx="2545771"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a:t>
            </a:r>
            <a:r>
              <a:rPr lang="en-US" sz="1400" dirty="0"/>
              <a:t>Assess the </a:t>
            </a:r>
            <a:br>
              <a:rPr lang="en-US" sz="1400" dirty="0"/>
            </a:br>
            <a:r>
              <a:rPr lang="en-US" sz="1400" dirty="0"/>
              <a:t>Risk Culture</a:t>
            </a:r>
          </a:p>
        </p:txBody>
      </p:sp>
      <p:sp>
        <p:nvSpPr>
          <p:cNvPr id="17" name="Chevron 16"/>
          <p:cNvSpPr/>
          <p:nvPr/>
        </p:nvSpPr>
        <p:spPr>
          <a:xfrm>
            <a:off x="6089073" y="1135775"/>
            <a:ext cx="281493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a:t>
            </a:r>
            <a:r>
              <a:rPr lang="en-US" sz="1400" dirty="0"/>
              <a:t>Define </a:t>
            </a:r>
            <a:br>
              <a:rPr lang="en-US" sz="1400" dirty="0"/>
            </a:br>
            <a:r>
              <a:rPr lang="en-US" sz="1400" dirty="0"/>
              <a:t>Risk Assumptions</a:t>
            </a:r>
          </a:p>
        </p:txBody>
      </p:sp>
      <p:sp>
        <p:nvSpPr>
          <p:cNvPr id="4" name="Title 3"/>
          <p:cNvSpPr>
            <a:spLocks noGrp="1"/>
          </p:cNvSpPr>
          <p:nvPr>
            <p:ph type="title"/>
          </p:nvPr>
        </p:nvSpPr>
        <p:spPr/>
        <p:txBody>
          <a:bodyPr/>
          <a:lstStyle/>
          <a:p>
            <a:r>
              <a:rPr lang="en-US" dirty="0"/>
              <a:t>Define the Information Security Risk Tolerance Level – </a:t>
            </a:r>
            <a:br>
              <a:rPr lang="en-US" dirty="0"/>
            </a:br>
            <a:r>
              <a:rPr lang="en-US" dirty="0" smtClean="0"/>
              <a:t>project overview</a:t>
            </a:r>
            <a:endParaRPr lang="en-US" dirty="0"/>
          </a:p>
        </p:txBody>
      </p:sp>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718935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1943</Words>
  <Application>Microsoft Office PowerPoint</Application>
  <PresentationFormat>On-screen Show (4:3)</PresentationFormat>
  <Paragraphs>186</Paragraphs>
  <Slides>12</Slides>
  <Notes>6</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Helvetica Neue</vt:lpstr>
      <vt:lpstr>Open Sans</vt:lpstr>
      <vt:lpstr>Wingdings</vt:lpstr>
      <vt:lpstr>Theme1</vt:lpstr>
      <vt:lpstr>Office Theme</vt:lpstr>
      <vt:lpstr>PowerPoint Presentation</vt:lpstr>
      <vt:lpstr>PowerPoint Presentation</vt:lpstr>
      <vt:lpstr>Our understanding of the problem</vt:lpstr>
      <vt:lpstr>Executive summary</vt:lpstr>
      <vt:lpstr>The FARM acronym defines the risk management lifecycle</vt:lpstr>
      <vt:lpstr>You don’t need to evaluate threats or vulnerabilities to determine your risk tolerance level</vt:lpstr>
      <vt:lpstr>Use these icons to help direct you as you navigate this research </vt:lpstr>
      <vt:lpstr>Info-Tech offers various levels of support to best suit your needs</vt:lpstr>
      <vt:lpstr>Define the Information Security Risk Tolerance Level –  project overview</vt:lpstr>
      <vt:lpstr>Workshop overview </vt:lpstr>
      <vt:lpstr>What is a risk tolerance level?</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2018-02-14T21:50:22Z</dcterms:created>
  <dcterms:modified xsi:type="dcterms:W3CDTF">2018-02-15T16:24:00Z</dcterms:modified>
</cp:coreProperties>
</file>