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7" r:id="rId2"/>
  </p:sldMasterIdLst>
  <p:notesMasterIdLst>
    <p:notesMasterId r:id="rId20"/>
  </p:notesMasterIdLst>
  <p:handoutMasterIdLst>
    <p:handoutMasterId r:id="rId21"/>
  </p:handoutMasterIdLst>
  <p:sldIdLst>
    <p:sldId id="278" r:id="rId3"/>
    <p:sldId id="484" r:id="rId4"/>
    <p:sldId id="403" r:id="rId5"/>
    <p:sldId id="399" r:id="rId6"/>
    <p:sldId id="556" r:id="rId7"/>
    <p:sldId id="575" r:id="rId8"/>
    <p:sldId id="543" r:id="rId9"/>
    <p:sldId id="574" r:id="rId10"/>
    <p:sldId id="581" r:id="rId11"/>
    <p:sldId id="572" r:id="rId12"/>
    <p:sldId id="604" r:id="rId13"/>
    <p:sldId id="603" r:id="rId14"/>
    <p:sldId id="577" r:id="rId15"/>
    <p:sldId id="426" r:id="rId16"/>
    <p:sldId id="410" r:id="rId17"/>
    <p:sldId id="411" r:id="rId18"/>
    <p:sldId id="413" r:id="rId19"/>
  </p:sldIdLst>
  <p:sldSz cx="9144000" cy="6858000" type="screen4x3"/>
  <p:notesSz cx="6858000" cy="9144000"/>
  <p:custShowLst>
    <p:custShow name="Custom Show 1" id="0">
      <p:sldLst>
        <p:sld r:id="rId3"/>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7" userDrawn="1">
          <p15:clr>
            <a:srgbClr val="A4A3A4"/>
          </p15:clr>
        </p15:guide>
        <p15:guide id="2" pos="295" userDrawn="1">
          <p15:clr>
            <a:srgbClr val="A4A3A4"/>
          </p15:clr>
        </p15:guide>
        <p15:guide id="3" pos="2789" userDrawn="1">
          <p15:clr>
            <a:srgbClr val="A4A3A4"/>
          </p15:clr>
        </p15:guide>
        <p15:guide id="4" orient="horz" pos="25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79"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43F54"/>
    <a:srgbClr val="CBDBE7"/>
    <a:srgbClr val="7F919F"/>
    <a:srgbClr val="7CADD4"/>
    <a:srgbClr val="29475F"/>
    <a:srgbClr val="919191"/>
    <a:srgbClr val="D9D9D9"/>
    <a:srgbClr val="000000"/>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A3E3FD-7C92-47C3-A1E5-80C8E40B7144}" v="21" dt="2019-05-02T14:29:46.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80" autoAdjust="0"/>
    <p:restoredTop sz="44879" autoAdjust="0"/>
  </p:normalViewPr>
  <p:slideViewPr>
    <p:cSldViewPr snapToGrid="0">
      <p:cViewPr varScale="1">
        <p:scale>
          <a:sx n="113" d="100"/>
          <a:sy n="113" d="100"/>
        </p:scale>
        <p:origin x="1410" y="96"/>
      </p:cViewPr>
      <p:guideLst>
        <p:guide orient="horz" pos="777"/>
        <p:guide pos="295"/>
        <p:guide pos="2789"/>
        <p:guide orient="horz" pos="2568"/>
      </p:guideLst>
    </p:cSldViewPr>
  </p:slideViewPr>
  <p:outlineViewPr>
    <p:cViewPr>
      <p:scale>
        <a:sx n="33" d="100"/>
        <a:sy n="33" d="100"/>
      </p:scale>
      <p:origin x="0" y="0"/>
    </p:cViewPr>
  </p:outlineViewPr>
  <p:notesTextViewPr>
    <p:cViewPr>
      <p:scale>
        <a:sx n="1" d="1"/>
        <a:sy n="1" d="1"/>
      </p:scale>
      <p:origin x="0" y="0"/>
    </p:cViewPr>
  </p:notesTextViewPr>
  <p:sorterViewPr>
    <p:cViewPr>
      <p:scale>
        <a:sx n="102" d="100"/>
        <a:sy n="102" d="100"/>
      </p:scale>
      <p:origin x="0" y="-2844"/>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98"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5/16/2019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5/16/2019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C65BAA-4C92-45F9-B685-78236DC3BAD1}"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911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C65BAA-4C92-45F9-B685-78236DC3BAD1}"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0120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7609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1421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C65BAA-4C92-45F9-B685-78236DC3BA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7633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0297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37622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48036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235425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8" name="Rectangle 17"/>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5258924"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55868" y="276715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55868" y="308141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4260374"/>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814930"/>
            <a:ext cx="211099" cy="211099"/>
          </a:xfrm>
          <a:prstGeom prst="rect">
            <a:avLst/>
          </a:prstGeom>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442632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10" r:id="rId3"/>
    <p:sldLayoutId id="2147483711" r:id="rId4"/>
    <p:sldLayoutId id="2147483764" r:id="rId5"/>
    <p:sldLayoutId id="2147483761" r:id="rId6"/>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063914684"/>
      </p:ext>
    </p:extLst>
  </p:cSld>
  <p:clrMap bg1="lt1" tx1="dk1" bg2="lt2" tx2="dk2" accent1="accent1" accent2="accent2" accent3="accent3" accent4="accent4" accent5="accent5" accent6="accent6" hlink="hlink" folHlink="folHlink"/>
  <p:sldLayoutIdLst>
    <p:sldLayoutId id="2147483769" r:id="rId1"/>
    <p:sldLayoutId id="2147483772" r:id="rId2"/>
    <p:sldLayoutId id="2147483773" r:id="rId3"/>
    <p:sldLayoutId id="2147483776" r:id="rId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get-a-handle-on-it-assets-and-software-license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www.infotech.com/research/ss/capture-and-market-the-roi-of-your-vmo" TargetMode="Externa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3.png"/><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andmarkets.com/PressReleases/managed-services.asp" TargetMode="External"/><Relationship Id="rId7"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hyperlink" Target="https://www.iaop.org/Download/Download.aspx?ID=2347" TargetMode="External"/><Relationship Id="rId4" Type="http://schemas.openxmlformats.org/officeDocument/2006/relationships/hyperlink" Target="http://resources.idgenterprise.com/original/AST-0170343_316257TechPulseInfographicsSoftware.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ep.com/white-papers/supplier-management-best-practices-checklist" TargetMode="External"/><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hyperlink" Target="http://www.forbes.com/sites/brucekasanoff/2014/08/06/new-study-reveals-costs-of-bad-supplier-relationships/#652c8ac04257" TargetMode="External"/><Relationship Id="rId5" Type="http://schemas.openxmlformats.org/officeDocument/2006/relationships/hyperlink" Target="http://www.ppi1.com/wp-content/uploads/2015/05/2015-WRI-Press-Release-May-19.pdf" TargetMode="Externa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Establish a Sustainable Vendor Management Office</a:t>
            </a:r>
          </a:p>
        </p:txBody>
      </p:sp>
      <p:sp>
        <p:nvSpPr>
          <p:cNvPr id="5" name="Tagline"/>
          <p:cNvSpPr>
            <a:spLocks noGrp="1"/>
          </p:cNvSpPr>
          <p:nvPr>
            <p:ph type="body" sz="quarter" idx="16"/>
          </p:nvPr>
        </p:nvSpPr>
        <p:spPr>
          <a:xfrm>
            <a:off x="860158" y="3963355"/>
            <a:ext cx="7467600" cy="508000"/>
          </a:xfrm>
        </p:spPr>
        <p:txBody>
          <a:bodyPr/>
          <a:lstStyle/>
          <a:p>
            <a:r>
              <a:rPr lang="en-US" dirty="0"/>
              <a:t>Lay the foundation for a vendor management process that is built to last.</a:t>
            </a:r>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347" y="4217355"/>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ltGray">
          <a:xfrm>
            <a:off x="0" y="4494362"/>
            <a:ext cx="9144000" cy="20214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33333"/>
              </a:solidFill>
              <a:effectLst/>
              <a:uLnTx/>
              <a:uFillTx/>
              <a:latin typeface="Arial"/>
              <a:ea typeface="+mn-ea"/>
              <a:cs typeface="+mn-cs"/>
            </a:endParaRPr>
          </a:p>
        </p:txBody>
      </p:sp>
      <p:sp>
        <p:nvSpPr>
          <p:cNvPr id="2" name="Title 1"/>
          <p:cNvSpPr>
            <a:spLocks noGrp="1"/>
          </p:cNvSpPr>
          <p:nvPr>
            <p:ph type="title"/>
          </p:nvPr>
        </p:nvSpPr>
        <p:spPr/>
        <p:txBody>
          <a:bodyPr/>
          <a:lstStyle/>
          <a:p>
            <a:r>
              <a:rPr lang="en-CA" dirty="0" smtClean="0">
                <a:latin typeface="Arial" panose="020B0604020202020204" pitchFamily="34" charset="0"/>
                <a:ea typeface="Calibri" panose="020F0502020204030204" pitchFamily="34" charset="0"/>
                <a:cs typeface="Arial" panose="020B0604020202020204" pitchFamily="34" charset="0"/>
              </a:rPr>
              <a:t>Start </a:t>
            </a:r>
            <a:r>
              <a:rPr lang="en-CA" dirty="0">
                <a:latin typeface="Arial" panose="020B0604020202020204" pitchFamily="34" charset="0"/>
                <a:ea typeface="Calibri" panose="020F0502020204030204" pitchFamily="34" charset="0"/>
                <a:cs typeface="Arial" panose="020B0604020202020204" pitchFamily="34" charset="0"/>
              </a:rPr>
              <a:t>by looking inwards, not outwards</a:t>
            </a:r>
            <a:endParaRPr lang="en-CA" dirty="0"/>
          </a:p>
        </p:txBody>
      </p:sp>
      <p:sp>
        <p:nvSpPr>
          <p:cNvPr id="31" name="Freeform 30"/>
          <p:cNvSpPr/>
          <p:nvPr/>
        </p:nvSpPr>
        <p:spPr>
          <a:xfrm>
            <a:off x="3246507" y="1945560"/>
            <a:ext cx="2522872" cy="76199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solidFill>
            <a:schemeClr val="bg1"/>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CA" sz="1400" b="1" i="0" u="none" strike="noStrike" kern="1200" cap="none" spc="0" normalizeH="0" baseline="0" noProof="0" dirty="0">
                <a:ln>
                  <a:noFill/>
                </a:ln>
                <a:solidFill>
                  <a:srgbClr val="333333">
                    <a:hueOff val="0"/>
                    <a:satOff val="0"/>
                    <a:lumOff val="0"/>
                    <a:alphaOff val="0"/>
                  </a:srgbClr>
                </a:solidFill>
                <a:effectLst/>
                <a:uLnTx/>
                <a:uFillTx/>
                <a:latin typeface="Arial" panose="020B0604020202020204" pitchFamily="34" charset="0"/>
                <a:ea typeface="Calibri" panose="020F0502020204030204" pitchFamily="34" charset="0"/>
                <a:cs typeface="Arial" panose="020B0604020202020204" pitchFamily="34" charset="0"/>
              </a:rPr>
              <a:t>Start your vendor management function by looking internally first. </a:t>
            </a:r>
            <a:endParaRPr kumimoji="0" lang="en-CA" sz="1400" b="1" i="0" u="none" strike="noStrike" kern="1200" cap="none" spc="0" normalizeH="0" baseline="0" noProof="0" dirty="0">
              <a:ln>
                <a:noFill/>
              </a:ln>
              <a:solidFill>
                <a:srgbClr val="333333">
                  <a:hueOff val="0"/>
                  <a:satOff val="0"/>
                  <a:lumOff val="0"/>
                  <a:alphaOff val="0"/>
                </a:srgbClr>
              </a:solidFill>
              <a:effectLst/>
              <a:uLnTx/>
              <a:uFillTx/>
              <a:latin typeface="Arial"/>
              <a:ea typeface="+mn-ea"/>
              <a:cs typeface="+mn-cs"/>
            </a:endParaRPr>
          </a:p>
        </p:txBody>
      </p:sp>
      <p:sp>
        <p:nvSpPr>
          <p:cNvPr id="39" name="Freeform 38"/>
          <p:cNvSpPr/>
          <p:nvPr/>
        </p:nvSpPr>
        <p:spPr>
          <a:xfrm>
            <a:off x="6674391" y="3484610"/>
            <a:ext cx="1883584" cy="761999"/>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solidFill>
            <a:schemeClr val="bg1"/>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a:ln>
                  <a:noFill/>
                </a:ln>
                <a:solidFill>
                  <a:srgbClr val="333333">
                    <a:hueOff val="0"/>
                    <a:satOff val="0"/>
                    <a:lumOff val="0"/>
                    <a:alphaOff val="0"/>
                  </a:srgbClr>
                </a:solidFill>
                <a:effectLst/>
                <a:uLnTx/>
                <a:uFillTx/>
                <a:latin typeface="Arial" panose="020B0604020202020204" pitchFamily="34" charset="0"/>
                <a:ea typeface="Calibri" panose="020F0502020204030204" pitchFamily="34" charset="0"/>
                <a:cs typeface="Arial" panose="020B0604020202020204" pitchFamily="34" charset="0"/>
              </a:rPr>
              <a:t>Build strategic relationships internally. </a:t>
            </a:r>
            <a:endParaRPr kumimoji="0" lang="en-CA" sz="1400" b="1" i="0" u="none" strike="noStrike" kern="1200" cap="none" spc="0" normalizeH="0" baseline="0" noProof="0" dirty="0">
              <a:ln>
                <a:noFill/>
              </a:ln>
              <a:solidFill>
                <a:srgbClr val="333333">
                  <a:hueOff val="0"/>
                  <a:satOff val="0"/>
                  <a:lumOff val="0"/>
                  <a:alphaOff val="0"/>
                </a:srgbClr>
              </a:solidFill>
              <a:effectLst/>
              <a:uLnTx/>
              <a:uFillTx/>
              <a:latin typeface="Arial"/>
              <a:ea typeface="+mn-ea"/>
              <a:cs typeface="+mn-cs"/>
            </a:endParaRPr>
          </a:p>
        </p:txBody>
      </p:sp>
      <p:sp>
        <p:nvSpPr>
          <p:cNvPr id="33" name="Freeform 32"/>
          <p:cNvSpPr/>
          <p:nvPr/>
        </p:nvSpPr>
        <p:spPr>
          <a:xfrm>
            <a:off x="572423" y="3491960"/>
            <a:ext cx="2096009" cy="656454"/>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solidFill>
            <a:schemeClr val="bg1"/>
          </a:solid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a:ln>
                  <a:noFill/>
                </a:ln>
                <a:solidFill>
                  <a:srgbClr val="333333">
                    <a:hueOff val="0"/>
                    <a:satOff val="0"/>
                    <a:lumOff val="0"/>
                    <a:alphaOff val="0"/>
                  </a:srgbClr>
                </a:solidFill>
                <a:effectLst/>
                <a:uLnTx/>
                <a:uFillTx/>
                <a:latin typeface="Arial" panose="020B0604020202020204" pitchFamily="34" charset="0"/>
                <a:ea typeface="Calibri" panose="020F0502020204030204" pitchFamily="34" charset="0"/>
                <a:cs typeface="Arial" panose="020B0604020202020204" pitchFamily="34" charset="0"/>
              </a:rPr>
              <a:t>Define vendor management for your organization.</a:t>
            </a:r>
            <a:endParaRPr kumimoji="0" lang="en-CA" sz="1400" b="1" i="0" u="none" strike="noStrike" kern="1200" cap="none" spc="0" normalizeH="0" baseline="0" noProof="0" dirty="0">
              <a:ln>
                <a:noFill/>
              </a:ln>
              <a:solidFill>
                <a:srgbClr val="333333">
                  <a:hueOff val="0"/>
                  <a:satOff val="0"/>
                  <a:lumOff val="0"/>
                  <a:alphaOff val="0"/>
                </a:srgbClr>
              </a:solidFill>
              <a:effectLst/>
              <a:uLnTx/>
              <a:uFillTx/>
              <a:latin typeface="Arial"/>
              <a:ea typeface="+mn-ea"/>
              <a:cs typeface="+mn-cs"/>
            </a:endParaRPr>
          </a:p>
        </p:txBody>
      </p:sp>
      <p:sp>
        <p:nvSpPr>
          <p:cNvPr id="6" name="TextBox 5"/>
          <p:cNvSpPr txBox="1"/>
          <p:nvPr/>
        </p:nvSpPr>
        <p:spPr>
          <a:xfrm>
            <a:off x="250478" y="4899525"/>
            <a:ext cx="2616977" cy="1200329"/>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333333"/>
                </a:solidFill>
                <a:effectLst/>
                <a:uLnTx/>
                <a:uFillTx/>
                <a:latin typeface="Arial"/>
                <a:ea typeface="+mn-ea"/>
                <a:cs typeface="+mn-cs"/>
              </a:rPr>
              <a:t>Every organization has different needs when it comes to vendor management. Understand what your organization needs, define vendor management, and disseminate that definition. </a:t>
            </a:r>
          </a:p>
        </p:txBody>
      </p:sp>
      <p:sp>
        <p:nvSpPr>
          <p:cNvPr id="42" name="TextBox 41"/>
          <p:cNvSpPr txBox="1"/>
          <p:nvPr/>
        </p:nvSpPr>
        <p:spPr>
          <a:xfrm>
            <a:off x="6355068" y="5070022"/>
            <a:ext cx="2522231" cy="830997"/>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333333"/>
                </a:solidFill>
                <a:effectLst/>
                <a:uLnTx/>
                <a:uFillTx/>
                <a:latin typeface="Arial"/>
                <a:ea typeface="+mn-ea"/>
                <a:cs typeface="+mn-cs"/>
              </a:rPr>
              <a:t>Start with a focus on building relationships internally with your business stakeholders, rather than externally with your vendors. </a:t>
            </a:r>
          </a:p>
        </p:txBody>
      </p:sp>
      <p:cxnSp>
        <p:nvCxnSpPr>
          <p:cNvPr id="27" name="Straight Connector 26"/>
          <p:cNvCxnSpPr/>
          <p:nvPr/>
        </p:nvCxnSpPr>
        <p:spPr>
          <a:xfrm>
            <a:off x="3118216" y="4494362"/>
            <a:ext cx="0" cy="200602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953431" y="4494362"/>
            <a:ext cx="0" cy="2006026"/>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7-Point Star 49"/>
          <p:cNvSpPr/>
          <p:nvPr/>
        </p:nvSpPr>
        <p:spPr>
          <a:xfrm>
            <a:off x="1437747" y="4413140"/>
            <a:ext cx="206118" cy="169512"/>
          </a:xfrm>
          <a:prstGeom prst="star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8" name="Freeform 27"/>
          <p:cNvSpPr/>
          <p:nvPr/>
        </p:nvSpPr>
        <p:spPr>
          <a:xfrm>
            <a:off x="3552444" y="3503878"/>
            <a:ext cx="2096009" cy="656454"/>
          </a:xfrm>
          <a:custGeom>
            <a:avLst/>
            <a:gdLst>
              <a:gd name="connsiteX0" fmla="*/ 0 w 1143000"/>
              <a:gd name="connsiteY0" fmla="*/ 0 h 761999"/>
              <a:gd name="connsiteX1" fmla="*/ 1143000 w 1143000"/>
              <a:gd name="connsiteY1" fmla="*/ 0 h 761999"/>
              <a:gd name="connsiteX2" fmla="*/ 1143000 w 1143000"/>
              <a:gd name="connsiteY2" fmla="*/ 761999 h 761999"/>
              <a:gd name="connsiteX3" fmla="*/ 0 w 1143000"/>
              <a:gd name="connsiteY3" fmla="*/ 761999 h 761999"/>
              <a:gd name="connsiteX4" fmla="*/ 0 w 1143000"/>
              <a:gd name="connsiteY4" fmla="*/ 0 h 761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761999">
                <a:moveTo>
                  <a:pt x="0" y="0"/>
                </a:moveTo>
                <a:lnTo>
                  <a:pt x="1143000" y="0"/>
                </a:lnTo>
                <a:lnTo>
                  <a:pt x="1143000" y="761999"/>
                </a:lnTo>
                <a:lnTo>
                  <a:pt x="0" y="761999"/>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0" marR="0" lvl="0" indent="0" algn="ctr" defTabSz="4445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a:ln>
                  <a:noFill/>
                </a:ln>
                <a:solidFill>
                  <a:srgbClr val="333333">
                    <a:hueOff val="0"/>
                    <a:satOff val="0"/>
                    <a:lumOff val="0"/>
                    <a:alphaOff val="0"/>
                  </a:srgbClr>
                </a:solidFill>
                <a:effectLst/>
                <a:uLnTx/>
                <a:uFillTx/>
                <a:latin typeface="Arial" panose="020B0604020202020204" pitchFamily="34" charset="0"/>
                <a:ea typeface="Calibri" panose="020F0502020204030204" pitchFamily="34" charset="0"/>
                <a:cs typeface="Arial" panose="020B0604020202020204" pitchFamily="34" charset="0"/>
              </a:rPr>
              <a:t>One size does </a:t>
            </a:r>
            <a:br>
              <a:rPr kumimoji="0" lang="en-US" sz="1400" b="1" i="0" u="none" strike="noStrike" kern="1200" cap="none" spc="0" normalizeH="0" baseline="0" noProof="0" dirty="0">
                <a:ln>
                  <a:noFill/>
                </a:ln>
                <a:solidFill>
                  <a:srgbClr val="333333">
                    <a:hueOff val="0"/>
                    <a:satOff val="0"/>
                    <a:lumOff val="0"/>
                    <a:alphaOff val="0"/>
                  </a:srgbClr>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US" sz="1400" b="1" i="0" u="none" strike="noStrike" kern="1200" cap="none" spc="0" normalizeH="0" baseline="0" noProof="0" dirty="0">
                <a:ln>
                  <a:noFill/>
                </a:ln>
                <a:solidFill>
                  <a:srgbClr val="333333">
                    <a:hueOff val="0"/>
                    <a:satOff val="0"/>
                    <a:lumOff val="0"/>
                    <a:alphaOff val="0"/>
                  </a:srgbClr>
                </a:solidFill>
                <a:effectLst/>
                <a:uLnTx/>
                <a:uFillTx/>
                <a:latin typeface="Arial" panose="020B0604020202020204" pitchFamily="34" charset="0"/>
                <a:ea typeface="Calibri" panose="020F0502020204030204" pitchFamily="34" charset="0"/>
                <a:cs typeface="Arial" panose="020B0604020202020204" pitchFamily="34" charset="0"/>
              </a:rPr>
              <a:t>not fit all. </a:t>
            </a:r>
            <a:endParaRPr kumimoji="0" lang="en-CA" sz="1400" b="1" i="0" u="none" strike="noStrike" kern="1200" cap="none" spc="0" normalizeH="0" baseline="0" noProof="0" dirty="0">
              <a:ln>
                <a:noFill/>
              </a:ln>
              <a:solidFill>
                <a:srgbClr val="333333">
                  <a:hueOff val="0"/>
                  <a:satOff val="0"/>
                  <a:lumOff val="0"/>
                  <a:alphaOff val="0"/>
                </a:srgbClr>
              </a:solidFill>
              <a:effectLst/>
              <a:uLnTx/>
              <a:uFillTx/>
              <a:latin typeface="Arial"/>
              <a:ea typeface="+mn-ea"/>
              <a:cs typeface="+mn-cs"/>
            </a:endParaRPr>
          </a:p>
        </p:txBody>
      </p:sp>
      <p:sp>
        <p:nvSpPr>
          <p:cNvPr id="3" name="Rectangle 2"/>
          <p:cNvSpPr/>
          <p:nvPr/>
        </p:nvSpPr>
        <p:spPr>
          <a:xfrm>
            <a:off x="3342570" y="4977688"/>
            <a:ext cx="2305883" cy="10156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333333"/>
                </a:solidFill>
                <a:effectLst/>
                <a:uLnTx/>
                <a:uFillTx/>
                <a:latin typeface="Arial"/>
                <a:ea typeface="+mn-ea"/>
                <a:cs typeface="+mn-cs"/>
              </a:rPr>
              <a:t>Once you understand what your organization needs, balance the organizational culture and business model with VMO governance. </a:t>
            </a:r>
            <a:endParaRPr kumimoji="0" lang="en-US" sz="1200" b="0" i="0" u="none" strike="noStrike" kern="1200" cap="none" spc="0" normalizeH="0" baseline="0" noProof="0" dirty="0">
              <a:ln>
                <a:noFill/>
              </a:ln>
              <a:solidFill>
                <a:srgbClr val="333333"/>
              </a:solidFill>
              <a:effectLst/>
              <a:uLnTx/>
              <a:uFillTx/>
              <a:latin typeface="Arial"/>
              <a:ea typeface="+mn-ea"/>
              <a:cs typeface="+mn-cs"/>
            </a:endParaRPr>
          </a:p>
        </p:txBody>
      </p:sp>
      <p:sp>
        <p:nvSpPr>
          <p:cNvPr id="32" name="7-Point Star 31"/>
          <p:cNvSpPr/>
          <p:nvPr/>
        </p:nvSpPr>
        <p:spPr>
          <a:xfrm>
            <a:off x="4464176" y="4408085"/>
            <a:ext cx="206118" cy="169512"/>
          </a:xfrm>
          <a:prstGeom prst="star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4" name="7-Point Star 33"/>
          <p:cNvSpPr/>
          <p:nvPr/>
        </p:nvSpPr>
        <p:spPr>
          <a:xfrm>
            <a:off x="7479911" y="4402988"/>
            <a:ext cx="206118" cy="169512"/>
          </a:xfrm>
          <a:prstGeom prst="star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15" name="Elbow Connector 14"/>
          <p:cNvCxnSpPr/>
          <p:nvPr/>
        </p:nvCxnSpPr>
        <p:spPr>
          <a:xfrm rot="5400000">
            <a:off x="2869858" y="1541207"/>
            <a:ext cx="412092" cy="2864078"/>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13832" y="2973246"/>
            <a:ext cx="0" cy="20604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p:nvPr/>
        </p:nvCxnSpPr>
        <p:spPr>
          <a:xfrm>
            <a:off x="4507943" y="2973246"/>
            <a:ext cx="3094841" cy="303894"/>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Oval 145407"/>
          <p:cNvSpPr/>
          <p:nvPr/>
        </p:nvSpPr>
        <p:spPr>
          <a:xfrm>
            <a:off x="1473677" y="3156789"/>
            <a:ext cx="340373" cy="323988"/>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1</a:t>
            </a:r>
          </a:p>
        </p:txBody>
      </p:sp>
      <p:sp>
        <p:nvSpPr>
          <p:cNvPr id="58" name="Oval 145407"/>
          <p:cNvSpPr/>
          <p:nvPr/>
        </p:nvSpPr>
        <p:spPr>
          <a:xfrm>
            <a:off x="4337758" y="3150926"/>
            <a:ext cx="340373" cy="323988"/>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2</a:t>
            </a:r>
          </a:p>
        </p:txBody>
      </p:sp>
      <p:sp>
        <p:nvSpPr>
          <p:cNvPr id="59" name="Oval 145407"/>
          <p:cNvSpPr/>
          <p:nvPr/>
        </p:nvSpPr>
        <p:spPr>
          <a:xfrm>
            <a:off x="7412783" y="3150926"/>
            <a:ext cx="340373" cy="323988"/>
          </a:xfrm>
          <a:prstGeom prst="ellipse">
            <a:avLst/>
          </a:prstGeom>
          <a:solidFill>
            <a:schemeClr val="accent3"/>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a:ea typeface="+mn-ea"/>
                <a:cs typeface="+mn-cs"/>
              </a:rPr>
              <a:t>3</a:t>
            </a:r>
          </a:p>
        </p:txBody>
      </p:sp>
      <p:pic>
        <p:nvPicPr>
          <p:cNvPr id="4" name="Picture 3"/>
          <p:cNvPicPr>
            <a:picLocks noChangeAspect="1"/>
          </p:cNvPicPr>
          <p:nvPr/>
        </p:nvPicPr>
        <p:blipFill>
          <a:blip r:embed="rId2"/>
          <a:stretch>
            <a:fillRect/>
          </a:stretch>
        </p:blipFill>
        <p:spPr>
          <a:xfrm>
            <a:off x="0" y="1122570"/>
            <a:ext cx="9144793" cy="286537"/>
          </a:xfrm>
          <a:prstGeom prst="rect">
            <a:avLst/>
          </a:prstGeom>
        </p:spPr>
      </p:pic>
    </p:spTree>
    <p:extLst>
      <p:ext uri="{BB962C8B-B14F-4D97-AF65-F5344CB8AC3E}">
        <p14:creationId xmlns:p14="http://schemas.microsoft.com/office/powerpoint/2010/main" val="132923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74518" y="2741372"/>
            <a:ext cx="2507367" cy="3542845"/>
          </a:xfrm>
          <a:prstGeom prst="rect">
            <a:avLst/>
          </a:prstGeom>
          <a:solidFill>
            <a:schemeClr val="accent1">
              <a:alpha val="18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33333"/>
                </a:solidFill>
                <a:effectLst/>
                <a:uLnTx/>
                <a:uFillTx/>
                <a:latin typeface="Arial"/>
                <a:ea typeface="+mn-ea"/>
                <a:cs typeface="+mn-cs"/>
              </a:rPr>
              <a:t>Vendor Management Office (VMO)</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33333"/>
              </a:solidFill>
              <a:effectLst/>
              <a:uLnTx/>
              <a:uFillTx/>
              <a:latin typeface="Arial"/>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33333"/>
                </a:solidFill>
                <a:effectLst/>
                <a:uLnTx/>
                <a:uFillTx/>
                <a:latin typeface="Arial"/>
                <a:ea typeface="+mn-ea"/>
                <a:cs typeface="+mn-cs"/>
              </a:rPr>
              <a:t>A formalized unit within an organization responsible for evaluating, selecting, managing, and optimizing third-party providers of goods and services.</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333333"/>
              </a:solidFill>
              <a:effectLst/>
              <a:uLnTx/>
              <a:uFillTx/>
              <a:latin typeface="Arial"/>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rPr>
              <a:t>Info-Tech uses VMO interchangeably with the terms “vendor management function” and “vendor management process</a:t>
            </a:r>
            <a:r>
              <a:rPr kumimoji="0" lang="en-US" sz="1200" b="0" i="0" u="none" strike="noStrike" kern="1200" cap="none" spc="0" normalizeH="0" baseline="0" noProof="0" dirty="0">
                <a:ln>
                  <a:noFill/>
                </a:ln>
                <a:solidFill>
                  <a:srgbClr val="333333"/>
                </a:solidFill>
                <a:effectLst/>
                <a:uLnTx/>
                <a:uFillTx/>
                <a:latin typeface="Arial"/>
                <a:ea typeface="+mn-ea"/>
                <a:cs typeface="+mn-cs"/>
              </a:rPr>
              <a:t>.”</a:t>
            </a:r>
            <a:endParaRPr kumimoji="0" lang="en-US" sz="1200" b="1" i="0" u="none" strike="noStrike" kern="1200" cap="none" spc="0" normalizeH="0" baseline="0" noProof="0" dirty="0">
              <a:ln>
                <a:noFill/>
              </a:ln>
              <a:solidFill>
                <a:srgbClr val="333333"/>
              </a:solidFill>
              <a:effectLst/>
              <a:uLnTx/>
              <a:uFillTx/>
              <a:latin typeface="Arial"/>
              <a:ea typeface="+mn-ea"/>
              <a:cs typeface="+mn-cs"/>
            </a:endParaRPr>
          </a:p>
        </p:txBody>
      </p:sp>
      <p:sp>
        <p:nvSpPr>
          <p:cNvPr id="22" name="TextBox 21"/>
          <p:cNvSpPr txBox="1"/>
          <p:nvPr/>
        </p:nvSpPr>
        <p:spPr>
          <a:xfrm>
            <a:off x="218301" y="1204969"/>
            <a:ext cx="8707395" cy="138499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D9A210"/>
                </a:solidFill>
                <a:effectLst/>
                <a:uLnTx/>
                <a:uFillTx/>
                <a:latin typeface="Arial"/>
                <a:ea typeface="+mn-ea"/>
                <a:cs typeface="+mn-cs"/>
              </a:rPr>
              <a:t>Don’t take an ad hoc approach to managing a large and complex vendor portfolio, but don’t create a sophisticated vendor management office with a full-time staff to manage a handful of low-maintenance, commodity vendors either. </a:t>
            </a:r>
            <a:r>
              <a:rPr kumimoji="0" lang="en-US" sz="1400" b="0" i="0" u="none" strike="noStrike" kern="1200" cap="none" spc="0" normalizeH="0" baseline="0" noProof="0" dirty="0">
                <a:ln>
                  <a:noFill/>
                </a:ln>
                <a:solidFill>
                  <a:srgbClr val="333333"/>
                </a:solidFill>
                <a:effectLst/>
                <a:uLnTx/>
                <a:uFillTx/>
                <a:latin typeface="Arial"/>
                <a:ea typeface="+mn-ea"/>
                <a:cs typeface="+mn-cs"/>
              </a:rPr>
              <a:t>The amount of resources you assign to managing vendors depends on the number and value of your organization’s relationships. Before optimizing your vendor management program around the best practices presented in this blueprint, assess your current maturity and build the process around a model that reflects the needs of your organization. </a:t>
            </a:r>
            <a:endParaRPr kumimoji="0" lang="en-US" sz="1600" b="0" i="0" u="none" strike="noStrike" kern="1200" cap="none" spc="0" normalizeH="0" baseline="0" noProof="0" dirty="0">
              <a:ln>
                <a:noFill/>
              </a:ln>
              <a:solidFill>
                <a:srgbClr val="333333"/>
              </a:solidFill>
              <a:effectLst/>
              <a:uLnTx/>
              <a:uFillTx/>
              <a:latin typeface="Arial"/>
              <a:ea typeface="+mn-ea"/>
              <a:cs typeface="+mn-cs"/>
            </a:endParaRPr>
          </a:p>
        </p:txBody>
      </p:sp>
      <p:grpSp>
        <p:nvGrpSpPr>
          <p:cNvPr id="24" name="Group 2"/>
          <p:cNvGrpSpPr/>
          <p:nvPr/>
        </p:nvGrpSpPr>
        <p:grpSpPr>
          <a:xfrm>
            <a:off x="237694" y="2602837"/>
            <a:ext cx="5666577" cy="3426555"/>
            <a:chOff x="865277" y="1408220"/>
            <a:chExt cx="6430852" cy="3888710"/>
          </a:xfrm>
        </p:grpSpPr>
        <p:sp>
          <p:nvSpPr>
            <p:cNvPr id="25" name="Rectangle 24"/>
            <p:cNvSpPr/>
            <p:nvPr/>
          </p:nvSpPr>
          <p:spPr>
            <a:xfrm>
              <a:off x="1886465" y="1902941"/>
              <a:ext cx="4316627" cy="33939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26" name="Straight Connector 25"/>
            <p:cNvCxnSpPr>
              <a:stCxn id="25" idx="0"/>
              <a:endCxn id="25" idx="2"/>
            </p:cNvCxnSpPr>
            <p:nvPr/>
          </p:nvCxnSpPr>
          <p:spPr>
            <a:xfrm>
              <a:off x="4044779" y="1902941"/>
              <a:ext cx="0" cy="33939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5" idx="1"/>
              <a:endCxn id="25" idx="3"/>
            </p:cNvCxnSpPr>
            <p:nvPr/>
          </p:nvCxnSpPr>
          <p:spPr>
            <a:xfrm>
              <a:off x="1886465" y="3599935"/>
              <a:ext cx="431662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193493" y="3349329"/>
              <a:ext cx="1102636" cy="628718"/>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Higher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Strategic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Value</a:t>
              </a:r>
            </a:p>
          </p:txBody>
        </p:sp>
        <p:sp>
          <p:nvSpPr>
            <p:cNvPr id="29" name="TextBox 28"/>
            <p:cNvSpPr txBox="1"/>
            <p:nvPr/>
          </p:nvSpPr>
          <p:spPr>
            <a:xfrm>
              <a:off x="865277" y="3337969"/>
              <a:ext cx="943849" cy="628718"/>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Lower Strategic Value</a:t>
              </a:r>
            </a:p>
          </p:txBody>
        </p:sp>
        <p:sp>
          <p:nvSpPr>
            <p:cNvPr id="30" name="TextBox 29"/>
            <p:cNvSpPr txBox="1"/>
            <p:nvPr/>
          </p:nvSpPr>
          <p:spPr>
            <a:xfrm>
              <a:off x="2619429" y="1408220"/>
              <a:ext cx="2831497" cy="279430"/>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Higher Vendor Spend/Switching Costs</a:t>
              </a:r>
            </a:p>
          </p:txBody>
        </p:sp>
        <p:sp>
          <p:nvSpPr>
            <p:cNvPr id="32" name="Rectangle 31"/>
            <p:cNvSpPr/>
            <p:nvPr/>
          </p:nvSpPr>
          <p:spPr>
            <a:xfrm>
              <a:off x="4061405" y="1926088"/>
              <a:ext cx="2124000" cy="1656000"/>
            </a:xfrm>
            <a:prstGeom prst="rect">
              <a:avLst/>
            </a:prstGeom>
            <a:solidFill>
              <a:srgbClr val="BEC7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3" name="Rectangle 32"/>
            <p:cNvSpPr/>
            <p:nvPr/>
          </p:nvSpPr>
          <p:spPr>
            <a:xfrm>
              <a:off x="1911179" y="1928857"/>
              <a:ext cx="2124000" cy="1656000"/>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4" name="Rectangle 33"/>
            <p:cNvSpPr/>
            <p:nvPr/>
          </p:nvSpPr>
          <p:spPr>
            <a:xfrm>
              <a:off x="4064178" y="3624656"/>
              <a:ext cx="2124000" cy="1656000"/>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5" name="Rectangle 34"/>
            <p:cNvSpPr/>
            <p:nvPr/>
          </p:nvSpPr>
          <p:spPr>
            <a:xfrm>
              <a:off x="1911182" y="3624657"/>
              <a:ext cx="2124000" cy="165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6" name="TextBox 35"/>
            <p:cNvSpPr txBox="1"/>
            <p:nvPr/>
          </p:nvSpPr>
          <p:spPr>
            <a:xfrm>
              <a:off x="2113074" y="4243083"/>
              <a:ext cx="1705095" cy="41914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333333"/>
                  </a:solidFill>
                  <a:effectLst/>
                  <a:uLnTx/>
                  <a:uFillTx/>
                  <a:latin typeface="Arial"/>
                  <a:ea typeface="+mn-ea"/>
                  <a:cs typeface="+mn-cs"/>
                </a:rPr>
                <a:t>Commodity</a:t>
              </a:r>
            </a:p>
          </p:txBody>
        </p:sp>
        <p:sp>
          <p:nvSpPr>
            <p:cNvPr id="37" name="TextBox 36"/>
            <p:cNvSpPr txBox="1"/>
            <p:nvPr/>
          </p:nvSpPr>
          <p:spPr>
            <a:xfrm>
              <a:off x="2124522" y="2598215"/>
              <a:ext cx="1723966" cy="41914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333333"/>
                  </a:solidFill>
                  <a:effectLst/>
                  <a:uLnTx/>
                  <a:uFillTx/>
                  <a:latin typeface="Arial"/>
                  <a:ea typeface="+mn-ea"/>
                  <a:cs typeface="+mn-cs"/>
                </a:rPr>
                <a:t>Operational</a:t>
              </a:r>
            </a:p>
          </p:txBody>
        </p:sp>
        <p:sp>
          <p:nvSpPr>
            <p:cNvPr id="38" name="TextBox 37"/>
            <p:cNvSpPr txBox="1"/>
            <p:nvPr/>
          </p:nvSpPr>
          <p:spPr>
            <a:xfrm>
              <a:off x="4568555" y="4230650"/>
              <a:ext cx="1333637" cy="41914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333333"/>
                  </a:solidFill>
                  <a:effectLst/>
                  <a:uLnTx/>
                  <a:uFillTx/>
                  <a:latin typeface="Arial"/>
                  <a:ea typeface="+mn-ea"/>
                  <a:cs typeface="+mn-cs"/>
                </a:rPr>
                <a:t>Tactical</a:t>
              </a:r>
            </a:p>
          </p:txBody>
        </p:sp>
        <p:sp>
          <p:nvSpPr>
            <p:cNvPr id="39" name="TextBox 38"/>
            <p:cNvSpPr txBox="1"/>
            <p:nvPr/>
          </p:nvSpPr>
          <p:spPr>
            <a:xfrm>
              <a:off x="4458378" y="2574862"/>
              <a:ext cx="1472118" cy="41914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333333"/>
                  </a:solidFill>
                  <a:effectLst/>
                  <a:uLnTx/>
                  <a:uFillTx/>
                  <a:latin typeface="Arial"/>
                  <a:ea typeface="+mn-ea"/>
                  <a:cs typeface="+mn-cs"/>
                </a:rPr>
                <a:t>Strategic</a:t>
              </a:r>
            </a:p>
          </p:txBody>
        </p:sp>
      </p:grpSp>
      <p:cxnSp>
        <p:nvCxnSpPr>
          <p:cNvPr id="7" name="Straight Arrow Connector 7"/>
          <p:cNvCxnSpPr/>
          <p:nvPr/>
        </p:nvCxnSpPr>
        <p:spPr>
          <a:xfrm flipV="1">
            <a:off x="3030868" y="2823467"/>
            <a:ext cx="1" cy="216000"/>
          </a:xfrm>
          <a:prstGeom prst="straightConnector1">
            <a:avLst/>
          </a:prstGeom>
          <a:ln w="254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8"/>
          <p:cNvCxnSpPr/>
          <p:nvPr/>
        </p:nvCxnSpPr>
        <p:spPr>
          <a:xfrm>
            <a:off x="3038106" y="6029392"/>
            <a:ext cx="0" cy="279748"/>
          </a:xfrm>
          <a:prstGeom prst="straightConnector1">
            <a:avLst/>
          </a:prstGeom>
          <a:ln w="254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11"/>
          <p:cNvCxnSpPr/>
          <p:nvPr/>
        </p:nvCxnSpPr>
        <p:spPr>
          <a:xfrm>
            <a:off x="4942643" y="4534905"/>
            <a:ext cx="216000" cy="0"/>
          </a:xfrm>
          <a:prstGeom prst="straightConnector1">
            <a:avLst/>
          </a:prstGeom>
          <a:ln w="254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2"/>
          <p:cNvCxnSpPr/>
          <p:nvPr/>
        </p:nvCxnSpPr>
        <p:spPr>
          <a:xfrm flipH="1">
            <a:off x="919565" y="4537257"/>
            <a:ext cx="217954" cy="0"/>
          </a:xfrm>
          <a:prstGeom prst="straightConnector1">
            <a:avLst/>
          </a:prstGeom>
          <a:ln w="25400">
            <a:solidFill>
              <a:schemeClr val="tx1"/>
            </a:solidFill>
            <a:headEnd w="lg" len="lg"/>
            <a:tailEnd type="triangle" w="lg"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218015" y="6283173"/>
            <a:ext cx="3625703" cy="246221"/>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Lower Vendor Spend/Switching Costs</a:t>
            </a:r>
          </a:p>
        </p:txBody>
      </p:sp>
      <p:sp>
        <p:nvSpPr>
          <p:cNvPr id="2" name="Title 1"/>
          <p:cNvSpPr>
            <a:spLocks noGrp="1"/>
          </p:cNvSpPr>
          <p:nvPr>
            <p:ph type="title"/>
          </p:nvPr>
        </p:nvSpPr>
        <p:spPr/>
        <p:txBody>
          <a:bodyPr/>
          <a:lstStyle/>
          <a:p>
            <a:r>
              <a:rPr lang="en-US" dirty="0"/>
              <a:t>Tailor the vendor management approach to fit your organization</a:t>
            </a:r>
          </a:p>
        </p:txBody>
      </p:sp>
    </p:spTree>
    <p:extLst>
      <p:ext uri="{BB962C8B-B14F-4D97-AF65-F5344CB8AC3E}">
        <p14:creationId xmlns:p14="http://schemas.microsoft.com/office/powerpoint/2010/main" val="160444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Arrow 8"/>
          <p:cNvSpPr/>
          <p:nvPr/>
        </p:nvSpPr>
        <p:spPr>
          <a:xfrm>
            <a:off x="0" y="1957080"/>
            <a:ext cx="8769287" cy="70837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Title 1"/>
          <p:cNvSpPr>
            <a:spLocks noGrp="1"/>
          </p:cNvSpPr>
          <p:nvPr>
            <p:ph type="title"/>
          </p:nvPr>
        </p:nvSpPr>
        <p:spPr/>
        <p:txBody>
          <a:bodyPr/>
          <a:lstStyle/>
          <a:p>
            <a:r>
              <a:rPr lang="en-US" dirty="0"/>
              <a:t>Track metrics throughout the project to prove ROI</a:t>
            </a:r>
          </a:p>
        </p:txBody>
      </p:sp>
      <p:graphicFrame>
        <p:nvGraphicFramePr>
          <p:cNvPr id="15" name="Table 14"/>
          <p:cNvGraphicFramePr>
            <a:graphicFrameLocks noGrp="1"/>
          </p:cNvGraphicFramePr>
          <p:nvPr>
            <p:extLst>
              <p:ext uri="{D42A27DB-BD31-4B8C-83A1-F6EECF244321}">
                <p14:modId xmlns:p14="http://schemas.microsoft.com/office/powerpoint/2010/main" val="446381341"/>
              </p:ext>
            </p:extLst>
          </p:nvPr>
        </p:nvGraphicFramePr>
        <p:xfrm>
          <a:off x="262994" y="2937818"/>
          <a:ext cx="8506293" cy="3182986"/>
        </p:xfrm>
        <a:graphic>
          <a:graphicData uri="http://schemas.openxmlformats.org/drawingml/2006/table">
            <a:tbl>
              <a:tblPr firstRow="1" bandRow="1">
                <a:tableStyleId>{5940675A-B579-460E-94D1-54222C63F5DA}</a:tableStyleId>
              </a:tblPr>
              <a:tblGrid>
                <a:gridCol w="2012373">
                  <a:extLst>
                    <a:ext uri="{9D8B030D-6E8A-4147-A177-3AD203B41FA5}">
                      <a16:colId xmlns:a16="http://schemas.microsoft.com/office/drawing/2014/main" xmlns="" val="20000"/>
                    </a:ext>
                  </a:extLst>
                </a:gridCol>
                <a:gridCol w="3122713">
                  <a:extLst>
                    <a:ext uri="{9D8B030D-6E8A-4147-A177-3AD203B41FA5}">
                      <a16:colId xmlns:a16="http://schemas.microsoft.com/office/drawing/2014/main" xmlns="" val="20001"/>
                    </a:ext>
                  </a:extLst>
                </a:gridCol>
                <a:gridCol w="960190">
                  <a:extLst>
                    <a:ext uri="{9D8B030D-6E8A-4147-A177-3AD203B41FA5}">
                      <a16:colId xmlns:a16="http://schemas.microsoft.com/office/drawing/2014/main" xmlns="" val="20002"/>
                    </a:ext>
                  </a:extLst>
                </a:gridCol>
                <a:gridCol w="729726">
                  <a:extLst>
                    <a:ext uri="{9D8B030D-6E8A-4147-A177-3AD203B41FA5}">
                      <a16:colId xmlns:a16="http://schemas.microsoft.com/office/drawing/2014/main" xmlns="" val="20003"/>
                    </a:ext>
                  </a:extLst>
                </a:gridCol>
                <a:gridCol w="841584">
                  <a:extLst>
                    <a:ext uri="{9D8B030D-6E8A-4147-A177-3AD203B41FA5}">
                      <a16:colId xmlns:a16="http://schemas.microsoft.com/office/drawing/2014/main" xmlns="" val="20004"/>
                    </a:ext>
                  </a:extLst>
                </a:gridCol>
                <a:gridCol w="839707">
                  <a:extLst>
                    <a:ext uri="{9D8B030D-6E8A-4147-A177-3AD203B41FA5}">
                      <a16:colId xmlns:a16="http://schemas.microsoft.com/office/drawing/2014/main" xmlns="" val="20005"/>
                    </a:ext>
                  </a:extLst>
                </a:gridCol>
              </a:tblGrid>
              <a:tr h="375998">
                <a:tc>
                  <a:txBody>
                    <a:bodyPr/>
                    <a:lstStyle/>
                    <a:p>
                      <a:pPr algn="ctr"/>
                      <a:r>
                        <a:rPr lang="en-US" sz="1100" b="1" dirty="0">
                          <a:solidFill>
                            <a:schemeClr val="bg1"/>
                          </a:solidFill>
                        </a:rPr>
                        <a:t>Metric</a:t>
                      </a:r>
                      <a:r>
                        <a:rPr lang="en-US" sz="1100" b="1" baseline="0" dirty="0">
                          <a:solidFill>
                            <a:schemeClr val="bg1"/>
                          </a:solidFill>
                        </a:rPr>
                        <a:t> Description</a:t>
                      </a:r>
                      <a:endParaRPr lang="en-US" sz="11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Metric Goals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 Check-point 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Check- point 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Check-point 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Check-point 4</a:t>
                      </a: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0"/>
                  </a:ext>
                </a:extLst>
              </a:tr>
              <a:tr h="455026">
                <a:tc>
                  <a:txBody>
                    <a:bodyPr/>
                    <a:lstStyle/>
                    <a:p>
                      <a:r>
                        <a:rPr lang="en-US" sz="1100" dirty="0"/>
                        <a:t>Vendor rationalization</a:t>
                      </a:r>
                      <a:r>
                        <a:rPr lang="en-US" sz="1100" baseline="0" dirty="0"/>
                        <a:t> </a:t>
                      </a:r>
                    </a:p>
                    <a:p>
                      <a:r>
                        <a:rPr lang="en-CA" sz="1100" i="1" dirty="0"/>
                        <a:t>(reduced</a:t>
                      </a:r>
                      <a:r>
                        <a:rPr lang="en-CA" sz="1100" i="1" baseline="0" dirty="0"/>
                        <a:t> # </a:t>
                      </a:r>
                      <a:r>
                        <a:rPr lang="en-CA" sz="1100" i="1" dirty="0"/>
                        <a:t>of vendors)</a:t>
                      </a:r>
                      <a:endParaRPr lang="en-US" sz="1100" i="1"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Reduce</a:t>
                      </a:r>
                      <a:r>
                        <a:rPr lang="en-US" sz="1100" baseline="0" dirty="0"/>
                        <a:t> total number of vendors in high-value categories by 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r h="348423">
                <a:tc>
                  <a:txBody>
                    <a:bodyPr/>
                    <a:lstStyle/>
                    <a:p>
                      <a:r>
                        <a:rPr lang="en-CA" sz="1100" dirty="0"/>
                        <a:t>Increase projects completed on time</a:t>
                      </a:r>
                      <a:r>
                        <a:rPr lang="en-CA" sz="1100" baseline="0" dirty="0"/>
                        <a:t> </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Lower</a:t>
                      </a:r>
                      <a:r>
                        <a:rPr lang="en-US" sz="1100" baseline="0" dirty="0"/>
                        <a:t> number of projects late due to vendor issues by 10%</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r h="348423">
                <a:tc>
                  <a:txBody>
                    <a:bodyPr/>
                    <a:lstStyle/>
                    <a:p>
                      <a:r>
                        <a:rPr lang="en-CA" sz="1100" dirty="0"/>
                        <a:t>Cost savings</a:t>
                      </a:r>
                      <a:r>
                        <a:rPr lang="en-CA" sz="1100" baseline="0" dirty="0"/>
                        <a:t>/avoidance</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baseline="0" dirty="0"/>
                        <a:t>Reduce total OPEX spend by 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3"/>
                  </a:ext>
                </a:extLst>
              </a:tr>
              <a:tr h="348423">
                <a:tc>
                  <a:txBody>
                    <a:bodyPr/>
                    <a:lstStyle/>
                    <a:p>
                      <a:r>
                        <a:rPr lang="en-US" sz="1100" dirty="0"/>
                        <a:t>Improved</a:t>
                      </a:r>
                      <a:r>
                        <a:rPr lang="en-US" sz="1100" baseline="0" dirty="0"/>
                        <a:t> service levels</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Increase</a:t>
                      </a:r>
                      <a:r>
                        <a:rPr lang="en-US" sz="1100" baseline="0" dirty="0"/>
                        <a:t> % of contracts under standardized SLA by 15%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4"/>
                  </a:ext>
                </a:extLst>
              </a:tr>
              <a:tr h="485304">
                <a:tc>
                  <a:txBody>
                    <a:bodyPr/>
                    <a:lstStyle/>
                    <a:p>
                      <a:r>
                        <a:rPr lang="en-CA" sz="1100" dirty="0"/>
                        <a:t>Increase in internal customer satisfaction </a:t>
                      </a:r>
                    </a:p>
                    <a:p>
                      <a:r>
                        <a:rPr lang="en-CA" sz="1100" i="1" dirty="0"/>
                        <a:t>(measured via surveys)</a:t>
                      </a:r>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30%</a:t>
                      </a:r>
                      <a:r>
                        <a:rPr lang="en-US" sz="1100" baseline="0" dirty="0"/>
                        <a:t> increase in stakeholder vendor rating</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5"/>
                  </a:ext>
                </a:extLst>
              </a:tr>
              <a:tr h="348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t>Lower TCO for IT</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5% decrease</a:t>
                      </a:r>
                      <a:r>
                        <a:rPr lang="en-US" sz="1100" baseline="0" dirty="0"/>
                        <a:t> in TCO per vendor</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6"/>
                  </a:ext>
                </a:extLst>
              </a:tr>
            </a:tbl>
          </a:graphicData>
        </a:graphic>
      </p:graphicFrame>
      <p:sp>
        <p:nvSpPr>
          <p:cNvPr id="13" name="Text Placeholder 3"/>
          <p:cNvSpPr txBox="1">
            <a:spLocks/>
          </p:cNvSpPr>
          <p:nvPr/>
        </p:nvSpPr>
        <p:spPr bwMode="auto">
          <a:xfrm>
            <a:off x="251520" y="1210163"/>
            <a:ext cx="8517768" cy="8668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ts val="500"/>
              </a:spcBef>
              <a:spcAft>
                <a:spcPct val="0"/>
              </a:spcAft>
              <a:buClr>
                <a:srgbClr val="333333"/>
              </a:buClr>
              <a:buSzPct val="100000"/>
              <a:buFont typeface="Arial" pitchFamily="34" charset="0"/>
              <a:buNone/>
              <a:tabLst/>
              <a:defRPr/>
            </a:pPr>
            <a:r>
              <a:rPr kumimoji="0" lang="en-CA" sz="1400" b="0" i="0" u="none" strike="noStrike" kern="1200" cap="none" spc="0" normalizeH="0" baseline="0" noProof="0" dirty="0">
                <a:ln>
                  <a:noFill/>
                </a:ln>
                <a:solidFill>
                  <a:srgbClr val="333333"/>
                </a:solidFill>
                <a:effectLst/>
                <a:uLnTx/>
                <a:uFillTx/>
                <a:latin typeface="Arial"/>
                <a:ea typeface="+mn-ea"/>
                <a:cs typeface="+mn-cs"/>
              </a:rPr>
              <a:t>Look at the end-state in terms of the value that a VMO will add over time, and not so much to measure the VMO process creation activities. Define metrics based on </a:t>
            </a:r>
            <a:r>
              <a:rPr kumimoji="0" lang="en-CA" sz="1400" b="1" i="0" u="none" strike="noStrike" kern="1200" cap="none" spc="0" normalizeH="0" baseline="0" noProof="0" dirty="0">
                <a:ln>
                  <a:noFill/>
                </a:ln>
                <a:solidFill>
                  <a:srgbClr val="333333"/>
                </a:solidFill>
                <a:effectLst/>
                <a:uLnTx/>
                <a:uFillTx/>
                <a:latin typeface="Arial"/>
                <a:ea typeface="+mn-ea"/>
                <a:cs typeface="+mn-cs"/>
              </a:rPr>
              <a:t>your organization’s specific needs.</a:t>
            </a:r>
            <a:r>
              <a:rPr kumimoji="0" lang="en-CA" sz="1400" b="0" i="0" u="none" strike="noStrike" kern="1200" cap="none" spc="0" normalizeH="0" baseline="0" noProof="0" dirty="0">
                <a:ln>
                  <a:noFill/>
                </a:ln>
                <a:solidFill>
                  <a:srgbClr val="333333"/>
                </a:solidFill>
                <a:effectLst/>
                <a:uLnTx/>
                <a:uFillTx/>
                <a:latin typeface="Arial"/>
                <a:ea typeface="+mn-ea"/>
                <a:cs typeface="+mn-cs"/>
              </a:rPr>
              <a:t> Set checkpoints to track progress against your target and re-assess if needed.</a:t>
            </a:r>
          </a:p>
        </p:txBody>
      </p:sp>
      <p:sp>
        <p:nvSpPr>
          <p:cNvPr id="6" name="TextBox 5"/>
          <p:cNvSpPr txBox="1"/>
          <p:nvPr/>
        </p:nvSpPr>
        <p:spPr>
          <a:xfrm>
            <a:off x="337572" y="2153961"/>
            <a:ext cx="2034944" cy="307777"/>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FFFFFF"/>
                </a:solidFill>
                <a:effectLst/>
                <a:uLnTx/>
                <a:uFillTx/>
                <a:latin typeface="Arial"/>
                <a:ea typeface="+mn-ea"/>
                <a:cs typeface="+mn-cs"/>
              </a:rPr>
              <a:t>Choose your metrics. </a:t>
            </a:r>
          </a:p>
        </p:txBody>
      </p:sp>
      <p:sp>
        <p:nvSpPr>
          <p:cNvPr id="10" name="TextBox 9"/>
          <p:cNvSpPr txBox="1"/>
          <p:nvPr/>
        </p:nvSpPr>
        <p:spPr>
          <a:xfrm>
            <a:off x="3069477" y="2162412"/>
            <a:ext cx="1488400" cy="307777"/>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FFFFFF"/>
                </a:solidFill>
                <a:effectLst/>
                <a:uLnTx/>
                <a:uFillTx/>
                <a:latin typeface="Arial"/>
                <a:ea typeface="+mn-ea"/>
                <a:cs typeface="+mn-cs"/>
              </a:rPr>
              <a:t>Define a target.</a:t>
            </a:r>
          </a:p>
        </p:txBody>
      </p:sp>
      <p:sp>
        <p:nvSpPr>
          <p:cNvPr id="11" name="TextBox 10"/>
          <p:cNvSpPr txBox="1"/>
          <p:nvPr/>
        </p:nvSpPr>
        <p:spPr>
          <a:xfrm>
            <a:off x="4818125" y="2205204"/>
            <a:ext cx="1948577" cy="3693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8" name="Left Brace 7"/>
          <p:cNvSpPr/>
          <p:nvPr/>
        </p:nvSpPr>
        <p:spPr>
          <a:xfrm rot="5400000">
            <a:off x="6951938" y="1023937"/>
            <a:ext cx="266750" cy="336794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16" name="Left Brace 15"/>
          <p:cNvSpPr/>
          <p:nvPr/>
        </p:nvSpPr>
        <p:spPr>
          <a:xfrm rot="5400000">
            <a:off x="3679250" y="1121984"/>
            <a:ext cx="275676" cy="316850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17" name="Left Brace 16"/>
          <p:cNvSpPr/>
          <p:nvPr/>
        </p:nvSpPr>
        <p:spPr>
          <a:xfrm rot="5400000">
            <a:off x="1111471" y="1719921"/>
            <a:ext cx="272890" cy="196984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18" name="TextBox 17"/>
          <p:cNvSpPr txBox="1"/>
          <p:nvPr/>
        </p:nvSpPr>
        <p:spPr>
          <a:xfrm>
            <a:off x="6203620" y="2178662"/>
            <a:ext cx="1948577" cy="307777"/>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FFFFFF"/>
                </a:solidFill>
                <a:effectLst/>
                <a:uLnTx/>
                <a:uFillTx/>
                <a:latin typeface="Arial"/>
                <a:ea typeface="+mn-ea"/>
                <a:cs typeface="+mn-cs"/>
              </a:rPr>
              <a:t>Set checkpoints.</a:t>
            </a:r>
          </a:p>
        </p:txBody>
      </p:sp>
      <p:sp>
        <p:nvSpPr>
          <p:cNvPr id="3" name="TextBox 2">
            <a:extLst>
              <a:ext uri="{FF2B5EF4-FFF2-40B4-BE49-F238E27FC236}">
                <a16:creationId xmlns:a16="http://schemas.microsoft.com/office/drawing/2014/main" xmlns="" id="{4E290670-8E42-4751-BAEB-CDA2CF410EFF}"/>
              </a:ext>
            </a:extLst>
          </p:cNvPr>
          <p:cNvSpPr txBox="1"/>
          <p:nvPr/>
        </p:nvSpPr>
        <p:spPr>
          <a:xfrm rot="20027906">
            <a:off x="890019" y="4129954"/>
            <a:ext cx="4476307" cy="1200329"/>
          </a:xfrm>
          <a:prstGeom prst="rect">
            <a:avLst/>
          </a:prstGeom>
        </p:spPr>
        <p:txBody>
          <a:bodyPr wrap="square" rtlCol="0">
            <a:spAutoFit/>
          </a:bodyPr>
          <a:lstStyle/>
          <a:p>
            <a:r>
              <a:rPr lang="en-US" sz="7200" b="1" i="1" dirty="0">
                <a:ln>
                  <a:solidFill>
                    <a:schemeClr val="accent1"/>
                  </a:solidFill>
                </a:ln>
                <a:solidFill>
                  <a:schemeClr val="tx1">
                    <a:alpha val="5000"/>
                  </a:schemeClr>
                </a:solidFill>
                <a:effectLst>
                  <a:outerShdw blurRad="50800" dist="50800" dir="5400000" algn="ctr" rotWithShape="0">
                    <a:srgbClr val="000000">
                      <a:alpha val="0"/>
                    </a:srgbClr>
                  </a:outerShdw>
                </a:effectLst>
              </a:rPr>
              <a:t>SAMPLE </a:t>
            </a:r>
            <a:endParaRPr lang="en-CA" sz="7200" b="1" i="1" dirty="0">
              <a:ln>
                <a:solidFill>
                  <a:schemeClr val="accent1"/>
                </a:solidFill>
              </a:ln>
              <a:solidFill>
                <a:schemeClr val="tx1">
                  <a:alpha val="5000"/>
                </a:schemeClr>
              </a:solidFill>
              <a:effectLst>
                <a:outerShdw blurRad="50800" dist="50800" dir="5400000" algn="ctr" rotWithShape="0">
                  <a:srgbClr val="000000">
                    <a:alpha val="0"/>
                  </a:srgbClr>
                </a:outerShdw>
              </a:effectLst>
            </a:endParaRPr>
          </a:p>
        </p:txBody>
      </p:sp>
      <p:grpSp>
        <p:nvGrpSpPr>
          <p:cNvPr id="14" name="Group 13">
            <a:extLst>
              <a:ext uri="{FF2B5EF4-FFF2-40B4-BE49-F238E27FC236}">
                <a16:creationId xmlns:a16="http://schemas.microsoft.com/office/drawing/2014/main" xmlns="" id="{208F87ED-3D58-4CFD-A667-AF36D3246E8E}"/>
              </a:ext>
            </a:extLst>
          </p:cNvPr>
          <p:cNvGrpSpPr/>
          <p:nvPr/>
        </p:nvGrpSpPr>
        <p:grpSpPr>
          <a:xfrm>
            <a:off x="4334934" y="6001297"/>
            <a:ext cx="3987800" cy="521122"/>
            <a:chOff x="3575581" y="1934689"/>
            <a:chExt cx="2655298" cy="1011289"/>
          </a:xfrm>
          <a:solidFill>
            <a:srgbClr val="E1B500"/>
          </a:solidFill>
        </p:grpSpPr>
        <p:sp>
          <p:nvSpPr>
            <p:cNvPr id="19" name="Pentagon 18">
              <a:extLst>
                <a:ext uri="{FF2B5EF4-FFF2-40B4-BE49-F238E27FC236}">
                  <a16:creationId xmlns:a16="http://schemas.microsoft.com/office/drawing/2014/main" xmlns="" id="{22126178-8ED7-445D-BC7B-8A6085C9F93C}"/>
                </a:ext>
              </a:extLst>
            </p:cNvPr>
            <p:cNvSpPr/>
            <p:nvPr/>
          </p:nvSpPr>
          <p:spPr>
            <a:xfrm>
              <a:off x="3575581" y="1934689"/>
              <a:ext cx="2655298" cy="1011289"/>
            </a:xfrm>
            <a:prstGeom prst="homePlate">
              <a:avLst>
                <a:gd name="adj" fmla="val 98372"/>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0" name="TextBox 19">
              <a:extLst>
                <a:ext uri="{FF2B5EF4-FFF2-40B4-BE49-F238E27FC236}">
                  <a16:creationId xmlns:a16="http://schemas.microsoft.com/office/drawing/2014/main" xmlns="" id="{B915BE6E-0A96-4169-A23D-AF3B0C9ECE4C}"/>
                </a:ext>
              </a:extLst>
            </p:cNvPr>
            <p:cNvSpPr txBox="1"/>
            <p:nvPr/>
          </p:nvSpPr>
          <p:spPr>
            <a:xfrm>
              <a:off x="3967795" y="1934689"/>
              <a:ext cx="2062061" cy="578139"/>
            </a:xfrm>
            <a:prstGeom prst="rect">
              <a:avLst/>
            </a:prstGeom>
            <a:noFill/>
          </p:spPr>
          <p:txBody>
            <a:bodyPr wrap="square" rtlCol="0">
              <a:spAutoFit/>
            </a:bodyPr>
            <a:lstStyle/>
            <a:p>
              <a:r>
                <a:rPr lang="en-CA" sz="1200" i="1" dirty="0">
                  <a:solidFill>
                    <a:srgbClr val="333333"/>
                  </a:solidFill>
                </a:rPr>
                <a:t>See Info-Tech’s existing research: </a:t>
              </a:r>
            </a:p>
          </p:txBody>
        </p:sp>
        <p:pic>
          <p:nvPicPr>
            <p:cNvPr id="21" name="Picture 20">
              <a:hlinkClick r:id="rId3"/>
              <a:extLst>
                <a:ext uri="{FF2B5EF4-FFF2-40B4-BE49-F238E27FC236}">
                  <a16:creationId xmlns:a16="http://schemas.microsoft.com/office/drawing/2014/main" xmlns="" id="{9456B554-67B7-438C-BBFA-C3FB841A51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6512" y="2066120"/>
              <a:ext cx="268372" cy="782157"/>
            </a:xfrm>
            <a:prstGeom prst="rect">
              <a:avLst/>
            </a:prstGeom>
            <a:noFill/>
            <a:ln>
              <a:noFill/>
            </a:ln>
          </p:spPr>
        </p:pic>
        <p:sp>
          <p:nvSpPr>
            <p:cNvPr id="22" name="TextBox 21">
              <a:extLst>
                <a:ext uri="{FF2B5EF4-FFF2-40B4-BE49-F238E27FC236}">
                  <a16:creationId xmlns:a16="http://schemas.microsoft.com/office/drawing/2014/main" xmlns="" id="{3978CCD6-7D83-4850-92E1-D271749F6347}"/>
                </a:ext>
              </a:extLst>
            </p:cNvPr>
            <p:cNvSpPr txBox="1"/>
            <p:nvPr/>
          </p:nvSpPr>
          <p:spPr>
            <a:xfrm>
              <a:off x="3918138" y="2367839"/>
              <a:ext cx="2105666" cy="537544"/>
            </a:xfrm>
            <a:prstGeom prst="rect">
              <a:avLst/>
            </a:prstGeom>
            <a:noFill/>
          </p:spPr>
          <p:txBody>
            <a:bodyPr wrap="square" rtlCol="0">
              <a:spAutoFit/>
            </a:bodyPr>
            <a:lstStyle/>
            <a:p>
              <a:r>
                <a:rPr lang="en-US" sz="1200" i="1" dirty="0">
                  <a:solidFill>
                    <a:srgbClr val="333333"/>
                  </a:solidFill>
                  <a:hlinkClick r:id="rId5"/>
                </a:rPr>
                <a:t>Capturing and Market the ROI of </a:t>
              </a:r>
              <a:r>
                <a:rPr lang="en-US" sz="1200" i="1" dirty="0" smtClean="0">
                  <a:solidFill>
                    <a:srgbClr val="333333"/>
                  </a:solidFill>
                  <a:hlinkClick r:id="rId5"/>
                </a:rPr>
                <a:t>Your </a:t>
              </a:r>
              <a:r>
                <a:rPr lang="en-US" sz="1200" i="1" dirty="0">
                  <a:solidFill>
                    <a:srgbClr val="333333"/>
                  </a:solidFill>
                  <a:hlinkClick r:id="rId5"/>
                </a:rPr>
                <a:t>VMO</a:t>
              </a:r>
              <a:endParaRPr lang="en-CA" sz="1200" i="1" dirty="0">
                <a:solidFill>
                  <a:srgbClr val="333333"/>
                </a:solidFill>
              </a:endParaRPr>
            </a:p>
          </p:txBody>
        </p:sp>
      </p:grpSp>
    </p:spTree>
    <p:extLst>
      <p:ext uri="{BB962C8B-B14F-4D97-AF65-F5344CB8AC3E}">
        <p14:creationId xmlns:p14="http://schemas.microsoft.com/office/powerpoint/2010/main" val="2077660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7"/>
          <p:cNvSpPr/>
          <p:nvPr/>
        </p:nvSpPr>
        <p:spPr>
          <a:xfrm>
            <a:off x="4944727" y="1680496"/>
            <a:ext cx="3926173" cy="2634515"/>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p:txBody>
      </p:sp>
      <p:grpSp>
        <p:nvGrpSpPr>
          <p:cNvPr id="48" name="Group 47"/>
          <p:cNvGrpSpPr/>
          <p:nvPr/>
        </p:nvGrpSpPr>
        <p:grpSpPr>
          <a:xfrm>
            <a:off x="-2" y="1181030"/>
            <a:ext cx="5360895" cy="688968"/>
            <a:chOff x="-2" y="1057460"/>
            <a:chExt cx="5360895" cy="688968"/>
          </a:xfrm>
        </p:grpSpPr>
        <p:grpSp>
          <p:nvGrpSpPr>
            <p:cNvPr id="49" name="Group 1"/>
            <p:cNvGrpSpPr/>
            <p:nvPr/>
          </p:nvGrpSpPr>
          <p:grpSpPr>
            <a:xfrm>
              <a:off x="-2" y="1057460"/>
              <a:ext cx="5360895" cy="688968"/>
              <a:chOff x="-3" y="161100"/>
              <a:chExt cx="6123408" cy="796519"/>
            </a:xfrm>
          </p:grpSpPr>
          <p:sp>
            <p:nvSpPr>
              <p:cNvPr id="51" name="Rectangle 8"/>
              <p:cNvSpPr/>
              <p:nvPr/>
            </p:nvSpPr>
            <p:spPr>
              <a:xfrm>
                <a:off x="-3" y="161100"/>
                <a:ext cx="6123408" cy="796519"/>
              </a:xfrm>
              <a:prstGeom prst="rect">
                <a:avLst/>
              </a:prstGeom>
              <a:solidFill>
                <a:srgbClr val="F2F2F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marR="0" lvl="0" indent="0" algn="l" defTabSz="914400" rtl="0" eaLnBrk="1" fontAlgn="auto" latinLnBrk="0" hangingPunct="1">
                  <a:lnSpc>
                    <a:spcPct val="100000"/>
                  </a:lnSpc>
                  <a:spcBef>
                    <a:spcPts val="0"/>
                  </a:spcBef>
                  <a:spcAft>
                    <a:spcPts val="0"/>
                  </a:spcAft>
                  <a:buClrTx/>
                  <a:buSzTx/>
                  <a:buFontTx/>
                  <a:buNone/>
                  <a:tabLst/>
                  <a:defRPr/>
                </a:pPr>
                <a:r>
                  <a:rPr kumimoji="0" lang="en-CA" sz="2800" b="1" i="0" u="none" strike="noStrike" kern="1200" cap="none" spc="0" normalizeH="0" baseline="0" noProof="0" dirty="0">
                    <a:ln>
                      <a:noFill/>
                    </a:ln>
                    <a:solidFill>
                      <a:srgbClr val="333333"/>
                    </a:solidFill>
                    <a:effectLst/>
                    <a:uLnTx/>
                    <a:uFillTx/>
                    <a:latin typeface="Arial"/>
                    <a:ea typeface="+mn-ea"/>
                    <a:cs typeface="+mn-cs"/>
                  </a:rPr>
                  <a:t>CASE STUDY</a:t>
                </a:r>
              </a:p>
            </p:txBody>
          </p:sp>
          <p:cxnSp>
            <p:nvCxnSpPr>
              <p:cNvPr id="53" name="Straight Connector 14"/>
              <p:cNvCxnSpPr/>
              <p:nvPr/>
            </p:nvCxnSpPr>
            <p:spPr>
              <a:xfrm>
                <a:off x="3870639" y="309910"/>
                <a:ext cx="0" cy="5018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45" y="1175444"/>
              <a:ext cx="389204" cy="444805"/>
            </a:xfrm>
            <a:prstGeom prst="rect">
              <a:avLst/>
            </a:prstGeom>
          </p:spPr>
        </p:pic>
      </p:grpSp>
      <p:grpSp>
        <p:nvGrpSpPr>
          <p:cNvPr id="7" name="Group 33"/>
          <p:cNvGrpSpPr/>
          <p:nvPr/>
        </p:nvGrpSpPr>
        <p:grpSpPr>
          <a:xfrm>
            <a:off x="245563" y="1917076"/>
            <a:ext cx="4501456" cy="4491963"/>
            <a:chOff x="4677646" y="2373820"/>
            <a:chExt cx="4194093" cy="4491963"/>
          </a:xfrm>
          <a:effectLst>
            <a:outerShdw dist="12700" dir="2700000" algn="tl" rotWithShape="0">
              <a:prstClr val="black">
                <a:alpha val="15000"/>
              </a:prstClr>
            </a:outerShdw>
          </a:effectLst>
        </p:grpSpPr>
        <p:sp>
          <p:nvSpPr>
            <p:cNvPr id="36" name="Rectangle 34"/>
            <p:cNvSpPr/>
            <p:nvPr/>
          </p:nvSpPr>
          <p:spPr>
            <a:xfrm>
              <a:off x="4688434" y="2373820"/>
              <a:ext cx="4183305" cy="340288"/>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1200" cap="none" spc="0" normalizeH="0" baseline="0" noProof="0" dirty="0">
                  <a:ln>
                    <a:noFill/>
                  </a:ln>
                  <a:solidFill>
                    <a:srgbClr val="FFFFFF"/>
                  </a:solidFill>
                  <a:effectLst/>
                  <a:uLnTx/>
                  <a:uFillTx/>
                  <a:latin typeface="Arial"/>
                  <a:ea typeface="+mn-ea"/>
                  <a:cs typeface="+mn-cs"/>
                </a:rPr>
                <a:t>  Create a VMO</a:t>
              </a:r>
            </a:p>
          </p:txBody>
        </p:sp>
        <p:sp>
          <p:nvSpPr>
            <p:cNvPr id="37" name="Rectangle 37"/>
            <p:cNvSpPr/>
            <p:nvPr/>
          </p:nvSpPr>
          <p:spPr>
            <a:xfrm>
              <a:off x="4677646" y="2732400"/>
              <a:ext cx="4194093" cy="4133383"/>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100" b="0" i="0" u="none" strike="noStrike" kern="1200" cap="none" spc="0" normalizeH="0" baseline="0" noProof="0" dirty="0">
                <a:ln>
                  <a:noFill/>
                </a:ln>
                <a:solidFill>
                  <a:srgbClr val="333333"/>
                </a:solidFill>
                <a:effectLst/>
                <a:uLnTx/>
                <a:uFillTx/>
                <a:latin typeface="Arial"/>
                <a:ea typeface="+mn-ea"/>
                <a:cs typeface="+mn-cs"/>
              </a:endParaRPr>
            </a:p>
          </p:txBody>
        </p:sp>
      </p:grpSp>
      <p:sp>
        <p:nvSpPr>
          <p:cNvPr id="10" name="TextBox 9"/>
          <p:cNvSpPr txBox="1"/>
          <p:nvPr/>
        </p:nvSpPr>
        <p:spPr>
          <a:xfrm>
            <a:off x="257098" y="2290316"/>
            <a:ext cx="4515885" cy="4124206"/>
          </a:xfrm>
          <a:prstGeom prst="rect">
            <a:avLst/>
          </a:prstGeom>
        </p:spPr>
        <p:txBody>
          <a:bodyPr wrap="square" rtlCol="0">
            <a:spAutoFit/>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At a major energy company, vendor management was an afterthought, consisting mostly of renewing contracts in a timely manner. As a result, the organization held many poorly negotiated contracts.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The organization recognized the financial and operational need for building and negotiating better </a:t>
            </a:r>
            <a:r>
              <a:rPr kumimoji="0" lang="en-US" sz="1100" b="0" i="0" u="none" strike="noStrike" kern="1200" cap="none" spc="0" normalizeH="0" baseline="0" noProof="0" dirty="0" smtClean="0">
                <a:ln>
                  <a:noFill/>
                </a:ln>
                <a:solidFill>
                  <a:srgbClr val="333333"/>
                </a:solidFill>
                <a:effectLst/>
                <a:uLnTx/>
                <a:uFillTx/>
                <a:latin typeface="Arial"/>
                <a:ea typeface="+mn-ea"/>
                <a:cs typeface="+mn-cs"/>
              </a:rPr>
              <a:t>contracts </a:t>
            </a:r>
            <a:r>
              <a:rPr kumimoji="0" lang="en-US" sz="1100" b="0" i="0" u="none" strike="noStrike" kern="1200" cap="none" spc="0" normalizeH="0" baseline="0" noProof="0" dirty="0">
                <a:ln>
                  <a:noFill/>
                </a:ln>
                <a:solidFill>
                  <a:srgbClr val="333333"/>
                </a:solidFill>
                <a:effectLst/>
                <a:uLnTx/>
                <a:uFillTx/>
                <a:latin typeface="Arial"/>
                <a:ea typeface="+mn-ea"/>
                <a:cs typeface="+mn-cs"/>
              </a:rPr>
              <a:t>as well as actively monitoring and evaluating its vendors. To accomplish this, the organization created a small vendor management office.</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The VMO was not content with merely ensuring that vendors honored their contracts and billed accurately. The VMO sought to adopt a holistic perspective of the entire $25 million annual vendor spend on recurring external </a:t>
            </a:r>
            <a:r>
              <a:rPr kumimoji="0" lang="en-US" sz="1100" b="0" i="0" u="none" strike="noStrike" kern="1200" cap="none" spc="0" normalizeH="0" baseline="0" noProof="0" dirty="0" smtClean="0">
                <a:ln>
                  <a:noFill/>
                </a:ln>
                <a:solidFill>
                  <a:srgbClr val="333333"/>
                </a:solidFill>
                <a:effectLst/>
                <a:uLnTx/>
                <a:uFillTx/>
                <a:latin typeface="Arial"/>
                <a:ea typeface="+mn-ea"/>
                <a:cs typeface="+mn-cs"/>
              </a:rPr>
              <a:t>services </a:t>
            </a:r>
            <a:r>
              <a:rPr kumimoji="0" lang="en-US" sz="1100" b="0" i="0" u="none" strike="noStrike" kern="1200" cap="none" spc="0" normalizeH="0" baseline="0" noProof="0" dirty="0">
                <a:ln>
                  <a:noFill/>
                </a:ln>
                <a:solidFill>
                  <a:srgbClr val="333333"/>
                </a:solidFill>
                <a:effectLst/>
                <a:uLnTx/>
                <a:uFillTx/>
                <a:latin typeface="Arial"/>
                <a:ea typeface="+mn-ea"/>
                <a:cs typeface="+mn-cs"/>
              </a:rPr>
              <a:t>and identify opportunities for consolidation and strategic partnership.</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The group identified opportunities for consolidation and cost savings with their telecommunications providers </a:t>
            </a:r>
            <a:r>
              <a:rPr kumimoji="0" lang="en-US" sz="1100" b="0" i="0" u="none" strike="noStrike" kern="1200" cap="none" spc="0" normalizeH="0" baseline="0" noProof="0" dirty="0" smtClean="0">
                <a:ln>
                  <a:noFill/>
                </a:ln>
                <a:solidFill>
                  <a:srgbClr val="333333"/>
                </a:solidFill>
                <a:effectLst/>
                <a:uLnTx/>
                <a:uFillTx/>
                <a:latin typeface="Arial"/>
                <a:ea typeface="+mn-ea"/>
                <a:cs typeface="+mn-cs"/>
              </a:rPr>
              <a:t>that </a:t>
            </a:r>
            <a:r>
              <a:rPr kumimoji="0" lang="en-US" sz="1100" b="0" i="0" u="none" strike="noStrike" kern="1200" cap="none" spc="0" normalizeH="0" baseline="0" noProof="0" dirty="0">
                <a:ln>
                  <a:noFill/>
                </a:ln>
                <a:solidFill>
                  <a:srgbClr val="333333"/>
                </a:solidFill>
                <a:effectLst/>
                <a:uLnTx/>
                <a:uFillTx/>
                <a:latin typeface="Arial"/>
                <a:ea typeface="+mn-ea"/>
                <a:cs typeface="+mn-cs"/>
              </a:rPr>
              <a:t>accounted for $6.5 million of their annual spend.</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The team selected one of their current vendors to take on a larger role and invested time and resources to foster a stronger relationship. This increased engagement with the selected vendor led to the vendor’s decision to bring the organization onto a novel network, which resulted in further cost savings transferred to the organization.</a:t>
            </a:r>
          </a:p>
        </p:txBody>
      </p:sp>
      <p:sp>
        <p:nvSpPr>
          <p:cNvPr id="41" name="TextBox 40"/>
          <p:cNvSpPr txBox="1"/>
          <p:nvPr/>
        </p:nvSpPr>
        <p:spPr>
          <a:xfrm>
            <a:off x="5781908" y="1805407"/>
            <a:ext cx="2320158" cy="3693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333333"/>
                </a:solidFill>
                <a:effectLst/>
                <a:uLnTx/>
                <a:uFillTx/>
                <a:latin typeface="Arial"/>
                <a:ea typeface="+mn-ea"/>
                <a:cs typeface="+mn-cs"/>
              </a:rPr>
              <a:t>$700,000 per year</a:t>
            </a:r>
          </a:p>
        </p:txBody>
      </p:sp>
      <p:sp>
        <p:nvSpPr>
          <p:cNvPr id="5" name="TextBox 4"/>
          <p:cNvSpPr txBox="1"/>
          <p:nvPr/>
        </p:nvSpPr>
        <p:spPr>
          <a:xfrm>
            <a:off x="276645" y="2142032"/>
            <a:ext cx="4453946" cy="261610"/>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333333"/>
              </a:solidFill>
              <a:effectLst/>
              <a:uLnTx/>
              <a:uFillTx/>
              <a:latin typeface="Arial"/>
              <a:ea typeface="+mn-ea"/>
              <a:cs typeface="+mn-cs"/>
            </a:endParaRPr>
          </a:p>
        </p:txBody>
      </p:sp>
      <p:grpSp>
        <p:nvGrpSpPr>
          <p:cNvPr id="9" name="Group 8"/>
          <p:cNvGrpSpPr/>
          <p:nvPr/>
        </p:nvGrpSpPr>
        <p:grpSpPr>
          <a:xfrm>
            <a:off x="5426309" y="4536929"/>
            <a:ext cx="2847828" cy="1954537"/>
            <a:chOff x="5364688" y="3118041"/>
            <a:chExt cx="3364193" cy="2308932"/>
          </a:xfrm>
        </p:grpSpPr>
        <p:grpSp>
          <p:nvGrpSpPr>
            <p:cNvPr id="23" name="Group 3"/>
            <p:cNvGrpSpPr/>
            <p:nvPr/>
          </p:nvGrpSpPr>
          <p:grpSpPr>
            <a:xfrm>
              <a:off x="5364688" y="3118041"/>
              <a:ext cx="3364193" cy="2308932"/>
              <a:chOff x="5313196" y="3729120"/>
              <a:chExt cx="3364193" cy="2308932"/>
            </a:xfrm>
          </p:grpSpPr>
          <p:grpSp>
            <p:nvGrpSpPr>
              <p:cNvPr id="24" name="Group 7"/>
              <p:cNvGrpSpPr/>
              <p:nvPr/>
            </p:nvGrpSpPr>
            <p:grpSpPr>
              <a:xfrm>
                <a:off x="5642924" y="3729120"/>
                <a:ext cx="3034465" cy="2308932"/>
                <a:chOff x="5132174" y="3729120"/>
                <a:chExt cx="3034465" cy="2308932"/>
              </a:xfrm>
            </p:grpSpPr>
            <p:cxnSp>
              <p:nvCxnSpPr>
                <p:cNvPr id="31" name="Straight Arrow Connector 13"/>
                <p:cNvCxnSpPr/>
                <p:nvPr/>
              </p:nvCxnSpPr>
              <p:spPr>
                <a:xfrm flipV="1">
                  <a:off x="5132174" y="3729120"/>
                  <a:ext cx="15826" cy="2003952"/>
                </a:xfrm>
                <a:prstGeom prst="straightConnector1">
                  <a:avLst/>
                </a:prstGeom>
                <a:ln w="1905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14"/>
                <p:cNvCxnSpPr/>
                <p:nvPr/>
              </p:nvCxnSpPr>
              <p:spPr>
                <a:xfrm flipV="1">
                  <a:off x="5148000" y="5724000"/>
                  <a:ext cx="3018639" cy="0"/>
                </a:xfrm>
                <a:prstGeom prst="straightConnector1">
                  <a:avLst/>
                </a:prstGeom>
                <a:ln w="19050">
                  <a:headEnd type="none"/>
                  <a:tailEnd type="triangle"/>
                </a:ln>
              </p:spPr>
              <p:style>
                <a:lnRef idx="1">
                  <a:schemeClr val="accent1"/>
                </a:lnRef>
                <a:fillRef idx="0">
                  <a:schemeClr val="accent1"/>
                </a:fillRef>
                <a:effectRef idx="0">
                  <a:schemeClr val="accent1"/>
                </a:effectRef>
                <a:fontRef idx="minor">
                  <a:schemeClr val="tx1"/>
                </a:fontRef>
              </p:style>
            </p:cxnSp>
            <p:sp>
              <p:nvSpPr>
                <p:cNvPr id="33" name="Rectangle 17"/>
                <p:cNvSpPr/>
                <p:nvPr/>
              </p:nvSpPr>
              <p:spPr>
                <a:xfrm>
                  <a:off x="5329881" y="5313406"/>
                  <a:ext cx="766119" cy="4023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4" name="Rectangle 19"/>
                <p:cNvSpPr/>
                <p:nvPr/>
              </p:nvSpPr>
              <p:spPr>
                <a:xfrm>
                  <a:off x="6096000" y="4720282"/>
                  <a:ext cx="766119" cy="995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5" name="Rectangle 21"/>
                <p:cNvSpPr/>
                <p:nvPr/>
              </p:nvSpPr>
              <p:spPr>
                <a:xfrm>
                  <a:off x="6862119" y="4011827"/>
                  <a:ext cx="766119" cy="17039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8" name="TextBox 22"/>
                <p:cNvSpPr txBox="1"/>
                <p:nvPr/>
              </p:nvSpPr>
              <p:spPr>
                <a:xfrm>
                  <a:off x="5367329" y="5747186"/>
                  <a:ext cx="2675525" cy="290866"/>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Vendor Management Maturity</a:t>
                  </a:r>
                </a:p>
              </p:txBody>
            </p:sp>
          </p:grpSp>
          <p:sp>
            <p:nvSpPr>
              <p:cNvPr id="25" name="TextBox 8"/>
              <p:cNvSpPr txBox="1"/>
              <p:nvPr/>
            </p:nvSpPr>
            <p:spPr>
              <a:xfrm rot="16200000">
                <a:off x="4746791" y="4604570"/>
                <a:ext cx="1423675" cy="290866"/>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Business Value</a:t>
                </a:r>
              </a:p>
            </p:txBody>
          </p:sp>
          <p:sp>
            <p:nvSpPr>
              <p:cNvPr id="27" name="TextBox 9"/>
              <p:cNvSpPr txBox="1"/>
              <p:nvPr/>
            </p:nvSpPr>
            <p:spPr>
              <a:xfrm>
                <a:off x="5878079" y="5387546"/>
                <a:ext cx="787904" cy="2908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Arial"/>
                    <a:ea typeface="+mn-ea"/>
                    <a:cs typeface="+mn-cs"/>
                  </a:rPr>
                  <a:t>Ad Hoc</a:t>
                </a:r>
              </a:p>
            </p:txBody>
          </p:sp>
          <p:sp>
            <p:nvSpPr>
              <p:cNvPr id="28" name="TextBox 10"/>
              <p:cNvSpPr txBox="1"/>
              <p:nvPr/>
            </p:nvSpPr>
            <p:spPr>
              <a:xfrm>
                <a:off x="6608783" y="4855556"/>
                <a:ext cx="833054" cy="2908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rgbClr val="FFFFFF"/>
                    </a:solidFill>
                    <a:effectLst/>
                    <a:uLnTx/>
                    <a:uFillTx/>
                    <a:latin typeface="Arial"/>
                    <a:ea typeface="+mn-ea"/>
                    <a:cs typeface="+mn-cs"/>
                  </a:rPr>
                  <a:t>Defined</a:t>
                </a:r>
              </a:p>
            </p:txBody>
          </p:sp>
          <p:sp>
            <p:nvSpPr>
              <p:cNvPr id="29" name="TextBox 11"/>
              <p:cNvSpPr txBox="1"/>
              <p:nvPr/>
            </p:nvSpPr>
            <p:spPr>
              <a:xfrm>
                <a:off x="7286007" y="4167263"/>
                <a:ext cx="1044906" cy="2908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a:ln>
                      <a:noFill/>
                    </a:ln>
                    <a:solidFill>
                      <a:srgbClr val="FFFFFF"/>
                    </a:solidFill>
                    <a:effectLst/>
                    <a:uLnTx/>
                    <a:uFillTx/>
                    <a:latin typeface="Arial"/>
                    <a:ea typeface="+mn-ea"/>
                    <a:cs typeface="+mn-cs"/>
                  </a:rPr>
                  <a:t>Optimized</a:t>
                </a:r>
              </a:p>
            </p:txBody>
          </p:sp>
        </p:grpSp>
        <p:sp>
          <p:nvSpPr>
            <p:cNvPr id="6" name="TextBox 5"/>
            <p:cNvSpPr txBox="1"/>
            <p:nvPr/>
          </p:nvSpPr>
          <p:spPr>
            <a:xfrm>
              <a:off x="6578300" y="3807439"/>
              <a:ext cx="949418" cy="30904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a:ln>
                    <a:noFill/>
                  </a:ln>
                  <a:solidFill>
                    <a:srgbClr val="333333"/>
                  </a:solidFill>
                  <a:effectLst/>
                  <a:uLnTx/>
                  <a:uFillTx/>
                  <a:latin typeface="Arial"/>
                  <a:ea typeface="+mn-ea"/>
                  <a:cs typeface="+mn-cs"/>
                </a:rPr>
                <a:t>$350,000</a:t>
              </a:r>
            </a:p>
          </p:txBody>
        </p:sp>
        <p:sp>
          <p:nvSpPr>
            <p:cNvPr id="44" name="TextBox 43"/>
            <p:cNvSpPr txBox="1"/>
            <p:nvPr/>
          </p:nvSpPr>
          <p:spPr>
            <a:xfrm>
              <a:off x="7356962" y="3118041"/>
              <a:ext cx="949418" cy="30904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a:ln>
                    <a:noFill/>
                  </a:ln>
                  <a:solidFill>
                    <a:srgbClr val="333333"/>
                  </a:solidFill>
                  <a:effectLst/>
                  <a:uLnTx/>
                  <a:uFillTx/>
                  <a:latin typeface="Arial"/>
                  <a:ea typeface="+mn-ea"/>
                  <a:cs typeface="+mn-cs"/>
                </a:rPr>
                <a:t>$700,000</a:t>
              </a:r>
            </a:p>
          </p:txBody>
        </p:sp>
        <p:cxnSp>
          <p:nvCxnSpPr>
            <p:cNvPr id="11" name="Straight Arrow Connector 10"/>
            <p:cNvCxnSpPr/>
            <p:nvPr/>
          </p:nvCxnSpPr>
          <p:spPr>
            <a:xfrm flipV="1">
              <a:off x="6528872" y="3975134"/>
              <a:ext cx="0" cy="63392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7299110" y="3173040"/>
              <a:ext cx="0" cy="63392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4987119" y="2207602"/>
            <a:ext cx="3926173" cy="2092881"/>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Between the savings from consolidating services and from switching to a novel network, the organization cut $700,000 of its annual spend.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These gains were the result of: </a:t>
            </a:r>
          </a:p>
          <a:p>
            <a:pPr marL="228600" marR="0" lvl="0" indent="-2286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Incorporating new skills and perspectives into a team dedicated to IT vendor management.</a:t>
            </a:r>
          </a:p>
          <a:p>
            <a:pPr marL="228600" marR="0" lvl="0" indent="-2286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Taking a holistic approach to evaluating the entire vendor portfolio.</a:t>
            </a:r>
          </a:p>
          <a:p>
            <a:pPr marL="228600" marR="0" lvl="0" indent="-2286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US" sz="1100" b="0" i="0" u="none" strike="noStrike" kern="1200" cap="none" spc="0" normalizeH="0" baseline="0" noProof="0" dirty="0">
                <a:ln>
                  <a:noFill/>
                </a:ln>
                <a:solidFill>
                  <a:srgbClr val="333333"/>
                </a:solidFill>
                <a:effectLst/>
                <a:uLnTx/>
                <a:uFillTx/>
                <a:latin typeface="Arial"/>
                <a:ea typeface="+mn-ea"/>
                <a:cs typeface="+mn-cs"/>
              </a:rPr>
              <a:t>Investing time and energy in a high-priority vendor to reap the rewards of strategic partnership.</a:t>
            </a:r>
          </a:p>
        </p:txBody>
      </p:sp>
      <p:sp>
        <p:nvSpPr>
          <p:cNvPr id="43" name="TextBox 42"/>
          <p:cNvSpPr txBox="1"/>
          <p:nvPr/>
        </p:nvSpPr>
        <p:spPr>
          <a:xfrm>
            <a:off x="3407022" y="1219613"/>
            <a:ext cx="870438" cy="646331"/>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0" lang="en-CA" sz="1200" b="0" i="1" u="none" strike="noStrike" kern="1200" cap="none" spc="0" normalizeH="0" baseline="0" noProof="0" dirty="0">
                <a:ln>
                  <a:noFill/>
                </a:ln>
                <a:solidFill>
                  <a:srgbClr val="333333"/>
                </a:solidFill>
                <a:effectLst/>
                <a:uLnTx/>
                <a:uFillTx/>
                <a:latin typeface="Arial"/>
                <a:ea typeface="+mn-ea"/>
                <a:cs typeface="+mn-cs"/>
              </a:rPr>
              <a:t>Industry</a:t>
            </a:r>
          </a:p>
          <a:p>
            <a:pPr marL="0" marR="0" lvl="0" indent="0" algn="r" defTabSz="914400" rtl="0" eaLnBrk="1" fontAlgn="auto" latinLnBrk="0" hangingPunct="1">
              <a:lnSpc>
                <a:spcPct val="150000"/>
              </a:lnSpc>
              <a:spcBef>
                <a:spcPts val="0"/>
              </a:spcBef>
              <a:spcAft>
                <a:spcPts val="0"/>
              </a:spcAft>
              <a:buClrTx/>
              <a:buSzTx/>
              <a:buFontTx/>
              <a:buNone/>
              <a:tabLst/>
              <a:defRPr/>
            </a:pPr>
            <a:r>
              <a:rPr kumimoji="0" lang="en-CA" sz="1200" b="0" i="1" u="none" strike="noStrike" kern="1200" cap="none" spc="0" normalizeH="0" baseline="0" noProof="0" dirty="0">
                <a:ln>
                  <a:noFill/>
                </a:ln>
                <a:solidFill>
                  <a:srgbClr val="333333"/>
                </a:solidFill>
                <a:effectLst/>
                <a:uLnTx/>
                <a:uFillTx/>
                <a:latin typeface="Arial"/>
                <a:ea typeface="+mn-ea"/>
                <a:cs typeface="+mn-cs"/>
              </a:rPr>
              <a:t>Location</a:t>
            </a:r>
          </a:p>
        </p:txBody>
      </p:sp>
      <p:sp>
        <p:nvSpPr>
          <p:cNvPr id="47" name="Text Placeholder 9"/>
          <p:cNvSpPr txBox="1">
            <a:spLocks/>
          </p:cNvSpPr>
          <p:nvPr/>
        </p:nvSpPr>
        <p:spPr>
          <a:xfrm>
            <a:off x="4277460" y="1219614"/>
            <a:ext cx="989013" cy="646330"/>
          </a:xfrm>
          <a:prstGeom prst="rect">
            <a:avLst/>
          </a:prstGeom>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50000"/>
              </a:lnSpc>
              <a:spcBef>
                <a:spcPts val="0"/>
              </a:spcBef>
              <a:spcAft>
                <a:spcPct val="0"/>
              </a:spcAft>
              <a:buClr>
                <a:srgbClr val="333333"/>
              </a:buClr>
              <a:buSzPct val="120000"/>
              <a:buFont typeface="Arial" pitchFamily="34" charset="0"/>
              <a:buNone/>
              <a:tabLst/>
              <a:defRPr/>
            </a:pPr>
            <a:r>
              <a:rPr kumimoji="0" lang="en-CA" sz="1200" b="1" i="0" u="none" strike="noStrike" kern="1200" cap="none" spc="0" normalizeH="0" baseline="0" noProof="0" dirty="0">
                <a:ln>
                  <a:noFill/>
                </a:ln>
                <a:solidFill>
                  <a:srgbClr val="333333"/>
                </a:solidFill>
                <a:effectLst/>
                <a:uLnTx/>
                <a:uFillTx/>
                <a:latin typeface="Arial"/>
                <a:ea typeface="+mn-ea"/>
                <a:cs typeface="+mn-cs"/>
              </a:rPr>
              <a:t>Energy</a:t>
            </a:r>
          </a:p>
          <a:p>
            <a:pPr marL="0" marR="0" lvl="0" indent="0" algn="l" defTabSz="914400" rtl="0" eaLnBrk="1" fontAlgn="base" latinLnBrk="0" hangingPunct="1">
              <a:lnSpc>
                <a:spcPct val="150000"/>
              </a:lnSpc>
              <a:spcBef>
                <a:spcPts val="0"/>
              </a:spcBef>
              <a:spcAft>
                <a:spcPct val="0"/>
              </a:spcAft>
              <a:buClr>
                <a:srgbClr val="333333"/>
              </a:buClr>
              <a:buSzPct val="120000"/>
              <a:buFont typeface="Arial" pitchFamily="34" charset="0"/>
              <a:buNone/>
              <a:tabLst/>
              <a:defRPr/>
            </a:pPr>
            <a:r>
              <a:rPr kumimoji="0" lang="en-CA" sz="1200" b="1" i="0" u="none" strike="noStrike" kern="1200" cap="none" spc="0" normalizeH="0" baseline="0" noProof="0" dirty="0">
                <a:ln>
                  <a:noFill/>
                </a:ln>
                <a:solidFill>
                  <a:srgbClr val="333333"/>
                </a:solidFill>
                <a:effectLst/>
                <a:uLnTx/>
                <a:uFillTx/>
                <a:latin typeface="Arial"/>
                <a:ea typeface="+mn-ea"/>
                <a:cs typeface="+mn-cs"/>
              </a:rPr>
              <a:t>Canada</a:t>
            </a:r>
            <a:endParaRPr kumimoji="0" lang="en-US" sz="1200" b="1" i="0" u="none" strike="noStrike" kern="1200" cap="none" spc="0" normalizeH="0" baseline="0" noProof="0" dirty="0">
              <a:ln>
                <a:noFill/>
              </a:ln>
              <a:solidFill>
                <a:srgbClr val="333333"/>
              </a:solidFill>
              <a:effectLst/>
              <a:uLnTx/>
              <a:uFillTx/>
              <a:latin typeface="Arial"/>
              <a:ea typeface="+mn-ea"/>
              <a:cs typeface="+mn-cs"/>
            </a:endParaRPr>
          </a:p>
        </p:txBody>
      </p:sp>
      <p:sp>
        <p:nvSpPr>
          <p:cNvPr id="2" name="Title 1"/>
          <p:cNvSpPr>
            <a:spLocks noGrp="1"/>
          </p:cNvSpPr>
          <p:nvPr>
            <p:ph type="title"/>
          </p:nvPr>
        </p:nvSpPr>
        <p:spPr/>
        <p:txBody>
          <a:bodyPr/>
          <a:lstStyle/>
          <a:p>
            <a:r>
              <a:rPr lang="en-US" dirty="0"/>
              <a:t>Organization cuts its annual spend by $700,000 by adopting a holistic approach to vendor management</a:t>
            </a:r>
          </a:p>
        </p:txBody>
      </p:sp>
    </p:spTree>
    <p:extLst>
      <p:ext uri="{BB962C8B-B14F-4D97-AF65-F5344CB8AC3E}">
        <p14:creationId xmlns:p14="http://schemas.microsoft.com/office/powerpoint/2010/main" val="199793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FFFFFF"/>
                </a:solidFill>
                <a:effectLst/>
                <a:uLnTx/>
                <a:uFillTx/>
                <a:latin typeface="Arial"/>
                <a:ea typeface="+mn-ea"/>
                <a:cs typeface="+mn-cs"/>
              </a:endParaRPr>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33333"/>
                </a:solidFill>
                <a:effectLst/>
                <a:uLnTx/>
                <a:uFillTx/>
                <a:latin typeface="Arial"/>
                <a:ea typeface="+mn-ea"/>
                <a:cs typeface="+mn-cs"/>
              </a:rPr>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33333"/>
                </a:solidFill>
                <a:effectLst/>
                <a:uLnTx/>
                <a:uFillTx/>
                <a:latin typeface="Arial"/>
                <a:ea typeface="+mn-ea"/>
                <a:cs typeface="+mn-cs"/>
              </a:rPr>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33333"/>
                </a:solidFill>
                <a:effectLst/>
                <a:uLnTx/>
                <a:uFillTx/>
                <a:latin typeface="Arial"/>
                <a:ea typeface="+mn-ea"/>
                <a:cs typeface="+mn-cs"/>
              </a:rPr>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latin typeface="Arial"/>
                  <a:ea typeface="+mn-ea"/>
                  <a:cs typeface="+mn-cs"/>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latin typeface="Arial"/>
                  <a:ea typeface="+mn-ea"/>
                  <a:cs typeface="+mn-cs"/>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65D7E"/>
                  </a:solidFill>
                  <a:effectLst/>
                  <a:uLnTx/>
                  <a:uFillTx/>
                  <a:latin typeface="Arial"/>
                  <a:ea typeface="+mn-ea"/>
                  <a:cs typeface="+mn-cs"/>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latin typeface="Arial"/>
                  <a:ea typeface="+mn-ea"/>
                  <a:cs typeface="+mn-cs"/>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latin typeface="Arial"/>
                  <a:ea typeface="+mn-ea"/>
                  <a:cs typeface="+mn-cs"/>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latin typeface="Arial"/>
                  <a:ea typeface="+mn-ea"/>
                  <a:cs typeface="+mn-cs"/>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latin typeface="Arial"/>
                  <a:ea typeface="+mn-ea"/>
                  <a:cs typeface="+mn-cs"/>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latin typeface="Arial"/>
                  <a:ea typeface="+mn-ea"/>
                  <a:cs typeface="+mn-cs"/>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latin typeface="Arial"/>
                <a:ea typeface="+mn-ea"/>
                <a:cs typeface="+mn-cs"/>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5091137"/>
              </p:ext>
            </p:extLst>
          </p:nvPr>
        </p:nvGraphicFramePr>
        <p:xfrm>
          <a:off x="86984" y="1589010"/>
          <a:ext cx="8799876" cy="4896338"/>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xmlns="" val="20000"/>
                    </a:ext>
                  </a:extLst>
                </a:gridCol>
                <a:gridCol w="2536092">
                  <a:extLst>
                    <a:ext uri="{9D8B030D-6E8A-4147-A177-3AD203B41FA5}">
                      <a16:colId xmlns:a16="http://schemas.microsoft.com/office/drawing/2014/main" xmlns="" val="20001"/>
                    </a:ext>
                  </a:extLst>
                </a:gridCol>
                <a:gridCol w="2536092">
                  <a:extLst>
                    <a:ext uri="{9D8B030D-6E8A-4147-A177-3AD203B41FA5}">
                      <a16:colId xmlns:a16="http://schemas.microsoft.com/office/drawing/2014/main" xmlns="" val="20002"/>
                    </a:ext>
                  </a:extLst>
                </a:gridCol>
                <a:gridCol w="2536092">
                  <a:extLst>
                    <a:ext uri="{9D8B030D-6E8A-4147-A177-3AD203B41FA5}">
                      <a16:colId xmlns:a16="http://schemas.microsoft.com/office/drawing/2014/main" xmlns="" val="20003"/>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Define Mission and Vision</a:t>
                      </a:r>
                      <a:endParaRPr lang="en-CA" sz="400" b="0" dirty="0">
                        <a:solidFill>
                          <a:schemeClr val="tx1"/>
                        </a:solidFill>
                      </a:endParaRPr>
                    </a:p>
                    <a:p>
                      <a:pPr>
                        <a:spcAft>
                          <a:spcPts val="600"/>
                        </a:spcAft>
                      </a:pPr>
                      <a:r>
                        <a:rPr lang="en-CA" sz="1000" dirty="0">
                          <a:solidFill>
                            <a:schemeClr val="tx1"/>
                          </a:solidFill>
                        </a:rPr>
                        <a:t>1.2 Write Strategic</a:t>
                      </a:r>
                      <a:r>
                        <a:rPr lang="en-CA" sz="1000" baseline="0" dirty="0">
                          <a:solidFill>
                            <a:schemeClr val="tx1"/>
                          </a:solidFill>
                        </a:rPr>
                        <a:t> Roadmap</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Choose a Deployment Model</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Create a Staffing Model</a:t>
                      </a:r>
                    </a:p>
                    <a:p>
                      <a:pPr marL="0" indent="0">
                        <a:spcAft>
                          <a:spcPts val="600"/>
                        </a:spcAft>
                        <a:buSzPct val="175000"/>
                        <a:buNone/>
                      </a:pP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Clarify</a:t>
                      </a:r>
                      <a:r>
                        <a:rPr lang="en-CA" sz="1000" baseline="0" dirty="0">
                          <a:solidFill>
                            <a:schemeClr val="tx1"/>
                          </a:solidFill>
                        </a:rPr>
                        <a:t> Value Proposition</a:t>
                      </a:r>
                    </a:p>
                    <a:p>
                      <a:pPr>
                        <a:spcAft>
                          <a:spcPts val="600"/>
                        </a:spcAft>
                      </a:pPr>
                      <a:r>
                        <a:rPr lang="en-CA" sz="1000" baseline="0" dirty="0">
                          <a:solidFill>
                            <a:schemeClr val="tx1"/>
                          </a:solidFill>
                        </a:rPr>
                        <a:t>3.2 Establish Value Metrics</a:t>
                      </a:r>
                    </a:p>
                    <a:p>
                      <a:pPr>
                        <a:spcAft>
                          <a:spcPts val="600"/>
                        </a:spcAft>
                      </a:pPr>
                      <a:r>
                        <a:rPr lang="en-CA" sz="1000" baseline="0" dirty="0">
                          <a:solidFill>
                            <a:schemeClr val="tx1"/>
                          </a:solidFill>
                        </a:rPr>
                        <a:t>3.3 Launch Internal Roadshow</a:t>
                      </a:r>
                      <a:endParaRPr lang="en-CA" sz="9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1632242">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Define</a:t>
                      </a:r>
                      <a:r>
                        <a:rPr lang="en-US" sz="1000" b="0" baseline="0" dirty="0">
                          <a:cs typeface="Open Sans"/>
                        </a:rPr>
                        <a:t> the vendor management organization’s mission.</a:t>
                      </a:r>
                      <a:endParaRPr lang="en-US" sz="1000" b="0" dirty="0">
                        <a:cs typeface="Open Sans"/>
                      </a:endParaRPr>
                    </a:p>
                    <a:p>
                      <a:pPr marL="228600" indent="-228600">
                        <a:spcAft>
                          <a:spcPts val="600"/>
                        </a:spcAft>
                        <a:buSzPct val="150000"/>
                        <a:buBlip>
                          <a:blip r:embed="rId3"/>
                        </a:buBlip>
                      </a:pPr>
                      <a:r>
                        <a:rPr lang="en-US" sz="1000" b="0" dirty="0">
                          <a:cs typeface="Open Sans"/>
                        </a:rPr>
                        <a:t>Review</a:t>
                      </a:r>
                      <a:r>
                        <a:rPr lang="en-US" sz="1000" b="0" baseline="0" dirty="0">
                          <a:cs typeface="Open Sans"/>
                        </a:rPr>
                        <a:t> </a:t>
                      </a:r>
                      <a:r>
                        <a:rPr lang="en-US" sz="1000" b="0" baseline="0" dirty="0" smtClean="0">
                          <a:cs typeface="Open Sans"/>
                        </a:rPr>
                        <a:t>the VMO </a:t>
                      </a:r>
                      <a:r>
                        <a:rPr lang="en-US" sz="1000" b="0" baseline="0" dirty="0">
                          <a:cs typeface="Open Sans"/>
                        </a:rPr>
                        <a:t>strategic roadmap.</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Map</a:t>
                      </a:r>
                      <a:r>
                        <a:rPr lang="en-US" sz="1000" b="0" baseline="0" dirty="0">
                          <a:cs typeface="Open Sans"/>
                        </a:rPr>
                        <a:t> organization structure to deployment model.</a:t>
                      </a:r>
                      <a:endParaRPr lang="en-US" sz="1000" b="0" dirty="0">
                        <a:cs typeface="Open Sans"/>
                      </a:endParaRPr>
                    </a:p>
                    <a:p>
                      <a:pPr marL="228600" indent="-228600">
                        <a:spcAft>
                          <a:spcPts val="600"/>
                        </a:spcAft>
                        <a:buSzPct val="150000"/>
                        <a:buBlip>
                          <a:blip r:embed="rId3"/>
                        </a:buBlip>
                      </a:pPr>
                      <a:r>
                        <a:rPr lang="en-US" sz="1000" b="0" dirty="0">
                          <a:cs typeface="Open Sans"/>
                        </a:rPr>
                        <a:t>Revie</a:t>
                      </a:r>
                      <a:r>
                        <a:rPr lang="en-US" sz="1000" b="0" baseline="0" dirty="0">
                          <a:cs typeface="Open Sans"/>
                        </a:rPr>
                        <a:t>w vendor management staffing model.</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Clarify</a:t>
                      </a:r>
                      <a:r>
                        <a:rPr lang="en-US" sz="1000" b="0" baseline="0" dirty="0">
                          <a:cs typeface="Open Sans"/>
                        </a:rPr>
                        <a:t> value proposition.</a:t>
                      </a:r>
                      <a:endParaRPr lang="en-US" sz="1000" b="0" dirty="0">
                        <a:cs typeface="Open Sans"/>
                      </a:endParaRPr>
                    </a:p>
                    <a:p>
                      <a:pPr marL="228600" indent="-228600">
                        <a:spcAft>
                          <a:spcPts val="600"/>
                        </a:spcAft>
                        <a:buSzPct val="150000"/>
                        <a:buBlip>
                          <a:blip r:embed="rId3"/>
                        </a:buBlip>
                      </a:pPr>
                      <a:r>
                        <a:rPr lang="en-US" sz="1000" b="0" dirty="0">
                          <a:cs typeface="Open Sans"/>
                        </a:rPr>
                        <a:t>Establish</a:t>
                      </a:r>
                      <a:r>
                        <a:rPr lang="en-US" sz="1000" b="0" baseline="0" dirty="0">
                          <a:cs typeface="Open Sans"/>
                        </a:rPr>
                        <a:t> value metrics.</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Launch</a:t>
                      </a:r>
                      <a:r>
                        <a:rPr lang="en-US" sz="1000" b="0" baseline="0" dirty="0">
                          <a:latin typeface="Arial" pitchFamily="34" charset="0"/>
                          <a:cs typeface="Arial" pitchFamily="34" charset="0"/>
                        </a:rPr>
                        <a:t> internal roadshow.</a:t>
                      </a:r>
                      <a:endParaRPr lang="en-US" sz="1000" b="0" dirty="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Define</a:t>
                      </a:r>
                      <a:r>
                        <a:rPr lang="en-CA" sz="1000" baseline="0" dirty="0"/>
                        <a:t> Vendor Management Strategy</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Design the Vendor Management</a:t>
                      </a:r>
                      <a:r>
                        <a:rPr lang="en-CA" sz="1000" baseline="0" dirty="0"/>
                        <a:t> Office</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Develop</a:t>
                      </a:r>
                      <a:r>
                        <a:rPr lang="en-CA" sz="1000" baseline="0" dirty="0"/>
                        <a:t> Governance for the Vendor Management Office</a:t>
                      </a:r>
                      <a:endParaRPr lang="en-CA" sz="1000" dirty="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VMO Strategic Roadmap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Deployment</a:t>
                      </a:r>
                      <a:r>
                        <a:rPr lang="en-CA" sz="1000" baseline="0" dirty="0"/>
                        <a:t> and Staffing Model for the VMO</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Value</a:t>
                      </a:r>
                      <a:r>
                        <a:rPr lang="en-CA" sz="1000" baseline="0" dirty="0"/>
                        <a:t> Proposition and Metrics Defined</a:t>
                      </a:r>
                    </a:p>
                    <a:p>
                      <a:pPr marL="171450" indent="-171450">
                        <a:buFont typeface="Arial" panose="020B0604020202020204" pitchFamily="34" charset="0"/>
                        <a:buChar char="•"/>
                      </a:pPr>
                      <a:r>
                        <a:rPr lang="en-CA" sz="1000" baseline="0" dirty="0"/>
                        <a:t>Internal Roadshow Initiated</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82880"/>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912502"/>
            <a:ext cx="752006" cy="483279"/>
          </a:xfrm>
          <a:prstGeom prst="rect">
            <a:avLst/>
          </a:prstGeom>
          <a:effectLst/>
        </p:spPr>
      </p:pic>
      <p:sp>
        <p:nvSpPr>
          <p:cNvPr id="15" name="Chevron 14"/>
          <p:cNvSpPr/>
          <p:nvPr/>
        </p:nvSpPr>
        <p:spPr>
          <a:xfrm>
            <a:off x="1301687" y="114785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1. Define Vendor Management Strategy</a:t>
            </a:r>
          </a:p>
        </p:txBody>
      </p:sp>
      <p:sp>
        <p:nvSpPr>
          <p:cNvPr id="16" name="Chevron 15"/>
          <p:cNvSpPr/>
          <p:nvPr/>
        </p:nvSpPr>
        <p:spPr>
          <a:xfrm>
            <a:off x="3832661" y="1147855"/>
            <a:ext cx="2759212"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2. Design Vendor Management Office</a:t>
            </a:r>
          </a:p>
        </p:txBody>
      </p:sp>
      <p:sp>
        <p:nvSpPr>
          <p:cNvPr id="17" name="Chevron 16"/>
          <p:cNvSpPr/>
          <p:nvPr/>
        </p:nvSpPr>
        <p:spPr>
          <a:xfrm>
            <a:off x="6430297" y="1147855"/>
            <a:ext cx="2713703"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rial"/>
                <a:ea typeface="+mn-ea"/>
                <a:cs typeface="+mn-cs"/>
              </a:rPr>
              <a:t>3. Develop Vendor Management Governance</a:t>
            </a:r>
          </a:p>
        </p:txBody>
      </p:sp>
      <p:sp>
        <p:nvSpPr>
          <p:cNvPr id="4" name="Title 3"/>
          <p:cNvSpPr>
            <a:spLocks noGrp="1"/>
          </p:cNvSpPr>
          <p:nvPr>
            <p:ph type="title"/>
          </p:nvPr>
        </p:nvSpPr>
        <p:spPr/>
        <p:txBody>
          <a:bodyPr/>
          <a:lstStyle/>
          <a:p>
            <a:r>
              <a:rPr lang="en-US" dirty="0"/>
              <a:t>Establish a Sustainable Vendor Management Office – Project Overview</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 a Sustainable Vendor Management Office – 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
                <a:srgbClr val="333333"/>
              </a:buClr>
              <a:buSzPct val="120000"/>
              <a:buFont typeface="Arial" pitchFamily="34" charset="0"/>
              <a:buNone/>
              <a:tabLst/>
              <a:defRPr/>
            </a:pPr>
            <a:r>
              <a:rPr kumimoji="0" lang="en-US" sz="1400" b="0" i="0" u="none" strike="noStrike" kern="1200" cap="none" spc="0" normalizeH="0" baseline="0" noProof="0" dirty="0">
                <a:ln>
                  <a:noFill/>
                </a:ln>
                <a:solidFill>
                  <a:srgbClr val="333333"/>
                </a:solidFill>
                <a:effectLst/>
                <a:uLnTx/>
                <a:uFillTx/>
                <a:latin typeface="Arial"/>
                <a:ea typeface="+mn-ea"/>
                <a:cs typeface="+mn-cs"/>
              </a:rPr>
              <a:t>Contact your account representative or e</a:t>
            </a:r>
            <a:r>
              <a:rPr kumimoji="0" lang="en-US" sz="1400" b="0" i="0" u="none" strike="noStrike" kern="1200" cap="none" spc="0" normalizeH="0" baseline="0" noProof="0" dirty="0">
                <a:ln>
                  <a:noFill/>
                </a:ln>
                <a:solidFill>
                  <a:srgbClr val="333333"/>
                </a:solidFill>
                <a:effectLst/>
                <a:uLnTx/>
                <a:uFillTx/>
                <a:latin typeface="Arial"/>
                <a:ea typeface="+mn-ea"/>
                <a:cs typeface="Open Sans"/>
              </a:rPr>
              <a:t>mail </a:t>
            </a:r>
            <a:r>
              <a:rPr kumimoji="0" lang="en-US" sz="1400" b="0" i="0" u="none" strike="noStrike" kern="1200" cap="none" spc="0" normalizeH="0" baseline="0" noProof="0" dirty="0">
                <a:ln>
                  <a:noFill/>
                </a:ln>
                <a:solidFill>
                  <a:srgbClr val="333333"/>
                </a:solidFill>
                <a:effectLst/>
                <a:uLnTx/>
                <a:uFillTx/>
                <a:latin typeface="Arial"/>
                <a:ea typeface="+mn-ea"/>
                <a:cs typeface="Open Sans"/>
                <a:hlinkClick r:id="rId3"/>
              </a:rPr>
              <a:t>Workshops@InfoTech.com</a:t>
            </a:r>
            <a:r>
              <a:rPr kumimoji="0" lang="en-US" sz="1400" b="0" i="0" u="none" strike="noStrike" kern="1200" cap="none" spc="0" normalizeH="0" baseline="0" noProof="0" dirty="0">
                <a:ln>
                  <a:noFill/>
                </a:ln>
                <a:solidFill>
                  <a:srgbClr val="333333"/>
                </a:solidFill>
                <a:effectLst/>
                <a:uLnTx/>
                <a:uFillTx/>
                <a:latin typeface="Arial"/>
                <a:ea typeface="+mn-ea"/>
                <a:cs typeface="Open Sans"/>
              </a:rPr>
              <a:t> for more information.</a:t>
            </a:r>
            <a:endParaRPr kumimoji="0" lang="en-US" sz="1400" b="0" i="0" u="none" strike="noStrike" kern="1200" cap="none" spc="0" normalizeH="0" baseline="0" noProof="0" dirty="0">
              <a:ln>
                <a:noFill/>
              </a:ln>
              <a:solidFill>
                <a:srgbClr val="333333"/>
              </a:solidFill>
              <a:effectLst/>
              <a:uLnTx/>
              <a:uFillTx/>
              <a:latin typeface="Arial"/>
              <a:ea typeface="+mn-ea"/>
              <a:cs typeface="+mn-cs"/>
            </a:endParaRPr>
          </a:p>
        </p:txBody>
      </p:sp>
      <p:graphicFrame>
        <p:nvGraphicFramePr>
          <p:cNvPr id="14" name="Table 2"/>
          <p:cNvGraphicFramePr>
            <a:graphicFrameLocks noGrp="1"/>
          </p:cNvGraphicFramePr>
          <p:nvPr>
            <p:extLst>
              <p:ext uri="{D42A27DB-BD31-4B8C-83A1-F6EECF244321}">
                <p14:modId xmlns:p14="http://schemas.microsoft.com/office/powerpoint/2010/main" val="4194362001"/>
              </p:ext>
            </p:extLst>
          </p:nvPr>
        </p:nvGraphicFramePr>
        <p:xfrm>
          <a:off x="257174" y="1620021"/>
          <a:ext cx="8581736" cy="4594405"/>
        </p:xfrm>
        <a:graphic>
          <a:graphicData uri="http://schemas.openxmlformats.org/drawingml/2006/table">
            <a:tbl>
              <a:tblPr firstRow="1" bandRow="1">
                <a:tableStyleId>{5C22544A-7EE6-4342-B048-85BDC9FD1C3A}</a:tableStyleId>
              </a:tblPr>
              <a:tblGrid>
                <a:gridCol w="400564">
                  <a:extLst>
                    <a:ext uri="{9D8B030D-6E8A-4147-A177-3AD203B41FA5}">
                      <a16:colId xmlns:a16="http://schemas.microsoft.com/office/drawing/2014/main" xmlns="" val="20000"/>
                    </a:ext>
                  </a:extLst>
                </a:gridCol>
                <a:gridCol w="2045293">
                  <a:extLst>
                    <a:ext uri="{9D8B030D-6E8A-4147-A177-3AD203B41FA5}">
                      <a16:colId xmlns:a16="http://schemas.microsoft.com/office/drawing/2014/main" xmlns="" val="20001"/>
                    </a:ext>
                  </a:extLst>
                </a:gridCol>
                <a:gridCol w="2045293">
                  <a:extLst>
                    <a:ext uri="{9D8B030D-6E8A-4147-A177-3AD203B41FA5}">
                      <a16:colId xmlns:a16="http://schemas.microsoft.com/office/drawing/2014/main" xmlns="" val="20002"/>
                    </a:ext>
                  </a:extLst>
                </a:gridCol>
                <a:gridCol w="2045293">
                  <a:extLst>
                    <a:ext uri="{9D8B030D-6E8A-4147-A177-3AD203B41FA5}">
                      <a16:colId xmlns:a16="http://schemas.microsoft.com/office/drawing/2014/main" xmlns="" val="20003"/>
                    </a:ext>
                  </a:extLst>
                </a:gridCol>
                <a:gridCol w="2045293">
                  <a:extLst>
                    <a:ext uri="{9D8B030D-6E8A-4147-A177-3AD203B41FA5}">
                      <a16:colId xmlns:a16="http://schemas.microsoft.com/office/drawing/2014/main" xmlns="" val="20004"/>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xmlns=""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Pre-Work</a:t>
                      </a:r>
                      <a:r>
                        <a:rPr lang="en-CA" sz="1000" b="1" baseline="0" dirty="0">
                          <a:solidFill>
                            <a:schemeClr val="tx1"/>
                          </a:solidFill>
                        </a:rPr>
                        <a:t> Completed Offsite</a:t>
                      </a:r>
                      <a:endParaRPr lang="en-CA" sz="1000" b="1"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Assemble list of existing</a:t>
                      </a:r>
                      <a:r>
                        <a:rPr lang="en-CA" sz="1000" b="0" baseline="0" dirty="0">
                          <a:solidFill>
                            <a:schemeClr val="tx1"/>
                          </a:solidFill>
                        </a:rPr>
                        <a:t> vendors and spend.</a:t>
                      </a:r>
                      <a:endParaRPr lang="en-CA" sz="1000" b="0" dirty="0">
                        <a:solidFill>
                          <a:schemeClr val="tx1"/>
                        </a:solidFill>
                      </a:endParaRPr>
                    </a:p>
                    <a:p>
                      <a:pPr marL="216000" indent="-457200">
                        <a:spcAft>
                          <a:spcPts val="0"/>
                        </a:spcAft>
                      </a:pPr>
                      <a:r>
                        <a:rPr lang="en-CA" sz="1000" b="1" dirty="0">
                          <a:solidFill>
                            <a:schemeClr val="tx1"/>
                          </a:solidFill>
                        </a:rPr>
                        <a:t>1.2 </a:t>
                      </a:r>
                      <a:r>
                        <a:rPr lang="en-CA" sz="1000" b="0" dirty="0">
                          <a:solidFill>
                            <a:schemeClr val="tx1"/>
                          </a:solidFill>
                        </a:rPr>
                        <a:t>Establish</a:t>
                      </a:r>
                      <a:r>
                        <a:rPr lang="en-CA" sz="1000" b="0" baseline="0" dirty="0">
                          <a:solidFill>
                            <a:schemeClr val="tx1"/>
                          </a:solidFill>
                        </a:rPr>
                        <a:t> existing vendor points of contact. </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Identify</a:t>
                      </a:r>
                      <a:r>
                        <a:rPr lang="en-CA" sz="1000" b="0" baseline="0" dirty="0">
                          <a:solidFill>
                            <a:schemeClr val="tx1"/>
                          </a:solidFill>
                        </a:rPr>
                        <a:t> impacted stakeholders or stakeholder groups. </a:t>
                      </a:r>
                      <a:endParaRPr lang="en-CA" sz="1000" b="0" dirty="0">
                        <a:solidFill>
                          <a:schemeClr val="tx1"/>
                        </a:solidFill>
                      </a:endParaRPr>
                    </a:p>
                    <a:p>
                      <a:pPr marL="216000" indent="-457200">
                        <a:spcAft>
                          <a:spcPts val="0"/>
                        </a:spcAft>
                      </a:pPr>
                      <a:r>
                        <a:rPr lang="en-CA" sz="1000" b="1" dirty="0">
                          <a:solidFill>
                            <a:schemeClr val="tx1"/>
                          </a:solidFill>
                        </a:rPr>
                        <a:t>1.4 </a:t>
                      </a:r>
                      <a:r>
                        <a:rPr lang="en-CA" sz="1000" b="0" dirty="0">
                          <a:solidFill>
                            <a:schemeClr val="tx1"/>
                          </a:solidFill>
                        </a:rPr>
                        <a:t>Summarize current</a:t>
                      </a:r>
                      <a:r>
                        <a:rPr lang="en-CA" sz="1000" b="0" baseline="0" dirty="0">
                          <a:solidFill>
                            <a:schemeClr val="tx1"/>
                          </a:solidFill>
                        </a:rPr>
                        <a:t> vendor management activities and process owners.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Define Vendor Management </a:t>
                      </a:r>
                      <a:r>
                        <a:rPr lang="en-CA" sz="1000" b="1" baseline="0" dirty="0">
                          <a:solidFill>
                            <a:schemeClr val="tx1"/>
                          </a:solidFill>
                        </a:rPr>
                        <a:t>Strategy</a:t>
                      </a:r>
                    </a:p>
                    <a:p>
                      <a:pPr marL="216000" indent="-457200">
                        <a:spcAft>
                          <a:spcPts val="0"/>
                        </a:spcAft>
                      </a:pPr>
                      <a:r>
                        <a:rPr lang="en-CA" sz="1000" b="1" dirty="0">
                          <a:solidFill>
                            <a:schemeClr val="tx1"/>
                          </a:solidFill>
                        </a:rPr>
                        <a:t>2.1 </a:t>
                      </a:r>
                      <a:r>
                        <a:rPr lang="en-CA" sz="1000" b="0" dirty="0">
                          <a:solidFill>
                            <a:schemeClr val="tx1"/>
                          </a:solidFill>
                        </a:rPr>
                        <a:t>Define mission and </a:t>
                      </a:r>
                      <a:r>
                        <a:rPr lang="en-CA" sz="1000" b="0" dirty="0" smtClean="0">
                          <a:solidFill>
                            <a:schemeClr val="tx1"/>
                          </a:solidFill>
                        </a:rPr>
                        <a:t>charter.</a:t>
                      </a:r>
                      <a:endParaRPr lang="en-CA" sz="1000" b="0" dirty="0">
                        <a:solidFill>
                          <a:schemeClr val="tx1"/>
                        </a:solidFill>
                      </a:endParaRPr>
                    </a:p>
                    <a:p>
                      <a:pPr marL="216000" indent="-457200">
                        <a:spcAft>
                          <a:spcPts val="0"/>
                        </a:spcAft>
                      </a:pPr>
                      <a:r>
                        <a:rPr lang="en-CA" sz="1000" b="1" dirty="0">
                          <a:solidFill>
                            <a:schemeClr val="tx1"/>
                          </a:solidFill>
                        </a:rPr>
                        <a:t>2.2</a:t>
                      </a:r>
                      <a:r>
                        <a:rPr lang="en-CA" sz="1000" b="0" dirty="0">
                          <a:solidFill>
                            <a:schemeClr val="tx1"/>
                          </a:solidFill>
                        </a:rPr>
                        <a:t> Write a strategic roadmap for your VMO.</a:t>
                      </a:r>
                    </a:p>
                    <a:p>
                      <a:pPr marL="216000" indent="-457200">
                        <a:spcAft>
                          <a:spcPts val="0"/>
                        </a:spcAft>
                      </a:pPr>
                      <a:r>
                        <a:rPr lang="en-CA" sz="1000" b="1" dirty="0">
                          <a:solidFill>
                            <a:schemeClr val="tx1"/>
                          </a:solidFill>
                        </a:rPr>
                        <a:t>2.3</a:t>
                      </a:r>
                      <a:r>
                        <a:rPr lang="en-CA" sz="1000" b="0" dirty="0">
                          <a:solidFill>
                            <a:schemeClr val="tx1"/>
                          </a:solidFill>
                        </a:rPr>
                        <a:t> Define roles and responsibilities</a:t>
                      </a:r>
                      <a:r>
                        <a:rPr lang="en-CA" sz="1000" b="0" baseline="0" dirty="0">
                          <a:solidFill>
                            <a:schemeClr val="tx1"/>
                          </a:solidFill>
                        </a:rPr>
                        <a:t> for your vendor management office. </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Design the Vendor</a:t>
                      </a:r>
                      <a:r>
                        <a:rPr lang="en-CA" sz="1000" b="1" baseline="0" dirty="0">
                          <a:solidFill>
                            <a:schemeClr val="tx1"/>
                          </a:solidFill>
                        </a:rPr>
                        <a:t> Management Office</a:t>
                      </a: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Assess and map your organization to a deployment model.</a:t>
                      </a:r>
                    </a:p>
                    <a:p>
                      <a:pPr marL="216000" indent="-457200">
                        <a:spcAft>
                          <a:spcPts val="0"/>
                        </a:spcAft>
                      </a:pPr>
                      <a:r>
                        <a:rPr lang="en-CA" sz="1000" b="1" dirty="0">
                          <a:solidFill>
                            <a:schemeClr val="tx1"/>
                          </a:solidFill>
                        </a:rPr>
                        <a:t>3.2 </a:t>
                      </a:r>
                      <a:r>
                        <a:rPr lang="en-CA" sz="1000" b="0" dirty="0">
                          <a:solidFill>
                            <a:schemeClr val="tx1"/>
                          </a:solidFill>
                        </a:rPr>
                        <a:t>Assess your staff’s core competencies.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Develop</a:t>
                      </a:r>
                      <a:r>
                        <a:rPr lang="en-CA" sz="1000" b="1" baseline="0" dirty="0">
                          <a:solidFill>
                            <a:schemeClr val="tx1"/>
                          </a:solidFill>
                        </a:rPr>
                        <a:t> the Vendor Management Office Governance</a:t>
                      </a:r>
                      <a:endParaRPr lang="en-CA" sz="1000" b="1" dirty="0">
                        <a:solidFill>
                          <a:schemeClr val="tx1"/>
                        </a:solidFill>
                      </a:endParaRPr>
                    </a:p>
                    <a:p>
                      <a:pPr marL="216000" indent="-457200">
                        <a:spcAft>
                          <a:spcPts val="0"/>
                        </a:spcAft>
                      </a:pPr>
                      <a:r>
                        <a:rPr lang="en-CA" sz="1000" b="1" baseline="0" dirty="0">
                          <a:solidFill>
                            <a:schemeClr val="tx1"/>
                          </a:solidFill>
                        </a:rPr>
                        <a:t>4.1</a:t>
                      </a:r>
                      <a:r>
                        <a:rPr lang="en-CA" sz="1000" b="0" baseline="0" dirty="0">
                          <a:solidFill>
                            <a:schemeClr val="tx1"/>
                          </a:solidFill>
                        </a:rPr>
                        <a:t> C</a:t>
                      </a:r>
                      <a:r>
                        <a:rPr lang="en-CA" sz="1000" b="0" dirty="0">
                          <a:solidFill>
                            <a:schemeClr val="tx1"/>
                          </a:solidFill>
                        </a:rPr>
                        <a:t>reate vendor management job </a:t>
                      </a:r>
                      <a:r>
                        <a:rPr lang="en-CA" sz="1000" b="0" dirty="0" smtClean="0">
                          <a:solidFill>
                            <a:schemeClr val="tx1"/>
                          </a:solidFill>
                        </a:rPr>
                        <a:t>descriptions.</a:t>
                      </a:r>
                      <a:endParaRPr lang="en-CA" sz="1000" b="0" dirty="0">
                        <a:solidFill>
                          <a:schemeClr val="tx1"/>
                        </a:solidFill>
                      </a:endParaRPr>
                    </a:p>
                    <a:p>
                      <a:pPr marL="216000" indent="-457200">
                        <a:spcAft>
                          <a:spcPts val="0"/>
                        </a:spcAft>
                      </a:pPr>
                      <a:r>
                        <a:rPr lang="en-CA" sz="1000" b="1" dirty="0">
                          <a:solidFill>
                            <a:schemeClr val="tx1"/>
                          </a:solidFill>
                        </a:rPr>
                        <a:t>4.2</a:t>
                      </a:r>
                      <a:r>
                        <a:rPr lang="en-CA" sz="1000" b="0" dirty="0">
                          <a:solidFill>
                            <a:schemeClr val="tx1"/>
                          </a:solidFill>
                        </a:rPr>
                        <a:t> Establish value metrics.</a:t>
                      </a:r>
                    </a:p>
                    <a:p>
                      <a:pPr marL="216000" indent="-457200">
                        <a:spcAft>
                          <a:spcPts val="0"/>
                        </a:spcAft>
                      </a:pPr>
                      <a:r>
                        <a:rPr lang="en-CA" sz="1000" b="1" dirty="0">
                          <a:solidFill>
                            <a:schemeClr val="tx1"/>
                          </a:solidFill>
                        </a:rPr>
                        <a:t>4.3</a:t>
                      </a:r>
                      <a:r>
                        <a:rPr lang="en-CA" sz="1000" b="0" dirty="0">
                          <a:solidFill>
                            <a:schemeClr val="tx1"/>
                          </a:solidFill>
                        </a:rPr>
                        <a:t> </a:t>
                      </a:r>
                      <a:r>
                        <a:rPr lang="en-CA" sz="1000" baseline="0" dirty="0">
                          <a:solidFill>
                            <a:schemeClr val="tx1"/>
                          </a:solidFill>
                        </a:rPr>
                        <a:t>Launch internal roadshow.</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Complete list of existing vendors</a:t>
                      </a:r>
                    </a:p>
                    <a:p>
                      <a:pPr marL="228600" indent="-228600">
                        <a:spcAft>
                          <a:spcPts val="0"/>
                        </a:spcAft>
                        <a:buClrTx/>
                        <a:buFont typeface="+mj-lt"/>
                        <a:buAutoNum type="arabicPeriod"/>
                      </a:pPr>
                      <a:r>
                        <a:rPr lang="en-CA" sz="1000" b="0" i="0" baseline="0" dirty="0">
                          <a:solidFill>
                            <a:schemeClr val="tx1"/>
                          </a:solidFill>
                        </a:rPr>
                        <a:t>List of existing vendor points of contact</a:t>
                      </a:r>
                    </a:p>
                    <a:p>
                      <a:pPr marL="228600" indent="-228600">
                        <a:spcAft>
                          <a:spcPts val="0"/>
                        </a:spcAft>
                        <a:buClrTx/>
                        <a:buFont typeface="+mj-lt"/>
                        <a:buAutoNum type="arabicPeriod"/>
                      </a:pPr>
                      <a:r>
                        <a:rPr lang="en-CA" sz="1000" b="0" i="0" baseline="0" dirty="0">
                          <a:solidFill>
                            <a:schemeClr val="tx1"/>
                          </a:solidFill>
                        </a:rPr>
                        <a:t>List of relevant business stakeholders</a:t>
                      </a:r>
                    </a:p>
                    <a:p>
                      <a:pPr marL="228600" indent="-228600">
                        <a:spcAft>
                          <a:spcPts val="0"/>
                        </a:spcAft>
                        <a:buClrTx/>
                        <a:buFont typeface="+mj-lt"/>
                        <a:buAutoNum type="arabicPeriod"/>
                      </a:pPr>
                      <a:r>
                        <a:rPr lang="en-CA" sz="1000" b="0" i="0" baseline="0" dirty="0">
                          <a:solidFill>
                            <a:schemeClr val="tx1"/>
                          </a:solidFill>
                        </a:rPr>
                        <a:t>Outline of current vendor management activities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a:solidFill>
                            <a:schemeClr val="tx1"/>
                          </a:solidFill>
                        </a:rPr>
                        <a:t>Vendor Management Mission Statement and Charter</a:t>
                      </a:r>
                    </a:p>
                    <a:p>
                      <a:pPr marL="144000" indent="-144000">
                        <a:spcAft>
                          <a:spcPts val="0"/>
                        </a:spcAft>
                        <a:buClrTx/>
                        <a:buFont typeface="+mj-lt"/>
                        <a:buAutoNum type="arabicPeriod"/>
                      </a:pPr>
                      <a:r>
                        <a:rPr lang="en-CA" sz="1000" b="0" baseline="0" dirty="0">
                          <a:solidFill>
                            <a:schemeClr val="tx1"/>
                          </a:solidFill>
                        </a:rPr>
                        <a:t>Vendor Management Strategic Roadmap</a:t>
                      </a:r>
                    </a:p>
                    <a:p>
                      <a:pPr marL="144000" indent="-144000">
                        <a:spcAft>
                          <a:spcPts val="0"/>
                        </a:spcAft>
                        <a:buClrTx/>
                        <a:buFont typeface="+mj-lt"/>
                        <a:buAutoNum type="arabicPeriod"/>
                      </a:pPr>
                      <a:r>
                        <a:rPr lang="en-CA" sz="1000" b="0" dirty="0">
                          <a:solidFill>
                            <a:schemeClr val="tx1"/>
                          </a:solidFill>
                        </a:rPr>
                        <a:t>Vendor Management RASCI Diagram</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Vendor</a:t>
                      </a:r>
                      <a:r>
                        <a:rPr lang="en-CA" sz="1000" b="0" baseline="0" dirty="0">
                          <a:solidFill>
                            <a:schemeClr val="tx1"/>
                          </a:solidFill>
                        </a:rPr>
                        <a:t> Management Competency Framework</a:t>
                      </a:r>
                    </a:p>
                    <a:p>
                      <a:pPr marL="144000" indent="-144000">
                        <a:spcAft>
                          <a:spcPts val="0"/>
                        </a:spcAft>
                        <a:buClrTx/>
                        <a:buFont typeface="+mj-lt"/>
                        <a:buAutoNum type="arabicPeriod"/>
                      </a:pPr>
                      <a:r>
                        <a:rPr lang="en-CA" sz="1000" b="0" baseline="0" dirty="0">
                          <a:solidFill>
                            <a:schemeClr val="tx1"/>
                          </a:solidFill>
                        </a:rPr>
                        <a:t>Vendor Management Job Descriptions Template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Vendor Management Office Internal Survey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77317" y="2355739"/>
            <a:ext cx="6589368" cy="3175228"/>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CA" sz="1600" b="0" i="1" u="none" strike="noStrike" kern="1200" cap="none" spc="0" normalizeH="0" baseline="0" noProof="0" dirty="0">
                <a:ln>
                  <a:noFill/>
                </a:ln>
                <a:solidFill>
                  <a:srgbClr val="FFFFFF"/>
                </a:solidFill>
                <a:effectLst/>
                <a:uLnTx/>
                <a:uFillTx/>
                <a:latin typeface="Georgia"/>
                <a:ea typeface="+mn-ea"/>
                <a:cs typeface="+mn-cs"/>
              </a:rPr>
              <a:t>The number of contracts and overall expenditures on IT products and services has grown exponentially – and will continue to grow. One organization might have hundreds of contracts and vendor relationships that require a proactive management approach.  </a:t>
            </a: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CA" sz="1600" b="0" i="1" u="none" strike="noStrike" kern="1200" cap="none" spc="0" normalizeH="0" baseline="0" noProof="0" dirty="0">
                <a:ln>
                  <a:noFill/>
                </a:ln>
                <a:solidFill>
                  <a:srgbClr val="FFFFFF"/>
                </a:solidFill>
                <a:effectLst/>
                <a:uLnTx/>
                <a:uFillTx/>
                <a:latin typeface="Georgia"/>
                <a:ea typeface="+mn-ea"/>
                <a:cs typeface="+mn-cs"/>
              </a:rPr>
              <a:t>Establishing a vendor management function begins by looking within your organization. Look at what IT owns versus a business unit, what is going well, and what is not working. It’s essential to define the meaning of vendor management for your organization, and </a:t>
            </a:r>
            <a:r>
              <a:rPr kumimoji="0" lang="en-CA" sz="1600" b="0" i="1" u="none" strike="noStrike" kern="1200" cap="none" spc="0" normalizeH="0" baseline="0" noProof="0" dirty="0" smtClean="0">
                <a:ln>
                  <a:noFill/>
                </a:ln>
                <a:solidFill>
                  <a:srgbClr val="FFFFFF"/>
                </a:solidFill>
                <a:effectLst/>
                <a:uLnTx/>
                <a:uFillTx/>
                <a:latin typeface="Georgia"/>
                <a:ea typeface="+mn-ea"/>
                <a:cs typeface="+mn-cs"/>
              </a:rPr>
              <a:t>carefully </a:t>
            </a:r>
            <a:r>
              <a:rPr kumimoji="0" lang="en-CA" sz="1600" b="0" i="1" u="none" strike="noStrike" kern="1200" cap="none" spc="0" normalizeH="0" baseline="0" noProof="0" dirty="0">
                <a:ln>
                  <a:noFill/>
                </a:ln>
                <a:solidFill>
                  <a:srgbClr val="FFFFFF"/>
                </a:solidFill>
                <a:effectLst/>
                <a:uLnTx/>
                <a:uFillTx/>
                <a:latin typeface="Georgia"/>
                <a:ea typeface="+mn-ea"/>
                <a:cs typeface="+mn-cs"/>
              </a:rPr>
              <a:t>build, resource, and structure your vendor management function within your organization. </a:t>
            </a:r>
          </a:p>
          <a:p>
            <a:pPr marL="0" marR="0" lvl="0" indent="0" algn="l" defTabSz="914400" rtl="0" eaLnBrk="1" fontAlgn="auto" latinLnBrk="0" hangingPunct="1">
              <a:lnSpc>
                <a:spcPct val="100000"/>
              </a:lnSpc>
              <a:spcBef>
                <a:spcPts val="0"/>
              </a:spcBef>
              <a:spcAft>
                <a:spcPts val="500"/>
              </a:spcAft>
              <a:buClrTx/>
              <a:buSzTx/>
              <a:buFontTx/>
              <a:buNone/>
              <a:tabLst/>
              <a:defRPr/>
            </a:pPr>
            <a:r>
              <a:rPr kumimoji="0" lang="en-CA" sz="1600" b="0" i="1" u="none" strike="noStrike" kern="1200" cap="none" spc="0" normalizeH="0" baseline="0" noProof="0" dirty="0">
                <a:ln>
                  <a:noFill/>
                </a:ln>
                <a:solidFill>
                  <a:srgbClr val="FFFFFF"/>
                </a:solidFill>
                <a:effectLst/>
                <a:uLnTx/>
                <a:uFillTx/>
                <a:latin typeface="Georgia"/>
                <a:ea typeface="+mn-ea"/>
                <a:cs typeface="+mn-cs"/>
              </a:rPr>
              <a:t>Building strong internal relationships will set the foundation for strong vendor relationships. </a:t>
            </a:r>
          </a:p>
        </p:txBody>
      </p:sp>
      <p:sp>
        <p:nvSpPr>
          <p:cNvPr id="3" name="TextBox 2"/>
          <p:cNvSpPr txBox="1"/>
          <p:nvPr/>
        </p:nvSpPr>
        <p:spPr>
          <a:xfrm>
            <a:off x="3267779" y="5598511"/>
            <a:ext cx="4460917" cy="738664"/>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CA" sz="1400" b="1" u="none" strike="noStrike" kern="1200" cap="none" spc="0" normalizeH="0" baseline="0" noProof="0" dirty="0">
                <a:ln>
                  <a:noFill/>
                </a:ln>
                <a:solidFill>
                  <a:srgbClr val="FFFFFF"/>
                </a:solidFill>
                <a:effectLst/>
                <a:uLnTx/>
                <a:uFillTx/>
                <a:latin typeface="Arial"/>
                <a:ea typeface="+mn-ea"/>
                <a:cs typeface="+mn-cs"/>
              </a:rPr>
              <a:t>Scott Bickley</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CA" sz="1400" b="0" u="none" strike="noStrike" kern="1200" cap="none" spc="0" normalizeH="0" baseline="0" noProof="0" dirty="0" smtClean="0">
                <a:ln>
                  <a:noFill/>
                </a:ln>
                <a:solidFill>
                  <a:srgbClr val="FFFFFF"/>
                </a:solidFill>
                <a:effectLst/>
                <a:uLnTx/>
                <a:uFillTx/>
                <a:latin typeface="Arial"/>
                <a:ea typeface="+mn-ea"/>
                <a:cs typeface="+mn-cs"/>
              </a:rPr>
              <a:t>Principal </a:t>
            </a:r>
            <a:r>
              <a:rPr kumimoji="0" lang="en-CA" sz="1400" b="0" u="none" strike="noStrike" kern="1200" cap="none" spc="0" normalizeH="0" baseline="0" noProof="0" dirty="0">
                <a:ln>
                  <a:noFill/>
                </a:ln>
                <a:solidFill>
                  <a:srgbClr val="FFFFFF"/>
                </a:solidFill>
                <a:effectLst/>
                <a:uLnTx/>
                <a:uFillTx/>
                <a:latin typeface="Arial"/>
                <a:ea typeface="+mn-ea"/>
                <a:cs typeface="+mn-cs"/>
              </a:rPr>
              <a:t>Research Director, Vendor Management</a:t>
            </a:r>
            <a:br>
              <a:rPr kumimoji="0" lang="en-CA" sz="1400" b="0" u="none" strike="noStrike" kern="1200" cap="none" spc="0" normalizeH="0" baseline="0" noProof="0" dirty="0">
                <a:ln>
                  <a:noFill/>
                </a:ln>
                <a:solidFill>
                  <a:srgbClr val="FFFFFF"/>
                </a:solidFill>
                <a:effectLst/>
                <a:uLnTx/>
                <a:uFillTx/>
                <a:latin typeface="Arial"/>
                <a:ea typeface="+mn-ea"/>
                <a:cs typeface="+mn-cs"/>
              </a:rPr>
            </a:br>
            <a:r>
              <a:rPr kumimoji="0" lang="en-CA" sz="1400" b="0" u="none" strike="noStrike" kern="1200" cap="none" spc="0" normalizeH="0" baseline="0" noProof="0" dirty="0">
                <a:ln>
                  <a:noFill/>
                </a:ln>
                <a:solidFill>
                  <a:srgbClr val="FFFFFF"/>
                </a:solidFill>
                <a:effectLst/>
                <a:uLnTx/>
                <a:uFillTx/>
                <a:latin typeface="Arial"/>
                <a:ea typeface="+mn-ea"/>
                <a:cs typeface="+mn-cs"/>
              </a:rPr>
              <a:t>Info-Tech Research Group</a:t>
            </a:r>
          </a:p>
        </p:txBody>
      </p:sp>
      <p:sp>
        <p:nvSpPr>
          <p:cNvPr id="4" name="TextBox 3"/>
          <p:cNvSpPr txBox="1"/>
          <p:nvPr/>
        </p:nvSpPr>
        <p:spPr>
          <a:xfrm>
            <a:off x="610589" y="1529818"/>
            <a:ext cx="8266375" cy="58477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1200" cap="none" spc="0" normalizeH="0" baseline="0" noProof="0" dirty="0">
                <a:ln>
                  <a:noFill/>
                </a:ln>
                <a:solidFill>
                  <a:srgbClr val="FFFFFF"/>
                </a:solidFill>
                <a:effectLst/>
                <a:uLnTx/>
                <a:uFillTx/>
                <a:latin typeface="Arial"/>
                <a:ea typeface="+mn-ea"/>
                <a:cs typeface="+mn-cs"/>
              </a:rPr>
              <a:t>You are in the new world of IT. You will be multi-sourcing more frequently as IT becomes a service broker, rather than a resource manager. </a:t>
            </a:r>
          </a:p>
        </p:txBody>
      </p:sp>
      <p:sp>
        <p:nvSpPr>
          <p:cNvPr id="5" name="Rectangle 4"/>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marR="0" lvl="0" indent="0" algn="l" defTabSz="914400" rtl="0" eaLnBrk="1" fontAlgn="auto" latinLnBrk="0" hangingPunct="1">
              <a:lnSpc>
                <a:spcPct val="100000"/>
              </a:lnSpc>
              <a:spcBef>
                <a:spcPts val="0"/>
              </a:spcBef>
              <a:spcAft>
                <a:spcPts val="0"/>
              </a:spcAft>
              <a:buClrTx/>
              <a:buSzTx/>
              <a:buFontTx/>
              <a:buNone/>
              <a:tabLst/>
              <a:defRPr/>
            </a:pPr>
            <a:r>
              <a:rPr kumimoji="0" lang="en-CA" sz="4000" b="1" i="0" u="none" strike="noStrike" kern="1200" cap="none" spc="0" normalizeH="0" baseline="0" noProof="0" dirty="0">
                <a:ln>
                  <a:noFill/>
                </a:ln>
                <a:solidFill>
                  <a:srgbClr val="FFFFFF"/>
                </a:solidFill>
                <a:effectLst/>
                <a:uLnTx/>
                <a:uFillTx/>
                <a:latin typeface="Arial"/>
                <a:ea typeface="+mn-ea"/>
                <a:cs typeface="+mn-cs"/>
              </a:rPr>
              <a:t>ANALYST PERSPECTIVE </a:t>
            </a:r>
          </a:p>
        </p:txBody>
      </p:sp>
      <p:pic>
        <p:nvPicPr>
          <p:cNvPr id="8" name="Picture 104"/>
          <p:cNvPicPr>
            <a:picLocks noChangeAspect="1"/>
          </p:cNvPicPr>
          <p:nvPr/>
        </p:nvPicPr>
        <p:blipFill rotWithShape="1">
          <a:blip r:embed="rId2"/>
          <a:srcRect l="34768" t="21801" r="35751" b="57796"/>
          <a:stretch/>
        </p:blipFill>
        <p:spPr>
          <a:xfrm>
            <a:off x="610589" y="2261047"/>
            <a:ext cx="598068" cy="528294"/>
          </a:xfrm>
          <a:prstGeom prst="rect">
            <a:avLst/>
          </a:prstGeom>
        </p:spPr>
      </p:pic>
      <p:pic>
        <p:nvPicPr>
          <p:cNvPr id="9" name="Picture 105"/>
          <p:cNvPicPr>
            <a:picLocks noChangeAspect="1"/>
          </p:cNvPicPr>
          <p:nvPr/>
        </p:nvPicPr>
        <p:blipFill>
          <a:blip r:embed="rId3"/>
          <a:stretch>
            <a:fillRect/>
          </a:stretch>
        </p:blipFill>
        <p:spPr>
          <a:xfrm>
            <a:off x="7728696" y="4964095"/>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2000942"/>
          </a:xfrm>
        </p:spPr>
        <p:txBody>
          <a:bodyPr/>
          <a:lstStyle/>
          <a:p>
            <a:r>
              <a:rPr lang="en-CA" dirty="0"/>
              <a:t>The CIO of an organization that needs to formalize their vendor management (VM) processes. </a:t>
            </a:r>
          </a:p>
          <a:p>
            <a:r>
              <a:rPr lang="en-CA" dirty="0"/>
              <a:t>The CIO of an organization that wishes to maximize the value delivered by vendors.</a:t>
            </a:r>
          </a:p>
          <a:p>
            <a:r>
              <a:rPr lang="en-CA" dirty="0"/>
              <a:t>An IT or Procurement leader who has received direction to create a dedicated vendor management function. </a:t>
            </a:r>
            <a:endParaRPr lang="en-US" dirty="0"/>
          </a:p>
        </p:txBody>
      </p:sp>
      <p:sp>
        <p:nvSpPr>
          <p:cNvPr id="14" name="Text Placeholder 13"/>
          <p:cNvSpPr>
            <a:spLocks noGrp="1"/>
          </p:cNvSpPr>
          <p:nvPr>
            <p:ph type="body" sz="quarter" idx="26"/>
          </p:nvPr>
        </p:nvSpPr>
        <p:spPr>
          <a:xfrm>
            <a:off x="4835436" y="1607231"/>
            <a:ext cx="4041648" cy="2083320"/>
          </a:xfrm>
        </p:spPr>
        <p:txBody>
          <a:bodyPr/>
          <a:lstStyle/>
          <a:p>
            <a:r>
              <a:rPr lang="en-US" dirty="0"/>
              <a:t>Define vendor management for your organization. </a:t>
            </a:r>
          </a:p>
          <a:p>
            <a:r>
              <a:rPr lang="en-US" dirty="0"/>
              <a:t>Create an appropriate vendor management structure for your organization. </a:t>
            </a:r>
          </a:p>
          <a:p>
            <a:r>
              <a:rPr lang="en-US" dirty="0"/>
              <a:t>Lay a strong foundation for vendor management by building strong internal relationships and designing a strategic roadmap for the VM program. </a:t>
            </a:r>
          </a:p>
        </p:txBody>
      </p:sp>
      <p:sp>
        <p:nvSpPr>
          <p:cNvPr id="15" name="Text Placeholder 14"/>
          <p:cNvSpPr>
            <a:spLocks noGrp="1"/>
          </p:cNvSpPr>
          <p:nvPr>
            <p:ph type="body" sz="quarter" idx="27"/>
          </p:nvPr>
        </p:nvSpPr>
        <p:spPr/>
        <p:txBody>
          <a:bodyPr/>
          <a:lstStyle/>
          <a:p>
            <a:r>
              <a:rPr lang="en-US" dirty="0"/>
              <a:t>Senior leadership </a:t>
            </a:r>
            <a:r>
              <a:rPr lang="en-CA" dirty="0"/>
              <a:t>of any organization that depends on numerous key vendors for technology products and services.</a:t>
            </a:r>
          </a:p>
          <a:p>
            <a:r>
              <a:rPr lang="en-CA" dirty="0"/>
              <a:t>A director or manager of an existing IT procurement or vendor management team.</a:t>
            </a:r>
          </a:p>
          <a:p>
            <a:r>
              <a:rPr lang="en-US" dirty="0"/>
              <a:t>IT managers who oversee purchasing decisions. </a:t>
            </a:r>
          </a:p>
          <a:p>
            <a:endParaRPr lang="en-US" dirty="0"/>
          </a:p>
        </p:txBody>
      </p:sp>
      <p:sp>
        <p:nvSpPr>
          <p:cNvPr id="16" name="Text Placeholder 15"/>
          <p:cNvSpPr>
            <a:spLocks noGrp="1"/>
          </p:cNvSpPr>
          <p:nvPr>
            <p:ph type="body" sz="quarter" idx="28"/>
          </p:nvPr>
        </p:nvSpPr>
        <p:spPr/>
        <p:txBody>
          <a:bodyPr/>
          <a:lstStyle/>
          <a:p>
            <a:r>
              <a:rPr lang="en-US" dirty="0"/>
              <a:t>Gain executive buy-in to create a vendor management office (VMO).</a:t>
            </a:r>
          </a:p>
          <a:p>
            <a:r>
              <a:rPr lang="en-US" dirty="0"/>
              <a:t>Design a strategic roadmap for vendor management. </a:t>
            </a:r>
          </a:p>
          <a:p>
            <a:r>
              <a:rPr lang="en-US" dirty="0"/>
              <a:t>Build strong internal relationships to strengthen their approach to vendor management. </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35364"/>
            <a:ext cx="5257800" cy="1191794"/>
          </a:xfrm>
        </p:spPr>
        <p:txBody>
          <a:bodyPr/>
          <a:lstStyle/>
          <a:p>
            <a:r>
              <a:rPr lang="en-CA" dirty="0"/>
              <a:t>All IT organizations are dependent on their vendors for technology products, services, and solutions delivery to support critical business functions. </a:t>
            </a:r>
          </a:p>
          <a:p>
            <a:r>
              <a:rPr lang="en-CA" dirty="0"/>
              <a:t>A large percentage of organizations do not have a formalized vendor management process, leaving </a:t>
            </a:r>
            <a:r>
              <a:rPr lang="en-US" dirty="0"/>
              <a:t>the entire organization vulnerable to poor business </a:t>
            </a:r>
            <a:r>
              <a:rPr lang="en-US" dirty="0" smtClean="0"/>
              <a:t>outcomes, </a:t>
            </a:r>
            <a:r>
              <a:rPr lang="en-US" dirty="0"/>
              <a:t>such as lost savings opportunities. </a:t>
            </a:r>
            <a:endParaRPr lang="en-CA" dirty="0"/>
          </a:p>
        </p:txBody>
      </p:sp>
      <p:sp>
        <p:nvSpPr>
          <p:cNvPr id="4" name="Text Placeholder 3"/>
          <p:cNvSpPr>
            <a:spLocks noGrp="1"/>
          </p:cNvSpPr>
          <p:nvPr>
            <p:ph type="body" sz="quarter" idx="11"/>
          </p:nvPr>
        </p:nvSpPr>
        <p:spPr>
          <a:xfrm>
            <a:off x="255868" y="3081414"/>
            <a:ext cx="5257800" cy="1076983"/>
          </a:xfrm>
        </p:spPr>
        <p:txBody>
          <a:bodyPr/>
          <a:lstStyle/>
          <a:p>
            <a:pPr lvl="0"/>
            <a:r>
              <a:rPr lang="en-CA" dirty="0"/>
              <a:t>Without a VMO, the </a:t>
            </a:r>
            <a:r>
              <a:rPr lang="en-CA" dirty="0" smtClean="0"/>
              <a:t>vendor’s </a:t>
            </a:r>
            <a:r>
              <a:rPr lang="en-CA" dirty="0"/>
              <a:t>value is rarely realized, </a:t>
            </a:r>
            <a:r>
              <a:rPr lang="en-CA" dirty="0" smtClean="0"/>
              <a:t>captured, </a:t>
            </a:r>
            <a:r>
              <a:rPr lang="en-CA" dirty="0"/>
              <a:t>and reported.</a:t>
            </a:r>
          </a:p>
          <a:p>
            <a:pPr lvl="0"/>
            <a:r>
              <a:rPr lang="en-CA" dirty="0"/>
              <a:t>Managing vendors is a cross-functional endeavor. Without a solid internal foundation, effective vendor management is likely to fall short of achieving value-added outcomes.</a:t>
            </a:r>
          </a:p>
          <a:p>
            <a:pPr marL="0" indent="0">
              <a:buNone/>
            </a:pPr>
            <a:endParaRPr lang="en-US" dirty="0"/>
          </a:p>
        </p:txBody>
      </p:sp>
      <p:sp>
        <p:nvSpPr>
          <p:cNvPr id="5" name="Text Placeholder 4"/>
          <p:cNvSpPr>
            <a:spLocks noGrp="1"/>
          </p:cNvSpPr>
          <p:nvPr>
            <p:ph type="body" sz="quarter" idx="12"/>
          </p:nvPr>
        </p:nvSpPr>
        <p:spPr>
          <a:xfrm>
            <a:off x="247848" y="4595031"/>
            <a:ext cx="5249780" cy="1698677"/>
          </a:xfrm>
        </p:spPr>
        <p:txBody>
          <a:bodyPr/>
          <a:lstStyle/>
          <a:p>
            <a:r>
              <a:rPr lang="en-CA" dirty="0"/>
              <a:t>Taking a proactive approach to managing your vendors will help negotiate relationships where everyone’s best interests are accommodated. The approach begins by laying the foundation for a thorough vendor management function within your organization. </a:t>
            </a:r>
          </a:p>
          <a:p>
            <a:r>
              <a:rPr lang="en-CA" dirty="0"/>
              <a:t>Build strong relationships internally. </a:t>
            </a:r>
          </a:p>
          <a:p>
            <a:r>
              <a:rPr lang="en-CA" dirty="0"/>
              <a:t>Ensure that vendor management – and what it entails for your organization – is properly communicated and accepted across the organization. </a:t>
            </a:r>
            <a:endParaRPr lang="en-US" dirty="0"/>
          </a:p>
        </p:txBody>
      </p:sp>
      <p:sp>
        <p:nvSpPr>
          <p:cNvPr id="6" name="Text Placeholder 5"/>
          <p:cNvSpPr>
            <a:spLocks noGrp="1"/>
          </p:cNvSpPr>
          <p:nvPr>
            <p:ph type="body" sz="quarter" idx="13"/>
          </p:nvPr>
        </p:nvSpPr>
        <p:spPr>
          <a:xfrm>
            <a:off x="5737241" y="1535364"/>
            <a:ext cx="3083231" cy="4758344"/>
          </a:xfrm>
        </p:spPr>
        <p:txBody>
          <a:bodyPr/>
          <a:lstStyle/>
          <a:p>
            <a:pPr marL="228600" indent="-228600">
              <a:spcBef>
                <a:spcPts val="600"/>
              </a:spcBef>
              <a:spcAft>
                <a:spcPts val="600"/>
              </a:spcAft>
              <a:buSzPct val="100000"/>
              <a:buFont typeface="+mj-lt"/>
              <a:buAutoNum type="arabicPeriod"/>
            </a:pPr>
            <a:r>
              <a:rPr lang="en-CA" b="1" dirty="0"/>
              <a:t>Define what vendor management means for your organization. </a:t>
            </a:r>
            <a:r>
              <a:rPr lang="en-CA" dirty="0"/>
              <a:t>The definition is dependent on your organization’s size and structure. </a:t>
            </a:r>
          </a:p>
          <a:p>
            <a:pPr marL="228600" indent="-228600">
              <a:spcBef>
                <a:spcPts val="600"/>
              </a:spcBef>
              <a:spcAft>
                <a:spcPts val="600"/>
              </a:spcAft>
              <a:buSzPct val="100000"/>
              <a:buFont typeface="+mj-lt"/>
              <a:buAutoNum type="arabicPeriod"/>
            </a:pPr>
            <a:r>
              <a:rPr lang="en-CA" b="1" dirty="0"/>
              <a:t>Vendor management does not exist in a vacuum. </a:t>
            </a:r>
            <a:r>
              <a:rPr lang="en-CA" dirty="0"/>
              <a:t>It is integrated and dependent on other business and IT processes, such as project management, requirements gathering, procurement, and compliance. </a:t>
            </a:r>
          </a:p>
          <a:p>
            <a:pPr marL="228600" indent="-228600">
              <a:spcBef>
                <a:spcPts val="600"/>
              </a:spcBef>
              <a:spcAft>
                <a:spcPts val="600"/>
              </a:spcAft>
              <a:buSzPct val="100000"/>
              <a:buFont typeface="+mj-lt"/>
              <a:buAutoNum type="arabicPeriod"/>
            </a:pPr>
            <a:r>
              <a:rPr lang="en-CA" b="1" dirty="0"/>
              <a:t>Internal relationships need to be strong before your vendor relationships can be strong. </a:t>
            </a:r>
            <a:r>
              <a:rPr lang="en-US" b="1" dirty="0">
                <a:solidFill>
                  <a:srgbClr val="333333"/>
                </a:solidFill>
              </a:rPr>
              <a:t/>
            </a:r>
            <a:br>
              <a:rPr lang="en-US" b="1" dirty="0">
                <a:solidFill>
                  <a:srgbClr val="333333"/>
                </a:solidFill>
              </a:rPr>
            </a:br>
            <a:r>
              <a:rPr lang="en-US" dirty="0">
                <a:solidFill>
                  <a:srgbClr val="333333"/>
                </a:solidFill>
              </a:rPr>
              <a:t>Make sure your organization can present a united front. </a:t>
            </a:r>
          </a:p>
          <a:p>
            <a:pPr marL="228600" indent="-228600">
              <a:spcBef>
                <a:spcPts val="600"/>
              </a:spcBef>
              <a:spcAft>
                <a:spcPts val="600"/>
              </a:spcAft>
              <a:buSzPct val="100000"/>
              <a:buFont typeface="+mj-lt"/>
              <a:buAutoNum type="arabicPeriod"/>
            </a:pPr>
            <a:r>
              <a:rPr lang="en-CA" b="1" dirty="0"/>
              <a:t>Understand exactly where you are consuming resources in terms of people and time invested in these solutions. </a:t>
            </a:r>
            <a:r>
              <a:rPr lang="en-CA" dirty="0"/>
              <a:t>This is a holistic perspective on resource allocation that will drive visibility upwards to senior management and force a ROI or cost-benefit dialogue.</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IT is reliant on key vendors and outsourced services to run the business</a:t>
            </a:r>
          </a:p>
        </p:txBody>
      </p:sp>
      <p:sp>
        <p:nvSpPr>
          <p:cNvPr id="3" name="Rectangle 2"/>
          <p:cNvSpPr/>
          <p:nvPr/>
        </p:nvSpPr>
        <p:spPr bwMode="ltGray">
          <a:xfrm>
            <a:off x="0" y="1133475"/>
            <a:ext cx="9144000" cy="27246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Rectangle 4"/>
          <p:cNvSpPr/>
          <p:nvPr/>
        </p:nvSpPr>
        <p:spPr>
          <a:xfrm>
            <a:off x="0" y="3640496"/>
            <a:ext cx="3077862" cy="2190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8" name="TextBox 27"/>
          <p:cNvSpPr txBox="1"/>
          <p:nvPr/>
        </p:nvSpPr>
        <p:spPr>
          <a:xfrm>
            <a:off x="342179" y="3951403"/>
            <a:ext cx="2410633" cy="1015663"/>
          </a:xfrm>
          <a:prstGeom prst="rect">
            <a:avLst/>
          </a:prstGeom>
          <a:noFill/>
        </p:spPr>
        <p:txBody>
          <a:bodyPr wrap="square" rtlCol="0">
            <a:spAutoFit/>
          </a:bodyPr>
          <a:lstStyle/>
          <a:p>
            <a:pPr lvl="0" algn="ctr">
              <a:defRPr/>
            </a:pPr>
            <a:r>
              <a:rPr lang="en-US" sz="1200" dirty="0"/>
              <a:t>The managed services market is expected to grow from USD 180.5 billion in 2018 to USD 282.0 billion by 2023, at a CAGR of 9.3%</a:t>
            </a:r>
            <a:r>
              <a:rPr kumimoji="0" lang="en-CA" sz="1200" b="0" i="0" u="none" strike="noStrike" kern="1200" cap="none" spc="0" normalizeH="0" baseline="0" noProof="0" dirty="0">
                <a:ln>
                  <a:noFill/>
                </a:ln>
                <a:solidFill>
                  <a:srgbClr val="333333"/>
                </a:solidFill>
                <a:effectLst/>
                <a:uLnTx/>
                <a:uFillTx/>
                <a:latin typeface="Arial"/>
                <a:ea typeface="+mn-ea"/>
                <a:cs typeface="+mn-cs"/>
              </a:rPr>
              <a:t>.</a:t>
            </a:r>
            <a:r>
              <a:rPr kumimoji="0" lang="en-CA" sz="1200" b="0" i="0" u="none" strike="noStrike" kern="1200" cap="none" spc="0" normalizeH="0" baseline="30000" noProof="0" dirty="0">
                <a:ln>
                  <a:noFill/>
                </a:ln>
                <a:solidFill>
                  <a:srgbClr val="333333"/>
                </a:solidFill>
                <a:effectLst/>
                <a:uLnTx/>
                <a:uFillTx/>
                <a:latin typeface="Arial"/>
                <a:ea typeface="+mn-ea"/>
                <a:cs typeface="+mn-cs"/>
              </a:rPr>
              <a:t>1</a:t>
            </a:r>
            <a:endParaRPr kumimoji="0" lang="en-CA" sz="1200" b="0" i="0" u="none" strike="noStrike" kern="1200" cap="none" spc="0" normalizeH="0" baseline="3000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29" name="TextBox 28"/>
          <p:cNvSpPr txBox="1"/>
          <p:nvPr/>
        </p:nvSpPr>
        <p:spPr>
          <a:xfrm>
            <a:off x="6531970" y="3929390"/>
            <a:ext cx="2230814"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More than 50% of respondents reported business disruptions during the transition phase.</a:t>
            </a:r>
            <a:r>
              <a:rPr kumimoji="0" lang="en-CA" sz="1200" b="0" i="0" u="none" strike="noStrike" kern="1200" cap="none" spc="0" normalizeH="0" baseline="3000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 3</a:t>
            </a:r>
            <a:endParaRPr kumimoji="0" lang="en-CA" sz="1200" b="0" i="0" u="none" strike="noStrike" kern="1200" cap="none" spc="0" normalizeH="0" baseline="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This underscores the importance of having a vendor management function to effectively manage the transition.</a:t>
            </a:r>
            <a:endParaRPr kumimoji="0" lang="en-CA" sz="1200" b="1" i="0" u="none" strike="noStrike" kern="1200" cap="none" spc="0" normalizeH="0" baseline="30000" noProof="0" dirty="0">
              <a:ln>
                <a:noFill/>
              </a:ln>
              <a:solidFill>
                <a:srgbClr val="333333"/>
              </a:solidFill>
              <a:effectLst/>
              <a:uLnTx/>
              <a:uFillTx/>
              <a:latin typeface="Arial" panose="020B0604020202020204" pitchFamily="34" charset="0"/>
              <a:ea typeface="+mn-ea"/>
              <a:cs typeface="Arial" panose="020B0604020202020204" pitchFamily="34" charset="0"/>
            </a:endParaRPr>
          </a:p>
        </p:txBody>
      </p:sp>
      <p:sp>
        <p:nvSpPr>
          <p:cNvPr id="30" name="TextBox 29"/>
          <p:cNvSpPr txBox="1"/>
          <p:nvPr/>
        </p:nvSpPr>
        <p:spPr>
          <a:xfrm>
            <a:off x="3496647" y="3961512"/>
            <a:ext cx="2238281"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dirty="0" smtClean="0">
                <a:solidFill>
                  <a:srgbClr val="333333"/>
                </a:solidFill>
                <a:latin typeface="Arial" panose="020B0604020202020204" pitchFamily="34" charset="0"/>
                <a:ea typeface="Calibri" panose="020F0502020204030204" pitchFamily="34" charset="0"/>
                <a:cs typeface="Arial" panose="020B0604020202020204" pitchFamily="34" charset="0"/>
              </a:rPr>
              <a:t>Two</a:t>
            </a:r>
            <a:r>
              <a:rPr kumimoji="0" lang="en-CA" sz="1200" b="0" i="0" u="none" strike="noStrike" kern="1200" cap="none" spc="0" normalizeH="0" baseline="0" noProof="0" dirty="0" smtClean="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CA" sz="1200" b="0" i="0" u="none" strike="noStrike" kern="1200" cap="none" spc="0" normalizeH="0" baseline="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out of </a:t>
            </a:r>
            <a:r>
              <a:rPr kumimoji="0" lang="en-CA" sz="1200" b="0" i="0" u="none" strike="noStrike" kern="1200" cap="none" spc="0" normalizeH="0" baseline="0" noProof="0" dirty="0" smtClean="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three </a:t>
            </a:r>
            <a:r>
              <a:rPr kumimoji="0" lang="en-CA" sz="1200" b="0" i="0" u="none" strike="noStrike" kern="1200" cap="none" spc="0" normalizeH="0" baseline="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IT decision makers state their organization requires professional services to perform an upgrade project.</a:t>
            </a:r>
            <a:r>
              <a:rPr kumimoji="0" lang="en-CA" sz="1200" b="0" i="0" u="none" strike="noStrike" kern="1200" cap="none" spc="0" normalizeH="0" baseline="30000" noProof="0" dirty="0">
                <a:ln>
                  <a:noFill/>
                </a:ln>
                <a:solidFill>
                  <a:srgbClr val="333333"/>
                </a:solidFill>
                <a:effectLst/>
                <a:uLnTx/>
                <a:uFillTx/>
                <a:latin typeface="Arial" panose="020B0604020202020204" pitchFamily="34" charset="0"/>
                <a:ea typeface="Calibri" panose="020F0502020204030204" pitchFamily="34" charset="0"/>
                <a:cs typeface="Arial" panose="020B0604020202020204" pitchFamily="34" charset="0"/>
              </a:rPr>
              <a:t>2</a:t>
            </a:r>
            <a:endParaRPr kumimoji="0" lang="en-CA" sz="1200" b="0" i="0" u="none" strike="noStrike" kern="1200" cap="none" spc="0" normalizeH="0" baseline="30000" noProof="0" dirty="0">
              <a:ln>
                <a:noFill/>
              </a:ln>
              <a:solidFill>
                <a:srgbClr val="333333">
                  <a:lumMod val="65000"/>
                  <a:lumOff val="35000"/>
                </a:srgbClr>
              </a:solidFill>
              <a:effectLst/>
              <a:uLnTx/>
              <a:uFillTx/>
              <a:latin typeface="Arial" panose="020B0604020202020204" pitchFamily="34" charset="0"/>
              <a:ea typeface="+mn-ea"/>
              <a:cs typeface="Arial" panose="020B0604020202020204" pitchFamily="34" charset="0"/>
            </a:endParaRPr>
          </a:p>
        </p:txBody>
      </p:sp>
      <p:sp>
        <p:nvSpPr>
          <p:cNvPr id="31" name="Oval 30"/>
          <p:cNvSpPr/>
          <p:nvPr/>
        </p:nvSpPr>
        <p:spPr>
          <a:xfrm>
            <a:off x="849232" y="1745236"/>
            <a:ext cx="1396529" cy="1346061"/>
          </a:xfrm>
          <a:prstGeom prst="ellipse">
            <a:avLst/>
          </a:prstGeom>
          <a:noFill/>
          <a:ln w="38100">
            <a:solidFill>
              <a:srgbClr val="D9A210"/>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srgbClr val="D9A210"/>
              </a:solidFill>
              <a:effectLst/>
              <a:uLnTx/>
              <a:uFillTx/>
              <a:latin typeface="Arial"/>
              <a:ea typeface="+mn-ea"/>
              <a:cs typeface="+mn-cs"/>
            </a:endParaRPr>
          </a:p>
        </p:txBody>
      </p:sp>
      <p:sp>
        <p:nvSpPr>
          <p:cNvPr id="32" name="Oval 30"/>
          <p:cNvSpPr/>
          <p:nvPr/>
        </p:nvSpPr>
        <p:spPr>
          <a:xfrm>
            <a:off x="3922289" y="1745236"/>
            <a:ext cx="1396529" cy="1346061"/>
          </a:xfrm>
          <a:prstGeom prst="ellipse">
            <a:avLst/>
          </a:prstGeom>
          <a:noFill/>
          <a:ln w="381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29475F"/>
              </a:solidFill>
              <a:effectLst/>
              <a:uLnTx/>
              <a:uFillTx/>
              <a:latin typeface="Arial"/>
              <a:ea typeface="+mn-ea"/>
              <a:cs typeface="+mn-cs"/>
            </a:endParaRPr>
          </a:p>
        </p:txBody>
      </p:sp>
      <p:sp>
        <p:nvSpPr>
          <p:cNvPr id="33" name="Oval 30"/>
          <p:cNvSpPr/>
          <p:nvPr/>
        </p:nvSpPr>
        <p:spPr>
          <a:xfrm>
            <a:off x="6882058" y="1745236"/>
            <a:ext cx="1396530" cy="1346061"/>
          </a:xfrm>
          <a:prstGeom prst="ellipse">
            <a:avLst/>
          </a:prstGeom>
          <a:noFill/>
          <a:ln w="38100">
            <a:solidFill>
              <a:srgbClr val="7CADD4"/>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7CADD4"/>
              </a:solidFill>
              <a:effectLst/>
              <a:uLnTx/>
              <a:uFillTx/>
              <a:latin typeface="Arial"/>
              <a:ea typeface="+mn-ea"/>
              <a:cs typeface="+mn-cs"/>
            </a:endParaRPr>
          </a:p>
        </p:txBody>
      </p:sp>
      <p:sp>
        <p:nvSpPr>
          <p:cNvPr id="36" name="Rectangle 35"/>
          <p:cNvSpPr/>
          <p:nvPr/>
        </p:nvSpPr>
        <p:spPr>
          <a:xfrm>
            <a:off x="3077859" y="3640496"/>
            <a:ext cx="3056021" cy="2176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7" name="Rectangle 36"/>
          <p:cNvSpPr/>
          <p:nvPr/>
        </p:nvSpPr>
        <p:spPr>
          <a:xfrm>
            <a:off x="6109819" y="3640496"/>
            <a:ext cx="3034182" cy="217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40" name="Rectangle 39"/>
          <p:cNvSpPr/>
          <p:nvPr/>
        </p:nvSpPr>
        <p:spPr>
          <a:xfrm>
            <a:off x="420328" y="3201725"/>
            <a:ext cx="2214726" cy="585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Managed service providers </a:t>
            </a: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(MSPs)</a:t>
            </a:r>
            <a:r>
              <a:rPr lang="en-US" sz="1400" b="1" dirty="0">
                <a:solidFill>
                  <a:srgbClr val="FFFFFF"/>
                </a:solidFill>
                <a:latin typeface="Arial" panose="020B0604020202020204" pitchFamily="34" charset="0"/>
                <a:cs typeface="Arial" panose="020B0604020202020204" pitchFamily="34" charset="0"/>
              </a:rPr>
              <a:t> are</a:t>
            </a: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trending up</a:t>
            </a:r>
          </a:p>
        </p:txBody>
      </p:sp>
      <p:pic>
        <p:nvPicPr>
          <p:cNvPr id="42" name="Picture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0626" y="2132773"/>
            <a:ext cx="609600" cy="609600"/>
          </a:xfrm>
          <a:prstGeom prst="rect">
            <a:avLst/>
          </a:prstGeom>
        </p:spPr>
      </p:pic>
      <p:sp>
        <p:nvSpPr>
          <p:cNvPr id="20" name="Rectangle 19"/>
          <p:cNvSpPr/>
          <p:nvPr/>
        </p:nvSpPr>
        <p:spPr>
          <a:xfrm>
            <a:off x="3534918" y="3272264"/>
            <a:ext cx="2117845" cy="585879"/>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Professional services are essential </a:t>
            </a:r>
          </a:p>
        </p:txBody>
      </p:sp>
      <p:sp>
        <p:nvSpPr>
          <p:cNvPr id="21" name="TextBox 20"/>
          <p:cNvSpPr txBox="1"/>
          <p:nvPr/>
        </p:nvSpPr>
        <p:spPr>
          <a:xfrm>
            <a:off x="82721" y="6265136"/>
            <a:ext cx="4421546" cy="246221"/>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1 – </a:t>
            </a:r>
            <a:r>
              <a:rPr kumimoji="0" lang="en-CA" sz="1000" b="0" i="0" u="none" strike="noStrike" kern="1200" cap="none" spc="0" normalizeH="0" baseline="0" noProof="0" dirty="0" smtClean="0">
                <a:ln>
                  <a:noFill/>
                </a:ln>
                <a:solidFill>
                  <a:srgbClr val="333333"/>
                </a:solidFill>
                <a:effectLst/>
                <a:uLnTx/>
                <a:uFillTx/>
                <a:latin typeface="Arial"/>
                <a:ea typeface="+mn-ea"/>
                <a:cs typeface="+mn-cs"/>
                <a:hlinkClick r:id="rId3"/>
              </a:rPr>
              <a:t>Marketsand</a:t>
            </a:r>
            <a:r>
              <a:rPr lang="en-CA" sz="1000" dirty="0">
                <a:solidFill>
                  <a:srgbClr val="333333"/>
                </a:solidFill>
                <a:latin typeface="Arial"/>
                <a:hlinkClick r:id="rId3"/>
              </a:rPr>
              <a:t>M</a:t>
            </a:r>
            <a:r>
              <a:rPr kumimoji="0" lang="en-CA" sz="1000" b="0" i="0" u="none" strike="noStrike" kern="1200" cap="none" spc="0" normalizeH="0" baseline="0" noProof="0" dirty="0" smtClean="0">
                <a:ln>
                  <a:noFill/>
                </a:ln>
                <a:solidFill>
                  <a:srgbClr val="333333"/>
                </a:solidFill>
                <a:effectLst/>
                <a:uLnTx/>
                <a:uFillTx/>
                <a:latin typeface="Arial"/>
                <a:ea typeface="+mn-ea"/>
                <a:cs typeface="+mn-cs"/>
                <a:hlinkClick r:id="rId3"/>
              </a:rPr>
              <a:t>arkets</a:t>
            </a:r>
            <a:r>
              <a:rPr kumimoji="0" lang="en-CA" sz="1000" b="0" i="0" u="none" strike="noStrike" kern="1200" cap="none" spc="0" normalizeH="0" baseline="0" noProof="0" dirty="0">
                <a:ln>
                  <a:noFill/>
                </a:ln>
                <a:solidFill>
                  <a:srgbClr val="333333"/>
                </a:solidFill>
                <a:effectLst/>
                <a:uLnTx/>
                <a:uFillTx/>
                <a:latin typeface="Arial"/>
                <a:ea typeface="+mn-ea"/>
                <a:cs typeface="+mn-cs"/>
              </a:rPr>
              <a:t>, 2 – </a:t>
            </a:r>
            <a:r>
              <a:rPr kumimoji="0" lang="en-CA" sz="1000" b="0" i="0" u="none" strike="noStrike" kern="1200" cap="none" spc="0" normalizeH="0" baseline="0" noProof="0" dirty="0" smtClean="0">
                <a:ln>
                  <a:noFill/>
                </a:ln>
                <a:solidFill>
                  <a:srgbClr val="333333"/>
                </a:solidFill>
                <a:effectLst/>
                <a:uLnTx/>
                <a:uFillTx/>
                <a:latin typeface="Arial"/>
                <a:ea typeface="+mn-ea"/>
                <a:cs typeface="+mn-cs"/>
                <a:hlinkClick r:id="rId4"/>
              </a:rPr>
              <a:t>IDG Enterprise</a:t>
            </a:r>
            <a:r>
              <a:rPr kumimoji="0" lang="en-CA" sz="1000" b="0" i="0" u="none" strike="noStrike" kern="1200" cap="none" spc="0" normalizeH="0" baseline="0" noProof="0" dirty="0" smtClean="0">
                <a:ln>
                  <a:noFill/>
                </a:ln>
                <a:solidFill>
                  <a:srgbClr val="333333"/>
                </a:solidFill>
                <a:effectLst/>
                <a:uLnTx/>
                <a:uFillTx/>
                <a:latin typeface="Arial"/>
                <a:ea typeface="+mn-ea"/>
                <a:cs typeface="+mn-cs"/>
              </a:rPr>
              <a:t>, </a:t>
            </a:r>
            <a:r>
              <a:rPr kumimoji="0" lang="en-CA" sz="1000" b="0" i="0" u="none" strike="noStrike" kern="1200" cap="none" spc="0" normalizeH="0" baseline="0" noProof="0" dirty="0">
                <a:ln>
                  <a:noFill/>
                </a:ln>
                <a:solidFill>
                  <a:srgbClr val="333333"/>
                </a:solidFill>
                <a:effectLst/>
                <a:uLnTx/>
                <a:uFillTx/>
                <a:latin typeface="Arial"/>
                <a:ea typeface="+mn-ea"/>
                <a:cs typeface="+mn-cs"/>
              </a:rPr>
              <a:t>3 – </a:t>
            </a:r>
            <a:r>
              <a:rPr kumimoji="0" lang="en-CA" sz="1000" b="0" i="0" u="none" strike="noStrike" kern="1200" cap="none" spc="0" normalizeH="0" baseline="0" noProof="0" dirty="0" smtClean="0">
                <a:ln>
                  <a:noFill/>
                </a:ln>
                <a:solidFill>
                  <a:srgbClr val="333333"/>
                </a:solidFill>
                <a:effectLst/>
                <a:uLnTx/>
                <a:uFillTx/>
                <a:latin typeface="Arial"/>
                <a:ea typeface="+mn-ea"/>
                <a:cs typeface="+mn-cs"/>
                <a:hlinkClick r:id="rId5"/>
              </a:rPr>
              <a:t>Deloitte, 2013</a:t>
            </a:r>
            <a:endParaRPr kumimoji="0" lang="en-CA" sz="1000" b="0" i="0" u="none" strike="noStrike" kern="1200" cap="none" spc="0" normalizeH="0" baseline="0" noProof="0" dirty="0">
              <a:ln>
                <a:noFill/>
              </a:ln>
              <a:solidFill>
                <a:srgbClr val="333333"/>
              </a:solidFill>
              <a:effectLst/>
              <a:uLnTx/>
              <a:uFillTx/>
              <a:latin typeface="Arial"/>
              <a:ea typeface="+mn-ea"/>
              <a:cs typeface="+mn-cs"/>
            </a:endParaRPr>
          </a:p>
        </p:txBody>
      </p:sp>
      <p:sp>
        <p:nvSpPr>
          <p:cNvPr id="22" name="Rectangle 21"/>
          <p:cNvSpPr/>
          <p:nvPr/>
        </p:nvSpPr>
        <p:spPr>
          <a:xfrm>
            <a:off x="6576685" y="3273124"/>
            <a:ext cx="2117845" cy="585879"/>
          </a:xfrm>
          <a:prstGeom prst="rect">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Transitions cause business disruption</a:t>
            </a:r>
          </a:p>
        </p:txBody>
      </p:sp>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658" y="2086947"/>
            <a:ext cx="677329" cy="677329"/>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42695" y="2113466"/>
            <a:ext cx="609600" cy="609600"/>
          </a:xfrm>
          <a:prstGeom prst="rect">
            <a:avLst/>
          </a:prstGeom>
        </p:spPr>
      </p:pic>
    </p:spTree>
    <p:extLst>
      <p:ext uri="{BB962C8B-B14F-4D97-AF65-F5344CB8AC3E}">
        <p14:creationId xmlns:p14="http://schemas.microsoft.com/office/powerpoint/2010/main" val="2455566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CA" dirty="0"/>
              <a:t>IT is undergoing a paradigm shift</a:t>
            </a:r>
            <a:endParaRPr lang="en-CA" b="1" dirty="0"/>
          </a:p>
        </p:txBody>
      </p:sp>
      <p:sp>
        <p:nvSpPr>
          <p:cNvPr id="9" name="Rectangle 8"/>
          <p:cNvSpPr/>
          <p:nvPr/>
        </p:nvSpPr>
        <p:spPr>
          <a:xfrm>
            <a:off x="683430" y="3343787"/>
            <a:ext cx="3827123"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333333"/>
                </a:solidFill>
                <a:effectLst/>
                <a:uLnTx/>
                <a:uFillTx/>
                <a:latin typeface="Arial"/>
                <a:ea typeface="+mn-ea"/>
                <a:cs typeface="+mn-cs"/>
              </a:rPr>
              <a:t>IT priorities are shifting towards vendor management. </a:t>
            </a:r>
          </a:p>
        </p:txBody>
      </p:sp>
      <p:grpSp>
        <p:nvGrpSpPr>
          <p:cNvPr id="56" name="Group 55"/>
          <p:cNvGrpSpPr/>
          <p:nvPr/>
        </p:nvGrpSpPr>
        <p:grpSpPr>
          <a:xfrm>
            <a:off x="775841" y="1291066"/>
            <a:ext cx="3488894" cy="1895129"/>
            <a:chOff x="683340" y="1984188"/>
            <a:chExt cx="3488894" cy="1895129"/>
          </a:xfrm>
          <a:effectLst>
            <a:outerShdw blurRad="50800" dist="38100" dir="2700000" algn="tl" rotWithShape="0">
              <a:prstClr val="black">
                <a:alpha val="40000"/>
              </a:prstClr>
            </a:outerShdw>
          </a:effectLst>
        </p:grpSpPr>
        <p:grpSp>
          <p:nvGrpSpPr>
            <p:cNvPr id="23" name="Group 22"/>
            <p:cNvGrpSpPr/>
            <p:nvPr/>
          </p:nvGrpSpPr>
          <p:grpSpPr>
            <a:xfrm>
              <a:off x="683340" y="1984188"/>
              <a:ext cx="3488894" cy="1895129"/>
              <a:chOff x="3166880" y="2517161"/>
              <a:chExt cx="3515128" cy="1895129"/>
            </a:xfrm>
          </p:grpSpPr>
          <p:grpSp>
            <p:nvGrpSpPr>
              <p:cNvPr id="11" name="Group 10"/>
              <p:cNvGrpSpPr/>
              <p:nvPr/>
            </p:nvGrpSpPr>
            <p:grpSpPr>
              <a:xfrm>
                <a:off x="3166880" y="2517161"/>
                <a:ext cx="3515128" cy="1895129"/>
                <a:chOff x="2802738" y="2363413"/>
                <a:chExt cx="3515128" cy="1895129"/>
              </a:xfrm>
            </p:grpSpPr>
            <p:sp>
              <p:nvSpPr>
                <p:cNvPr id="15" name="Oval 14"/>
                <p:cNvSpPr/>
                <p:nvPr/>
              </p:nvSpPr>
              <p:spPr>
                <a:xfrm>
                  <a:off x="4196273" y="2363413"/>
                  <a:ext cx="737916" cy="723206"/>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6500" b="1" i="0" u="none" strike="noStrike" kern="1200" cap="none" spc="0" normalizeH="0" baseline="0" noProof="0" dirty="0">
                    <a:ln>
                      <a:noFill/>
                    </a:ln>
                    <a:solidFill>
                      <a:srgbClr val="FFFFFF"/>
                    </a:solidFill>
                    <a:effectLst/>
                    <a:uLnTx/>
                    <a:uFillTx/>
                    <a:latin typeface="Arial"/>
                    <a:ea typeface="+mn-ea"/>
                    <a:cs typeface="+mn-cs"/>
                  </a:endParaRPr>
                </a:p>
              </p:txBody>
            </p:sp>
            <p:sp>
              <p:nvSpPr>
                <p:cNvPr id="17" name="Oval 16"/>
                <p:cNvSpPr/>
                <p:nvPr/>
              </p:nvSpPr>
              <p:spPr>
                <a:xfrm>
                  <a:off x="2802738" y="2651613"/>
                  <a:ext cx="1369762" cy="1300782"/>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4000" b="1" i="0" u="none" strike="noStrike" kern="1200" cap="none" spc="0" normalizeH="0" baseline="0" noProof="0" dirty="0">
                    <a:ln>
                      <a:noFill/>
                    </a:ln>
                    <a:solidFill>
                      <a:srgbClr val="FFFFFF"/>
                    </a:solidFill>
                    <a:effectLst/>
                    <a:uLnTx/>
                    <a:uFillTx/>
                    <a:latin typeface="Arial"/>
                    <a:ea typeface="+mn-ea"/>
                    <a:cs typeface="+mn-cs"/>
                  </a:endParaRPr>
                </a:p>
              </p:txBody>
            </p:sp>
            <p:sp>
              <p:nvSpPr>
                <p:cNvPr id="18" name="Oval 17"/>
                <p:cNvSpPr/>
                <p:nvPr/>
              </p:nvSpPr>
              <p:spPr>
                <a:xfrm>
                  <a:off x="4942454" y="2673397"/>
                  <a:ext cx="1375412" cy="1261896"/>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6500" b="1" i="0" u="none" strike="noStrike" kern="1200" cap="none" spc="0" normalizeH="0" baseline="0" noProof="0" dirty="0">
                    <a:ln>
                      <a:noFill/>
                    </a:ln>
                    <a:solidFill>
                      <a:srgbClr val="FFFFFF"/>
                    </a:solidFill>
                    <a:effectLst/>
                    <a:uLnTx/>
                    <a:uFillTx/>
                    <a:latin typeface="Arial"/>
                    <a:ea typeface="+mn-ea"/>
                    <a:cs typeface="+mn-cs"/>
                  </a:endParaRPr>
                </a:p>
              </p:txBody>
            </p:sp>
            <p:sp>
              <p:nvSpPr>
                <p:cNvPr id="138" name="Oval 137"/>
                <p:cNvSpPr/>
                <p:nvPr/>
              </p:nvSpPr>
              <p:spPr>
                <a:xfrm>
                  <a:off x="4194187" y="3535336"/>
                  <a:ext cx="737916" cy="723206"/>
                </a:xfrm>
                <a:prstGeom prst="ellipse">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6500" b="1" i="0" u="none" strike="noStrike" kern="1200" cap="none" spc="0" normalizeH="0" baseline="0" noProof="0" dirty="0">
                    <a:ln>
                      <a:noFill/>
                    </a:ln>
                    <a:solidFill>
                      <a:srgbClr val="FFFFFF"/>
                    </a:solidFill>
                    <a:effectLst/>
                    <a:uLnTx/>
                    <a:uFillTx/>
                    <a:latin typeface="Arial"/>
                    <a:ea typeface="+mn-ea"/>
                    <a:cs typeface="+mn-cs"/>
                  </a:endParaRPr>
                </a:p>
              </p:txBody>
            </p:sp>
          </p:grpSp>
          <p:cxnSp>
            <p:nvCxnSpPr>
              <p:cNvPr id="20" name="Straight Connector 19"/>
              <p:cNvCxnSpPr>
                <a:stCxn id="15" idx="4"/>
                <a:endCxn id="138" idx="0"/>
              </p:cNvCxnSpPr>
              <p:nvPr/>
            </p:nvCxnSpPr>
            <p:spPr>
              <a:xfrm flipH="1">
                <a:off x="4927287" y="3240367"/>
                <a:ext cx="2087" cy="448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7" idx="6"/>
                <a:endCxn id="18" idx="2"/>
              </p:cNvCxnSpPr>
              <p:nvPr/>
            </p:nvCxnSpPr>
            <p:spPr>
              <a:xfrm>
                <a:off x="4536642" y="3455752"/>
                <a:ext cx="769954" cy="2341"/>
              </a:xfrm>
              <a:prstGeom prst="line">
                <a:avLst/>
              </a:prstGeom>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835999" y="2783129"/>
              <a:ext cx="1146520" cy="261610"/>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a:ln>
                    <a:noFill/>
                  </a:ln>
                  <a:solidFill>
                    <a:srgbClr val="FFFFFF"/>
                  </a:solidFill>
                  <a:effectLst/>
                  <a:uLnTx/>
                  <a:uFillTx/>
                  <a:latin typeface="Arial"/>
                  <a:ea typeface="+mn-ea"/>
                  <a:cs typeface="+mn-cs"/>
                </a:rPr>
                <a:t>Applications</a:t>
              </a:r>
            </a:p>
          </p:txBody>
        </p:sp>
        <p:sp>
          <p:nvSpPr>
            <p:cNvPr id="42" name="TextBox 41"/>
            <p:cNvSpPr txBox="1"/>
            <p:nvPr/>
          </p:nvSpPr>
          <p:spPr>
            <a:xfrm>
              <a:off x="2935458" y="2800947"/>
              <a:ext cx="1108405" cy="261610"/>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a:ln>
                    <a:noFill/>
                  </a:ln>
                  <a:solidFill>
                    <a:srgbClr val="FFFFFF"/>
                  </a:solidFill>
                  <a:effectLst/>
                  <a:uLnTx/>
                  <a:uFillTx/>
                  <a:latin typeface="Arial"/>
                  <a:ea typeface="+mn-ea"/>
                  <a:cs typeface="+mn-cs"/>
                </a:rPr>
                <a:t>Infrastructure</a:t>
              </a:r>
            </a:p>
          </p:txBody>
        </p:sp>
        <p:sp>
          <p:nvSpPr>
            <p:cNvPr id="43" name="TextBox 42"/>
            <p:cNvSpPr txBox="1"/>
            <p:nvPr/>
          </p:nvSpPr>
          <p:spPr>
            <a:xfrm>
              <a:off x="2116005" y="2229335"/>
              <a:ext cx="643540" cy="230832"/>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900" b="1" i="0" u="none" strike="noStrike" kern="1200" cap="none" spc="0" normalizeH="0" baseline="0" noProof="0" dirty="0">
                  <a:ln>
                    <a:noFill/>
                  </a:ln>
                  <a:solidFill>
                    <a:srgbClr val="FFFFFF"/>
                  </a:solidFill>
                  <a:effectLst/>
                  <a:uLnTx/>
                  <a:uFillTx/>
                  <a:latin typeface="Arial"/>
                  <a:ea typeface="+mn-ea"/>
                  <a:cs typeface="+mn-cs"/>
                </a:rPr>
                <a:t>Vendors</a:t>
              </a:r>
              <a:endParaRPr kumimoji="0" lang="en-CA" sz="1100" b="1" i="0" u="none" strike="noStrike" kern="1200" cap="none" spc="0" normalizeH="0" baseline="0" noProof="0" dirty="0">
                <a:ln>
                  <a:noFill/>
                </a:ln>
                <a:solidFill>
                  <a:srgbClr val="FFFFFF"/>
                </a:solidFill>
                <a:effectLst/>
                <a:uLnTx/>
                <a:uFillTx/>
                <a:latin typeface="Arial"/>
                <a:ea typeface="+mn-ea"/>
                <a:cs typeface="+mn-cs"/>
              </a:endParaRPr>
            </a:p>
          </p:txBody>
        </p:sp>
        <p:sp>
          <p:nvSpPr>
            <p:cNvPr id="44" name="TextBox 43"/>
            <p:cNvSpPr txBox="1"/>
            <p:nvPr/>
          </p:nvSpPr>
          <p:spPr>
            <a:xfrm>
              <a:off x="2156404" y="3421308"/>
              <a:ext cx="586385" cy="230832"/>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900" b="1" i="0" u="none" strike="noStrike" kern="1200" cap="none" spc="0" normalizeH="0" baseline="0" noProof="0" dirty="0">
                  <a:ln>
                    <a:noFill/>
                  </a:ln>
                  <a:solidFill>
                    <a:srgbClr val="FFFFFF"/>
                  </a:solidFill>
                  <a:effectLst/>
                  <a:uLnTx/>
                  <a:uFillTx/>
                  <a:latin typeface="Arial"/>
                  <a:ea typeface="+mn-ea"/>
                  <a:cs typeface="+mn-cs"/>
                </a:rPr>
                <a:t>People</a:t>
              </a:r>
            </a:p>
          </p:txBody>
        </p:sp>
      </p:grpSp>
      <p:grpSp>
        <p:nvGrpSpPr>
          <p:cNvPr id="78" name="Group 77"/>
          <p:cNvGrpSpPr/>
          <p:nvPr/>
        </p:nvGrpSpPr>
        <p:grpSpPr>
          <a:xfrm rot="5400000">
            <a:off x="4812860" y="2638401"/>
            <a:ext cx="4081765" cy="1891379"/>
            <a:chOff x="3283108" y="2768731"/>
            <a:chExt cx="3026291" cy="1383015"/>
          </a:xfrm>
          <a:solidFill>
            <a:schemeClr val="accent1"/>
          </a:solidFill>
          <a:effectLst>
            <a:outerShdw blurRad="50800" dist="38100" dir="2700000" algn="tl" rotWithShape="0">
              <a:prstClr val="black">
                <a:alpha val="40000"/>
              </a:prstClr>
            </a:outerShdw>
          </a:effectLst>
        </p:grpSpPr>
        <p:grpSp>
          <p:nvGrpSpPr>
            <p:cNvPr id="83" name="Group 82"/>
            <p:cNvGrpSpPr/>
            <p:nvPr/>
          </p:nvGrpSpPr>
          <p:grpSpPr>
            <a:xfrm>
              <a:off x="3283108" y="2768731"/>
              <a:ext cx="3026291" cy="1383015"/>
              <a:chOff x="2918966" y="2614983"/>
              <a:chExt cx="3026291" cy="1383015"/>
            </a:xfrm>
            <a:grpFill/>
          </p:grpSpPr>
          <p:sp>
            <p:nvSpPr>
              <p:cNvPr id="88" name="Oval 87"/>
              <p:cNvSpPr/>
              <p:nvPr/>
            </p:nvSpPr>
            <p:spPr>
              <a:xfrm>
                <a:off x="2918966" y="2614983"/>
                <a:ext cx="1304065" cy="1383015"/>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4000" b="1" i="0" u="none" strike="noStrike" kern="1200" cap="none" spc="0" normalizeH="0" baseline="0" noProof="0" dirty="0">
                  <a:ln>
                    <a:noFill/>
                  </a:ln>
                  <a:solidFill>
                    <a:srgbClr val="FFFFFF"/>
                  </a:solidFill>
                  <a:effectLst/>
                  <a:uLnTx/>
                  <a:uFillTx/>
                  <a:latin typeface="Arial"/>
                  <a:ea typeface="+mn-ea"/>
                  <a:cs typeface="+mn-cs"/>
                </a:endParaRPr>
              </a:p>
            </p:txBody>
          </p:sp>
          <p:sp>
            <p:nvSpPr>
              <p:cNvPr id="89" name="Oval 88"/>
              <p:cNvSpPr/>
              <p:nvPr/>
            </p:nvSpPr>
            <p:spPr>
              <a:xfrm>
                <a:off x="4648187" y="2636664"/>
                <a:ext cx="1297070" cy="1339653"/>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6500" b="1" i="0" u="none" strike="noStrike" kern="1200" cap="none" spc="0" normalizeH="0" baseline="0" noProof="0" dirty="0">
                  <a:ln>
                    <a:noFill/>
                  </a:ln>
                  <a:solidFill>
                    <a:srgbClr val="FFFFFF"/>
                  </a:solidFill>
                  <a:effectLst/>
                  <a:uLnTx/>
                  <a:uFillTx/>
                  <a:latin typeface="Arial"/>
                  <a:ea typeface="+mn-ea"/>
                  <a:cs typeface="+mn-cs"/>
                </a:endParaRPr>
              </a:p>
            </p:txBody>
          </p:sp>
        </p:grpSp>
        <p:cxnSp>
          <p:nvCxnSpPr>
            <p:cNvPr id="85" name="Straight Connector 84"/>
            <p:cNvCxnSpPr>
              <a:stCxn id="88" idx="6"/>
              <a:endCxn id="89" idx="2"/>
            </p:cNvCxnSpPr>
            <p:nvPr/>
          </p:nvCxnSpPr>
          <p:spPr>
            <a:xfrm rot="16200000">
              <a:off x="4799751" y="3247660"/>
              <a:ext cx="1" cy="425157"/>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98" name="TextBox 97"/>
          <p:cNvSpPr txBox="1"/>
          <p:nvPr/>
        </p:nvSpPr>
        <p:spPr>
          <a:xfrm>
            <a:off x="6189041" y="2161143"/>
            <a:ext cx="1394883" cy="4616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FFFFFF"/>
                </a:solidFill>
                <a:effectLst/>
                <a:uLnTx/>
                <a:uFillTx/>
                <a:latin typeface="Arial"/>
                <a:ea typeface="+mn-ea"/>
                <a:cs typeface="+mn-cs"/>
              </a:rPr>
              <a:t>Vendors</a:t>
            </a:r>
          </a:p>
        </p:txBody>
      </p:sp>
      <p:sp>
        <p:nvSpPr>
          <p:cNvPr id="111" name="TextBox 110"/>
          <p:cNvSpPr txBox="1"/>
          <p:nvPr/>
        </p:nvSpPr>
        <p:spPr>
          <a:xfrm>
            <a:off x="6252163" y="4519417"/>
            <a:ext cx="1260510" cy="461665"/>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FFFFFF"/>
                </a:solidFill>
                <a:effectLst/>
                <a:uLnTx/>
                <a:uFillTx/>
                <a:latin typeface="Arial"/>
                <a:ea typeface="+mn-ea"/>
                <a:cs typeface="+mn-cs"/>
              </a:rPr>
              <a:t>People</a:t>
            </a:r>
          </a:p>
        </p:txBody>
      </p:sp>
      <p:sp>
        <p:nvSpPr>
          <p:cNvPr id="128" name="Oval 127"/>
          <p:cNvSpPr/>
          <p:nvPr/>
        </p:nvSpPr>
        <p:spPr>
          <a:xfrm>
            <a:off x="4780724" y="2944395"/>
            <a:ext cx="1359539" cy="1300782"/>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4000" b="1" i="0" u="none" strike="noStrike" kern="1200" cap="none" spc="0" normalizeH="0" baseline="0" noProof="0" dirty="0">
              <a:ln>
                <a:noFill/>
              </a:ln>
              <a:solidFill>
                <a:srgbClr val="FFFFFF"/>
              </a:solidFill>
              <a:effectLst/>
              <a:uLnTx/>
              <a:uFillTx/>
              <a:latin typeface="Arial"/>
              <a:ea typeface="+mn-ea"/>
              <a:cs typeface="+mn-cs"/>
            </a:endParaRPr>
          </a:p>
        </p:txBody>
      </p:sp>
      <p:sp>
        <p:nvSpPr>
          <p:cNvPr id="129" name="Oval 128"/>
          <p:cNvSpPr/>
          <p:nvPr/>
        </p:nvSpPr>
        <p:spPr>
          <a:xfrm>
            <a:off x="7601608" y="2966179"/>
            <a:ext cx="1365147" cy="1261896"/>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275" tIns="41275" rIns="41275" bIns="41275"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CA" sz="6500" b="1" i="0" u="none" strike="noStrike" kern="1200" cap="none" spc="0" normalizeH="0" baseline="0" noProof="0" dirty="0">
              <a:ln>
                <a:noFill/>
              </a:ln>
              <a:solidFill>
                <a:srgbClr val="FFFFFF"/>
              </a:solidFill>
              <a:effectLst/>
              <a:uLnTx/>
              <a:uFillTx/>
              <a:latin typeface="Arial"/>
              <a:ea typeface="+mn-ea"/>
              <a:cs typeface="+mn-cs"/>
            </a:endParaRPr>
          </a:p>
        </p:txBody>
      </p:sp>
      <p:cxnSp>
        <p:nvCxnSpPr>
          <p:cNvPr id="130" name="Straight Connector 129"/>
          <p:cNvCxnSpPr>
            <a:stCxn id="128" idx="6"/>
            <a:endCxn id="129" idx="2"/>
          </p:cNvCxnSpPr>
          <p:nvPr/>
        </p:nvCxnSpPr>
        <p:spPr>
          <a:xfrm>
            <a:off x="6140263" y="3594786"/>
            <a:ext cx="1461345" cy="2341"/>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4979291" y="3466920"/>
            <a:ext cx="1054221" cy="261610"/>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a:ln>
                  <a:noFill/>
                </a:ln>
                <a:solidFill>
                  <a:srgbClr val="FFFFFF"/>
                </a:solidFill>
                <a:effectLst/>
                <a:uLnTx/>
                <a:uFillTx/>
                <a:latin typeface="Arial"/>
                <a:ea typeface="+mn-ea"/>
                <a:cs typeface="+mn-cs"/>
              </a:rPr>
              <a:t>Applications</a:t>
            </a:r>
          </a:p>
        </p:txBody>
      </p:sp>
      <p:sp>
        <p:nvSpPr>
          <p:cNvPr id="135" name="TextBox 134"/>
          <p:cNvSpPr txBox="1"/>
          <p:nvPr/>
        </p:nvSpPr>
        <p:spPr>
          <a:xfrm>
            <a:off x="7760884" y="3466920"/>
            <a:ext cx="1108405" cy="261610"/>
          </a:xfrm>
          <a:prstGeom prst="rect">
            <a:avLst/>
          </a:prstGeom>
          <a:solidFill>
            <a:schemeClr val="accent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1" i="0" u="none" strike="noStrike" kern="1200" cap="none" spc="0" normalizeH="0" baseline="0" noProof="0" dirty="0">
                <a:ln>
                  <a:noFill/>
                </a:ln>
                <a:solidFill>
                  <a:srgbClr val="FFFFFF"/>
                </a:solidFill>
                <a:effectLst/>
                <a:uLnTx/>
                <a:uFillTx/>
                <a:latin typeface="Arial"/>
                <a:ea typeface="+mn-ea"/>
                <a:cs typeface="+mn-cs"/>
              </a:rPr>
              <a:t>Infrastructure</a:t>
            </a:r>
          </a:p>
        </p:txBody>
      </p:sp>
      <p:sp>
        <p:nvSpPr>
          <p:cNvPr id="139" name="TextBox 138"/>
          <p:cNvSpPr txBox="1"/>
          <p:nvPr/>
        </p:nvSpPr>
        <p:spPr>
          <a:xfrm>
            <a:off x="533924" y="4052350"/>
            <a:ext cx="4126133" cy="1938992"/>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29475F"/>
                </a:solidFill>
                <a:effectLst/>
                <a:uLnTx/>
                <a:uFillTx/>
                <a:latin typeface="Arial"/>
                <a:ea typeface="+mn-ea"/>
                <a:cs typeface="+mn-cs"/>
              </a:rPr>
              <a:t>In the past, the emphasis for IT was on applications and infrastructure. People and vendors have always been key components within IT – now they are indispensable.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srgbClr val="29475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29475F"/>
                </a:solidFill>
                <a:effectLst/>
                <a:uLnTx/>
                <a:uFillTx/>
                <a:latin typeface="Arial"/>
                <a:ea typeface="+mn-ea"/>
                <a:cs typeface="+mn-cs"/>
              </a:rPr>
              <a:t>As the cloud service model becomes more prevalent, shadow IT takes hold, and more technology budget is owned by business units, IT priorities are undergoing a sea change. Key Human Resources and IT vendors are becoming the top priorities – leveraging the interaction of both is key to running a successful IT department. </a:t>
            </a:r>
          </a:p>
        </p:txBody>
      </p:sp>
      <p:sp>
        <p:nvSpPr>
          <p:cNvPr id="8" name="Isosceles Triangle 7"/>
          <p:cNvSpPr/>
          <p:nvPr/>
        </p:nvSpPr>
        <p:spPr>
          <a:xfrm rot="7561241">
            <a:off x="4414298" y="2791204"/>
            <a:ext cx="226726" cy="27283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7867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96417" y="2719943"/>
            <a:ext cx="4182218" cy="3420152"/>
          </a:xfrm>
          <a:prstGeom prst="rect">
            <a:avLst/>
          </a:prstGeom>
        </p:spPr>
      </p:pic>
      <p:sp>
        <p:nvSpPr>
          <p:cNvPr id="2" name="Title 1"/>
          <p:cNvSpPr>
            <a:spLocks noGrp="1"/>
          </p:cNvSpPr>
          <p:nvPr>
            <p:ph type="title"/>
          </p:nvPr>
        </p:nvSpPr>
        <p:spPr/>
        <p:txBody>
          <a:bodyPr/>
          <a:lstStyle/>
          <a:p>
            <a:r>
              <a:rPr lang="en-CA" dirty="0"/>
              <a:t>Vendor management requires a multi-faceted approach</a:t>
            </a:r>
          </a:p>
        </p:txBody>
      </p:sp>
      <p:grpSp>
        <p:nvGrpSpPr>
          <p:cNvPr id="5" name="Group 4"/>
          <p:cNvGrpSpPr/>
          <p:nvPr/>
        </p:nvGrpSpPr>
        <p:grpSpPr>
          <a:xfrm>
            <a:off x="1511696" y="3317195"/>
            <a:ext cx="3110541" cy="2661929"/>
            <a:chOff x="1664813" y="2460673"/>
            <a:chExt cx="3773152" cy="3293053"/>
          </a:xfrm>
        </p:grpSpPr>
        <p:sp>
          <p:nvSpPr>
            <p:cNvPr id="24" name="TextBox 23"/>
            <p:cNvSpPr txBox="1"/>
            <p:nvPr/>
          </p:nvSpPr>
          <p:spPr>
            <a:xfrm>
              <a:off x="3529723" y="2460673"/>
              <a:ext cx="1908242" cy="494973"/>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Good or strong collaboration</a:t>
              </a:r>
            </a:p>
          </p:txBody>
        </p:sp>
        <p:sp>
          <p:nvSpPr>
            <p:cNvPr id="26" name="TextBox 25"/>
            <p:cNvSpPr txBox="1"/>
            <p:nvPr/>
          </p:nvSpPr>
          <p:spPr>
            <a:xfrm>
              <a:off x="2747345" y="3028962"/>
              <a:ext cx="2567596" cy="494973"/>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Initiative to improve relationship management skills</a:t>
              </a:r>
            </a:p>
          </p:txBody>
        </p:sp>
        <p:sp>
          <p:nvSpPr>
            <p:cNvPr id="27" name="TextBox 26"/>
            <p:cNvSpPr txBox="1"/>
            <p:nvPr/>
          </p:nvSpPr>
          <p:spPr>
            <a:xfrm>
              <a:off x="2429423" y="3672878"/>
              <a:ext cx="3008542" cy="304598"/>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Active supply risk management program</a:t>
              </a:r>
            </a:p>
          </p:txBody>
        </p:sp>
        <p:sp>
          <p:nvSpPr>
            <p:cNvPr id="28" name="TextBox 27"/>
            <p:cNvSpPr txBox="1"/>
            <p:nvPr/>
          </p:nvSpPr>
          <p:spPr>
            <a:xfrm>
              <a:off x="2071713" y="4685103"/>
              <a:ext cx="3366251" cy="494973"/>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Visibility into supplier performance and supply risk issues</a:t>
              </a:r>
            </a:p>
          </p:txBody>
        </p:sp>
        <p:sp>
          <p:nvSpPr>
            <p:cNvPr id="29" name="TextBox 28"/>
            <p:cNvSpPr txBox="1"/>
            <p:nvPr/>
          </p:nvSpPr>
          <p:spPr>
            <a:xfrm>
              <a:off x="2259612" y="4136046"/>
              <a:ext cx="3178353" cy="494973"/>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Standardized performance management process </a:t>
              </a:r>
            </a:p>
          </p:txBody>
        </p:sp>
        <p:sp>
          <p:nvSpPr>
            <p:cNvPr id="30" name="TextBox 29"/>
            <p:cNvSpPr txBox="1"/>
            <p:nvPr/>
          </p:nvSpPr>
          <p:spPr>
            <a:xfrm>
              <a:off x="1664813" y="5258753"/>
              <a:ext cx="3729817" cy="494973"/>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Strategic supplier initiatives focused on innovation or performance improvement</a:t>
              </a:r>
            </a:p>
          </p:txBody>
        </p:sp>
      </p:grpSp>
      <p:sp>
        <p:nvSpPr>
          <p:cNvPr id="33" name="TextBox 32"/>
          <p:cNvSpPr txBox="1"/>
          <p:nvPr/>
        </p:nvSpPr>
        <p:spPr>
          <a:xfrm>
            <a:off x="3049105" y="6116127"/>
            <a:ext cx="1929583" cy="246221"/>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1 – </a:t>
            </a:r>
            <a:r>
              <a:rPr kumimoji="0" lang="en-CA" sz="1000" b="0" i="0" u="none" strike="noStrike" kern="1200" cap="none" spc="0" normalizeH="0" baseline="0" noProof="0" dirty="0" smtClean="0">
                <a:ln>
                  <a:noFill/>
                </a:ln>
                <a:solidFill>
                  <a:srgbClr val="333333"/>
                </a:solidFill>
                <a:effectLst/>
                <a:uLnTx/>
                <a:uFillTx/>
                <a:latin typeface="Arial"/>
                <a:ea typeface="+mn-ea"/>
                <a:cs typeface="+mn-cs"/>
                <a:hlinkClick r:id="rId3"/>
              </a:rPr>
              <a:t>Ardent Partners and GEP</a:t>
            </a:r>
            <a:endParaRPr kumimoji="0" lang="en-CA" sz="1000" b="0" i="0" u="none" strike="noStrike" kern="1200" cap="none" spc="0" normalizeH="0" baseline="0" noProof="0" dirty="0">
              <a:ln>
                <a:noFill/>
              </a:ln>
              <a:solidFill>
                <a:srgbClr val="333333"/>
              </a:solidFill>
              <a:effectLst/>
              <a:uLnTx/>
              <a:uFillTx/>
              <a:latin typeface="Arial"/>
              <a:ea typeface="+mn-ea"/>
              <a:cs typeface="+mn-cs"/>
            </a:endParaRPr>
          </a:p>
        </p:txBody>
      </p:sp>
      <p:sp>
        <p:nvSpPr>
          <p:cNvPr id="3" name="TextBox 2"/>
          <p:cNvSpPr txBox="1"/>
          <p:nvPr/>
        </p:nvSpPr>
        <p:spPr>
          <a:xfrm>
            <a:off x="4701166" y="2824415"/>
            <a:ext cx="4069967" cy="2954655"/>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D9A210"/>
                </a:solidFill>
                <a:effectLst/>
                <a:uLnTx/>
                <a:uFillTx/>
                <a:latin typeface="Arial"/>
                <a:ea typeface="+mn-ea"/>
                <a:cs typeface="+mn-cs"/>
              </a:rPr>
              <a:t>Sixty percent of procurement departments </a:t>
            </a:r>
            <a:r>
              <a:rPr kumimoji="0" lang="en-CA" sz="1400" b="0" i="0" u="none" strike="noStrike" kern="1200" cap="none" spc="0" normalizeH="0" baseline="0" noProof="0" dirty="0">
                <a:ln>
                  <a:noFill/>
                </a:ln>
                <a:solidFill>
                  <a:srgbClr val="D9A210"/>
                </a:solidFill>
                <a:effectLst/>
                <a:uLnTx/>
                <a:uFillTx/>
                <a:latin typeface="Arial"/>
                <a:ea typeface="+mn-ea"/>
                <a:cs typeface="+mn-cs"/>
              </a:rPr>
              <a:t>feel they have good levels of collaboration with their vendors, but…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400" b="1" i="0" u="none" strike="noStrike" kern="1200" cap="none" spc="0" normalizeH="0" baseline="0" noProof="0" dirty="0">
              <a:ln>
                <a:noFill/>
              </a:ln>
              <a:solidFill>
                <a:srgbClr val="D9A21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400" b="1" i="0" u="none" strike="noStrike" kern="1200" cap="none" spc="0" normalizeH="0" baseline="0" noProof="0" dirty="0">
              <a:ln>
                <a:noFill/>
              </a:ln>
              <a:solidFill>
                <a:srgbClr val="D9A21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400" b="1" i="1" u="none" strike="noStrike" kern="1200" cap="none" spc="0" normalizeH="0" baseline="0" noProof="0" dirty="0">
              <a:ln>
                <a:noFill/>
              </a:ln>
              <a:solidFill>
                <a:srgbClr val="D9A21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400" b="0" i="0" u="none" strike="noStrike" kern="1200" cap="none" spc="0" normalizeH="0" baseline="0" noProof="0" dirty="0">
                <a:ln>
                  <a:noFill/>
                </a:ln>
                <a:solidFill>
                  <a:srgbClr val="D9A210"/>
                </a:solidFill>
                <a:effectLst/>
                <a:uLnTx/>
                <a:uFillTx/>
                <a:latin typeface="Arial"/>
                <a:ea typeface="+mn-ea"/>
                <a:cs typeface="+mn-cs"/>
              </a:rPr>
              <a:t>…</a:t>
            </a:r>
            <a:r>
              <a:rPr kumimoji="0" lang="en-CA" sz="1400" b="1" i="0" u="none" strike="noStrike" kern="1200" cap="none" spc="0" normalizeH="0" baseline="0" noProof="0" dirty="0">
                <a:ln>
                  <a:noFill/>
                </a:ln>
                <a:solidFill>
                  <a:srgbClr val="D9A210"/>
                </a:solidFill>
                <a:effectLst/>
                <a:uLnTx/>
                <a:uFillTx/>
                <a:latin typeface="Arial"/>
                <a:ea typeface="+mn-ea"/>
                <a:cs typeface="+mn-cs"/>
              </a:rPr>
              <a:t>less than one-third </a:t>
            </a:r>
            <a:r>
              <a:rPr kumimoji="0" lang="en-CA" sz="1400" b="0" i="0" u="none" strike="noStrike" kern="1200" cap="none" spc="0" normalizeH="0" baseline="0" noProof="0" dirty="0">
                <a:ln>
                  <a:noFill/>
                </a:ln>
                <a:solidFill>
                  <a:srgbClr val="D9A210"/>
                </a:solidFill>
                <a:effectLst/>
                <a:uLnTx/>
                <a:uFillTx/>
                <a:latin typeface="Arial"/>
                <a:ea typeface="+mn-ea"/>
                <a:cs typeface="+mn-cs"/>
              </a:rPr>
              <a:t>have risk management or a vendor performance plan in place...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400" b="1" i="0" u="none" strike="noStrike" kern="1200" cap="none" spc="0" normalizeH="0" baseline="0" noProof="0" dirty="0">
              <a:ln>
                <a:noFill/>
              </a:ln>
              <a:solidFill>
                <a:srgbClr val="D9A21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400" b="1" i="0" u="none" strike="noStrike" kern="1200" cap="none" spc="0" normalizeH="0" baseline="0" noProof="0" dirty="0">
              <a:ln>
                <a:noFill/>
              </a:ln>
              <a:solidFill>
                <a:srgbClr val="D9A210"/>
              </a:solidFill>
              <a:effectLst/>
              <a:uLnTx/>
              <a:uFillTx/>
              <a:latin typeface="Arial"/>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CA" sz="1400" b="1" i="0" u="none" strike="noStrike" kern="1200" cap="none" spc="0" normalizeH="0" baseline="0" noProof="0" dirty="0">
              <a:ln>
                <a:noFill/>
              </a:ln>
              <a:solidFill>
                <a:srgbClr val="D9A21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400" b="0" i="0" u="none" strike="noStrike" kern="1200" cap="none" spc="0" normalizeH="0" baseline="0" noProof="0" dirty="0">
                <a:ln>
                  <a:noFill/>
                </a:ln>
                <a:solidFill>
                  <a:srgbClr val="D9A210"/>
                </a:solidFill>
                <a:effectLst/>
                <a:uLnTx/>
                <a:uFillTx/>
                <a:latin typeface="Arial"/>
                <a:ea typeface="+mn-ea"/>
                <a:cs typeface="+mn-cs"/>
              </a:rPr>
              <a:t>…and only </a:t>
            </a:r>
            <a:r>
              <a:rPr kumimoji="0" lang="en-CA" sz="1400" b="1" i="0" u="none" strike="noStrike" kern="1200" cap="none" spc="0" normalizeH="0" baseline="0" noProof="0" dirty="0">
                <a:ln>
                  <a:noFill/>
                </a:ln>
                <a:solidFill>
                  <a:srgbClr val="D9A210"/>
                </a:solidFill>
                <a:effectLst/>
                <a:uLnTx/>
                <a:uFillTx/>
                <a:latin typeface="Arial"/>
                <a:ea typeface="+mn-ea"/>
                <a:cs typeface="+mn-cs"/>
              </a:rPr>
              <a:t>20% have initiatives to improve </a:t>
            </a:r>
            <a:r>
              <a:rPr kumimoji="0" lang="en-CA" sz="1400" b="0" i="0" u="none" strike="noStrike" kern="1200" cap="none" spc="0" normalizeH="0" baseline="0" noProof="0" dirty="0">
                <a:ln>
                  <a:noFill/>
                </a:ln>
                <a:solidFill>
                  <a:srgbClr val="D9A210"/>
                </a:solidFill>
                <a:effectLst/>
                <a:uLnTx/>
                <a:uFillTx/>
                <a:latin typeface="Arial"/>
                <a:ea typeface="+mn-ea"/>
                <a:cs typeface="+mn-cs"/>
              </a:rPr>
              <a:t>vendor performance</a:t>
            </a:r>
            <a:r>
              <a:rPr kumimoji="0" lang="en-CA" sz="1600" b="0" i="0" u="none" strike="noStrike" kern="1200" cap="none" spc="0" normalizeH="0" baseline="0" noProof="0" dirty="0">
                <a:ln>
                  <a:noFill/>
                </a:ln>
                <a:solidFill>
                  <a:srgbClr val="D9A210"/>
                </a:solidFill>
                <a:effectLst/>
                <a:uLnTx/>
                <a:uFillTx/>
                <a:latin typeface="Arial"/>
                <a:ea typeface="+mn-ea"/>
                <a:cs typeface="+mn-cs"/>
              </a:rPr>
              <a:t>.</a:t>
            </a:r>
          </a:p>
        </p:txBody>
      </p:sp>
      <p:sp>
        <p:nvSpPr>
          <p:cNvPr id="9" name="TextBox 8"/>
          <p:cNvSpPr txBox="1"/>
          <p:nvPr/>
        </p:nvSpPr>
        <p:spPr>
          <a:xfrm>
            <a:off x="1158844" y="1451028"/>
            <a:ext cx="7069526" cy="923330"/>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srgbClr val="333333"/>
                </a:solidFill>
                <a:effectLst/>
                <a:uLnTx/>
                <a:uFillTx/>
                <a:latin typeface="Arial"/>
                <a:ea typeface="+mn-ea"/>
                <a:cs typeface="+mn-cs"/>
              </a:rPr>
              <a:t>Relationships with your vendors is only one aspect of vendor management. In reality, vendor management has many different prongs – too often the other facets are neglected. </a:t>
            </a:r>
          </a:p>
        </p:txBody>
      </p:sp>
      <p:sp>
        <p:nvSpPr>
          <p:cNvPr id="14" name="Isosceles Triangle 13"/>
          <p:cNvSpPr/>
          <p:nvPr/>
        </p:nvSpPr>
        <p:spPr>
          <a:xfrm rot="10800000">
            <a:off x="6578768" y="3724529"/>
            <a:ext cx="226726" cy="27283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5" name="Isosceles Triangle 14"/>
          <p:cNvSpPr/>
          <p:nvPr/>
        </p:nvSpPr>
        <p:spPr>
          <a:xfrm rot="10800000">
            <a:off x="6578768" y="4795529"/>
            <a:ext cx="226726" cy="27283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606001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79589"/>
            <a:ext cx="9144000" cy="26361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29" name="Straight Arrow Connector 28"/>
          <p:cNvCxnSpPr/>
          <p:nvPr/>
        </p:nvCxnSpPr>
        <p:spPr>
          <a:xfrm flipV="1">
            <a:off x="6560055" y="3156761"/>
            <a:ext cx="1566028" cy="1554518"/>
          </a:xfrm>
          <a:prstGeom prst="straightConnector1">
            <a:avLst/>
          </a:prstGeom>
          <a:ln w="381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a:t>Vendor management has serious financial implications</a:t>
            </a:r>
          </a:p>
        </p:txBody>
      </p:sp>
      <p:sp>
        <p:nvSpPr>
          <p:cNvPr id="3" name="Rectangle 2"/>
          <p:cNvSpPr/>
          <p:nvPr/>
        </p:nvSpPr>
        <p:spPr>
          <a:xfrm>
            <a:off x="1203815" y="1574824"/>
            <a:ext cx="7191287" cy="55335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CA" sz="1400" b="1" i="0" u="none" strike="noStrike" kern="1200" cap="none" spc="0" normalizeH="0" baseline="0" noProof="0" dirty="0">
                <a:ln>
                  <a:noFill/>
                </a:ln>
                <a:solidFill>
                  <a:srgbClr val="D9A210"/>
                </a:solidFill>
                <a:effectLst/>
                <a:uLnTx/>
                <a:uFillTx/>
                <a:latin typeface="Arial"/>
                <a:ea typeface="Calibri" panose="020F0502020204030204" pitchFamily="34" charset="0"/>
                <a:cs typeface="Times New Roman" panose="02020603050405020304" pitchFamily="18" charset="0"/>
              </a:rPr>
              <a:t>Poor vendor relationships cost companies </a:t>
            </a:r>
            <a:r>
              <a:rPr kumimoji="0" lang="en-CA" sz="1400" b="1" i="0" u="none" strike="noStrike" kern="1200" cap="none" spc="0" normalizeH="0" baseline="0" noProof="0" dirty="0">
                <a:ln>
                  <a:noFill/>
                </a:ln>
                <a:solidFill>
                  <a:srgbClr val="29475F"/>
                </a:solidFill>
                <a:effectLst/>
                <a:uLnTx/>
                <a:uFillTx/>
                <a:latin typeface="Arial"/>
                <a:ea typeface="Calibri" panose="020F0502020204030204" pitchFamily="34" charset="0"/>
                <a:cs typeface="Times New Roman" panose="02020603050405020304" pitchFamily="18" charset="0"/>
              </a:rPr>
              <a:t>billions of dollars </a:t>
            </a:r>
            <a:r>
              <a:rPr kumimoji="0" lang="en-CA" sz="1400" b="1" i="0" u="none" strike="noStrike" kern="1200" cap="none" spc="0" normalizeH="0" baseline="0" noProof="0" dirty="0">
                <a:ln>
                  <a:noFill/>
                </a:ln>
                <a:solidFill>
                  <a:srgbClr val="D9A210"/>
                </a:solidFill>
                <a:effectLst/>
                <a:uLnTx/>
                <a:uFillTx/>
                <a:latin typeface="Arial"/>
                <a:ea typeface="Calibri" panose="020F0502020204030204" pitchFamily="34" charset="0"/>
                <a:cs typeface="Times New Roman" panose="02020603050405020304" pitchFamily="18" charset="0"/>
              </a:rPr>
              <a:t>in operating profit each year.</a:t>
            </a:r>
            <a:r>
              <a:rPr kumimoji="0" lang="en-CA" sz="1400" b="1" i="0" u="none" strike="noStrike" kern="1200" cap="none" spc="0" normalizeH="0" baseline="30000" noProof="0" dirty="0">
                <a:ln>
                  <a:noFill/>
                </a:ln>
                <a:solidFill>
                  <a:srgbClr val="D9A210"/>
                </a:solidFill>
                <a:effectLst/>
                <a:uLnTx/>
                <a:uFillTx/>
                <a:latin typeface="Arial"/>
                <a:ea typeface="Calibri" panose="020F0502020204030204" pitchFamily="34" charset="0"/>
                <a:cs typeface="Times New Roman" panose="02020603050405020304" pitchFamily="18" charset="0"/>
              </a:rPr>
              <a:t>1</a:t>
            </a:r>
          </a:p>
        </p:txBody>
      </p:sp>
      <p:sp>
        <p:nvSpPr>
          <p:cNvPr id="7" name="Rectangle 6"/>
          <p:cNvSpPr/>
          <p:nvPr/>
        </p:nvSpPr>
        <p:spPr>
          <a:xfrm>
            <a:off x="1203815" y="5542193"/>
            <a:ext cx="6998208" cy="55335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CA" sz="1400" b="1" i="0" u="none" strike="noStrike" kern="1200" cap="none" spc="0" normalizeH="0" baseline="0" noProof="0" dirty="0">
                <a:ln>
                  <a:noFill/>
                </a:ln>
                <a:solidFill>
                  <a:srgbClr val="D9A210"/>
                </a:solidFill>
                <a:effectLst/>
                <a:uLnTx/>
                <a:uFillTx/>
                <a:latin typeface="Arial"/>
                <a:ea typeface="Calibri" panose="020F0502020204030204" pitchFamily="34" charset="0"/>
                <a:cs typeface="Times New Roman" panose="02020603050405020304" pitchFamily="18" charset="0"/>
              </a:rPr>
              <a:t>A focus on vendor relationships will yield </a:t>
            </a:r>
            <a:r>
              <a:rPr kumimoji="0" lang="en-CA" sz="1400" b="1" i="0" u="none" strike="noStrike" kern="1200" cap="none" spc="0" normalizeH="0" baseline="0" noProof="0" dirty="0" smtClean="0">
                <a:ln>
                  <a:noFill/>
                </a:ln>
                <a:solidFill>
                  <a:srgbClr val="29475F"/>
                </a:solidFill>
                <a:effectLst/>
                <a:uLnTx/>
                <a:uFillTx/>
                <a:latin typeface="Arial"/>
                <a:ea typeface="Calibri" panose="020F0502020204030204" pitchFamily="34" charset="0"/>
                <a:cs typeface="Times New Roman" panose="02020603050405020304" pitchFamily="18" charset="0"/>
              </a:rPr>
              <a:t>4-5 </a:t>
            </a:r>
            <a:r>
              <a:rPr kumimoji="0" lang="en-CA" sz="1400" b="1" i="0" u="none" strike="noStrike" kern="1200" cap="none" spc="0" normalizeH="0" baseline="0" noProof="0" dirty="0">
                <a:ln>
                  <a:noFill/>
                </a:ln>
                <a:solidFill>
                  <a:srgbClr val="29475F"/>
                </a:solidFill>
                <a:effectLst/>
                <a:uLnTx/>
                <a:uFillTx/>
                <a:latin typeface="Arial"/>
                <a:ea typeface="Calibri" panose="020F0502020204030204" pitchFamily="34" charset="0"/>
                <a:cs typeface="Times New Roman" panose="02020603050405020304" pitchFamily="18" charset="0"/>
              </a:rPr>
              <a:t>times greater </a:t>
            </a:r>
            <a:r>
              <a:rPr kumimoji="0" lang="en-CA" sz="1400" b="1" i="0" u="none" strike="noStrike" kern="1200" cap="none" spc="0" normalizeH="0" baseline="0" noProof="0" dirty="0">
                <a:ln>
                  <a:noFill/>
                </a:ln>
                <a:solidFill>
                  <a:srgbClr val="D9A210"/>
                </a:solidFill>
                <a:effectLst/>
                <a:uLnTx/>
                <a:uFillTx/>
                <a:latin typeface="Arial"/>
                <a:ea typeface="Calibri" panose="020F0502020204030204" pitchFamily="34" charset="0"/>
                <a:cs typeface="Times New Roman" panose="02020603050405020304" pitchFamily="18" charset="0"/>
              </a:rPr>
              <a:t>economic benefit than extracting price concessions in isolation.</a:t>
            </a:r>
            <a:r>
              <a:rPr kumimoji="0" lang="en-CA" sz="1400" b="1" i="0" u="none" strike="noStrike" kern="1200" cap="none" spc="0" normalizeH="0" baseline="30000" noProof="0" dirty="0">
                <a:ln>
                  <a:noFill/>
                </a:ln>
                <a:solidFill>
                  <a:srgbClr val="D9A210"/>
                </a:solidFill>
                <a:effectLst/>
                <a:uLnTx/>
                <a:uFillTx/>
                <a:latin typeface="Arial"/>
                <a:ea typeface="Calibri" panose="020F0502020204030204" pitchFamily="34" charset="0"/>
                <a:cs typeface="Times New Roman" panose="02020603050405020304" pitchFamily="18" charset="0"/>
              </a:rPr>
              <a:t>1</a:t>
            </a:r>
            <a:r>
              <a:rPr kumimoji="0" lang="en-CA" sz="1400" b="1" i="0" u="none" strike="noStrike" kern="1200" cap="none" spc="0" normalizeH="0" baseline="0" noProof="0" dirty="0">
                <a:ln>
                  <a:noFill/>
                </a:ln>
                <a:solidFill>
                  <a:srgbClr val="D9A210"/>
                </a:solidFill>
                <a:effectLst/>
                <a:uLnTx/>
                <a:uFillTx/>
                <a:latin typeface="Arial"/>
                <a:ea typeface="Calibri" panose="020F0502020204030204" pitchFamily="34" charset="0"/>
                <a:cs typeface="Times New Roman" panose="02020603050405020304" pitchFamily="18" charset="0"/>
              </a:rPr>
              <a:t> </a:t>
            </a:r>
          </a:p>
        </p:txBody>
      </p:sp>
      <p:pic>
        <p:nvPicPr>
          <p:cNvPr id="9" name="Picture 8"/>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93836" y="5497269"/>
            <a:ext cx="609600" cy="609600"/>
          </a:xfrm>
          <a:prstGeom prst="rect">
            <a:avLst/>
          </a:prstGeom>
        </p:spPr>
      </p:pic>
      <p:pic>
        <p:nvPicPr>
          <p:cNvPr id="10" name="Picture 9"/>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93836" y="1572391"/>
            <a:ext cx="609600" cy="609600"/>
          </a:xfrm>
          <a:prstGeom prst="rect">
            <a:avLst/>
          </a:prstGeom>
        </p:spPr>
      </p:pic>
      <p:sp>
        <p:nvSpPr>
          <p:cNvPr id="12" name="Rectangle 11"/>
          <p:cNvSpPr/>
          <p:nvPr/>
        </p:nvSpPr>
        <p:spPr>
          <a:xfrm>
            <a:off x="1246916" y="3017470"/>
            <a:ext cx="4879195" cy="160043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29475F"/>
                </a:solidFill>
                <a:effectLst/>
                <a:uLnTx/>
                <a:uFillTx/>
                <a:latin typeface="Arial"/>
                <a:ea typeface="+mn-ea"/>
                <a:cs typeface="+mn-cs"/>
              </a:rPr>
              <a:t>There is a causal relationship between supplier relations and OEM profit.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400" b="1" i="0" u="none" strike="noStrike" kern="1200" cap="none" spc="0" normalizeH="0" baseline="0" noProof="0" dirty="0">
              <a:ln>
                <a:noFill/>
              </a:ln>
              <a:solidFill>
                <a:srgbClr val="29475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29475F"/>
                </a:solidFill>
                <a:effectLst/>
                <a:uLnTx/>
                <a:uFillTx/>
                <a:latin typeface="Arial"/>
                <a:ea typeface="+mn-ea"/>
                <a:cs typeface="+mn-cs"/>
              </a:rPr>
              <a:t>The better the relations with suppliers, the greater the supplier contribution to the OEM’s profit; the more adversarial the relations, the less the contribution to OEM profit.</a:t>
            </a:r>
            <a:r>
              <a:rPr kumimoji="0" lang="en-CA" sz="1400" b="1" i="0" u="none" strike="noStrike" kern="1200" cap="none" spc="0" normalizeH="0" baseline="30000" noProof="0" dirty="0">
                <a:ln>
                  <a:noFill/>
                </a:ln>
                <a:solidFill>
                  <a:srgbClr val="29475F"/>
                </a:solidFill>
                <a:effectLst/>
                <a:uLnTx/>
                <a:uFillTx/>
                <a:latin typeface="Arial"/>
                <a:ea typeface="+mn-ea"/>
                <a:cs typeface="+mn-cs"/>
              </a:rPr>
              <a:t>2</a:t>
            </a:r>
          </a:p>
        </p:txBody>
      </p:sp>
      <p:pic>
        <p:nvPicPr>
          <p:cNvPr id="13" name="Picture 12"/>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93836" y="3449561"/>
            <a:ext cx="609600" cy="609600"/>
          </a:xfrm>
          <a:prstGeom prst="rect">
            <a:avLst/>
          </a:prstGeom>
        </p:spPr>
      </p:pic>
      <p:cxnSp>
        <p:nvCxnSpPr>
          <p:cNvPr id="24" name="Straight Arrow Connector 23"/>
          <p:cNvCxnSpPr/>
          <p:nvPr/>
        </p:nvCxnSpPr>
        <p:spPr>
          <a:xfrm flipV="1">
            <a:off x="6560055" y="2754814"/>
            <a:ext cx="1" cy="1956464"/>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541294" y="4711278"/>
            <a:ext cx="2205891" cy="0"/>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16200000">
            <a:off x="5802724" y="3702274"/>
            <a:ext cx="1164566" cy="2308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900" b="1" i="1" u="none" strike="noStrike" kern="1200" cap="none" spc="0" normalizeH="0" baseline="0" noProof="0" dirty="0">
                <a:ln>
                  <a:noFill/>
                </a:ln>
                <a:solidFill>
                  <a:srgbClr val="333333"/>
                </a:solidFill>
                <a:effectLst/>
                <a:uLnTx/>
                <a:uFillTx/>
                <a:latin typeface="Arial"/>
                <a:ea typeface="+mn-ea"/>
                <a:cs typeface="+mn-cs"/>
              </a:rPr>
              <a:t>Supplier relations</a:t>
            </a:r>
          </a:p>
        </p:txBody>
      </p:sp>
      <p:sp>
        <p:nvSpPr>
          <p:cNvPr id="36" name="TextBox 35"/>
          <p:cNvSpPr txBox="1"/>
          <p:nvPr/>
        </p:nvSpPr>
        <p:spPr>
          <a:xfrm>
            <a:off x="7148641" y="4711278"/>
            <a:ext cx="858662" cy="2308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900" b="1" i="1" u="none" strike="noStrike" kern="1200" cap="none" spc="0" normalizeH="0" baseline="0" noProof="0" dirty="0">
                <a:ln>
                  <a:noFill/>
                </a:ln>
                <a:solidFill>
                  <a:srgbClr val="333333"/>
                </a:solidFill>
                <a:effectLst/>
                <a:uLnTx/>
                <a:uFillTx/>
                <a:latin typeface="Arial"/>
                <a:ea typeface="+mn-ea"/>
                <a:cs typeface="+mn-cs"/>
              </a:rPr>
              <a:t>OEM profit</a:t>
            </a:r>
          </a:p>
        </p:txBody>
      </p:sp>
      <p:sp>
        <p:nvSpPr>
          <p:cNvPr id="6" name="TextBox 5"/>
          <p:cNvSpPr txBox="1"/>
          <p:nvPr/>
        </p:nvSpPr>
        <p:spPr>
          <a:xfrm>
            <a:off x="257173" y="6287144"/>
            <a:ext cx="4204759" cy="246221"/>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a:ln>
                  <a:noFill/>
                </a:ln>
                <a:solidFill>
                  <a:srgbClr val="333333"/>
                </a:solidFill>
                <a:effectLst/>
                <a:uLnTx/>
                <a:uFillTx/>
                <a:latin typeface="Arial"/>
                <a:ea typeface="+mn-ea"/>
                <a:cs typeface="+mn-cs"/>
              </a:rPr>
              <a:t>1 – </a:t>
            </a:r>
            <a:r>
              <a:rPr kumimoji="0" lang="en-CA" sz="1000" b="0" i="0" u="none" strike="noStrike" kern="1200" cap="none" spc="0" normalizeH="0" baseline="0" noProof="0" dirty="0" smtClean="0">
                <a:ln>
                  <a:noFill/>
                </a:ln>
                <a:solidFill>
                  <a:srgbClr val="333333"/>
                </a:solidFill>
                <a:effectLst/>
                <a:uLnTx/>
                <a:uFillTx/>
                <a:latin typeface="Arial"/>
                <a:ea typeface="+mn-ea"/>
                <a:cs typeface="+mn-cs"/>
                <a:hlinkClick r:id="rId5"/>
              </a:rPr>
              <a:t>Planning Perspectives, Inc., 2015</a:t>
            </a:r>
            <a:r>
              <a:rPr kumimoji="0" lang="en-CA" sz="1000" b="0" i="0" u="none" strike="noStrike" kern="1200" cap="none" spc="0" normalizeH="0" baseline="0" noProof="0" dirty="0" smtClean="0">
                <a:ln>
                  <a:noFill/>
                </a:ln>
                <a:solidFill>
                  <a:srgbClr val="333333"/>
                </a:solidFill>
                <a:effectLst/>
                <a:uLnTx/>
                <a:uFillTx/>
                <a:latin typeface="Arial"/>
                <a:ea typeface="+mn-ea"/>
                <a:cs typeface="+mn-cs"/>
              </a:rPr>
              <a:t>, </a:t>
            </a:r>
            <a:r>
              <a:rPr kumimoji="0" lang="en-CA" sz="1000" b="0" i="0" u="none" strike="noStrike" kern="1200" cap="none" spc="0" normalizeH="0" baseline="0" noProof="0" dirty="0">
                <a:ln>
                  <a:noFill/>
                </a:ln>
                <a:solidFill>
                  <a:srgbClr val="333333"/>
                </a:solidFill>
                <a:effectLst/>
                <a:uLnTx/>
                <a:uFillTx/>
                <a:latin typeface="Arial"/>
                <a:ea typeface="+mn-ea"/>
                <a:cs typeface="+mn-cs"/>
              </a:rPr>
              <a:t>2 – </a:t>
            </a:r>
            <a:r>
              <a:rPr kumimoji="0" lang="en-CA" sz="1000" b="0" i="0" u="none" strike="noStrike" kern="1200" cap="none" spc="0" normalizeH="0" baseline="0" noProof="0" dirty="0">
                <a:ln>
                  <a:noFill/>
                </a:ln>
                <a:solidFill>
                  <a:srgbClr val="333333"/>
                </a:solidFill>
                <a:effectLst/>
                <a:uLnTx/>
                <a:uFillTx/>
                <a:latin typeface="Arial"/>
                <a:ea typeface="+mn-ea"/>
                <a:cs typeface="+mn-cs"/>
                <a:hlinkClick r:id="rId6"/>
              </a:rPr>
              <a:t>Forbes</a:t>
            </a:r>
            <a:endParaRPr kumimoji="0" lang="en-CA" sz="1000" b="0" i="0" u="none" strike="noStrike" kern="1200" cap="none" spc="0" normalizeH="0" baseline="0" noProof="0" dirty="0">
              <a:ln>
                <a:noFill/>
              </a:ln>
              <a:solidFill>
                <a:srgbClr val="333333"/>
              </a:solidFill>
              <a:effectLst/>
              <a:uLnTx/>
              <a:uFillTx/>
              <a:latin typeface="Arial"/>
              <a:ea typeface="+mn-ea"/>
              <a:cs typeface="+mn-cs"/>
            </a:endParaRPr>
          </a:p>
        </p:txBody>
      </p:sp>
    </p:spTree>
    <p:extLst>
      <p:ext uri="{BB962C8B-B14F-4D97-AF65-F5344CB8AC3E}">
        <p14:creationId xmlns:p14="http://schemas.microsoft.com/office/powerpoint/2010/main" val="68311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Don’t let conventional wisdom become your roadblock</a:t>
            </a:r>
          </a:p>
        </p:txBody>
      </p:sp>
      <p:graphicFrame>
        <p:nvGraphicFramePr>
          <p:cNvPr id="4" name="Table 2"/>
          <p:cNvGraphicFramePr>
            <a:graphicFrameLocks noGrp="1"/>
          </p:cNvGraphicFramePr>
          <p:nvPr>
            <p:extLst/>
          </p:nvPr>
        </p:nvGraphicFramePr>
        <p:xfrm>
          <a:off x="334980" y="1758549"/>
          <a:ext cx="8542319" cy="3940030"/>
        </p:xfrm>
        <a:graphic>
          <a:graphicData uri="http://schemas.openxmlformats.org/drawingml/2006/table">
            <a:tbl>
              <a:tblPr firstRow="1" bandRow="1">
                <a:tableStyleId>{D27102A9-8310-4765-A935-A1911B00CA55}</a:tableStyleId>
              </a:tblPr>
              <a:tblGrid>
                <a:gridCol w="540510">
                  <a:extLst>
                    <a:ext uri="{9D8B030D-6E8A-4147-A177-3AD203B41FA5}">
                      <a16:colId xmlns:a16="http://schemas.microsoft.com/office/drawing/2014/main" xmlns="" val="20000"/>
                    </a:ext>
                  </a:extLst>
                </a:gridCol>
                <a:gridCol w="3002169">
                  <a:extLst>
                    <a:ext uri="{9D8B030D-6E8A-4147-A177-3AD203B41FA5}">
                      <a16:colId xmlns:a16="http://schemas.microsoft.com/office/drawing/2014/main" xmlns="" val="20001"/>
                    </a:ext>
                  </a:extLst>
                </a:gridCol>
                <a:gridCol w="4470471">
                  <a:extLst>
                    <a:ext uri="{9D8B030D-6E8A-4147-A177-3AD203B41FA5}">
                      <a16:colId xmlns:a16="http://schemas.microsoft.com/office/drawing/2014/main" xmlns="" val="20002"/>
                    </a:ext>
                  </a:extLst>
                </a:gridCol>
                <a:gridCol w="529169">
                  <a:extLst>
                    <a:ext uri="{9D8B030D-6E8A-4147-A177-3AD203B41FA5}">
                      <a16:colId xmlns:a16="http://schemas.microsoft.com/office/drawing/2014/main" xmlns="" val="20003"/>
                    </a:ext>
                  </a:extLst>
                </a:gridCol>
              </a:tblGrid>
              <a:tr h="892359">
                <a:tc rowSpan="4">
                  <a:txBody>
                    <a:bodyPr/>
                    <a:lstStyle/>
                    <a:p>
                      <a:pPr algn="ctr"/>
                      <a:r>
                        <a:rPr lang="en-CA" sz="1800" b="1" dirty="0">
                          <a:solidFill>
                            <a:schemeClr val="bg2"/>
                          </a:solidFill>
                        </a:rPr>
                        <a:t>Conventional</a:t>
                      </a:r>
                      <a:r>
                        <a:rPr lang="en-CA" sz="1800" b="1" baseline="0" dirty="0">
                          <a:solidFill>
                            <a:schemeClr val="bg2"/>
                          </a:solidFill>
                        </a:rPr>
                        <a:t> Wisdom </a:t>
                      </a: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algn="l"/>
                      <a:r>
                        <a:rPr lang="en-CA" sz="1200" b="0" i="1" dirty="0">
                          <a:solidFill>
                            <a:schemeClr val="tx1"/>
                          </a:solidFill>
                        </a:rPr>
                        <a:t>The most important part of vendor</a:t>
                      </a:r>
                      <a:r>
                        <a:rPr lang="en-CA" sz="1200" b="0" i="1" baseline="0" dirty="0">
                          <a:solidFill>
                            <a:schemeClr val="tx1"/>
                          </a:solidFill>
                        </a:rPr>
                        <a:t> management means building relationships with your vendors. </a:t>
                      </a:r>
                      <a:endParaRPr lang="en-CA" sz="1200" b="0" i="1"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l">
                        <a:buFont typeface="Arial" panose="020B0604020202020204" pitchFamily="34" charset="0"/>
                        <a:buNone/>
                      </a:pPr>
                      <a:r>
                        <a:rPr lang="en-CA" sz="1200" b="0" i="0" dirty="0">
                          <a:solidFill>
                            <a:schemeClr val="tx1"/>
                          </a:solidFill>
                        </a:rPr>
                        <a:t>Vendor</a:t>
                      </a:r>
                      <a:r>
                        <a:rPr lang="en-CA" sz="1200" b="0" i="0" baseline="0" dirty="0">
                          <a:solidFill>
                            <a:schemeClr val="tx1"/>
                          </a:solidFill>
                        </a:rPr>
                        <a:t> management is a multi-faceted role that involves many stakeholders, but the most important aspect of vendor management is building strong internal relationships.</a:t>
                      </a:r>
                      <a:endParaRPr lang="en-CA" sz="1200" b="0" i="0"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4">
                  <a:txBody>
                    <a:bodyPr/>
                    <a:lstStyle/>
                    <a:p>
                      <a:pPr algn="ctr"/>
                      <a:r>
                        <a:rPr lang="en-CA" sz="1800" b="1" dirty="0">
                          <a:solidFill>
                            <a:schemeClr val="bg2"/>
                          </a:solidFill>
                        </a:rPr>
                        <a:t>Info-Tech</a:t>
                      </a:r>
                      <a:r>
                        <a:rPr lang="en-CA" sz="1800" b="1" baseline="0" dirty="0">
                          <a:solidFill>
                            <a:schemeClr val="bg2"/>
                          </a:solidFill>
                        </a:rPr>
                        <a:t> Perspective</a:t>
                      </a: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0"/>
                  </a:ext>
                </a:extLst>
              </a:tr>
              <a:tr h="1003169">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200" b="0" i="1" dirty="0">
                          <a:solidFill>
                            <a:schemeClr val="tx1"/>
                          </a:solidFill>
                        </a:rPr>
                        <a:t>Procurement handles vendor management.</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l">
                        <a:buFont typeface="Arial" panose="020B0604020202020204" pitchFamily="34" charset="0"/>
                        <a:buNone/>
                      </a:pPr>
                      <a:r>
                        <a:rPr lang="en-CA" sz="1200" b="0" i="0" dirty="0">
                          <a:solidFill>
                            <a:schemeClr val="tx1"/>
                          </a:solidFill>
                        </a:rPr>
                        <a:t>Procurement is</a:t>
                      </a:r>
                      <a:r>
                        <a:rPr lang="en-CA" sz="1200" b="0" i="0" baseline="0" dirty="0">
                          <a:solidFill>
                            <a:schemeClr val="tx1"/>
                          </a:solidFill>
                        </a:rPr>
                        <a:t> a separate role with different core competencies. It might make sense to situate vendor management in procurement, but it should be considered a separate task. </a:t>
                      </a:r>
                      <a:endParaRPr lang="en-CA" sz="1200" b="0" i="0"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1"/>
                  </a:ext>
                </a:extLst>
              </a:tr>
              <a:tr h="1022251">
                <a:tc vMerge="1">
                  <a:txBody>
                    <a:bodyPr/>
                    <a:lstStyle/>
                    <a:p>
                      <a:endParaRPr lang="en-CA"/>
                    </a:p>
                  </a:txBody>
                  <a:tcPr/>
                </a:tc>
                <a:tc>
                  <a:txBody>
                    <a:bodyPr/>
                    <a:lstStyle/>
                    <a:p>
                      <a:pPr algn="l"/>
                      <a:r>
                        <a:rPr lang="en-CA" sz="1200" i="1" dirty="0"/>
                        <a:t>Vendor</a:t>
                      </a:r>
                      <a:r>
                        <a:rPr lang="en-CA" sz="1200" i="1" baseline="0" dirty="0"/>
                        <a:t> management doesn’t require any specialized competencies.</a:t>
                      </a:r>
                      <a:endParaRPr lang="en-CA" sz="1200" i="1" dirty="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l">
                        <a:buFont typeface="Arial" panose="020B0604020202020204" pitchFamily="34" charset="0"/>
                        <a:buNone/>
                      </a:pPr>
                      <a:r>
                        <a:rPr lang="en-CA" sz="1200" b="0" i="0" dirty="0">
                          <a:solidFill>
                            <a:schemeClr val="tx1"/>
                          </a:solidFill>
                        </a:rPr>
                        <a:t>As a successful vendor manager,</a:t>
                      </a:r>
                      <a:r>
                        <a:rPr lang="en-CA" sz="1200" b="0" i="0" baseline="0" dirty="0">
                          <a:solidFill>
                            <a:schemeClr val="tx1"/>
                          </a:solidFill>
                        </a:rPr>
                        <a:t> you must facilitate cooperation and understanding, negotiate successfully, and navigate potentially difficult political situations. </a:t>
                      </a:r>
                      <a:r>
                        <a:rPr lang="en-CA" sz="1200" b="0" i="0" dirty="0">
                          <a:solidFill>
                            <a:schemeClr val="tx1"/>
                          </a:solidFill>
                        </a:rPr>
                        <a:t>To do this well </a:t>
                      </a:r>
                      <a:r>
                        <a:rPr lang="en-CA" sz="1200" b="0" i="0" baseline="0" dirty="0">
                          <a:solidFill>
                            <a:schemeClr val="tx1"/>
                          </a:solidFill>
                        </a:rPr>
                        <a:t>requires a specific set of core competencies. </a:t>
                      </a:r>
                      <a:endParaRPr lang="en-CA" sz="1200" b="0" i="0"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endParaRPr lang="en-CA"/>
                    </a:p>
                  </a:txBody>
                  <a:tcPr/>
                </a:tc>
                <a:extLst>
                  <a:ext uri="{0D108BD9-81ED-4DB2-BD59-A6C34878D82A}">
                    <a16:rowId xmlns:a16="http://schemas.microsoft.com/office/drawing/2014/main" xmlns="" val="10002"/>
                  </a:ext>
                </a:extLst>
              </a:tr>
              <a:tr h="1022251">
                <a:tc vMerge="1">
                  <a:txBody>
                    <a:bodyPr/>
                    <a:lstStyle/>
                    <a:p>
                      <a:pPr algn="ct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algn="l"/>
                      <a:r>
                        <a:rPr lang="en-CA" sz="1200" i="1" dirty="0"/>
                        <a:t>ROI</a:t>
                      </a:r>
                      <a:r>
                        <a:rPr lang="en-CA" sz="1200" i="1" baseline="0" dirty="0"/>
                        <a:t> on vendor management </a:t>
                      </a:r>
                    </a:p>
                    <a:p>
                      <a:pPr algn="l"/>
                      <a:r>
                        <a:rPr lang="en-CA" sz="1200" i="1" dirty="0"/>
                        <a:t>can’t be measured. </a:t>
                      </a:r>
                    </a:p>
                    <a:p>
                      <a:pPr algn="l"/>
                      <a:endParaRPr lang="en-CA" sz="1200" i="1" dirty="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l">
                        <a:buFont typeface="Arial" panose="020B0604020202020204" pitchFamily="34" charset="0"/>
                        <a:buNone/>
                      </a:pPr>
                      <a:r>
                        <a:rPr lang="en-CA" sz="1200" b="0" i="0" dirty="0">
                          <a:solidFill>
                            <a:schemeClr val="tx1"/>
                          </a:solidFill>
                        </a:rPr>
                        <a:t>The</a:t>
                      </a:r>
                      <a:r>
                        <a:rPr lang="en-CA" sz="1200" b="0" i="0" baseline="0" dirty="0">
                          <a:solidFill>
                            <a:schemeClr val="tx1"/>
                          </a:solidFill>
                        </a:rPr>
                        <a:t> benefits of vendor management can be measured; many of them are intangible, but it’s also possible to set up specific benchmarks to measure your progress. </a:t>
                      </a:r>
                      <a:endParaRPr lang="en-CA" sz="1200" b="0" i="0"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642678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2612</Words>
  <Application>Microsoft Office PowerPoint</Application>
  <PresentationFormat>On-screen Show (4:3)</PresentationFormat>
  <Paragraphs>319</Paragraphs>
  <Slides>17</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17</vt:i4>
      </vt:variant>
      <vt:variant>
        <vt:lpstr>Custom Shows</vt:lpstr>
      </vt:variant>
      <vt:variant>
        <vt:i4>1</vt:i4>
      </vt:variant>
    </vt:vector>
  </HeadingPairs>
  <TitlesOfParts>
    <vt:vector size="26" baseType="lpstr">
      <vt:lpstr>Arial</vt:lpstr>
      <vt:lpstr>Calibri</vt:lpstr>
      <vt:lpstr>Georgia</vt:lpstr>
      <vt:lpstr>Open Sans</vt:lpstr>
      <vt:lpstr>Times New Roman</vt:lpstr>
      <vt:lpstr>Wingdings</vt:lpstr>
      <vt:lpstr>Theme1</vt:lpstr>
      <vt:lpstr>1_Theme1</vt:lpstr>
      <vt:lpstr>PowerPoint Presentation</vt:lpstr>
      <vt:lpstr>PowerPoint Presentation</vt:lpstr>
      <vt:lpstr>Our understanding of the problem</vt:lpstr>
      <vt:lpstr>Executive summary</vt:lpstr>
      <vt:lpstr>IT is reliant on key vendors and outsourced services to run the business</vt:lpstr>
      <vt:lpstr>IT is undergoing a paradigm shift</vt:lpstr>
      <vt:lpstr>Vendor management requires a multi-faceted approach</vt:lpstr>
      <vt:lpstr>Vendor management has serious financial implications</vt:lpstr>
      <vt:lpstr>Don’t let conventional wisdom become your roadblock</vt:lpstr>
      <vt:lpstr>Start by looking inwards, not outwards</vt:lpstr>
      <vt:lpstr>Tailor the vendor management approach to fit your organization</vt:lpstr>
      <vt:lpstr>Track metrics throughout the project to prove ROI</vt:lpstr>
      <vt:lpstr>Organization cuts its annual spend by $700,000 by adopting a holistic approach to vendor management</vt:lpstr>
      <vt:lpstr>Use these icons to help direct you as you navigate this research </vt:lpstr>
      <vt:lpstr>Info-Tech offers various levels of support to best suit your needs</vt:lpstr>
      <vt:lpstr>Establish a Sustainable Vendor Management Office – Project Overview</vt:lpstr>
      <vt:lpstr>Establish a Sustainable Vendor Management Office – 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2019-05-17T14:16:11Z</dcterms:created>
  <dcterms:modified xsi:type="dcterms:W3CDTF">2019-05-17T14:17:17Z</dcterms:modified>
</cp:coreProperties>
</file>