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484" r:id="rId3"/>
    <p:sldId id="775" r:id="rId4"/>
    <p:sldId id="403" r:id="rId5"/>
    <p:sldId id="399" r:id="rId6"/>
    <p:sldId id="553" r:id="rId7"/>
    <p:sldId id="554" r:id="rId8"/>
    <p:sldId id="555" r:id="rId9"/>
    <p:sldId id="410" r:id="rId10"/>
    <p:sldId id="411" r:id="rId11"/>
    <p:sldId id="413" r:id="rId12"/>
    <p:sldId id="777" r:id="rId13"/>
  </p:sldIdLst>
  <p:sldSz cx="9144000" cy="6858000" type="screen4x3"/>
  <p:notesSz cx="6858000" cy="9144000"/>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userDrawn="1">
          <p15:clr>
            <a:srgbClr val="A4A3A4"/>
          </p15:clr>
        </p15:guide>
        <p15:guide id="2" pos="58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7F7F7F"/>
    <a:srgbClr val="B0C534"/>
    <a:srgbClr val="3F6D93"/>
    <a:srgbClr val="385F80"/>
    <a:srgbClr val="385064"/>
    <a:srgbClr val="31495B"/>
    <a:srgbClr val="4C6274"/>
    <a:srgbClr val="29475F"/>
    <a:srgbClr val="243F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827" autoAdjust="0"/>
    <p:restoredTop sz="89537" autoAdjust="0"/>
  </p:normalViewPr>
  <p:slideViewPr>
    <p:cSldViewPr snapToGrid="0">
      <p:cViewPr>
        <p:scale>
          <a:sx n="100" d="100"/>
          <a:sy n="100" d="100"/>
        </p:scale>
        <p:origin x="1656" y="-174"/>
      </p:cViewPr>
      <p:guideLst>
        <p:guide orient="horz" pos="799"/>
        <p:guide pos="58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306"/>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king\Documents\Work\Projects\2016\C3.2%20Data%20Security\Stats%20and%20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rgbClr val="F2F2F2"/>
                </a:solidFill>
                <a:latin typeface="+mn-lt"/>
                <a:ea typeface="+mn-ea"/>
                <a:cs typeface="+mn-cs"/>
              </a:defRPr>
            </a:pPr>
            <a:r>
              <a:rPr lang="en-CA" sz="1200" b="1" dirty="0"/>
              <a:t>Average Cost per Lost or Stolen Record</a:t>
            </a:r>
          </a:p>
        </c:rich>
      </c:tx>
      <c:layout/>
      <c:overlay val="0"/>
      <c:spPr>
        <a:noFill/>
        <a:ln>
          <a:noFill/>
        </a:ln>
        <a:effectLst/>
      </c:spPr>
      <c:txPr>
        <a:bodyPr rot="0" spcFirstLastPara="1" vertOverflow="ellipsis" vert="horz" wrap="square" anchor="ctr" anchorCtr="1"/>
        <a:lstStyle/>
        <a:p>
          <a:pPr>
            <a:defRPr sz="1200" b="1" i="0" u="none" strike="noStrike" kern="1200" spc="0" baseline="0">
              <a:solidFill>
                <a:srgbClr val="F2F2F2"/>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1"/>
              </a:solidFill>
              <a:ln>
                <a:noFill/>
              </a:ln>
              <a:effectLst/>
            </c:spPr>
          </c:dPt>
          <c:dLbls>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Sheet1!$J$27:$J$32</c:f>
              <c:strCache>
                <c:ptCount val="6"/>
                <c:pt idx="0">
                  <c:v>Industry Average</c:v>
                </c:pt>
                <c:pt idx="1">
                  <c:v>Healthcare</c:v>
                </c:pt>
                <c:pt idx="2">
                  <c:v>Education</c:v>
                </c:pt>
                <c:pt idx="3">
                  <c:v>Transportation</c:v>
                </c:pt>
                <c:pt idx="4">
                  <c:v>Research</c:v>
                </c:pt>
                <c:pt idx="5">
                  <c:v>Public Sector</c:v>
                </c:pt>
              </c:strCache>
            </c:strRef>
          </c:cat>
          <c:val>
            <c:numRef>
              <c:f>Sheet1!$K$27:$K$32</c:f>
              <c:numCache>
                <c:formatCode>_("$"* #,##0_);_("$"* \(#,##0\);_("$"* "-"_);_(@_)</c:formatCode>
                <c:ptCount val="6"/>
                <c:pt idx="0">
                  <c:v>158</c:v>
                </c:pt>
                <c:pt idx="1">
                  <c:v>355</c:v>
                </c:pt>
                <c:pt idx="2">
                  <c:v>246</c:v>
                </c:pt>
                <c:pt idx="3">
                  <c:v>129</c:v>
                </c:pt>
                <c:pt idx="4">
                  <c:v>112</c:v>
                </c:pt>
                <c:pt idx="5">
                  <c:v>80</c:v>
                </c:pt>
              </c:numCache>
            </c:numRef>
          </c:val>
        </c:ser>
        <c:dLbls>
          <c:showLegendKey val="0"/>
          <c:showVal val="0"/>
          <c:showCatName val="0"/>
          <c:showSerName val="0"/>
          <c:showPercent val="0"/>
          <c:showBubbleSize val="0"/>
        </c:dLbls>
        <c:gapWidth val="122"/>
        <c:overlap val="6"/>
        <c:axId val="144938440"/>
        <c:axId val="144938832"/>
      </c:barChart>
      <c:catAx>
        <c:axId val="1449384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F2F2F2"/>
                </a:solidFill>
                <a:latin typeface="+mn-lt"/>
                <a:ea typeface="+mn-ea"/>
                <a:cs typeface="+mn-cs"/>
              </a:defRPr>
            </a:pPr>
            <a:endParaRPr lang="en-US"/>
          </a:p>
        </c:txPr>
        <c:crossAx val="144938832"/>
        <c:crosses val="autoZero"/>
        <c:auto val="1"/>
        <c:lblAlgn val="ctr"/>
        <c:lblOffset val="100"/>
        <c:noMultiLvlLbl val="0"/>
      </c:catAx>
      <c:valAx>
        <c:axId val="144938832"/>
        <c:scaling>
          <c:orientation val="minMax"/>
        </c:scaling>
        <c:delete val="1"/>
        <c:axPos val="t"/>
        <c:numFmt formatCode="_(&quot;$&quot;* #,##0_);_(&quot;$&quot;* \(#,##0\);_(&quot;$&quot;* &quot;-&quot;_);_(@_)" sourceLinked="1"/>
        <c:majorTickMark val="none"/>
        <c:minorTickMark val="none"/>
        <c:tickLblPos val="nextTo"/>
        <c:crossAx val="144938440"/>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rgbClr val="F2F2F2"/>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19288782213442"/>
          <c:y val="0"/>
          <c:w val="0.91351414368619832"/>
          <c:h val="0.73206061560806546"/>
        </c:manualLayout>
      </c:layout>
      <c:barChart>
        <c:barDir val="col"/>
        <c:grouping val="clustered"/>
        <c:varyColors val="0"/>
        <c:ser>
          <c:idx val="0"/>
          <c:order val="0"/>
          <c:tx>
            <c:strRef>
              <c:f>Sheet1!$B$1</c:f>
              <c:strCache>
                <c:ptCount val="1"/>
                <c:pt idx="0">
                  <c:v>Column1</c:v>
                </c:pt>
              </c:strCache>
            </c:strRef>
          </c:tx>
          <c:spPr>
            <a:solidFill>
              <a:srgbClr val="F2F2F2"/>
            </a:solidFill>
            <a:ln w="19050">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Compliance Regulatory Requirements</c:v>
                </c:pt>
                <c:pt idx="1">
                  <c:v>Risk Assessments</c:v>
                </c:pt>
                <c:pt idx="2">
                  <c:v>Customer Expectations</c:v>
                </c:pt>
                <c:pt idx="3">
                  <c:v>Executive Driven</c:v>
                </c:pt>
                <c:pt idx="4">
                  <c:v>Media Attention to Security</c:v>
                </c:pt>
              </c:strCache>
            </c:strRef>
          </c:cat>
          <c:val>
            <c:numRef>
              <c:f>Sheet1!$B$2:$B$6</c:f>
              <c:numCache>
                <c:formatCode>0%</c:formatCode>
                <c:ptCount val="5"/>
                <c:pt idx="0">
                  <c:v>0.4</c:v>
                </c:pt>
                <c:pt idx="1">
                  <c:v>0.25</c:v>
                </c:pt>
                <c:pt idx="2">
                  <c:v>0.15</c:v>
                </c:pt>
                <c:pt idx="3">
                  <c:v>0.08</c:v>
                </c:pt>
                <c:pt idx="4">
                  <c:v>7.0000000000000007E-2</c:v>
                </c:pt>
              </c:numCache>
            </c:numRef>
          </c:val>
        </c:ser>
        <c:dLbls>
          <c:dLblPos val="outEnd"/>
          <c:showLegendKey val="0"/>
          <c:showVal val="1"/>
          <c:showCatName val="0"/>
          <c:showSerName val="0"/>
          <c:showPercent val="0"/>
          <c:showBubbleSize val="0"/>
        </c:dLbls>
        <c:gapWidth val="150"/>
        <c:axId val="234024208"/>
        <c:axId val="234025384"/>
      </c:barChart>
      <c:catAx>
        <c:axId val="234024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accent1"/>
                </a:solidFill>
                <a:latin typeface="+mn-lt"/>
                <a:ea typeface="+mn-ea"/>
                <a:cs typeface="+mn-cs"/>
              </a:defRPr>
            </a:pPr>
            <a:endParaRPr lang="en-US"/>
          </a:p>
        </c:txPr>
        <c:crossAx val="234025384"/>
        <c:crosses val="autoZero"/>
        <c:auto val="1"/>
        <c:lblAlgn val="ctr"/>
        <c:lblOffset val="100"/>
        <c:noMultiLvlLbl val="0"/>
      </c:catAx>
      <c:valAx>
        <c:axId val="234025384"/>
        <c:scaling>
          <c:orientation val="minMax"/>
          <c:max val="0.45"/>
          <c:min val="0"/>
        </c:scaling>
        <c:delete val="1"/>
        <c:axPos val="l"/>
        <c:numFmt formatCode="0%" sourceLinked="1"/>
        <c:majorTickMark val="out"/>
        <c:minorTickMark val="none"/>
        <c:tickLblPos val="nextTo"/>
        <c:crossAx val="234024208"/>
        <c:crosses val="autoZero"/>
        <c:crossBetween val="between"/>
      </c:valAx>
      <c:spPr>
        <a:noFill/>
        <a:ln>
          <a:noFill/>
        </a:ln>
        <a:effectLst/>
      </c:spPr>
    </c:plotArea>
    <c:plotVisOnly val="1"/>
    <c:dispBlanksAs val="gap"/>
    <c:showDLblsOverMax val="0"/>
  </c:chart>
  <c:spPr>
    <a:noFill/>
    <a:ln>
      <a:noFill/>
    </a:ln>
    <a:effectLst/>
  </c:spPr>
  <c:txPr>
    <a:bodyPr/>
    <a:lstStyle/>
    <a:p>
      <a:pPr>
        <a:defRPr sz="1000">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11/21/2016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11/21/2016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2685798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619632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2324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2377887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
        <p:nvSpPr>
          <p:cNvPr id="5" name="Rectangle 4"/>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6" name="Rectangle 5"/>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7" name="Rectangle 6"/>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8" name="Rectangle 7"/>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9" name="Rectangle 8"/>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2" name="Rectangle 11"/>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3" name="Rectangle 12"/>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1" name="Rectangle 10"/>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2" name="Rectangle 11"/>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3" name="Rectangle 12"/>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14" name="Rectangle 13"/>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5" name="Rectangle 14"/>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6" name="Rectangle 15"/>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7" name="Rectangle 16"/>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2" name="Rectangle 11"/>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15" name="Rectangle 14"/>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6" name="Rectangle 15"/>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7" name="Rectangle 16"/>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8" name="Rectangle 17"/>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6784973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
        <p:nvSpPr>
          <p:cNvPr id="4" name="Rectangle 3"/>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5" name="Rectangle 4"/>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6" name="Rectangle 5"/>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7" name="Rectangle 6"/>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8" name="Rectangle 7"/>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9" name="Rectangle 8"/>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0" name="Rectangle 9"/>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1" name="Rectangle 10"/>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61140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4" name="Rectangle 3"/>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5" name="Rectangle 4"/>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6" name="Rectangle 5"/>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7" name="Rectangle 6"/>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8" name="Rectangle 7"/>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9" name="Rectangle 8"/>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0" name="Rectangle 9"/>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3" name="Rectangle 12"/>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
        <p:nvSpPr>
          <p:cNvPr id="5" name="Rectangle 4"/>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6" name="Rectangle 5"/>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7" name="Rectangle 6"/>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8" name="Rectangle 7"/>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9" name="Rectangle 8"/>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1" name="Rectangle 10"/>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3" name="Rectangle 12"/>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
        <p:nvSpPr>
          <p:cNvPr id="24" name="Rectangle 23"/>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26" name="Rectangle 25"/>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27" name="Rectangle 26"/>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28" name="Rectangle 27"/>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29" name="Rectangle 28"/>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30" name="Rectangle 29"/>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31" name="Rectangle 30"/>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32" name="Rectangle 31"/>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
        <p:nvSpPr>
          <p:cNvPr id="18" name="Rectangle 1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9" name="Rectangle 18"/>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24" name="Rectangle 23"/>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25" name="Rectangle 24"/>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26" name="Rectangle 25"/>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27" name="Rectangle 26"/>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33" name="Rectangle 32"/>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34" name="Rectangle 33"/>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388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872802"/>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5208104"/>
            <a:ext cx="8595360" cy="11384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8" name="Rectangle 1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9" name="Rectangle 18"/>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20" name="Rectangle 19"/>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21" name="Rectangle 20"/>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22" name="Rectangle 21"/>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23" name="Rectangle 22"/>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24" name="Rectangle 23"/>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25" name="Rectangle 24"/>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453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
        <p:nvSpPr>
          <p:cNvPr id="16" name="Rectangle 15"/>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7" name="Rectangle 16"/>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25" name="Rectangle 24"/>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26" name="Rectangle 25"/>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27" name="Rectangle 26"/>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28" name="Rectangle 27"/>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29" name="Rectangle 28"/>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30" name="Rectangle 29"/>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Blank">
    <p:spTree>
      <p:nvGrpSpPr>
        <p:cNvPr id="1" name=""/>
        <p:cNvGrpSpPr/>
        <p:nvPr/>
      </p:nvGrpSpPr>
      <p:grpSpPr>
        <a:xfrm>
          <a:off x="0" y="0"/>
          <a:ext cx="0" cy="0"/>
          <a:chOff x="0" y="0"/>
          <a:chExt cx="0" cy="0"/>
        </a:xfrm>
      </p:grpSpPr>
      <p:sp>
        <p:nvSpPr>
          <p:cNvPr id="2" name="Rectangle 1"/>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3" name="Rectangle 2"/>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4" name="Rectangle 3"/>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5" name="Rectangle 4"/>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
        <p:nvSpPr>
          <p:cNvPr id="6" name="Rectangle 5"/>
          <p:cNvSpPr/>
          <p:nvPr userDrawn="1"/>
        </p:nvSpPr>
        <p:spPr>
          <a:xfrm>
            <a:off x="0" y="6522658"/>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7" name="Rectangle 6"/>
          <p:cNvSpPr/>
          <p:nvPr userDrawn="1"/>
        </p:nvSpPr>
        <p:spPr>
          <a:xfrm>
            <a:off x="8388424" y="6522658"/>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8" name="Rectangle 7"/>
          <p:cNvSpPr/>
          <p:nvPr userDrawn="1"/>
        </p:nvSpPr>
        <p:spPr>
          <a:xfrm>
            <a:off x="0" y="6522658"/>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9" name="Rectangle 8"/>
          <p:cNvSpPr/>
          <p:nvPr userDrawn="1"/>
        </p:nvSpPr>
        <p:spPr>
          <a:xfrm>
            <a:off x="8388424" y="6522658"/>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6"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6.png"/><Relationship Id="rId7" Type="http://schemas.openxmlformats.org/officeDocument/2006/relationships/image" Target="../media/image29.png"/><Relationship Id="rId12"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28.png"/><Relationship Id="rId10"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 Id="rId4" Type="http://schemas.openxmlformats.org/officeDocument/2006/relationships/image" Target="../media/image27.png"/><Relationship Id="rId9" Type="http://schemas.openxmlformats.org/officeDocument/2006/relationships/image" Target="../media/image31.png"/></Relationships>
</file>

<file path=ppt/slides/_rels/slide11.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14.xml"/><Relationship Id="rId6" Type="http://schemas.openxmlformats.org/officeDocument/2006/relationships/image" Target="../media/image14.png"/><Relationship Id="rId5" Type="http://schemas.openxmlformats.org/officeDocument/2006/relationships/image" Target="../media/image33.png"/><Relationship Id="rId4" Type="http://schemas.openxmlformats.org/officeDocument/2006/relationships/image" Target="../media/image32.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 Id="rId3" Type="http://schemas.openxmlformats.org/officeDocument/2006/relationships/image" Target="../media/image16.jpeg"/><Relationship Id="rId7"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15.png"/><Relationship Id="rId4" Type="http://schemas.openxmlformats.org/officeDocument/2006/relationships/image" Target="../media/image17.jpe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1.jp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2.png"/><Relationship Id="rId7" Type="http://schemas.openxmlformats.org/officeDocument/2006/relationships/hyperlink" Target="https://www.infotech.com/research/ss/build-your-data-security-armor-to-withstand-attacks-and-audits/build-your-data-security-armor-to-withstand-attacks-and-audits-phases-1-3?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CA" dirty="0"/>
              <a:t>Build Y</a:t>
            </a:r>
            <a:r>
              <a:rPr lang="en-CA" dirty="0" smtClean="0"/>
              <a:t>our </a:t>
            </a:r>
            <a:r>
              <a:rPr lang="en-CA" dirty="0"/>
              <a:t>D</a:t>
            </a:r>
            <a:r>
              <a:rPr lang="en-CA" dirty="0" smtClean="0"/>
              <a:t>ata </a:t>
            </a:r>
            <a:r>
              <a:rPr lang="en-CA" dirty="0"/>
              <a:t>S</a:t>
            </a:r>
            <a:r>
              <a:rPr lang="en-CA" dirty="0" smtClean="0"/>
              <a:t>ecurity </a:t>
            </a:r>
            <a:r>
              <a:rPr lang="en-CA" dirty="0"/>
              <a:t>A</a:t>
            </a:r>
            <a:r>
              <a:rPr lang="en-CA" dirty="0" smtClean="0"/>
              <a:t>rmor to Withstand </a:t>
            </a:r>
            <a:r>
              <a:rPr lang="en-CA" dirty="0"/>
              <a:t>A</a:t>
            </a:r>
            <a:r>
              <a:rPr lang="en-CA" dirty="0" smtClean="0"/>
              <a:t>ttacks and Audits</a:t>
            </a:r>
            <a:endParaRPr lang="en-CA" dirty="0"/>
          </a:p>
        </p:txBody>
      </p:sp>
      <p:sp>
        <p:nvSpPr>
          <p:cNvPr id="5" name="Tagline"/>
          <p:cNvSpPr>
            <a:spLocks noGrp="1"/>
          </p:cNvSpPr>
          <p:nvPr>
            <p:ph type="body" sz="quarter" idx="16"/>
          </p:nvPr>
        </p:nvSpPr>
        <p:spPr>
          <a:xfrm>
            <a:off x="774699" y="3950718"/>
            <a:ext cx="5933597" cy="508000"/>
          </a:xfrm>
        </p:spPr>
        <p:txBody>
          <a:bodyPr/>
          <a:lstStyle/>
          <a:p>
            <a:r>
              <a:rPr lang="en-CA" dirty="0"/>
              <a:t>In the battle for data security, the best defense is a good offense </a:t>
            </a:r>
            <a:r>
              <a:rPr lang="en-CA" dirty="0" smtClean="0"/>
              <a:t>– </a:t>
            </a:r>
            <a:br>
              <a:rPr lang="en-CA" dirty="0" smtClean="0"/>
            </a:br>
            <a:r>
              <a:rPr lang="en-CA" dirty="0" smtClean="0"/>
              <a:t>take </a:t>
            </a:r>
            <a:r>
              <a:rPr lang="en-CA" dirty="0"/>
              <a:t>charge and anticipate data audits and breaches before they happen.</a:t>
            </a:r>
          </a:p>
        </p:txBody>
      </p:sp>
      <p:grpSp>
        <p:nvGrpSpPr>
          <p:cNvPr id="7" name="Group 6"/>
          <p:cNvGrpSpPr/>
          <p:nvPr/>
        </p:nvGrpSpPr>
        <p:grpSpPr>
          <a:xfrm>
            <a:off x="0" y="5402461"/>
            <a:ext cx="9144000" cy="1455539"/>
            <a:chOff x="0" y="5402461"/>
            <a:chExt cx="9144000" cy="1455539"/>
          </a:xfrm>
        </p:grpSpPr>
        <p:pic>
          <p:nvPicPr>
            <p:cNvPr id="8" name="Picture 7"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9" name="Group 8"/>
            <p:cNvGrpSpPr/>
            <p:nvPr/>
          </p:nvGrpSpPr>
          <p:grpSpPr>
            <a:xfrm>
              <a:off x="0" y="6266557"/>
              <a:ext cx="9144000" cy="591443"/>
              <a:chOff x="0" y="6266557"/>
              <a:chExt cx="9144000" cy="591443"/>
            </a:xfrm>
          </p:grpSpPr>
          <p:sp>
            <p:nvSpPr>
              <p:cNvPr id="10" name="Rectangle 9"/>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1" name="Rectangle 10"/>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49181132"/>
              </p:ext>
            </p:extLst>
          </p:nvPr>
        </p:nvGraphicFramePr>
        <p:xfrm>
          <a:off x="86984" y="1546529"/>
          <a:ext cx="8799876" cy="4901979"/>
        </p:xfrm>
        <a:graphic>
          <a:graphicData uri="http://schemas.openxmlformats.org/drawingml/2006/table">
            <a:tbl>
              <a:tblPr firstRow="1" bandRow="1">
                <a:tableStyleId>{5C22544A-7EE6-4342-B048-85BDC9FD1C3A}</a:tableStyleId>
              </a:tblPr>
              <a:tblGrid>
                <a:gridCol w="1191600"/>
                <a:gridCol w="2536092"/>
                <a:gridCol w="2536092"/>
                <a:gridCol w="2536092"/>
              </a:tblGrid>
              <a:tr h="2087777">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Understand your data landscape</a:t>
                      </a:r>
                    </a:p>
                    <a:p>
                      <a:pPr>
                        <a:spcAft>
                          <a:spcPts val="600"/>
                        </a:spcAft>
                      </a:pPr>
                      <a:r>
                        <a:rPr lang="en-CA" sz="1000" dirty="0" smtClean="0">
                          <a:solidFill>
                            <a:schemeClr val="tx1"/>
                          </a:solidFill>
                        </a:rPr>
                        <a:t>1.2 Know your data stakeholders</a:t>
                      </a:r>
                    </a:p>
                    <a:p>
                      <a:pPr>
                        <a:spcAft>
                          <a:spcPts val="600"/>
                        </a:spcAft>
                      </a:pPr>
                      <a:r>
                        <a:rPr lang="en-CA" sz="1000" dirty="0" smtClean="0">
                          <a:solidFill>
                            <a:schemeClr val="tx1"/>
                          </a:solidFill>
                        </a:rPr>
                        <a:t>1.3 Know your regulations</a:t>
                      </a:r>
                    </a:p>
                    <a:p>
                      <a:pPr marL="0" marR="0" indent="0" algn="l" defTabSz="914400" rtl="0" eaLnBrk="1" fontAlgn="auto" latinLnBrk="0" hangingPunct="1">
                        <a:lnSpc>
                          <a:spcPct val="100000"/>
                        </a:lnSpc>
                        <a:spcBef>
                          <a:spcPts val="0"/>
                        </a:spcBef>
                        <a:spcAft>
                          <a:spcPts val="600"/>
                        </a:spcAft>
                        <a:buClrTx/>
                        <a:buSzTx/>
                        <a:buFontTx/>
                        <a:buNone/>
                        <a:tabLst/>
                        <a:defRPr/>
                      </a:pPr>
                      <a:r>
                        <a:rPr lang="en-CA" sz="1000" b="0" i="0" baseline="0" dirty="0" smtClean="0">
                          <a:solidFill>
                            <a:schemeClr val="tx1"/>
                          </a:solidFill>
                        </a:rPr>
                        <a:t>         Data Compliance Checklist</a:t>
                      </a:r>
                      <a:endParaRPr lang="en-CA" sz="1000" b="0" dirty="0" smtClean="0">
                        <a:solidFill>
                          <a:schemeClr val="tx1"/>
                        </a:solidFill>
                      </a:endParaRPr>
                    </a:p>
                    <a:p>
                      <a:pPr>
                        <a:spcAft>
                          <a:spcPts val="600"/>
                        </a:spcAft>
                      </a:pPr>
                      <a:r>
                        <a:rPr lang="en-CA" sz="1000" dirty="0" smtClean="0">
                          <a:solidFill>
                            <a:schemeClr val="tx1"/>
                          </a:solidFill>
                        </a:rPr>
                        <a:t>1.4 Classify your data</a:t>
                      </a:r>
                    </a:p>
                    <a:p>
                      <a:pPr marL="324000" indent="0" algn="l">
                        <a:spcAft>
                          <a:spcPts val="300"/>
                        </a:spcAft>
                        <a:buSzPct val="175000"/>
                        <a:buNone/>
                      </a:pPr>
                      <a:r>
                        <a:rPr lang="en-CA" sz="1000" b="0" dirty="0" smtClean="0">
                          <a:solidFill>
                            <a:schemeClr val="tx1"/>
                          </a:solidFill>
                        </a:rPr>
                        <a:t>Data Source Inventory Tool</a:t>
                      </a:r>
                    </a:p>
                    <a:p>
                      <a:pPr marL="324000" indent="0" algn="l">
                        <a:spcAft>
                          <a:spcPts val="300"/>
                        </a:spcAft>
                        <a:buSzPct val="175000"/>
                        <a:buNone/>
                      </a:pPr>
                      <a:r>
                        <a:rPr lang="en-CA" sz="1000" b="0" dirty="0" smtClean="0">
                          <a:solidFill>
                            <a:schemeClr val="tx1"/>
                          </a:solidFill>
                        </a:rPr>
                        <a:t>Data Classification</a:t>
                      </a:r>
                      <a:r>
                        <a:rPr lang="en-CA" sz="1000" b="0" baseline="0" dirty="0" smtClean="0">
                          <a:solidFill>
                            <a:schemeClr val="tx1"/>
                          </a:solidFill>
                        </a:rPr>
                        <a:t> Tool</a:t>
                      </a:r>
                      <a:endParaRPr lang="en-CA" sz="1000" dirty="0" smtClean="0">
                        <a:solidFill>
                          <a:schemeClr val="tx1"/>
                        </a:solidFill>
                      </a:endParaRPr>
                    </a:p>
                    <a:p>
                      <a:pPr>
                        <a:spcAft>
                          <a:spcPts val="600"/>
                        </a:spcAft>
                      </a:pPr>
                      <a:r>
                        <a:rPr lang="en-CA" sz="1000" dirty="0" smtClean="0">
                          <a:solidFill>
                            <a:schemeClr val="tx1"/>
                          </a:solidFill>
                        </a:rPr>
                        <a:t>1.5 Synthesize your findings to develop your data security profile</a:t>
                      </a:r>
                    </a:p>
                    <a:p>
                      <a:pPr marL="0" marR="0" indent="0" algn="l" defTabSz="914400" rtl="0" eaLnBrk="1" fontAlgn="auto" latinLnBrk="0" hangingPunct="1">
                        <a:lnSpc>
                          <a:spcPct val="100000"/>
                        </a:lnSpc>
                        <a:spcBef>
                          <a:spcPts val="0"/>
                        </a:spcBef>
                        <a:spcAft>
                          <a:spcPts val="600"/>
                        </a:spcAft>
                        <a:buClrTx/>
                        <a:buSzTx/>
                        <a:buFontTx/>
                        <a:buNone/>
                        <a:tabLst/>
                        <a:defRPr/>
                      </a:pPr>
                      <a:r>
                        <a:rPr lang="en-CA" sz="1000" b="0" dirty="0" smtClean="0">
                          <a:solidFill>
                            <a:schemeClr val="tx1"/>
                          </a:solidFill>
                        </a:rPr>
                        <a:t>          Enterprise</a:t>
                      </a:r>
                      <a:r>
                        <a:rPr lang="en-CA" sz="1000" b="0" baseline="0" dirty="0" smtClean="0">
                          <a:solidFill>
                            <a:schemeClr val="tx1"/>
                          </a:solidFill>
                        </a:rPr>
                        <a:t> Data Security Policy</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Prepare for the audit</a:t>
                      </a:r>
                    </a:p>
                    <a:p>
                      <a:pPr marL="0" marR="0" lvl="0" indent="0" algn="l" defTabSz="914400" rtl="0" eaLnBrk="1" fontAlgn="auto" latinLnBrk="0" hangingPunct="1">
                        <a:lnSpc>
                          <a:spcPct val="100000"/>
                        </a:lnSpc>
                        <a:spcBef>
                          <a:spcPts val="0"/>
                        </a:spcBef>
                        <a:spcAft>
                          <a:spcPts val="600"/>
                        </a:spcAft>
                        <a:buClrTx/>
                        <a:buSzTx/>
                        <a:buFontTx/>
                        <a:buNone/>
                        <a:tabLst/>
                        <a:defRPr/>
                      </a:pPr>
                      <a:r>
                        <a:rPr lang="en-CA" sz="1000" b="0" dirty="0" smtClean="0">
                          <a:solidFill>
                            <a:schemeClr val="tx1"/>
                          </a:solidFill>
                        </a:rPr>
                        <a:t>         Data</a:t>
                      </a:r>
                      <a:r>
                        <a:rPr lang="en-CA" sz="1000" b="0" baseline="0" dirty="0" smtClean="0">
                          <a:solidFill>
                            <a:schemeClr val="tx1"/>
                          </a:solidFill>
                        </a:rPr>
                        <a:t> Audit Scorecard Tool</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Perform a self-audit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         Data Audit Interview Guide</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         Data Audit Interview Schedule</a:t>
                      </a:r>
                      <a:endParaRPr kumimoji="0" lang="en-CA" sz="1000" b="1" i="0" u="none" strike="noStrike" kern="1200" cap="none" spc="0" normalizeH="0" baseline="0" noProof="0" dirty="0" smtClean="0">
                        <a:ln>
                          <a:noFill/>
                        </a:ln>
                        <a:solidFill>
                          <a:srgbClr val="333333"/>
                        </a:solidFill>
                        <a:effectLst/>
                        <a:uLnTx/>
                        <a:uFillTx/>
                        <a:latin typeface="+mn-lt"/>
                      </a:endParaRPr>
                    </a:p>
                    <a:p>
                      <a:pPr marL="0" indent="0">
                        <a:spcAft>
                          <a:spcPts val="600"/>
                        </a:spcAft>
                        <a:buSzPct val="175000"/>
                        <a:buNone/>
                      </a:pPr>
                      <a:r>
                        <a:rPr lang="en-CA" sz="1000" b="1" dirty="0" smtClean="0">
                          <a:solidFill>
                            <a:schemeClr val="tx1"/>
                          </a:solidFill>
                        </a:rPr>
                        <a:t>2.3 Analyze the gaps in audit readiness</a:t>
                      </a:r>
                    </a:p>
                    <a:p>
                      <a:pPr marL="0" marR="0" indent="0" algn="l" defTabSz="914400" rtl="0" eaLnBrk="1" fontAlgn="auto" latinLnBrk="0" hangingPunct="1">
                        <a:lnSpc>
                          <a:spcPct val="100000"/>
                        </a:lnSpc>
                        <a:spcBef>
                          <a:spcPts val="0"/>
                        </a:spcBef>
                        <a:spcAft>
                          <a:spcPts val="600"/>
                        </a:spcAft>
                        <a:buClrTx/>
                        <a:buSzPct val="175000"/>
                        <a:buFontTx/>
                        <a:buNone/>
                        <a:tabLst/>
                        <a:defRPr/>
                      </a:pPr>
                      <a:r>
                        <a:rPr lang="en-CA" sz="1000" b="0" dirty="0" smtClean="0">
                          <a:solidFill>
                            <a:schemeClr val="tx1"/>
                          </a:solidFill>
                        </a:rPr>
                        <a:t>         Sample Data Audit Report</a:t>
                      </a:r>
                      <a:endParaRPr lang="en-CA" sz="1000" b="1" dirty="0" smtClean="0">
                        <a:solidFill>
                          <a:schemeClr val="tx1"/>
                        </a:solidFill>
                      </a:endParaRPr>
                    </a:p>
                    <a:p>
                      <a:pPr marL="0" indent="0">
                        <a:spcAft>
                          <a:spcPts val="600"/>
                        </a:spcAft>
                        <a:buSzPct val="175000"/>
                        <a:buNone/>
                      </a:pPr>
                      <a:r>
                        <a:rPr lang="en-CA" sz="1000" b="1" dirty="0" smtClean="0">
                          <a:solidFill>
                            <a:schemeClr val="tx1"/>
                          </a:solidFill>
                        </a:rPr>
                        <a:t>2.4 Determine roadmap to address gaps</a:t>
                      </a:r>
                    </a:p>
                    <a:p>
                      <a:pPr marL="0" marR="0" lvl="0" indent="0" algn="l" defTabSz="914400" rtl="0" eaLnBrk="1" fontAlgn="auto" latinLnBrk="0" hangingPunct="1">
                        <a:lnSpc>
                          <a:spcPct val="100000"/>
                        </a:lnSpc>
                        <a:spcBef>
                          <a:spcPts val="0"/>
                        </a:spcBef>
                        <a:spcAft>
                          <a:spcPts val="600"/>
                        </a:spcAft>
                        <a:buClrTx/>
                        <a:buSzPct val="175000"/>
                        <a:buFontTx/>
                        <a:buNone/>
                        <a:tabLst/>
                        <a:defRPr/>
                      </a:pPr>
                      <a:r>
                        <a:rPr lang="en-CA" sz="1000" b="0" dirty="0" smtClean="0">
                          <a:solidFill>
                            <a:schemeClr val="tx1"/>
                          </a:solidFill>
                        </a:rPr>
                        <a:t>         Data</a:t>
                      </a:r>
                      <a:r>
                        <a:rPr lang="en-CA" sz="1000" b="0" baseline="0" dirty="0" smtClean="0">
                          <a:solidFill>
                            <a:schemeClr val="tx1"/>
                          </a:solidFill>
                        </a:rPr>
                        <a:t> Audit Scorecard Tool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Communicate your data security strategy</a:t>
                      </a:r>
                    </a:p>
                    <a:p>
                      <a:pPr marL="0" indent="0">
                        <a:spcAft>
                          <a:spcPts val="600"/>
                        </a:spcAft>
                        <a:buClrTx/>
                        <a:buFont typeface="+mj-lt"/>
                        <a:buNone/>
                      </a:pPr>
                      <a:r>
                        <a:rPr lang="en-CA" sz="1000" b="0" dirty="0" smtClean="0">
                          <a:solidFill>
                            <a:schemeClr val="tx1"/>
                          </a:solidFill>
                        </a:rPr>
                        <a:t>        Data Security Awareness Survey</a:t>
                      </a:r>
                      <a:endParaRPr lang="en-CA" sz="1000" b="0" baseline="0" dirty="0" smtClean="0">
                        <a:solidFill>
                          <a:schemeClr val="tx1"/>
                        </a:solidFill>
                      </a:endParaRPr>
                    </a:p>
                    <a:p>
                      <a:pPr marL="0" indent="0">
                        <a:spcAft>
                          <a:spcPts val="600"/>
                        </a:spcAft>
                        <a:buClrTx/>
                        <a:buFont typeface="+mj-lt"/>
                        <a:buNone/>
                      </a:pPr>
                      <a:r>
                        <a:rPr lang="en-CA" sz="1000" b="0" baseline="0" dirty="0" smtClean="0">
                          <a:solidFill>
                            <a:schemeClr val="tx1"/>
                          </a:solidFill>
                        </a:rPr>
                        <a:t>        Data Security Seminar</a:t>
                      </a:r>
                      <a:endParaRPr lang="en-CA" sz="1000" dirty="0" smtClean="0">
                        <a:solidFill>
                          <a:schemeClr val="tx1"/>
                        </a:solidFill>
                      </a:endParaRPr>
                    </a:p>
                    <a:p>
                      <a:pPr>
                        <a:spcAft>
                          <a:spcPts val="600"/>
                        </a:spcAft>
                      </a:pPr>
                      <a:r>
                        <a:rPr lang="en-CA" sz="1000" baseline="0" dirty="0" smtClean="0">
                          <a:solidFill>
                            <a:schemeClr val="tx1"/>
                          </a:solidFill>
                        </a:rPr>
                        <a:t>3.2 Build accountability into your data security practice</a:t>
                      </a:r>
                    </a:p>
                    <a:p>
                      <a:pPr>
                        <a:spcAft>
                          <a:spcPts val="600"/>
                        </a:spcAft>
                      </a:pPr>
                      <a:r>
                        <a:rPr lang="en-CA" sz="1000" baseline="0" dirty="0" smtClean="0">
                          <a:solidFill>
                            <a:schemeClr val="tx1"/>
                          </a:solidFill>
                        </a:rPr>
                        <a:t>3.3 Update security policies and training continuously</a:t>
                      </a:r>
                    </a:p>
                    <a:p>
                      <a:pPr>
                        <a:spcAft>
                          <a:spcPts val="600"/>
                        </a:spcAft>
                      </a:pP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801780">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cs typeface="Open Sans"/>
                        </a:rPr>
                        <a:t>Review the organization’s industry backdrop and data environment.</a:t>
                      </a:r>
                      <a:r>
                        <a:rPr lang="en-CA" sz="1000" b="0" baseline="0" dirty="0" smtClean="0">
                          <a:cs typeface="Open Sans"/>
                        </a:rPr>
                        <a:t> </a:t>
                      </a:r>
                      <a:r>
                        <a:rPr lang="en-CA" sz="1000" b="0" dirty="0" smtClean="0">
                          <a:cs typeface="Open Sans"/>
                        </a:rPr>
                        <a:t>Determine and document</a:t>
                      </a:r>
                      <a:r>
                        <a:rPr lang="en-CA" sz="1000" b="0" baseline="0" dirty="0" smtClean="0">
                          <a:cs typeface="Open Sans"/>
                        </a:rPr>
                        <a:t> the </a:t>
                      </a:r>
                      <a:r>
                        <a:rPr lang="en-CA" sz="1000" b="0" dirty="0" smtClean="0">
                          <a:cs typeface="Open Sans"/>
                        </a:rPr>
                        <a:t>data security scope, rationale, and key definitions.</a:t>
                      </a:r>
                    </a:p>
                    <a:p>
                      <a:pPr marL="228600" indent="-228600">
                        <a:spcAft>
                          <a:spcPts val="600"/>
                        </a:spcAft>
                        <a:buSzPct val="150000"/>
                        <a:buBlip>
                          <a:blip r:embed="rId3"/>
                        </a:buBlip>
                      </a:pPr>
                      <a:r>
                        <a:rPr lang="en-CA" sz="1000" b="0" dirty="0" smtClean="0">
                          <a:latin typeface="Arial" pitchFamily="34" charset="0"/>
                          <a:cs typeface="Arial" pitchFamily="34" charset="0"/>
                        </a:rPr>
                        <a:t>Identify key players in data security, including the policy owner.</a:t>
                      </a:r>
                      <a:r>
                        <a:rPr lang="en-CA" sz="1000" b="0" baseline="0" dirty="0" smtClean="0">
                          <a:latin typeface="Arial" pitchFamily="34" charset="0"/>
                          <a:cs typeface="Arial" pitchFamily="34" charset="0"/>
                        </a:rPr>
                        <a:t> </a:t>
                      </a:r>
                      <a:r>
                        <a:rPr lang="en-CA" sz="1000" b="0" dirty="0" smtClean="0">
                          <a:latin typeface="Arial" pitchFamily="34" charset="0"/>
                          <a:cs typeface="Arial" pitchFamily="34" charset="0"/>
                        </a:rPr>
                        <a:t>Inventory and classify the organization’s data.</a:t>
                      </a:r>
                    </a:p>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dirty="0" smtClean="0"/>
                        <a:t>Create the </a:t>
                      </a:r>
                      <a:r>
                        <a:rPr lang="en-CA" sz="1000" i="1" dirty="0" smtClean="0"/>
                        <a:t>Enterprise Data Security Policy</a:t>
                      </a:r>
                      <a:r>
                        <a:rPr lang="en-CA" sz="1000" baseline="0" dirty="0" smtClean="0"/>
                        <a:t> based on gathered requirements.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Determine the benefits a data audit will provide for your organization and whether now is an appropriate time to conduct a data audit. </a:t>
                      </a:r>
                    </a:p>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dirty="0" smtClean="0">
                          <a:solidFill>
                            <a:schemeClr val="tx1"/>
                          </a:solidFill>
                          <a:latin typeface="+mn-lt"/>
                          <a:cs typeface="Open Sans"/>
                        </a:rPr>
                        <a:t>Complete</a:t>
                      </a:r>
                      <a:r>
                        <a:rPr lang="en-US" sz="1000" baseline="0" dirty="0" smtClean="0">
                          <a:solidFill>
                            <a:schemeClr val="tx1"/>
                          </a:solidFill>
                          <a:latin typeface="+mn-lt"/>
                          <a:cs typeface="Open Sans"/>
                        </a:rPr>
                        <a:t> user interviews and discuss results. Walk through summarization of key data issues. </a:t>
                      </a:r>
                      <a:endParaRPr lang="en-US" sz="1000" dirty="0" smtClean="0">
                        <a:solidFill>
                          <a:schemeClr val="tx1"/>
                        </a:solidFill>
                        <a:latin typeface="+mn-lt"/>
                        <a:cs typeface="Open Sans"/>
                      </a:endParaRPr>
                    </a:p>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aseline="0" dirty="0" smtClean="0">
                          <a:solidFill>
                            <a:schemeClr val="tx1"/>
                          </a:solidFill>
                          <a:latin typeface="+mn-lt"/>
                          <a:cs typeface="Open Sans"/>
                        </a:rPr>
                        <a:t>Discuss the corrective plan and the short-term and long-term plans to rectify data security issues. </a:t>
                      </a:r>
                      <a:endParaRPr lang="en-US" sz="1000" dirty="0" smtClean="0">
                        <a:solidFill>
                          <a:schemeClr val="tx1"/>
                        </a:solidFill>
                        <a:latin typeface="+mn-lt"/>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Understand why it is important</a:t>
                      </a:r>
                      <a:r>
                        <a:rPr lang="en-US" sz="1000" b="0" baseline="0" dirty="0" smtClean="0">
                          <a:cs typeface="Open Sans"/>
                        </a:rPr>
                        <a:t> to create a data security awareness program. </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Create a strategy</a:t>
                      </a:r>
                      <a:r>
                        <a:rPr lang="en-US" sz="1000" b="0" baseline="0" dirty="0" smtClean="0">
                          <a:cs typeface="Open Sans"/>
                        </a:rPr>
                        <a:t> for communicating the awareness program, including a schedule and communication methods.</a:t>
                      </a:r>
                      <a:endParaRPr lang="en-US" sz="1000" b="0" dirty="0" smtClean="0">
                        <a:cs typeface="Open Sans"/>
                      </a:endParaRPr>
                    </a:p>
                    <a:p>
                      <a:pPr marL="228600" indent="-228600">
                        <a:spcAft>
                          <a:spcPts val="600"/>
                        </a:spcAft>
                        <a:buSzPct val="150000"/>
                        <a:buBlip>
                          <a:blip r:embed="rId3"/>
                        </a:buBlip>
                      </a:pPr>
                      <a:r>
                        <a:rPr lang="en-US" sz="1000" b="0" dirty="0" smtClean="0">
                          <a:latin typeface="Arial" pitchFamily="34" charset="0"/>
                          <a:cs typeface="Arial" pitchFamily="34" charset="0"/>
                        </a:rPr>
                        <a:t>Conduct ongoing updates and reviews of data</a:t>
                      </a:r>
                      <a:r>
                        <a:rPr lang="en-US" sz="1000" b="0" baseline="0" dirty="0" smtClean="0">
                          <a:latin typeface="Arial" pitchFamily="34" charset="0"/>
                          <a:cs typeface="Arial" pitchFamily="34" charset="0"/>
                        </a:rPr>
                        <a:t> compliance and security policies, procedures, and tactics.</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56699">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algn="l">
                        <a:spcAft>
                          <a:spcPts val="1200"/>
                        </a:spcAft>
                      </a:pPr>
                      <a:r>
                        <a:rPr lang="en-CA" sz="1000" b="0" baseline="0" dirty="0" smtClean="0">
                          <a:solidFill>
                            <a:schemeClr val="tx1"/>
                          </a:solidFill>
                        </a:rPr>
                        <a:t>Build the Enterprise Data Security Profile</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algn="l"/>
                      <a:r>
                        <a:rPr lang="en-CA" sz="1000" dirty="0" smtClean="0">
                          <a:solidFill>
                            <a:schemeClr val="tx1"/>
                          </a:solidFill>
                        </a:rPr>
                        <a:t>Prepare to Pass Your Data Audit</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algn="l"/>
                      <a:r>
                        <a:rPr lang="en-CA" sz="1000" dirty="0" smtClean="0">
                          <a:solidFill>
                            <a:schemeClr val="tx1"/>
                          </a:solidFill>
                        </a:rPr>
                        <a:t>Weave Ongoing Data Security into the Fabric of Your Organization</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4170514"/>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406252" y="5752004"/>
            <a:ext cx="508148" cy="326563"/>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a:t>
            </a:r>
            <a:r>
              <a:rPr lang="en-CA" sz="1400" dirty="0">
                <a:solidFill>
                  <a:srgbClr val="FFFFFF"/>
                </a:solidFill>
              </a:rPr>
              <a:t>Build </a:t>
            </a:r>
            <a:r>
              <a:rPr lang="en-CA" sz="1400" dirty="0" smtClean="0">
                <a:solidFill>
                  <a:srgbClr val="FFFFFF"/>
                </a:solidFill>
              </a:rPr>
              <a:t>Your </a:t>
            </a:r>
            <a:r>
              <a:rPr lang="en-CA" sz="1400" dirty="0">
                <a:solidFill>
                  <a:srgbClr val="FFFFFF"/>
                </a:solidFill>
              </a:rPr>
              <a:t>Data Security Profile</a:t>
            </a: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a:t>
            </a:r>
            <a:r>
              <a:rPr lang="en-CA" sz="1400" dirty="0">
                <a:solidFill>
                  <a:srgbClr val="FFFFFF"/>
                </a:solidFill>
              </a:rPr>
              <a:t>Prepare to Pass </a:t>
            </a:r>
            <a:r>
              <a:rPr lang="en-CA" sz="1400" dirty="0" smtClean="0">
                <a:solidFill>
                  <a:srgbClr val="FFFFFF"/>
                </a:solidFill>
              </a:rPr>
              <a:t/>
            </a:r>
            <a:br>
              <a:rPr lang="en-CA" sz="1400" dirty="0" smtClean="0">
                <a:solidFill>
                  <a:srgbClr val="FFFFFF"/>
                </a:solidFill>
              </a:rPr>
            </a:br>
            <a:r>
              <a:rPr lang="en-CA" sz="1400" dirty="0" smtClean="0">
                <a:solidFill>
                  <a:srgbClr val="FFFFFF"/>
                </a:solidFill>
              </a:rPr>
              <a:t>Your </a:t>
            </a:r>
            <a:r>
              <a:rPr lang="en-CA" sz="1400" dirty="0">
                <a:solidFill>
                  <a:srgbClr val="FFFFFF"/>
                </a:solidFill>
              </a:rPr>
              <a:t>Data </a:t>
            </a:r>
            <a:r>
              <a:rPr lang="en-CA" sz="1400" dirty="0" smtClean="0">
                <a:solidFill>
                  <a:srgbClr val="FFFFFF"/>
                </a:solidFill>
              </a:rPr>
              <a:t>Audit</a:t>
            </a:r>
            <a:endParaRPr lang="en-CA" sz="14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3. </a:t>
            </a:r>
            <a:r>
              <a:rPr lang="en-CA" sz="1000" dirty="0" smtClean="0">
                <a:solidFill>
                  <a:srgbClr val="FFFFFF"/>
                </a:solidFill>
              </a:rPr>
              <a:t>Weave </a:t>
            </a:r>
            <a:r>
              <a:rPr lang="en-CA" sz="1000" dirty="0">
                <a:solidFill>
                  <a:srgbClr val="FFFFFF"/>
                </a:solidFill>
              </a:rPr>
              <a:t>Ongoing </a:t>
            </a:r>
            <a:r>
              <a:rPr lang="en-CA" sz="1000" dirty="0" smtClean="0">
                <a:solidFill>
                  <a:srgbClr val="FFFFFF"/>
                </a:solidFill>
              </a:rPr>
              <a:t>Data </a:t>
            </a:r>
            <a:r>
              <a:rPr lang="en-CA" sz="1000" dirty="0">
                <a:solidFill>
                  <a:srgbClr val="FFFFFF"/>
                </a:solidFill>
              </a:rPr>
              <a:t>Security into the Fabric of Your </a:t>
            </a:r>
            <a:r>
              <a:rPr lang="en-CA" sz="1000" dirty="0" smtClean="0">
                <a:solidFill>
                  <a:srgbClr val="FFFFFF"/>
                </a:solidFill>
              </a:rPr>
              <a:t>Organization</a:t>
            </a:r>
            <a:endParaRPr lang="en-CA" sz="1000" dirty="0">
              <a:solidFill>
                <a:srgbClr val="FFFFFF"/>
              </a:solidFill>
            </a:endParaRPr>
          </a:p>
        </p:txBody>
      </p:sp>
      <p:sp>
        <p:nvSpPr>
          <p:cNvPr id="4" name="Title 3"/>
          <p:cNvSpPr>
            <a:spLocks noGrp="1"/>
          </p:cNvSpPr>
          <p:nvPr>
            <p:ph type="title"/>
          </p:nvPr>
        </p:nvSpPr>
        <p:spPr/>
        <p:txBody>
          <a:bodyPr/>
          <a:lstStyle/>
          <a:p>
            <a:r>
              <a:rPr lang="en-CA" dirty="0"/>
              <a:t>Build Your Data Security Armor to Withstand Attacks and </a:t>
            </a:r>
            <a:r>
              <a:rPr lang="en-CA" dirty="0" smtClean="0"/>
              <a:t>Audits </a:t>
            </a:r>
            <a:r>
              <a:rPr lang="en-US" dirty="0" smtClean="0"/>
              <a:t>– </a:t>
            </a:r>
            <a:r>
              <a:rPr lang="en-US" dirty="0"/>
              <a:t>project </a:t>
            </a:r>
            <a:r>
              <a:rPr lang="en-US" dirty="0" smtClean="0"/>
              <a:t>overview</a:t>
            </a:r>
            <a:endParaRPr lang="en-US" dirty="0"/>
          </a:p>
        </p:txBody>
      </p:sp>
      <p:pic>
        <p:nvPicPr>
          <p:cNvPr id="11" name="Picture 4" descr="http://static.infotech.com/images/icons/excel-icon-20x20.png"/>
          <p:cNvPicPr>
            <a:picLocks noChangeAspect="1" noChangeArrowheads="1"/>
          </p:cNvPicPr>
          <p:nvPr/>
        </p:nvPicPr>
        <p:blipFill>
          <a:blip r:embed="rId7" cstate="print"/>
          <a:srcRect/>
          <a:stretch>
            <a:fillRect/>
          </a:stretch>
        </p:blipFill>
        <p:spPr bwMode="auto">
          <a:xfrm>
            <a:off x="1455430" y="2717565"/>
            <a:ext cx="157438" cy="157438"/>
          </a:xfrm>
          <a:prstGeom prst="rect">
            <a:avLst/>
          </a:prstGeom>
          <a:noFill/>
        </p:spPr>
      </p:pic>
      <p:pic>
        <p:nvPicPr>
          <p:cNvPr id="12" name="Picture 4" descr="http://static.infotech.com/images/icons/excel-icon-20x20.png"/>
          <p:cNvPicPr>
            <a:picLocks noChangeAspect="1" noChangeArrowheads="1"/>
          </p:cNvPicPr>
          <p:nvPr/>
        </p:nvPicPr>
        <p:blipFill>
          <a:blip r:embed="rId7" cstate="print"/>
          <a:srcRect/>
          <a:stretch>
            <a:fillRect/>
          </a:stretch>
        </p:blipFill>
        <p:spPr bwMode="auto">
          <a:xfrm>
            <a:off x="1455430" y="2899036"/>
            <a:ext cx="157438" cy="157438"/>
          </a:xfrm>
          <a:prstGeom prst="rect">
            <a:avLst/>
          </a:prstGeom>
          <a:noFill/>
        </p:spPr>
      </p:pic>
      <p:pic>
        <p:nvPicPr>
          <p:cNvPr id="13" name="Picture 2" descr="http://static.infotech.com/images/icons/word-icon-20x20.png"/>
          <p:cNvPicPr>
            <a:picLocks noChangeAspect="1" noChangeArrowheads="1"/>
          </p:cNvPicPr>
          <p:nvPr/>
        </p:nvPicPr>
        <p:blipFill>
          <a:blip r:embed="rId8" cstate="print"/>
          <a:srcRect/>
          <a:stretch>
            <a:fillRect/>
          </a:stretch>
        </p:blipFill>
        <p:spPr bwMode="auto">
          <a:xfrm>
            <a:off x="1455182" y="3495268"/>
            <a:ext cx="157686" cy="157686"/>
          </a:xfrm>
          <a:prstGeom prst="rect">
            <a:avLst/>
          </a:prstGeom>
          <a:noFill/>
        </p:spPr>
      </p:pic>
      <p:pic>
        <p:nvPicPr>
          <p:cNvPr id="25" name="Picture 2" descr="http://static.infotech.com/images/icons/word-icon-20x20.png"/>
          <p:cNvPicPr>
            <a:picLocks noChangeAspect="1" noChangeArrowheads="1"/>
          </p:cNvPicPr>
          <p:nvPr/>
        </p:nvPicPr>
        <p:blipFill>
          <a:blip r:embed="rId8" cstate="print"/>
          <a:srcRect/>
          <a:stretch>
            <a:fillRect/>
          </a:stretch>
        </p:blipFill>
        <p:spPr bwMode="auto">
          <a:xfrm>
            <a:off x="1455182" y="2280109"/>
            <a:ext cx="157686" cy="157686"/>
          </a:xfrm>
          <a:prstGeom prst="rect">
            <a:avLst/>
          </a:prstGeom>
          <a:noFill/>
        </p:spPr>
      </p:pic>
      <p:pic>
        <p:nvPicPr>
          <p:cNvPr id="26" name="Picture 4" descr="http://static.infotech.com/images/icons/excel-icon-20x20.png"/>
          <p:cNvPicPr>
            <a:picLocks noChangeAspect="1" noChangeArrowheads="1"/>
          </p:cNvPicPr>
          <p:nvPr/>
        </p:nvPicPr>
        <p:blipFill>
          <a:blip r:embed="rId7" cstate="print"/>
          <a:srcRect/>
          <a:stretch>
            <a:fillRect/>
          </a:stretch>
        </p:blipFill>
        <p:spPr bwMode="auto">
          <a:xfrm>
            <a:off x="3992172" y="1804226"/>
            <a:ext cx="157438" cy="157438"/>
          </a:xfrm>
          <a:prstGeom prst="rect">
            <a:avLst/>
          </a:prstGeom>
          <a:noFill/>
        </p:spPr>
      </p:pic>
      <p:pic>
        <p:nvPicPr>
          <p:cNvPr id="27" name="Picture 2" descr="http://static.infotech.com/images/icons/word-icon-20x20.png"/>
          <p:cNvPicPr>
            <a:picLocks noChangeAspect="1" noChangeArrowheads="1"/>
          </p:cNvPicPr>
          <p:nvPr/>
        </p:nvPicPr>
        <p:blipFill>
          <a:blip r:embed="rId8" cstate="print"/>
          <a:srcRect/>
          <a:stretch>
            <a:fillRect/>
          </a:stretch>
        </p:blipFill>
        <p:spPr bwMode="auto">
          <a:xfrm>
            <a:off x="3991924" y="2272158"/>
            <a:ext cx="157686" cy="157686"/>
          </a:xfrm>
          <a:prstGeom prst="rect">
            <a:avLst/>
          </a:prstGeom>
          <a:noFill/>
        </p:spPr>
      </p:pic>
      <p:pic>
        <p:nvPicPr>
          <p:cNvPr id="28" name="Picture 2" descr="http://static.infotech.com/images/icons/word-icon-20x20.png"/>
          <p:cNvPicPr>
            <a:picLocks noChangeAspect="1" noChangeArrowheads="1"/>
          </p:cNvPicPr>
          <p:nvPr/>
        </p:nvPicPr>
        <p:blipFill>
          <a:blip r:embed="rId8" cstate="print"/>
          <a:srcRect/>
          <a:stretch>
            <a:fillRect/>
          </a:stretch>
        </p:blipFill>
        <p:spPr bwMode="auto">
          <a:xfrm>
            <a:off x="3991924" y="2497603"/>
            <a:ext cx="157686" cy="157686"/>
          </a:xfrm>
          <a:prstGeom prst="rect">
            <a:avLst/>
          </a:prstGeom>
          <a:noFill/>
        </p:spPr>
      </p:pic>
      <p:pic>
        <p:nvPicPr>
          <p:cNvPr id="29" name="Picture 4" descr="http://static.infotech.com/images/icons/excel-icon-20x20.png"/>
          <p:cNvPicPr>
            <a:picLocks noChangeAspect="1" noChangeArrowheads="1"/>
          </p:cNvPicPr>
          <p:nvPr/>
        </p:nvPicPr>
        <p:blipFill>
          <a:blip r:embed="rId7" cstate="print"/>
          <a:srcRect/>
          <a:stretch>
            <a:fillRect/>
          </a:stretch>
        </p:blipFill>
        <p:spPr bwMode="auto">
          <a:xfrm>
            <a:off x="3991924" y="3538070"/>
            <a:ext cx="157438" cy="157438"/>
          </a:xfrm>
          <a:prstGeom prst="rect">
            <a:avLst/>
          </a:prstGeom>
          <a:noFill/>
        </p:spPr>
      </p:pic>
      <p:pic>
        <p:nvPicPr>
          <p:cNvPr id="30" name="Picture 2" descr="http://static.infotech.com/images/icons/word-icon-20x20.png"/>
          <p:cNvPicPr>
            <a:picLocks noChangeAspect="1" noChangeArrowheads="1"/>
          </p:cNvPicPr>
          <p:nvPr/>
        </p:nvPicPr>
        <p:blipFill>
          <a:blip r:embed="rId8" cstate="print"/>
          <a:srcRect/>
          <a:stretch>
            <a:fillRect/>
          </a:stretch>
        </p:blipFill>
        <p:spPr bwMode="auto">
          <a:xfrm>
            <a:off x="6488674" y="1970175"/>
            <a:ext cx="157686" cy="157686"/>
          </a:xfrm>
          <a:prstGeom prst="rect">
            <a:avLst/>
          </a:prstGeom>
          <a:noFill/>
        </p:spPr>
      </p:pic>
      <p:pic>
        <p:nvPicPr>
          <p:cNvPr id="31" name="Picture 6" descr="http://static.infotech.com/images/icons/powerpoint-icon-20x20.png"/>
          <p:cNvPicPr>
            <a:picLocks noChangeAspect="1" noChangeArrowheads="1"/>
          </p:cNvPicPr>
          <p:nvPr/>
        </p:nvPicPr>
        <p:blipFill>
          <a:blip r:embed="rId9" cstate="print"/>
          <a:srcRect/>
          <a:stretch>
            <a:fillRect/>
          </a:stretch>
        </p:blipFill>
        <p:spPr bwMode="auto">
          <a:xfrm>
            <a:off x="6488922" y="2201514"/>
            <a:ext cx="157438" cy="157438"/>
          </a:xfrm>
          <a:prstGeom prst="rect">
            <a:avLst/>
          </a:prstGeom>
          <a:noFill/>
        </p:spPr>
      </p:pic>
      <p:pic>
        <p:nvPicPr>
          <p:cNvPr id="32" name="Picture 2" descr="http://static.infotech.com/images/icons/word-icon-20x20.png"/>
          <p:cNvPicPr>
            <a:picLocks noChangeAspect="1" noChangeArrowheads="1"/>
          </p:cNvPicPr>
          <p:nvPr/>
        </p:nvPicPr>
        <p:blipFill>
          <a:blip r:embed="rId8" cstate="print"/>
          <a:srcRect/>
          <a:stretch>
            <a:fillRect/>
          </a:stretch>
        </p:blipFill>
        <p:spPr bwMode="auto">
          <a:xfrm>
            <a:off x="3991676" y="2963476"/>
            <a:ext cx="157686" cy="157686"/>
          </a:xfrm>
          <a:prstGeom prst="rect">
            <a:avLst/>
          </a:prstGeom>
          <a:noFill/>
        </p:spPr>
      </p:pic>
      <p:grpSp>
        <p:nvGrpSpPr>
          <p:cNvPr id="22" name="Group 21"/>
          <p:cNvGrpSpPr/>
          <p:nvPr/>
        </p:nvGrpSpPr>
        <p:grpSpPr>
          <a:xfrm>
            <a:off x="0" y="6422955"/>
            <a:ext cx="9144000" cy="437555"/>
            <a:chOff x="0" y="6422955"/>
            <a:chExt cx="9144000" cy="437555"/>
          </a:xfrm>
        </p:grpSpPr>
        <p:pic>
          <p:nvPicPr>
            <p:cNvPr id="23" name="Picture 3">
              <a:hlinkClick r:id="rId10"/>
            </p:cNvPr>
            <p:cNvPicPr>
              <a:picLocks noChangeAspect="1" noChangeArrowheads="1"/>
            </p:cNvPicPr>
            <p:nvPr/>
          </p:nvPicPr>
          <p:blipFill>
            <a:blip r:embed="rId11"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12"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604162913"/>
              </p:ext>
            </p:extLst>
          </p:nvPr>
        </p:nvGraphicFramePr>
        <p:xfrm>
          <a:off x="251518" y="1500156"/>
          <a:ext cx="8625781" cy="4787900"/>
        </p:xfrm>
        <a:graphic>
          <a:graphicData uri="http://schemas.openxmlformats.org/drawingml/2006/table">
            <a:tbl>
              <a:tblPr firstRow="1" bandRow="1">
                <a:tableStyleId>{5C22544A-7EE6-4342-B048-85BDC9FD1C3A}</a:tableStyleId>
              </a:tblPr>
              <a:tblGrid>
                <a:gridCol w="325131"/>
                <a:gridCol w="1842701"/>
                <a:gridCol w="1524000"/>
                <a:gridCol w="1543050"/>
                <a:gridCol w="1400175"/>
                <a:gridCol w="1990724"/>
              </a:tblGrid>
              <a:tr h="218115">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3273741">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baseline="0" dirty="0" smtClean="0">
                          <a:solidFill>
                            <a:schemeClr val="tx1"/>
                          </a:solidFill>
                        </a:rPr>
                        <a:t>Build the Enterprise Data Security Profile</a:t>
                      </a:r>
                      <a:endParaRPr lang="en-CA" sz="1000" b="1" dirty="0" smtClean="0">
                        <a:solidFill>
                          <a:schemeClr val="tx1"/>
                        </a:solidFill>
                      </a:endParaRPr>
                    </a:p>
                    <a:p>
                      <a:pPr>
                        <a:spcAft>
                          <a:spcPts val="500"/>
                        </a:spcAft>
                      </a:pPr>
                      <a:r>
                        <a:rPr lang="en-CA" sz="1000" b="1" dirty="0" smtClean="0">
                          <a:solidFill>
                            <a:schemeClr val="tx1"/>
                          </a:solidFill>
                        </a:rPr>
                        <a:t>Morning</a:t>
                      </a:r>
                      <a:r>
                        <a:rPr lang="en-CA" sz="1000" b="1" baseline="0" dirty="0" smtClean="0">
                          <a:solidFill>
                            <a:schemeClr val="tx1"/>
                          </a:solidFill>
                        </a:rPr>
                        <a:t> Itinerary</a:t>
                      </a:r>
                      <a:endParaRPr lang="en-CA" sz="1000" b="0" baseline="0" dirty="0" smtClean="0">
                        <a:solidFill>
                          <a:schemeClr val="tx1"/>
                        </a:solidFill>
                      </a:endParaRPr>
                    </a:p>
                    <a:p>
                      <a:pPr marL="177800" indent="-177800">
                        <a:buFont typeface="Arial" panose="020B0604020202020204" pitchFamily="34" charset="0"/>
                        <a:buChar char="•"/>
                      </a:pPr>
                      <a:r>
                        <a:rPr lang="en-CA" sz="1000" b="0" baseline="0" dirty="0" smtClean="0">
                          <a:solidFill>
                            <a:schemeClr val="tx1"/>
                          </a:solidFill>
                        </a:rPr>
                        <a:t>Understand the business drivers of the data security program.</a:t>
                      </a:r>
                    </a:p>
                    <a:p>
                      <a:pPr marL="177800" indent="-177800">
                        <a:buFont typeface="Arial" panose="020B0604020202020204" pitchFamily="34" charset="0"/>
                        <a:buChar char="•"/>
                      </a:pPr>
                      <a:r>
                        <a:rPr lang="en-CA" sz="1000" b="0" baseline="0" dirty="0" smtClean="0">
                          <a:solidFill>
                            <a:schemeClr val="tx1"/>
                          </a:solidFill>
                        </a:rPr>
                        <a:t>Develop and document the purpose and scope of the data security program.</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b="1" dirty="0" smtClean="0">
                          <a:solidFill>
                            <a:schemeClr val="tx1"/>
                          </a:solidFill>
                        </a:rPr>
                        <a:t>Afternoon</a:t>
                      </a:r>
                      <a:r>
                        <a:rPr lang="en-CA" sz="1000" b="1" baseline="0" dirty="0" smtClean="0">
                          <a:solidFill>
                            <a:schemeClr val="tx1"/>
                          </a:solidFill>
                        </a:rPr>
                        <a:t> Itinerary</a:t>
                      </a:r>
                      <a:endParaRPr lang="en-CA" sz="1000" b="0" baseline="0" dirty="0" smtClean="0">
                        <a:solidFill>
                          <a:schemeClr val="tx1"/>
                        </a:solidFill>
                      </a:endParaRPr>
                    </a:p>
                    <a:p>
                      <a:pPr marL="177800" indent="-177800">
                        <a:buFont typeface="Arial" panose="020B0604020202020204" pitchFamily="34" charset="0"/>
                        <a:buChar char="•"/>
                      </a:pPr>
                      <a:r>
                        <a:rPr lang="en-CA" sz="1000" b="0" baseline="0" dirty="0" smtClean="0">
                          <a:solidFill>
                            <a:schemeClr val="tx1"/>
                          </a:solidFill>
                        </a:rPr>
                        <a:t>Identify and document your regulatory compliance obligations.</a:t>
                      </a:r>
                    </a:p>
                    <a:p>
                      <a:pPr marL="177800" indent="-177800">
                        <a:buFont typeface="Arial" panose="020B0604020202020204" pitchFamily="34" charset="0"/>
                        <a:buChar char="•"/>
                      </a:pPr>
                      <a:r>
                        <a:rPr lang="en-CA" sz="1000" b="0" baseline="0" dirty="0" smtClean="0">
                          <a:solidFill>
                            <a:schemeClr val="tx1"/>
                          </a:solidFill>
                        </a:rPr>
                        <a:t>Identify the key roles and responsibilities.</a:t>
                      </a:r>
                    </a:p>
                    <a:p>
                      <a:pPr marL="177800" indent="-177800">
                        <a:buFont typeface="Arial" panose="020B0604020202020204" pitchFamily="34" charset="0"/>
                        <a:buChar char="•"/>
                      </a:pPr>
                      <a:r>
                        <a:rPr lang="en-CA" sz="1000" b="0" baseline="0" dirty="0" smtClean="0">
                          <a:solidFill>
                            <a:schemeClr val="tx1"/>
                          </a:solidFill>
                        </a:rPr>
                        <a:t>Inventory and classify the organization’s data.</a:t>
                      </a:r>
                    </a:p>
                    <a:p>
                      <a:pPr marL="177800" indent="-177800">
                        <a:buFont typeface="Arial" panose="020B0604020202020204" pitchFamily="34" charset="0"/>
                        <a:buChar char="•"/>
                      </a:pPr>
                      <a:r>
                        <a:rPr lang="en-CA" sz="1000" b="0" baseline="0" dirty="0" smtClean="0">
                          <a:solidFill>
                            <a:schemeClr val="tx1"/>
                          </a:solidFill>
                        </a:rPr>
                        <a:t>Identify other security obligations.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Create the Enterprise Data Security Policy</a:t>
                      </a:r>
                      <a:endParaRPr lang="en-CA" sz="1000" b="1" dirty="0" smtClean="0">
                        <a:solidFill>
                          <a:schemeClr val="tx1"/>
                        </a:solidFill>
                      </a:endParaRPr>
                    </a:p>
                    <a:p>
                      <a:pPr>
                        <a:spcAft>
                          <a:spcPts val="500"/>
                        </a:spcAft>
                      </a:pPr>
                      <a:r>
                        <a:rPr lang="en-CA" sz="1000" b="1" dirty="0" smtClean="0">
                          <a:solidFill>
                            <a:schemeClr val="tx1"/>
                          </a:solidFill>
                        </a:rPr>
                        <a:t>Morning</a:t>
                      </a:r>
                      <a:r>
                        <a:rPr lang="en-CA" sz="1000" b="1" baseline="0" dirty="0" smtClean="0">
                          <a:solidFill>
                            <a:schemeClr val="tx1"/>
                          </a:solidFill>
                        </a:rPr>
                        <a:t> Itinerary</a:t>
                      </a:r>
                      <a:endParaRPr lang="en-CA" sz="1000" b="0" baseline="0" dirty="0" smtClean="0">
                        <a:solidFill>
                          <a:schemeClr val="tx1"/>
                        </a:solidFill>
                      </a:endParaRPr>
                    </a:p>
                    <a:p>
                      <a:pPr marL="177800" indent="-177800">
                        <a:buFont typeface="Arial" panose="020B0604020202020204" pitchFamily="34" charset="0"/>
                        <a:buChar char="•"/>
                      </a:pPr>
                      <a:r>
                        <a:rPr lang="en-CA" sz="1000" b="0" baseline="0" dirty="0" smtClean="0">
                          <a:solidFill>
                            <a:schemeClr val="tx1"/>
                          </a:solidFill>
                        </a:rPr>
                        <a:t>Review the findings of the Data Security Profile.</a:t>
                      </a:r>
                    </a:p>
                    <a:p>
                      <a:pPr marL="177800" indent="-177800">
                        <a:buFont typeface="Arial" panose="020B0604020202020204" pitchFamily="34" charset="0"/>
                        <a:buChar char="•"/>
                      </a:pPr>
                      <a:r>
                        <a:rPr lang="en-CA" sz="1000" b="0" baseline="0" dirty="0" smtClean="0">
                          <a:solidFill>
                            <a:schemeClr val="tx1"/>
                          </a:solidFill>
                        </a:rPr>
                        <a:t>Use the profile to build the policy.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b="1" dirty="0" smtClean="0">
                          <a:solidFill>
                            <a:schemeClr val="tx1"/>
                          </a:solidFill>
                        </a:rPr>
                        <a:t>Afternoon</a:t>
                      </a:r>
                      <a:r>
                        <a:rPr lang="en-CA" sz="1000" b="1" baseline="0" dirty="0" smtClean="0">
                          <a:solidFill>
                            <a:schemeClr val="tx1"/>
                          </a:solidFill>
                        </a:rPr>
                        <a:t> Itinerary</a:t>
                      </a:r>
                      <a:endParaRPr lang="en-CA" sz="1000" b="0" baseline="0" dirty="0" smtClean="0">
                        <a:solidFill>
                          <a:schemeClr val="tx1"/>
                        </a:solidFill>
                      </a:endParaRPr>
                    </a:p>
                    <a:p>
                      <a:pPr marL="177800" indent="-177800">
                        <a:buFont typeface="Arial" panose="020B0604020202020204" pitchFamily="34" charset="0"/>
                        <a:buChar char="•"/>
                      </a:pPr>
                      <a:r>
                        <a:rPr lang="en-CA" sz="1000" b="0" baseline="0" dirty="0" smtClean="0">
                          <a:solidFill>
                            <a:schemeClr val="tx1"/>
                          </a:solidFill>
                        </a:rPr>
                        <a:t>Continue to build the Enterprise Data Security Policy.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Prepare</a:t>
                      </a:r>
                      <a:r>
                        <a:rPr lang="en-CA" sz="1000" b="1" baseline="0" dirty="0" smtClean="0">
                          <a:solidFill>
                            <a:schemeClr val="tx1"/>
                          </a:solidFill>
                        </a:rPr>
                        <a:t> for a </a:t>
                      </a:r>
                      <a:br>
                        <a:rPr lang="en-CA" sz="1000" b="1" baseline="0" dirty="0" smtClean="0">
                          <a:solidFill>
                            <a:schemeClr val="tx1"/>
                          </a:solidFill>
                        </a:rPr>
                      </a:br>
                      <a:r>
                        <a:rPr lang="en-CA" sz="1000" b="1" baseline="0" dirty="0" smtClean="0">
                          <a:solidFill>
                            <a:schemeClr val="tx1"/>
                          </a:solidFill>
                        </a:rPr>
                        <a:t>Self-Audit</a:t>
                      </a:r>
                      <a:endParaRPr lang="en-CA" sz="1000" b="1" dirty="0" smtClean="0">
                        <a:solidFill>
                          <a:schemeClr val="tx1"/>
                        </a:solidFill>
                      </a:endParaRPr>
                    </a:p>
                    <a:p>
                      <a:pPr>
                        <a:spcAft>
                          <a:spcPts val="500"/>
                        </a:spcAft>
                      </a:pPr>
                      <a:r>
                        <a:rPr lang="en-CA" sz="1000" b="1" dirty="0" smtClean="0">
                          <a:solidFill>
                            <a:schemeClr val="tx1"/>
                          </a:solidFill>
                        </a:rPr>
                        <a:t>Morning</a:t>
                      </a:r>
                      <a:r>
                        <a:rPr lang="en-CA" sz="1000" b="1" baseline="0" dirty="0" smtClean="0">
                          <a:solidFill>
                            <a:schemeClr val="tx1"/>
                          </a:solidFill>
                        </a:rPr>
                        <a:t> Itinerary</a:t>
                      </a:r>
                      <a:endParaRPr lang="en-CA" sz="1000" b="0" baseline="0" dirty="0" smtClean="0">
                        <a:solidFill>
                          <a:schemeClr val="tx1"/>
                        </a:solidFill>
                      </a:endParaRPr>
                    </a:p>
                    <a:p>
                      <a:pPr marL="171450" indent="-171450">
                        <a:buFont typeface="Arial" panose="020B0604020202020204" pitchFamily="34" charset="0"/>
                        <a:buChar char="•"/>
                        <a:tabLst>
                          <a:tab pos="93663" algn="l"/>
                        </a:tabLst>
                      </a:pPr>
                      <a:r>
                        <a:rPr lang="en-CA" sz="1000" dirty="0" smtClean="0">
                          <a:solidFill>
                            <a:schemeClr val="tx1"/>
                          </a:solidFill>
                        </a:rPr>
                        <a:t>Data</a:t>
                      </a:r>
                      <a:r>
                        <a:rPr lang="en-CA" sz="1000" baseline="0" dirty="0" smtClean="0">
                          <a:solidFill>
                            <a:schemeClr val="tx1"/>
                          </a:solidFill>
                        </a:rPr>
                        <a:t> audit overview.</a:t>
                      </a:r>
                      <a:endParaRPr lang="en-CA" sz="1000" dirty="0" smtClean="0">
                        <a:solidFill>
                          <a:schemeClr val="tx1"/>
                        </a:solidFill>
                      </a:endParaRPr>
                    </a:p>
                    <a:p>
                      <a:pPr marL="171450" indent="-171450">
                        <a:buFont typeface="Arial" panose="020B0604020202020204" pitchFamily="34" charset="0"/>
                        <a:buChar char="•"/>
                        <a:tabLst>
                          <a:tab pos="93663" algn="l"/>
                        </a:tabLst>
                      </a:pPr>
                      <a:r>
                        <a:rPr lang="en-CA" sz="1000" dirty="0" smtClean="0">
                          <a:solidFill>
                            <a:schemeClr val="tx1"/>
                          </a:solidFill>
                        </a:rPr>
                        <a:t>Define the scope of the data audit. </a:t>
                      </a:r>
                    </a:p>
                    <a:p>
                      <a:pPr marL="171450" indent="-171450">
                        <a:buFont typeface="Arial" panose="020B0604020202020204" pitchFamily="34" charset="0"/>
                        <a:buChar char="•"/>
                        <a:tabLst>
                          <a:tab pos="93663" algn="l"/>
                        </a:tabLst>
                      </a:pPr>
                      <a:r>
                        <a:rPr lang="en-CA" sz="1000" dirty="0" smtClean="0">
                          <a:solidFill>
                            <a:schemeClr val="tx1"/>
                          </a:solidFill>
                        </a:rPr>
                        <a:t>Identify the audit team.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93663" algn="l"/>
                        </a:tabLst>
                        <a:defRPr/>
                      </a:pPr>
                      <a:r>
                        <a:rPr lang="en-CA" sz="1000" dirty="0" smtClean="0">
                          <a:solidFill>
                            <a:schemeClr val="tx1"/>
                          </a:solidFill>
                        </a:rPr>
                        <a:t>Identify users for interviews.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b="1" dirty="0" smtClean="0">
                          <a:solidFill>
                            <a:schemeClr val="tx1"/>
                          </a:solidFill>
                        </a:rPr>
                        <a:t>Afternoon</a:t>
                      </a:r>
                      <a:r>
                        <a:rPr lang="en-CA" sz="1000" b="1" baseline="0" dirty="0" smtClean="0">
                          <a:solidFill>
                            <a:schemeClr val="tx1"/>
                          </a:solidFill>
                        </a:rPr>
                        <a:t> Itinerary</a:t>
                      </a:r>
                      <a:endParaRPr lang="en-CA" sz="1000" b="0" baseline="0" dirty="0" smtClean="0">
                        <a:solidFill>
                          <a:schemeClr val="tx1"/>
                        </a:solidFill>
                      </a:endParaRPr>
                    </a:p>
                    <a:p>
                      <a:pPr marL="171450" indent="-171450">
                        <a:buFont typeface="Arial" panose="020B0604020202020204" pitchFamily="34" charset="0"/>
                        <a:buChar char="•"/>
                        <a:tabLst>
                          <a:tab pos="93663" algn="l"/>
                        </a:tabLst>
                      </a:pPr>
                      <a:r>
                        <a:rPr lang="en-CA" sz="1000" dirty="0" smtClean="0">
                          <a:solidFill>
                            <a:schemeClr val="tx1"/>
                          </a:solidFill>
                        </a:rPr>
                        <a:t>Tailor the interview guide.</a:t>
                      </a:r>
                      <a:endParaRPr lang="en-CA" sz="1000" b="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93663" algn="l"/>
                        </a:tabLst>
                        <a:defRPr/>
                      </a:pPr>
                      <a:r>
                        <a:rPr lang="en-CA" sz="1000" b="0" dirty="0" smtClean="0">
                          <a:solidFill>
                            <a:schemeClr val="tx1"/>
                          </a:solidFill>
                        </a:rPr>
                        <a:t>Complete the initial</a:t>
                      </a:r>
                      <a:r>
                        <a:rPr lang="en-CA" sz="1000" b="0" baseline="0" dirty="0" smtClean="0">
                          <a:solidFill>
                            <a:schemeClr val="tx1"/>
                          </a:solidFill>
                        </a:rPr>
                        <a:t> audit readiness assessment using the </a:t>
                      </a:r>
                      <a:r>
                        <a:rPr lang="en-CA" sz="1000" b="0" dirty="0" smtClean="0">
                          <a:solidFill>
                            <a:schemeClr val="tx1"/>
                          </a:solidFill>
                        </a:rPr>
                        <a:t>Data</a:t>
                      </a:r>
                      <a:r>
                        <a:rPr lang="en-CA" sz="1000" b="0" baseline="0" dirty="0" smtClean="0">
                          <a:solidFill>
                            <a:schemeClr val="tx1"/>
                          </a:solidFill>
                        </a:rPr>
                        <a:t> Audit Scorecard Tool.</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Create</a:t>
                      </a:r>
                      <a:r>
                        <a:rPr lang="en-CA" sz="1000" b="1" baseline="0" dirty="0" smtClean="0">
                          <a:solidFill>
                            <a:schemeClr val="tx1"/>
                          </a:solidFill>
                        </a:rPr>
                        <a:t> a Strategy for Addressing Gaps in Audit Readiness</a:t>
                      </a:r>
                      <a:endParaRPr lang="en-CA" sz="1000" b="1" dirty="0" smtClean="0">
                        <a:solidFill>
                          <a:schemeClr val="tx1"/>
                        </a:solidFill>
                      </a:endParaRPr>
                    </a:p>
                    <a:p>
                      <a:pPr>
                        <a:spcAft>
                          <a:spcPts val="500"/>
                        </a:spcAft>
                      </a:pPr>
                      <a:r>
                        <a:rPr lang="en-CA" sz="1000" b="1" dirty="0" smtClean="0">
                          <a:solidFill>
                            <a:schemeClr val="tx1"/>
                          </a:solidFill>
                        </a:rPr>
                        <a:t>Morning</a:t>
                      </a:r>
                      <a:r>
                        <a:rPr lang="en-CA" sz="1000" b="1" baseline="0" dirty="0" smtClean="0">
                          <a:solidFill>
                            <a:schemeClr val="tx1"/>
                          </a:solidFill>
                        </a:rPr>
                        <a:t> Itinerary</a:t>
                      </a:r>
                      <a:endParaRPr lang="en-CA" sz="1000" b="0" baseline="0" dirty="0" smtClean="0">
                        <a:solidFill>
                          <a:schemeClr val="tx1"/>
                        </a:solidFill>
                      </a:endParaRPr>
                    </a:p>
                    <a:p>
                      <a:pPr marL="171450" indent="-171450">
                        <a:buFont typeface="Arial" panose="020B0604020202020204" pitchFamily="34" charset="0"/>
                        <a:buChar char="•"/>
                        <a:tabLst>
                          <a:tab pos="93663" algn="l"/>
                        </a:tabLst>
                      </a:pPr>
                      <a:r>
                        <a:rPr lang="en-CA" sz="1000" dirty="0" smtClean="0">
                          <a:solidFill>
                            <a:schemeClr val="tx1"/>
                          </a:solidFill>
                        </a:rPr>
                        <a:t>Discuss audit results and draw hypotheses.</a:t>
                      </a:r>
                    </a:p>
                    <a:p>
                      <a:pPr marL="171450" indent="-171450">
                        <a:buFont typeface="Arial" panose="020B0604020202020204" pitchFamily="34" charset="0"/>
                        <a:buChar char="•"/>
                        <a:tabLst>
                          <a:tab pos="93663" algn="l"/>
                        </a:tabLst>
                      </a:pPr>
                      <a:endParaRPr lang="en-CA" sz="10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b="1" dirty="0" smtClean="0">
                          <a:solidFill>
                            <a:schemeClr val="tx1"/>
                          </a:solidFill>
                        </a:rPr>
                        <a:t>Afternoon</a:t>
                      </a:r>
                      <a:r>
                        <a:rPr lang="en-CA" sz="1000" b="1" baseline="0" dirty="0" smtClean="0">
                          <a:solidFill>
                            <a:schemeClr val="tx1"/>
                          </a:solidFill>
                        </a:rPr>
                        <a:t> Itinerary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Create a practical roadmap for addressing key gaps in the organization’s audit readiness.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Discuss strategies for achieving audit success and compliance.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Create a Data Security Awareness Program</a:t>
                      </a:r>
                      <a:endParaRPr lang="en-CA" sz="1000" b="1" baseline="0" dirty="0" smtClean="0">
                        <a:solidFill>
                          <a:schemeClr val="tx1"/>
                        </a:solidFill>
                      </a:endParaRPr>
                    </a:p>
                    <a:p>
                      <a:pPr>
                        <a:spcAft>
                          <a:spcPts val="500"/>
                        </a:spcAft>
                      </a:pPr>
                      <a:r>
                        <a:rPr lang="en-CA" sz="1000" b="1" dirty="0" smtClean="0">
                          <a:solidFill>
                            <a:schemeClr val="tx1"/>
                          </a:solidFill>
                        </a:rPr>
                        <a:t>Morning</a:t>
                      </a:r>
                      <a:r>
                        <a:rPr lang="en-CA" sz="1000" b="1" baseline="0" dirty="0" smtClean="0">
                          <a:solidFill>
                            <a:schemeClr val="tx1"/>
                          </a:solidFill>
                        </a:rPr>
                        <a:t> Itinerary</a:t>
                      </a:r>
                      <a:endParaRPr lang="en-CA" sz="1000" b="0" baseline="0" dirty="0" smtClean="0">
                        <a:solidFill>
                          <a:schemeClr val="tx1"/>
                        </a:solidFill>
                      </a:endParaRPr>
                    </a:p>
                    <a:p>
                      <a:pPr marL="177800" indent="-177800">
                        <a:buFont typeface="Arial" panose="020B0604020202020204" pitchFamily="34" charset="0"/>
                        <a:buChar char="•"/>
                      </a:pPr>
                      <a:r>
                        <a:rPr lang="en-CA" sz="1000" b="0" baseline="0" dirty="0" smtClean="0">
                          <a:solidFill>
                            <a:schemeClr val="tx1"/>
                          </a:solidFill>
                        </a:rPr>
                        <a:t>Create a common understanding of the importance of a data security awareness program.</a:t>
                      </a:r>
                    </a:p>
                    <a:p>
                      <a:pPr marL="177800" indent="-177800">
                        <a:buFont typeface="Arial" panose="020B0604020202020204" pitchFamily="34" charset="0"/>
                        <a:buChar char="•"/>
                      </a:pPr>
                      <a:r>
                        <a:rPr lang="en-CA" sz="1000" b="0" baseline="0" dirty="0" smtClean="0">
                          <a:solidFill>
                            <a:schemeClr val="tx1"/>
                          </a:solidFill>
                        </a:rPr>
                        <a:t>Review the Data Security Seminar.</a:t>
                      </a:r>
                    </a:p>
                    <a:p>
                      <a:pPr marL="177800" indent="-177800">
                        <a:buFont typeface="Arial" panose="020B0604020202020204" pitchFamily="34" charset="0"/>
                        <a:buChar char="•"/>
                      </a:pPr>
                      <a:r>
                        <a:rPr lang="en-CA" sz="1000" b="0" baseline="0" dirty="0" smtClean="0">
                          <a:solidFill>
                            <a:schemeClr val="tx1"/>
                          </a:solidFill>
                        </a:rPr>
                        <a:t>Create a schedule and plan for communicating the Data Security Seminar in conjunction with the Data Security Survey.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000" b="1"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000" b="1" dirty="0" smtClean="0">
                          <a:solidFill>
                            <a:schemeClr val="tx1"/>
                          </a:solidFill>
                        </a:rPr>
                        <a:t>Afternoon</a:t>
                      </a:r>
                      <a:r>
                        <a:rPr lang="en-CA" sz="1000" b="1" baseline="0" dirty="0" smtClean="0">
                          <a:solidFill>
                            <a:schemeClr val="tx1"/>
                          </a:solidFill>
                        </a:rPr>
                        <a:t> Itinerary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Review the outcomes of the workshop.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Debrief with key executives and the business to demonstrate results.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999213">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Data Compliance Checklist</a:t>
                      </a:r>
                    </a:p>
                    <a:p>
                      <a:pPr marL="228600" indent="-228600">
                        <a:spcAft>
                          <a:spcPts val="0"/>
                        </a:spcAft>
                        <a:buClrTx/>
                        <a:buFont typeface="+mj-lt"/>
                        <a:buAutoNum type="arabicPeriod"/>
                      </a:pPr>
                      <a:r>
                        <a:rPr lang="en-CA" sz="1000" b="0" i="0" baseline="0" dirty="0" smtClean="0">
                          <a:solidFill>
                            <a:schemeClr val="tx1"/>
                          </a:solidFill>
                        </a:rPr>
                        <a:t>Data Inventory Tool</a:t>
                      </a:r>
                    </a:p>
                    <a:p>
                      <a:pPr marL="228600" indent="-228600">
                        <a:spcAft>
                          <a:spcPts val="0"/>
                        </a:spcAft>
                        <a:buClrTx/>
                        <a:buFont typeface="+mj-lt"/>
                        <a:buAutoNum type="arabicPeriod"/>
                      </a:pPr>
                      <a:r>
                        <a:rPr lang="en-CA" sz="1000" b="0" i="0" baseline="0" dirty="0" smtClean="0">
                          <a:solidFill>
                            <a:schemeClr val="tx1"/>
                          </a:solidFill>
                        </a:rPr>
                        <a:t>Data Classification Tool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Enterprise Data Security Policy</a:t>
                      </a:r>
                    </a:p>
                    <a:p>
                      <a:pPr marL="228600" indent="-228600">
                        <a:spcAft>
                          <a:spcPts val="0"/>
                        </a:spcAft>
                        <a:buClrTx/>
                        <a:buFont typeface="+mj-lt"/>
                        <a:buAutoNum type="arabicPeriod"/>
                      </a:pPr>
                      <a:r>
                        <a:rPr lang="en-CA" sz="1000" b="0" i="0" baseline="0" dirty="0" smtClean="0">
                          <a:solidFill>
                            <a:schemeClr val="tx1"/>
                          </a:solidFill>
                        </a:rPr>
                        <a:t>Data Classification Tool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Data</a:t>
                      </a:r>
                      <a:r>
                        <a:rPr lang="en-CA" sz="1000" b="0" baseline="0" dirty="0" smtClean="0">
                          <a:solidFill>
                            <a:schemeClr val="tx1"/>
                          </a:solidFill>
                        </a:rPr>
                        <a:t> Audit Scorecard Tool</a:t>
                      </a:r>
                      <a:endParaRPr lang="en-CA" sz="1000" b="0" dirty="0" smtClean="0">
                        <a:solidFill>
                          <a:schemeClr val="tx1"/>
                        </a:solidFill>
                      </a:endParaRPr>
                    </a:p>
                    <a:p>
                      <a:pPr marL="144000" indent="-144000">
                        <a:spcAft>
                          <a:spcPts val="0"/>
                        </a:spcAft>
                        <a:buClrTx/>
                        <a:buFont typeface="+mj-lt"/>
                        <a:buAutoNum type="arabicPeriod"/>
                      </a:pPr>
                      <a:r>
                        <a:rPr lang="en-CA" sz="1000" b="0" baseline="0" dirty="0" smtClean="0">
                          <a:solidFill>
                            <a:schemeClr val="tx1"/>
                          </a:solidFill>
                        </a:rPr>
                        <a:t>Data Audit Interview Schedule</a:t>
                      </a:r>
                    </a:p>
                    <a:p>
                      <a:pPr marL="144000" indent="-144000">
                        <a:spcAft>
                          <a:spcPts val="0"/>
                        </a:spcAft>
                        <a:buClrTx/>
                        <a:buFont typeface="+mj-lt"/>
                        <a:buAutoNum type="arabicPeriod"/>
                      </a:pPr>
                      <a:r>
                        <a:rPr lang="en-CA" sz="1000" b="0" baseline="0" dirty="0" smtClean="0">
                          <a:solidFill>
                            <a:schemeClr val="tx1"/>
                          </a:solidFill>
                        </a:rPr>
                        <a:t>Data Audit Interview Guide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smtClean="0">
                          <a:solidFill>
                            <a:schemeClr val="tx1"/>
                          </a:solidFill>
                        </a:rPr>
                        <a:t>Data Audit Interview Guide</a:t>
                      </a:r>
                      <a:endParaRPr lang="en-CA" sz="1000" b="0" dirty="0" smtClean="0">
                        <a:solidFill>
                          <a:schemeClr val="tx1"/>
                        </a:solidFill>
                      </a:endParaRPr>
                    </a:p>
                    <a:p>
                      <a:pPr marL="144000" indent="-144000">
                        <a:spcAft>
                          <a:spcPts val="0"/>
                        </a:spcAft>
                        <a:buClrTx/>
                        <a:buFont typeface="+mj-lt"/>
                        <a:buAutoNum type="arabicPeriod"/>
                      </a:pPr>
                      <a:r>
                        <a:rPr lang="en-CA" sz="1000" b="0" dirty="0" smtClean="0">
                          <a:solidFill>
                            <a:schemeClr val="tx1"/>
                          </a:solidFill>
                        </a:rPr>
                        <a:t>Sample Data Audit Report</a:t>
                      </a:r>
                      <a:endParaRPr lang="en-CA" sz="1000" b="0" baseline="0" dirty="0" smtClean="0">
                        <a:solidFill>
                          <a:schemeClr val="tx1"/>
                        </a:solidFill>
                      </a:endParaRP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Data Security Survey</a:t>
                      </a:r>
                    </a:p>
                    <a:p>
                      <a:pPr marL="144000" indent="-144000">
                        <a:spcAft>
                          <a:spcPts val="0"/>
                        </a:spcAft>
                        <a:buClrTx/>
                        <a:buFont typeface="+mj-lt"/>
                        <a:buAutoNum type="arabicPeriod"/>
                      </a:pPr>
                      <a:r>
                        <a:rPr lang="en-CA" sz="1000" b="0" baseline="0" dirty="0" smtClean="0">
                          <a:solidFill>
                            <a:schemeClr val="tx1"/>
                          </a:solidFill>
                        </a:rPr>
                        <a:t>Data Security Seminar</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grpSp>
        <p:nvGrpSpPr>
          <p:cNvPr id="5" name="Group 4"/>
          <p:cNvGrpSpPr/>
          <p:nvPr/>
        </p:nvGrpSpPr>
        <p:grpSpPr>
          <a:xfrm>
            <a:off x="0" y="6422955"/>
            <a:ext cx="9144000" cy="437555"/>
            <a:chOff x="0" y="6422955"/>
            <a:chExt cx="9144000" cy="437555"/>
          </a:xfrm>
        </p:grpSpPr>
        <p:pic>
          <p:nvPicPr>
            <p:cNvPr id="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7" name="Picture 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85975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66521" y="2392316"/>
            <a:ext cx="7419989" cy="3354765"/>
          </a:xfrm>
          <a:prstGeom prst="rect">
            <a:avLst/>
          </a:prstGeom>
        </p:spPr>
        <p:txBody>
          <a:bodyPr wrap="square" rtlCol="0">
            <a:spAutoFit/>
          </a:bodyPr>
          <a:lstStyle/>
          <a:p>
            <a:pPr>
              <a:spcAft>
                <a:spcPts val="1200"/>
              </a:spcAft>
            </a:pPr>
            <a:r>
              <a:rPr lang="en-CA" sz="1600" i="1" dirty="0" smtClean="0">
                <a:solidFill>
                  <a:schemeClr val="bg1"/>
                </a:solidFill>
                <a:latin typeface="+mj-lt"/>
              </a:rPr>
              <a:t>An </a:t>
            </a:r>
            <a:r>
              <a:rPr lang="en-CA" sz="1600" i="1" dirty="0">
                <a:solidFill>
                  <a:schemeClr val="bg1"/>
                </a:solidFill>
                <a:latin typeface="+mj-lt"/>
              </a:rPr>
              <a:t>organization’s </a:t>
            </a:r>
            <a:r>
              <a:rPr lang="en-CA" sz="1600" i="1" dirty="0" smtClean="0">
                <a:solidFill>
                  <a:schemeClr val="bg1"/>
                </a:solidFill>
                <a:latin typeface="+mj-lt"/>
              </a:rPr>
              <a:t>data security </a:t>
            </a:r>
            <a:r>
              <a:rPr lang="en-CA" sz="1600" i="1" dirty="0">
                <a:solidFill>
                  <a:schemeClr val="bg1"/>
                </a:solidFill>
                <a:latin typeface="+mj-lt"/>
              </a:rPr>
              <a:t>strategy needs to be successfully sustainable over time and </a:t>
            </a:r>
            <a:r>
              <a:rPr lang="en-CA" sz="1600" b="1" i="1" dirty="0">
                <a:solidFill>
                  <a:schemeClr val="accent2"/>
                </a:solidFill>
                <a:latin typeface="+mj-lt"/>
              </a:rPr>
              <a:t>across evolving business and threat landscapes</a:t>
            </a:r>
            <a:r>
              <a:rPr lang="en-CA" sz="1600" b="1" i="1" dirty="0" smtClean="0">
                <a:solidFill>
                  <a:schemeClr val="bg1"/>
                </a:solidFill>
                <a:latin typeface="+mj-lt"/>
              </a:rPr>
              <a:t>.</a:t>
            </a:r>
            <a:endParaRPr lang="en-CA" sz="1600" b="1" i="1" dirty="0">
              <a:solidFill>
                <a:schemeClr val="bg1"/>
              </a:solidFill>
              <a:latin typeface="+mj-lt"/>
            </a:endParaRPr>
          </a:p>
          <a:p>
            <a:pPr>
              <a:spcAft>
                <a:spcPts val="1200"/>
              </a:spcAft>
            </a:pPr>
            <a:r>
              <a:rPr lang="en-CA" sz="1600" i="1" dirty="0">
                <a:solidFill>
                  <a:schemeClr val="bg1"/>
                </a:solidFill>
                <a:latin typeface="+mj-lt"/>
              </a:rPr>
              <a:t>This is achieved by building a Data Security practice that incorporates </a:t>
            </a:r>
            <a:r>
              <a:rPr lang="en-CA" sz="1600" i="1" dirty="0" smtClean="0">
                <a:solidFill>
                  <a:schemeClr val="bg1"/>
                </a:solidFill>
                <a:latin typeface="+mj-lt"/>
              </a:rPr>
              <a:t>rigorous </a:t>
            </a:r>
            <a:r>
              <a:rPr lang="en-CA" sz="1600" i="1" dirty="0">
                <a:solidFill>
                  <a:schemeClr val="bg1"/>
                </a:solidFill>
                <a:latin typeface="+mj-lt"/>
              </a:rPr>
              <a:t>and regular audits, </a:t>
            </a:r>
            <a:r>
              <a:rPr lang="en-CA" sz="1600" i="1" dirty="0" smtClean="0">
                <a:solidFill>
                  <a:schemeClr val="bg1"/>
                </a:solidFill>
                <a:latin typeface="+mj-lt"/>
              </a:rPr>
              <a:t>road mapping </a:t>
            </a:r>
            <a:r>
              <a:rPr lang="en-CA" sz="1600" i="1" dirty="0">
                <a:solidFill>
                  <a:schemeClr val="bg1"/>
                </a:solidFill>
                <a:latin typeface="+mj-lt"/>
              </a:rPr>
              <a:t>and remediation, </a:t>
            </a:r>
            <a:r>
              <a:rPr lang="en-CA" sz="1600" i="1" dirty="0" smtClean="0">
                <a:solidFill>
                  <a:schemeClr val="bg1"/>
                </a:solidFill>
                <a:latin typeface="+mj-lt"/>
              </a:rPr>
              <a:t>and continuous </a:t>
            </a:r>
            <a:r>
              <a:rPr lang="en-CA" sz="1600" i="1" dirty="0">
                <a:solidFill>
                  <a:schemeClr val="bg1"/>
                </a:solidFill>
                <a:latin typeface="+mj-lt"/>
              </a:rPr>
              <a:t>re-examination </a:t>
            </a:r>
            <a:r>
              <a:rPr lang="en-CA" sz="1600" i="1" dirty="0" smtClean="0">
                <a:solidFill>
                  <a:schemeClr val="bg1"/>
                </a:solidFill>
                <a:latin typeface="+mj-lt"/>
              </a:rPr>
              <a:t>and improvement, </a:t>
            </a:r>
            <a:r>
              <a:rPr lang="en-CA" sz="1600" i="1" dirty="0">
                <a:solidFill>
                  <a:schemeClr val="bg1"/>
                </a:solidFill>
                <a:latin typeface="+mj-lt"/>
              </a:rPr>
              <a:t>and by building and maintaining a </a:t>
            </a:r>
            <a:r>
              <a:rPr lang="en-CA" sz="1600" b="1" i="1" dirty="0">
                <a:solidFill>
                  <a:schemeClr val="accent2"/>
                </a:solidFill>
                <a:latin typeface="+mj-lt"/>
              </a:rPr>
              <a:t>data security-centric culture </a:t>
            </a:r>
            <a:r>
              <a:rPr lang="en-CA" sz="1600" i="1" dirty="0">
                <a:solidFill>
                  <a:schemeClr val="bg1"/>
                </a:solidFill>
                <a:latin typeface="+mj-lt"/>
              </a:rPr>
              <a:t>rooted in reliable and consistent </a:t>
            </a:r>
            <a:r>
              <a:rPr lang="en-CA" sz="1600" i="1" dirty="0" smtClean="0">
                <a:solidFill>
                  <a:schemeClr val="bg1"/>
                </a:solidFill>
                <a:latin typeface="+mj-lt"/>
              </a:rPr>
              <a:t>enterprise-wide </a:t>
            </a:r>
            <a:r>
              <a:rPr lang="en-CA" sz="1600" i="1" dirty="0">
                <a:solidFill>
                  <a:schemeClr val="bg1"/>
                </a:solidFill>
                <a:latin typeface="+mj-lt"/>
              </a:rPr>
              <a:t>communication and learning, </a:t>
            </a:r>
            <a:r>
              <a:rPr lang="en-CA" sz="1600" i="1" dirty="0" smtClean="0">
                <a:solidFill>
                  <a:schemeClr val="bg1"/>
                </a:solidFill>
                <a:latin typeface="+mj-lt"/>
              </a:rPr>
              <a:t>accountability, </a:t>
            </a:r>
            <a:r>
              <a:rPr lang="en-CA" sz="1600" i="1" dirty="0">
                <a:solidFill>
                  <a:schemeClr val="bg1"/>
                </a:solidFill>
                <a:latin typeface="+mj-lt"/>
              </a:rPr>
              <a:t>and ownership</a:t>
            </a:r>
            <a:r>
              <a:rPr lang="en-CA" sz="1600" i="1" dirty="0" smtClean="0">
                <a:solidFill>
                  <a:schemeClr val="bg1"/>
                </a:solidFill>
                <a:latin typeface="+mj-lt"/>
              </a:rPr>
              <a:t>.</a:t>
            </a:r>
            <a:endParaRPr lang="en-CA" sz="1600" i="1" dirty="0">
              <a:solidFill>
                <a:schemeClr val="bg1"/>
              </a:solidFill>
              <a:latin typeface="+mj-lt"/>
            </a:endParaRPr>
          </a:p>
          <a:p>
            <a:pPr>
              <a:spcAft>
                <a:spcPts val="1200"/>
              </a:spcAft>
            </a:pPr>
            <a:r>
              <a:rPr lang="en-CA" sz="1600" i="1" dirty="0">
                <a:solidFill>
                  <a:schemeClr val="bg1"/>
                </a:solidFill>
                <a:latin typeface="+mj-lt"/>
              </a:rPr>
              <a:t>Considering </a:t>
            </a:r>
            <a:r>
              <a:rPr lang="en-CA" sz="1600" i="1" dirty="0" smtClean="0">
                <a:solidFill>
                  <a:schemeClr val="bg1"/>
                </a:solidFill>
                <a:latin typeface="+mj-lt"/>
              </a:rPr>
              <a:t>the </a:t>
            </a:r>
            <a:r>
              <a:rPr lang="en-CA" sz="1600" i="1" dirty="0">
                <a:solidFill>
                  <a:schemeClr val="bg1"/>
                </a:solidFill>
                <a:latin typeface="+mj-lt"/>
              </a:rPr>
              <a:t>rising </a:t>
            </a:r>
            <a:r>
              <a:rPr lang="en-CA" sz="1600" i="1" dirty="0" smtClean="0">
                <a:solidFill>
                  <a:schemeClr val="bg1"/>
                </a:solidFill>
                <a:latin typeface="+mj-lt"/>
              </a:rPr>
              <a:t>costs </a:t>
            </a:r>
            <a:r>
              <a:rPr lang="en-CA" sz="1600" i="1" dirty="0">
                <a:solidFill>
                  <a:schemeClr val="bg1"/>
                </a:solidFill>
                <a:latin typeface="+mj-lt"/>
              </a:rPr>
              <a:t>of data </a:t>
            </a:r>
            <a:r>
              <a:rPr lang="en-CA" sz="1600" i="1" dirty="0" smtClean="0">
                <a:solidFill>
                  <a:schemeClr val="bg1"/>
                </a:solidFill>
                <a:latin typeface="+mj-lt"/>
              </a:rPr>
              <a:t>breaches, </a:t>
            </a:r>
            <a:r>
              <a:rPr lang="en-CA" sz="1600" i="1" dirty="0">
                <a:solidFill>
                  <a:schemeClr val="bg1"/>
                </a:solidFill>
                <a:latin typeface="+mj-lt"/>
              </a:rPr>
              <a:t>organizations are finding that the investment in enterprise-wide data security </a:t>
            </a:r>
            <a:r>
              <a:rPr lang="en-CA" sz="1600" i="1" dirty="0" smtClean="0">
                <a:solidFill>
                  <a:schemeClr val="bg1"/>
                </a:solidFill>
                <a:latin typeface="+mj-lt"/>
              </a:rPr>
              <a:t>and training </a:t>
            </a:r>
            <a:r>
              <a:rPr lang="en-CA" sz="1600" i="1" dirty="0">
                <a:solidFill>
                  <a:schemeClr val="bg1"/>
                </a:solidFill>
                <a:latin typeface="+mj-lt"/>
              </a:rPr>
              <a:t>and awareness programs to be a </a:t>
            </a:r>
            <a:r>
              <a:rPr lang="en-CA" sz="1600" b="1" i="1" dirty="0">
                <a:solidFill>
                  <a:schemeClr val="accent2"/>
                </a:solidFill>
                <a:latin typeface="+mj-lt"/>
              </a:rPr>
              <a:t>sound one</a:t>
            </a:r>
            <a:r>
              <a:rPr lang="en-CA" sz="1600" b="1" i="1" dirty="0">
                <a:solidFill>
                  <a:schemeClr val="bg1"/>
                </a:solidFill>
                <a:latin typeface="+mj-lt"/>
              </a:rPr>
              <a:t>.</a:t>
            </a:r>
            <a:r>
              <a:rPr lang="en-CA" sz="1600" i="1" dirty="0">
                <a:solidFill>
                  <a:schemeClr val="bg1"/>
                </a:solidFill>
                <a:latin typeface="+mj-lt"/>
              </a:rPr>
              <a:t> </a:t>
            </a:r>
            <a:br>
              <a:rPr lang="en-CA" sz="1600" i="1" dirty="0">
                <a:solidFill>
                  <a:schemeClr val="bg1"/>
                </a:solidFill>
                <a:latin typeface="+mj-lt"/>
              </a:rPr>
            </a:br>
            <a:r>
              <a:rPr lang="en-CA" sz="1600" b="1" i="1" dirty="0">
                <a:solidFill>
                  <a:schemeClr val="bg1"/>
                </a:solidFill>
                <a:latin typeface="+mj-lt"/>
              </a:rPr>
              <a:t/>
            </a:r>
            <a:br>
              <a:rPr lang="en-CA" sz="1600" b="1" i="1" dirty="0">
                <a:solidFill>
                  <a:schemeClr val="bg1"/>
                </a:solidFill>
                <a:latin typeface="+mj-lt"/>
              </a:rPr>
            </a:br>
            <a:endParaRPr lang="en-CA" sz="1600" b="1" i="1" dirty="0">
              <a:solidFill>
                <a:schemeClr val="bg1"/>
              </a:solidFill>
              <a:latin typeface="+mj-lt"/>
            </a:endParaRPr>
          </a:p>
        </p:txBody>
      </p:sp>
      <p:sp>
        <p:nvSpPr>
          <p:cNvPr id="9" name="TextBox 8"/>
          <p:cNvSpPr txBox="1"/>
          <p:nvPr/>
        </p:nvSpPr>
        <p:spPr>
          <a:xfrm>
            <a:off x="3944634" y="5563636"/>
            <a:ext cx="4460917" cy="738664"/>
          </a:xfrm>
          <a:prstGeom prst="rect">
            <a:avLst/>
          </a:prstGeom>
        </p:spPr>
        <p:txBody>
          <a:bodyPr wrap="square" rtlCol="0">
            <a:spAutoFit/>
          </a:bodyPr>
          <a:lstStyle/>
          <a:p>
            <a:pPr algn="r"/>
            <a:r>
              <a:rPr lang="en-CA" sz="1400" b="1" i="1" dirty="0" smtClean="0">
                <a:solidFill>
                  <a:schemeClr val="bg1"/>
                </a:solidFill>
              </a:rPr>
              <a:t>Crystal Singh, </a:t>
            </a:r>
          </a:p>
          <a:p>
            <a:pPr algn="r"/>
            <a:r>
              <a:rPr lang="en-CA" sz="1400" i="1" dirty="0" smtClean="0">
                <a:solidFill>
                  <a:schemeClr val="bg1"/>
                </a:solidFill>
              </a:rPr>
              <a:t>Senior Research Manager, Information Management</a:t>
            </a:r>
            <a:br>
              <a:rPr lang="en-CA" sz="1400" i="1" dirty="0" smtClean="0">
                <a:solidFill>
                  <a:schemeClr val="bg1"/>
                </a:solidFill>
              </a:rPr>
            </a:br>
            <a:r>
              <a:rPr lang="en-CA" sz="1400" i="1" dirty="0" smtClean="0">
                <a:solidFill>
                  <a:schemeClr val="bg1"/>
                </a:solidFill>
              </a:rPr>
              <a:t>Info-Tech Research Group</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527610" y="2312924"/>
            <a:ext cx="678666" cy="619651"/>
          </a:xfrm>
          <a:prstGeom prst="rect">
            <a:avLst/>
          </a:prstGeom>
        </p:spPr>
      </p:pic>
      <p:pic>
        <p:nvPicPr>
          <p:cNvPr id="15" name="Picture 101"/>
          <p:cNvPicPr>
            <a:picLocks noChangeAspect="1"/>
          </p:cNvPicPr>
          <p:nvPr/>
        </p:nvPicPr>
        <p:blipFill>
          <a:blip r:embed="rId3"/>
          <a:stretch>
            <a:fillRect/>
          </a:stretch>
        </p:blipFill>
        <p:spPr>
          <a:xfrm>
            <a:off x="7838960" y="4905205"/>
            <a:ext cx="656535" cy="538507"/>
          </a:xfrm>
          <a:prstGeom prst="rect">
            <a:avLst/>
          </a:prstGeom>
        </p:spPr>
      </p:pic>
      <p:sp>
        <p:nvSpPr>
          <p:cNvPr id="2" name="Rectangle 1"/>
          <p:cNvSpPr/>
          <p:nvPr/>
        </p:nvSpPr>
        <p:spPr>
          <a:xfrm>
            <a:off x="500240" y="1560098"/>
            <a:ext cx="7395532" cy="646331"/>
          </a:xfrm>
          <a:prstGeom prst="rect">
            <a:avLst/>
          </a:prstGeom>
        </p:spPr>
        <p:txBody>
          <a:bodyPr wrap="square">
            <a:spAutoFit/>
          </a:bodyPr>
          <a:lstStyle/>
          <a:p>
            <a:r>
              <a:rPr lang="en-CA" b="1" dirty="0">
                <a:solidFill>
                  <a:schemeClr val="bg1"/>
                </a:solidFill>
              </a:rPr>
              <a:t>If you think you can </a:t>
            </a:r>
            <a:r>
              <a:rPr lang="en-CA" b="1" dirty="0" smtClean="0">
                <a:solidFill>
                  <a:schemeClr val="bg1"/>
                </a:solidFill>
              </a:rPr>
              <a:t>stand still </a:t>
            </a:r>
            <a:r>
              <a:rPr lang="en-CA" b="1" dirty="0">
                <a:solidFill>
                  <a:schemeClr val="bg1"/>
                </a:solidFill>
              </a:rPr>
              <a:t>in the face of data security threats, </a:t>
            </a:r>
            <a:r>
              <a:rPr lang="en-CA" b="1" dirty="0">
                <a:solidFill>
                  <a:schemeClr val="accent2"/>
                </a:solidFill>
              </a:rPr>
              <a:t>think again.</a:t>
            </a:r>
          </a:p>
        </p:txBody>
      </p:sp>
      <p:grpSp>
        <p:nvGrpSpPr>
          <p:cNvPr id="10" name="Group 9"/>
          <p:cNvGrpSpPr/>
          <p:nvPr/>
        </p:nvGrpSpPr>
        <p:grpSpPr>
          <a:xfrm>
            <a:off x="0" y="6422955"/>
            <a:ext cx="9144000" cy="437555"/>
            <a:chOff x="0" y="6422955"/>
            <a:chExt cx="9144000" cy="437555"/>
          </a:xfrm>
        </p:grpSpPr>
        <p:pic>
          <p:nvPicPr>
            <p:cNvPr id="12"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8509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Overarching Insight of this Blueprint</a:t>
            </a:r>
            <a:endParaRPr lang="en-CA" dirty="0"/>
          </a:p>
        </p:txBody>
      </p:sp>
      <p:sp>
        <p:nvSpPr>
          <p:cNvPr id="4" name="Text Placeholder 1"/>
          <p:cNvSpPr txBox="1">
            <a:spLocks/>
          </p:cNvSpPr>
          <p:nvPr/>
        </p:nvSpPr>
        <p:spPr bwMode="auto">
          <a:xfrm>
            <a:off x="506081" y="1695986"/>
            <a:ext cx="8021675" cy="414485"/>
          </a:xfrm>
          <a:prstGeom prst="rect">
            <a:avLst/>
          </a:prstGeom>
          <a:solidFill>
            <a:srgbClr val="243F54"/>
          </a:solid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dirty="0" smtClean="0">
                <a:solidFill>
                  <a:schemeClr val="bg1"/>
                </a:solidFill>
              </a:rPr>
              <a:t>Overarching Insight</a:t>
            </a:r>
            <a:endParaRPr lang="en-US" sz="1600" dirty="0">
              <a:solidFill>
                <a:schemeClr val="bg1"/>
              </a:solidFill>
            </a:endParaRPr>
          </a:p>
        </p:txBody>
      </p:sp>
      <p:sp>
        <p:nvSpPr>
          <p:cNvPr id="5" name="Text Placeholder 4"/>
          <p:cNvSpPr txBox="1">
            <a:spLocks/>
          </p:cNvSpPr>
          <p:nvPr/>
        </p:nvSpPr>
        <p:spPr bwMode="auto">
          <a:xfrm>
            <a:off x="506081" y="2018581"/>
            <a:ext cx="8089105" cy="247578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1200"/>
              </a:spcAft>
              <a:buFont typeface="Arial" pitchFamily="34" charset="0"/>
              <a:buNone/>
            </a:pPr>
            <a:endParaRPr lang="en-CA" sz="1800" i="1" dirty="0"/>
          </a:p>
          <a:p>
            <a:pPr marL="0" indent="0">
              <a:spcBef>
                <a:spcPts val="0"/>
              </a:spcBef>
              <a:spcAft>
                <a:spcPts val="1200"/>
              </a:spcAft>
              <a:buFont typeface="Arial" pitchFamily="34" charset="0"/>
              <a:buNone/>
            </a:pPr>
            <a:r>
              <a:rPr lang="en-CA" sz="1800" dirty="0" smtClean="0"/>
              <a:t>Your organization’s data landscape is </a:t>
            </a:r>
            <a:r>
              <a:rPr lang="en-CA" sz="1800" b="1" dirty="0" smtClean="0"/>
              <a:t>constantly changing,</a:t>
            </a:r>
            <a:r>
              <a:rPr lang="en-CA" sz="1800" dirty="0" smtClean="0"/>
              <a:t> and the threats that can harm your organization are changing </a:t>
            </a:r>
            <a:r>
              <a:rPr lang="en-CA" sz="1800" b="1" dirty="0" smtClean="0"/>
              <a:t>even faster.</a:t>
            </a:r>
            <a:r>
              <a:rPr lang="en-CA" sz="1800" dirty="0" smtClean="0"/>
              <a:t> In order to protect your organization, compliance regulations are in place to ensure that safe data management is practiced. </a:t>
            </a:r>
            <a:r>
              <a:rPr lang="en-CA" sz="1800" b="1" dirty="0" smtClean="0"/>
              <a:t>However, it is no longer enough to just be compliant. </a:t>
            </a:r>
            <a:r>
              <a:rPr lang="en-CA" sz="1800" dirty="0" smtClean="0"/>
              <a:t>You must </a:t>
            </a:r>
            <a:r>
              <a:rPr lang="en-CA" sz="1800" b="1" dirty="0" smtClean="0"/>
              <a:t>proactively </a:t>
            </a:r>
            <a:r>
              <a:rPr lang="en-CA" sz="1800" dirty="0" smtClean="0"/>
              <a:t>guard yourself against attacks to prevent your organization from being on the front page of the Wall Street Journal and the financial and reputational loss that comes with it.</a:t>
            </a:r>
          </a:p>
          <a:p>
            <a:pPr marL="0" indent="0">
              <a:spcBef>
                <a:spcPts val="0"/>
              </a:spcBef>
              <a:spcAft>
                <a:spcPts val="1200"/>
              </a:spcAft>
              <a:buFont typeface="Arial" pitchFamily="34" charset="0"/>
              <a:buNone/>
            </a:pPr>
            <a:endParaRPr lang="en-CA" sz="1800" b="1" i="1" dirty="0" smtClean="0"/>
          </a:p>
        </p:txBody>
      </p:sp>
      <p:grpSp>
        <p:nvGrpSpPr>
          <p:cNvPr id="6" name="Group 5"/>
          <p:cNvGrpSpPr/>
          <p:nvPr/>
        </p:nvGrpSpPr>
        <p:grpSpPr>
          <a:xfrm>
            <a:off x="0" y="6422955"/>
            <a:ext cx="9144000" cy="437555"/>
            <a:chOff x="0" y="6422955"/>
            <a:chExt cx="9144000" cy="437555"/>
          </a:xfrm>
        </p:grpSpPr>
        <p:pic>
          <p:nvPicPr>
            <p:cNvPr id="7"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2579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CA" dirty="0"/>
              <a:t>Chief Information Security Officer (CISO)</a:t>
            </a:r>
          </a:p>
          <a:p>
            <a:pPr lvl="0"/>
            <a:r>
              <a:rPr lang="en-CA" dirty="0" smtClean="0"/>
              <a:t>Chief Security Officer (CSO)</a:t>
            </a:r>
          </a:p>
          <a:p>
            <a:pPr lvl="0"/>
            <a:r>
              <a:rPr lang="en-CA" dirty="0" smtClean="0"/>
              <a:t>Chief Compliance Officer (CCO)</a:t>
            </a:r>
          </a:p>
          <a:p>
            <a:pPr lvl="0"/>
            <a:r>
              <a:rPr lang="en-CA" dirty="0" smtClean="0"/>
              <a:t>Chief Data Officer (CDO)</a:t>
            </a:r>
          </a:p>
          <a:p>
            <a:pPr lvl="0"/>
            <a:r>
              <a:rPr lang="en-CA" dirty="0" smtClean="0"/>
              <a:t>Business </a:t>
            </a:r>
            <a:r>
              <a:rPr lang="en-CA" dirty="0"/>
              <a:t>leaders looking to improve their </a:t>
            </a:r>
            <a:r>
              <a:rPr lang="en-CA" dirty="0" smtClean="0"/>
              <a:t>security</a:t>
            </a:r>
            <a:endParaRPr lang="en-CA" dirty="0"/>
          </a:p>
          <a:p>
            <a:endParaRPr lang="en-US" dirty="0"/>
          </a:p>
        </p:txBody>
      </p:sp>
      <p:sp>
        <p:nvSpPr>
          <p:cNvPr id="14" name="Text Placeholder 13"/>
          <p:cNvSpPr>
            <a:spLocks noGrp="1"/>
          </p:cNvSpPr>
          <p:nvPr>
            <p:ph type="body" sz="quarter" idx="26"/>
          </p:nvPr>
        </p:nvSpPr>
        <p:spPr/>
        <p:txBody>
          <a:bodyPr/>
          <a:lstStyle/>
          <a:p>
            <a:r>
              <a:rPr lang="en-US" dirty="0" smtClean="0"/>
              <a:t>Create a comprehensive data security strategy, backed by a data security policy.</a:t>
            </a:r>
          </a:p>
          <a:p>
            <a:r>
              <a:rPr lang="en-US" dirty="0" smtClean="0"/>
              <a:t>Generate an </a:t>
            </a:r>
            <a:r>
              <a:rPr lang="en-US" dirty="0"/>
              <a:t>overview of data </a:t>
            </a:r>
            <a:r>
              <a:rPr lang="en-US" dirty="0" smtClean="0"/>
              <a:t>audits and why </a:t>
            </a:r>
            <a:r>
              <a:rPr lang="en-US" dirty="0"/>
              <a:t>they </a:t>
            </a:r>
            <a:r>
              <a:rPr lang="en-US" dirty="0" smtClean="0"/>
              <a:t>must be taken seriously.</a:t>
            </a:r>
            <a:endParaRPr lang="en-US" dirty="0"/>
          </a:p>
          <a:p>
            <a:r>
              <a:rPr lang="en-US" dirty="0" smtClean="0"/>
              <a:t>Provide </a:t>
            </a:r>
            <a:r>
              <a:rPr lang="en-US" dirty="0"/>
              <a:t>an audit framework to follow for successful data audit </a:t>
            </a:r>
            <a:r>
              <a:rPr lang="en-US" dirty="0" smtClean="0"/>
              <a:t>results.</a:t>
            </a:r>
            <a:endParaRPr lang="en-US" dirty="0"/>
          </a:p>
          <a:p>
            <a:r>
              <a:rPr lang="en-US" dirty="0" smtClean="0"/>
              <a:t>Get the entire organization on board with doing their part to ensure that the organization is safe from attacks and audits.</a:t>
            </a:r>
            <a:endParaRPr lang="en-US" dirty="0"/>
          </a:p>
          <a:p>
            <a:endParaRPr lang="en-US" dirty="0"/>
          </a:p>
        </p:txBody>
      </p:sp>
      <p:sp>
        <p:nvSpPr>
          <p:cNvPr id="15" name="Text Placeholder 14"/>
          <p:cNvSpPr>
            <a:spLocks noGrp="1"/>
          </p:cNvSpPr>
          <p:nvPr>
            <p:ph type="body" sz="quarter" idx="27"/>
          </p:nvPr>
        </p:nvSpPr>
        <p:spPr/>
        <p:txBody>
          <a:bodyPr/>
          <a:lstStyle/>
          <a:p>
            <a:pPr lvl="0"/>
            <a:r>
              <a:rPr lang="en-CA" dirty="0" smtClean="0"/>
              <a:t>CIO</a:t>
            </a:r>
            <a:endParaRPr lang="en-CA" dirty="0"/>
          </a:p>
          <a:p>
            <a:pPr lvl="0"/>
            <a:r>
              <a:rPr lang="en-CA" dirty="0"/>
              <a:t>IT </a:t>
            </a:r>
            <a:r>
              <a:rPr lang="en-CA" dirty="0" smtClean="0"/>
              <a:t>Leaders</a:t>
            </a:r>
            <a:endParaRPr lang="en-CA" dirty="0"/>
          </a:p>
          <a:p>
            <a:pPr lvl="0"/>
            <a:r>
              <a:rPr lang="en-CA" dirty="0"/>
              <a:t>Database Admins</a:t>
            </a:r>
          </a:p>
          <a:p>
            <a:pPr lvl="0"/>
            <a:r>
              <a:rPr lang="en-CA" dirty="0" smtClean="0"/>
              <a:t>Data Auditors</a:t>
            </a:r>
          </a:p>
          <a:p>
            <a:pPr lvl="0"/>
            <a:r>
              <a:rPr lang="en-CA" dirty="0" smtClean="0"/>
              <a:t>Legal </a:t>
            </a:r>
            <a:r>
              <a:rPr lang="en-CA" dirty="0"/>
              <a:t>Department</a:t>
            </a:r>
          </a:p>
          <a:p>
            <a:endParaRPr lang="en-US" dirty="0"/>
          </a:p>
        </p:txBody>
      </p:sp>
      <p:sp>
        <p:nvSpPr>
          <p:cNvPr id="16" name="Text Placeholder 15"/>
          <p:cNvSpPr>
            <a:spLocks noGrp="1"/>
          </p:cNvSpPr>
          <p:nvPr>
            <p:ph type="body" sz="quarter" idx="28"/>
          </p:nvPr>
        </p:nvSpPr>
        <p:spPr/>
        <p:txBody>
          <a:bodyPr/>
          <a:lstStyle/>
          <a:p>
            <a:r>
              <a:rPr lang="en-US" dirty="0"/>
              <a:t>Understand the high-level data issues and how they are negatively affecting the organization.</a:t>
            </a:r>
          </a:p>
          <a:p>
            <a:r>
              <a:rPr lang="en-US" dirty="0"/>
              <a:t>Determine short-term and long-term measures that need to be taken to rectify data-related issues.</a:t>
            </a:r>
          </a:p>
          <a:p>
            <a:r>
              <a:rPr lang="en-US" dirty="0" smtClean="0"/>
              <a:t>Define clear and focused data audits for confirmation of well-managed data environments.</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7" y="1535364"/>
            <a:ext cx="5410201" cy="1078992"/>
          </a:xfrm>
        </p:spPr>
        <p:txBody>
          <a:bodyPr/>
          <a:lstStyle/>
          <a:p>
            <a:r>
              <a:rPr lang="en-CA" dirty="0"/>
              <a:t>While an increase in data volume and system capability and interconnectivity </a:t>
            </a:r>
            <a:r>
              <a:rPr lang="en-CA" dirty="0" smtClean="0"/>
              <a:t>is </a:t>
            </a:r>
            <a:r>
              <a:rPr lang="en-CA" dirty="0"/>
              <a:t>great for the business, this spells a major </a:t>
            </a:r>
            <a:r>
              <a:rPr lang="en-CA" b="1" dirty="0"/>
              <a:t>headache</a:t>
            </a:r>
            <a:r>
              <a:rPr lang="en-CA" dirty="0"/>
              <a:t> for those who have to worry about keeping those items </a:t>
            </a:r>
            <a:r>
              <a:rPr lang="en-CA" b="1" dirty="0"/>
              <a:t>safe from attacks</a:t>
            </a:r>
            <a:r>
              <a:rPr lang="en-CA" dirty="0"/>
              <a:t> and </a:t>
            </a:r>
            <a:r>
              <a:rPr lang="en-CA" b="1" dirty="0"/>
              <a:t>compliant</a:t>
            </a:r>
            <a:r>
              <a:rPr lang="en-CA" dirty="0"/>
              <a:t> with regulatory </a:t>
            </a:r>
            <a:r>
              <a:rPr lang="en-CA" dirty="0" smtClean="0"/>
              <a:t>requirements. </a:t>
            </a:r>
            <a:r>
              <a:rPr lang="en-CA" dirty="0"/>
              <a:t>T</a:t>
            </a:r>
            <a:r>
              <a:rPr lang="en-US" dirty="0"/>
              <a:t>his creates a need for organizations to adopt a </a:t>
            </a:r>
            <a:r>
              <a:rPr lang="en-US" b="1" dirty="0"/>
              <a:t>formal approach </a:t>
            </a:r>
            <a:r>
              <a:rPr lang="en-US" dirty="0"/>
              <a:t>to securing and auditing data.</a:t>
            </a:r>
          </a:p>
        </p:txBody>
      </p:sp>
      <p:sp>
        <p:nvSpPr>
          <p:cNvPr id="4" name="Text Placeholder 3"/>
          <p:cNvSpPr>
            <a:spLocks noGrp="1"/>
          </p:cNvSpPr>
          <p:nvPr>
            <p:ph type="body" sz="quarter" idx="11"/>
          </p:nvPr>
        </p:nvSpPr>
        <p:spPr/>
        <p:txBody>
          <a:bodyPr/>
          <a:lstStyle/>
          <a:p>
            <a:r>
              <a:rPr lang="en-CA" dirty="0" smtClean="0"/>
              <a:t>The </a:t>
            </a:r>
            <a:r>
              <a:rPr lang="en-CA" dirty="0"/>
              <a:t>increase in </a:t>
            </a:r>
            <a:r>
              <a:rPr lang="en-CA" b="1" dirty="0"/>
              <a:t>complexity</a:t>
            </a:r>
            <a:r>
              <a:rPr lang="en-CA" dirty="0"/>
              <a:t> of </a:t>
            </a:r>
            <a:r>
              <a:rPr lang="en-CA" dirty="0" smtClean="0"/>
              <a:t>threats, as well as compliance </a:t>
            </a:r>
            <a:r>
              <a:rPr lang="en-CA" dirty="0"/>
              <a:t>requirements </a:t>
            </a:r>
            <a:r>
              <a:rPr lang="en-CA" dirty="0" smtClean="0"/>
              <a:t>due to recent data-related scares, makes it hard to keep ahead of attacks and fines, and the blame can fall directly on you.</a:t>
            </a:r>
          </a:p>
          <a:p>
            <a:r>
              <a:rPr lang="en-CA" dirty="0" smtClean="0"/>
              <a:t>An </a:t>
            </a:r>
            <a:r>
              <a:rPr lang="en-CA" dirty="0"/>
              <a:t>internal environment that </a:t>
            </a:r>
            <a:r>
              <a:rPr lang="en-CA" dirty="0" smtClean="0"/>
              <a:t>is complacent</a:t>
            </a:r>
            <a:r>
              <a:rPr lang="en-CA" dirty="0"/>
              <a:t>, incompetent, </a:t>
            </a:r>
            <a:r>
              <a:rPr lang="en-CA" dirty="0" smtClean="0"/>
              <a:t>or negligent </a:t>
            </a:r>
            <a:r>
              <a:rPr lang="en-CA" dirty="0"/>
              <a:t>to data </a:t>
            </a:r>
            <a:r>
              <a:rPr lang="en-CA" dirty="0" smtClean="0"/>
              <a:t>security</a:t>
            </a:r>
            <a:r>
              <a:rPr lang="en-CA" dirty="0"/>
              <a:t> </a:t>
            </a:r>
            <a:r>
              <a:rPr lang="en-CA" dirty="0" smtClean="0"/>
              <a:t>may be your worst enemy, and conveying the importance of data security in this environment requires expertise.</a:t>
            </a:r>
            <a:endParaRPr lang="en-CA" dirty="0"/>
          </a:p>
          <a:p>
            <a:endParaRPr lang="en-US" dirty="0"/>
          </a:p>
        </p:txBody>
      </p:sp>
      <p:sp>
        <p:nvSpPr>
          <p:cNvPr id="5" name="Text Placeholder 4"/>
          <p:cNvSpPr>
            <a:spLocks noGrp="1"/>
          </p:cNvSpPr>
          <p:nvPr>
            <p:ph type="body" sz="quarter" idx="12"/>
          </p:nvPr>
        </p:nvSpPr>
        <p:spPr/>
        <p:txBody>
          <a:bodyPr/>
          <a:lstStyle/>
          <a:p>
            <a:r>
              <a:rPr lang="en-CA" dirty="0"/>
              <a:t>Keep your </a:t>
            </a:r>
            <a:r>
              <a:rPr lang="en-CA" b="1" dirty="0"/>
              <a:t>policies and procedures </a:t>
            </a:r>
            <a:r>
              <a:rPr lang="en-CA" dirty="0"/>
              <a:t>up to date and well communicated in order to prevent </a:t>
            </a:r>
            <a:r>
              <a:rPr lang="en-CA" dirty="0" smtClean="0"/>
              <a:t>the inevitable </a:t>
            </a:r>
            <a:r>
              <a:rPr lang="en-CA" dirty="0"/>
              <a:t>loss of trust in you and your team if there is a lack of comprehensive data compliance and security. </a:t>
            </a:r>
            <a:endParaRPr lang="en-CA" dirty="0" smtClean="0"/>
          </a:p>
          <a:p>
            <a:r>
              <a:rPr lang="en-CA" dirty="0" smtClean="0"/>
              <a:t>Become </a:t>
            </a:r>
            <a:r>
              <a:rPr lang="en-CA" b="1" dirty="0"/>
              <a:t>audit-ready</a:t>
            </a:r>
            <a:r>
              <a:rPr lang="en-CA" dirty="0"/>
              <a:t> internally by practicing the real thing. </a:t>
            </a:r>
            <a:r>
              <a:rPr lang="en-US" dirty="0"/>
              <a:t>Prepare in advance to make the audit process rigorous, yet smoother and less </a:t>
            </a:r>
            <a:r>
              <a:rPr lang="en-US" dirty="0" smtClean="0"/>
              <a:t>time intensive</a:t>
            </a:r>
            <a:r>
              <a:rPr lang="en-US" dirty="0"/>
              <a:t>. </a:t>
            </a:r>
          </a:p>
          <a:p>
            <a:r>
              <a:rPr lang="en-CA" dirty="0"/>
              <a:t>Socialize the importance of data security in the organization to convey the idea that data security is </a:t>
            </a:r>
            <a:r>
              <a:rPr lang="en-CA" b="1" dirty="0"/>
              <a:t>everyone’s responsibility.</a:t>
            </a:r>
            <a:r>
              <a:rPr lang="en-CA" dirty="0"/>
              <a:t> </a:t>
            </a:r>
          </a:p>
          <a:p>
            <a:r>
              <a:rPr lang="en-CA" dirty="0"/>
              <a:t>Staying ahead of data compliance and security will give you </a:t>
            </a:r>
            <a:r>
              <a:rPr lang="en-CA" b="1" dirty="0"/>
              <a:t>peace of mind </a:t>
            </a:r>
            <a:r>
              <a:rPr lang="en-CA" dirty="0"/>
              <a:t>while increasing the trust that external parties have in your organization, improving customer retention and value of the organization.</a:t>
            </a:r>
          </a:p>
          <a:p>
            <a:endParaRPr lang="en-US" dirty="0"/>
          </a:p>
        </p:txBody>
      </p:sp>
      <p:sp>
        <p:nvSpPr>
          <p:cNvPr id="6" name="Text Placeholder 5"/>
          <p:cNvSpPr>
            <a:spLocks noGrp="1"/>
          </p:cNvSpPr>
          <p:nvPr>
            <p:ph type="body" sz="quarter" idx="13"/>
          </p:nvPr>
        </p:nvSpPr>
        <p:spPr>
          <a:xfrm>
            <a:off x="5658048" y="1595141"/>
            <a:ext cx="3295774" cy="2523241"/>
          </a:xfrm>
        </p:spPr>
        <p:txBody>
          <a:bodyPr/>
          <a:lstStyle/>
          <a:p>
            <a:pPr marL="228600" lvl="0" indent="-228600">
              <a:spcBef>
                <a:spcPts val="600"/>
              </a:spcBef>
              <a:spcAft>
                <a:spcPts val="600"/>
              </a:spcAft>
              <a:buSzPct val="100000"/>
              <a:buFont typeface="+mj-lt"/>
              <a:buAutoNum type="arabicPeriod"/>
            </a:pPr>
            <a:r>
              <a:rPr lang="en-CA" sz="1000" b="1" dirty="0"/>
              <a:t>Threats are quickly evolving, and </a:t>
            </a:r>
            <a:r>
              <a:rPr lang="en-CA" sz="1000" b="1" dirty="0" smtClean="0"/>
              <a:t>your </a:t>
            </a:r>
            <a:r>
              <a:rPr lang="en-CA" sz="1000" b="1" dirty="0"/>
              <a:t>security must evolve with them.</a:t>
            </a:r>
            <a:r>
              <a:rPr lang="en-US" sz="1000" b="1" dirty="0"/>
              <a:t/>
            </a:r>
            <a:br>
              <a:rPr lang="en-US" sz="1000" b="1" dirty="0"/>
            </a:br>
            <a:r>
              <a:rPr lang="en-CA" sz="1000" dirty="0"/>
              <a:t>Just being compliant isn’t enough. Compliance is a litmus test for the organization, but standing still means that </a:t>
            </a:r>
            <a:r>
              <a:rPr lang="en-CA" sz="1000" dirty="0" smtClean="0"/>
              <a:t>your security </a:t>
            </a:r>
            <a:r>
              <a:rPr lang="en-CA" sz="1000" dirty="0"/>
              <a:t>will eventually fail</a:t>
            </a:r>
            <a:r>
              <a:rPr lang="en-CA" sz="1000" dirty="0" smtClean="0"/>
              <a:t>. You must be proactive in guarding your data.</a:t>
            </a:r>
          </a:p>
          <a:p>
            <a:pPr marL="228600" lvl="0" indent="-228600">
              <a:spcBef>
                <a:spcPts val="600"/>
              </a:spcBef>
              <a:spcAft>
                <a:spcPts val="600"/>
              </a:spcAft>
              <a:buSzPct val="100000"/>
              <a:buFont typeface="+mj-lt"/>
              <a:buAutoNum type="arabicPeriod"/>
            </a:pPr>
            <a:r>
              <a:rPr lang="en-CA" sz="1000" b="1" dirty="0" smtClean="0"/>
              <a:t>Data audit can enable IT to give a qualified “yes” for business access to data. </a:t>
            </a:r>
            <a:r>
              <a:rPr lang="en-CA" sz="1000" dirty="0" smtClean="0"/>
              <a:t>Audit is the tool to keep your data truthful, and trust </a:t>
            </a:r>
            <a:r>
              <a:rPr lang="en-CA" sz="1000" dirty="0"/>
              <a:t>in your data is the first step in generating </a:t>
            </a:r>
            <a:r>
              <a:rPr lang="en-CA" sz="1000" dirty="0" smtClean="0"/>
              <a:t>data insights. </a:t>
            </a:r>
          </a:p>
          <a:p>
            <a:pPr marL="228600" lvl="0" indent="-228600">
              <a:spcBef>
                <a:spcPts val="600"/>
              </a:spcBef>
              <a:spcAft>
                <a:spcPts val="600"/>
              </a:spcAft>
              <a:buSzPct val="100000"/>
              <a:buFont typeface="+mj-lt"/>
              <a:buAutoNum type="arabicPeriod"/>
            </a:pPr>
            <a:r>
              <a:rPr lang="en-CA" sz="1000" b="1" dirty="0" smtClean="0"/>
              <a:t>Data </a:t>
            </a:r>
            <a:r>
              <a:rPr lang="en-CA" sz="1000" b="1" dirty="0"/>
              <a:t>security is everybody’s business.</a:t>
            </a:r>
            <a:r>
              <a:rPr lang="en-US" sz="1000" b="1" dirty="0">
                <a:solidFill>
                  <a:srgbClr val="333333"/>
                </a:solidFill>
              </a:rPr>
              <a:t/>
            </a:r>
            <a:br>
              <a:rPr lang="en-US" sz="1000" b="1" dirty="0">
                <a:solidFill>
                  <a:srgbClr val="333333"/>
                </a:solidFill>
              </a:rPr>
            </a:br>
            <a:r>
              <a:rPr lang="en-US" sz="1000" dirty="0"/>
              <a:t>Errors may fall on your shoulders, but you can’t prevent them all by yourself. With the proper tools and strategy, convey the importance of everybody’s role in data security and data </a:t>
            </a:r>
            <a:r>
              <a:rPr lang="en-US" sz="1000" dirty="0" smtClean="0"/>
              <a:t>breach </a:t>
            </a:r>
            <a:r>
              <a:rPr lang="en-US" sz="1000" dirty="0"/>
              <a:t>prevention.</a:t>
            </a:r>
            <a:endParaRPr lang="en-US" sz="1000"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Rectangle 2"/>
          <p:cNvSpPr/>
          <p:nvPr/>
        </p:nvSpPr>
        <p:spPr>
          <a:xfrm>
            <a:off x="3550920" y="1809083"/>
            <a:ext cx="5393055" cy="2153712"/>
          </a:xfrm>
          <a:prstGeom prst="rect">
            <a:avLst/>
          </a:prstGeom>
          <a:no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p:nvSpPr>
        <p:spPr>
          <a:xfrm>
            <a:off x="0" y="5313637"/>
            <a:ext cx="9144000" cy="12168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Data is </a:t>
            </a:r>
            <a:r>
              <a:rPr lang="en-CA" dirty="0" smtClean="0"/>
              <a:t>a </a:t>
            </a:r>
            <a:r>
              <a:rPr lang="en-CA" b="1" dirty="0" smtClean="0">
                <a:solidFill>
                  <a:schemeClr val="accent2"/>
                </a:solidFill>
              </a:rPr>
              <a:t>valuable</a:t>
            </a:r>
            <a:r>
              <a:rPr lang="en-CA" dirty="0" smtClean="0"/>
              <a:t> </a:t>
            </a:r>
            <a:r>
              <a:rPr lang="en-CA" b="1" dirty="0" smtClean="0">
                <a:solidFill>
                  <a:schemeClr val="accent2"/>
                </a:solidFill>
              </a:rPr>
              <a:t>asset</a:t>
            </a:r>
            <a:r>
              <a:rPr lang="en-CA" dirty="0" smtClean="0"/>
              <a:t> that needs </a:t>
            </a:r>
            <a:r>
              <a:rPr lang="en-CA" dirty="0"/>
              <a:t>to be </a:t>
            </a:r>
            <a:r>
              <a:rPr lang="en-CA" dirty="0" smtClean="0"/>
              <a:t>secured</a:t>
            </a:r>
            <a:endParaRPr lang="en-CA" dirty="0"/>
          </a:p>
        </p:txBody>
      </p:sp>
      <p:sp>
        <p:nvSpPr>
          <p:cNvPr id="4" name="Rectangle 3"/>
          <p:cNvSpPr/>
          <p:nvPr/>
        </p:nvSpPr>
        <p:spPr>
          <a:xfrm>
            <a:off x="566367" y="5459997"/>
            <a:ext cx="8577633" cy="938719"/>
          </a:xfrm>
          <a:prstGeom prst="rect">
            <a:avLst/>
          </a:prstGeom>
        </p:spPr>
        <p:txBody>
          <a:bodyPr wrap="square">
            <a:spAutoFit/>
          </a:bodyPr>
          <a:lstStyle/>
          <a:p>
            <a:pPr>
              <a:spcAft>
                <a:spcPts val="600"/>
              </a:spcAft>
            </a:pPr>
            <a:r>
              <a:rPr lang="en-CA" sz="1600" i="1" dirty="0" smtClean="0">
                <a:solidFill>
                  <a:schemeClr val="bg2"/>
                </a:solidFill>
                <a:latin typeface="+mj-lt"/>
              </a:rPr>
              <a:t>People </a:t>
            </a:r>
            <a:r>
              <a:rPr lang="en-CA" sz="1600" i="1" dirty="0">
                <a:solidFill>
                  <a:schemeClr val="bg2"/>
                </a:solidFill>
                <a:latin typeface="+mj-lt"/>
              </a:rPr>
              <a:t>used to view security as a </a:t>
            </a:r>
            <a:r>
              <a:rPr lang="en-CA" b="1" i="1" dirty="0">
                <a:solidFill>
                  <a:schemeClr val="accent2"/>
                </a:solidFill>
                <a:latin typeface="+mj-lt"/>
              </a:rPr>
              <a:t>cost </a:t>
            </a:r>
            <a:r>
              <a:rPr lang="en-CA" b="1" i="1" dirty="0" smtClean="0">
                <a:solidFill>
                  <a:schemeClr val="accent2"/>
                </a:solidFill>
                <a:latin typeface="+mj-lt"/>
              </a:rPr>
              <a:t>center</a:t>
            </a:r>
            <a:r>
              <a:rPr lang="en-CA" sz="1600" i="1" dirty="0" smtClean="0">
                <a:solidFill>
                  <a:schemeClr val="bg2"/>
                </a:solidFill>
                <a:latin typeface="+mj-lt"/>
              </a:rPr>
              <a:t>. But the currently </a:t>
            </a:r>
            <a:r>
              <a:rPr lang="en-CA" b="1" i="1" dirty="0" smtClean="0">
                <a:solidFill>
                  <a:schemeClr val="accent2"/>
                </a:solidFill>
                <a:latin typeface="+mj-lt"/>
              </a:rPr>
              <a:t>enlightened</a:t>
            </a:r>
            <a:r>
              <a:rPr lang="en-CA" i="1" dirty="0" smtClean="0">
                <a:solidFill>
                  <a:schemeClr val="accent2"/>
                </a:solidFill>
                <a:latin typeface="+mj-lt"/>
              </a:rPr>
              <a:t> </a:t>
            </a:r>
            <a:r>
              <a:rPr lang="en-CA" sz="1600" i="1" dirty="0">
                <a:solidFill>
                  <a:schemeClr val="bg2"/>
                </a:solidFill>
                <a:latin typeface="+mj-lt"/>
              </a:rPr>
              <a:t>C-suite are seeing </a:t>
            </a:r>
            <a:r>
              <a:rPr lang="en-CA" sz="1600" i="1" dirty="0" smtClean="0">
                <a:solidFill>
                  <a:schemeClr val="bg2"/>
                </a:solidFill>
                <a:latin typeface="+mj-lt"/>
              </a:rPr>
              <a:t>data security as </a:t>
            </a:r>
            <a:r>
              <a:rPr lang="en-CA" sz="1600" i="1" dirty="0">
                <a:solidFill>
                  <a:schemeClr val="bg2"/>
                </a:solidFill>
                <a:latin typeface="+mj-lt"/>
              </a:rPr>
              <a:t>a </a:t>
            </a:r>
            <a:r>
              <a:rPr lang="en-CA" b="1" i="1" dirty="0">
                <a:solidFill>
                  <a:schemeClr val="accent2"/>
                </a:solidFill>
                <a:latin typeface="+mj-lt"/>
              </a:rPr>
              <a:t>normal, necessary part of doing </a:t>
            </a:r>
            <a:r>
              <a:rPr lang="en-CA" b="1" i="1" dirty="0" smtClean="0">
                <a:solidFill>
                  <a:schemeClr val="accent2"/>
                </a:solidFill>
                <a:latin typeface="+mj-lt"/>
              </a:rPr>
              <a:t>business</a:t>
            </a:r>
            <a:r>
              <a:rPr lang="en-CA" sz="1600" i="1" dirty="0" smtClean="0">
                <a:solidFill>
                  <a:schemeClr val="bg2"/>
                </a:solidFill>
                <a:latin typeface="+mj-lt"/>
              </a:rPr>
              <a:t>. </a:t>
            </a:r>
          </a:p>
          <a:p>
            <a:pPr algn="r">
              <a:spcAft>
                <a:spcPts val="600"/>
              </a:spcAft>
            </a:pPr>
            <a:r>
              <a:rPr lang="en-CA" sz="1400" dirty="0" smtClean="0">
                <a:solidFill>
                  <a:schemeClr val="bg2"/>
                </a:solidFill>
              </a:rPr>
              <a:t>– </a:t>
            </a:r>
            <a:r>
              <a:rPr lang="en-CA" sz="1400" dirty="0">
                <a:solidFill>
                  <a:schemeClr val="bg2"/>
                </a:solidFill>
              </a:rPr>
              <a:t>Casimer DeCusatis, Ph.D., The New York State Cloud Computing &amp; Analytics Center at Marist </a:t>
            </a:r>
            <a:r>
              <a:rPr lang="en-CA" sz="1400" dirty="0" smtClean="0">
                <a:solidFill>
                  <a:schemeClr val="bg2"/>
                </a:solidFill>
              </a:rPr>
              <a:t>College</a:t>
            </a:r>
            <a:endParaRPr lang="en-CA" sz="1400" dirty="0">
              <a:solidFill>
                <a:schemeClr val="bg2"/>
              </a:solidFill>
            </a:endParaRPr>
          </a:p>
        </p:txBody>
      </p:sp>
      <p:graphicFrame>
        <p:nvGraphicFramePr>
          <p:cNvPr id="27" name="Chart 26"/>
          <p:cNvGraphicFramePr>
            <a:graphicFrameLocks/>
          </p:cNvGraphicFramePr>
          <p:nvPr>
            <p:extLst>
              <p:ext uri="{D42A27DB-BD31-4B8C-83A1-F6EECF244321}">
                <p14:modId xmlns:p14="http://schemas.microsoft.com/office/powerpoint/2010/main" val="2592210744"/>
              </p:ext>
            </p:extLst>
          </p:nvPr>
        </p:nvGraphicFramePr>
        <p:xfrm>
          <a:off x="3636291" y="1809083"/>
          <a:ext cx="5241008" cy="2153712"/>
        </p:xfrm>
        <a:graphic>
          <a:graphicData uri="http://schemas.openxmlformats.org/drawingml/2006/chart">
            <c:chart xmlns:c="http://schemas.openxmlformats.org/drawingml/2006/chart" xmlns:r="http://schemas.openxmlformats.org/officeDocument/2006/relationships" r:id="rId3"/>
          </a:graphicData>
        </a:graphic>
      </p:graphicFrame>
      <p:sp>
        <p:nvSpPr>
          <p:cNvPr id="28" name="Rectangle 27"/>
          <p:cNvSpPr/>
          <p:nvPr/>
        </p:nvSpPr>
        <p:spPr>
          <a:xfrm>
            <a:off x="5129388" y="4346217"/>
            <a:ext cx="3507425" cy="71155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sz="1400" b="1" dirty="0" smtClean="0">
                <a:solidFill>
                  <a:schemeClr val="accent1"/>
                </a:solidFill>
              </a:rPr>
              <a:t>Of companies find that their ability to function after a security breach is severely reduced.</a:t>
            </a:r>
            <a:endParaRPr lang="en-US" sz="1400" b="1" dirty="0">
              <a:solidFill>
                <a:schemeClr val="accent1"/>
              </a:solidFill>
            </a:endParaRPr>
          </a:p>
        </p:txBody>
      </p:sp>
      <p:sp>
        <p:nvSpPr>
          <p:cNvPr id="31" name="Oval 30"/>
          <p:cNvSpPr/>
          <p:nvPr/>
        </p:nvSpPr>
        <p:spPr>
          <a:xfrm>
            <a:off x="4686740" y="4316809"/>
            <a:ext cx="835067" cy="835067"/>
          </a:xfrm>
          <a:prstGeom prst="ellipse">
            <a:avLst/>
          </a:prstGeom>
          <a:solidFill>
            <a:schemeClr val="accent1"/>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60%</a:t>
            </a:r>
            <a:endParaRPr lang="en-US" sz="1600" b="1" dirty="0"/>
          </a:p>
        </p:txBody>
      </p:sp>
      <p:sp>
        <p:nvSpPr>
          <p:cNvPr id="32" name="Rectangle 31"/>
          <p:cNvSpPr/>
          <p:nvPr/>
        </p:nvSpPr>
        <p:spPr>
          <a:xfrm>
            <a:off x="6490968" y="5056540"/>
            <a:ext cx="2236305" cy="246221"/>
          </a:xfrm>
          <a:prstGeom prst="rect">
            <a:avLst/>
          </a:prstGeom>
        </p:spPr>
        <p:txBody>
          <a:bodyPr wrap="square">
            <a:spAutoFit/>
          </a:bodyPr>
          <a:lstStyle/>
          <a:p>
            <a:pPr algn="r"/>
            <a:r>
              <a:rPr lang="en-CA" sz="1000" dirty="0" smtClean="0"/>
              <a:t>Kaspersky Lab, 2015</a:t>
            </a:r>
            <a:endParaRPr lang="en-CA" sz="1000" dirty="0"/>
          </a:p>
        </p:txBody>
      </p:sp>
      <p:sp>
        <p:nvSpPr>
          <p:cNvPr id="33" name="Rectangle 32"/>
          <p:cNvSpPr/>
          <p:nvPr/>
        </p:nvSpPr>
        <p:spPr>
          <a:xfrm>
            <a:off x="6940727" y="3705698"/>
            <a:ext cx="2021943" cy="246221"/>
          </a:xfrm>
          <a:prstGeom prst="rect">
            <a:avLst/>
          </a:prstGeom>
        </p:spPr>
        <p:txBody>
          <a:bodyPr wrap="square">
            <a:spAutoFit/>
          </a:bodyPr>
          <a:lstStyle/>
          <a:p>
            <a:r>
              <a:rPr lang="en-CA" sz="1000" dirty="0" smtClean="0">
                <a:solidFill>
                  <a:schemeClr val="accent1"/>
                </a:solidFill>
              </a:rPr>
              <a:t>Source: Ponemon Institute, 2016</a:t>
            </a:r>
            <a:endParaRPr lang="en-CA" sz="1000" dirty="0">
              <a:solidFill>
                <a:schemeClr val="accent1"/>
              </a:solidFill>
            </a:endParaRPr>
          </a:p>
        </p:txBody>
      </p:sp>
      <p:sp>
        <p:nvSpPr>
          <p:cNvPr id="9" name="Isosceles Triangle 8"/>
          <p:cNvSpPr/>
          <p:nvPr/>
        </p:nvSpPr>
        <p:spPr>
          <a:xfrm rot="10800000">
            <a:off x="-5" y="1133473"/>
            <a:ext cx="4621481" cy="5086352"/>
          </a:xfrm>
          <a:prstGeom prst="triangle">
            <a:avLst>
              <a:gd name="adj" fmla="val 100000"/>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ectangle 6"/>
          <p:cNvSpPr/>
          <p:nvPr/>
        </p:nvSpPr>
        <p:spPr>
          <a:xfrm>
            <a:off x="236655" y="1326338"/>
            <a:ext cx="3077604" cy="738664"/>
          </a:xfrm>
          <a:prstGeom prst="rect">
            <a:avLst/>
          </a:prstGeom>
        </p:spPr>
        <p:txBody>
          <a:bodyPr wrap="square">
            <a:spAutoFit/>
          </a:bodyPr>
          <a:lstStyle/>
          <a:p>
            <a:r>
              <a:rPr lang="en-CA" sz="1400" dirty="0">
                <a:solidFill>
                  <a:srgbClr val="243F55"/>
                </a:solidFill>
              </a:rPr>
              <a:t>Organizations that </a:t>
            </a:r>
            <a:r>
              <a:rPr lang="en-CA" sz="1400" dirty="0" smtClean="0">
                <a:solidFill>
                  <a:srgbClr val="243F55"/>
                </a:solidFill>
              </a:rPr>
              <a:t>mostly make </a:t>
            </a:r>
            <a:r>
              <a:rPr lang="en-CA" sz="1400" dirty="0">
                <a:solidFill>
                  <a:srgbClr val="243F55"/>
                </a:solidFill>
              </a:rPr>
              <a:t>decisions based on </a:t>
            </a:r>
            <a:r>
              <a:rPr lang="en-CA" sz="1400" b="1" dirty="0">
                <a:solidFill>
                  <a:srgbClr val="243F55"/>
                </a:solidFill>
              </a:rPr>
              <a:t>analysis of </a:t>
            </a:r>
            <a:r>
              <a:rPr lang="en-CA" sz="1400" b="1" dirty="0" smtClean="0">
                <a:solidFill>
                  <a:srgbClr val="243F55"/>
                </a:solidFill>
              </a:rPr>
              <a:t>data</a:t>
            </a:r>
            <a:r>
              <a:rPr lang="en-CA" sz="1400" dirty="0" smtClean="0">
                <a:solidFill>
                  <a:srgbClr val="243F55"/>
                </a:solidFill>
              </a:rPr>
              <a:t> have been shown to have:</a:t>
            </a:r>
            <a:endParaRPr lang="en-CA" sz="1400" dirty="0">
              <a:solidFill>
                <a:srgbClr val="243F55"/>
              </a:solidFill>
            </a:endParaRPr>
          </a:p>
        </p:txBody>
      </p:sp>
      <p:sp>
        <p:nvSpPr>
          <p:cNvPr id="36" name="Oval 145407"/>
          <p:cNvSpPr/>
          <p:nvPr/>
        </p:nvSpPr>
        <p:spPr>
          <a:xfrm>
            <a:off x="165773" y="2198561"/>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38" name="Oval 145408"/>
          <p:cNvSpPr/>
          <p:nvPr/>
        </p:nvSpPr>
        <p:spPr>
          <a:xfrm>
            <a:off x="165773" y="2821816"/>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40" name="Oval 145410"/>
          <p:cNvSpPr/>
          <p:nvPr/>
        </p:nvSpPr>
        <p:spPr>
          <a:xfrm>
            <a:off x="165773" y="3445071"/>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sp>
        <p:nvSpPr>
          <p:cNvPr id="41" name="Rectangle 40"/>
          <p:cNvSpPr/>
          <p:nvPr/>
        </p:nvSpPr>
        <p:spPr>
          <a:xfrm>
            <a:off x="654598" y="2162980"/>
            <a:ext cx="2826800" cy="461665"/>
          </a:xfrm>
          <a:prstGeom prst="rect">
            <a:avLst/>
          </a:prstGeom>
        </p:spPr>
        <p:txBody>
          <a:bodyPr wrap="square">
            <a:spAutoFit/>
          </a:bodyPr>
          <a:lstStyle/>
          <a:p>
            <a:r>
              <a:rPr lang="en-CA" sz="1200" b="1" dirty="0" smtClean="0">
                <a:solidFill>
                  <a:srgbClr val="243F55"/>
                </a:solidFill>
              </a:rPr>
              <a:t>Improved commercial opportunities </a:t>
            </a:r>
            <a:r>
              <a:rPr lang="en-CA" sz="1200" dirty="0" smtClean="0">
                <a:solidFill>
                  <a:srgbClr val="243F55"/>
                </a:solidFill>
              </a:rPr>
              <a:t>that are spotted and acted upon. </a:t>
            </a:r>
            <a:endParaRPr lang="en-CA" sz="1200" dirty="0">
              <a:solidFill>
                <a:srgbClr val="243F55"/>
              </a:solidFill>
            </a:endParaRPr>
          </a:p>
        </p:txBody>
      </p:sp>
      <p:sp>
        <p:nvSpPr>
          <p:cNvPr id="42" name="Rectangle 41"/>
          <p:cNvSpPr/>
          <p:nvPr/>
        </p:nvSpPr>
        <p:spPr>
          <a:xfrm>
            <a:off x="654599" y="3412442"/>
            <a:ext cx="1889480" cy="461665"/>
          </a:xfrm>
          <a:prstGeom prst="rect">
            <a:avLst/>
          </a:prstGeom>
        </p:spPr>
        <p:txBody>
          <a:bodyPr wrap="square">
            <a:spAutoFit/>
          </a:bodyPr>
          <a:lstStyle/>
          <a:p>
            <a:r>
              <a:rPr lang="en-CA" sz="1200" b="1" dirty="0" smtClean="0">
                <a:solidFill>
                  <a:srgbClr val="243F55"/>
                </a:solidFill>
              </a:rPr>
              <a:t>Enhanced operational excellence</a:t>
            </a:r>
            <a:r>
              <a:rPr lang="en-CA" sz="1200" dirty="0" smtClean="0">
                <a:solidFill>
                  <a:srgbClr val="243F55"/>
                </a:solidFill>
              </a:rPr>
              <a:t>.</a:t>
            </a:r>
            <a:endParaRPr lang="en-CA" sz="1200" dirty="0">
              <a:solidFill>
                <a:srgbClr val="243F55"/>
              </a:solidFill>
            </a:endParaRPr>
          </a:p>
        </p:txBody>
      </p:sp>
      <p:sp>
        <p:nvSpPr>
          <p:cNvPr id="43" name="Rectangle 42"/>
          <p:cNvSpPr/>
          <p:nvPr/>
        </p:nvSpPr>
        <p:spPr>
          <a:xfrm>
            <a:off x="654598" y="2787711"/>
            <a:ext cx="2044374" cy="461665"/>
          </a:xfrm>
          <a:prstGeom prst="rect">
            <a:avLst/>
          </a:prstGeom>
        </p:spPr>
        <p:txBody>
          <a:bodyPr wrap="square">
            <a:spAutoFit/>
          </a:bodyPr>
          <a:lstStyle/>
          <a:p>
            <a:r>
              <a:rPr lang="en-CA" sz="1200" b="1" dirty="0" smtClean="0">
                <a:solidFill>
                  <a:srgbClr val="243F55"/>
                </a:solidFill>
              </a:rPr>
              <a:t>More innovative products </a:t>
            </a:r>
            <a:r>
              <a:rPr lang="en-CA" sz="1200" dirty="0" smtClean="0">
                <a:solidFill>
                  <a:srgbClr val="243F55"/>
                </a:solidFill>
              </a:rPr>
              <a:t>and services developed.</a:t>
            </a:r>
            <a:endParaRPr lang="en-CA" sz="1200" dirty="0">
              <a:solidFill>
                <a:srgbClr val="243F55"/>
              </a:solidFill>
            </a:endParaRPr>
          </a:p>
        </p:txBody>
      </p:sp>
      <p:sp>
        <p:nvSpPr>
          <p:cNvPr id="44" name="Rectangle 9"/>
          <p:cNvSpPr/>
          <p:nvPr/>
        </p:nvSpPr>
        <p:spPr>
          <a:xfrm>
            <a:off x="119783" y="3900590"/>
            <a:ext cx="2003442" cy="294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000" dirty="0" smtClean="0">
                <a:solidFill>
                  <a:srgbClr val="335775"/>
                </a:solidFill>
              </a:rPr>
              <a:t>Mateos-Garcia, 2015</a:t>
            </a:r>
            <a:endParaRPr lang="en-CA" sz="1000" i="1" dirty="0" smtClean="0">
              <a:solidFill>
                <a:srgbClr val="335775"/>
              </a:solidFill>
            </a:endParaRPr>
          </a:p>
        </p:txBody>
      </p:sp>
      <p:sp>
        <p:nvSpPr>
          <p:cNvPr id="45" name="Rectangle 44"/>
          <p:cNvSpPr/>
          <p:nvPr/>
        </p:nvSpPr>
        <p:spPr>
          <a:xfrm>
            <a:off x="4293409" y="1399332"/>
            <a:ext cx="4792271" cy="307777"/>
          </a:xfrm>
          <a:prstGeom prst="rect">
            <a:avLst/>
          </a:prstGeom>
        </p:spPr>
        <p:txBody>
          <a:bodyPr wrap="square">
            <a:spAutoFit/>
          </a:bodyPr>
          <a:lstStyle/>
          <a:p>
            <a:r>
              <a:rPr lang="en-CA" sz="1400" dirty="0" smtClean="0">
                <a:solidFill>
                  <a:schemeClr val="accent1"/>
                </a:solidFill>
                <a:latin typeface="Arial-BoldMT"/>
              </a:rPr>
              <a:t>Data is </a:t>
            </a:r>
            <a:r>
              <a:rPr lang="en-CA" sz="1400" b="1" dirty="0" smtClean="0">
                <a:solidFill>
                  <a:schemeClr val="accent1"/>
                </a:solidFill>
                <a:latin typeface="Arial-BoldMT"/>
              </a:rPr>
              <a:t>valuable.</a:t>
            </a:r>
            <a:r>
              <a:rPr lang="en-CA" sz="1400" dirty="0" smtClean="0">
                <a:solidFill>
                  <a:schemeClr val="accent1"/>
                </a:solidFill>
                <a:latin typeface="Arial-BoldMT"/>
              </a:rPr>
              <a:t> Therefore it also </a:t>
            </a:r>
            <a:r>
              <a:rPr lang="en-CA" sz="1400" b="1" dirty="0" smtClean="0">
                <a:solidFill>
                  <a:schemeClr val="accent1"/>
                </a:solidFill>
                <a:latin typeface="Arial-BoldMT"/>
              </a:rPr>
              <a:t>costs a lot </a:t>
            </a:r>
            <a:r>
              <a:rPr lang="en-CA" sz="1400" dirty="0" smtClean="0">
                <a:solidFill>
                  <a:schemeClr val="accent1"/>
                </a:solidFill>
                <a:latin typeface="Arial-BoldMT"/>
              </a:rPr>
              <a:t>to </a:t>
            </a:r>
            <a:r>
              <a:rPr lang="en-CA" sz="1400" b="1" dirty="0" smtClean="0">
                <a:solidFill>
                  <a:schemeClr val="accent1"/>
                </a:solidFill>
                <a:latin typeface="Arial-BoldMT"/>
              </a:rPr>
              <a:t>lose</a:t>
            </a:r>
            <a:r>
              <a:rPr lang="en-CA" sz="1400" dirty="0" smtClean="0">
                <a:solidFill>
                  <a:schemeClr val="accent1"/>
                </a:solidFill>
                <a:latin typeface="Arial-BoldMT"/>
              </a:rPr>
              <a:t> it.</a:t>
            </a:r>
            <a:endParaRPr lang="en-CA" sz="1400" dirty="0">
              <a:solidFill>
                <a:schemeClr val="accent1"/>
              </a:solidFill>
            </a:endParaRPr>
          </a:p>
        </p:txBody>
      </p:sp>
      <p:sp>
        <p:nvSpPr>
          <p:cNvPr id="23" name="Rectangle 22"/>
          <p:cNvSpPr/>
          <p:nvPr/>
        </p:nvSpPr>
        <p:spPr>
          <a:xfrm>
            <a:off x="1571734" y="4393255"/>
            <a:ext cx="2459596" cy="738664"/>
          </a:xfrm>
          <a:prstGeom prst="rect">
            <a:avLst/>
          </a:prstGeom>
        </p:spPr>
        <p:txBody>
          <a:bodyPr wrap="square">
            <a:spAutoFit/>
          </a:bodyPr>
          <a:lstStyle/>
          <a:p>
            <a:r>
              <a:rPr lang="en-CA" sz="1400" b="1" dirty="0" smtClean="0">
                <a:solidFill>
                  <a:schemeClr val="accent1"/>
                </a:solidFill>
                <a:latin typeface="Arial-BoldMT"/>
              </a:rPr>
              <a:t>Lost data doesn’t just </a:t>
            </a:r>
            <a:br>
              <a:rPr lang="en-CA" sz="1400" b="1" dirty="0" smtClean="0">
                <a:solidFill>
                  <a:schemeClr val="accent1"/>
                </a:solidFill>
                <a:latin typeface="Arial-BoldMT"/>
              </a:rPr>
            </a:br>
            <a:r>
              <a:rPr lang="en-CA" sz="1400" b="1" dirty="0" smtClean="0">
                <a:solidFill>
                  <a:schemeClr val="accent1"/>
                </a:solidFill>
                <a:latin typeface="Arial-BoldMT"/>
              </a:rPr>
              <a:t>cost money, it also costs long-term productivity.</a:t>
            </a:r>
            <a:endParaRPr lang="en-CA" sz="1400" dirty="0">
              <a:solidFill>
                <a:schemeClr val="accent1"/>
              </a:solidFill>
            </a:endParaRPr>
          </a:p>
        </p:txBody>
      </p:sp>
      <p:sp>
        <p:nvSpPr>
          <p:cNvPr id="5" name="Right Arrow 4"/>
          <p:cNvSpPr/>
          <p:nvPr/>
        </p:nvSpPr>
        <p:spPr>
          <a:xfrm>
            <a:off x="3826183" y="4517605"/>
            <a:ext cx="934452" cy="432596"/>
          </a:xfrm>
          <a:prstGeom prst="rightArrow">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4" name="Group 23"/>
          <p:cNvGrpSpPr/>
          <p:nvPr/>
        </p:nvGrpSpPr>
        <p:grpSpPr>
          <a:xfrm>
            <a:off x="0" y="6422955"/>
            <a:ext cx="9144000" cy="437555"/>
            <a:chOff x="0" y="6422955"/>
            <a:chExt cx="9144000" cy="437555"/>
          </a:xfrm>
        </p:grpSpPr>
        <p:pic>
          <p:nvPicPr>
            <p:cNvPr id="2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52929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6" name="Rectangle 25"/>
          <p:cNvSpPr/>
          <p:nvPr/>
        </p:nvSpPr>
        <p:spPr>
          <a:xfrm>
            <a:off x="-2930" y="3219767"/>
            <a:ext cx="9144000" cy="25940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Down Arrow 9"/>
          <p:cNvSpPr/>
          <p:nvPr/>
        </p:nvSpPr>
        <p:spPr>
          <a:xfrm>
            <a:off x="854379" y="2830181"/>
            <a:ext cx="1584983" cy="739056"/>
          </a:xfrm>
          <a:prstGeom prst="downArrow">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34" name="Picture 10" descr="http://static.lakana.com/media.fox32chicago.com/photo/2015/09/17/UPS_1442533248837_218899_ver1.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0498" y="2080501"/>
            <a:ext cx="1146359" cy="765472"/>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2930" y="1125454"/>
            <a:ext cx="9146929" cy="679465"/>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 name="Title 1"/>
          <p:cNvSpPr>
            <a:spLocks noGrp="1"/>
          </p:cNvSpPr>
          <p:nvPr>
            <p:ph type="title"/>
          </p:nvPr>
        </p:nvSpPr>
        <p:spPr/>
        <p:txBody>
          <a:bodyPr/>
          <a:lstStyle/>
          <a:p>
            <a:r>
              <a:rPr lang="en-CA" dirty="0"/>
              <a:t>Without good defense, your data can be your organization’s downfall </a:t>
            </a:r>
            <a:r>
              <a:rPr lang="en-CA" dirty="0" smtClean="0"/>
              <a:t>– </a:t>
            </a:r>
            <a:r>
              <a:rPr lang="en-CA" dirty="0" smtClean="0">
                <a:solidFill>
                  <a:schemeClr val="accent2"/>
                </a:solidFill>
              </a:rPr>
              <a:t>p</a:t>
            </a:r>
            <a:r>
              <a:rPr lang="en-CA" b="1" dirty="0" smtClean="0">
                <a:solidFill>
                  <a:schemeClr val="accent2"/>
                </a:solidFill>
              </a:rPr>
              <a:t>rotect </a:t>
            </a:r>
            <a:r>
              <a:rPr lang="en-CA" b="1" dirty="0">
                <a:solidFill>
                  <a:schemeClr val="accent2"/>
                </a:solidFill>
              </a:rPr>
              <a:t>your organization from </a:t>
            </a:r>
            <a:r>
              <a:rPr lang="en-CA" b="1" dirty="0" smtClean="0">
                <a:solidFill>
                  <a:schemeClr val="accent2"/>
                </a:solidFill>
              </a:rPr>
              <a:t>attacks</a:t>
            </a:r>
            <a:endParaRPr lang="en-CA" b="1" dirty="0">
              <a:solidFill>
                <a:schemeClr val="accent2"/>
              </a:solidFill>
            </a:endParaRPr>
          </a:p>
        </p:txBody>
      </p:sp>
      <p:sp>
        <p:nvSpPr>
          <p:cNvPr id="4" name="Rectangle 3"/>
          <p:cNvSpPr/>
          <p:nvPr/>
        </p:nvSpPr>
        <p:spPr>
          <a:xfrm>
            <a:off x="1580407" y="1265420"/>
            <a:ext cx="5973658" cy="369332"/>
          </a:xfrm>
          <a:prstGeom prst="rect">
            <a:avLst/>
          </a:prstGeom>
        </p:spPr>
        <p:txBody>
          <a:bodyPr wrap="square">
            <a:spAutoFit/>
          </a:bodyPr>
          <a:lstStyle/>
          <a:p>
            <a:pPr>
              <a:spcAft>
                <a:spcPts val="0"/>
              </a:spcAft>
            </a:pPr>
            <a:r>
              <a:rPr lang="en-CA" b="1" dirty="0" smtClean="0">
                <a:solidFill>
                  <a:schemeClr val="bg1"/>
                </a:solidFill>
                <a:ea typeface="Calibri" panose="020F0502020204030204" pitchFamily="34" charset="0"/>
                <a:cs typeface="Times New Roman" panose="02020603050405020304" pitchFamily="18" charset="0"/>
              </a:rPr>
              <a:t>What do the following companies have in common?</a:t>
            </a:r>
          </a:p>
        </p:txBody>
      </p:sp>
      <p:pic>
        <p:nvPicPr>
          <p:cNvPr id="1030" name="Picture 6" descr="http://www.creativedoor.com/uploads/home_depot_calgar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7981" y="1986061"/>
            <a:ext cx="979527" cy="97952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upload.wikimedia.org/wikipedia/en/thumb/a/ae/Dairy_Queen_logo.svg/1280px-Dairy_Queen_logo.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73905" y="2123780"/>
            <a:ext cx="1137974" cy="79658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upload.wikimedia.org/wikipedia/commons/thumb/a/a2/Goodwill_Industries_Logo.svg/200px-Goodwill_Industries_Logo.svg.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32566" y="1981593"/>
            <a:ext cx="781546" cy="1070719"/>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7"/>
          <a:stretch>
            <a:fillRect/>
          </a:stretch>
        </p:blipFill>
        <p:spPr>
          <a:xfrm>
            <a:off x="3812416" y="2151087"/>
            <a:ext cx="1539317" cy="633403"/>
          </a:xfrm>
          <a:prstGeom prst="rect">
            <a:avLst/>
          </a:prstGeom>
        </p:spPr>
      </p:pic>
      <p:sp>
        <p:nvSpPr>
          <p:cNvPr id="27" name="Rectangle 26"/>
          <p:cNvSpPr/>
          <p:nvPr/>
        </p:nvSpPr>
        <p:spPr>
          <a:xfrm>
            <a:off x="3520356" y="3627065"/>
            <a:ext cx="5374592" cy="1190449"/>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r>
              <a:rPr lang="en-US" dirty="0">
                <a:solidFill>
                  <a:schemeClr val="accent1"/>
                </a:solidFill>
              </a:rPr>
              <a:t>o</a:t>
            </a:r>
            <a:r>
              <a:rPr lang="en-US" dirty="0" smtClean="0">
                <a:solidFill>
                  <a:schemeClr val="accent1"/>
                </a:solidFill>
              </a:rPr>
              <a:t>f companies have experienced a payment data breach a</a:t>
            </a:r>
            <a:r>
              <a:rPr lang="en-CA" dirty="0" smtClean="0">
                <a:solidFill>
                  <a:schemeClr val="accent1"/>
                </a:solidFill>
              </a:rPr>
              <a:t>n </a:t>
            </a:r>
            <a:r>
              <a:rPr lang="en-CA" dirty="0">
                <a:solidFill>
                  <a:schemeClr val="accent1"/>
                </a:solidFill>
              </a:rPr>
              <a:t>average of </a:t>
            </a:r>
            <a:r>
              <a:rPr lang="en-CA" b="1" dirty="0">
                <a:solidFill>
                  <a:schemeClr val="accent2"/>
                </a:solidFill>
              </a:rPr>
              <a:t>four times </a:t>
            </a:r>
            <a:r>
              <a:rPr lang="en-CA" dirty="0">
                <a:solidFill>
                  <a:schemeClr val="accent1"/>
                </a:solidFill>
              </a:rPr>
              <a:t>in the past </a:t>
            </a:r>
            <a:r>
              <a:rPr lang="en-CA" b="1" dirty="0">
                <a:solidFill>
                  <a:schemeClr val="accent2"/>
                </a:solidFill>
              </a:rPr>
              <a:t>two years.</a:t>
            </a:r>
          </a:p>
        </p:txBody>
      </p:sp>
      <p:sp>
        <p:nvSpPr>
          <p:cNvPr id="28" name="Oval 30"/>
          <p:cNvSpPr/>
          <p:nvPr/>
        </p:nvSpPr>
        <p:spPr>
          <a:xfrm>
            <a:off x="2960389" y="3677917"/>
            <a:ext cx="1031581" cy="1031581"/>
          </a:xfrm>
          <a:prstGeom prst="ellipse">
            <a:avLst/>
          </a:prstGeom>
          <a:solidFill>
            <a:schemeClr val="accent2"/>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1"/>
                </a:solidFill>
              </a:rPr>
              <a:t>54%</a:t>
            </a:r>
            <a:endParaRPr lang="en-US" sz="2000" b="1" dirty="0">
              <a:solidFill>
                <a:schemeClr val="accent1"/>
              </a:solidFill>
            </a:endParaRPr>
          </a:p>
        </p:txBody>
      </p:sp>
      <p:sp>
        <p:nvSpPr>
          <p:cNvPr id="30" name="Rectangle 29"/>
          <p:cNvSpPr/>
          <p:nvPr/>
        </p:nvSpPr>
        <p:spPr>
          <a:xfrm>
            <a:off x="6471468" y="4471529"/>
            <a:ext cx="1753950" cy="261610"/>
          </a:xfrm>
          <a:prstGeom prst="rect">
            <a:avLst/>
          </a:prstGeom>
        </p:spPr>
        <p:txBody>
          <a:bodyPr wrap="square">
            <a:spAutoFit/>
          </a:bodyPr>
          <a:lstStyle/>
          <a:p>
            <a:r>
              <a:rPr lang="en-US" sz="1100" dirty="0" smtClean="0">
                <a:solidFill>
                  <a:schemeClr val="accent1"/>
                </a:solidFill>
                <a:latin typeface="Arial" panose="020B0604020202020204" pitchFamily="34" charset="0"/>
                <a:ea typeface="Times New Roman" panose="02020603050405020304" pitchFamily="18" charset="0"/>
                <a:cs typeface="Times New Roman" panose="02020603050405020304" pitchFamily="18" charset="0"/>
              </a:rPr>
              <a:t>Gemalto, 2016, </a:t>
            </a:r>
            <a:r>
              <a:rPr lang="en-US" sz="1100" i="1" dirty="0" smtClean="0">
                <a:solidFill>
                  <a:schemeClr val="accent1"/>
                </a:solidFill>
                <a:latin typeface="Arial" panose="020B0604020202020204" pitchFamily="34" charset="0"/>
                <a:ea typeface="Times New Roman" panose="02020603050405020304" pitchFamily="18" charset="0"/>
                <a:cs typeface="Times New Roman" panose="02020603050405020304" pitchFamily="18" charset="0"/>
              </a:rPr>
              <a:t>N=3773</a:t>
            </a:r>
            <a:endParaRPr lang="en-CA" sz="1100" i="1"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1" name="Rectangle 30"/>
          <p:cNvSpPr/>
          <p:nvPr/>
        </p:nvSpPr>
        <p:spPr>
          <a:xfrm>
            <a:off x="-2912" y="5282178"/>
            <a:ext cx="9146912" cy="1254888"/>
          </a:xfrm>
          <a:prstGeom prst="rect">
            <a:avLst/>
          </a:prstGeom>
          <a:solidFill>
            <a:srgbClr val="F2F2F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spcAft>
                <a:spcPts val="600"/>
              </a:spcAft>
            </a:pPr>
            <a:endParaRPr lang="en-CA" sz="1000" dirty="0">
              <a:solidFill>
                <a:schemeClr val="bg1"/>
              </a:solidFill>
            </a:endParaRPr>
          </a:p>
        </p:txBody>
      </p:sp>
      <p:sp>
        <p:nvSpPr>
          <p:cNvPr id="34" name="Oval 2"/>
          <p:cNvSpPr/>
          <p:nvPr/>
        </p:nvSpPr>
        <p:spPr>
          <a:xfrm>
            <a:off x="6506800" y="5429850"/>
            <a:ext cx="1075901" cy="1075901"/>
          </a:xfrm>
          <a:prstGeom prst="ellipse">
            <a:avLst/>
          </a:prstGeom>
          <a:solidFill>
            <a:schemeClr val="accent3"/>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$3.8M</a:t>
            </a:r>
            <a:endParaRPr lang="en-US" sz="1600" b="1" dirty="0"/>
          </a:p>
        </p:txBody>
      </p:sp>
      <p:sp>
        <p:nvSpPr>
          <p:cNvPr id="36" name="Oval 2"/>
          <p:cNvSpPr/>
          <p:nvPr/>
        </p:nvSpPr>
        <p:spPr>
          <a:xfrm>
            <a:off x="7404158" y="4669149"/>
            <a:ext cx="1075901" cy="1075901"/>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$4M</a:t>
            </a:r>
            <a:endParaRPr lang="en-US" sz="2000" b="1" dirty="0"/>
          </a:p>
        </p:txBody>
      </p:sp>
      <p:cxnSp>
        <p:nvCxnSpPr>
          <p:cNvPr id="37" name="Elbow Connector 36"/>
          <p:cNvCxnSpPr>
            <a:stCxn id="34" idx="6"/>
            <a:endCxn id="36" idx="4"/>
          </p:cNvCxnSpPr>
          <p:nvPr/>
        </p:nvCxnSpPr>
        <p:spPr>
          <a:xfrm flipV="1">
            <a:off x="7582701" y="5745050"/>
            <a:ext cx="359408" cy="222751"/>
          </a:xfrm>
          <a:prstGeom prst="bent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50900" y="3627065"/>
            <a:ext cx="3078861" cy="1106074"/>
          </a:xfrm>
          <a:prstGeom prst="rect">
            <a:avLst/>
          </a:prstGeom>
          <a:no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a:spcAft>
                <a:spcPts val="600"/>
              </a:spcAft>
            </a:pPr>
            <a:r>
              <a:rPr lang="en-CA" sz="1600" b="1" dirty="0" smtClean="0">
                <a:solidFill>
                  <a:schemeClr val="bg1"/>
                </a:solidFill>
              </a:rPr>
              <a:t>Answer:</a:t>
            </a:r>
            <a:r>
              <a:rPr lang="en-CA" sz="1600" dirty="0" smtClean="0">
                <a:solidFill>
                  <a:schemeClr val="bg1"/>
                </a:solidFill>
              </a:rPr>
              <a:t> They have all been in recent news as targets of </a:t>
            </a:r>
            <a:r>
              <a:rPr lang="en-CA" sz="1600" b="1" dirty="0" smtClean="0">
                <a:solidFill>
                  <a:schemeClr val="accent2"/>
                </a:solidFill>
              </a:rPr>
              <a:t>data breaches</a:t>
            </a:r>
            <a:r>
              <a:rPr lang="en-CA" sz="1600" dirty="0" smtClean="0">
                <a:solidFill>
                  <a:schemeClr val="bg1"/>
                </a:solidFill>
              </a:rPr>
              <a:t>. </a:t>
            </a:r>
            <a:endParaRPr lang="en-CA" sz="1600" b="1" dirty="0">
              <a:solidFill>
                <a:schemeClr val="bg1"/>
              </a:solidFill>
            </a:endParaRPr>
          </a:p>
          <a:p>
            <a:pPr>
              <a:spcAft>
                <a:spcPts val="600"/>
              </a:spcAft>
            </a:pPr>
            <a:r>
              <a:rPr lang="en-CA" sz="1600" b="1" dirty="0" smtClean="0">
                <a:solidFill>
                  <a:schemeClr val="bg1"/>
                </a:solidFill>
              </a:rPr>
              <a:t>But they are not alone…</a:t>
            </a:r>
            <a:endParaRPr lang="en-CA" sz="2000" b="1" dirty="0">
              <a:solidFill>
                <a:schemeClr val="bg1"/>
              </a:solidFill>
            </a:endParaRPr>
          </a:p>
        </p:txBody>
      </p:sp>
      <p:sp>
        <p:nvSpPr>
          <p:cNvPr id="3" name="Rectangle 2"/>
          <p:cNvSpPr/>
          <p:nvPr/>
        </p:nvSpPr>
        <p:spPr>
          <a:xfrm>
            <a:off x="216539" y="5388829"/>
            <a:ext cx="6468804" cy="907941"/>
          </a:xfrm>
          <a:prstGeom prst="rect">
            <a:avLst/>
          </a:prstGeom>
        </p:spPr>
        <p:txBody>
          <a:bodyPr wrap="square">
            <a:spAutoFit/>
          </a:bodyPr>
          <a:lstStyle/>
          <a:p>
            <a:pPr>
              <a:spcAft>
                <a:spcPts val="600"/>
              </a:spcAft>
            </a:pPr>
            <a:r>
              <a:rPr lang="en-CA" sz="1600" b="1" dirty="0">
                <a:solidFill>
                  <a:schemeClr val="accent1"/>
                </a:solidFill>
              </a:rPr>
              <a:t>Unsecure data doesn’t just cause headaches. </a:t>
            </a:r>
            <a:r>
              <a:rPr lang="en-CA" sz="1600" b="1" dirty="0">
                <a:solidFill>
                  <a:schemeClr val="accent2"/>
                </a:solidFill>
              </a:rPr>
              <a:t>It also costs a lot.</a:t>
            </a:r>
          </a:p>
          <a:p>
            <a:pPr algn="ctr">
              <a:spcAft>
                <a:spcPts val="600"/>
              </a:spcAft>
            </a:pPr>
            <a:r>
              <a:rPr lang="en-CA" sz="1600" dirty="0">
                <a:solidFill>
                  <a:schemeClr val="accent1"/>
                </a:solidFill>
              </a:rPr>
              <a:t>Over the past year, the average consolidated total cost of a data breach grew from </a:t>
            </a:r>
            <a:r>
              <a:rPr lang="en-CA" sz="1600" b="1" dirty="0">
                <a:solidFill>
                  <a:schemeClr val="accent1"/>
                </a:solidFill>
              </a:rPr>
              <a:t>$3.8 million to $4 million</a:t>
            </a:r>
            <a:r>
              <a:rPr lang="en-CA" sz="1600" dirty="0">
                <a:solidFill>
                  <a:schemeClr val="accent1"/>
                </a:solidFill>
              </a:rPr>
              <a:t>. </a:t>
            </a:r>
            <a:r>
              <a:rPr lang="en-CA" sz="1000" dirty="0">
                <a:solidFill>
                  <a:schemeClr val="accent1"/>
                </a:solidFill>
              </a:rPr>
              <a:t>(Ponemon Institute, 2016)</a:t>
            </a:r>
          </a:p>
        </p:txBody>
      </p:sp>
      <p:sp>
        <p:nvSpPr>
          <p:cNvPr id="45" name="Rectangle 44"/>
          <p:cNvSpPr/>
          <p:nvPr/>
        </p:nvSpPr>
        <p:spPr>
          <a:xfrm>
            <a:off x="405651" y="4813206"/>
            <a:ext cx="2706124" cy="246221"/>
          </a:xfrm>
          <a:prstGeom prst="rect">
            <a:avLst/>
          </a:prstGeom>
        </p:spPr>
        <p:txBody>
          <a:bodyPr wrap="square">
            <a:spAutoFit/>
          </a:bodyPr>
          <a:lstStyle/>
          <a:p>
            <a:r>
              <a:rPr lang="en-US" sz="1000" dirty="0" smtClean="0">
                <a:solidFill>
                  <a:schemeClr val="bg1"/>
                </a:solidFill>
                <a:latin typeface="Arial" panose="020B0604020202020204" pitchFamily="34" charset="0"/>
                <a:ea typeface="Times New Roman" panose="02020603050405020304" pitchFamily="18" charset="0"/>
                <a:cs typeface="Times New Roman" panose="02020603050405020304" pitchFamily="18" charset="0"/>
              </a:rPr>
              <a:t>Radichel, 2014</a:t>
            </a:r>
            <a:endParaRPr lang="en-CA" sz="10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22" name="Group 21"/>
          <p:cNvGrpSpPr/>
          <p:nvPr/>
        </p:nvGrpSpPr>
        <p:grpSpPr>
          <a:xfrm>
            <a:off x="0" y="6422955"/>
            <a:ext cx="9144000" cy="437555"/>
            <a:chOff x="0" y="6422955"/>
            <a:chExt cx="9144000" cy="437555"/>
          </a:xfrm>
        </p:grpSpPr>
        <p:pic>
          <p:nvPicPr>
            <p:cNvPr id="23"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06549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208253" y="3840427"/>
            <a:ext cx="3965171" cy="264085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424767" y="1123950"/>
            <a:ext cx="4722779" cy="540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In light of these possible </a:t>
            </a:r>
            <a:r>
              <a:rPr lang="en-CA" dirty="0" smtClean="0"/>
              <a:t>breaches, increasingly </a:t>
            </a:r>
            <a:r>
              <a:rPr lang="en-CA" dirty="0"/>
              <a:t>tight </a:t>
            </a:r>
            <a:r>
              <a:rPr lang="en-CA" b="1" dirty="0">
                <a:solidFill>
                  <a:schemeClr val="accent2"/>
                </a:solidFill>
              </a:rPr>
              <a:t>regulations</a:t>
            </a:r>
            <a:r>
              <a:rPr lang="en-CA" dirty="0">
                <a:solidFill>
                  <a:schemeClr val="accent2"/>
                </a:solidFill>
              </a:rPr>
              <a:t> </a:t>
            </a:r>
            <a:r>
              <a:rPr lang="en-CA" dirty="0" smtClean="0"/>
              <a:t>are being imposed across industries </a:t>
            </a:r>
            <a:endParaRPr lang="en-CA" dirty="0"/>
          </a:p>
        </p:txBody>
      </p:sp>
      <p:sp>
        <p:nvSpPr>
          <p:cNvPr id="6" name="Rectangle 5"/>
          <p:cNvSpPr/>
          <p:nvPr/>
        </p:nvSpPr>
        <p:spPr>
          <a:xfrm>
            <a:off x="169862" y="2343553"/>
            <a:ext cx="4138996" cy="1446550"/>
          </a:xfrm>
          <a:prstGeom prst="rect">
            <a:avLst/>
          </a:prstGeom>
        </p:spPr>
        <p:txBody>
          <a:bodyPr wrap="square">
            <a:spAutoFit/>
          </a:bodyPr>
          <a:lstStyle/>
          <a:p>
            <a:r>
              <a:rPr lang="en-CA" sz="1400" dirty="0">
                <a:solidFill>
                  <a:schemeClr val="accent1"/>
                </a:solidFill>
              </a:rPr>
              <a:t>Regulated industries, such as </a:t>
            </a:r>
            <a:r>
              <a:rPr lang="en-CA" sz="1400" b="1" dirty="0">
                <a:solidFill>
                  <a:schemeClr val="accent1"/>
                </a:solidFill>
              </a:rPr>
              <a:t>healthcare</a:t>
            </a:r>
            <a:r>
              <a:rPr lang="en-CA" sz="1600" dirty="0"/>
              <a:t> </a:t>
            </a:r>
            <a:r>
              <a:rPr lang="en-CA" sz="1400" dirty="0">
                <a:solidFill>
                  <a:schemeClr val="accent1"/>
                </a:solidFill>
              </a:rPr>
              <a:t>and </a:t>
            </a:r>
            <a:r>
              <a:rPr lang="en-CA" sz="1400" b="1" dirty="0">
                <a:solidFill>
                  <a:schemeClr val="accent1"/>
                </a:solidFill>
              </a:rPr>
              <a:t>financial</a:t>
            </a:r>
            <a:r>
              <a:rPr lang="en-CA" sz="1400" dirty="0">
                <a:solidFill>
                  <a:schemeClr val="accent1"/>
                </a:solidFill>
              </a:rPr>
              <a:t> </a:t>
            </a:r>
            <a:r>
              <a:rPr lang="en-CA" sz="1400" b="1" dirty="0">
                <a:solidFill>
                  <a:schemeClr val="accent1"/>
                </a:solidFill>
              </a:rPr>
              <a:t>services,</a:t>
            </a:r>
            <a:r>
              <a:rPr lang="en-CA" sz="1400" dirty="0">
                <a:solidFill>
                  <a:schemeClr val="accent1"/>
                </a:solidFill>
              </a:rPr>
              <a:t> have the </a:t>
            </a:r>
            <a:r>
              <a:rPr lang="en-CA" sz="1400" dirty="0" smtClean="0">
                <a:solidFill>
                  <a:schemeClr val="accent1"/>
                </a:solidFill>
              </a:rPr>
              <a:t>tightest compliance requirements, and therefore have the most </a:t>
            </a:r>
            <a:r>
              <a:rPr lang="en-CA" sz="1400" dirty="0">
                <a:solidFill>
                  <a:schemeClr val="accent1"/>
                </a:solidFill>
              </a:rPr>
              <a:t>costly data </a:t>
            </a:r>
            <a:r>
              <a:rPr lang="en-CA" sz="1400" dirty="0" smtClean="0">
                <a:solidFill>
                  <a:schemeClr val="accent1"/>
                </a:solidFill>
              </a:rPr>
              <a:t>breaches. This is</a:t>
            </a:r>
            <a:r>
              <a:rPr lang="en-CA" sz="1600" dirty="0"/>
              <a:t> </a:t>
            </a:r>
            <a:r>
              <a:rPr lang="en-CA" sz="1400" dirty="0" smtClean="0">
                <a:solidFill>
                  <a:schemeClr val="accent1"/>
                </a:solidFill>
              </a:rPr>
              <a:t>because </a:t>
            </a:r>
            <a:r>
              <a:rPr lang="en-CA" sz="1400" dirty="0">
                <a:solidFill>
                  <a:schemeClr val="accent1"/>
                </a:solidFill>
              </a:rPr>
              <a:t>of fines and the </a:t>
            </a:r>
            <a:r>
              <a:rPr lang="en-CA" sz="1400" dirty="0" smtClean="0">
                <a:solidFill>
                  <a:schemeClr val="accent1"/>
                </a:solidFill>
              </a:rPr>
              <a:t>higher-than-average </a:t>
            </a:r>
            <a:r>
              <a:rPr lang="en-CA" sz="1400" dirty="0">
                <a:solidFill>
                  <a:schemeClr val="accent1"/>
                </a:solidFill>
              </a:rPr>
              <a:t>rate of lost business and customers. </a:t>
            </a:r>
            <a:r>
              <a:rPr lang="en-CA" sz="1000" dirty="0" smtClean="0">
                <a:solidFill>
                  <a:schemeClr val="accent1"/>
                </a:solidFill>
              </a:rPr>
              <a:t>(Ponemon Institute</a:t>
            </a:r>
            <a:r>
              <a:rPr lang="en-CA" sz="1000" dirty="0">
                <a:solidFill>
                  <a:schemeClr val="accent1"/>
                </a:solidFill>
              </a:rPr>
              <a:t>, </a:t>
            </a:r>
            <a:r>
              <a:rPr lang="en-CA" sz="1000" dirty="0" smtClean="0">
                <a:solidFill>
                  <a:schemeClr val="accent1"/>
                </a:solidFill>
              </a:rPr>
              <a:t>2016)</a:t>
            </a:r>
            <a:endParaRPr lang="en-CA" sz="1000" dirty="0">
              <a:solidFill>
                <a:schemeClr val="accent1"/>
              </a:solidFill>
            </a:endParaRPr>
          </a:p>
        </p:txBody>
      </p:sp>
      <p:sp>
        <p:nvSpPr>
          <p:cNvPr id="8" name="Rectangle 7"/>
          <p:cNvSpPr/>
          <p:nvPr/>
        </p:nvSpPr>
        <p:spPr>
          <a:xfrm>
            <a:off x="169862" y="1231400"/>
            <a:ext cx="4247046" cy="1061829"/>
          </a:xfrm>
          <a:prstGeom prst="rect">
            <a:avLst/>
          </a:prstGeom>
        </p:spPr>
        <p:txBody>
          <a:bodyPr wrap="square">
            <a:spAutoFit/>
          </a:bodyPr>
          <a:lstStyle/>
          <a:p>
            <a:pPr>
              <a:spcAft>
                <a:spcPts val="600"/>
              </a:spcAft>
            </a:pPr>
            <a:r>
              <a:rPr lang="en-CA" sz="1600" b="1" dirty="0" smtClean="0">
                <a:solidFill>
                  <a:schemeClr val="accent2"/>
                </a:solidFill>
              </a:rPr>
              <a:t>Regulations are in place for a reason.</a:t>
            </a:r>
          </a:p>
          <a:p>
            <a:pPr>
              <a:spcAft>
                <a:spcPts val="600"/>
              </a:spcAft>
            </a:pPr>
            <a:r>
              <a:rPr lang="en-CA" sz="1400" dirty="0" smtClean="0">
                <a:solidFill>
                  <a:schemeClr val="accent1"/>
                </a:solidFill>
              </a:rPr>
              <a:t>Customers and clients </a:t>
            </a:r>
            <a:r>
              <a:rPr lang="en-CA" sz="1400" b="1" dirty="0" smtClean="0">
                <a:solidFill>
                  <a:schemeClr val="accent1"/>
                </a:solidFill>
              </a:rPr>
              <a:t>lose their trust </a:t>
            </a:r>
            <a:r>
              <a:rPr lang="en-CA" sz="1400" dirty="0" smtClean="0">
                <a:solidFill>
                  <a:schemeClr val="accent1"/>
                </a:solidFill>
              </a:rPr>
              <a:t>in a company or service that cannot keep its important payment and personal data safe. </a:t>
            </a:r>
            <a:endParaRPr lang="en-CA" sz="1000" dirty="0">
              <a:solidFill>
                <a:schemeClr val="accent1"/>
              </a:solidFill>
            </a:endParaRPr>
          </a:p>
        </p:txBody>
      </p:sp>
      <p:graphicFrame>
        <p:nvGraphicFramePr>
          <p:cNvPr id="39" name="Chart 38"/>
          <p:cNvGraphicFramePr/>
          <p:nvPr>
            <p:extLst>
              <p:ext uri="{D42A27DB-BD31-4B8C-83A1-F6EECF244321}">
                <p14:modId xmlns:p14="http://schemas.microsoft.com/office/powerpoint/2010/main" val="1706979639"/>
              </p:ext>
            </p:extLst>
          </p:nvPr>
        </p:nvGraphicFramePr>
        <p:xfrm>
          <a:off x="4362887" y="1762315"/>
          <a:ext cx="4526988" cy="3055344"/>
        </p:xfrm>
        <a:graphic>
          <a:graphicData uri="http://schemas.openxmlformats.org/drawingml/2006/chart">
            <c:chart xmlns:c="http://schemas.openxmlformats.org/drawingml/2006/chart" xmlns:r="http://schemas.openxmlformats.org/officeDocument/2006/relationships" r:id="rId3"/>
          </a:graphicData>
        </a:graphic>
      </p:graphicFrame>
      <p:sp>
        <p:nvSpPr>
          <p:cNvPr id="40" name="Rectangle 39"/>
          <p:cNvSpPr/>
          <p:nvPr/>
        </p:nvSpPr>
        <p:spPr>
          <a:xfrm>
            <a:off x="6029686" y="1632136"/>
            <a:ext cx="2918533" cy="701731"/>
          </a:xfrm>
          <a:prstGeom prst="rect">
            <a:avLst/>
          </a:prstGeom>
        </p:spPr>
        <p:txBody>
          <a:bodyPr wrap="square">
            <a:spAutoFit/>
          </a:bodyPr>
          <a:lstStyle/>
          <a:p>
            <a:pPr indent="-457200" defTabSz="533400">
              <a:lnSpc>
                <a:spcPct val="90000"/>
              </a:lnSpc>
              <a:spcBef>
                <a:spcPct val="0"/>
              </a:spcBef>
              <a:spcAft>
                <a:spcPct val="20000"/>
              </a:spcAft>
            </a:pPr>
            <a:r>
              <a:rPr lang="en-US" sz="1100" b="1" dirty="0" smtClean="0">
                <a:solidFill>
                  <a:schemeClr val="accent1"/>
                </a:solidFill>
              </a:rPr>
              <a:t>Forty percent </a:t>
            </a:r>
            <a:r>
              <a:rPr lang="en-US" sz="1100" dirty="0" smtClean="0">
                <a:solidFill>
                  <a:schemeClr val="accent1"/>
                </a:solidFill>
              </a:rPr>
              <a:t>of </a:t>
            </a:r>
            <a:r>
              <a:rPr lang="en-US" sz="1100" b="1" dirty="0" smtClean="0">
                <a:solidFill>
                  <a:schemeClr val="accent1"/>
                </a:solidFill>
              </a:rPr>
              <a:t>security executives </a:t>
            </a:r>
            <a:r>
              <a:rPr lang="en-US" sz="1100" dirty="0" smtClean="0">
                <a:solidFill>
                  <a:schemeClr val="accent1"/>
                </a:solidFill>
              </a:rPr>
              <a:t>said that compliance/regulatory requirements are the primary driver of information security initiatives within their organization. </a:t>
            </a:r>
            <a:endParaRPr lang="en-US" sz="1100" dirty="0">
              <a:solidFill>
                <a:schemeClr val="accent1"/>
              </a:solidFill>
            </a:endParaRPr>
          </a:p>
        </p:txBody>
      </p:sp>
      <p:sp>
        <p:nvSpPr>
          <p:cNvPr id="42" name="Rectangle 41"/>
          <p:cNvSpPr/>
          <p:nvPr/>
        </p:nvSpPr>
        <p:spPr>
          <a:xfrm>
            <a:off x="4620959" y="1263654"/>
            <a:ext cx="4099182" cy="535531"/>
          </a:xfrm>
          <a:prstGeom prst="rect">
            <a:avLst/>
          </a:prstGeom>
        </p:spPr>
        <p:txBody>
          <a:bodyPr wrap="square">
            <a:spAutoFit/>
          </a:bodyPr>
          <a:lstStyle/>
          <a:p>
            <a:pPr indent="-457200" defTabSz="533400">
              <a:lnSpc>
                <a:spcPct val="90000"/>
              </a:lnSpc>
              <a:spcBef>
                <a:spcPct val="0"/>
              </a:spcBef>
              <a:spcAft>
                <a:spcPct val="20000"/>
              </a:spcAft>
            </a:pPr>
            <a:r>
              <a:rPr lang="en-US" sz="1600" b="1" dirty="0" smtClean="0">
                <a:solidFill>
                  <a:schemeClr val="accent1"/>
                </a:solidFill>
              </a:rPr>
              <a:t>Compliance is a top priority for security initiatives.</a:t>
            </a:r>
            <a:endParaRPr lang="en-US" sz="1600" dirty="0">
              <a:solidFill>
                <a:schemeClr val="accent1"/>
              </a:solidFill>
            </a:endParaRPr>
          </a:p>
        </p:txBody>
      </p:sp>
      <p:sp>
        <p:nvSpPr>
          <p:cNvPr id="44" name="Rectangle 43"/>
          <p:cNvSpPr/>
          <p:nvPr/>
        </p:nvSpPr>
        <p:spPr>
          <a:xfrm>
            <a:off x="5736276" y="5328837"/>
            <a:ext cx="2996591" cy="757130"/>
          </a:xfrm>
          <a:prstGeom prst="rect">
            <a:avLst/>
          </a:prstGeom>
        </p:spPr>
        <p:txBody>
          <a:bodyPr wrap="square">
            <a:spAutoFit/>
          </a:bodyPr>
          <a:lstStyle/>
          <a:p>
            <a:pPr marL="0" lvl="1" defTabSz="533400">
              <a:lnSpc>
                <a:spcPct val="90000"/>
              </a:lnSpc>
              <a:spcBef>
                <a:spcPct val="0"/>
              </a:spcBef>
              <a:spcAft>
                <a:spcPct val="20000"/>
              </a:spcAft>
            </a:pPr>
            <a:r>
              <a:rPr lang="en-US" sz="1200" b="1" dirty="0">
                <a:solidFill>
                  <a:schemeClr val="accent1"/>
                </a:solidFill>
              </a:rPr>
              <a:t>Ninety-three percent of business leaders </a:t>
            </a:r>
            <a:r>
              <a:rPr lang="en-US" sz="1200" dirty="0">
                <a:solidFill>
                  <a:schemeClr val="accent1"/>
                </a:solidFill>
              </a:rPr>
              <a:t>believe executive management, such as the CIO, should be involved in the IT audit risk assessment process. </a:t>
            </a:r>
          </a:p>
        </p:txBody>
      </p:sp>
      <p:sp>
        <p:nvSpPr>
          <p:cNvPr id="45" name="Rectangle 44"/>
          <p:cNvSpPr/>
          <p:nvPr/>
        </p:nvSpPr>
        <p:spPr>
          <a:xfrm>
            <a:off x="4620959" y="4620711"/>
            <a:ext cx="4244748" cy="535531"/>
          </a:xfrm>
          <a:prstGeom prst="rect">
            <a:avLst/>
          </a:prstGeom>
        </p:spPr>
        <p:txBody>
          <a:bodyPr wrap="square">
            <a:spAutoFit/>
          </a:bodyPr>
          <a:lstStyle/>
          <a:p>
            <a:pPr indent="-457200" defTabSz="533400">
              <a:lnSpc>
                <a:spcPct val="90000"/>
              </a:lnSpc>
              <a:spcBef>
                <a:spcPct val="0"/>
              </a:spcBef>
              <a:spcAft>
                <a:spcPct val="20000"/>
              </a:spcAft>
            </a:pPr>
            <a:r>
              <a:rPr lang="en-US" sz="1600" b="1" dirty="0" smtClean="0">
                <a:solidFill>
                  <a:schemeClr val="accent1"/>
                </a:solidFill>
              </a:rPr>
              <a:t>And it is </a:t>
            </a:r>
            <a:r>
              <a:rPr lang="en-US" sz="1600" b="1" i="1" dirty="0" smtClean="0">
                <a:solidFill>
                  <a:schemeClr val="accent1"/>
                </a:solidFill>
              </a:rPr>
              <a:t>your</a:t>
            </a:r>
            <a:r>
              <a:rPr lang="en-US" sz="1600" b="1" dirty="0" smtClean="0">
                <a:solidFill>
                  <a:schemeClr val="accent1"/>
                </a:solidFill>
              </a:rPr>
              <a:t> responsibility to be compliant.</a:t>
            </a:r>
            <a:endParaRPr lang="en-US" sz="1600" dirty="0">
              <a:solidFill>
                <a:schemeClr val="accent1"/>
              </a:solidFill>
            </a:endParaRPr>
          </a:p>
        </p:txBody>
      </p:sp>
      <p:sp>
        <p:nvSpPr>
          <p:cNvPr id="46" name="Oval 2"/>
          <p:cNvSpPr/>
          <p:nvPr/>
        </p:nvSpPr>
        <p:spPr>
          <a:xfrm>
            <a:off x="4829179" y="5262353"/>
            <a:ext cx="907098" cy="907098"/>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93%</a:t>
            </a:r>
            <a:endParaRPr lang="en-US" sz="1600" b="1" dirty="0"/>
          </a:p>
        </p:txBody>
      </p:sp>
      <p:sp>
        <p:nvSpPr>
          <p:cNvPr id="4" name="Rectangle 3"/>
          <p:cNvSpPr/>
          <p:nvPr/>
        </p:nvSpPr>
        <p:spPr>
          <a:xfrm>
            <a:off x="5736276" y="6152451"/>
            <a:ext cx="3407723" cy="246221"/>
          </a:xfrm>
          <a:prstGeom prst="rect">
            <a:avLst/>
          </a:prstGeom>
        </p:spPr>
        <p:txBody>
          <a:bodyPr wrap="square">
            <a:spAutoFit/>
          </a:bodyPr>
          <a:lstStyle/>
          <a:p>
            <a:r>
              <a:rPr lang="en-CA" sz="1000" dirty="0"/>
              <a:t>Protiviti’s Third Annual Audit Benchmark </a:t>
            </a:r>
            <a:r>
              <a:rPr lang="en-CA" sz="1000" dirty="0" smtClean="0"/>
              <a:t>Survey, 2014</a:t>
            </a:r>
            <a:endParaRPr lang="en-CA" sz="1000" dirty="0"/>
          </a:p>
        </p:txBody>
      </p:sp>
      <p:grpSp>
        <p:nvGrpSpPr>
          <p:cNvPr id="14" name="Group 13"/>
          <p:cNvGrpSpPr/>
          <p:nvPr/>
        </p:nvGrpSpPr>
        <p:grpSpPr>
          <a:xfrm>
            <a:off x="0" y="6422955"/>
            <a:ext cx="9144000" cy="437555"/>
            <a:chOff x="0" y="6422955"/>
            <a:chExt cx="9144000" cy="437555"/>
          </a:xfrm>
        </p:grpSpPr>
        <p:pic>
          <p:nvPicPr>
            <p:cNvPr id="1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35538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dirty="0"/>
              <a:t>Info-Tech offers various levels of support to best suit your needs</a:t>
            </a:r>
          </a:p>
        </p:txBody>
      </p:sp>
      <p:grpSp>
        <p:nvGrpSpPr>
          <p:cNvPr id="28" name="Group 27"/>
          <p:cNvGrpSpPr/>
          <p:nvPr/>
        </p:nvGrpSpPr>
        <p:grpSpPr>
          <a:xfrm>
            <a:off x="0" y="6422955"/>
            <a:ext cx="9144000" cy="437555"/>
            <a:chOff x="0" y="6422955"/>
            <a:chExt cx="9144000" cy="437555"/>
          </a:xfrm>
        </p:grpSpPr>
        <p:pic>
          <p:nvPicPr>
            <p:cNvPr id="2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1952</Words>
  <Application>Microsoft Office PowerPoint</Application>
  <PresentationFormat>On-screen Show (4:3)</PresentationFormat>
  <Paragraphs>224</Paragraphs>
  <Slides>12</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21" baseType="lpstr">
      <vt:lpstr>Arial</vt:lpstr>
      <vt:lpstr>Arial-BoldMT</vt:lpstr>
      <vt:lpstr>Calibri</vt:lpstr>
      <vt:lpstr>Georgia</vt:lpstr>
      <vt:lpstr>Open Sans</vt:lpstr>
      <vt:lpstr>Times New Roman</vt:lpstr>
      <vt:lpstr>Wingdings</vt:lpstr>
      <vt:lpstr>Theme1</vt:lpstr>
      <vt:lpstr>PowerPoint Presentation</vt:lpstr>
      <vt:lpstr>PowerPoint Presentation</vt:lpstr>
      <vt:lpstr>The Overarching Insight of this Blueprint</vt:lpstr>
      <vt:lpstr>Our understanding of the problem</vt:lpstr>
      <vt:lpstr>Executive summary</vt:lpstr>
      <vt:lpstr>Data is a valuable asset that needs to be secured</vt:lpstr>
      <vt:lpstr>Without good defense, your data can be your organization’s downfall – protect your organization from attacks</vt:lpstr>
      <vt:lpstr>In light of these possible breaches, increasingly tight regulations are being imposed across industries </vt:lpstr>
      <vt:lpstr>Info-Tech offers various levels of support to best suit your needs</vt:lpstr>
      <vt:lpstr>Build Your Data Security Armor to Withstand Attacks and Audits – project overview</vt:lpstr>
      <vt:lpstr>Workshop overview </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2016-11-21T13:27:47Z</dcterms:created>
  <dcterms:modified xsi:type="dcterms:W3CDTF">2016-11-21T18:39:54Z</dcterms:modified>
</cp:coreProperties>
</file>