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 id="2147483816" r:id="rId5"/>
  </p:sldMasterIdLst>
  <p:notesMasterIdLst>
    <p:notesMasterId r:id="rId27"/>
  </p:notesMasterIdLst>
  <p:handoutMasterIdLst>
    <p:handoutMasterId r:id="rId28"/>
  </p:handoutMasterIdLst>
  <p:sldIdLst>
    <p:sldId id="4406" r:id="rId6"/>
    <p:sldId id="4407" r:id="rId7"/>
    <p:sldId id="4408" r:id="rId8"/>
    <p:sldId id="4412" r:id="rId9"/>
    <p:sldId id="4363" r:id="rId10"/>
    <p:sldId id="4413" r:id="rId11"/>
    <p:sldId id="4664" r:id="rId12"/>
    <p:sldId id="4416" r:id="rId13"/>
    <p:sldId id="4371" r:id="rId14"/>
    <p:sldId id="4370" r:id="rId15"/>
    <p:sldId id="4417" r:id="rId16"/>
    <p:sldId id="4418" r:id="rId17"/>
    <p:sldId id="4420" r:id="rId18"/>
    <p:sldId id="4422" r:id="rId19"/>
    <p:sldId id="4426" r:id="rId20"/>
    <p:sldId id="4347" r:id="rId21"/>
    <p:sldId id="4665" r:id="rId22"/>
    <p:sldId id="4428" r:id="rId23"/>
    <p:sldId id="4429" r:id="rId24"/>
    <p:sldId id="4430" r:id="rId25"/>
    <p:sldId id="4666" r:id="rId26"/>
  </p:sldIdLst>
  <p:sldSz cx="12193588" cy="6858000"/>
  <p:notesSz cx="11309350" cy="20104100"/>
  <p:embeddedFontLst>
    <p:embeddedFont>
      <p:font typeface="Exo" panose="02000303000000000000" pitchFamily="2" charset="0"/>
      <p:regular r:id="rId29"/>
      <p:bold r:id="rId30"/>
      <p:italic r:id="rId31"/>
      <p:boldItalic r:id="rId32"/>
    </p:embeddedFont>
    <p:embeddedFont>
      <p:font typeface="Exo DemiBold" panose="02000703000000000000" pitchFamily="2" charset="0"/>
      <p:regular r:id="rId33"/>
      <p:bold r:id="rId34"/>
      <p:italic r:id="rId35"/>
      <p:boldItalic r:id="rId36"/>
    </p:embeddedFont>
    <p:embeddedFont>
      <p:font typeface="Exo Light" panose="02000303000000000000" pitchFamily="2" charset="0"/>
      <p:regular r:id="rId37"/>
      <p:italic r:id="rId38"/>
    </p:embeddedFont>
    <p:embeddedFont>
      <p:font typeface="Montserrat" panose="00000500000000000000" pitchFamily="2" charset="0"/>
      <p:regular r:id="rId39"/>
      <p:bold r:id="rId40"/>
      <p:italic r:id="rId41"/>
      <p:boldItalic r:id="rId42"/>
    </p:embeddedFont>
    <p:embeddedFont>
      <p:font typeface="Montserrat Light" panose="00000400000000000000" pitchFamily="2" charset="0"/>
      <p:regular r:id="rId43"/>
      <p:italic r:id="rId44"/>
    </p:embeddedFont>
    <p:embeddedFont>
      <p:font typeface="Montserrat Medium" panose="00000600000000000000" pitchFamily="2" charset="0"/>
      <p:regular r:id="rId45"/>
      <p:bold r:id="rId46"/>
      <p:italic r:id="rId47"/>
    </p:embeddedFont>
    <p:embeddedFont>
      <p:font typeface="Montserrat SemiBold" panose="00000700000000000000" pitchFamily="2" charset="0"/>
      <p:regular r:id="rId48"/>
      <p:bold r:id="rId49"/>
      <p:italic r:id="rId50"/>
      <p:boldItalic r:id="rId51"/>
    </p:embeddedFont>
    <p:embeddedFont>
      <p:font typeface="Roboto Condensed" panose="02000000000000000000" pitchFamily="2" charset="0"/>
      <p:regular r:id="rId52"/>
      <p:bold r:id="rId53"/>
      <p:italic r:id="rId54"/>
      <p:boldItalic r:id="rId55"/>
    </p:embeddedFont>
    <p:embeddedFont>
      <p:font typeface="Roboto Condensed Light" panose="02000000000000000000" pitchFamily="2" charset="0"/>
      <p:regular r:id="rId56"/>
      <p:italic r:id="rId57"/>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D02B3F6-70F4-8645-B5BA-8B11454C6E34}">
          <p14:sldIdLst>
            <p14:sldId id="4406"/>
            <p14:sldId id="4407"/>
            <p14:sldId id="4408"/>
            <p14:sldId id="4412"/>
            <p14:sldId id="4363"/>
            <p14:sldId id="4413"/>
            <p14:sldId id="4664"/>
            <p14:sldId id="4416"/>
            <p14:sldId id="4371"/>
            <p14:sldId id="4370"/>
            <p14:sldId id="4417"/>
            <p14:sldId id="4418"/>
            <p14:sldId id="4420"/>
            <p14:sldId id="4422"/>
            <p14:sldId id="4426"/>
            <p14:sldId id="4347"/>
            <p14:sldId id="4665"/>
            <p14:sldId id="4428"/>
            <p14:sldId id="4429"/>
            <p14:sldId id="4430"/>
            <p14:sldId id="4666"/>
          </p14:sldIdLst>
        </p14:section>
      </p14:sectionLst>
    </p:ext>
    <p:ext uri="{EFAFB233-063F-42B5-8137-9DF3F51BA10A}">
      <p15:sldGuideLst xmlns:p15="http://schemas.microsoft.com/office/powerpoint/2012/main">
        <p15:guide id="1" orient="horz" pos="600" userDrawn="1">
          <p15:clr>
            <a:srgbClr val="A4A3A4"/>
          </p15:clr>
        </p15:guide>
        <p15:guide id="2" pos="4129" userDrawn="1">
          <p15:clr>
            <a:srgbClr val="A4A3A4"/>
          </p15:clr>
        </p15:guide>
        <p15:guide id="3" orient="horz"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4A4A"/>
    <a:srgbClr val="5092C6"/>
    <a:srgbClr val="2576B7"/>
    <a:srgbClr val="205B92"/>
    <a:srgbClr val="7DADD4"/>
    <a:srgbClr val="16466E"/>
    <a:srgbClr val="B4252E"/>
    <a:srgbClr val="32A54F"/>
    <a:srgbClr val="CFD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43" autoAdjust="0"/>
    <p:restoredTop sz="97149" autoAdjust="0"/>
  </p:normalViewPr>
  <p:slideViewPr>
    <p:cSldViewPr snapToGrid="0">
      <p:cViewPr varScale="1">
        <p:scale>
          <a:sx n="68" d="100"/>
          <a:sy n="68" d="100"/>
        </p:scale>
        <p:origin x="90" y="1038"/>
      </p:cViewPr>
      <p:guideLst>
        <p:guide orient="horz" pos="600"/>
        <p:guide pos="4129"/>
        <p:guide orient="horz" pos="3816"/>
      </p:guideLst>
    </p:cSldViewPr>
  </p:slideViewPr>
  <p:outlineViewPr>
    <p:cViewPr>
      <p:scale>
        <a:sx n="33" d="100"/>
        <a:sy n="33" d="100"/>
      </p:scale>
      <p:origin x="0" y="-32344"/>
    </p:cViewPr>
  </p:outlin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30EA-F841-B922-3DEA25598087}"/>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30EA-F841-B922-3DEA25598087}"/>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30EA-F841-B922-3DEA2559808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30EA-F841-B922-3DEA25598087}"/>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30EA-F841-B922-3DEA25598087}"/>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30EA-F841-B922-3DEA2559808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30EA-F841-B922-3DEA25598087}"/>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30EA-F841-B922-3DEA25598087}"/>
              </c:ext>
            </c:extLst>
          </c:dPt>
          <c:cat>
            <c:strRef>
              <c:f>Sheet1!$A$2:$A$3</c:f>
              <c:strCache>
                <c:ptCount val="2"/>
                <c:pt idx="0">
                  <c:v>1st Qtr</c:v>
                </c:pt>
                <c:pt idx="1">
                  <c:v>2nd Qtr</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30EA-F841-B922-3DEA2559808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30EA-F841-B922-3DEA25598087}"/>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30EA-F841-B922-3DEA25598087}"/>
              </c:ext>
            </c:extLst>
          </c:dPt>
          <c:cat>
            <c:strRef>
              <c:f>Sheet1!$A$2:$A$3</c:f>
              <c:strCache>
                <c:ptCount val="2"/>
                <c:pt idx="0">
                  <c:v>1st Qtr</c:v>
                </c:pt>
                <c:pt idx="1">
                  <c:v>2nd Qtr</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30EA-F841-B922-3DEA2559808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High Requirements Gathering</c:v>
                </c:pt>
              </c:strCache>
            </c:strRef>
          </c:tx>
          <c:spPr>
            <a:solidFill>
              <a:schemeClr val="accent1"/>
            </a:solidFill>
            <a:ln>
              <a:noFill/>
            </a:ln>
            <a:effectLst/>
          </c:spPr>
          <c:invertIfNegative val="0"/>
          <c:cat>
            <c:strRef>
              <c:f>Sheet1!$A$2:$A$5</c:f>
              <c:strCache>
                <c:ptCount val="4"/>
                <c:pt idx="0">
                  <c:v>Availability of IT Capacity to Complete Projects</c:v>
                </c:pt>
                <c:pt idx="1">
                  <c:v>Overall IT Projects</c:v>
                </c:pt>
                <c:pt idx="2">
                  <c:v>IT Projects Meet Business Needs</c:v>
                </c:pt>
                <c:pt idx="3">
                  <c:v>Overall IT Satisfaction</c:v>
                </c:pt>
              </c:strCache>
            </c:strRef>
          </c:cat>
          <c:val>
            <c:numRef>
              <c:f>Sheet1!$B$2:$B$5</c:f>
              <c:numCache>
                <c:formatCode>General</c:formatCode>
                <c:ptCount val="4"/>
                <c:pt idx="0">
                  <c:v>72</c:v>
                </c:pt>
                <c:pt idx="1">
                  <c:v>74</c:v>
                </c:pt>
                <c:pt idx="2">
                  <c:v>90</c:v>
                </c:pt>
                <c:pt idx="3">
                  <c:v>92</c:v>
                </c:pt>
              </c:numCache>
            </c:numRef>
          </c:val>
          <c:extLst>
            <c:ext xmlns:c16="http://schemas.microsoft.com/office/drawing/2014/chart" uri="{C3380CC4-5D6E-409C-BE32-E72D297353CC}">
              <c16:uniqueId val="{00000000-A7F4-C548-BFE1-76C31391DB9D}"/>
            </c:ext>
          </c:extLst>
        </c:ser>
        <c:ser>
          <c:idx val="1"/>
          <c:order val="1"/>
          <c:tx>
            <c:strRef>
              <c:f>Sheet1!$C$1</c:f>
              <c:strCache>
                <c:ptCount val="1"/>
                <c:pt idx="0">
                  <c:v>Not High Requirements Gathering</c:v>
                </c:pt>
              </c:strCache>
            </c:strRef>
          </c:tx>
          <c:spPr>
            <a:solidFill>
              <a:schemeClr val="accent2"/>
            </a:solidFill>
            <a:ln>
              <a:noFill/>
            </a:ln>
            <a:effectLst/>
          </c:spPr>
          <c:invertIfNegative val="0"/>
          <c:cat>
            <c:strRef>
              <c:f>Sheet1!$A$2:$A$5</c:f>
              <c:strCache>
                <c:ptCount val="4"/>
                <c:pt idx="0">
                  <c:v>Availability of IT Capacity to Complete Projects</c:v>
                </c:pt>
                <c:pt idx="1">
                  <c:v>Overall IT Projects</c:v>
                </c:pt>
                <c:pt idx="2">
                  <c:v>IT Projects Meet Business Needs</c:v>
                </c:pt>
                <c:pt idx="3">
                  <c:v>Overall IT Satisfaction</c:v>
                </c:pt>
              </c:strCache>
            </c:strRef>
          </c:cat>
          <c:val>
            <c:numRef>
              <c:f>Sheet1!$C$2:$C$5</c:f>
              <c:numCache>
                <c:formatCode>General</c:formatCode>
                <c:ptCount val="4"/>
                <c:pt idx="0">
                  <c:v>3</c:v>
                </c:pt>
                <c:pt idx="1">
                  <c:v>6</c:v>
                </c:pt>
                <c:pt idx="2">
                  <c:v>11</c:v>
                </c:pt>
                <c:pt idx="3">
                  <c:v>19</c:v>
                </c:pt>
              </c:numCache>
            </c:numRef>
          </c:val>
          <c:extLst>
            <c:ext xmlns:c16="http://schemas.microsoft.com/office/drawing/2014/chart" uri="{C3380CC4-5D6E-409C-BE32-E72D297353CC}">
              <c16:uniqueId val="{00000001-A7F4-C548-BFE1-76C31391DB9D}"/>
            </c:ext>
          </c:extLst>
        </c:ser>
        <c:dLbls>
          <c:showLegendKey val="0"/>
          <c:showVal val="0"/>
          <c:showCatName val="0"/>
          <c:showSerName val="0"/>
          <c:showPercent val="0"/>
          <c:showBubbleSize val="0"/>
        </c:dLbls>
        <c:gapWidth val="219"/>
        <c:overlap val="-27"/>
        <c:axId val="1995560671"/>
        <c:axId val="1727472719"/>
      </c:barChart>
      <c:catAx>
        <c:axId val="1995560671"/>
        <c:scaling>
          <c:orientation val="minMax"/>
        </c:scaling>
        <c:delete val="0"/>
        <c:axPos val="b"/>
        <c:numFmt formatCode="General" sourceLinked="1"/>
        <c:majorTickMark val="out"/>
        <c:minorTickMark val="none"/>
        <c:tickLblPos val="nextTo"/>
        <c:spPr>
          <a:noFill/>
          <a:ln w="9525" cap="flat" cmpd="sng" algn="ctr">
            <a:solidFill>
              <a:srgbClr val="4A4A4A"/>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727472719"/>
        <c:crosses val="autoZero"/>
        <c:auto val="1"/>
        <c:lblAlgn val="ctr"/>
        <c:lblOffset val="100"/>
        <c:noMultiLvlLbl val="0"/>
      </c:catAx>
      <c:valAx>
        <c:axId val="1727472719"/>
        <c:scaling>
          <c:orientation val="minMax"/>
        </c:scaling>
        <c:delete val="0"/>
        <c:axPos val="l"/>
        <c:majorGridlines>
          <c:spPr>
            <a:ln w="9525" cap="flat" cmpd="sng" algn="ctr">
              <a:noFill/>
              <a:round/>
            </a:ln>
            <a:effectLst/>
          </c:spPr>
        </c:majorGridlines>
        <c:numFmt formatCode="General" sourceLinked="0"/>
        <c:majorTickMark val="out"/>
        <c:minorTickMark val="none"/>
        <c:tickLblPos val="nextTo"/>
        <c:spPr>
          <a:noFill/>
          <a:ln>
            <a:solidFill>
              <a:srgbClr val="575757"/>
            </a:solid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95560671"/>
        <c:crosses val="autoZero"/>
        <c:crossBetween val="between"/>
        <c:majorUnit val="20"/>
        <c:minorUnit val="1"/>
      </c:valAx>
      <c:spPr>
        <a:noFill/>
        <a:ln>
          <a:noFill/>
        </a:ln>
        <a:effectLst/>
      </c:spPr>
    </c:plotArea>
    <c:legend>
      <c:legendPos val="b"/>
      <c:layout>
        <c:manualLayout>
          <c:xMode val="edge"/>
          <c:yMode val="edge"/>
          <c:x val="0.23815305546213944"/>
          <c:y val="0.87367334893649273"/>
          <c:w val="0.52369378194039007"/>
          <c:h val="7.458471323151352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circle"/>
            <c:size val="9"/>
            <c:spPr>
              <a:solidFill>
                <a:schemeClr val="accent1"/>
              </a:solidFill>
              <a:ln w="476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&lt;2</c:v>
                </c:pt>
                <c:pt idx="1">
                  <c:v>2 to 2.99</c:v>
                </c:pt>
                <c:pt idx="2">
                  <c:v>3 to 3.99</c:v>
                </c:pt>
                <c:pt idx="3">
                  <c:v>4 to 4.99</c:v>
                </c:pt>
                <c:pt idx="4">
                  <c:v>≥5</c:v>
                </c:pt>
              </c:strCache>
            </c:strRef>
          </c:cat>
          <c:val>
            <c:numRef>
              <c:f>Sheet1!$B$2:$B$6</c:f>
              <c:numCache>
                <c:formatCode>0%</c:formatCode>
                <c:ptCount val="5"/>
                <c:pt idx="0">
                  <c:v>0.68</c:v>
                </c:pt>
                <c:pt idx="1">
                  <c:v>0.57999999999999996</c:v>
                </c:pt>
                <c:pt idx="2">
                  <c:v>0.52</c:v>
                </c:pt>
                <c:pt idx="3">
                  <c:v>0.43</c:v>
                </c:pt>
                <c:pt idx="4">
                  <c:v>0.34</c:v>
                </c:pt>
              </c:numCache>
            </c:numRef>
          </c:val>
          <c:smooth val="0"/>
          <c:extLst>
            <c:ext xmlns:c16="http://schemas.microsoft.com/office/drawing/2014/chart" uri="{C3380CC4-5D6E-409C-BE32-E72D297353CC}">
              <c16:uniqueId val="{00000000-8A41-6C47-9811-59C22AC41CD9}"/>
            </c:ext>
          </c:extLst>
        </c:ser>
        <c:dLbls>
          <c:dLblPos val="ctr"/>
          <c:showLegendKey val="0"/>
          <c:showVal val="1"/>
          <c:showCatName val="0"/>
          <c:showSerName val="0"/>
          <c:showPercent val="0"/>
          <c:showBubbleSize val="0"/>
        </c:dLbls>
        <c:marker val="1"/>
        <c:smooth val="0"/>
        <c:axId val="1739576703"/>
        <c:axId val="1719761023"/>
      </c:lineChart>
      <c:catAx>
        <c:axId val="173957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1719761023"/>
        <c:crossesAt val="0"/>
        <c:auto val="1"/>
        <c:lblAlgn val="ctr"/>
        <c:lblOffset val="100"/>
        <c:tickMarkSkip val="1"/>
        <c:noMultiLvlLbl val="0"/>
      </c:catAx>
      <c:valAx>
        <c:axId val="1719761023"/>
        <c:scaling>
          <c:orientation val="minMax"/>
          <c:min val="0.3"/>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lumMod val="20000"/>
                <a:lumOff val="8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1739576703"/>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circle"/>
            <c:size val="9"/>
            <c:spPr>
              <a:solidFill>
                <a:schemeClr val="accent1"/>
              </a:solidFill>
              <a:ln w="476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&lt;2</c:v>
                </c:pt>
                <c:pt idx="1">
                  <c:v>2 to 2.99</c:v>
                </c:pt>
                <c:pt idx="2">
                  <c:v>3 to 3.99</c:v>
                </c:pt>
                <c:pt idx="3">
                  <c:v>4 to 4.99</c:v>
                </c:pt>
                <c:pt idx="4">
                  <c:v>≥5</c:v>
                </c:pt>
              </c:strCache>
            </c:strRef>
          </c:cat>
          <c:val>
            <c:numRef>
              <c:f>Sheet1!$B$2:$B$6</c:f>
              <c:numCache>
                <c:formatCode>0%</c:formatCode>
                <c:ptCount val="5"/>
                <c:pt idx="0">
                  <c:v>0.57999999999999996</c:v>
                </c:pt>
                <c:pt idx="1">
                  <c:v>0.59</c:v>
                </c:pt>
                <c:pt idx="2">
                  <c:v>0.51</c:v>
                </c:pt>
                <c:pt idx="3">
                  <c:v>0.44</c:v>
                </c:pt>
                <c:pt idx="4">
                  <c:v>0.33</c:v>
                </c:pt>
              </c:numCache>
            </c:numRef>
          </c:val>
          <c:smooth val="0"/>
          <c:extLst>
            <c:ext xmlns:c16="http://schemas.microsoft.com/office/drawing/2014/chart" uri="{C3380CC4-5D6E-409C-BE32-E72D297353CC}">
              <c16:uniqueId val="{00000000-8A41-6C47-9811-59C22AC41CD9}"/>
            </c:ext>
          </c:extLst>
        </c:ser>
        <c:dLbls>
          <c:dLblPos val="ctr"/>
          <c:showLegendKey val="0"/>
          <c:showVal val="1"/>
          <c:showCatName val="0"/>
          <c:showSerName val="0"/>
          <c:showPercent val="0"/>
          <c:showBubbleSize val="0"/>
        </c:dLbls>
        <c:marker val="1"/>
        <c:smooth val="0"/>
        <c:axId val="1739576703"/>
        <c:axId val="1719761023"/>
      </c:lineChart>
      <c:catAx>
        <c:axId val="173957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1719761023"/>
        <c:crossesAt val="0"/>
        <c:auto val="1"/>
        <c:lblAlgn val="ctr"/>
        <c:lblOffset val="100"/>
        <c:tickMarkSkip val="1"/>
        <c:noMultiLvlLbl val="0"/>
      </c:catAx>
      <c:valAx>
        <c:axId val="1719761023"/>
        <c:scaling>
          <c:orientation val="minMax"/>
          <c:min val="0.3"/>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lumMod val="20000"/>
                <a:lumOff val="8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1739576703"/>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10A9F-487E-5D47-8CA8-0F3509FD5A13}"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CEEA82C9-9A8F-0448-A990-F74A2F0E1F66}">
      <dgm:prSet phldrT="[Text]" custT="1"/>
      <dgm:spPr/>
      <dgm:t>
        <a:bodyPr/>
        <a:lstStyle/>
        <a:p>
          <a:endParaRPr lang="en-US" sz="1100" dirty="0">
            <a:solidFill>
              <a:srgbClr val="000000"/>
            </a:solidFill>
          </a:endParaRPr>
        </a:p>
      </dgm:t>
    </dgm:pt>
    <dgm:pt modelId="{044F23A5-3173-564D-944A-556AF62AEF0D}" type="parTrans" cxnId="{94CC2E19-256B-684D-9A07-9B7A205D9294}">
      <dgm:prSet/>
      <dgm:spPr/>
      <dgm:t>
        <a:bodyPr/>
        <a:lstStyle/>
        <a:p>
          <a:endParaRPr lang="en-US"/>
        </a:p>
      </dgm:t>
    </dgm:pt>
    <dgm:pt modelId="{09BEBC97-7D8F-A047-BA3A-C0ED1C4CDBE1}" type="sibTrans" cxnId="{94CC2E19-256B-684D-9A07-9B7A205D9294}">
      <dgm:prSet/>
      <dgm:spPr/>
      <dgm:t>
        <a:bodyPr/>
        <a:lstStyle/>
        <a:p>
          <a:endParaRPr lang="en-US"/>
        </a:p>
      </dgm:t>
    </dgm:pt>
    <dgm:pt modelId="{EF9D28CA-FA4B-6A45-94F8-515960447A9E}">
      <dgm:prSet phldrT="[Text]" custT="1"/>
      <dgm:spPr/>
      <dgm:t>
        <a:bodyPr/>
        <a:lstStyle/>
        <a:p>
          <a:endParaRPr lang="en-US" sz="1100" dirty="0">
            <a:solidFill>
              <a:srgbClr val="000000"/>
            </a:solidFill>
          </a:endParaRPr>
        </a:p>
      </dgm:t>
    </dgm:pt>
    <dgm:pt modelId="{514FE36B-E7E6-3A4C-8DDE-C8D5A3573BEF}" type="parTrans" cxnId="{70CEDFDA-09A1-F24F-81DF-55EEBF6101CE}">
      <dgm:prSet/>
      <dgm:spPr/>
      <dgm:t>
        <a:bodyPr/>
        <a:lstStyle/>
        <a:p>
          <a:endParaRPr lang="en-US"/>
        </a:p>
      </dgm:t>
    </dgm:pt>
    <dgm:pt modelId="{BABBF787-38F5-F445-AEBA-B2AC5FD82FF9}" type="sibTrans" cxnId="{70CEDFDA-09A1-F24F-81DF-55EEBF6101CE}">
      <dgm:prSet/>
      <dgm:spPr/>
      <dgm:t>
        <a:bodyPr/>
        <a:lstStyle/>
        <a:p>
          <a:endParaRPr lang="en-US"/>
        </a:p>
      </dgm:t>
    </dgm:pt>
    <dgm:pt modelId="{84D07E0E-E24E-A042-87E1-A3E5DF25042B}">
      <dgm:prSet phldrT="[Text]" custT="1"/>
      <dgm:spPr/>
      <dgm:t>
        <a:bodyPr/>
        <a:lstStyle/>
        <a:p>
          <a:endParaRPr lang="en-US" sz="1100" dirty="0">
            <a:solidFill>
              <a:srgbClr val="000000"/>
            </a:solidFill>
          </a:endParaRPr>
        </a:p>
      </dgm:t>
    </dgm:pt>
    <dgm:pt modelId="{38423CC1-3B80-D44F-80BF-54C35EC1FC6C}" type="parTrans" cxnId="{BBCF23EA-24BD-CA44-819D-8D54C8971064}">
      <dgm:prSet/>
      <dgm:spPr/>
      <dgm:t>
        <a:bodyPr/>
        <a:lstStyle/>
        <a:p>
          <a:endParaRPr lang="en-US"/>
        </a:p>
      </dgm:t>
    </dgm:pt>
    <dgm:pt modelId="{51D1BFEF-456B-9A46-BDD1-A7842A377AA5}" type="sibTrans" cxnId="{BBCF23EA-24BD-CA44-819D-8D54C8971064}">
      <dgm:prSet/>
      <dgm:spPr/>
      <dgm:t>
        <a:bodyPr/>
        <a:lstStyle/>
        <a:p>
          <a:endParaRPr lang="en-US"/>
        </a:p>
      </dgm:t>
    </dgm:pt>
    <dgm:pt modelId="{E9604D40-4203-6043-A601-EB86E8DCDDA4}">
      <dgm:prSet phldrT="[Text]" custT="1"/>
      <dgm:spPr/>
      <dgm:t>
        <a:bodyPr/>
        <a:lstStyle/>
        <a:p>
          <a:endParaRPr lang="en-US" sz="1100" dirty="0">
            <a:solidFill>
              <a:srgbClr val="000000"/>
            </a:solidFill>
          </a:endParaRPr>
        </a:p>
      </dgm:t>
    </dgm:pt>
    <dgm:pt modelId="{A83BC159-9642-104B-8869-DE8D369944C5}" type="parTrans" cxnId="{B861AD86-0F33-A24F-A41C-571E5E8DC5D4}">
      <dgm:prSet/>
      <dgm:spPr/>
      <dgm:t>
        <a:bodyPr/>
        <a:lstStyle/>
        <a:p>
          <a:endParaRPr lang="en-US"/>
        </a:p>
      </dgm:t>
    </dgm:pt>
    <dgm:pt modelId="{3A689A09-7554-874E-B933-69853B093A6C}" type="sibTrans" cxnId="{B861AD86-0F33-A24F-A41C-571E5E8DC5D4}">
      <dgm:prSet/>
      <dgm:spPr/>
      <dgm:t>
        <a:bodyPr/>
        <a:lstStyle/>
        <a:p>
          <a:endParaRPr lang="en-US"/>
        </a:p>
      </dgm:t>
    </dgm:pt>
    <dgm:pt modelId="{382962E6-47E2-0E40-BB39-C3B2F6D69E97}">
      <dgm:prSet custT="1"/>
      <dgm:spPr/>
      <dgm:t>
        <a:bodyPr/>
        <a:lstStyle/>
        <a:p>
          <a:endParaRPr lang="en-US" sz="1100" dirty="0">
            <a:solidFill>
              <a:srgbClr val="000000"/>
            </a:solidFill>
          </a:endParaRPr>
        </a:p>
      </dgm:t>
    </dgm:pt>
    <dgm:pt modelId="{4588BC6A-7FA1-134C-A61A-03F6456BA58A}" type="parTrans" cxnId="{098749C1-8C9F-FB42-A0DB-1930C2429F48}">
      <dgm:prSet/>
      <dgm:spPr/>
      <dgm:t>
        <a:bodyPr/>
        <a:lstStyle/>
        <a:p>
          <a:endParaRPr lang="en-US"/>
        </a:p>
      </dgm:t>
    </dgm:pt>
    <dgm:pt modelId="{66C71E1A-8DB8-6B4D-998F-0316C8E32960}" type="sibTrans" cxnId="{098749C1-8C9F-FB42-A0DB-1930C2429F48}">
      <dgm:prSet/>
      <dgm:spPr/>
      <dgm:t>
        <a:bodyPr/>
        <a:lstStyle/>
        <a:p>
          <a:endParaRPr lang="en-US"/>
        </a:p>
      </dgm:t>
    </dgm:pt>
    <dgm:pt modelId="{BB170B44-AB10-A44A-916A-8619D2E81B5F}">
      <dgm:prSet custT="1"/>
      <dgm:spPr/>
      <dgm:t>
        <a:bodyPr/>
        <a:lstStyle/>
        <a:p>
          <a:endParaRPr lang="en-US" sz="1100" dirty="0">
            <a:solidFill>
              <a:srgbClr val="000000"/>
            </a:solidFill>
          </a:endParaRPr>
        </a:p>
      </dgm:t>
    </dgm:pt>
    <dgm:pt modelId="{E0199C14-1F72-3049-BA13-61B80B6D28EF}" type="parTrans" cxnId="{09D55523-2488-F445-98E2-B862C19665BC}">
      <dgm:prSet/>
      <dgm:spPr/>
      <dgm:t>
        <a:bodyPr/>
        <a:lstStyle/>
        <a:p>
          <a:endParaRPr lang="en-US"/>
        </a:p>
      </dgm:t>
    </dgm:pt>
    <dgm:pt modelId="{2D3DE035-05D8-DE45-BC27-3882C6912E17}" type="sibTrans" cxnId="{09D55523-2488-F445-98E2-B862C19665BC}">
      <dgm:prSet/>
      <dgm:spPr/>
      <dgm:t>
        <a:bodyPr/>
        <a:lstStyle/>
        <a:p>
          <a:endParaRPr lang="en-US"/>
        </a:p>
      </dgm:t>
    </dgm:pt>
    <dgm:pt modelId="{E5A6742F-C3D5-BB41-B8C5-11446D439305}">
      <dgm:prSet/>
      <dgm:spPr/>
      <dgm:t>
        <a:bodyPr/>
        <a:lstStyle/>
        <a:p>
          <a:endParaRPr lang="en-US" dirty="0">
            <a:solidFill>
              <a:srgbClr val="000000"/>
            </a:solidFill>
          </a:endParaRPr>
        </a:p>
      </dgm:t>
    </dgm:pt>
    <dgm:pt modelId="{E2B95385-C161-F047-A320-AA3564A797A1}" type="parTrans" cxnId="{0220D104-B5C6-C643-B803-B33183578396}">
      <dgm:prSet/>
      <dgm:spPr/>
      <dgm:t>
        <a:bodyPr/>
        <a:lstStyle/>
        <a:p>
          <a:endParaRPr lang="en-US"/>
        </a:p>
      </dgm:t>
    </dgm:pt>
    <dgm:pt modelId="{7FFA775C-3268-8B47-AC16-A51D2798A101}" type="sibTrans" cxnId="{0220D104-B5C6-C643-B803-B33183578396}">
      <dgm:prSet/>
      <dgm:spPr/>
      <dgm:t>
        <a:bodyPr/>
        <a:lstStyle/>
        <a:p>
          <a:endParaRPr lang="en-US"/>
        </a:p>
      </dgm:t>
    </dgm:pt>
    <dgm:pt modelId="{C7431959-90D6-5249-9A8D-8D32837BF681}">
      <dgm:prSet/>
      <dgm:spPr/>
      <dgm:t>
        <a:bodyPr/>
        <a:lstStyle/>
        <a:p>
          <a:endParaRPr lang="en-US" dirty="0">
            <a:solidFill>
              <a:srgbClr val="000000"/>
            </a:solidFill>
          </a:endParaRPr>
        </a:p>
      </dgm:t>
    </dgm:pt>
    <dgm:pt modelId="{C29E43F0-6A39-C24A-84C1-FD415F8F6773}" type="parTrans" cxnId="{8F489B71-CACE-6445-BE6C-41D265262DBA}">
      <dgm:prSet/>
      <dgm:spPr/>
      <dgm:t>
        <a:bodyPr/>
        <a:lstStyle/>
        <a:p>
          <a:endParaRPr lang="en-US"/>
        </a:p>
      </dgm:t>
    </dgm:pt>
    <dgm:pt modelId="{6FE966F9-6507-B94D-BE89-11FC38566F0B}" type="sibTrans" cxnId="{8F489B71-CACE-6445-BE6C-41D265262DBA}">
      <dgm:prSet/>
      <dgm:spPr/>
      <dgm:t>
        <a:bodyPr/>
        <a:lstStyle/>
        <a:p>
          <a:endParaRPr lang="en-US"/>
        </a:p>
      </dgm:t>
    </dgm:pt>
    <dgm:pt modelId="{0354F0B5-9F6F-3F49-B754-18442CBBE32B}" type="pres">
      <dgm:prSet presAssocID="{FC310A9F-487E-5D47-8CA8-0F3509FD5A13}" presName="Name0" presStyleCnt="0">
        <dgm:presLayoutVars>
          <dgm:dir/>
          <dgm:resizeHandles val="exact"/>
        </dgm:presLayoutVars>
      </dgm:prSet>
      <dgm:spPr/>
    </dgm:pt>
    <dgm:pt modelId="{D4BDDB3A-6C29-4346-824B-EE53F34A833F}" type="pres">
      <dgm:prSet presAssocID="{CEEA82C9-9A8F-0448-A990-F74A2F0E1F66}" presName="Name5" presStyleLbl="vennNode1" presStyleIdx="0" presStyleCnt="8">
        <dgm:presLayoutVars>
          <dgm:bulletEnabled val="1"/>
        </dgm:presLayoutVars>
      </dgm:prSet>
      <dgm:spPr/>
    </dgm:pt>
    <dgm:pt modelId="{DEAE3BA1-7202-284D-A134-FEC9F8739527}" type="pres">
      <dgm:prSet presAssocID="{09BEBC97-7D8F-A047-BA3A-C0ED1C4CDBE1}" presName="space" presStyleCnt="0"/>
      <dgm:spPr/>
    </dgm:pt>
    <dgm:pt modelId="{8E9EEFFF-06EC-DC45-A829-9792F98EA80C}" type="pres">
      <dgm:prSet presAssocID="{EF9D28CA-FA4B-6A45-94F8-515960447A9E}" presName="Name5" presStyleLbl="vennNode1" presStyleIdx="1" presStyleCnt="8" custLinFactNeighborY="48737">
        <dgm:presLayoutVars>
          <dgm:bulletEnabled val="1"/>
        </dgm:presLayoutVars>
      </dgm:prSet>
      <dgm:spPr/>
    </dgm:pt>
    <dgm:pt modelId="{ABBF9CF5-3AB7-6741-8766-DBBE921E6836}" type="pres">
      <dgm:prSet presAssocID="{BABBF787-38F5-F445-AEBA-B2AC5FD82FF9}" presName="space" presStyleCnt="0"/>
      <dgm:spPr/>
    </dgm:pt>
    <dgm:pt modelId="{4E366F12-C20A-D44D-80DE-50858CB6BBF9}" type="pres">
      <dgm:prSet presAssocID="{84D07E0E-E24E-A042-87E1-A3E5DF25042B}" presName="Name5" presStyleLbl="vennNode1" presStyleIdx="2" presStyleCnt="8">
        <dgm:presLayoutVars>
          <dgm:bulletEnabled val="1"/>
        </dgm:presLayoutVars>
      </dgm:prSet>
      <dgm:spPr/>
    </dgm:pt>
    <dgm:pt modelId="{2B66AA2E-6512-A74C-99EE-F9E55EA4991F}" type="pres">
      <dgm:prSet presAssocID="{51D1BFEF-456B-9A46-BDD1-A7842A377AA5}" presName="space" presStyleCnt="0"/>
      <dgm:spPr/>
    </dgm:pt>
    <dgm:pt modelId="{248E180C-3B4E-3048-80C9-01C777E0ECE7}" type="pres">
      <dgm:prSet presAssocID="{E9604D40-4203-6043-A601-EB86E8DCDDA4}" presName="Name5" presStyleLbl="vennNode1" presStyleIdx="3" presStyleCnt="8" custLinFactNeighborY="48737">
        <dgm:presLayoutVars>
          <dgm:bulletEnabled val="1"/>
        </dgm:presLayoutVars>
      </dgm:prSet>
      <dgm:spPr/>
    </dgm:pt>
    <dgm:pt modelId="{6100BCBF-A008-154D-A2E2-B834FED86FE4}" type="pres">
      <dgm:prSet presAssocID="{3A689A09-7554-874E-B933-69853B093A6C}" presName="space" presStyleCnt="0"/>
      <dgm:spPr/>
    </dgm:pt>
    <dgm:pt modelId="{52A43B25-4E6B-BF48-B6A1-64BD27793164}" type="pres">
      <dgm:prSet presAssocID="{382962E6-47E2-0E40-BB39-C3B2F6D69E97}" presName="Name5" presStyleLbl="vennNode1" presStyleIdx="4" presStyleCnt="8">
        <dgm:presLayoutVars>
          <dgm:bulletEnabled val="1"/>
        </dgm:presLayoutVars>
      </dgm:prSet>
      <dgm:spPr/>
    </dgm:pt>
    <dgm:pt modelId="{830E6A03-3B5F-A84B-8AD3-73090C6C8DCB}" type="pres">
      <dgm:prSet presAssocID="{66C71E1A-8DB8-6B4D-998F-0316C8E32960}" presName="space" presStyleCnt="0"/>
      <dgm:spPr/>
    </dgm:pt>
    <dgm:pt modelId="{77E13C85-1666-4647-B784-6BACC7B38349}" type="pres">
      <dgm:prSet presAssocID="{BB170B44-AB10-A44A-916A-8619D2E81B5F}" presName="Name5" presStyleLbl="vennNode1" presStyleIdx="5" presStyleCnt="8" custLinFactNeighborY="48737">
        <dgm:presLayoutVars>
          <dgm:bulletEnabled val="1"/>
        </dgm:presLayoutVars>
      </dgm:prSet>
      <dgm:spPr/>
    </dgm:pt>
    <dgm:pt modelId="{0BB029A0-170E-B141-956B-40A2985ABDB8}" type="pres">
      <dgm:prSet presAssocID="{2D3DE035-05D8-DE45-BC27-3882C6912E17}" presName="space" presStyleCnt="0"/>
      <dgm:spPr/>
    </dgm:pt>
    <dgm:pt modelId="{F6AF4071-11F8-CD44-B759-93041A96D65B}" type="pres">
      <dgm:prSet presAssocID="{E5A6742F-C3D5-BB41-B8C5-11446D439305}" presName="Name5" presStyleLbl="vennNode1" presStyleIdx="6" presStyleCnt="8">
        <dgm:presLayoutVars>
          <dgm:bulletEnabled val="1"/>
        </dgm:presLayoutVars>
      </dgm:prSet>
      <dgm:spPr/>
    </dgm:pt>
    <dgm:pt modelId="{526BEFDC-16BE-9344-884F-694D1CF62BF1}" type="pres">
      <dgm:prSet presAssocID="{7FFA775C-3268-8B47-AC16-A51D2798A101}" presName="space" presStyleCnt="0"/>
      <dgm:spPr/>
    </dgm:pt>
    <dgm:pt modelId="{4955AD0F-3782-AF47-98C8-1D3D378FE006}" type="pres">
      <dgm:prSet presAssocID="{C7431959-90D6-5249-9A8D-8D32837BF681}" presName="Name5" presStyleLbl="vennNode1" presStyleIdx="7" presStyleCnt="8" custLinFactNeighborY="48737">
        <dgm:presLayoutVars>
          <dgm:bulletEnabled val="1"/>
        </dgm:presLayoutVars>
      </dgm:prSet>
      <dgm:spPr/>
    </dgm:pt>
  </dgm:ptLst>
  <dgm:cxnLst>
    <dgm:cxn modelId="{0220D104-B5C6-C643-B803-B33183578396}" srcId="{FC310A9F-487E-5D47-8CA8-0F3509FD5A13}" destId="{E5A6742F-C3D5-BB41-B8C5-11446D439305}" srcOrd="6" destOrd="0" parTransId="{E2B95385-C161-F047-A320-AA3564A797A1}" sibTransId="{7FFA775C-3268-8B47-AC16-A51D2798A101}"/>
    <dgm:cxn modelId="{94CC2E19-256B-684D-9A07-9B7A205D9294}" srcId="{FC310A9F-487E-5D47-8CA8-0F3509FD5A13}" destId="{CEEA82C9-9A8F-0448-A990-F74A2F0E1F66}" srcOrd="0" destOrd="0" parTransId="{044F23A5-3173-564D-944A-556AF62AEF0D}" sibTransId="{09BEBC97-7D8F-A047-BA3A-C0ED1C4CDBE1}"/>
    <dgm:cxn modelId="{F9DAF61F-9D22-A541-AA1F-5334F153B3B6}" type="presOf" srcId="{FC310A9F-487E-5D47-8CA8-0F3509FD5A13}" destId="{0354F0B5-9F6F-3F49-B754-18442CBBE32B}" srcOrd="0" destOrd="0" presId="urn:microsoft.com/office/officeart/2005/8/layout/venn3"/>
    <dgm:cxn modelId="{09D55523-2488-F445-98E2-B862C19665BC}" srcId="{FC310A9F-487E-5D47-8CA8-0F3509FD5A13}" destId="{BB170B44-AB10-A44A-916A-8619D2E81B5F}" srcOrd="5" destOrd="0" parTransId="{E0199C14-1F72-3049-BA13-61B80B6D28EF}" sibTransId="{2D3DE035-05D8-DE45-BC27-3882C6912E17}"/>
    <dgm:cxn modelId="{6BEDAF2A-D76F-8B47-BABC-88149278B2AF}" type="presOf" srcId="{C7431959-90D6-5249-9A8D-8D32837BF681}" destId="{4955AD0F-3782-AF47-98C8-1D3D378FE006}" srcOrd="0" destOrd="0" presId="urn:microsoft.com/office/officeart/2005/8/layout/venn3"/>
    <dgm:cxn modelId="{5E057E32-529E-3849-934F-5329324926D1}" type="presOf" srcId="{BB170B44-AB10-A44A-916A-8619D2E81B5F}" destId="{77E13C85-1666-4647-B784-6BACC7B38349}" srcOrd="0" destOrd="0" presId="urn:microsoft.com/office/officeart/2005/8/layout/venn3"/>
    <dgm:cxn modelId="{98114643-C6BE-F246-B3E0-6308BE9EA274}" type="presOf" srcId="{E5A6742F-C3D5-BB41-B8C5-11446D439305}" destId="{F6AF4071-11F8-CD44-B759-93041A96D65B}" srcOrd="0" destOrd="0" presId="urn:microsoft.com/office/officeart/2005/8/layout/venn3"/>
    <dgm:cxn modelId="{8F489B71-CACE-6445-BE6C-41D265262DBA}" srcId="{FC310A9F-487E-5D47-8CA8-0F3509FD5A13}" destId="{C7431959-90D6-5249-9A8D-8D32837BF681}" srcOrd="7" destOrd="0" parTransId="{C29E43F0-6A39-C24A-84C1-FD415F8F6773}" sibTransId="{6FE966F9-6507-B94D-BE89-11FC38566F0B}"/>
    <dgm:cxn modelId="{93D96574-E6AE-7249-82C7-5758D0EC7540}" type="presOf" srcId="{E9604D40-4203-6043-A601-EB86E8DCDDA4}" destId="{248E180C-3B4E-3048-80C9-01C777E0ECE7}" srcOrd="0" destOrd="0" presId="urn:microsoft.com/office/officeart/2005/8/layout/venn3"/>
    <dgm:cxn modelId="{3A721C80-4962-D64B-9498-E0ADB0BF0582}" type="presOf" srcId="{382962E6-47E2-0E40-BB39-C3B2F6D69E97}" destId="{52A43B25-4E6B-BF48-B6A1-64BD27793164}" srcOrd="0" destOrd="0" presId="urn:microsoft.com/office/officeart/2005/8/layout/venn3"/>
    <dgm:cxn modelId="{E6C32180-7AC4-1D40-BC41-C3B64915B027}" type="presOf" srcId="{84D07E0E-E24E-A042-87E1-A3E5DF25042B}" destId="{4E366F12-C20A-D44D-80DE-50858CB6BBF9}" srcOrd="0" destOrd="0" presId="urn:microsoft.com/office/officeart/2005/8/layout/venn3"/>
    <dgm:cxn modelId="{B861AD86-0F33-A24F-A41C-571E5E8DC5D4}" srcId="{FC310A9F-487E-5D47-8CA8-0F3509FD5A13}" destId="{E9604D40-4203-6043-A601-EB86E8DCDDA4}" srcOrd="3" destOrd="0" parTransId="{A83BC159-9642-104B-8869-DE8D369944C5}" sibTransId="{3A689A09-7554-874E-B933-69853B093A6C}"/>
    <dgm:cxn modelId="{098749C1-8C9F-FB42-A0DB-1930C2429F48}" srcId="{FC310A9F-487E-5D47-8CA8-0F3509FD5A13}" destId="{382962E6-47E2-0E40-BB39-C3B2F6D69E97}" srcOrd="4" destOrd="0" parTransId="{4588BC6A-7FA1-134C-A61A-03F6456BA58A}" sibTransId="{66C71E1A-8DB8-6B4D-998F-0316C8E32960}"/>
    <dgm:cxn modelId="{477195CC-CCBE-F54E-9168-29B69E57D24F}" type="presOf" srcId="{EF9D28CA-FA4B-6A45-94F8-515960447A9E}" destId="{8E9EEFFF-06EC-DC45-A829-9792F98EA80C}" srcOrd="0" destOrd="0" presId="urn:microsoft.com/office/officeart/2005/8/layout/venn3"/>
    <dgm:cxn modelId="{A0369DD6-3A5C-E245-89AC-704C4C43FEF8}" type="presOf" srcId="{CEEA82C9-9A8F-0448-A990-F74A2F0E1F66}" destId="{D4BDDB3A-6C29-4346-824B-EE53F34A833F}" srcOrd="0" destOrd="0" presId="urn:microsoft.com/office/officeart/2005/8/layout/venn3"/>
    <dgm:cxn modelId="{70CEDFDA-09A1-F24F-81DF-55EEBF6101CE}" srcId="{FC310A9F-487E-5D47-8CA8-0F3509FD5A13}" destId="{EF9D28CA-FA4B-6A45-94F8-515960447A9E}" srcOrd="1" destOrd="0" parTransId="{514FE36B-E7E6-3A4C-8DDE-C8D5A3573BEF}" sibTransId="{BABBF787-38F5-F445-AEBA-B2AC5FD82FF9}"/>
    <dgm:cxn modelId="{BBCF23EA-24BD-CA44-819D-8D54C8971064}" srcId="{FC310A9F-487E-5D47-8CA8-0F3509FD5A13}" destId="{84D07E0E-E24E-A042-87E1-A3E5DF25042B}" srcOrd="2" destOrd="0" parTransId="{38423CC1-3B80-D44F-80BF-54C35EC1FC6C}" sibTransId="{51D1BFEF-456B-9A46-BDD1-A7842A377AA5}"/>
    <dgm:cxn modelId="{CF8571C9-B759-594D-87D1-690164D89DED}" type="presParOf" srcId="{0354F0B5-9F6F-3F49-B754-18442CBBE32B}" destId="{D4BDDB3A-6C29-4346-824B-EE53F34A833F}" srcOrd="0" destOrd="0" presId="urn:microsoft.com/office/officeart/2005/8/layout/venn3"/>
    <dgm:cxn modelId="{F3BDFFF5-ABAB-E149-A128-CCA119D9D4B6}" type="presParOf" srcId="{0354F0B5-9F6F-3F49-B754-18442CBBE32B}" destId="{DEAE3BA1-7202-284D-A134-FEC9F8739527}" srcOrd="1" destOrd="0" presId="urn:microsoft.com/office/officeart/2005/8/layout/venn3"/>
    <dgm:cxn modelId="{F2EE41D9-5F93-054E-A078-A21CC078E76B}" type="presParOf" srcId="{0354F0B5-9F6F-3F49-B754-18442CBBE32B}" destId="{8E9EEFFF-06EC-DC45-A829-9792F98EA80C}" srcOrd="2" destOrd="0" presId="urn:microsoft.com/office/officeart/2005/8/layout/venn3"/>
    <dgm:cxn modelId="{83199F4B-3692-4648-AF4C-D90993932BC5}" type="presParOf" srcId="{0354F0B5-9F6F-3F49-B754-18442CBBE32B}" destId="{ABBF9CF5-3AB7-6741-8766-DBBE921E6836}" srcOrd="3" destOrd="0" presId="urn:microsoft.com/office/officeart/2005/8/layout/venn3"/>
    <dgm:cxn modelId="{9C507FAE-4CBD-F94D-9EEE-E59AB29139A3}" type="presParOf" srcId="{0354F0B5-9F6F-3F49-B754-18442CBBE32B}" destId="{4E366F12-C20A-D44D-80DE-50858CB6BBF9}" srcOrd="4" destOrd="0" presId="urn:microsoft.com/office/officeart/2005/8/layout/venn3"/>
    <dgm:cxn modelId="{383355BA-CEBF-8547-BEAA-E5062454684D}" type="presParOf" srcId="{0354F0B5-9F6F-3F49-B754-18442CBBE32B}" destId="{2B66AA2E-6512-A74C-99EE-F9E55EA4991F}" srcOrd="5" destOrd="0" presId="urn:microsoft.com/office/officeart/2005/8/layout/venn3"/>
    <dgm:cxn modelId="{3BA8ED05-1476-2749-8604-1109370CB92F}" type="presParOf" srcId="{0354F0B5-9F6F-3F49-B754-18442CBBE32B}" destId="{248E180C-3B4E-3048-80C9-01C777E0ECE7}" srcOrd="6" destOrd="0" presId="urn:microsoft.com/office/officeart/2005/8/layout/venn3"/>
    <dgm:cxn modelId="{A0862F60-C038-4046-9E52-1273A67D7D04}" type="presParOf" srcId="{0354F0B5-9F6F-3F49-B754-18442CBBE32B}" destId="{6100BCBF-A008-154D-A2E2-B834FED86FE4}" srcOrd="7" destOrd="0" presId="urn:microsoft.com/office/officeart/2005/8/layout/venn3"/>
    <dgm:cxn modelId="{7326B3C6-9160-3346-8638-EF4D0E82F6E8}" type="presParOf" srcId="{0354F0B5-9F6F-3F49-B754-18442CBBE32B}" destId="{52A43B25-4E6B-BF48-B6A1-64BD27793164}" srcOrd="8" destOrd="0" presId="urn:microsoft.com/office/officeart/2005/8/layout/venn3"/>
    <dgm:cxn modelId="{B67585C0-1C0B-0847-89A0-FA823512C6A4}" type="presParOf" srcId="{0354F0B5-9F6F-3F49-B754-18442CBBE32B}" destId="{830E6A03-3B5F-A84B-8AD3-73090C6C8DCB}" srcOrd="9" destOrd="0" presId="urn:microsoft.com/office/officeart/2005/8/layout/venn3"/>
    <dgm:cxn modelId="{CC7C9448-205D-5847-B426-35EF07FA27B1}" type="presParOf" srcId="{0354F0B5-9F6F-3F49-B754-18442CBBE32B}" destId="{77E13C85-1666-4647-B784-6BACC7B38349}" srcOrd="10" destOrd="0" presId="urn:microsoft.com/office/officeart/2005/8/layout/venn3"/>
    <dgm:cxn modelId="{9A61C2C3-DF4D-E745-A1E1-F12C3D0C6727}" type="presParOf" srcId="{0354F0B5-9F6F-3F49-B754-18442CBBE32B}" destId="{0BB029A0-170E-B141-956B-40A2985ABDB8}" srcOrd="11" destOrd="0" presId="urn:microsoft.com/office/officeart/2005/8/layout/venn3"/>
    <dgm:cxn modelId="{3AA450EB-7CBD-E042-AEC7-F4759CE370E0}" type="presParOf" srcId="{0354F0B5-9F6F-3F49-B754-18442CBBE32B}" destId="{F6AF4071-11F8-CD44-B759-93041A96D65B}" srcOrd="12" destOrd="0" presId="urn:microsoft.com/office/officeart/2005/8/layout/venn3"/>
    <dgm:cxn modelId="{8132ABC3-0A6F-0040-AAA4-506B76D4159D}" type="presParOf" srcId="{0354F0B5-9F6F-3F49-B754-18442CBBE32B}" destId="{526BEFDC-16BE-9344-884F-694D1CF62BF1}" srcOrd="13" destOrd="0" presId="urn:microsoft.com/office/officeart/2005/8/layout/venn3"/>
    <dgm:cxn modelId="{C79F5A62-F648-9D4A-A4A4-0FACFA6DEFDB}" type="presParOf" srcId="{0354F0B5-9F6F-3F49-B754-18442CBBE32B}" destId="{4955AD0F-3782-AF47-98C8-1D3D378FE006}" srcOrd="1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817C0-A1F8-CD46-BCDD-E2BCD2500B30}" type="doc">
      <dgm:prSet loTypeId="urn:microsoft.com/office/officeart/2005/8/layout/chevron1" loCatId="" qsTypeId="urn:microsoft.com/office/officeart/2005/8/quickstyle/simple1" qsCatId="simple" csTypeId="urn:microsoft.com/office/officeart/2005/8/colors/accent1_2" csCatId="accent1" phldr="1"/>
      <dgm:spPr/>
    </dgm:pt>
    <dgm:pt modelId="{CBCA4B7B-4618-9E44-A686-722E026C4EC5}">
      <dgm:prSet phldrT="[Text]" phldr="1"/>
      <dgm:spPr/>
      <dgm:t>
        <a:bodyPr/>
        <a:lstStyle/>
        <a:p>
          <a:endParaRPr lang="en-US" dirty="0">
            <a:noFill/>
          </a:endParaRPr>
        </a:p>
      </dgm:t>
    </dgm:pt>
    <dgm:pt modelId="{095D5BB0-266C-044C-B3D4-B406EAC4D63F}" type="parTrans" cxnId="{BAB8C519-2649-9849-AEA0-6F2D6F0AD3F9}">
      <dgm:prSet/>
      <dgm:spPr/>
      <dgm:t>
        <a:bodyPr/>
        <a:lstStyle/>
        <a:p>
          <a:endParaRPr lang="en-US"/>
        </a:p>
      </dgm:t>
    </dgm:pt>
    <dgm:pt modelId="{D84BBD94-C1A8-0742-9ADC-2E6CC62ACD59}" type="sibTrans" cxnId="{BAB8C519-2649-9849-AEA0-6F2D6F0AD3F9}">
      <dgm:prSet/>
      <dgm:spPr/>
      <dgm:t>
        <a:bodyPr/>
        <a:lstStyle/>
        <a:p>
          <a:endParaRPr lang="en-US"/>
        </a:p>
      </dgm:t>
    </dgm:pt>
    <dgm:pt modelId="{AE430CF6-67C2-6742-8489-FB367A269906}">
      <dgm:prSet phldrT="[Text]" phldr="1"/>
      <dgm:spPr/>
      <dgm:t>
        <a:bodyPr/>
        <a:lstStyle/>
        <a:p>
          <a:endParaRPr lang="en-US" dirty="0">
            <a:noFill/>
          </a:endParaRPr>
        </a:p>
      </dgm:t>
    </dgm:pt>
    <dgm:pt modelId="{C2F31824-3056-EF4D-9A6B-75E14278A8E4}" type="parTrans" cxnId="{54DA9248-4ADE-8B4B-BFC0-9F6293ED93CB}">
      <dgm:prSet/>
      <dgm:spPr/>
      <dgm:t>
        <a:bodyPr/>
        <a:lstStyle/>
        <a:p>
          <a:endParaRPr lang="en-US"/>
        </a:p>
      </dgm:t>
    </dgm:pt>
    <dgm:pt modelId="{3C5E5F9C-CB74-1649-AD63-F05860F455AB}" type="sibTrans" cxnId="{54DA9248-4ADE-8B4B-BFC0-9F6293ED93CB}">
      <dgm:prSet/>
      <dgm:spPr/>
      <dgm:t>
        <a:bodyPr/>
        <a:lstStyle/>
        <a:p>
          <a:endParaRPr lang="en-US"/>
        </a:p>
      </dgm:t>
    </dgm:pt>
    <dgm:pt modelId="{DDDB626A-B1C3-C247-99A5-EC0F52C9AA3C}">
      <dgm:prSet/>
      <dgm:spPr/>
      <dgm:t>
        <a:bodyPr/>
        <a:lstStyle/>
        <a:p>
          <a:endParaRPr lang="en-US" dirty="0"/>
        </a:p>
      </dgm:t>
    </dgm:pt>
    <dgm:pt modelId="{D132EA8D-3176-994A-9662-9440E341E09A}" type="parTrans" cxnId="{EFF1677F-FE08-4B46-B4FF-52532022820B}">
      <dgm:prSet/>
      <dgm:spPr/>
      <dgm:t>
        <a:bodyPr/>
        <a:lstStyle/>
        <a:p>
          <a:endParaRPr lang="en-US"/>
        </a:p>
      </dgm:t>
    </dgm:pt>
    <dgm:pt modelId="{9FB0351A-2E35-BC48-ACAA-5CAF24CB4ED5}" type="sibTrans" cxnId="{EFF1677F-FE08-4B46-B4FF-52532022820B}">
      <dgm:prSet/>
      <dgm:spPr/>
      <dgm:t>
        <a:bodyPr/>
        <a:lstStyle/>
        <a:p>
          <a:endParaRPr lang="en-US"/>
        </a:p>
      </dgm:t>
    </dgm:pt>
    <dgm:pt modelId="{4A421E52-E813-6D4D-8EC5-229480DC3C47}" type="pres">
      <dgm:prSet presAssocID="{776817C0-A1F8-CD46-BCDD-E2BCD2500B30}" presName="Name0" presStyleCnt="0">
        <dgm:presLayoutVars>
          <dgm:dir/>
          <dgm:animLvl val="lvl"/>
          <dgm:resizeHandles val="exact"/>
        </dgm:presLayoutVars>
      </dgm:prSet>
      <dgm:spPr/>
    </dgm:pt>
    <dgm:pt modelId="{3AD1C488-3B0F-3540-B5CE-417AD6CB12A0}" type="pres">
      <dgm:prSet presAssocID="{CBCA4B7B-4618-9E44-A686-722E026C4EC5}" presName="parTxOnly" presStyleLbl="node1" presStyleIdx="0" presStyleCnt="3" custScaleY="140985" custLinFactNeighborX="5798" custLinFactNeighborY="-25136">
        <dgm:presLayoutVars>
          <dgm:chMax val="0"/>
          <dgm:chPref val="0"/>
          <dgm:bulletEnabled val="1"/>
        </dgm:presLayoutVars>
      </dgm:prSet>
      <dgm:spPr/>
    </dgm:pt>
    <dgm:pt modelId="{64616B55-596F-174E-BD58-78A9086233D3}" type="pres">
      <dgm:prSet presAssocID="{D84BBD94-C1A8-0742-9ADC-2E6CC62ACD59}" presName="parTxOnlySpace" presStyleCnt="0"/>
      <dgm:spPr/>
    </dgm:pt>
    <dgm:pt modelId="{43FB15BC-340B-6E4E-B050-9793C1C57627}" type="pres">
      <dgm:prSet presAssocID="{DDDB626A-B1C3-C247-99A5-EC0F52C9AA3C}" presName="parTxOnly" presStyleLbl="node1" presStyleIdx="1" presStyleCnt="3" custScaleY="140985" custLinFactNeighborX="5798" custLinFactNeighborY="-25136">
        <dgm:presLayoutVars>
          <dgm:chMax val="0"/>
          <dgm:chPref val="0"/>
          <dgm:bulletEnabled val="1"/>
        </dgm:presLayoutVars>
      </dgm:prSet>
      <dgm:spPr/>
    </dgm:pt>
    <dgm:pt modelId="{3B7EB52A-39D0-264B-AD4C-33EA5DA4F182}" type="pres">
      <dgm:prSet presAssocID="{9FB0351A-2E35-BC48-ACAA-5CAF24CB4ED5}" presName="parTxOnlySpace" presStyleCnt="0"/>
      <dgm:spPr/>
    </dgm:pt>
    <dgm:pt modelId="{FD36B9F9-65DD-BA4E-A5A6-276C84538C7D}" type="pres">
      <dgm:prSet presAssocID="{AE430CF6-67C2-6742-8489-FB367A269906}" presName="parTxOnly" presStyleLbl="node1" presStyleIdx="2" presStyleCnt="3" custScaleY="140985" custLinFactNeighborX="5798" custLinFactNeighborY="-25136">
        <dgm:presLayoutVars>
          <dgm:chMax val="0"/>
          <dgm:chPref val="0"/>
          <dgm:bulletEnabled val="1"/>
        </dgm:presLayoutVars>
      </dgm:prSet>
      <dgm:spPr/>
    </dgm:pt>
  </dgm:ptLst>
  <dgm:cxnLst>
    <dgm:cxn modelId="{A883030B-C9E4-FA42-8329-36CBC9D23F20}" type="presOf" srcId="{AE430CF6-67C2-6742-8489-FB367A269906}" destId="{FD36B9F9-65DD-BA4E-A5A6-276C84538C7D}" srcOrd="0" destOrd="0" presId="urn:microsoft.com/office/officeart/2005/8/layout/chevron1"/>
    <dgm:cxn modelId="{D6E24018-3DB0-D04C-8C2B-DC1C8962892E}" type="presOf" srcId="{776817C0-A1F8-CD46-BCDD-E2BCD2500B30}" destId="{4A421E52-E813-6D4D-8EC5-229480DC3C47}" srcOrd="0" destOrd="0" presId="urn:microsoft.com/office/officeart/2005/8/layout/chevron1"/>
    <dgm:cxn modelId="{BAB8C519-2649-9849-AEA0-6F2D6F0AD3F9}" srcId="{776817C0-A1F8-CD46-BCDD-E2BCD2500B30}" destId="{CBCA4B7B-4618-9E44-A686-722E026C4EC5}" srcOrd="0" destOrd="0" parTransId="{095D5BB0-266C-044C-B3D4-B406EAC4D63F}" sibTransId="{D84BBD94-C1A8-0742-9ADC-2E6CC62ACD59}"/>
    <dgm:cxn modelId="{D5CD2141-30A2-3049-8247-C9B45551795C}" type="presOf" srcId="{DDDB626A-B1C3-C247-99A5-EC0F52C9AA3C}" destId="{43FB15BC-340B-6E4E-B050-9793C1C57627}" srcOrd="0" destOrd="0" presId="urn:microsoft.com/office/officeart/2005/8/layout/chevron1"/>
    <dgm:cxn modelId="{D1687F65-97BE-1B48-8D05-756B888E4D96}" type="presOf" srcId="{CBCA4B7B-4618-9E44-A686-722E026C4EC5}" destId="{3AD1C488-3B0F-3540-B5CE-417AD6CB12A0}" srcOrd="0" destOrd="0" presId="urn:microsoft.com/office/officeart/2005/8/layout/chevron1"/>
    <dgm:cxn modelId="{54DA9248-4ADE-8B4B-BFC0-9F6293ED93CB}" srcId="{776817C0-A1F8-CD46-BCDD-E2BCD2500B30}" destId="{AE430CF6-67C2-6742-8489-FB367A269906}" srcOrd="2" destOrd="0" parTransId="{C2F31824-3056-EF4D-9A6B-75E14278A8E4}" sibTransId="{3C5E5F9C-CB74-1649-AD63-F05860F455AB}"/>
    <dgm:cxn modelId="{EFF1677F-FE08-4B46-B4FF-52532022820B}" srcId="{776817C0-A1F8-CD46-BCDD-E2BCD2500B30}" destId="{DDDB626A-B1C3-C247-99A5-EC0F52C9AA3C}" srcOrd="1" destOrd="0" parTransId="{D132EA8D-3176-994A-9662-9440E341E09A}" sibTransId="{9FB0351A-2E35-BC48-ACAA-5CAF24CB4ED5}"/>
    <dgm:cxn modelId="{77E8BB20-2898-F44D-837C-0EFFE94D0A36}" type="presParOf" srcId="{4A421E52-E813-6D4D-8EC5-229480DC3C47}" destId="{3AD1C488-3B0F-3540-B5CE-417AD6CB12A0}" srcOrd="0" destOrd="0" presId="urn:microsoft.com/office/officeart/2005/8/layout/chevron1"/>
    <dgm:cxn modelId="{93E336A2-4668-2842-9D80-F8A419C5A0F0}" type="presParOf" srcId="{4A421E52-E813-6D4D-8EC5-229480DC3C47}" destId="{64616B55-596F-174E-BD58-78A9086233D3}" srcOrd="1" destOrd="0" presId="urn:microsoft.com/office/officeart/2005/8/layout/chevron1"/>
    <dgm:cxn modelId="{FDF4C5A5-833C-DA46-B6B7-409A8E0583AE}" type="presParOf" srcId="{4A421E52-E813-6D4D-8EC5-229480DC3C47}" destId="{43FB15BC-340B-6E4E-B050-9793C1C57627}" srcOrd="2" destOrd="0" presId="urn:microsoft.com/office/officeart/2005/8/layout/chevron1"/>
    <dgm:cxn modelId="{BF8432FA-BDB2-EB47-8CDF-3A4CAD569364}" type="presParOf" srcId="{4A421E52-E813-6D4D-8EC5-229480DC3C47}" destId="{3B7EB52A-39D0-264B-AD4C-33EA5DA4F182}" srcOrd="3" destOrd="0" presId="urn:microsoft.com/office/officeart/2005/8/layout/chevron1"/>
    <dgm:cxn modelId="{443EEAD2-A722-D943-813C-D06D8918604B}" type="presParOf" srcId="{4A421E52-E813-6D4D-8EC5-229480DC3C47}" destId="{FD36B9F9-65DD-BA4E-A5A6-276C84538C7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42F2B-F212-E540-9453-96478847D55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4A4F48E8-B55A-CE43-A290-8E9EF0297726}">
      <dgm:prSet phldrT="[Text]" phldr="1"/>
      <dgm:spPr>
        <a:solidFill>
          <a:srgbClr val="337DBB"/>
        </a:solidFill>
      </dgm:spPr>
      <dgm:t>
        <a:bodyPr/>
        <a:lstStyle/>
        <a:p>
          <a:endParaRPr lang="en-US" dirty="0">
            <a:noFill/>
          </a:endParaRPr>
        </a:p>
      </dgm:t>
    </dgm:pt>
    <dgm:pt modelId="{FBAE59E2-2076-FA4E-9146-C4E159C485A2}" type="parTrans" cxnId="{2FFB9CA9-4881-3045-847D-AB8656FB8482}">
      <dgm:prSet/>
      <dgm:spPr/>
      <dgm:t>
        <a:bodyPr/>
        <a:lstStyle/>
        <a:p>
          <a:endParaRPr lang="en-US"/>
        </a:p>
      </dgm:t>
    </dgm:pt>
    <dgm:pt modelId="{F85299C8-3E09-F344-A574-163AC2B0658D}" type="sibTrans" cxnId="{2FFB9CA9-4881-3045-847D-AB8656FB8482}">
      <dgm:prSet/>
      <dgm:spPr/>
      <dgm:t>
        <a:bodyPr/>
        <a:lstStyle/>
        <a:p>
          <a:endParaRPr lang="en-US"/>
        </a:p>
      </dgm:t>
    </dgm:pt>
    <dgm:pt modelId="{26FB6747-28E1-4445-A9AE-735F91A6CF5F}">
      <dgm:prSet phldrT="[Text]" phldr="1"/>
      <dgm:spPr>
        <a:solidFill>
          <a:srgbClr val="4A8AC2"/>
        </a:solidFill>
      </dgm:spPr>
      <dgm:t>
        <a:bodyPr/>
        <a:lstStyle/>
        <a:p>
          <a:endParaRPr lang="en-US" dirty="0">
            <a:noFill/>
          </a:endParaRPr>
        </a:p>
      </dgm:t>
    </dgm:pt>
    <dgm:pt modelId="{F762E9AA-578C-6B49-8C22-C8A736C38E10}" type="parTrans" cxnId="{67809D85-23F0-E049-9FE2-0F38EEBB59A9}">
      <dgm:prSet/>
      <dgm:spPr/>
      <dgm:t>
        <a:bodyPr/>
        <a:lstStyle/>
        <a:p>
          <a:endParaRPr lang="en-US"/>
        </a:p>
      </dgm:t>
    </dgm:pt>
    <dgm:pt modelId="{8BC4EED6-60ED-024F-9C87-33A11C6A0827}" type="sibTrans" cxnId="{67809D85-23F0-E049-9FE2-0F38EEBB59A9}">
      <dgm:prSet/>
      <dgm:spPr/>
      <dgm:t>
        <a:bodyPr/>
        <a:lstStyle/>
        <a:p>
          <a:endParaRPr lang="en-US"/>
        </a:p>
      </dgm:t>
    </dgm:pt>
    <dgm:pt modelId="{C5685F8B-7CEB-B043-91CE-E8892A2082D1}">
      <dgm:prSet phldrT="[Text]" phldr="1"/>
      <dgm:spPr>
        <a:solidFill>
          <a:srgbClr val="6298CA"/>
        </a:solidFill>
      </dgm:spPr>
      <dgm:t>
        <a:bodyPr/>
        <a:lstStyle/>
        <a:p>
          <a:endParaRPr lang="en-US" dirty="0">
            <a:noFill/>
          </a:endParaRPr>
        </a:p>
      </dgm:t>
    </dgm:pt>
    <dgm:pt modelId="{59688DDF-43E7-804E-93D0-FE07FC6672A8}" type="parTrans" cxnId="{80DEF8A2-2DC3-0448-B6CD-D03FFA2541A5}">
      <dgm:prSet/>
      <dgm:spPr/>
      <dgm:t>
        <a:bodyPr/>
        <a:lstStyle/>
        <a:p>
          <a:endParaRPr lang="en-US"/>
        </a:p>
      </dgm:t>
    </dgm:pt>
    <dgm:pt modelId="{4A9F0B4D-A9E7-AB40-ABB4-4E6040DDABC0}" type="sibTrans" cxnId="{80DEF8A2-2DC3-0448-B6CD-D03FFA2541A5}">
      <dgm:prSet/>
      <dgm:spPr/>
      <dgm:t>
        <a:bodyPr/>
        <a:lstStyle/>
        <a:p>
          <a:endParaRPr lang="en-US"/>
        </a:p>
      </dgm:t>
    </dgm:pt>
    <dgm:pt modelId="{A210DED9-74CD-944A-912A-9D48B3421541}">
      <dgm:prSet phldrT="[Text]" phldr="1"/>
      <dgm:spPr>
        <a:solidFill>
          <a:srgbClr val="83ADD5"/>
        </a:solidFill>
      </dgm:spPr>
      <dgm:t>
        <a:bodyPr/>
        <a:lstStyle/>
        <a:p>
          <a:endParaRPr lang="en-US" dirty="0">
            <a:noFill/>
          </a:endParaRPr>
        </a:p>
      </dgm:t>
    </dgm:pt>
    <dgm:pt modelId="{B552CFFD-D6A6-4443-8EB6-9CEA921B2562}" type="parTrans" cxnId="{CB2D1B40-70A7-0D40-ABBC-10C9B34BD471}">
      <dgm:prSet/>
      <dgm:spPr/>
      <dgm:t>
        <a:bodyPr/>
        <a:lstStyle/>
        <a:p>
          <a:endParaRPr lang="en-US"/>
        </a:p>
      </dgm:t>
    </dgm:pt>
    <dgm:pt modelId="{EF4DBA35-FBB8-8445-81EF-911B5A53647B}" type="sibTrans" cxnId="{CB2D1B40-70A7-0D40-ABBC-10C9B34BD471}">
      <dgm:prSet/>
      <dgm:spPr/>
      <dgm:t>
        <a:bodyPr/>
        <a:lstStyle/>
        <a:p>
          <a:endParaRPr lang="en-US"/>
        </a:p>
      </dgm:t>
    </dgm:pt>
    <dgm:pt modelId="{75153EA0-8629-974B-B995-21F014322DF3}" type="pres">
      <dgm:prSet presAssocID="{12742F2B-F212-E540-9453-96478847D552}" presName="Name0" presStyleCnt="0">
        <dgm:presLayoutVars>
          <dgm:dir/>
          <dgm:resizeHandles val="exact"/>
        </dgm:presLayoutVars>
      </dgm:prSet>
      <dgm:spPr/>
    </dgm:pt>
    <dgm:pt modelId="{7F4C2E0C-75CF-444C-8561-E8ACEB4F7467}" type="pres">
      <dgm:prSet presAssocID="{4A4F48E8-B55A-CE43-A290-8E9EF0297726}" presName="Name5" presStyleLbl="vennNode1" presStyleIdx="0" presStyleCnt="4" custLinFactNeighborX="-17604">
        <dgm:presLayoutVars>
          <dgm:bulletEnabled val="1"/>
        </dgm:presLayoutVars>
      </dgm:prSet>
      <dgm:spPr/>
    </dgm:pt>
    <dgm:pt modelId="{0891C642-AD45-3E45-A8C4-AD15AED640D0}" type="pres">
      <dgm:prSet presAssocID="{F85299C8-3E09-F344-A574-163AC2B0658D}" presName="space" presStyleCnt="0"/>
      <dgm:spPr/>
    </dgm:pt>
    <dgm:pt modelId="{8E196F6F-C9FE-8541-858C-17EB85FB7565}" type="pres">
      <dgm:prSet presAssocID="{26FB6747-28E1-4445-A9AE-735F91A6CF5F}" presName="Name5" presStyleLbl="vennNode1" presStyleIdx="1" presStyleCnt="4" custLinFactNeighborX="-10269">
        <dgm:presLayoutVars>
          <dgm:bulletEnabled val="1"/>
        </dgm:presLayoutVars>
      </dgm:prSet>
      <dgm:spPr/>
    </dgm:pt>
    <dgm:pt modelId="{3B180FFA-45DF-7B42-BE05-AA3DAAC9057B}" type="pres">
      <dgm:prSet presAssocID="{8BC4EED6-60ED-024F-9C87-33A11C6A0827}" presName="space" presStyleCnt="0"/>
      <dgm:spPr/>
    </dgm:pt>
    <dgm:pt modelId="{34590F06-1837-E945-B6A4-436178E40FC4}" type="pres">
      <dgm:prSet presAssocID="{C5685F8B-7CEB-B043-91CE-E8892A2082D1}" presName="Name5" presStyleLbl="vennNode1" presStyleIdx="2" presStyleCnt="4" custLinFactNeighborX="11736">
        <dgm:presLayoutVars>
          <dgm:bulletEnabled val="1"/>
        </dgm:presLayoutVars>
      </dgm:prSet>
      <dgm:spPr/>
    </dgm:pt>
    <dgm:pt modelId="{4D708E4D-DB80-F544-B13D-558B5D2F7CAB}" type="pres">
      <dgm:prSet presAssocID="{4A9F0B4D-A9E7-AB40-ABB4-4E6040DDABC0}" presName="space" presStyleCnt="0"/>
      <dgm:spPr/>
    </dgm:pt>
    <dgm:pt modelId="{2D0CA801-0118-9A47-863B-99FA62D34B75}" type="pres">
      <dgm:prSet presAssocID="{A210DED9-74CD-944A-912A-9D48B3421541}" presName="Name5" presStyleLbl="vennNode1" presStyleIdx="3" presStyleCnt="4" custLinFactNeighborX="17604">
        <dgm:presLayoutVars>
          <dgm:bulletEnabled val="1"/>
        </dgm:presLayoutVars>
      </dgm:prSet>
      <dgm:spPr/>
    </dgm:pt>
  </dgm:ptLst>
  <dgm:cxnLst>
    <dgm:cxn modelId="{12245F1C-3413-C54F-8AE6-C3FC05C18C6F}" type="presOf" srcId="{4A4F48E8-B55A-CE43-A290-8E9EF0297726}" destId="{7F4C2E0C-75CF-444C-8561-E8ACEB4F7467}" srcOrd="0" destOrd="0" presId="urn:microsoft.com/office/officeart/2005/8/layout/venn3"/>
    <dgm:cxn modelId="{6587023F-C484-964A-BC6B-0C987AE98011}" type="presOf" srcId="{C5685F8B-7CEB-B043-91CE-E8892A2082D1}" destId="{34590F06-1837-E945-B6A4-436178E40FC4}" srcOrd="0" destOrd="0" presId="urn:microsoft.com/office/officeart/2005/8/layout/venn3"/>
    <dgm:cxn modelId="{CB2D1B40-70A7-0D40-ABBC-10C9B34BD471}" srcId="{12742F2B-F212-E540-9453-96478847D552}" destId="{A210DED9-74CD-944A-912A-9D48B3421541}" srcOrd="3" destOrd="0" parTransId="{B552CFFD-D6A6-4443-8EB6-9CEA921B2562}" sibTransId="{EF4DBA35-FBB8-8445-81EF-911B5A53647B}"/>
    <dgm:cxn modelId="{C1B82A7C-5341-C347-ABF3-09E9BD2DA501}" type="presOf" srcId="{A210DED9-74CD-944A-912A-9D48B3421541}" destId="{2D0CA801-0118-9A47-863B-99FA62D34B75}" srcOrd="0" destOrd="0" presId="urn:microsoft.com/office/officeart/2005/8/layout/venn3"/>
    <dgm:cxn modelId="{DB6DC084-0911-DD41-9E40-905B185EEBC7}" type="presOf" srcId="{26FB6747-28E1-4445-A9AE-735F91A6CF5F}" destId="{8E196F6F-C9FE-8541-858C-17EB85FB7565}" srcOrd="0" destOrd="0" presId="urn:microsoft.com/office/officeart/2005/8/layout/venn3"/>
    <dgm:cxn modelId="{67809D85-23F0-E049-9FE2-0F38EEBB59A9}" srcId="{12742F2B-F212-E540-9453-96478847D552}" destId="{26FB6747-28E1-4445-A9AE-735F91A6CF5F}" srcOrd="1" destOrd="0" parTransId="{F762E9AA-578C-6B49-8C22-C8A736C38E10}" sibTransId="{8BC4EED6-60ED-024F-9C87-33A11C6A0827}"/>
    <dgm:cxn modelId="{4C6B509C-C9A2-D146-9933-47DF7A25D65B}" type="presOf" srcId="{12742F2B-F212-E540-9453-96478847D552}" destId="{75153EA0-8629-974B-B995-21F014322DF3}" srcOrd="0" destOrd="0" presId="urn:microsoft.com/office/officeart/2005/8/layout/venn3"/>
    <dgm:cxn modelId="{80DEF8A2-2DC3-0448-B6CD-D03FFA2541A5}" srcId="{12742F2B-F212-E540-9453-96478847D552}" destId="{C5685F8B-7CEB-B043-91CE-E8892A2082D1}" srcOrd="2" destOrd="0" parTransId="{59688DDF-43E7-804E-93D0-FE07FC6672A8}" sibTransId="{4A9F0B4D-A9E7-AB40-ABB4-4E6040DDABC0}"/>
    <dgm:cxn modelId="{2FFB9CA9-4881-3045-847D-AB8656FB8482}" srcId="{12742F2B-F212-E540-9453-96478847D552}" destId="{4A4F48E8-B55A-CE43-A290-8E9EF0297726}" srcOrd="0" destOrd="0" parTransId="{FBAE59E2-2076-FA4E-9146-C4E159C485A2}" sibTransId="{F85299C8-3E09-F344-A574-163AC2B0658D}"/>
    <dgm:cxn modelId="{29F63F02-96BD-B849-81C5-766C64A4BF21}" type="presParOf" srcId="{75153EA0-8629-974B-B995-21F014322DF3}" destId="{7F4C2E0C-75CF-444C-8561-E8ACEB4F7467}" srcOrd="0" destOrd="0" presId="urn:microsoft.com/office/officeart/2005/8/layout/venn3"/>
    <dgm:cxn modelId="{AD786151-9F8E-5B47-9186-D37EF9B188F2}" type="presParOf" srcId="{75153EA0-8629-974B-B995-21F014322DF3}" destId="{0891C642-AD45-3E45-A8C4-AD15AED640D0}" srcOrd="1" destOrd="0" presId="urn:microsoft.com/office/officeart/2005/8/layout/venn3"/>
    <dgm:cxn modelId="{565CDA1B-A0B9-7B44-8982-F60D79E9CAFF}" type="presParOf" srcId="{75153EA0-8629-974B-B995-21F014322DF3}" destId="{8E196F6F-C9FE-8541-858C-17EB85FB7565}" srcOrd="2" destOrd="0" presId="urn:microsoft.com/office/officeart/2005/8/layout/venn3"/>
    <dgm:cxn modelId="{EC754F05-335B-1B4E-ACCD-1A8E999D1CE7}" type="presParOf" srcId="{75153EA0-8629-974B-B995-21F014322DF3}" destId="{3B180FFA-45DF-7B42-BE05-AA3DAAC9057B}" srcOrd="3" destOrd="0" presId="urn:microsoft.com/office/officeart/2005/8/layout/venn3"/>
    <dgm:cxn modelId="{27B82552-17D3-9640-A992-0F41F9F18BCE}" type="presParOf" srcId="{75153EA0-8629-974B-B995-21F014322DF3}" destId="{34590F06-1837-E945-B6A4-436178E40FC4}" srcOrd="4" destOrd="0" presId="urn:microsoft.com/office/officeart/2005/8/layout/venn3"/>
    <dgm:cxn modelId="{439797EB-8F8D-BD41-9D90-613F4779EC81}" type="presParOf" srcId="{75153EA0-8629-974B-B995-21F014322DF3}" destId="{4D708E4D-DB80-F544-B13D-558B5D2F7CAB}" srcOrd="5" destOrd="0" presId="urn:microsoft.com/office/officeart/2005/8/layout/venn3"/>
    <dgm:cxn modelId="{9E1E584F-7A87-8E48-909C-319CF2548615}" type="presParOf" srcId="{75153EA0-8629-974B-B995-21F014322DF3}" destId="{2D0CA801-0118-9A47-863B-99FA62D34B75}"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DB3A-6C29-4346-824B-EE53F34A833F}">
      <dsp:nvSpPr>
        <dsp:cNvPr id="0" name=""/>
        <dsp:cNvSpPr/>
      </dsp:nvSpPr>
      <dsp:spPr>
        <a:xfrm>
          <a:off x="5687" y="457313"/>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263905" y="715531"/>
        <a:ext cx="1246788" cy="1246788"/>
      </dsp:txXfrm>
    </dsp:sp>
    <dsp:sp modelId="{8E9EEFFF-06EC-DC45-A829-9792F98EA80C}">
      <dsp:nvSpPr>
        <dsp:cNvPr id="0" name=""/>
        <dsp:cNvSpPr/>
      </dsp:nvSpPr>
      <dsp:spPr>
        <a:xfrm>
          <a:off x="1416267" y="914626"/>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1674485" y="1172844"/>
        <a:ext cx="1246788" cy="1246788"/>
      </dsp:txXfrm>
    </dsp:sp>
    <dsp:sp modelId="{4E366F12-C20A-D44D-80DE-50858CB6BBF9}">
      <dsp:nvSpPr>
        <dsp:cNvPr id="0" name=""/>
        <dsp:cNvSpPr/>
      </dsp:nvSpPr>
      <dsp:spPr>
        <a:xfrm>
          <a:off x="2826847" y="457313"/>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3085065" y="715531"/>
        <a:ext cx="1246788" cy="1246788"/>
      </dsp:txXfrm>
    </dsp:sp>
    <dsp:sp modelId="{248E180C-3B4E-3048-80C9-01C777E0ECE7}">
      <dsp:nvSpPr>
        <dsp:cNvPr id="0" name=""/>
        <dsp:cNvSpPr/>
      </dsp:nvSpPr>
      <dsp:spPr>
        <a:xfrm>
          <a:off x="4237427" y="914626"/>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4495645" y="1172844"/>
        <a:ext cx="1246788" cy="1246788"/>
      </dsp:txXfrm>
    </dsp:sp>
    <dsp:sp modelId="{52A43B25-4E6B-BF48-B6A1-64BD27793164}">
      <dsp:nvSpPr>
        <dsp:cNvPr id="0" name=""/>
        <dsp:cNvSpPr/>
      </dsp:nvSpPr>
      <dsp:spPr>
        <a:xfrm>
          <a:off x="5648007" y="457313"/>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5906225" y="715531"/>
        <a:ext cx="1246788" cy="1246788"/>
      </dsp:txXfrm>
    </dsp:sp>
    <dsp:sp modelId="{77E13C85-1666-4647-B784-6BACC7B38349}">
      <dsp:nvSpPr>
        <dsp:cNvPr id="0" name=""/>
        <dsp:cNvSpPr/>
      </dsp:nvSpPr>
      <dsp:spPr>
        <a:xfrm>
          <a:off x="7058587" y="914626"/>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13970" rIns="97036"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000000"/>
            </a:solidFill>
          </a:endParaRPr>
        </a:p>
      </dsp:txBody>
      <dsp:txXfrm>
        <a:off x="7316805" y="1172844"/>
        <a:ext cx="1246788" cy="1246788"/>
      </dsp:txXfrm>
    </dsp:sp>
    <dsp:sp modelId="{F6AF4071-11F8-CD44-B759-93041A96D65B}">
      <dsp:nvSpPr>
        <dsp:cNvPr id="0" name=""/>
        <dsp:cNvSpPr/>
      </dsp:nvSpPr>
      <dsp:spPr>
        <a:xfrm>
          <a:off x="8469167" y="457313"/>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82550" rIns="97036"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solidFill>
          </a:endParaRPr>
        </a:p>
      </dsp:txBody>
      <dsp:txXfrm>
        <a:off x="8727385" y="715531"/>
        <a:ext cx="1246788" cy="1246788"/>
      </dsp:txXfrm>
    </dsp:sp>
    <dsp:sp modelId="{4955AD0F-3782-AF47-98C8-1D3D378FE006}">
      <dsp:nvSpPr>
        <dsp:cNvPr id="0" name=""/>
        <dsp:cNvSpPr/>
      </dsp:nvSpPr>
      <dsp:spPr>
        <a:xfrm>
          <a:off x="9879747" y="914626"/>
          <a:ext cx="1763224" cy="17632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7036" tIns="82550" rIns="97036"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solidFill>
          </a:endParaRPr>
        </a:p>
      </dsp:txBody>
      <dsp:txXfrm>
        <a:off x="10137965" y="1172844"/>
        <a:ext cx="1246788" cy="1246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1C488-3B0F-3540-B5CE-417AD6CB12A0}">
      <dsp:nvSpPr>
        <dsp:cNvPr id="0" name=""/>
        <dsp:cNvSpPr/>
      </dsp:nvSpPr>
      <dsp:spPr>
        <a:xfrm>
          <a:off x="16239" y="1508004"/>
          <a:ext cx="2453493" cy="1383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endParaRPr lang="en-US" sz="3300" kern="1200" dirty="0">
            <a:noFill/>
          </a:endParaRPr>
        </a:p>
      </dsp:txBody>
      <dsp:txXfrm>
        <a:off x="708051" y="1508004"/>
        <a:ext cx="1069870" cy="1383623"/>
      </dsp:txXfrm>
    </dsp:sp>
    <dsp:sp modelId="{43FB15BC-340B-6E4E-B050-9793C1C57627}">
      <dsp:nvSpPr>
        <dsp:cNvPr id="0" name=""/>
        <dsp:cNvSpPr/>
      </dsp:nvSpPr>
      <dsp:spPr>
        <a:xfrm>
          <a:off x="2224383" y="1508004"/>
          <a:ext cx="2453493" cy="1383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85344" rIns="85344" bIns="85344"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2916195" y="1508004"/>
        <a:ext cx="1069870" cy="1383623"/>
      </dsp:txXfrm>
    </dsp:sp>
    <dsp:sp modelId="{FD36B9F9-65DD-BA4E-A5A6-276C84538C7D}">
      <dsp:nvSpPr>
        <dsp:cNvPr id="0" name=""/>
        <dsp:cNvSpPr/>
      </dsp:nvSpPr>
      <dsp:spPr>
        <a:xfrm>
          <a:off x="4420316" y="1508004"/>
          <a:ext cx="2453493" cy="1383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endParaRPr lang="en-US" sz="3300" kern="1200" dirty="0">
            <a:noFill/>
          </a:endParaRPr>
        </a:p>
      </dsp:txBody>
      <dsp:txXfrm>
        <a:off x="5112128" y="1508004"/>
        <a:ext cx="1069870" cy="1383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C2E0C-75CF-444C-8561-E8ACEB4F7467}">
      <dsp:nvSpPr>
        <dsp:cNvPr id="0" name=""/>
        <dsp:cNvSpPr/>
      </dsp:nvSpPr>
      <dsp:spPr>
        <a:xfrm>
          <a:off x="60364" y="2425"/>
          <a:ext cx="3313688" cy="3313688"/>
        </a:xfrm>
        <a:prstGeom prst="ellipse">
          <a:avLst/>
        </a:prstGeom>
        <a:solidFill>
          <a:srgbClr val="337D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2363" tIns="82550" rIns="182363"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545642" y="487703"/>
        <a:ext cx="2343132" cy="2343132"/>
      </dsp:txXfrm>
    </dsp:sp>
    <dsp:sp modelId="{8E196F6F-C9FE-8541-858C-17EB85FB7565}">
      <dsp:nvSpPr>
        <dsp:cNvPr id="0" name=""/>
        <dsp:cNvSpPr/>
      </dsp:nvSpPr>
      <dsp:spPr>
        <a:xfrm>
          <a:off x="2759926" y="2425"/>
          <a:ext cx="3313688" cy="3313688"/>
        </a:xfrm>
        <a:prstGeom prst="ellipse">
          <a:avLst/>
        </a:prstGeom>
        <a:solidFill>
          <a:srgbClr val="4A8A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2363" tIns="82550" rIns="182363"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3245204" y="487703"/>
        <a:ext cx="2343132" cy="2343132"/>
      </dsp:txXfrm>
    </dsp:sp>
    <dsp:sp modelId="{34590F06-1837-E945-B6A4-436178E40FC4}">
      <dsp:nvSpPr>
        <dsp:cNvPr id="0" name=""/>
        <dsp:cNvSpPr/>
      </dsp:nvSpPr>
      <dsp:spPr>
        <a:xfrm>
          <a:off x="5556712" y="2425"/>
          <a:ext cx="3313688" cy="3313688"/>
        </a:xfrm>
        <a:prstGeom prst="ellipse">
          <a:avLst/>
        </a:prstGeom>
        <a:solidFill>
          <a:srgbClr val="6298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2363" tIns="82550" rIns="182363"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6041990" y="487703"/>
        <a:ext cx="2343132" cy="2343132"/>
      </dsp:txXfrm>
    </dsp:sp>
    <dsp:sp modelId="{2D0CA801-0118-9A47-863B-99FA62D34B75}">
      <dsp:nvSpPr>
        <dsp:cNvPr id="0" name=""/>
        <dsp:cNvSpPr/>
      </dsp:nvSpPr>
      <dsp:spPr>
        <a:xfrm>
          <a:off x="8246552" y="2425"/>
          <a:ext cx="3313688" cy="3313688"/>
        </a:xfrm>
        <a:prstGeom prst="ellipse">
          <a:avLst/>
        </a:prstGeom>
        <a:solidFill>
          <a:srgbClr val="83AD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2363" tIns="82550" rIns="182363"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8731830" y="487703"/>
        <a:ext cx="2343132" cy="234313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3/5/2024</a:t>
            </a:fld>
            <a:endParaRPr lang="en-US"/>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3/5/2024</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6386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67535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1636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61921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6974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44046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06804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0430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046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7272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2433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7175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9564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41042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4AE50A6D-273E-6141-9516-88813B07621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279444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8643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FC6A3F1C-FCB8-7942-B8C8-9B80FCC0E48C}"/>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7226C8B-4FCE-874E-81E2-7F0E98039C29}"/>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85C6A1F9-C420-9640-AF59-2E698DB2C0A5}"/>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449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166CBD23-F230-3A4E-AC77-C2D2D4B6CADB}"/>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4Phases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E83D57-631D-53BC-C10F-697916CD87FB}"/>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6193" y="1049712"/>
            <a:ext cx="10114986" cy="6195429"/>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310823"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439887"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59612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72519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8466761" y="4720830"/>
            <a:ext cx="3438335"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44498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57404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751300"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880364"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8470828" y="662318"/>
            <a:ext cx="3422724"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83013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72" y="913211"/>
            <a:ext cx="10097260" cy="618457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24819"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76038"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681342"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832561"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530200"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681419"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836516"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987735"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633780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6930" y="814040"/>
            <a:ext cx="10339130" cy="6332718"/>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963618" y="2486264"/>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092681" y="2754153"/>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248921" y="2486264"/>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377984" y="2754153"/>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097779" y="4419317"/>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226842" y="4687206"/>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404095" y="4419317"/>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533158" y="4687206"/>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27064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715" y="675861"/>
            <a:ext cx="10624229" cy="6507339"/>
          </a:xfrm>
          <a:prstGeom prst="rect">
            <a:avLst/>
          </a:prstGeom>
        </p:spPr>
      </p:pic>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94535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4Phases -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715" y="675861"/>
            <a:ext cx="10624229" cy="6507339"/>
          </a:xfrm>
          <a:prstGeom prst="rect">
            <a:avLst/>
          </a:prstGeom>
        </p:spPr>
      </p:pic>
    </p:spTree>
    <p:extLst>
      <p:ext uri="{BB962C8B-B14F-4D97-AF65-F5344CB8AC3E}">
        <p14:creationId xmlns:p14="http://schemas.microsoft.com/office/powerpoint/2010/main" val="3983126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4452730"/>
            <a:ext cx="12193586" cy="253862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990615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Summary of Accomplishment</a:t>
            </a:r>
            <a:endParaRPr lang="en-US" sz="4000" b="1" i="0" spc="-3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Info-Tech offers various levels of support to best suit your needs</a:t>
            </a:r>
            <a:endParaRPr lang="en-US" sz="4000" b="1" i="0" spc="-3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dirty="0"/>
              <a:t>Project Step </a:t>
            </a:r>
            <a:br>
              <a:rPr lang="en-US" dirty="0"/>
            </a:br>
            <a:r>
              <a:rPr lang="en-US" dirty="0"/>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Additional Support</a:t>
            </a:r>
            <a:endParaRPr lang="en-US" sz="4000" b="1" i="0" spc="-3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Research Contributors and Experts</a:t>
            </a:r>
            <a:endParaRPr lang="en-US" sz="4000" b="1" i="0" spc="-3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1F5C92"/>
              </a:gs>
              <a:gs pos="85000">
                <a:srgbClr val="14456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6677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11CFB-EEE5-72B6-C3B7-1F2A0052BAE6}"/>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5428"/>
                    </a14:imgEffect>
                  </a14:imgLayer>
                </a14:imgProps>
              </a:ext>
              <a:ext uri="{28A0092B-C50C-407E-A947-70E740481C1C}">
                <a14:useLocalDpi xmlns:a14="http://schemas.microsoft.com/office/drawing/2010/main" val="0"/>
              </a:ext>
            </a:extLst>
          </a:blip>
          <a:srcRect/>
          <a:stretch/>
        </p:blipFill>
        <p:spPr>
          <a:xfrm>
            <a:off x="8267358" y="0"/>
            <a:ext cx="3926230" cy="6858000"/>
          </a:xfrm>
          <a:prstGeom prst="rect">
            <a:avLst/>
          </a:prstGeom>
        </p:spPr>
      </p:pic>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704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23C07-AAEC-9E55-6FC0-FF0A222BAC87}"/>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2000"/>
                    </a14:imgEffect>
                    <a14:imgEffect>
                      <a14:colorTemperature colorTemp="6870"/>
                    </a14:imgEffect>
                    <a14:imgEffect>
                      <a14:saturation sat="137000"/>
                    </a14:imgEffect>
                    <a14:imgEffect>
                      <a14:brightnessContrast bright="-15000" contrast="-11000"/>
                    </a14:imgEffect>
                  </a14:imgLayer>
                </a14:imgProps>
              </a:ext>
            </a:extLst>
          </a:blip>
          <a:srcRect t="17184"/>
          <a:stretch/>
        </p:blipFill>
        <p:spPr>
          <a:xfrm>
            <a:off x="8394895" y="0"/>
            <a:ext cx="3798693" cy="6862766"/>
          </a:xfrm>
          <a:prstGeom prst="rect">
            <a:avLst/>
          </a:prstGeom>
        </p:spPr>
      </p:pic>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8768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ontent Slide-Dark-bk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7A3C656-B063-8B1F-4E46-3AEA9D53C20E}"/>
              </a:ext>
            </a:extLst>
          </p:cNvPr>
          <p:cNvPicPr>
            <a:picLocks noChangeAspect="1" noChangeArrowheads="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9000"/>
                    </a14:imgEffect>
                    <a14:imgEffect>
                      <a14:colorTemperature colorTemp="5042"/>
                    </a14:imgEffect>
                    <a14:imgEffect>
                      <a14:saturation sat="38000"/>
                    </a14:imgEffect>
                    <a14:imgEffect>
                      <a14:brightnessContrast bright="8000" contrast="-64000"/>
                    </a14:imgEffect>
                  </a14:imgLayer>
                </a14:imgProps>
              </a:ext>
              <a:ext uri="{28A0092B-C50C-407E-A947-70E740481C1C}">
                <a14:useLocalDpi xmlns:a14="http://schemas.microsoft.com/office/drawing/2010/main" val="0"/>
              </a:ext>
            </a:extLst>
          </a:blip>
          <a:srcRect/>
          <a:stretch/>
        </p:blipFill>
        <p:spPr bwMode="auto">
          <a:xfrm>
            <a:off x="8398828" y="0"/>
            <a:ext cx="37947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AA1760-41E4-CD0D-217D-2565AB8A0415}"/>
              </a:ext>
            </a:extLst>
          </p:cNvPr>
          <p:cNvSpPr/>
          <p:nvPr userDrawn="1"/>
        </p:nvSpPr>
        <p:spPr>
          <a:xfrm>
            <a:off x="8420670" y="0"/>
            <a:ext cx="3797302" cy="6858000"/>
          </a:xfrm>
          <a:prstGeom prst="rect">
            <a:avLst/>
          </a:prstGeom>
          <a:gradFill>
            <a:gsLst>
              <a:gs pos="45000">
                <a:srgbClr val="7CADD4">
                  <a:alpha val="0"/>
                </a:srgbClr>
              </a:gs>
              <a:gs pos="100000">
                <a:srgbClr val="14456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796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4AA37-98A4-1171-BD0E-BF1221CCC979}"/>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harpenSoften amount="11000"/>
                    </a14:imgEffect>
                    <a14:imgEffect>
                      <a14:colorTemperature colorTemp="8768"/>
                    </a14:imgEffect>
                    <a14:imgEffect>
                      <a14:saturation sat="198000"/>
                    </a14:imgEffect>
                    <a14:imgEffect>
                      <a14:brightnessContrast bright="8000"/>
                    </a14:imgEffect>
                  </a14:imgLayer>
                </a14:imgProps>
              </a:ext>
              <a:ext uri="{28A0092B-C50C-407E-A947-70E740481C1C}">
                <a14:useLocalDpi xmlns:a14="http://schemas.microsoft.com/office/drawing/2010/main" val="0"/>
              </a:ext>
            </a:extLst>
          </a:blip>
          <a:srcRect/>
          <a:stretch/>
        </p:blipFill>
        <p:spPr>
          <a:xfrm>
            <a:off x="8447596" y="0"/>
            <a:ext cx="3794760" cy="6858000"/>
          </a:xfrm>
          <a:prstGeom prst="rect">
            <a:avLst/>
          </a:prstGeom>
        </p:spPr>
      </p:pic>
      <p:sp>
        <p:nvSpPr>
          <p:cNvPr id="5" name="Rectangle 4">
            <a:extLst>
              <a:ext uri="{FF2B5EF4-FFF2-40B4-BE49-F238E27FC236}">
                <a16:creationId xmlns:a16="http://schemas.microsoft.com/office/drawing/2014/main" id="{8A72841A-220B-6716-ED5A-59BB24E53E01}"/>
              </a:ext>
            </a:extLst>
          </p:cNvPr>
          <p:cNvSpPr/>
          <p:nvPr userDrawn="1"/>
        </p:nvSpPr>
        <p:spPr>
          <a:xfrm>
            <a:off x="8447596"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628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C59FB-473C-93FE-81DC-58F673477D07}"/>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2721"/>
                    </a14:imgEffect>
                    <a14:imgEffect>
                      <a14:saturation sat="2000"/>
                    </a14:imgEffect>
                  </a14:imgLayer>
                </a14:imgProps>
              </a:ext>
              <a:ext uri="{28A0092B-C50C-407E-A947-70E740481C1C}">
                <a14:useLocalDpi xmlns:a14="http://schemas.microsoft.com/office/drawing/2010/main" val="0"/>
              </a:ext>
            </a:extLst>
          </a:blip>
          <a:srcRect/>
          <a:stretch/>
        </p:blipFill>
        <p:spPr>
          <a:xfrm>
            <a:off x="8398828" y="0"/>
            <a:ext cx="3794760" cy="6863627"/>
          </a:xfrm>
          <a:prstGeom prst="rect">
            <a:avLst/>
          </a:prstGeom>
        </p:spPr>
      </p:pic>
      <p:sp>
        <p:nvSpPr>
          <p:cNvPr id="4" name="Rectangle 3">
            <a:extLst>
              <a:ext uri="{FF2B5EF4-FFF2-40B4-BE49-F238E27FC236}">
                <a16:creationId xmlns:a16="http://schemas.microsoft.com/office/drawing/2014/main" id="{2C1C6566-4FFB-F2EC-196E-18BD7D951F0F}"/>
              </a:ext>
            </a:extLst>
          </p:cNvPr>
          <p:cNvSpPr/>
          <p:nvPr userDrawn="1"/>
        </p:nvSpPr>
        <p:spPr>
          <a:xfrm>
            <a:off x="8392417"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612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Content Slide-Dark-bkg">
    <p:spTree>
      <p:nvGrpSpPr>
        <p:cNvPr id="1" name=""/>
        <p:cNvGrpSpPr/>
        <p:nvPr/>
      </p:nvGrpSpPr>
      <p:grpSpPr>
        <a:xfrm>
          <a:off x="0" y="0"/>
          <a:ext cx="0" cy="0"/>
          <a:chOff x="0" y="0"/>
          <a:chExt cx="0" cy="0"/>
        </a:xfrm>
      </p:grpSpPr>
      <p:pic>
        <p:nvPicPr>
          <p:cNvPr id="8" name="Picture 7" descr="A person standing in front of a white board&#10;&#10;Description automatically generated">
            <a:extLst>
              <a:ext uri="{FF2B5EF4-FFF2-40B4-BE49-F238E27FC236}">
                <a16:creationId xmlns:a16="http://schemas.microsoft.com/office/drawing/2014/main" id="{07C37D7B-E1C5-876B-8BA8-312241FFDA6F}"/>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8800"/>
                    </a14:imgEffect>
                    <a14:imgEffect>
                      <a14:saturation sat="400000"/>
                    </a14:imgEffect>
                    <a14:imgEffect>
                      <a14:brightnessContrast bright="-14000" contrast="17000"/>
                    </a14:imgEffect>
                  </a14:imgLayer>
                </a14:imgProps>
              </a:ext>
              <a:ext uri="{28A0092B-C50C-407E-A947-70E740481C1C}">
                <a14:useLocalDpi xmlns:a14="http://schemas.microsoft.com/office/drawing/2010/main" val="0"/>
              </a:ext>
            </a:extLst>
          </a:blip>
          <a:srcRect t="-28"/>
          <a:stretch/>
        </p:blipFill>
        <p:spPr>
          <a:xfrm>
            <a:off x="8398828" y="0"/>
            <a:ext cx="3794760" cy="6858000"/>
          </a:xfrm>
          <a:prstGeom prst="rect">
            <a:avLst/>
          </a:prstGeom>
          <a:ln>
            <a:noFill/>
          </a:ln>
        </p:spPr>
      </p:pic>
      <p:sp>
        <p:nvSpPr>
          <p:cNvPr id="4" name="Rectangle 3">
            <a:extLst>
              <a:ext uri="{FF2B5EF4-FFF2-40B4-BE49-F238E27FC236}">
                <a16:creationId xmlns:a16="http://schemas.microsoft.com/office/drawing/2014/main" id="{2C1C6566-4FFB-F2EC-196E-18BD7D951F0F}"/>
              </a:ext>
            </a:extLst>
          </p:cNvPr>
          <p:cNvSpPr/>
          <p:nvPr userDrawn="1"/>
        </p:nvSpPr>
        <p:spPr>
          <a:xfrm>
            <a:off x="8398828"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296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magnifying glass on a stack of papers&#10;&#10;Description automatically generated">
            <a:extLst>
              <a:ext uri="{FF2B5EF4-FFF2-40B4-BE49-F238E27FC236}">
                <a16:creationId xmlns:a16="http://schemas.microsoft.com/office/drawing/2014/main" id="{270D7C42-4118-CFEB-0D09-06D133D218F1}"/>
              </a:ext>
            </a:extLst>
          </p:cNvPr>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476309" y="0"/>
            <a:ext cx="4717279" cy="6858000"/>
          </a:xfrm>
          <a:prstGeom prst="rect">
            <a:avLst/>
          </a:prstGeom>
        </p:spPr>
      </p:pic>
      <p:sp>
        <p:nvSpPr>
          <p:cNvPr id="4" name="Rectangle 3">
            <a:extLst>
              <a:ext uri="{FF2B5EF4-FFF2-40B4-BE49-F238E27FC236}">
                <a16:creationId xmlns:a16="http://schemas.microsoft.com/office/drawing/2014/main" id="{2C1C6566-4FFB-F2EC-196E-18BD7D951F0F}"/>
              </a:ext>
            </a:extLst>
          </p:cNvPr>
          <p:cNvSpPr/>
          <p:nvPr userDrawn="1"/>
        </p:nvSpPr>
        <p:spPr>
          <a:xfrm>
            <a:off x="7476308" y="0"/>
            <a:ext cx="4717279"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262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9D6F7-012D-C2DC-1C65-EE559F4DE6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257800"/>
            <a:ext cx="12193587" cy="16002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1" y="5257798"/>
            <a:ext cx="12193588" cy="1600201"/>
          </a:xfrm>
          <a:prstGeom prst="rect">
            <a:avLst/>
          </a:prstGeom>
          <a:gradFill>
            <a:gsLst>
              <a:gs pos="15000">
                <a:srgbClr val="2476B7">
                  <a:alpha val="60000"/>
                </a:srgbClr>
              </a:gs>
              <a:gs pos="85000">
                <a:srgbClr val="14456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26414949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EA73B-E450-4D5D-578B-69943B84455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15000"/>
                    </a14:imgEffect>
                  </a14:imgLayer>
                </a14:imgProps>
              </a:ext>
              <a:ext uri="{28A0092B-C50C-407E-A947-70E740481C1C}">
                <a14:useLocalDpi xmlns:a14="http://schemas.microsoft.com/office/drawing/2010/main" val="0"/>
              </a:ext>
            </a:extLst>
          </a:blip>
          <a:srcRect l="-88"/>
          <a:stretch/>
        </p:blipFill>
        <p:spPr>
          <a:xfrm>
            <a:off x="-12220" y="5257800"/>
            <a:ext cx="12199282" cy="16002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1" y="5257798"/>
            <a:ext cx="12193588" cy="1600201"/>
          </a:xfrm>
          <a:prstGeom prst="rect">
            <a:avLst/>
          </a:prstGeom>
          <a:gradFill>
            <a:gsLst>
              <a:gs pos="15000">
                <a:srgbClr val="2476B7">
                  <a:alpha val="60000"/>
                </a:srgbClr>
              </a:gs>
              <a:gs pos="85000">
                <a:srgbClr val="14456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104706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3817005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8606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Info-Tech offers various levels of support to best suit your needs</a:t>
            </a:r>
            <a:endParaRPr lang="en-US" sz="4000" b="1" i="0" spc="-3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1573899553"/>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678071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572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487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694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slideLayout" Target="../slideLayouts/slideLayout92.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71"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5.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a:solidFill>
                  <a:schemeClr val="tx1"/>
                </a:solidFill>
                <a:latin typeface="Roboto Condensed Light" panose="02000000000000000000" pitchFamily="2" charset="0"/>
                <a:ea typeface="Roboto Condensed Light" panose="02000000000000000000" pitchFamily="2" charset="0"/>
                <a:cs typeface="Arial"/>
              </a:rPr>
              <a:t>Info-Tech </a:t>
            </a:r>
            <a:r>
              <a:rPr sz="788" b="0" i="0" spc="3">
                <a:solidFill>
                  <a:schemeClr val="tx1"/>
                </a:solidFill>
                <a:latin typeface="Roboto Condensed Light" panose="02000000000000000000" pitchFamily="2" charset="0"/>
                <a:ea typeface="Roboto Condensed Light" panose="02000000000000000000" pitchFamily="2" charset="0"/>
                <a:cs typeface="Arial"/>
              </a:rPr>
              <a:t>Research </a:t>
            </a:r>
            <a:r>
              <a:rPr sz="788" b="0" i="0" spc="6">
                <a:solidFill>
                  <a:schemeClr val="tx1"/>
                </a:solidFill>
                <a:latin typeface="Roboto Condensed Light" panose="02000000000000000000" pitchFamily="2" charset="0"/>
                <a:ea typeface="Roboto Condensed Light" panose="02000000000000000000" pitchFamily="2" charset="0"/>
                <a:cs typeface="Arial"/>
              </a:rPr>
              <a:t>Group </a:t>
            </a:r>
            <a:r>
              <a:rPr sz="788" b="0" i="0" spc="3">
                <a:solidFill>
                  <a:schemeClr val="tx1"/>
                </a:solidFill>
                <a:latin typeface="Roboto Condensed Light" panose="02000000000000000000" pitchFamily="2" charset="0"/>
                <a:ea typeface="Roboto Condensed Light" panose="02000000000000000000" pitchFamily="2" charset="0"/>
                <a:cs typeface="Arial"/>
              </a:rPr>
              <a:t>Inc. </a:t>
            </a:r>
            <a:r>
              <a:rPr sz="788" b="0" i="0">
                <a:solidFill>
                  <a:schemeClr val="tx1"/>
                </a:solidFill>
                <a:latin typeface="Roboto Condensed Light" panose="02000000000000000000" pitchFamily="2" charset="0"/>
                <a:ea typeface="Roboto Condensed Light" panose="02000000000000000000" pitchFamily="2" charset="0"/>
                <a:cs typeface="Arial"/>
              </a:rPr>
              <a:t>is </a:t>
            </a:r>
            <a:r>
              <a:rPr sz="788" b="0" i="0" spc="6">
                <a:solidFill>
                  <a:schemeClr val="tx1"/>
                </a:solidFill>
                <a:latin typeface="Roboto Condensed Light" panose="02000000000000000000" pitchFamily="2" charset="0"/>
                <a:ea typeface="Roboto Condensed Light" panose="02000000000000000000" pitchFamily="2" charset="0"/>
                <a:cs typeface="Arial"/>
              </a:rPr>
              <a:t>a </a:t>
            </a:r>
            <a:r>
              <a:rPr sz="788" b="0" i="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a:solidFill>
                  <a:schemeClr val="tx1"/>
                </a:solidFill>
                <a:latin typeface="Roboto Condensed Light" panose="02000000000000000000" pitchFamily="2" charset="0"/>
                <a:ea typeface="Roboto Condensed Light" panose="02000000000000000000" pitchFamily="2" charset="0"/>
                <a:cs typeface="Arial"/>
              </a:rPr>
              <a:t>in </a:t>
            </a:r>
            <a:r>
              <a:rPr sz="788" b="0" i="0">
                <a:solidFill>
                  <a:schemeClr val="tx1"/>
                </a:solidFill>
                <a:latin typeface="Roboto Condensed Light" panose="02000000000000000000" pitchFamily="2" charset="0"/>
                <a:ea typeface="Roboto Condensed Light" panose="02000000000000000000" pitchFamily="2" charset="0"/>
                <a:cs typeface="Arial"/>
              </a:rPr>
              <a:t>providing </a:t>
            </a:r>
            <a:r>
              <a:rPr sz="788" b="0" i="0" spc="3">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and</a:t>
            </a:r>
            <a:r>
              <a:rPr sz="788" b="0" i="0" spc="9">
                <a:solidFill>
                  <a:schemeClr val="tx1"/>
                </a:solidFill>
                <a:latin typeface="Roboto Condensed Light" panose="02000000000000000000" pitchFamily="2" charset="0"/>
                <a:ea typeface="Roboto Condensed Light" panose="02000000000000000000" pitchFamily="2" charset="0"/>
                <a:cs typeface="Arial"/>
              </a:rPr>
              <a:t> </a:t>
            </a:r>
            <a:r>
              <a:rPr sz="788" b="0" i="0">
                <a:solidFill>
                  <a:schemeClr val="tx1"/>
                </a:solidFill>
                <a:latin typeface="Roboto Condensed Light" panose="02000000000000000000" pitchFamily="2" charset="0"/>
                <a:ea typeface="Roboto Condensed Light" panose="02000000000000000000" pitchFamily="2" charset="0"/>
                <a:cs typeface="Arial"/>
              </a:rPr>
              <a:t>advice.  </a:t>
            </a:r>
            <a:r>
              <a:rPr sz="788" b="0" i="0" spc="-6">
                <a:solidFill>
                  <a:schemeClr val="tx1"/>
                </a:solidFill>
                <a:latin typeface="Roboto Condensed Light" panose="02000000000000000000" pitchFamily="2" charset="0"/>
                <a:ea typeface="Roboto Condensed Light" panose="02000000000000000000" pitchFamily="2" charset="0"/>
                <a:cs typeface="Arial"/>
              </a:rPr>
              <a:t>Info-Tech’s </a:t>
            </a:r>
            <a:r>
              <a:rPr sz="788" b="0" i="0">
                <a:solidFill>
                  <a:schemeClr val="tx1"/>
                </a:solidFill>
                <a:latin typeface="Roboto Condensed Light" panose="02000000000000000000" pitchFamily="2" charset="0"/>
                <a:ea typeface="Roboto Condensed Light" panose="02000000000000000000" pitchFamily="2" charset="0"/>
                <a:cs typeface="Arial"/>
              </a:rPr>
              <a:t>products </a:t>
            </a:r>
            <a:r>
              <a:rPr sz="788" b="0" i="0" spc="3">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a:solidFill>
                  <a:schemeClr val="tx1"/>
                </a:solidFill>
                <a:latin typeface="Roboto Condensed Light" panose="02000000000000000000" pitchFamily="2" charset="0"/>
                <a:ea typeface="Roboto Condensed Light" panose="02000000000000000000" pitchFamily="2" charset="0"/>
                <a:cs typeface="Arial"/>
              </a:rPr>
              <a:t>combine </a:t>
            </a:r>
            <a:r>
              <a:rPr sz="788" b="0" i="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advice</a:t>
            </a:r>
            <a:r>
              <a:rPr sz="788" b="0" i="0" spc="12">
                <a:solidFill>
                  <a:schemeClr val="tx1"/>
                </a:solidFill>
                <a:latin typeface="Roboto Condensed Light" panose="02000000000000000000" pitchFamily="2" charset="0"/>
                <a:ea typeface="Roboto Condensed Light" panose="02000000000000000000" pitchFamily="2" charset="0"/>
                <a:cs typeface="Arial"/>
              </a:rPr>
              <a:t> </a:t>
            </a:r>
            <a:r>
              <a:rPr sz="788" b="0" i="0">
                <a:solidFill>
                  <a:schemeClr val="tx1"/>
                </a:solidFill>
                <a:latin typeface="Roboto Condensed Light" panose="02000000000000000000" pitchFamily="2" charset="0"/>
                <a:ea typeface="Roboto Condensed Light" panose="02000000000000000000" pitchFamily="2" charset="0"/>
                <a:cs typeface="Arial"/>
              </a:rPr>
              <a:t>with  </a:t>
            </a:r>
            <a:r>
              <a:rPr sz="788" b="0" i="0" spc="3">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concerns.</a:t>
            </a:r>
            <a:endParaRPr sz="788" b="0" i="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a:solidFill>
                  <a:schemeClr val="tx1"/>
                </a:solidFill>
                <a:latin typeface="Roboto Condensed Light" panose="02000000000000000000" pitchFamily="2" charset="0"/>
                <a:ea typeface="Roboto Condensed Light" panose="02000000000000000000" pitchFamily="2" charset="0"/>
                <a:cs typeface="Arial"/>
              </a:rPr>
              <a:t>24</a:t>
            </a:r>
            <a:r>
              <a:rPr sz="788" b="0" i="0" spc="3">
                <a:solidFill>
                  <a:schemeClr val="tx1"/>
                </a:solidFill>
                <a:latin typeface="Roboto Condensed Light" panose="02000000000000000000" pitchFamily="2" charset="0"/>
                <a:ea typeface="Roboto Condensed Light" panose="02000000000000000000" pitchFamily="2" charset="0"/>
                <a:cs typeface="Arial"/>
              </a:rPr>
              <a:t> </a:t>
            </a:r>
            <a:r>
              <a:rPr sz="788" b="0" i="0" spc="-6">
                <a:solidFill>
                  <a:schemeClr val="tx1"/>
                </a:solidFill>
                <a:latin typeface="Roboto Condensed Light" panose="02000000000000000000" pitchFamily="2" charset="0"/>
                <a:ea typeface="Roboto Condensed Light" panose="02000000000000000000" pitchFamily="2" charset="0"/>
                <a:cs typeface="Arial"/>
              </a:rPr>
              <a:t>Info-Tech </a:t>
            </a:r>
            <a:r>
              <a:rPr sz="788" b="0" i="0" spc="3">
                <a:solidFill>
                  <a:schemeClr val="tx1"/>
                </a:solidFill>
                <a:latin typeface="Roboto Condensed Light" panose="02000000000000000000" pitchFamily="2" charset="0"/>
                <a:ea typeface="Roboto Condensed Light" panose="02000000000000000000" pitchFamily="2" charset="0"/>
                <a:cs typeface="Arial"/>
              </a:rPr>
              <a:t>Research </a:t>
            </a:r>
            <a:r>
              <a:rPr sz="788" b="0" i="0" spc="6">
                <a:solidFill>
                  <a:schemeClr val="tx1"/>
                </a:solidFill>
                <a:latin typeface="Roboto Condensed Light" panose="02000000000000000000" pitchFamily="2" charset="0"/>
                <a:ea typeface="Roboto Condensed Light" panose="02000000000000000000" pitchFamily="2" charset="0"/>
                <a:cs typeface="Arial"/>
              </a:rPr>
              <a:t>Group</a:t>
            </a:r>
            <a:r>
              <a:rPr sz="788" b="0" i="0" spc="-27">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Inc.</a:t>
            </a:r>
            <a:endParaRPr sz="788" b="0" i="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826" r:id="rId26"/>
    <p:sldLayoutId id="2147483729" r:id="rId27"/>
    <p:sldLayoutId id="2147483827" r:id="rId28"/>
    <p:sldLayoutId id="2147483730" r:id="rId29"/>
    <p:sldLayoutId id="2147483839" r:id="rId30"/>
    <p:sldLayoutId id="2147483731" r:id="rId31"/>
    <p:sldLayoutId id="2147483840" r:id="rId32"/>
    <p:sldLayoutId id="2147483841" r:id="rId33"/>
    <p:sldLayoutId id="2147483737" r:id="rId34"/>
    <p:sldLayoutId id="2147483844" r:id="rId35"/>
    <p:sldLayoutId id="2147483734" r:id="rId36"/>
    <p:sldLayoutId id="2147483697" r:id="rId37"/>
    <p:sldLayoutId id="2147483704" r:id="rId38"/>
    <p:sldLayoutId id="2147483705" r:id="rId39"/>
    <p:sldLayoutId id="2147483706" r:id="rId40"/>
    <p:sldLayoutId id="2147483682" r:id="rId41"/>
    <p:sldLayoutId id="2147483732" r:id="rId42"/>
    <p:sldLayoutId id="2147483707" r:id="rId43"/>
    <p:sldLayoutId id="2147483703" r:id="rId44"/>
    <p:sldLayoutId id="2147483702" r:id="rId45"/>
    <p:sldLayoutId id="2147483701" r:id="rId46"/>
    <p:sldLayoutId id="2147483695" r:id="rId47"/>
    <p:sldLayoutId id="2147483698" r:id="rId48"/>
    <p:sldLayoutId id="2147483693" r:id="rId49"/>
    <p:sldLayoutId id="2147483691" r:id="rId50"/>
    <p:sldLayoutId id="2147483687" r:id="rId51"/>
    <p:sldLayoutId id="2147483685" r:id="rId52"/>
    <p:sldLayoutId id="2147483686" r:id="rId53"/>
    <p:sldLayoutId id="2147483684" r:id="rId54"/>
    <p:sldLayoutId id="2147483739" r:id="rId55"/>
    <p:sldLayoutId id="2147483741" r:id="rId56"/>
    <p:sldLayoutId id="2147483742" r:id="rId57"/>
    <p:sldLayoutId id="2147483708" r:id="rId58"/>
    <p:sldLayoutId id="2147483738" r:id="rId59"/>
    <p:sldLayoutId id="2147483833" r:id="rId60"/>
    <p:sldLayoutId id="2147483828" r:id="rId61"/>
    <p:sldLayoutId id="2147483829" r:id="rId62"/>
    <p:sldLayoutId id="2147483830" r:id="rId63"/>
    <p:sldLayoutId id="2147483831" r:id="rId64"/>
    <p:sldLayoutId id="2147483832" r:id="rId65"/>
    <p:sldLayoutId id="2147483837" r:id="rId66"/>
    <p:sldLayoutId id="2147483842" r:id="rId67"/>
    <p:sldLayoutId id="2147483834" r:id="rId68"/>
    <p:sldLayoutId id="2147483835" r:id="rId69"/>
    <p:sldLayoutId id="2147483740" r:id="rId70"/>
    <p:sldLayoutId id="2147483735" r:id="rId71"/>
    <p:sldLayoutId id="2147483736" r:id="rId72"/>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8258166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8.xml"/><Relationship Id="rId5" Type="http://schemas.openxmlformats.org/officeDocument/2006/relationships/image" Target="../media/image50.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0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100.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0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infotech.com/research/requirements-gathering-sop-and-ba-playbook" TargetMode="External"/><Relationship Id="rId1" Type="http://schemas.openxmlformats.org/officeDocument/2006/relationships/slideLayout" Target="../slideLayouts/slideLayout56.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00.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00.xml"/><Relationship Id="rId6" Type="http://schemas.openxmlformats.org/officeDocument/2006/relationships/diagramColors" Target="../diagrams/colors3.xml"/><Relationship Id="rId11" Type="http://schemas.openxmlformats.org/officeDocument/2006/relationships/image" Target="../media/image61.png"/><Relationship Id="rId5" Type="http://schemas.openxmlformats.org/officeDocument/2006/relationships/diagramQuickStyle" Target="../diagrams/quickStyle3.xml"/><Relationship Id="rId10" Type="http://schemas.openxmlformats.org/officeDocument/2006/relationships/image" Target="../media/image65.png"/><Relationship Id="rId4" Type="http://schemas.openxmlformats.org/officeDocument/2006/relationships/diagramLayout" Target="../diagrams/layout3.xml"/><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00.xml"/><Relationship Id="rId5" Type="http://schemas.openxmlformats.org/officeDocument/2006/relationships/image" Target="../media/image64.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00.xml"/><Relationship Id="rId4" Type="http://schemas.openxmlformats.org/officeDocument/2006/relationships/hyperlink" Target="http://Workshops@InfoTech.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0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391732"/>
            <a:ext cx="10590867" cy="1306512"/>
          </a:xfrm>
        </p:spPr>
        <p:txBody>
          <a:bodyPr/>
          <a:lstStyle/>
          <a:p>
            <a:r>
              <a:rPr lang="en-US" dirty="0"/>
              <a:t>Improve Requirements Gathering</a:t>
            </a:r>
          </a:p>
          <a:p>
            <a:endParaRPr lang="en-US"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5" y="2794290"/>
            <a:ext cx="5276959" cy="1893887"/>
          </a:xfrm>
        </p:spPr>
        <p:txBody>
          <a:bodyPr/>
          <a:lstStyle/>
          <a:p>
            <a:r>
              <a:rPr lang="en-CA" dirty="0"/>
              <a:t>Back to basics: great products are built on great requirements.</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Tree>
    <p:extLst>
      <p:ext uri="{BB962C8B-B14F-4D97-AF65-F5344CB8AC3E}">
        <p14:creationId xmlns:p14="http://schemas.microsoft.com/office/powerpoint/2010/main" val="85083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4" y="579119"/>
            <a:ext cx="11336841" cy="1326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8222" y="620222"/>
            <a:ext cx="10705829" cy="1108827"/>
          </a:xfrm>
        </p:spPr>
        <p:txBody>
          <a:bodyPr/>
          <a:lstStyle/>
          <a:p>
            <a:r>
              <a:rPr lang="en-US" altLang="en-US" sz="3600" dirty="0"/>
              <a:t>Address </a:t>
            </a:r>
            <a:r>
              <a:rPr lang="en-US" altLang="en-US" sz="3600"/>
              <a:t>the root </a:t>
            </a:r>
            <a:r>
              <a:rPr lang="en-US" altLang="en-US" sz="3600" dirty="0"/>
              <a:t>c</a:t>
            </a:r>
            <a:r>
              <a:rPr lang="en-US" altLang="en-US" sz="3600"/>
              <a:t>ause of poor </a:t>
            </a:r>
            <a:r>
              <a:rPr lang="en-US" altLang="en-US" sz="3600" dirty="0"/>
              <a:t>r</a:t>
            </a:r>
            <a:r>
              <a:rPr lang="en-US" altLang="en-US" sz="3600"/>
              <a:t>equirements to increase project </a:t>
            </a:r>
            <a:r>
              <a:rPr lang="en-US" altLang="en-US" sz="3600" dirty="0"/>
              <a:t>s</a:t>
            </a:r>
            <a:r>
              <a:rPr lang="en-US" altLang="en-US" sz="3600"/>
              <a:t>uccess</a:t>
            </a:r>
            <a:endParaRPr lang="en-CA" sz="3600" dirty="0"/>
          </a:p>
        </p:txBody>
      </p:sp>
      <p:sp>
        <p:nvSpPr>
          <p:cNvPr id="7" name="Text Placeholder 3">
            <a:extLst>
              <a:ext uri="{FF2B5EF4-FFF2-40B4-BE49-F238E27FC236}">
                <a16:creationId xmlns:a16="http://schemas.microsoft.com/office/drawing/2014/main" id="{9429617C-AD04-F210-22C6-F481524AF65F}"/>
              </a:ext>
            </a:extLst>
          </p:cNvPr>
          <p:cNvSpPr txBox="1">
            <a:spLocks/>
          </p:cNvSpPr>
          <p:nvPr/>
        </p:nvSpPr>
        <p:spPr>
          <a:xfrm>
            <a:off x="267770" y="2811716"/>
            <a:ext cx="4149851" cy="3340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altLang="en-US" sz="1400" b="1" u="none" strike="noStrike" kern="1200" cap="none" spc="0" normalizeH="0" baseline="0" noProof="0" dirty="0">
                <a:ln>
                  <a:noFill/>
                </a:ln>
                <a:solidFill>
                  <a:srgbClr val="4A4A4A"/>
                </a:solidFill>
                <a:effectLst/>
                <a:uLnTx/>
                <a:uFillTx/>
                <a:latin typeface="Exo 2 SemiBold" pitchFamily="2" charset="77"/>
                <a:cs typeface="Arial Narrow" panose="020B0604020202020204" pitchFamily="34" charset="0"/>
              </a:rPr>
              <a:t>Root Causes of Poor Requirements Gathering:</a:t>
            </a: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Requirements gathering procedures don’t exist.</a:t>
            </a: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Requirements gathering procedures exist but aren’t followed.</a:t>
            </a: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isn't enough time allocated to the requirements gathering phase.</a:t>
            </a:r>
            <a:endParaRPr lang="en-US" altLang="en-US" sz="1200" dirty="0">
              <a:solidFill>
                <a:srgbClr val="000000"/>
              </a:solidFill>
              <a:latin typeface="Roboto Condensed Light"/>
              <a:cs typeface="Arial Narrow" panose="020B0604020202020204" pitchFamily="34" charset="0"/>
            </a:endParaRP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isn't enough involvement or investment secured from business partners.</a:t>
            </a: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is no senior leadership involvement or mandate to fix requirements gathering.</a:t>
            </a:r>
          </a:p>
          <a:p>
            <a:pPr>
              <a:lnSpc>
                <a:spcPct val="11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are inadequate efforts put towards obtaining and enforcing sign-off.</a:t>
            </a:r>
          </a:p>
        </p:txBody>
      </p:sp>
      <p:sp>
        <p:nvSpPr>
          <p:cNvPr id="15" name="Text Placeholder 3">
            <a:extLst>
              <a:ext uri="{FF2B5EF4-FFF2-40B4-BE49-F238E27FC236}">
                <a16:creationId xmlns:a16="http://schemas.microsoft.com/office/drawing/2014/main" id="{B927C572-8CA7-0502-6AAF-BF8148658BD3}"/>
              </a:ext>
            </a:extLst>
          </p:cNvPr>
          <p:cNvSpPr txBox="1">
            <a:spLocks/>
          </p:cNvSpPr>
          <p:nvPr/>
        </p:nvSpPr>
        <p:spPr>
          <a:xfrm>
            <a:off x="3742838" y="2514126"/>
            <a:ext cx="3261187" cy="365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01" marR="242975" lvl="0" indent="0" algn="just"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Key Responsibilities</a:t>
            </a:r>
          </a:p>
        </p:txBody>
      </p:sp>
      <p:sp>
        <p:nvSpPr>
          <p:cNvPr id="12" name="TextBox 11">
            <a:extLst>
              <a:ext uri="{FF2B5EF4-FFF2-40B4-BE49-F238E27FC236}">
                <a16:creationId xmlns:a16="http://schemas.microsoft.com/office/drawing/2014/main" id="{640B7B89-E567-FE80-C24A-9FB712F17D72}"/>
              </a:ext>
            </a:extLst>
          </p:cNvPr>
          <p:cNvSpPr txBox="1"/>
          <p:nvPr/>
        </p:nvSpPr>
        <p:spPr>
          <a:xfrm>
            <a:off x="7099069" y="58189"/>
            <a:ext cx="0" cy="0"/>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3" name="Text Placeholder 3">
            <a:extLst>
              <a:ext uri="{FF2B5EF4-FFF2-40B4-BE49-F238E27FC236}">
                <a16:creationId xmlns:a16="http://schemas.microsoft.com/office/drawing/2014/main" id="{22542BDB-48DF-C27A-D87A-2E2605B4BB03}"/>
              </a:ext>
            </a:extLst>
          </p:cNvPr>
          <p:cNvSpPr txBox="1">
            <a:spLocks/>
          </p:cNvSpPr>
          <p:nvPr/>
        </p:nvSpPr>
        <p:spPr>
          <a:xfrm>
            <a:off x="5227396" y="2811717"/>
            <a:ext cx="4003019" cy="2898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US" altLang="en-US" sz="1400" b="1" u="none" strike="noStrike" kern="1200" cap="none" spc="0" normalizeH="0" baseline="0" noProof="0" dirty="0">
                <a:ln>
                  <a:noFill/>
                </a:ln>
                <a:solidFill>
                  <a:srgbClr val="4A4A4A"/>
                </a:solidFill>
                <a:effectLst/>
                <a:uLnTx/>
                <a:uFillTx/>
                <a:latin typeface="Exo 2 SemiBold" pitchFamily="2" charset="77"/>
                <a:cs typeface="Arial Narrow" panose="020B0604020202020204" pitchFamily="34" charset="0"/>
              </a:rPr>
              <a:t>Outcomes of Poor Requirements Gathering:</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Rework due to poor requirements leads to costly overruns.</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Final deliverables are of poor quality.</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Final deliverables are implemented late.</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Predicted gains from deployed applications are not realized.</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are low feature utilization rates by end users.</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are high levels of end-user dissatisfaction.</a:t>
            </a:r>
          </a:p>
          <a:p>
            <a:pPr marL="285750" marR="0" lvl="0" indent="-285750" algn="l" defTabSz="914400" rtl="0" eaLnBrk="1" fontAlgn="auto" latinLnBrk="0" hangingPunct="1">
              <a:lnSpc>
                <a:spcPct val="110000"/>
              </a:lnSpc>
              <a:spcBef>
                <a:spcPts val="400"/>
              </a:spcBef>
              <a:spcAft>
                <a:spcPts val="6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There are high levels of project sponsor dissatisfaction.</a:t>
            </a:r>
          </a:p>
        </p:txBody>
      </p:sp>
      <p:pic>
        <p:nvPicPr>
          <p:cNvPr id="4" name="Picture 3">
            <a:extLst>
              <a:ext uri="{FF2B5EF4-FFF2-40B4-BE49-F238E27FC236}">
                <a16:creationId xmlns:a16="http://schemas.microsoft.com/office/drawing/2014/main" id="{CFD4CFA8-B261-EB49-ED69-9DD6AEBC07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7180" y="1634660"/>
            <a:ext cx="1127361" cy="1127361"/>
          </a:xfrm>
          <a:prstGeom prst="rect">
            <a:avLst/>
          </a:prstGeom>
        </p:spPr>
      </p:pic>
      <p:pic>
        <p:nvPicPr>
          <p:cNvPr id="6" name="Picture 5">
            <a:extLst>
              <a:ext uri="{FF2B5EF4-FFF2-40B4-BE49-F238E27FC236}">
                <a16:creationId xmlns:a16="http://schemas.microsoft.com/office/drawing/2014/main" id="{7F9625A8-4CEB-3AFC-63E1-983D247C23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327" y="1639952"/>
            <a:ext cx="1127361" cy="1127361"/>
          </a:xfrm>
          <a:prstGeom prst="rect">
            <a:avLst/>
          </a:prstGeom>
        </p:spPr>
      </p:pic>
      <p:grpSp>
        <p:nvGrpSpPr>
          <p:cNvPr id="11" name="Group 10">
            <a:extLst>
              <a:ext uri="{FF2B5EF4-FFF2-40B4-BE49-F238E27FC236}">
                <a16:creationId xmlns:a16="http://schemas.microsoft.com/office/drawing/2014/main" id="{11C9C2B9-A629-0D16-0FC3-DADFC35FCD9B}"/>
              </a:ext>
            </a:extLst>
          </p:cNvPr>
          <p:cNvGrpSpPr/>
          <p:nvPr/>
        </p:nvGrpSpPr>
        <p:grpSpPr>
          <a:xfrm>
            <a:off x="9566740" y="1750292"/>
            <a:ext cx="2430177" cy="4216324"/>
            <a:chOff x="7387425" y="3674264"/>
            <a:chExt cx="3916117" cy="1664208"/>
          </a:xfrm>
        </p:grpSpPr>
        <p:sp>
          <p:nvSpPr>
            <p:cNvPr id="20" name="Rectangle 19">
              <a:extLst>
                <a:ext uri="{FF2B5EF4-FFF2-40B4-BE49-F238E27FC236}">
                  <a16:creationId xmlns:a16="http://schemas.microsoft.com/office/drawing/2014/main" id="{A44F3BDB-FFF9-599C-3FE3-C0A9E3D352D9}"/>
                </a:ext>
              </a:extLst>
            </p:cNvPr>
            <p:cNvSpPr/>
            <p:nvPr/>
          </p:nvSpPr>
          <p:spPr>
            <a:xfrm>
              <a:off x="7387425" y="3674264"/>
              <a:ext cx="3916117"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Exo 2 SemiBold" pitchFamily="2" charset="77"/>
                  <a:ea typeface="Roboto Condensed Light" panose="02000000000000000000" pitchFamily="2" charset="0"/>
                  <a:cs typeface="+mn-cs"/>
                </a:rPr>
                <a:t>Info-Tech Insight</a:t>
              </a:r>
            </a:p>
            <a:p>
              <a:pPr>
                <a:lnSpc>
                  <a:spcPts val="1800"/>
                </a:lnSpc>
                <a:spcBef>
                  <a:spcPts val="800"/>
                </a:spcBef>
              </a:pPr>
              <a:r>
                <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Requirements gathering is the number one failure point for most development or procurement projects that don’t deliver value. </a:t>
              </a:r>
              <a:r>
                <a:rPr lang="en-US" sz="1200" dirty="0">
                  <a:solidFill>
                    <a:schemeClr val="bg1"/>
                  </a:solidFill>
                  <a:latin typeface="Roboto Condensed Light" panose="02000000000000000000" pitchFamily="2" charset="0"/>
                  <a:ea typeface="Roboto Condensed Light" panose="02000000000000000000" pitchFamily="2" charset="0"/>
                </a:rPr>
                <a:t>This has been and continues to be the case as most organizations still don't get requirements gathering right. Overcoming organizational cynicism can be a major obstacle when it is time to optimize the requirements gathering process.</a:t>
              </a:r>
            </a:p>
          </p:txBody>
        </p:sp>
        <p:sp>
          <p:nvSpPr>
            <p:cNvPr id="21" name="Rectangle 20">
              <a:extLst>
                <a:ext uri="{FF2B5EF4-FFF2-40B4-BE49-F238E27FC236}">
                  <a16:creationId xmlns:a16="http://schemas.microsoft.com/office/drawing/2014/main" id="{FB03D858-9BED-C195-D154-08BB392A72F2}"/>
                </a:ext>
              </a:extLst>
            </p:cNvPr>
            <p:cNvSpPr/>
            <p:nvPr/>
          </p:nvSpPr>
          <p:spPr>
            <a:xfrm>
              <a:off x="7401764" y="3674264"/>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pic>
        <p:nvPicPr>
          <p:cNvPr id="2" name="Picture 1">
            <a:extLst>
              <a:ext uri="{FF2B5EF4-FFF2-40B4-BE49-F238E27FC236}">
                <a16:creationId xmlns:a16="http://schemas.microsoft.com/office/drawing/2014/main" id="{AF50D802-CE2A-353D-CC0B-78D7F38C9D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8662" y="1985220"/>
            <a:ext cx="443278" cy="443278"/>
          </a:xfrm>
          <a:prstGeom prst="rect">
            <a:avLst/>
          </a:prstGeom>
        </p:spPr>
      </p:pic>
    </p:spTree>
    <p:extLst>
      <p:ext uri="{BB962C8B-B14F-4D97-AF65-F5344CB8AC3E}">
        <p14:creationId xmlns:p14="http://schemas.microsoft.com/office/powerpoint/2010/main" val="400231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4" y="579119"/>
            <a:ext cx="11336841" cy="1326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8223" y="620222"/>
            <a:ext cx="9755102" cy="1108827"/>
          </a:xfrm>
        </p:spPr>
        <p:txBody>
          <a:bodyPr/>
          <a:lstStyle/>
          <a:p>
            <a:r>
              <a:rPr lang="en-US" altLang="en-US" sz="3200"/>
              <a:t>Reduce wasted project </a:t>
            </a:r>
            <a:r>
              <a:rPr lang="en-US" altLang="en-US" sz="3200" dirty="0"/>
              <a:t>w</a:t>
            </a:r>
            <a:r>
              <a:rPr lang="en-US" altLang="en-US" sz="3200"/>
              <a:t>ork with clarity of business </a:t>
            </a:r>
            <a:r>
              <a:rPr lang="en-US" altLang="en-US" sz="3200" dirty="0"/>
              <a:t>g</a:t>
            </a:r>
            <a:r>
              <a:rPr lang="en-US" altLang="en-US" sz="3200"/>
              <a:t>oals and analysis of requirements</a:t>
            </a:r>
            <a:endParaRPr lang="en-CA" sz="3200" dirty="0"/>
          </a:p>
        </p:txBody>
      </p:sp>
      <p:sp>
        <p:nvSpPr>
          <p:cNvPr id="15" name="Text Placeholder 3">
            <a:extLst>
              <a:ext uri="{FF2B5EF4-FFF2-40B4-BE49-F238E27FC236}">
                <a16:creationId xmlns:a16="http://schemas.microsoft.com/office/drawing/2014/main" id="{B927C572-8CA7-0502-6AAF-BF8148658BD3}"/>
              </a:ext>
            </a:extLst>
          </p:cNvPr>
          <p:cNvSpPr txBox="1">
            <a:spLocks/>
          </p:cNvSpPr>
          <p:nvPr/>
        </p:nvSpPr>
        <p:spPr>
          <a:xfrm>
            <a:off x="3742838" y="2514126"/>
            <a:ext cx="3261187" cy="365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01" marR="242975" lvl="0" indent="0" algn="just"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Key Responsibilities</a:t>
            </a:r>
          </a:p>
        </p:txBody>
      </p:sp>
      <p:sp>
        <p:nvSpPr>
          <p:cNvPr id="12" name="TextBox 11">
            <a:extLst>
              <a:ext uri="{FF2B5EF4-FFF2-40B4-BE49-F238E27FC236}">
                <a16:creationId xmlns:a16="http://schemas.microsoft.com/office/drawing/2014/main" id="{640B7B89-E567-FE80-C24A-9FB712F17D72}"/>
              </a:ext>
            </a:extLst>
          </p:cNvPr>
          <p:cNvSpPr txBox="1"/>
          <p:nvPr/>
        </p:nvSpPr>
        <p:spPr>
          <a:xfrm>
            <a:off x="7099069" y="58189"/>
            <a:ext cx="0" cy="0"/>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graphicFrame>
        <p:nvGraphicFramePr>
          <p:cNvPr id="2" name="Chart 1">
            <a:extLst>
              <a:ext uri="{FF2B5EF4-FFF2-40B4-BE49-F238E27FC236}">
                <a16:creationId xmlns:a16="http://schemas.microsoft.com/office/drawing/2014/main" id="{3DDCDB24-296F-9466-A9B0-62002B4E994A}"/>
              </a:ext>
            </a:extLst>
          </p:cNvPr>
          <p:cNvGraphicFramePr/>
          <p:nvPr>
            <p:extLst>
              <p:ext uri="{D42A27DB-BD31-4B8C-83A1-F6EECF244321}">
                <p14:modId xmlns:p14="http://schemas.microsoft.com/office/powerpoint/2010/main" val="3606475741"/>
              </p:ext>
            </p:extLst>
          </p:nvPr>
        </p:nvGraphicFramePr>
        <p:xfrm>
          <a:off x="586089" y="2196548"/>
          <a:ext cx="4790981" cy="2999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089E32F-62D0-ADDF-0A6F-D3712983A06A}"/>
              </a:ext>
            </a:extLst>
          </p:cNvPr>
          <p:cNvGraphicFramePr/>
          <p:nvPr>
            <p:extLst>
              <p:ext uri="{D42A27DB-BD31-4B8C-83A1-F6EECF244321}">
                <p14:modId xmlns:p14="http://schemas.microsoft.com/office/powerpoint/2010/main" val="2346685402"/>
              </p:ext>
            </p:extLst>
          </p:nvPr>
        </p:nvGraphicFramePr>
        <p:xfrm>
          <a:off x="7272380" y="2196548"/>
          <a:ext cx="4790981" cy="299979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3">
            <a:extLst>
              <a:ext uri="{FF2B5EF4-FFF2-40B4-BE49-F238E27FC236}">
                <a16:creationId xmlns:a16="http://schemas.microsoft.com/office/drawing/2014/main" id="{36784A67-4E3D-2869-7C39-DA4649CB9F98}"/>
              </a:ext>
            </a:extLst>
          </p:cNvPr>
          <p:cNvSpPr txBox="1">
            <a:spLocks/>
          </p:cNvSpPr>
          <p:nvPr/>
        </p:nvSpPr>
        <p:spPr>
          <a:xfrm>
            <a:off x="1344613" y="5235099"/>
            <a:ext cx="3465926"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Clarity of Business Goals Satisfaction</a:t>
            </a:r>
          </a:p>
        </p:txBody>
      </p:sp>
      <p:sp>
        <p:nvSpPr>
          <p:cNvPr id="10" name="Text Placeholder 3">
            <a:extLst>
              <a:ext uri="{FF2B5EF4-FFF2-40B4-BE49-F238E27FC236}">
                <a16:creationId xmlns:a16="http://schemas.microsoft.com/office/drawing/2014/main" id="{19FC1A3F-45EF-5F05-8E32-D85BCA54644A}"/>
              </a:ext>
            </a:extLst>
          </p:cNvPr>
          <p:cNvSpPr txBox="1">
            <a:spLocks/>
          </p:cNvSpPr>
          <p:nvPr/>
        </p:nvSpPr>
        <p:spPr>
          <a:xfrm>
            <a:off x="7974015" y="5235099"/>
            <a:ext cx="3465926"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Analysis of Requirements Satisfaction</a:t>
            </a:r>
          </a:p>
        </p:txBody>
      </p:sp>
      <p:sp>
        <p:nvSpPr>
          <p:cNvPr id="13" name="Text Placeholder 3">
            <a:extLst>
              <a:ext uri="{FF2B5EF4-FFF2-40B4-BE49-F238E27FC236}">
                <a16:creationId xmlns:a16="http://schemas.microsoft.com/office/drawing/2014/main" id="{D2A1149E-13B2-DDA4-632A-ACA6FF2C7FBD}"/>
              </a:ext>
            </a:extLst>
          </p:cNvPr>
          <p:cNvSpPr txBox="1">
            <a:spLocks/>
          </p:cNvSpPr>
          <p:nvPr/>
        </p:nvSpPr>
        <p:spPr>
          <a:xfrm>
            <a:off x="7762460" y="5725433"/>
            <a:ext cx="4131089"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0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N=200 teams from the Project Portfolio Management diagnostic</a:t>
            </a:r>
          </a:p>
        </p:txBody>
      </p:sp>
      <p:sp>
        <p:nvSpPr>
          <p:cNvPr id="14" name="Text Placeholder 3">
            <a:extLst>
              <a:ext uri="{FF2B5EF4-FFF2-40B4-BE49-F238E27FC236}">
                <a16:creationId xmlns:a16="http://schemas.microsoft.com/office/drawing/2014/main" id="{9B3ACDCE-9D3B-AAF5-07C4-0D0559555AC3}"/>
              </a:ext>
            </a:extLst>
          </p:cNvPr>
          <p:cNvSpPr txBox="1">
            <a:spLocks/>
          </p:cNvSpPr>
          <p:nvPr/>
        </p:nvSpPr>
        <p:spPr>
          <a:xfrm>
            <a:off x="1012031" y="5725433"/>
            <a:ext cx="5438465"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0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Note: Waste is measured by the amount of cancelled projects; suboptimal assignment of resources; analyzing, fixing, and re-deploying; inefficiency, and unassigned resources.</a:t>
            </a:r>
          </a:p>
        </p:txBody>
      </p:sp>
      <p:sp>
        <p:nvSpPr>
          <p:cNvPr id="16" name="Text Placeholder 3">
            <a:extLst>
              <a:ext uri="{FF2B5EF4-FFF2-40B4-BE49-F238E27FC236}">
                <a16:creationId xmlns:a16="http://schemas.microsoft.com/office/drawing/2014/main" id="{4977A90A-756B-633A-6993-8D80B80345B4}"/>
              </a:ext>
            </a:extLst>
          </p:cNvPr>
          <p:cNvSpPr txBox="1">
            <a:spLocks/>
          </p:cNvSpPr>
          <p:nvPr/>
        </p:nvSpPr>
        <p:spPr>
          <a:xfrm rot="16200000">
            <a:off x="-1300930" y="3571975"/>
            <a:ext cx="3465926"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Amount of Wasted Work</a:t>
            </a:r>
          </a:p>
        </p:txBody>
      </p:sp>
      <p:sp>
        <p:nvSpPr>
          <p:cNvPr id="17" name="Text Placeholder 3">
            <a:extLst>
              <a:ext uri="{FF2B5EF4-FFF2-40B4-BE49-F238E27FC236}">
                <a16:creationId xmlns:a16="http://schemas.microsoft.com/office/drawing/2014/main" id="{7DB17F29-B89A-7281-17F9-04DF6EC7700B}"/>
              </a:ext>
            </a:extLst>
          </p:cNvPr>
          <p:cNvSpPr txBox="1">
            <a:spLocks/>
          </p:cNvSpPr>
          <p:nvPr/>
        </p:nvSpPr>
        <p:spPr>
          <a:xfrm rot="16200000">
            <a:off x="5388106" y="3571976"/>
            <a:ext cx="3465926" cy="278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Amount of Wasted Work</a:t>
            </a:r>
          </a:p>
        </p:txBody>
      </p:sp>
      <p:sp>
        <p:nvSpPr>
          <p:cNvPr id="22" name="Text Placeholder 3">
            <a:extLst>
              <a:ext uri="{FF2B5EF4-FFF2-40B4-BE49-F238E27FC236}">
                <a16:creationId xmlns:a16="http://schemas.microsoft.com/office/drawing/2014/main" id="{22AB04AB-EE09-09CE-6BA8-F7D5C3EB82AD}"/>
              </a:ext>
            </a:extLst>
          </p:cNvPr>
          <p:cNvSpPr txBox="1">
            <a:spLocks/>
          </p:cNvSpPr>
          <p:nvPr/>
        </p:nvSpPr>
        <p:spPr>
          <a:xfrm>
            <a:off x="8275489" y="1785726"/>
            <a:ext cx="3625479" cy="1108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Likewise, you could see an improvement of as much as 43% by going from a low level of satisfaction with analysis of requirements (&lt;2) to a high level of satisfaction (≥5).</a:t>
            </a:r>
          </a:p>
        </p:txBody>
      </p:sp>
      <p:sp>
        <p:nvSpPr>
          <p:cNvPr id="26" name="Text Placeholder 3">
            <a:extLst>
              <a:ext uri="{FF2B5EF4-FFF2-40B4-BE49-F238E27FC236}">
                <a16:creationId xmlns:a16="http://schemas.microsoft.com/office/drawing/2014/main" id="{BB45CF07-3FA8-1037-637B-AA9BE40FB450}"/>
              </a:ext>
            </a:extLst>
          </p:cNvPr>
          <p:cNvSpPr txBox="1">
            <a:spLocks/>
          </p:cNvSpPr>
          <p:nvPr/>
        </p:nvSpPr>
        <p:spPr>
          <a:xfrm>
            <a:off x="2318524" y="1785726"/>
            <a:ext cx="3084757" cy="562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You can reduce the amount of wasted work by making sure you have clear business goals. In</a:t>
            </a:r>
          </a:p>
        </p:txBody>
      </p:sp>
      <p:sp>
        <p:nvSpPr>
          <p:cNvPr id="27" name="Text Placeholder 3">
            <a:extLst>
              <a:ext uri="{FF2B5EF4-FFF2-40B4-BE49-F238E27FC236}">
                <a16:creationId xmlns:a16="http://schemas.microsoft.com/office/drawing/2014/main" id="{65CC9E7D-8824-B87F-453D-0515A54D56F4}"/>
              </a:ext>
            </a:extLst>
          </p:cNvPr>
          <p:cNvSpPr txBox="1">
            <a:spLocks/>
          </p:cNvSpPr>
          <p:nvPr/>
        </p:nvSpPr>
        <p:spPr>
          <a:xfrm>
            <a:off x="2743186" y="2185597"/>
            <a:ext cx="2660095" cy="1211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fact, you could see an improvement of as much  as 50% by going from a low level</a:t>
            </a:r>
          </a:p>
        </p:txBody>
      </p:sp>
      <p:sp>
        <p:nvSpPr>
          <p:cNvPr id="28" name="Text Placeholder 3">
            <a:extLst>
              <a:ext uri="{FF2B5EF4-FFF2-40B4-BE49-F238E27FC236}">
                <a16:creationId xmlns:a16="http://schemas.microsoft.com/office/drawing/2014/main" id="{45122ACA-D564-E52F-5C1F-BFA84EE0B60E}"/>
              </a:ext>
            </a:extLst>
          </p:cNvPr>
          <p:cNvSpPr txBox="1">
            <a:spLocks/>
          </p:cNvSpPr>
          <p:nvPr/>
        </p:nvSpPr>
        <p:spPr>
          <a:xfrm>
            <a:off x="3071191" y="2585075"/>
            <a:ext cx="2332090" cy="3721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of satisfaction with clarity of</a:t>
            </a:r>
          </a:p>
        </p:txBody>
      </p:sp>
      <p:sp>
        <p:nvSpPr>
          <p:cNvPr id="29" name="Text Placeholder 3">
            <a:extLst>
              <a:ext uri="{FF2B5EF4-FFF2-40B4-BE49-F238E27FC236}">
                <a16:creationId xmlns:a16="http://schemas.microsoft.com/office/drawing/2014/main" id="{1D8491BB-5366-940B-4C6C-6EB254A30734}"/>
              </a:ext>
            </a:extLst>
          </p:cNvPr>
          <p:cNvSpPr txBox="1">
            <a:spLocks/>
          </p:cNvSpPr>
          <p:nvPr/>
        </p:nvSpPr>
        <p:spPr>
          <a:xfrm>
            <a:off x="3488621" y="2774585"/>
            <a:ext cx="1914660" cy="1211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business goals (&lt;2) to a high level of satisfaction (≥5).</a:t>
            </a:r>
          </a:p>
        </p:txBody>
      </p:sp>
    </p:spTree>
    <p:extLst>
      <p:ext uri="{BB962C8B-B14F-4D97-AF65-F5344CB8AC3E}">
        <p14:creationId xmlns:p14="http://schemas.microsoft.com/office/powerpoint/2010/main" val="216997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11549289" cy="807905"/>
          </a:xfrm>
        </p:spPr>
        <p:txBody>
          <a:bodyPr/>
          <a:lstStyle/>
          <a:p>
            <a:r>
              <a:rPr lang="en-US" altLang="en-US" sz="2800"/>
              <a:t>Effective requirements gathering supports other critical </a:t>
            </a:r>
            <a:r>
              <a:rPr lang="en-US" altLang="en-US" sz="2800" dirty="0"/>
              <a:t>e</a:t>
            </a:r>
            <a:r>
              <a:rPr lang="en-US" altLang="en-US" sz="2800"/>
              <a:t>lements of project management </a:t>
            </a:r>
            <a:r>
              <a:rPr lang="en-US" altLang="en-US" sz="2800" dirty="0"/>
              <a:t>s</a:t>
            </a:r>
            <a:r>
              <a:rPr lang="en-US" altLang="en-US" sz="2800"/>
              <a:t>uccess</a:t>
            </a:r>
            <a:endParaRPr lang="en-CA" sz="28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639" y="1517836"/>
            <a:ext cx="10687236" cy="320352"/>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Good intentions and hard work aren’t enough to make a project successful. As you proceed with a project, step back and assess the </a:t>
            </a:r>
            <a:r>
              <a:rPr kumimoji="0" lang="en-US" sz="1800" b="1" u="none" strike="noStrike" kern="1200" cap="none" spc="0" normalizeH="0" baseline="0" noProof="0" dirty="0">
                <a:ln>
                  <a:noFill/>
                </a:ln>
                <a:solidFill>
                  <a:srgbClr val="2476B7"/>
                </a:solidFill>
                <a:effectLst/>
                <a:uLnTx/>
                <a:uFillTx/>
                <a:latin typeface="Montserrat SemiBold" panose="02000505000000020004" pitchFamily="2" charset="77"/>
              </a:rPr>
              <a:t>critical success factors</a:t>
            </a: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 Make sure that the important inputs and critical activities of requirements gathering are supporting, not inhibiting, project success. </a:t>
            </a:r>
          </a:p>
        </p:txBody>
      </p:sp>
      <p:sp>
        <p:nvSpPr>
          <p:cNvPr id="18" name="Hexagon 17">
            <a:extLst>
              <a:ext uri="{FF2B5EF4-FFF2-40B4-BE49-F238E27FC236}">
                <a16:creationId xmlns:a16="http://schemas.microsoft.com/office/drawing/2014/main" id="{FD6C06B4-69BA-33EF-AD79-5B14F12B3777}"/>
              </a:ext>
            </a:extLst>
          </p:cNvPr>
          <p:cNvSpPr/>
          <p:nvPr/>
        </p:nvSpPr>
        <p:spPr>
          <a:xfrm>
            <a:off x="536650" y="2773900"/>
            <a:ext cx="2438466" cy="2102126"/>
          </a:xfrm>
          <a:prstGeom prst="hexagon">
            <a:avLst/>
          </a:prstGeom>
          <a:gradFill>
            <a:gsLst>
              <a:gs pos="0">
                <a:srgbClr val="2476B7"/>
              </a:gs>
              <a:gs pos="27965">
                <a:srgbClr val="5092C5"/>
              </a:gs>
              <a:gs pos="85000">
                <a:srgbClr val="2576B7"/>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C2727E5B-9EFE-8481-B095-1496B13C7FAD}"/>
              </a:ext>
            </a:extLst>
          </p:cNvPr>
          <p:cNvSpPr/>
          <p:nvPr/>
        </p:nvSpPr>
        <p:spPr>
          <a:xfrm>
            <a:off x="2609370" y="3955775"/>
            <a:ext cx="2438466" cy="2102126"/>
          </a:xfrm>
          <a:prstGeom prst="hexagon">
            <a:avLst/>
          </a:prstGeom>
          <a:gradFill>
            <a:gsLst>
              <a:gs pos="0">
                <a:srgbClr val="2476B7"/>
              </a:gs>
              <a:gs pos="27965">
                <a:srgbClr val="5092C5"/>
              </a:gs>
              <a:gs pos="85000">
                <a:srgbClr val="2576B7"/>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E73F9D64-5810-7124-6374-6041FB9814FA}"/>
              </a:ext>
            </a:extLst>
          </p:cNvPr>
          <p:cNvSpPr/>
          <p:nvPr/>
        </p:nvSpPr>
        <p:spPr>
          <a:xfrm>
            <a:off x="4690828" y="2773899"/>
            <a:ext cx="2438466" cy="2102126"/>
          </a:xfrm>
          <a:prstGeom prst="hexagon">
            <a:avLst/>
          </a:prstGeom>
          <a:gradFill>
            <a:gsLst>
              <a:gs pos="0">
                <a:srgbClr val="2476B7"/>
              </a:gs>
              <a:gs pos="27965">
                <a:srgbClr val="5092C5"/>
              </a:gs>
              <a:gs pos="85000">
                <a:srgbClr val="2576B7"/>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99E0E73D-2B7E-63A6-CF1F-59D004A3B90E}"/>
              </a:ext>
            </a:extLst>
          </p:cNvPr>
          <p:cNvSpPr/>
          <p:nvPr/>
        </p:nvSpPr>
        <p:spPr>
          <a:xfrm>
            <a:off x="6771322" y="3970683"/>
            <a:ext cx="2438466" cy="2102126"/>
          </a:xfrm>
          <a:prstGeom prst="hexagon">
            <a:avLst/>
          </a:prstGeom>
          <a:gradFill>
            <a:gsLst>
              <a:gs pos="0">
                <a:srgbClr val="2476B7"/>
              </a:gs>
              <a:gs pos="27965">
                <a:srgbClr val="5092C5"/>
              </a:gs>
              <a:gs pos="85000">
                <a:srgbClr val="2576B7"/>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A32ABE55-C50A-26A6-66EB-031F6AC3802E}"/>
              </a:ext>
            </a:extLst>
          </p:cNvPr>
          <p:cNvSpPr/>
          <p:nvPr/>
        </p:nvSpPr>
        <p:spPr>
          <a:xfrm>
            <a:off x="8826781" y="2773899"/>
            <a:ext cx="2438466" cy="2102126"/>
          </a:xfrm>
          <a:prstGeom prst="hexagon">
            <a:avLst/>
          </a:prstGeom>
          <a:gradFill>
            <a:gsLst>
              <a:gs pos="0">
                <a:srgbClr val="2476B7"/>
              </a:gs>
              <a:gs pos="27965">
                <a:srgbClr val="5092C5"/>
              </a:gs>
              <a:gs pos="85000">
                <a:srgbClr val="2576B7"/>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CC5742B0-DF4F-F866-8ADF-C11276019C7B}"/>
              </a:ext>
            </a:extLst>
          </p:cNvPr>
          <p:cNvSpPr txBox="1"/>
          <p:nvPr/>
        </p:nvSpPr>
        <p:spPr>
          <a:xfrm>
            <a:off x="4744196" y="4032367"/>
            <a:ext cx="2549387"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3. Defined </a:t>
            </a:r>
            <a:b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b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Project Scope</a:t>
            </a:r>
            <a:endParaRPr lang="en-US" sz="1400" b="1" dirty="0">
              <a:solidFill>
                <a:schemeClr val="bg1"/>
              </a:solidFill>
            </a:endParaRPr>
          </a:p>
        </p:txBody>
      </p:sp>
      <p:sp>
        <p:nvSpPr>
          <p:cNvPr id="40" name="TextBox 39">
            <a:extLst>
              <a:ext uri="{FF2B5EF4-FFF2-40B4-BE49-F238E27FC236}">
                <a16:creationId xmlns:a16="http://schemas.microsoft.com/office/drawing/2014/main" id="{D88F2D19-36A5-05FE-47F7-7B8FEAC6A4AE}"/>
              </a:ext>
            </a:extLst>
          </p:cNvPr>
          <p:cNvSpPr txBox="1"/>
          <p:nvPr/>
        </p:nvSpPr>
        <p:spPr>
          <a:xfrm>
            <a:off x="8904367" y="4032367"/>
            <a:ext cx="2549387"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5. Environmental</a:t>
            </a:r>
            <a:b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b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Analysis</a:t>
            </a:r>
            <a:endParaRPr lang="en-US" sz="1400" b="1" dirty="0">
              <a:solidFill>
                <a:schemeClr val="bg1"/>
              </a:solidFill>
            </a:endParaRPr>
          </a:p>
        </p:txBody>
      </p:sp>
      <p:sp>
        <p:nvSpPr>
          <p:cNvPr id="42" name="TextBox 41">
            <a:extLst>
              <a:ext uri="{FF2B5EF4-FFF2-40B4-BE49-F238E27FC236}">
                <a16:creationId xmlns:a16="http://schemas.microsoft.com/office/drawing/2014/main" id="{7916EC7F-0BF0-D70B-EA3E-049A1CF73F14}"/>
              </a:ext>
            </a:extLst>
          </p:cNvPr>
          <p:cNvSpPr txBox="1"/>
          <p:nvPr/>
        </p:nvSpPr>
        <p:spPr>
          <a:xfrm>
            <a:off x="3005514" y="5048522"/>
            <a:ext cx="1869047" cy="994469"/>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2. Strong </a:t>
            </a:r>
            <a:b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b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Stakeholder Management</a:t>
            </a:r>
            <a:endParaRPr lang="en-US" sz="1400" b="1" dirty="0">
              <a:solidFill>
                <a:schemeClr val="bg1"/>
              </a:solidFill>
            </a:endParaRPr>
          </a:p>
        </p:txBody>
      </p:sp>
      <p:sp>
        <p:nvSpPr>
          <p:cNvPr id="44" name="TextBox 43">
            <a:extLst>
              <a:ext uri="{FF2B5EF4-FFF2-40B4-BE49-F238E27FC236}">
                <a16:creationId xmlns:a16="http://schemas.microsoft.com/office/drawing/2014/main" id="{ABE16240-E64E-55EF-BEA4-787FC895B5B9}"/>
              </a:ext>
            </a:extLst>
          </p:cNvPr>
          <p:cNvSpPr txBox="1"/>
          <p:nvPr/>
        </p:nvSpPr>
        <p:spPr>
          <a:xfrm>
            <a:off x="7159190" y="5250810"/>
            <a:ext cx="1869047" cy="994469"/>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4. Effective Project Management</a:t>
            </a:r>
            <a:endParaRPr lang="en-US" sz="1400" b="1" dirty="0">
              <a:solidFill>
                <a:schemeClr val="bg1"/>
              </a:solidFill>
            </a:endParaRPr>
          </a:p>
        </p:txBody>
      </p:sp>
      <p:pic>
        <p:nvPicPr>
          <p:cNvPr id="45" name="Picture 44">
            <a:extLst>
              <a:ext uri="{FF2B5EF4-FFF2-40B4-BE49-F238E27FC236}">
                <a16:creationId xmlns:a16="http://schemas.microsoft.com/office/drawing/2014/main" id="{F4BB8E81-10D1-C8A8-021E-41C596E332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1277" y="2906206"/>
            <a:ext cx="1180509" cy="1180509"/>
          </a:xfrm>
          <a:prstGeom prst="rect">
            <a:avLst/>
          </a:prstGeom>
        </p:spPr>
      </p:pic>
      <p:pic>
        <p:nvPicPr>
          <p:cNvPr id="46" name="Picture 45">
            <a:extLst>
              <a:ext uri="{FF2B5EF4-FFF2-40B4-BE49-F238E27FC236}">
                <a16:creationId xmlns:a16="http://schemas.microsoft.com/office/drawing/2014/main" id="{941FB1B2-26AE-152E-52EB-9BB8C54DDA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372" y="2906208"/>
            <a:ext cx="1180509" cy="1180509"/>
          </a:xfrm>
          <a:prstGeom prst="rect">
            <a:avLst/>
          </a:prstGeom>
        </p:spPr>
      </p:pic>
      <p:pic>
        <p:nvPicPr>
          <p:cNvPr id="47" name="Picture 46">
            <a:extLst>
              <a:ext uri="{FF2B5EF4-FFF2-40B4-BE49-F238E27FC236}">
                <a16:creationId xmlns:a16="http://schemas.microsoft.com/office/drawing/2014/main" id="{963E6B5C-B953-5550-661F-E10F22A248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9324" y="2906207"/>
            <a:ext cx="1180509" cy="1180509"/>
          </a:xfrm>
          <a:prstGeom prst="rect">
            <a:avLst/>
          </a:prstGeom>
        </p:spPr>
      </p:pic>
      <p:pic>
        <p:nvPicPr>
          <p:cNvPr id="48" name="Picture 47">
            <a:extLst>
              <a:ext uri="{FF2B5EF4-FFF2-40B4-BE49-F238E27FC236}">
                <a16:creationId xmlns:a16="http://schemas.microsoft.com/office/drawing/2014/main" id="{586AA489-8685-971A-EE92-45FE9394E0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96610" y="4032367"/>
            <a:ext cx="1180509" cy="1180509"/>
          </a:xfrm>
          <a:prstGeom prst="rect">
            <a:avLst/>
          </a:prstGeom>
        </p:spPr>
      </p:pic>
      <p:pic>
        <p:nvPicPr>
          <p:cNvPr id="49" name="Picture 48">
            <a:extLst>
              <a:ext uri="{FF2B5EF4-FFF2-40B4-BE49-F238E27FC236}">
                <a16:creationId xmlns:a16="http://schemas.microsoft.com/office/drawing/2014/main" id="{A187B29A-8334-F356-8072-5D7DB7566B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3605" y="3990561"/>
            <a:ext cx="1180509" cy="1180509"/>
          </a:xfrm>
          <a:prstGeom prst="rect">
            <a:avLst/>
          </a:prstGeom>
        </p:spPr>
      </p:pic>
      <p:sp>
        <p:nvSpPr>
          <p:cNvPr id="16" name="TextBox 15">
            <a:extLst>
              <a:ext uri="{FF2B5EF4-FFF2-40B4-BE49-F238E27FC236}">
                <a16:creationId xmlns:a16="http://schemas.microsoft.com/office/drawing/2014/main" id="{3A154957-F663-180B-8700-657F952A4C08}"/>
              </a:ext>
            </a:extLst>
          </p:cNvPr>
          <p:cNvSpPr txBox="1"/>
          <p:nvPr/>
        </p:nvSpPr>
        <p:spPr>
          <a:xfrm>
            <a:off x="589339" y="4032367"/>
            <a:ext cx="2549387"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1. Streamlined</a:t>
            </a:r>
            <a:b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br>
            <a:r>
              <a:rPr kumimoji="0" lang="en-US" sz="16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Project Intake</a:t>
            </a:r>
            <a:endParaRPr lang="en-US" sz="1400" b="1" dirty="0">
              <a:solidFill>
                <a:schemeClr val="bg1"/>
              </a:solidFill>
            </a:endParaRPr>
          </a:p>
        </p:txBody>
      </p:sp>
    </p:spTree>
    <p:extLst>
      <p:ext uri="{BB962C8B-B14F-4D97-AF65-F5344CB8AC3E}">
        <p14:creationId xmlns:p14="http://schemas.microsoft.com/office/powerpoint/2010/main" val="3824514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4929-A8CF-0745-A7C2-43FB3C69E01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24122" y="332742"/>
            <a:ext cx="2983623" cy="2983623"/>
          </a:xfrm>
          <a:prstGeom prst="rect">
            <a:avLst/>
          </a:prstGeom>
        </p:spPr>
      </p:pic>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9256939" cy="807905"/>
          </a:xfrm>
        </p:spPr>
        <p:txBody>
          <a:bodyPr/>
          <a:lstStyle/>
          <a:p>
            <a:r>
              <a:rPr lang="en-US" altLang="en-US" sz="3200"/>
              <a:t>Don’t improvise</a:t>
            </a:r>
            <a:r>
              <a:rPr lang="en-US" altLang="en-US" sz="3200" dirty="0"/>
              <a:t>: Have </a:t>
            </a:r>
            <a:r>
              <a:rPr lang="en-US" altLang="en-US" sz="3200"/>
              <a:t>a structured</a:t>
            </a:r>
            <a:r>
              <a:rPr lang="en-US" altLang="en-US" sz="3200" dirty="0"/>
              <a:t>, </a:t>
            </a:r>
            <a:br>
              <a:rPr lang="en-US" altLang="en-US" sz="3200"/>
            </a:br>
            <a:r>
              <a:rPr lang="en-US" altLang="en-US" sz="3200"/>
              <a:t>end-to-end </a:t>
            </a:r>
            <a:r>
              <a:rPr lang="en-US" altLang="en-US" sz="3200" dirty="0"/>
              <a:t>a</a:t>
            </a:r>
            <a:r>
              <a:rPr lang="en-US" altLang="en-US" sz="3200"/>
              <a:t>pproach for successfully gathering useful </a:t>
            </a:r>
            <a:r>
              <a:rPr lang="en-US" altLang="en-US" sz="3200" dirty="0"/>
              <a:t>r</a:t>
            </a:r>
            <a:r>
              <a:rPr lang="en-US" altLang="en-US" sz="3200"/>
              <a:t>equirements </a:t>
            </a:r>
            <a:endParaRPr lang="en-CA" sz="32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365" y="2273029"/>
            <a:ext cx="8488065"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Creating a unified SOP guide for requirements elicitation, analysis, and validation is a critical step for requirements optimization; it gives your BAs a common frame of reference for conducting requirements gathering.</a:t>
            </a:r>
          </a:p>
        </p:txBody>
      </p:sp>
      <p:sp>
        <p:nvSpPr>
          <p:cNvPr id="2" name="Text Placeholder 3">
            <a:extLst>
              <a:ext uri="{FF2B5EF4-FFF2-40B4-BE49-F238E27FC236}">
                <a16:creationId xmlns:a16="http://schemas.microsoft.com/office/drawing/2014/main" id="{045159A1-76EA-C430-B286-80B7582DD84B}"/>
              </a:ext>
            </a:extLst>
          </p:cNvPr>
          <p:cNvSpPr txBox="1">
            <a:spLocks/>
          </p:cNvSpPr>
          <p:nvPr/>
        </p:nvSpPr>
        <p:spPr>
          <a:xfrm>
            <a:off x="264959" y="3429001"/>
            <a:ext cx="3283311" cy="2729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The key to requirements optimization is to establish a strong set of SOPs that provide direction on how your organization should be executing requirements gathering processes. This SOP guide should be a holistic document that walks your BAs through a requirements gathering project from beginning to end. </a:t>
            </a:r>
          </a:p>
        </p:txBody>
      </p:sp>
      <p:grpSp>
        <p:nvGrpSpPr>
          <p:cNvPr id="4" name="Group 3">
            <a:extLst>
              <a:ext uri="{FF2B5EF4-FFF2-40B4-BE49-F238E27FC236}">
                <a16:creationId xmlns:a16="http://schemas.microsoft.com/office/drawing/2014/main" id="{98D6D914-4213-EE6D-5CA9-4B23143B1DE7}"/>
              </a:ext>
            </a:extLst>
          </p:cNvPr>
          <p:cNvGrpSpPr/>
          <p:nvPr/>
        </p:nvGrpSpPr>
        <p:grpSpPr>
          <a:xfrm>
            <a:off x="7795259" y="3429000"/>
            <a:ext cx="4133369" cy="2729006"/>
            <a:chOff x="7387424" y="3674264"/>
            <a:chExt cx="3916117" cy="1664208"/>
          </a:xfrm>
        </p:grpSpPr>
        <p:sp>
          <p:nvSpPr>
            <p:cNvPr id="6" name="Rectangle 5">
              <a:extLst>
                <a:ext uri="{FF2B5EF4-FFF2-40B4-BE49-F238E27FC236}">
                  <a16:creationId xmlns:a16="http://schemas.microsoft.com/office/drawing/2014/main" id="{E5D1B603-4C2F-079B-17AE-758C101DBFB6}"/>
                </a:ext>
              </a:extLst>
            </p:cNvPr>
            <p:cNvSpPr/>
            <p:nvPr/>
          </p:nvSpPr>
          <p:spPr>
            <a:xfrm>
              <a:off x="7387424" y="3674264"/>
              <a:ext cx="3916117"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j-lt"/>
                  <a:ea typeface="Roboto Condensed Light" panose="02000000000000000000" pitchFamily="2" charset="0"/>
                  <a:cs typeface="+mn-cs"/>
                </a:rPr>
                <a:t>Info-Tech Insight</a:t>
              </a:r>
            </a:p>
            <a:p>
              <a:pPr>
                <a:lnSpc>
                  <a:spcPts val="1800"/>
                </a:lnSpc>
                <a:spcBef>
                  <a:spcPts val="800"/>
                </a:spcBef>
              </a:pPr>
              <a:r>
                <a:rPr lang="en-US" sz="1200" b="1" dirty="0">
                  <a:solidFill>
                    <a:schemeClr val="bg1"/>
                  </a:solidFill>
                  <a:ea typeface="Roboto Condensed" panose="02000000000000000000" pitchFamily="2" charset="0"/>
                  <a:cs typeface="Roboto Condensed" panose="02000000000000000000" pitchFamily="2" charset="0"/>
                </a:rPr>
                <a:t>Having a standardized approach to requirements management is critical, and SOPs should be the responsibility of a group. The SOP guide should cover all of the major bases of requirements management. In addition to providing a walk-through of the process, an SOP also clarifies requirements governance.</a:t>
              </a:r>
            </a:p>
          </p:txBody>
        </p:sp>
        <p:sp>
          <p:nvSpPr>
            <p:cNvPr id="7" name="Rectangle 6">
              <a:extLst>
                <a:ext uri="{FF2B5EF4-FFF2-40B4-BE49-F238E27FC236}">
                  <a16:creationId xmlns:a16="http://schemas.microsoft.com/office/drawing/2014/main" id="{3F580990-66A2-571C-B6CE-908C80F9BD7E}"/>
                </a:ext>
              </a:extLst>
            </p:cNvPr>
            <p:cNvSpPr/>
            <p:nvPr/>
          </p:nvSpPr>
          <p:spPr>
            <a:xfrm>
              <a:off x="7401764" y="3674264"/>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8" name="Text Placeholder 3">
            <a:extLst>
              <a:ext uri="{FF2B5EF4-FFF2-40B4-BE49-F238E27FC236}">
                <a16:creationId xmlns:a16="http://schemas.microsoft.com/office/drawing/2014/main" id="{66DFFB34-5A28-3372-D3A0-AE094F9BFCB9}"/>
              </a:ext>
            </a:extLst>
          </p:cNvPr>
          <p:cNvSpPr txBox="1">
            <a:spLocks/>
          </p:cNvSpPr>
          <p:nvPr/>
        </p:nvSpPr>
        <p:spPr>
          <a:xfrm>
            <a:off x="3727175" y="3429001"/>
            <a:ext cx="3283311" cy="2729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An SOP that is put aside is useless; it must be well communicated to BAs. It should be treated as the veritable manifesto of requirements management in your organization.</a:t>
            </a:r>
          </a:p>
        </p:txBody>
      </p:sp>
      <p:pic>
        <p:nvPicPr>
          <p:cNvPr id="10" name="Picture 9">
            <a:extLst>
              <a:ext uri="{FF2B5EF4-FFF2-40B4-BE49-F238E27FC236}">
                <a16:creationId xmlns:a16="http://schemas.microsoft.com/office/drawing/2014/main" id="{A10BF0C9-B487-E807-FEF8-EFE994BDB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9168" y="3779520"/>
            <a:ext cx="513530" cy="513530"/>
          </a:xfrm>
          <a:prstGeom prst="rect">
            <a:avLst/>
          </a:prstGeom>
        </p:spPr>
      </p:pic>
    </p:spTree>
    <p:extLst>
      <p:ext uri="{BB962C8B-B14F-4D97-AF65-F5344CB8AC3E}">
        <p14:creationId xmlns:p14="http://schemas.microsoft.com/office/powerpoint/2010/main" val="81576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11260717" cy="1283578"/>
          </a:xfrm>
        </p:spPr>
        <p:txBody>
          <a:bodyPr/>
          <a:lstStyle/>
          <a:p>
            <a:r>
              <a:rPr lang="en-US" altLang="en-US" sz="3200" dirty="0"/>
              <a:t>Leverage </a:t>
            </a:r>
            <a:r>
              <a:rPr lang="en-US" altLang="en-US" sz="3200"/>
              <a:t>Info-Tech’s proven requirements gathering </a:t>
            </a:r>
            <a:r>
              <a:rPr lang="en-US" altLang="en-US" sz="3200" dirty="0"/>
              <a:t>f</a:t>
            </a:r>
            <a:r>
              <a:rPr lang="en-US" altLang="en-US" sz="3200"/>
              <a:t>ramework </a:t>
            </a:r>
            <a:r>
              <a:rPr lang="en-US" altLang="en-US" sz="3200" dirty="0"/>
              <a:t>as </a:t>
            </a:r>
            <a:r>
              <a:rPr lang="en-US" altLang="en-US" sz="3200"/>
              <a:t>the basis for building requirements </a:t>
            </a:r>
            <a:r>
              <a:rPr lang="en-US" altLang="en-US" sz="3200" dirty="0"/>
              <a:t>p</a:t>
            </a:r>
            <a:r>
              <a:rPr lang="en-US" altLang="en-US" sz="3200"/>
              <a:t>rocesses</a:t>
            </a:r>
            <a:endParaRPr lang="en-CA" sz="3200" dirty="0"/>
          </a:p>
        </p:txBody>
      </p:sp>
      <p:graphicFrame>
        <p:nvGraphicFramePr>
          <p:cNvPr id="10" name="Diagram 9">
            <a:extLst>
              <a:ext uri="{FF2B5EF4-FFF2-40B4-BE49-F238E27FC236}">
                <a16:creationId xmlns:a16="http://schemas.microsoft.com/office/drawing/2014/main" id="{A11F54C4-DE0A-AB39-B2C1-1D2D2587481F}"/>
              </a:ext>
            </a:extLst>
          </p:cNvPr>
          <p:cNvGraphicFramePr/>
          <p:nvPr>
            <p:extLst>
              <p:ext uri="{D42A27DB-BD31-4B8C-83A1-F6EECF244321}">
                <p14:modId xmlns:p14="http://schemas.microsoft.com/office/powerpoint/2010/main" val="4017843250"/>
              </p:ext>
            </p:extLst>
          </p:nvPr>
        </p:nvGraphicFramePr>
        <p:xfrm>
          <a:off x="1119238" y="2049668"/>
          <a:ext cx="6873810" cy="4893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6C999DD-3447-DAAC-FCDF-AB37D931F6BB}"/>
              </a:ext>
            </a:extLst>
          </p:cNvPr>
          <p:cNvSpPr txBox="1"/>
          <p:nvPr/>
        </p:nvSpPr>
        <p:spPr>
          <a:xfrm>
            <a:off x="1208703" y="3744228"/>
            <a:ext cx="2277866"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ELICIT</a:t>
            </a:r>
            <a:endParaRPr lang="en-US" sz="1400" b="1" dirty="0">
              <a:solidFill>
                <a:schemeClr val="bg1"/>
              </a:solidFill>
            </a:endParaRPr>
          </a:p>
        </p:txBody>
      </p:sp>
      <p:sp>
        <p:nvSpPr>
          <p:cNvPr id="12" name="TextBox 11">
            <a:extLst>
              <a:ext uri="{FF2B5EF4-FFF2-40B4-BE49-F238E27FC236}">
                <a16:creationId xmlns:a16="http://schemas.microsoft.com/office/drawing/2014/main" id="{A3918B3C-D913-9FB7-CCBD-049F28849442}"/>
              </a:ext>
            </a:extLst>
          </p:cNvPr>
          <p:cNvSpPr txBox="1"/>
          <p:nvPr/>
        </p:nvSpPr>
        <p:spPr>
          <a:xfrm>
            <a:off x="3578385" y="3744228"/>
            <a:ext cx="2277866"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ANALYZE</a:t>
            </a:r>
            <a:endParaRPr lang="en-US" sz="1400" b="1" dirty="0">
              <a:solidFill>
                <a:schemeClr val="bg1"/>
              </a:solidFill>
            </a:endParaRPr>
          </a:p>
        </p:txBody>
      </p:sp>
      <p:sp>
        <p:nvSpPr>
          <p:cNvPr id="13" name="TextBox 12">
            <a:extLst>
              <a:ext uri="{FF2B5EF4-FFF2-40B4-BE49-F238E27FC236}">
                <a16:creationId xmlns:a16="http://schemas.microsoft.com/office/drawing/2014/main" id="{713382E6-B8B5-8612-CBE1-B84606B8206D}"/>
              </a:ext>
            </a:extLst>
          </p:cNvPr>
          <p:cNvSpPr txBox="1"/>
          <p:nvPr/>
        </p:nvSpPr>
        <p:spPr>
          <a:xfrm>
            <a:off x="5813096" y="3744228"/>
            <a:ext cx="2277866" cy="699921"/>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VALIDATE</a:t>
            </a:r>
            <a:endParaRPr lang="en-US" sz="1400" b="1" dirty="0">
              <a:solidFill>
                <a:schemeClr val="bg1"/>
              </a:solidFill>
            </a:endParaRPr>
          </a:p>
        </p:txBody>
      </p:sp>
      <p:sp>
        <p:nvSpPr>
          <p:cNvPr id="14" name="TextBox 13">
            <a:extLst>
              <a:ext uri="{FF2B5EF4-FFF2-40B4-BE49-F238E27FC236}">
                <a16:creationId xmlns:a16="http://schemas.microsoft.com/office/drawing/2014/main" id="{CF7BC191-419F-D132-9436-FA37AECA542D}"/>
              </a:ext>
            </a:extLst>
          </p:cNvPr>
          <p:cNvSpPr txBox="1"/>
          <p:nvPr/>
        </p:nvSpPr>
        <p:spPr>
          <a:xfrm>
            <a:off x="1959417" y="3990638"/>
            <a:ext cx="1686120" cy="699921"/>
          </a:xfrm>
          <a:prstGeom prst="rect">
            <a:avLst/>
          </a:prstGeom>
        </p:spPr>
        <p:txBody>
          <a:bodyPr wrap="square" lIns="0" tIns="0" rIns="0" bIns="0" numCol="1" spcCol="360000" rtlCol="0">
            <a:noAutofit/>
          </a:bodyPr>
          <a:lstStyle/>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Prepare</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Conduct</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Confirm</a:t>
            </a:r>
            <a:endParaRPr lang="en-US" sz="1200" b="1" dirty="0">
              <a:solidFill>
                <a:schemeClr val="bg1"/>
              </a:solidFill>
            </a:endParaRPr>
          </a:p>
        </p:txBody>
      </p:sp>
      <p:sp>
        <p:nvSpPr>
          <p:cNvPr id="17" name="TextBox 16">
            <a:extLst>
              <a:ext uri="{FF2B5EF4-FFF2-40B4-BE49-F238E27FC236}">
                <a16:creationId xmlns:a16="http://schemas.microsoft.com/office/drawing/2014/main" id="{440E3ACF-8581-CEEC-0F7C-B5265DC70E66}"/>
              </a:ext>
            </a:extLst>
          </p:cNvPr>
          <p:cNvSpPr txBox="1"/>
          <p:nvPr/>
        </p:nvSpPr>
        <p:spPr>
          <a:xfrm>
            <a:off x="4157435" y="3990638"/>
            <a:ext cx="1686120" cy="699921"/>
          </a:xfrm>
          <a:prstGeom prst="rect">
            <a:avLst/>
          </a:prstGeom>
        </p:spPr>
        <p:txBody>
          <a:bodyPr wrap="square" lIns="0" tIns="0" rIns="0" bIns="0" numCol="1" spcCol="360000" rtlCol="0">
            <a:noAutofit/>
          </a:bodyPr>
          <a:lstStyle/>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Organize</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Prioritize</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Verify</a:t>
            </a:r>
            <a:endParaRPr lang="en-US" sz="1200" b="1" dirty="0">
              <a:solidFill>
                <a:schemeClr val="bg1"/>
              </a:solidFill>
            </a:endParaRPr>
          </a:p>
        </p:txBody>
      </p:sp>
      <p:sp>
        <p:nvSpPr>
          <p:cNvPr id="18" name="TextBox 17">
            <a:extLst>
              <a:ext uri="{FF2B5EF4-FFF2-40B4-BE49-F238E27FC236}">
                <a16:creationId xmlns:a16="http://schemas.microsoft.com/office/drawing/2014/main" id="{C15D7ADE-212C-A5D7-61D6-D14F23256582}"/>
              </a:ext>
            </a:extLst>
          </p:cNvPr>
          <p:cNvSpPr txBox="1"/>
          <p:nvPr/>
        </p:nvSpPr>
        <p:spPr>
          <a:xfrm>
            <a:off x="6384906" y="3990638"/>
            <a:ext cx="1686120" cy="699921"/>
          </a:xfrm>
          <a:prstGeom prst="rect">
            <a:avLst/>
          </a:prstGeom>
        </p:spPr>
        <p:txBody>
          <a:bodyPr wrap="square" lIns="0" tIns="0" rIns="0" bIns="0" numCol="1" spcCol="360000" rtlCol="0">
            <a:noAutofit/>
          </a:bodyPr>
          <a:lstStyle/>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Translate</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Allocate</a:t>
            </a:r>
          </a:p>
          <a:p>
            <a:pPr marL="293451" marR="242975" lvl="0" indent="-285750" defTabSz="554492" rtl="0" eaLnBrk="1" fontAlgn="auto" latinLnBrk="0" hangingPunct="1">
              <a:lnSpc>
                <a:spcPct val="100000"/>
              </a:lnSpc>
              <a:spcBef>
                <a:spcPts val="55"/>
              </a:spcBef>
              <a:spcAft>
                <a:spcPts val="0"/>
              </a:spcAft>
              <a:buClrTx/>
              <a:buSzTx/>
              <a:buFont typeface="Arial" panose="020B0604020202020204" pitchFamily="34" charset="0"/>
              <a:buChar char="•"/>
              <a:tabLst/>
              <a:defRPr/>
            </a:pPr>
            <a:r>
              <a:rPr lang="en-US" sz="1400" b="1" dirty="0">
                <a:solidFill>
                  <a:schemeClr val="bg1"/>
                </a:solidFill>
              </a:rPr>
              <a:t>Approve</a:t>
            </a:r>
            <a:endParaRPr lang="en-US" sz="1200" b="1" dirty="0">
              <a:solidFill>
                <a:schemeClr val="bg1"/>
              </a:solidFill>
            </a:endParaRPr>
          </a:p>
        </p:txBody>
      </p:sp>
      <p:sp>
        <p:nvSpPr>
          <p:cNvPr id="21" name="Bent Arrow 20">
            <a:extLst>
              <a:ext uri="{FF2B5EF4-FFF2-40B4-BE49-F238E27FC236}">
                <a16:creationId xmlns:a16="http://schemas.microsoft.com/office/drawing/2014/main" id="{AD81CA0B-FE48-6526-2442-BB530609AB9E}"/>
              </a:ext>
            </a:extLst>
          </p:cNvPr>
          <p:cNvSpPr/>
          <p:nvPr/>
        </p:nvSpPr>
        <p:spPr>
          <a:xfrm rot="10800000">
            <a:off x="4326748" y="4045572"/>
            <a:ext cx="4313355" cy="1845730"/>
          </a:xfrm>
          <a:prstGeom prst="bentArrow">
            <a:avLst>
              <a:gd name="adj1" fmla="val 25000"/>
              <a:gd name="adj2" fmla="val 24730"/>
              <a:gd name="adj3" fmla="val 25000"/>
              <a:gd name="adj4" fmla="val 43750"/>
            </a:avLst>
          </a:prstGeom>
          <a:solidFill>
            <a:srgbClr val="247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Bent Arrow 21">
            <a:extLst>
              <a:ext uri="{FF2B5EF4-FFF2-40B4-BE49-F238E27FC236}">
                <a16:creationId xmlns:a16="http://schemas.microsoft.com/office/drawing/2014/main" id="{EEA179AA-B328-87C7-E3D2-20CF790F34AE}"/>
              </a:ext>
            </a:extLst>
          </p:cNvPr>
          <p:cNvSpPr/>
          <p:nvPr/>
        </p:nvSpPr>
        <p:spPr>
          <a:xfrm rot="5400000">
            <a:off x="5741517" y="1171573"/>
            <a:ext cx="1832134" cy="4435272"/>
          </a:xfrm>
          <a:prstGeom prst="bentArrow">
            <a:avLst/>
          </a:prstGeom>
          <a:solidFill>
            <a:srgbClr val="1E5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Bent Arrow 19">
            <a:extLst>
              <a:ext uri="{FF2B5EF4-FFF2-40B4-BE49-F238E27FC236}">
                <a16:creationId xmlns:a16="http://schemas.microsoft.com/office/drawing/2014/main" id="{57D67E22-1C4C-D072-C1F3-D70F5C3DB636}"/>
              </a:ext>
            </a:extLst>
          </p:cNvPr>
          <p:cNvSpPr/>
          <p:nvPr/>
        </p:nvSpPr>
        <p:spPr>
          <a:xfrm>
            <a:off x="378128" y="2247045"/>
            <a:ext cx="4474026" cy="1874933"/>
          </a:xfrm>
          <a:prstGeom prst="bentArrow">
            <a:avLst>
              <a:gd name="adj1" fmla="val 25000"/>
              <a:gd name="adj2" fmla="val 24730"/>
              <a:gd name="adj3" fmla="val 25000"/>
              <a:gd name="adj4" fmla="val 43750"/>
            </a:avLst>
          </a:prstGeom>
          <a:solidFill>
            <a:srgbClr val="1646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EA84B941-9CFE-1A61-1900-6B29C2B29A5B}"/>
              </a:ext>
            </a:extLst>
          </p:cNvPr>
          <p:cNvSpPr txBox="1"/>
          <p:nvPr/>
        </p:nvSpPr>
        <p:spPr>
          <a:xfrm>
            <a:off x="2313145" y="2596319"/>
            <a:ext cx="2277866" cy="699921"/>
          </a:xfrm>
          <a:prstGeom prst="rect">
            <a:avLst/>
          </a:prstGeom>
        </p:spPr>
        <p:txBody>
          <a:bodyPr wrap="square" lIns="0" tIns="0" rIns="0" bIns="0" numCol="1" spcCol="360000" rtlCol="0">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PLAN</a:t>
            </a:r>
            <a:endParaRPr lang="en-US" sz="1400" b="1" dirty="0">
              <a:solidFill>
                <a:schemeClr val="bg1"/>
              </a:solidFill>
            </a:endParaRPr>
          </a:p>
        </p:txBody>
      </p:sp>
      <p:sp>
        <p:nvSpPr>
          <p:cNvPr id="32" name="TextBox 31">
            <a:extLst>
              <a:ext uri="{FF2B5EF4-FFF2-40B4-BE49-F238E27FC236}">
                <a16:creationId xmlns:a16="http://schemas.microsoft.com/office/drawing/2014/main" id="{1A1ECC61-DD59-8B5B-98F3-87A67FDDC24A}"/>
              </a:ext>
            </a:extLst>
          </p:cNvPr>
          <p:cNvSpPr txBox="1"/>
          <p:nvPr/>
        </p:nvSpPr>
        <p:spPr>
          <a:xfrm>
            <a:off x="5922198" y="2596319"/>
            <a:ext cx="2277866" cy="699921"/>
          </a:xfrm>
          <a:prstGeom prst="rect">
            <a:avLst/>
          </a:prstGeom>
        </p:spPr>
        <p:txBody>
          <a:bodyPr wrap="square" lIns="0" tIns="0" rIns="0" bIns="0" numCol="1" spcCol="360000" rtlCol="0">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MONITOR</a:t>
            </a:r>
            <a:endParaRPr lang="en-US" sz="1400" b="1" dirty="0">
              <a:solidFill>
                <a:schemeClr val="bg1"/>
              </a:solidFill>
            </a:endParaRPr>
          </a:p>
        </p:txBody>
      </p:sp>
      <p:sp>
        <p:nvSpPr>
          <p:cNvPr id="35" name="Text Placeholder 6">
            <a:extLst>
              <a:ext uri="{FF2B5EF4-FFF2-40B4-BE49-F238E27FC236}">
                <a16:creationId xmlns:a16="http://schemas.microsoft.com/office/drawing/2014/main" id="{C1D633AA-249B-75CF-52BE-A0BC555FCF81}"/>
              </a:ext>
            </a:extLst>
          </p:cNvPr>
          <p:cNvSpPr txBox="1">
            <a:spLocks/>
          </p:cNvSpPr>
          <p:nvPr/>
        </p:nvSpPr>
        <p:spPr>
          <a:xfrm>
            <a:off x="1154828" y="3229291"/>
            <a:ext cx="7208494" cy="320352"/>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APPLICATIONS THAT DELIVER BUSINESS VALUE</a:t>
            </a:r>
          </a:p>
        </p:txBody>
      </p:sp>
      <p:sp>
        <p:nvSpPr>
          <p:cNvPr id="36" name="Text Placeholder 3">
            <a:extLst>
              <a:ext uri="{FF2B5EF4-FFF2-40B4-BE49-F238E27FC236}">
                <a16:creationId xmlns:a16="http://schemas.microsoft.com/office/drawing/2014/main" id="{7EC295C5-D1B7-672A-560D-B2F65F13D668}"/>
              </a:ext>
            </a:extLst>
          </p:cNvPr>
          <p:cNvSpPr txBox="1">
            <a:spLocks/>
          </p:cNvSpPr>
          <p:nvPr/>
        </p:nvSpPr>
        <p:spPr>
          <a:xfrm>
            <a:off x="9017944" y="2163586"/>
            <a:ext cx="2940240" cy="37594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Info-Tech’s Requirements Gathering Framework is a comprehensive approach to requirements management that can be scaled to any size of project or organization. This framework has been extensively road-tested with our clients to ensure that it balances the needs of IT and business stakeholders to give a holistic, end-to-end approach for requirements gathering. It covers the foundational issues (elicitation, analysis, and validation) and prescribes techniques for planning, monitoring, communicating, and managing the requirements gathering process.</a:t>
            </a:r>
          </a:p>
          <a:p>
            <a:pPr>
              <a:lnSpc>
                <a:spcPct val="150000"/>
              </a:lnSpc>
              <a:defRPr/>
            </a:pPr>
            <a:endPar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endParaRPr>
          </a:p>
        </p:txBody>
      </p:sp>
      <p:sp>
        <p:nvSpPr>
          <p:cNvPr id="2" name="Bent Arrow 1">
            <a:extLst>
              <a:ext uri="{FF2B5EF4-FFF2-40B4-BE49-F238E27FC236}">
                <a16:creationId xmlns:a16="http://schemas.microsoft.com/office/drawing/2014/main" id="{DDC86B01-E0C7-CE38-1B3A-F66072BB2771}"/>
              </a:ext>
            </a:extLst>
          </p:cNvPr>
          <p:cNvSpPr/>
          <p:nvPr/>
        </p:nvSpPr>
        <p:spPr>
          <a:xfrm rot="16200000">
            <a:off x="1469807" y="2531503"/>
            <a:ext cx="1832134" cy="4435272"/>
          </a:xfrm>
          <a:prstGeom prst="bentArrow">
            <a:avLst/>
          </a:prstGeom>
          <a:solidFill>
            <a:srgbClr val="509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A5E254D1-2E6E-3729-F74F-131ED64A55C2}"/>
              </a:ext>
            </a:extLst>
          </p:cNvPr>
          <p:cNvSpPr txBox="1"/>
          <p:nvPr/>
        </p:nvSpPr>
        <p:spPr>
          <a:xfrm>
            <a:off x="2313145" y="5330254"/>
            <a:ext cx="2277866" cy="699921"/>
          </a:xfrm>
          <a:prstGeom prst="rect">
            <a:avLst/>
          </a:prstGeom>
        </p:spPr>
        <p:txBody>
          <a:bodyPr wrap="square" lIns="0" tIns="0" rIns="0" bIns="0" numCol="1" spcCol="360000" rtlCol="0">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MANAGE</a:t>
            </a:r>
            <a:endParaRPr lang="en-US" sz="1400" b="1" dirty="0">
              <a:solidFill>
                <a:schemeClr val="bg1"/>
              </a:solidFill>
            </a:endParaRPr>
          </a:p>
        </p:txBody>
      </p:sp>
      <p:sp>
        <p:nvSpPr>
          <p:cNvPr id="3" name="Right Arrow 2">
            <a:extLst>
              <a:ext uri="{FF2B5EF4-FFF2-40B4-BE49-F238E27FC236}">
                <a16:creationId xmlns:a16="http://schemas.microsoft.com/office/drawing/2014/main" id="{E9D6BFA8-ABA4-59A1-B8D8-E44989ED78B4}"/>
              </a:ext>
            </a:extLst>
          </p:cNvPr>
          <p:cNvSpPr/>
          <p:nvPr/>
        </p:nvSpPr>
        <p:spPr>
          <a:xfrm rot="10800000">
            <a:off x="4340500" y="4998071"/>
            <a:ext cx="1888442" cy="87296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21369CF4-DC57-E53F-FD59-73431B0CC9A0}"/>
              </a:ext>
            </a:extLst>
          </p:cNvPr>
          <p:cNvSpPr txBox="1"/>
          <p:nvPr/>
        </p:nvSpPr>
        <p:spPr>
          <a:xfrm>
            <a:off x="5922198" y="5310318"/>
            <a:ext cx="2277866" cy="699921"/>
          </a:xfrm>
          <a:prstGeom prst="rect">
            <a:avLst/>
          </a:prstGeom>
        </p:spPr>
        <p:txBody>
          <a:bodyPr wrap="square" lIns="0" tIns="0" rIns="0" bIns="0" numCol="1" spcCol="360000" rtlCol="0">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COMMUNICATE</a:t>
            </a:r>
            <a:endParaRPr lang="en-US" sz="1400" b="1" dirty="0">
              <a:solidFill>
                <a:schemeClr val="bg1"/>
              </a:solidFill>
            </a:endParaRPr>
          </a:p>
        </p:txBody>
      </p:sp>
    </p:spTree>
    <p:extLst>
      <p:ext uri="{BB962C8B-B14F-4D97-AF65-F5344CB8AC3E}">
        <p14:creationId xmlns:p14="http://schemas.microsoft.com/office/powerpoint/2010/main" val="2344320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BC5EC48-A8F1-C0F5-8533-30C96F2A69C2}"/>
              </a:ext>
            </a:extLst>
          </p:cNvPr>
          <p:cNvSpPr>
            <a:spLocks noGrp="1"/>
          </p:cNvSpPr>
          <p:nvPr>
            <p:ph type="title"/>
          </p:nvPr>
        </p:nvSpPr>
        <p:spPr>
          <a:xfrm>
            <a:off x="344262" y="670176"/>
            <a:ext cx="8461071" cy="807905"/>
          </a:xfrm>
        </p:spPr>
        <p:txBody>
          <a:bodyPr/>
          <a:lstStyle/>
          <a:p>
            <a:r>
              <a:rPr lang="en-US" altLang="en-US" sz="2800"/>
              <a:t>Don’t forget </a:t>
            </a:r>
            <a:r>
              <a:rPr lang="en-US" altLang="en-US" sz="2800" dirty="0"/>
              <a:t>r</a:t>
            </a:r>
            <a:r>
              <a:rPr lang="en-US" altLang="en-US" sz="2800"/>
              <a:t>esourcing: the best requirements gathering process will still </a:t>
            </a:r>
            <a:r>
              <a:rPr lang="en-US" altLang="en-US" sz="2800" dirty="0"/>
              <a:t>f</a:t>
            </a:r>
            <a:r>
              <a:rPr lang="en-US" altLang="en-US" sz="2800"/>
              <a:t>ail if you don’t develop BA competencies</a:t>
            </a:r>
            <a:endParaRPr lang="en-CA" sz="2800" dirty="0"/>
          </a:p>
        </p:txBody>
      </p:sp>
      <p:sp>
        <p:nvSpPr>
          <p:cNvPr id="11" name="Text Placeholder 6">
            <a:extLst>
              <a:ext uri="{FF2B5EF4-FFF2-40B4-BE49-F238E27FC236}">
                <a16:creationId xmlns:a16="http://schemas.microsoft.com/office/drawing/2014/main" id="{233A917D-0295-6D63-88C1-D483F3DF4DDE}"/>
              </a:ext>
            </a:extLst>
          </p:cNvPr>
          <p:cNvSpPr txBox="1">
            <a:spLocks/>
          </p:cNvSpPr>
          <p:nvPr/>
        </p:nvSpPr>
        <p:spPr>
          <a:xfrm>
            <a:off x="377365" y="1887433"/>
            <a:ext cx="8134457"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When creating the process for requirements gathering, think about how it will be executed by your BAs, and what the composition of your BA team should look like. A strong BA needs to serve as an effective translator, being able to speak the language of both the business and IT. </a:t>
            </a:r>
          </a:p>
        </p:txBody>
      </p:sp>
      <p:sp>
        <p:nvSpPr>
          <p:cNvPr id="15" name="Text Placeholder 3">
            <a:extLst>
              <a:ext uri="{FF2B5EF4-FFF2-40B4-BE49-F238E27FC236}">
                <a16:creationId xmlns:a16="http://schemas.microsoft.com/office/drawing/2014/main" id="{A43DD68C-5DD0-D4EF-E7EC-C6E5AFADBA47}"/>
              </a:ext>
            </a:extLst>
          </p:cNvPr>
          <p:cNvSpPr txBox="1">
            <a:spLocks/>
          </p:cNvSpPr>
          <p:nvPr/>
        </p:nvSpPr>
        <p:spPr>
          <a:xfrm>
            <a:off x="1112630" y="5539374"/>
            <a:ext cx="7546952" cy="832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Throughout this blueprint, look for the </a:t>
            </a:r>
            <a:r>
              <a:rPr kumimoji="0" lang="en-US" altLang="en-US" sz="1200" b="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“BA Insight” </a:t>
            </a: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box to learn how steps in the requirements gathering process relate to the skills needed by BAs to facilitate the process effectively.</a:t>
            </a:r>
          </a:p>
        </p:txBody>
      </p:sp>
      <p:pic>
        <p:nvPicPr>
          <p:cNvPr id="16" name="Picture 15">
            <a:extLst>
              <a:ext uri="{FF2B5EF4-FFF2-40B4-BE49-F238E27FC236}">
                <a16:creationId xmlns:a16="http://schemas.microsoft.com/office/drawing/2014/main" id="{503C52ED-F44B-5F34-4CCA-70D6FFF94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630" y="5562599"/>
            <a:ext cx="635000" cy="635000"/>
          </a:xfrm>
          <a:prstGeom prst="rect">
            <a:avLst/>
          </a:prstGeom>
        </p:spPr>
      </p:pic>
      <p:sp>
        <p:nvSpPr>
          <p:cNvPr id="17" name="TextBox 16">
            <a:extLst>
              <a:ext uri="{FF2B5EF4-FFF2-40B4-BE49-F238E27FC236}">
                <a16:creationId xmlns:a16="http://schemas.microsoft.com/office/drawing/2014/main" id="{A628D9B1-D62A-003A-DC84-5111CEC16589}"/>
              </a:ext>
            </a:extLst>
          </p:cNvPr>
          <p:cNvSpPr txBox="1"/>
          <p:nvPr/>
        </p:nvSpPr>
        <p:spPr>
          <a:xfrm>
            <a:off x="9516532" y="1907823"/>
            <a:ext cx="2419649" cy="4368800"/>
          </a:xfrm>
          <a:prstGeom prst="rect">
            <a:avLst/>
          </a:prstGeom>
        </p:spPr>
        <p:txBody>
          <a:bodyPr wrap="square" lIns="0" tIns="0" rIns="0" bIns="0" numCol="1" spcCol="360000" rtlCol="0">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Exo 2 SemiBold" pitchFamily="2" charset="77"/>
                <a:ea typeface="Roboto Condensed Light" panose="02000000000000000000" pitchFamily="2" charset="0"/>
                <a:cs typeface="+mn-cs"/>
              </a:rPr>
              <a:t>What are some core competencies of a good BA?</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Strong stakeholder management.</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Proven track record in facilitating elicitation sessions.</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Ability to bridge the gulf between IT and the business by speaking </a:t>
            </a:r>
            <a:b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b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both languages.</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Ability to ask relevant probing questions to uncover latent needs.</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Experience with creating project operating models and business process diagrams.</a:t>
            </a:r>
          </a:p>
          <a:p>
            <a:pPr marL="171450" marR="0" lvl="0" indent="-171450" algn="l" defTabSz="554492" rtl="0" eaLnBrk="1" fontAlgn="auto" latinLnBrk="0" hangingPunct="1">
              <a:lnSpc>
                <a:spcPts val="1800"/>
              </a:lnSpc>
              <a:spcBef>
                <a:spcPts val="8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Roboto Condensed Light"/>
                <a:ea typeface="Roboto Condensed" panose="02000000000000000000" pitchFamily="2" charset="0"/>
                <a:cs typeface="Roboto Condensed" panose="02000000000000000000" pitchFamily="2" charset="0"/>
              </a:rPr>
              <a:t>Ability to set and manage expectations throughout the process.</a:t>
            </a:r>
          </a:p>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pic>
        <p:nvPicPr>
          <p:cNvPr id="18" name="Picture 17">
            <a:extLst>
              <a:ext uri="{FF2B5EF4-FFF2-40B4-BE49-F238E27FC236}">
                <a16:creationId xmlns:a16="http://schemas.microsoft.com/office/drawing/2014/main" id="{A1A67197-219D-B1E3-D9F5-9811D9252D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1238" y="783066"/>
            <a:ext cx="948287" cy="948287"/>
          </a:xfrm>
          <a:prstGeom prst="rect">
            <a:avLst/>
          </a:prstGeom>
        </p:spPr>
      </p:pic>
      <p:grpSp>
        <p:nvGrpSpPr>
          <p:cNvPr id="5" name="Group 20">
            <a:extLst>
              <a:ext uri="{FF2B5EF4-FFF2-40B4-BE49-F238E27FC236}">
                <a16:creationId xmlns:a16="http://schemas.microsoft.com/office/drawing/2014/main" id="{79FAE4C3-9D35-B845-C5D9-2B937737788A}"/>
              </a:ext>
            </a:extLst>
          </p:cNvPr>
          <p:cNvGrpSpPr/>
          <p:nvPr/>
        </p:nvGrpSpPr>
        <p:grpSpPr>
          <a:xfrm>
            <a:off x="377366" y="3002844"/>
            <a:ext cx="2479724" cy="2385343"/>
            <a:chOff x="6304542" y="3022388"/>
            <a:chExt cx="2571569" cy="3178053"/>
          </a:xfrm>
        </p:grpSpPr>
        <p:sp>
          <p:nvSpPr>
            <p:cNvPr id="6" name="Rectangle 23">
              <a:extLst>
                <a:ext uri="{FF2B5EF4-FFF2-40B4-BE49-F238E27FC236}">
                  <a16:creationId xmlns:a16="http://schemas.microsoft.com/office/drawing/2014/main" id="{928E2090-B3BC-A77D-A2DD-94ABA3CB0907}"/>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1</a:t>
              </a:r>
            </a:p>
          </p:txBody>
        </p:sp>
        <p:sp>
          <p:nvSpPr>
            <p:cNvPr id="7" name="Rectangle 22">
              <a:extLst>
                <a:ext uri="{FF2B5EF4-FFF2-40B4-BE49-F238E27FC236}">
                  <a16:creationId xmlns:a16="http://schemas.microsoft.com/office/drawing/2014/main" id="{CFC7F453-629A-7D7A-1C5C-C6CF9235CF82}"/>
                </a:ext>
              </a:extLst>
            </p:cNvPr>
            <p:cNvSpPr/>
            <p:nvPr/>
          </p:nvSpPr>
          <p:spPr>
            <a:xfrm>
              <a:off x="6304542" y="3469259"/>
              <a:ext cx="2571569" cy="2731182"/>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To ensure alignment of your BAs to the requirements gathering process, undertake a formal skills assessment to identify areas where analysts are strong, and areas that should be targeted for training and skills development.</a:t>
              </a:r>
            </a:p>
          </p:txBody>
        </p:sp>
      </p:grpSp>
      <p:grpSp>
        <p:nvGrpSpPr>
          <p:cNvPr id="8" name="Group 20">
            <a:extLst>
              <a:ext uri="{FF2B5EF4-FFF2-40B4-BE49-F238E27FC236}">
                <a16:creationId xmlns:a16="http://schemas.microsoft.com/office/drawing/2014/main" id="{591E47C7-A7D7-CEE0-4C29-A9BBBB21AF6C}"/>
              </a:ext>
            </a:extLst>
          </p:cNvPr>
          <p:cNvGrpSpPr/>
          <p:nvPr/>
        </p:nvGrpSpPr>
        <p:grpSpPr>
          <a:xfrm>
            <a:off x="3018964" y="3002844"/>
            <a:ext cx="2626483" cy="2385343"/>
            <a:chOff x="6304542" y="3022388"/>
            <a:chExt cx="2571569" cy="3178053"/>
          </a:xfrm>
        </p:grpSpPr>
        <p:sp>
          <p:nvSpPr>
            <p:cNvPr id="9" name="Rectangle 23">
              <a:extLst>
                <a:ext uri="{FF2B5EF4-FFF2-40B4-BE49-F238E27FC236}">
                  <a16:creationId xmlns:a16="http://schemas.microsoft.com/office/drawing/2014/main" id="{082ABA9D-59DA-D88B-5A6E-E93A3303DD4B}"/>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2</a:t>
              </a:r>
            </a:p>
          </p:txBody>
        </p:sp>
        <p:sp>
          <p:nvSpPr>
            <p:cNvPr id="19" name="Rectangle 22">
              <a:extLst>
                <a:ext uri="{FF2B5EF4-FFF2-40B4-BE49-F238E27FC236}">
                  <a16:creationId xmlns:a16="http://schemas.microsoft.com/office/drawing/2014/main" id="{C472F60A-EEF6-9B05-C4A9-789802CB7319}"/>
                </a:ext>
              </a:extLst>
            </p:cNvPr>
            <p:cNvSpPr/>
            <p:nvPr/>
          </p:nvSpPr>
          <p:spPr>
            <a:xfrm>
              <a:off x="6304542" y="3469259"/>
              <a:ext cx="2571569" cy="2731182"/>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Training of BAs on the requirements gathering process and development of intimate familiarity with SOPs is essential; you need to get BAs on the same page to ensure consistency and repeatability of the requirements process.</a:t>
              </a:r>
            </a:p>
          </p:txBody>
        </p:sp>
      </p:grpSp>
      <p:grpSp>
        <p:nvGrpSpPr>
          <p:cNvPr id="21" name="Group 20">
            <a:extLst>
              <a:ext uri="{FF2B5EF4-FFF2-40B4-BE49-F238E27FC236}">
                <a16:creationId xmlns:a16="http://schemas.microsoft.com/office/drawing/2014/main" id="{87AE7EEB-BCDF-4AA3-EA06-2A0DC55279BD}"/>
              </a:ext>
            </a:extLst>
          </p:cNvPr>
          <p:cNvGrpSpPr/>
          <p:nvPr/>
        </p:nvGrpSpPr>
        <p:grpSpPr>
          <a:xfrm>
            <a:off x="5796030" y="3002844"/>
            <a:ext cx="3009303" cy="2385343"/>
            <a:chOff x="6304542" y="3022388"/>
            <a:chExt cx="2571569" cy="3178053"/>
          </a:xfrm>
        </p:grpSpPr>
        <p:sp>
          <p:nvSpPr>
            <p:cNvPr id="22" name="Rectangle 23">
              <a:extLst>
                <a:ext uri="{FF2B5EF4-FFF2-40B4-BE49-F238E27FC236}">
                  <a16:creationId xmlns:a16="http://schemas.microsoft.com/office/drawing/2014/main" id="{1CB39F30-6F67-D861-8244-C7A83D89C7A3}"/>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3</a:t>
              </a:r>
            </a:p>
          </p:txBody>
        </p:sp>
        <p:sp>
          <p:nvSpPr>
            <p:cNvPr id="23" name="Rectangle 22">
              <a:extLst>
                <a:ext uri="{FF2B5EF4-FFF2-40B4-BE49-F238E27FC236}">
                  <a16:creationId xmlns:a16="http://schemas.microsoft.com/office/drawing/2014/main" id="{CB9629BD-BB52-0C58-9CE1-B003EA6AC52F}"/>
                </a:ext>
              </a:extLst>
            </p:cNvPr>
            <p:cNvSpPr/>
            <p:nvPr/>
          </p:nvSpPr>
          <p:spPr>
            <a:xfrm>
              <a:off x="6304542" y="3469259"/>
              <a:ext cx="2571569" cy="2731182"/>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Roboto Condensed Light"/>
                  <a:ea typeface="+mn-ea"/>
                  <a:cs typeface="Arial Narrow" panose="020B0604020202020204" pitchFamily="34" charset="0"/>
                </a:rPr>
                <a:t>Consider implementing a formal mentorship and/or job shadowing program between senior and junior BAs. Many of our members report that leveraging senior BAs to bootstrap the competencies of more junior team members is a proven approach to building skillsets for requirements gathering.</a:t>
              </a:r>
            </a:p>
          </p:txBody>
        </p:sp>
      </p:grpSp>
    </p:spTree>
    <p:extLst>
      <p:ext uri="{BB962C8B-B14F-4D97-AF65-F5344CB8AC3E}">
        <p14:creationId xmlns:p14="http://schemas.microsoft.com/office/powerpoint/2010/main" val="73859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7B5B39A8-A091-83E5-53E8-5969D3E86CAA}"/>
              </a:ext>
            </a:extLst>
          </p:cNvPr>
          <p:cNvSpPr txBox="1">
            <a:spLocks/>
          </p:cNvSpPr>
          <p:nvPr/>
        </p:nvSpPr>
        <p:spPr>
          <a:xfrm>
            <a:off x="377363" y="660556"/>
            <a:ext cx="8730125" cy="163994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 mid-sized </a:t>
            </a:r>
            <a:r>
              <a:rPr lang="en-US" altLang="en-US" sz="2800"/>
              <a:t>l</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ocal </a:t>
            </a:r>
            <a:r>
              <a:rPr lang="en-US" altLang="en-US" sz="2800"/>
              <a:t>g</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overnment </a:t>
            </a:r>
            <a:r>
              <a:rPr kumimoji="0" lang="en-US" altLang="en-US" sz="28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o</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verhauls its requirements </a:t>
            </a:r>
            <a:r>
              <a:rPr lang="en-US" altLang="en-US" sz="2800"/>
              <a:t>g</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athering </a:t>
            </a:r>
            <a:r>
              <a:rPr lang="en-US" altLang="en-US" sz="2800" dirty="0"/>
              <a:t>a</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pproach and sees </a:t>
            </a:r>
            <a:r>
              <a:rPr lang="en-US" altLang="en-US" sz="2800"/>
              <a:t>s</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trong </a:t>
            </a:r>
            <a:r>
              <a:rPr lang="en-US" altLang="en-US" sz="2800" dirty="0"/>
              <a:t>r</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esults</a:t>
            </a:r>
            <a:endParaRPr kumimoji="0" lang="en-US" altLang="en-US" sz="28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16" name="Text Placeholder 4">
            <a:extLst>
              <a:ext uri="{FF2B5EF4-FFF2-40B4-BE49-F238E27FC236}">
                <a16:creationId xmlns:a16="http://schemas.microsoft.com/office/drawing/2014/main" id="{5E1CACF2-8DA3-DF41-759E-7CEC7521D27C}"/>
              </a:ext>
            </a:extLst>
          </p:cNvPr>
          <p:cNvSpPr txBox="1">
            <a:spLocks/>
          </p:cNvSpPr>
          <p:nvPr/>
        </p:nvSpPr>
        <p:spPr>
          <a:xfrm>
            <a:off x="853274" y="2103464"/>
            <a:ext cx="1366465" cy="430560"/>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576B7"/>
                </a:solidFill>
                <a:effectLst/>
                <a:uLnTx/>
                <a:uFillTx/>
                <a:latin typeface="Exo" panose="02000503000000000000" pitchFamily="2" charset="77"/>
                <a:ea typeface="+mn-ea"/>
                <a:cs typeface="Arial" charset="0"/>
              </a:rPr>
              <a:t>Case Study</a:t>
            </a:r>
          </a:p>
        </p:txBody>
      </p:sp>
      <p:sp>
        <p:nvSpPr>
          <p:cNvPr id="18" name="TextBox 17">
            <a:extLst>
              <a:ext uri="{FF2B5EF4-FFF2-40B4-BE49-F238E27FC236}">
                <a16:creationId xmlns:a16="http://schemas.microsoft.com/office/drawing/2014/main" id="{C4DA3466-D4FA-2670-77AF-E30A00DE77E9}"/>
              </a:ext>
            </a:extLst>
          </p:cNvPr>
          <p:cNvSpPr txBox="1"/>
          <p:nvPr/>
        </p:nvSpPr>
        <p:spPr>
          <a:xfrm>
            <a:off x="2165626" y="2103464"/>
            <a:ext cx="894250" cy="847857"/>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rPr>
              <a:t>Industry:</a:t>
            </a:r>
            <a:endParaRPr kumimoji="0" lang="en-US" sz="1400" b="0"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rPr>
              <a:t>Source:</a:t>
            </a:r>
            <a:endParaRPr kumimoji="0" lang="en-US" sz="1400" b="0" i="0" u="none" strike="noStrike" kern="1200" cap="none" spc="0" normalizeH="0" baseline="0" noProof="0" dirty="0">
              <a:ln>
                <a:noFill/>
              </a:ln>
              <a:solidFill>
                <a:srgbClr val="2476B7"/>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17728E7-9C4A-C84C-E316-DC18B094C845}"/>
              </a:ext>
            </a:extLst>
          </p:cNvPr>
          <p:cNvSpPr txBox="1"/>
          <p:nvPr/>
        </p:nvSpPr>
        <p:spPr>
          <a:xfrm>
            <a:off x="3152638" y="2116722"/>
            <a:ext cx="3391431" cy="530677"/>
          </a:xfrm>
          <a:prstGeom prst="rect">
            <a:avLst/>
          </a:prstGeom>
        </p:spPr>
        <p:txBody>
          <a:bodyPr wrap="square" lIns="0" tIns="0" rIns="0" bIns="0" numCol="1" spcCol="360000" rtlCol="0">
            <a:noAutofit/>
          </a:bodyPr>
          <a:lstStyle/>
          <a:p>
            <a:pPr marL="0" marR="0" lvl="0" indent="0" algn="l" defTabSz="554492"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Government</a:t>
            </a:r>
          </a:p>
          <a:p>
            <a:pPr marL="0" marR="0" lvl="0" indent="0" algn="l" defTabSz="554492"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Info-Tech Research Group Workshop</a:t>
            </a:r>
          </a:p>
        </p:txBody>
      </p:sp>
      <p:grpSp>
        <p:nvGrpSpPr>
          <p:cNvPr id="20" name="Group 20">
            <a:extLst>
              <a:ext uri="{FF2B5EF4-FFF2-40B4-BE49-F238E27FC236}">
                <a16:creationId xmlns:a16="http://schemas.microsoft.com/office/drawing/2014/main" id="{E95650A2-CBCD-827B-09B8-0E66E46992F0}"/>
              </a:ext>
            </a:extLst>
          </p:cNvPr>
          <p:cNvGrpSpPr/>
          <p:nvPr/>
        </p:nvGrpSpPr>
        <p:grpSpPr>
          <a:xfrm>
            <a:off x="377363" y="3131618"/>
            <a:ext cx="2293603" cy="2924968"/>
            <a:chOff x="6304542" y="3108395"/>
            <a:chExt cx="2571569" cy="2877919"/>
          </a:xfrm>
        </p:grpSpPr>
        <p:sp>
          <p:nvSpPr>
            <p:cNvPr id="21" name="Rectangle 23">
              <a:extLst>
                <a:ext uri="{FF2B5EF4-FFF2-40B4-BE49-F238E27FC236}">
                  <a16:creationId xmlns:a16="http://schemas.microsoft.com/office/drawing/2014/main" id="{6C63A7CE-2645-EACC-9831-B339430B3FF6}"/>
                </a:ext>
              </a:extLst>
            </p:cNvPr>
            <p:cNvSpPr/>
            <p:nvPr/>
          </p:nvSpPr>
          <p:spPr>
            <a:xfrm>
              <a:off x="6304543" y="3108395"/>
              <a:ext cx="2571567" cy="360863"/>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rgbClr val="FFFFFF"/>
                  </a:solidFill>
                  <a:latin typeface="Exo DemiBold" panose="02000503000000000000" pitchFamily="2" charset="77"/>
                </a:rPr>
                <a:t>The Client</a:t>
              </a:r>
              <a:endParaRPr kumimoji="0" lang="en-US" sz="14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endParaRPr>
            </a:p>
          </p:txBody>
        </p:sp>
        <p:sp>
          <p:nvSpPr>
            <p:cNvPr id="22" name="Rectangle 22">
              <a:extLst>
                <a:ext uri="{FF2B5EF4-FFF2-40B4-BE49-F238E27FC236}">
                  <a16:creationId xmlns:a16="http://schemas.microsoft.com/office/drawing/2014/main" id="{8E1FD862-E697-832A-D888-0740DC49544E}"/>
                </a:ext>
              </a:extLst>
            </p:cNvPr>
            <p:cNvSpPr/>
            <p:nvPr/>
          </p:nvSpPr>
          <p:spPr>
            <a:xfrm>
              <a:off x="6304542"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The organization was a local government responsible for providing services to approximately 600,000 citizens in the southern US. Its IT department is tasked with deploying applications and systems (such as HRIS) that support the various initiatives and mandate of the local government.</a:t>
              </a:r>
            </a:p>
          </p:txBody>
        </p:sp>
      </p:grpSp>
      <p:grpSp>
        <p:nvGrpSpPr>
          <p:cNvPr id="23" name="Group 20">
            <a:extLst>
              <a:ext uri="{FF2B5EF4-FFF2-40B4-BE49-F238E27FC236}">
                <a16:creationId xmlns:a16="http://schemas.microsoft.com/office/drawing/2014/main" id="{0E4EB79A-943F-DBC5-EF7D-ED5A92AD4292}"/>
              </a:ext>
            </a:extLst>
          </p:cNvPr>
          <p:cNvGrpSpPr/>
          <p:nvPr/>
        </p:nvGrpSpPr>
        <p:grpSpPr>
          <a:xfrm>
            <a:off x="2816028" y="3131618"/>
            <a:ext cx="3600956" cy="2924968"/>
            <a:chOff x="6304541" y="3108395"/>
            <a:chExt cx="2571569" cy="2877919"/>
          </a:xfrm>
        </p:grpSpPr>
        <p:sp>
          <p:nvSpPr>
            <p:cNvPr id="24" name="Rectangle 23">
              <a:extLst>
                <a:ext uri="{FF2B5EF4-FFF2-40B4-BE49-F238E27FC236}">
                  <a16:creationId xmlns:a16="http://schemas.microsoft.com/office/drawing/2014/main" id="{8F037B77-438C-8FE4-C10C-B59313C5AFE6}"/>
                </a:ext>
              </a:extLst>
            </p:cNvPr>
            <p:cNvSpPr/>
            <p:nvPr/>
          </p:nvSpPr>
          <p:spPr>
            <a:xfrm>
              <a:off x="6304543" y="3108395"/>
              <a:ext cx="2571567" cy="360863"/>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ct val="100000"/>
                </a:lnSpc>
                <a:spcBef>
                  <a:spcPts val="55"/>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The Requirements Gathering Challenge</a:t>
              </a:r>
            </a:p>
          </p:txBody>
        </p:sp>
        <p:sp>
          <p:nvSpPr>
            <p:cNvPr id="25" name="Rectangle 22">
              <a:extLst>
                <a:ext uri="{FF2B5EF4-FFF2-40B4-BE49-F238E27FC236}">
                  <a16:creationId xmlns:a16="http://schemas.microsoft.com/office/drawing/2014/main" id="{92831B01-C5A1-38AF-A249-438E9B105483}"/>
                </a:ext>
              </a:extLst>
            </p:cNvPr>
            <p:cNvSpPr/>
            <p:nvPr/>
          </p:nvSpPr>
          <p:spPr>
            <a:xfrm>
              <a:off x="6304541"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The IT department recognized that a strong requirements gathering process was essential to delivering value to its stakeholders. However, there was no codified process in place – each BA unilaterally decided how they would conduct requirements gathering at the start of each project. IT recognized that to enhance both the effectiveness and efficiency of requirements gathering, it needed to put in place a strong, prescriptive set of SOPs.</a:t>
              </a:r>
              <a:endParaRPr kumimoji="0" lang="en-US" sz="1100" b="0" i="0" u="none" strike="noStrike" kern="1200" cap="none" spc="0" normalizeH="0" baseline="0" noProof="0" dirty="0">
                <a:ln>
                  <a:noFill/>
                </a:ln>
                <a:solidFill>
                  <a:srgbClr val="494949"/>
                </a:solidFill>
                <a:effectLst/>
                <a:uLnTx/>
                <a:uFillTx/>
                <a:latin typeface="Roboto Condensed Light"/>
                <a:ea typeface="+mn-ea"/>
                <a:cs typeface="+mn-cs"/>
              </a:endParaRP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494949"/>
                </a:solidFill>
                <a:effectLst/>
                <a:uLnTx/>
                <a:uFillTx/>
                <a:latin typeface="Roboto Condensed Light"/>
                <a:ea typeface="+mn-ea"/>
                <a:cs typeface="+mn-cs"/>
              </a:endParaRPr>
            </a:p>
          </p:txBody>
        </p:sp>
      </p:grpSp>
      <p:grpSp>
        <p:nvGrpSpPr>
          <p:cNvPr id="26" name="Group 20">
            <a:extLst>
              <a:ext uri="{FF2B5EF4-FFF2-40B4-BE49-F238E27FC236}">
                <a16:creationId xmlns:a16="http://schemas.microsoft.com/office/drawing/2014/main" id="{52DE21F5-496D-0AF3-E14E-44DD5AC5E145}"/>
              </a:ext>
            </a:extLst>
          </p:cNvPr>
          <p:cNvGrpSpPr/>
          <p:nvPr/>
        </p:nvGrpSpPr>
        <p:grpSpPr>
          <a:xfrm>
            <a:off x="6560316" y="3131616"/>
            <a:ext cx="2411535" cy="2924969"/>
            <a:chOff x="6304543" y="3110024"/>
            <a:chExt cx="2571581" cy="2932467"/>
          </a:xfrm>
        </p:grpSpPr>
        <p:sp>
          <p:nvSpPr>
            <p:cNvPr id="27" name="Rectangle 23">
              <a:extLst>
                <a:ext uri="{FF2B5EF4-FFF2-40B4-BE49-F238E27FC236}">
                  <a16:creationId xmlns:a16="http://schemas.microsoft.com/office/drawing/2014/main" id="{5296233B-9572-6BC8-0BFF-7D446EA290D2}"/>
                </a:ext>
              </a:extLst>
            </p:cNvPr>
            <p:cNvSpPr/>
            <p:nvPr/>
          </p:nvSpPr>
          <p:spPr>
            <a:xfrm>
              <a:off x="6304543" y="3110024"/>
              <a:ext cx="2571567" cy="359232"/>
            </a:xfrm>
            <a:prstGeom prst="rect">
              <a:avLst/>
            </a:prstGeom>
            <a:solidFill>
              <a:srgbClr val="E77525"/>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just" defTabSz="554492" rtl="0" eaLnBrk="1" fontAlgn="auto" latinLnBrk="0" hangingPunct="1">
                <a:lnSpc>
                  <a:spcPct val="100000"/>
                </a:lnSpc>
                <a:spcBef>
                  <a:spcPts val="55"/>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The Improvement</a:t>
              </a:r>
            </a:p>
          </p:txBody>
        </p:sp>
        <p:sp>
          <p:nvSpPr>
            <p:cNvPr id="28" name="Rectangle 22">
              <a:extLst>
                <a:ext uri="{FF2B5EF4-FFF2-40B4-BE49-F238E27FC236}">
                  <a16:creationId xmlns:a16="http://schemas.microsoft.com/office/drawing/2014/main" id="{74A2A14D-29FF-0784-EC05-BC072A8455D6}"/>
                </a:ext>
              </a:extLst>
            </p:cNvPr>
            <p:cNvSpPr/>
            <p:nvPr/>
          </p:nvSpPr>
          <p:spPr>
            <a:xfrm>
              <a:off x="6304555" y="3469257"/>
              <a:ext cx="2571569" cy="2573234"/>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Working with a team from Info-Tech, the IT leadership and BA team conducted a workshop to develop a new set of SOPs that provided clear guidance for each stage of the requirements process: elicitation, analysis, and validation. As a result, business satisfaction and value alignment increased.</a:t>
              </a:r>
            </a:p>
          </p:txBody>
        </p:sp>
      </p:grpSp>
      <p:sp>
        <p:nvSpPr>
          <p:cNvPr id="30" name="Text Placeholder 3">
            <a:extLst>
              <a:ext uri="{FF2B5EF4-FFF2-40B4-BE49-F238E27FC236}">
                <a16:creationId xmlns:a16="http://schemas.microsoft.com/office/drawing/2014/main" id="{86D197C6-6D32-0ABF-C286-9BC43F8531DD}"/>
              </a:ext>
            </a:extLst>
          </p:cNvPr>
          <p:cNvSpPr txBox="1">
            <a:spLocks/>
          </p:cNvSpPr>
          <p:nvPr/>
        </p:nvSpPr>
        <p:spPr>
          <a:xfrm>
            <a:off x="9897571" y="4742589"/>
            <a:ext cx="2044307" cy="1029644"/>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chemeClr val="bg1"/>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The </a:t>
            </a:r>
            <a:r>
              <a:rPr kumimoji="0" lang="en-US" sz="1100" b="0" i="1" u="none" strike="noStrike" kern="1200" cap="none" spc="0" normalizeH="0" baseline="0" noProof="0" dirty="0">
                <a:ln>
                  <a:noFill/>
                </a:ln>
                <a:effectLst/>
                <a:uLnTx/>
                <a:uFillTx/>
                <a:latin typeface="Montserrat Medium" pitchFamily="2" charset="77"/>
                <a:ea typeface="+mn-ea"/>
                <a:cs typeface="Arial" panose="020B0604020202020204" pitchFamily="34" charset="0"/>
                <a:hlinkClick r:id="rId2">
                  <a:extLst>
                    <a:ext uri="{A12FA001-AC4F-418D-AE19-62706E023703}">
                      <ahyp:hlinkClr xmlns:ahyp="http://schemas.microsoft.com/office/drawing/2018/hyperlinkcolor" val="tx"/>
                    </a:ext>
                  </a:extLst>
                </a:hlinkClick>
              </a:rPr>
              <a:t>Requirements Gathering SOP and BA Playbook</a:t>
            </a:r>
            <a:r>
              <a:rPr kumimoji="0" lang="en-US" sz="1100" b="0" i="1" u="none" strike="noStrike" kern="1200" cap="none" spc="0" normalizeH="0" baseline="0" noProof="0" dirty="0">
                <a:ln>
                  <a:noFill/>
                </a:ln>
                <a:effectLst/>
                <a:uLnTx/>
                <a:uFillTx/>
                <a:latin typeface="Montserrat Medium" pitchFamily="2" charset="77"/>
                <a:ea typeface="+mn-ea"/>
                <a:cs typeface="Arial" panose="020B0604020202020204" pitchFamily="34" charset="0"/>
              </a:rPr>
              <a:t> </a:t>
            </a: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offers a codified set of SOPs for requirements gathering gave BAs a clear playbook.</a:t>
            </a:r>
          </a:p>
        </p:txBody>
      </p:sp>
      <p:pic>
        <p:nvPicPr>
          <p:cNvPr id="2" name="Picture 1">
            <a:extLst>
              <a:ext uri="{FF2B5EF4-FFF2-40B4-BE49-F238E27FC236}">
                <a16:creationId xmlns:a16="http://schemas.microsoft.com/office/drawing/2014/main" id="{0962DDAF-DD86-3CAD-171B-F5E34AD8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2492" y="976645"/>
            <a:ext cx="2453737" cy="3160351"/>
          </a:xfrm>
          <a:prstGeom prst="rect">
            <a:avLst/>
          </a:prstGeom>
          <a:ln>
            <a:solidFill>
              <a:schemeClr val="tx1"/>
            </a:solidFill>
          </a:ln>
        </p:spPr>
      </p:pic>
      <p:pic>
        <p:nvPicPr>
          <p:cNvPr id="3" name="Picture 2">
            <a:extLst>
              <a:ext uri="{FF2B5EF4-FFF2-40B4-BE49-F238E27FC236}">
                <a16:creationId xmlns:a16="http://schemas.microsoft.com/office/drawing/2014/main" id="{17BE6D3E-D9F9-107C-D952-DE61CE0DF6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2571" y="4483150"/>
            <a:ext cx="635000" cy="635000"/>
          </a:xfrm>
          <a:prstGeom prst="rect">
            <a:avLst/>
          </a:prstGeom>
        </p:spPr>
      </p:pic>
      <p:pic>
        <p:nvPicPr>
          <p:cNvPr id="4" name="Picture 3">
            <a:extLst>
              <a:ext uri="{FF2B5EF4-FFF2-40B4-BE49-F238E27FC236}">
                <a16:creationId xmlns:a16="http://schemas.microsoft.com/office/drawing/2014/main" id="{459D2FC3-0370-EA2D-8763-A906D94506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58" y="2041914"/>
            <a:ext cx="635000" cy="635000"/>
          </a:xfrm>
          <a:prstGeom prst="rect">
            <a:avLst/>
          </a:prstGeom>
        </p:spPr>
      </p:pic>
    </p:spTree>
    <p:extLst>
      <p:ext uri="{BB962C8B-B14F-4D97-AF65-F5344CB8AC3E}">
        <p14:creationId xmlns:p14="http://schemas.microsoft.com/office/powerpoint/2010/main" val="337285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6169" y="532612"/>
            <a:ext cx="9256939" cy="807905"/>
          </a:xfrm>
        </p:spPr>
        <p:txBody>
          <a:bodyPr/>
          <a:lstStyle/>
          <a:p>
            <a:r>
              <a:rPr lang="en-US" altLang="en-US"/>
              <a:t>Use these </a:t>
            </a:r>
            <a:r>
              <a:rPr lang="en-US" altLang="en-US" dirty="0"/>
              <a:t>i</a:t>
            </a:r>
            <a:r>
              <a:rPr lang="en-US" altLang="en-US"/>
              <a:t>cons to help direct </a:t>
            </a:r>
            <a:r>
              <a:rPr lang="en-US" altLang="en-US" dirty="0"/>
              <a:t>y</a:t>
            </a:r>
            <a:r>
              <a:rPr lang="en-US" altLang="en-US"/>
              <a:t>ou as you navigate this research </a:t>
            </a:r>
            <a:endParaRPr lang="en-CA"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365" y="1898351"/>
            <a:ext cx="10179799"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Use these icons to help guide you through each step of the blueprint and direct you to content related to the recommended activities. </a:t>
            </a:r>
          </a:p>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grpSp>
        <p:nvGrpSpPr>
          <p:cNvPr id="2" name="Group 1">
            <a:extLst>
              <a:ext uri="{FF2B5EF4-FFF2-40B4-BE49-F238E27FC236}">
                <a16:creationId xmlns:a16="http://schemas.microsoft.com/office/drawing/2014/main" id="{1469FF05-B6F8-ED09-D2DB-0822A4D50E61}"/>
              </a:ext>
            </a:extLst>
          </p:cNvPr>
          <p:cNvGrpSpPr/>
          <p:nvPr/>
        </p:nvGrpSpPr>
        <p:grpSpPr>
          <a:xfrm>
            <a:off x="6351558" y="3502250"/>
            <a:ext cx="1599602" cy="1599602"/>
            <a:chOff x="6351558" y="3312250"/>
            <a:chExt cx="1599602" cy="1599602"/>
          </a:xfrm>
        </p:grpSpPr>
        <p:sp>
          <p:nvSpPr>
            <p:cNvPr id="15" name="Oval 14">
              <a:extLst>
                <a:ext uri="{FF2B5EF4-FFF2-40B4-BE49-F238E27FC236}">
                  <a16:creationId xmlns:a16="http://schemas.microsoft.com/office/drawing/2014/main" id="{DF7992CF-6E04-5139-F5F6-82E56472CAA9}"/>
                </a:ext>
              </a:extLst>
            </p:cNvPr>
            <p:cNvSpPr>
              <a:spLocks noChangeAspect="1"/>
            </p:cNvSpPr>
            <p:nvPr/>
          </p:nvSpPr>
          <p:spPr>
            <a:xfrm>
              <a:off x="6363433" y="3334812"/>
              <a:ext cx="1554480" cy="1554480"/>
            </a:xfrm>
            <a:prstGeom prst="ellipse">
              <a:avLst/>
            </a:prstGeom>
            <a:solidFill>
              <a:srgbClr val="36A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7252D58-3507-534D-10EF-032B3E744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558" y="3312250"/>
              <a:ext cx="1599602" cy="1599602"/>
            </a:xfrm>
            <a:prstGeom prst="rect">
              <a:avLst/>
            </a:prstGeom>
          </p:spPr>
        </p:pic>
      </p:grpSp>
      <p:sp>
        <p:nvSpPr>
          <p:cNvPr id="13" name="Oval 12">
            <a:extLst>
              <a:ext uri="{FF2B5EF4-FFF2-40B4-BE49-F238E27FC236}">
                <a16:creationId xmlns:a16="http://schemas.microsoft.com/office/drawing/2014/main" id="{B12273CF-2C95-279F-3B0E-E9110D2C015B}"/>
              </a:ext>
            </a:extLst>
          </p:cNvPr>
          <p:cNvSpPr>
            <a:spLocks noChangeAspect="1"/>
          </p:cNvSpPr>
          <p:nvPr/>
        </p:nvSpPr>
        <p:spPr>
          <a:xfrm>
            <a:off x="377365" y="3502250"/>
            <a:ext cx="1554480" cy="1554480"/>
          </a:xfrm>
          <a:prstGeom prst="ellipse">
            <a:avLst/>
          </a:prstGeom>
          <a:solidFill>
            <a:srgbClr val="5F3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D2A0678-60B2-614B-EDAA-CA575C6BF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074" y="3635032"/>
            <a:ext cx="1286113" cy="1286113"/>
          </a:xfrm>
          <a:prstGeom prst="rect">
            <a:avLst/>
          </a:prstGeom>
        </p:spPr>
      </p:pic>
      <p:sp>
        <p:nvSpPr>
          <p:cNvPr id="20" name="TextBox 19">
            <a:extLst>
              <a:ext uri="{FF2B5EF4-FFF2-40B4-BE49-F238E27FC236}">
                <a16:creationId xmlns:a16="http://schemas.microsoft.com/office/drawing/2014/main" id="{0AB396A5-8D91-D23D-6D0C-505118212438}"/>
              </a:ext>
            </a:extLst>
          </p:cNvPr>
          <p:cNvSpPr txBox="1"/>
          <p:nvPr/>
        </p:nvSpPr>
        <p:spPr>
          <a:xfrm>
            <a:off x="2239635" y="2862115"/>
            <a:ext cx="3507396"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where a supporting Info-Tech tool or template will help you perform the activity or step associated with the slide. Refer to the supporting tool or template to get the best results and proceed to the next step of the project.</a:t>
            </a:r>
          </a:p>
        </p:txBody>
      </p:sp>
      <p:sp>
        <p:nvSpPr>
          <p:cNvPr id="22" name="TextBox 21">
            <a:extLst>
              <a:ext uri="{FF2B5EF4-FFF2-40B4-BE49-F238E27FC236}">
                <a16:creationId xmlns:a16="http://schemas.microsoft.com/office/drawing/2014/main" id="{9E1B6512-5098-ED21-547B-6B4B08A225DC}"/>
              </a:ext>
            </a:extLst>
          </p:cNvPr>
          <p:cNvSpPr txBox="1"/>
          <p:nvPr/>
        </p:nvSpPr>
        <p:spPr>
          <a:xfrm>
            <a:off x="8243925" y="2862115"/>
            <a:ext cx="3386433"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with an associated activity. The activity can be performed either as part of your project or with the support of Info-Tech team members, who will come onsite to facilitate a workshop for your organization.</a:t>
            </a:r>
          </a:p>
        </p:txBody>
      </p:sp>
    </p:spTree>
    <p:extLst>
      <p:ext uri="{BB962C8B-B14F-4D97-AF65-F5344CB8AC3E}">
        <p14:creationId xmlns:p14="http://schemas.microsoft.com/office/powerpoint/2010/main" val="267330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a:extLst>
              <a:ext uri="{FF2B5EF4-FFF2-40B4-BE49-F238E27FC236}">
                <a16:creationId xmlns:a16="http://schemas.microsoft.com/office/drawing/2014/main" id="{25764FBF-B4E7-C3DB-1F99-A18110CACC09}"/>
              </a:ext>
            </a:extLst>
          </p:cNvPr>
          <p:cNvGraphicFramePr/>
          <p:nvPr>
            <p:extLst>
              <p:ext uri="{D42A27DB-BD31-4B8C-83A1-F6EECF244321}">
                <p14:modId xmlns:p14="http://schemas.microsoft.com/office/powerpoint/2010/main" val="1376342537"/>
              </p:ext>
            </p:extLst>
          </p:nvPr>
        </p:nvGraphicFramePr>
        <p:xfrm>
          <a:off x="316291" y="2408358"/>
          <a:ext cx="11620605" cy="3318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6169" y="532612"/>
            <a:ext cx="9256939" cy="807905"/>
          </a:xfrm>
        </p:spPr>
        <p:txBody>
          <a:bodyPr/>
          <a:lstStyle/>
          <a:p>
            <a:r>
              <a:rPr lang="en-US" altLang="en-US"/>
              <a:t>Info-Tech offers various </a:t>
            </a:r>
            <a:r>
              <a:rPr lang="en-US" altLang="en-US" dirty="0"/>
              <a:t>l</a:t>
            </a:r>
            <a:r>
              <a:rPr lang="en-US" altLang="en-US"/>
              <a:t>evels of support to best suit your </a:t>
            </a:r>
            <a:r>
              <a:rPr lang="en-US" altLang="en-US" dirty="0"/>
              <a:t>n</a:t>
            </a:r>
            <a:r>
              <a:rPr lang="en-US" altLang="en-US"/>
              <a:t>eeds</a:t>
            </a:r>
            <a:endParaRPr lang="en-CA"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365" y="1836059"/>
            <a:ext cx="9478734"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Diagnostics and consistent frameworks used throughout all four options</a:t>
            </a:r>
          </a:p>
        </p:txBody>
      </p:sp>
      <p:sp>
        <p:nvSpPr>
          <p:cNvPr id="3" name="TextBox 2">
            <a:extLst>
              <a:ext uri="{FF2B5EF4-FFF2-40B4-BE49-F238E27FC236}">
                <a16:creationId xmlns:a16="http://schemas.microsoft.com/office/drawing/2014/main" id="{9C9358DB-16F6-EF94-8E68-CB4354F0E5C6}"/>
              </a:ext>
            </a:extLst>
          </p:cNvPr>
          <p:cNvSpPr txBox="1"/>
          <p:nvPr/>
        </p:nvSpPr>
        <p:spPr>
          <a:xfrm>
            <a:off x="833489" y="2907302"/>
            <a:ext cx="2519584" cy="1300053"/>
          </a:xfrm>
          <a:prstGeom prst="rect">
            <a:avLst/>
          </a:prstGeom>
        </p:spPr>
        <p:txBody>
          <a:bodyPr wrap="square" lIns="0" tIns="0" rIns="0" bIns="0" numCol="1" spcCol="360000" rtlCol="0" anchor="ctr">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DIY Toolkit</a:t>
            </a:r>
            <a:endParaRPr lang="en-US" sz="1400" b="1" dirty="0">
              <a:solidFill>
                <a:schemeClr val="bg1"/>
              </a:solidFill>
            </a:endParaRPr>
          </a:p>
        </p:txBody>
      </p:sp>
      <p:sp>
        <p:nvSpPr>
          <p:cNvPr id="4" name="TextBox 3">
            <a:extLst>
              <a:ext uri="{FF2B5EF4-FFF2-40B4-BE49-F238E27FC236}">
                <a16:creationId xmlns:a16="http://schemas.microsoft.com/office/drawing/2014/main" id="{0F9A9A1E-2D35-99BB-B83A-928D54C9AEE9}"/>
              </a:ext>
            </a:extLst>
          </p:cNvPr>
          <p:cNvSpPr txBox="1"/>
          <p:nvPr/>
        </p:nvSpPr>
        <p:spPr>
          <a:xfrm>
            <a:off x="3615360" y="2907302"/>
            <a:ext cx="2519584" cy="1300053"/>
          </a:xfrm>
          <a:prstGeom prst="rect">
            <a:avLst/>
          </a:prstGeom>
        </p:spPr>
        <p:txBody>
          <a:bodyPr wrap="square" lIns="0" tIns="0" rIns="0" bIns="0" numCol="1" spcCol="360000" rtlCol="0" anchor="ctr">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Guided Implementation</a:t>
            </a:r>
            <a:endParaRPr lang="en-US" sz="1400" b="1" dirty="0">
              <a:solidFill>
                <a:schemeClr val="bg1"/>
              </a:solidFill>
            </a:endParaRPr>
          </a:p>
        </p:txBody>
      </p:sp>
      <p:sp>
        <p:nvSpPr>
          <p:cNvPr id="6" name="TextBox 5">
            <a:extLst>
              <a:ext uri="{FF2B5EF4-FFF2-40B4-BE49-F238E27FC236}">
                <a16:creationId xmlns:a16="http://schemas.microsoft.com/office/drawing/2014/main" id="{336172EB-7537-79F9-D41E-6FD27E28C8CA}"/>
              </a:ext>
            </a:extLst>
          </p:cNvPr>
          <p:cNvSpPr txBox="1"/>
          <p:nvPr/>
        </p:nvSpPr>
        <p:spPr>
          <a:xfrm>
            <a:off x="6343040" y="2899210"/>
            <a:ext cx="2519584" cy="1300053"/>
          </a:xfrm>
          <a:prstGeom prst="rect">
            <a:avLst/>
          </a:prstGeom>
        </p:spPr>
        <p:txBody>
          <a:bodyPr wrap="square" lIns="0" tIns="0" rIns="0" bIns="0" numCol="1" spcCol="360000" rtlCol="0" anchor="ctr">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Workshop</a:t>
            </a:r>
            <a:endParaRPr lang="en-US" sz="1400" b="1" dirty="0">
              <a:solidFill>
                <a:schemeClr val="bg1"/>
              </a:solidFill>
            </a:endParaRPr>
          </a:p>
        </p:txBody>
      </p:sp>
      <p:sp>
        <p:nvSpPr>
          <p:cNvPr id="7" name="TextBox 6">
            <a:extLst>
              <a:ext uri="{FF2B5EF4-FFF2-40B4-BE49-F238E27FC236}">
                <a16:creationId xmlns:a16="http://schemas.microsoft.com/office/drawing/2014/main" id="{95D559F9-E0F9-81A0-59DC-8A13799F77DD}"/>
              </a:ext>
            </a:extLst>
          </p:cNvPr>
          <p:cNvSpPr txBox="1"/>
          <p:nvPr/>
        </p:nvSpPr>
        <p:spPr>
          <a:xfrm>
            <a:off x="9046933" y="2899210"/>
            <a:ext cx="2519584" cy="1300053"/>
          </a:xfrm>
          <a:prstGeom prst="rect">
            <a:avLst/>
          </a:prstGeom>
        </p:spPr>
        <p:txBody>
          <a:bodyPr wrap="square" lIns="0" tIns="0" rIns="0" bIns="0" numCol="1" spcCol="360000" rtlCol="0" anchor="ctr">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lang="en-US" sz="1600" b="1" dirty="0">
                <a:solidFill>
                  <a:schemeClr val="bg1"/>
                </a:solidFill>
                <a:latin typeface="Exo DemiBold" panose="02000503000000000000" pitchFamily="2" charset="77"/>
              </a:rPr>
              <a:t>Consulting</a:t>
            </a:r>
            <a:endParaRPr lang="en-US" sz="1400" b="1" dirty="0">
              <a:solidFill>
                <a:schemeClr val="bg1"/>
              </a:solidFill>
            </a:endParaRPr>
          </a:p>
        </p:txBody>
      </p:sp>
      <p:sp>
        <p:nvSpPr>
          <p:cNvPr id="8" name="Text Placeholder 3">
            <a:extLst>
              <a:ext uri="{FF2B5EF4-FFF2-40B4-BE49-F238E27FC236}">
                <a16:creationId xmlns:a16="http://schemas.microsoft.com/office/drawing/2014/main" id="{93621D42-4AB6-FDA3-9EE6-3F3382E2F7E8}"/>
              </a:ext>
            </a:extLst>
          </p:cNvPr>
          <p:cNvSpPr txBox="1">
            <a:spLocks/>
          </p:cNvSpPr>
          <p:nvPr/>
        </p:nvSpPr>
        <p:spPr>
          <a:xfrm>
            <a:off x="848460" y="3714729"/>
            <a:ext cx="2349651" cy="2284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kumimoji="0" lang="en-US" altLang="en-US" sz="1200" b="0" i="0" u="none" strike="noStrike" kern="1200" cap="none" spc="0" normalizeH="0" baseline="0" noProof="0" dirty="0">
                <a:ln>
                  <a:noFill/>
                </a:ln>
                <a:solidFill>
                  <a:schemeClr val="bg1"/>
                </a:solidFill>
                <a:effectLst/>
                <a:uLnTx/>
                <a:uFillTx/>
                <a:latin typeface="Roboto Condensed Light"/>
                <a:ea typeface="+mn-ea"/>
                <a:cs typeface="Arial Narrow" panose="020B0604020202020204" pitchFamily="34" charset="0"/>
              </a:rPr>
              <a:t>“Our team has already made this critical project a priority, and we have the time and capability, but some guidance along the way would be helpful.”</a:t>
            </a:r>
          </a:p>
        </p:txBody>
      </p:sp>
      <p:sp>
        <p:nvSpPr>
          <p:cNvPr id="10" name="Text Placeholder 3">
            <a:extLst>
              <a:ext uri="{FF2B5EF4-FFF2-40B4-BE49-F238E27FC236}">
                <a16:creationId xmlns:a16="http://schemas.microsoft.com/office/drawing/2014/main" id="{585C9CFF-85E0-162D-A6B9-9380D92BBBEC}"/>
              </a:ext>
            </a:extLst>
          </p:cNvPr>
          <p:cNvSpPr txBox="1">
            <a:spLocks/>
          </p:cNvSpPr>
          <p:nvPr/>
        </p:nvSpPr>
        <p:spPr>
          <a:xfrm>
            <a:off x="3558766" y="3706637"/>
            <a:ext cx="2349651" cy="2284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kumimoji="0" lang="en-US" altLang="en-US" sz="1200" b="0" i="0" u="none" strike="noStrike" kern="1200" cap="none" spc="0" normalizeH="0" baseline="0" noProof="0" dirty="0">
                <a:ln>
                  <a:noFill/>
                </a:ln>
                <a:solidFill>
                  <a:schemeClr val="bg1"/>
                </a:solidFill>
                <a:effectLst/>
                <a:uLnTx/>
                <a:uFillTx/>
                <a:latin typeface="Roboto Condensed Light"/>
                <a:ea typeface="+mn-ea"/>
                <a:cs typeface="Arial Narrow" panose="020B0604020202020204" pitchFamily="34" charset="0"/>
              </a:rPr>
              <a:t>“Our team knows that we need to fix a process, but we need assistance to determine where to focus. Some check-ins along the way would help keep us on track.”</a:t>
            </a:r>
          </a:p>
        </p:txBody>
      </p:sp>
      <p:sp>
        <p:nvSpPr>
          <p:cNvPr id="11" name="Text Placeholder 3">
            <a:extLst>
              <a:ext uri="{FF2B5EF4-FFF2-40B4-BE49-F238E27FC236}">
                <a16:creationId xmlns:a16="http://schemas.microsoft.com/office/drawing/2014/main" id="{1968BE51-A461-E526-007A-FD6520C0E6B8}"/>
              </a:ext>
            </a:extLst>
          </p:cNvPr>
          <p:cNvSpPr txBox="1">
            <a:spLocks/>
          </p:cNvSpPr>
          <p:nvPr/>
        </p:nvSpPr>
        <p:spPr>
          <a:xfrm>
            <a:off x="6376466" y="3714729"/>
            <a:ext cx="2349651" cy="2284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kumimoji="0" lang="en-US" altLang="en-US" sz="1200" b="0" i="0" u="none" strike="noStrike" kern="1200" cap="none" spc="0" normalizeH="0" baseline="0" noProof="0" dirty="0">
                <a:ln>
                  <a:noFill/>
                </a:ln>
                <a:solidFill>
                  <a:schemeClr val="bg1"/>
                </a:solidFill>
                <a:effectLst/>
                <a:uLnTx/>
                <a:uFillTx/>
                <a:latin typeface="Roboto Condensed Light"/>
                <a:ea typeface="+mn-ea"/>
                <a:cs typeface="Arial Narrow" panose="020B0604020202020204" pitchFamily="34" charset="0"/>
              </a:rPr>
              <a:t>“We need to hit the ground running and get this project kicked off immediately. Our team has the ability to take this over once we get a framework and strategy in place.”</a:t>
            </a:r>
          </a:p>
        </p:txBody>
      </p:sp>
      <p:sp>
        <p:nvSpPr>
          <p:cNvPr id="18" name="Text Placeholder 3">
            <a:extLst>
              <a:ext uri="{FF2B5EF4-FFF2-40B4-BE49-F238E27FC236}">
                <a16:creationId xmlns:a16="http://schemas.microsoft.com/office/drawing/2014/main" id="{87A14C01-4157-127E-1B39-9E7EF5471091}"/>
              </a:ext>
            </a:extLst>
          </p:cNvPr>
          <p:cNvSpPr txBox="1">
            <a:spLocks/>
          </p:cNvSpPr>
          <p:nvPr/>
        </p:nvSpPr>
        <p:spPr>
          <a:xfrm>
            <a:off x="9124593" y="3714729"/>
            <a:ext cx="2349651" cy="2284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kumimoji="0" lang="en-US" altLang="en-US" sz="1200" b="0" i="0" u="none" strike="noStrike" kern="1200" cap="none" spc="0" normalizeH="0" baseline="0" noProof="0" dirty="0">
                <a:ln>
                  <a:noFill/>
                </a:ln>
                <a:solidFill>
                  <a:schemeClr val="bg1"/>
                </a:solidFill>
                <a:effectLst/>
                <a:uLnTx/>
                <a:uFillTx/>
                <a:latin typeface="Roboto Condensed Light"/>
                <a:ea typeface="+mn-ea"/>
                <a:cs typeface="Arial Narrow" panose="020B0604020202020204" pitchFamily="34" charset="0"/>
              </a:rPr>
              <a:t>“Our team does not have the time or the knowledge to take this project on. We need assistance through the entirety of this project.” </a:t>
            </a:r>
          </a:p>
        </p:txBody>
      </p:sp>
      <p:pic>
        <p:nvPicPr>
          <p:cNvPr id="21" name="Picture 20">
            <a:extLst>
              <a:ext uri="{FF2B5EF4-FFF2-40B4-BE49-F238E27FC236}">
                <a16:creationId xmlns:a16="http://schemas.microsoft.com/office/drawing/2014/main" id="{38AD3201-C755-4196-21D2-96E2FB0915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64366" y="2730900"/>
            <a:ext cx="635000" cy="635000"/>
          </a:xfrm>
          <a:prstGeom prst="rect">
            <a:avLst/>
          </a:prstGeom>
        </p:spPr>
      </p:pic>
      <p:pic>
        <p:nvPicPr>
          <p:cNvPr id="23" name="Picture 22">
            <a:extLst>
              <a:ext uri="{FF2B5EF4-FFF2-40B4-BE49-F238E27FC236}">
                <a16:creationId xmlns:a16="http://schemas.microsoft.com/office/drawing/2014/main" id="{F89C9AE9-4915-E347-1C89-4A6552D093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5414" y="2747084"/>
            <a:ext cx="635000" cy="635000"/>
          </a:xfrm>
          <a:prstGeom prst="rect">
            <a:avLst/>
          </a:prstGeom>
        </p:spPr>
      </p:pic>
      <p:pic>
        <p:nvPicPr>
          <p:cNvPr id="2" name="Picture 1">
            <a:extLst>
              <a:ext uri="{FF2B5EF4-FFF2-40B4-BE49-F238E27FC236}">
                <a16:creationId xmlns:a16="http://schemas.microsoft.com/office/drawing/2014/main" id="{EC3FAB75-00A4-4C95-9C0B-EE16F55FFC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35952" y="2677652"/>
            <a:ext cx="762671" cy="762671"/>
          </a:xfrm>
          <a:prstGeom prst="rect">
            <a:avLst/>
          </a:prstGeom>
        </p:spPr>
      </p:pic>
      <p:pic>
        <p:nvPicPr>
          <p:cNvPr id="12" name="Picture 11">
            <a:extLst>
              <a:ext uri="{FF2B5EF4-FFF2-40B4-BE49-F238E27FC236}">
                <a16:creationId xmlns:a16="http://schemas.microsoft.com/office/drawing/2014/main" id="{3BA8496C-DE44-DECC-589A-50ED7D0848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33860" y="2647153"/>
            <a:ext cx="834861" cy="834861"/>
          </a:xfrm>
          <a:prstGeom prst="rect">
            <a:avLst/>
          </a:prstGeom>
        </p:spPr>
      </p:pic>
    </p:spTree>
    <p:extLst>
      <p:ext uri="{BB962C8B-B14F-4D97-AF65-F5344CB8AC3E}">
        <p14:creationId xmlns:p14="http://schemas.microsoft.com/office/powerpoint/2010/main" val="126527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11549289" cy="807905"/>
          </a:xfrm>
        </p:spPr>
        <p:txBody>
          <a:bodyPr/>
          <a:lstStyle/>
          <a:p>
            <a:r>
              <a:rPr lang="en-US" altLang="en-US" sz="2800" dirty="0"/>
              <a:t>Build a Strong Approach to Business Requirements </a:t>
            </a:r>
            <a:br>
              <a:rPr lang="en-US" altLang="en-US" sz="2800" dirty="0"/>
            </a:br>
            <a:r>
              <a:rPr lang="en-US" altLang="en-US" sz="2800" dirty="0"/>
              <a:t>Gathering </a:t>
            </a:r>
            <a:r>
              <a:rPr lang="en-US" altLang="en-US" sz="2800"/>
              <a:t>– project </a:t>
            </a:r>
            <a:r>
              <a:rPr lang="en-US" altLang="en-US" sz="2800" dirty="0"/>
              <a:t>o</a:t>
            </a:r>
            <a:r>
              <a:rPr lang="en-US" altLang="en-US" sz="2800"/>
              <a:t>verview </a:t>
            </a:r>
            <a:endParaRPr lang="en-CA" sz="2800" dirty="0"/>
          </a:p>
        </p:txBody>
      </p:sp>
      <p:graphicFrame>
        <p:nvGraphicFramePr>
          <p:cNvPr id="4" name="Table 5">
            <a:extLst>
              <a:ext uri="{FF2B5EF4-FFF2-40B4-BE49-F238E27FC236}">
                <a16:creationId xmlns:a16="http://schemas.microsoft.com/office/drawing/2014/main" id="{7F0CE04A-0B05-A43E-1BF5-3B7030CF72A0}"/>
              </a:ext>
            </a:extLst>
          </p:cNvPr>
          <p:cNvGraphicFramePr>
            <a:graphicFrameLocks noGrp="1"/>
          </p:cNvGraphicFramePr>
          <p:nvPr>
            <p:extLst>
              <p:ext uri="{D42A27DB-BD31-4B8C-83A1-F6EECF244321}">
                <p14:modId xmlns:p14="http://schemas.microsoft.com/office/powerpoint/2010/main" val="2782167788"/>
              </p:ext>
            </p:extLst>
          </p:nvPr>
        </p:nvGraphicFramePr>
        <p:xfrm>
          <a:off x="371475" y="2104437"/>
          <a:ext cx="11102665" cy="3953463"/>
        </p:xfrm>
        <a:graphic>
          <a:graphicData uri="http://schemas.openxmlformats.org/drawingml/2006/table">
            <a:tbl>
              <a:tblPr firstRow="1" bandRow="1">
                <a:tableStyleId>{5C22544A-7EE6-4342-B048-85BDC9FD1C3A}</a:tableStyleId>
              </a:tblPr>
              <a:tblGrid>
                <a:gridCol w="2220533">
                  <a:extLst>
                    <a:ext uri="{9D8B030D-6E8A-4147-A177-3AD203B41FA5}">
                      <a16:colId xmlns:a16="http://schemas.microsoft.com/office/drawing/2014/main" val="3233081646"/>
                    </a:ext>
                  </a:extLst>
                </a:gridCol>
                <a:gridCol w="2220533">
                  <a:extLst>
                    <a:ext uri="{9D8B030D-6E8A-4147-A177-3AD203B41FA5}">
                      <a16:colId xmlns:a16="http://schemas.microsoft.com/office/drawing/2014/main" val="1082276018"/>
                    </a:ext>
                  </a:extLst>
                </a:gridCol>
                <a:gridCol w="2220533">
                  <a:extLst>
                    <a:ext uri="{9D8B030D-6E8A-4147-A177-3AD203B41FA5}">
                      <a16:colId xmlns:a16="http://schemas.microsoft.com/office/drawing/2014/main" val="38325746"/>
                    </a:ext>
                  </a:extLst>
                </a:gridCol>
                <a:gridCol w="2220533">
                  <a:extLst>
                    <a:ext uri="{9D8B030D-6E8A-4147-A177-3AD203B41FA5}">
                      <a16:colId xmlns:a16="http://schemas.microsoft.com/office/drawing/2014/main" val="548632695"/>
                    </a:ext>
                  </a:extLst>
                </a:gridCol>
                <a:gridCol w="2220533">
                  <a:extLst>
                    <a:ext uri="{9D8B030D-6E8A-4147-A177-3AD203B41FA5}">
                      <a16:colId xmlns:a16="http://schemas.microsoft.com/office/drawing/2014/main" val="1208822123"/>
                    </a:ext>
                  </a:extLst>
                </a:gridCol>
              </a:tblGrid>
              <a:tr h="845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Roboto Condensed Light"/>
                        <a:ea typeface="+mn-ea"/>
                        <a:cs typeface="+mn-cs"/>
                      </a:endParaRPr>
                    </a:p>
                  </a:txBody>
                  <a:tcPr>
                    <a:solidFill>
                      <a:srgbClr val="1444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oboto Condensed Light"/>
                          <a:ea typeface="+mn-ea"/>
                          <a:cs typeface="+mn-cs"/>
                        </a:rPr>
                        <a:t>1.1 Understand the Benefits of Requirements Optimization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Roboto Condense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oboto Condensed Light"/>
                          <a:ea typeface="+mn-ea"/>
                          <a:cs typeface="+mn-cs"/>
                        </a:rPr>
                        <a:t>1.2 Determine Your Target State for Requirements Gathering</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2.1 Determine Elicitation Techniques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2.2 Structure Elicitation Output</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3.1 Create Analysis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3.2 Validate Business Requirements</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4.1 Create Control Processes for Requirements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4.2 Build Requirements Governance and Communication Plan</a:t>
                      </a:r>
                    </a:p>
                  </a:txBody>
                  <a:tcPr anchor="ctr">
                    <a:solidFill>
                      <a:srgbClr val="E9ECF3"/>
                    </a:solidFill>
                  </a:tcPr>
                </a:tc>
                <a:extLst>
                  <a:ext uri="{0D108BD9-81ED-4DB2-BD59-A6C34878D82A}">
                    <a16:rowId xmlns:a16="http://schemas.microsoft.com/office/drawing/2014/main" val="1304162544"/>
                  </a:ext>
                </a:extLst>
              </a:tr>
              <a:tr h="147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a:solidFill>
                      <a:srgbClr val="1444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Review Info-Tech’s requirements gathering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Assess current state for requirements gathering – pains and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Determine target state for business requirements gathering – areas of opportunity.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Assess elicitation techniques and determine best fit to projects and business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Review options for structuring the output of requirements elicitation (i.e. SIPOC).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Create policies for requirements categorization and prioritization.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Establish best practices for validating the BRD with project stakeholders.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Discuss how to handle changes to requirements, and establish a formal change control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Review options for ongoing governance of the requirements gathering process.</a:t>
                      </a:r>
                    </a:p>
                  </a:txBody>
                  <a:tcPr anchor="ctr"/>
                </a:tc>
                <a:extLst>
                  <a:ext uri="{0D108BD9-81ED-4DB2-BD59-A6C34878D82A}">
                    <a16:rowId xmlns:a16="http://schemas.microsoft.com/office/drawing/2014/main" val="3550178897"/>
                  </a:ext>
                </a:extLst>
              </a:tr>
              <a:tr h="812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a:solidFill>
                      <a:srgbClr val="1444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Module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Define the Current and Target State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Module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Define the Elicitation Process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Module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Analyze and Validate Requirements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Module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Governance and Continuous Improvement Process</a:t>
                      </a:r>
                    </a:p>
                  </a:txBody>
                  <a:tcPr anchor="ctr"/>
                </a:tc>
                <a:extLst>
                  <a:ext uri="{0D108BD9-81ED-4DB2-BD59-A6C34878D82A}">
                    <a16:rowId xmlns:a16="http://schemas.microsoft.com/office/drawing/2014/main" val="1999354928"/>
                  </a:ext>
                </a:extLst>
              </a:tr>
              <a:tr h="812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Phase 1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Clear understanding of target needs for the requirements process.</a:t>
                      </a:r>
                    </a:p>
                  </a:txBody>
                  <a:tcPr anchor="ctr">
                    <a:solidFill>
                      <a:srgbClr val="CDD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Phase 2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Best practices for conducting and structuring elicitation.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Phase 3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Standardized frameworks for analysis and validation of business requirements.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76B7"/>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Phase 4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Formalized change control and governance processes for requirements.</a:t>
                      </a:r>
                    </a:p>
                  </a:txBody>
                  <a:tcPr anchor="ctr"/>
                </a:tc>
                <a:extLst>
                  <a:ext uri="{0D108BD9-81ED-4DB2-BD59-A6C34878D82A}">
                    <a16:rowId xmlns:a16="http://schemas.microsoft.com/office/drawing/2014/main" val="4168408550"/>
                  </a:ext>
                </a:extLst>
              </a:tr>
            </a:tbl>
          </a:graphicData>
        </a:graphic>
      </p:graphicFrame>
      <p:pic>
        <p:nvPicPr>
          <p:cNvPr id="7" name="Picture 6">
            <a:extLst>
              <a:ext uri="{FF2B5EF4-FFF2-40B4-BE49-F238E27FC236}">
                <a16:creationId xmlns:a16="http://schemas.microsoft.com/office/drawing/2014/main" id="{C951E32D-09C9-F0AD-2C56-0596BFFCB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224" y="4504443"/>
            <a:ext cx="669471" cy="669471"/>
          </a:xfrm>
          <a:prstGeom prst="rect">
            <a:avLst/>
          </a:prstGeom>
        </p:spPr>
      </p:pic>
      <p:pic>
        <p:nvPicPr>
          <p:cNvPr id="15" name="Picture 14">
            <a:extLst>
              <a:ext uri="{FF2B5EF4-FFF2-40B4-BE49-F238E27FC236}">
                <a16:creationId xmlns:a16="http://schemas.microsoft.com/office/drawing/2014/main" id="{8624DEE3-C30F-1598-6D27-06F6BA415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162" y="2181795"/>
            <a:ext cx="689717" cy="689717"/>
          </a:xfrm>
          <a:prstGeom prst="rect">
            <a:avLst/>
          </a:prstGeom>
        </p:spPr>
      </p:pic>
      <p:pic>
        <p:nvPicPr>
          <p:cNvPr id="17" name="Picture 16">
            <a:extLst>
              <a:ext uri="{FF2B5EF4-FFF2-40B4-BE49-F238E27FC236}">
                <a16:creationId xmlns:a16="http://schemas.microsoft.com/office/drawing/2014/main" id="{1BBF18A5-E152-A82F-14C6-CBE382F27D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850" y="3365739"/>
            <a:ext cx="635000" cy="635000"/>
          </a:xfrm>
          <a:prstGeom prst="rect">
            <a:avLst/>
          </a:prstGeom>
        </p:spPr>
      </p:pic>
      <p:sp>
        <p:nvSpPr>
          <p:cNvPr id="24" name="TextBox 23">
            <a:extLst>
              <a:ext uri="{FF2B5EF4-FFF2-40B4-BE49-F238E27FC236}">
                <a16:creationId xmlns:a16="http://schemas.microsoft.com/office/drawing/2014/main" id="{DA5F4D3F-9DD8-184C-4F0D-0D5E204E8173}"/>
              </a:ext>
            </a:extLst>
          </p:cNvPr>
          <p:cNvSpPr txBox="1"/>
          <p:nvPr/>
        </p:nvSpPr>
        <p:spPr>
          <a:xfrm>
            <a:off x="1113350" y="3056641"/>
            <a:ext cx="1566353" cy="1300053"/>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Guided </a:t>
            </a:r>
            <a:br>
              <a:rPr lang="en-US" sz="1400" b="1" dirty="0">
                <a:solidFill>
                  <a:schemeClr val="bg1"/>
                </a:solidFill>
                <a:latin typeface="Exo DemiBold" panose="02000503000000000000" pitchFamily="2" charset="77"/>
              </a:rPr>
            </a:br>
            <a:r>
              <a:rPr lang="en-US" sz="1400" b="1" dirty="0">
                <a:solidFill>
                  <a:schemeClr val="bg1"/>
                </a:solidFill>
                <a:latin typeface="Exo DemiBold" panose="02000503000000000000" pitchFamily="2" charset="77"/>
              </a:rPr>
              <a:t>Implementation</a:t>
            </a:r>
            <a:endParaRPr lang="en-US" sz="1200" b="1" dirty="0">
              <a:solidFill>
                <a:schemeClr val="bg1"/>
              </a:solidFill>
            </a:endParaRPr>
          </a:p>
        </p:txBody>
      </p:sp>
      <p:sp>
        <p:nvSpPr>
          <p:cNvPr id="25" name="TextBox 24">
            <a:extLst>
              <a:ext uri="{FF2B5EF4-FFF2-40B4-BE49-F238E27FC236}">
                <a16:creationId xmlns:a16="http://schemas.microsoft.com/office/drawing/2014/main" id="{C7EB3DFA-E406-1E86-DCD8-85431BEF075F}"/>
              </a:ext>
            </a:extLst>
          </p:cNvPr>
          <p:cNvSpPr txBox="1"/>
          <p:nvPr/>
        </p:nvSpPr>
        <p:spPr>
          <a:xfrm>
            <a:off x="1113350" y="2138941"/>
            <a:ext cx="1566353" cy="804456"/>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Best-Practices</a:t>
            </a:r>
            <a:br>
              <a:rPr lang="en-US" sz="1400" b="1" dirty="0">
                <a:solidFill>
                  <a:schemeClr val="bg1"/>
                </a:solidFill>
                <a:latin typeface="Exo DemiBold" panose="02000503000000000000" pitchFamily="2" charset="77"/>
              </a:rPr>
            </a:br>
            <a:r>
              <a:rPr lang="en-US" sz="1400" b="1" dirty="0">
                <a:solidFill>
                  <a:schemeClr val="bg1"/>
                </a:solidFill>
                <a:latin typeface="Exo DemiBold" panose="02000503000000000000" pitchFamily="2" charset="77"/>
              </a:rPr>
              <a:t>Toolkit</a:t>
            </a:r>
            <a:endParaRPr lang="en-US" sz="1200" b="1" dirty="0">
              <a:solidFill>
                <a:schemeClr val="bg1"/>
              </a:solidFill>
            </a:endParaRPr>
          </a:p>
        </p:txBody>
      </p:sp>
      <p:sp>
        <p:nvSpPr>
          <p:cNvPr id="26" name="TextBox 25">
            <a:extLst>
              <a:ext uri="{FF2B5EF4-FFF2-40B4-BE49-F238E27FC236}">
                <a16:creationId xmlns:a16="http://schemas.microsoft.com/office/drawing/2014/main" id="{D1451A83-1168-149C-85E4-F848864C85A1}"/>
              </a:ext>
            </a:extLst>
          </p:cNvPr>
          <p:cNvSpPr txBox="1"/>
          <p:nvPr/>
        </p:nvSpPr>
        <p:spPr>
          <a:xfrm>
            <a:off x="1113350" y="4442194"/>
            <a:ext cx="1566353" cy="804456"/>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Onsite Workshop</a:t>
            </a:r>
            <a:endParaRPr lang="en-US" sz="1200" b="1" dirty="0">
              <a:solidFill>
                <a:schemeClr val="bg1"/>
              </a:solidFill>
            </a:endParaRPr>
          </a:p>
        </p:txBody>
      </p:sp>
      <p:sp>
        <p:nvSpPr>
          <p:cNvPr id="28" name="Pentagon 27">
            <a:extLst>
              <a:ext uri="{FF2B5EF4-FFF2-40B4-BE49-F238E27FC236}">
                <a16:creationId xmlns:a16="http://schemas.microsoft.com/office/drawing/2014/main" id="{0DCF38B2-5283-B235-31E0-21086F5477D8}"/>
              </a:ext>
            </a:extLst>
          </p:cNvPr>
          <p:cNvSpPr/>
          <p:nvPr/>
        </p:nvSpPr>
        <p:spPr>
          <a:xfrm>
            <a:off x="9244901" y="1569138"/>
            <a:ext cx="2485350"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9" name="Pentagon 28">
            <a:extLst>
              <a:ext uri="{FF2B5EF4-FFF2-40B4-BE49-F238E27FC236}">
                <a16:creationId xmlns:a16="http://schemas.microsoft.com/office/drawing/2014/main" id="{17E33074-5A1B-662D-3213-1C1308FB991E}"/>
              </a:ext>
            </a:extLst>
          </p:cNvPr>
          <p:cNvSpPr/>
          <p:nvPr/>
        </p:nvSpPr>
        <p:spPr>
          <a:xfrm>
            <a:off x="6950987" y="1569137"/>
            <a:ext cx="2561239"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0" name="Pentagon 29">
            <a:extLst>
              <a:ext uri="{FF2B5EF4-FFF2-40B4-BE49-F238E27FC236}">
                <a16:creationId xmlns:a16="http://schemas.microsoft.com/office/drawing/2014/main" id="{DB55668A-E0CE-208A-6B5C-9B3AB7DF23A6}"/>
              </a:ext>
            </a:extLst>
          </p:cNvPr>
          <p:cNvSpPr/>
          <p:nvPr/>
        </p:nvSpPr>
        <p:spPr>
          <a:xfrm>
            <a:off x="4752609" y="1569137"/>
            <a:ext cx="2550850"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1" name="Pentagon 30">
            <a:extLst>
              <a:ext uri="{FF2B5EF4-FFF2-40B4-BE49-F238E27FC236}">
                <a16:creationId xmlns:a16="http://schemas.microsoft.com/office/drawing/2014/main" id="{CF39B859-CB59-D6EB-6493-565A81D78A28}"/>
              </a:ext>
            </a:extLst>
          </p:cNvPr>
          <p:cNvSpPr/>
          <p:nvPr/>
        </p:nvSpPr>
        <p:spPr>
          <a:xfrm>
            <a:off x="2592433" y="1569136"/>
            <a:ext cx="2485351"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2" name="TextBox 31">
            <a:extLst>
              <a:ext uri="{FF2B5EF4-FFF2-40B4-BE49-F238E27FC236}">
                <a16:creationId xmlns:a16="http://schemas.microsoft.com/office/drawing/2014/main" id="{35E4120B-C78D-4B38-C41E-14523ED03788}"/>
              </a:ext>
            </a:extLst>
          </p:cNvPr>
          <p:cNvSpPr txBox="1"/>
          <p:nvPr/>
        </p:nvSpPr>
        <p:spPr>
          <a:xfrm>
            <a:off x="3023124" y="1666432"/>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rPr>
              <a:t>Build the Target State for Requirements Gathering</a:t>
            </a:r>
          </a:p>
        </p:txBody>
      </p:sp>
      <p:sp>
        <p:nvSpPr>
          <p:cNvPr id="33" name="TextBox 32">
            <a:extLst>
              <a:ext uri="{FF2B5EF4-FFF2-40B4-BE49-F238E27FC236}">
                <a16:creationId xmlns:a16="http://schemas.microsoft.com/office/drawing/2014/main" id="{8CB7B84D-D67E-6545-EBFA-D8B40D8DB67E}"/>
              </a:ext>
            </a:extLst>
          </p:cNvPr>
          <p:cNvSpPr txBox="1"/>
          <p:nvPr/>
        </p:nvSpPr>
        <p:spPr>
          <a:xfrm>
            <a:off x="5486546" y="1666432"/>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rPr>
              <a:t>Define the </a:t>
            </a:r>
            <a:br>
              <a:rPr lang="en-US" sz="1200" b="1" dirty="0">
                <a:solidFill>
                  <a:schemeClr val="bg1"/>
                </a:solidFill>
              </a:rPr>
            </a:br>
            <a:r>
              <a:rPr lang="en-US" sz="1200" b="1" dirty="0">
                <a:solidFill>
                  <a:schemeClr val="bg1"/>
                </a:solidFill>
              </a:rPr>
              <a:t>Elicitation Process</a:t>
            </a:r>
          </a:p>
        </p:txBody>
      </p:sp>
      <p:sp>
        <p:nvSpPr>
          <p:cNvPr id="34" name="TextBox 33">
            <a:extLst>
              <a:ext uri="{FF2B5EF4-FFF2-40B4-BE49-F238E27FC236}">
                <a16:creationId xmlns:a16="http://schemas.microsoft.com/office/drawing/2014/main" id="{AEF65428-69A0-1E2A-08CA-56F4792148DB}"/>
              </a:ext>
            </a:extLst>
          </p:cNvPr>
          <p:cNvSpPr txBox="1"/>
          <p:nvPr/>
        </p:nvSpPr>
        <p:spPr>
          <a:xfrm>
            <a:off x="7697483" y="1666432"/>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rPr>
              <a:t>Analyze and Validate Requirements</a:t>
            </a:r>
          </a:p>
        </p:txBody>
      </p:sp>
      <p:sp>
        <p:nvSpPr>
          <p:cNvPr id="35" name="TextBox 34">
            <a:extLst>
              <a:ext uri="{FF2B5EF4-FFF2-40B4-BE49-F238E27FC236}">
                <a16:creationId xmlns:a16="http://schemas.microsoft.com/office/drawing/2014/main" id="{30463A03-E926-C736-389D-934194E9C361}"/>
              </a:ext>
            </a:extLst>
          </p:cNvPr>
          <p:cNvSpPr txBox="1"/>
          <p:nvPr/>
        </p:nvSpPr>
        <p:spPr>
          <a:xfrm>
            <a:off x="9935717" y="1666432"/>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rPr>
              <a:t>Create a Requirements Governance Action Plan</a:t>
            </a:r>
          </a:p>
        </p:txBody>
      </p:sp>
      <p:sp>
        <p:nvSpPr>
          <p:cNvPr id="36" name="TextBox 35">
            <a:extLst>
              <a:ext uri="{FF2B5EF4-FFF2-40B4-BE49-F238E27FC236}">
                <a16:creationId xmlns:a16="http://schemas.microsoft.com/office/drawing/2014/main" id="{75D897BF-E6FA-FC67-1EF1-6A8AD5A07952}"/>
              </a:ext>
            </a:extLst>
          </p:cNvPr>
          <p:cNvSpPr txBox="1"/>
          <p:nvPr/>
        </p:nvSpPr>
        <p:spPr>
          <a:xfrm>
            <a:off x="2764491" y="153823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2 Medium" pitchFamily="2" charset="77"/>
              </a:rPr>
              <a:t>1</a:t>
            </a:r>
            <a:endParaRPr lang="en-US" sz="2400" dirty="0">
              <a:solidFill>
                <a:schemeClr val="bg1"/>
              </a:solidFill>
              <a:latin typeface="Exo 2 Medium" pitchFamily="2" charset="77"/>
            </a:endParaRPr>
          </a:p>
        </p:txBody>
      </p:sp>
      <p:sp>
        <p:nvSpPr>
          <p:cNvPr id="37" name="TextBox 36">
            <a:extLst>
              <a:ext uri="{FF2B5EF4-FFF2-40B4-BE49-F238E27FC236}">
                <a16:creationId xmlns:a16="http://schemas.microsoft.com/office/drawing/2014/main" id="{578C9737-5217-E33F-03BF-093AA8E8A0B2}"/>
              </a:ext>
            </a:extLst>
          </p:cNvPr>
          <p:cNvSpPr txBox="1"/>
          <p:nvPr/>
        </p:nvSpPr>
        <p:spPr>
          <a:xfrm>
            <a:off x="5186968" y="153823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2 Medium" pitchFamily="2" charset="77"/>
              </a:rPr>
              <a:t>2</a:t>
            </a:r>
            <a:endParaRPr lang="en-US" sz="2400" dirty="0">
              <a:solidFill>
                <a:schemeClr val="bg1"/>
              </a:solidFill>
              <a:latin typeface="Exo 2 Medium" pitchFamily="2" charset="77"/>
            </a:endParaRPr>
          </a:p>
        </p:txBody>
      </p:sp>
      <p:sp>
        <p:nvSpPr>
          <p:cNvPr id="39" name="TextBox 38">
            <a:extLst>
              <a:ext uri="{FF2B5EF4-FFF2-40B4-BE49-F238E27FC236}">
                <a16:creationId xmlns:a16="http://schemas.microsoft.com/office/drawing/2014/main" id="{0D450E3A-F745-F0DD-2AE7-5FF02340A01B}"/>
              </a:ext>
            </a:extLst>
          </p:cNvPr>
          <p:cNvSpPr txBox="1"/>
          <p:nvPr/>
        </p:nvSpPr>
        <p:spPr>
          <a:xfrm>
            <a:off x="7404729" y="153823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2 Medium" pitchFamily="2" charset="77"/>
              </a:rPr>
              <a:t>3</a:t>
            </a:r>
            <a:endParaRPr lang="en-US" sz="2400" dirty="0">
              <a:solidFill>
                <a:schemeClr val="bg1"/>
              </a:solidFill>
              <a:latin typeface="Exo 2 Medium" pitchFamily="2" charset="77"/>
            </a:endParaRPr>
          </a:p>
        </p:txBody>
      </p:sp>
      <p:sp>
        <p:nvSpPr>
          <p:cNvPr id="41" name="TextBox 40">
            <a:extLst>
              <a:ext uri="{FF2B5EF4-FFF2-40B4-BE49-F238E27FC236}">
                <a16:creationId xmlns:a16="http://schemas.microsoft.com/office/drawing/2014/main" id="{FBC39AB7-A14C-8DCF-1B2C-5ED9A098A15B}"/>
              </a:ext>
            </a:extLst>
          </p:cNvPr>
          <p:cNvSpPr txBox="1"/>
          <p:nvPr/>
        </p:nvSpPr>
        <p:spPr>
          <a:xfrm>
            <a:off x="9629314" y="153823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2 Medium" pitchFamily="2" charset="77"/>
              </a:rPr>
              <a:t>4</a:t>
            </a:r>
            <a:endParaRPr lang="en-US" sz="2400" dirty="0">
              <a:solidFill>
                <a:schemeClr val="bg1"/>
              </a:solidFill>
              <a:latin typeface="Exo 2 Medium" pitchFamily="2" charset="77"/>
            </a:endParaRPr>
          </a:p>
        </p:txBody>
      </p:sp>
    </p:spTree>
    <p:extLst>
      <p:ext uri="{BB962C8B-B14F-4D97-AF65-F5344CB8AC3E}">
        <p14:creationId xmlns:p14="http://schemas.microsoft.com/office/powerpoint/2010/main" val="321109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p:txBody>
          <a:bodyPr/>
          <a:lstStyle/>
          <a:p>
            <a:r>
              <a:rPr lang="en-US"/>
              <a:t>Analyst Perspective</a:t>
            </a:r>
            <a:endParaRPr lang="en-US" dirty="0"/>
          </a:p>
        </p:txBody>
      </p:sp>
      <p:sp>
        <p:nvSpPr>
          <p:cNvPr id="4" name="Text Placeholder 3">
            <a:extLst>
              <a:ext uri="{FF2B5EF4-FFF2-40B4-BE49-F238E27FC236}">
                <a16:creationId xmlns:a16="http://schemas.microsoft.com/office/drawing/2014/main" id="{29B45843-4793-0D46-ADB9-5222430FB6D3}"/>
              </a:ext>
            </a:extLst>
          </p:cNvPr>
          <p:cNvSpPr>
            <a:spLocks noGrp="1"/>
          </p:cNvSpPr>
          <p:nvPr>
            <p:ph type="body" sz="quarter" idx="14"/>
          </p:nvPr>
        </p:nvSpPr>
        <p:spPr>
          <a:xfrm>
            <a:off x="8559384" y="1034155"/>
            <a:ext cx="3030954" cy="4881142"/>
          </a:xfrm>
        </p:spPr>
        <p:txBody>
          <a:bodyPr/>
          <a:lstStyle/>
          <a:p>
            <a:pPr marL="14288">
              <a:lnSpc>
                <a:spcPct val="120000"/>
              </a:lnSpc>
            </a:pPr>
            <a:r>
              <a:rPr lang="en-US" dirty="0"/>
              <a:t>A strong process for business requirements gathering is essential for application project success. However, most organizations do not take a strategic approach to optimizing how they conduct business analysis and requirements definition.</a:t>
            </a:r>
            <a:endParaRPr lang="en-US" sz="1200" dirty="0">
              <a:solidFill>
                <a:srgbClr val="FFFFFF"/>
              </a:solidFill>
            </a:endParaRP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33"/>
          </p:nvPr>
        </p:nvSpPr>
        <p:spPr>
          <a:xfrm>
            <a:off x="371475" y="1346461"/>
            <a:ext cx="6678613" cy="4499620"/>
          </a:xfrm>
          <a:prstGeom prst="rect">
            <a:avLst/>
          </a:prstGeom>
        </p:spPr>
        <p:txBody>
          <a:bodyPr/>
          <a:lstStyle/>
          <a:p>
            <a:pPr marL="0" indent="0">
              <a:lnSpc>
                <a:spcPts val="1980"/>
              </a:lnSpc>
              <a:buNone/>
            </a:pPr>
            <a:r>
              <a:rPr lang="en-CA" dirty="0"/>
              <a:t>“Robust business requirements are the basis of a successful project. Without requirements that correctly articulate the underlying needs of your business stakeholders, projects will fail to deliver value and involve significant rework. In fact, an Info-Tech study found that of projects that fail over two-thirds fail due to poorly defined business requirements.</a:t>
            </a:r>
          </a:p>
          <a:p>
            <a:pPr marL="0" indent="0">
              <a:lnSpc>
                <a:spcPts val="1980"/>
              </a:lnSpc>
              <a:buNone/>
            </a:pPr>
            <a:r>
              <a:rPr lang="en-CA" dirty="0"/>
              <a:t>Despite the importance of good business requirements to project success, many organizations struggle to define a consistent and repeatable process for requirements gathering. This results in wasted time and effort from both IT and the business, and generates requirements that are incomplete and of dubious value. Additionally, many business analysts lack the competencies and analytical techniques needed to properly execute the requirements gathering process.</a:t>
            </a:r>
          </a:p>
          <a:p>
            <a:pPr marL="0" indent="0">
              <a:lnSpc>
                <a:spcPts val="1980"/>
              </a:lnSpc>
              <a:buNone/>
            </a:pPr>
            <a:r>
              <a:rPr lang="en-CA" dirty="0"/>
              <a:t>This research will help you get requirements gathering right by developing a set of standard operating procedures across requirements elicitation, analysis, and validation. It will also help you identify and fine-tune the business analyst competencies necessary to make requirements gathering a success.”</a:t>
            </a:r>
          </a:p>
          <a:p>
            <a:pPr marL="0" indent="0">
              <a:lnSpc>
                <a:spcPts val="1980"/>
              </a:lnSpc>
              <a:buNone/>
            </a:pPr>
            <a:r>
              <a:rPr lang="en-CA" sz="1200" dirty="0"/>
              <a:t>Ben Dickie</a:t>
            </a:r>
          </a:p>
          <a:p>
            <a:pPr marL="0" indent="0">
              <a:lnSpc>
                <a:spcPts val="1980"/>
              </a:lnSpc>
              <a:buNone/>
            </a:pPr>
            <a:r>
              <a:rPr lang="en-CA" sz="1200" dirty="0"/>
              <a:t>Director, Enterprise Applications</a:t>
            </a:r>
            <a:br>
              <a:rPr lang="en-CA" sz="1200" dirty="0"/>
            </a:br>
            <a:r>
              <a:rPr lang="en-CA" sz="1200" dirty="0"/>
              <a:t>Info-Tech Research Group</a:t>
            </a:r>
          </a:p>
        </p:txBody>
      </p:sp>
    </p:spTree>
    <p:extLst>
      <p:ext uri="{BB962C8B-B14F-4D97-AF65-F5344CB8AC3E}">
        <p14:creationId xmlns:p14="http://schemas.microsoft.com/office/powerpoint/2010/main" val="2881233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20482"/>
            <a:ext cx="7804377" cy="492552"/>
          </a:xfrm>
        </p:spPr>
        <p:txBody>
          <a:bodyPr/>
          <a:lstStyle/>
          <a:p>
            <a:r>
              <a:rPr lang="en-US" altLang="en-US" sz="3200" dirty="0"/>
              <a:t>Workshop Overview </a:t>
            </a:r>
            <a:endParaRPr lang="en-CA" sz="3200" dirty="0"/>
          </a:p>
        </p:txBody>
      </p:sp>
      <p:graphicFrame>
        <p:nvGraphicFramePr>
          <p:cNvPr id="4" name="Table 5">
            <a:extLst>
              <a:ext uri="{FF2B5EF4-FFF2-40B4-BE49-F238E27FC236}">
                <a16:creationId xmlns:a16="http://schemas.microsoft.com/office/drawing/2014/main" id="{7F0CE04A-0B05-A43E-1BF5-3B7030CF72A0}"/>
              </a:ext>
            </a:extLst>
          </p:cNvPr>
          <p:cNvGraphicFramePr>
            <a:graphicFrameLocks noGrp="1"/>
          </p:cNvGraphicFramePr>
          <p:nvPr>
            <p:extLst>
              <p:ext uri="{D42A27DB-BD31-4B8C-83A1-F6EECF244321}">
                <p14:modId xmlns:p14="http://schemas.microsoft.com/office/powerpoint/2010/main" val="871872309"/>
              </p:ext>
            </p:extLst>
          </p:nvPr>
        </p:nvGraphicFramePr>
        <p:xfrm>
          <a:off x="377680" y="1124579"/>
          <a:ext cx="11515869" cy="4765422"/>
        </p:xfrm>
        <a:graphic>
          <a:graphicData uri="http://schemas.openxmlformats.org/drawingml/2006/table">
            <a:tbl>
              <a:tblPr firstRow="1" bandRow="1">
                <a:tableStyleId>{5C22544A-7EE6-4342-B048-85BDC9FD1C3A}</a:tableStyleId>
              </a:tblPr>
              <a:tblGrid>
                <a:gridCol w="363825">
                  <a:extLst>
                    <a:ext uri="{9D8B030D-6E8A-4147-A177-3AD203B41FA5}">
                      <a16:colId xmlns:a16="http://schemas.microsoft.com/office/drawing/2014/main" val="3233081646"/>
                    </a:ext>
                  </a:extLst>
                </a:gridCol>
                <a:gridCol w="2242924">
                  <a:extLst>
                    <a:ext uri="{9D8B030D-6E8A-4147-A177-3AD203B41FA5}">
                      <a16:colId xmlns:a16="http://schemas.microsoft.com/office/drawing/2014/main" val="1082276018"/>
                    </a:ext>
                  </a:extLst>
                </a:gridCol>
                <a:gridCol w="2234355">
                  <a:extLst>
                    <a:ext uri="{9D8B030D-6E8A-4147-A177-3AD203B41FA5}">
                      <a16:colId xmlns:a16="http://schemas.microsoft.com/office/drawing/2014/main" val="38325746"/>
                    </a:ext>
                  </a:extLst>
                </a:gridCol>
                <a:gridCol w="2255045">
                  <a:extLst>
                    <a:ext uri="{9D8B030D-6E8A-4147-A177-3AD203B41FA5}">
                      <a16:colId xmlns:a16="http://schemas.microsoft.com/office/drawing/2014/main" val="548632695"/>
                    </a:ext>
                  </a:extLst>
                </a:gridCol>
                <a:gridCol w="2213667">
                  <a:extLst>
                    <a:ext uri="{9D8B030D-6E8A-4147-A177-3AD203B41FA5}">
                      <a16:colId xmlns:a16="http://schemas.microsoft.com/office/drawing/2014/main" val="1208822123"/>
                    </a:ext>
                  </a:extLst>
                </a:gridCol>
                <a:gridCol w="2206053">
                  <a:extLst>
                    <a:ext uri="{9D8B030D-6E8A-4147-A177-3AD203B41FA5}">
                      <a16:colId xmlns:a16="http://schemas.microsoft.com/office/drawing/2014/main" val="968428627"/>
                    </a:ext>
                  </a:extLst>
                </a:gridCol>
              </a:tblGrid>
              <a:tr h="316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Roboto Condensed Light"/>
                        <a:ea typeface="+mn-ea"/>
                        <a:cs typeface="+mn-cs"/>
                      </a:endParaRPr>
                    </a:p>
                  </a:txBody>
                  <a:tcP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1</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7CAED4"/>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2</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5091C5"/>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3</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2476B7"/>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4</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1E5D92"/>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5</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15436E"/>
                    </a:solidFill>
                  </a:tcPr>
                </a:tc>
                <a:extLst>
                  <a:ext uri="{0D108BD9-81ED-4DB2-BD59-A6C34878D82A}">
                    <a16:rowId xmlns:a16="http://schemas.microsoft.com/office/drawing/2014/main" val="1430410189"/>
                  </a:ext>
                </a:extLst>
              </a:tr>
              <a:tr h="2299476">
                <a:tc>
                  <a:txBody>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mn-lt"/>
                        <a:ea typeface="+mn-ea"/>
                        <a:cs typeface="+mn-cs"/>
                      </a:endParaRPr>
                    </a:p>
                  </a:txBody>
                  <a:tcPr vert="vert270" anchor="ct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750"/>
                        </a:spcAft>
                        <a:buClrTx/>
                        <a:buSzTx/>
                        <a:buFont typeface="Arial" panose="020B0604020202020204" pitchFamily="34" charset="0"/>
                        <a:buNone/>
                        <a:tabLst/>
                        <a:defRPr/>
                      </a:pPr>
                      <a:br>
                        <a:rPr kumimoji="0" lang="en-US" sz="1100" b="1" i="0" u="none" strike="noStrike" kern="1200" cap="none" spc="0" normalizeH="0" baseline="0" noProof="0" dirty="0">
                          <a:ln>
                            <a:noFill/>
                          </a:ln>
                          <a:solidFill>
                            <a:srgbClr val="7CAED4"/>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br>
                      <a:r>
                        <a:rPr kumimoji="0" lang="en-US" sz="1000" b="1" i="0" u="none" strike="noStrike" kern="1200" cap="none" spc="0" normalizeH="0" baseline="0" noProof="0" dirty="0">
                          <a:ln>
                            <a:noFill/>
                          </a:ln>
                          <a:solidFill>
                            <a:srgbClr val="7CAED4"/>
                          </a:solidFill>
                          <a:effectLst/>
                          <a:uLnTx/>
                          <a:uFillTx/>
                          <a:latin typeface="Exo 2 SemiBold" pitchFamily="2" charset="77"/>
                          <a:ea typeface="Roboto Condensed" panose="02000000000000000000" pitchFamily="2" charset="0"/>
                          <a:cs typeface="Roboto Condensed" panose="02000000000000000000" pitchFamily="2" charset="0"/>
                        </a:rPr>
                        <a:t>Define Current State and Target State for Requirements Gathering</a:t>
                      </a:r>
                      <a:endParaRPr kumimoji="0" lang="en-US" sz="1000" b="1" i="0" u="none" strike="noStrike" kern="1200" cap="none" spc="0" normalizeH="0" baseline="0" noProof="0" dirty="0">
                        <a:ln>
                          <a:noFill/>
                        </a:ln>
                        <a:solidFill>
                          <a:srgbClr val="7CAED4"/>
                        </a:solidFill>
                        <a:effectLst/>
                        <a:uLnTx/>
                        <a:uFillTx/>
                        <a:latin typeface="Exo 2 SemiBold" pitchFamily="2" charset="77"/>
                        <a:ea typeface="+mn-ea"/>
                        <a:cs typeface="+mn-cs"/>
                      </a:endParaRP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Understand current state and document existing requirement process steps. </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Identify stakeholder, process, outcome, and reigning challenges.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Conduct target state analysis.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Establish requirements gathering metrics.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Identify project levels 1/2/3/4.</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Match control points to project levels 1/2/3/4.</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Conduct project scoping and identify stakeholders.</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br>
                        <a:rPr kumimoji="0" lang="en-US" sz="1000" b="1" i="0" u="none" strike="noStrike" kern="1200" cap="none" spc="0" normalizeH="0" baseline="0" noProof="0" dirty="0">
                          <a:ln>
                            <a:noFill/>
                          </a:ln>
                          <a:solidFill>
                            <a:srgbClr val="5091C5"/>
                          </a:solidFill>
                          <a:effectLst/>
                          <a:uLnTx/>
                          <a:uFillTx/>
                          <a:latin typeface="Exo 2 SemiBold" pitchFamily="2" charset="77"/>
                          <a:ea typeface="Roboto Condensed" panose="02000000000000000000" pitchFamily="2" charset="0"/>
                          <a:cs typeface="Roboto Condensed" panose="02000000000000000000" pitchFamily="2" charset="0"/>
                        </a:rPr>
                      </a:br>
                      <a:r>
                        <a:rPr kumimoji="0" lang="en-US" sz="1000" b="1" i="0" u="none" strike="noStrike" kern="1200" cap="none" spc="0" normalizeH="0" baseline="0" noProof="0" dirty="0">
                          <a:ln>
                            <a:noFill/>
                          </a:ln>
                          <a:solidFill>
                            <a:srgbClr val="5091C5"/>
                          </a:solidFill>
                          <a:effectLst/>
                          <a:uLnTx/>
                          <a:uFillTx/>
                          <a:latin typeface="Exo 2 SemiBold" pitchFamily="2" charset="77"/>
                          <a:ea typeface="Roboto Condensed" panose="02000000000000000000" pitchFamily="2" charset="0"/>
                          <a:cs typeface="Roboto Condensed" panose="02000000000000000000" pitchFamily="2" charset="0"/>
                        </a:rPr>
                        <a:t>Define the Elicitation Process</a:t>
                      </a:r>
                      <a:endParaRPr kumimoji="0" lang="en-US" sz="1000" b="1" i="0" u="none" strike="noStrike" kern="1200" cap="none" spc="0" normalizeH="0" baseline="0" noProof="0" dirty="0">
                        <a:ln>
                          <a:noFill/>
                        </a:ln>
                        <a:solidFill>
                          <a:srgbClr val="5091C5"/>
                        </a:solidFill>
                        <a:effectLst/>
                        <a:uLnTx/>
                        <a:uFillTx/>
                        <a:latin typeface="Exo 2 SemiBold" pitchFamily="2" charset="77"/>
                        <a:ea typeface="+mn-ea"/>
                        <a:cs typeface="+mn-cs"/>
                      </a:endParaRP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Understand elicitation techniques and which ones to use.</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Document and confirm elicitation techniques.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Create a requirements gathering elicitation plan for your project.</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Practice using interviews with business stakeholders to build use case models.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Practice using table-top testing with business stakeholders to build use case models.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Build the operating model for your project.</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br>
                        <a:rPr kumimoji="0" lang="en-US" sz="1000" b="1" i="0" u="none" strike="noStrike" kern="1200" cap="none" spc="0" normalizeH="0" baseline="0" noProof="0" dirty="0">
                          <a:ln>
                            <a:noFill/>
                          </a:ln>
                          <a:solidFill>
                            <a:srgbClr val="2476B7"/>
                          </a:solidFill>
                          <a:effectLst/>
                          <a:uLnTx/>
                          <a:uFillTx/>
                          <a:latin typeface="Exo 2 SemiBold" pitchFamily="2" charset="77"/>
                          <a:ea typeface="Roboto Condensed" panose="02000000000000000000" pitchFamily="2" charset="0"/>
                          <a:cs typeface="Roboto Condensed" panose="02000000000000000000" pitchFamily="2" charset="0"/>
                        </a:rPr>
                      </a:br>
                      <a:r>
                        <a:rPr kumimoji="0" lang="en-US" sz="1000" b="1" i="0" u="none" strike="noStrike" kern="1200" cap="none" spc="0" normalizeH="0" baseline="0" noProof="0" dirty="0">
                          <a:ln>
                            <a:noFill/>
                          </a:ln>
                          <a:solidFill>
                            <a:srgbClr val="2476B7"/>
                          </a:solidFill>
                          <a:effectLst/>
                          <a:uLnTx/>
                          <a:uFillTx/>
                          <a:latin typeface="Exo 2 SemiBold" pitchFamily="2" charset="77"/>
                          <a:ea typeface="Roboto Condensed" panose="02000000000000000000" pitchFamily="2" charset="0"/>
                          <a:cs typeface="Roboto Condensed" panose="02000000000000000000" pitchFamily="2" charset="0"/>
                        </a:rPr>
                        <a:t>Analyze and Validate Requirements</a:t>
                      </a:r>
                      <a:endParaRPr kumimoji="0" lang="en-US" sz="1000" b="1" i="0" u="none" strike="noStrike" kern="1200" cap="none" spc="0" normalizeH="0" baseline="0" noProof="0" dirty="0">
                        <a:ln>
                          <a:noFill/>
                        </a:ln>
                        <a:solidFill>
                          <a:srgbClr val="2476B7"/>
                        </a:solidFill>
                        <a:effectLst/>
                        <a:uLnTx/>
                        <a:uFillTx/>
                        <a:latin typeface="Exo 2 SemiBold" pitchFamily="2" charset="77"/>
                        <a:ea typeface="+mn-ea"/>
                        <a:cs typeface="+mn-cs"/>
                      </a:endParaRP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Categorize gathered requirements for use.</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Consolidate similar requirements and eliminate redundancies.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Practice prioritizing requirements.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rgbClr val="000000"/>
                          </a:solidFill>
                          <a:effectLst/>
                          <a:uLnTx/>
                          <a:uFillTx/>
                          <a:latin typeface="+mn-lt"/>
                          <a:ea typeface="+mn-ea"/>
                          <a:cs typeface="+mn-cs"/>
                        </a:rPr>
                        <a:t>Rightsize</a:t>
                      </a:r>
                      <a:r>
                        <a:rPr kumimoji="0" lang="en-US" sz="1000" b="0" i="0" u="none" strike="noStrike" kern="1200" cap="none" spc="0" normalizeH="0" baseline="0" noProof="0">
                          <a:ln>
                            <a:noFill/>
                          </a:ln>
                          <a:solidFill>
                            <a:srgbClr val="000000"/>
                          </a:solidFill>
                          <a:effectLst/>
                          <a:uLnTx/>
                          <a:uFillTx/>
                          <a:latin typeface="+mn-lt"/>
                          <a:ea typeface="+mn-ea"/>
                          <a:cs typeface="+mn-cs"/>
                        </a:rPr>
                        <a:t> the requirements documentation template.</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Present the business requirements document (BRD) to business stakeholders.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Identify testing opportunities.</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br>
                        <a:rPr kumimoji="0" lang="en-US" sz="1000" b="1" i="0" u="none" strike="noStrike" kern="1200" cap="none" spc="0" normalizeH="0" baseline="0" noProof="0">
                          <a:ln>
                            <a:noFill/>
                          </a:ln>
                          <a:solidFill>
                            <a:srgbClr val="1D598D"/>
                          </a:solidFill>
                          <a:effectLst/>
                          <a:uLnTx/>
                          <a:uFillTx/>
                          <a:latin typeface="Exo 2 SemiBold" pitchFamily="2" charset="77"/>
                          <a:ea typeface="Roboto Condensed" panose="02000000000000000000" pitchFamily="2" charset="0"/>
                          <a:cs typeface="Roboto Condensed" panose="02000000000000000000" pitchFamily="2" charset="0"/>
                        </a:rPr>
                      </a:br>
                      <a:r>
                        <a:rPr kumimoji="0" lang="en-US" sz="1000" b="1" i="0" u="none" strike="noStrike" kern="1200" cap="none" spc="0" normalizeH="0" baseline="0" noProof="0">
                          <a:ln>
                            <a:noFill/>
                          </a:ln>
                          <a:solidFill>
                            <a:srgbClr val="1D598D"/>
                          </a:solidFill>
                          <a:effectLst/>
                          <a:uLnTx/>
                          <a:uFillTx/>
                          <a:latin typeface="Exo 2 SemiBold" pitchFamily="2" charset="77"/>
                          <a:ea typeface="Roboto Condensed" panose="02000000000000000000" pitchFamily="2" charset="0"/>
                          <a:cs typeface="Roboto Condensed" panose="02000000000000000000" pitchFamily="2" charset="0"/>
                        </a:rPr>
                        <a:t>Establish Change Control Processes</a:t>
                      </a:r>
                      <a:endParaRPr kumimoji="0" lang="en-US" sz="1000" b="1" i="0" u="none" strike="noStrike" kern="1200" cap="none" spc="0" normalizeH="0" baseline="0" noProof="0">
                        <a:ln>
                          <a:noFill/>
                        </a:ln>
                        <a:solidFill>
                          <a:srgbClr val="1D598D"/>
                        </a:solidFill>
                        <a:effectLst/>
                        <a:uLnTx/>
                        <a:uFillTx/>
                        <a:latin typeface="Exo 2 SemiBold" pitchFamily="2" charset="77"/>
                        <a:ea typeface="+mn-ea"/>
                        <a:cs typeface="+mn-cs"/>
                      </a:endParaRP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Review existing CR process.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Review change control process best practices &amp; optimization opportunities.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Build guidelines for escalating changes.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Confirm your requirements gathering process for project levels 1/2/3/4.</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br>
                        <a:rPr kumimoji="0" lang="en-US" sz="1100" b="1" i="0" u="none" strike="noStrike" kern="1200" cap="none" spc="0" normalizeH="0" baseline="0" noProof="0">
                          <a:ln>
                            <a:noFill/>
                          </a:ln>
                          <a:solidFill>
                            <a:srgbClr val="15436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br>
                      <a:r>
                        <a:rPr kumimoji="0" lang="en-US" sz="1000" b="1" i="0" u="none" strike="noStrike" kern="1200" cap="none" spc="0" normalizeH="0" baseline="0" noProof="0">
                          <a:ln>
                            <a:noFill/>
                          </a:ln>
                          <a:solidFill>
                            <a:srgbClr val="15436E"/>
                          </a:solidFill>
                          <a:effectLst/>
                          <a:uLnTx/>
                          <a:uFillTx/>
                          <a:latin typeface="Exo 2 SemiBold" pitchFamily="2" charset="77"/>
                          <a:ea typeface="Roboto Condensed" panose="02000000000000000000" pitchFamily="2" charset="0"/>
                          <a:cs typeface="Roboto Condensed" panose="02000000000000000000" pitchFamily="2" charset="0"/>
                        </a:rPr>
                        <a:t>Establish Ongoing Governance for Requirements Gathering</a:t>
                      </a:r>
                      <a:endParaRPr kumimoji="0" lang="en-US" sz="1000" b="1" i="0" u="none" strike="noStrike" kern="1200" cap="none" spc="0" normalizeH="0" baseline="0" noProof="0">
                        <a:ln>
                          <a:noFill/>
                        </a:ln>
                        <a:solidFill>
                          <a:srgbClr val="15436E"/>
                        </a:solidFill>
                        <a:effectLst/>
                        <a:uLnTx/>
                        <a:uFillTx/>
                        <a:latin typeface="Exo 2 SemiBold" pitchFamily="2" charset="77"/>
                        <a:ea typeface="+mn-ea"/>
                        <a:cs typeface="+mn-cs"/>
                      </a:endParaRP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Define RACI for the requirements gathering process.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Define the requirements gathering governance process.</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Define RACI for requirements gathering governance.</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Define the agenda and cadence for requirements gathering governance.</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Identify and analyze stakeholders for communication plan.</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Create communication management plan.</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Build the action plan.</a:t>
                      </a:r>
                    </a:p>
                    <a:p>
                      <a:pPr marL="171450" marR="0" lvl="0" indent="-171450" algn="l" defTabSz="914400" rtl="0" eaLnBrk="1" fontAlgn="auto" latinLnBrk="0" hangingPunct="1">
                        <a:lnSpc>
                          <a:spcPts val="1020"/>
                        </a:lnSpc>
                        <a:spcBef>
                          <a:spcPts val="0"/>
                        </a:spcBef>
                        <a:spcAft>
                          <a:spcPts val="75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extLst>
                  <a:ext uri="{0D108BD9-81ED-4DB2-BD59-A6C34878D82A}">
                    <a16:rowId xmlns:a16="http://schemas.microsoft.com/office/drawing/2014/main" val="1304162544"/>
                  </a:ext>
                </a:extLst>
              </a:tr>
              <a:tr h="1293754">
                <a:tc>
                  <a:txBody>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mn-lt"/>
                        <a:ea typeface="+mn-ea"/>
                        <a:cs typeface="+mn-cs"/>
                      </a:endParaRPr>
                    </a:p>
                  </a:txBody>
                  <a:tcPr vert="vert270" anchor="ct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maturity assessment</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Project level selection tool</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documentation tool</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Project elicitation schedule</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Project operating model</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Project use cases </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documentation tool</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testing checklist</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traceability matrix</a:t>
                      </a: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communication tracking template</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ts val="102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Requirements gathering action plan</a:t>
                      </a:r>
                    </a:p>
                  </a:txBody>
                  <a:tcP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extLst>
                  <a:ext uri="{0D108BD9-81ED-4DB2-BD59-A6C34878D82A}">
                    <a16:rowId xmlns:a16="http://schemas.microsoft.com/office/drawing/2014/main" val="3550178897"/>
                  </a:ext>
                </a:extLst>
              </a:tr>
            </a:tbl>
          </a:graphicData>
        </a:graphic>
      </p:graphicFrame>
      <p:pic>
        <p:nvPicPr>
          <p:cNvPr id="2" name="Picture 1">
            <a:extLst>
              <a:ext uri="{FF2B5EF4-FFF2-40B4-BE49-F238E27FC236}">
                <a16:creationId xmlns:a16="http://schemas.microsoft.com/office/drawing/2014/main" id="{AAB2BBB4-9D9F-7A72-24EA-2DD4245F7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83335" y="438348"/>
            <a:ext cx="854839" cy="854839"/>
          </a:xfrm>
          <a:prstGeom prst="rect">
            <a:avLst/>
          </a:prstGeom>
        </p:spPr>
      </p:pic>
      <p:sp>
        <p:nvSpPr>
          <p:cNvPr id="11" name="TextBox 10">
            <a:extLst>
              <a:ext uri="{FF2B5EF4-FFF2-40B4-BE49-F238E27FC236}">
                <a16:creationId xmlns:a16="http://schemas.microsoft.com/office/drawing/2014/main" id="{8946F718-3ADE-C0F1-BC25-422FEA41E897}"/>
              </a:ext>
            </a:extLst>
          </p:cNvPr>
          <p:cNvSpPr txBox="1"/>
          <p:nvPr/>
        </p:nvSpPr>
        <p:spPr>
          <a:xfrm rot="16200000">
            <a:off x="-265916" y="4980574"/>
            <a:ext cx="1659835" cy="278297"/>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a:ln>
                  <a:noFill/>
                </a:ln>
                <a:solidFill>
                  <a:srgbClr val="2476B7"/>
                </a:solidFill>
                <a:effectLst/>
                <a:uLnTx/>
                <a:uFillTx/>
                <a:latin typeface="Exo DemiBold" panose="02000503000000000000" pitchFamily="2" charset="77"/>
                <a:ea typeface="+mn-ea"/>
                <a:cs typeface="+mn-cs"/>
              </a:rPr>
              <a:t>Deliverables</a:t>
            </a:r>
            <a:endParaRPr kumimoji="0" lang="en-US" sz="1600" b="1" i="0" u="none" strike="noStrike" kern="1200" cap="none" spc="0" normalizeH="0" baseline="0" noProof="0">
              <a:ln>
                <a:noFill/>
              </a:ln>
              <a:solidFill>
                <a:srgbClr val="2476B7"/>
              </a:solidFill>
              <a:effectLst/>
              <a:uLnTx/>
              <a:uFillTx/>
              <a:latin typeface="+mn-lt"/>
              <a:ea typeface="+mn-ea"/>
              <a:cs typeface="+mn-cs"/>
            </a:endParaRPr>
          </a:p>
        </p:txBody>
      </p:sp>
      <p:sp>
        <p:nvSpPr>
          <p:cNvPr id="13" name="Text Placeholder 6">
            <a:extLst>
              <a:ext uri="{FF2B5EF4-FFF2-40B4-BE49-F238E27FC236}">
                <a16:creationId xmlns:a16="http://schemas.microsoft.com/office/drawing/2014/main" id="{F7473ADE-9D84-97FB-E461-3F4725F2AA7A}"/>
              </a:ext>
            </a:extLst>
          </p:cNvPr>
          <p:cNvSpPr txBox="1">
            <a:spLocks/>
          </p:cNvSpPr>
          <p:nvPr/>
        </p:nvSpPr>
        <p:spPr>
          <a:xfrm>
            <a:off x="732967" y="5940931"/>
            <a:ext cx="11471962" cy="316465"/>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200" i="0" u="none" strike="noStrike" kern="1200" cap="none" spc="0" normalizeH="0" baseline="0" noProof="0">
                <a:ln>
                  <a:noFill/>
                </a:ln>
                <a:solidFill>
                  <a:srgbClr val="000000"/>
                </a:solidFill>
                <a:effectLst/>
                <a:uLnTx/>
                <a:uFillTx/>
                <a:latin typeface="+mn-lt"/>
                <a:ea typeface="+mn-ea"/>
                <a:cs typeface="Arial" panose="020B0604020202020204" pitchFamily="34" charset="0"/>
              </a:rPr>
              <a:t>Contact your account representative or email </a:t>
            </a:r>
            <a:r>
              <a:rPr kumimoji="0" lang="en-US" sz="1200" i="0" u="none" strike="noStrike" kern="1200" cap="none" spc="0" normalizeH="0" baseline="0" noProof="0" err="1">
                <a:ln>
                  <a:noFill/>
                </a:ln>
                <a:solidFill>
                  <a:srgbClr val="000000"/>
                </a:solidFill>
                <a:effectLst/>
                <a:uLnTx/>
                <a:uFillTx/>
                <a:latin typeface="+mn-lt"/>
                <a:ea typeface="+mn-ea"/>
                <a:cs typeface="Arial" panose="020B0604020202020204" pitchFamily="34" charset="0"/>
                <a:hlinkClick r:id="rId4"/>
              </a:rPr>
              <a:t>Workshops@InfoTech.com</a:t>
            </a:r>
            <a:r>
              <a:rPr kumimoji="0" lang="en-US" sz="1200" i="0" u="none" strike="noStrike" kern="1200" cap="none" spc="0" normalizeH="0" baseline="0" noProof="0">
                <a:ln>
                  <a:noFill/>
                </a:ln>
                <a:solidFill>
                  <a:srgbClr val="000000"/>
                </a:solidFill>
                <a:effectLst/>
                <a:uLnTx/>
                <a:uFillTx/>
                <a:latin typeface="+mn-lt"/>
                <a:ea typeface="+mn-ea"/>
                <a:cs typeface="Arial" panose="020B0604020202020204" pitchFamily="34" charset="0"/>
                <a:hlinkClick r:id="rId4"/>
              </a:rPr>
              <a:t> </a:t>
            </a:r>
            <a:r>
              <a:rPr kumimoji="0" lang="en-US" sz="1200" i="0" u="none" strike="noStrike" kern="1200" cap="none" spc="0" normalizeH="0" baseline="0" noProof="0">
                <a:ln>
                  <a:noFill/>
                </a:ln>
                <a:solidFill>
                  <a:srgbClr val="000000"/>
                </a:solidFill>
                <a:effectLst/>
                <a:uLnTx/>
                <a:uFillTx/>
                <a:latin typeface="+mn-lt"/>
                <a:ea typeface="+mn-ea"/>
                <a:cs typeface="Arial" panose="020B0604020202020204" pitchFamily="34" charset="0"/>
              </a:rPr>
              <a:t>for more information.</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F17A26"/>
              </a:solidFill>
              <a:effectLst/>
              <a:uLnTx/>
              <a:uFillTx/>
              <a:latin typeface="Montserrat Medium" pitchFamily="2" charset="77"/>
              <a:ea typeface="+mn-ea"/>
              <a:cs typeface="Arial" panose="020B0604020202020204" pitchFamily="34" charset="0"/>
            </a:endParaRPr>
          </a:p>
        </p:txBody>
      </p:sp>
      <p:sp>
        <p:nvSpPr>
          <p:cNvPr id="18" name="TextBox 17">
            <a:extLst>
              <a:ext uri="{FF2B5EF4-FFF2-40B4-BE49-F238E27FC236}">
                <a16:creationId xmlns:a16="http://schemas.microsoft.com/office/drawing/2014/main" id="{25BEF389-B8C0-3793-092D-51480AB9A2CE}"/>
              </a:ext>
            </a:extLst>
          </p:cNvPr>
          <p:cNvSpPr txBox="1"/>
          <p:nvPr/>
        </p:nvSpPr>
        <p:spPr>
          <a:xfrm rot="16200000">
            <a:off x="-265916" y="2774088"/>
            <a:ext cx="1659835" cy="278297"/>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a:ln>
                  <a:noFill/>
                </a:ln>
                <a:solidFill>
                  <a:srgbClr val="2476B7"/>
                </a:solidFill>
                <a:effectLst/>
                <a:uLnTx/>
                <a:uFillTx/>
                <a:latin typeface="Exo DemiBold" panose="02000503000000000000" pitchFamily="2" charset="77"/>
                <a:ea typeface="+mn-ea"/>
                <a:cs typeface="+mn-cs"/>
              </a:rPr>
              <a:t>Activities</a:t>
            </a:r>
            <a:endParaRPr kumimoji="0" lang="en-US" sz="1600" b="1" i="0" u="none" strike="noStrike" kern="1200" cap="none" spc="0" normalizeH="0" baseline="0" noProof="0">
              <a:ln>
                <a:noFill/>
              </a:ln>
              <a:solidFill>
                <a:srgbClr val="2476B7"/>
              </a:solidFill>
              <a:effectLst/>
              <a:uLnTx/>
              <a:uFillTx/>
              <a:latin typeface="+mn-lt"/>
              <a:ea typeface="+mn-ea"/>
              <a:cs typeface="+mn-cs"/>
            </a:endParaRPr>
          </a:p>
        </p:txBody>
      </p:sp>
    </p:spTree>
    <p:extLst>
      <p:ext uri="{BB962C8B-B14F-4D97-AF65-F5344CB8AC3E}">
        <p14:creationId xmlns:p14="http://schemas.microsoft.com/office/powerpoint/2010/main" val="339411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6169" y="532612"/>
            <a:ext cx="9256939" cy="807905"/>
          </a:xfrm>
        </p:spPr>
        <p:txBody>
          <a:bodyPr/>
          <a:lstStyle/>
          <a:p>
            <a:r>
              <a:rPr lang="en-US" altLang="en-US"/>
              <a:t>Use these </a:t>
            </a:r>
            <a:r>
              <a:rPr lang="en-US" altLang="en-US" dirty="0"/>
              <a:t>i</a:t>
            </a:r>
            <a:r>
              <a:rPr lang="en-US" altLang="en-US"/>
              <a:t>cons to help direct </a:t>
            </a:r>
            <a:r>
              <a:rPr lang="en-US" altLang="en-US" dirty="0"/>
              <a:t>y</a:t>
            </a:r>
            <a:r>
              <a:rPr lang="en-US" altLang="en-US"/>
              <a:t>ou as you </a:t>
            </a:r>
            <a:r>
              <a:rPr lang="en-US" altLang="en-US" dirty="0"/>
              <a:t>n</a:t>
            </a:r>
            <a:r>
              <a:rPr lang="en-US" altLang="en-US"/>
              <a:t>avigate this research </a:t>
            </a:r>
            <a:endParaRPr lang="en-CA"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365" y="1898351"/>
            <a:ext cx="10179799"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Use these icons to help guide you through each step of the blueprint and direct you to content related to the recommended activities. </a:t>
            </a:r>
          </a:p>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grpSp>
        <p:nvGrpSpPr>
          <p:cNvPr id="2" name="Group 1">
            <a:extLst>
              <a:ext uri="{FF2B5EF4-FFF2-40B4-BE49-F238E27FC236}">
                <a16:creationId xmlns:a16="http://schemas.microsoft.com/office/drawing/2014/main" id="{1469FF05-B6F8-ED09-D2DB-0822A4D50E61}"/>
              </a:ext>
            </a:extLst>
          </p:cNvPr>
          <p:cNvGrpSpPr/>
          <p:nvPr/>
        </p:nvGrpSpPr>
        <p:grpSpPr>
          <a:xfrm>
            <a:off x="6351558" y="3502250"/>
            <a:ext cx="1599602" cy="1599602"/>
            <a:chOff x="6351558" y="3312250"/>
            <a:chExt cx="1599602" cy="1599602"/>
          </a:xfrm>
        </p:grpSpPr>
        <p:sp>
          <p:nvSpPr>
            <p:cNvPr id="15" name="Oval 14">
              <a:extLst>
                <a:ext uri="{FF2B5EF4-FFF2-40B4-BE49-F238E27FC236}">
                  <a16:creationId xmlns:a16="http://schemas.microsoft.com/office/drawing/2014/main" id="{DF7992CF-6E04-5139-F5F6-82E56472CAA9}"/>
                </a:ext>
              </a:extLst>
            </p:cNvPr>
            <p:cNvSpPr>
              <a:spLocks noChangeAspect="1"/>
            </p:cNvSpPr>
            <p:nvPr/>
          </p:nvSpPr>
          <p:spPr>
            <a:xfrm>
              <a:off x="6363433" y="3334812"/>
              <a:ext cx="1554480" cy="1554480"/>
            </a:xfrm>
            <a:prstGeom prst="ellipse">
              <a:avLst/>
            </a:prstGeom>
            <a:solidFill>
              <a:srgbClr val="36A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7252D58-3507-534D-10EF-032B3E744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558" y="3312250"/>
              <a:ext cx="1599602" cy="1599602"/>
            </a:xfrm>
            <a:prstGeom prst="rect">
              <a:avLst/>
            </a:prstGeom>
          </p:spPr>
        </p:pic>
      </p:grpSp>
      <p:sp>
        <p:nvSpPr>
          <p:cNvPr id="13" name="Oval 12">
            <a:extLst>
              <a:ext uri="{FF2B5EF4-FFF2-40B4-BE49-F238E27FC236}">
                <a16:creationId xmlns:a16="http://schemas.microsoft.com/office/drawing/2014/main" id="{B12273CF-2C95-279F-3B0E-E9110D2C015B}"/>
              </a:ext>
            </a:extLst>
          </p:cNvPr>
          <p:cNvSpPr>
            <a:spLocks noChangeAspect="1"/>
          </p:cNvSpPr>
          <p:nvPr/>
        </p:nvSpPr>
        <p:spPr>
          <a:xfrm>
            <a:off x="377365" y="3502250"/>
            <a:ext cx="1554480" cy="1554480"/>
          </a:xfrm>
          <a:prstGeom prst="ellipse">
            <a:avLst/>
          </a:prstGeom>
          <a:solidFill>
            <a:srgbClr val="5F3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D2A0678-60B2-614B-EDAA-CA575C6BF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074" y="3635032"/>
            <a:ext cx="1286113" cy="1286113"/>
          </a:xfrm>
          <a:prstGeom prst="rect">
            <a:avLst/>
          </a:prstGeom>
        </p:spPr>
      </p:pic>
      <p:sp>
        <p:nvSpPr>
          <p:cNvPr id="20" name="TextBox 19">
            <a:extLst>
              <a:ext uri="{FF2B5EF4-FFF2-40B4-BE49-F238E27FC236}">
                <a16:creationId xmlns:a16="http://schemas.microsoft.com/office/drawing/2014/main" id="{0AB396A5-8D91-D23D-6D0C-505118212438}"/>
              </a:ext>
            </a:extLst>
          </p:cNvPr>
          <p:cNvSpPr txBox="1"/>
          <p:nvPr/>
        </p:nvSpPr>
        <p:spPr>
          <a:xfrm>
            <a:off x="2239635" y="2862115"/>
            <a:ext cx="3507396"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where a supporting Info-Tech tool or template will help you perform the activity or step associated with the slide. Refer to the supporting tool or template to get the best results and proceed to the next step of the project.</a:t>
            </a:r>
          </a:p>
        </p:txBody>
      </p:sp>
      <p:sp>
        <p:nvSpPr>
          <p:cNvPr id="22" name="TextBox 21">
            <a:extLst>
              <a:ext uri="{FF2B5EF4-FFF2-40B4-BE49-F238E27FC236}">
                <a16:creationId xmlns:a16="http://schemas.microsoft.com/office/drawing/2014/main" id="{9E1B6512-5098-ED21-547B-6B4B08A225DC}"/>
              </a:ext>
            </a:extLst>
          </p:cNvPr>
          <p:cNvSpPr txBox="1"/>
          <p:nvPr/>
        </p:nvSpPr>
        <p:spPr>
          <a:xfrm>
            <a:off x="8243925" y="2862115"/>
            <a:ext cx="3386433"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with an associated activity. The activity can be performed either as part of your project or with the support of Info-Tech team members, who will come onsite to facilitate a workshop for your organization.</a:t>
            </a:r>
          </a:p>
        </p:txBody>
      </p:sp>
    </p:spTree>
    <p:extLst>
      <p:ext uri="{BB962C8B-B14F-4D97-AF65-F5344CB8AC3E}">
        <p14:creationId xmlns:p14="http://schemas.microsoft.com/office/powerpoint/2010/main" val="4120768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3A04C4B9-A132-CDB1-FCF2-45C3E20B3D01}"/>
              </a:ext>
            </a:extLst>
          </p:cNvPr>
          <p:cNvSpPr txBox="1">
            <a:spLocks/>
          </p:cNvSpPr>
          <p:nvPr/>
        </p:nvSpPr>
        <p:spPr>
          <a:xfrm>
            <a:off x="350466" y="533048"/>
            <a:ext cx="10904719" cy="7242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Our understanding </a:t>
            </a:r>
            <a:r>
              <a:rPr kumimoji="0" lang="en-US" altLang="en-US"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of </a:t>
            </a:r>
            <a:r>
              <a:rPr kumimoji="0" lang="en-US" altLang="en-US"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the problem</a:t>
            </a:r>
            <a:endParaRPr kumimoji="0" lang="en-US"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grpSp>
        <p:nvGrpSpPr>
          <p:cNvPr id="22" name="Group 20">
            <a:extLst>
              <a:ext uri="{FF2B5EF4-FFF2-40B4-BE49-F238E27FC236}">
                <a16:creationId xmlns:a16="http://schemas.microsoft.com/office/drawing/2014/main" id="{39DFA7D1-5D7C-5545-B0BB-B8A81C45E600}"/>
              </a:ext>
            </a:extLst>
          </p:cNvPr>
          <p:cNvGrpSpPr/>
          <p:nvPr/>
        </p:nvGrpSpPr>
        <p:grpSpPr>
          <a:xfrm>
            <a:off x="373995" y="1799186"/>
            <a:ext cx="2779432" cy="3505671"/>
            <a:chOff x="6304540" y="3022388"/>
            <a:chExt cx="2571570" cy="2963926"/>
          </a:xfrm>
        </p:grpSpPr>
        <p:sp>
          <p:nvSpPr>
            <p:cNvPr id="23" name="Rectangle 22">
              <a:extLst>
                <a:ext uri="{FF2B5EF4-FFF2-40B4-BE49-F238E27FC236}">
                  <a16:creationId xmlns:a16="http://schemas.microsoft.com/office/drawing/2014/main" id="{045661F6-627D-092C-80CF-E1A8042F10DA}"/>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is Designed for:</a:t>
              </a:r>
            </a:p>
          </p:txBody>
        </p:sp>
        <p:sp>
          <p:nvSpPr>
            <p:cNvPr id="24" name="Rectangle 22">
              <a:extLst>
                <a:ext uri="{FF2B5EF4-FFF2-40B4-BE49-F238E27FC236}">
                  <a16:creationId xmlns:a16="http://schemas.microsoft.com/office/drawing/2014/main" id="{02214B58-6C97-A5C6-B74D-D78CEC834AE5}"/>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The </a:t>
              </a:r>
              <a:r>
                <a:rPr kumimoji="0" lang="en-US" sz="12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IT applications director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who has accountability for ensuring that requirements gathering procedures are both effective and efficient.</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The designated </a:t>
              </a:r>
              <a:r>
                <a:rPr kumimoji="0" lang="en-US" sz="12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business analyst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or requirements gathering professional who needs a concrete understanding of how to execute upon requirements gathering SOPs.</a:t>
              </a:r>
            </a:p>
          </p:txBody>
        </p:sp>
      </p:grpSp>
      <p:grpSp>
        <p:nvGrpSpPr>
          <p:cNvPr id="30" name="Group 20">
            <a:extLst>
              <a:ext uri="{FF2B5EF4-FFF2-40B4-BE49-F238E27FC236}">
                <a16:creationId xmlns:a16="http://schemas.microsoft.com/office/drawing/2014/main" id="{B99E14F9-C3FD-F27D-51CC-32C55B230C3B}"/>
              </a:ext>
            </a:extLst>
          </p:cNvPr>
          <p:cNvGrpSpPr/>
          <p:nvPr/>
        </p:nvGrpSpPr>
        <p:grpSpPr>
          <a:xfrm>
            <a:off x="6205538" y="1799186"/>
            <a:ext cx="2779432" cy="3505671"/>
            <a:chOff x="6304540" y="3022388"/>
            <a:chExt cx="2571570" cy="2963926"/>
          </a:xfrm>
        </p:grpSpPr>
        <p:sp>
          <p:nvSpPr>
            <p:cNvPr id="31" name="Rectangle 30">
              <a:extLst>
                <a:ext uri="{FF2B5EF4-FFF2-40B4-BE49-F238E27FC236}">
                  <a16:creationId xmlns:a16="http://schemas.microsoft.com/office/drawing/2014/main" id="{AB7A1511-A4BB-3BFF-093C-138FA9518B47}"/>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Help You:</a:t>
              </a:r>
            </a:p>
          </p:txBody>
        </p:sp>
        <p:sp>
          <p:nvSpPr>
            <p:cNvPr id="32" name="Rectangle 22">
              <a:extLst>
                <a:ext uri="{FF2B5EF4-FFF2-40B4-BE49-F238E27FC236}">
                  <a16:creationId xmlns:a16="http://schemas.microsoft.com/office/drawing/2014/main" id="{2E581D6D-BD97-E873-6BC9-3A01CFF9016B}"/>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Diagnose your current state and identify (and prioritize) gaps that exist between your target requirements gathering needs and your current capabilities and processes.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Build a requirements gathering SOP that prescribes a framework for requirements governance and technology usage, as well as techniques for elicitation, analysis, and validation.</a:t>
              </a:r>
            </a:p>
          </p:txBody>
        </p:sp>
      </p:grpSp>
      <p:grpSp>
        <p:nvGrpSpPr>
          <p:cNvPr id="33" name="Group 20">
            <a:extLst>
              <a:ext uri="{FF2B5EF4-FFF2-40B4-BE49-F238E27FC236}">
                <a16:creationId xmlns:a16="http://schemas.microsoft.com/office/drawing/2014/main" id="{4327BA44-87D3-CD41-BE2F-E2DB5D7CB1E6}"/>
              </a:ext>
            </a:extLst>
          </p:cNvPr>
          <p:cNvGrpSpPr/>
          <p:nvPr/>
        </p:nvGrpSpPr>
        <p:grpSpPr>
          <a:xfrm>
            <a:off x="3287713" y="1799186"/>
            <a:ext cx="2779432" cy="3505671"/>
            <a:chOff x="6304540" y="3022388"/>
            <a:chExt cx="2571570" cy="2963926"/>
          </a:xfrm>
        </p:grpSpPr>
        <p:sp>
          <p:nvSpPr>
            <p:cNvPr id="34" name="Rectangle 33">
              <a:extLst>
                <a:ext uri="{FF2B5EF4-FFF2-40B4-BE49-F238E27FC236}">
                  <a16:creationId xmlns:a16="http://schemas.microsoft.com/office/drawing/2014/main" id="{910B6C4A-412E-004A-1C51-38053310B9DF}"/>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Also Assist:</a:t>
              </a:r>
            </a:p>
          </p:txBody>
        </p:sp>
        <p:sp>
          <p:nvSpPr>
            <p:cNvPr id="35" name="Rectangle 22">
              <a:extLst>
                <a:ext uri="{FF2B5EF4-FFF2-40B4-BE49-F238E27FC236}">
                  <a16:creationId xmlns:a16="http://schemas.microsoft.com/office/drawing/2014/main" id="{220C8B87-8C8A-60A0-08C4-03D2E6414F0A}"/>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The </a:t>
              </a:r>
              <a:r>
                <a:rPr kumimoji="0" lang="en-US" sz="12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business partner/stakeholder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who is interested in ways to work with IT to improve upon existing procedures for requirements gathering.</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Systems analysts and developers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who need to understand how business requirements are effectively gathered upstream.</a:t>
              </a:r>
            </a:p>
            <a:p>
              <a:pPr marR="0" lvl="0" algn="l" defTabSz="554492" rtl="0" eaLnBrk="1" fontAlgn="auto" latinLnBrk="0" hangingPunct="1">
                <a:lnSpc>
                  <a:spcPts val="1640"/>
                </a:lnSpc>
                <a:spcBef>
                  <a:spcPts val="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grpSp>
        <p:nvGrpSpPr>
          <p:cNvPr id="36" name="Group 20">
            <a:extLst>
              <a:ext uri="{FF2B5EF4-FFF2-40B4-BE49-F238E27FC236}">
                <a16:creationId xmlns:a16="http://schemas.microsoft.com/office/drawing/2014/main" id="{F08281E4-557A-B678-2AA8-8E897C68C5B5}"/>
              </a:ext>
            </a:extLst>
          </p:cNvPr>
          <p:cNvGrpSpPr/>
          <p:nvPr/>
        </p:nvGrpSpPr>
        <p:grpSpPr>
          <a:xfrm>
            <a:off x="9119255" y="1799186"/>
            <a:ext cx="2779432" cy="3505671"/>
            <a:chOff x="6304540" y="3022388"/>
            <a:chExt cx="2571570" cy="2963926"/>
          </a:xfrm>
        </p:grpSpPr>
        <p:sp>
          <p:nvSpPr>
            <p:cNvPr id="37" name="Rectangle 36">
              <a:extLst>
                <a:ext uri="{FF2B5EF4-FFF2-40B4-BE49-F238E27FC236}">
                  <a16:creationId xmlns:a16="http://schemas.microsoft.com/office/drawing/2014/main" id="{9BE1C96F-80A3-6DED-5D86-C0B7EE6CCAFA}"/>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Help Them:</a:t>
              </a:r>
            </a:p>
          </p:txBody>
        </p:sp>
        <p:sp>
          <p:nvSpPr>
            <p:cNvPr id="38" name="Rectangle 22">
              <a:extLst>
                <a:ext uri="{FF2B5EF4-FFF2-40B4-BE49-F238E27FC236}">
                  <a16:creationId xmlns:a16="http://schemas.microsoft.com/office/drawing/2014/main" id="{1EEE83D0-CD5C-BCD1-E012-D161F18A3B16}"/>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Understand the significance and importance of business requirements gathering on overall project success and value alignment.</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Create rules of engagement for assisting IT with the collection of requirements from the right stakeholders in a timely fashion.</a:t>
              </a:r>
            </a:p>
            <a:p>
              <a:pPr marR="0" lvl="0" algn="l" defTabSz="554492" rtl="0" eaLnBrk="1" fontAlgn="auto" latinLnBrk="0" hangingPunct="1">
                <a:lnSpc>
                  <a:spcPts val="1640"/>
                </a:lnSpc>
                <a:spcBef>
                  <a:spcPts val="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sp>
        <p:nvSpPr>
          <p:cNvPr id="39" name="TextBox 38">
            <a:extLst>
              <a:ext uri="{FF2B5EF4-FFF2-40B4-BE49-F238E27FC236}">
                <a16:creationId xmlns:a16="http://schemas.microsoft.com/office/drawing/2014/main" id="{A6F54A4D-B339-E44E-83C4-1895867AEF6B}"/>
              </a:ext>
            </a:extLst>
          </p:cNvPr>
          <p:cNvSpPr txBox="1"/>
          <p:nvPr/>
        </p:nvSpPr>
        <p:spPr>
          <a:xfrm>
            <a:off x="11174506" y="1465729"/>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52159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F0EFBD6-0FC1-38FC-D22C-0A501DD3A935}"/>
              </a:ext>
            </a:extLst>
          </p:cNvPr>
          <p:cNvSpPr/>
          <p:nvPr/>
        </p:nvSpPr>
        <p:spPr>
          <a:xfrm>
            <a:off x="8353987" y="1278507"/>
            <a:ext cx="3541305" cy="4779394"/>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4" name="Rectangle 43">
            <a:extLst>
              <a:ext uri="{FF2B5EF4-FFF2-40B4-BE49-F238E27FC236}">
                <a16:creationId xmlns:a16="http://schemas.microsoft.com/office/drawing/2014/main" id="{27EC4834-6E98-6CF5-6866-F44BCE2B46C5}"/>
              </a:ext>
            </a:extLst>
          </p:cNvPr>
          <p:cNvSpPr/>
          <p:nvPr/>
        </p:nvSpPr>
        <p:spPr>
          <a:xfrm>
            <a:off x="8353721" y="1273859"/>
            <a:ext cx="3541305" cy="5021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9" name="Rectangle 38">
            <a:extLst>
              <a:ext uri="{FF2B5EF4-FFF2-40B4-BE49-F238E27FC236}">
                <a16:creationId xmlns:a16="http://schemas.microsoft.com/office/drawing/2014/main" id="{EC191662-E6AD-C463-BDB7-15AF301E9D87}"/>
              </a:ext>
            </a:extLst>
          </p:cNvPr>
          <p:cNvSpPr/>
          <p:nvPr/>
        </p:nvSpPr>
        <p:spPr>
          <a:xfrm>
            <a:off x="4364614" y="1278507"/>
            <a:ext cx="3541305" cy="477939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0" name="Rectangle 39">
            <a:extLst>
              <a:ext uri="{FF2B5EF4-FFF2-40B4-BE49-F238E27FC236}">
                <a16:creationId xmlns:a16="http://schemas.microsoft.com/office/drawing/2014/main" id="{02E34F88-90C2-DE28-832F-BA4CBBC1949F}"/>
              </a:ext>
            </a:extLst>
          </p:cNvPr>
          <p:cNvSpPr/>
          <p:nvPr/>
        </p:nvSpPr>
        <p:spPr>
          <a:xfrm>
            <a:off x="4364348" y="1273859"/>
            <a:ext cx="3541305" cy="49503"/>
          </a:xfrm>
          <a:prstGeom prst="rect">
            <a:avLst/>
          </a:prstGeom>
          <a:solidFill>
            <a:srgbClr val="2A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1" name="Rectangle 40">
            <a:extLst>
              <a:ext uri="{FF2B5EF4-FFF2-40B4-BE49-F238E27FC236}">
                <a16:creationId xmlns:a16="http://schemas.microsoft.com/office/drawing/2014/main" id="{E67FE597-3B43-D9E7-E146-5CB201BDF469}"/>
              </a:ext>
            </a:extLst>
          </p:cNvPr>
          <p:cNvSpPr/>
          <p:nvPr/>
        </p:nvSpPr>
        <p:spPr>
          <a:xfrm>
            <a:off x="375240" y="1278507"/>
            <a:ext cx="3541305" cy="2294232"/>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6585BD5-28E3-CA73-1F24-8232F1EA2500}"/>
              </a:ext>
            </a:extLst>
          </p:cNvPr>
          <p:cNvSpPr/>
          <p:nvPr/>
        </p:nvSpPr>
        <p:spPr>
          <a:xfrm>
            <a:off x="374974" y="1273859"/>
            <a:ext cx="3541305" cy="51233"/>
          </a:xfrm>
          <a:prstGeom prst="rect">
            <a:avLst/>
          </a:prstGeom>
          <a:solidFill>
            <a:srgbClr val="B4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75062" y="1887088"/>
            <a:ext cx="2541127" cy="1429963"/>
          </a:xfrm>
          <a:prstGeom prst="rect">
            <a:avLst/>
          </a:prstGeom>
        </p:spPr>
      </p:pic>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509798" y="1847002"/>
            <a:ext cx="3277276" cy="1429963"/>
          </a:xfrm>
          <a:prstGeom prst="rect">
            <a:avLst/>
          </a:prstGeom>
        </p:spPr>
        <p:txBody>
          <a:bodyPr/>
          <a:lstStyle/>
          <a:p>
            <a:pPr>
              <a:lnSpc>
                <a:spcPts val="1520"/>
              </a:lnSpc>
            </a:pPr>
            <a:r>
              <a:rPr lang="en-CA" sz="1100" dirty="0">
                <a:solidFill>
                  <a:srgbClr val="000000"/>
                </a:solidFill>
              </a:rPr>
              <a:t>Strong business requirements are essential to project success – inadequate requirements are the number one reason that projects fail.</a:t>
            </a:r>
          </a:p>
          <a:p>
            <a:pPr>
              <a:lnSpc>
                <a:spcPts val="1520"/>
              </a:lnSpc>
            </a:pPr>
            <a:r>
              <a:rPr lang="en-CA" sz="1100" dirty="0">
                <a:solidFill>
                  <a:srgbClr val="000000"/>
                </a:solidFill>
              </a:rPr>
              <a:t>Organizations need a consistent, repeatable, and prescriptive set of standard operating procedures (SOPs) that dictate how business requirements gathering should be conducted.</a:t>
            </a:r>
          </a:p>
        </p:txBody>
      </p:sp>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841698" y="2730330"/>
            <a:ext cx="2727680" cy="1534942"/>
          </a:xfrm>
          <a:prstGeom prst="rect">
            <a:avLst/>
          </a:prstGeom>
        </p:spPr>
      </p:pic>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499173" y="1841366"/>
            <a:ext cx="3244906" cy="3190736"/>
          </a:xfrm>
          <a:prstGeom prst="rect">
            <a:avLst/>
          </a:prstGeom>
        </p:spPr>
        <p:txBody>
          <a:bodyPr/>
          <a:lstStyle/>
          <a:p>
            <a:pPr>
              <a:lnSpc>
                <a:spcPts val="1520"/>
              </a:lnSpc>
            </a:pPr>
            <a:r>
              <a:rPr lang="en-CA" sz="1100" dirty="0">
                <a:solidFill>
                  <a:srgbClr val="000000"/>
                </a:solidFill>
              </a:rPr>
              <a:t>To avoid delivering makeshift solutions (paving the cow path), organizations need to gather requirements with the desired future state in mind. Organizations need to keep an open mind when gathering requirements.</a:t>
            </a:r>
          </a:p>
          <a:p>
            <a:pPr>
              <a:lnSpc>
                <a:spcPts val="1520"/>
              </a:lnSpc>
            </a:pPr>
            <a:r>
              <a:rPr lang="en-CA" sz="1100" dirty="0">
                <a:solidFill>
                  <a:srgbClr val="000000"/>
                </a:solidFill>
              </a:rPr>
              <a:t>Creating a unified set of SOPs is essential for effectively gathering requirements; these procedures should cover not just elicitation, analysis, and validation, but also include process governance and documentation.</a:t>
            </a:r>
          </a:p>
          <a:p>
            <a:pPr>
              <a:lnSpc>
                <a:spcPts val="1520"/>
              </a:lnSpc>
            </a:pPr>
            <a:r>
              <a:rPr lang="en-CA" sz="1100" dirty="0">
                <a:solidFill>
                  <a:srgbClr val="000000"/>
                </a:solidFill>
              </a:rPr>
              <a:t>BAs who conduct requirements gathering must demonstrate proven competencies for stakeholder management, analytical techniques, and the ability to speak the language of both the business and IT.</a:t>
            </a:r>
          </a:p>
          <a:p>
            <a:pPr>
              <a:lnSpc>
                <a:spcPts val="1520"/>
              </a:lnSpc>
            </a:pPr>
            <a:r>
              <a:rPr lang="en-CA" sz="1100" dirty="0">
                <a:solidFill>
                  <a:srgbClr val="000000"/>
                </a:solidFill>
              </a:rPr>
              <a:t>An improvement in requirements analysis will strengthen the relationship between business and IT, as more and more applications satisfy stakeholder needs. More importantly, the applications delivered by IT will meet all of the must-have and at least some of the nice-to-have requirements, allowing end users to execute their day-to-day responsibilities.</a:t>
            </a:r>
          </a:p>
          <a:p>
            <a:pPr marL="0" indent="0">
              <a:lnSpc>
                <a:spcPct val="100000"/>
              </a:lnSpc>
              <a:buNone/>
            </a:pPr>
            <a:endParaRPr lang="en-CA" sz="1100" dirty="0">
              <a:solidFill>
                <a:srgbClr val="000000"/>
              </a:solidFill>
            </a:endParaRPr>
          </a:p>
        </p:txBody>
      </p:sp>
      <p:sp>
        <p:nvSpPr>
          <p:cNvPr id="13" name="Rectangle 12">
            <a:extLst>
              <a:ext uri="{FF2B5EF4-FFF2-40B4-BE49-F238E27FC236}">
                <a16:creationId xmlns:a16="http://schemas.microsoft.com/office/drawing/2014/main" id="{81A7BD8C-6502-A549-A087-5E557EF075FB}"/>
              </a:ext>
            </a:extLst>
          </p:cNvPr>
          <p:cNvSpPr/>
          <p:nvPr/>
        </p:nvSpPr>
        <p:spPr>
          <a:xfrm>
            <a:off x="368811" y="9834844"/>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1090121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251711" y="11525707"/>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a:xfrm>
            <a:off x="327210" y="530021"/>
            <a:ext cx="11220578" cy="700515"/>
          </a:xfrm>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513850" y="1545040"/>
            <a:ext cx="3542400" cy="297314"/>
          </a:xfrm>
        </p:spPr>
        <p:txBody>
          <a:bodyPr/>
          <a:lstStyle/>
          <a:p>
            <a:r>
              <a:rPr lang="en-US" sz="1600" dirty="0"/>
              <a:t>Situation</a:t>
            </a:r>
          </a:p>
          <a:p>
            <a:endParaRPr lang="en-US" sz="1600" dirty="0"/>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496082" y="1539404"/>
            <a:ext cx="3542400" cy="297314"/>
          </a:xfrm>
        </p:spPr>
        <p:txBody>
          <a:bodyPr/>
          <a:lstStyle/>
          <a:p>
            <a:r>
              <a:rPr lang="en-US" sz="1600" dirty="0">
                <a:solidFill>
                  <a:srgbClr val="2A9E48"/>
                </a:solidFill>
              </a:rPr>
              <a:t>Resolution</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499377" y="1534695"/>
            <a:ext cx="3542400" cy="297314"/>
          </a:xfrm>
        </p:spPr>
        <p:txBody>
          <a:bodyPr/>
          <a:lstStyle/>
          <a:p>
            <a:r>
              <a:rPr lang="en-US" sz="1600" dirty="0">
                <a:solidFill>
                  <a:srgbClr val="2576B7"/>
                </a:solidFill>
              </a:rPr>
              <a:t>Info-Tech’s Approach</a:t>
            </a: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488545" y="1951691"/>
            <a:ext cx="3329803" cy="3515618"/>
          </a:xfrm>
          <a:prstGeom prst="rect">
            <a:avLst/>
          </a:prstGeom>
        </p:spPr>
        <p:txBody>
          <a:bodyPr/>
          <a:lstStyle/>
          <a:p>
            <a:pPr marL="228600" indent="-228600">
              <a:lnSpc>
                <a:spcPts val="1520"/>
              </a:lnSpc>
              <a:buFont typeface="+mj-lt"/>
              <a:buAutoNum type="arabicPeriod"/>
            </a:pPr>
            <a:r>
              <a:rPr lang="en-CA" sz="11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Requirements gathering SOPs should be prescriptive based on project complexity</a:t>
            </a:r>
            <a:r>
              <a:rPr lang="en-CA" sz="1100" dirty="0">
                <a:solidFill>
                  <a:srgbClr val="000000"/>
                </a:solidFill>
              </a:rPr>
              <a:t>. Complex projects will require more analytical rigor. Simpler projects can be served by more straightforward techniques like user story development.</a:t>
            </a:r>
          </a:p>
          <a:p>
            <a:pPr marL="228600" indent="-228600">
              <a:lnSpc>
                <a:spcPts val="1520"/>
              </a:lnSpc>
              <a:buFont typeface="+mj-lt"/>
              <a:buAutoNum type="arabicPeriod"/>
            </a:pPr>
            <a:r>
              <a:rPr lang="en-CA" sz="11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Business analysts (BA) can make or break the execution of the requirements gathering process.</a:t>
            </a:r>
            <a:br>
              <a:rPr lang="en-CA" sz="11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br>
            <a:r>
              <a:rPr lang="en-CA" sz="1100" dirty="0">
                <a:solidFill>
                  <a:srgbClr val="000000"/>
                </a:solidFill>
              </a:rPr>
              <a:t>A strong process still needs to be executed well by BAs with the right blend of skills and knowledge.</a:t>
            </a:r>
          </a:p>
        </p:txBody>
      </p:sp>
      <p:sp>
        <p:nvSpPr>
          <p:cNvPr id="3" name="Rectangle 2">
            <a:extLst>
              <a:ext uri="{FF2B5EF4-FFF2-40B4-BE49-F238E27FC236}">
                <a16:creationId xmlns:a16="http://schemas.microsoft.com/office/drawing/2014/main" id="{86A143E6-54B3-ECBE-5032-ACBE4EF8E25B}"/>
              </a:ext>
            </a:extLst>
          </p:cNvPr>
          <p:cNvSpPr/>
          <p:nvPr/>
        </p:nvSpPr>
        <p:spPr>
          <a:xfrm>
            <a:off x="369077" y="3690851"/>
            <a:ext cx="3541305" cy="2367049"/>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6" name="Rectangle 15">
            <a:extLst>
              <a:ext uri="{FF2B5EF4-FFF2-40B4-BE49-F238E27FC236}">
                <a16:creationId xmlns:a16="http://schemas.microsoft.com/office/drawing/2014/main" id="{2E2B0E69-A725-E1A0-CC72-55894824326F}"/>
              </a:ext>
            </a:extLst>
          </p:cNvPr>
          <p:cNvSpPr/>
          <p:nvPr/>
        </p:nvSpPr>
        <p:spPr>
          <a:xfrm>
            <a:off x="368811" y="3686204"/>
            <a:ext cx="3541305" cy="45523"/>
          </a:xfrm>
          <a:prstGeom prst="rect">
            <a:avLst/>
          </a:prstGeom>
          <a:solidFill>
            <a:srgbClr val="F1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8" name="Text Placeholder 4">
            <a:extLst>
              <a:ext uri="{FF2B5EF4-FFF2-40B4-BE49-F238E27FC236}">
                <a16:creationId xmlns:a16="http://schemas.microsoft.com/office/drawing/2014/main" id="{001ED671-D157-C901-F62D-00251F5F7DAB}"/>
              </a:ext>
            </a:extLst>
          </p:cNvPr>
          <p:cNvSpPr txBox="1">
            <a:spLocks/>
          </p:cNvSpPr>
          <p:nvPr/>
        </p:nvSpPr>
        <p:spPr>
          <a:xfrm>
            <a:off x="507687" y="3957385"/>
            <a:ext cx="3542400" cy="29731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B3252E"/>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F17A25"/>
                </a:solidFill>
              </a:rPr>
              <a:t>Complication</a:t>
            </a:r>
          </a:p>
          <a:p>
            <a:endParaRPr lang="en-US" sz="1600" dirty="0"/>
          </a:p>
        </p:txBody>
      </p:sp>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785747" y="4287153"/>
            <a:ext cx="2705467" cy="1522441"/>
          </a:xfrm>
          <a:prstGeom prst="rect">
            <a:avLst/>
          </a:prstGeom>
        </p:spPr>
      </p:pic>
      <p:sp>
        <p:nvSpPr>
          <p:cNvPr id="17" name="Text Placeholder 3">
            <a:extLst>
              <a:ext uri="{FF2B5EF4-FFF2-40B4-BE49-F238E27FC236}">
                <a16:creationId xmlns:a16="http://schemas.microsoft.com/office/drawing/2014/main" id="{89D9DD4E-BDC4-BFA2-B0E8-C80C16EBD512}"/>
              </a:ext>
            </a:extLst>
          </p:cNvPr>
          <p:cNvSpPr txBox="1">
            <a:spLocks/>
          </p:cNvSpPr>
          <p:nvPr/>
        </p:nvSpPr>
        <p:spPr>
          <a:xfrm>
            <a:off x="503635" y="4290500"/>
            <a:ext cx="3277276" cy="1429963"/>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20"/>
              </a:lnSpc>
            </a:pPr>
            <a:r>
              <a:rPr lang="en-CA" sz="1100" dirty="0"/>
              <a:t>If proper due diligence for requirements gathering is not conducted, then the applications that IT is deploying won’t meet business objectives, and they will fail to deliver adequate business value.</a:t>
            </a:r>
          </a:p>
          <a:p>
            <a:pPr>
              <a:lnSpc>
                <a:spcPts val="1520"/>
              </a:lnSpc>
            </a:pPr>
            <a:r>
              <a:rPr lang="en-CA" sz="1100" dirty="0"/>
              <a:t>Inaccurate requirements definition can lead to significant amounts of project rework and hurt the organization’s financial performance. It will also damage the relationship between IT and the business.</a:t>
            </a:r>
          </a:p>
        </p:txBody>
      </p:sp>
      <p:pic>
        <p:nvPicPr>
          <p:cNvPr id="20" name="Picture 19">
            <a:extLst>
              <a:ext uri="{FF2B5EF4-FFF2-40B4-BE49-F238E27FC236}">
                <a16:creationId xmlns:a16="http://schemas.microsoft.com/office/drawing/2014/main" id="{4A3F2450-0A91-E809-5F49-65E978933F6A}"/>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10602017" y="4874375"/>
            <a:ext cx="1077776" cy="1077776"/>
          </a:xfrm>
          <a:prstGeom prst="rect">
            <a:avLst/>
          </a:prstGeom>
        </p:spPr>
      </p:pic>
    </p:spTree>
    <p:extLst>
      <p:ext uri="{BB962C8B-B14F-4D97-AF65-F5344CB8AC3E}">
        <p14:creationId xmlns:p14="http://schemas.microsoft.com/office/powerpoint/2010/main" val="162373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571922"/>
            <a:ext cx="9561739" cy="959396"/>
          </a:xfrm>
        </p:spPr>
        <p:txBody>
          <a:bodyPr/>
          <a:lstStyle/>
          <a:p>
            <a:r>
              <a:rPr lang="en-US" altLang="en-US" sz="3600"/>
              <a:t>Understand what </a:t>
            </a:r>
            <a:r>
              <a:rPr lang="en-US" altLang="en-US" sz="3600" dirty="0"/>
              <a:t>c</a:t>
            </a:r>
            <a:r>
              <a:rPr lang="en-US" altLang="en-US" sz="3600"/>
              <a:t>onstitutes a strong business requirement</a:t>
            </a:r>
            <a:endParaRPr lang="en-CA" sz="36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639" y="1707376"/>
            <a:ext cx="10785661" cy="64070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22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A </a:t>
            </a:r>
            <a:r>
              <a:rPr kumimoji="0" lang="en-US" sz="1600" b="1" u="none" strike="noStrike" kern="1200" cap="none" spc="0" normalizeH="0" baseline="0" noProof="0" dirty="0">
                <a:ln>
                  <a:noFill/>
                </a:ln>
                <a:solidFill>
                  <a:srgbClr val="F17A26"/>
                </a:solidFill>
                <a:effectLst/>
                <a:uLnTx/>
                <a:uFillTx/>
                <a:latin typeface="Montserrat" panose="02000505000000020004" pitchFamily="2" charset="77"/>
              </a:rPr>
              <a:t>business requirement </a:t>
            </a: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is a </a:t>
            </a:r>
            <a:r>
              <a:rPr kumimoji="0" lang="en-US" sz="1600" b="1" u="none" strike="noStrike" kern="1200" cap="none" spc="0" normalizeH="0" baseline="0" noProof="0" dirty="0">
                <a:ln>
                  <a:noFill/>
                </a:ln>
                <a:solidFill>
                  <a:srgbClr val="F17A26"/>
                </a:solidFill>
                <a:effectLst/>
                <a:uLnTx/>
                <a:uFillTx/>
                <a:latin typeface="Montserrat" panose="02000505000000020004" pitchFamily="2" charset="77"/>
              </a:rPr>
              <a:t>statement that clearly outlines the functional capability that the business needs from a system or application. </a:t>
            </a:r>
            <a:r>
              <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There are several attributes to look at in requirements:</a:t>
            </a:r>
          </a:p>
        </p:txBody>
      </p:sp>
      <p:graphicFrame>
        <p:nvGraphicFramePr>
          <p:cNvPr id="13" name="Diagram 12">
            <a:extLst>
              <a:ext uri="{FF2B5EF4-FFF2-40B4-BE49-F238E27FC236}">
                <a16:creationId xmlns:a16="http://schemas.microsoft.com/office/drawing/2014/main" id="{FF31ACF3-CBDB-7A4E-88A8-1585F5E09DFB}"/>
              </a:ext>
            </a:extLst>
          </p:cNvPr>
          <p:cNvGraphicFramePr/>
          <p:nvPr>
            <p:extLst>
              <p:ext uri="{D42A27DB-BD31-4B8C-83A1-F6EECF244321}">
                <p14:modId xmlns:p14="http://schemas.microsoft.com/office/powerpoint/2010/main" val="1488622788"/>
              </p:ext>
            </p:extLst>
          </p:nvPr>
        </p:nvGraphicFramePr>
        <p:xfrm>
          <a:off x="310103" y="2005462"/>
          <a:ext cx="11648660" cy="2677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BE34B29A-137D-DE59-CD15-A8B8CE5EC124}"/>
              </a:ext>
            </a:extLst>
          </p:cNvPr>
          <p:cNvSpPr txBox="1"/>
          <p:nvPr/>
        </p:nvSpPr>
        <p:spPr>
          <a:xfrm>
            <a:off x="572016" y="2937603"/>
            <a:ext cx="1176793" cy="985962"/>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Verifiable</a:t>
            </a:r>
          </a:p>
          <a:p>
            <a:pPr lvl="0" algn="ctr"/>
            <a:r>
              <a:rPr lang="en-US" sz="1200" dirty="0">
                <a:solidFill>
                  <a:srgbClr val="000000"/>
                </a:solidFill>
              </a:rPr>
              <a:t>Stated in a way </a:t>
            </a:r>
          </a:p>
          <a:p>
            <a:pPr lvl="0" algn="ctr"/>
            <a:r>
              <a:rPr lang="en-US" sz="1200" dirty="0">
                <a:solidFill>
                  <a:srgbClr val="000000"/>
                </a:solidFill>
              </a:rPr>
              <a:t>that can be easily tested.</a:t>
            </a:r>
          </a:p>
        </p:txBody>
      </p:sp>
      <p:sp>
        <p:nvSpPr>
          <p:cNvPr id="16" name="TextBox 15">
            <a:extLst>
              <a:ext uri="{FF2B5EF4-FFF2-40B4-BE49-F238E27FC236}">
                <a16:creationId xmlns:a16="http://schemas.microsoft.com/office/drawing/2014/main" id="{A9A00A51-ED77-A31F-F604-A33A6F433C39}"/>
              </a:ext>
            </a:extLst>
          </p:cNvPr>
          <p:cNvSpPr txBox="1"/>
          <p:nvPr/>
        </p:nvSpPr>
        <p:spPr>
          <a:xfrm>
            <a:off x="1841193" y="3404944"/>
            <a:ext cx="1501802" cy="985962"/>
          </a:xfrm>
          <a:prstGeom prst="rect">
            <a:avLst/>
          </a:prstGeom>
        </p:spPr>
        <p:txBody>
          <a:bodyPr wrap="square" lIns="0" tIns="0" rIns="0" bIns="0" numCol="1" spcCol="360000" rtlCol="0">
            <a:noAutofit/>
          </a:bodyPr>
          <a:lstStyle/>
          <a:p>
            <a:pPr lvl="0" algn="ctr"/>
            <a:r>
              <a:rPr lang="en-US" sz="1350" b="1" dirty="0">
                <a:solidFill>
                  <a:srgbClr val="000000"/>
                </a:solidFill>
                <a:latin typeface="Exo 2 SemiBold" pitchFamily="2" charset="77"/>
              </a:rPr>
              <a:t>Unambiguous</a:t>
            </a:r>
          </a:p>
          <a:p>
            <a:pPr lvl="0" algn="ctr"/>
            <a:r>
              <a:rPr lang="en-US" sz="1200" dirty="0">
                <a:solidFill>
                  <a:srgbClr val="000000"/>
                </a:solidFill>
              </a:rPr>
              <a:t>Free of subjective </a:t>
            </a:r>
            <a:br>
              <a:rPr lang="en-US" sz="1200" dirty="0">
                <a:solidFill>
                  <a:srgbClr val="000000"/>
                </a:solidFill>
              </a:rPr>
            </a:br>
            <a:r>
              <a:rPr lang="en-US" sz="1200" dirty="0">
                <a:solidFill>
                  <a:srgbClr val="000000"/>
                </a:solidFill>
              </a:rPr>
              <a:t>terms and can </a:t>
            </a:r>
            <a:br>
              <a:rPr lang="en-US" sz="1200" dirty="0">
                <a:solidFill>
                  <a:srgbClr val="000000"/>
                </a:solidFill>
              </a:rPr>
            </a:br>
            <a:r>
              <a:rPr lang="en-US" sz="1200" dirty="0">
                <a:solidFill>
                  <a:srgbClr val="000000"/>
                </a:solidFill>
              </a:rPr>
              <a:t>only be interpreted </a:t>
            </a:r>
            <a:br>
              <a:rPr lang="en-US" sz="1200" dirty="0">
                <a:solidFill>
                  <a:srgbClr val="000000"/>
                </a:solidFill>
              </a:rPr>
            </a:br>
            <a:r>
              <a:rPr lang="en-US" sz="1200" dirty="0">
                <a:solidFill>
                  <a:srgbClr val="000000"/>
                </a:solidFill>
              </a:rPr>
              <a:t>in one way.</a:t>
            </a:r>
            <a:endParaRPr lang="en-US" sz="2000" dirty="0"/>
          </a:p>
        </p:txBody>
      </p:sp>
      <p:sp>
        <p:nvSpPr>
          <p:cNvPr id="17" name="TextBox 16">
            <a:extLst>
              <a:ext uri="{FF2B5EF4-FFF2-40B4-BE49-F238E27FC236}">
                <a16:creationId xmlns:a16="http://schemas.microsoft.com/office/drawing/2014/main" id="{C67FB11F-33DF-A076-5787-E46031156D98}"/>
              </a:ext>
            </a:extLst>
          </p:cNvPr>
          <p:cNvSpPr txBox="1"/>
          <p:nvPr/>
        </p:nvSpPr>
        <p:spPr>
          <a:xfrm>
            <a:off x="3388844" y="2907585"/>
            <a:ext cx="1252882" cy="985962"/>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Complete</a:t>
            </a:r>
          </a:p>
          <a:p>
            <a:pPr lvl="0" algn="ctr"/>
            <a:r>
              <a:rPr lang="en-US" sz="1200" dirty="0">
                <a:solidFill>
                  <a:srgbClr val="000000"/>
                </a:solidFill>
              </a:rPr>
              <a:t>Contains all </a:t>
            </a:r>
            <a:br>
              <a:rPr lang="en-US" sz="1200" dirty="0">
                <a:solidFill>
                  <a:srgbClr val="000000"/>
                </a:solidFill>
              </a:rPr>
            </a:br>
            <a:r>
              <a:rPr lang="en-US" sz="1200" dirty="0">
                <a:solidFill>
                  <a:srgbClr val="000000"/>
                </a:solidFill>
              </a:rPr>
              <a:t>relevant </a:t>
            </a:r>
            <a:br>
              <a:rPr lang="en-US" sz="1200" dirty="0">
                <a:solidFill>
                  <a:srgbClr val="000000"/>
                </a:solidFill>
              </a:rPr>
            </a:br>
            <a:r>
              <a:rPr lang="en-US" sz="1200" dirty="0">
                <a:solidFill>
                  <a:srgbClr val="000000"/>
                </a:solidFill>
              </a:rPr>
              <a:t>information.</a:t>
            </a:r>
          </a:p>
        </p:txBody>
      </p:sp>
      <p:sp>
        <p:nvSpPr>
          <p:cNvPr id="18" name="TextBox 17">
            <a:extLst>
              <a:ext uri="{FF2B5EF4-FFF2-40B4-BE49-F238E27FC236}">
                <a16:creationId xmlns:a16="http://schemas.microsoft.com/office/drawing/2014/main" id="{9B5B8095-7797-51FD-50D3-298F2A28771D}"/>
              </a:ext>
            </a:extLst>
          </p:cNvPr>
          <p:cNvSpPr txBox="1"/>
          <p:nvPr/>
        </p:nvSpPr>
        <p:spPr>
          <a:xfrm>
            <a:off x="4692234" y="3428797"/>
            <a:ext cx="1501802" cy="985962"/>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Consistent</a:t>
            </a:r>
          </a:p>
          <a:p>
            <a:pPr lvl="0" algn="ctr"/>
            <a:r>
              <a:rPr lang="en-US" sz="1200" dirty="0">
                <a:solidFill>
                  <a:srgbClr val="000000"/>
                </a:solidFill>
              </a:rPr>
              <a:t>Does not conflict </a:t>
            </a:r>
            <a:br>
              <a:rPr lang="en-US" sz="1200" dirty="0">
                <a:solidFill>
                  <a:srgbClr val="000000"/>
                </a:solidFill>
              </a:rPr>
            </a:br>
            <a:r>
              <a:rPr lang="en-US" sz="1200" dirty="0">
                <a:solidFill>
                  <a:srgbClr val="000000"/>
                </a:solidFill>
              </a:rPr>
              <a:t>with other </a:t>
            </a:r>
            <a:br>
              <a:rPr lang="en-US" sz="1200" dirty="0">
                <a:solidFill>
                  <a:srgbClr val="000000"/>
                </a:solidFill>
              </a:rPr>
            </a:br>
            <a:r>
              <a:rPr lang="en-US" sz="1200" dirty="0">
                <a:solidFill>
                  <a:srgbClr val="000000"/>
                </a:solidFill>
              </a:rPr>
              <a:t>requirements.</a:t>
            </a:r>
          </a:p>
        </p:txBody>
      </p:sp>
      <p:sp>
        <p:nvSpPr>
          <p:cNvPr id="20" name="TextBox 19">
            <a:extLst>
              <a:ext uri="{FF2B5EF4-FFF2-40B4-BE49-F238E27FC236}">
                <a16:creationId xmlns:a16="http://schemas.microsoft.com/office/drawing/2014/main" id="{A5919386-9871-B450-75BF-8CB64F55306B}"/>
              </a:ext>
            </a:extLst>
          </p:cNvPr>
          <p:cNvSpPr txBox="1"/>
          <p:nvPr/>
        </p:nvSpPr>
        <p:spPr>
          <a:xfrm>
            <a:off x="6099761" y="2714968"/>
            <a:ext cx="1501802" cy="1170829"/>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Achievable</a:t>
            </a:r>
          </a:p>
          <a:p>
            <a:pPr lvl="0" algn="ctr"/>
            <a:r>
              <a:rPr lang="en-US" sz="1200" dirty="0">
                <a:solidFill>
                  <a:srgbClr val="000000"/>
                </a:solidFill>
              </a:rPr>
              <a:t>Possible to </a:t>
            </a:r>
            <a:br>
              <a:rPr lang="en-US" sz="1200" dirty="0">
                <a:solidFill>
                  <a:srgbClr val="000000"/>
                </a:solidFill>
              </a:rPr>
            </a:br>
            <a:r>
              <a:rPr lang="en-US" sz="1200" dirty="0">
                <a:solidFill>
                  <a:srgbClr val="000000"/>
                </a:solidFill>
              </a:rPr>
              <a:t>accomplish with budgetary and technological constraints.</a:t>
            </a:r>
          </a:p>
        </p:txBody>
      </p:sp>
      <p:sp>
        <p:nvSpPr>
          <p:cNvPr id="21" name="TextBox 20">
            <a:extLst>
              <a:ext uri="{FF2B5EF4-FFF2-40B4-BE49-F238E27FC236}">
                <a16:creationId xmlns:a16="http://schemas.microsoft.com/office/drawing/2014/main" id="{02009191-1259-A43A-FDB4-EAF3148B6B7A}"/>
              </a:ext>
            </a:extLst>
          </p:cNvPr>
          <p:cNvSpPr txBox="1"/>
          <p:nvPr/>
        </p:nvSpPr>
        <p:spPr>
          <a:xfrm>
            <a:off x="7527679" y="3428797"/>
            <a:ext cx="1501802" cy="1170829"/>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Traceable</a:t>
            </a:r>
          </a:p>
          <a:p>
            <a:pPr lvl="0" algn="ctr"/>
            <a:r>
              <a:rPr lang="en-US" sz="1200" dirty="0">
                <a:solidFill>
                  <a:srgbClr val="000000"/>
                </a:solidFill>
              </a:rPr>
              <a:t>Trackable from </a:t>
            </a:r>
            <a:br>
              <a:rPr lang="en-US" sz="1200" dirty="0">
                <a:solidFill>
                  <a:srgbClr val="000000"/>
                </a:solidFill>
              </a:rPr>
            </a:br>
            <a:r>
              <a:rPr lang="en-US" sz="1200" dirty="0">
                <a:solidFill>
                  <a:srgbClr val="000000"/>
                </a:solidFill>
              </a:rPr>
              <a:t>inception through </a:t>
            </a:r>
            <a:br>
              <a:rPr lang="en-US" sz="1200" dirty="0">
                <a:solidFill>
                  <a:srgbClr val="000000"/>
                </a:solidFill>
              </a:rPr>
            </a:br>
            <a:r>
              <a:rPr lang="en-US" sz="1200" dirty="0">
                <a:solidFill>
                  <a:srgbClr val="000000"/>
                </a:solidFill>
              </a:rPr>
              <a:t>to testing.</a:t>
            </a:r>
          </a:p>
        </p:txBody>
      </p:sp>
      <p:sp>
        <p:nvSpPr>
          <p:cNvPr id="22" name="TextBox 21">
            <a:extLst>
              <a:ext uri="{FF2B5EF4-FFF2-40B4-BE49-F238E27FC236}">
                <a16:creationId xmlns:a16="http://schemas.microsoft.com/office/drawing/2014/main" id="{A5BC4697-3399-CB57-A45A-E5FCFF6692A7}"/>
              </a:ext>
            </a:extLst>
          </p:cNvPr>
          <p:cNvSpPr txBox="1"/>
          <p:nvPr/>
        </p:nvSpPr>
        <p:spPr>
          <a:xfrm>
            <a:off x="8915540" y="2683163"/>
            <a:ext cx="1501802" cy="1170829"/>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Unitary</a:t>
            </a:r>
          </a:p>
          <a:p>
            <a:pPr lvl="0" algn="ctr"/>
            <a:r>
              <a:rPr lang="en-US" sz="1200" dirty="0">
                <a:solidFill>
                  <a:srgbClr val="000000"/>
                </a:solidFill>
              </a:rPr>
              <a:t>Addresses only </a:t>
            </a:r>
            <a:br>
              <a:rPr lang="en-US" sz="1200" dirty="0">
                <a:solidFill>
                  <a:srgbClr val="000000"/>
                </a:solidFill>
              </a:rPr>
            </a:br>
            <a:r>
              <a:rPr lang="en-US" sz="1200" dirty="0">
                <a:solidFill>
                  <a:srgbClr val="000000"/>
                </a:solidFill>
              </a:rPr>
              <a:t>one thing and cannot </a:t>
            </a:r>
            <a:br>
              <a:rPr lang="en-US" sz="1200" dirty="0">
                <a:solidFill>
                  <a:srgbClr val="000000"/>
                </a:solidFill>
              </a:rPr>
            </a:br>
            <a:r>
              <a:rPr lang="en-US" sz="1200" dirty="0">
                <a:solidFill>
                  <a:srgbClr val="000000"/>
                </a:solidFill>
              </a:rPr>
              <a:t>be decomposed into multiple </a:t>
            </a:r>
            <a:br>
              <a:rPr lang="en-US" sz="1200" dirty="0">
                <a:solidFill>
                  <a:srgbClr val="000000"/>
                </a:solidFill>
              </a:rPr>
            </a:br>
            <a:r>
              <a:rPr lang="en-US" sz="1200" dirty="0">
                <a:solidFill>
                  <a:srgbClr val="000000"/>
                </a:solidFill>
              </a:rPr>
              <a:t>requirements.</a:t>
            </a:r>
          </a:p>
        </p:txBody>
      </p:sp>
      <p:sp>
        <p:nvSpPr>
          <p:cNvPr id="23" name="TextBox 22">
            <a:extLst>
              <a:ext uri="{FF2B5EF4-FFF2-40B4-BE49-F238E27FC236}">
                <a16:creationId xmlns:a16="http://schemas.microsoft.com/office/drawing/2014/main" id="{F942FC4E-1B5C-637F-92F2-053436719920}"/>
              </a:ext>
            </a:extLst>
          </p:cNvPr>
          <p:cNvSpPr txBox="1"/>
          <p:nvPr/>
        </p:nvSpPr>
        <p:spPr>
          <a:xfrm>
            <a:off x="10462463" y="3349286"/>
            <a:ext cx="1271469" cy="1170829"/>
          </a:xfrm>
          <a:prstGeom prst="rect">
            <a:avLst/>
          </a:prstGeom>
        </p:spPr>
        <p:txBody>
          <a:bodyPr wrap="square" lIns="0" tIns="0" rIns="0" bIns="0" numCol="1" spcCol="360000" rtlCol="0">
            <a:noAutofit/>
          </a:bodyPr>
          <a:lstStyle/>
          <a:p>
            <a:pPr lvl="0" algn="ctr"/>
            <a:r>
              <a:rPr lang="en-US" sz="1400" b="1" dirty="0">
                <a:solidFill>
                  <a:srgbClr val="000000"/>
                </a:solidFill>
                <a:latin typeface="Exo 2 SemiBold" pitchFamily="2" charset="77"/>
              </a:rPr>
              <a:t>Agnostic</a:t>
            </a:r>
          </a:p>
          <a:p>
            <a:pPr lvl="0" algn="ctr"/>
            <a:r>
              <a:rPr lang="en-US" sz="1200" dirty="0">
                <a:solidFill>
                  <a:srgbClr val="000000"/>
                </a:solidFill>
              </a:rPr>
              <a:t>Does not </a:t>
            </a:r>
            <a:br>
              <a:rPr lang="en-US" sz="1200" dirty="0">
                <a:solidFill>
                  <a:srgbClr val="000000"/>
                </a:solidFill>
              </a:rPr>
            </a:br>
            <a:r>
              <a:rPr lang="en-US" sz="1200" dirty="0">
                <a:solidFill>
                  <a:srgbClr val="000000"/>
                </a:solidFill>
              </a:rPr>
              <a:t>presuppose a specific vendor </a:t>
            </a:r>
            <a:br>
              <a:rPr lang="en-US" sz="1200" dirty="0">
                <a:solidFill>
                  <a:srgbClr val="000000"/>
                </a:solidFill>
              </a:rPr>
            </a:br>
            <a:r>
              <a:rPr lang="en-US" sz="1200" dirty="0">
                <a:solidFill>
                  <a:srgbClr val="000000"/>
                </a:solidFill>
              </a:rPr>
              <a:t>or product</a:t>
            </a:r>
          </a:p>
        </p:txBody>
      </p:sp>
      <p:sp>
        <p:nvSpPr>
          <p:cNvPr id="24" name="Text Placeholder 6">
            <a:extLst>
              <a:ext uri="{FF2B5EF4-FFF2-40B4-BE49-F238E27FC236}">
                <a16:creationId xmlns:a16="http://schemas.microsoft.com/office/drawing/2014/main" id="{35B98179-F9C8-EEEC-36A5-DEC2776E87B9}"/>
              </a:ext>
            </a:extLst>
          </p:cNvPr>
          <p:cNvSpPr>
            <a:spLocks noGrp="1"/>
          </p:cNvSpPr>
          <p:nvPr>
            <p:ph type="body" sz="quarter" idx="11"/>
          </p:nvPr>
        </p:nvSpPr>
        <p:spPr>
          <a:xfrm>
            <a:off x="363237" y="4910430"/>
            <a:ext cx="5005668" cy="986627"/>
          </a:xfrm>
        </p:spPr>
        <p: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400" u="none" strike="noStrike" kern="1200" cap="none" spc="0" normalizeH="0" baseline="0" noProof="0" dirty="0">
                <a:ln>
                  <a:noFill/>
                </a:ln>
                <a:solidFill>
                  <a:srgbClr val="494949"/>
                </a:solidFill>
                <a:effectLst/>
                <a:uLnTx/>
                <a:uFillTx/>
                <a:latin typeface="Montserrat Medium" panose="02000505000000020004" pitchFamily="2" charset="77"/>
              </a:rPr>
              <a:t>Not all requirements will meet all of the attributes.</a:t>
            </a:r>
          </a:p>
          <a:p>
            <a:pPr marL="285750" marR="0" lvl="0" indent="-285750" algn="l" defTabSz="914400" rtl="0" eaLnBrk="1" fontAlgn="auto" latinLnBrk="0" hangingPunct="1">
              <a:lnSpc>
                <a:spcPts val="174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In some situations, an insight will reveal new requirements. This requirement will not follow all of the attributes listed above and that’s okay. If a new insight changes the direction of the project, re-evaluate the scope of the project.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endParaRPr>
          </a:p>
        </p:txBody>
      </p:sp>
      <p:sp>
        <p:nvSpPr>
          <p:cNvPr id="25" name="Text Placeholder 6">
            <a:extLst>
              <a:ext uri="{FF2B5EF4-FFF2-40B4-BE49-F238E27FC236}">
                <a16:creationId xmlns:a16="http://schemas.microsoft.com/office/drawing/2014/main" id="{84A1AEF8-8DA3-3F59-0E73-11F96F4717DF}"/>
              </a:ext>
            </a:extLst>
          </p:cNvPr>
          <p:cNvSpPr txBox="1">
            <a:spLocks/>
          </p:cNvSpPr>
          <p:nvPr/>
        </p:nvSpPr>
        <p:spPr>
          <a:xfrm>
            <a:off x="6194160" y="4910892"/>
            <a:ext cx="5699390" cy="1056430"/>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Bef>
                <a:spcPts val="0"/>
              </a:spcBef>
              <a:buFontTx/>
              <a:buNone/>
              <a:defRPr/>
            </a:pPr>
            <a:r>
              <a:rPr lang="en-US" sz="1400" dirty="0">
                <a:solidFill>
                  <a:srgbClr val="494949"/>
                </a:solidFill>
                <a:latin typeface="Montserrat Medium" panose="02000505000000020004" pitchFamily="2" charset="77"/>
              </a:rPr>
              <a:t>Attributes are context specific.</a:t>
            </a:r>
          </a:p>
          <a:p>
            <a:pPr marL="285750" indent="-285750">
              <a:lnSpc>
                <a:spcPts val="1740"/>
              </a:lnSpc>
              <a:buFont typeface="Arial" panose="020B0604020202020204" pitchFamily="34" charset="0"/>
              <a:buChar char="•"/>
              <a:defRPr/>
            </a:pPr>
            <a:r>
              <a:rPr lang="en-US" sz="1200" dirty="0">
                <a:solidFill>
                  <a:srgbClr val="000000"/>
                </a:solidFill>
                <a:latin typeface="Roboto Condensed Light"/>
              </a:rPr>
              <a:t>Depending on the scope of the project, certain attributes will carry more weight than others. Weigh the value of each attribute before elicitation and adjust as required. For example, verifiable will be a less-valued attribute when developing a client-facing website with no established measuring method/software.</a:t>
            </a:r>
          </a:p>
        </p:txBody>
      </p:sp>
    </p:spTree>
    <p:extLst>
      <p:ext uri="{BB962C8B-B14F-4D97-AF65-F5344CB8AC3E}">
        <p14:creationId xmlns:p14="http://schemas.microsoft.com/office/powerpoint/2010/main" val="276052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866F5AA-753F-E5C6-5B58-7F67F4E4857F}"/>
              </a:ext>
            </a:extLst>
          </p:cNvPr>
          <p:cNvGrpSpPr/>
          <p:nvPr/>
        </p:nvGrpSpPr>
        <p:grpSpPr>
          <a:xfrm>
            <a:off x="7909252" y="4398202"/>
            <a:ext cx="4087665" cy="1703504"/>
            <a:chOff x="7387425" y="3674264"/>
            <a:chExt cx="3916117" cy="1664208"/>
          </a:xfrm>
        </p:grpSpPr>
        <p:sp>
          <p:nvSpPr>
            <p:cNvPr id="10" name="Rectangle 9">
              <a:extLst>
                <a:ext uri="{FF2B5EF4-FFF2-40B4-BE49-F238E27FC236}">
                  <a16:creationId xmlns:a16="http://schemas.microsoft.com/office/drawing/2014/main" id="{C8B4143E-6AF3-72FE-BE50-F83CE04360A4}"/>
                </a:ext>
              </a:extLst>
            </p:cNvPr>
            <p:cNvSpPr/>
            <p:nvPr/>
          </p:nvSpPr>
          <p:spPr>
            <a:xfrm>
              <a:off x="7387425" y="3674264"/>
              <a:ext cx="3916117"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lnSpc>
                  <a:spcPts val="1800"/>
                </a:lnSpc>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Requirements gathering is truly an organization-spanning issue, and it falls directly on the IT directors who oversee projects to put prudent SOPs in place for managing the requirements gathering process. Despite its importance, the majority of organizations have challenges with requirements gathering.</a:t>
              </a:r>
            </a:p>
          </p:txBody>
        </p:sp>
        <p:sp>
          <p:nvSpPr>
            <p:cNvPr id="11" name="Rectangle 10">
              <a:extLst>
                <a:ext uri="{FF2B5EF4-FFF2-40B4-BE49-F238E27FC236}">
                  <a16:creationId xmlns:a16="http://schemas.microsoft.com/office/drawing/2014/main" id="{D3822742-ED0A-CE47-55CE-EC80D681879F}"/>
                </a:ext>
              </a:extLst>
            </p:cNvPr>
            <p:cNvSpPr/>
            <p:nvPr/>
          </p:nvSpPr>
          <p:spPr>
            <a:xfrm>
              <a:off x="7401764" y="3674264"/>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11549289" cy="959396"/>
          </a:xfrm>
        </p:spPr>
        <p:txBody>
          <a:bodyPr/>
          <a:lstStyle/>
          <a:p>
            <a:r>
              <a:rPr lang="en-US" altLang="en-US" sz="2800" dirty="0"/>
              <a:t>Build </a:t>
            </a:r>
            <a:r>
              <a:rPr lang="en-US" altLang="en-US" sz="2800"/>
              <a:t>a firm </a:t>
            </a:r>
            <a:r>
              <a:rPr lang="en-US" altLang="en-US" sz="2800" dirty="0"/>
              <a:t>f</a:t>
            </a:r>
            <a:r>
              <a:rPr lang="en-US" altLang="en-US" sz="2800"/>
              <a:t>oundation</a:t>
            </a:r>
            <a:r>
              <a:rPr lang="en-US" altLang="en-US" sz="2800" dirty="0"/>
              <a:t>: </a:t>
            </a:r>
            <a:r>
              <a:rPr lang="en-US" altLang="en-US" sz="2800"/>
              <a:t>Requirements gathering </a:t>
            </a:r>
            <a:r>
              <a:rPr lang="en-US" altLang="en-US" sz="2800" dirty="0"/>
              <a:t>is </a:t>
            </a:r>
            <a:r>
              <a:rPr lang="en-US" altLang="en-US" sz="2800"/>
              <a:t>an essential </a:t>
            </a:r>
            <a:r>
              <a:rPr lang="en-US" altLang="en-US" sz="2800" dirty="0"/>
              <a:t>s</a:t>
            </a:r>
            <a:r>
              <a:rPr lang="en-US" altLang="en-US" sz="2800"/>
              <a:t>tep in any </a:t>
            </a:r>
            <a:r>
              <a:rPr lang="en-US" altLang="en-US" sz="2800" dirty="0"/>
              <a:t>p</a:t>
            </a:r>
            <a:r>
              <a:rPr lang="en-US" altLang="en-US" sz="2800"/>
              <a:t>roject</a:t>
            </a:r>
            <a:r>
              <a:rPr lang="en-US" altLang="en-US" sz="2800" dirty="0"/>
              <a:t>, </a:t>
            </a:r>
            <a:r>
              <a:rPr lang="en-US" altLang="en-US" sz="2800"/>
              <a:t>but many organizations </a:t>
            </a:r>
            <a:r>
              <a:rPr lang="en-US" altLang="en-US" sz="2800" dirty="0"/>
              <a:t>s</a:t>
            </a:r>
            <a:r>
              <a:rPr lang="en-US" altLang="en-US" sz="2800"/>
              <a:t>truggle</a:t>
            </a:r>
            <a:endParaRPr lang="en-CA" sz="28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639" y="1478080"/>
            <a:ext cx="10687236" cy="64070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8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Proper requirements gathering is critical for delivering business value from IT projects, but it remains an elusive and perplexing task for most organizations. You need to have a strategy for end-to-end requirements gathering, or your projects will consistently fail to meet business expectations.</a:t>
            </a:r>
          </a:p>
        </p:txBody>
      </p:sp>
      <p:sp>
        <p:nvSpPr>
          <p:cNvPr id="24" name="Text Placeholder 6">
            <a:extLst>
              <a:ext uri="{FF2B5EF4-FFF2-40B4-BE49-F238E27FC236}">
                <a16:creationId xmlns:a16="http://schemas.microsoft.com/office/drawing/2014/main" id="{35B98179-F9C8-EEEC-36A5-DEC2776E87B9}"/>
              </a:ext>
            </a:extLst>
          </p:cNvPr>
          <p:cNvSpPr>
            <a:spLocks noGrp="1"/>
          </p:cNvSpPr>
          <p:nvPr>
            <p:ph type="body" sz="quarter" idx="11"/>
          </p:nvPr>
        </p:nvSpPr>
        <p:spPr>
          <a:xfrm>
            <a:off x="8005763" y="2345635"/>
            <a:ext cx="3887787" cy="15377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a:ea typeface="+mn-ea"/>
                <a:cs typeface="Arial" panose="020B0604020202020204" pitchFamily="34" charset="0"/>
              </a:rPr>
              <a:t>What happens when requirements are no longer effective?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Poor requirements can have a very visible and negative impact on deployed apps.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IT receives the blame for any project shortcomings or failures.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IT loses its credibility and ability to champion future projects.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Late projects use IT resources longer than planned.</a:t>
            </a:r>
          </a:p>
        </p:txBody>
      </p:sp>
      <p:sp>
        <p:nvSpPr>
          <p:cNvPr id="3" name="Rectangle 2">
            <a:extLst>
              <a:ext uri="{FF2B5EF4-FFF2-40B4-BE49-F238E27FC236}">
                <a16:creationId xmlns:a16="http://schemas.microsoft.com/office/drawing/2014/main" id="{44C07C27-A9B8-9D6A-7801-1B9976C95E4A}"/>
              </a:ext>
            </a:extLst>
          </p:cNvPr>
          <p:cNvSpPr/>
          <p:nvPr/>
        </p:nvSpPr>
        <p:spPr>
          <a:xfrm>
            <a:off x="1912388" y="2965926"/>
            <a:ext cx="2126097" cy="738664"/>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project rework is attributable to problems with requirements.</a:t>
            </a:r>
          </a:p>
          <a:p>
            <a:endParaRPr lang="en-CA" sz="1200" dirty="0">
              <a:solidFill>
                <a:srgbClr val="4A4A4A"/>
              </a:solidFill>
              <a:latin typeface="Montserrat" pitchFamily="2" charset="77"/>
              <a:ea typeface="Roboto" panose="02000000000000000000" pitchFamily="2" charset="0"/>
            </a:endParaRPr>
          </a:p>
        </p:txBody>
      </p:sp>
      <p:grpSp>
        <p:nvGrpSpPr>
          <p:cNvPr id="4" name="Group 3">
            <a:extLst>
              <a:ext uri="{FF2B5EF4-FFF2-40B4-BE49-F238E27FC236}">
                <a16:creationId xmlns:a16="http://schemas.microsoft.com/office/drawing/2014/main" id="{960D03C3-6FB6-A7EA-9BFC-72825EB4D2B4}"/>
              </a:ext>
            </a:extLst>
          </p:cNvPr>
          <p:cNvGrpSpPr/>
          <p:nvPr/>
        </p:nvGrpSpPr>
        <p:grpSpPr>
          <a:xfrm>
            <a:off x="-194449" y="2373901"/>
            <a:ext cx="2582171" cy="1703503"/>
            <a:chOff x="3439440" y="4137949"/>
            <a:chExt cx="3273953" cy="2159884"/>
          </a:xfrm>
        </p:grpSpPr>
        <p:graphicFrame>
          <p:nvGraphicFramePr>
            <p:cNvPr id="6" name="Chart 5">
              <a:extLst>
                <a:ext uri="{FF2B5EF4-FFF2-40B4-BE49-F238E27FC236}">
                  <a16:creationId xmlns:a16="http://schemas.microsoft.com/office/drawing/2014/main" id="{3CFBD783-2C84-2F67-FB92-2C277572005B}"/>
                </a:ext>
              </a:extLst>
            </p:cNvPr>
            <p:cNvGraphicFramePr/>
            <p:nvPr>
              <p:extLst>
                <p:ext uri="{D42A27DB-BD31-4B8C-83A1-F6EECF244321}">
                  <p14:modId xmlns:p14="http://schemas.microsoft.com/office/powerpoint/2010/main" val="1183582848"/>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614C45C-D51F-5EB3-65DC-98D07590CCAC}"/>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50%</a:t>
              </a:r>
            </a:p>
          </p:txBody>
        </p:sp>
      </p:grpSp>
      <p:sp>
        <p:nvSpPr>
          <p:cNvPr id="14" name="Rectangle 13">
            <a:extLst>
              <a:ext uri="{FF2B5EF4-FFF2-40B4-BE49-F238E27FC236}">
                <a16:creationId xmlns:a16="http://schemas.microsoft.com/office/drawing/2014/main" id="{E8F9CC5D-DDD7-4129-D82E-030F107CEC6C}"/>
              </a:ext>
            </a:extLst>
          </p:cNvPr>
          <p:cNvSpPr/>
          <p:nvPr/>
        </p:nvSpPr>
        <p:spPr>
          <a:xfrm>
            <a:off x="5647985" y="2824569"/>
            <a:ext cx="2243741" cy="738664"/>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IT professionals believe the business is “usually” or “always” out of sync with project requirements.</a:t>
            </a:r>
          </a:p>
        </p:txBody>
      </p:sp>
      <p:grpSp>
        <p:nvGrpSpPr>
          <p:cNvPr id="26" name="Group 25">
            <a:extLst>
              <a:ext uri="{FF2B5EF4-FFF2-40B4-BE49-F238E27FC236}">
                <a16:creationId xmlns:a16="http://schemas.microsoft.com/office/drawing/2014/main" id="{820358EF-21F1-0FE9-4B0E-B6FCC29B170A}"/>
              </a:ext>
            </a:extLst>
          </p:cNvPr>
          <p:cNvGrpSpPr/>
          <p:nvPr/>
        </p:nvGrpSpPr>
        <p:grpSpPr>
          <a:xfrm>
            <a:off x="3541148" y="2373901"/>
            <a:ext cx="2582171" cy="1703503"/>
            <a:chOff x="3439440" y="4137949"/>
            <a:chExt cx="3273953" cy="2159884"/>
          </a:xfrm>
        </p:grpSpPr>
        <p:graphicFrame>
          <p:nvGraphicFramePr>
            <p:cNvPr id="27" name="Chart 26">
              <a:extLst>
                <a:ext uri="{FF2B5EF4-FFF2-40B4-BE49-F238E27FC236}">
                  <a16:creationId xmlns:a16="http://schemas.microsoft.com/office/drawing/2014/main" id="{4DDDCB29-A8BF-0B17-DD30-F001FC0F87D6}"/>
                </a:ext>
              </a:extLst>
            </p:cNvPr>
            <p:cNvGraphicFramePr/>
            <p:nvPr>
              <p:extLst>
                <p:ext uri="{D42A27DB-BD31-4B8C-83A1-F6EECF244321}">
                  <p14:modId xmlns:p14="http://schemas.microsoft.com/office/powerpoint/2010/main" val="571030402"/>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a:extLst>
                <a:ext uri="{FF2B5EF4-FFF2-40B4-BE49-F238E27FC236}">
                  <a16:creationId xmlns:a16="http://schemas.microsoft.com/office/drawing/2014/main" id="{663EC9D6-6512-95D6-C951-E0AAF48A3432}"/>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78%</a:t>
              </a:r>
            </a:p>
          </p:txBody>
        </p:sp>
      </p:grpSp>
      <p:sp>
        <p:nvSpPr>
          <p:cNvPr id="29" name="Rectangle 28">
            <a:extLst>
              <a:ext uri="{FF2B5EF4-FFF2-40B4-BE49-F238E27FC236}">
                <a16:creationId xmlns:a16="http://schemas.microsoft.com/office/drawing/2014/main" id="{6AFFD970-14A3-B7AF-8309-39523758AC10}"/>
              </a:ext>
            </a:extLst>
          </p:cNvPr>
          <p:cNvSpPr/>
          <p:nvPr/>
        </p:nvSpPr>
        <p:spPr>
          <a:xfrm>
            <a:off x="1912388" y="5136944"/>
            <a:ext cx="2126097" cy="369332"/>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delivered features are utilized by end users.</a:t>
            </a:r>
          </a:p>
        </p:txBody>
      </p:sp>
      <p:grpSp>
        <p:nvGrpSpPr>
          <p:cNvPr id="30" name="Group 29">
            <a:extLst>
              <a:ext uri="{FF2B5EF4-FFF2-40B4-BE49-F238E27FC236}">
                <a16:creationId xmlns:a16="http://schemas.microsoft.com/office/drawing/2014/main" id="{D797C172-97F9-A6E3-1AB4-1DF4B757732F}"/>
              </a:ext>
            </a:extLst>
          </p:cNvPr>
          <p:cNvGrpSpPr/>
          <p:nvPr/>
        </p:nvGrpSpPr>
        <p:grpSpPr>
          <a:xfrm>
            <a:off x="-199346" y="4469859"/>
            <a:ext cx="2582171" cy="1703503"/>
            <a:chOff x="3439440" y="4137949"/>
            <a:chExt cx="3273953" cy="2159884"/>
          </a:xfrm>
        </p:grpSpPr>
        <p:graphicFrame>
          <p:nvGraphicFramePr>
            <p:cNvPr id="31" name="Chart 30">
              <a:extLst>
                <a:ext uri="{FF2B5EF4-FFF2-40B4-BE49-F238E27FC236}">
                  <a16:creationId xmlns:a16="http://schemas.microsoft.com/office/drawing/2014/main" id="{97E74E49-AC32-ADC1-A040-10DC69706196}"/>
                </a:ext>
              </a:extLst>
            </p:cNvPr>
            <p:cNvGraphicFramePr/>
            <p:nvPr>
              <p:extLst>
                <p:ext uri="{D42A27DB-BD31-4B8C-83A1-F6EECF244321}">
                  <p14:modId xmlns:p14="http://schemas.microsoft.com/office/powerpoint/2010/main" val="2165720151"/>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6579E7AC-AD13-8E5B-588C-E248CBA40064}"/>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45%</a:t>
              </a:r>
            </a:p>
          </p:txBody>
        </p:sp>
      </p:grpSp>
      <p:sp>
        <p:nvSpPr>
          <p:cNvPr id="33" name="Rectangle 32">
            <a:extLst>
              <a:ext uri="{FF2B5EF4-FFF2-40B4-BE49-F238E27FC236}">
                <a16:creationId xmlns:a16="http://schemas.microsoft.com/office/drawing/2014/main" id="{DCF78886-B72E-0BD6-8400-21977D51A7BA}"/>
              </a:ext>
            </a:extLst>
          </p:cNvPr>
          <p:cNvSpPr/>
          <p:nvPr/>
        </p:nvSpPr>
        <p:spPr>
          <a:xfrm>
            <a:off x="5647985" y="4920527"/>
            <a:ext cx="2243741" cy="738664"/>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IT professionals admit to being “fuzzy” about the details of a project’s business objectives.</a:t>
            </a:r>
          </a:p>
        </p:txBody>
      </p:sp>
      <p:grpSp>
        <p:nvGrpSpPr>
          <p:cNvPr id="34" name="Group 33">
            <a:extLst>
              <a:ext uri="{FF2B5EF4-FFF2-40B4-BE49-F238E27FC236}">
                <a16:creationId xmlns:a16="http://schemas.microsoft.com/office/drawing/2014/main" id="{3E0ABBB6-9446-C493-52E0-29FC85BBE60D}"/>
              </a:ext>
            </a:extLst>
          </p:cNvPr>
          <p:cNvGrpSpPr/>
          <p:nvPr/>
        </p:nvGrpSpPr>
        <p:grpSpPr>
          <a:xfrm>
            <a:off x="3541148" y="4469859"/>
            <a:ext cx="2582171" cy="1703503"/>
            <a:chOff x="3439440" y="4137949"/>
            <a:chExt cx="3273953" cy="2159884"/>
          </a:xfrm>
        </p:grpSpPr>
        <p:graphicFrame>
          <p:nvGraphicFramePr>
            <p:cNvPr id="35" name="Chart 34">
              <a:extLst>
                <a:ext uri="{FF2B5EF4-FFF2-40B4-BE49-F238E27FC236}">
                  <a16:creationId xmlns:a16="http://schemas.microsoft.com/office/drawing/2014/main" id="{2BB571D8-5EFF-6DB6-DE41-5C2F7933FA75}"/>
                </a:ext>
              </a:extLst>
            </p:cNvPr>
            <p:cNvGraphicFramePr/>
            <p:nvPr>
              <p:extLst>
                <p:ext uri="{D42A27DB-BD31-4B8C-83A1-F6EECF244321}">
                  <p14:modId xmlns:p14="http://schemas.microsoft.com/office/powerpoint/2010/main" val="2165720151"/>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a:extLst>
                <a:ext uri="{FF2B5EF4-FFF2-40B4-BE49-F238E27FC236}">
                  <a16:creationId xmlns:a16="http://schemas.microsoft.com/office/drawing/2014/main" id="{AFC7F708-8F3F-9259-20D3-BC59F659342E}"/>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45%</a:t>
              </a:r>
            </a:p>
          </p:txBody>
        </p:sp>
      </p:grpSp>
      <p:sp>
        <p:nvSpPr>
          <p:cNvPr id="37" name="Text Placeholder 6">
            <a:extLst>
              <a:ext uri="{FF2B5EF4-FFF2-40B4-BE49-F238E27FC236}">
                <a16:creationId xmlns:a16="http://schemas.microsoft.com/office/drawing/2014/main" id="{8C16E6B8-858E-56B1-B91F-7FE4B9793978}"/>
              </a:ext>
            </a:extLst>
          </p:cNvPr>
          <p:cNvSpPr txBox="1">
            <a:spLocks/>
          </p:cNvSpPr>
          <p:nvPr/>
        </p:nvSpPr>
        <p:spPr>
          <a:xfrm>
            <a:off x="1916160" y="3793827"/>
            <a:ext cx="2663596"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rgbClr val="000000"/>
                </a:solidFill>
                <a:latin typeface="Roboto Condensed Light"/>
              </a:rPr>
              <a:t>Source: Info-Tech Research Group</a:t>
            </a:r>
          </a:p>
        </p:txBody>
      </p:sp>
      <p:sp>
        <p:nvSpPr>
          <p:cNvPr id="39" name="Text Placeholder 6">
            <a:extLst>
              <a:ext uri="{FF2B5EF4-FFF2-40B4-BE49-F238E27FC236}">
                <a16:creationId xmlns:a16="http://schemas.microsoft.com/office/drawing/2014/main" id="{C741954A-88C9-60C9-2FB9-E52B81467261}"/>
              </a:ext>
            </a:extLst>
          </p:cNvPr>
          <p:cNvSpPr txBox="1">
            <a:spLocks/>
          </p:cNvSpPr>
          <p:nvPr/>
        </p:nvSpPr>
        <p:spPr>
          <a:xfrm>
            <a:off x="1916160" y="5887276"/>
            <a:ext cx="2663596"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rgbClr val="000000"/>
                </a:solidFill>
                <a:latin typeface="Roboto Condensed Light"/>
              </a:rPr>
              <a:t>Source: The Standish Group</a:t>
            </a:r>
          </a:p>
        </p:txBody>
      </p:sp>
      <p:sp>
        <p:nvSpPr>
          <p:cNvPr id="41" name="Text Placeholder 6">
            <a:extLst>
              <a:ext uri="{FF2B5EF4-FFF2-40B4-BE49-F238E27FC236}">
                <a16:creationId xmlns:a16="http://schemas.microsoft.com/office/drawing/2014/main" id="{1E6FFC09-CFF7-219D-0D63-8B548C7D1DF4}"/>
              </a:ext>
            </a:extLst>
          </p:cNvPr>
          <p:cNvSpPr txBox="1">
            <a:spLocks/>
          </p:cNvSpPr>
          <p:nvPr/>
        </p:nvSpPr>
        <p:spPr>
          <a:xfrm>
            <a:off x="5642762" y="5887276"/>
            <a:ext cx="2663596"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rgbClr val="000000"/>
                </a:solidFill>
                <a:latin typeface="Roboto Condensed Light"/>
              </a:rPr>
              <a:t>Source: Blueprint Software Systems</a:t>
            </a:r>
          </a:p>
        </p:txBody>
      </p:sp>
      <p:sp>
        <p:nvSpPr>
          <p:cNvPr id="43" name="Text Placeholder 6">
            <a:extLst>
              <a:ext uri="{FF2B5EF4-FFF2-40B4-BE49-F238E27FC236}">
                <a16:creationId xmlns:a16="http://schemas.microsoft.com/office/drawing/2014/main" id="{396223B8-FAFB-1192-1E36-D20901748481}"/>
              </a:ext>
            </a:extLst>
          </p:cNvPr>
          <p:cNvSpPr txBox="1">
            <a:spLocks/>
          </p:cNvSpPr>
          <p:nvPr/>
        </p:nvSpPr>
        <p:spPr>
          <a:xfrm>
            <a:off x="5653272" y="3793827"/>
            <a:ext cx="2663596"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rgbClr val="000000"/>
                </a:solidFill>
                <a:latin typeface="Roboto Condensed Light"/>
              </a:rPr>
              <a:t>Source: Blueprint Software Systems</a:t>
            </a:r>
          </a:p>
        </p:txBody>
      </p:sp>
    </p:spTree>
    <p:extLst>
      <p:ext uri="{BB962C8B-B14F-4D97-AF65-F5344CB8AC3E}">
        <p14:creationId xmlns:p14="http://schemas.microsoft.com/office/powerpoint/2010/main" val="99604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6DEB7D-A562-8158-9FFC-1B18A64EA65B}"/>
              </a:ext>
            </a:extLst>
          </p:cNvPr>
          <p:cNvSpPr>
            <a:spLocks noGrp="1"/>
          </p:cNvSpPr>
          <p:nvPr>
            <p:ph type="title"/>
          </p:nvPr>
        </p:nvSpPr>
        <p:spPr>
          <a:xfrm>
            <a:off x="344261" y="670176"/>
            <a:ext cx="8494939" cy="807905"/>
          </a:xfrm>
        </p:spPr>
        <p:txBody>
          <a:bodyPr/>
          <a:lstStyle/>
          <a:p>
            <a:r>
              <a:rPr lang="en-US" altLang="en-US" sz="2800"/>
              <a:t>Requirements gathering </a:t>
            </a:r>
            <a:r>
              <a:rPr lang="en-US" altLang="en-US" sz="2800" dirty="0"/>
              <a:t>is </a:t>
            </a:r>
            <a:r>
              <a:rPr lang="en-US" altLang="en-US" sz="2800"/>
              <a:t>a core </a:t>
            </a:r>
            <a:r>
              <a:rPr lang="en-US" altLang="en-US" sz="2800" dirty="0"/>
              <a:t>c</a:t>
            </a:r>
            <a:r>
              <a:rPr lang="en-US" altLang="en-US" sz="2800"/>
              <a:t>omponent </a:t>
            </a:r>
            <a:r>
              <a:rPr lang="en-US" altLang="en-US" sz="2800" dirty="0"/>
              <a:t>of </a:t>
            </a:r>
            <a:r>
              <a:rPr lang="en-US" altLang="en-US" sz="2800"/>
              <a:t>the overall project </a:t>
            </a:r>
            <a:r>
              <a:rPr lang="en-US" altLang="en-US" sz="2800" dirty="0"/>
              <a:t>l</a:t>
            </a:r>
            <a:r>
              <a:rPr lang="en-US" altLang="en-US" sz="2800"/>
              <a:t>ifecycle that must be given its due </a:t>
            </a:r>
            <a:r>
              <a:rPr lang="en-US" altLang="en-US" sz="2800" dirty="0"/>
              <a:t>d</a:t>
            </a:r>
            <a:r>
              <a:rPr lang="en-US" altLang="en-US" sz="2800"/>
              <a:t>iligence</a:t>
            </a:r>
            <a:endParaRPr lang="en-CA" sz="2800" dirty="0"/>
          </a:p>
        </p:txBody>
      </p:sp>
      <p:sp>
        <p:nvSpPr>
          <p:cNvPr id="10" name="Text Placeholder 6">
            <a:extLst>
              <a:ext uri="{FF2B5EF4-FFF2-40B4-BE49-F238E27FC236}">
                <a16:creationId xmlns:a16="http://schemas.microsoft.com/office/drawing/2014/main" id="{8660DE20-1868-B3A7-2177-0C7C4B46D455}"/>
              </a:ext>
            </a:extLst>
          </p:cNvPr>
          <p:cNvSpPr txBox="1">
            <a:spLocks/>
          </p:cNvSpPr>
          <p:nvPr/>
        </p:nvSpPr>
        <p:spPr>
          <a:xfrm>
            <a:off x="377639" y="1991078"/>
            <a:ext cx="10687236" cy="320352"/>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b="1" u="none" strike="noStrike" kern="1200" cap="none" spc="0" normalizeH="0" baseline="0" noProof="0" dirty="0">
                <a:ln>
                  <a:noFill/>
                </a:ln>
                <a:solidFill>
                  <a:srgbClr val="F17A26"/>
                </a:solidFill>
                <a:effectLst/>
                <a:uLnTx/>
                <a:uFillTx/>
                <a:latin typeface="Montserrat SemiBold" panose="02000505000000020004" pitchFamily="2" charset="77"/>
              </a:rPr>
              <a:t>PMBOK’s Five Phase Project Lifecycle </a:t>
            </a:r>
          </a:p>
        </p:txBody>
      </p:sp>
      <p:grpSp>
        <p:nvGrpSpPr>
          <p:cNvPr id="26" name="Group 25">
            <a:extLst>
              <a:ext uri="{FF2B5EF4-FFF2-40B4-BE49-F238E27FC236}">
                <a16:creationId xmlns:a16="http://schemas.microsoft.com/office/drawing/2014/main" id="{1626D516-E268-3B32-186D-CAADD9A5A1D6}"/>
              </a:ext>
            </a:extLst>
          </p:cNvPr>
          <p:cNvGrpSpPr/>
          <p:nvPr/>
        </p:nvGrpSpPr>
        <p:grpSpPr>
          <a:xfrm>
            <a:off x="919710" y="2826717"/>
            <a:ext cx="7627390" cy="2258797"/>
            <a:chOff x="915130" y="2408532"/>
            <a:chExt cx="8482002" cy="2511884"/>
          </a:xfrm>
        </p:grpSpPr>
        <p:sp>
          <p:nvSpPr>
            <p:cNvPr id="11" name="Hexagon 10">
              <a:extLst>
                <a:ext uri="{FF2B5EF4-FFF2-40B4-BE49-F238E27FC236}">
                  <a16:creationId xmlns:a16="http://schemas.microsoft.com/office/drawing/2014/main" id="{9586450E-146B-315E-B7FE-2B08EF68014D}"/>
                </a:ext>
              </a:extLst>
            </p:cNvPr>
            <p:cNvSpPr/>
            <p:nvPr/>
          </p:nvSpPr>
          <p:spPr>
            <a:xfrm>
              <a:off x="7189028" y="3296368"/>
              <a:ext cx="1883896" cy="1624048"/>
            </a:xfrm>
            <a:prstGeom prst="hexagon">
              <a:avLst/>
            </a:prstGeom>
            <a:gradFill flip="none" rotWithShape="1">
              <a:gsLst>
                <a:gs pos="0">
                  <a:srgbClr val="2476B7"/>
                </a:gs>
                <a:gs pos="85000">
                  <a:srgbClr val="14456E"/>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59133FA3-3504-EF03-097C-37BBF67FF7DD}"/>
                </a:ext>
              </a:extLst>
            </p:cNvPr>
            <p:cNvSpPr/>
            <p:nvPr/>
          </p:nvSpPr>
          <p:spPr>
            <a:xfrm>
              <a:off x="5623785" y="2408532"/>
              <a:ext cx="1883896" cy="1624048"/>
            </a:xfrm>
            <a:prstGeom prst="hexagon">
              <a:avLst/>
            </a:prstGeom>
            <a:gradFill flip="none" rotWithShape="1">
              <a:gsLst>
                <a:gs pos="0">
                  <a:srgbClr val="2476B7"/>
                </a:gs>
                <a:gs pos="85000">
                  <a:srgbClr val="14456E"/>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3654DDB-D979-9AB0-1345-29D1B9D88721}"/>
                </a:ext>
              </a:extLst>
            </p:cNvPr>
            <p:cNvSpPr/>
            <p:nvPr/>
          </p:nvSpPr>
          <p:spPr>
            <a:xfrm>
              <a:off x="4077528" y="3296368"/>
              <a:ext cx="1883896" cy="1624048"/>
            </a:xfrm>
            <a:prstGeom prst="hexagon">
              <a:avLst/>
            </a:prstGeom>
            <a:gradFill flip="none" rotWithShape="1">
              <a:gsLst>
                <a:gs pos="0">
                  <a:srgbClr val="2476B7"/>
                </a:gs>
                <a:gs pos="85000">
                  <a:srgbClr val="14456E"/>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6ABF247B-0733-28A5-CFAD-485631DA31E2}"/>
                </a:ext>
              </a:extLst>
            </p:cNvPr>
            <p:cNvSpPr/>
            <p:nvPr/>
          </p:nvSpPr>
          <p:spPr>
            <a:xfrm>
              <a:off x="2527166" y="2408532"/>
              <a:ext cx="1883896" cy="1624048"/>
            </a:xfrm>
            <a:prstGeom prst="hexagon">
              <a:avLst/>
            </a:prstGeom>
            <a:gradFill flip="none" rotWithShape="1">
              <a:gsLst>
                <a:gs pos="0">
                  <a:srgbClr val="F37C2D">
                    <a:shade val="30000"/>
                    <a:satMod val="115000"/>
                  </a:srgbClr>
                </a:gs>
                <a:gs pos="50000">
                  <a:srgbClr val="F37C2D">
                    <a:shade val="67500"/>
                    <a:satMod val="115000"/>
                  </a:srgbClr>
                </a:gs>
                <a:gs pos="100000">
                  <a:srgbClr val="F37C2D">
                    <a:shade val="100000"/>
                    <a:satMod val="115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CC1FAC3A-33A6-BDF5-1FD1-DDCBEA16FDCA}"/>
                </a:ext>
              </a:extLst>
            </p:cNvPr>
            <p:cNvSpPr/>
            <p:nvPr/>
          </p:nvSpPr>
          <p:spPr>
            <a:xfrm>
              <a:off x="978728" y="3296368"/>
              <a:ext cx="1883896" cy="1624048"/>
            </a:xfrm>
            <a:prstGeom prst="hexagon">
              <a:avLst/>
            </a:prstGeom>
            <a:gradFill flip="none" rotWithShape="1">
              <a:gsLst>
                <a:gs pos="0">
                  <a:srgbClr val="2476B7"/>
                </a:gs>
                <a:gs pos="85000">
                  <a:srgbClr val="14456E"/>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C3C9C4-94BF-22EA-039F-067E3BE26F1E}"/>
                </a:ext>
              </a:extLst>
            </p:cNvPr>
            <p:cNvSpPr txBox="1"/>
            <p:nvPr/>
          </p:nvSpPr>
          <p:spPr>
            <a:xfrm>
              <a:off x="915130" y="3958179"/>
              <a:ext cx="2266122" cy="338335"/>
            </a:xfrm>
            <a:prstGeom prst="rect">
              <a:avLst/>
            </a:prstGeom>
            <a:ln>
              <a:noFill/>
            </a:ln>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Initiate</a:t>
              </a:r>
              <a:endParaRPr lang="en-US" sz="1800" b="1" dirty="0">
                <a:solidFill>
                  <a:schemeClr val="bg1"/>
                </a:solidFill>
              </a:endParaRPr>
            </a:p>
          </p:txBody>
        </p:sp>
        <p:sp>
          <p:nvSpPr>
            <p:cNvPr id="18" name="TextBox 17">
              <a:extLst>
                <a:ext uri="{FF2B5EF4-FFF2-40B4-BE49-F238E27FC236}">
                  <a16:creationId xmlns:a16="http://schemas.microsoft.com/office/drawing/2014/main" id="{BD2245FE-9D2D-2F7F-F7DD-99E116A1A459}"/>
                </a:ext>
              </a:extLst>
            </p:cNvPr>
            <p:cNvSpPr txBox="1"/>
            <p:nvPr/>
          </p:nvSpPr>
          <p:spPr>
            <a:xfrm>
              <a:off x="4023070" y="3958179"/>
              <a:ext cx="2266122" cy="338335"/>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Execute</a:t>
              </a:r>
              <a:endParaRPr lang="en-US" sz="1800" b="1" dirty="0">
                <a:solidFill>
                  <a:schemeClr val="bg1"/>
                </a:solidFill>
              </a:endParaRPr>
            </a:p>
          </p:txBody>
        </p:sp>
        <p:sp>
          <p:nvSpPr>
            <p:cNvPr id="19" name="TextBox 18">
              <a:extLst>
                <a:ext uri="{FF2B5EF4-FFF2-40B4-BE49-F238E27FC236}">
                  <a16:creationId xmlns:a16="http://schemas.microsoft.com/office/drawing/2014/main" id="{8581A468-08F4-C31C-D302-ACCFF4B285BB}"/>
                </a:ext>
              </a:extLst>
            </p:cNvPr>
            <p:cNvSpPr txBox="1"/>
            <p:nvPr/>
          </p:nvSpPr>
          <p:spPr>
            <a:xfrm>
              <a:off x="7131010" y="3958179"/>
              <a:ext cx="2266122" cy="338335"/>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Close</a:t>
              </a:r>
              <a:endParaRPr lang="en-US" sz="1800" b="1" dirty="0">
                <a:solidFill>
                  <a:schemeClr val="bg1"/>
                </a:solidFill>
              </a:endParaRPr>
            </a:p>
          </p:txBody>
        </p:sp>
        <p:sp>
          <p:nvSpPr>
            <p:cNvPr id="23" name="TextBox 22">
              <a:extLst>
                <a:ext uri="{FF2B5EF4-FFF2-40B4-BE49-F238E27FC236}">
                  <a16:creationId xmlns:a16="http://schemas.microsoft.com/office/drawing/2014/main" id="{5231CE6A-6030-178C-F511-A0DF7CCB4A19}"/>
                </a:ext>
              </a:extLst>
            </p:cNvPr>
            <p:cNvSpPr txBox="1"/>
            <p:nvPr/>
          </p:nvSpPr>
          <p:spPr>
            <a:xfrm>
              <a:off x="5537303" y="3068067"/>
              <a:ext cx="2266122" cy="338335"/>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Control</a:t>
              </a:r>
              <a:endParaRPr lang="en-US" sz="1800" b="1" dirty="0">
                <a:solidFill>
                  <a:schemeClr val="bg1"/>
                </a:solidFill>
              </a:endParaRPr>
            </a:p>
          </p:txBody>
        </p:sp>
        <p:sp>
          <p:nvSpPr>
            <p:cNvPr id="24" name="TextBox 23">
              <a:extLst>
                <a:ext uri="{FF2B5EF4-FFF2-40B4-BE49-F238E27FC236}">
                  <a16:creationId xmlns:a16="http://schemas.microsoft.com/office/drawing/2014/main" id="{ADE1B607-94EC-828C-21C1-5FF52899C23B}"/>
                </a:ext>
              </a:extLst>
            </p:cNvPr>
            <p:cNvSpPr txBox="1"/>
            <p:nvPr/>
          </p:nvSpPr>
          <p:spPr>
            <a:xfrm>
              <a:off x="2452980" y="2793463"/>
              <a:ext cx="2266122" cy="338335"/>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Exo DemiBold" panose="02000503000000000000" pitchFamily="2" charset="77"/>
                  <a:ea typeface="+mn-ea"/>
                  <a:cs typeface="+mn-cs"/>
                </a:rPr>
                <a:t>Plan</a:t>
              </a:r>
              <a:endParaRPr lang="en-US" sz="1800" b="1" dirty="0">
                <a:solidFill>
                  <a:schemeClr val="bg1"/>
                </a:solidFill>
              </a:endParaRPr>
            </a:p>
          </p:txBody>
        </p:sp>
        <p:sp>
          <p:nvSpPr>
            <p:cNvPr id="25" name="TextBox 24">
              <a:extLst>
                <a:ext uri="{FF2B5EF4-FFF2-40B4-BE49-F238E27FC236}">
                  <a16:creationId xmlns:a16="http://schemas.microsoft.com/office/drawing/2014/main" id="{E8FC52E5-00F3-DA3D-6417-7E3899459EC5}"/>
                </a:ext>
              </a:extLst>
            </p:cNvPr>
            <p:cNvSpPr txBox="1"/>
            <p:nvPr/>
          </p:nvSpPr>
          <p:spPr>
            <a:xfrm>
              <a:off x="2741749" y="3107945"/>
              <a:ext cx="1485384" cy="487524"/>
            </a:xfrm>
            <a:prstGeom prst="rect">
              <a:avLst/>
            </a:prstGeom>
          </p:spPr>
          <p:txBody>
            <a:bodyPr wrap="square" lIns="0" tIns="0" rIns="0" bIns="0" numCol="1" spcCol="360000" rtlCol="0">
              <a:noAutofit/>
            </a:bodyPr>
            <a:lstStyle/>
            <a:p>
              <a:pPr lvl="0" algn="ctr"/>
              <a:r>
                <a:rPr lang="en-US" sz="1400" dirty="0">
                  <a:solidFill>
                    <a:schemeClr val="bg1"/>
                  </a:solidFill>
                </a:rPr>
                <a:t>Requirements Gathering Lives Here</a:t>
              </a:r>
              <a:endParaRPr lang="en-US" sz="2400" dirty="0">
                <a:solidFill>
                  <a:schemeClr val="bg1"/>
                </a:solidFill>
              </a:endParaRPr>
            </a:p>
          </p:txBody>
        </p:sp>
      </p:grpSp>
      <p:sp>
        <p:nvSpPr>
          <p:cNvPr id="27" name="Text Placeholder 6">
            <a:extLst>
              <a:ext uri="{FF2B5EF4-FFF2-40B4-BE49-F238E27FC236}">
                <a16:creationId xmlns:a16="http://schemas.microsoft.com/office/drawing/2014/main" id="{8C3418A5-1AE0-9090-011C-FA6DB6A6BD90}"/>
              </a:ext>
            </a:extLst>
          </p:cNvPr>
          <p:cNvSpPr>
            <a:spLocks noGrp="1"/>
          </p:cNvSpPr>
          <p:nvPr>
            <p:ph type="body" sz="quarter" idx="11"/>
          </p:nvPr>
        </p:nvSpPr>
        <p:spPr>
          <a:xfrm>
            <a:off x="9519060" y="2437419"/>
            <a:ext cx="2270125" cy="1161593"/>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Montserrat Medium" panose="02000505000000020004" pitchFamily="2" charset="77"/>
              </a:rPr>
              <a:t>Requirements gathering is a critical stage of project planning. </a:t>
            </a:r>
          </a:p>
          <a:p>
            <a:pPr marR="0" lvl="0" algn="l" defTabSz="914400" rtl="0" eaLnBrk="1" fontAlgn="auto" latinLnBrk="0" hangingPunct="1">
              <a:lnSpc>
                <a:spcPct val="150000"/>
              </a:lnSpc>
              <a:spcBef>
                <a:spcPts val="1000"/>
              </a:spcBef>
              <a:spcAft>
                <a:spcPts val="0"/>
              </a:spcAft>
              <a:buClrTx/>
              <a:buSzTx/>
              <a:tabLst/>
              <a:defRPr/>
            </a:pPr>
            <a:r>
              <a:rPr kumimoji="0" lang="en-US" sz="1200" b="0" i="0" u="none" strike="noStrike" kern="1200" cap="none" spc="0" normalizeH="0" baseline="0" noProof="0" dirty="0">
                <a:ln>
                  <a:noFill/>
                </a:ln>
                <a:solidFill>
                  <a:schemeClr val="bg1"/>
                </a:solidFill>
                <a:effectLst/>
                <a:uLnTx/>
                <a:uFillTx/>
                <a:latin typeface="Roboto Condensed Light"/>
                <a:ea typeface="+mn-ea"/>
                <a:cs typeface="Arial" panose="020B0604020202020204" pitchFamily="34" charset="0"/>
              </a:rPr>
              <a:t>Depending on whether you take an Agile or Waterfall project management approach, it can be extended into the initiate and execute phases of the project lifecycle.</a:t>
            </a:r>
          </a:p>
        </p:txBody>
      </p:sp>
      <p:sp>
        <p:nvSpPr>
          <p:cNvPr id="28" name="TextBox 27">
            <a:extLst>
              <a:ext uri="{FF2B5EF4-FFF2-40B4-BE49-F238E27FC236}">
                <a16:creationId xmlns:a16="http://schemas.microsoft.com/office/drawing/2014/main" id="{10351C8B-365E-4944-1643-DB39F698B8F3}"/>
              </a:ext>
            </a:extLst>
          </p:cNvPr>
          <p:cNvSpPr txBox="1"/>
          <p:nvPr/>
        </p:nvSpPr>
        <p:spPr>
          <a:xfrm>
            <a:off x="875406" y="5880264"/>
            <a:ext cx="3765381" cy="640520"/>
          </a:xfrm>
          <a:prstGeom prst="rect">
            <a:avLst/>
          </a:prstGeom>
        </p:spPr>
        <p:txBody>
          <a:bodyPr wrap="square" lIns="0" tIns="0" rIns="0" bIns="0" numCol="1" spcCol="360000" rtlCol="0">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2476B7"/>
                </a:solidFill>
                <a:effectLst/>
                <a:uLnTx/>
                <a:uFillTx/>
                <a:latin typeface="Exo 2 SemiBold" pitchFamily="2" charset="77"/>
                <a:ea typeface="Roboto Condensed Light" panose="02000000000000000000" pitchFamily="2" charset="0"/>
                <a:cs typeface="+mn-cs"/>
              </a:rPr>
              <a:t>Inaccurate requirements is the</a:t>
            </a:r>
          </a:p>
          <a:p>
            <a:pPr marL="179388" indent="-179388" algn="l">
              <a:lnSpc>
                <a:spcPct val="110000"/>
              </a:lnSpc>
              <a:buFont typeface="Arial" panose="020B0604020202020204" pitchFamily="34" charset="0"/>
              <a:buChar char="•"/>
              <a:tabLst/>
            </a:pPr>
            <a:endParaRPr lang="en-US" sz="1600" dirty="0">
              <a:solidFill>
                <a:srgbClr val="5092C5"/>
              </a:solidFill>
              <a:latin typeface="Roboto Condensed Light" panose="02000000000000000000" pitchFamily="2" charset="0"/>
              <a:ea typeface="Roboto Condensed Light" panose="02000000000000000000" pitchFamily="2" charset="0"/>
            </a:endParaRPr>
          </a:p>
        </p:txBody>
      </p:sp>
      <p:sp>
        <p:nvSpPr>
          <p:cNvPr id="30" name="TextBox 29">
            <a:extLst>
              <a:ext uri="{FF2B5EF4-FFF2-40B4-BE49-F238E27FC236}">
                <a16:creationId xmlns:a16="http://schemas.microsoft.com/office/drawing/2014/main" id="{153C4EE9-84C3-310B-C248-AB6DB604283C}"/>
              </a:ext>
            </a:extLst>
          </p:cNvPr>
          <p:cNvSpPr txBox="1"/>
          <p:nvPr/>
        </p:nvSpPr>
        <p:spPr>
          <a:xfrm>
            <a:off x="4439017" y="5872497"/>
            <a:ext cx="3566705" cy="640520"/>
          </a:xfrm>
          <a:prstGeom prst="rect">
            <a:avLst/>
          </a:prstGeom>
        </p:spPr>
        <p:txBody>
          <a:bodyPr wrap="square" lIns="0" tIns="0" rIns="0" bIns="0" numCol="1" spcCol="360000" rtlCol="0">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2476B7"/>
                </a:solidFill>
                <a:effectLst/>
                <a:uLnTx/>
                <a:uFillTx/>
                <a:latin typeface="Exo 2 SemiBold" pitchFamily="2" charset="77"/>
                <a:ea typeface="Roboto Condensed Light" panose="02000000000000000000" pitchFamily="2" charset="0"/>
                <a:cs typeface="+mn-cs"/>
              </a:rPr>
              <a:t>most common cause of project failure.</a:t>
            </a:r>
          </a:p>
        </p:txBody>
      </p:sp>
      <p:sp>
        <p:nvSpPr>
          <p:cNvPr id="31" name="TextBox 30">
            <a:extLst>
              <a:ext uri="{FF2B5EF4-FFF2-40B4-BE49-F238E27FC236}">
                <a16:creationId xmlns:a16="http://schemas.microsoft.com/office/drawing/2014/main" id="{FE353EA4-0B9D-75DB-1A4F-5349807E0916}"/>
              </a:ext>
            </a:extLst>
          </p:cNvPr>
          <p:cNvSpPr txBox="1"/>
          <p:nvPr/>
        </p:nvSpPr>
        <p:spPr>
          <a:xfrm>
            <a:off x="3533655" y="5802497"/>
            <a:ext cx="1505092" cy="796054"/>
          </a:xfrm>
          <a:prstGeom prst="rect">
            <a:avLst/>
          </a:prstGeom>
        </p:spPr>
        <p:txBody>
          <a:bodyPr wrap="square" lIns="0" tIns="0" rIns="0" bIns="0" numCol="1" spcCol="360000" rtlCol="0" anchor="ctr">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4000" b="1" u="none" strike="noStrike" kern="1200" cap="none" spc="0" normalizeH="0" baseline="0" noProof="0" dirty="0">
                <a:ln>
                  <a:noFill/>
                </a:ln>
                <a:solidFill>
                  <a:srgbClr val="2476B7"/>
                </a:solidFill>
                <a:effectLst/>
                <a:uLnTx/>
                <a:uFillTx/>
                <a:latin typeface="Montserrat" panose="02000505000000020004" pitchFamily="2" charset="77"/>
                <a:ea typeface="Roboto Condensed Light" panose="02000000000000000000" pitchFamily="2" charset="0"/>
              </a:rPr>
              <a:t>2</a:t>
            </a:r>
            <a:r>
              <a:rPr kumimoji="0" lang="en-US" sz="4000" b="1" u="none" strike="noStrike" kern="1200" cap="none" spc="0" normalizeH="0" baseline="30000" noProof="0" dirty="0">
                <a:ln>
                  <a:noFill/>
                </a:ln>
                <a:solidFill>
                  <a:srgbClr val="2476B7"/>
                </a:solidFill>
                <a:effectLst/>
                <a:uLnTx/>
                <a:uFillTx/>
                <a:latin typeface="Montserrat" panose="02000505000000020004" pitchFamily="2" charset="77"/>
                <a:ea typeface="Roboto Condensed Light" panose="02000000000000000000" pitchFamily="2" charset="0"/>
              </a:rPr>
              <a:t>nd</a:t>
            </a:r>
          </a:p>
          <a:p>
            <a:pPr algn="l">
              <a:lnSpc>
                <a:spcPct val="110000"/>
              </a:lnSpc>
              <a:tabLst/>
            </a:pPr>
            <a:endParaRPr lang="en-US" sz="1400" dirty="0">
              <a:solidFill>
                <a:srgbClr val="2476B7"/>
              </a:solidFill>
              <a:latin typeface="Roboto Condensed Light" panose="02000000000000000000" pitchFamily="2" charset="0"/>
              <a:ea typeface="Roboto Condensed Light" panose="02000000000000000000" pitchFamily="2" charset="0"/>
            </a:endParaRPr>
          </a:p>
        </p:txBody>
      </p:sp>
      <p:pic>
        <p:nvPicPr>
          <p:cNvPr id="32" name="Picture 31">
            <a:extLst>
              <a:ext uri="{FF2B5EF4-FFF2-40B4-BE49-F238E27FC236}">
                <a16:creationId xmlns:a16="http://schemas.microsoft.com/office/drawing/2014/main" id="{07493B51-556F-E042-C592-4473CF0CE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06" y="5688803"/>
            <a:ext cx="635000" cy="635000"/>
          </a:xfrm>
          <a:prstGeom prst="rect">
            <a:avLst/>
          </a:prstGeom>
        </p:spPr>
      </p:pic>
    </p:spTree>
    <p:extLst>
      <p:ext uri="{BB962C8B-B14F-4D97-AF65-F5344CB8AC3E}">
        <p14:creationId xmlns:p14="http://schemas.microsoft.com/office/powerpoint/2010/main" val="63842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09601"/>
            <a:ext cx="11549289" cy="959396"/>
          </a:xfrm>
        </p:spPr>
        <p:txBody>
          <a:bodyPr/>
          <a:lstStyle/>
          <a:p>
            <a:r>
              <a:rPr lang="en-US" altLang="en-US" sz="3200"/>
              <a:t>Strong stakeholder </a:t>
            </a:r>
            <a:r>
              <a:rPr lang="en-US" altLang="en-US" sz="3200" dirty="0"/>
              <a:t>s</a:t>
            </a:r>
            <a:r>
              <a:rPr lang="en-US" altLang="en-US" sz="3200"/>
              <a:t>atisfaction with requirements gathering </a:t>
            </a:r>
            <a:r>
              <a:rPr lang="en-US" altLang="en-US" sz="3200" dirty="0"/>
              <a:t>r</a:t>
            </a:r>
            <a:r>
              <a:rPr lang="en-US" altLang="en-US" sz="3200"/>
              <a:t>esults in higher </a:t>
            </a:r>
            <a:r>
              <a:rPr lang="en-US" altLang="en-US" sz="3200" dirty="0"/>
              <a:t>s</a:t>
            </a:r>
            <a:r>
              <a:rPr lang="en-US" altLang="en-US" sz="3200"/>
              <a:t>atisfaction in other </a:t>
            </a:r>
            <a:r>
              <a:rPr lang="en-US" altLang="en-US" sz="3200" dirty="0"/>
              <a:t>a</a:t>
            </a:r>
            <a:r>
              <a:rPr lang="en-US" altLang="en-US" sz="3200"/>
              <a:t>reas</a:t>
            </a:r>
            <a:endParaRPr lang="en-CA" sz="32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639" y="1596058"/>
            <a:ext cx="10149888" cy="64070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Organizations that had high satisfaction with requirements gathering were more likely to be highly satisfied with the other areas of IT. In fact, 72% of organizations that had high satisfaction with requirements gathering were also highly satisfied with the availability of IT capacity to complete projects.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graphicFrame>
        <p:nvGraphicFramePr>
          <p:cNvPr id="4" name="Chart 3">
            <a:extLst>
              <a:ext uri="{FF2B5EF4-FFF2-40B4-BE49-F238E27FC236}">
                <a16:creationId xmlns:a16="http://schemas.microsoft.com/office/drawing/2014/main" id="{7D06A437-6C8A-F881-A0EF-5E3FF051ECE9}"/>
              </a:ext>
            </a:extLst>
          </p:cNvPr>
          <p:cNvGraphicFramePr/>
          <p:nvPr>
            <p:extLst>
              <p:ext uri="{D42A27DB-BD31-4B8C-83A1-F6EECF244321}">
                <p14:modId xmlns:p14="http://schemas.microsoft.com/office/powerpoint/2010/main" val="834438629"/>
              </p:ext>
            </p:extLst>
          </p:nvPr>
        </p:nvGraphicFramePr>
        <p:xfrm>
          <a:off x="1344613" y="2425146"/>
          <a:ext cx="9333989" cy="36817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3">
            <a:extLst>
              <a:ext uri="{FF2B5EF4-FFF2-40B4-BE49-F238E27FC236}">
                <a16:creationId xmlns:a16="http://schemas.microsoft.com/office/drawing/2014/main" id="{26D8161A-520D-D261-6529-D0D1E4D902D8}"/>
              </a:ext>
            </a:extLst>
          </p:cNvPr>
          <p:cNvSpPr txBox="1">
            <a:spLocks/>
          </p:cNvSpPr>
          <p:nvPr/>
        </p:nvSpPr>
        <p:spPr>
          <a:xfrm>
            <a:off x="2241273" y="2936996"/>
            <a:ext cx="707492" cy="28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72%</a:t>
            </a:r>
          </a:p>
        </p:txBody>
      </p:sp>
      <p:sp>
        <p:nvSpPr>
          <p:cNvPr id="7" name="Text Placeholder 3">
            <a:extLst>
              <a:ext uri="{FF2B5EF4-FFF2-40B4-BE49-F238E27FC236}">
                <a16:creationId xmlns:a16="http://schemas.microsoft.com/office/drawing/2014/main" id="{CE75ADC5-6597-9EF8-1D8F-87D1C94CAF5F}"/>
              </a:ext>
            </a:extLst>
          </p:cNvPr>
          <p:cNvSpPr txBox="1">
            <a:spLocks/>
          </p:cNvSpPr>
          <p:nvPr/>
        </p:nvSpPr>
        <p:spPr>
          <a:xfrm>
            <a:off x="4427882" y="2887301"/>
            <a:ext cx="707492" cy="28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74%</a:t>
            </a:r>
          </a:p>
        </p:txBody>
      </p:sp>
      <p:sp>
        <p:nvSpPr>
          <p:cNvPr id="8" name="Text Placeholder 3">
            <a:extLst>
              <a:ext uri="{FF2B5EF4-FFF2-40B4-BE49-F238E27FC236}">
                <a16:creationId xmlns:a16="http://schemas.microsoft.com/office/drawing/2014/main" id="{1C03BD03-FFA8-338B-3F18-76E425EA482F}"/>
              </a:ext>
            </a:extLst>
          </p:cNvPr>
          <p:cNvSpPr txBox="1">
            <a:spLocks/>
          </p:cNvSpPr>
          <p:nvPr/>
        </p:nvSpPr>
        <p:spPr>
          <a:xfrm>
            <a:off x="6604551" y="2489738"/>
            <a:ext cx="707492" cy="28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90%</a:t>
            </a:r>
          </a:p>
        </p:txBody>
      </p:sp>
      <p:sp>
        <p:nvSpPr>
          <p:cNvPr id="10" name="Text Placeholder 3">
            <a:extLst>
              <a:ext uri="{FF2B5EF4-FFF2-40B4-BE49-F238E27FC236}">
                <a16:creationId xmlns:a16="http://schemas.microsoft.com/office/drawing/2014/main" id="{4B239566-C37E-FB51-6AC6-6B1235632FF6}"/>
              </a:ext>
            </a:extLst>
          </p:cNvPr>
          <p:cNvSpPr txBox="1">
            <a:spLocks/>
          </p:cNvSpPr>
          <p:nvPr/>
        </p:nvSpPr>
        <p:spPr>
          <a:xfrm>
            <a:off x="8781221" y="2489738"/>
            <a:ext cx="707492" cy="28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92%</a:t>
            </a:r>
          </a:p>
        </p:txBody>
      </p:sp>
      <p:sp>
        <p:nvSpPr>
          <p:cNvPr id="11" name="Text Placeholder 3">
            <a:extLst>
              <a:ext uri="{FF2B5EF4-FFF2-40B4-BE49-F238E27FC236}">
                <a16:creationId xmlns:a16="http://schemas.microsoft.com/office/drawing/2014/main" id="{353E7C86-0267-C3E1-26D8-71EC627E338C}"/>
              </a:ext>
            </a:extLst>
          </p:cNvPr>
          <p:cNvSpPr txBox="1">
            <a:spLocks/>
          </p:cNvSpPr>
          <p:nvPr/>
        </p:nvSpPr>
        <p:spPr>
          <a:xfrm>
            <a:off x="2847561" y="3689981"/>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21.3x</a:t>
            </a:r>
            <a:br>
              <a:rPr lang="en-US" altLang="en-US" sz="1400" b="1" dirty="0">
                <a:solidFill>
                  <a:srgbClr val="4A4A4A"/>
                </a:solidFill>
                <a:latin typeface="Roboto Condensed Light"/>
                <a:cs typeface="Arial Narrow" panose="020B0604020202020204" pitchFamily="34" charset="0"/>
              </a:rPr>
            </a:br>
            <a:r>
              <a:rPr lang="en-US" altLang="en-US" sz="1400" b="1" dirty="0">
                <a:solidFill>
                  <a:srgbClr val="4A4A4A"/>
                </a:solidFill>
                <a:latin typeface="Roboto Condensed Light"/>
                <a:cs typeface="Arial Narrow" panose="020B0604020202020204" pitchFamily="34" charset="0"/>
              </a:rPr>
              <a:t>Higher</a:t>
            </a:r>
          </a:p>
        </p:txBody>
      </p:sp>
      <p:sp>
        <p:nvSpPr>
          <p:cNvPr id="12" name="Text Placeholder 3">
            <a:extLst>
              <a:ext uri="{FF2B5EF4-FFF2-40B4-BE49-F238E27FC236}">
                <a16:creationId xmlns:a16="http://schemas.microsoft.com/office/drawing/2014/main" id="{319AC21E-44A4-A1F2-588F-76754A7F6A18}"/>
              </a:ext>
            </a:extLst>
          </p:cNvPr>
          <p:cNvSpPr txBox="1">
            <a:spLocks/>
          </p:cNvSpPr>
          <p:nvPr/>
        </p:nvSpPr>
        <p:spPr>
          <a:xfrm>
            <a:off x="5024230" y="3689980"/>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13.2x</a:t>
            </a:r>
            <a:br>
              <a:rPr lang="en-US" altLang="en-US" sz="1400" b="1" dirty="0">
                <a:solidFill>
                  <a:srgbClr val="4A4A4A"/>
                </a:solidFill>
                <a:latin typeface="Roboto Condensed Light"/>
                <a:cs typeface="Arial Narrow" panose="020B0604020202020204" pitchFamily="34" charset="0"/>
              </a:rPr>
            </a:br>
            <a:r>
              <a:rPr lang="en-US" altLang="en-US" sz="1400" b="1" dirty="0">
                <a:solidFill>
                  <a:srgbClr val="4A4A4A"/>
                </a:solidFill>
                <a:latin typeface="Roboto Condensed Light"/>
                <a:cs typeface="Arial Narrow" panose="020B0604020202020204" pitchFamily="34" charset="0"/>
              </a:rPr>
              <a:t>Higher</a:t>
            </a:r>
          </a:p>
        </p:txBody>
      </p:sp>
      <p:sp>
        <p:nvSpPr>
          <p:cNvPr id="14" name="Text Placeholder 3">
            <a:extLst>
              <a:ext uri="{FF2B5EF4-FFF2-40B4-BE49-F238E27FC236}">
                <a16:creationId xmlns:a16="http://schemas.microsoft.com/office/drawing/2014/main" id="{B001A100-E93C-EB44-2E51-8396AE41793E}"/>
              </a:ext>
            </a:extLst>
          </p:cNvPr>
          <p:cNvSpPr txBox="1">
            <a:spLocks/>
          </p:cNvSpPr>
          <p:nvPr/>
        </p:nvSpPr>
        <p:spPr>
          <a:xfrm>
            <a:off x="7210839" y="3255054"/>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8.4x</a:t>
            </a:r>
            <a:br>
              <a:rPr lang="en-US" altLang="en-US" sz="1400" b="1" dirty="0">
                <a:solidFill>
                  <a:srgbClr val="4A4A4A"/>
                </a:solidFill>
                <a:latin typeface="Roboto Condensed Light"/>
                <a:cs typeface="Arial Narrow" panose="020B0604020202020204" pitchFamily="34" charset="0"/>
              </a:rPr>
            </a:br>
            <a:r>
              <a:rPr lang="en-US" altLang="en-US" sz="1400" b="1" dirty="0">
                <a:solidFill>
                  <a:srgbClr val="4A4A4A"/>
                </a:solidFill>
                <a:latin typeface="Roboto Condensed Light"/>
                <a:cs typeface="Arial Narrow" panose="020B0604020202020204" pitchFamily="34" charset="0"/>
              </a:rPr>
              <a:t>Higher</a:t>
            </a:r>
          </a:p>
        </p:txBody>
      </p:sp>
      <p:sp>
        <p:nvSpPr>
          <p:cNvPr id="26" name="Text Placeholder 3">
            <a:extLst>
              <a:ext uri="{FF2B5EF4-FFF2-40B4-BE49-F238E27FC236}">
                <a16:creationId xmlns:a16="http://schemas.microsoft.com/office/drawing/2014/main" id="{8BCA9113-52FF-CB81-6F55-D99ECE7AB701}"/>
              </a:ext>
            </a:extLst>
          </p:cNvPr>
          <p:cNvSpPr txBox="1">
            <a:spLocks/>
          </p:cNvSpPr>
          <p:nvPr/>
        </p:nvSpPr>
        <p:spPr>
          <a:xfrm>
            <a:off x="9397448" y="3255054"/>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5.0x</a:t>
            </a:r>
            <a:br>
              <a:rPr lang="en-US" altLang="en-US" sz="1400" b="1" dirty="0">
                <a:solidFill>
                  <a:srgbClr val="4A4A4A"/>
                </a:solidFill>
                <a:latin typeface="Roboto Condensed Light"/>
                <a:cs typeface="Arial Narrow" panose="020B0604020202020204" pitchFamily="34" charset="0"/>
              </a:rPr>
            </a:br>
            <a:r>
              <a:rPr lang="en-US" altLang="en-US" sz="1400" b="1" dirty="0">
                <a:solidFill>
                  <a:srgbClr val="4A4A4A"/>
                </a:solidFill>
                <a:latin typeface="Roboto Condensed Light"/>
                <a:cs typeface="Arial Narrow" panose="020B0604020202020204" pitchFamily="34" charset="0"/>
              </a:rPr>
              <a:t>Higher</a:t>
            </a:r>
          </a:p>
        </p:txBody>
      </p:sp>
      <p:sp>
        <p:nvSpPr>
          <p:cNvPr id="27" name="Text Placeholder 3">
            <a:extLst>
              <a:ext uri="{FF2B5EF4-FFF2-40B4-BE49-F238E27FC236}">
                <a16:creationId xmlns:a16="http://schemas.microsoft.com/office/drawing/2014/main" id="{778D6532-0B87-5248-A9AA-DEBEE76D9659}"/>
              </a:ext>
            </a:extLst>
          </p:cNvPr>
          <p:cNvSpPr txBox="1">
            <a:spLocks/>
          </p:cNvSpPr>
          <p:nvPr/>
        </p:nvSpPr>
        <p:spPr>
          <a:xfrm>
            <a:off x="2847561" y="4813103"/>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3%</a:t>
            </a:r>
          </a:p>
        </p:txBody>
      </p:sp>
      <p:sp>
        <p:nvSpPr>
          <p:cNvPr id="28" name="Text Placeholder 3">
            <a:extLst>
              <a:ext uri="{FF2B5EF4-FFF2-40B4-BE49-F238E27FC236}">
                <a16:creationId xmlns:a16="http://schemas.microsoft.com/office/drawing/2014/main" id="{A77277C7-BB31-F50D-F569-981C7061C42B}"/>
              </a:ext>
            </a:extLst>
          </p:cNvPr>
          <p:cNvSpPr txBox="1">
            <a:spLocks/>
          </p:cNvSpPr>
          <p:nvPr/>
        </p:nvSpPr>
        <p:spPr>
          <a:xfrm>
            <a:off x="5024230" y="4733590"/>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6%</a:t>
            </a:r>
          </a:p>
        </p:txBody>
      </p:sp>
      <p:sp>
        <p:nvSpPr>
          <p:cNvPr id="29" name="Text Placeholder 3">
            <a:extLst>
              <a:ext uri="{FF2B5EF4-FFF2-40B4-BE49-F238E27FC236}">
                <a16:creationId xmlns:a16="http://schemas.microsoft.com/office/drawing/2014/main" id="{D61235A0-2593-3D4E-F5A9-A768837A90F9}"/>
              </a:ext>
            </a:extLst>
          </p:cNvPr>
          <p:cNvSpPr txBox="1">
            <a:spLocks/>
          </p:cNvSpPr>
          <p:nvPr/>
        </p:nvSpPr>
        <p:spPr>
          <a:xfrm>
            <a:off x="7210839" y="4617064"/>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11%</a:t>
            </a:r>
          </a:p>
        </p:txBody>
      </p:sp>
      <p:sp>
        <p:nvSpPr>
          <p:cNvPr id="30" name="Text Placeholder 3">
            <a:extLst>
              <a:ext uri="{FF2B5EF4-FFF2-40B4-BE49-F238E27FC236}">
                <a16:creationId xmlns:a16="http://schemas.microsoft.com/office/drawing/2014/main" id="{D0842E72-3EF0-B01C-0D0D-D86FA881ABB2}"/>
              </a:ext>
            </a:extLst>
          </p:cNvPr>
          <p:cNvSpPr txBox="1">
            <a:spLocks/>
          </p:cNvSpPr>
          <p:nvPr/>
        </p:nvSpPr>
        <p:spPr>
          <a:xfrm>
            <a:off x="9397448" y="4407993"/>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altLang="en-US" sz="1400" b="1" dirty="0">
                <a:solidFill>
                  <a:srgbClr val="4A4A4A"/>
                </a:solidFill>
                <a:latin typeface="Roboto Condensed Light"/>
                <a:cs typeface="Arial Narrow" panose="020B0604020202020204" pitchFamily="34" charset="0"/>
              </a:rPr>
              <a:t>19%</a:t>
            </a:r>
          </a:p>
        </p:txBody>
      </p:sp>
      <p:sp>
        <p:nvSpPr>
          <p:cNvPr id="31" name="Text Placeholder 6">
            <a:extLst>
              <a:ext uri="{FF2B5EF4-FFF2-40B4-BE49-F238E27FC236}">
                <a16:creationId xmlns:a16="http://schemas.microsoft.com/office/drawing/2014/main" id="{92650234-CDC4-4397-A20A-60DDDFCDFA89}"/>
              </a:ext>
            </a:extLst>
          </p:cNvPr>
          <p:cNvSpPr txBox="1">
            <a:spLocks/>
          </p:cNvSpPr>
          <p:nvPr/>
        </p:nvSpPr>
        <p:spPr>
          <a:xfrm>
            <a:off x="377365" y="5979074"/>
            <a:ext cx="6573718"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100" dirty="0">
                <a:solidFill>
                  <a:srgbClr val="000000"/>
                </a:solidFill>
                <a:latin typeface="Roboto Condensed Light"/>
              </a:rPr>
              <a:t>*Note: High satisfaction was classified as organizations with a score greater or equal to 8. </a:t>
            </a:r>
            <a:br>
              <a:rPr lang="en-US" sz="1100" dirty="0">
                <a:solidFill>
                  <a:srgbClr val="000000"/>
                </a:solidFill>
                <a:latin typeface="Roboto Condensed Light"/>
              </a:rPr>
            </a:br>
            <a:r>
              <a:rPr lang="en-US" sz="1100" dirty="0">
                <a:solidFill>
                  <a:srgbClr val="000000"/>
                </a:solidFill>
                <a:latin typeface="Roboto Condensed Light"/>
              </a:rPr>
              <a:t>Not high satisfaction was every other organization that scored below 8 on the area questions.</a:t>
            </a:r>
          </a:p>
        </p:txBody>
      </p:sp>
      <p:sp>
        <p:nvSpPr>
          <p:cNvPr id="32" name="Text Placeholder 6">
            <a:extLst>
              <a:ext uri="{FF2B5EF4-FFF2-40B4-BE49-F238E27FC236}">
                <a16:creationId xmlns:a16="http://schemas.microsoft.com/office/drawing/2014/main" id="{628DE88F-DD59-3DE6-7827-0CA96B324CC4}"/>
              </a:ext>
            </a:extLst>
          </p:cNvPr>
          <p:cNvSpPr txBox="1">
            <a:spLocks/>
          </p:cNvSpPr>
          <p:nvPr/>
        </p:nvSpPr>
        <p:spPr>
          <a:xfrm>
            <a:off x="6827861" y="5979074"/>
            <a:ext cx="6573718"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100" dirty="0">
                <a:solidFill>
                  <a:srgbClr val="000000"/>
                </a:solidFill>
                <a:latin typeface="Roboto Condensed Light"/>
              </a:rPr>
              <a:t>N=395 organizations from Info-Tech’s CIO Business Vision diagnostic</a:t>
            </a:r>
          </a:p>
        </p:txBody>
      </p:sp>
      <p:cxnSp>
        <p:nvCxnSpPr>
          <p:cNvPr id="16" name="Straight Arrow Connector 15">
            <a:extLst>
              <a:ext uri="{FF2B5EF4-FFF2-40B4-BE49-F238E27FC236}">
                <a16:creationId xmlns:a16="http://schemas.microsoft.com/office/drawing/2014/main" id="{B67D4574-77EC-1F7E-0D99-306F5BDADE73}"/>
              </a:ext>
            </a:extLst>
          </p:cNvPr>
          <p:cNvCxnSpPr>
            <a:cxnSpLocks/>
          </p:cNvCxnSpPr>
          <p:nvPr/>
        </p:nvCxnSpPr>
        <p:spPr>
          <a:xfrm flipH="1">
            <a:off x="2847561" y="3322401"/>
            <a:ext cx="3336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297918-23BD-ABF0-D86E-F00B8D7C65B6}"/>
              </a:ext>
            </a:extLst>
          </p:cNvPr>
          <p:cNvCxnSpPr/>
          <p:nvPr/>
        </p:nvCxnSpPr>
        <p:spPr>
          <a:xfrm>
            <a:off x="3181190" y="3322401"/>
            <a:ext cx="0" cy="35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442C1A-B365-B5C4-5B8D-735B82D9BFAD}"/>
              </a:ext>
            </a:extLst>
          </p:cNvPr>
          <p:cNvCxnSpPr>
            <a:cxnSpLocks/>
          </p:cNvCxnSpPr>
          <p:nvPr/>
        </p:nvCxnSpPr>
        <p:spPr>
          <a:xfrm>
            <a:off x="3181190" y="4272323"/>
            <a:ext cx="0" cy="540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AA7349-06DC-8D26-C00E-B06BCE1F331D}"/>
              </a:ext>
            </a:extLst>
          </p:cNvPr>
          <p:cNvCxnSpPr>
            <a:cxnSpLocks/>
          </p:cNvCxnSpPr>
          <p:nvPr/>
        </p:nvCxnSpPr>
        <p:spPr>
          <a:xfrm flipH="1">
            <a:off x="5045195" y="3270422"/>
            <a:ext cx="3336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D6F2E6-F42D-3E10-754C-09EFE59A1B7F}"/>
              </a:ext>
            </a:extLst>
          </p:cNvPr>
          <p:cNvCxnSpPr/>
          <p:nvPr/>
        </p:nvCxnSpPr>
        <p:spPr>
          <a:xfrm>
            <a:off x="5378824" y="3270422"/>
            <a:ext cx="0" cy="35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4BB038-A014-1992-3B45-F2914F38FD11}"/>
              </a:ext>
            </a:extLst>
          </p:cNvPr>
          <p:cNvCxnSpPr>
            <a:cxnSpLocks/>
          </p:cNvCxnSpPr>
          <p:nvPr/>
        </p:nvCxnSpPr>
        <p:spPr>
          <a:xfrm>
            <a:off x="5378824" y="4272323"/>
            <a:ext cx="0" cy="488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01C4D51-BE97-07B6-7832-680085F6D603}"/>
              </a:ext>
            </a:extLst>
          </p:cNvPr>
          <p:cNvCxnSpPr>
            <a:cxnSpLocks/>
          </p:cNvCxnSpPr>
          <p:nvPr/>
        </p:nvCxnSpPr>
        <p:spPr>
          <a:xfrm flipH="1">
            <a:off x="7227460" y="2856155"/>
            <a:ext cx="3336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6A1AF2-2729-264C-29C6-9ABF1B65DDBC}"/>
              </a:ext>
            </a:extLst>
          </p:cNvPr>
          <p:cNvCxnSpPr/>
          <p:nvPr/>
        </p:nvCxnSpPr>
        <p:spPr>
          <a:xfrm>
            <a:off x="7561089" y="2856155"/>
            <a:ext cx="0" cy="35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1C9ED04-9CDF-7AF0-3DD8-F49BC496BD38}"/>
              </a:ext>
            </a:extLst>
          </p:cNvPr>
          <p:cNvCxnSpPr>
            <a:cxnSpLocks/>
          </p:cNvCxnSpPr>
          <p:nvPr/>
        </p:nvCxnSpPr>
        <p:spPr>
          <a:xfrm>
            <a:off x="7561089" y="3858056"/>
            <a:ext cx="0" cy="759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D03F95-E207-481D-BF44-35CA7CEA7344}"/>
              </a:ext>
            </a:extLst>
          </p:cNvPr>
          <p:cNvCxnSpPr>
            <a:cxnSpLocks/>
          </p:cNvCxnSpPr>
          <p:nvPr/>
        </p:nvCxnSpPr>
        <p:spPr>
          <a:xfrm flipH="1">
            <a:off x="9432778" y="2802367"/>
            <a:ext cx="3336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C69A2E-051C-22A5-63F7-184BFA62ADE3}"/>
              </a:ext>
            </a:extLst>
          </p:cNvPr>
          <p:cNvCxnSpPr/>
          <p:nvPr/>
        </p:nvCxnSpPr>
        <p:spPr>
          <a:xfrm>
            <a:off x="9766407" y="2802367"/>
            <a:ext cx="0" cy="35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D06C80-C4F0-732C-A267-67151685945F}"/>
              </a:ext>
            </a:extLst>
          </p:cNvPr>
          <p:cNvCxnSpPr>
            <a:cxnSpLocks/>
          </p:cNvCxnSpPr>
          <p:nvPr/>
        </p:nvCxnSpPr>
        <p:spPr>
          <a:xfrm>
            <a:off x="9766407" y="3858056"/>
            <a:ext cx="0" cy="5499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7B5B39A8-A091-83E5-53E8-5969D3E86CAA}"/>
              </a:ext>
            </a:extLst>
          </p:cNvPr>
          <p:cNvSpPr txBox="1">
            <a:spLocks/>
          </p:cNvSpPr>
          <p:nvPr/>
        </p:nvSpPr>
        <p:spPr>
          <a:xfrm>
            <a:off x="377363" y="654071"/>
            <a:ext cx="8513718" cy="1214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Requirements gathering </a:t>
            </a:r>
            <a:r>
              <a:rPr lang="en-US" altLang="en-US" sz="2800" dirty="0"/>
              <a:t>e</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fforts are filled with challenges; review these pitfalls to avoid in your </a:t>
            </a:r>
            <a:r>
              <a:rPr lang="en-US" altLang="en-US" sz="2800"/>
              <a:t>o</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ptimization </a:t>
            </a:r>
            <a:r>
              <a:rPr lang="en-US" altLang="en-US" sz="2800" dirty="0"/>
              <a:t>e</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fforts</a:t>
            </a:r>
            <a:endParaRPr kumimoji="0" lang="en-US" sz="28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grpSp>
        <p:nvGrpSpPr>
          <p:cNvPr id="20" name="Group 20">
            <a:extLst>
              <a:ext uri="{FF2B5EF4-FFF2-40B4-BE49-F238E27FC236}">
                <a16:creationId xmlns:a16="http://schemas.microsoft.com/office/drawing/2014/main" id="{E95650A2-CBCD-827B-09B8-0E66E46992F0}"/>
              </a:ext>
            </a:extLst>
          </p:cNvPr>
          <p:cNvGrpSpPr/>
          <p:nvPr/>
        </p:nvGrpSpPr>
        <p:grpSpPr>
          <a:xfrm>
            <a:off x="377363" y="3213308"/>
            <a:ext cx="3936217" cy="2806492"/>
            <a:chOff x="6304542" y="2950257"/>
            <a:chExt cx="2571569" cy="3250184"/>
          </a:xfrm>
        </p:grpSpPr>
        <p:sp>
          <p:nvSpPr>
            <p:cNvPr id="21" name="Rectangle 23">
              <a:extLst>
                <a:ext uri="{FF2B5EF4-FFF2-40B4-BE49-F238E27FC236}">
                  <a16:creationId xmlns:a16="http://schemas.microsoft.com/office/drawing/2014/main" id="{6C63A7CE-2645-EACC-9831-B339430B3FF6}"/>
                </a:ext>
              </a:extLst>
            </p:cNvPr>
            <p:cNvSpPr/>
            <p:nvPr/>
          </p:nvSpPr>
          <p:spPr>
            <a:xfrm>
              <a:off x="6304543" y="2950257"/>
              <a:ext cx="2571567" cy="663261"/>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just"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Process Challenges</a:t>
              </a:r>
            </a:p>
          </p:txBody>
        </p:sp>
        <p:sp>
          <p:nvSpPr>
            <p:cNvPr id="22" name="Rectangle 22">
              <a:extLst>
                <a:ext uri="{FF2B5EF4-FFF2-40B4-BE49-F238E27FC236}">
                  <a16:creationId xmlns:a16="http://schemas.microsoft.com/office/drawing/2014/main" id="{8E1FD862-E697-832A-D888-0740DC49544E}"/>
                </a:ext>
              </a:extLst>
            </p:cNvPr>
            <p:cNvSpPr/>
            <p:nvPr/>
          </p:nvSpPr>
          <p:spPr>
            <a:xfrm>
              <a:off x="6304542" y="3676713"/>
              <a:ext cx="2571569" cy="2523728"/>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Requirements may be poorly documented, or not documented at all.</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Elicitation methods may be inappropriate (e.g. using a survey when collaborative whiteboarding is needed).</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Elicitation methods may be poorly executed.</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IT and business units may not be communicating requirements in the same terms/language.</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Requirements that conflict with one another may not be identified during analysis.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Requirements cannot be traced from origin to testing.</a:t>
              </a:r>
            </a:p>
          </p:txBody>
        </p:sp>
      </p:grpSp>
      <p:sp>
        <p:nvSpPr>
          <p:cNvPr id="29" name="Text Placeholder 3">
            <a:extLst>
              <a:ext uri="{FF2B5EF4-FFF2-40B4-BE49-F238E27FC236}">
                <a16:creationId xmlns:a16="http://schemas.microsoft.com/office/drawing/2014/main" id="{CB07CDA4-121D-B108-CC75-52815F80106C}"/>
              </a:ext>
            </a:extLst>
          </p:cNvPr>
          <p:cNvSpPr txBox="1">
            <a:spLocks/>
          </p:cNvSpPr>
          <p:nvPr/>
        </p:nvSpPr>
        <p:spPr>
          <a:xfrm>
            <a:off x="9579800" y="2805439"/>
            <a:ext cx="2413140" cy="274420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Montserrat" panose="02000505000000020004" pitchFamily="2" charset="77"/>
                <a:ea typeface="+mn-ea"/>
                <a:cs typeface="Arial" panose="020B0604020202020204" pitchFamily="34" charset="0"/>
              </a:rPr>
              <a:t>of projects fail due to poor requirements. </a:t>
            </a:r>
          </a:p>
          <a:p>
            <a:pPr marL="14288"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Source: Info-Tech </a:t>
            </a:r>
            <a:b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b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Research Group</a:t>
            </a:r>
            <a:endParaRPr lang="en-US" sz="2000" dirty="0">
              <a:solidFill>
                <a:srgbClr val="FFFFFF"/>
              </a:solidFill>
              <a:latin typeface="Montserrat" panose="02000505000000020004" pitchFamily="2" charset="77"/>
            </a:endParaRPr>
          </a:p>
          <a:p>
            <a:pPr marL="14288"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Montserrat" panose="02000505000000020004" pitchFamily="2" charset="77"/>
              <a:ea typeface="+mn-ea"/>
              <a:cs typeface="Arial" panose="020B0604020202020204" pitchFamily="34" charset="0"/>
            </a:endParaRPr>
          </a:p>
        </p:txBody>
      </p:sp>
      <p:grpSp>
        <p:nvGrpSpPr>
          <p:cNvPr id="2" name="Group 20">
            <a:extLst>
              <a:ext uri="{FF2B5EF4-FFF2-40B4-BE49-F238E27FC236}">
                <a16:creationId xmlns:a16="http://schemas.microsoft.com/office/drawing/2014/main" id="{29279A40-896C-1694-5A6A-9EDB2BB00E11}"/>
              </a:ext>
            </a:extLst>
          </p:cNvPr>
          <p:cNvGrpSpPr/>
          <p:nvPr/>
        </p:nvGrpSpPr>
        <p:grpSpPr>
          <a:xfrm>
            <a:off x="4810215" y="3213308"/>
            <a:ext cx="3936220" cy="2806493"/>
            <a:chOff x="6304542" y="2942545"/>
            <a:chExt cx="2571569" cy="3597654"/>
          </a:xfrm>
        </p:grpSpPr>
        <p:sp>
          <p:nvSpPr>
            <p:cNvPr id="3" name="Rectangle 23">
              <a:extLst>
                <a:ext uri="{FF2B5EF4-FFF2-40B4-BE49-F238E27FC236}">
                  <a16:creationId xmlns:a16="http://schemas.microsoft.com/office/drawing/2014/main" id="{17FC1A55-2A5D-CA9B-5FC9-60F51B456E7B}"/>
                </a:ext>
              </a:extLst>
            </p:cNvPr>
            <p:cNvSpPr/>
            <p:nvPr/>
          </p:nvSpPr>
          <p:spPr>
            <a:xfrm>
              <a:off x="6304543" y="2942545"/>
              <a:ext cx="2571567" cy="734168"/>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marR="242975" lvl="0" indent="0" algn="just"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Stakeholder Challenges</a:t>
              </a:r>
            </a:p>
          </p:txBody>
        </p:sp>
        <p:sp>
          <p:nvSpPr>
            <p:cNvPr id="4" name="Rectangle 22">
              <a:extLst>
                <a:ext uri="{FF2B5EF4-FFF2-40B4-BE49-F238E27FC236}">
                  <a16:creationId xmlns:a16="http://schemas.microsoft.com/office/drawing/2014/main" id="{2E53BC6E-7013-FA84-68CA-7572C4BD88BB}"/>
                </a:ext>
              </a:extLst>
            </p:cNvPr>
            <p:cNvSpPr/>
            <p:nvPr/>
          </p:nvSpPr>
          <p:spPr>
            <a:xfrm>
              <a:off x="6304542" y="3676713"/>
              <a:ext cx="2571569" cy="2863486"/>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Stakeholders may be unaware of the requirements needed for the ideal solution.</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Stakeholders may have difficulty properly articulating their desired requirements.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Stakeholders may have difficulty gaining consensus on the ideal solution.</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Relevant stakeholders may not be consulted on requirements.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Sign-off may not be received from the proper stakeholders.</a:t>
              </a:r>
            </a:p>
          </p:txBody>
        </p:sp>
      </p:grpSp>
      <p:sp>
        <p:nvSpPr>
          <p:cNvPr id="5" name="Text Placeholder 6">
            <a:extLst>
              <a:ext uri="{FF2B5EF4-FFF2-40B4-BE49-F238E27FC236}">
                <a16:creationId xmlns:a16="http://schemas.microsoft.com/office/drawing/2014/main" id="{40BE4D39-C827-06C9-203A-8C04C7B501EB}"/>
              </a:ext>
            </a:extLst>
          </p:cNvPr>
          <p:cNvSpPr txBox="1">
            <a:spLocks/>
          </p:cNvSpPr>
          <p:nvPr/>
        </p:nvSpPr>
        <p:spPr>
          <a:xfrm>
            <a:off x="377639" y="1868557"/>
            <a:ext cx="8368796" cy="250226"/>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The challenges that afflict requirements gathering are multifaceted and often systemic in nature. There isn’t a single cure that will fix all of your requirements gathering problems, but an awareness of frequently encountered challenges will give you a basis for where to consider establishing better SOPs. Commonly encountered </a:t>
            </a:r>
            <a:b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br>
            <a:r>
              <a:rPr kumimoji="0" lang="en-US" sz="14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challenges include:</a:t>
            </a:r>
          </a:p>
        </p:txBody>
      </p:sp>
      <p:sp>
        <p:nvSpPr>
          <p:cNvPr id="6" name="Text Placeholder 3">
            <a:extLst>
              <a:ext uri="{FF2B5EF4-FFF2-40B4-BE49-F238E27FC236}">
                <a16:creationId xmlns:a16="http://schemas.microsoft.com/office/drawing/2014/main" id="{210DC7C5-6167-8B99-966E-CD31C37DB015}"/>
              </a:ext>
            </a:extLst>
          </p:cNvPr>
          <p:cNvSpPr txBox="1">
            <a:spLocks/>
          </p:cNvSpPr>
          <p:nvPr/>
        </p:nvSpPr>
        <p:spPr>
          <a:xfrm>
            <a:off x="9579800" y="2271966"/>
            <a:ext cx="2413140" cy="680378"/>
          </a:xfrm>
          <a:prstGeom prst="rect">
            <a:avLst/>
          </a:prstGeom>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FFFF"/>
                </a:solidFill>
                <a:effectLst/>
                <a:uLnTx/>
                <a:uFillTx/>
                <a:latin typeface="Montserrat" panose="02000505000000020004" pitchFamily="2" charset="77"/>
                <a:ea typeface="+mn-ea"/>
                <a:cs typeface="Arial" panose="020B0604020202020204" pitchFamily="34" charset="0"/>
              </a:rPr>
              <a:t>70%</a:t>
            </a:r>
          </a:p>
        </p:txBody>
      </p:sp>
      <p:pic>
        <p:nvPicPr>
          <p:cNvPr id="8" name="Picture 7">
            <a:extLst>
              <a:ext uri="{FF2B5EF4-FFF2-40B4-BE49-F238E27FC236}">
                <a16:creationId xmlns:a16="http://schemas.microsoft.com/office/drawing/2014/main" id="{2EF07025-A7AD-A914-D820-E98B67977D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1510" y="3183491"/>
            <a:ext cx="635000" cy="635000"/>
          </a:xfrm>
          <a:prstGeom prst="rect">
            <a:avLst/>
          </a:prstGeom>
        </p:spPr>
      </p:pic>
      <p:pic>
        <p:nvPicPr>
          <p:cNvPr id="9" name="Picture 8">
            <a:extLst>
              <a:ext uri="{FF2B5EF4-FFF2-40B4-BE49-F238E27FC236}">
                <a16:creationId xmlns:a16="http://schemas.microsoft.com/office/drawing/2014/main" id="{47637E89-F064-44E7-016F-A54626BA22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9702" y="3183491"/>
            <a:ext cx="635000" cy="635000"/>
          </a:xfrm>
          <a:prstGeom prst="rect">
            <a:avLst/>
          </a:prstGeom>
        </p:spPr>
      </p:pic>
    </p:spTree>
    <p:extLst>
      <p:ext uri="{BB962C8B-B14F-4D97-AF65-F5344CB8AC3E}">
        <p14:creationId xmlns:p14="http://schemas.microsoft.com/office/powerpoint/2010/main" val="2744874741"/>
      </p:ext>
    </p:extLst>
  </p:cSld>
  <p:clrMapOvr>
    <a:masterClrMapping/>
  </p:clrMapOvr>
</p:sld>
</file>

<file path=ppt/theme/theme1.xml><?xml version="1.0" encoding="utf-8"?>
<a:theme xmlns:a="http://schemas.openxmlformats.org/drawingml/2006/main" name="FrontCovers-Light">
  <a:themeElements>
    <a:clrScheme name="ITR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4036</Words>
  <Application>Microsoft Office PowerPoint</Application>
  <PresentationFormat>Custom</PresentationFormat>
  <Paragraphs>379</Paragraphs>
  <Slides>21</Slides>
  <Notes>15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Roboto Condensed Light</vt:lpstr>
      <vt:lpstr>Exo Light</vt:lpstr>
      <vt:lpstr>Exo DemiBold</vt:lpstr>
      <vt:lpstr>Montserrat</vt:lpstr>
      <vt:lpstr>Exo 2 SemiBold</vt:lpstr>
      <vt:lpstr>Roboto Condensed</vt:lpstr>
      <vt:lpstr>Calibri</vt:lpstr>
      <vt:lpstr>Montserrat Medium</vt:lpstr>
      <vt:lpstr>Arial</vt:lpstr>
      <vt:lpstr>Montserrat SemiBold</vt:lpstr>
      <vt:lpstr>Exo 2 Medium</vt:lpstr>
      <vt:lpstr>Exo</vt:lpstr>
      <vt:lpstr>Montserrat Light</vt:lpstr>
      <vt:lpstr>FrontCovers-Light</vt:lpstr>
      <vt:lpstr>BackCovers&amp;Dividers-Dark</vt:lpstr>
      <vt:lpstr>BackCovers&amp;Dividers-Light</vt:lpstr>
      <vt:lpstr>Slide-Generic</vt:lpstr>
      <vt:lpstr>1_Slide-Generic</vt:lpstr>
      <vt:lpstr>PowerPoint Presentation</vt:lpstr>
      <vt:lpstr>Analyst Perspective</vt:lpstr>
      <vt:lpstr>PowerPoint Presentation</vt:lpstr>
      <vt:lpstr>Executive Summary</vt:lpstr>
      <vt:lpstr>Understand what constitutes a strong business requirement</vt:lpstr>
      <vt:lpstr>Build a firm foundation: Requirements gathering is an essential step in any project, but many organizations struggle</vt:lpstr>
      <vt:lpstr>Requirements gathering is a core component of the overall project lifecycle that must be given its due diligence</vt:lpstr>
      <vt:lpstr>Strong stakeholder satisfaction with requirements gathering results in higher satisfaction in other areas</vt:lpstr>
      <vt:lpstr>PowerPoint Presentation</vt:lpstr>
      <vt:lpstr>Address the root cause of poor requirements to increase project success</vt:lpstr>
      <vt:lpstr>Reduce wasted project work with clarity of business goals and analysis of requirements</vt:lpstr>
      <vt:lpstr>Effective requirements gathering supports other critical elements of project management success</vt:lpstr>
      <vt:lpstr>Don’t improvise: Have a structured,  end-to-end approach for successfully gathering useful requirements </vt:lpstr>
      <vt:lpstr>Leverage Info-Tech’s proven requirements gathering framework as the basis for building requirements processes</vt:lpstr>
      <vt:lpstr>Don’t forget resourcing: the best requirements gathering process will still fail if you don’t develop BA competencies</vt:lpstr>
      <vt:lpstr>PowerPoint Presentation</vt:lpstr>
      <vt:lpstr>Use these icons to help direct you as you navigate this research </vt:lpstr>
      <vt:lpstr>Info-Tech offers various levels of support to best suit your needs</vt:lpstr>
      <vt:lpstr>Build a Strong Approach to Business Requirements  Gathering – project overview </vt:lpstr>
      <vt:lpstr>Workshop Overview </vt:lpstr>
      <vt:lpstr>Use these icons to help direct you as you navigate this research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2024-03-05T16:14:20Z</dcterms:created>
  <dcterms:modified xsi:type="dcterms:W3CDTF">2024-03-05T16:14:28Z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2024-03-05T16:14:25Z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00a4fe81-de1d-4782-8b84-84f2b639abf4</vt:lpwstr>
  </property>
  <property fmtid="{D5CDD505-2E9C-101B-9397-08002B2CF9AE}" pid="8" name="MSIP_Label_7d24214e-5322-4789-8422-cbe411bc3a74_ContentBits">
    <vt:lpwstr>0</vt:lpwstr>
  </property>
</Properties>
</file>