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2"/>
  </p:notesMasterIdLst>
  <p:handoutMasterIdLst>
    <p:handoutMasterId r:id="rId13"/>
  </p:handoutMasterIdLst>
  <p:sldIdLst>
    <p:sldId id="278" r:id="rId2"/>
    <p:sldId id="668" r:id="rId3"/>
    <p:sldId id="669" r:id="rId4"/>
    <p:sldId id="785" r:id="rId5"/>
    <p:sldId id="674" r:id="rId6"/>
    <p:sldId id="675" r:id="rId7"/>
    <p:sldId id="676" r:id="rId8"/>
    <p:sldId id="679" r:id="rId9"/>
    <p:sldId id="792" r:id="rId10"/>
    <p:sldId id="794" r:id="rId11"/>
  </p:sldIdLst>
  <p:sldSz cx="9144000" cy="6858000" type="screen4x3"/>
  <p:notesSz cx="6858000" cy="9144000"/>
  <p:custShowLst>
    <p:custShow name="Custom Show 1" id="0">
      <p:sldLst>
        <p:sld r:id="rId2"/>
      </p:sldLst>
    </p:custShow>
  </p:custShowLst>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060"/>
    <a:srgbClr val="96B8D2"/>
    <a:srgbClr val="CBDBE7"/>
    <a:srgbClr val="F2F2F2"/>
    <a:srgbClr val="243F54"/>
    <a:srgbClr val="B0C534"/>
    <a:srgbClr val="000000"/>
    <a:srgbClr val="A24130"/>
    <a:srgbClr val="2576B7"/>
    <a:srgbClr val="365D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82585" autoAdjust="0"/>
  </p:normalViewPr>
  <p:slideViewPr>
    <p:cSldViewPr snapToGrid="0">
      <p:cViewPr>
        <p:scale>
          <a:sx n="100" d="100"/>
          <a:sy n="100" d="100"/>
        </p:scale>
        <p:origin x="2616" y="486"/>
      </p:cViewPr>
      <p:guideLst>
        <p:guide orient="horz" pos="1162"/>
        <p:guide pos="204"/>
      </p:guideLst>
    </p:cSldViewPr>
  </p:slideViewPr>
  <p:outlineViewPr>
    <p:cViewPr>
      <p:scale>
        <a:sx n="33" d="100"/>
        <a:sy n="33" d="100"/>
      </p:scale>
      <p:origin x="0" y="-1538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10/20/2016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10/20/2016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528906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3404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87167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809220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198576"/>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4456384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7040189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1"/>
            <a:ext cx="9144000" cy="11320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64" r:id="rId8"/>
    <p:sldLayoutId id="2147483762" r:id="rId9"/>
    <p:sldLayoutId id="2147483761" r:id="rId10"/>
    <p:sldLayoutId id="2147483763" r:id="rId11"/>
    <p:sldLayoutId id="2147483766" r:id="rId12"/>
    <p:sldLayoutId id="2147483772" r:id="rId13"/>
    <p:sldLayoutId id="2147483773"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4.xml"/><Relationship Id="rId6" Type="http://schemas.openxmlformats.org/officeDocument/2006/relationships/image" Target="../media/image14.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optimize-security-mitigation-effectiveness-using-stride/optimize-security-mitigation-effectiveness-using-stride-phases-1-6?utm_source=SS_Sample&amp;utm_medium=Collateral&amp;utm_campaign=Collateral" TargetMode="External"/><Relationship Id="rId2" Type="http://schemas.openxmlformats.org/officeDocument/2006/relationships/image" Target="../media/image16.png"/><Relationship Id="rId1" Type="http://schemas.openxmlformats.org/officeDocument/2006/relationships/slideLayout" Target="../slideLayouts/slideLayout14.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714578"/>
            <a:ext cx="7454900" cy="655267"/>
          </a:xfrm>
        </p:spPr>
        <p:txBody>
          <a:bodyPr/>
          <a:lstStyle/>
          <a:p>
            <a:r>
              <a:rPr lang="en-US" dirty="0" smtClean="0"/>
              <a:t>Optimize Security Mitigation Effectiveness </a:t>
            </a:r>
            <a:r>
              <a:rPr lang="en-US" sz="2400" dirty="0" smtClean="0"/>
              <a:t>Using STRIDE</a:t>
            </a:r>
            <a:endParaRPr lang="en-US" dirty="0"/>
          </a:p>
        </p:txBody>
      </p:sp>
      <p:sp>
        <p:nvSpPr>
          <p:cNvPr id="5" name="Tagline"/>
          <p:cNvSpPr>
            <a:spLocks noGrp="1"/>
          </p:cNvSpPr>
          <p:nvPr>
            <p:ph type="body" sz="quarter" idx="16"/>
          </p:nvPr>
        </p:nvSpPr>
        <p:spPr>
          <a:xfrm>
            <a:off x="774700" y="3667413"/>
            <a:ext cx="7467600" cy="508000"/>
          </a:xfrm>
        </p:spPr>
        <p:txBody>
          <a:bodyPr/>
          <a:lstStyle/>
          <a:p>
            <a:r>
              <a:rPr lang="en-CA" dirty="0"/>
              <a:t>Understand how well your security countermeasures are working for </a:t>
            </a:r>
            <a:r>
              <a:rPr lang="en-CA" dirty="0" smtClean="0"/>
              <a:t>you.</a:t>
            </a:r>
            <a:endParaRPr lang="en-US" dirty="0"/>
          </a:p>
        </p:txBody>
      </p:sp>
      <p:grpSp>
        <p:nvGrpSpPr>
          <p:cNvPr id="7" name="Group 6"/>
          <p:cNvGrpSpPr/>
          <p:nvPr/>
        </p:nvGrpSpPr>
        <p:grpSpPr>
          <a:xfrm>
            <a:off x="0" y="5402461"/>
            <a:ext cx="9144000" cy="1455539"/>
            <a:chOff x="0" y="5402461"/>
            <a:chExt cx="9144000" cy="1455539"/>
          </a:xfrm>
        </p:grpSpPr>
        <p:pic>
          <p:nvPicPr>
            <p:cNvPr id="8" name="Picture 7"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9" name="Group 8"/>
            <p:cNvGrpSpPr/>
            <p:nvPr/>
          </p:nvGrpSpPr>
          <p:grpSpPr>
            <a:xfrm>
              <a:off x="0" y="6266557"/>
              <a:ext cx="9144000" cy="591443"/>
              <a:chOff x="0" y="6266557"/>
              <a:chExt cx="9144000" cy="591443"/>
            </a:xfrm>
          </p:grpSpPr>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1" name="Rectangle 10"/>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329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918501" y="2065098"/>
            <a:ext cx="6856923" cy="3416320"/>
          </a:xfrm>
          <a:prstGeom prst="rect">
            <a:avLst/>
          </a:prstGeom>
        </p:spPr>
        <p:txBody>
          <a:bodyPr wrap="square" rtlCol="0">
            <a:spAutoFit/>
          </a:bodyPr>
          <a:lstStyle/>
          <a:p>
            <a:pPr>
              <a:spcAft>
                <a:spcPts val="1200"/>
              </a:spcAft>
            </a:pPr>
            <a:r>
              <a:rPr lang="en-CA" sz="1600" i="1" dirty="0" smtClean="0">
                <a:solidFill>
                  <a:schemeClr val="bg1"/>
                </a:solidFill>
                <a:latin typeface="+mj-lt"/>
              </a:rPr>
              <a:t>‘Is my organization secure? And how would I know if it weren’t?’</a:t>
            </a:r>
          </a:p>
          <a:p>
            <a:pPr>
              <a:spcAft>
                <a:spcPts val="1200"/>
              </a:spcAft>
            </a:pPr>
            <a:r>
              <a:rPr lang="en-CA" sz="1600" i="1" dirty="0" smtClean="0">
                <a:solidFill>
                  <a:schemeClr val="bg1"/>
                </a:solidFill>
                <a:latin typeface="+mj-lt"/>
              </a:rPr>
              <a:t>Security professionals are asked this question all the time, and it is often answered by referring to an existing regulatory or compliance framework.</a:t>
            </a:r>
          </a:p>
          <a:p>
            <a:pPr>
              <a:spcAft>
                <a:spcPts val="1200"/>
              </a:spcAft>
            </a:pPr>
            <a:r>
              <a:rPr lang="en-CA" sz="1600" i="1" dirty="0" smtClean="0">
                <a:solidFill>
                  <a:schemeClr val="bg1"/>
                </a:solidFill>
                <a:latin typeface="+mj-lt"/>
              </a:rPr>
              <a:t>However, even highly compliant companies continue to be breached on a regular basis. Security leaders cannot solely rely on external sources to help optimize security countermeasures.</a:t>
            </a:r>
          </a:p>
          <a:p>
            <a:pPr>
              <a:spcAft>
                <a:spcPts val="1200"/>
              </a:spcAft>
            </a:pPr>
            <a:r>
              <a:rPr lang="en-CA" sz="1600" i="1" dirty="0" smtClean="0">
                <a:solidFill>
                  <a:schemeClr val="bg1"/>
                </a:solidFill>
                <a:latin typeface="+mj-lt"/>
              </a:rPr>
              <a:t>Truly optimized security requires a thorough understanding of the organization’s threat landscape and the security control deployment.</a:t>
            </a:r>
          </a:p>
          <a:p>
            <a:pPr>
              <a:spcAft>
                <a:spcPts val="1200"/>
              </a:spcAft>
            </a:pPr>
            <a:r>
              <a:rPr lang="en-CA" sz="1600" b="1" i="1" dirty="0" smtClean="0">
                <a:solidFill>
                  <a:schemeClr val="bg1"/>
                </a:solidFill>
                <a:latin typeface="+mj-lt"/>
              </a:rPr>
              <a:t>Understanding mitigation effectiveness is a new standard that supports insightful and strategic security decisions.</a:t>
            </a:r>
          </a:p>
        </p:txBody>
      </p:sp>
      <p:sp>
        <p:nvSpPr>
          <p:cNvPr id="9" name="TextBox 8"/>
          <p:cNvSpPr txBox="1"/>
          <p:nvPr/>
        </p:nvSpPr>
        <p:spPr>
          <a:xfrm>
            <a:off x="2718486" y="5542848"/>
            <a:ext cx="4945473" cy="738664"/>
          </a:xfrm>
          <a:prstGeom prst="rect">
            <a:avLst/>
          </a:prstGeom>
        </p:spPr>
        <p:txBody>
          <a:bodyPr wrap="square" rtlCol="0">
            <a:spAutoFit/>
          </a:bodyPr>
          <a:lstStyle/>
          <a:p>
            <a:pPr algn="r"/>
            <a:r>
              <a:rPr lang="en-CA" sz="1400" b="1" i="1" dirty="0" smtClean="0">
                <a:solidFill>
                  <a:schemeClr val="bg1"/>
                </a:solidFill>
              </a:rPr>
              <a:t>Cameron Smith</a:t>
            </a:r>
          </a:p>
          <a:p>
            <a:pPr algn="r"/>
            <a:r>
              <a:rPr lang="en-CA" sz="1400" i="1" dirty="0" smtClean="0">
                <a:solidFill>
                  <a:schemeClr val="bg1"/>
                </a:solidFill>
              </a:rPr>
              <a:t>Consulting Analyst, Security &amp; Risk Practice</a:t>
            </a:r>
            <a:br>
              <a:rPr lang="en-CA" sz="1400" i="1" dirty="0" smtClean="0">
                <a:solidFill>
                  <a:schemeClr val="bg1"/>
                </a:solidFill>
              </a:rPr>
            </a:br>
            <a:r>
              <a:rPr lang="en-CA" sz="1400" i="1" dirty="0" smtClean="0">
                <a:solidFill>
                  <a:schemeClr val="bg1"/>
                </a:solidFill>
              </a:rPr>
              <a:t>Info-Tech Research Group</a:t>
            </a:r>
          </a:p>
        </p:txBody>
      </p:sp>
      <p:sp>
        <p:nvSpPr>
          <p:cNvPr id="10" name="TextBox 9"/>
          <p:cNvSpPr txBox="1"/>
          <p:nvPr/>
        </p:nvSpPr>
        <p:spPr>
          <a:xfrm>
            <a:off x="545852" y="1533772"/>
            <a:ext cx="6843489" cy="338554"/>
          </a:xfrm>
          <a:prstGeom prst="rect">
            <a:avLst/>
          </a:prstGeom>
        </p:spPr>
        <p:txBody>
          <a:bodyPr wrap="square" rtlCol="0">
            <a:spAutoFit/>
          </a:bodyPr>
          <a:lstStyle/>
          <a:p>
            <a:r>
              <a:rPr lang="en-CA" sz="1600" b="1" dirty="0" smtClean="0">
                <a:solidFill>
                  <a:schemeClr val="bg1"/>
                </a:solidFill>
              </a:rPr>
              <a:t>Optimizing information security requires a hands-on approach.</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296852" y="1939792"/>
            <a:ext cx="678666" cy="619651"/>
          </a:xfrm>
          <a:prstGeom prst="rect">
            <a:avLst/>
          </a:prstGeom>
        </p:spPr>
      </p:pic>
      <p:pic>
        <p:nvPicPr>
          <p:cNvPr id="15" name="Picture 101"/>
          <p:cNvPicPr>
            <a:picLocks noChangeAspect="1"/>
          </p:cNvPicPr>
          <p:nvPr/>
        </p:nvPicPr>
        <p:blipFill>
          <a:blip r:embed="rId3"/>
          <a:stretch>
            <a:fillRect/>
          </a:stretch>
        </p:blipFill>
        <p:spPr>
          <a:xfrm>
            <a:off x="7663959" y="5068217"/>
            <a:ext cx="656535" cy="538507"/>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79742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CISO</a:t>
            </a:r>
          </a:p>
          <a:p>
            <a:r>
              <a:rPr lang="en-US" dirty="0" smtClean="0"/>
              <a:t>Security Manager / Leader</a:t>
            </a:r>
          </a:p>
          <a:p>
            <a:r>
              <a:rPr lang="en-US" dirty="0" smtClean="0"/>
              <a:t>CIO</a:t>
            </a:r>
          </a:p>
          <a:p>
            <a:r>
              <a:rPr lang="en-US" dirty="0"/>
              <a:t>Network </a:t>
            </a:r>
            <a:r>
              <a:rPr lang="en-US" dirty="0" smtClean="0"/>
              <a:t>Manager / Administrator</a:t>
            </a:r>
          </a:p>
          <a:p>
            <a:r>
              <a:rPr lang="en-US" dirty="0" smtClean="0"/>
              <a:t>Application Manager / Administrator</a:t>
            </a:r>
            <a:endParaRPr lang="en-US" dirty="0"/>
          </a:p>
          <a:p>
            <a:endParaRPr lang="en-US" dirty="0"/>
          </a:p>
        </p:txBody>
      </p:sp>
      <p:sp>
        <p:nvSpPr>
          <p:cNvPr id="14" name="Text Placeholder 13"/>
          <p:cNvSpPr>
            <a:spLocks noGrp="1"/>
          </p:cNvSpPr>
          <p:nvPr>
            <p:ph type="body" sz="quarter" idx="26"/>
          </p:nvPr>
        </p:nvSpPr>
        <p:spPr>
          <a:xfrm>
            <a:off x="4835436" y="1607231"/>
            <a:ext cx="4041648" cy="2190412"/>
          </a:xfrm>
        </p:spPr>
        <p:txBody>
          <a:bodyPr/>
          <a:lstStyle/>
          <a:p>
            <a:r>
              <a:rPr lang="en-US" dirty="0" smtClean="0"/>
              <a:t>Understand where your critical data flows and which system elements it touches</a:t>
            </a:r>
          </a:p>
          <a:p>
            <a:r>
              <a:rPr lang="en-US" dirty="0" smtClean="0"/>
              <a:t>Assess your systems’ threat exposure</a:t>
            </a:r>
          </a:p>
          <a:p>
            <a:r>
              <a:rPr lang="en-US" dirty="0" smtClean="0"/>
              <a:t>Understand whether your security controls are appropriate and deployed effectively</a:t>
            </a:r>
          </a:p>
          <a:p>
            <a:r>
              <a:rPr lang="en-US" dirty="0" smtClean="0"/>
              <a:t>Communicate your security state to decision makers</a:t>
            </a:r>
          </a:p>
          <a:p>
            <a:r>
              <a:rPr lang="en-US" dirty="0" smtClean="0"/>
              <a:t>Plan security for the future</a:t>
            </a:r>
            <a:endParaRPr lang="en-US" dirty="0"/>
          </a:p>
        </p:txBody>
      </p:sp>
      <p:sp>
        <p:nvSpPr>
          <p:cNvPr id="15" name="Text Placeholder 14"/>
          <p:cNvSpPr>
            <a:spLocks noGrp="1"/>
          </p:cNvSpPr>
          <p:nvPr>
            <p:ph type="body" sz="quarter" idx="27"/>
          </p:nvPr>
        </p:nvSpPr>
        <p:spPr/>
        <p:txBody>
          <a:bodyPr/>
          <a:lstStyle/>
          <a:p>
            <a:r>
              <a:rPr lang="en-US" dirty="0" smtClean="0"/>
              <a:t>CEO</a:t>
            </a:r>
          </a:p>
          <a:p>
            <a:r>
              <a:rPr lang="en-US" dirty="0" smtClean="0"/>
              <a:t>CTO</a:t>
            </a:r>
          </a:p>
          <a:p>
            <a:r>
              <a:rPr lang="en-US" dirty="0" smtClean="0"/>
              <a:t>CFO</a:t>
            </a:r>
          </a:p>
          <a:p>
            <a:r>
              <a:rPr lang="en-US" dirty="0" smtClean="0"/>
              <a:t>Business stakeholders and decision makers</a:t>
            </a:r>
          </a:p>
        </p:txBody>
      </p:sp>
      <p:sp>
        <p:nvSpPr>
          <p:cNvPr id="16" name="Text Placeholder 15"/>
          <p:cNvSpPr>
            <a:spLocks noGrp="1"/>
          </p:cNvSpPr>
          <p:nvPr>
            <p:ph type="body" sz="quarter" idx="28"/>
          </p:nvPr>
        </p:nvSpPr>
        <p:spPr>
          <a:xfrm>
            <a:off x="4830836" y="4248103"/>
            <a:ext cx="4041648" cy="1987940"/>
          </a:xfrm>
        </p:spPr>
        <p:txBody>
          <a:bodyPr/>
          <a:lstStyle/>
          <a:p>
            <a:r>
              <a:rPr lang="en-US" dirty="0" smtClean="0"/>
              <a:t>To understand current security mitigations and gaps</a:t>
            </a:r>
          </a:p>
          <a:p>
            <a:r>
              <a:rPr lang="en-US" dirty="0" smtClean="0"/>
              <a:t>To understand the rationale for upcoming security initiatives</a:t>
            </a:r>
          </a:p>
          <a:p>
            <a:r>
              <a:rPr lang="en-US" dirty="0" smtClean="0"/>
              <a:t>To understand the risks currently borne by the organization</a:t>
            </a:r>
          </a:p>
          <a:p>
            <a:r>
              <a:rPr lang="en-US" dirty="0" smtClean="0"/>
              <a:t>To identify additional security controls based on the above</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27930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4"/>
            <a:ext cx="5257800" cy="1078992"/>
          </a:xfrm>
        </p:spPr>
        <p:txBody>
          <a:bodyPr/>
          <a:lstStyle/>
          <a:p>
            <a:r>
              <a:rPr lang="en-US" dirty="0" smtClean="0"/>
              <a:t>Security leaders must make decisions around where to set the bar for information security: “How secure does the organization want to be?”</a:t>
            </a:r>
          </a:p>
          <a:p>
            <a:r>
              <a:rPr lang="en-US" dirty="0" smtClean="0"/>
              <a:t>These security decisions are under pressure from a variety of sources including executive management demands, financial constraints, regulatory/compliance obligations, and threat actors.</a:t>
            </a:r>
            <a:endParaRPr lang="en-US" dirty="0"/>
          </a:p>
        </p:txBody>
      </p:sp>
      <p:sp>
        <p:nvSpPr>
          <p:cNvPr id="4" name="Text Placeholder 3"/>
          <p:cNvSpPr>
            <a:spLocks noGrp="1"/>
          </p:cNvSpPr>
          <p:nvPr>
            <p:ph type="body" sz="quarter" idx="11"/>
          </p:nvPr>
        </p:nvSpPr>
        <p:spPr>
          <a:xfrm>
            <a:off x="247847" y="2974004"/>
            <a:ext cx="5387639" cy="1076983"/>
          </a:xfrm>
        </p:spPr>
        <p:txBody>
          <a:bodyPr/>
          <a:lstStyle/>
          <a:p>
            <a:r>
              <a:rPr lang="en-US" sz="1100" dirty="0" smtClean="0"/>
              <a:t>Getting a handle on security is a difficult task made more difficult because business processes and attacker sophistication constantly change.</a:t>
            </a:r>
          </a:p>
          <a:p>
            <a:r>
              <a:rPr lang="en-US" sz="1100" dirty="0" smtClean="0"/>
              <a:t>Furthermore, vendors and service providers will never tell you that their products are not as effective as they once were.</a:t>
            </a:r>
          </a:p>
          <a:p>
            <a:r>
              <a:rPr lang="en-US" sz="1100" dirty="0" smtClean="0"/>
              <a:t>Decisions around </a:t>
            </a:r>
            <a:r>
              <a:rPr lang="en-US" sz="1100" i="1" dirty="0" smtClean="0"/>
              <a:t>which security mitigations do I need to add?</a:t>
            </a:r>
            <a:r>
              <a:rPr lang="en-US" sz="1100" dirty="0" smtClean="0"/>
              <a:t> </a:t>
            </a:r>
            <a:r>
              <a:rPr lang="en-US" sz="1100" i="1" dirty="0" smtClean="0"/>
              <a:t>And which mitigations should I retire?</a:t>
            </a:r>
            <a:r>
              <a:rPr lang="en-US" sz="1100" dirty="0" smtClean="0"/>
              <a:t> </a:t>
            </a:r>
            <a:r>
              <a:rPr lang="en-US" sz="1100" dirty="0"/>
              <a:t>r</a:t>
            </a:r>
            <a:r>
              <a:rPr lang="en-US" sz="1100" dirty="0" smtClean="0"/>
              <a:t>equire deep insight into your mitigation effectiveness.</a:t>
            </a:r>
            <a:endParaRPr lang="en-US" sz="1100" dirty="0"/>
          </a:p>
        </p:txBody>
      </p:sp>
      <p:sp>
        <p:nvSpPr>
          <p:cNvPr id="5" name="Text Placeholder 4"/>
          <p:cNvSpPr>
            <a:spLocks noGrp="1"/>
          </p:cNvSpPr>
          <p:nvPr>
            <p:ph type="body" sz="quarter" idx="12"/>
          </p:nvPr>
        </p:nvSpPr>
        <p:spPr/>
        <p:txBody>
          <a:bodyPr/>
          <a:lstStyle/>
          <a:p>
            <a:pPr marL="0" indent="0">
              <a:spcAft>
                <a:spcPts val="600"/>
              </a:spcAft>
              <a:buNone/>
            </a:pPr>
            <a:r>
              <a:rPr lang="en-US" sz="1100" dirty="0" smtClean="0"/>
              <a:t>Info-Tech has developed a process for assessing mitigation effectiveness and generating insightful and unique information to support good information security decision making.</a:t>
            </a:r>
          </a:p>
          <a:p>
            <a:pPr marL="0" indent="0">
              <a:buNone/>
            </a:pPr>
            <a:r>
              <a:rPr lang="en-US" sz="1100" dirty="0" smtClean="0"/>
              <a:t>This process includes:</a:t>
            </a:r>
          </a:p>
          <a:p>
            <a:pPr lvl="1">
              <a:buFont typeface="Arial" panose="020B0604020202020204" pitchFamily="34" charset="0"/>
              <a:buChar char="•"/>
            </a:pPr>
            <a:r>
              <a:rPr lang="en-US" sz="1100" dirty="0" smtClean="0"/>
              <a:t>An assessment of what valuable data you have and where it flows in your systems.</a:t>
            </a:r>
          </a:p>
          <a:p>
            <a:pPr lvl="1">
              <a:buFont typeface="Arial" panose="020B0604020202020204" pitchFamily="34" charset="0"/>
              <a:buChar char="•"/>
            </a:pPr>
            <a:r>
              <a:rPr lang="en-US" sz="1100" dirty="0" smtClean="0"/>
              <a:t>Creation of a customized threat model of your IT systems.</a:t>
            </a:r>
          </a:p>
          <a:p>
            <a:pPr lvl="1">
              <a:buFont typeface="Arial" panose="020B0604020202020204" pitchFamily="34" charset="0"/>
              <a:buChar char="•"/>
            </a:pPr>
            <a:r>
              <a:rPr lang="en-US" sz="1100" dirty="0" smtClean="0"/>
              <a:t>Inventory of your security countermeasures and control maturity.</a:t>
            </a:r>
          </a:p>
          <a:p>
            <a:pPr lvl="1">
              <a:buFont typeface="Arial" panose="020B0604020202020204" pitchFamily="34" charset="0"/>
              <a:buChar char="•"/>
            </a:pPr>
            <a:r>
              <a:rPr lang="en-US" sz="1100" dirty="0" smtClean="0"/>
              <a:t>Detailed outputs of which parts of your IT systems are secured to your risk tolerance, and how well each security control is working to protect your organization.</a:t>
            </a:r>
          </a:p>
          <a:p>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a:solidFill>
                  <a:schemeClr val="tx1"/>
                </a:solidFill>
              </a:rPr>
              <a:t>Don’t assume that last year’s solutions will </a:t>
            </a:r>
            <a:r>
              <a:rPr lang="en-US" b="1" dirty="0" smtClean="0">
                <a:solidFill>
                  <a:schemeClr val="tx1"/>
                </a:solidFill>
              </a:rPr>
              <a:t>work </a:t>
            </a:r>
            <a:r>
              <a:rPr lang="en-US" b="1" dirty="0">
                <a:solidFill>
                  <a:schemeClr val="tx1"/>
                </a:solidFill>
              </a:rPr>
              <a:t>this year.</a:t>
            </a:r>
            <a:r>
              <a:rPr lang="en-US" sz="1100" b="1" dirty="0">
                <a:solidFill>
                  <a:schemeClr val="tx1"/>
                </a:solidFill>
              </a:rPr>
              <a:t/>
            </a:r>
            <a:br>
              <a:rPr lang="en-US" sz="1100" b="1" dirty="0">
                <a:solidFill>
                  <a:schemeClr val="tx1"/>
                </a:solidFill>
              </a:rPr>
            </a:br>
            <a:r>
              <a:rPr lang="en-US" sz="1100" dirty="0">
                <a:solidFill>
                  <a:schemeClr val="tx1"/>
                </a:solidFill>
              </a:rPr>
              <a:t>Security mitigations will eventually become obsolete (if they aren’t already). Don’t let your security budget constantly increment without understanding what is becoming </a:t>
            </a:r>
            <a:r>
              <a:rPr lang="en-US" sz="1100" dirty="0" smtClean="0">
                <a:solidFill>
                  <a:schemeClr val="tx1"/>
                </a:solidFill>
              </a:rPr>
              <a:t>obsolete.</a:t>
            </a:r>
            <a:endParaRPr lang="en-US" sz="1100" dirty="0">
              <a:solidFill>
                <a:schemeClr val="tx1"/>
              </a:solidFill>
            </a:endParaRPr>
          </a:p>
          <a:p>
            <a:pPr marL="228600" indent="-228600">
              <a:spcBef>
                <a:spcPts val="600"/>
              </a:spcBef>
              <a:spcAft>
                <a:spcPts val="600"/>
              </a:spcAft>
              <a:buSzPct val="100000"/>
              <a:buFont typeface="+mj-lt"/>
              <a:buAutoNum type="arabicPeriod"/>
            </a:pPr>
            <a:r>
              <a:rPr lang="en-US" b="1" dirty="0">
                <a:solidFill>
                  <a:schemeClr val="tx1"/>
                </a:solidFill>
              </a:rPr>
              <a:t>Security mitigations need to evolve as the business </a:t>
            </a:r>
            <a:r>
              <a:rPr lang="en-US" b="1" dirty="0" smtClean="0">
                <a:solidFill>
                  <a:schemeClr val="tx1"/>
                </a:solidFill>
              </a:rPr>
              <a:t>evolves.</a:t>
            </a:r>
            <a:r>
              <a:rPr lang="en-US" sz="1100" b="1" dirty="0">
                <a:solidFill>
                  <a:schemeClr val="tx1"/>
                </a:solidFill>
              </a:rPr>
              <a:t/>
            </a:r>
            <a:br>
              <a:rPr lang="en-US" sz="1100" b="1" dirty="0">
                <a:solidFill>
                  <a:schemeClr val="tx1"/>
                </a:solidFill>
              </a:rPr>
            </a:br>
            <a:r>
              <a:rPr lang="en-US" sz="1100" dirty="0">
                <a:solidFill>
                  <a:schemeClr val="tx1"/>
                </a:solidFill>
              </a:rPr>
              <a:t>All businesses change from year to year, and threat exposure changes along with that. </a:t>
            </a:r>
            <a:r>
              <a:rPr lang="en-US" sz="1100" dirty="0" smtClean="0">
                <a:solidFill>
                  <a:schemeClr val="tx1"/>
                </a:solidFill>
              </a:rPr>
              <a:t>Security </a:t>
            </a:r>
            <a:r>
              <a:rPr lang="en-US" sz="1100" dirty="0">
                <a:solidFill>
                  <a:schemeClr val="tx1"/>
                </a:solidFill>
              </a:rPr>
              <a:t>coverage needs to keep up with the evolving business.</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7820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349857" y="1187934"/>
            <a:ext cx="8470615" cy="738664"/>
          </a:xfrm>
          <a:prstGeom prst="rect">
            <a:avLst/>
          </a:prstGeom>
          <a:noFill/>
        </p:spPr>
        <p:txBody>
          <a:bodyPr wrap="square" rtlCol="0">
            <a:spAutoFit/>
          </a:bodyPr>
          <a:lstStyle/>
          <a:p>
            <a:r>
              <a:rPr lang="en-US" sz="1400" dirty="0" smtClean="0"/>
              <a:t>It </a:t>
            </a:r>
            <a:r>
              <a:rPr lang="en-US" sz="1400" dirty="0"/>
              <a:t>is clear that most organizations would </a:t>
            </a:r>
            <a:r>
              <a:rPr lang="en-US" sz="1400" dirty="0" smtClean="0"/>
              <a:t>benefit substantially </a:t>
            </a:r>
            <a:r>
              <a:rPr lang="en-US" sz="1400" dirty="0"/>
              <a:t>by implementing a simple and comprehensive threat modeling process to more clearly understand how appropriate and how effective their security controls are</a:t>
            </a:r>
            <a:r>
              <a:rPr lang="en-US" sz="1400" dirty="0" smtClean="0"/>
              <a:t>.</a:t>
            </a:r>
            <a:endParaRPr lang="en-US" sz="1400" dirty="0"/>
          </a:p>
        </p:txBody>
      </p:sp>
      <p:sp>
        <p:nvSpPr>
          <p:cNvPr id="2" name="Title 1"/>
          <p:cNvSpPr>
            <a:spLocks noGrp="1"/>
          </p:cNvSpPr>
          <p:nvPr>
            <p:ph type="title"/>
          </p:nvPr>
        </p:nvSpPr>
        <p:spPr/>
        <p:txBody>
          <a:bodyPr/>
          <a:lstStyle/>
          <a:p>
            <a:pPr marL="432000"/>
            <a:r>
              <a:rPr lang="en-CA" dirty="0" smtClean="0"/>
              <a:t>How will this Info-Tech blueprint help you?</a:t>
            </a:r>
            <a:endParaRPr lang="en-CA" dirty="0"/>
          </a:p>
        </p:txBody>
      </p:sp>
      <p:sp>
        <p:nvSpPr>
          <p:cNvPr id="5" name="Rectangle 4"/>
          <p:cNvSpPr/>
          <p:nvPr/>
        </p:nvSpPr>
        <p:spPr>
          <a:xfrm>
            <a:off x="296577" y="2188545"/>
            <a:ext cx="8555321" cy="4116453"/>
          </a:xfrm>
          <a:prstGeom prst="rect">
            <a:avLst/>
          </a:prstGeom>
          <a:solidFill>
            <a:schemeClr val="bg1">
              <a:lumMod val="95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endParaRPr lang="en-US" sz="1400" dirty="0" smtClean="0">
              <a:solidFill>
                <a:schemeClr val="accent1"/>
              </a:solidFill>
            </a:endParaRPr>
          </a:p>
          <a:p>
            <a:pPr>
              <a:spcAft>
                <a:spcPts val="600"/>
              </a:spcAft>
            </a:pPr>
            <a:r>
              <a:rPr lang="en-US" sz="1400" dirty="0" smtClean="0">
                <a:solidFill>
                  <a:schemeClr val="accent1"/>
                </a:solidFill>
              </a:rPr>
              <a:t>Info-Tech has developed a systematic and comprehensive process for assessing mitigation effectiveness and based this process around Microsoft’s STRIDE framework. STRIDE is the industry gold standard threat modeling process designed for secure software development. We have adapted this process as the foundation for comprehensive systems threat modeling.</a:t>
            </a:r>
          </a:p>
          <a:p>
            <a:r>
              <a:rPr lang="en-US" sz="1400" dirty="0" smtClean="0">
                <a:solidFill>
                  <a:schemeClr val="accent1"/>
                </a:solidFill>
              </a:rPr>
              <a:t>This process addresses </a:t>
            </a:r>
            <a:r>
              <a:rPr lang="en-US" sz="1400" dirty="0">
                <a:solidFill>
                  <a:schemeClr val="accent1"/>
                </a:solidFill>
              </a:rPr>
              <a:t>security gaps by asking </a:t>
            </a:r>
            <a:r>
              <a:rPr lang="en-US" sz="1400" b="1" dirty="0" smtClean="0">
                <a:solidFill>
                  <a:schemeClr val="accent1"/>
                </a:solidFill>
              </a:rPr>
              <a:t>three </a:t>
            </a:r>
            <a:r>
              <a:rPr lang="en-US" sz="1400" dirty="0" smtClean="0">
                <a:solidFill>
                  <a:schemeClr val="accent1"/>
                </a:solidFill>
              </a:rPr>
              <a:t>simple </a:t>
            </a:r>
            <a:r>
              <a:rPr lang="en-US" sz="1400" dirty="0">
                <a:solidFill>
                  <a:schemeClr val="accent1"/>
                </a:solidFill>
              </a:rPr>
              <a:t>but insightful questions about the business:</a:t>
            </a:r>
          </a:p>
          <a:p>
            <a:pPr marL="342900" indent="-342900">
              <a:buFont typeface="+mj-lt"/>
              <a:buAutoNum type="arabicParenR"/>
            </a:pPr>
            <a:endParaRPr lang="en-US" sz="1400" dirty="0" smtClean="0">
              <a:solidFill>
                <a:schemeClr val="accent1"/>
              </a:solidFill>
            </a:endParaRPr>
          </a:p>
          <a:p>
            <a:pPr marL="342900" indent="-342900">
              <a:buFont typeface="+mj-lt"/>
              <a:buAutoNum type="arabicParenR"/>
            </a:pPr>
            <a:endParaRPr lang="en-US" sz="1400" dirty="0">
              <a:solidFill>
                <a:schemeClr val="accent1"/>
              </a:solidFill>
            </a:endParaRPr>
          </a:p>
          <a:p>
            <a:pPr marL="342900" indent="-342900">
              <a:buFont typeface="+mj-lt"/>
              <a:buAutoNum type="arabicParenR"/>
            </a:pPr>
            <a:endParaRPr lang="en-US" sz="1400" dirty="0" smtClean="0">
              <a:solidFill>
                <a:schemeClr val="accent1"/>
              </a:solidFill>
            </a:endParaRPr>
          </a:p>
          <a:p>
            <a:pPr marL="342900" indent="-342900">
              <a:buFont typeface="+mj-lt"/>
              <a:buAutoNum type="arabicParenR"/>
            </a:pPr>
            <a:endParaRPr lang="en-US" sz="1400" dirty="0" smtClean="0">
              <a:solidFill>
                <a:schemeClr val="accent1"/>
              </a:solidFill>
            </a:endParaRPr>
          </a:p>
          <a:p>
            <a:pPr marL="342900" indent="-342900">
              <a:buFont typeface="+mj-lt"/>
              <a:buAutoNum type="arabicParenR"/>
            </a:pPr>
            <a:endParaRPr lang="en-US" sz="1400" dirty="0">
              <a:solidFill>
                <a:schemeClr val="accent1"/>
              </a:solidFill>
            </a:endParaRPr>
          </a:p>
          <a:p>
            <a:pPr marL="342900" indent="-342900">
              <a:buFont typeface="+mj-lt"/>
              <a:buAutoNum type="arabicParenR"/>
            </a:pPr>
            <a:endParaRPr lang="en-US" sz="1400" dirty="0" smtClean="0">
              <a:solidFill>
                <a:schemeClr val="accent1"/>
              </a:solidFill>
            </a:endParaRPr>
          </a:p>
          <a:p>
            <a:pPr marL="342900" indent="-342900">
              <a:buFont typeface="+mj-lt"/>
              <a:buAutoNum type="arabicParenR"/>
            </a:pPr>
            <a:endParaRPr lang="en-US" sz="1400" dirty="0" smtClean="0">
              <a:solidFill>
                <a:schemeClr val="accent1"/>
              </a:solidFill>
            </a:endParaRPr>
          </a:p>
          <a:p>
            <a:pPr marL="342900" indent="-342900">
              <a:buFont typeface="+mj-lt"/>
              <a:buAutoNum type="arabicParenR"/>
            </a:pPr>
            <a:endParaRPr lang="en-US" sz="1400" dirty="0">
              <a:solidFill>
                <a:schemeClr val="accent1"/>
              </a:solidFill>
            </a:endParaRPr>
          </a:p>
          <a:p>
            <a:pPr marL="342900" indent="-342900">
              <a:buFont typeface="+mj-lt"/>
              <a:buAutoNum type="arabicParenR"/>
            </a:pPr>
            <a:endParaRPr lang="en-US" sz="1400" dirty="0">
              <a:solidFill>
                <a:schemeClr val="accent1"/>
              </a:solidFill>
            </a:endParaRPr>
          </a:p>
          <a:p>
            <a:r>
              <a:rPr lang="en-US" sz="1400" dirty="0">
                <a:solidFill>
                  <a:schemeClr val="accent1"/>
                </a:solidFill>
              </a:rPr>
              <a:t>By using Info-Tech’s </a:t>
            </a:r>
            <a:r>
              <a:rPr lang="en-US" sz="1400" i="1" dirty="0">
                <a:solidFill>
                  <a:schemeClr val="accent1"/>
                </a:solidFill>
              </a:rPr>
              <a:t>Mitigation Effectiveness </a:t>
            </a:r>
            <a:r>
              <a:rPr lang="en-US" sz="1400" i="1" dirty="0" smtClean="0">
                <a:solidFill>
                  <a:schemeClr val="accent1"/>
                </a:solidFill>
              </a:rPr>
              <a:t>Assessment Tool</a:t>
            </a:r>
            <a:r>
              <a:rPr lang="en-US" sz="1400" dirty="0">
                <a:solidFill>
                  <a:schemeClr val="accent1"/>
                </a:solidFill>
              </a:rPr>
              <a:t>, and answering </a:t>
            </a:r>
            <a:r>
              <a:rPr lang="en-US" sz="1400" dirty="0" smtClean="0">
                <a:solidFill>
                  <a:schemeClr val="accent1"/>
                </a:solidFill>
              </a:rPr>
              <a:t>these three questions </a:t>
            </a:r>
            <a:r>
              <a:rPr lang="en-US" sz="1400" dirty="0">
                <a:solidFill>
                  <a:schemeClr val="accent1"/>
                </a:solidFill>
              </a:rPr>
              <a:t>for each element of your IT network, you can ensure that all of your security controls are necessary and optimized, and that they meet your organization’s security needs</a:t>
            </a:r>
            <a:r>
              <a:rPr lang="en-US" sz="1400" dirty="0" smtClean="0">
                <a:solidFill>
                  <a:schemeClr val="accent1"/>
                </a:solidFill>
              </a:rPr>
              <a:t>.</a:t>
            </a:r>
            <a:endParaRPr lang="en-US" sz="1400" b="1" dirty="0">
              <a:solidFill>
                <a:schemeClr val="accent1"/>
              </a:solidFill>
            </a:endParaRPr>
          </a:p>
        </p:txBody>
      </p:sp>
      <p:sp>
        <p:nvSpPr>
          <p:cNvPr id="7" name="Rectangle 6"/>
          <p:cNvSpPr/>
          <p:nvPr/>
        </p:nvSpPr>
        <p:spPr>
          <a:xfrm>
            <a:off x="257925" y="1956423"/>
            <a:ext cx="2112742" cy="381958"/>
          </a:xfrm>
          <a:prstGeom prst="rect">
            <a:avLst/>
          </a:prstGeom>
          <a:solidFill>
            <a:schemeClr val="accent1"/>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bg1"/>
                </a:solidFill>
              </a:rPr>
              <a:t>Our Approach</a:t>
            </a:r>
            <a:endParaRPr lang="en-US" sz="1600" b="1" dirty="0">
              <a:solidFill>
                <a:schemeClr val="bg1"/>
              </a:solidFill>
            </a:endParaRPr>
          </a:p>
        </p:txBody>
      </p:sp>
      <p:sp>
        <p:nvSpPr>
          <p:cNvPr id="8" name="Rectangle 7"/>
          <p:cNvSpPr/>
          <p:nvPr/>
        </p:nvSpPr>
        <p:spPr>
          <a:xfrm>
            <a:off x="1800000" y="3881769"/>
            <a:ext cx="3938949" cy="379869"/>
          </a:xfrm>
          <a:prstGeom prst="rect">
            <a:avLst/>
          </a:prstGeom>
          <a:solidFill>
            <a:schemeClr val="bg1"/>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600" b="1" dirty="0" smtClean="0">
                <a:solidFill>
                  <a:schemeClr val="accent1"/>
                </a:solidFill>
              </a:rPr>
              <a:t>What data and devices do I have?</a:t>
            </a:r>
            <a:endParaRPr lang="en-US" sz="1600" b="1" dirty="0">
              <a:solidFill>
                <a:schemeClr val="accent1"/>
              </a:solidFill>
            </a:endParaRPr>
          </a:p>
        </p:txBody>
      </p:sp>
      <p:sp>
        <p:nvSpPr>
          <p:cNvPr id="9" name="Oval 2"/>
          <p:cNvSpPr/>
          <p:nvPr/>
        </p:nvSpPr>
        <p:spPr>
          <a:xfrm>
            <a:off x="1728000" y="3831225"/>
            <a:ext cx="501112" cy="484792"/>
          </a:xfrm>
          <a:prstGeom prst="ellipse">
            <a:avLst/>
          </a:prstGeom>
          <a:solidFill>
            <a:schemeClr val="accent1">
              <a:lumMod val="40000"/>
              <a:lumOff val="60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0" name="Rectangle 9"/>
          <p:cNvSpPr/>
          <p:nvPr/>
        </p:nvSpPr>
        <p:spPr>
          <a:xfrm>
            <a:off x="1800000" y="4449790"/>
            <a:ext cx="5149440" cy="379869"/>
          </a:xfrm>
          <a:prstGeom prst="rect">
            <a:avLst/>
          </a:prstGeom>
          <a:solidFill>
            <a:schemeClr val="bg1"/>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600" b="1" dirty="0" smtClean="0">
                <a:solidFill>
                  <a:schemeClr val="accent1"/>
                </a:solidFill>
              </a:rPr>
              <a:t>What can go wrong, and how bad would it be?</a:t>
            </a:r>
            <a:endParaRPr lang="en-US" sz="1600" b="1" dirty="0">
              <a:solidFill>
                <a:schemeClr val="accent1"/>
              </a:solidFill>
            </a:endParaRPr>
          </a:p>
        </p:txBody>
      </p:sp>
      <p:sp>
        <p:nvSpPr>
          <p:cNvPr id="11" name="Oval 2"/>
          <p:cNvSpPr/>
          <p:nvPr/>
        </p:nvSpPr>
        <p:spPr>
          <a:xfrm>
            <a:off x="1728000" y="4398287"/>
            <a:ext cx="501112" cy="484792"/>
          </a:xfrm>
          <a:prstGeom prst="ellipse">
            <a:avLst/>
          </a:prstGeom>
          <a:solidFill>
            <a:schemeClr val="accent1">
              <a:lumMod val="40000"/>
              <a:lumOff val="60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2" name="Rectangle 11"/>
          <p:cNvSpPr/>
          <p:nvPr/>
        </p:nvSpPr>
        <p:spPr>
          <a:xfrm>
            <a:off x="1800000" y="5017810"/>
            <a:ext cx="4153125" cy="379869"/>
          </a:xfrm>
          <a:prstGeom prst="rect">
            <a:avLst/>
          </a:prstGeom>
          <a:solidFill>
            <a:schemeClr val="bg1"/>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600" b="1" dirty="0" smtClean="0">
                <a:solidFill>
                  <a:schemeClr val="accent1"/>
                </a:solidFill>
              </a:rPr>
              <a:t>What can I do to mitigate the threat?</a:t>
            </a:r>
            <a:endParaRPr lang="en-US" sz="1600" b="1" dirty="0">
              <a:solidFill>
                <a:schemeClr val="accent1"/>
              </a:solidFill>
            </a:endParaRPr>
          </a:p>
        </p:txBody>
      </p:sp>
      <p:sp>
        <p:nvSpPr>
          <p:cNvPr id="13" name="Oval 2"/>
          <p:cNvSpPr/>
          <p:nvPr/>
        </p:nvSpPr>
        <p:spPr>
          <a:xfrm>
            <a:off x="1728000" y="4965349"/>
            <a:ext cx="501112" cy="484792"/>
          </a:xfrm>
          <a:prstGeom prst="ellipse">
            <a:avLst/>
          </a:prstGeom>
          <a:solidFill>
            <a:schemeClr val="accent1">
              <a:lumMod val="40000"/>
              <a:lumOff val="60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4" name="Oval 2"/>
          <p:cNvSpPr/>
          <p:nvPr/>
        </p:nvSpPr>
        <p:spPr>
          <a:xfrm>
            <a:off x="107448" y="419658"/>
            <a:ext cx="551223" cy="533271"/>
          </a:xfrm>
          <a:prstGeom prst="ellipse">
            <a:avLst/>
          </a:prstGeom>
          <a:solidFill>
            <a:schemeClr val="accent3"/>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grpSp>
        <p:nvGrpSpPr>
          <p:cNvPr id="15" name="Group 14"/>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85322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32000"/>
            <a:r>
              <a:rPr lang="en-CA" dirty="0" smtClean="0"/>
              <a:t>How </a:t>
            </a:r>
            <a:r>
              <a:rPr lang="en-CA" dirty="0"/>
              <a:t>will this Info-Tech blueprint help you?</a:t>
            </a:r>
          </a:p>
        </p:txBody>
      </p:sp>
      <p:sp>
        <p:nvSpPr>
          <p:cNvPr id="4" name="Rectangle 3"/>
          <p:cNvSpPr/>
          <p:nvPr/>
        </p:nvSpPr>
        <p:spPr>
          <a:xfrm>
            <a:off x="2486019" y="2613705"/>
            <a:ext cx="2545492" cy="1150736"/>
          </a:xfrm>
          <a:prstGeom prst="rect">
            <a:avLst/>
          </a:prstGeom>
          <a:solidFill>
            <a:schemeClr val="accent1">
              <a:lumMod val="40000"/>
              <a:lumOff val="60000"/>
            </a:schemeClr>
          </a:solidFill>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accent1"/>
                </a:solidFill>
              </a:rPr>
              <a:t>Data and Element Inventory</a:t>
            </a:r>
            <a:br>
              <a:rPr lang="en-CA" sz="1600" dirty="0" smtClean="0">
                <a:solidFill>
                  <a:schemeClr val="accent1"/>
                </a:solidFill>
              </a:rPr>
            </a:br>
            <a:r>
              <a:rPr lang="en-CA" sz="1100" dirty="0" smtClean="0">
                <a:solidFill>
                  <a:schemeClr val="accent1"/>
                </a:solidFill>
              </a:rPr>
              <a:t>Phase 1 and Phase 2</a:t>
            </a:r>
            <a:r>
              <a:rPr lang="en-CA" sz="1100" dirty="0">
                <a:solidFill>
                  <a:schemeClr val="accent1"/>
                </a:solidFill>
              </a:rPr>
              <a:t/>
            </a:r>
            <a:br>
              <a:rPr lang="en-CA" sz="1100" dirty="0">
                <a:solidFill>
                  <a:schemeClr val="accent1"/>
                </a:solidFill>
              </a:rPr>
            </a:br>
            <a:r>
              <a:rPr lang="en-CA" sz="1100" dirty="0" smtClean="0">
                <a:solidFill>
                  <a:schemeClr val="accent1"/>
                </a:solidFill>
              </a:rPr>
              <a:t>Assess the value of what you’re protecting, and where it is.</a:t>
            </a:r>
            <a:endParaRPr lang="en-CA" sz="1100" dirty="0">
              <a:solidFill>
                <a:schemeClr val="accent1"/>
              </a:solidFill>
            </a:endParaRPr>
          </a:p>
        </p:txBody>
      </p:sp>
      <p:sp>
        <p:nvSpPr>
          <p:cNvPr id="5" name="Rectangle 4"/>
          <p:cNvSpPr/>
          <p:nvPr/>
        </p:nvSpPr>
        <p:spPr>
          <a:xfrm>
            <a:off x="2486019" y="3879756"/>
            <a:ext cx="2545492" cy="1150736"/>
          </a:xfrm>
          <a:prstGeom prst="rect">
            <a:avLst/>
          </a:prstGeom>
          <a:solidFill>
            <a:schemeClr val="accent1">
              <a:lumMod val="40000"/>
              <a:lumOff val="60000"/>
            </a:schemeClr>
          </a:solidFill>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accent1"/>
                </a:solidFill>
              </a:rPr>
              <a:t>Threat Severity</a:t>
            </a:r>
          </a:p>
          <a:p>
            <a:pPr algn="ctr"/>
            <a:r>
              <a:rPr lang="en-CA" sz="1100" dirty="0">
                <a:solidFill>
                  <a:schemeClr val="accent1"/>
                </a:solidFill>
              </a:rPr>
              <a:t>Phase 3</a:t>
            </a:r>
          </a:p>
          <a:p>
            <a:pPr algn="ctr"/>
            <a:r>
              <a:rPr lang="en-CA" sz="1100" dirty="0" smtClean="0">
                <a:solidFill>
                  <a:schemeClr val="accent1"/>
                </a:solidFill>
              </a:rPr>
              <a:t>Use our model to assess threats that might affect each system element.</a:t>
            </a:r>
            <a:endParaRPr lang="en-CA" sz="1100" dirty="0">
              <a:solidFill>
                <a:schemeClr val="accent1"/>
              </a:solidFill>
            </a:endParaRPr>
          </a:p>
        </p:txBody>
      </p:sp>
      <p:sp>
        <p:nvSpPr>
          <p:cNvPr id="6" name="Rectangle 5"/>
          <p:cNvSpPr/>
          <p:nvPr/>
        </p:nvSpPr>
        <p:spPr>
          <a:xfrm>
            <a:off x="2486019" y="5145807"/>
            <a:ext cx="2545492" cy="1150736"/>
          </a:xfrm>
          <a:prstGeom prst="rect">
            <a:avLst/>
          </a:prstGeom>
          <a:solidFill>
            <a:schemeClr val="accent1">
              <a:lumMod val="40000"/>
              <a:lumOff val="60000"/>
            </a:schemeClr>
          </a:solidFill>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accent1"/>
                </a:solidFill>
              </a:rPr>
              <a:t>Control Maturity</a:t>
            </a:r>
          </a:p>
          <a:p>
            <a:pPr algn="ctr"/>
            <a:r>
              <a:rPr lang="en-CA" sz="1100" dirty="0" smtClean="0">
                <a:solidFill>
                  <a:schemeClr val="accent1"/>
                </a:solidFill>
              </a:rPr>
              <a:t>Phase 4</a:t>
            </a:r>
          </a:p>
          <a:p>
            <a:pPr algn="ctr"/>
            <a:r>
              <a:rPr lang="en-CA" sz="1100" dirty="0" smtClean="0">
                <a:solidFill>
                  <a:schemeClr val="accent1"/>
                </a:solidFill>
              </a:rPr>
              <a:t>In a single pane, get visibility into how strong your security controls are and where they are deployed.</a:t>
            </a:r>
            <a:endParaRPr lang="en-CA" sz="1100" dirty="0">
              <a:solidFill>
                <a:schemeClr val="accent1"/>
              </a:solidFill>
            </a:endParaRPr>
          </a:p>
        </p:txBody>
      </p:sp>
      <p:sp>
        <p:nvSpPr>
          <p:cNvPr id="7" name="Rectangle 6"/>
          <p:cNvSpPr/>
          <p:nvPr/>
        </p:nvSpPr>
        <p:spPr>
          <a:xfrm>
            <a:off x="6230123" y="3048953"/>
            <a:ext cx="2545492" cy="2826253"/>
          </a:xfrm>
          <a:prstGeom prst="rect">
            <a:avLst/>
          </a:prstGeom>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t>Mitigation Effectiveness</a:t>
            </a:r>
            <a:endParaRPr lang="en-CA" sz="2000" dirty="0"/>
          </a:p>
        </p:txBody>
      </p:sp>
      <p:sp>
        <p:nvSpPr>
          <p:cNvPr id="8" name="Rectangle 7"/>
          <p:cNvSpPr/>
          <p:nvPr/>
        </p:nvSpPr>
        <p:spPr>
          <a:xfrm>
            <a:off x="356753" y="2609585"/>
            <a:ext cx="1984895" cy="1150736"/>
          </a:xfrm>
          <a:prstGeom prst="rect">
            <a:avLst/>
          </a:prstGeom>
          <a:solidFill>
            <a:schemeClr val="bg1">
              <a:lumMod val="85000"/>
            </a:schemeClr>
          </a:solidFill>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rgbClr val="243F54"/>
                </a:solidFill>
              </a:rPr>
              <a:t>What do I have?</a:t>
            </a:r>
            <a:endParaRPr lang="en-CA" sz="1600" dirty="0">
              <a:solidFill>
                <a:srgbClr val="243F54"/>
              </a:solidFill>
            </a:endParaRPr>
          </a:p>
        </p:txBody>
      </p:sp>
      <p:sp>
        <p:nvSpPr>
          <p:cNvPr id="9" name="Rectangle 8"/>
          <p:cNvSpPr/>
          <p:nvPr/>
        </p:nvSpPr>
        <p:spPr>
          <a:xfrm>
            <a:off x="356753" y="3875636"/>
            <a:ext cx="1984895" cy="1150736"/>
          </a:xfrm>
          <a:prstGeom prst="rect">
            <a:avLst/>
          </a:prstGeom>
          <a:solidFill>
            <a:schemeClr val="bg1">
              <a:lumMod val="85000"/>
            </a:schemeClr>
          </a:solidFill>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rgbClr val="243F54"/>
                </a:solidFill>
              </a:rPr>
              <a:t>What can go wrong?</a:t>
            </a:r>
            <a:endParaRPr lang="en-CA" sz="1600" dirty="0">
              <a:solidFill>
                <a:srgbClr val="243F54"/>
              </a:solidFill>
            </a:endParaRPr>
          </a:p>
        </p:txBody>
      </p:sp>
      <p:sp>
        <p:nvSpPr>
          <p:cNvPr id="10" name="Rectangle 9"/>
          <p:cNvSpPr/>
          <p:nvPr/>
        </p:nvSpPr>
        <p:spPr>
          <a:xfrm>
            <a:off x="356753" y="5141687"/>
            <a:ext cx="1984895" cy="1150736"/>
          </a:xfrm>
          <a:prstGeom prst="rect">
            <a:avLst/>
          </a:prstGeom>
          <a:solidFill>
            <a:schemeClr val="bg1">
              <a:lumMod val="85000"/>
            </a:schemeClr>
          </a:solidFill>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rgbClr val="243F54"/>
                </a:solidFill>
              </a:rPr>
              <a:t>What can I do to mitigate the threat?</a:t>
            </a:r>
            <a:endParaRPr lang="en-CA" sz="1600" dirty="0">
              <a:solidFill>
                <a:srgbClr val="243F54"/>
              </a:solidFill>
            </a:endParaRPr>
          </a:p>
        </p:txBody>
      </p:sp>
      <p:cxnSp>
        <p:nvCxnSpPr>
          <p:cNvPr id="21" name="Straight Connector 20"/>
          <p:cNvCxnSpPr>
            <a:stCxn id="4" idx="3"/>
          </p:cNvCxnSpPr>
          <p:nvPr/>
        </p:nvCxnSpPr>
        <p:spPr>
          <a:xfrm flipV="1">
            <a:off x="5031511" y="3188888"/>
            <a:ext cx="558717" cy="185"/>
          </a:xfrm>
          <a:prstGeom prst="line">
            <a:avLst/>
          </a:prstGeom>
          <a:ln w="19050"/>
          <a:effectLst>
            <a:outerShdw blurRad="38100" dist="25400" dir="2700000" algn="ctr" rotWithShape="0">
              <a:srgbClr val="000000">
                <a:alpha val="25000"/>
              </a:srgb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3"/>
            <a:endCxn id="7" idx="1"/>
          </p:cNvCxnSpPr>
          <p:nvPr/>
        </p:nvCxnSpPr>
        <p:spPr>
          <a:xfrm>
            <a:off x="5031511" y="4455124"/>
            <a:ext cx="1198612" cy="6956"/>
          </a:xfrm>
          <a:prstGeom prst="line">
            <a:avLst/>
          </a:prstGeom>
          <a:ln w="19050"/>
          <a:effectLst>
            <a:outerShdw blurRad="38100" dist="25400" dir="2700000" algn="ctr" rotWithShape="0">
              <a:srgbClr val="000000">
                <a:alpha val="25000"/>
              </a:srgb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p:cNvCxnSpPr>
          <p:nvPr/>
        </p:nvCxnSpPr>
        <p:spPr>
          <a:xfrm>
            <a:off x="5031511" y="5721175"/>
            <a:ext cx="564233" cy="1"/>
          </a:xfrm>
          <a:prstGeom prst="line">
            <a:avLst/>
          </a:prstGeom>
          <a:ln w="19050"/>
          <a:effectLst>
            <a:outerShdw blurRad="38100" dist="25400" dir="2700000" algn="ctr" rotWithShape="0">
              <a:srgbClr val="000000">
                <a:alpha val="25000"/>
              </a:srgbClr>
            </a:outerShdw>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5590228" y="3188452"/>
            <a:ext cx="11032" cy="2542493"/>
          </a:xfrm>
          <a:prstGeom prst="line">
            <a:avLst/>
          </a:prstGeom>
          <a:ln w="19050"/>
          <a:effectLst>
            <a:outerShdw blurRad="38100" dist="25400" dir="2700000" algn="ctr" rotWithShape="0">
              <a:srgbClr val="000000">
                <a:alpha val="25000"/>
              </a:srgbClr>
            </a:outerShdw>
          </a:effectLst>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09129" y="1197250"/>
            <a:ext cx="8418861" cy="1169551"/>
          </a:xfrm>
          <a:prstGeom prst="rect">
            <a:avLst/>
          </a:prstGeom>
          <a:noFill/>
          <a:effectLst/>
        </p:spPr>
        <p:txBody>
          <a:bodyPr wrap="square" rtlCol="0">
            <a:spAutoFit/>
          </a:bodyPr>
          <a:lstStyle/>
          <a:p>
            <a:r>
              <a:rPr lang="en-US" sz="1400" dirty="0" smtClean="0"/>
              <a:t>This figure depicts the logic flows behind our mitigation effectiveness assessment process. Each phase of this project is designed to directly answer one of the three critical questions, and contribute to the overall appraisal of Mitigation Effectiveness.</a:t>
            </a:r>
          </a:p>
          <a:p>
            <a:endParaRPr lang="en-US" sz="1400" dirty="0" smtClean="0"/>
          </a:p>
          <a:p>
            <a:r>
              <a:rPr lang="en-US" sz="1400" dirty="0" smtClean="0"/>
              <a:t>We will use this figure throughout the deck to help orient your activities within the overall project.</a:t>
            </a:r>
            <a:endParaRPr lang="en-US" sz="1400" dirty="0"/>
          </a:p>
        </p:txBody>
      </p:sp>
      <p:cxnSp>
        <p:nvCxnSpPr>
          <p:cNvPr id="15" name="Straight Connector 2"/>
          <p:cNvCxnSpPr/>
          <p:nvPr/>
        </p:nvCxnSpPr>
        <p:spPr>
          <a:xfrm flipH="1">
            <a:off x="407947" y="2446610"/>
            <a:ext cx="8318578" cy="0"/>
          </a:xfrm>
          <a:prstGeom prst="line">
            <a:avLst/>
          </a:prstGeom>
          <a:ln w="25400">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
        <p:nvSpPr>
          <p:cNvPr id="16" name="Oval 2"/>
          <p:cNvSpPr/>
          <p:nvPr/>
        </p:nvSpPr>
        <p:spPr>
          <a:xfrm>
            <a:off x="107448" y="419658"/>
            <a:ext cx="551223" cy="533271"/>
          </a:xfrm>
          <a:prstGeom prst="ellipse">
            <a:avLst/>
          </a:prstGeom>
          <a:solidFill>
            <a:schemeClr val="accent3"/>
          </a:solidFill>
          <a:ln>
            <a:noFill/>
          </a:ln>
          <a:effectLst>
            <a:outerShdw blurRad="38100" dist="254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grpSp>
        <p:nvGrpSpPr>
          <p:cNvPr id="17" name="Group 16"/>
          <p:cNvGrpSpPr/>
          <p:nvPr/>
        </p:nvGrpSpPr>
        <p:grpSpPr>
          <a:xfrm>
            <a:off x="0" y="6422955"/>
            <a:ext cx="9144000" cy="437555"/>
            <a:chOff x="0" y="6422955"/>
            <a:chExt cx="9144000" cy="437555"/>
          </a:xfrm>
        </p:grpSpPr>
        <p:pic>
          <p:nvPicPr>
            <p:cNvPr id="1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53009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32000"/>
            <a:r>
              <a:rPr lang="en-CA" dirty="0" smtClean="0"/>
              <a:t>How </a:t>
            </a:r>
            <a:r>
              <a:rPr lang="en-CA" dirty="0"/>
              <a:t>will this Info-Tech blueprint help you?</a:t>
            </a:r>
          </a:p>
        </p:txBody>
      </p:sp>
      <p:sp>
        <p:nvSpPr>
          <p:cNvPr id="4" name="TextBox 3"/>
          <p:cNvSpPr txBox="1"/>
          <p:nvPr/>
        </p:nvSpPr>
        <p:spPr>
          <a:xfrm>
            <a:off x="289575" y="1250821"/>
            <a:ext cx="8470615" cy="338554"/>
          </a:xfrm>
          <a:prstGeom prst="rect">
            <a:avLst/>
          </a:prstGeom>
          <a:noFill/>
        </p:spPr>
        <p:txBody>
          <a:bodyPr wrap="square" rtlCol="0">
            <a:spAutoFit/>
          </a:bodyPr>
          <a:lstStyle/>
          <a:p>
            <a:r>
              <a:rPr lang="en-US" sz="1600" dirty="0" smtClean="0"/>
              <a:t>This sounds like a big project, so let’s pause to do some level setting.</a:t>
            </a:r>
            <a:endParaRPr lang="en-US" sz="1600" dirty="0"/>
          </a:p>
        </p:txBody>
      </p:sp>
      <p:sp>
        <p:nvSpPr>
          <p:cNvPr id="5" name="Rectangle 4"/>
          <p:cNvSpPr/>
          <p:nvPr/>
        </p:nvSpPr>
        <p:spPr>
          <a:xfrm>
            <a:off x="556275" y="4137194"/>
            <a:ext cx="8273401" cy="2336434"/>
          </a:xfrm>
          <a:prstGeom prst="rect">
            <a:avLst/>
          </a:prstGeom>
          <a:solidFill>
            <a:schemeClr val="bg1">
              <a:lumMod val="95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t"/>
          <a:lstStyle/>
          <a:p>
            <a:pPr marL="285750" indent="-285750">
              <a:buFontTx/>
              <a:buChar char="-"/>
            </a:pPr>
            <a:endParaRPr lang="en-US" sz="1400" dirty="0" smtClean="0">
              <a:solidFill>
                <a:schemeClr val="accent1"/>
              </a:solidFill>
            </a:endParaRPr>
          </a:p>
          <a:p>
            <a:pPr marL="285750" indent="-285750">
              <a:spcAft>
                <a:spcPts val="600"/>
              </a:spcAft>
              <a:buFont typeface="Arial" panose="020B0604020202020204" pitchFamily="34" charset="0"/>
              <a:buChar char="•"/>
            </a:pPr>
            <a:r>
              <a:rPr lang="en-US" sz="1400" dirty="0" smtClean="0">
                <a:solidFill>
                  <a:schemeClr val="accent1"/>
                </a:solidFill>
              </a:rPr>
              <a:t>Mitigation effectiveness as </a:t>
            </a:r>
            <a:r>
              <a:rPr lang="en-US" sz="1400" dirty="0">
                <a:solidFill>
                  <a:schemeClr val="accent1"/>
                </a:solidFill>
              </a:rPr>
              <a:t>something that can be quantified is a new concept developed by Info-Tech, so don’t expect it to show up on an existing security </a:t>
            </a:r>
            <a:r>
              <a:rPr lang="en-US" sz="1400" dirty="0" smtClean="0">
                <a:solidFill>
                  <a:schemeClr val="accent1"/>
                </a:solidFill>
              </a:rPr>
              <a:t>standard.</a:t>
            </a:r>
            <a:endParaRPr lang="en-US" sz="1400" dirty="0">
              <a:solidFill>
                <a:schemeClr val="accent1"/>
              </a:solidFill>
            </a:endParaRPr>
          </a:p>
          <a:p>
            <a:pPr marL="285750" indent="-285750">
              <a:spcAft>
                <a:spcPts val="600"/>
              </a:spcAft>
              <a:buFont typeface="Arial" panose="020B0604020202020204" pitchFamily="34" charset="0"/>
              <a:buChar char="•"/>
            </a:pPr>
            <a:r>
              <a:rPr lang="en-US" sz="1400" dirty="0">
                <a:solidFill>
                  <a:schemeClr val="accent1"/>
                </a:solidFill>
              </a:rPr>
              <a:t>Our research typically relates to a specified framework, but we are breaking new ground with this process because no existing frameworks properly address this </a:t>
            </a:r>
            <a:r>
              <a:rPr lang="en-US" sz="1400" dirty="0" smtClean="0">
                <a:solidFill>
                  <a:schemeClr val="accent1"/>
                </a:solidFill>
              </a:rPr>
              <a:t>topic.</a:t>
            </a:r>
            <a:endParaRPr lang="en-US" sz="1400" dirty="0">
              <a:solidFill>
                <a:schemeClr val="accent1"/>
              </a:solidFill>
            </a:endParaRPr>
          </a:p>
          <a:p>
            <a:pPr marL="285750" indent="-285750">
              <a:spcAft>
                <a:spcPts val="600"/>
              </a:spcAft>
              <a:buFont typeface="Arial" panose="020B0604020202020204" pitchFamily="34" charset="0"/>
              <a:buChar char="•"/>
            </a:pPr>
            <a:r>
              <a:rPr lang="en-US" sz="1400" dirty="0">
                <a:solidFill>
                  <a:schemeClr val="accent1"/>
                </a:solidFill>
              </a:rPr>
              <a:t>This process will help you to manage your actual security assurance and </a:t>
            </a:r>
            <a:r>
              <a:rPr lang="en-US" sz="1400" dirty="0" smtClean="0">
                <a:solidFill>
                  <a:schemeClr val="accent1"/>
                </a:solidFill>
              </a:rPr>
              <a:t>efficacy.</a:t>
            </a:r>
            <a:endParaRPr lang="en-US" sz="1400" dirty="0">
              <a:solidFill>
                <a:schemeClr val="accent1"/>
              </a:solidFill>
            </a:endParaRPr>
          </a:p>
          <a:p>
            <a:pPr marL="285750" indent="-285750">
              <a:spcAft>
                <a:spcPts val="600"/>
              </a:spcAft>
              <a:buFont typeface="Arial" panose="020B0604020202020204" pitchFamily="34" charset="0"/>
              <a:buChar char="•"/>
            </a:pPr>
            <a:r>
              <a:rPr lang="en-US" sz="1400" dirty="0">
                <a:solidFill>
                  <a:schemeClr val="accent1"/>
                </a:solidFill>
              </a:rPr>
              <a:t>Consider this blueprint to be a </a:t>
            </a:r>
            <a:r>
              <a:rPr lang="en-US" sz="1400" dirty="0" smtClean="0">
                <a:solidFill>
                  <a:schemeClr val="accent1"/>
                </a:solidFill>
              </a:rPr>
              <a:t>how-to </a:t>
            </a:r>
            <a:r>
              <a:rPr lang="en-US" sz="1400" dirty="0">
                <a:solidFill>
                  <a:schemeClr val="accent1"/>
                </a:solidFill>
              </a:rPr>
              <a:t>document to guide you through using our </a:t>
            </a:r>
            <a:r>
              <a:rPr lang="en-US" sz="1400" dirty="0" smtClean="0">
                <a:solidFill>
                  <a:schemeClr val="accent1"/>
                </a:solidFill>
              </a:rPr>
              <a:t>mitigation effectiveness </a:t>
            </a:r>
            <a:r>
              <a:rPr lang="en-US" sz="1400" dirty="0">
                <a:solidFill>
                  <a:schemeClr val="accent1"/>
                </a:solidFill>
              </a:rPr>
              <a:t>tool.</a:t>
            </a:r>
          </a:p>
          <a:p>
            <a:pPr marL="285750" indent="-285750">
              <a:spcAft>
                <a:spcPts val="600"/>
              </a:spcAft>
              <a:buFont typeface="Arial" panose="020B0604020202020204" pitchFamily="34" charset="0"/>
              <a:buChar char="•"/>
            </a:pPr>
            <a:r>
              <a:rPr lang="en-US" sz="1400" dirty="0">
                <a:solidFill>
                  <a:schemeClr val="accent1"/>
                </a:solidFill>
              </a:rPr>
              <a:t>The analysis and reports generated are unique to Info-Tech’s </a:t>
            </a:r>
            <a:r>
              <a:rPr lang="en-US" sz="1400" dirty="0" smtClean="0">
                <a:solidFill>
                  <a:schemeClr val="accent1"/>
                </a:solidFill>
              </a:rPr>
              <a:t>process.</a:t>
            </a:r>
            <a:endParaRPr lang="en-US" sz="1400" dirty="0">
              <a:solidFill>
                <a:schemeClr val="accent1"/>
              </a:solidFill>
            </a:endParaRPr>
          </a:p>
        </p:txBody>
      </p:sp>
      <p:sp>
        <p:nvSpPr>
          <p:cNvPr id="6" name="Rectangle 5"/>
          <p:cNvSpPr/>
          <p:nvPr/>
        </p:nvSpPr>
        <p:spPr>
          <a:xfrm>
            <a:off x="250923" y="3957181"/>
            <a:ext cx="4847059" cy="381958"/>
          </a:xfrm>
          <a:prstGeom prst="rect">
            <a:avLst/>
          </a:prstGeom>
          <a:solidFill>
            <a:schemeClr val="accent1"/>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600" dirty="0" smtClean="0"/>
              <a:t>Mitigation effectiveness analysis </a:t>
            </a:r>
            <a:r>
              <a:rPr lang="en-US" sz="1600" dirty="0"/>
              <a:t>is a new </a:t>
            </a:r>
            <a:r>
              <a:rPr lang="en-US" sz="1600" dirty="0" smtClean="0"/>
              <a:t>area.</a:t>
            </a:r>
            <a:endParaRPr lang="en-US" sz="1600" dirty="0"/>
          </a:p>
        </p:txBody>
      </p:sp>
      <p:sp>
        <p:nvSpPr>
          <p:cNvPr id="7" name="Rectangle 6"/>
          <p:cNvSpPr/>
          <p:nvPr/>
        </p:nvSpPr>
        <p:spPr>
          <a:xfrm>
            <a:off x="556276" y="1745243"/>
            <a:ext cx="8273400" cy="2017407"/>
          </a:xfrm>
          <a:prstGeom prst="rect">
            <a:avLst/>
          </a:prstGeom>
          <a:solidFill>
            <a:schemeClr val="bg1">
              <a:lumMod val="95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t"/>
          <a:lstStyle/>
          <a:p>
            <a:pPr marL="285750" indent="-285750">
              <a:buFontTx/>
              <a:buChar char="-"/>
            </a:pPr>
            <a:endParaRPr lang="en-US" sz="14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On </a:t>
            </a:r>
            <a:r>
              <a:rPr lang="en-US" sz="1400" dirty="0">
                <a:solidFill>
                  <a:schemeClr val="accent1"/>
                </a:solidFill>
              </a:rPr>
              <a:t>the first pass, </a:t>
            </a:r>
            <a:r>
              <a:rPr lang="en-US" sz="1400" dirty="0" smtClean="0">
                <a:solidFill>
                  <a:schemeClr val="accent1"/>
                </a:solidFill>
              </a:rPr>
              <a:t>you </a:t>
            </a:r>
            <a:r>
              <a:rPr lang="en-US" sz="1400" dirty="0">
                <a:solidFill>
                  <a:schemeClr val="accent1"/>
                </a:solidFill>
              </a:rPr>
              <a:t>can </a:t>
            </a:r>
            <a:r>
              <a:rPr lang="en-US" sz="1400" dirty="0" smtClean="0">
                <a:solidFill>
                  <a:schemeClr val="accent1"/>
                </a:solidFill>
              </a:rPr>
              <a:t>dive as </a:t>
            </a:r>
            <a:r>
              <a:rPr lang="en-US" sz="1400" dirty="0">
                <a:solidFill>
                  <a:schemeClr val="accent1"/>
                </a:solidFill>
              </a:rPr>
              <a:t>deep as you like.</a:t>
            </a:r>
          </a:p>
          <a:p>
            <a:pPr marL="742950" lvl="1" indent="-285750">
              <a:spcAft>
                <a:spcPts val="600"/>
              </a:spcAft>
              <a:buFont typeface="Courier New" panose="02070309020205020404" pitchFamily="49" charset="0"/>
              <a:buChar char="o"/>
            </a:pPr>
            <a:r>
              <a:rPr lang="en-US" sz="1400" dirty="0">
                <a:solidFill>
                  <a:schemeClr val="accent1"/>
                </a:solidFill>
              </a:rPr>
              <a:t>The optimal level of detail will be different for each organization.  You can start with a shallow dive and go into greater granularity on future assessments</a:t>
            </a:r>
          </a:p>
          <a:p>
            <a:pPr marL="285750" indent="-285750">
              <a:spcAft>
                <a:spcPts val="600"/>
              </a:spcAft>
              <a:buFont typeface="Arial" panose="020B0604020202020204" pitchFamily="34" charset="0"/>
              <a:buChar char="•"/>
            </a:pPr>
            <a:r>
              <a:rPr lang="en-US" sz="1400" dirty="0">
                <a:solidFill>
                  <a:schemeClr val="accent1"/>
                </a:solidFill>
              </a:rPr>
              <a:t>This tool is meant to be a living document that is reassessed when your system changes or at regular intervals.</a:t>
            </a:r>
          </a:p>
          <a:p>
            <a:pPr marL="285750" indent="-285750">
              <a:spcAft>
                <a:spcPts val="600"/>
              </a:spcAft>
              <a:buFont typeface="Arial" panose="020B0604020202020204" pitchFamily="34" charset="0"/>
              <a:buChar char="•"/>
            </a:pPr>
            <a:r>
              <a:rPr lang="en-US" sz="1400" dirty="0">
                <a:solidFill>
                  <a:schemeClr val="accent1"/>
                </a:solidFill>
              </a:rPr>
              <a:t>All of this means that the </a:t>
            </a:r>
            <a:r>
              <a:rPr lang="en-US" sz="1400" dirty="0" smtClean="0">
                <a:solidFill>
                  <a:schemeClr val="accent1"/>
                </a:solidFill>
              </a:rPr>
              <a:t>mitigation effectiveness assessment </a:t>
            </a:r>
            <a:r>
              <a:rPr lang="en-US" sz="1400" dirty="0">
                <a:solidFill>
                  <a:schemeClr val="accent1"/>
                </a:solidFill>
              </a:rPr>
              <a:t>can be entirely customized to the needs of your organization and to the level of resources you choose to dedicate</a:t>
            </a:r>
            <a:r>
              <a:rPr lang="en-US" sz="1400" dirty="0" smtClean="0">
                <a:solidFill>
                  <a:schemeClr val="accent1"/>
                </a:solidFill>
              </a:rPr>
              <a:t>.</a:t>
            </a:r>
            <a:endParaRPr lang="en-US" sz="1400" dirty="0">
              <a:solidFill>
                <a:schemeClr val="accent1"/>
              </a:solidFill>
            </a:endParaRPr>
          </a:p>
        </p:txBody>
      </p:sp>
      <p:sp>
        <p:nvSpPr>
          <p:cNvPr id="8" name="Rectangle 7"/>
          <p:cNvSpPr/>
          <p:nvPr/>
        </p:nvSpPr>
        <p:spPr>
          <a:xfrm>
            <a:off x="250922" y="1581961"/>
            <a:ext cx="8415647" cy="381958"/>
          </a:xfrm>
          <a:prstGeom prst="rect">
            <a:avLst/>
          </a:prstGeom>
          <a:solidFill>
            <a:schemeClr val="accent1"/>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600" dirty="0"/>
              <a:t>The Info-Tech approach to </a:t>
            </a:r>
            <a:r>
              <a:rPr lang="en-US" sz="1600" dirty="0" smtClean="0"/>
              <a:t>mitigation effectiveness assessment </a:t>
            </a:r>
            <a:r>
              <a:rPr lang="en-US" sz="1600" dirty="0"/>
              <a:t>is </a:t>
            </a:r>
            <a:r>
              <a:rPr lang="en-US" sz="1600" b="1" i="1" dirty="0"/>
              <a:t>iterative</a:t>
            </a:r>
            <a:r>
              <a:rPr lang="en-US" sz="1600" dirty="0"/>
              <a:t> and </a:t>
            </a:r>
            <a:r>
              <a:rPr lang="en-US" sz="1600" b="1" i="1" dirty="0" smtClean="0"/>
              <a:t>scalable.</a:t>
            </a:r>
            <a:endParaRPr lang="en-US" sz="1600" b="1" i="1" dirty="0"/>
          </a:p>
        </p:txBody>
      </p:sp>
      <p:sp>
        <p:nvSpPr>
          <p:cNvPr id="9" name="Oval 2"/>
          <p:cNvSpPr/>
          <p:nvPr/>
        </p:nvSpPr>
        <p:spPr>
          <a:xfrm>
            <a:off x="107448" y="419658"/>
            <a:ext cx="551223" cy="533271"/>
          </a:xfrm>
          <a:prstGeom prst="ellipse">
            <a:avLst/>
          </a:prstGeom>
          <a:solidFill>
            <a:schemeClr val="accent3"/>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grpSp>
        <p:nvGrpSpPr>
          <p:cNvPr id="10" name="Group 9"/>
          <p:cNvGrpSpPr/>
          <p:nvPr/>
        </p:nvGrpSpPr>
        <p:grpSpPr>
          <a:xfrm>
            <a:off x="0" y="6422955"/>
            <a:ext cx="9144000" cy="437555"/>
            <a:chOff x="0" y="6422955"/>
            <a:chExt cx="9144000" cy="437555"/>
          </a:xfrm>
        </p:grpSpPr>
        <p:pic>
          <p:nvPicPr>
            <p:cNvPr id="11"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50997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844094313"/>
              </p:ext>
            </p:extLst>
          </p:nvPr>
        </p:nvGraphicFramePr>
        <p:xfrm>
          <a:off x="257175" y="1677686"/>
          <a:ext cx="8620126" cy="4594405"/>
        </p:xfrm>
        <a:graphic>
          <a:graphicData uri="http://schemas.openxmlformats.org/drawingml/2006/table">
            <a:tbl>
              <a:tblPr firstRow="1" bandRow="1">
                <a:tableStyleId>{5C22544A-7EE6-4342-B048-85BDC9FD1C3A}</a:tableStyleId>
              </a:tblPr>
              <a:tblGrid>
                <a:gridCol w="328446"/>
                <a:gridCol w="2072920"/>
                <a:gridCol w="2072920"/>
                <a:gridCol w="2072920"/>
                <a:gridCol w="2072920"/>
              </a:tblGrid>
              <a:tr h="287991">
                <a:tc>
                  <a:txBody>
                    <a:bodyPr/>
                    <a:lstStyle/>
                    <a:p>
                      <a:pPr algn="ctr"/>
                      <a:endParaRPr lang="en-CA" sz="1200" b="1" dirty="0">
                        <a:solidFill>
                          <a:schemeClr val="bg1"/>
                        </a:solidFill>
                        <a:latin typeface="+mn-lt"/>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latin typeface="+mn-lt"/>
                        </a:rPr>
                        <a:t>Workshop Day 1</a:t>
                      </a:r>
                      <a:endParaRPr lang="en-CA" sz="1200" b="1" dirty="0">
                        <a:solidFill>
                          <a:schemeClr val="bg1"/>
                        </a:solidFill>
                        <a:latin typeface="+mn-lt"/>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latin typeface="+mn-lt"/>
                        </a:rPr>
                        <a:t>Workshop Day 2</a:t>
                      </a:r>
                      <a:endParaRPr lang="en-CA" sz="1200" b="1" dirty="0">
                        <a:solidFill>
                          <a:schemeClr val="bg1"/>
                        </a:solidFill>
                        <a:latin typeface="+mn-lt"/>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latin typeface="+mn-lt"/>
                        </a:rPr>
                        <a:t>Workshop Day 3</a:t>
                      </a:r>
                      <a:endParaRPr lang="en-CA" sz="1200" b="1" dirty="0">
                        <a:solidFill>
                          <a:schemeClr val="bg1"/>
                        </a:solidFill>
                        <a:latin typeface="+mn-lt"/>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latin typeface="+mn-lt"/>
                        </a:rPr>
                        <a:t>Workshop Day 4</a:t>
                      </a:r>
                      <a:endParaRPr lang="en-CA" sz="1200" b="1" dirty="0">
                        <a:solidFill>
                          <a:schemeClr val="bg1"/>
                        </a:solidFill>
                        <a:latin typeface="+mn-lt"/>
                      </a:endParaRPr>
                    </a:p>
                  </a:txBody>
                  <a:tcPr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latin typeface="+mn-lt"/>
                        </a:rPr>
                        <a:t>Activities</a:t>
                      </a:r>
                    </a:p>
                  </a:txBody>
                  <a:tcPr vert="vert27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indent="0" algn="ctr">
                        <a:spcAft>
                          <a:spcPts val="1200"/>
                        </a:spcAft>
                        <a:buFont typeface="Arial" panose="020B0604020202020204" pitchFamily="34" charset="0"/>
                        <a:buNone/>
                      </a:pPr>
                      <a:r>
                        <a:rPr lang="en-CA" sz="1000" b="1" dirty="0" smtClean="0">
                          <a:solidFill>
                            <a:schemeClr val="tx1"/>
                          </a:solidFill>
                          <a:latin typeface="+mn-lt"/>
                        </a:rPr>
                        <a:t>Risk Tolerance, and Data and Element Inventory</a:t>
                      </a: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Validation of pre-work.</a:t>
                      </a:r>
                      <a:endParaRPr lang="en-CA" sz="1050" dirty="0" smtClean="0">
                        <a:effectLst/>
                        <a:latin typeface="+mn-lt"/>
                        <a:ea typeface="Times New Roman" panose="02020603050405020304" pitchFamily="18" charset="0"/>
                        <a:cs typeface="Times New Roman" panose="02020603050405020304" pitchFamily="18"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Review and understand Info-Tech’s Threat and Risk Model (including STRIDE).</a:t>
                      </a: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Begin threat severity assessment through frequency and business impact analysis.</a:t>
                      </a:r>
                      <a:endParaRPr lang="en-CA" sz="1050" dirty="0">
                        <a:effectLst/>
                        <a:latin typeface="+mn-lt"/>
                        <a:ea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lgn="ctr">
                        <a:spcAft>
                          <a:spcPts val="1200"/>
                        </a:spcAft>
                        <a:buFont typeface="Arial" panose="020B0604020202020204" pitchFamily="34" charset="0"/>
                        <a:buNone/>
                      </a:pPr>
                      <a:r>
                        <a:rPr lang="en-CA" sz="1000" b="1" dirty="0" smtClean="0">
                          <a:solidFill>
                            <a:schemeClr val="tx1"/>
                          </a:solidFill>
                          <a:latin typeface="+mn-lt"/>
                        </a:rPr>
                        <a:t>Threat Severity Assessment</a:t>
                      </a:r>
                      <a:endParaRPr lang="en-CA" sz="1000" b="1" baseline="0" dirty="0" smtClean="0">
                        <a:solidFill>
                          <a:schemeClr val="tx1"/>
                        </a:solidFill>
                        <a:latin typeface="+mn-lt"/>
                      </a:endParaRP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Complete threat severity assessment.</a:t>
                      </a:r>
                      <a:endParaRPr lang="en-CA" sz="1050" dirty="0" smtClean="0">
                        <a:effectLst/>
                        <a:latin typeface="+mn-lt"/>
                        <a:ea typeface="Times New Roman" panose="02020603050405020304" pitchFamily="18" charset="0"/>
                        <a:cs typeface="Times New Roman" panose="02020603050405020304" pitchFamily="18"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CA" sz="1000" dirty="0" smtClean="0">
                          <a:effectLst/>
                          <a:latin typeface="+mn-lt"/>
                          <a:ea typeface="Times New Roman" panose="02020603050405020304" pitchFamily="18" charset="0"/>
                          <a:cs typeface="Calibri" panose="020F0502020204030204" pitchFamily="34" charset="0"/>
                        </a:rPr>
                        <a:t>Decide an action for each identified threat.</a:t>
                      </a:r>
                    </a:p>
                    <a:p>
                      <a:pPr marL="180000" marR="0" lvl="0" indent="-180000">
                        <a:spcBef>
                          <a:spcPts val="0"/>
                        </a:spcBef>
                        <a:spcAft>
                          <a:spcPts val="0"/>
                        </a:spcAft>
                        <a:buFont typeface="Arial" panose="020B0604020202020204" pitchFamily="34" charset="0"/>
                        <a:buChar char="•"/>
                        <a:tabLst>
                          <a:tab pos="132080" algn="l"/>
                          <a:tab pos="457200" algn="l"/>
                        </a:tabLst>
                      </a:pPr>
                      <a:r>
                        <a:rPr lang="en-CA" sz="1000" dirty="0" smtClean="0">
                          <a:effectLst/>
                          <a:latin typeface="+mn-lt"/>
                          <a:ea typeface="Times New Roman" panose="02020603050405020304" pitchFamily="18" charset="0"/>
                          <a:cs typeface="Calibri" panose="020F0502020204030204" pitchFamily="34" charset="0"/>
                        </a:rPr>
                        <a:t>Record existing security controls and how they mitigate threat exposure.</a:t>
                      </a:r>
                      <a:endParaRPr lang="en-CA" sz="1050" dirty="0">
                        <a:effectLst/>
                        <a:latin typeface="+mn-lt"/>
                        <a:ea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lgn="ctr">
                        <a:spcAft>
                          <a:spcPts val="1200"/>
                        </a:spcAft>
                        <a:buFont typeface="Arial" panose="020B0604020202020204" pitchFamily="34" charset="0"/>
                        <a:buNone/>
                      </a:pPr>
                      <a:r>
                        <a:rPr lang="en-CA" sz="1000" b="1" dirty="0" smtClean="0">
                          <a:solidFill>
                            <a:schemeClr val="tx1"/>
                          </a:solidFill>
                          <a:latin typeface="+mn-lt"/>
                        </a:rPr>
                        <a:t>Control Maturity Assessment</a:t>
                      </a:r>
                    </a:p>
                    <a:p>
                      <a:pPr marL="180000" marR="0" lvl="0" indent="-180000">
                        <a:spcBef>
                          <a:spcPts val="0"/>
                        </a:spcBef>
                        <a:spcAft>
                          <a:spcPts val="0"/>
                        </a:spcAft>
                        <a:buFont typeface="Arial" panose="020B0604020202020204" pitchFamily="34" charset="0"/>
                        <a:buChar char="•"/>
                        <a:tabLst>
                          <a:tab pos="132080" algn="l"/>
                          <a:tab pos="457200" algn="l"/>
                        </a:tabLst>
                      </a:pPr>
                      <a:r>
                        <a:rPr lang="en-CA" sz="1000" dirty="0" smtClean="0">
                          <a:effectLst/>
                          <a:latin typeface="+mn-lt"/>
                          <a:ea typeface="Times New Roman" panose="02020603050405020304" pitchFamily="18" charset="0"/>
                          <a:cs typeface="Calibri" panose="020F0502020204030204" pitchFamily="34" charset="0"/>
                        </a:rPr>
                        <a:t>Complete record of existing controls and threat mitigations.</a:t>
                      </a:r>
                      <a:endParaRPr lang="en-CA" sz="1050" dirty="0" smtClean="0">
                        <a:effectLst/>
                        <a:latin typeface="+mn-lt"/>
                        <a:ea typeface="Times New Roman" panose="02020603050405020304" pitchFamily="18" charset="0"/>
                        <a:cs typeface="Times New Roman" panose="02020603050405020304" pitchFamily="18"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CA" sz="1000" dirty="0" smtClean="0">
                          <a:effectLst/>
                          <a:latin typeface="+mn-lt"/>
                          <a:ea typeface="Times New Roman" panose="02020603050405020304" pitchFamily="18" charset="0"/>
                          <a:cs typeface="Calibri" panose="020F0502020204030204" pitchFamily="34" charset="0"/>
                        </a:rPr>
                        <a:t>Assess mitigated severity for each threat.</a:t>
                      </a:r>
                      <a:endParaRPr lang="en-CA" sz="1050" dirty="0" smtClean="0">
                        <a:effectLst/>
                        <a:latin typeface="+mn-lt"/>
                        <a:ea typeface="Times New Roman" panose="02020603050405020304" pitchFamily="18" charset="0"/>
                        <a:cs typeface="Times New Roman" panose="02020603050405020304" pitchFamily="18"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Review and understand your current mitigation effectiveness</a:t>
                      </a:r>
                      <a:r>
                        <a:rPr lang="en-US" sz="900" dirty="0" smtClean="0">
                          <a:effectLst/>
                          <a:latin typeface="+mn-lt"/>
                          <a:ea typeface="Times New Roman" panose="02020603050405020304" pitchFamily="18" charset="0"/>
                          <a:cs typeface="Times New Roman" panose="02020603050405020304" pitchFamily="18" charset="0"/>
                        </a:rPr>
                        <a:t>.</a:t>
                      </a:r>
                    </a:p>
                    <a:p>
                      <a:pPr marL="180000" marR="0" lvl="0" indent="-180000">
                        <a:spcBef>
                          <a:spcPts val="0"/>
                        </a:spcBef>
                        <a:spcAft>
                          <a:spcPts val="0"/>
                        </a:spcAft>
                        <a:buFont typeface="Arial" panose="020B0604020202020204" pitchFamily="34" charset="0"/>
                        <a:buChar char="•"/>
                        <a:tabLst>
                          <a:tab pos="132080" algn="l"/>
                          <a:tab pos="457200" algn="l"/>
                        </a:tabLst>
                      </a:pPr>
                      <a:r>
                        <a:rPr lang="en-CA" sz="1000" dirty="0" smtClean="0">
                          <a:effectLst/>
                          <a:latin typeface="+mn-lt"/>
                          <a:ea typeface="Times New Roman" panose="02020603050405020304" pitchFamily="18" charset="0"/>
                          <a:cs typeface="Calibri" panose="020F0502020204030204" pitchFamily="34" charset="0"/>
                        </a:rPr>
                        <a:t>Identify gap initiatives.</a:t>
                      </a:r>
                      <a:endParaRPr lang="en-CA" sz="1050" dirty="0">
                        <a:effectLst/>
                        <a:latin typeface="+mn-lt"/>
                        <a:ea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lgn="ctr">
                        <a:spcAft>
                          <a:spcPts val="1200"/>
                        </a:spcAft>
                        <a:buFont typeface="Arial" panose="020B0604020202020204" pitchFamily="34" charset="0"/>
                        <a:buNone/>
                      </a:pPr>
                      <a:r>
                        <a:rPr lang="en-CA" sz="1000" b="1" dirty="0" smtClean="0">
                          <a:solidFill>
                            <a:schemeClr val="tx1"/>
                          </a:solidFill>
                          <a:latin typeface="+mn-lt"/>
                        </a:rPr>
                        <a:t>Gap Initiative Identification and Prioritization</a:t>
                      </a: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Prioritize gap initiatives and review next steps to integrate into security strategy.</a:t>
                      </a:r>
                      <a:endParaRPr lang="en-CA" sz="1050" dirty="0" smtClean="0">
                        <a:effectLst/>
                        <a:latin typeface="+mn-lt"/>
                        <a:ea typeface="Times New Roman" panose="02020603050405020304" pitchFamily="18" charset="0"/>
                        <a:cs typeface="Times New Roman" panose="02020603050405020304" pitchFamily="18"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Review the risk management implications of your assessment results.</a:t>
                      </a:r>
                      <a:endParaRPr lang="en-CA" sz="1050" dirty="0" smtClean="0">
                        <a:effectLst/>
                        <a:latin typeface="+mn-lt"/>
                        <a:ea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latin typeface="+mn-lt"/>
                        </a:rPr>
                        <a:t>Deliverables</a:t>
                      </a:r>
                    </a:p>
                  </a:txBody>
                  <a:tcPr vert="vert27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Classification scheme (pre-work)</a:t>
                      </a:r>
                      <a:endParaRPr lang="en-CA" sz="1050" dirty="0" smtClean="0">
                        <a:effectLst/>
                        <a:latin typeface="+mn-lt"/>
                        <a:ea typeface="Times New Roman" panose="02020603050405020304" pitchFamily="18" charset="0"/>
                        <a:cs typeface="Times New Roman" panose="02020603050405020304" pitchFamily="18"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IT system element inventory (pre-work)</a:t>
                      </a:r>
                    </a:p>
                    <a:p>
                      <a:pPr marL="180000" marR="0" lvl="0" indent="-180000">
                        <a:spcBef>
                          <a:spcPts val="0"/>
                        </a:spcBef>
                        <a:spcAft>
                          <a:spcPts val="0"/>
                        </a:spcAft>
                        <a:buFont typeface="Arial" panose="020B0604020202020204" pitchFamily="34" charset="0"/>
                        <a:buChar char="•"/>
                        <a:tabLst>
                          <a:tab pos="132080" algn="l"/>
                          <a:tab pos="457200" algn="l"/>
                        </a:tabLst>
                      </a:pPr>
                      <a:r>
                        <a:rPr lang="en-US" sz="1000" dirty="0" smtClean="0">
                          <a:effectLst/>
                          <a:latin typeface="+mn-lt"/>
                          <a:ea typeface="Times New Roman" panose="02020603050405020304" pitchFamily="18" charset="0"/>
                          <a:cs typeface="Calibri" panose="020F0502020204030204" pitchFamily="34" charset="0"/>
                        </a:rPr>
                        <a:t>Categorization scheme for IT system elements (pre-work)</a:t>
                      </a:r>
                      <a:endParaRPr lang="en-CA" sz="1000" b="0" i="0" baseline="0" dirty="0" smtClean="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80000" marR="0" lvl="0" indent="-180000">
                        <a:spcBef>
                          <a:spcPts val="0"/>
                        </a:spcBef>
                        <a:spcAft>
                          <a:spcPts val="0"/>
                        </a:spcAft>
                        <a:buFont typeface="Arial" panose="020B0604020202020204" pitchFamily="34" charset="0"/>
                        <a:buChar char="•"/>
                        <a:tabLst>
                          <a:tab pos="132080" algn="l"/>
                          <a:tab pos="457200" algn="l"/>
                        </a:tabLst>
                      </a:pPr>
                      <a:r>
                        <a:rPr lang="en-US" sz="1000" kern="1200" dirty="0" smtClean="0">
                          <a:solidFill>
                            <a:schemeClr val="dk1"/>
                          </a:solidFill>
                          <a:effectLst/>
                          <a:latin typeface="+mn-lt"/>
                          <a:ea typeface="Times New Roman" panose="02020603050405020304" pitchFamily="18" charset="0"/>
                          <a:cs typeface="Calibri" panose="020F0502020204030204" pitchFamily="34" charset="0"/>
                        </a:rPr>
                        <a:t>IT Systems’ Threat Model including detailed frequency and impact analysis</a:t>
                      </a:r>
                      <a:endParaRPr lang="en-CA" sz="1000" kern="1200" dirty="0">
                        <a:solidFill>
                          <a:schemeClr val="dk1"/>
                        </a:solidFill>
                        <a:effectLst/>
                        <a:latin typeface="+mn-lt"/>
                        <a:ea typeface="Times New Roman" panose="02020603050405020304" pitchFamily="18" charset="0"/>
                        <a:cs typeface="Calibri" panose="020F0502020204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80000" marR="0" lvl="0" indent="-180000">
                        <a:spcBef>
                          <a:spcPts val="0"/>
                        </a:spcBef>
                        <a:spcAft>
                          <a:spcPts val="0"/>
                        </a:spcAft>
                        <a:buFont typeface="Arial" panose="020B0604020202020204" pitchFamily="34" charset="0"/>
                        <a:buChar char="•"/>
                        <a:tabLst>
                          <a:tab pos="132080" algn="l"/>
                          <a:tab pos="457200" algn="l"/>
                        </a:tabLst>
                      </a:pPr>
                      <a:r>
                        <a:rPr lang="en-US" sz="1000" kern="1200" dirty="0" smtClean="0">
                          <a:solidFill>
                            <a:schemeClr val="dk1"/>
                          </a:solidFill>
                          <a:effectLst/>
                          <a:latin typeface="+mn-lt"/>
                          <a:ea typeface="Times New Roman" panose="02020603050405020304" pitchFamily="18" charset="0"/>
                          <a:cs typeface="Calibri" panose="020F0502020204030204" pitchFamily="34" charset="0"/>
                        </a:rPr>
                        <a:t>Security countermeasure and control map</a:t>
                      </a:r>
                      <a:endParaRPr lang="en-CA" sz="1000" kern="1200" dirty="0" smtClean="0">
                        <a:solidFill>
                          <a:schemeClr val="dk1"/>
                        </a:solidFill>
                        <a:effectLst/>
                        <a:latin typeface="+mn-lt"/>
                        <a:ea typeface="Times New Roman" panose="02020603050405020304" pitchFamily="18" charset="0"/>
                        <a:cs typeface="Calibri" panose="020F0502020204030204" pitchFamily="34"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US" sz="1000" kern="1200" dirty="0" smtClean="0">
                          <a:solidFill>
                            <a:schemeClr val="dk1"/>
                          </a:solidFill>
                          <a:effectLst/>
                          <a:latin typeface="+mn-lt"/>
                          <a:ea typeface="Times New Roman" panose="02020603050405020304" pitchFamily="18" charset="0"/>
                          <a:cs typeface="Calibri" panose="020F0502020204030204" pitchFamily="34" charset="0"/>
                        </a:rPr>
                        <a:t>Risk mitigation action items</a:t>
                      </a:r>
                      <a:endParaRPr lang="en-CA" sz="1000" kern="1200" dirty="0" smtClean="0">
                        <a:solidFill>
                          <a:schemeClr val="dk1"/>
                        </a:solidFill>
                        <a:effectLst/>
                        <a:latin typeface="+mn-lt"/>
                        <a:ea typeface="Times New Roman" panose="02020603050405020304" pitchFamily="18" charset="0"/>
                        <a:cs typeface="Calibri" panose="020F0502020204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80000" marR="0" lvl="0" indent="-180000">
                        <a:spcBef>
                          <a:spcPts val="0"/>
                        </a:spcBef>
                        <a:spcAft>
                          <a:spcPts val="0"/>
                        </a:spcAft>
                        <a:buFont typeface="Arial" panose="020B0604020202020204" pitchFamily="34" charset="0"/>
                        <a:buChar char="•"/>
                        <a:tabLst>
                          <a:tab pos="132080" algn="l"/>
                          <a:tab pos="457200" algn="l"/>
                        </a:tabLst>
                      </a:pPr>
                      <a:r>
                        <a:rPr lang="en-US" sz="1000" i="1" dirty="0" smtClean="0">
                          <a:effectLst/>
                          <a:latin typeface="+mn-lt"/>
                          <a:ea typeface="Times New Roman" panose="02020603050405020304" pitchFamily="18" charset="0"/>
                          <a:cs typeface="Calibri" panose="020F0502020204030204" pitchFamily="34" charset="0"/>
                        </a:rPr>
                        <a:t>Mitigation Effectiveness Assessment Tool</a:t>
                      </a:r>
                      <a:r>
                        <a:rPr lang="en-US" sz="1000" dirty="0" smtClean="0">
                          <a:effectLst/>
                          <a:latin typeface="+mn-lt"/>
                          <a:ea typeface="Times New Roman" panose="02020603050405020304" pitchFamily="18" charset="0"/>
                          <a:cs typeface="Calibri" panose="020F0502020204030204" pitchFamily="34" charset="0"/>
                        </a:rPr>
                        <a:t>, including inventory of residual risks</a:t>
                      </a:r>
                      <a:endParaRPr lang="en-CA" sz="1050" dirty="0" smtClean="0">
                        <a:effectLst/>
                        <a:latin typeface="+mn-lt"/>
                        <a:ea typeface="Times New Roman" panose="02020603050405020304" pitchFamily="18" charset="0"/>
                        <a:cs typeface="Times New Roman" panose="02020603050405020304" pitchFamily="18" charset="0"/>
                      </a:endParaRPr>
                    </a:p>
                    <a:p>
                      <a:pPr marL="180000" marR="0" lvl="0" indent="-180000">
                        <a:spcBef>
                          <a:spcPts val="0"/>
                        </a:spcBef>
                        <a:spcAft>
                          <a:spcPts val="0"/>
                        </a:spcAft>
                        <a:buFont typeface="Arial" panose="020B0604020202020204" pitchFamily="34" charset="0"/>
                        <a:buChar char="•"/>
                        <a:tabLst>
                          <a:tab pos="132080" algn="l"/>
                          <a:tab pos="457200" algn="l"/>
                        </a:tabLst>
                      </a:pPr>
                      <a:r>
                        <a:rPr lang="en-US" sz="1000" i="1" dirty="0" smtClean="0">
                          <a:effectLst/>
                          <a:latin typeface="+mn-lt"/>
                          <a:ea typeface="Times New Roman" panose="02020603050405020304" pitchFamily="18" charset="0"/>
                          <a:cs typeface="Calibri" panose="020F0502020204030204" pitchFamily="34" charset="0"/>
                        </a:rPr>
                        <a:t>Mitigation Effectiveness and Gap Initiative Communication Deck</a:t>
                      </a:r>
                      <a:endParaRPr lang="en-CA" sz="1050" dirty="0" smtClean="0">
                        <a:effectLst/>
                        <a:latin typeface="+mn-lt"/>
                        <a:ea typeface="Times New Roman" panose="02020603050405020304" pitchFamily="18" charset="0"/>
                        <a:cs typeface="Times New Roman" panose="02020603050405020304" pitchFamily="18" charset="0"/>
                      </a:endParaRPr>
                    </a:p>
                    <a:p>
                      <a:pPr marL="180000" indent="-180000">
                        <a:spcAft>
                          <a:spcPts val="0"/>
                        </a:spcAft>
                        <a:buClrTx/>
                        <a:buFont typeface="Arial" panose="020B0604020202020204" pitchFamily="34" charset="0"/>
                        <a:buChar char="•"/>
                      </a:pPr>
                      <a:endParaRPr lang="en-CA" sz="1000" b="0" baseline="0" dirty="0" smtClean="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10301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Overall </a:t>
            </a:r>
            <a:r>
              <a:rPr lang="en-CA" dirty="0" smtClean="0"/>
              <a:t>value </a:t>
            </a:r>
            <a:r>
              <a:rPr lang="en-CA" dirty="0"/>
              <a:t>of </a:t>
            </a:r>
            <a:r>
              <a:rPr lang="en-CA" dirty="0" smtClean="0"/>
              <a:t>guided implementation</a:t>
            </a:r>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6452" y="331770"/>
            <a:ext cx="714929" cy="714929"/>
          </a:xfrm>
          <a:prstGeom prst="rect">
            <a:avLst/>
          </a:prstGeom>
        </p:spPr>
      </p:pic>
      <p:graphicFrame>
        <p:nvGraphicFramePr>
          <p:cNvPr id="6" name="Table 1"/>
          <p:cNvGraphicFramePr>
            <a:graphicFrameLocks noGrp="1"/>
          </p:cNvGraphicFramePr>
          <p:nvPr>
            <p:extLst>
              <p:ext uri="{D42A27DB-BD31-4B8C-83A1-F6EECF244321}">
                <p14:modId xmlns:p14="http://schemas.microsoft.com/office/powerpoint/2010/main" val="2024076331"/>
              </p:ext>
            </p:extLst>
          </p:nvPr>
        </p:nvGraphicFramePr>
        <p:xfrm>
          <a:off x="4118919" y="1323785"/>
          <a:ext cx="4750088" cy="5010647"/>
        </p:xfrm>
        <a:graphic>
          <a:graphicData uri="http://schemas.openxmlformats.org/drawingml/2006/table">
            <a:tbl>
              <a:tblPr firstRow="1" bandRow="1">
                <a:tableStyleId>{5C22544A-7EE6-4342-B048-85BDC9FD1C3A}</a:tableStyleId>
              </a:tblPr>
              <a:tblGrid>
                <a:gridCol w="1262872"/>
                <a:gridCol w="3487216"/>
              </a:tblGrid>
              <a:tr h="394899">
                <a:tc>
                  <a:txBody>
                    <a:bodyPr/>
                    <a:lstStyle/>
                    <a:p>
                      <a:pPr>
                        <a:spcBef>
                          <a:spcPts val="0"/>
                        </a:spcBef>
                        <a:spcAft>
                          <a:spcPts val="0"/>
                        </a:spcAft>
                      </a:pPr>
                      <a:r>
                        <a:rPr lang="en-CA" sz="1100" dirty="0" smtClean="0"/>
                        <a:t>Phase</a:t>
                      </a:r>
                      <a:endParaRPr lang="en-CA"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0"/>
                        </a:spcBef>
                        <a:spcAft>
                          <a:spcPts val="0"/>
                        </a:spcAft>
                      </a:pPr>
                      <a:r>
                        <a:rPr lang="en-CA" sz="1100" dirty="0" smtClean="0"/>
                        <a:t>Guided Implementation</a:t>
                      </a:r>
                      <a:endParaRPr lang="en-CA"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03811">
                <a:tc>
                  <a:txBody>
                    <a:bodyPr/>
                    <a:lstStyle/>
                    <a:p>
                      <a:pPr algn="l">
                        <a:spcBef>
                          <a:spcPts val="0"/>
                        </a:spcBef>
                        <a:spcAft>
                          <a:spcPts val="0"/>
                        </a:spcAft>
                      </a:pPr>
                      <a:r>
                        <a:rPr lang="en-CA" sz="1050" b="1" u="none" dirty="0" smtClean="0"/>
                        <a:t>Phases 1 and 2:</a:t>
                      </a:r>
                      <a:br>
                        <a:rPr lang="en-CA" sz="1050" b="1" u="none" dirty="0" smtClean="0"/>
                      </a:br>
                      <a:r>
                        <a:rPr lang="en-CA" sz="1050" u="none" dirty="0" smtClean="0"/>
                        <a:t>Data and Element</a:t>
                      </a:r>
                      <a:r>
                        <a:rPr lang="en-CA" sz="1050" u="none" baseline="0" dirty="0" smtClean="0"/>
                        <a:t> Inventory</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smtClean="0"/>
                        <a:t>Cost to define</a:t>
                      </a:r>
                      <a:r>
                        <a:rPr lang="en-CA" sz="1050" baseline="0" dirty="0" smtClean="0"/>
                        <a:t> requirements and formalize documentation</a:t>
                      </a:r>
                      <a:r>
                        <a:rPr lang="en-CA" sz="1050" dirty="0" smtClean="0"/>
                        <a:t>:</a:t>
                      </a:r>
                    </a:p>
                    <a:p>
                      <a:pPr marL="171450" indent="-171450">
                        <a:buFont typeface="Arial" panose="020B0604020202020204" pitchFamily="34" charset="0"/>
                        <a:buChar char="•"/>
                      </a:pPr>
                      <a:r>
                        <a:rPr lang="en-CA" sz="1050" dirty="0" smtClean="0"/>
                        <a:t>40 FTE hours @ $80k/year</a:t>
                      </a:r>
                      <a:r>
                        <a:rPr lang="en-CA" sz="1050" baseline="0" dirty="0" smtClean="0"/>
                        <a:t> = </a:t>
                      </a:r>
                      <a:r>
                        <a:rPr lang="en-CA" sz="1050" b="1" baseline="0" dirty="0" smtClean="0"/>
                        <a:t>$1,600</a:t>
                      </a:r>
                      <a:br>
                        <a:rPr lang="en-CA" sz="1050" b="1" baseline="0" dirty="0" smtClean="0"/>
                      </a:br>
                      <a:endParaRPr lang="en-CA" sz="1050" b="1" baseline="0" dirty="0" smtClean="0"/>
                    </a:p>
                    <a:p>
                      <a:pPr marL="0" indent="0">
                        <a:buFont typeface="Arial" panose="020B0604020202020204" pitchFamily="34" charset="0"/>
                        <a:buNone/>
                      </a:pPr>
                      <a:r>
                        <a:rPr lang="en-CA" sz="1050" baseline="0" dirty="0" smtClean="0"/>
                        <a:t>Cost to perform data discovery:</a:t>
                      </a:r>
                    </a:p>
                    <a:p>
                      <a:pPr marL="171450" indent="-171450">
                        <a:buFont typeface="Arial" panose="020B0604020202020204" pitchFamily="34" charset="0"/>
                        <a:buChar char="•"/>
                      </a:pPr>
                      <a:r>
                        <a:rPr lang="en-CA" sz="1050" dirty="0" smtClean="0"/>
                        <a:t>80 FTE hours @ $80k/year</a:t>
                      </a:r>
                      <a:r>
                        <a:rPr lang="en-CA" sz="1050" baseline="0" dirty="0" smtClean="0"/>
                        <a:t> = </a:t>
                      </a:r>
                      <a:r>
                        <a:rPr lang="en-CA" sz="1050" b="1" baseline="0" dirty="0" smtClean="0"/>
                        <a:t>$3,200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13949">
                <a:tc>
                  <a:txBody>
                    <a:bodyPr/>
                    <a:lstStyle/>
                    <a:p>
                      <a:pPr algn="l">
                        <a:spcBef>
                          <a:spcPts val="0"/>
                        </a:spcBef>
                        <a:spcAft>
                          <a:spcPts val="0"/>
                        </a:spcAft>
                      </a:pPr>
                      <a:r>
                        <a:rPr lang="en-CA" sz="1050" b="1" u="none" dirty="0" smtClean="0"/>
                        <a:t>Phase 3:</a:t>
                      </a:r>
                      <a:br>
                        <a:rPr lang="en-CA" sz="1050" b="1" u="none" dirty="0" smtClean="0"/>
                      </a:br>
                      <a:r>
                        <a:rPr lang="en-CA" sz="1050" u="none" dirty="0" smtClean="0"/>
                        <a:t>Threat Severity</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smtClean="0"/>
                        <a:t>Cost to perform threat modeling:</a:t>
                      </a:r>
                      <a:r>
                        <a:rPr lang="en-CA" sz="1050" baseline="0" dirty="0" smtClean="0"/>
                        <a:t> </a:t>
                      </a:r>
                    </a:p>
                    <a:p>
                      <a:pPr marL="171450" indent="-171450">
                        <a:buFont typeface="Arial" panose="020B0604020202020204" pitchFamily="34" charset="0"/>
                        <a:buChar char="•"/>
                      </a:pPr>
                      <a:r>
                        <a:rPr lang="en-CA" sz="1050" dirty="0" smtClean="0"/>
                        <a:t>160 FTE hours @ $80k/year</a:t>
                      </a:r>
                      <a:r>
                        <a:rPr lang="en-CA" sz="1050" baseline="0" dirty="0" smtClean="0"/>
                        <a:t> = </a:t>
                      </a:r>
                      <a:r>
                        <a:rPr lang="en-CA" sz="1050" b="1" baseline="0" dirty="0" smtClean="0"/>
                        <a:t>$6,400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48538">
                <a:tc>
                  <a:txBody>
                    <a:bodyPr/>
                    <a:lstStyle/>
                    <a:p>
                      <a:pPr algn="l">
                        <a:spcBef>
                          <a:spcPts val="0"/>
                        </a:spcBef>
                        <a:spcAft>
                          <a:spcPts val="0"/>
                        </a:spcAft>
                      </a:pPr>
                      <a:r>
                        <a:rPr lang="en-CA" sz="1050" b="1" u="none" dirty="0" smtClean="0"/>
                        <a:t>Phase 4:</a:t>
                      </a:r>
                      <a:br>
                        <a:rPr lang="en-CA" sz="1050" b="1" u="none" dirty="0" smtClean="0"/>
                      </a:br>
                      <a:r>
                        <a:rPr lang="en-CA" sz="1050" u="none" dirty="0" smtClean="0"/>
                        <a:t>Control Maturity</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smtClean="0"/>
                        <a:t>Cost to perform control</a:t>
                      </a:r>
                      <a:r>
                        <a:rPr lang="en-CA" sz="1050" baseline="0" dirty="0" smtClean="0"/>
                        <a:t> maturity assessment</a:t>
                      </a:r>
                      <a:r>
                        <a:rPr lang="en-CA" sz="1050" dirty="0" smtClean="0"/>
                        <a:t>:</a:t>
                      </a:r>
                      <a:r>
                        <a:rPr lang="en-CA" sz="1050" baseline="0" dirty="0" smtClean="0"/>
                        <a:t> </a:t>
                      </a:r>
                    </a:p>
                    <a:p>
                      <a:pPr marL="171450" indent="-171450">
                        <a:buFont typeface="Arial" panose="020B0604020202020204" pitchFamily="34" charset="0"/>
                        <a:buChar char="•"/>
                      </a:pPr>
                      <a:r>
                        <a:rPr lang="en-CA" sz="1050" dirty="0" smtClean="0"/>
                        <a:t>160 FTE hours @ $80k/year</a:t>
                      </a:r>
                      <a:r>
                        <a:rPr lang="en-CA" sz="1050" baseline="0" dirty="0" smtClean="0"/>
                        <a:t> = </a:t>
                      </a:r>
                      <a:r>
                        <a:rPr lang="en-CA" sz="1050" b="1" baseline="0" dirty="0" smtClean="0"/>
                        <a:t>$6,400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49450">
                <a:tc>
                  <a:txBody>
                    <a:bodyPr/>
                    <a:lstStyle/>
                    <a:p>
                      <a:pPr algn="l">
                        <a:spcBef>
                          <a:spcPts val="0"/>
                        </a:spcBef>
                        <a:spcAft>
                          <a:spcPts val="0"/>
                        </a:spcAft>
                      </a:pPr>
                      <a:r>
                        <a:rPr lang="en-CA" sz="1050" b="1" dirty="0" smtClean="0"/>
                        <a:t>Potential financial savings</a:t>
                      </a:r>
                      <a:r>
                        <a:rPr lang="en-CA" sz="1050" b="1" baseline="0" dirty="0" smtClean="0"/>
                        <a:t> from utilizing Info-Tech resources:</a:t>
                      </a:r>
                      <a:endParaRPr lang="en-CA"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50" kern="1200" dirty="0" smtClean="0">
                          <a:solidFill>
                            <a:schemeClr val="tx1"/>
                          </a:solidFill>
                          <a:latin typeface="+mn-lt"/>
                          <a:ea typeface="+mn-ea"/>
                          <a:cs typeface="+mn-cs"/>
                        </a:rPr>
                        <a:t>Phase</a:t>
                      </a:r>
                      <a:r>
                        <a:rPr lang="en-CA" sz="1050" kern="1200" baseline="0" dirty="0" smtClean="0">
                          <a:solidFill>
                            <a:schemeClr val="tx1"/>
                          </a:solidFill>
                          <a:latin typeface="+mn-lt"/>
                          <a:ea typeface="+mn-ea"/>
                          <a:cs typeface="+mn-cs"/>
                        </a:rPr>
                        <a:t> 1 ($10,400) + Phase 2 ($6,400) + Phase 3 ($6,400) = </a:t>
                      </a:r>
                      <a:r>
                        <a:rPr lang="en-CA" sz="1050" b="0" kern="1200" baseline="0" dirty="0" smtClean="0">
                          <a:solidFill>
                            <a:schemeClr val="tx1"/>
                          </a:solidFill>
                          <a:latin typeface="+mn-lt"/>
                          <a:ea typeface="+mn-ea"/>
                          <a:cs typeface="+mn-cs"/>
                        </a:rPr>
                        <a:t>$17,600</a:t>
                      </a:r>
                      <a:br>
                        <a:rPr lang="en-CA" sz="1050" b="0" kern="1200" baseline="0" dirty="0" smtClean="0">
                          <a:solidFill>
                            <a:schemeClr val="tx1"/>
                          </a:solidFill>
                          <a:latin typeface="+mn-lt"/>
                          <a:ea typeface="+mn-ea"/>
                          <a:cs typeface="+mn-cs"/>
                        </a:rPr>
                      </a:br>
                      <a:r>
                        <a:rPr lang="en-CA" sz="1050" b="0" kern="1200" baseline="0" dirty="0" smtClean="0">
                          <a:solidFill>
                            <a:schemeClr val="tx1"/>
                          </a:solidFill>
                          <a:latin typeface="+mn-lt"/>
                          <a:ea typeface="+mn-ea"/>
                          <a:cs typeface="+mn-cs"/>
                        </a:rPr>
                        <a:t>By using our Guided Implementation rather than a self-directed implementation, you can expect to save ~75% of the overall cost, which represents </a:t>
                      </a:r>
                      <a:r>
                        <a:rPr lang="en-CA" sz="1050" b="1" kern="1200" baseline="0" dirty="0" smtClean="0">
                          <a:solidFill>
                            <a:schemeClr val="tx1"/>
                          </a:solidFill>
                          <a:latin typeface="+mn-lt"/>
                          <a:ea typeface="+mn-ea"/>
                          <a:cs typeface="+mn-cs"/>
                        </a:rPr>
                        <a:t>~$13,200.</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5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050" b="0" kern="1200" baseline="0" dirty="0" smtClean="0">
                          <a:solidFill>
                            <a:schemeClr val="tx1"/>
                          </a:solidFill>
                          <a:latin typeface="+mn-lt"/>
                          <a:ea typeface="+mn-ea"/>
                          <a:cs typeface="+mn-cs"/>
                        </a:rPr>
                        <a:t>Also worth noting is that achieving optimal results without our targeted guidance may be difficult. You could spend more money/effort than we suggest without your desired returns.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5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050" b="0" kern="1200" baseline="0" dirty="0" smtClean="0">
                          <a:solidFill>
                            <a:schemeClr val="tx1"/>
                          </a:solidFill>
                          <a:latin typeface="+mn-lt"/>
                          <a:ea typeface="+mn-ea"/>
                          <a:cs typeface="+mn-cs"/>
                        </a:rPr>
                        <a:t>Engage with Info-Tech from the outset for the best opportunity to maximize your benefits.</a:t>
                      </a:r>
                      <a:endParaRPr lang="en-CA" sz="1050" b="0"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Rectangle 6"/>
          <p:cNvSpPr/>
          <p:nvPr/>
        </p:nvSpPr>
        <p:spPr>
          <a:xfrm>
            <a:off x="251519" y="1696915"/>
            <a:ext cx="3776783" cy="4547364"/>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t"/>
          <a:lstStyle/>
          <a:p>
            <a:pPr marL="285750" indent="-285750">
              <a:buFontTx/>
              <a:buChar char="-"/>
            </a:pPr>
            <a:endParaRPr lang="en-US" sz="1100" dirty="0">
              <a:solidFill>
                <a:schemeClr val="tx1"/>
              </a:solidFill>
            </a:endParaRPr>
          </a:p>
          <a:p>
            <a:r>
              <a:rPr lang="en-US" sz="1100" dirty="0">
                <a:solidFill>
                  <a:schemeClr val="tx1"/>
                </a:solidFill>
              </a:rPr>
              <a:t>The </a:t>
            </a:r>
            <a:r>
              <a:rPr lang="en-US" sz="1100" b="1" dirty="0">
                <a:solidFill>
                  <a:schemeClr val="tx1"/>
                </a:solidFill>
              </a:rPr>
              <a:t>real</a:t>
            </a:r>
            <a:r>
              <a:rPr lang="en-US" sz="1100" dirty="0">
                <a:solidFill>
                  <a:schemeClr val="tx1"/>
                </a:solidFill>
              </a:rPr>
              <a:t> value of </a:t>
            </a:r>
            <a:r>
              <a:rPr lang="en-US" sz="1100" dirty="0" smtClean="0">
                <a:solidFill>
                  <a:schemeClr val="tx1"/>
                </a:solidFill>
              </a:rPr>
              <a:t>mitigation effectiveness </a:t>
            </a:r>
            <a:r>
              <a:rPr lang="en-US" sz="1100" dirty="0">
                <a:solidFill>
                  <a:schemeClr val="tx1"/>
                </a:solidFill>
              </a:rPr>
              <a:t>assessment is tough to quantify at the outset:</a:t>
            </a:r>
            <a:br>
              <a:rPr lang="en-US" sz="1100" dirty="0">
                <a:solidFill>
                  <a:schemeClr val="tx1"/>
                </a:solidFill>
              </a:rPr>
            </a:br>
            <a:endParaRPr lang="en-US" sz="1100" dirty="0">
              <a:solidFill>
                <a:schemeClr val="tx1"/>
              </a:solidFill>
            </a:endParaRPr>
          </a:p>
          <a:p>
            <a:pPr marL="171450" indent="-171450">
              <a:buFont typeface="Arial" panose="020B0604020202020204" pitchFamily="34" charset="0"/>
              <a:buChar char="•"/>
            </a:pPr>
            <a:r>
              <a:rPr lang="en-US" sz="1100" b="1" dirty="0">
                <a:solidFill>
                  <a:schemeClr val="tx1"/>
                </a:solidFill>
              </a:rPr>
              <a:t>This is a new and challenging project. </a:t>
            </a:r>
            <a:r>
              <a:rPr lang="en-US" sz="1100" b="1" dirty="0" smtClean="0">
                <a:solidFill>
                  <a:schemeClr val="tx1"/>
                </a:solidFill>
              </a:rPr>
              <a:t>Using </a:t>
            </a:r>
            <a:r>
              <a:rPr lang="en-US" sz="1100" b="1" dirty="0">
                <a:solidFill>
                  <a:schemeClr val="tx1"/>
                </a:solidFill>
              </a:rPr>
              <a:t>Info-Tech’s support to take this on significantly increases the likelihood of completing the project and getting the desired outcome</a:t>
            </a:r>
            <a:r>
              <a:rPr lang="en-US" sz="1100" b="1" dirty="0" smtClean="0">
                <a:solidFill>
                  <a:schemeClr val="tx1"/>
                </a:solidFill>
              </a:rPr>
              <a:t>.  </a:t>
            </a:r>
            <a:r>
              <a:rPr lang="en-US" sz="1100" b="1" dirty="0">
                <a:solidFill>
                  <a:schemeClr val="tx1"/>
                </a:solidFill>
              </a:rPr>
              <a:t/>
            </a:r>
            <a:br>
              <a:rPr lang="en-US" sz="1100" b="1" dirty="0">
                <a:solidFill>
                  <a:schemeClr val="tx1"/>
                </a:solidFill>
              </a:rPr>
            </a:br>
            <a:endParaRPr lang="en-US" sz="1100" b="1" dirty="0">
              <a:solidFill>
                <a:schemeClr val="tx1"/>
              </a:solidFill>
            </a:endParaRPr>
          </a:p>
          <a:p>
            <a:pPr marL="171450" indent="-171450">
              <a:buFont typeface="Arial" panose="020B0604020202020204" pitchFamily="34" charset="0"/>
              <a:buChar char="•"/>
            </a:pPr>
            <a:r>
              <a:rPr lang="en-US" sz="1100" b="1" dirty="0" smtClean="0">
                <a:solidFill>
                  <a:schemeClr val="tx1"/>
                </a:solidFill>
              </a:rPr>
              <a:t>The type of information generated by this project is novel in information security.</a:t>
            </a:r>
            <a:r>
              <a:rPr lang="en-US" sz="1100" dirty="0">
                <a:solidFill>
                  <a:schemeClr val="tx1"/>
                </a:solidFill>
              </a:rPr>
              <a:t/>
            </a:r>
            <a:br>
              <a:rPr lang="en-US" sz="1100" dirty="0">
                <a:solidFill>
                  <a:schemeClr val="tx1"/>
                </a:solidFill>
              </a:rPr>
            </a:br>
            <a:r>
              <a:rPr lang="en-US" sz="1100" dirty="0" smtClean="0">
                <a:solidFill>
                  <a:schemeClr val="tx1"/>
                </a:solidFill>
              </a:rPr>
              <a:t>The </a:t>
            </a:r>
            <a:r>
              <a:rPr lang="en-US" sz="1100" dirty="0">
                <a:solidFill>
                  <a:schemeClr val="tx1"/>
                </a:solidFill>
              </a:rPr>
              <a:t>benefits you can expect go beyond simply implementing more efficiently. </a:t>
            </a:r>
            <a:r>
              <a:rPr lang="en-US" sz="1100" dirty="0" smtClean="0">
                <a:solidFill>
                  <a:schemeClr val="tx1"/>
                </a:solidFill>
              </a:rPr>
              <a:t>The </a:t>
            </a:r>
            <a:r>
              <a:rPr lang="en-US" sz="1100" dirty="0">
                <a:solidFill>
                  <a:schemeClr val="tx1"/>
                </a:solidFill>
              </a:rPr>
              <a:t>information generated by this assessment can reduce the likelihood of suffering a security incident, reduce incident response costs, enable efficient security spending, and allow strategic business decisions and the ability to perform business functions securely.  The potential value taken from this process may just be priceless</a:t>
            </a:r>
            <a:r>
              <a:rPr lang="en-US" sz="1100" dirty="0" smtClean="0">
                <a:solidFill>
                  <a:schemeClr val="tx1"/>
                </a:solidFill>
              </a:rPr>
              <a:t>.</a:t>
            </a:r>
          </a:p>
          <a:p>
            <a:pPr marL="171450" indent="-171450">
              <a:buFont typeface="Arial" panose="020B0604020202020204" pitchFamily="34" charset="0"/>
              <a:buChar char="•"/>
            </a:pPr>
            <a:endParaRPr lang="en-US" sz="1100" dirty="0" smtClean="0">
              <a:solidFill>
                <a:schemeClr val="tx1"/>
              </a:solidFill>
            </a:endParaRPr>
          </a:p>
          <a:p>
            <a:pPr marL="171450" indent="-171450">
              <a:buFont typeface="Arial" panose="020B0604020202020204" pitchFamily="34" charset="0"/>
              <a:buChar char="•"/>
            </a:pPr>
            <a:r>
              <a:rPr lang="en-US" sz="1100" b="1" dirty="0" smtClean="0">
                <a:solidFill>
                  <a:schemeClr val="tx1"/>
                </a:solidFill>
              </a:rPr>
              <a:t>Iterative benefit.</a:t>
            </a:r>
            <a:r>
              <a:rPr lang="en-US" sz="1100" b="1" dirty="0">
                <a:solidFill>
                  <a:schemeClr val="tx1"/>
                </a:solidFill>
              </a:rPr>
              <a:t/>
            </a:r>
            <a:br>
              <a:rPr lang="en-US" sz="1100" b="1" dirty="0">
                <a:solidFill>
                  <a:schemeClr val="tx1"/>
                </a:solidFill>
              </a:rPr>
            </a:br>
            <a:r>
              <a:rPr lang="en-US" sz="1100" dirty="0" smtClean="0">
                <a:solidFill>
                  <a:schemeClr val="tx1"/>
                </a:solidFill>
              </a:rPr>
              <a:t>After your first mitigation effectiveness assessment, you can expect to extract additional value from each subsequent pass, and to do so with less effort and money required.</a:t>
            </a:r>
          </a:p>
        </p:txBody>
      </p:sp>
      <p:sp>
        <p:nvSpPr>
          <p:cNvPr id="8" name="Rectangle 7"/>
          <p:cNvSpPr/>
          <p:nvPr/>
        </p:nvSpPr>
        <p:spPr>
          <a:xfrm>
            <a:off x="251520" y="1323786"/>
            <a:ext cx="3777718" cy="431272"/>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400" b="1" dirty="0" smtClean="0">
                <a:solidFill>
                  <a:schemeClr val="bg1"/>
                </a:solidFill>
              </a:rPr>
              <a:t>The value of a new security paradigm</a:t>
            </a:r>
            <a:endParaRPr lang="en-US" sz="1400" b="1" dirty="0">
              <a:solidFill>
                <a:schemeClr val="bg1"/>
              </a:solidFill>
            </a:endParaRPr>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026767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1404</Words>
  <Application>Microsoft Office PowerPoint</Application>
  <PresentationFormat>On-screen Show (4:3)</PresentationFormat>
  <Paragraphs>177</Paragraphs>
  <Slides>10</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9" baseType="lpstr">
      <vt:lpstr>Arial</vt:lpstr>
      <vt:lpstr>Calibri</vt:lpstr>
      <vt:lpstr>Courier New</vt:lpstr>
      <vt:lpstr>Georgia</vt:lpstr>
      <vt:lpstr>Open Sans</vt:lpstr>
      <vt:lpstr>Times New Roman</vt:lpstr>
      <vt:lpstr>Wingdings</vt:lpstr>
      <vt:lpstr>Theme1</vt:lpstr>
      <vt:lpstr>PowerPoint Presentation</vt:lpstr>
      <vt:lpstr>PowerPoint Presentation</vt:lpstr>
      <vt:lpstr>Our understanding of the problem</vt:lpstr>
      <vt:lpstr>Executive summary</vt:lpstr>
      <vt:lpstr>How will this Info-Tech blueprint help you?</vt:lpstr>
      <vt:lpstr>How will this Info-Tech blueprint help you?</vt:lpstr>
      <vt:lpstr>How will this Info-Tech blueprint help you?</vt:lpstr>
      <vt:lpstr>Workshop overview </vt:lpstr>
      <vt:lpstr>Overall value of guided implementation</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2016-10-19T20:16:14Z</dcterms:created>
  <dcterms:modified xsi:type="dcterms:W3CDTF">2016-10-20T16:03:12Z</dcterms:modified>
</cp:coreProperties>
</file>